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svg" ContentType="image/svg+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embeddedFontLst>
    <p:embeddedFont>
      <p:font typeface="Poppins"/>
      <p:boldItalic r:id="rId16"/>
      <p:regular r:id="rId17"/>
      <p:italic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font" Target="fonts/Poppins-boldItalic.fntdata"/><Relationship Id="rId17" Type="http://schemas.openxmlformats.org/officeDocument/2006/relationships/font" Target="fonts/Poppins-regular.fntdata"/><Relationship Id="rId18" Type="http://schemas.openxmlformats.org/officeDocument/2006/relationships/font" Target="fonts/Poppins-italic.fntdata"/><Relationship Id="rId19" Type="http://schemas.openxmlformats.org/officeDocument/2006/relationships/font" Target="fonts/Poppins-bold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svg"/><Relationship Id="rId15" Type="http://schemas.openxmlformats.org/officeDocument/2006/relationships/image" Target="../media/image-7-15.png"/><Relationship Id="rId16" Type="http://schemas.openxmlformats.org/officeDocument/2006/relationships/image" Target="../media/image-7-16.svg"/><Relationship Id="rId17" Type="http://schemas.openxmlformats.org/officeDocument/2006/relationships/image" Target="../media/image-7-17.png"/><Relationship Id="rId18" Type="http://schemas.openxmlformats.org/officeDocument/2006/relationships/image" Target="../media/image-7-18.svg"/><Relationship Id="rId19" Type="http://schemas.openxmlformats.org/officeDocument/2006/relationships/image" Target="../media/image-7-19.png"/><Relationship Id="rId20" Type="http://schemas.openxmlformats.org/officeDocument/2006/relationships/image" Target="../media/image-7-20.svg"/><Relationship Id="rId21" Type="http://schemas.openxmlformats.org/officeDocument/2006/relationships/image" Target="../media/image-7-21.png"/><Relationship Id="rId22" Type="http://schemas.openxmlformats.org/officeDocument/2006/relationships/image" Target="../media/image-7-22.svg"/><Relationship Id="rId23" Type="http://schemas.openxmlformats.org/officeDocument/2006/relationships/image" Target="../media/image-7-23.png"/><Relationship Id="rId24" Type="http://schemas.openxmlformats.org/officeDocument/2006/relationships/image" Target="../media/image-7-24.svg"/><Relationship Id="rId25" Type="http://schemas.openxmlformats.org/officeDocument/2006/relationships/image" Target="../media/image-7-25.png"/><Relationship Id="rId26" Type="http://schemas.openxmlformats.org/officeDocument/2006/relationships/image" Target="../media/image-7-26.svg"/><Relationship Id="rId27" Type="http://schemas.openxmlformats.org/officeDocument/2006/relationships/image" Target="../media/image-7-27.png"/><Relationship Id="rId28" Type="http://schemas.openxmlformats.org/officeDocument/2006/relationships/image" Target="../media/image-7-28.svg"/><Relationship Id="rId29" Type="http://schemas.openxmlformats.org/officeDocument/2006/relationships/image" Target="../media/image-7-29.png"/><Relationship Id="rId30" Type="http://schemas.openxmlformats.org/officeDocument/2006/relationships/image" Target="../media/image-7-30.svg"/><Relationship Id="rId31" Type="http://schemas.openxmlformats.org/officeDocument/2006/relationships/image" Target="../media/image-7-31.png"/><Relationship Id="rId32" Type="http://schemas.openxmlformats.org/officeDocument/2006/relationships/image" Target="../media/image-7-32.png"/><Relationship Id="rId33" Type="http://schemas.openxmlformats.org/officeDocument/2006/relationships/image" Target="../media/image-7-33.svg"/><Relationship Id="rId34" Type="http://schemas.openxmlformats.org/officeDocument/2006/relationships/image" Target="../media/image-7-34.png"/><Relationship Id="rId35" Type="http://schemas.openxmlformats.org/officeDocument/2006/relationships/image" Target="../media/image-7-35.svg"/><Relationship Id="rId36" Type="http://schemas.openxmlformats.org/officeDocument/2006/relationships/image" Target="../media/image-7-36.png"/><Relationship Id="rId37" Type="http://schemas.openxmlformats.org/officeDocument/2006/relationships/image" Target="../media/image-7-37.svg"/><Relationship Id="rId38" Type="http://schemas.openxmlformats.org/officeDocument/2006/relationships/image" Target="../media/image-7-38.png"/><Relationship Id="rId39" Type="http://schemas.openxmlformats.org/officeDocument/2006/relationships/image" Target="../media/image-7-39.svg"/><Relationship Id="rId40" Type="http://schemas.openxmlformats.org/officeDocument/2006/relationships/image" Target="../media/image-7-40.png"/><Relationship Id="rId41" Type="http://schemas.openxmlformats.org/officeDocument/2006/relationships/image" Target="../media/image-7-41.svg"/><Relationship Id="rId42" Type="http://schemas.openxmlformats.org/officeDocument/2006/relationships/image" Target="../media/image-7-42.png"/><Relationship Id="rId43" Type="http://schemas.openxmlformats.org/officeDocument/2006/relationships/image" Target="../media/image-7-43.svg"/><Relationship Id="rId44" Type="http://schemas.openxmlformats.org/officeDocument/2006/relationships/image" Target="../media/image-7-44.png"/><Relationship Id="rId45" Type="http://schemas.openxmlformats.org/officeDocument/2006/relationships/image" Target="../media/image-7-45.svg"/><Relationship Id="rId46" Type="http://schemas.openxmlformats.org/officeDocument/2006/relationships/image" Target="../media/image-7-46.png"/><Relationship Id="rId47" Type="http://schemas.openxmlformats.org/officeDocument/2006/relationships/image" Target="../media/image-7-47.svg"/><Relationship Id="rId48" Type="http://schemas.openxmlformats.org/officeDocument/2006/relationships/image" Target="../media/image-7-48.png"/><Relationship Id="rId49" Type="http://schemas.openxmlformats.org/officeDocument/2006/relationships/image" Target="../media/image-7-49.svg"/><Relationship Id="rId50" Type="http://schemas.openxmlformats.org/officeDocument/2006/relationships/slideLayout" Target="../slideLayouts/slideLayout1.xml"/><Relationship Id="rId5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fc0691c6-a851-47ab-8a13-d5e9995b543d?pitch-bytes=42252&amp;pitch-content-type=image%2F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78622" y="3532407"/>
            <a:ext cx="2939340" cy="62436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76250" y="4251983"/>
            <a:ext cx="5613983" cy="8915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lang="en-US" sz="1800" b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Raising the Floor: </a:t>
            </a:r>
            <a:endParaRPr lang="en-US" sz="1800" dirty="0"/>
          </a:p>
          <a:p>
            <a:pPr algn="l">
              <a:lnSpc>
                <a:spcPts val="2340"/>
              </a:lnSpc>
            </a:pPr>
            <a:r>
              <a:rPr lang="en-US" sz="1800" b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 and the Democratization of Scientific Discovery</a:t>
            </a:r>
            <a:endParaRPr lang="en-US" sz="1800" dirty="0"/>
          </a:p>
          <a:p>
            <a:pPr algn="l">
              <a:lnSpc>
                <a:spcPts val="2340"/>
              </a:lnSpc>
            </a:pPr>
            <a:endParaRPr lang="en-US" sz="1800" dirty="0"/>
          </a:p>
        </p:txBody>
      </p:sp>
      <p:pic>
        <p:nvPicPr>
          <p:cNvPr id="5" name="Image 1" descr="https://pitch-assets-ccb95893-de3f-4266-973c-20049231b248.s3.eu-west-1.amazonaws.com/7e1dab17-4bc1-4495-823b-554b7b4acd16?pitch-bytes=2324066&amp;pitch-content-type=image%2F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3713994" y="94872"/>
            <a:ext cx="4953756" cy="49537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fc0691c6-a851-47ab-8a13-d5e9995b543d?pitch-bytes=42252&amp;pitch-content-type=image%2Fpng">    </p:cNvPr>
          <p:cNvPicPr>
            <a:picLocks noChangeAspect="1"/>
          </p:cNvPicPr>
          <p:nvPr/>
        </p:nvPicPr>
        <p:blipFill>
          <a:blip r:embed="rId1"/>
          <a:srcRect l="0" r="79436" t="0" b="0"/>
          <a:stretch/>
        </p:blipFill>
        <p:spPr>
          <a:xfrm>
            <a:off x="87635" y="4802220"/>
            <a:ext cx="248053" cy="25622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76250" y="1845119"/>
            <a:ext cx="767655" cy="243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20"/>
              </a:lnSpc>
            </a:pPr>
            <a:r>
              <a:rPr lang="en-US" sz="12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GAP</a:t>
            </a:r>
            <a:endParaRPr lang="en-US" sz="1200" dirty="0"/>
          </a:p>
        </p:txBody>
      </p:sp>
      <p:sp>
        <p:nvSpPr>
          <p:cNvPr id="5" name="Text 1"/>
          <p:cNvSpPr/>
          <p:nvPr/>
        </p:nvSpPr>
        <p:spPr>
          <a:xfrm>
            <a:off x="476250" y="2274577"/>
            <a:ext cx="4562029" cy="5943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340"/>
              </a:lnSpc>
            </a:pPr>
            <a:r>
              <a:rPr lang="en-US" sz="1800" b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Conducting </a:t>
            </a:r>
            <a:pPr algn="l">
              <a:lnSpc>
                <a:spcPts val="2340"/>
              </a:lnSpc>
            </a:pPr>
            <a:r>
              <a:rPr lang="en-US" sz="1800" b="1" i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and</a:t>
            </a:r>
            <a:pPr algn="l">
              <a:lnSpc>
                <a:spcPts val="2340"/>
              </a:lnSpc>
            </a:pPr>
            <a:r>
              <a:rPr lang="en-US" sz="1800" b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participating in health research is inaccessible.</a:t>
            </a:r>
            <a:endParaRPr lang="en-US" sz="1800" dirty="0"/>
          </a:p>
        </p:txBody>
      </p:sp>
      <p:pic>
        <p:nvPicPr>
          <p:cNvPr id="6" name="Image 1" descr="https://pitch-assets-ccb95893-de3f-4266-973c-20049231b248.s3.eu-west-1.amazonaws.com/bbf98ef0-3edb-4202-883b-1ed0a4e2d02f?pitch-bytes=1966169&amp;pitch-content-type=image%2F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168412" y="0"/>
            <a:ext cx="3499338" cy="52490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76250" y="2718532"/>
            <a:ext cx="1840781" cy="594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560"/>
              </a:lnSpc>
            </a:pPr>
            <a:r>
              <a:rPr lang="en-US" sz="1000" b="0" spc="-12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Minimum price from a CRO for a traditional, site-based study</a:t>
            </a:r>
            <a:endParaRPr lang="en-US" sz="975" dirty="0"/>
          </a:p>
        </p:txBody>
      </p:sp>
      <p:sp>
        <p:nvSpPr>
          <p:cNvPr id="4" name="Text 1"/>
          <p:cNvSpPr/>
          <p:nvPr/>
        </p:nvSpPr>
        <p:spPr>
          <a:xfrm>
            <a:off x="6830369" y="2719088"/>
            <a:ext cx="1837916" cy="99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560"/>
              </a:lnSpc>
            </a:pPr>
            <a:r>
              <a:rPr lang="en-US" sz="1000" b="0" spc="-12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populations most relevant to an intervention being studied are often the least represented in traditional trial sites</a:t>
            </a:r>
            <a:endParaRPr lang="en-US" sz="975" dirty="0"/>
          </a:p>
        </p:txBody>
      </p:sp>
      <p:sp>
        <p:nvSpPr>
          <p:cNvPr id="5" name="Text 2"/>
          <p:cNvSpPr/>
          <p:nvPr/>
        </p:nvSpPr>
        <p:spPr>
          <a:xfrm>
            <a:off x="4710989" y="2719088"/>
            <a:ext cx="1837321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560"/>
              </a:lnSpc>
            </a:pPr>
            <a:r>
              <a:rPr lang="en-US" sz="1000" b="0" spc="-12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Wearables, biospecimen collection, recruitment — all often happening in separate, fragmented systems</a:t>
            </a:r>
            <a:endParaRPr lang="en-US" sz="975" dirty="0"/>
          </a:p>
        </p:txBody>
      </p:sp>
      <p:sp>
        <p:nvSpPr>
          <p:cNvPr id="6" name="Text 3"/>
          <p:cNvSpPr/>
          <p:nvPr/>
        </p:nvSpPr>
        <p:spPr>
          <a:xfrm>
            <a:off x="2595544" y="2719088"/>
            <a:ext cx="1830288" cy="1188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560"/>
              </a:lnSpc>
            </a:pPr>
            <a:r>
              <a:rPr lang="en-US" sz="1000" b="0" spc="-12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Average study </a:t>
            </a:r>
            <a:pPr algn="l">
              <a:lnSpc>
                <a:spcPts val="1560"/>
              </a:lnSpc>
            </a:pPr>
            <a:r>
              <a:rPr lang="en-US" sz="1000" b="0" i="1" spc="-12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start-up </a:t>
            </a:r>
            <a:pPr algn="l">
              <a:lnSpc>
                <a:spcPts val="1560"/>
              </a:lnSpc>
            </a:pPr>
            <a:r>
              <a:rPr lang="en-US" sz="1000" b="0" spc="-12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time. (leaving aside the operational inefficiencies at sites, the usual delays and low adherence rates when a study is live)</a:t>
            </a:r>
            <a:endParaRPr lang="en-US" sz="975" dirty="0"/>
          </a:p>
        </p:txBody>
      </p:sp>
      <p:sp>
        <p:nvSpPr>
          <p:cNvPr id="7" name="Text 4"/>
          <p:cNvSpPr/>
          <p:nvPr/>
        </p:nvSpPr>
        <p:spPr>
          <a:xfrm>
            <a:off x="476250" y="1887825"/>
            <a:ext cx="1840818" cy="7314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2880"/>
              </a:lnSpc>
            </a:pPr>
            <a:r>
              <a:rPr lang="en-US" sz="18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$150K+ Minimum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2594153" y="1887825"/>
            <a:ext cx="1835981" cy="7314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2880"/>
              </a:lnSpc>
            </a:pPr>
            <a:r>
              <a:rPr lang="en-US" sz="18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6-12 Study Start-Up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713385" y="1887825"/>
            <a:ext cx="1837283" cy="7314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2880"/>
              </a:lnSpc>
            </a:pPr>
            <a:r>
              <a:rPr lang="en-US" sz="18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Fragmented Tech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827825" y="1887825"/>
            <a:ext cx="2174937" cy="73149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2880"/>
              </a:lnSpc>
            </a:pPr>
            <a:r>
              <a:rPr lang="en-US" sz="18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Participant Exclusion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477831" y="718932"/>
            <a:ext cx="7835243" cy="297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340"/>
              </a:lnSpc>
            </a:pPr>
            <a:r>
              <a:rPr lang="en-US" sz="1800" b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Traditional research infrastructure was not built for us.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76250" y="474318"/>
            <a:ext cx="1049275" cy="2438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lang="en-US" sz="12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BARRIERS</a:t>
            </a:r>
            <a:endParaRPr lang="en-US" sz="1200" dirty="0"/>
          </a:p>
        </p:txBody>
      </p:sp>
      <p:pic>
        <p:nvPicPr>
          <p:cNvPr id="13" name="Image 0" descr="https://pitch-assets-ccb95893-de3f-4266-973c-20049231b248.s3.eu-west-1.amazonaws.com/fc0691c6-a851-47ab-8a13-d5e9995b543d?pitch-bytes=42252&amp;pitch-content-type=image%2Fpng">    </p:cNvPr>
          <p:cNvPicPr>
            <a:picLocks noChangeAspect="1"/>
          </p:cNvPicPr>
          <p:nvPr/>
        </p:nvPicPr>
        <p:blipFill>
          <a:blip r:embed="rId1"/>
          <a:srcRect l="0" r="79436" t="0" b="0"/>
          <a:stretch/>
        </p:blipFill>
        <p:spPr>
          <a:xfrm>
            <a:off x="87635" y="4802220"/>
            <a:ext cx="248053" cy="25622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fc0691c6-a851-47ab-8a13-d5e9995b543d?pitch-bytes=42252&amp;pitch-content-type=image%2Fpng">    </p:cNvPr>
          <p:cNvPicPr>
            <a:picLocks noChangeAspect="1"/>
          </p:cNvPicPr>
          <p:nvPr/>
        </p:nvPicPr>
        <p:blipFill>
          <a:blip r:embed="rId1"/>
          <a:srcRect l="0" r="79436" t="0" b="0"/>
          <a:stretch/>
        </p:blipFill>
        <p:spPr>
          <a:xfrm>
            <a:off x="87635" y="4802220"/>
            <a:ext cx="248053" cy="25622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90779" y="2030638"/>
            <a:ext cx="1110295" cy="243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20"/>
              </a:lnSpc>
            </a:pPr>
            <a:r>
              <a:rPr lang="en-US" sz="12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MISSION</a:t>
            </a:r>
            <a:endParaRPr lang="en-US" sz="1200" dirty="0"/>
          </a:p>
        </p:txBody>
      </p:sp>
      <p:sp>
        <p:nvSpPr>
          <p:cNvPr id="5" name="Text 1"/>
          <p:cNvSpPr/>
          <p:nvPr/>
        </p:nvSpPr>
        <p:spPr>
          <a:xfrm>
            <a:off x="290736" y="2274456"/>
            <a:ext cx="3976464" cy="5943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340"/>
              </a:lnSpc>
            </a:pPr>
            <a:r>
              <a:rPr lang="en-US" sz="1800" b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These barriers and challenges were why we started the company.</a:t>
            </a:r>
            <a:endParaRPr lang="en-US" sz="1800" dirty="0"/>
          </a:p>
        </p:txBody>
      </p:sp>
      <p:pic>
        <p:nvPicPr>
          <p:cNvPr id="6" name="Image 1" descr="https://pitch-assets-ccb95893-de3f-4266-973c-20049231b248.s3.eu-west-1.amazonaws.com/2266db5f-cdef-4e73-b6ec-27e69b70902a?pitch-bytes=2703765&amp;pitch-content-type=image%2F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0" y="1291011"/>
            <a:ext cx="4381500" cy="2921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fc0691c6-a851-47ab-8a13-d5e9995b543d?pitch-bytes=42252&amp;pitch-content-type=image%2Fpng">    </p:cNvPr>
          <p:cNvPicPr>
            <a:picLocks noChangeAspect="1"/>
          </p:cNvPicPr>
          <p:nvPr/>
        </p:nvPicPr>
        <p:blipFill>
          <a:blip r:embed="rId1"/>
          <a:srcRect l="0" r="79436" t="0" b="0"/>
          <a:stretch/>
        </p:blipFill>
        <p:spPr>
          <a:xfrm>
            <a:off x="87635" y="4802220"/>
            <a:ext cx="248053" cy="25622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22304" y="1883219"/>
            <a:ext cx="1110146" cy="243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920"/>
              </a:lnSpc>
            </a:pPr>
            <a:r>
              <a:rPr lang="en-US" sz="12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QUESTION</a:t>
            </a:r>
            <a:endParaRPr lang="en-US" sz="1200" dirty="0"/>
          </a:p>
        </p:txBody>
      </p:sp>
      <p:sp>
        <p:nvSpPr>
          <p:cNvPr id="5" name="Text 1"/>
          <p:cNvSpPr/>
          <p:nvPr/>
        </p:nvSpPr>
        <p:spPr>
          <a:xfrm>
            <a:off x="595536" y="2274577"/>
            <a:ext cx="7952928" cy="2971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340"/>
              </a:lnSpc>
            </a:pPr>
            <a:r>
              <a:rPr lang="en-US" sz="1800" b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 what happens when those barriers start to be lowered?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e871fab6-d223-4005-9f4c-a9a17879e8e6?pitch-bytes=1408820&amp;pitch-content-type=image%2F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2583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B2A35">
            <a:alpha val="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eb3feac4-1ecd-4f5d-9ef0-de1d08c29dbb?pitch-bytes=214865&amp;pitch-content-type=image%2F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56989" y="329245"/>
            <a:ext cx="1158532" cy="359145"/>
          </a:xfrm>
          <a:prstGeom prst="rect">
            <a:avLst/>
          </a:prstGeom>
        </p:spPr>
      </p:pic>
      <p:pic>
        <p:nvPicPr>
          <p:cNvPr id="4" name="Image 1" descr="https://pitch-assets-ccb95893-de3f-4266-973c-20049231b248.s3.eu-west-1.amazonaws.com/857ad037-9c1f-4c98-8eb0-615c92e1ab7f?pitch-bytes=110766&amp;pitch-content-type=image%2F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279648" y="214969"/>
            <a:ext cx="1684315" cy="473293"/>
          </a:xfrm>
          <a:prstGeom prst="rect">
            <a:avLst/>
          </a:prstGeom>
        </p:spPr>
      </p:pic>
      <p:pic>
        <p:nvPicPr>
          <p:cNvPr id="5" name="Image 2" descr="https://pitch-assets-ccb95893-de3f-4266-973c-20049231b248.s3.eu-west-1.amazonaws.com/caa5f802-03d7-457d-bc5c-d4b607016cfd?pitch-bytes=70816&amp;pitch-content-type=image%2F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6944908" y="832279"/>
            <a:ext cx="1955754" cy="473293"/>
          </a:xfrm>
          <a:prstGeom prst="rect">
            <a:avLst/>
          </a:prstGeom>
        </p:spPr>
      </p:pic>
      <p:pic>
        <p:nvPicPr>
          <p:cNvPr id="6" name="Image 3" descr="https://pitch-assets-ccb95893-de3f-4266-973c-20049231b248.s3.eu-west-1.amazonaws.com/1de62b20-a785-4747-a801-175ac1f502b2?pitch-bytes=243473&amp;pitch-content-type=image%2F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7941456" y="1526006"/>
            <a:ext cx="959166" cy="563989"/>
          </a:xfrm>
          <a:prstGeom prst="rect">
            <a:avLst/>
          </a:prstGeom>
        </p:spPr>
      </p:pic>
      <p:pic>
        <p:nvPicPr>
          <p:cNvPr id="7" name="Image 4" descr="https://pitch-assets-ccb95893-de3f-4266-973c-20049231b248.s3.eu-west-1.amazonaws.com/f181532d-de77-4d0c-8290-81ea6139ab77?pitch-bytes=133875&amp;pitch-content-type=image%2F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183980" y="832122"/>
            <a:ext cx="1957947" cy="563889"/>
          </a:xfrm>
          <a:prstGeom prst="rect">
            <a:avLst/>
          </a:prstGeom>
        </p:spPr>
      </p:pic>
      <p:pic>
        <p:nvPicPr>
          <p:cNvPr id="8" name="Image 5" descr="https://pitch-assets-ccb95893-de3f-4266-973c-20049231b248.s3.eu-west-1.amazonaws.com/f4278b64-2c1f-4fee-b319-6c0a84511921?pitch-bytes=132466&amp;pitch-content-type=image%2F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3088843" y="1613183"/>
            <a:ext cx="3164260" cy="389204"/>
          </a:xfrm>
          <a:prstGeom prst="rect">
            <a:avLst/>
          </a:prstGeom>
        </p:spPr>
      </p:pic>
      <p:pic>
        <p:nvPicPr>
          <p:cNvPr id="9" name="Image 6" descr="https://pitch-assets-ccb95893-de3f-4266-973c-20049231b248.s3.eu-west-1.amazonaws.com/80c7f5e3-5c08-45b8-b93c-91b212dd6577?pitch-bytes=134703&amp;pitch-content-type=image%2F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183980" y="2316317"/>
            <a:ext cx="3015002" cy="563805"/>
          </a:xfrm>
          <a:prstGeom prst="rect">
            <a:avLst/>
          </a:prstGeom>
        </p:spPr>
      </p:pic>
      <p:pic>
        <p:nvPicPr>
          <p:cNvPr id="10" name="Image 7" descr="https://pitch-assets-ccb95893-de3f-4266-973c-20049231b248.s3.eu-west-1.amazonaws.com/37890144-8eb0-4f22-8544-caebb97b0a1a?pitch-bytes=195181&amp;pitch-content-type=image%2Fpng">    </p:cNvPr>
          <p:cNvPicPr>
            <a:picLocks noChangeAspect="1"/>
          </p:cNvPicPr>
          <p:nvPr/>
        </p:nvPicPr>
        <p:blipFill>
          <a:blip r:embed="rId8"/>
          <a:srcRect l="0" r="0" t="0" b="0"/>
          <a:stretch/>
        </p:blipFill>
        <p:spPr>
          <a:xfrm>
            <a:off x="2537532" y="832279"/>
            <a:ext cx="2227299" cy="611394"/>
          </a:xfrm>
          <a:prstGeom prst="rect">
            <a:avLst/>
          </a:prstGeom>
        </p:spPr>
      </p:pic>
      <p:pic>
        <p:nvPicPr>
          <p:cNvPr id="11" name="Image 8" descr="https://pitch-assets-ccb95893-de3f-4266-973c-20049231b248.s3.eu-west-1.amazonaws.com/2d730002-90d3-47b7-b95a-c7ed2b2ff0a4?pitch-bytes=203985&amp;pitch-content-type=image%2F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5075727" y="832279"/>
            <a:ext cx="1684280" cy="611394"/>
          </a:xfrm>
          <a:prstGeom prst="rect">
            <a:avLst/>
          </a:prstGeom>
        </p:spPr>
      </p:pic>
      <p:pic>
        <p:nvPicPr>
          <p:cNvPr id="12" name="Image 9" descr="https://pitch-assets-ccb95893-de3f-4266-973c-20049231b248.s3.eu-west-1.amazonaws.com/5c0c98d6-d59a-4372-9431-5d54c8fbdd59?pitch-bytes=116278&amp;pitch-content-type=image%2F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183980" y="1613304"/>
            <a:ext cx="2612106" cy="389204"/>
          </a:xfrm>
          <a:prstGeom prst="rect">
            <a:avLst/>
          </a:prstGeom>
        </p:spPr>
      </p:pic>
      <p:pic>
        <p:nvPicPr>
          <p:cNvPr id="13" name="Image 10" descr="https://pitch-assets-ccb95893-de3f-4266-973c-20049231b248.s3.eu-west-1.amazonaws.com/8b460cb1-3bbf-4c17-97a7-3fb4f7ed763c?pitch-bytes=126835&amp;pitch-content-type=image%2F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3429169" y="2143058"/>
            <a:ext cx="1868351" cy="737064"/>
          </a:xfrm>
          <a:prstGeom prst="rect">
            <a:avLst/>
          </a:prstGeom>
        </p:spPr>
      </p:pic>
      <p:pic>
        <p:nvPicPr>
          <p:cNvPr id="14" name="Image 11" descr="https://pitch-assets-ccb95893-de3f-4266-973c-20049231b248.s3.eu-west-1.amazonaws.com/0670b083-4211-4361-8a45-71e4b89650f0?pitch-bytes=115224&amp;pitch-content-type=image%2Fpng">    </p:cNvPr>
          <p:cNvPicPr>
            <a:picLocks noChangeAspect="1"/>
          </p:cNvPicPr>
          <p:nvPr/>
        </p:nvPicPr>
        <p:blipFill>
          <a:blip r:embed="rId12"/>
          <a:srcRect l="0" r="0" t="0" b="0"/>
          <a:stretch/>
        </p:blipFill>
        <p:spPr>
          <a:xfrm>
            <a:off x="5628147" y="2148023"/>
            <a:ext cx="1761972" cy="732099"/>
          </a:xfrm>
          <a:prstGeom prst="rect">
            <a:avLst/>
          </a:prstGeom>
        </p:spPr>
      </p:pic>
      <p:pic>
        <p:nvPicPr>
          <p:cNvPr id="15" name="Image 12" descr="https://pitch-assets-ccb95893-de3f-4266-973c-20049231b248.s3.eu-west-1.amazonaws.com/55068bd0-382b-49e5-b862-e42ea21f9f77?pitch-bytes=11854&amp;pitch-content-type=image%2Fsvg%2Bxml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0" r="0" t="0" b="0"/>
          <a:stretch/>
        </p:blipFill>
        <p:spPr>
          <a:xfrm>
            <a:off x="183980" y="3175591"/>
            <a:ext cx="1167972" cy="427708"/>
          </a:xfrm>
          <a:prstGeom prst="rect">
            <a:avLst/>
          </a:prstGeom>
        </p:spPr>
      </p:pic>
      <p:pic>
        <p:nvPicPr>
          <p:cNvPr id="16" name="Image 13" descr="https://pitch-assets-ccb95893-de3f-4266-973c-20049231b248.s3.eu-west-1.amazonaws.com/9c2c9e51-31e8-49fc-9bcf-5a9bc7878880?pitch-bytes=3570&amp;pitch-content-type=image%2Fsvg%2Bxml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0" r="0" t="0" b="0"/>
          <a:stretch/>
        </p:blipFill>
        <p:spPr>
          <a:xfrm>
            <a:off x="1767632" y="3175658"/>
            <a:ext cx="1933281" cy="452061"/>
          </a:xfrm>
          <a:prstGeom prst="rect">
            <a:avLst/>
          </a:prstGeom>
        </p:spPr>
      </p:pic>
      <p:pic>
        <p:nvPicPr>
          <p:cNvPr id="17" name="Image 14" descr="https://pitch-assets-ccb95893-de3f-4266-973c-20049231b248.s3.eu-west-1.amazonaws.com/a0e581fa-6c5e-45ac-8081-8f20ea5ec985?pitch-bytes=4709&amp;pitch-content-type=image%2Fsvg%2Bxml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0" r="0" t="340" b="340"/>
          <a:stretch/>
        </p:blipFill>
        <p:spPr>
          <a:xfrm>
            <a:off x="183687" y="3954934"/>
            <a:ext cx="2267620" cy="319916"/>
          </a:xfrm>
          <a:prstGeom prst="rect">
            <a:avLst/>
          </a:prstGeom>
        </p:spPr>
      </p:pic>
      <p:pic>
        <p:nvPicPr>
          <p:cNvPr id="18" name="Image 15" descr="https://pitch-assets-ccb95893-de3f-4266-973c-20049231b248.s3.eu-west-1.amazonaws.com/a1c82f43-a522-4bc1-bc43-4e1488026c4e?pitch-bytes=4462&amp;pitch-content-type=image%2Fsvg%2Bxml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0" r="0" t="340" b="340"/>
          <a:stretch/>
        </p:blipFill>
        <p:spPr>
          <a:xfrm>
            <a:off x="2537991" y="3880828"/>
            <a:ext cx="1778392" cy="394022"/>
          </a:xfrm>
          <a:prstGeom prst="rect">
            <a:avLst/>
          </a:prstGeom>
        </p:spPr>
      </p:pic>
      <p:pic>
        <p:nvPicPr>
          <p:cNvPr id="19" name="Image 16" descr="https://pitch-assets-ccb95893-de3f-4266-973c-20049231b248.s3.eu-west-1.amazonaws.com/8376b8e0-d895-441b-9023-e1b59bed89fe?pitch-bytes=2040&amp;pitch-content-type=image%2Fsvg%2Bxml">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0" r="0" t="0" b="0"/>
          <a:stretch/>
        </p:blipFill>
        <p:spPr>
          <a:xfrm>
            <a:off x="6493395" y="1650811"/>
            <a:ext cx="1257666" cy="351696"/>
          </a:xfrm>
          <a:prstGeom prst="rect">
            <a:avLst/>
          </a:prstGeom>
        </p:spPr>
      </p:pic>
      <p:pic>
        <p:nvPicPr>
          <p:cNvPr id="20" name="Image 17" descr="https://pitch-assets-ccb95893-de3f-4266-973c-20049231b248.s3.eu-west-1.amazonaws.com/1d297a11-12c4-4720-a1c6-6ce1770c9704?pitch-bytes=5191&amp;pitch-content-type=image%2Fsvg%2Bxml">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0" r="0" t="340" b="340"/>
          <a:stretch/>
        </p:blipFill>
        <p:spPr>
          <a:xfrm>
            <a:off x="4492790" y="3954934"/>
            <a:ext cx="1216119" cy="320081"/>
          </a:xfrm>
          <a:prstGeom prst="rect">
            <a:avLst/>
          </a:prstGeom>
        </p:spPr>
      </p:pic>
      <p:pic>
        <p:nvPicPr>
          <p:cNvPr id="21" name="Image 18" descr="https://pitch-assets-ccb95893-de3f-4266-973c-20049231b248.s3.eu-west-1.amazonaws.com/8e23072a-87ea-4029-a743-84504e807454?pitch-bytes=1284&amp;pitch-content-type=image%2Fsvg%2Bxml">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0" r="0" t="0" b="0"/>
          <a:stretch/>
        </p:blipFill>
        <p:spPr>
          <a:xfrm>
            <a:off x="7477120" y="3175658"/>
            <a:ext cx="1423542" cy="448513"/>
          </a:xfrm>
          <a:prstGeom prst="rect">
            <a:avLst/>
          </a:prstGeom>
        </p:spPr>
      </p:pic>
      <p:pic>
        <p:nvPicPr>
          <p:cNvPr id="22" name="Image 19" descr="https://pitch-assets-ccb95893-de3f-4266-973c-20049231b248.s3.eu-west-1.amazonaws.com/e213d24c-0f5c-42d2-9388-a129395e41c2?pitch-bytes=9457&amp;pitch-content-type=image%2Fsvg%2Bxml">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0" r="0" t="0" b="0"/>
          <a:stretch/>
        </p:blipFill>
        <p:spPr>
          <a:xfrm>
            <a:off x="183687" y="329254"/>
            <a:ext cx="2333544" cy="359007"/>
          </a:xfrm>
          <a:prstGeom prst="rect">
            <a:avLst/>
          </a:prstGeom>
        </p:spPr>
      </p:pic>
      <p:pic>
        <p:nvPicPr>
          <p:cNvPr id="23" name="Image 20" descr="https://pitch-assets-ccb95893-de3f-4266-973c-20049231b248.s3.eu-west-1.amazonaws.com/b9abc138-8225-41f0-bac8-9dfc19e68b35?pitch-bytes=46411&amp;pitch-content-type=image%2Fsvg%2Bxml">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0" r="0" t="0" b="0"/>
          <a:stretch/>
        </p:blipFill>
        <p:spPr>
          <a:xfrm>
            <a:off x="6493047" y="3016209"/>
            <a:ext cx="821003" cy="608150"/>
          </a:xfrm>
          <a:prstGeom prst="rect">
            <a:avLst/>
          </a:prstGeom>
        </p:spPr>
      </p:pic>
      <p:pic>
        <p:nvPicPr>
          <p:cNvPr id="24" name="Image 21" descr="https://pitch-assets-ccb95893-de3f-4266-973c-20049231b248.s3.eu-west-1.amazonaws.com/380b47d0-7783-41e4-928f-92fee4dff82a?pitch-bytes=118669&amp;pitch-content-type=image%2Fpng">    </p:cNvPr>
          <p:cNvPicPr>
            <a:picLocks noChangeAspect="1"/>
          </p:cNvPicPr>
          <p:nvPr/>
        </p:nvPicPr>
        <p:blipFill>
          <a:blip r:embed="rId31"/>
          <a:srcRect l="0" r="0" t="0" b="0"/>
          <a:stretch/>
        </p:blipFill>
        <p:spPr>
          <a:xfrm>
            <a:off x="2921278" y="272824"/>
            <a:ext cx="1997295" cy="415437"/>
          </a:xfrm>
          <a:prstGeom prst="rect">
            <a:avLst/>
          </a:prstGeom>
        </p:spPr>
      </p:pic>
      <p:pic>
        <p:nvPicPr>
          <p:cNvPr id="25" name="Image 22" descr="https://pitch-assets-ccb95893-de3f-4266-973c-20049231b248.s3.eu-west-1.amazonaws.com/4d1815e7-a642-4baf-a1b8-80f6ca873090?pitch-bytes=45386&amp;pitch-content-type=image%2Fsvg%2Bxml">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0" r="0" t="0" b="0"/>
          <a:stretch/>
        </p:blipFill>
        <p:spPr>
          <a:xfrm>
            <a:off x="7569778" y="2276055"/>
            <a:ext cx="1330884" cy="643976"/>
          </a:xfrm>
          <a:prstGeom prst="rect">
            <a:avLst/>
          </a:prstGeom>
        </p:spPr>
      </p:pic>
      <p:pic>
        <p:nvPicPr>
          <p:cNvPr id="26" name="Image 23" descr="https://pitch-assets-ccb95893-de3f-4266-973c-20049231b248.s3.eu-west-1.amazonaws.com/c0e4422a-0af3-4caf-98d0-8848a6ee8a9e?pitch-bytes=24524&amp;pitch-content-type=image%2Fsvg%2Bxml">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0" r="0" t="340" b="340"/>
          <a:stretch/>
        </p:blipFill>
        <p:spPr>
          <a:xfrm>
            <a:off x="6002114" y="3893455"/>
            <a:ext cx="1748947" cy="381248"/>
          </a:xfrm>
          <a:prstGeom prst="rect">
            <a:avLst/>
          </a:prstGeom>
        </p:spPr>
      </p:pic>
      <p:pic>
        <p:nvPicPr>
          <p:cNvPr id="27" name="Image 24" descr="https://pitch-assets-ccb95893-de3f-4266-973c-20049231b248.s3.eu-west-1.amazonaws.com/7d879c98-9eb9-428d-b1de-559032835fd0?pitch-bytes=4565&amp;pitch-content-type=image%2Fsvg%2Bxml">    </p:cNvPr>
          <p:cNvPicPr>
            <a:picLocks noChangeAspect="1"/>
          </p:cNvPicPr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0" r="0" t="0" b="0"/>
          <a:stretch/>
        </p:blipFill>
        <p:spPr>
          <a:xfrm>
            <a:off x="183687" y="4539517"/>
            <a:ext cx="1862127" cy="334460"/>
          </a:xfrm>
          <a:prstGeom prst="rect">
            <a:avLst/>
          </a:prstGeom>
        </p:spPr>
      </p:pic>
      <p:pic>
        <p:nvPicPr>
          <p:cNvPr id="28" name="Image 25" descr="https://pitch-assets-ccb95893-de3f-4266-973c-20049231b248.s3.eu-west-1.amazonaws.com/b5494ce0-6269-44f3-9b48-48f7512dae34?pitch-bytes=30667&amp;pitch-content-type=image%2Fsvg%2Bxml">    </p:cNvPr>
          <p:cNvPicPr>
            <a:picLocks noChangeAspect="1"/>
          </p:cNvPicPr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0" r="0" t="0" b="0"/>
          <a:stretch/>
        </p:blipFill>
        <p:spPr>
          <a:xfrm>
            <a:off x="2180974" y="4442391"/>
            <a:ext cx="3478080" cy="464936"/>
          </a:xfrm>
          <a:prstGeom prst="rect">
            <a:avLst/>
          </a:prstGeom>
        </p:spPr>
      </p:pic>
      <p:pic>
        <p:nvPicPr>
          <p:cNvPr id="29" name="Image 26" descr="https://pitch-assets-ccb95893-de3f-4266-973c-20049231b248.s3.eu-west-1.amazonaws.com/562dcaf7-0e03-4cb2-aca9-2adf3c52c23c?pitch-bytes=5697&amp;pitch-content-type=image%2Fsvg%2Bxml">    </p:cNvPr>
          <p:cNvPicPr>
            <a:picLocks noChangeAspect="1"/>
          </p:cNvPicPr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0" r="0" t="0" b="0"/>
          <a:stretch/>
        </p:blipFill>
        <p:spPr>
          <a:xfrm>
            <a:off x="5972525" y="4442391"/>
            <a:ext cx="991678" cy="404461"/>
          </a:xfrm>
          <a:prstGeom prst="rect">
            <a:avLst/>
          </a:prstGeom>
        </p:spPr>
      </p:pic>
      <p:pic>
        <p:nvPicPr>
          <p:cNvPr id="30" name="Image 27" descr="https://pitch-assets-ccb95893-de3f-4266-973c-20049231b248.s3.eu-west-1.amazonaws.com/906de3d9-47fa-4c8c-bfd8-79495fac52b0?pitch-bytes=6938&amp;pitch-content-type=image%2Fsvg%2Bxml">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0" r="0" t="0" b="0"/>
          <a:stretch/>
        </p:blipFill>
        <p:spPr>
          <a:xfrm>
            <a:off x="7156368" y="4484483"/>
            <a:ext cx="1803946" cy="444048"/>
          </a:xfrm>
          <a:prstGeom prst="rect">
            <a:avLst/>
          </a:prstGeom>
        </p:spPr>
      </p:pic>
      <p:pic>
        <p:nvPicPr>
          <p:cNvPr id="31" name="Image 28" descr="https://pitch-assets-ccb95893-de3f-4266-973c-20049231b248.s3.eu-west-1.amazonaws.com/9a124d53-ac07-44b9-a6c9-91c4930f5f13?pitch-bytes=5336&amp;pitch-content-type=image%2Fsvg%2Bxml">    </p:cNvPr>
          <p:cNvPicPr>
            <a:picLocks noChangeAspect="1"/>
          </p:cNvPicPr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0" r="0" t="0" b="0"/>
          <a:stretch/>
        </p:blipFill>
        <p:spPr>
          <a:xfrm>
            <a:off x="4455587" y="5486273"/>
            <a:ext cx="1255755" cy="598899"/>
          </a:xfrm>
          <a:prstGeom prst="rect">
            <a:avLst/>
          </a:prstGeom>
        </p:spPr>
      </p:pic>
      <p:pic>
        <p:nvPicPr>
          <p:cNvPr id="32" name="Image 29" descr="https://pitch-assets-ccb95893-de3f-4266-973c-20049231b248.s3.eu-west-1.amazonaws.com/616be3e2-a19f-4fc4-b42e-e8612c5565fb?pitch-bytes=4607&amp;pitch-content-type=image%2Fsvg%2Bxml">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0" r="0" t="0" b="0"/>
          <a:stretch/>
        </p:blipFill>
        <p:spPr>
          <a:xfrm>
            <a:off x="4067601" y="3175658"/>
            <a:ext cx="1926641" cy="452061"/>
          </a:xfrm>
          <a:prstGeom prst="rect">
            <a:avLst/>
          </a:prstGeom>
        </p:spPr>
      </p:pic>
      <p:pic>
        <p:nvPicPr>
          <p:cNvPr id="33" name="Image 30" descr="https://pitch-assets-ccb95893-de3f-4266-973c-20049231b248.s3.eu-west-1.amazonaws.com/d15956f5-959c-4b9e-945f-2c9bd7d2888b?pitch-bytes=5336&amp;pitch-content-type=image%2Fsvg%2Bxml">    </p:cNvPr>
          <p:cNvPicPr>
            <a:picLocks noChangeAspect="1"/>
          </p:cNvPicPr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0" r="0" t="0" b="0"/>
          <a:stretch/>
        </p:blipFill>
        <p:spPr>
          <a:xfrm>
            <a:off x="7941456" y="3845426"/>
            <a:ext cx="1000473" cy="477149"/>
          </a:xfrm>
          <a:prstGeom prst="rect">
            <a:avLst/>
          </a:prstGeom>
        </p:spPr>
      </p:pic>
      <p:sp>
        <p:nvSpPr>
          <p:cNvPr id="34" name="Shape 0"/>
          <p:cNvSpPr/>
          <p:nvPr/>
        </p:nvSpPr>
        <p:spPr>
          <a:xfrm>
            <a:off x="0" y="0"/>
            <a:ext cx="9144000" cy="5143500"/>
          </a:xfrm>
          <a:prstGeom prst="roundRect">
            <a:avLst>
              <a:gd name="adj" fmla="val 4444"/>
            </a:avLst>
          </a:prstGeom>
          <a:solidFill>
            <a:srgbClr val="000000">
              <a:alpha val="0"/>
            </a:srgbClr>
          </a:solidFill>
          <a:ln w="21167">
            <a:solidFill>
              <a:srgbClr val="A21CAF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178662" y="3182575"/>
            <a:ext cx="6786525" cy="5943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ts val="2340"/>
              </a:lnSpc>
            </a:pPr>
            <a:r>
              <a:rPr lang="en-US" sz="1800" b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Alethios is lowering the barriers to evidence generation in human health — for researchers and participants alike. 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1178812" y="4044762"/>
            <a:ext cx="6786377" cy="4876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ts val="1920"/>
              </a:lnSpc>
            </a:pPr>
            <a:r>
              <a:rPr lang="en-US" sz="12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Zeenia Framroze</a:t>
            </a:r>
            <a:endParaRPr lang="en-US" sz="1200" dirty="0"/>
          </a:p>
          <a:p>
            <a:pPr algn="l">
              <a:lnSpc>
                <a:spcPts val="1920"/>
              </a:lnSpc>
            </a:pPr>
            <a:r>
              <a:rPr lang="en-US" sz="1200" b="1" spc="12" kern="0" dirty="0">
                <a:solidFill>
                  <a:srgbClr val="A21CA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zeenia@alethios.com</a:t>
            </a:r>
            <a:endParaRPr lang="en-US" sz="1200" dirty="0"/>
          </a:p>
        </p:txBody>
      </p:sp>
      <p:pic>
        <p:nvPicPr>
          <p:cNvPr id="5" name="Image 0" descr="https://pitch-assets-ccb95893-de3f-4266-973c-20049231b248.s3.eu-west-1.amazonaws.com/d4a3d0cc-a4a5-4e74-ab92-9e669837fd5f?pitch-bytes=516336&amp;pitch-content-type=image%2Fjpeg">    </p:cNvPr>
          <p:cNvPicPr>
            <a:picLocks noChangeAspect="1"/>
          </p:cNvPicPr>
          <p:nvPr/>
        </p:nvPicPr>
        <p:blipFill>
          <a:blip r:embed="rId1"/>
          <a:srcRect l="0" r="0" t="12394" b="36020"/>
          <a:stretch/>
        </p:blipFill>
        <p:spPr>
          <a:xfrm>
            <a:off x="146" y="-1148"/>
            <a:ext cx="9143854" cy="2572898"/>
          </a:xfrm>
          <a:prstGeom prst="rect">
            <a:avLst/>
          </a:prstGeom>
        </p:spPr>
      </p:pic>
      <p:pic>
        <p:nvPicPr>
          <p:cNvPr id="6" name="Image 1" descr="https://pitch-assets-ccb95893-de3f-4266-973c-20049231b248.s3.eu-west-1.amazonaws.com/fc0691c6-a851-47ab-8a13-d5e9995b543d?pitch-bytes=42252&amp;pitch-content-type=image%2Fpng">    </p:cNvPr>
          <p:cNvPicPr>
            <a:picLocks noChangeAspect="1"/>
          </p:cNvPicPr>
          <p:nvPr/>
        </p:nvPicPr>
        <p:blipFill>
          <a:blip r:embed="rId2"/>
          <a:srcRect l="0" r="79436" t="0" b="0"/>
          <a:stretch/>
        </p:blipFill>
        <p:spPr>
          <a:xfrm>
            <a:off x="87635" y="4802220"/>
            <a:ext cx="248053" cy="2562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fc0691c6-a851-47ab-8a13-d5e9995b543d?pitch-bytes=42252&amp;pitch-content-type=image%2Fpng">    </p:cNvPr>
          <p:cNvPicPr>
            <a:picLocks noChangeAspect="1"/>
          </p:cNvPicPr>
          <p:nvPr/>
        </p:nvPicPr>
        <p:blipFill>
          <a:blip r:embed="rId1"/>
          <a:srcRect l="0" r="79436" t="0" b="0"/>
          <a:stretch/>
        </p:blipFill>
        <p:spPr>
          <a:xfrm>
            <a:off x="87635" y="4802220"/>
            <a:ext cx="248053" cy="25622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95535" y="2274577"/>
            <a:ext cx="7952929" cy="297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340"/>
              </a:lnSpc>
            </a:pPr>
            <a:r>
              <a:rPr lang="en-US" sz="1800" b="1" spc="-24" kern="0" dirty="0">
                <a:solidFill>
                  <a:srgbClr val="24072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Questions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Supply Chain: AI &amp; Alethios Presentation</dc:title>
  <dc:subject>PptxGenJS Presentation</dc:subject>
  <dc:creator>Pitch Software GmbH</dc:creator>
  <cp:lastModifiedBy>Pitch Software GmbH</cp:lastModifiedBy>
  <cp:revision>1</cp:revision>
  <dcterms:created xsi:type="dcterms:W3CDTF">2026-09-29T00:49:18Z</dcterms:created>
  <dcterms:modified xsi:type="dcterms:W3CDTF">2026-09-29T00:49:18Z</dcterms:modified>
</cp:coreProperties>
</file>