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858000" cy="12192000"/>
  <p:embeddedFontLst>
    <p:embeddedFont>
      <p:font typeface="Literata SemiBold"/>
      <p:regular r:id="rId16"/>
      <p:bold r:id="rId17"/>
      <p:italic r:id="rId18"/>
      <p:boldItalic r:id="rId19"/>
    </p:embeddedFont>
    <p:embeddedFont>
      <p:font typeface="Literata"/>
      <p:regular r:id="rId20"/>
      <p:bold r:id="rId21"/>
      <p:italic r:id="rId22"/>
      <p:boldItalic r:id="rId23"/>
    </p:embeddedFont>
    <p:embeddedFont>
      <p:font typeface="Inter"/>
      <p:regular r:id="rId24"/>
      <p:bold r:id="rId25"/>
      <p:italic r:id="rId26"/>
      <p:boldItalic r:id="rId27"/>
    </p:embeddedFont>
    <p:embeddedFont>
      <p:font typeface="Inter Medium"/>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Literata-regular.fntdata"/><Relationship Id="rId22" Type="http://schemas.openxmlformats.org/officeDocument/2006/relationships/font" Target="fonts/Literata-italic.fntdata"/><Relationship Id="rId21" Type="http://schemas.openxmlformats.org/officeDocument/2006/relationships/font" Target="fonts/Literata-bold.fntdata"/><Relationship Id="rId24" Type="http://schemas.openxmlformats.org/officeDocument/2006/relationships/font" Target="fonts/Inter-regular.fntdata"/><Relationship Id="rId23" Type="http://schemas.openxmlformats.org/officeDocument/2006/relationships/font" Target="fonts/Literata-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Inter-italic.fntdata"/><Relationship Id="rId25" Type="http://schemas.openxmlformats.org/officeDocument/2006/relationships/font" Target="fonts/Inter-bold.fntdata"/><Relationship Id="rId28" Type="http://schemas.openxmlformats.org/officeDocument/2006/relationships/font" Target="fonts/InterMedium-regular.fntdata"/><Relationship Id="rId27" Type="http://schemas.openxmlformats.org/officeDocument/2006/relationships/font" Target="fonts/Inter-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InterMedium-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Medium-boldItalic.fntdata"/><Relationship Id="rId30" Type="http://schemas.openxmlformats.org/officeDocument/2006/relationships/font" Target="fonts/InterMedium-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LiterataSemiBold-bold.fntdata"/><Relationship Id="rId16" Type="http://schemas.openxmlformats.org/officeDocument/2006/relationships/font" Target="fonts/LiterataSemiBold-regular.fntdata"/><Relationship Id="rId19" Type="http://schemas.openxmlformats.org/officeDocument/2006/relationships/font" Target="fonts/LiterataSemiBold-boldItalic.fntdata"/><Relationship Id="rId18" Type="http://schemas.openxmlformats.org/officeDocument/2006/relationships/font" Target="fonts/LiterataSemi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 name="Shape 15"/>
        <p:cNvGrpSpPr/>
        <p:nvPr/>
      </p:nvGrpSpPr>
      <p:grpSpPr>
        <a:xfrm>
          <a:off x="0" y="0"/>
          <a:ext cx="0" cy="0"/>
          <a:chOff x="0" y="0"/>
          <a:chExt cx="0" cy="0"/>
        </a:xfrm>
      </p:grpSpPr>
      <p:sp>
        <p:nvSpPr>
          <p:cNvPr id="16" name="Google Shape;16;g3fbdfc87179_1_6: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p:spPr>
      </p:sp>
      <p:sp>
        <p:nvSpPr>
          <p:cNvPr id="17" name="Google Shape;17;g3fbdfc87179_1_6:notes"/>
          <p:cNvSpPr txBox="1"/>
          <p:nvPr>
            <p:ph idx="1" type="body"/>
          </p:nvPr>
        </p:nvSpPr>
        <p:spPr>
          <a:xfrm>
            <a:off x="685800" y="5791200"/>
            <a:ext cx="5486400" cy="5486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David’s feedback:</a:t>
            </a:r>
            <a:br>
              <a:rPr lang="en-US"/>
            </a:br>
            <a:br>
              <a:rPr lang="en-US"/>
            </a:br>
            <a:br>
              <a:rPr lang="en-US"/>
            </a:br>
            <a:r>
              <a:rPr lang="en-US">
                <a:solidFill>
                  <a:srgbClr val="1D1C1D"/>
                </a:solidFill>
              </a:rPr>
              <a:t>The deck is something like this in an outline:</a:t>
            </a:r>
            <a:endParaRPr>
              <a:solidFill>
                <a:srgbClr val="1D1C1D"/>
              </a:solidFill>
            </a:endParaRPr>
          </a:p>
          <a:p>
            <a:pPr indent="-317500" lvl="0" marL="685800" rtl="0" algn="l">
              <a:lnSpc>
                <a:spcPct val="115000"/>
              </a:lnSpc>
              <a:spcBef>
                <a:spcPts val="500"/>
              </a:spcBef>
              <a:spcAft>
                <a:spcPts val="0"/>
              </a:spcAft>
              <a:buClr>
                <a:srgbClr val="1D1C1D"/>
              </a:buClr>
              <a:buSzPts val="1400"/>
              <a:buAutoNum type="arabicPeriod"/>
            </a:pPr>
            <a:r>
              <a:rPr b="1" lang="en-US">
                <a:solidFill>
                  <a:srgbClr val="1D1C1D"/>
                </a:solidFill>
              </a:rPr>
              <a:t>Map your current business </a:t>
            </a:r>
            <a:r>
              <a:rPr lang="en-US">
                <a:solidFill>
                  <a:srgbClr val="1D1C1D"/>
                </a:solidFill>
              </a:rPr>
              <a:t>(show how we look at existing experts and the way they make money before onix). </a:t>
            </a:r>
            <a:r>
              <a:rPr i="1" lang="en-US">
                <a:solidFill>
                  <a:srgbClr val="1D1C1D"/>
                </a:solidFill>
              </a:rPr>
              <a:t>These are essentially our “findings” about how experts earn income.</a:t>
            </a:r>
            <a:endParaRPr i="1">
              <a:solidFill>
                <a:srgbClr val="1D1C1D"/>
              </a:solidFill>
            </a:endParaRPr>
          </a:p>
          <a:p>
            <a:pPr indent="-317500" lvl="0" marL="685800" rtl="0" algn="l">
              <a:lnSpc>
                <a:spcPct val="115000"/>
              </a:lnSpc>
              <a:spcBef>
                <a:spcPts val="500"/>
              </a:spcBef>
              <a:spcAft>
                <a:spcPts val="0"/>
              </a:spcAft>
              <a:buClr>
                <a:srgbClr val="1D1C1D"/>
              </a:buClr>
              <a:buSzPts val="1400"/>
              <a:buAutoNum type="arabicPeriod"/>
            </a:pPr>
            <a:r>
              <a:rPr b="1" lang="en-US">
                <a:solidFill>
                  <a:srgbClr val="1D1C1D"/>
                </a:solidFill>
              </a:rPr>
              <a:t>Choose how Onix can augment what you’re already doing </a:t>
            </a:r>
            <a:r>
              <a:rPr lang="en-US">
                <a:solidFill>
                  <a:srgbClr val="1D1C1D"/>
                </a:solidFill>
              </a:rPr>
              <a:t>(an extension, not a replacement). </a:t>
            </a:r>
            <a:r>
              <a:rPr i="1" lang="en-US">
                <a:solidFill>
                  <a:srgbClr val="1D1C1D"/>
                </a:solidFill>
              </a:rPr>
              <a:t>This is our recommendation of the way the expert could best monetize their knowledge based on slide 1.</a:t>
            </a:r>
            <a:endParaRPr i="1">
              <a:solidFill>
                <a:srgbClr val="1D1C1D"/>
              </a:solidFill>
            </a:endParaRPr>
          </a:p>
          <a:p>
            <a:pPr indent="-317500" lvl="0" marL="685800" rtl="0" algn="l">
              <a:lnSpc>
                <a:spcPct val="115000"/>
              </a:lnSpc>
              <a:spcBef>
                <a:spcPts val="500"/>
              </a:spcBef>
              <a:spcAft>
                <a:spcPts val="0"/>
              </a:spcAft>
              <a:buClr>
                <a:srgbClr val="1D1C1D"/>
              </a:buClr>
              <a:buSzPts val="1400"/>
              <a:buAutoNum type="arabicPeriod"/>
            </a:pPr>
            <a:r>
              <a:rPr b="1" lang="en-US">
                <a:solidFill>
                  <a:srgbClr val="1D1C1D"/>
                </a:solidFill>
              </a:rPr>
              <a:t>Understanding your potential price</a:t>
            </a:r>
            <a:r>
              <a:rPr lang="en-US">
                <a:solidFill>
                  <a:srgbClr val="1D1C1D"/>
                </a:solidFill>
              </a:rPr>
              <a:t> based on what you currently charge for what you sell. </a:t>
            </a:r>
            <a:r>
              <a:rPr i="1" lang="en-US">
                <a:solidFill>
                  <a:srgbClr val="1D1C1D"/>
                </a:solidFill>
              </a:rPr>
              <a:t>Our pricing top-line- assume “x”.</a:t>
            </a:r>
            <a:endParaRPr i="1">
              <a:solidFill>
                <a:srgbClr val="1D1C1D"/>
              </a:solidFill>
            </a:endParaRPr>
          </a:p>
          <a:p>
            <a:pPr indent="-317500" lvl="0" marL="685800" rtl="0" algn="l">
              <a:lnSpc>
                <a:spcPct val="115000"/>
              </a:lnSpc>
              <a:spcBef>
                <a:spcPts val="500"/>
              </a:spcBef>
              <a:spcAft>
                <a:spcPts val="0"/>
              </a:spcAft>
              <a:buClr>
                <a:srgbClr val="1D1C1D"/>
              </a:buClr>
              <a:buSzPts val="1400"/>
              <a:buAutoNum type="arabicPeriod"/>
            </a:pPr>
            <a:r>
              <a:rPr b="1" lang="en-US">
                <a:solidFill>
                  <a:srgbClr val="1D1C1D"/>
                </a:solidFill>
              </a:rPr>
              <a:t>Upsells</a:t>
            </a:r>
            <a:r>
              <a:rPr lang="en-US">
                <a:solidFill>
                  <a:srgbClr val="1D1C1D"/>
                </a:solidFill>
              </a:rPr>
              <a:t> (potential bundling and add-ons that can raise your price or justify the price on slide 3). </a:t>
            </a:r>
            <a:r>
              <a:rPr i="1" lang="en-US">
                <a:solidFill>
                  <a:srgbClr val="1D1C1D"/>
                </a:solidFill>
              </a:rPr>
              <a:t>Now “x” could be “x” plus more if you decide to do this- or not. Maybe KISS is your jam.</a:t>
            </a:r>
            <a:endParaRPr i="1">
              <a:solidFill>
                <a:srgbClr val="1D1C1D"/>
              </a:solidFill>
            </a:endParaRPr>
          </a:p>
          <a:p>
            <a:pPr indent="-317500" lvl="0" marL="685800" rtl="0" algn="l">
              <a:lnSpc>
                <a:spcPct val="115000"/>
              </a:lnSpc>
              <a:spcBef>
                <a:spcPts val="500"/>
              </a:spcBef>
              <a:spcAft>
                <a:spcPts val="0"/>
              </a:spcAft>
              <a:buClr>
                <a:srgbClr val="1D1C1D"/>
              </a:buClr>
              <a:buSzPts val="1400"/>
              <a:buAutoNum type="arabicPeriod"/>
            </a:pPr>
            <a:r>
              <a:rPr b="1" lang="en-US">
                <a:solidFill>
                  <a:srgbClr val="1D1C1D"/>
                </a:solidFill>
              </a:rPr>
              <a:t>GTM together: </a:t>
            </a:r>
            <a:r>
              <a:rPr lang="en-US">
                <a:solidFill>
                  <a:srgbClr val="1D1C1D"/>
                </a:solidFill>
              </a:rPr>
              <a:t>how we work together to promote your paid onix. </a:t>
            </a:r>
            <a:r>
              <a:rPr i="1" lang="en-US">
                <a:solidFill>
                  <a:srgbClr val="1D1C1D"/>
                </a:solidFill>
              </a:rPr>
              <a:t>We got this with you!</a:t>
            </a:r>
            <a:endParaRPr i="1">
              <a:solidFill>
                <a:srgbClr val="1D1C1D"/>
              </a:solidFill>
            </a:endParaRPr>
          </a:p>
          <a:p>
            <a:pPr indent="-317500" lvl="0" marL="685800" rtl="0" algn="l">
              <a:lnSpc>
                <a:spcPct val="115000"/>
              </a:lnSpc>
              <a:spcBef>
                <a:spcPts val="500"/>
              </a:spcBef>
              <a:spcAft>
                <a:spcPts val="0"/>
              </a:spcAft>
              <a:buClr>
                <a:srgbClr val="1D1C1D"/>
              </a:buClr>
              <a:buSzPts val="1400"/>
              <a:buAutoNum type="arabicPeriod"/>
            </a:pPr>
            <a:r>
              <a:rPr b="1" lang="en-US">
                <a:solidFill>
                  <a:srgbClr val="1D1C1D"/>
                </a:solidFill>
              </a:rPr>
              <a:t>Timeline to launch: </a:t>
            </a:r>
            <a:r>
              <a:rPr lang="en-US">
                <a:solidFill>
                  <a:srgbClr val="1D1C1D"/>
                </a:solidFill>
              </a:rPr>
              <a:t>the key milestones from planning to revenue.</a:t>
            </a:r>
            <a:endParaRPr>
              <a:solidFill>
                <a:srgbClr val="1D1C1D"/>
              </a:solidFill>
            </a:endParaRPr>
          </a:p>
          <a:p>
            <a:pPr indent="-317500" lvl="0" marL="685800" rtl="0" algn="l">
              <a:lnSpc>
                <a:spcPct val="115000"/>
              </a:lnSpc>
              <a:spcBef>
                <a:spcPts val="500"/>
              </a:spcBef>
              <a:spcAft>
                <a:spcPts val="0"/>
              </a:spcAft>
              <a:buClr>
                <a:srgbClr val="1D1C1D"/>
              </a:buClr>
              <a:buSzPts val="1400"/>
              <a:buAutoNum type="arabicPeriod"/>
            </a:pPr>
            <a:r>
              <a:rPr lang="en-US">
                <a:solidFill>
                  <a:srgbClr val="1D1C1D"/>
                </a:solidFill>
              </a:rPr>
              <a:t>the. end.</a:t>
            </a:r>
            <a:endParaRPr>
              <a:solidFill>
                <a:srgbClr val="1D1C1D"/>
              </a:solidFill>
            </a:endParaRPr>
          </a:p>
          <a:p>
            <a:pPr indent="0" lvl="0" marL="0" rtl="0" algn="l">
              <a:spcBef>
                <a:spcPts val="50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key idea: trusted, expert-owned Personal Intelligence. Contrast with generic AI, which answers from everywhere and nowhere. Mention privacy early because this audience deals with health data and compliance.</a:t>
            </a:r>
            <a:endParaRPr/>
          </a:p>
        </p:txBody>
      </p:sp>
      <p:sp>
        <p:nvSpPr>
          <p:cNvPr id="28" name="Google Shape;2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h2362ea7ef13a3956_23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 name="Google Shape;51;h2362ea7ef13a3956_23_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 sample of the roster, spanning nutrition, functional medicine, sports, mental health and longevity. Point out that many of these names are already familiar to the natural products audience.</a:t>
            </a:r>
            <a:endParaRPr/>
          </a:p>
        </p:txBody>
      </p:sp>
      <p:sp>
        <p:nvSpPr>
          <p:cNvPr id="52" name="Google Shape;52;h2362ea7ef13a3956_23_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 name="Google Shape;8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expert's knowledge becomes a recurring product they own. Paid subscriptions launched this September. Fill in the revenue share figure David wants to share publicly, or remove it.</a:t>
            </a:r>
            <a:endParaRPr/>
          </a:p>
        </p:txBody>
      </p:sp>
      <p:sp>
        <p:nvSpPr>
          <p:cNvPr id="82" name="Google Shape;8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Pivot to the audience. Supplement companies, ingredient suppliers and wellness platforms all face the same question from customers: is this right for me? An expert's onix can answer it with credibility.</a:t>
            </a:r>
            <a:endParaRPr/>
          </a:p>
        </p:txBody>
      </p:sp>
      <p:sp>
        <p:nvSpPr>
          <p:cNvPr id="105" name="Google Shape;10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Set up the two models before walking through each. Direction one brings expertise to where your customers already are. Direction two takes your customers to the expert's onix for a personalized path.</a:t>
            </a:r>
            <a:endParaRPr/>
          </a:p>
        </p:txBody>
      </p:sp>
      <p:sp>
        <p:nvSpPr>
          <p:cNvPr id="116" name="Google Shape;11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Example to use live: a supplement brand integrates a registered dietitian's onix so shoppers can ask about fit, timing and pairing before they buy. Keep the framing as guidance, not treatment. Add a real partner example here if one can be named.</a:t>
            </a:r>
            <a:endParaRPr/>
          </a:p>
        </p:txBody>
      </p:sp>
      <p:sp>
        <p:nvSpPr>
          <p:cNvPr id="132" name="Google Shape;13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retention story for brands: guidance drives adherence, and adherence drives results and repeat purchases. Guidance, not treatment. Avoid specific outcome claims unless we have data to cite.</a:t>
            </a:r>
            <a:endParaRPr/>
          </a:p>
        </p:txBody>
      </p:sp>
      <p:sp>
        <p:nvSpPr>
          <p:cNvPr id="147" name="Google Shape;14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h2362ea7ef13a3956_23_1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h2362ea7ef13a3956_23_1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retention story for brands: guidance drives adherence, and adherence drives results and repeat purchases. Guidance, not treatment. Avoid specific outcome claims unless we have data to cite.</a:t>
            </a:r>
            <a:endParaRPr/>
          </a:p>
        </p:txBody>
      </p:sp>
      <p:sp>
        <p:nvSpPr>
          <p:cNvPr id="171" name="Google Shape;171;h2362ea7ef13a3956_23_1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Switch to screen share. Suggested flow: open an expert's onix, ask a supplement-related question, show how the answer is grounded in the expert's work, then show personalization over a follow-up. Keep it to about 3 minutes and have a backup recording ready.</a:t>
            </a:r>
            <a:endParaRPr/>
          </a:p>
        </p:txBody>
      </p:sp>
      <p:sp>
        <p:nvSpPr>
          <p:cNvPr id="193" name="Google Shape;19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Thank the audience and hand back to Doug for Q&amp;A. Invite brands interested in partnering with an expert to reach out directly.</a:t>
            </a:r>
            <a:endParaRPr/>
          </a:p>
        </p:txBody>
      </p:sp>
      <p:sp>
        <p:nvSpPr>
          <p:cNvPr id="205" name="Google Shape;20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Autofit/>
          </a:bodyPr>
          <a:lstStyle>
            <a:lvl1pPr lvl="0" algn="ctr">
              <a:spcBef>
                <a:spcPts val="0"/>
              </a:spcBef>
              <a:spcAft>
                <a:spcPts val="0"/>
              </a:spcAft>
              <a:buSzPts val="6900"/>
              <a:buChar char="●"/>
              <a:defRPr sz="6900"/>
            </a:lvl1pPr>
            <a:lvl2pPr lvl="1" algn="ctr">
              <a:spcBef>
                <a:spcPts val="0"/>
              </a:spcBef>
              <a:spcAft>
                <a:spcPts val="0"/>
              </a:spcAft>
              <a:buSzPts val="6900"/>
              <a:buChar char="○"/>
              <a:defRPr sz="6900"/>
            </a:lvl2pPr>
            <a:lvl3pPr lvl="2" algn="ctr">
              <a:spcBef>
                <a:spcPts val="0"/>
              </a:spcBef>
              <a:spcAft>
                <a:spcPts val="0"/>
              </a:spcAft>
              <a:buSzPts val="6900"/>
              <a:buChar char="■"/>
              <a:defRPr sz="6900"/>
            </a:lvl3pPr>
            <a:lvl4pPr lvl="3" algn="ctr">
              <a:spcBef>
                <a:spcPts val="0"/>
              </a:spcBef>
              <a:spcAft>
                <a:spcPts val="0"/>
              </a:spcAft>
              <a:buSzPts val="6900"/>
              <a:buChar char="●"/>
              <a:defRPr sz="6900"/>
            </a:lvl4pPr>
            <a:lvl5pPr lvl="4" algn="ctr">
              <a:spcBef>
                <a:spcPts val="0"/>
              </a:spcBef>
              <a:spcAft>
                <a:spcPts val="0"/>
              </a:spcAft>
              <a:buSzPts val="6900"/>
              <a:buChar char="○"/>
              <a:defRPr sz="6900"/>
            </a:lvl5pPr>
            <a:lvl6pPr lvl="5" algn="ctr">
              <a:spcBef>
                <a:spcPts val="0"/>
              </a:spcBef>
              <a:spcAft>
                <a:spcPts val="0"/>
              </a:spcAft>
              <a:buSzPts val="6900"/>
              <a:buChar char="■"/>
              <a:defRPr sz="6900"/>
            </a:lvl6pPr>
            <a:lvl7pPr lvl="6" algn="ctr">
              <a:spcBef>
                <a:spcPts val="0"/>
              </a:spcBef>
              <a:spcAft>
                <a:spcPts val="0"/>
              </a:spcAft>
              <a:buSzPts val="6900"/>
              <a:buChar char="●"/>
              <a:defRPr sz="6900"/>
            </a:lvl7pPr>
            <a:lvl8pPr lvl="7" algn="ctr">
              <a:spcBef>
                <a:spcPts val="0"/>
              </a:spcBef>
              <a:spcAft>
                <a:spcPts val="0"/>
              </a:spcAft>
              <a:buSzPts val="6900"/>
              <a:buChar char="○"/>
              <a:defRPr sz="6900"/>
            </a:lvl8pPr>
            <a:lvl9pPr lvl="8" algn="ctr">
              <a:spcBef>
                <a:spcPts val="0"/>
              </a:spcBef>
              <a:spcAft>
                <a:spcPts val="0"/>
              </a:spcAft>
              <a:buSzPts val="6900"/>
              <a:buChar char="■"/>
              <a:defRPr sz="6900"/>
            </a:lvl9pPr>
          </a:lstStyle>
          <a:p/>
        </p:txBody>
      </p:sp>
      <p:sp>
        <p:nvSpPr>
          <p:cNvPr id="13" name="Google Shape;13;p3"/>
          <p:cNvSpPr txBox="1"/>
          <p:nvPr>
            <p:ph idx="1" type="subTitle"/>
          </p:nvPr>
        </p:nvSpPr>
        <p:spPr>
          <a:xfrm>
            <a:off x="415600" y="3778833"/>
            <a:ext cx="11360700" cy="1056900"/>
          </a:xfrm>
          <a:prstGeom prst="rect">
            <a:avLst/>
          </a:prstGeom>
          <a:noFill/>
          <a:ln>
            <a:noFill/>
          </a:ln>
        </p:spPr>
        <p:txBody>
          <a:bodyPr anchorCtr="0" anchor="ctr" bIns="121900" lIns="121900" spcFirstLastPara="1" rIns="121900" wrap="square" tIns="121900">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4" name="Google Shape;14;p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buNone/>
              <a:defRPr sz="1900"/>
            </a:lvl1pPr>
            <a:lvl2pPr lvl="1">
              <a:buNone/>
              <a:defRPr sz="1900"/>
            </a:lvl2pPr>
            <a:lvl3pPr lvl="2">
              <a:buNone/>
              <a:defRPr sz="1900"/>
            </a:lvl3pPr>
            <a:lvl4pPr lvl="3">
              <a:buNone/>
              <a:defRPr sz="1900"/>
            </a:lvl4pPr>
            <a:lvl5pPr lvl="4">
              <a:buNone/>
              <a:defRPr sz="1900"/>
            </a:lvl5pPr>
            <a:lvl6pPr lvl="5">
              <a:buNone/>
              <a:defRPr sz="1900"/>
            </a:lvl6pPr>
            <a:lvl7pPr lvl="6">
              <a:buNone/>
              <a:defRPr sz="1900"/>
            </a:lvl7pPr>
            <a:lvl8pPr lvl="7">
              <a:buNone/>
              <a:defRPr sz="1900"/>
            </a:lvl8pPr>
            <a:lvl9pPr lvl="8">
              <a:buNone/>
              <a:defRPr sz="1900"/>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20" Type="http://schemas.openxmlformats.org/officeDocument/2006/relationships/image" Target="../media/image20.png"/><Relationship Id="rId11" Type="http://schemas.openxmlformats.org/officeDocument/2006/relationships/image" Target="../media/image23.png"/><Relationship Id="rId22" Type="http://schemas.openxmlformats.org/officeDocument/2006/relationships/image" Target="../media/image27.png"/><Relationship Id="rId10" Type="http://schemas.openxmlformats.org/officeDocument/2006/relationships/image" Target="../media/image10.png"/><Relationship Id="rId21" Type="http://schemas.openxmlformats.org/officeDocument/2006/relationships/image" Target="../media/image22.png"/><Relationship Id="rId13" Type="http://schemas.openxmlformats.org/officeDocument/2006/relationships/image" Target="../media/image17.png"/><Relationship Id="rId12" Type="http://schemas.openxmlformats.org/officeDocument/2006/relationships/image" Target="../media/image11.png"/><Relationship Id="rId23"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5.png"/><Relationship Id="rId9" Type="http://schemas.openxmlformats.org/officeDocument/2006/relationships/image" Target="../media/image9.png"/><Relationship Id="rId15" Type="http://schemas.openxmlformats.org/officeDocument/2006/relationships/image" Target="../media/image13.png"/><Relationship Id="rId14" Type="http://schemas.openxmlformats.org/officeDocument/2006/relationships/image" Target="../media/image25.png"/><Relationship Id="rId17" Type="http://schemas.openxmlformats.org/officeDocument/2006/relationships/image" Target="../media/image16.png"/><Relationship Id="rId16" Type="http://schemas.openxmlformats.org/officeDocument/2006/relationships/image" Target="../media/image24.png"/><Relationship Id="rId5" Type="http://schemas.openxmlformats.org/officeDocument/2006/relationships/image" Target="../media/image8.png"/><Relationship Id="rId19" Type="http://schemas.openxmlformats.org/officeDocument/2006/relationships/image" Target="../media/image21.png"/><Relationship Id="rId6" Type="http://schemas.openxmlformats.org/officeDocument/2006/relationships/image" Target="../media/image12.png"/><Relationship Id="rId18" Type="http://schemas.openxmlformats.org/officeDocument/2006/relationships/image" Target="../media/image18.png"/><Relationship Id="rId7" Type="http://schemas.openxmlformats.org/officeDocument/2006/relationships/image" Target="../media/image14.png"/><Relationship Id="rId8" Type="http://schemas.openxmlformats.org/officeDocument/2006/relationships/image" Target="../media/image2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18" name="Shape 18"/>
        <p:cNvGrpSpPr/>
        <p:nvPr/>
      </p:nvGrpSpPr>
      <p:grpSpPr>
        <a:xfrm>
          <a:off x="0" y="0"/>
          <a:ext cx="0" cy="0"/>
          <a:chOff x="0" y="0"/>
          <a:chExt cx="0" cy="0"/>
        </a:xfrm>
      </p:grpSpPr>
      <p:sp>
        <p:nvSpPr>
          <p:cNvPr id="19" name="Google Shape;19;p4"/>
          <p:cNvSpPr txBox="1"/>
          <p:nvPr>
            <p:ph idx="1" type="subTitle"/>
          </p:nvPr>
        </p:nvSpPr>
        <p:spPr>
          <a:xfrm>
            <a:off x="276525" y="3146763"/>
            <a:ext cx="11850300" cy="1493700"/>
          </a:xfrm>
          <a:prstGeom prst="rect">
            <a:avLst/>
          </a:prstGeom>
        </p:spPr>
        <p:txBody>
          <a:bodyPr anchorCtr="0" anchor="ctr" bIns="245950" lIns="245950" spcFirstLastPara="1" rIns="245950" wrap="square" tIns="245950">
            <a:noAutofit/>
          </a:bodyPr>
          <a:lstStyle/>
          <a:p>
            <a:pPr indent="0" lvl="0" marL="0" rtl="0" algn="ctr">
              <a:lnSpc>
                <a:spcPct val="80000"/>
              </a:lnSpc>
              <a:spcBef>
                <a:spcPts val="0"/>
              </a:spcBef>
              <a:spcAft>
                <a:spcPts val="0"/>
              </a:spcAft>
              <a:buNone/>
            </a:pPr>
            <a:r>
              <a:rPr lang="en-US" sz="4208">
                <a:solidFill>
                  <a:srgbClr val="1C1A1B"/>
                </a:solidFill>
                <a:latin typeface="Literata"/>
                <a:ea typeface="Literata"/>
                <a:cs typeface="Literata"/>
                <a:sym typeface="Literata"/>
              </a:rPr>
              <a:t>Personal Intelligence</a:t>
            </a:r>
            <a:r>
              <a:rPr baseline="30000" lang="en-US" sz="4208">
                <a:solidFill>
                  <a:srgbClr val="1C1A1B"/>
                </a:solidFill>
                <a:latin typeface="Literata SemiBold"/>
                <a:ea typeface="Literata SemiBold"/>
                <a:cs typeface="Literata SemiBold"/>
                <a:sym typeface="Literata SemiBold"/>
              </a:rPr>
              <a:t>®</a:t>
            </a:r>
            <a:endParaRPr baseline="30000" sz="4208">
              <a:solidFill>
                <a:srgbClr val="1C1A1B"/>
              </a:solidFill>
              <a:latin typeface="Literata SemiBold"/>
              <a:ea typeface="Literata SemiBold"/>
              <a:cs typeface="Literata SemiBold"/>
              <a:sym typeface="Literata SemiBold"/>
            </a:endParaRPr>
          </a:p>
        </p:txBody>
      </p:sp>
      <p:pic>
        <p:nvPicPr>
          <p:cNvPr id="20" name="Google Shape;20;p4" title="Logo_Black.png"/>
          <p:cNvPicPr preferRelativeResize="0"/>
          <p:nvPr/>
        </p:nvPicPr>
        <p:blipFill>
          <a:blip r:embed="rId3">
            <a:alphaModFix/>
          </a:blip>
          <a:stretch>
            <a:fillRect/>
          </a:stretch>
        </p:blipFill>
        <p:spPr>
          <a:xfrm>
            <a:off x="4291660" y="1357413"/>
            <a:ext cx="3608726" cy="1991861"/>
          </a:xfrm>
          <a:prstGeom prst="rect">
            <a:avLst/>
          </a:prstGeom>
          <a:noFill/>
          <a:ln>
            <a:noFill/>
          </a:ln>
        </p:spPr>
      </p:pic>
      <p:pic>
        <p:nvPicPr>
          <p:cNvPr id="21" name="Google Shape;21;p4" title="cropped-Horizontal-w-NEW-Tag-Full-Color-1536x421.png"/>
          <p:cNvPicPr preferRelativeResize="0"/>
          <p:nvPr/>
        </p:nvPicPr>
        <p:blipFill>
          <a:blip r:embed="rId4">
            <a:alphaModFix/>
          </a:blip>
          <a:stretch>
            <a:fillRect/>
          </a:stretch>
        </p:blipFill>
        <p:spPr>
          <a:xfrm>
            <a:off x="4042701" y="4375037"/>
            <a:ext cx="4106627" cy="1125550"/>
          </a:xfrm>
          <a:prstGeom prst="rect">
            <a:avLst/>
          </a:prstGeom>
          <a:noFill/>
          <a:ln>
            <a:noFill/>
          </a:ln>
        </p:spPr>
      </p:pic>
      <p:pic>
        <p:nvPicPr>
          <p:cNvPr id="22" name="Google Shape;22;p4" title="Screenshot 2026-09-22 at 8.42.44 PM.png"/>
          <p:cNvPicPr preferRelativeResize="0"/>
          <p:nvPr/>
        </p:nvPicPr>
        <p:blipFill>
          <a:blip r:embed="rId5">
            <a:alphaModFix/>
          </a:blip>
          <a:stretch>
            <a:fillRect/>
          </a:stretch>
        </p:blipFill>
        <p:spPr>
          <a:xfrm>
            <a:off x="9871600" y="152400"/>
            <a:ext cx="2168000" cy="2994368"/>
          </a:xfrm>
          <a:prstGeom prst="rect">
            <a:avLst/>
          </a:prstGeom>
          <a:noFill/>
          <a:ln>
            <a:noFill/>
          </a:ln>
        </p:spPr>
      </p:pic>
      <p:sp>
        <p:nvSpPr>
          <p:cNvPr id="23" name="Google Shape;23;p4"/>
          <p:cNvSpPr txBox="1"/>
          <p:nvPr/>
        </p:nvSpPr>
        <p:spPr>
          <a:xfrm>
            <a:off x="812800" y="5964543"/>
            <a:ext cx="7620000" cy="35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2000"/>
              <a:buFont typeface="Inter"/>
              <a:buNone/>
            </a:pPr>
            <a:r>
              <a:rPr b="1" i="0" lang="en-US" sz="2000" u="none" cap="none" strike="noStrike">
                <a:solidFill>
                  <a:srgbClr val="1C1A1B"/>
                </a:solidFill>
                <a:latin typeface="Inter"/>
                <a:ea typeface="Inter"/>
                <a:cs typeface="Inter"/>
                <a:sym typeface="Inter"/>
              </a:rPr>
              <a:t>David Bennahum</a:t>
            </a:r>
            <a:endParaRPr b="0" i="0" sz="2000" u="none" cap="none" strike="noStrike">
              <a:solidFill>
                <a:schemeClr val="dk1"/>
              </a:solidFill>
              <a:latin typeface="Calibri"/>
              <a:ea typeface="Calibri"/>
              <a:cs typeface="Calibri"/>
              <a:sym typeface="Calibri"/>
            </a:endParaRPr>
          </a:p>
        </p:txBody>
      </p:sp>
      <p:sp>
        <p:nvSpPr>
          <p:cNvPr id="24" name="Google Shape;24;p4"/>
          <p:cNvSpPr txBox="1"/>
          <p:nvPr/>
        </p:nvSpPr>
        <p:spPr>
          <a:xfrm>
            <a:off x="812800" y="6320043"/>
            <a:ext cx="8889900" cy="2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400"/>
              <a:buFont typeface="Inter"/>
              <a:buNone/>
            </a:pPr>
            <a:r>
              <a:rPr b="0" i="0" lang="en-US" sz="1400" u="none" cap="none" strike="noStrike">
                <a:solidFill>
                  <a:srgbClr val="5E5A5C"/>
                </a:solidFill>
                <a:latin typeface="Inter"/>
                <a:ea typeface="Inter"/>
                <a:cs typeface="Inter"/>
                <a:sym typeface="Inter"/>
              </a:rPr>
              <a:t>Co-founder &amp; CEO, Onix</a:t>
            </a:r>
            <a:endParaRPr b="0" i="0" sz="1400" u="none" cap="none" strike="noStrike">
              <a:solidFill>
                <a:srgbClr val="5E5A5C"/>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29" name="Shape 29"/>
        <p:cNvGrpSpPr/>
        <p:nvPr/>
      </p:nvGrpSpPr>
      <p:grpSpPr>
        <a:xfrm>
          <a:off x="0" y="0"/>
          <a:ext cx="0" cy="0"/>
          <a:chOff x="0" y="0"/>
          <a:chExt cx="0" cy="0"/>
        </a:xfrm>
      </p:grpSpPr>
      <p:sp>
        <p:nvSpPr>
          <p:cNvPr id="30" name="Google Shape;30;p5"/>
          <p:cNvSpPr txBox="1"/>
          <p:nvPr/>
        </p:nvSpPr>
        <p:spPr>
          <a:xfrm>
            <a:off x="812800" y="812800"/>
            <a:ext cx="10566400" cy="635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4000"/>
              <a:buFont typeface="Literata"/>
              <a:buNone/>
            </a:pPr>
            <a:r>
              <a:rPr b="0" i="0" lang="en-US" sz="4000" u="none" cap="none" strike="noStrike">
                <a:solidFill>
                  <a:srgbClr val="1C1A1B"/>
                </a:solidFill>
                <a:latin typeface="Literata"/>
                <a:ea typeface="Literata"/>
                <a:cs typeface="Literata"/>
                <a:sym typeface="Literata"/>
              </a:rPr>
              <a:t>What is</a:t>
            </a:r>
            <a:r>
              <a:rPr b="0" i="0" lang="en-US" sz="4000" u="none" cap="none" strike="noStrike">
                <a:solidFill>
                  <a:srgbClr val="1C1A1B"/>
                </a:solidFill>
                <a:latin typeface="Literata"/>
                <a:ea typeface="Literata"/>
                <a:cs typeface="Literata"/>
                <a:sym typeface="Literata"/>
              </a:rPr>
              <a:t> Onix?</a:t>
            </a:r>
            <a:endParaRPr b="0" i="0" sz="4000" u="none" cap="none" strike="noStrike">
              <a:solidFill>
                <a:schemeClr val="dk1"/>
              </a:solidFill>
              <a:latin typeface="Calibri"/>
              <a:ea typeface="Calibri"/>
              <a:cs typeface="Calibri"/>
              <a:sym typeface="Calibri"/>
            </a:endParaRPr>
          </a:p>
        </p:txBody>
      </p:sp>
      <p:sp>
        <p:nvSpPr>
          <p:cNvPr id="31" name="Google Shape;31;p5"/>
          <p:cNvSpPr txBox="1"/>
          <p:nvPr/>
        </p:nvSpPr>
        <p:spPr>
          <a:xfrm>
            <a:off x="812800" y="1841500"/>
            <a:ext cx="10566300" cy="10794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2000"/>
              <a:buFont typeface="Inter"/>
              <a:buNone/>
            </a:pPr>
            <a:r>
              <a:rPr b="0" i="0" lang="en-US" sz="2000" u="none" cap="none" strike="noStrike">
                <a:solidFill>
                  <a:srgbClr val="1C1A1B"/>
                </a:solidFill>
                <a:latin typeface="Inter"/>
                <a:ea typeface="Inter"/>
                <a:cs typeface="Inter"/>
                <a:sym typeface="Inter"/>
              </a:rPr>
              <a:t>A </a:t>
            </a:r>
            <a:r>
              <a:rPr b="1" i="0" lang="en-US" sz="2000" u="none" cap="none" strike="noStrike">
                <a:solidFill>
                  <a:srgbClr val="1C1A1B"/>
                </a:solidFill>
                <a:latin typeface="Inter"/>
                <a:ea typeface="Inter"/>
                <a:cs typeface="Inter"/>
                <a:sym typeface="Inter"/>
              </a:rPr>
              <a:t>Personal Intelligence®</a:t>
            </a:r>
            <a:r>
              <a:rPr b="0" i="0" lang="en-US" sz="2000" u="none" cap="none" strike="noStrike">
                <a:solidFill>
                  <a:srgbClr val="1C1A1B"/>
                </a:solidFill>
                <a:latin typeface="Inter"/>
                <a:ea typeface="Inter"/>
                <a:cs typeface="Inter"/>
                <a:sym typeface="Inter"/>
              </a:rPr>
              <a:t> platform where</a:t>
            </a:r>
            <a:r>
              <a:rPr lang="en-US" sz="2000">
                <a:solidFill>
                  <a:srgbClr val="1C1A1B"/>
                </a:solidFill>
                <a:latin typeface="Inter"/>
                <a:ea typeface="Inter"/>
                <a:cs typeface="Inter"/>
                <a:sym typeface="Inter"/>
              </a:rPr>
              <a:t> health and wellness experts can share their knowledge at scale through their own onix: a digital guide built solely on their expertise, available to provide personalized support at any time.</a:t>
            </a:r>
            <a:endParaRPr b="0" i="0" sz="2000" u="none" cap="none" strike="noStrike">
              <a:solidFill>
                <a:schemeClr val="dk1"/>
              </a:solidFill>
              <a:latin typeface="Calibri"/>
              <a:ea typeface="Calibri"/>
              <a:cs typeface="Calibri"/>
              <a:sym typeface="Calibri"/>
            </a:endParaRPr>
          </a:p>
        </p:txBody>
      </p:sp>
      <p:sp>
        <p:nvSpPr>
          <p:cNvPr id="32" name="Google Shape;32;p5"/>
          <p:cNvSpPr/>
          <p:nvPr/>
        </p:nvSpPr>
        <p:spPr>
          <a:xfrm>
            <a:off x="655412" y="3215109"/>
            <a:ext cx="3487500" cy="1963200"/>
          </a:xfrm>
          <a:prstGeom prst="roundRect">
            <a:avLst>
              <a:gd fmla="val 5333" name="adj"/>
            </a:avLst>
          </a:prstGeom>
          <a:solidFill>
            <a:srgbClr val="FDA9A7"/>
          </a:solidFill>
          <a:ln cap="flat" cmpd="sng" w="13075">
            <a:solidFill>
              <a:srgbClr val="E7E1DE"/>
            </a:solidFill>
            <a:prstDash val="solid"/>
            <a:round/>
            <a:headEnd len="sm" w="sm" type="none"/>
            <a:tailEnd len="sm" w="sm" type="none"/>
          </a:ln>
        </p:spPr>
        <p:txBody>
          <a:bodyPr anchorCtr="0" anchor="ctr" bIns="94225" lIns="94225" spcFirstLastPara="1" rIns="94225" wrap="square" tIns="94225">
            <a:noAutofit/>
          </a:bodyPr>
          <a:lstStyle/>
          <a:p>
            <a:pPr indent="0" lvl="0" marL="0" rtl="0" algn="l">
              <a:spcBef>
                <a:spcPts val="0"/>
              </a:spcBef>
              <a:spcAft>
                <a:spcPts val="0"/>
              </a:spcAft>
              <a:buNone/>
            </a:pPr>
            <a:r>
              <a:t/>
            </a:r>
            <a:endParaRPr sz="1443"/>
          </a:p>
        </p:txBody>
      </p:sp>
      <p:sp>
        <p:nvSpPr>
          <p:cNvPr id="33" name="Google Shape;33;p5"/>
          <p:cNvSpPr txBox="1"/>
          <p:nvPr/>
        </p:nvSpPr>
        <p:spPr>
          <a:xfrm>
            <a:off x="917132" y="3476829"/>
            <a:ext cx="2964000" cy="65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1855"/>
              <a:buFont typeface="Inter"/>
              <a:buNone/>
            </a:pPr>
            <a:r>
              <a:rPr b="1" i="0" lang="en-US" sz="1855" u="none" cap="none" strike="noStrike">
                <a:solidFill>
                  <a:srgbClr val="1C1A1B"/>
                </a:solidFill>
                <a:latin typeface="Inter"/>
                <a:ea typeface="Inter"/>
                <a:cs typeface="Inter"/>
                <a:sym typeface="Inter"/>
              </a:rPr>
              <a:t>Expert-led, expert-owned</a:t>
            </a:r>
            <a:endParaRPr b="0" i="0" sz="1855" u="none" cap="none" strike="noStrike">
              <a:solidFill>
                <a:schemeClr val="dk1"/>
              </a:solidFill>
              <a:latin typeface="Calibri"/>
              <a:ea typeface="Calibri"/>
              <a:cs typeface="Calibri"/>
              <a:sym typeface="Calibri"/>
            </a:endParaRPr>
          </a:p>
        </p:txBody>
      </p:sp>
      <p:sp>
        <p:nvSpPr>
          <p:cNvPr id="34" name="Google Shape;34;p5"/>
          <p:cNvSpPr txBox="1"/>
          <p:nvPr/>
        </p:nvSpPr>
        <p:spPr>
          <a:xfrm>
            <a:off x="917132" y="4164859"/>
            <a:ext cx="2964000" cy="8508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1443"/>
              <a:buFont typeface="Inter"/>
              <a:buNone/>
            </a:pPr>
            <a:r>
              <a:rPr b="0" i="0" lang="en-US" sz="1443" u="none" cap="none" strike="noStrike">
                <a:solidFill>
                  <a:srgbClr val="1C1A1B"/>
                </a:solidFill>
                <a:latin typeface="Inter"/>
                <a:ea typeface="Inter"/>
                <a:cs typeface="Inter"/>
                <a:sym typeface="Inter"/>
              </a:rPr>
              <a:t>Each onix belongs entirely to the expert who built it</a:t>
            </a:r>
            <a:r>
              <a:rPr lang="en-US" sz="1443">
                <a:solidFill>
                  <a:srgbClr val="1C1A1B"/>
                </a:solidFill>
                <a:latin typeface="Inter"/>
                <a:ea typeface="Inter"/>
                <a:cs typeface="Inter"/>
                <a:sym typeface="Inter"/>
              </a:rPr>
              <a:t>.</a:t>
            </a:r>
            <a:endParaRPr b="0" i="0" sz="1443" u="none" cap="none" strike="noStrike">
              <a:solidFill>
                <a:schemeClr val="dk1"/>
              </a:solidFill>
              <a:latin typeface="Calibri"/>
              <a:ea typeface="Calibri"/>
              <a:cs typeface="Calibri"/>
              <a:sym typeface="Calibri"/>
            </a:endParaRPr>
          </a:p>
        </p:txBody>
      </p:sp>
      <p:sp>
        <p:nvSpPr>
          <p:cNvPr id="35" name="Google Shape;35;p5"/>
          <p:cNvSpPr/>
          <p:nvPr/>
        </p:nvSpPr>
        <p:spPr>
          <a:xfrm>
            <a:off x="4352199" y="3215109"/>
            <a:ext cx="3487500" cy="1963200"/>
          </a:xfrm>
          <a:prstGeom prst="roundRect">
            <a:avLst>
              <a:gd fmla="val 5333" name="adj"/>
            </a:avLst>
          </a:prstGeom>
          <a:solidFill>
            <a:srgbClr val="D3D19F"/>
          </a:solidFill>
          <a:ln cap="flat" cmpd="sng" w="13075">
            <a:solidFill>
              <a:srgbClr val="E7E1DE"/>
            </a:solidFill>
            <a:prstDash val="solid"/>
            <a:round/>
            <a:headEnd len="sm" w="sm" type="none"/>
            <a:tailEnd len="sm" w="sm" type="none"/>
          </a:ln>
        </p:spPr>
        <p:txBody>
          <a:bodyPr anchorCtr="0" anchor="ctr" bIns="94225" lIns="94225" spcFirstLastPara="1" rIns="94225" wrap="square" tIns="94225">
            <a:noAutofit/>
          </a:bodyPr>
          <a:lstStyle/>
          <a:p>
            <a:pPr indent="0" lvl="0" marL="0" rtl="0" algn="l">
              <a:spcBef>
                <a:spcPts val="0"/>
              </a:spcBef>
              <a:spcAft>
                <a:spcPts val="0"/>
              </a:spcAft>
              <a:buNone/>
            </a:pPr>
            <a:r>
              <a:t/>
            </a:r>
            <a:endParaRPr sz="1443"/>
          </a:p>
        </p:txBody>
      </p:sp>
      <p:sp>
        <p:nvSpPr>
          <p:cNvPr id="36" name="Google Shape;36;p5"/>
          <p:cNvSpPr txBox="1"/>
          <p:nvPr/>
        </p:nvSpPr>
        <p:spPr>
          <a:xfrm>
            <a:off x="4613919" y="3476829"/>
            <a:ext cx="2964000" cy="65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1855"/>
              <a:buFont typeface="Inter"/>
              <a:buNone/>
            </a:pPr>
            <a:r>
              <a:rPr b="1" i="0" lang="en-US" sz="1855" u="none" cap="none" strike="noStrike">
                <a:solidFill>
                  <a:srgbClr val="1C1A1B"/>
                </a:solidFill>
                <a:latin typeface="Inter"/>
                <a:ea typeface="Inter"/>
                <a:cs typeface="Inter"/>
                <a:sym typeface="Inter"/>
              </a:rPr>
              <a:t>Built from licensed IP</a:t>
            </a:r>
            <a:endParaRPr b="0" i="0" sz="1855" u="none" cap="none" strike="noStrike">
              <a:solidFill>
                <a:schemeClr val="dk1"/>
              </a:solidFill>
              <a:latin typeface="Calibri"/>
              <a:ea typeface="Calibri"/>
              <a:cs typeface="Calibri"/>
              <a:sym typeface="Calibri"/>
            </a:endParaRPr>
          </a:p>
        </p:txBody>
      </p:sp>
      <p:sp>
        <p:nvSpPr>
          <p:cNvPr id="37" name="Google Shape;37;p5"/>
          <p:cNvSpPr txBox="1"/>
          <p:nvPr/>
        </p:nvSpPr>
        <p:spPr>
          <a:xfrm>
            <a:off x="4613931" y="4099434"/>
            <a:ext cx="2964000" cy="8508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1443"/>
              <a:buFont typeface="Inter"/>
              <a:buNone/>
            </a:pPr>
            <a:r>
              <a:rPr b="0" i="0" lang="en-US" sz="1443" u="none" cap="none" strike="noStrike">
                <a:solidFill>
                  <a:srgbClr val="1C1A1B"/>
                </a:solidFill>
                <a:latin typeface="Inter"/>
                <a:ea typeface="Inter"/>
                <a:cs typeface="Inter"/>
                <a:sym typeface="Inter"/>
              </a:rPr>
              <a:t>Grounded in </a:t>
            </a:r>
            <a:r>
              <a:rPr lang="en-US" sz="1443">
                <a:solidFill>
                  <a:srgbClr val="1C1A1B"/>
                </a:solidFill>
                <a:latin typeface="Inter"/>
                <a:ea typeface="Inter"/>
                <a:cs typeface="Inter"/>
                <a:sym typeface="Inter"/>
              </a:rPr>
              <a:t>credible </a:t>
            </a:r>
            <a:r>
              <a:rPr lang="en-US" sz="1443">
                <a:solidFill>
                  <a:srgbClr val="1C1A1B"/>
                </a:solidFill>
                <a:latin typeface="Inter"/>
                <a:ea typeface="Inter"/>
                <a:cs typeface="Inter"/>
                <a:sym typeface="Inter"/>
              </a:rPr>
              <a:t>expertise</a:t>
            </a:r>
            <a:r>
              <a:rPr lang="en-US" sz="1443">
                <a:solidFill>
                  <a:srgbClr val="1C1A1B"/>
                </a:solidFill>
                <a:latin typeface="Inter"/>
                <a:ea typeface="Inter"/>
                <a:cs typeface="Inter"/>
                <a:sym typeface="Inter"/>
              </a:rPr>
              <a:t>, </a:t>
            </a:r>
            <a:r>
              <a:rPr b="0" i="0" lang="en-US" sz="1443" u="none" cap="none" strike="noStrike">
                <a:solidFill>
                  <a:srgbClr val="1C1A1B"/>
                </a:solidFill>
                <a:latin typeface="Inter"/>
                <a:ea typeface="Inter"/>
                <a:cs typeface="Inter"/>
                <a:sym typeface="Inter"/>
              </a:rPr>
              <a:t>not the open internet.</a:t>
            </a:r>
            <a:endParaRPr b="0" i="0" sz="1443" u="none" cap="none" strike="noStrike">
              <a:solidFill>
                <a:schemeClr val="dk1"/>
              </a:solidFill>
              <a:latin typeface="Calibri"/>
              <a:ea typeface="Calibri"/>
              <a:cs typeface="Calibri"/>
              <a:sym typeface="Calibri"/>
            </a:endParaRPr>
          </a:p>
        </p:txBody>
      </p:sp>
      <p:sp>
        <p:nvSpPr>
          <p:cNvPr id="38" name="Google Shape;38;p5"/>
          <p:cNvSpPr/>
          <p:nvPr/>
        </p:nvSpPr>
        <p:spPr>
          <a:xfrm>
            <a:off x="8048986" y="3215109"/>
            <a:ext cx="3487500" cy="1963200"/>
          </a:xfrm>
          <a:prstGeom prst="roundRect">
            <a:avLst>
              <a:gd fmla="val 5333" name="adj"/>
            </a:avLst>
          </a:prstGeom>
          <a:solidFill>
            <a:srgbClr val="E6BE84"/>
          </a:solidFill>
          <a:ln cap="flat" cmpd="sng" w="13075">
            <a:solidFill>
              <a:srgbClr val="E6BE84"/>
            </a:solidFill>
            <a:prstDash val="solid"/>
            <a:round/>
            <a:headEnd len="sm" w="sm" type="none"/>
            <a:tailEnd len="sm" w="sm" type="none"/>
          </a:ln>
        </p:spPr>
        <p:txBody>
          <a:bodyPr anchorCtr="0" anchor="ctr" bIns="94225" lIns="94225" spcFirstLastPara="1" rIns="94225" wrap="square" tIns="94225">
            <a:noAutofit/>
          </a:bodyPr>
          <a:lstStyle/>
          <a:p>
            <a:pPr indent="0" lvl="0" marL="0" rtl="0" algn="l">
              <a:spcBef>
                <a:spcPts val="0"/>
              </a:spcBef>
              <a:spcAft>
                <a:spcPts val="0"/>
              </a:spcAft>
              <a:buNone/>
            </a:pPr>
            <a:r>
              <a:t/>
            </a:r>
            <a:endParaRPr sz="1443"/>
          </a:p>
        </p:txBody>
      </p:sp>
      <p:sp>
        <p:nvSpPr>
          <p:cNvPr id="39" name="Google Shape;39;p5"/>
          <p:cNvSpPr txBox="1"/>
          <p:nvPr/>
        </p:nvSpPr>
        <p:spPr>
          <a:xfrm>
            <a:off x="8310706" y="3476829"/>
            <a:ext cx="2964000" cy="65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1855"/>
              <a:buFont typeface="Inter"/>
              <a:buNone/>
            </a:pPr>
            <a:r>
              <a:rPr b="1" i="0" lang="en-US" sz="1855" u="none" cap="none" strike="noStrike">
                <a:solidFill>
                  <a:srgbClr val="1C1A1B"/>
                </a:solidFill>
                <a:latin typeface="Inter"/>
                <a:ea typeface="Inter"/>
                <a:cs typeface="Inter"/>
                <a:sym typeface="Inter"/>
              </a:rPr>
              <a:t>Private by design</a:t>
            </a:r>
            <a:endParaRPr b="0" i="0" sz="1855" u="none" cap="none" strike="noStrike">
              <a:solidFill>
                <a:schemeClr val="dk1"/>
              </a:solidFill>
              <a:latin typeface="Calibri"/>
              <a:ea typeface="Calibri"/>
              <a:cs typeface="Calibri"/>
              <a:sym typeface="Calibri"/>
            </a:endParaRPr>
          </a:p>
        </p:txBody>
      </p:sp>
      <p:sp>
        <p:nvSpPr>
          <p:cNvPr id="40" name="Google Shape;40;p5"/>
          <p:cNvSpPr txBox="1"/>
          <p:nvPr/>
        </p:nvSpPr>
        <p:spPr>
          <a:xfrm>
            <a:off x="8310781" y="4099434"/>
            <a:ext cx="2964000" cy="8508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1443"/>
              <a:buFont typeface="Inter"/>
              <a:buNone/>
            </a:pPr>
            <a:r>
              <a:rPr b="0" i="0" lang="en-US" sz="1443" u="none" cap="none" strike="noStrike">
                <a:solidFill>
                  <a:srgbClr val="1C1A1B"/>
                </a:solidFill>
                <a:latin typeface="Inter"/>
                <a:ea typeface="Inter"/>
                <a:cs typeface="Inter"/>
                <a:sym typeface="Inter"/>
              </a:rPr>
              <a:t>End-to-end encrypted. </a:t>
            </a:r>
            <a:endParaRPr b="0" i="0" sz="1443" u="none" cap="none" strike="noStrike">
              <a:solidFill>
                <a:srgbClr val="1C1A1B"/>
              </a:solidFill>
              <a:latin typeface="Inter"/>
              <a:ea typeface="Inter"/>
              <a:cs typeface="Inter"/>
              <a:sym typeface="Inter"/>
            </a:endParaRPr>
          </a:p>
          <a:p>
            <a:pPr indent="0" lvl="0" marL="0" marR="0" rtl="0" algn="l">
              <a:lnSpc>
                <a:spcPct val="120000"/>
              </a:lnSpc>
              <a:spcBef>
                <a:spcPts val="0"/>
              </a:spcBef>
              <a:spcAft>
                <a:spcPts val="0"/>
              </a:spcAft>
              <a:buClr>
                <a:srgbClr val="1C1A1B"/>
              </a:buClr>
              <a:buSzPts val="1443"/>
              <a:buFont typeface="Inter"/>
              <a:buNone/>
            </a:pPr>
            <a:r>
              <a:rPr b="0" i="0" lang="en-US" sz="1443" u="none" cap="none" strike="noStrike">
                <a:solidFill>
                  <a:srgbClr val="1C1A1B"/>
                </a:solidFill>
                <a:latin typeface="Inter"/>
                <a:ea typeface="Inter"/>
                <a:cs typeface="Inter"/>
                <a:sym typeface="Inter"/>
              </a:rPr>
              <a:t>Hi</a:t>
            </a:r>
            <a:r>
              <a:rPr lang="en-US" sz="1443">
                <a:solidFill>
                  <a:srgbClr val="1C1A1B"/>
                </a:solidFill>
                <a:latin typeface="Inter"/>
                <a:ea typeface="Inter"/>
                <a:cs typeface="Inter"/>
                <a:sym typeface="Inter"/>
              </a:rPr>
              <a:t>ppa Compliant. Soc 2 Certified.</a:t>
            </a:r>
            <a:endParaRPr b="0" i="0" sz="1443" u="none" cap="none" strike="noStrike">
              <a:solidFill>
                <a:schemeClr val="dk1"/>
              </a:solidFill>
              <a:latin typeface="Calibri"/>
              <a:ea typeface="Calibri"/>
              <a:cs typeface="Calibri"/>
              <a:sym typeface="Calibri"/>
            </a:endParaRPr>
          </a:p>
        </p:txBody>
      </p:sp>
      <p:sp>
        <p:nvSpPr>
          <p:cNvPr id="41" name="Google Shape;41;p5"/>
          <p:cNvSpPr txBox="1"/>
          <p:nvPr/>
        </p:nvSpPr>
        <p:spPr>
          <a:xfrm>
            <a:off x="812800" y="6324600"/>
            <a:ext cx="5715000" cy="25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Onix - Personal Intelligence®</a:t>
            </a:r>
            <a:endParaRPr b="0" i="0" sz="1200" u="none" cap="none" strike="noStrike">
              <a:solidFill>
                <a:schemeClr val="dk1"/>
              </a:solidFill>
              <a:latin typeface="Calibri"/>
              <a:ea typeface="Calibri"/>
              <a:cs typeface="Calibri"/>
              <a:sym typeface="Calibri"/>
            </a:endParaRPr>
          </a:p>
        </p:txBody>
      </p:sp>
      <p:sp>
        <p:nvSpPr>
          <p:cNvPr id="42" name="Google Shape;42;p5"/>
          <p:cNvSpPr txBox="1"/>
          <p:nvPr/>
        </p:nvSpPr>
        <p:spPr>
          <a:xfrm>
            <a:off x="10109200" y="6324600"/>
            <a:ext cx="1270000" cy="254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2</a:t>
            </a:r>
            <a:endParaRPr b="0" i="0" sz="1200" u="none" cap="none" strike="noStrike">
              <a:solidFill>
                <a:schemeClr val="dk1"/>
              </a:solidFill>
              <a:latin typeface="Calibri"/>
              <a:ea typeface="Calibri"/>
              <a:cs typeface="Calibri"/>
              <a:sym typeface="Calibri"/>
            </a:endParaRPr>
          </a:p>
        </p:txBody>
      </p:sp>
      <p:pic>
        <p:nvPicPr>
          <p:cNvPr id="43" name="Google Shape;43;p5"/>
          <p:cNvPicPr preferRelativeResize="0"/>
          <p:nvPr/>
        </p:nvPicPr>
        <p:blipFill rotWithShape="1">
          <a:blip r:embed="rId3">
            <a:alphaModFix/>
          </a:blip>
          <a:srcRect b="19824" l="0" r="0" t="19866"/>
          <a:stretch/>
        </p:blipFill>
        <p:spPr>
          <a:xfrm>
            <a:off x="4432847" y="5442687"/>
            <a:ext cx="906000" cy="546600"/>
          </a:xfrm>
          <a:prstGeom prst="roundRect">
            <a:avLst>
              <a:gd fmla="val 16667" name="adj"/>
            </a:avLst>
          </a:prstGeom>
          <a:noFill/>
          <a:ln>
            <a:noFill/>
          </a:ln>
          <a:effectLst>
            <a:outerShdw blurRad="33616" rotWithShape="0" algn="bl" dir="5400000" dist="11205">
              <a:srgbClr val="000000">
                <a:alpha val="50000"/>
              </a:srgbClr>
            </a:outerShdw>
          </a:effectLst>
        </p:spPr>
      </p:pic>
      <p:pic>
        <p:nvPicPr>
          <p:cNvPr id="44" name="Google Shape;44;p5"/>
          <p:cNvPicPr preferRelativeResize="0"/>
          <p:nvPr/>
        </p:nvPicPr>
        <p:blipFill rotWithShape="1">
          <a:blip r:embed="rId4">
            <a:alphaModFix/>
          </a:blip>
          <a:srcRect b="16601" l="10192" r="11829" t="9352"/>
          <a:stretch/>
        </p:blipFill>
        <p:spPr>
          <a:xfrm>
            <a:off x="5642891" y="5471758"/>
            <a:ext cx="909000" cy="488700"/>
          </a:xfrm>
          <a:prstGeom prst="roundRect">
            <a:avLst>
              <a:gd fmla="val 16667" name="adj"/>
            </a:avLst>
          </a:prstGeom>
          <a:noFill/>
          <a:ln>
            <a:noFill/>
          </a:ln>
          <a:effectLst>
            <a:outerShdw blurRad="33611" rotWithShape="0" algn="bl" dir="5400000" dist="11204">
              <a:srgbClr val="000000">
                <a:alpha val="50000"/>
              </a:srgbClr>
            </a:outerShdw>
          </a:effectLst>
        </p:spPr>
      </p:pic>
      <p:sp>
        <p:nvSpPr>
          <p:cNvPr id="45" name="Google Shape;45;p5"/>
          <p:cNvSpPr txBox="1"/>
          <p:nvPr/>
        </p:nvSpPr>
        <p:spPr>
          <a:xfrm>
            <a:off x="4430187" y="6024082"/>
            <a:ext cx="1083000" cy="142800"/>
          </a:xfrm>
          <a:prstGeom prst="rect">
            <a:avLst/>
          </a:prstGeom>
          <a:noFill/>
          <a:ln>
            <a:noFill/>
          </a:ln>
        </p:spPr>
        <p:txBody>
          <a:bodyPr anchorCtr="0" anchor="ctr" bIns="53775" lIns="53775" spcFirstLastPara="1" rIns="53775" wrap="square" tIns="53775">
            <a:noAutofit/>
          </a:bodyPr>
          <a:lstStyle/>
          <a:p>
            <a:pPr indent="0" lvl="0" marL="0" rtl="0" algn="l">
              <a:spcBef>
                <a:spcPts val="0"/>
              </a:spcBef>
              <a:spcAft>
                <a:spcPts val="0"/>
              </a:spcAft>
              <a:buNone/>
            </a:pPr>
            <a:r>
              <a:rPr lang="en-US" sz="412">
                <a:solidFill>
                  <a:srgbClr val="595959"/>
                </a:solidFill>
                <a:latin typeface="Inter Medium"/>
                <a:ea typeface="Inter Medium"/>
                <a:cs typeface="Inter Medium"/>
                <a:sym typeface="Inter Medium"/>
              </a:rPr>
              <a:t>Issued March 2026</a:t>
            </a:r>
            <a:endParaRPr sz="412">
              <a:solidFill>
                <a:srgbClr val="595959"/>
              </a:solidFill>
              <a:latin typeface="Inter Medium"/>
              <a:ea typeface="Inter Medium"/>
              <a:cs typeface="Inter Medium"/>
              <a:sym typeface="Inter Medium"/>
            </a:endParaRPr>
          </a:p>
        </p:txBody>
      </p:sp>
      <p:sp>
        <p:nvSpPr>
          <p:cNvPr id="46" name="Google Shape;46;p5"/>
          <p:cNvSpPr txBox="1"/>
          <p:nvPr/>
        </p:nvSpPr>
        <p:spPr>
          <a:xfrm>
            <a:off x="5642959" y="6024086"/>
            <a:ext cx="1083000" cy="142800"/>
          </a:xfrm>
          <a:prstGeom prst="rect">
            <a:avLst/>
          </a:prstGeom>
          <a:noFill/>
          <a:ln>
            <a:noFill/>
          </a:ln>
        </p:spPr>
        <p:txBody>
          <a:bodyPr anchorCtr="0" anchor="ctr" bIns="53775" lIns="53775" spcFirstLastPara="1" rIns="53775" wrap="square" tIns="53775">
            <a:noAutofit/>
          </a:bodyPr>
          <a:lstStyle/>
          <a:p>
            <a:pPr indent="0" lvl="0" marL="0" rtl="0" algn="l">
              <a:spcBef>
                <a:spcPts val="0"/>
              </a:spcBef>
              <a:spcAft>
                <a:spcPts val="0"/>
              </a:spcAft>
              <a:buNone/>
            </a:pPr>
            <a:r>
              <a:rPr lang="en-US" sz="412">
                <a:solidFill>
                  <a:srgbClr val="595959"/>
                </a:solidFill>
                <a:latin typeface="Inter Medium"/>
                <a:ea typeface="Inter Medium"/>
                <a:cs typeface="Inter Medium"/>
                <a:sym typeface="Inter Medium"/>
              </a:rPr>
              <a:t>Issued March 2026</a:t>
            </a:r>
            <a:endParaRPr sz="412">
              <a:solidFill>
                <a:srgbClr val="595959"/>
              </a:solidFill>
              <a:latin typeface="Inter Medium"/>
              <a:ea typeface="Inter Medium"/>
              <a:cs typeface="Inter Medium"/>
              <a:sym typeface="Inter Medium"/>
            </a:endParaRPr>
          </a:p>
        </p:txBody>
      </p:sp>
      <p:pic>
        <p:nvPicPr>
          <p:cNvPr id="47" name="Google Shape;47;p5" title="download (1).png"/>
          <p:cNvPicPr preferRelativeResize="0"/>
          <p:nvPr/>
        </p:nvPicPr>
        <p:blipFill>
          <a:blip r:embed="rId5">
            <a:alphaModFix/>
          </a:blip>
          <a:stretch>
            <a:fillRect/>
          </a:stretch>
        </p:blipFill>
        <p:spPr>
          <a:xfrm>
            <a:off x="6887763" y="5472523"/>
            <a:ext cx="487200" cy="487200"/>
          </a:xfrm>
          <a:prstGeom prst="roundRect">
            <a:avLst>
              <a:gd fmla="val 16667" name="adj"/>
            </a:avLst>
          </a:prstGeom>
          <a:noFill/>
          <a:ln>
            <a:noFill/>
          </a:ln>
          <a:effectLst>
            <a:outerShdw blurRad="33507" rotWithShape="0" algn="bl" dir="5400000" dist="11169">
              <a:srgbClr val="000000">
                <a:alpha val="50000"/>
              </a:srgbClr>
            </a:outerShdw>
          </a:effectLst>
        </p:spPr>
      </p:pic>
      <p:sp>
        <p:nvSpPr>
          <p:cNvPr id="48" name="Google Shape;48;p5"/>
          <p:cNvSpPr txBox="1"/>
          <p:nvPr/>
        </p:nvSpPr>
        <p:spPr>
          <a:xfrm>
            <a:off x="6855755" y="6024298"/>
            <a:ext cx="906000" cy="142500"/>
          </a:xfrm>
          <a:prstGeom prst="rect">
            <a:avLst/>
          </a:prstGeom>
          <a:noFill/>
          <a:ln>
            <a:noFill/>
          </a:ln>
        </p:spPr>
        <p:txBody>
          <a:bodyPr anchorCtr="0" anchor="ctr" bIns="53600" lIns="53600" spcFirstLastPara="1" rIns="53600" wrap="square" tIns="53600">
            <a:noAutofit/>
          </a:bodyPr>
          <a:lstStyle/>
          <a:p>
            <a:pPr indent="0" lvl="0" marL="0" rtl="0" algn="l">
              <a:spcBef>
                <a:spcPts val="0"/>
              </a:spcBef>
              <a:spcAft>
                <a:spcPts val="0"/>
              </a:spcAft>
              <a:buNone/>
            </a:pPr>
            <a:r>
              <a:rPr lang="en-US" sz="410">
                <a:solidFill>
                  <a:srgbClr val="595959"/>
                </a:solidFill>
                <a:latin typeface="Inter Medium"/>
                <a:ea typeface="Inter Medium"/>
                <a:cs typeface="Inter Medium"/>
                <a:sym typeface="Inter Medium"/>
              </a:rPr>
              <a:t>Canada Privacy Jurisdiction</a:t>
            </a:r>
            <a:endParaRPr sz="410">
              <a:solidFill>
                <a:srgbClr val="595959"/>
              </a:solidFill>
              <a:latin typeface="Inter Medium"/>
              <a:ea typeface="Inter Medium"/>
              <a:cs typeface="Inter Medium"/>
              <a:sym typeface="Inter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53" name="Shape 53"/>
        <p:cNvGrpSpPr/>
        <p:nvPr/>
      </p:nvGrpSpPr>
      <p:grpSpPr>
        <a:xfrm>
          <a:off x="0" y="0"/>
          <a:ext cx="0" cy="0"/>
          <a:chOff x="0" y="0"/>
          <a:chExt cx="0" cy="0"/>
        </a:xfrm>
      </p:grpSpPr>
      <p:sp>
        <p:nvSpPr>
          <p:cNvPr id="54" name="Google Shape;54;p6"/>
          <p:cNvSpPr txBox="1"/>
          <p:nvPr/>
        </p:nvSpPr>
        <p:spPr>
          <a:xfrm>
            <a:off x="812800" y="812800"/>
            <a:ext cx="105663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3600"/>
              <a:buFont typeface="Literata"/>
              <a:buNone/>
            </a:pPr>
            <a:r>
              <a:rPr lang="en-US" sz="3600">
                <a:solidFill>
                  <a:srgbClr val="1C1A1B"/>
                </a:solidFill>
                <a:latin typeface="Literata"/>
                <a:ea typeface="Literata"/>
                <a:cs typeface="Literata"/>
                <a:sym typeface="Literata"/>
              </a:rPr>
              <a:t>Access to </a:t>
            </a:r>
            <a:r>
              <a:rPr i="1" lang="en-US" sz="3600">
                <a:solidFill>
                  <a:srgbClr val="1C1A1B"/>
                </a:solidFill>
                <a:latin typeface="Literata"/>
                <a:ea typeface="Literata"/>
                <a:cs typeface="Literata"/>
                <a:sym typeface="Literata"/>
              </a:rPr>
              <a:t>real</a:t>
            </a:r>
            <a:r>
              <a:rPr lang="en-US" sz="3600">
                <a:solidFill>
                  <a:srgbClr val="1C1A1B"/>
                </a:solidFill>
                <a:latin typeface="Literata"/>
                <a:ea typeface="Literata"/>
                <a:cs typeface="Literata"/>
                <a:sym typeface="Literata"/>
              </a:rPr>
              <a:t> personalized health and wellness guidance from </a:t>
            </a:r>
            <a:r>
              <a:rPr b="0" i="0" lang="en-US" sz="3600" u="none" cap="none" strike="noStrike">
                <a:solidFill>
                  <a:srgbClr val="1C1A1B"/>
                </a:solidFill>
                <a:latin typeface="Literata"/>
                <a:ea typeface="Literata"/>
                <a:cs typeface="Literata"/>
                <a:sym typeface="Literata"/>
              </a:rPr>
              <a:t>world-class experts </a:t>
            </a:r>
            <a:endParaRPr b="0" i="0" sz="3600" u="none" cap="none" strike="noStrike">
              <a:solidFill>
                <a:schemeClr val="dk1"/>
              </a:solidFill>
              <a:latin typeface="Calibri"/>
              <a:ea typeface="Calibri"/>
              <a:cs typeface="Calibri"/>
              <a:sym typeface="Calibri"/>
            </a:endParaRPr>
          </a:p>
        </p:txBody>
      </p:sp>
      <p:sp>
        <p:nvSpPr>
          <p:cNvPr id="55" name="Google Shape;55;p6"/>
          <p:cNvSpPr txBox="1"/>
          <p:nvPr/>
        </p:nvSpPr>
        <p:spPr>
          <a:xfrm>
            <a:off x="812800" y="6324600"/>
            <a:ext cx="5715000" cy="254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Onix - Personal Intelligence®</a:t>
            </a:r>
            <a:endParaRPr b="0" i="0" sz="1200" u="none" cap="none" strike="noStrike">
              <a:solidFill>
                <a:schemeClr val="dk1"/>
              </a:solidFill>
              <a:latin typeface="Calibri"/>
              <a:ea typeface="Calibri"/>
              <a:cs typeface="Calibri"/>
              <a:sym typeface="Calibri"/>
            </a:endParaRPr>
          </a:p>
        </p:txBody>
      </p:sp>
      <p:sp>
        <p:nvSpPr>
          <p:cNvPr id="56" name="Google Shape;56;p6"/>
          <p:cNvSpPr txBox="1"/>
          <p:nvPr/>
        </p:nvSpPr>
        <p:spPr>
          <a:xfrm>
            <a:off x="10109200" y="6324600"/>
            <a:ext cx="1269900" cy="2541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3</a:t>
            </a:r>
            <a:endParaRPr b="0" i="0" sz="1200" u="none" cap="none" strike="noStrike">
              <a:solidFill>
                <a:schemeClr val="dk1"/>
              </a:solidFill>
              <a:latin typeface="Calibri"/>
              <a:ea typeface="Calibri"/>
              <a:cs typeface="Calibri"/>
              <a:sym typeface="Calibri"/>
            </a:endParaRPr>
          </a:p>
        </p:txBody>
      </p:sp>
      <p:pic>
        <p:nvPicPr>
          <p:cNvPr id="57" name="Google Shape;57;p6" title="IMG_2759.PNG"/>
          <p:cNvPicPr preferRelativeResize="0"/>
          <p:nvPr/>
        </p:nvPicPr>
        <p:blipFill rotWithShape="1">
          <a:blip r:embed="rId3">
            <a:alphaModFix/>
          </a:blip>
          <a:srcRect b="18639" l="8798" r="4525" t="28591"/>
          <a:stretch/>
        </p:blipFill>
        <p:spPr>
          <a:xfrm>
            <a:off x="8958870" y="2045475"/>
            <a:ext cx="990600" cy="1307100"/>
          </a:xfrm>
          <a:prstGeom prst="roundRect">
            <a:avLst>
              <a:gd fmla="val 16667" name="adj"/>
            </a:avLst>
          </a:prstGeom>
          <a:noFill/>
          <a:ln>
            <a:noFill/>
          </a:ln>
          <a:effectLst>
            <a:outerShdw blurRad="42656" rotWithShape="0" algn="bl" dir="5400000" dist="14219">
              <a:srgbClr val="000000">
                <a:alpha val="50000"/>
              </a:srgbClr>
            </a:outerShdw>
          </a:effectLst>
        </p:spPr>
      </p:pic>
      <p:pic>
        <p:nvPicPr>
          <p:cNvPr id="58" name="Google Shape;58;p6" title="IMG_2769.PNG"/>
          <p:cNvPicPr preferRelativeResize="0"/>
          <p:nvPr/>
        </p:nvPicPr>
        <p:blipFill rotWithShape="1">
          <a:blip r:embed="rId4">
            <a:alphaModFix/>
          </a:blip>
          <a:srcRect b="18287" l="5320" r="10227" t="30315"/>
          <a:stretch/>
        </p:blipFill>
        <p:spPr>
          <a:xfrm>
            <a:off x="3089081" y="3497455"/>
            <a:ext cx="979500" cy="1292700"/>
          </a:xfrm>
          <a:prstGeom prst="roundRect">
            <a:avLst>
              <a:gd fmla="val 16667" name="adj"/>
            </a:avLst>
          </a:prstGeom>
          <a:noFill/>
          <a:ln>
            <a:noFill/>
          </a:ln>
          <a:effectLst>
            <a:outerShdw blurRad="42991" rotWithShape="0" algn="bl" dir="5400000" dist="14330">
              <a:srgbClr val="000000">
                <a:alpha val="50000"/>
              </a:srgbClr>
            </a:outerShdw>
          </a:effectLst>
        </p:spPr>
      </p:pic>
      <p:pic>
        <p:nvPicPr>
          <p:cNvPr id="59" name="Google Shape;59;p6" title="IMG_2757.PNG"/>
          <p:cNvPicPr preferRelativeResize="0"/>
          <p:nvPr/>
        </p:nvPicPr>
        <p:blipFill rotWithShape="1">
          <a:blip r:embed="rId5">
            <a:alphaModFix/>
          </a:blip>
          <a:srcRect b="18566" l="5550" r="10232" t="30176"/>
          <a:stretch/>
        </p:blipFill>
        <p:spPr>
          <a:xfrm>
            <a:off x="4481310" y="2045482"/>
            <a:ext cx="990600" cy="1307100"/>
          </a:xfrm>
          <a:prstGeom prst="roundRect">
            <a:avLst>
              <a:gd fmla="val 16667" name="adj"/>
            </a:avLst>
          </a:prstGeom>
          <a:noFill/>
          <a:ln>
            <a:noFill/>
          </a:ln>
          <a:effectLst>
            <a:outerShdw blurRad="42656" rotWithShape="0" algn="bl" dir="5400000" dist="14219">
              <a:srgbClr val="000000">
                <a:alpha val="50000"/>
              </a:srgbClr>
            </a:outerShdw>
          </a:effectLst>
        </p:spPr>
      </p:pic>
      <p:pic>
        <p:nvPicPr>
          <p:cNvPr id="60" name="Google Shape;60;p6" title="IMG_2756.PNG"/>
          <p:cNvPicPr preferRelativeResize="0"/>
          <p:nvPr/>
        </p:nvPicPr>
        <p:blipFill rotWithShape="1">
          <a:blip r:embed="rId6">
            <a:alphaModFix/>
          </a:blip>
          <a:srcRect b="18298" l="3745" r="8125" t="28042"/>
          <a:stretch/>
        </p:blipFill>
        <p:spPr>
          <a:xfrm>
            <a:off x="10078262" y="2045475"/>
            <a:ext cx="990600" cy="1307100"/>
          </a:xfrm>
          <a:prstGeom prst="roundRect">
            <a:avLst>
              <a:gd fmla="val 16667" name="adj"/>
            </a:avLst>
          </a:prstGeom>
          <a:noFill/>
          <a:ln>
            <a:noFill/>
          </a:ln>
          <a:effectLst>
            <a:outerShdw blurRad="42656" rotWithShape="0" algn="bl" dir="5400000" dist="14219">
              <a:srgbClr val="000000">
                <a:alpha val="50000"/>
              </a:srgbClr>
            </a:outerShdw>
          </a:effectLst>
        </p:spPr>
      </p:pic>
      <p:pic>
        <p:nvPicPr>
          <p:cNvPr id="61" name="Google Shape;61;p6" title="IMG_2755.PNG"/>
          <p:cNvPicPr preferRelativeResize="0"/>
          <p:nvPr/>
        </p:nvPicPr>
        <p:blipFill rotWithShape="1">
          <a:blip r:embed="rId7">
            <a:alphaModFix/>
          </a:blip>
          <a:srcRect b="18326" l="3798" r="8290" t="28152"/>
          <a:stretch/>
        </p:blipFill>
        <p:spPr>
          <a:xfrm>
            <a:off x="6720091" y="2045482"/>
            <a:ext cx="990600" cy="1307100"/>
          </a:xfrm>
          <a:prstGeom prst="roundRect">
            <a:avLst>
              <a:gd fmla="val 16667" name="adj"/>
            </a:avLst>
          </a:prstGeom>
          <a:noFill/>
          <a:ln>
            <a:noFill/>
          </a:ln>
          <a:effectLst>
            <a:outerShdw blurRad="42656" rotWithShape="0" algn="bl" dir="5400000" dist="14219">
              <a:srgbClr val="000000">
                <a:alpha val="50000"/>
              </a:srgbClr>
            </a:outerShdw>
          </a:effectLst>
        </p:spPr>
      </p:pic>
      <p:pic>
        <p:nvPicPr>
          <p:cNvPr id="62" name="Google Shape;62;p6" title="IMG_2762.PNG"/>
          <p:cNvPicPr preferRelativeResize="0"/>
          <p:nvPr/>
        </p:nvPicPr>
        <p:blipFill rotWithShape="1">
          <a:blip r:embed="rId8">
            <a:alphaModFix/>
          </a:blip>
          <a:srcRect b="18071" l="4873" r="10675" t="30534"/>
          <a:stretch/>
        </p:blipFill>
        <p:spPr>
          <a:xfrm>
            <a:off x="5600700" y="2045482"/>
            <a:ext cx="990600" cy="1307100"/>
          </a:xfrm>
          <a:prstGeom prst="roundRect">
            <a:avLst>
              <a:gd fmla="val 16667" name="adj"/>
            </a:avLst>
          </a:prstGeom>
          <a:noFill/>
          <a:ln>
            <a:noFill/>
          </a:ln>
          <a:effectLst>
            <a:outerShdw blurRad="43480" rotWithShape="0" algn="bl" dir="5400000" dist="14493">
              <a:srgbClr val="000000">
                <a:alpha val="50000"/>
              </a:srgbClr>
            </a:outerShdw>
          </a:effectLst>
        </p:spPr>
      </p:pic>
      <p:pic>
        <p:nvPicPr>
          <p:cNvPr id="63" name="Google Shape;63;p6" title="IMG_2761.PNG"/>
          <p:cNvPicPr preferRelativeResize="0"/>
          <p:nvPr/>
        </p:nvPicPr>
        <p:blipFill rotWithShape="1">
          <a:blip r:embed="rId9">
            <a:alphaModFix/>
          </a:blip>
          <a:srcRect b="18418" l="3858" r="10591" t="29509"/>
          <a:stretch/>
        </p:blipFill>
        <p:spPr>
          <a:xfrm>
            <a:off x="1123137" y="2045482"/>
            <a:ext cx="990600" cy="1307100"/>
          </a:xfrm>
          <a:prstGeom prst="roundRect">
            <a:avLst>
              <a:gd fmla="val 16667" name="adj"/>
            </a:avLst>
          </a:prstGeom>
          <a:noFill/>
          <a:ln>
            <a:noFill/>
          </a:ln>
          <a:effectLst>
            <a:outerShdw blurRad="43480" rotWithShape="0" algn="bl" dir="5400000" dist="14493">
              <a:srgbClr val="000000">
                <a:alpha val="50000"/>
              </a:srgbClr>
            </a:outerShdw>
          </a:effectLst>
        </p:spPr>
      </p:pic>
      <p:pic>
        <p:nvPicPr>
          <p:cNvPr id="64" name="Google Shape;64;p6" title="IMG_2768.PNG"/>
          <p:cNvPicPr preferRelativeResize="0"/>
          <p:nvPr/>
        </p:nvPicPr>
        <p:blipFill rotWithShape="1">
          <a:blip r:embed="rId10">
            <a:alphaModFix/>
          </a:blip>
          <a:srcRect b="18382" l="9869" r="4683" t="29602"/>
          <a:stretch/>
        </p:blipFill>
        <p:spPr>
          <a:xfrm>
            <a:off x="4207693" y="3497455"/>
            <a:ext cx="979500" cy="1292700"/>
          </a:xfrm>
          <a:prstGeom prst="roundRect">
            <a:avLst>
              <a:gd fmla="val 16667" name="adj"/>
            </a:avLst>
          </a:prstGeom>
          <a:noFill/>
          <a:ln>
            <a:noFill/>
          </a:ln>
          <a:effectLst>
            <a:outerShdw blurRad="42991" rotWithShape="0" algn="bl" dir="5400000" dist="14330">
              <a:srgbClr val="000000">
                <a:alpha val="50000"/>
              </a:srgbClr>
            </a:outerShdw>
          </a:effectLst>
        </p:spPr>
      </p:pic>
      <p:pic>
        <p:nvPicPr>
          <p:cNvPr id="65" name="Google Shape;65;p6" title="IMG_2754.PNG"/>
          <p:cNvPicPr preferRelativeResize="0"/>
          <p:nvPr/>
        </p:nvPicPr>
        <p:blipFill rotWithShape="1">
          <a:blip r:embed="rId11">
            <a:alphaModFix/>
          </a:blip>
          <a:srcRect b="18157" l="4666" r="10184" t="30011"/>
          <a:stretch/>
        </p:blipFill>
        <p:spPr>
          <a:xfrm>
            <a:off x="3080489" y="4957368"/>
            <a:ext cx="979200" cy="1292700"/>
          </a:xfrm>
          <a:prstGeom prst="roundRect">
            <a:avLst>
              <a:gd fmla="val 16667" name="adj"/>
            </a:avLst>
          </a:prstGeom>
          <a:noFill/>
          <a:ln>
            <a:noFill/>
          </a:ln>
          <a:effectLst>
            <a:outerShdw blurRad="42176" rotWithShape="0" algn="bl" dir="5400000" dist="14059">
              <a:srgbClr val="000000">
                <a:alpha val="50000"/>
              </a:srgbClr>
            </a:outerShdw>
          </a:effectLst>
        </p:spPr>
      </p:pic>
      <p:pic>
        <p:nvPicPr>
          <p:cNvPr id="66" name="Google Shape;66;p6" title="IMG_2752.PNG"/>
          <p:cNvPicPr preferRelativeResize="0"/>
          <p:nvPr/>
        </p:nvPicPr>
        <p:blipFill rotWithShape="1">
          <a:blip r:embed="rId12">
            <a:alphaModFix/>
          </a:blip>
          <a:srcRect b="18525" l="4496" r="8038" t="28241"/>
          <a:stretch/>
        </p:blipFill>
        <p:spPr>
          <a:xfrm>
            <a:off x="1970442" y="3497572"/>
            <a:ext cx="979500" cy="1292700"/>
          </a:xfrm>
          <a:prstGeom prst="roundRect">
            <a:avLst>
              <a:gd fmla="val 16667" name="adj"/>
            </a:avLst>
          </a:prstGeom>
          <a:noFill/>
          <a:ln>
            <a:noFill/>
          </a:ln>
          <a:effectLst>
            <a:outerShdw blurRad="42176" rotWithShape="0" algn="bl" dir="5400000" dist="14059">
              <a:srgbClr val="000000">
                <a:alpha val="50000"/>
              </a:srgbClr>
            </a:outerShdw>
          </a:effectLst>
        </p:spPr>
      </p:pic>
      <p:pic>
        <p:nvPicPr>
          <p:cNvPr id="67" name="Google Shape;67;p6" title="IMG_2753.PNG"/>
          <p:cNvPicPr preferRelativeResize="0"/>
          <p:nvPr/>
        </p:nvPicPr>
        <p:blipFill rotWithShape="1">
          <a:blip r:embed="rId13">
            <a:alphaModFix/>
          </a:blip>
          <a:srcRect b="18388" l="4043" r="8818" t="28559"/>
          <a:stretch/>
        </p:blipFill>
        <p:spPr>
          <a:xfrm>
            <a:off x="2242528" y="2045482"/>
            <a:ext cx="990600" cy="1307100"/>
          </a:xfrm>
          <a:prstGeom prst="roundRect">
            <a:avLst>
              <a:gd fmla="val 16667" name="adj"/>
            </a:avLst>
          </a:prstGeom>
          <a:noFill/>
          <a:ln>
            <a:noFill/>
          </a:ln>
          <a:effectLst>
            <a:outerShdw blurRad="42656" rotWithShape="0" algn="bl" dir="5400000" dist="14219">
              <a:srgbClr val="000000">
                <a:alpha val="50000"/>
              </a:srgbClr>
            </a:outerShdw>
          </a:effectLst>
        </p:spPr>
      </p:pic>
      <p:pic>
        <p:nvPicPr>
          <p:cNvPr id="68" name="Google Shape;68;p6" title="IMG_2021.PNG"/>
          <p:cNvPicPr preferRelativeResize="0"/>
          <p:nvPr/>
        </p:nvPicPr>
        <p:blipFill rotWithShape="1">
          <a:blip r:embed="rId14">
            <a:alphaModFix/>
          </a:blip>
          <a:srcRect b="28853" l="4007" r="26301" t="28853"/>
          <a:stretch/>
        </p:blipFill>
        <p:spPr>
          <a:xfrm>
            <a:off x="7839482" y="2045482"/>
            <a:ext cx="990600" cy="1307100"/>
          </a:xfrm>
          <a:prstGeom prst="roundRect">
            <a:avLst>
              <a:gd fmla="val 16667" name="adj"/>
            </a:avLst>
          </a:prstGeom>
          <a:noFill/>
          <a:ln>
            <a:noFill/>
          </a:ln>
          <a:effectLst>
            <a:outerShdw blurRad="43480" rotWithShape="0" algn="bl" dir="5400000" dist="14493">
              <a:srgbClr val="000000">
                <a:alpha val="50000"/>
              </a:srgbClr>
            </a:outerShdw>
          </a:effectLst>
        </p:spPr>
      </p:pic>
      <p:pic>
        <p:nvPicPr>
          <p:cNvPr id="69" name="Google Shape;69;p6" title="IMG_2766.PNG"/>
          <p:cNvPicPr preferRelativeResize="0"/>
          <p:nvPr/>
        </p:nvPicPr>
        <p:blipFill rotWithShape="1">
          <a:blip r:embed="rId15">
            <a:alphaModFix/>
          </a:blip>
          <a:srcRect b="18313" l="8630" r="5074" t="29169"/>
          <a:stretch/>
        </p:blipFill>
        <p:spPr>
          <a:xfrm>
            <a:off x="3361919" y="2045482"/>
            <a:ext cx="990600" cy="1307100"/>
          </a:xfrm>
          <a:prstGeom prst="roundRect">
            <a:avLst>
              <a:gd fmla="val 16667" name="adj"/>
            </a:avLst>
          </a:prstGeom>
          <a:noFill/>
          <a:ln>
            <a:noFill/>
          </a:ln>
          <a:effectLst>
            <a:outerShdw blurRad="43480" rotWithShape="0" algn="bl" dir="5400000" dist="14493">
              <a:srgbClr val="000000">
                <a:alpha val="50000"/>
              </a:srgbClr>
            </a:outerShdw>
          </a:effectLst>
        </p:spPr>
      </p:pic>
      <p:pic>
        <p:nvPicPr>
          <p:cNvPr id="70" name="Google Shape;70;p6" title="IMG_2767.PNG"/>
          <p:cNvPicPr preferRelativeResize="0"/>
          <p:nvPr/>
        </p:nvPicPr>
        <p:blipFill rotWithShape="1">
          <a:blip r:embed="rId16">
            <a:alphaModFix/>
          </a:blip>
          <a:srcRect b="18363" l="4145" r="8212" t="28304"/>
          <a:stretch/>
        </p:blipFill>
        <p:spPr>
          <a:xfrm>
            <a:off x="6444877" y="3482710"/>
            <a:ext cx="979500" cy="1292700"/>
          </a:xfrm>
          <a:prstGeom prst="roundRect">
            <a:avLst>
              <a:gd fmla="val 16667" name="adj"/>
            </a:avLst>
          </a:prstGeom>
          <a:noFill/>
          <a:ln>
            <a:noFill/>
          </a:ln>
          <a:effectLst>
            <a:outerShdw blurRad="42991" rotWithShape="0" algn="bl" dir="5400000" dist="14330">
              <a:srgbClr val="000000">
                <a:alpha val="50000"/>
              </a:srgbClr>
            </a:outerShdw>
          </a:effectLst>
        </p:spPr>
      </p:pic>
      <p:pic>
        <p:nvPicPr>
          <p:cNvPr id="71" name="Google Shape;71;p6" title="IMG_2022.PNG"/>
          <p:cNvPicPr preferRelativeResize="0"/>
          <p:nvPr/>
        </p:nvPicPr>
        <p:blipFill rotWithShape="1">
          <a:blip r:embed="rId17">
            <a:alphaModFix/>
          </a:blip>
          <a:srcRect b="30293" l="4382" r="23432" t="25899"/>
          <a:stretch/>
        </p:blipFill>
        <p:spPr>
          <a:xfrm>
            <a:off x="7572394" y="4942377"/>
            <a:ext cx="979200" cy="1292700"/>
          </a:xfrm>
          <a:prstGeom prst="roundRect">
            <a:avLst>
              <a:gd fmla="val 16667" name="adj"/>
            </a:avLst>
          </a:prstGeom>
          <a:noFill/>
          <a:ln>
            <a:noFill/>
          </a:ln>
          <a:effectLst>
            <a:outerShdw blurRad="42991" rotWithShape="0" algn="bl" dir="5400000" dist="14330">
              <a:srgbClr val="000000">
                <a:alpha val="50000"/>
              </a:srgbClr>
            </a:outerShdw>
          </a:effectLst>
        </p:spPr>
      </p:pic>
      <p:pic>
        <p:nvPicPr>
          <p:cNvPr id="72" name="Google Shape;72;p6" title="IMG_2027.PNG"/>
          <p:cNvPicPr preferRelativeResize="0"/>
          <p:nvPr/>
        </p:nvPicPr>
        <p:blipFill rotWithShape="1">
          <a:blip r:embed="rId18">
            <a:alphaModFix/>
          </a:blip>
          <a:srcRect b="30341" l="4894" r="22919" t="25851"/>
          <a:stretch/>
        </p:blipFill>
        <p:spPr>
          <a:xfrm>
            <a:off x="5326296" y="3482710"/>
            <a:ext cx="979500" cy="1292700"/>
          </a:xfrm>
          <a:prstGeom prst="roundRect">
            <a:avLst>
              <a:gd fmla="val 16667" name="adj"/>
            </a:avLst>
          </a:prstGeom>
          <a:noFill/>
          <a:ln>
            <a:noFill/>
          </a:ln>
          <a:effectLst>
            <a:outerShdw blurRad="42991" rotWithShape="0" algn="bl" dir="5400000" dist="14330">
              <a:srgbClr val="000000">
                <a:alpha val="50000"/>
              </a:srgbClr>
            </a:outerShdw>
          </a:effectLst>
        </p:spPr>
      </p:pic>
      <p:pic>
        <p:nvPicPr>
          <p:cNvPr id="73" name="Google Shape;73;p6" title="IMG_2028.PNG"/>
          <p:cNvPicPr preferRelativeResize="0"/>
          <p:nvPr/>
        </p:nvPicPr>
        <p:blipFill rotWithShape="1">
          <a:blip r:embed="rId19">
            <a:alphaModFix/>
          </a:blip>
          <a:srcRect b="30309" l="3949" r="23865" t="25880"/>
          <a:stretch/>
        </p:blipFill>
        <p:spPr>
          <a:xfrm>
            <a:off x="6444241" y="4935018"/>
            <a:ext cx="979200" cy="1292700"/>
          </a:xfrm>
          <a:prstGeom prst="roundRect">
            <a:avLst>
              <a:gd fmla="val 16667" name="adj"/>
            </a:avLst>
          </a:prstGeom>
          <a:noFill/>
          <a:ln>
            <a:noFill/>
          </a:ln>
          <a:effectLst>
            <a:outerShdw blurRad="42176" rotWithShape="0" algn="bl" dir="5400000" dist="14059">
              <a:srgbClr val="000000">
                <a:alpha val="50000"/>
              </a:srgbClr>
            </a:outerShdw>
          </a:effectLst>
        </p:spPr>
      </p:pic>
      <p:pic>
        <p:nvPicPr>
          <p:cNvPr id="74" name="Google Shape;74;p6" title="IMG_2025.PNG"/>
          <p:cNvPicPr preferRelativeResize="0"/>
          <p:nvPr/>
        </p:nvPicPr>
        <p:blipFill rotWithShape="1">
          <a:blip r:embed="rId20">
            <a:alphaModFix/>
          </a:blip>
          <a:srcRect b="30424" l="4316" r="26960" t="27871"/>
          <a:stretch/>
        </p:blipFill>
        <p:spPr>
          <a:xfrm>
            <a:off x="8682063" y="3482723"/>
            <a:ext cx="979200" cy="1292700"/>
          </a:xfrm>
          <a:prstGeom prst="roundRect">
            <a:avLst>
              <a:gd fmla="val 16667" name="adj"/>
            </a:avLst>
          </a:prstGeom>
          <a:noFill/>
          <a:ln>
            <a:noFill/>
          </a:ln>
          <a:effectLst>
            <a:outerShdw blurRad="42991" rotWithShape="0" algn="bl" dir="5400000" dist="14330">
              <a:srgbClr val="000000">
                <a:alpha val="50000"/>
              </a:srgbClr>
            </a:outerShdw>
          </a:effectLst>
        </p:spPr>
      </p:pic>
      <p:pic>
        <p:nvPicPr>
          <p:cNvPr id="75" name="Google Shape;75;p6" title="IMG_2029.PNG"/>
          <p:cNvPicPr preferRelativeResize="0"/>
          <p:nvPr/>
        </p:nvPicPr>
        <p:blipFill rotWithShape="1">
          <a:blip r:embed="rId21">
            <a:alphaModFix/>
          </a:blip>
          <a:srcRect b="30442" l="4317" r="23497" t="25750"/>
          <a:stretch/>
        </p:blipFill>
        <p:spPr>
          <a:xfrm>
            <a:off x="7563436" y="3482717"/>
            <a:ext cx="979200" cy="1292700"/>
          </a:xfrm>
          <a:prstGeom prst="roundRect">
            <a:avLst>
              <a:gd fmla="val 16667" name="adj"/>
            </a:avLst>
          </a:prstGeom>
          <a:noFill/>
          <a:ln>
            <a:noFill/>
          </a:ln>
          <a:effectLst>
            <a:outerShdw blurRad="42176" rotWithShape="0" algn="bl" dir="5400000" dist="14059">
              <a:srgbClr val="000000">
                <a:alpha val="50000"/>
              </a:srgbClr>
            </a:outerShdw>
          </a:effectLst>
        </p:spPr>
      </p:pic>
      <p:pic>
        <p:nvPicPr>
          <p:cNvPr id="76" name="Google Shape;76;p6" title="IMG_2021.PNG"/>
          <p:cNvPicPr preferRelativeResize="0"/>
          <p:nvPr/>
        </p:nvPicPr>
        <p:blipFill rotWithShape="1">
          <a:blip r:embed="rId14">
            <a:alphaModFix/>
          </a:blip>
          <a:srcRect b="28853" l="4007" r="26301" t="28853"/>
          <a:stretch/>
        </p:blipFill>
        <p:spPr>
          <a:xfrm>
            <a:off x="5333596" y="4942385"/>
            <a:ext cx="979200" cy="1292700"/>
          </a:xfrm>
          <a:prstGeom prst="roundRect">
            <a:avLst>
              <a:gd fmla="val 16667" name="adj"/>
            </a:avLst>
          </a:prstGeom>
          <a:noFill/>
          <a:ln>
            <a:noFill/>
          </a:ln>
          <a:effectLst>
            <a:outerShdw blurRad="42991" rotWithShape="0" algn="bl" dir="5400000" dist="14330">
              <a:srgbClr val="000000">
                <a:alpha val="50000"/>
              </a:srgbClr>
            </a:outerShdw>
          </a:effectLst>
        </p:spPr>
      </p:pic>
      <p:pic>
        <p:nvPicPr>
          <p:cNvPr id="77" name="Google Shape;77;p6" title="IMG_2023.PNG"/>
          <p:cNvPicPr preferRelativeResize="0"/>
          <p:nvPr/>
        </p:nvPicPr>
        <p:blipFill rotWithShape="1">
          <a:blip r:embed="rId22">
            <a:alphaModFix/>
          </a:blip>
          <a:srcRect b="30256" l="4452" r="24196" t="26441"/>
          <a:stretch/>
        </p:blipFill>
        <p:spPr>
          <a:xfrm>
            <a:off x="7839462" y="2045482"/>
            <a:ext cx="990600" cy="1307100"/>
          </a:xfrm>
          <a:prstGeom prst="roundRect">
            <a:avLst>
              <a:gd fmla="val 16667" name="adj"/>
            </a:avLst>
          </a:prstGeom>
          <a:noFill/>
          <a:ln>
            <a:noFill/>
          </a:ln>
          <a:effectLst>
            <a:outerShdw blurRad="42656" rotWithShape="0" algn="bl" dir="5400000" dist="14219">
              <a:srgbClr val="000000">
                <a:alpha val="50000"/>
              </a:srgbClr>
            </a:outerShdw>
          </a:effectLst>
        </p:spPr>
      </p:pic>
      <p:pic>
        <p:nvPicPr>
          <p:cNvPr id="78" name="Google Shape;78;p6" title="IMG_2026.PNG"/>
          <p:cNvPicPr preferRelativeResize="0"/>
          <p:nvPr/>
        </p:nvPicPr>
        <p:blipFill rotWithShape="1">
          <a:blip r:embed="rId23">
            <a:alphaModFix/>
          </a:blip>
          <a:srcRect b="30246" l="4403" r="23410" t="25944"/>
          <a:stretch/>
        </p:blipFill>
        <p:spPr>
          <a:xfrm>
            <a:off x="4207047" y="4942404"/>
            <a:ext cx="979200" cy="1292700"/>
          </a:xfrm>
          <a:prstGeom prst="roundRect">
            <a:avLst>
              <a:gd fmla="val 16667" name="adj"/>
            </a:avLst>
          </a:prstGeom>
          <a:noFill/>
          <a:ln>
            <a:noFill/>
          </a:ln>
          <a:effectLst>
            <a:outerShdw blurRad="42991" rotWithShape="0" algn="bl" dir="5400000" dist="1433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83" name="Shape 83"/>
        <p:cNvGrpSpPr/>
        <p:nvPr/>
      </p:nvGrpSpPr>
      <p:grpSpPr>
        <a:xfrm>
          <a:off x="0" y="0"/>
          <a:ext cx="0" cy="0"/>
          <a:chOff x="0" y="0"/>
          <a:chExt cx="0" cy="0"/>
        </a:xfrm>
      </p:grpSpPr>
      <p:sp>
        <p:nvSpPr>
          <p:cNvPr id="84" name="Google Shape;84;p7"/>
          <p:cNvSpPr txBox="1"/>
          <p:nvPr/>
        </p:nvSpPr>
        <p:spPr>
          <a:xfrm>
            <a:off x="812800" y="812800"/>
            <a:ext cx="10566400" cy="635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4000"/>
              <a:buFont typeface="Literata"/>
              <a:buNone/>
            </a:pPr>
            <a:r>
              <a:rPr lang="en-US" sz="4000">
                <a:solidFill>
                  <a:srgbClr val="1C1A1B"/>
                </a:solidFill>
                <a:latin typeface="Literata"/>
                <a:ea typeface="Literata"/>
                <a:cs typeface="Literata"/>
                <a:sym typeface="Literata"/>
              </a:rPr>
              <a:t>What does their </a:t>
            </a:r>
            <a:r>
              <a:rPr lang="en-US" sz="4000">
                <a:solidFill>
                  <a:srgbClr val="1C1A1B"/>
                </a:solidFill>
                <a:latin typeface="Literata"/>
                <a:ea typeface="Literata"/>
                <a:cs typeface="Literata"/>
                <a:sym typeface="Literata"/>
              </a:rPr>
              <a:t>business</a:t>
            </a:r>
            <a:r>
              <a:rPr lang="en-US" sz="4000">
                <a:solidFill>
                  <a:srgbClr val="1C1A1B"/>
                </a:solidFill>
                <a:latin typeface="Literata"/>
                <a:ea typeface="Literata"/>
                <a:cs typeface="Literata"/>
                <a:sym typeface="Literata"/>
              </a:rPr>
              <a:t> look like on Onix?</a:t>
            </a:r>
            <a:endParaRPr b="0" i="0" sz="4000" u="none" cap="none" strike="noStrike">
              <a:solidFill>
                <a:schemeClr val="dk1"/>
              </a:solidFill>
              <a:latin typeface="Calibri"/>
              <a:ea typeface="Calibri"/>
              <a:cs typeface="Calibri"/>
              <a:sym typeface="Calibri"/>
            </a:endParaRPr>
          </a:p>
        </p:txBody>
      </p:sp>
      <p:sp>
        <p:nvSpPr>
          <p:cNvPr id="85" name="Google Shape;85;p7"/>
          <p:cNvSpPr/>
          <p:nvPr/>
        </p:nvSpPr>
        <p:spPr>
          <a:xfrm>
            <a:off x="812750" y="2349450"/>
            <a:ext cx="3149700" cy="2350500"/>
          </a:xfrm>
          <a:prstGeom prst="roundRect">
            <a:avLst>
              <a:gd fmla="val 4706" name="adj"/>
            </a:avLst>
          </a:prstGeom>
          <a:solidFill>
            <a:srgbClr val="FDA9A7"/>
          </a:solidFill>
          <a:ln cap="flat" cmpd="sng" w="12700">
            <a:solidFill>
              <a:srgbClr val="E7E1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7"/>
          <p:cNvSpPr txBox="1"/>
          <p:nvPr/>
        </p:nvSpPr>
        <p:spPr>
          <a:xfrm>
            <a:off x="1066750" y="2603450"/>
            <a:ext cx="26415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1200"/>
              <a:buFont typeface="Inter"/>
              <a:buNone/>
            </a:pPr>
            <a:r>
              <a:rPr b="1" i="0" lang="en-US" sz="1200" u="none" cap="none" strike="noStrike">
                <a:solidFill>
                  <a:srgbClr val="1C1A1B"/>
                </a:solidFill>
                <a:latin typeface="Inter"/>
                <a:ea typeface="Inter"/>
                <a:cs typeface="Inter"/>
                <a:sym typeface="Inter"/>
              </a:rPr>
              <a:t>STEP 1</a:t>
            </a:r>
            <a:endParaRPr b="0" i="0" sz="1200" u="none" cap="none" strike="noStrike">
              <a:solidFill>
                <a:srgbClr val="1C1A1B"/>
              </a:solidFill>
              <a:latin typeface="Calibri"/>
              <a:ea typeface="Calibri"/>
              <a:cs typeface="Calibri"/>
              <a:sym typeface="Calibri"/>
            </a:endParaRPr>
          </a:p>
        </p:txBody>
      </p:sp>
      <p:sp>
        <p:nvSpPr>
          <p:cNvPr id="87" name="Google Shape;87;p7"/>
          <p:cNvSpPr txBox="1"/>
          <p:nvPr/>
        </p:nvSpPr>
        <p:spPr>
          <a:xfrm>
            <a:off x="1066750" y="2971599"/>
            <a:ext cx="2641500" cy="38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2000"/>
              <a:buFont typeface="Inter"/>
              <a:buNone/>
            </a:pPr>
            <a:r>
              <a:rPr b="1" i="0" lang="en-US" sz="2000" u="none" cap="none" strike="noStrike">
                <a:solidFill>
                  <a:srgbClr val="1C1A1B"/>
                </a:solidFill>
                <a:latin typeface="Literata"/>
                <a:ea typeface="Literata"/>
                <a:cs typeface="Literata"/>
                <a:sym typeface="Literata"/>
              </a:rPr>
              <a:t>Their IP</a:t>
            </a:r>
            <a:endParaRPr i="0" sz="2000" u="none" cap="none" strike="noStrike">
              <a:solidFill>
                <a:schemeClr val="dk1"/>
              </a:solidFill>
              <a:latin typeface="Literata"/>
              <a:ea typeface="Literata"/>
              <a:cs typeface="Literata"/>
              <a:sym typeface="Literata"/>
            </a:endParaRPr>
          </a:p>
        </p:txBody>
      </p:sp>
      <p:sp>
        <p:nvSpPr>
          <p:cNvPr id="88" name="Google Shape;88;p7"/>
          <p:cNvSpPr txBox="1"/>
          <p:nvPr/>
        </p:nvSpPr>
        <p:spPr>
          <a:xfrm>
            <a:off x="1066750" y="3524621"/>
            <a:ext cx="2641500" cy="10368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1400"/>
              <a:buFont typeface="Inter"/>
              <a:buNone/>
            </a:pPr>
            <a:r>
              <a:rPr b="0" i="0" lang="en-US" sz="1400" u="none" cap="none" strike="noStrike">
                <a:solidFill>
                  <a:srgbClr val="1C1A1B"/>
                </a:solidFill>
                <a:latin typeface="Inter"/>
                <a:ea typeface="Inter"/>
                <a:cs typeface="Inter"/>
                <a:sym typeface="Inter"/>
              </a:rPr>
              <a:t>Books, protocols, courses and research they already own.</a:t>
            </a:r>
            <a:endParaRPr b="0" i="0" sz="1400" u="none" cap="none" strike="noStrike">
              <a:solidFill>
                <a:schemeClr val="dk1"/>
              </a:solidFill>
              <a:latin typeface="Calibri"/>
              <a:ea typeface="Calibri"/>
              <a:cs typeface="Calibri"/>
              <a:sym typeface="Calibri"/>
            </a:endParaRPr>
          </a:p>
        </p:txBody>
      </p:sp>
      <p:sp>
        <p:nvSpPr>
          <p:cNvPr id="89" name="Google Shape;89;p7"/>
          <p:cNvSpPr txBox="1"/>
          <p:nvPr/>
        </p:nvSpPr>
        <p:spPr>
          <a:xfrm>
            <a:off x="4025850" y="3248110"/>
            <a:ext cx="431700" cy="552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61C44"/>
              </a:buClr>
              <a:buSzPts val="2800"/>
              <a:buFont typeface="Inter"/>
              <a:buNone/>
            </a:pPr>
            <a:r>
              <a:rPr b="0" i="0" lang="en-US" sz="2800" u="none" cap="none" strike="noStrike">
                <a:solidFill>
                  <a:srgbClr val="661C44"/>
                </a:solidFill>
                <a:latin typeface="Inter"/>
                <a:ea typeface="Inter"/>
                <a:cs typeface="Inter"/>
                <a:sym typeface="Inter"/>
              </a:rPr>
              <a:t>→</a:t>
            </a:r>
            <a:endParaRPr b="0" i="0" sz="2800" u="none" cap="none" strike="noStrike">
              <a:solidFill>
                <a:schemeClr val="dk1"/>
              </a:solidFill>
              <a:latin typeface="Calibri"/>
              <a:ea typeface="Calibri"/>
              <a:cs typeface="Calibri"/>
              <a:sym typeface="Calibri"/>
            </a:endParaRPr>
          </a:p>
        </p:txBody>
      </p:sp>
      <p:sp>
        <p:nvSpPr>
          <p:cNvPr id="90" name="Google Shape;90;p7"/>
          <p:cNvSpPr/>
          <p:nvPr/>
        </p:nvSpPr>
        <p:spPr>
          <a:xfrm>
            <a:off x="4521150" y="2349450"/>
            <a:ext cx="3149700" cy="2350500"/>
          </a:xfrm>
          <a:prstGeom prst="roundRect">
            <a:avLst>
              <a:gd fmla="val 4706" name="adj"/>
            </a:avLst>
          </a:prstGeom>
          <a:solidFill>
            <a:srgbClr val="D3D19F"/>
          </a:solidFill>
          <a:ln cap="flat" cmpd="sng" w="12700">
            <a:solidFill>
              <a:srgbClr val="E7E1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7"/>
          <p:cNvSpPr txBox="1"/>
          <p:nvPr/>
        </p:nvSpPr>
        <p:spPr>
          <a:xfrm>
            <a:off x="4775150" y="2603450"/>
            <a:ext cx="26415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1200"/>
              <a:buFont typeface="Inter"/>
              <a:buNone/>
            </a:pPr>
            <a:r>
              <a:rPr b="1" i="0" lang="en-US" sz="1200" u="none" cap="none" strike="noStrike">
                <a:solidFill>
                  <a:srgbClr val="1C1A1B"/>
                </a:solidFill>
                <a:latin typeface="Inter"/>
                <a:ea typeface="Inter"/>
                <a:cs typeface="Inter"/>
                <a:sym typeface="Inter"/>
              </a:rPr>
              <a:t>STEP 2</a:t>
            </a:r>
            <a:endParaRPr b="0" i="0" sz="1200" u="none" cap="none" strike="noStrike">
              <a:solidFill>
                <a:srgbClr val="1C1A1B"/>
              </a:solidFill>
              <a:latin typeface="Calibri"/>
              <a:ea typeface="Calibri"/>
              <a:cs typeface="Calibri"/>
              <a:sym typeface="Calibri"/>
            </a:endParaRPr>
          </a:p>
        </p:txBody>
      </p:sp>
      <p:sp>
        <p:nvSpPr>
          <p:cNvPr id="92" name="Google Shape;92;p7"/>
          <p:cNvSpPr txBox="1"/>
          <p:nvPr/>
        </p:nvSpPr>
        <p:spPr>
          <a:xfrm>
            <a:off x="4775150" y="2971599"/>
            <a:ext cx="2641500" cy="38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2000"/>
              <a:buFont typeface="Inter"/>
              <a:buNone/>
            </a:pPr>
            <a:r>
              <a:rPr b="1" i="0" lang="en-US" sz="2000" u="none" cap="none" strike="noStrike">
                <a:solidFill>
                  <a:srgbClr val="1C1A1B"/>
                </a:solidFill>
                <a:latin typeface="Literata"/>
                <a:ea typeface="Literata"/>
                <a:cs typeface="Literata"/>
                <a:sym typeface="Literata"/>
              </a:rPr>
              <a:t>Their onix</a:t>
            </a:r>
            <a:endParaRPr i="0" sz="2000" u="none" cap="none" strike="noStrike">
              <a:solidFill>
                <a:schemeClr val="dk1"/>
              </a:solidFill>
              <a:latin typeface="Literata"/>
              <a:ea typeface="Literata"/>
              <a:cs typeface="Literata"/>
              <a:sym typeface="Literata"/>
            </a:endParaRPr>
          </a:p>
        </p:txBody>
      </p:sp>
      <p:sp>
        <p:nvSpPr>
          <p:cNvPr id="93" name="Google Shape;93;p7"/>
          <p:cNvSpPr txBox="1"/>
          <p:nvPr/>
        </p:nvSpPr>
        <p:spPr>
          <a:xfrm>
            <a:off x="4775150" y="3524621"/>
            <a:ext cx="2641500" cy="10368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1400"/>
              <a:buFont typeface="Inter"/>
              <a:buNone/>
            </a:pPr>
            <a:r>
              <a:rPr b="0" i="0" lang="en-US" sz="1400" u="none" cap="none" strike="noStrike">
                <a:solidFill>
                  <a:srgbClr val="1C1A1B"/>
                </a:solidFill>
                <a:latin typeface="Inter"/>
                <a:ea typeface="Inter"/>
                <a:cs typeface="Inter"/>
                <a:sym typeface="Inter"/>
              </a:rPr>
              <a:t>A guide built on that work, available to their audience 24/7.</a:t>
            </a:r>
            <a:endParaRPr b="0" i="0" sz="1400" u="none" cap="none" strike="noStrike">
              <a:solidFill>
                <a:schemeClr val="dk1"/>
              </a:solidFill>
              <a:latin typeface="Calibri"/>
              <a:ea typeface="Calibri"/>
              <a:cs typeface="Calibri"/>
              <a:sym typeface="Calibri"/>
            </a:endParaRPr>
          </a:p>
        </p:txBody>
      </p:sp>
      <p:sp>
        <p:nvSpPr>
          <p:cNvPr id="94" name="Google Shape;94;p7"/>
          <p:cNvSpPr txBox="1"/>
          <p:nvPr/>
        </p:nvSpPr>
        <p:spPr>
          <a:xfrm>
            <a:off x="7734250" y="3248110"/>
            <a:ext cx="431700" cy="552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61C44"/>
              </a:buClr>
              <a:buSzPts val="2800"/>
              <a:buFont typeface="Inter"/>
              <a:buNone/>
            </a:pPr>
            <a:r>
              <a:rPr b="0" i="0" lang="en-US" sz="2800" u="none" cap="none" strike="noStrike">
                <a:solidFill>
                  <a:srgbClr val="661C44"/>
                </a:solidFill>
                <a:latin typeface="Inter"/>
                <a:ea typeface="Inter"/>
                <a:cs typeface="Inter"/>
                <a:sym typeface="Inter"/>
              </a:rPr>
              <a:t>→</a:t>
            </a:r>
            <a:endParaRPr b="0" i="0" sz="2800" u="none" cap="none" strike="noStrike">
              <a:solidFill>
                <a:schemeClr val="dk1"/>
              </a:solidFill>
              <a:latin typeface="Calibri"/>
              <a:ea typeface="Calibri"/>
              <a:cs typeface="Calibri"/>
              <a:sym typeface="Calibri"/>
            </a:endParaRPr>
          </a:p>
        </p:txBody>
      </p:sp>
      <p:sp>
        <p:nvSpPr>
          <p:cNvPr id="95" name="Google Shape;95;p7"/>
          <p:cNvSpPr/>
          <p:nvPr/>
        </p:nvSpPr>
        <p:spPr>
          <a:xfrm>
            <a:off x="8229550" y="2349450"/>
            <a:ext cx="3149700" cy="2350500"/>
          </a:xfrm>
          <a:prstGeom prst="roundRect">
            <a:avLst>
              <a:gd fmla="val 4706" name="adj"/>
            </a:avLst>
          </a:prstGeom>
          <a:solidFill>
            <a:srgbClr val="E6BE84"/>
          </a:solidFill>
          <a:ln cap="flat" cmpd="sng" w="12700">
            <a:solidFill>
              <a:srgbClr val="EBED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7"/>
          <p:cNvSpPr txBox="1"/>
          <p:nvPr/>
        </p:nvSpPr>
        <p:spPr>
          <a:xfrm>
            <a:off x="8483550" y="2603450"/>
            <a:ext cx="26415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1200"/>
              <a:buFont typeface="Inter"/>
              <a:buNone/>
            </a:pPr>
            <a:r>
              <a:rPr b="1" i="0" lang="en-US" sz="1200" u="none" cap="none" strike="noStrike">
                <a:solidFill>
                  <a:srgbClr val="1C1A1B"/>
                </a:solidFill>
                <a:latin typeface="Inter"/>
                <a:ea typeface="Inter"/>
                <a:cs typeface="Inter"/>
                <a:sym typeface="Inter"/>
              </a:rPr>
              <a:t>STEP 3</a:t>
            </a:r>
            <a:endParaRPr b="0" i="0" sz="1200" u="none" cap="none" strike="noStrike">
              <a:solidFill>
                <a:srgbClr val="1C1A1B"/>
              </a:solidFill>
              <a:latin typeface="Calibri"/>
              <a:ea typeface="Calibri"/>
              <a:cs typeface="Calibri"/>
              <a:sym typeface="Calibri"/>
            </a:endParaRPr>
          </a:p>
        </p:txBody>
      </p:sp>
      <p:sp>
        <p:nvSpPr>
          <p:cNvPr id="97" name="Google Shape;97;p7"/>
          <p:cNvSpPr txBox="1"/>
          <p:nvPr/>
        </p:nvSpPr>
        <p:spPr>
          <a:xfrm>
            <a:off x="8483550" y="2971599"/>
            <a:ext cx="2641500" cy="38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2000"/>
              <a:buFont typeface="Inter"/>
              <a:buNone/>
            </a:pPr>
            <a:r>
              <a:rPr b="1" i="0" lang="en-US" sz="2000" u="none" cap="none" strike="noStrike">
                <a:solidFill>
                  <a:srgbClr val="1C1A1B"/>
                </a:solidFill>
                <a:latin typeface="Literata"/>
                <a:ea typeface="Literata"/>
                <a:cs typeface="Literata"/>
                <a:sym typeface="Literata"/>
              </a:rPr>
              <a:t>Their revenue</a:t>
            </a:r>
            <a:endParaRPr i="0" sz="2000" u="none" cap="none" strike="noStrike">
              <a:solidFill>
                <a:schemeClr val="dk1"/>
              </a:solidFill>
              <a:latin typeface="Literata"/>
              <a:ea typeface="Literata"/>
              <a:cs typeface="Literata"/>
              <a:sym typeface="Literata"/>
            </a:endParaRPr>
          </a:p>
        </p:txBody>
      </p:sp>
      <p:sp>
        <p:nvSpPr>
          <p:cNvPr id="98" name="Google Shape;98;p7"/>
          <p:cNvSpPr txBox="1"/>
          <p:nvPr/>
        </p:nvSpPr>
        <p:spPr>
          <a:xfrm>
            <a:off x="8483550" y="3524621"/>
            <a:ext cx="2641500" cy="10368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1400"/>
              <a:buFont typeface="Inter"/>
              <a:buNone/>
            </a:pPr>
            <a:r>
              <a:rPr b="0" i="0" lang="en-US" sz="1400" u="none" cap="none" strike="noStrike">
                <a:solidFill>
                  <a:srgbClr val="1C1A1B"/>
                </a:solidFill>
                <a:latin typeface="Inter"/>
                <a:ea typeface="Inter"/>
                <a:cs typeface="Inter"/>
                <a:sym typeface="Inter"/>
              </a:rPr>
              <a:t>Subscriptions they price themselves, with a revenue share of </a:t>
            </a:r>
            <a:r>
              <a:rPr lang="en-US">
                <a:solidFill>
                  <a:srgbClr val="1C1A1B"/>
                </a:solidFill>
                <a:latin typeface="Inter"/>
                <a:ea typeface="Inter"/>
                <a:cs typeface="Inter"/>
                <a:sym typeface="Inter"/>
              </a:rPr>
              <a:t>70/30, in their favour.</a:t>
            </a:r>
            <a:endParaRPr b="0" i="0" sz="1400" u="none" cap="none" strike="noStrike">
              <a:solidFill>
                <a:schemeClr val="dk1"/>
              </a:solidFill>
              <a:latin typeface="Calibri"/>
              <a:ea typeface="Calibri"/>
              <a:cs typeface="Calibri"/>
              <a:sym typeface="Calibri"/>
            </a:endParaRPr>
          </a:p>
        </p:txBody>
      </p:sp>
      <p:sp>
        <p:nvSpPr>
          <p:cNvPr id="99" name="Google Shape;99;p7"/>
          <p:cNvSpPr txBox="1"/>
          <p:nvPr/>
        </p:nvSpPr>
        <p:spPr>
          <a:xfrm>
            <a:off x="907925" y="1529325"/>
            <a:ext cx="9525000" cy="6351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5E5A5C"/>
              </a:buClr>
              <a:buSzPts val="1500"/>
              <a:buFont typeface="Inter"/>
              <a:buNone/>
            </a:pPr>
            <a:r>
              <a:rPr i="0" lang="en-US" sz="1800" u="none" cap="none" strike="noStrike">
                <a:solidFill>
                  <a:srgbClr val="1C1A1B"/>
                </a:solidFill>
                <a:latin typeface="Inter"/>
                <a:ea typeface="Inter"/>
                <a:cs typeface="Inter"/>
                <a:sym typeface="Inter"/>
              </a:rPr>
              <a:t>Experts lead the way, always. </a:t>
            </a:r>
            <a:endParaRPr i="0" sz="1800" u="none" cap="none" strike="noStrike">
              <a:solidFill>
                <a:srgbClr val="1C1A1B"/>
              </a:solidFill>
              <a:latin typeface="Inter"/>
              <a:ea typeface="Inter"/>
              <a:cs typeface="Inter"/>
              <a:sym typeface="Inter"/>
            </a:endParaRPr>
          </a:p>
        </p:txBody>
      </p:sp>
      <p:sp>
        <p:nvSpPr>
          <p:cNvPr id="100" name="Google Shape;100;p7"/>
          <p:cNvSpPr txBox="1"/>
          <p:nvPr/>
        </p:nvSpPr>
        <p:spPr>
          <a:xfrm>
            <a:off x="812800" y="6324600"/>
            <a:ext cx="5715000" cy="25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Onix - Personal Intelligence®</a:t>
            </a:r>
            <a:endParaRPr b="0" i="0" sz="1200" u="none" cap="none" strike="noStrike">
              <a:solidFill>
                <a:schemeClr val="dk1"/>
              </a:solidFill>
              <a:latin typeface="Calibri"/>
              <a:ea typeface="Calibri"/>
              <a:cs typeface="Calibri"/>
              <a:sym typeface="Calibri"/>
            </a:endParaRPr>
          </a:p>
        </p:txBody>
      </p:sp>
      <p:sp>
        <p:nvSpPr>
          <p:cNvPr id="101" name="Google Shape;101;p7"/>
          <p:cNvSpPr txBox="1"/>
          <p:nvPr/>
        </p:nvSpPr>
        <p:spPr>
          <a:xfrm>
            <a:off x="10109200" y="6324600"/>
            <a:ext cx="1270000" cy="254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4</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106" name="Shape 106"/>
        <p:cNvGrpSpPr/>
        <p:nvPr/>
      </p:nvGrpSpPr>
      <p:grpSpPr>
        <a:xfrm>
          <a:off x="0" y="0"/>
          <a:ext cx="0" cy="0"/>
          <a:chOff x="0" y="0"/>
          <a:chExt cx="0" cy="0"/>
        </a:xfrm>
      </p:grpSpPr>
      <p:sp>
        <p:nvSpPr>
          <p:cNvPr id="107" name="Google Shape;107;p8"/>
          <p:cNvSpPr/>
          <p:nvPr/>
        </p:nvSpPr>
        <p:spPr>
          <a:xfrm>
            <a:off x="743700" y="2869900"/>
            <a:ext cx="10704600" cy="2582100"/>
          </a:xfrm>
          <a:prstGeom prst="roundRect">
            <a:avLst>
              <a:gd fmla="val 5405" name="adj"/>
            </a:avLst>
          </a:prstGeom>
          <a:gradFill>
            <a:gsLst>
              <a:gs pos="0">
                <a:srgbClr val="FEA7A8"/>
              </a:gs>
              <a:gs pos="66000">
                <a:srgbClr val="D5C996"/>
              </a:gs>
              <a:gs pos="100000">
                <a:srgbClr val="EAAB68"/>
              </a:gs>
              <a:gs pos="100000">
                <a:srgbClr val="737373"/>
              </a:gs>
            </a:gsLst>
            <a:path path="circle">
              <a:fillToRect b="0%" l="0%" r="100%" t="100%"/>
            </a:path>
            <a:tileRect b="-100%" l="-100%" r="0%" t="0%"/>
          </a:gradFill>
          <a:ln>
            <a:noFill/>
          </a:ln>
          <a:effectLst>
            <a:outerShdw blurRad="79338" rotWithShape="0" algn="bl" dir="5400000" dist="26446">
              <a:srgbClr val="000000">
                <a:alpha val="12160"/>
              </a:srgbClr>
            </a:outerShdw>
          </a:effectLst>
        </p:spPr>
        <p:txBody>
          <a:bodyPr anchorCtr="0" anchor="ctr" bIns="95200" lIns="95200" spcFirstLastPara="1" rIns="95200" wrap="square" tIns="95200">
            <a:noAutofit/>
          </a:bodyPr>
          <a:lstStyle/>
          <a:p>
            <a:pPr indent="0" lvl="0" marL="0" rtl="0" algn="l">
              <a:spcBef>
                <a:spcPts val="0"/>
              </a:spcBef>
              <a:spcAft>
                <a:spcPts val="0"/>
              </a:spcAft>
              <a:buNone/>
            </a:pPr>
            <a:r>
              <a:t/>
            </a:r>
            <a:endParaRPr b="1" sz="1700">
              <a:solidFill>
                <a:srgbClr val="000000"/>
              </a:solidFill>
              <a:latin typeface="Inter"/>
              <a:ea typeface="Inter"/>
              <a:cs typeface="Inter"/>
              <a:sym typeface="Inter"/>
            </a:endParaRPr>
          </a:p>
        </p:txBody>
      </p:sp>
      <p:sp>
        <p:nvSpPr>
          <p:cNvPr id="108" name="Google Shape;108;p8"/>
          <p:cNvSpPr txBox="1"/>
          <p:nvPr/>
        </p:nvSpPr>
        <p:spPr>
          <a:xfrm>
            <a:off x="812850" y="2245675"/>
            <a:ext cx="10566300" cy="2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1400"/>
              <a:buFont typeface="Inter"/>
              <a:buNone/>
            </a:pPr>
            <a:r>
              <a:rPr i="0" lang="en-US" sz="1800" u="none" cap="none" strike="noStrike">
                <a:solidFill>
                  <a:srgbClr val="1C1A1B"/>
                </a:solidFill>
                <a:latin typeface="Inter"/>
                <a:ea typeface="Inter"/>
                <a:cs typeface="Inter"/>
                <a:sym typeface="Inter"/>
              </a:rPr>
              <a:t>F</a:t>
            </a:r>
            <a:r>
              <a:rPr lang="en-US" sz="1800">
                <a:solidFill>
                  <a:srgbClr val="1C1A1B"/>
                </a:solidFill>
                <a:latin typeface="Inter"/>
                <a:ea typeface="Inter"/>
                <a:cs typeface="Inter"/>
                <a:sym typeface="Inter"/>
              </a:rPr>
              <a:t>or</a:t>
            </a:r>
            <a:r>
              <a:rPr i="0" lang="en-US" sz="1800" u="none" cap="none" strike="noStrike">
                <a:solidFill>
                  <a:srgbClr val="1C1A1B"/>
                </a:solidFill>
                <a:latin typeface="Inter"/>
                <a:ea typeface="Inter"/>
                <a:cs typeface="Inter"/>
                <a:sym typeface="Inter"/>
              </a:rPr>
              <a:t> </a:t>
            </a:r>
            <a:r>
              <a:rPr lang="en-US" sz="1800">
                <a:solidFill>
                  <a:srgbClr val="1C1A1B"/>
                </a:solidFill>
                <a:latin typeface="Inter"/>
                <a:ea typeface="Inter"/>
                <a:cs typeface="Inter"/>
                <a:sym typeface="Inter"/>
              </a:rPr>
              <a:t>supplement brands and other providers</a:t>
            </a:r>
            <a:r>
              <a:rPr i="0" lang="en-US" sz="1800" u="none" cap="none" strike="noStrike">
                <a:solidFill>
                  <a:srgbClr val="1C1A1B"/>
                </a:solidFill>
                <a:latin typeface="Inter"/>
                <a:ea typeface="Inter"/>
                <a:cs typeface="Inter"/>
                <a:sym typeface="Inter"/>
              </a:rPr>
              <a:t> </a:t>
            </a:r>
            <a:endParaRPr i="0" sz="1800" u="none" cap="none" strike="noStrike">
              <a:solidFill>
                <a:srgbClr val="1C1A1B"/>
              </a:solidFill>
              <a:latin typeface="Calibri"/>
              <a:ea typeface="Calibri"/>
              <a:cs typeface="Calibri"/>
              <a:sym typeface="Calibri"/>
            </a:endParaRPr>
          </a:p>
        </p:txBody>
      </p:sp>
      <p:sp>
        <p:nvSpPr>
          <p:cNvPr id="109" name="Google Shape;109;p8"/>
          <p:cNvSpPr txBox="1"/>
          <p:nvPr/>
        </p:nvSpPr>
        <p:spPr>
          <a:xfrm>
            <a:off x="791660" y="848575"/>
            <a:ext cx="9842400" cy="1397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4400"/>
              <a:buFont typeface="Literata"/>
              <a:buNone/>
            </a:pPr>
            <a:r>
              <a:rPr b="0" i="0" lang="en-US" sz="4000" u="none" cap="none" strike="noStrike">
                <a:solidFill>
                  <a:srgbClr val="1C1A1B"/>
                </a:solidFill>
                <a:latin typeface="Literata"/>
                <a:ea typeface="Literata"/>
                <a:cs typeface="Literata"/>
                <a:sym typeface="Literata"/>
              </a:rPr>
              <a:t>How can this</a:t>
            </a:r>
            <a:r>
              <a:rPr b="0" i="0" lang="en-US" sz="4000" u="none" cap="none" strike="noStrike">
                <a:solidFill>
                  <a:srgbClr val="1C1A1B"/>
                </a:solidFill>
                <a:latin typeface="Literata"/>
                <a:ea typeface="Literata"/>
                <a:cs typeface="Literata"/>
                <a:sym typeface="Literata"/>
              </a:rPr>
              <a:t> </a:t>
            </a:r>
            <a:r>
              <a:rPr lang="en-US" sz="4000">
                <a:solidFill>
                  <a:srgbClr val="1C1A1B"/>
                </a:solidFill>
                <a:latin typeface="Literata"/>
                <a:ea typeface="Literata"/>
                <a:cs typeface="Literata"/>
                <a:sym typeface="Literata"/>
              </a:rPr>
              <a:t>involve </a:t>
            </a:r>
            <a:r>
              <a:rPr b="0" i="0" lang="en-US" sz="4000" u="none" cap="none" strike="noStrike">
                <a:solidFill>
                  <a:srgbClr val="1C1A1B"/>
                </a:solidFill>
                <a:latin typeface="Literata"/>
                <a:ea typeface="Literata"/>
                <a:cs typeface="Literata"/>
                <a:sym typeface="Literata"/>
              </a:rPr>
              <a:t>third-party providers like you?</a:t>
            </a:r>
            <a:endParaRPr b="0" i="0" sz="4000" u="none" cap="none" strike="noStrike">
              <a:solidFill>
                <a:schemeClr val="dk1"/>
              </a:solidFill>
              <a:latin typeface="Calibri"/>
              <a:ea typeface="Calibri"/>
              <a:cs typeface="Calibri"/>
              <a:sym typeface="Calibri"/>
            </a:endParaRPr>
          </a:p>
        </p:txBody>
      </p:sp>
      <p:sp>
        <p:nvSpPr>
          <p:cNvPr id="110" name="Google Shape;110;p8"/>
          <p:cNvSpPr txBox="1"/>
          <p:nvPr/>
        </p:nvSpPr>
        <p:spPr>
          <a:xfrm>
            <a:off x="767700" y="3335201"/>
            <a:ext cx="10656600" cy="1902900"/>
          </a:xfrm>
          <a:prstGeom prst="rect">
            <a:avLst/>
          </a:prstGeom>
          <a:noFill/>
          <a:ln>
            <a:noFill/>
          </a:ln>
        </p:spPr>
        <p:txBody>
          <a:bodyPr anchorCtr="0" anchor="t" bIns="0" lIns="0" spcFirstLastPara="1" rIns="0" wrap="square" tIns="0">
            <a:noAutofit/>
          </a:bodyPr>
          <a:lstStyle/>
          <a:p>
            <a:pPr indent="0" lvl="0" marL="381000" marR="381000" rtl="0" algn="l">
              <a:lnSpc>
                <a:spcPct val="115000"/>
              </a:lnSpc>
              <a:spcBef>
                <a:spcPts val="1200"/>
              </a:spcBef>
              <a:spcAft>
                <a:spcPts val="0"/>
              </a:spcAft>
              <a:buClr>
                <a:schemeClr val="dk1"/>
              </a:buClr>
              <a:buSzPts val="1100"/>
              <a:buFont typeface="Arial"/>
              <a:buNone/>
            </a:pPr>
            <a:r>
              <a:rPr lang="en-US" sz="2200">
                <a:solidFill>
                  <a:schemeClr val="dk1"/>
                </a:solidFill>
                <a:latin typeface="Inter"/>
                <a:ea typeface="Inter"/>
                <a:cs typeface="Inter"/>
                <a:sym typeface="Inter"/>
              </a:rPr>
              <a:t>Onix gives your customers access to trustworthy health and wellness guidance from real, credentialed experts. Bring that expertise directly into your platform, or connect customers to an expert's onix, turning every purchase into personalized support that lasts long after checkout.</a:t>
            </a:r>
            <a:endParaRPr sz="2200">
              <a:solidFill>
                <a:schemeClr val="dk1"/>
              </a:solidFill>
              <a:latin typeface="Inter"/>
              <a:ea typeface="Inter"/>
              <a:cs typeface="Inter"/>
              <a:sym typeface="Inter"/>
            </a:endParaRPr>
          </a:p>
          <a:p>
            <a:pPr indent="0" lvl="0" marL="381000" marR="381000" rtl="0" algn="l">
              <a:lnSpc>
                <a:spcPct val="115000"/>
              </a:lnSpc>
              <a:spcBef>
                <a:spcPts val="1200"/>
              </a:spcBef>
              <a:spcAft>
                <a:spcPts val="0"/>
              </a:spcAft>
              <a:buClr>
                <a:schemeClr val="dk1"/>
              </a:buClr>
              <a:buSzPts val="1100"/>
              <a:buFont typeface="Arial"/>
              <a:buNone/>
            </a:pPr>
            <a:r>
              <a:t/>
            </a:r>
            <a:endParaRPr sz="2200">
              <a:solidFill>
                <a:srgbClr val="1C1A1B"/>
              </a:solidFill>
              <a:latin typeface="Inter"/>
              <a:ea typeface="Inter"/>
              <a:cs typeface="Inter"/>
              <a:sym typeface="Inter"/>
            </a:endParaRPr>
          </a:p>
          <a:p>
            <a:pPr indent="0" lvl="0" marL="0" marR="0" rtl="0" algn="l">
              <a:lnSpc>
                <a:spcPct val="120000"/>
              </a:lnSpc>
              <a:spcBef>
                <a:spcPts val="1200"/>
              </a:spcBef>
              <a:spcAft>
                <a:spcPts val="0"/>
              </a:spcAft>
              <a:buClr>
                <a:srgbClr val="1C1A1B"/>
              </a:buClr>
              <a:buSzPts val="2000"/>
              <a:buFont typeface="Inter"/>
              <a:buNone/>
            </a:pPr>
            <a:r>
              <a:t/>
            </a:r>
            <a:endParaRPr sz="2200">
              <a:solidFill>
                <a:srgbClr val="1C1A1B"/>
              </a:solidFill>
              <a:latin typeface="Inter"/>
              <a:ea typeface="Inter"/>
              <a:cs typeface="Inter"/>
              <a:sym typeface="Inter"/>
            </a:endParaRPr>
          </a:p>
        </p:txBody>
      </p:sp>
      <p:sp>
        <p:nvSpPr>
          <p:cNvPr id="111" name="Google Shape;111;p8"/>
          <p:cNvSpPr txBox="1"/>
          <p:nvPr/>
        </p:nvSpPr>
        <p:spPr>
          <a:xfrm>
            <a:off x="812800" y="6324600"/>
            <a:ext cx="5715000" cy="25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Onix - Personal Intelligence®</a:t>
            </a:r>
            <a:endParaRPr b="0" i="0" sz="1200" u="none" cap="none" strike="noStrike">
              <a:solidFill>
                <a:schemeClr val="dk1"/>
              </a:solidFill>
              <a:latin typeface="Calibri"/>
              <a:ea typeface="Calibri"/>
              <a:cs typeface="Calibri"/>
              <a:sym typeface="Calibri"/>
            </a:endParaRPr>
          </a:p>
        </p:txBody>
      </p:sp>
      <p:sp>
        <p:nvSpPr>
          <p:cNvPr id="112" name="Google Shape;112;p8"/>
          <p:cNvSpPr txBox="1"/>
          <p:nvPr/>
        </p:nvSpPr>
        <p:spPr>
          <a:xfrm>
            <a:off x="10109200" y="6324600"/>
            <a:ext cx="1270000" cy="254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5</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117" name="Shape 117"/>
        <p:cNvGrpSpPr/>
        <p:nvPr/>
      </p:nvGrpSpPr>
      <p:grpSpPr>
        <a:xfrm>
          <a:off x="0" y="0"/>
          <a:ext cx="0" cy="0"/>
          <a:chOff x="0" y="0"/>
          <a:chExt cx="0" cy="0"/>
        </a:xfrm>
      </p:grpSpPr>
      <p:sp>
        <p:nvSpPr>
          <p:cNvPr id="118" name="Google Shape;118;p9"/>
          <p:cNvSpPr txBox="1"/>
          <p:nvPr/>
        </p:nvSpPr>
        <p:spPr>
          <a:xfrm>
            <a:off x="812800" y="812800"/>
            <a:ext cx="10566400" cy="635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4000"/>
              <a:buFont typeface="Literata"/>
              <a:buNone/>
            </a:pPr>
            <a:r>
              <a:rPr b="0" i="0" lang="en-US" sz="4000" u="none" cap="none" strike="noStrike">
                <a:solidFill>
                  <a:srgbClr val="1C1A1B"/>
                </a:solidFill>
                <a:latin typeface="Literata"/>
                <a:ea typeface="Literata"/>
                <a:cs typeface="Literata"/>
                <a:sym typeface="Literata"/>
              </a:rPr>
              <a:t>It works in two directions:</a:t>
            </a:r>
            <a:endParaRPr b="0" i="0" sz="4000" u="none" cap="none" strike="noStrike">
              <a:solidFill>
                <a:schemeClr val="dk1"/>
              </a:solidFill>
              <a:latin typeface="Calibri"/>
              <a:ea typeface="Calibri"/>
              <a:cs typeface="Calibri"/>
              <a:sym typeface="Calibri"/>
            </a:endParaRPr>
          </a:p>
        </p:txBody>
      </p:sp>
      <p:sp>
        <p:nvSpPr>
          <p:cNvPr id="119" name="Google Shape;119;p9"/>
          <p:cNvSpPr/>
          <p:nvPr/>
        </p:nvSpPr>
        <p:spPr>
          <a:xfrm>
            <a:off x="812800" y="2019000"/>
            <a:ext cx="5059500" cy="2963700"/>
          </a:xfrm>
          <a:prstGeom prst="roundRect">
            <a:avLst>
              <a:gd fmla="val 3636" name="adj"/>
            </a:avLst>
          </a:prstGeom>
          <a:solidFill>
            <a:srgbClr val="D3D19F"/>
          </a:solidFill>
          <a:ln cap="flat" cmpd="sng" w="14450">
            <a:solidFill>
              <a:srgbClr val="E7E1DE"/>
            </a:solidFill>
            <a:prstDash val="solid"/>
            <a:round/>
            <a:headEnd len="sm" w="sm" type="none"/>
            <a:tailEnd len="sm" w="sm" type="none"/>
          </a:ln>
        </p:spPr>
        <p:txBody>
          <a:bodyPr anchorCtr="0" anchor="ctr" bIns="104050" lIns="104050" spcFirstLastPara="1" rIns="104050" wrap="square" tIns="104050">
            <a:noAutofit/>
          </a:bodyPr>
          <a:lstStyle/>
          <a:p>
            <a:pPr indent="0" lvl="0" marL="0" rtl="0" algn="l">
              <a:spcBef>
                <a:spcPts val="0"/>
              </a:spcBef>
              <a:spcAft>
                <a:spcPts val="0"/>
              </a:spcAft>
              <a:buNone/>
            </a:pPr>
            <a:r>
              <a:t/>
            </a:r>
            <a:endParaRPr/>
          </a:p>
        </p:txBody>
      </p:sp>
      <p:sp>
        <p:nvSpPr>
          <p:cNvPr id="120" name="Google Shape;120;p9"/>
          <p:cNvSpPr txBox="1"/>
          <p:nvPr/>
        </p:nvSpPr>
        <p:spPr>
          <a:xfrm>
            <a:off x="1131700" y="2355600"/>
            <a:ext cx="3908100" cy="279300"/>
          </a:xfrm>
          <a:prstGeom prst="rect">
            <a:avLst/>
          </a:prstGeom>
          <a:noFill/>
          <a:ln>
            <a:noFill/>
          </a:ln>
        </p:spPr>
        <p:txBody>
          <a:bodyPr anchorCtr="0" anchor="t" bIns="0" lIns="0" spcFirstLastPara="1" rIns="0" wrap="square" tIns="0">
            <a:noAutofit/>
          </a:bodyPr>
          <a:lstStyle/>
          <a:p>
            <a:pPr indent="-368300" lvl="0" marL="457200" marR="0" rtl="0" algn="l">
              <a:spcBef>
                <a:spcPts val="0"/>
              </a:spcBef>
              <a:spcAft>
                <a:spcPts val="0"/>
              </a:spcAft>
              <a:buClr>
                <a:srgbClr val="1C1A1B"/>
              </a:buClr>
              <a:buSzPts val="2200"/>
              <a:buFont typeface="Literata"/>
              <a:buAutoNum type="arabicPeriod"/>
            </a:pPr>
            <a:r>
              <a:rPr b="1" i="0" lang="en-US" sz="2200" u="none" cap="none" strike="noStrike">
                <a:solidFill>
                  <a:srgbClr val="1C1A1B"/>
                </a:solidFill>
                <a:latin typeface="Literata"/>
                <a:ea typeface="Literata"/>
                <a:cs typeface="Literata"/>
                <a:sym typeface="Literata"/>
              </a:rPr>
              <a:t>Expert → Your platform</a:t>
            </a:r>
            <a:endParaRPr i="0" sz="2200" u="none" cap="none" strike="noStrike">
              <a:solidFill>
                <a:srgbClr val="1C1A1B"/>
              </a:solidFill>
              <a:latin typeface="Literata"/>
              <a:ea typeface="Literata"/>
              <a:cs typeface="Literata"/>
              <a:sym typeface="Literata"/>
            </a:endParaRPr>
          </a:p>
        </p:txBody>
      </p:sp>
      <p:sp>
        <p:nvSpPr>
          <p:cNvPr id="121" name="Google Shape;121;p9"/>
          <p:cNvSpPr txBox="1"/>
          <p:nvPr/>
        </p:nvSpPr>
        <p:spPr>
          <a:xfrm>
            <a:off x="1131696" y="2936408"/>
            <a:ext cx="4213200" cy="18735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A1B"/>
              </a:buClr>
              <a:buSzPts val="2803"/>
              <a:buFont typeface="Literata"/>
              <a:buNone/>
            </a:pPr>
            <a:r>
              <a:rPr i="0" lang="en-US" sz="2048" u="none" cap="none" strike="noStrike">
                <a:solidFill>
                  <a:srgbClr val="1C1A1B"/>
                </a:solidFill>
                <a:latin typeface="Inter"/>
                <a:ea typeface="Inter"/>
                <a:cs typeface="Inter"/>
                <a:sym typeface="Inter"/>
              </a:rPr>
              <a:t>The expert's onix, integrated into your site, app or products</a:t>
            </a:r>
            <a:endParaRPr i="0" sz="2048" u="none" cap="none" strike="noStrike">
              <a:solidFill>
                <a:schemeClr val="dk1"/>
              </a:solidFill>
              <a:latin typeface="Inter"/>
              <a:ea typeface="Inter"/>
              <a:cs typeface="Inter"/>
              <a:sym typeface="Inter"/>
            </a:endParaRPr>
          </a:p>
        </p:txBody>
      </p:sp>
      <p:sp>
        <p:nvSpPr>
          <p:cNvPr id="122" name="Google Shape;122;p9"/>
          <p:cNvSpPr/>
          <p:nvPr/>
        </p:nvSpPr>
        <p:spPr>
          <a:xfrm>
            <a:off x="6599756" y="2019000"/>
            <a:ext cx="5059500" cy="2963700"/>
          </a:xfrm>
          <a:prstGeom prst="roundRect">
            <a:avLst>
              <a:gd fmla="val 3636" name="adj"/>
            </a:avLst>
          </a:prstGeom>
          <a:solidFill>
            <a:srgbClr val="D3D19F">
              <a:alpha val="46250"/>
            </a:srgbClr>
          </a:solidFill>
          <a:ln cap="flat" cmpd="sng" w="14450">
            <a:solidFill>
              <a:srgbClr val="EBEDED"/>
            </a:solidFill>
            <a:prstDash val="solid"/>
            <a:round/>
            <a:headEnd len="sm" w="sm" type="none"/>
            <a:tailEnd len="sm" w="sm" type="none"/>
          </a:ln>
        </p:spPr>
        <p:txBody>
          <a:bodyPr anchorCtr="0" anchor="ctr" bIns="104050" lIns="104050" spcFirstLastPara="1" rIns="104050" wrap="square" tIns="104050">
            <a:noAutofit/>
          </a:bodyPr>
          <a:lstStyle/>
          <a:p>
            <a:pPr indent="0" lvl="0" marL="0" rtl="0" algn="l">
              <a:spcBef>
                <a:spcPts val="0"/>
              </a:spcBef>
              <a:spcAft>
                <a:spcPts val="0"/>
              </a:spcAft>
              <a:buNone/>
            </a:pPr>
            <a:r>
              <a:t/>
            </a:r>
            <a:endParaRPr sz="1509"/>
          </a:p>
        </p:txBody>
      </p:sp>
      <p:sp>
        <p:nvSpPr>
          <p:cNvPr id="123" name="Google Shape;123;p9"/>
          <p:cNvSpPr txBox="1"/>
          <p:nvPr/>
        </p:nvSpPr>
        <p:spPr>
          <a:xfrm>
            <a:off x="6917242" y="2323850"/>
            <a:ext cx="4445100" cy="279300"/>
          </a:xfrm>
          <a:prstGeom prst="rect">
            <a:avLst/>
          </a:prstGeom>
          <a:noFill/>
          <a:ln>
            <a:noFill/>
          </a:ln>
        </p:spPr>
        <p:txBody>
          <a:bodyPr anchorCtr="0" anchor="t" bIns="0" lIns="0" spcFirstLastPara="1" rIns="0" wrap="square" tIns="0">
            <a:noAutofit/>
          </a:bodyPr>
          <a:lstStyle/>
          <a:p>
            <a:pPr indent="-368300" lvl="0" marL="457200" marR="0" rtl="0" algn="l">
              <a:spcBef>
                <a:spcPts val="0"/>
              </a:spcBef>
              <a:spcAft>
                <a:spcPts val="0"/>
              </a:spcAft>
              <a:buClr>
                <a:srgbClr val="1C1A1B"/>
              </a:buClr>
              <a:buSzPts val="2200"/>
              <a:buFont typeface="Literata"/>
              <a:buAutoNum type="arabicPeriod" startAt="2"/>
            </a:pPr>
            <a:r>
              <a:rPr b="1" i="0" lang="en-US" sz="2200" u="none" cap="none" strike="noStrike">
                <a:solidFill>
                  <a:srgbClr val="1C1A1B"/>
                </a:solidFill>
                <a:latin typeface="Literata"/>
                <a:ea typeface="Literata"/>
                <a:cs typeface="Literata"/>
                <a:sym typeface="Literata"/>
              </a:rPr>
              <a:t>Your platform → Expert onix</a:t>
            </a:r>
            <a:endParaRPr i="0" sz="2200" u="none" cap="none" strike="noStrike">
              <a:solidFill>
                <a:srgbClr val="1C1A1B"/>
              </a:solidFill>
              <a:latin typeface="Literata"/>
              <a:ea typeface="Literata"/>
              <a:cs typeface="Literata"/>
              <a:sym typeface="Literata"/>
            </a:endParaRPr>
          </a:p>
        </p:txBody>
      </p:sp>
      <p:sp>
        <p:nvSpPr>
          <p:cNvPr id="124" name="Google Shape;124;p9"/>
          <p:cNvSpPr txBox="1"/>
          <p:nvPr/>
        </p:nvSpPr>
        <p:spPr>
          <a:xfrm>
            <a:off x="6867042" y="2936408"/>
            <a:ext cx="4792200" cy="18735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A1B"/>
              </a:buClr>
              <a:buSzPts val="2803"/>
              <a:buFont typeface="Literata"/>
              <a:buNone/>
            </a:pPr>
            <a:r>
              <a:rPr i="0" lang="en-US" sz="2048" u="none" cap="none" strike="noStrike">
                <a:solidFill>
                  <a:srgbClr val="1C1A1B"/>
                </a:solidFill>
                <a:latin typeface="Inter"/>
                <a:ea typeface="Inter"/>
                <a:cs typeface="Inter"/>
                <a:sym typeface="Inter"/>
              </a:rPr>
              <a:t>Your customers matched with an expert's onix that personalizes their journey</a:t>
            </a:r>
            <a:endParaRPr i="0" sz="2048" u="none" cap="none" strike="noStrike">
              <a:solidFill>
                <a:schemeClr val="dk1"/>
              </a:solidFill>
              <a:latin typeface="Inter"/>
              <a:ea typeface="Inter"/>
              <a:cs typeface="Inter"/>
              <a:sym typeface="Inter"/>
            </a:endParaRPr>
          </a:p>
        </p:txBody>
      </p:sp>
      <p:sp>
        <p:nvSpPr>
          <p:cNvPr id="125" name="Google Shape;125;p9"/>
          <p:cNvSpPr txBox="1"/>
          <p:nvPr/>
        </p:nvSpPr>
        <p:spPr>
          <a:xfrm>
            <a:off x="812800" y="6324600"/>
            <a:ext cx="5715000" cy="25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Onix - Personal Intelligence®</a:t>
            </a:r>
            <a:endParaRPr b="0" i="0" sz="1200" u="none" cap="none" strike="noStrike">
              <a:solidFill>
                <a:schemeClr val="dk1"/>
              </a:solidFill>
              <a:latin typeface="Calibri"/>
              <a:ea typeface="Calibri"/>
              <a:cs typeface="Calibri"/>
              <a:sym typeface="Calibri"/>
            </a:endParaRPr>
          </a:p>
        </p:txBody>
      </p:sp>
      <p:sp>
        <p:nvSpPr>
          <p:cNvPr id="126" name="Google Shape;126;p9"/>
          <p:cNvSpPr txBox="1"/>
          <p:nvPr/>
        </p:nvSpPr>
        <p:spPr>
          <a:xfrm>
            <a:off x="10109200" y="6324600"/>
            <a:ext cx="1270000" cy="254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6</a:t>
            </a:r>
            <a:endParaRPr b="0" i="0" sz="1200" u="none" cap="none" strike="noStrike">
              <a:solidFill>
                <a:schemeClr val="dk1"/>
              </a:solidFill>
              <a:latin typeface="Calibri"/>
              <a:ea typeface="Calibri"/>
              <a:cs typeface="Calibri"/>
              <a:sym typeface="Calibri"/>
            </a:endParaRPr>
          </a:p>
        </p:txBody>
      </p:sp>
      <p:cxnSp>
        <p:nvCxnSpPr>
          <p:cNvPr id="127" name="Google Shape;127;p9"/>
          <p:cNvCxnSpPr/>
          <p:nvPr/>
        </p:nvCxnSpPr>
        <p:spPr>
          <a:xfrm flipH="1" rot="10800000">
            <a:off x="5872300" y="3010582"/>
            <a:ext cx="727500" cy="3300"/>
          </a:xfrm>
          <a:prstGeom prst="straightConnector1">
            <a:avLst/>
          </a:prstGeom>
          <a:noFill/>
          <a:ln cap="flat" cmpd="sng" w="36325">
            <a:solidFill>
              <a:srgbClr val="1C1A1B"/>
            </a:solidFill>
            <a:prstDash val="solid"/>
            <a:round/>
            <a:headEnd len="sm" w="sm" type="none"/>
            <a:tailEnd len="med" w="med" type="triangle"/>
          </a:ln>
        </p:spPr>
      </p:cxnSp>
      <p:cxnSp>
        <p:nvCxnSpPr>
          <p:cNvPr id="128" name="Google Shape;128;p9"/>
          <p:cNvCxnSpPr/>
          <p:nvPr/>
        </p:nvCxnSpPr>
        <p:spPr>
          <a:xfrm flipH="1">
            <a:off x="5874223" y="3976418"/>
            <a:ext cx="723600" cy="14700"/>
          </a:xfrm>
          <a:prstGeom prst="straightConnector1">
            <a:avLst/>
          </a:prstGeom>
          <a:noFill/>
          <a:ln cap="flat" cmpd="sng" w="36325">
            <a:solidFill>
              <a:srgbClr val="1C1A1B"/>
            </a:solidFill>
            <a:prstDash val="solid"/>
            <a:round/>
            <a:headEnd len="sm" w="sm"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133" name="Shape 133"/>
        <p:cNvGrpSpPr/>
        <p:nvPr/>
      </p:nvGrpSpPr>
      <p:grpSpPr>
        <a:xfrm>
          <a:off x="0" y="0"/>
          <a:ext cx="0" cy="0"/>
          <a:chOff x="0" y="0"/>
          <a:chExt cx="0" cy="0"/>
        </a:xfrm>
      </p:grpSpPr>
      <p:sp>
        <p:nvSpPr>
          <p:cNvPr id="134" name="Google Shape;134;p10"/>
          <p:cNvSpPr/>
          <p:nvPr/>
        </p:nvSpPr>
        <p:spPr>
          <a:xfrm>
            <a:off x="812850" y="2067600"/>
            <a:ext cx="5059500" cy="3006600"/>
          </a:xfrm>
          <a:prstGeom prst="roundRect">
            <a:avLst>
              <a:gd fmla="val 4848" name="adj"/>
            </a:avLst>
          </a:prstGeom>
          <a:solidFill>
            <a:srgbClr val="FDA9A7"/>
          </a:solidFill>
          <a:ln cap="flat" cmpd="sng" w="15150">
            <a:solidFill>
              <a:srgbClr val="E7E1DE"/>
            </a:solidFill>
            <a:prstDash val="solid"/>
            <a:round/>
            <a:headEnd len="sm" w="sm" type="none"/>
            <a:tailEnd len="sm" w="sm" type="none"/>
          </a:ln>
        </p:spPr>
        <p:txBody>
          <a:bodyPr anchorCtr="0" anchor="ctr" bIns="109125" lIns="109125" spcFirstLastPara="1" rIns="109125" wrap="square" tIns="109125">
            <a:noAutofit/>
          </a:bodyPr>
          <a:lstStyle/>
          <a:p>
            <a:pPr indent="0" lvl="0" marL="0" rtl="0" algn="l">
              <a:spcBef>
                <a:spcPts val="0"/>
              </a:spcBef>
              <a:spcAft>
                <a:spcPts val="0"/>
              </a:spcAft>
              <a:buNone/>
            </a:pPr>
            <a:r>
              <a:t/>
            </a:r>
            <a:endParaRPr sz="1671"/>
          </a:p>
        </p:txBody>
      </p:sp>
      <p:sp>
        <p:nvSpPr>
          <p:cNvPr id="135" name="Google Shape;135;p10"/>
          <p:cNvSpPr txBox="1"/>
          <p:nvPr/>
        </p:nvSpPr>
        <p:spPr>
          <a:xfrm>
            <a:off x="876225" y="1529838"/>
            <a:ext cx="10566300" cy="2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1400"/>
              <a:buFont typeface="Inter"/>
              <a:buNone/>
            </a:pPr>
            <a:r>
              <a:rPr b="1" i="0" lang="en-US" sz="1400" u="none" cap="none" strike="noStrike">
                <a:solidFill>
                  <a:srgbClr val="1C1A1B"/>
                </a:solidFill>
                <a:latin typeface="Inter"/>
                <a:ea typeface="Inter"/>
                <a:cs typeface="Inter"/>
                <a:sym typeface="Inter"/>
              </a:rPr>
              <a:t>Direction 1 · </a:t>
            </a:r>
            <a:r>
              <a:rPr b="1" i="0" lang="en-US" sz="1400" u="none" cap="none" strike="noStrike">
                <a:solidFill>
                  <a:srgbClr val="1C1A1B"/>
                </a:solidFill>
                <a:latin typeface="Inter"/>
                <a:ea typeface="Inter"/>
                <a:cs typeface="Inter"/>
                <a:sym typeface="Inter"/>
              </a:rPr>
              <a:t>Expert → Your platform</a:t>
            </a:r>
            <a:endParaRPr b="0" i="0" sz="1400" u="none" cap="none" strike="noStrike">
              <a:solidFill>
                <a:srgbClr val="1C1A1B"/>
              </a:solidFill>
              <a:latin typeface="Calibri"/>
              <a:ea typeface="Calibri"/>
              <a:cs typeface="Calibri"/>
              <a:sym typeface="Calibri"/>
            </a:endParaRPr>
          </a:p>
        </p:txBody>
      </p:sp>
      <p:sp>
        <p:nvSpPr>
          <p:cNvPr id="136" name="Google Shape;136;p10"/>
          <p:cNvSpPr txBox="1"/>
          <p:nvPr/>
        </p:nvSpPr>
        <p:spPr>
          <a:xfrm>
            <a:off x="1233544" y="2460255"/>
            <a:ext cx="4045200" cy="74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206">
                <a:solidFill>
                  <a:srgbClr val="1C1A1B"/>
                </a:solidFill>
                <a:latin typeface="Literata"/>
                <a:ea typeface="Literata"/>
                <a:cs typeface="Literata"/>
                <a:sym typeface="Literata"/>
              </a:rPr>
              <a:t>Integrated directly</a:t>
            </a:r>
            <a:r>
              <a:rPr b="1" lang="en-US" sz="2206">
                <a:solidFill>
                  <a:srgbClr val="1C1A1B"/>
                </a:solidFill>
                <a:latin typeface="Literata"/>
                <a:ea typeface="Literata"/>
                <a:cs typeface="Literata"/>
                <a:sym typeface="Literata"/>
              </a:rPr>
              <a:t> </a:t>
            </a:r>
            <a:endParaRPr b="1" sz="2206">
              <a:solidFill>
                <a:srgbClr val="1C1A1B"/>
              </a:solidFill>
              <a:latin typeface="Literata"/>
              <a:ea typeface="Literata"/>
              <a:cs typeface="Literata"/>
              <a:sym typeface="Literata"/>
            </a:endParaRPr>
          </a:p>
          <a:p>
            <a:pPr indent="0" lvl="0" marL="0" marR="0" rtl="0" algn="l">
              <a:spcBef>
                <a:spcPts val="0"/>
              </a:spcBef>
              <a:spcAft>
                <a:spcPts val="0"/>
              </a:spcAft>
              <a:buClr>
                <a:srgbClr val="1C1A1B"/>
              </a:buClr>
              <a:buSzPts val="2106"/>
              <a:buFont typeface="Inter"/>
              <a:buNone/>
            </a:pPr>
            <a:r>
              <a:rPr b="1" lang="en-US" sz="2206">
                <a:solidFill>
                  <a:srgbClr val="1C1A1B"/>
                </a:solidFill>
                <a:latin typeface="Literata"/>
                <a:ea typeface="Literata"/>
                <a:cs typeface="Literata"/>
                <a:sym typeface="Literata"/>
              </a:rPr>
              <a:t>into your platform</a:t>
            </a:r>
            <a:endParaRPr b="1" i="0" sz="2206" u="none" cap="none" strike="noStrike">
              <a:solidFill>
                <a:schemeClr val="dk1"/>
              </a:solidFill>
              <a:latin typeface="Literata"/>
              <a:ea typeface="Literata"/>
              <a:cs typeface="Literata"/>
              <a:sym typeface="Literata"/>
            </a:endParaRPr>
          </a:p>
        </p:txBody>
      </p:sp>
      <p:sp>
        <p:nvSpPr>
          <p:cNvPr id="137" name="Google Shape;137;p10"/>
          <p:cNvSpPr txBox="1"/>
          <p:nvPr/>
        </p:nvSpPr>
        <p:spPr>
          <a:xfrm>
            <a:off x="1275902" y="3314558"/>
            <a:ext cx="3890400" cy="15399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1671"/>
              <a:buFont typeface="Inter"/>
              <a:buNone/>
            </a:pPr>
            <a:r>
              <a:rPr lang="en-US" sz="1871">
                <a:solidFill>
                  <a:srgbClr val="1C1A1B"/>
                </a:solidFill>
                <a:latin typeface="Inter"/>
                <a:ea typeface="Inter"/>
                <a:cs typeface="Inter"/>
                <a:sym typeface="Inter"/>
              </a:rPr>
              <a:t>Your customers can ask specific questions and get </a:t>
            </a:r>
            <a:r>
              <a:rPr lang="en-US" sz="1871">
                <a:solidFill>
                  <a:srgbClr val="1C1A1B"/>
                </a:solidFill>
                <a:latin typeface="Inter"/>
                <a:ea typeface="Inter"/>
                <a:cs typeface="Inter"/>
                <a:sym typeface="Inter"/>
              </a:rPr>
              <a:t>personalized</a:t>
            </a:r>
            <a:r>
              <a:rPr lang="en-US" sz="1871">
                <a:solidFill>
                  <a:srgbClr val="1C1A1B"/>
                </a:solidFill>
                <a:latin typeface="Inter"/>
                <a:ea typeface="Inter"/>
                <a:cs typeface="Inter"/>
                <a:sym typeface="Inter"/>
              </a:rPr>
              <a:t> responses grounded in</a:t>
            </a:r>
            <a:r>
              <a:rPr b="0" i="0" lang="en-US" sz="1871" u="none" cap="none" strike="noStrike">
                <a:solidFill>
                  <a:srgbClr val="1C1A1B"/>
                </a:solidFill>
                <a:latin typeface="Inter"/>
                <a:ea typeface="Inter"/>
                <a:cs typeface="Inter"/>
                <a:sym typeface="Inter"/>
              </a:rPr>
              <a:t> real expert guidance </a:t>
            </a:r>
            <a:r>
              <a:rPr lang="en-US" sz="1871">
                <a:solidFill>
                  <a:srgbClr val="1C1A1B"/>
                </a:solidFill>
                <a:latin typeface="Inter"/>
                <a:ea typeface="Inter"/>
                <a:cs typeface="Inter"/>
                <a:sym typeface="Inter"/>
              </a:rPr>
              <a:t>they</a:t>
            </a:r>
            <a:r>
              <a:rPr b="0" i="0" lang="en-US" sz="1871" u="none" cap="none" strike="noStrike">
                <a:solidFill>
                  <a:srgbClr val="1C1A1B"/>
                </a:solidFill>
                <a:latin typeface="Inter"/>
                <a:ea typeface="Inter"/>
                <a:cs typeface="Inter"/>
                <a:sym typeface="Inter"/>
              </a:rPr>
              <a:t> </a:t>
            </a:r>
            <a:r>
              <a:rPr lang="en-US" sz="1871">
                <a:solidFill>
                  <a:srgbClr val="1C1A1B"/>
                </a:solidFill>
                <a:latin typeface="Inter"/>
                <a:ea typeface="Inter"/>
                <a:cs typeface="Inter"/>
                <a:sym typeface="Inter"/>
              </a:rPr>
              <a:t>can trust.</a:t>
            </a:r>
            <a:endParaRPr b="0" i="0" sz="1871" u="none" cap="none" strike="noStrike">
              <a:solidFill>
                <a:schemeClr val="dk1"/>
              </a:solidFill>
              <a:latin typeface="Calibri"/>
              <a:ea typeface="Calibri"/>
              <a:cs typeface="Calibri"/>
              <a:sym typeface="Calibri"/>
            </a:endParaRPr>
          </a:p>
        </p:txBody>
      </p:sp>
      <p:sp>
        <p:nvSpPr>
          <p:cNvPr id="138" name="Google Shape;138;p10"/>
          <p:cNvSpPr/>
          <p:nvPr/>
        </p:nvSpPr>
        <p:spPr>
          <a:xfrm>
            <a:off x="6599699" y="2131200"/>
            <a:ext cx="5059500" cy="2879400"/>
          </a:xfrm>
          <a:prstGeom prst="roundRect">
            <a:avLst>
              <a:gd fmla="val 4848" name="adj"/>
            </a:avLst>
          </a:prstGeom>
          <a:solidFill>
            <a:srgbClr val="D3D19F"/>
          </a:solidFill>
          <a:ln cap="flat" cmpd="sng" w="15150">
            <a:solidFill>
              <a:srgbClr val="E7E1DE"/>
            </a:solidFill>
            <a:prstDash val="solid"/>
            <a:round/>
            <a:headEnd len="sm" w="sm" type="none"/>
            <a:tailEnd len="sm" w="sm" type="none"/>
          </a:ln>
        </p:spPr>
        <p:txBody>
          <a:bodyPr anchorCtr="0" anchor="ctr" bIns="109125" lIns="109125" spcFirstLastPara="1" rIns="109125" wrap="square" tIns="109125">
            <a:noAutofit/>
          </a:bodyPr>
          <a:lstStyle/>
          <a:p>
            <a:pPr indent="0" lvl="0" marL="0" rtl="0" algn="l">
              <a:spcBef>
                <a:spcPts val="0"/>
              </a:spcBef>
              <a:spcAft>
                <a:spcPts val="0"/>
              </a:spcAft>
              <a:buNone/>
            </a:pPr>
            <a:r>
              <a:t/>
            </a:r>
            <a:endParaRPr sz="1671"/>
          </a:p>
        </p:txBody>
      </p:sp>
      <p:sp>
        <p:nvSpPr>
          <p:cNvPr id="139" name="Google Shape;139;p10"/>
          <p:cNvSpPr txBox="1"/>
          <p:nvPr/>
        </p:nvSpPr>
        <p:spPr>
          <a:xfrm>
            <a:off x="6961210" y="2443772"/>
            <a:ext cx="3812700" cy="74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206">
                <a:solidFill>
                  <a:srgbClr val="1C1A1B"/>
                </a:solidFill>
                <a:latin typeface="Literata"/>
                <a:ea typeface="Literata"/>
                <a:cs typeface="Literata"/>
                <a:sym typeface="Literata"/>
              </a:rPr>
              <a:t>24/7 access to validated, credible expertise</a:t>
            </a:r>
            <a:endParaRPr b="1" i="0" sz="2206" u="none" cap="none" strike="noStrike">
              <a:solidFill>
                <a:schemeClr val="dk1"/>
              </a:solidFill>
              <a:latin typeface="Literata"/>
              <a:ea typeface="Literata"/>
              <a:cs typeface="Literata"/>
              <a:sym typeface="Literata"/>
            </a:endParaRPr>
          </a:p>
        </p:txBody>
      </p:sp>
      <p:sp>
        <p:nvSpPr>
          <p:cNvPr id="140" name="Google Shape;140;p10"/>
          <p:cNvSpPr txBox="1"/>
          <p:nvPr/>
        </p:nvSpPr>
        <p:spPr>
          <a:xfrm>
            <a:off x="6996636" y="3296688"/>
            <a:ext cx="3662400" cy="1454700"/>
          </a:xfrm>
          <a:prstGeom prst="rect">
            <a:avLst/>
          </a:prstGeom>
          <a:noFill/>
          <a:ln>
            <a:noFill/>
          </a:ln>
        </p:spPr>
        <p:txBody>
          <a:bodyPr anchorCtr="0" anchor="t" bIns="0" lIns="0" spcFirstLastPara="1" rIns="0" wrap="square" tIns="0">
            <a:noAutofit/>
          </a:bodyPr>
          <a:lstStyle/>
          <a:p>
            <a:pPr indent="0" lvl="0" marL="0" rtl="0" algn="l">
              <a:lnSpc>
                <a:spcPct val="120000"/>
              </a:lnSpc>
              <a:spcBef>
                <a:spcPts val="0"/>
              </a:spcBef>
              <a:spcAft>
                <a:spcPts val="0"/>
              </a:spcAft>
              <a:buClr>
                <a:srgbClr val="1C1A1B"/>
              </a:buClr>
              <a:buSzPts val="1671"/>
              <a:buFont typeface="Inter"/>
              <a:buNone/>
            </a:pPr>
            <a:r>
              <a:rPr lang="en-US" sz="1871">
                <a:solidFill>
                  <a:srgbClr val="1C1A1B"/>
                </a:solidFill>
                <a:latin typeface="Inter"/>
                <a:ea typeface="Inter"/>
                <a:cs typeface="Inter"/>
                <a:sym typeface="Inter"/>
              </a:rPr>
              <a:t>Guidance comes from the expert's licensed work, with privacy built in</a:t>
            </a:r>
            <a:r>
              <a:rPr b="0" i="0" lang="en-US" sz="1871" u="none" cap="none" strike="noStrike">
                <a:solidFill>
                  <a:srgbClr val="1C1A1B"/>
                </a:solidFill>
                <a:latin typeface="Inter"/>
                <a:ea typeface="Inter"/>
                <a:cs typeface="Inter"/>
                <a:sym typeface="Inter"/>
              </a:rPr>
              <a:t>, available around the clock.</a:t>
            </a:r>
            <a:endParaRPr b="0" i="0" sz="1871" u="none" cap="none" strike="noStrike">
              <a:solidFill>
                <a:srgbClr val="1C1A1B"/>
              </a:solidFill>
              <a:latin typeface="Inter"/>
              <a:ea typeface="Inter"/>
              <a:cs typeface="Inter"/>
              <a:sym typeface="Inter"/>
            </a:endParaRPr>
          </a:p>
          <a:p>
            <a:pPr indent="0" lvl="0" marL="0" marR="0" rtl="0" algn="l">
              <a:lnSpc>
                <a:spcPct val="120000"/>
              </a:lnSpc>
              <a:spcBef>
                <a:spcPts val="0"/>
              </a:spcBef>
              <a:spcAft>
                <a:spcPts val="0"/>
              </a:spcAft>
              <a:buClr>
                <a:srgbClr val="1C1A1B"/>
              </a:buClr>
              <a:buSzPts val="1671"/>
              <a:buFont typeface="Inter"/>
              <a:buNone/>
            </a:pPr>
            <a:r>
              <a:t/>
            </a:r>
            <a:endParaRPr sz="1871">
              <a:solidFill>
                <a:srgbClr val="1C1A1B"/>
              </a:solidFill>
              <a:latin typeface="Inter"/>
              <a:ea typeface="Inter"/>
              <a:cs typeface="Inter"/>
              <a:sym typeface="Inter"/>
            </a:endParaRPr>
          </a:p>
        </p:txBody>
      </p:sp>
      <p:sp>
        <p:nvSpPr>
          <p:cNvPr id="141" name="Google Shape;141;p10"/>
          <p:cNvSpPr txBox="1"/>
          <p:nvPr/>
        </p:nvSpPr>
        <p:spPr>
          <a:xfrm>
            <a:off x="812800" y="6483100"/>
            <a:ext cx="5715000" cy="254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Onix - Personal Intelligence®</a:t>
            </a:r>
            <a:endParaRPr b="0" i="0" sz="1200" u="none" cap="none" strike="noStrike">
              <a:solidFill>
                <a:schemeClr val="dk1"/>
              </a:solidFill>
              <a:latin typeface="Calibri"/>
              <a:ea typeface="Calibri"/>
              <a:cs typeface="Calibri"/>
              <a:sym typeface="Calibri"/>
            </a:endParaRPr>
          </a:p>
        </p:txBody>
      </p:sp>
      <p:sp>
        <p:nvSpPr>
          <p:cNvPr id="142" name="Google Shape;142;p10"/>
          <p:cNvSpPr txBox="1"/>
          <p:nvPr/>
        </p:nvSpPr>
        <p:spPr>
          <a:xfrm>
            <a:off x="10109200" y="6324600"/>
            <a:ext cx="1270000" cy="254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7</a:t>
            </a:r>
            <a:endParaRPr b="0" i="0" sz="1200" u="none" cap="none" strike="noStrike">
              <a:solidFill>
                <a:schemeClr val="dk1"/>
              </a:solidFill>
              <a:latin typeface="Calibri"/>
              <a:ea typeface="Calibri"/>
              <a:cs typeface="Calibri"/>
              <a:sym typeface="Calibri"/>
            </a:endParaRPr>
          </a:p>
        </p:txBody>
      </p:sp>
      <p:sp>
        <p:nvSpPr>
          <p:cNvPr id="143" name="Google Shape;143;p10"/>
          <p:cNvSpPr txBox="1"/>
          <p:nvPr/>
        </p:nvSpPr>
        <p:spPr>
          <a:xfrm>
            <a:off x="812850" y="809550"/>
            <a:ext cx="10566300" cy="635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1C1A1B"/>
              </a:buClr>
              <a:buSzPts val="4000"/>
              <a:buFont typeface="Literata"/>
              <a:buNone/>
            </a:pPr>
            <a:r>
              <a:rPr lang="en-US" sz="4000">
                <a:solidFill>
                  <a:srgbClr val="1C1A1B"/>
                </a:solidFill>
                <a:latin typeface="Literata"/>
                <a:ea typeface="Literata"/>
                <a:cs typeface="Literata"/>
                <a:sym typeface="Literata"/>
              </a:rPr>
              <a:t>Bring the expert right to your customer</a:t>
            </a:r>
            <a:endParaRPr sz="4000">
              <a:solidFill>
                <a:srgbClr val="1C1A1B"/>
              </a:solidFill>
              <a:latin typeface="Literata"/>
              <a:ea typeface="Literata"/>
              <a:cs typeface="Literata"/>
              <a:sym typeface="Literat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148" name="Shape 148"/>
        <p:cNvGrpSpPr/>
        <p:nvPr/>
      </p:nvGrpSpPr>
      <p:grpSpPr>
        <a:xfrm>
          <a:off x="0" y="0"/>
          <a:ext cx="0" cy="0"/>
          <a:chOff x="0" y="0"/>
          <a:chExt cx="0" cy="0"/>
        </a:xfrm>
      </p:grpSpPr>
      <p:sp>
        <p:nvSpPr>
          <p:cNvPr id="149" name="Google Shape;149;p11"/>
          <p:cNvSpPr txBox="1"/>
          <p:nvPr/>
        </p:nvSpPr>
        <p:spPr>
          <a:xfrm>
            <a:off x="812800" y="812800"/>
            <a:ext cx="10566400" cy="27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1400"/>
              <a:buFont typeface="Inter"/>
              <a:buNone/>
            </a:pPr>
            <a:r>
              <a:t/>
            </a:r>
            <a:endParaRPr b="0" i="0" sz="1400" u="none" cap="none" strike="noStrike">
              <a:solidFill>
                <a:srgbClr val="1C1A1B"/>
              </a:solidFill>
              <a:latin typeface="Calibri"/>
              <a:ea typeface="Calibri"/>
              <a:cs typeface="Calibri"/>
              <a:sym typeface="Calibri"/>
            </a:endParaRPr>
          </a:p>
        </p:txBody>
      </p:sp>
      <p:sp>
        <p:nvSpPr>
          <p:cNvPr id="150" name="Google Shape;150;p11"/>
          <p:cNvSpPr txBox="1"/>
          <p:nvPr/>
        </p:nvSpPr>
        <p:spPr>
          <a:xfrm>
            <a:off x="812800" y="1193800"/>
            <a:ext cx="10566300" cy="635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3600"/>
              <a:buFont typeface="Literata"/>
              <a:buNone/>
            </a:pPr>
            <a:r>
              <a:t/>
            </a:r>
            <a:endParaRPr b="0" i="0" sz="3600" u="none" cap="none" strike="noStrike">
              <a:solidFill>
                <a:schemeClr val="dk1"/>
              </a:solidFill>
              <a:latin typeface="Calibri"/>
              <a:ea typeface="Calibri"/>
              <a:cs typeface="Calibri"/>
              <a:sym typeface="Calibri"/>
            </a:endParaRPr>
          </a:p>
        </p:txBody>
      </p:sp>
      <p:sp>
        <p:nvSpPr>
          <p:cNvPr id="151" name="Google Shape;151;p11"/>
          <p:cNvSpPr/>
          <p:nvPr/>
        </p:nvSpPr>
        <p:spPr>
          <a:xfrm>
            <a:off x="812800" y="2349500"/>
            <a:ext cx="2546350" cy="1905000"/>
          </a:xfrm>
          <a:prstGeom prst="roundRect">
            <a:avLst>
              <a:gd fmla="val 5333" name="adj"/>
            </a:avLst>
          </a:prstGeom>
          <a:solidFill>
            <a:srgbClr val="FDA9A7"/>
          </a:solidFill>
          <a:ln cap="flat" cmpd="sng" w="12700">
            <a:solidFill>
              <a:srgbClr val="E7E1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txBox="1"/>
          <p:nvPr/>
        </p:nvSpPr>
        <p:spPr>
          <a:xfrm>
            <a:off x="1016000" y="2540000"/>
            <a:ext cx="635000" cy="44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2400"/>
              <a:buFont typeface="Literata"/>
              <a:buNone/>
            </a:pPr>
            <a:r>
              <a:rPr b="0" i="0" lang="en-US" sz="2400" u="none" cap="none" strike="noStrike">
                <a:solidFill>
                  <a:srgbClr val="1C1A1B"/>
                </a:solidFill>
                <a:latin typeface="Literata"/>
                <a:ea typeface="Literata"/>
                <a:cs typeface="Literata"/>
                <a:sym typeface="Literata"/>
              </a:rPr>
              <a:t>1</a:t>
            </a:r>
            <a:endParaRPr b="0" i="0" sz="2400" u="none" cap="none" strike="noStrike">
              <a:solidFill>
                <a:srgbClr val="1C1A1B"/>
              </a:solidFill>
              <a:latin typeface="Calibri"/>
              <a:ea typeface="Calibri"/>
              <a:cs typeface="Calibri"/>
              <a:sym typeface="Calibri"/>
            </a:endParaRPr>
          </a:p>
        </p:txBody>
      </p:sp>
      <p:sp>
        <p:nvSpPr>
          <p:cNvPr id="153" name="Google Shape;153;p11"/>
          <p:cNvSpPr txBox="1"/>
          <p:nvPr/>
        </p:nvSpPr>
        <p:spPr>
          <a:xfrm>
            <a:off x="1016000" y="3072885"/>
            <a:ext cx="2139900" cy="1016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C1A1B"/>
              </a:buClr>
              <a:buSzPts val="1400"/>
              <a:buFont typeface="Inter"/>
              <a:buNone/>
            </a:pPr>
            <a:r>
              <a:rPr b="0" i="0" lang="en-US" sz="1600" u="none" cap="none" strike="noStrike">
                <a:solidFill>
                  <a:srgbClr val="1C1A1B"/>
                </a:solidFill>
                <a:latin typeface="Inter"/>
                <a:ea typeface="Inter"/>
                <a:cs typeface="Inter"/>
                <a:sym typeface="Inter"/>
              </a:rPr>
              <a:t>Customer buys or subscribes on your platform</a:t>
            </a:r>
            <a:endParaRPr b="0" i="0" sz="1600" u="none" cap="none" strike="noStrike">
              <a:solidFill>
                <a:schemeClr val="dk1"/>
              </a:solidFill>
              <a:latin typeface="Calibri"/>
              <a:ea typeface="Calibri"/>
              <a:cs typeface="Calibri"/>
              <a:sym typeface="Calibri"/>
            </a:endParaRPr>
          </a:p>
        </p:txBody>
      </p:sp>
      <p:sp>
        <p:nvSpPr>
          <p:cNvPr id="154" name="Google Shape;154;p11"/>
          <p:cNvSpPr/>
          <p:nvPr/>
        </p:nvSpPr>
        <p:spPr>
          <a:xfrm>
            <a:off x="3486150" y="2349500"/>
            <a:ext cx="2546350" cy="1905000"/>
          </a:xfrm>
          <a:prstGeom prst="roundRect">
            <a:avLst>
              <a:gd fmla="val 5333" name="adj"/>
            </a:avLst>
          </a:prstGeom>
          <a:solidFill>
            <a:srgbClr val="D3D19F"/>
          </a:solidFill>
          <a:ln cap="flat" cmpd="sng" w="12700">
            <a:solidFill>
              <a:srgbClr val="E7E1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1"/>
          <p:cNvSpPr txBox="1"/>
          <p:nvPr/>
        </p:nvSpPr>
        <p:spPr>
          <a:xfrm>
            <a:off x="3689350" y="2540000"/>
            <a:ext cx="635000" cy="44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2400"/>
              <a:buFont typeface="Literata"/>
              <a:buNone/>
            </a:pPr>
            <a:r>
              <a:rPr b="0" i="0" lang="en-US" sz="2400" u="none" cap="none" strike="noStrike">
                <a:solidFill>
                  <a:srgbClr val="1C1A1B"/>
                </a:solidFill>
                <a:latin typeface="Literata"/>
                <a:ea typeface="Literata"/>
                <a:cs typeface="Literata"/>
                <a:sym typeface="Literata"/>
              </a:rPr>
              <a:t>2</a:t>
            </a:r>
            <a:endParaRPr b="0" i="0" sz="2400" u="none" cap="none" strike="noStrike">
              <a:solidFill>
                <a:srgbClr val="1C1A1B"/>
              </a:solidFill>
              <a:latin typeface="Calibri"/>
              <a:ea typeface="Calibri"/>
              <a:cs typeface="Calibri"/>
              <a:sym typeface="Calibri"/>
            </a:endParaRPr>
          </a:p>
        </p:txBody>
      </p:sp>
      <p:sp>
        <p:nvSpPr>
          <p:cNvPr id="156" name="Google Shape;156;p11"/>
          <p:cNvSpPr txBox="1"/>
          <p:nvPr/>
        </p:nvSpPr>
        <p:spPr>
          <a:xfrm>
            <a:off x="3689350" y="3072885"/>
            <a:ext cx="2139900" cy="1016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C1A1B"/>
              </a:buClr>
              <a:buSzPts val="1400"/>
              <a:buFont typeface="Inter"/>
              <a:buNone/>
            </a:pPr>
            <a:r>
              <a:rPr b="0" i="0" lang="en-US" sz="1600" u="none" cap="none" strike="noStrike">
                <a:solidFill>
                  <a:srgbClr val="1C1A1B"/>
                </a:solidFill>
                <a:latin typeface="Inter"/>
                <a:ea typeface="Inter"/>
                <a:cs typeface="Inter"/>
                <a:sym typeface="Inter"/>
              </a:rPr>
              <a:t>They get access to </a:t>
            </a:r>
            <a:r>
              <a:rPr lang="en-US" sz="1600">
                <a:solidFill>
                  <a:srgbClr val="1C1A1B"/>
                </a:solidFill>
                <a:latin typeface="Inter"/>
                <a:ea typeface="Inter"/>
                <a:cs typeface="Inter"/>
                <a:sym typeface="Inter"/>
              </a:rPr>
              <a:t>an</a:t>
            </a:r>
            <a:r>
              <a:rPr b="0" i="0" lang="en-US" sz="1600" u="none" cap="none" strike="noStrike">
                <a:solidFill>
                  <a:srgbClr val="1C1A1B"/>
                </a:solidFill>
                <a:latin typeface="Inter"/>
                <a:ea typeface="Inter"/>
                <a:cs typeface="Inter"/>
                <a:sym typeface="Inter"/>
              </a:rPr>
              <a:t> expert's onix</a:t>
            </a:r>
            <a:endParaRPr b="0" i="0" sz="1600" u="none" cap="none" strike="noStrike">
              <a:solidFill>
                <a:schemeClr val="dk1"/>
              </a:solidFill>
              <a:latin typeface="Calibri"/>
              <a:ea typeface="Calibri"/>
              <a:cs typeface="Calibri"/>
              <a:sym typeface="Calibri"/>
            </a:endParaRPr>
          </a:p>
        </p:txBody>
      </p:sp>
      <p:sp>
        <p:nvSpPr>
          <p:cNvPr id="157" name="Google Shape;157;p11"/>
          <p:cNvSpPr/>
          <p:nvPr/>
        </p:nvSpPr>
        <p:spPr>
          <a:xfrm>
            <a:off x="6159500" y="2349500"/>
            <a:ext cx="2546350" cy="1905000"/>
          </a:xfrm>
          <a:prstGeom prst="roundRect">
            <a:avLst>
              <a:gd fmla="val 5333" name="adj"/>
            </a:avLst>
          </a:prstGeom>
          <a:solidFill>
            <a:srgbClr val="E6BE84"/>
          </a:solidFill>
          <a:ln cap="flat" cmpd="sng" w="12700">
            <a:solidFill>
              <a:srgbClr val="E7E1D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txBox="1"/>
          <p:nvPr/>
        </p:nvSpPr>
        <p:spPr>
          <a:xfrm>
            <a:off x="6362700" y="2540000"/>
            <a:ext cx="635000" cy="44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2400"/>
              <a:buFont typeface="Literata"/>
              <a:buNone/>
            </a:pPr>
            <a:r>
              <a:rPr b="0" i="0" lang="en-US" sz="2400" u="none" cap="none" strike="noStrike">
                <a:solidFill>
                  <a:srgbClr val="1C1A1B"/>
                </a:solidFill>
                <a:latin typeface="Literata"/>
                <a:ea typeface="Literata"/>
                <a:cs typeface="Literata"/>
                <a:sym typeface="Literata"/>
              </a:rPr>
              <a:t>3</a:t>
            </a:r>
            <a:endParaRPr b="0" i="0" sz="2400" u="none" cap="none" strike="noStrike">
              <a:solidFill>
                <a:srgbClr val="1C1A1B"/>
              </a:solidFill>
              <a:latin typeface="Calibri"/>
              <a:ea typeface="Calibri"/>
              <a:cs typeface="Calibri"/>
              <a:sym typeface="Calibri"/>
            </a:endParaRPr>
          </a:p>
        </p:txBody>
      </p:sp>
      <p:sp>
        <p:nvSpPr>
          <p:cNvPr id="159" name="Google Shape;159;p11"/>
          <p:cNvSpPr txBox="1"/>
          <p:nvPr/>
        </p:nvSpPr>
        <p:spPr>
          <a:xfrm>
            <a:off x="6362700" y="3072885"/>
            <a:ext cx="2139900" cy="1016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C1A1B"/>
              </a:buClr>
              <a:buSzPts val="1400"/>
              <a:buFont typeface="Inter"/>
              <a:buNone/>
            </a:pPr>
            <a:r>
              <a:rPr b="0" i="0" lang="en-US" sz="1600" u="none" cap="none" strike="noStrike">
                <a:solidFill>
                  <a:srgbClr val="1C1A1B"/>
                </a:solidFill>
                <a:latin typeface="Inter"/>
                <a:ea typeface="Inter"/>
                <a:cs typeface="Inter"/>
                <a:sym typeface="Inter"/>
              </a:rPr>
              <a:t>The onix tailors recommendations to their goals</a:t>
            </a:r>
            <a:endParaRPr b="0" i="0" sz="1600" u="none" cap="none" strike="noStrike">
              <a:solidFill>
                <a:schemeClr val="dk1"/>
              </a:solidFill>
              <a:latin typeface="Calibri"/>
              <a:ea typeface="Calibri"/>
              <a:cs typeface="Calibri"/>
              <a:sym typeface="Calibri"/>
            </a:endParaRPr>
          </a:p>
        </p:txBody>
      </p:sp>
      <p:sp>
        <p:nvSpPr>
          <p:cNvPr id="160" name="Google Shape;160;p11"/>
          <p:cNvSpPr/>
          <p:nvPr/>
        </p:nvSpPr>
        <p:spPr>
          <a:xfrm>
            <a:off x="8832850" y="2349500"/>
            <a:ext cx="2546350" cy="1905000"/>
          </a:xfrm>
          <a:prstGeom prst="roundRect">
            <a:avLst>
              <a:gd fmla="val 5333" name="adj"/>
            </a:avLst>
          </a:prstGeom>
          <a:solidFill>
            <a:srgbClr val="D3D19F">
              <a:alpha val="46250"/>
            </a:srgbClr>
          </a:solidFill>
          <a:ln cap="flat" cmpd="sng" w="12700">
            <a:solidFill>
              <a:srgbClr val="EBED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txBox="1"/>
          <p:nvPr/>
        </p:nvSpPr>
        <p:spPr>
          <a:xfrm>
            <a:off x="9036050" y="2540000"/>
            <a:ext cx="635000" cy="44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2400"/>
              <a:buFont typeface="Literata"/>
              <a:buNone/>
            </a:pPr>
            <a:r>
              <a:rPr b="0" i="0" lang="en-US" sz="2400" u="none" cap="none" strike="noStrike">
                <a:solidFill>
                  <a:srgbClr val="1C1A1B"/>
                </a:solidFill>
                <a:latin typeface="Literata"/>
                <a:ea typeface="Literata"/>
                <a:cs typeface="Literata"/>
                <a:sym typeface="Literata"/>
              </a:rPr>
              <a:t>4</a:t>
            </a:r>
            <a:endParaRPr b="0" i="0" sz="2400" u="none" cap="none" strike="noStrike">
              <a:solidFill>
                <a:srgbClr val="1C1A1B"/>
              </a:solidFill>
              <a:latin typeface="Calibri"/>
              <a:ea typeface="Calibri"/>
              <a:cs typeface="Calibri"/>
              <a:sym typeface="Calibri"/>
            </a:endParaRPr>
          </a:p>
        </p:txBody>
      </p:sp>
      <p:sp>
        <p:nvSpPr>
          <p:cNvPr id="162" name="Google Shape;162;p11"/>
          <p:cNvSpPr txBox="1"/>
          <p:nvPr/>
        </p:nvSpPr>
        <p:spPr>
          <a:xfrm>
            <a:off x="9036050" y="3072885"/>
            <a:ext cx="2139900" cy="1016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C1A1B"/>
              </a:buClr>
              <a:buSzPts val="1400"/>
              <a:buFont typeface="Inter"/>
              <a:buNone/>
            </a:pPr>
            <a:r>
              <a:rPr b="0" i="0" lang="en-US" sz="1600" u="none" cap="none" strike="noStrike">
                <a:solidFill>
                  <a:srgbClr val="1C1A1B"/>
                </a:solidFill>
                <a:latin typeface="Inter"/>
                <a:ea typeface="Inter"/>
                <a:cs typeface="Inter"/>
                <a:sym typeface="Inter"/>
              </a:rPr>
              <a:t>Ongoing guidance keeps them engaged and on track</a:t>
            </a:r>
            <a:endParaRPr b="0" i="0" sz="1600" u="none" cap="none" strike="noStrike">
              <a:solidFill>
                <a:schemeClr val="dk1"/>
              </a:solidFill>
              <a:latin typeface="Calibri"/>
              <a:ea typeface="Calibri"/>
              <a:cs typeface="Calibri"/>
              <a:sym typeface="Calibri"/>
            </a:endParaRPr>
          </a:p>
        </p:txBody>
      </p:sp>
      <p:sp>
        <p:nvSpPr>
          <p:cNvPr id="163" name="Google Shape;163;p11"/>
          <p:cNvSpPr txBox="1"/>
          <p:nvPr/>
        </p:nvSpPr>
        <p:spPr>
          <a:xfrm>
            <a:off x="812800" y="4635500"/>
            <a:ext cx="95250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500"/>
              <a:buFont typeface="Inter"/>
              <a:buNone/>
            </a:pPr>
            <a:r>
              <a:rPr b="0" i="0" lang="en-US" sz="1500" u="none" cap="none" strike="noStrike">
                <a:solidFill>
                  <a:srgbClr val="5E5A5C"/>
                </a:solidFill>
                <a:latin typeface="Inter"/>
                <a:ea typeface="Inter"/>
                <a:cs typeface="Inter"/>
                <a:sym typeface="Inter"/>
              </a:rPr>
              <a:t>Your products become part of a guided journey that continues well after checkout.</a:t>
            </a:r>
            <a:endParaRPr b="0" i="0" sz="1500" u="none" cap="none" strike="noStrike">
              <a:solidFill>
                <a:schemeClr val="dk1"/>
              </a:solidFill>
              <a:latin typeface="Calibri"/>
              <a:ea typeface="Calibri"/>
              <a:cs typeface="Calibri"/>
              <a:sym typeface="Calibri"/>
            </a:endParaRPr>
          </a:p>
        </p:txBody>
      </p:sp>
      <p:sp>
        <p:nvSpPr>
          <p:cNvPr id="164" name="Google Shape;164;p11"/>
          <p:cNvSpPr txBox="1"/>
          <p:nvPr/>
        </p:nvSpPr>
        <p:spPr>
          <a:xfrm>
            <a:off x="812800" y="6324600"/>
            <a:ext cx="5715000" cy="25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Onix - Personal Intelligence®</a:t>
            </a:r>
            <a:endParaRPr b="0" i="0" sz="1200" u="none" cap="none" strike="noStrike">
              <a:solidFill>
                <a:schemeClr val="dk1"/>
              </a:solidFill>
              <a:latin typeface="Calibri"/>
              <a:ea typeface="Calibri"/>
              <a:cs typeface="Calibri"/>
              <a:sym typeface="Calibri"/>
            </a:endParaRPr>
          </a:p>
        </p:txBody>
      </p:sp>
      <p:sp>
        <p:nvSpPr>
          <p:cNvPr id="165" name="Google Shape;165;p11"/>
          <p:cNvSpPr txBox="1"/>
          <p:nvPr/>
        </p:nvSpPr>
        <p:spPr>
          <a:xfrm>
            <a:off x="10109200" y="6324600"/>
            <a:ext cx="1270000" cy="254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8</a:t>
            </a:r>
            <a:endParaRPr b="0" i="0" sz="1200" u="none" cap="none" strike="noStrike">
              <a:solidFill>
                <a:schemeClr val="dk1"/>
              </a:solidFill>
              <a:latin typeface="Calibri"/>
              <a:ea typeface="Calibri"/>
              <a:cs typeface="Calibri"/>
              <a:sym typeface="Calibri"/>
            </a:endParaRPr>
          </a:p>
        </p:txBody>
      </p:sp>
      <p:sp>
        <p:nvSpPr>
          <p:cNvPr id="166" name="Google Shape;166;p11"/>
          <p:cNvSpPr txBox="1"/>
          <p:nvPr/>
        </p:nvSpPr>
        <p:spPr>
          <a:xfrm>
            <a:off x="876225" y="1529838"/>
            <a:ext cx="10566300" cy="27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661C44"/>
              </a:buClr>
              <a:buSzPts val="1400"/>
              <a:buFont typeface="Inter"/>
              <a:buNone/>
            </a:pPr>
            <a:r>
              <a:rPr b="1" lang="en-US">
                <a:solidFill>
                  <a:srgbClr val="1C1A1B"/>
                </a:solidFill>
                <a:latin typeface="Inter"/>
                <a:ea typeface="Inter"/>
                <a:cs typeface="Inter"/>
                <a:sym typeface="Inter"/>
              </a:rPr>
              <a:t>Direction 2 · Your platform → Expert onix</a:t>
            </a:r>
            <a:endParaRPr>
              <a:solidFill>
                <a:srgbClr val="1C1A1B"/>
              </a:solidFill>
              <a:latin typeface="Calibri"/>
              <a:ea typeface="Calibri"/>
              <a:cs typeface="Calibri"/>
              <a:sym typeface="Calibri"/>
            </a:endParaRPr>
          </a:p>
          <a:p>
            <a:pPr indent="0" lvl="0" marL="0" marR="0" rtl="0" algn="l">
              <a:spcBef>
                <a:spcPts val="0"/>
              </a:spcBef>
              <a:spcAft>
                <a:spcPts val="0"/>
              </a:spcAft>
              <a:buClr>
                <a:srgbClr val="661C44"/>
              </a:buClr>
              <a:buSzPts val="1400"/>
              <a:buFont typeface="Inter"/>
              <a:buNone/>
            </a:pPr>
            <a:r>
              <a:t/>
            </a:r>
            <a:endParaRPr b="1">
              <a:solidFill>
                <a:srgbClr val="1C1A1B"/>
              </a:solidFill>
              <a:latin typeface="Inter"/>
              <a:ea typeface="Inter"/>
              <a:cs typeface="Inter"/>
              <a:sym typeface="Inter"/>
            </a:endParaRPr>
          </a:p>
        </p:txBody>
      </p:sp>
      <p:sp>
        <p:nvSpPr>
          <p:cNvPr id="167" name="Google Shape;167;p11"/>
          <p:cNvSpPr txBox="1"/>
          <p:nvPr/>
        </p:nvSpPr>
        <p:spPr>
          <a:xfrm>
            <a:off x="812850" y="809550"/>
            <a:ext cx="10566300" cy="635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1C1A1B"/>
              </a:buClr>
              <a:buSzPts val="3600"/>
              <a:buFont typeface="Literata"/>
              <a:buNone/>
            </a:pPr>
            <a:r>
              <a:rPr lang="en-US" sz="3600">
                <a:solidFill>
                  <a:srgbClr val="1C1A1B"/>
                </a:solidFill>
                <a:latin typeface="Literata"/>
                <a:ea typeface="Literata"/>
                <a:cs typeface="Literata"/>
                <a:sym typeface="Literata"/>
              </a:rPr>
              <a:t>Turn a purchase into a personalized journey</a:t>
            </a:r>
            <a:endParaRPr sz="3600">
              <a:solidFill>
                <a:schemeClr val="dk1"/>
              </a:solidFill>
              <a:latin typeface="Calibri"/>
              <a:ea typeface="Calibri"/>
              <a:cs typeface="Calibri"/>
              <a:sym typeface="Calibri"/>
            </a:endParaRPr>
          </a:p>
          <a:p>
            <a:pPr indent="0" lvl="0" marL="0" rtl="0" algn="l">
              <a:spcBef>
                <a:spcPts val="0"/>
              </a:spcBef>
              <a:spcAft>
                <a:spcPts val="0"/>
              </a:spcAft>
              <a:buClr>
                <a:srgbClr val="1C1A1B"/>
              </a:buClr>
              <a:buSzPts val="4000"/>
              <a:buFont typeface="Literata"/>
              <a:buNone/>
            </a:pPr>
            <a:r>
              <a:t/>
            </a:r>
            <a:endParaRPr sz="4000">
              <a:solidFill>
                <a:srgbClr val="1C1A1B"/>
              </a:solidFill>
              <a:latin typeface="Literata"/>
              <a:ea typeface="Literata"/>
              <a:cs typeface="Literata"/>
              <a:sym typeface="Literat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172" name="Shape 172"/>
        <p:cNvGrpSpPr/>
        <p:nvPr/>
      </p:nvGrpSpPr>
      <p:grpSpPr>
        <a:xfrm>
          <a:off x="0" y="0"/>
          <a:ext cx="0" cy="0"/>
          <a:chOff x="0" y="0"/>
          <a:chExt cx="0" cy="0"/>
        </a:xfrm>
      </p:grpSpPr>
      <p:sp>
        <p:nvSpPr>
          <p:cNvPr id="173" name="Google Shape;173;p12"/>
          <p:cNvSpPr txBox="1"/>
          <p:nvPr/>
        </p:nvSpPr>
        <p:spPr>
          <a:xfrm>
            <a:off x="812800" y="6324600"/>
            <a:ext cx="5715000" cy="254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Onix - Personal Intelligence®</a:t>
            </a:r>
            <a:endParaRPr b="0" i="0" sz="1200" u="none" cap="none" strike="noStrike">
              <a:solidFill>
                <a:schemeClr val="dk1"/>
              </a:solidFill>
              <a:latin typeface="Calibri"/>
              <a:ea typeface="Calibri"/>
              <a:cs typeface="Calibri"/>
              <a:sym typeface="Calibri"/>
            </a:endParaRPr>
          </a:p>
        </p:txBody>
      </p:sp>
      <p:sp>
        <p:nvSpPr>
          <p:cNvPr id="174" name="Google Shape;174;p12"/>
          <p:cNvSpPr txBox="1"/>
          <p:nvPr/>
        </p:nvSpPr>
        <p:spPr>
          <a:xfrm>
            <a:off x="10109200" y="6324600"/>
            <a:ext cx="1269900" cy="2541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5E5A5C"/>
              </a:buClr>
              <a:buSzPts val="1200"/>
              <a:buFont typeface="Inter"/>
              <a:buNone/>
            </a:pPr>
            <a:r>
              <a:rPr lang="en-US" sz="1200">
                <a:solidFill>
                  <a:srgbClr val="5E5A5C"/>
                </a:solidFill>
                <a:latin typeface="Inter"/>
                <a:ea typeface="Inter"/>
                <a:cs typeface="Inter"/>
                <a:sym typeface="Inter"/>
              </a:rPr>
              <a:t>9</a:t>
            </a:r>
            <a:endParaRPr b="0" i="0" sz="1200" u="none" cap="none" strike="noStrike">
              <a:solidFill>
                <a:schemeClr val="dk1"/>
              </a:solidFill>
              <a:latin typeface="Calibri"/>
              <a:ea typeface="Calibri"/>
              <a:cs typeface="Calibri"/>
              <a:sym typeface="Calibri"/>
            </a:endParaRPr>
          </a:p>
        </p:txBody>
      </p:sp>
      <p:sp>
        <p:nvSpPr>
          <p:cNvPr id="175" name="Google Shape;175;p12"/>
          <p:cNvSpPr txBox="1"/>
          <p:nvPr/>
        </p:nvSpPr>
        <p:spPr>
          <a:xfrm>
            <a:off x="812850" y="809550"/>
            <a:ext cx="10566300" cy="635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1C1A1B"/>
              </a:buClr>
              <a:buSzPts val="4400"/>
              <a:buFont typeface="Literata"/>
              <a:buNone/>
            </a:pPr>
            <a:r>
              <a:rPr lang="en-US" sz="4000">
                <a:solidFill>
                  <a:srgbClr val="1C1A1B"/>
                </a:solidFill>
                <a:latin typeface="Literata"/>
                <a:ea typeface="Literata"/>
                <a:cs typeface="Literata"/>
                <a:sym typeface="Literata"/>
              </a:rPr>
              <a:t>A Win-Win-Win</a:t>
            </a:r>
            <a:endParaRPr sz="4000">
              <a:solidFill>
                <a:schemeClr val="dk1"/>
              </a:solidFill>
              <a:latin typeface="Calibri"/>
              <a:ea typeface="Calibri"/>
              <a:cs typeface="Calibri"/>
              <a:sym typeface="Calibri"/>
            </a:endParaRPr>
          </a:p>
          <a:p>
            <a:pPr indent="0" lvl="0" marL="0" rtl="0" algn="l">
              <a:spcBef>
                <a:spcPts val="0"/>
              </a:spcBef>
              <a:spcAft>
                <a:spcPts val="0"/>
              </a:spcAft>
              <a:buClr>
                <a:srgbClr val="1C1A1B"/>
              </a:buClr>
              <a:buSzPts val="3600"/>
              <a:buFont typeface="Literata"/>
              <a:buNone/>
            </a:pPr>
            <a:r>
              <a:t/>
            </a:r>
            <a:endParaRPr sz="3600">
              <a:solidFill>
                <a:srgbClr val="1C1A1B"/>
              </a:solidFill>
              <a:latin typeface="Literata"/>
              <a:ea typeface="Literata"/>
              <a:cs typeface="Literata"/>
              <a:sym typeface="Literata"/>
            </a:endParaRPr>
          </a:p>
          <a:p>
            <a:pPr indent="0" lvl="0" marL="0" rtl="0" algn="l">
              <a:spcBef>
                <a:spcPts val="0"/>
              </a:spcBef>
              <a:spcAft>
                <a:spcPts val="0"/>
              </a:spcAft>
              <a:buClr>
                <a:srgbClr val="1C1A1B"/>
              </a:buClr>
              <a:buSzPts val="4000"/>
              <a:buFont typeface="Literata"/>
              <a:buNone/>
            </a:pPr>
            <a:r>
              <a:t/>
            </a:r>
            <a:endParaRPr sz="4000">
              <a:solidFill>
                <a:srgbClr val="1C1A1B"/>
              </a:solidFill>
              <a:latin typeface="Literata"/>
              <a:ea typeface="Literata"/>
              <a:cs typeface="Literata"/>
              <a:sym typeface="Literata"/>
            </a:endParaRPr>
          </a:p>
        </p:txBody>
      </p:sp>
      <p:sp>
        <p:nvSpPr>
          <p:cNvPr id="176" name="Google Shape;176;p12"/>
          <p:cNvSpPr txBox="1"/>
          <p:nvPr/>
        </p:nvSpPr>
        <p:spPr>
          <a:xfrm>
            <a:off x="876225" y="1529838"/>
            <a:ext cx="10566300" cy="2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1400"/>
              <a:buFont typeface="Inter"/>
              <a:buNone/>
            </a:pPr>
            <a:r>
              <a:rPr b="1" lang="en-US">
                <a:solidFill>
                  <a:srgbClr val="1C1A1B"/>
                </a:solidFill>
                <a:latin typeface="Inter"/>
                <a:ea typeface="Inter"/>
                <a:cs typeface="Inter"/>
                <a:sym typeface="Inter"/>
              </a:rPr>
              <a:t>What each side gets</a:t>
            </a:r>
            <a:endParaRPr b="0" i="0" sz="1400" u="none" cap="none" strike="noStrike">
              <a:solidFill>
                <a:srgbClr val="1C1A1B"/>
              </a:solidFill>
              <a:latin typeface="Calibri"/>
              <a:ea typeface="Calibri"/>
              <a:cs typeface="Calibri"/>
              <a:sym typeface="Calibri"/>
            </a:endParaRPr>
          </a:p>
        </p:txBody>
      </p:sp>
      <p:sp>
        <p:nvSpPr>
          <p:cNvPr id="177" name="Google Shape;177;p12"/>
          <p:cNvSpPr/>
          <p:nvPr/>
        </p:nvSpPr>
        <p:spPr>
          <a:xfrm>
            <a:off x="807075" y="2247000"/>
            <a:ext cx="10635600" cy="3225900"/>
          </a:xfrm>
          <a:prstGeom prst="roundRect">
            <a:avLst>
              <a:gd fmla="val 5405" name="adj"/>
            </a:avLst>
          </a:prstGeom>
          <a:gradFill>
            <a:gsLst>
              <a:gs pos="0">
                <a:srgbClr val="FEA7A8"/>
              </a:gs>
              <a:gs pos="66000">
                <a:srgbClr val="D5C996"/>
              </a:gs>
              <a:gs pos="100000">
                <a:srgbClr val="EAAB68"/>
              </a:gs>
              <a:gs pos="100000">
                <a:srgbClr val="737373"/>
              </a:gs>
            </a:gsLst>
            <a:path path="circle">
              <a:fillToRect b="0%" l="0%" r="100%" t="100%"/>
            </a:path>
            <a:tileRect b="-100%" l="-100%" r="0%" t="0%"/>
          </a:gradFill>
          <a:ln>
            <a:noFill/>
          </a:ln>
          <a:effectLst>
            <a:outerShdw blurRad="79338" rotWithShape="0" algn="bl" dir="5400000" dist="26446">
              <a:srgbClr val="000000">
                <a:alpha val="12160"/>
              </a:srgbClr>
            </a:outerShdw>
          </a:effectLst>
        </p:spPr>
        <p:txBody>
          <a:bodyPr anchorCtr="0" anchor="ctr" bIns="95200" lIns="95200" spcFirstLastPara="1" rIns="95200" wrap="square" tIns="95200">
            <a:noAutofit/>
          </a:bodyPr>
          <a:lstStyle/>
          <a:p>
            <a:pPr indent="0" lvl="0" marL="0" rtl="0" algn="l">
              <a:spcBef>
                <a:spcPts val="0"/>
              </a:spcBef>
              <a:spcAft>
                <a:spcPts val="0"/>
              </a:spcAft>
              <a:buNone/>
            </a:pPr>
            <a:r>
              <a:t/>
            </a:r>
            <a:endParaRPr b="1" sz="1700">
              <a:solidFill>
                <a:srgbClr val="000000"/>
              </a:solidFill>
              <a:latin typeface="Inter"/>
              <a:ea typeface="Inter"/>
              <a:cs typeface="Inter"/>
              <a:sym typeface="Inter"/>
            </a:endParaRPr>
          </a:p>
        </p:txBody>
      </p:sp>
      <p:grpSp>
        <p:nvGrpSpPr>
          <p:cNvPr id="178" name="Google Shape;178;p12"/>
          <p:cNvGrpSpPr/>
          <p:nvPr/>
        </p:nvGrpSpPr>
        <p:grpSpPr>
          <a:xfrm>
            <a:off x="1033475" y="2442213"/>
            <a:ext cx="3314700" cy="2532925"/>
            <a:chOff x="1126850" y="2442200"/>
            <a:chExt cx="3314700" cy="2532925"/>
          </a:xfrm>
        </p:grpSpPr>
        <p:sp>
          <p:nvSpPr>
            <p:cNvPr id="179" name="Google Shape;179;p12"/>
            <p:cNvSpPr txBox="1"/>
            <p:nvPr/>
          </p:nvSpPr>
          <p:spPr>
            <a:xfrm>
              <a:off x="1126850" y="2442200"/>
              <a:ext cx="3314700" cy="5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1600"/>
                <a:buFont typeface="Inter"/>
                <a:buNone/>
              </a:pPr>
              <a:r>
                <a:rPr i="0" lang="en-US" sz="3000" u="none" cap="none" strike="noStrike">
                  <a:solidFill>
                    <a:srgbClr val="1C1A1B"/>
                  </a:solidFill>
                  <a:latin typeface="Literata"/>
                  <a:ea typeface="Literata"/>
                  <a:cs typeface="Literata"/>
                  <a:sym typeface="Literata"/>
                </a:rPr>
                <a:t>The brand</a:t>
              </a:r>
              <a:endParaRPr i="0" sz="3000" u="none" cap="none" strike="noStrike">
                <a:solidFill>
                  <a:schemeClr val="dk1"/>
                </a:solidFill>
                <a:latin typeface="Literata"/>
                <a:ea typeface="Literata"/>
                <a:cs typeface="Literata"/>
                <a:sym typeface="Literata"/>
              </a:endParaRPr>
            </a:p>
          </p:txBody>
        </p:sp>
        <p:sp>
          <p:nvSpPr>
            <p:cNvPr id="180" name="Google Shape;180;p12"/>
            <p:cNvSpPr txBox="1"/>
            <p:nvPr/>
          </p:nvSpPr>
          <p:spPr>
            <a:xfrm>
              <a:off x="1126850" y="3158625"/>
              <a:ext cx="2673000" cy="18165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1300"/>
                <a:buFont typeface="Inter"/>
                <a:buNone/>
              </a:pPr>
              <a:r>
                <a:rPr i="0" lang="en-US" sz="2100" u="none" cap="none" strike="noStrike">
                  <a:solidFill>
                    <a:srgbClr val="1C1A1B"/>
                  </a:solidFill>
                  <a:latin typeface="Inter"/>
                  <a:ea typeface="Inter"/>
                  <a:cs typeface="Inter"/>
                  <a:sym typeface="Inter"/>
                </a:rPr>
                <a:t>A credible, named expert voice inside its own platform, without building its own AI.</a:t>
              </a:r>
              <a:endParaRPr i="0" sz="2100" u="none" cap="none" strike="noStrike">
                <a:solidFill>
                  <a:schemeClr val="dk1"/>
                </a:solidFill>
                <a:latin typeface="Inter"/>
                <a:ea typeface="Inter"/>
                <a:cs typeface="Inter"/>
                <a:sym typeface="Inter"/>
              </a:endParaRPr>
            </a:p>
          </p:txBody>
        </p:sp>
        <p:cxnSp>
          <p:nvCxnSpPr>
            <p:cNvPr id="181" name="Google Shape;181;p12"/>
            <p:cNvCxnSpPr/>
            <p:nvPr/>
          </p:nvCxnSpPr>
          <p:spPr>
            <a:xfrm>
              <a:off x="1126850" y="3053763"/>
              <a:ext cx="2460000" cy="8400"/>
            </a:xfrm>
            <a:prstGeom prst="straightConnector1">
              <a:avLst/>
            </a:prstGeom>
            <a:noFill/>
            <a:ln cap="flat" cmpd="sng" w="9525">
              <a:solidFill>
                <a:schemeClr val="dk2"/>
              </a:solidFill>
              <a:prstDash val="solid"/>
              <a:round/>
              <a:headEnd len="med" w="med" type="none"/>
              <a:tailEnd len="med" w="med" type="none"/>
            </a:ln>
          </p:spPr>
        </p:cxnSp>
      </p:grpSp>
      <p:grpSp>
        <p:nvGrpSpPr>
          <p:cNvPr id="182" name="Google Shape;182;p12"/>
          <p:cNvGrpSpPr/>
          <p:nvPr/>
        </p:nvGrpSpPr>
        <p:grpSpPr>
          <a:xfrm>
            <a:off x="4348165" y="2442213"/>
            <a:ext cx="3495683" cy="2532900"/>
            <a:chOff x="4438650" y="2442225"/>
            <a:chExt cx="3314700" cy="2532900"/>
          </a:xfrm>
        </p:grpSpPr>
        <p:sp>
          <p:nvSpPr>
            <p:cNvPr id="183" name="Google Shape;183;p12"/>
            <p:cNvSpPr txBox="1"/>
            <p:nvPr/>
          </p:nvSpPr>
          <p:spPr>
            <a:xfrm>
              <a:off x="4438650" y="2442225"/>
              <a:ext cx="3314700" cy="5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1600"/>
                <a:buFont typeface="Inter"/>
                <a:buNone/>
              </a:pPr>
              <a:r>
                <a:rPr i="0" lang="en-US" sz="3000" u="none" cap="none" strike="noStrike">
                  <a:solidFill>
                    <a:srgbClr val="1C1A1B"/>
                  </a:solidFill>
                  <a:latin typeface="Literata"/>
                  <a:ea typeface="Literata"/>
                  <a:cs typeface="Literata"/>
                  <a:sym typeface="Literata"/>
                </a:rPr>
                <a:t>The expert</a:t>
              </a:r>
              <a:endParaRPr i="0" sz="3000" u="none" cap="none" strike="noStrike">
                <a:solidFill>
                  <a:schemeClr val="dk1"/>
                </a:solidFill>
                <a:latin typeface="Literata"/>
                <a:ea typeface="Literata"/>
                <a:cs typeface="Literata"/>
                <a:sym typeface="Literata"/>
              </a:endParaRPr>
            </a:p>
          </p:txBody>
        </p:sp>
        <p:sp>
          <p:nvSpPr>
            <p:cNvPr id="184" name="Google Shape;184;p12"/>
            <p:cNvSpPr txBox="1"/>
            <p:nvPr/>
          </p:nvSpPr>
          <p:spPr>
            <a:xfrm>
              <a:off x="4438650" y="3236625"/>
              <a:ext cx="2810700" cy="17385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1300"/>
                <a:buFont typeface="Inter"/>
                <a:buNone/>
              </a:pPr>
              <a:r>
                <a:rPr i="0" lang="en-US" sz="2100" u="none" cap="none" strike="noStrike">
                  <a:solidFill>
                    <a:srgbClr val="1C1A1B"/>
                  </a:solidFill>
                  <a:latin typeface="Inter"/>
                  <a:ea typeface="Inter"/>
                  <a:cs typeface="Inter"/>
                  <a:sym typeface="Inter"/>
                </a:rPr>
                <a:t>A new audience and a new revenue stream from work they</a:t>
              </a:r>
              <a:r>
                <a:rPr lang="en-US" sz="2100">
                  <a:solidFill>
                    <a:srgbClr val="1C1A1B"/>
                  </a:solidFill>
                  <a:latin typeface="Inter"/>
                  <a:ea typeface="Inter"/>
                  <a:cs typeface="Inter"/>
                  <a:sym typeface="Inter"/>
                </a:rPr>
                <a:t> </a:t>
              </a:r>
              <a:r>
                <a:rPr i="0" lang="en-US" sz="2100" u="none" cap="none" strike="noStrike">
                  <a:solidFill>
                    <a:srgbClr val="1C1A1B"/>
                  </a:solidFill>
                  <a:latin typeface="Inter"/>
                  <a:ea typeface="Inter"/>
                  <a:cs typeface="Inter"/>
                  <a:sym typeface="Inter"/>
                </a:rPr>
                <a:t>already own.</a:t>
              </a:r>
              <a:endParaRPr i="0" sz="2100" u="none" cap="none" strike="noStrike">
                <a:solidFill>
                  <a:schemeClr val="dk1"/>
                </a:solidFill>
                <a:latin typeface="Inter"/>
                <a:ea typeface="Inter"/>
                <a:cs typeface="Inter"/>
                <a:sym typeface="Inter"/>
              </a:endParaRPr>
            </a:p>
          </p:txBody>
        </p:sp>
        <p:cxnSp>
          <p:nvCxnSpPr>
            <p:cNvPr id="185" name="Google Shape;185;p12"/>
            <p:cNvCxnSpPr/>
            <p:nvPr/>
          </p:nvCxnSpPr>
          <p:spPr>
            <a:xfrm>
              <a:off x="4441550" y="3085263"/>
              <a:ext cx="2460000" cy="8400"/>
            </a:xfrm>
            <a:prstGeom prst="straightConnector1">
              <a:avLst/>
            </a:prstGeom>
            <a:noFill/>
            <a:ln cap="flat" cmpd="sng" w="9525">
              <a:solidFill>
                <a:schemeClr val="dk2"/>
              </a:solidFill>
              <a:prstDash val="solid"/>
              <a:round/>
              <a:headEnd len="med" w="med" type="none"/>
              <a:tailEnd len="med" w="med" type="none"/>
            </a:ln>
          </p:spPr>
        </p:cxnSp>
      </p:grpSp>
      <p:grpSp>
        <p:nvGrpSpPr>
          <p:cNvPr id="186" name="Google Shape;186;p12"/>
          <p:cNvGrpSpPr/>
          <p:nvPr/>
        </p:nvGrpSpPr>
        <p:grpSpPr>
          <a:xfrm>
            <a:off x="7914050" y="2442225"/>
            <a:ext cx="3314700" cy="2072100"/>
            <a:chOff x="7914050" y="2442225"/>
            <a:chExt cx="3314700" cy="2072100"/>
          </a:xfrm>
        </p:grpSpPr>
        <p:sp>
          <p:nvSpPr>
            <p:cNvPr id="187" name="Google Shape;187;p12"/>
            <p:cNvSpPr txBox="1"/>
            <p:nvPr/>
          </p:nvSpPr>
          <p:spPr>
            <a:xfrm>
              <a:off x="7914050" y="2442225"/>
              <a:ext cx="3314700" cy="292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1600"/>
                <a:buFont typeface="Inter"/>
                <a:buNone/>
              </a:pPr>
              <a:r>
                <a:rPr i="0" lang="en-US" sz="3000" u="none" cap="none" strike="noStrike">
                  <a:solidFill>
                    <a:srgbClr val="1C1A1B"/>
                  </a:solidFill>
                  <a:latin typeface="Literata"/>
                  <a:ea typeface="Literata"/>
                  <a:cs typeface="Literata"/>
                  <a:sym typeface="Literata"/>
                </a:rPr>
                <a:t>The customer</a:t>
              </a:r>
              <a:endParaRPr i="0" sz="3000" u="none" cap="none" strike="noStrike">
                <a:solidFill>
                  <a:schemeClr val="dk1"/>
                </a:solidFill>
                <a:latin typeface="Literata"/>
                <a:ea typeface="Literata"/>
                <a:cs typeface="Literata"/>
                <a:sym typeface="Literata"/>
              </a:endParaRPr>
            </a:p>
          </p:txBody>
        </p:sp>
        <p:sp>
          <p:nvSpPr>
            <p:cNvPr id="188" name="Google Shape;188;p12"/>
            <p:cNvSpPr txBox="1"/>
            <p:nvPr/>
          </p:nvSpPr>
          <p:spPr>
            <a:xfrm>
              <a:off x="7914050" y="3211425"/>
              <a:ext cx="3122700" cy="13029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A1B"/>
                </a:buClr>
                <a:buSzPts val="1300"/>
                <a:buFont typeface="Inter"/>
                <a:buNone/>
              </a:pPr>
              <a:r>
                <a:rPr i="0" lang="en-US" sz="2100" u="none" cap="none" strike="noStrike">
                  <a:solidFill>
                    <a:srgbClr val="1C1A1B"/>
                  </a:solidFill>
                  <a:latin typeface="Inter"/>
                  <a:ea typeface="Inter"/>
                  <a:cs typeface="Inter"/>
                  <a:sym typeface="Inter"/>
                </a:rPr>
                <a:t>Trusted guidance right where they already shop.</a:t>
              </a:r>
              <a:endParaRPr i="0" sz="2100" u="none" cap="none" strike="noStrike">
                <a:solidFill>
                  <a:schemeClr val="dk1"/>
                </a:solidFill>
                <a:latin typeface="Inter"/>
                <a:ea typeface="Inter"/>
                <a:cs typeface="Inter"/>
                <a:sym typeface="Inter"/>
              </a:endParaRPr>
            </a:p>
          </p:txBody>
        </p:sp>
        <p:cxnSp>
          <p:nvCxnSpPr>
            <p:cNvPr id="189" name="Google Shape;189;p12"/>
            <p:cNvCxnSpPr/>
            <p:nvPr/>
          </p:nvCxnSpPr>
          <p:spPr>
            <a:xfrm>
              <a:off x="7914050" y="3077775"/>
              <a:ext cx="2460000" cy="840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194" name="Shape 194"/>
        <p:cNvGrpSpPr/>
        <p:nvPr/>
      </p:nvGrpSpPr>
      <p:grpSpPr>
        <a:xfrm>
          <a:off x="0" y="0"/>
          <a:ext cx="0" cy="0"/>
          <a:chOff x="0" y="0"/>
          <a:chExt cx="0" cy="0"/>
        </a:xfrm>
      </p:grpSpPr>
      <p:sp>
        <p:nvSpPr>
          <p:cNvPr id="195" name="Google Shape;195;p13"/>
          <p:cNvSpPr/>
          <p:nvPr/>
        </p:nvSpPr>
        <p:spPr>
          <a:xfrm>
            <a:off x="542325" y="807275"/>
            <a:ext cx="10704600" cy="2235600"/>
          </a:xfrm>
          <a:prstGeom prst="roundRect">
            <a:avLst>
              <a:gd fmla="val 5405" name="adj"/>
            </a:avLst>
          </a:prstGeom>
          <a:gradFill>
            <a:gsLst>
              <a:gs pos="0">
                <a:srgbClr val="FEA7A8"/>
              </a:gs>
              <a:gs pos="66000">
                <a:srgbClr val="D5C996"/>
              </a:gs>
              <a:gs pos="100000">
                <a:srgbClr val="EAAB68"/>
              </a:gs>
              <a:gs pos="100000">
                <a:srgbClr val="737373"/>
              </a:gs>
            </a:gsLst>
            <a:path path="circle">
              <a:fillToRect b="0%" l="0%" r="100%" t="100%"/>
            </a:path>
            <a:tileRect b="-100%" l="-100%" r="0%" t="0%"/>
          </a:gradFill>
          <a:ln>
            <a:noFill/>
          </a:ln>
          <a:effectLst>
            <a:outerShdw blurRad="79338" rotWithShape="0" algn="bl" dir="5400000" dist="26446">
              <a:srgbClr val="000000">
                <a:alpha val="12160"/>
              </a:srgbClr>
            </a:outerShdw>
          </a:effectLst>
        </p:spPr>
        <p:txBody>
          <a:bodyPr anchorCtr="0" anchor="ctr" bIns="95200" lIns="95200" spcFirstLastPara="1" rIns="95200" wrap="square" tIns="95200">
            <a:noAutofit/>
          </a:bodyPr>
          <a:lstStyle/>
          <a:p>
            <a:pPr indent="0" lvl="0" marL="0" rtl="0" algn="l">
              <a:spcBef>
                <a:spcPts val="0"/>
              </a:spcBef>
              <a:spcAft>
                <a:spcPts val="0"/>
              </a:spcAft>
              <a:buNone/>
            </a:pPr>
            <a:r>
              <a:t/>
            </a:r>
            <a:endParaRPr b="1" sz="1700">
              <a:solidFill>
                <a:srgbClr val="000000"/>
              </a:solidFill>
              <a:latin typeface="Inter"/>
              <a:ea typeface="Inter"/>
              <a:cs typeface="Inter"/>
              <a:sym typeface="Inter"/>
            </a:endParaRPr>
          </a:p>
        </p:txBody>
      </p:sp>
      <p:sp>
        <p:nvSpPr>
          <p:cNvPr id="196" name="Google Shape;196;p13"/>
          <p:cNvSpPr txBox="1"/>
          <p:nvPr/>
        </p:nvSpPr>
        <p:spPr>
          <a:xfrm>
            <a:off x="611475" y="527975"/>
            <a:ext cx="10566300" cy="2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61C44"/>
              </a:buClr>
              <a:buSzPts val="1400"/>
              <a:buFont typeface="Inter"/>
              <a:buNone/>
            </a:pPr>
            <a:r>
              <a:rPr b="1" i="0" lang="en-US" sz="1500" u="none" cap="none" strike="noStrike">
                <a:solidFill>
                  <a:srgbClr val="1C1A1B"/>
                </a:solidFill>
                <a:latin typeface="Inter"/>
                <a:ea typeface="Inter"/>
                <a:cs typeface="Inter"/>
                <a:sym typeface="Inter"/>
              </a:rPr>
              <a:t>LIVE DEMO</a:t>
            </a:r>
            <a:endParaRPr b="0" i="0" sz="1500" u="none" cap="none" strike="noStrike">
              <a:solidFill>
                <a:srgbClr val="1C1A1B"/>
              </a:solidFill>
              <a:latin typeface="Calibri"/>
              <a:ea typeface="Calibri"/>
              <a:cs typeface="Calibri"/>
              <a:sym typeface="Calibri"/>
            </a:endParaRPr>
          </a:p>
        </p:txBody>
      </p:sp>
      <p:sp>
        <p:nvSpPr>
          <p:cNvPr id="197" name="Google Shape;197;p13"/>
          <p:cNvSpPr txBox="1"/>
          <p:nvPr/>
        </p:nvSpPr>
        <p:spPr>
          <a:xfrm>
            <a:off x="740775" y="1144450"/>
            <a:ext cx="5773800" cy="88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5200"/>
              <a:buFont typeface="Literata"/>
              <a:buNone/>
            </a:pPr>
            <a:r>
              <a:rPr b="0" i="0" lang="en-US" sz="5000" u="none" cap="none" strike="noStrike">
                <a:solidFill>
                  <a:srgbClr val="1C1A1B"/>
                </a:solidFill>
                <a:latin typeface="Literata"/>
                <a:ea typeface="Literata"/>
                <a:cs typeface="Literata"/>
                <a:sym typeface="Literata"/>
              </a:rPr>
              <a:t>Let's </a:t>
            </a:r>
            <a:r>
              <a:rPr lang="en-US" sz="5000">
                <a:solidFill>
                  <a:srgbClr val="1C1A1B"/>
                </a:solidFill>
                <a:latin typeface="Literata"/>
                <a:ea typeface="Literata"/>
                <a:cs typeface="Literata"/>
                <a:sym typeface="Literata"/>
              </a:rPr>
              <a:t>see</a:t>
            </a:r>
            <a:r>
              <a:rPr b="0" i="0" lang="en-US" sz="5000" u="none" cap="none" strike="noStrike">
                <a:solidFill>
                  <a:srgbClr val="1C1A1B"/>
                </a:solidFill>
                <a:latin typeface="Literata"/>
                <a:ea typeface="Literata"/>
                <a:cs typeface="Literata"/>
                <a:sym typeface="Literata"/>
              </a:rPr>
              <a:t> </a:t>
            </a:r>
            <a:endParaRPr b="0" i="0" sz="5000" u="none" cap="none" strike="noStrike">
              <a:solidFill>
                <a:srgbClr val="1C1A1B"/>
              </a:solidFill>
              <a:latin typeface="Literata"/>
              <a:ea typeface="Literata"/>
              <a:cs typeface="Literata"/>
              <a:sym typeface="Literata"/>
            </a:endParaRPr>
          </a:p>
          <a:p>
            <a:pPr indent="0" lvl="0" marL="0" marR="0" rtl="0" algn="l">
              <a:spcBef>
                <a:spcPts val="0"/>
              </a:spcBef>
              <a:spcAft>
                <a:spcPts val="0"/>
              </a:spcAft>
              <a:buClr>
                <a:srgbClr val="1C1A1B"/>
              </a:buClr>
              <a:buSzPts val="5200"/>
              <a:buFont typeface="Literata"/>
              <a:buNone/>
            </a:pPr>
            <a:r>
              <a:rPr b="0" i="0" lang="en-US" sz="5000" u="none" cap="none" strike="noStrike">
                <a:solidFill>
                  <a:srgbClr val="1C1A1B"/>
                </a:solidFill>
                <a:latin typeface="Literata"/>
                <a:ea typeface="Literata"/>
                <a:cs typeface="Literata"/>
                <a:sym typeface="Literata"/>
              </a:rPr>
              <a:t>how Onix works</a:t>
            </a:r>
            <a:endParaRPr b="0" i="0" sz="5000" u="none" cap="none" strike="noStrike">
              <a:solidFill>
                <a:schemeClr val="dk1"/>
              </a:solidFill>
              <a:latin typeface="Calibri"/>
              <a:ea typeface="Calibri"/>
              <a:cs typeface="Calibri"/>
              <a:sym typeface="Calibri"/>
            </a:endParaRPr>
          </a:p>
        </p:txBody>
      </p:sp>
      <p:sp>
        <p:nvSpPr>
          <p:cNvPr id="198" name="Google Shape;198;p13"/>
          <p:cNvSpPr txBox="1"/>
          <p:nvPr/>
        </p:nvSpPr>
        <p:spPr>
          <a:xfrm>
            <a:off x="812800" y="6324600"/>
            <a:ext cx="5715000" cy="25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Onix - Personal Intelligence®</a:t>
            </a:r>
            <a:endParaRPr b="0" i="0" sz="1200" u="none" cap="none" strike="noStrike">
              <a:solidFill>
                <a:schemeClr val="dk1"/>
              </a:solidFill>
              <a:latin typeface="Calibri"/>
              <a:ea typeface="Calibri"/>
              <a:cs typeface="Calibri"/>
              <a:sym typeface="Calibri"/>
            </a:endParaRPr>
          </a:p>
        </p:txBody>
      </p:sp>
      <p:sp>
        <p:nvSpPr>
          <p:cNvPr id="199" name="Google Shape;199;p13"/>
          <p:cNvSpPr txBox="1"/>
          <p:nvPr/>
        </p:nvSpPr>
        <p:spPr>
          <a:xfrm>
            <a:off x="10109200" y="6324600"/>
            <a:ext cx="1270000" cy="254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5E5A5C"/>
              </a:buClr>
              <a:buSzPts val="1200"/>
              <a:buFont typeface="Inter"/>
              <a:buNone/>
            </a:pPr>
            <a:r>
              <a:rPr lang="en-US" sz="1200">
                <a:solidFill>
                  <a:srgbClr val="5E5A5C"/>
                </a:solidFill>
                <a:latin typeface="Inter"/>
                <a:ea typeface="Inter"/>
                <a:cs typeface="Inter"/>
                <a:sym typeface="Inter"/>
              </a:rPr>
              <a:t>10</a:t>
            </a:r>
            <a:endParaRPr b="0" i="0" sz="1200" u="none" cap="none" strike="noStrike">
              <a:solidFill>
                <a:schemeClr val="dk1"/>
              </a:solidFill>
              <a:latin typeface="Calibri"/>
              <a:ea typeface="Calibri"/>
              <a:cs typeface="Calibri"/>
              <a:sym typeface="Calibri"/>
            </a:endParaRPr>
          </a:p>
        </p:txBody>
      </p:sp>
      <p:sp>
        <p:nvSpPr>
          <p:cNvPr id="200" name="Google Shape;200;p13"/>
          <p:cNvSpPr/>
          <p:nvPr/>
        </p:nvSpPr>
        <p:spPr>
          <a:xfrm>
            <a:off x="542325" y="3226475"/>
            <a:ext cx="10764600" cy="2670600"/>
          </a:xfrm>
          <a:prstGeom prst="roundRect">
            <a:avLst>
              <a:gd fmla="val 5333" name="adj"/>
            </a:avLst>
          </a:prstGeom>
          <a:solidFill>
            <a:srgbClr val="D3D19F">
              <a:alpha val="46250"/>
            </a:srgbClr>
          </a:solidFill>
          <a:ln cap="flat" cmpd="sng" w="12700">
            <a:solidFill>
              <a:srgbClr val="EBEDED"/>
            </a:solidFill>
            <a:prstDash val="solid"/>
            <a:round/>
            <a:headEnd len="sm" w="sm" type="none"/>
            <a:tailEnd len="sm" w="sm" type="none"/>
          </a:ln>
        </p:spPr>
        <p:txBody>
          <a:bodyPr anchorCtr="0" anchor="ctr" bIns="91425" lIns="91425" spcFirstLastPara="1" rIns="91425" wrap="square" tIns="91425">
            <a:noAutofit/>
          </a:bodyPr>
          <a:lstStyle/>
          <a:p>
            <a:pPr indent="0" lvl="0" marL="457200" rtl="0" algn="l">
              <a:spcBef>
                <a:spcPts val="0"/>
              </a:spcBef>
              <a:spcAft>
                <a:spcPts val="0"/>
              </a:spcAft>
              <a:buNone/>
            </a:pPr>
            <a:r>
              <a:rPr lang="en-US" sz="1900">
                <a:latin typeface="Inter"/>
                <a:ea typeface="Inter"/>
                <a:cs typeface="Inter"/>
                <a:sym typeface="Inter"/>
              </a:rPr>
              <a:t>→ </a:t>
            </a:r>
            <a:r>
              <a:rPr lang="en-US" sz="1900">
                <a:latin typeface="Inter"/>
                <a:ea typeface="Inter"/>
                <a:cs typeface="Inter"/>
                <a:sym typeface="Inter"/>
              </a:rPr>
              <a:t>1:1 Chat</a:t>
            </a:r>
            <a:endParaRPr sz="1900">
              <a:latin typeface="Inter"/>
              <a:ea typeface="Inter"/>
              <a:cs typeface="Inter"/>
              <a:sym typeface="Inter"/>
            </a:endParaRPr>
          </a:p>
          <a:p>
            <a:pPr indent="0" lvl="0" marL="457200" rtl="0" algn="l">
              <a:spcBef>
                <a:spcPts val="0"/>
              </a:spcBef>
              <a:spcAft>
                <a:spcPts val="0"/>
              </a:spcAft>
              <a:buNone/>
            </a:pPr>
            <a:r>
              <a:rPr lang="en-US" sz="1900">
                <a:latin typeface="Inter"/>
                <a:ea typeface="Inter"/>
                <a:cs typeface="Inter"/>
                <a:sym typeface="Inter"/>
              </a:rPr>
              <a:t>→ Expert group chats</a:t>
            </a:r>
            <a:endParaRPr sz="1900">
              <a:latin typeface="Inter"/>
              <a:ea typeface="Inter"/>
              <a:cs typeface="Inter"/>
              <a:sym typeface="Inter"/>
            </a:endParaRPr>
          </a:p>
          <a:p>
            <a:pPr indent="0" lvl="0" marL="457200" rtl="0" algn="l">
              <a:spcBef>
                <a:spcPts val="0"/>
              </a:spcBef>
              <a:spcAft>
                <a:spcPts val="0"/>
              </a:spcAft>
              <a:buNone/>
            </a:pPr>
            <a:r>
              <a:rPr lang="en-US" sz="1900">
                <a:latin typeface="Inter"/>
                <a:ea typeface="Inter"/>
                <a:cs typeface="Inter"/>
                <a:sym typeface="Inter"/>
              </a:rPr>
              <a:t>→ Participant group chats</a:t>
            </a:r>
            <a:endParaRPr sz="1900">
              <a:latin typeface="Inter"/>
              <a:ea typeface="Inter"/>
              <a:cs typeface="Inter"/>
              <a:sym typeface="Inter"/>
            </a:endParaRPr>
          </a:p>
          <a:p>
            <a:pPr indent="0" lvl="0" marL="457200" rtl="0" algn="l">
              <a:spcBef>
                <a:spcPts val="0"/>
              </a:spcBef>
              <a:spcAft>
                <a:spcPts val="0"/>
              </a:spcAft>
              <a:buNone/>
            </a:pPr>
            <a:r>
              <a:rPr lang="en-US" sz="1900">
                <a:latin typeface="Inter"/>
                <a:ea typeface="Inter"/>
                <a:cs typeface="Inter"/>
                <a:sym typeface="Inter"/>
              </a:rPr>
              <a:t>→ Journeys</a:t>
            </a:r>
            <a:endParaRPr sz="1900">
              <a:latin typeface="Inter"/>
              <a:ea typeface="Inter"/>
              <a:cs typeface="Inter"/>
              <a:sym typeface="Inter"/>
            </a:endParaRPr>
          </a:p>
          <a:p>
            <a:pPr indent="0" lvl="0" marL="0" rtl="0" algn="l">
              <a:spcBef>
                <a:spcPts val="0"/>
              </a:spcBef>
              <a:spcAft>
                <a:spcPts val="0"/>
              </a:spcAft>
              <a:buNone/>
            </a:pPr>
            <a:r>
              <a:t/>
            </a:r>
            <a:endParaRPr sz="1900">
              <a:latin typeface="Inter"/>
              <a:ea typeface="Inter"/>
              <a:cs typeface="Inter"/>
              <a:sym typeface="Inter"/>
            </a:endParaRPr>
          </a:p>
          <a:p>
            <a:pPr indent="0" lvl="0" marL="457200" rtl="0" algn="l">
              <a:spcBef>
                <a:spcPts val="0"/>
              </a:spcBef>
              <a:spcAft>
                <a:spcPts val="0"/>
              </a:spcAft>
              <a:buNone/>
            </a:pPr>
            <a:r>
              <a:rPr lang="en-US" sz="1900">
                <a:latin typeface="Inter"/>
                <a:ea typeface="Inter"/>
                <a:cs typeface="Inter"/>
                <a:sym typeface="Inter"/>
              </a:rPr>
              <a:t>&amp;  more to come</a:t>
            </a:r>
            <a:endParaRPr sz="1900">
              <a:latin typeface="Inter"/>
              <a:ea typeface="Inter"/>
              <a:cs typeface="Inter"/>
              <a:sym typeface="Inter"/>
            </a:endParaRPr>
          </a:p>
        </p:txBody>
      </p:sp>
      <p:pic>
        <p:nvPicPr>
          <p:cNvPr id="201" name="Google Shape;201;p13" title="Screenshot 2026-07-21 at 12.20.04 PM.png"/>
          <p:cNvPicPr preferRelativeResize="0"/>
          <p:nvPr/>
        </p:nvPicPr>
        <p:blipFill rotWithShape="1">
          <a:blip r:embed="rId3">
            <a:alphaModFix/>
          </a:blip>
          <a:srcRect b="0" l="0" r="0" t="0"/>
          <a:stretch/>
        </p:blipFill>
        <p:spPr>
          <a:xfrm>
            <a:off x="7869880" y="370038"/>
            <a:ext cx="2880150" cy="61179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FAF9"/>
        </a:solidFill>
      </p:bgPr>
    </p:bg>
    <p:spTree>
      <p:nvGrpSpPr>
        <p:cNvPr id="206" name="Shape 206"/>
        <p:cNvGrpSpPr/>
        <p:nvPr/>
      </p:nvGrpSpPr>
      <p:grpSpPr>
        <a:xfrm>
          <a:off x="0" y="0"/>
          <a:ext cx="0" cy="0"/>
          <a:chOff x="0" y="0"/>
          <a:chExt cx="0" cy="0"/>
        </a:xfrm>
      </p:grpSpPr>
      <p:sp>
        <p:nvSpPr>
          <p:cNvPr id="207" name="Google Shape;207;p14"/>
          <p:cNvSpPr txBox="1"/>
          <p:nvPr/>
        </p:nvSpPr>
        <p:spPr>
          <a:xfrm>
            <a:off x="812800" y="2413000"/>
            <a:ext cx="10566400" cy="120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8000"/>
              <a:buFont typeface="Literata"/>
              <a:buNone/>
            </a:pPr>
            <a:r>
              <a:rPr lang="en-US" sz="8000">
                <a:solidFill>
                  <a:srgbClr val="1C1A1B"/>
                </a:solidFill>
                <a:latin typeface="Literata"/>
                <a:ea typeface="Literata"/>
                <a:cs typeface="Literata"/>
                <a:sym typeface="Literata"/>
              </a:rPr>
              <a:t>Thank</a:t>
            </a:r>
            <a:r>
              <a:rPr lang="en-US" sz="8000">
                <a:solidFill>
                  <a:srgbClr val="1C1A1B"/>
                </a:solidFill>
                <a:latin typeface="Literata"/>
                <a:ea typeface="Literata"/>
                <a:cs typeface="Literata"/>
                <a:sym typeface="Literata"/>
              </a:rPr>
              <a:t> You</a:t>
            </a:r>
            <a:endParaRPr b="0" i="0" sz="8000" u="none" cap="none" strike="noStrike">
              <a:solidFill>
                <a:schemeClr val="dk1"/>
              </a:solidFill>
              <a:latin typeface="Calibri"/>
              <a:ea typeface="Calibri"/>
              <a:cs typeface="Calibri"/>
              <a:sym typeface="Calibri"/>
            </a:endParaRPr>
          </a:p>
        </p:txBody>
      </p:sp>
      <p:sp>
        <p:nvSpPr>
          <p:cNvPr id="208" name="Google Shape;208;p14"/>
          <p:cNvSpPr txBox="1"/>
          <p:nvPr/>
        </p:nvSpPr>
        <p:spPr>
          <a:xfrm>
            <a:off x="812800" y="4953000"/>
            <a:ext cx="31750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Let's talk</a:t>
            </a:r>
            <a:endParaRPr b="0" i="0" sz="1200" u="none" cap="none" strike="noStrike">
              <a:solidFill>
                <a:schemeClr val="dk1"/>
              </a:solidFill>
              <a:latin typeface="Calibri"/>
              <a:ea typeface="Calibri"/>
              <a:cs typeface="Calibri"/>
              <a:sym typeface="Calibri"/>
            </a:endParaRPr>
          </a:p>
        </p:txBody>
      </p:sp>
      <p:sp>
        <p:nvSpPr>
          <p:cNvPr id="209" name="Google Shape;209;p14"/>
          <p:cNvSpPr txBox="1"/>
          <p:nvPr/>
        </p:nvSpPr>
        <p:spPr>
          <a:xfrm>
            <a:off x="812800" y="5207000"/>
            <a:ext cx="3555900" cy="33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1800"/>
              <a:buFont typeface="Inter"/>
              <a:buNone/>
            </a:pPr>
            <a:r>
              <a:rPr b="1" i="0" lang="en-US" sz="1800" u="none" cap="none" strike="noStrike">
                <a:solidFill>
                  <a:srgbClr val="1C1A1B"/>
                </a:solidFill>
                <a:latin typeface="Inter"/>
                <a:ea typeface="Inter"/>
                <a:cs typeface="Inter"/>
                <a:sym typeface="Inter"/>
              </a:rPr>
              <a:t>david@onix</a:t>
            </a:r>
            <a:r>
              <a:rPr b="1" lang="en-US" sz="1800">
                <a:solidFill>
                  <a:srgbClr val="1C1A1B"/>
                </a:solidFill>
                <a:latin typeface="Inter"/>
                <a:ea typeface="Inter"/>
                <a:cs typeface="Inter"/>
                <a:sym typeface="Inter"/>
              </a:rPr>
              <a:t>.life</a:t>
            </a:r>
            <a:endParaRPr b="0" i="0" sz="1800" u="none" cap="none" strike="noStrike">
              <a:solidFill>
                <a:schemeClr val="dk1"/>
              </a:solidFill>
              <a:latin typeface="Calibri"/>
              <a:ea typeface="Calibri"/>
              <a:cs typeface="Calibri"/>
              <a:sym typeface="Calibri"/>
            </a:endParaRPr>
          </a:p>
        </p:txBody>
      </p:sp>
      <p:sp>
        <p:nvSpPr>
          <p:cNvPr id="210" name="Google Shape;210;p14"/>
          <p:cNvSpPr txBox="1"/>
          <p:nvPr/>
        </p:nvSpPr>
        <p:spPr>
          <a:xfrm>
            <a:off x="4876800" y="4953000"/>
            <a:ext cx="3175000" cy="22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Learn more</a:t>
            </a:r>
            <a:endParaRPr b="0" i="0" sz="1200" u="none" cap="none" strike="noStrike">
              <a:solidFill>
                <a:schemeClr val="dk1"/>
              </a:solidFill>
              <a:latin typeface="Calibri"/>
              <a:ea typeface="Calibri"/>
              <a:cs typeface="Calibri"/>
              <a:sym typeface="Calibri"/>
            </a:endParaRPr>
          </a:p>
        </p:txBody>
      </p:sp>
      <p:sp>
        <p:nvSpPr>
          <p:cNvPr id="211" name="Google Shape;211;p14"/>
          <p:cNvSpPr txBox="1"/>
          <p:nvPr/>
        </p:nvSpPr>
        <p:spPr>
          <a:xfrm>
            <a:off x="4876800" y="5207000"/>
            <a:ext cx="3174900" cy="33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1A1B"/>
              </a:buClr>
              <a:buSzPts val="1800"/>
              <a:buFont typeface="Inter"/>
              <a:buNone/>
            </a:pPr>
            <a:r>
              <a:rPr b="1" i="0" lang="en-US" sz="1800" u="none" cap="none" strike="noStrike">
                <a:solidFill>
                  <a:srgbClr val="1C1A1B"/>
                </a:solidFill>
                <a:latin typeface="Inter"/>
                <a:ea typeface="Inter"/>
                <a:cs typeface="Inter"/>
                <a:sym typeface="Inter"/>
              </a:rPr>
              <a:t>onix.life</a:t>
            </a:r>
            <a:endParaRPr b="0" i="0" sz="1800" u="none" cap="none" strike="noStrike">
              <a:solidFill>
                <a:schemeClr val="dk1"/>
              </a:solidFill>
              <a:latin typeface="Calibri"/>
              <a:ea typeface="Calibri"/>
              <a:cs typeface="Calibri"/>
              <a:sym typeface="Calibri"/>
            </a:endParaRPr>
          </a:p>
        </p:txBody>
      </p:sp>
      <p:sp>
        <p:nvSpPr>
          <p:cNvPr id="212" name="Google Shape;212;p14"/>
          <p:cNvSpPr txBox="1"/>
          <p:nvPr/>
        </p:nvSpPr>
        <p:spPr>
          <a:xfrm>
            <a:off x="812800" y="6324600"/>
            <a:ext cx="5715000" cy="25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5E5A5C"/>
              </a:buClr>
              <a:buSzPts val="1200"/>
              <a:buFont typeface="Inter"/>
              <a:buNone/>
            </a:pPr>
            <a:r>
              <a:rPr b="0" i="0" lang="en-US" sz="1200" u="none" cap="none" strike="noStrike">
                <a:solidFill>
                  <a:srgbClr val="5E5A5C"/>
                </a:solidFill>
                <a:latin typeface="Inter"/>
                <a:ea typeface="Inter"/>
                <a:cs typeface="Inter"/>
                <a:sym typeface="Inter"/>
              </a:rPr>
              <a:t>Onix - Personal Intelligence®</a:t>
            </a:r>
            <a:endParaRPr b="0" i="0" sz="1200" u="none" cap="none" strike="noStrike">
              <a:solidFill>
                <a:schemeClr val="dk1"/>
              </a:solidFill>
              <a:latin typeface="Calibri"/>
              <a:ea typeface="Calibri"/>
              <a:cs typeface="Calibri"/>
              <a:sym typeface="Calibri"/>
            </a:endParaRPr>
          </a:p>
        </p:txBody>
      </p:sp>
      <p:pic>
        <p:nvPicPr>
          <p:cNvPr id="213" name="Google Shape;213;p14" title="Logo_Black.png"/>
          <p:cNvPicPr preferRelativeResize="0"/>
          <p:nvPr/>
        </p:nvPicPr>
        <p:blipFill>
          <a:blip r:embed="rId3">
            <a:alphaModFix/>
          </a:blip>
          <a:stretch>
            <a:fillRect/>
          </a:stretch>
        </p:blipFill>
        <p:spPr>
          <a:xfrm>
            <a:off x="311712" y="219675"/>
            <a:ext cx="1549775" cy="855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