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7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0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3" r:id="rId2"/>
    <p:sldMasterId id="2147483674" r:id="rId3"/>
    <p:sldMasterId id="2147483686" r:id="rId4"/>
    <p:sldMasterId id="2147483699" r:id="rId5"/>
  </p:sldMasterIdLst>
  <p:notesMasterIdLst>
    <p:notesMasterId r:id="rId2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2192000" cy="6858000"/>
  <p:notesSz cx="6858000" cy="9144000"/>
  <p:embeddedFontLst>
    <p:embeddedFont>
      <p:font typeface="Arial Black" panose="020B0604020202020204" pitchFamily="34" charset="0"/>
      <p:bold r:id="rId28"/>
    </p:embeddedFont>
    <p:embeddedFont>
      <p:font typeface="Montserrat Black" panose="00000A00000000000000" pitchFamily="2" charset="77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hfJXEzOglzl6zbv7b2Kh5CZpvC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E53F1A6-73F7-4925-BFF0-E599D7A6FF37}">
  <a:tblStyle styleId="{4E53F1A6-73F7-4925-BFF0-E599D7A6FF3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BF5"/>
          </a:solidFill>
        </a:fill>
      </a:tcStyle>
    </a:wholeTbl>
    <a:band1H>
      <a:tcTxStyle b="off" i="off"/>
      <a:tcStyle>
        <a:tcBdr/>
        <a:fill>
          <a:solidFill>
            <a:srgbClr val="CA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customschemas.google.com/relationships/presentationmetadata" Target="meta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 Female 18-25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Healthier Snacks </c:v>
                </c:pt>
                <c:pt idx="1">
                  <c:v>Healthier Baked Goods </c:v>
                </c:pt>
                <c:pt idx="2">
                  <c:v>Healthier Soda Pop </c:v>
                </c:pt>
                <c:pt idx="3">
                  <c:v>Healthier Soups/broths </c:v>
                </c:pt>
                <c:pt idx="4">
                  <c:v>Healthier Juice </c:v>
                </c:pt>
                <c:pt idx="5">
                  <c:v>Healthier Sweet Dessert </c:v>
                </c:pt>
                <c:pt idx="6">
                  <c:v>Healthier Milks </c:v>
                </c:pt>
                <c:pt idx="7">
                  <c:v>Healthier Nutrition Bars </c:v>
                </c:pt>
                <c:pt idx="8">
                  <c:v>Healthier Cookies </c:v>
                </c:pt>
                <c:pt idx="9">
                  <c:v>Healthier Chips 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0.82051282999999997</c:v>
                </c:pt>
                <c:pt idx="1">
                  <c:v>0.82051282999999997</c:v>
                </c:pt>
                <c:pt idx="2">
                  <c:v>0.79487180000000002</c:v>
                </c:pt>
                <c:pt idx="3">
                  <c:v>0.79487179999999991</c:v>
                </c:pt>
                <c:pt idx="4">
                  <c:v>0.79487179000000008</c:v>
                </c:pt>
                <c:pt idx="5">
                  <c:v>0.79487178999999997</c:v>
                </c:pt>
                <c:pt idx="6">
                  <c:v>0.76923076999999995</c:v>
                </c:pt>
                <c:pt idx="7">
                  <c:v>0.76923076000000012</c:v>
                </c:pt>
                <c:pt idx="8">
                  <c:v>0.76923076000000001</c:v>
                </c:pt>
                <c:pt idx="9">
                  <c:v>0.74358975000000005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CF-4C89-9D3F-5F8A36854C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 Male 18-25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Healthier Snacks </c:v>
                </c:pt>
                <c:pt idx="1">
                  <c:v>Healthier Baked Goods </c:v>
                </c:pt>
                <c:pt idx="2">
                  <c:v>Healthier Soda Pop </c:v>
                </c:pt>
                <c:pt idx="3">
                  <c:v>Healthier Soups/broths </c:v>
                </c:pt>
                <c:pt idx="4">
                  <c:v>Healthier Juice </c:v>
                </c:pt>
                <c:pt idx="5">
                  <c:v>Healthier Sweet Dessert </c:v>
                </c:pt>
                <c:pt idx="6">
                  <c:v>Healthier Milks </c:v>
                </c:pt>
                <c:pt idx="7">
                  <c:v>Healthier Nutrition Bars </c:v>
                </c:pt>
                <c:pt idx="8">
                  <c:v>Healthier Cookies </c:v>
                </c:pt>
                <c:pt idx="9">
                  <c:v>Healthier Chips </c:v>
                </c:pt>
              </c:strCache>
            </c:strRef>
          </c:cat>
          <c:val>
            <c:numRef>
              <c:f>Sheet1!$C$2:$C$11</c:f>
              <c:numCache>
                <c:formatCode>0%</c:formatCode>
                <c:ptCount val="10"/>
                <c:pt idx="0">
                  <c:v>0.81944444999999999</c:v>
                </c:pt>
                <c:pt idx="1">
                  <c:v>0.83333332999999998</c:v>
                </c:pt>
                <c:pt idx="2">
                  <c:v>0.68055555999999995</c:v>
                </c:pt>
                <c:pt idx="3">
                  <c:v>0.69444444999999999</c:v>
                </c:pt>
                <c:pt idx="4">
                  <c:v>0.80555555000000001</c:v>
                </c:pt>
                <c:pt idx="5">
                  <c:v>0.68055555000000001</c:v>
                </c:pt>
                <c:pt idx="6">
                  <c:v>0.80555555000000012</c:v>
                </c:pt>
                <c:pt idx="7">
                  <c:v>0.80555556000000006</c:v>
                </c:pt>
                <c:pt idx="8">
                  <c:v>0.86111110999999996</c:v>
                </c:pt>
                <c:pt idx="9">
                  <c:v>0.69444444999999988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CF-4C89-9D3F-5F8A36854C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US Female 26-34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Healthier Snacks </c:v>
                </c:pt>
                <c:pt idx="1">
                  <c:v>Healthier Baked Goods </c:v>
                </c:pt>
                <c:pt idx="2">
                  <c:v>Healthier Soda Pop </c:v>
                </c:pt>
                <c:pt idx="3">
                  <c:v>Healthier Soups/broths </c:v>
                </c:pt>
                <c:pt idx="4">
                  <c:v>Healthier Juice </c:v>
                </c:pt>
                <c:pt idx="5">
                  <c:v>Healthier Sweet Dessert </c:v>
                </c:pt>
                <c:pt idx="6">
                  <c:v>Healthier Milks </c:v>
                </c:pt>
                <c:pt idx="7">
                  <c:v>Healthier Nutrition Bars </c:v>
                </c:pt>
                <c:pt idx="8">
                  <c:v>Healthier Cookies </c:v>
                </c:pt>
                <c:pt idx="9">
                  <c:v>Healthier Chips </c:v>
                </c:pt>
              </c:strCache>
            </c:strRef>
          </c:cat>
          <c:val>
            <c:numRef>
              <c:f>Sheet1!$D$2:$D$11</c:f>
              <c:numCache>
                <c:formatCode>0%</c:formatCode>
                <c:ptCount val="10"/>
                <c:pt idx="0">
                  <c:v>0.88541667000000002</c:v>
                </c:pt>
                <c:pt idx="1">
                  <c:v>0.79166665999999997</c:v>
                </c:pt>
                <c:pt idx="2">
                  <c:v>0.76041667000000002</c:v>
                </c:pt>
                <c:pt idx="3">
                  <c:v>0.73958332999999998</c:v>
                </c:pt>
                <c:pt idx="4">
                  <c:v>0.82291667000000002</c:v>
                </c:pt>
                <c:pt idx="5">
                  <c:v>0.76041665999999997</c:v>
                </c:pt>
                <c:pt idx="6">
                  <c:v>0.73958334000000003</c:v>
                </c:pt>
                <c:pt idx="7">
                  <c:v>0.78125001000000005</c:v>
                </c:pt>
                <c:pt idx="8">
                  <c:v>0.70833334000000003</c:v>
                </c:pt>
                <c:pt idx="9">
                  <c:v>0.79166665999999997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CF-4C89-9D3F-5F8A36854C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US Male 26-34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Healthier Snacks </c:v>
                </c:pt>
                <c:pt idx="1">
                  <c:v>Healthier Baked Goods </c:v>
                </c:pt>
                <c:pt idx="2">
                  <c:v>Healthier Soda Pop </c:v>
                </c:pt>
                <c:pt idx="3">
                  <c:v>Healthier Soups/broths </c:v>
                </c:pt>
                <c:pt idx="4">
                  <c:v>Healthier Juice </c:v>
                </c:pt>
                <c:pt idx="5">
                  <c:v>Healthier Sweet Dessert </c:v>
                </c:pt>
                <c:pt idx="6">
                  <c:v>Healthier Milks </c:v>
                </c:pt>
                <c:pt idx="7">
                  <c:v>Healthier Nutrition Bars </c:v>
                </c:pt>
                <c:pt idx="8">
                  <c:v>Healthier Cookies </c:v>
                </c:pt>
                <c:pt idx="9">
                  <c:v>Healthier Chips </c:v>
                </c:pt>
              </c:strCache>
            </c:strRef>
          </c:cat>
          <c:val>
            <c:numRef>
              <c:f>Sheet1!$E$2:$E$11</c:f>
              <c:numCache>
                <c:formatCode>0%</c:formatCode>
                <c:ptCount val="10"/>
                <c:pt idx="0">
                  <c:v>0.82905982999999994</c:v>
                </c:pt>
                <c:pt idx="1">
                  <c:v>0.81196581000000001</c:v>
                </c:pt>
                <c:pt idx="2">
                  <c:v>0.66666665999999997</c:v>
                </c:pt>
                <c:pt idx="3">
                  <c:v>0.76068376000000004</c:v>
                </c:pt>
                <c:pt idx="4">
                  <c:v>0.86324785999999998</c:v>
                </c:pt>
                <c:pt idx="5">
                  <c:v>0.68376068000000001</c:v>
                </c:pt>
                <c:pt idx="6">
                  <c:v>0.78632479000000011</c:v>
                </c:pt>
                <c:pt idx="7">
                  <c:v>0.78632477999999995</c:v>
                </c:pt>
                <c:pt idx="8">
                  <c:v>0.66666667000000002</c:v>
                </c:pt>
                <c:pt idx="9">
                  <c:v>0.73504274000000003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CF-4C89-9D3F-5F8A36854C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US Female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Healthier Snacks </c:v>
                </c:pt>
                <c:pt idx="1">
                  <c:v>Healthier Baked Goods </c:v>
                </c:pt>
                <c:pt idx="2">
                  <c:v>Healthier Soda Pop </c:v>
                </c:pt>
                <c:pt idx="3">
                  <c:v>Healthier Soups/broths </c:v>
                </c:pt>
                <c:pt idx="4">
                  <c:v>Healthier Juice </c:v>
                </c:pt>
                <c:pt idx="5">
                  <c:v>Healthier Sweet Dessert </c:v>
                </c:pt>
                <c:pt idx="6">
                  <c:v>Healthier Milks </c:v>
                </c:pt>
                <c:pt idx="7">
                  <c:v>Healthier Nutrition Bars </c:v>
                </c:pt>
                <c:pt idx="8">
                  <c:v>Healthier Cookies </c:v>
                </c:pt>
                <c:pt idx="9">
                  <c:v>Healthier Chips </c:v>
                </c:pt>
              </c:strCache>
            </c:strRef>
          </c:cat>
          <c:val>
            <c:numRef>
              <c:f>Sheet1!$F$2:$F$11</c:f>
              <c:numCache>
                <c:formatCode>0%</c:formatCode>
                <c:ptCount val="10"/>
                <c:pt idx="0">
                  <c:v>0.80392156999999997</c:v>
                </c:pt>
                <c:pt idx="1">
                  <c:v>0.81372548999999994</c:v>
                </c:pt>
                <c:pt idx="2">
                  <c:v>0.71568626999999996</c:v>
                </c:pt>
                <c:pt idx="3">
                  <c:v>0.76470588000000006</c:v>
                </c:pt>
                <c:pt idx="4">
                  <c:v>0.80392155999999992</c:v>
                </c:pt>
                <c:pt idx="5">
                  <c:v>0.80392156999999997</c:v>
                </c:pt>
                <c:pt idx="6">
                  <c:v>0.74509802999999997</c:v>
                </c:pt>
                <c:pt idx="7">
                  <c:v>0.78431373000000004</c:v>
                </c:pt>
                <c:pt idx="8">
                  <c:v>0.7156862799999999</c:v>
                </c:pt>
                <c:pt idx="9">
                  <c:v>0.68627451000000006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CF-4C89-9D3F-5F8A36854CC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US Male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Healthier Snacks </c:v>
                </c:pt>
                <c:pt idx="1">
                  <c:v>Healthier Baked Goods </c:v>
                </c:pt>
                <c:pt idx="2">
                  <c:v>Healthier Soda Pop </c:v>
                </c:pt>
                <c:pt idx="3">
                  <c:v>Healthier Soups/broths </c:v>
                </c:pt>
                <c:pt idx="4">
                  <c:v>Healthier Juice </c:v>
                </c:pt>
                <c:pt idx="5">
                  <c:v>Healthier Sweet Dessert </c:v>
                </c:pt>
                <c:pt idx="6">
                  <c:v>Healthier Milks </c:v>
                </c:pt>
                <c:pt idx="7">
                  <c:v>Healthier Nutrition Bars </c:v>
                </c:pt>
                <c:pt idx="8">
                  <c:v>Healthier Cookies </c:v>
                </c:pt>
                <c:pt idx="9">
                  <c:v>Healthier Chips </c:v>
                </c:pt>
              </c:strCache>
            </c:strRef>
          </c:cat>
          <c:val>
            <c:numRef>
              <c:f>Sheet1!$G$2:$G$11</c:f>
              <c:numCache>
                <c:formatCode>0%</c:formatCode>
                <c:ptCount val="10"/>
                <c:pt idx="0">
                  <c:v>0.82945736000000003</c:v>
                </c:pt>
                <c:pt idx="1">
                  <c:v>0.81395350000000011</c:v>
                </c:pt>
                <c:pt idx="2">
                  <c:v>0.70542636000000003</c:v>
                </c:pt>
                <c:pt idx="3">
                  <c:v>0.79844961000000014</c:v>
                </c:pt>
                <c:pt idx="4">
                  <c:v>0.82170542000000002</c:v>
                </c:pt>
                <c:pt idx="5">
                  <c:v>0.7441860400000001</c:v>
                </c:pt>
                <c:pt idx="6">
                  <c:v>0.75193798000000001</c:v>
                </c:pt>
                <c:pt idx="7">
                  <c:v>0.79844961000000014</c:v>
                </c:pt>
                <c:pt idx="8">
                  <c:v>0.73643410000000009</c:v>
                </c:pt>
                <c:pt idx="9">
                  <c:v>0.70542636000000003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9CF-4C89-9D3F-5F8A36854CC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US 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Healthier Snacks </c:v>
                </c:pt>
                <c:pt idx="1">
                  <c:v>Healthier Baked Goods </c:v>
                </c:pt>
                <c:pt idx="2">
                  <c:v>Healthier Soda Pop </c:v>
                </c:pt>
                <c:pt idx="3">
                  <c:v>Healthier Soups/broths </c:v>
                </c:pt>
                <c:pt idx="4">
                  <c:v>Healthier Juice </c:v>
                </c:pt>
                <c:pt idx="5">
                  <c:v>Healthier Sweet Dessert </c:v>
                </c:pt>
                <c:pt idx="6">
                  <c:v>Healthier Milks </c:v>
                </c:pt>
                <c:pt idx="7">
                  <c:v>Healthier Nutrition Bars </c:v>
                </c:pt>
                <c:pt idx="8">
                  <c:v>Healthier Cookies </c:v>
                </c:pt>
                <c:pt idx="9">
                  <c:v>Healthier Chips </c:v>
                </c:pt>
              </c:strCache>
            </c:strRef>
          </c:cat>
          <c:val>
            <c:numRef>
              <c:f>Sheet1!$H$2:$H$11</c:f>
              <c:numCache>
                <c:formatCode>0%</c:formatCode>
                <c:ptCount val="10"/>
                <c:pt idx="0">
                  <c:v>0.78504671999999998</c:v>
                </c:pt>
                <c:pt idx="1">
                  <c:v>0.67289719999999986</c:v>
                </c:pt>
                <c:pt idx="2">
                  <c:v>0.62616821999999994</c:v>
                </c:pt>
                <c:pt idx="3">
                  <c:v>0.62616822999999999</c:v>
                </c:pt>
                <c:pt idx="4">
                  <c:v>0.72897195000000004</c:v>
                </c:pt>
                <c:pt idx="5">
                  <c:v>0.68224298999999999</c:v>
                </c:pt>
                <c:pt idx="6">
                  <c:v>0.67289719999999997</c:v>
                </c:pt>
                <c:pt idx="7">
                  <c:v>0.68224298999999999</c:v>
                </c:pt>
                <c:pt idx="8">
                  <c:v>0.57009345</c:v>
                </c:pt>
                <c:pt idx="9">
                  <c:v>0.61682243999999997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3B-0849-BA1E-3944514AAA4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US 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Healthier Snacks </c:v>
                </c:pt>
                <c:pt idx="1">
                  <c:v>Healthier Baked Goods </c:v>
                </c:pt>
                <c:pt idx="2">
                  <c:v>Healthier Soda Pop </c:v>
                </c:pt>
                <c:pt idx="3">
                  <c:v>Healthier Soups/broths </c:v>
                </c:pt>
                <c:pt idx="4">
                  <c:v>Healthier Juice </c:v>
                </c:pt>
                <c:pt idx="5">
                  <c:v>Healthier Sweet Dessert </c:v>
                </c:pt>
                <c:pt idx="6">
                  <c:v>Healthier Milks </c:v>
                </c:pt>
                <c:pt idx="7">
                  <c:v>Healthier Nutrition Bars </c:v>
                </c:pt>
                <c:pt idx="8">
                  <c:v>Healthier Cookies </c:v>
                </c:pt>
                <c:pt idx="9">
                  <c:v>Healthier Chips </c:v>
                </c:pt>
              </c:strCache>
            </c:strRef>
          </c:cat>
          <c:val>
            <c:numRef>
              <c:f>Sheet1!$I$2:$I$11</c:f>
              <c:numCache>
                <c:formatCode>0%</c:formatCode>
                <c:ptCount val="10"/>
                <c:pt idx="0">
                  <c:v>0.76767676000000007</c:v>
                </c:pt>
                <c:pt idx="1">
                  <c:v>0.59595958999999998</c:v>
                </c:pt>
                <c:pt idx="2">
                  <c:v>0.52525252</c:v>
                </c:pt>
                <c:pt idx="3">
                  <c:v>0.67676767000000015</c:v>
                </c:pt>
                <c:pt idx="4">
                  <c:v>0.71717171000000002</c:v>
                </c:pt>
                <c:pt idx="5">
                  <c:v>0.57575757000000005</c:v>
                </c:pt>
                <c:pt idx="6">
                  <c:v>0.64646463999999992</c:v>
                </c:pt>
                <c:pt idx="7">
                  <c:v>0.76767675999999996</c:v>
                </c:pt>
                <c:pt idx="8">
                  <c:v>0.55555555000000012</c:v>
                </c:pt>
                <c:pt idx="9">
                  <c:v>0.57575757000000005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3B-0849-BA1E-3944514AAA4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 Female 55+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Healthier Snacks </c:v>
                </c:pt>
                <c:pt idx="1">
                  <c:v>Healthier Baked Goods </c:v>
                </c:pt>
                <c:pt idx="2">
                  <c:v>Healthier Soda Pop </c:v>
                </c:pt>
                <c:pt idx="3">
                  <c:v>Healthier Soups/broths </c:v>
                </c:pt>
                <c:pt idx="4">
                  <c:v>Healthier Juice </c:v>
                </c:pt>
                <c:pt idx="5">
                  <c:v>Healthier Sweet Dessert </c:v>
                </c:pt>
                <c:pt idx="6">
                  <c:v>Healthier Milks </c:v>
                </c:pt>
                <c:pt idx="7">
                  <c:v>Healthier Nutrition Bars </c:v>
                </c:pt>
                <c:pt idx="8">
                  <c:v>Healthier Cookies </c:v>
                </c:pt>
                <c:pt idx="9">
                  <c:v>Healthier Chips </c:v>
                </c:pt>
              </c:strCache>
            </c:strRef>
          </c:cat>
          <c:val>
            <c:numRef>
              <c:f>Sheet1!$J$2:$J$11</c:f>
              <c:numCache>
                <c:formatCode>0%</c:formatCode>
                <c:ptCount val="10"/>
                <c:pt idx="0">
                  <c:v>0.6352201300000001</c:v>
                </c:pt>
                <c:pt idx="1">
                  <c:v>0.53459119999999993</c:v>
                </c:pt>
                <c:pt idx="2">
                  <c:v>0.45911949000000002</c:v>
                </c:pt>
                <c:pt idx="3">
                  <c:v>0.57861636000000005</c:v>
                </c:pt>
                <c:pt idx="4">
                  <c:v>0.65408805000000003</c:v>
                </c:pt>
                <c:pt idx="5">
                  <c:v>0.45283018999999997</c:v>
                </c:pt>
                <c:pt idx="6">
                  <c:v>0.50943397000000001</c:v>
                </c:pt>
                <c:pt idx="7">
                  <c:v>0.59119496999999999</c:v>
                </c:pt>
                <c:pt idx="8">
                  <c:v>0.41509434999999995</c:v>
                </c:pt>
                <c:pt idx="9">
                  <c:v>0.50943397000000001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3B-0849-BA1E-3944514AAA4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US Male 55+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Healthier Snacks </c:v>
                </c:pt>
                <c:pt idx="1">
                  <c:v>Healthier Baked Goods </c:v>
                </c:pt>
                <c:pt idx="2">
                  <c:v>Healthier Soda Pop </c:v>
                </c:pt>
                <c:pt idx="3">
                  <c:v>Healthier Soups/broths </c:v>
                </c:pt>
                <c:pt idx="4">
                  <c:v>Healthier Juice </c:v>
                </c:pt>
                <c:pt idx="5">
                  <c:v>Healthier Sweet Dessert </c:v>
                </c:pt>
                <c:pt idx="6">
                  <c:v>Healthier Milks </c:v>
                </c:pt>
                <c:pt idx="7">
                  <c:v>Healthier Nutrition Bars </c:v>
                </c:pt>
                <c:pt idx="8">
                  <c:v>Healthier Cookies </c:v>
                </c:pt>
                <c:pt idx="9">
                  <c:v>Healthier Chips </c:v>
                </c:pt>
              </c:strCache>
            </c:strRef>
          </c:cat>
          <c:val>
            <c:numRef>
              <c:f>Sheet1!$K$2:$K$11</c:f>
              <c:numCache>
                <c:formatCode>0%</c:formatCode>
                <c:ptCount val="10"/>
                <c:pt idx="0">
                  <c:v>0.66666667000000002</c:v>
                </c:pt>
                <c:pt idx="1">
                  <c:v>0.57142856999999991</c:v>
                </c:pt>
                <c:pt idx="2">
                  <c:v>0.56349205000000002</c:v>
                </c:pt>
                <c:pt idx="3">
                  <c:v>0.64285713999999994</c:v>
                </c:pt>
                <c:pt idx="4">
                  <c:v>0.7380952300000001</c:v>
                </c:pt>
                <c:pt idx="5">
                  <c:v>0.5</c:v>
                </c:pt>
                <c:pt idx="6">
                  <c:v>0.60317460000000001</c:v>
                </c:pt>
                <c:pt idx="7">
                  <c:v>0.61111111000000007</c:v>
                </c:pt>
                <c:pt idx="8">
                  <c:v>0.52380952000000003</c:v>
                </c:pt>
                <c:pt idx="9">
                  <c:v>0.56349205999999996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3B-0849-BA1E-3944514AAA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82359023"/>
        <c:axId val="1082361903"/>
      </c:barChart>
      <c:catAx>
        <c:axId val="108235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361903"/>
        <c:crosses val="autoZero"/>
        <c:auto val="1"/>
        <c:lblAlgn val="ctr"/>
        <c:lblOffset val="100"/>
        <c:noMultiLvlLbl val="0"/>
      </c:catAx>
      <c:valAx>
        <c:axId val="1082361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359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 Female 18-25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Quality of product</c:v>
                </c:pt>
                <c:pt idx="1">
                  <c:v>Price</c:v>
                </c:pt>
                <c:pt idx="2">
                  <c:v>Nutritional profile</c:v>
                </c:pt>
                <c:pt idx="3">
                  <c:v>Consistent product quality</c:v>
                </c:pt>
                <c:pt idx="4">
                  <c:v>Calorie content</c:v>
                </c:pt>
                <c:pt idx="5">
                  <c:v>My long-term usage of the brand</c:v>
                </c:pt>
                <c:pt idx="6">
                  <c:v>Transparency by the brand across its supply chain</c:v>
                </c:pt>
                <c:pt idx="7">
                  <c:v>Brand values align with my own</c:v>
                </c:pt>
                <c:pt idx="8">
                  <c:v>Authentic brand story</c:v>
                </c:pt>
                <c:pt idx="9">
                  <c:v>Health care professional recommendation</c:v>
                </c:pt>
                <c:pt idx="10">
                  <c:v>Friend/family recommends the brand</c:v>
                </c:pt>
                <c:pt idx="11">
                  <c:v>Third-party certification</c:v>
                </c:pt>
                <c:pt idx="12">
                  <c:v>Informative website</c:v>
                </c:pt>
                <c:pt idx="13">
                  <c:v>Supports charities/causes</c:v>
                </c:pt>
                <c:pt idx="14">
                  <c:v>Saturated fat content</c:v>
                </c:pt>
                <c:pt idx="15">
                  <c:v>Other </c:v>
                </c:pt>
                <c:pt idx="16">
                  <c:v>None of the above</c:v>
                </c:pt>
              </c:strCache>
            </c:strRef>
          </c:cat>
          <c:val>
            <c:numRef>
              <c:f>Sheet1!$B$2:$B$18</c:f>
              <c:numCache>
                <c:formatCode>0%</c:formatCode>
                <c:ptCount val="17"/>
                <c:pt idx="0">
                  <c:v>0.48717948999999999</c:v>
                </c:pt>
                <c:pt idx="1">
                  <c:v>0.33333332999999998</c:v>
                </c:pt>
                <c:pt idx="2">
                  <c:v>0.25641026</c:v>
                </c:pt>
                <c:pt idx="3">
                  <c:v>0.15384614999999999</c:v>
                </c:pt>
                <c:pt idx="4">
                  <c:v>0.12820513</c:v>
                </c:pt>
                <c:pt idx="5">
                  <c:v>0.10256410000000001</c:v>
                </c:pt>
                <c:pt idx="6">
                  <c:v>0.10256410000000001</c:v>
                </c:pt>
                <c:pt idx="7">
                  <c:v>0.10256410000000001</c:v>
                </c:pt>
                <c:pt idx="8">
                  <c:v>7.6923079999999991E-2</c:v>
                </c:pt>
                <c:pt idx="9">
                  <c:v>7.6923079999999991E-2</c:v>
                </c:pt>
                <c:pt idx="10">
                  <c:v>5.1282050000000003E-2</c:v>
                </c:pt>
                <c:pt idx="11">
                  <c:v>5.1282050000000003E-2</c:v>
                </c:pt>
                <c:pt idx="12">
                  <c:v>2.5641029999999999E-2</c:v>
                </c:pt>
                <c:pt idx="13">
                  <c:v>2.5641029999999999E-2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AC-4717-8577-97BC28C1DA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 Male 18-25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Quality of product</c:v>
                </c:pt>
                <c:pt idx="1">
                  <c:v>Price</c:v>
                </c:pt>
                <c:pt idx="2">
                  <c:v>Nutritional profile</c:v>
                </c:pt>
                <c:pt idx="3">
                  <c:v>Consistent product quality</c:v>
                </c:pt>
                <c:pt idx="4">
                  <c:v>Calorie content</c:v>
                </c:pt>
                <c:pt idx="5">
                  <c:v>My long-term usage of the brand</c:v>
                </c:pt>
                <c:pt idx="6">
                  <c:v>Transparency by the brand across its supply chain</c:v>
                </c:pt>
                <c:pt idx="7">
                  <c:v>Brand values align with my own</c:v>
                </c:pt>
                <c:pt idx="8">
                  <c:v>Authentic brand story</c:v>
                </c:pt>
                <c:pt idx="9">
                  <c:v>Health care professional recommendation</c:v>
                </c:pt>
                <c:pt idx="10">
                  <c:v>Friend/family recommends the brand</c:v>
                </c:pt>
                <c:pt idx="11">
                  <c:v>Third-party certification</c:v>
                </c:pt>
                <c:pt idx="12">
                  <c:v>Informative website</c:v>
                </c:pt>
                <c:pt idx="13">
                  <c:v>Supports charities/causes</c:v>
                </c:pt>
                <c:pt idx="14">
                  <c:v>Saturated fat content</c:v>
                </c:pt>
                <c:pt idx="15">
                  <c:v>Other </c:v>
                </c:pt>
                <c:pt idx="16">
                  <c:v>None of the above</c:v>
                </c:pt>
              </c:strCache>
            </c:strRef>
          </c:cat>
          <c:val>
            <c:numRef>
              <c:f>Sheet1!$C$2:$C$18</c:f>
              <c:numCache>
                <c:formatCode>0%</c:formatCode>
                <c:ptCount val="17"/>
                <c:pt idx="0">
                  <c:v>0.48611111000000001</c:v>
                </c:pt>
                <c:pt idx="1">
                  <c:v>0.33333332999999998</c:v>
                </c:pt>
                <c:pt idx="2">
                  <c:v>0.16666666999999999</c:v>
                </c:pt>
                <c:pt idx="3">
                  <c:v>0.16666666999999999</c:v>
                </c:pt>
                <c:pt idx="4">
                  <c:v>0.11111111</c:v>
                </c:pt>
                <c:pt idx="5">
                  <c:v>4.1666670000000003E-2</c:v>
                </c:pt>
                <c:pt idx="6">
                  <c:v>2.7777779999999998E-2</c:v>
                </c:pt>
                <c:pt idx="7">
                  <c:v>9.7222219999999998E-2</c:v>
                </c:pt>
                <c:pt idx="8">
                  <c:v>4.1666670000000003E-2</c:v>
                </c:pt>
                <c:pt idx="9">
                  <c:v>9.7222219999999998E-2</c:v>
                </c:pt>
                <c:pt idx="10">
                  <c:v>9.7222219999999998E-2</c:v>
                </c:pt>
                <c:pt idx="11">
                  <c:v>1.3888889999999999E-2</c:v>
                </c:pt>
                <c:pt idx="12">
                  <c:v>0.11111111</c:v>
                </c:pt>
                <c:pt idx="13">
                  <c:v>8.3333329999999997E-2</c:v>
                </c:pt>
                <c:pt idx="14">
                  <c:v>2.7777779999999998E-2</c:v>
                </c:pt>
                <c:pt idx="15">
                  <c:v>0</c:v>
                </c:pt>
                <c:pt idx="16">
                  <c:v>1.3888889999999999E-2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AC-4717-8577-97BC28C1DA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US Female 26-34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Quality of product</c:v>
                </c:pt>
                <c:pt idx="1">
                  <c:v>Price</c:v>
                </c:pt>
                <c:pt idx="2">
                  <c:v>Nutritional profile</c:v>
                </c:pt>
                <c:pt idx="3">
                  <c:v>Consistent product quality</c:v>
                </c:pt>
                <c:pt idx="4">
                  <c:v>Calorie content</c:v>
                </c:pt>
                <c:pt idx="5">
                  <c:v>My long-term usage of the brand</c:v>
                </c:pt>
                <c:pt idx="6">
                  <c:v>Transparency by the brand across its supply chain</c:v>
                </c:pt>
                <c:pt idx="7">
                  <c:v>Brand values align with my own</c:v>
                </c:pt>
                <c:pt idx="8">
                  <c:v>Authentic brand story</c:v>
                </c:pt>
                <c:pt idx="9">
                  <c:v>Health care professional recommendation</c:v>
                </c:pt>
                <c:pt idx="10">
                  <c:v>Friend/family recommends the brand</c:v>
                </c:pt>
                <c:pt idx="11">
                  <c:v>Third-party certification</c:v>
                </c:pt>
                <c:pt idx="12">
                  <c:v>Informative website</c:v>
                </c:pt>
                <c:pt idx="13">
                  <c:v>Supports charities/causes</c:v>
                </c:pt>
                <c:pt idx="14">
                  <c:v>Saturated fat content</c:v>
                </c:pt>
                <c:pt idx="15">
                  <c:v>Other </c:v>
                </c:pt>
                <c:pt idx="16">
                  <c:v>None of the above</c:v>
                </c:pt>
              </c:strCache>
            </c:strRef>
          </c:cat>
          <c:val>
            <c:numRef>
              <c:f>Sheet1!$D$2:$D$18</c:f>
              <c:numCache>
                <c:formatCode>0%</c:formatCode>
                <c:ptCount val="17"/>
                <c:pt idx="0">
                  <c:v>0.52083332999999998</c:v>
                </c:pt>
                <c:pt idx="1">
                  <c:v>0.36458332999999998</c:v>
                </c:pt>
                <c:pt idx="2">
                  <c:v>0.35416667000000002</c:v>
                </c:pt>
                <c:pt idx="3">
                  <c:v>0.25</c:v>
                </c:pt>
                <c:pt idx="4">
                  <c:v>2.0833330000000001E-2</c:v>
                </c:pt>
                <c:pt idx="5">
                  <c:v>7.2916670000000003E-2</c:v>
                </c:pt>
                <c:pt idx="6">
                  <c:v>3.125E-2</c:v>
                </c:pt>
                <c:pt idx="7">
                  <c:v>5.2083329999999997E-2</c:v>
                </c:pt>
                <c:pt idx="8">
                  <c:v>1.0416669999999999E-2</c:v>
                </c:pt>
                <c:pt idx="9">
                  <c:v>6.25E-2</c:v>
                </c:pt>
                <c:pt idx="10">
                  <c:v>4.1666670000000003E-2</c:v>
                </c:pt>
                <c:pt idx="11">
                  <c:v>4.1666670000000003E-2</c:v>
                </c:pt>
                <c:pt idx="12">
                  <c:v>3.125E-2</c:v>
                </c:pt>
                <c:pt idx="13">
                  <c:v>4.1666670000000003E-2</c:v>
                </c:pt>
                <c:pt idx="14">
                  <c:v>1.0416669999999999E-2</c:v>
                </c:pt>
                <c:pt idx="15">
                  <c:v>1.0416669999999999E-2</c:v>
                </c:pt>
                <c:pt idx="16">
                  <c:v>1.0416669999999999E-2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AC-4717-8577-97BC28C1DA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US Male 26-34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Quality of product</c:v>
                </c:pt>
                <c:pt idx="1">
                  <c:v>Price</c:v>
                </c:pt>
                <c:pt idx="2">
                  <c:v>Nutritional profile</c:v>
                </c:pt>
                <c:pt idx="3">
                  <c:v>Consistent product quality</c:v>
                </c:pt>
                <c:pt idx="4">
                  <c:v>Calorie content</c:v>
                </c:pt>
                <c:pt idx="5">
                  <c:v>My long-term usage of the brand</c:v>
                </c:pt>
                <c:pt idx="6">
                  <c:v>Transparency by the brand across its supply chain</c:v>
                </c:pt>
                <c:pt idx="7">
                  <c:v>Brand values align with my own</c:v>
                </c:pt>
                <c:pt idx="8">
                  <c:v>Authentic brand story</c:v>
                </c:pt>
                <c:pt idx="9">
                  <c:v>Health care professional recommendation</c:v>
                </c:pt>
                <c:pt idx="10">
                  <c:v>Friend/family recommends the brand</c:v>
                </c:pt>
                <c:pt idx="11">
                  <c:v>Third-party certification</c:v>
                </c:pt>
                <c:pt idx="12">
                  <c:v>Informative website</c:v>
                </c:pt>
                <c:pt idx="13">
                  <c:v>Supports charities/causes</c:v>
                </c:pt>
                <c:pt idx="14">
                  <c:v>Saturated fat content</c:v>
                </c:pt>
                <c:pt idx="15">
                  <c:v>Other </c:v>
                </c:pt>
                <c:pt idx="16">
                  <c:v>None of the above</c:v>
                </c:pt>
              </c:strCache>
            </c:strRef>
          </c:cat>
          <c:val>
            <c:numRef>
              <c:f>Sheet1!$E$2:$E$18</c:f>
              <c:numCache>
                <c:formatCode>0%</c:formatCode>
                <c:ptCount val="17"/>
                <c:pt idx="0">
                  <c:v>0.56410255999999992</c:v>
                </c:pt>
                <c:pt idx="1">
                  <c:v>0.35042735000000003</c:v>
                </c:pt>
                <c:pt idx="2">
                  <c:v>0.29059828999999998</c:v>
                </c:pt>
                <c:pt idx="3">
                  <c:v>0.17094017</c:v>
                </c:pt>
                <c:pt idx="4">
                  <c:v>5.9829060000000003E-2</c:v>
                </c:pt>
                <c:pt idx="5">
                  <c:v>6.8376069999999997E-2</c:v>
                </c:pt>
                <c:pt idx="6">
                  <c:v>5.1282050000000003E-2</c:v>
                </c:pt>
                <c:pt idx="7">
                  <c:v>0.10256410000000001</c:v>
                </c:pt>
                <c:pt idx="8">
                  <c:v>2.5641029999999999E-2</c:v>
                </c:pt>
                <c:pt idx="9">
                  <c:v>8.5470089999999999E-2</c:v>
                </c:pt>
                <c:pt idx="10">
                  <c:v>7.6923079999999991E-2</c:v>
                </c:pt>
                <c:pt idx="11">
                  <c:v>3.4188030000000001E-2</c:v>
                </c:pt>
                <c:pt idx="12">
                  <c:v>3.4188030000000001E-2</c:v>
                </c:pt>
                <c:pt idx="13">
                  <c:v>4.2735040000000002E-2</c:v>
                </c:pt>
                <c:pt idx="14">
                  <c:v>1.7094020000000001E-2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AC-4717-8577-97BC28C1DA8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US Female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Quality of product</c:v>
                </c:pt>
                <c:pt idx="1">
                  <c:v>Price</c:v>
                </c:pt>
                <c:pt idx="2">
                  <c:v>Nutritional profile</c:v>
                </c:pt>
                <c:pt idx="3">
                  <c:v>Consistent product quality</c:v>
                </c:pt>
                <c:pt idx="4">
                  <c:v>Calorie content</c:v>
                </c:pt>
                <c:pt idx="5">
                  <c:v>My long-term usage of the brand</c:v>
                </c:pt>
                <c:pt idx="6">
                  <c:v>Transparency by the brand across its supply chain</c:v>
                </c:pt>
                <c:pt idx="7">
                  <c:v>Brand values align with my own</c:v>
                </c:pt>
                <c:pt idx="8">
                  <c:v>Authentic brand story</c:v>
                </c:pt>
                <c:pt idx="9">
                  <c:v>Health care professional recommendation</c:v>
                </c:pt>
                <c:pt idx="10">
                  <c:v>Friend/family recommends the brand</c:v>
                </c:pt>
                <c:pt idx="11">
                  <c:v>Third-party certification</c:v>
                </c:pt>
                <c:pt idx="12">
                  <c:v>Informative website</c:v>
                </c:pt>
                <c:pt idx="13">
                  <c:v>Supports charities/causes</c:v>
                </c:pt>
                <c:pt idx="14">
                  <c:v>Saturated fat content</c:v>
                </c:pt>
                <c:pt idx="15">
                  <c:v>Other </c:v>
                </c:pt>
                <c:pt idx="16">
                  <c:v>None of the above</c:v>
                </c:pt>
              </c:strCache>
            </c:strRef>
          </c:cat>
          <c:val>
            <c:numRef>
              <c:f>Sheet1!$F$2:$F$18</c:f>
              <c:numCache>
                <c:formatCode>0%</c:formatCode>
                <c:ptCount val="17"/>
                <c:pt idx="0">
                  <c:v>0.44117646999999999</c:v>
                </c:pt>
                <c:pt idx="1">
                  <c:v>0.27450980000000003</c:v>
                </c:pt>
                <c:pt idx="2">
                  <c:v>0.32352941000000002</c:v>
                </c:pt>
                <c:pt idx="3">
                  <c:v>0.20588234999999999</c:v>
                </c:pt>
                <c:pt idx="4">
                  <c:v>6.8627450000000007E-2</c:v>
                </c:pt>
                <c:pt idx="5">
                  <c:v>4.9019609999999998E-2</c:v>
                </c:pt>
                <c:pt idx="6">
                  <c:v>9.8039219999999996E-2</c:v>
                </c:pt>
                <c:pt idx="7">
                  <c:v>7.843137E-2</c:v>
                </c:pt>
                <c:pt idx="8">
                  <c:v>1.9607840000000001E-2</c:v>
                </c:pt>
                <c:pt idx="9">
                  <c:v>0.16666666999999999</c:v>
                </c:pt>
                <c:pt idx="10">
                  <c:v>7.843137E-2</c:v>
                </c:pt>
                <c:pt idx="11">
                  <c:v>9.8039200000000007E-3</c:v>
                </c:pt>
                <c:pt idx="12">
                  <c:v>2.9411759999999999E-2</c:v>
                </c:pt>
                <c:pt idx="13">
                  <c:v>1.9607840000000001E-2</c:v>
                </c:pt>
                <c:pt idx="14">
                  <c:v>1.9607840000000001E-2</c:v>
                </c:pt>
                <c:pt idx="15">
                  <c:v>9.8039200000000007E-3</c:v>
                </c:pt>
                <c:pt idx="16">
                  <c:v>9.8039200000000007E-3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AC-4717-8577-97BC28C1DA8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US Male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Quality of product</c:v>
                </c:pt>
                <c:pt idx="1">
                  <c:v>Price</c:v>
                </c:pt>
                <c:pt idx="2">
                  <c:v>Nutritional profile</c:v>
                </c:pt>
                <c:pt idx="3">
                  <c:v>Consistent product quality</c:v>
                </c:pt>
                <c:pt idx="4">
                  <c:v>Calorie content</c:v>
                </c:pt>
                <c:pt idx="5">
                  <c:v>My long-term usage of the brand</c:v>
                </c:pt>
                <c:pt idx="6">
                  <c:v>Transparency by the brand across its supply chain</c:v>
                </c:pt>
                <c:pt idx="7">
                  <c:v>Brand values align with my own</c:v>
                </c:pt>
                <c:pt idx="8">
                  <c:v>Authentic brand story</c:v>
                </c:pt>
                <c:pt idx="9">
                  <c:v>Health care professional recommendation</c:v>
                </c:pt>
                <c:pt idx="10">
                  <c:v>Friend/family recommends the brand</c:v>
                </c:pt>
                <c:pt idx="11">
                  <c:v>Third-party certification</c:v>
                </c:pt>
                <c:pt idx="12">
                  <c:v>Informative website</c:v>
                </c:pt>
                <c:pt idx="13">
                  <c:v>Supports charities/causes</c:v>
                </c:pt>
                <c:pt idx="14">
                  <c:v>Saturated fat content</c:v>
                </c:pt>
                <c:pt idx="15">
                  <c:v>Other </c:v>
                </c:pt>
                <c:pt idx="16">
                  <c:v>None of the above</c:v>
                </c:pt>
              </c:strCache>
            </c:strRef>
          </c:cat>
          <c:val>
            <c:numRef>
              <c:f>Sheet1!$G$2:$G$18</c:f>
              <c:numCache>
                <c:formatCode>0%</c:formatCode>
                <c:ptCount val="17"/>
                <c:pt idx="0">
                  <c:v>0.55038760000000009</c:v>
                </c:pt>
                <c:pt idx="1">
                  <c:v>0.29457364000000003</c:v>
                </c:pt>
                <c:pt idx="2">
                  <c:v>0.34108527</c:v>
                </c:pt>
                <c:pt idx="3">
                  <c:v>0.26356589000000002</c:v>
                </c:pt>
                <c:pt idx="4">
                  <c:v>5.4263569999999997E-2</c:v>
                </c:pt>
                <c:pt idx="5">
                  <c:v>5.4263569999999997E-2</c:v>
                </c:pt>
                <c:pt idx="6">
                  <c:v>5.4263569999999997E-2</c:v>
                </c:pt>
                <c:pt idx="7">
                  <c:v>7.7519400000000014E-3</c:v>
                </c:pt>
                <c:pt idx="8">
                  <c:v>4.6511630000000012E-2</c:v>
                </c:pt>
                <c:pt idx="9">
                  <c:v>9.302326000000001E-2</c:v>
                </c:pt>
                <c:pt idx="10">
                  <c:v>3.8759689999999999E-2</c:v>
                </c:pt>
                <c:pt idx="11">
                  <c:v>3.8759689999999999E-2</c:v>
                </c:pt>
                <c:pt idx="12">
                  <c:v>2.3255809999999998E-2</c:v>
                </c:pt>
                <c:pt idx="13">
                  <c:v>1.5503879999999999E-2</c:v>
                </c:pt>
                <c:pt idx="14">
                  <c:v>3.8759689999999999E-2</c:v>
                </c:pt>
                <c:pt idx="15">
                  <c:v>0</c:v>
                </c:pt>
                <c:pt idx="16">
                  <c:v>2.3255809999999998E-2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CAC-4717-8577-97BC28C1DA8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US 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Quality of product</c:v>
                </c:pt>
                <c:pt idx="1">
                  <c:v>Price</c:v>
                </c:pt>
                <c:pt idx="2">
                  <c:v>Nutritional profile</c:v>
                </c:pt>
                <c:pt idx="3">
                  <c:v>Consistent product quality</c:v>
                </c:pt>
                <c:pt idx="4">
                  <c:v>Calorie content</c:v>
                </c:pt>
                <c:pt idx="5">
                  <c:v>My long-term usage of the brand</c:v>
                </c:pt>
                <c:pt idx="6">
                  <c:v>Transparency by the brand across its supply chain</c:v>
                </c:pt>
                <c:pt idx="7">
                  <c:v>Brand values align with my own</c:v>
                </c:pt>
                <c:pt idx="8">
                  <c:v>Authentic brand story</c:v>
                </c:pt>
                <c:pt idx="9">
                  <c:v>Health care professional recommendation</c:v>
                </c:pt>
                <c:pt idx="10">
                  <c:v>Friend/family recommends the brand</c:v>
                </c:pt>
                <c:pt idx="11">
                  <c:v>Third-party certification</c:v>
                </c:pt>
                <c:pt idx="12">
                  <c:v>Informative website</c:v>
                </c:pt>
                <c:pt idx="13">
                  <c:v>Supports charities/causes</c:v>
                </c:pt>
                <c:pt idx="14">
                  <c:v>Saturated fat content</c:v>
                </c:pt>
                <c:pt idx="15">
                  <c:v>Other </c:v>
                </c:pt>
                <c:pt idx="16">
                  <c:v>None of the above</c:v>
                </c:pt>
              </c:strCache>
            </c:strRef>
          </c:cat>
          <c:val>
            <c:numRef>
              <c:f>Sheet1!$H$2:$H$18</c:f>
              <c:numCache>
                <c:formatCode>0%</c:formatCode>
                <c:ptCount val="17"/>
                <c:pt idx="0">
                  <c:v>0.46728972000000002</c:v>
                </c:pt>
                <c:pt idx="1">
                  <c:v>0.32710280000000003</c:v>
                </c:pt>
                <c:pt idx="2">
                  <c:v>0.39252335999999999</c:v>
                </c:pt>
                <c:pt idx="3">
                  <c:v>0.20560748000000001</c:v>
                </c:pt>
                <c:pt idx="4">
                  <c:v>6.5420560000000003E-2</c:v>
                </c:pt>
                <c:pt idx="5">
                  <c:v>3.7383180000000002E-2</c:v>
                </c:pt>
                <c:pt idx="6">
                  <c:v>6.5420560000000003E-2</c:v>
                </c:pt>
                <c:pt idx="7">
                  <c:v>2.8037380000000001E-2</c:v>
                </c:pt>
                <c:pt idx="8">
                  <c:v>9.3457899999999997E-3</c:v>
                </c:pt>
                <c:pt idx="9">
                  <c:v>0.11214953</c:v>
                </c:pt>
                <c:pt idx="10">
                  <c:v>5.6074770000000003E-2</c:v>
                </c:pt>
                <c:pt idx="11">
                  <c:v>3.7383180000000002E-2</c:v>
                </c:pt>
                <c:pt idx="12">
                  <c:v>4.6728970000000002E-2</c:v>
                </c:pt>
                <c:pt idx="13">
                  <c:v>0</c:v>
                </c:pt>
                <c:pt idx="14">
                  <c:v>2.8037380000000001E-2</c:v>
                </c:pt>
                <c:pt idx="15">
                  <c:v>9.3457899999999997E-3</c:v>
                </c:pt>
                <c:pt idx="16">
                  <c:v>1.8691590000000001E-2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3A-494A-BBEA-B85EAD52BD0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US 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Quality of product</c:v>
                </c:pt>
                <c:pt idx="1">
                  <c:v>Price</c:v>
                </c:pt>
                <c:pt idx="2">
                  <c:v>Nutritional profile</c:v>
                </c:pt>
                <c:pt idx="3">
                  <c:v>Consistent product quality</c:v>
                </c:pt>
                <c:pt idx="4">
                  <c:v>Calorie content</c:v>
                </c:pt>
                <c:pt idx="5">
                  <c:v>My long-term usage of the brand</c:v>
                </c:pt>
                <c:pt idx="6">
                  <c:v>Transparency by the brand across its supply chain</c:v>
                </c:pt>
                <c:pt idx="7">
                  <c:v>Brand values align with my own</c:v>
                </c:pt>
                <c:pt idx="8">
                  <c:v>Authentic brand story</c:v>
                </c:pt>
                <c:pt idx="9">
                  <c:v>Health care professional recommendation</c:v>
                </c:pt>
                <c:pt idx="10">
                  <c:v>Friend/family recommends the brand</c:v>
                </c:pt>
                <c:pt idx="11">
                  <c:v>Third-party certification</c:v>
                </c:pt>
                <c:pt idx="12">
                  <c:v>Informative website</c:v>
                </c:pt>
                <c:pt idx="13">
                  <c:v>Supports charities/causes</c:v>
                </c:pt>
                <c:pt idx="14">
                  <c:v>Saturated fat content</c:v>
                </c:pt>
                <c:pt idx="15">
                  <c:v>Other </c:v>
                </c:pt>
                <c:pt idx="16">
                  <c:v>None of the above</c:v>
                </c:pt>
              </c:strCache>
            </c:strRef>
          </c:cat>
          <c:val>
            <c:numRef>
              <c:f>Sheet1!$I$2:$I$18</c:f>
              <c:numCache>
                <c:formatCode>0%</c:formatCode>
                <c:ptCount val="17"/>
                <c:pt idx="0">
                  <c:v>0.59595960000000003</c:v>
                </c:pt>
                <c:pt idx="1">
                  <c:v>0.29292929000000001</c:v>
                </c:pt>
                <c:pt idx="2">
                  <c:v>0.30303029999999997</c:v>
                </c:pt>
                <c:pt idx="3">
                  <c:v>0.19191918999999999</c:v>
                </c:pt>
                <c:pt idx="4">
                  <c:v>4.0404040000000002E-2</c:v>
                </c:pt>
                <c:pt idx="5">
                  <c:v>5.0505050000000003E-2</c:v>
                </c:pt>
                <c:pt idx="6">
                  <c:v>1.0101010000000001E-2</c:v>
                </c:pt>
                <c:pt idx="7">
                  <c:v>5.0505050000000003E-2</c:v>
                </c:pt>
                <c:pt idx="8">
                  <c:v>1.0101010000000001E-2</c:v>
                </c:pt>
                <c:pt idx="9">
                  <c:v>0.10101010000000001</c:v>
                </c:pt>
                <c:pt idx="10">
                  <c:v>8.080807999999999E-2</c:v>
                </c:pt>
                <c:pt idx="11">
                  <c:v>4.0404040000000002E-2</c:v>
                </c:pt>
                <c:pt idx="12">
                  <c:v>4.0404040000000002E-2</c:v>
                </c:pt>
                <c:pt idx="13">
                  <c:v>1.0101010000000001E-2</c:v>
                </c:pt>
                <c:pt idx="14">
                  <c:v>3.0303030000000002E-2</c:v>
                </c:pt>
                <c:pt idx="15">
                  <c:v>0</c:v>
                </c:pt>
                <c:pt idx="16">
                  <c:v>2.0202020000000001E-2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3A-494A-BBEA-B85EAD52BD0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 Female 55+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Quality of product</c:v>
                </c:pt>
                <c:pt idx="1">
                  <c:v>Price</c:v>
                </c:pt>
                <c:pt idx="2">
                  <c:v>Nutritional profile</c:v>
                </c:pt>
                <c:pt idx="3">
                  <c:v>Consistent product quality</c:v>
                </c:pt>
                <c:pt idx="4">
                  <c:v>Calorie content</c:v>
                </c:pt>
                <c:pt idx="5">
                  <c:v>My long-term usage of the brand</c:v>
                </c:pt>
                <c:pt idx="6">
                  <c:v>Transparency by the brand across its supply chain</c:v>
                </c:pt>
                <c:pt idx="7">
                  <c:v>Brand values align with my own</c:v>
                </c:pt>
                <c:pt idx="8">
                  <c:v>Authentic brand story</c:v>
                </c:pt>
                <c:pt idx="9">
                  <c:v>Health care professional recommendation</c:v>
                </c:pt>
                <c:pt idx="10">
                  <c:v>Friend/family recommends the brand</c:v>
                </c:pt>
                <c:pt idx="11">
                  <c:v>Third-party certification</c:v>
                </c:pt>
                <c:pt idx="12">
                  <c:v>Informative website</c:v>
                </c:pt>
                <c:pt idx="13">
                  <c:v>Supports charities/causes</c:v>
                </c:pt>
                <c:pt idx="14">
                  <c:v>Saturated fat content</c:v>
                </c:pt>
                <c:pt idx="15">
                  <c:v>Other </c:v>
                </c:pt>
                <c:pt idx="16">
                  <c:v>None of the above</c:v>
                </c:pt>
              </c:strCache>
            </c:strRef>
          </c:cat>
          <c:val>
            <c:numRef>
              <c:f>Sheet1!$J$2:$J$18</c:f>
              <c:numCache>
                <c:formatCode>0%</c:formatCode>
                <c:ptCount val="17"/>
                <c:pt idx="0">
                  <c:v>0.42138365</c:v>
                </c:pt>
                <c:pt idx="1">
                  <c:v>0.37735848999999999</c:v>
                </c:pt>
                <c:pt idx="2">
                  <c:v>0.38364779999999998</c:v>
                </c:pt>
                <c:pt idx="3">
                  <c:v>0.18867924999999999</c:v>
                </c:pt>
                <c:pt idx="4">
                  <c:v>0.13836477999999999</c:v>
                </c:pt>
                <c:pt idx="5">
                  <c:v>8.1761009999999995E-2</c:v>
                </c:pt>
                <c:pt idx="6">
                  <c:v>3.1446540000000002E-2</c:v>
                </c:pt>
                <c:pt idx="7">
                  <c:v>1.257862E-2</c:v>
                </c:pt>
                <c:pt idx="8">
                  <c:v>1.257862E-2</c:v>
                </c:pt>
                <c:pt idx="9">
                  <c:v>0.11320755</c:v>
                </c:pt>
                <c:pt idx="10">
                  <c:v>6.9182389999999996E-2</c:v>
                </c:pt>
                <c:pt idx="11">
                  <c:v>1.257862E-2</c:v>
                </c:pt>
                <c:pt idx="12">
                  <c:v>5.031447E-2</c:v>
                </c:pt>
                <c:pt idx="13">
                  <c:v>6.2893100000000002E-3</c:v>
                </c:pt>
                <c:pt idx="14">
                  <c:v>3.7735850000000001E-2</c:v>
                </c:pt>
                <c:pt idx="15">
                  <c:v>0</c:v>
                </c:pt>
                <c:pt idx="16">
                  <c:v>1.886792E-2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3A-494A-BBEA-B85EAD52BD0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US Male 55+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Quality of product</c:v>
                </c:pt>
                <c:pt idx="1">
                  <c:v>Price</c:v>
                </c:pt>
                <c:pt idx="2">
                  <c:v>Nutritional profile</c:v>
                </c:pt>
                <c:pt idx="3">
                  <c:v>Consistent product quality</c:v>
                </c:pt>
                <c:pt idx="4">
                  <c:v>Calorie content</c:v>
                </c:pt>
                <c:pt idx="5">
                  <c:v>My long-term usage of the brand</c:v>
                </c:pt>
                <c:pt idx="6">
                  <c:v>Transparency by the brand across its supply chain</c:v>
                </c:pt>
                <c:pt idx="7">
                  <c:v>Brand values align with my own</c:v>
                </c:pt>
                <c:pt idx="8">
                  <c:v>Authentic brand story</c:v>
                </c:pt>
                <c:pt idx="9">
                  <c:v>Health care professional recommendation</c:v>
                </c:pt>
                <c:pt idx="10">
                  <c:v>Friend/family recommends the brand</c:v>
                </c:pt>
                <c:pt idx="11">
                  <c:v>Third-party certification</c:v>
                </c:pt>
                <c:pt idx="12">
                  <c:v>Informative website</c:v>
                </c:pt>
                <c:pt idx="13">
                  <c:v>Supports charities/causes</c:v>
                </c:pt>
                <c:pt idx="14">
                  <c:v>Saturated fat content</c:v>
                </c:pt>
                <c:pt idx="15">
                  <c:v>Other </c:v>
                </c:pt>
                <c:pt idx="16">
                  <c:v>None of the above</c:v>
                </c:pt>
              </c:strCache>
            </c:strRef>
          </c:cat>
          <c:val>
            <c:numRef>
              <c:f>Sheet1!$K$2:$K$18</c:f>
              <c:numCache>
                <c:formatCode>0%</c:formatCode>
                <c:ptCount val="17"/>
                <c:pt idx="0">
                  <c:v>0.40476190000000001</c:v>
                </c:pt>
                <c:pt idx="1">
                  <c:v>0.34920635</c:v>
                </c:pt>
                <c:pt idx="2">
                  <c:v>0.35714286000000001</c:v>
                </c:pt>
                <c:pt idx="3">
                  <c:v>0.22222222</c:v>
                </c:pt>
                <c:pt idx="4">
                  <c:v>4.7619050000000003E-2</c:v>
                </c:pt>
                <c:pt idx="5">
                  <c:v>8.7301589999999998E-2</c:v>
                </c:pt>
                <c:pt idx="6">
                  <c:v>1.5873020000000002E-2</c:v>
                </c:pt>
                <c:pt idx="7">
                  <c:v>3.1746030000000001E-2</c:v>
                </c:pt>
                <c:pt idx="8">
                  <c:v>3.9682540000000002E-2</c:v>
                </c:pt>
                <c:pt idx="9">
                  <c:v>0.12698413</c:v>
                </c:pt>
                <c:pt idx="10">
                  <c:v>7.1428569999999997E-2</c:v>
                </c:pt>
                <c:pt idx="11">
                  <c:v>1.5873020000000002E-2</c:v>
                </c:pt>
                <c:pt idx="12">
                  <c:v>2.3809520000000001E-2</c:v>
                </c:pt>
                <c:pt idx="13">
                  <c:v>0</c:v>
                </c:pt>
                <c:pt idx="14">
                  <c:v>4.7619050000000003E-2</c:v>
                </c:pt>
                <c:pt idx="15">
                  <c:v>7.9365100000000008E-3</c:v>
                </c:pt>
                <c:pt idx="16">
                  <c:v>1.5873020000000002E-2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3A-494A-BBEA-B85EAD52B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82359023"/>
        <c:axId val="1082361903"/>
      </c:barChart>
      <c:catAx>
        <c:axId val="108235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5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361903"/>
        <c:crosses val="autoZero"/>
        <c:auto val="1"/>
        <c:lblAlgn val="ctr"/>
        <c:lblOffset val="100"/>
        <c:noMultiLvlLbl val="0"/>
      </c:catAx>
      <c:valAx>
        <c:axId val="1082361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359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0.36</c:v>
                </c:pt>
                <c:pt idx="1">
                  <c:v>0.38761905000000002</c:v>
                </c:pt>
                <c:pt idx="2">
                  <c:v>0.20666667</c:v>
                </c:pt>
                <c:pt idx="3">
                  <c:v>2.1904759999999999E-2</c:v>
                </c:pt>
                <c:pt idx="4">
                  <c:v>2.3809520000000001E-2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28-42D4-9D3D-7EBCD5DE4F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0.40095238</c:v>
                </c:pt>
                <c:pt idx="1">
                  <c:v>0.42095238000000001</c:v>
                </c:pt>
                <c:pt idx="2">
                  <c:v>0.13238095</c:v>
                </c:pt>
                <c:pt idx="3">
                  <c:v>2.8571429999999998E-2</c:v>
                </c:pt>
                <c:pt idx="4">
                  <c:v>1.7142859999999999E-2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28-42D4-9D3D-7EBCD5DE4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0"/>
        <c:axId val="1281302719"/>
        <c:axId val="1281301279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All Respondents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0.38047618999999999</c:v>
                </c:pt>
                <c:pt idx="1">
                  <c:v>0.40428571000000002</c:v>
                </c:pt>
                <c:pt idx="2">
                  <c:v>0.16952381</c:v>
                </c:pt>
                <c:pt idx="3">
                  <c:v>2.5238099999999999E-2</c:v>
                </c:pt>
                <c:pt idx="4">
                  <c:v>2.0476189999999998E-2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28-42D4-9D3D-7EBCD5DE4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1302719"/>
        <c:axId val="1281301279"/>
      </c:lineChart>
      <c:catAx>
        <c:axId val="1281302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1301279"/>
        <c:crosses val="autoZero"/>
        <c:auto val="1"/>
        <c:lblAlgn val="ctr"/>
        <c:lblOffset val="100"/>
        <c:noMultiLvlLbl val="0"/>
      </c:catAx>
      <c:valAx>
        <c:axId val="1281301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13027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 Female 18-25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Brand has a quality seal on the label</c:v>
                </c:pt>
                <c:pt idx="1">
                  <c:v>Brand provides valid contact information on the label</c:v>
                </c:pt>
                <c:pt idx="2">
                  <c:v>Brand has a values-based seal on the label</c:v>
                </c:pt>
                <c:pt idx="3">
                  <c:v>Information about the grower provided</c:v>
                </c:pt>
                <c:pt idx="4">
                  <c:v>Country of origin information on label or website</c:v>
                </c:pt>
                <c:pt idx="5">
                  <c:v>QR code with traceability information on the label</c:v>
                </c:pt>
                <c:pt idx="6">
                  <c:v>I do not believe any food/beverage brands operate transparently</c:v>
                </c:pt>
                <c:pt idx="7">
                  <c:v>None of the above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0.69230768999999992</c:v>
                </c:pt>
                <c:pt idx="1">
                  <c:v>0.61538462000000005</c:v>
                </c:pt>
                <c:pt idx="2">
                  <c:v>0.51282051000000006</c:v>
                </c:pt>
                <c:pt idx="3">
                  <c:v>0.43589744000000002</c:v>
                </c:pt>
                <c:pt idx="4">
                  <c:v>0.41025641000000002</c:v>
                </c:pt>
                <c:pt idx="5">
                  <c:v>0.30769231000000002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E7-44EE-92F1-33D4B4E05A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 Male 18-25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Brand has a quality seal on the label</c:v>
                </c:pt>
                <c:pt idx="1">
                  <c:v>Brand provides valid contact information on the label</c:v>
                </c:pt>
                <c:pt idx="2">
                  <c:v>Brand has a values-based seal on the label</c:v>
                </c:pt>
                <c:pt idx="3">
                  <c:v>Information about the grower provided</c:v>
                </c:pt>
                <c:pt idx="4">
                  <c:v>Country of origin information on label or website</c:v>
                </c:pt>
                <c:pt idx="5">
                  <c:v>QR code with traceability information on the label</c:v>
                </c:pt>
                <c:pt idx="6">
                  <c:v>I do not believe any food/beverage brands operate transparently</c:v>
                </c:pt>
                <c:pt idx="7">
                  <c:v>None of the above</c:v>
                </c:pt>
              </c:strCache>
            </c:strRef>
          </c:cat>
          <c:val>
            <c:numRef>
              <c:f>Sheet1!$C$2:$C$9</c:f>
              <c:numCache>
                <c:formatCode>0%</c:formatCode>
                <c:ptCount val="8"/>
                <c:pt idx="0">
                  <c:v>0.56944443999999994</c:v>
                </c:pt>
                <c:pt idx="1">
                  <c:v>0.43055556</c:v>
                </c:pt>
                <c:pt idx="2">
                  <c:v>0.47222222000000003</c:v>
                </c:pt>
                <c:pt idx="3">
                  <c:v>0.45833332999999998</c:v>
                </c:pt>
                <c:pt idx="4">
                  <c:v>0.36111111000000001</c:v>
                </c:pt>
                <c:pt idx="5">
                  <c:v>0.31944444</c:v>
                </c:pt>
                <c:pt idx="6">
                  <c:v>2.7777779999999998E-2</c:v>
                </c:pt>
                <c:pt idx="7">
                  <c:v>1.3888889999999999E-2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E7-44EE-92F1-33D4B4E05A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US Female 26-34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Brand has a quality seal on the label</c:v>
                </c:pt>
                <c:pt idx="1">
                  <c:v>Brand provides valid contact information on the label</c:v>
                </c:pt>
                <c:pt idx="2">
                  <c:v>Brand has a values-based seal on the label</c:v>
                </c:pt>
                <c:pt idx="3">
                  <c:v>Information about the grower provided</c:v>
                </c:pt>
                <c:pt idx="4">
                  <c:v>Country of origin information on label or website</c:v>
                </c:pt>
                <c:pt idx="5">
                  <c:v>QR code with traceability information on the label</c:v>
                </c:pt>
                <c:pt idx="6">
                  <c:v>I do not believe any food/beverage brands operate transparently</c:v>
                </c:pt>
                <c:pt idx="7">
                  <c:v>None of the above</c:v>
                </c:pt>
              </c:strCache>
            </c:strRef>
          </c:cat>
          <c:val>
            <c:numRef>
              <c:f>Sheet1!$D$2:$D$9</c:f>
              <c:numCache>
                <c:formatCode>0%</c:formatCode>
                <c:ptCount val="8"/>
                <c:pt idx="0">
                  <c:v>0.53125</c:v>
                </c:pt>
                <c:pt idx="1">
                  <c:v>0.5625</c:v>
                </c:pt>
                <c:pt idx="2">
                  <c:v>0.34375</c:v>
                </c:pt>
                <c:pt idx="3">
                  <c:v>0.57291667000000002</c:v>
                </c:pt>
                <c:pt idx="4">
                  <c:v>0.375</c:v>
                </c:pt>
                <c:pt idx="5">
                  <c:v>0.4375</c:v>
                </c:pt>
                <c:pt idx="6">
                  <c:v>2.0833330000000001E-2</c:v>
                </c:pt>
                <c:pt idx="7">
                  <c:v>3.125E-2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E7-44EE-92F1-33D4B4E05A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US Male 26-34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Brand has a quality seal on the label</c:v>
                </c:pt>
                <c:pt idx="1">
                  <c:v>Brand provides valid contact information on the label</c:v>
                </c:pt>
                <c:pt idx="2">
                  <c:v>Brand has a values-based seal on the label</c:v>
                </c:pt>
                <c:pt idx="3">
                  <c:v>Information about the grower provided</c:v>
                </c:pt>
                <c:pt idx="4">
                  <c:v>Country of origin information on label or website</c:v>
                </c:pt>
                <c:pt idx="5">
                  <c:v>QR code with traceability information on the label</c:v>
                </c:pt>
                <c:pt idx="6">
                  <c:v>I do not believe any food/beverage brands operate transparently</c:v>
                </c:pt>
                <c:pt idx="7">
                  <c:v>None of the above</c:v>
                </c:pt>
              </c:strCache>
            </c:strRef>
          </c:cat>
          <c:val>
            <c:numRef>
              <c:f>Sheet1!$E$2:$E$9</c:f>
              <c:numCache>
                <c:formatCode>0%</c:formatCode>
                <c:ptCount val="8"/>
                <c:pt idx="0">
                  <c:v>0.58119657999999996</c:v>
                </c:pt>
                <c:pt idx="1">
                  <c:v>0.48717948999999999</c:v>
                </c:pt>
                <c:pt idx="2">
                  <c:v>0.49572650000000001</c:v>
                </c:pt>
                <c:pt idx="3">
                  <c:v>0.48717948999999999</c:v>
                </c:pt>
                <c:pt idx="4">
                  <c:v>0.34188034</c:v>
                </c:pt>
                <c:pt idx="5">
                  <c:v>0.38461538000000001</c:v>
                </c:pt>
                <c:pt idx="6">
                  <c:v>3.4188030000000001E-2</c:v>
                </c:pt>
                <c:pt idx="7">
                  <c:v>2.5641029999999999E-2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E7-44EE-92F1-33D4B4E05A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US Female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Brand has a quality seal on the label</c:v>
                </c:pt>
                <c:pt idx="1">
                  <c:v>Brand provides valid contact information on the label</c:v>
                </c:pt>
                <c:pt idx="2">
                  <c:v>Brand has a values-based seal on the label</c:v>
                </c:pt>
                <c:pt idx="3">
                  <c:v>Information about the grower provided</c:v>
                </c:pt>
                <c:pt idx="4">
                  <c:v>Country of origin information on label or website</c:v>
                </c:pt>
                <c:pt idx="5">
                  <c:v>QR code with traceability information on the label</c:v>
                </c:pt>
                <c:pt idx="6">
                  <c:v>I do not believe any food/beverage brands operate transparently</c:v>
                </c:pt>
                <c:pt idx="7">
                  <c:v>None of the above</c:v>
                </c:pt>
              </c:strCache>
            </c:strRef>
          </c:cat>
          <c:val>
            <c:numRef>
              <c:f>Sheet1!$F$2:$F$9</c:f>
              <c:numCache>
                <c:formatCode>0%</c:formatCode>
                <c:ptCount val="8"/>
                <c:pt idx="0">
                  <c:v>0.58823528999999997</c:v>
                </c:pt>
                <c:pt idx="1">
                  <c:v>0.53921569000000003</c:v>
                </c:pt>
                <c:pt idx="2">
                  <c:v>0.44117646999999999</c:v>
                </c:pt>
                <c:pt idx="3">
                  <c:v>0.45098039000000001</c:v>
                </c:pt>
                <c:pt idx="4">
                  <c:v>0.35294118000000002</c:v>
                </c:pt>
                <c:pt idx="5">
                  <c:v>0.38235293999999997</c:v>
                </c:pt>
                <c:pt idx="6">
                  <c:v>5.8823529999999999E-2</c:v>
                </c:pt>
                <c:pt idx="7">
                  <c:v>2.9411759999999999E-2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E7-44EE-92F1-33D4B4E05AC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US Male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Brand has a quality seal on the label</c:v>
                </c:pt>
                <c:pt idx="1">
                  <c:v>Brand provides valid contact information on the label</c:v>
                </c:pt>
                <c:pt idx="2">
                  <c:v>Brand has a values-based seal on the label</c:v>
                </c:pt>
                <c:pt idx="3">
                  <c:v>Information about the grower provided</c:v>
                </c:pt>
                <c:pt idx="4">
                  <c:v>Country of origin information on label or website</c:v>
                </c:pt>
                <c:pt idx="5">
                  <c:v>QR code with traceability information on the label</c:v>
                </c:pt>
                <c:pt idx="6">
                  <c:v>I do not believe any food/beverage brands operate transparently</c:v>
                </c:pt>
                <c:pt idx="7">
                  <c:v>None of the above</c:v>
                </c:pt>
              </c:strCache>
            </c:strRef>
          </c:cat>
          <c:val>
            <c:numRef>
              <c:f>Sheet1!$G$2:$G$9</c:f>
              <c:numCache>
                <c:formatCode>0%</c:formatCode>
                <c:ptCount val="8"/>
                <c:pt idx="0">
                  <c:v>0.58139534999999998</c:v>
                </c:pt>
                <c:pt idx="1">
                  <c:v>0.43410852999999999</c:v>
                </c:pt>
                <c:pt idx="2">
                  <c:v>0.37984496000000001</c:v>
                </c:pt>
                <c:pt idx="3">
                  <c:v>0.48837208999999998</c:v>
                </c:pt>
                <c:pt idx="4">
                  <c:v>0.39534883999999998</c:v>
                </c:pt>
                <c:pt idx="5">
                  <c:v>0.34108527</c:v>
                </c:pt>
                <c:pt idx="6">
                  <c:v>8.5271319999999998E-2</c:v>
                </c:pt>
                <c:pt idx="7">
                  <c:v>1.5503879999999999E-2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FE7-44EE-92F1-33D4B4E05AC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US 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Brand has a quality seal on the label</c:v>
                </c:pt>
                <c:pt idx="1">
                  <c:v>Brand provides valid contact information on the label</c:v>
                </c:pt>
                <c:pt idx="2">
                  <c:v>Brand has a values-based seal on the label</c:v>
                </c:pt>
                <c:pt idx="3">
                  <c:v>Information about the grower provided</c:v>
                </c:pt>
                <c:pt idx="4">
                  <c:v>Country of origin information on label or website</c:v>
                </c:pt>
                <c:pt idx="5">
                  <c:v>QR code with traceability information on the label</c:v>
                </c:pt>
                <c:pt idx="6">
                  <c:v>I do not believe any food/beverage brands operate transparently</c:v>
                </c:pt>
                <c:pt idx="7">
                  <c:v>None of the above</c:v>
                </c:pt>
              </c:strCache>
            </c:strRef>
          </c:cat>
          <c:val>
            <c:numRef>
              <c:f>Sheet1!$H$2:$H$9</c:f>
              <c:numCache>
                <c:formatCode>0%</c:formatCode>
                <c:ptCount val="8"/>
                <c:pt idx="0">
                  <c:v>0.49532710000000002</c:v>
                </c:pt>
                <c:pt idx="1">
                  <c:v>0.50467289999999998</c:v>
                </c:pt>
                <c:pt idx="2">
                  <c:v>0.36448597999999999</c:v>
                </c:pt>
                <c:pt idx="3">
                  <c:v>0.54205607</c:v>
                </c:pt>
                <c:pt idx="4">
                  <c:v>0.31775701000000001</c:v>
                </c:pt>
                <c:pt idx="5">
                  <c:v>0.34579439000000001</c:v>
                </c:pt>
                <c:pt idx="6">
                  <c:v>6.5420560000000003E-2</c:v>
                </c:pt>
                <c:pt idx="7">
                  <c:v>5.6074770000000003E-2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4B-004A-9D9B-766B09EBD32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US 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Brand has a quality seal on the label</c:v>
                </c:pt>
                <c:pt idx="1">
                  <c:v>Brand provides valid contact information on the label</c:v>
                </c:pt>
                <c:pt idx="2">
                  <c:v>Brand has a values-based seal on the label</c:v>
                </c:pt>
                <c:pt idx="3">
                  <c:v>Information about the grower provided</c:v>
                </c:pt>
                <c:pt idx="4">
                  <c:v>Country of origin information on label or website</c:v>
                </c:pt>
                <c:pt idx="5">
                  <c:v>QR code with traceability information on the label</c:v>
                </c:pt>
                <c:pt idx="6">
                  <c:v>I do not believe any food/beverage brands operate transparently</c:v>
                </c:pt>
                <c:pt idx="7">
                  <c:v>None of the above</c:v>
                </c:pt>
              </c:strCache>
            </c:strRef>
          </c:cat>
          <c:val>
            <c:numRef>
              <c:f>Sheet1!$I$2:$I$9</c:f>
              <c:numCache>
                <c:formatCode>0%</c:formatCode>
                <c:ptCount val="8"/>
                <c:pt idx="0">
                  <c:v>0.46464645999999998</c:v>
                </c:pt>
                <c:pt idx="1">
                  <c:v>0.43434342999999997</c:v>
                </c:pt>
                <c:pt idx="2">
                  <c:v>0.29292929000000001</c:v>
                </c:pt>
                <c:pt idx="3">
                  <c:v>0.35353535000000003</c:v>
                </c:pt>
                <c:pt idx="4">
                  <c:v>0.37373737000000001</c:v>
                </c:pt>
                <c:pt idx="5">
                  <c:v>0.30303029999999997</c:v>
                </c:pt>
                <c:pt idx="6">
                  <c:v>8.080807999999999E-2</c:v>
                </c:pt>
                <c:pt idx="7">
                  <c:v>3.0303030000000002E-2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4B-004A-9D9B-766B09EBD32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 Female 55+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Brand has a quality seal on the label</c:v>
                </c:pt>
                <c:pt idx="1">
                  <c:v>Brand provides valid contact information on the label</c:v>
                </c:pt>
                <c:pt idx="2">
                  <c:v>Brand has a values-based seal on the label</c:v>
                </c:pt>
                <c:pt idx="3">
                  <c:v>Information about the grower provided</c:v>
                </c:pt>
                <c:pt idx="4">
                  <c:v>Country of origin information on label or website</c:v>
                </c:pt>
                <c:pt idx="5">
                  <c:v>QR code with traceability information on the label</c:v>
                </c:pt>
                <c:pt idx="6">
                  <c:v>I do not believe any food/beverage brands operate transparently</c:v>
                </c:pt>
                <c:pt idx="7">
                  <c:v>None of the above</c:v>
                </c:pt>
              </c:strCache>
            </c:strRef>
          </c:cat>
          <c:val>
            <c:numRef>
              <c:f>Sheet1!$J$2:$J$9</c:f>
              <c:numCache>
                <c:formatCode>0%</c:formatCode>
                <c:ptCount val="8"/>
                <c:pt idx="0">
                  <c:v>0.54716980999999998</c:v>
                </c:pt>
                <c:pt idx="1">
                  <c:v>0.57232704000000001</c:v>
                </c:pt>
                <c:pt idx="2">
                  <c:v>0.37106918</c:v>
                </c:pt>
                <c:pt idx="3">
                  <c:v>0.44025156999999998</c:v>
                </c:pt>
                <c:pt idx="4">
                  <c:v>0.49685534999999997</c:v>
                </c:pt>
                <c:pt idx="5">
                  <c:v>0.37106918</c:v>
                </c:pt>
                <c:pt idx="6">
                  <c:v>0.13836477999999999</c:v>
                </c:pt>
                <c:pt idx="7">
                  <c:v>3.1446540000000002E-2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4B-004A-9D9B-766B09EBD32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US Male 55+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Brand has a quality seal on the label</c:v>
                </c:pt>
                <c:pt idx="1">
                  <c:v>Brand provides valid contact information on the label</c:v>
                </c:pt>
                <c:pt idx="2">
                  <c:v>Brand has a values-based seal on the label</c:v>
                </c:pt>
                <c:pt idx="3">
                  <c:v>Information about the grower provided</c:v>
                </c:pt>
                <c:pt idx="4">
                  <c:v>Country of origin information on label or website</c:v>
                </c:pt>
                <c:pt idx="5">
                  <c:v>QR code with traceability information on the label</c:v>
                </c:pt>
                <c:pt idx="6">
                  <c:v>I do not believe any food/beverage brands operate transparently</c:v>
                </c:pt>
                <c:pt idx="7">
                  <c:v>None of the above</c:v>
                </c:pt>
              </c:strCache>
            </c:strRef>
          </c:cat>
          <c:val>
            <c:numRef>
              <c:f>Sheet1!$K$2:$K$9</c:f>
              <c:numCache>
                <c:formatCode>0%</c:formatCode>
                <c:ptCount val="8"/>
                <c:pt idx="0">
                  <c:v>0.53174602999999998</c:v>
                </c:pt>
                <c:pt idx="1">
                  <c:v>0.38888888999999999</c:v>
                </c:pt>
                <c:pt idx="2">
                  <c:v>0.34920635</c:v>
                </c:pt>
                <c:pt idx="3">
                  <c:v>0.43650793999999998</c:v>
                </c:pt>
                <c:pt idx="4">
                  <c:v>0.42857142999999998</c:v>
                </c:pt>
                <c:pt idx="5">
                  <c:v>0.30952381000000001</c:v>
                </c:pt>
                <c:pt idx="6">
                  <c:v>0.10317460000000001</c:v>
                </c:pt>
                <c:pt idx="7">
                  <c:v>6.3492060000000003E-2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4B-004A-9D9B-766B09EBD3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82359023"/>
        <c:axId val="1082361903"/>
      </c:barChart>
      <c:catAx>
        <c:axId val="108235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361903"/>
        <c:crosses val="autoZero"/>
        <c:auto val="1"/>
        <c:lblAlgn val="ctr"/>
        <c:lblOffset val="100"/>
        <c:noMultiLvlLbl val="0"/>
      </c:catAx>
      <c:valAx>
        <c:axId val="1082361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359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 Female 18-25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Always influences with all ingredients</c:v>
                </c:pt>
                <c:pt idx="1">
                  <c:v>Frequently influences with all ingredients</c:v>
                </c:pt>
                <c:pt idx="2">
                  <c:v>Often influences with certain ingredients</c:v>
                </c:pt>
                <c:pt idx="3">
                  <c:v>Sometimes influences with certain ingredients or types of products</c:v>
                </c:pt>
                <c:pt idx="4">
                  <c:v>Never influences my decision</c:v>
                </c:pt>
                <c:pt idx="5">
                  <c:v>I wasn't aware this was an issue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0.17948718</c:v>
                </c:pt>
                <c:pt idx="1">
                  <c:v>0.25641026</c:v>
                </c:pt>
                <c:pt idx="2">
                  <c:v>0.12820513</c:v>
                </c:pt>
                <c:pt idx="3">
                  <c:v>0.35897435999999999</c:v>
                </c:pt>
                <c:pt idx="4">
                  <c:v>2.5641029999999999E-2</c:v>
                </c:pt>
                <c:pt idx="5">
                  <c:v>5.1282050000000003E-2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15-4EBE-BDF1-D0362804C3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 Male 18-25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Always influences with all ingredients</c:v>
                </c:pt>
                <c:pt idx="1">
                  <c:v>Frequently influences with all ingredients</c:v>
                </c:pt>
                <c:pt idx="2">
                  <c:v>Often influences with certain ingredients</c:v>
                </c:pt>
                <c:pt idx="3">
                  <c:v>Sometimes influences with certain ingredients or types of products</c:v>
                </c:pt>
                <c:pt idx="4">
                  <c:v>Never influences my decision</c:v>
                </c:pt>
                <c:pt idx="5">
                  <c:v>I wasn't aware this was an issue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0.18055556</c:v>
                </c:pt>
                <c:pt idx="1">
                  <c:v>0.27777777999999997</c:v>
                </c:pt>
                <c:pt idx="2">
                  <c:v>0.18055556</c:v>
                </c:pt>
                <c:pt idx="3">
                  <c:v>0.25</c:v>
                </c:pt>
                <c:pt idx="4">
                  <c:v>4.1666670000000003E-2</c:v>
                </c:pt>
                <c:pt idx="5">
                  <c:v>6.9444439999999996E-2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15-4EBE-BDF1-D0362804C3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US Female 26-34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Always influences with all ingredients</c:v>
                </c:pt>
                <c:pt idx="1">
                  <c:v>Frequently influences with all ingredients</c:v>
                </c:pt>
                <c:pt idx="2">
                  <c:v>Often influences with certain ingredients</c:v>
                </c:pt>
                <c:pt idx="3">
                  <c:v>Sometimes influences with certain ingredients or types of products</c:v>
                </c:pt>
                <c:pt idx="4">
                  <c:v>Never influences my decision</c:v>
                </c:pt>
                <c:pt idx="5">
                  <c:v>I wasn't aware this was an issue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0.125</c:v>
                </c:pt>
                <c:pt idx="1">
                  <c:v>0.26041667000000002</c:v>
                </c:pt>
                <c:pt idx="2">
                  <c:v>0.14583333000000001</c:v>
                </c:pt>
                <c:pt idx="3">
                  <c:v>0.27083332999999998</c:v>
                </c:pt>
                <c:pt idx="4">
                  <c:v>0.13541666999999999</c:v>
                </c:pt>
                <c:pt idx="5">
                  <c:v>6.25E-2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15-4EBE-BDF1-D0362804C3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US Male 26-34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Always influences with all ingredients</c:v>
                </c:pt>
                <c:pt idx="1">
                  <c:v>Frequently influences with all ingredients</c:v>
                </c:pt>
                <c:pt idx="2">
                  <c:v>Often influences with certain ingredients</c:v>
                </c:pt>
                <c:pt idx="3">
                  <c:v>Sometimes influences with certain ingredients or types of products</c:v>
                </c:pt>
                <c:pt idx="4">
                  <c:v>Never influences my decision</c:v>
                </c:pt>
                <c:pt idx="5">
                  <c:v>I wasn't aware this was an issue</c:v>
                </c:pt>
              </c:strCache>
            </c:strRef>
          </c:cat>
          <c:val>
            <c:numRef>
              <c:f>Sheet1!$E$2:$E$7</c:f>
              <c:numCache>
                <c:formatCode>0%</c:formatCode>
                <c:ptCount val="6"/>
                <c:pt idx="0">
                  <c:v>0.15384614999999999</c:v>
                </c:pt>
                <c:pt idx="1">
                  <c:v>0.23076922999999999</c:v>
                </c:pt>
                <c:pt idx="2">
                  <c:v>0.25641026</c:v>
                </c:pt>
                <c:pt idx="3">
                  <c:v>0.18803418999999999</c:v>
                </c:pt>
                <c:pt idx="4">
                  <c:v>0.11965812000000001</c:v>
                </c:pt>
                <c:pt idx="5">
                  <c:v>5.1282050000000003E-2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15-4EBE-BDF1-D0362804C36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US Female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Always influences with all ingredients</c:v>
                </c:pt>
                <c:pt idx="1">
                  <c:v>Frequently influences with all ingredients</c:v>
                </c:pt>
                <c:pt idx="2">
                  <c:v>Often influences with certain ingredients</c:v>
                </c:pt>
                <c:pt idx="3">
                  <c:v>Sometimes influences with certain ingredients or types of products</c:v>
                </c:pt>
                <c:pt idx="4">
                  <c:v>Never influences my decision</c:v>
                </c:pt>
                <c:pt idx="5">
                  <c:v>I wasn't aware this was an issue</c:v>
                </c:pt>
              </c:strCache>
            </c:strRef>
          </c:cat>
          <c:val>
            <c:numRef>
              <c:f>Sheet1!$F$2:$F$7</c:f>
              <c:numCache>
                <c:formatCode>0%</c:formatCode>
                <c:ptCount val="6"/>
                <c:pt idx="0">
                  <c:v>7.843137E-2</c:v>
                </c:pt>
                <c:pt idx="1">
                  <c:v>0.2254902</c:v>
                </c:pt>
                <c:pt idx="2">
                  <c:v>0.21568627000000001</c:v>
                </c:pt>
                <c:pt idx="3">
                  <c:v>0.27450980000000003</c:v>
                </c:pt>
                <c:pt idx="4">
                  <c:v>0.11764706</c:v>
                </c:pt>
                <c:pt idx="5">
                  <c:v>8.8235290000000008E-2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15-4EBE-BDF1-D0362804C36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US Male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Always influences with all ingredients</c:v>
                </c:pt>
                <c:pt idx="1">
                  <c:v>Frequently influences with all ingredients</c:v>
                </c:pt>
                <c:pt idx="2">
                  <c:v>Often influences with certain ingredients</c:v>
                </c:pt>
                <c:pt idx="3">
                  <c:v>Sometimes influences with certain ingredients or types of products</c:v>
                </c:pt>
                <c:pt idx="4">
                  <c:v>Never influences my decision</c:v>
                </c:pt>
                <c:pt idx="5">
                  <c:v>I wasn't aware this was an issue</c:v>
                </c:pt>
              </c:strCache>
            </c:strRef>
          </c:cat>
          <c:val>
            <c:numRef>
              <c:f>Sheet1!$G$2:$G$7</c:f>
              <c:numCache>
                <c:formatCode>0%</c:formatCode>
                <c:ptCount val="6"/>
                <c:pt idx="0">
                  <c:v>8.5271319999999998E-2</c:v>
                </c:pt>
                <c:pt idx="1">
                  <c:v>0.17054264</c:v>
                </c:pt>
                <c:pt idx="2">
                  <c:v>0.15503876</c:v>
                </c:pt>
                <c:pt idx="3">
                  <c:v>0.28682171000000001</c:v>
                </c:pt>
                <c:pt idx="4">
                  <c:v>0.25581395000000001</c:v>
                </c:pt>
                <c:pt idx="5">
                  <c:v>4.6511630000000012E-2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015-4EBE-BDF1-D0362804C36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US 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Always influences with all ingredients</c:v>
                </c:pt>
                <c:pt idx="1">
                  <c:v>Frequently influences with all ingredients</c:v>
                </c:pt>
                <c:pt idx="2">
                  <c:v>Often influences with certain ingredients</c:v>
                </c:pt>
                <c:pt idx="3">
                  <c:v>Sometimes influences with certain ingredients or types of products</c:v>
                </c:pt>
                <c:pt idx="4">
                  <c:v>Never influences my decision</c:v>
                </c:pt>
                <c:pt idx="5">
                  <c:v>I wasn't aware this was an issue</c:v>
                </c:pt>
              </c:strCache>
            </c:strRef>
          </c:cat>
          <c:val>
            <c:numRef>
              <c:f>Sheet1!$H$2:$H$7</c:f>
              <c:numCache>
                <c:formatCode>0%</c:formatCode>
                <c:ptCount val="6"/>
                <c:pt idx="0">
                  <c:v>0.14018691999999999</c:v>
                </c:pt>
                <c:pt idx="1">
                  <c:v>0.17757009000000001</c:v>
                </c:pt>
                <c:pt idx="2">
                  <c:v>0.14953271000000001</c:v>
                </c:pt>
                <c:pt idx="3">
                  <c:v>0.24299065</c:v>
                </c:pt>
                <c:pt idx="4">
                  <c:v>0.19626167999999999</c:v>
                </c:pt>
                <c:pt idx="5">
                  <c:v>9.3457940000000003E-2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C8-3D43-B8A5-65205555EC7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US 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Always influences with all ingredients</c:v>
                </c:pt>
                <c:pt idx="1">
                  <c:v>Frequently influences with all ingredients</c:v>
                </c:pt>
                <c:pt idx="2">
                  <c:v>Often influences with certain ingredients</c:v>
                </c:pt>
                <c:pt idx="3">
                  <c:v>Sometimes influences with certain ingredients or types of products</c:v>
                </c:pt>
                <c:pt idx="4">
                  <c:v>Never influences my decision</c:v>
                </c:pt>
                <c:pt idx="5">
                  <c:v>I wasn't aware this was an issue</c:v>
                </c:pt>
              </c:strCache>
            </c:strRef>
          </c:cat>
          <c:val>
            <c:numRef>
              <c:f>Sheet1!$I$2:$I$7</c:f>
              <c:numCache>
                <c:formatCode>0%</c:formatCode>
                <c:ptCount val="6"/>
                <c:pt idx="0">
                  <c:v>4.0404040000000002E-2</c:v>
                </c:pt>
                <c:pt idx="1">
                  <c:v>0.17171717</c:v>
                </c:pt>
                <c:pt idx="2">
                  <c:v>0.21212121</c:v>
                </c:pt>
                <c:pt idx="3">
                  <c:v>0.27272727000000002</c:v>
                </c:pt>
                <c:pt idx="4">
                  <c:v>0.20202020000000001</c:v>
                </c:pt>
                <c:pt idx="5">
                  <c:v>0.10101010000000001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C8-3D43-B8A5-65205555EC7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 Female 55+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Always influences with all ingredients</c:v>
                </c:pt>
                <c:pt idx="1">
                  <c:v>Frequently influences with all ingredients</c:v>
                </c:pt>
                <c:pt idx="2">
                  <c:v>Often influences with certain ingredients</c:v>
                </c:pt>
                <c:pt idx="3">
                  <c:v>Sometimes influences with certain ingredients or types of products</c:v>
                </c:pt>
                <c:pt idx="4">
                  <c:v>Never influences my decision</c:v>
                </c:pt>
                <c:pt idx="5">
                  <c:v>I wasn't aware this was an issue</c:v>
                </c:pt>
              </c:strCache>
            </c:strRef>
          </c:cat>
          <c:val>
            <c:numRef>
              <c:f>Sheet1!$J$2:$J$7</c:f>
              <c:numCache>
                <c:formatCode>0%</c:formatCode>
                <c:ptCount val="6"/>
                <c:pt idx="0">
                  <c:v>6.2893080000000004E-2</c:v>
                </c:pt>
                <c:pt idx="1">
                  <c:v>6.9182389999999996E-2</c:v>
                </c:pt>
                <c:pt idx="2">
                  <c:v>0.11320755</c:v>
                </c:pt>
                <c:pt idx="3">
                  <c:v>0.42138365</c:v>
                </c:pt>
                <c:pt idx="4">
                  <c:v>0.23270440000000001</c:v>
                </c:pt>
                <c:pt idx="5">
                  <c:v>0.10062893000000001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C8-3D43-B8A5-65205555EC7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US Male 55+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Always influences with all ingredients</c:v>
                </c:pt>
                <c:pt idx="1">
                  <c:v>Frequently influences with all ingredients</c:v>
                </c:pt>
                <c:pt idx="2">
                  <c:v>Often influences with certain ingredients</c:v>
                </c:pt>
                <c:pt idx="3">
                  <c:v>Sometimes influences with certain ingredients or types of products</c:v>
                </c:pt>
                <c:pt idx="4">
                  <c:v>Never influences my decision</c:v>
                </c:pt>
                <c:pt idx="5">
                  <c:v>I wasn't aware this was an issue</c:v>
                </c:pt>
              </c:strCache>
            </c:strRef>
          </c:cat>
          <c:val>
            <c:numRef>
              <c:f>Sheet1!$K$2:$K$7</c:f>
              <c:numCache>
                <c:formatCode>0%</c:formatCode>
                <c:ptCount val="6"/>
                <c:pt idx="0">
                  <c:v>4.7619050000000003E-2</c:v>
                </c:pt>
                <c:pt idx="1">
                  <c:v>0.11904762000000001</c:v>
                </c:pt>
                <c:pt idx="2">
                  <c:v>0.15079365</c:v>
                </c:pt>
                <c:pt idx="3">
                  <c:v>0.3015873</c:v>
                </c:pt>
                <c:pt idx="4">
                  <c:v>0.27777777999999997</c:v>
                </c:pt>
                <c:pt idx="5">
                  <c:v>0.10317460000000001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C8-3D43-B8A5-65205555EC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82359023"/>
        <c:axId val="1082361903"/>
      </c:barChart>
      <c:catAx>
        <c:axId val="1082359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361903"/>
        <c:crosses val="autoZero"/>
        <c:auto val="1"/>
        <c:lblAlgn val="ctr"/>
        <c:lblOffset val="100"/>
        <c:noMultiLvlLbl val="0"/>
      </c:catAx>
      <c:valAx>
        <c:axId val="1082361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359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 18-25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Pill</c:v>
                </c:pt>
                <c:pt idx="1">
                  <c:v>Tablet</c:v>
                </c:pt>
                <c:pt idx="2">
                  <c:v>Gummy</c:v>
                </c:pt>
                <c:pt idx="3">
                  <c:v>Softgel</c:v>
                </c:pt>
                <c:pt idx="4">
                  <c:v>Chew</c:v>
                </c:pt>
                <c:pt idx="5">
                  <c:v>Powder</c:v>
                </c:pt>
                <c:pt idx="6">
                  <c:v>Liquid</c:v>
                </c:pt>
                <c:pt idx="7">
                  <c:v>Gelatin capsule</c:v>
                </c:pt>
                <c:pt idx="8">
                  <c:v>Vegetarian capsule</c:v>
                </c:pt>
                <c:pt idx="9">
                  <c:v>Bar</c:v>
                </c:pt>
                <c:pt idx="10">
                  <c:v>Shot</c:v>
                </c:pt>
                <c:pt idx="11">
                  <c:v>Stick pack/sachet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0.42105262999999998</c:v>
                </c:pt>
                <c:pt idx="1">
                  <c:v>0.33333332999999998</c:v>
                </c:pt>
                <c:pt idx="2">
                  <c:v>0.54385965000000003</c:v>
                </c:pt>
                <c:pt idx="3">
                  <c:v>8.77193E-2</c:v>
                </c:pt>
                <c:pt idx="4">
                  <c:v>0.21052631999999999</c:v>
                </c:pt>
                <c:pt idx="5">
                  <c:v>0.22807018000000001</c:v>
                </c:pt>
                <c:pt idx="6">
                  <c:v>0.12280702</c:v>
                </c:pt>
                <c:pt idx="7">
                  <c:v>7.0175440000000006E-2</c:v>
                </c:pt>
                <c:pt idx="8">
                  <c:v>7.0175440000000006E-2</c:v>
                </c:pt>
                <c:pt idx="9">
                  <c:v>3.5087720000000003E-2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C-4EC2-97F1-CDA5F03067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18-25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Pill</c:v>
                </c:pt>
                <c:pt idx="1">
                  <c:v>Tablet</c:v>
                </c:pt>
                <c:pt idx="2">
                  <c:v>Gummy</c:v>
                </c:pt>
                <c:pt idx="3">
                  <c:v>Softgel</c:v>
                </c:pt>
                <c:pt idx="4">
                  <c:v>Chew</c:v>
                </c:pt>
                <c:pt idx="5">
                  <c:v>Powder</c:v>
                </c:pt>
                <c:pt idx="6">
                  <c:v>Liquid</c:v>
                </c:pt>
                <c:pt idx="7">
                  <c:v>Gelatin capsule</c:v>
                </c:pt>
                <c:pt idx="8">
                  <c:v>Vegetarian capsule</c:v>
                </c:pt>
                <c:pt idx="9">
                  <c:v>Bar</c:v>
                </c:pt>
                <c:pt idx="10">
                  <c:v>Shot</c:v>
                </c:pt>
                <c:pt idx="11">
                  <c:v>Stick pack/sachet</c:v>
                </c:pt>
              </c:strCache>
            </c:strRef>
          </c:cat>
          <c:val>
            <c:numRef>
              <c:f>Sheet1!$C$2:$C$13</c:f>
              <c:numCache>
                <c:formatCode>0%</c:formatCode>
                <c:ptCount val="12"/>
                <c:pt idx="0">
                  <c:v>0.33333332999999998</c:v>
                </c:pt>
                <c:pt idx="1">
                  <c:v>0.33333332999999998</c:v>
                </c:pt>
                <c:pt idx="2">
                  <c:v>0.36666666999999997</c:v>
                </c:pt>
                <c:pt idx="3">
                  <c:v>0.21666667000000001</c:v>
                </c:pt>
                <c:pt idx="4">
                  <c:v>0.31666666999999998</c:v>
                </c:pt>
                <c:pt idx="5">
                  <c:v>0.23333333000000001</c:v>
                </c:pt>
                <c:pt idx="6">
                  <c:v>0.25</c:v>
                </c:pt>
                <c:pt idx="7">
                  <c:v>0.16666666999999999</c:v>
                </c:pt>
                <c:pt idx="8">
                  <c:v>0.05</c:v>
                </c:pt>
                <c:pt idx="9">
                  <c:v>0.13333333</c:v>
                </c:pt>
                <c:pt idx="10">
                  <c:v>6.6666669999999997E-2</c:v>
                </c:pt>
                <c:pt idx="11">
                  <c:v>1.6666670000000001E-2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2C-4EC2-97F1-CDA5F03067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Female 26-34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Pill</c:v>
                </c:pt>
                <c:pt idx="1">
                  <c:v>Tablet</c:v>
                </c:pt>
                <c:pt idx="2">
                  <c:v>Gummy</c:v>
                </c:pt>
                <c:pt idx="3">
                  <c:v>Softgel</c:v>
                </c:pt>
                <c:pt idx="4">
                  <c:v>Chew</c:v>
                </c:pt>
                <c:pt idx="5">
                  <c:v>Powder</c:v>
                </c:pt>
                <c:pt idx="6">
                  <c:v>Liquid</c:v>
                </c:pt>
                <c:pt idx="7">
                  <c:v>Gelatin capsule</c:v>
                </c:pt>
                <c:pt idx="8">
                  <c:v>Vegetarian capsule</c:v>
                </c:pt>
                <c:pt idx="9">
                  <c:v>Bar</c:v>
                </c:pt>
                <c:pt idx="10">
                  <c:v>Shot</c:v>
                </c:pt>
                <c:pt idx="11">
                  <c:v>Stick pack/sachet</c:v>
                </c:pt>
              </c:strCache>
            </c:strRef>
          </c:cat>
          <c:val>
            <c:numRef>
              <c:f>Sheet1!$D$2:$D$13</c:f>
              <c:numCache>
                <c:formatCode>0%</c:formatCode>
                <c:ptCount val="12"/>
                <c:pt idx="0">
                  <c:v>0.39639639999999998</c:v>
                </c:pt>
                <c:pt idx="1">
                  <c:v>0.29729729999999999</c:v>
                </c:pt>
                <c:pt idx="2">
                  <c:v>0.47747748000000001</c:v>
                </c:pt>
                <c:pt idx="3">
                  <c:v>0.27027026999999998</c:v>
                </c:pt>
                <c:pt idx="4">
                  <c:v>0.20720721</c:v>
                </c:pt>
                <c:pt idx="5">
                  <c:v>0.19819819999999999</c:v>
                </c:pt>
                <c:pt idx="6">
                  <c:v>0.18018018</c:v>
                </c:pt>
                <c:pt idx="7">
                  <c:v>0.10810810999999999</c:v>
                </c:pt>
                <c:pt idx="8">
                  <c:v>8.108108E-2</c:v>
                </c:pt>
                <c:pt idx="9">
                  <c:v>8.108108E-2</c:v>
                </c:pt>
                <c:pt idx="10">
                  <c:v>1.8018019999999999E-2</c:v>
                </c:pt>
                <c:pt idx="11">
                  <c:v>4.5045050000000003E-2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2C-4EC2-97F1-CDA5F03067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26-34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Pill</c:v>
                </c:pt>
                <c:pt idx="1">
                  <c:v>Tablet</c:v>
                </c:pt>
                <c:pt idx="2">
                  <c:v>Gummy</c:v>
                </c:pt>
                <c:pt idx="3">
                  <c:v>Softgel</c:v>
                </c:pt>
                <c:pt idx="4">
                  <c:v>Chew</c:v>
                </c:pt>
                <c:pt idx="5">
                  <c:v>Powder</c:v>
                </c:pt>
                <c:pt idx="6">
                  <c:v>Liquid</c:v>
                </c:pt>
                <c:pt idx="7">
                  <c:v>Gelatin capsule</c:v>
                </c:pt>
                <c:pt idx="8">
                  <c:v>Vegetarian capsule</c:v>
                </c:pt>
                <c:pt idx="9">
                  <c:v>Bar</c:v>
                </c:pt>
                <c:pt idx="10">
                  <c:v>Shot</c:v>
                </c:pt>
                <c:pt idx="11">
                  <c:v>Stick pack/sachet</c:v>
                </c:pt>
              </c:strCache>
            </c:strRef>
          </c:cat>
          <c:val>
            <c:numRef>
              <c:f>Sheet1!$E$2:$E$13</c:f>
              <c:numCache>
                <c:formatCode>0%</c:formatCode>
                <c:ptCount val="12"/>
                <c:pt idx="0">
                  <c:v>0.35514019000000002</c:v>
                </c:pt>
                <c:pt idx="1">
                  <c:v>0.42056074999999998</c:v>
                </c:pt>
                <c:pt idx="2">
                  <c:v>0.37383178</c:v>
                </c:pt>
                <c:pt idx="3">
                  <c:v>0.15887850000000001</c:v>
                </c:pt>
                <c:pt idx="4">
                  <c:v>0.18691589</c:v>
                </c:pt>
                <c:pt idx="5">
                  <c:v>0.24299065</c:v>
                </c:pt>
                <c:pt idx="6">
                  <c:v>0.29906542000000003</c:v>
                </c:pt>
                <c:pt idx="7">
                  <c:v>0.13084112000000001</c:v>
                </c:pt>
                <c:pt idx="8">
                  <c:v>0.11214953</c:v>
                </c:pt>
                <c:pt idx="9">
                  <c:v>0.10280374</c:v>
                </c:pt>
                <c:pt idx="10">
                  <c:v>5.6074770000000003E-2</c:v>
                </c:pt>
                <c:pt idx="11">
                  <c:v>1.8691590000000001E-2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2C-4EC2-97F1-CDA5F03067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Pill</c:v>
                </c:pt>
                <c:pt idx="1">
                  <c:v>Tablet</c:v>
                </c:pt>
                <c:pt idx="2">
                  <c:v>Gummy</c:v>
                </c:pt>
                <c:pt idx="3">
                  <c:v>Softgel</c:v>
                </c:pt>
                <c:pt idx="4">
                  <c:v>Chew</c:v>
                </c:pt>
                <c:pt idx="5">
                  <c:v>Powder</c:v>
                </c:pt>
                <c:pt idx="6">
                  <c:v>Liquid</c:v>
                </c:pt>
                <c:pt idx="7">
                  <c:v>Gelatin capsule</c:v>
                </c:pt>
                <c:pt idx="8">
                  <c:v>Vegetarian capsule</c:v>
                </c:pt>
                <c:pt idx="9">
                  <c:v>Bar</c:v>
                </c:pt>
                <c:pt idx="10">
                  <c:v>Shot</c:v>
                </c:pt>
                <c:pt idx="11">
                  <c:v>Stick pack/sachet</c:v>
                </c:pt>
              </c:strCache>
            </c:strRef>
          </c:cat>
          <c:val>
            <c:numRef>
              <c:f>Sheet1!$F$2:$F$13</c:f>
              <c:numCache>
                <c:formatCode>0%</c:formatCode>
                <c:ptCount val="12"/>
                <c:pt idx="0">
                  <c:v>0.37037037</c:v>
                </c:pt>
                <c:pt idx="1">
                  <c:v>0.39814814999999998</c:v>
                </c:pt>
                <c:pt idx="2">
                  <c:v>0.37962963</c:v>
                </c:pt>
                <c:pt idx="3">
                  <c:v>0.28703704000000002</c:v>
                </c:pt>
                <c:pt idx="4">
                  <c:v>0.18518519</c:v>
                </c:pt>
                <c:pt idx="5">
                  <c:v>0.12037037</c:v>
                </c:pt>
                <c:pt idx="6">
                  <c:v>0.14814815000000001</c:v>
                </c:pt>
                <c:pt idx="7">
                  <c:v>0.15740741</c:v>
                </c:pt>
                <c:pt idx="8">
                  <c:v>0.12037037</c:v>
                </c:pt>
                <c:pt idx="9">
                  <c:v>6.481481E-2</c:v>
                </c:pt>
                <c:pt idx="10">
                  <c:v>5.5555559999999997E-2</c:v>
                </c:pt>
                <c:pt idx="11">
                  <c:v>4.6296299999999999E-2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2C-4EC2-97F1-CDA5F03067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Pill</c:v>
                </c:pt>
                <c:pt idx="1">
                  <c:v>Tablet</c:v>
                </c:pt>
                <c:pt idx="2">
                  <c:v>Gummy</c:v>
                </c:pt>
                <c:pt idx="3">
                  <c:v>Softgel</c:v>
                </c:pt>
                <c:pt idx="4">
                  <c:v>Chew</c:v>
                </c:pt>
                <c:pt idx="5">
                  <c:v>Powder</c:v>
                </c:pt>
                <c:pt idx="6">
                  <c:v>Liquid</c:v>
                </c:pt>
                <c:pt idx="7">
                  <c:v>Gelatin capsule</c:v>
                </c:pt>
                <c:pt idx="8">
                  <c:v>Vegetarian capsule</c:v>
                </c:pt>
                <c:pt idx="9">
                  <c:v>Bar</c:v>
                </c:pt>
                <c:pt idx="10">
                  <c:v>Shot</c:v>
                </c:pt>
                <c:pt idx="11">
                  <c:v>Stick pack/sachet</c:v>
                </c:pt>
              </c:strCache>
            </c:strRef>
          </c:cat>
          <c:val>
            <c:numRef>
              <c:f>Sheet1!$G$2:$G$13</c:f>
              <c:numCache>
                <c:formatCode>0%</c:formatCode>
                <c:ptCount val="12"/>
                <c:pt idx="0">
                  <c:v>0.37241379000000002</c:v>
                </c:pt>
                <c:pt idx="1">
                  <c:v>0.43448276000000002</c:v>
                </c:pt>
                <c:pt idx="2">
                  <c:v>0.33103448000000002</c:v>
                </c:pt>
                <c:pt idx="3">
                  <c:v>0.23448276000000001</c:v>
                </c:pt>
                <c:pt idx="4">
                  <c:v>0.18620690000000001</c:v>
                </c:pt>
                <c:pt idx="5">
                  <c:v>0.24137931000000001</c:v>
                </c:pt>
                <c:pt idx="6">
                  <c:v>0.30344828000000001</c:v>
                </c:pt>
                <c:pt idx="7">
                  <c:v>0.15172414000000001</c:v>
                </c:pt>
                <c:pt idx="8">
                  <c:v>0.13793103000000001</c:v>
                </c:pt>
                <c:pt idx="9">
                  <c:v>8.2758620000000005E-2</c:v>
                </c:pt>
                <c:pt idx="10">
                  <c:v>2.758621E-2</c:v>
                </c:pt>
                <c:pt idx="11">
                  <c:v>4.1379310000000002E-2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F2C-4EC2-97F1-CDA5F03067B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Pill</c:v>
                </c:pt>
                <c:pt idx="1">
                  <c:v>Tablet</c:v>
                </c:pt>
                <c:pt idx="2">
                  <c:v>Gummy</c:v>
                </c:pt>
                <c:pt idx="3">
                  <c:v>Softgel</c:v>
                </c:pt>
                <c:pt idx="4">
                  <c:v>Chew</c:v>
                </c:pt>
                <c:pt idx="5">
                  <c:v>Powder</c:v>
                </c:pt>
                <c:pt idx="6">
                  <c:v>Liquid</c:v>
                </c:pt>
                <c:pt idx="7">
                  <c:v>Gelatin capsule</c:v>
                </c:pt>
                <c:pt idx="8">
                  <c:v>Vegetarian capsule</c:v>
                </c:pt>
                <c:pt idx="9">
                  <c:v>Bar</c:v>
                </c:pt>
                <c:pt idx="10">
                  <c:v>Shot</c:v>
                </c:pt>
                <c:pt idx="11">
                  <c:v>Stick pack/sachet</c:v>
                </c:pt>
              </c:strCache>
            </c:strRef>
          </c:cat>
          <c:val>
            <c:numRef>
              <c:f>Sheet1!$H$2:$H$13</c:f>
              <c:numCache>
                <c:formatCode>0%</c:formatCode>
                <c:ptCount val="12"/>
                <c:pt idx="0">
                  <c:v>0.41599999999999998</c:v>
                </c:pt>
                <c:pt idx="1">
                  <c:v>0.36</c:v>
                </c:pt>
                <c:pt idx="2">
                  <c:v>0.39200000000000002</c:v>
                </c:pt>
                <c:pt idx="3">
                  <c:v>0.312</c:v>
                </c:pt>
                <c:pt idx="4">
                  <c:v>0.16800000000000001</c:v>
                </c:pt>
                <c:pt idx="5">
                  <c:v>0.112</c:v>
                </c:pt>
                <c:pt idx="6">
                  <c:v>0.12</c:v>
                </c:pt>
                <c:pt idx="7">
                  <c:v>0.128</c:v>
                </c:pt>
                <c:pt idx="8">
                  <c:v>7.2000000000000008E-2</c:v>
                </c:pt>
                <c:pt idx="9">
                  <c:v>2.4E-2</c:v>
                </c:pt>
                <c:pt idx="10">
                  <c:v>4.8000000000000001E-2</c:v>
                </c:pt>
                <c:pt idx="11">
                  <c:v>1.6E-2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A0-B244-A3C1-67BE6DECB39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Pill</c:v>
                </c:pt>
                <c:pt idx="1">
                  <c:v>Tablet</c:v>
                </c:pt>
                <c:pt idx="2">
                  <c:v>Gummy</c:v>
                </c:pt>
                <c:pt idx="3">
                  <c:v>Softgel</c:v>
                </c:pt>
                <c:pt idx="4">
                  <c:v>Chew</c:v>
                </c:pt>
                <c:pt idx="5">
                  <c:v>Powder</c:v>
                </c:pt>
                <c:pt idx="6">
                  <c:v>Liquid</c:v>
                </c:pt>
                <c:pt idx="7">
                  <c:v>Gelatin capsule</c:v>
                </c:pt>
                <c:pt idx="8">
                  <c:v>Vegetarian capsule</c:v>
                </c:pt>
                <c:pt idx="9">
                  <c:v>Bar</c:v>
                </c:pt>
                <c:pt idx="10">
                  <c:v>Shot</c:v>
                </c:pt>
                <c:pt idx="11">
                  <c:v>Stick pack/sachet</c:v>
                </c:pt>
              </c:strCache>
            </c:strRef>
          </c:cat>
          <c:val>
            <c:numRef>
              <c:f>Sheet1!$I$2:$I$13</c:f>
              <c:numCache>
                <c:formatCode>0%</c:formatCode>
                <c:ptCount val="12"/>
                <c:pt idx="0">
                  <c:v>0.5</c:v>
                </c:pt>
                <c:pt idx="1">
                  <c:v>0.42222221999999998</c:v>
                </c:pt>
                <c:pt idx="2">
                  <c:v>0.3</c:v>
                </c:pt>
                <c:pt idx="3">
                  <c:v>0.24444444000000001</c:v>
                </c:pt>
                <c:pt idx="4">
                  <c:v>0.12222222000000001</c:v>
                </c:pt>
                <c:pt idx="5">
                  <c:v>0.22222222</c:v>
                </c:pt>
                <c:pt idx="6">
                  <c:v>0.2</c:v>
                </c:pt>
                <c:pt idx="7">
                  <c:v>0.22222222</c:v>
                </c:pt>
                <c:pt idx="8">
                  <c:v>7.7777779999999991E-2</c:v>
                </c:pt>
                <c:pt idx="9">
                  <c:v>7.7777779999999991E-2</c:v>
                </c:pt>
                <c:pt idx="10">
                  <c:v>3.3333330000000001E-2</c:v>
                </c:pt>
                <c:pt idx="11">
                  <c:v>2.2222220000000001E-2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A0-B244-A3C1-67BE6DECB39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Female 55+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Pill</c:v>
                </c:pt>
                <c:pt idx="1">
                  <c:v>Tablet</c:v>
                </c:pt>
                <c:pt idx="2">
                  <c:v>Gummy</c:v>
                </c:pt>
                <c:pt idx="3">
                  <c:v>Softgel</c:v>
                </c:pt>
                <c:pt idx="4">
                  <c:v>Chew</c:v>
                </c:pt>
                <c:pt idx="5">
                  <c:v>Powder</c:v>
                </c:pt>
                <c:pt idx="6">
                  <c:v>Liquid</c:v>
                </c:pt>
                <c:pt idx="7">
                  <c:v>Gelatin capsule</c:v>
                </c:pt>
                <c:pt idx="8">
                  <c:v>Vegetarian capsule</c:v>
                </c:pt>
                <c:pt idx="9">
                  <c:v>Bar</c:v>
                </c:pt>
                <c:pt idx="10">
                  <c:v>Shot</c:v>
                </c:pt>
                <c:pt idx="11">
                  <c:v>Stick pack/sachet</c:v>
                </c:pt>
              </c:strCache>
            </c:strRef>
          </c:cat>
          <c:val>
            <c:numRef>
              <c:f>Sheet1!$J$2:$J$13</c:f>
              <c:numCache>
                <c:formatCode>0%</c:formatCode>
                <c:ptCount val="12"/>
                <c:pt idx="0">
                  <c:v>0.49484536000000001</c:v>
                </c:pt>
                <c:pt idx="1">
                  <c:v>0.48453607999999998</c:v>
                </c:pt>
                <c:pt idx="2">
                  <c:v>0.26804124000000001</c:v>
                </c:pt>
                <c:pt idx="3">
                  <c:v>0.31958763000000001</c:v>
                </c:pt>
                <c:pt idx="4">
                  <c:v>0.12371134</c:v>
                </c:pt>
                <c:pt idx="5">
                  <c:v>4.123711E-2</c:v>
                </c:pt>
                <c:pt idx="6">
                  <c:v>4.123711E-2</c:v>
                </c:pt>
                <c:pt idx="7">
                  <c:v>0.15463917999999999</c:v>
                </c:pt>
                <c:pt idx="8">
                  <c:v>4.123711E-2</c:v>
                </c:pt>
                <c:pt idx="9">
                  <c:v>2.0618560000000001E-2</c:v>
                </c:pt>
                <c:pt idx="10">
                  <c:v>1.0309280000000001E-2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48-F14C-9969-70E5262DB13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Pill</c:v>
                </c:pt>
                <c:pt idx="1">
                  <c:v>Tablet</c:v>
                </c:pt>
                <c:pt idx="2">
                  <c:v>Gummy</c:v>
                </c:pt>
                <c:pt idx="3">
                  <c:v>Softgel</c:v>
                </c:pt>
                <c:pt idx="4">
                  <c:v>Chew</c:v>
                </c:pt>
                <c:pt idx="5">
                  <c:v>Powder</c:v>
                </c:pt>
                <c:pt idx="6">
                  <c:v>Liquid</c:v>
                </c:pt>
                <c:pt idx="7">
                  <c:v>Gelatin capsule</c:v>
                </c:pt>
                <c:pt idx="8">
                  <c:v>Vegetarian capsule</c:v>
                </c:pt>
                <c:pt idx="9">
                  <c:v>Bar</c:v>
                </c:pt>
                <c:pt idx="10">
                  <c:v>Shot</c:v>
                </c:pt>
                <c:pt idx="11">
                  <c:v>Stick pack/sachet</c:v>
                </c:pt>
              </c:strCache>
            </c:strRef>
          </c:cat>
          <c:val>
            <c:numRef>
              <c:f>Sheet1!$K$2:$K$13</c:f>
              <c:numCache>
                <c:formatCode>0%</c:formatCode>
                <c:ptCount val="12"/>
                <c:pt idx="0">
                  <c:v>0.49504949999999998</c:v>
                </c:pt>
                <c:pt idx="1">
                  <c:v>0.49504949999999998</c:v>
                </c:pt>
                <c:pt idx="2">
                  <c:v>0.14851485</c:v>
                </c:pt>
                <c:pt idx="3">
                  <c:v>0.34653464999999989</c:v>
                </c:pt>
                <c:pt idx="4">
                  <c:v>2.9702969999999999E-2</c:v>
                </c:pt>
                <c:pt idx="5">
                  <c:v>7.9207920000000001E-2</c:v>
                </c:pt>
                <c:pt idx="6">
                  <c:v>3.9603960000000001E-2</c:v>
                </c:pt>
                <c:pt idx="7">
                  <c:v>0.14851485</c:v>
                </c:pt>
                <c:pt idx="8">
                  <c:v>1.980198E-2</c:v>
                </c:pt>
                <c:pt idx="9">
                  <c:v>1.980198E-2</c:v>
                </c:pt>
                <c:pt idx="10">
                  <c:v>0</c:v>
                </c:pt>
                <c:pt idx="11">
                  <c:v>9.9009900000000001E-3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48-F14C-9969-70E5262DB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0661288"/>
        <c:axId val="750663808"/>
      </c:barChart>
      <c:catAx>
        <c:axId val="75066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0663808"/>
        <c:crosses val="autoZero"/>
        <c:auto val="1"/>
        <c:lblAlgn val="ctr"/>
        <c:lblOffset val="100"/>
        <c:noMultiLvlLbl val="0"/>
      </c:catAx>
      <c:valAx>
        <c:axId val="75066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066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968180261556105E-2"/>
          <c:y val="2.9619814554862928E-2"/>
          <c:w val="0.91825170646090359"/>
          <c:h val="0.566287321406689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 18-25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HCP Recommendation</c:v>
                </c:pt>
                <c:pt idx="1">
                  <c:v>Consistent product quality</c:v>
                </c:pt>
                <c:pt idx="2">
                  <c:v>Clinical research on the brand</c:v>
                </c:pt>
                <c:pt idx="3">
                  <c:v>Clinical research on the ingredient</c:v>
                </c:pt>
                <c:pt idx="4">
                  <c:v>Informative website</c:v>
                </c:pt>
                <c:pt idx="5">
                  <c:v>Quality certification/seal on label/website</c:v>
                </c:pt>
                <c:pt idx="6">
                  <c:v>My long-term usage of the brand</c:v>
                </c:pt>
                <c:pt idx="7">
                  <c:v>Friend/family recommends the brand</c:v>
                </c:pt>
                <c:pt idx="8">
                  <c:v>Transparency in supply chain</c:v>
                </c:pt>
                <c:pt idx="9">
                  <c:v>Values-based certification/seal on label/website</c:v>
                </c:pt>
                <c:pt idx="10">
                  <c:v>Brand values align with my own</c:v>
                </c:pt>
                <c:pt idx="11">
                  <c:v>Contains branded ingredients</c:v>
                </c:pt>
                <c:pt idx="12">
                  <c:v>Social media influencers </c:v>
                </c:pt>
                <c:pt idx="13">
                  <c:v>Other experts recommend the brand</c:v>
                </c:pt>
                <c:pt idx="14">
                  <c:v>Authentic brand story</c:v>
                </c:pt>
                <c:pt idx="15">
                  <c:v>Supports charities/causes</c:v>
                </c:pt>
                <c:pt idx="16">
                  <c:v>None of the above</c:v>
                </c:pt>
                <c:pt idx="17">
                  <c:v>Other </c:v>
                </c:pt>
              </c:strCache>
            </c:strRef>
          </c:cat>
          <c:val>
            <c:numRef>
              <c:f>Sheet1!$B$2:$B$19</c:f>
              <c:numCache>
                <c:formatCode>0%</c:formatCode>
                <c:ptCount val="18"/>
                <c:pt idx="0">
                  <c:v>0.38596491228070173</c:v>
                </c:pt>
                <c:pt idx="1">
                  <c:v>0.24561403508771928</c:v>
                </c:pt>
                <c:pt idx="2">
                  <c:v>0.22807017543859648</c:v>
                </c:pt>
                <c:pt idx="3">
                  <c:v>0.2982456140350877</c:v>
                </c:pt>
                <c:pt idx="4">
                  <c:v>0.17543859649122806</c:v>
                </c:pt>
                <c:pt idx="5">
                  <c:v>0.15789473684210525</c:v>
                </c:pt>
                <c:pt idx="6">
                  <c:v>0.12280701754385964</c:v>
                </c:pt>
                <c:pt idx="7">
                  <c:v>0.17543859649122806</c:v>
                </c:pt>
                <c:pt idx="8">
                  <c:v>0.15789473684210525</c:v>
                </c:pt>
                <c:pt idx="9">
                  <c:v>0.14035087719298245</c:v>
                </c:pt>
                <c:pt idx="10">
                  <c:v>0.12280701754385964</c:v>
                </c:pt>
                <c:pt idx="11">
                  <c:v>7.0175438596491224E-2</c:v>
                </c:pt>
                <c:pt idx="12">
                  <c:v>0.12280701754385964</c:v>
                </c:pt>
                <c:pt idx="13">
                  <c:v>0.10526315789473684</c:v>
                </c:pt>
                <c:pt idx="14">
                  <c:v>0.14035087719298245</c:v>
                </c:pt>
                <c:pt idx="15">
                  <c:v>0.12280701754385964</c:v>
                </c:pt>
                <c:pt idx="16">
                  <c:v>1.7543859649122806E-2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19-4968-940C-43BF0C843A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18-25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HCP Recommendation</c:v>
                </c:pt>
                <c:pt idx="1">
                  <c:v>Consistent product quality</c:v>
                </c:pt>
                <c:pt idx="2">
                  <c:v>Clinical research on the brand</c:v>
                </c:pt>
                <c:pt idx="3">
                  <c:v>Clinical research on the ingredient</c:v>
                </c:pt>
                <c:pt idx="4">
                  <c:v>Informative website</c:v>
                </c:pt>
                <c:pt idx="5">
                  <c:v>Quality certification/seal on label/website</c:v>
                </c:pt>
                <c:pt idx="6">
                  <c:v>My long-term usage of the brand</c:v>
                </c:pt>
                <c:pt idx="7">
                  <c:v>Friend/family recommends the brand</c:v>
                </c:pt>
                <c:pt idx="8">
                  <c:v>Transparency in supply chain</c:v>
                </c:pt>
                <c:pt idx="9">
                  <c:v>Values-based certification/seal on label/website</c:v>
                </c:pt>
                <c:pt idx="10">
                  <c:v>Brand values align with my own</c:v>
                </c:pt>
                <c:pt idx="11">
                  <c:v>Contains branded ingredients</c:v>
                </c:pt>
                <c:pt idx="12">
                  <c:v>Social media influencers </c:v>
                </c:pt>
                <c:pt idx="13">
                  <c:v>Other experts recommend the brand</c:v>
                </c:pt>
                <c:pt idx="14">
                  <c:v>Authentic brand story</c:v>
                </c:pt>
                <c:pt idx="15">
                  <c:v>Supports charities/causes</c:v>
                </c:pt>
                <c:pt idx="16">
                  <c:v>None of the above</c:v>
                </c:pt>
                <c:pt idx="17">
                  <c:v>Other </c:v>
                </c:pt>
              </c:strCache>
            </c:strRef>
          </c:cat>
          <c:val>
            <c:numRef>
              <c:f>Sheet1!$C$2:$C$19</c:f>
              <c:numCache>
                <c:formatCode>0%</c:formatCode>
                <c:ptCount val="18"/>
                <c:pt idx="0">
                  <c:v>0.3</c:v>
                </c:pt>
                <c:pt idx="1">
                  <c:v>0.28333333333333333</c:v>
                </c:pt>
                <c:pt idx="2">
                  <c:v>0.2</c:v>
                </c:pt>
                <c:pt idx="3">
                  <c:v>0.16666666666666666</c:v>
                </c:pt>
                <c:pt idx="4">
                  <c:v>0.2</c:v>
                </c:pt>
                <c:pt idx="5">
                  <c:v>0.16666666666666666</c:v>
                </c:pt>
                <c:pt idx="6">
                  <c:v>0.1</c:v>
                </c:pt>
                <c:pt idx="7">
                  <c:v>0.18333333333333332</c:v>
                </c:pt>
                <c:pt idx="8">
                  <c:v>0.25</c:v>
                </c:pt>
                <c:pt idx="9">
                  <c:v>0.11666666666666667</c:v>
                </c:pt>
                <c:pt idx="10">
                  <c:v>0.18333333333333332</c:v>
                </c:pt>
                <c:pt idx="11">
                  <c:v>0.16666666666666666</c:v>
                </c:pt>
                <c:pt idx="12">
                  <c:v>0.16666666666666666</c:v>
                </c:pt>
                <c:pt idx="13">
                  <c:v>0.18333333333333332</c:v>
                </c:pt>
                <c:pt idx="14">
                  <c:v>0.1</c:v>
                </c:pt>
                <c:pt idx="15">
                  <c:v>6.6666666666666666E-2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19-4968-940C-43BF0C843A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Female 26-34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HCP Recommendation</c:v>
                </c:pt>
                <c:pt idx="1">
                  <c:v>Consistent product quality</c:v>
                </c:pt>
                <c:pt idx="2">
                  <c:v>Clinical research on the brand</c:v>
                </c:pt>
                <c:pt idx="3">
                  <c:v>Clinical research on the ingredient</c:v>
                </c:pt>
                <c:pt idx="4">
                  <c:v>Informative website</c:v>
                </c:pt>
                <c:pt idx="5">
                  <c:v>Quality certification/seal on label/website</c:v>
                </c:pt>
                <c:pt idx="6">
                  <c:v>My long-term usage of the brand</c:v>
                </c:pt>
                <c:pt idx="7">
                  <c:v>Friend/family recommends the brand</c:v>
                </c:pt>
                <c:pt idx="8">
                  <c:v>Transparency in supply chain</c:v>
                </c:pt>
                <c:pt idx="9">
                  <c:v>Values-based certification/seal on label/website</c:v>
                </c:pt>
                <c:pt idx="10">
                  <c:v>Brand values align with my own</c:v>
                </c:pt>
                <c:pt idx="11">
                  <c:v>Contains branded ingredients</c:v>
                </c:pt>
                <c:pt idx="12">
                  <c:v>Social media influencers </c:v>
                </c:pt>
                <c:pt idx="13">
                  <c:v>Other experts recommend the brand</c:v>
                </c:pt>
                <c:pt idx="14">
                  <c:v>Authentic brand story</c:v>
                </c:pt>
                <c:pt idx="15">
                  <c:v>Supports charities/causes</c:v>
                </c:pt>
                <c:pt idx="16">
                  <c:v>None of the above</c:v>
                </c:pt>
                <c:pt idx="17">
                  <c:v>Other </c:v>
                </c:pt>
              </c:strCache>
            </c:strRef>
          </c:cat>
          <c:val>
            <c:numRef>
              <c:f>Sheet1!$D$2:$D$19</c:f>
              <c:numCache>
                <c:formatCode>0%</c:formatCode>
                <c:ptCount val="18"/>
                <c:pt idx="0">
                  <c:v>0.27027027027027029</c:v>
                </c:pt>
                <c:pt idx="1">
                  <c:v>0.28828828828828829</c:v>
                </c:pt>
                <c:pt idx="2">
                  <c:v>0.25225225225225223</c:v>
                </c:pt>
                <c:pt idx="3">
                  <c:v>0.25225225225225223</c:v>
                </c:pt>
                <c:pt idx="4">
                  <c:v>0.17117117117117117</c:v>
                </c:pt>
                <c:pt idx="5">
                  <c:v>0.16216216216216217</c:v>
                </c:pt>
                <c:pt idx="6">
                  <c:v>0.17117117117117117</c:v>
                </c:pt>
                <c:pt idx="7">
                  <c:v>0.17117117117117117</c:v>
                </c:pt>
                <c:pt idx="8">
                  <c:v>0.10810810810810811</c:v>
                </c:pt>
                <c:pt idx="9">
                  <c:v>0.16216216216216217</c:v>
                </c:pt>
                <c:pt idx="10">
                  <c:v>0.18018018018018017</c:v>
                </c:pt>
                <c:pt idx="11">
                  <c:v>0.11711711711711711</c:v>
                </c:pt>
                <c:pt idx="12">
                  <c:v>0.13513513513513514</c:v>
                </c:pt>
                <c:pt idx="13">
                  <c:v>0.10810810810810811</c:v>
                </c:pt>
                <c:pt idx="14">
                  <c:v>9.90990990990991E-2</c:v>
                </c:pt>
                <c:pt idx="15">
                  <c:v>4.5045045045045043E-2</c:v>
                </c:pt>
                <c:pt idx="16">
                  <c:v>2.7027027027027029E-2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19-4968-940C-43BF0C843A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26-34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HCP Recommendation</c:v>
                </c:pt>
                <c:pt idx="1">
                  <c:v>Consistent product quality</c:v>
                </c:pt>
                <c:pt idx="2">
                  <c:v>Clinical research on the brand</c:v>
                </c:pt>
                <c:pt idx="3">
                  <c:v>Clinical research on the ingredient</c:v>
                </c:pt>
                <c:pt idx="4">
                  <c:v>Informative website</c:v>
                </c:pt>
                <c:pt idx="5">
                  <c:v>Quality certification/seal on label/website</c:v>
                </c:pt>
                <c:pt idx="6">
                  <c:v>My long-term usage of the brand</c:v>
                </c:pt>
                <c:pt idx="7">
                  <c:v>Friend/family recommends the brand</c:v>
                </c:pt>
                <c:pt idx="8">
                  <c:v>Transparency in supply chain</c:v>
                </c:pt>
                <c:pt idx="9">
                  <c:v>Values-based certification/seal on label/website</c:v>
                </c:pt>
                <c:pt idx="10">
                  <c:v>Brand values align with my own</c:v>
                </c:pt>
                <c:pt idx="11">
                  <c:v>Contains branded ingredients</c:v>
                </c:pt>
                <c:pt idx="12">
                  <c:v>Social media influencers </c:v>
                </c:pt>
                <c:pt idx="13">
                  <c:v>Other experts recommend the brand</c:v>
                </c:pt>
                <c:pt idx="14">
                  <c:v>Authentic brand story</c:v>
                </c:pt>
                <c:pt idx="15">
                  <c:v>Supports charities/causes</c:v>
                </c:pt>
                <c:pt idx="16">
                  <c:v>None of the above</c:v>
                </c:pt>
                <c:pt idx="17">
                  <c:v>Other </c:v>
                </c:pt>
              </c:strCache>
            </c:strRef>
          </c:cat>
          <c:val>
            <c:numRef>
              <c:f>Sheet1!$E$2:$E$19</c:f>
              <c:numCache>
                <c:formatCode>0%</c:formatCode>
                <c:ptCount val="18"/>
                <c:pt idx="0">
                  <c:v>0.29906542056074764</c:v>
                </c:pt>
                <c:pt idx="1">
                  <c:v>0.29906542056074764</c:v>
                </c:pt>
                <c:pt idx="2">
                  <c:v>0.23364485981308411</c:v>
                </c:pt>
                <c:pt idx="3">
                  <c:v>0.18691588785046728</c:v>
                </c:pt>
                <c:pt idx="4">
                  <c:v>0.17757009345794392</c:v>
                </c:pt>
                <c:pt idx="5">
                  <c:v>0.23364485981308411</c:v>
                </c:pt>
                <c:pt idx="6">
                  <c:v>0.14018691588785046</c:v>
                </c:pt>
                <c:pt idx="7">
                  <c:v>0.19626168224299065</c:v>
                </c:pt>
                <c:pt idx="8">
                  <c:v>0.23364485981308411</c:v>
                </c:pt>
                <c:pt idx="9">
                  <c:v>0.10280373831775701</c:v>
                </c:pt>
                <c:pt idx="10">
                  <c:v>0.24299065420560748</c:v>
                </c:pt>
                <c:pt idx="11">
                  <c:v>0.13084112149532709</c:v>
                </c:pt>
                <c:pt idx="12">
                  <c:v>0.12149532710280374</c:v>
                </c:pt>
                <c:pt idx="13">
                  <c:v>8.4112149532710276E-2</c:v>
                </c:pt>
                <c:pt idx="14">
                  <c:v>0.11214953271028037</c:v>
                </c:pt>
                <c:pt idx="15">
                  <c:v>5.6074766355140186E-2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19-4968-940C-43BF0C843A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HCP Recommendation</c:v>
                </c:pt>
                <c:pt idx="1">
                  <c:v>Consistent product quality</c:v>
                </c:pt>
                <c:pt idx="2">
                  <c:v>Clinical research on the brand</c:v>
                </c:pt>
                <c:pt idx="3">
                  <c:v>Clinical research on the ingredient</c:v>
                </c:pt>
                <c:pt idx="4">
                  <c:v>Informative website</c:v>
                </c:pt>
                <c:pt idx="5">
                  <c:v>Quality certification/seal on label/website</c:v>
                </c:pt>
                <c:pt idx="6">
                  <c:v>My long-term usage of the brand</c:v>
                </c:pt>
                <c:pt idx="7">
                  <c:v>Friend/family recommends the brand</c:v>
                </c:pt>
                <c:pt idx="8">
                  <c:v>Transparency in supply chain</c:v>
                </c:pt>
                <c:pt idx="9">
                  <c:v>Values-based certification/seal on label/website</c:v>
                </c:pt>
                <c:pt idx="10">
                  <c:v>Brand values align with my own</c:v>
                </c:pt>
                <c:pt idx="11">
                  <c:v>Contains branded ingredients</c:v>
                </c:pt>
                <c:pt idx="12">
                  <c:v>Social media influencers </c:v>
                </c:pt>
                <c:pt idx="13">
                  <c:v>Other experts recommend the brand</c:v>
                </c:pt>
                <c:pt idx="14">
                  <c:v>Authentic brand story</c:v>
                </c:pt>
                <c:pt idx="15">
                  <c:v>Supports charities/causes</c:v>
                </c:pt>
                <c:pt idx="16">
                  <c:v>None of the above</c:v>
                </c:pt>
                <c:pt idx="17">
                  <c:v>Other </c:v>
                </c:pt>
              </c:strCache>
            </c:strRef>
          </c:cat>
          <c:val>
            <c:numRef>
              <c:f>Sheet1!$F$2:$F$19</c:f>
              <c:numCache>
                <c:formatCode>0%</c:formatCode>
                <c:ptCount val="18"/>
                <c:pt idx="0">
                  <c:v>0.25</c:v>
                </c:pt>
                <c:pt idx="1">
                  <c:v>0.28703703703703703</c:v>
                </c:pt>
                <c:pt idx="2">
                  <c:v>0.23148148148148148</c:v>
                </c:pt>
                <c:pt idx="3">
                  <c:v>0.23148148148148148</c:v>
                </c:pt>
                <c:pt idx="4">
                  <c:v>0.24074074074074073</c:v>
                </c:pt>
                <c:pt idx="5">
                  <c:v>0.18518518518518517</c:v>
                </c:pt>
                <c:pt idx="6">
                  <c:v>0.19444444444444445</c:v>
                </c:pt>
                <c:pt idx="7">
                  <c:v>0.18518518518518517</c:v>
                </c:pt>
                <c:pt idx="8">
                  <c:v>8.3333333333333329E-2</c:v>
                </c:pt>
                <c:pt idx="9">
                  <c:v>0.17592592592592593</c:v>
                </c:pt>
                <c:pt idx="10">
                  <c:v>0.12037037037037036</c:v>
                </c:pt>
                <c:pt idx="11">
                  <c:v>0.16666666666666666</c:v>
                </c:pt>
                <c:pt idx="12">
                  <c:v>9.2592592592592587E-2</c:v>
                </c:pt>
                <c:pt idx="13">
                  <c:v>9.2592592592592587E-2</c:v>
                </c:pt>
                <c:pt idx="14">
                  <c:v>0.10185185185185185</c:v>
                </c:pt>
                <c:pt idx="15">
                  <c:v>8.3333333333333329E-2</c:v>
                </c:pt>
                <c:pt idx="16">
                  <c:v>1.8518518518518517E-2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19-4968-940C-43BF0C843A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HCP Recommendation</c:v>
                </c:pt>
                <c:pt idx="1">
                  <c:v>Consistent product quality</c:v>
                </c:pt>
                <c:pt idx="2">
                  <c:v>Clinical research on the brand</c:v>
                </c:pt>
                <c:pt idx="3">
                  <c:v>Clinical research on the ingredient</c:v>
                </c:pt>
                <c:pt idx="4">
                  <c:v>Informative website</c:v>
                </c:pt>
                <c:pt idx="5">
                  <c:v>Quality certification/seal on label/website</c:v>
                </c:pt>
                <c:pt idx="6">
                  <c:v>My long-term usage of the brand</c:v>
                </c:pt>
                <c:pt idx="7">
                  <c:v>Friend/family recommends the brand</c:v>
                </c:pt>
                <c:pt idx="8">
                  <c:v>Transparency in supply chain</c:v>
                </c:pt>
                <c:pt idx="9">
                  <c:v>Values-based certification/seal on label/website</c:v>
                </c:pt>
                <c:pt idx="10">
                  <c:v>Brand values align with my own</c:v>
                </c:pt>
                <c:pt idx="11">
                  <c:v>Contains branded ingredients</c:v>
                </c:pt>
                <c:pt idx="12">
                  <c:v>Social media influencers </c:v>
                </c:pt>
                <c:pt idx="13">
                  <c:v>Other experts recommend the brand</c:v>
                </c:pt>
                <c:pt idx="14">
                  <c:v>Authentic brand story</c:v>
                </c:pt>
                <c:pt idx="15">
                  <c:v>Supports charities/causes</c:v>
                </c:pt>
                <c:pt idx="16">
                  <c:v>None of the above</c:v>
                </c:pt>
                <c:pt idx="17">
                  <c:v>Other </c:v>
                </c:pt>
              </c:strCache>
            </c:strRef>
          </c:cat>
          <c:val>
            <c:numRef>
              <c:f>Sheet1!$G$2:$G$19</c:f>
              <c:numCache>
                <c:formatCode>0%</c:formatCode>
                <c:ptCount val="18"/>
                <c:pt idx="0">
                  <c:v>0.2413793103448276</c:v>
                </c:pt>
                <c:pt idx="1">
                  <c:v>0.27586206896551724</c:v>
                </c:pt>
                <c:pt idx="2">
                  <c:v>0.20689655172413793</c:v>
                </c:pt>
                <c:pt idx="3">
                  <c:v>0.1793103448275862</c:v>
                </c:pt>
                <c:pt idx="4">
                  <c:v>0.19310344827586207</c:v>
                </c:pt>
                <c:pt idx="5">
                  <c:v>0.22758620689655173</c:v>
                </c:pt>
                <c:pt idx="6">
                  <c:v>0.17241379310344829</c:v>
                </c:pt>
                <c:pt idx="7">
                  <c:v>0.16551724137931034</c:v>
                </c:pt>
                <c:pt idx="8">
                  <c:v>0.16551724137931034</c:v>
                </c:pt>
                <c:pt idx="9">
                  <c:v>0.1103448275862069</c:v>
                </c:pt>
                <c:pt idx="10">
                  <c:v>0.19310344827586207</c:v>
                </c:pt>
                <c:pt idx="11">
                  <c:v>0.17241379310344829</c:v>
                </c:pt>
                <c:pt idx="12">
                  <c:v>0.21379310344827587</c:v>
                </c:pt>
                <c:pt idx="13">
                  <c:v>0.10344827586206896</c:v>
                </c:pt>
                <c:pt idx="14">
                  <c:v>0.10344827586206896</c:v>
                </c:pt>
                <c:pt idx="15">
                  <c:v>0.11724137931034483</c:v>
                </c:pt>
                <c:pt idx="16">
                  <c:v>1.3793103448275862E-2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19-4968-940C-43BF0C843A0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HCP Recommendation</c:v>
                </c:pt>
                <c:pt idx="1">
                  <c:v>Consistent product quality</c:v>
                </c:pt>
                <c:pt idx="2">
                  <c:v>Clinical research on the brand</c:v>
                </c:pt>
                <c:pt idx="3">
                  <c:v>Clinical research on the ingredient</c:v>
                </c:pt>
                <c:pt idx="4">
                  <c:v>Informative website</c:v>
                </c:pt>
                <c:pt idx="5">
                  <c:v>Quality certification/seal on label/website</c:v>
                </c:pt>
                <c:pt idx="6">
                  <c:v>My long-term usage of the brand</c:v>
                </c:pt>
                <c:pt idx="7">
                  <c:v>Friend/family recommends the brand</c:v>
                </c:pt>
                <c:pt idx="8">
                  <c:v>Transparency in supply chain</c:v>
                </c:pt>
                <c:pt idx="9">
                  <c:v>Values-based certification/seal on label/website</c:v>
                </c:pt>
                <c:pt idx="10">
                  <c:v>Brand values align with my own</c:v>
                </c:pt>
                <c:pt idx="11">
                  <c:v>Contains branded ingredients</c:v>
                </c:pt>
                <c:pt idx="12">
                  <c:v>Social media influencers </c:v>
                </c:pt>
                <c:pt idx="13">
                  <c:v>Other experts recommend the brand</c:v>
                </c:pt>
                <c:pt idx="14">
                  <c:v>Authentic brand story</c:v>
                </c:pt>
                <c:pt idx="15">
                  <c:v>Supports charities/causes</c:v>
                </c:pt>
                <c:pt idx="16">
                  <c:v>None of the above</c:v>
                </c:pt>
                <c:pt idx="17">
                  <c:v>Other </c:v>
                </c:pt>
              </c:strCache>
            </c:strRef>
          </c:cat>
          <c:val>
            <c:numRef>
              <c:f>Sheet1!$H$2:$H$19</c:f>
              <c:numCache>
                <c:formatCode>0%</c:formatCode>
                <c:ptCount val="18"/>
                <c:pt idx="0">
                  <c:v>0.36</c:v>
                </c:pt>
                <c:pt idx="1">
                  <c:v>0.224</c:v>
                </c:pt>
                <c:pt idx="2">
                  <c:v>0.248</c:v>
                </c:pt>
                <c:pt idx="3">
                  <c:v>0.24</c:v>
                </c:pt>
                <c:pt idx="4">
                  <c:v>0.17599999999999999</c:v>
                </c:pt>
                <c:pt idx="5">
                  <c:v>0.2</c:v>
                </c:pt>
                <c:pt idx="6">
                  <c:v>0.23200000000000001</c:v>
                </c:pt>
                <c:pt idx="7">
                  <c:v>0.12</c:v>
                </c:pt>
                <c:pt idx="8">
                  <c:v>0.14399999999999999</c:v>
                </c:pt>
                <c:pt idx="9">
                  <c:v>0.17599999999999999</c:v>
                </c:pt>
                <c:pt idx="10">
                  <c:v>0.104</c:v>
                </c:pt>
                <c:pt idx="11">
                  <c:v>0.152</c:v>
                </c:pt>
                <c:pt idx="12">
                  <c:v>6.4000000000000001E-2</c:v>
                </c:pt>
                <c:pt idx="13">
                  <c:v>7.1999999999999995E-2</c:v>
                </c:pt>
                <c:pt idx="14">
                  <c:v>4.8000000000000001E-2</c:v>
                </c:pt>
                <c:pt idx="15">
                  <c:v>5.6000000000000001E-2</c:v>
                </c:pt>
                <c:pt idx="16">
                  <c:v>3.2000000000000001E-2</c:v>
                </c:pt>
                <c:pt idx="17">
                  <c:v>8.0000000000000002E-3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63-934E-B32D-4EA67244021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HCP Recommendation</c:v>
                </c:pt>
                <c:pt idx="1">
                  <c:v>Consistent product quality</c:v>
                </c:pt>
                <c:pt idx="2">
                  <c:v>Clinical research on the brand</c:v>
                </c:pt>
                <c:pt idx="3">
                  <c:v>Clinical research on the ingredient</c:v>
                </c:pt>
                <c:pt idx="4">
                  <c:v>Informative website</c:v>
                </c:pt>
                <c:pt idx="5">
                  <c:v>Quality certification/seal on label/website</c:v>
                </c:pt>
                <c:pt idx="6">
                  <c:v>My long-term usage of the brand</c:v>
                </c:pt>
                <c:pt idx="7">
                  <c:v>Friend/family recommends the brand</c:v>
                </c:pt>
                <c:pt idx="8">
                  <c:v>Transparency in supply chain</c:v>
                </c:pt>
                <c:pt idx="9">
                  <c:v>Values-based certification/seal on label/website</c:v>
                </c:pt>
                <c:pt idx="10">
                  <c:v>Brand values align with my own</c:v>
                </c:pt>
                <c:pt idx="11">
                  <c:v>Contains branded ingredients</c:v>
                </c:pt>
                <c:pt idx="12">
                  <c:v>Social media influencers </c:v>
                </c:pt>
                <c:pt idx="13">
                  <c:v>Other experts recommend the brand</c:v>
                </c:pt>
                <c:pt idx="14">
                  <c:v>Authentic brand story</c:v>
                </c:pt>
                <c:pt idx="15">
                  <c:v>Supports charities/causes</c:v>
                </c:pt>
                <c:pt idx="16">
                  <c:v>None of the above</c:v>
                </c:pt>
                <c:pt idx="17">
                  <c:v>Other </c:v>
                </c:pt>
              </c:strCache>
            </c:strRef>
          </c:cat>
          <c:val>
            <c:numRef>
              <c:f>Sheet1!$I$2:$I$19</c:f>
              <c:numCache>
                <c:formatCode>0%</c:formatCode>
                <c:ptCount val="18"/>
                <c:pt idx="0">
                  <c:v>0.31111111111111112</c:v>
                </c:pt>
                <c:pt idx="1">
                  <c:v>0.32222222222222224</c:v>
                </c:pt>
                <c:pt idx="2">
                  <c:v>0.22222222222222221</c:v>
                </c:pt>
                <c:pt idx="3">
                  <c:v>0.17777777777777778</c:v>
                </c:pt>
                <c:pt idx="4">
                  <c:v>0.25555555555555554</c:v>
                </c:pt>
                <c:pt idx="5">
                  <c:v>0.17777777777777778</c:v>
                </c:pt>
                <c:pt idx="6">
                  <c:v>0.2</c:v>
                </c:pt>
                <c:pt idx="7">
                  <c:v>0.13333333333333333</c:v>
                </c:pt>
                <c:pt idx="8">
                  <c:v>0.1111111111111111</c:v>
                </c:pt>
                <c:pt idx="9">
                  <c:v>0.15555555555555556</c:v>
                </c:pt>
                <c:pt idx="10">
                  <c:v>0.1111111111111111</c:v>
                </c:pt>
                <c:pt idx="11">
                  <c:v>0.14444444444444443</c:v>
                </c:pt>
                <c:pt idx="12">
                  <c:v>0.12222222222222222</c:v>
                </c:pt>
                <c:pt idx="13">
                  <c:v>8.8888888888888892E-2</c:v>
                </c:pt>
                <c:pt idx="14">
                  <c:v>0.13333333333333333</c:v>
                </c:pt>
                <c:pt idx="15">
                  <c:v>8.8888888888888892E-2</c:v>
                </c:pt>
                <c:pt idx="16">
                  <c:v>1.1111111111111112E-2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63-934E-B32D-4EA67244021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Female 55+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HCP Recommendation</c:v>
                </c:pt>
                <c:pt idx="1">
                  <c:v>Consistent product quality</c:v>
                </c:pt>
                <c:pt idx="2">
                  <c:v>Clinical research on the brand</c:v>
                </c:pt>
                <c:pt idx="3">
                  <c:v>Clinical research on the ingredient</c:v>
                </c:pt>
                <c:pt idx="4">
                  <c:v>Informative website</c:v>
                </c:pt>
                <c:pt idx="5">
                  <c:v>Quality certification/seal on label/website</c:v>
                </c:pt>
                <c:pt idx="6">
                  <c:v>My long-term usage of the brand</c:v>
                </c:pt>
                <c:pt idx="7">
                  <c:v>Friend/family recommends the brand</c:v>
                </c:pt>
                <c:pt idx="8">
                  <c:v>Transparency in supply chain</c:v>
                </c:pt>
                <c:pt idx="9">
                  <c:v>Values-based certification/seal on label/website</c:v>
                </c:pt>
                <c:pt idx="10">
                  <c:v>Brand values align with my own</c:v>
                </c:pt>
                <c:pt idx="11">
                  <c:v>Contains branded ingredients</c:v>
                </c:pt>
                <c:pt idx="12">
                  <c:v>Social media influencers </c:v>
                </c:pt>
                <c:pt idx="13">
                  <c:v>Other experts recommend the brand</c:v>
                </c:pt>
                <c:pt idx="14">
                  <c:v>Authentic brand story</c:v>
                </c:pt>
                <c:pt idx="15">
                  <c:v>Supports charities/causes</c:v>
                </c:pt>
                <c:pt idx="16">
                  <c:v>None of the above</c:v>
                </c:pt>
                <c:pt idx="17">
                  <c:v>Other </c:v>
                </c:pt>
              </c:strCache>
            </c:strRef>
          </c:cat>
          <c:val>
            <c:numRef>
              <c:f>Sheet1!$J$2:$J$19</c:f>
              <c:numCache>
                <c:formatCode>0%</c:formatCode>
                <c:ptCount val="18"/>
                <c:pt idx="0">
                  <c:v>0.47422680412371132</c:v>
                </c:pt>
                <c:pt idx="1">
                  <c:v>0.27835051546391754</c:v>
                </c:pt>
                <c:pt idx="2">
                  <c:v>0.19587628865979381</c:v>
                </c:pt>
                <c:pt idx="3">
                  <c:v>0.25773195876288657</c:v>
                </c:pt>
                <c:pt idx="4">
                  <c:v>0.18556701030927836</c:v>
                </c:pt>
                <c:pt idx="5">
                  <c:v>0.23711340206185566</c:v>
                </c:pt>
                <c:pt idx="6">
                  <c:v>0.32989690721649484</c:v>
                </c:pt>
                <c:pt idx="7">
                  <c:v>0.10309278350515463</c:v>
                </c:pt>
                <c:pt idx="8">
                  <c:v>6.1855670103092786E-2</c:v>
                </c:pt>
                <c:pt idx="9">
                  <c:v>0.17525773195876287</c:v>
                </c:pt>
                <c:pt idx="10">
                  <c:v>6.1855670103092786E-2</c:v>
                </c:pt>
                <c:pt idx="11">
                  <c:v>0.12371134020618557</c:v>
                </c:pt>
                <c:pt idx="12">
                  <c:v>2.0618556701030927E-2</c:v>
                </c:pt>
                <c:pt idx="13">
                  <c:v>9.2783505154639179E-2</c:v>
                </c:pt>
                <c:pt idx="14">
                  <c:v>2.0618556701030927E-2</c:v>
                </c:pt>
                <c:pt idx="15">
                  <c:v>3.0927835051546393E-2</c:v>
                </c:pt>
                <c:pt idx="16">
                  <c:v>2.0618556701030927E-2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E8-9347-A91C-0CA2F2E7E63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HCP Recommendation</c:v>
                </c:pt>
                <c:pt idx="1">
                  <c:v>Consistent product quality</c:v>
                </c:pt>
                <c:pt idx="2">
                  <c:v>Clinical research on the brand</c:v>
                </c:pt>
                <c:pt idx="3">
                  <c:v>Clinical research on the ingredient</c:v>
                </c:pt>
                <c:pt idx="4">
                  <c:v>Informative website</c:v>
                </c:pt>
                <c:pt idx="5">
                  <c:v>Quality certification/seal on label/website</c:v>
                </c:pt>
                <c:pt idx="6">
                  <c:v>My long-term usage of the brand</c:v>
                </c:pt>
                <c:pt idx="7">
                  <c:v>Friend/family recommends the brand</c:v>
                </c:pt>
                <c:pt idx="8">
                  <c:v>Transparency in supply chain</c:v>
                </c:pt>
                <c:pt idx="9">
                  <c:v>Values-based certification/seal on label/website</c:v>
                </c:pt>
                <c:pt idx="10">
                  <c:v>Brand values align with my own</c:v>
                </c:pt>
                <c:pt idx="11">
                  <c:v>Contains branded ingredients</c:v>
                </c:pt>
                <c:pt idx="12">
                  <c:v>Social media influencers </c:v>
                </c:pt>
                <c:pt idx="13">
                  <c:v>Other experts recommend the brand</c:v>
                </c:pt>
                <c:pt idx="14">
                  <c:v>Authentic brand story</c:v>
                </c:pt>
                <c:pt idx="15">
                  <c:v>Supports charities/causes</c:v>
                </c:pt>
                <c:pt idx="16">
                  <c:v>None of the above</c:v>
                </c:pt>
                <c:pt idx="17">
                  <c:v>Other </c:v>
                </c:pt>
              </c:strCache>
            </c:strRef>
          </c:cat>
          <c:val>
            <c:numRef>
              <c:f>Sheet1!$K$2:$K$19</c:f>
              <c:numCache>
                <c:formatCode>0%</c:formatCode>
                <c:ptCount val="18"/>
                <c:pt idx="0">
                  <c:v>0.41584158415841582</c:v>
                </c:pt>
                <c:pt idx="1">
                  <c:v>0.28712871287128711</c:v>
                </c:pt>
                <c:pt idx="2">
                  <c:v>0.31683168316831684</c:v>
                </c:pt>
                <c:pt idx="3">
                  <c:v>0.31683168316831684</c:v>
                </c:pt>
                <c:pt idx="4">
                  <c:v>0.18811881188118812</c:v>
                </c:pt>
                <c:pt idx="5">
                  <c:v>0.17821782178217821</c:v>
                </c:pt>
                <c:pt idx="6">
                  <c:v>0.23762376237623761</c:v>
                </c:pt>
                <c:pt idx="7">
                  <c:v>0.15841584158415842</c:v>
                </c:pt>
                <c:pt idx="8">
                  <c:v>5.9405940594059403E-2</c:v>
                </c:pt>
                <c:pt idx="9">
                  <c:v>4.9504950495049507E-2</c:v>
                </c:pt>
                <c:pt idx="10">
                  <c:v>2.9702970297029702E-2</c:v>
                </c:pt>
                <c:pt idx="11">
                  <c:v>7.9207920792079209E-2</c:v>
                </c:pt>
                <c:pt idx="12">
                  <c:v>2.9702970297029702E-2</c:v>
                </c:pt>
                <c:pt idx="13">
                  <c:v>0.10891089108910891</c:v>
                </c:pt>
                <c:pt idx="14">
                  <c:v>9.9009900990099011E-3</c:v>
                </c:pt>
                <c:pt idx="15">
                  <c:v>2.9702970297029702E-2</c:v>
                </c:pt>
                <c:pt idx="16">
                  <c:v>2.9702970297029702E-2</c:v>
                </c:pt>
                <c:pt idx="17">
                  <c:v>1.9801980198019802E-2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E8-9347-A91C-0CA2F2E7E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9773048"/>
        <c:axId val="739763328"/>
      </c:barChart>
      <c:catAx>
        <c:axId val="73977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9763328"/>
        <c:crosses val="autoZero"/>
        <c:auto val="1"/>
        <c:lblAlgn val="ctr"/>
        <c:lblOffset val="100"/>
        <c:noMultiLvlLbl val="0"/>
      </c:catAx>
      <c:valAx>
        <c:axId val="73976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977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 18-25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0.43859649000000001</c:v>
                </c:pt>
                <c:pt idx="1">
                  <c:v>0.47368420999999999</c:v>
                </c:pt>
                <c:pt idx="2">
                  <c:v>7.0175440000000006E-2</c:v>
                </c:pt>
                <c:pt idx="3">
                  <c:v>1.7543860000000001E-2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82-4ED8-9E61-92F3A131E0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18-25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0.48333333000000001</c:v>
                </c:pt>
                <c:pt idx="1">
                  <c:v>0.36666666999999997</c:v>
                </c:pt>
                <c:pt idx="2">
                  <c:v>6.6666669999999997E-2</c:v>
                </c:pt>
                <c:pt idx="3">
                  <c:v>8.3333329999999997E-2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82-4ED8-9E61-92F3A131E0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Female 26-34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0.49549549999999998</c:v>
                </c:pt>
                <c:pt idx="1">
                  <c:v>0.34234234000000002</c:v>
                </c:pt>
                <c:pt idx="2">
                  <c:v>0.14414414</c:v>
                </c:pt>
                <c:pt idx="3">
                  <c:v>0</c:v>
                </c:pt>
                <c:pt idx="4">
                  <c:v>1.8018019999999999E-2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82-4ED8-9E61-92F3A131E0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26-34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0.50467289999999998</c:v>
                </c:pt>
                <c:pt idx="1">
                  <c:v>0.40186915999999989</c:v>
                </c:pt>
                <c:pt idx="2">
                  <c:v>6.5420560000000003E-2</c:v>
                </c:pt>
                <c:pt idx="3">
                  <c:v>2.8037380000000001E-2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82-4ED8-9E61-92F3A131E0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0.50925925999999999</c:v>
                </c:pt>
                <c:pt idx="1">
                  <c:v>0.36111111000000001</c:v>
                </c:pt>
                <c:pt idx="2">
                  <c:v>0.10185184999999999</c:v>
                </c:pt>
                <c:pt idx="3">
                  <c:v>9.2592600000000001E-3</c:v>
                </c:pt>
                <c:pt idx="4">
                  <c:v>1.851852E-2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82-4ED8-9E61-92F3A131E0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0.65517241000000004</c:v>
                </c:pt>
                <c:pt idx="1">
                  <c:v>0.2</c:v>
                </c:pt>
                <c:pt idx="2">
                  <c:v>0.11034483</c:v>
                </c:pt>
                <c:pt idx="3">
                  <c:v>2.758621E-2</c:v>
                </c:pt>
                <c:pt idx="4">
                  <c:v>6.8965500000000004E-3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282-4ED8-9E61-92F3A131E0E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Sheet1!$H$2:$H$6</c:f>
              <c:numCache>
                <c:formatCode>0%</c:formatCode>
                <c:ptCount val="5"/>
                <c:pt idx="0">
                  <c:v>0.47199999999999998</c:v>
                </c:pt>
                <c:pt idx="1">
                  <c:v>0.36</c:v>
                </c:pt>
                <c:pt idx="2">
                  <c:v>0.14399999999999999</c:v>
                </c:pt>
                <c:pt idx="3">
                  <c:v>8.0000000000000002E-3</c:v>
                </c:pt>
                <c:pt idx="4">
                  <c:v>1.6E-2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8-FC41-9B98-CCC951587B4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Sheet1!$I$2:$I$6</c:f>
              <c:numCache>
                <c:formatCode>0%</c:formatCode>
                <c:ptCount val="5"/>
                <c:pt idx="0">
                  <c:v>0.52222222000000007</c:v>
                </c:pt>
                <c:pt idx="1">
                  <c:v>0.28888889000000001</c:v>
                </c:pt>
                <c:pt idx="2">
                  <c:v>8.8888890000000012E-2</c:v>
                </c:pt>
                <c:pt idx="3">
                  <c:v>7.7777779999999991E-2</c:v>
                </c:pt>
                <c:pt idx="4">
                  <c:v>2.2222220000000001E-2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08-FC41-9B98-CCC951587B4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Female 55+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Sheet1!$J$2:$J$6</c:f>
              <c:numCache>
                <c:formatCode>0%</c:formatCode>
                <c:ptCount val="5"/>
                <c:pt idx="0">
                  <c:v>0.39175258000000002</c:v>
                </c:pt>
                <c:pt idx="1">
                  <c:v>0.39175258000000002</c:v>
                </c:pt>
                <c:pt idx="2">
                  <c:v>0.15463917999999999</c:v>
                </c:pt>
                <c:pt idx="3">
                  <c:v>1.0309280000000001E-2</c:v>
                </c:pt>
                <c:pt idx="4">
                  <c:v>5.1546389999999997E-2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08-DA45-8E29-6D001CD5D8B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Sheet1!$K$2:$K$6</c:f>
              <c:numCache>
                <c:formatCode>0%</c:formatCode>
                <c:ptCount val="5"/>
                <c:pt idx="0">
                  <c:v>0.34653464999999989</c:v>
                </c:pt>
                <c:pt idx="1">
                  <c:v>0.34653464999999989</c:v>
                </c:pt>
                <c:pt idx="2">
                  <c:v>0.23762375999999999</c:v>
                </c:pt>
                <c:pt idx="3">
                  <c:v>1.980198E-2</c:v>
                </c:pt>
                <c:pt idx="4">
                  <c:v>4.9504949999999999E-2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08-DA45-8E29-6D001CD5D8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9786368"/>
        <c:axId val="739795728"/>
      </c:barChart>
      <c:catAx>
        <c:axId val="73978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9795728"/>
        <c:crosses val="autoZero"/>
        <c:auto val="1"/>
        <c:lblAlgn val="ctr"/>
        <c:lblOffset val="100"/>
        <c:noMultiLvlLbl val="0"/>
      </c:catAx>
      <c:valAx>
        <c:axId val="73979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978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 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0.30099999999999999</c:v>
                </c:pt>
                <c:pt idx="1">
                  <c:v>0.32800000000000001</c:v>
                </c:pt>
                <c:pt idx="2">
                  <c:v>0.29499999999999998</c:v>
                </c:pt>
                <c:pt idx="3">
                  <c:v>2.8000000000000001E-2</c:v>
                </c:pt>
                <c:pt idx="4">
                  <c:v>4.8000000000000001E-2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8F-404C-981B-7F7EAC27FA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2021 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0.30599999999999999</c:v>
                </c:pt>
                <c:pt idx="1">
                  <c:v>0.33100000000000002</c:v>
                </c:pt>
                <c:pt idx="2">
                  <c:v>0.28799999999999998</c:v>
                </c:pt>
                <c:pt idx="3">
                  <c:v>2.9000000000000001E-2</c:v>
                </c:pt>
                <c:pt idx="4">
                  <c:v>4.5999999999999999E-2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8F-404C-981B-7F7EAC27FA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2022 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0.36799999999999999</c:v>
                </c:pt>
                <c:pt idx="1">
                  <c:v>0.31</c:v>
                </c:pt>
                <c:pt idx="2">
                  <c:v>0.22</c:v>
                </c:pt>
                <c:pt idx="3">
                  <c:v>3.7999999999999999E-2</c:v>
                </c:pt>
                <c:pt idx="4">
                  <c:v>6.4000000000000001E-2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D8-47E8-8B21-5BD783E718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2023 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0.39459459000000002</c:v>
                </c:pt>
                <c:pt idx="1">
                  <c:v>0.33783783999999989</c:v>
                </c:pt>
                <c:pt idx="2">
                  <c:v>0.20090089999999999</c:v>
                </c:pt>
                <c:pt idx="3">
                  <c:v>2.702703E-2</c:v>
                </c:pt>
                <c:pt idx="4">
                  <c:v>3.9639639999999997E-2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D8-47E8-8B21-5BD783E718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2024 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0.44203582000000002</c:v>
                </c:pt>
                <c:pt idx="1">
                  <c:v>0.36098021000000002</c:v>
                </c:pt>
                <c:pt idx="2">
                  <c:v>0.13854854</c:v>
                </c:pt>
                <c:pt idx="3">
                  <c:v>1.5080110000000001E-2</c:v>
                </c:pt>
                <c:pt idx="4">
                  <c:v>4.3355329999999997E-2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D8-47E8-8B21-5BD783E7180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2025 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Greatly increases chances I would buy</c:v>
                </c:pt>
                <c:pt idx="1">
                  <c:v>Somewhat increases chances I would buy</c:v>
                </c:pt>
                <c:pt idx="2">
                  <c:v>Doesn't impact my decision to buy</c:v>
                </c:pt>
                <c:pt idx="3">
                  <c:v>Lessens the chances I'd buy that product</c:v>
                </c:pt>
                <c:pt idx="4">
                  <c:v>I'm not interested in transparency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0.49252243000000001</c:v>
                </c:pt>
                <c:pt idx="1">
                  <c:v>0.34097706999999999</c:v>
                </c:pt>
                <c:pt idx="2">
                  <c:v>0.12263209999999999</c:v>
                </c:pt>
                <c:pt idx="3">
                  <c:v>2.4925220000000001E-2</c:v>
                </c:pt>
                <c:pt idx="4">
                  <c:v>1.8943169999999999E-2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C0-8C48-9A0D-63709521C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2194824"/>
        <c:axId val="802201664"/>
      </c:barChart>
      <c:catAx>
        <c:axId val="802194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2201664"/>
        <c:crosses val="autoZero"/>
        <c:auto val="1"/>
        <c:lblAlgn val="ctr"/>
        <c:lblOffset val="100"/>
        <c:noMultiLvlLbl val="0"/>
      </c:catAx>
      <c:valAx>
        <c:axId val="80220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219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 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Always influences</c:v>
                </c:pt>
                <c:pt idx="1">
                  <c:v>Frequently influences</c:v>
                </c:pt>
                <c:pt idx="2">
                  <c:v>Sometimes influences</c:v>
                </c:pt>
                <c:pt idx="3">
                  <c:v>Never influences my decision</c:v>
                </c:pt>
                <c:pt idx="4">
                  <c:v>I wasn't aware this was an issue with supplements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0.09</c:v>
                </c:pt>
                <c:pt idx="1">
                  <c:v>0.122</c:v>
                </c:pt>
                <c:pt idx="2">
                  <c:v>0.3</c:v>
                </c:pt>
                <c:pt idx="3">
                  <c:v>0.223</c:v>
                </c:pt>
                <c:pt idx="4">
                  <c:v>0.26700000000000002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43-4B7D-82C6-D639DC1BD0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2021 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Always influences</c:v>
                </c:pt>
                <c:pt idx="1">
                  <c:v>Frequently influences</c:v>
                </c:pt>
                <c:pt idx="2">
                  <c:v>Sometimes influences</c:v>
                </c:pt>
                <c:pt idx="3">
                  <c:v>Never influences my decision</c:v>
                </c:pt>
                <c:pt idx="4">
                  <c:v>I wasn't aware this was an issue with supplements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0.10299999999999999</c:v>
                </c:pt>
                <c:pt idx="1">
                  <c:v>0.114</c:v>
                </c:pt>
                <c:pt idx="2">
                  <c:v>0.28999999999999998</c:v>
                </c:pt>
                <c:pt idx="3">
                  <c:v>0.25</c:v>
                </c:pt>
                <c:pt idx="4">
                  <c:v>0.246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43-4B7D-82C6-D639DC1BD0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2022 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Always influences</c:v>
                </c:pt>
                <c:pt idx="1">
                  <c:v>Frequently influences</c:v>
                </c:pt>
                <c:pt idx="2">
                  <c:v>Sometimes influences</c:v>
                </c:pt>
                <c:pt idx="3">
                  <c:v>Never influences my decision</c:v>
                </c:pt>
                <c:pt idx="4">
                  <c:v>I wasn't aware this was an issue with supplements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0.17100000000000001</c:v>
                </c:pt>
                <c:pt idx="1">
                  <c:v>0.124</c:v>
                </c:pt>
                <c:pt idx="2">
                  <c:v>0.28000000000000003</c:v>
                </c:pt>
                <c:pt idx="3">
                  <c:v>0.20799999999999999</c:v>
                </c:pt>
                <c:pt idx="4">
                  <c:v>0.217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5B-4510-BE4B-845069A43C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2023 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Always influences</c:v>
                </c:pt>
                <c:pt idx="1">
                  <c:v>Frequently influences</c:v>
                </c:pt>
                <c:pt idx="2">
                  <c:v>Sometimes influences</c:v>
                </c:pt>
                <c:pt idx="3">
                  <c:v>Never influences my decision</c:v>
                </c:pt>
                <c:pt idx="4">
                  <c:v>I wasn't aware this was an issue with supplements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0.14594594999999999</c:v>
                </c:pt>
                <c:pt idx="1">
                  <c:v>0.21351350999999999</c:v>
                </c:pt>
                <c:pt idx="2">
                  <c:v>0.27657658000000002</c:v>
                </c:pt>
                <c:pt idx="3">
                  <c:v>0.1990991</c:v>
                </c:pt>
                <c:pt idx="4">
                  <c:v>0.16486486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5B-4510-BE4B-845069A43C7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2024 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Always influences</c:v>
                </c:pt>
                <c:pt idx="1">
                  <c:v>Frequently influences</c:v>
                </c:pt>
                <c:pt idx="2">
                  <c:v>Sometimes influences</c:v>
                </c:pt>
                <c:pt idx="3">
                  <c:v>Never influences my decision</c:v>
                </c:pt>
                <c:pt idx="4">
                  <c:v>I wasn't aware this was an issue with supplements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0.16399622999999999</c:v>
                </c:pt>
                <c:pt idx="1">
                  <c:v>0.20640905000000001</c:v>
                </c:pt>
                <c:pt idx="2">
                  <c:v>0.30348728000000003</c:v>
                </c:pt>
                <c:pt idx="3">
                  <c:v>0.20263902</c:v>
                </c:pt>
                <c:pt idx="4">
                  <c:v>0.12346843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5B-4510-BE4B-845069A43C7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2025 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Always influences</c:v>
                </c:pt>
                <c:pt idx="1">
                  <c:v>Frequently influences</c:v>
                </c:pt>
                <c:pt idx="2">
                  <c:v>Sometimes influences</c:v>
                </c:pt>
                <c:pt idx="3">
                  <c:v>Never influences my decision</c:v>
                </c:pt>
                <c:pt idx="4">
                  <c:v>I wasn't aware this was an issue with supplements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0.20327624999999999</c:v>
                </c:pt>
                <c:pt idx="1">
                  <c:v>0.29535865</c:v>
                </c:pt>
                <c:pt idx="2">
                  <c:v>0.29386944999999998</c:v>
                </c:pt>
                <c:pt idx="3">
                  <c:v>0.13253909</c:v>
                </c:pt>
                <c:pt idx="4">
                  <c:v>7.4956560000000005E-2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84-F24C-A47E-F7F8B28C9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4112992"/>
        <c:axId val="2134113712"/>
      </c:barChart>
      <c:catAx>
        <c:axId val="213411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113712"/>
        <c:crosses val="autoZero"/>
        <c:auto val="1"/>
        <c:lblAlgn val="ctr"/>
        <c:lblOffset val="100"/>
        <c:noMultiLvlLbl val="0"/>
      </c:catAx>
      <c:valAx>
        <c:axId val="213411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11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 Female 18-25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Regularity</c:v>
                </c:pt>
                <c:pt idx="1">
                  <c:v>Focus/Attention</c:v>
                </c:pt>
                <c:pt idx="2">
                  <c:v>Sleep/Relaxation</c:v>
                </c:pt>
                <c:pt idx="3">
                  <c:v>It’s in another supplement I take</c:v>
                </c:pt>
                <c:pt idx="4">
                  <c:v>Energy</c:v>
                </c:pt>
                <c:pt idx="5">
                  <c:v>Stress relief</c:v>
                </c:pt>
                <c:pt idx="6">
                  <c:v>Gut health/digestion</c:v>
                </c:pt>
                <c:pt idx="7">
                  <c:v>Resilience</c:v>
                </c:pt>
                <c:pt idx="8">
                  <c:v>Cognitive health</c:v>
                </c:pt>
                <c:pt idx="9">
                  <c:v>Immune support</c:v>
                </c:pt>
                <c:pt idx="10">
                  <c:v>Inflammation/autoimmune</c:v>
                </c:pt>
                <c:pt idx="11">
                  <c:v>Mood</c:v>
                </c:pt>
                <c:pt idx="12">
                  <c:v>Memory</c:v>
                </c:pt>
                <c:pt idx="13">
                  <c:v>Alertness</c:v>
                </c:pt>
                <c:pt idx="14">
                  <c:v>Metabolic health</c:v>
                </c:pt>
                <c:pt idx="15">
                  <c:v>Microbiome health</c:v>
                </c:pt>
                <c:pt idx="17">
                  <c:v>Other</c:v>
                </c:pt>
              </c:strCache>
            </c:strRef>
          </c:cat>
          <c:val>
            <c:numRef>
              <c:f>Sheet1!$B$2:$B$19</c:f>
              <c:numCache>
                <c:formatCode>0%</c:formatCode>
                <c:ptCount val="18"/>
                <c:pt idx="0">
                  <c:v>0.33333332999999998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  <c:pt idx="4">
                  <c:v>0.16666666999999999</c:v>
                </c:pt>
                <c:pt idx="5">
                  <c:v>0.16666666999999999</c:v>
                </c:pt>
                <c:pt idx="6">
                  <c:v>0.16666666999999999</c:v>
                </c:pt>
                <c:pt idx="7">
                  <c:v>0.16666666999999999</c:v>
                </c:pt>
                <c:pt idx="8">
                  <c:v>0.16666666999999999</c:v>
                </c:pt>
                <c:pt idx="9">
                  <c:v>8.3333329999999997E-2</c:v>
                </c:pt>
                <c:pt idx="10">
                  <c:v>8.3333329999999997E-2</c:v>
                </c:pt>
                <c:pt idx="11">
                  <c:v>8.3333329999999997E-2</c:v>
                </c:pt>
                <c:pt idx="12">
                  <c:v>8.3333329999999997E-2</c:v>
                </c:pt>
                <c:pt idx="13">
                  <c:v>8.3333329999999997E-2</c:v>
                </c:pt>
                <c:pt idx="14">
                  <c:v>8.3333329999999997E-2</c:v>
                </c:pt>
                <c:pt idx="15">
                  <c:v>8.3333329999999997E-2</c:v>
                </c:pt>
                <c:pt idx="16">
                  <c:v>8.3333329999999997E-2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FF-4AA4-87EC-7AC9742872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 Male 18-25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Regularity</c:v>
                </c:pt>
                <c:pt idx="1">
                  <c:v>Focus/Attention</c:v>
                </c:pt>
                <c:pt idx="2">
                  <c:v>Sleep/Relaxation</c:v>
                </c:pt>
                <c:pt idx="3">
                  <c:v>It’s in another supplement I take</c:v>
                </c:pt>
                <c:pt idx="4">
                  <c:v>Energy</c:v>
                </c:pt>
                <c:pt idx="5">
                  <c:v>Stress relief</c:v>
                </c:pt>
                <c:pt idx="6">
                  <c:v>Gut health/digestion</c:v>
                </c:pt>
                <c:pt idx="7">
                  <c:v>Resilience</c:v>
                </c:pt>
                <c:pt idx="8">
                  <c:v>Cognitive health</c:v>
                </c:pt>
                <c:pt idx="9">
                  <c:v>Immune support</c:v>
                </c:pt>
                <c:pt idx="10">
                  <c:v>Inflammation/autoimmune</c:v>
                </c:pt>
                <c:pt idx="11">
                  <c:v>Mood</c:v>
                </c:pt>
                <c:pt idx="12">
                  <c:v>Memory</c:v>
                </c:pt>
                <c:pt idx="13">
                  <c:v>Alertness</c:v>
                </c:pt>
                <c:pt idx="14">
                  <c:v>Metabolic health</c:v>
                </c:pt>
                <c:pt idx="15">
                  <c:v>Microbiome health</c:v>
                </c:pt>
                <c:pt idx="17">
                  <c:v>Other</c:v>
                </c:pt>
              </c:strCache>
            </c:strRef>
          </c:cat>
          <c:val>
            <c:numRef>
              <c:f>Sheet1!$C$2:$C$19</c:f>
              <c:numCache>
                <c:formatCode>0%</c:formatCode>
                <c:ptCount val="18"/>
                <c:pt idx="0">
                  <c:v>0.13793103000000001</c:v>
                </c:pt>
                <c:pt idx="1">
                  <c:v>0.10344828</c:v>
                </c:pt>
                <c:pt idx="2">
                  <c:v>6.8965520000000002E-2</c:v>
                </c:pt>
                <c:pt idx="3">
                  <c:v>0.24137931000000001</c:v>
                </c:pt>
                <c:pt idx="4">
                  <c:v>0.20689655000000001</c:v>
                </c:pt>
                <c:pt idx="5">
                  <c:v>0.17241379000000001</c:v>
                </c:pt>
                <c:pt idx="6">
                  <c:v>0.24137931000000001</c:v>
                </c:pt>
                <c:pt idx="7">
                  <c:v>0.10344828</c:v>
                </c:pt>
                <c:pt idx="8">
                  <c:v>0.13793103000000001</c:v>
                </c:pt>
                <c:pt idx="9">
                  <c:v>0.13793103000000001</c:v>
                </c:pt>
                <c:pt idx="10">
                  <c:v>0.37931034000000002</c:v>
                </c:pt>
                <c:pt idx="11">
                  <c:v>0.27586207000000001</c:v>
                </c:pt>
                <c:pt idx="12">
                  <c:v>0.17241379000000001</c:v>
                </c:pt>
                <c:pt idx="13">
                  <c:v>0.24137931000000001</c:v>
                </c:pt>
                <c:pt idx="14">
                  <c:v>0.24137931000000001</c:v>
                </c:pt>
                <c:pt idx="15">
                  <c:v>0.10344828</c:v>
                </c:pt>
                <c:pt idx="16">
                  <c:v>6.8965520000000002E-2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FF-4AA4-87EC-7AC9742872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US Female 26-34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Regularity</c:v>
                </c:pt>
                <c:pt idx="1">
                  <c:v>Focus/Attention</c:v>
                </c:pt>
                <c:pt idx="2">
                  <c:v>Sleep/Relaxation</c:v>
                </c:pt>
                <c:pt idx="3">
                  <c:v>It’s in another supplement I take</c:v>
                </c:pt>
                <c:pt idx="4">
                  <c:v>Energy</c:v>
                </c:pt>
                <c:pt idx="5">
                  <c:v>Stress relief</c:v>
                </c:pt>
                <c:pt idx="6">
                  <c:v>Gut health/digestion</c:v>
                </c:pt>
                <c:pt idx="7">
                  <c:v>Resilience</c:v>
                </c:pt>
                <c:pt idx="8">
                  <c:v>Cognitive health</c:v>
                </c:pt>
                <c:pt idx="9">
                  <c:v>Immune support</c:v>
                </c:pt>
                <c:pt idx="10">
                  <c:v>Inflammation/autoimmune</c:v>
                </c:pt>
                <c:pt idx="11">
                  <c:v>Mood</c:v>
                </c:pt>
                <c:pt idx="12">
                  <c:v>Memory</c:v>
                </c:pt>
                <c:pt idx="13">
                  <c:v>Alertness</c:v>
                </c:pt>
                <c:pt idx="14">
                  <c:v>Metabolic health</c:v>
                </c:pt>
                <c:pt idx="15">
                  <c:v>Microbiome health</c:v>
                </c:pt>
                <c:pt idx="17">
                  <c:v>Other</c:v>
                </c:pt>
              </c:strCache>
            </c:strRef>
          </c:cat>
          <c:val>
            <c:numRef>
              <c:f>Sheet1!$D$2:$D$19</c:f>
              <c:numCache>
                <c:formatCode>0%</c:formatCode>
                <c:ptCount val="18"/>
                <c:pt idx="0">
                  <c:v>0.12903226000000001</c:v>
                </c:pt>
                <c:pt idx="1">
                  <c:v>0.32258065000000002</c:v>
                </c:pt>
                <c:pt idx="2">
                  <c:v>0.35483871</c:v>
                </c:pt>
                <c:pt idx="3">
                  <c:v>0.19354838999999999</c:v>
                </c:pt>
                <c:pt idx="4">
                  <c:v>0.25806452000000002</c:v>
                </c:pt>
                <c:pt idx="5">
                  <c:v>0.16129031999999999</c:v>
                </c:pt>
                <c:pt idx="6">
                  <c:v>0.12903226000000001</c:v>
                </c:pt>
                <c:pt idx="7">
                  <c:v>9.677419000000001E-2</c:v>
                </c:pt>
                <c:pt idx="8">
                  <c:v>3.2258059999999998E-2</c:v>
                </c:pt>
                <c:pt idx="9">
                  <c:v>9.677419000000001E-2</c:v>
                </c:pt>
                <c:pt idx="10">
                  <c:v>0.35483871</c:v>
                </c:pt>
                <c:pt idx="11">
                  <c:v>0.19354838999999999</c:v>
                </c:pt>
                <c:pt idx="12">
                  <c:v>0.12903226000000001</c:v>
                </c:pt>
                <c:pt idx="13">
                  <c:v>0.12903226000000001</c:v>
                </c:pt>
                <c:pt idx="14">
                  <c:v>0.16129031999999999</c:v>
                </c:pt>
                <c:pt idx="15">
                  <c:v>0.16129031999999999</c:v>
                </c:pt>
                <c:pt idx="16">
                  <c:v>6.4516130000000005E-2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FF-4AA4-87EC-7AC9742872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US Male 26-34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Regularity</c:v>
                </c:pt>
                <c:pt idx="1">
                  <c:v>Focus/Attention</c:v>
                </c:pt>
                <c:pt idx="2">
                  <c:v>Sleep/Relaxation</c:v>
                </c:pt>
                <c:pt idx="3">
                  <c:v>It’s in another supplement I take</c:v>
                </c:pt>
                <c:pt idx="4">
                  <c:v>Energy</c:v>
                </c:pt>
                <c:pt idx="5">
                  <c:v>Stress relief</c:v>
                </c:pt>
                <c:pt idx="6">
                  <c:v>Gut health/digestion</c:v>
                </c:pt>
                <c:pt idx="7">
                  <c:v>Resilience</c:v>
                </c:pt>
                <c:pt idx="8">
                  <c:v>Cognitive health</c:v>
                </c:pt>
                <c:pt idx="9">
                  <c:v>Immune support</c:v>
                </c:pt>
                <c:pt idx="10">
                  <c:v>Inflammation/autoimmune</c:v>
                </c:pt>
                <c:pt idx="11">
                  <c:v>Mood</c:v>
                </c:pt>
                <c:pt idx="12">
                  <c:v>Memory</c:v>
                </c:pt>
                <c:pt idx="13">
                  <c:v>Alertness</c:v>
                </c:pt>
                <c:pt idx="14">
                  <c:v>Metabolic health</c:v>
                </c:pt>
                <c:pt idx="15">
                  <c:v>Microbiome health</c:v>
                </c:pt>
                <c:pt idx="17">
                  <c:v>Other</c:v>
                </c:pt>
              </c:strCache>
            </c:strRef>
          </c:cat>
          <c:val>
            <c:numRef>
              <c:f>Sheet1!$E$2:$E$19</c:f>
              <c:numCache>
                <c:formatCode>0%</c:formatCode>
                <c:ptCount val="18"/>
                <c:pt idx="0">
                  <c:v>0.18867924999999999</c:v>
                </c:pt>
                <c:pt idx="1">
                  <c:v>0.18867924999999999</c:v>
                </c:pt>
                <c:pt idx="2">
                  <c:v>0.24528301999999999</c:v>
                </c:pt>
                <c:pt idx="3">
                  <c:v>0.30188679000000002</c:v>
                </c:pt>
                <c:pt idx="4">
                  <c:v>0.18867924999999999</c:v>
                </c:pt>
                <c:pt idx="5">
                  <c:v>0.20754717</c:v>
                </c:pt>
                <c:pt idx="6">
                  <c:v>0.16981131999999999</c:v>
                </c:pt>
                <c:pt idx="7">
                  <c:v>0.22641509000000001</c:v>
                </c:pt>
                <c:pt idx="8">
                  <c:v>7.5471700000000003E-2</c:v>
                </c:pt>
                <c:pt idx="9">
                  <c:v>0.15094340000000001</c:v>
                </c:pt>
                <c:pt idx="10">
                  <c:v>0.49056603999999998</c:v>
                </c:pt>
                <c:pt idx="11">
                  <c:v>7.5471700000000003E-2</c:v>
                </c:pt>
                <c:pt idx="12">
                  <c:v>0.11320755</c:v>
                </c:pt>
                <c:pt idx="13">
                  <c:v>0.22641509000000001</c:v>
                </c:pt>
                <c:pt idx="14">
                  <c:v>0.20754717</c:v>
                </c:pt>
                <c:pt idx="15">
                  <c:v>5.6603769999999998E-2</c:v>
                </c:pt>
                <c:pt idx="16">
                  <c:v>3.7735850000000001E-2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FF-4AA4-87EC-7AC9742872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US Female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Regularity</c:v>
                </c:pt>
                <c:pt idx="1">
                  <c:v>Focus/Attention</c:v>
                </c:pt>
                <c:pt idx="2">
                  <c:v>Sleep/Relaxation</c:v>
                </c:pt>
                <c:pt idx="3">
                  <c:v>It’s in another supplement I take</c:v>
                </c:pt>
                <c:pt idx="4">
                  <c:v>Energy</c:v>
                </c:pt>
                <c:pt idx="5">
                  <c:v>Stress relief</c:v>
                </c:pt>
                <c:pt idx="6">
                  <c:v>Gut health/digestion</c:v>
                </c:pt>
                <c:pt idx="7">
                  <c:v>Resilience</c:v>
                </c:pt>
                <c:pt idx="8">
                  <c:v>Cognitive health</c:v>
                </c:pt>
                <c:pt idx="9">
                  <c:v>Immune support</c:v>
                </c:pt>
                <c:pt idx="10">
                  <c:v>Inflammation/autoimmune</c:v>
                </c:pt>
                <c:pt idx="11">
                  <c:v>Mood</c:v>
                </c:pt>
                <c:pt idx="12">
                  <c:v>Memory</c:v>
                </c:pt>
                <c:pt idx="13">
                  <c:v>Alertness</c:v>
                </c:pt>
                <c:pt idx="14">
                  <c:v>Metabolic health</c:v>
                </c:pt>
                <c:pt idx="15">
                  <c:v>Microbiome health</c:v>
                </c:pt>
                <c:pt idx="17">
                  <c:v>Other</c:v>
                </c:pt>
              </c:strCache>
            </c:strRef>
          </c:cat>
          <c:val>
            <c:numRef>
              <c:f>Sheet1!$F$2:$F$19</c:f>
              <c:numCache>
                <c:formatCode>0%</c:formatCode>
                <c:ptCount val="18"/>
                <c:pt idx="0">
                  <c:v>0.26470588</c:v>
                </c:pt>
                <c:pt idx="1">
                  <c:v>5.8823529999999999E-2</c:v>
                </c:pt>
                <c:pt idx="2">
                  <c:v>0.38235293999999997</c:v>
                </c:pt>
                <c:pt idx="3">
                  <c:v>0.32352941000000002</c:v>
                </c:pt>
                <c:pt idx="4">
                  <c:v>0.41176470999999998</c:v>
                </c:pt>
                <c:pt idx="5">
                  <c:v>0.29411765000000001</c:v>
                </c:pt>
                <c:pt idx="6">
                  <c:v>0.17647059000000001</c:v>
                </c:pt>
                <c:pt idx="7">
                  <c:v>0.26470588</c:v>
                </c:pt>
                <c:pt idx="8">
                  <c:v>0.17647059000000001</c:v>
                </c:pt>
                <c:pt idx="9">
                  <c:v>5.8823529999999999E-2</c:v>
                </c:pt>
                <c:pt idx="10">
                  <c:v>0.32352941000000002</c:v>
                </c:pt>
                <c:pt idx="11">
                  <c:v>0.14705882000000001</c:v>
                </c:pt>
                <c:pt idx="12">
                  <c:v>0.11764706</c:v>
                </c:pt>
                <c:pt idx="13">
                  <c:v>0.29411765000000001</c:v>
                </c:pt>
                <c:pt idx="14">
                  <c:v>0.14705882000000001</c:v>
                </c:pt>
                <c:pt idx="15">
                  <c:v>8.8235290000000008E-2</c:v>
                </c:pt>
                <c:pt idx="16">
                  <c:v>2.9411759999999999E-2</c:v>
                </c:pt>
                <c:pt idx="17">
                  <c:v>2.9411759999999999E-2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FF-4AA4-87EC-7AC9742872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US Male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Regularity</c:v>
                </c:pt>
                <c:pt idx="1">
                  <c:v>Focus/Attention</c:v>
                </c:pt>
                <c:pt idx="2">
                  <c:v>Sleep/Relaxation</c:v>
                </c:pt>
                <c:pt idx="3">
                  <c:v>It’s in another supplement I take</c:v>
                </c:pt>
                <c:pt idx="4">
                  <c:v>Energy</c:v>
                </c:pt>
                <c:pt idx="5">
                  <c:v>Stress relief</c:v>
                </c:pt>
                <c:pt idx="6">
                  <c:v>Gut health/digestion</c:v>
                </c:pt>
                <c:pt idx="7">
                  <c:v>Resilience</c:v>
                </c:pt>
                <c:pt idx="8">
                  <c:v>Cognitive health</c:v>
                </c:pt>
                <c:pt idx="9">
                  <c:v>Immune support</c:v>
                </c:pt>
                <c:pt idx="10">
                  <c:v>Inflammation/autoimmune</c:v>
                </c:pt>
                <c:pt idx="11">
                  <c:v>Mood</c:v>
                </c:pt>
                <c:pt idx="12">
                  <c:v>Memory</c:v>
                </c:pt>
                <c:pt idx="13">
                  <c:v>Alertness</c:v>
                </c:pt>
                <c:pt idx="14">
                  <c:v>Metabolic health</c:v>
                </c:pt>
                <c:pt idx="15">
                  <c:v>Microbiome health</c:v>
                </c:pt>
                <c:pt idx="17">
                  <c:v>Other</c:v>
                </c:pt>
              </c:strCache>
            </c:strRef>
          </c:cat>
          <c:val>
            <c:numRef>
              <c:f>Sheet1!$G$2:$G$19</c:f>
              <c:numCache>
                <c:formatCode>0%</c:formatCode>
                <c:ptCount val="18"/>
                <c:pt idx="0">
                  <c:v>0.19117646999999999</c:v>
                </c:pt>
                <c:pt idx="1">
                  <c:v>0.22058823999999999</c:v>
                </c:pt>
                <c:pt idx="2">
                  <c:v>0.22058823999999999</c:v>
                </c:pt>
                <c:pt idx="3">
                  <c:v>0.26470588</c:v>
                </c:pt>
                <c:pt idx="4">
                  <c:v>8.8235290000000008E-2</c:v>
                </c:pt>
                <c:pt idx="5">
                  <c:v>0.20588234999999999</c:v>
                </c:pt>
                <c:pt idx="6">
                  <c:v>0.23529412</c:v>
                </c:pt>
                <c:pt idx="7">
                  <c:v>0.26470588</c:v>
                </c:pt>
                <c:pt idx="8">
                  <c:v>0.13235294</c:v>
                </c:pt>
                <c:pt idx="9">
                  <c:v>7.3529410000000003E-2</c:v>
                </c:pt>
                <c:pt idx="10">
                  <c:v>0.25</c:v>
                </c:pt>
                <c:pt idx="11">
                  <c:v>0.16176471000000001</c:v>
                </c:pt>
                <c:pt idx="12">
                  <c:v>0.16176471000000001</c:v>
                </c:pt>
                <c:pt idx="13">
                  <c:v>0.25</c:v>
                </c:pt>
                <c:pt idx="14">
                  <c:v>0.17647059000000001</c:v>
                </c:pt>
                <c:pt idx="15">
                  <c:v>0.11764706</c:v>
                </c:pt>
                <c:pt idx="16">
                  <c:v>4.4117650000000001E-2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4FF-4AA4-87EC-7AC97428723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US 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Regularity</c:v>
                </c:pt>
                <c:pt idx="1">
                  <c:v>Focus/Attention</c:v>
                </c:pt>
                <c:pt idx="2">
                  <c:v>Sleep/Relaxation</c:v>
                </c:pt>
                <c:pt idx="3">
                  <c:v>It’s in another supplement I take</c:v>
                </c:pt>
                <c:pt idx="4">
                  <c:v>Energy</c:v>
                </c:pt>
                <c:pt idx="5">
                  <c:v>Stress relief</c:v>
                </c:pt>
                <c:pt idx="6">
                  <c:v>Gut health/digestion</c:v>
                </c:pt>
                <c:pt idx="7">
                  <c:v>Resilience</c:v>
                </c:pt>
                <c:pt idx="8">
                  <c:v>Cognitive health</c:v>
                </c:pt>
                <c:pt idx="9">
                  <c:v>Immune support</c:v>
                </c:pt>
                <c:pt idx="10">
                  <c:v>Inflammation/autoimmune</c:v>
                </c:pt>
                <c:pt idx="11">
                  <c:v>Mood</c:v>
                </c:pt>
                <c:pt idx="12">
                  <c:v>Memory</c:v>
                </c:pt>
                <c:pt idx="13">
                  <c:v>Alertness</c:v>
                </c:pt>
                <c:pt idx="14">
                  <c:v>Metabolic health</c:v>
                </c:pt>
                <c:pt idx="15">
                  <c:v>Microbiome health</c:v>
                </c:pt>
                <c:pt idx="17">
                  <c:v>Other</c:v>
                </c:pt>
              </c:strCache>
            </c:strRef>
          </c:cat>
          <c:val>
            <c:numRef>
              <c:f>Sheet1!$H$2:$H$19</c:f>
              <c:numCache>
                <c:formatCode>0%</c:formatCode>
                <c:ptCount val="18"/>
                <c:pt idx="0">
                  <c:v>0.14705882000000001</c:v>
                </c:pt>
                <c:pt idx="1">
                  <c:v>0.17647059000000001</c:v>
                </c:pt>
                <c:pt idx="2">
                  <c:v>0.26470588</c:v>
                </c:pt>
                <c:pt idx="3">
                  <c:v>0.29411765000000001</c:v>
                </c:pt>
                <c:pt idx="4">
                  <c:v>0.35294118000000002</c:v>
                </c:pt>
                <c:pt idx="5">
                  <c:v>0.23529412</c:v>
                </c:pt>
                <c:pt idx="6">
                  <c:v>8.8235290000000008E-2</c:v>
                </c:pt>
                <c:pt idx="7">
                  <c:v>0.23529412</c:v>
                </c:pt>
                <c:pt idx="8">
                  <c:v>0.17647059000000001</c:v>
                </c:pt>
                <c:pt idx="9">
                  <c:v>0.26470588</c:v>
                </c:pt>
                <c:pt idx="10">
                  <c:v>0.38235293999999997</c:v>
                </c:pt>
                <c:pt idx="11">
                  <c:v>0.17647059000000001</c:v>
                </c:pt>
                <c:pt idx="12">
                  <c:v>0.26470588</c:v>
                </c:pt>
                <c:pt idx="13">
                  <c:v>0.29411765000000001</c:v>
                </c:pt>
                <c:pt idx="14">
                  <c:v>0.11764706</c:v>
                </c:pt>
                <c:pt idx="15">
                  <c:v>8.8235290000000008E-2</c:v>
                </c:pt>
                <c:pt idx="16">
                  <c:v>0.17647059000000001</c:v>
                </c:pt>
                <c:pt idx="17">
                  <c:v>2.9411759999999999E-2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89-0946-92DC-D49E47413B3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US 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Regularity</c:v>
                </c:pt>
                <c:pt idx="1">
                  <c:v>Focus/Attention</c:v>
                </c:pt>
                <c:pt idx="2">
                  <c:v>Sleep/Relaxation</c:v>
                </c:pt>
                <c:pt idx="3">
                  <c:v>It’s in another supplement I take</c:v>
                </c:pt>
                <c:pt idx="4">
                  <c:v>Energy</c:v>
                </c:pt>
                <c:pt idx="5">
                  <c:v>Stress relief</c:v>
                </c:pt>
                <c:pt idx="6">
                  <c:v>Gut health/digestion</c:v>
                </c:pt>
                <c:pt idx="7">
                  <c:v>Resilience</c:v>
                </c:pt>
                <c:pt idx="8">
                  <c:v>Cognitive health</c:v>
                </c:pt>
                <c:pt idx="9">
                  <c:v>Immune support</c:v>
                </c:pt>
                <c:pt idx="10">
                  <c:v>Inflammation/autoimmune</c:v>
                </c:pt>
                <c:pt idx="11">
                  <c:v>Mood</c:v>
                </c:pt>
                <c:pt idx="12">
                  <c:v>Memory</c:v>
                </c:pt>
                <c:pt idx="13">
                  <c:v>Alertness</c:v>
                </c:pt>
                <c:pt idx="14">
                  <c:v>Metabolic health</c:v>
                </c:pt>
                <c:pt idx="15">
                  <c:v>Microbiome health</c:v>
                </c:pt>
                <c:pt idx="17">
                  <c:v>Other</c:v>
                </c:pt>
              </c:strCache>
            </c:strRef>
          </c:cat>
          <c:val>
            <c:numRef>
              <c:f>Sheet1!$I$2:$I$19</c:f>
              <c:numCache>
                <c:formatCode>0%</c:formatCode>
                <c:ptCount val="18"/>
                <c:pt idx="0">
                  <c:v>0.125</c:v>
                </c:pt>
                <c:pt idx="1">
                  <c:v>0.25</c:v>
                </c:pt>
                <c:pt idx="2">
                  <c:v>0.3125</c:v>
                </c:pt>
                <c:pt idx="3">
                  <c:v>0.21875</c:v>
                </c:pt>
                <c:pt idx="4">
                  <c:v>0.1875</c:v>
                </c:pt>
                <c:pt idx="5">
                  <c:v>0.28125</c:v>
                </c:pt>
                <c:pt idx="6">
                  <c:v>0.34375</c:v>
                </c:pt>
                <c:pt idx="7">
                  <c:v>0.25</c:v>
                </c:pt>
                <c:pt idx="8">
                  <c:v>0.15625</c:v>
                </c:pt>
                <c:pt idx="9">
                  <c:v>9.375E-2</c:v>
                </c:pt>
                <c:pt idx="10">
                  <c:v>0.375</c:v>
                </c:pt>
                <c:pt idx="11">
                  <c:v>0.1875</c:v>
                </c:pt>
                <c:pt idx="12">
                  <c:v>0.15625</c:v>
                </c:pt>
                <c:pt idx="13">
                  <c:v>0.3125</c:v>
                </c:pt>
                <c:pt idx="14">
                  <c:v>9.375E-2</c:v>
                </c:pt>
                <c:pt idx="15">
                  <c:v>6.25E-2</c:v>
                </c:pt>
                <c:pt idx="16">
                  <c:v>9.375E-2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89-0946-92DC-D49E47413B3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 Female 55+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Regularity</c:v>
                </c:pt>
                <c:pt idx="1">
                  <c:v>Focus/Attention</c:v>
                </c:pt>
                <c:pt idx="2">
                  <c:v>Sleep/Relaxation</c:v>
                </c:pt>
                <c:pt idx="3">
                  <c:v>It’s in another supplement I take</c:v>
                </c:pt>
                <c:pt idx="4">
                  <c:v>Energy</c:v>
                </c:pt>
                <c:pt idx="5">
                  <c:v>Stress relief</c:v>
                </c:pt>
                <c:pt idx="6">
                  <c:v>Gut health/digestion</c:v>
                </c:pt>
                <c:pt idx="7">
                  <c:v>Resilience</c:v>
                </c:pt>
                <c:pt idx="8">
                  <c:v>Cognitive health</c:v>
                </c:pt>
                <c:pt idx="9">
                  <c:v>Immune support</c:v>
                </c:pt>
                <c:pt idx="10">
                  <c:v>Inflammation/autoimmune</c:v>
                </c:pt>
                <c:pt idx="11">
                  <c:v>Mood</c:v>
                </c:pt>
                <c:pt idx="12">
                  <c:v>Memory</c:v>
                </c:pt>
                <c:pt idx="13">
                  <c:v>Alertness</c:v>
                </c:pt>
                <c:pt idx="14">
                  <c:v>Metabolic health</c:v>
                </c:pt>
                <c:pt idx="15">
                  <c:v>Microbiome health</c:v>
                </c:pt>
                <c:pt idx="17">
                  <c:v>Other</c:v>
                </c:pt>
              </c:strCache>
            </c:strRef>
          </c:cat>
          <c:val>
            <c:numRef>
              <c:f>Sheet1!$J$2:$J$19</c:f>
              <c:numCache>
                <c:formatCode>0%</c:formatCode>
                <c:ptCount val="18"/>
                <c:pt idx="0">
                  <c:v>7.1428569999999997E-2</c:v>
                </c:pt>
                <c:pt idx="1">
                  <c:v>0.14285713999999999</c:v>
                </c:pt>
                <c:pt idx="2">
                  <c:v>0.28571428999999998</c:v>
                </c:pt>
                <c:pt idx="3">
                  <c:v>0.21428570999999999</c:v>
                </c:pt>
                <c:pt idx="4">
                  <c:v>7.1428569999999997E-2</c:v>
                </c:pt>
                <c:pt idx="5">
                  <c:v>0.21428570999999999</c:v>
                </c:pt>
                <c:pt idx="6">
                  <c:v>7.1428569999999997E-2</c:v>
                </c:pt>
                <c:pt idx="7">
                  <c:v>7.1428569999999997E-2</c:v>
                </c:pt>
                <c:pt idx="8">
                  <c:v>0</c:v>
                </c:pt>
                <c:pt idx="9">
                  <c:v>0.14285713999999999</c:v>
                </c:pt>
                <c:pt idx="10">
                  <c:v>0.21428570999999999</c:v>
                </c:pt>
                <c:pt idx="11">
                  <c:v>7.1428569999999997E-2</c:v>
                </c:pt>
                <c:pt idx="12">
                  <c:v>7.1428569999999997E-2</c:v>
                </c:pt>
                <c:pt idx="13">
                  <c:v>7.1428569999999997E-2</c:v>
                </c:pt>
                <c:pt idx="14">
                  <c:v>0.14285713999999999</c:v>
                </c:pt>
                <c:pt idx="15">
                  <c:v>0.14285713999999999</c:v>
                </c:pt>
                <c:pt idx="16">
                  <c:v>0.14285713999999999</c:v>
                </c:pt>
                <c:pt idx="17">
                  <c:v>7.1428569999999997E-2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89-0946-92DC-D49E47413B3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US Male 55+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Sheet1!$A$2:$A$19</c:f>
              <c:strCache>
                <c:ptCount val="18"/>
                <c:pt idx="0">
                  <c:v>Regularity</c:v>
                </c:pt>
                <c:pt idx="1">
                  <c:v>Focus/Attention</c:v>
                </c:pt>
                <c:pt idx="2">
                  <c:v>Sleep/Relaxation</c:v>
                </c:pt>
                <c:pt idx="3">
                  <c:v>It’s in another supplement I take</c:v>
                </c:pt>
                <c:pt idx="4">
                  <c:v>Energy</c:v>
                </c:pt>
                <c:pt idx="5">
                  <c:v>Stress relief</c:v>
                </c:pt>
                <c:pt idx="6">
                  <c:v>Gut health/digestion</c:v>
                </c:pt>
                <c:pt idx="7">
                  <c:v>Resilience</c:v>
                </c:pt>
                <c:pt idx="8">
                  <c:v>Cognitive health</c:v>
                </c:pt>
                <c:pt idx="9">
                  <c:v>Immune support</c:v>
                </c:pt>
                <c:pt idx="10">
                  <c:v>Inflammation/autoimmune</c:v>
                </c:pt>
                <c:pt idx="11">
                  <c:v>Mood</c:v>
                </c:pt>
                <c:pt idx="12">
                  <c:v>Memory</c:v>
                </c:pt>
                <c:pt idx="13">
                  <c:v>Alertness</c:v>
                </c:pt>
                <c:pt idx="14">
                  <c:v>Metabolic health</c:v>
                </c:pt>
                <c:pt idx="15">
                  <c:v>Microbiome health</c:v>
                </c:pt>
                <c:pt idx="17">
                  <c:v>Other</c:v>
                </c:pt>
              </c:strCache>
            </c:strRef>
          </c:cat>
          <c:val>
            <c:numRef>
              <c:f>Sheet1!$K$2:$K$19</c:f>
              <c:numCache>
                <c:formatCode>0%</c:formatCode>
                <c:ptCount val="18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0.25</c:v>
                </c:pt>
                <c:pt idx="4">
                  <c:v>0.375</c:v>
                </c:pt>
                <c:pt idx="5">
                  <c:v>0.5</c:v>
                </c:pt>
                <c:pt idx="6">
                  <c:v>0.375</c:v>
                </c:pt>
                <c:pt idx="7">
                  <c:v>0</c:v>
                </c:pt>
                <c:pt idx="8">
                  <c:v>0.125</c:v>
                </c:pt>
                <c:pt idx="9">
                  <c:v>0.25</c:v>
                </c:pt>
                <c:pt idx="10">
                  <c:v>0.25</c:v>
                </c:pt>
                <c:pt idx="11">
                  <c:v>0.125</c:v>
                </c:pt>
                <c:pt idx="12">
                  <c:v>0.375</c:v>
                </c:pt>
                <c:pt idx="13">
                  <c:v>0.25</c:v>
                </c:pt>
                <c:pt idx="14">
                  <c:v>0</c:v>
                </c:pt>
                <c:pt idx="15">
                  <c:v>0.125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89-0946-92DC-D49E47413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4112992"/>
        <c:axId val="2134113712"/>
      </c:barChart>
      <c:catAx>
        <c:axId val="213411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113712"/>
        <c:crosses val="autoZero"/>
        <c:auto val="1"/>
        <c:lblAlgn val="ctr"/>
        <c:lblOffset val="100"/>
        <c:noMultiLvlLbl val="0"/>
      </c:catAx>
      <c:valAx>
        <c:axId val="213411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11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805592188560965E-2"/>
          <c:y val="0.86075234772823761"/>
          <c:w val="0.83235391485612775"/>
          <c:h val="9.91047392870576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 Female 18-25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Labelled as mushroom extract</c:v>
                </c:pt>
                <c:pt idx="1">
                  <c:v>Mycelium on grain</c:v>
                </c:pt>
                <c:pt idx="2">
                  <c:v>Has a values-based seal or certification </c:v>
                </c:pt>
                <c:pt idx="3">
                  <c:v>A specific type of mushroom</c:v>
                </c:pt>
                <c:pt idx="4">
                  <c:v>Mycelium</c:v>
                </c:pt>
                <c:pt idx="5">
                  <c:v>Labelled as mushroom</c:v>
                </c:pt>
                <c:pt idx="6">
                  <c:v>Has a 3rd party seal on the label</c:v>
                </c:pt>
                <c:pt idx="7">
                  <c:v>Beta glucans or other components</c:v>
                </c:pt>
                <c:pt idx="8">
                  <c:v>Other 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0.45454545000000002</c:v>
                </c:pt>
                <c:pt idx="1">
                  <c:v>0.36363635999999999</c:v>
                </c:pt>
                <c:pt idx="2">
                  <c:v>0.27272727000000002</c:v>
                </c:pt>
                <c:pt idx="3">
                  <c:v>0.18181818</c:v>
                </c:pt>
                <c:pt idx="4">
                  <c:v>0.18181818</c:v>
                </c:pt>
                <c:pt idx="5">
                  <c:v>0.18181818</c:v>
                </c:pt>
                <c:pt idx="6">
                  <c:v>9.0909089999999998E-2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FF-4AA4-87EC-7AC9742872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 Male 18-25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Labelled as mushroom extract</c:v>
                </c:pt>
                <c:pt idx="1">
                  <c:v>Mycelium on grain</c:v>
                </c:pt>
                <c:pt idx="2">
                  <c:v>Has a values-based seal or certification </c:v>
                </c:pt>
                <c:pt idx="3">
                  <c:v>A specific type of mushroom</c:v>
                </c:pt>
                <c:pt idx="4">
                  <c:v>Mycelium</c:v>
                </c:pt>
                <c:pt idx="5">
                  <c:v>Labelled as mushroom</c:v>
                </c:pt>
                <c:pt idx="6">
                  <c:v>Has a 3rd party seal on the label</c:v>
                </c:pt>
                <c:pt idx="7">
                  <c:v>Beta glucans or other components</c:v>
                </c:pt>
                <c:pt idx="8">
                  <c:v>Other 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0.25925925999999999</c:v>
                </c:pt>
                <c:pt idx="1">
                  <c:v>0.22222222</c:v>
                </c:pt>
                <c:pt idx="2">
                  <c:v>0.51851851999999998</c:v>
                </c:pt>
                <c:pt idx="3">
                  <c:v>0.33333332999999998</c:v>
                </c:pt>
                <c:pt idx="4">
                  <c:v>0</c:v>
                </c:pt>
                <c:pt idx="5">
                  <c:v>0.33333332999999998</c:v>
                </c:pt>
                <c:pt idx="6">
                  <c:v>0.44444444</c:v>
                </c:pt>
                <c:pt idx="7">
                  <c:v>0.14814815000000001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FF-4AA4-87EC-7AC9742872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US Female 26-34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Labelled as mushroom extract</c:v>
                </c:pt>
                <c:pt idx="1">
                  <c:v>Mycelium on grain</c:v>
                </c:pt>
                <c:pt idx="2">
                  <c:v>Has a values-based seal or certification </c:v>
                </c:pt>
                <c:pt idx="3">
                  <c:v>A specific type of mushroom</c:v>
                </c:pt>
                <c:pt idx="4">
                  <c:v>Mycelium</c:v>
                </c:pt>
                <c:pt idx="5">
                  <c:v>Labelled as mushroom</c:v>
                </c:pt>
                <c:pt idx="6">
                  <c:v>Has a 3rd party seal on the label</c:v>
                </c:pt>
                <c:pt idx="7">
                  <c:v>Beta glucans or other components</c:v>
                </c:pt>
                <c:pt idx="8">
                  <c:v>Other </c:v>
                </c:pt>
              </c:strCache>
            </c:strRef>
          </c:cat>
          <c:val>
            <c:numRef>
              <c:f>Sheet1!$D$2:$D$10</c:f>
              <c:numCache>
                <c:formatCode>0%</c:formatCode>
                <c:ptCount val="9"/>
                <c:pt idx="0">
                  <c:v>0.27586207000000001</c:v>
                </c:pt>
                <c:pt idx="1">
                  <c:v>0.20689655000000001</c:v>
                </c:pt>
                <c:pt idx="2">
                  <c:v>0.41379310000000002</c:v>
                </c:pt>
                <c:pt idx="3">
                  <c:v>0.51724138000000008</c:v>
                </c:pt>
                <c:pt idx="4">
                  <c:v>0.10344828</c:v>
                </c:pt>
                <c:pt idx="5">
                  <c:v>0.31034483000000002</c:v>
                </c:pt>
                <c:pt idx="6">
                  <c:v>0.17241379000000001</c:v>
                </c:pt>
                <c:pt idx="7">
                  <c:v>0.31034483000000002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FF-4AA4-87EC-7AC9742872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US Male 26-34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Labelled as mushroom extract</c:v>
                </c:pt>
                <c:pt idx="1">
                  <c:v>Mycelium on grain</c:v>
                </c:pt>
                <c:pt idx="2">
                  <c:v>Has a values-based seal or certification </c:v>
                </c:pt>
                <c:pt idx="3">
                  <c:v>A specific type of mushroom</c:v>
                </c:pt>
                <c:pt idx="4">
                  <c:v>Mycelium</c:v>
                </c:pt>
                <c:pt idx="5">
                  <c:v>Labelled as mushroom</c:v>
                </c:pt>
                <c:pt idx="6">
                  <c:v>Has a 3rd party seal on the label</c:v>
                </c:pt>
                <c:pt idx="7">
                  <c:v>Beta glucans or other components</c:v>
                </c:pt>
                <c:pt idx="8">
                  <c:v>Other </c:v>
                </c:pt>
              </c:strCache>
            </c:strRef>
          </c:cat>
          <c:val>
            <c:numRef>
              <c:f>Sheet1!$E$2:$E$10</c:f>
              <c:numCache>
                <c:formatCode>0%</c:formatCode>
                <c:ptCount val="9"/>
                <c:pt idx="0">
                  <c:v>0.23529412</c:v>
                </c:pt>
                <c:pt idx="1">
                  <c:v>0.21568627000000001</c:v>
                </c:pt>
                <c:pt idx="2">
                  <c:v>0.56862744999999992</c:v>
                </c:pt>
                <c:pt idx="3">
                  <c:v>0.29411765000000001</c:v>
                </c:pt>
                <c:pt idx="4">
                  <c:v>0.17647059000000001</c:v>
                </c:pt>
                <c:pt idx="5">
                  <c:v>0.29411765000000001</c:v>
                </c:pt>
                <c:pt idx="6">
                  <c:v>0.29411765000000001</c:v>
                </c:pt>
                <c:pt idx="7">
                  <c:v>0.23529412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FF-4AA4-87EC-7AC9742872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US Female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Labelled as mushroom extract</c:v>
                </c:pt>
                <c:pt idx="1">
                  <c:v>Mycelium on grain</c:v>
                </c:pt>
                <c:pt idx="2">
                  <c:v>Has a values-based seal or certification </c:v>
                </c:pt>
                <c:pt idx="3">
                  <c:v>A specific type of mushroom</c:v>
                </c:pt>
                <c:pt idx="4">
                  <c:v>Mycelium</c:v>
                </c:pt>
                <c:pt idx="5">
                  <c:v>Labelled as mushroom</c:v>
                </c:pt>
                <c:pt idx="6">
                  <c:v>Has a 3rd party seal on the label</c:v>
                </c:pt>
                <c:pt idx="7">
                  <c:v>Beta glucans or other components</c:v>
                </c:pt>
                <c:pt idx="8">
                  <c:v>Other </c:v>
                </c:pt>
              </c:strCache>
            </c:strRef>
          </c:cat>
          <c:val>
            <c:numRef>
              <c:f>Sheet1!$F$2:$F$10</c:f>
              <c:numCache>
                <c:formatCode>0%</c:formatCode>
                <c:ptCount val="9"/>
                <c:pt idx="0">
                  <c:v>0.30303029999999997</c:v>
                </c:pt>
                <c:pt idx="1">
                  <c:v>0.12121212000000001</c:v>
                </c:pt>
                <c:pt idx="2">
                  <c:v>0.48484848000000003</c:v>
                </c:pt>
                <c:pt idx="3">
                  <c:v>0.42424242000000001</c:v>
                </c:pt>
                <c:pt idx="4">
                  <c:v>0.18181818</c:v>
                </c:pt>
                <c:pt idx="5">
                  <c:v>0.27272727000000002</c:v>
                </c:pt>
                <c:pt idx="6">
                  <c:v>0.27272727000000002</c:v>
                </c:pt>
                <c:pt idx="7">
                  <c:v>0.24242424000000001</c:v>
                </c:pt>
                <c:pt idx="8">
                  <c:v>3.0303030000000002E-2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FF-4AA4-87EC-7AC9742872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US Male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Labelled as mushroom extract</c:v>
                </c:pt>
                <c:pt idx="1">
                  <c:v>Mycelium on grain</c:v>
                </c:pt>
                <c:pt idx="2">
                  <c:v>Has a values-based seal or certification </c:v>
                </c:pt>
                <c:pt idx="3">
                  <c:v>A specific type of mushroom</c:v>
                </c:pt>
                <c:pt idx="4">
                  <c:v>Mycelium</c:v>
                </c:pt>
                <c:pt idx="5">
                  <c:v>Labelled as mushroom</c:v>
                </c:pt>
                <c:pt idx="6">
                  <c:v>Has a 3rd party seal on the label</c:v>
                </c:pt>
                <c:pt idx="7">
                  <c:v>Beta glucans or other components</c:v>
                </c:pt>
                <c:pt idx="8">
                  <c:v>Other </c:v>
                </c:pt>
              </c:strCache>
            </c:strRef>
          </c:cat>
          <c:val>
            <c:numRef>
              <c:f>Sheet1!$G$2:$G$10</c:f>
              <c:numCache>
                <c:formatCode>0%</c:formatCode>
                <c:ptCount val="9"/>
                <c:pt idx="0">
                  <c:v>0.36923076999999999</c:v>
                </c:pt>
                <c:pt idx="1">
                  <c:v>0.24615385000000001</c:v>
                </c:pt>
                <c:pt idx="2">
                  <c:v>0.44615385000000002</c:v>
                </c:pt>
                <c:pt idx="3">
                  <c:v>0.29230769000000001</c:v>
                </c:pt>
                <c:pt idx="4">
                  <c:v>0.2</c:v>
                </c:pt>
                <c:pt idx="5">
                  <c:v>0.29230769000000001</c:v>
                </c:pt>
                <c:pt idx="6">
                  <c:v>0.24615385000000001</c:v>
                </c:pt>
                <c:pt idx="7">
                  <c:v>0.29230769000000001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4FF-4AA4-87EC-7AC97428723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US 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Labelled as mushroom extract</c:v>
                </c:pt>
                <c:pt idx="1">
                  <c:v>Mycelium on grain</c:v>
                </c:pt>
                <c:pt idx="2">
                  <c:v>Has a values-based seal or certification </c:v>
                </c:pt>
                <c:pt idx="3">
                  <c:v>A specific type of mushroom</c:v>
                </c:pt>
                <c:pt idx="4">
                  <c:v>Mycelium</c:v>
                </c:pt>
                <c:pt idx="5">
                  <c:v>Labelled as mushroom</c:v>
                </c:pt>
                <c:pt idx="6">
                  <c:v>Has a 3rd party seal on the label</c:v>
                </c:pt>
                <c:pt idx="7">
                  <c:v>Beta glucans or other components</c:v>
                </c:pt>
                <c:pt idx="8">
                  <c:v>Other </c:v>
                </c:pt>
              </c:strCache>
            </c:strRef>
          </c:cat>
          <c:val>
            <c:numRef>
              <c:f>Sheet1!$H$2:$H$10</c:f>
              <c:numCache>
                <c:formatCode>0%</c:formatCode>
                <c:ptCount val="9"/>
                <c:pt idx="0">
                  <c:v>0.21428570999999999</c:v>
                </c:pt>
                <c:pt idx="1">
                  <c:v>0.25</c:v>
                </c:pt>
                <c:pt idx="2">
                  <c:v>0.57142857000000002</c:v>
                </c:pt>
                <c:pt idx="3">
                  <c:v>0.25</c:v>
                </c:pt>
                <c:pt idx="4">
                  <c:v>0.17857143</c:v>
                </c:pt>
                <c:pt idx="5">
                  <c:v>0.46428571000000002</c:v>
                </c:pt>
                <c:pt idx="6">
                  <c:v>0.42857142999999998</c:v>
                </c:pt>
                <c:pt idx="7">
                  <c:v>0.28571428999999998</c:v>
                </c:pt>
                <c:pt idx="8">
                  <c:v>3.5714290000000003E-2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E9-0945-BDA9-8C698E31CB6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US 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Labelled as mushroom extract</c:v>
                </c:pt>
                <c:pt idx="1">
                  <c:v>Mycelium on grain</c:v>
                </c:pt>
                <c:pt idx="2">
                  <c:v>Has a values-based seal or certification </c:v>
                </c:pt>
                <c:pt idx="3">
                  <c:v>A specific type of mushroom</c:v>
                </c:pt>
                <c:pt idx="4">
                  <c:v>Mycelium</c:v>
                </c:pt>
                <c:pt idx="5">
                  <c:v>Labelled as mushroom</c:v>
                </c:pt>
                <c:pt idx="6">
                  <c:v>Has a 3rd party seal on the label</c:v>
                </c:pt>
                <c:pt idx="7">
                  <c:v>Beta glucans or other components</c:v>
                </c:pt>
                <c:pt idx="8">
                  <c:v>Other </c:v>
                </c:pt>
              </c:strCache>
            </c:strRef>
          </c:cat>
          <c:val>
            <c:numRef>
              <c:f>Sheet1!$I$2:$I$10</c:f>
              <c:numCache>
                <c:formatCode>0%</c:formatCode>
                <c:ptCount val="9"/>
                <c:pt idx="0">
                  <c:v>0.34482759000000002</c:v>
                </c:pt>
                <c:pt idx="1">
                  <c:v>0.17241379000000001</c:v>
                </c:pt>
                <c:pt idx="2">
                  <c:v>0.34482759000000002</c:v>
                </c:pt>
                <c:pt idx="3">
                  <c:v>0.48275862000000003</c:v>
                </c:pt>
                <c:pt idx="4">
                  <c:v>0.10344828</c:v>
                </c:pt>
                <c:pt idx="5">
                  <c:v>0.41379310000000002</c:v>
                </c:pt>
                <c:pt idx="6">
                  <c:v>0.24137931000000001</c:v>
                </c:pt>
                <c:pt idx="7">
                  <c:v>0.31034483000000002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E9-0945-BDA9-8C698E31CB6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 Female 55+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Labelled as mushroom extract</c:v>
                </c:pt>
                <c:pt idx="1">
                  <c:v>Mycelium on grain</c:v>
                </c:pt>
                <c:pt idx="2">
                  <c:v>Has a values-based seal or certification </c:v>
                </c:pt>
                <c:pt idx="3">
                  <c:v>A specific type of mushroom</c:v>
                </c:pt>
                <c:pt idx="4">
                  <c:v>Mycelium</c:v>
                </c:pt>
                <c:pt idx="5">
                  <c:v>Labelled as mushroom</c:v>
                </c:pt>
                <c:pt idx="6">
                  <c:v>Has a 3rd party seal on the label</c:v>
                </c:pt>
                <c:pt idx="7">
                  <c:v>Beta glucans or other components</c:v>
                </c:pt>
                <c:pt idx="8">
                  <c:v>Other </c:v>
                </c:pt>
              </c:strCache>
            </c:strRef>
          </c:cat>
          <c:val>
            <c:numRef>
              <c:f>Sheet1!$J$2:$J$10</c:f>
              <c:numCache>
                <c:formatCode>0%</c:formatCode>
                <c:ptCount val="9"/>
                <c:pt idx="0">
                  <c:v>0.33333332999999998</c:v>
                </c:pt>
                <c:pt idx="1">
                  <c:v>0.16666666999999999</c:v>
                </c:pt>
                <c:pt idx="2">
                  <c:v>0.16666666999999999</c:v>
                </c:pt>
                <c:pt idx="3">
                  <c:v>0.33333332999999998</c:v>
                </c:pt>
                <c:pt idx="4">
                  <c:v>8.3333329999999997E-2</c:v>
                </c:pt>
                <c:pt idx="5">
                  <c:v>0.66666667000000002</c:v>
                </c:pt>
                <c:pt idx="6">
                  <c:v>8.3333329999999997E-2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E9-0945-BDA9-8C698E31CB6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US Male 55+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Labelled as mushroom extract</c:v>
                </c:pt>
                <c:pt idx="1">
                  <c:v>Mycelium on grain</c:v>
                </c:pt>
                <c:pt idx="2">
                  <c:v>Has a values-based seal or certification </c:v>
                </c:pt>
                <c:pt idx="3">
                  <c:v>A specific type of mushroom</c:v>
                </c:pt>
                <c:pt idx="4">
                  <c:v>Mycelium</c:v>
                </c:pt>
                <c:pt idx="5">
                  <c:v>Labelled as mushroom</c:v>
                </c:pt>
                <c:pt idx="6">
                  <c:v>Has a 3rd party seal on the label</c:v>
                </c:pt>
                <c:pt idx="7">
                  <c:v>Beta glucans or other components</c:v>
                </c:pt>
                <c:pt idx="8">
                  <c:v>Other </c:v>
                </c:pt>
              </c:strCache>
            </c:strRef>
          </c:cat>
          <c:val>
            <c:numRef>
              <c:f>Sheet1!$K$2:$K$10</c:f>
              <c:numCache>
                <c:formatCode>0%</c:formatCode>
                <c:ptCount val="9"/>
                <c:pt idx="0">
                  <c:v>0.375</c:v>
                </c:pt>
                <c:pt idx="1">
                  <c:v>0.125</c:v>
                </c:pt>
                <c:pt idx="2">
                  <c:v>0.25</c:v>
                </c:pt>
                <c:pt idx="3">
                  <c:v>0.25</c:v>
                </c:pt>
                <c:pt idx="4">
                  <c:v>0.25</c:v>
                </c:pt>
                <c:pt idx="5">
                  <c:v>0.125</c:v>
                </c:pt>
                <c:pt idx="6">
                  <c:v>0.5</c:v>
                </c:pt>
                <c:pt idx="7">
                  <c:v>0.125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E9-0945-BDA9-8C698E31C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4112992"/>
        <c:axId val="2134113712"/>
      </c:barChart>
      <c:catAx>
        <c:axId val="213411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113712"/>
        <c:crosses val="autoZero"/>
        <c:auto val="1"/>
        <c:lblAlgn val="ctr"/>
        <c:lblOffset val="100"/>
        <c:noMultiLvlLbl val="0"/>
      </c:catAx>
      <c:valAx>
        <c:axId val="213411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11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9377330658371706E-2"/>
          <c:y val="0.88483809551906056"/>
          <c:w val="0.89478949925628093"/>
          <c:h val="9.91047392870576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 Female 18-25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Energy</c:v>
                </c:pt>
                <c:pt idx="1">
                  <c:v>Stress relief</c:v>
                </c:pt>
                <c:pt idx="2">
                  <c:v>Focus/Attention</c:v>
                </c:pt>
                <c:pt idx="3">
                  <c:v>Balance</c:v>
                </c:pt>
                <c:pt idx="4">
                  <c:v>Mood</c:v>
                </c:pt>
                <c:pt idx="5">
                  <c:v>Sleep/Relaxation</c:v>
                </c:pt>
                <c:pt idx="6">
                  <c:v>Alertness</c:v>
                </c:pt>
                <c:pt idx="7">
                  <c:v>Cognitive health</c:v>
                </c:pt>
                <c:pt idx="8">
                  <c:v>Resilience</c:v>
                </c:pt>
                <c:pt idx="9">
                  <c:v>Because it’s in another supplement I take</c:v>
                </c:pt>
                <c:pt idx="10">
                  <c:v>Other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0.35</c:v>
                </c:pt>
                <c:pt idx="1">
                  <c:v>0.35</c:v>
                </c:pt>
                <c:pt idx="2">
                  <c:v>0.3</c:v>
                </c:pt>
                <c:pt idx="3">
                  <c:v>0.3</c:v>
                </c:pt>
                <c:pt idx="4">
                  <c:v>0.3</c:v>
                </c:pt>
                <c:pt idx="5">
                  <c:v>0.3</c:v>
                </c:pt>
                <c:pt idx="6">
                  <c:v>0.15</c:v>
                </c:pt>
                <c:pt idx="7">
                  <c:v>0.1</c:v>
                </c:pt>
                <c:pt idx="8">
                  <c:v>0.05</c:v>
                </c:pt>
                <c:pt idx="9">
                  <c:v>0.05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FF-4AA4-87EC-7AC9742872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 Male 18-25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Energy</c:v>
                </c:pt>
                <c:pt idx="1">
                  <c:v>Stress relief</c:v>
                </c:pt>
                <c:pt idx="2">
                  <c:v>Focus/Attention</c:v>
                </c:pt>
                <c:pt idx="3">
                  <c:v>Balance</c:v>
                </c:pt>
                <c:pt idx="4">
                  <c:v>Mood</c:v>
                </c:pt>
                <c:pt idx="5">
                  <c:v>Sleep/Relaxation</c:v>
                </c:pt>
                <c:pt idx="6">
                  <c:v>Alertness</c:v>
                </c:pt>
                <c:pt idx="7">
                  <c:v>Cognitive health</c:v>
                </c:pt>
                <c:pt idx="8">
                  <c:v>Resilience</c:v>
                </c:pt>
                <c:pt idx="9">
                  <c:v>Because it’s in another supplement I take</c:v>
                </c:pt>
                <c:pt idx="10">
                  <c:v>Other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0.28000000000000003</c:v>
                </c:pt>
                <c:pt idx="1">
                  <c:v>0.4</c:v>
                </c:pt>
                <c:pt idx="2">
                  <c:v>0.36</c:v>
                </c:pt>
                <c:pt idx="3">
                  <c:v>0.24</c:v>
                </c:pt>
                <c:pt idx="4">
                  <c:v>0.4</c:v>
                </c:pt>
                <c:pt idx="5">
                  <c:v>0.28000000000000003</c:v>
                </c:pt>
                <c:pt idx="6">
                  <c:v>0.08</c:v>
                </c:pt>
                <c:pt idx="7">
                  <c:v>0.08</c:v>
                </c:pt>
                <c:pt idx="8">
                  <c:v>0.32</c:v>
                </c:pt>
                <c:pt idx="9">
                  <c:v>0.08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FF-4AA4-87EC-7AC9742872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US Female 26-34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Energy</c:v>
                </c:pt>
                <c:pt idx="1">
                  <c:v>Stress relief</c:v>
                </c:pt>
                <c:pt idx="2">
                  <c:v>Focus/Attention</c:v>
                </c:pt>
                <c:pt idx="3">
                  <c:v>Balance</c:v>
                </c:pt>
                <c:pt idx="4">
                  <c:v>Mood</c:v>
                </c:pt>
                <c:pt idx="5">
                  <c:v>Sleep/Relaxation</c:v>
                </c:pt>
                <c:pt idx="6">
                  <c:v>Alertness</c:v>
                </c:pt>
                <c:pt idx="7">
                  <c:v>Cognitive health</c:v>
                </c:pt>
                <c:pt idx="8">
                  <c:v>Resilience</c:v>
                </c:pt>
                <c:pt idx="9">
                  <c:v>Because it’s in another supplement I take</c:v>
                </c:pt>
                <c:pt idx="10">
                  <c:v>Other</c:v>
                </c:pt>
              </c:strCache>
            </c:strRef>
          </c:cat>
          <c:val>
            <c:numRef>
              <c:f>Sheet1!$D$2:$D$12</c:f>
              <c:numCache>
                <c:formatCode>0%</c:formatCode>
                <c:ptCount val="11"/>
                <c:pt idx="0">
                  <c:v>0.33333332999999998</c:v>
                </c:pt>
                <c:pt idx="1">
                  <c:v>0.41025641000000002</c:v>
                </c:pt>
                <c:pt idx="2">
                  <c:v>0.25641026</c:v>
                </c:pt>
                <c:pt idx="3">
                  <c:v>0.17948718</c:v>
                </c:pt>
                <c:pt idx="4">
                  <c:v>0.41025641000000002</c:v>
                </c:pt>
                <c:pt idx="5">
                  <c:v>0.41025641000000002</c:v>
                </c:pt>
                <c:pt idx="6">
                  <c:v>0.15384614999999999</c:v>
                </c:pt>
                <c:pt idx="7">
                  <c:v>0.25641026</c:v>
                </c:pt>
                <c:pt idx="8">
                  <c:v>0.15384614999999999</c:v>
                </c:pt>
                <c:pt idx="9">
                  <c:v>5.1282050000000003E-2</c:v>
                </c:pt>
                <c:pt idx="10">
                  <c:v>2.5641029999999999E-2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FF-4AA4-87EC-7AC9742872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US Male 26-34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Energy</c:v>
                </c:pt>
                <c:pt idx="1">
                  <c:v>Stress relief</c:v>
                </c:pt>
                <c:pt idx="2">
                  <c:v>Focus/Attention</c:v>
                </c:pt>
                <c:pt idx="3">
                  <c:v>Balance</c:v>
                </c:pt>
                <c:pt idx="4">
                  <c:v>Mood</c:v>
                </c:pt>
                <c:pt idx="5">
                  <c:v>Sleep/Relaxation</c:v>
                </c:pt>
                <c:pt idx="6">
                  <c:v>Alertness</c:v>
                </c:pt>
                <c:pt idx="7">
                  <c:v>Cognitive health</c:v>
                </c:pt>
                <c:pt idx="8">
                  <c:v>Resilience</c:v>
                </c:pt>
                <c:pt idx="9">
                  <c:v>Because it’s in another supplement I take</c:v>
                </c:pt>
                <c:pt idx="10">
                  <c:v>Other</c:v>
                </c:pt>
              </c:strCache>
            </c:strRef>
          </c:cat>
          <c:val>
            <c:numRef>
              <c:f>Sheet1!$E$2:$E$12</c:f>
              <c:numCache>
                <c:formatCode>0%</c:formatCode>
                <c:ptCount val="11"/>
                <c:pt idx="0">
                  <c:v>0.36206896999999999</c:v>
                </c:pt>
                <c:pt idx="1">
                  <c:v>0.46551724</c:v>
                </c:pt>
                <c:pt idx="2">
                  <c:v>0.27586207000000001</c:v>
                </c:pt>
                <c:pt idx="3">
                  <c:v>0.34482759000000002</c:v>
                </c:pt>
                <c:pt idx="4">
                  <c:v>0.24137931000000001</c:v>
                </c:pt>
                <c:pt idx="5">
                  <c:v>0.29310344999999999</c:v>
                </c:pt>
                <c:pt idx="6">
                  <c:v>0.24137931000000001</c:v>
                </c:pt>
                <c:pt idx="7">
                  <c:v>0.25862068999999999</c:v>
                </c:pt>
                <c:pt idx="8">
                  <c:v>0.17241379000000001</c:v>
                </c:pt>
                <c:pt idx="9">
                  <c:v>0.15517241000000001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FF-4AA4-87EC-7AC9742872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US Female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Energy</c:v>
                </c:pt>
                <c:pt idx="1">
                  <c:v>Stress relief</c:v>
                </c:pt>
                <c:pt idx="2">
                  <c:v>Focus/Attention</c:v>
                </c:pt>
                <c:pt idx="3">
                  <c:v>Balance</c:v>
                </c:pt>
                <c:pt idx="4">
                  <c:v>Mood</c:v>
                </c:pt>
                <c:pt idx="5">
                  <c:v>Sleep/Relaxation</c:v>
                </c:pt>
                <c:pt idx="6">
                  <c:v>Alertness</c:v>
                </c:pt>
                <c:pt idx="7">
                  <c:v>Cognitive health</c:v>
                </c:pt>
                <c:pt idx="8">
                  <c:v>Resilience</c:v>
                </c:pt>
                <c:pt idx="9">
                  <c:v>Because it’s in another supplement I take</c:v>
                </c:pt>
                <c:pt idx="10">
                  <c:v>Other</c:v>
                </c:pt>
              </c:strCache>
            </c:strRef>
          </c:cat>
          <c:val>
            <c:numRef>
              <c:f>Sheet1!$F$2:$F$12</c:f>
              <c:numCache>
                <c:formatCode>0%</c:formatCode>
                <c:ptCount val="11"/>
                <c:pt idx="0">
                  <c:v>0.26</c:v>
                </c:pt>
                <c:pt idx="1">
                  <c:v>0.44</c:v>
                </c:pt>
                <c:pt idx="2">
                  <c:v>0.22</c:v>
                </c:pt>
                <c:pt idx="3">
                  <c:v>0.2</c:v>
                </c:pt>
                <c:pt idx="4">
                  <c:v>0.3</c:v>
                </c:pt>
                <c:pt idx="5">
                  <c:v>0.34</c:v>
                </c:pt>
                <c:pt idx="6">
                  <c:v>0.1</c:v>
                </c:pt>
                <c:pt idx="7">
                  <c:v>0.12</c:v>
                </c:pt>
                <c:pt idx="8">
                  <c:v>0.1</c:v>
                </c:pt>
                <c:pt idx="9">
                  <c:v>0.16</c:v>
                </c:pt>
                <c:pt idx="10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FF-4AA4-87EC-7AC9742872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US Male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Energy</c:v>
                </c:pt>
                <c:pt idx="1">
                  <c:v>Stress relief</c:v>
                </c:pt>
                <c:pt idx="2">
                  <c:v>Focus/Attention</c:v>
                </c:pt>
                <c:pt idx="3">
                  <c:v>Balance</c:v>
                </c:pt>
                <c:pt idx="4">
                  <c:v>Mood</c:v>
                </c:pt>
                <c:pt idx="5">
                  <c:v>Sleep/Relaxation</c:v>
                </c:pt>
                <c:pt idx="6">
                  <c:v>Alertness</c:v>
                </c:pt>
                <c:pt idx="7">
                  <c:v>Cognitive health</c:v>
                </c:pt>
                <c:pt idx="8">
                  <c:v>Resilience</c:v>
                </c:pt>
                <c:pt idx="9">
                  <c:v>Because it’s in another supplement I take</c:v>
                </c:pt>
                <c:pt idx="10">
                  <c:v>Other</c:v>
                </c:pt>
              </c:strCache>
            </c:strRef>
          </c:cat>
          <c:val>
            <c:numRef>
              <c:f>Sheet1!$G$2:$G$12</c:f>
              <c:numCache>
                <c:formatCode>0%</c:formatCode>
                <c:ptCount val="11"/>
                <c:pt idx="0">
                  <c:v>0.35384615000000003</c:v>
                </c:pt>
                <c:pt idx="1">
                  <c:v>0.44615385000000002</c:v>
                </c:pt>
                <c:pt idx="2">
                  <c:v>0.24615385000000001</c:v>
                </c:pt>
                <c:pt idx="3">
                  <c:v>0.24615385000000001</c:v>
                </c:pt>
                <c:pt idx="4">
                  <c:v>0.35384615000000003</c:v>
                </c:pt>
                <c:pt idx="5">
                  <c:v>0.33846154000000001</c:v>
                </c:pt>
                <c:pt idx="6">
                  <c:v>0.13846153999999999</c:v>
                </c:pt>
                <c:pt idx="7">
                  <c:v>0.33846154000000001</c:v>
                </c:pt>
                <c:pt idx="8">
                  <c:v>0.2</c:v>
                </c:pt>
                <c:pt idx="9">
                  <c:v>0.16923077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4FF-4AA4-87EC-7AC97428723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US 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Energy</c:v>
                </c:pt>
                <c:pt idx="1">
                  <c:v>Stress relief</c:v>
                </c:pt>
                <c:pt idx="2">
                  <c:v>Focus/Attention</c:v>
                </c:pt>
                <c:pt idx="3">
                  <c:v>Balance</c:v>
                </c:pt>
                <c:pt idx="4">
                  <c:v>Mood</c:v>
                </c:pt>
                <c:pt idx="5">
                  <c:v>Sleep/Relaxation</c:v>
                </c:pt>
                <c:pt idx="6">
                  <c:v>Alertness</c:v>
                </c:pt>
                <c:pt idx="7">
                  <c:v>Cognitive health</c:v>
                </c:pt>
                <c:pt idx="8">
                  <c:v>Resilience</c:v>
                </c:pt>
                <c:pt idx="9">
                  <c:v>Because it’s in another supplement I take</c:v>
                </c:pt>
                <c:pt idx="10">
                  <c:v>Other</c:v>
                </c:pt>
              </c:strCache>
            </c:strRef>
          </c:cat>
          <c:val>
            <c:numRef>
              <c:f>Sheet1!$H$2:$H$12</c:f>
              <c:numCache>
                <c:formatCode>0%</c:formatCode>
                <c:ptCount val="11"/>
                <c:pt idx="0">
                  <c:v>0.21875</c:v>
                </c:pt>
                <c:pt idx="1">
                  <c:v>0.46875</c:v>
                </c:pt>
                <c:pt idx="2">
                  <c:v>0.25</c:v>
                </c:pt>
                <c:pt idx="3">
                  <c:v>9.375E-2</c:v>
                </c:pt>
                <c:pt idx="4">
                  <c:v>0.375</c:v>
                </c:pt>
                <c:pt idx="5">
                  <c:v>0.28125</c:v>
                </c:pt>
                <c:pt idx="6">
                  <c:v>0.125</c:v>
                </c:pt>
                <c:pt idx="7">
                  <c:v>0.28125</c:v>
                </c:pt>
                <c:pt idx="8">
                  <c:v>9.375E-2</c:v>
                </c:pt>
                <c:pt idx="9">
                  <c:v>0.125</c:v>
                </c:pt>
                <c:pt idx="10">
                  <c:v>3.125E-2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CD-9547-B9FF-5EDA02D335E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US 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Energy</c:v>
                </c:pt>
                <c:pt idx="1">
                  <c:v>Stress relief</c:v>
                </c:pt>
                <c:pt idx="2">
                  <c:v>Focus/Attention</c:v>
                </c:pt>
                <c:pt idx="3">
                  <c:v>Balance</c:v>
                </c:pt>
                <c:pt idx="4">
                  <c:v>Mood</c:v>
                </c:pt>
                <c:pt idx="5">
                  <c:v>Sleep/Relaxation</c:v>
                </c:pt>
                <c:pt idx="6">
                  <c:v>Alertness</c:v>
                </c:pt>
                <c:pt idx="7">
                  <c:v>Cognitive health</c:v>
                </c:pt>
                <c:pt idx="8">
                  <c:v>Resilience</c:v>
                </c:pt>
                <c:pt idx="9">
                  <c:v>Because it’s in another supplement I take</c:v>
                </c:pt>
                <c:pt idx="10">
                  <c:v>Other</c:v>
                </c:pt>
              </c:strCache>
            </c:strRef>
          </c:cat>
          <c:val>
            <c:numRef>
              <c:f>Sheet1!$I$2:$I$12</c:f>
              <c:numCache>
                <c:formatCode>0%</c:formatCode>
                <c:ptCount val="11"/>
                <c:pt idx="0">
                  <c:v>0.25</c:v>
                </c:pt>
                <c:pt idx="1">
                  <c:v>0.4375</c:v>
                </c:pt>
                <c:pt idx="2">
                  <c:v>0.3125</c:v>
                </c:pt>
                <c:pt idx="3">
                  <c:v>0.28125</c:v>
                </c:pt>
                <c:pt idx="4">
                  <c:v>0.5</c:v>
                </c:pt>
                <c:pt idx="5">
                  <c:v>0.3125</c:v>
                </c:pt>
                <c:pt idx="6">
                  <c:v>0.25</c:v>
                </c:pt>
                <c:pt idx="7">
                  <c:v>0.3125</c:v>
                </c:pt>
                <c:pt idx="8">
                  <c:v>0.1875</c:v>
                </c:pt>
                <c:pt idx="9">
                  <c:v>9.375E-2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CD-9547-B9FF-5EDA02D335E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 Female 55+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Energy</c:v>
                </c:pt>
                <c:pt idx="1">
                  <c:v>Stress relief</c:v>
                </c:pt>
                <c:pt idx="2">
                  <c:v>Focus/Attention</c:v>
                </c:pt>
                <c:pt idx="3">
                  <c:v>Balance</c:v>
                </c:pt>
                <c:pt idx="4">
                  <c:v>Mood</c:v>
                </c:pt>
                <c:pt idx="5">
                  <c:v>Sleep/Relaxation</c:v>
                </c:pt>
                <c:pt idx="6">
                  <c:v>Alertness</c:v>
                </c:pt>
                <c:pt idx="7">
                  <c:v>Cognitive health</c:v>
                </c:pt>
                <c:pt idx="8">
                  <c:v>Resilience</c:v>
                </c:pt>
                <c:pt idx="9">
                  <c:v>Because it’s in another supplement I take</c:v>
                </c:pt>
                <c:pt idx="10">
                  <c:v>Other</c:v>
                </c:pt>
              </c:strCache>
            </c:strRef>
          </c:cat>
          <c:val>
            <c:numRef>
              <c:f>Sheet1!$J$2:$J$12</c:f>
              <c:numCache>
                <c:formatCode>0%</c:formatCode>
                <c:ptCount val="11"/>
                <c:pt idx="0">
                  <c:v>0.1875</c:v>
                </c:pt>
                <c:pt idx="1">
                  <c:v>0.3125</c:v>
                </c:pt>
                <c:pt idx="2">
                  <c:v>0.25</c:v>
                </c:pt>
                <c:pt idx="3">
                  <c:v>0.125</c:v>
                </c:pt>
                <c:pt idx="4">
                  <c:v>0.125</c:v>
                </c:pt>
                <c:pt idx="5">
                  <c:v>0.3125</c:v>
                </c:pt>
                <c:pt idx="6">
                  <c:v>6.25E-2</c:v>
                </c:pt>
                <c:pt idx="7">
                  <c:v>0.125</c:v>
                </c:pt>
                <c:pt idx="8">
                  <c:v>0.1875</c:v>
                </c:pt>
                <c:pt idx="9">
                  <c:v>0.125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CD-9547-B9FF-5EDA02D335E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US Male 55+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Energy</c:v>
                </c:pt>
                <c:pt idx="1">
                  <c:v>Stress relief</c:v>
                </c:pt>
                <c:pt idx="2">
                  <c:v>Focus/Attention</c:v>
                </c:pt>
                <c:pt idx="3">
                  <c:v>Balance</c:v>
                </c:pt>
                <c:pt idx="4">
                  <c:v>Mood</c:v>
                </c:pt>
                <c:pt idx="5">
                  <c:v>Sleep/Relaxation</c:v>
                </c:pt>
                <c:pt idx="6">
                  <c:v>Alertness</c:v>
                </c:pt>
                <c:pt idx="7">
                  <c:v>Cognitive health</c:v>
                </c:pt>
                <c:pt idx="8">
                  <c:v>Resilience</c:v>
                </c:pt>
                <c:pt idx="9">
                  <c:v>Because it’s in another supplement I take</c:v>
                </c:pt>
                <c:pt idx="10">
                  <c:v>Other</c:v>
                </c:pt>
              </c:strCache>
            </c:strRef>
          </c:cat>
          <c:val>
            <c:numRef>
              <c:f>Sheet1!$K$2:$K$12</c:f>
              <c:numCache>
                <c:formatCode>0%</c:formatCode>
                <c:ptCount val="11"/>
                <c:pt idx="0">
                  <c:v>0.375</c:v>
                </c:pt>
                <c:pt idx="1">
                  <c:v>0.375</c:v>
                </c:pt>
                <c:pt idx="2">
                  <c:v>0.25</c:v>
                </c:pt>
                <c:pt idx="3">
                  <c:v>0.125</c:v>
                </c:pt>
                <c:pt idx="4">
                  <c:v>0.375</c:v>
                </c:pt>
                <c:pt idx="5">
                  <c:v>0.125</c:v>
                </c:pt>
                <c:pt idx="6">
                  <c:v>0.375</c:v>
                </c:pt>
                <c:pt idx="7">
                  <c:v>0.375</c:v>
                </c:pt>
                <c:pt idx="8">
                  <c:v>0.125</c:v>
                </c:pt>
                <c:pt idx="9">
                  <c:v>0.125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CD-9547-B9FF-5EDA02D335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4112992"/>
        <c:axId val="2134113712"/>
      </c:barChart>
      <c:catAx>
        <c:axId val="213411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113712"/>
        <c:crosses val="autoZero"/>
        <c:auto val="1"/>
        <c:lblAlgn val="ctr"/>
        <c:lblOffset val="100"/>
        <c:noMultiLvlLbl val="0"/>
      </c:catAx>
      <c:valAx>
        <c:axId val="213411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11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555946091584908"/>
          <c:y val="0.92167854271743288"/>
          <c:w val="0.70748274605582173"/>
          <c:h val="7.8321457282567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 Female 18-25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 specific type of ashwagandha</c:v>
                </c:pt>
                <c:pt idx="1">
                  <c:v>Labelled as ashwagandha</c:v>
                </c:pt>
                <c:pt idx="2">
                  <c:v>Ashwagandha leaf</c:v>
                </c:pt>
                <c:pt idx="3">
                  <c:v>Has a values-based seal or certification (ie. organic, sustainable, non-GMO)</c:v>
                </c:pt>
                <c:pt idx="4">
                  <c:v>Ashwagandha root</c:v>
                </c:pt>
                <c:pt idx="5">
                  <c:v>Ashwagandha leaf and root</c:v>
                </c:pt>
                <c:pt idx="6">
                  <c:v>Labelled as ashwagandha extract</c:v>
                </c:pt>
                <c:pt idx="7">
                  <c:v>Has a 3rd party seal on the label (i.e., NSF, USP)</c:v>
                </c:pt>
                <c:pt idx="8">
                  <c:v>A certain amount of withanolides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0.36842105000000003</c:v>
                </c:pt>
                <c:pt idx="1">
                  <c:v>0.26315789000000001</c:v>
                </c:pt>
                <c:pt idx="2">
                  <c:v>0.21052631999999999</c:v>
                </c:pt>
                <c:pt idx="3">
                  <c:v>0.21052631999999999</c:v>
                </c:pt>
                <c:pt idx="4">
                  <c:v>0.15789474000000001</c:v>
                </c:pt>
                <c:pt idx="5">
                  <c:v>0.15789474000000001</c:v>
                </c:pt>
                <c:pt idx="6">
                  <c:v>0.15789474000000001</c:v>
                </c:pt>
                <c:pt idx="7">
                  <c:v>0.15789474000000001</c:v>
                </c:pt>
                <c:pt idx="8">
                  <c:v>5.2631579999999997E-2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FF-4AA4-87EC-7AC9742872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 Male 18-25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 specific type of ashwagandha</c:v>
                </c:pt>
                <c:pt idx="1">
                  <c:v>Labelled as ashwagandha</c:v>
                </c:pt>
                <c:pt idx="2">
                  <c:v>Ashwagandha leaf</c:v>
                </c:pt>
                <c:pt idx="3">
                  <c:v>Has a values-based seal or certification (ie. organic, sustainable, non-GMO)</c:v>
                </c:pt>
                <c:pt idx="4">
                  <c:v>Ashwagandha root</c:v>
                </c:pt>
                <c:pt idx="5">
                  <c:v>Ashwagandha leaf and root</c:v>
                </c:pt>
                <c:pt idx="6">
                  <c:v>Labelled as ashwagandha extract</c:v>
                </c:pt>
                <c:pt idx="7">
                  <c:v>Has a 3rd party seal on the label (i.e., NSF, USP)</c:v>
                </c:pt>
                <c:pt idx="8">
                  <c:v>A certain amount of withanolides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0.21739130000000001</c:v>
                </c:pt>
                <c:pt idx="1">
                  <c:v>0.34782608999999998</c:v>
                </c:pt>
                <c:pt idx="2">
                  <c:v>0.34782608999999998</c:v>
                </c:pt>
                <c:pt idx="3">
                  <c:v>0.30434782999999999</c:v>
                </c:pt>
                <c:pt idx="4">
                  <c:v>0.26086957</c:v>
                </c:pt>
                <c:pt idx="5">
                  <c:v>0.34782608999999998</c:v>
                </c:pt>
                <c:pt idx="6">
                  <c:v>0.26086957</c:v>
                </c:pt>
                <c:pt idx="7">
                  <c:v>0.39130435000000002</c:v>
                </c:pt>
                <c:pt idx="8">
                  <c:v>0.17391303999999999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FF-4AA4-87EC-7AC9742872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US Female 26-34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 specific type of ashwagandha</c:v>
                </c:pt>
                <c:pt idx="1">
                  <c:v>Labelled as ashwagandha</c:v>
                </c:pt>
                <c:pt idx="2">
                  <c:v>Ashwagandha leaf</c:v>
                </c:pt>
                <c:pt idx="3">
                  <c:v>Has a values-based seal or certification (ie. organic, sustainable, non-GMO)</c:v>
                </c:pt>
                <c:pt idx="4">
                  <c:v>Ashwagandha root</c:v>
                </c:pt>
                <c:pt idx="5">
                  <c:v>Ashwagandha leaf and root</c:v>
                </c:pt>
                <c:pt idx="6">
                  <c:v>Labelled as ashwagandha extract</c:v>
                </c:pt>
                <c:pt idx="7">
                  <c:v>Has a 3rd party seal on the label (i.e., NSF, USP)</c:v>
                </c:pt>
                <c:pt idx="8">
                  <c:v>A certain amount of withanolides</c:v>
                </c:pt>
              </c:strCache>
            </c:strRef>
          </c:cat>
          <c:val>
            <c:numRef>
              <c:f>Sheet1!$D$2:$D$10</c:f>
              <c:numCache>
                <c:formatCode>0%</c:formatCode>
                <c:ptCount val="9"/>
                <c:pt idx="0">
                  <c:v>0.13157895</c:v>
                </c:pt>
                <c:pt idx="1">
                  <c:v>0.21052631999999999</c:v>
                </c:pt>
                <c:pt idx="2">
                  <c:v>0.26315789000000001</c:v>
                </c:pt>
                <c:pt idx="3">
                  <c:v>0.18421053000000001</c:v>
                </c:pt>
                <c:pt idx="4">
                  <c:v>0.39473683999999998</c:v>
                </c:pt>
                <c:pt idx="5">
                  <c:v>0.28947368000000001</c:v>
                </c:pt>
                <c:pt idx="6">
                  <c:v>0.21052631999999999</c:v>
                </c:pt>
                <c:pt idx="7">
                  <c:v>0.21052631999999999</c:v>
                </c:pt>
                <c:pt idx="8">
                  <c:v>0.26315789000000001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FF-4AA4-87EC-7AC9742872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US Male 26-34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 specific type of ashwagandha</c:v>
                </c:pt>
                <c:pt idx="1">
                  <c:v>Labelled as ashwagandha</c:v>
                </c:pt>
                <c:pt idx="2">
                  <c:v>Ashwagandha leaf</c:v>
                </c:pt>
                <c:pt idx="3">
                  <c:v>Has a values-based seal or certification (ie. organic, sustainable, non-GMO)</c:v>
                </c:pt>
                <c:pt idx="4">
                  <c:v>Ashwagandha root</c:v>
                </c:pt>
                <c:pt idx="5">
                  <c:v>Ashwagandha leaf and root</c:v>
                </c:pt>
                <c:pt idx="6">
                  <c:v>Labelled as ashwagandha extract</c:v>
                </c:pt>
                <c:pt idx="7">
                  <c:v>Has a 3rd party seal on the label (i.e., NSF, USP)</c:v>
                </c:pt>
                <c:pt idx="8">
                  <c:v>A certain amount of withanolides</c:v>
                </c:pt>
              </c:strCache>
            </c:strRef>
          </c:cat>
          <c:val>
            <c:numRef>
              <c:f>Sheet1!$E$2:$E$10</c:f>
              <c:numCache>
                <c:formatCode>0%</c:formatCode>
                <c:ptCount val="9"/>
                <c:pt idx="0">
                  <c:v>0.25454545000000001</c:v>
                </c:pt>
                <c:pt idx="1">
                  <c:v>0.4</c:v>
                </c:pt>
                <c:pt idx="2">
                  <c:v>0.27272727000000002</c:v>
                </c:pt>
                <c:pt idx="3">
                  <c:v>0.38181818000000001</c:v>
                </c:pt>
                <c:pt idx="4">
                  <c:v>0.34545455000000003</c:v>
                </c:pt>
                <c:pt idx="5">
                  <c:v>0.38181818000000001</c:v>
                </c:pt>
                <c:pt idx="6">
                  <c:v>0.21818182</c:v>
                </c:pt>
                <c:pt idx="7">
                  <c:v>0.23636364000000001</c:v>
                </c:pt>
                <c:pt idx="8">
                  <c:v>0.18181818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FF-4AA4-87EC-7AC9742872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US Female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 specific type of ashwagandha</c:v>
                </c:pt>
                <c:pt idx="1">
                  <c:v>Labelled as ashwagandha</c:v>
                </c:pt>
                <c:pt idx="2">
                  <c:v>Ashwagandha leaf</c:v>
                </c:pt>
                <c:pt idx="3">
                  <c:v>Has a values-based seal or certification (ie. organic, sustainable, non-GMO)</c:v>
                </c:pt>
                <c:pt idx="4">
                  <c:v>Ashwagandha root</c:v>
                </c:pt>
                <c:pt idx="5">
                  <c:v>Ashwagandha leaf and root</c:v>
                </c:pt>
                <c:pt idx="6">
                  <c:v>Labelled as ashwagandha extract</c:v>
                </c:pt>
                <c:pt idx="7">
                  <c:v>Has a 3rd party seal on the label (i.e., NSF, USP)</c:v>
                </c:pt>
                <c:pt idx="8">
                  <c:v>A certain amount of withanolides</c:v>
                </c:pt>
              </c:strCache>
            </c:strRef>
          </c:cat>
          <c:val>
            <c:numRef>
              <c:f>Sheet1!$F$2:$F$10</c:f>
              <c:numCache>
                <c:formatCode>0%</c:formatCode>
                <c:ptCount val="9"/>
                <c:pt idx="0">
                  <c:v>0.15555556000000001</c:v>
                </c:pt>
                <c:pt idx="1">
                  <c:v>0.4</c:v>
                </c:pt>
                <c:pt idx="2">
                  <c:v>0.17777778</c:v>
                </c:pt>
                <c:pt idx="3">
                  <c:v>0.24444444000000001</c:v>
                </c:pt>
                <c:pt idx="4">
                  <c:v>0.35555555999999999</c:v>
                </c:pt>
                <c:pt idx="5">
                  <c:v>0.26666666999999999</c:v>
                </c:pt>
                <c:pt idx="6">
                  <c:v>0.28888889000000001</c:v>
                </c:pt>
                <c:pt idx="7">
                  <c:v>0.17777778</c:v>
                </c:pt>
                <c:pt idx="8">
                  <c:v>0.15555556000000001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FF-4AA4-87EC-7AC9742872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US Male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 specific type of ashwagandha</c:v>
                </c:pt>
                <c:pt idx="1">
                  <c:v>Labelled as ashwagandha</c:v>
                </c:pt>
                <c:pt idx="2">
                  <c:v>Ashwagandha leaf</c:v>
                </c:pt>
                <c:pt idx="3">
                  <c:v>Has a values-based seal or certification (ie. organic, sustainable, non-GMO)</c:v>
                </c:pt>
                <c:pt idx="4">
                  <c:v>Ashwagandha root</c:v>
                </c:pt>
                <c:pt idx="5">
                  <c:v>Ashwagandha leaf and root</c:v>
                </c:pt>
                <c:pt idx="6">
                  <c:v>Labelled as ashwagandha extract</c:v>
                </c:pt>
                <c:pt idx="7">
                  <c:v>Has a 3rd party seal on the label (i.e., NSF, USP)</c:v>
                </c:pt>
                <c:pt idx="8">
                  <c:v>A certain amount of withanolides</c:v>
                </c:pt>
              </c:strCache>
            </c:strRef>
          </c:cat>
          <c:val>
            <c:numRef>
              <c:f>Sheet1!$G$2:$G$10</c:f>
              <c:numCache>
                <c:formatCode>0%</c:formatCode>
                <c:ptCount val="9"/>
                <c:pt idx="0">
                  <c:v>0.24615385000000001</c:v>
                </c:pt>
                <c:pt idx="1">
                  <c:v>0.35384615000000003</c:v>
                </c:pt>
                <c:pt idx="2">
                  <c:v>0.2</c:v>
                </c:pt>
                <c:pt idx="3">
                  <c:v>0.35384615000000003</c:v>
                </c:pt>
                <c:pt idx="4">
                  <c:v>0.24615385000000001</c:v>
                </c:pt>
                <c:pt idx="5">
                  <c:v>0.29230769000000001</c:v>
                </c:pt>
                <c:pt idx="6">
                  <c:v>0.32307691999999999</c:v>
                </c:pt>
                <c:pt idx="7">
                  <c:v>0.18461538</c:v>
                </c:pt>
                <c:pt idx="8">
                  <c:v>0.35384615000000003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4FF-4AA4-87EC-7AC97428723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US 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 specific type of ashwagandha</c:v>
                </c:pt>
                <c:pt idx="1">
                  <c:v>Labelled as ashwagandha</c:v>
                </c:pt>
                <c:pt idx="2">
                  <c:v>Ashwagandha leaf</c:v>
                </c:pt>
                <c:pt idx="3">
                  <c:v>Has a values-based seal or certification (ie. organic, sustainable, non-GMO)</c:v>
                </c:pt>
                <c:pt idx="4">
                  <c:v>Ashwagandha root</c:v>
                </c:pt>
                <c:pt idx="5">
                  <c:v>Ashwagandha leaf and root</c:v>
                </c:pt>
                <c:pt idx="6">
                  <c:v>Labelled as ashwagandha extract</c:v>
                </c:pt>
                <c:pt idx="7">
                  <c:v>Has a 3rd party seal on the label (i.e., NSF, USP)</c:v>
                </c:pt>
                <c:pt idx="8">
                  <c:v>A certain amount of withanolides</c:v>
                </c:pt>
              </c:strCache>
            </c:strRef>
          </c:cat>
          <c:val>
            <c:numRef>
              <c:f>Sheet1!$H$2:$H$10</c:f>
              <c:numCache>
                <c:formatCode>0%</c:formatCode>
                <c:ptCount val="9"/>
                <c:pt idx="0">
                  <c:v>0.13793103000000001</c:v>
                </c:pt>
                <c:pt idx="1">
                  <c:v>0.20689655000000001</c:v>
                </c:pt>
                <c:pt idx="2">
                  <c:v>0.13793103000000001</c:v>
                </c:pt>
                <c:pt idx="3">
                  <c:v>0.24137931000000001</c:v>
                </c:pt>
                <c:pt idx="4">
                  <c:v>0.55172414000000003</c:v>
                </c:pt>
                <c:pt idx="5">
                  <c:v>0.27586207000000001</c:v>
                </c:pt>
                <c:pt idx="6">
                  <c:v>0.27586207000000001</c:v>
                </c:pt>
                <c:pt idx="7">
                  <c:v>0.17241379000000001</c:v>
                </c:pt>
                <c:pt idx="8">
                  <c:v>0.17241379000000001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B0-2A46-A6F2-26E3310D3FC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US 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 specific type of ashwagandha</c:v>
                </c:pt>
                <c:pt idx="1">
                  <c:v>Labelled as ashwagandha</c:v>
                </c:pt>
                <c:pt idx="2">
                  <c:v>Ashwagandha leaf</c:v>
                </c:pt>
                <c:pt idx="3">
                  <c:v>Has a values-based seal or certification (ie. organic, sustainable, non-GMO)</c:v>
                </c:pt>
                <c:pt idx="4">
                  <c:v>Ashwagandha root</c:v>
                </c:pt>
                <c:pt idx="5">
                  <c:v>Ashwagandha leaf and root</c:v>
                </c:pt>
                <c:pt idx="6">
                  <c:v>Labelled as ashwagandha extract</c:v>
                </c:pt>
                <c:pt idx="7">
                  <c:v>Has a 3rd party seal on the label (i.e., NSF, USP)</c:v>
                </c:pt>
                <c:pt idx="8">
                  <c:v>A certain amount of withanolides</c:v>
                </c:pt>
              </c:strCache>
            </c:strRef>
          </c:cat>
          <c:val>
            <c:numRef>
              <c:f>Sheet1!$I$2:$I$10</c:f>
              <c:numCache>
                <c:formatCode>0%</c:formatCode>
                <c:ptCount val="9"/>
                <c:pt idx="0">
                  <c:v>0.34375</c:v>
                </c:pt>
                <c:pt idx="1">
                  <c:v>0.28125</c:v>
                </c:pt>
                <c:pt idx="2">
                  <c:v>0.28125</c:v>
                </c:pt>
                <c:pt idx="3">
                  <c:v>0.3125</c:v>
                </c:pt>
                <c:pt idx="4">
                  <c:v>0.46875</c:v>
                </c:pt>
                <c:pt idx="5">
                  <c:v>0.375</c:v>
                </c:pt>
                <c:pt idx="6">
                  <c:v>0.25</c:v>
                </c:pt>
                <c:pt idx="7">
                  <c:v>0.28125</c:v>
                </c:pt>
                <c:pt idx="8">
                  <c:v>0.21875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B0-2A46-A6F2-26E3310D3FC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 Female 55+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 specific type of ashwagandha</c:v>
                </c:pt>
                <c:pt idx="1">
                  <c:v>Labelled as ashwagandha</c:v>
                </c:pt>
                <c:pt idx="2">
                  <c:v>Ashwagandha leaf</c:v>
                </c:pt>
                <c:pt idx="3">
                  <c:v>Has a values-based seal or certification (ie. organic, sustainable, non-GMO)</c:v>
                </c:pt>
                <c:pt idx="4">
                  <c:v>Ashwagandha root</c:v>
                </c:pt>
                <c:pt idx="5">
                  <c:v>Ashwagandha leaf and root</c:v>
                </c:pt>
                <c:pt idx="6">
                  <c:v>Labelled as ashwagandha extract</c:v>
                </c:pt>
                <c:pt idx="7">
                  <c:v>Has a 3rd party seal on the label (i.e., NSF, USP)</c:v>
                </c:pt>
                <c:pt idx="8">
                  <c:v>A certain amount of withanolides</c:v>
                </c:pt>
              </c:strCache>
            </c:strRef>
          </c:cat>
          <c:val>
            <c:numRef>
              <c:f>Sheet1!$J$2:$J$10</c:f>
              <c:numCache>
                <c:formatCode>0%</c:formatCode>
                <c:ptCount val="9"/>
                <c:pt idx="0">
                  <c:v>6.6666669999999997E-2</c:v>
                </c:pt>
                <c:pt idx="1">
                  <c:v>0.46666667000000001</c:v>
                </c:pt>
                <c:pt idx="2">
                  <c:v>0.13333333</c:v>
                </c:pt>
                <c:pt idx="3">
                  <c:v>0.2</c:v>
                </c:pt>
                <c:pt idx="4">
                  <c:v>0.53333333000000005</c:v>
                </c:pt>
                <c:pt idx="5">
                  <c:v>0.13333333</c:v>
                </c:pt>
                <c:pt idx="6">
                  <c:v>0.13333333</c:v>
                </c:pt>
                <c:pt idx="7">
                  <c:v>0.2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B0-2A46-A6F2-26E3310D3FC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US Male 55+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 specific type of ashwagandha</c:v>
                </c:pt>
                <c:pt idx="1">
                  <c:v>Labelled as ashwagandha</c:v>
                </c:pt>
                <c:pt idx="2">
                  <c:v>Ashwagandha leaf</c:v>
                </c:pt>
                <c:pt idx="3">
                  <c:v>Has a values-based seal or certification (ie. organic, sustainable, non-GMO)</c:v>
                </c:pt>
                <c:pt idx="4">
                  <c:v>Ashwagandha root</c:v>
                </c:pt>
                <c:pt idx="5">
                  <c:v>Ashwagandha leaf and root</c:v>
                </c:pt>
                <c:pt idx="6">
                  <c:v>Labelled as ashwagandha extract</c:v>
                </c:pt>
                <c:pt idx="7">
                  <c:v>Has a 3rd party seal on the label (i.e., NSF, USP)</c:v>
                </c:pt>
                <c:pt idx="8">
                  <c:v>A certain amount of withanolides</c:v>
                </c:pt>
              </c:strCache>
            </c:strRef>
          </c:cat>
          <c:val>
            <c:numRef>
              <c:f>Sheet1!$K$2:$K$10</c:f>
              <c:numCache>
                <c:formatCode>0%</c:formatCode>
                <c:ptCount val="9"/>
                <c:pt idx="0">
                  <c:v>0.375</c:v>
                </c:pt>
                <c:pt idx="1">
                  <c:v>0.25</c:v>
                </c:pt>
                <c:pt idx="2">
                  <c:v>0.125</c:v>
                </c:pt>
                <c:pt idx="3">
                  <c:v>0.375</c:v>
                </c:pt>
                <c:pt idx="4">
                  <c:v>0.375</c:v>
                </c:pt>
                <c:pt idx="5">
                  <c:v>0.125</c:v>
                </c:pt>
                <c:pt idx="6">
                  <c:v>0.125</c:v>
                </c:pt>
                <c:pt idx="7">
                  <c:v>0</c:v>
                </c:pt>
                <c:pt idx="8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B0-2A46-A6F2-26E3310D3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4112992"/>
        <c:axId val="2134113712"/>
      </c:barChart>
      <c:catAx>
        <c:axId val="213411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113712"/>
        <c:crosses val="autoZero"/>
        <c:auto val="1"/>
        <c:lblAlgn val="ctr"/>
        <c:lblOffset val="100"/>
        <c:noMultiLvlLbl val="0"/>
      </c:catAx>
      <c:valAx>
        <c:axId val="213411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11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1" name="Google Shape;2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9" name="Google Shape;309;p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8" name="Google Shape;318;p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5b585966c7_0_7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7" name="Google Shape;327;g35b585966c7_0_7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5b585966c7_0_7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6" name="Google Shape;336;g35b585966c7_0_7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5b585966c7_0_7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8" name="Google Shape;348;g35b585966c7_0_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7" name="Google Shape;357;p2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8" name="Google Shape;358;p2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7" name="Google Shape;367;p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p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5" name="Google Shape;385;p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4" name="Google Shape;394;p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3" name="Google Shape;403;p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7" name="Google Shape;417;p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6" name="Google Shape;426;p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0" name="Google Shape;44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9" name="Google Shape;44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57afbf5915_1_5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8" name="Google Shape;458;g357afbf5915_1_5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8"/>
          <p:cNvSpPr>
            <a:spLocks noGrp="1"/>
          </p:cNvSpPr>
          <p:nvPr>
            <p:ph type="pic" idx="2"/>
          </p:nvPr>
        </p:nvSpPr>
        <p:spPr>
          <a:xfrm>
            <a:off x="0" y="0"/>
            <a:ext cx="5824538" cy="6858000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6"/>
          <p:cNvSpPr>
            <a:spLocks noGrp="1"/>
          </p:cNvSpPr>
          <p:nvPr>
            <p:ph type="pic" idx="2"/>
          </p:nvPr>
        </p:nvSpPr>
        <p:spPr>
          <a:xfrm>
            <a:off x="5821208" y="1420837"/>
            <a:ext cx="5773268" cy="4016326"/>
          </a:xfrm>
          <a:prstGeom prst="flowChartPunchedTape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 2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7"/>
          <p:cNvSpPr>
            <a:spLocks noGrp="1"/>
          </p:cNvSpPr>
          <p:nvPr>
            <p:ph type="pic" idx="2"/>
          </p:nvPr>
        </p:nvSpPr>
        <p:spPr>
          <a:xfrm>
            <a:off x="717550" y="0"/>
            <a:ext cx="4233863" cy="586581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pic>
        <p:nvPicPr>
          <p:cNvPr id="20" name="Google Shape;20;p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74024" y="109987"/>
            <a:ext cx="1713375" cy="68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57"/>
          <p:cNvSpPr/>
          <p:nvPr/>
        </p:nvSpPr>
        <p:spPr>
          <a:xfrm>
            <a:off x="11353800" y="6384985"/>
            <a:ext cx="546265" cy="473015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57"/>
          <p:cNvSpPr txBox="1"/>
          <p:nvPr/>
        </p:nvSpPr>
        <p:spPr>
          <a:xfrm>
            <a:off x="7244938" y="6421457"/>
            <a:ext cx="410886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CONSUMERS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ITC 2026 Functional Food and Beverage Survey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8"/>
          <p:cNvSpPr>
            <a:spLocks noGrp="1"/>
          </p:cNvSpPr>
          <p:nvPr>
            <p:ph type="pic" idx="2"/>
          </p:nvPr>
        </p:nvSpPr>
        <p:spPr>
          <a:xfrm>
            <a:off x="6991741" y="992187"/>
            <a:ext cx="4233863" cy="586581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9"/>
          <p:cNvSpPr>
            <a:spLocks noGrp="1"/>
          </p:cNvSpPr>
          <p:nvPr>
            <p:ph type="pic" idx="2"/>
          </p:nvPr>
        </p:nvSpPr>
        <p:spPr>
          <a:xfrm>
            <a:off x="1504950" y="0"/>
            <a:ext cx="5078413" cy="6858000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0"/>
          <p:cNvSpPr>
            <a:spLocks noGrp="1"/>
          </p:cNvSpPr>
          <p:nvPr>
            <p:ph type="pic" idx="2"/>
          </p:nvPr>
        </p:nvSpPr>
        <p:spPr>
          <a:xfrm>
            <a:off x="0" y="0"/>
            <a:ext cx="6907213" cy="4010025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1"/>
          <p:cNvSpPr>
            <a:spLocks noGrp="1"/>
          </p:cNvSpPr>
          <p:nvPr>
            <p:ph type="pic" idx="2"/>
          </p:nvPr>
        </p:nvSpPr>
        <p:spPr>
          <a:xfrm>
            <a:off x="0" y="0"/>
            <a:ext cx="3235325" cy="4051300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1" name="Google Shape;31;p61"/>
          <p:cNvSpPr>
            <a:spLocks noGrp="1"/>
          </p:cNvSpPr>
          <p:nvPr>
            <p:ph type="pic" idx="3"/>
          </p:nvPr>
        </p:nvSpPr>
        <p:spPr>
          <a:xfrm>
            <a:off x="8956675" y="0"/>
            <a:ext cx="3235325" cy="4051300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2" name="Google Shape;32;p61"/>
          <p:cNvSpPr>
            <a:spLocks noGrp="1"/>
          </p:cNvSpPr>
          <p:nvPr>
            <p:ph type="pic" idx="4"/>
          </p:nvPr>
        </p:nvSpPr>
        <p:spPr>
          <a:xfrm>
            <a:off x="4478337" y="2806700"/>
            <a:ext cx="3235325" cy="4051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2"/>
          <p:cNvSpPr>
            <a:spLocks noGrp="1"/>
          </p:cNvSpPr>
          <p:nvPr>
            <p:ph type="pic" idx="2"/>
          </p:nvPr>
        </p:nvSpPr>
        <p:spPr>
          <a:xfrm>
            <a:off x="6357938" y="717550"/>
            <a:ext cx="5834062" cy="212407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5" name="Google Shape;35;p62"/>
          <p:cNvSpPr>
            <a:spLocks noGrp="1"/>
          </p:cNvSpPr>
          <p:nvPr>
            <p:ph type="pic" idx="3"/>
          </p:nvPr>
        </p:nvSpPr>
        <p:spPr>
          <a:xfrm>
            <a:off x="0" y="4065659"/>
            <a:ext cx="5834062" cy="212407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3"/>
          <p:cNvSpPr>
            <a:spLocks noGrp="1"/>
          </p:cNvSpPr>
          <p:nvPr>
            <p:ph type="pic" idx="2"/>
          </p:nvPr>
        </p:nvSpPr>
        <p:spPr>
          <a:xfrm>
            <a:off x="5104607" y="2757488"/>
            <a:ext cx="1982787" cy="2503829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8" name="Google Shape;38;p63"/>
          <p:cNvSpPr>
            <a:spLocks noGrp="1"/>
          </p:cNvSpPr>
          <p:nvPr>
            <p:ph type="pic" idx="3"/>
          </p:nvPr>
        </p:nvSpPr>
        <p:spPr>
          <a:xfrm>
            <a:off x="1700226" y="2757488"/>
            <a:ext cx="1982787" cy="2503829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9" name="Google Shape;39;p63"/>
          <p:cNvSpPr>
            <a:spLocks noGrp="1"/>
          </p:cNvSpPr>
          <p:nvPr>
            <p:ph type="pic" idx="4"/>
          </p:nvPr>
        </p:nvSpPr>
        <p:spPr>
          <a:xfrm>
            <a:off x="8508988" y="2757488"/>
            <a:ext cx="1982787" cy="2503829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>
  <p:cSld name="Vertical Title and 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69623756d4_3_10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  <a:defRPr sz="2800" b="1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g369623756d4_3_10"/>
          <p:cNvSpPr txBox="1">
            <a:spLocks noGrp="1"/>
          </p:cNvSpPr>
          <p:nvPr>
            <p:ph type="body" idx="1"/>
          </p:nvPr>
        </p:nvSpPr>
        <p:spPr>
          <a:xfrm>
            <a:off x="838200" y="1029979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6" name="Google Shape;46;g369623756d4_3_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50913" y="246806"/>
            <a:ext cx="1151082" cy="460433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g369623756d4_3_10"/>
          <p:cNvSpPr/>
          <p:nvPr/>
        </p:nvSpPr>
        <p:spPr>
          <a:xfrm>
            <a:off x="190005" y="-45018"/>
            <a:ext cx="546300" cy="726000"/>
          </a:xfrm>
          <a:prstGeom prst="rect">
            <a:avLst/>
          </a:prstGeom>
          <a:solidFill>
            <a:srgbClr val="2727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g369623756d4_3_10"/>
          <p:cNvSpPr/>
          <p:nvPr/>
        </p:nvSpPr>
        <p:spPr>
          <a:xfrm>
            <a:off x="11353800" y="6384985"/>
            <a:ext cx="546300" cy="473100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g369623756d4_3_10"/>
          <p:cNvSpPr txBox="1"/>
          <p:nvPr/>
        </p:nvSpPr>
        <p:spPr>
          <a:xfrm>
            <a:off x="7244938" y="6421457"/>
            <a:ext cx="410886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CONSUMERS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ITC 2026 Functional Food and Beverage Survey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1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  <a:defRPr sz="2800" b="1" i="0" cap="none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1"/>
          <p:cNvSpPr txBox="1">
            <a:spLocks noGrp="1"/>
          </p:cNvSpPr>
          <p:nvPr>
            <p:ph type="body" idx="1"/>
          </p:nvPr>
        </p:nvSpPr>
        <p:spPr>
          <a:xfrm>
            <a:off x="838200" y="102997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9" name="Google Shape;59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50913" y="246806"/>
            <a:ext cx="1151082" cy="460433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51"/>
          <p:cNvSpPr/>
          <p:nvPr/>
        </p:nvSpPr>
        <p:spPr>
          <a:xfrm>
            <a:off x="190005" y="-45018"/>
            <a:ext cx="546265" cy="726055"/>
          </a:xfrm>
          <a:prstGeom prst="rect">
            <a:avLst/>
          </a:prstGeom>
          <a:solidFill>
            <a:srgbClr val="2727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51"/>
          <p:cNvSpPr/>
          <p:nvPr/>
        </p:nvSpPr>
        <p:spPr>
          <a:xfrm>
            <a:off x="11353800" y="6384985"/>
            <a:ext cx="546265" cy="473015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51"/>
          <p:cNvSpPr txBox="1"/>
          <p:nvPr/>
        </p:nvSpPr>
        <p:spPr>
          <a:xfrm>
            <a:off x="7244938" y="6421457"/>
            <a:ext cx="410886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CONSUMERS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ITC 2026 Functional Food and Beverage Survey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237" descr="A green and blue magnifying glass with a foot pri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9424" y="0"/>
            <a:ext cx="2322576" cy="92903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237"/>
          <p:cNvSpPr>
            <a:spLocks noGrp="1"/>
          </p:cNvSpPr>
          <p:nvPr>
            <p:ph type="pic" idx="2"/>
          </p:nvPr>
        </p:nvSpPr>
        <p:spPr>
          <a:xfrm>
            <a:off x="717550" y="0"/>
            <a:ext cx="4233863" cy="586581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6" name="Google Shape;66;p237"/>
          <p:cNvSpPr/>
          <p:nvPr/>
        </p:nvSpPr>
        <p:spPr>
          <a:xfrm>
            <a:off x="11353800" y="6384985"/>
            <a:ext cx="546265" cy="473015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37"/>
          <p:cNvSpPr txBox="1"/>
          <p:nvPr/>
        </p:nvSpPr>
        <p:spPr>
          <a:xfrm>
            <a:off x="7244938" y="6421457"/>
            <a:ext cx="410886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CONSUMERS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ITC 2026 Functional Food and Beverage Survey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ustom Layout">
  <p:cSld name="13_Custom Layou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6"/>
          <p:cNvSpPr>
            <a:spLocks noGrp="1"/>
          </p:cNvSpPr>
          <p:nvPr>
            <p:ph type="pic" idx="2"/>
          </p:nvPr>
        </p:nvSpPr>
        <p:spPr>
          <a:xfrm>
            <a:off x="7162800" y="0"/>
            <a:ext cx="50292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0" name="Google Shape;70;p236"/>
          <p:cNvSpPr txBox="1">
            <a:spLocks noGrp="1"/>
          </p:cNvSpPr>
          <p:nvPr>
            <p:ph type="ctrTitle"/>
          </p:nvPr>
        </p:nvSpPr>
        <p:spPr>
          <a:xfrm>
            <a:off x="348342" y="2357285"/>
            <a:ext cx="10963656" cy="4340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1406D"/>
              </a:buClr>
              <a:buSzPts val="4800"/>
              <a:buFont typeface="Arial Black"/>
              <a:buNone/>
              <a:defRPr sz="4800" b="1" i="0" u="none" strike="noStrike" cap="none">
                <a:solidFill>
                  <a:srgbClr val="01406D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71" name="Google Shape;71;p236"/>
          <p:cNvGrpSpPr/>
          <p:nvPr/>
        </p:nvGrpSpPr>
        <p:grpSpPr>
          <a:xfrm>
            <a:off x="11607654" y="6411817"/>
            <a:ext cx="422766" cy="446183"/>
            <a:chOff x="11552569" y="6411817"/>
            <a:chExt cx="422766" cy="446183"/>
          </a:xfrm>
        </p:grpSpPr>
        <p:sp>
          <p:nvSpPr>
            <p:cNvPr id="72" name="Google Shape;72;p236"/>
            <p:cNvSpPr/>
            <p:nvPr/>
          </p:nvSpPr>
          <p:spPr>
            <a:xfrm>
              <a:off x="11552569" y="6411817"/>
              <a:ext cx="422766" cy="446183"/>
            </a:xfrm>
            <a:prstGeom prst="rect">
              <a:avLst/>
            </a:prstGeom>
            <a:solidFill>
              <a:srgbClr val="0140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36"/>
            <p:cNvSpPr txBox="1"/>
            <p:nvPr/>
          </p:nvSpPr>
          <p:spPr>
            <a:xfrm>
              <a:off x="11552570" y="6496408"/>
              <a:ext cx="422765" cy="261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fld id="{00000000-1234-1234-1234-123412341234}" type="slidenum">
                <a:rPr lang="en-US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‹#›</a:t>
              </a:fld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4" name="Google Shape;74;p2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3077" y="331070"/>
            <a:ext cx="1600200" cy="640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7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7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8" name="Google Shape;78;p7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7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0" name="Google Shape;80;p7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7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6" name="Google Shape;96;p7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7" name="Google Shape;97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7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7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4" name="Google Shape;104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7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7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b585966c7_0_1254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  <a:defRPr sz="2800" b="1" i="0" cap="none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g35b585966c7_0_1254"/>
          <p:cNvSpPr txBox="1">
            <a:spLocks noGrp="1"/>
          </p:cNvSpPr>
          <p:nvPr>
            <p:ph type="body" idx="1"/>
          </p:nvPr>
        </p:nvSpPr>
        <p:spPr>
          <a:xfrm>
            <a:off x="838200" y="1029979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8" name="Google Shape;128;g35b585966c7_0_12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50913" y="246806"/>
            <a:ext cx="1151082" cy="46043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35b585966c7_0_1254"/>
          <p:cNvSpPr/>
          <p:nvPr/>
        </p:nvSpPr>
        <p:spPr>
          <a:xfrm>
            <a:off x="190005" y="-45018"/>
            <a:ext cx="546300" cy="726000"/>
          </a:xfrm>
          <a:prstGeom prst="rect">
            <a:avLst/>
          </a:prstGeom>
          <a:solidFill>
            <a:srgbClr val="2727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5b585966c7_0_1254"/>
          <p:cNvSpPr/>
          <p:nvPr/>
        </p:nvSpPr>
        <p:spPr>
          <a:xfrm>
            <a:off x="11353800" y="6384985"/>
            <a:ext cx="546300" cy="473100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35b585966c7_0_1254"/>
          <p:cNvSpPr txBox="1"/>
          <p:nvPr/>
        </p:nvSpPr>
        <p:spPr>
          <a:xfrm>
            <a:off x="7244938" y="6421457"/>
            <a:ext cx="410886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CONSUMERS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ITC 2026 Functional Food and Beverage Survey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>
            <a:spLocks noGrp="1"/>
          </p:cNvSpPr>
          <p:nvPr>
            <p:ph type="pic" idx="2"/>
          </p:nvPr>
        </p:nvSpPr>
        <p:spPr>
          <a:xfrm>
            <a:off x="0" y="0"/>
            <a:ext cx="5824538" cy="6858000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2_Title and Conten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7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  <a:defRPr sz="2800" b="1" i="0" cap="none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7"/>
          <p:cNvSpPr/>
          <p:nvPr/>
        </p:nvSpPr>
        <p:spPr>
          <a:xfrm>
            <a:off x="190005" y="-45018"/>
            <a:ext cx="546265" cy="726055"/>
          </a:xfrm>
          <a:prstGeom prst="rect">
            <a:avLst/>
          </a:prstGeom>
          <a:solidFill>
            <a:srgbClr val="2727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7"/>
          <p:cNvSpPr txBox="1"/>
          <p:nvPr/>
        </p:nvSpPr>
        <p:spPr>
          <a:xfrm>
            <a:off x="8897510" y="6501792"/>
            <a:ext cx="246092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ITC 2025 Consumer Supplement Survey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7"/>
          <p:cNvSpPr/>
          <p:nvPr/>
        </p:nvSpPr>
        <p:spPr>
          <a:xfrm>
            <a:off x="11353800" y="6384985"/>
            <a:ext cx="546265" cy="473015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50913" y="246806"/>
            <a:ext cx="1151082" cy="460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b585966c7_0_12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35b585966c7_0_12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g35b585966c7_0_12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35b585966c7_0_1261" descr="A green and blue magnifying glass with a foot pri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9424" y="0"/>
            <a:ext cx="2322578" cy="92903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35b585966c7_0_1261"/>
          <p:cNvSpPr>
            <a:spLocks noGrp="1"/>
          </p:cNvSpPr>
          <p:nvPr>
            <p:ph type="pic" idx="2"/>
          </p:nvPr>
        </p:nvSpPr>
        <p:spPr>
          <a:xfrm>
            <a:off x="717550" y="0"/>
            <a:ext cx="4233900" cy="58659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47" name="Google Shape;147;g35b585966c7_0_1261"/>
          <p:cNvSpPr/>
          <p:nvPr/>
        </p:nvSpPr>
        <p:spPr>
          <a:xfrm>
            <a:off x="11353800" y="6384985"/>
            <a:ext cx="546300" cy="473100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35b585966c7_0_1261"/>
          <p:cNvSpPr txBox="1"/>
          <p:nvPr/>
        </p:nvSpPr>
        <p:spPr>
          <a:xfrm>
            <a:off x="7244938" y="6421457"/>
            <a:ext cx="410886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CONSUMERS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ITC 2026 Functional Food and Beverage Survey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b585966c7_0_126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35b585966c7_0_126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2" name="Google Shape;152;g35b585966c7_0_126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g35b585966c7_0_126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4" name="Google Shape;154;g35b585966c7_0_126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g35b585966c7_0_12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g35b585966c7_0_12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g35b585966c7_0_12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b585966c7_0_12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g35b585966c7_0_12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g35b585966c7_0_12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g35b585966c7_0_12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b585966c7_0_128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g35b585966c7_0_128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6" name="Google Shape;166;g35b585966c7_0_128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7" name="Google Shape;167;g35b585966c7_0_12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g35b585966c7_0_12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g35b585966c7_0_12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5b585966c7_0_129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g35b585966c7_0_129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73" name="Google Shape;173;g35b585966c7_0_129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4" name="Google Shape;174;g35b585966c7_0_12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g35b585966c7_0_12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g35b585966c7_0_12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5b585966c7_0_129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g35b585966c7_0_129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g35b585966c7_0_12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g35b585966c7_0_129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g35b585966c7_0_12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b585966c7_0_130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g35b585966c7_0_130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g35b585966c7_0_13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g35b585966c7_0_13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g35b585966c7_0_13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  <a:defRPr sz="2800" b="1" i="0" cap="none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5"/>
          <p:cNvSpPr/>
          <p:nvPr/>
        </p:nvSpPr>
        <p:spPr>
          <a:xfrm>
            <a:off x="190005" y="-45018"/>
            <a:ext cx="546265" cy="726055"/>
          </a:xfrm>
          <a:prstGeom prst="rect">
            <a:avLst/>
          </a:prstGeom>
          <a:solidFill>
            <a:srgbClr val="2727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5"/>
          <p:cNvSpPr txBox="1"/>
          <p:nvPr/>
        </p:nvSpPr>
        <p:spPr>
          <a:xfrm>
            <a:off x="8078525" y="6501792"/>
            <a:ext cx="3279913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ITC 2025 Consumer Supplement Survey: Mushroom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5"/>
          <p:cNvSpPr/>
          <p:nvPr/>
        </p:nvSpPr>
        <p:spPr>
          <a:xfrm>
            <a:off x="11353800" y="6384985"/>
            <a:ext cx="546265" cy="473015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35" descr="A green and blue magnifying glass with a foot prin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9424" y="0"/>
            <a:ext cx="2322576" cy="929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11" descr="A green and blue magnifying glass with a foot pri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9424" y="0"/>
            <a:ext cx="2322576" cy="92903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11"/>
          <p:cNvSpPr>
            <a:spLocks noGrp="1"/>
          </p:cNvSpPr>
          <p:nvPr>
            <p:ph type="pic" idx="2"/>
          </p:nvPr>
        </p:nvSpPr>
        <p:spPr>
          <a:xfrm>
            <a:off x="717550" y="0"/>
            <a:ext cx="4233863" cy="586581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04" name="Google Shape;204;p111"/>
          <p:cNvSpPr txBox="1"/>
          <p:nvPr/>
        </p:nvSpPr>
        <p:spPr>
          <a:xfrm>
            <a:off x="8046720" y="6501792"/>
            <a:ext cx="330707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ITC 2025 Consumer Supplement Survey: Mushroom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11"/>
          <p:cNvSpPr/>
          <p:nvPr/>
        </p:nvSpPr>
        <p:spPr>
          <a:xfrm>
            <a:off x="11353800" y="6384985"/>
            <a:ext cx="546265" cy="473015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5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  <a:defRPr sz="2800" b="1" i="0" cap="none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125"/>
          <p:cNvSpPr txBox="1">
            <a:spLocks noGrp="1"/>
          </p:cNvSpPr>
          <p:nvPr>
            <p:ph type="body" idx="1"/>
          </p:nvPr>
        </p:nvSpPr>
        <p:spPr>
          <a:xfrm>
            <a:off x="838200" y="102997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9" name="Google Shape;209;p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50913" y="246806"/>
            <a:ext cx="1151082" cy="460433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25"/>
          <p:cNvSpPr/>
          <p:nvPr/>
        </p:nvSpPr>
        <p:spPr>
          <a:xfrm>
            <a:off x="190005" y="-45018"/>
            <a:ext cx="546265" cy="726055"/>
          </a:xfrm>
          <a:prstGeom prst="rect">
            <a:avLst/>
          </a:prstGeom>
          <a:solidFill>
            <a:srgbClr val="2727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25"/>
          <p:cNvSpPr/>
          <p:nvPr/>
        </p:nvSpPr>
        <p:spPr>
          <a:xfrm>
            <a:off x="11353800" y="6384985"/>
            <a:ext cx="546265" cy="473015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25"/>
          <p:cNvSpPr txBox="1"/>
          <p:nvPr/>
        </p:nvSpPr>
        <p:spPr>
          <a:xfrm>
            <a:off x="7244938" y="6421457"/>
            <a:ext cx="410886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MUSHROOOM USERS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ITC 2025 Consumer Supplement Survey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3_Title and Conten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26" descr="A green and blue magnifying glass with a foot pri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9424" y="0"/>
            <a:ext cx="2322576" cy="92903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26"/>
          <p:cNvSpPr>
            <a:spLocks noGrp="1"/>
          </p:cNvSpPr>
          <p:nvPr>
            <p:ph type="pic" idx="2"/>
          </p:nvPr>
        </p:nvSpPr>
        <p:spPr>
          <a:xfrm>
            <a:off x="717550" y="0"/>
            <a:ext cx="4233863" cy="586581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16" name="Google Shape;216;p126"/>
          <p:cNvSpPr txBox="1"/>
          <p:nvPr/>
        </p:nvSpPr>
        <p:spPr>
          <a:xfrm>
            <a:off x="7768424" y="6501792"/>
            <a:ext cx="358537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ITC 2024 Consumer Supplement Survey: Mushroom Users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26"/>
          <p:cNvSpPr/>
          <p:nvPr/>
        </p:nvSpPr>
        <p:spPr>
          <a:xfrm>
            <a:off x="11353800" y="6384985"/>
            <a:ext cx="546265" cy="473015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7"/>
          <p:cNvSpPr>
            <a:spLocks noGrp="1"/>
          </p:cNvSpPr>
          <p:nvPr>
            <p:ph type="pic" idx="2"/>
          </p:nvPr>
        </p:nvSpPr>
        <p:spPr>
          <a:xfrm>
            <a:off x="0" y="0"/>
            <a:ext cx="5824538" cy="6858000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8"/>
          <p:cNvSpPr>
            <a:spLocks noGrp="1"/>
          </p:cNvSpPr>
          <p:nvPr>
            <p:ph type="pic" idx="2"/>
          </p:nvPr>
        </p:nvSpPr>
        <p:spPr>
          <a:xfrm>
            <a:off x="5821208" y="1420837"/>
            <a:ext cx="5773268" cy="4016326"/>
          </a:xfrm>
          <a:prstGeom prst="flowChartPunchedTape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29"/>
          <p:cNvSpPr>
            <a:spLocks noGrp="1"/>
          </p:cNvSpPr>
          <p:nvPr>
            <p:ph type="pic" idx="2"/>
          </p:nvPr>
        </p:nvSpPr>
        <p:spPr>
          <a:xfrm>
            <a:off x="6991741" y="992187"/>
            <a:ext cx="4233863" cy="586581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30"/>
          <p:cNvSpPr>
            <a:spLocks noGrp="1"/>
          </p:cNvSpPr>
          <p:nvPr>
            <p:ph type="pic" idx="2"/>
          </p:nvPr>
        </p:nvSpPr>
        <p:spPr>
          <a:xfrm>
            <a:off x="1504950" y="0"/>
            <a:ext cx="5078413" cy="6858000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1"/>
          <p:cNvSpPr>
            <a:spLocks noGrp="1"/>
          </p:cNvSpPr>
          <p:nvPr>
            <p:ph type="pic" idx="2"/>
          </p:nvPr>
        </p:nvSpPr>
        <p:spPr>
          <a:xfrm>
            <a:off x="0" y="0"/>
            <a:ext cx="6907213" cy="4010025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3"/>
          <p:cNvSpPr>
            <a:spLocks noGrp="1"/>
          </p:cNvSpPr>
          <p:nvPr>
            <p:ph type="pic" idx="2"/>
          </p:nvPr>
        </p:nvSpPr>
        <p:spPr>
          <a:xfrm>
            <a:off x="0" y="0"/>
            <a:ext cx="3235325" cy="4051300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30" name="Google Shape;230;p133"/>
          <p:cNvSpPr>
            <a:spLocks noGrp="1"/>
          </p:cNvSpPr>
          <p:nvPr>
            <p:ph type="pic" idx="3"/>
          </p:nvPr>
        </p:nvSpPr>
        <p:spPr>
          <a:xfrm>
            <a:off x="8956675" y="0"/>
            <a:ext cx="3235325" cy="4051300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31" name="Google Shape;231;p133"/>
          <p:cNvSpPr>
            <a:spLocks noGrp="1"/>
          </p:cNvSpPr>
          <p:nvPr>
            <p:ph type="pic" idx="4"/>
          </p:nvPr>
        </p:nvSpPr>
        <p:spPr>
          <a:xfrm>
            <a:off x="4478337" y="2806700"/>
            <a:ext cx="3235325" cy="4051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4"/>
          <p:cNvSpPr>
            <a:spLocks noGrp="1"/>
          </p:cNvSpPr>
          <p:nvPr>
            <p:ph type="pic" idx="2"/>
          </p:nvPr>
        </p:nvSpPr>
        <p:spPr>
          <a:xfrm>
            <a:off x="6357938" y="717550"/>
            <a:ext cx="5834062" cy="212407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34" name="Google Shape;234;p134"/>
          <p:cNvSpPr>
            <a:spLocks noGrp="1"/>
          </p:cNvSpPr>
          <p:nvPr>
            <p:ph type="pic" idx="3"/>
          </p:nvPr>
        </p:nvSpPr>
        <p:spPr>
          <a:xfrm>
            <a:off x="0" y="4065659"/>
            <a:ext cx="5834062" cy="212407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41"/>
          <p:cNvSpPr>
            <a:spLocks noGrp="1"/>
          </p:cNvSpPr>
          <p:nvPr>
            <p:ph type="pic" idx="2"/>
          </p:nvPr>
        </p:nvSpPr>
        <p:spPr>
          <a:xfrm>
            <a:off x="5104607" y="2757488"/>
            <a:ext cx="1982787" cy="2503829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37" name="Google Shape;237;p141"/>
          <p:cNvSpPr>
            <a:spLocks noGrp="1"/>
          </p:cNvSpPr>
          <p:nvPr>
            <p:ph type="pic" idx="3"/>
          </p:nvPr>
        </p:nvSpPr>
        <p:spPr>
          <a:xfrm>
            <a:off x="1700226" y="2757488"/>
            <a:ext cx="1982787" cy="2503829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38" name="Google Shape;238;p141"/>
          <p:cNvSpPr>
            <a:spLocks noGrp="1"/>
          </p:cNvSpPr>
          <p:nvPr>
            <p:ph type="pic" idx="4"/>
          </p:nvPr>
        </p:nvSpPr>
        <p:spPr>
          <a:xfrm>
            <a:off x="8508988" y="2757488"/>
            <a:ext cx="1982787" cy="2503829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1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  <a:defRPr sz="2800" b="1" i="0" cap="none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41"/>
          <p:cNvSpPr/>
          <p:nvPr/>
        </p:nvSpPr>
        <p:spPr>
          <a:xfrm>
            <a:off x="190005" y="-45018"/>
            <a:ext cx="546265" cy="726055"/>
          </a:xfrm>
          <a:prstGeom prst="rect">
            <a:avLst/>
          </a:prstGeom>
          <a:solidFill>
            <a:srgbClr val="2727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41"/>
          <p:cNvSpPr txBox="1"/>
          <p:nvPr/>
        </p:nvSpPr>
        <p:spPr>
          <a:xfrm>
            <a:off x="7948247" y="6501792"/>
            <a:ext cx="3410192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ITC 2025 Consumer Supplement Survey: Ashwagandha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41"/>
          <p:cNvSpPr/>
          <p:nvPr/>
        </p:nvSpPr>
        <p:spPr>
          <a:xfrm>
            <a:off x="11353800" y="6384985"/>
            <a:ext cx="546265" cy="473015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41" descr="A green and blue magnifying glass with a foot prin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9424" y="0"/>
            <a:ext cx="2322576" cy="929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42" descr="A green and blue magnifying glass with a foot pri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9424" y="0"/>
            <a:ext cx="2322576" cy="92903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2"/>
          <p:cNvSpPr>
            <a:spLocks noGrp="1"/>
          </p:cNvSpPr>
          <p:nvPr>
            <p:ph type="pic" idx="2"/>
          </p:nvPr>
        </p:nvSpPr>
        <p:spPr>
          <a:xfrm>
            <a:off x="717550" y="0"/>
            <a:ext cx="4233863" cy="586581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54" name="Google Shape;254;p42"/>
          <p:cNvSpPr txBox="1"/>
          <p:nvPr/>
        </p:nvSpPr>
        <p:spPr>
          <a:xfrm>
            <a:off x="7913078" y="6501792"/>
            <a:ext cx="3440722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ITC 2025 Consumer Supplement Survey: Ashwagandha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42"/>
          <p:cNvSpPr/>
          <p:nvPr/>
        </p:nvSpPr>
        <p:spPr>
          <a:xfrm>
            <a:off x="11353800" y="6384985"/>
            <a:ext cx="546265" cy="473015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4"/>
          <p:cNvSpPr>
            <a:spLocks noGrp="1"/>
          </p:cNvSpPr>
          <p:nvPr>
            <p:ph type="pic" idx="2"/>
          </p:nvPr>
        </p:nvSpPr>
        <p:spPr>
          <a:xfrm>
            <a:off x="0" y="0"/>
            <a:ext cx="5824538" cy="6858000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67"/>
          <p:cNvSpPr>
            <a:spLocks noGrp="1"/>
          </p:cNvSpPr>
          <p:nvPr>
            <p:ph type="pic" idx="2"/>
          </p:nvPr>
        </p:nvSpPr>
        <p:spPr>
          <a:xfrm>
            <a:off x="5821208" y="1420837"/>
            <a:ext cx="5773268" cy="4016326"/>
          </a:xfrm>
          <a:prstGeom prst="flowChartPunchedTape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68"/>
          <p:cNvSpPr>
            <a:spLocks noGrp="1"/>
          </p:cNvSpPr>
          <p:nvPr>
            <p:ph type="pic" idx="2"/>
          </p:nvPr>
        </p:nvSpPr>
        <p:spPr>
          <a:xfrm>
            <a:off x="6991741" y="992187"/>
            <a:ext cx="4233863" cy="586581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9"/>
          <p:cNvSpPr>
            <a:spLocks noGrp="1"/>
          </p:cNvSpPr>
          <p:nvPr>
            <p:ph type="pic" idx="2"/>
          </p:nvPr>
        </p:nvSpPr>
        <p:spPr>
          <a:xfrm>
            <a:off x="1504950" y="0"/>
            <a:ext cx="5078413" cy="6858000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86"/>
          <p:cNvSpPr>
            <a:spLocks noGrp="1"/>
          </p:cNvSpPr>
          <p:nvPr>
            <p:ph type="pic" idx="2"/>
          </p:nvPr>
        </p:nvSpPr>
        <p:spPr>
          <a:xfrm>
            <a:off x="0" y="0"/>
            <a:ext cx="6907213" cy="4010025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92"/>
          <p:cNvSpPr>
            <a:spLocks noGrp="1"/>
          </p:cNvSpPr>
          <p:nvPr>
            <p:ph type="pic" idx="2"/>
          </p:nvPr>
        </p:nvSpPr>
        <p:spPr>
          <a:xfrm>
            <a:off x="0" y="0"/>
            <a:ext cx="3235325" cy="4051300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68" name="Google Shape;268;p92"/>
          <p:cNvSpPr>
            <a:spLocks noGrp="1"/>
          </p:cNvSpPr>
          <p:nvPr>
            <p:ph type="pic" idx="3"/>
          </p:nvPr>
        </p:nvSpPr>
        <p:spPr>
          <a:xfrm>
            <a:off x="8956675" y="0"/>
            <a:ext cx="3235325" cy="4051300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69" name="Google Shape;269;p92"/>
          <p:cNvSpPr>
            <a:spLocks noGrp="1"/>
          </p:cNvSpPr>
          <p:nvPr>
            <p:ph type="pic" idx="4"/>
          </p:nvPr>
        </p:nvSpPr>
        <p:spPr>
          <a:xfrm>
            <a:off x="4478337" y="2806700"/>
            <a:ext cx="3235325" cy="4051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96"/>
          <p:cNvSpPr>
            <a:spLocks noGrp="1"/>
          </p:cNvSpPr>
          <p:nvPr>
            <p:ph type="pic" idx="2"/>
          </p:nvPr>
        </p:nvSpPr>
        <p:spPr>
          <a:xfrm>
            <a:off x="6357938" y="717550"/>
            <a:ext cx="5834062" cy="212407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72" name="Google Shape;272;p96"/>
          <p:cNvSpPr>
            <a:spLocks noGrp="1"/>
          </p:cNvSpPr>
          <p:nvPr>
            <p:ph type="pic" idx="3"/>
          </p:nvPr>
        </p:nvSpPr>
        <p:spPr>
          <a:xfrm>
            <a:off x="0" y="4065659"/>
            <a:ext cx="5834062" cy="212407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4"/>
          <p:cNvSpPr>
            <a:spLocks noGrp="1"/>
          </p:cNvSpPr>
          <p:nvPr>
            <p:ph type="pic" idx="2"/>
          </p:nvPr>
        </p:nvSpPr>
        <p:spPr>
          <a:xfrm>
            <a:off x="5104607" y="2757488"/>
            <a:ext cx="1982787" cy="2503829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75" name="Google Shape;275;p104"/>
          <p:cNvSpPr>
            <a:spLocks noGrp="1"/>
          </p:cNvSpPr>
          <p:nvPr>
            <p:ph type="pic" idx="3"/>
          </p:nvPr>
        </p:nvSpPr>
        <p:spPr>
          <a:xfrm>
            <a:off x="1700226" y="2757488"/>
            <a:ext cx="1982787" cy="2503829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76" name="Google Shape;276;p104"/>
          <p:cNvSpPr>
            <a:spLocks noGrp="1"/>
          </p:cNvSpPr>
          <p:nvPr>
            <p:ph type="pic" idx="4"/>
          </p:nvPr>
        </p:nvSpPr>
        <p:spPr>
          <a:xfrm>
            <a:off x="8508988" y="2757488"/>
            <a:ext cx="1982787" cy="2503829"/>
          </a:xfrm>
          <a:prstGeom prst="flowChartOffpageConnector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6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  <a:defRPr sz="2800" b="1" i="0" cap="none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06"/>
          <p:cNvSpPr txBox="1">
            <a:spLocks noGrp="1"/>
          </p:cNvSpPr>
          <p:nvPr>
            <p:ph type="body" idx="1"/>
          </p:nvPr>
        </p:nvSpPr>
        <p:spPr>
          <a:xfrm>
            <a:off x="838200" y="102997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80" name="Google Shape;280;p10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50913" y="246806"/>
            <a:ext cx="1151082" cy="460433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06"/>
          <p:cNvSpPr/>
          <p:nvPr/>
        </p:nvSpPr>
        <p:spPr>
          <a:xfrm>
            <a:off x="190005" y="-45018"/>
            <a:ext cx="546265" cy="726055"/>
          </a:xfrm>
          <a:prstGeom prst="rect">
            <a:avLst/>
          </a:prstGeom>
          <a:solidFill>
            <a:srgbClr val="2727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06"/>
          <p:cNvSpPr/>
          <p:nvPr/>
        </p:nvSpPr>
        <p:spPr>
          <a:xfrm>
            <a:off x="11353800" y="6384985"/>
            <a:ext cx="546265" cy="473015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06"/>
          <p:cNvSpPr txBox="1"/>
          <p:nvPr/>
        </p:nvSpPr>
        <p:spPr>
          <a:xfrm>
            <a:off x="7244938" y="6421457"/>
            <a:ext cx="410886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ASHWAGANDHA USERS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ITC 2025 Consumer Supplement Survey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5b585966c7_0_12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Google Shape;121;g35b585966c7_0_12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g35b585966c7_0_12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g35b585966c7_0_12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g35b585966c7_0_12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1" name="Google Shape;19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4" name="Google Shape;19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1" name="Google Shape;241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6.xml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8.xml"/><Relationship Id="rId4" Type="http://schemas.openxmlformats.org/officeDocument/2006/relationships/chart" Target="../charts/char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8.xml"/><Relationship Id="rId4" Type="http://schemas.openxmlformats.org/officeDocument/2006/relationships/chart" Target="../charts/char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1" descr="a_clean_professional_modern_corporate_webinar_ev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"/>
          <p:cNvSpPr/>
          <p:nvPr/>
        </p:nvSpPr>
        <p:spPr>
          <a:xfrm>
            <a:off x="3530992" y="2077490"/>
            <a:ext cx="8661008" cy="2703022"/>
          </a:xfrm>
          <a:prstGeom prst="rect">
            <a:avLst/>
          </a:prstGeom>
          <a:solidFill>
            <a:srgbClr val="42B74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4"/>
          <p:cNvSpPr txBox="1"/>
          <p:nvPr/>
        </p:nvSpPr>
        <p:spPr>
          <a:xfrm>
            <a:off x="5824538" y="2685881"/>
            <a:ext cx="582453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2026 Functional Food and Beverage Survey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14802" y="124045"/>
            <a:ext cx="2286750" cy="9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4"/>
          <p:cNvSpPr txBox="1"/>
          <p:nvPr/>
        </p:nvSpPr>
        <p:spPr>
          <a:xfrm>
            <a:off x="6259286" y="4927238"/>
            <a:ext cx="462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GENERAL CONSUMERS</a:t>
            </a:r>
            <a:endParaRPr sz="2400" b="1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97" name="Google Shape;297;p4" descr="A plate of pancakes with fruit on it&#10;&#10;AI-generated content may b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l="21690" r="21690"/>
          <a:stretch/>
        </p:blipFill>
        <p:spPr>
          <a:xfrm>
            <a:off x="0" y="0"/>
            <a:ext cx="5824538" cy="6858000"/>
          </a:xfrm>
          <a:prstGeom prst="homePlat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62"/>
          <p:cNvSpPr txBox="1">
            <a:spLocks noGrp="1"/>
          </p:cNvSpPr>
          <p:nvPr>
            <p:ph type="title"/>
          </p:nvPr>
        </p:nvSpPr>
        <p:spPr>
          <a:xfrm>
            <a:off x="838200" y="148186"/>
            <a:ext cx="8384628" cy="766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HEALTHIER ALTERNATIVES PREMIUM (TOP 10): US, AGE &amp; GENDER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03" name="Google Shape;303;p162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93323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62"/>
          <p:cNvSpPr txBox="1"/>
          <p:nvPr/>
        </p:nvSpPr>
        <p:spPr>
          <a:xfrm>
            <a:off x="1295400" y="966865"/>
            <a:ext cx="107139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Insight: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see those willing to pay a premium skew younger, starting with snacks (spike for females 26-34) and baked goods (slight spike for those 18-25). There is a sharp response from males 26-34 for juices and all those under 45 for nutrition bars. Cookies show a spike for males 18-25.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62"/>
          <p:cNvSpPr txBox="1"/>
          <p:nvPr/>
        </p:nvSpPr>
        <p:spPr>
          <a:xfrm>
            <a:off x="0" y="6304043"/>
            <a:ext cx="85134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US Female 18-25 n=39, US Male 18-25 n=72, US Female 26-34 n=96, US Male 26-34 n=117, Female 35-44 n=102, US Male 35-44 n=129, US Female 45-54 n=107, US Male 45-54 n=99, US Female 55+ n=159, US Male 55+ n=126. Top 10 Sum of all responses willing to pay a premium (removed responses ‘No Premium” from Question: “How much more would you pay for a healthier alternative of a not healthy product you love?”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6" name="Google Shape;306;p162"/>
          <p:cNvGraphicFramePr/>
          <p:nvPr/>
        </p:nvGraphicFramePr>
        <p:xfrm>
          <a:off x="340423" y="1920932"/>
          <a:ext cx="11511154" cy="4407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73"/>
          <p:cNvSpPr txBox="1">
            <a:spLocks noGrp="1"/>
          </p:cNvSpPr>
          <p:nvPr>
            <p:ph type="title"/>
          </p:nvPr>
        </p:nvSpPr>
        <p:spPr>
          <a:xfrm>
            <a:off x="838199" y="148187"/>
            <a:ext cx="9345461" cy="635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IMPORTANT CHARACTERISTICS: US, AGE &amp; GENDER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12" name="Google Shape;312;p173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199" y="899607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73"/>
          <p:cNvSpPr txBox="1"/>
          <p:nvPr/>
        </p:nvSpPr>
        <p:spPr>
          <a:xfrm>
            <a:off x="1295399" y="933236"/>
            <a:ext cx="107139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Insights: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quality of the product stands out, especially among males (notably 45-54) and females 26-34.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'Nutritional profile' clearly skews older.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While lower on the list, a 'health care professional recommendation' shows a spike for females 35-44.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73"/>
          <p:cNvSpPr txBox="1"/>
          <p:nvPr/>
        </p:nvSpPr>
        <p:spPr>
          <a:xfrm>
            <a:off x="0" y="6351601"/>
            <a:ext cx="84819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US Female 18-25 n=39, US Male 18-25 n=72, US Female 26-34 n=96, US Male 26-34 n=117, Female 35-44 n=102, US Male 35-44 n=129, US Female 45-54 n=107, US Male 45-54 n=99, US Female 55+ n=159, US Male 55+ n=126. Question: “What characteristics are most important to you when deciding to purchase a functional food or beverage product?”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5" name="Google Shape;315;p173"/>
          <p:cNvGraphicFramePr/>
          <p:nvPr/>
        </p:nvGraphicFramePr>
        <p:xfrm>
          <a:off x="340423" y="2037000"/>
          <a:ext cx="11511154" cy="4318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5C53B9A-9498-5C63-15D9-ED5A2D2CEC66}"/>
              </a:ext>
            </a:extLst>
          </p:cNvPr>
          <p:cNvSpPr/>
          <p:nvPr/>
        </p:nvSpPr>
        <p:spPr>
          <a:xfrm>
            <a:off x="4816549" y="3902149"/>
            <a:ext cx="616688" cy="4678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37566B-AC60-9EF3-7585-BE2AE8B79BCC}"/>
              </a:ext>
            </a:extLst>
          </p:cNvPr>
          <p:cNvSpPr/>
          <p:nvPr/>
        </p:nvSpPr>
        <p:spPr>
          <a:xfrm>
            <a:off x="7942521" y="4061637"/>
            <a:ext cx="637953" cy="30834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10"/>
          <p:cNvSpPr txBox="1">
            <a:spLocks noGrp="1"/>
          </p:cNvSpPr>
          <p:nvPr>
            <p:ph type="title"/>
          </p:nvPr>
        </p:nvSpPr>
        <p:spPr>
          <a:xfrm>
            <a:off x="838200" y="148212"/>
            <a:ext cx="105156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LABEL AND WEBSITE TRANSPARENCY: COUNTRY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21" name="Google Shape;321;p110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3212" y="74912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110"/>
          <p:cNvSpPr txBox="1"/>
          <p:nvPr/>
        </p:nvSpPr>
        <p:spPr>
          <a:xfrm>
            <a:off x="1350412" y="782754"/>
            <a:ext cx="107139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Insight: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is clear that consumers in both the US and UK are influenced by transparency information from a manufacturer. For 35% of consumers (40% in the UK), it greatly increases the chances they would buy.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10"/>
          <p:cNvSpPr txBox="1"/>
          <p:nvPr/>
        </p:nvSpPr>
        <p:spPr>
          <a:xfrm>
            <a:off x="1" y="6457890"/>
            <a:ext cx="7451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All Respondents n=2100, US n=1050, UK n=1050. Question: “How likely are you to purchase functional foods and beverages from a manufacturer that provides transparency information on its label or website?”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24" name="Google Shape;324;p110"/>
          <p:cNvGraphicFramePr/>
          <p:nvPr/>
        </p:nvGraphicFramePr>
        <p:xfrm>
          <a:off x="317331" y="1699019"/>
          <a:ext cx="11557337" cy="4628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5b585966c7_0_700"/>
          <p:cNvSpPr txBox="1">
            <a:spLocks noGrp="1"/>
          </p:cNvSpPr>
          <p:nvPr>
            <p:ph type="title"/>
          </p:nvPr>
        </p:nvSpPr>
        <p:spPr>
          <a:xfrm>
            <a:off x="838200" y="148187"/>
            <a:ext cx="101346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SIGNALS OF TRANSPARENCY: US, AGE &amp; GENDER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30" name="Google Shape;330;g35b585966c7_0_700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760324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g35b585966c7_0_700"/>
          <p:cNvSpPr txBox="1"/>
          <p:nvPr/>
        </p:nvSpPr>
        <p:spPr>
          <a:xfrm>
            <a:off x="1295400" y="760324"/>
            <a:ext cx="10713900" cy="1051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Insights: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101A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rgbClr val="0E101A"/>
                </a:solidFill>
                <a:latin typeface="Arial"/>
                <a:ea typeface="Arial"/>
                <a:cs typeface="Arial"/>
                <a:sym typeface="Arial"/>
              </a:rPr>
              <a:t>'A quality seal on the label' was the top response in the US for all groups except females 35-44 and 55+ (grower information). 'Valid contact information' over-indexed for females.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101A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rgbClr val="0E101A"/>
                </a:solidFill>
                <a:latin typeface="Arial"/>
                <a:ea typeface="Arial"/>
                <a:cs typeface="Arial"/>
                <a:sym typeface="Arial"/>
              </a:rPr>
              <a:t>'Country of origin information' stood out for females 55+.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g35b585966c7_0_700"/>
          <p:cNvSpPr txBox="1"/>
          <p:nvPr/>
        </p:nvSpPr>
        <p:spPr>
          <a:xfrm>
            <a:off x="0" y="6340968"/>
            <a:ext cx="8527312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US Female 18-25 n=39, US Male 18-25 n=72, US Female 26-34 n=96, US Male 26-34 n=117, Female 35-44 n=102, US Male 35-44 n=129, US Female 45-54 n=107, US Male 45-54 n=99, US Female 55+ n=159, US Male 55+ n=126. Question: “Which of the following are the strongest signals that a food/beverage brand is operating transparently?”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3" name="Google Shape;333;g35b585966c7_0_700"/>
          <p:cNvGraphicFramePr/>
          <p:nvPr/>
        </p:nvGraphicFramePr>
        <p:xfrm>
          <a:off x="340423" y="1811341"/>
          <a:ext cx="11511154" cy="4544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b585966c7_0_716"/>
          <p:cNvSpPr txBox="1">
            <a:spLocks noGrp="1"/>
          </p:cNvSpPr>
          <p:nvPr>
            <p:ph type="title"/>
          </p:nvPr>
        </p:nvSpPr>
        <p:spPr>
          <a:xfrm>
            <a:off x="838200" y="106937"/>
            <a:ext cx="105156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TRUST: COUNTRY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39" name="Google Shape;339;g35b585966c7_0_716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3212" y="53005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g35b585966c7_0_716"/>
          <p:cNvSpPr txBox="1"/>
          <p:nvPr/>
        </p:nvSpPr>
        <p:spPr>
          <a:xfrm>
            <a:off x="1350412" y="563679"/>
            <a:ext cx="10713900" cy="133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Insights: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101A"/>
              </a:buClr>
              <a:buSzPts val="1400"/>
              <a:buFont typeface="Arial"/>
              <a:buChar char="●"/>
            </a:pPr>
            <a:r>
              <a:rPr lang="en-US" sz="1200" b="0" i="0" u="none" strike="noStrike" cap="none">
                <a:solidFill>
                  <a:srgbClr val="0E101A"/>
                </a:solidFill>
                <a:latin typeface="Arial"/>
                <a:ea typeface="Arial"/>
                <a:cs typeface="Arial"/>
                <a:sym typeface="Arial"/>
              </a:rPr>
              <a:t>We see limited consistency between the two countries, with the 'authentic brand story' clearly ranking highest in the US and close to the top in the UK, with 37% at rank 1 and 38% rank 2.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101A"/>
              </a:buClr>
              <a:buSzPts val="1400"/>
              <a:buFont typeface="Arial"/>
              <a:buChar char="●"/>
            </a:pPr>
            <a:r>
              <a:rPr lang="en-US" sz="1200" b="0" i="0" u="none" strike="noStrike" cap="none">
                <a:solidFill>
                  <a:srgbClr val="0E101A"/>
                </a:solidFill>
                <a:latin typeface="Arial"/>
                <a:ea typeface="Arial"/>
                <a:cs typeface="Arial"/>
                <a:sym typeface="Arial"/>
              </a:rPr>
              <a:t>'Nutritional profile' is a close second in the US, but is clearly outside the top 3 in the UK.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101A"/>
              </a:buClr>
              <a:buSzPts val="1400"/>
              <a:buFont typeface="Arial"/>
              <a:buChar char="●"/>
            </a:pPr>
            <a:r>
              <a:rPr lang="en-US" sz="1200" b="0" i="0" u="none" strike="noStrike" cap="none">
                <a:solidFill>
                  <a:srgbClr val="0E101A"/>
                </a:solidFill>
                <a:latin typeface="Arial"/>
                <a:ea typeface="Arial"/>
                <a:cs typeface="Arial"/>
                <a:sym typeface="Arial"/>
              </a:rPr>
              <a:t>'Consistent product quality' is relatively high in both, while 'a health care professional recommendation' has dropped.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101A"/>
              </a:buClr>
              <a:buSzPts val="1400"/>
              <a:buFont typeface="Arial"/>
              <a:buChar char="●"/>
            </a:pPr>
            <a:r>
              <a:rPr lang="en-US" sz="1200" b="0" i="0" u="none" strike="noStrike" cap="none">
                <a:solidFill>
                  <a:srgbClr val="0E101A"/>
                </a:solidFill>
                <a:latin typeface="Arial"/>
                <a:ea typeface="Arial"/>
                <a:cs typeface="Arial"/>
                <a:sym typeface="Arial"/>
              </a:rPr>
              <a:t>'Social media influencers' has jumped in the UK, but only in rank 1 and rank 2 positions.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41" name="Google Shape;341;g35b585966c7_0_716"/>
          <p:cNvGraphicFramePr/>
          <p:nvPr/>
        </p:nvGraphicFramePr>
        <p:xfrm>
          <a:off x="609600" y="2263300"/>
          <a:ext cx="5486425" cy="3901600"/>
        </p:xfrm>
        <a:graphic>
          <a:graphicData uri="http://schemas.openxmlformats.org/drawingml/2006/table">
            <a:tbl>
              <a:tblPr firstRow="1" bandRow="1">
                <a:noFill/>
                <a:tableStyleId>{4E53F1A6-73F7-4925-BFF0-E599D7A6FF37}</a:tableStyleId>
              </a:tblPr>
              <a:tblGrid>
                <a:gridCol w="3420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Rank 1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Rank 2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Rank 3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Authentic brand story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41%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Nutritional profile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28%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Informative website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Consistent product quality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Long-term use of the brand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33%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Values-based certification/seal on label/website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Brand values align with my own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HCP Recommendation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Supports charities/causes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38%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Transparency in supply chain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33%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Quality certification/seal on label/website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Friend/family recommends the brand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28%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Other experts recommend the brand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Social media influencers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41%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Other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0%</a:t>
                      </a:r>
                      <a:endParaRPr sz="1400" u="none" strike="noStrike" cap="none" dirty="0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342" name="Google Shape;342;g35b585966c7_0_716"/>
          <p:cNvGraphicFramePr/>
          <p:nvPr/>
        </p:nvGraphicFramePr>
        <p:xfrm>
          <a:off x="6336890" y="2263299"/>
          <a:ext cx="5486425" cy="3901600"/>
        </p:xfrm>
        <a:graphic>
          <a:graphicData uri="http://schemas.openxmlformats.org/drawingml/2006/table">
            <a:tbl>
              <a:tblPr firstRow="1" bandRow="1">
                <a:noFill/>
                <a:tableStyleId>{4E53F1A6-73F7-4925-BFF0-E599D7A6FF37}</a:tableStyleId>
              </a:tblPr>
              <a:tblGrid>
                <a:gridCol w="3420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Rank 1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Rank 2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Rank 3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Social media influencers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38%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Consistent product quality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38%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Authentic brand story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38%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6FC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Nutritional profile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Long-term use of the brand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HCP Recommendation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28%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Brand values align with my own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Supports charities/causes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38%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Informative website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Transparency in supply chain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28%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42%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Values-based certification/seal on label/website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Other experts recommend the brand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Quality certification/seal on label/website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Friend/family recommends the brand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45%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3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Other 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100%</a:t>
                      </a:r>
                      <a:endParaRPr sz="1400" u="none" strike="noStrike" cap="none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43" name="Google Shape;343;g35b585966c7_0_716"/>
          <p:cNvSpPr txBox="1"/>
          <p:nvPr/>
        </p:nvSpPr>
        <p:spPr>
          <a:xfrm>
            <a:off x="2066925" y="1870214"/>
            <a:ext cx="257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 Respondents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g35b585966c7_0_716"/>
          <p:cNvSpPr txBox="1"/>
          <p:nvPr/>
        </p:nvSpPr>
        <p:spPr>
          <a:xfrm>
            <a:off x="7794215" y="1870214"/>
            <a:ext cx="257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UK Respondents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g35b585966c7_0_716"/>
          <p:cNvSpPr txBox="1"/>
          <p:nvPr/>
        </p:nvSpPr>
        <p:spPr>
          <a:xfrm>
            <a:off x="0" y="6457931"/>
            <a:ext cx="85449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All Respondents n=2100, US n=1050, UK n=1050.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Question: “What characteristics most encourage you to trust a food/beverage brand?”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66C62B-7D8E-45C1-234D-4C2664AB7113}"/>
              </a:ext>
            </a:extLst>
          </p:cNvPr>
          <p:cNvSpPr/>
          <p:nvPr/>
        </p:nvSpPr>
        <p:spPr>
          <a:xfrm>
            <a:off x="1073888" y="4667691"/>
            <a:ext cx="5022112" cy="29771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0EAC4E-8605-A75B-0B6D-5F69E3869E80}"/>
              </a:ext>
            </a:extLst>
          </p:cNvPr>
          <p:cNvSpPr/>
          <p:nvPr/>
        </p:nvSpPr>
        <p:spPr>
          <a:xfrm>
            <a:off x="6889898" y="4688958"/>
            <a:ext cx="4933417" cy="27644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5b585966c7_0_794"/>
          <p:cNvSpPr txBox="1">
            <a:spLocks noGrp="1"/>
          </p:cNvSpPr>
          <p:nvPr>
            <p:ph type="title"/>
          </p:nvPr>
        </p:nvSpPr>
        <p:spPr>
          <a:xfrm>
            <a:off x="838199" y="148187"/>
            <a:ext cx="101031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</a:rPr>
              <a:t>IMPACT OF SUSTAINABILITY:</a:t>
            </a:r>
            <a:r>
              <a:rPr lang="en-US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US, AGE &amp; GENDER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51" name="Google Shape;351;g35b585966c7_0_794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849" y="71698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g35b585966c7_0_794"/>
          <p:cNvSpPr txBox="1"/>
          <p:nvPr/>
        </p:nvSpPr>
        <p:spPr>
          <a:xfrm>
            <a:off x="739050" y="755795"/>
            <a:ext cx="107139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Insights: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the US, the male skew for sustainability is less evident, though we do see a noticeable younger pattern.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male skew does hold for those 18-25 and 55+. Otherwise, they are very even.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g35b585966c7_0_794"/>
          <p:cNvSpPr txBox="1"/>
          <p:nvPr/>
        </p:nvSpPr>
        <p:spPr>
          <a:xfrm>
            <a:off x="0" y="6330335"/>
            <a:ext cx="850604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US Female 18-25 n=39, US Male 18-25 n=72, US Female 26-34 n=96, US Male 26-34 n=117, Female 35-44 n=102, US Male 35-44 n=129, US Female 45-54 n=107, US Male 45-54 n=99, US Female 55+ n=159, US Male 55+ n=126. Question: “Does the sustainability/environmental impact of the nutritional ingredients in your food influence your purchase decisions?”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54" name="Google Shape;354;g35b585966c7_0_794"/>
          <p:cNvGraphicFramePr/>
          <p:nvPr/>
        </p:nvGraphicFramePr>
        <p:xfrm>
          <a:off x="340423" y="2193262"/>
          <a:ext cx="11511154" cy="4162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46"/>
          <p:cNvSpPr/>
          <p:nvPr/>
        </p:nvSpPr>
        <p:spPr>
          <a:xfrm>
            <a:off x="3530992" y="2077490"/>
            <a:ext cx="8661008" cy="2703022"/>
          </a:xfrm>
          <a:prstGeom prst="rect">
            <a:avLst/>
          </a:prstGeom>
          <a:gradFill>
            <a:gsLst>
              <a:gs pos="0">
                <a:srgbClr val="2E3087"/>
              </a:gs>
              <a:gs pos="99000">
                <a:srgbClr val="44B64D"/>
              </a:gs>
              <a:gs pos="100000">
                <a:srgbClr val="44B64D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246"/>
          <p:cNvSpPr txBox="1"/>
          <p:nvPr/>
        </p:nvSpPr>
        <p:spPr>
          <a:xfrm>
            <a:off x="5824538" y="2551837"/>
            <a:ext cx="6367462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ITC INSIGHTS 2025 CONSUMER SUPPLEMENT SURVEY</a:t>
            </a:r>
            <a:endParaRPr sz="3600" b="1" i="0" u="none" strike="noStrike" cap="none">
              <a:solidFill>
                <a:schemeClr val="accent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62" name="Google Shape;362;p246" descr="A green and blue magnifying glass with a foot pri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69424" y="0"/>
            <a:ext cx="2322576" cy="929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4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l="23579" r="19801"/>
          <a:stretch/>
        </p:blipFill>
        <p:spPr>
          <a:xfrm>
            <a:off x="0" y="0"/>
            <a:ext cx="5824538" cy="6858000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</p:pic>
      <p:sp>
        <p:nvSpPr>
          <p:cNvPr id="364" name="Google Shape;364;p246"/>
          <p:cNvSpPr txBox="1"/>
          <p:nvPr/>
        </p:nvSpPr>
        <p:spPr>
          <a:xfrm>
            <a:off x="7081267" y="5158606"/>
            <a:ext cx="385400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GENERAL REPORT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9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</a:rPr>
              <a:t>PREFERRED FORMAT: US, AGE &amp; GENDER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70" name="Google Shape;370;p219"/>
          <p:cNvSpPr txBox="1"/>
          <p:nvPr/>
        </p:nvSpPr>
        <p:spPr>
          <a:xfrm>
            <a:off x="-1" y="6457890"/>
            <a:ext cx="902524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US Female 18-25 n=57, US Male 18-25 n=60, US Female 26-34 n=111, US Male 26-34 n=107, US Female 35-44 n=108, US Male 35-44 n=145, US Female 45-54 n=125, US Male 45-54 n=90, US Female 55+ n=97, US Male 55+ n=101. Question: “In which format do you prefer your supplements?”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1" name="Google Shape;371;p219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747686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19"/>
          <p:cNvSpPr txBox="1"/>
          <p:nvPr/>
        </p:nvSpPr>
        <p:spPr>
          <a:xfrm>
            <a:off x="1244029" y="748136"/>
            <a:ext cx="100584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Insights: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Pills and tablets are slightly less skewed towards older in the US.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Gummy is heavily driven by females aged 18-25, followed by females aged 26-34, both of whom mark it as their number one format.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Liquid is very popular among males - especially those 26-44.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Softgels, as a format, are skewed towards older and female demographics.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73" name="Google Shape;373;p219"/>
          <p:cNvGraphicFramePr/>
          <p:nvPr/>
        </p:nvGraphicFramePr>
        <p:xfrm>
          <a:off x="206734" y="1836751"/>
          <a:ext cx="11985266" cy="4548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54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</a:rPr>
              <a:t>TRUST: US, AGE &amp; GENDER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79" name="Google Shape;379;p254"/>
          <p:cNvSpPr txBox="1"/>
          <p:nvPr/>
        </p:nvSpPr>
        <p:spPr>
          <a:xfrm>
            <a:off x="0" y="6304043"/>
            <a:ext cx="895081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US Female 18-25 n=57, US Male 18-25 n=60, US Female 26-34 n=111, US Male 26-34 n=107, US Female 35-44 n=108, US Male 35-44 n=145, US Female 45-54 n=125, US Male 45-54 n=90, US Female 55+ n=97, US Male 55+ n=101. Question: “What characteristics most encourage you to trust a supplement brand?”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0" name="Google Shape;380;p254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64855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254"/>
          <p:cNvSpPr txBox="1"/>
          <p:nvPr/>
        </p:nvSpPr>
        <p:spPr>
          <a:xfrm>
            <a:off x="1295400" y="604146"/>
            <a:ext cx="100584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Insight: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 &amp; gender responses are relatively even across the board from US respondents, with noticeable over-indexing from females and males over 55 for a recommendation from a health care professional and long-term usage of a brand.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Males over 55 also had strong responses for clinical research on both brand and ingredient.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82" name="Google Shape;382;p254"/>
          <p:cNvGraphicFramePr/>
          <p:nvPr/>
        </p:nvGraphicFramePr>
        <p:xfrm>
          <a:off x="222637" y="1358210"/>
          <a:ext cx="11969363" cy="5018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49C5D38-F4F5-F6C9-49CB-342F87B9C42C}"/>
              </a:ext>
            </a:extLst>
          </p:cNvPr>
          <p:cNvSpPr/>
          <p:nvPr/>
        </p:nvSpPr>
        <p:spPr>
          <a:xfrm>
            <a:off x="5954233" y="2923953"/>
            <a:ext cx="691116" cy="150982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58447A-6A2B-A8AF-0EF7-E0B2F48F2267}"/>
              </a:ext>
            </a:extLst>
          </p:cNvPr>
          <p:cNvSpPr/>
          <p:nvPr/>
        </p:nvSpPr>
        <p:spPr>
          <a:xfrm>
            <a:off x="4136065" y="2902688"/>
            <a:ext cx="627321" cy="150982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84D4E2-47EF-ED13-A876-ED7361CEF546}"/>
              </a:ext>
            </a:extLst>
          </p:cNvPr>
          <p:cNvSpPr/>
          <p:nvPr/>
        </p:nvSpPr>
        <p:spPr>
          <a:xfrm>
            <a:off x="2328530" y="2498651"/>
            <a:ext cx="595423" cy="193512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C844CC-18E8-4A2C-60E0-15EE639420E5}"/>
              </a:ext>
            </a:extLst>
          </p:cNvPr>
          <p:cNvSpPr/>
          <p:nvPr/>
        </p:nvSpPr>
        <p:spPr>
          <a:xfrm>
            <a:off x="2902688" y="2477386"/>
            <a:ext cx="616689" cy="195639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58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</a:rPr>
              <a:t>TRANSPARENCY PURCHASE INFLUENCE: 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US, AGE &amp; GENDER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88" name="Google Shape;388;p258"/>
          <p:cNvSpPr txBox="1"/>
          <p:nvPr/>
        </p:nvSpPr>
        <p:spPr>
          <a:xfrm>
            <a:off x="0" y="6304002"/>
            <a:ext cx="82296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US Female 18-25 n=57, US Male 18-25 n=60, US Female 26-34 n=111, US Male 26-34 n=107, US Female 35-44 n=108, US Male 35-44 n=145, US Female 45-54 n=125, US Male 45-54 n=90, US Female 55+ n=97, US Male 55+ n=101. Question: “How likely are you to purchase supplements from a manufacturer that provides transparency information on its label or website?”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9" name="Google Shape;389;p258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856629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258"/>
          <p:cNvSpPr txBox="1"/>
          <p:nvPr/>
        </p:nvSpPr>
        <p:spPr>
          <a:xfrm>
            <a:off x="1295400" y="896586"/>
            <a:ext cx="10058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Insights: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Males 35-44 are by far the strongest responders to transparency, sitting at 65%. Males 45-54 are next at over 50%.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91" name="Google Shape;391;p258"/>
          <p:cNvGraphicFramePr/>
          <p:nvPr/>
        </p:nvGraphicFramePr>
        <p:xfrm>
          <a:off x="190831" y="1358210"/>
          <a:ext cx="12001169" cy="5018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59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</a:rPr>
              <a:t>TRANSPARENCY PURCHASE INFLUENCE: 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US, 2020-2025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7" name="Google Shape;397;p259"/>
          <p:cNvSpPr txBox="1"/>
          <p:nvPr/>
        </p:nvSpPr>
        <p:spPr>
          <a:xfrm>
            <a:off x="0" y="6457890"/>
            <a:ext cx="82296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2020 US n=1000, 2021 US n=1000, 2022 US n=1000, 2023 US n=1110, 2024 US n=1061, 2025 US n=1003. Question: “How likely are you to purchase supplements from a manufacturer that provides transparency information on its label or website?”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8" name="Google Shape;398;p259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90052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259"/>
          <p:cNvSpPr txBox="1"/>
          <p:nvPr/>
        </p:nvSpPr>
        <p:spPr>
          <a:xfrm>
            <a:off x="1295400" y="900520"/>
            <a:ext cx="100584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Insight: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‘greatly’ response has shown a steady increase since 2019 while the somewhat response has remained steady.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00" name="Google Shape;400;p259"/>
          <p:cNvGraphicFramePr/>
          <p:nvPr/>
        </p:nvGraphicFramePr>
        <p:xfrm>
          <a:off x="198783" y="1614487"/>
          <a:ext cx="11993217" cy="4762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67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</a:rPr>
              <a:t>SUSTAINABILITY: US, 2019-2025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06" name="Google Shape;406;p267"/>
          <p:cNvSpPr txBox="1"/>
          <p:nvPr/>
        </p:nvSpPr>
        <p:spPr>
          <a:xfrm>
            <a:off x="0" y="6304002"/>
            <a:ext cx="82296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2019 US n=1004, 2020 US n=1000, 2021 US n=1000, 2022 US n=1000, 2023 US n=1110, 2024 US n=1061, US 2025 n=1003. Question: “When deciding which supplements to purchase, to what degree does the sustainability/environmental impact of a supplement ingredient influence your purchasing decision?”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7" name="Google Shape;407;p267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683919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267"/>
          <p:cNvSpPr txBox="1"/>
          <p:nvPr/>
        </p:nvSpPr>
        <p:spPr>
          <a:xfrm>
            <a:off x="1295400" y="708027"/>
            <a:ext cx="10058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Insights: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positive influence categories see significant increases since 2020, peaking in 2024 and 2025, especially the ‘frequently’ response.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Lack of awareness has also seen a precipitous fall, from 27% in 2020 to just 7% in 2025.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09" name="Google Shape;409;p267"/>
          <p:cNvGraphicFramePr/>
          <p:nvPr/>
        </p:nvGraphicFramePr>
        <p:xfrm>
          <a:off x="190831" y="1558456"/>
          <a:ext cx="12001169" cy="4745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245" descr="wide_infographic_style_composition_with_a_clean_m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66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</a:rPr>
              <a:t>WHY THEY TAKE MUSHROOMS: 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US, AGE &amp; GENDER</a:t>
            </a:r>
            <a:endParaRPr/>
          </a:p>
        </p:txBody>
      </p:sp>
      <p:sp>
        <p:nvSpPr>
          <p:cNvPr id="420" name="Google Shape;420;p266"/>
          <p:cNvSpPr txBox="1"/>
          <p:nvPr/>
        </p:nvSpPr>
        <p:spPr>
          <a:xfrm>
            <a:off x="0" y="6457931"/>
            <a:ext cx="839686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US Female 18-25 n=12, US Male 18-25 n=29, US Female 26-34 n=31, US Male 26-34 n=53, US Female 35-44 n=34, US Male 35-44 n=68, US Female 45-54 n=34, US Male 45-54 n=32, US Female 55+ n=14, US Male 55+ n=8. Question: “Why do you take a mushroom supplement?”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1" name="Google Shape;421;p266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0841" y="860389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266"/>
          <p:cNvSpPr txBox="1"/>
          <p:nvPr/>
        </p:nvSpPr>
        <p:spPr>
          <a:xfrm>
            <a:off x="838200" y="835283"/>
            <a:ext cx="11234438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Insights: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 age and gender responses are more varied and diffuse. Stress relief resonates with older males and females 35-44.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Inflammation/autoimmune supersedes immune support, notably for males 26-34, females 26-34, males 18-25 and all those 45-54.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Mood resonates with males 18-25, sleep/relaxation with females 35-44 and 26-34.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23" name="Google Shape;423;p266"/>
          <p:cNvGraphicFramePr/>
          <p:nvPr/>
        </p:nvGraphicFramePr>
        <p:xfrm>
          <a:off x="190831" y="1712386"/>
          <a:ext cx="12001169" cy="4745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952DE554-8011-E3C3-9B21-0D15949EA10B}"/>
              </a:ext>
            </a:extLst>
          </p:cNvPr>
          <p:cNvSpPr/>
          <p:nvPr/>
        </p:nvSpPr>
        <p:spPr>
          <a:xfrm>
            <a:off x="7006858" y="2232837"/>
            <a:ext cx="648586" cy="194575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F6A365-93E4-FCCD-9DC0-0F3A6B00E8CF}"/>
              </a:ext>
            </a:extLst>
          </p:cNvPr>
          <p:cNvSpPr/>
          <p:nvPr/>
        </p:nvSpPr>
        <p:spPr>
          <a:xfrm>
            <a:off x="3859620" y="2200940"/>
            <a:ext cx="637953" cy="198828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9DFF11-54DC-93A9-7B64-C50A8BBA4E5A}"/>
              </a:ext>
            </a:extLst>
          </p:cNvPr>
          <p:cNvSpPr/>
          <p:nvPr/>
        </p:nvSpPr>
        <p:spPr>
          <a:xfrm>
            <a:off x="8920716" y="2860158"/>
            <a:ext cx="606056" cy="131843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34C1DE-6900-9E5A-8073-08D7836DB665}"/>
              </a:ext>
            </a:extLst>
          </p:cNvPr>
          <p:cNvSpPr/>
          <p:nvPr/>
        </p:nvSpPr>
        <p:spPr>
          <a:xfrm>
            <a:off x="1977657" y="2594344"/>
            <a:ext cx="606056" cy="158425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70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</a:rPr>
              <a:t>IMPORTANT LABEL CHARACTERISTICS: 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US, AGE &amp; GENDER</a:t>
            </a:r>
            <a:endParaRPr/>
          </a:p>
        </p:txBody>
      </p:sp>
      <p:sp>
        <p:nvSpPr>
          <p:cNvPr id="429" name="Google Shape;429;p270"/>
          <p:cNvSpPr txBox="1"/>
          <p:nvPr/>
        </p:nvSpPr>
        <p:spPr>
          <a:xfrm>
            <a:off x="-1" y="6402176"/>
            <a:ext cx="8363415" cy="50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US Female 18-25 n=12, US Male 18-25 n=29, US Female 26-34 n=31, US Male 26-34 n=53, US Female 35-44 n=34, US Male 35-44 n=68, US Female 45-54 n=34, US Male 45-54 n=32, US Female 55+ n=14, US Male 55+ n=8. Question: “When you select what mushroom product to purchase, what characteristics do you look for on the label?”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0" name="Google Shape;430;p270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94449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270"/>
          <p:cNvSpPr txBox="1"/>
          <p:nvPr/>
        </p:nvSpPr>
        <p:spPr>
          <a:xfrm>
            <a:off x="1305560" y="832730"/>
            <a:ext cx="101085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Insights: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chart is indexed on females 18-34.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US, the top grouping is more pronounced, with a values-based seal or certification (especially with males 18-25 and 26-34, as well as females 45-54) and ‘a specific type of mushroom’ (especially with females 26-34 and males 45-54) are the strongest responses overall.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32" name="Google Shape;432;p270"/>
          <p:cNvGraphicFramePr/>
          <p:nvPr/>
        </p:nvGraphicFramePr>
        <p:xfrm>
          <a:off x="190831" y="1801443"/>
          <a:ext cx="12001169" cy="4745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244" descr="a_wide_clean_infographic_style_presentation_sli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5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</a:rPr>
              <a:t>WHY THEY TAKE AN ASHWAGANDHA 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SUPPLEMENT: US, AGE &amp; GENDER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43" name="Google Shape;443;p15"/>
          <p:cNvSpPr txBox="1"/>
          <p:nvPr/>
        </p:nvSpPr>
        <p:spPr>
          <a:xfrm>
            <a:off x="-1" y="6457383"/>
            <a:ext cx="806334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</a:pPr>
            <a:r>
              <a:rPr lang="en-US"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US Female 18-25 n=20, US Male 18-25 n=25, US Female 26-34 n=39, US Male 26-34 n=58, US Female 35-44 n=50, US Male 35-44 n=65, US Female 45-54 n=32, US Male 45-54 n=32, US Female 55+ n=16, US Male 55+ n=8. Question: “Why do you take a ashwagandha supplement?”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4" name="Google Shape;444;p15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1" y="72895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15"/>
          <p:cNvSpPr txBox="1"/>
          <p:nvPr/>
        </p:nvSpPr>
        <p:spPr>
          <a:xfrm>
            <a:off x="838200" y="728956"/>
            <a:ext cx="11454829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Insights: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 responses are similar to global age gender splits, with stress relief being the most popular response, especially for those 35-54 and males 26-34.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Mood skews significantly younger and is heavily driven by males 45-54, in fact their top response and then males 18-25 and females 26-34.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 is a spike for females 26-34 for sleep/relaxation.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46" name="Google Shape;446;p15"/>
          <p:cNvGraphicFramePr/>
          <p:nvPr/>
        </p:nvGraphicFramePr>
        <p:xfrm>
          <a:off x="190831" y="1787703"/>
          <a:ext cx="12001169" cy="4701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6"/>
          <p:cNvSpPr txBox="1">
            <a:spLocks noGrp="1"/>
          </p:cNvSpPr>
          <p:nvPr>
            <p:ph type="title"/>
          </p:nvPr>
        </p:nvSpPr>
        <p:spPr>
          <a:xfrm>
            <a:off x="838200" y="224287"/>
            <a:ext cx="10515600" cy="45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 Black"/>
              <a:buNone/>
            </a:pPr>
            <a:r>
              <a:rPr lang="en-US">
                <a:solidFill>
                  <a:schemeClr val="dk1"/>
                </a:solidFill>
              </a:rPr>
              <a:t>IMPORTANT LABEL CHARACTERISTICS: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US, AGE &amp; GENDER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52" name="Google Shape;452;p16"/>
          <p:cNvSpPr txBox="1"/>
          <p:nvPr/>
        </p:nvSpPr>
        <p:spPr>
          <a:xfrm>
            <a:off x="-1" y="6404766"/>
            <a:ext cx="8133907" cy="50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Note: US Female 18-25 n=20, US Male 18-25 n=25, US Female 26-34 n=39, US Male 26-34 n=58, US Female 35-44 n=50, US Male 35-44 n=65, US Female 45-54 n=32, US Male 45-54 n=32, US Female 55+ n=16, US Male 55+ n=8. Question: “When you select what ashwagandha product to purchase, what characteristics do you look for on the label?”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3" name="Google Shape;453;p16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8274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16"/>
          <p:cNvSpPr txBox="1"/>
          <p:nvPr/>
        </p:nvSpPr>
        <p:spPr>
          <a:xfrm>
            <a:off x="1295400" y="827400"/>
            <a:ext cx="100584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Insight: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Looking for ashwagandha root skews old (over 45), while a values-based certification skews strongly male.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Labelled as ashwagandha resonates as the top response for males 26-34 and females 35-44.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55" name="Google Shape;455;p16"/>
          <p:cNvGraphicFramePr/>
          <p:nvPr/>
        </p:nvGraphicFramePr>
        <p:xfrm>
          <a:off x="190831" y="1712386"/>
          <a:ext cx="12001169" cy="4745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57afbf5915_1_525"/>
          <p:cNvSpPr/>
          <p:nvPr/>
        </p:nvSpPr>
        <p:spPr>
          <a:xfrm>
            <a:off x="884451" y="89320"/>
            <a:ext cx="4324200" cy="5964300"/>
          </a:xfrm>
          <a:prstGeom prst="rect">
            <a:avLst/>
          </a:prstGeom>
          <a:gradFill>
            <a:gsLst>
              <a:gs pos="0">
                <a:srgbClr val="2E3188"/>
              </a:gs>
              <a:gs pos="14000">
                <a:srgbClr val="2E3188"/>
              </a:gs>
              <a:gs pos="100000">
                <a:srgbClr val="5ABC5B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1" name="Google Shape;461;g357afbf5915_1_525" descr="A person typing on a computer&#10;&#10;AI-generated content may b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5604" r="25604"/>
          <a:stretch/>
        </p:blipFill>
        <p:spPr>
          <a:xfrm>
            <a:off x="717550" y="0"/>
            <a:ext cx="4233863" cy="586581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462" name="Google Shape;462;g357afbf5915_1_525"/>
          <p:cNvSpPr txBox="1"/>
          <p:nvPr/>
        </p:nvSpPr>
        <p:spPr>
          <a:xfrm>
            <a:off x="5954432" y="937425"/>
            <a:ext cx="4482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QUESTIONS?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g357afbf5915_1_525"/>
          <p:cNvSpPr txBox="1"/>
          <p:nvPr/>
        </p:nvSpPr>
        <p:spPr>
          <a:xfrm>
            <a:off x="5954432" y="1673151"/>
            <a:ext cx="448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Our team is happy to help!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4" name="Google Shape;464;g357afbf5915_1_5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54433" y="2442130"/>
            <a:ext cx="893721" cy="893721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g357afbf5915_1_525"/>
          <p:cNvSpPr txBox="1"/>
          <p:nvPr/>
        </p:nvSpPr>
        <p:spPr>
          <a:xfrm>
            <a:off x="6967397" y="2473493"/>
            <a:ext cx="37764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Len Monheit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CEO, Industry Transparency Center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len@itcstrategy.com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6" name="Google Shape;466;g357afbf5915_1_525" descr="A white globe with a cursor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18365" y="5980157"/>
            <a:ext cx="356806" cy="35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g357afbf5915_1_5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54432" y="3615602"/>
            <a:ext cx="893700" cy="893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68" name="Google Shape;468;g357afbf5915_1_525"/>
          <p:cNvSpPr txBox="1"/>
          <p:nvPr/>
        </p:nvSpPr>
        <p:spPr>
          <a:xfrm>
            <a:off x="6967397" y="3564521"/>
            <a:ext cx="3776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Steve Imgrund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Marketing and Communications Lead Industry Transparency Center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steve@itcstrategy.com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g357afbf5915_1_525"/>
          <p:cNvSpPr txBox="1"/>
          <p:nvPr/>
        </p:nvSpPr>
        <p:spPr>
          <a:xfrm>
            <a:off x="6967397" y="4788595"/>
            <a:ext cx="3776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Maggie Feikes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 Manager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Industry Transparency Center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maggie@itcstrategy.com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0" name="Google Shape;470;g357afbf5915_1_525" descr="A person smiling at camera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54432" y="4828386"/>
            <a:ext cx="893722" cy="8937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Blu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Blu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Blu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ustom Design">
  <a:themeElements>
    <a:clrScheme name="Blu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2553</Words>
  <Application>Microsoft Macintosh PowerPoint</Application>
  <PresentationFormat>Widescreen</PresentationFormat>
  <Paragraphs>224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Montserrat Black</vt:lpstr>
      <vt:lpstr>Arial Black</vt:lpstr>
      <vt:lpstr>Calibri</vt:lpstr>
      <vt:lpstr>1_Office Theme</vt:lpstr>
      <vt:lpstr>Custom Design</vt:lpstr>
      <vt:lpstr>Custom Design</vt:lpstr>
      <vt:lpstr>2_Custom Design</vt:lpstr>
      <vt:lpstr>1_Custom Design</vt:lpstr>
      <vt:lpstr>PowerPoint Presentation</vt:lpstr>
      <vt:lpstr>PowerPoint Presentation</vt:lpstr>
      <vt:lpstr>HEALTHIER ALTERNATIVES PREMIUM (TOP 10): US, AGE &amp; GENDER</vt:lpstr>
      <vt:lpstr>IMPORTANT CHARACTERISTICS: US, AGE &amp; GENDER</vt:lpstr>
      <vt:lpstr>LABEL AND WEBSITE TRANSPARENCY: COUNTRY</vt:lpstr>
      <vt:lpstr>SIGNALS OF TRANSPARENCY: US, AGE &amp; GENDER</vt:lpstr>
      <vt:lpstr>TRUST: COUNTRY</vt:lpstr>
      <vt:lpstr>IMPACT OF SUSTAINABILITY: US, AGE &amp; GENDER</vt:lpstr>
      <vt:lpstr>PowerPoint Presentation</vt:lpstr>
      <vt:lpstr>PREFERRED FORMAT: US, AGE &amp; GENDER</vt:lpstr>
      <vt:lpstr>TRUST: US, AGE &amp; GENDER</vt:lpstr>
      <vt:lpstr>TRANSPARENCY PURCHASE INFLUENCE:  US, AGE &amp; GENDER</vt:lpstr>
      <vt:lpstr>TRANSPARENCY PURCHASE INFLUENCE:  US, 2020-2025</vt:lpstr>
      <vt:lpstr>SUSTAINABILITY: US, 2019-2025</vt:lpstr>
      <vt:lpstr>PowerPoint Presentation</vt:lpstr>
      <vt:lpstr>WHY THEY TAKE MUSHROOMS:  US, AGE &amp; GENDER</vt:lpstr>
      <vt:lpstr>IMPORTANT LABEL CHARACTERISTICS:  US, AGE &amp; GENDER</vt:lpstr>
      <vt:lpstr>PowerPoint Presentation</vt:lpstr>
      <vt:lpstr>WHY THEY TAKE AN ASHWAGANDHA  SUPPLEMENT: US, AGE &amp; GENDER</vt:lpstr>
      <vt:lpstr>IMPORTANT LABEL CHARACTERISTICS: US, AGE &amp; GENDER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ITC Insights</dc:creator>
  <cp:lastModifiedBy>Len Monheit</cp:lastModifiedBy>
  <cp:revision>1</cp:revision>
  <dcterms:created xsi:type="dcterms:W3CDTF">2023-09-05T16:09:08Z</dcterms:created>
  <dcterms:modified xsi:type="dcterms:W3CDTF">2026-09-28T17:21:15Z</dcterms:modified>
</cp:coreProperties>
</file>