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Georgia Bold" charset="1" panose="02040802050405020203"/>
      <p:regular r:id="rId15"/>
    </p:embeddedFont>
    <p:embeddedFont>
      <p:font typeface="Calibri (MS)" charset="1" panose="020F0502020204030204"/>
      <p:regular r:id="rId16"/>
    </p:embeddedFont>
    <p:embeddedFont>
      <p:font typeface="Calibri (MS) Bold" charset="1" panose="020F070203040403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3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590616" y="3054752"/>
            <a:ext cx="12375338" cy="8229600"/>
          </a:xfrm>
          <a:custGeom>
            <a:avLst/>
            <a:gdLst/>
            <a:ahLst/>
            <a:cxnLst/>
            <a:rect r="r" b="b" t="t" l="l"/>
            <a:pathLst>
              <a:path h="8229600" w="12375338">
                <a:moveTo>
                  <a:pt x="0" y="0"/>
                </a:moveTo>
                <a:lnTo>
                  <a:pt x="12375338" y="0"/>
                </a:lnTo>
                <a:lnTo>
                  <a:pt x="123753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88720" y="1407795"/>
            <a:ext cx="15864840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Grain of Truth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97053" y="2383155"/>
            <a:ext cx="15864840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Mushrooms, Labels and the Value of Biodiversity.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012537" y="2768918"/>
            <a:ext cx="15080305" cy="10029972"/>
          </a:xfrm>
          <a:custGeom>
            <a:avLst/>
            <a:gdLst/>
            <a:ahLst/>
            <a:cxnLst/>
            <a:rect r="r" b="b" t="t" l="l"/>
            <a:pathLst>
              <a:path h="10029972" w="15080305">
                <a:moveTo>
                  <a:pt x="0" y="0"/>
                </a:moveTo>
                <a:lnTo>
                  <a:pt x="15080306" y="0"/>
                </a:lnTo>
                <a:lnTo>
                  <a:pt x="15080306" y="10029971"/>
                </a:lnTo>
                <a:lnTo>
                  <a:pt x="0" y="100299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991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394984">
            <a:off x="11891175" y="2290156"/>
            <a:ext cx="8376468" cy="10153294"/>
          </a:xfrm>
          <a:custGeom>
            <a:avLst/>
            <a:gdLst/>
            <a:ahLst/>
            <a:cxnLst/>
            <a:rect r="r" b="b" t="t" l="l"/>
            <a:pathLst>
              <a:path h="10153294" w="8376468">
                <a:moveTo>
                  <a:pt x="0" y="0"/>
                </a:moveTo>
                <a:lnTo>
                  <a:pt x="8376468" y="0"/>
                </a:lnTo>
                <a:lnTo>
                  <a:pt x="8376468" y="10153295"/>
                </a:lnTo>
                <a:lnTo>
                  <a:pt x="0" y="101532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8100336"/>
            <a:ext cx="5034475" cy="2298891"/>
            <a:chOff x="0" y="0"/>
            <a:chExt cx="1325952" cy="6054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25952" cy="605469"/>
            </a:xfrm>
            <a:custGeom>
              <a:avLst/>
              <a:gdLst/>
              <a:ahLst/>
              <a:cxnLst/>
              <a:rect r="r" b="b" t="t" l="l"/>
              <a:pathLst>
                <a:path h="605469" w="1325952">
                  <a:moveTo>
                    <a:pt x="0" y="0"/>
                  </a:moveTo>
                  <a:lnTo>
                    <a:pt x="1325952" y="0"/>
                  </a:lnTo>
                  <a:lnTo>
                    <a:pt x="1325952" y="605469"/>
                  </a:lnTo>
                  <a:lnTo>
                    <a:pt x="0" y="605469"/>
                  </a:lnTo>
                  <a:close/>
                </a:path>
              </a:pathLst>
            </a:custGeom>
            <a:solidFill>
              <a:srgbClr val="D98E3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1325952" cy="6149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88720" y="721995"/>
            <a:ext cx="1490472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FUNCTIONAL MUSHROOMS 3.0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0020" y="8358188"/>
            <a:ext cx="4874455" cy="17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Kerry Hughes</a:t>
            </a:r>
          </a:p>
          <a:p>
            <a:pPr algn="l">
              <a:lnSpc>
                <a:spcPts val="4079"/>
              </a:lnSpc>
            </a:pPr>
            <a:r>
              <a:rPr lang="en-US" sz="3399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Founder &amp; President</a:t>
            </a:r>
          </a:p>
          <a:p>
            <a:pPr algn="l">
              <a:lnSpc>
                <a:spcPts val="4079"/>
              </a:lnSpc>
            </a:pPr>
            <a:r>
              <a:rPr lang="en-US" b="true" sz="33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Ethnopharm, EBI Network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38704">
            <a:off x="3845099" y="5277582"/>
            <a:ext cx="9832638" cy="8229600"/>
          </a:xfrm>
          <a:custGeom>
            <a:avLst/>
            <a:gdLst/>
            <a:ahLst/>
            <a:cxnLst/>
            <a:rect r="r" b="b" t="t" l="l"/>
            <a:pathLst>
              <a:path h="8229600" w="9832638">
                <a:moveTo>
                  <a:pt x="0" y="0"/>
                </a:moveTo>
                <a:lnTo>
                  <a:pt x="9832637" y="0"/>
                </a:lnTo>
                <a:lnTo>
                  <a:pt x="98326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585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394984">
            <a:off x="11905206" y="2865853"/>
            <a:ext cx="8376468" cy="10153294"/>
          </a:xfrm>
          <a:custGeom>
            <a:avLst/>
            <a:gdLst/>
            <a:ahLst/>
            <a:cxnLst/>
            <a:rect r="r" b="b" t="t" l="l"/>
            <a:pathLst>
              <a:path h="10153294" w="8376468">
                <a:moveTo>
                  <a:pt x="0" y="0"/>
                </a:moveTo>
                <a:lnTo>
                  <a:pt x="8376468" y="0"/>
                </a:lnTo>
                <a:lnTo>
                  <a:pt x="8376468" y="10153295"/>
                </a:lnTo>
                <a:lnTo>
                  <a:pt x="0" y="101532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892711">
            <a:off x="-2176218" y="5954389"/>
            <a:ext cx="13861892" cy="9218158"/>
          </a:xfrm>
          <a:custGeom>
            <a:avLst/>
            <a:gdLst/>
            <a:ahLst/>
            <a:cxnLst/>
            <a:rect r="r" b="b" t="t" l="l"/>
            <a:pathLst>
              <a:path h="9218158" w="13861892">
                <a:moveTo>
                  <a:pt x="0" y="0"/>
                </a:moveTo>
                <a:lnTo>
                  <a:pt x="13861893" y="0"/>
                </a:lnTo>
                <a:lnTo>
                  <a:pt x="13861893" y="9218158"/>
                </a:lnTo>
                <a:lnTo>
                  <a:pt x="0" y="9218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97280" y="2674620"/>
            <a:ext cx="3703320" cy="4937760"/>
            <a:chOff x="0" y="0"/>
            <a:chExt cx="4937760" cy="65836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9377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292340" y="2674620"/>
            <a:ext cx="3703320" cy="4937760"/>
            <a:chOff x="0" y="0"/>
            <a:chExt cx="4937760" cy="65836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9377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074015" y="2674620"/>
            <a:ext cx="3703320" cy="4937760"/>
            <a:chOff x="0" y="0"/>
            <a:chExt cx="4937760" cy="65836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377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A CROWDED, EXCITING SHELF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8720" y="1407795"/>
            <a:ext cx="15864840" cy="2112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Familiar names, new frontiers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10665" y="3238500"/>
            <a:ext cx="2971800" cy="1299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Lion's mane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82090" y="4217670"/>
            <a:ext cx="29718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Several studies show positive support of cognition and nerve health. Newer lines of research on bioactives, such as Erinacines and Hericinones.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658100" y="2975610"/>
            <a:ext cx="2971800" cy="1299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Cordyceps militaris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637145" y="4217670"/>
            <a:ext cx="29718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Prized in TM for use in supporting energy and vitality. Over 1000 studies on</a:t>
            </a: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 cordycepin as bioactive, with effects on energy metabolism and ATP production.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805535" y="3238500"/>
            <a:ext cx="2971800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Reishi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439775" y="4217670"/>
            <a:ext cx="2971800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Revered in TCM for thousands of years, esp. for longevity. The ganoderic acids are recognized bioactives with evidence in neuroplasticity, healthy aging and GABAergic modulation.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92500">
            <a:off x="3436220" y="2960604"/>
            <a:ext cx="10808285" cy="10008922"/>
          </a:xfrm>
          <a:custGeom>
            <a:avLst/>
            <a:gdLst/>
            <a:ahLst/>
            <a:cxnLst/>
            <a:rect r="r" b="b" t="t" l="l"/>
            <a:pathLst>
              <a:path h="10008922" w="10808285">
                <a:moveTo>
                  <a:pt x="0" y="0"/>
                </a:moveTo>
                <a:lnTo>
                  <a:pt x="10808284" y="0"/>
                </a:lnTo>
                <a:lnTo>
                  <a:pt x="10808284" y="10008922"/>
                </a:lnTo>
                <a:lnTo>
                  <a:pt x="0" y="10008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13750">
            <a:off x="6740806" y="792083"/>
            <a:ext cx="17927500" cy="11951667"/>
          </a:xfrm>
          <a:custGeom>
            <a:avLst/>
            <a:gdLst/>
            <a:ahLst/>
            <a:cxnLst/>
            <a:rect r="r" b="b" t="t" l="l"/>
            <a:pathLst>
              <a:path h="11951667" w="17927500">
                <a:moveTo>
                  <a:pt x="0" y="0"/>
                </a:moveTo>
                <a:lnTo>
                  <a:pt x="17927500" y="0"/>
                </a:lnTo>
                <a:lnTo>
                  <a:pt x="17927500" y="11951667"/>
                </a:lnTo>
                <a:lnTo>
                  <a:pt x="0" y="119516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833688">
            <a:off x="-6388150" y="1337937"/>
            <a:ext cx="19340104" cy="12957869"/>
          </a:xfrm>
          <a:custGeom>
            <a:avLst/>
            <a:gdLst/>
            <a:ahLst/>
            <a:cxnLst/>
            <a:rect r="r" b="b" t="t" l="l"/>
            <a:pathLst>
              <a:path h="12957869" w="19340104">
                <a:moveTo>
                  <a:pt x="0" y="0"/>
                </a:moveTo>
                <a:lnTo>
                  <a:pt x="19340103" y="0"/>
                </a:lnTo>
                <a:lnTo>
                  <a:pt x="19340103" y="12957870"/>
                </a:lnTo>
                <a:lnTo>
                  <a:pt x="0" y="129578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97280" y="2674620"/>
            <a:ext cx="3703320" cy="4937760"/>
            <a:chOff x="0" y="0"/>
            <a:chExt cx="4937760" cy="65836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9377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7292340" y="2674620"/>
            <a:ext cx="3703320" cy="4937760"/>
            <a:chOff x="0" y="0"/>
            <a:chExt cx="4937760" cy="65836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9377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074015" y="2674620"/>
            <a:ext cx="3703320" cy="4937760"/>
            <a:chOff x="0" y="0"/>
            <a:chExt cx="4937760" cy="65836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377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A CROWDED, EXCITING SHELF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8720" y="1407795"/>
            <a:ext cx="15864840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Less f</a:t>
            </a: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amiliar names, new frontiers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82090" y="3044190"/>
            <a:ext cx="2971800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Wh</a:t>
            </a: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ite Jelly Mushroom</a:t>
            </a:r>
          </a:p>
          <a:p>
            <a:pPr algn="l">
              <a:lnSpc>
                <a:spcPts val="36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482090" y="4217670"/>
            <a:ext cx="2971800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Traditional use in skin, immunity and well being, and used cooked into soups. In vitro and animal evidence building for skin health, but more needed in humans. </a:t>
            </a:r>
          </a:p>
          <a:p>
            <a:pPr algn="l">
              <a:lnSpc>
                <a:spcPts val="270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7637145" y="4217670"/>
            <a:ext cx="29718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Th</a:t>
            </a: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is is a woody, hoof-shaped bracket fungus with long TCM history; a unique bioactive hispolon with support of immune system and cellular health.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439775" y="3044190"/>
            <a:ext cx="2971800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Tiger Milk Mushroom</a:t>
            </a:r>
          </a:p>
          <a:p>
            <a:pPr algn="l">
              <a:lnSpc>
                <a:spcPts val="360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3439775" y="4217670"/>
            <a:ext cx="2971800" cy="280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Wild material is rare, and cultivation is what opened the door to research.  Supports nerve growth factor activity; </a:t>
            </a: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ability to act as an NGF mimetic through the TrkA receptor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58100" y="3044190"/>
            <a:ext cx="2971800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Black Hoof Mushroom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69439" y="191104"/>
            <a:ext cx="11010006" cy="11010006"/>
          </a:xfrm>
          <a:custGeom>
            <a:avLst/>
            <a:gdLst/>
            <a:ahLst/>
            <a:cxnLst/>
            <a:rect r="r" b="b" t="t" l="l"/>
            <a:pathLst>
              <a:path h="11010006" w="11010006">
                <a:moveTo>
                  <a:pt x="0" y="0"/>
                </a:moveTo>
                <a:lnTo>
                  <a:pt x="11010006" y="0"/>
                </a:lnTo>
                <a:lnTo>
                  <a:pt x="11010006" y="11010006"/>
                </a:lnTo>
                <a:lnTo>
                  <a:pt x="0" y="11010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88720" y="4876101"/>
            <a:ext cx="9082031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Every study was done on a specific material: a species, a part, a preparation.</a:t>
            </a:r>
          </a:p>
          <a:p>
            <a:pPr algn="l">
              <a:lnSpc>
                <a:spcPts val="3960"/>
              </a:lnSpc>
            </a:pPr>
          </a:p>
          <a:p>
            <a:pPr algn="l">
              <a:lnSpc>
                <a:spcPts val="3960"/>
              </a:lnSpc>
            </a:pP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If the product doesn't match, the science doesn't transfer.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289583" y="2468880"/>
            <a:ext cx="2969717" cy="7424291"/>
          </a:xfrm>
          <a:custGeom>
            <a:avLst/>
            <a:gdLst/>
            <a:ahLst/>
            <a:cxnLst/>
            <a:rect r="r" b="b" t="t" l="l"/>
            <a:pathLst>
              <a:path h="7424291" w="2969717">
                <a:moveTo>
                  <a:pt x="0" y="0"/>
                </a:moveTo>
                <a:lnTo>
                  <a:pt x="2969717" y="0"/>
                </a:lnTo>
                <a:lnTo>
                  <a:pt x="2969717" y="7424291"/>
                </a:lnTo>
                <a:lnTo>
                  <a:pt x="0" y="7424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88720" y="721995"/>
            <a:ext cx="1490472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THE DISCONNECT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88720" y="1407795"/>
            <a:ext cx="9828763" cy="2466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None of it matters if the bioactives don't reach the person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582373" y="2515389"/>
            <a:ext cx="21407026" cy="9853577"/>
          </a:xfrm>
          <a:custGeom>
            <a:avLst/>
            <a:gdLst/>
            <a:ahLst/>
            <a:cxnLst/>
            <a:rect r="r" b="b" t="t" l="l"/>
            <a:pathLst>
              <a:path h="9853577" w="21407026">
                <a:moveTo>
                  <a:pt x="0" y="0"/>
                </a:moveTo>
                <a:lnTo>
                  <a:pt x="21407026" y="0"/>
                </a:lnTo>
                <a:lnTo>
                  <a:pt x="21407026" y="9853578"/>
                </a:lnTo>
                <a:lnTo>
                  <a:pt x="0" y="9853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960" r="0" b="-7701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97280" y="4114800"/>
            <a:ext cx="5074920" cy="4937760"/>
            <a:chOff x="0" y="0"/>
            <a:chExt cx="6766560" cy="65836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7665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6583680" y="4114800"/>
            <a:ext cx="5074920" cy="4937760"/>
            <a:chOff x="0" y="0"/>
            <a:chExt cx="6766560" cy="65836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7665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070080" y="4114800"/>
            <a:ext cx="5074920" cy="4937760"/>
            <a:chOff x="0" y="0"/>
            <a:chExt cx="6766560" cy="65836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766560" cy="6583680"/>
            </a:xfrm>
            <a:custGeom>
              <a:avLst/>
              <a:gdLst/>
              <a:ahLst/>
              <a:cxnLst/>
              <a:rect r="r" b="b" t="t" l="l"/>
              <a:pathLst>
                <a:path h="6583680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6583680"/>
                  </a:lnTo>
                  <a:lnTo>
                    <a:pt x="0" y="6583680"/>
                  </a:lnTo>
                  <a:close/>
                </a:path>
              </a:pathLst>
            </a:custGeom>
            <a:solidFill>
              <a:srgbClr val="2C3A3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WHAT'S ACTUALLY IN THE CAPSULE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8720" y="1407795"/>
            <a:ext cx="15864840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Mush ado about grain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63040" y="4347210"/>
            <a:ext cx="4343400" cy="1299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Fruiting body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59230" y="5215231"/>
            <a:ext cx="4343400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100% fungal material. No substrate left over.  Most history of traditional use.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49440" y="4347210"/>
            <a:ext cx="4343400" cy="1299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Mycelium on grain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49440" y="5215231"/>
            <a:ext cx="4343400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Often harvested too early, so that the final product that makes it to the market is largely substrate.  Modern techniques, not used in traditional medicine.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35840" y="4347210"/>
            <a:ext cx="4343400" cy="1299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The label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439650" y="5215231"/>
            <a:ext cx="434340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All products bear responsibility to adequately disclose what they are to the consumer on the label. In addition, they bear the responsibility to use testing methods that are fit-for-purpose to show they contain the real product.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9762" y="3259639"/>
            <a:ext cx="1125283" cy="1125283"/>
          </a:xfrm>
          <a:custGeom>
            <a:avLst/>
            <a:gdLst/>
            <a:ahLst/>
            <a:cxnLst/>
            <a:rect r="r" b="b" t="t" l="l"/>
            <a:pathLst>
              <a:path h="1125283" w="1125283">
                <a:moveTo>
                  <a:pt x="0" y="0"/>
                </a:moveTo>
                <a:lnTo>
                  <a:pt x="1125282" y="0"/>
                </a:lnTo>
                <a:lnTo>
                  <a:pt x="1125282" y="1125282"/>
                </a:lnTo>
                <a:lnTo>
                  <a:pt x="0" y="1125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6079" y="4384921"/>
            <a:ext cx="1125283" cy="1125283"/>
          </a:xfrm>
          <a:custGeom>
            <a:avLst/>
            <a:gdLst/>
            <a:ahLst/>
            <a:cxnLst/>
            <a:rect r="r" b="b" t="t" l="l"/>
            <a:pathLst>
              <a:path h="1125283" w="1125283">
                <a:moveTo>
                  <a:pt x="0" y="0"/>
                </a:moveTo>
                <a:lnTo>
                  <a:pt x="1125282" y="0"/>
                </a:lnTo>
                <a:lnTo>
                  <a:pt x="1125282" y="1125283"/>
                </a:lnTo>
                <a:lnTo>
                  <a:pt x="0" y="11252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2396" y="5510204"/>
            <a:ext cx="1125283" cy="1125283"/>
          </a:xfrm>
          <a:custGeom>
            <a:avLst/>
            <a:gdLst/>
            <a:ahLst/>
            <a:cxnLst/>
            <a:rect r="r" b="b" t="t" l="l"/>
            <a:pathLst>
              <a:path h="1125283" w="1125283">
                <a:moveTo>
                  <a:pt x="0" y="0"/>
                </a:moveTo>
                <a:lnTo>
                  <a:pt x="1125282" y="0"/>
                </a:lnTo>
                <a:lnTo>
                  <a:pt x="1125282" y="1125282"/>
                </a:lnTo>
                <a:lnTo>
                  <a:pt x="0" y="11252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2543" y="7021610"/>
            <a:ext cx="902501" cy="902501"/>
          </a:xfrm>
          <a:custGeom>
            <a:avLst/>
            <a:gdLst/>
            <a:ahLst/>
            <a:cxnLst/>
            <a:rect r="r" b="b" t="t" l="l"/>
            <a:pathLst>
              <a:path h="902501" w="902501">
                <a:moveTo>
                  <a:pt x="0" y="0"/>
                </a:moveTo>
                <a:lnTo>
                  <a:pt x="902501" y="0"/>
                </a:lnTo>
                <a:lnTo>
                  <a:pt x="902501" y="902501"/>
                </a:lnTo>
                <a:lnTo>
                  <a:pt x="0" y="9025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ANALYTICS AS ACCOUNTABILITY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8720" y="1407795"/>
            <a:ext cx="15864840" cy="2112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Test for what the science depends 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67225" y="3654805"/>
            <a:ext cx="15435885" cy="5603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Identity: species and part (fruiting body vs. mycelium).</a:t>
            </a:r>
          </a:p>
          <a:p>
            <a:pPr algn="l">
              <a:lnSpc>
                <a:spcPts val="4419"/>
              </a:lnSpc>
            </a:pPr>
          </a:p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Bioactives, if known, help to assess for quality, identity and activity. </a:t>
            </a:r>
          </a:p>
          <a:p>
            <a:pPr algn="l">
              <a:lnSpc>
                <a:spcPts val="4419"/>
              </a:lnSpc>
            </a:pPr>
          </a:p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Label transparency: substrate, fungal part, and bioactives.</a:t>
            </a:r>
          </a:p>
          <a:p>
            <a:pPr algn="l">
              <a:lnSpc>
                <a:spcPts val="4419"/>
              </a:lnSpc>
            </a:pPr>
          </a:p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Beta-glucans may not be an appropriate quality marker:  </a:t>
            </a:r>
          </a:p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1) They are in some substrate</a:t>
            </a:r>
          </a:p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2) Are easily inflated adulterants</a:t>
            </a:r>
          </a:p>
          <a:p>
            <a:pPr algn="l">
              <a:lnSpc>
                <a:spcPts val="4419"/>
              </a:lnSpc>
            </a:pPr>
            <a:r>
              <a:rPr lang="en-US" sz="3682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3) They are often not the main functional bioactives for what consumers want.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3749" y="4032531"/>
            <a:ext cx="1028700" cy="1044365"/>
          </a:xfrm>
          <a:custGeom>
            <a:avLst/>
            <a:gdLst/>
            <a:ahLst/>
            <a:cxnLst/>
            <a:rect r="r" b="b" t="t" l="l"/>
            <a:pathLst>
              <a:path h="1044365" w="1028700">
                <a:moveTo>
                  <a:pt x="0" y="0"/>
                </a:moveTo>
                <a:lnTo>
                  <a:pt x="1028700" y="0"/>
                </a:lnTo>
                <a:lnTo>
                  <a:pt x="1028700" y="1044365"/>
                </a:lnTo>
                <a:lnTo>
                  <a:pt x="0" y="104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BIODIVERSITY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88720" y="1407795"/>
            <a:ext cx="15864840" cy="2112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People don't save what they don't value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07747" y="3947160"/>
            <a:ext cx="15145813" cy="5414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68"/>
              </a:lnSpc>
            </a:pPr>
            <a:r>
              <a:rPr lang="en-US" sz="3556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Every c</a:t>
            </a:r>
            <a:r>
              <a:rPr lang="en-US" sz="3556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ultivated mushroom began as wild biodiversity, and fewer than 10% of fungi are described.</a:t>
            </a:r>
          </a:p>
          <a:p>
            <a:pPr algn="l">
              <a:lnSpc>
                <a:spcPts val="4268"/>
              </a:lnSpc>
            </a:pPr>
          </a:p>
          <a:p>
            <a:pPr algn="l">
              <a:lnSpc>
                <a:spcPts val="4268"/>
              </a:lnSpc>
            </a:pPr>
          </a:p>
          <a:p>
            <a:pPr algn="l">
              <a:lnSpc>
                <a:spcPts val="4268"/>
              </a:lnSpc>
            </a:pPr>
            <a:r>
              <a:rPr lang="en-US" sz="3556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Some are still wild and at risk: eg. chaga, Ophiocordyceps sinensis, Agarikon. Over 1,000 on the IUCN Red List. </a:t>
            </a:r>
          </a:p>
          <a:p>
            <a:pPr algn="l">
              <a:lnSpc>
                <a:spcPts val="4268"/>
              </a:lnSpc>
            </a:pPr>
          </a:p>
          <a:p>
            <a:pPr algn="l">
              <a:lnSpc>
                <a:spcPts val="4268"/>
              </a:lnSpc>
            </a:pPr>
          </a:p>
          <a:p>
            <a:pPr algn="l">
              <a:lnSpc>
                <a:spcPts val="4268"/>
              </a:lnSpc>
            </a:pPr>
            <a:r>
              <a:rPr lang="en-US" sz="3556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Dilution &amp; Adulteration takes away benefits from honest growers, stewards, and consumers and from the next discovery. It Devalues the whole chain.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53749" y="6123233"/>
            <a:ext cx="1028700" cy="1044365"/>
          </a:xfrm>
          <a:custGeom>
            <a:avLst/>
            <a:gdLst/>
            <a:ahLst/>
            <a:cxnLst/>
            <a:rect r="r" b="b" t="t" l="l"/>
            <a:pathLst>
              <a:path h="1044365" w="1028700">
                <a:moveTo>
                  <a:pt x="0" y="0"/>
                </a:moveTo>
                <a:lnTo>
                  <a:pt x="1028700" y="0"/>
                </a:lnTo>
                <a:lnTo>
                  <a:pt x="1028700" y="1044365"/>
                </a:lnTo>
                <a:lnTo>
                  <a:pt x="0" y="104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53749" y="8213935"/>
            <a:ext cx="1028700" cy="1044365"/>
          </a:xfrm>
          <a:custGeom>
            <a:avLst/>
            <a:gdLst/>
            <a:ahLst/>
            <a:cxnLst/>
            <a:rect r="r" b="b" t="t" l="l"/>
            <a:pathLst>
              <a:path h="1044365" w="1028700">
                <a:moveTo>
                  <a:pt x="0" y="0"/>
                </a:moveTo>
                <a:lnTo>
                  <a:pt x="1028700" y="0"/>
                </a:lnTo>
                <a:lnTo>
                  <a:pt x="1028700" y="1044365"/>
                </a:lnTo>
                <a:lnTo>
                  <a:pt x="0" y="1044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5686" y="3615690"/>
            <a:ext cx="1586068" cy="1678379"/>
          </a:xfrm>
          <a:custGeom>
            <a:avLst/>
            <a:gdLst/>
            <a:ahLst/>
            <a:cxnLst/>
            <a:rect r="r" b="b" t="t" l="l"/>
            <a:pathLst>
              <a:path h="1678379" w="1586068">
                <a:moveTo>
                  <a:pt x="0" y="0"/>
                </a:moveTo>
                <a:lnTo>
                  <a:pt x="1586068" y="0"/>
                </a:lnTo>
                <a:lnTo>
                  <a:pt x="1586068" y="1678379"/>
                </a:lnTo>
                <a:lnTo>
                  <a:pt x="0" y="1678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0126" y="5717888"/>
            <a:ext cx="1586068" cy="1678379"/>
          </a:xfrm>
          <a:custGeom>
            <a:avLst/>
            <a:gdLst/>
            <a:ahLst/>
            <a:cxnLst/>
            <a:rect r="r" b="b" t="t" l="l"/>
            <a:pathLst>
              <a:path h="1678379" w="1586068">
                <a:moveTo>
                  <a:pt x="0" y="0"/>
                </a:moveTo>
                <a:lnTo>
                  <a:pt x="1586068" y="0"/>
                </a:lnTo>
                <a:lnTo>
                  <a:pt x="1586068" y="1678379"/>
                </a:lnTo>
                <a:lnTo>
                  <a:pt x="0" y="1678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44565" y="7820086"/>
            <a:ext cx="1586068" cy="1678379"/>
          </a:xfrm>
          <a:custGeom>
            <a:avLst/>
            <a:gdLst/>
            <a:ahLst/>
            <a:cxnLst/>
            <a:rect r="r" b="b" t="t" l="l"/>
            <a:pathLst>
              <a:path h="1678379" w="1586068">
                <a:moveTo>
                  <a:pt x="0" y="0"/>
                </a:moveTo>
                <a:lnTo>
                  <a:pt x="1586068" y="0"/>
                </a:lnTo>
                <a:lnTo>
                  <a:pt x="1586068" y="1678379"/>
                </a:lnTo>
                <a:lnTo>
                  <a:pt x="0" y="1678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1992" y="4454475"/>
            <a:ext cx="505607" cy="535034"/>
          </a:xfrm>
          <a:custGeom>
            <a:avLst/>
            <a:gdLst/>
            <a:ahLst/>
            <a:cxnLst/>
            <a:rect r="r" b="b" t="t" l="l"/>
            <a:pathLst>
              <a:path h="535034" w="505607">
                <a:moveTo>
                  <a:pt x="0" y="0"/>
                </a:moveTo>
                <a:lnTo>
                  <a:pt x="505607" y="0"/>
                </a:lnTo>
                <a:lnTo>
                  <a:pt x="505607" y="535034"/>
                </a:lnTo>
                <a:lnTo>
                  <a:pt x="0" y="535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THE ASK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8720" y="1407795"/>
            <a:ext cx="15864840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Celebrate the fungi. Prove it's in the bottle.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91065" y="3554420"/>
            <a:ext cx="15350117" cy="5944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7"/>
              </a:lnSpc>
            </a:pPr>
            <a:r>
              <a:rPr lang="en-US" sz="4297" b="true">
                <a:solidFill>
                  <a:srgbClr val="C1FF7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Brands: </a:t>
            </a:r>
            <a:r>
              <a:rPr lang="en-US" sz="4297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disclose part, substrate, and measured bioactives. Claims should match the actual product matrix research. MOG ≠ pure mycelium ≠ fruiting body ≠ standardized extracts.</a:t>
            </a:r>
          </a:p>
          <a:p>
            <a:pPr algn="l">
              <a:lnSpc>
                <a:spcPts val="5157"/>
              </a:lnSpc>
            </a:pPr>
          </a:p>
          <a:p>
            <a:pPr algn="l">
              <a:lnSpc>
                <a:spcPts val="5157"/>
              </a:lnSpc>
            </a:pPr>
            <a:r>
              <a:rPr lang="en-US" sz="4297" b="true">
                <a:solidFill>
                  <a:srgbClr val="C1FF7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Buyers &amp; retailers:</a:t>
            </a:r>
            <a:r>
              <a:rPr lang="en-US" sz="4297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97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ask for the data. transparency.  Only stock quality products with proper testing to prove it.</a:t>
            </a:r>
          </a:p>
          <a:p>
            <a:pPr algn="l">
              <a:lnSpc>
                <a:spcPts val="5157"/>
              </a:lnSpc>
            </a:pPr>
          </a:p>
          <a:p>
            <a:pPr algn="l">
              <a:lnSpc>
                <a:spcPts val="5157"/>
              </a:lnSpc>
            </a:pPr>
            <a:r>
              <a:rPr lang="en-US" sz="4297" b="true">
                <a:solidFill>
                  <a:srgbClr val="C1FF7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Everyone:</a:t>
            </a:r>
            <a:r>
              <a:rPr lang="en-US" sz="4297">
                <a:solidFill>
                  <a:srgbClr val="C1FF72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297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pay only for real products, so biodiversity has value &amp; Functional Mushrooms Category survives.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31992" y="6557078"/>
            <a:ext cx="505607" cy="535034"/>
          </a:xfrm>
          <a:custGeom>
            <a:avLst/>
            <a:gdLst/>
            <a:ahLst/>
            <a:cxnLst/>
            <a:rect r="r" b="b" t="t" l="l"/>
            <a:pathLst>
              <a:path h="535034" w="505607">
                <a:moveTo>
                  <a:pt x="0" y="0"/>
                </a:moveTo>
                <a:lnTo>
                  <a:pt x="505607" y="0"/>
                </a:lnTo>
                <a:lnTo>
                  <a:pt x="505607" y="535034"/>
                </a:lnTo>
                <a:lnTo>
                  <a:pt x="0" y="535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3093" y="8648751"/>
            <a:ext cx="505607" cy="535034"/>
          </a:xfrm>
          <a:custGeom>
            <a:avLst/>
            <a:gdLst/>
            <a:ahLst/>
            <a:cxnLst/>
            <a:rect r="r" b="b" t="t" l="l"/>
            <a:pathLst>
              <a:path h="535034" w="505607">
                <a:moveTo>
                  <a:pt x="0" y="0"/>
                </a:moveTo>
                <a:lnTo>
                  <a:pt x="505607" y="0"/>
                </a:lnTo>
                <a:lnTo>
                  <a:pt x="505607" y="535034"/>
                </a:lnTo>
                <a:lnTo>
                  <a:pt x="0" y="535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1F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88720" y="721995"/>
            <a:ext cx="14904720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D98E3F"/>
                </a:solidFill>
                <a:latin typeface="Georgia Bold"/>
                <a:ea typeface="Georgia Bold"/>
                <a:cs typeface="Georgia Bold"/>
                <a:sym typeface="Georgia Bold"/>
              </a:rPr>
              <a:t>SOURCES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88720" y="1407795"/>
            <a:ext cx="15864840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Key </a:t>
            </a:r>
            <a:r>
              <a:rPr lang="en-US" sz="5400" b="true">
                <a:solidFill>
                  <a:srgbClr val="F3EEE3"/>
                </a:solidFill>
                <a:latin typeface="Georgia Bold"/>
                <a:ea typeface="Georgia Bold"/>
                <a:cs typeface="Georgia Bold"/>
                <a:sym typeface="Georgia Bold"/>
              </a:rPr>
              <a:t>References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11580" y="2452620"/>
            <a:ext cx="16821765" cy="7000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Lion’s Mane</a:t>
            </a: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—https://pmc.ncbi.nlm.nih.gov/articles/PMC7283924/ ;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Cordycepin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- https://www.nature.com/articles/s41598-025-92790-3 ; https://pmc.ncbi.nlm.nih.gov/articles/PMC5236007/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Ganoderic Acids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- https://pubs.acs.org/jafcau/article-abstract/74/29/22846/5236594/Ganoderic-Acid-A-Mitigates-Sleep-Deprivation?redirectedFrom=fulltext  ; https://pmc.ncbi.nlm.nih.gov/articles/PMC8249598/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White Jelly Mushroom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- https://pubmed.ncbi.nlm.nih.gov/36757441/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Black Hoof Mushroom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- https://pubmed.ncbi.nlm.nih.gov/38072341/ ; https://pubmed.ncbi.nlm.nih.gov/38991301/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Tiger’s Milk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- https://pubmed.ncbi.nlm.nih.gov/26542212/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Nammex FDA petition comment on MOG 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— downloads.regulations.gov/FDA-2023-P-2340-0009/content.pdf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Beta-glucan in foods-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https://pmc.ncbi.nlm.nih.gov/articles/PMC8746796/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F3EEE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Fungal diversity estimates</a:t>
            </a:r>
            <a:r>
              <a:rPr lang="en-US" sz="3300">
                <a:solidFill>
                  <a:srgbClr val="F3EEE3"/>
                </a:solidFill>
                <a:latin typeface="Calibri (MS)"/>
                <a:ea typeface="Calibri (MS)"/>
                <a:cs typeface="Calibri (MS)"/>
                <a:sym typeface="Calibri (MS)"/>
              </a:rPr>
              <a:t> — pmc.ncbi.nlm.nih.gov/articles/PMC11687528; Niskanen et al. 2023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DAHV9MLCfm0</dc:identifier>
  <dcterms:modified xsi:type="dcterms:W3CDTF">2011-08-01T06:04:30Z</dcterms:modified>
  <cp:revision>1</cp:revision>
  <dc:title>Mushrooms 3.0 Presentation</dc:title>
</cp:coreProperties>
</file>