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7" r:id="rId14"/>
    <p:sldId id="268" r:id="rId15"/>
    <p:sldId id="269" r:id="rId16"/>
    <p:sldId id="270" r:id="rId17"/>
    <p:sldId id="271" r:id="rId18"/>
    <p:sldId id="272" r:id="rId19"/>
    <p:sldId id="273" r:id="rId20"/>
    <p:sldId id="274" r:id="rId21"/>
    <p:sldId id="278" r:id="rId22"/>
    <p:sldId id="276" r:id="rId2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8208" autoAdjust="0"/>
  </p:normalViewPr>
  <p:slideViewPr>
    <p:cSldViewPr snapToGrid="0" snapToObjects="1">
      <p:cViewPr varScale="1">
        <p:scale>
          <a:sx n="83" d="100"/>
          <a:sy n="83" d="100"/>
        </p:scale>
        <p:origin x="155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37877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everyone. I'm Andrew Charrette, Director of Regulatory Affairs at KGK Science. Over the course of this presentation I want to look at what FDA's proposal to end self-affirmed GRAS means for supplement brands and ingredient suppliers, and more importantly, what you should be doing about it now.</a:t>
            </a:r>
          </a:p>
          <a:p>
            <a:endParaRPr lang="en-US" dirty="0"/>
          </a:p>
          <a:p>
            <a:r>
              <a:rPr lang="en-US" dirty="0"/>
              <a:t>The rule is still a proposal. It may change, it may be challenged, and it may take a long time to become final. My message today is that the work you need to do is largely the same whichever way it goes.</a:t>
            </a:r>
          </a:p>
          <a:p>
            <a:endParaRPr lang="en-US" dirty="0"/>
          </a:p>
          <a:p>
            <a:r>
              <a:rPr lang="en-US" dirty="0"/>
              <a:t>Transition: let's start with what FDA actually proposed.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NPRM in four pieces. First, a GRAS notice would become mandatory before a purported GRAS substance goes into interstate commerce, which ends self-affirmation as a quiet, private option.</a:t>
            </a:r>
          </a:p>
          <a:p>
            <a:endParaRPr lang="en-US" dirty="0"/>
          </a:p>
          <a:p>
            <a:r>
              <a:rPr lang="en-US" dirty="0"/>
              <a:t>Second, it's retroactive. It reaches ingredients already on the market, with a one-time streamlined route for legacy uses. Third, FDA would make the process public: filed notices, its response letters, and a list of streamlined submissions. Fourth, it spells out how FDA decides a use is not GRAS, and it makes non-notification a factor in deciding who gets reviewed first.</a:t>
            </a:r>
          </a:p>
          <a:p>
            <a:endParaRPr lang="en-US" dirty="0"/>
          </a:p>
          <a:p>
            <a:r>
              <a:rPr lang="en-US" dirty="0"/>
              <a:t>Status: comments close December 9, 2026. If it's finalized, a legal challenge to FDA's authority is widely expected. That's a reason to watch closely, not a reason to wait.</a:t>
            </a:r>
          </a:p>
          <a:p>
            <a:endParaRPr lang="en-US" dirty="0"/>
          </a:p>
          <a:p>
            <a:r>
              <a:rPr lang="en-US" dirty="0"/>
              <a:t>Transition: the timing is where most companies will get caught.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after the final rule runs off the effective date, which I'll call 'E'. The final rule date is unknown, and the effective date is 60 days after publication.</a:t>
            </a:r>
          </a:p>
          <a:p>
            <a:endParaRPr lang="en-US" dirty="0"/>
          </a:p>
          <a:p>
            <a:r>
              <a:rPr lang="en-US" dirty="0"/>
              <a:t>There are two clocks that matter. The streamlined legacy window closes at E plus 12 months. General compliance with mandatory notice comes at E plus 18 months.</a:t>
            </a:r>
          </a:p>
          <a:p>
            <a:endParaRPr lang="en-US" dirty="0"/>
          </a:p>
          <a:p>
            <a:r>
              <a:rPr lang="en-US" dirty="0"/>
              <a:t>That's the six-month trap. Companies that plan around the compliance date will find the easy route closed six months before it. If the streamlined submission is part of your plan, it needs to be filed early in the window, not at the end of it.</a:t>
            </a:r>
          </a:p>
          <a:p>
            <a:endParaRPr lang="en-US" dirty="0"/>
          </a:p>
          <a:p>
            <a:r>
              <a:rPr lang="en-US" dirty="0"/>
              <a:t>Expected to be challenged through administrative procedures act (APA) violation but this challenge can’t happen until it has become a law.  Interesting that all the ingredients that RFK Jr has gone after were reviewed and approved by FDA as food additives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the nuance that matters most for this audience. Under the proposal, a dietary ingredient used or intended for use in a supplement cannot be the subject of a GRAS notice for that use. For the supplement use itself, the route is still an NDI notification or an old dietary ingredient position.</a:t>
            </a:r>
          </a:p>
          <a:p>
            <a:endParaRPr lang="en-US" dirty="0"/>
          </a:p>
          <a:p>
            <a:r>
              <a:rPr lang="en-US" dirty="0"/>
              <a:t>So why does a food rule matter to supplement companies? Three reasons. Many companies rely on a self-GRAS food use to argue the ingredient is present in the food supply, which is the 413(a)(1) exemption from NDI notification. That argument gets weaker if the food use never shows up in FDA's inventory. Many supplement ingredients are also dual-use and go into functional foods and beverages, where the rule applies directly. And the public record means FDA, competitors and state regulators can all see who has a documented basis and who doesn't.</a:t>
            </a:r>
          </a:p>
          <a:p>
            <a:endParaRPr lang="en-US" dirty="0"/>
          </a:p>
          <a:p>
            <a:r>
              <a:rPr lang="en-US" dirty="0"/>
              <a:t>Transition: so what would actually go on this public list?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streamlined submission under proposed subpart F, the one-time route for ingredients already on the market. It asks for who you are, the substance identity, the conditions of use (foods, levels and purpose), evidence the use was on the market before E, and any prior GRAS notice numbers, including cease-to-evaluate letters.</a:t>
            </a:r>
          </a:p>
          <a:p>
            <a:endParaRPr lang="en-US" dirty="0"/>
          </a:p>
          <a:p>
            <a:r>
              <a:rPr lang="en-US" dirty="0"/>
              <a:t>Notice what isn't required: the full safety dossier. FDA estimates about 32 hours per streamlined submission compared with about 180 hours for a full GRAS notice. That's why people see it as the easy option.  But remember they can’t hold an expedited review to a separate standard.</a:t>
            </a:r>
          </a:p>
          <a:p>
            <a:endParaRPr lang="en-US" dirty="0"/>
          </a:p>
          <a:p>
            <a:r>
              <a:rPr lang="en-US" dirty="0"/>
              <a:t>But listing is not review. The list is a public index of who is selling what, in which foods, at what levels. FDA hasn't agreed with anything, and it can later demand a full GRAS notice or a food additive petition.  FDA cannot have a different standard for GRAS for those submitted as part of a streamlined submission, so the content of a self-GRAS needs to meet the current FDA standard for safety and importantly, intended use.  This is where dual purpose ingredients need to be careful.</a:t>
            </a:r>
          </a:p>
          <a:p>
            <a:endParaRPr lang="en-US" dirty="0"/>
          </a:p>
          <a:p>
            <a:r>
              <a:rPr lang="en-US" dirty="0"/>
              <a:t>Transition: which raises the obvious question of what FDA does with all this information.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of this as a funnel. Everything on the inventory and the list goes in at the top. Some of it gets prioritized for post-market review. Some of that ends with FDA requiring a full GRAS notice or a food additive petition. At the bottom are not-GRAS determinations and enforcement.</a:t>
            </a:r>
          </a:p>
          <a:p>
            <a:endParaRPr lang="en-US" dirty="0"/>
          </a:p>
          <a:p>
            <a:r>
              <a:rPr lang="en-US" dirty="0"/>
              <a:t>On the right is who is likely to be the low-hanging fruit. First, companies that didn't notify at all, since non-notification is an explicit prioritization factor. Then ingredients with thin or missing safety data, novel extracts and concentrates, and uses at high levels or across broad food categories. Finally, ingredients FDA already has concerns about. The preamble itself names ashwagandha, delta-8 THC and tara flour.</a:t>
            </a:r>
          </a:p>
          <a:p>
            <a:endParaRPr lang="en-US" dirty="0"/>
          </a:p>
          <a:p>
            <a:r>
              <a:rPr lang="en-US" dirty="0"/>
              <a:t>This also runs alongside FDA's post-market chemical review program, finalized in May 2026, which covers GRAS substances. The goal is simple: don't be the easy target.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back for a moment. The self-GRAS rule isn't happening in isolation. There are three fronts, and they are all converging on the same question: can you document why every ingredient you sell is lawful?</a:t>
            </a:r>
          </a:p>
          <a:p>
            <a:endParaRPr lang="en-US" dirty="0"/>
          </a:p>
          <a:p>
            <a:r>
              <a:rPr lang="en-US" dirty="0"/>
              <a:t>The states are moving on GRAS disclosure, on top of additive bans and supplement-specific laws. Congress has at least five GRAS reform bills, plus a supplement product-listing bill and a preemption bill. At HHS and FDA there's the GRAS NPRM, final NDI guidance planned for 2026, and a pending NDI enforcement-discretion policy.</a:t>
            </a:r>
          </a:p>
          <a:p>
            <a:endParaRPr lang="en-US" dirty="0"/>
          </a:p>
          <a:p>
            <a:r>
              <a:rPr lang="en-US" dirty="0"/>
              <a:t>Even if the FDA rule is struck down, the other two fronts keep moving. I'll take each in turn, starting with the states.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key line: in these bills, failure to report would make the substance unlawful in that state, whatever FDA ends up finalizing.</a:t>
            </a:r>
          </a:p>
          <a:p>
            <a:endParaRPr lang="en-US" dirty="0"/>
          </a:p>
          <a:p>
            <a:r>
              <a:rPr lang="en-US" dirty="0"/>
              <a:t>New York is the furthest along. It passed the Senate 60–0 in March and the Assembly 106–32 in April. It would require reporting self-GRAS substances to the Department of Agriculture and Markets for a public database, and it bans Red No. 3, potassium bromate and propylparaben. Reporting would apply one year after signing, and the additive bans two years after signing.</a:t>
            </a:r>
          </a:p>
          <a:p>
            <a:endParaRPr lang="en-US" dirty="0"/>
          </a:p>
          <a:p>
            <a:r>
              <a:rPr lang="en-US" dirty="0"/>
              <a:t>The caveat: as of late September, the bill still hadn't been formally delivered to Governor Hochul. She has until the end of the year to act. If it's delivered after the Legislature adjourns, she gets 30 days, and if she doesn't sign, it doesn't become law, so a pocket veto is possible. Industry is pushing hard for a veto; IDFA sent her a veto letter in July.</a:t>
            </a:r>
          </a:p>
          <a:p>
            <a:endParaRPr lang="en-US" dirty="0"/>
          </a:p>
          <a:p>
            <a:r>
              <a:rPr lang="en-US" dirty="0"/>
              <a:t>California's AB 2034 was the most ambitious of the four. It was narrowed to transparency only and then held in Assembly Appropriations in May, so it's done for this session. I'd expect it back in the next one. Pennsylvania's SB 820 and New Jersey's S3277 are both in committee. New Jersey's applies only to new uses going forward.</a:t>
            </a:r>
          </a:p>
          <a:p>
            <a:endParaRPr lang="en-US" dirty="0"/>
          </a:p>
          <a:p>
            <a:r>
              <a:rPr lang="en-US" dirty="0"/>
              <a:t>On the footer: Texas, Louisiana and West Virginia have enacted additive bans and warning-label laws. Texas's warning-label requirement, though, has been preliminarily enjoined by a federal court since February, at least as to the trade associations that sued and their members, while the case continues.</a:t>
            </a:r>
          </a:p>
          <a:p>
            <a:endParaRPr lang="en-US" dirty="0"/>
          </a:p>
          <a:p>
            <a:r>
              <a:rPr lang="en-US" dirty="0"/>
              <a:t>NY bill had not been delivered to Gov. Hochul as of late September 2026 — check status before the talk. Scope over supplements varies by bill; check each definition section.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federal level, all of these are in committee, but they point the same way. The Markey bill makes GRAS notices mandatory, including for marketed self-affirmed substances within two years. The Marshall bill says a GRAS substance is adulterated unless FDA lists it or it's under review, with no grandfathering. Lawler's bill re-examines pre-2000 self-affirmed determinations, and Schakowsky's requires ongoing reassessments.</a:t>
            </a:r>
          </a:p>
          <a:p>
            <a:endParaRPr lang="en-US" dirty="0"/>
          </a:p>
          <a:p>
            <a:r>
              <a:rPr lang="en-US" dirty="0"/>
              <a:t>The FRESH Act is the one to watch for this audience. It's still a discussion draft, with no bill number and no markup. It pairs a mandatory notice and public registry with a 90-day FDA review, a common food ingredient carve-out, facility fees, and federal preemption of state laws.</a:t>
            </a:r>
          </a:p>
          <a:p>
            <a:endParaRPr lang="en-US" dirty="0"/>
          </a:p>
          <a:p>
            <a:r>
              <a:rPr lang="en-US" dirty="0"/>
              <a:t>That preemption clause is broad, and it reaches dietary supplements as well as food. For supplement companies facing the state patchwork, that's the appeal. It's also why the draft is drawing fire. Harvard's Food Law and Policy Clinic published an analysis of how far the clause reaches in August, and EWG and CSPI are campaigning against it.</a:t>
            </a:r>
          </a:p>
          <a:p>
            <a:endParaRPr lang="en-US" dirty="0"/>
          </a:p>
          <a:p>
            <a:r>
              <a:rPr lang="en-US" dirty="0"/>
              <a:t>Why this matters: a statute would end the argument over FDA's authority. The litigation risk to the NPRM disappears if Congress acts, and every version ends undisclosed self-GRAS.</a:t>
            </a:r>
          </a:p>
          <a:p>
            <a:endParaRPr lang="en-US" dirty="0"/>
          </a:p>
          <a:p>
            <a:r>
              <a:rPr lang="en-US" dirty="0"/>
              <a:t>FRESH Act was a discussion draft heard at the April 29, 2026 House Energy &amp; Commerce Health Subcommittee hearing. Critics object to the 90-day default-to-market and to preemption.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Registration is also coming from the product side. The Dietary Supplement Listing Act of 2026 would require every product to be listed with FDA, covering name, ingredients, label copy, allergens, directions and claims, in a public, searchable database. Unlisted products would be misbranded. It keeps DSHEA intact, with no premarket approval, and CRN supports it. Companies would have 18 months to list marketed products, and FDA would have two years to build the database.  NPA is holding out on this.</a:t>
            </a:r>
          </a:p>
          <a:p>
            <a:endParaRPr lang="en-US" dirty="0"/>
          </a:p>
          <a:p>
            <a:r>
              <a:rPr lang="en-US" dirty="0"/>
              <a:t>Separately, the Regulatory Uniformity Act would make FDA the sole national regulator of supplements and block conflicting state requirements. That would matter a great deal given the state activity we just saw.</a:t>
            </a:r>
          </a:p>
          <a:p>
            <a:endParaRPr lang="en-US" dirty="0"/>
          </a:p>
          <a:p>
            <a:r>
              <a:rPr lang="en-US" dirty="0"/>
              <a:t>A product listing plus a public GRAS inventory would give FDA a complete map: which products, which ingredients, and which ingredients have no documented basis.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FDA's own agenda. Treat these dates as aspirations rather than commitments, but they tell you what the agency is prioritizing.</a:t>
            </a:r>
          </a:p>
          <a:p>
            <a:endParaRPr lang="en-US" dirty="0"/>
          </a:p>
          <a:p>
            <a:r>
              <a:rPr lang="en-US" dirty="0"/>
              <a:t>On the Unified Agenda: the mandatory GRAS rule, which is now the NPRM, and a rule to relieve drug preclusion for a specific ingredient. On the Human Foods Program side: final NDI guidance on identity and safety information, streamlined NDI review, and guidance on the scope of 'dietary substance’ under </a:t>
            </a:r>
            <a:r>
              <a:rPr lang="en-CA" dirty="0"/>
              <a:t>201(ff)(1)(E)</a:t>
            </a:r>
            <a:r>
              <a:rPr lang="en-US" dirty="0"/>
              <a:t> for peptides, proteins and probiotics.</a:t>
            </a:r>
          </a:p>
          <a:p>
            <a:endParaRPr lang="en-US" dirty="0"/>
          </a:p>
          <a:p>
            <a:r>
              <a:rPr lang="en-US" dirty="0"/>
              <a:t>Other signals: FDA's December 2025 letter on DSHEA disclaimer placement, the 2024 draft guidance on NDI master files, and the post-market chemical review program finalized in May 2026.</a:t>
            </a:r>
          </a:p>
          <a:p>
            <a:endParaRPr lang="en-US" dirty="0"/>
          </a:p>
          <a:p>
            <a:r>
              <a:rPr lang="en-US" dirty="0"/>
              <a:t>The item I want to focus on next is the NDI guidance, because it sets off the enforcement policy.</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NDI track. It started with the 2011 draft, then a revised draft in 2016, a draft enforcement-discretion policy for late NDIs in May 2022, final guidance on procedures and master files in 2024, and final guidance on identity and safety planned for 2026. After that comes the final enforcement policy.</a:t>
            </a:r>
          </a:p>
          <a:p>
            <a:endParaRPr lang="en-US" dirty="0"/>
          </a:p>
          <a:p>
            <a:r>
              <a:rPr lang="en-US" dirty="0"/>
              <a:t>Here's how the draft policy works. For products marketed before May 20, 2022 without a required NDI notification, FDA would not act solely on lateness if a catch-up notification is filed within 180 days of the final guidance. It doesn't protect products that are unsafe or otherwise violative. After the window closes, expect enforcement.</a:t>
            </a:r>
          </a:p>
          <a:p>
            <a:endParaRPr lang="en-US" dirty="0"/>
          </a:p>
          <a:p>
            <a:r>
              <a:rPr lang="en-US" dirty="0"/>
              <a:t>Keep the scale in mind. FDA estimated about 4,600 NDI notifications should have been filed, and it had received about 1,200.</a:t>
            </a:r>
          </a:p>
          <a:p>
            <a:endParaRPr lang="en-US" dirty="0"/>
          </a:p>
          <a:p>
            <a:r>
              <a:rPr lang="en-US" dirty="0"/>
              <a:t>Tie-back: an ingredient whose "present in the food supply" position rests on a self-GRAS food use may turn out to need an NDI notification. Have the dossier ready so you can use the 180-day catch-up window.</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put the two tracks together, because this is where I think many companies are misreading the situation.</a:t>
            </a:r>
          </a:p>
          <a:p>
            <a:endParaRPr lang="en-US" dirty="0"/>
          </a:p>
          <a:p>
            <a:r>
              <a:rPr lang="en-US" dirty="0"/>
              <a:t>Most people see the streamlined submission as a shortcut: no safety evidence goes in, and the ingredient is grandfathered. But look at what FDA actually receives: your company name, the ingredient's identity, and how it's used in products, all on a public list.</a:t>
            </a:r>
          </a:p>
          <a:p>
            <a:endParaRPr lang="en-US" dirty="0"/>
          </a:p>
          <a:p>
            <a:r>
              <a:rPr lang="en-US" dirty="0"/>
              <a:t>Once the NDI enforcement policy is final, that list becomes a targeting tool. First, supplement use: FDA does not like supplement uses sitting behind a GRAS ingredient, and a listing that shows one is a ready-made lead for an NDI question. Second, the nature of the ingredient: for example, something with a GLP-1-type mechanism, or an enzyme that raises concerns in sensitive or diseased populations. Third, cross-checking: FDA can compare the list against the NDI notifications it has, and the ones it doesn't.</a:t>
            </a:r>
          </a:p>
          <a:p>
            <a:endParaRPr lang="en-US" dirty="0"/>
          </a:p>
          <a:p>
            <a:r>
              <a:rPr lang="en-US" dirty="0"/>
              <a:t>So companies counting on being grandfathered may find the registry used against them. The options haven't changed: an NDI notification, an FDA GRAS notice, or a streamlined self-GRAS submission filed within the window, ideally with the dossier already in hand.  This is where a GAP assessment from KGK is going to be critical for many companies.</a:t>
            </a:r>
          </a:p>
          <a:p>
            <a:endParaRPr lang="en-US" dirty="0"/>
          </a:p>
          <a:p>
            <a:r>
              <a:rPr lang="en-US" dirty="0"/>
              <a:t>Transition: whatever pathway you choose, FDA will also be looking at you through inspections.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reality check. An FDA inspection is not a courtesy visit. It's an evidence-gathering exercise. The investigator's job is to document non-compliance, and everything you say, show and hand over becomes part of the record.</a:t>
            </a:r>
          </a:p>
          <a:p>
            <a:endParaRPr lang="en-US" dirty="0"/>
          </a:p>
          <a:p>
            <a:r>
              <a:rPr lang="en-US" dirty="0"/>
              <a:t>The escalation path is predictable: the inspection leads to Form 483 observations, which can lead to a Warning Letter, and from there to seizure, injunction or an import alert.</a:t>
            </a:r>
          </a:p>
          <a:p>
            <a:endParaRPr lang="en-US" dirty="0"/>
          </a:p>
          <a:p>
            <a:r>
              <a:rPr lang="en-US" dirty="0"/>
              <a:t>Be courteous and professional, but understand the purpose of the visit. Have an inspection SOP: who hosts, who answers, how documents are copied and logged.</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investigators arrive, they are building a case in three areas, and non-compliance in any one of them is enough for observations and a Warning Letter.</a:t>
            </a:r>
          </a:p>
          <a:p>
            <a:endParaRPr lang="en-US" dirty="0"/>
          </a:p>
          <a:p>
            <a:r>
              <a:rPr lang="en-US" dirty="0"/>
              <a:t>First, GMPs under Part 111: specifications, identity testing, batch records and quality unit oversight, plus whether your SOPs are written, followed and documented. Second, misbranding: Supplement Facts, statement of identity, ingredient list, net quantity, contact information and allergens. Third, disease claims: any claim to diagnose, treat, cure, mitigate or prevent disease turns the product into an unapproved drug, whether it's on the label or anywhere else in labeling, including your website and social media.  If they find misbranding and disease claims then all they need to do is inspect and find an issue and that’s the coup de gras.</a:t>
            </a:r>
          </a:p>
          <a:p>
            <a:endParaRPr lang="en-US" dirty="0"/>
          </a:p>
          <a:p>
            <a:r>
              <a:rPr lang="en-US" dirty="0"/>
              <a:t>These three will keep being evaluated regardless of what happens to the GRAS rule. Firms out of compliance in any of them are the targets.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good news is that none of this depends on the final rule. You can fix it now.</a:t>
            </a:r>
          </a:p>
          <a:p>
            <a:endParaRPr lang="en-US" dirty="0"/>
          </a:p>
          <a:p>
            <a:r>
              <a:rPr lang="en-US" dirty="0"/>
              <a:t>On SOPs and Part 111: written specifications for components and finished product, identity testing of every dietary ingredient, master manufacturing and batch records, quality unit review and release, complaint handling, and supplier qualification.</a:t>
            </a:r>
          </a:p>
          <a:p>
            <a:endParaRPr lang="en-US" dirty="0"/>
          </a:p>
          <a:p>
            <a:r>
              <a:rPr lang="en-US" dirty="0"/>
              <a:t>On the label: 'dietary supplement' in the statement of identity, Supplement Facts per 101.36, the other ingredients statement, net quantity and business information, a domestic address or phone number for adverse events, and allergens.</a:t>
            </a:r>
          </a:p>
          <a:p>
            <a:endParaRPr lang="en-US" dirty="0"/>
          </a:p>
          <a:p>
            <a:r>
              <a:rPr lang="en-US" dirty="0"/>
              <a:t>On claims: structure/function only, the DSHEA disclaimer, and the 30-day notification to FDA. Audit all your channels, including websites, social media and marketplace listings. Testimonials, hashtags and even 'likes' can count as your claims. And keep substantiation for every claim, which is the next slide.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rule of thumb: if it isn't in the file, it doesn't exist. Build one file per product, with one section per claim and per ingredient.</a:t>
            </a:r>
          </a:p>
          <a:p>
            <a:endParaRPr lang="en-US" dirty="0"/>
          </a:p>
          <a:p>
            <a:r>
              <a:rPr lang="en-US" dirty="0"/>
              <a:t>There are four parts. First, the claim evidence: studies supporting each claim as it is actually worded, weighed by quality and relevance. Second, the match to your product: the same ingredient form, specification and dose as the studied material. This is where many files fall apart. Third, the safety and regulatory basis: the documented pathway for every ingredient, whether ODI, NDI, GRAS notice, listed GRAS or a self-GRAS dossier. Fourth, the paper trail: 403(r)(6) notification copies, label version history and marketing copy reviews.</a:t>
            </a:r>
          </a:p>
          <a:p>
            <a:endParaRPr lang="en-US" dirty="0"/>
          </a:p>
          <a:p>
            <a:r>
              <a:rPr lang="en-US" dirty="0"/>
              <a:t>The standard is competent and reliable scientific evidence, and the references at the bottom are FDA's 2008 substantiation guidance and the FTC's 2022 health products guidance.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practical starting point: audit the ingredient deck, every ingredient in every SKU, and then have an expert do a deep dive on the pathway to market.</a:t>
            </a:r>
          </a:p>
          <a:p>
            <a:endParaRPr lang="en-US" dirty="0"/>
          </a:p>
          <a:p>
            <a:r>
              <a:rPr lang="en-US" dirty="0"/>
              <a:t>The process is inventory, classify, gap analysis, select a pathway, then execute and document. The classification is the important part. Old dietary ingredient, NDI filed with no objection, GRAS notice with a 'no questions' letter, and listed or affirmed GRAS are your documented categories. Self-GRAS with a dossier on file is amber. No documented basis is red.</a:t>
            </a:r>
          </a:p>
          <a:p>
            <a:endParaRPr lang="en-US" dirty="0"/>
          </a:p>
          <a:p>
            <a:r>
              <a:rPr lang="en-US" dirty="0"/>
              <a:t>Green is documented and defensible for the conditions of use as sold — check that identity, process, specs and use levels still match. Amber and red are where the pathway decision is needed.</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amber and red ingredients, there are four paths, and each has a different cost, timeline, disclosure and IP profile.</a:t>
            </a:r>
          </a:p>
          <a:p>
            <a:endParaRPr lang="en-US" dirty="0"/>
          </a:p>
          <a:p>
            <a:r>
              <a:rPr lang="en-US" dirty="0"/>
              <a:t>A, submit 'as is': the streamlined legacy submission with no safety dossier up front. You're rolling the dice on FDA's triage, so moderate long-term risk, and as we saw on the registry slide, it puts you on the list. B, an FDA GRAS notice: a full dossier for conventional-food uses, which also supports a food-supply position for the supplement ingredient. Low long-term risk. C, an NDI notification: the pathway built for supplements. Low long-term risk. D, do nothing: keep the dossier private and hope. You're out of compliance once the rule applies and first in line for triage.</a:t>
            </a:r>
          </a:p>
          <a:p>
            <a:endParaRPr lang="en-US" dirty="0"/>
          </a:p>
          <a:p>
            <a:r>
              <a:rPr lang="en-US" dirty="0"/>
              <a:t>These can be combined. For example, file a streamlined submission to preserve status while you prepare a full GRAS notice or NDI notification.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table puts the options side by side, because timeline, disclosure and IP are often what decide it.</a:t>
            </a:r>
          </a:p>
          <a:p>
            <a:endParaRPr lang="en-US" dirty="0"/>
          </a:p>
          <a:p>
            <a:r>
              <a:rPr lang="en-US" dirty="0"/>
              <a:t>On FDA's clock: the streamlined route has no substantive review and no proposed deadline for FDA to list you. A GRAS notice is a 45-day filing review plus 180 days, extendable. An NDI requires notice at least 75 days before marketing.</a:t>
            </a:r>
          </a:p>
          <a:p>
            <a:endParaRPr lang="en-US" dirty="0"/>
          </a:p>
          <a:p>
            <a:r>
              <a:rPr lang="en-US" dirty="0"/>
              <a:t>On disclosure: all three filing routes become public in some form, though trade secrets can be protected in a GRAS notice and redacted in an NDI.</a:t>
            </a:r>
          </a:p>
          <a:p>
            <a:endParaRPr lang="en-US" dirty="0"/>
          </a:p>
          <a:p>
            <a:r>
              <a:rPr lang="en-US" dirty="0"/>
              <a:t>IP is the big differentiator. Anyone can rely on a streamlined listing or a 'no questions' letter for the same use. An NDI notification is specific to the notifier's ingredient, and suppliers can use a master file. That makes the NDI the strongest position for protecting your investment.</a:t>
            </a:r>
          </a:p>
          <a:p>
            <a:endParaRPr lang="en-US" dirty="0"/>
          </a:p>
          <a:p>
            <a:r>
              <a:rPr lang="en-US" dirty="0"/>
              <a:t>And the main risks: being flagged in triage, a public insufficient-basis letter, or an objection letter that blocks the ingredient.</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pulls together everything a company can act on now. The point of the overlapping circles is that these aren't three separate projects. Each one feeds the others.</a:t>
            </a:r>
          </a:p>
          <a:p>
            <a:endParaRPr lang="en-US" dirty="0"/>
          </a:p>
          <a:p>
            <a:r>
              <a:rPr lang="en-US" dirty="0"/>
              <a:t>Ingredients: inventory every ingredient in every SKU, classify its pathway (old dietary ingredient, NDI or GRAS), get an expert review of anything amber or red, and build the dossiers and filings. cGMP and SOPs: a Part 111 gap assessment, specifications and identity testing, batch records and quality-unit release, supplier qualification, complaint handling, and an inspection SOP. Labels and claims: label review, a claims audit across every channel, substantiation files, and the 30-day structure/function notifications.</a:t>
            </a:r>
          </a:p>
          <a:p>
            <a:endParaRPr lang="en-US" dirty="0"/>
          </a:p>
          <a:p>
            <a:r>
              <a:rPr lang="en-US" dirty="0"/>
              <a:t>The overlaps are where companies usually get caught. Your identity testing and specifications have to match what your dossier describes. The form and dose in your claim studies have to match what's actually in the product. And label version control is a GMP record as much as a labeling one.</a:t>
            </a:r>
          </a:p>
          <a:p>
            <a:endParaRPr lang="en-US" dirty="0"/>
          </a:p>
          <a:p>
            <a:r>
              <a:rPr lang="en-US" dirty="0"/>
              <a:t>Where all three meet is one defensible file per product. That's what answers an inspector, a triage letter or a state regulator. And note the footer: comment by December 9, and keep watching the litigation, the NDI guidance and the bills.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wrap up, four takeaways.</a:t>
            </a:r>
          </a:p>
          <a:p>
            <a:endParaRPr lang="en-US" dirty="0"/>
          </a:p>
          <a:p>
            <a:r>
              <a:rPr lang="en-US" dirty="0"/>
              <a:t>One: the clock starts at the final rule, but the easy route closes six months before the deadline. Two: FDA will use the public record to triage, so don't be the low-hanging fruit, and remember that the registry isn't a grandfather clause. Three: GMP, labels and claims can be fixed today, and they're what inspections target. Four: choose each ingredient's pathway deliberately, because cost, timeline, disclosure and IP all differ.</a:t>
            </a:r>
          </a:p>
          <a:p>
            <a:endParaRPr lang="en-US" dirty="0"/>
          </a:p>
          <a:p>
            <a:r>
              <a:rPr lang="en-US" dirty="0"/>
              <a:t>Thank you. I'm happy to take questions.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24.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4069"/>
        </a:solidFill>
        <a:effectLst/>
      </p:bgPr>
    </p:bg>
    <p:spTree>
      <p:nvGrpSpPr>
        <p:cNvPr id="1" name=""/>
        <p:cNvGrpSpPr/>
        <p:nvPr/>
      </p:nvGrpSpPr>
      <p:grpSpPr>
        <a:xfrm>
          <a:off x="0" y="0"/>
          <a:ext cx="0" cy="0"/>
          <a:chOff x="0" y="0"/>
          <a:chExt cx="0" cy="0"/>
        </a:xfrm>
      </p:grpSpPr>
      <p:sp>
        <p:nvSpPr>
          <p:cNvPr id="2" name="Shape 0"/>
          <p:cNvSpPr/>
          <p:nvPr/>
        </p:nvSpPr>
        <p:spPr>
          <a:xfrm>
            <a:off x="1234440" y="5044247"/>
            <a:ext cx="1005840" cy="1005840"/>
          </a:xfrm>
          <a:prstGeom prst="ellipse">
            <a:avLst/>
          </a:prstGeom>
          <a:solidFill>
            <a:srgbClr val="FF7B00"/>
          </a:solidFill>
          <a:ln w="12700">
            <a:solidFill>
              <a:srgbClr val="FF7B00"/>
            </a:solidFill>
            <a:prstDash val="solid"/>
          </a:ln>
        </p:spPr>
        <p:txBody>
          <a:bodyPr/>
          <a:lstStyle/>
          <a:p>
            <a:endParaRPr lang="en-CA"/>
          </a:p>
        </p:txBody>
      </p:sp>
      <p:pic>
        <p:nvPicPr>
          <p:cNvPr id="3" name="Image 0" descr="preencoded.png"/>
          <p:cNvPicPr>
            <a:picLocks noChangeAspect="1"/>
          </p:cNvPicPr>
          <p:nvPr/>
        </p:nvPicPr>
        <p:blipFill>
          <a:blip r:embed="rId3"/>
          <a:stretch>
            <a:fillRect/>
          </a:stretch>
        </p:blipFill>
        <p:spPr>
          <a:xfrm>
            <a:off x="1485900" y="5295707"/>
            <a:ext cx="502920" cy="502920"/>
          </a:xfrm>
          <a:prstGeom prst="rect">
            <a:avLst/>
          </a:prstGeom>
        </p:spPr>
      </p:pic>
      <p:sp>
        <p:nvSpPr>
          <p:cNvPr id="4" name="Text 1"/>
          <p:cNvSpPr txBox="1"/>
          <p:nvPr/>
        </p:nvSpPr>
        <p:spPr>
          <a:xfrm>
            <a:off x="731520" y="2331720"/>
            <a:ext cx="10515600" cy="1097280"/>
          </a:xfrm>
          <a:prstGeom prst="rect">
            <a:avLst/>
          </a:prstGeom>
          <a:noFill/>
          <a:ln/>
        </p:spPr>
        <p:txBody>
          <a:bodyPr wrap="square" lIns="0" tIns="0" rIns="0" bIns="0" rtlCol="0" anchor="ctr"/>
          <a:lstStyle/>
          <a:p>
            <a:pPr marL="0" indent="0">
              <a:buNone/>
            </a:pPr>
            <a:r>
              <a:rPr lang="en-US" sz="5400" b="1" dirty="0">
                <a:solidFill>
                  <a:srgbClr val="FFFFFF"/>
                </a:solidFill>
                <a:latin typeface="Cambria" pitchFamily="34" charset="0"/>
                <a:ea typeface="Cambria" pitchFamily="34" charset="-122"/>
                <a:cs typeface="Cambria" pitchFamily="34" charset="-120"/>
              </a:rPr>
              <a:t>Life After Self-GRAS</a:t>
            </a:r>
            <a:endParaRPr lang="en-US" sz="5400" dirty="0"/>
          </a:p>
        </p:txBody>
      </p:sp>
      <p:sp>
        <p:nvSpPr>
          <p:cNvPr id="5" name="Text 2"/>
          <p:cNvSpPr txBox="1"/>
          <p:nvPr/>
        </p:nvSpPr>
        <p:spPr>
          <a:xfrm>
            <a:off x="731520" y="3474720"/>
            <a:ext cx="9601200" cy="914400"/>
          </a:xfrm>
          <a:prstGeom prst="rect">
            <a:avLst/>
          </a:prstGeom>
          <a:noFill/>
          <a:ln/>
        </p:spPr>
        <p:txBody>
          <a:bodyPr wrap="square" lIns="0" tIns="0" rIns="0" bIns="0" rtlCol="0" anchor="ctr"/>
          <a:lstStyle/>
          <a:p>
            <a:pPr marL="0" indent="0">
              <a:buNone/>
            </a:pPr>
            <a:r>
              <a:rPr lang="en-US" sz="2200" dirty="0">
                <a:solidFill>
                  <a:srgbClr val="C9D6E8"/>
                </a:solidFill>
                <a:latin typeface="Calibri" pitchFamily="34" charset="0"/>
                <a:ea typeface="Calibri" pitchFamily="34" charset="-122"/>
                <a:cs typeface="Calibri" pitchFamily="34" charset="-120"/>
              </a:rPr>
              <a:t>What supplement brands and suppliers should do now, while FDA’s proposal to end self-affirmed GRAS is pending</a:t>
            </a:r>
            <a:endParaRPr lang="en-US" sz="2200" dirty="0"/>
          </a:p>
        </p:txBody>
      </p:sp>
      <p:sp>
        <p:nvSpPr>
          <p:cNvPr id="6" name="Text 3"/>
          <p:cNvSpPr txBox="1"/>
          <p:nvPr/>
        </p:nvSpPr>
        <p:spPr>
          <a:xfrm>
            <a:off x="2733940" y="5352134"/>
            <a:ext cx="7315200" cy="457200"/>
          </a:xfrm>
          <a:prstGeom prst="rect">
            <a:avLst/>
          </a:prstGeom>
          <a:noFill/>
          <a:ln/>
        </p:spPr>
        <p:txBody>
          <a:bodyPr wrap="square" lIns="0" tIns="0" rIns="0" bIns="0" rtlCol="0" anchor="ctr"/>
          <a:lstStyle/>
          <a:p>
            <a:pPr marL="0" indent="0">
              <a:buNone/>
            </a:pPr>
            <a:r>
              <a:rPr lang="en-US" b="1" dirty="0">
                <a:solidFill>
                  <a:srgbClr val="FF7B00"/>
                </a:solidFill>
                <a:latin typeface="Calibri" pitchFamily="34" charset="0"/>
                <a:ea typeface="Calibri" pitchFamily="34" charset="-122"/>
                <a:cs typeface="Calibri" pitchFamily="34" charset="-120"/>
              </a:rPr>
              <a:t>Andrew Charrette M.Sc.</a:t>
            </a:r>
            <a:r>
              <a:rPr lang="en-US" sz="1800" b="1" dirty="0">
                <a:solidFill>
                  <a:srgbClr val="FF7B00"/>
                </a:solidFill>
                <a:latin typeface="Calibri" pitchFamily="34" charset="0"/>
                <a:ea typeface="Calibri" pitchFamily="34" charset="-122"/>
                <a:cs typeface="Calibri" pitchFamily="34" charset="-120"/>
              </a:rPr>
              <a:t>  ·  KGK Science</a:t>
            </a:r>
            <a:endParaRPr lang="en-US" sz="1800" dirty="0"/>
          </a:p>
        </p:txBody>
      </p:sp>
      <p:pic>
        <p:nvPicPr>
          <p:cNvPr id="8" name="Picture 7">
            <a:extLst>
              <a:ext uri="{FF2B5EF4-FFF2-40B4-BE49-F238E27FC236}">
                <a16:creationId xmlns:a16="http://schemas.microsoft.com/office/drawing/2014/main" id="{CDCF3E11-2073-C47C-8E35-C1E315CF6AAA}"/>
              </a:ext>
            </a:extLst>
          </p:cNvPr>
          <p:cNvPicPr>
            <a:picLocks noChangeAspect="1"/>
          </p:cNvPicPr>
          <p:nvPr/>
        </p:nvPicPr>
        <p:blipFill>
          <a:blip r:embed="rId4"/>
          <a:stretch>
            <a:fillRect/>
          </a:stretch>
        </p:blipFill>
        <p:spPr>
          <a:xfrm>
            <a:off x="731520" y="610738"/>
            <a:ext cx="3333509" cy="146952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94415" cy="822960"/>
          </a:xfrm>
          <a:prstGeom prst="rect">
            <a:avLst/>
          </a:prstGeom>
          <a:noFill/>
          <a:ln/>
        </p:spPr>
        <p:txBody>
          <a:bodyPr wrap="square" lIns="0" tIns="0" rIns="0" bIns="0" rtlCol="0" anchor="ctr"/>
          <a:lstStyle/>
          <a:p>
            <a:pPr marL="0" indent="0">
              <a:buNone/>
            </a:pPr>
            <a:r>
              <a:rPr lang="en-US" sz="3400" b="1" dirty="0">
                <a:solidFill>
                  <a:srgbClr val="164069"/>
                </a:solidFill>
                <a:latin typeface="Cambria" pitchFamily="34" charset="0"/>
                <a:ea typeface="Cambria" pitchFamily="34" charset="-122"/>
                <a:cs typeface="Cambria" pitchFamily="34" charset="-120"/>
              </a:rPr>
              <a:t>The NPRM at a glance</a:t>
            </a:r>
            <a:endParaRPr lang="en-US" sz="3400" dirty="0"/>
          </a:p>
        </p:txBody>
      </p:sp>
      <p:sp>
        <p:nvSpPr>
          <p:cNvPr id="3" name="Text 1"/>
          <p:cNvSpPr txBox="1"/>
          <p:nvPr/>
        </p:nvSpPr>
        <p:spPr>
          <a:xfrm>
            <a:off x="548640" y="1143000"/>
            <a:ext cx="11094415" cy="457200"/>
          </a:xfrm>
          <a:prstGeom prst="rect">
            <a:avLst/>
          </a:prstGeom>
          <a:noFill/>
          <a:ln/>
        </p:spPr>
        <p:txBody>
          <a:bodyPr wrap="square" lIns="0" tIns="0" rIns="0" bIns="0" rtlCol="0" anchor="ctr"/>
          <a:lstStyle/>
          <a:p>
            <a:pPr marL="0" indent="0">
              <a:buNone/>
            </a:pPr>
            <a:r>
              <a:rPr lang="en-US" sz="1600" i="1" dirty="0">
                <a:solidFill>
                  <a:srgbClr val="5B6778"/>
                </a:solidFill>
                <a:latin typeface="Calibri" pitchFamily="34" charset="0"/>
                <a:ea typeface="Calibri" pitchFamily="34" charset="-122"/>
                <a:cs typeface="Calibri" pitchFamily="34" charset="-120"/>
              </a:rPr>
              <a:t>“Substances Generally Recognized as Safe” · 91 FR 51834 · Docket FDA-2025-N-3262</a:t>
            </a:r>
            <a:endParaRPr lang="en-US" sz="1600" dirty="0"/>
          </a:p>
        </p:txBody>
      </p:sp>
      <p:sp>
        <p:nvSpPr>
          <p:cNvPr id="4" name="Shape 2"/>
          <p:cNvSpPr/>
          <p:nvPr/>
        </p:nvSpPr>
        <p:spPr>
          <a:xfrm>
            <a:off x="548640" y="1920240"/>
            <a:ext cx="2606040" cy="3566160"/>
          </a:xfrm>
          <a:prstGeom prst="roundRect">
            <a:avLst>
              <a:gd name="adj" fmla="val 4211"/>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5" name="Shape 3"/>
          <p:cNvSpPr/>
          <p:nvPr/>
        </p:nvSpPr>
        <p:spPr>
          <a:xfrm>
            <a:off x="822960" y="2240280"/>
            <a:ext cx="822960" cy="822960"/>
          </a:xfrm>
          <a:prstGeom prst="ellipse">
            <a:avLst/>
          </a:prstGeom>
          <a:solidFill>
            <a:srgbClr val="164069"/>
          </a:solidFill>
          <a:ln w="12700">
            <a:solidFill>
              <a:srgbClr val="164069"/>
            </a:solidFill>
            <a:prstDash val="solid"/>
          </a:ln>
        </p:spPr>
        <p:txBody>
          <a:bodyPr/>
          <a:lstStyle/>
          <a:p>
            <a:endParaRPr lang="en-CA"/>
          </a:p>
        </p:txBody>
      </p:sp>
      <p:pic>
        <p:nvPicPr>
          <p:cNvPr id="6" name="Image 0" descr="preencoded.png"/>
          <p:cNvPicPr>
            <a:picLocks noChangeAspect="1"/>
          </p:cNvPicPr>
          <p:nvPr/>
        </p:nvPicPr>
        <p:blipFill>
          <a:blip r:embed="rId3"/>
          <a:stretch>
            <a:fillRect/>
          </a:stretch>
        </p:blipFill>
        <p:spPr>
          <a:xfrm>
            <a:off x="1028700" y="2446020"/>
            <a:ext cx="411480" cy="411480"/>
          </a:xfrm>
          <a:prstGeom prst="rect">
            <a:avLst/>
          </a:prstGeom>
        </p:spPr>
      </p:pic>
      <p:sp>
        <p:nvSpPr>
          <p:cNvPr id="7" name="Text 4"/>
          <p:cNvSpPr txBox="1"/>
          <p:nvPr/>
        </p:nvSpPr>
        <p:spPr>
          <a:xfrm>
            <a:off x="822960" y="3246120"/>
            <a:ext cx="2103120" cy="548640"/>
          </a:xfrm>
          <a:prstGeom prst="rect">
            <a:avLst/>
          </a:prstGeom>
          <a:noFill/>
          <a:ln/>
        </p:spPr>
        <p:txBody>
          <a:bodyPr wrap="square" lIns="0" tIns="0" rIns="0" bIns="0" rtlCol="0" anchor="ctr"/>
          <a:lstStyle/>
          <a:p>
            <a:pPr marL="0" indent="0">
              <a:buNone/>
            </a:pPr>
            <a:r>
              <a:rPr lang="en-US" sz="1900" b="1" dirty="0">
                <a:solidFill>
                  <a:srgbClr val="164069"/>
                </a:solidFill>
                <a:latin typeface="Cambria" pitchFamily="34" charset="0"/>
                <a:ea typeface="Cambria" pitchFamily="34" charset="-122"/>
                <a:cs typeface="Cambria" pitchFamily="34" charset="-120"/>
              </a:rPr>
              <a:t>Mandatory notice</a:t>
            </a:r>
            <a:endParaRPr lang="en-US" sz="1900" dirty="0"/>
          </a:p>
        </p:txBody>
      </p:sp>
      <p:sp>
        <p:nvSpPr>
          <p:cNvPr id="8" name="Text 5"/>
          <p:cNvSpPr txBox="1"/>
          <p:nvPr/>
        </p:nvSpPr>
        <p:spPr>
          <a:xfrm>
            <a:off x="822960" y="3794760"/>
            <a:ext cx="2103120" cy="1554480"/>
          </a:xfrm>
          <a:prstGeom prst="rect">
            <a:avLst/>
          </a:prstGeom>
          <a:noFill/>
          <a:ln/>
        </p:spPr>
        <p:txBody>
          <a:bodyPr wrap="square" lIns="0" tIns="0" rIns="0" bIns="0" rtlCol="0" anchor="t"/>
          <a:lstStyle/>
          <a:p>
            <a:pPr marL="0" indent="0">
              <a:buNone/>
            </a:pPr>
            <a:r>
              <a:rPr lang="en-US" sz="1400" dirty="0">
                <a:solidFill>
                  <a:srgbClr val="1F2A37"/>
                </a:solidFill>
                <a:latin typeface="Calibri" pitchFamily="34" charset="0"/>
                <a:ea typeface="Calibri" pitchFamily="34" charset="-122"/>
                <a:cs typeface="Calibri" pitchFamily="34" charset="-120"/>
              </a:rPr>
              <a:t>A GRAS notice would be required before introducing a purported GRAS substance into interstate commerce.</a:t>
            </a:r>
            <a:endParaRPr lang="en-US" sz="1400" dirty="0"/>
          </a:p>
        </p:txBody>
      </p:sp>
      <p:sp>
        <p:nvSpPr>
          <p:cNvPr id="9" name="Shape 6"/>
          <p:cNvSpPr/>
          <p:nvPr/>
        </p:nvSpPr>
        <p:spPr>
          <a:xfrm>
            <a:off x="3364992" y="1920240"/>
            <a:ext cx="2606040" cy="3566160"/>
          </a:xfrm>
          <a:prstGeom prst="roundRect">
            <a:avLst>
              <a:gd name="adj" fmla="val 4211"/>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10" name="Shape 7"/>
          <p:cNvSpPr/>
          <p:nvPr/>
        </p:nvSpPr>
        <p:spPr>
          <a:xfrm>
            <a:off x="3639312" y="2240280"/>
            <a:ext cx="822960" cy="822960"/>
          </a:xfrm>
          <a:prstGeom prst="ellipse">
            <a:avLst/>
          </a:prstGeom>
          <a:solidFill>
            <a:srgbClr val="164069"/>
          </a:solidFill>
          <a:ln w="12700">
            <a:solidFill>
              <a:srgbClr val="164069"/>
            </a:solidFill>
            <a:prstDash val="solid"/>
          </a:ln>
        </p:spPr>
        <p:txBody>
          <a:bodyPr/>
          <a:lstStyle/>
          <a:p>
            <a:endParaRPr lang="en-CA"/>
          </a:p>
        </p:txBody>
      </p:sp>
      <p:pic>
        <p:nvPicPr>
          <p:cNvPr id="11" name="Image 1" descr="preencoded.png"/>
          <p:cNvPicPr>
            <a:picLocks noChangeAspect="1"/>
          </p:cNvPicPr>
          <p:nvPr/>
        </p:nvPicPr>
        <p:blipFill>
          <a:blip r:embed="rId4"/>
          <a:stretch>
            <a:fillRect/>
          </a:stretch>
        </p:blipFill>
        <p:spPr>
          <a:xfrm>
            <a:off x="3845052" y="2446020"/>
            <a:ext cx="411480" cy="411480"/>
          </a:xfrm>
          <a:prstGeom prst="rect">
            <a:avLst/>
          </a:prstGeom>
        </p:spPr>
      </p:pic>
      <p:sp>
        <p:nvSpPr>
          <p:cNvPr id="12" name="Text 8"/>
          <p:cNvSpPr txBox="1"/>
          <p:nvPr/>
        </p:nvSpPr>
        <p:spPr>
          <a:xfrm>
            <a:off x="3639312" y="3246120"/>
            <a:ext cx="2103120" cy="548640"/>
          </a:xfrm>
          <a:prstGeom prst="rect">
            <a:avLst/>
          </a:prstGeom>
          <a:noFill/>
          <a:ln/>
        </p:spPr>
        <p:txBody>
          <a:bodyPr wrap="square" lIns="0" tIns="0" rIns="0" bIns="0" rtlCol="0" anchor="ctr"/>
          <a:lstStyle/>
          <a:p>
            <a:pPr marL="0" indent="0">
              <a:buNone/>
            </a:pPr>
            <a:r>
              <a:rPr lang="en-US" sz="1900" b="1" dirty="0">
                <a:solidFill>
                  <a:srgbClr val="164069"/>
                </a:solidFill>
                <a:latin typeface="Cambria" pitchFamily="34" charset="0"/>
                <a:ea typeface="Cambria" pitchFamily="34" charset="-122"/>
                <a:cs typeface="Cambria" pitchFamily="34" charset="-120"/>
              </a:rPr>
              <a:t>Retroactive</a:t>
            </a:r>
            <a:endParaRPr lang="en-US" sz="1900" dirty="0"/>
          </a:p>
        </p:txBody>
      </p:sp>
      <p:sp>
        <p:nvSpPr>
          <p:cNvPr id="13" name="Text 9"/>
          <p:cNvSpPr txBox="1"/>
          <p:nvPr/>
        </p:nvSpPr>
        <p:spPr>
          <a:xfrm>
            <a:off x="3639312" y="3794760"/>
            <a:ext cx="2103120" cy="1554480"/>
          </a:xfrm>
          <a:prstGeom prst="rect">
            <a:avLst/>
          </a:prstGeom>
          <a:noFill/>
          <a:ln/>
        </p:spPr>
        <p:txBody>
          <a:bodyPr wrap="square" lIns="0" tIns="0" rIns="0" bIns="0" rtlCol="0" anchor="t"/>
          <a:lstStyle/>
          <a:p>
            <a:pPr marL="0" indent="0">
              <a:buNone/>
            </a:pPr>
            <a:r>
              <a:rPr lang="en-US" sz="1400" dirty="0">
                <a:solidFill>
                  <a:srgbClr val="1F2A37"/>
                </a:solidFill>
                <a:latin typeface="Calibri" pitchFamily="34" charset="0"/>
                <a:ea typeface="Calibri" pitchFamily="34" charset="-122"/>
                <a:cs typeface="Calibri" pitchFamily="34" charset="-120"/>
              </a:rPr>
              <a:t>Covers ingredients already on the market, with a one-time streamlined submission route for legacy uses.</a:t>
            </a:r>
            <a:endParaRPr lang="en-US" sz="1400" dirty="0"/>
          </a:p>
        </p:txBody>
      </p:sp>
      <p:sp>
        <p:nvSpPr>
          <p:cNvPr id="14" name="Shape 10"/>
          <p:cNvSpPr/>
          <p:nvPr/>
        </p:nvSpPr>
        <p:spPr>
          <a:xfrm>
            <a:off x="6181344" y="1920240"/>
            <a:ext cx="2606040" cy="3566160"/>
          </a:xfrm>
          <a:prstGeom prst="roundRect">
            <a:avLst>
              <a:gd name="adj" fmla="val 4211"/>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15" name="Shape 11"/>
          <p:cNvSpPr/>
          <p:nvPr/>
        </p:nvSpPr>
        <p:spPr>
          <a:xfrm>
            <a:off x="6455664" y="2240280"/>
            <a:ext cx="822960" cy="822960"/>
          </a:xfrm>
          <a:prstGeom prst="ellipse">
            <a:avLst/>
          </a:prstGeom>
          <a:solidFill>
            <a:srgbClr val="164069"/>
          </a:solidFill>
          <a:ln w="12700">
            <a:solidFill>
              <a:srgbClr val="164069"/>
            </a:solidFill>
            <a:prstDash val="solid"/>
          </a:ln>
        </p:spPr>
        <p:txBody>
          <a:bodyPr/>
          <a:lstStyle/>
          <a:p>
            <a:endParaRPr lang="en-CA"/>
          </a:p>
        </p:txBody>
      </p:sp>
      <p:pic>
        <p:nvPicPr>
          <p:cNvPr id="16" name="Image 2" descr="preencoded.png"/>
          <p:cNvPicPr>
            <a:picLocks noChangeAspect="1"/>
          </p:cNvPicPr>
          <p:nvPr/>
        </p:nvPicPr>
        <p:blipFill>
          <a:blip r:embed="rId5"/>
          <a:stretch>
            <a:fillRect/>
          </a:stretch>
        </p:blipFill>
        <p:spPr>
          <a:xfrm>
            <a:off x="6661404" y="2446020"/>
            <a:ext cx="411480" cy="411480"/>
          </a:xfrm>
          <a:prstGeom prst="rect">
            <a:avLst/>
          </a:prstGeom>
        </p:spPr>
      </p:pic>
      <p:sp>
        <p:nvSpPr>
          <p:cNvPr id="17" name="Text 12"/>
          <p:cNvSpPr txBox="1"/>
          <p:nvPr/>
        </p:nvSpPr>
        <p:spPr>
          <a:xfrm>
            <a:off x="6455664" y="3246120"/>
            <a:ext cx="2103120" cy="548640"/>
          </a:xfrm>
          <a:prstGeom prst="rect">
            <a:avLst/>
          </a:prstGeom>
          <a:noFill/>
          <a:ln/>
        </p:spPr>
        <p:txBody>
          <a:bodyPr wrap="square" lIns="0" tIns="0" rIns="0" bIns="0" rtlCol="0" anchor="ctr"/>
          <a:lstStyle/>
          <a:p>
            <a:pPr marL="0" indent="0">
              <a:buNone/>
            </a:pPr>
            <a:r>
              <a:rPr lang="en-US" sz="1900" b="1" dirty="0">
                <a:solidFill>
                  <a:srgbClr val="164069"/>
                </a:solidFill>
                <a:latin typeface="Cambria" pitchFamily="34" charset="0"/>
                <a:ea typeface="Cambria" pitchFamily="34" charset="-122"/>
                <a:cs typeface="Cambria" pitchFamily="34" charset="-120"/>
              </a:rPr>
              <a:t>Public inventory</a:t>
            </a:r>
            <a:endParaRPr lang="en-US" sz="1900" dirty="0"/>
          </a:p>
        </p:txBody>
      </p:sp>
      <p:sp>
        <p:nvSpPr>
          <p:cNvPr id="18" name="Text 13"/>
          <p:cNvSpPr txBox="1"/>
          <p:nvPr/>
        </p:nvSpPr>
        <p:spPr>
          <a:xfrm>
            <a:off x="6455664" y="3794760"/>
            <a:ext cx="2103120" cy="1554480"/>
          </a:xfrm>
          <a:prstGeom prst="rect">
            <a:avLst/>
          </a:prstGeom>
          <a:noFill/>
          <a:ln/>
        </p:spPr>
        <p:txBody>
          <a:bodyPr wrap="square" lIns="0" tIns="0" rIns="0" bIns="0" rtlCol="0" anchor="t"/>
          <a:lstStyle/>
          <a:p>
            <a:pPr marL="0" indent="0">
              <a:buNone/>
            </a:pPr>
            <a:r>
              <a:rPr lang="en-US" sz="1400" dirty="0">
                <a:solidFill>
                  <a:srgbClr val="1F2A37"/>
                </a:solidFill>
                <a:latin typeface="Calibri" pitchFamily="34" charset="0"/>
                <a:ea typeface="Calibri" pitchFamily="34" charset="-122"/>
                <a:cs typeface="Calibri" pitchFamily="34" charset="-120"/>
              </a:rPr>
              <a:t>FDA would publish filed notices, its response letters, and a public list of streamlined submissions.</a:t>
            </a:r>
            <a:endParaRPr lang="en-US" sz="1400" dirty="0"/>
          </a:p>
        </p:txBody>
      </p:sp>
      <p:sp>
        <p:nvSpPr>
          <p:cNvPr id="19" name="Shape 14"/>
          <p:cNvSpPr/>
          <p:nvPr/>
        </p:nvSpPr>
        <p:spPr>
          <a:xfrm>
            <a:off x="8997696" y="1920240"/>
            <a:ext cx="2606040" cy="3566160"/>
          </a:xfrm>
          <a:prstGeom prst="roundRect">
            <a:avLst>
              <a:gd name="adj" fmla="val 4211"/>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20" name="Shape 15"/>
          <p:cNvSpPr/>
          <p:nvPr/>
        </p:nvSpPr>
        <p:spPr>
          <a:xfrm>
            <a:off x="9272016" y="2240280"/>
            <a:ext cx="822960" cy="822960"/>
          </a:xfrm>
          <a:prstGeom prst="ellipse">
            <a:avLst/>
          </a:prstGeom>
          <a:solidFill>
            <a:srgbClr val="164069"/>
          </a:solidFill>
          <a:ln w="12700">
            <a:solidFill>
              <a:srgbClr val="164069"/>
            </a:solidFill>
            <a:prstDash val="solid"/>
          </a:ln>
        </p:spPr>
        <p:txBody>
          <a:bodyPr/>
          <a:lstStyle/>
          <a:p>
            <a:endParaRPr lang="en-CA"/>
          </a:p>
        </p:txBody>
      </p:sp>
      <p:pic>
        <p:nvPicPr>
          <p:cNvPr id="21" name="Image 3" descr="preencoded.png"/>
          <p:cNvPicPr>
            <a:picLocks noChangeAspect="1"/>
          </p:cNvPicPr>
          <p:nvPr/>
        </p:nvPicPr>
        <p:blipFill>
          <a:blip r:embed="rId6"/>
          <a:stretch>
            <a:fillRect/>
          </a:stretch>
        </p:blipFill>
        <p:spPr>
          <a:xfrm>
            <a:off x="9477756" y="2446020"/>
            <a:ext cx="411480" cy="411480"/>
          </a:xfrm>
          <a:prstGeom prst="rect">
            <a:avLst/>
          </a:prstGeom>
        </p:spPr>
      </p:pic>
      <p:sp>
        <p:nvSpPr>
          <p:cNvPr id="22" name="Text 16"/>
          <p:cNvSpPr txBox="1"/>
          <p:nvPr/>
        </p:nvSpPr>
        <p:spPr>
          <a:xfrm>
            <a:off x="9272016" y="3246120"/>
            <a:ext cx="2103120" cy="548640"/>
          </a:xfrm>
          <a:prstGeom prst="rect">
            <a:avLst/>
          </a:prstGeom>
          <a:noFill/>
          <a:ln/>
        </p:spPr>
        <p:txBody>
          <a:bodyPr wrap="square" lIns="0" tIns="0" rIns="0" bIns="0" rtlCol="0" anchor="ctr"/>
          <a:lstStyle/>
          <a:p>
            <a:pPr marL="0" indent="0">
              <a:buNone/>
            </a:pPr>
            <a:r>
              <a:rPr lang="en-US" sz="1900" b="1" dirty="0">
                <a:solidFill>
                  <a:srgbClr val="164069"/>
                </a:solidFill>
                <a:latin typeface="Cambria" pitchFamily="34" charset="0"/>
                <a:ea typeface="Cambria" pitchFamily="34" charset="-122"/>
                <a:cs typeface="Cambria" pitchFamily="34" charset="-120"/>
              </a:rPr>
              <a:t>“Not GRAS” process</a:t>
            </a:r>
            <a:endParaRPr lang="en-US" sz="1900" dirty="0"/>
          </a:p>
        </p:txBody>
      </p:sp>
      <p:sp>
        <p:nvSpPr>
          <p:cNvPr id="23" name="Text 17"/>
          <p:cNvSpPr txBox="1"/>
          <p:nvPr/>
        </p:nvSpPr>
        <p:spPr>
          <a:xfrm>
            <a:off x="9272016" y="3794760"/>
            <a:ext cx="2103120" cy="1554480"/>
          </a:xfrm>
          <a:prstGeom prst="rect">
            <a:avLst/>
          </a:prstGeom>
          <a:noFill/>
          <a:ln/>
        </p:spPr>
        <p:txBody>
          <a:bodyPr wrap="square" lIns="0" tIns="0" rIns="0" bIns="0" rtlCol="0" anchor="t"/>
          <a:lstStyle/>
          <a:p>
            <a:pPr marL="0" indent="0">
              <a:buNone/>
            </a:pPr>
            <a:r>
              <a:rPr lang="en-US" sz="1400" dirty="0">
                <a:solidFill>
                  <a:srgbClr val="1F2A37"/>
                </a:solidFill>
                <a:latin typeface="Calibri" pitchFamily="34" charset="0"/>
                <a:ea typeface="Calibri" pitchFamily="34" charset="-122"/>
                <a:cs typeface="Calibri" pitchFamily="34" charset="-120"/>
              </a:rPr>
              <a:t>Spells out how FDA determines a use is not GRAS, and makes non-notification a factor in post-market prioritization.</a:t>
            </a:r>
            <a:endParaRPr lang="en-US" sz="1400" dirty="0"/>
          </a:p>
        </p:txBody>
      </p:sp>
      <p:sp>
        <p:nvSpPr>
          <p:cNvPr id="24" name="Text 18"/>
          <p:cNvSpPr txBox="1"/>
          <p:nvPr/>
        </p:nvSpPr>
        <p:spPr>
          <a:xfrm>
            <a:off x="548640" y="5715000"/>
            <a:ext cx="11094415" cy="457200"/>
          </a:xfrm>
          <a:prstGeom prst="rect">
            <a:avLst/>
          </a:prstGeom>
          <a:noFill/>
          <a:ln/>
        </p:spPr>
        <p:txBody>
          <a:bodyPr wrap="square" lIns="0" tIns="0" rIns="0" bIns="0" rtlCol="0" anchor="ctr"/>
          <a:lstStyle/>
          <a:p>
            <a:pPr marL="0" indent="0">
              <a:buNone/>
            </a:pPr>
            <a:r>
              <a:rPr lang="en-US" sz="1500" b="1" dirty="0">
                <a:solidFill>
                  <a:srgbClr val="FF7B00"/>
                </a:solidFill>
                <a:latin typeface="Calibri" pitchFamily="34" charset="0"/>
                <a:ea typeface="Calibri" pitchFamily="34" charset="-122"/>
                <a:cs typeface="Calibri" pitchFamily="34" charset="-120"/>
              </a:rPr>
              <a:t>Status: </a:t>
            </a:r>
            <a:r>
              <a:rPr lang="en-US" sz="1500" dirty="0">
                <a:solidFill>
                  <a:srgbClr val="1F2A37"/>
                </a:solidFill>
                <a:latin typeface="Calibri" pitchFamily="34" charset="0"/>
                <a:ea typeface="Calibri" pitchFamily="34" charset="-122"/>
                <a:cs typeface="Calibri" pitchFamily="34" charset="-120"/>
              </a:rPr>
              <a:t>proposed rule — comments due December 9, 2026. A legal challenge to FDA’s authority is widely expected if it is finalized.</a:t>
            </a:r>
            <a:endParaRPr lang="en-US" sz="1500" dirty="0"/>
          </a:p>
        </p:txBody>
      </p:sp>
      <p:sp>
        <p:nvSpPr>
          <p:cNvPr id="25" name="Text 19"/>
          <p:cNvSpPr txBox="1"/>
          <p:nvPr/>
        </p:nvSpPr>
        <p:spPr>
          <a:xfrm>
            <a:off x="548640" y="6400800"/>
            <a:ext cx="11094415" cy="274320"/>
          </a:xfrm>
          <a:prstGeom prst="rect">
            <a:avLst/>
          </a:prstGeom>
          <a:noFill/>
          <a:ln/>
        </p:spPr>
        <p:txBody>
          <a:bodyPr wrap="square" lIns="0" tIns="0" rIns="0" bIns="0" rtlCol="0" anchor="ctr"/>
          <a:lstStyle/>
          <a:p>
            <a:pPr marL="0" indent="0">
              <a:buNone/>
            </a:pPr>
            <a:r>
              <a:rPr lang="en-US" sz="1000" dirty="0">
                <a:solidFill>
                  <a:srgbClr val="5B6778"/>
                </a:solidFill>
                <a:latin typeface="Calibri" pitchFamily="34" charset="0"/>
                <a:ea typeface="Calibri" pitchFamily="34" charset="-122"/>
                <a:cs typeface="Calibri" pitchFamily="34" charset="-120"/>
              </a:rPr>
              <a:t>Based on the proposed rule (91 FR 51834, Aug 11, 2026). Proposed provisions are not yet binding and may change in the final rule.</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94415" cy="822960"/>
          </a:xfrm>
          <a:prstGeom prst="rect">
            <a:avLst/>
          </a:prstGeom>
          <a:noFill/>
          <a:ln/>
        </p:spPr>
        <p:txBody>
          <a:bodyPr wrap="square" lIns="0" tIns="0" rIns="0" bIns="0" rtlCol="0" anchor="ctr"/>
          <a:lstStyle/>
          <a:p>
            <a:pPr marL="0" indent="0">
              <a:buNone/>
            </a:pPr>
            <a:r>
              <a:rPr lang="en-US" sz="3400" b="1" dirty="0">
                <a:solidFill>
                  <a:srgbClr val="164069"/>
                </a:solidFill>
                <a:latin typeface="Cambria" pitchFamily="34" charset="0"/>
                <a:ea typeface="Cambria" pitchFamily="34" charset="-122"/>
                <a:cs typeface="Cambria" pitchFamily="34" charset="-120"/>
              </a:rPr>
              <a:t>Key dates and proposed timelines</a:t>
            </a:r>
            <a:endParaRPr lang="en-US" sz="3400" dirty="0"/>
          </a:p>
        </p:txBody>
      </p:sp>
      <p:sp>
        <p:nvSpPr>
          <p:cNvPr id="3" name="Text 1"/>
          <p:cNvSpPr txBox="1"/>
          <p:nvPr/>
        </p:nvSpPr>
        <p:spPr>
          <a:xfrm>
            <a:off x="548640" y="1143000"/>
            <a:ext cx="11094415" cy="457200"/>
          </a:xfrm>
          <a:prstGeom prst="rect">
            <a:avLst/>
          </a:prstGeom>
          <a:noFill/>
          <a:ln/>
        </p:spPr>
        <p:txBody>
          <a:bodyPr wrap="square" lIns="0" tIns="0" rIns="0" bIns="0" rtlCol="0" anchor="ctr"/>
          <a:lstStyle/>
          <a:p>
            <a:pPr marL="0" indent="0">
              <a:buNone/>
            </a:pPr>
            <a:r>
              <a:rPr lang="en-US" sz="1600" i="1" dirty="0">
                <a:solidFill>
                  <a:srgbClr val="5B6778"/>
                </a:solidFill>
                <a:latin typeface="Calibri" pitchFamily="34" charset="0"/>
                <a:ea typeface="Calibri" pitchFamily="34" charset="-122"/>
                <a:cs typeface="Calibri" pitchFamily="34" charset="-120"/>
              </a:rPr>
              <a:t>Everything after the final rule is measured from its effective date (“E”)</a:t>
            </a:r>
            <a:endParaRPr lang="en-US" sz="1600" dirty="0"/>
          </a:p>
        </p:txBody>
      </p:sp>
      <p:sp>
        <p:nvSpPr>
          <p:cNvPr id="4" name="Shape 2"/>
          <p:cNvSpPr/>
          <p:nvPr/>
        </p:nvSpPr>
        <p:spPr>
          <a:xfrm>
            <a:off x="914400" y="3246120"/>
            <a:ext cx="10332720" cy="0"/>
          </a:xfrm>
          <a:prstGeom prst="line">
            <a:avLst/>
          </a:prstGeom>
          <a:noFill/>
          <a:ln w="38100">
            <a:solidFill>
              <a:srgbClr val="B8C4D4"/>
            </a:solidFill>
            <a:prstDash val="solid"/>
          </a:ln>
        </p:spPr>
        <p:txBody>
          <a:bodyPr/>
          <a:lstStyle/>
          <a:p>
            <a:endParaRPr lang="en-CA"/>
          </a:p>
        </p:txBody>
      </p:sp>
      <p:sp>
        <p:nvSpPr>
          <p:cNvPr id="5" name="Shape 3"/>
          <p:cNvSpPr/>
          <p:nvPr/>
        </p:nvSpPr>
        <p:spPr>
          <a:xfrm>
            <a:off x="713232" y="3044952"/>
            <a:ext cx="402336" cy="402336"/>
          </a:xfrm>
          <a:prstGeom prst="ellipse">
            <a:avLst/>
          </a:prstGeom>
          <a:solidFill>
            <a:srgbClr val="164069"/>
          </a:solidFill>
          <a:ln w="38100">
            <a:solidFill>
              <a:srgbClr val="FFFFFF"/>
            </a:solidFill>
            <a:prstDash val="solid"/>
          </a:ln>
        </p:spPr>
        <p:txBody>
          <a:bodyPr/>
          <a:lstStyle/>
          <a:p>
            <a:endParaRPr lang="en-CA"/>
          </a:p>
        </p:txBody>
      </p:sp>
      <p:sp>
        <p:nvSpPr>
          <p:cNvPr id="6" name="Text 4"/>
          <p:cNvSpPr txBox="1"/>
          <p:nvPr/>
        </p:nvSpPr>
        <p:spPr>
          <a:xfrm>
            <a:off x="0" y="2011680"/>
            <a:ext cx="1828800" cy="411480"/>
          </a:xfrm>
          <a:prstGeom prst="rect">
            <a:avLst/>
          </a:prstGeom>
          <a:noFill/>
          <a:ln/>
        </p:spPr>
        <p:txBody>
          <a:bodyPr wrap="square" lIns="0" tIns="0" rIns="0" bIns="0" rtlCol="0" anchor="ctr"/>
          <a:lstStyle/>
          <a:p>
            <a:pPr marL="0" indent="0" algn="ctr">
              <a:buNone/>
            </a:pPr>
            <a:r>
              <a:rPr lang="en-US" sz="1600" b="1" dirty="0">
                <a:solidFill>
                  <a:srgbClr val="164069"/>
                </a:solidFill>
                <a:latin typeface="Cambria" pitchFamily="34" charset="0"/>
                <a:ea typeface="Cambria" pitchFamily="34" charset="-122"/>
                <a:cs typeface="Cambria" pitchFamily="34" charset="-120"/>
              </a:rPr>
              <a:t>Aug 11, 2026</a:t>
            </a:r>
            <a:endParaRPr lang="en-US" sz="1600" dirty="0"/>
          </a:p>
        </p:txBody>
      </p:sp>
      <p:sp>
        <p:nvSpPr>
          <p:cNvPr id="7" name="Text 5"/>
          <p:cNvSpPr txBox="1"/>
          <p:nvPr/>
        </p:nvSpPr>
        <p:spPr>
          <a:xfrm>
            <a:off x="0" y="2423160"/>
            <a:ext cx="1828800" cy="548640"/>
          </a:xfrm>
          <a:prstGeom prst="rect">
            <a:avLst/>
          </a:prstGeom>
          <a:noFill/>
          <a:ln/>
        </p:spPr>
        <p:txBody>
          <a:bodyPr wrap="square" lIns="0" tIns="0" rIns="0" bIns="0" rtlCol="0" anchor="t"/>
          <a:lstStyle/>
          <a:p>
            <a:pPr marL="0" indent="0" algn="ctr">
              <a:buNone/>
            </a:pPr>
            <a:r>
              <a:rPr lang="en-US" sz="1300" dirty="0">
                <a:solidFill>
                  <a:srgbClr val="1F2A37"/>
                </a:solidFill>
                <a:latin typeface="Calibri" pitchFamily="34" charset="0"/>
                <a:ea typeface="Calibri" pitchFamily="34" charset="-122"/>
                <a:cs typeface="Calibri" pitchFamily="34" charset="-120"/>
              </a:rPr>
              <a:t>NPRM published</a:t>
            </a:r>
            <a:endParaRPr lang="en-US" sz="1300" dirty="0"/>
          </a:p>
        </p:txBody>
      </p:sp>
      <p:sp>
        <p:nvSpPr>
          <p:cNvPr id="8" name="Shape 6"/>
          <p:cNvSpPr/>
          <p:nvPr/>
        </p:nvSpPr>
        <p:spPr>
          <a:xfrm>
            <a:off x="2779776" y="3044952"/>
            <a:ext cx="402336" cy="402336"/>
          </a:xfrm>
          <a:prstGeom prst="ellipse">
            <a:avLst/>
          </a:prstGeom>
          <a:solidFill>
            <a:srgbClr val="164069"/>
          </a:solidFill>
          <a:ln w="38100">
            <a:solidFill>
              <a:srgbClr val="FFFFFF"/>
            </a:solidFill>
            <a:prstDash val="solid"/>
          </a:ln>
        </p:spPr>
        <p:txBody>
          <a:bodyPr/>
          <a:lstStyle/>
          <a:p>
            <a:endParaRPr lang="en-CA"/>
          </a:p>
        </p:txBody>
      </p:sp>
      <p:sp>
        <p:nvSpPr>
          <p:cNvPr id="9" name="Text 7"/>
          <p:cNvSpPr txBox="1"/>
          <p:nvPr/>
        </p:nvSpPr>
        <p:spPr>
          <a:xfrm>
            <a:off x="2066544" y="3657600"/>
            <a:ext cx="1828800" cy="411480"/>
          </a:xfrm>
          <a:prstGeom prst="rect">
            <a:avLst/>
          </a:prstGeom>
          <a:noFill/>
          <a:ln/>
        </p:spPr>
        <p:txBody>
          <a:bodyPr wrap="square" lIns="0" tIns="0" rIns="0" bIns="0" rtlCol="0" anchor="ctr"/>
          <a:lstStyle/>
          <a:p>
            <a:pPr marL="0" indent="0" algn="ctr">
              <a:buNone/>
            </a:pPr>
            <a:r>
              <a:rPr lang="en-US" sz="1600" b="1" dirty="0">
                <a:solidFill>
                  <a:srgbClr val="164069"/>
                </a:solidFill>
                <a:latin typeface="Cambria" pitchFamily="34" charset="0"/>
                <a:ea typeface="Cambria" pitchFamily="34" charset="-122"/>
                <a:cs typeface="Cambria" pitchFamily="34" charset="-120"/>
              </a:rPr>
              <a:t>Dec 9, 2026</a:t>
            </a:r>
            <a:endParaRPr lang="en-US" sz="1600" dirty="0"/>
          </a:p>
        </p:txBody>
      </p:sp>
      <p:sp>
        <p:nvSpPr>
          <p:cNvPr id="10" name="Text 8"/>
          <p:cNvSpPr txBox="1"/>
          <p:nvPr/>
        </p:nvSpPr>
        <p:spPr>
          <a:xfrm>
            <a:off x="2066544" y="4069080"/>
            <a:ext cx="1828800" cy="548640"/>
          </a:xfrm>
          <a:prstGeom prst="rect">
            <a:avLst/>
          </a:prstGeom>
          <a:noFill/>
          <a:ln/>
        </p:spPr>
        <p:txBody>
          <a:bodyPr wrap="square" lIns="0" tIns="0" rIns="0" bIns="0" rtlCol="0" anchor="t"/>
          <a:lstStyle/>
          <a:p>
            <a:pPr marL="0" indent="0" algn="ctr">
              <a:buNone/>
            </a:pPr>
            <a:r>
              <a:rPr lang="en-US" sz="1300" dirty="0">
                <a:solidFill>
                  <a:srgbClr val="1F2A37"/>
                </a:solidFill>
                <a:latin typeface="Calibri" pitchFamily="34" charset="0"/>
                <a:ea typeface="Calibri" pitchFamily="34" charset="-122"/>
                <a:cs typeface="Calibri" pitchFamily="34" charset="-120"/>
              </a:rPr>
              <a:t>Comment period closes</a:t>
            </a:r>
            <a:endParaRPr lang="en-US" sz="1300" dirty="0"/>
          </a:p>
        </p:txBody>
      </p:sp>
      <p:sp>
        <p:nvSpPr>
          <p:cNvPr id="11" name="Shape 9"/>
          <p:cNvSpPr/>
          <p:nvPr/>
        </p:nvSpPr>
        <p:spPr>
          <a:xfrm>
            <a:off x="4846320" y="3044952"/>
            <a:ext cx="402336" cy="402336"/>
          </a:xfrm>
          <a:prstGeom prst="ellipse">
            <a:avLst/>
          </a:prstGeom>
          <a:solidFill>
            <a:srgbClr val="5B6778"/>
          </a:solidFill>
          <a:ln w="38100">
            <a:solidFill>
              <a:srgbClr val="FFFFFF"/>
            </a:solidFill>
            <a:prstDash val="solid"/>
          </a:ln>
        </p:spPr>
        <p:txBody>
          <a:bodyPr/>
          <a:lstStyle/>
          <a:p>
            <a:endParaRPr lang="en-CA"/>
          </a:p>
        </p:txBody>
      </p:sp>
      <p:sp>
        <p:nvSpPr>
          <p:cNvPr id="12" name="Text 10"/>
          <p:cNvSpPr txBox="1"/>
          <p:nvPr/>
        </p:nvSpPr>
        <p:spPr>
          <a:xfrm>
            <a:off x="4133088" y="2011680"/>
            <a:ext cx="1828800" cy="411480"/>
          </a:xfrm>
          <a:prstGeom prst="rect">
            <a:avLst/>
          </a:prstGeom>
          <a:noFill/>
          <a:ln/>
        </p:spPr>
        <p:txBody>
          <a:bodyPr wrap="square" lIns="0" tIns="0" rIns="0" bIns="0" rtlCol="0" anchor="ctr"/>
          <a:lstStyle/>
          <a:p>
            <a:pPr marL="0" indent="0" algn="ctr">
              <a:buNone/>
            </a:pPr>
            <a:r>
              <a:rPr lang="en-US" sz="1600" b="1" dirty="0">
                <a:solidFill>
                  <a:srgbClr val="5B6778"/>
                </a:solidFill>
                <a:latin typeface="Cambria" pitchFamily="34" charset="0"/>
                <a:ea typeface="Cambria" pitchFamily="34" charset="-122"/>
                <a:cs typeface="Cambria" pitchFamily="34" charset="-120"/>
              </a:rPr>
              <a:t>TBD</a:t>
            </a:r>
            <a:endParaRPr lang="en-US" sz="1600" dirty="0"/>
          </a:p>
        </p:txBody>
      </p:sp>
      <p:sp>
        <p:nvSpPr>
          <p:cNvPr id="13" name="Text 11"/>
          <p:cNvSpPr txBox="1"/>
          <p:nvPr/>
        </p:nvSpPr>
        <p:spPr>
          <a:xfrm>
            <a:off x="4133088" y="2423160"/>
            <a:ext cx="1828800" cy="548640"/>
          </a:xfrm>
          <a:prstGeom prst="rect">
            <a:avLst/>
          </a:prstGeom>
          <a:noFill/>
          <a:ln/>
        </p:spPr>
        <p:txBody>
          <a:bodyPr wrap="square" lIns="0" tIns="0" rIns="0" bIns="0" rtlCol="0" anchor="t"/>
          <a:lstStyle/>
          <a:p>
            <a:pPr marL="0" indent="0" algn="ctr">
              <a:buNone/>
            </a:pPr>
            <a:r>
              <a:rPr lang="en-US" sz="1300" dirty="0">
                <a:solidFill>
                  <a:srgbClr val="1F2A37"/>
                </a:solidFill>
                <a:latin typeface="Calibri" pitchFamily="34" charset="0"/>
                <a:ea typeface="Calibri" pitchFamily="34" charset="-122"/>
                <a:cs typeface="Calibri" pitchFamily="34" charset="-120"/>
              </a:rPr>
              <a:t>Final rule published</a:t>
            </a:r>
            <a:endParaRPr lang="en-US" sz="1300" dirty="0"/>
          </a:p>
        </p:txBody>
      </p:sp>
      <p:sp>
        <p:nvSpPr>
          <p:cNvPr id="14" name="Shape 12"/>
          <p:cNvSpPr/>
          <p:nvPr/>
        </p:nvSpPr>
        <p:spPr>
          <a:xfrm>
            <a:off x="6912864" y="3044952"/>
            <a:ext cx="402336" cy="402336"/>
          </a:xfrm>
          <a:prstGeom prst="ellipse">
            <a:avLst/>
          </a:prstGeom>
          <a:solidFill>
            <a:srgbClr val="164069"/>
          </a:solidFill>
          <a:ln w="38100">
            <a:solidFill>
              <a:srgbClr val="FFFFFF"/>
            </a:solidFill>
            <a:prstDash val="solid"/>
          </a:ln>
        </p:spPr>
        <p:txBody>
          <a:bodyPr/>
          <a:lstStyle/>
          <a:p>
            <a:endParaRPr lang="en-CA"/>
          </a:p>
        </p:txBody>
      </p:sp>
      <p:sp>
        <p:nvSpPr>
          <p:cNvPr id="15" name="Text 13"/>
          <p:cNvSpPr txBox="1"/>
          <p:nvPr/>
        </p:nvSpPr>
        <p:spPr>
          <a:xfrm>
            <a:off x="6199632" y="3657600"/>
            <a:ext cx="1828800" cy="411480"/>
          </a:xfrm>
          <a:prstGeom prst="rect">
            <a:avLst/>
          </a:prstGeom>
          <a:noFill/>
          <a:ln/>
        </p:spPr>
        <p:txBody>
          <a:bodyPr wrap="square" lIns="0" tIns="0" rIns="0" bIns="0" rtlCol="0" anchor="ctr"/>
          <a:lstStyle/>
          <a:p>
            <a:pPr marL="0" indent="0" algn="ctr">
              <a:buNone/>
            </a:pPr>
            <a:r>
              <a:rPr lang="en-US" sz="1600" b="1" dirty="0">
                <a:solidFill>
                  <a:srgbClr val="164069"/>
                </a:solidFill>
                <a:latin typeface="Cambria" pitchFamily="34" charset="0"/>
                <a:ea typeface="Cambria" pitchFamily="34" charset="-122"/>
                <a:cs typeface="Cambria" pitchFamily="34" charset="-120"/>
              </a:rPr>
              <a:t>Final + 60 days</a:t>
            </a:r>
            <a:endParaRPr lang="en-US" sz="1600" dirty="0"/>
          </a:p>
        </p:txBody>
      </p:sp>
      <p:sp>
        <p:nvSpPr>
          <p:cNvPr id="16" name="Text 14"/>
          <p:cNvSpPr txBox="1"/>
          <p:nvPr/>
        </p:nvSpPr>
        <p:spPr>
          <a:xfrm>
            <a:off x="6199632" y="4069080"/>
            <a:ext cx="1828800" cy="548640"/>
          </a:xfrm>
          <a:prstGeom prst="rect">
            <a:avLst/>
          </a:prstGeom>
          <a:noFill/>
          <a:ln/>
        </p:spPr>
        <p:txBody>
          <a:bodyPr wrap="square" lIns="0" tIns="0" rIns="0" bIns="0" rtlCol="0" anchor="t"/>
          <a:lstStyle/>
          <a:p>
            <a:pPr marL="0" indent="0" algn="ctr">
              <a:buNone/>
            </a:pPr>
            <a:r>
              <a:rPr lang="en-US" sz="1300" dirty="0">
                <a:solidFill>
                  <a:srgbClr val="1F2A37"/>
                </a:solidFill>
                <a:latin typeface="Calibri" pitchFamily="34" charset="0"/>
                <a:ea typeface="Calibri" pitchFamily="34" charset="-122"/>
                <a:cs typeface="Calibri" pitchFamily="34" charset="-120"/>
              </a:rPr>
              <a:t>Effective date (E)</a:t>
            </a:r>
            <a:endParaRPr lang="en-US" sz="1300" dirty="0"/>
          </a:p>
        </p:txBody>
      </p:sp>
      <p:sp>
        <p:nvSpPr>
          <p:cNvPr id="17" name="Shape 15"/>
          <p:cNvSpPr/>
          <p:nvPr/>
        </p:nvSpPr>
        <p:spPr>
          <a:xfrm>
            <a:off x="8979408" y="3044952"/>
            <a:ext cx="402336" cy="402336"/>
          </a:xfrm>
          <a:prstGeom prst="ellipse">
            <a:avLst/>
          </a:prstGeom>
          <a:solidFill>
            <a:srgbClr val="FF7B00"/>
          </a:solidFill>
          <a:ln w="38100">
            <a:solidFill>
              <a:srgbClr val="FFFFFF"/>
            </a:solidFill>
            <a:prstDash val="solid"/>
          </a:ln>
        </p:spPr>
        <p:txBody>
          <a:bodyPr/>
          <a:lstStyle/>
          <a:p>
            <a:endParaRPr lang="en-CA"/>
          </a:p>
        </p:txBody>
      </p:sp>
      <p:sp>
        <p:nvSpPr>
          <p:cNvPr id="18" name="Text 16"/>
          <p:cNvSpPr txBox="1"/>
          <p:nvPr/>
        </p:nvSpPr>
        <p:spPr>
          <a:xfrm>
            <a:off x="8266176" y="2011680"/>
            <a:ext cx="1828800" cy="411480"/>
          </a:xfrm>
          <a:prstGeom prst="rect">
            <a:avLst/>
          </a:prstGeom>
          <a:noFill/>
          <a:ln/>
        </p:spPr>
        <p:txBody>
          <a:bodyPr wrap="square" lIns="0" tIns="0" rIns="0" bIns="0" rtlCol="0" anchor="ctr"/>
          <a:lstStyle/>
          <a:p>
            <a:pPr marL="0" indent="0" algn="ctr">
              <a:buNone/>
            </a:pPr>
            <a:r>
              <a:rPr lang="en-US" sz="1600" b="1" dirty="0">
                <a:solidFill>
                  <a:srgbClr val="FF7B00"/>
                </a:solidFill>
                <a:latin typeface="Cambria" pitchFamily="34" charset="0"/>
                <a:ea typeface="Cambria" pitchFamily="34" charset="-122"/>
                <a:cs typeface="Cambria" pitchFamily="34" charset="-120"/>
              </a:rPr>
              <a:t>E + 12 months</a:t>
            </a:r>
            <a:endParaRPr lang="en-US" sz="1600" dirty="0"/>
          </a:p>
        </p:txBody>
      </p:sp>
      <p:sp>
        <p:nvSpPr>
          <p:cNvPr id="19" name="Text 17"/>
          <p:cNvSpPr txBox="1"/>
          <p:nvPr/>
        </p:nvSpPr>
        <p:spPr>
          <a:xfrm>
            <a:off x="8266176" y="2423160"/>
            <a:ext cx="1828800" cy="548640"/>
          </a:xfrm>
          <a:prstGeom prst="rect">
            <a:avLst/>
          </a:prstGeom>
          <a:noFill/>
          <a:ln/>
        </p:spPr>
        <p:txBody>
          <a:bodyPr wrap="square" lIns="0" tIns="0" rIns="0" bIns="0" rtlCol="0" anchor="t"/>
          <a:lstStyle/>
          <a:p>
            <a:pPr marL="0" indent="0" algn="ctr">
              <a:buNone/>
            </a:pPr>
            <a:r>
              <a:rPr lang="en-US" sz="1300" dirty="0">
                <a:solidFill>
                  <a:srgbClr val="1F2A37"/>
                </a:solidFill>
                <a:latin typeface="Calibri" pitchFamily="34" charset="0"/>
                <a:ea typeface="Calibri" pitchFamily="34" charset="-122"/>
                <a:cs typeface="Calibri" pitchFamily="34" charset="-120"/>
              </a:rPr>
              <a:t>Streamlined legacy window closes</a:t>
            </a:r>
            <a:endParaRPr lang="en-US" sz="1300" dirty="0"/>
          </a:p>
        </p:txBody>
      </p:sp>
      <p:sp>
        <p:nvSpPr>
          <p:cNvPr id="20" name="Shape 18"/>
          <p:cNvSpPr/>
          <p:nvPr/>
        </p:nvSpPr>
        <p:spPr>
          <a:xfrm>
            <a:off x="11045952" y="3044952"/>
            <a:ext cx="402336" cy="402336"/>
          </a:xfrm>
          <a:prstGeom prst="ellipse">
            <a:avLst/>
          </a:prstGeom>
          <a:solidFill>
            <a:srgbClr val="C0392B"/>
          </a:solidFill>
          <a:ln w="38100">
            <a:solidFill>
              <a:srgbClr val="FFFFFF"/>
            </a:solidFill>
            <a:prstDash val="solid"/>
          </a:ln>
        </p:spPr>
        <p:txBody>
          <a:bodyPr/>
          <a:lstStyle/>
          <a:p>
            <a:endParaRPr lang="en-CA"/>
          </a:p>
        </p:txBody>
      </p:sp>
      <p:sp>
        <p:nvSpPr>
          <p:cNvPr id="21" name="Text 19"/>
          <p:cNvSpPr txBox="1"/>
          <p:nvPr/>
        </p:nvSpPr>
        <p:spPr>
          <a:xfrm>
            <a:off x="10332720" y="3657600"/>
            <a:ext cx="1828800" cy="411480"/>
          </a:xfrm>
          <a:prstGeom prst="rect">
            <a:avLst/>
          </a:prstGeom>
          <a:noFill/>
          <a:ln/>
        </p:spPr>
        <p:txBody>
          <a:bodyPr wrap="square" lIns="0" tIns="0" rIns="0" bIns="0" rtlCol="0" anchor="ctr"/>
          <a:lstStyle/>
          <a:p>
            <a:pPr marL="0" indent="0" algn="ctr">
              <a:buNone/>
            </a:pPr>
            <a:r>
              <a:rPr lang="en-US" sz="1600" b="1" dirty="0">
                <a:solidFill>
                  <a:srgbClr val="C0392B"/>
                </a:solidFill>
                <a:latin typeface="Cambria" pitchFamily="34" charset="0"/>
                <a:ea typeface="Cambria" pitchFamily="34" charset="-122"/>
                <a:cs typeface="Cambria" pitchFamily="34" charset="-120"/>
              </a:rPr>
              <a:t>E + 18 months</a:t>
            </a:r>
            <a:endParaRPr lang="en-US" sz="1600" dirty="0"/>
          </a:p>
        </p:txBody>
      </p:sp>
      <p:sp>
        <p:nvSpPr>
          <p:cNvPr id="22" name="Text 20"/>
          <p:cNvSpPr txBox="1"/>
          <p:nvPr/>
        </p:nvSpPr>
        <p:spPr>
          <a:xfrm>
            <a:off x="10332720" y="4069080"/>
            <a:ext cx="1828800" cy="548640"/>
          </a:xfrm>
          <a:prstGeom prst="rect">
            <a:avLst/>
          </a:prstGeom>
          <a:noFill/>
          <a:ln/>
        </p:spPr>
        <p:txBody>
          <a:bodyPr wrap="square" lIns="0" tIns="0" rIns="0" bIns="0" rtlCol="0" anchor="t"/>
          <a:lstStyle/>
          <a:p>
            <a:pPr marL="0" indent="0" algn="ctr">
              <a:buNone/>
            </a:pPr>
            <a:r>
              <a:rPr lang="en-US" sz="1300" dirty="0">
                <a:solidFill>
                  <a:srgbClr val="1F2A37"/>
                </a:solidFill>
                <a:latin typeface="Calibri" pitchFamily="34" charset="0"/>
                <a:ea typeface="Calibri" pitchFamily="34" charset="-122"/>
                <a:cs typeface="Calibri" pitchFamily="34" charset="-120"/>
              </a:rPr>
              <a:t>Mandatory notice compliance date</a:t>
            </a:r>
            <a:endParaRPr lang="en-US" sz="1300" dirty="0"/>
          </a:p>
        </p:txBody>
      </p:sp>
      <p:sp>
        <p:nvSpPr>
          <p:cNvPr id="23" name="Shape 21"/>
          <p:cNvSpPr/>
          <p:nvPr/>
        </p:nvSpPr>
        <p:spPr>
          <a:xfrm>
            <a:off x="548640" y="4892040"/>
            <a:ext cx="11094415" cy="1234440"/>
          </a:xfrm>
          <a:prstGeom prst="roundRect">
            <a:avLst>
              <a:gd name="adj" fmla="val 8889"/>
            </a:avLst>
          </a:prstGeom>
          <a:solidFill>
            <a:srgbClr val="FFF1E3"/>
          </a:solidFill>
          <a:ln w="12700">
            <a:solidFill>
              <a:srgbClr val="FFF1E3"/>
            </a:solidFill>
            <a:prstDash val="solid"/>
          </a:ln>
          <a:effectLst>
            <a:outerShdw blurRad="76200" dist="25400" dir="5400000" algn="bl" rotWithShape="0">
              <a:srgbClr val="000000">
                <a:alpha val="12000"/>
              </a:srgbClr>
            </a:outerShdw>
          </a:effectLst>
        </p:spPr>
        <p:txBody>
          <a:bodyPr/>
          <a:lstStyle/>
          <a:p>
            <a:endParaRPr lang="en-CA"/>
          </a:p>
        </p:txBody>
      </p:sp>
      <p:sp>
        <p:nvSpPr>
          <p:cNvPr id="24" name="Shape 22"/>
          <p:cNvSpPr/>
          <p:nvPr/>
        </p:nvSpPr>
        <p:spPr>
          <a:xfrm>
            <a:off x="777240" y="5074920"/>
            <a:ext cx="868680" cy="868680"/>
          </a:xfrm>
          <a:prstGeom prst="ellipse">
            <a:avLst/>
          </a:prstGeom>
          <a:solidFill>
            <a:srgbClr val="FF7B00"/>
          </a:solidFill>
          <a:ln w="12700">
            <a:solidFill>
              <a:srgbClr val="FF7B00"/>
            </a:solidFill>
            <a:prstDash val="solid"/>
          </a:ln>
        </p:spPr>
        <p:txBody>
          <a:bodyPr/>
          <a:lstStyle/>
          <a:p>
            <a:endParaRPr lang="en-CA"/>
          </a:p>
        </p:txBody>
      </p:sp>
      <p:pic>
        <p:nvPicPr>
          <p:cNvPr id="25" name="Image 0" descr="preencoded.png"/>
          <p:cNvPicPr>
            <a:picLocks noChangeAspect="1"/>
          </p:cNvPicPr>
          <p:nvPr/>
        </p:nvPicPr>
        <p:blipFill>
          <a:blip r:embed="rId3"/>
          <a:stretch>
            <a:fillRect/>
          </a:stretch>
        </p:blipFill>
        <p:spPr>
          <a:xfrm>
            <a:off x="994410" y="5292090"/>
            <a:ext cx="434340" cy="434340"/>
          </a:xfrm>
          <a:prstGeom prst="rect">
            <a:avLst/>
          </a:prstGeom>
        </p:spPr>
      </p:pic>
      <p:sp>
        <p:nvSpPr>
          <p:cNvPr id="26" name="Text 23"/>
          <p:cNvSpPr txBox="1"/>
          <p:nvPr/>
        </p:nvSpPr>
        <p:spPr>
          <a:xfrm>
            <a:off x="1874520" y="5029200"/>
            <a:ext cx="9509760" cy="960120"/>
          </a:xfrm>
          <a:prstGeom prst="rect">
            <a:avLst/>
          </a:prstGeom>
          <a:noFill/>
          <a:ln/>
        </p:spPr>
        <p:txBody>
          <a:bodyPr wrap="square" lIns="0" tIns="0" rIns="0" bIns="0" rtlCol="0" anchor="ctr"/>
          <a:lstStyle/>
          <a:p>
            <a:pPr marL="0" indent="0">
              <a:buNone/>
            </a:pPr>
            <a:r>
              <a:rPr lang="en-US" sz="1600" b="1" dirty="0">
                <a:solidFill>
                  <a:srgbClr val="FF7B00"/>
                </a:solidFill>
                <a:latin typeface="Calibri" pitchFamily="34" charset="0"/>
                <a:ea typeface="Calibri" pitchFamily="34" charset="-122"/>
                <a:cs typeface="Calibri" pitchFamily="34" charset="-120"/>
              </a:rPr>
              <a:t>The 6-month trap. </a:t>
            </a:r>
            <a:r>
              <a:rPr lang="en-US" sz="1600" dirty="0">
                <a:solidFill>
                  <a:srgbClr val="1F2A37"/>
                </a:solidFill>
                <a:latin typeface="Calibri" pitchFamily="34" charset="0"/>
                <a:ea typeface="Calibri" pitchFamily="34" charset="-122"/>
                <a:cs typeface="Calibri" pitchFamily="34" charset="-120"/>
              </a:rPr>
              <a:t>The lighter streamlined route closes at E + 12 months, six months before the general compliance date. Firms that plan to “wait for the deadline” forfeit the easy option.</a:t>
            </a:r>
            <a:endParaRPr lang="en-US" sz="1600" dirty="0"/>
          </a:p>
        </p:txBody>
      </p:sp>
      <p:sp>
        <p:nvSpPr>
          <p:cNvPr id="27" name="Text 24"/>
          <p:cNvSpPr txBox="1"/>
          <p:nvPr/>
        </p:nvSpPr>
        <p:spPr>
          <a:xfrm>
            <a:off x="548640" y="6400800"/>
            <a:ext cx="11094415" cy="274320"/>
          </a:xfrm>
          <a:prstGeom prst="rect">
            <a:avLst/>
          </a:prstGeom>
          <a:noFill/>
          <a:ln/>
        </p:spPr>
        <p:txBody>
          <a:bodyPr wrap="square" lIns="0" tIns="0" rIns="0" bIns="0" rtlCol="0" anchor="ctr"/>
          <a:lstStyle/>
          <a:p>
            <a:pPr marL="0" indent="0">
              <a:buNone/>
            </a:pPr>
            <a:r>
              <a:rPr lang="en-US" sz="1000" dirty="0">
                <a:solidFill>
                  <a:srgbClr val="5B6778"/>
                </a:solidFill>
                <a:latin typeface="Calibri" pitchFamily="34" charset="0"/>
                <a:ea typeface="Calibri" pitchFamily="34" charset="-122"/>
                <a:cs typeface="Calibri" pitchFamily="34" charset="-120"/>
              </a:rPr>
              <a:t>Based on the proposed rule (91 FR 51834, Aug 11, 2026). Proposed provisions are not yet binding and may change in the final rule.</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94415" cy="822960"/>
          </a:xfrm>
          <a:prstGeom prst="rect">
            <a:avLst/>
          </a:prstGeom>
          <a:noFill/>
          <a:ln/>
        </p:spPr>
        <p:txBody>
          <a:bodyPr wrap="square" lIns="0" tIns="0" rIns="0" bIns="0" rtlCol="0" anchor="ctr"/>
          <a:lstStyle/>
          <a:p>
            <a:pPr marL="0" indent="0">
              <a:buNone/>
            </a:pPr>
            <a:r>
              <a:rPr lang="en-US" sz="3400" b="1" dirty="0">
                <a:solidFill>
                  <a:srgbClr val="164069"/>
                </a:solidFill>
                <a:latin typeface="Cambria" pitchFamily="34" charset="0"/>
                <a:ea typeface="Cambria" pitchFamily="34" charset="-122"/>
                <a:cs typeface="Cambria" pitchFamily="34" charset="-120"/>
              </a:rPr>
              <a:t>Where dietary supplements fit</a:t>
            </a:r>
            <a:endParaRPr lang="en-US" sz="3400" dirty="0"/>
          </a:p>
        </p:txBody>
      </p:sp>
      <p:sp>
        <p:nvSpPr>
          <p:cNvPr id="3" name="Text 1"/>
          <p:cNvSpPr txBox="1"/>
          <p:nvPr/>
        </p:nvSpPr>
        <p:spPr>
          <a:xfrm>
            <a:off x="548640" y="1143000"/>
            <a:ext cx="11094415" cy="457200"/>
          </a:xfrm>
          <a:prstGeom prst="rect">
            <a:avLst/>
          </a:prstGeom>
          <a:noFill/>
          <a:ln/>
        </p:spPr>
        <p:txBody>
          <a:bodyPr wrap="square" lIns="0" tIns="0" rIns="0" bIns="0" rtlCol="0" anchor="ctr"/>
          <a:lstStyle/>
          <a:p>
            <a:pPr marL="0" indent="0">
              <a:buNone/>
            </a:pPr>
            <a:r>
              <a:rPr lang="en-US" sz="1600" i="1" dirty="0">
                <a:solidFill>
                  <a:srgbClr val="5B6778"/>
                </a:solidFill>
                <a:latin typeface="Calibri" pitchFamily="34" charset="0"/>
                <a:ea typeface="Calibri" pitchFamily="34" charset="-122"/>
                <a:cs typeface="Calibri" pitchFamily="34" charset="-120"/>
              </a:rPr>
              <a:t>An important nuance for this audience</a:t>
            </a:r>
            <a:endParaRPr lang="en-US" sz="1600" dirty="0"/>
          </a:p>
        </p:txBody>
      </p:sp>
      <p:sp>
        <p:nvSpPr>
          <p:cNvPr id="4" name="Shape 2"/>
          <p:cNvSpPr/>
          <p:nvPr/>
        </p:nvSpPr>
        <p:spPr>
          <a:xfrm>
            <a:off x="548640" y="1828800"/>
            <a:ext cx="5394960" cy="4297680"/>
          </a:xfrm>
          <a:prstGeom prst="roundRect">
            <a:avLst>
              <a:gd name="adj" fmla="val 2553"/>
            </a:avLst>
          </a:prstGeom>
          <a:solidFill>
            <a:srgbClr val="164069"/>
          </a:solidFill>
          <a:ln w="12700">
            <a:solidFill>
              <a:srgbClr val="164069"/>
            </a:solidFill>
            <a:prstDash val="solid"/>
          </a:ln>
          <a:effectLst>
            <a:outerShdw blurRad="76200" dist="25400" dir="5400000" algn="bl" rotWithShape="0">
              <a:srgbClr val="000000">
                <a:alpha val="12000"/>
              </a:srgbClr>
            </a:outerShdw>
          </a:effectLst>
        </p:spPr>
        <p:txBody>
          <a:bodyPr/>
          <a:lstStyle/>
          <a:p>
            <a:endParaRPr lang="en-CA"/>
          </a:p>
        </p:txBody>
      </p:sp>
      <p:sp>
        <p:nvSpPr>
          <p:cNvPr id="5" name="Text 3"/>
          <p:cNvSpPr txBox="1"/>
          <p:nvPr/>
        </p:nvSpPr>
        <p:spPr>
          <a:xfrm>
            <a:off x="868680" y="2103120"/>
            <a:ext cx="4846320" cy="457200"/>
          </a:xfrm>
          <a:prstGeom prst="rect">
            <a:avLst/>
          </a:prstGeom>
          <a:noFill/>
          <a:ln/>
        </p:spPr>
        <p:txBody>
          <a:bodyPr wrap="square" lIns="0" tIns="0" rIns="0" bIns="0" rtlCol="0" anchor="ctr"/>
          <a:lstStyle/>
          <a:p>
            <a:pPr marL="0" indent="0">
              <a:buNone/>
            </a:pPr>
            <a:r>
              <a:rPr lang="en-US" sz="2100" b="1" dirty="0">
                <a:solidFill>
                  <a:srgbClr val="FF7B00"/>
                </a:solidFill>
                <a:latin typeface="Cambria" pitchFamily="34" charset="0"/>
                <a:ea typeface="Cambria" pitchFamily="34" charset="-122"/>
                <a:cs typeface="Cambria" pitchFamily="34" charset="-120"/>
              </a:rPr>
              <a:t>What the proposal says</a:t>
            </a:r>
            <a:endParaRPr lang="en-US" sz="2100" dirty="0"/>
          </a:p>
        </p:txBody>
      </p:sp>
      <p:sp>
        <p:nvSpPr>
          <p:cNvPr id="6" name="Text 4"/>
          <p:cNvSpPr txBox="1"/>
          <p:nvPr/>
        </p:nvSpPr>
        <p:spPr>
          <a:xfrm>
            <a:off x="868680" y="2697480"/>
            <a:ext cx="4846320" cy="3200400"/>
          </a:xfrm>
          <a:prstGeom prst="rect">
            <a:avLst/>
          </a:prstGeom>
          <a:noFill/>
          <a:ln/>
        </p:spPr>
        <p:txBody>
          <a:bodyPr wrap="square" lIns="0" tIns="0" rIns="0" bIns="0" rtlCol="0" anchor="t"/>
          <a:lstStyle/>
          <a:p>
            <a:pPr marL="0" indent="0">
              <a:buNone/>
            </a:pPr>
            <a:r>
              <a:rPr lang="en-US" sz="1600" dirty="0">
                <a:solidFill>
                  <a:srgbClr val="FFFFFF"/>
                </a:solidFill>
                <a:latin typeface="Calibri" pitchFamily="34" charset="0"/>
                <a:ea typeface="Calibri" pitchFamily="34" charset="-122"/>
                <a:cs typeface="Calibri" pitchFamily="34" charset="-120"/>
              </a:rPr>
              <a:t>A dietary ingredient used or intended for use in a dietary supplement (FD&amp;C Act 201(ff)) cannot be the subject of a GRAS notice for that use.</a:t>
            </a:r>
            <a:endParaRPr lang="en-US" sz="1600" dirty="0"/>
          </a:p>
          <a:p>
            <a:pPr marL="0" indent="0">
              <a:buNone/>
            </a:pPr>
            <a:endParaRPr lang="en-US" sz="1600" dirty="0"/>
          </a:p>
          <a:p>
            <a:pPr marL="0" indent="0">
              <a:buNone/>
            </a:pPr>
            <a:r>
              <a:rPr lang="en-US" sz="1600" dirty="0">
                <a:solidFill>
                  <a:srgbClr val="FFFFFF"/>
                </a:solidFill>
                <a:latin typeface="Calibri" pitchFamily="34" charset="0"/>
                <a:ea typeface="Calibri" pitchFamily="34" charset="-122"/>
                <a:cs typeface="Calibri" pitchFamily="34" charset="-120"/>
              </a:rPr>
              <a:t>For the supplement use itself, the premarket safety route is the NDI notification — or an old dietary ingredient position.</a:t>
            </a:r>
            <a:endParaRPr lang="en-US" sz="1600" dirty="0"/>
          </a:p>
        </p:txBody>
      </p:sp>
      <p:sp>
        <p:nvSpPr>
          <p:cNvPr id="7" name="Shape 5"/>
          <p:cNvSpPr/>
          <p:nvPr/>
        </p:nvSpPr>
        <p:spPr>
          <a:xfrm>
            <a:off x="6309360" y="1920240"/>
            <a:ext cx="731520" cy="731520"/>
          </a:xfrm>
          <a:prstGeom prst="ellipse">
            <a:avLst/>
          </a:prstGeom>
          <a:solidFill>
            <a:srgbClr val="EAF0F7"/>
          </a:solidFill>
          <a:ln w="12700">
            <a:solidFill>
              <a:srgbClr val="EAF0F7"/>
            </a:solidFill>
            <a:prstDash val="solid"/>
          </a:ln>
        </p:spPr>
        <p:txBody>
          <a:bodyPr/>
          <a:lstStyle/>
          <a:p>
            <a:endParaRPr lang="en-CA"/>
          </a:p>
        </p:txBody>
      </p:sp>
      <p:pic>
        <p:nvPicPr>
          <p:cNvPr id="8" name="Image 0" descr="preencoded.png"/>
          <p:cNvPicPr>
            <a:picLocks noChangeAspect="1"/>
          </p:cNvPicPr>
          <p:nvPr/>
        </p:nvPicPr>
        <p:blipFill>
          <a:blip r:embed="rId3"/>
          <a:stretch>
            <a:fillRect/>
          </a:stretch>
        </p:blipFill>
        <p:spPr>
          <a:xfrm>
            <a:off x="6492240" y="2103120"/>
            <a:ext cx="365760" cy="365760"/>
          </a:xfrm>
          <a:prstGeom prst="rect">
            <a:avLst/>
          </a:prstGeom>
        </p:spPr>
      </p:pic>
      <p:sp>
        <p:nvSpPr>
          <p:cNvPr id="9" name="Text 6"/>
          <p:cNvSpPr txBox="1"/>
          <p:nvPr/>
        </p:nvSpPr>
        <p:spPr>
          <a:xfrm>
            <a:off x="7223760" y="1828800"/>
            <a:ext cx="4389120" cy="365760"/>
          </a:xfrm>
          <a:prstGeom prst="rect">
            <a:avLst/>
          </a:prstGeom>
          <a:noFill/>
          <a:ln/>
        </p:spPr>
        <p:txBody>
          <a:bodyPr wrap="square" lIns="0" tIns="0" rIns="0" bIns="0" rtlCol="0" anchor="ctr"/>
          <a:lstStyle/>
          <a:p>
            <a:pPr marL="0" indent="0">
              <a:buNone/>
            </a:pPr>
            <a:r>
              <a:rPr lang="en-US" sz="1700" b="1" dirty="0">
                <a:solidFill>
                  <a:srgbClr val="164069"/>
                </a:solidFill>
                <a:latin typeface="Cambria" pitchFamily="34" charset="0"/>
                <a:ea typeface="Cambria" pitchFamily="34" charset="-122"/>
                <a:cs typeface="Cambria" pitchFamily="34" charset="-120"/>
              </a:rPr>
              <a:t>Food-supply status</a:t>
            </a:r>
            <a:endParaRPr lang="en-US" sz="1700" dirty="0"/>
          </a:p>
        </p:txBody>
      </p:sp>
      <p:sp>
        <p:nvSpPr>
          <p:cNvPr id="10" name="Text 7"/>
          <p:cNvSpPr txBox="1"/>
          <p:nvPr/>
        </p:nvSpPr>
        <p:spPr>
          <a:xfrm>
            <a:off x="7223760" y="2212848"/>
            <a:ext cx="4389120" cy="1005840"/>
          </a:xfrm>
          <a:prstGeom prst="rect">
            <a:avLst/>
          </a:prstGeom>
          <a:noFill/>
          <a:ln/>
        </p:spPr>
        <p:txBody>
          <a:bodyPr wrap="square" lIns="0" tIns="0" rIns="0" bIns="0" rtlCol="0" anchor="t"/>
          <a:lstStyle/>
          <a:p>
            <a:pPr marL="0" indent="0">
              <a:buNone/>
            </a:pPr>
            <a:r>
              <a:rPr lang="en-US" sz="1300" dirty="0">
                <a:solidFill>
                  <a:srgbClr val="1F2A37"/>
                </a:solidFill>
                <a:latin typeface="Calibri" pitchFamily="34" charset="0"/>
                <a:ea typeface="Calibri" pitchFamily="34" charset="-122"/>
                <a:cs typeface="Calibri" pitchFamily="34" charset="-120"/>
              </a:rPr>
              <a:t>Self-GRAS food uses are often relied on to argue an ingredient is “present in the food supply” — the NDI exemption under 413(a)(1). That position gets weaker if the food use never reaches FDA’s inventory.</a:t>
            </a:r>
            <a:endParaRPr lang="en-US" sz="1300" dirty="0"/>
          </a:p>
        </p:txBody>
      </p:sp>
      <p:sp>
        <p:nvSpPr>
          <p:cNvPr id="11" name="Shape 8"/>
          <p:cNvSpPr/>
          <p:nvPr/>
        </p:nvSpPr>
        <p:spPr>
          <a:xfrm>
            <a:off x="6309360" y="3383280"/>
            <a:ext cx="731520" cy="731520"/>
          </a:xfrm>
          <a:prstGeom prst="ellipse">
            <a:avLst/>
          </a:prstGeom>
          <a:solidFill>
            <a:srgbClr val="EAF0F7"/>
          </a:solidFill>
          <a:ln w="12700">
            <a:solidFill>
              <a:srgbClr val="EAF0F7"/>
            </a:solidFill>
            <a:prstDash val="solid"/>
          </a:ln>
        </p:spPr>
        <p:txBody>
          <a:bodyPr/>
          <a:lstStyle/>
          <a:p>
            <a:endParaRPr lang="en-CA"/>
          </a:p>
        </p:txBody>
      </p:sp>
      <p:pic>
        <p:nvPicPr>
          <p:cNvPr id="12" name="Image 1" descr="preencoded.png"/>
          <p:cNvPicPr>
            <a:picLocks noChangeAspect="1"/>
          </p:cNvPicPr>
          <p:nvPr/>
        </p:nvPicPr>
        <p:blipFill>
          <a:blip r:embed="rId4"/>
          <a:stretch>
            <a:fillRect/>
          </a:stretch>
        </p:blipFill>
        <p:spPr>
          <a:xfrm>
            <a:off x="6492240" y="3566160"/>
            <a:ext cx="365760" cy="365760"/>
          </a:xfrm>
          <a:prstGeom prst="rect">
            <a:avLst/>
          </a:prstGeom>
        </p:spPr>
      </p:pic>
      <p:sp>
        <p:nvSpPr>
          <p:cNvPr id="13" name="Text 9"/>
          <p:cNvSpPr txBox="1"/>
          <p:nvPr/>
        </p:nvSpPr>
        <p:spPr>
          <a:xfrm>
            <a:off x="7223760" y="3291840"/>
            <a:ext cx="4389120" cy="365760"/>
          </a:xfrm>
          <a:prstGeom prst="rect">
            <a:avLst/>
          </a:prstGeom>
          <a:noFill/>
          <a:ln/>
        </p:spPr>
        <p:txBody>
          <a:bodyPr wrap="square" lIns="0" tIns="0" rIns="0" bIns="0" rtlCol="0" anchor="ctr"/>
          <a:lstStyle/>
          <a:p>
            <a:pPr marL="0" indent="0">
              <a:buNone/>
            </a:pPr>
            <a:r>
              <a:rPr lang="en-US" sz="1700" b="1" dirty="0">
                <a:solidFill>
                  <a:srgbClr val="164069"/>
                </a:solidFill>
                <a:latin typeface="Cambria" pitchFamily="34" charset="0"/>
                <a:ea typeface="Cambria" pitchFamily="34" charset="-122"/>
                <a:cs typeface="Cambria" pitchFamily="34" charset="-120"/>
              </a:rPr>
              <a:t>Dual-use ingredients</a:t>
            </a:r>
            <a:endParaRPr lang="en-US" sz="1700" dirty="0"/>
          </a:p>
        </p:txBody>
      </p:sp>
      <p:sp>
        <p:nvSpPr>
          <p:cNvPr id="14" name="Text 10"/>
          <p:cNvSpPr txBox="1"/>
          <p:nvPr/>
        </p:nvSpPr>
        <p:spPr>
          <a:xfrm>
            <a:off x="7223760" y="3675888"/>
            <a:ext cx="4389120" cy="1005840"/>
          </a:xfrm>
          <a:prstGeom prst="rect">
            <a:avLst/>
          </a:prstGeom>
          <a:noFill/>
          <a:ln/>
        </p:spPr>
        <p:txBody>
          <a:bodyPr wrap="square" lIns="0" tIns="0" rIns="0" bIns="0" rtlCol="0" anchor="t"/>
          <a:lstStyle/>
          <a:p>
            <a:pPr marL="0" indent="0">
              <a:buNone/>
            </a:pPr>
            <a:r>
              <a:rPr lang="en-US" sz="1300" dirty="0">
                <a:solidFill>
                  <a:srgbClr val="1F2A37"/>
                </a:solidFill>
                <a:latin typeface="Calibri" pitchFamily="34" charset="0"/>
                <a:ea typeface="Calibri" pitchFamily="34" charset="-122"/>
                <a:cs typeface="Calibri" pitchFamily="34" charset="-120"/>
              </a:rPr>
              <a:t>Many supplement ingredients are also sold into functional foods and beverages, where the rule applies directly.</a:t>
            </a:r>
            <a:endParaRPr lang="en-US" sz="1300" dirty="0"/>
          </a:p>
        </p:txBody>
      </p:sp>
      <p:sp>
        <p:nvSpPr>
          <p:cNvPr id="15" name="Shape 11"/>
          <p:cNvSpPr/>
          <p:nvPr/>
        </p:nvSpPr>
        <p:spPr>
          <a:xfrm>
            <a:off x="6309360" y="4846320"/>
            <a:ext cx="731520" cy="731520"/>
          </a:xfrm>
          <a:prstGeom prst="ellipse">
            <a:avLst/>
          </a:prstGeom>
          <a:solidFill>
            <a:srgbClr val="EAF0F7"/>
          </a:solidFill>
          <a:ln w="12700">
            <a:solidFill>
              <a:srgbClr val="EAF0F7"/>
            </a:solidFill>
            <a:prstDash val="solid"/>
          </a:ln>
        </p:spPr>
        <p:txBody>
          <a:bodyPr/>
          <a:lstStyle/>
          <a:p>
            <a:endParaRPr lang="en-CA"/>
          </a:p>
        </p:txBody>
      </p:sp>
      <p:pic>
        <p:nvPicPr>
          <p:cNvPr id="16" name="Image 2" descr="preencoded.png"/>
          <p:cNvPicPr>
            <a:picLocks noChangeAspect="1"/>
          </p:cNvPicPr>
          <p:nvPr/>
        </p:nvPicPr>
        <p:blipFill>
          <a:blip r:embed="rId5"/>
          <a:stretch>
            <a:fillRect/>
          </a:stretch>
        </p:blipFill>
        <p:spPr>
          <a:xfrm>
            <a:off x="6492240" y="5029200"/>
            <a:ext cx="365760" cy="365760"/>
          </a:xfrm>
          <a:prstGeom prst="rect">
            <a:avLst/>
          </a:prstGeom>
        </p:spPr>
      </p:pic>
      <p:sp>
        <p:nvSpPr>
          <p:cNvPr id="17" name="Text 12"/>
          <p:cNvSpPr txBox="1"/>
          <p:nvPr/>
        </p:nvSpPr>
        <p:spPr>
          <a:xfrm>
            <a:off x="7223760" y="4754880"/>
            <a:ext cx="4389120" cy="365760"/>
          </a:xfrm>
          <a:prstGeom prst="rect">
            <a:avLst/>
          </a:prstGeom>
          <a:noFill/>
          <a:ln/>
        </p:spPr>
        <p:txBody>
          <a:bodyPr wrap="square" lIns="0" tIns="0" rIns="0" bIns="0" rtlCol="0" anchor="ctr"/>
          <a:lstStyle/>
          <a:p>
            <a:pPr marL="0" indent="0">
              <a:buNone/>
            </a:pPr>
            <a:r>
              <a:rPr lang="en-US" sz="1700" b="1" dirty="0">
                <a:solidFill>
                  <a:srgbClr val="164069"/>
                </a:solidFill>
                <a:latin typeface="Cambria" pitchFamily="34" charset="0"/>
                <a:ea typeface="Cambria" pitchFamily="34" charset="-122"/>
                <a:cs typeface="Cambria" pitchFamily="34" charset="-120"/>
              </a:rPr>
              <a:t>A new public record</a:t>
            </a:r>
            <a:endParaRPr lang="en-US" sz="1700" dirty="0"/>
          </a:p>
        </p:txBody>
      </p:sp>
      <p:sp>
        <p:nvSpPr>
          <p:cNvPr id="18" name="Text 13"/>
          <p:cNvSpPr txBox="1"/>
          <p:nvPr/>
        </p:nvSpPr>
        <p:spPr>
          <a:xfrm>
            <a:off x="7223760" y="5138928"/>
            <a:ext cx="4389120" cy="1005840"/>
          </a:xfrm>
          <a:prstGeom prst="rect">
            <a:avLst/>
          </a:prstGeom>
          <a:noFill/>
          <a:ln/>
        </p:spPr>
        <p:txBody>
          <a:bodyPr wrap="square" lIns="0" tIns="0" rIns="0" bIns="0" rtlCol="0" anchor="t"/>
          <a:lstStyle/>
          <a:p>
            <a:pPr marL="0" indent="0">
              <a:buNone/>
            </a:pPr>
            <a:r>
              <a:rPr lang="en-US" sz="1300" dirty="0">
                <a:solidFill>
                  <a:srgbClr val="1F2A37"/>
                </a:solidFill>
                <a:latin typeface="Calibri" pitchFamily="34" charset="0"/>
                <a:ea typeface="Calibri" pitchFamily="34" charset="-122"/>
                <a:cs typeface="Calibri" pitchFamily="34" charset="-120"/>
              </a:rPr>
              <a:t>FDA, competitors and state regulators will all be able to see which ingredients have a documented basis.</a:t>
            </a:r>
            <a:endParaRPr lang="en-US" sz="1300" dirty="0"/>
          </a:p>
        </p:txBody>
      </p:sp>
      <p:sp>
        <p:nvSpPr>
          <p:cNvPr id="19" name="Text 14"/>
          <p:cNvSpPr txBox="1"/>
          <p:nvPr/>
        </p:nvSpPr>
        <p:spPr>
          <a:xfrm>
            <a:off x="548640" y="6400800"/>
            <a:ext cx="11094415" cy="274320"/>
          </a:xfrm>
          <a:prstGeom prst="rect">
            <a:avLst/>
          </a:prstGeom>
          <a:noFill/>
          <a:ln/>
        </p:spPr>
        <p:txBody>
          <a:bodyPr wrap="square" lIns="0" tIns="0" rIns="0" bIns="0" rtlCol="0" anchor="ctr"/>
          <a:lstStyle/>
          <a:p>
            <a:pPr marL="0" indent="0">
              <a:buNone/>
            </a:pPr>
            <a:r>
              <a:rPr lang="en-US" sz="1000" dirty="0">
                <a:solidFill>
                  <a:srgbClr val="5B6778"/>
                </a:solidFill>
                <a:latin typeface="Calibri" pitchFamily="34" charset="0"/>
                <a:ea typeface="Calibri" pitchFamily="34" charset="-122"/>
                <a:cs typeface="Calibri" pitchFamily="34" charset="-120"/>
              </a:rPr>
              <a:t>Based on the proposed rule (91 FR 51834, Aug 11, 2026). Proposed provisions are not yet binding and may change in the final rule.</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94415" cy="822960"/>
          </a:xfrm>
          <a:prstGeom prst="rect">
            <a:avLst/>
          </a:prstGeom>
          <a:noFill/>
          <a:ln/>
        </p:spPr>
        <p:txBody>
          <a:bodyPr wrap="square" lIns="0" tIns="0" rIns="0" bIns="0" rtlCol="0" anchor="ctr"/>
          <a:lstStyle/>
          <a:p>
            <a:pPr marL="0" indent="0">
              <a:buNone/>
            </a:pPr>
            <a:r>
              <a:rPr lang="en-US" sz="3400" b="1" dirty="0">
                <a:solidFill>
                  <a:srgbClr val="164069"/>
                </a:solidFill>
                <a:latin typeface="Cambria" pitchFamily="34" charset="0"/>
                <a:ea typeface="Cambria" pitchFamily="34" charset="-122"/>
                <a:cs typeface="Cambria" pitchFamily="34" charset="-120"/>
              </a:rPr>
              <a:t>The “registry”: what goes on it</a:t>
            </a:r>
            <a:endParaRPr lang="en-US" sz="3400" dirty="0"/>
          </a:p>
        </p:txBody>
      </p:sp>
      <p:sp>
        <p:nvSpPr>
          <p:cNvPr id="3" name="Text 1"/>
          <p:cNvSpPr txBox="1"/>
          <p:nvPr/>
        </p:nvSpPr>
        <p:spPr>
          <a:xfrm>
            <a:off x="548640" y="1143000"/>
            <a:ext cx="11094415" cy="457200"/>
          </a:xfrm>
          <a:prstGeom prst="rect">
            <a:avLst/>
          </a:prstGeom>
          <a:noFill/>
          <a:ln/>
        </p:spPr>
        <p:txBody>
          <a:bodyPr wrap="square" lIns="0" tIns="0" rIns="0" bIns="0" rtlCol="0" anchor="ctr"/>
          <a:lstStyle/>
          <a:p>
            <a:pPr marL="0" indent="0">
              <a:buNone/>
            </a:pPr>
            <a:r>
              <a:rPr lang="en-US" sz="1600" i="1" dirty="0">
                <a:solidFill>
                  <a:srgbClr val="5B6778"/>
                </a:solidFill>
                <a:latin typeface="Calibri" pitchFamily="34" charset="0"/>
                <a:ea typeface="Calibri" pitchFamily="34" charset="-122"/>
                <a:cs typeface="Calibri" pitchFamily="34" charset="-120"/>
              </a:rPr>
              <a:t>Proposed subpart F — a one-time streamlined submission for ingredients already on the market</a:t>
            </a:r>
            <a:endParaRPr lang="en-US" sz="1600" dirty="0"/>
          </a:p>
        </p:txBody>
      </p:sp>
      <p:sp>
        <p:nvSpPr>
          <p:cNvPr id="4" name="Shape 2"/>
          <p:cNvSpPr/>
          <p:nvPr/>
        </p:nvSpPr>
        <p:spPr>
          <a:xfrm>
            <a:off x="548640" y="1828800"/>
            <a:ext cx="5669280" cy="4297680"/>
          </a:xfrm>
          <a:prstGeom prst="roundRect">
            <a:avLst>
              <a:gd name="adj" fmla="val 2553"/>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5" name="Text 3"/>
          <p:cNvSpPr txBox="1"/>
          <p:nvPr/>
        </p:nvSpPr>
        <p:spPr>
          <a:xfrm>
            <a:off x="868680" y="2057400"/>
            <a:ext cx="5120640" cy="457200"/>
          </a:xfrm>
          <a:prstGeom prst="rect">
            <a:avLst/>
          </a:prstGeom>
          <a:noFill/>
          <a:ln/>
        </p:spPr>
        <p:txBody>
          <a:bodyPr wrap="square" lIns="0" tIns="0" rIns="0" bIns="0" rtlCol="0" anchor="ctr"/>
          <a:lstStyle/>
          <a:p>
            <a:pPr marL="0" indent="0">
              <a:buNone/>
            </a:pPr>
            <a:r>
              <a:rPr lang="en-US" sz="1900" b="1" dirty="0">
                <a:solidFill>
                  <a:srgbClr val="164069"/>
                </a:solidFill>
                <a:latin typeface="Cambria" pitchFamily="34" charset="0"/>
                <a:ea typeface="Cambria" pitchFamily="34" charset="-122"/>
                <a:cs typeface="Cambria" pitchFamily="34" charset="-120"/>
              </a:rPr>
              <a:t>A streamlined submission identifies:</a:t>
            </a:r>
            <a:endParaRPr lang="en-US" sz="1900" dirty="0"/>
          </a:p>
        </p:txBody>
      </p:sp>
      <p:pic>
        <p:nvPicPr>
          <p:cNvPr id="6" name="Image 0" descr="preencoded.png"/>
          <p:cNvPicPr>
            <a:picLocks noChangeAspect="1"/>
          </p:cNvPicPr>
          <p:nvPr/>
        </p:nvPicPr>
        <p:blipFill>
          <a:blip r:embed="rId3"/>
          <a:stretch>
            <a:fillRect/>
          </a:stretch>
        </p:blipFill>
        <p:spPr>
          <a:xfrm>
            <a:off x="868680" y="2697480"/>
            <a:ext cx="320040" cy="320040"/>
          </a:xfrm>
          <a:prstGeom prst="rect">
            <a:avLst/>
          </a:prstGeom>
        </p:spPr>
      </p:pic>
      <p:sp>
        <p:nvSpPr>
          <p:cNvPr id="7" name="Text 4"/>
          <p:cNvSpPr txBox="1"/>
          <p:nvPr/>
        </p:nvSpPr>
        <p:spPr>
          <a:xfrm>
            <a:off x="1325880" y="2651760"/>
            <a:ext cx="4663440" cy="411480"/>
          </a:xfrm>
          <a:prstGeom prst="rect">
            <a:avLst/>
          </a:prstGeom>
          <a:noFill/>
          <a:ln/>
        </p:spPr>
        <p:txBody>
          <a:bodyPr wrap="square" lIns="0" tIns="0" rIns="0" bIns="0" rtlCol="0" anchor="ctr"/>
          <a:lstStyle/>
          <a:p>
            <a:pPr marL="0" indent="0">
              <a:buNone/>
            </a:pPr>
            <a:r>
              <a:rPr lang="en-US" sz="1500" dirty="0">
                <a:solidFill>
                  <a:srgbClr val="1F2A37"/>
                </a:solidFill>
                <a:latin typeface="Calibri" pitchFamily="34" charset="0"/>
                <a:ea typeface="Calibri" pitchFamily="34" charset="-122"/>
                <a:cs typeface="Calibri" pitchFamily="34" charset="-120"/>
              </a:rPr>
              <a:t>Who is submitting</a:t>
            </a:r>
            <a:endParaRPr lang="en-US" sz="1500" dirty="0"/>
          </a:p>
        </p:txBody>
      </p:sp>
      <p:pic>
        <p:nvPicPr>
          <p:cNvPr id="8" name="Image 1" descr="preencoded.png"/>
          <p:cNvPicPr>
            <a:picLocks noChangeAspect="1"/>
          </p:cNvPicPr>
          <p:nvPr/>
        </p:nvPicPr>
        <p:blipFill>
          <a:blip r:embed="rId3"/>
          <a:stretch>
            <a:fillRect/>
          </a:stretch>
        </p:blipFill>
        <p:spPr>
          <a:xfrm>
            <a:off x="868680" y="3264408"/>
            <a:ext cx="320040" cy="320040"/>
          </a:xfrm>
          <a:prstGeom prst="rect">
            <a:avLst/>
          </a:prstGeom>
        </p:spPr>
      </p:pic>
      <p:sp>
        <p:nvSpPr>
          <p:cNvPr id="9" name="Text 5"/>
          <p:cNvSpPr txBox="1"/>
          <p:nvPr/>
        </p:nvSpPr>
        <p:spPr>
          <a:xfrm>
            <a:off x="1325880" y="3218688"/>
            <a:ext cx="4663440" cy="411480"/>
          </a:xfrm>
          <a:prstGeom prst="rect">
            <a:avLst/>
          </a:prstGeom>
          <a:noFill/>
          <a:ln/>
        </p:spPr>
        <p:txBody>
          <a:bodyPr wrap="square" lIns="0" tIns="0" rIns="0" bIns="0" rtlCol="0" anchor="ctr"/>
          <a:lstStyle/>
          <a:p>
            <a:pPr marL="0" indent="0">
              <a:buNone/>
            </a:pPr>
            <a:r>
              <a:rPr lang="en-US" sz="1500" dirty="0">
                <a:solidFill>
                  <a:srgbClr val="1F2A37"/>
                </a:solidFill>
                <a:latin typeface="Calibri" pitchFamily="34" charset="0"/>
                <a:ea typeface="Calibri" pitchFamily="34" charset="-122"/>
                <a:cs typeface="Calibri" pitchFamily="34" charset="-120"/>
              </a:rPr>
              <a:t>Substance identity</a:t>
            </a:r>
            <a:endParaRPr lang="en-US" sz="1500" dirty="0"/>
          </a:p>
        </p:txBody>
      </p:sp>
      <p:pic>
        <p:nvPicPr>
          <p:cNvPr id="10" name="Image 2" descr="preencoded.png"/>
          <p:cNvPicPr>
            <a:picLocks noChangeAspect="1"/>
          </p:cNvPicPr>
          <p:nvPr/>
        </p:nvPicPr>
        <p:blipFill>
          <a:blip r:embed="rId3"/>
          <a:stretch>
            <a:fillRect/>
          </a:stretch>
        </p:blipFill>
        <p:spPr>
          <a:xfrm>
            <a:off x="868680" y="3831336"/>
            <a:ext cx="320040" cy="320040"/>
          </a:xfrm>
          <a:prstGeom prst="rect">
            <a:avLst/>
          </a:prstGeom>
        </p:spPr>
      </p:pic>
      <p:sp>
        <p:nvSpPr>
          <p:cNvPr id="11" name="Text 6"/>
          <p:cNvSpPr txBox="1"/>
          <p:nvPr/>
        </p:nvSpPr>
        <p:spPr>
          <a:xfrm>
            <a:off x="1325880" y="3785616"/>
            <a:ext cx="4663440" cy="411480"/>
          </a:xfrm>
          <a:prstGeom prst="rect">
            <a:avLst/>
          </a:prstGeom>
          <a:noFill/>
          <a:ln/>
        </p:spPr>
        <p:txBody>
          <a:bodyPr wrap="square" lIns="0" tIns="0" rIns="0" bIns="0" rtlCol="0" anchor="ctr"/>
          <a:lstStyle/>
          <a:p>
            <a:pPr marL="0" indent="0">
              <a:buNone/>
            </a:pPr>
            <a:r>
              <a:rPr lang="en-US" sz="1500" dirty="0">
                <a:solidFill>
                  <a:srgbClr val="1F2A37"/>
                </a:solidFill>
                <a:latin typeface="Calibri" pitchFamily="34" charset="0"/>
                <a:ea typeface="Calibri" pitchFamily="34" charset="-122"/>
                <a:cs typeface="Calibri" pitchFamily="34" charset="-120"/>
              </a:rPr>
              <a:t>Conditions of use (foods, levels, purpose)</a:t>
            </a:r>
            <a:endParaRPr lang="en-US" sz="1500" dirty="0"/>
          </a:p>
        </p:txBody>
      </p:sp>
      <p:pic>
        <p:nvPicPr>
          <p:cNvPr id="12" name="Image 3" descr="preencoded.png"/>
          <p:cNvPicPr>
            <a:picLocks noChangeAspect="1"/>
          </p:cNvPicPr>
          <p:nvPr/>
        </p:nvPicPr>
        <p:blipFill>
          <a:blip r:embed="rId3"/>
          <a:stretch>
            <a:fillRect/>
          </a:stretch>
        </p:blipFill>
        <p:spPr>
          <a:xfrm>
            <a:off x="868680" y="4398264"/>
            <a:ext cx="320040" cy="320040"/>
          </a:xfrm>
          <a:prstGeom prst="rect">
            <a:avLst/>
          </a:prstGeom>
        </p:spPr>
      </p:pic>
      <p:sp>
        <p:nvSpPr>
          <p:cNvPr id="13" name="Text 7"/>
          <p:cNvSpPr txBox="1"/>
          <p:nvPr/>
        </p:nvSpPr>
        <p:spPr>
          <a:xfrm>
            <a:off x="1325880" y="4352544"/>
            <a:ext cx="4663440" cy="411480"/>
          </a:xfrm>
          <a:prstGeom prst="rect">
            <a:avLst/>
          </a:prstGeom>
          <a:noFill/>
          <a:ln/>
        </p:spPr>
        <p:txBody>
          <a:bodyPr wrap="square" lIns="0" tIns="0" rIns="0" bIns="0" rtlCol="0" anchor="ctr"/>
          <a:lstStyle/>
          <a:p>
            <a:pPr marL="0" indent="0">
              <a:buNone/>
            </a:pPr>
            <a:r>
              <a:rPr lang="en-US" sz="1500" dirty="0">
                <a:solidFill>
                  <a:srgbClr val="1F2A37"/>
                </a:solidFill>
                <a:latin typeface="Calibri" pitchFamily="34" charset="0"/>
                <a:ea typeface="Calibri" pitchFamily="34" charset="-122"/>
                <a:cs typeface="Calibri" pitchFamily="34" charset="-120"/>
              </a:rPr>
              <a:t>Evidence the use was on the market before E</a:t>
            </a:r>
            <a:endParaRPr lang="en-US" sz="1500" dirty="0"/>
          </a:p>
        </p:txBody>
      </p:sp>
      <p:pic>
        <p:nvPicPr>
          <p:cNvPr id="14" name="Image 4" descr="preencoded.png"/>
          <p:cNvPicPr>
            <a:picLocks noChangeAspect="1"/>
          </p:cNvPicPr>
          <p:nvPr/>
        </p:nvPicPr>
        <p:blipFill>
          <a:blip r:embed="rId3"/>
          <a:stretch>
            <a:fillRect/>
          </a:stretch>
        </p:blipFill>
        <p:spPr>
          <a:xfrm>
            <a:off x="868680" y="4965192"/>
            <a:ext cx="320040" cy="320040"/>
          </a:xfrm>
          <a:prstGeom prst="rect">
            <a:avLst/>
          </a:prstGeom>
        </p:spPr>
      </p:pic>
      <p:sp>
        <p:nvSpPr>
          <p:cNvPr id="15" name="Text 8"/>
          <p:cNvSpPr txBox="1"/>
          <p:nvPr/>
        </p:nvSpPr>
        <p:spPr>
          <a:xfrm>
            <a:off x="1325880" y="4919472"/>
            <a:ext cx="4663440" cy="411480"/>
          </a:xfrm>
          <a:prstGeom prst="rect">
            <a:avLst/>
          </a:prstGeom>
          <a:noFill/>
          <a:ln/>
        </p:spPr>
        <p:txBody>
          <a:bodyPr wrap="square" lIns="0" tIns="0" rIns="0" bIns="0" rtlCol="0" anchor="ctr"/>
          <a:lstStyle/>
          <a:p>
            <a:pPr marL="0" indent="0">
              <a:buNone/>
            </a:pPr>
            <a:r>
              <a:rPr lang="en-US" sz="1500" dirty="0">
                <a:solidFill>
                  <a:srgbClr val="1F2A37"/>
                </a:solidFill>
                <a:latin typeface="Calibri" pitchFamily="34" charset="0"/>
                <a:ea typeface="Calibri" pitchFamily="34" charset="-122"/>
                <a:cs typeface="Calibri" pitchFamily="34" charset="-120"/>
              </a:rPr>
              <a:t>Any prior GRAS notice numbers (e.g., cease-to-evaluate)</a:t>
            </a:r>
            <a:endParaRPr lang="en-US" sz="1500" dirty="0"/>
          </a:p>
        </p:txBody>
      </p:sp>
      <p:sp>
        <p:nvSpPr>
          <p:cNvPr id="16" name="Text 9"/>
          <p:cNvSpPr txBox="1"/>
          <p:nvPr/>
        </p:nvSpPr>
        <p:spPr>
          <a:xfrm>
            <a:off x="868680" y="5532120"/>
            <a:ext cx="5120640" cy="411480"/>
          </a:xfrm>
          <a:prstGeom prst="rect">
            <a:avLst/>
          </a:prstGeom>
          <a:noFill/>
          <a:ln/>
        </p:spPr>
        <p:txBody>
          <a:bodyPr wrap="square" lIns="0" tIns="0" rIns="0" bIns="0" rtlCol="0" anchor="ctr"/>
          <a:lstStyle/>
          <a:p>
            <a:pPr marL="0" indent="0">
              <a:buNone/>
            </a:pPr>
            <a:r>
              <a:rPr lang="en-US" sz="1500" b="1" i="1" dirty="0">
                <a:solidFill>
                  <a:srgbClr val="164069"/>
                </a:solidFill>
                <a:latin typeface="Calibri" pitchFamily="34" charset="0"/>
                <a:ea typeface="Calibri" pitchFamily="34" charset="-122"/>
                <a:cs typeface="Calibri" pitchFamily="34" charset="-120"/>
              </a:rPr>
              <a:t>The full safety dossier is not required up front.</a:t>
            </a:r>
            <a:endParaRPr lang="en-US" sz="1500" dirty="0"/>
          </a:p>
        </p:txBody>
      </p:sp>
      <p:sp>
        <p:nvSpPr>
          <p:cNvPr id="17" name="Text 10"/>
          <p:cNvSpPr txBox="1"/>
          <p:nvPr/>
        </p:nvSpPr>
        <p:spPr>
          <a:xfrm>
            <a:off x="6675120" y="1783080"/>
            <a:ext cx="2377440" cy="914400"/>
          </a:xfrm>
          <a:prstGeom prst="rect">
            <a:avLst/>
          </a:prstGeom>
          <a:noFill/>
          <a:ln/>
        </p:spPr>
        <p:txBody>
          <a:bodyPr wrap="square" lIns="0" tIns="0" rIns="0" bIns="0" rtlCol="0" anchor="ctr"/>
          <a:lstStyle/>
          <a:p>
            <a:pPr marL="0" indent="0">
              <a:buNone/>
            </a:pPr>
            <a:r>
              <a:rPr lang="en-US" sz="4800" b="1" dirty="0">
                <a:solidFill>
                  <a:srgbClr val="FF7B00"/>
                </a:solidFill>
                <a:latin typeface="Cambria" pitchFamily="34" charset="0"/>
                <a:ea typeface="Cambria" pitchFamily="34" charset="-122"/>
                <a:cs typeface="Cambria" pitchFamily="34" charset="-120"/>
              </a:rPr>
              <a:t>32 hrs</a:t>
            </a:r>
            <a:endParaRPr lang="en-US" sz="4800" dirty="0"/>
          </a:p>
        </p:txBody>
      </p:sp>
      <p:sp>
        <p:nvSpPr>
          <p:cNvPr id="18" name="Text 11"/>
          <p:cNvSpPr txBox="1"/>
          <p:nvPr/>
        </p:nvSpPr>
        <p:spPr>
          <a:xfrm>
            <a:off x="6675120" y="2697480"/>
            <a:ext cx="2377440" cy="731520"/>
          </a:xfrm>
          <a:prstGeom prst="rect">
            <a:avLst/>
          </a:prstGeom>
          <a:noFill/>
          <a:ln/>
        </p:spPr>
        <p:txBody>
          <a:bodyPr wrap="square" lIns="0" tIns="0" rIns="0" bIns="0" rtlCol="0" anchor="t"/>
          <a:lstStyle/>
          <a:p>
            <a:pPr marL="0" indent="0">
              <a:buNone/>
            </a:pPr>
            <a:r>
              <a:rPr lang="en-US" sz="1300" dirty="0">
                <a:solidFill>
                  <a:srgbClr val="5B6778"/>
                </a:solidFill>
                <a:latin typeface="Calibri" pitchFamily="34" charset="0"/>
                <a:ea typeface="Calibri" pitchFamily="34" charset="-122"/>
                <a:cs typeface="Calibri" pitchFamily="34" charset="-120"/>
              </a:rPr>
              <a:t>FDA’s burden estimate per streamlined submission</a:t>
            </a:r>
            <a:endParaRPr lang="en-US" sz="1300" dirty="0"/>
          </a:p>
        </p:txBody>
      </p:sp>
      <p:sp>
        <p:nvSpPr>
          <p:cNvPr id="19" name="Text 12"/>
          <p:cNvSpPr txBox="1"/>
          <p:nvPr/>
        </p:nvSpPr>
        <p:spPr>
          <a:xfrm>
            <a:off x="9235440" y="1783080"/>
            <a:ext cx="2468880" cy="914400"/>
          </a:xfrm>
          <a:prstGeom prst="rect">
            <a:avLst/>
          </a:prstGeom>
          <a:noFill/>
          <a:ln/>
        </p:spPr>
        <p:txBody>
          <a:bodyPr wrap="square" lIns="0" tIns="0" rIns="0" bIns="0" rtlCol="0" anchor="ctr"/>
          <a:lstStyle/>
          <a:p>
            <a:pPr marL="0" indent="0">
              <a:buNone/>
            </a:pPr>
            <a:r>
              <a:rPr lang="en-US" sz="4800" b="1" dirty="0">
                <a:solidFill>
                  <a:srgbClr val="164069"/>
                </a:solidFill>
                <a:latin typeface="Cambria" pitchFamily="34" charset="0"/>
                <a:ea typeface="Cambria" pitchFamily="34" charset="-122"/>
                <a:cs typeface="Cambria" pitchFamily="34" charset="-120"/>
              </a:rPr>
              <a:t>180 hrs</a:t>
            </a:r>
            <a:endParaRPr lang="en-US" sz="4800" dirty="0"/>
          </a:p>
        </p:txBody>
      </p:sp>
      <p:sp>
        <p:nvSpPr>
          <p:cNvPr id="20" name="Text 13"/>
          <p:cNvSpPr txBox="1"/>
          <p:nvPr/>
        </p:nvSpPr>
        <p:spPr>
          <a:xfrm>
            <a:off x="9235440" y="2697480"/>
            <a:ext cx="2377440" cy="731520"/>
          </a:xfrm>
          <a:prstGeom prst="rect">
            <a:avLst/>
          </a:prstGeom>
          <a:noFill/>
          <a:ln/>
        </p:spPr>
        <p:txBody>
          <a:bodyPr wrap="square" lIns="0" tIns="0" rIns="0" bIns="0" rtlCol="0" anchor="t"/>
          <a:lstStyle/>
          <a:p>
            <a:pPr marL="0" indent="0">
              <a:buNone/>
            </a:pPr>
            <a:r>
              <a:rPr lang="en-US" sz="1300" dirty="0">
                <a:solidFill>
                  <a:srgbClr val="5B6778"/>
                </a:solidFill>
                <a:latin typeface="Calibri" pitchFamily="34" charset="0"/>
                <a:ea typeface="Calibri" pitchFamily="34" charset="-122"/>
                <a:cs typeface="Calibri" pitchFamily="34" charset="-120"/>
              </a:rPr>
              <a:t>FDA’s estimate per full GRAS notice</a:t>
            </a:r>
            <a:endParaRPr lang="en-US" sz="1300" dirty="0"/>
          </a:p>
        </p:txBody>
      </p:sp>
      <p:sp>
        <p:nvSpPr>
          <p:cNvPr id="21" name="Shape 14"/>
          <p:cNvSpPr/>
          <p:nvPr/>
        </p:nvSpPr>
        <p:spPr>
          <a:xfrm>
            <a:off x="6675120" y="3749040"/>
            <a:ext cx="4937760" cy="2377440"/>
          </a:xfrm>
          <a:prstGeom prst="roundRect">
            <a:avLst>
              <a:gd name="adj" fmla="val 4615"/>
            </a:avLst>
          </a:prstGeom>
          <a:solidFill>
            <a:srgbClr val="164069"/>
          </a:solidFill>
          <a:ln w="12700">
            <a:solidFill>
              <a:srgbClr val="164069"/>
            </a:solidFill>
            <a:prstDash val="solid"/>
          </a:ln>
          <a:effectLst>
            <a:outerShdw blurRad="76200" dist="25400" dir="5400000" algn="bl" rotWithShape="0">
              <a:srgbClr val="000000">
                <a:alpha val="12000"/>
              </a:srgbClr>
            </a:outerShdw>
          </a:effectLst>
        </p:spPr>
        <p:txBody>
          <a:bodyPr/>
          <a:lstStyle/>
          <a:p>
            <a:endParaRPr lang="en-CA"/>
          </a:p>
        </p:txBody>
      </p:sp>
      <p:sp>
        <p:nvSpPr>
          <p:cNvPr id="22" name="Text 15"/>
          <p:cNvSpPr txBox="1"/>
          <p:nvPr/>
        </p:nvSpPr>
        <p:spPr>
          <a:xfrm>
            <a:off x="6949440" y="3931920"/>
            <a:ext cx="4389120" cy="2011680"/>
          </a:xfrm>
          <a:prstGeom prst="rect">
            <a:avLst/>
          </a:prstGeom>
          <a:noFill/>
          <a:ln/>
        </p:spPr>
        <p:txBody>
          <a:bodyPr wrap="square" lIns="0" tIns="0" rIns="0" bIns="0" rtlCol="0" anchor="t"/>
          <a:lstStyle/>
          <a:p>
            <a:pPr marL="0" indent="0">
              <a:buNone/>
            </a:pPr>
            <a:r>
              <a:rPr lang="en-US" sz="2000" b="1" dirty="0">
                <a:solidFill>
                  <a:srgbClr val="FF7B00"/>
                </a:solidFill>
                <a:latin typeface="Cambria" pitchFamily="34" charset="0"/>
                <a:ea typeface="Cambria" pitchFamily="34" charset="-122"/>
                <a:cs typeface="Cambria" pitchFamily="34" charset="-120"/>
              </a:rPr>
              <a:t>Listing ≠ FDA review.
</a:t>
            </a:r>
            <a:r>
              <a:rPr lang="en-US" sz="1500" dirty="0">
                <a:solidFill>
                  <a:srgbClr val="FFFFFF"/>
                </a:solidFill>
                <a:latin typeface="Calibri" pitchFamily="34" charset="0"/>
                <a:ea typeface="Calibri" pitchFamily="34" charset="-122"/>
                <a:cs typeface="Calibri" pitchFamily="34" charset="-120"/>
              </a:rPr>
              <a:t>The list is a public index of who is selling what, in which foods, at what levels. FDA hasn’t agreed with anything — and can later demand a full GRAS notice or a food additive petition.</a:t>
            </a:r>
            <a:endParaRPr lang="en-US" sz="2000" dirty="0"/>
          </a:p>
        </p:txBody>
      </p:sp>
      <p:sp>
        <p:nvSpPr>
          <p:cNvPr id="23" name="Text 16"/>
          <p:cNvSpPr txBox="1"/>
          <p:nvPr/>
        </p:nvSpPr>
        <p:spPr>
          <a:xfrm>
            <a:off x="548640" y="6400800"/>
            <a:ext cx="11094415" cy="274320"/>
          </a:xfrm>
          <a:prstGeom prst="rect">
            <a:avLst/>
          </a:prstGeom>
          <a:noFill/>
          <a:ln/>
        </p:spPr>
        <p:txBody>
          <a:bodyPr wrap="square" lIns="0" tIns="0" rIns="0" bIns="0" rtlCol="0" anchor="ctr"/>
          <a:lstStyle/>
          <a:p>
            <a:pPr marL="0" indent="0">
              <a:buNone/>
            </a:pPr>
            <a:r>
              <a:rPr lang="en-US" sz="1000" dirty="0">
                <a:solidFill>
                  <a:srgbClr val="5B6778"/>
                </a:solidFill>
                <a:latin typeface="Calibri" pitchFamily="34" charset="0"/>
                <a:ea typeface="Calibri" pitchFamily="34" charset="-122"/>
                <a:cs typeface="Calibri" pitchFamily="34" charset="-120"/>
              </a:rPr>
              <a:t>Based on the proposed rule (91 FR 51834, Aug 11, 2026). Proposed provisions are not yet binding and may change in the final rule.</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94415" cy="822960"/>
          </a:xfrm>
          <a:prstGeom prst="rect">
            <a:avLst/>
          </a:prstGeom>
          <a:noFill/>
          <a:ln/>
        </p:spPr>
        <p:txBody>
          <a:bodyPr wrap="square" lIns="0" tIns="0" rIns="0" bIns="0" rtlCol="0" anchor="ctr"/>
          <a:lstStyle/>
          <a:p>
            <a:pPr marL="0" indent="0">
              <a:buNone/>
            </a:pPr>
            <a:r>
              <a:rPr lang="en-US" sz="3400" b="1" dirty="0">
                <a:solidFill>
                  <a:srgbClr val="164069"/>
                </a:solidFill>
                <a:latin typeface="Cambria" pitchFamily="34" charset="0"/>
                <a:ea typeface="Cambria" pitchFamily="34" charset="-122"/>
                <a:cs typeface="Cambria" pitchFamily="34" charset="-120"/>
              </a:rPr>
              <a:t>What FDA can do with that information</a:t>
            </a:r>
            <a:endParaRPr lang="en-US" sz="3400" dirty="0"/>
          </a:p>
        </p:txBody>
      </p:sp>
      <p:sp>
        <p:nvSpPr>
          <p:cNvPr id="3" name="Text 1"/>
          <p:cNvSpPr txBox="1"/>
          <p:nvPr/>
        </p:nvSpPr>
        <p:spPr>
          <a:xfrm>
            <a:off x="548640" y="1143000"/>
            <a:ext cx="11094415" cy="457200"/>
          </a:xfrm>
          <a:prstGeom prst="rect">
            <a:avLst/>
          </a:prstGeom>
          <a:noFill/>
          <a:ln/>
        </p:spPr>
        <p:txBody>
          <a:bodyPr wrap="square" lIns="0" tIns="0" rIns="0" bIns="0" rtlCol="0" anchor="ctr"/>
          <a:lstStyle/>
          <a:p>
            <a:pPr marL="0" indent="0">
              <a:buNone/>
            </a:pPr>
            <a:r>
              <a:rPr lang="en-US" sz="1600" i="1" dirty="0">
                <a:solidFill>
                  <a:srgbClr val="5B6778"/>
                </a:solidFill>
                <a:latin typeface="Calibri" pitchFamily="34" charset="0"/>
                <a:ea typeface="Calibri" pitchFamily="34" charset="-122"/>
                <a:cs typeface="Calibri" pitchFamily="34" charset="-120"/>
              </a:rPr>
              <a:t>Triage — and start with the low-hanging fruit</a:t>
            </a:r>
            <a:endParaRPr lang="en-US" sz="1600" dirty="0"/>
          </a:p>
        </p:txBody>
      </p:sp>
      <p:sp>
        <p:nvSpPr>
          <p:cNvPr id="4" name="Shape 2"/>
          <p:cNvSpPr/>
          <p:nvPr/>
        </p:nvSpPr>
        <p:spPr>
          <a:xfrm>
            <a:off x="548640" y="1828800"/>
            <a:ext cx="6400800" cy="914400"/>
          </a:xfrm>
          <a:prstGeom prst="roundRect">
            <a:avLst>
              <a:gd name="adj" fmla="val 10000"/>
            </a:avLst>
          </a:prstGeom>
          <a:solidFill>
            <a:srgbClr val="C9D6E8"/>
          </a:solidFill>
          <a:ln w="12700">
            <a:solidFill>
              <a:srgbClr val="C9D6E8"/>
            </a:solidFill>
            <a:prstDash val="solid"/>
          </a:ln>
        </p:spPr>
        <p:txBody>
          <a:bodyPr/>
          <a:lstStyle/>
          <a:p>
            <a:endParaRPr lang="en-CA"/>
          </a:p>
        </p:txBody>
      </p:sp>
      <p:sp>
        <p:nvSpPr>
          <p:cNvPr id="5" name="Text 3"/>
          <p:cNvSpPr txBox="1"/>
          <p:nvPr/>
        </p:nvSpPr>
        <p:spPr>
          <a:xfrm>
            <a:off x="685800" y="1828800"/>
            <a:ext cx="6126480" cy="914400"/>
          </a:xfrm>
          <a:prstGeom prst="rect">
            <a:avLst/>
          </a:prstGeom>
          <a:noFill/>
          <a:ln/>
        </p:spPr>
        <p:txBody>
          <a:bodyPr wrap="square" lIns="0" tIns="0" rIns="0" bIns="0" rtlCol="0" anchor="ctr"/>
          <a:lstStyle/>
          <a:p>
            <a:pPr marL="0" indent="0" algn="ctr">
              <a:buNone/>
            </a:pPr>
            <a:r>
              <a:rPr lang="en-US" sz="1500" b="1" dirty="0">
                <a:solidFill>
                  <a:srgbClr val="164069"/>
                </a:solidFill>
                <a:latin typeface="Calibri" pitchFamily="34" charset="0"/>
                <a:ea typeface="Calibri" pitchFamily="34" charset="-122"/>
                <a:cs typeface="Calibri" pitchFamily="34" charset="-120"/>
              </a:rPr>
              <a:t>Everything on the inventory and the list</a:t>
            </a:r>
            <a:endParaRPr lang="en-US" sz="1500" dirty="0"/>
          </a:p>
        </p:txBody>
      </p:sp>
      <p:sp>
        <p:nvSpPr>
          <p:cNvPr id="6" name="Shape 4"/>
          <p:cNvSpPr/>
          <p:nvPr/>
        </p:nvSpPr>
        <p:spPr>
          <a:xfrm>
            <a:off x="1051560" y="2907792"/>
            <a:ext cx="5394960" cy="914400"/>
          </a:xfrm>
          <a:prstGeom prst="roundRect">
            <a:avLst>
              <a:gd name="adj" fmla="val 10000"/>
            </a:avLst>
          </a:prstGeom>
          <a:solidFill>
            <a:srgbClr val="7F9CC2"/>
          </a:solidFill>
          <a:ln w="12700">
            <a:solidFill>
              <a:srgbClr val="7F9CC2"/>
            </a:solidFill>
            <a:prstDash val="solid"/>
          </a:ln>
        </p:spPr>
        <p:txBody>
          <a:bodyPr/>
          <a:lstStyle/>
          <a:p>
            <a:endParaRPr lang="en-CA"/>
          </a:p>
        </p:txBody>
      </p:sp>
      <p:sp>
        <p:nvSpPr>
          <p:cNvPr id="7" name="Text 5"/>
          <p:cNvSpPr txBox="1"/>
          <p:nvPr/>
        </p:nvSpPr>
        <p:spPr>
          <a:xfrm>
            <a:off x="1188720" y="2907792"/>
            <a:ext cx="5120640" cy="9144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Prioritized for post-market review</a:t>
            </a:r>
            <a:endParaRPr lang="en-US" sz="1500" dirty="0"/>
          </a:p>
        </p:txBody>
      </p:sp>
      <p:sp>
        <p:nvSpPr>
          <p:cNvPr id="8" name="Shape 6"/>
          <p:cNvSpPr/>
          <p:nvPr/>
        </p:nvSpPr>
        <p:spPr>
          <a:xfrm>
            <a:off x="1554480" y="3986784"/>
            <a:ext cx="4389120" cy="914400"/>
          </a:xfrm>
          <a:prstGeom prst="roundRect">
            <a:avLst>
              <a:gd name="adj" fmla="val 10000"/>
            </a:avLst>
          </a:prstGeom>
          <a:solidFill>
            <a:srgbClr val="164069"/>
          </a:solidFill>
          <a:ln w="12700">
            <a:solidFill>
              <a:srgbClr val="164069"/>
            </a:solidFill>
            <a:prstDash val="solid"/>
          </a:ln>
        </p:spPr>
        <p:txBody>
          <a:bodyPr/>
          <a:lstStyle/>
          <a:p>
            <a:endParaRPr lang="en-CA"/>
          </a:p>
        </p:txBody>
      </p:sp>
      <p:sp>
        <p:nvSpPr>
          <p:cNvPr id="9" name="Text 7"/>
          <p:cNvSpPr txBox="1"/>
          <p:nvPr/>
        </p:nvSpPr>
        <p:spPr>
          <a:xfrm>
            <a:off x="1691640" y="3986784"/>
            <a:ext cx="4114800" cy="9144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Full GRAS notice or food additive petition required</a:t>
            </a:r>
            <a:endParaRPr lang="en-US" sz="1500" dirty="0"/>
          </a:p>
        </p:txBody>
      </p:sp>
      <p:sp>
        <p:nvSpPr>
          <p:cNvPr id="10" name="Shape 8"/>
          <p:cNvSpPr/>
          <p:nvPr/>
        </p:nvSpPr>
        <p:spPr>
          <a:xfrm>
            <a:off x="2057400" y="5065776"/>
            <a:ext cx="3383280" cy="914400"/>
          </a:xfrm>
          <a:prstGeom prst="roundRect">
            <a:avLst>
              <a:gd name="adj" fmla="val 10000"/>
            </a:avLst>
          </a:prstGeom>
          <a:solidFill>
            <a:srgbClr val="FF7B00"/>
          </a:solidFill>
          <a:ln w="12700">
            <a:solidFill>
              <a:srgbClr val="FF7B00"/>
            </a:solidFill>
            <a:prstDash val="solid"/>
          </a:ln>
        </p:spPr>
        <p:txBody>
          <a:bodyPr/>
          <a:lstStyle/>
          <a:p>
            <a:endParaRPr lang="en-CA"/>
          </a:p>
        </p:txBody>
      </p:sp>
      <p:sp>
        <p:nvSpPr>
          <p:cNvPr id="11" name="Text 9"/>
          <p:cNvSpPr txBox="1"/>
          <p:nvPr/>
        </p:nvSpPr>
        <p:spPr>
          <a:xfrm>
            <a:off x="2194560" y="5065776"/>
            <a:ext cx="3108960" cy="9144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Not-GRAS determination → enforcement</a:t>
            </a:r>
            <a:endParaRPr lang="en-US" sz="1500" dirty="0"/>
          </a:p>
        </p:txBody>
      </p:sp>
      <p:sp>
        <p:nvSpPr>
          <p:cNvPr id="12" name="Text 10"/>
          <p:cNvSpPr txBox="1"/>
          <p:nvPr/>
        </p:nvSpPr>
        <p:spPr>
          <a:xfrm>
            <a:off x="7315200" y="1828800"/>
            <a:ext cx="4389120" cy="457200"/>
          </a:xfrm>
          <a:prstGeom prst="rect">
            <a:avLst/>
          </a:prstGeom>
          <a:noFill/>
          <a:ln/>
        </p:spPr>
        <p:txBody>
          <a:bodyPr wrap="square" lIns="0" tIns="0" rIns="0" bIns="0" rtlCol="0" anchor="ctr"/>
          <a:lstStyle/>
          <a:p>
            <a:pPr marL="0" indent="0">
              <a:buNone/>
            </a:pPr>
            <a:r>
              <a:rPr lang="en-US" sz="1900" b="1" dirty="0">
                <a:solidFill>
                  <a:srgbClr val="164069"/>
                </a:solidFill>
                <a:latin typeface="Cambria" pitchFamily="34" charset="0"/>
                <a:ea typeface="Cambria" pitchFamily="34" charset="-122"/>
                <a:cs typeface="Cambria" pitchFamily="34" charset="-120"/>
              </a:rPr>
              <a:t>Who is likely to be “low-hanging fruit”</a:t>
            </a:r>
            <a:endParaRPr lang="en-US" sz="1900" dirty="0"/>
          </a:p>
        </p:txBody>
      </p:sp>
      <p:sp>
        <p:nvSpPr>
          <p:cNvPr id="13" name="Shape 11"/>
          <p:cNvSpPr/>
          <p:nvPr/>
        </p:nvSpPr>
        <p:spPr>
          <a:xfrm>
            <a:off x="7315200" y="2468880"/>
            <a:ext cx="640080" cy="640080"/>
          </a:xfrm>
          <a:prstGeom prst="ellipse">
            <a:avLst/>
          </a:prstGeom>
          <a:solidFill>
            <a:srgbClr val="EAF0F7"/>
          </a:solidFill>
          <a:ln w="12700">
            <a:solidFill>
              <a:srgbClr val="EAF0F7"/>
            </a:solidFill>
            <a:prstDash val="solid"/>
          </a:ln>
        </p:spPr>
        <p:txBody>
          <a:bodyPr/>
          <a:lstStyle/>
          <a:p>
            <a:endParaRPr lang="en-CA"/>
          </a:p>
        </p:txBody>
      </p:sp>
      <p:pic>
        <p:nvPicPr>
          <p:cNvPr id="14" name="Image 0" descr="preencoded.png"/>
          <p:cNvPicPr>
            <a:picLocks noChangeAspect="1"/>
          </p:cNvPicPr>
          <p:nvPr/>
        </p:nvPicPr>
        <p:blipFill>
          <a:blip r:embed="rId3"/>
          <a:stretch>
            <a:fillRect/>
          </a:stretch>
        </p:blipFill>
        <p:spPr>
          <a:xfrm>
            <a:off x="7475220" y="2628900"/>
            <a:ext cx="320040" cy="320040"/>
          </a:xfrm>
          <a:prstGeom prst="rect">
            <a:avLst/>
          </a:prstGeom>
        </p:spPr>
      </p:pic>
      <p:sp>
        <p:nvSpPr>
          <p:cNvPr id="15" name="Text 12"/>
          <p:cNvSpPr txBox="1"/>
          <p:nvPr/>
        </p:nvSpPr>
        <p:spPr>
          <a:xfrm>
            <a:off x="8138160" y="2423160"/>
            <a:ext cx="3566160" cy="777240"/>
          </a:xfrm>
          <a:prstGeom prst="rect">
            <a:avLst/>
          </a:prstGeom>
          <a:noFill/>
          <a:ln/>
        </p:spPr>
        <p:txBody>
          <a:bodyPr wrap="square" lIns="0" tIns="0" rIns="0" bIns="0" rtlCol="0" anchor="ctr"/>
          <a:lstStyle/>
          <a:p>
            <a:pPr marL="0" indent="0">
              <a:buNone/>
            </a:pPr>
            <a:r>
              <a:rPr lang="en-US" sz="1400" dirty="0">
                <a:solidFill>
                  <a:srgbClr val="1F2A37"/>
                </a:solidFill>
                <a:latin typeface="Calibri" pitchFamily="34" charset="0"/>
                <a:ea typeface="Calibri" pitchFamily="34" charset="-122"/>
                <a:cs typeface="Calibri" pitchFamily="34" charset="-120"/>
              </a:rPr>
              <a:t>Didn’t notify — non-notification is an explicit prioritization factor</a:t>
            </a:r>
            <a:endParaRPr lang="en-US" sz="1400" dirty="0"/>
          </a:p>
        </p:txBody>
      </p:sp>
      <p:sp>
        <p:nvSpPr>
          <p:cNvPr id="16" name="Shape 13"/>
          <p:cNvSpPr/>
          <p:nvPr/>
        </p:nvSpPr>
        <p:spPr>
          <a:xfrm>
            <a:off x="7315200" y="3383280"/>
            <a:ext cx="640080" cy="640080"/>
          </a:xfrm>
          <a:prstGeom prst="ellipse">
            <a:avLst/>
          </a:prstGeom>
          <a:solidFill>
            <a:srgbClr val="EAF0F7"/>
          </a:solidFill>
          <a:ln w="12700">
            <a:solidFill>
              <a:srgbClr val="EAF0F7"/>
            </a:solidFill>
            <a:prstDash val="solid"/>
          </a:ln>
        </p:spPr>
        <p:txBody>
          <a:bodyPr/>
          <a:lstStyle/>
          <a:p>
            <a:endParaRPr lang="en-CA"/>
          </a:p>
        </p:txBody>
      </p:sp>
      <p:pic>
        <p:nvPicPr>
          <p:cNvPr id="17" name="Image 1" descr="preencoded.png"/>
          <p:cNvPicPr>
            <a:picLocks noChangeAspect="1"/>
          </p:cNvPicPr>
          <p:nvPr/>
        </p:nvPicPr>
        <p:blipFill>
          <a:blip r:embed="rId4"/>
          <a:stretch>
            <a:fillRect/>
          </a:stretch>
        </p:blipFill>
        <p:spPr>
          <a:xfrm>
            <a:off x="7475220" y="3543300"/>
            <a:ext cx="320040" cy="320040"/>
          </a:xfrm>
          <a:prstGeom prst="rect">
            <a:avLst/>
          </a:prstGeom>
        </p:spPr>
      </p:pic>
      <p:sp>
        <p:nvSpPr>
          <p:cNvPr id="18" name="Text 14"/>
          <p:cNvSpPr txBox="1"/>
          <p:nvPr/>
        </p:nvSpPr>
        <p:spPr>
          <a:xfrm>
            <a:off x="8138160" y="3337560"/>
            <a:ext cx="3566160" cy="777240"/>
          </a:xfrm>
          <a:prstGeom prst="rect">
            <a:avLst/>
          </a:prstGeom>
          <a:noFill/>
          <a:ln/>
        </p:spPr>
        <p:txBody>
          <a:bodyPr wrap="square" lIns="0" tIns="0" rIns="0" bIns="0" rtlCol="0" anchor="ctr"/>
          <a:lstStyle/>
          <a:p>
            <a:pPr marL="0" indent="0">
              <a:buNone/>
            </a:pPr>
            <a:r>
              <a:rPr lang="en-US" sz="1400" dirty="0">
                <a:solidFill>
                  <a:srgbClr val="1F2A37"/>
                </a:solidFill>
                <a:latin typeface="Calibri" pitchFamily="34" charset="0"/>
                <a:ea typeface="Calibri" pitchFamily="34" charset="-122"/>
                <a:cs typeface="Calibri" pitchFamily="34" charset="-120"/>
              </a:rPr>
              <a:t>Thin or missing safety data; novel extracts and concentrates</a:t>
            </a:r>
            <a:endParaRPr lang="en-US" sz="1400" dirty="0"/>
          </a:p>
        </p:txBody>
      </p:sp>
      <p:sp>
        <p:nvSpPr>
          <p:cNvPr id="19" name="Shape 15"/>
          <p:cNvSpPr/>
          <p:nvPr/>
        </p:nvSpPr>
        <p:spPr>
          <a:xfrm>
            <a:off x="7315200" y="4297680"/>
            <a:ext cx="640080" cy="640080"/>
          </a:xfrm>
          <a:prstGeom prst="ellipse">
            <a:avLst/>
          </a:prstGeom>
          <a:solidFill>
            <a:srgbClr val="EAF0F7"/>
          </a:solidFill>
          <a:ln w="12700">
            <a:solidFill>
              <a:srgbClr val="EAF0F7"/>
            </a:solidFill>
            <a:prstDash val="solid"/>
          </a:ln>
        </p:spPr>
        <p:txBody>
          <a:bodyPr/>
          <a:lstStyle/>
          <a:p>
            <a:endParaRPr lang="en-CA"/>
          </a:p>
        </p:txBody>
      </p:sp>
      <p:pic>
        <p:nvPicPr>
          <p:cNvPr id="20" name="Image 2" descr="preencoded.png"/>
          <p:cNvPicPr>
            <a:picLocks noChangeAspect="1"/>
          </p:cNvPicPr>
          <p:nvPr/>
        </p:nvPicPr>
        <p:blipFill>
          <a:blip r:embed="rId5"/>
          <a:stretch>
            <a:fillRect/>
          </a:stretch>
        </p:blipFill>
        <p:spPr>
          <a:xfrm>
            <a:off x="7475220" y="4457700"/>
            <a:ext cx="320040" cy="320040"/>
          </a:xfrm>
          <a:prstGeom prst="rect">
            <a:avLst/>
          </a:prstGeom>
        </p:spPr>
      </p:pic>
      <p:sp>
        <p:nvSpPr>
          <p:cNvPr id="21" name="Text 16"/>
          <p:cNvSpPr txBox="1"/>
          <p:nvPr/>
        </p:nvSpPr>
        <p:spPr>
          <a:xfrm>
            <a:off x="8138160" y="4251960"/>
            <a:ext cx="3566160" cy="777240"/>
          </a:xfrm>
          <a:prstGeom prst="rect">
            <a:avLst/>
          </a:prstGeom>
          <a:noFill/>
          <a:ln/>
        </p:spPr>
        <p:txBody>
          <a:bodyPr wrap="square" lIns="0" tIns="0" rIns="0" bIns="0" rtlCol="0" anchor="ctr"/>
          <a:lstStyle/>
          <a:p>
            <a:pPr marL="0" indent="0">
              <a:buNone/>
            </a:pPr>
            <a:r>
              <a:rPr lang="en-US" sz="1400" dirty="0">
                <a:solidFill>
                  <a:srgbClr val="1F2A37"/>
                </a:solidFill>
                <a:latin typeface="Calibri" pitchFamily="34" charset="0"/>
                <a:ea typeface="Calibri" pitchFamily="34" charset="-122"/>
                <a:cs typeface="Calibri" pitchFamily="34" charset="-120"/>
              </a:rPr>
              <a:t>High use levels or broad food categories</a:t>
            </a:r>
            <a:endParaRPr lang="en-US" sz="1400" dirty="0"/>
          </a:p>
        </p:txBody>
      </p:sp>
      <p:sp>
        <p:nvSpPr>
          <p:cNvPr id="22" name="Shape 17"/>
          <p:cNvSpPr/>
          <p:nvPr/>
        </p:nvSpPr>
        <p:spPr>
          <a:xfrm>
            <a:off x="7315200" y="5212080"/>
            <a:ext cx="640080" cy="640080"/>
          </a:xfrm>
          <a:prstGeom prst="ellipse">
            <a:avLst/>
          </a:prstGeom>
          <a:solidFill>
            <a:srgbClr val="EAF0F7"/>
          </a:solidFill>
          <a:ln w="12700">
            <a:solidFill>
              <a:srgbClr val="EAF0F7"/>
            </a:solidFill>
            <a:prstDash val="solid"/>
          </a:ln>
        </p:spPr>
        <p:txBody>
          <a:bodyPr/>
          <a:lstStyle/>
          <a:p>
            <a:endParaRPr lang="en-CA"/>
          </a:p>
        </p:txBody>
      </p:sp>
      <p:pic>
        <p:nvPicPr>
          <p:cNvPr id="23" name="Image 3" descr="preencoded.png"/>
          <p:cNvPicPr>
            <a:picLocks noChangeAspect="1"/>
          </p:cNvPicPr>
          <p:nvPr/>
        </p:nvPicPr>
        <p:blipFill>
          <a:blip r:embed="rId6"/>
          <a:stretch>
            <a:fillRect/>
          </a:stretch>
        </p:blipFill>
        <p:spPr>
          <a:xfrm>
            <a:off x="7475220" y="5372100"/>
            <a:ext cx="320040" cy="320040"/>
          </a:xfrm>
          <a:prstGeom prst="rect">
            <a:avLst/>
          </a:prstGeom>
        </p:spPr>
      </p:pic>
      <p:sp>
        <p:nvSpPr>
          <p:cNvPr id="24" name="Text 18"/>
          <p:cNvSpPr txBox="1"/>
          <p:nvPr/>
        </p:nvSpPr>
        <p:spPr>
          <a:xfrm>
            <a:off x="8138160" y="5166360"/>
            <a:ext cx="3566160" cy="777240"/>
          </a:xfrm>
          <a:prstGeom prst="rect">
            <a:avLst/>
          </a:prstGeom>
          <a:noFill/>
          <a:ln/>
        </p:spPr>
        <p:txBody>
          <a:bodyPr wrap="square" lIns="0" tIns="0" rIns="0" bIns="0" rtlCol="0" anchor="ctr"/>
          <a:lstStyle/>
          <a:p>
            <a:pPr marL="0" indent="0">
              <a:buNone/>
            </a:pPr>
            <a:r>
              <a:rPr lang="en-US" sz="1400" dirty="0">
                <a:solidFill>
                  <a:srgbClr val="1F2A37"/>
                </a:solidFill>
                <a:latin typeface="Calibri" pitchFamily="34" charset="0"/>
                <a:ea typeface="Calibri" pitchFamily="34" charset="-122"/>
                <a:cs typeface="Calibri" pitchFamily="34" charset="-120"/>
              </a:rPr>
              <a:t>Ingredients FDA already flags — the preamble cites ashwagandha, delta-8 THC and tara flour</a:t>
            </a:r>
            <a:endParaRPr lang="en-US" sz="1400" dirty="0"/>
          </a:p>
        </p:txBody>
      </p:sp>
      <p:sp>
        <p:nvSpPr>
          <p:cNvPr id="25" name="Text 19"/>
          <p:cNvSpPr txBox="1"/>
          <p:nvPr/>
        </p:nvSpPr>
        <p:spPr>
          <a:xfrm>
            <a:off x="548640" y="6400800"/>
            <a:ext cx="11094415" cy="274320"/>
          </a:xfrm>
          <a:prstGeom prst="rect">
            <a:avLst/>
          </a:prstGeom>
          <a:noFill/>
          <a:ln/>
        </p:spPr>
        <p:txBody>
          <a:bodyPr wrap="square" lIns="0" tIns="0" rIns="0" bIns="0" rtlCol="0" anchor="ctr"/>
          <a:lstStyle/>
          <a:p>
            <a:pPr marL="0" indent="0">
              <a:buNone/>
            </a:pPr>
            <a:r>
              <a:rPr lang="en-US" sz="1000" dirty="0">
                <a:solidFill>
                  <a:srgbClr val="5B6778"/>
                </a:solidFill>
                <a:latin typeface="Calibri" pitchFamily="34" charset="0"/>
                <a:ea typeface="Calibri" pitchFamily="34" charset="-122"/>
                <a:cs typeface="Calibri" pitchFamily="34" charset="-120"/>
              </a:rPr>
              <a:t>FDA’s post-market chemical review program (finalized May 2026) runs in parallel and covers GRAS substances. Based on 91 FR 51834 (proposed).</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64069"/>
        </a:solidFill>
        <a:effectLst/>
      </p:bgPr>
    </p:bg>
    <p:spTree>
      <p:nvGrpSpPr>
        <p:cNvPr id="1" name=""/>
        <p:cNvGrpSpPr/>
        <p:nvPr/>
      </p:nvGrpSpPr>
      <p:grpSpPr>
        <a:xfrm>
          <a:off x="0" y="0"/>
          <a:ext cx="0" cy="0"/>
          <a:chOff x="0" y="0"/>
          <a:chExt cx="0" cy="0"/>
        </a:xfrm>
      </p:grpSpPr>
      <p:sp>
        <p:nvSpPr>
          <p:cNvPr id="2" name="Text 0"/>
          <p:cNvSpPr txBox="1"/>
          <p:nvPr/>
        </p:nvSpPr>
        <p:spPr>
          <a:xfrm>
            <a:off x="731520" y="548640"/>
            <a:ext cx="10058400" cy="822960"/>
          </a:xfrm>
          <a:prstGeom prst="rect">
            <a:avLst/>
          </a:prstGeom>
          <a:noFill/>
          <a:ln/>
        </p:spPr>
        <p:txBody>
          <a:bodyPr wrap="square" lIns="0" tIns="0" rIns="0" bIns="0"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The bigger picture</a:t>
            </a:r>
            <a:endParaRPr lang="en-US" sz="4000" dirty="0"/>
          </a:p>
        </p:txBody>
      </p:sp>
      <p:sp>
        <p:nvSpPr>
          <p:cNvPr id="3" name="Text 1"/>
          <p:cNvSpPr txBox="1"/>
          <p:nvPr/>
        </p:nvSpPr>
        <p:spPr>
          <a:xfrm>
            <a:off x="731520" y="1371600"/>
            <a:ext cx="10515600" cy="822960"/>
          </a:xfrm>
          <a:prstGeom prst="rect">
            <a:avLst/>
          </a:prstGeom>
          <a:noFill/>
          <a:ln/>
        </p:spPr>
        <p:txBody>
          <a:bodyPr wrap="square" lIns="0" tIns="0" rIns="0" bIns="0" rtlCol="0" anchor="ctr"/>
          <a:lstStyle/>
          <a:p>
            <a:pPr marL="0" indent="0">
              <a:buNone/>
            </a:pPr>
            <a:r>
              <a:rPr lang="en-US" sz="1900" dirty="0">
                <a:solidFill>
                  <a:srgbClr val="C9D6E8"/>
                </a:solidFill>
                <a:latin typeface="Calibri" pitchFamily="34" charset="0"/>
                <a:ea typeface="Calibri" pitchFamily="34" charset="-122"/>
                <a:cs typeface="Calibri" pitchFamily="34" charset="-120"/>
              </a:rPr>
              <a:t>The self-GRAS rule is one of three fronts converging on the same question: can you document why every ingredient is lawful?</a:t>
            </a:r>
            <a:endParaRPr lang="en-US" sz="1900" dirty="0"/>
          </a:p>
        </p:txBody>
      </p:sp>
      <p:sp>
        <p:nvSpPr>
          <p:cNvPr id="4" name="Shape 2"/>
          <p:cNvSpPr/>
          <p:nvPr/>
        </p:nvSpPr>
        <p:spPr>
          <a:xfrm>
            <a:off x="731520" y="2651760"/>
            <a:ext cx="3383280" cy="3291840"/>
          </a:xfrm>
          <a:prstGeom prst="roundRect">
            <a:avLst>
              <a:gd name="adj" fmla="val 3333"/>
            </a:avLst>
          </a:prstGeom>
          <a:solidFill>
            <a:srgbClr val="24548A"/>
          </a:solidFill>
          <a:ln w="12700">
            <a:solidFill>
              <a:srgbClr val="24548A"/>
            </a:solidFill>
            <a:prstDash val="solid"/>
          </a:ln>
        </p:spPr>
        <p:txBody>
          <a:bodyPr/>
          <a:lstStyle/>
          <a:p>
            <a:endParaRPr lang="en-CA"/>
          </a:p>
        </p:txBody>
      </p:sp>
      <p:sp>
        <p:nvSpPr>
          <p:cNvPr id="5" name="Shape 3"/>
          <p:cNvSpPr/>
          <p:nvPr/>
        </p:nvSpPr>
        <p:spPr>
          <a:xfrm>
            <a:off x="1005840" y="2926080"/>
            <a:ext cx="914400" cy="914400"/>
          </a:xfrm>
          <a:prstGeom prst="ellipse">
            <a:avLst/>
          </a:prstGeom>
          <a:solidFill>
            <a:srgbClr val="FF7B00"/>
          </a:solidFill>
          <a:ln w="12700">
            <a:solidFill>
              <a:srgbClr val="FF7B00"/>
            </a:solidFill>
            <a:prstDash val="solid"/>
          </a:ln>
        </p:spPr>
        <p:txBody>
          <a:bodyPr/>
          <a:lstStyle/>
          <a:p>
            <a:endParaRPr lang="en-CA"/>
          </a:p>
        </p:txBody>
      </p:sp>
      <p:pic>
        <p:nvPicPr>
          <p:cNvPr id="6" name="Image 0" descr="preencoded.png"/>
          <p:cNvPicPr>
            <a:picLocks noChangeAspect="1"/>
          </p:cNvPicPr>
          <p:nvPr/>
        </p:nvPicPr>
        <p:blipFill>
          <a:blip r:embed="rId3"/>
          <a:stretch>
            <a:fillRect/>
          </a:stretch>
        </p:blipFill>
        <p:spPr>
          <a:xfrm>
            <a:off x="1234440" y="3154680"/>
            <a:ext cx="457200" cy="457200"/>
          </a:xfrm>
          <a:prstGeom prst="rect">
            <a:avLst/>
          </a:prstGeom>
        </p:spPr>
      </p:pic>
      <p:sp>
        <p:nvSpPr>
          <p:cNvPr id="7" name="Text 4"/>
          <p:cNvSpPr txBox="1"/>
          <p:nvPr/>
        </p:nvSpPr>
        <p:spPr>
          <a:xfrm>
            <a:off x="1005840" y="3977640"/>
            <a:ext cx="2834640" cy="502920"/>
          </a:xfrm>
          <a:prstGeom prst="rect">
            <a:avLst/>
          </a:prstGeom>
          <a:noFill/>
          <a:ln/>
        </p:spPr>
        <p:txBody>
          <a:bodyPr wrap="square" lIns="0" tIns="0" rIns="0" bIns="0" rtlCol="0" anchor="ctr"/>
          <a:lstStyle/>
          <a:p>
            <a:pPr marL="0" indent="0">
              <a:buNone/>
            </a:pPr>
            <a:r>
              <a:rPr lang="en-US" sz="2400" b="1" dirty="0">
                <a:solidFill>
                  <a:srgbClr val="FFFFFF"/>
                </a:solidFill>
                <a:latin typeface="Cambria" pitchFamily="34" charset="0"/>
                <a:ea typeface="Cambria" pitchFamily="34" charset="-122"/>
                <a:cs typeface="Cambria" pitchFamily="34" charset="-120"/>
              </a:rPr>
              <a:t>The states</a:t>
            </a:r>
            <a:endParaRPr lang="en-US" sz="2400" dirty="0"/>
          </a:p>
        </p:txBody>
      </p:sp>
      <p:sp>
        <p:nvSpPr>
          <p:cNvPr id="8" name="Text 5"/>
          <p:cNvSpPr txBox="1"/>
          <p:nvPr/>
        </p:nvSpPr>
        <p:spPr>
          <a:xfrm>
            <a:off x="1005840" y="4526280"/>
            <a:ext cx="2834640" cy="1280160"/>
          </a:xfrm>
          <a:prstGeom prst="rect">
            <a:avLst/>
          </a:prstGeom>
          <a:noFill/>
          <a:ln/>
        </p:spPr>
        <p:txBody>
          <a:bodyPr wrap="square" lIns="0" tIns="0" rIns="0" bIns="0" rtlCol="0" anchor="t"/>
          <a:lstStyle/>
          <a:p>
            <a:pPr marL="0" indent="0">
              <a:buNone/>
            </a:pPr>
            <a:r>
              <a:rPr lang="en-US" sz="1500" dirty="0">
                <a:solidFill>
                  <a:srgbClr val="C9D6E8"/>
                </a:solidFill>
                <a:latin typeface="Calibri" pitchFamily="34" charset="0"/>
                <a:ea typeface="Calibri" pitchFamily="34" charset="-122"/>
                <a:cs typeface="Calibri" pitchFamily="34" charset="-120"/>
              </a:rPr>
              <a:t>GRAS disclosure bills in NY, CA, PA and NJ, on top of additive bans and supplement-specific laws</a:t>
            </a:r>
            <a:endParaRPr lang="en-US" sz="1500" dirty="0"/>
          </a:p>
        </p:txBody>
      </p:sp>
      <p:sp>
        <p:nvSpPr>
          <p:cNvPr id="9" name="Shape 6"/>
          <p:cNvSpPr/>
          <p:nvPr/>
        </p:nvSpPr>
        <p:spPr>
          <a:xfrm>
            <a:off x="4389120" y="2651760"/>
            <a:ext cx="3383280" cy="3291840"/>
          </a:xfrm>
          <a:prstGeom prst="roundRect">
            <a:avLst>
              <a:gd name="adj" fmla="val 3333"/>
            </a:avLst>
          </a:prstGeom>
          <a:solidFill>
            <a:srgbClr val="24548A"/>
          </a:solidFill>
          <a:ln w="12700">
            <a:solidFill>
              <a:srgbClr val="24548A"/>
            </a:solidFill>
            <a:prstDash val="solid"/>
          </a:ln>
        </p:spPr>
        <p:txBody>
          <a:bodyPr/>
          <a:lstStyle/>
          <a:p>
            <a:endParaRPr lang="en-CA"/>
          </a:p>
        </p:txBody>
      </p:sp>
      <p:sp>
        <p:nvSpPr>
          <p:cNvPr id="10" name="Shape 7"/>
          <p:cNvSpPr/>
          <p:nvPr/>
        </p:nvSpPr>
        <p:spPr>
          <a:xfrm>
            <a:off x="4663440" y="2926080"/>
            <a:ext cx="914400" cy="914400"/>
          </a:xfrm>
          <a:prstGeom prst="ellipse">
            <a:avLst/>
          </a:prstGeom>
          <a:solidFill>
            <a:srgbClr val="FF7B00"/>
          </a:solidFill>
          <a:ln w="12700">
            <a:solidFill>
              <a:srgbClr val="FF7B00"/>
            </a:solidFill>
            <a:prstDash val="solid"/>
          </a:ln>
        </p:spPr>
        <p:txBody>
          <a:bodyPr/>
          <a:lstStyle/>
          <a:p>
            <a:endParaRPr lang="en-CA"/>
          </a:p>
        </p:txBody>
      </p:sp>
      <p:pic>
        <p:nvPicPr>
          <p:cNvPr id="11" name="Image 1" descr="preencoded.png"/>
          <p:cNvPicPr>
            <a:picLocks noChangeAspect="1"/>
          </p:cNvPicPr>
          <p:nvPr/>
        </p:nvPicPr>
        <p:blipFill>
          <a:blip r:embed="rId4"/>
          <a:stretch>
            <a:fillRect/>
          </a:stretch>
        </p:blipFill>
        <p:spPr>
          <a:xfrm>
            <a:off x="4892040" y="3154680"/>
            <a:ext cx="457200" cy="457200"/>
          </a:xfrm>
          <a:prstGeom prst="rect">
            <a:avLst/>
          </a:prstGeom>
        </p:spPr>
      </p:pic>
      <p:sp>
        <p:nvSpPr>
          <p:cNvPr id="12" name="Text 8"/>
          <p:cNvSpPr txBox="1"/>
          <p:nvPr/>
        </p:nvSpPr>
        <p:spPr>
          <a:xfrm>
            <a:off x="4663440" y="3977640"/>
            <a:ext cx="2834640" cy="502920"/>
          </a:xfrm>
          <a:prstGeom prst="rect">
            <a:avLst/>
          </a:prstGeom>
          <a:noFill/>
          <a:ln/>
        </p:spPr>
        <p:txBody>
          <a:bodyPr wrap="square" lIns="0" tIns="0" rIns="0" bIns="0" rtlCol="0" anchor="ctr"/>
          <a:lstStyle/>
          <a:p>
            <a:pPr marL="0" indent="0">
              <a:buNone/>
            </a:pPr>
            <a:r>
              <a:rPr lang="en-US" sz="2400" b="1" dirty="0">
                <a:solidFill>
                  <a:srgbClr val="FFFFFF"/>
                </a:solidFill>
                <a:latin typeface="Cambria" pitchFamily="34" charset="0"/>
                <a:ea typeface="Cambria" pitchFamily="34" charset="-122"/>
                <a:cs typeface="Cambria" pitchFamily="34" charset="-120"/>
              </a:rPr>
              <a:t>Congress</a:t>
            </a:r>
            <a:endParaRPr lang="en-US" sz="2400" dirty="0"/>
          </a:p>
        </p:txBody>
      </p:sp>
      <p:sp>
        <p:nvSpPr>
          <p:cNvPr id="13" name="Text 9"/>
          <p:cNvSpPr txBox="1"/>
          <p:nvPr/>
        </p:nvSpPr>
        <p:spPr>
          <a:xfrm>
            <a:off x="4663440" y="4526280"/>
            <a:ext cx="2834640" cy="1280160"/>
          </a:xfrm>
          <a:prstGeom prst="rect">
            <a:avLst/>
          </a:prstGeom>
          <a:noFill/>
          <a:ln/>
        </p:spPr>
        <p:txBody>
          <a:bodyPr wrap="square" lIns="0" tIns="0" rIns="0" bIns="0" rtlCol="0" anchor="t"/>
          <a:lstStyle/>
          <a:p>
            <a:pPr marL="0" indent="0">
              <a:buNone/>
            </a:pPr>
            <a:r>
              <a:rPr lang="en-US" sz="1500" dirty="0">
                <a:solidFill>
                  <a:srgbClr val="C9D6E8"/>
                </a:solidFill>
                <a:latin typeface="Calibri" pitchFamily="34" charset="0"/>
                <a:ea typeface="Calibri" pitchFamily="34" charset="-122"/>
                <a:cs typeface="Calibri" pitchFamily="34" charset="-120"/>
              </a:rPr>
              <a:t>At least five GRAS reform bills, a supplement product-listing bill, and a preemption bill</a:t>
            </a:r>
            <a:endParaRPr lang="en-US" sz="1500" dirty="0"/>
          </a:p>
        </p:txBody>
      </p:sp>
      <p:sp>
        <p:nvSpPr>
          <p:cNvPr id="14" name="Shape 10"/>
          <p:cNvSpPr/>
          <p:nvPr/>
        </p:nvSpPr>
        <p:spPr>
          <a:xfrm>
            <a:off x="8046720" y="2651760"/>
            <a:ext cx="3383280" cy="3291840"/>
          </a:xfrm>
          <a:prstGeom prst="roundRect">
            <a:avLst>
              <a:gd name="adj" fmla="val 3333"/>
            </a:avLst>
          </a:prstGeom>
          <a:solidFill>
            <a:srgbClr val="24548A"/>
          </a:solidFill>
          <a:ln w="12700">
            <a:solidFill>
              <a:srgbClr val="24548A"/>
            </a:solidFill>
            <a:prstDash val="solid"/>
          </a:ln>
        </p:spPr>
        <p:txBody>
          <a:bodyPr/>
          <a:lstStyle/>
          <a:p>
            <a:endParaRPr lang="en-CA"/>
          </a:p>
        </p:txBody>
      </p:sp>
      <p:sp>
        <p:nvSpPr>
          <p:cNvPr id="15" name="Shape 11"/>
          <p:cNvSpPr/>
          <p:nvPr/>
        </p:nvSpPr>
        <p:spPr>
          <a:xfrm>
            <a:off x="8321040" y="2926080"/>
            <a:ext cx="914400" cy="914400"/>
          </a:xfrm>
          <a:prstGeom prst="ellipse">
            <a:avLst/>
          </a:prstGeom>
          <a:solidFill>
            <a:srgbClr val="FF7B00"/>
          </a:solidFill>
          <a:ln w="12700">
            <a:solidFill>
              <a:srgbClr val="FF7B00"/>
            </a:solidFill>
            <a:prstDash val="solid"/>
          </a:ln>
        </p:spPr>
        <p:txBody>
          <a:bodyPr/>
          <a:lstStyle/>
          <a:p>
            <a:endParaRPr lang="en-CA"/>
          </a:p>
        </p:txBody>
      </p:sp>
      <p:pic>
        <p:nvPicPr>
          <p:cNvPr id="16" name="Image 2" descr="preencoded.png"/>
          <p:cNvPicPr>
            <a:picLocks noChangeAspect="1"/>
          </p:cNvPicPr>
          <p:nvPr/>
        </p:nvPicPr>
        <p:blipFill>
          <a:blip r:embed="rId5"/>
          <a:stretch>
            <a:fillRect/>
          </a:stretch>
        </p:blipFill>
        <p:spPr>
          <a:xfrm>
            <a:off x="8549640" y="3154680"/>
            <a:ext cx="457200" cy="457200"/>
          </a:xfrm>
          <a:prstGeom prst="rect">
            <a:avLst/>
          </a:prstGeom>
        </p:spPr>
      </p:pic>
      <p:sp>
        <p:nvSpPr>
          <p:cNvPr id="17" name="Text 12"/>
          <p:cNvSpPr txBox="1"/>
          <p:nvPr/>
        </p:nvSpPr>
        <p:spPr>
          <a:xfrm>
            <a:off x="8321040" y="3977640"/>
            <a:ext cx="2834640" cy="502920"/>
          </a:xfrm>
          <a:prstGeom prst="rect">
            <a:avLst/>
          </a:prstGeom>
          <a:noFill/>
          <a:ln/>
        </p:spPr>
        <p:txBody>
          <a:bodyPr wrap="square" lIns="0" tIns="0" rIns="0" bIns="0" rtlCol="0" anchor="ctr"/>
          <a:lstStyle/>
          <a:p>
            <a:pPr marL="0" indent="0">
              <a:buNone/>
            </a:pPr>
            <a:r>
              <a:rPr lang="en-US" sz="2400" b="1" dirty="0">
                <a:solidFill>
                  <a:srgbClr val="FFFFFF"/>
                </a:solidFill>
                <a:latin typeface="Cambria" pitchFamily="34" charset="0"/>
                <a:ea typeface="Cambria" pitchFamily="34" charset="-122"/>
                <a:cs typeface="Cambria" pitchFamily="34" charset="-120"/>
              </a:rPr>
              <a:t>HHS / FDA</a:t>
            </a:r>
            <a:endParaRPr lang="en-US" sz="2400" dirty="0"/>
          </a:p>
        </p:txBody>
      </p:sp>
      <p:sp>
        <p:nvSpPr>
          <p:cNvPr id="18" name="Text 13"/>
          <p:cNvSpPr txBox="1"/>
          <p:nvPr/>
        </p:nvSpPr>
        <p:spPr>
          <a:xfrm>
            <a:off x="8321040" y="4526280"/>
            <a:ext cx="2834640" cy="1280160"/>
          </a:xfrm>
          <a:prstGeom prst="rect">
            <a:avLst/>
          </a:prstGeom>
          <a:noFill/>
          <a:ln/>
        </p:spPr>
        <p:txBody>
          <a:bodyPr wrap="square" lIns="0" tIns="0" rIns="0" bIns="0" rtlCol="0" anchor="t"/>
          <a:lstStyle/>
          <a:p>
            <a:pPr marL="0" indent="0">
              <a:buNone/>
            </a:pPr>
            <a:r>
              <a:rPr lang="en-US" sz="1500" dirty="0">
                <a:solidFill>
                  <a:srgbClr val="C9D6E8"/>
                </a:solidFill>
                <a:latin typeface="Calibri" pitchFamily="34" charset="0"/>
                <a:ea typeface="Calibri" pitchFamily="34" charset="-122"/>
                <a:cs typeface="Calibri" pitchFamily="34" charset="-120"/>
              </a:rPr>
              <a:t>The GRAS NPRM, final NDI guidance planned for 2026, and a pending NDI enforcement-discretion policy</a:t>
            </a:r>
            <a:endParaRPr lang="en-US" sz="1500" dirty="0"/>
          </a:p>
        </p:txBody>
      </p:sp>
      <p:sp>
        <p:nvSpPr>
          <p:cNvPr id="19" name="Text 14"/>
          <p:cNvSpPr txBox="1"/>
          <p:nvPr/>
        </p:nvSpPr>
        <p:spPr>
          <a:xfrm>
            <a:off x="731520" y="6217920"/>
            <a:ext cx="7315200" cy="320040"/>
          </a:xfrm>
          <a:prstGeom prst="rect">
            <a:avLst/>
          </a:prstGeom>
          <a:noFill/>
          <a:ln/>
        </p:spPr>
        <p:txBody>
          <a:bodyPr wrap="square" lIns="0" tIns="0" rIns="0" bIns="0" rtlCol="0" anchor="ctr"/>
          <a:lstStyle/>
          <a:p>
            <a:pPr marL="0" indent="0">
              <a:buNone/>
            </a:pPr>
            <a:r>
              <a:rPr lang="en-US" sz="1100" dirty="0">
                <a:solidFill>
                  <a:srgbClr val="C9D6E8"/>
                </a:solidFill>
                <a:latin typeface="Calibri" pitchFamily="34" charset="0"/>
                <a:ea typeface="Calibri" pitchFamily="34" charset="-122"/>
                <a:cs typeface="Calibri" pitchFamily="34" charset="-120"/>
              </a:rPr>
              <a:t>Status as of late September 2026</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94415" cy="822960"/>
          </a:xfrm>
          <a:prstGeom prst="rect">
            <a:avLst/>
          </a:prstGeom>
          <a:noFill/>
          <a:ln/>
        </p:spPr>
        <p:txBody>
          <a:bodyPr wrap="square" lIns="0" tIns="0" rIns="0" bIns="0" rtlCol="0" anchor="ctr"/>
          <a:lstStyle/>
          <a:p>
            <a:pPr marL="0" indent="0">
              <a:buNone/>
            </a:pPr>
            <a:r>
              <a:rPr lang="en-US" sz="3400" b="1" dirty="0">
                <a:solidFill>
                  <a:srgbClr val="164069"/>
                </a:solidFill>
                <a:latin typeface="Cambria" pitchFamily="34" charset="0"/>
                <a:ea typeface="Cambria" pitchFamily="34" charset="-122"/>
                <a:cs typeface="Cambria" pitchFamily="34" charset="-120"/>
              </a:rPr>
              <a:t>State GRAS disclosure and “registration” bills</a:t>
            </a:r>
            <a:endParaRPr lang="en-US" sz="3400" dirty="0"/>
          </a:p>
        </p:txBody>
      </p:sp>
      <p:sp>
        <p:nvSpPr>
          <p:cNvPr id="3" name="Text 1"/>
          <p:cNvSpPr txBox="1"/>
          <p:nvPr/>
        </p:nvSpPr>
        <p:spPr>
          <a:xfrm>
            <a:off x="548640" y="1143000"/>
            <a:ext cx="11094415" cy="457200"/>
          </a:xfrm>
          <a:prstGeom prst="rect">
            <a:avLst/>
          </a:prstGeom>
          <a:noFill/>
          <a:ln/>
        </p:spPr>
        <p:txBody>
          <a:bodyPr wrap="square" lIns="0" tIns="0" rIns="0" bIns="0" rtlCol="0" anchor="ctr"/>
          <a:lstStyle/>
          <a:p>
            <a:pPr marL="0" indent="0">
              <a:buNone/>
            </a:pPr>
            <a:r>
              <a:rPr lang="en-US" sz="1600" i="1" dirty="0">
                <a:solidFill>
                  <a:srgbClr val="5B6778"/>
                </a:solidFill>
                <a:latin typeface="Calibri" pitchFamily="34" charset="0"/>
                <a:ea typeface="Calibri" pitchFamily="34" charset="-122"/>
                <a:cs typeface="Calibri" pitchFamily="34" charset="-120"/>
              </a:rPr>
              <a:t>Failure to report would make the substance unlawful in that state — independent of whatever FDA finalizes</a:t>
            </a:r>
            <a:endParaRPr lang="en-US" sz="1600" dirty="0"/>
          </a:p>
        </p:txBody>
      </p:sp>
      <p:sp>
        <p:nvSpPr>
          <p:cNvPr id="4" name="Shape 2"/>
          <p:cNvSpPr/>
          <p:nvPr/>
        </p:nvSpPr>
        <p:spPr>
          <a:xfrm>
            <a:off x="548640" y="1828800"/>
            <a:ext cx="2606040" cy="4023360"/>
          </a:xfrm>
          <a:prstGeom prst="roundRect">
            <a:avLst>
              <a:gd name="adj" fmla="val 4211"/>
            </a:avLst>
          </a:prstGeom>
          <a:solidFill>
            <a:srgbClr val="FFF1E3"/>
          </a:solidFill>
          <a:ln w="12700">
            <a:solidFill>
              <a:srgbClr val="FFF1E3"/>
            </a:solidFill>
            <a:prstDash val="solid"/>
          </a:ln>
          <a:effectLst>
            <a:outerShdw blurRad="76200" dist="25400" dir="5400000" algn="bl" rotWithShape="0">
              <a:srgbClr val="000000">
                <a:alpha val="12000"/>
              </a:srgbClr>
            </a:outerShdw>
          </a:effectLst>
        </p:spPr>
        <p:txBody>
          <a:bodyPr/>
          <a:lstStyle/>
          <a:p>
            <a:endParaRPr lang="en-CA"/>
          </a:p>
        </p:txBody>
      </p:sp>
      <p:sp>
        <p:nvSpPr>
          <p:cNvPr id="5" name="Text 3"/>
          <p:cNvSpPr txBox="1"/>
          <p:nvPr/>
        </p:nvSpPr>
        <p:spPr>
          <a:xfrm>
            <a:off x="777240" y="1920240"/>
            <a:ext cx="1280160" cy="822960"/>
          </a:xfrm>
          <a:prstGeom prst="rect">
            <a:avLst/>
          </a:prstGeom>
          <a:noFill/>
          <a:ln/>
        </p:spPr>
        <p:txBody>
          <a:bodyPr wrap="square" lIns="0" tIns="0" rIns="0" bIns="0" rtlCol="0" anchor="ctr"/>
          <a:lstStyle/>
          <a:p>
            <a:pPr marL="0" indent="0">
              <a:buNone/>
            </a:pPr>
            <a:r>
              <a:rPr lang="en-US" sz="4400" b="1" dirty="0">
                <a:solidFill>
                  <a:srgbClr val="FF7B00"/>
                </a:solidFill>
                <a:latin typeface="Cambria" pitchFamily="34" charset="0"/>
                <a:ea typeface="Cambria" pitchFamily="34" charset="-122"/>
                <a:cs typeface="Cambria" pitchFamily="34" charset="-120"/>
              </a:rPr>
              <a:t>NY</a:t>
            </a:r>
            <a:endParaRPr lang="en-US" sz="4400" dirty="0"/>
          </a:p>
        </p:txBody>
      </p:sp>
      <p:sp>
        <p:nvSpPr>
          <p:cNvPr id="6" name="Text 4"/>
          <p:cNvSpPr txBox="1"/>
          <p:nvPr/>
        </p:nvSpPr>
        <p:spPr>
          <a:xfrm>
            <a:off x="1828800" y="2057400"/>
            <a:ext cx="1143000" cy="548640"/>
          </a:xfrm>
          <a:prstGeom prst="rect">
            <a:avLst/>
          </a:prstGeom>
          <a:noFill/>
          <a:ln/>
        </p:spPr>
        <p:txBody>
          <a:bodyPr wrap="square" lIns="0" tIns="0" rIns="0" bIns="0" rtlCol="0" anchor="ctr"/>
          <a:lstStyle/>
          <a:p>
            <a:pPr marL="0" indent="0" algn="r">
              <a:buNone/>
            </a:pPr>
            <a:r>
              <a:rPr lang="en-US" sz="1100" b="1" dirty="0">
                <a:solidFill>
                  <a:srgbClr val="5B6778"/>
                </a:solidFill>
                <a:latin typeface="Calibri" pitchFamily="34" charset="0"/>
                <a:ea typeface="Calibri" pitchFamily="34" charset="-122"/>
                <a:cs typeface="Calibri" pitchFamily="34" charset="-120"/>
              </a:rPr>
              <a:t>A1556 / S1239</a:t>
            </a:r>
            <a:endParaRPr lang="en-US" sz="1100" dirty="0"/>
          </a:p>
        </p:txBody>
      </p:sp>
      <p:sp>
        <p:nvSpPr>
          <p:cNvPr id="7" name="Text 5"/>
          <p:cNvSpPr txBox="1"/>
          <p:nvPr/>
        </p:nvSpPr>
        <p:spPr>
          <a:xfrm>
            <a:off x="777240" y="2743200"/>
            <a:ext cx="2194560" cy="548640"/>
          </a:xfrm>
          <a:prstGeom prst="rect">
            <a:avLst/>
          </a:prstGeom>
          <a:noFill/>
          <a:ln/>
        </p:spPr>
        <p:txBody>
          <a:bodyPr wrap="square" lIns="0" tIns="0" rIns="0" bIns="0" rtlCol="0" anchor="t"/>
          <a:lstStyle/>
          <a:p>
            <a:pPr marL="0" indent="0">
              <a:buNone/>
            </a:pPr>
            <a:r>
              <a:rPr lang="en-US" sz="1400" b="1" dirty="0">
                <a:solidFill>
                  <a:srgbClr val="164069"/>
                </a:solidFill>
                <a:latin typeface="Cambria" pitchFamily="34" charset="0"/>
                <a:ea typeface="Cambria" pitchFamily="34" charset="-122"/>
                <a:cs typeface="Cambria" pitchFamily="34" charset="-120"/>
              </a:rPr>
              <a:t>Food Safety and Chemical Disclosure Act</a:t>
            </a:r>
            <a:endParaRPr lang="en-US" sz="1400" dirty="0"/>
          </a:p>
        </p:txBody>
      </p:sp>
      <p:sp>
        <p:nvSpPr>
          <p:cNvPr id="8" name="Text 6"/>
          <p:cNvSpPr txBox="1"/>
          <p:nvPr/>
        </p:nvSpPr>
        <p:spPr>
          <a:xfrm>
            <a:off x="777240" y="3337560"/>
            <a:ext cx="2194560" cy="1920240"/>
          </a:xfrm>
          <a:prstGeom prst="rect">
            <a:avLst/>
          </a:prstGeom>
          <a:noFill/>
          <a:ln/>
        </p:spPr>
        <p:txBody>
          <a:bodyPr wrap="square" lIns="0" tIns="0" rIns="0" bIns="0" rtlCol="0" anchor="t"/>
          <a:lstStyle/>
          <a:p>
            <a:pPr marL="0" indent="0">
              <a:buNone/>
            </a:pPr>
            <a:r>
              <a:rPr lang="en-US" sz="1300" dirty="0">
                <a:solidFill>
                  <a:srgbClr val="1F2A37"/>
                </a:solidFill>
                <a:latin typeface="Calibri" pitchFamily="34" charset="0"/>
                <a:ea typeface="Calibri" pitchFamily="34" charset="-122"/>
                <a:cs typeface="Calibri" pitchFamily="34" charset="-120"/>
              </a:rPr>
              <a:t>Report self-GRAS substances to the Dept. of Agriculture and Markets for a public database; bans Red No. 3, potassium bromate, propylparaben. Reporting applies one year after signing; additive bans after two.</a:t>
            </a:r>
            <a:endParaRPr lang="en-US" sz="1300" dirty="0"/>
          </a:p>
        </p:txBody>
      </p:sp>
      <p:sp>
        <p:nvSpPr>
          <p:cNvPr id="9" name="Shape 7"/>
          <p:cNvSpPr/>
          <p:nvPr/>
        </p:nvSpPr>
        <p:spPr>
          <a:xfrm>
            <a:off x="777240" y="5349240"/>
            <a:ext cx="2148840" cy="329184"/>
          </a:xfrm>
          <a:prstGeom prst="roundRect">
            <a:avLst>
              <a:gd name="adj" fmla="val 27778"/>
            </a:avLst>
          </a:prstGeom>
          <a:solidFill>
            <a:srgbClr val="FF7B00"/>
          </a:solidFill>
          <a:ln w="12700">
            <a:solidFill>
              <a:srgbClr val="FF7B00"/>
            </a:solidFill>
            <a:prstDash val="solid"/>
          </a:ln>
        </p:spPr>
        <p:txBody>
          <a:bodyPr/>
          <a:lstStyle/>
          <a:p>
            <a:endParaRPr lang="en-CA"/>
          </a:p>
        </p:txBody>
      </p:sp>
      <p:sp>
        <p:nvSpPr>
          <p:cNvPr id="10" name="Text 8"/>
          <p:cNvSpPr txBox="1"/>
          <p:nvPr/>
        </p:nvSpPr>
        <p:spPr>
          <a:xfrm>
            <a:off x="777240" y="5349240"/>
            <a:ext cx="2148840" cy="329184"/>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Passed; awaiting Governor</a:t>
            </a:r>
            <a:endParaRPr lang="en-US" sz="1100" dirty="0"/>
          </a:p>
        </p:txBody>
      </p:sp>
      <p:sp>
        <p:nvSpPr>
          <p:cNvPr id="11" name="Shape 9"/>
          <p:cNvSpPr/>
          <p:nvPr/>
        </p:nvSpPr>
        <p:spPr>
          <a:xfrm>
            <a:off x="3364992" y="1828800"/>
            <a:ext cx="2606040" cy="4023360"/>
          </a:xfrm>
          <a:prstGeom prst="roundRect">
            <a:avLst>
              <a:gd name="adj" fmla="val 4211"/>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12" name="Text 10"/>
          <p:cNvSpPr txBox="1"/>
          <p:nvPr/>
        </p:nvSpPr>
        <p:spPr>
          <a:xfrm>
            <a:off x="3593592" y="1920240"/>
            <a:ext cx="1280160" cy="822960"/>
          </a:xfrm>
          <a:prstGeom prst="rect">
            <a:avLst/>
          </a:prstGeom>
          <a:noFill/>
          <a:ln/>
        </p:spPr>
        <p:txBody>
          <a:bodyPr wrap="square" lIns="0" tIns="0" rIns="0" bIns="0" rtlCol="0" anchor="ctr"/>
          <a:lstStyle/>
          <a:p>
            <a:pPr marL="0" indent="0">
              <a:buNone/>
            </a:pPr>
            <a:r>
              <a:rPr lang="en-US" sz="4400" b="1" dirty="0">
                <a:solidFill>
                  <a:srgbClr val="164069"/>
                </a:solidFill>
                <a:latin typeface="Cambria" pitchFamily="34" charset="0"/>
                <a:ea typeface="Cambria" pitchFamily="34" charset="-122"/>
                <a:cs typeface="Cambria" pitchFamily="34" charset="-120"/>
              </a:rPr>
              <a:t>CA</a:t>
            </a:r>
            <a:endParaRPr lang="en-US" sz="4400" dirty="0"/>
          </a:p>
        </p:txBody>
      </p:sp>
      <p:sp>
        <p:nvSpPr>
          <p:cNvPr id="13" name="Text 11"/>
          <p:cNvSpPr txBox="1"/>
          <p:nvPr/>
        </p:nvSpPr>
        <p:spPr>
          <a:xfrm>
            <a:off x="4645152" y="2057400"/>
            <a:ext cx="1143000" cy="548640"/>
          </a:xfrm>
          <a:prstGeom prst="rect">
            <a:avLst/>
          </a:prstGeom>
          <a:noFill/>
          <a:ln/>
        </p:spPr>
        <p:txBody>
          <a:bodyPr wrap="square" lIns="0" tIns="0" rIns="0" bIns="0" rtlCol="0" anchor="ctr"/>
          <a:lstStyle/>
          <a:p>
            <a:pPr marL="0" indent="0" algn="r">
              <a:buNone/>
            </a:pPr>
            <a:r>
              <a:rPr lang="en-US" sz="1100" b="1" dirty="0">
                <a:solidFill>
                  <a:srgbClr val="5B6778"/>
                </a:solidFill>
                <a:latin typeface="Calibri" pitchFamily="34" charset="0"/>
                <a:ea typeface="Calibri" pitchFamily="34" charset="-122"/>
                <a:cs typeface="Calibri" pitchFamily="34" charset="-120"/>
              </a:rPr>
              <a:t>AB 2034</a:t>
            </a:r>
            <a:endParaRPr lang="en-US" sz="1100" dirty="0"/>
          </a:p>
        </p:txBody>
      </p:sp>
      <p:sp>
        <p:nvSpPr>
          <p:cNvPr id="14" name="Text 12"/>
          <p:cNvSpPr txBox="1"/>
          <p:nvPr/>
        </p:nvSpPr>
        <p:spPr>
          <a:xfrm>
            <a:off x="3593592" y="2743200"/>
            <a:ext cx="2194560" cy="548640"/>
          </a:xfrm>
          <a:prstGeom prst="rect">
            <a:avLst/>
          </a:prstGeom>
          <a:noFill/>
          <a:ln/>
        </p:spPr>
        <p:txBody>
          <a:bodyPr wrap="square" lIns="0" tIns="0" rIns="0" bIns="0" rtlCol="0" anchor="t"/>
          <a:lstStyle/>
          <a:p>
            <a:pPr marL="0" indent="0">
              <a:buNone/>
            </a:pPr>
            <a:r>
              <a:rPr lang="en-US" sz="1400" b="1" dirty="0">
                <a:solidFill>
                  <a:srgbClr val="164069"/>
                </a:solidFill>
                <a:latin typeface="Cambria" pitchFamily="34" charset="0"/>
                <a:ea typeface="Cambria" pitchFamily="34" charset="-122"/>
                <a:cs typeface="Cambria" pitchFamily="34" charset="-120"/>
              </a:rPr>
              <a:t>GRAS transparency (stalled)</a:t>
            </a:r>
            <a:endParaRPr lang="en-US" sz="1400" dirty="0"/>
          </a:p>
        </p:txBody>
      </p:sp>
      <p:sp>
        <p:nvSpPr>
          <p:cNvPr id="15" name="Text 13"/>
          <p:cNvSpPr txBox="1"/>
          <p:nvPr/>
        </p:nvSpPr>
        <p:spPr>
          <a:xfrm>
            <a:off x="3593592" y="3337560"/>
            <a:ext cx="2194560" cy="1920240"/>
          </a:xfrm>
          <a:prstGeom prst="rect">
            <a:avLst/>
          </a:prstGeom>
          <a:noFill/>
          <a:ln/>
        </p:spPr>
        <p:txBody>
          <a:bodyPr wrap="square" lIns="0" tIns="0" rIns="0" bIns="0" rtlCol="0" anchor="t"/>
          <a:lstStyle/>
          <a:p>
            <a:pPr marL="0" indent="0">
              <a:buNone/>
            </a:pPr>
            <a:r>
              <a:rPr lang="en-US" sz="1300" dirty="0">
                <a:solidFill>
                  <a:srgbClr val="1F2A37"/>
                </a:solidFill>
                <a:latin typeface="Calibri" pitchFamily="34" charset="0"/>
                <a:ea typeface="Calibri" pitchFamily="34" charset="-122"/>
                <a:cs typeface="Calibri" pitchFamily="34" charset="-120"/>
              </a:rPr>
              <a:t>Would have required reporting of self-GRAS substances to the state. Narrowed to transparency only, then held in Assembly Appropriations in May 2026. Expect it to be reintroduced.</a:t>
            </a:r>
            <a:endParaRPr lang="en-US" sz="1300" dirty="0"/>
          </a:p>
        </p:txBody>
      </p:sp>
      <p:sp>
        <p:nvSpPr>
          <p:cNvPr id="16" name="Shape 14"/>
          <p:cNvSpPr/>
          <p:nvPr/>
        </p:nvSpPr>
        <p:spPr>
          <a:xfrm>
            <a:off x="3593592" y="5349240"/>
            <a:ext cx="2148840" cy="329184"/>
          </a:xfrm>
          <a:prstGeom prst="roundRect">
            <a:avLst>
              <a:gd name="adj" fmla="val 27778"/>
            </a:avLst>
          </a:prstGeom>
          <a:solidFill>
            <a:srgbClr val="5B6778"/>
          </a:solidFill>
          <a:ln w="12700">
            <a:solidFill>
              <a:srgbClr val="5B6778"/>
            </a:solidFill>
            <a:prstDash val="solid"/>
          </a:ln>
        </p:spPr>
        <p:txBody>
          <a:bodyPr/>
          <a:lstStyle/>
          <a:p>
            <a:endParaRPr lang="en-CA"/>
          </a:p>
        </p:txBody>
      </p:sp>
      <p:sp>
        <p:nvSpPr>
          <p:cNvPr id="17" name="Text 15"/>
          <p:cNvSpPr txBox="1"/>
          <p:nvPr/>
        </p:nvSpPr>
        <p:spPr>
          <a:xfrm>
            <a:off x="3593592" y="5349240"/>
            <a:ext cx="2148840" cy="329184"/>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Held in committee</a:t>
            </a:r>
            <a:endParaRPr lang="en-US" sz="1100" dirty="0"/>
          </a:p>
        </p:txBody>
      </p:sp>
      <p:sp>
        <p:nvSpPr>
          <p:cNvPr id="18" name="Shape 16"/>
          <p:cNvSpPr/>
          <p:nvPr/>
        </p:nvSpPr>
        <p:spPr>
          <a:xfrm>
            <a:off x="6181344" y="1828800"/>
            <a:ext cx="2606040" cy="4023360"/>
          </a:xfrm>
          <a:prstGeom prst="roundRect">
            <a:avLst>
              <a:gd name="adj" fmla="val 4211"/>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19" name="Text 17"/>
          <p:cNvSpPr txBox="1"/>
          <p:nvPr/>
        </p:nvSpPr>
        <p:spPr>
          <a:xfrm>
            <a:off x="6409944" y="1920240"/>
            <a:ext cx="1280160" cy="822960"/>
          </a:xfrm>
          <a:prstGeom prst="rect">
            <a:avLst/>
          </a:prstGeom>
          <a:noFill/>
          <a:ln/>
        </p:spPr>
        <p:txBody>
          <a:bodyPr wrap="square" lIns="0" tIns="0" rIns="0" bIns="0" rtlCol="0" anchor="ctr"/>
          <a:lstStyle/>
          <a:p>
            <a:pPr marL="0" indent="0">
              <a:buNone/>
            </a:pPr>
            <a:r>
              <a:rPr lang="en-US" sz="4400" b="1" dirty="0">
                <a:solidFill>
                  <a:srgbClr val="164069"/>
                </a:solidFill>
                <a:latin typeface="Cambria" pitchFamily="34" charset="0"/>
                <a:ea typeface="Cambria" pitchFamily="34" charset="-122"/>
                <a:cs typeface="Cambria" pitchFamily="34" charset="-120"/>
              </a:rPr>
              <a:t>PA</a:t>
            </a:r>
            <a:endParaRPr lang="en-US" sz="4400" dirty="0"/>
          </a:p>
        </p:txBody>
      </p:sp>
      <p:sp>
        <p:nvSpPr>
          <p:cNvPr id="20" name="Text 18"/>
          <p:cNvSpPr txBox="1"/>
          <p:nvPr/>
        </p:nvSpPr>
        <p:spPr>
          <a:xfrm>
            <a:off x="7461504" y="2057400"/>
            <a:ext cx="1143000" cy="548640"/>
          </a:xfrm>
          <a:prstGeom prst="rect">
            <a:avLst/>
          </a:prstGeom>
          <a:noFill/>
          <a:ln/>
        </p:spPr>
        <p:txBody>
          <a:bodyPr wrap="square" lIns="0" tIns="0" rIns="0" bIns="0" rtlCol="0" anchor="ctr"/>
          <a:lstStyle/>
          <a:p>
            <a:pPr marL="0" indent="0" algn="r">
              <a:buNone/>
            </a:pPr>
            <a:r>
              <a:rPr lang="en-US" sz="1100" b="1" dirty="0">
                <a:solidFill>
                  <a:srgbClr val="5B6778"/>
                </a:solidFill>
                <a:latin typeface="Calibri" pitchFamily="34" charset="0"/>
                <a:ea typeface="Calibri" pitchFamily="34" charset="-122"/>
                <a:cs typeface="Calibri" pitchFamily="34" charset="-120"/>
              </a:rPr>
              <a:t>SB 820</a:t>
            </a:r>
            <a:endParaRPr lang="en-US" sz="1100" dirty="0"/>
          </a:p>
        </p:txBody>
      </p:sp>
      <p:sp>
        <p:nvSpPr>
          <p:cNvPr id="21" name="Text 19"/>
          <p:cNvSpPr txBox="1"/>
          <p:nvPr/>
        </p:nvSpPr>
        <p:spPr>
          <a:xfrm>
            <a:off x="6409944" y="2743200"/>
            <a:ext cx="2194560" cy="548640"/>
          </a:xfrm>
          <a:prstGeom prst="rect">
            <a:avLst/>
          </a:prstGeom>
          <a:noFill/>
          <a:ln/>
        </p:spPr>
        <p:txBody>
          <a:bodyPr wrap="square" lIns="0" tIns="0" rIns="0" bIns="0" rtlCol="0" anchor="t"/>
          <a:lstStyle/>
          <a:p>
            <a:pPr marL="0" indent="0">
              <a:buNone/>
            </a:pPr>
            <a:r>
              <a:rPr lang="en-US" sz="1400" b="1" dirty="0">
                <a:solidFill>
                  <a:srgbClr val="164069"/>
                </a:solidFill>
                <a:latin typeface="Cambria" pitchFamily="34" charset="0"/>
                <a:ea typeface="Cambria" pitchFamily="34" charset="-122"/>
                <a:cs typeface="Cambria" pitchFamily="34" charset="-120"/>
              </a:rPr>
              <a:t>GRAS disclosure + additive bans</a:t>
            </a:r>
            <a:endParaRPr lang="en-US" sz="1400" dirty="0"/>
          </a:p>
        </p:txBody>
      </p:sp>
      <p:sp>
        <p:nvSpPr>
          <p:cNvPr id="22" name="Text 20"/>
          <p:cNvSpPr txBox="1"/>
          <p:nvPr/>
        </p:nvSpPr>
        <p:spPr>
          <a:xfrm>
            <a:off x="6409944" y="3337560"/>
            <a:ext cx="2194560" cy="1920240"/>
          </a:xfrm>
          <a:prstGeom prst="rect">
            <a:avLst/>
          </a:prstGeom>
          <a:noFill/>
          <a:ln/>
        </p:spPr>
        <p:txBody>
          <a:bodyPr wrap="square" lIns="0" tIns="0" rIns="0" bIns="0" rtlCol="0" anchor="t"/>
          <a:lstStyle/>
          <a:p>
            <a:pPr marL="0" indent="0">
              <a:buNone/>
            </a:pPr>
            <a:r>
              <a:rPr lang="en-US" sz="1300" dirty="0">
                <a:solidFill>
                  <a:srgbClr val="1F2A37"/>
                </a:solidFill>
                <a:latin typeface="Calibri" pitchFamily="34" charset="0"/>
                <a:ea typeface="Calibri" pitchFamily="34" charset="-122"/>
                <a:cs typeface="Calibri" pitchFamily="34" charset="-120"/>
              </a:rPr>
              <a:t>Public disclosure of GRAS ingredients; bans titanium dioxide, BHA and BHT. Would take effect January 1, 2027 if enacted.</a:t>
            </a:r>
            <a:endParaRPr lang="en-US" sz="1300" dirty="0"/>
          </a:p>
        </p:txBody>
      </p:sp>
      <p:sp>
        <p:nvSpPr>
          <p:cNvPr id="23" name="Shape 21"/>
          <p:cNvSpPr/>
          <p:nvPr/>
        </p:nvSpPr>
        <p:spPr>
          <a:xfrm>
            <a:off x="6409944" y="5349240"/>
            <a:ext cx="2148840" cy="329184"/>
          </a:xfrm>
          <a:prstGeom prst="roundRect">
            <a:avLst>
              <a:gd name="adj" fmla="val 27778"/>
            </a:avLst>
          </a:prstGeom>
          <a:solidFill>
            <a:srgbClr val="5B6778"/>
          </a:solidFill>
          <a:ln w="12700">
            <a:solidFill>
              <a:srgbClr val="5B6778"/>
            </a:solidFill>
            <a:prstDash val="solid"/>
          </a:ln>
        </p:spPr>
        <p:txBody>
          <a:bodyPr/>
          <a:lstStyle/>
          <a:p>
            <a:endParaRPr lang="en-CA"/>
          </a:p>
        </p:txBody>
      </p:sp>
      <p:sp>
        <p:nvSpPr>
          <p:cNvPr id="24" name="Text 22"/>
          <p:cNvSpPr txBox="1"/>
          <p:nvPr/>
        </p:nvSpPr>
        <p:spPr>
          <a:xfrm>
            <a:off x="6409944" y="5349240"/>
            <a:ext cx="2148840" cy="329184"/>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In committee</a:t>
            </a:r>
            <a:endParaRPr lang="en-US" sz="1100" dirty="0"/>
          </a:p>
        </p:txBody>
      </p:sp>
      <p:sp>
        <p:nvSpPr>
          <p:cNvPr id="25" name="Shape 23"/>
          <p:cNvSpPr/>
          <p:nvPr/>
        </p:nvSpPr>
        <p:spPr>
          <a:xfrm>
            <a:off x="8997696" y="1828800"/>
            <a:ext cx="2606040" cy="4023360"/>
          </a:xfrm>
          <a:prstGeom prst="roundRect">
            <a:avLst>
              <a:gd name="adj" fmla="val 4211"/>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26" name="Text 24"/>
          <p:cNvSpPr txBox="1"/>
          <p:nvPr/>
        </p:nvSpPr>
        <p:spPr>
          <a:xfrm>
            <a:off x="9226296" y="1920240"/>
            <a:ext cx="1280160" cy="822960"/>
          </a:xfrm>
          <a:prstGeom prst="rect">
            <a:avLst/>
          </a:prstGeom>
          <a:noFill/>
          <a:ln/>
        </p:spPr>
        <p:txBody>
          <a:bodyPr wrap="square" lIns="0" tIns="0" rIns="0" bIns="0" rtlCol="0" anchor="ctr"/>
          <a:lstStyle/>
          <a:p>
            <a:pPr marL="0" indent="0">
              <a:buNone/>
            </a:pPr>
            <a:r>
              <a:rPr lang="en-US" sz="4400" b="1" dirty="0">
                <a:solidFill>
                  <a:srgbClr val="164069"/>
                </a:solidFill>
                <a:latin typeface="Cambria" pitchFamily="34" charset="0"/>
                <a:ea typeface="Cambria" pitchFamily="34" charset="-122"/>
                <a:cs typeface="Cambria" pitchFamily="34" charset="-120"/>
              </a:rPr>
              <a:t>NJ</a:t>
            </a:r>
            <a:endParaRPr lang="en-US" sz="4400" dirty="0"/>
          </a:p>
        </p:txBody>
      </p:sp>
      <p:sp>
        <p:nvSpPr>
          <p:cNvPr id="27" name="Text 25"/>
          <p:cNvSpPr txBox="1"/>
          <p:nvPr/>
        </p:nvSpPr>
        <p:spPr>
          <a:xfrm>
            <a:off x="10277856" y="2057400"/>
            <a:ext cx="1143000" cy="548640"/>
          </a:xfrm>
          <a:prstGeom prst="rect">
            <a:avLst/>
          </a:prstGeom>
          <a:noFill/>
          <a:ln/>
        </p:spPr>
        <p:txBody>
          <a:bodyPr wrap="square" lIns="0" tIns="0" rIns="0" bIns="0" rtlCol="0" anchor="ctr"/>
          <a:lstStyle/>
          <a:p>
            <a:pPr marL="0" indent="0" algn="r">
              <a:buNone/>
            </a:pPr>
            <a:r>
              <a:rPr lang="en-US" sz="1100" b="1" dirty="0">
                <a:solidFill>
                  <a:srgbClr val="5B6778"/>
                </a:solidFill>
                <a:latin typeface="Calibri" pitchFamily="34" charset="0"/>
                <a:ea typeface="Calibri" pitchFamily="34" charset="-122"/>
                <a:cs typeface="Calibri" pitchFamily="34" charset="-120"/>
              </a:rPr>
              <a:t>S3277</a:t>
            </a:r>
            <a:endParaRPr lang="en-US" sz="1100" dirty="0"/>
          </a:p>
        </p:txBody>
      </p:sp>
      <p:sp>
        <p:nvSpPr>
          <p:cNvPr id="28" name="Text 26"/>
          <p:cNvSpPr txBox="1"/>
          <p:nvPr/>
        </p:nvSpPr>
        <p:spPr>
          <a:xfrm>
            <a:off x="9226296" y="2743200"/>
            <a:ext cx="2194560" cy="548640"/>
          </a:xfrm>
          <a:prstGeom prst="rect">
            <a:avLst/>
          </a:prstGeom>
          <a:noFill/>
          <a:ln/>
        </p:spPr>
        <p:txBody>
          <a:bodyPr wrap="square" lIns="0" tIns="0" rIns="0" bIns="0" rtlCol="0" anchor="t"/>
          <a:lstStyle/>
          <a:p>
            <a:pPr marL="0" indent="0">
              <a:buNone/>
            </a:pPr>
            <a:r>
              <a:rPr lang="en-US" sz="1400" b="1" dirty="0">
                <a:solidFill>
                  <a:srgbClr val="164069"/>
                </a:solidFill>
                <a:latin typeface="Cambria" pitchFamily="34" charset="0"/>
                <a:ea typeface="Cambria" pitchFamily="34" charset="-122"/>
                <a:cs typeface="Cambria" pitchFamily="34" charset="-120"/>
              </a:rPr>
              <a:t>Annual GRAS reporting</a:t>
            </a:r>
            <a:endParaRPr lang="en-US" sz="1400" dirty="0"/>
          </a:p>
        </p:txBody>
      </p:sp>
      <p:sp>
        <p:nvSpPr>
          <p:cNvPr id="29" name="Text 27"/>
          <p:cNvSpPr txBox="1"/>
          <p:nvPr/>
        </p:nvSpPr>
        <p:spPr>
          <a:xfrm>
            <a:off x="9226296" y="3337560"/>
            <a:ext cx="2194560" cy="1920240"/>
          </a:xfrm>
          <a:prstGeom prst="rect">
            <a:avLst/>
          </a:prstGeom>
          <a:noFill/>
          <a:ln/>
        </p:spPr>
        <p:txBody>
          <a:bodyPr wrap="square" lIns="0" tIns="0" rIns="0" bIns="0" rtlCol="0" anchor="t"/>
          <a:lstStyle/>
          <a:p>
            <a:pPr marL="0" indent="0">
              <a:buNone/>
            </a:pPr>
            <a:r>
              <a:rPr lang="en-US" sz="1300" dirty="0">
                <a:solidFill>
                  <a:srgbClr val="1F2A37"/>
                </a:solidFill>
                <a:latin typeface="Calibri" pitchFamily="34" charset="0"/>
                <a:ea typeface="Calibri" pitchFamily="34" charset="-122"/>
                <a:cs typeface="Calibri" pitchFamily="34" charset="-120"/>
              </a:rPr>
              <a:t>Annual report by manufacturers of food and beverages sold in NJ. Applies prospectively, to new uses only.</a:t>
            </a:r>
            <a:endParaRPr lang="en-US" sz="1300" dirty="0"/>
          </a:p>
        </p:txBody>
      </p:sp>
      <p:sp>
        <p:nvSpPr>
          <p:cNvPr id="30" name="Shape 28"/>
          <p:cNvSpPr/>
          <p:nvPr/>
        </p:nvSpPr>
        <p:spPr>
          <a:xfrm>
            <a:off x="9226296" y="5349240"/>
            <a:ext cx="2148840" cy="329184"/>
          </a:xfrm>
          <a:prstGeom prst="roundRect">
            <a:avLst>
              <a:gd name="adj" fmla="val 27778"/>
            </a:avLst>
          </a:prstGeom>
          <a:solidFill>
            <a:srgbClr val="5B6778"/>
          </a:solidFill>
          <a:ln w="12700">
            <a:solidFill>
              <a:srgbClr val="5B6778"/>
            </a:solidFill>
            <a:prstDash val="solid"/>
          </a:ln>
        </p:spPr>
        <p:txBody>
          <a:bodyPr/>
          <a:lstStyle/>
          <a:p>
            <a:endParaRPr lang="en-CA"/>
          </a:p>
        </p:txBody>
      </p:sp>
      <p:sp>
        <p:nvSpPr>
          <p:cNvPr id="31" name="Text 29"/>
          <p:cNvSpPr txBox="1"/>
          <p:nvPr/>
        </p:nvSpPr>
        <p:spPr>
          <a:xfrm>
            <a:off x="9226296" y="5349240"/>
            <a:ext cx="2148840" cy="329184"/>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In committee</a:t>
            </a:r>
            <a:endParaRPr lang="en-US" sz="1100" dirty="0"/>
          </a:p>
        </p:txBody>
      </p:sp>
      <p:sp>
        <p:nvSpPr>
          <p:cNvPr id="32" name="Text 30"/>
          <p:cNvSpPr txBox="1"/>
          <p:nvPr/>
        </p:nvSpPr>
        <p:spPr>
          <a:xfrm>
            <a:off x="548640" y="5943600"/>
            <a:ext cx="11094415" cy="502920"/>
          </a:xfrm>
          <a:prstGeom prst="rect">
            <a:avLst/>
          </a:prstGeom>
          <a:noFill/>
          <a:ln/>
        </p:spPr>
        <p:txBody>
          <a:bodyPr wrap="square" lIns="0" tIns="0" rIns="0" bIns="0" rtlCol="0" anchor="ctr"/>
          <a:lstStyle/>
          <a:p>
            <a:pPr marL="0" indent="0">
              <a:buNone/>
            </a:pPr>
            <a:r>
              <a:rPr lang="en-US" sz="1200" b="1" dirty="0">
                <a:solidFill>
                  <a:srgbClr val="FF7B00"/>
                </a:solidFill>
                <a:latin typeface="Calibri" pitchFamily="34" charset="0"/>
                <a:ea typeface="Calibri" pitchFamily="34" charset="-122"/>
                <a:cs typeface="Calibri" pitchFamily="34" charset="-120"/>
              </a:rPr>
              <a:t>Also in play: </a:t>
            </a:r>
            <a:r>
              <a:rPr lang="en-US" sz="1200" dirty="0">
                <a:solidFill>
                  <a:srgbClr val="1F2A37"/>
                </a:solidFill>
                <a:latin typeface="Calibri" pitchFamily="34" charset="0"/>
                <a:ea typeface="Calibri" pitchFamily="34" charset="-122"/>
                <a:cs typeface="Calibri" pitchFamily="34" charset="-120"/>
              </a:rPr>
              <a:t>additive bans and warning-label laws already enacted in Texas (warning label currently enjoined), Louisiana and West Virginia, and supplement-specific state laws (e.g., New York’s age restriction on weight-loss and muscle-building supplements; California’s heavy-metal testing for prenatal vitamins).</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94415" cy="822960"/>
          </a:xfrm>
          <a:prstGeom prst="rect">
            <a:avLst/>
          </a:prstGeom>
          <a:noFill/>
          <a:ln/>
        </p:spPr>
        <p:txBody>
          <a:bodyPr wrap="square" lIns="0" tIns="0" rIns="0" bIns="0" rtlCol="0" anchor="ctr"/>
          <a:lstStyle/>
          <a:p>
            <a:pPr marL="0" indent="0">
              <a:buNone/>
            </a:pPr>
            <a:r>
              <a:rPr lang="en-US" sz="3400" b="1" dirty="0">
                <a:solidFill>
                  <a:srgbClr val="164069"/>
                </a:solidFill>
                <a:latin typeface="Cambria" pitchFamily="34" charset="0"/>
                <a:ea typeface="Cambria" pitchFamily="34" charset="-122"/>
                <a:cs typeface="Cambria" pitchFamily="34" charset="-120"/>
              </a:rPr>
              <a:t>Congress: GRAS reform bills</a:t>
            </a:r>
            <a:endParaRPr lang="en-US" sz="3400" dirty="0"/>
          </a:p>
        </p:txBody>
      </p:sp>
      <p:sp>
        <p:nvSpPr>
          <p:cNvPr id="3" name="Text 1"/>
          <p:cNvSpPr txBox="1"/>
          <p:nvPr/>
        </p:nvSpPr>
        <p:spPr>
          <a:xfrm>
            <a:off x="548640" y="1143000"/>
            <a:ext cx="11094415" cy="457200"/>
          </a:xfrm>
          <a:prstGeom prst="rect">
            <a:avLst/>
          </a:prstGeom>
          <a:noFill/>
          <a:ln/>
        </p:spPr>
        <p:txBody>
          <a:bodyPr wrap="square" lIns="0" tIns="0" rIns="0" bIns="0" rtlCol="0" anchor="ctr"/>
          <a:lstStyle/>
          <a:p>
            <a:pPr marL="0" indent="0">
              <a:buNone/>
            </a:pPr>
            <a:r>
              <a:rPr lang="en-US" sz="1600" i="1" dirty="0">
                <a:solidFill>
                  <a:srgbClr val="5B6778"/>
                </a:solidFill>
                <a:latin typeface="Calibri" pitchFamily="34" charset="0"/>
                <a:ea typeface="Calibri" pitchFamily="34" charset="-122"/>
                <a:cs typeface="Calibri" pitchFamily="34" charset="-120"/>
              </a:rPr>
              <a:t>All in committee. Only one would preempt state law — and it is the most industry-friendly</a:t>
            </a:r>
            <a:endParaRPr lang="en-US" sz="1600" dirty="0"/>
          </a:p>
        </p:txBody>
      </p:sp>
      <p:sp>
        <p:nvSpPr>
          <p:cNvPr id="4" name="Shape 2"/>
          <p:cNvSpPr/>
          <p:nvPr/>
        </p:nvSpPr>
        <p:spPr>
          <a:xfrm>
            <a:off x="548640" y="1828800"/>
            <a:ext cx="5394960" cy="1234440"/>
          </a:xfrm>
          <a:prstGeom prst="roundRect">
            <a:avLst>
              <a:gd name="adj" fmla="val 8889"/>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5" name="Text 3"/>
          <p:cNvSpPr txBox="1"/>
          <p:nvPr/>
        </p:nvSpPr>
        <p:spPr>
          <a:xfrm>
            <a:off x="777240" y="1938528"/>
            <a:ext cx="1737360" cy="457200"/>
          </a:xfrm>
          <a:prstGeom prst="rect">
            <a:avLst/>
          </a:prstGeom>
          <a:noFill/>
          <a:ln/>
        </p:spPr>
        <p:txBody>
          <a:bodyPr wrap="square" lIns="0" tIns="0" rIns="0" bIns="0" rtlCol="0" anchor="ctr"/>
          <a:lstStyle/>
          <a:p>
            <a:pPr marL="0" indent="0">
              <a:buNone/>
            </a:pPr>
            <a:r>
              <a:rPr lang="en-US" sz="1900" b="1" dirty="0">
                <a:solidFill>
                  <a:srgbClr val="164069"/>
                </a:solidFill>
                <a:latin typeface="Cambria" pitchFamily="34" charset="0"/>
                <a:ea typeface="Cambria" pitchFamily="34" charset="-122"/>
                <a:cs typeface="Cambria" pitchFamily="34" charset="-120"/>
              </a:rPr>
              <a:t>S. 2341</a:t>
            </a:r>
            <a:endParaRPr lang="en-US" sz="1900" dirty="0"/>
          </a:p>
        </p:txBody>
      </p:sp>
      <p:sp>
        <p:nvSpPr>
          <p:cNvPr id="6" name="Text 4"/>
          <p:cNvSpPr txBox="1"/>
          <p:nvPr/>
        </p:nvSpPr>
        <p:spPr>
          <a:xfrm>
            <a:off x="777240" y="2395728"/>
            <a:ext cx="1737360" cy="457200"/>
          </a:xfrm>
          <a:prstGeom prst="rect">
            <a:avLst/>
          </a:prstGeom>
          <a:noFill/>
          <a:ln/>
        </p:spPr>
        <p:txBody>
          <a:bodyPr wrap="square" lIns="0" tIns="0" rIns="0" bIns="0" rtlCol="0" anchor="t"/>
          <a:lstStyle/>
          <a:p>
            <a:pPr marL="0" indent="0">
              <a:buNone/>
            </a:pPr>
            <a:r>
              <a:rPr lang="en-US" sz="1200" dirty="0">
                <a:solidFill>
                  <a:srgbClr val="5B6778"/>
                </a:solidFill>
                <a:latin typeface="Calibri" pitchFamily="34" charset="0"/>
                <a:ea typeface="Calibri" pitchFamily="34" charset="-122"/>
                <a:cs typeface="Calibri" pitchFamily="34" charset="-120"/>
              </a:rPr>
              <a:t>Sen. Markey</a:t>
            </a:r>
            <a:endParaRPr lang="en-US" sz="1200" dirty="0"/>
          </a:p>
        </p:txBody>
      </p:sp>
      <p:sp>
        <p:nvSpPr>
          <p:cNvPr id="7" name="Text 5"/>
          <p:cNvSpPr txBox="1"/>
          <p:nvPr/>
        </p:nvSpPr>
        <p:spPr>
          <a:xfrm>
            <a:off x="2560320" y="1920240"/>
            <a:ext cx="3200400" cy="1051560"/>
          </a:xfrm>
          <a:prstGeom prst="rect">
            <a:avLst/>
          </a:prstGeom>
          <a:noFill/>
          <a:ln/>
        </p:spPr>
        <p:txBody>
          <a:bodyPr wrap="square" lIns="0" tIns="0" rIns="0" bIns="0" rtlCol="0" anchor="ctr"/>
          <a:lstStyle/>
          <a:p>
            <a:pPr marL="0" indent="0">
              <a:buNone/>
            </a:pPr>
            <a:r>
              <a:rPr lang="en-US" sz="1200" dirty="0">
                <a:solidFill>
                  <a:srgbClr val="1F2A37"/>
                </a:solidFill>
                <a:latin typeface="Calibri" pitchFamily="34" charset="0"/>
                <a:ea typeface="Calibri" pitchFamily="34" charset="-122"/>
                <a:cs typeface="Calibri" pitchFamily="34" charset="-120"/>
              </a:rPr>
              <a:t>Mandatory GRAS notices, including for marketed self-affirmed substances within two years; appears to sunset GRAS for new substances.</a:t>
            </a:r>
            <a:endParaRPr lang="en-US" sz="1200" dirty="0"/>
          </a:p>
        </p:txBody>
      </p:sp>
      <p:sp>
        <p:nvSpPr>
          <p:cNvPr id="8" name="Shape 6"/>
          <p:cNvSpPr/>
          <p:nvPr/>
        </p:nvSpPr>
        <p:spPr>
          <a:xfrm>
            <a:off x="548640" y="3246120"/>
            <a:ext cx="5394960" cy="1234440"/>
          </a:xfrm>
          <a:prstGeom prst="roundRect">
            <a:avLst>
              <a:gd name="adj" fmla="val 8889"/>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9" name="Text 7"/>
          <p:cNvSpPr txBox="1"/>
          <p:nvPr/>
        </p:nvSpPr>
        <p:spPr>
          <a:xfrm>
            <a:off x="777240" y="3355848"/>
            <a:ext cx="1737360" cy="457200"/>
          </a:xfrm>
          <a:prstGeom prst="rect">
            <a:avLst/>
          </a:prstGeom>
          <a:noFill/>
          <a:ln/>
        </p:spPr>
        <p:txBody>
          <a:bodyPr wrap="square" lIns="0" tIns="0" rIns="0" bIns="0" rtlCol="0" anchor="ctr"/>
          <a:lstStyle/>
          <a:p>
            <a:pPr marL="0" indent="0">
              <a:buNone/>
            </a:pPr>
            <a:r>
              <a:rPr lang="en-US" sz="1900" b="1" dirty="0">
                <a:solidFill>
                  <a:srgbClr val="164069"/>
                </a:solidFill>
                <a:latin typeface="Cambria" pitchFamily="34" charset="0"/>
                <a:ea typeface="Cambria" pitchFamily="34" charset="-122"/>
                <a:cs typeface="Cambria" pitchFamily="34" charset="-120"/>
              </a:rPr>
              <a:t>S. 3122</a:t>
            </a:r>
            <a:endParaRPr lang="en-US" sz="1900" dirty="0"/>
          </a:p>
        </p:txBody>
      </p:sp>
      <p:sp>
        <p:nvSpPr>
          <p:cNvPr id="10" name="Text 8"/>
          <p:cNvSpPr txBox="1"/>
          <p:nvPr/>
        </p:nvSpPr>
        <p:spPr>
          <a:xfrm>
            <a:off x="777240" y="3813048"/>
            <a:ext cx="1737360" cy="457200"/>
          </a:xfrm>
          <a:prstGeom prst="rect">
            <a:avLst/>
          </a:prstGeom>
          <a:noFill/>
          <a:ln/>
        </p:spPr>
        <p:txBody>
          <a:bodyPr wrap="square" lIns="0" tIns="0" rIns="0" bIns="0" rtlCol="0" anchor="t"/>
          <a:lstStyle/>
          <a:p>
            <a:pPr marL="0" indent="0">
              <a:buNone/>
            </a:pPr>
            <a:r>
              <a:rPr lang="en-US" sz="1200" dirty="0">
                <a:solidFill>
                  <a:srgbClr val="5B6778"/>
                </a:solidFill>
                <a:latin typeface="Calibri" pitchFamily="34" charset="0"/>
                <a:ea typeface="Calibri" pitchFamily="34" charset="-122"/>
                <a:cs typeface="Calibri" pitchFamily="34" charset="-120"/>
              </a:rPr>
              <a:t>Sen. Marshall</a:t>
            </a:r>
            <a:endParaRPr lang="en-US" sz="1200" dirty="0"/>
          </a:p>
        </p:txBody>
      </p:sp>
      <p:sp>
        <p:nvSpPr>
          <p:cNvPr id="11" name="Text 9"/>
          <p:cNvSpPr txBox="1"/>
          <p:nvPr/>
        </p:nvSpPr>
        <p:spPr>
          <a:xfrm>
            <a:off x="2560320" y="3337560"/>
            <a:ext cx="3200400" cy="1051560"/>
          </a:xfrm>
          <a:prstGeom prst="rect">
            <a:avLst/>
          </a:prstGeom>
          <a:noFill/>
          <a:ln/>
        </p:spPr>
        <p:txBody>
          <a:bodyPr wrap="square" lIns="0" tIns="0" rIns="0" bIns="0" rtlCol="0" anchor="ctr"/>
          <a:lstStyle/>
          <a:p>
            <a:pPr marL="0" indent="0">
              <a:buNone/>
            </a:pPr>
            <a:r>
              <a:rPr lang="en-US" sz="1200" dirty="0">
                <a:solidFill>
                  <a:srgbClr val="1F2A37"/>
                </a:solidFill>
                <a:latin typeface="Calibri" pitchFamily="34" charset="0"/>
                <a:ea typeface="Calibri" pitchFamily="34" charset="-122"/>
                <a:cs typeface="Calibri" pitchFamily="34" charset="-120"/>
              </a:rPr>
              <a:t>Better Food Disclosure Act: a GRAS substance is adulterated unless FDA lists it or it is under review; two-year window, no grandfathering.</a:t>
            </a:r>
            <a:endParaRPr lang="en-US" sz="1200" dirty="0"/>
          </a:p>
        </p:txBody>
      </p:sp>
      <p:sp>
        <p:nvSpPr>
          <p:cNvPr id="12" name="Shape 10"/>
          <p:cNvSpPr/>
          <p:nvPr/>
        </p:nvSpPr>
        <p:spPr>
          <a:xfrm>
            <a:off x="548640" y="4663440"/>
            <a:ext cx="5394960" cy="1234440"/>
          </a:xfrm>
          <a:prstGeom prst="roundRect">
            <a:avLst>
              <a:gd name="adj" fmla="val 8889"/>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13" name="Text 11"/>
          <p:cNvSpPr txBox="1"/>
          <p:nvPr/>
        </p:nvSpPr>
        <p:spPr>
          <a:xfrm>
            <a:off x="777240" y="4773168"/>
            <a:ext cx="1737360" cy="457200"/>
          </a:xfrm>
          <a:prstGeom prst="rect">
            <a:avLst/>
          </a:prstGeom>
          <a:noFill/>
          <a:ln/>
        </p:spPr>
        <p:txBody>
          <a:bodyPr wrap="square" lIns="0" tIns="0" rIns="0" bIns="0" rtlCol="0" anchor="ctr"/>
          <a:lstStyle/>
          <a:p>
            <a:pPr marL="0" indent="0">
              <a:buNone/>
            </a:pPr>
            <a:r>
              <a:rPr lang="en-US" sz="1900" b="1" dirty="0">
                <a:solidFill>
                  <a:srgbClr val="164069"/>
                </a:solidFill>
                <a:latin typeface="Cambria" pitchFamily="34" charset="0"/>
                <a:ea typeface="Cambria" pitchFamily="34" charset="-122"/>
                <a:cs typeface="Cambria" pitchFamily="34" charset="-120"/>
              </a:rPr>
              <a:t>H.R. 4306</a:t>
            </a:r>
            <a:endParaRPr lang="en-US" sz="1900" dirty="0"/>
          </a:p>
        </p:txBody>
      </p:sp>
      <p:sp>
        <p:nvSpPr>
          <p:cNvPr id="14" name="Text 12"/>
          <p:cNvSpPr txBox="1"/>
          <p:nvPr/>
        </p:nvSpPr>
        <p:spPr>
          <a:xfrm>
            <a:off x="777240" y="5230368"/>
            <a:ext cx="1737360" cy="457200"/>
          </a:xfrm>
          <a:prstGeom prst="rect">
            <a:avLst/>
          </a:prstGeom>
          <a:noFill/>
          <a:ln/>
        </p:spPr>
        <p:txBody>
          <a:bodyPr wrap="square" lIns="0" tIns="0" rIns="0" bIns="0" rtlCol="0" anchor="t"/>
          <a:lstStyle/>
          <a:p>
            <a:pPr marL="0" indent="0">
              <a:buNone/>
            </a:pPr>
            <a:r>
              <a:rPr lang="en-US" sz="1200" dirty="0">
                <a:solidFill>
                  <a:srgbClr val="5B6778"/>
                </a:solidFill>
                <a:latin typeface="Calibri" pitchFamily="34" charset="0"/>
                <a:ea typeface="Calibri" pitchFamily="34" charset="-122"/>
                <a:cs typeface="Calibri" pitchFamily="34" charset="-120"/>
              </a:rPr>
              <a:t>Rep. Schakowsky</a:t>
            </a:r>
            <a:endParaRPr lang="en-US" sz="1200" dirty="0"/>
          </a:p>
        </p:txBody>
      </p:sp>
      <p:sp>
        <p:nvSpPr>
          <p:cNvPr id="15" name="Text 13"/>
          <p:cNvSpPr txBox="1"/>
          <p:nvPr/>
        </p:nvSpPr>
        <p:spPr>
          <a:xfrm>
            <a:off x="2560320" y="4754880"/>
            <a:ext cx="3200400" cy="1051560"/>
          </a:xfrm>
          <a:prstGeom prst="rect">
            <a:avLst/>
          </a:prstGeom>
          <a:noFill/>
          <a:ln/>
        </p:spPr>
        <p:txBody>
          <a:bodyPr wrap="square" lIns="0" tIns="0" rIns="0" bIns="0" rtlCol="0" anchor="ctr"/>
          <a:lstStyle/>
          <a:p>
            <a:pPr marL="0" indent="0">
              <a:buNone/>
            </a:pPr>
            <a:r>
              <a:rPr lang="en-US" sz="1200" dirty="0">
                <a:solidFill>
                  <a:srgbClr val="1F2A37"/>
                </a:solidFill>
                <a:latin typeface="Calibri" pitchFamily="34" charset="0"/>
                <a:ea typeface="Calibri" pitchFamily="34" charset="-122"/>
                <a:cs typeface="Calibri" pitchFamily="34" charset="-120"/>
              </a:rPr>
              <a:t>Food Chemical Reassessment Act: FDA must reassess at least ten substances or classes every three years.</a:t>
            </a:r>
            <a:endParaRPr lang="en-US" sz="1200" dirty="0"/>
          </a:p>
        </p:txBody>
      </p:sp>
      <p:sp>
        <p:nvSpPr>
          <p:cNvPr id="16" name="Shape 14"/>
          <p:cNvSpPr/>
          <p:nvPr/>
        </p:nvSpPr>
        <p:spPr>
          <a:xfrm>
            <a:off x="6263640" y="1828800"/>
            <a:ext cx="5394960" cy="1234440"/>
          </a:xfrm>
          <a:prstGeom prst="roundRect">
            <a:avLst>
              <a:gd name="adj" fmla="val 8889"/>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17" name="Text 15"/>
          <p:cNvSpPr txBox="1"/>
          <p:nvPr/>
        </p:nvSpPr>
        <p:spPr>
          <a:xfrm>
            <a:off x="6492240" y="1938528"/>
            <a:ext cx="1737360" cy="457200"/>
          </a:xfrm>
          <a:prstGeom prst="rect">
            <a:avLst/>
          </a:prstGeom>
          <a:noFill/>
          <a:ln/>
        </p:spPr>
        <p:txBody>
          <a:bodyPr wrap="square" lIns="0" tIns="0" rIns="0" bIns="0" rtlCol="0" anchor="ctr"/>
          <a:lstStyle/>
          <a:p>
            <a:pPr marL="0" indent="0">
              <a:buNone/>
            </a:pPr>
            <a:r>
              <a:rPr lang="en-US" sz="1900" b="1" dirty="0">
                <a:solidFill>
                  <a:srgbClr val="164069"/>
                </a:solidFill>
                <a:latin typeface="Cambria" pitchFamily="34" charset="0"/>
                <a:ea typeface="Cambria" pitchFamily="34" charset="-122"/>
                <a:cs typeface="Cambria" pitchFamily="34" charset="-120"/>
              </a:rPr>
              <a:t>H.R. 7291</a:t>
            </a:r>
            <a:endParaRPr lang="en-US" sz="1900" dirty="0"/>
          </a:p>
        </p:txBody>
      </p:sp>
      <p:sp>
        <p:nvSpPr>
          <p:cNvPr id="18" name="Text 16"/>
          <p:cNvSpPr txBox="1"/>
          <p:nvPr/>
        </p:nvSpPr>
        <p:spPr>
          <a:xfrm>
            <a:off x="6492240" y="2395728"/>
            <a:ext cx="1737360" cy="457200"/>
          </a:xfrm>
          <a:prstGeom prst="rect">
            <a:avLst/>
          </a:prstGeom>
          <a:noFill/>
          <a:ln/>
        </p:spPr>
        <p:txBody>
          <a:bodyPr wrap="square" lIns="0" tIns="0" rIns="0" bIns="0" rtlCol="0" anchor="t"/>
          <a:lstStyle/>
          <a:p>
            <a:pPr marL="0" indent="0">
              <a:buNone/>
            </a:pPr>
            <a:r>
              <a:rPr lang="en-US" sz="1200" dirty="0">
                <a:solidFill>
                  <a:srgbClr val="5B6778"/>
                </a:solidFill>
                <a:latin typeface="Calibri" pitchFamily="34" charset="0"/>
                <a:ea typeface="Calibri" pitchFamily="34" charset="-122"/>
                <a:cs typeface="Calibri" pitchFamily="34" charset="-120"/>
              </a:rPr>
              <a:t>Rep. Lawler</a:t>
            </a:r>
            <a:endParaRPr lang="en-US" sz="1200" dirty="0"/>
          </a:p>
        </p:txBody>
      </p:sp>
      <p:sp>
        <p:nvSpPr>
          <p:cNvPr id="19" name="Text 17"/>
          <p:cNvSpPr txBox="1"/>
          <p:nvPr/>
        </p:nvSpPr>
        <p:spPr>
          <a:xfrm>
            <a:off x="8275320" y="1920240"/>
            <a:ext cx="3200400" cy="1051560"/>
          </a:xfrm>
          <a:prstGeom prst="rect">
            <a:avLst/>
          </a:prstGeom>
          <a:noFill/>
          <a:ln/>
        </p:spPr>
        <p:txBody>
          <a:bodyPr wrap="square" lIns="0" tIns="0" rIns="0" bIns="0" rtlCol="0" anchor="ctr"/>
          <a:lstStyle/>
          <a:p>
            <a:pPr marL="0" indent="0">
              <a:buNone/>
            </a:pPr>
            <a:r>
              <a:rPr lang="en-US" sz="1200" dirty="0">
                <a:solidFill>
                  <a:srgbClr val="1F2A37"/>
                </a:solidFill>
                <a:latin typeface="Calibri" pitchFamily="34" charset="0"/>
                <a:ea typeface="Calibri" pitchFamily="34" charset="-122"/>
                <a:cs typeface="Calibri" pitchFamily="34" charset="-120"/>
              </a:rPr>
              <a:t>GRAS Oversight and Transparency Act: HHS board to re-examine pre-2000 self-affirmed GRAS determinations and recommend revocation.</a:t>
            </a:r>
            <a:endParaRPr lang="en-US" sz="1200" dirty="0"/>
          </a:p>
        </p:txBody>
      </p:sp>
      <p:sp>
        <p:nvSpPr>
          <p:cNvPr id="20" name="Shape 18"/>
          <p:cNvSpPr/>
          <p:nvPr/>
        </p:nvSpPr>
        <p:spPr>
          <a:xfrm>
            <a:off x="6263640" y="3246120"/>
            <a:ext cx="5394960" cy="1234440"/>
          </a:xfrm>
          <a:prstGeom prst="roundRect">
            <a:avLst>
              <a:gd name="adj" fmla="val 8889"/>
            </a:avLst>
          </a:prstGeom>
          <a:solidFill>
            <a:srgbClr val="FFF1E3"/>
          </a:solidFill>
          <a:ln w="12700">
            <a:solidFill>
              <a:srgbClr val="FFF1E3"/>
            </a:solidFill>
            <a:prstDash val="solid"/>
          </a:ln>
          <a:effectLst>
            <a:outerShdw blurRad="76200" dist="25400" dir="5400000" algn="bl" rotWithShape="0">
              <a:srgbClr val="000000">
                <a:alpha val="12000"/>
              </a:srgbClr>
            </a:outerShdw>
          </a:effectLst>
        </p:spPr>
        <p:txBody>
          <a:bodyPr/>
          <a:lstStyle/>
          <a:p>
            <a:endParaRPr lang="en-CA"/>
          </a:p>
        </p:txBody>
      </p:sp>
      <p:sp>
        <p:nvSpPr>
          <p:cNvPr id="21" name="Text 19"/>
          <p:cNvSpPr txBox="1"/>
          <p:nvPr/>
        </p:nvSpPr>
        <p:spPr>
          <a:xfrm>
            <a:off x="6492240" y="3355848"/>
            <a:ext cx="1737360" cy="457200"/>
          </a:xfrm>
          <a:prstGeom prst="rect">
            <a:avLst/>
          </a:prstGeom>
          <a:noFill/>
          <a:ln/>
        </p:spPr>
        <p:txBody>
          <a:bodyPr wrap="square" lIns="0" tIns="0" rIns="0" bIns="0" rtlCol="0" anchor="ctr"/>
          <a:lstStyle/>
          <a:p>
            <a:pPr marL="0" indent="0">
              <a:buNone/>
            </a:pPr>
            <a:r>
              <a:rPr lang="en-US" sz="1900" b="1" dirty="0">
                <a:solidFill>
                  <a:srgbClr val="FF7B00"/>
                </a:solidFill>
                <a:latin typeface="Cambria" pitchFamily="34" charset="0"/>
                <a:ea typeface="Cambria" pitchFamily="34" charset="-122"/>
                <a:cs typeface="Cambria" pitchFamily="34" charset="-120"/>
              </a:rPr>
              <a:t>FRESH Act</a:t>
            </a:r>
            <a:endParaRPr lang="en-US" sz="1900" dirty="0"/>
          </a:p>
        </p:txBody>
      </p:sp>
      <p:sp>
        <p:nvSpPr>
          <p:cNvPr id="22" name="Text 20"/>
          <p:cNvSpPr txBox="1"/>
          <p:nvPr/>
        </p:nvSpPr>
        <p:spPr>
          <a:xfrm>
            <a:off x="6492240" y="3813048"/>
            <a:ext cx="1737360" cy="457200"/>
          </a:xfrm>
          <a:prstGeom prst="rect">
            <a:avLst/>
          </a:prstGeom>
          <a:noFill/>
          <a:ln/>
        </p:spPr>
        <p:txBody>
          <a:bodyPr wrap="square" lIns="0" tIns="0" rIns="0" bIns="0" rtlCol="0" anchor="t"/>
          <a:lstStyle/>
          <a:p>
            <a:pPr marL="0" indent="0">
              <a:buNone/>
            </a:pPr>
            <a:r>
              <a:rPr lang="en-US" sz="1200" dirty="0">
                <a:solidFill>
                  <a:srgbClr val="5B6778"/>
                </a:solidFill>
                <a:latin typeface="Calibri" pitchFamily="34" charset="0"/>
                <a:ea typeface="Calibri" pitchFamily="34" charset="-122"/>
                <a:cs typeface="Calibri" pitchFamily="34" charset="-120"/>
              </a:rPr>
              <a:t>Rep. Cammack (draft)</a:t>
            </a:r>
            <a:endParaRPr lang="en-US" sz="1200" dirty="0"/>
          </a:p>
        </p:txBody>
      </p:sp>
      <p:sp>
        <p:nvSpPr>
          <p:cNvPr id="23" name="Text 21"/>
          <p:cNvSpPr txBox="1"/>
          <p:nvPr/>
        </p:nvSpPr>
        <p:spPr>
          <a:xfrm>
            <a:off x="8275320" y="3337560"/>
            <a:ext cx="3200400" cy="1051560"/>
          </a:xfrm>
          <a:prstGeom prst="rect">
            <a:avLst/>
          </a:prstGeom>
          <a:noFill/>
          <a:ln/>
        </p:spPr>
        <p:txBody>
          <a:bodyPr wrap="square" lIns="0" tIns="0" rIns="0" bIns="0" rtlCol="0" anchor="ctr"/>
          <a:lstStyle/>
          <a:p>
            <a:pPr marL="0" indent="0">
              <a:buNone/>
            </a:pPr>
            <a:r>
              <a:rPr lang="en-US" sz="1200" dirty="0">
                <a:solidFill>
                  <a:srgbClr val="1F2A37"/>
                </a:solidFill>
                <a:latin typeface="Calibri" pitchFamily="34" charset="0"/>
                <a:ea typeface="Calibri" pitchFamily="34" charset="-122"/>
                <a:cs typeface="Calibri" pitchFamily="34" charset="-120"/>
              </a:rPr>
              <a:t>Mandatory notice and public registry with a 90-day FDA review, a “common food ingredient” carve-out, facility fees, and federal preemption of state laws.</a:t>
            </a:r>
            <a:endParaRPr lang="en-US" sz="1200" dirty="0"/>
          </a:p>
        </p:txBody>
      </p:sp>
      <p:sp>
        <p:nvSpPr>
          <p:cNvPr id="24" name="Shape 22"/>
          <p:cNvSpPr/>
          <p:nvPr/>
        </p:nvSpPr>
        <p:spPr>
          <a:xfrm>
            <a:off x="6263640" y="4663440"/>
            <a:ext cx="5394960" cy="1143000"/>
          </a:xfrm>
          <a:prstGeom prst="roundRect">
            <a:avLst>
              <a:gd name="adj" fmla="val 9600"/>
            </a:avLst>
          </a:prstGeom>
          <a:solidFill>
            <a:srgbClr val="164069"/>
          </a:solidFill>
          <a:ln w="12700">
            <a:solidFill>
              <a:srgbClr val="164069"/>
            </a:solidFill>
            <a:prstDash val="solid"/>
          </a:ln>
          <a:effectLst>
            <a:outerShdw blurRad="76200" dist="25400" dir="5400000" algn="bl" rotWithShape="0">
              <a:srgbClr val="000000">
                <a:alpha val="12000"/>
              </a:srgbClr>
            </a:outerShdw>
          </a:effectLst>
        </p:spPr>
        <p:txBody>
          <a:bodyPr/>
          <a:lstStyle/>
          <a:p>
            <a:endParaRPr lang="en-CA"/>
          </a:p>
        </p:txBody>
      </p:sp>
      <p:sp>
        <p:nvSpPr>
          <p:cNvPr id="25" name="Text 23"/>
          <p:cNvSpPr txBox="1"/>
          <p:nvPr/>
        </p:nvSpPr>
        <p:spPr>
          <a:xfrm>
            <a:off x="6492240" y="4709160"/>
            <a:ext cx="4937760" cy="1051560"/>
          </a:xfrm>
          <a:prstGeom prst="rect">
            <a:avLst/>
          </a:prstGeom>
          <a:noFill/>
          <a:ln/>
        </p:spPr>
        <p:txBody>
          <a:bodyPr wrap="square" lIns="0" tIns="0" rIns="0" bIns="0" rtlCol="0" anchor="ctr"/>
          <a:lstStyle/>
          <a:p>
            <a:pPr marL="0" indent="0">
              <a:buNone/>
            </a:pPr>
            <a:r>
              <a:rPr lang="en-US" sz="1400" b="1" dirty="0">
                <a:solidFill>
                  <a:srgbClr val="FF7B00"/>
                </a:solidFill>
                <a:latin typeface="Calibri" pitchFamily="34" charset="0"/>
                <a:ea typeface="Calibri" pitchFamily="34" charset="-122"/>
                <a:cs typeface="Calibri" pitchFamily="34" charset="-120"/>
              </a:rPr>
              <a:t>Why it matters: </a:t>
            </a:r>
            <a:r>
              <a:rPr lang="en-US" sz="1400" dirty="0">
                <a:solidFill>
                  <a:srgbClr val="FFFFFF"/>
                </a:solidFill>
                <a:latin typeface="Calibri" pitchFamily="34" charset="0"/>
                <a:ea typeface="Calibri" pitchFamily="34" charset="-122"/>
                <a:cs typeface="Calibri" pitchFamily="34" charset="-120"/>
              </a:rPr>
              <a:t>a statute would moot the fight over FDA’s authority. Every version points the same way — self-affirmed GRAS without disclosure ends.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94415" cy="822960"/>
          </a:xfrm>
          <a:prstGeom prst="rect">
            <a:avLst/>
          </a:prstGeom>
          <a:noFill/>
          <a:ln/>
        </p:spPr>
        <p:txBody>
          <a:bodyPr wrap="square" lIns="0" tIns="0" rIns="0" bIns="0" rtlCol="0" anchor="ctr"/>
          <a:lstStyle/>
          <a:p>
            <a:pPr marL="0" indent="0">
              <a:buNone/>
            </a:pPr>
            <a:r>
              <a:rPr lang="en-US" sz="3400" b="1" dirty="0">
                <a:solidFill>
                  <a:srgbClr val="164069"/>
                </a:solidFill>
                <a:latin typeface="Cambria" pitchFamily="34" charset="0"/>
                <a:ea typeface="Cambria" pitchFamily="34" charset="-122"/>
                <a:cs typeface="Cambria" pitchFamily="34" charset="-120"/>
              </a:rPr>
              <a:t>Congress: supplement product listing and preemption</a:t>
            </a:r>
            <a:endParaRPr lang="en-US" sz="3400" dirty="0"/>
          </a:p>
        </p:txBody>
      </p:sp>
      <p:sp>
        <p:nvSpPr>
          <p:cNvPr id="3" name="Text 1"/>
          <p:cNvSpPr txBox="1"/>
          <p:nvPr/>
        </p:nvSpPr>
        <p:spPr>
          <a:xfrm>
            <a:off x="548640" y="1143000"/>
            <a:ext cx="11094415" cy="457200"/>
          </a:xfrm>
          <a:prstGeom prst="rect">
            <a:avLst/>
          </a:prstGeom>
          <a:noFill/>
          <a:ln/>
        </p:spPr>
        <p:txBody>
          <a:bodyPr wrap="square" lIns="0" tIns="0" rIns="0" bIns="0" rtlCol="0" anchor="ctr"/>
          <a:lstStyle/>
          <a:p>
            <a:pPr marL="0" indent="0">
              <a:buNone/>
            </a:pPr>
            <a:r>
              <a:rPr lang="en-US" sz="1600" i="1" dirty="0">
                <a:solidFill>
                  <a:srgbClr val="5B6778"/>
                </a:solidFill>
                <a:latin typeface="Calibri" pitchFamily="34" charset="0"/>
                <a:ea typeface="Calibri" pitchFamily="34" charset="-122"/>
                <a:cs typeface="Calibri" pitchFamily="34" charset="-120"/>
              </a:rPr>
              <a:t>Registration is coming from the product side, too</a:t>
            </a:r>
            <a:endParaRPr lang="en-US" sz="1600" dirty="0"/>
          </a:p>
        </p:txBody>
      </p:sp>
      <p:sp>
        <p:nvSpPr>
          <p:cNvPr id="4" name="Shape 2"/>
          <p:cNvSpPr/>
          <p:nvPr/>
        </p:nvSpPr>
        <p:spPr>
          <a:xfrm>
            <a:off x="548640" y="1828800"/>
            <a:ext cx="6766560" cy="4343400"/>
          </a:xfrm>
          <a:prstGeom prst="roundRect">
            <a:avLst>
              <a:gd name="adj" fmla="val 2526"/>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5" name="Shape 3"/>
          <p:cNvSpPr/>
          <p:nvPr/>
        </p:nvSpPr>
        <p:spPr>
          <a:xfrm>
            <a:off x="822960" y="2103120"/>
            <a:ext cx="822960" cy="822960"/>
          </a:xfrm>
          <a:prstGeom prst="ellipse">
            <a:avLst/>
          </a:prstGeom>
          <a:solidFill>
            <a:srgbClr val="164069"/>
          </a:solidFill>
          <a:ln w="12700">
            <a:solidFill>
              <a:srgbClr val="164069"/>
            </a:solidFill>
            <a:prstDash val="solid"/>
          </a:ln>
        </p:spPr>
        <p:txBody>
          <a:bodyPr/>
          <a:lstStyle/>
          <a:p>
            <a:endParaRPr lang="en-CA"/>
          </a:p>
        </p:txBody>
      </p:sp>
      <p:pic>
        <p:nvPicPr>
          <p:cNvPr id="6" name="Image 0" descr="preencoded.png"/>
          <p:cNvPicPr>
            <a:picLocks noChangeAspect="1"/>
          </p:cNvPicPr>
          <p:nvPr/>
        </p:nvPicPr>
        <p:blipFill>
          <a:blip r:embed="rId3"/>
          <a:stretch>
            <a:fillRect/>
          </a:stretch>
        </p:blipFill>
        <p:spPr>
          <a:xfrm>
            <a:off x="1028700" y="2308860"/>
            <a:ext cx="411480" cy="411480"/>
          </a:xfrm>
          <a:prstGeom prst="rect">
            <a:avLst/>
          </a:prstGeom>
        </p:spPr>
      </p:pic>
      <p:sp>
        <p:nvSpPr>
          <p:cNvPr id="7" name="Text 4"/>
          <p:cNvSpPr txBox="1"/>
          <p:nvPr/>
        </p:nvSpPr>
        <p:spPr>
          <a:xfrm>
            <a:off x="1828800" y="2103120"/>
            <a:ext cx="5303520" cy="457200"/>
          </a:xfrm>
          <a:prstGeom prst="rect">
            <a:avLst/>
          </a:prstGeom>
          <a:noFill/>
          <a:ln/>
        </p:spPr>
        <p:txBody>
          <a:bodyPr wrap="square" lIns="0" tIns="0" rIns="0" bIns="0" rtlCol="0" anchor="ctr"/>
          <a:lstStyle/>
          <a:p>
            <a:pPr marL="0" indent="0">
              <a:buNone/>
            </a:pPr>
            <a:r>
              <a:rPr lang="en-US" sz="2000" b="1" dirty="0">
                <a:solidFill>
                  <a:srgbClr val="164069"/>
                </a:solidFill>
                <a:latin typeface="Cambria" pitchFamily="34" charset="0"/>
                <a:ea typeface="Cambria" pitchFamily="34" charset="-122"/>
                <a:cs typeface="Cambria" pitchFamily="34" charset="-120"/>
              </a:rPr>
              <a:t>Dietary Supplement Listing Act of 2026</a:t>
            </a:r>
            <a:endParaRPr lang="en-US" sz="2000" dirty="0"/>
          </a:p>
        </p:txBody>
      </p:sp>
      <p:sp>
        <p:nvSpPr>
          <p:cNvPr id="8" name="Text 5"/>
          <p:cNvSpPr txBox="1"/>
          <p:nvPr/>
        </p:nvSpPr>
        <p:spPr>
          <a:xfrm>
            <a:off x="1828800" y="2560320"/>
            <a:ext cx="5303520" cy="365760"/>
          </a:xfrm>
          <a:prstGeom prst="rect">
            <a:avLst/>
          </a:prstGeom>
          <a:noFill/>
          <a:ln/>
        </p:spPr>
        <p:txBody>
          <a:bodyPr wrap="square" lIns="0" tIns="0" rIns="0" bIns="0" rtlCol="0" anchor="ctr"/>
          <a:lstStyle/>
          <a:p>
            <a:pPr marL="0" indent="0">
              <a:buNone/>
            </a:pPr>
            <a:r>
              <a:rPr lang="en-US" sz="1300" b="1" dirty="0">
                <a:solidFill>
                  <a:srgbClr val="FF7B00"/>
                </a:solidFill>
                <a:latin typeface="Calibri" pitchFamily="34" charset="0"/>
                <a:ea typeface="Calibri" pitchFamily="34" charset="-122"/>
                <a:cs typeface="Calibri" pitchFamily="34" charset="-120"/>
              </a:rPr>
              <a:t>S. 3677 (Sen. Durbin) · H.R. 8370 (Rep. Dexter) · supported by CRN</a:t>
            </a:r>
            <a:endParaRPr lang="en-US" sz="1300" dirty="0"/>
          </a:p>
        </p:txBody>
      </p:sp>
      <p:sp>
        <p:nvSpPr>
          <p:cNvPr id="9" name="Text 6"/>
          <p:cNvSpPr txBox="1"/>
          <p:nvPr/>
        </p:nvSpPr>
        <p:spPr>
          <a:xfrm>
            <a:off x="914400" y="3154680"/>
            <a:ext cx="3931920" cy="2834640"/>
          </a:xfrm>
          <a:prstGeom prst="rect">
            <a:avLst/>
          </a:prstGeom>
          <a:noFill/>
          <a:ln/>
        </p:spPr>
        <p:txBody>
          <a:bodyPr wrap="square" lIns="0" tIns="0" rIns="0" bIns="0" rtlCol="0" anchor="t"/>
          <a:lstStyle/>
          <a:p>
            <a:pPr marL="342900" indent="-342900">
              <a:spcAft>
                <a:spcPts val="800"/>
              </a:spcAft>
              <a:buSzPct val="100000"/>
              <a:buChar char="•"/>
            </a:pPr>
            <a:r>
              <a:rPr lang="en-US" sz="1400" dirty="0">
                <a:solidFill>
                  <a:srgbClr val="1F2A37"/>
                </a:solidFill>
                <a:latin typeface="Calibri" pitchFamily="34" charset="0"/>
                <a:ea typeface="Calibri" pitchFamily="34" charset="-122"/>
                <a:cs typeface="Calibri" pitchFamily="34" charset="-120"/>
              </a:rPr>
              <a:t>List every product with FDA: name, ingredients, label copy, allergens, directions and claims</a:t>
            </a:r>
            <a:endParaRPr lang="en-US" sz="1400" dirty="0"/>
          </a:p>
          <a:p>
            <a:pPr marL="342900" indent="-342900">
              <a:spcAft>
                <a:spcPts val="800"/>
              </a:spcAft>
              <a:buSzPct val="100000"/>
              <a:buChar char="•"/>
            </a:pPr>
            <a:r>
              <a:rPr lang="en-US" sz="1400" dirty="0">
                <a:solidFill>
                  <a:srgbClr val="1F2A37"/>
                </a:solidFill>
                <a:latin typeface="Calibri" pitchFamily="34" charset="0"/>
                <a:ea typeface="Calibri" pitchFamily="34" charset="-122"/>
                <a:cs typeface="Calibri" pitchFamily="34" charset="-120"/>
              </a:rPr>
              <a:t>Public, searchable FDA database; proprietary blend amounts kept confidential</a:t>
            </a:r>
            <a:endParaRPr lang="en-US" sz="1400" dirty="0"/>
          </a:p>
          <a:p>
            <a:pPr marL="342900" indent="-342900">
              <a:spcAft>
                <a:spcPts val="800"/>
              </a:spcAft>
              <a:buSzPct val="100000"/>
              <a:buChar char="•"/>
            </a:pPr>
            <a:r>
              <a:rPr lang="en-US" sz="1400" dirty="0">
                <a:solidFill>
                  <a:srgbClr val="1F2A37"/>
                </a:solidFill>
                <a:latin typeface="Calibri" pitchFamily="34" charset="0"/>
                <a:ea typeface="Calibri" pitchFamily="34" charset="-122"/>
                <a:cs typeface="Calibri" pitchFamily="34" charset="-120"/>
              </a:rPr>
              <a:t>Unlisted products would be misbranded</a:t>
            </a:r>
            <a:endParaRPr lang="en-US" sz="1400" dirty="0"/>
          </a:p>
          <a:p>
            <a:pPr marL="342900" indent="-342900">
              <a:spcAft>
                <a:spcPts val="800"/>
              </a:spcAft>
              <a:buSzPct val="100000"/>
              <a:buChar char="•"/>
            </a:pPr>
            <a:r>
              <a:rPr lang="en-US" sz="1400" dirty="0">
                <a:solidFill>
                  <a:srgbClr val="1F2A37"/>
                </a:solidFill>
                <a:latin typeface="Calibri" pitchFamily="34" charset="0"/>
                <a:ea typeface="Calibri" pitchFamily="34" charset="-122"/>
                <a:cs typeface="Calibri" pitchFamily="34" charset="-120"/>
              </a:rPr>
              <a:t>Preserves DSHEA — no premarket approval</a:t>
            </a:r>
            <a:endParaRPr lang="en-US" sz="1400" dirty="0"/>
          </a:p>
        </p:txBody>
      </p:sp>
      <p:sp>
        <p:nvSpPr>
          <p:cNvPr id="10" name="Text 7"/>
          <p:cNvSpPr txBox="1"/>
          <p:nvPr/>
        </p:nvSpPr>
        <p:spPr>
          <a:xfrm>
            <a:off x="4937760" y="3200400"/>
            <a:ext cx="2194560" cy="822960"/>
          </a:xfrm>
          <a:prstGeom prst="rect">
            <a:avLst/>
          </a:prstGeom>
          <a:noFill/>
          <a:ln/>
        </p:spPr>
        <p:txBody>
          <a:bodyPr wrap="square" lIns="0" tIns="0" rIns="0" bIns="0" rtlCol="0" anchor="ctr"/>
          <a:lstStyle/>
          <a:p>
            <a:pPr marL="0" indent="0">
              <a:buNone/>
            </a:pPr>
            <a:r>
              <a:rPr lang="en-US" sz="4400" b="1" dirty="0">
                <a:solidFill>
                  <a:srgbClr val="FF7B00"/>
                </a:solidFill>
                <a:latin typeface="Cambria" pitchFamily="34" charset="0"/>
                <a:ea typeface="Cambria" pitchFamily="34" charset="-122"/>
                <a:cs typeface="Cambria" pitchFamily="34" charset="-120"/>
              </a:rPr>
              <a:t>18 mo</a:t>
            </a:r>
            <a:endParaRPr lang="en-US" sz="4400" dirty="0"/>
          </a:p>
        </p:txBody>
      </p:sp>
      <p:sp>
        <p:nvSpPr>
          <p:cNvPr id="11" name="Text 8"/>
          <p:cNvSpPr txBox="1"/>
          <p:nvPr/>
        </p:nvSpPr>
        <p:spPr>
          <a:xfrm>
            <a:off x="4937760" y="4023360"/>
            <a:ext cx="2194560" cy="731520"/>
          </a:xfrm>
          <a:prstGeom prst="rect">
            <a:avLst/>
          </a:prstGeom>
          <a:noFill/>
          <a:ln/>
        </p:spPr>
        <p:txBody>
          <a:bodyPr wrap="square" lIns="0" tIns="0" rIns="0" bIns="0" rtlCol="0" anchor="t"/>
          <a:lstStyle/>
          <a:p>
            <a:pPr marL="0" indent="0">
              <a:buNone/>
            </a:pPr>
            <a:r>
              <a:rPr lang="en-US" sz="1200" dirty="0">
                <a:solidFill>
                  <a:srgbClr val="5B6778"/>
                </a:solidFill>
                <a:latin typeface="Calibri" pitchFamily="34" charset="0"/>
                <a:ea typeface="Calibri" pitchFamily="34" charset="-122"/>
                <a:cs typeface="Calibri" pitchFamily="34" charset="-120"/>
              </a:rPr>
              <a:t>to list products already on the market, after enactment</a:t>
            </a:r>
            <a:endParaRPr lang="en-US" sz="1200" dirty="0"/>
          </a:p>
        </p:txBody>
      </p:sp>
      <p:sp>
        <p:nvSpPr>
          <p:cNvPr id="12" name="Text 9"/>
          <p:cNvSpPr txBox="1"/>
          <p:nvPr/>
        </p:nvSpPr>
        <p:spPr>
          <a:xfrm>
            <a:off x="4937760" y="4754880"/>
            <a:ext cx="2194560" cy="731520"/>
          </a:xfrm>
          <a:prstGeom prst="rect">
            <a:avLst/>
          </a:prstGeom>
          <a:noFill/>
          <a:ln/>
        </p:spPr>
        <p:txBody>
          <a:bodyPr wrap="square" lIns="0" tIns="0" rIns="0" bIns="0" rtlCol="0" anchor="ctr"/>
          <a:lstStyle/>
          <a:p>
            <a:pPr marL="0" indent="0">
              <a:buNone/>
            </a:pPr>
            <a:r>
              <a:rPr lang="en-US" sz="4000" b="1" dirty="0">
                <a:solidFill>
                  <a:srgbClr val="164069"/>
                </a:solidFill>
                <a:latin typeface="Cambria" pitchFamily="34" charset="0"/>
                <a:ea typeface="Cambria" pitchFamily="34" charset="-122"/>
                <a:cs typeface="Cambria" pitchFamily="34" charset="-120"/>
              </a:rPr>
              <a:t>2 yrs</a:t>
            </a:r>
            <a:endParaRPr lang="en-US" sz="4000" dirty="0"/>
          </a:p>
        </p:txBody>
      </p:sp>
      <p:sp>
        <p:nvSpPr>
          <p:cNvPr id="13" name="Text 10"/>
          <p:cNvSpPr txBox="1"/>
          <p:nvPr/>
        </p:nvSpPr>
        <p:spPr>
          <a:xfrm>
            <a:off x="4937760" y="5486400"/>
            <a:ext cx="2194560" cy="548640"/>
          </a:xfrm>
          <a:prstGeom prst="rect">
            <a:avLst/>
          </a:prstGeom>
          <a:noFill/>
          <a:ln/>
        </p:spPr>
        <p:txBody>
          <a:bodyPr wrap="square" lIns="0" tIns="0" rIns="0" bIns="0" rtlCol="0" anchor="t"/>
          <a:lstStyle/>
          <a:p>
            <a:pPr marL="0" indent="0">
              <a:buNone/>
            </a:pPr>
            <a:r>
              <a:rPr lang="en-US" sz="1200" dirty="0">
                <a:solidFill>
                  <a:srgbClr val="5B6778"/>
                </a:solidFill>
                <a:latin typeface="Calibri" pitchFamily="34" charset="0"/>
                <a:ea typeface="Calibri" pitchFamily="34" charset="-122"/>
                <a:cs typeface="Calibri" pitchFamily="34" charset="-120"/>
              </a:rPr>
              <a:t>for FDA to stand up the public database</a:t>
            </a:r>
            <a:endParaRPr lang="en-US" sz="1200" dirty="0"/>
          </a:p>
        </p:txBody>
      </p:sp>
      <p:sp>
        <p:nvSpPr>
          <p:cNvPr id="14" name="Shape 11"/>
          <p:cNvSpPr/>
          <p:nvPr/>
        </p:nvSpPr>
        <p:spPr>
          <a:xfrm>
            <a:off x="7680960" y="1828800"/>
            <a:ext cx="3977640" cy="4343400"/>
          </a:xfrm>
          <a:prstGeom prst="roundRect">
            <a:avLst>
              <a:gd name="adj" fmla="val 2759"/>
            </a:avLst>
          </a:prstGeom>
          <a:solidFill>
            <a:srgbClr val="164069"/>
          </a:solidFill>
          <a:ln w="12700">
            <a:solidFill>
              <a:srgbClr val="164069"/>
            </a:solidFill>
            <a:prstDash val="solid"/>
          </a:ln>
          <a:effectLst>
            <a:outerShdw blurRad="76200" dist="25400" dir="5400000" algn="bl" rotWithShape="0">
              <a:srgbClr val="000000">
                <a:alpha val="12000"/>
              </a:srgbClr>
            </a:outerShdw>
          </a:effectLst>
        </p:spPr>
        <p:txBody>
          <a:bodyPr/>
          <a:lstStyle/>
          <a:p>
            <a:endParaRPr lang="en-CA"/>
          </a:p>
        </p:txBody>
      </p:sp>
      <p:sp>
        <p:nvSpPr>
          <p:cNvPr id="15" name="Shape 12"/>
          <p:cNvSpPr/>
          <p:nvPr/>
        </p:nvSpPr>
        <p:spPr>
          <a:xfrm>
            <a:off x="7955280" y="2103120"/>
            <a:ext cx="822960" cy="822960"/>
          </a:xfrm>
          <a:prstGeom prst="ellipse">
            <a:avLst/>
          </a:prstGeom>
          <a:solidFill>
            <a:srgbClr val="FF7B00"/>
          </a:solidFill>
          <a:ln w="12700">
            <a:solidFill>
              <a:srgbClr val="FF7B00"/>
            </a:solidFill>
            <a:prstDash val="solid"/>
          </a:ln>
        </p:spPr>
        <p:txBody>
          <a:bodyPr/>
          <a:lstStyle/>
          <a:p>
            <a:endParaRPr lang="en-CA"/>
          </a:p>
        </p:txBody>
      </p:sp>
      <p:pic>
        <p:nvPicPr>
          <p:cNvPr id="16" name="Image 1" descr="preencoded.png"/>
          <p:cNvPicPr>
            <a:picLocks noChangeAspect="1"/>
          </p:cNvPicPr>
          <p:nvPr/>
        </p:nvPicPr>
        <p:blipFill>
          <a:blip r:embed="rId4"/>
          <a:stretch>
            <a:fillRect/>
          </a:stretch>
        </p:blipFill>
        <p:spPr>
          <a:xfrm>
            <a:off x="8161020" y="2308860"/>
            <a:ext cx="411480" cy="411480"/>
          </a:xfrm>
          <a:prstGeom prst="rect">
            <a:avLst/>
          </a:prstGeom>
        </p:spPr>
      </p:pic>
      <p:sp>
        <p:nvSpPr>
          <p:cNvPr id="17" name="Text 13"/>
          <p:cNvSpPr txBox="1"/>
          <p:nvPr/>
        </p:nvSpPr>
        <p:spPr>
          <a:xfrm>
            <a:off x="7955280" y="3063240"/>
            <a:ext cx="3474720" cy="822960"/>
          </a:xfrm>
          <a:prstGeom prst="rect">
            <a:avLst/>
          </a:prstGeom>
          <a:noFill/>
          <a:ln/>
        </p:spPr>
        <p:txBody>
          <a:bodyPr wrap="square" lIns="0" tIns="0" rIns="0" bIns="0" rtlCol="0" anchor="ctr"/>
          <a:lstStyle/>
          <a:p>
            <a:pPr marL="0" indent="0">
              <a:buNone/>
            </a:pPr>
            <a:r>
              <a:rPr lang="en-US" sz="1800" b="1" dirty="0">
                <a:solidFill>
                  <a:srgbClr val="FFFFFF"/>
                </a:solidFill>
                <a:latin typeface="Cambria" pitchFamily="34" charset="0"/>
                <a:ea typeface="Cambria" pitchFamily="34" charset="-122"/>
                <a:cs typeface="Cambria" pitchFamily="34" charset="-120"/>
              </a:rPr>
              <a:t>Dietary Supplement Regulatory Uniformity Act</a:t>
            </a:r>
            <a:endParaRPr lang="en-US" sz="1800" dirty="0"/>
          </a:p>
        </p:txBody>
      </p:sp>
      <p:sp>
        <p:nvSpPr>
          <p:cNvPr id="18" name="Text 14"/>
          <p:cNvSpPr txBox="1"/>
          <p:nvPr/>
        </p:nvSpPr>
        <p:spPr>
          <a:xfrm>
            <a:off x="7955280" y="3886200"/>
            <a:ext cx="3474720" cy="365760"/>
          </a:xfrm>
          <a:prstGeom prst="rect">
            <a:avLst/>
          </a:prstGeom>
          <a:noFill/>
          <a:ln/>
        </p:spPr>
        <p:txBody>
          <a:bodyPr wrap="square" lIns="0" tIns="0" rIns="0" bIns="0" rtlCol="0" anchor="ctr"/>
          <a:lstStyle/>
          <a:p>
            <a:pPr marL="0" indent="0">
              <a:buNone/>
            </a:pPr>
            <a:r>
              <a:rPr lang="en-US" sz="1300" b="1" dirty="0">
                <a:solidFill>
                  <a:srgbClr val="FF7B00"/>
                </a:solidFill>
                <a:latin typeface="Calibri" pitchFamily="34" charset="0"/>
                <a:ea typeface="Calibri" pitchFamily="34" charset="-122"/>
                <a:cs typeface="Calibri" pitchFamily="34" charset="-120"/>
              </a:rPr>
              <a:t>H.R. 7366 (Rep. Langworthy)</a:t>
            </a:r>
            <a:endParaRPr lang="en-US" sz="1300" dirty="0"/>
          </a:p>
        </p:txBody>
      </p:sp>
      <p:sp>
        <p:nvSpPr>
          <p:cNvPr id="19" name="Text 15"/>
          <p:cNvSpPr txBox="1"/>
          <p:nvPr/>
        </p:nvSpPr>
        <p:spPr>
          <a:xfrm>
            <a:off x="7955280" y="4343400"/>
            <a:ext cx="3474720" cy="1645920"/>
          </a:xfrm>
          <a:prstGeom prst="rect">
            <a:avLst/>
          </a:prstGeom>
          <a:noFill/>
          <a:ln/>
        </p:spPr>
        <p:txBody>
          <a:bodyPr wrap="square" lIns="0" tIns="0" rIns="0" bIns="0" rtlCol="0" anchor="t"/>
          <a:lstStyle/>
          <a:p>
            <a:pPr marL="0" indent="0">
              <a:buNone/>
            </a:pPr>
            <a:r>
              <a:rPr lang="en-US" sz="1400" dirty="0">
                <a:solidFill>
                  <a:srgbClr val="C9D6E8"/>
                </a:solidFill>
                <a:latin typeface="Calibri" pitchFamily="34" charset="0"/>
                <a:ea typeface="Calibri" pitchFamily="34" charset="-122"/>
                <a:cs typeface="Calibri" pitchFamily="34" charset="-120"/>
              </a:rPr>
              <a:t>Would reaffirm FDA as the sole national regulator of dietary supplements and block conflicting state requirements.</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94415" cy="822960"/>
          </a:xfrm>
          <a:prstGeom prst="rect">
            <a:avLst/>
          </a:prstGeom>
          <a:noFill/>
          <a:ln/>
        </p:spPr>
        <p:txBody>
          <a:bodyPr wrap="square" lIns="0" tIns="0" rIns="0" bIns="0" rtlCol="0" anchor="ctr"/>
          <a:lstStyle/>
          <a:p>
            <a:pPr marL="0" indent="0">
              <a:buNone/>
            </a:pPr>
            <a:r>
              <a:rPr lang="en-US" sz="3400" b="1" dirty="0">
                <a:solidFill>
                  <a:srgbClr val="164069"/>
                </a:solidFill>
                <a:latin typeface="Cambria" pitchFamily="34" charset="0"/>
                <a:ea typeface="Cambria" pitchFamily="34" charset="-122"/>
                <a:cs typeface="Cambria" pitchFamily="34" charset="-120"/>
              </a:rPr>
              <a:t>HHS / FDA agenda: supplement items to watch</a:t>
            </a:r>
            <a:endParaRPr lang="en-US" sz="3400" dirty="0"/>
          </a:p>
        </p:txBody>
      </p:sp>
      <p:sp>
        <p:nvSpPr>
          <p:cNvPr id="3" name="Text 1"/>
          <p:cNvSpPr txBox="1"/>
          <p:nvPr/>
        </p:nvSpPr>
        <p:spPr>
          <a:xfrm>
            <a:off x="548640" y="1143000"/>
            <a:ext cx="11094415" cy="457200"/>
          </a:xfrm>
          <a:prstGeom prst="rect">
            <a:avLst/>
          </a:prstGeom>
          <a:noFill/>
          <a:ln/>
        </p:spPr>
        <p:txBody>
          <a:bodyPr wrap="square" lIns="0" tIns="0" rIns="0" bIns="0" rtlCol="0" anchor="ctr"/>
          <a:lstStyle/>
          <a:p>
            <a:pPr marL="0" indent="0">
              <a:buNone/>
            </a:pPr>
            <a:r>
              <a:rPr lang="en-US" sz="1600" i="1" dirty="0">
                <a:solidFill>
                  <a:srgbClr val="5B6778"/>
                </a:solidFill>
                <a:latin typeface="Calibri" pitchFamily="34" charset="0"/>
                <a:ea typeface="Calibri" pitchFamily="34" charset="-122"/>
                <a:cs typeface="Calibri" pitchFamily="34" charset="-120"/>
              </a:rPr>
              <a:t>Agenda dates are aspirations, not commitments — but they show priorities</a:t>
            </a:r>
            <a:endParaRPr lang="en-US" sz="1600" dirty="0"/>
          </a:p>
        </p:txBody>
      </p:sp>
      <p:sp>
        <p:nvSpPr>
          <p:cNvPr id="4" name="Shape 2"/>
          <p:cNvSpPr/>
          <p:nvPr/>
        </p:nvSpPr>
        <p:spPr>
          <a:xfrm>
            <a:off x="548640" y="1783080"/>
            <a:ext cx="685800" cy="685800"/>
          </a:xfrm>
          <a:prstGeom prst="ellipse">
            <a:avLst/>
          </a:prstGeom>
          <a:solidFill>
            <a:srgbClr val="FF7B00"/>
          </a:solidFill>
          <a:ln w="12700">
            <a:solidFill>
              <a:srgbClr val="FF7B00"/>
            </a:solidFill>
            <a:prstDash val="solid"/>
          </a:ln>
        </p:spPr>
        <p:txBody>
          <a:bodyPr/>
          <a:lstStyle/>
          <a:p>
            <a:endParaRPr lang="en-CA"/>
          </a:p>
        </p:txBody>
      </p:sp>
      <p:pic>
        <p:nvPicPr>
          <p:cNvPr id="5" name="Image 0" descr="preencoded.png"/>
          <p:cNvPicPr>
            <a:picLocks noChangeAspect="1"/>
          </p:cNvPicPr>
          <p:nvPr/>
        </p:nvPicPr>
        <p:blipFill>
          <a:blip r:embed="rId3"/>
          <a:stretch>
            <a:fillRect/>
          </a:stretch>
        </p:blipFill>
        <p:spPr>
          <a:xfrm>
            <a:off x="720090" y="1954530"/>
            <a:ext cx="342900" cy="342900"/>
          </a:xfrm>
          <a:prstGeom prst="rect">
            <a:avLst/>
          </a:prstGeom>
        </p:spPr>
      </p:pic>
      <p:sp>
        <p:nvSpPr>
          <p:cNvPr id="6" name="Text 3"/>
          <p:cNvSpPr txBox="1"/>
          <p:nvPr/>
        </p:nvSpPr>
        <p:spPr>
          <a:xfrm>
            <a:off x="1371600" y="1783080"/>
            <a:ext cx="2743200" cy="685800"/>
          </a:xfrm>
          <a:prstGeom prst="rect">
            <a:avLst/>
          </a:prstGeom>
          <a:noFill/>
          <a:ln/>
        </p:spPr>
        <p:txBody>
          <a:bodyPr wrap="square" lIns="0" tIns="0" rIns="0" bIns="0" rtlCol="0" anchor="ctr"/>
          <a:lstStyle/>
          <a:p>
            <a:pPr marL="0" indent="0">
              <a:buNone/>
            </a:pPr>
            <a:r>
              <a:rPr lang="en-US" sz="1700" b="1" dirty="0">
                <a:solidFill>
                  <a:srgbClr val="164069"/>
                </a:solidFill>
                <a:latin typeface="Cambria" pitchFamily="34" charset="0"/>
                <a:ea typeface="Cambria" pitchFamily="34" charset="-122"/>
                <a:cs typeface="Cambria" pitchFamily="34" charset="-120"/>
              </a:rPr>
              <a:t>2026 Unified Agenda (rules)</a:t>
            </a:r>
            <a:endParaRPr lang="en-US" sz="1700" dirty="0"/>
          </a:p>
        </p:txBody>
      </p:sp>
      <p:sp>
        <p:nvSpPr>
          <p:cNvPr id="7" name="Shape 4"/>
          <p:cNvSpPr/>
          <p:nvPr/>
        </p:nvSpPr>
        <p:spPr>
          <a:xfrm>
            <a:off x="548640" y="2651760"/>
            <a:ext cx="3520440" cy="3474720"/>
          </a:xfrm>
          <a:prstGeom prst="roundRect">
            <a:avLst>
              <a:gd name="adj" fmla="val 3158"/>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8" name="Text 5"/>
          <p:cNvSpPr txBox="1"/>
          <p:nvPr/>
        </p:nvSpPr>
        <p:spPr>
          <a:xfrm>
            <a:off x="731520" y="2834640"/>
            <a:ext cx="3200400" cy="3154680"/>
          </a:xfrm>
          <a:prstGeom prst="rect">
            <a:avLst/>
          </a:prstGeom>
          <a:noFill/>
          <a:ln/>
        </p:spPr>
        <p:txBody>
          <a:bodyPr wrap="square" lIns="0" tIns="0" rIns="0" bIns="0" rtlCol="0" anchor="t"/>
          <a:lstStyle/>
          <a:p>
            <a:pPr marL="342900" indent="-342900">
              <a:spcAft>
                <a:spcPts val="1200"/>
              </a:spcAft>
              <a:buSzPct val="100000"/>
              <a:buChar char="•"/>
            </a:pPr>
            <a:r>
              <a:rPr lang="en-US" sz="1500" dirty="0">
                <a:solidFill>
                  <a:srgbClr val="1F2A37"/>
                </a:solidFill>
                <a:latin typeface="Calibri" pitchFamily="34" charset="0"/>
                <a:ea typeface="Calibri" pitchFamily="34" charset="-122"/>
                <a:cs typeface="Calibri" pitchFamily="34" charset="-120"/>
              </a:rPr>
              <a:t>Mandatory GRAS notice rule — now published as the NPRM</a:t>
            </a:r>
            <a:endParaRPr lang="en-US" sz="1500" dirty="0"/>
          </a:p>
          <a:p>
            <a:pPr marL="342900" indent="-342900">
              <a:spcAft>
                <a:spcPts val="1200"/>
              </a:spcAft>
              <a:buSzPct val="100000"/>
              <a:buChar char="•"/>
            </a:pPr>
            <a:r>
              <a:rPr lang="en-US" sz="1500" dirty="0">
                <a:solidFill>
                  <a:srgbClr val="1F2A37"/>
                </a:solidFill>
                <a:latin typeface="Calibri" pitchFamily="34" charset="0"/>
                <a:ea typeface="Calibri" pitchFamily="34" charset="-122"/>
                <a:cs typeface="Calibri" pitchFamily="34" charset="-120"/>
              </a:rPr>
              <a:t>Rule providing that a specific ingredient is not excluded from the dietary supplement definition (drug-preclusion relief)</a:t>
            </a:r>
            <a:endParaRPr lang="en-US" sz="1500" dirty="0"/>
          </a:p>
        </p:txBody>
      </p:sp>
      <p:sp>
        <p:nvSpPr>
          <p:cNvPr id="9" name="Shape 6"/>
          <p:cNvSpPr/>
          <p:nvPr/>
        </p:nvSpPr>
        <p:spPr>
          <a:xfrm>
            <a:off x="4297680" y="1783080"/>
            <a:ext cx="685800" cy="685800"/>
          </a:xfrm>
          <a:prstGeom prst="ellipse">
            <a:avLst/>
          </a:prstGeom>
          <a:solidFill>
            <a:srgbClr val="FF7B00"/>
          </a:solidFill>
          <a:ln w="12700">
            <a:solidFill>
              <a:srgbClr val="FF7B00"/>
            </a:solidFill>
            <a:prstDash val="solid"/>
          </a:ln>
        </p:spPr>
        <p:txBody>
          <a:bodyPr/>
          <a:lstStyle/>
          <a:p>
            <a:endParaRPr lang="en-CA"/>
          </a:p>
        </p:txBody>
      </p:sp>
      <p:pic>
        <p:nvPicPr>
          <p:cNvPr id="10" name="Image 1" descr="preencoded.png"/>
          <p:cNvPicPr>
            <a:picLocks noChangeAspect="1"/>
          </p:cNvPicPr>
          <p:nvPr/>
        </p:nvPicPr>
        <p:blipFill>
          <a:blip r:embed="rId4"/>
          <a:stretch>
            <a:fillRect/>
          </a:stretch>
        </p:blipFill>
        <p:spPr>
          <a:xfrm>
            <a:off x="4469130" y="1954530"/>
            <a:ext cx="342900" cy="342900"/>
          </a:xfrm>
          <a:prstGeom prst="rect">
            <a:avLst/>
          </a:prstGeom>
        </p:spPr>
      </p:pic>
      <p:sp>
        <p:nvSpPr>
          <p:cNvPr id="11" name="Text 7"/>
          <p:cNvSpPr txBox="1"/>
          <p:nvPr/>
        </p:nvSpPr>
        <p:spPr>
          <a:xfrm>
            <a:off x="5120640" y="1783080"/>
            <a:ext cx="2743200" cy="685800"/>
          </a:xfrm>
          <a:prstGeom prst="rect">
            <a:avLst/>
          </a:prstGeom>
          <a:noFill/>
          <a:ln/>
        </p:spPr>
        <p:txBody>
          <a:bodyPr wrap="square" lIns="0" tIns="0" rIns="0" bIns="0" rtlCol="0" anchor="ctr"/>
          <a:lstStyle/>
          <a:p>
            <a:pPr marL="0" indent="0">
              <a:buNone/>
            </a:pPr>
            <a:r>
              <a:rPr lang="en-US" sz="1700" b="1" dirty="0">
                <a:solidFill>
                  <a:srgbClr val="164069"/>
                </a:solidFill>
                <a:latin typeface="Cambria" pitchFamily="34" charset="0"/>
                <a:ea typeface="Cambria" pitchFamily="34" charset="-122"/>
                <a:cs typeface="Cambria" pitchFamily="34" charset="-120"/>
              </a:rPr>
              <a:t>HFP 2026 priorities &amp; guidance agenda</a:t>
            </a:r>
            <a:endParaRPr lang="en-US" sz="1700" dirty="0"/>
          </a:p>
        </p:txBody>
      </p:sp>
      <p:sp>
        <p:nvSpPr>
          <p:cNvPr id="12" name="Shape 8"/>
          <p:cNvSpPr/>
          <p:nvPr/>
        </p:nvSpPr>
        <p:spPr>
          <a:xfrm>
            <a:off x="4297680" y="2651760"/>
            <a:ext cx="3520440" cy="3474720"/>
          </a:xfrm>
          <a:prstGeom prst="roundRect">
            <a:avLst>
              <a:gd name="adj" fmla="val 3158"/>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13" name="Text 9"/>
          <p:cNvSpPr txBox="1"/>
          <p:nvPr/>
        </p:nvSpPr>
        <p:spPr>
          <a:xfrm>
            <a:off x="4480560" y="2834640"/>
            <a:ext cx="3200400" cy="3154680"/>
          </a:xfrm>
          <a:prstGeom prst="rect">
            <a:avLst/>
          </a:prstGeom>
          <a:noFill/>
          <a:ln/>
        </p:spPr>
        <p:txBody>
          <a:bodyPr wrap="square" lIns="0" tIns="0" rIns="0" bIns="0" rtlCol="0" anchor="t"/>
          <a:lstStyle/>
          <a:p>
            <a:pPr marL="342900" indent="-342900">
              <a:spcAft>
                <a:spcPts val="1200"/>
              </a:spcAft>
              <a:buSzPct val="100000"/>
              <a:buChar char="•"/>
            </a:pPr>
            <a:r>
              <a:rPr lang="en-US" sz="1500" dirty="0">
                <a:solidFill>
                  <a:srgbClr val="1F2A37"/>
                </a:solidFill>
                <a:latin typeface="Calibri" pitchFamily="34" charset="0"/>
                <a:ea typeface="Calibri" pitchFamily="34" charset="-122"/>
                <a:cs typeface="Calibri" pitchFamily="34" charset="-120"/>
              </a:rPr>
              <a:t>Final NDI guidance: identity and safety information for NDI notifications</a:t>
            </a:r>
            <a:endParaRPr lang="en-US" sz="1500" dirty="0"/>
          </a:p>
          <a:p>
            <a:pPr marL="342900" indent="-342900">
              <a:spcAft>
                <a:spcPts val="1200"/>
              </a:spcAft>
              <a:buSzPct val="100000"/>
              <a:buChar char="•"/>
            </a:pPr>
            <a:r>
              <a:rPr lang="en-US" sz="1500" dirty="0">
                <a:solidFill>
                  <a:srgbClr val="1F2A37"/>
                </a:solidFill>
                <a:latin typeface="Calibri" pitchFamily="34" charset="0"/>
                <a:ea typeface="Calibri" pitchFamily="34" charset="-122"/>
                <a:cs typeface="Calibri" pitchFamily="34" charset="-120"/>
              </a:rPr>
              <a:t>Streamline NDI review; “new and modernized regulatory approaches” for supplements</a:t>
            </a:r>
            <a:endParaRPr lang="en-US" sz="1500" dirty="0"/>
          </a:p>
          <a:p>
            <a:pPr marL="342900" indent="-342900">
              <a:spcAft>
                <a:spcPts val="1200"/>
              </a:spcAft>
              <a:buSzPct val="100000"/>
              <a:buChar char="•"/>
            </a:pPr>
            <a:r>
              <a:rPr lang="en-US" sz="1500" dirty="0">
                <a:solidFill>
                  <a:srgbClr val="1F2A37"/>
                </a:solidFill>
                <a:latin typeface="Calibri" pitchFamily="34" charset="0"/>
                <a:ea typeface="Calibri" pitchFamily="34" charset="-122"/>
                <a:cs typeface="Calibri" pitchFamily="34" charset="-120"/>
              </a:rPr>
              <a:t>Scope of “dietary substance” for novel ingredients (peptides, proteins, probiotics)</a:t>
            </a:r>
            <a:endParaRPr lang="en-US" sz="1500" dirty="0"/>
          </a:p>
        </p:txBody>
      </p:sp>
      <p:sp>
        <p:nvSpPr>
          <p:cNvPr id="14" name="Shape 10"/>
          <p:cNvSpPr/>
          <p:nvPr/>
        </p:nvSpPr>
        <p:spPr>
          <a:xfrm>
            <a:off x="8046720" y="1783080"/>
            <a:ext cx="685800" cy="685800"/>
          </a:xfrm>
          <a:prstGeom prst="ellipse">
            <a:avLst/>
          </a:prstGeom>
          <a:solidFill>
            <a:srgbClr val="FF7B00"/>
          </a:solidFill>
          <a:ln w="12700">
            <a:solidFill>
              <a:srgbClr val="FF7B00"/>
            </a:solidFill>
            <a:prstDash val="solid"/>
          </a:ln>
        </p:spPr>
        <p:txBody>
          <a:bodyPr/>
          <a:lstStyle/>
          <a:p>
            <a:endParaRPr lang="en-CA"/>
          </a:p>
        </p:txBody>
      </p:sp>
      <p:pic>
        <p:nvPicPr>
          <p:cNvPr id="15" name="Image 2" descr="preencoded.png"/>
          <p:cNvPicPr>
            <a:picLocks noChangeAspect="1"/>
          </p:cNvPicPr>
          <p:nvPr/>
        </p:nvPicPr>
        <p:blipFill>
          <a:blip r:embed="rId5"/>
          <a:stretch>
            <a:fillRect/>
          </a:stretch>
        </p:blipFill>
        <p:spPr>
          <a:xfrm>
            <a:off x="8218170" y="1954530"/>
            <a:ext cx="342900" cy="342900"/>
          </a:xfrm>
          <a:prstGeom prst="rect">
            <a:avLst/>
          </a:prstGeom>
        </p:spPr>
      </p:pic>
      <p:sp>
        <p:nvSpPr>
          <p:cNvPr id="16" name="Text 11"/>
          <p:cNvSpPr txBox="1"/>
          <p:nvPr/>
        </p:nvSpPr>
        <p:spPr>
          <a:xfrm>
            <a:off x="8869680" y="1783080"/>
            <a:ext cx="2743200" cy="685800"/>
          </a:xfrm>
          <a:prstGeom prst="rect">
            <a:avLst/>
          </a:prstGeom>
          <a:noFill/>
          <a:ln/>
        </p:spPr>
        <p:txBody>
          <a:bodyPr wrap="square" lIns="0" tIns="0" rIns="0" bIns="0" rtlCol="0" anchor="ctr"/>
          <a:lstStyle/>
          <a:p>
            <a:pPr marL="0" indent="0">
              <a:buNone/>
            </a:pPr>
            <a:r>
              <a:rPr lang="en-US" sz="1700" b="1" dirty="0">
                <a:solidFill>
                  <a:srgbClr val="164069"/>
                </a:solidFill>
                <a:latin typeface="Cambria" pitchFamily="34" charset="0"/>
                <a:ea typeface="Cambria" pitchFamily="34" charset="-122"/>
                <a:cs typeface="Cambria" pitchFamily="34" charset="-120"/>
              </a:rPr>
              <a:t>Other recent FDA signals</a:t>
            </a:r>
            <a:endParaRPr lang="en-US" sz="1700" dirty="0"/>
          </a:p>
        </p:txBody>
      </p:sp>
      <p:sp>
        <p:nvSpPr>
          <p:cNvPr id="17" name="Shape 12"/>
          <p:cNvSpPr/>
          <p:nvPr/>
        </p:nvSpPr>
        <p:spPr>
          <a:xfrm>
            <a:off x="8046720" y="2651760"/>
            <a:ext cx="3520440" cy="3474720"/>
          </a:xfrm>
          <a:prstGeom prst="roundRect">
            <a:avLst>
              <a:gd name="adj" fmla="val 3158"/>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18" name="Text 13"/>
          <p:cNvSpPr txBox="1"/>
          <p:nvPr/>
        </p:nvSpPr>
        <p:spPr>
          <a:xfrm>
            <a:off x="8229600" y="2834640"/>
            <a:ext cx="3200400" cy="3154680"/>
          </a:xfrm>
          <a:prstGeom prst="rect">
            <a:avLst/>
          </a:prstGeom>
          <a:noFill/>
          <a:ln/>
        </p:spPr>
        <p:txBody>
          <a:bodyPr wrap="square" lIns="0" tIns="0" rIns="0" bIns="0" rtlCol="0" anchor="t"/>
          <a:lstStyle/>
          <a:p>
            <a:pPr marL="342900" indent="-342900">
              <a:spcAft>
                <a:spcPts val="1200"/>
              </a:spcAft>
              <a:buSzPct val="100000"/>
              <a:buChar char="•"/>
            </a:pPr>
            <a:r>
              <a:rPr lang="en-US" sz="1500" dirty="0">
                <a:solidFill>
                  <a:srgbClr val="1F2A37"/>
                </a:solidFill>
                <a:latin typeface="Calibri" pitchFamily="34" charset="0"/>
                <a:ea typeface="Calibri" pitchFamily="34" charset="-122"/>
                <a:cs typeface="Calibri" pitchFamily="34" charset="-120"/>
              </a:rPr>
              <a:t>Dec 2025 letter: considering amending 21 CFR 101.93(d) on DSHEA disclaimer placement</a:t>
            </a:r>
            <a:endParaRPr lang="en-US" sz="1500" dirty="0"/>
          </a:p>
          <a:p>
            <a:pPr marL="342900" indent="-342900">
              <a:spcAft>
                <a:spcPts val="1200"/>
              </a:spcAft>
              <a:buSzPct val="100000"/>
              <a:buChar char="•"/>
            </a:pPr>
            <a:r>
              <a:rPr lang="en-US" sz="1500" dirty="0">
                <a:solidFill>
                  <a:srgbClr val="1F2A37"/>
                </a:solidFill>
                <a:latin typeface="Calibri" pitchFamily="34" charset="0"/>
                <a:ea typeface="Calibri" pitchFamily="34" charset="-122"/>
                <a:cs typeface="Calibri" pitchFamily="34" charset="-120"/>
              </a:rPr>
              <a:t>Draft guidance on NDI master files (2024)</a:t>
            </a:r>
            <a:endParaRPr lang="en-US" sz="1500" dirty="0"/>
          </a:p>
          <a:p>
            <a:pPr marL="342900" indent="-342900">
              <a:spcAft>
                <a:spcPts val="1200"/>
              </a:spcAft>
              <a:buSzPct val="100000"/>
              <a:buChar char="•"/>
            </a:pPr>
            <a:r>
              <a:rPr lang="en-US" sz="1500" dirty="0">
                <a:solidFill>
                  <a:srgbClr val="1F2A37"/>
                </a:solidFill>
                <a:latin typeface="Calibri" pitchFamily="34" charset="0"/>
                <a:ea typeface="Calibri" pitchFamily="34" charset="-122"/>
                <a:cs typeface="Calibri" pitchFamily="34" charset="-120"/>
              </a:rPr>
              <a:t>Post-market chemical review program finalized May 2026</a:t>
            </a:r>
            <a:endParaRPr lang="en-US" sz="1500" dirty="0"/>
          </a:p>
        </p:txBody>
      </p:sp>
      <p:sp>
        <p:nvSpPr>
          <p:cNvPr id="19" name="Text 14"/>
          <p:cNvSpPr txBox="1"/>
          <p:nvPr/>
        </p:nvSpPr>
        <p:spPr>
          <a:xfrm>
            <a:off x="548640" y="6400800"/>
            <a:ext cx="11094415" cy="274320"/>
          </a:xfrm>
          <a:prstGeom prst="rect">
            <a:avLst/>
          </a:prstGeom>
          <a:noFill/>
          <a:ln/>
        </p:spPr>
        <p:txBody>
          <a:bodyPr wrap="square" lIns="0" tIns="0" rIns="0" bIns="0" rtlCol="0" anchor="ctr"/>
          <a:lstStyle/>
          <a:p>
            <a:pPr marL="0" indent="0">
              <a:buNone/>
            </a:pPr>
            <a:r>
              <a:rPr lang="en-US" sz="1000" dirty="0">
                <a:solidFill>
                  <a:srgbClr val="5B6778"/>
                </a:solidFill>
                <a:latin typeface="Calibri" pitchFamily="34" charset="0"/>
                <a:ea typeface="Calibri" pitchFamily="34" charset="-122"/>
                <a:cs typeface="Calibri" pitchFamily="34" charset="-120"/>
              </a:rPr>
              <a:t>Sources: OMB 2026 Unified Agenda (released July 2026); FDA Human Foods Program 2026 Priority Deliverables and Guidance Agenda (Jan 2026, updated June 2026).</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94415" cy="822960"/>
          </a:xfrm>
          <a:prstGeom prst="rect">
            <a:avLst/>
          </a:prstGeom>
          <a:noFill/>
          <a:ln/>
        </p:spPr>
        <p:txBody>
          <a:bodyPr wrap="square" lIns="0" tIns="0" rIns="0" bIns="0" rtlCol="0" anchor="ctr"/>
          <a:lstStyle/>
          <a:p>
            <a:pPr marL="0" indent="0">
              <a:buNone/>
            </a:pPr>
            <a:r>
              <a:rPr lang="en-US" sz="3400" b="1" dirty="0">
                <a:solidFill>
                  <a:srgbClr val="164069"/>
                </a:solidFill>
                <a:latin typeface="Cambria" pitchFamily="34" charset="0"/>
                <a:ea typeface="Cambria" pitchFamily="34" charset="-122"/>
                <a:cs typeface="Cambria" pitchFamily="34" charset="-120"/>
              </a:rPr>
              <a:t>NDI guidance first — then the enforcement policy</a:t>
            </a:r>
            <a:endParaRPr lang="en-US" sz="3400" dirty="0"/>
          </a:p>
        </p:txBody>
      </p:sp>
      <p:sp>
        <p:nvSpPr>
          <p:cNvPr id="3" name="Text 1"/>
          <p:cNvSpPr txBox="1"/>
          <p:nvPr/>
        </p:nvSpPr>
        <p:spPr>
          <a:xfrm>
            <a:off x="548640" y="1143000"/>
            <a:ext cx="11094415" cy="457200"/>
          </a:xfrm>
          <a:prstGeom prst="rect">
            <a:avLst/>
          </a:prstGeom>
          <a:noFill/>
          <a:ln/>
        </p:spPr>
        <p:txBody>
          <a:bodyPr wrap="square" lIns="0" tIns="0" rIns="0" bIns="0" rtlCol="0" anchor="ctr"/>
          <a:lstStyle/>
          <a:p>
            <a:pPr marL="0" indent="0">
              <a:buNone/>
            </a:pPr>
            <a:r>
              <a:rPr lang="en-US" sz="1600" i="1" dirty="0">
                <a:solidFill>
                  <a:srgbClr val="5B6778"/>
                </a:solidFill>
                <a:latin typeface="Calibri" pitchFamily="34" charset="0"/>
                <a:ea typeface="Calibri" pitchFamily="34" charset="-122"/>
                <a:cs typeface="Calibri" pitchFamily="34" charset="-120"/>
              </a:rPr>
              <a:t>The catch-up window is the last low-risk exit for ingredients that should have had an NDI notification</a:t>
            </a:r>
            <a:endParaRPr lang="en-US" sz="1600" dirty="0"/>
          </a:p>
        </p:txBody>
      </p:sp>
      <p:sp>
        <p:nvSpPr>
          <p:cNvPr id="4" name="Shape 2"/>
          <p:cNvSpPr/>
          <p:nvPr/>
        </p:nvSpPr>
        <p:spPr>
          <a:xfrm>
            <a:off x="914400" y="3017520"/>
            <a:ext cx="10332720" cy="0"/>
          </a:xfrm>
          <a:prstGeom prst="line">
            <a:avLst/>
          </a:prstGeom>
          <a:noFill/>
          <a:ln w="38100">
            <a:solidFill>
              <a:srgbClr val="B8C4D4"/>
            </a:solidFill>
            <a:prstDash val="solid"/>
          </a:ln>
        </p:spPr>
        <p:txBody>
          <a:bodyPr/>
          <a:lstStyle/>
          <a:p>
            <a:endParaRPr lang="en-CA"/>
          </a:p>
        </p:txBody>
      </p:sp>
      <p:sp>
        <p:nvSpPr>
          <p:cNvPr id="5" name="Shape 3"/>
          <p:cNvSpPr/>
          <p:nvPr/>
        </p:nvSpPr>
        <p:spPr>
          <a:xfrm>
            <a:off x="713232" y="2816352"/>
            <a:ext cx="402336" cy="402336"/>
          </a:xfrm>
          <a:prstGeom prst="ellipse">
            <a:avLst/>
          </a:prstGeom>
          <a:solidFill>
            <a:srgbClr val="164069"/>
          </a:solidFill>
          <a:ln w="38100">
            <a:solidFill>
              <a:srgbClr val="FFFFFF"/>
            </a:solidFill>
            <a:prstDash val="solid"/>
          </a:ln>
        </p:spPr>
        <p:txBody>
          <a:bodyPr/>
          <a:lstStyle/>
          <a:p>
            <a:endParaRPr lang="en-CA"/>
          </a:p>
        </p:txBody>
      </p:sp>
      <p:sp>
        <p:nvSpPr>
          <p:cNvPr id="6" name="Text 4"/>
          <p:cNvSpPr txBox="1"/>
          <p:nvPr/>
        </p:nvSpPr>
        <p:spPr>
          <a:xfrm>
            <a:off x="-45720" y="1828800"/>
            <a:ext cx="1920240" cy="365760"/>
          </a:xfrm>
          <a:prstGeom prst="rect">
            <a:avLst/>
          </a:prstGeom>
          <a:noFill/>
          <a:ln/>
        </p:spPr>
        <p:txBody>
          <a:bodyPr wrap="square" lIns="0" tIns="0" rIns="0" bIns="0" rtlCol="0" anchor="ctr"/>
          <a:lstStyle/>
          <a:p>
            <a:pPr marL="0" indent="0" algn="ctr">
              <a:buNone/>
            </a:pPr>
            <a:r>
              <a:rPr lang="en-US" sz="1500" b="1" dirty="0">
                <a:solidFill>
                  <a:srgbClr val="164069"/>
                </a:solidFill>
                <a:latin typeface="Cambria" pitchFamily="34" charset="0"/>
                <a:ea typeface="Cambria" pitchFamily="34" charset="-122"/>
                <a:cs typeface="Cambria" pitchFamily="34" charset="-120"/>
              </a:rPr>
              <a:t>2011</a:t>
            </a:r>
            <a:endParaRPr lang="en-US" sz="1500" dirty="0"/>
          </a:p>
        </p:txBody>
      </p:sp>
      <p:sp>
        <p:nvSpPr>
          <p:cNvPr id="7" name="Text 5"/>
          <p:cNvSpPr txBox="1"/>
          <p:nvPr/>
        </p:nvSpPr>
        <p:spPr>
          <a:xfrm>
            <a:off x="-45720" y="2194560"/>
            <a:ext cx="1920240" cy="594360"/>
          </a:xfrm>
          <a:prstGeom prst="rect">
            <a:avLst/>
          </a:prstGeom>
          <a:noFill/>
          <a:ln/>
        </p:spPr>
        <p:txBody>
          <a:bodyPr wrap="square" lIns="0" tIns="0" rIns="0" bIns="0" rtlCol="0" anchor="t"/>
          <a:lstStyle/>
          <a:p>
            <a:pPr marL="0" indent="0" algn="ctr">
              <a:buNone/>
            </a:pPr>
            <a:r>
              <a:rPr lang="en-US" sz="1200" dirty="0">
                <a:solidFill>
                  <a:srgbClr val="1F2A37"/>
                </a:solidFill>
                <a:latin typeface="Calibri" pitchFamily="34" charset="0"/>
                <a:ea typeface="Calibri" pitchFamily="34" charset="-122"/>
                <a:cs typeface="Calibri" pitchFamily="34" charset="-120"/>
              </a:rPr>
              <a:t>First NDI draft guidance</a:t>
            </a:r>
            <a:endParaRPr lang="en-US" sz="1200" dirty="0"/>
          </a:p>
        </p:txBody>
      </p:sp>
      <p:sp>
        <p:nvSpPr>
          <p:cNvPr id="8" name="Shape 6"/>
          <p:cNvSpPr/>
          <p:nvPr/>
        </p:nvSpPr>
        <p:spPr>
          <a:xfrm>
            <a:off x="2779776" y="2816352"/>
            <a:ext cx="402336" cy="402336"/>
          </a:xfrm>
          <a:prstGeom prst="ellipse">
            <a:avLst/>
          </a:prstGeom>
          <a:solidFill>
            <a:srgbClr val="164069"/>
          </a:solidFill>
          <a:ln w="38100">
            <a:solidFill>
              <a:srgbClr val="FFFFFF"/>
            </a:solidFill>
            <a:prstDash val="solid"/>
          </a:ln>
        </p:spPr>
        <p:txBody>
          <a:bodyPr/>
          <a:lstStyle/>
          <a:p>
            <a:endParaRPr lang="en-CA"/>
          </a:p>
        </p:txBody>
      </p:sp>
      <p:sp>
        <p:nvSpPr>
          <p:cNvPr id="9" name="Text 7"/>
          <p:cNvSpPr txBox="1"/>
          <p:nvPr/>
        </p:nvSpPr>
        <p:spPr>
          <a:xfrm>
            <a:off x="2020824" y="3383280"/>
            <a:ext cx="1920240" cy="365760"/>
          </a:xfrm>
          <a:prstGeom prst="rect">
            <a:avLst/>
          </a:prstGeom>
          <a:noFill/>
          <a:ln/>
        </p:spPr>
        <p:txBody>
          <a:bodyPr wrap="square" lIns="0" tIns="0" rIns="0" bIns="0" rtlCol="0" anchor="ctr"/>
          <a:lstStyle/>
          <a:p>
            <a:pPr marL="0" indent="0" algn="ctr">
              <a:buNone/>
            </a:pPr>
            <a:r>
              <a:rPr lang="en-US" sz="1500" b="1" dirty="0">
                <a:solidFill>
                  <a:srgbClr val="164069"/>
                </a:solidFill>
                <a:latin typeface="Cambria" pitchFamily="34" charset="0"/>
                <a:ea typeface="Cambria" pitchFamily="34" charset="-122"/>
                <a:cs typeface="Cambria" pitchFamily="34" charset="-120"/>
              </a:rPr>
              <a:t>2016</a:t>
            </a:r>
            <a:endParaRPr lang="en-US" sz="1500" dirty="0"/>
          </a:p>
        </p:txBody>
      </p:sp>
      <p:sp>
        <p:nvSpPr>
          <p:cNvPr id="10" name="Text 8"/>
          <p:cNvSpPr txBox="1"/>
          <p:nvPr/>
        </p:nvSpPr>
        <p:spPr>
          <a:xfrm>
            <a:off x="2020824" y="3749040"/>
            <a:ext cx="1920240" cy="594360"/>
          </a:xfrm>
          <a:prstGeom prst="rect">
            <a:avLst/>
          </a:prstGeom>
          <a:noFill/>
          <a:ln/>
        </p:spPr>
        <p:txBody>
          <a:bodyPr wrap="square" lIns="0" tIns="0" rIns="0" bIns="0" rtlCol="0" anchor="t"/>
          <a:lstStyle/>
          <a:p>
            <a:pPr marL="0" indent="0" algn="ctr">
              <a:buNone/>
            </a:pPr>
            <a:r>
              <a:rPr lang="en-US" sz="1200" dirty="0">
                <a:solidFill>
                  <a:srgbClr val="1F2A37"/>
                </a:solidFill>
                <a:latin typeface="Calibri" pitchFamily="34" charset="0"/>
                <a:ea typeface="Calibri" pitchFamily="34" charset="-122"/>
                <a:cs typeface="Calibri" pitchFamily="34" charset="-120"/>
              </a:rPr>
              <a:t>Revised draft guidance</a:t>
            </a:r>
            <a:endParaRPr lang="en-US" sz="1200" dirty="0"/>
          </a:p>
        </p:txBody>
      </p:sp>
      <p:sp>
        <p:nvSpPr>
          <p:cNvPr id="11" name="Shape 9"/>
          <p:cNvSpPr/>
          <p:nvPr/>
        </p:nvSpPr>
        <p:spPr>
          <a:xfrm>
            <a:off x="4846320" y="2816352"/>
            <a:ext cx="402336" cy="402336"/>
          </a:xfrm>
          <a:prstGeom prst="ellipse">
            <a:avLst/>
          </a:prstGeom>
          <a:solidFill>
            <a:srgbClr val="164069"/>
          </a:solidFill>
          <a:ln w="38100">
            <a:solidFill>
              <a:srgbClr val="FFFFFF"/>
            </a:solidFill>
            <a:prstDash val="solid"/>
          </a:ln>
        </p:spPr>
        <p:txBody>
          <a:bodyPr/>
          <a:lstStyle/>
          <a:p>
            <a:endParaRPr lang="en-CA"/>
          </a:p>
        </p:txBody>
      </p:sp>
      <p:sp>
        <p:nvSpPr>
          <p:cNvPr id="12" name="Text 10"/>
          <p:cNvSpPr txBox="1"/>
          <p:nvPr/>
        </p:nvSpPr>
        <p:spPr>
          <a:xfrm>
            <a:off x="4087368" y="1828800"/>
            <a:ext cx="1920240" cy="365760"/>
          </a:xfrm>
          <a:prstGeom prst="rect">
            <a:avLst/>
          </a:prstGeom>
          <a:noFill/>
          <a:ln/>
        </p:spPr>
        <p:txBody>
          <a:bodyPr wrap="square" lIns="0" tIns="0" rIns="0" bIns="0" rtlCol="0" anchor="ctr"/>
          <a:lstStyle/>
          <a:p>
            <a:pPr marL="0" indent="0" algn="ctr">
              <a:buNone/>
            </a:pPr>
            <a:r>
              <a:rPr lang="en-US" sz="1500" b="1" dirty="0">
                <a:solidFill>
                  <a:srgbClr val="164069"/>
                </a:solidFill>
                <a:latin typeface="Cambria" pitchFamily="34" charset="0"/>
                <a:ea typeface="Cambria" pitchFamily="34" charset="-122"/>
                <a:cs typeface="Cambria" pitchFamily="34" charset="-120"/>
              </a:rPr>
              <a:t>May 2022</a:t>
            </a:r>
            <a:endParaRPr lang="en-US" sz="1500" dirty="0"/>
          </a:p>
        </p:txBody>
      </p:sp>
      <p:sp>
        <p:nvSpPr>
          <p:cNvPr id="13" name="Text 11"/>
          <p:cNvSpPr txBox="1"/>
          <p:nvPr/>
        </p:nvSpPr>
        <p:spPr>
          <a:xfrm>
            <a:off x="4087368" y="2194560"/>
            <a:ext cx="1920240" cy="594360"/>
          </a:xfrm>
          <a:prstGeom prst="rect">
            <a:avLst/>
          </a:prstGeom>
          <a:noFill/>
          <a:ln/>
        </p:spPr>
        <p:txBody>
          <a:bodyPr wrap="square" lIns="0" tIns="0" rIns="0" bIns="0" rtlCol="0" anchor="t"/>
          <a:lstStyle/>
          <a:p>
            <a:pPr marL="0" indent="0" algn="ctr">
              <a:buNone/>
            </a:pPr>
            <a:r>
              <a:rPr lang="en-US" sz="1200" dirty="0">
                <a:solidFill>
                  <a:srgbClr val="1F2A37"/>
                </a:solidFill>
                <a:latin typeface="Calibri" pitchFamily="34" charset="0"/>
                <a:ea typeface="Calibri" pitchFamily="34" charset="-122"/>
                <a:cs typeface="Calibri" pitchFamily="34" charset="-120"/>
              </a:rPr>
              <a:t>Draft enforcement-discretion policy for late NDIs</a:t>
            </a:r>
            <a:endParaRPr lang="en-US" sz="1200" dirty="0"/>
          </a:p>
        </p:txBody>
      </p:sp>
      <p:sp>
        <p:nvSpPr>
          <p:cNvPr id="14" name="Shape 12"/>
          <p:cNvSpPr/>
          <p:nvPr/>
        </p:nvSpPr>
        <p:spPr>
          <a:xfrm>
            <a:off x="6912864" y="2816352"/>
            <a:ext cx="402336" cy="402336"/>
          </a:xfrm>
          <a:prstGeom prst="ellipse">
            <a:avLst/>
          </a:prstGeom>
          <a:solidFill>
            <a:srgbClr val="164069"/>
          </a:solidFill>
          <a:ln w="38100">
            <a:solidFill>
              <a:srgbClr val="FFFFFF"/>
            </a:solidFill>
            <a:prstDash val="solid"/>
          </a:ln>
        </p:spPr>
        <p:txBody>
          <a:bodyPr/>
          <a:lstStyle/>
          <a:p>
            <a:endParaRPr lang="en-CA"/>
          </a:p>
        </p:txBody>
      </p:sp>
      <p:sp>
        <p:nvSpPr>
          <p:cNvPr id="15" name="Text 13"/>
          <p:cNvSpPr txBox="1"/>
          <p:nvPr/>
        </p:nvSpPr>
        <p:spPr>
          <a:xfrm>
            <a:off x="6153912" y="3383280"/>
            <a:ext cx="1920240" cy="365760"/>
          </a:xfrm>
          <a:prstGeom prst="rect">
            <a:avLst/>
          </a:prstGeom>
          <a:noFill/>
          <a:ln/>
        </p:spPr>
        <p:txBody>
          <a:bodyPr wrap="square" lIns="0" tIns="0" rIns="0" bIns="0" rtlCol="0" anchor="ctr"/>
          <a:lstStyle/>
          <a:p>
            <a:pPr marL="0" indent="0" algn="ctr">
              <a:buNone/>
            </a:pPr>
            <a:r>
              <a:rPr lang="en-US" sz="1500" b="1" dirty="0">
                <a:solidFill>
                  <a:srgbClr val="164069"/>
                </a:solidFill>
                <a:latin typeface="Cambria" pitchFamily="34" charset="0"/>
                <a:ea typeface="Cambria" pitchFamily="34" charset="-122"/>
                <a:cs typeface="Cambria" pitchFamily="34" charset="-120"/>
              </a:rPr>
              <a:t>2024</a:t>
            </a:r>
            <a:endParaRPr lang="en-US" sz="1500" dirty="0"/>
          </a:p>
        </p:txBody>
      </p:sp>
      <p:sp>
        <p:nvSpPr>
          <p:cNvPr id="16" name="Text 14"/>
          <p:cNvSpPr txBox="1"/>
          <p:nvPr/>
        </p:nvSpPr>
        <p:spPr>
          <a:xfrm>
            <a:off x="6153912" y="3749040"/>
            <a:ext cx="1920240" cy="594360"/>
          </a:xfrm>
          <a:prstGeom prst="rect">
            <a:avLst/>
          </a:prstGeom>
          <a:noFill/>
          <a:ln/>
        </p:spPr>
        <p:txBody>
          <a:bodyPr wrap="square" lIns="0" tIns="0" rIns="0" bIns="0" rtlCol="0" anchor="t"/>
          <a:lstStyle/>
          <a:p>
            <a:pPr marL="0" indent="0" algn="ctr">
              <a:buNone/>
            </a:pPr>
            <a:r>
              <a:rPr lang="en-US" sz="1200" dirty="0">
                <a:solidFill>
                  <a:srgbClr val="1F2A37"/>
                </a:solidFill>
                <a:latin typeface="Calibri" pitchFamily="34" charset="0"/>
                <a:ea typeface="Calibri" pitchFamily="34" charset="-122"/>
                <a:cs typeface="Calibri" pitchFamily="34" charset="-120"/>
              </a:rPr>
              <a:t>Final: procedures &amp; timeframes; draft master files</a:t>
            </a:r>
            <a:endParaRPr lang="en-US" sz="1200" dirty="0"/>
          </a:p>
        </p:txBody>
      </p:sp>
      <p:sp>
        <p:nvSpPr>
          <p:cNvPr id="17" name="Shape 15"/>
          <p:cNvSpPr/>
          <p:nvPr/>
        </p:nvSpPr>
        <p:spPr>
          <a:xfrm>
            <a:off x="8979408" y="2816352"/>
            <a:ext cx="402336" cy="402336"/>
          </a:xfrm>
          <a:prstGeom prst="ellipse">
            <a:avLst/>
          </a:prstGeom>
          <a:solidFill>
            <a:srgbClr val="FF7B00"/>
          </a:solidFill>
          <a:ln w="38100">
            <a:solidFill>
              <a:srgbClr val="FFFFFF"/>
            </a:solidFill>
            <a:prstDash val="solid"/>
          </a:ln>
        </p:spPr>
        <p:txBody>
          <a:bodyPr/>
          <a:lstStyle/>
          <a:p>
            <a:endParaRPr lang="en-CA"/>
          </a:p>
        </p:txBody>
      </p:sp>
      <p:sp>
        <p:nvSpPr>
          <p:cNvPr id="18" name="Text 16"/>
          <p:cNvSpPr txBox="1"/>
          <p:nvPr/>
        </p:nvSpPr>
        <p:spPr>
          <a:xfrm>
            <a:off x="8220456" y="1828800"/>
            <a:ext cx="1920240" cy="365760"/>
          </a:xfrm>
          <a:prstGeom prst="rect">
            <a:avLst/>
          </a:prstGeom>
          <a:noFill/>
          <a:ln/>
        </p:spPr>
        <p:txBody>
          <a:bodyPr wrap="square" lIns="0" tIns="0" rIns="0" bIns="0" rtlCol="0" anchor="ctr"/>
          <a:lstStyle/>
          <a:p>
            <a:pPr marL="0" indent="0" algn="ctr">
              <a:buNone/>
            </a:pPr>
            <a:r>
              <a:rPr lang="en-US" sz="1500" b="1" dirty="0">
                <a:solidFill>
                  <a:srgbClr val="FF7B00"/>
                </a:solidFill>
                <a:latin typeface="Cambria" pitchFamily="34" charset="0"/>
                <a:ea typeface="Cambria" pitchFamily="34" charset="-122"/>
                <a:cs typeface="Cambria" pitchFamily="34" charset="-120"/>
              </a:rPr>
              <a:t>2026 (planned)</a:t>
            </a:r>
            <a:endParaRPr lang="en-US" sz="1500" dirty="0"/>
          </a:p>
        </p:txBody>
      </p:sp>
      <p:sp>
        <p:nvSpPr>
          <p:cNvPr id="19" name="Text 17"/>
          <p:cNvSpPr txBox="1"/>
          <p:nvPr/>
        </p:nvSpPr>
        <p:spPr>
          <a:xfrm>
            <a:off x="8220456" y="2194560"/>
            <a:ext cx="1920240" cy="594360"/>
          </a:xfrm>
          <a:prstGeom prst="rect">
            <a:avLst/>
          </a:prstGeom>
          <a:noFill/>
          <a:ln/>
        </p:spPr>
        <p:txBody>
          <a:bodyPr wrap="square" lIns="0" tIns="0" rIns="0" bIns="0" rtlCol="0" anchor="t"/>
          <a:lstStyle/>
          <a:p>
            <a:pPr marL="0" indent="0" algn="ctr">
              <a:buNone/>
            </a:pPr>
            <a:r>
              <a:rPr lang="en-US" sz="1200" dirty="0">
                <a:solidFill>
                  <a:srgbClr val="1F2A37"/>
                </a:solidFill>
                <a:latin typeface="Calibri" pitchFamily="34" charset="0"/>
                <a:ea typeface="Calibri" pitchFamily="34" charset="-122"/>
                <a:cs typeface="Calibri" pitchFamily="34" charset="-120"/>
              </a:rPr>
              <a:t>Final: NDI identity &amp; safety</a:t>
            </a:r>
            <a:endParaRPr lang="en-US" sz="1200" dirty="0"/>
          </a:p>
        </p:txBody>
      </p:sp>
      <p:sp>
        <p:nvSpPr>
          <p:cNvPr id="20" name="Shape 18"/>
          <p:cNvSpPr/>
          <p:nvPr/>
        </p:nvSpPr>
        <p:spPr>
          <a:xfrm>
            <a:off x="11045952" y="2816352"/>
            <a:ext cx="402336" cy="402336"/>
          </a:xfrm>
          <a:prstGeom prst="ellipse">
            <a:avLst/>
          </a:prstGeom>
          <a:solidFill>
            <a:srgbClr val="C0392B"/>
          </a:solidFill>
          <a:ln w="38100">
            <a:solidFill>
              <a:srgbClr val="FFFFFF"/>
            </a:solidFill>
            <a:prstDash val="solid"/>
          </a:ln>
        </p:spPr>
        <p:txBody>
          <a:bodyPr/>
          <a:lstStyle/>
          <a:p>
            <a:endParaRPr lang="en-CA"/>
          </a:p>
        </p:txBody>
      </p:sp>
      <p:sp>
        <p:nvSpPr>
          <p:cNvPr id="21" name="Text 19"/>
          <p:cNvSpPr txBox="1"/>
          <p:nvPr/>
        </p:nvSpPr>
        <p:spPr>
          <a:xfrm>
            <a:off x="10287000" y="3383280"/>
            <a:ext cx="1920240" cy="365760"/>
          </a:xfrm>
          <a:prstGeom prst="rect">
            <a:avLst/>
          </a:prstGeom>
          <a:noFill/>
          <a:ln/>
        </p:spPr>
        <p:txBody>
          <a:bodyPr wrap="square" lIns="0" tIns="0" rIns="0" bIns="0" rtlCol="0" anchor="ctr"/>
          <a:lstStyle/>
          <a:p>
            <a:pPr marL="0" indent="0" algn="ctr">
              <a:buNone/>
            </a:pPr>
            <a:r>
              <a:rPr lang="en-US" sz="1500" b="1" dirty="0">
                <a:solidFill>
                  <a:srgbClr val="C0392B"/>
                </a:solidFill>
                <a:latin typeface="Cambria" pitchFamily="34" charset="0"/>
                <a:ea typeface="Cambria" pitchFamily="34" charset="-122"/>
                <a:cs typeface="Cambria" pitchFamily="34" charset="-120"/>
              </a:rPr>
              <a:t>Next</a:t>
            </a:r>
            <a:endParaRPr lang="en-US" sz="1500" dirty="0"/>
          </a:p>
        </p:txBody>
      </p:sp>
      <p:sp>
        <p:nvSpPr>
          <p:cNvPr id="22" name="Text 20"/>
          <p:cNvSpPr txBox="1"/>
          <p:nvPr/>
        </p:nvSpPr>
        <p:spPr>
          <a:xfrm>
            <a:off x="10287000" y="3749040"/>
            <a:ext cx="1920240" cy="594360"/>
          </a:xfrm>
          <a:prstGeom prst="rect">
            <a:avLst/>
          </a:prstGeom>
          <a:noFill/>
          <a:ln/>
        </p:spPr>
        <p:txBody>
          <a:bodyPr wrap="square" lIns="0" tIns="0" rIns="0" bIns="0" rtlCol="0" anchor="t"/>
          <a:lstStyle/>
          <a:p>
            <a:pPr marL="0" indent="0" algn="ctr">
              <a:buNone/>
            </a:pPr>
            <a:r>
              <a:rPr lang="en-US" sz="1200" dirty="0">
                <a:solidFill>
                  <a:srgbClr val="1F2A37"/>
                </a:solidFill>
                <a:latin typeface="Calibri" pitchFamily="34" charset="0"/>
                <a:ea typeface="Calibri" pitchFamily="34" charset="-122"/>
                <a:cs typeface="Calibri" pitchFamily="34" charset="-120"/>
              </a:rPr>
              <a:t>Final enforcement policy → 180-day catch-up window</a:t>
            </a:r>
            <a:endParaRPr lang="en-US" sz="1200" dirty="0"/>
          </a:p>
        </p:txBody>
      </p:sp>
      <p:sp>
        <p:nvSpPr>
          <p:cNvPr id="23" name="Shape 21"/>
          <p:cNvSpPr/>
          <p:nvPr/>
        </p:nvSpPr>
        <p:spPr>
          <a:xfrm>
            <a:off x="548640" y="4526280"/>
            <a:ext cx="6949440" cy="1645920"/>
          </a:xfrm>
          <a:prstGeom prst="roundRect">
            <a:avLst>
              <a:gd name="adj" fmla="val 6667"/>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24" name="Text 22"/>
          <p:cNvSpPr txBox="1"/>
          <p:nvPr/>
        </p:nvSpPr>
        <p:spPr>
          <a:xfrm>
            <a:off x="777240" y="4617720"/>
            <a:ext cx="6537960" cy="1463040"/>
          </a:xfrm>
          <a:prstGeom prst="rect">
            <a:avLst/>
          </a:prstGeom>
          <a:noFill/>
          <a:ln/>
        </p:spPr>
        <p:txBody>
          <a:bodyPr wrap="square" lIns="0" tIns="0" rIns="0" bIns="0" rtlCol="0" anchor="ctr"/>
          <a:lstStyle/>
          <a:p>
            <a:pPr marL="0" indent="0">
              <a:buNone/>
            </a:pPr>
            <a:r>
              <a:rPr lang="en-US" sz="1600" b="1" dirty="0">
                <a:solidFill>
                  <a:srgbClr val="164069"/>
                </a:solidFill>
                <a:latin typeface="Cambria" pitchFamily="34" charset="0"/>
                <a:ea typeface="Cambria" pitchFamily="34" charset="-122"/>
                <a:cs typeface="Cambria" pitchFamily="34" charset="-120"/>
              </a:rPr>
              <a:t>How the draft enforcement policy works
</a:t>
            </a:r>
            <a:r>
              <a:rPr lang="en-US" sz="1300" dirty="0">
                <a:solidFill>
                  <a:srgbClr val="1F2A37"/>
                </a:solidFill>
                <a:latin typeface="Calibri" pitchFamily="34" charset="0"/>
                <a:ea typeface="Calibri" pitchFamily="34" charset="-122"/>
                <a:cs typeface="Calibri" pitchFamily="34" charset="-120"/>
              </a:rPr>
              <a:t>For products marketed before May 20, 2022 without a required NDI notification, FDA would not act solely on lateness if a “catch-up” notification is filed within 180 days of the final guidance. It does not cover products that are unsafe or otherwise violative. After the window, expect enforcement.</a:t>
            </a:r>
            <a:endParaRPr lang="en-US" sz="1600" dirty="0"/>
          </a:p>
        </p:txBody>
      </p:sp>
      <p:sp>
        <p:nvSpPr>
          <p:cNvPr id="25" name="Text 23"/>
          <p:cNvSpPr txBox="1"/>
          <p:nvPr/>
        </p:nvSpPr>
        <p:spPr>
          <a:xfrm>
            <a:off x="7863840" y="4480560"/>
            <a:ext cx="2011680" cy="731520"/>
          </a:xfrm>
          <a:prstGeom prst="rect">
            <a:avLst/>
          </a:prstGeom>
          <a:noFill/>
          <a:ln/>
        </p:spPr>
        <p:txBody>
          <a:bodyPr wrap="square" lIns="0" tIns="0" rIns="0" bIns="0" rtlCol="0" anchor="ctr"/>
          <a:lstStyle/>
          <a:p>
            <a:pPr marL="0" indent="0">
              <a:buNone/>
            </a:pPr>
            <a:r>
              <a:rPr lang="en-US" sz="3600" b="1" dirty="0">
                <a:solidFill>
                  <a:srgbClr val="FF7B00"/>
                </a:solidFill>
                <a:latin typeface="Cambria" pitchFamily="34" charset="0"/>
                <a:ea typeface="Cambria" pitchFamily="34" charset="-122"/>
                <a:cs typeface="Cambria" pitchFamily="34" charset="-120"/>
              </a:rPr>
              <a:t>~4,600</a:t>
            </a:r>
            <a:endParaRPr lang="en-US" sz="3600" dirty="0"/>
          </a:p>
        </p:txBody>
      </p:sp>
      <p:sp>
        <p:nvSpPr>
          <p:cNvPr id="26" name="Text 24"/>
          <p:cNvSpPr txBox="1"/>
          <p:nvPr/>
        </p:nvSpPr>
        <p:spPr>
          <a:xfrm>
            <a:off x="7863840" y="5212080"/>
            <a:ext cx="1828800" cy="822960"/>
          </a:xfrm>
          <a:prstGeom prst="rect">
            <a:avLst/>
          </a:prstGeom>
          <a:noFill/>
          <a:ln/>
        </p:spPr>
        <p:txBody>
          <a:bodyPr wrap="square" lIns="0" tIns="0" rIns="0" bIns="0" rtlCol="0" anchor="t"/>
          <a:lstStyle/>
          <a:p>
            <a:pPr marL="0" indent="0">
              <a:buNone/>
            </a:pPr>
            <a:r>
              <a:rPr lang="en-US" sz="1100" dirty="0">
                <a:solidFill>
                  <a:srgbClr val="5B6778"/>
                </a:solidFill>
                <a:latin typeface="Calibri" pitchFamily="34" charset="0"/>
                <a:ea typeface="Calibri" pitchFamily="34" charset="-122"/>
                <a:cs typeface="Calibri" pitchFamily="34" charset="-120"/>
              </a:rPr>
              <a:t>NDI notifications FDA estimates should have been filed</a:t>
            </a:r>
            <a:endParaRPr lang="en-US" sz="1100" dirty="0"/>
          </a:p>
        </p:txBody>
      </p:sp>
      <p:sp>
        <p:nvSpPr>
          <p:cNvPr id="27" name="Text 25"/>
          <p:cNvSpPr txBox="1"/>
          <p:nvPr/>
        </p:nvSpPr>
        <p:spPr>
          <a:xfrm>
            <a:off x="9784080" y="4480560"/>
            <a:ext cx="1920240" cy="731520"/>
          </a:xfrm>
          <a:prstGeom prst="rect">
            <a:avLst/>
          </a:prstGeom>
          <a:noFill/>
          <a:ln/>
        </p:spPr>
        <p:txBody>
          <a:bodyPr wrap="square" lIns="0" tIns="0" rIns="0" bIns="0" rtlCol="0" anchor="ctr"/>
          <a:lstStyle/>
          <a:p>
            <a:pPr marL="0" indent="0">
              <a:buNone/>
            </a:pPr>
            <a:r>
              <a:rPr lang="en-US" sz="3600" b="1" dirty="0">
                <a:solidFill>
                  <a:srgbClr val="164069"/>
                </a:solidFill>
                <a:latin typeface="Cambria" pitchFamily="34" charset="0"/>
                <a:ea typeface="Cambria" pitchFamily="34" charset="-122"/>
                <a:cs typeface="Cambria" pitchFamily="34" charset="-120"/>
              </a:rPr>
              <a:t>~1,200</a:t>
            </a:r>
            <a:endParaRPr lang="en-US" sz="3600" dirty="0"/>
          </a:p>
        </p:txBody>
      </p:sp>
      <p:sp>
        <p:nvSpPr>
          <p:cNvPr id="28" name="Text 26"/>
          <p:cNvSpPr txBox="1"/>
          <p:nvPr/>
        </p:nvSpPr>
        <p:spPr>
          <a:xfrm>
            <a:off x="9784080" y="5212080"/>
            <a:ext cx="1828800" cy="822960"/>
          </a:xfrm>
          <a:prstGeom prst="rect">
            <a:avLst/>
          </a:prstGeom>
          <a:noFill/>
          <a:ln/>
        </p:spPr>
        <p:txBody>
          <a:bodyPr wrap="square" lIns="0" tIns="0" rIns="0" bIns="0" rtlCol="0" anchor="t"/>
          <a:lstStyle/>
          <a:p>
            <a:pPr marL="0" indent="0">
              <a:buNone/>
            </a:pPr>
            <a:r>
              <a:rPr lang="en-US" sz="1100" dirty="0">
                <a:solidFill>
                  <a:srgbClr val="5B6778"/>
                </a:solidFill>
                <a:latin typeface="Calibri" pitchFamily="34" charset="0"/>
                <a:ea typeface="Calibri" pitchFamily="34" charset="-122"/>
                <a:cs typeface="Calibri" pitchFamily="34" charset="-120"/>
              </a:rPr>
              <a:t>actually received (FDA, 2022)</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Registry not a grandfather clause">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65760"/>
            <a:ext cx="11094415" cy="822960"/>
          </a:xfrm>
          <a:prstGeom prst="rect">
            <a:avLst/>
          </a:prstGeom>
          <a:noFill/>
          <a:ln/>
        </p:spPr>
        <p:txBody>
          <a:bodyPr wrap="square" lIns="0" tIns="0" rIns="0" bIns="0" rtlCol="0" anchor="ctr"/>
          <a:lstStyle/>
          <a:p>
            <a:pPr marL="0" indent="0">
              <a:buNone/>
            </a:pPr>
            <a:r>
              <a:rPr lang="en-US" sz="3400" b="1" dirty="0">
                <a:solidFill>
                  <a:srgbClr val="164069"/>
                </a:solidFill>
                <a:latin typeface="Cambria" pitchFamily="34" charset="0"/>
                <a:ea typeface="Cambria" pitchFamily="34" charset="-122"/>
                <a:cs typeface="Cambria" pitchFamily="34" charset="-120"/>
              </a:rPr>
              <a:t>The registry isn’t a grandfather clause</a:t>
            </a:r>
            <a:endParaRPr lang="en-US" sz="3400" dirty="0"/>
          </a:p>
        </p:txBody>
      </p:sp>
      <p:sp>
        <p:nvSpPr>
          <p:cNvPr id="3" name="Text 3"/>
          <p:cNvSpPr txBox="1"/>
          <p:nvPr/>
        </p:nvSpPr>
        <p:spPr>
          <a:xfrm>
            <a:off x="548640" y="1143000"/>
            <a:ext cx="11094415" cy="457200"/>
          </a:xfrm>
          <a:prstGeom prst="rect">
            <a:avLst/>
          </a:prstGeom>
          <a:noFill/>
          <a:ln/>
        </p:spPr>
        <p:txBody>
          <a:bodyPr wrap="square" lIns="0" tIns="0" rIns="0" bIns="0" rtlCol="0" anchor="ctr"/>
          <a:lstStyle/>
          <a:p>
            <a:pPr marL="0" indent="0">
              <a:buNone/>
            </a:pPr>
            <a:r>
              <a:rPr lang="en-US" sz="1600" i="1" dirty="0">
                <a:solidFill>
                  <a:srgbClr val="5B6778"/>
                </a:solidFill>
                <a:latin typeface="Calibri" pitchFamily="34" charset="0"/>
                <a:ea typeface="Calibri" pitchFamily="34" charset="-122"/>
                <a:cs typeface="Calibri" pitchFamily="34" charset="-120"/>
              </a:rPr>
              <a:t>Once the NDI enforcement policy is final, the public list tells FDA exactly where to look</a:t>
            </a:r>
            <a:endParaRPr lang="en-US" sz="1600" dirty="0"/>
          </a:p>
        </p:txBody>
      </p:sp>
      <p:sp>
        <p:nvSpPr>
          <p:cNvPr id="4" name="Shape 4"/>
          <p:cNvSpPr/>
          <p:nvPr/>
        </p:nvSpPr>
        <p:spPr>
          <a:xfrm>
            <a:off x="548640" y="1828800"/>
            <a:ext cx="4114800" cy="2651760"/>
          </a:xfrm>
          <a:prstGeom prst="roundRect">
            <a:avLst>
              <a:gd name="adj" fmla="val 2553"/>
            </a:avLst>
          </a:prstGeom>
          <a:solidFill>
            <a:srgbClr val="164069"/>
          </a:solidFill>
          <a:ln w="12700">
            <a:solidFill>
              <a:srgbClr val="164069"/>
            </a:solidFill>
            <a:prstDash val="solid"/>
          </a:ln>
          <a:effectLst>
            <a:outerShdw blurRad="76200" dist="25400" dir="5400000" algn="bl" rotWithShape="0">
              <a:srgbClr val="000000">
                <a:alpha val="12000"/>
              </a:srgbClr>
            </a:outerShdw>
          </a:effectLst>
        </p:spPr>
        <p:txBody>
          <a:bodyPr/>
          <a:lstStyle/>
          <a:p>
            <a:endParaRPr lang="en-CA"/>
          </a:p>
        </p:txBody>
      </p:sp>
      <p:sp>
        <p:nvSpPr>
          <p:cNvPr id="5" name="Text 5"/>
          <p:cNvSpPr txBox="1"/>
          <p:nvPr/>
        </p:nvSpPr>
        <p:spPr>
          <a:xfrm>
            <a:off x="868680" y="2057400"/>
            <a:ext cx="3474720" cy="411480"/>
          </a:xfrm>
          <a:prstGeom prst="rect">
            <a:avLst/>
          </a:prstGeom>
          <a:noFill/>
          <a:ln/>
        </p:spPr>
        <p:txBody>
          <a:bodyPr wrap="square" lIns="0" tIns="0" rIns="0" bIns="0" rtlCol="0" anchor="ctr"/>
          <a:lstStyle/>
          <a:p>
            <a:pPr marL="0" indent="0">
              <a:buNone/>
            </a:pPr>
            <a:r>
              <a:rPr lang="en-US" sz="1900" b="1" dirty="0">
                <a:solidFill>
                  <a:srgbClr val="FF7B00"/>
                </a:solidFill>
                <a:latin typeface="Cambria" pitchFamily="34" charset="0"/>
                <a:ea typeface="Cambria" pitchFamily="34" charset="-122"/>
                <a:cs typeface="Cambria" pitchFamily="34" charset="-120"/>
              </a:rPr>
              <a:t>The perceived shortcut</a:t>
            </a:r>
            <a:endParaRPr lang="en-US" sz="1900" dirty="0"/>
          </a:p>
        </p:txBody>
      </p:sp>
      <p:sp>
        <p:nvSpPr>
          <p:cNvPr id="6" name="Text 6"/>
          <p:cNvSpPr txBox="1"/>
          <p:nvPr/>
        </p:nvSpPr>
        <p:spPr>
          <a:xfrm>
            <a:off x="868680" y="2606040"/>
            <a:ext cx="3474720" cy="1691640"/>
          </a:xfrm>
          <a:prstGeom prst="rect">
            <a:avLst/>
          </a:prstGeom>
          <a:noFill/>
          <a:ln/>
        </p:spPr>
        <p:txBody>
          <a:bodyPr wrap="square" lIns="0" tIns="0" rIns="0" bIns="0" rtlCol="0" anchor="t"/>
          <a:lstStyle/>
          <a:p>
            <a:pPr marL="0" indent="0">
              <a:spcAft>
                <a:spcPts val="900"/>
              </a:spcAft>
              <a:buNone/>
            </a:pPr>
            <a:r>
              <a:rPr lang="en-US" sz="1300" dirty="0">
                <a:solidFill>
                  <a:srgbClr val="FFFFFF"/>
                </a:solidFill>
                <a:latin typeface="Calibri" pitchFamily="34" charset="0"/>
                <a:ea typeface="Calibri" pitchFamily="34" charset="-122"/>
                <a:cs typeface="Calibri" pitchFamily="34" charset="-120"/>
              </a:rPr>
              <a:t>A streamlined submission needs no safety dossier up front, so many firms see it as a free pass that locks in their market status.</a:t>
            </a:r>
            <a:endParaRPr lang="en-US" sz="1300" dirty="0"/>
          </a:p>
          <a:p>
            <a:pPr marL="0" indent="0">
              <a:spcAft>
                <a:spcPts val="900"/>
              </a:spcAft>
              <a:buNone/>
            </a:pPr>
            <a:r>
              <a:rPr lang="en-US" sz="1300" b="1" dirty="0">
                <a:solidFill>
                  <a:srgbClr val="FFFFFF"/>
                </a:solidFill>
                <a:latin typeface="Calibri" pitchFamily="34" charset="0"/>
                <a:ea typeface="Calibri" pitchFamily="34" charset="-122"/>
                <a:cs typeface="Calibri" pitchFamily="34" charset="-120"/>
              </a:rPr>
              <a:t>What FDA actually gets: </a:t>
            </a:r>
            <a:r>
              <a:rPr lang="en-US" sz="1300" dirty="0">
                <a:solidFill>
                  <a:srgbClr val="FFFFFF"/>
                </a:solidFill>
                <a:latin typeface="Calibri" pitchFamily="34" charset="0"/>
                <a:ea typeface="Calibri" pitchFamily="34" charset="-122"/>
                <a:cs typeface="Calibri" pitchFamily="34" charset="-120"/>
              </a:rPr>
              <a:t>your company name, the substance identity and how it is used in products — on a public list.</a:t>
            </a:r>
            <a:endParaRPr lang="en-US" sz="1300" dirty="0"/>
          </a:p>
          <a:p>
            <a:pPr marL="0" indent="0">
              <a:buNone/>
            </a:pPr>
            <a:r>
              <a:rPr lang="en-US" sz="1300" b="1" dirty="0">
                <a:solidFill>
                  <a:srgbClr val="FF7B00"/>
                </a:solidFill>
                <a:latin typeface="Calibri" pitchFamily="34" charset="0"/>
                <a:ea typeface="Calibri" pitchFamily="34" charset="-122"/>
                <a:cs typeface="Calibri" pitchFamily="34" charset="-120"/>
              </a:rPr>
              <a:t>Companies expecting to be grandfathered may find that list used against them.</a:t>
            </a:r>
            <a:endParaRPr lang="en-US" sz="1300" dirty="0"/>
          </a:p>
        </p:txBody>
      </p:sp>
      <p:sp>
        <p:nvSpPr>
          <p:cNvPr id="7" name="Shape 7"/>
          <p:cNvSpPr/>
          <p:nvPr/>
        </p:nvSpPr>
        <p:spPr>
          <a:xfrm>
            <a:off x="4937760" y="1874520"/>
            <a:ext cx="640080" cy="640080"/>
          </a:xfrm>
          <a:prstGeom prst="ellipse">
            <a:avLst/>
          </a:prstGeom>
          <a:solidFill>
            <a:srgbClr val="164069"/>
          </a:solidFill>
          <a:ln w="12700">
            <a:solidFill>
              <a:srgbClr val="164069"/>
            </a:solidFill>
            <a:prstDash val="solid"/>
          </a:ln>
        </p:spPr>
        <p:txBody>
          <a:bodyPr/>
          <a:lstStyle/>
          <a:p>
            <a:endParaRPr lang="en-CA"/>
          </a:p>
        </p:txBody>
      </p:sp>
      <p:pic>
        <p:nvPicPr>
          <p:cNvPr id="8" name="Image 8" descr="icon"/>
          <p:cNvPicPr>
            <a:picLocks noChangeAspect="1"/>
          </p:cNvPicPr>
          <p:nvPr/>
        </p:nvPicPr>
        <p:blipFill>
          <a:blip r:embed="rId3"/>
          <a:stretch>
            <a:fillRect/>
          </a:stretch>
        </p:blipFill>
        <p:spPr>
          <a:xfrm>
            <a:off x="5097780" y="2034540"/>
            <a:ext cx="320040" cy="320040"/>
          </a:xfrm>
          <a:prstGeom prst="rect">
            <a:avLst/>
          </a:prstGeom>
        </p:spPr>
      </p:pic>
      <p:sp>
        <p:nvSpPr>
          <p:cNvPr id="9" name="Text 9"/>
          <p:cNvSpPr txBox="1"/>
          <p:nvPr/>
        </p:nvSpPr>
        <p:spPr>
          <a:xfrm>
            <a:off x="5806440" y="1828800"/>
            <a:ext cx="5836615" cy="320040"/>
          </a:xfrm>
          <a:prstGeom prst="rect">
            <a:avLst/>
          </a:prstGeom>
          <a:noFill/>
          <a:ln/>
        </p:spPr>
        <p:txBody>
          <a:bodyPr wrap="square" lIns="0" tIns="0" rIns="0" bIns="0" rtlCol="0" anchor="ctr"/>
          <a:lstStyle/>
          <a:p>
            <a:pPr marL="0" indent="0">
              <a:buNone/>
            </a:pPr>
            <a:r>
              <a:rPr lang="en-US" sz="1600" b="1" dirty="0">
                <a:solidFill>
                  <a:srgbClr val="164069"/>
                </a:solidFill>
                <a:latin typeface="Cambria" pitchFamily="34" charset="0"/>
                <a:ea typeface="Cambria" pitchFamily="34" charset="-122"/>
                <a:cs typeface="Cambria" pitchFamily="34" charset="-120"/>
              </a:rPr>
              <a:t>Supplement use of a GRAS ingredient</a:t>
            </a:r>
            <a:endParaRPr lang="en-US" sz="1600" dirty="0"/>
          </a:p>
        </p:txBody>
      </p:sp>
      <p:sp>
        <p:nvSpPr>
          <p:cNvPr id="10" name="Text 10"/>
          <p:cNvSpPr txBox="1"/>
          <p:nvPr/>
        </p:nvSpPr>
        <p:spPr>
          <a:xfrm>
            <a:off x="5806440" y="2176272"/>
            <a:ext cx="5836615" cy="502920"/>
          </a:xfrm>
          <a:prstGeom prst="rect">
            <a:avLst/>
          </a:prstGeom>
          <a:noFill/>
          <a:ln/>
        </p:spPr>
        <p:txBody>
          <a:bodyPr wrap="square" lIns="0" tIns="0" rIns="0" bIns="0" rtlCol="0" anchor="t"/>
          <a:lstStyle/>
          <a:p>
            <a:pPr marL="0" indent="0">
              <a:buNone/>
            </a:pPr>
            <a:r>
              <a:rPr lang="en-US" sz="1250" dirty="0">
                <a:solidFill>
                  <a:srgbClr val="1F2A37"/>
                </a:solidFill>
                <a:latin typeface="Calibri" pitchFamily="34" charset="0"/>
                <a:ea typeface="Calibri" pitchFamily="34" charset="-122"/>
                <a:cs typeface="Calibri" pitchFamily="34" charset="-120"/>
              </a:rPr>
              <a:t>A supplement use can’t be the subject of a GRAS notice (201(ff)). A listing that shows one is a ready-made lead for an NDI question.</a:t>
            </a:r>
            <a:endParaRPr lang="en-US" sz="1250" dirty="0"/>
          </a:p>
        </p:txBody>
      </p:sp>
      <p:sp>
        <p:nvSpPr>
          <p:cNvPr id="11" name="Shape 11"/>
          <p:cNvSpPr/>
          <p:nvPr/>
        </p:nvSpPr>
        <p:spPr>
          <a:xfrm>
            <a:off x="4937760" y="2779776"/>
            <a:ext cx="640080" cy="640080"/>
          </a:xfrm>
          <a:prstGeom prst="ellipse">
            <a:avLst/>
          </a:prstGeom>
          <a:solidFill>
            <a:srgbClr val="164069"/>
          </a:solidFill>
          <a:ln w="12700">
            <a:solidFill>
              <a:srgbClr val="164069"/>
            </a:solidFill>
            <a:prstDash val="solid"/>
          </a:ln>
        </p:spPr>
        <p:txBody>
          <a:bodyPr/>
          <a:lstStyle/>
          <a:p>
            <a:endParaRPr lang="en-CA"/>
          </a:p>
        </p:txBody>
      </p:sp>
      <p:pic>
        <p:nvPicPr>
          <p:cNvPr id="12" name="Image 12" descr="icon"/>
          <p:cNvPicPr>
            <a:picLocks noChangeAspect="1"/>
          </p:cNvPicPr>
          <p:nvPr/>
        </p:nvPicPr>
        <p:blipFill>
          <a:blip r:embed="rId4"/>
          <a:stretch>
            <a:fillRect/>
          </a:stretch>
        </p:blipFill>
        <p:spPr>
          <a:xfrm>
            <a:off x="5097780" y="2939796"/>
            <a:ext cx="320040" cy="320040"/>
          </a:xfrm>
          <a:prstGeom prst="rect">
            <a:avLst/>
          </a:prstGeom>
        </p:spPr>
      </p:pic>
      <p:sp>
        <p:nvSpPr>
          <p:cNvPr id="13" name="Text 13"/>
          <p:cNvSpPr txBox="1"/>
          <p:nvPr/>
        </p:nvSpPr>
        <p:spPr>
          <a:xfrm>
            <a:off x="5806440" y="2734056"/>
            <a:ext cx="5836615" cy="320040"/>
          </a:xfrm>
          <a:prstGeom prst="rect">
            <a:avLst/>
          </a:prstGeom>
          <a:noFill/>
          <a:ln/>
        </p:spPr>
        <p:txBody>
          <a:bodyPr wrap="square" lIns="0" tIns="0" rIns="0" bIns="0" rtlCol="0" anchor="ctr"/>
          <a:lstStyle/>
          <a:p>
            <a:pPr marL="0" indent="0">
              <a:buNone/>
            </a:pPr>
            <a:r>
              <a:rPr lang="en-US" sz="1600" b="1" dirty="0">
                <a:solidFill>
                  <a:srgbClr val="164069"/>
                </a:solidFill>
                <a:latin typeface="Cambria" pitchFamily="34" charset="0"/>
                <a:ea typeface="Cambria" pitchFamily="34" charset="-122"/>
                <a:cs typeface="Cambria" pitchFamily="34" charset="-120"/>
              </a:rPr>
              <a:t>An ingredient or mechanism FDA doesn’t like</a:t>
            </a:r>
            <a:endParaRPr lang="en-US" sz="1600" dirty="0"/>
          </a:p>
        </p:txBody>
      </p:sp>
      <p:sp>
        <p:nvSpPr>
          <p:cNvPr id="14" name="Text 14"/>
          <p:cNvSpPr txBox="1"/>
          <p:nvPr/>
        </p:nvSpPr>
        <p:spPr>
          <a:xfrm>
            <a:off x="5806440" y="3081528"/>
            <a:ext cx="5836615" cy="502920"/>
          </a:xfrm>
          <a:prstGeom prst="rect">
            <a:avLst/>
          </a:prstGeom>
          <a:noFill/>
          <a:ln/>
        </p:spPr>
        <p:txBody>
          <a:bodyPr wrap="square" lIns="0" tIns="0" rIns="0" bIns="0" rtlCol="0" anchor="t"/>
          <a:lstStyle/>
          <a:p>
            <a:pPr marL="0" indent="0">
              <a:buNone/>
            </a:pPr>
            <a:r>
              <a:rPr lang="en-US" sz="1250" dirty="0">
                <a:solidFill>
                  <a:srgbClr val="1F2A37"/>
                </a:solidFill>
                <a:latin typeface="Calibri" pitchFamily="34" charset="0"/>
                <a:ea typeface="Calibri" pitchFamily="34" charset="-122"/>
                <a:cs typeface="Calibri" pitchFamily="34" charset="-120"/>
              </a:rPr>
              <a:t>For example, GLP-1-type activity, or an enzyme that poses a risk in sensitive or diseased populations. Easy to find, easy to prioritize.</a:t>
            </a:r>
            <a:endParaRPr lang="en-US" sz="1250" dirty="0"/>
          </a:p>
        </p:txBody>
      </p:sp>
      <p:sp>
        <p:nvSpPr>
          <p:cNvPr id="15" name="Shape 15"/>
          <p:cNvSpPr/>
          <p:nvPr/>
        </p:nvSpPr>
        <p:spPr>
          <a:xfrm>
            <a:off x="4937760" y="3685032"/>
            <a:ext cx="640080" cy="640080"/>
          </a:xfrm>
          <a:prstGeom prst="ellipse">
            <a:avLst/>
          </a:prstGeom>
          <a:solidFill>
            <a:srgbClr val="164069"/>
          </a:solidFill>
          <a:ln w="12700">
            <a:solidFill>
              <a:srgbClr val="164069"/>
            </a:solidFill>
            <a:prstDash val="solid"/>
          </a:ln>
        </p:spPr>
        <p:txBody>
          <a:bodyPr/>
          <a:lstStyle/>
          <a:p>
            <a:endParaRPr lang="en-CA"/>
          </a:p>
        </p:txBody>
      </p:sp>
      <p:pic>
        <p:nvPicPr>
          <p:cNvPr id="16" name="Image 16" descr="icon"/>
          <p:cNvPicPr>
            <a:picLocks noChangeAspect="1"/>
          </p:cNvPicPr>
          <p:nvPr/>
        </p:nvPicPr>
        <p:blipFill>
          <a:blip r:embed="rId5"/>
          <a:stretch>
            <a:fillRect/>
          </a:stretch>
        </p:blipFill>
        <p:spPr>
          <a:xfrm>
            <a:off x="5097780" y="3845052"/>
            <a:ext cx="320040" cy="320040"/>
          </a:xfrm>
          <a:prstGeom prst="rect">
            <a:avLst/>
          </a:prstGeom>
        </p:spPr>
      </p:pic>
      <p:sp>
        <p:nvSpPr>
          <p:cNvPr id="17" name="Text 17"/>
          <p:cNvSpPr txBox="1"/>
          <p:nvPr/>
        </p:nvSpPr>
        <p:spPr>
          <a:xfrm>
            <a:off x="5806440" y="3639312"/>
            <a:ext cx="5836615" cy="320040"/>
          </a:xfrm>
          <a:prstGeom prst="rect">
            <a:avLst/>
          </a:prstGeom>
          <a:noFill/>
          <a:ln/>
        </p:spPr>
        <p:txBody>
          <a:bodyPr wrap="square" lIns="0" tIns="0" rIns="0" bIns="0" rtlCol="0" anchor="ctr"/>
          <a:lstStyle/>
          <a:p>
            <a:pPr marL="0" indent="0">
              <a:buNone/>
            </a:pPr>
            <a:r>
              <a:rPr lang="en-US" sz="1600" b="1" dirty="0">
                <a:solidFill>
                  <a:srgbClr val="164069"/>
                </a:solidFill>
                <a:latin typeface="Cambria" pitchFamily="34" charset="0"/>
                <a:ea typeface="Cambria" pitchFamily="34" charset="-122"/>
                <a:cs typeface="Cambria" pitchFamily="34" charset="-120"/>
              </a:rPr>
              <a:t>Cross-checked once the enforcement policy lands</a:t>
            </a:r>
            <a:endParaRPr lang="en-US" sz="1600" dirty="0"/>
          </a:p>
        </p:txBody>
      </p:sp>
      <p:sp>
        <p:nvSpPr>
          <p:cNvPr id="18" name="Text 18"/>
          <p:cNvSpPr txBox="1"/>
          <p:nvPr/>
        </p:nvSpPr>
        <p:spPr>
          <a:xfrm>
            <a:off x="5806440" y="3986784"/>
            <a:ext cx="5836615" cy="502920"/>
          </a:xfrm>
          <a:prstGeom prst="rect">
            <a:avLst/>
          </a:prstGeom>
          <a:noFill/>
          <a:ln/>
        </p:spPr>
        <p:txBody>
          <a:bodyPr wrap="square" lIns="0" tIns="0" rIns="0" bIns="0" rtlCol="0" anchor="t"/>
          <a:lstStyle/>
          <a:p>
            <a:pPr marL="0" indent="0">
              <a:buNone/>
            </a:pPr>
            <a:r>
              <a:rPr lang="en-US" sz="1250" dirty="0">
                <a:solidFill>
                  <a:srgbClr val="1F2A37"/>
                </a:solidFill>
                <a:latin typeface="Calibri" pitchFamily="34" charset="0"/>
                <a:ea typeface="Calibri" pitchFamily="34" charset="-122"/>
                <a:cs typeface="Calibri" pitchFamily="34" charset="-120"/>
              </a:rPr>
              <a:t>Final NDI guidance, then the final enforcement policy. FDA can match listed ingredients against the NDI notifications it has — and the ones it doesn’t.</a:t>
            </a:r>
            <a:endParaRPr lang="en-US" sz="1250" dirty="0"/>
          </a:p>
        </p:txBody>
      </p:sp>
      <p:sp>
        <p:nvSpPr>
          <p:cNvPr id="19" name="Shape 19"/>
          <p:cNvSpPr/>
          <p:nvPr/>
        </p:nvSpPr>
        <p:spPr>
          <a:xfrm>
            <a:off x="548640" y="4709160"/>
            <a:ext cx="11094415" cy="1508760"/>
          </a:xfrm>
          <a:prstGeom prst="roundRect">
            <a:avLst>
              <a:gd name="adj" fmla="val 2553"/>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20" name="Text 20"/>
          <p:cNvSpPr txBox="1"/>
          <p:nvPr/>
        </p:nvSpPr>
        <p:spPr>
          <a:xfrm>
            <a:off x="868680" y="4709160"/>
            <a:ext cx="2651760" cy="1508760"/>
          </a:xfrm>
          <a:prstGeom prst="rect">
            <a:avLst/>
          </a:prstGeom>
          <a:noFill/>
          <a:ln/>
        </p:spPr>
        <p:txBody>
          <a:bodyPr wrap="square" lIns="0" tIns="0" rIns="0" bIns="0" rtlCol="0" anchor="ctr"/>
          <a:lstStyle/>
          <a:p>
            <a:pPr marL="0" indent="0">
              <a:spcAft>
                <a:spcPts val="400"/>
              </a:spcAft>
              <a:buNone/>
            </a:pPr>
            <a:r>
              <a:rPr lang="en-US" sz="1900" b="1" dirty="0">
                <a:solidFill>
                  <a:srgbClr val="164069"/>
                </a:solidFill>
                <a:latin typeface="Cambria" pitchFamily="34" charset="0"/>
                <a:ea typeface="Cambria" pitchFamily="34" charset="-122"/>
                <a:cs typeface="Cambria" pitchFamily="34" charset="-120"/>
              </a:rPr>
              <a:t>Your options are still</a:t>
            </a:r>
            <a:endParaRPr lang="en-US" sz="1900" dirty="0"/>
          </a:p>
          <a:p>
            <a:pPr marL="0" indent="0">
              <a:buNone/>
            </a:pPr>
            <a:r>
              <a:rPr lang="en-US" sz="1250" i="1" dirty="0">
                <a:solidFill>
                  <a:srgbClr val="5B6778"/>
                </a:solidFill>
                <a:latin typeface="Calibri" pitchFamily="34" charset="0"/>
                <a:ea typeface="Calibri" pitchFamily="34" charset="-122"/>
                <a:cs typeface="Calibri" pitchFamily="34" charset="-120"/>
              </a:rPr>
              <a:t>Choose deliberately — before the window closes</a:t>
            </a:r>
            <a:endParaRPr lang="en-US" sz="1250" dirty="0"/>
          </a:p>
        </p:txBody>
      </p:sp>
      <p:sp>
        <p:nvSpPr>
          <p:cNvPr id="21" name="Shape 21"/>
          <p:cNvSpPr/>
          <p:nvPr/>
        </p:nvSpPr>
        <p:spPr>
          <a:xfrm>
            <a:off x="3520440" y="5166360"/>
            <a:ext cx="594360" cy="594360"/>
          </a:xfrm>
          <a:prstGeom prst="ellipse">
            <a:avLst/>
          </a:prstGeom>
          <a:solidFill>
            <a:srgbClr val="164069"/>
          </a:solidFill>
          <a:ln w="12700">
            <a:solidFill>
              <a:srgbClr val="164069"/>
            </a:solidFill>
            <a:prstDash val="solid"/>
          </a:ln>
        </p:spPr>
        <p:txBody>
          <a:bodyPr/>
          <a:lstStyle/>
          <a:p>
            <a:endParaRPr lang="en-CA"/>
          </a:p>
        </p:txBody>
      </p:sp>
      <p:pic>
        <p:nvPicPr>
          <p:cNvPr id="22" name="Image 22" descr="icon"/>
          <p:cNvPicPr>
            <a:picLocks noChangeAspect="1"/>
          </p:cNvPicPr>
          <p:nvPr/>
        </p:nvPicPr>
        <p:blipFill>
          <a:blip r:embed="rId3"/>
          <a:stretch>
            <a:fillRect/>
          </a:stretch>
        </p:blipFill>
        <p:spPr>
          <a:xfrm>
            <a:off x="3669030" y="5314950"/>
            <a:ext cx="297180" cy="297180"/>
          </a:xfrm>
          <a:prstGeom prst="rect">
            <a:avLst/>
          </a:prstGeom>
        </p:spPr>
      </p:pic>
      <p:sp>
        <p:nvSpPr>
          <p:cNvPr id="23" name="Text 23"/>
          <p:cNvSpPr txBox="1"/>
          <p:nvPr/>
        </p:nvSpPr>
        <p:spPr>
          <a:xfrm>
            <a:off x="4279392" y="4937760"/>
            <a:ext cx="1780946" cy="1051560"/>
          </a:xfrm>
          <a:prstGeom prst="rect">
            <a:avLst/>
          </a:prstGeom>
          <a:noFill/>
          <a:ln/>
        </p:spPr>
        <p:txBody>
          <a:bodyPr wrap="square" lIns="0" tIns="0" rIns="0" bIns="0" rtlCol="0" anchor="ctr"/>
          <a:lstStyle/>
          <a:p>
            <a:pPr marL="0" indent="0">
              <a:spcAft>
                <a:spcPts val="300"/>
              </a:spcAft>
              <a:buNone/>
            </a:pPr>
            <a:r>
              <a:rPr lang="en-US" sz="1500" b="1" dirty="0">
                <a:solidFill>
                  <a:srgbClr val="164069"/>
                </a:solidFill>
                <a:latin typeface="Cambria" pitchFamily="34" charset="0"/>
                <a:ea typeface="Cambria" pitchFamily="34" charset="-122"/>
                <a:cs typeface="Cambria" pitchFamily="34" charset="-120"/>
              </a:rPr>
              <a:t>NDI notification</a:t>
            </a:r>
            <a:endParaRPr lang="en-US" sz="1500" dirty="0"/>
          </a:p>
          <a:p>
            <a:pPr marL="0" indent="0">
              <a:buNone/>
            </a:pPr>
            <a:r>
              <a:rPr lang="en-US" sz="1200" dirty="0">
                <a:solidFill>
                  <a:srgbClr val="1F2A37"/>
                </a:solidFill>
                <a:latin typeface="Calibri" pitchFamily="34" charset="0"/>
                <a:ea typeface="Calibri" pitchFamily="34" charset="-122"/>
                <a:cs typeface="Calibri" pitchFamily="34" charset="-120"/>
              </a:rPr>
              <a:t>The pathway built for the supplement use</a:t>
            </a:r>
            <a:endParaRPr lang="en-US" sz="1200" dirty="0"/>
          </a:p>
        </p:txBody>
      </p:sp>
      <p:sp>
        <p:nvSpPr>
          <p:cNvPr id="24" name="Shape 24"/>
          <p:cNvSpPr/>
          <p:nvPr/>
        </p:nvSpPr>
        <p:spPr>
          <a:xfrm>
            <a:off x="6151778" y="5166360"/>
            <a:ext cx="594360" cy="594360"/>
          </a:xfrm>
          <a:prstGeom prst="ellipse">
            <a:avLst/>
          </a:prstGeom>
          <a:solidFill>
            <a:srgbClr val="164069"/>
          </a:solidFill>
          <a:ln w="12700">
            <a:solidFill>
              <a:srgbClr val="164069"/>
            </a:solidFill>
            <a:prstDash val="solid"/>
          </a:ln>
        </p:spPr>
        <p:txBody>
          <a:bodyPr/>
          <a:lstStyle/>
          <a:p>
            <a:endParaRPr lang="en-CA"/>
          </a:p>
        </p:txBody>
      </p:sp>
      <p:pic>
        <p:nvPicPr>
          <p:cNvPr id="25" name="Image 25" descr="icon"/>
          <p:cNvPicPr>
            <a:picLocks noChangeAspect="1"/>
          </p:cNvPicPr>
          <p:nvPr/>
        </p:nvPicPr>
        <p:blipFill>
          <a:blip r:embed="rId6"/>
          <a:stretch>
            <a:fillRect/>
          </a:stretch>
        </p:blipFill>
        <p:spPr>
          <a:xfrm>
            <a:off x="6300368" y="5314950"/>
            <a:ext cx="297180" cy="297180"/>
          </a:xfrm>
          <a:prstGeom prst="rect">
            <a:avLst/>
          </a:prstGeom>
        </p:spPr>
      </p:pic>
      <p:sp>
        <p:nvSpPr>
          <p:cNvPr id="26" name="Text 26"/>
          <p:cNvSpPr txBox="1"/>
          <p:nvPr/>
        </p:nvSpPr>
        <p:spPr>
          <a:xfrm>
            <a:off x="6910730" y="4937760"/>
            <a:ext cx="1780946" cy="1051560"/>
          </a:xfrm>
          <a:prstGeom prst="rect">
            <a:avLst/>
          </a:prstGeom>
          <a:noFill/>
          <a:ln/>
        </p:spPr>
        <p:txBody>
          <a:bodyPr wrap="square" lIns="0" tIns="0" rIns="0" bIns="0" rtlCol="0" anchor="ctr"/>
          <a:lstStyle/>
          <a:p>
            <a:pPr marL="0" indent="0">
              <a:spcAft>
                <a:spcPts val="300"/>
              </a:spcAft>
              <a:buNone/>
            </a:pPr>
            <a:r>
              <a:rPr lang="en-US" sz="1500" b="1" dirty="0">
                <a:solidFill>
                  <a:srgbClr val="164069"/>
                </a:solidFill>
                <a:latin typeface="Cambria" pitchFamily="34" charset="0"/>
                <a:ea typeface="Cambria" pitchFamily="34" charset="-122"/>
                <a:cs typeface="Cambria" pitchFamily="34" charset="-120"/>
              </a:rPr>
              <a:t>FDA GRAS notice</a:t>
            </a:r>
            <a:endParaRPr lang="en-US" sz="1500" dirty="0"/>
          </a:p>
          <a:p>
            <a:pPr marL="0" indent="0">
              <a:buNone/>
            </a:pPr>
            <a:r>
              <a:rPr lang="en-US" sz="1200" dirty="0">
                <a:solidFill>
                  <a:srgbClr val="1F2A37"/>
                </a:solidFill>
                <a:latin typeface="Calibri" pitchFamily="34" charset="0"/>
                <a:ea typeface="Calibri" pitchFamily="34" charset="-122"/>
                <a:cs typeface="Calibri" pitchFamily="34" charset="-120"/>
              </a:rPr>
              <a:t>Full dossier for conventional-food uses</a:t>
            </a:r>
            <a:endParaRPr lang="en-US" sz="1200" dirty="0"/>
          </a:p>
        </p:txBody>
      </p:sp>
      <p:sp>
        <p:nvSpPr>
          <p:cNvPr id="27" name="Shape 27"/>
          <p:cNvSpPr/>
          <p:nvPr/>
        </p:nvSpPr>
        <p:spPr>
          <a:xfrm>
            <a:off x="8783116" y="5166360"/>
            <a:ext cx="594360" cy="594360"/>
          </a:xfrm>
          <a:prstGeom prst="ellipse">
            <a:avLst/>
          </a:prstGeom>
          <a:solidFill>
            <a:srgbClr val="164069"/>
          </a:solidFill>
          <a:ln w="12700">
            <a:solidFill>
              <a:srgbClr val="164069"/>
            </a:solidFill>
            <a:prstDash val="solid"/>
          </a:ln>
        </p:spPr>
        <p:txBody>
          <a:bodyPr/>
          <a:lstStyle/>
          <a:p>
            <a:endParaRPr lang="en-CA"/>
          </a:p>
        </p:txBody>
      </p:sp>
      <p:pic>
        <p:nvPicPr>
          <p:cNvPr id="28" name="Image 28" descr="icon"/>
          <p:cNvPicPr>
            <a:picLocks noChangeAspect="1"/>
          </p:cNvPicPr>
          <p:nvPr/>
        </p:nvPicPr>
        <p:blipFill>
          <a:blip r:embed="rId7"/>
          <a:stretch>
            <a:fillRect/>
          </a:stretch>
        </p:blipFill>
        <p:spPr>
          <a:xfrm>
            <a:off x="8931706" y="5314950"/>
            <a:ext cx="297180" cy="297180"/>
          </a:xfrm>
          <a:prstGeom prst="rect">
            <a:avLst/>
          </a:prstGeom>
        </p:spPr>
      </p:pic>
      <p:sp>
        <p:nvSpPr>
          <p:cNvPr id="29" name="Text 29"/>
          <p:cNvSpPr txBox="1"/>
          <p:nvPr/>
        </p:nvSpPr>
        <p:spPr>
          <a:xfrm>
            <a:off x="9542068" y="4937760"/>
            <a:ext cx="1780946" cy="1051560"/>
          </a:xfrm>
          <a:prstGeom prst="rect">
            <a:avLst/>
          </a:prstGeom>
          <a:noFill/>
          <a:ln/>
        </p:spPr>
        <p:txBody>
          <a:bodyPr wrap="square" lIns="0" tIns="0" rIns="0" bIns="0" rtlCol="0" anchor="ctr"/>
          <a:lstStyle/>
          <a:p>
            <a:pPr marL="0" indent="0">
              <a:spcAft>
                <a:spcPts val="300"/>
              </a:spcAft>
              <a:buNone/>
            </a:pPr>
            <a:r>
              <a:rPr lang="en-US" sz="1500" b="1" dirty="0">
                <a:solidFill>
                  <a:srgbClr val="164069"/>
                </a:solidFill>
                <a:latin typeface="Cambria" pitchFamily="34" charset="0"/>
                <a:ea typeface="Cambria" pitchFamily="34" charset="-122"/>
                <a:cs typeface="Cambria" pitchFamily="34" charset="-120"/>
              </a:rPr>
              <a:t>Self-GRAS listing</a:t>
            </a:r>
            <a:endParaRPr lang="en-US" sz="1500" dirty="0"/>
          </a:p>
          <a:p>
            <a:pPr marL="0" indent="0">
              <a:buNone/>
            </a:pPr>
            <a:r>
              <a:rPr lang="en-US" sz="1200" dirty="0">
                <a:solidFill>
                  <a:srgbClr val="1F2A37"/>
                </a:solidFill>
                <a:latin typeface="Calibri" pitchFamily="34" charset="0"/>
                <a:ea typeface="Calibri" pitchFamily="34" charset="-122"/>
                <a:cs typeface="Calibri" pitchFamily="34" charset="-120"/>
              </a:rPr>
              <a:t>Streamlined, within the E + 12 month window</a:t>
            </a:r>
            <a:endParaRPr lang="en-US" sz="1200" dirty="0"/>
          </a:p>
        </p:txBody>
      </p:sp>
      <p:sp>
        <p:nvSpPr>
          <p:cNvPr id="30" name="Text 30"/>
          <p:cNvSpPr txBox="1"/>
          <p:nvPr/>
        </p:nvSpPr>
        <p:spPr>
          <a:xfrm>
            <a:off x="548640" y="6400800"/>
            <a:ext cx="11094415" cy="274320"/>
          </a:xfrm>
          <a:prstGeom prst="rect">
            <a:avLst/>
          </a:prstGeom>
          <a:noFill/>
          <a:ln/>
        </p:spPr>
        <p:txBody>
          <a:bodyPr wrap="square" lIns="0" tIns="0" rIns="0" bIns="0" rtlCol="0" anchor="ctr"/>
          <a:lstStyle/>
          <a:p>
            <a:pPr marL="0" indent="0">
              <a:buNone/>
            </a:pPr>
            <a:r>
              <a:rPr lang="en-US" sz="1000" dirty="0">
                <a:solidFill>
                  <a:srgbClr val="5B6778"/>
                </a:solidFill>
                <a:latin typeface="Calibri" pitchFamily="34" charset="0"/>
                <a:ea typeface="Calibri" pitchFamily="34" charset="-122"/>
                <a:cs typeface="Calibri" pitchFamily="34" charset="-120"/>
              </a:rPr>
              <a:t>Based on the proposed rule (91 FR 51834, Aug 11, 2026). Proposed provisions are not yet binding and may change in the final rule.</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164069"/>
        </a:solidFill>
        <a:effectLst/>
      </p:bgPr>
    </p:bg>
    <p:spTree>
      <p:nvGrpSpPr>
        <p:cNvPr id="1" name=""/>
        <p:cNvGrpSpPr/>
        <p:nvPr/>
      </p:nvGrpSpPr>
      <p:grpSpPr>
        <a:xfrm>
          <a:off x="0" y="0"/>
          <a:ext cx="0" cy="0"/>
          <a:chOff x="0" y="0"/>
          <a:chExt cx="0" cy="0"/>
        </a:xfrm>
      </p:grpSpPr>
      <p:sp>
        <p:nvSpPr>
          <p:cNvPr id="2" name="Shape 0"/>
          <p:cNvSpPr/>
          <p:nvPr/>
        </p:nvSpPr>
        <p:spPr>
          <a:xfrm>
            <a:off x="731520" y="731520"/>
            <a:ext cx="914400" cy="914400"/>
          </a:xfrm>
          <a:prstGeom prst="ellipse">
            <a:avLst/>
          </a:prstGeom>
          <a:solidFill>
            <a:srgbClr val="FF7B00"/>
          </a:solidFill>
          <a:ln w="12700">
            <a:solidFill>
              <a:srgbClr val="FF7B00"/>
            </a:solidFill>
            <a:prstDash val="solid"/>
          </a:ln>
        </p:spPr>
        <p:txBody>
          <a:bodyPr/>
          <a:lstStyle/>
          <a:p>
            <a:endParaRPr lang="en-CA"/>
          </a:p>
        </p:txBody>
      </p:sp>
      <p:pic>
        <p:nvPicPr>
          <p:cNvPr id="3" name="Image 0" descr="preencoded.png"/>
          <p:cNvPicPr>
            <a:picLocks noChangeAspect="1"/>
          </p:cNvPicPr>
          <p:nvPr/>
        </p:nvPicPr>
        <p:blipFill>
          <a:blip r:embed="rId3"/>
          <a:stretch>
            <a:fillRect/>
          </a:stretch>
        </p:blipFill>
        <p:spPr>
          <a:xfrm>
            <a:off x="960120" y="960120"/>
            <a:ext cx="457200" cy="457200"/>
          </a:xfrm>
          <a:prstGeom prst="rect">
            <a:avLst/>
          </a:prstGeom>
        </p:spPr>
      </p:pic>
      <p:sp>
        <p:nvSpPr>
          <p:cNvPr id="4" name="Text 1"/>
          <p:cNvSpPr txBox="1"/>
          <p:nvPr/>
        </p:nvSpPr>
        <p:spPr>
          <a:xfrm>
            <a:off x="731520" y="1828800"/>
            <a:ext cx="10789920" cy="1188720"/>
          </a:xfrm>
          <a:prstGeom prst="rect">
            <a:avLst/>
          </a:prstGeom>
          <a:noFill/>
          <a:ln/>
        </p:spPr>
        <p:txBody>
          <a:bodyPr wrap="square" lIns="0" tIns="0" rIns="0" bIns="0"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FDA is not coming over for tea and crumpets.</a:t>
            </a:r>
            <a:endParaRPr lang="en-US" sz="4000" dirty="0"/>
          </a:p>
        </p:txBody>
      </p:sp>
      <p:sp>
        <p:nvSpPr>
          <p:cNvPr id="5" name="Text 2"/>
          <p:cNvSpPr txBox="1"/>
          <p:nvPr/>
        </p:nvSpPr>
        <p:spPr>
          <a:xfrm>
            <a:off x="731520" y="3063240"/>
            <a:ext cx="10058400" cy="1097280"/>
          </a:xfrm>
          <a:prstGeom prst="rect">
            <a:avLst/>
          </a:prstGeom>
          <a:noFill/>
          <a:ln/>
        </p:spPr>
        <p:txBody>
          <a:bodyPr wrap="square" lIns="0" tIns="0" rIns="0" bIns="0" rtlCol="0" anchor="ctr"/>
          <a:lstStyle/>
          <a:p>
            <a:pPr marL="0" indent="0">
              <a:buNone/>
            </a:pPr>
            <a:r>
              <a:rPr lang="en-US" sz="1900" dirty="0">
                <a:solidFill>
                  <a:srgbClr val="C9D6E8"/>
                </a:solidFill>
                <a:latin typeface="Calibri" pitchFamily="34" charset="0"/>
                <a:ea typeface="Calibri" pitchFamily="34" charset="-122"/>
                <a:cs typeface="Calibri" pitchFamily="34" charset="-120"/>
              </a:rPr>
              <a:t>An inspection is an evidence-gathering exercise. The investigator’s job is to document non-compliance and bring you into compliance — and everything you say, show and hand over becomes part of the record.</a:t>
            </a:r>
            <a:endParaRPr lang="en-US" sz="1900" dirty="0"/>
          </a:p>
        </p:txBody>
      </p:sp>
      <p:sp>
        <p:nvSpPr>
          <p:cNvPr id="6" name="Shape 3"/>
          <p:cNvSpPr/>
          <p:nvPr/>
        </p:nvSpPr>
        <p:spPr>
          <a:xfrm>
            <a:off x="731520" y="4663440"/>
            <a:ext cx="2377440" cy="914400"/>
          </a:xfrm>
          <a:prstGeom prst="roundRect">
            <a:avLst>
              <a:gd name="adj" fmla="val 10000"/>
            </a:avLst>
          </a:prstGeom>
          <a:solidFill>
            <a:srgbClr val="24548A"/>
          </a:solidFill>
          <a:ln w="12700">
            <a:solidFill>
              <a:srgbClr val="24548A"/>
            </a:solidFill>
            <a:prstDash val="solid"/>
          </a:ln>
        </p:spPr>
        <p:txBody>
          <a:bodyPr/>
          <a:lstStyle/>
          <a:p>
            <a:endParaRPr lang="en-CA"/>
          </a:p>
        </p:txBody>
      </p:sp>
      <p:sp>
        <p:nvSpPr>
          <p:cNvPr id="7" name="Text 4"/>
          <p:cNvSpPr txBox="1"/>
          <p:nvPr/>
        </p:nvSpPr>
        <p:spPr>
          <a:xfrm>
            <a:off x="822960" y="4663440"/>
            <a:ext cx="2194560" cy="9144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Inspection</a:t>
            </a:r>
            <a:endParaRPr lang="en-US" sz="1500" dirty="0"/>
          </a:p>
        </p:txBody>
      </p:sp>
      <p:sp>
        <p:nvSpPr>
          <p:cNvPr id="8" name="Text 5"/>
          <p:cNvSpPr txBox="1"/>
          <p:nvPr/>
        </p:nvSpPr>
        <p:spPr>
          <a:xfrm>
            <a:off x="3108960" y="4663440"/>
            <a:ext cx="365760" cy="914400"/>
          </a:xfrm>
          <a:prstGeom prst="rect">
            <a:avLst/>
          </a:prstGeom>
          <a:noFill/>
          <a:ln/>
        </p:spPr>
        <p:txBody>
          <a:bodyPr wrap="square" lIns="0" tIns="0" rIns="0" bIns="0" rtlCol="0" anchor="ctr"/>
          <a:lstStyle/>
          <a:p>
            <a:pPr marL="0" indent="0" algn="ctr">
              <a:buNone/>
            </a:pPr>
            <a:r>
              <a:rPr lang="en-US" sz="3200" b="1" dirty="0">
                <a:solidFill>
                  <a:srgbClr val="FF7B00"/>
                </a:solidFill>
                <a:latin typeface="Calibri" pitchFamily="34" charset="0"/>
                <a:ea typeface="Calibri" pitchFamily="34" charset="-122"/>
                <a:cs typeface="Calibri" pitchFamily="34" charset="-120"/>
              </a:rPr>
              <a:t>›</a:t>
            </a:r>
            <a:endParaRPr lang="en-US" sz="3200" dirty="0"/>
          </a:p>
        </p:txBody>
      </p:sp>
      <p:sp>
        <p:nvSpPr>
          <p:cNvPr id="9" name="Shape 6"/>
          <p:cNvSpPr/>
          <p:nvPr/>
        </p:nvSpPr>
        <p:spPr>
          <a:xfrm>
            <a:off x="3474720" y="4663440"/>
            <a:ext cx="2377440" cy="914400"/>
          </a:xfrm>
          <a:prstGeom prst="roundRect">
            <a:avLst>
              <a:gd name="adj" fmla="val 10000"/>
            </a:avLst>
          </a:prstGeom>
          <a:solidFill>
            <a:srgbClr val="24548A"/>
          </a:solidFill>
          <a:ln w="12700">
            <a:solidFill>
              <a:srgbClr val="24548A"/>
            </a:solidFill>
            <a:prstDash val="solid"/>
          </a:ln>
        </p:spPr>
        <p:txBody>
          <a:bodyPr/>
          <a:lstStyle/>
          <a:p>
            <a:endParaRPr lang="en-CA"/>
          </a:p>
        </p:txBody>
      </p:sp>
      <p:sp>
        <p:nvSpPr>
          <p:cNvPr id="10" name="Text 7"/>
          <p:cNvSpPr txBox="1"/>
          <p:nvPr/>
        </p:nvSpPr>
        <p:spPr>
          <a:xfrm>
            <a:off x="3566160" y="4663440"/>
            <a:ext cx="2194560" cy="9144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Form 483 observations</a:t>
            </a:r>
            <a:endParaRPr lang="en-US" sz="1500" dirty="0"/>
          </a:p>
        </p:txBody>
      </p:sp>
      <p:sp>
        <p:nvSpPr>
          <p:cNvPr id="11" name="Text 8"/>
          <p:cNvSpPr txBox="1"/>
          <p:nvPr/>
        </p:nvSpPr>
        <p:spPr>
          <a:xfrm>
            <a:off x="5852160" y="4663440"/>
            <a:ext cx="365760" cy="914400"/>
          </a:xfrm>
          <a:prstGeom prst="rect">
            <a:avLst/>
          </a:prstGeom>
          <a:noFill/>
          <a:ln/>
        </p:spPr>
        <p:txBody>
          <a:bodyPr wrap="square" lIns="0" tIns="0" rIns="0" bIns="0" rtlCol="0" anchor="ctr"/>
          <a:lstStyle/>
          <a:p>
            <a:pPr marL="0" indent="0" algn="ctr">
              <a:buNone/>
            </a:pPr>
            <a:r>
              <a:rPr lang="en-US" sz="3200" b="1" dirty="0">
                <a:solidFill>
                  <a:srgbClr val="FF7B00"/>
                </a:solidFill>
                <a:latin typeface="Calibri" pitchFamily="34" charset="0"/>
                <a:ea typeface="Calibri" pitchFamily="34" charset="-122"/>
                <a:cs typeface="Calibri" pitchFamily="34" charset="-120"/>
              </a:rPr>
              <a:t>›</a:t>
            </a:r>
            <a:endParaRPr lang="en-US" sz="3200" dirty="0"/>
          </a:p>
        </p:txBody>
      </p:sp>
      <p:sp>
        <p:nvSpPr>
          <p:cNvPr id="12" name="Shape 9"/>
          <p:cNvSpPr/>
          <p:nvPr/>
        </p:nvSpPr>
        <p:spPr>
          <a:xfrm>
            <a:off x="6217920" y="4663440"/>
            <a:ext cx="2377440" cy="914400"/>
          </a:xfrm>
          <a:prstGeom prst="roundRect">
            <a:avLst>
              <a:gd name="adj" fmla="val 10000"/>
            </a:avLst>
          </a:prstGeom>
          <a:solidFill>
            <a:srgbClr val="24548A"/>
          </a:solidFill>
          <a:ln w="12700">
            <a:solidFill>
              <a:srgbClr val="24548A"/>
            </a:solidFill>
            <a:prstDash val="solid"/>
          </a:ln>
        </p:spPr>
        <p:txBody>
          <a:bodyPr/>
          <a:lstStyle/>
          <a:p>
            <a:endParaRPr lang="en-CA"/>
          </a:p>
        </p:txBody>
      </p:sp>
      <p:sp>
        <p:nvSpPr>
          <p:cNvPr id="13" name="Text 10"/>
          <p:cNvSpPr txBox="1"/>
          <p:nvPr/>
        </p:nvSpPr>
        <p:spPr>
          <a:xfrm>
            <a:off x="6309360" y="4663440"/>
            <a:ext cx="2194560" cy="9144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Warning Letter</a:t>
            </a:r>
            <a:endParaRPr lang="en-US" sz="1500" dirty="0"/>
          </a:p>
        </p:txBody>
      </p:sp>
      <p:sp>
        <p:nvSpPr>
          <p:cNvPr id="14" name="Text 11"/>
          <p:cNvSpPr txBox="1"/>
          <p:nvPr/>
        </p:nvSpPr>
        <p:spPr>
          <a:xfrm>
            <a:off x="8595360" y="4663440"/>
            <a:ext cx="365760" cy="914400"/>
          </a:xfrm>
          <a:prstGeom prst="rect">
            <a:avLst/>
          </a:prstGeom>
          <a:noFill/>
          <a:ln/>
        </p:spPr>
        <p:txBody>
          <a:bodyPr wrap="square" lIns="0" tIns="0" rIns="0" bIns="0" rtlCol="0" anchor="ctr"/>
          <a:lstStyle/>
          <a:p>
            <a:pPr marL="0" indent="0" algn="ctr">
              <a:buNone/>
            </a:pPr>
            <a:r>
              <a:rPr lang="en-US" sz="3200" b="1" dirty="0">
                <a:solidFill>
                  <a:srgbClr val="FF7B00"/>
                </a:solidFill>
                <a:latin typeface="Calibri" pitchFamily="34" charset="0"/>
                <a:ea typeface="Calibri" pitchFamily="34" charset="-122"/>
                <a:cs typeface="Calibri" pitchFamily="34" charset="-120"/>
              </a:rPr>
              <a:t>›</a:t>
            </a:r>
            <a:endParaRPr lang="en-US" sz="3200" dirty="0"/>
          </a:p>
        </p:txBody>
      </p:sp>
      <p:sp>
        <p:nvSpPr>
          <p:cNvPr id="15" name="Shape 12"/>
          <p:cNvSpPr/>
          <p:nvPr/>
        </p:nvSpPr>
        <p:spPr>
          <a:xfrm>
            <a:off x="8961120" y="4663440"/>
            <a:ext cx="2377440" cy="914400"/>
          </a:xfrm>
          <a:prstGeom prst="roundRect">
            <a:avLst>
              <a:gd name="adj" fmla="val 10000"/>
            </a:avLst>
          </a:prstGeom>
          <a:solidFill>
            <a:srgbClr val="FF7B00"/>
          </a:solidFill>
          <a:ln w="12700">
            <a:solidFill>
              <a:srgbClr val="FF7B00"/>
            </a:solidFill>
            <a:prstDash val="solid"/>
          </a:ln>
        </p:spPr>
        <p:txBody>
          <a:bodyPr/>
          <a:lstStyle/>
          <a:p>
            <a:endParaRPr lang="en-CA"/>
          </a:p>
        </p:txBody>
      </p:sp>
      <p:sp>
        <p:nvSpPr>
          <p:cNvPr id="16" name="Text 13"/>
          <p:cNvSpPr txBox="1"/>
          <p:nvPr/>
        </p:nvSpPr>
        <p:spPr>
          <a:xfrm>
            <a:off x="9052560" y="4663440"/>
            <a:ext cx="2194560" cy="9144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Seizure · injunction · import alert</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94415" cy="822960"/>
          </a:xfrm>
          <a:prstGeom prst="rect">
            <a:avLst/>
          </a:prstGeom>
          <a:noFill/>
          <a:ln/>
        </p:spPr>
        <p:txBody>
          <a:bodyPr wrap="square" lIns="0" tIns="0" rIns="0" bIns="0" rtlCol="0" anchor="ctr"/>
          <a:lstStyle/>
          <a:p>
            <a:pPr marL="0" indent="0">
              <a:buNone/>
            </a:pPr>
            <a:r>
              <a:rPr lang="en-US" sz="3400" b="1" dirty="0">
                <a:solidFill>
                  <a:srgbClr val="164069"/>
                </a:solidFill>
                <a:latin typeface="Cambria" pitchFamily="34" charset="0"/>
                <a:ea typeface="Cambria" pitchFamily="34" charset="-122"/>
                <a:cs typeface="Cambria" pitchFamily="34" charset="-120"/>
              </a:rPr>
              <a:t>Three things they are building a case on</a:t>
            </a:r>
            <a:endParaRPr lang="en-US" sz="3400" dirty="0"/>
          </a:p>
        </p:txBody>
      </p:sp>
      <p:sp>
        <p:nvSpPr>
          <p:cNvPr id="3" name="Text 1"/>
          <p:cNvSpPr txBox="1"/>
          <p:nvPr/>
        </p:nvSpPr>
        <p:spPr>
          <a:xfrm>
            <a:off x="548640" y="1143000"/>
            <a:ext cx="11094415" cy="457200"/>
          </a:xfrm>
          <a:prstGeom prst="rect">
            <a:avLst/>
          </a:prstGeom>
          <a:noFill/>
          <a:ln/>
        </p:spPr>
        <p:txBody>
          <a:bodyPr wrap="square" lIns="0" tIns="0" rIns="0" bIns="0" rtlCol="0" anchor="ctr"/>
          <a:lstStyle/>
          <a:p>
            <a:pPr marL="0" indent="0">
              <a:buNone/>
            </a:pPr>
            <a:r>
              <a:rPr lang="en-US" sz="1600" i="1" dirty="0">
                <a:solidFill>
                  <a:srgbClr val="5B6778"/>
                </a:solidFill>
                <a:latin typeface="Calibri" pitchFamily="34" charset="0"/>
                <a:ea typeface="Calibri" pitchFamily="34" charset="-122"/>
                <a:cs typeface="Calibri" pitchFamily="34" charset="-120"/>
              </a:rPr>
              <a:t>Non-compliance in any one area is enough for observations and a Warning Letter</a:t>
            </a:r>
            <a:endParaRPr lang="en-US" sz="1600" dirty="0"/>
          </a:p>
        </p:txBody>
      </p:sp>
      <p:sp>
        <p:nvSpPr>
          <p:cNvPr id="4" name="Shape 2"/>
          <p:cNvSpPr/>
          <p:nvPr/>
        </p:nvSpPr>
        <p:spPr>
          <a:xfrm>
            <a:off x="548640" y="1828800"/>
            <a:ext cx="3520440" cy="4343400"/>
          </a:xfrm>
          <a:prstGeom prst="roundRect">
            <a:avLst>
              <a:gd name="adj" fmla="val 3117"/>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5" name="Shape 3"/>
          <p:cNvSpPr/>
          <p:nvPr/>
        </p:nvSpPr>
        <p:spPr>
          <a:xfrm>
            <a:off x="822960" y="2103120"/>
            <a:ext cx="914400" cy="914400"/>
          </a:xfrm>
          <a:prstGeom prst="ellipse">
            <a:avLst/>
          </a:prstGeom>
          <a:solidFill>
            <a:srgbClr val="164069"/>
          </a:solidFill>
          <a:ln w="12700">
            <a:solidFill>
              <a:srgbClr val="164069"/>
            </a:solidFill>
            <a:prstDash val="solid"/>
          </a:ln>
        </p:spPr>
        <p:txBody>
          <a:bodyPr/>
          <a:lstStyle/>
          <a:p>
            <a:endParaRPr lang="en-CA"/>
          </a:p>
        </p:txBody>
      </p:sp>
      <p:pic>
        <p:nvPicPr>
          <p:cNvPr id="6" name="Image 0" descr="preencoded.png"/>
          <p:cNvPicPr>
            <a:picLocks noChangeAspect="1"/>
          </p:cNvPicPr>
          <p:nvPr/>
        </p:nvPicPr>
        <p:blipFill>
          <a:blip r:embed="rId3"/>
          <a:stretch>
            <a:fillRect/>
          </a:stretch>
        </p:blipFill>
        <p:spPr>
          <a:xfrm>
            <a:off x="1051560" y="2331720"/>
            <a:ext cx="457200" cy="457200"/>
          </a:xfrm>
          <a:prstGeom prst="rect">
            <a:avLst/>
          </a:prstGeom>
        </p:spPr>
      </p:pic>
      <p:sp>
        <p:nvSpPr>
          <p:cNvPr id="7" name="Text 4"/>
          <p:cNvSpPr txBox="1"/>
          <p:nvPr/>
        </p:nvSpPr>
        <p:spPr>
          <a:xfrm>
            <a:off x="3017520" y="2011680"/>
            <a:ext cx="822960" cy="1005840"/>
          </a:xfrm>
          <a:prstGeom prst="rect">
            <a:avLst/>
          </a:prstGeom>
          <a:noFill/>
          <a:ln/>
        </p:spPr>
        <p:txBody>
          <a:bodyPr wrap="square" lIns="0" tIns="0" rIns="0" bIns="0" rtlCol="0" anchor="ctr"/>
          <a:lstStyle/>
          <a:p>
            <a:pPr marL="0" indent="0" algn="r">
              <a:buNone/>
            </a:pPr>
            <a:r>
              <a:rPr lang="en-US" sz="6000" b="1" dirty="0">
                <a:solidFill>
                  <a:srgbClr val="FF7B00"/>
                </a:solidFill>
                <a:latin typeface="Cambria" pitchFamily="34" charset="0"/>
                <a:ea typeface="Cambria" pitchFamily="34" charset="-122"/>
                <a:cs typeface="Cambria" pitchFamily="34" charset="-120"/>
              </a:rPr>
              <a:t>1</a:t>
            </a:r>
            <a:endParaRPr lang="en-US" sz="6000" dirty="0"/>
          </a:p>
        </p:txBody>
      </p:sp>
      <p:sp>
        <p:nvSpPr>
          <p:cNvPr id="8" name="Text 5"/>
          <p:cNvSpPr txBox="1"/>
          <p:nvPr/>
        </p:nvSpPr>
        <p:spPr>
          <a:xfrm>
            <a:off x="822960" y="3200400"/>
            <a:ext cx="3017520" cy="457200"/>
          </a:xfrm>
          <a:prstGeom prst="rect">
            <a:avLst/>
          </a:prstGeom>
          <a:noFill/>
          <a:ln/>
        </p:spPr>
        <p:txBody>
          <a:bodyPr wrap="square" lIns="0" tIns="0" rIns="0" bIns="0" rtlCol="0" anchor="ctr"/>
          <a:lstStyle/>
          <a:p>
            <a:pPr marL="0" indent="0">
              <a:buNone/>
            </a:pPr>
            <a:r>
              <a:rPr lang="en-US" sz="2200" b="1" dirty="0">
                <a:solidFill>
                  <a:srgbClr val="164069"/>
                </a:solidFill>
                <a:latin typeface="Cambria" pitchFamily="34" charset="0"/>
                <a:ea typeface="Cambria" pitchFamily="34" charset="-122"/>
                <a:cs typeface="Cambria" pitchFamily="34" charset="-120"/>
              </a:rPr>
              <a:t>GMP compliance</a:t>
            </a:r>
            <a:endParaRPr lang="en-US" sz="2200" dirty="0"/>
          </a:p>
        </p:txBody>
      </p:sp>
      <p:sp>
        <p:nvSpPr>
          <p:cNvPr id="9" name="Text 6"/>
          <p:cNvSpPr txBox="1"/>
          <p:nvPr/>
        </p:nvSpPr>
        <p:spPr>
          <a:xfrm>
            <a:off x="822960" y="3657600"/>
            <a:ext cx="3017520" cy="365760"/>
          </a:xfrm>
          <a:prstGeom prst="rect">
            <a:avLst/>
          </a:prstGeom>
          <a:noFill/>
          <a:ln/>
        </p:spPr>
        <p:txBody>
          <a:bodyPr wrap="square" lIns="0" tIns="0" rIns="0" bIns="0" rtlCol="0" anchor="ctr"/>
          <a:lstStyle/>
          <a:p>
            <a:pPr marL="0" indent="0">
              <a:buNone/>
            </a:pPr>
            <a:r>
              <a:rPr lang="en-US" sz="1300" b="1" dirty="0">
                <a:solidFill>
                  <a:srgbClr val="FF7B00"/>
                </a:solidFill>
                <a:latin typeface="Calibri" pitchFamily="34" charset="0"/>
                <a:ea typeface="Calibri" pitchFamily="34" charset="-122"/>
                <a:cs typeface="Calibri" pitchFamily="34" charset="-120"/>
              </a:rPr>
              <a:t>21 CFR Part 111</a:t>
            </a:r>
            <a:endParaRPr lang="en-US" sz="1300" dirty="0"/>
          </a:p>
        </p:txBody>
      </p:sp>
      <p:sp>
        <p:nvSpPr>
          <p:cNvPr id="10" name="Text 7"/>
          <p:cNvSpPr txBox="1"/>
          <p:nvPr/>
        </p:nvSpPr>
        <p:spPr>
          <a:xfrm>
            <a:off x="822960" y="4114800"/>
            <a:ext cx="3017520" cy="1920240"/>
          </a:xfrm>
          <a:prstGeom prst="rect">
            <a:avLst/>
          </a:prstGeom>
          <a:noFill/>
          <a:ln/>
        </p:spPr>
        <p:txBody>
          <a:bodyPr wrap="square" lIns="0" tIns="0" rIns="0" bIns="0" rtlCol="0" anchor="t"/>
          <a:lstStyle/>
          <a:p>
            <a:pPr marL="0" indent="0">
              <a:buNone/>
            </a:pPr>
            <a:r>
              <a:rPr lang="en-US" sz="1600" dirty="0">
                <a:solidFill>
                  <a:srgbClr val="1F2A37"/>
                </a:solidFill>
                <a:latin typeface="Calibri" pitchFamily="34" charset="0"/>
                <a:ea typeface="Calibri" pitchFamily="34" charset="-122"/>
                <a:cs typeface="Calibri" pitchFamily="34" charset="-120"/>
              </a:rPr>
              <a:t>Specifications, identity testing, batch records, quality unit oversight — and whether your SOPs are written, followed and documented.</a:t>
            </a:r>
            <a:endParaRPr lang="en-US" sz="1600" dirty="0"/>
          </a:p>
        </p:txBody>
      </p:sp>
      <p:sp>
        <p:nvSpPr>
          <p:cNvPr id="11" name="Shape 8"/>
          <p:cNvSpPr/>
          <p:nvPr/>
        </p:nvSpPr>
        <p:spPr>
          <a:xfrm>
            <a:off x="4297680" y="1828800"/>
            <a:ext cx="3520440" cy="4343400"/>
          </a:xfrm>
          <a:prstGeom prst="roundRect">
            <a:avLst>
              <a:gd name="adj" fmla="val 3117"/>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12" name="Shape 9"/>
          <p:cNvSpPr/>
          <p:nvPr/>
        </p:nvSpPr>
        <p:spPr>
          <a:xfrm>
            <a:off x="4572000" y="2103120"/>
            <a:ext cx="914400" cy="914400"/>
          </a:xfrm>
          <a:prstGeom prst="ellipse">
            <a:avLst/>
          </a:prstGeom>
          <a:solidFill>
            <a:srgbClr val="164069"/>
          </a:solidFill>
          <a:ln w="12700">
            <a:solidFill>
              <a:srgbClr val="164069"/>
            </a:solidFill>
            <a:prstDash val="solid"/>
          </a:ln>
        </p:spPr>
        <p:txBody>
          <a:bodyPr/>
          <a:lstStyle/>
          <a:p>
            <a:endParaRPr lang="en-CA"/>
          </a:p>
        </p:txBody>
      </p:sp>
      <p:pic>
        <p:nvPicPr>
          <p:cNvPr id="13" name="Image 1" descr="preencoded.png"/>
          <p:cNvPicPr>
            <a:picLocks noChangeAspect="1"/>
          </p:cNvPicPr>
          <p:nvPr/>
        </p:nvPicPr>
        <p:blipFill>
          <a:blip r:embed="rId4"/>
          <a:stretch>
            <a:fillRect/>
          </a:stretch>
        </p:blipFill>
        <p:spPr>
          <a:xfrm>
            <a:off x="4800600" y="2331720"/>
            <a:ext cx="457200" cy="457200"/>
          </a:xfrm>
          <a:prstGeom prst="rect">
            <a:avLst/>
          </a:prstGeom>
        </p:spPr>
      </p:pic>
      <p:sp>
        <p:nvSpPr>
          <p:cNvPr id="14" name="Text 10"/>
          <p:cNvSpPr txBox="1"/>
          <p:nvPr/>
        </p:nvSpPr>
        <p:spPr>
          <a:xfrm>
            <a:off x="6766560" y="2011680"/>
            <a:ext cx="822960" cy="1005840"/>
          </a:xfrm>
          <a:prstGeom prst="rect">
            <a:avLst/>
          </a:prstGeom>
          <a:noFill/>
          <a:ln/>
        </p:spPr>
        <p:txBody>
          <a:bodyPr wrap="square" lIns="0" tIns="0" rIns="0" bIns="0" rtlCol="0" anchor="ctr"/>
          <a:lstStyle/>
          <a:p>
            <a:pPr marL="0" indent="0" algn="r">
              <a:buNone/>
            </a:pPr>
            <a:r>
              <a:rPr lang="en-US" sz="6000" b="1" dirty="0">
                <a:solidFill>
                  <a:srgbClr val="FF7B00"/>
                </a:solidFill>
                <a:latin typeface="Cambria" pitchFamily="34" charset="0"/>
                <a:ea typeface="Cambria" pitchFamily="34" charset="-122"/>
                <a:cs typeface="Cambria" pitchFamily="34" charset="-120"/>
              </a:rPr>
              <a:t>2</a:t>
            </a:r>
            <a:endParaRPr lang="en-US" sz="6000" dirty="0"/>
          </a:p>
        </p:txBody>
      </p:sp>
      <p:sp>
        <p:nvSpPr>
          <p:cNvPr id="15" name="Text 11"/>
          <p:cNvSpPr txBox="1"/>
          <p:nvPr/>
        </p:nvSpPr>
        <p:spPr>
          <a:xfrm>
            <a:off x="4572000" y="3200400"/>
            <a:ext cx="3017520" cy="457200"/>
          </a:xfrm>
          <a:prstGeom prst="rect">
            <a:avLst/>
          </a:prstGeom>
          <a:noFill/>
          <a:ln/>
        </p:spPr>
        <p:txBody>
          <a:bodyPr wrap="square" lIns="0" tIns="0" rIns="0" bIns="0" rtlCol="0" anchor="ctr"/>
          <a:lstStyle/>
          <a:p>
            <a:pPr marL="0" indent="0">
              <a:buNone/>
            </a:pPr>
            <a:r>
              <a:rPr lang="en-US" sz="2200" b="1" dirty="0">
                <a:solidFill>
                  <a:srgbClr val="164069"/>
                </a:solidFill>
                <a:latin typeface="Cambria" pitchFamily="34" charset="0"/>
                <a:ea typeface="Cambria" pitchFamily="34" charset="-122"/>
                <a:cs typeface="Cambria" pitchFamily="34" charset="-120"/>
              </a:rPr>
              <a:t>Misbranding</a:t>
            </a:r>
            <a:endParaRPr lang="en-US" sz="2200" dirty="0"/>
          </a:p>
        </p:txBody>
      </p:sp>
      <p:sp>
        <p:nvSpPr>
          <p:cNvPr id="16" name="Text 12"/>
          <p:cNvSpPr txBox="1"/>
          <p:nvPr/>
        </p:nvSpPr>
        <p:spPr>
          <a:xfrm>
            <a:off x="4572000" y="3657600"/>
            <a:ext cx="3017520" cy="365760"/>
          </a:xfrm>
          <a:prstGeom prst="rect">
            <a:avLst/>
          </a:prstGeom>
          <a:noFill/>
          <a:ln/>
        </p:spPr>
        <p:txBody>
          <a:bodyPr wrap="square" lIns="0" tIns="0" rIns="0" bIns="0" rtlCol="0" anchor="ctr"/>
          <a:lstStyle/>
          <a:p>
            <a:pPr marL="0" indent="0">
              <a:buNone/>
            </a:pPr>
            <a:r>
              <a:rPr lang="en-US" sz="1300" b="1" dirty="0">
                <a:solidFill>
                  <a:srgbClr val="FF7B00"/>
                </a:solidFill>
                <a:latin typeface="Calibri" pitchFamily="34" charset="0"/>
                <a:ea typeface="Calibri" pitchFamily="34" charset="-122"/>
                <a:cs typeface="Calibri" pitchFamily="34" charset="-120"/>
              </a:rPr>
              <a:t>FD&amp;C Act 403 · 21 CFR 101</a:t>
            </a:r>
            <a:endParaRPr lang="en-US" sz="1300" dirty="0"/>
          </a:p>
        </p:txBody>
      </p:sp>
      <p:sp>
        <p:nvSpPr>
          <p:cNvPr id="17" name="Text 13"/>
          <p:cNvSpPr txBox="1"/>
          <p:nvPr/>
        </p:nvSpPr>
        <p:spPr>
          <a:xfrm>
            <a:off x="4572000" y="4114800"/>
            <a:ext cx="3017520" cy="1920240"/>
          </a:xfrm>
          <a:prstGeom prst="rect">
            <a:avLst/>
          </a:prstGeom>
          <a:noFill/>
          <a:ln/>
        </p:spPr>
        <p:txBody>
          <a:bodyPr wrap="square" lIns="0" tIns="0" rIns="0" bIns="0" rtlCol="0" anchor="t"/>
          <a:lstStyle/>
          <a:p>
            <a:pPr marL="0" indent="0">
              <a:buNone/>
            </a:pPr>
            <a:r>
              <a:rPr lang="en-US" sz="1600" dirty="0">
                <a:solidFill>
                  <a:srgbClr val="1F2A37"/>
                </a:solidFill>
                <a:latin typeface="Calibri" pitchFamily="34" charset="0"/>
                <a:ea typeface="Calibri" pitchFamily="34" charset="-122"/>
                <a:cs typeface="Calibri" pitchFamily="34" charset="-120"/>
              </a:rPr>
              <a:t>A label that doesn’t meet the rules is misbranded — Supplement Facts, identity statement, ingredient list, net quantity, contact information, allergens.</a:t>
            </a:r>
            <a:endParaRPr lang="en-US" sz="1600" dirty="0"/>
          </a:p>
        </p:txBody>
      </p:sp>
      <p:sp>
        <p:nvSpPr>
          <p:cNvPr id="18" name="Shape 14"/>
          <p:cNvSpPr/>
          <p:nvPr/>
        </p:nvSpPr>
        <p:spPr>
          <a:xfrm>
            <a:off x="8046720" y="1828800"/>
            <a:ext cx="3520440" cy="4343400"/>
          </a:xfrm>
          <a:prstGeom prst="roundRect">
            <a:avLst>
              <a:gd name="adj" fmla="val 3117"/>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19" name="Shape 15"/>
          <p:cNvSpPr/>
          <p:nvPr/>
        </p:nvSpPr>
        <p:spPr>
          <a:xfrm>
            <a:off x="8321040" y="2103120"/>
            <a:ext cx="914400" cy="914400"/>
          </a:xfrm>
          <a:prstGeom prst="ellipse">
            <a:avLst/>
          </a:prstGeom>
          <a:solidFill>
            <a:srgbClr val="164069"/>
          </a:solidFill>
          <a:ln w="12700">
            <a:solidFill>
              <a:srgbClr val="164069"/>
            </a:solidFill>
            <a:prstDash val="solid"/>
          </a:ln>
        </p:spPr>
        <p:txBody>
          <a:bodyPr/>
          <a:lstStyle/>
          <a:p>
            <a:endParaRPr lang="en-CA"/>
          </a:p>
        </p:txBody>
      </p:sp>
      <p:pic>
        <p:nvPicPr>
          <p:cNvPr id="20" name="Image 2" descr="preencoded.png"/>
          <p:cNvPicPr>
            <a:picLocks noChangeAspect="1"/>
          </p:cNvPicPr>
          <p:nvPr/>
        </p:nvPicPr>
        <p:blipFill>
          <a:blip r:embed="rId5"/>
          <a:stretch>
            <a:fillRect/>
          </a:stretch>
        </p:blipFill>
        <p:spPr>
          <a:xfrm>
            <a:off x="8549640" y="2331720"/>
            <a:ext cx="457200" cy="457200"/>
          </a:xfrm>
          <a:prstGeom prst="rect">
            <a:avLst/>
          </a:prstGeom>
        </p:spPr>
      </p:pic>
      <p:sp>
        <p:nvSpPr>
          <p:cNvPr id="21" name="Text 16"/>
          <p:cNvSpPr txBox="1"/>
          <p:nvPr/>
        </p:nvSpPr>
        <p:spPr>
          <a:xfrm>
            <a:off x="10515600" y="2011680"/>
            <a:ext cx="822960" cy="1005840"/>
          </a:xfrm>
          <a:prstGeom prst="rect">
            <a:avLst/>
          </a:prstGeom>
          <a:noFill/>
          <a:ln/>
        </p:spPr>
        <p:txBody>
          <a:bodyPr wrap="square" lIns="0" tIns="0" rIns="0" bIns="0" rtlCol="0" anchor="ctr"/>
          <a:lstStyle/>
          <a:p>
            <a:pPr marL="0" indent="0" algn="r">
              <a:buNone/>
            </a:pPr>
            <a:r>
              <a:rPr lang="en-US" sz="6000" b="1" dirty="0">
                <a:solidFill>
                  <a:srgbClr val="FF7B00"/>
                </a:solidFill>
                <a:latin typeface="Cambria" pitchFamily="34" charset="0"/>
                <a:ea typeface="Cambria" pitchFamily="34" charset="-122"/>
                <a:cs typeface="Cambria" pitchFamily="34" charset="-120"/>
              </a:rPr>
              <a:t>3</a:t>
            </a:r>
            <a:endParaRPr lang="en-US" sz="6000" dirty="0"/>
          </a:p>
        </p:txBody>
      </p:sp>
      <p:sp>
        <p:nvSpPr>
          <p:cNvPr id="22" name="Text 17"/>
          <p:cNvSpPr txBox="1"/>
          <p:nvPr/>
        </p:nvSpPr>
        <p:spPr>
          <a:xfrm>
            <a:off x="8321040" y="3200400"/>
            <a:ext cx="3017520" cy="457200"/>
          </a:xfrm>
          <a:prstGeom prst="rect">
            <a:avLst/>
          </a:prstGeom>
          <a:noFill/>
          <a:ln/>
        </p:spPr>
        <p:txBody>
          <a:bodyPr wrap="square" lIns="0" tIns="0" rIns="0" bIns="0" rtlCol="0" anchor="ctr"/>
          <a:lstStyle/>
          <a:p>
            <a:pPr marL="0" indent="0">
              <a:buNone/>
            </a:pPr>
            <a:r>
              <a:rPr lang="en-US" sz="2200" b="1" dirty="0">
                <a:solidFill>
                  <a:srgbClr val="164069"/>
                </a:solidFill>
                <a:latin typeface="Cambria" pitchFamily="34" charset="0"/>
                <a:ea typeface="Cambria" pitchFamily="34" charset="-122"/>
                <a:cs typeface="Cambria" pitchFamily="34" charset="-120"/>
              </a:rPr>
              <a:t>Disease claims</a:t>
            </a:r>
            <a:endParaRPr lang="en-US" sz="2200" dirty="0"/>
          </a:p>
        </p:txBody>
      </p:sp>
      <p:sp>
        <p:nvSpPr>
          <p:cNvPr id="23" name="Text 18"/>
          <p:cNvSpPr txBox="1"/>
          <p:nvPr/>
        </p:nvSpPr>
        <p:spPr>
          <a:xfrm>
            <a:off x="8321040" y="3657600"/>
            <a:ext cx="3017520" cy="365760"/>
          </a:xfrm>
          <a:prstGeom prst="rect">
            <a:avLst/>
          </a:prstGeom>
          <a:noFill/>
          <a:ln/>
        </p:spPr>
        <p:txBody>
          <a:bodyPr wrap="square" lIns="0" tIns="0" rIns="0" bIns="0" rtlCol="0" anchor="ctr"/>
          <a:lstStyle/>
          <a:p>
            <a:pPr marL="0" indent="0">
              <a:buNone/>
            </a:pPr>
            <a:r>
              <a:rPr lang="en-US" sz="1300" b="1" dirty="0">
                <a:solidFill>
                  <a:srgbClr val="FF7B00"/>
                </a:solidFill>
                <a:latin typeface="Calibri" pitchFamily="34" charset="0"/>
                <a:ea typeface="Calibri" pitchFamily="34" charset="-122"/>
                <a:cs typeface="Calibri" pitchFamily="34" charset="-120"/>
              </a:rPr>
              <a:t>FD&amp;C Act 403(r)(6) · 201(g)</a:t>
            </a:r>
            <a:endParaRPr lang="en-US" sz="1300" dirty="0"/>
          </a:p>
        </p:txBody>
      </p:sp>
      <p:sp>
        <p:nvSpPr>
          <p:cNvPr id="24" name="Text 19"/>
          <p:cNvSpPr txBox="1"/>
          <p:nvPr/>
        </p:nvSpPr>
        <p:spPr>
          <a:xfrm>
            <a:off x="8321040" y="4114800"/>
            <a:ext cx="3017520" cy="1920240"/>
          </a:xfrm>
          <a:prstGeom prst="rect">
            <a:avLst/>
          </a:prstGeom>
          <a:noFill/>
          <a:ln/>
        </p:spPr>
        <p:txBody>
          <a:bodyPr wrap="square" lIns="0" tIns="0" rIns="0" bIns="0" rtlCol="0" anchor="t"/>
          <a:lstStyle/>
          <a:p>
            <a:pPr marL="0" indent="0">
              <a:buNone/>
            </a:pPr>
            <a:r>
              <a:rPr lang="en-US" sz="1600" dirty="0">
                <a:solidFill>
                  <a:srgbClr val="1F2A37"/>
                </a:solidFill>
                <a:latin typeface="Calibri" pitchFamily="34" charset="0"/>
                <a:ea typeface="Calibri" pitchFamily="34" charset="-122"/>
                <a:cs typeface="Calibri" pitchFamily="34" charset="-120"/>
              </a:rPr>
              <a:t>A claim to diagnose, treat, cure, mitigate or prevent disease makes the product an unapproved drug — on the label or anywhere in labeling.</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94415" cy="822960"/>
          </a:xfrm>
          <a:prstGeom prst="rect">
            <a:avLst/>
          </a:prstGeom>
          <a:noFill/>
          <a:ln/>
        </p:spPr>
        <p:txBody>
          <a:bodyPr wrap="square" lIns="0" tIns="0" rIns="0" bIns="0" rtlCol="0" anchor="ctr"/>
          <a:lstStyle/>
          <a:p>
            <a:pPr marL="0" indent="0">
              <a:buNone/>
            </a:pPr>
            <a:r>
              <a:rPr lang="en-US" sz="3400" b="1" dirty="0">
                <a:solidFill>
                  <a:srgbClr val="164069"/>
                </a:solidFill>
                <a:latin typeface="Cambria" pitchFamily="34" charset="0"/>
                <a:ea typeface="Cambria" pitchFamily="34" charset="-122"/>
                <a:cs typeface="Cambria" pitchFamily="34" charset="-120"/>
              </a:rPr>
              <a:t>What you can fix right now</a:t>
            </a:r>
            <a:endParaRPr lang="en-US" sz="3400" dirty="0"/>
          </a:p>
        </p:txBody>
      </p:sp>
      <p:sp>
        <p:nvSpPr>
          <p:cNvPr id="3" name="Text 1"/>
          <p:cNvSpPr txBox="1"/>
          <p:nvPr/>
        </p:nvSpPr>
        <p:spPr>
          <a:xfrm>
            <a:off x="548640" y="1143000"/>
            <a:ext cx="11094415" cy="457200"/>
          </a:xfrm>
          <a:prstGeom prst="rect">
            <a:avLst/>
          </a:prstGeom>
          <a:noFill/>
          <a:ln/>
        </p:spPr>
        <p:txBody>
          <a:bodyPr wrap="square" lIns="0" tIns="0" rIns="0" bIns="0" rtlCol="0" anchor="ctr"/>
          <a:lstStyle/>
          <a:p>
            <a:pPr marL="0" indent="0">
              <a:buNone/>
            </a:pPr>
            <a:r>
              <a:rPr lang="en-US" sz="1600" i="1" dirty="0">
                <a:solidFill>
                  <a:srgbClr val="5B6778"/>
                </a:solidFill>
                <a:latin typeface="Calibri" pitchFamily="34" charset="0"/>
                <a:ea typeface="Calibri" pitchFamily="34" charset="-122"/>
                <a:cs typeface="Calibri" pitchFamily="34" charset="-120"/>
              </a:rPr>
              <a:t>None of this depends on the final rule.  Review each ingredient for regulatory status and compliance but do these too.</a:t>
            </a:r>
            <a:endParaRPr lang="en-US" sz="1600" dirty="0"/>
          </a:p>
        </p:txBody>
      </p:sp>
      <p:sp>
        <p:nvSpPr>
          <p:cNvPr id="4" name="Shape 2"/>
          <p:cNvSpPr/>
          <p:nvPr/>
        </p:nvSpPr>
        <p:spPr>
          <a:xfrm>
            <a:off x="548640" y="1783080"/>
            <a:ext cx="685800" cy="685800"/>
          </a:xfrm>
          <a:prstGeom prst="ellipse">
            <a:avLst/>
          </a:prstGeom>
          <a:solidFill>
            <a:srgbClr val="FF7B00"/>
          </a:solidFill>
          <a:ln w="12700">
            <a:solidFill>
              <a:srgbClr val="FF7B00"/>
            </a:solidFill>
            <a:prstDash val="solid"/>
          </a:ln>
        </p:spPr>
        <p:txBody>
          <a:bodyPr/>
          <a:lstStyle/>
          <a:p>
            <a:endParaRPr lang="en-CA"/>
          </a:p>
        </p:txBody>
      </p:sp>
      <p:pic>
        <p:nvPicPr>
          <p:cNvPr id="5" name="Image 0" descr="preencoded.png"/>
          <p:cNvPicPr>
            <a:picLocks noChangeAspect="1"/>
          </p:cNvPicPr>
          <p:nvPr/>
        </p:nvPicPr>
        <p:blipFill>
          <a:blip r:embed="rId3"/>
          <a:stretch>
            <a:fillRect/>
          </a:stretch>
        </p:blipFill>
        <p:spPr>
          <a:xfrm>
            <a:off x="720090" y="1954530"/>
            <a:ext cx="342900" cy="342900"/>
          </a:xfrm>
          <a:prstGeom prst="rect">
            <a:avLst/>
          </a:prstGeom>
        </p:spPr>
      </p:pic>
      <p:sp>
        <p:nvSpPr>
          <p:cNvPr id="6" name="Text 3"/>
          <p:cNvSpPr txBox="1"/>
          <p:nvPr/>
        </p:nvSpPr>
        <p:spPr>
          <a:xfrm>
            <a:off x="1371600" y="1783080"/>
            <a:ext cx="2743200" cy="685800"/>
          </a:xfrm>
          <a:prstGeom prst="rect">
            <a:avLst/>
          </a:prstGeom>
          <a:noFill/>
          <a:ln/>
        </p:spPr>
        <p:txBody>
          <a:bodyPr wrap="square" lIns="0" tIns="0" rIns="0" bIns="0" rtlCol="0" anchor="ctr"/>
          <a:lstStyle/>
          <a:p>
            <a:pPr marL="0" indent="0">
              <a:buNone/>
            </a:pPr>
            <a:r>
              <a:rPr lang="en-US" sz="2000" b="1" dirty="0">
                <a:solidFill>
                  <a:srgbClr val="164069"/>
                </a:solidFill>
                <a:latin typeface="Cambria" pitchFamily="34" charset="0"/>
                <a:ea typeface="Cambria" pitchFamily="34" charset="-122"/>
                <a:cs typeface="Cambria" pitchFamily="34" charset="-120"/>
              </a:rPr>
              <a:t>SOPs &amp; Part 111</a:t>
            </a:r>
            <a:endParaRPr lang="en-US" sz="2000" dirty="0"/>
          </a:p>
        </p:txBody>
      </p:sp>
      <p:sp>
        <p:nvSpPr>
          <p:cNvPr id="7" name="Shape 4"/>
          <p:cNvSpPr/>
          <p:nvPr/>
        </p:nvSpPr>
        <p:spPr>
          <a:xfrm>
            <a:off x="548640" y="2651760"/>
            <a:ext cx="3520440" cy="3566160"/>
          </a:xfrm>
          <a:prstGeom prst="roundRect">
            <a:avLst>
              <a:gd name="adj" fmla="val 3117"/>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8" name="Text 5"/>
          <p:cNvSpPr txBox="1"/>
          <p:nvPr/>
        </p:nvSpPr>
        <p:spPr>
          <a:xfrm>
            <a:off x="731520" y="2834640"/>
            <a:ext cx="3200400" cy="3291840"/>
          </a:xfrm>
          <a:prstGeom prst="rect">
            <a:avLst/>
          </a:prstGeom>
          <a:noFill/>
          <a:ln/>
        </p:spPr>
        <p:txBody>
          <a:bodyPr wrap="square" lIns="0" tIns="0" rIns="0" bIns="0" rtlCol="0" anchor="t"/>
          <a:lstStyle/>
          <a:p>
            <a:pPr marL="342900" indent="-342900">
              <a:spcAft>
                <a:spcPts val="900"/>
              </a:spcAft>
              <a:buSzPct val="100000"/>
              <a:buChar char="•"/>
            </a:pPr>
            <a:r>
              <a:rPr lang="en-US" sz="1500" dirty="0">
                <a:solidFill>
                  <a:srgbClr val="1F2A37"/>
                </a:solidFill>
                <a:latin typeface="Calibri" pitchFamily="34" charset="0"/>
                <a:ea typeface="Calibri" pitchFamily="34" charset="-122"/>
                <a:cs typeface="Calibri" pitchFamily="34" charset="-120"/>
              </a:rPr>
              <a:t>Written specifications for components and finished product</a:t>
            </a:r>
            <a:endParaRPr lang="en-US" sz="1500" dirty="0"/>
          </a:p>
          <a:p>
            <a:pPr marL="342900" indent="-342900">
              <a:spcAft>
                <a:spcPts val="900"/>
              </a:spcAft>
              <a:buSzPct val="100000"/>
              <a:buChar char="•"/>
            </a:pPr>
            <a:r>
              <a:rPr lang="en-US" sz="1500" dirty="0">
                <a:solidFill>
                  <a:srgbClr val="1F2A37"/>
                </a:solidFill>
                <a:latin typeface="Calibri" pitchFamily="34" charset="0"/>
                <a:ea typeface="Calibri" pitchFamily="34" charset="-122"/>
                <a:cs typeface="Calibri" pitchFamily="34" charset="-120"/>
              </a:rPr>
              <a:t>Identity testing of every dietary ingredient</a:t>
            </a:r>
            <a:endParaRPr lang="en-US" sz="1500" dirty="0"/>
          </a:p>
          <a:p>
            <a:pPr marL="342900" indent="-342900">
              <a:spcAft>
                <a:spcPts val="900"/>
              </a:spcAft>
              <a:buSzPct val="100000"/>
              <a:buChar char="•"/>
            </a:pPr>
            <a:r>
              <a:rPr lang="en-US" sz="1500" dirty="0">
                <a:solidFill>
                  <a:srgbClr val="1F2A37"/>
                </a:solidFill>
                <a:latin typeface="Calibri" pitchFamily="34" charset="0"/>
                <a:ea typeface="Calibri" pitchFamily="34" charset="-122"/>
                <a:cs typeface="Calibri" pitchFamily="34" charset="-120"/>
              </a:rPr>
              <a:t>Master manufacturing and batch records</a:t>
            </a:r>
            <a:endParaRPr lang="en-US" sz="1500" dirty="0"/>
          </a:p>
          <a:p>
            <a:pPr marL="342900" indent="-342900">
              <a:spcAft>
                <a:spcPts val="900"/>
              </a:spcAft>
              <a:buSzPct val="100000"/>
              <a:buChar char="•"/>
            </a:pPr>
            <a:r>
              <a:rPr lang="en-US" sz="1500" dirty="0">
                <a:solidFill>
                  <a:srgbClr val="1F2A37"/>
                </a:solidFill>
                <a:latin typeface="Calibri" pitchFamily="34" charset="0"/>
                <a:ea typeface="Calibri" pitchFamily="34" charset="-122"/>
                <a:cs typeface="Calibri" pitchFamily="34" charset="-120"/>
              </a:rPr>
              <a:t>Quality unit review and release</a:t>
            </a:r>
            <a:endParaRPr lang="en-US" sz="1500" dirty="0"/>
          </a:p>
          <a:p>
            <a:pPr marL="342900" indent="-342900">
              <a:spcAft>
                <a:spcPts val="900"/>
              </a:spcAft>
              <a:buSzPct val="100000"/>
              <a:buChar char="•"/>
            </a:pPr>
            <a:r>
              <a:rPr lang="en-US" sz="1500" dirty="0">
                <a:solidFill>
                  <a:srgbClr val="1F2A37"/>
                </a:solidFill>
                <a:latin typeface="Calibri" pitchFamily="34" charset="0"/>
                <a:ea typeface="Calibri" pitchFamily="34" charset="-122"/>
                <a:cs typeface="Calibri" pitchFamily="34" charset="-120"/>
              </a:rPr>
              <a:t>Complaint and returned-product handling</a:t>
            </a:r>
            <a:endParaRPr lang="en-US" sz="1500" dirty="0"/>
          </a:p>
          <a:p>
            <a:pPr marL="342900" indent="-342900">
              <a:spcAft>
                <a:spcPts val="900"/>
              </a:spcAft>
              <a:buSzPct val="100000"/>
              <a:buChar char="•"/>
            </a:pPr>
            <a:r>
              <a:rPr lang="en-US" sz="1500" dirty="0">
                <a:solidFill>
                  <a:srgbClr val="1F2A37"/>
                </a:solidFill>
                <a:latin typeface="Calibri" pitchFamily="34" charset="0"/>
                <a:ea typeface="Calibri" pitchFamily="34" charset="-122"/>
                <a:cs typeface="Calibri" pitchFamily="34" charset="-120"/>
              </a:rPr>
              <a:t>Supplier qualification</a:t>
            </a:r>
            <a:endParaRPr lang="en-US" sz="1500" dirty="0"/>
          </a:p>
        </p:txBody>
      </p:sp>
      <p:sp>
        <p:nvSpPr>
          <p:cNvPr id="9" name="Shape 6"/>
          <p:cNvSpPr/>
          <p:nvPr/>
        </p:nvSpPr>
        <p:spPr>
          <a:xfrm>
            <a:off x="4297680" y="1783080"/>
            <a:ext cx="685800" cy="685800"/>
          </a:xfrm>
          <a:prstGeom prst="ellipse">
            <a:avLst/>
          </a:prstGeom>
          <a:solidFill>
            <a:srgbClr val="FF7B00"/>
          </a:solidFill>
          <a:ln w="12700">
            <a:solidFill>
              <a:srgbClr val="FF7B00"/>
            </a:solidFill>
            <a:prstDash val="solid"/>
          </a:ln>
        </p:spPr>
        <p:txBody>
          <a:bodyPr/>
          <a:lstStyle/>
          <a:p>
            <a:endParaRPr lang="en-CA"/>
          </a:p>
        </p:txBody>
      </p:sp>
      <p:pic>
        <p:nvPicPr>
          <p:cNvPr id="10" name="Image 1" descr="preencoded.png"/>
          <p:cNvPicPr>
            <a:picLocks noChangeAspect="1"/>
          </p:cNvPicPr>
          <p:nvPr/>
        </p:nvPicPr>
        <p:blipFill>
          <a:blip r:embed="rId4"/>
          <a:stretch>
            <a:fillRect/>
          </a:stretch>
        </p:blipFill>
        <p:spPr>
          <a:xfrm>
            <a:off x="4469130" y="1954530"/>
            <a:ext cx="342900" cy="342900"/>
          </a:xfrm>
          <a:prstGeom prst="rect">
            <a:avLst/>
          </a:prstGeom>
        </p:spPr>
      </p:pic>
      <p:sp>
        <p:nvSpPr>
          <p:cNvPr id="11" name="Text 7"/>
          <p:cNvSpPr txBox="1"/>
          <p:nvPr/>
        </p:nvSpPr>
        <p:spPr>
          <a:xfrm>
            <a:off x="5120640" y="1783080"/>
            <a:ext cx="2743200" cy="685800"/>
          </a:xfrm>
          <a:prstGeom prst="rect">
            <a:avLst/>
          </a:prstGeom>
          <a:noFill/>
          <a:ln/>
        </p:spPr>
        <p:txBody>
          <a:bodyPr wrap="square" lIns="0" tIns="0" rIns="0" bIns="0" rtlCol="0" anchor="ctr"/>
          <a:lstStyle/>
          <a:p>
            <a:pPr marL="0" indent="0">
              <a:buNone/>
            </a:pPr>
            <a:r>
              <a:rPr lang="en-US" sz="2000" b="1" dirty="0">
                <a:solidFill>
                  <a:srgbClr val="164069"/>
                </a:solidFill>
                <a:latin typeface="Cambria" pitchFamily="34" charset="0"/>
                <a:ea typeface="Cambria" pitchFamily="34" charset="-122"/>
                <a:cs typeface="Cambria" pitchFamily="34" charset="-120"/>
              </a:rPr>
              <a:t>The label</a:t>
            </a:r>
            <a:endParaRPr lang="en-US" sz="2000" dirty="0"/>
          </a:p>
        </p:txBody>
      </p:sp>
      <p:sp>
        <p:nvSpPr>
          <p:cNvPr id="12" name="Shape 8"/>
          <p:cNvSpPr/>
          <p:nvPr/>
        </p:nvSpPr>
        <p:spPr>
          <a:xfrm>
            <a:off x="4297680" y="2651760"/>
            <a:ext cx="3520440" cy="3566160"/>
          </a:xfrm>
          <a:prstGeom prst="roundRect">
            <a:avLst>
              <a:gd name="adj" fmla="val 3117"/>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13" name="Text 9"/>
          <p:cNvSpPr txBox="1"/>
          <p:nvPr/>
        </p:nvSpPr>
        <p:spPr>
          <a:xfrm>
            <a:off x="4480560" y="2834640"/>
            <a:ext cx="3200400" cy="3291840"/>
          </a:xfrm>
          <a:prstGeom prst="rect">
            <a:avLst/>
          </a:prstGeom>
          <a:noFill/>
          <a:ln/>
        </p:spPr>
        <p:txBody>
          <a:bodyPr wrap="square" lIns="0" tIns="0" rIns="0" bIns="0" rtlCol="0" anchor="t"/>
          <a:lstStyle/>
          <a:p>
            <a:pPr marL="342900" indent="-342900">
              <a:spcAft>
                <a:spcPts val="900"/>
              </a:spcAft>
              <a:buSzPct val="100000"/>
              <a:buChar char="•"/>
            </a:pPr>
            <a:r>
              <a:rPr lang="en-US" sz="1500" dirty="0">
                <a:solidFill>
                  <a:srgbClr val="1F2A37"/>
                </a:solidFill>
                <a:latin typeface="Calibri" pitchFamily="34" charset="0"/>
                <a:ea typeface="Calibri" pitchFamily="34" charset="-122"/>
                <a:cs typeface="Calibri" pitchFamily="34" charset="-120"/>
              </a:rPr>
              <a:t>“Dietary supplement” in the statement of identity</a:t>
            </a:r>
            <a:endParaRPr lang="en-US" sz="1500" dirty="0"/>
          </a:p>
          <a:p>
            <a:pPr marL="342900" indent="-342900">
              <a:spcAft>
                <a:spcPts val="900"/>
              </a:spcAft>
              <a:buSzPct val="100000"/>
              <a:buChar char="•"/>
            </a:pPr>
            <a:r>
              <a:rPr lang="en-US" sz="1500" dirty="0">
                <a:solidFill>
                  <a:srgbClr val="1F2A37"/>
                </a:solidFill>
                <a:latin typeface="Calibri" pitchFamily="34" charset="0"/>
                <a:ea typeface="Calibri" pitchFamily="34" charset="-122"/>
                <a:cs typeface="Calibri" pitchFamily="34" charset="-120"/>
              </a:rPr>
              <a:t>Supplement Facts per 21 CFR 101.36</a:t>
            </a:r>
            <a:endParaRPr lang="en-US" sz="1500" dirty="0"/>
          </a:p>
          <a:p>
            <a:pPr marL="342900" indent="-342900">
              <a:spcAft>
                <a:spcPts val="900"/>
              </a:spcAft>
              <a:buSzPct val="100000"/>
              <a:buChar char="•"/>
            </a:pPr>
            <a:r>
              <a:rPr lang="en-US" sz="1500" dirty="0">
                <a:solidFill>
                  <a:srgbClr val="1F2A37"/>
                </a:solidFill>
                <a:latin typeface="Calibri" pitchFamily="34" charset="0"/>
                <a:ea typeface="Calibri" pitchFamily="34" charset="-122"/>
                <a:cs typeface="Calibri" pitchFamily="34" charset="-120"/>
              </a:rPr>
              <a:t>“Other ingredients” statement</a:t>
            </a:r>
            <a:endParaRPr lang="en-US" sz="1500" dirty="0"/>
          </a:p>
          <a:p>
            <a:pPr marL="342900" indent="-342900">
              <a:spcAft>
                <a:spcPts val="900"/>
              </a:spcAft>
              <a:buSzPct val="100000"/>
              <a:buChar char="•"/>
            </a:pPr>
            <a:r>
              <a:rPr lang="en-US" sz="1500" dirty="0">
                <a:solidFill>
                  <a:srgbClr val="1F2A37"/>
                </a:solidFill>
                <a:latin typeface="Calibri" pitchFamily="34" charset="0"/>
                <a:ea typeface="Calibri" pitchFamily="34" charset="-122"/>
                <a:cs typeface="Calibri" pitchFamily="34" charset="-120"/>
              </a:rPr>
              <a:t>Net quantity; name and place of business</a:t>
            </a:r>
            <a:endParaRPr lang="en-US" sz="1500" dirty="0"/>
          </a:p>
          <a:p>
            <a:pPr marL="342900" indent="-342900">
              <a:spcAft>
                <a:spcPts val="900"/>
              </a:spcAft>
              <a:buSzPct val="100000"/>
              <a:buChar char="•"/>
            </a:pPr>
            <a:r>
              <a:rPr lang="en-US" sz="1500" dirty="0">
                <a:solidFill>
                  <a:srgbClr val="1F2A37"/>
                </a:solidFill>
                <a:latin typeface="Calibri" pitchFamily="34" charset="0"/>
                <a:ea typeface="Calibri" pitchFamily="34" charset="-122"/>
                <a:cs typeface="Calibri" pitchFamily="34" charset="-120"/>
              </a:rPr>
              <a:t>Domestic address or phone for adverse event reports</a:t>
            </a:r>
            <a:endParaRPr lang="en-US" sz="1500" dirty="0"/>
          </a:p>
          <a:p>
            <a:pPr marL="342900" indent="-342900">
              <a:spcAft>
                <a:spcPts val="900"/>
              </a:spcAft>
              <a:buSzPct val="100000"/>
              <a:buChar char="•"/>
            </a:pPr>
            <a:r>
              <a:rPr lang="en-US" sz="1500" dirty="0">
                <a:solidFill>
                  <a:srgbClr val="1F2A37"/>
                </a:solidFill>
                <a:latin typeface="Calibri" pitchFamily="34" charset="0"/>
                <a:ea typeface="Calibri" pitchFamily="34" charset="-122"/>
                <a:cs typeface="Calibri" pitchFamily="34" charset="-120"/>
              </a:rPr>
              <a:t>Major food allergens declared</a:t>
            </a:r>
            <a:endParaRPr lang="en-US" sz="1500" dirty="0"/>
          </a:p>
        </p:txBody>
      </p:sp>
      <p:sp>
        <p:nvSpPr>
          <p:cNvPr id="14" name="Shape 10"/>
          <p:cNvSpPr/>
          <p:nvPr/>
        </p:nvSpPr>
        <p:spPr>
          <a:xfrm>
            <a:off x="8046720" y="1783080"/>
            <a:ext cx="685800" cy="685800"/>
          </a:xfrm>
          <a:prstGeom prst="ellipse">
            <a:avLst/>
          </a:prstGeom>
          <a:solidFill>
            <a:srgbClr val="FF7B00"/>
          </a:solidFill>
          <a:ln w="12700">
            <a:solidFill>
              <a:srgbClr val="FF7B00"/>
            </a:solidFill>
            <a:prstDash val="solid"/>
          </a:ln>
        </p:spPr>
        <p:txBody>
          <a:bodyPr/>
          <a:lstStyle/>
          <a:p>
            <a:endParaRPr lang="en-CA"/>
          </a:p>
        </p:txBody>
      </p:sp>
      <p:pic>
        <p:nvPicPr>
          <p:cNvPr id="15" name="Image 2" descr="preencoded.png"/>
          <p:cNvPicPr>
            <a:picLocks noChangeAspect="1"/>
          </p:cNvPicPr>
          <p:nvPr/>
        </p:nvPicPr>
        <p:blipFill>
          <a:blip r:embed="rId5"/>
          <a:stretch>
            <a:fillRect/>
          </a:stretch>
        </p:blipFill>
        <p:spPr>
          <a:xfrm>
            <a:off x="8218170" y="1954530"/>
            <a:ext cx="342900" cy="342900"/>
          </a:xfrm>
          <a:prstGeom prst="rect">
            <a:avLst/>
          </a:prstGeom>
        </p:spPr>
      </p:pic>
      <p:sp>
        <p:nvSpPr>
          <p:cNvPr id="16" name="Text 11"/>
          <p:cNvSpPr txBox="1"/>
          <p:nvPr/>
        </p:nvSpPr>
        <p:spPr>
          <a:xfrm>
            <a:off x="8869680" y="1783080"/>
            <a:ext cx="2743200" cy="685800"/>
          </a:xfrm>
          <a:prstGeom prst="rect">
            <a:avLst/>
          </a:prstGeom>
          <a:noFill/>
          <a:ln/>
        </p:spPr>
        <p:txBody>
          <a:bodyPr wrap="square" lIns="0" tIns="0" rIns="0" bIns="0" rtlCol="0" anchor="ctr"/>
          <a:lstStyle/>
          <a:p>
            <a:pPr marL="0" indent="0">
              <a:buNone/>
            </a:pPr>
            <a:r>
              <a:rPr lang="en-US" sz="2000" b="1" dirty="0">
                <a:solidFill>
                  <a:srgbClr val="164069"/>
                </a:solidFill>
                <a:latin typeface="Cambria" pitchFamily="34" charset="0"/>
                <a:ea typeface="Cambria" pitchFamily="34" charset="-122"/>
                <a:cs typeface="Cambria" pitchFamily="34" charset="-120"/>
              </a:rPr>
              <a:t>Claims — 403(r)(6)</a:t>
            </a:r>
            <a:endParaRPr lang="en-US" sz="2000" dirty="0"/>
          </a:p>
        </p:txBody>
      </p:sp>
      <p:sp>
        <p:nvSpPr>
          <p:cNvPr id="17" name="Shape 12"/>
          <p:cNvSpPr/>
          <p:nvPr/>
        </p:nvSpPr>
        <p:spPr>
          <a:xfrm>
            <a:off x="8046720" y="2651760"/>
            <a:ext cx="3520440" cy="3566160"/>
          </a:xfrm>
          <a:prstGeom prst="roundRect">
            <a:avLst>
              <a:gd name="adj" fmla="val 3117"/>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18" name="Text 13"/>
          <p:cNvSpPr txBox="1"/>
          <p:nvPr/>
        </p:nvSpPr>
        <p:spPr>
          <a:xfrm>
            <a:off x="8229600" y="2834640"/>
            <a:ext cx="3200400" cy="3291840"/>
          </a:xfrm>
          <a:prstGeom prst="rect">
            <a:avLst/>
          </a:prstGeom>
          <a:noFill/>
          <a:ln/>
        </p:spPr>
        <p:txBody>
          <a:bodyPr wrap="square" lIns="0" tIns="0" rIns="0" bIns="0" rtlCol="0" anchor="t"/>
          <a:lstStyle/>
          <a:p>
            <a:pPr marL="342900" indent="-342900">
              <a:spcAft>
                <a:spcPts val="900"/>
              </a:spcAft>
              <a:buSzPct val="100000"/>
              <a:buChar char="•"/>
            </a:pPr>
            <a:r>
              <a:rPr lang="en-US" sz="1500" dirty="0">
                <a:solidFill>
                  <a:srgbClr val="1F2A37"/>
                </a:solidFill>
                <a:latin typeface="Calibri" pitchFamily="34" charset="0"/>
                <a:ea typeface="Calibri" pitchFamily="34" charset="-122"/>
                <a:cs typeface="Calibri" pitchFamily="34" charset="-120"/>
              </a:rPr>
              <a:t>Structure/function only — no disease claims</a:t>
            </a:r>
            <a:endParaRPr lang="en-US" sz="1500" dirty="0"/>
          </a:p>
          <a:p>
            <a:pPr marL="342900" indent="-342900">
              <a:spcAft>
                <a:spcPts val="900"/>
              </a:spcAft>
              <a:buSzPct val="100000"/>
              <a:buChar char="•"/>
            </a:pPr>
            <a:r>
              <a:rPr lang="en-US" sz="1500" dirty="0">
                <a:solidFill>
                  <a:srgbClr val="1F2A37"/>
                </a:solidFill>
                <a:latin typeface="Calibri" pitchFamily="34" charset="0"/>
                <a:ea typeface="Calibri" pitchFamily="34" charset="-122"/>
                <a:cs typeface="Calibri" pitchFamily="34" charset="-120"/>
              </a:rPr>
              <a:t>Required DSHEA disclaimer</a:t>
            </a:r>
            <a:endParaRPr lang="en-US" sz="1500" dirty="0"/>
          </a:p>
          <a:p>
            <a:pPr marL="342900" indent="-342900">
              <a:spcAft>
                <a:spcPts val="900"/>
              </a:spcAft>
              <a:buSzPct val="100000"/>
              <a:buChar char="•"/>
            </a:pPr>
            <a:r>
              <a:rPr lang="en-US" sz="1500" dirty="0">
                <a:solidFill>
                  <a:srgbClr val="1F2A37"/>
                </a:solidFill>
                <a:latin typeface="Calibri" pitchFamily="34" charset="0"/>
                <a:ea typeface="Calibri" pitchFamily="34" charset="-122"/>
                <a:cs typeface="Calibri" pitchFamily="34" charset="-120"/>
              </a:rPr>
              <a:t>Notify FDA within 30 days of first marketing</a:t>
            </a:r>
            <a:endParaRPr lang="en-US" sz="1500" dirty="0"/>
          </a:p>
          <a:p>
            <a:pPr marL="342900" indent="-342900">
              <a:spcAft>
                <a:spcPts val="900"/>
              </a:spcAft>
              <a:buSzPct val="100000"/>
              <a:buChar char="•"/>
            </a:pPr>
            <a:r>
              <a:rPr lang="en-US" sz="1500" dirty="0">
                <a:solidFill>
                  <a:srgbClr val="1F2A37"/>
                </a:solidFill>
                <a:latin typeface="Calibri" pitchFamily="34" charset="0"/>
                <a:ea typeface="Calibri" pitchFamily="34" charset="-122"/>
                <a:cs typeface="Calibri" pitchFamily="34" charset="-120"/>
              </a:rPr>
              <a:t>Audit websites, social media, marketplace listings</a:t>
            </a:r>
            <a:endParaRPr lang="en-US" sz="1500" dirty="0"/>
          </a:p>
          <a:p>
            <a:pPr marL="342900" indent="-342900">
              <a:spcAft>
                <a:spcPts val="900"/>
              </a:spcAft>
              <a:buSzPct val="100000"/>
              <a:buChar char="•"/>
            </a:pPr>
            <a:r>
              <a:rPr lang="en-US" sz="1500" dirty="0">
                <a:solidFill>
                  <a:srgbClr val="1F2A37"/>
                </a:solidFill>
                <a:latin typeface="Calibri" pitchFamily="34" charset="0"/>
                <a:ea typeface="Calibri" pitchFamily="34" charset="-122"/>
                <a:cs typeface="Calibri" pitchFamily="34" charset="-120"/>
              </a:rPr>
              <a:t>Include testimonials, hashtags and “likes”</a:t>
            </a:r>
            <a:endParaRPr lang="en-US" sz="1500" dirty="0"/>
          </a:p>
          <a:p>
            <a:pPr marL="342900" indent="-342900">
              <a:spcAft>
                <a:spcPts val="900"/>
              </a:spcAft>
              <a:buSzPct val="100000"/>
              <a:buChar char="•"/>
            </a:pPr>
            <a:r>
              <a:rPr lang="en-US" sz="1500" dirty="0">
                <a:solidFill>
                  <a:srgbClr val="1F2A37"/>
                </a:solidFill>
                <a:latin typeface="Calibri" pitchFamily="34" charset="0"/>
                <a:ea typeface="Calibri" pitchFamily="34" charset="-122"/>
                <a:cs typeface="Calibri" pitchFamily="34" charset="-120"/>
              </a:rPr>
              <a:t>Keep substantiation for every claim</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94415" cy="822960"/>
          </a:xfrm>
          <a:prstGeom prst="rect">
            <a:avLst/>
          </a:prstGeom>
          <a:noFill/>
          <a:ln/>
        </p:spPr>
        <p:txBody>
          <a:bodyPr wrap="square" lIns="0" tIns="0" rIns="0" bIns="0" rtlCol="0" anchor="ctr"/>
          <a:lstStyle/>
          <a:p>
            <a:pPr marL="0" indent="0">
              <a:buNone/>
            </a:pPr>
            <a:r>
              <a:rPr lang="en-US" sz="3400" b="1" dirty="0">
                <a:solidFill>
                  <a:srgbClr val="164069"/>
                </a:solidFill>
                <a:latin typeface="Cambria" pitchFamily="34" charset="0"/>
                <a:ea typeface="Cambria" pitchFamily="34" charset="-122"/>
                <a:cs typeface="Cambria" pitchFamily="34" charset="-120"/>
              </a:rPr>
              <a:t>Build substantiation files that survive scrutiny</a:t>
            </a:r>
            <a:endParaRPr lang="en-US" sz="3400" dirty="0"/>
          </a:p>
        </p:txBody>
      </p:sp>
      <p:sp>
        <p:nvSpPr>
          <p:cNvPr id="3" name="Text 1"/>
          <p:cNvSpPr txBox="1"/>
          <p:nvPr/>
        </p:nvSpPr>
        <p:spPr>
          <a:xfrm>
            <a:off x="548640" y="1143000"/>
            <a:ext cx="11094415" cy="457200"/>
          </a:xfrm>
          <a:prstGeom prst="rect">
            <a:avLst/>
          </a:prstGeom>
          <a:noFill/>
          <a:ln/>
        </p:spPr>
        <p:txBody>
          <a:bodyPr wrap="square" lIns="0" tIns="0" rIns="0" bIns="0" rtlCol="0" anchor="ctr"/>
          <a:lstStyle/>
          <a:p>
            <a:pPr marL="0" indent="0">
              <a:buNone/>
            </a:pPr>
            <a:r>
              <a:rPr lang="en-US" sz="1600" i="1" dirty="0">
                <a:solidFill>
                  <a:srgbClr val="5B6778"/>
                </a:solidFill>
                <a:latin typeface="Calibri" pitchFamily="34" charset="0"/>
                <a:ea typeface="Calibri" pitchFamily="34" charset="-122"/>
                <a:cs typeface="Calibri" pitchFamily="34" charset="-120"/>
              </a:rPr>
              <a:t>If it isn’t in the file, it doesn’t exist.  Clinical trials are best but in silico analyses and public literature can add to the totality of evidence.</a:t>
            </a:r>
            <a:endParaRPr lang="en-US" sz="1600" dirty="0"/>
          </a:p>
        </p:txBody>
      </p:sp>
      <p:sp>
        <p:nvSpPr>
          <p:cNvPr id="4" name="Shape 2"/>
          <p:cNvSpPr/>
          <p:nvPr/>
        </p:nvSpPr>
        <p:spPr>
          <a:xfrm>
            <a:off x="548640" y="1828800"/>
            <a:ext cx="3840480" cy="4297680"/>
          </a:xfrm>
          <a:prstGeom prst="roundRect">
            <a:avLst>
              <a:gd name="adj" fmla="val 2857"/>
            </a:avLst>
          </a:prstGeom>
          <a:solidFill>
            <a:srgbClr val="164069"/>
          </a:solidFill>
          <a:ln w="12700">
            <a:solidFill>
              <a:srgbClr val="164069"/>
            </a:solidFill>
            <a:prstDash val="solid"/>
          </a:ln>
          <a:effectLst>
            <a:outerShdw blurRad="76200" dist="25400" dir="5400000" algn="bl" rotWithShape="0">
              <a:srgbClr val="000000">
                <a:alpha val="12000"/>
              </a:srgbClr>
            </a:outerShdw>
          </a:effectLst>
        </p:spPr>
        <p:txBody>
          <a:bodyPr/>
          <a:lstStyle/>
          <a:p>
            <a:endParaRPr lang="en-CA"/>
          </a:p>
        </p:txBody>
      </p:sp>
      <p:sp>
        <p:nvSpPr>
          <p:cNvPr id="5" name="Shape 3"/>
          <p:cNvSpPr/>
          <p:nvPr/>
        </p:nvSpPr>
        <p:spPr>
          <a:xfrm>
            <a:off x="1737360" y="2194560"/>
            <a:ext cx="1463040" cy="1463040"/>
          </a:xfrm>
          <a:prstGeom prst="ellipse">
            <a:avLst/>
          </a:prstGeom>
          <a:solidFill>
            <a:srgbClr val="FF7B00"/>
          </a:solidFill>
          <a:ln w="12700">
            <a:solidFill>
              <a:srgbClr val="FF7B00"/>
            </a:solidFill>
            <a:prstDash val="solid"/>
          </a:ln>
        </p:spPr>
        <p:txBody>
          <a:bodyPr/>
          <a:lstStyle/>
          <a:p>
            <a:endParaRPr lang="en-CA"/>
          </a:p>
        </p:txBody>
      </p:sp>
      <p:pic>
        <p:nvPicPr>
          <p:cNvPr id="6" name="Image 0" descr="preencoded.png"/>
          <p:cNvPicPr>
            <a:picLocks noChangeAspect="1"/>
          </p:cNvPicPr>
          <p:nvPr/>
        </p:nvPicPr>
        <p:blipFill>
          <a:blip r:embed="rId3"/>
          <a:stretch>
            <a:fillRect/>
          </a:stretch>
        </p:blipFill>
        <p:spPr>
          <a:xfrm>
            <a:off x="2103120" y="2560320"/>
            <a:ext cx="731520" cy="731520"/>
          </a:xfrm>
          <a:prstGeom prst="rect">
            <a:avLst/>
          </a:prstGeom>
        </p:spPr>
      </p:pic>
      <p:sp>
        <p:nvSpPr>
          <p:cNvPr id="7" name="Text 4"/>
          <p:cNvSpPr txBox="1"/>
          <p:nvPr/>
        </p:nvSpPr>
        <p:spPr>
          <a:xfrm>
            <a:off x="822960" y="3931920"/>
            <a:ext cx="3291840" cy="128016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One file per product,</a:t>
            </a:r>
            <a:endParaRPr lang="en-US" sz="1800" dirty="0"/>
          </a:p>
          <a:p>
            <a:pPr marL="0" indent="0" algn="ctr">
              <a:buNone/>
            </a:pPr>
            <a:r>
              <a:rPr lang="en-US" sz="1800" b="1" dirty="0">
                <a:solidFill>
                  <a:srgbClr val="FFFFFF"/>
                </a:solidFill>
                <a:latin typeface="Cambria" pitchFamily="34" charset="0"/>
                <a:ea typeface="Cambria" pitchFamily="34" charset="-122"/>
                <a:cs typeface="Cambria" pitchFamily="34" charset="-120"/>
              </a:rPr>
              <a:t>one section per claim</a:t>
            </a:r>
            <a:endParaRPr lang="en-US" sz="1800" dirty="0"/>
          </a:p>
          <a:p>
            <a:pPr marL="0" indent="0" algn="ctr">
              <a:buNone/>
            </a:pPr>
            <a:r>
              <a:rPr lang="en-US" sz="1800" b="1" dirty="0">
                <a:solidFill>
                  <a:srgbClr val="FFFFFF"/>
                </a:solidFill>
                <a:latin typeface="Cambria" pitchFamily="34" charset="0"/>
                <a:ea typeface="Cambria" pitchFamily="34" charset="-122"/>
                <a:cs typeface="Cambria" pitchFamily="34" charset="-120"/>
              </a:rPr>
              <a:t>and per ingredient</a:t>
            </a:r>
            <a:endParaRPr lang="en-US" sz="1800" dirty="0"/>
          </a:p>
        </p:txBody>
      </p:sp>
      <p:sp>
        <p:nvSpPr>
          <p:cNvPr id="8" name="Text 5"/>
          <p:cNvSpPr txBox="1"/>
          <p:nvPr/>
        </p:nvSpPr>
        <p:spPr>
          <a:xfrm>
            <a:off x="822960" y="5303520"/>
            <a:ext cx="3291840" cy="640080"/>
          </a:xfrm>
          <a:prstGeom prst="rect">
            <a:avLst/>
          </a:prstGeom>
          <a:noFill/>
          <a:ln/>
        </p:spPr>
        <p:txBody>
          <a:bodyPr wrap="square" lIns="0" tIns="0" rIns="0" bIns="0" rtlCol="0" anchor="ctr"/>
          <a:lstStyle/>
          <a:p>
            <a:pPr marL="0" indent="0" algn="ctr">
              <a:buNone/>
            </a:pPr>
            <a:r>
              <a:rPr lang="en-US" sz="1300" i="1" dirty="0">
                <a:solidFill>
                  <a:srgbClr val="C9D6E8"/>
                </a:solidFill>
                <a:latin typeface="Calibri" pitchFamily="34" charset="0"/>
                <a:ea typeface="Calibri" pitchFamily="34" charset="-122"/>
                <a:cs typeface="Calibri" pitchFamily="34" charset="-120"/>
              </a:rPr>
              <a:t>Standard: competent and reliable scientific evidence</a:t>
            </a:r>
            <a:endParaRPr lang="en-US" sz="1300" dirty="0"/>
          </a:p>
        </p:txBody>
      </p:sp>
      <p:sp>
        <p:nvSpPr>
          <p:cNvPr id="9" name="Shape 6"/>
          <p:cNvSpPr/>
          <p:nvPr/>
        </p:nvSpPr>
        <p:spPr>
          <a:xfrm>
            <a:off x="4754880" y="1828800"/>
            <a:ext cx="6858000" cy="960120"/>
          </a:xfrm>
          <a:prstGeom prst="roundRect">
            <a:avLst>
              <a:gd name="adj" fmla="val 11429"/>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10" name="Text 7"/>
          <p:cNvSpPr txBox="1"/>
          <p:nvPr/>
        </p:nvSpPr>
        <p:spPr>
          <a:xfrm>
            <a:off x="4937760" y="1828800"/>
            <a:ext cx="548640" cy="960120"/>
          </a:xfrm>
          <a:prstGeom prst="rect">
            <a:avLst/>
          </a:prstGeom>
          <a:noFill/>
          <a:ln/>
        </p:spPr>
        <p:txBody>
          <a:bodyPr wrap="square" lIns="0" tIns="0" rIns="0" bIns="0" rtlCol="0" anchor="ctr"/>
          <a:lstStyle/>
          <a:p>
            <a:pPr marL="0" indent="0">
              <a:buNone/>
            </a:pPr>
            <a:r>
              <a:rPr lang="en-US" sz="3000" b="1" dirty="0">
                <a:solidFill>
                  <a:srgbClr val="FF7B00"/>
                </a:solidFill>
                <a:latin typeface="Cambria" pitchFamily="34" charset="0"/>
                <a:ea typeface="Cambria" pitchFamily="34" charset="-122"/>
                <a:cs typeface="Cambria" pitchFamily="34" charset="-120"/>
              </a:rPr>
              <a:t>1</a:t>
            </a:r>
            <a:endParaRPr lang="en-US" sz="3000" dirty="0"/>
          </a:p>
        </p:txBody>
      </p:sp>
      <p:sp>
        <p:nvSpPr>
          <p:cNvPr id="11" name="Text 8"/>
          <p:cNvSpPr txBox="1"/>
          <p:nvPr/>
        </p:nvSpPr>
        <p:spPr>
          <a:xfrm>
            <a:off x="5577840" y="1828800"/>
            <a:ext cx="5852160" cy="960120"/>
          </a:xfrm>
          <a:prstGeom prst="rect">
            <a:avLst/>
          </a:prstGeom>
          <a:noFill/>
          <a:ln/>
        </p:spPr>
        <p:txBody>
          <a:bodyPr wrap="square" lIns="0" tIns="0" rIns="0" bIns="0" rtlCol="0" anchor="ctr"/>
          <a:lstStyle/>
          <a:p>
            <a:pPr marL="0" indent="0">
              <a:buNone/>
            </a:pPr>
            <a:r>
              <a:rPr lang="en-US" sz="1400" b="1" dirty="0">
                <a:solidFill>
                  <a:srgbClr val="164069"/>
                </a:solidFill>
                <a:latin typeface="Calibri" pitchFamily="34" charset="0"/>
                <a:ea typeface="Calibri" pitchFamily="34" charset="-122"/>
                <a:cs typeface="Calibri" pitchFamily="34" charset="-120"/>
              </a:rPr>
              <a:t>Claim evidence  </a:t>
            </a:r>
            <a:r>
              <a:rPr lang="en-US" sz="1400" dirty="0">
                <a:solidFill>
                  <a:srgbClr val="1F2A37"/>
                </a:solidFill>
                <a:latin typeface="Calibri" pitchFamily="34" charset="0"/>
                <a:ea typeface="Calibri" pitchFamily="34" charset="-122"/>
                <a:cs typeface="Calibri" pitchFamily="34" charset="-120"/>
              </a:rPr>
              <a:t>Studies supporting each claim as worded, weighted by quality and relevance to the claim.</a:t>
            </a:r>
            <a:endParaRPr lang="en-US" sz="1400" dirty="0"/>
          </a:p>
        </p:txBody>
      </p:sp>
      <p:sp>
        <p:nvSpPr>
          <p:cNvPr id="12" name="Shape 9"/>
          <p:cNvSpPr/>
          <p:nvPr/>
        </p:nvSpPr>
        <p:spPr>
          <a:xfrm>
            <a:off x="4754880" y="2926080"/>
            <a:ext cx="6858000" cy="960120"/>
          </a:xfrm>
          <a:prstGeom prst="roundRect">
            <a:avLst>
              <a:gd name="adj" fmla="val 11429"/>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13" name="Text 10"/>
          <p:cNvSpPr txBox="1"/>
          <p:nvPr/>
        </p:nvSpPr>
        <p:spPr>
          <a:xfrm>
            <a:off x="4937760" y="2926080"/>
            <a:ext cx="548640" cy="960120"/>
          </a:xfrm>
          <a:prstGeom prst="rect">
            <a:avLst/>
          </a:prstGeom>
          <a:noFill/>
          <a:ln/>
        </p:spPr>
        <p:txBody>
          <a:bodyPr wrap="square" lIns="0" tIns="0" rIns="0" bIns="0" rtlCol="0" anchor="ctr"/>
          <a:lstStyle/>
          <a:p>
            <a:pPr marL="0" indent="0">
              <a:buNone/>
            </a:pPr>
            <a:r>
              <a:rPr lang="en-US" sz="3000" b="1" dirty="0">
                <a:solidFill>
                  <a:srgbClr val="FF7B00"/>
                </a:solidFill>
                <a:latin typeface="Cambria" pitchFamily="34" charset="0"/>
                <a:ea typeface="Cambria" pitchFamily="34" charset="-122"/>
                <a:cs typeface="Cambria" pitchFamily="34" charset="-120"/>
              </a:rPr>
              <a:t>2</a:t>
            </a:r>
            <a:endParaRPr lang="en-US" sz="3000" dirty="0"/>
          </a:p>
        </p:txBody>
      </p:sp>
      <p:sp>
        <p:nvSpPr>
          <p:cNvPr id="14" name="Text 11"/>
          <p:cNvSpPr txBox="1"/>
          <p:nvPr/>
        </p:nvSpPr>
        <p:spPr>
          <a:xfrm>
            <a:off x="5577840" y="2926080"/>
            <a:ext cx="5852160" cy="960120"/>
          </a:xfrm>
          <a:prstGeom prst="rect">
            <a:avLst/>
          </a:prstGeom>
          <a:noFill/>
          <a:ln/>
        </p:spPr>
        <p:txBody>
          <a:bodyPr wrap="square" lIns="0" tIns="0" rIns="0" bIns="0" rtlCol="0" anchor="ctr"/>
          <a:lstStyle/>
          <a:p>
            <a:pPr marL="0" indent="0">
              <a:buNone/>
            </a:pPr>
            <a:r>
              <a:rPr lang="en-US" sz="1400" b="1" dirty="0">
                <a:solidFill>
                  <a:srgbClr val="164069"/>
                </a:solidFill>
                <a:latin typeface="Calibri" pitchFamily="34" charset="0"/>
                <a:ea typeface="Calibri" pitchFamily="34" charset="-122"/>
                <a:cs typeface="Calibri" pitchFamily="34" charset="-120"/>
              </a:rPr>
              <a:t>Match to the product  </a:t>
            </a:r>
            <a:r>
              <a:rPr lang="en-US" sz="1400" dirty="0">
                <a:solidFill>
                  <a:srgbClr val="1F2A37"/>
                </a:solidFill>
                <a:latin typeface="Calibri" pitchFamily="34" charset="0"/>
                <a:ea typeface="Calibri" pitchFamily="34" charset="-122"/>
                <a:cs typeface="Calibri" pitchFamily="34" charset="-120"/>
              </a:rPr>
              <a:t>Same ingredient form, specification and dose as the studied material.</a:t>
            </a:r>
            <a:endParaRPr lang="en-US" sz="1400" dirty="0"/>
          </a:p>
        </p:txBody>
      </p:sp>
      <p:sp>
        <p:nvSpPr>
          <p:cNvPr id="15" name="Shape 12"/>
          <p:cNvSpPr/>
          <p:nvPr/>
        </p:nvSpPr>
        <p:spPr>
          <a:xfrm>
            <a:off x="4754880" y="4023360"/>
            <a:ext cx="6858000" cy="960120"/>
          </a:xfrm>
          <a:prstGeom prst="roundRect">
            <a:avLst>
              <a:gd name="adj" fmla="val 11429"/>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16" name="Text 13"/>
          <p:cNvSpPr txBox="1"/>
          <p:nvPr/>
        </p:nvSpPr>
        <p:spPr>
          <a:xfrm>
            <a:off x="4937760" y="4023360"/>
            <a:ext cx="548640" cy="960120"/>
          </a:xfrm>
          <a:prstGeom prst="rect">
            <a:avLst/>
          </a:prstGeom>
          <a:noFill/>
          <a:ln/>
        </p:spPr>
        <p:txBody>
          <a:bodyPr wrap="square" lIns="0" tIns="0" rIns="0" bIns="0" rtlCol="0" anchor="ctr"/>
          <a:lstStyle/>
          <a:p>
            <a:pPr marL="0" indent="0">
              <a:buNone/>
            </a:pPr>
            <a:r>
              <a:rPr lang="en-US" sz="3000" b="1" dirty="0">
                <a:solidFill>
                  <a:srgbClr val="FF7B00"/>
                </a:solidFill>
                <a:latin typeface="Cambria" pitchFamily="34" charset="0"/>
                <a:ea typeface="Cambria" pitchFamily="34" charset="-122"/>
                <a:cs typeface="Cambria" pitchFamily="34" charset="-120"/>
              </a:rPr>
              <a:t>3</a:t>
            </a:r>
            <a:endParaRPr lang="en-US" sz="3000" dirty="0"/>
          </a:p>
        </p:txBody>
      </p:sp>
      <p:sp>
        <p:nvSpPr>
          <p:cNvPr id="17" name="Text 14"/>
          <p:cNvSpPr txBox="1"/>
          <p:nvPr/>
        </p:nvSpPr>
        <p:spPr>
          <a:xfrm>
            <a:off x="5577840" y="4023360"/>
            <a:ext cx="5852160" cy="960120"/>
          </a:xfrm>
          <a:prstGeom prst="rect">
            <a:avLst/>
          </a:prstGeom>
          <a:noFill/>
          <a:ln/>
        </p:spPr>
        <p:txBody>
          <a:bodyPr wrap="square" lIns="0" tIns="0" rIns="0" bIns="0" rtlCol="0" anchor="ctr"/>
          <a:lstStyle/>
          <a:p>
            <a:pPr marL="0" indent="0">
              <a:buNone/>
            </a:pPr>
            <a:r>
              <a:rPr lang="en-US" sz="1400" b="1" dirty="0">
                <a:solidFill>
                  <a:srgbClr val="164069"/>
                </a:solidFill>
                <a:latin typeface="Calibri" pitchFamily="34" charset="0"/>
                <a:ea typeface="Calibri" pitchFamily="34" charset="-122"/>
                <a:cs typeface="Calibri" pitchFamily="34" charset="-120"/>
              </a:rPr>
              <a:t>Safety and regulatory basis  </a:t>
            </a:r>
            <a:r>
              <a:rPr lang="en-US" sz="1400" dirty="0">
                <a:solidFill>
                  <a:srgbClr val="1F2A37"/>
                </a:solidFill>
                <a:latin typeface="Calibri" pitchFamily="34" charset="0"/>
                <a:ea typeface="Calibri" pitchFamily="34" charset="-122"/>
                <a:cs typeface="Calibri" pitchFamily="34" charset="-120"/>
              </a:rPr>
              <a:t>The documented pathway for every ingredient: ODI, NDI, GRAS notice, listed GRAS, or self-GRAS dossier.</a:t>
            </a:r>
            <a:endParaRPr lang="en-US" sz="1400" dirty="0"/>
          </a:p>
        </p:txBody>
      </p:sp>
      <p:sp>
        <p:nvSpPr>
          <p:cNvPr id="18" name="Shape 15"/>
          <p:cNvSpPr/>
          <p:nvPr/>
        </p:nvSpPr>
        <p:spPr>
          <a:xfrm>
            <a:off x="4754880" y="5120640"/>
            <a:ext cx="6858000" cy="960120"/>
          </a:xfrm>
          <a:prstGeom prst="roundRect">
            <a:avLst>
              <a:gd name="adj" fmla="val 11429"/>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19" name="Text 16"/>
          <p:cNvSpPr txBox="1"/>
          <p:nvPr/>
        </p:nvSpPr>
        <p:spPr>
          <a:xfrm>
            <a:off x="4937760" y="5120640"/>
            <a:ext cx="548640" cy="960120"/>
          </a:xfrm>
          <a:prstGeom prst="rect">
            <a:avLst/>
          </a:prstGeom>
          <a:noFill/>
          <a:ln/>
        </p:spPr>
        <p:txBody>
          <a:bodyPr wrap="square" lIns="0" tIns="0" rIns="0" bIns="0" rtlCol="0" anchor="ctr"/>
          <a:lstStyle/>
          <a:p>
            <a:pPr marL="0" indent="0">
              <a:buNone/>
            </a:pPr>
            <a:r>
              <a:rPr lang="en-US" sz="3000" b="1" dirty="0">
                <a:solidFill>
                  <a:srgbClr val="FF7B00"/>
                </a:solidFill>
                <a:latin typeface="Cambria" pitchFamily="34" charset="0"/>
                <a:ea typeface="Cambria" pitchFamily="34" charset="-122"/>
                <a:cs typeface="Cambria" pitchFamily="34" charset="-120"/>
              </a:rPr>
              <a:t>4</a:t>
            </a:r>
            <a:endParaRPr lang="en-US" sz="3000" dirty="0"/>
          </a:p>
        </p:txBody>
      </p:sp>
      <p:sp>
        <p:nvSpPr>
          <p:cNvPr id="20" name="Text 17"/>
          <p:cNvSpPr txBox="1"/>
          <p:nvPr/>
        </p:nvSpPr>
        <p:spPr>
          <a:xfrm>
            <a:off x="5577840" y="5120640"/>
            <a:ext cx="5852160" cy="960120"/>
          </a:xfrm>
          <a:prstGeom prst="rect">
            <a:avLst/>
          </a:prstGeom>
          <a:noFill/>
          <a:ln/>
        </p:spPr>
        <p:txBody>
          <a:bodyPr wrap="square" lIns="0" tIns="0" rIns="0" bIns="0" rtlCol="0" anchor="ctr"/>
          <a:lstStyle/>
          <a:p>
            <a:pPr marL="0" indent="0">
              <a:buNone/>
            </a:pPr>
            <a:r>
              <a:rPr lang="en-US" sz="1400" b="1" dirty="0">
                <a:solidFill>
                  <a:srgbClr val="164069"/>
                </a:solidFill>
                <a:latin typeface="Calibri" pitchFamily="34" charset="0"/>
                <a:ea typeface="Calibri" pitchFamily="34" charset="-122"/>
                <a:cs typeface="Calibri" pitchFamily="34" charset="-120"/>
              </a:rPr>
              <a:t>Paper trail  </a:t>
            </a:r>
            <a:r>
              <a:rPr lang="en-US" sz="1400" dirty="0">
                <a:solidFill>
                  <a:srgbClr val="1F2A37"/>
                </a:solidFill>
                <a:latin typeface="Calibri" pitchFamily="34" charset="0"/>
                <a:ea typeface="Calibri" pitchFamily="34" charset="-122"/>
                <a:cs typeface="Calibri" pitchFamily="34" charset="-120"/>
              </a:rPr>
              <a:t>403(r)(6) notification copies, label version history, and marketing copy reviews.</a:t>
            </a:r>
            <a:endParaRPr lang="en-US" sz="1400" dirty="0"/>
          </a:p>
        </p:txBody>
      </p:sp>
      <p:sp>
        <p:nvSpPr>
          <p:cNvPr id="21" name="Text 18"/>
          <p:cNvSpPr txBox="1"/>
          <p:nvPr/>
        </p:nvSpPr>
        <p:spPr>
          <a:xfrm>
            <a:off x="548640" y="6400800"/>
            <a:ext cx="11094415" cy="274320"/>
          </a:xfrm>
          <a:prstGeom prst="rect">
            <a:avLst/>
          </a:prstGeom>
          <a:noFill/>
          <a:ln/>
        </p:spPr>
        <p:txBody>
          <a:bodyPr wrap="square" lIns="0" tIns="0" rIns="0" bIns="0" rtlCol="0" anchor="ctr"/>
          <a:lstStyle/>
          <a:p>
            <a:pPr marL="0" indent="0">
              <a:buNone/>
            </a:pPr>
            <a:r>
              <a:rPr lang="en-US" sz="1000" dirty="0">
                <a:solidFill>
                  <a:srgbClr val="5B6778"/>
                </a:solidFill>
                <a:latin typeface="Calibri" pitchFamily="34" charset="0"/>
                <a:ea typeface="Calibri" pitchFamily="34" charset="-122"/>
                <a:cs typeface="Calibri" pitchFamily="34" charset="-120"/>
              </a:rPr>
              <a:t>References: FDA Guidance for Industry — Substantiation for Dietary Supplement Claims Made Under 403(r)(6) (2008); FTC Health Products Compliance Guidance (2022).</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94415" cy="822960"/>
          </a:xfrm>
          <a:prstGeom prst="rect">
            <a:avLst/>
          </a:prstGeom>
          <a:noFill/>
          <a:ln/>
        </p:spPr>
        <p:txBody>
          <a:bodyPr wrap="square" lIns="0" tIns="0" rIns="0" bIns="0" rtlCol="0" anchor="ctr"/>
          <a:lstStyle/>
          <a:p>
            <a:pPr marL="0" indent="0">
              <a:buNone/>
            </a:pPr>
            <a:r>
              <a:rPr lang="en-US" sz="3400" b="1" dirty="0">
                <a:solidFill>
                  <a:srgbClr val="164069"/>
                </a:solidFill>
                <a:latin typeface="Cambria" pitchFamily="34" charset="0"/>
                <a:ea typeface="Cambria" pitchFamily="34" charset="-122"/>
                <a:cs typeface="Cambria" pitchFamily="34" charset="-120"/>
              </a:rPr>
              <a:t>Audit the ingredient deck — every ingredient, every SKU</a:t>
            </a:r>
            <a:endParaRPr lang="en-US" sz="3400" dirty="0"/>
          </a:p>
        </p:txBody>
      </p:sp>
      <p:sp>
        <p:nvSpPr>
          <p:cNvPr id="3" name="Text 1"/>
          <p:cNvSpPr txBox="1"/>
          <p:nvPr/>
        </p:nvSpPr>
        <p:spPr>
          <a:xfrm>
            <a:off x="548640" y="1143000"/>
            <a:ext cx="11094415" cy="457200"/>
          </a:xfrm>
          <a:prstGeom prst="rect">
            <a:avLst/>
          </a:prstGeom>
          <a:noFill/>
          <a:ln/>
        </p:spPr>
        <p:txBody>
          <a:bodyPr wrap="square" lIns="0" tIns="0" rIns="0" bIns="0" rtlCol="0" anchor="ctr"/>
          <a:lstStyle/>
          <a:p>
            <a:pPr marL="0" indent="0">
              <a:buNone/>
            </a:pPr>
            <a:r>
              <a:rPr lang="en-US" sz="1600" i="1" dirty="0">
                <a:solidFill>
                  <a:srgbClr val="5B6778"/>
                </a:solidFill>
                <a:latin typeface="Calibri" pitchFamily="34" charset="0"/>
                <a:ea typeface="Calibri" pitchFamily="34" charset="-122"/>
                <a:cs typeface="Calibri" pitchFamily="34" charset="-120"/>
              </a:rPr>
              <a:t>Then have an expert do a deep dive on the pathway to market</a:t>
            </a:r>
            <a:endParaRPr lang="en-US" sz="1600" dirty="0"/>
          </a:p>
        </p:txBody>
      </p:sp>
      <p:sp>
        <p:nvSpPr>
          <p:cNvPr id="4" name="Shape 2"/>
          <p:cNvSpPr/>
          <p:nvPr/>
        </p:nvSpPr>
        <p:spPr>
          <a:xfrm>
            <a:off x="548640" y="1828800"/>
            <a:ext cx="2011680" cy="1005840"/>
          </a:xfrm>
          <a:prstGeom prst="roundRect">
            <a:avLst>
              <a:gd name="adj" fmla="val 9091"/>
            </a:avLst>
          </a:prstGeom>
          <a:solidFill>
            <a:srgbClr val="164069"/>
          </a:solidFill>
          <a:ln w="12700">
            <a:solidFill>
              <a:srgbClr val="164069"/>
            </a:solidFill>
            <a:prstDash val="solid"/>
          </a:ln>
        </p:spPr>
        <p:txBody>
          <a:bodyPr/>
          <a:lstStyle/>
          <a:p>
            <a:endParaRPr lang="en-CA"/>
          </a:p>
        </p:txBody>
      </p:sp>
      <p:sp>
        <p:nvSpPr>
          <p:cNvPr id="5" name="Text 3"/>
          <p:cNvSpPr txBox="1"/>
          <p:nvPr/>
        </p:nvSpPr>
        <p:spPr>
          <a:xfrm>
            <a:off x="548640" y="1828800"/>
            <a:ext cx="2011680" cy="1005840"/>
          </a:xfrm>
          <a:prstGeom prst="rect">
            <a:avLst/>
          </a:prstGeom>
          <a:noFill/>
          <a:ln/>
        </p:spPr>
        <p:txBody>
          <a:bodyPr wrap="square" lIns="0" tIns="0" rIns="0" bIns="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Inventory</a:t>
            </a:r>
            <a:endParaRPr lang="en-US" sz="1700" dirty="0"/>
          </a:p>
        </p:txBody>
      </p:sp>
      <p:sp>
        <p:nvSpPr>
          <p:cNvPr id="6" name="Text 4"/>
          <p:cNvSpPr txBox="1"/>
          <p:nvPr/>
        </p:nvSpPr>
        <p:spPr>
          <a:xfrm>
            <a:off x="2560320" y="1828800"/>
            <a:ext cx="274320" cy="1005840"/>
          </a:xfrm>
          <a:prstGeom prst="rect">
            <a:avLst/>
          </a:prstGeom>
          <a:noFill/>
          <a:ln/>
        </p:spPr>
        <p:txBody>
          <a:bodyPr wrap="square" lIns="0" tIns="0" rIns="0" bIns="0" rtlCol="0" anchor="ctr"/>
          <a:lstStyle/>
          <a:p>
            <a:pPr marL="0" indent="0" algn="ctr">
              <a:buNone/>
            </a:pPr>
            <a:r>
              <a:rPr lang="en-US" sz="2800" b="1" dirty="0">
                <a:solidFill>
                  <a:srgbClr val="FF7B00"/>
                </a:solidFill>
                <a:latin typeface="Calibri" pitchFamily="34" charset="0"/>
                <a:ea typeface="Calibri" pitchFamily="34" charset="-122"/>
                <a:cs typeface="Calibri" pitchFamily="34" charset="-120"/>
              </a:rPr>
              <a:t>›</a:t>
            </a:r>
            <a:endParaRPr lang="en-US" sz="2800" dirty="0"/>
          </a:p>
        </p:txBody>
      </p:sp>
      <p:sp>
        <p:nvSpPr>
          <p:cNvPr id="7" name="Shape 5"/>
          <p:cNvSpPr/>
          <p:nvPr/>
        </p:nvSpPr>
        <p:spPr>
          <a:xfrm>
            <a:off x="2834640" y="1828800"/>
            <a:ext cx="2011680" cy="1005840"/>
          </a:xfrm>
          <a:prstGeom prst="roundRect">
            <a:avLst>
              <a:gd name="adj" fmla="val 9091"/>
            </a:avLst>
          </a:prstGeom>
          <a:solidFill>
            <a:srgbClr val="164069"/>
          </a:solidFill>
          <a:ln w="12700">
            <a:solidFill>
              <a:srgbClr val="164069"/>
            </a:solidFill>
            <a:prstDash val="solid"/>
          </a:ln>
        </p:spPr>
        <p:txBody>
          <a:bodyPr/>
          <a:lstStyle/>
          <a:p>
            <a:endParaRPr lang="en-CA"/>
          </a:p>
        </p:txBody>
      </p:sp>
      <p:sp>
        <p:nvSpPr>
          <p:cNvPr id="8" name="Text 6"/>
          <p:cNvSpPr txBox="1"/>
          <p:nvPr/>
        </p:nvSpPr>
        <p:spPr>
          <a:xfrm>
            <a:off x="2834640" y="1828800"/>
            <a:ext cx="2011680" cy="1005840"/>
          </a:xfrm>
          <a:prstGeom prst="rect">
            <a:avLst/>
          </a:prstGeom>
          <a:noFill/>
          <a:ln/>
        </p:spPr>
        <p:txBody>
          <a:bodyPr wrap="square" lIns="0" tIns="0" rIns="0" bIns="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Classify status</a:t>
            </a:r>
            <a:endParaRPr lang="en-US" sz="1700" dirty="0"/>
          </a:p>
        </p:txBody>
      </p:sp>
      <p:sp>
        <p:nvSpPr>
          <p:cNvPr id="9" name="Text 7"/>
          <p:cNvSpPr txBox="1"/>
          <p:nvPr/>
        </p:nvSpPr>
        <p:spPr>
          <a:xfrm>
            <a:off x="4846320" y="1828800"/>
            <a:ext cx="274320" cy="1005840"/>
          </a:xfrm>
          <a:prstGeom prst="rect">
            <a:avLst/>
          </a:prstGeom>
          <a:noFill/>
          <a:ln/>
        </p:spPr>
        <p:txBody>
          <a:bodyPr wrap="square" lIns="0" tIns="0" rIns="0" bIns="0" rtlCol="0" anchor="ctr"/>
          <a:lstStyle/>
          <a:p>
            <a:pPr marL="0" indent="0" algn="ctr">
              <a:buNone/>
            </a:pPr>
            <a:r>
              <a:rPr lang="en-US" sz="2800" b="1" dirty="0">
                <a:solidFill>
                  <a:srgbClr val="FF7B00"/>
                </a:solidFill>
                <a:latin typeface="Calibri" pitchFamily="34" charset="0"/>
                <a:ea typeface="Calibri" pitchFamily="34" charset="-122"/>
                <a:cs typeface="Calibri" pitchFamily="34" charset="-120"/>
              </a:rPr>
              <a:t>›</a:t>
            </a:r>
            <a:endParaRPr lang="en-US" sz="2800" dirty="0"/>
          </a:p>
        </p:txBody>
      </p:sp>
      <p:sp>
        <p:nvSpPr>
          <p:cNvPr id="10" name="Shape 8"/>
          <p:cNvSpPr/>
          <p:nvPr/>
        </p:nvSpPr>
        <p:spPr>
          <a:xfrm>
            <a:off x="5120640" y="1828800"/>
            <a:ext cx="2011680" cy="1005840"/>
          </a:xfrm>
          <a:prstGeom prst="roundRect">
            <a:avLst>
              <a:gd name="adj" fmla="val 9091"/>
            </a:avLst>
          </a:prstGeom>
          <a:solidFill>
            <a:srgbClr val="164069"/>
          </a:solidFill>
          <a:ln w="12700">
            <a:solidFill>
              <a:srgbClr val="164069"/>
            </a:solidFill>
            <a:prstDash val="solid"/>
          </a:ln>
        </p:spPr>
        <p:txBody>
          <a:bodyPr/>
          <a:lstStyle/>
          <a:p>
            <a:endParaRPr lang="en-CA"/>
          </a:p>
        </p:txBody>
      </p:sp>
      <p:sp>
        <p:nvSpPr>
          <p:cNvPr id="11" name="Text 9"/>
          <p:cNvSpPr txBox="1"/>
          <p:nvPr/>
        </p:nvSpPr>
        <p:spPr>
          <a:xfrm>
            <a:off x="5120640" y="1828800"/>
            <a:ext cx="2011680" cy="1005840"/>
          </a:xfrm>
          <a:prstGeom prst="rect">
            <a:avLst/>
          </a:prstGeom>
          <a:noFill/>
          <a:ln/>
        </p:spPr>
        <p:txBody>
          <a:bodyPr wrap="square" lIns="0" tIns="0" rIns="0" bIns="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Gap analysis</a:t>
            </a:r>
            <a:endParaRPr lang="en-US" sz="1700" dirty="0"/>
          </a:p>
        </p:txBody>
      </p:sp>
      <p:sp>
        <p:nvSpPr>
          <p:cNvPr id="12" name="Text 10"/>
          <p:cNvSpPr txBox="1"/>
          <p:nvPr/>
        </p:nvSpPr>
        <p:spPr>
          <a:xfrm>
            <a:off x="7132320" y="1828800"/>
            <a:ext cx="274320" cy="1005840"/>
          </a:xfrm>
          <a:prstGeom prst="rect">
            <a:avLst/>
          </a:prstGeom>
          <a:noFill/>
          <a:ln/>
        </p:spPr>
        <p:txBody>
          <a:bodyPr wrap="square" lIns="0" tIns="0" rIns="0" bIns="0" rtlCol="0" anchor="ctr"/>
          <a:lstStyle/>
          <a:p>
            <a:pPr marL="0" indent="0" algn="ctr">
              <a:buNone/>
            </a:pPr>
            <a:r>
              <a:rPr lang="en-US" sz="2800" b="1" dirty="0">
                <a:solidFill>
                  <a:srgbClr val="FF7B00"/>
                </a:solidFill>
                <a:latin typeface="Calibri" pitchFamily="34" charset="0"/>
                <a:ea typeface="Calibri" pitchFamily="34" charset="-122"/>
                <a:cs typeface="Calibri" pitchFamily="34" charset="-120"/>
              </a:rPr>
              <a:t>›</a:t>
            </a:r>
            <a:endParaRPr lang="en-US" sz="2800" dirty="0"/>
          </a:p>
        </p:txBody>
      </p:sp>
      <p:sp>
        <p:nvSpPr>
          <p:cNvPr id="13" name="Shape 11"/>
          <p:cNvSpPr/>
          <p:nvPr/>
        </p:nvSpPr>
        <p:spPr>
          <a:xfrm>
            <a:off x="7406640" y="1828800"/>
            <a:ext cx="2011680" cy="1005840"/>
          </a:xfrm>
          <a:prstGeom prst="roundRect">
            <a:avLst>
              <a:gd name="adj" fmla="val 9091"/>
            </a:avLst>
          </a:prstGeom>
          <a:solidFill>
            <a:srgbClr val="FF7B00"/>
          </a:solidFill>
          <a:ln w="12700">
            <a:solidFill>
              <a:srgbClr val="FF7B00"/>
            </a:solidFill>
            <a:prstDash val="solid"/>
          </a:ln>
        </p:spPr>
        <p:txBody>
          <a:bodyPr/>
          <a:lstStyle/>
          <a:p>
            <a:endParaRPr lang="en-CA"/>
          </a:p>
        </p:txBody>
      </p:sp>
      <p:sp>
        <p:nvSpPr>
          <p:cNvPr id="14" name="Text 12"/>
          <p:cNvSpPr txBox="1"/>
          <p:nvPr/>
        </p:nvSpPr>
        <p:spPr>
          <a:xfrm>
            <a:off x="7406640" y="1828800"/>
            <a:ext cx="2011680" cy="1005840"/>
          </a:xfrm>
          <a:prstGeom prst="rect">
            <a:avLst/>
          </a:prstGeom>
          <a:noFill/>
          <a:ln/>
        </p:spPr>
        <p:txBody>
          <a:bodyPr wrap="square" lIns="0" tIns="0" rIns="0" bIns="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Select pathway</a:t>
            </a:r>
            <a:endParaRPr lang="en-US" sz="1700" dirty="0"/>
          </a:p>
        </p:txBody>
      </p:sp>
      <p:sp>
        <p:nvSpPr>
          <p:cNvPr id="15" name="Text 13"/>
          <p:cNvSpPr txBox="1"/>
          <p:nvPr/>
        </p:nvSpPr>
        <p:spPr>
          <a:xfrm>
            <a:off x="9418320" y="1828800"/>
            <a:ext cx="274320" cy="1005840"/>
          </a:xfrm>
          <a:prstGeom prst="rect">
            <a:avLst/>
          </a:prstGeom>
          <a:noFill/>
          <a:ln/>
        </p:spPr>
        <p:txBody>
          <a:bodyPr wrap="square" lIns="0" tIns="0" rIns="0" bIns="0" rtlCol="0" anchor="ctr"/>
          <a:lstStyle/>
          <a:p>
            <a:pPr marL="0" indent="0" algn="ctr">
              <a:buNone/>
            </a:pPr>
            <a:r>
              <a:rPr lang="en-US" sz="2800" b="1" dirty="0">
                <a:solidFill>
                  <a:srgbClr val="FF7B00"/>
                </a:solidFill>
                <a:latin typeface="Calibri" pitchFamily="34" charset="0"/>
                <a:ea typeface="Calibri" pitchFamily="34" charset="-122"/>
                <a:cs typeface="Calibri" pitchFamily="34" charset="-120"/>
              </a:rPr>
              <a:t>›</a:t>
            </a:r>
            <a:endParaRPr lang="en-US" sz="2800" dirty="0"/>
          </a:p>
        </p:txBody>
      </p:sp>
      <p:sp>
        <p:nvSpPr>
          <p:cNvPr id="16" name="Shape 14"/>
          <p:cNvSpPr/>
          <p:nvPr/>
        </p:nvSpPr>
        <p:spPr>
          <a:xfrm>
            <a:off x="9692640" y="1828800"/>
            <a:ext cx="2011680" cy="1005840"/>
          </a:xfrm>
          <a:prstGeom prst="roundRect">
            <a:avLst>
              <a:gd name="adj" fmla="val 9091"/>
            </a:avLst>
          </a:prstGeom>
          <a:solidFill>
            <a:srgbClr val="164069"/>
          </a:solidFill>
          <a:ln w="12700">
            <a:solidFill>
              <a:srgbClr val="164069"/>
            </a:solidFill>
            <a:prstDash val="solid"/>
          </a:ln>
        </p:spPr>
        <p:txBody>
          <a:bodyPr/>
          <a:lstStyle/>
          <a:p>
            <a:endParaRPr lang="en-CA"/>
          </a:p>
        </p:txBody>
      </p:sp>
      <p:sp>
        <p:nvSpPr>
          <p:cNvPr id="17" name="Text 15"/>
          <p:cNvSpPr txBox="1"/>
          <p:nvPr/>
        </p:nvSpPr>
        <p:spPr>
          <a:xfrm>
            <a:off x="9692640" y="1828800"/>
            <a:ext cx="2011680" cy="1005840"/>
          </a:xfrm>
          <a:prstGeom prst="rect">
            <a:avLst/>
          </a:prstGeom>
          <a:noFill/>
          <a:ln/>
        </p:spPr>
        <p:txBody>
          <a:bodyPr wrap="square" lIns="0" tIns="0" rIns="0" bIns="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Execute &amp; document</a:t>
            </a:r>
            <a:endParaRPr lang="en-US" sz="1700" dirty="0"/>
          </a:p>
        </p:txBody>
      </p:sp>
      <p:sp>
        <p:nvSpPr>
          <p:cNvPr id="18" name="Text 16"/>
          <p:cNvSpPr txBox="1"/>
          <p:nvPr/>
        </p:nvSpPr>
        <p:spPr>
          <a:xfrm>
            <a:off x="548640" y="3200400"/>
            <a:ext cx="7315200" cy="457200"/>
          </a:xfrm>
          <a:prstGeom prst="rect">
            <a:avLst/>
          </a:prstGeom>
          <a:noFill/>
          <a:ln/>
        </p:spPr>
        <p:txBody>
          <a:bodyPr wrap="square" lIns="0" tIns="0" rIns="0" bIns="0" rtlCol="0" anchor="ctr"/>
          <a:lstStyle/>
          <a:p>
            <a:pPr marL="0" indent="0">
              <a:buNone/>
            </a:pPr>
            <a:r>
              <a:rPr lang="en-US" sz="1900" b="1" dirty="0">
                <a:solidFill>
                  <a:srgbClr val="164069"/>
                </a:solidFill>
                <a:latin typeface="Cambria" pitchFamily="34" charset="0"/>
                <a:ea typeface="Cambria" pitchFamily="34" charset="-122"/>
                <a:cs typeface="Cambria" pitchFamily="34" charset="-120"/>
              </a:rPr>
              <a:t>Sort each ingredient into a status bucket</a:t>
            </a:r>
            <a:endParaRPr lang="en-US" sz="1900" dirty="0"/>
          </a:p>
        </p:txBody>
      </p:sp>
      <p:sp>
        <p:nvSpPr>
          <p:cNvPr id="19" name="Shape 17"/>
          <p:cNvSpPr/>
          <p:nvPr/>
        </p:nvSpPr>
        <p:spPr>
          <a:xfrm>
            <a:off x="548640" y="3794760"/>
            <a:ext cx="5440680" cy="640080"/>
          </a:xfrm>
          <a:prstGeom prst="roundRect">
            <a:avLst>
              <a:gd name="adj" fmla="val 17143"/>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20" name="Shape 18"/>
          <p:cNvSpPr/>
          <p:nvPr/>
        </p:nvSpPr>
        <p:spPr>
          <a:xfrm>
            <a:off x="731520" y="3977640"/>
            <a:ext cx="274320" cy="274320"/>
          </a:xfrm>
          <a:prstGeom prst="ellipse">
            <a:avLst/>
          </a:prstGeom>
          <a:solidFill>
            <a:srgbClr val="2E8B57"/>
          </a:solidFill>
          <a:ln w="12700">
            <a:solidFill>
              <a:srgbClr val="2E8B57"/>
            </a:solidFill>
            <a:prstDash val="solid"/>
          </a:ln>
        </p:spPr>
        <p:txBody>
          <a:bodyPr/>
          <a:lstStyle/>
          <a:p>
            <a:endParaRPr lang="en-CA"/>
          </a:p>
        </p:txBody>
      </p:sp>
      <p:sp>
        <p:nvSpPr>
          <p:cNvPr id="21" name="Text 19"/>
          <p:cNvSpPr txBox="1"/>
          <p:nvPr/>
        </p:nvSpPr>
        <p:spPr>
          <a:xfrm>
            <a:off x="1188720" y="3794760"/>
            <a:ext cx="4663440" cy="640080"/>
          </a:xfrm>
          <a:prstGeom prst="rect">
            <a:avLst/>
          </a:prstGeom>
          <a:noFill/>
          <a:ln/>
        </p:spPr>
        <p:txBody>
          <a:bodyPr wrap="square" lIns="0" tIns="0" rIns="0" bIns="0" rtlCol="0" anchor="ctr"/>
          <a:lstStyle/>
          <a:p>
            <a:pPr marL="0" indent="0">
              <a:buNone/>
            </a:pPr>
            <a:r>
              <a:rPr lang="en-US" sz="1500" dirty="0">
                <a:solidFill>
                  <a:srgbClr val="1F2A37"/>
                </a:solidFill>
                <a:latin typeface="Calibri" pitchFamily="34" charset="0"/>
                <a:ea typeface="Calibri" pitchFamily="34" charset="-122"/>
                <a:cs typeface="Calibri" pitchFamily="34" charset="-120"/>
              </a:rPr>
              <a:t>Old dietary ingredient (marketed before Oct 15, 1994)</a:t>
            </a:r>
            <a:endParaRPr lang="en-US" sz="1500" dirty="0"/>
          </a:p>
        </p:txBody>
      </p:sp>
      <p:sp>
        <p:nvSpPr>
          <p:cNvPr id="22" name="Shape 20"/>
          <p:cNvSpPr/>
          <p:nvPr/>
        </p:nvSpPr>
        <p:spPr>
          <a:xfrm>
            <a:off x="6172200" y="3794760"/>
            <a:ext cx="5440680" cy="640080"/>
          </a:xfrm>
          <a:prstGeom prst="roundRect">
            <a:avLst>
              <a:gd name="adj" fmla="val 17143"/>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23" name="Shape 21"/>
          <p:cNvSpPr/>
          <p:nvPr/>
        </p:nvSpPr>
        <p:spPr>
          <a:xfrm>
            <a:off x="6355080" y="3977640"/>
            <a:ext cx="274320" cy="274320"/>
          </a:xfrm>
          <a:prstGeom prst="ellipse">
            <a:avLst/>
          </a:prstGeom>
          <a:solidFill>
            <a:srgbClr val="2E8B57"/>
          </a:solidFill>
          <a:ln w="12700">
            <a:solidFill>
              <a:srgbClr val="2E8B57"/>
            </a:solidFill>
            <a:prstDash val="solid"/>
          </a:ln>
        </p:spPr>
        <p:txBody>
          <a:bodyPr/>
          <a:lstStyle/>
          <a:p>
            <a:endParaRPr lang="en-CA"/>
          </a:p>
        </p:txBody>
      </p:sp>
      <p:sp>
        <p:nvSpPr>
          <p:cNvPr id="24" name="Text 22"/>
          <p:cNvSpPr txBox="1"/>
          <p:nvPr/>
        </p:nvSpPr>
        <p:spPr>
          <a:xfrm>
            <a:off x="6812280" y="3794760"/>
            <a:ext cx="4663440" cy="640080"/>
          </a:xfrm>
          <a:prstGeom prst="rect">
            <a:avLst/>
          </a:prstGeom>
          <a:noFill/>
          <a:ln/>
        </p:spPr>
        <p:txBody>
          <a:bodyPr wrap="square" lIns="0" tIns="0" rIns="0" bIns="0" rtlCol="0" anchor="ctr"/>
          <a:lstStyle/>
          <a:p>
            <a:pPr marL="0" indent="0">
              <a:buNone/>
            </a:pPr>
            <a:r>
              <a:rPr lang="en-US" sz="1500" dirty="0">
                <a:solidFill>
                  <a:srgbClr val="1F2A37"/>
                </a:solidFill>
                <a:latin typeface="Calibri" pitchFamily="34" charset="0"/>
                <a:ea typeface="Calibri" pitchFamily="34" charset="-122"/>
                <a:cs typeface="Calibri" pitchFamily="34" charset="-120"/>
              </a:rPr>
              <a:t>NDI notification filed, no objection</a:t>
            </a:r>
            <a:endParaRPr lang="en-US" sz="1500" dirty="0"/>
          </a:p>
        </p:txBody>
      </p:sp>
      <p:sp>
        <p:nvSpPr>
          <p:cNvPr id="25" name="Shape 23"/>
          <p:cNvSpPr/>
          <p:nvPr/>
        </p:nvSpPr>
        <p:spPr>
          <a:xfrm>
            <a:off x="548640" y="4572000"/>
            <a:ext cx="5440680" cy="640080"/>
          </a:xfrm>
          <a:prstGeom prst="roundRect">
            <a:avLst>
              <a:gd name="adj" fmla="val 17143"/>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26" name="Shape 24"/>
          <p:cNvSpPr/>
          <p:nvPr/>
        </p:nvSpPr>
        <p:spPr>
          <a:xfrm>
            <a:off x="731520" y="4754880"/>
            <a:ext cx="274320" cy="274320"/>
          </a:xfrm>
          <a:prstGeom prst="ellipse">
            <a:avLst/>
          </a:prstGeom>
          <a:solidFill>
            <a:srgbClr val="2E8B57"/>
          </a:solidFill>
          <a:ln w="12700">
            <a:solidFill>
              <a:srgbClr val="2E8B57"/>
            </a:solidFill>
            <a:prstDash val="solid"/>
          </a:ln>
        </p:spPr>
        <p:txBody>
          <a:bodyPr/>
          <a:lstStyle/>
          <a:p>
            <a:endParaRPr lang="en-CA"/>
          </a:p>
        </p:txBody>
      </p:sp>
      <p:sp>
        <p:nvSpPr>
          <p:cNvPr id="27" name="Text 25"/>
          <p:cNvSpPr txBox="1"/>
          <p:nvPr/>
        </p:nvSpPr>
        <p:spPr>
          <a:xfrm>
            <a:off x="1188720" y="4572000"/>
            <a:ext cx="4663440" cy="640080"/>
          </a:xfrm>
          <a:prstGeom prst="rect">
            <a:avLst/>
          </a:prstGeom>
          <a:noFill/>
          <a:ln/>
        </p:spPr>
        <p:txBody>
          <a:bodyPr wrap="square" lIns="0" tIns="0" rIns="0" bIns="0" rtlCol="0" anchor="ctr"/>
          <a:lstStyle/>
          <a:p>
            <a:pPr marL="0" indent="0">
              <a:buNone/>
            </a:pPr>
            <a:r>
              <a:rPr lang="en-US" sz="1500" dirty="0">
                <a:solidFill>
                  <a:srgbClr val="1F2A37"/>
                </a:solidFill>
                <a:latin typeface="Calibri" pitchFamily="34" charset="0"/>
                <a:ea typeface="Calibri" pitchFamily="34" charset="-122"/>
                <a:cs typeface="Calibri" pitchFamily="34" charset="-120"/>
              </a:rPr>
              <a:t>GRAS notice with a “no questions” letter</a:t>
            </a:r>
            <a:endParaRPr lang="en-US" sz="1500" dirty="0"/>
          </a:p>
        </p:txBody>
      </p:sp>
      <p:sp>
        <p:nvSpPr>
          <p:cNvPr id="28" name="Shape 26"/>
          <p:cNvSpPr/>
          <p:nvPr/>
        </p:nvSpPr>
        <p:spPr>
          <a:xfrm>
            <a:off x="6172200" y="4572000"/>
            <a:ext cx="5440680" cy="640080"/>
          </a:xfrm>
          <a:prstGeom prst="roundRect">
            <a:avLst>
              <a:gd name="adj" fmla="val 17143"/>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29" name="Shape 27"/>
          <p:cNvSpPr/>
          <p:nvPr/>
        </p:nvSpPr>
        <p:spPr>
          <a:xfrm>
            <a:off x="6355080" y="4754880"/>
            <a:ext cx="274320" cy="274320"/>
          </a:xfrm>
          <a:prstGeom prst="ellipse">
            <a:avLst/>
          </a:prstGeom>
          <a:solidFill>
            <a:srgbClr val="2E8B57"/>
          </a:solidFill>
          <a:ln w="12700">
            <a:solidFill>
              <a:srgbClr val="2E8B57"/>
            </a:solidFill>
            <a:prstDash val="solid"/>
          </a:ln>
        </p:spPr>
        <p:txBody>
          <a:bodyPr/>
          <a:lstStyle/>
          <a:p>
            <a:endParaRPr lang="en-CA"/>
          </a:p>
        </p:txBody>
      </p:sp>
      <p:sp>
        <p:nvSpPr>
          <p:cNvPr id="30" name="Text 28"/>
          <p:cNvSpPr txBox="1"/>
          <p:nvPr/>
        </p:nvSpPr>
        <p:spPr>
          <a:xfrm>
            <a:off x="6812280" y="4572000"/>
            <a:ext cx="4663440" cy="640080"/>
          </a:xfrm>
          <a:prstGeom prst="rect">
            <a:avLst/>
          </a:prstGeom>
          <a:noFill/>
          <a:ln/>
        </p:spPr>
        <p:txBody>
          <a:bodyPr wrap="square" lIns="0" tIns="0" rIns="0" bIns="0" rtlCol="0" anchor="ctr"/>
          <a:lstStyle/>
          <a:p>
            <a:pPr marL="0" indent="0">
              <a:buNone/>
            </a:pPr>
            <a:r>
              <a:rPr lang="en-US" sz="1500" dirty="0">
                <a:solidFill>
                  <a:srgbClr val="1F2A37"/>
                </a:solidFill>
                <a:latin typeface="Calibri" pitchFamily="34" charset="0"/>
                <a:ea typeface="Calibri" pitchFamily="34" charset="-122"/>
                <a:cs typeface="Calibri" pitchFamily="34" charset="-120"/>
              </a:rPr>
              <a:t>Listed or affirmed GRAS (21 CFR 182 / 184)</a:t>
            </a:r>
            <a:endParaRPr lang="en-US" sz="1500" dirty="0"/>
          </a:p>
        </p:txBody>
      </p:sp>
      <p:sp>
        <p:nvSpPr>
          <p:cNvPr id="31" name="Shape 29"/>
          <p:cNvSpPr/>
          <p:nvPr/>
        </p:nvSpPr>
        <p:spPr>
          <a:xfrm>
            <a:off x="548640" y="5349240"/>
            <a:ext cx="5440680" cy="640080"/>
          </a:xfrm>
          <a:prstGeom prst="roundRect">
            <a:avLst>
              <a:gd name="adj" fmla="val 17143"/>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32" name="Shape 30"/>
          <p:cNvSpPr/>
          <p:nvPr/>
        </p:nvSpPr>
        <p:spPr>
          <a:xfrm>
            <a:off x="731520" y="5532120"/>
            <a:ext cx="274320" cy="274320"/>
          </a:xfrm>
          <a:prstGeom prst="ellipse">
            <a:avLst/>
          </a:prstGeom>
          <a:solidFill>
            <a:srgbClr val="E0A100"/>
          </a:solidFill>
          <a:ln w="12700">
            <a:solidFill>
              <a:srgbClr val="E0A100"/>
            </a:solidFill>
            <a:prstDash val="solid"/>
          </a:ln>
        </p:spPr>
        <p:txBody>
          <a:bodyPr/>
          <a:lstStyle/>
          <a:p>
            <a:endParaRPr lang="en-CA"/>
          </a:p>
        </p:txBody>
      </p:sp>
      <p:sp>
        <p:nvSpPr>
          <p:cNvPr id="33" name="Text 31"/>
          <p:cNvSpPr txBox="1"/>
          <p:nvPr/>
        </p:nvSpPr>
        <p:spPr>
          <a:xfrm>
            <a:off x="1188720" y="5349240"/>
            <a:ext cx="4663440" cy="640080"/>
          </a:xfrm>
          <a:prstGeom prst="rect">
            <a:avLst/>
          </a:prstGeom>
          <a:noFill/>
          <a:ln/>
        </p:spPr>
        <p:txBody>
          <a:bodyPr wrap="square" lIns="0" tIns="0" rIns="0" bIns="0" rtlCol="0" anchor="ctr"/>
          <a:lstStyle/>
          <a:p>
            <a:pPr marL="0" indent="0">
              <a:buNone/>
            </a:pPr>
            <a:r>
              <a:rPr lang="en-US" sz="1500" dirty="0">
                <a:solidFill>
                  <a:srgbClr val="1F2A37"/>
                </a:solidFill>
                <a:latin typeface="Calibri" pitchFamily="34" charset="0"/>
                <a:ea typeface="Calibri" pitchFamily="34" charset="-122"/>
                <a:cs typeface="Calibri" pitchFamily="34" charset="-120"/>
              </a:rPr>
              <a:t>Self-GRAS only — dossier on file</a:t>
            </a:r>
            <a:endParaRPr lang="en-US" sz="1500" dirty="0"/>
          </a:p>
        </p:txBody>
      </p:sp>
      <p:sp>
        <p:nvSpPr>
          <p:cNvPr id="34" name="Shape 32"/>
          <p:cNvSpPr/>
          <p:nvPr/>
        </p:nvSpPr>
        <p:spPr>
          <a:xfrm>
            <a:off x="6172200" y="5349240"/>
            <a:ext cx="5440680" cy="640080"/>
          </a:xfrm>
          <a:prstGeom prst="roundRect">
            <a:avLst>
              <a:gd name="adj" fmla="val 17143"/>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35" name="Shape 33"/>
          <p:cNvSpPr/>
          <p:nvPr/>
        </p:nvSpPr>
        <p:spPr>
          <a:xfrm>
            <a:off x="6355080" y="5532120"/>
            <a:ext cx="274320" cy="274320"/>
          </a:xfrm>
          <a:prstGeom prst="ellipse">
            <a:avLst/>
          </a:prstGeom>
          <a:solidFill>
            <a:srgbClr val="C0392B"/>
          </a:solidFill>
          <a:ln w="12700">
            <a:solidFill>
              <a:srgbClr val="C0392B"/>
            </a:solidFill>
            <a:prstDash val="solid"/>
          </a:ln>
        </p:spPr>
        <p:txBody>
          <a:bodyPr/>
          <a:lstStyle/>
          <a:p>
            <a:endParaRPr lang="en-CA"/>
          </a:p>
        </p:txBody>
      </p:sp>
      <p:sp>
        <p:nvSpPr>
          <p:cNvPr id="36" name="Text 34"/>
          <p:cNvSpPr txBox="1"/>
          <p:nvPr/>
        </p:nvSpPr>
        <p:spPr>
          <a:xfrm>
            <a:off x="6812280" y="5349240"/>
            <a:ext cx="4663440" cy="640080"/>
          </a:xfrm>
          <a:prstGeom prst="rect">
            <a:avLst/>
          </a:prstGeom>
          <a:noFill/>
          <a:ln/>
        </p:spPr>
        <p:txBody>
          <a:bodyPr wrap="square" lIns="0" tIns="0" rIns="0" bIns="0" rtlCol="0" anchor="ctr"/>
          <a:lstStyle/>
          <a:p>
            <a:pPr marL="0" indent="0">
              <a:buNone/>
            </a:pPr>
            <a:r>
              <a:rPr lang="en-US" sz="1500" dirty="0">
                <a:solidFill>
                  <a:srgbClr val="1F2A37"/>
                </a:solidFill>
                <a:latin typeface="Calibri" pitchFamily="34" charset="0"/>
                <a:ea typeface="Calibri" pitchFamily="34" charset="-122"/>
                <a:cs typeface="Calibri" pitchFamily="34" charset="-120"/>
              </a:rPr>
              <a:t>No documented basis</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94415" cy="822960"/>
          </a:xfrm>
          <a:prstGeom prst="rect">
            <a:avLst/>
          </a:prstGeom>
          <a:noFill/>
          <a:ln/>
        </p:spPr>
        <p:txBody>
          <a:bodyPr wrap="square" lIns="0" tIns="0" rIns="0" bIns="0" rtlCol="0" anchor="ctr"/>
          <a:lstStyle/>
          <a:p>
            <a:pPr marL="0" indent="0">
              <a:buNone/>
            </a:pPr>
            <a:r>
              <a:rPr lang="en-US" sz="3400" b="1" dirty="0">
                <a:solidFill>
                  <a:srgbClr val="164069"/>
                </a:solidFill>
                <a:latin typeface="Cambria" pitchFamily="34" charset="0"/>
                <a:ea typeface="Cambria" pitchFamily="34" charset="-122"/>
                <a:cs typeface="Cambria" pitchFamily="34" charset="-120"/>
              </a:rPr>
              <a:t>Four paths forward for amber and red ingredients</a:t>
            </a:r>
            <a:endParaRPr lang="en-US" sz="3400" dirty="0"/>
          </a:p>
        </p:txBody>
      </p:sp>
      <p:sp>
        <p:nvSpPr>
          <p:cNvPr id="3" name="Text 1"/>
          <p:cNvSpPr txBox="1"/>
          <p:nvPr/>
        </p:nvSpPr>
        <p:spPr>
          <a:xfrm>
            <a:off x="548640" y="1143000"/>
            <a:ext cx="11094415" cy="457200"/>
          </a:xfrm>
          <a:prstGeom prst="rect">
            <a:avLst/>
          </a:prstGeom>
          <a:noFill/>
          <a:ln/>
        </p:spPr>
        <p:txBody>
          <a:bodyPr wrap="square" lIns="0" tIns="0" rIns="0" bIns="0" rtlCol="0" anchor="ctr"/>
          <a:lstStyle/>
          <a:p>
            <a:pPr marL="0" indent="0">
              <a:buNone/>
            </a:pPr>
            <a:r>
              <a:rPr lang="en-US" sz="1600" i="1" dirty="0">
                <a:solidFill>
                  <a:srgbClr val="5B6778"/>
                </a:solidFill>
                <a:latin typeface="Calibri" pitchFamily="34" charset="0"/>
                <a:ea typeface="Calibri" pitchFamily="34" charset="-122"/>
                <a:cs typeface="Calibri" pitchFamily="34" charset="-120"/>
              </a:rPr>
              <a:t>Each has a different cost, timeline, disclosure and IP profile</a:t>
            </a:r>
            <a:endParaRPr lang="en-US" sz="1600" dirty="0"/>
          </a:p>
        </p:txBody>
      </p:sp>
      <p:sp>
        <p:nvSpPr>
          <p:cNvPr id="4" name="Shape 2"/>
          <p:cNvSpPr/>
          <p:nvPr/>
        </p:nvSpPr>
        <p:spPr>
          <a:xfrm>
            <a:off x="548640" y="1828800"/>
            <a:ext cx="2606040" cy="4343400"/>
          </a:xfrm>
          <a:prstGeom prst="roundRect">
            <a:avLst>
              <a:gd name="adj" fmla="val 4211"/>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5" name="Shape 3"/>
          <p:cNvSpPr/>
          <p:nvPr/>
        </p:nvSpPr>
        <p:spPr>
          <a:xfrm>
            <a:off x="822960" y="2103120"/>
            <a:ext cx="777240" cy="777240"/>
          </a:xfrm>
          <a:prstGeom prst="ellipse">
            <a:avLst/>
          </a:prstGeom>
          <a:solidFill>
            <a:srgbClr val="164069"/>
          </a:solidFill>
          <a:ln w="12700">
            <a:solidFill>
              <a:srgbClr val="164069"/>
            </a:solidFill>
            <a:prstDash val="solid"/>
          </a:ln>
        </p:spPr>
        <p:txBody>
          <a:bodyPr/>
          <a:lstStyle/>
          <a:p>
            <a:endParaRPr lang="en-CA"/>
          </a:p>
        </p:txBody>
      </p:sp>
      <p:pic>
        <p:nvPicPr>
          <p:cNvPr id="6" name="Image 0" descr="preencoded.png"/>
          <p:cNvPicPr>
            <a:picLocks noChangeAspect="1"/>
          </p:cNvPicPr>
          <p:nvPr/>
        </p:nvPicPr>
        <p:blipFill>
          <a:blip r:embed="rId3"/>
          <a:stretch>
            <a:fillRect/>
          </a:stretch>
        </p:blipFill>
        <p:spPr>
          <a:xfrm>
            <a:off x="1017270" y="2297430"/>
            <a:ext cx="388620" cy="388620"/>
          </a:xfrm>
          <a:prstGeom prst="rect">
            <a:avLst/>
          </a:prstGeom>
        </p:spPr>
      </p:pic>
      <p:sp>
        <p:nvSpPr>
          <p:cNvPr id="7" name="Text 4"/>
          <p:cNvSpPr txBox="1"/>
          <p:nvPr/>
        </p:nvSpPr>
        <p:spPr>
          <a:xfrm>
            <a:off x="2194560" y="2011680"/>
            <a:ext cx="731520" cy="914400"/>
          </a:xfrm>
          <a:prstGeom prst="rect">
            <a:avLst/>
          </a:prstGeom>
          <a:noFill/>
          <a:ln/>
        </p:spPr>
        <p:txBody>
          <a:bodyPr wrap="square" lIns="0" tIns="0" rIns="0" bIns="0" rtlCol="0" anchor="ctr"/>
          <a:lstStyle/>
          <a:p>
            <a:pPr marL="0" indent="0" algn="r">
              <a:buNone/>
            </a:pPr>
            <a:r>
              <a:rPr lang="en-US" sz="4400" b="1" dirty="0">
                <a:solidFill>
                  <a:srgbClr val="FF7B00"/>
                </a:solidFill>
                <a:latin typeface="Cambria" pitchFamily="34" charset="0"/>
                <a:ea typeface="Cambria" pitchFamily="34" charset="-122"/>
                <a:cs typeface="Cambria" pitchFamily="34" charset="-120"/>
              </a:rPr>
              <a:t>A</a:t>
            </a:r>
            <a:endParaRPr lang="en-US" sz="4400" dirty="0"/>
          </a:p>
        </p:txBody>
      </p:sp>
      <p:sp>
        <p:nvSpPr>
          <p:cNvPr id="8" name="Text 5"/>
          <p:cNvSpPr txBox="1"/>
          <p:nvPr/>
        </p:nvSpPr>
        <p:spPr>
          <a:xfrm>
            <a:off x="822960" y="3063240"/>
            <a:ext cx="2194560" cy="457200"/>
          </a:xfrm>
          <a:prstGeom prst="rect">
            <a:avLst/>
          </a:prstGeom>
          <a:noFill/>
          <a:ln/>
        </p:spPr>
        <p:txBody>
          <a:bodyPr wrap="square" lIns="0" tIns="0" rIns="0" bIns="0" rtlCol="0" anchor="ctr"/>
          <a:lstStyle/>
          <a:p>
            <a:pPr marL="0" indent="0">
              <a:buNone/>
            </a:pPr>
            <a:r>
              <a:rPr lang="en-US" sz="1900" b="1" dirty="0">
                <a:solidFill>
                  <a:srgbClr val="164069"/>
                </a:solidFill>
                <a:latin typeface="Cambria" pitchFamily="34" charset="0"/>
                <a:ea typeface="Cambria" pitchFamily="34" charset="-122"/>
                <a:cs typeface="Cambria" pitchFamily="34" charset="-120"/>
              </a:rPr>
              <a:t>Submit “as is”</a:t>
            </a:r>
            <a:endParaRPr lang="en-US" sz="1900" dirty="0"/>
          </a:p>
        </p:txBody>
      </p:sp>
      <p:sp>
        <p:nvSpPr>
          <p:cNvPr id="9" name="Text 6"/>
          <p:cNvSpPr txBox="1"/>
          <p:nvPr/>
        </p:nvSpPr>
        <p:spPr>
          <a:xfrm>
            <a:off x="822960" y="3566160"/>
            <a:ext cx="2148840" cy="1737360"/>
          </a:xfrm>
          <a:prstGeom prst="rect">
            <a:avLst/>
          </a:prstGeom>
          <a:noFill/>
          <a:ln/>
        </p:spPr>
        <p:txBody>
          <a:bodyPr wrap="square" lIns="0" tIns="0" rIns="0" bIns="0" rtlCol="0" anchor="t"/>
          <a:lstStyle/>
          <a:p>
            <a:pPr marL="0" indent="0">
              <a:buNone/>
            </a:pPr>
            <a:r>
              <a:rPr lang="en-US" sz="1300" dirty="0">
                <a:solidFill>
                  <a:srgbClr val="1F2A37"/>
                </a:solidFill>
                <a:latin typeface="Calibri" pitchFamily="34" charset="0"/>
                <a:ea typeface="Calibri" pitchFamily="34" charset="-122"/>
                <a:cs typeface="Calibri" pitchFamily="34" charset="-120"/>
              </a:rPr>
              <a:t>Streamlined legacy submission to the public list — no safety dossier up front. Roll the dice on FDA’s triage.</a:t>
            </a:r>
            <a:endParaRPr lang="en-US" sz="1300" dirty="0"/>
          </a:p>
        </p:txBody>
      </p:sp>
      <p:sp>
        <p:nvSpPr>
          <p:cNvPr id="10" name="Text 7"/>
          <p:cNvSpPr txBox="1"/>
          <p:nvPr/>
        </p:nvSpPr>
        <p:spPr>
          <a:xfrm>
            <a:off x="822960" y="5349240"/>
            <a:ext cx="1280160" cy="365760"/>
          </a:xfrm>
          <a:prstGeom prst="rect">
            <a:avLst/>
          </a:prstGeom>
          <a:noFill/>
          <a:ln/>
        </p:spPr>
        <p:txBody>
          <a:bodyPr wrap="square" lIns="0" tIns="0" rIns="0" bIns="0" rtlCol="0" anchor="ctr"/>
          <a:lstStyle/>
          <a:p>
            <a:pPr marL="0" indent="0">
              <a:buNone/>
            </a:pPr>
            <a:r>
              <a:rPr lang="en-US" sz="1200" dirty="0">
                <a:solidFill>
                  <a:srgbClr val="5B6778"/>
                </a:solidFill>
                <a:latin typeface="Calibri" pitchFamily="34" charset="0"/>
                <a:ea typeface="Calibri" pitchFamily="34" charset="-122"/>
                <a:cs typeface="Calibri" pitchFamily="34" charset="-120"/>
              </a:rPr>
              <a:t>Long-term risk</a:t>
            </a:r>
            <a:endParaRPr lang="en-US" sz="1200" dirty="0"/>
          </a:p>
        </p:txBody>
      </p:sp>
      <p:sp>
        <p:nvSpPr>
          <p:cNvPr id="11" name="Shape 8"/>
          <p:cNvSpPr/>
          <p:nvPr/>
        </p:nvSpPr>
        <p:spPr>
          <a:xfrm>
            <a:off x="1965960" y="5367528"/>
            <a:ext cx="1005840" cy="329184"/>
          </a:xfrm>
          <a:prstGeom prst="roundRect">
            <a:avLst>
              <a:gd name="adj" fmla="val 27778"/>
            </a:avLst>
          </a:prstGeom>
          <a:solidFill>
            <a:srgbClr val="E0A100"/>
          </a:solidFill>
          <a:ln w="12700">
            <a:solidFill>
              <a:srgbClr val="E0A100"/>
            </a:solidFill>
            <a:prstDash val="solid"/>
          </a:ln>
        </p:spPr>
        <p:txBody>
          <a:bodyPr/>
          <a:lstStyle/>
          <a:p>
            <a:endParaRPr lang="en-CA"/>
          </a:p>
        </p:txBody>
      </p:sp>
      <p:sp>
        <p:nvSpPr>
          <p:cNvPr id="12" name="Text 9"/>
          <p:cNvSpPr txBox="1"/>
          <p:nvPr/>
        </p:nvSpPr>
        <p:spPr>
          <a:xfrm>
            <a:off x="1965960" y="5367528"/>
            <a:ext cx="1005840" cy="329184"/>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Moderate</a:t>
            </a:r>
            <a:endParaRPr lang="en-US" sz="1200" dirty="0"/>
          </a:p>
        </p:txBody>
      </p:sp>
      <p:sp>
        <p:nvSpPr>
          <p:cNvPr id="13" name="Shape 10"/>
          <p:cNvSpPr/>
          <p:nvPr/>
        </p:nvSpPr>
        <p:spPr>
          <a:xfrm>
            <a:off x="3364992" y="1828800"/>
            <a:ext cx="2606040" cy="4343400"/>
          </a:xfrm>
          <a:prstGeom prst="roundRect">
            <a:avLst>
              <a:gd name="adj" fmla="val 4211"/>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14" name="Shape 11"/>
          <p:cNvSpPr/>
          <p:nvPr/>
        </p:nvSpPr>
        <p:spPr>
          <a:xfrm>
            <a:off x="3639312" y="2103120"/>
            <a:ext cx="777240" cy="777240"/>
          </a:xfrm>
          <a:prstGeom prst="ellipse">
            <a:avLst/>
          </a:prstGeom>
          <a:solidFill>
            <a:srgbClr val="164069"/>
          </a:solidFill>
          <a:ln w="12700">
            <a:solidFill>
              <a:srgbClr val="164069"/>
            </a:solidFill>
            <a:prstDash val="solid"/>
          </a:ln>
        </p:spPr>
        <p:txBody>
          <a:bodyPr/>
          <a:lstStyle/>
          <a:p>
            <a:endParaRPr lang="en-CA"/>
          </a:p>
        </p:txBody>
      </p:sp>
      <p:pic>
        <p:nvPicPr>
          <p:cNvPr id="15" name="Image 1" descr="preencoded.png"/>
          <p:cNvPicPr>
            <a:picLocks noChangeAspect="1"/>
          </p:cNvPicPr>
          <p:nvPr/>
        </p:nvPicPr>
        <p:blipFill>
          <a:blip r:embed="rId4"/>
          <a:stretch>
            <a:fillRect/>
          </a:stretch>
        </p:blipFill>
        <p:spPr>
          <a:xfrm>
            <a:off x="3833622" y="2297430"/>
            <a:ext cx="388620" cy="388620"/>
          </a:xfrm>
          <a:prstGeom prst="rect">
            <a:avLst/>
          </a:prstGeom>
        </p:spPr>
      </p:pic>
      <p:sp>
        <p:nvSpPr>
          <p:cNvPr id="16" name="Text 12"/>
          <p:cNvSpPr txBox="1"/>
          <p:nvPr/>
        </p:nvSpPr>
        <p:spPr>
          <a:xfrm>
            <a:off x="5010912" y="2011680"/>
            <a:ext cx="731520" cy="914400"/>
          </a:xfrm>
          <a:prstGeom prst="rect">
            <a:avLst/>
          </a:prstGeom>
          <a:noFill/>
          <a:ln/>
        </p:spPr>
        <p:txBody>
          <a:bodyPr wrap="square" lIns="0" tIns="0" rIns="0" bIns="0" rtlCol="0" anchor="ctr"/>
          <a:lstStyle/>
          <a:p>
            <a:pPr marL="0" indent="0" algn="r">
              <a:buNone/>
            </a:pPr>
            <a:r>
              <a:rPr lang="en-US" sz="4400" b="1" dirty="0">
                <a:solidFill>
                  <a:srgbClr val="FF7B00"/>
                </a:solidFill>
                <a:latin typeface="Cambria" pitchFamily="34" charset="0"/>
                <a:ea typeface="Cambria" pitchFamily="34" charset="-122"/>
                <a:cs typeface="Cambria" pitchFamily="34" charset="-120"/>
              </a:rPr>
              <a:t>B</a:t>
            </a:r>
            <a:endParaRPr lang="en-US" sz="4400" dirty="0"/>
          </a:p>
        </p:txBody>
      </p:sp>
      <p:sp>
        <p:nvSpPr>
          <p:cNvPr id="17" name="Text 13"/>
          <p:cNvSpPr txBox="1"/>
          <p:nvPr/>
        </p:nvSpPr>
        <p:spPr>
          <a:xfrm>
            <a:off x="3639312" y="3063240"/>
            <a:ext cx="2194560" cy="457200"/>
          </a:xfrm>
          <a:prstGeom prst="rect">
            <a:avLst/>
          </a:prstGeom>
          <a:noFill/>
          <a:ln/>
        </p:spPr>
        <p:txBody>
          <a:bodyPr wrap="square" lIns="0" tIns="0" rIns="0" bIns="0" rtlCol="0" anchor="ctr"/>
          <a:lstStyle/>
          <a:p>
            <a:pPr marL="0" indent="0">
              <a:buNone/>
            </a:pPr>
            <a:r>
              <a:rPr lang="en-US" sz="1900" b="1" dirty="0">
                <a:solidFill>
                  <a:srgbClr val="164069"/>
                </a:solidFill>
                <a:latin typeface="Cambria" pitchFamily="34" charset="0"/>
                <a:ea typeface="Cambria" pitchFamily="34" charset="-122"/>
                <a:cs typeface="Cambria" pitchFamily="34" charset="-120"/>
              </a:rPr>
              <a:t>FDA GRAS notice</a:t>
            </a:r>
            <a:endParaRPr lang="en-US" sz="1900" dirty="0"/>
          </a:p>
        </p:txBody>
      </p:sp>
      <p:sp>
        <p:nvSpPr>
          <p:cNvPr id="18" name="Text 14"/>
          <p:cNvSpPr txBox="1"/>
          <p:nvPr/>
        </p:nvSpPr>
        <p:spPr>
          <a:xfrm>
            <a:off x="3639312" y="3566160"/>
            <a:ext cx="2148840" cy="1737360"/>
          </a:xfrm>
          <a:prstGeom prst="rect">
            <a:avLst/>
          </a:prstGeom>
          <a:noFill/>
          <a:ln/>
        </p:spPr>
        <p:txBody>
          <a:bodyPr wrap="square" lIns="0" tIns="0" rIns="0" bIns="0" rtlCol="0" anchor="t"/>
          <a:lstStyle/>
          <a:p>
            <a:pPr marL="0" indent="0">
              <a:buNone/>
            </a:pPr>
            <a:r>
              <a:rPr lang="en-US" sz="1300" dirty="0">
                <a:solidFill>
                  <a:srgbClr val="1F2A37"/>
                </a:solidFill>
                <a:latin typeface="Calibri" pitchFamily="34" charset="0"/>
                <a:ea typeface="Calibri" pitchFamily="34" charset="-122"/>
                <a:cs typeface="Calibri" pitchFamily="34" charset="-120"/>
              </a:rPr>
              <a:t>Full dossier for conventional-food uses; supports a food-supply position for the supplement ingredient.</a:t>
            </a:r>
            <a:endParaRPr lang="en-US" sz="1300" dirty="0"/>
          </a:p>
        </p:txBody>
      </p:sp>
      <p:sp>
        <p:nvSpPr>
          <p:cNvPr id="19" name="Text 15"/>
          <p:cNvSpPr txBox="1"/>
          <p:nvPr/>
        </p:nvSpPr>
        <p:spPr>
          <a:xfrm>
            <a:off x="3639312" y="5349240"/>
            <a:ext cx="1280160" cy="365760"/>
          </a:xfrm>
          <a:prstGeom prst="rect">
            <a:avLst/>
          </a:prstGeom>
          <a:noFill/>
          <a:ln/>
        </p:spPr>
        <p:txBody>
          <a:bodyPr wrap="square" lIns="0" tIns="0" rIns="0" bIns="0" rtlCol="0" anchor="ctr"/>
          <a:lstStyle/>
          <a:p>
            <a:pPr marL="0" indent="0">
              <a:buNone/>
            </a:pPr>
            <a:r>
              <a:rPr lang="en-US" sz="1200" dirty="0">
                <a:solidFill>
                  <a:srgbClr val="5B6778"/>
                </a:solidFill>
                <a:latin typeface="Calibri" pitchFamily="34" charset="0"/>
                <a:ea typeface="Calibri" pitchFamily="34" charset="-122"/>
                <a:cs typeface="Calibri" pitchFamily="34" charset="-120"/>
              </a:rPr>
              <a:t>Long-term risk</a:t>
            </a:r>
            <a:endParaRPr lang="en-US" sz="1200" dirty="0"/>
          </a:p>
        </p:txBody>
      </p:sp>
      <p:sp>
        <p:nvSpPr>
          <p:cNvPr id="20" name="Shape 16"/>
          <p:cNvSpPr/>
          <p:nvPr/>
        </p:nvSpPr>
        <p:spPr>
          <a:xfrm>
            <a:off x="4782312" y="5367528"/>
            <a:ext cx="1005840" cy="329184"/>
          </a:xfrm>
          <a:prstGeom prst="roundRect">
            <a:avLst>
              <a:gd name="adj" fmla="val 27778"/>
            </a:avLst>
          </a:prstGeom>
          <a:solidFill>
            <a:srgbClr val="2E8B57"/>
          </a:solidFill>
          <a:ln w="12700">
            <a:solidFill>
              <a:srgbClr val="2E8B57"/>
            </a:solidFill>
            <a:prstDash val="solid"/>
          </a:ln>
        </p:spPr>
        <p:txBody>
          <a:bodyPr/>
          <a:lstStyle/>
          <a:p>
            <a:endParaRPr lang="en-CA"/>
          </a:p>
        </p:txBody>
      </p:sp>
      <p:sp>
        <p:nvSpPr>
          <p:cNvPr id="21" name="Text 17"/>
          <p:cNvSpPr txBox="1"/>
          <p:nvPr/>
        </p:nvSpPr>
        <p:spPr>
          <a:xfrm>
            <a:off x="4782312" y="5367528"/>
            <a:ext cx="1005840" cy="329184"/>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Low</a:t>
            </a:r>
            <a:endParaRPr lang="en-US" sz="1200" dirty="0"/>
          </a:p>
        </p:txBody>
      </p:sp>
      <p:sp>
        <p:nvSpPr>
          <p:cNvPr id="22" name="Shape 18"/>
          <p:cNvSpPr/>
          <p:nvPr/>
        </p:nvSpPr>
        <p:spPr>
          <a:xfrm>
            <a:off x="6181344" y="1828800"/>
            <a:ext cx="2606040" cy="4343400"/>
          </a:xfrm>
          <a:prstGeom prst="roundRect">
            <a:avLst>
              <a:gd name="adj" fmla="val 4211"/>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endParaRPr lang="en-CA"/>
          </a:p>
        </p:txBody>
      </p:sp>
      <p:sp>
        <p:nvSpPr>
          <p:cNvPr id="23" name="Shape 19"/>
          <p:cNvSpPr/>
          <p:nvPr/>
        </p:nvSpPr>
        <p:spPr>
          <a:xfrm>
            <a:off x="6455664" y="2103120"/>
            <a:ext cx="777240" cy="777240"/>
          </a:xfrm>
          <a:prstGeom prst="ellipse">
            <a:avLst/>
          </a:prstGeom>
          <a:solidFill>
            <a:srgbClr val="164069"/>
          </a:solidFill>
          <a:ln w="12700">
            <a:solidFill>
              <a:srgbClr val="164069"/>
            </a:solidFill>
            <a:prstDash val="solid"/>
          </a:ln>
        </p:spPr>
        <p:txBody>
          <a:bodyPr/>
          <a:lstStyle/>
          <a:p>
            <a:endParaRPr lang="en-CA"/>
          </a:p>
        </p:txBody>
      </p:sp>
      <p:pic>
        <p:nvPicPr>
          <p:cNvPr id="24" name="Image 2" descr="preencoded.png"/>
          <p:cNvPicPr>
            <a:picLocks noChangeAspect="1"/>
          </p:cNvPicPr>
          <p:nvPr/>
        </p:nvPicPr>
        <p:blipFill>
          <a:blip r:embed="rId5"/>
          <a:stretch>
            <a:fillRect/>
          </a:stretch>
        </p:blipFill>
        <p:spPr>
          <a:xfrm>
            <a:off x="6649974" y="2297430"/>
            <a:ext cx="388620" cy="388620"/>
          </a:xfrm>
          <a:prstGeom prst="rect">
            <a:avLst/>
          </a:prstGeom>
        </p:spPr>
      </p:pic>
      <p:sp>
        <p:nvSpPr>
          <p:cNvPr id="25" name="Text 20"/>
          <p:cNvSpPr txBox="1"/>
          <p:nvPr/>
        </p:nvSpPr>
        <p:spPr>
          <a:xfrm>
            <a:off x="7827264" y="2011680"/>
            <a:ext cx="731520" cy="914400"/>
          </a:xfrm>
          <a:prstGeom prst="rect">
            <a:avLst/>
          </a:prstGeom>
          <a:noFill/>
          <a:ln/>
        </p:spPr>
        <p:txBody>
          <a:bodyPr wrap="square" lIns="0" tIns="0" rIns="0" bIns="0" rtlCol="0" anchor="ctr"/>
          <a:lstStyle/>
          <a:p>
            <a:pPr marL="0" indent="0" algn="r">
              <a:buNone/>
            </a:pPr>
            <a:r>
              <a:rPr lang="en-US" sz="4400" b="1" dirty="0">
                <a:solidFill>
                  <a:srgbClr val="FF7B00"/>
                </a:solidFill>
                <a:latin typeface="Cambria" pitchFamily="34" charset="0"/>
                <a:ea typeface="Cambria" pitchFamily="34" charset="-122"/>
                <a:cs typeface="Cambria" pitchFamily="34" charset="-120"/>
              </a:rPr>
              <a:t>C</a:t>
            </a:r>
            <a:endParaRPr lang="en-US" sz="4400" dirty="0"/>
          </a:p>
        </p:txBody>
      </p:sp>
      <p:sp>
        <p:nvSpPr>
          <p:cNvPr id="26" name="Text 21"/>
          <p:cNvSpPr txBox="1"/>
          <p:nvPr/>
        </p:nvSpPr>
        <p:spPr>
          <a:xfrm>
            <a:off x="6455664" y="3063240"/>
            <a:ext cx="2194560" cy="457200"/>
          </a:xfrm>
          <a:prstGeom prst="rect">
            <a:avLst/>
          </a:prstGeom>
          <a:noFill/>
          <a:ln/>
        </p:spPr>
        <p:txBody>
          <a:bodyPr wrap="square" lIns="0" tIns="0" rIns="0" bIns="0" rtlCol="0" anchor="ctr"/>
          <a:lstStyle/>
          <a:p>
            <a:pPr marL="0" indent="0">
              <a:buNone/>
            </a:pPr>
            <a:r>
              <a:rPr lang="en-US" sz="1900" b="1" dirty="0">
                <a:solidFill>
                  <a:srgbClr val="164069"/>
                </a:solidFill>
                <a:latin typeface="Cambria" pitchFamily="34" charset="0"/>
                <a:ea typeface="Cambria" pitchFamily="34" charset="-122"/>
                <a:cs typeface="Cambria" pitchFamily="34" charset="-120"/>
              </a:rPr>
              <a:t>NDI notification</a:t>
            </a:r>
            <a:endParaRPr lang="en-US" sz="1900" dirty="0"/>
          </a:p>
        </p:txBody>
      </p:sp>
      <p:sp>
        <p:nvSpPr>
          <p:cNvPr id="27" name="Text 22"/>
          <p:cNvSpPr txBox="1"/>
          <p:nvPr/>
        </p:nvSpPr>
        <p:spPr>
          <a:xfrm>
            <a:off x="6455664" y="3566160"/>
            <a:ext cx="2148840" cy="1737360"/>
          </a:xfrm>
          <a:prstGeom prst="rect">
            <a:avLst/>
          </a:prstGeom>
          <a:noFill/>
          <a:ln/>
        </p:spPr>
        <p:txBody>
          <a:bodyPr wrap="square" lIns="0" tIns="0" rIns="0" bIns="0" rtlCol="0" anchor="t"/>
          <a:lstStyle/>
          <a:p>
            <a:pPr marL="0" indent="0">
              <a:buNone/>
            </a:pPr>
            <a:r>
              <a:rPr lang="en-US" sz="1300" dirty="0">
                <a:solidFill>
                  <a:srgbClr val="1F2A37"/>
                </a:solidFill>
                <a:latin typeface="Calibri" pitchFamily="34" charset="0"/>
                <a:ea typeface="Calibri" pitchFamily="34" charset="-122"/>
                <a:cs typeface="Calibri" pitchFamily="34" charset="-120"/>
              </a:rPr>
              <a:t>Premarket safety notification for the dietary supplement use — the pathway built for supplements.</a:t>
            </a:r>
            <a:endParaRPr lang="en-US" sz="1300" dirty="0"/>
          </a:p>
        </p:txBody>
      </p:sp>
      <p:sp>
        <p:nvSpPr>
          <p:cNvPr id="28" name="Text 23"/>
          <p:cNvSpPr txBox="1"/>
          <p:nvPr/>
        </p:nvSpPr>
        <p:spPr>
          <a:xfrm>
            <a:off x="6455664" y="5349240"/>
            <a:ext cx="1280160" cy="365760"/>
          </a:xfrm>
          <a:prstGeom prst="rect">
            <a:avLst/>
          </a:prstGeom>
          <a:noFill/>
          <a:ln/>
        </p:spPr>
        <p:txBody>
          <a:bodyPr wrap="square" lIns="0" tIns="0" rIns="0" bIns="0" rtlCol="0" anchor="ctr"/>
          <a:lstStyle/>
          <a:p>
            <a:pPr marL="0" indent="0">
              <a:buNone/>
            </a:pPr>
            <a:r>
              <a:rPr lang="en-US" sz="1200" dirty="0">
                <a:solidFill>
                  <a:srgbClr val="5B6778"/>
                </a:solidFill>
                <a:latin typeface="Calibri" pitchFamily="34" charset="0"/>
                <a:ea typeface="Calibri" pitchFamily="34" charset="-122"/>
                <a:cs typeface="Calibri" pitchFamily="34" charset="-120"/>
              </a:rPr>
              <a:t>Long-term risk</a:t>
            </a:r>
            <a:endParaRPr lang="en-US" sz="1200" dirty="0"/>
          </a:p>
        </p:txBody>
      </p:sp>
      <p:sp>
        <p:nvSpPr>
          <p:cNvPr id="29" name="Shape 24"/>
          <p:cNvSpPr/>
          <p:nvPr/>
        </p:nvSpPr>
        <p:spPr>
          <a:xfrm>
            <a:off x="7598664" y="5367528"/>
            <a:ext cx="1005840" cy="329184"/>
          </a:xfrm>
          <a:prstGeom prst="roundRect">
            <a:avLst>
              <a:gd name="adj" fmla="val 27778"/>
            </a:avLst>
          </a:prstGeom>
          <a:solidFill>
            <a:srgbClr val="2E8B57"/>
          </a:solidFill>
          <a:ln w="12700">
            <a:solidFill>
              <a:srgbClr val="2E8B57"/>
            </a:solidFill>
            <a:prstDash val="solid"/>
          </a:ln>
        </p:spPr>
        <p:txBody>
          <a:bodyPr/>
          <a:lstStyle/>
          <a:p>
            <a:endParaRPr lang="en-CA"/>
          </a:p>
        </p:txBody>
      </p:sp>
      <p:sp>
        <p:nvSpPr>
          <p:cNvPr id="30" name="Text 25"/>
          <p:cNvSpPr txBox="1"/>
          <p:nvPr/>
        </p:nvSpPr>
        <p:spPr>
          <a:xfrm>
            <a:off x="7598664" y="5367528"/>
            <a:ext cx="1005840" cy="329184"/>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Low</a:t>
            </a:r>
            <a:endParaRPr lang="en-US" sz="1200" dirty="0"/>
          </a:p>
        </p:txBody>
      </p:sp>
      <p:sp>
        <p:nvSpPr>
          <p:cNvPr id="31" name="Shape 26"/>
          <p:cNvSpPr/>
          <p:nvPr/>
        </p:nvSpPr>
        <p:spPr>
          <a:xfrm>
            <a:off x="8997696" y="1828800"/>
            <a:ext cx="2606040" cy="4343400"/>
          </a:xfrm>
          <a:prstGeom prst="roundRect">
            <a:avLst>
              <a:gd name="adj" fmla="val 4211"/>
            </a:avLst>
          </a:prstGeom>
          <a:solidFill>
            <a:srgbClr val="FDECEA"/>
          </a:solidFill>
          <a:ln w="12700">
            <a:solidFill>
              <a:srgbClr val="FDECEA"/>
            </a:solidFill>
            <a:prstDash val="solid"/>
          </a:ln>
          <a:effectLst>
            <a:outerShdw blurRad="76200" dist="25400" dir="5400000" algn="bl" rotWithShape="0">
              <a:srgbClr val="000000">
                <a:alpha val="12000"/>
              </a:srgbClr>
            </a:outerShdw>
          </a:effectLst>
        </p:spPr>
        <p:txBody>
          <a:bodyPr/>
          <a:lstStyle/>
          <a:p>
            <a:endParaRPr lang="en-CA"/>
          </a:p>
        </p:txBody>
      </p:sp>
      <p:sp>
        <p:nvSpPr>
          <p:cNvPr id="32" name="Shape 27"/>
          <p:cNvSpPr/>
          <p:nvPr/>
        </p:nvSpPr>
        <p:spPr>
          <a:xfrm>
            <a:off x="9272016" y="2103120"/>
            <a:ext cx="777240" cy="777240"/>
          </a:xfrm>
          <a:prstGeom prst="ellipse">
            <a:avLst/>
          </a:prstGeom>
          <a:solidFill>
            <a:srgbClr val="C0392B"/>
          </a:solidFill>
          <a:ln w="12700">
            <a:solidFill>
              <a:srgbClr val="C0392B"/>
            </a:solidFill>
            <a:prstDash val="solid"/>
          </a:ln>
        </p:spPr>
        <p:txBody>
          <a:bodyPr/>
          <a:lstStyle/>
          <a:p>
            <a:endParaRPr lang="en-CA"/>
          </a:p>
        </p:txBody>
      </p:sp>
      <p:pic>
        <p:nvPicPr>
          <p:cNvPr id="33" name="Image 3" descr="preencoded.png"/>
          <p:cNvPicPr>
            <a:picLocks noChangeAspect="1"/>
          </p:cNvPicPr>
          <p:nvPr/>
        </p:nvPicPr>
        <p:blipFill>
          <a:blip r:embed="rId6"/>
          <a:stretch>
            <a:fillRect/>
          </a:stretch>
        </p:blipFill>
        <p:spPr>
          <a:xfrm>
            <a:off x="9466326" y="2297430"/>
            <a:ext cx="388620" cy="388620"/>
          </a:xfrm>
          <a:prstGeom prst="rect">
            <a:avLst/>
          </a:prstGeom>
        </p:spPr>
      </p:pic>
      <p:sp>
        <p:nvSpPr>
          <p:cNvPr id="34" name="Text 28"/>
          <p:cNvSpPr txBox="1"/>
          <p:nvPr/>
        </p:nvSpPr>
        <p:spPr>
          <a:xfrm>
            <a:off x="10643616" y="2011680"/>
            <a:ext cx="731520" cy="914400"/>
          </a:xfrm>
          <a:prstGeom prst="rect">
            <a:avLst/>
          </a:prstGeom>
          <a:noFill/>
          <a:ln/>
        </p:spPr>
        <p:txBody>
          <a:bodyPr wrap="square" lIns="0" tIns="0" rIns="0" bIns="0" rtlCol="0" anchor="ctr"/>
          <a:lstStyle/>
          <a:p>
            <a:pPr marL="0" indent="0" algn="r">
              <a:buNone/>
            </a:pPr>
            <a:r>
              <a:rPr lang="en-US" sz="4400" b="1" dirty="0">
                <a:solidFill>
                  <a:srgbClr val="FF7B00"/>
                </a:solidFill>
                <a:latin typeface="Cambria" pitchFamily="34" charset="0"/>
                <a:ea typeface="Cambria" pitchFamily="34" charset="-122"/>
                <a:cs typeface="Cambria" pitchFamily="34" charset="-120"/>
              </a:rPr>
              <a:t>D</a:t>
            </a:r>
            <a:endParaRPr lang="en-US" sz="4400" dirty="0"/>
          </a:p>
        </p:txBody>
      </p:sp>
      <p:sp>
        <p:nvSpPr>
          <p:cNvPr id="35" name="Text 29"/>
          <p:cNvSpPr txBox="1"/>
          <p:nvPr/>
        </p:nvSpPr>
        <p:spPr>
          <a:xfrm>
            <a:off x="9272016" y="3063240"/>
            <a:ext cx="2194560" cy="457200"/>
          </a:xfrm>
          <a:prstGeom prst="rect">
            <a:avLst/>
          </a:prstGeom>
          <a:noFill/>
          <a:ln/>
        </p:spPr>
        <p:txBody>
          <a:bodyPr wrap="square" lIns="0" tIns="0" rIns="0" bIns="0" rtlCol="0" anchor="ctr"/>
          <a:lstStyle/>
          <a:p>
            <a:pPr marL="0" indent="0">
              <a:buNone/>
            </a:pPr>
            <a:r>
              <a:rPr lang="en-US" sz="1900" b="1" dirty="0">
                <a:solidFill>
                  <a:srgbClr val="164069"/>
                </a:solidFill>
                <a:latin typeface="Cambria" pitchFamily="34" charset="0"/>
                <a:ea typeface="Cambria" pitchFamily="34" charset="-122"/>
                <a:cs typeface="Cambria" pitchFamily="34" charset="-120"/>
              </a:rPr>
              <a:t>Do nothing</a:t>
            </a:r>
            <a:endParaRPr lang="en-US" sz="1900" dirty="0"/>
          </a:p>
        </p:txBody>
      </p:sp>
      <p:sp>
        <p:nvSpPr>
          <p:cNvPr id="36" name="Text 30"/>
          <p:cNvSpPr txBox="1"/>
          <p:nvPr/>
        </p:nvSpPr>
        <p:spPr>
          <a:xfrm>
            <a:off x="9272016" y="3566160"/>
            <a:ext cx="2148840" cy="1737360"/>
          </a:xfrm>
          <a:prstGeom prst="rect">
            <a:avLst/>
          </a:prstGeom>
          <a:noFill/>
          <a:ln/>
        </p:spPr>
        <p:txBody>
          <a:bodyPr wrap="square" lIns="0" tIns="0" rIns="0" bIns="0" rtlCol="0" anchor="t"/>
          <a:lstStyle/>
          <a:p>
            <a:pPr marL="0" indent="0">
              <a:buNone/>
            </a:pPr>
            <a:r>
              <a:rPr lang="en-US" sz="1300" dirty="0">
                <a:solidFill>
                  <a:srgbClr val="1F2A37"/>
                </a:solidFill>
                <a:latin typeface="Calibri" pitchFamily="34" charset="0"/>
                <a:ea typeface="Calibri" pitchFamily="34" charset="-122"/>
                <a:cs typeface="Calibri" pitchFamily="34" charset="-120"/>
              </a:rPr>
              <a:t>Keep the dossier private and hope. Out of compliance once the rule applies — and first in line for triage.</a:t>
            </a:r>
            <a:endParaRPr lang="en-US" sz="1300" dirty="0"/>
          </a:p>
        </p:txBody>
      </p:sp>
      <p:sp>
        <p:nvSpPr>
          <p:cNvPr id="37" name="Text 31"/>
          <p:cNvSpPr txBox="1"/>
          <p:nvPr/>
        </p:nvSpPr>
        <p:spPr>
          <a:xfrm>
            <a:off x="9272016" y="5349240"/>
            <a:ext cx="1280160" cy="365760"/>
          </a:xfrm>
          <a:prstGeom prst="rect">
            <a:avLst/>
          </a:prstGeom>
          <a:noFill/>
          <a:ln/>
        </p:spPr>
        <p:txBody>
          <a:bodyPr wrap="square" lIns="0" tIns="0" rIns="0" bIns="0" rtlCol="0" anchor="ctr"/>
          <a:lstStyle/>
          <a:p>
            <a:pPr marL="0" indent="0">
              <a:buNone/>
            </a:pPr>
            <a:r>
              <a:rPr lang="en-US" sz="1200" dirty="0">
                <a:solidFill>
                  <a:srgbClr val="5B6778"/>
                </a:solidFill>
                <a:latin typeface="Calibri" pitchFamily="34" charset="0"/>
                <a:ea typeface="Calibri" pitchFamily="34" charset="-122"/>
                <a:cs typeface="Calibri" pitchFamily="34" charset="-120"/>
              </a:rPr>
              <a:t>Long-term risk</a:t>
            </a:r>
            <a:endParaRPr lang="en-US" sz="1200" dirty="0"/>
          </a:p>
        </p:txBody>
      </p:sp>
      <p:sp>
        <p:nvSpPr>
          <p:cNvPr id="38" name="Shape 32"/>
          <p:cNvSpPr/>
          <p:nvPr/>
        </p:nvSpPr>
        <p:spPr>
          <a:xfrm>
            <a:off x="10415016" y="5367528"/>
            <a:ext cx="1005840" cy="329184"/>
          </a:xfrm>
          <a:prstGeom prst="roundRect">
            <a:avLst>
              <a:gd name="adj" fmla="val 27778"/>
            </a:avLst>
          </a:prstGeom>
          <a:solidFill>
            <a:srgbClr val="C0392B"/>
          </a:solidFill>
          <a:ln w="12700">
            <a:solidFill>
              <a:srgbClr val="C0392B"/>
            </a:solidFill>
            <a:prstDash val="solid"/>
          </a:ln>
        </p:spPr>
        <p:txBody>
          <a:bodyPr/>
          <a:lstStyle/>
          <a:p>
            <a:endParaRPr lang="en-CA"/>
          </a:p>
        </p:txBody>
      </p:sp>
      <p:sp>
        <p:nvSpPr>
          <p:cNvPr id="39" name="Text 33"/>
          <p:cNvSpPr txBox="1"/>
          <p:nvPr/>
        </p:nvSpPr>
        <p:spPr>
          <a:xfrm>
            <a:off x="10415016" y="5367528"/>
            <a:ext cx="1005840" cy="329184"/>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High</a:t>
            </a:r>
            <a:endParaRPr lang="en-US" sz="1200" dirty="0"/>
          </a:p>
        </p:txBody>
      </p:sp>
      <p:sp>
        <p:nvSpPr>
          <p:cNvPr id="40" name="Text 34"/>
          <p:cNvSpPr txBox="1"/>
          <p:nvPr/>
        </p:nvSpPr>
        <p:spPr>
          <a:xfrm>
            <a:off x="548640" y="6400800"/>
            <a:ext cx="11094415" cy="274320"/>
          </a:xfrm>
          <a:prstGeom prst="rect">
            <a:avLst/>
          </a:prstGeom>
          <a:noFill/>
          <a:ln/>
        </p:spPr>
        <p:txBody>
          <a:bodyPr wrap="square" lIns="0" tIns="0" rIns="0" bIns="0" rtlCol="0" anchor="ctr"/>
          <a:lstStyle/>
          <a:p>
            <a:pPr marL="0" indent="0">
              <a:buNone/>
            </a:pPr>
            <a:r>
              <a:rPr lang="en-US" sz="1000" dirty="0">
                <a:solidFill>
                  <a:srgbClr val="5B6778"/>
                </a:solidFill>
                <a:latin typeface="Calibri" pitchFamily="34" charset="0"/>
                <a:ea typeface="Calibri" pitchFamily="34" charset="-122"/>
                <a:cs typeface="Calibri" pitchFamily="34" charset="-120"/>
              </a:rPr>
              <a:t>Pathways can be combined — e.g., a streamlined submission to preserve status while a full GRAS notice or NDI notification is prepared.</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94415" cy="822960"/>
          </a:xfrm>
          <a:prstGeom prst="rect">
            <a:avLst/>
          </a:prstGeom>
          <a:noFill/>
          <a:ln/>
        </p:spPr>
        <p:txBody>
          <a:bodyPr wrap="square" lIns="0" tIns="0" rIns="0" bIns="0" rtlCol="0" anchor="ctr"/>
          <a:lstStyle/>
          <a:p>
            <a:pPr marL="0" indent="0">
              <a:buNone/>
            </a:pPr>
            <a:r>
              <a:rPr lang="en-US" sz="3400" b="1" dirty="0">
                <a:solidFill>
                  <a:srgbClr val="164069"/>
                </a:solidFill>
                <a:latin typeface="Cambria" pitchFamily="34" charset="0"/>
                <a:ea typeface="Cambria" pitchFamily="34" charset="-122"/>
                <a:cs typeface="Cambria" pitchFamily="34" charset="-120"/>
              </a:rPr>
              <a:t>Comparing the pathways</a:t>
            </a:r>
            <a:endParaRPr lang="en-US" sz="3400" dirty="0"/>
          </a:p>
        </p:txBody>
      </p:sp>
      <p:sp>
        <p:nvSpPr>
          <p:cNvPr id="3" name="Text 1"/>
          <p:cNvSpPr txBox="1"/>
          <p:nvPr/>
        </p:nvSpPr>
        <p:spPr>
          <a:xfrm>
            <a:off x="548640" y="1143000"/>
            <a:ext cx="11094415" cy="457200"/>
          </a:xfrm>
          <a:prstGeom prst="rect">
            <a:avLst/>
          </a:prstGeom>
          <a:noFill/>
          <a:ln/>
        </p:spPr>
        <p:txBody>
          <a:bodyPr wrap="square" lIns="0" tIns="0" rIns="0" bIns="0" rtlCol="0" anchor="ctr"/>
          <a:lstStyle/>
          <a:p>
            <a:pPr marL="0" indent="0">
              <a:buNone/>
            </a:pPr>
            <a:r>
              <a:rPr lang="en-US" sz="1600" i="1" dirty="0">
                <a:solidFill>
                  <a:srgbClr val="5B6778"/>
                </a:solidFill>
                <a:latin typeface="Calibri" pitchFamily="34" charset="0"/>
                <a:ea typeface="Calibri" pitchFamily="34" charset="-122"/>
                <a:cs typeface="Calibri" pitchFamily="34" charset="-120"/>
              </a:rPr>
              <a:t>Timeline, disclosure and IP are often what decide it</a:t>
            </a:r>
            <a:endParaRPr lang="en-US" sz="1600" dirty="0"/>
          </a:p>
        </p:txBody>
      </p:sp>
      <p:graphicFrame>
        <p:nvGraphicFramePr>
          <p:cNvPr id="20" name="Table 0"/>
          <p:cNvGraphicFramePr>
            <a:graphicFrameLocks noGrp="1"/>
          </p:cNvGraphicFramePr>
          <p:nvPr>
            <p:extLst>
              <p:ext uri="{D42A27DB-BD31-4B8C-83A1-F6EECF244321}">
                <p14:modId xmlns:p14="http://schemas.microsoft.com/office/powerpoint/2010/main" val="4037941304"/>
              </p:ext>
            </p:extLst>
          </p:nvPr>
        </p:nvGraphicFramePr>
        <p:xfrm>
          <a:off x="548640" y="1783080"/>
          <a:ext cx="11094415" cy="4352544"/>
        </p:xfrm>
        <a:graphic>
          <a:graphicData uri="http://schemas.openxmlformats.org/drawingml/2006/table">
            <a:tbl>
              <a:tblPr/>
              <a:tblGrid>
                <a:gridCol w="16002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90051">
                  <a:extLst>
                    <a:ext uri="{9D8B030D-6E8A-4147-A177-3AD203B41FA5}">
                      <a16:colId xmlns:a16="http://schemas.microsoft.com/office/drawing/2014/main" val="20002"/>
                    </a:ext>
                  </a:extLst>
                </a:gridCol>
                <a:gridCol w="2647709">
                  <a:extLst>
                    <a:ext uri="{9D8B030D-6E8A-4147-A177-3AD203B41FA5}">
                      <a16:colId xmlns:a16="http://schemas.microsoft.com/office/drawing/2014/main" val="20003"/>
                    </a:ext>
                  </a:extLst>
                </a:gridCol>
                <a:gridCol w="2270455">
                  <a:extLst>
                    <a:ext uri="{9D8B030D-6E8A-4147-A177-3AD203B41FA5}">
                      <a16:colId xmlns:a16="http://schemas.microsoft.com/office/drawing/2014/main" val="20004"/>
                    </a:ext>
                  </a:extLst>
                </a:gridCol>
              </a:tblGrid>
              <a:tr h="457200">
                <a:tc>
                  <a:txBody>
                    <a:bodyPr/>
                    <a:lstStyle/>
                    <a:p>
                      <a:pPr marL="0" indent="0">
                        <a:buNone/>
                      </a:pPr>
                      <a:endParaRPr lang="en-US" sz="1200" dirty="0">
                        <a:latin typeface="Calibri" charset="0"/>
                        <a:ea typeface="Calibri" charset="0"/>
                        <a:cs typeface="Calibri"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solidFill>
                      <a:srgbClr val="FFFFFF"/>
                    </a:solidFill>
                  </a:tcPr>
                </a:tc>
                <a:tc>
                  <a:txBody>
                    <a:bodyPr/>
                    <a:lstStyle/>
                    <a:p>
                      <a:pPr marL="0" indent="0" algn="ctr">
                        <a:buNone/>
                      </a:pPr>
                      <a:r>
                        <a:rPr lang="en-US" sz="1500" b="1" dirty="0">
                          <a:solidFill>
                            <a:srgbClr val="FFFFFF"/>
                          </a:solidFill>
                          <a:latin typeface="Cambria" pitchFamily="34" charset="0"/>
                          <a:ea typeface="Cambria" pitchFamily="34" charset="-122"/>
                          <a:cs typeface="Cambria" pitchFamily="34" charset="-120"/>
                        </a:rPr>
                        <a:t>A · Submit “as is”</a:t>
                      </a:r>
                      <a:endParaRPr lang="en-US" sz="1500" dirty="0">
                        <a:latin typeface="Cambria" charset="0"/>
                        <a:ea typeface="Cambria" charset="0"/>
                        <a:cs typeface="Cambria"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solidFill>
                      <a:srgbClr val="164069"/>
                    </a:solidFill>
                  </a:tcPr>
                </a:tc>
                <a:tc>
                  <a:txBody>
                    <a:bodyPr/>
                    <a:lstStyle/>
                    <a:p>
                      <a:pPr marL="0" indent="0" algn="ctr">
                        <a:buNone/>
                      </a:pPr>
                      <a:r>
                        <a:rPr lang="en-US" sz="1500" b="1" dirty="0">
                          <a:solidFill>
                            <a:srgbClr val="FFFFFF"/>
                          </a:solidFill>
                          <a:latin typeface="Cambria" pitchFamily="34" charset="0"/>
                          <a:ea typeface="Cambria" pitchFamily="34" charset="-122"/>
                          <a:cs typeface="Cambria" pitchFamily="34" charset="-120"/>
                        </a:rPr>
                        <a:t>B · FDA GRAS notice</a:t>
                      </a:r>
                      <a:endParaRPr lang="en-US" sz="1500" dirty="0">
                        <a:latin typeface="Cambria" charset="0"/>
                        <a:ea typeface="Cambria" charset="0"/>
                        <a:cs typeface="Cambria"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solidFill>
                      <a:srgbClr val="164069"/>
                    </a:solidFill>
                  </a:tcPr>
                </a:tc>
                <a:tc>
                  <a:txBody>
                    <a:bodyPr/>
                    <a:lstStyle/>
                    <a:p>
                      <a:pPr marL="0" indent="0" algn="ctr">
                        <a:buNone/>
                      </a:pPr>
                      <a:r>
                        <a:rPr lang="en-US" sz="1500" b="1" dirty="0">
                          <a:solidFill>
                            <a:srgbClr val="FFFFFF"/>
                          </a:solidFill>
                          <a:latin typeface="Cambria" pitchFamily="34" charset="0"/>
                          <a:ea typeface="Cambria" pitchFamily="34" charset="-122"/>
                          <a:cs typeface="Cambria" pitchFamily="34" charset="-120"/>
                        </a:rPr>
                        <a:t>C · NDI notification</a:t>
                      </a:r>
                      <a:endParaRPr lang="en-US" sz="1500" dirty="0">
                        <a:latin typeface="Cambria" charset="0"/>
                        <a:ea typeface="Cambria" charset="0"/>
                        <a:cs typeface="Cambria"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solidFill>
                      <a:srgbClr val="164069"/>
                    </a:solidFill>
                  </a:tcPr>
                </a:tc>
                <a:tc>
                  <a:txBody>
                    <a:bodyPr/>
                    <a:lstStyle/>
                    <a:p>
                      <a:pPr marL="0" indent="0" algn="ctr">
                        <a:buNone/>
                      </a:pPr>
                      <a:r>
                        <a:rPr lang="en-US" sz="1500" b="1" dirty="0">
                          <a:solidFill>
                            <a:srgbClr val="FFFFFF"/>
                          </a:solidFill>
                          <a:latin typeface="Cambria" pitchFamily="34" charset="0"/>
                          <a:ea typeface="Cambria" pitchFamily="34" charset="-122"/>
                          <a:cs typeface="Cambria" pitchFamily="34" charset="-120"/>
                        </a:rPr>
                        <a:t>D · Do nothing</a:t>
                      </a:r>
                      <a:endParaRPr lang="en-US" sz="1500" dirty="0">
                        <a:latin typeface="Cambria" charset="0"/>
                        <a:ea typeface="Cambria" charset="0"/>
                        <a:cs typeface="Cambria"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solidFill>
                      <a:srgbClr val="C0392B"/>
                    </a:solidFill>
                  </a:tcPr>
                </a:tc>
                <a:extLst>
                  <a:ext uri="{0D108BD9-81ED-4DB2-BD59-A6C34878D82A}">
                    <a16:rowId xmlns:a16="http://schemas.microsoft.com/office/drawing/2014/main" val="10000"/>
                  </a:ext>
                </a:extLst>
              </a:tr>
              <a:tr h="731520">
                <a:tc>
                  <a:txBody>
                    <a:bodyPr/>
                    <a:lstStyle/>
                    <a:p>
                      <a:pPr marL="0" indent="0">
                        <a:buNone/>
                      </a:pPr>
                      <a:r>
                        <a:rPr lang="en-US" sz="1400" b="1" dirty="0">
                          <a:solidFill>
                            <a:srgbClr val="164069"/>
                          </a:solidFill>
                          <a:latin typeface="Calibri" pitchFamily="34" charset="0"/>
                          <a:ea typeface="Calibri" pitchFamily="34" charset="-122"/>
                          <a:cs typeface="Calibri" pitchFamily="34" charset="-120"/>
                        </a:rPr>
                        <a:t>FDA clock</a:t>
                      </a:r>
                      <a:endParaRPr lang="en-US" sz="1400" dirty="0">
                        <a:latin typeface="Calibri" charset="0"/>
                        <a:ea typeface="Calibri" charset="0"/>
                        <a:cs typeface="Calibri"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solidFill>
                      <a:srgbClr val="EAF0F7"/>
                    </a:solidFill>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No substantive review; no proposed deadline for FDA to list</a:t>
                      </a:r>
                      <a:endParaRPr lang="en-US" sz="1200" dirty="0">
                        <a:latin typeface="Calibri" charset="0"/>
                        <a:ea typeface="Calibri" charset="0"/>
                        <a:cs typeface="Calibri"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45-day filing review + 180 days, extendable by up to two 90-day periods</a:t>
                      </a:r>
                      <a:endParaRPr lang="en-US" sz="1200" dirty="0">
                        <a:latin typeface="Calibri" charset="0"/>
                        <a:ea typeface="Calibri" charset="0"/>
                        <a:cs typeface="Calibri"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Notify at least 75 days before marketing</a:t>
                      </a:r>
                      <a:endParaRPr lang="en-US" sz="1200" dirty="0">
                        <a:latin typeface="Calibri" charset="0"/>
                        <a:ea typeface="Calibri" charset="0"/>
                        <a:cs typeface="Calibri"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None</a:t>
                      </a:r>
                      <a:endParaRPr lang="en-US" sz="1200" dirty="0">
                        <a:latin typeface="Calibri" charset="0"/>
                        <a:ea typeface="Calibri" charset="0"/>
                        <a:cs typeface="Calibri"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pPr marL="0" indent="0">
                        <a:buNone/>
                      </a:pPr>
                      <a:r>
                        <a:rPr lang="en-US" sz="1400" b="1" dirty="0">
                          <a:solidFill>
                            <a:srgbClr val="164069"/>
                          </a:solidFill>
                          <a:latin typeface="Calibri" pitchFamily="34" charset="0"/>
                          <a:ea typeface="Calibri" pitchFamily="34" charset="-122"/>
                          <a:cs typeface="Calibri" pitchFamily="34" charset="-120"/>
                        </a:rPr>
                        <a:t>Up-front data</a:t>
                      </a:r>
                      <a:endParaRPr lang="en-US" sz="1400" dirty="0">
                        <a:latin typeface="Calibri" charset="0"/>
                        <a:ea typeface="Calibri" charset="0"/>
                        <a:cs typeface="Calibri"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solidFill>
                      <a:srgbClr val="EAF0F7"/>
                    </a:solidFill>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Identity, conditions of use, market history. No safety required but they can ask for it</a:t>
                      </a:r>
                      <a:endParaRPr lang="en-US" sz="1200" dirty="0">
                        <a:latin typeface="Calibri" charset="0"/>
                        <a:ea typeface="Calibri" charset="0"/>
                        <a:cs typeface="Calibri"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Full GRAS dossier (FDA est. ~180 hrs)</a:t>
                      </a:r>
                      <a:endParaRPr lang="en-US" sz="1200" dirty="0">
                        <a:latin typeface="Calibri" charset="0"/>
                        <a:ea typeface="Calibri" charset="0"/>
                        <a:cs typeface="Calibri"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Safety evidence for the supplement conditions of use</a:t>
                      </a:r>
                      <a:endParaRPr lang="en-US" sz="1200" dirty="0">
                        <a:latin typeface="Calibri" charset="0"/>
                        <a:ea typeface="Calibri" charset="0"/>
                        <a:cs typeface="Calibri"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None</a:t>
                      </a:r>
                      <a:endParaRPr lang="en-US" sz="1200" dirty="0">
                        <a:latin typeface="Calibri" charset="0"/>
                        <a:ea typeface="Calibri" charset="0"/>
                        <a:cs typeface="Calibri"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tcPr>
                </a:tc>
                <a:extLst>
                  <a:ext uri="{0D108BD9-81ED-4DB2-BD59-A6C34878D82A}">
                    <a16:rowId xmlns:a16="http://schemas.microsoft.com/office/drawing/2014/main" val="10002"/>
                  </a:ext>
                </a:extLst>
              </a:tr>
              <a:tr h="731520">
                <a:tc>
                  <a:txBody>
                    <a:bodyPr/>
                    <a:lstStyle/>
                    <a:p>
                      <a:pPr marL="0" indent="0">
                        <a:buNone/>
                      </a:pPr>
                      <a:r>
                        <a:rPr lang="en-US" sz="1400" b="1" dirty="0">
                          <a:solidFill>
                            <a:srgbClr val="164069"/>
                          </a:solidFill>
                          <a:latin typeface="Calibri" pitchFamily="34" charset="0"/>
                          <a:ea typeface="Calibri" pitchFamily="34" charset="-122"/>
                          <a:cs typeface="Calibri" pitchFamily="34" charset="-120"/>
                        </a:rPr>
                        <a:t>Disclosure</a:t>
                      </a:r>
                      <a:endParaRPr lang="en-US" sz="1400" dirty="0">
                        <a:latin typeface="Calibri" charset="0"/>
                        <a:ea typeface="Calibri" charset="0"/>
                        <a:cs typeface="Calibri"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solidFill>
                      <a:srgbClr val="EAF0F7"/>
                    </a:solidFill>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Public list</a:t>
                      </a:r>
                      <a:endParaRPr lang="en-US" sz="1200" dirty="0">
                        <a:latin typeface="Calibri" charset="0"/>
                        <a:ea typeface="Calibri" charset="0"/>
                        <a:cs typeface="Calibri"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Public inventory, incl. FDA letters; trade secrets protectable</a:t>
                      </a:r>
                      <a:endParaRPr lang="en-US" sz="1200" dirty="0">
                        <a:latin typeface="Calibri" charset="0"/>
                        <a:ea typeface="Calibri" charset="0"/>
                        <a:cs typeface="Calibri"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Public ~90 days after filing, with trade-secret redactions</a:t>
                      </a:r>
                      <a:endParaRPr lang="en-US" sz="1200" dirty="0">
                        <a:latin typeface="Calibri" charset="0"/>
                        <a:ea typeface="Calibri" charset="0"/>
                        <a:cs typeface="Calibri"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None — until FDA asks</a:t>
                      </a:r>
                      <a:endParaRPr lang="en-US" sz="1200" dirty="0">
                        <a:latin typeface="Calibri" charset="0"/>
                        <a:ea typeface="Calibri" charset="0"/>
                        <a:cs typeface="Calibri"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tcPr>
                </a:tc>
                <a:extLst>
                  <a:ext uri="{0D108BD9-81ED-4DB2-BD59-A6C34878D82A}">
                    <a16:rowId xmlns:a16="http://schemas.microsoft.com/office/drawing/2014/main" val="10003"/>
                  </a:ext>
                </a:extLst>
              </a:tr>
              <a:tr h="960120">
                <a:tc>
                  <a:txBody>
                    <a:bodyPr/>
                    <a:lstStyle/>
                    <a:p>
                      <a:pPr marL="0" indent="0">
                        <a:buNone/>
                      </a:pPr>
                      <a:r>
                        <a:rPr lang="en-US" sz="1400" b="1" dirty="0">
                          <a:solidFill>
                            <a:srgbClr val="164069"/>
                          </a:solidFill>
                          <a:latin typeface="Calibri" pitchFamily="34" charset="0"/>
                          <a:ea typeface="Calibri" pitchFamily="34" charset="-122"/>
                          <a:cs typeface="Calibri" pitchFamily="34" charset="-120"/>
                        </a:rPr>
                        <a:t>IP / exclusivity</a:t>
                      </a:r>
                      <a:endParaRPr lang="en-US" sz="1400" dirty="0">
                        <a:latin typeface="Calibri" charset="0"/>
                        <a:ea typeface="Calibri" charset="0"/>
                        <a:cs typeface="Calibri"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solidFill>
                      <a:srgbClr val="EAF0F7"/>
                    </a:solidFill>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None — anyone may rely on the listing for the same use</a:t>
                      </a:r>
                      <a:endParaRPr lang="en-US" sz="1200" dirty="0">
                        <a:latin typeface="Calibri" charset="0"/>
                        <a:ea typeface="Calibri" charset="0"/>
                        <a:cs typeface="Calibri"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None — others may rely on a “no questions” letter for the same use</a:t>
                      </a:r>
                      <a:endParaRPr lang="en-US" sz="1200" dirty="0">
                        <a:latin typeface="Calibri" charset="0"/>
                        <a:ea typeface="Calibri" charset="0"/>
                        <a:cs typeface="Calibri"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Strongest — FDA treats a notification as specific to the notifier’s ingredient; master file option for suppliers</a:t>
                      </a:r>
                      <a:endParaRPr lang="en-US" sz="1200" dirty="0">
                        <a:latin typeface="Calibri" charset="0"/>
                        <a:ea typeface="Calibri" charset="0"/>
                        <a:cs typeface="Calibri"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Confidentiality kept, but no protection</a:t>
                      </a:r>
                      <a:endParaRPr lang="en-US" sz="1200" dirty="0">
                        <a:latin typeface="Calibri" charset="0"/>
                        <a:ea typeface="Calibri" charset="0"/>
                        <a:cs typeface="Calibri"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tcPr>
                </a:tc>
                <a:extLst>
                  <a:ext uri="{0D108BD9-81ED-4DB2-BD59-A6C34878D82A}">
                    <a16:rowId xmlns:a16="http://schemas.microsoft.com/office/drawing/2014/main" val="10004"/>
                  </a:ext>
                </a:extLst>
              </a:tr>
              <a:tr h="777240">
                <a:tc>
                  <a:txBody>
                    <a:bodyPr/>
                    <a:lstStyle/>
                    <a:p>
                      <a:pPr marL="0" indent="0">
                        <a:buNone/>
                      </a:pPr>
                      <a:r>
                        <a:rPr lang="en-US" sz="1400" b="1" dirty="0">
                          <a:solidFill>
                            <a:srgbClr val="164069"/>
                          </a:solidFill>
                          <a:latin typeface="Calibri" pitchFamily="34" charset="0"/>
                          <a:ea typeface="Calibri" pitchFamily="34" charset="-122"/>
                          <a:cs typeface="Calibri" pitchFamily="34" charset="-120"/>
                        </a:rPr>
                        <a:t>Main risk</a:t>
                      </a:r>
                      <a:endParaRPr lang="en-US" sz="1400" dirty="0">
                        <a:latin typeface="Calibri" charset="0"/>
                        <a:ea typeface="Calibri" charset="0"/>
                        <a:cs typeface="Calibri"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solidFill>
                      <a:srgbClr val="EAF0F7"/>
                    </a:solidFill>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Being flagged in triage; FDA can later demand a full notice</a:t>
                      </a:r>
                      <a:endParaRPr lang="en-US" sz="1200" dirty="0">
                        <a:latin typeface="Calibri" charset="0"/>
                        <a:ea typeface="Calibri" charset="0"/>
                        <a:cs typeface="Calibri"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An insufficient-basis letter is public</a:t>
                      </a:r>
                      <a:endParaRPr lang="en-US" sz="1200" dirty="0">
                        <a:latin typeface="Calibri" charset="0"/>
                        <a:ea typeface="Calibri" charset="0"/>
                        <a:cs typeface="Calibri"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FDA letter made public.  Could receive a “Not a Dietary Ingredient” letter (e.g. probiotic origin issues)</a:t>
                      </a:r>
                      <a:endParaRPr lang="en-US" sz="1200" dirty="0">
                        <a:latin typeface="Calibri" charset="0"/>
                        <a:ea typeface="Calibri" charset="0"/>
                        <a:cs typeface="Calibri"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tcPr>
                </a:tc>
                <a:tc>
                  <a:txBody>
                    <a:bodyPr/>
                    <a:lstStyle/>
                    <a:p>
                      <a:pPr marL="0" indent="0">
                        <a:buNone/>
                      </a:pPr>
                      <a:r>
                        <a:rPr lang="en-US" sz="1200" dirty="0">
                          <a:solidFill>
                            <a:srgbClr val="1F2A37"/>
                          </a:solidFill>
                          <a:latin typeface="Calibri" pitchFamily="34" charset="0"/>
                          <a:ea typeface="Calibri" pitchFamily="34" charset="-122"/>
                          <a:cs typeface="Calibri" pitchFamily="34" charset="-120"/>
                        </a:rPr>
                        <a:t>Non-compliance; state reporting laws (e.g., NY bill)</a:t>
                      </a:r>
                      <a:endParaRPr lang="en-US" sz="1200" dirty="0">
                        <a:latin typeface="Calibri" charset="0"/>
                        <a:ea typeface="Calibri" charset="0"/>
                        <a:cs typeface="Calibri" charset="0"/>
                      </a:endParaRPr>
                    </a:p>
                  </a:txBody>
                  <a:tcPr marL="73152" marR="73152" marT="73152" marB="73152" anchor="ctr">
                    <a:lnL w="12700" cap="flat" cmpd="sng" algn="ctr">
                      <a:solidFill>
                        <a:srgbClr val="D5DDE8"/>
                      </a:solidFill>
                      <a:prstDash val="solid"/>
                      <a:round/>
                      <a:headEnd type="none" w="med" len="med"/>
                      <a:tailEnd type="none" w="med" len="med"/>
                    </a:lnL>
                    <a:lnR w="12700" cap="flat" cmpd="sng" algn="ctr">
                      <a:solidFill>
                        <a:srgbClr val="D5DDE8"/>
                      </a:solidFill>
                      <a:prstDash val="solid"/>
                      <a:round/>
                      <a:headEnd type="none" w="med" len="med"/>
                      <a:tailEnd type="none" w="med" len="med"/>
                    </a:lnR>
                    <a:lnT w="12700" cap="flat" cmpd="sng" algn="ctr">
                      <a:solidFill>
                        <a:srgbClr val="D5DDE8"/>
                      </a:solidFill>
                      <a:prstDash val="solid"/>
                      <a:round/>
                      <a:headEnd type="none" w="med" len="med"/>
                      <a:tailEnd type="none" w="med" len="med"/>
                    </a:lnT>
                    <a:lnB w="12700" cap="flat" cmpd="sng" algn="ctr">
                      <a:solidFill>
                        <a:srgbClr val="D5DDE8"/>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5" name="Text 2"/>
          <p:cNvSpPr txBox="1"/>
          <p:nvPr/>
        </p:nvSpPr>
        <p:spPr>
          <a:xfrm>
            <a:off x="548640" y="6400800"/>
            <a:ext cx="11094415" cy="274320"/>
          </a:xfrm>
          <a:prstGeom prst="rect">
            <a:avLst/>
          </a:prstGeom>
          <a:noFill/>
          <a:ln/>
        </p:spPr>
        <p:txBody>
          <a:bodyPr wrap="square" lIns="0" tIns="0" rIns="0" bIns="0" rtlCol="0" anchor="ctr"/>
          <a:lstStyle/>
          <a:p>
            <a:pPr marL="0" indent="0">
              <a:buNone/>
            </a:pPr>
            <a:r>
              <a:rPr lang="en-US" sz="1000" dirty="0">
                <a:solidFill>
                  <a:srgbClr val="5B6778"/>
                </a:solidFill>
                <a:latin typeface="Calibri" pitchFamily="34" charset="0"/>
                <a:ea typeface="Calibri" pitchFamily="34" charset="-122"/>
                <a:cs typeface="Calibri" pitchFamily="34" charset="-120"/>
              </a:rPr>
              <a:t>Based on the proposed rule (91 FR 51834, Aug 11, 2026). Proposed provisions are not yet binding and may change in the final rule.</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65760"/>
            <a:ext cx="11094415" cy="8229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164069"/>
                </a:solidFill>
                <a:effectLst/>
                <a:uLnTx/>
                <a:uFillTx/>
                <a:latin typeface="Cambria" pitchFamily="34" charset="0"/>
                <a:ea typeface="Cambria" pitchFamily="34" charset="-122"/>
                <a:cs typeface="Cambria" pitchFamily="34" charset="-120"/>
              </a:rPr>
              <a:t>Where to act now</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3"/>
          <p:cNvSpPr txBox="1"/>
          <p:nvPr/>
        </p:nvSpPr>
        <p:spPr>
          <a:xfrm>
            <a:off x="548640" y="1143000"/>
            <a:ext cx="11094415"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5B6778"/>
                </a:solidFill>
                <a:effectLst/>
                <a:uLnTx/>
                <a:uFillTx/>
                <a:latin typeface="Calibri" pitchFamily="34" charset="0"/>
                <a:ea typeface="Calibri" pitchFamily="34" charset="-122"/>
                <a:cs typeface="Calibri" pitchFamily="34" charset="-120"/>
              </a:rPr>
              <a:t>Three overlapping areas of work — none of it waits on the final rule</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Venn 4"/>
          <p:cNvSpPr/>
          <p:nvPr/>
        </p:nvSpPr>
        <p:spPr>
          <a:xfrm>
            <a:off x="932687" y="1691640"/>
            <a:ext cx="2834640" cy="2834640"/>
          </a:xfrm>
          <a:prstGeom prst="ellipse">
            <a:avLst/>
          </a:prstGeom>
          <a:solidFill>
            <a:srgbClr val="164069">
              <a:alpha val="20000"/>
            </a:srgbClr>
          </a:solidFill>
          <a:ln w="28575">
            <a:solidFill>
              <a:srgbClr val="16406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Venn 5"/>
          <p:cNvSpPr/>
          <p:nvPr/>
        </p:nvSpPr>
        <p:spPr>
          <a:xfrm>
            <a:off x="2267711" y="1691640"/>
            <a:ext cx="2834640" cy="2834640"/>
          </a:xfrm>
          <a:prstGeom prst="ellipse">
            <a:avLst/>
          </a:prstGeom>
          <a:solidFill>
            <a:srgbClr val="FF7B00">
              <a:alpha val="20000"/>
            </a:srgbClr>
          </a:solidFill>
          <a:ln w="28575">
            <a:solidFill>
              <a:srgbClr val="FF7B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Venn 6"/>
          <p:cNvSpPr/>
          <p:nvPr/>
        </p:nvSpPr>
        <p:spPr>
          <a:xfrm>
            <a:off x="1600199" y="2847804"/>
            <a:ext cx="2834640" cy="2834640"/>
          </a:xfrm>
          <a:prstGeom prst="ellipse">
            <a:avLst/>
          </a:prstGeom>
          <a:solidFill>
            <a:srgbClr val="7F9CC2">
              <a:alpha val="26000"/>
            </a:srgbClr>
          </a:solidFill>
          <a:ln w="28575">
            <a:solidFill>
              <a:srgbClr val="7F9CC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Label 7"/>
          <p:cNvSpPr txBox="1"/>
          <p:nvPr/>
        </p:nvSpPr>
        <p:spPr>
          <a:xfrm>
            <a:off x="1019186" y="2409444"/>
            <a:ext cx="1188720" cy="548640"/>
          </a:xfrm>
          <a:prstGeom prst="rect">
            <a:avLst/>
          </a:prstGeom>
          <a:noFill/>
        </p:spPr>
        <p:txBody>
          <a:bodyPr wrap="squar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64069"/>
                </a:solidFill>
                <a:effectLst/>
                <a:uLnTx/>
                <a:uFillTx/>
                <a:latin typeface="Cambria" pitchFamily="34" charset="0"/>
                <a:ea typeface="Cambria" pitchFamily="34" charset="-122"/>
                <a:cs typeface="Cambria" pitchFamily="34" charset="-120"/>
              </a:rPr>
              <a:t>Ingredients</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Label 8"/>
          <p:cNvSpPr txBox="1"/>
          <p:nvPr/>
        </p:nvSpPr>
        <p:spPr>
          <a:xfrm>
            <a:off x="3827133" y="2409444"/>
            <a:ext cx="1188720" cy="548640"/>
          </a:xfrm>
          <a:prstGeom prst="rect">
            <a:avLst/>
          </a:prstGeom>
          <a:noFill/>
        </p:spPr>
        <p:txBody>
          <a:bodyPr wrap="squar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C45F00"/>
                </a:solidFill>
                <a:effectLst/>
                <a:uLnTx/>
                <a:uFillTx/>
                <a:latin typeface="Cambria" pitchFamily="34" charset="0"/>
                <a:ea typeface="Cambria" pitchFamily="34" charset="-122"/>
                <a:cs typeface="Cambria" pitchFamily="34" charset="-120"/>
              </a:rPr>
              <a:t>cGMP &amp;</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C45F00"/>
                </a:solidFill>
                <a:effectLst/>
                <a:uLnTx/>
                <a:uFillTx/>
                <a:latin typeface="Cambria" pitchFamily="34" charset="0"/>
                <a:ea typeface="Cambria" pitchFamily="34" charset="-122"/>
                <a:cs typeface="Cambria" pitchFamily="34" charset="-120"/>
              </a:rPr>
              <a:t>SOPs</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Label 9"/>
          <p:cNvSpPr txBox="1"/>
          <p:nvPr/>
        </p:nvSpPr>
        <p:spPr>
          <a:xfrm>
            <a:off x="2423159" y="4841196"/>
            <a:ext cx="1188720" cy="548640"/>
          </a:xfrm>
          <a:prstGeom prst="rect">
            <a:avLst/>
          </a:prstGeom>
          <a:noFill/>
        </p:spPr>
        <p:txBody>
          <a:bodyPr wrap="squar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E5F8A"/>
                </a:solidFill>
                <a:effectLst/>
                <a:uLnTx/>
                <a:uFillTx/>
                <a:latin typeface="Cambria" pitchFamily="34" charset="0"/>
                <a:ea typeface="Cambria" pitchFamily="34" charset="-122"/>
                <a:cs typeface="Cambria" pitchFamily="34" charset="-120"/>
              </a:rPr>
              <a:t>Labels &amp;</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E5F8A"/>
                </a:solidFill>
                <a:effectLst/>
                <a:uLnTx/>
                <a:uFillTx/>
                <a:latin typeface="Cambria" pitchFamily="34" charset="0"/>
                <a:ea typeface="Cambria" pitchFamily="34" charset="-122"/>
                <a:cs typeface="Cambria" pitchFamily="34" charset="-120"/>
              </a:rPr>
              <a:t>claims</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Label 10"/>
          <p:cNvSpPr txBox="1"/>
          <p:nvPr/>
        </p:nvSpPr>
        <p:spPr>
          <a:xfrm>
            <a:off x="2606039" y="2250084"/>
            <a:ext cx="822960" cy="548640"/>
          </a:xfrm>
          <a:prstGeom prst="rect">
            <a:avLst/>
          </a:prstGeom>
          <a:noFill/>
        </p:spPr>
        <p:txBody>
          <a:bodyPr wrap="squar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1F2A37"/>
                </a:solidFill>
                <a:effectLst/>
                <a:uLnTx/>
                <a:uFillTx/>
                <a:latin typeface="Calibri" pitchFamily="34" charset="0"/>
                <a:ea typeface="Calibri" pitchFamily="34" charset="-122"/>
                <a:cs typeface="Calibri" pitchFamily="34" charset="-120"/>
              </a:rPr>
              <a:t>Identity &amp; specs</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1F2A37"/>
                </a:solidFill>
                <a:effectLst/>
                <a:uLnTx/>
                <a:uFillTx/>
                <a:latin typeface="Calibri" pitchFamily="34" charset="0"/>
                <a:ea typeface="Calibri" pitchFamily="34" charset="-122"/>
                <a:cs typeface="Calibri" pitchFamily="34" charset="-120"/>
              </a:rPr>
              <a:t>match the</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1F2A37"/>
                </a:solidFill>
                <a:effectLst/>
                <a:uLnTx/>
                <a:uFillTx/>
                <a:latin typeface="Calibri" pitchFamily="34" charset="0"/>
                <a:ea typeface="Calibri" pitchFamily="34" charset="-122"/>
                <a:cs typeface="Calibri" pitchFamily="34" charset="-120"/>
              </a:rPr>
              <a:t>dossier</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Label 11"/>
          <p:cNvSpPr txBox="1"/>
          <p:nvPr/>
        </p:nvSpPr>
        <p:spPr>
          <a:xfrm>
            <a:off x="1766043" y="3705000"/>
            <a:ext cx="822960" cy="548640"/>
          </a:xfrm>
          <a:prstGeom prst="rect">
            <a:avLst/>
          </a:prstGeom>
          <a:noFill/>
        </p:spPr>
        <p:txBody>
          <a:bodyPr wrap="squar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1F2A37"/>
                </a:solidFill>
                <a:effectLst/>
                <a:uLnTx/>
                <a:uFillTx/>
                <a:latin typeface="Calibri" pitchFamily="34" charset="0"/>
                <a:ea typeface="Calibri" pitchFamily="34" charset="-122"/>
                <a:cs typeface="Calibri" pitchFamily="34" charset="-120"/>
              </a:rPr>
              <a:t>Studied form</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1F2A37"/>
                </a:solidFill>
                <a:effectLst/>
                <a:uLnTx/>
                <a:uFillTx/>
                <a:latin typeface="Calibri" pitchFamily="34" charset="0"/>
                <a:ea typeface="Calibri" pitchFamily="34" charset="-122"/>
                <a:cs typeface="Calibri" pitchFamily="34" charset="-120"/>
              </a:rPr>
              <a:t>&amp; dose =</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1F2A37"/>
                </a:solidFill>
                <a:effectLst/>
                <a:uLnTx/>
                <a:uFillTx/>
                <a:latin typeface="Calibri" pitchFamily="34" charset="0"/>
                <a:ea typeface="Calibri" pitchFamily="34" charset="-122"/>
                <a:cs typeface="Calibri" pitchFamily="34" charset="-120"/>
              </a:rPr>
              <a:t>product</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Label 12"/>
          <p:cNvSpPr txBox="1"/>
          <p:nvPr/>
        </p:nvSpPr>
        <p:spPr>
          <a:xfrm>
            <a:off x="3525380" y="3669344"/>
            <a:ext cx="822960" cy="548640"/>
          </a:xfrm>
          <a:prstGeom prst="rect">
            <a:avLst/>
          </a:prstGeom>
          <a:noFill/>
        </p:spPr>
        <p:txBody>
          <a:bodyPr wrap="squar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1F2A37"/>
                </a:solidFill>
                <a:effectLst/>
                <a:uLnTx/>
                <a:uFillTx/>
                <a:latin typeface="Calibri" pitchFamily="34" charset="0"/>
                <a:ea typeface="Calibri" pitchFamily="34" charset="-122"/>
                <a:cs typeface="Calibri" pitchFamily="34" charset="-120"/>
              </a:rPr>
              <a:t>Label version</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1F2A37"/>
                </a:solidFill>
                <a:effectLst/>
                <a:uLnTx/>
                <a:uFillTx/>
                <a:latin typeface="Calibri" pitchFamily="34" charset="0"/>
                <a:ea typeface="Calibri" pitchFamily="34" charset="-122"/>
                <a:cs typeface="Calibri" pitchFamily="34" charset="-120"/>
              </a:rPr>
              <a:t>control</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13"/>
          <p:cNvSpPr/>
          <p:nvPr/>
        </p:nvSpPr>
        <p:spPr>
          <a:xfrm>
            <a:off x="2537460" y="3284036"/>
            <a:ext cx="960120" cy="420624"/>
          </a:xfrm>
          <a:prstGeom prst="roundRect">
            <a:avLst>
              <a:gd name="adj" fmla="val 50000"/>
            </a:avLst>
          </a:prstGeom>
          <a:solidFill>
            <a:srgbClr val="164069"/>
          </a:solidFill>
          <a:ln w="12700">
            <a:solidFill>
              <a:srgbClr val="16406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Label 14"/>
          <p:cNvSpPr txBox="1"/>
          <p:nvPr/>
        </p:nvSpPr>
        <p:spPr>
          <a:xfrm>
            <a:off x="2537460" y="3284036"/>
            <a:ext cx="960120" cy="420624"/>
          </a:xfrm>
          <a:prstGeom prst="rect">
            <a:avLst/>
          </a:prstGeom>
          <a:noFill/>
        </p:spPr>
        <p:txBody>
          <a:bodyPr wrap="squar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5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One defensible</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5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file</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Shape 15"/>
          <p:cNvSpPr/>
          <p:nvPr/>
        </p:nvSpPr>
        <p:spPr>
          <a:xfrm>
            <a:off x="5806440" y="1673352"/>
            <a:ext cx="5836615" cy="1188720"/>
          </a:xfrm>
          <a:prstGeom prst="roundRect">
            <a:avLst>
              <a:gd name="adj" fmla="val 2553"/>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Shape 16"/>
          <p:cNvSpPr/>
          <p:nvPr/>
        </p:nvSpPr>
        <p:spPr>
          <a:xfrm>
            <a:off x="5806440" y="1673352"/>
            <a:ext cx="82296" cy="1188720"/>
          </a:xfrm>
          <a:prstGeom prst="rect">
            <a:avLst/>
          </a:prstGeom>
          <a:solidFill>
            <a:srgbClr val="164069"/>
          </a:solidFill>
          <a:ln w="12700">
            <a:solidFill>
              <a:srgbClr val="16406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Shape 17"/>
          <p:cNvSpPr/>
          <p:nvPr/>
        </p:nvSpPr>
        <p:spPr>
          <a:xfrm>
            <a:off x="6080760" y="1993392"/>
            <a:ext cx="548640" cy="548640"/>
          </a:xfrm>
          <a:prstGeom prst="ellipse">
            <a:avLst/>
          </a:prstGeom>
          <a:solidFill>
            <a:srgbClr val="164069"/>
          </a:solidFill>
          <a:ln w="12700">
            <a:solidFill>
              <a:srgbClr val="16406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8" name="Image 18" descr="icon"/>
          <p:cNvPicPr>
            <a:picLocks noChangeAspect="1"/>
          </p:cNvPicPr>
          <p:nvPr/>
        </p:nvPicPr>
        <p:blipFill>
          <a:blip r:embed="rId3"/>
          <a:stretch>
            <a:fillRect/>
          </a:stretch>
        </p:blipFill>
        <p:spPr>
          <a:xfrm>
            <a:off x="6217920" y="2130552"/>
            <a:ext cx="274320" cy="274320"/>
          </a:xfrm>
          <a:prstGeom prst="rect">
            <a:avLst/>
          </a:prstGeom>
        </p:spPr>
      </p:pic>
      <p:sp>
        <p:nvSpPr>
          <p:cNvPr id="19" name="Text 19"/>
          <p:cNvSpPr txBox="1"/>
          <p:nvPr/>
        </p:nvSpPr>
        <p:spPr>
          <a:xfrm>
            <a:off x="6793992" y="1783080"/>
            <a:ext cx="4620463" cy="96926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600" b="1" i="0" u="none" strike="noStrike" kern="1200" cap="none" spc="0" normalizeH="0" baseline="0" noProof="0" dirty="0">
                <a:ln>
                  <a:noFill/>
                </a:ln>
                <a:solidFill>
                  <a:srgbClr val="164069"/>
                </a:solidFill>
                <a:effectLst/>
                <a:uLnTx/>
                <a:uFillTx/>
                <a:latin typeface="Cambria" pitchFamily="34" charset="0"/>
                <a:ea typeface="Cambria" pitchFamily="34" charset="-122"/>
                <a:cs typeface="Cambria" pitchFamily="34" charset="-120"/>
              </a:rPr>
              <a:t>Ingredients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F2A37"/>
                </a:solidFill>
                <a:effectLst/>
                <a:uLnTx/>
                <a:uFillTx/>
                <a:latin typeface="Calibri" pitchFamily="34" charset="0"/>
                <a:ea typeface="Calibri" pitchFamily="34" charset="-122"/>
                <a:cs typeface="Calibri" pitchFamily="34" charset="-120"/>
              </a:rPr>
              <a:t>Inventory every ingredient in every SKU · Classify its pathway (ODI, NDI, GRAS) · Expert review of amber and red ingredients · Build dossiers and file NDIs or GRAS notices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Shape 20"/>
          <p:cNvSpPr/>
          <p:nvPr/>
        </p:nvSpPr>
        <p:spPr>
          <a:xfrm>
            <a:off x="5806440" y="2999232"/>
            <a:ext cx="5836615" cy="1188720"/>
          </a:xfrm>
          <a:prstGeom prst="roundRect">
            <a:avLst>
              <a:gd name="adj" fmla="val 2553"/>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Shape 21"/>
          <p:cNvSpPr/>
          <p:nvPr/>
        </p:nvSpPr>
        <p:spPr>
          <a:xfrm>
            <a:off x="5806440" y="2999232"/>
            <a:ext cx="82296" cy="1188720"/>
          </a:xfrm>
          <a:prstGeom prst="rect">
            <a:avLst/>
          </a:prstGeom>
          <a:solidFill>
            <a:srgbClr val="FF7B00"/>
          </a:solidFill>
          <a:ln w="12700">
            <a:solidFill>
              <a:srgbClr val="FF7B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Shape 22"/>
          <p:cNvSpPr/>
          <p:nvPr/>
        </p:nvSpPr>
        <p:spPr>
          <a:xfrm>
            <a:off x="6080760" y="3319272"/>
            <a:ext cx="548640" cy="548640"/>
          </a:xfrm>
          <a:prstGeom prst="ellipse">
            <a:avLst/>
          </a:prstGeom>
          <a:solidFill>
            <a:srgbClr val="FF7B00"/>
          </a:solidFill>
          <a:ln w="12700">
            <a:solidFill>
              <a:srgbClr val="FF7B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3" name="Image 23" descr="icon"/>
          <p:cNvPicPr>
            <a:picLocks noChangeAspect="1"/>
          </p:cNvPicPr>
          <p:nvPr/>
        </p:nvPicPr>
        <p:blipFill>
          <a:blip r:embed="rId4"/>
          <a:stretch>
            <a:fillRect/>
          </a:stretch>
        </p:blipFill>
        <p:spPr>
          <a:xfrm>
            <a:off x="6217920" y="3456432"/>
            <a:ext cx="274320" cy="274320"/>
          </a:xfrm>
          <a:prstGeom prst="rect">
            <a:avLst/>
          </a:prstGeom>
        </p:spPr>
      </p:pic>
      <p:sp>
        <p:nvSpPr>
          <p:cNvPr id="24" name="Text 24"/>
          <p:cNvSpPr txBox="1"/>
          <p:nvPr/>
        </p:nvSpPr>
        <p:spPr>
          <a:xfrm>
            <a:off x="6793992" y="3108960"/>
            <a:ext cx="4620463" cy="96926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600" b="1" i="0" u="none" strike="noStrike" kern="1200" cap="none" spc="0" normalizeH="0" baseline="0" noProof="0" dirty="0">
                <a:ln>
                  <a:noFill/>
                </a:ln>
                <a:solidFill>
                  <a:srgbClr val="164069"/>
                </a:solidFill>
                <a:effectLst/>
                <a:uLnTx/>
                <a:uFillTx/>
                <a:latin typeface="Cambria" pitchFamily="34" charset="0"/>
                <a:ea typeface="Cambria" pitchFamily="34" charset="-122"/>
                <a:cs typeface="Cambria" pitchFamily="34" charset="-120"/>
              </a:rPr>
              <a:t>cGMP &amp; SOPs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F2A37"/>
                </a:solidFill>
                <a:effectLst/>
                <a:uLnTx/>
                <a:uFillTx/>
                <a:latin typeface="Calibri" pitchFamily="34" charset="0"/>
                <a:ea typeface="Calibri" pitchFamily="34" charset="-122"/>
                <a:cs typeface="Calibri" pitchFamily="34" charset="-120"/>
              </a:rPr>
              <a:t>Part 111 SOP gap assessment · Specifications and identity testing · Batch records and quality-unit release · Supplier qualification · Complaint handling · Inspection SOP</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Shape 25"/>
          <p:cNvSpPr/>
          <p:nvPr/>
        </p:nvSpPr>
        <p:spPr>
          <a:xfrm>
            <a:off x="5806440" y="4325112"/>
            <a:ext cx="5836615" cy="1188720"/>
          </a:xfrm>
          <a:prstGeom prst="roundRect">
            <a:avLst>
              <a:gd name="adj" fmla="val 2553"/>
            </a:avLst>
          </a:prstGeom>
          <a:solidFill>
            <a:srgbClr val="EAF0F7"/>
          </a:solidFill>
          <a:ln w="12700">
            <a:solidFill>
              <a:srgbClr val="EAF0F7"/>
            </a:solidFill>
            <a:prstDash val="solid"/>
          </a:ln>
          <a:effectLst>
            <a:outerShdw blurRad="76200" dist="25400" dir="54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Shape 26"/>
          <p:cNvSpPr/>
          <p:nvPr/>
        </p:nvSpPr>
        <p:spPr>
          <a:xfrm>
            <a:off x="5806440" y="4325112"/>
            <a:ext cx="82296" cy="1188720"/>
          </a:xfrm>
          <a:prstGeom prst="rect">
            <a:avLst/>
          </a:prstGeom>
          <a:solidFill>
            <a:srgbClr val="7F9CC2"/>
          </a:solidFill>
          <a:ln w="12700">
            <a:solidFill>
              <a:srgbClr val="7F9CC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Shape 27"/>
          <p:cNvSpPr/>
          <p:nvPr/>
        </p:nvSpPr>
        <p:spPr>
          <a:xfrm>
            <a:off x="6080760" y="4645152"/>
            <a:ext cx="548640" cy="548640"/>
          </a:xfrm>
          <a:prstGeom prst="ellipse">
            <a:avLst/>
          </a:prstGeom>
          <a:solidFill>
            <a:srgbClr val="7F9CC2"/>
          </a:solidFill>
          <a:ln w="12700">
            <a:solidFill>
              <a:srgbClr val="7F9CC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8" name="Image 28" descr="icon"/>
          <p:cNvPicPr>
            <a:picLocks noChangeAspect="1"/>
          </p:cNvPicPr>
          <p:nvPr/>
        </p:nvPicPr>
        <p:blipFill>
          <a:blip r:embed="rId5"/>
          <a:stretch>
            <a:fillRect/>
          </a:stretch>
        </p:blipFill>
        <p:spPr>
          <a:xfrm>
            <a:off x="6217920" y="4782312"/>
            <a:ext cx="274320" cy="274320"/>
          </a:xfrm>
          <a:prstGeom prst="rect">
            <a:avLst/>
          </a:prstGeom>
        </p:spPr>
      </p:pic>
      <p:sp>
        <p:nvSpPr>
          <p:cNvPr id="29" name="Text 29"/>
          <p:cNvSpPr txBox="1"/>
          <p:nvPr/>
        </p:nvSpPr>
        <p:spPr>
          <a:xfrm>
            <a:off x="6793992" y="4434840"/>
            <a:ext cx="4620463" cy="96926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600" b="1" i="0" u="none" strike="noStrike" kern="1200" cap="none" spc="0" normalizeH="0" baseline="0" noProof="0" dirty="0">
                <a:ln>
                  <a:noFill/>
                </a:ln>
                <a:solidFill>
                  <a:srgbClr val="164069"/>
                </a:solidFill>
                <a:effectLst/>
                <a:uLnTx/>
                <a:uFillTx/>
                <a:latin typeface="Cambria" pitchFamily="34" charset="0"/>
                <a:ea typeface="Cambria" pitchFamily="34" charset="-122"/>
                <a:cs typeface="Cambria" pitchFamily="34" charset="-120"/>
              </a:rPr>
              <a:t>Labels &amp; claims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F2A37"/>
                </a:solidFill>
                <a:effectLst/>
                <a:uLnTx/>
                <a:uFillTx/>
                <a:latin typeface="Calibri" pitchFamily="34" charset="0"/>
                <a:ea typeface="Calibri" pitchFamily="34" charset="-122"/>
                <a:cs typeface="Calibri" pitchFamily="34" charset="-120"/>
              </a:rPr>
              <a:t>Label review (Supplement Facts, identity, allergens, AER contact) · Claims audit across website, social and marketplaces · Clinical Trials · </a:t>
            </a:r>
            <a:r>
              <a:rPr kumimoji="0" lang="en-US" sz="1200" b="0" i="1" u="none" strike="noStrike" kern="1200" cap="none" spc="0" normalizeH="0" baseline="0" noProof="0" dirty="0">
                <a:ln>
                  <a:noFill/>
                </a:ln>
                <a:solidFill>
                  <a:srgbClr val="1F2A37"/>
                </a:solidFill>
                <a:effectLst/>
                <a:uLnTx/>
                <a:uFillTx/>
                <a:latin typeface="Calibri" pitchFamily="34" charset="0"/>
                <a:ea typeface="Calibri" pitchFamily="34" charset="-122"/>
                <a:cs typeface="Calibri" pitchFamily="34" charset="-120"/>
              </a:rPr>
              <a:t>In silico</a:t>
            </a:r>
            <a:r>
              <a:rPr kumimoji="0" lang="en-US" sz="1200" b="0" i="0" u="none" strike="noStrike" kern="1200" cap="none" spc="0" normalizeH="0" baseline="0" noProof="0" dirty="0">
                <a:ln>
                  <a:noFill/>
                </a:ln>
                <a:solidFill>
                  <a:srgbClr val="1F2A37"/>
                </a:solidFill>
                <a:effectLst/>
                <a:uLnTx/>
                <a:uFillTx/>
                <a:latin typeface="Calibri" pitchFamily="34" charset="0"/>
                <a:ea typeface="Calibri" pitchFamily="34" charset="-122"/>
                <a:cs typeface="Calibri" pitchFamily="34" charset="-120"/>
              </a:rPr>
              <a:t> analyses · Substantiation files · 30-day structure/function notices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 30"/>
          <p:cNvSpPr txBox="1"/>
          <p:nvPr/>
        </p:nvSpPr>
        <p:spPr>
          <a:xfrm>
            <a:off x="548640" y="6309360"/>
            <a:ext cx="11094415"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7B00"/>
                </a:solidFill>
                <a:effectLst/>
                <a:uLnTx/>
                <a:uFillTx/>
                <a:latin typeface="Calibri" pitchFamily="34" charset="0"/>
                <a:ea typeface="Calibri" pitchFamily="34" charset="-122"/>
                <a:cs typeface="Calibri" pitchFamily="34" charset="-120"/>
              </a:rPr>
              <a:t>Also: </a:t>
            </a:r>
            <a:r>
              <a:rPr kumimoji="0" lang="en-US" sz="1200" b="0" i="0" u="none" strike="noStrike" kern="1200" cap="none" spc="0" normalizeH="0" baseline="0" noProof="0" dirty="0">
                <a:ln>
                  <a:noFill/>
                </a:ln>
                <a:solidFill>
                  <a:srgbClr val="1F2A37"/>
                </a:solidFill>
                <a:effectLst/>
                <a:uLnTx/>
                <a:uFillTx/>
                <a:latin typeface="Calibri" pitchFamily="34" charset="0"/>
                <a:ea typeface="Calibri" pitchFamily="34" charset="-122"/>
                <a:cs typeface="Calibri" pitchFamily="34" charset="-120"/>
              </a:rPr>
              <a:t>comment on the NPRM by Dec 9, 2026, and watch litigation over FDA’s authority, final NDI guidance, congressional GRAS and listing bills, and state reporting laws.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bg>
      <p:bgPr>
        <a:solidFill>
          <a:srgbClr val="164069"/>
        </a:solidFill>
        <a:effectLst/>
      </p:bgPr>
    </p:bg>
    <p:spTree>
      <p:nvGrpSpPr>
        <p:cNvPr id="1" name=""/>
        <p:cNvGrpSpPr/>
        <p:nvPr/>
      </p:nvGrpSpPr>
      <p:grpSpPr>
        <a:xfrm>
          <a:off x="0" y="0"/>
          <a:ext cx="0" cy="0"/>
          <a:chOff x="0" y="0"/>
          <a:chExt cx="0" cy="0"/>
        </a:xfrm>
      </p:grpSpPr>
      <p:sp>
        <p:nvSpPr>
          <p:cNvPr id="2" name="Text 0"/>
          <p:cNvSpPr txBox="1"/>
          <p:nvPr/>
        </p:nvSpPr>
        <p:spPr>
          <a:xfrm>
            <a:off x="731520" y="640080"/>
            <a:ext cx="10058400" cy="822960"/>
          </a:xfrm>
          <a:prstGeom prst="rect">
            <a:avLst/>
          </a:prstGeom>
          <a:noFill/>
          <a:ln/>
        </p:spPr>
        <p:txBody>
          <a:bodyPr wrap="square" lIns="0" tIns="0" rIns="0" bIns="0"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Key takeaways</a:t>
            </a:r>
            <a:endParaRPr lang="en-US" sz="4000" dirty="0"/>
          </a:p>
        </p:txBody>
      </p:sp>
      <p:sp>
        <p:nvSpPr>
          <p:cNvPr id="3" name="Shape 1"/>
          <p:cNvSpPr/>
          <p:nvPr/>
        </p:nvSpPr>
        <p:spPr>
          <a:xfrm>
            <a:off x="731520" y="1783080"/>
            <a:ext cx="731520" cy="731520"/>
          </a:xfrm>
          <a:prstGeom prst="ellipse">
            <a:avLst/>
          </a:prstGeom>
          <a:solidFill>
            <a:srgbClr val="FF7B00"/>
          </a:solidFill>
          <a:ln w="12700">
            <a:solidFill>
              <a:srgbClr val="FF7B00"/>
            </a:solidFill>
            <a:prstDash val="solid"/>
          </a:ln>
        </p:spPr>
        <p:txBody>
          <a:bodyPr/>
          <a:lstStyle/>
          <a:p>
            <a:endParaRPr lang="en-CA"/>
          </a:p>
        </p:txBody>
      </p:sp>
      <p:pic>
        <p:nvPicPr>
          <p:cNvPr id="4" name="Image 0" descr="preencoded.png"/>
          <p:cNvPicPr>
            <a:picLocks noChangeAspect="1"/>
          </p:cNvPicPr>
          <p:nvPr/>
        </p:nvPicPr>
        <p:blipFill>
          <a:blip r:embed="rId3"/>
          <a:stretch>
            <a:fillRect/>
          </a:stretch>
        </p:blipFill>
        <p:spPr>
          <a:xfrm>
            <a:off x="914400" y="1965960"/>
            <a:ext cx="365760" cy="365760"/>
          </a:xfrm>
          <a:prstGeom prst="rect">
            <a:avLst/>
          </a:prstGeom>
        </p:spPr>
      </p:pic>
      <p:sp>
        <p:nvSpPr>
          <p:cNvPr id="5" name="Text 2"/>
          <p:cNvSpPr txBox="1"/>
          <p:nvPr/>
        </p:nvSpPr>
        <p:spPr>
          <a:xfrm>
            <a:off x="1737360" y="1783080"/>
            <a:ext cx="9692640" cy="731520"/>
          </a:xfrm>
          <a:prstGeom prst="rect">
            <a:avLst/>
          </a:prstGeom>
          <a:noFill/>
          <a:ln/>
        </p:spPr>
        <p:txBody>
          <a:bodyPr wrap="square" lIns="0" tIns="0" rIns="0" bIns="0" rtlCol="0" anchor="ctr"/>
          <a:lstStyle/>
          <a:p>
            <a:pPr marL="0" indent="0">
              <a:buNone/>
            </a:pPr>
            <a:r>
              <a:rPr lang="en-US" sz="2000" dirty="0">
                <a:solidFill>
                  <a:srgbClr val="FFFFFF"/>
                </a:solidFill>
                <a:latin typeface="Calibri" pitchFamily="34" charset="0"/>
                <a:ea typeface="Calibri" pitchFamily="34" charset="-122"/>
                <a:cs typeface="Calibri" pitchFamily="34" charset="-120"/>
              </a:rPr>
              <a:t>The clock starts at the final rule — but the easy route closes six months before the deadline.</a:t>
            </a:r>
            <a:endParaRPr lang="en-US" sz="2000" dirty="0"/>
          </a:p>
        </p:txBody>
      </p:sp>
      <p:sp>
        <p:nvSpPr>
          <p:cNvPr id="6" name="Shape 3"/>
          <p:cNvSpPr/>
          <p:nvPr/>
        </p:nvSpPr>
        <p:spPr>
          <a:xfrm>
            <a:off x="731520" y="2788920"/>
            <a:ext cx="731520" cy="731520"/>
          </a:xfrm>
          <a:prstGeom prst="ellipse">
            <a:avLst/>
          </a:prstGeom>
          <a:solidFill>
            <a:srgbClr val="FF7B00"/>
          </a:solidFill>
          <a:ln w="12700">
            <a:solidFill>
              <a:srgbClr val="FF7B00"/>
            </a:solidFill>
            <a:prstDash val="solid"/>
          </a:ln>
        </p:spPr>
        <p:txBody>
          <a:bodyPr/>
          <a:lstStyle/>
          <a:p>
            <a:endParaRPr lang="en-CA"/>
          </a:p>
        </p:txBody>
      </p:sp>
      <p:pic>
        <p:nvPicPr>
          <p:cNvPr id="7" name="Image 1" descr="preencoded.png"/>
          <p:cNvPicPr>
            <a:picLocks noChangeAspect="1"/>
          </p:cNvPicPr>
          <p:nvPr/>
        </p:nvPicPr>
        <p:blipFill>
          <a:blip r:embed="rId4"/>
          <a:stretch>
            <a:fillRect/>
          </a:stretch>
        </p:blipFill>
        <p:spPr>
          <a:xfrm>
            <a:off x="914400" y="2971800"/>
            <a:ext cx="365760" cy="365760"/>
          </a:xfrm>
          <a:prstGeom prst="rect">
            <a:avLst/>
          </a:prstGeom>
        </p:spPr>
      </p:pic>
      <p:sp>
        <p:nvSpPr>
          <p:cNvPr id="8" name="Text 4"/>
          <p:cNvSpPr txBox="1"/>
          <p:nvPr/>
        </p:nvSpPr>
        <p:spPr>
          <a:xfrm>
            <a:off x="1737360" y="2788920"/>
            <a:ext cx="9692640" cy="731520"/>
          </a:xfrm>
          <a:prstGeom prst="rect">
            <a:avLst/>
          </a:prstGeom>
          <a:noFill/>
          <a:ln/>
        </p:spPr>
        <p:txBody>
          <a:bodyPr wrap="square" lIns="0" tIns="0" rIns="0" bIns="0" rtlCol="0" anchor="ctr"/>
          <a:lstStyle/>
          <a:p>
            <a:pPr marL="0" indent="0">
              <a:buNone/>
            </a:pPr>
            <a:r>
              <a:rPr lang="en-US" sz="2000" dirty="0">
                <a:solidFill>
                  <a:srgbClr val="FFFFFF"/>
                </a:solidFill>
                <a:latin typeface="Calibri" pitchFamily="34" charset="0"/>
                <a:ea typeface="Calibri" pitchFamily="34" charset="-122"/>
                <a:cs typeface="Calibri" pitchFamily="34" charset="-120"/>
              </a:rPr>
              <a:t>FDA will use the public record to triage. Don’t be the low-hanging fruit.</a:t>
            </a:r>
            <a:endParaRPr lang="en-US" sz="2000" dirty="0"/>
          </a:p>
        </p:txBody>
      </p:sp>
      <p:sp>
        <p:nvSpPr>
          <p:cNvPr id="9" name="Shape 5"/>
          <p:cNvSpPr/>
          <p:nvPr/>
        </p:nvSpPr>
        <p:spPr>
          <a:xfrm>
            <a:off x="731520" y="3794760"/>
            <a:ext cx="731520" cy="731520"/>
          </a:xfrm>
          <a:prstGeom prst="ellipse">
            <a:avLst/>
          </a:prstGeom>
          <a:solidFill>
            <a:srgbClr val="FF7B00"/>
          </a:solidFill>
          <a:ln w="12700">
            <a:solidFill>
              <a:srgbClr val="FF7B00"/>
            </a:solidFill>
            <a:prstDash val="solid"/>
          </a:ln>
        </p:spPr>
        <p:txBody>
          <a:bodyPr/>
          <a:lstStyle/>
          <a:p>
            <a:endParaRPr lang="en-CA"/>
          </a:p>
        </p:txBody>
      </p:sp>
      <p:pic>
        <p:nvPicPr>
          <p:cNvPr id="10" name="Image 2" descr="preencoded.png"/>
          <p:cNvPicPr>
            <a:picLocks noChangeAspect="1"/>
          </p:cNvPicPr>
          <p:nvPr/>
        </p:nvPicPr>
        <p:blipFill>
          <a:blip r:embed="rId5"/>
          <a:stretch>
            <a:fillRect/>
          </a:stretch>
        </p:blipFill>
        <p:spPr>
          <a:xfrm>
            <a:off x="914400" y="3977640"/>
            <a:ext cx="365760" cy="365760"/>
          </a:xfrm>
          <a:prstGeom prst="rect">
            <a:avLst/>
          </a:prstGeom>
        </p:spPr>
      </p:pic>
      <p:sp>
        <p:nvSpPr>
          <p:cNvPr id="11" name="Text 6"/>
          <p:cNvSpPr txBox="1"/>
          <p:nvPr/>
        </p:nvSpPr>
        <p:spPr>
          <a:xfrm>
            <a:off x="1737360" y="3794760"/>
            <a:ext cx="9692640" cy="731520"/>
          </a:xfrm>
          <a:prstGeom prst="rect">
            <a:avLst/>
          </a:prstGeom>
          <a:noFill/>
          <a:ln/>
        </p:spPr>
        <p:txBody>
          <a:bodyPr wrap="square" lIns="0" tIns="0" rIns="0" bIns="0" rtlCol="0" anchor="ctr"/>
          <a:lstStyle/>
          <a:p>
            <a:pPr marL="0" indent="0">
              <a:buNone/>
            </a:pPr>
            <a:r>
              <a:rPr lang="en-US" sz="2000" dirty="0">
                <a:solidFill>
                  <a:srgbClr val="FFFFFF"/>
                </a:solidFill>
                <a:latin typeface="Calibri" pitchFamily="34" charset="0"/>
                <a:ea typeface="Calibri" pitchFamily="34" charset="-122"/>
                <a:cs typeface="Calibri" pitchFamily="34" charset="-120"/>
              </a:rPr>
              <a:t>GMP, labels and claims can be fixed today, and they’re what inspections target.</a:t>
            </a:r>
            <a:endParaRPr lang="en-US" sz="2000" dirty="0"/>
          </a:p>
        </p:txBody>
      </p:sp>
      <p:sp>
        <p:nvSpPr>
          <p:cNvPr id="12" name="Shape 7"/>
          <p:cNvSpPr/>
          <p:nvPr/>
        </p:nvSpPr>
        <p:spPr>
          <a:xfrm>
            <a:off x="731520" y="4800600"/>
            <a:ext cx="731520" cy="731520"/>
          </a:xfrm>
          <a:prstGeom prst="ellipse">
            <a:avLst/>
          </a:prstGeom>
          <a:solidFill>
            <a:srgbClr val="FF7B00"/>
          </a:solidFill>
          <a:ln w="12700">
            <a:solidFill>
              <a:srgbClr val="FF7B00"/>
            </a:solidFill>
            <a:prstDash val="solid"/>
          </a:ln>
        </p:spPr>
        <p:txBody>
          <a:bodyPr/>
          <a:lstStyle/>
          <a:p>
            <a:endParaRPr lang="en-CA"/>
          </a:p>
        </p:txBody>
      </p:sp>
      <p:pic>
        <p:nvPicPr>
          <p:cNvPr id="13" name="Image 3" descr="preencoded.png"/>
          <p:cNvPicPr>
            <a:picLocks noChangeAspect="1"/>
          </p:cNvPicPr>
          <p:nvPr/>
        </p:nvPicPr>
        <p:blipFill>
          <a:blip r:embed="rId6"/>
          <a:stretch>
            <a:fillRect/>
          </a:stretch>
        </p:blipFill>
        <p:spPr>
          <a:xfrm>
            <a:off x="914400" y="4983480"/>
            <a:ext cx="365760" cy="365760"/>
          </a:xfrm>
          <a:prstGeom prst="rect">
            <a:avLst/>
          </a:prstGeom>
        </p:spPr>
      </p:pic>
      <p:sp>
        <p:nvSpPr>
          <p:cNvPr id="14" name="Text 8"/>
          <p:cNvSpPr txBox="1"/>
          <p:nvPr/>
        </p:nvSpPr>
        <p:spPr>
          <a:xfrm>
            <a:off x="1737360" y="4800600"/>
            <a:ext cx="9692640" cy="731520"/>
          </a:xfrm>
          <a:prstGeom prst="rect">
            <a:avLst/>
          </a:prstGeom>
          <a:noFill/>
          <a:ln/>
        </p:spPr>
        <p:txBody>
          <a:bodyPr wrap="square" lIns="0" tIns="0" rIns="0" bIns="0" rtlCol="0" anchor="ctr"/>
          <a:lstStyle/>
          <a:p>
            <a:pPr marL="0" indent="0">
              <a:buNone/>
            </a:pPr>
            <a:r>
              <a:rPr lang="en-US" sz="2000" dirty="0">
                <a:solidFill>
                  <a:srgbClr val="FFFFFF"/>
                </a:solidFill>
                <a:latin typeface="Calibri" pitchFamily="34" charset="0"/>
                <a:ea typeface="Calibri" pitchFamily="34" charset="-122"/>
                <a:cs typeface="Calibri" pitchFamily="34" charset="-120"/>
              </a:rPr>
              <a:t>Pick each ingredient’s pathway deliberately — cost, timeline, disclosure and IP all differ.</a:t>
            </a:r>
            <a:endParaRPr lang="en-US" sz="2000" dirty="0"/>
          </a:p>
        </p:txBody>
      </p:sp>
      <p:sp>
        <p:nvSpPr>
          <p:cNvPr id="15" name="Text 9"/>
          <p:cNvSpPr txBox="1"/>
          <p:nvPr/>
        </p:nvSpPr>
        <p:spPr>
          <a:xfrm>
            <a:off x="5002579" y="5778661"/>
            <a:ext cx="5486400" cy="548640"/>
          </a:xfrm>
          <a:prstGeom prst="rect">
            <a:avLst/>
          </a:prstGeom>
          <a:noFill/>
          <a:ln/>
        </p:spPr>
        <p:txBody>
          <a:bodyPr wrap="square" lIns="0" tIns="0" rIns="0" bIns="0" rtlCol="0" anchor="ctr"/>
          <a:lstStyle/>
          <a:p>
            <a:pPr marL="0" indent="0">
              <a:buNone/>
            </a:pPr>
            <a:r>
              <a:rPr lang="en-US" sz="2600" b="1" dirty="0">
                <a:solidFill>
                  <a:srgbClr val="FF7B00"/>
                </a:solidFill>
                <a:latin typeface="Cambria" pitchFamily="34" charset="0"/>
                <a:ea typeface="Cambria" pitchFamily="34" charset="-122"/>
                <a:cs typeface="Cambria" pitchFamily="34" charset="-120"/>
              </a:rPr>
              <a:t>Questions?</a:t>
            </a:r>
            <a:endParaRPr lang="en-US" sz="2600" dirty="0"/>
          </a:p>
        </p:txBody>
      </p:sp>
      <p:pic>
        <p:nvPicPr>
          <p:cNvPr id="17" name="Picture 16">
            <a:extLst>
              <a:ext uri="{FF2B5EF4-FFF2-40B4-BE49-F238E27FC236}">
                <a16:creationId xmlns:a16="http://schemas.microsoft.com/office/drawing/2014/main" id="{6499F124-ABC3-C273-7740-E11DBD78536D}"/>
              </a:ext>
            </a:extLst>
          </p:cNvPr>
          <p:cNvPicPr>
            <a:picLocks noChangeAspect="1"/>
          </p:cNvPicPr>
          <p:nvPr/>
        </p:nvPicPr>
        <p:blipFill>
          <a:blip r:embed="rId7"/>
          <a:stretch>
            <a:fillRect/>
          </a:stretch>
        </p:blipFill>
        <p:spPr>
          <a:xfrm>
            <a:off x="8923092" y="777240"/>
            <a:ext cx="1866828" cy="82296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132</TotalTime>
  <Words>7188</Words>
  <Application>Microsoft Office PowerPoint</Application>
  <PresentationFormat>Widescreen</PresentationFormat>
  <Paragraphs>518</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Aptos</vt: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Life After Self-GRAS</dc:title>
  <dc:subject>PptxGenJS Presentation</dc:subject>
  <dc:creator>PptxGenJS</dc:creator>
  <cp:lastModifiedBy>Andrew Charrette</cp:lastModifiedBy>
  <cp:revision>13</cp:revision>
  <dcterms:created xsi:type="dcterms:W3CDTF">2026-09-24T17:43:13Z</dcterms:created>
  <dcterms:modified xsi:type="dcterms:W3CDTF">2026-09-28T19:42:25Z</dcterms:modified>
</cp:coreProperties>
</file>