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6"/>
  </p:notesMasterIdLst>
  <p:sldIdLst>
    <p:sldId id="306" r:id="rId2"/>
    <p:sldId id="307" r:id="rId3"/>
    <p:sldId id="308" r:id="rId4"/>
    <p:sldId id="309" r:id="rId5"/>
  </p:sldIdLst>
  <p:sldSz cx="18288000" cy="10287000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  <p:embeddedFont>
      <p:font typeface="Roboto" panose="02000000000000000000" pitchFamily="2" charset="0"/>
      <p:regular r:id="rId11"/>
      <p:bold r:id="rId12"/>
      <p:italic r:id="rId13"/>
      <p:boldItalic r:id="rId1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8" roundtripDataSignature="AMtx7mhQ4Bdpp+WRoE26TM1mzw7ZL54+D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57"/>
  </p:normalViewPr>
  <p:slideViewPr>
    <p:cSldViewPr snapToGrid="0">
      <p:cViewPr varScale="1">
        <p:scale>
          <a:sx n="68" d="100"/>
          <a:sy n="68" d="100"/>
        </p:scale>
        <p:origin x="1000" y="2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50" Type="http://schemas.openxmlformats.org/officeDocument/2006/relationships/viewProps" Target="viewProps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5.fntdata"/><Relationship Id="rId5" Type="http://schemas.openxmlformats.org/officeDocument/2006/relationships/slide" Target="slides/slide4.xml"/><Relationship Id="rId49" Type="http://schemas.openxmlformats.org/officeDocument/2006/relationships/presProps" Target="presProps.xml"/><Relationship Id="rId10" Type="http://schemas.openxmlformats.org/officeDocument/2006/relationships/font" Target="fonts/font4.fntdata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font" Target="fonts/font8.fntdata"/><Relationship Id="rId48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2" name="Google Shape;22;p2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2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4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4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0" name="Google Shape;40;p25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1" name="Google Shape;41;p2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26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26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8" name="Google Shape;48;p26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26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0" name="Google Shape;50;p2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2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8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8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28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2" name="Google Shape;62;p2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9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9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9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9" name="Google Shape;69;p2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0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3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1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1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3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2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645F"/>
        </a:solidFill>
        <a:effectLst/>
      </p:bgPr>
    </p:bg>
    <p:spTree>
      <p:nvGrpSpPr>
        <p:cNvPr id="1" name="Shap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9;p1">
            <a:extLst>
              <a:ext uri="{FF2B5EF4-FFF2-40B4-BE49-F238E27FC236}">
                <a16:creationId xmlns:a16="http://schemas.microsoft.com/office/drawing/2014/main" id="{7E9F305F-E627-95F7-92BD-0A0F18F59BCA}"/>
              </a:ext>
            </a:extLst>
          </p:cNvPr>
          <p:cNvSpPr/>
          <p:nvPr/>
        </p:nvSpPr>
        <p:spPr>
          <a:xfrm>
            <a:off x="12915900" y="5394987"/>
            <a:ext cx="4800600" cy="4484027"/>
          </a:xfrm>
          <a:custGeom>
            <a:avLst/>
            <a:gdLst/>
            <a:ahLst/>
            <a:cxnLst/>
            <a:rect l="l" t="t" r="r" b="b"/>
            <a:pathLst>
              <a:path w="6786330" h="6783855" extrusionOk="0">
                <a:moveTo>
                  <a:pt x="0" y="0"/>
                </a:moveTo>
                <a:lnTo>
                  <a:pt x="6786330" y="0"/>
                </a:lnTo>
                <a:lnTo>
                  <a:pt x="6786330" y="6783854"/>
                </a:lnTo>
                <a:lnTo>
                  <a:pt x="0" y="67838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l="-3541" t="-4557" r="-4050" b="-6076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0" name="Eyebrow"/>
          <p:cNvSpPr txBox="1"/>
          <p:nvPr/>
        </p:nvSpPr>
        <p:spPr>
          <a:xfrm>
            <a:off x="1371602" y="217500"/>
            <a:ext cx="15544796" cy="4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0" cap="all" spc="200" normalizeH="0" baseline="0" noProof="0" dirty="0">
                <a:ln>
                  <a:noFill/>
                </a:ln>
                <a:solidFill>
                  <a:srgbClr val="FFFAE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Mastering the Market Panel: </a:t>
            </a:r>
            <a:r>
              <a:rPr kumimoji="0" lang="en-US" sz="1800" b="0" i="1" u="none" strike="noStrike" kern="0" cap="none" spc="0" normalizeH="0" baseline="0" noProof="0" dirty="0">
                <a:ln>
                  <a:noFill/>
                </a:ln>
                <a:solidFill>
                  <a:srgbClr val="FFFAE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Naturally Informed 2026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800" b="1" i="0" u="none" strike="noStrike" kern="0" cap="all" spc="200" normalizeH="0" baseline="0" noProof="0" dirty="0">
              <a:ln>
                <a:noFill/>
              </a:ln>
              <a:solidFill>
                <a:srgbClr val="FFFAE1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1" name="Title"/>
          <p:cNvSpPr txBox="1"/>
          <p:nvPr/>
        </p:nvSpPr>
        <p:spPr>
          <a:xfrm>
            <a:off x="1962152" y="802350"/>
            <a:ext cx="15544796" cy="1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2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FUNCTIONAL MUSHROOMS 3.0</a:t>
            </a:r>
          </a:p>
          <a:p>
            <a:pPr marL="0" marR="0" lvl="0" indent="0" algn="ctr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The Challenges of a Maturing Category</a:t>
            </a:r>
          </a:p>
        </p:txBody>
      </p:sp>
      <p:sp>
        <p:nvSpPr>
          <p:cNvPr id="920" name="Body"/>
          <p:cNvSpPr txBox="1"/>
          <p:nvPr/>
        </p:nvSpPr>
        <p:spPr>
          <a:xfrm>
            <a:off x="3962402" y="2344195"/>
            <a:ext cx="11106148" cy="34089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4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8"/>
              <a:buFont typeface="Arial"/>
              <a:buNone/>
              <a:tabLst/>
              <a:defRPr/>
            </a:pPr>
            <a:r>
              <a:rPr kumimoji="0" lang="en-US" sz="3000" b="1" i="1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Analytical Testing and Specification Challenges</a:t>
            </a:r>
          </a:p>
          <a:p>
            <a:pPr marL="0" marR="0" lvl="0" indent="0" algn="ctr" defTabSz="914400" rtl="0" eaLnBrk="1" fontAlgn="auto" latinLnBrk="0" hangingPunct="1">
              <a:lnSpc>
                <a:spcPct val="14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8"/>
              <a:buFont typeface="Arial"/>
              <a:buNone/>
              <a:tabLst/>
              <a:defRPr/>
            </a:pPr>
            <a:endParaRPr kumimoji="0" lang="en-US" sz="3000" b="1" i="1" u="none" strike="noStrike" kern="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ctr" defTabSz="914400" rtl="0" eaLnBrk="1" fontAlgn="auto" latinLnBrk="0" hangingPunct="1">
              <a:lnSpc>
                <a:spcPct val="14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8"/>
              <a:buFont typeface="Arial"/>
              <a:buNone/>
              <a:tabLst/>
              <a:defRPr/>
            </a:pPr>
            <a:endParaRPr kumimoji="0" lang="en-US" sz="3000" b="1" i="1" u="none" strike="noStrike" kern="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ctr" defTabSz="914400" rtl="0" eaLnBrk="1" fontAlgn="auto" latinLnBrk="0" hangingPunct="1">
              <a:lnSpc>
                <a:spcPct val="14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8"/>
              <a:buFont typeface="Arial"/>
              <a:buNone/>
              <a:tabLst/>
              <a:defRPr/>
            </a:pPr>
            <a:r>
              <a:rPr kumimoji="0" lang="en-US" sz="2600" b="1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Julie Daoust, PhD</a:t>
            </a:r>
          </a:p>
          <a:p>
            <a:pPr marL="0" marR="0" lvl="0" indent="0" algn="ctr" defTabSz="914400" rtl="0" eaLnBrk="1" fontAlgn="auto" latinLnBrk="0" hangingPunct="1">
              <a:lnSpc>
                <a:spcPct val="14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8"/>
              <a:buFont typeface="Arial"/>
              <a:buNone/>
              <a:tabLst/>
              <a:defRPr/>
            </a:pPr>
            <a:r>
              <a:rPr kumimoji="0" lang="en-US" sz="2000" b="0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Co-founder &amp; Chair, Functional Mushroom Council</a:t>
            </a:r>
          </a:p>
          <a:p>
            <a:pPr marL="0" marR="0" lvl="0" indent="0" algn="ctr" defTabSz="914400" rtl="0" eaLnBrk="1" fontAlgn="auto" latinLnBrk="0" hangingPunct="1">
              <a:lnSpc>
                <a:spcPct val="14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8"/>
              <a:buFont typeface="Arial"/>
              <a:buNone/>
              <a:tabLst/>
              <a:defRPr/>
            </a:pPr>
            <a:r>
              <a:rPr kumimoji="0" lang="en-US" sz="2000" b="0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Co-chair, AOAC BIDSI Functional Fungi Working Groups — Lion's Mane &amp; Reishi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645F"/>
        </a:solidFill>
        <a:effectLst/>
      </p:bgPr>
    </p:bg>
    <p:spTree>
      <p:nvGrpSpPr>
        <p:cNvPr id="1" name="Shap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9;p1">
            <a:extLst>
              <a:ext uri="{FF2B5EF4-FFF2-40B4-BE49-F238E27FC236}">
                <a16:creationId xmlns:a16="http://schemas.microsoft.com/office/drawing/2014/main" id="{A5B07581-2FC7-BEA9-E64E-FFDC53F7B895}"/>
              </a:ext>
            </a:extLst>
          </p:cNvPr>
          <p:cNvSpPr/>
          <p:nvPr/>
        </p:nvSpPr>
        <p:spPr>
          <a:xfrm>
            <a:off x="15071271" y="7118307"/>
            <a:ext cx="3216729" cy="3168693"/>
          </a:xfrm>
          <a:custGeom>
            <a:avLst/>
            <a:gdLst/>
            <a:ahLst/>
            <a:cxnLst/>
            <a:rect l="l" t="t" r="r" b="b"/>
            <a:pathLst>
              <a:path w="6786330" h="6783855" extrusionOk="0">
                <a:moveTo>
                  <a:pt x="0" y="0"/>
                </a:moveTo>
                <a:lnTo>
                  <a:pt x="6786330" y="0"/>
                </a:lnTo>
                <a:lnTo>
                  <a:pt x="6786330" y="6783854"/>
                </a:lnTo>
                <a:lnTo>
                  <a:pt x="0" y="67838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l="-3541" t="-4557" r="-4050" b="-6076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0" name="Eyebrow"/>
          <p:cNvSpPr txBox="1"/>
          <p:nvPr/>
        </p:nvSpPr>
        <p:spPr>
          <a:xfrm>
            <a:off x="1371602" y="330000"/>
            <a:ext cx="15544796" cy="4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800" b="1" i="0" u="none" strike="noStrike" kern="0" cap="all" spc="200" normalizeH="0" baseline="0" noProof="0" dirty="0">
              <a:ln>
                <a:noFill/>
              </a:ln>
              <a:solidFill>
                <a:srgbClr val="FFFAE1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1" name="Title"/>
          <p:cNvSpPr txBox="1"/>
          <p:nvPr/>
        </p:nvSpPr>
        <p:spPr>
          <a:xfrm>
            <a:off x="1371602" y="758865"/>
            <a:ext cx="15544796" cy="10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Diversity = Reference Material Challenge</a:t>
            </a:r>
          </a:p>
        </p:txBody>
      </p:sp>
      <p:sp>
        <p:nvSpPr>
          <p:cNvPr id="910" name="Card910"/>
          <p:cNvSpPr/>
          <p:nvPr/>
        </p:nvSpPr>
        <p:spPr>
          <a:xfrm>
            <a:off x="269421" y="2607050"/>
            <a:ext cx="5472100" cy="5489200"/>
          </a:xfrm>
          <a:prstGeom prst="roundRect">
            <a:avLst>
              <a:gd name="adj" fmla="val 3200"/>
            </a:avLst>
          </a:prstGeom>
          <a:solidFill>
            <a:srgbClr val="FFFFFF"/>
          </a:solidFill>
          <a:ln>
            <a:noFill/>
          </a:ln>
        </p:spPr>
        <p:txBody>
          <a:bodyPr wrap="square" lIns="274638" tIns="274638" rIns="274638" bIns="274638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0" cap="all" spc="30" normalizeH="0" baseline="0" noProof="0" dirty="0">
                <a:ln>
                  <a:noFill/>
                </a:ln>
                <a:solidFill>
                  <a:srgbClr val="1F7A5C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SPECIES Diversity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0" cap="all" spc="30" normalizeH="0" baseline="0" noProof="0" dirty="0">
                <a:ln>
                  <a:noFill/>
                </a:ln>
                <a:solidFill>
                  <a:srgbClr val="1F7A5C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&amp; evolving Taxonomy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0" i="1" u="none" strike="noStrike" kern="0" cap="none" spc="0" normalizeH="0" baseline="0" noProof="0" dirty="0">
                <a:ln>
                  <a:noFill/>
                </a:ln>
                <a:solidFill>
                  <a:srgbClr val="1F7A5C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Ganoderma lucidum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1F7A5C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(the European type species) vs. </a:t>
            </a:r>
            <a:r>
              <a:rPr kumimoji="0" lang="en-US" sz="1800" b="0" i="1" u="none" strike="noStrike" kern="0" cap="none" spc="0" normalizeH="0" baseline="0" noProof="0" dirty="0">
                <a:ln>
                  <a:noFill/>
                </a:ln>
                <a:solidFill>
                  <a:srgbClr val="1F7A5C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G. lingzhi 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1F7A5C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— now confirmed a synonym of G. sichuanense, the East Asian species (Du et al., 2023)</a:t>
            </a:r>
          </a:p>
          <a:p>
            <a:pPr marL="0" marR="0" lvl="0" indent="0" algn="l" defTabSz="914400" rtl="0" eaLnBrk="1" fontAlgn="auto" latinLnBrk="0" hangingPunct="1">
              <a:lnSpc>
                <a:spcPct val="112000"/>
              </a:lnSpc>
              <a:spcBef>
                <a:spcPts val="0"/>
              </a:spcBef>
              <a:spcAft>
                <a:spcPts val="45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16645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Same Common Name, Different Chemistry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0" i="1" u="none" strike="noStrike" kern="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~7–10 Ganoderma spp. sold commercially as “</a:t>
            </a:r>
            <a:r>
              <a:rPr kumimoji="0" lang="en-US" sz="1800" b="0" i="1" u="none" strike="noStrike" kern="0" cap="none" spc="0" normalizeH="0" baseline="0" noProof="0" dirty="0" err="1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reishi</a:t>
            </a:r>
            <a:r>
              <a:rPr kumimoji="0" lang="en-US" sz="1800" b="0" i="1" u="none" strike="noStrike" kern="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”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sz="1800" dirty="0">
                <a:solidFill>
                  <a:srgbClr val="262626"/>
                </a:solidFill>
              </a:rPr>
              <a:t>G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anoderic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acid profiles differ meaningfully by species — a reference sample validated on one Ganoderma species may not transfer to another sold under the same common name.</a:t>
            </a:r>
          </a:p>
        </p:txBody>
      </p:sp>
      <p:sp>
        <p:nvSpPr>
          <p:cNvPr id="911" name="Card911"/>
          <p:cNvSpPr/>
          <p:nvPr/>
        </p:nvSpPr>
        <p:spPr>
          <a:xfrm>
            <a:off x="6179522" y="2625214"/>
            <a:ext cx="5307799" cy="5471035"/>
          </a:xfrm>
          <a:prstGeom prst="roundRect">
            <a:avLst>
              <a:gd name="adj" fmla="val 3200"/>
            </a:avLst>
          </a:prstGeom>
          <a:solidFill>
            <a:srgbClr val="FFFFFF"/>
          </a:solidFill>
          <a:ln>
            <a:noFill/>
          </a:ln>
        </p:spPr>
        <p:txBody>
          <a:bodyPr wrap="square" lIns="274638" tIns="274638" rIns="274638" bIns="274638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0" cap="all" spc="30" normalizeH="0" baseline="0" noProof="0" dirty="0">
                <a:ln>
                  <a:noFill/>
                </a:ln>
                <a:solidFill>
                  <a:srgbClr val="1F7A5C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FUNGAL PART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1F7A5C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Fruiting body vs. mycelium vs. spore / spore oil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1F7A5C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1F7A5C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12000"/>
              </a:lnSpc>
              <a:spcBef>
                <a:spcPts val="0"/>
              </a:spcBef>
              <a:spcAft>
                <a:spcPts val="45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16645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One Species, Multiple Materials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0" i="1" u="none" strike="noStrike" kern="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Mycelium biomass can be grown on multiple types of substrate even mixed substrate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800" b="0" i="1" u="none" strike="noStrike" kern="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2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sz="1800" dirty="0">
                <a:solidFill>
                  <a:srgbClr val="262626"/>
                </a:solidFill>
              </a:rPr>
              <a:t>Depending on the species, the secondary metabolite 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content can shift dramatically by fungal part and growing substrate — even within a single, correctly identified species.</a:t>
            </a:r>
          </a:p>
        </p:txBody>
      </p:sp>
      <p:sp>
        <p:nvSpPr>
          <p:cNvPr id="912" name="Card912"/>
          <p:cNvSpPr/>
          <p:nvPr/>
        </p:nvSpPr>
        <p:spPr>
          <a:xfrm>
            <a:off x="11925322" y="2646189"/>
            <a:ext cx="5472100" cy="5450059"/>
          </a:xfrm>
          <a:prstGeom prst="roundRect">
            <a:avLst>
              <a:gd name="adj" fmla="val 3200"/>
            </a:avLst>
          </a:prstGeom>
          <a:solidFill>
            <a:srgbClr val="FFFFFF"/>
          </a:solidFill>
          <a:ln>
            <a:noFill/>
          </a:ln>
        </p:spPr>
        <p:txBody>
          <a:bodyPr wrap="square" lIns="274638" tIns="274638" rIns="274638" bIns="274638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0" cap="all" spc="30" normalizeH="0" baseline="0" noProof="0" dirty="0">
                <a:ln>
                  <a:noFill/>
                </a:ln>
                <a:solidFill>
                  <a:srgbClr val="1F7A5C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PREPARATION TYPE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1F7A5C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Whole</a:t>
            </a:r>
            <a:r>
              <a:rPr lang="en-US" sz="1800" dirty="0">
                <a:solidFill>
                  <a:srgbClr val="1F7A5C"/>
                </a:solidFill>
              </a:rPr>
              <a:t> mushroom 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1F7A5C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vs. hot-water or alcohol extract, at varying ratios (e.g., 5:1, 10:1)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800" b="0" i="1" u="none" strike="noStrike" kern="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sz="1800" b="1" dirty="0">
                <a:solidFill>
                  <a:srgbClr val="16645F"/>
                </a:solidFill>
              </a:rPr>
              <a:t>One species, one fungal part, different preparations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0" i="1" u="none" strike="noStrike" kern="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Processing conditions shift marker concentration and matrix background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800" b="0" i="1" u="none" strike="noStrike" kern="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2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A method and reference material built for a raw powder often can’t be applied as-is to an extract; the analyte concentration and interferences are different.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645F"/>
        </a:solidFill>
        <a:effectLst/>
      </p:bgPr>
    </p:bg>
    <p:spTree>
      <p:nvGrpSpPr>
        <p:cNvPr id="1" name="Shap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" name="Title"/>
          <p:cNvSpPr txBox="1"/>
          <p:nvPr/>
        </p:nvSpPr>
        <p:spPr>
          <a:xfrm>
            <a:off x="1371602" y="820000"/>
            <a:ext cx="15544796" cy="10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STANDARDIZED METHODS ARE EVOLVING</a:t>
            </a:r>
          </a:p>
        </p:txBody>
      </p:sp>
      <p:sp>
        <p:nvSpPr>
          <p:cNvPr id="920" name="Body"/>
          <p:cNvSpPr txBox="1"/>
          <p:nvPr/>
        </p:nvSpPr>
        <p:spPr>
          <a:xfrm>
            <a:off x="1600202" y="2435750"/>
            <a:ext cx="15544796" cy="4822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600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8"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2798" b="0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Beyond challenges in identification stemming from the diversity of reference materials</a:t>
            </a:r>
            <a:r>
              <a:rPr lang="en-US" sz="2798" i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- ID methods are widely available at independent labs.</a:t>
            </a:r>
          </a:p>
          <a:p>
            <a:pPr marL="457200" marR="0" lvl="0" indent="-457200" algn="l" defTabSz="914400" rtl="0" eaLnBrk="1" fontAlgn="auto" latinLnBrk="0" hangingPunct="1">
              <a:lnSpc>
                <a:spcPct val="1600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8"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2798" b="0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Few consistent biomarker methods are available at independent labs</a:t>
            </a:r>
          </a:p>
          <a:p>
            <a:pPr marL="457200" lvl="7" indent="-457200">
              <a:lnSpc>
                <a:spcPct val="160007"/>
              </a:lnSpc>
              <a:buSzPts val="2798"/>
              <a:buFont typeface="Courier New" panose="02070309020205020404" pitchFamily="49" charset="0"/>
              <a:buChar char="o"/>
              <a:defRPr/>
            </a:pPr>
            <a:r>
              <a:rPr kumimoji="0" lang="en-US" sz="2798" b="0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BIDSI = AOAC’s Botanical Ingredients &amp; Dietary Supplement Integrity program building consensus, validated analytical methods where none currently exist</a:t>
            </a:r>
          </a:p>
          <a:p>
            <a:pPr marL="457200" marR="0" lvl="0" indent="-457200" algn="l" defTabSz="914400" rtl="0" eaLnBrk="1" fontAlgn="auto" latinLnBrk="0" hangingPunct="1">
              <a:lnSpc>
                <a:spcPct val="1600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8"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2798" b="0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Two Functional Fungi working groups launched in 2026: Lion’s Mane and Reishi — both developing marker-compound methods for their species</a:t>
            </a:r>
          </a:p>
        </p:txBody>
      </p:sp>
      <p:sp>
        <p:nvSpPr>
          <p:cNvPr id="2" name="Google Shape;89;p1">
            <a:extLst>
              <a:ext uri="{FF2B5EF4-FFF2-40B4-BE49-F238E27FC236}">
                <a16:creationId xmlns:a16="http://schemas.microsoft.com/office/drawing/2014/main" id="{D3270168-8722-57A5-235E-4979C98B3D93}"/>
              </a:ext>
            </a:extLst>
          </p:cNvPr>
          <p:cNvSpPr/>
          <p:nvPr/>
        </p:nvSpPr>
        <p:spPr>
          <a:xfrm>
            <a:off x="14573250" y="6762750"/>
            <a:ext cx="3581400" cy="3524250"/>
          </a:xfrm>
          <a:custGeom>
            <a:avLst/>
            <a:gdLst/>
            <a:ahLst/>
            <a:cxnLst/>
            <a:rect l="l" t="t" r="r" b="b"/>
            <a:pathLst>
              <a:path w="6786330" h="6783855" extrusionOk="0">
                <a:moveTo>
                  <a:pt x="0" y="0"/>
                </a:moveTo>
                <a:lnTo>
                  <a:pt x="6786330" y="0"/>
                </a:lnTo>
                <a:lnTo>
                  <a:pt x="6786330" y="6783854"/>
                </a:lnTo>
                <a:lnTo>
                  <a:pt x="0" y="67838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l="-3541" t="-4557" r="-4050" b="-6076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645F"/>
        </a:solidFill>
        <a:effectLst/>
      </p:bgPr>
    </p:bg>
    <p:spTree>
      <p:nvGrpSpPr>
        <p:cNvPr id="1" name="Shap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9;p1">
            <a:extLst>
              <a:ext uri="{FF2B5EF4-FFF2-40B4-BE49-F238E27FC236}">
                <a16:creationId xmlns:a16="http://schemas.microsoft.com/office/drawing/2014/main" id="{A8CAF2A1-D683-3BC9-F863-D6968E24BBDE}"/>
              </a:ext>
            </a:extLst>
          </p:cNvPr>
          <p:cNvSpPr/>
          <p:nvPr/>
        </p:nvSpPr>
        <p:spPr>
          <a:xfrm>
            <a:off x="14611350" y="6961186"/>
            <a:ext cx="3676650" cy="3325814"/>
          </a:xfrm>
          <a:custGeom>
            <a:avLst/>
            <a:gdLst/>
            <a:ahLst/>
            <a:cxnLst/>
            <a:rect l="l" t="t" r="r" b="b"/>
            <a:pathLst>
              <a:path w="6786330" h="6783855" extrusionOk="0">
                <a:moveTo>
                  <a:pt x="0" y="0"/>
                </a:moveTo>
                <a:lnTo>
                  <a:pt x="6786330" y="0"/>
                </a:lnTo>
                <a:lnTo>
                  <a:pt x="6786330" y="6783854"/>
                </a:lnTo>
                <a:lnTo>
                  <a:pt x="0" y="67838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l="-3541" t="-4557" r="-4050" b="-6076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1" name="Title"/>
          <p:cNvSpPr txBox="1"/>
          <p:nvPr/>
        </p:nvSpPr>
        <p:spPr>
          <a:xfrm>
            <a:off x="762001" y="667600"/>
            <a:ext cx="16763998" cy="10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β Glucans Testing: Issues and Potential Solutions </a:t>
            </a:r>
          </a:p>
        </p:txBody>
      </p:sp>
      <p:sp>
        <p:nvSpPr>
          <p:cNvPr id="920" name="Body"/>
          <p:cNvSpPr txBox="1"/>
          <p:nvPr/>
        </p:nvSpPr>
        <p:spPr>
          <a:xfrm>
            <a:off x="1371602" y="1950000"/>
            <a:ext cx="15544796" cy="61388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20000" marR="0" lvl="0" indent="-420000" algn="l" defTabSz="914400" rtl="0" eaLnBrk="1" fontAlgn="auto" latinLnBrk="0" hangingPunct="1">
              <a:lnSpc>
                <a:spcPct val="138000"/>
              </a:lnSpc>
              <a:spcBef>
                <a:spcPts val="0"/>
              </a:spcBef>
              <a:spcAft>
                <a:spcPts val="300"/>
              </a:spcAft>
              <a:buClr>
                <a:srgbClr val="000000"/>
              </a:buClr>
              <a:buSzPts val="2798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Industry standard: </a:t>
            </a:r>
            <a:r>
              <a:rPr kumimoji="0" lang="en-US" sz="2800" b="0" i="1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Megazyme</a:t>
            </a:r>
            <a:r>
              <a:rPr kumimoji="0" lang="en-US" sz="2800" b="0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is an indirect method. Total glucan (acid hydrolysis) minus alpha-glucan (enzymatic digestion) =  β glucan, by difference</a:t>
            </a:r>
          </a:p>
          <a:p>
            <a:pPr marL="420000" marR="0" lvl="0" indent="-420000" algn="l" defTabSz="914400" rtl="0" eaLnBrk="1" fontAlgn="auto" latinLnBrk="0" hangingPunct="1">
              <a:lnSpc>
                <a:spcPct val="138000"/>
              </a:lnSpc>
              <a:spcBef>
                <a:spcPts val="0"/>
              </a:spcBef>
              <a:spcAft>
                <a:spcPts val="300"/>
              </a:spcAft>
              <a:buClr>
                <a:srgbClr val="000000"/>
              </a:buClr>
              <a:buSzPts val="2798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The enzyme’s cut is branch-sensitive: a 2026 study (Miyagawa et al.) found single-sugar β-1,6 branches are tolerated, but two-sugar branches sterically block hydrolysis — denser-branched species are under-digested</a:t>
            </a:r>
          </a:p>
          <a:p>
            <a:pPr marL="420000" marR="0" lvl="0" indent="-420000" algn="l" defTabSz="914400" rtl="0" eaLnBrk="1" fontAlgn="auto" latinLnBrk="0" hangingPunct="1">
              <a:lnSpc>
                <a:spcPct val="138000"/>
              </a:lnSpc>
              <a:spcBef>
                <a:spcPts val="0"/>
              </a:spcBef>
              <a:spcAft>
                <a:spcPts val="300"/>
              </a:spcAft>
              <a:buClr>
                <a:srgbClr val="000000"/>
              </a:buClr>
              <a:buSzPts val="2798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Complex matrices: Poorly solubilized and not fully digested</a:t>
            </a:r>
          </a:p>
          <a:p>
            <a:pPr marL="420000" marR="0" lvl="0" indent="-420000" algn="l" defTabSz="914400" rtl="0" eaLnBrk="1" fontAlgn="auto" latinLnBrk="0" hangingPunct="1">
              <a:lnSpc>
                <a:spcPct val="138000"/>
              </a:lnSpc>
              <a:spcBef>
                <a:spcPts val="0"/>
              </a:spcBef>
              <a:spcAft>
                <a:spcPts val="300"/>
              </a:spcAft>
              <a:buClr>
                <a:srgbClr val="000000"/>
              </a:buClr>
              <a:buSzPts val="2798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A high % on a COA still says nothing about molecular weight, branching, or solubility: the features that drive bioactivity</a:t>
            </a:r>
          </a:p>
          <a:p>
            <a:pPr marL="420000" marR="0" lvl="0" indent="-420000" algn="l" defTabSz="914400" rtl="0" eaLnBrk="1" fontAlgn="auto" latinLnBrk="0" hangingPunct="1">
              <a:lnSpc>
                <a:spcPct val="138000"/>
              </a:lnSpc>
              <a:spcBef>
                <a:spcPts val="0"/>
              </a:spcBef>
              <a:spcAft>
                <a:spcPts val="300"/>
              </a:spcAft>
              <a:buClr>
                <a:srgbClr val="000000"/>
              </a:buClr>
              <a:buSzPts val="2798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An alternative:  chemical depolymerization + LC-MS/MS quantifies multiple polysaccharides at once, more to come.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453</Words>
  <Application>Microsoft Macintosh PowerPoint</Application>
  <PresentationFormat>Custom</PresentationFormat>
  <Paragraphs>42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Courier New</vt:lpstr>
      <vt:lpstr>Arial</vt:lpstr>
      <vt:lpstr>Roboto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julie daoust</cp:lastModifiedBy>
  <cp:revision>3</cp:revision>
  <dcterms:created xsi:type="dcterms:W3CDTF">2006-08-16T00:00:00Z</dcterms:created>
  <dcterms:modified xsi:type="dcterms:W3CDTF">2026-09-28T23:23:05Z</dcterms:modified>
</cp:coreProperties>
</file>