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1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2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3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4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5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8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charts/chart13.xml" ContentType="application/vnd.openxmlformats-officedocument.drawingml.chart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charts/chart14.xml" ContentType="application/vnd.openxmlformats-officedocument.drawingml.chart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charts/chart17.xml" ContentType="application/vnd.openxmlformats-officedocument.drawingml.chart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charts/chart18.xml" ContentType="application/vnd.openxmlformats-officedocument.drawingml.chart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charts/chart23.xml" ContentType="application/vnd.openxmlformats-officedocument.drawingml.chart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notesMasterIdLst>
    <p:notesMasterId r:id="rId3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1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 ($B)</c:v>
                </c:pt>
              </c:strCache>
            </c:strRef>
          </c:tx>
          <c:spPr>
            <a:solidFill>
              <a:srgbClr val="4A2DFF"/>
            </a:solidFill>
            <a:effectLst/>
          </c:spPr>
          <c:invertIfNegative val="0"/>
          <c:dLbls>
            <c:numFmt formatCode="&quot;$&quot;0.0&quot;B&quot;" sourceLinked="0"/>
            <c:txPr>
              <a:bodyPr/>
              <a:lstStyle/>
              <a:p>
                <a:pPr>
                  <a:defRPr b="0" i="0" strike="noStrike" sz="800" u="none">
                    <a:solidFill>
                      <a:srgbClr val="00022B"/>
                    </a:solidFill>
                    <a:latin typeface="Inter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Capsule</c:v>
                  </c:pt>
                  <c:pt idx="1">
                    <c:v>Powder</c:v>
                  </c:pt>
                  <c:pt idx="2">
                    <c:v>Softgel</c:v>
                  </c:pt>
                  <c:pt idx="3">
                    <c:v>Gummy</c:v>
                  </c:pt>
                  <c:pt idx="4">
                    <c:v>Tablet</c:v>
                  </c:pt>
                  <c:pt idx="5">
                    <c:v>Liquid</c:v>
                  </c:pt>
                  <c:pt idx="6">
                    <c:v>Drop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7.6</c:v>
                </c:pt>
                <c:pt idx="1">
                  <c:v>2.61</c:v>
                </c:pt>
                <c:pt idx="2">
                  <c:v>1.93</c:v>
                </c:pt>
                <c:pt idx="3">
                  <c:v>1.9</c:v>
                </c:pt>
                <c:pt idx="4">
                  <c:v>1.71</c:v>
                </c:pt>
                <c:pt idx="5">
                  <c:v>0.95</c:v>
                </c:pt>
                <c:pt idx="6">
                  <c:v>0.32</c:v>
                </c:pt>
              </c:numCache>
            </c:numRef>
          </c:val>
        </c:ser>
        <c:dLbls>
          <c:numFmt formatCode="&quot;$&quot;0.0&quot;B&quot;" sourceLinked="0"/>
          <c:txPr>
            <a:bodyPr/>
            <a:lstStyle/>
            <a:p>
              <a:pPr>
                <a:defRPr b="0" i="0" strike="noStrike" sz="800" u="none">
                  <a:solidFill>
                    <a:srgbClr val="00022B"/>
                  </a:solidFill>
                  <a:latin typeface="Inter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5"/>
        <c:overlap val="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22B"/>
                </a:solidFill>
                <a:latin typeface="Inter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majorGridlines>
          <c:spPr>
            <a:ln w="6350" cap="flat">
              <a:solidFill>
                <a:srgbClr val="E6E6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73738B"/>
                </a:solidFill>
                <a:latin typeface="Inter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 growth</c:v>
                </c:pt>
              </c:strCache>
            </c:strRef>
          </c:tx>
          <c:spPr>
            <a:solidFill>
              <a:srgbClr val="4A2DFF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800" u="none">
                    <a:solidFill>
                      <a:srgbClr val="00022B"/>
                    </a:solidFill>
                    <a:latin typeface="Inter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Gummy</c:v>
                  </c:pt>
                  <c:pt idx="1">
                    <c:v>Softgel</c:v>
                  </c:pt>
                  <c:pt idx="2">
                    <c:v>Drop</c:v>
                  </c:pt>
                  <c:pt idx="3">
                    <c:v>Liquid</c:v>
                  </c:pt>
                  <c:pt idx="4">
                    <c:v>Capsule</c:v>
                  </c:pt>
                  <c:pt idx="5">
                    <c:v>Powder</c:v>
                  </c:pt>
                  <c:pt idx="6">
                    <c:v>Tablet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42.2</c:v>
                </c:pt>
                <c:pt idx="1">
                  <c:v>28.5</c:v>
                </c:pt>
                <c:pt idx="2">
                  <c:v>26.3</c:v>
                </c:pt>
                <c:pt idx="3">
                  <c:v>25.3</c:v>
                </c:pt>
                <c:pt idx="4">
                  <c:v>23.2</c:v>
                </c:pt>
                <c:pt idx="5">
                  <c:v>21.6</c:v>
                </c:pt>
                <c:pt idx="6">
                  <c:v>12.5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Unit growth</c:v>
                </c:pt>
              </c:strCache>
            </c:strRef>
          </c:tx>
          <c:spPr>
            <a:solidFill>
              <a:srgbClr val="40AFFF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800" u="none">
                    <a:solidFill>
                      <a:srgbClr val="00022B"/>
                    </a:solidFill>
                    <a:latin typeface="Inter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Gummy</c:v>
                  </c:pt>
                  <c:pt idx="1">
                    <c:v>Softgel</c:v>
                  </c:pt>
                  <c:pt idx="2">
                    <c:v>Drop</c:v>
                  </c:pt>
                  <c:pt idx="3">
                    <c:v>Liquid</c:v>
                  </c:pt>
                  <c:pt idx="4">
                    <c:v>Capsule</c:v>
                  </c:pt>
                  <c:pt idx="5">
                    <c:v>Powder</c:v>
                  </c:pt>
                  <c:pt idx="6">
                    <c:v>Tablet</c:v>
                  </c:pt>
                </c:lvl>
              </c:multiLvlStrCache>
            </c:multiLvl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30.3</c:v>
                </c:pt>
                <c:pt idx="1">
                  <c:v>26</c:v>
                </c:pt>
                <c:pt idx="2">
                  <c:v>26.8</c:v>
                </c:pt>
                <c:pt idx="3">
                  <c:v>23.5</c:v>
                </c:pt>
                <c:pt idx="4">
                  <c:v>19.6</c:v>
                </c:pt>
                <c:pt idx="5">
                  <c:v>23.2</c:v>
                </c:pt>
                <c:pt idx="6">
                  <c:v>10.6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800" u="none">
                  <a:solidFill>
                    <a:srgbClr val="00022B"/>
                  </a:solidFill>
                  <a:latin typeface="Inter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22B"/>
                </a:solidFill>
                <a:latin typeface="Inter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majorGridlines>
          <c:spPr>
            <a:ln w="6350" cap="flat">
              <a:solidFill>
                <a:srgbClr val="E6E6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73738B"/>
                </a:solidFill>
                <a:latin typeface="Inter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900">
              <a:latin typeface="Inter"/>
              <a:cs typeface="Inter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000" b="0" i="0" u="none" strike="noStrike">
                <a:solidFill>
                  <a:srgbClr val="00022B"/>
                </a:solidFill>
                <a:latin typeface="Inter"/>
              </a:defRPr>
            </a:pPr>
            <a:r>
              <a:rPr sz="1000" b="0" i="0" u="none" strike="noStrike">
                <a:solidFill>
                  <a:srgbClr val="00022B"/>
                </a:solidFill>
                <a:latin typeface="Inter"/>
              </a:rPr>
              <a:t>Revenue-weighted ASP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ASP</c:v>
                </c:pt>
              </c:strCache>
            </c:strRef>
          </c:tx>
          <c:spPr>
            <a:solidFill>
              <a:srgbClr val="40AFFF"/>
            </a:solidFill>
            <a:effectLst/>
          </c:spPr>
          <c:invertIfNegative val="0"/>
          <c:dLbls>
            <c:numFmt formatCode="&quot;$&quot;0.00" sourceLinked="0"/>
            <c:txPr>
              <a:bodyPr/>
              <a:lstStyle/>
              <a:p>
                <a:pPr>
                  <a:defRPr b="0" i="0" strike="noStrike" sz="800" u="none">
                    <a:solidFill>
                      <a:srgbClr val="00022B"/>
                    </a:solidFill>
                    <a:latin typeface="Inter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Capsule</c:v>
                  </c:pt>
                  <c:pt idx="1">
                    <c:v>Powder</c:v>
                  </c:pt>
                  <c:pt idx="2">
                    <c:v>Softgel</c:v>
                  </c:pt>
                  <c:pt idx="3">
                    <c:v>Gummy</c:v>
                  </c:pt>
                  <c:pt idx="4">
                    <c:v>Tablet</c:v>
                  </c:pt>
                  <c:pt idx="5">
                    <c:v>Liquid</c:v>
                  </c:pt>
                  <c:pt idx="6">
                    <c:v>Drop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27.9</c:v>
                </c:pt>
                <c:pt idx="1">
                  <c:v>31.09</c:v>
                </c:pt>
                <c:pt idx="2">
                  <c:v>24.01</c:v>
                </c:pt>
                <c:pt idx="3">
                  <c:v>21.38</c:v>
                </c:pt>
                <c:pt idx="4">
                  <c:v>20.52</c:v>
                </c:pt>
                <c:pt idx="5">
                  <c:v>31.42</c:v>
                </c:pt>
                <c:pt idx="6">
                  <c:v>22.18</c:v>
                </c:pt>
              </c:numCache>
            </c:numRef>
          </c:val>
        </c:ser>
        <c:dLbls>
          <c:numFmt formatCode="&quot;$&quot;0.00" sourceLinked="0"/>
          <c:txPr>
            <a:bodyPr/>
            <a:lstStyle/>
            <a:p>
              <a:pPr>
                <a:defRPr b="0" i="0" strike="noStrike" sz="800" u="none">
                  <a:solidFill>
                    <a:srgbClr val="00022B"/>
                  </a:solidFill>
                  <a:latin typeface="Inter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22B"/>
                </a:solidFill>
                <a:latin typeface="Inter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majorGridlines>
          <c:spPr>
            <a:ln w="6350" cap="flat">
              <a:solidFill>
                <a:srgbClr val="E6E6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73738B"/>
                </a:solidFill>
                <a:latin typeface="Inter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4A2DFF"/>
              </a:solidFill>
              <a:effectLst/>
            </c:spPr>
          </c:dPt>
          <c:dPt>
            <c:idx val="1"/>
            <c:bubble3D val="0"/>
            <c:spPr>
              <a:solidFill>
                <a:srgbClr val="40AFFF"/>
              </a:solidFill>
              <a:effectLst/>
            </c:spPr>
          </c:dPt>
          <c:dPt>
            <c:idx val="2"/>
            <c:bubble3D val="0"/>
            <c:spPr>
              <a:solidFill>
                <a:srgbClr val="007A6B"/>
              </a:solidFill>
              <a:effectLst/>
            </c:spPr>
          </c:dPt>
          <c:dPt>
            <c:idx val="3"/>
            <c:bubble3D val="0"/>
            <c:spPr>
              <a:solidFill>
                <a:srgbClr val="FF5E00"/>
              </a:solidFill>
              <a:effectLst/>
            </c:spPr>
          </c:dPt>
          <c:dPt>
            <c:idx val="4"/>
            <c:bubble3D val="0"/>
            <c:spPr>
              <a:solidFill>
                <a:srgbClr val="9A8CFF"/>
              </a:solidFill>
              <a:effectLst/>
            </c:spPr>
          </c:dPt>
          <c:dPt>
            <c:idx val="5"/>
            <c:bubble3D val="0"/>
            <c:spPr>
              <a:solidFill>
                <a:srgbClr val="8FD0FF"/>
              </a:solidFill>
              <a:effectLst/>
            </c:spPr>
          </c:dPt>
          <c:dPt>
            <c:idx val="6"/>
            <c:bubble3D val="0"/>
            <c:spPr>
              <a:solidFill>
                <a:srgbClr val="7FC4BA"/>
              </a:solidFill>
              <a:effectLst/>
            </c:spPr>
          </c:dPt>
          <c:dLbls>
            <c:dLbl>
              <c:idx val="0"/>
              <c:numFmt formatCode="0&quot;%&quot;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numFmt formatCode="0&quot;%&quot;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numFmt formatCode="0&quot;%&quot;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numFmt formatCode="0&quot;%&quot;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numFmt formatCode="0&quot;%&quot;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numFmt formatCode="0&quot;%&quot;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numFmt formatCode="0&quot;%&quot;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&quot;%&quot;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Sheet1!$A$2:$A$8</c:f>
              <c:strCache>
                <c:ptCount val="7"/>
                <c:pt idx="0">
                  <c:v>Powder</c:v>
                </c:pt>
                <c:pt idx="1">
                  <c:v>Liquid</c:v>
                </c:pt>
                <c:pt idx="2">
                  <c:v>Capsule</c:v>
                </c:pt>
                <c:pt idx="3">
                  <c:v>Bar</c:v>
                </c:pt>
                <c:pt idx="4">
                  <c:v>Tablet</c:v>
                </c:pt>
                <c:pt idx="5">
                  <c:v>Gummy</c:v>
                </c:pt>
                <c:pt idx="6">
                  <c:v>Flake</c:v>
                </c:pt>
              </c:strCache>
            </c:strRef>
          </c:cat>
          <c:val>
            <c:numRef>
              <c:f>Sheet1!$B$2:$B$8</c:f>
              <c:numCache>
                <c:ptCount val="7"/>
                <c:pt idx="0">
                  <c:v>41</c:v>
                </c:pt>
                <c:pt idx="1">
                  <c:v>17.9</c:v>
                </c:pt>
                <c:pt idx="2">
                  <c:v>16.9</c:v>
                </c:pt>
                <c:pt idx="3">
                  <c:v>8.4</c:v>
                </c:pt>
                <c:pt idx="4">
                  <c:v>4.3</c:v>
                </c:pt>
                <c:pt idx="5">
                  <c:v>2.2</c:v>
                </c:pt>
                <c:pt idx="6">
                  <c:v>1.7</c:v>
                </c:pt>
              </c:numCache>
            </c:numRef>
          </c:val>
        </c:ser>
        <c:firstSliceAng val="0"/>
        <c:holeSize val="55"/>
      </c:doughnutChart>
      <c:spPr>
        <a:noFill/>
        <a:ln>
          <a:noFill/>
        </a:ln>
        <a:effectLst/>
      </c:spPr>
    </c:plotArea>
    <c:legend>
      <c:legendPos val="r"/>
      <c:overlay val="0"/>
      <c:txPr>
        <a:bodyPr/>
        <a:lstStyle/>
        <a:p>
          <a:pPr>
            <a:defRPr sz="900">
              <a:latin typeface="Inter"/>
              <a:cs typeface="Inter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Capsule</c:v>
                </c:pt>
              </c:strCache>
            </c:strRef>
          </c:tx>
          <c:spPr>
            <a:solidFill>
              <a:srgbClr val="00022B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800" u="none">
                    <a:solidFill>
                      <a:srgbClr val="00022B"/>
                    </a:solidFill>
                    <a:latin typeface="Inter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Creatine</c:v>
                  </c:pt>
                  <c:pt idx="1">
                    <c:v>Magnesium</c:v>
                  </c:pt>
                  <c:pt idx="2">
                    <c:v>Collagen</c:v>
                  </c:pt>
                  <c:pt idx="3">
                    <c:v>Melatonin</c:v>
                  </c:pt>
                  <c:pt idx="4">
                    <c:v>Fish Oil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11.6</c:v>
                </c:pt>
                <c:pt idx="1">
                  <c:v>53.3</c:v>
                </c:pt>
                <c:pt idx="2">
                  <c:v>19.6</c:v>
                </c:pt>
                <c:pt idx="3">
                  <c:v>18.2</c:v>
                </c:pt>
                <c:pt idx="4">
                  <c:v>3.2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Powder</c:v>
                </c:pt>
              </c:strCache>
            </c:strRef>
          </c:tx>
          <c:spPr>
            <a:solidFill>
              <a:srgbClr val="40AFFF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800" u="none">
                    <a:solidFill>
                      <a:srgbClr val="00022B"/>
                    </a:solidFill>
                    <a:latin typeface="Inter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Creatine</c:v>
                  </c:pt>
                  <c:pt idx="1">
                    <c:v>Magnesium</c:v>
                  </c:pt>
                  <c:pt idx="2">
                    <c:v>Collagen</c:v>
                  </c:pt>
                  <c:pt idx="3">
                    <c:v>Melatonin</c:v>
                  </c:pt>
                  <c:pt idx="4">
                    <c:v>Fish Oil</c:v>
                  </c:pt>
                </c:lvl>
              </c:multiLvlStrCache>
            </c:multiLvl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73.3</c:v>
                </c:pt>
                <c:pt idx="1">
                  <c:v>11.3</c:v>
                </c:pt>
                <c:pt idx="2">
                  <c:v>61.5</c:v>
                </c:pt>
                <c:pt idx="3">
                  <c:v>5</c:v>
                </c:pt>
                <c:pt idx="4">
                  <c:v>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Gummy</c:v>
                </c:pt>
              </c:strCache>
            </c:strRef>
          </c:tx>
          <c:spPr>
            <a:solidFill>
              <a:srgbClr val="4A2DFF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800" u="none">
                    <a:solidFill>
                      <a:srgbClr val="00022B"/>
                    </a:solidFill>
                    <a:latin typeface="Inter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Creatine</c:v>
                  </c:pt>
                  <c:pt idx="1">
                    <c:v>Magnesium</c:v>
                  </c:pt>
                  <c:pt idx="2">
                    <c:v>Collagen</c:v>
                  </c:pt>
                  <c:pt idx="3">
                    <c:v>Melatonin</c:v>
                  </c:pt>
                  <c:pt idx="4">
                    <c:v>Fish Oil</c:v>
                  </c:pt>
                </c:lvl>
              </c:multiLvlStrCache>
            </c:multiLvl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12.6</c:v>
                </c:pt>
                <c:pt idx="1">
                  <c:v>13.3</c:v>
                </c:pt>
                <c:pt idx="2">
                  <c:v>5.1</c:v>
                </c:pt>
                <c:pt idx="3">
                  <c:v>47.7</c:v>
                </c:pt>
                <c:pt idx="4">
                  <c:v>3.7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Softgel</c:v>
                </c:pt>
              </c:strCache>
            </c:strRef>
          </c:tx>
          <c:spPr>
            <a:solidFill>
              <a:srgbClr val="007A6B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800" u="none">
                    <a:solidFill>
                      <a:srgbClr val="00022B"/>
                    </a:solidFill>
                    <a:latin typeface="Inter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Creatine</c:v>
                  </c:pt>
                  <c:pt idx="1">
                    <c:v>Magnesium</c:v>
                  </c:pt>
                  <c:pt idx="2">
                    <c:v>Collagen</c:v>
                  </c:pt>
                  <c:pt idx="3">
                    <c:v>Melatonin</c:v>
                  </c:pt>
                  <c:pt idx="4">
                    <c:v>Fish Oil</c:v>
                  </c:pt>
                </c:lvl>
              </c:multiLvlStrCache>
            </c:multiLvl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86.6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Tablet</c:v>
                </c:pt>
              </c:strCache>
            </c:strRef>
          </c:tx>
          <c:spPr>
            <a:solidFill>
              <a:srgbClr val="B8B8C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800" u="none">
                    <a:solidFill>
                      <a:srgbClr val="00022B"/>
                    </a:solidFill>
                    <a:latin typeface="Inter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Creatine</c:v>
                  </c:pt>
                  <c:pt idx="1">
                    <c:v>Magnesium</c:v>
                  </c:pt>
                  <c:pt idx="2">
                    <c:v>Collagen</c:v>
                  </c:pt>
                  <c:pt idx="3">
                    <c:v>Melatonin</c:v>
                  </c:pt>
                  <c:pt idx="4">
                    <c:v>Fish Oil</c:v>
                  </c:pt>
                </c:lvl>
              </c:multiLvlStrCache>
            </c:multiLvl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1.8</c:v>
                </c:pt>
                <c:pt idx="1">
                  <c:v>12.1</c:v>
                </c:pt>
                <c:pt idx="2">
                  <c:v>3</c:v>
                </c:pt>
                <c:pt idx="3">
                  <c:v>18.9</c:v>
                </c:pt>
                <c:pt idx="4">
                  <c:v>0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Liquid</c:v>
                </c:pt>
              </c:strCache>
            </c:strRef>
          </c:tx>
          <c:spPr>
            <a:solidFill>
              <a:srgbClr val="FF5E0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800" u="none">
                    <a:solidFill>
                      <a:srgbClr val="00022B"/>
                    </a:solidFill>
                    <a:latin typeface="Inter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Creatine</c:v>
                  </c:pt>
                  <c:pt idx="1">
                    <c:v>Magnesium</c:v>
                  </c:pt>
                  <c:pt idx="2">
                    <c:v>Collagen</c:v>
                  </c:pt>
                  <c:pt idx="3">
                    <c:v>Melatonin</c:v>
                  </c:pt>
                  <c:pt idx="4">
                    <c:v>Fish Oil</c:v>
                  </c:pt>
                </c:lvl>
              </c:multiLvlStrCache>
            </c:multiLvl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0</c:v>
                </c:pt>
                <c:pt idx="1">
                  <c:v>2.8</c:v>
                </c:pt>
                <c:pt idx="2">
                  <c:v>6.3</c:v>
                </c:pt>
                <c:pt idx="3">
                  <c:v>5.2</c:v>
                </c:pt>
                <c:pt idx="4">
                  <c:v>2.4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800" u="none">
                  <a:solidFill>
                    <a:srgbClr val="00022B"/>
                  </a:solidFill>
                  <a:latin typeface="Inter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40"/>
        <c:overlap val="10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22B"/>
                </a:solidFill>
                <a:latin typeface="Inter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majorGridlines>
          <c:spPr>
            <a:ln w="6350" cap="flat">
              <a:solidFill>
                <a:srgbClr val="E6E6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73738B"/>
                </a:solidFill>
                <a:latin typeface="Inter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800">
              <a:latin typeface="Inter"/>
              <a:cs typeface="Inter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 ($M)</c:v>
                </c:pt>
              </c:strCache>
            </c:strRef>
          </c:tx>
          <c:spPr>
            <a:solidFill>
              <a:srgbClr val="4A2DFF"/>
            </a:solidFill>
            <a:effectLst/>
          </c:spPr>
          <c:invertIfNegative val="0"/>
          <c:dLbls>
            <c:numFmt formatCode="&quot;$&quot;#,##0&quot;M&quot;" sourceLinked="0"/>
            <c:txPr>
              <a:bodyPr/>
              <a:lstStyle/>
              <a:p>
                <a:pPr>
                  <a:defRPr b="0" i="0" strike="noStrike" sz="800" u="none">
                    <a:solidFill>
                      <a:srgbClr val="00022B"/>
                    </a:solidFill>
                    <a:latin typeface="Inter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Sheet1!$A$2:$A$13</c:f>
              <c:multiLvlStrCache>
                <c:ptCount val="12"/>
                <c:lvl>
                  <c:pt idx="0">
                    <c:v>Liquid</c:v>
                  </c:pt>
                  <c:pt idx="1">
                    <c:v>Powder</c:v>
                  </c:pt>
                  <c:pt idx="2">
                    <c:v>Capsule</c:v>
                  </c:pt>
                  <c:pt idx="3">
                    <c:v>Pod</c:v>
                  </c:pt>
                  <c:pt idx="4">
                    <c:v>Bar</c:v>
                  </c:pt>
                  <c:pt idx="5">
                    <c:v>Ground</c:v>
                  </c:pt>
                  <c:pt idx="6">
                    <c:v>Flake</c:v>
                  </c:pt>
                  <c:pt idx="7">
                    <c:v>Whole Bean</c:v>
                  </c:pt>
                  <c:pt idx="8">
                    <c:v>Stick</c:v>
                  </c:pt>
                  <c:pt idx="9">
                    <c:v>Teabag</c:v>
                  </c:pt>
                  <c:pt idx="10">
                    <c:v>Granule</c:v>
                  </c:pt>
                  <c:pt idx="11">
                    <c:v>Gummy</c:v>
                  </c:pt>
                </c:lvl>
              </c:multiLvlStrCache>
            </c:multiLvl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3412</c:v>
                </c:pt>
                <c:pt idx="1">
                  <c:v>1358</c:v>
                </c:pt>
                <c:pt idx="2">
                  <c:v>1214</c:v>
                </c:pt>
                <c:pt idx="3">
                  <c:v>587</c:v>
                </c:pt>
                <c:pt idx="4">
                  <c:v>532</c:v>
                </c:pt>
                <c:pt idx="5">
                  <c:v>458</c:v>
                </c:pt>
                <c:pt idx="6">
                  <c:v>453</c:v>
                </c:pt>
                <c:pt idx="7">
                  <c:v>418</c:v>
                </c:pt>
                <c:pt idx="8">
                  <c:v>359</c:v>
                </c:pt>
                <c:pt idx="9">
                  <c:v>355</c:v>
                </c:pt>
                <c:pt idx="10">
                  <c:v>241</c:v>
                </c:pt>
                <c:pt idx="11">
                  <c:v>224</c:v>
                </c:pt>
              </c:numCache>
            </c:numRef>
          </c:val>
        </c:ser>
        <c:dLbls>
          <c:numFmt formatCode="&quot;$&quot;#,##0&quot;M&quot;" sourceLinked="0"/>
          <c:txPr>
            <a:bodyPr/>
            <a:lstStyle/>
            <a:p>
              <a:pPr>
                <a:defRPr b="0" i="0" strike="noStrike" sz="800" u="none">
                  <a:solidFill>
                    <a:srgbClr val="00022B"/>
                  </a:solidFill>
                  <a:latin typeface="Inter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35"/>
        <c:overlap val="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22B"/>
                </a:solidFill>
                <a:latin typeface="Inter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majorGridlines>
          <c:spPr>
            <a:ln w="6350" cap="flat">
              <a:solidFill>
                <a:srgbClr val="E6E6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73738B"/>
                </a:solidFill>
                <a:latin typeface="Inter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000" b="0" i="0" u="none" strike="noStrike">
                <a:solidFill>
                  <a:srgbClr val="00022B"/>
                </a:solidFill>
                <a:latin typeface="Inter"/>
              </a:defRPr>
            </a:pPr>
            <a:r>
              <a:rPr sz="1000" b="0" i="0" u="none" strike="noStrike">
                <a:solidFill>
                  <a:srgbClr val="00022B"/>
                </a:solidFill>
                <a:latin typeface="Inter"/>
              </a:rPr>
              <a:t>Revenue growth YoY (category: +9.4%)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 YoY</c:v>
                </c:pt>
              </c:strCache>
            </c:strRef>
          </c:tx>
          <c:spPr>
            <a:solidFill>
              <a:srgbClr val="007A6B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800" u="none">
                    <a:solidFill>
                      <a:srgbClr val="00022B"/>
                    </a:solidFill>
                    <a:latin typeface="Inter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Sheet1!$A$2:$A$13</c:f>
              <c:multiLvlStrCache>
                <c:ptCount val="12"/>
                <c:lvl>
                  <c:pt idx="0">
                    <c:v>Liquid</c:v>
                  </c:pt>
                  <c:pt idx="1">
                    <c:v>Ground</c:v>
                  </c:pt>
                  <c:pt idx="2">
                    <c:v>Whole Bean</c:v>
                  </c:pt>
                  <c:pt idx="3">
                    <c:v>Stick</c:v>
                  </c:pt>
                  <c:pt idx="4">
                    <c:v>Bar</c:v>
                  </c:pt>
                  <c:pt idx="5">
                    <c:v>Gummy</c:v>
                  </c:pt>
                  <c:pt idx="6">
                    <c:v>Capsule</c:v>
                  </c:pt>
                  <c:pt idx="7">
                    <c:v>Pod</c:v>
                  </c:pt>
                  <c:pt idx="8">
                    <c:v>Granule</c:v>
                  </c:pt>
                  <c:pt idx="9">
                    <c:v>Flake</c:v>
                  </c:pt>
                  <c:pt idx="10">
                    <c:v>Powder</c:v>
                  </c:pt>
                  <c:pt idx="11">
                    <c:v>Teabag</c:v>
                  </c:pt>
                </c:lvl>
              </c:multiLvlStrCache>
            </c:multiLvl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31.8</c:v>
                </c:pt>
                <c:pt idx="1">
                  <c:v>23.8</c:v>
                </c:pt>
                <c:pt idx="2">
                  <c:v>19.7</c:v>
                </c:pt>
                <c:pt idx="3">
                  <c:v>16.2</c:v>
                </c:pt>
                <c:pt idx="4">
                  <c:v>14.2</c:v>
                </c:pt>
                <c:pt idx="5">
                  <c:v>13.5</c:v>
                </c:pt>
                <c:pt idx="6">
                  <c:v>13.3</c:v>
                </c:pt>
                <c:pt idx="7">
                  <c:v>11.4</c:v>
                </c:pt>
                <c:pt idx="8">
                  <c:v>8.8</c:v>
                </c:pt>
                <c:pt idx="9">
                  <c:v>8.7</c:v>
                </c:pt>
                <c:pt idx="10">
                  <c:v>7.4</c:v>
                </c:pt>
                <c:pt idx="11">
                  <c:v>2.7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800" u="none">
                  <a:solidFill>
                    <a:srgbClr val="00022B"/>
                  </a:solidFill>
                  <a:latin typeface="Inter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35"/>
        <c:overlap val="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22B"/>
                </a:solidFill>
                <a:latin typeface="Inter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majorGridlines>
          <c:spPr>
            <a:ln w="6350" cap="flat">
              <a:solidFill>
                <a:srgbClr val="E6E6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73738B"/>
                </a:solidFill>
                <a:latin typeface="Inter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4A2DFF"/>
              </a:solidFill>
              <a:effectLst/>
            </c:spPr>
          </c:dPt>
          <c:dPt>
            <c:idx val="1"/>
            <c:bubble3D val="0"/>
            <c:spPr>
              <a:solidFill>
                <a:srgbClr val="00022B"/>
              </a:solidFill>
              <a:effectLst/>
            </c:spPr>
          </c:dPt>
          <c:dPt>
            <c:idx val="2"/>
            <c:bubble3D val="0"/>
            <c:spPr>
              <a:solidFill>
                <a:srgbClr val="40AFFF"/>
              </a:solidFill>
              <a:effectLst/>
            </c:spPr>
          </c:dPt>
          <c:dPt>
            <c:idx val="3"/>
            <c:bubble3D val="0"/>
            <c:spPr>
              <a:solidFill>
                <a:srgbClr val="007A6B"/>
              </a:solidFill>
              <a:effectLst/>
            </c:spPr>
          </c:dPt>
          <c:dPt>
            <c:idx val="4"/>
            <c:bubble3D val="0"/>
            <c:spPr>
              <a:solidFill>
                <a:srgbClr val="FF5E00"/>
              </a:solidFill>
              <a:effectLst/>
            </c:spPr>
          </c:dPt>
          <c:dPt>
            <c:idx val="5"/>
            <c:bubble3D val="0"/>
            <c:spPr>
              <a:solidFill>
                <a:srgbClr val="9A8CFF"/>
              </a:solidFill>
              <a:effectLst/>
            </c:spPr>
          </c:dPt>
          <c:dPt>
            <c:idx val="6"/>
            <c:bubble3D val="0"/>
            <c:spPr>
              <a:solidFill>
                <a:srgbClr val="8FD0FF"/>
              </a:solidFill>
              <a:effectLst/>
            </c:spPr>
          </c:dPt>
          <c:dPt>
            <c:idx val="7"/>
            <c:bubble3D val="0"/>
            <c:spPr>
              <a:solidFill>
                <a:srgbClr val="7FC4BA"/>
              </a:solidFill>
              <a:effectLst/>
            </c:spPr>
          </c:dPt>
          <c:dPt>
            <c:idx val="8"/>
            <c:bubble3D val="0"/>
            <c:spPr>
              <a:solidFill>
                <a:srgbClr val="B8B8C6"/>
              </a:solidFill>
              <a:effectLst/>
            </c:spPr>
          </c:dPt>
          <c:dLbls>
            <c:dLbl>
              <c:idx val="0"/>
              <c:numFmt formatCode="0&quot;%&quot;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numFmt formatCode="0&quot;%&quot;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numFmt formatCode="0&quot;%&quot;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numFmt formatCode="0&quot;%&quot;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numFmt formatCode="0&quot;%&quot;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numFmt formatCode="0&quot;%&quot;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numFmt formatCode="0&quot;%&quot;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numFmt formatCode="0&quot;%&quot;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numFmt formatCode="0&quot;%&quot;" sourceLinked="0"/>
              <c:spPr/>
              <c:txPr>
                <a:bodyPr/>
                <a:lstStyle/>
                <a:p>
                  <a:pPr>
                    <a:defRPr sz="8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&quot;%&quot;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Liquid</c:v>
                </c:pt>
                <c:pt idx="1">
                  <c:v>Capsule</c:v>
                </c:pt>
                <c:pt idx="2">
                  <c:v>Powder</c:v>
                </c:pt>
                <c:pt idx="3">
                  <c:v>Pod</c:v>
                </c:pt>
                <c:pt idx="4">
                  <c:v>Ground</c:v>
                </c:pt>
                <c:pt idx="5">
                  <c:v>Whole Bean</c:v>
                </c:pt>
                <c:pt idx="6">
                  <c:v>Teabag</c:v>
                </c:pt>
                <c:pt idx="7">
                  <c:v>Loose Leaf</c:v>
                </c:pt>
                <c:pt idx="8">
                  <c:v>Bottle</c:v>
                </c:pt>
              </c:strCache>
            </c:strRef>
          </c:cat>
          <c:val>
            <c:numRef>
              <c:f>Sheet1!$B$2:$B$10</c:f>
              <c:numCache>
                <c:ptCount val="9"/>
                <c:pt idx="0">
                  <c:v>40.3</c:v>
                </c:pt>
                <c:pt idx="1">
                  <c:v>16.6</c:v>
                </c:pt>
                <c:pt idx="2">
                  <c:v>8.9</c:v>
                </c:pt>
                <c:pt idx="3">
                  <c:v>8.1</c:v>
                </c:pt>
                <c:pt idx="4">
                  <c:v>6.3</c:v>
                </c:pt>
                <c:pt idx="5">
                  <c:v>5.1</c:v>
                </c:pt>
                <c:pt idx="6">
                  <c:v>4.9</c:v>
                </c:pt>
                <c:pt idx="7">
                  <c:v>1.8</c:v>
                </c:pt>
                <c:pt idx="8">
                  <c:v>1.4</c:v>
                </c:pt>
              </c:numCache>
            </c:numRef>
          </c:val>
        </c:ser>
        <c:firstSliceAng val="0"/>
        <c:holeSize val="55"/>
      </c:doughnutChart>
      <c:spPr>
        <a:noFill/>
        <a:ln>
          <a:noFill/>
        </a:ln>
        <a:effectLst/>
      </c:spPr>
    </c:plotArea>
    <c:legend>
      <c:legendPos val="r"/>
      <c:overlay val="0"/>
      <c:txPr>
        <a:bodyPr/>
        <a:lstStyle/>
        <a:p>
          <a:pPr>
            <a:defRPr sz="850">
              <a:latin typeface="Inter"/>
              <a:cs typeface="Inter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rgbClr val="40AFFF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750" u="none">
                    <a:solidFill>
                      <a:srgbClr val="00022B"/>
                    </a:solidFill>
                    <a:latin typeface="Inter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Capsule  +14%</c:v>
                  </c:pt>
                  <c:pt idx="1">
                    <c:v>Pod  +13%</c:v>
                  </c:pt>
                  <c:pt idx="2">
                    <c:v>Ground  +25%</c:v>
                  </c:pt>
                  <c:pt idx="3">
                    <c:v>Whole Bean  +23%</c:v>
                  </c:pt>
                  <c:pt idx="4">
                    <c:v>Powder  +21%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42.4</c:v>
                </c:pt>
                <c:pt idx="1">
                  <c:v>19</c:v>
                </c:pt>
                <c:pt idx="2">
                  <c:v>16</c:v>
                </c:pt>
                <c:pt idx="3">
                  <c:v>13</c:v>
                </c:pt>
                <c:pt idx="4">
                  <c:v>3.2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750" u="none">
                  <a:solidFill>
                    <a:srgbClr val="00022B"/>
                  </a:solidFill>
                  <a:latin typeface="Inter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30"/>
        <c:overlap val="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00022B"/>
                </a:solidFill>
                <a:latin typeface="Inter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majorGridlines>
          <c:spPr>
            <a:ln w="6350" cap="flat">
              <a:solidFill>
                <a:srgbClr val="E6E6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73738B"/>
                </a:solidFill>
                <a:latin typeface="Inter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rgbClr val="4A2DFF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750" u="none">
                    <a:solidFill>
                      <a:srgbClr val="00022B"/>
                    </a:solidFill>
                    <a:latin typeface="Inter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Powder  +33%</c:v>
                  </c:pt>
                  <c:pt idx="1">
                    <c:v>Liquid  +25%</c:v>
                  </c:pt>
                  <c:pt idx="2">
                    <c:v>Tablet  +14%</c:v>
                  </c:pt>
                  <c:pt idx="3">
                    <c:v>Capsule  +27%</c:v>
                  </c:pt>
                  <c:pt idx="4">
                    <c:v>Stick  +71%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64.5</c:v>
                </c:pt>
                <c:pt idx="1">
                  <c:v>16</c:v>
                </c:pt>
                <c:pt idx="2">
                  <c:v>6.8</c:v>
                </c:pt>
                <c:pt idx="3">
                  <c:v>3.3</c:v>
                </c:pt>
                <c:pt idx="4">
                  <c:v>3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750" u="none">
                  <a:solidFill>
                    <a:srgbClr val="00022B"/>
                  </a:solidFill>
                  <a:latin typeface="Inter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30"/>
        <c:overlap val="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00022B"/>
                </a:solidFill>
                <a:latin typeface="Inter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majorGridlines>
          <c:spPr>
            <a:ln w="6350" cap="flat">
              <a:solidFill>
                <a:srgbClr val="E6E6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73738B"/>
                </a:solidFill>
                <a:latin typeface="Inter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rgbClr val="007A6B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750" u="none">
                    <a:solidFill>
                      <a:srgbClr val="00022B"/>
                    </a:solidFill>
                    <a:latin typeface="Inter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Liquid  +47%</c:v>
                  </c:pt>
                  <c:pt idx="1">
                    <c:v>Powder  +8%</c:v>
                  </c:pt>
                  <c:pt idx="2">
                    <c:v>Bar  +16%</c:v>
                  </c:pt>
                  <c:pt idx="3">
                    <c:v>Stick  +39%</c:v>
                  </c:pt>
                  <c:pt idx="4">
                    <c:v>Flake  -7%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39.9</c:v>
                </c:pt>
                <c:pt idx="1">
                  <c:v>10</c:v>
                </c:pt>
                <c:pt idx="2">
                  <c:v>9.1</c:v>
                </c:pt>
                <c:pt idx="3">
                  <c:v>8.7</c:v>
                </c:pt>
                <c:pt idx="4">
                  <c:v>4.5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750" u="none">
                  <a:solidFill>
                    <a:srgbClr val="00022B"/>
                  </a:solidFill>
                  <a:latin typeface="Inter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30"/>
        <c:overlap val="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00022B"/>
                </a:solidFill>
                <a:latin typeface="Inter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majorGridlines>
          <c:spPr>
            <a:ln w="6350" cap="flat">
              <a:solidFill>
                <a:srgbClr val="E6E6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73738B"/>
                </a:solidFill>
                <a:latin typeface="Inter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rgbClr val="FF5E00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750" u="none">
                    <a:solidFill>
                      <a:srgbClr val="00022B"/>
                    </a:solidFill>
                    <a:latin typeface="Inter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Teabag  +3%</c:v>
                  </c:pt>
                  <c:pt idx="1">
                    <c:v>Powder  +2%</c:v>
                  </c:pt>
                  <c:pt idx="2">
                    <c:v>Liquid  +20%</c:v>
                  </c:pt>
                  <c:pt idx="3">
                    <c:v>Loose Leaf  -1%</c:v>
                  </c:pt>
                  <c:pt idx="4">
                    <c:v>Bag  -14%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39.1</c:v>
                </c:pt>
                <c:pt idx="1">
                  <c:v>17</c:v>
                </c:pt>
                <c:pt idx="2">
                  <c:v>14.6</c:v>
                </c:pt>
                <c:pt idx="3">
                  <c:v>14.2</c:v>
                </c:pt>
                <c:pt idx="4">
                  <c:v>7.1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750" u="none">
                  <a:solidFill>
                    <a:srgbClr val="00022B"/>
                  </a:solidFill>
                  <a:latin typeface="Inter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30"/>
        <c:overlap val="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00022B"/>
                </a:solidFill>
                <a:latin typeface="Inter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majorGridlines>
          <c:spPr>
            <a:ln w="6350" cap="flat">
              <a:solidFill>
                <a:srgbClr val="E6E6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73738B"/>
                </a:solidFill>
                <a:latin typeface="Inter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Search volume growth</c:v>
                </c:pt>
              </c:strCache>
            </c:strRef>
          </c:tx>
          <c:spPr>
            <a:solidFill>
              <a:srgbClr val="40AFFF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650" u="none">
                    <a:solidFill>
                      <a:srgbClr val="00022B"/>
                    </a:solidFill>
                    <a:latin typeface="Inter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Sheet1!$A$2:$A$15</c:f>
              <c:multiLvlStrCache>
                <c:ptCount val="14"/>
                <c:lvl>
                  <c:pt idx="0">
                    <c:v>creatine gummies</c:v>
                  </c:pt>
                  <c:pt idx="1">
                    <c:v>creatine powder</c:v>
                  </c:pt>
                  <c:pt idx="2">
                    <c:v>creatine capsules</c:v>
                  </c:pt>
                  <c:pt idx="3">
                    <c:v>magnesium gummies</c:v>
                  </c:pt>
                  <c:pt idx="4">
                    <c:v>melatonin gummies</c:v>
                  </c:pt>
                  <c:pt idx="5">
                    <c:v>collagen powder</c:v>
                  </c:pt>
                  <c:pt idx="6">
                    <c:v>collagen gummies</c:v>
                  </c:pt>
                  <c:pt idx="7">
                    <c:v>fish oil gummies</c:v>
                  </c:pt>
                  <c:pt idx="8">
                    <c:v>omega 3 fish oil</c:v>
                  </c:pt>
                  <c:pt idx="9">
                    <c:v>liquid vitamins</c:v>
                  </c:pt>
                  <c:pt idx="10">
                    <c:v>multivitamin gummies</c:v>
                  </c:pt>
                  <c:pt idx="11">
                    <c:v>vitamin d drops</c:v>
                  </c:pt>
                  <c:pt idx="12">
                    <c:v>ashwagandha gummies</c:v>
                  </c:pt>
                  <c:pt idx="13">
                    <c:v>ashwagandha capsules</c:v>
                  </c:pt>
                </c:lvl>
              </c:multiLvlStrCache>
            </c:multiLvlStr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60</c:v>
                </c:pt>
                <c:pt idx="1">
                  <c:v>108</c:v>
                </c:pt>
                <c:pt idx="2">
                  <c:v>82</c:v>
                </c:pt>
                <c:pt idx="3">
                  <c:v>50</c:v>
                </c:pt>
                <c:pt idx="4">
                  <c:v>-9</c:v>
                </c:pt>
                <c:pt idx="5">
                  <c:v>55</c:v>
                </c:pt>
                <c:pt idx="6">
                  <c:v>26</c:v>
                </c:pt>
                <c:pt idx="7">
                  <c:v>13</c:v>
                </c:pt>
                <c:pt idx="8">
                  <c:v>19</c:v>
                </c:pt>
                <c:pt idx="9">
                  <c:v>5</c:v>
                </c:pt>
                <c:pt idx="10">
                  <c:v>21</c:v>
                </c:pt>
                <c:pt idx="11">
                  <c:v>19</c:v>
                </c:pt>
                <c:pt idx="12">
                  <c:v>-44</c:v>
                </c:pt>
                <c:pt idx="13">
                  <c:v>28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Format revenue growth</c:v>
                </c:pt>
              </c:strCache>
            </c:strRef>
          </c:tx>
          <c:spPr>
            <a:solidFill>
              <a:srgbClr val="4A2DFF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650" u="none">
                    <a:solidFill>
                      <a:srgbClr val="00022B"/>
                    </a:solidFill>
                    <a:latin typeface="Inter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Sheet1!$A$2:$A$15</c:f>
              <c:multiLvlStrCache>
                <c:ptCount val="14"/>
                <c:lvl>
                  <c:pt idx="0">
                    <c:v>creatine gummies</c:v>
                  </c:pt>
                  <c:pt idx="1">
                    <c:v>creatine powder</c:v>
                  </c:pt>
                  <c:pt idx="2">
                    <c:v>creatine capsules</c:v>
                  </c:pt>
                  <c:pt idx="3">
                    <c:v>magnesium gummies</c:v>
                  </c:pt>
                  <c:pt idx="4">
                    <c:v>melatonin gummies</c:v>
                  </c:pt>
                  <c:pt idx="5">
                    <c:v>collagen powder</c:v>
                  </c:pt>
                  <c:pt idx="6">
                    <c:v>collagen gummies</c:v>
                  </c:pt>
                  <c:pt idx="7">
                    <c:v>fish oil gummies</c:v>
                  </c:pt>
                  <c:pt idx="8">
                    <c:v>omega 3 fish oil</c:v>
                  </c:pt>
                  <c:pt idx="9">
                    <c:v>liquid vitamins</c:v>
                  </c:pt>
                  <c:pt idx="10">
                    <c:v>multivitamin gummies</c:v>
                  </c:pt>
                  <c:pt idx="11">
                    <c:v>vitamin d drops</c:v>
                  </c:pt>
                  <c:pt idx="12">
                    <c:v>ashwagandha gummies</c:v>
                  </c:pt>
                  <c:pt idx="13">
                    <c:v>ashwagandha capsules</c:v>
                  </c:pt>
                </c:lvl>
              </c:multiLvlStrCache>
            </c:multiLvlStr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163</c:v>
                </c:pt>
                <c:pt idx="1">
                  <c:v>42</c:v>
                </c:pt>
                <c:pt idx="2">
                  <c:v>60</c:v>
                </c:pt>
                <c:pt idx="3">
                  <c:v>84</c:v>
                </c:pt>
                <c:pt idx="4">
                  <c:v>42</c:v>
                </c:pt>
                <c:pt idx="5">
                  <c:v>25</c:v>
                </c:pt>
                <c:pt idx="6">
                  <c:v>83</c:v>
                </c:pt>
                <c:pt idx="7">
                  <c:v>-48</c:v>
                </c:pt>
                <c:pt idx="8">
                  <c:v>31</c:v>
                </c:pt>
                <c:pt idx="9">
                  <c:v>25</c:v>
                </c:pt>
                <c:pt idx="10">
                  <c:v>42</c:v>
                </c:pt>
                <c:pt idx="11">
                  <c:v>26</c:v>
                </c:pt>
                <c:pt idx="12">
                  <c:v>42</c:v>
                </c:pt>
                <c:pt idx="13">
                  <c:v>14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650" u="none">
                  <a:solidFill>
                    <a:srgbClr val="00022B"/>
                  </a:solidFill>
                  <a:latin typeface="Inter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0"/>
        <c:overlap val="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00022B"/>
                </a:solidFill>
                <a:latin typeface="Inter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majorGridlines>
          <c:spPr>
            <a:ln w="6350" cap="flat">
              <a:solidFill>
                <a:srgbClr val="E6E6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73738B"/>
                </a:solidFill>
                <a:latin typeface="Inter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800">
              <a:latin typeface="Inter"/>
              <a:cs typeface="Inter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Search volume growth</c:v>
                </c:pt>
              </c:strCache>
            </c:strRef>
          </c:tx>
          <c:spPr>
            <a:solidFill>
              <a:srgbClr val="40AFFF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22B"/>
                    </a:solidFill>
                    <a:latin typeface="Inter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Sheet1!$A$2:$A$12</c:f>
              <c:multiLvlStrCache>
                <c:ptCount val="11"/>
                <c:lvl>
                  <c:pt idx="0">
                    <c:v>liquid water enhancer</c:v>
                  </c:pt>
                  <c:pt idx="1">
                    <c:v>k cups</c:v>
                  </c:pt>
                  <c:pt idx="2">
                    <c:v>whole bean coffee</c:v>
                  </c:pt>
                  <c:pt idx="3">
                    <c:v>ground coffee</c:v>
                  </c:pt>
                  <c:pt idx="4">
                    <c:v>instant coffee</c:v>
                  </c:pt>
                  <c:pt idx="5">
                    <c:v>protein bars</c:v>
                  </c:pt>
                  <c:pt idx="6">
                    <c:v>protein shakes</c:v>
                  </c:pt>
                  <c:pt idx="7">
                    <c:v>beef sticks</c:v>
                  </c:pt>
                  <c:pt idx="8">
                    <c:v>tea bags</c:v>
                  </c:pt>
                  <c:pt idx="9">
                    <c:v>matcha powder</c:v>
                  </c:pt>
                  <c:pt idx="10">
                    <c:v>energy drinks</c:v>
                  </c:pt>
                </c:lvl>
              </c:multiLvlStrCache>
            </c:multiLvl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16</c:v>
                </c:pt>
                <c:pt idx="1">
                  <c:v>12</c:v>
                </c:pt>
                <c:pt idx="2">
                  <c:v>34</c:v>
                </c:pt>
                <c:pt idx="3">
                  <c:v>29</c:v>
                </c:pt>
                <c:pt idx="4">
                  <c:v>23</c:v>
                </c:pt>
                <c:pt idx="5">
                  <c:v>14</c:v>
                </c:pt>
                <c:pt idx="6">
                  <c:v>23</c:v>
                </c:pt>
                <c:pt idx="7">
                  <c:v>45</c:v>
                </c:pt>
                <c:pt idx="8">
                  <c:v>19</c:v>
                </c:pt>
                <c:pt idx="9">
                  <c:v>-13</c:v>
                </c:pt>
                <c:pt idx="10">
                  <c:v>48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Format revenue growth</c:v>
                </c:pt>
              </c:strCache>
            </c:strRef>
          </c:tx>
          <c:spPr>
            <a:solidFill>
              <a:srgbClr val="007A6B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22B"/>
                    </a:solidFill>
                    <a:latin typeface="Inter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Sheet1!$A$2:$A$12</c:f>
              <c:multiLvlStrCache>
                <c:ptCount val="11"/>
                <c:lvl>
                  <c:pt idx="0">
                    <c:v>liquid water enhancer</c:v>
                  </c:pt>
                  <c:pt idx="1">
                    <c:v>k cups</c:v>
                  </c:pt>
                  <c:pt idx="2">
                    <c:v>whole bean coffee</c:v>
                  </c:pt>
                  <c:pt idx="3">
                    <c:v>ground coffee</c:v>
                  </c:pt>
                  <c:pt idx="4">
                    <c:v>instant coffee</c:v>
                  </c:pt>
                  <c:pt idx="5">
                    <c:v>protein bars</c:v>
                  </c:pt>
                  <c:pt idx="6">
                    <c:v>protein shakes</c:v>
                  </c:pt>
                  <c:pt idx="7">
                    <c:v>beef sticks</c:v>
                  </c:pt>
                  <c:pt idx="8">
                    <c:v>tea bags</c:v>
                  </c:pt>
                  <c:pt idx="9">
                    <c:v>matcha powder</c:v>
                  </c:pt>
                  <c:pt idx="10">
                    <c:v>energy drinks</c:v>
                  </c:pt>
                </c:lvl>
              </c:multiLvlStrCache>
            </c:multiLvlStr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25</c:v>
                </c:pt>
                <c:pt idx="1">
                  <c:v>13</c:v>
                </c:pt>
                <c:pt idx="2">
                  <c:v>23</c:v>
                </c:pt>
                <c:pt idx="3">
                  <c:v>25</c:v>
                </c:pt>
                <c:pt idx="4">
                  <c:v>21</c:v>
                </c:pt>
                <c:pt idx="5">
                  <c:v>16</c:v>
                </c:pt>
                <c:pt idx="6">
                  <c:v>47</c:v>
                </c:pt>
                <c:pt idx="7">
                  <c:v>39</c:v>
                </c:pt>
                <c:pt idx="8">
                  <c:v>3</c:v>
                </c:pt>
                <c:pt idx="9">
                  <c:v>2</c:v>
                </c:pt>
                <c:pt idx="10">
                  <c:v>36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700" u="none">
                  <a:solidFill>
                    <a:srgbClr val="00022B"/>
                  </a:solidFill>
                  <a:latin typeface="Inter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0"/>
        <c:overlap val="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22B"/>
                </a:solidFill>
                <a:latin typeface="Inter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majorGridlines>
          <c:spPr>
            <a:ln w="6350" cap="flat">
              <a:solidFill>
                <a:srgbClr val="E6E6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73738B"/>
                </a:solidFill>
                <a:latin typeface="Inter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800">
              <a:latin typeface="Inter"/>
              <a:cs typeface="Inter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000" b="0" i="0" u="none" strike="noStrike">
                <a:solidFill>
                  <a:srgbClr val="00022B"/>
                </a:solidFill>
                <a:latin typeface="Inter"/>
              </a:defRPr>
            </a:pPr>
            <a:r>
              <a:rPr sz="1000" b="0" i="0" u="none" strike="noStrike">
                <a:solidFill>
                  <a:srgbClr val="00022B"/>
                </a:solidFill>
                <a:latin typeface="Inter"/>
              </a:rPr>
              <a:t>Creatine by format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creatine gummies</c:v>
                </c:pt>
              </c:strCache>
            </c:strRef>
          </c:tx>
          <c:spPr>
            <a:solidFill>
              <a:srgbClr val="4A2DFF"/>
            </a:solidFill>
            <a:ln w="25400" cap="flat">
              <a:solidFill>
                <a:srgbClr val="4A2DFF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800" u="none">
                    <a:solidFill>
                      <a:srgbClr val="00022B"/>
                    </a:solidFill>
                    <a:latin typeface="Inter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4A2DFF"/>
              </a:solidFill>
              <a:ln w="9525" cap="flat">
                <a:solidFill>
                  <a:srgbClr val="4A2DFF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Sheet1!$A$2:$A$25</c:f>
              <c:multiLvlStrCache>
                <c:ptCount val="24"/>
                <c:lvl>
                  <c:pt idx="0">
                    <c:v>Sep 24</c:v>
                  </c:pt>
                  <c:pt idx="1">
                    <c:v/>
                  </c:pt>
                  <c:pt idx="2">
                    <c:v>Nov</c:v>
                  </c:pt>
                  <c:pt idx="3">
                    <c:v/>
                  </c:pt>
                  <c:pt idx="4">
                    <c:v>Jan 25</c:v>
                  </c:pt>
                  <c:pt idx="5">
                    <c:v/>
                  </c:pt>
                  <c:pt idx="6">
                    <c:v>Mar</c:v>
                  </c:pt>
                  <c:pt idx="7">
                    <c:v/>
                  </c:pt>
                  <c:pt idx="8">
                    <c:v>May</c:v>
                  </c:pt>
                  <c:pt idx="9">
                    <c:v/>
                  </c:pt>
                  <c:pt idx="10">
                    <c:v>Jul</c:v>
                  </c:pt>
                  <c:pt idx="11">
                    <c:v/>
                  </c:pt>
                  <c:pt idx="12">
                    <c:v>Sep</c:v>
                  </c:pt>
                  <c:pt idx="13">
                    <c:v/>
                  </c:pt>
                  <c:pt idx="14">
                    <c:v>Nov</c:v>
                  </c:pt>
                  <c:pt idx="15">
                    <c:v/>
                  </c:pt>
                  <c:pt idx="16">
                    <c:v>Jan 26</c:v>
                  </c:pt>
                  <c:pt idx="17">
                    <c:v/>
                  </c:pt>
                  <c:pt idx="18">
                    <c:v>Mar</c:v>
                  </c:pt>
                  <c:pt idx="19">
                    <c:v/>
                  </c:pt>
                  <c:pt idx="20">
                    <c:v>May</c:v>
                  </c:pt>
                  <c:pt idx="21">
                    <c:v/>
                  </c:pt>
                  <c:pt idx="22">
                    <c:v>Jul</c:v>
                  </c:pt>
                  <c:pt idx="23">
                    <c:v/>
                  </c:pt>
                </c:lvl>
              </c:multiLvlStrCache>
            </c:multiLvlStr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236</c:v>
                </c:pt>
                <c:pt idx="1">
                  <c:v>231</c:v>
                </c:pt>
                <c:pt idx="2">
                  <c:v>269</c:v>
                </c:pt>
                <c:pt idx="3">
                  <c:v>260</c:v>
                </c:pt>
                <c:pt idx="4">
                  <c:v>330</c:v>
                </c:pt>
                <c:pt idx="5">
                  <c:v>357</c:v>
                </c:pt>
                <c:pt idx="6">
                  <c:v>379</c:v>
                </c:pt>
                <c:pt idx="7">
                  <c:v>451</c:v>
                </c:pt>
                <c:pt idx="8">
                  <c:v>429</c:v>
                </c:pt>
                <c:pt idx="9">
                  <c:v>370</c:v>
                </c:pt>
                <c:pt idx="10">
                  <c:v>501</c:v>
                </c:pt>
                <c:pt idx="11">
                  <c:v>490</c:v>
                </c:pt>
                <c:pt idx="12">
                  <c:v>542</c:v>
                </c:pt>
                <c:pt idx="13">
                  <c:v>555</c:v>
                </c:pt>
                <c:pt idx="14">
                  <c:v>441</c:v>
                </c:pt>
                <c:pt idx="15">
                  <c:v>486</c:v>
                </c:pt>
                <c:pt idx="16">
                  <c:v>553</c:v>
                </c:pt>
                <c:pt idx="17">
                  <c:v>569</c:v>
                </c:pt>
                <c:pt idx="18">
                  <c:v>623</c:v>
                </c:pt>
                <c:pt idx="19">
                  <c:v>535</c:v>
                </c:pt>
                <c:pt idx="20">
                  <c:v>569</c:v>
                </c:pt>
                <c:pt idx="21">
                  <c:v>553</c:v>
                </c:pt>
                <c:pt idx="22">
                  <c:v>779</c:v>
                </c:pt>
                <c:pt idx="23">
                  <c:v>689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creatine powder</c:v>
                </c:pt>
              </c:strCache>
            </c:strRef>
          </c:tx>
          <c:spPr>
            <a:solidFill>
              <a:srgbClr val="40AFFF"/>
            </a:solidFill>
            <a:ln w="25400" cap="flat">
              <a:solidFill>
                <a:srgbClr val="40AFFF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800" u="none">
                    <a:solidFill>
                      <a:srgbClr val="00022B"/>
                    </a:solidFill>
                    <a:latin typeface="Inter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40AFFF"/>
              </a:solidFill>
              <a:ln w="9525" cap="flat">
                <a:solidFill>
                  <a:srgbClr val="40AFFF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Sheet1!$A$2:$A$25</c:f>
              <c:multiLvlStrCache>
                <c:ptCount val="24"/>
                <c:lvl>
                  <c:pt idx="0">
                    <c:v>Sep 24</c:v>
                  </c:pt>
                  <c:pt idx="1">
                    <c:v/>
                  </c:pt>
                  <c:pt idx="2">
                    <c:v>Nov</c:v>
                  </c:pt>
                  <c:pt idx="3">
                    <c:v/>
                  </c:pt>
                  <c:pt idx="4">
                    <c:v>Jan 25</c:v>
                  </c:pt>
                  <c:pt idx="5">
                    <c:v/>
                  </c:pt>
                  <c:pt idx="6">
                    <c:v>Mar</c:v>
                  </c:pt>
                  <c:pt idx="7">
                    <c:v/>
                  </c:pt>
                  <c:pt idx="8">
                    <c:v>May</c:v>
                  </c:pt>
                  <c:pt idx="9">
                    <c:v/>
                  </c:pt>
                  <c:pt idx="10">
                    <c:v>Jul</c:v>
                  </c:pt>
                  <c:pt idx="11">
                    <c:v/>
                  </c:pt>
                  <c:pt idx="12">
                    <c:v>Sep</c:v>
                  </c:pt>
                  <c:pt idx="13">
                    <c:v/>
                  </c:pt>
                  <c:pt idx="14">
                    <c:v>Nov</c:v>
                  </c:pt>
                  <c:pt idx="15">
                    <c:v/>
                  </c:pt>
                  <c:pt idx="16">
                    <c:v>Jan 26</c:v>
                  </c:pt>
                  <c:pt idx="17">
                    <c:v/>
                  </c:pt>
                  <c:pt idx="18">
                    <c:v>Mar</c:v>
                  </c:pt>
                  <c:pt idx="19">
                    <c:v/>
                  </c:pt>
                  <c:pt idx="20">
                    <c:v>May</c:v>
                  </c:pt>
                  <c:pt idx="21">
                    <c:v/>
                  </c:pt>
                  <c:pt idx="22">
                    <c:v>Jul</c:v>
                  </c:pt>
                  <c:pt idx="23">
                    <c:v/>
                  </c:pt>
                </c:lvl>
              </c:multiLvlStrCache>
            </c:multiLvlStr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48</c:v>
                </c:pt>
                <c:pt idx="1">
                  <c:v>44</c:v>
                </c:pt>
                <c:pt idx="2">
                  <c:v>33</c:v>
                </c:pt>
                <c:pt idx="3">
                  <c:v>35</c:v>
                </c:pt>
                <c:pt idx="4">
                  <c:v>43</c:v>
                </c:pt>
                <c:pt idx="5">
                  <c:v>40</c:v>
                </c:pt>
                <c:pt idx="6">
                  <c:v>50</c:v>
                </c:pt>
                <c:pt idx="7">
                  <c:v>59</c:v>
                </c:pt>
                <c:pt idx="8">
                  <c:v>98</c:v>
                </c:pt>
                <c:pt idx="9">
                  <c:v>110</c:v>
                </c:pt>
                <c:pt idx="10">
                  <c:v>128</c:v>
                </c:pt>
                <c:pt idx="11">
                  <c:v>142</c:v>
                </c:pt>
                <c:pt idx="12">
                  <c:v>154</c:v>
                </c:pt>
                <c:pt idx="13">
                  <c:v>143</c:v>
                </c:pt>
                <c:pt idx="14">
                  <c:v>137</c:v>
                </c:pt>
                <c:pt idx="15">
                  <c:v>135</c:v>
                </c:pt>
                <c:pt idx="16">
                  <c:v>138</c:v>
                </c:pt>
                <c:pt idx="17">
                  <c:v>145</c:v>
                </c:pt>
                <c:pt idx="18">
                  <c:v>161</c:v>
                </c:pt>
                <c:pt idx="19">
                  <c:v>147</c:v>
                </c:pt>
                <c:pt idx="20">
                  <c:v>142</c:v>
                </c:pt>
                <c:pt idx="21">
                  <c:v>143</c:v>
                </c:pt>
                <c:pt idx="22">
                  <c:v>156</c:v>
                </c:pt>
                <c:pt idx="23">
                  <c:v>127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creatine capsules</c:v>
                </c:pt>
              </c:strCache>
            </c:strRef>
          </c:tx>
          <c:spPr>
            <a:solidFill>
              <a:srgbClr val="007A6B"/>
            </a:solidFill>
            <a:ln w="25400" cap="flat">
              <a:solidFill>
                <a:srgbClr val="007A6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800" u="none">
                    <a:solidFill>
                      <a:srgbClr val="00022B"/>
                    </a:solidFill>
                    <a:latin typeface="Inter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007A6B"/>
              </a:solidFill>
              <a:ln w="9525" cap="flat">
                <a:solidFill>
                  <a:srgbClr val="007A6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Sheet1!$A$2:$A$25</c:f>
              <c:multiLvlStrCache>
                <c:ptCount val="24"/>
                <c:lvl>
                  <c:pt idx="0">
                    <c:v>Sep 24</c:v>
                  </c:pt>
                  <c:pt idx="1">
                    <c:v/>
                  </c:pt>
                  <c:pt idx="2">
                    <c:v>Nov</c:v>
                  </c:pt>
                  <c:pt idx="3">
                    <c:v/>
                  </c:pt>
                  <c:pt idx="4">
                    <c:v>Jan 25</c:v>
                  </c:pt>
                  <c:pt idx="5">
                    <c:v/>
                  </c:pt>
                  <c:pt idx="6">
                    <c:v>Mar</c:v>
                  </c:pt>
                  <c:pt idx="7">
                    <c:v/>
                  </c:pt>
                  <c:pt idx="8">
                    <c:v>May</c:v>
                  </c:pt>
                  <c:pt idx="9">
                    <c:v/>
                  </c:pt>
                  <c:pt idx="10">
                    <c:v>Jul</c:v>
                  </c:pt>
                  <c:pt idx="11">
                    <c:v/>
                  </c:pt>
                  <c:pt idx="12">
                    <c:v>Sep</c:v>
                  </c:pt>
                  <c:pt idx="13">
                    <c:v/>
                  </c:pt>
                  <c:pt idx="14">
                    <c:v>Nov</c:v>
                  </c:pt>
                  <c:pt idx="15">
                    <c:v/>
                  </c:pt>
                  <c:pt idx="16">
                    <c:v>Jan 26</c:v>
                  </c:pt>
                  <c:pt idx="17">
                    <c:v/>
                  </c:pt>
                  <c:pt idx="18">
                    <c:v>Mar</c:v>
                  </c:pt>
                  <c:pt idx="19">
                    <c:v/>
                  </c:pt>
                  <c:pt idx="20">
                    <c:v>May</c:v>
                  </c:pt>
                  <c:pt idx="21">
                    <c:v/>
                  </c:pt>
                  <c:pt idx="22">
                    <c:v>Jul</c:v>
                  </c:pt>
                  <c:pt idx="23">
                    <c:v/>
                  </c:pt>
                </c:lvl>
              </c:multiLvlStrCache>
            </c:multiLvlStr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28</c:v>
                </c:pt>
                <c:pt idx="1">
                  <c:v>26</c:v>
                </c:pt>
                <c:pt idx="2">
                  <c:v>23</c:v>
                </c:pt>
                <c:pt idx="3">
                  <c:v>22</c:v>
                </c:pt>
                <c:pt idx="4">
                  <c:v>26</c:v>
                </c:pt>
                <c:pt idx="5">
                  <c:v>29</c:v>
                </c:pt>
                <c:pt idx="6">
                  <c:v>34</c:v>
                </c:pt>
                <c:pt idx="7">
                  <c:v>36</c:v>
                </c:pt>
                <c:pt idx="8">
                  <c:v>50</c:v>
                </c:pt>
                <c:pt idx="9">
                  <c:v>67</c:v>
                </c:pt>
                <c:pt idx="10">
                  <c:v>86</c:v>
                </c:pt>
                <c:pt idx="11">
                  <c:v>90</c:v>
                </c:pt>
                <c:pt idx="12">
                  <c:v>78</c:v>
                </c:pt>
                <c:pt idx="13">
                  <c:v>88</c:v>
                </c:pt>
                <c:pt idx="14">
                  <c:v>66</c:v>
                </c:pt>
                <c:pt idx="15">
                  <c:v>65</c:v>
                </c:pt>
                <c:pt idx="16">
                  <c:v>75</c:v>
                </c:pt>
                <c:pt idx="17">
                  <c:v>78</c:v>
                </c:pt>
                <c:pt idx="18">
                  <c:v>89</c:v>
                </c:pt>
                <c:pt idx="19">
                  <c:v>79</c:v>
                </c:pt>
                <c:pt idx="20">
                  <c:v>77</c:v>
                </c:pt>
                <c:pt idx="21">
                  <c:v>78</c:v>
                </c:pt>
                <c:pt idx="22">
                  <c:v>87</c:v>
                </c:pt>
                <c:pt idx="23">
                  <c:v>80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800" u="none">
                  <a:solidFill>
                    <a:srgbClr val="00022B"/>
                  </a:solidFill>
                  <a:latin typeface="Inter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00" b="0" i="0" u="none" strike="noStrike">
                <a:solidFill>
                  <a:srgbClr val="00022B"/>
                </a:solidFill>
                <a:latin typeface="Inter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6E6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73738B"/>
                </a:solidFill>
                <a:latin typeface="Inter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800">
              <a:latin typeface="Inter"/>
              <a:cs typeface="Inter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000" b="0" i="0" u="none" strike="noStrike">
                <a:solidFill>
                  <a:srgbClr val="00022B"/>
                </a:solidFill>
                <a:latin typeface="Inter"/>
              </a:defRPr>
            </a:pPr>
            <a:r>
              <a:rPr sz="1000" b="0" i="0" u="none" strike="noStrike">
                <a:solidFill>
                  <a:srgbClr val="00022B"/>
                </a:solidFill>
                <a:latin typeface="Inter"/>
              </a:rPr>
              <a:t>Hydration &amp; energy formats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electrolyte packets</c:v>
                </c:pt>
              </c:strCache>
            </c:strRef>
          </c:tx>
          <c:spPr>
            <a:solidFill>
              <a:srgbClr val="4A2DFF"/>
            </a:solidFill>
            <a:ln w="25400" cap="flat">
              <a:solidFill>
                <a:srgbClr val="4A2DFF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800" u="none">
                    <a:solidFill>
                      <a:srgbClr val="00022B"/>
                    </a:solidFill>
                    <a:latin typeface="Inter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4A2DFF"/>
              </a:solidFill>
              <a:ln w="9525" cap="flat">
                <a:solidFill>
                  <a:srgbClr val="4A2DFF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Sheet1!$A$2:$A$25</c:f>
              <c:multiLvlStrCache>
                <c:ptCount val="24"/>
                <c:lvl>
                  <c:pt idx="0">
                    <c:v>Sep 24</c:v>
                  </c:pt>
                  <c:pt idx="1">
                    <c:v/>
                  </c:pt>
                  <c:pt idx="2">
                    <c:v>Nov</c:v>
                  </c:pt>
                  <c:pt idx="3">
                    <c:v/>
                  </c:pt>
                  <c:pt idx="4">
                    <c:v>Jan 25</c:v>
                  </c:pt>
                  <c:pt idx="5">
                    <c:v/>
                  </c:pt>
                  <c:pt idx="6">
                    <c:v>Mar</c:v>
                  </c:pt>
                  <c:pt idx="7">
                    <c:v/>
                  </c:pt>
                  <c:pt idx="8">
                    <c:v>May</c:v>
                  </c:pt>
                  <c:pt idx="9">
                    <c:v/>
                  </c:pt>
                  <c:pt idx="10">
                    <c:v>Jul</c:v>
                  </c:pt>
                  <c:pt idx="11">
                    <c:v/>
                  </c:pt>
                  <c:pt idx="12">
                    <c:v>Sep</c:v>
                  </c:pt>
                  <c:pt idx="13">
                    <c:v/>
                  </c:pt>
                  <c:pt idx="14">
                    <c:v>Nov</c:v>
                  </c:pt>
                  <c:pt idx="15">
                    <c:v/>
                  </c:pt>
                  <c:pt idx="16">
                    <c:v>Jan 26</c:v>
                  </c:pt>
                  <c:pt idx="17">
                    <c:v/>
                  </c:pt>
                  <c:pt idx="18">
                    <c:v>Mar</c:v>
                  </c:pt>
                  <c:pt idx="19">
                    <c:v/>
                  </c:pt>
                  <c:pt idx="20">
                    <c:v>May</c:v>
                  </c:pt>
                  <c:pt idx="21">
                    <c:v/>
                  </c:pt>
                  <c:pt idx="22">
                    <c:v>Jul</c:v>
                  </c:pt>
                  <c:pt idx="23">
                    <c:v/>
                  </c:pt>
                </c:lvl>
              </c:multiLvlStrCache>
            </c:multiLvlStr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21</c:v>
                </c:pt>
                <c:pt idx="1">
                  <c:v>18</c:v>
                </c:pt>
                <c:pt idx="2">
                  <c:v>12</c:v>
                </c:pt>
                <c:pt idx="3">
                  <c:v>14</c:v>
                </c:pt>
                <c:pt idx="4">
                  <c:v>19</c:v>
                </c:pt>
                <c:pt idx="5">
                  <c:v>20</c:v>
                </c:pt>
                <c:pt idx="6">
                  <c:v>26</c:v>
                </c:pt>
                <c:pt idx="7">
                  <c:v>27</c:v>
                </c:pt>
                <c:pt idx="8">
                  <c:v>40</c:v>
                </c:pt>
                <c:pt idx="9">
                  <c:v>54</c:v>
                </c:pt>
                <c:pt idx="10">
                  <c:v>62</c:v>
                </c:pt>
                <c:pt idx="11">
                  <c:v>56</c:v>
                </c:pt>
                <c:pt idx="12">
                  <c:v>69</c:v>
                </c:pt>
                <c:pt idx="13">
                  <c:v>73</c:v>
                </c:pt>
                <c:pt idx="14">
                  <c:v>66</c:v>
                </c:pt>
                <c:pt idx="15">
                  <c:v>72</c:v>
                </c:pt>
                <c:pt idx="16">
                  <c:v>96</c:v>
                </c:pt>
                <c:pt idx="17">
                  <c:v>83</c:v>
                </c:pt>
                <c:pt idx="18">
                  <c:v>138</c:v>
                </c:pt>
                <c:pt idx="19">
                  <c:v>322</c:v>
                </c:pt>
                <c:pt idx="20">
                  <c:v>355</c:v>
                </c:pt>
                <c:pt idx="21">
                  <c:v>417</c:v>
                </c:pt>
                <c:pt idx="22">
                  <c:v>500</c:v>
                </c:pt>
                <c:pt idx="23">
                  <c:v>420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liquid water enhancer</c:v>
                </c:pt>
              </c:strCache>
            </c:strRef>
          </c:tx>
          <c:spPr>
            <a:solidFill>
              <a:srgbClr val="40AFFF"/>
            </a:solidFill>
            <a:ln w="25400" cap="flat">
              <a:solidFill>
                <a:srgbClr val="40AFFF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800" u="none">
                    <a:solidFill>
                      <a:srgbClr val="00022B"/>
                    </a:solidFill>
                    <a:latin typeface="Inter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40AFFF"/>
              </a:solidFill>
              <a:ln w="9525" cap="flat">
                <a:solidFill>
                  <a:srgbClr val="40AFFF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Sheet1!$A$2:$A$25</c:f>
              <c:multiLvlStrCache>
                <c:ptCount val="24"/>
                <c:lvl>
                  <c:pt idx="0">
                    <c:v>Sep 24</c:v>
                  </c:pt>
                  <c:pt idx="1">
                    <c:v/>
                  </c:pt>
                  <c:pt idx="2">
                    <c:v>Nov</c:v>
                  </c:pt>
                  <c:pt idx="3">
                    <c:v/>
                  </c:pt>
                  <c:pt idx="4">
                    <c:v>Jan 25</c:v>
                  </c:pt>
                  <c:pt idx="5">
                    <c:v/>
                  </c:pt>
                  <c:pt idx="6">
                    <c:v>Mar</c:v>
                  </c:pt>
                  <c:pt idx="7">
                    <c:v/>
                  </c:pt>
                  <c:pt idx="8">
                    <c:v>May</c:v>
                  </c:pt>
                  <c:pt idx="9">
                    <c:v/>
                  </c:pt>
                  <c:pt idx="10">
                    <c:v>Jul</c:v>
                  </c:pt>
                  <c:pt idx="11">
                    <c:v/>
                  </c:pt>
                  <c:pt idx="12">
                    <c:v>Sep</c:v>
                  </c:pt>
                  <c:pt idx="13">
                    <c:v/>
                  </c:pt>
                  <c:pt idx="14">
                    <c:v>Nov</c:v>
                  </c:pt>
                  <c:pt idx="15">
                    <c:v/>
                  </c:pt>
                  <c:pt idx="16">
                    <c:v>Jan 26</c:v>
                  </c:pt>
                  <c:pt idx="17">
                    <c:v/>
                  </c:pt>
                  <c:pt idx="18">
                    <c:v>Mar</c:v>
                  </c:pt>
                  <c:pt idx="19">
                    <c:v/>
                  </c:pt>
                  <c:pt idx="20">
                    <c:v>May</c:v>
                  </c:pt>
                  <c:pt idx="21">
                    <c:v/>
                  </c:pt>
                  <c:pt idx="22">
                    <c:v>Jul</c:v>
                  </c:pt>
                  <c:pt idx="23">
                    <c:v/>
                  </c:pt>
                </c:lvl>
              </c:multiLvlStrCache>
            </c:multiLvlStr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5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5</c:v>
                </c:pt>
                <c:pt idx="5">
                  <c:v>4</c:v>
                </c:pt>
                <c:pt idx="6">
                  <c:v>5</c:v>
                </c:pt>
                <c:pt idx="7">
                  <c:v>5</c:v>
                </c:pt>
                <c:pt idx="8">
                  <c:v>6</c:v>
                </c:pt>
                <c:pt idx="9">
                  <c:v>6</c:v>
                </c:pt>
                <c:pt idx="10">
                  <c:v>6</c:v>
                </c:pt>
                <c:pt idx="11">
                  <c:v>5</c:v>
                </c:pt>
                <c:pt idx="12">
                  <c:v>5</c:v>
                </c:pt>
                <c:pt idx="13">
                  <c:v>5</c:v>
                </c:pt>
                <c:pt idx="14">
                  <c:v>4</c:v>
                </c:pt>
                <c:pt idx="15">
                  <c:v>4</c:v>
                </c:pt>
                <c:pt idx="16">
                  <c:v>6</c:v>
                </c:pt>
                <c:pt idx="17">
                  <c:v>5</c:v>
                </c:pt>
                <c:pt idx="18">
                  <c:v>6</c:v>
                </c:pt>
                <c:pt idx="19">
                  <c:v>6</c:v>
                </c:pt>
                <c:pt idx="20">
                  <c:v>6</c:v>
                </c:pt>
                <c:pt idx="21">
                  <c:v>6</c:v>
                </c:pt>
                <c:pt idx="22">
                  <c:v>7</c:v>
                </c:pt>
                <c:pt idx="23">
                  <c:v>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energy drinks</c:v>
                </c:pt>
              </c:strCache>
            </c:strRef>
          </c:tx>
          <c:spPr>
            <a:solidFill>
              <a:srgbClr val="FF5E00"/>
            </a:solidFill>
            <a:ln w="25400" cap="flat">
              <a:solidFill>
                <a:srgbClr val="FF5E0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800" u="none">
                    <a:solidFill>
                      <a:srgbClr val="00022B"/>
                    </a:solidFill>
                    <a:latin typeface="Inter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FF5E00"/>
              </a:solidFill>
              <a:ln w="9525" cap="flat">
                <a:solidFill>
                  <a:srgbClr val="FF5E0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Sheet1!$A$2:$A$25</c:f>
              <c:multiLvlStrCache>
                <c:ptCount val="24"/>
                <c:lvl>
                  <c:pt idx="0">
                    <c:v>Sep 24</c:v>
                  </c:pt>
                  <c:pt idx="1">
                    <c:v/>
                  </c:pt>
                  <c:pt idx="2">
                    <c:v>Nov</c:v>
                  </c:pt>
                  <c:pt idx="3">
                    <c:v/>
                  </c:pt>
                  <c:pt idx="4">
                    <c:v>Jan 25</c:v>
                  </c:pt>
                  <c:pt idx="5">
                    <c:v/>
                  </c:pt>
                  <c:pt idx="6">
                    <c:v>Mar</c:v>
                  </c:pt>
                  <c:pt idx="7">
                    <c:v/>
                  </c:pt>
                  <c:pt idx="8">
                    <c:v>May</c:v>
                  </c:pt>
                  <c:pt idx="9">
                    <c:v/>
                  </c:pt>
                  <c:pt idx="10">
                    <c:v>Jul</c:v>
                  </c:pt>
                  <c:pt idx="11">
                    <c:v/>
                  </c:pt>
                  <c:pt idx="12">
                    <c:v>Sep</c:v>
                  </c:pt>
                  <c:pt idx="13">
                    <c:v/>
                  </c:pt>
                  <c:pt idx="14">
                    <c:v>Nov</c:v>
                  </c:pt>
                  <c:pt idx="15">
                    <c:v/>
                  </c:pt>
                  <c:pt idx="16">
                    <c:v>Jan 26</c:v>
                  </c:pt>
                  <c:pt idx="17">
                    <c:v/>
                  </c:pt>
                  <c:pt idx="18">
                    <c:v>Mar</c:v>
                  </c:pt>
                  <c:pt idx="19">
                    <c:v/>
                  </c:pt>
                  <c:pt idx="20">
                    <c:v>May</c:v>
                  </c:pt>
                  <c:pt idx="21">
                    <c:v/>
                  </c:pt>
                  <c:pt idx="22">
                    <c:v>Jul</c:v>
                  </c:pt>
                  <c:pt idx="23">
                    <c:v/>
                  </c:pt>
                </c:lvl>
              </c:multiLvlStrCache>
            </c:multiLvlStr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93</c:v>
                </c:pt>
                <c:pt idx="1">
                  <c:v>107</c:v>
                </c:pt>
                <c:pt idx="2">
                  <c:v>112</c:v>
                </c:pt>
                <c:pt idx="3">
                  <c:v>105</c:v>
                </c:pt>
                <c:pt idx="4">
                  <c:v>110</c:v>
                </c:pt>
                <c:pt idx="5">
                  <c:v>101</c:v>
                </c:pt>
                <c:pt idx="6">
                  <c:v>114</c:v>
                </c:pt>
                <c:pt idx="7">
                  <c:v>111</c:v>
                </c:pt>
                <c:pt idx="8">
                  <c:v>128</c:v>
                </c:pt>
                <c:pt idx="9">
                  <c:v>116</c:v>
                </c:pt>
                <c:pt idx="10">
                  <c:v>163</c:v>
                </c:pt>
                <c:pt idx="11">
                  <c:v>130</c:v>
                </c:pt>
                <c:pt idx="12">
                  <c:v>143</c:v>
                </c:pt>
                <c:pt idx="13">
                  <c:v>152</c:v>
                </c:pt>
                <c:pt idx="14">
                  <c:v>161</c:v>
                </c:pt>
                <c:pt idx="15">
                  <c:v>167</c:v>
                </c:pt>
                <c:pt idx="16">
                  <c:v>178</c:v>
                </c:pt>
                <c:pt idx="17">
                  <c:v>149</c:v>
                </c:pt>
                <c:pt idx="18">
                  <c:v>170</c:v>
                </c:pt>
                <c:pt idx="19">
                  <c:v>163</c:v>
                </c:pt>
                <c:pt idx="20">
                  <c:v>182</c:v>
                </c:pt>
                <c:pt idx="21">
                  <c:v>210</c:v>
                </c:pt>
                <c:pt idx="22">
                  <c:v>195</c:v>
                </c:pt>
                <c:pt idx="23">
                  <c:v>185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800" u="none">
                  <a:solidFill>
                    <a:srgbClr val="00022B"/>
                  </a:solidFill>
                  <a:latin typeface="Inter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00" b="0" i="0" u="none" strike="noStrike">
                <a:solidFill>
                  <a:srgbClr val="00022B"/>
                </a:solidFill>
                <a:latin typeface="Inter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6E6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73738B"/>
                </a:solidFill>
                <a:latin typeface="Inter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800">
              <a:latin typeface="Inter"/>
              <a:cs typeface="Inter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Weekly revenue $M</c:v>
                </c:pt>
              </c:strCache>
            </c:strRef>
          </c:tx>
          <c:spPr>
            <a:solidFill>
              <a:srgbClr val="4A2DFF"/>
            </a:solidFill>
            <a:ln w="25400" cap="flat">
              <a:solidFill>
                <a:srgbClr val="4A2DFF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800" u="none">
                    <a:solidFill>
                      <a:srgbClr val="00022B"/>
                    </a:solidFill>
                    <a:latin typeface="Inter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4A2DFF"/>
              </a:solidFill>
              <a:ln w="9525" cap="flat">
                <a:solidFill>
                  <a:srgbClr val="4A2DFF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Sheet1!$A$2:$A$104</c:f>
              <c:multiLvlStrCache>
                <c:ptCount val="103"/>
                <c:lvl>
                  <c:pt idx="0">
                    <c:v>Sep 24</c:v>
                  </c:pt>
                  <c:pt idx="1">
                    <c:v/>
                  </c:pt>
                  <c:pt idx="2">
                    <c:v/>
                  </c:pt>
                  <c:pt idx="3">
                    <c:v/>
                  </c:pt>
                  <c:pt idx="4">
                    <c:v/>
                  </c:pt>
                  <c:pt idx="5">
                    <c:v/>
                  </c:pt>
                  <c:pt idx="6">
                    <c:v/>
                  </c:pt>
                  <c:pt idx="7">
                    <c:v/>
                  </c:pt>
                  <c:pt idx="8">
                    <c:v/>
                  </c:pt>
                  <c:pt idx="9">
                    <c:v/>
                  </c:pt>
                  <c:pt idx="10">
                    <c:v/>
                  </c:pt>
                  <c:pt idx="11">
                    <c:v/>
                  </c:pt>
                  <c:pt idx="12">
                    <c:v/>
                  </c:pt>
                  <c:pt idx="13">
                    <c:v>Dec 24</c:v>
                  </c:pt>
                  <c:pt idx="14">
                    <c:v/>
                  </c:pt>
                  <c:pt idx="15">
                    <c:v/>
                  </c:pt>
                  <c:pt idx="16">
                    <c:v/>
                  </c:pt>
                  <c:pt idx="17">
                    <c:v/>
                  </c:pt>
                  <c:pt idx="18">
                    <c:v/>
                  </c:pt>
                  <c:pt idx="19">
                    <c:v/>
                  </c:pt>
                  <c:pt idx="20">
                    <c:v/>
                  </c:pt>
                  <c:pt idx="21">
                    <c:v/>
                  </c:pt>
                  <c:pt idx="22">
                    <c:v/>
                  </c:pt>
                  <c:pt idx="23">
                    <c:v/>
                  </c:pt>
                  <c:pt idx="24">
                    <c:v/>
                  </c:pt>
                  <c:pt idx="25">
                    <c:v/>
                  </c:pt>
                  <c:pt idx="26">
                    <c:v>Mar 25</c:v>
                  </c:pt>
                  <c:pt idx="27">
                    <c:v/>
                  </c:pt>
                  <c:pt idx="28">
                    <c:v/>
                  </c:pt>
                  <c:pt idx="29">
                    <c:v/>
                  </c:pt>
                  <c:pt idx="30">
                    <c:v/>
                  </c:pt>
                  <c:pt idx="31">
                    <c:v/>
                  </c:pt>
                  <c:pt idx="32">
                    <c:v/>
                  </c:pt>
                  <c:pt idx="33">
                    <c:v/>
                  </c:pt>
                  <c:pt idx="34">
                    <c:v/>
                  </c:pt>
                  <c:pt idx="35">
                    <c:v/>
                  </c:pt>
                  <c:pt idx="36">
                    <c:v/>
                  </c:pt>
                  <c:pt idx="37">
                    <c:v/>
                  </c:pt>
                  <c:pt idx="38">
                    <c:v/>
                  </c:pt>
                  <c:pt idx="39">
                    <c:v>Jun 25</c:v>
                  </c:pt>
                  <c:pt idx="40">
                    <c:v/>
                  </c:pt>
                  <c:pt idx="41">
                    <c:v/>
                  </c:pt>
                  <c:pt idx="42">
                    <c:v/>
                  </c:pt>
                  <c:pt idx="43">
                    <c:v/>
                  </c:pt>
                  <c:pt idx="44">
                    <c:v/>
                  </c:pt>
                  <c:pt idx="45">
                    <c:v/>
                  </c:pt>
                  <c:pt idx="46">
                    <c:v/>
                  </c:pt>
                  <c:pt idx="47">
                    <c:v/>
                  </c:pt>
                  <c:pt idx="48">
                    <c:v/>
                  </c:pt>
                  <c:pt idx="49">
                    <c:v/>
                  </c:pt>
                  <c:pt idx="50">
                    <c:v/>
                  </c:pt>
                  <c:pt idx="51">
                    <c:v/>
                  </c:pt>
                  <c:pt idx="52">
                    <c:v>Sep 25</c:v>
                  </c:pt>
                  <c:pt idx="53">
                    <c:v/>
                  </c:pt>
                  <c:pt idx="54">
                    <c:v/>
                  </c:pt>
                  <c:pt idx="55">
                    <c:v/>
                  </c:pt>
                  <c:pt idx="56">
                    <c:v/>
                  </c:pt>
                  <c:pt idx="57">
                    <c:v/>
                  </c:pt>
                  <c:pt idx="58">
                    <c:v/>
                  </c:pt>
                  <c:pt idx="59">
                    <c:v/>
                  </c:pt>
                  <c:pt idx="60">
                    <c:v/>
                  </c:pt>
                  <c:pt idx="61">
                    <c:v/>
                  </c:pt>
                  <c:pt idx="62">
                    <c:v/>
                  </c:pt>
                  <c:pt idx="63">
                    <c:v/>
                  </c:pt>
                  <c:pt idx="64">
                    <c:v/>
                  </c:pt>
                  <c:pt idx="65">
                    <c:v>Dec 25</c:v>
                  </c:pt>
                  <c:pt idx="66">
                    <c:v/>
                  </c:pt>
                  <c:pt idx="67">
                    <c:v/>
                  </c:pt>
                  <c:pt idx="68">
                    <c:v/>
                  </c:pt>
                  <c:pt idx="69">
                    <c:v/>
                  </c:pt>
                  <c:pt idx="70">
                    <c:v/>
                  </c:pt>
                  <c:pt idx="71">
                    <c:v/>
                  </c:pt>
                  <c:pt idx="72">
                    <c:v/>
                  </c:pt>
                  <c:pt idx="73">
                    <c:v/>
                  </c:pt>
                  <c:pt idx="74">
                    <c:v/>
                  </c:pt>
                  <c:pt idx="75">
                    <c:v/>
                  </c:pt>
                  <c:pt idx="76">
                    <c:v/>
                  </c:pt>
                  <c:pt idx="77">
                    <c:v/>
                  </c:pt>
                  <c:pt idx="78">
                    <c:v>Mar 26</c:v>
                  </c:pt>
                  <c:pt idx="79">
                    <c:v/>
                  </c:pt>
                  <c:pt idx="80">
                    <c:v/>
                  </c:pt>
                  <c:pt idx="81">
                    <c:v/>
                  </c:pt>
                  <c:pt idx="82">
                    <c:v/>
                  </c:pt>
                  <c:pt idx="83">
                    <c:v/>
                  </c:pt>
                  <c:pt idx="84">
                    <c:v/>
                  </c:pt>
                  <c:pt idx="85">
                    <c:v/>
                  </c:pt>
                  <c:pt idx="86">
                    <c:v/>
                  </c:pt>
                  <c:pt idx="87">
                    <c:v/>
                  </c:pt>
                  <c:pt idx="88">
                    <c:v/>
                  </c:pt>
                  <c:pt idx="89">
                    <c:v/>
                  </c:pt>
                  <c:pt idx="90">
                    <c:v/>
                  </c:pt>
                  <c:pt idx="91">
                    <c:v>Jun 26</c:v>
                  </c:pt>
                  <c:pt idx="92">
                    <c:v/>
                  </c:pt>
                  <c:pt idx="93">
                    <c:v/>
                  </c:pt>
                  <c:pt idx="94">
                    <c:v/>
                  </c:pt>
                  <c:pt idx="95">
                    <c:v/>
                  </c:pt>
                  <c:pt idx="96">
                    <c:v/>
                  </c:pt>
                  <c:pt idx="97">
                    <c:v/>
                  </c:pt>
                  <c:pt idx="98">
                    <c:v/>
                  </c:pt>
                  <c:pt idx="99">
                    <c:v/>
                  </c:pt>
                  <c:pt idx="100">
                    <c:v/>
                  </c:pt>
                  <c:pt idx="101">
                    <c:v/>
                  </c:pt>
                  <c:pt idx="102">
                    <c:v/>
                  </c:pt>
                </c:lvl>
              </c:multiLvlStrCache>
            </c:multiLvlStrRef>
          </c:cat>
          <c:val>
            <c:numRef>
              <c:f>Sheet1!$B$2:$B$104</c:f>
              <c:numCache>
                <c:formatCode>General</c:formatCode>
                <c:ptCount val="103"/>
                <c:pt idx="0">
                  <c:v>10.92</c:v>
                </c:pt>
                <c:pt idx="1">
                  <c:v>11.19</c:v>
                </c:pt>
                <c:pt idx="2">
                  <c:v>14.7</c:v>
                </c:pt>
                <c:pt idx="3">
                  <c:v>12.08</c:v>
                </c:pt>
                <c:pt idx="4">
                  <c:v>11.4</c:v>
                </c:pt>
                <c:pt idx="5">
                  <c:v>11.75</c:v>
                </c:pt>
                <c:pt idx="6">
                  <c:v>12.51</c:v>
                </c:pt>
                <c:pt idx="7">
                  <c:v>13.06</c:v>
                </c:pt>
                <c:pt idx="8">
                  <c:v>13.88</c:v>
                </c:pt>
                <c:pt idx="9">
                  <c:v>14.26</c:v>
                </c:pt>
                <c:pt idx="10">
                  <c:v>13.56</c:v>
                </c:pt>
                <c:pt idx="11">
                  <c:v>12.51</c:v>
                </c:pt>
                <c:pt idx="12">
                  <c:v>11.9</c:v>
                </c:pt>
                <c:pt idx="13">
                  <c:v>11.15</c:v>
                </c:pt>
                <c:pt idx="14">
                  <c:v>11.83</c:v>
                </c:pt>
                <c:pt idx="15">
                  <c:v>11.97</c:v>
                </c:pt>
                <c:pt idx="16">
                  <c:v>11.97</c:v>
                </c:pt>
                <c:pt idx="17">
                  <c:v>11.43</c:v>
                </c:pt>
                <c:pt idx="18">
                  <c:v>12.12</c:v>
                </c:pt>
                <c:pt idx="19">
                  <c:v>12.14</c:v>
                </c:pt>
                <c:pt idx="20">
                  <c:v>12.95</c:v>
                </c:pt>
                <c:pt idx="21">
                  <c:v>13.01</c:v>
                </c:pt>
                <c:pt idx="22">
                  <c:v>12.88</c:v>
                </c:pt>
                <c:pt idx="23">
                  <c:v>12.78</c:v>
                </c:pt>
                <c:pt idx="24">
                  <c:v>12.65</c:v>
                </c:pt>
                <c:pt idx="25">
                  <c:v>12.86</c:v>
                </c:pt>
                <c:pt idx="26">
                  <c:v>13.32</c:v>
                </c:pt>
                <c:pt idx="27">
                  <c:v>13.83</c:v>
                </c:pt>
                <c:pt idx="28">
                  <c:v>13.26</c:v>
                </c:pt>
                <c:pt idx="29">
                  <c:v>13.38</c:v>
                </c:pt>
                <c:pt idx="30">
                  <c:v>13.29</c:v>
                </c:pt>
                <c:pt idx="31">
                  <c:v>13.42</c:v>
                </c:pt>
                <c:pt idx="32">
                  <c:v>13.02</c:v>
                </c:pt>
                <c:pt idx="33">
                  <c:v>12.92</c:v>
                </c:pt>
                <c:pt idx="34">
                  <c:v>12.02</c:v>
                </c:pt>
                <c:pt idx="35">
                  <c:v>12.25</c:v>
                </c:pt>
                <c:pt idx="36">
                  <c:v>12.35</c:v>
                </c:pt>
                <c:pt idx="37">
                  <c:v>12.18</c:v>
                </c:pt>
                <c:pt idx="38">
                  <c:v>12.37</c:v>
                </c:pt>
                <c:pt idx="39">
                  <c:v>12.45</c:v>
                </c:pt>
                <c:pt idx="40">
                  <c:v>11.7</c:v>
                </c:pt>
                <c:pt idx="41">
                  <c:v>17.24</c:v>
                </c:pt>
                <c:pt idx="42">
                  <c:v>12.44</c:v>
                </c:pt>
                <c:pt idx="43">
                  <c:v>11.58</c:v>
                </c:pt>
                <c:pt idx="44">
                  <c:v>12.06</c:v>
                </c:pt>
                <c:pt idx="45">
                  <c:v>11.81</c:v>
                </c:pt>
                <c:pt idx="46">
                  <c:v>12.18</c:v>
                </c:pt>
                <c:pt idx="47">
                  <c:v>12.07</c:v>
                </c:pt>
                <c:pt idx="48">
                  <c:v>12.39</c:v>
                </c:pt>
                <c:pt idx="49">
                  <c:v>12.76</c:v>
                </c:pt>
                <c:pt idx="50">
                  <c:v>12.3</c:v>
                </c:pt>
                <c:pt idx="51">
                  <c:v>12.18</c:v>
                </c:pt>
                <c:pt idx="52">
                  <c:v>11.58</c:v>
                </c:pt>
                <c:pt idx="53">
                  <c:v>12.15</c:v>
                </c:pt>
                <c:pt idx="54">
                  <c:v>14.7</c:v>
                </c:pt>
                <c:pt idx="55">
                  <c:v>11.61</c:v>
                </c:pt>
                <c:pt idx="56">
                  <c:v>11.65</c:v>
                </c:pt>
                <c:pt idx="57">
                  <c:v>11.87</c:v>
                </c:pt>
                <c:pt idx="58">
                  <c:v>12.51</c:v>
                </c:pt>
                <c:pt idx="59">
                  <c:v>12.17</c:v>
                </c:pt>
                <c:pt idx="60">
                  <c:v>12.77</c:v>
                </c:pt>
                <c:pt idx="61">
                  <c:v>12.79</c:v>
                </c:pt>
                <c:pt idx="62">
                  <c:v>12.2</c:v>
                </c:pt>
                <c:pt idx="63">
                  <c:v>12.43</c:v>
                </c:pt>
                <c:pt idx="64">
                  <c:v>13.06</c:v>
                </c:pt>
                <c:pt idx="65">
                  <c:v>10.28</c:v>
                </c:pt>
                <c:pt idx="66">
                  <c:v>12.25</c:v>
                </c:pt>
                <c:pt idx="67">
                  <c:v>13.38</c:v>
                </c:pt>
                <c:pt idx="68">
                  <c:v>13.37</c:v>
                </c:pt>
                <c:pt idx="69">
                  <c:v>12.77</c:v>
                </c:pt>
                <c:pt idx="70">
                  <c:v>14.56</c:v>
                </c:pt>
                <c:pt idx="71">
                  <c:v>15.36</c:v>
                </c:pt>
                <c:pt idx="72">
                  <c:v>14.89</c:v>
                </c:pt>
                <c:pt idx="73">
                  <c:v>16.22</c:v>
                </c:pt>
                <c:pt idx="74">
                  <c:v>16.08</c:v>
                </c:pt>
                <c:pt idx="75">
                  <c:v>16.4</c:v>
                </c:pt>
                <c:pt idx="76">
                  <c:v>15.33</c:v>
                </c:pt>
                <c:pt idx="77">
                  <c:v>15.98</c:v>
                </c:pt>
                <c:pt idx="78">
                  <c:v>16.43</c:v>
                </c:pt>
                <c:pt idx="79">
                  <c:v>16.06</c:v>
                </c:pt>
                <c:pt idx="80">
                  <c:v>16.11</c:v>
                </c:pt>
                <c:pt idx="81">
                  <c:v>16.03</c:v>
                </c:pt>
                <c:pt idx="82">
                  <c:v>15.96</c:v>
                </c:pt>
                <c:pt idx="83">
                  <c:v>16.66</c:v>
                </c:pt>
                <c:pt idx="84">
                  <c:v>15.48</c:v>
                </c:pt>
                <c:pt idx="85">
                  <c:v>15.61</c:v>
                </c:pt>
                <c:pt idx="86">
                  <c:v>14.9</c:v>
                </c:pt>
                <c:pt idx="87">
                  <c:v>15.8</c:v>
                </c:pt>
                <c:pt idx="88">
                  <c:v>16.27</c:v>
                </c:pt>
                <c:pt idx="89">
                  <c:v>16.18</c:v>
                </c:pt>
                <c:pt idx="90">
                  <c:v>16.41</c:v>
                </c:pt>
                <c:pt idx="91">
                  <c:v>22.63</c:v>
                </c:pt>
                <c:pt idx="92">
                  <c:v>15.98</c:v>
                </c:pt>
                <c:pt idx="93">
                  <c:v>14.67</c:v>
                </c:pt>
                <c:pt idx="94">
                  <c:v>15.11</c:v>
                </c:pt>
                <c:pt idx="95">
                  <c:v>14.43</c:v>
                </c:pt>
                <c:pt idx="96">
                  <c:v>14.04</c:v>
                </c:pt>
                <c:pt idx="97">
                  <c:v>14.09</c:v>
                </c:pt>
                <c:pt idx="98">
                  <c:v>14.51</c:v>
                </c:pt>
                <c:pt idx="99">
                  <c:v>14.45</c:v>
                </c:pt>
                <c:pt idx="100">
                  <c:v>14.68</c:v>
                </c:pt>
                <c:pt idx="101">
                  <c:v>15.26</c:v>
                </c:pt>
                <c:pt idx="102">
                  <c:v>13.8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800" u="none">
                  <a:solidFill>
                    <a:srgbClr val="00022B"/>
                  </a:solidFill>
                  <a:latin typeface="Inter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00" b="0" i="0" u="none" strike="noStrike">
                <a:solidFill>
                  <a:srgbClr val="00022B"/>
                </a:solidFill>
                <a:latin typeface="Inter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8"/>
        </c:scaling>
        <c:delete val="0"/>
        <c:axPos val="l"/>
        <c:majorGridlines>
          <c:spPr>
            <a:ln w="6350" cap="flat">
              <a:solidFill>
                <a:srgbClr val="E6E6EA"/>
              </a:solidFill>
              <a:prstDash val="solid"/>
              <a:round/>
            </a:ln>
          </c:spPr>
        </c:majorGridlines>
        <c:numFmt formatCode="&quot;$&quot;0&quot;M&quot;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73738B"/>
                </a:solidFill>
                <a:latin typeface="Inter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 ($M)</c:v>
                </c:pt>
              </c:strCache>
            </c:strRef>
          </c:tx>
          <c:spPr>
            <a:solidFill>
              <a:srgbClr val="4A2DFF"/>
            </a:solidFill>
            <a:effectLst/>
          </c:spPr>
          <c:invertIfNegative val="0"/>
          <c:dLbls>
            <c:numFmt formatCode="&quot;$&quot;0&quot;M&quot;" sourceLinked="0"/>
            <c:txPr>
              <a:bodyPr/>
              <a:lstStyle/>
              <a:p>
                <a:pPr>
                  <a:defRPr b="0" i="0" strike="noStrike" sz="800" u="none">
                    <a:solidFill>
                      <a:srgbClr val="00022B"/>
                    </a:solidFill>
                    <a:latin typeface="Inter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Sheet1!$A$2:$A$10</c:f>
              <c:multiLvlStrCache>
                <c:ptCount val="9"/>
                <c:lvl>
                  <c:pt idx="0">
                    <c:v>Capsule</c:v>
                  </c:pt>
                  <c:pt idx="1">
                    <c:v>Gummy</c:v>
                  </c:pt>
                  <c:pt idx="2">
                    <c:v>Powder</c:v>
                  </c:pt>
                  <c:pt idx="3">
                    <c:v>Tablet</c:v>
                  </c:pt>
                  <c:pt idx="4">
                    <c:v>Liquid</c:v>
                  </c:pt>
                  <c:pt idx="5">
                    <c:v>Drop</c:v>
                  </c:pt>
                  <c:pt idx="6">
                    <c:v>Softgel</c:v>
                  </c:pt>
                  <c:pt idx="7">
                    <c:v>Gel</c:v>
                  </c:pt>
                  <c:pt idx="8">
                    <c:v>Soft Chew</c:v>
                  </c:pt>
                </c:lvl>
              </c:multiLvlStrCache>
            </c:multiLvl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340</c:v>
                </c:pt>
                <c:pt idx="1">
                  <c:v>152</c:v>
                </c:pt>
                <c:pt idx="2">
                  <c:v>95</c:v>
                </c:pt>
                <c:pt idx="3">
                  <c:v>45</c:v>
                </c:pt>
                <c:pt idx="4">
                  <c:v>44</c:v>
                </c:pt>
                <c:pt idx="5">
                  <c:v>16</c:v>
                </c:pt>
                <c:pt idx="6">
                  <c:v>11</c:v>
                </c:pt>
                <c:pt idx="7">
                  <c:v>9</c:v>
                </c:pt>
                <c:pt idx="8">
                  <c:v>7</c:v>
                </c:pt>
              </c:numCache>
            </c:numRef>
          </c:val>
        </c:ser>
        <c:dLbls>
          <c:numFmt formatCode="&quot;$&quot;0&quot;M&quot;" sourceLinked="0"/>
          <c:txPr>
            <a:bodyPr/>
            <a:lstStyle/>
            <a:p>
              <a:pPr>
                <a:defRPr b="0" i="0" strike="noStrike" sz="800" u="none">
                  <a:solidFill>
                    <a:srgbClr val="00022B"/>
                  </a:solidFill>
                  <a:latin typeface="Inter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0"/>
        <c:overlap val="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22B"/>
                </a:solidFill>
                <a:latin typeface="Inter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majorGridlines>
          <c:spPr>
            <a:ln w="6350" cap="flat">
              <a:solidFill>
                <a:srgbClr val="E6E6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73738B"/>
                </a:solidFill>
                <a:latin typeface="Inter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000" b="0" i="0" u="none" strike="noStrike">
                <a:solidFill>
                  <a:srgbClr val="00022B"/>
                </a:solidFill>
                <a:latin typeface="Inter"/>
              </a:defRPr>
            </a:pPr>
            <a:r>
              <a:rPr sz="1000" b="0" i="0" u="none" strike="noStrike">
                <a:solidFill>
                  <a:srgbClr val="00022B"/>
                </a:solidFill>
                <a:latin typeface="Inter"/>
              </a:rPr>
              <a:t>Revenue, trailing 52 weeks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 ($M)</c:v>
                </c:pt>
              </c:strCache>
            </c:strRef>
          </c:tx>
          <c:spPr>
            <a:solidFill>
              <a:srgbClr val="4A2DFF"/>
            </a:solidFill>
            <a:effectLst/>
          </c:spPr>
          <c:invertIfNegative val="0"/>
          <c:dLbls>
            <c:numFmt formatCode="&quot;$&quot;0&quot;M&quot;" sourceLinked="0"/>
            <c:txPr>
              <a:bodyPr/>
              <a:lstStyle/>
              <a:p>
                <a:pPr>
                  <a:defRPr b="0" i="0" strike="noStrike" sz="800" u="none">
                    <a:solidFill>
                      <a:srgbClr val="00022B"/>
                    </a:solidFill>
                    <a:latin typeface="Inter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+ Magnesium</c:v>
                  </c:pt>
                  <c:pt idx="1">
                    <c:v>+ Sleep</c:v>
                  </c:pt>
                  <c:pt idx="2">
                    <c:v>+ Cortisol</c:v>
                  </c:pt>
                  <c:pt idx="3">
                    <c:v>+ Sea Moss</c:v>
                  </c:pt>
                  <c:pt idx="4">
                    <c:v>+ Testosterone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189</c:v>
                </c:pt>
                <c:pt idx="1">
                  <c:v>181</c:v>
                </c:pt>
                <c:pt idx="2">
                  <c:v>134</c:v>
                </c:pt>
                <c:pt idx="3">
                  <c:v>56</c:v>
                </c:pt>
                <c:pt idx="4">
                  <c:v>32</c:v>
                </c:pt>
              </c:numCache>
            </c:numRef>
          </c:val>
        </c:ser>
        <c:dLbls>
          <c:numFmt formatCode="&quot;$&quot;0&quot;M&quot;" sourceLinked="0"/>
          <c:txPr>
            <a:bodyPr/>
            <a:lstStyle/>
            <a:p>
              <a:pPr>
                <a:defRPr b="0" i="0" strike="noStrike" sz="800" u="none">
                  <a:solidFill>
                    <a:srgbClr val="00022B"/>
                  </a:solidFill>
                  <a:latin typeface="Inter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22B"/>
                </a:solidFill>
                <a:latin typeface="Inter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majorGridlines>
          <c:spPr>
            <a:ln w="6350" cap="flat">
              <a:solidFill>
                <a:srgbClr val="E6E6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73738B"/>
                </a:solidFill>
                <a:latin typeface="Inter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000" b="0" i="0" u="none" strike="noStrike">
                <a:solidFill>
                  <a:srgbClr val="00022B"/>
                </a:solidFill>
                <a:latin typeface="Inter"/>
              </a:defRPr>
            </a:pPr>
            <a:r>
              <a:rPr sz="1000" b="0" i="0" u="none" strike="noStrike">
                <a:solidFill>
                  <a:srgbClr val="00022B"/>
                </a:solidFill>
                <a:latin typeface="Inter"/>
              </a:rPr>
              <a:t>Revenue growth YoY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YoY</c:v>
                </c:pt>
              </c:strCache>
            </c:strRef>
          </c:tx>
          <c:spPr>
            <a:solidFill>
              <a:srgbClr val="007A6B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800" u="none">
                    <a:solidFill>
                      <a:srgbClr val="00022B"/>
                    </a:solidFill>
                    <a:latin typeface="Inter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+ Magnesium</c:v>
                  </c:pt>
                  <c:pt idx="1">
                    <c:v>+ Sleep</c:v>
                  </c:pt>
                  <c:pt idx="2">
                    <c:v>+ Cortisol</c:v>
                  </c:pt>
                  <c:pt idx="3">
                    <c:v>+ Sea Moss</c:v>
                  </c:pt>
                  <c:pt idx="4">
                    <c:v>+ Testosterone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29.5</c:v>
                </c:pt>
                <c:pt idx="1">
                  <c:v>20.6</c:v>
                </c:pt>
                <c:pt idx="2">
                  <c:v>16.1</c:v>
                </c:pt>
                <c:pt idx="3">
                  <c:v>-21.3</c:v>
                </c:pt>
                <c:pt idx="4">
                  <c:v>41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800" u="none">
                  <a:solidFill>
                    <a:srgbClr val="00022B"/>
                  </a:solidFill>
                  <a:latin typeface="Inter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22B"/>
                </a:solidFill>
                <a:latin typeface="Inter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majorGridlines>
          <c:spPr>
            <a:ln w="6350" cap="flat">
              <a:solidFill>
                <a:srgbClr val="E6E6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73738B"/>
                </a:solidFill>
                <a:latin typeface="Inter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000" b="0" i="0" u="none" strike="noStrike">
                <a:solidFill>
                  <a:srgbClr val="00022B"/>
                </a:solidFill>
                <a:latin typeface="Inter"/>
              </a:defRPr>
            </a:pPr>
            <a:r>
              <a:rPr sz="1000" b="0" i="0" u="none" strike="noStrike">
                <a:solidFill>
                  <a:srgbClr val="00022B"/>
                </a:solidFill>
                <a:latin typeface="Inter"/>
              </a:rPr>
              <a:t>Revenue by price tier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 $M</c:v>
                </c:pt>
              </c:strCache>
            </c:strRef>
          </c:tx>
          <c:spPr>
            <a:solidFill>
              <a:srgbClr val="40AFFF"/>
            </a:solidFill>
            <a:effectLst/>
          </c:spPr>
          <c:invertIfNegative val="0"/>
          <c:dLbls>
            <c:numFmt formatCode="&quot;$&quot;0.0&quot;M&quot;" sourceLinked="0"/>
            <c:txPr>
              <a:bodyPr/>
              <a:lstStyle/>
              <a:p>
                <a:pPr>
                  <a:defRPr b="0" i="0" strike="noStrike" sz="800" u="none">
                    <a:solidFill>
                      <a:srgbClr val="00022B"/>
                    </a:solidFill>
                    <a:latin typeface="Inter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Under $15</c:v>
                  </c:pt>
                  <c:pt idx="1">
                    <c:v>$15–20</c:v>
                  </c:pt>
                  <c:pt idx="2">
                    <c:v>$20–25</c:v>
                  </c:pt>
                  <c:pt idx="3">
                    <c:v>$25–34</c:v>
                  </c:pt>
                  <c:pt idx="4">
                    <c:v>$34+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30.66</c:v>
                </c:pt>
                <c:pt idx="1">
                  <c:v>31.13</c:v>
                </c:pt>
                <c:pt idx="2">
                  <c:v>28.35</c:v>
                </c:pt>
                <c:pt idx="3">
                  <c:v>34.61</c:v>
                </c:pt>
                <c:pt idx="4">
                  <c:v>29.11</c:v>
                </c:pt>
              </c:numCache>
            </c:numRef>
          </c:val>
        </c:ser>
        <c:dLbls>
          <c:numFmt formatCode="&quot;$&quot;0.0&quot;M&quot;" sourceLinked="0"/>
          <c:txPr>
            <a:bodyPr/>
            <a:lstStyle/>
            <a:p>
              <a:pPr>
                <a:defRPr b="0" i="0" strike="noStrike" sz="800" u="none">
                  <a:solidFill>
                    <a:srgbClr val="00022B"/>
                  </a:solidFill>
                  <a:latin typeface="Inter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22B"/>
                </a:solidFill>
                <a:latin typeface="Inter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majorGridlines>
          <c:spPr>
            <a:ln w="6350" cap="flat">
              <a:solidFill>
                <a:srgbClr val="E6E6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73738B"/>
                </a:solidFill>
                <a:latin typeface="Inter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000" b="0" i="0" u="none" strike="noStrike">
                <a:solidFill>
                  <a:srgbClr val="00022B"/>
                </a:solidFill>
                <a:latin typeface="Inter"/>
              </a:defRPr>
            </a:pPr>
            <a:r>
              <a:rPr sz="1000" b="0" i="0" u="none" strike="noStrike">
                <a:solidFill>
                  <a:srgbClr val="00022B"/>
                </a:solidFill>
                <a:latin typeface="Inter"/>
              </a:rPr>
              <a:t>Revenue growth YoY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YoY</c:v>
                </c:pt>
              </c:strCache>
            </c:strRef>
          </c:tx>
          <c:spPr>
            <a:solidFill>
              <a:srgbClr val="4A2DFF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800" u="none">
                    <a:solidFill>
                      <a:srgbClr val="00022B"/>
                    </a:solidFill>
                    <a:latin typeface="Inter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Under $15</c:v>
                  </c:pt>
                  <c:pt idx="1">
                    <c:v>$15–20</c:v>
                  </c:pt>
                  <c:pt idx="2">
                    <c:v>$20–25</c:v>
                  </c:pt>
                  <c:pt idx="3">
                    <c:v>$25–34</c:v>
                  </c:pt>
                  <c:pt idx="4">
                    <c:v>$34+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-13.5</c:v>
                </c:pt>
                <c:pt idx="1">
                  <c:v>-3.9</c:v>
                </c:pt>
                <c:pt idx="2">
                  <c:v>28</c:v>
                </c:pt>
                <c:pt idx="3">
                  <c:v>12.7</c:v>
                </c:pt>
                <c:pt idx="4">
                  <c:v>14.2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800" u="none">
                  <a:solidFill>
                    <a:srgbClr val="00022B"/>
                  </a:solidFill>
                  <a:latin typeface="Inter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22B"/>
                </a:solidFill>
                <a:latin typeface="Inter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majorGridlines>
          <c:spPr>
            <a:ln w="6350" cap="flat">
              <a:solidFill>
                <a:srgbClr val="E6E6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73738B"/>
                </a:solidFill>
                <a:latin typeface="Inter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ashwagandha</c:v>
                </c:pt>
              </c:strCache>
            </c:strRef>
          </c:tx>
          <c:spPr>
            <a:solidFill>
              <a:srgbClr val="4A2DFF"/>
            </a:solidFill>
            <a:ln w="25400" cap="flat">
              <a:solidFill>
                <a:srgbClr val="4A2DFF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800" u="none">
                    <a:solidFill>
                      <a:srgbClr val="00022B"/>
                    </a:solidFill>
                    <a:latin typeface="Inter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4A2DFF"/>
              </a:solidFill>
              <a:ln w="9525" cap="flat">
                <a:solidFill>
                  <a:srgbClr val="4A2DFF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Sheet1!$A$2:$A$25</c:f>
              <c:multiLvlStrCache>
                <c:ptCount val="24"/>
                <c:lvl>
                  <c:pt idx="0">
                    <c:v>Sep 24</c:v>
                  </c:pt>
                  <c:pt idx="1">
                    <c:v/>
                  </c:pt>
                  <c:pt idx="2">
                    <c:v>Nov</c:v>
                  </c:pt>
                  <c:pt idx="3">
                    <c:v/>
                  </c:pt>
                  <c:pt idx="4">
                    <c:v>Jan 25</c:v>
                  </c:pt>
                  <c:pt idx="5">
                    <c:v/>
                  </c:pt>
                  <c:pt idx="6">
                    <c:v>Mar</c:v>
                  </c:pt>
                  <c:pt idx="7">
                    <c:v/>
                  </c:pt>
                  <c:pt idx="8">
                    <c:v>May</c:v>
                  </c:pt>
                  <c:pt idx="9">
                    <c:v/>
                  </c:pt>
                  <c:pt idx="10">
                    <c:v>Jul</c:v>
                  </c:pt>
                  <c:pt idx="11">
                    <c:v/>
                  </c:pt>
                  <c:pt idx="12">
                    <c:v>Sep</c:v>
                  </c:pt>
                  <c:pt idx="13">
                    <c:v/>
                  </c:pt>
                  <c:pt idx="14">
                    <c:v>Nov</c:v>
                  </c:pt>
                  <c:pt idx="15">
                    <c:v/>
                  </c:pt>
                  <c:pt idx="16">
                    <c:v>Jan 26</c:v>
                  </c:pt>
                  <c:pt idx="17">
                    <c:v/>
                  </c:pt>
                  <c:pt idx="18">
                    <c:v>Mar</c:v>
                  </c:pt>
                  <c:pt idx="19">
                    <c:v/>
                  </c:pt>
                  <c:pt idx="20">
                    <c:v>May</c:v>
                  </c:pt>
                  <c:pt idx="21">
                    <c:v/>
                  </c:pt>
                  <c:pt idx="22">
                    <c:v>Jul</c:v>
                  </c:pt>
                  <c:pt idx="23">
                    <c:v/>
                  </c:pt>
                </c:lvl>
              </c:multiLvlStrCache>
            </c:multiLvlStr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1547</c:v>
                </c:pt>
                <c:pt idx="1">
                  <c:v>1546</c:v>
                </c:pt>
                <c:pt idx="2">
                  <c:v>1040</c:v>
                </c:pt>
                <c:pt idx="3">
                  <c:v>641</c:v>
                </c:pt>
                <c:pt idx="4">
                  <c:v>910</c:v>
                </c:pt>
                <c:pt idx="5">
                  <c:v>975</c:v>
                </c:pt>
                <c:pt idx="6">
                  <c:v>986</c:v>
                </c:pt>
                <c:pt idx="7">
                  <c:v>920</c:v>
                </c:pt>
                <c:pt idx="8">
                  <c:v>1005</c:v>
                </c:pt>
                <c:pt idx="9">
                  <c:v>934</c:v>
                </c:pt>
                <c:pt idx="10">
                  <c:v>1129</c:v>
                </c:pt>
                <c:pt idx="11">
                  <c:v>986</c:v>
                </c:pt>
                <c:pt idx="12">
                  <c:v>968</c:v>
                </c:pt>
                <c:pt idx="13">
                  <c:v>910</c:v>
                </c:pt>
                <c:pt idx="14">
                  <c:v>702</c:v>
                </c:pt>
                <c:pt idx="15">
                  <c:v>697</c:v>
                </c:pt>
                <c:pt idx="16">
                  <c:v>921</c:v>
                </c:pt>
                <c:pt idx="17">
                  <c:v>798</c:v>
                </c:pt>
                <c:pt idx="18">
                  <c:v>943</c:v>
                </c:pt>
                <c:pt idx="19">
                  <c:v>895</c:v>
                </c:pt>
                <c:pt idx="20">
                  <c:v>1008</c:v>
                </c:pt>
                <c:pt idx="21">
                  <c:v>852</c:v>
                </c:pt>
                <c:pt idx="22">
                  <c:v>853</c:v>
                </c:pt>
                <c:pt idx="23">
                  <c:v>783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ashwagandha gummies</c:v>
                </c:pt>
              </c:strCache>
            </c:strRef>
          </c:tx>
          <c:spPr>
            <a:solidFill>
              <a:srgbClr val="FF5E00"/>
            </a:solidFill>
            <a:ln w="25400" cap="flat">
              <a:solidFill>
                <a:srgbClr val="FF5E0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800" u="none">
                    <a:solidFill>
                      <a:srgbClr val="00022B"/>
                    </a:solidFill>
                    <a:latin typeface="Inter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FF5E00"/>
              </a:solidFill>
              <a:ln w="9525" cap="flat">
                <a:solidFill>
                  <a:srgbClr val="FF5E0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Sheet1!$A$2:$A$25</c:f>
              <c:multiLvlStrCache>
                <c:ptCount val="24"/>
                <c:lvl>
                  <c:pt idx="0">
                    <c:v>Sep 24</c:v>
                  </c:pt>
                  <c:pt idx="1">
                    <c:v/>
                  </c:pt>
                  <c:pt idx="2">
                    <c:v>Nov</c:v>
                  </c:pt>
                  <c:pt idx="3">
                    <c:v/>
                  </c:pt>
                  <c:pt idx="4">
                    <c:v>Jan 25</c:v>
                  </c:pt>
                  <c:pt idx="5">
                    <c:v/>
                  </c:pt>
                  <c:pt idx="6">
                    <c:v>Mar</c:v>
                  </c:pt>
                  <c:pt idx="7">
                    <c:v/>
                  </c:pt>
                  <c:pt idx="8">
                    <c:v>May</c:v>
                  </c:pt>
                  <c:pt idx="9">
                    <c:v/>
                  </c:pt>
                  <c:pt idx="10">
                    <c:v>Jul</c:v>
                  </c:pt>
                  <c:pt idx="11">
                    <c:v/>
                  </c:pt>
                  <c:pt idx="12">
                    <c:v>Sep</c:v>
                  </c:pt>
                  <c:pt idx="13">
                    <c:v/>
                  </c:pt>
                  <c:pt idx="14">
                    <c:v>Nov</c:v>
                  </c:pt>
                  <c:pt idx="15">
                    <c:v/>
                  </c:pt>
                  <c:pt idx="16">
                    <c:v>Jan 26</c:v>
                  </c:pt>
                  <c:pt idx="17">
                    <c:v/>
                  </c:pt>
                  <c:pt idx="18">
                    <c:v>Mar</c:v>
                  </c:pt>
                  <c:pt idx="19">
                    <c:v/>
                  </c:pt>
                  <c:pt idx="20">
                    <c:v>May</c:v>
                  </c:pt>
                  <c:pt idx="21">
                    <c:v/>
                  </c:pt>
                  <c:pt idx="22">
                    <c:v>Jul</c:v>
                  </c:pt>
                  <c:pt idx="23">
                    <c:v/>
                  </c:pt>
                </c:lvl>
              </c:multiLvlStrCache>
            </c:multiLvlStr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374</c:v>
                </c:pt>
                <c:pt idx="1">
                  <c:v>396</c:v>
                </c:pt>
                <c:pt idx="2">
                  <c:v>330</c:v>
                </c:pt>
                <c:pt idx="3">
                  <c:v>170</c:v>
                </c:pt>
                <c:pt idx="4">
                  <c:v>217</c:v>
                </c:pt>
                <c:pt idx="5">
                  <c:v>216</c:v>
                </c:pt>
                <c:pt idx="6">
                  <c:v>197</c:v>
                </c:pt>
                <c:pt idx="7">
                  <c:v>217</c:v>
                </c:pt>
                <c:pt idx="8">
                  <c:v>195</c:v>
                </c:pt>
                <c:pt idx="9">
                  <c:v>188</c:v>
                </c:pt>
                <c:pt idx="10">
                  <c:v>209</c:v>
                </c:pt>
                <c:pt idx="11">
                  <c:v>190</c:v>
                </c:pt>
                <c:pt idx="12">
                  <c:v>146</c:v>
                </c:pt>
                <c:pt idx="13">
                  <c:v>134</c:v>
                </c:pt>
                <c:pt idx="14">
                  <c:v>126</c:v>
                </c:pt>
                <c:pt idx="15">
                  <c:v>113</c:v>
                </c:pt>
                <c:pt idx="16">
                  <c:v>157</c:v>
                </c:pt>
                <c:pt idx="17">
                  <c:v>137</c:v>
                </c:pt>
                <c:pt idx="18">
                  <c:v>172</c:v>
                </c:pt>
                <c:pt idx="19">
                  <c:v>148</c:v>
                </c:pt>
                <c:pt idx="20">
                  <c:v>139</c:v>
                </c:pt>
                <c:pt idx="21">
                  <c:v>129</c:v>
                </c:pt>
                <c:pt idx="22">
                  <c:v>122</c:v>
                </c:pt>
                <c:pt idx="23">
                  <c:v>106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800" u="none">
                  <a:solidFill>
                    <a:srgbClr val="00022B"/>
                  </a:solidFill>
                  <a:latin typeface="Inter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00" b="0" i="0" u="none" strike="noStrike">
                <a:solidFill>
                  <a:srgbClr val="00022B"/>
                </a:solidFill>
                <a:latin typeface="Inter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6E6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73738B"/>
                </a:solidFill>
                <a:latin typeface="Inter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800">
              <a:latin typeface="Inter"/>
              <a:cs typeface="Inter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.xml"/><Relationship Id="rId2" Type="http://schemas.openxmlformats.org/officeDocument/2006/relationships/chart" Target="/ppt/charts/chart7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.xml"/><Relationship Id="rId2" Type="http://schemas.openxmlformats.org/officeDocument/2006/relationships/chart" Target="/ppt/charts/chart10.xml"/><Relationship Id="rId3" Type="http://schemas.openxmlformats.org/officeDocument/2006/relationships/chart" Target="/ppt/charts/chart11.xml"/><Relationship Id="rId4" Type="http://schemas.openxmlformats.org/officeDocument/2006/relationships/chart" Target="/ppt/charts/chart12.xml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5.xml"/><Relationship Id="rId2" Type="http://schemas.openxmlformats.org/officeDocument/2006/relationships/chart" Target="/ppt/charts/chart16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9.xml"/><Relationship Id="rId2" Type="http://schemas.openxmlformats.org/officeDocument/2006/relationships/chart" Target="/ppt/charts/chart20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1.xml"/><Relationship Id="rId2" Type="http://schemas.openxmlformats.org/officeDocument/2006/relationships/chart" Target="/ppt/charts/chart22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2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root/.claude/skills/synced/0256d264-44bd-4f68-aad7-91b976a40317_48e519b2-b0dd-4332-aab7-62572dd94942/jungle-scout-deck/assets/title-graphic.png">    </p:cNvPr>
          <p:cNvPicPr>
            <a:picLocks noChangeAspect="1"/>
          </p:cNvPicPr>
          <p:nvPr/>
        </p:nvPicPr>
        <p:blipFill>
          <a:blip r:embed="rId1">
            <a:alphaModFix amt="70000"/>
          </a:blip>
          <a:stretch>
            <a:fillRect/>
          </a:stretch>
        </p:blipFill>
        <p:spPr>
          <a:xfrm>
            <a:off x="4846320" y="0"/>
            <a:ext cx="4297680" cy="3886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6344" y="548640"/>
            <a:ext cx="443484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Delivery formats: Leveraging Amazon retail trends in Supplements, Food &amp; Beverage, and Ashwagandha to shape strategic success in 2027 &amp; Beyond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66344" y="338328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Brandon Casteel  ·  Jungle Scout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66344" y="3685032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BE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Amazon US market intelligence  ·  September 2026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5897880" y="960120"/>
            <a:ext cx="2468880" cy="246888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7" name="Image 1" descr="/home/claude/deck/photo_circl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1888" y="1024128"/>
            <a:ext cx="2340864" cy="2340864"/>
          </a:xfrm>
          <a:prstGeom prst="rect">
            <a:avLst/>
          </a:prstGeom>
        </p:spPr>
      </p:pic>
      <p:pic>
        <p:nvPicPr>
          <p:cNvPr id="8" name="Image 2" descr="/root/.claude/skills/synced/0256d264-44bd-4f68-aad7-91b976a40317_48e519b2-b0dd-4332-aab7-62572dd94942/jungle-scout-deck/assets/logos/logo-wordmark-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784" y="4489704"/>
            <a:ext cx="1426464" cy="23774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B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274320"/>
            <a:ext cx="5486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022B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Agenda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51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4A2D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1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10698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Supplement delivery formats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1344168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022B">
                    <a:alpha val="7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Vitamins, minerals &amp; supplements plus sports nutrition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70992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4A2D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2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1097280" y="1728216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Food &amp; beverage delivery formats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1097280" y="2002536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022B">
                    <a:alpha val="7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Grocery &amp; Gourmet Food, beverages, key sub-categories</a:t>
            </a:r>
            <a:endParaRPr lang="en-US" sz="100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23682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4A2D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3</a:t>
            </a:r>
            <a:endParaRPr lang="en-US" sz="2800" dirty="0"/>
          </a:p>
        </p:txBody>
      </p:sp>
      <p:sp>
        <p:nvSpPr>
          <p:cNvPr id="10" name="Text 8"/>
          <p:cNvSpPr txBox="1"/>
          <p:nvPr/>
        </p:nvSpPr>
        <p:spPr>
          <a:xfrm>
            <a:off x="1097280" y="2386584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 search trends track formats?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97280" y="2660904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022B">
                    <a:alpha val="7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Format keyword growth vs. format revenue growth</a:t>
            </a:r>
            <a:endParaRPr lang="en-US" sz="10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302666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4A2D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4</a:t>
            </a:r>
            <a:endParaRPr lang="en-US" sz="2800" dirty="0"/>
          </a:p>
        </p:txBody>
      </p:sp>
      <p:sp>
        <p:nvSpPr>
          <p:cNvPr id="13" name="Text 11"/>
          <p:cNvSpPr txBox="1"/>
          <p:nvPr/>
        </p:nvSpPr>
        <p:spPr>
          <a:xfrm>
            <a:off x="1097280" y="3044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Ashwagandha deep dive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1097280" y="331927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022B">
                    <a:alpha val="7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Size, formats, blends, brands, products, pricing, search</a:t>
            </a:r>
            <a:endParaRPr lang="en-US" sz="10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368503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4A2D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5</a:t>
            </a:r>
            <a:endParaRPr lang="en-US" sz="2800" dirty="0"/>
          </a:p>
        </p:txBody>
      </p:sp>
      <p:sp>
        <p:nvSpPr>
          <p:cNvPr id="16" name="Text 14"/>
          <p:cNvSpPr txBox="1"/>
          <p:nvPr/>
        </p:nvSpPr>
        <p:spPr>
          <a:xfrm>
            <a:off x="1097280" y="37033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Implications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1097280" y="397764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022B">
                    <a:alpha val="7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Where the format opportunities are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5943600" y="1051560"/>
            <a:ext cx="2834640" cy="3291840"/>
          </a:xfrm>
          <a:prstGeom prst="roundRect">
            <a:avLst>
              <a:gd name="adj" fmla="val 2581"/>
            </a:avLst>
          </a:prstGeom>
          <a:solidFill>
            <a:srgbClr val="FFFFFF"/>
          </a:solidFill>
          <a:ln w="12700">
            <a:solidFill>
              <a:srgbClr val="E6E6EA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126480" y="118872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A2D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Scope &amp; method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6126480" y="1554480"/>
            <a:ext cx="2560320" cy="2743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lnSpc>
                <a:spcPct val="130000"/>
              </a:lnSpc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Amazon US marketplace</a:t>
            </a:r>
            <a:endParaRPr lang="en-US" sz="950" dirty="0"/>
          </a:p>
          <a:p>
            <a:pPr marL="342900" indent="-342900">
              <a:lnSpc>
                <a:spcPct val="130000"/>
              </a:lnSpc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Jungle Scout Cobalt sales estimates</a:t>
            </a:r>
            <a:endParaRPr lang="en-US" sz="950" dirty="0"/>
          </a:p>
          <a:p>
            <a:pPr marL="342900" indent="-342900">
              <a:lnSpc>
                <a:spcPct val="130000"/>
              </a:lnSpc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Trailing 52 weeks ending Sep 19, 2026, vs. prior 52 weeks</a:t>
            </a:r>
            <a:endParaRPr lang="en-US" sz="950" dirty="0"/>
          </a:p>
          <a:p>
            <a:pPr marL="342900" indent="-342900">
              <a:lnSpc>
                <a:spcPct val="130000"/>
              </a:lnSpc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Format = Amazon “item form” listing attribute</a:t>
            </a:r>
            <a:endParaRPr lang="en-US" sz="950" dirty="0"/>
          </a:p>
          <a:p>
            <a:pPr marL="342900" indent="-342900">
              <a:lnSpc>
                <a:spcPct val="130000"/>
              </a:lnSpc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Search = Jungle Scout estimated exact-match volume, monthly</a:t>
            </a:r>
            <a:endParaRPr lang="en-US" sz="950" dirty="0"/>
          </a:p>
        </p:txBody>
      </p:sp>
      <p:sp>
        <p:nvSpPr>
          <p:cNvPr id="21" name="Text 19"/>
          <p:cNvSpPr txBox="1"/>
          <p:nvPr/>
        </p:nvSpPr>
        <p:spPr>
          <a:xfrm>
            <a:off x="365760" y="4846320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Confidential &amp; Proprietary. © 2026 Jungle Scout. All Rights Reserved.</a:t>
            </a:r>
            <a:endParaRPr lang="en-US" sz="800" dirty="0"/>
          </a:p>
        </p:txBody>
      </p:sp>
      <p:sp>
        <p:nvSpPr>
          <p:cNvPr id="22" name="Text 20"/>
          <p:cNvSpPr txBox="1"/>
          <p:nvPr/>
        </p:nvSpPr>
        <p:spPr>
          <a:xfrm>
            <a:off x="8321040" y="484632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201168"/>
            <a:ext cx="8412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00022B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Executive summary</a:t>
            </a:r>
            <a:endParaRPr lang="en-US" sz="2100" dirty="0"/>
          </a:p>
        </p:txBody>
      </p:sp>
      <p:sp>
        <p:nvSpPr>
          <p:cNvPr id="3" name="Text 1"/>
          <p:cNvSpPr txBox="1"/>
          <p:nvPr/>
        </p:nvSpPr>
        <p:spPr>
          <a:xfrm>
            <a:off x="365760" y="969264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00022B">
                    <a:alpha val="7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Gummies and liquids are the formats taking share; ashwagandha is growing as an ingredient, not as a standalone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4645152"/>
            <a:ext cx="8412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i="1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Source: Jungle Scout Cobalt sales estimates, Amazon US, 52 weeks ending Sep 19, 2026 vs. prior 52 weeks.</a:t>
            </a:r>
            <a:endParaRPr lang="en-US" sz="700" dirty="0"/>
          </a:p>
        </p:txBody>
      </p:sp>
      <p:sp>
        <p:nvSpPr>
          <p:cNvPr id="5" name="Text 3"/>
          <p:cNvSpPr txBox="1"/>
          <p:nvPr/>
        </p:nvSpPr>
        <p:spPr>
          <a:xfrm>
            <a:off x="365760" y="4846320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Confidential &amp; Proprietary. © 2026 Jungle Scout. All Rights Reserved.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8321040" y="484632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365760" y="1371600"/>
            <a:ext cx="2011680" cy="1234440"/>
          </a:xfrm>
          <a:prstGeom prst="roundRect">
            <a:avLst>
              <a:gd name="adj" fmla="val 5926"/>
            </a:avLst>
          </a:prstGeom>
          <a:solidFill>
            <a:srgbClr val="F5F5F6"/>
          </a:solidFill>
          <a:ln w="12700">
            <a:solidFill>
              <a:srgbClr val="F5F5F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02920" y="1481328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4A2D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+42%</a:t>
            </a:r>
            <a:endParaRPr lang="en-US" sz="3000" dirty="0"/>
          </a:p>
        </p:txBody>
      </p:sp>
      <p:sp>
        <p:nvSpPr>
          <p:cNvPr id="9" name="Text 7"/>
          <p:cNvSpPr txBox="1"/>
          <p:nvPr/>
        </p:nvSpPr>
        <p:spPr>
          <a:xfrm>
            <a:off x="502920" y="2048256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Supplement gummy revenue growth, fastest of the major formats ($1.9B)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2487168" y="1371600"/>
            <a:ext cx="2011680" cy="1234440"/>
          </a:xfrm>
          <a:prstGeom prst="roundRect">
            <a:avLst>
              <a:gd name="adj" fmla="val 5926"/>
            </a:avLst>
          </a:prstGeom>
          <a:solidFill>
            <a:srgbClr val="F5F5F6"/>
          </a:solidFill>
          <a:ln w="12700">
            <a:solidFill>
              <a:srgbClr val="F5F5F6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2624328" y="1481328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4A2D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+4.4 pts</a:t>
            </a:r>
            <a:endParaRPr lang="en-US" sz="3000" dirty="0"/>
          </a:p>
        </p:txBody>
      </p:sp>
      <p:sp>
        <p:nvSpPr>
          <p:cNvPr id="12" name="Text 10"/>
          <p:cNvSpPr txBox="1"/>
          <p:nvPr/>
        </p:nvSpPr>
        <p:spPr>
          <a:xfrm>
            <a:off x="2624328" y="2048256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Liquid share gain in beverages, now 40% of $8.0B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4608576" y="1371600"/>
            <a:ext cx="2011680" cy="1234440"/>
          </a:xfrm>
          <a:prstGeom prst="roundRect">
            <a:avLst>
              <a:gd name="adj" fmla="val 5926"/>
            </a:avLst>
          </a:prstGeom>
          <a:solidFill>
            <a:srgbClr val="F5F5F6"/>
          </a:solidFill>
          <a:ln w="12700">
            <a:solidFill>
              <a:srgbClr val="F5F5F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745736" y="1481328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4A2D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ρ 0.77</a:t>
            </a:r>
            <a:endParaRPr lang="en-US" sz="3000" dirty="0"/>
          </a:p>
        </p:txBody>
      </p:sp>
      <p:sp>
        <p:nvSpPr>
          <p:cNvPr id="15" name="Text 13"/>
          <p:cNvSpPr txBox="1"/>
          <p:nvPr/>
        </p:nvSpPr>
        <p:spPr>
          <a:xfrm>
            <a:off x="4745736" y="2048256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Rank correlation of F&amp;B format search growth vs. revenue growth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6729984" y="1371600"/>
            <a:ext cx="2048256" cy="1234440"/>
          </a:xfrm>
          <a:prstGeom prst="roundRect">
            <a:avLst>
              <a:gd name="adj" fmla="val 5926"/>
            </a:avLst>
          </a:prstGeom>
          <a:solidFill>
            <a:srgbClr val="F5F5F6"/>
          </a:solidFill>
          <a:ln w="12700">
            <a:solidFill>
              <a:srgbClr val="F5F5F6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867144" y="1481328"/>
            <a:ext cx="17739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4A2D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$816M</a:t>
            </a:r>
            <a:endParaRPr lang="en-US" sz="3000" dirty="0"/>
          </a:p>
        </p:txBody>
      </p:sp>
      <p:sp>
        <p:nvSpPr>
          <p:cNvPr id="18" name="Text 16"/>
          <p:cNvSpPr txBox="1"/>
          <p:nvPr/>
        </p:nvSpPr>
        <p:spPr>
          <a:xfrm>
            <a:off x="6867144" y="2048256"/>
            <a:ext cx="17739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Ashwagandha-containing products, +16% YoY; single-ingredient only +5%</a:t>
            </a:r>
            <a:endParaRPr lang="en-US" sz="950" dirty="0"/>
          </a:p>
        </p:txBody>
      </p:sp>
      <p:sp>
        <p:nvSpPr>
          <p:cNvPr id="19" name="Text 17"/>
          <p:cNvSpPr txBox="1"/>
          <p:nvPr/>
        </p:nvSpPr>
        <p:spPr>
          <a:xfrm>
            <a:off x="365760" y="2788920"/>
            <a:ext cx="8412480" cy="1783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lnSpc>
                <a:spcPct val="13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Capsules still anchor supplements (43% of $19.7B) but gummies, softgels and liquids are gaining share</a:t>
            </a:r>
            <a:endParaRPr lang="en-US" sz="1100" dirty="0"/>
          </a:p>
          <a:p>
            <a:pPr marL="342900" indent="-342900">
              <a:lnSpc>
                <a:spcPct val="13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 F&amp;B, ready-to-drink liquids lead growth (+32% grocery-wide); tea bags, loose leaf and flakes lag</a:t>
            </a:r>
            <a:endParaRPr lang="en-US" sz="1100" dirty="0"/>
          </a:p>
          <a:p>
            <a:pPr marL="342900" indent="-342900">
              <a:lnSpc>
                <a:spcPct val="13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F&amp;B format search is a reliable demand signal; in supplements, gummy revenue outruns gummy search</a:t>
            </a:r>
            <a:endParaRPr lang="en-US" sz="1100" dirty="0"/>
          </a:p>
          <a:p>
            <a:pPr marL="342900" indent="-342900">
              <a:lnSpc>
                <a:spcPct val="13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Ashwagandha search fell 18% while revenue rose 16%: growth comes from blends (magnesium, sleep, cortisol)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2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371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SECTION 01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783080"/>
            <a:ext cx="7863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Supplement delivery formats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2004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>
                    <a:alpha val="8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Vitamins, Minerals &amp; Supplements ($19.7B, +21%) and Diet &amp; Sports Nutrition ($6.4B, +22%)</a:t>
            </a:r>
            <a:endParaRPr lang="en-US" sz="1500" dirty="0"/>
          </a:p>
        </p:txBody>
      </p:sp>
      <p:pic>
        <p:nvPicPr>
          <p:cNvPr id="5" name="Image 0" descr="/root/.claude/skills/synced/0256d264-44bd-4f68-aad7-91b976a40317_48e519b2-b0dd-4332-aab7-62572dd94942/jungle-scout-deck/assets/logos/logo-square-purp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38160" y="365760"/>
            <a:ext cx="502920" cy="5029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321040" y="484632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FFFBE7">
                    <a:alpha val="7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201168"/>
            <a:ext cx="8412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00022B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Capsules lead supplements, but gummies are growing twice as fast</a:t>
            </a:r>
            <a:endParaRPr lang="en-US" sz="2100" dirty="0"/>
          </a:p>
        </p:txBody>
      </p:sp>
      <p:sp>
        <p:nvSpPr>
          <p:cNvPr id="3" name="Text 1"/>
          <p:cNvSpPr txBox="1"/>
          <p:nvPr/>
        </p:nvSpPr>
        <p:spPr>
          <a:xfrm>
            <a:off x="365760" y="969264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00022B">
                    <a:alpha val="7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Vitamins, Minerals &amp; Supplements revenue by item form, trailing 52 weeks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4645152"/>
            <a:ext cx="8412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i="1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Source: Jungle Scout Cobalt sales estimates, Amazon US, 52 weeks ending Sep 19, 2026 vs. prior 52 weeks.</a:t>
            </a:r>
            <a:endParaRPr lang="en-US" sz="700" dirty="0"/>
          </a:p>
        </p:txBody>
      </p:sp>
      <p:sp>
        <p:nvSpPr>
          <p:cNvPr id="5" name="Text 3"/>
          <p:cNvSpPr txBox="1"/>
          <p:nvPr/>
        </p:nvSpPr>
        <p:spPr>
          <a:xfrm>
            <a:off x="365760" y="4846320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Confidential &amp; Proprietary. © 2026 Jungle Scout. All Rights Reserved.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8321040" y="484632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</a:t>
            </a:r>
            <a:endParaRPr lang="en-US" sz="8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274320" y="1280160"/>
          <a:ext cx="4754880" cy="3291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166360" y="1325880"/>
          <a:ext cx="3611880" cy="914400"/>
        </p:xfrm>
        <a:graphic>
          <a:graphicData uri="http://schemas.openxmlformats.org/drawingml/2006/table">
            <a:tbl>
              <a:tblPr/>
              <a:tblGrid>
                <a:gridCol w="868680"/>
                <a:gridCol w="640080"/>
                <a:gridCol w="731520"/>
                <a:gridCol w="731520"/>
                <a:gridCol w="640080"/>
              </a:tblGrid>
              <a:tr h="2468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Format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22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Share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22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Rev. YoY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22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Share Δ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22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ASP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22B"/>
                    </a:solidFill>
                  </a:tcPr>
                </a:tc>
              </a:tr>
              <a:tr h="2468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Capsule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43.3%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+23%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FF5E0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-0.5 pts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$27.90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</a:tr>
              <a:tr h="2468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Powder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14.9%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+22%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FF5E0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-0.4 pts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$31.09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68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Softgel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11.0%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+28%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+0.3 pts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$24.01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</a:tr>
              <a:tr h="2468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Gummy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10.8%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+42%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+1.4 pts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$21.38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68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Tablet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9.7%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+12%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FF5E0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-1.0 pts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$20.52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</a:tr>
              <a:tr h="2468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Liquid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5.4%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+25%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+0.0 pts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$31.42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68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Drop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1.8%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+26%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+0.0 pts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$22.18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</a:tr>
            </a:tbl>
          </a:graphicData>
        </a:graphic>
      </p:graphicFrame>
      <p:sp>
        <p:nvSpPr>
          <p:cNvPr id="9" name="Text 5"/>
          <p:cNvSpPr txBox="1"/>
          <p:nvPr/>
        </p:nvSpPr>
        <p:spPr>
          <a:xfrm>
            <a:off x="5166360" y="3429000"/>
            <a:ext cx="3611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Category total: $19.7B, +21.4%, 210K products, 22K brands. Capsules, powder and tablets all ceded share; gummies gained the most (+1.35 pts).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201168"/>
            <a:ext cx="8412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00022B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Gummies out-grow every other major supplement format</a:t>
            </a:r>
            <a:endParaRPr lang="en-US" sz="2100" dirty="0"/>
          </a:p>
        </p:txBody>
      </p:sp>
      <p:sp>
        <p:nvSpPr>
          <p:cNvPr id="3" name="Text 1"/>
          <p:cNvSpPr txBox="1"/>
          <p:nvPr/>
        </p:nvSpPr>
        <p:spPr>
          <a:xfrm>
            <a:off x="365760" y="969264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00022B">
                    <a:alpha val="7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Revenue growth vs. unit growth by item form, Vitamins, Minerals &amp; Supplements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4645152"/>
            <a:ext cx="8412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i="1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Source: Jungle Scout Cobalt sales estimates, Amazon US, 52 weeks ending Sep 19, 2026 vs. prior 52 weeks.</a:t>
            </a:r>
            <a:endParaRPr lang="en-US" sz="700" dirty="0"/>
          </a:p>
        </p:txBody>
      </p:sp>
      <p:sp>
        <p:nvSpPr>
          <p:cNvPr id="5" name="Text 3"/>
          <p:cNvSpPr txBox="1"/>
          <p:nvPr/>
        </p:nvSpPr>
        <p:spPr>
          <a:xfrm>
            <a:off x="365760" y="4846320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Confidential &amp; Proprietary. © 2026 Jungle Scout. All Rights Reserved.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8321040" y="484632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</a:t>
            </a:r>
            <a:endParaRPr lang="en-US" sz="8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274320" y="1280160"/>
          <a:ext cx="5486400" cy="3291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Shape 5"/>
          <p:cNvSpPr/>
          <p:nvPr/>
        </p:nvSpPr>
        <p:spPr>
          <a:xfrm>
            <a:off x="5943600" y="1371600"/>
            <a:ext cx="2834640" cy="1005840"/>
          </a:xfrm>
          <a:prstGeom prst="rect">
            <a:avLst/>
          </a:prstGeom>
          <a:solidFill>
            <a:srgbClr val="F5F5F6"/>
          </a:solidFill>
          <a:ln w="12700">
            <a:solidFill>
              <a:srgbClr val="F5F5F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5943600" y="1371600"/>
            <a:ext cx="54864" cy="1005840"/>
          </a:xfrm>
          <a:prstGeom prst="rect">
            <a:avLst/>
          </a:prstGeom>
          <a:solidFill>
            <a:srgbClr val="4A2DFF"/>
          </a:solidFill>
          <a:ln w="12700">
            <a:solidFill>
              <a:srgbClr val="4A2DFF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6126480" y="146304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Gummies: price-led too</a:t>
            </a:r>
            <a:endParaRPr lang="en-US" sz="1100" dirty="0"/>
          </a:p>
        </p:txBody>
      </p:sp>
      <p:sp>
        <p:nvSpPr>
          <p:cNvPr id="11" name="Text 8"/>
          <p:cNvSpPr txBox="1"/>
          <p:nvPr/>
        </p:nvSpPr>
        <p:spPr>
          <a:xfrm>
            <a:off x="6126480" y="1755648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Revenue +42% on units +30% — shoppers are trading up within gummies, not just buying more.</a:t>
            </a:r>
            <a:endParaRPr lang="en-US" sz="950" dirty="0"/>
          </a:p>
        </p:txBody>
      </p:sp>
      <p:sp>
        <p:nvSpPr>
          <p:cNvPr id="12" name="Shape 9"/>
          <p:cNvSpPr/>
          <p:nvPr/>
        </p:nvSpPr>
        <p:spPr>
          <a:xfrm>
            <a:off x="5943600" y="2514600"/>
            <a:ext cx="2834640" cy="1005840"/>
          </a:xfrm>
          <a:prstGeom prst="rect">
            <a:avLst/>
          </a:prstGeom>
          <a:solidFill>
            <a:srgbClr val="F5F5F6"/>
          </a:solidFill>
          <a:ln w="12700">
            <a:solidFill>
              <a:srgbClr val="F5F5F6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5943600" y="2514600"/>
            <a:ext cx="54864" cy="1005840"/>
          </a:xfrm>
          <a:prstGeom prst="rect">
            <a:avLst/>
          </a:prstGeom>
          <a:solidFill>
            <a:srgbClr val="FF5E00"/>
          </a:solidFill>
          <a:ln w="12700">
            <a:solidFill>
              <a:srgbClr val="FF5E00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126480" y="260604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Tablets: the laggard</a:t>
            </a:r>
            <a:endParaRPr lang="en-US" sz="1100" dirty="0"/>
          </a:p>
        </p:txBody>
      </p:sp>
      <p:sp>
        <p:nvSpPr>
          <p:cNvPr id="15" name="Text 12"/>
          <p:cNvSpPr txBox="1"/>
          <p:nvPr/>
        </p:nvSpPr>
        <p:spPr>
          <a:xfrm>
            <a:off x="6126480" y="2898648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+12% revenue, lowest of the big seven, and -1.0 pt of share. The legacy format is losing relevance.</a:t>
            </a:r>
            <a:endParaRPr lang="en-US" sz="950" dirty="0"/>
          </a:p>
        </p:txBody>
      </p:sp>
      <p:sp>
        <p:nvSpPr>
          <p:cNvPr id="16" name="Shape 13"/>
          <p:cNvSpPr/>
          <p:nvPr/>
        </p:nvSpPr>
        <p:spPr>
          <a:xfrm>
            <a:off x="5943600" y="3657600"/>
            <a:ext cx="2834640" cy="868680"/>
          </a:xfrm>
          <a:prstGeom prst="rect">
            <a:avLst/>
          </a:prstGeom>
          <a:solidFill>
            <a:srgbClr val="F5F5F6"/>
          </a:solidFill>
          <a:ln w="12700">
            <a:solidFill>
              <a:srgbClr val="F5F5F6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5943600" y="3657600"/>
            <a:ext cx="54864" cy="868680"/>
          </a:xfrm>
          <a:prstGeom prst="rect">
            <a:avLst/>
          </a:prstGeom>
          <a:solidFill>
            <a:srgbClr val="007A6B"/>
          </a:solidFill>
          <a:ln w="12700">
            <a:solidFill>
              <a:srgbClr val="007A6B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6126480" y="374904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Softgels quietly strong</a:t>
            </a:r>
            <a:endParaRPr lang="en-US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6126480" y="4041648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+28% revenue, +0.3 pts share — omega-3 and D3 demand.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201168"/>
            <a:ext cx="8412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00022B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Format economics: powders and liquids carry the highest price points</a:t>
            </a:r>
            <a:endParaRPr lang="en-US" sz="2100" dirty="0"/>
          </a:p>
        </p:txBody>
      </p:sp>
      <p:sp>
        <p:nvSpPr>
          <p:cNvPr id="3" name="Text 1"/>
          <p:cNvSpPr txBox="1"/>
          <p:nvPr/>
        </p:nvSpPr>
        <p:spPr>
          <a:xfrm>
            <a:off x="365760" y="969264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00022B">
                    <a:alpha val="7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Average selling price, catalog depth and brand competition by supplement format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4645152"/>
            <a:ext cx="8412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i="1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Source: Jungle Scout Cobalt sales estimates, Amazon US, 52 weeks ending Sep 19, 2026 vs. prior 52 weeks.</a:t>
            </a:r>
            <a:endParaRPr lang="en-US" sz="700" dirty="0"/>
          </a:p>
        </p:txBody>
      </p:sp>
      <p:sp>
        <p:nvSpPr>
          <p:cNvPr id="5" name="Text 3"/>
          <p:cNvSpPr txBox="1"/>
          <p:nvPr/>
        </p:nvSpPr>
        <p:spPr>
          <a:xfrm>
            <a:off x="365760" y="4846320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Confidential &amp; Proprietary. © 2026 Jungle Scout. All Rights Reserved.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8321040" y="484632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</a:t>
            </a:r>
            <a:endParaRPr lang="en-US" sz="8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274320" y="1280160"/>
          <a:ext cx="4206240" cy="32461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663440" y="1325880"/>
          <a:ext cx="4114800" cy="914400"/>
        </p:xfrm>
        <a:graphic>
          <a:graphicData uri="http://schemas.openxmlformats.org/drawingml/2006/table">
            <a:tbl>
              <a:tblPr/>
              <a:tblGrid>
                <a:gridCol w="1005840"/>
                <a:gridCol w="1005840"/>
                <a:gridCol w="914400"/>
                <a:gridCol w="1188720"/>
              </a:tblGrid>
              <a:tr h="2468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Format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22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Products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22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Brands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22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Rev / product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22B"/>
                    </a:solidFill>
                  </a:tcPr>
                </a:tc>
              </a:tr>
              <a:tr h="2468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Capsule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60,867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8,185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$125K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</a:tr>
              <a:tr h="2468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Powder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20,511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4,353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$127K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68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Softgel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9,408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1,894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$205K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</a:tr>
              <a:tr h="2468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Gummy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13,950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2,737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$136K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68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Tablet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15,699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2,578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$109K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</a:tr>
              <a:tr h="2468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Liquid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13,335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2,651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$72K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68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Drop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5,410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1,275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$60K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</a:tr>
            </a:tbl>
          </a:graphicData>
        </a:graphic>
      </p:graphicFrame>
      <p:sp>
        <p:nvSpPr>
          <p:cNvPr id="9" name="Text 5"/>
          <p:cNvSpPr txBox="1"/>
          <p:nvPr/>
        </p:nvSpPr>
        <p:spPr>
          <a:xfrm>
            <a:off x="4663440" y="3474720"/>
            <a:ext cx="4114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Softgels generate the most revenue per listing ($205K) with the fewest brands per dollar — a concentrated, scale-driven format. Liquids and drops are fragmented long tails (~$70K and $60K per listing).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201168"/>
            <a:ext cx="8412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00022B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Sports nutrition is a powder-and-liquid business</a:t>
            </a:r>
            <a:endParaRPr lang="en-US" sz="2100" dirty="0"/>
          </a:p>
        </p:txBody>
      </p:sp>
      <p:sp>
        <p:nvSpPr>
          <p:cNvPr id="3" name="Text 1"/>
          <p:cNvSpPr txBox="1"/>
          <p:nvPr/>
        </p:nvSpPr>
        <p:spPr>
          <a:xfrm>
            <a:off x="365760" y="969264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00022B">
                    <a:alpha val="7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Diet &amp; Sports Nutrition revenue by item form ($6.4B, +22%)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4645152"/>
            <a:ext cx="8412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i="1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Source: Jungle Scout Cobalt sales estimates, Amazon US, 52 weeks ending Sep 19, 2026 vs. prior 52 weeks.</a:t>
            </a:r>
            <a:endParaRPr lang="en-US" sz="700" dirty="0"/>
          </a:p>
        </p:txBody>
      </p:sp>
      <p:sp>
        <p:nvSpPr>
          <p:cNvPr id="5" name="Text 3"/>
          <p:cNvSpPr txBox="1"/>
          <p:nvPr/>
        </p:nvSpPr>
        <p:spPr>
          <a:xfrm>
            <a:off x="365760" y="4846320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Confidential &amp; Proprietary. © 2026 Jungle Scout. All Rights Reserved.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8321040" y="484632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</a:t>
            </a:r>
            <a:endParaRPr lang="en-US" sz="8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274320" y="1280160"/>
          <a:ext cx="3840480" cy="3291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389120" y="1325880"/>
          <a:ext cx="438912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822960"/>
                <a:gridCol w="914400"/>
                <a:gridCol w="822960"/>
              </a:tblGrid>
              <a:tr h="2468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Format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22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Revenue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22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YoY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22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Share Δ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22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ASP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22B"/>
                    </a:solidFill>
                  </a:tcPr>
                </a:tc>
              </a:tr>
              <a:tr h="2468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Powder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$1.5B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+25%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+0.1 pts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$30.98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</a:tr>
              <a:tr h="2468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Liquid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$665M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+29%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+0.5 pts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$34.35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68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Capsule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$625M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+26%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+0.1 pts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$29.21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</a:tr>
              <a:tr h="2468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Bar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$311M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+18%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FF5E0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-0.5 pts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$24.02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68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Tablet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$158M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+11%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FF5E0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-0.6 pts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$25.80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</a:tr>
              <a:tr h="2468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Gummy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$82.4M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+36%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+0.2 pts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$25.30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68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Flake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$62.3M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+28%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+0.0 pts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$25.04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</a:tr>
            </a:tbl>
          </a:graphicData>
        </a:graphic>
      </p:graphicFrame>
      <p:sp>
        <p:nvSpPr>
          <p:cNvPr id="9" name="Text 5"/>
          <p:cNvSpPr txBox="1"/>
          <p:nvPr/>
        </p:nvSpPr>
        <p:spPr>
          <a:xfrm>
            <a:off x="4389120" y="3474720"/>
            <a:ext cx="4389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Ready-to-drink liquids (+29%) and gummies (+36%) are the share gainers; bars (+18%) and tablets (+11%) are losing ground.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201168"/>
            <a:ext cx="8412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00022B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Within ingredients, gummies take share almost everywhere — except fish oil</a:t>
            </a:r>
            <a:endParaRPr lang="en-US" sz="2100" dirty="0"/>
          </a:p>
        </p:txBody>
      </p:sp>
      <p:sp>
        <p:nvSpPr>
          <p:cNvPr id="3" name="Text 1"/>
          <p:cNvSpPr txBox="1"/>
          <p:nvPr/>
        </p:nvSpPr>
        <p:spPr>
          <a:xfrm>
            <a:off x="365760" y="969264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00022B">
                    <a:alpha val="7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Revenue share by format within each ingredient (Health &amp; Household, title match); labels = format revenue YoY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4645152"/>
            <a:ext cx="8412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i="1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Source: Jungle Scout Cobalt sales estimates, Amazon US, 52 weeks ending Sep 19, 2026 vs. prior 52 weeks.</a:t>
            </a:r>
            <a:endParaRPr lang="en-US" sz="700" dirty="0"/>
          </a:p>
        </p:txBody>
      </p:sp>
      <p:sp>
        <p:nvSpPr>
          <p:cNvPr id="5" name="Text 3"/>
          <p:cNvSpPr txBox="1"/>
          <p:nvPr/>
        </p:nvSpPr>
        <p:spPr>
          <a:xfrm>
            <a:off x="365760" y="4846320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Confidential &amp; Proprietary. © 2026 Jungle Scout. All Rights Reserved.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8321040" y="484632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9</a:t>
            </a:r>
            <a:endParaRPr lang="en-US" sz="8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274320" y="1280160"/>
          <a:ext cx="5120640" cy="3291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532120" y="1325880"/>
          <a:ext cx="3246120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777240"/>
                <a:gridCol w="594360"/>
                <a:gridCol w="594360"/>
                <a:gridCol w="548640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Ingredient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22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Lead format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22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Gummy share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22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Gummy YoY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22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Gummy Δ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22B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Creatine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Powder 73%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12.6%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+163%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+5.3 pts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Magnesium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Capsule 53%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13.3%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+84%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+3.2 pts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Collagen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Powder 61%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5.1%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+83%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+1.5 pts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Melatonin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Gummy 48%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47.7%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+42%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+5.7 pts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Fish Oil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Softgel 87%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3.7%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5E0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-48%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FF5E0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-5.2 pts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</a:tr>
            </a:tbl>
          </a:graphicData>
        </a:graphic>
      </p:graphicFrame>
      <p:sp>
        <p:nvSpPr>
          <p:cNvPr id="9" name="Text 5"/>
          <p:cNvSpPr txBox="1"/>
          <p:nvPr/>
        </p:nvSpPr>
        <p:spPr>
          <a:xfrm>
            <a:off x="5532120" y="3154680"/>
            <a:ext cx="3246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Creatine gummies grew +163% to $119M and gained 5.3 pts. Melatonin is now a gummy-first ingredient (48%). Fish-oil gummies fell 48% as softgels consolidated to 87%.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201168"/>
            <a:ext cx="8412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00022B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Watch list: small formats growing from a low base</a:t>
            </a:r>
            <a:endParaRPr lang="en-US" sz="2100" dirty="0"/>
          </a:p>
        </p:txBody>
      </p:sp>
      <p:sp>
        <p:nvSpPr>
          <p:cNvPr id="3" name="Text 1"/>
          <p:cNvSpPr txBox="1"/>
          <p:nvPr/>
        </p:nvSpPr>
        <p:spPr>
          <a:xfrm>
            <a:off x="365760" y="969264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00022B">
                    <a:alpha val="7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Vitamins, Minerals &amp; Supplements item forms under $100M with the fastest revenue growth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4645152"/>
            <a:ext cx="8412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i="1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Source: Jungle Scout Cobalt sales estimates, Amazon US, 52 weeks ending Sep 19, 2026 vs. prior 52 weeks.</a:t>
            </a:r>
            <a:endParaRPr lang="en-US" sz="700" dirty="0"/>
          </a:p>
        </p:txBody>
      </p:sp>
      <p:sp>
        <p:nvSpPr>
          <p:cNvPr id="5" name="Text 3"/>
          <p:cNvSpPr txBox="1"/>
          <p:nvPr/>
        </p:nvSpPr>
        <p:spPr>
          <a:xfrm>
            <a:off x="365760" y="4846320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Confidential &amp; Proprietary. © 2026 Jungle Scout. All Rights Reserved.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8321040" y="484632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365760" y="1371600"/>
            <a:ext cx="2697480" cy="1325880"/>
          </a:xfrm>
          <a:prstGeom prst="roundRect">
            <a:avLst>
              <a:gd name="adj" fmla="val 5517"/>
            </a:avLst>
          </a:prstGeom>
          <a:solidFill>
            <a:srgbClr val="F5F5F6"/>
          </a:solidFill>
          <a:ln w="12700">
            <a:solidFill>
              <a:srgbClr val="F5F5F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02920" y="1481328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F5E00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+845%</a:t>
            </a:r>
            <a:endParaRPr lang="en-US" sz="3000" dirty="0"/>
          </a:p>
        </p:txBody>
      </p:sp>
      <p:sp>
        <p:nvSpPr>
          <p:cNvPr id="9" name="Text 7"/>
          <p:cNvSpPr txBox="1"/>
          <p:nvPr/>
        </p:nvSpPr>
        <p:spPr>
          <a:xfrm>
            <a:off x="502920" y="2048256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Pouch · $17.8M revenue · 83 products · 20 brands · ASP $38.61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3200400" y="1371600"/>
            <a:ext cx="2697480" cy="1325880"/>
          </a:xfrm>
          <a:prstGeom prst="roundRect">
            <a:avLst>
              <a:gd name="adj" fmla="val 5517"/>
            </a:avLst>
          </a:prstGeom>
          <a:solidFill>
            <a:srgbClr val="F5F5F6"/>
          </a:solidFill>
          <a:ln w="12700">
            <a:solidFill>
              <a:srgbClr val="F5F5F6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337560" y="1481328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F5E00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+305%</a:t>
            </a:r>
            <a:endParaRPr lang="en-US" sz="3000" dirty="0"/>
          </a:p>
        </p:txBody>
      </p:sp>
      <p:sp>
        <p:nvSpPr>
          <p:cNvPr id="12" name="Text 10"/>
          <p:cNvSpPr txBox="1"/>
          <p:nvPr/>
        </p:nvSpPr>
        <p:spPr>
          <a:xfrm>
            <a:off x="3337560" y="2048256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Bag · $68.6M revenue · 241 products · 157 brands · ASP $45.57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6035040" y="1371600"/>
            <a:ext cx="2697480" cy="1325880"/>
          </a:xfrm>
          <a:prstGeom prst="roundRect">
            <a:avLst>
              <a:gd name="adj" fmla="val 5517"/>
            </a:avLst>
          </a:prstGeom>
          <a:solidFill>
            <a:srgbClr val="F5F5F6"/>
          </a:solidFill>
          <a:ln w="12700">
            <a:solidFill>
              <a:srgbClr val="F5F5F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172200" y="1481328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4A2D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+104%</a:t>
            </a:r>
            <a:endParaRPr lang="en-US" sz="3000" dirty="0"/>
          </a:p>
        </p:txBody>
      </p:sp>
      <p:sp>
        <p:nvSpPr>
          <p:cNvPr id="15" name="Text 13"/>
          <p:cNvSpPr txBox="1"/>
          <p:nvPr/>
        </p:nvSpPr>
        <p:spPr>
          <a:xfrm>
            <a:off x="6172200" y="2048256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Strip · $4.3M revenue · 100 products · 53 brands · ASP $29.06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365760" y="2834640"/>
            <a:ext cx="2697480" cy="1325880"/>
          </a:xfrm>
          <a:prstGeom prst="roundRect">
            <a:avLst>
              <a:gd name="adj" fmla="val 5517"/>
            </a:avLst>
          </a:prstGeom>
          <a:solidFill>
            <a:srgbClr val="F5F5F6"/>
          </a:solidFill>
          <a:ln w="12700">
            <a:solidFill>
              <a:srgbClr val="F5F5F6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02920" y="2944368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4A2D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+91%</a:t>
            </a:r>
            <a:endParaRPr lang="en-US" sz="3000" dirty="0"/>
          </a:p>
        </p:txBody>
      </p:sp>
      <p:sp>
        <p:nvSpPr>
          <p:cNvPr id="18" name="Text 16"/>
          <p:cNvSpPr txBox="1"/>
          <p:nvPr/>
        </p:nvSpPr>
        <p:spPr>
          <a:xfrm>
            <a:off x="502920" y="3511296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Wrap · $22.4M revenue · 737 products · 255 brands · ASP $21.19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3200400" y="2834640"/>
            <a:ext cx="2697480" cy="1325880"/>
          </a:xfrm>
          <a:prstGeom prst="roundRect">
            <a:avLst>
              <a:gd name="adj" fmla="val 5517"/>
            </a:avLst>
          </a:prstGeom>
          <a:solidFill>
            <a:srgbClr val="F5F5F6"/>
          </a:solidFill>
          <a:ln w="12700">
            <a:solidFill>
              <a:srgbClr val="F5F5F6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3337560" y="2944368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4A2D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+28%</a:t>
            </a:r>
            <a:endParaRPr lang="en-US" sz="3000" dirty="0"/>
          </a:p>
        </p:txBody>
      </p:sp>
      <p:sp>
        <p:nvSpPr>
          <p:cNvPr id="21" name="Text 19"/>
          <p:cNvSpPr txBox="1"/>
          <p:nvPr/>
        </p:nvSpPr>
        <p:spPr>
          <a:xfrm>
            <a:off x="3337560" y="3511296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Lozenge · $23.7M revenue · 297 products · 81 brands · ASP $21.19</a:t>
            </a:r>
            <a:endParaRPr lang="en-US" sz="950" dirty="0"/>
          </a:p>
        </p:txBody>
      </p:sp>
      <p:sp>
        <p:nvSpPr>
          <p:cNvPr id="22" name="Text 20"/>
          <p:cNvSpPr txBox="1"/>
          <p:nvPr/>
        </p:nvSpPr>
        <p:spPr>
          <a:xfrm>
            <a:off x="365760" y="4297680"/>
            <a:ext cx="8412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Pouches, bags and strips point to single-serve and on-the-go usage; all remain under 0.5% of category revenue, so treat them as signals rather than scale plays.</a:t>
            </a:r>
            <a:endParaRPr lang="en-US" sz="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2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371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SECTION 02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783080"/>
            <a:ext cx="7863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Food &amp; beverage delivery formats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2004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>
                    <a:alpha val="8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Grocery &amp; Gourmet Food ($17.8B, +9%) and Beverages ($8.0B, +17%)</a:t>
            </a:r>
            <a:endParaRPr lang="en-US" sz="1500" dirty="0"/>
          </a:p>
        </p:txBody>
      </p:sp>
      <p:pic>
        <p:nvPicPr>
          <p:cNvPr id="5" name="Image 0" descr="/root/.claude/skills/synced/0256d264-44bd-4f68-aad7-91b976a40317_48e519b2-b0dd-4332-aab7-62572dd94942/jungle-scout-deck/assets/logos/logo-square-purp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38160" y="365760"/>
            <a:ext cx="502920" cy="5029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321040" y="484632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FFFBE7">
                    <a:alpha val="7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201168"/>
            <a:ext cx="8412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00022B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Liquids are a quarter of grocery revenue and the clear growth engine</a:t>
            </a:r>
            <a:endParaRPr lang="en-US" sz="2100" dirty="0"/>
          </a:p>
        </p:txBody>
      </p:sp>
      <p:sp>
        <p:nvSpPr>
          <p:cNvPr id="3" name="Text 1"/>
          <p:cNvSpPr txBox="1"/>
          <p:nvPr/>
        </p:nvSpPr>
        <p:spPr>
          <a:xfrm>
            <a:off x="365760" y="969264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00022B">
                    <a:alpha val="7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Grocery &amp; Gourmet Food revenue by item form (top 12), trailing 52 weeks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4645152"/>
            <a:ext cx="8412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i="1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Source: Jungle Scout Cobalt sales estimates, Amazon US, 52 weeks ending Sep 19, 2026 vs. prior 52 weeks.</a:t>
            </a:r>
            <a:endParaRPr lang="en-US" sz="700" dirty="0"/>
          </a:p>
        </p:txBody>
      </p:sp>
      <p:sp>
        <p:nvSpPr>
          <p:cNvPr id="5" name="Text 3"/>
          <p:cNvSpPr txBox="1"/>
          <p:nvPr/>
        </p:nvSpPr>
        <p:spPr>
          <a:xfrm>
            <a:off x="365760" y="4846320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Confidential &amp; Proprietary. © 2026 Jungle Scout. All Rights Reserved.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8321040" y="484632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12</a:t>
            </a:r>
            <a:endParaRPr lang="en-US" sz="8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274320" y="1280160"/>
          <a:ext cx="4297680" cy="3337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graphicFrame>
        <p:nvGraphicFramePr>
          <p:cNvPr id="8" name="Chart 1" descr=""/>
          <p:cNvGraphicFramePr/>
          <p:nvPr/>
        </p:nvGraphicFramePr>
        <p:xfrm>
          <a:off x="4663440" y="1280160"/>
          <a:ext cx="4114800" cy="3337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201168"/>
            <a:ext cx="8412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00022B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Beverages: liquid formats gained 4.4 share points in a year</a:t>
            </a:r>
            <a:endParaRPr lang="en-US" sz="2100" dirty="0"/>
          </a:p>
        </p:txBody>
      </p:sp>
      <p:sp>
        <p:nvSpPr>
          <p:cNvPr id="3" name="Text 1"/>
          <p:cNvSpPr txBox="1"/>
          <p:nvPr/>
        </p:nvSpPr>
        <p:spPr>
          <a:xfrm>
            <a:off x="365760" y="969264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00022B">
                    <a:alpha val="7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Beverages ($8.0B, +17%) revenue share by item form, with growth and pricing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4645152"/>
            <a:ext cx="8412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i="1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Source: Jungle Scout Cobalt sales estimates, Amazon US, 52 weeks ending Sep 19, 2026 vs. prior 52 weeks.</a:t>
            </a:r>
            <a:endParaRPr lang="en-US" sz="700" dirty="0"/>
          </a:p>
        </p:txBody>
      </p:sp>
      <p:sp>
        <p:nvSpPr>
          <p:cNvPr id="5" name="Text 3"/>
          <p:cNvSpPr txBox="1"/>
          <p:nvPr/>
        </p:nvSpPr>
        <p:spPr>
          <a:xfrm>
            <a:off x="365760" y="4846320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Confidential &amp; Proprietary. © 2026 Jungle Scout. All Rights Reserved.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8321040" y="484632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13</a:t>
            </a:r>
            <a:endParaRPr lang="en-US" sz="8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274320" y="1280160"/>
          <a:ext cx="3840480" cy="3291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389120" y="1325880"/>
          <a:ext cx="4389120" cy="914400"/>
        </p:xfrm>
        <a:graphic>
          <a:graphicData uri="http://schemas.openxmlformats.org/drawingml/2006/table">
            <a:tbl>
              <a:tblPr/>
              <a:tblGrid>
                <a:gridCol w="960120"/>
                <a:gridCol w="868680"/>
                <a:gridCol w="777240"/>
                <a:gridCol w="91440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Format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22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Revenue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22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YoY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22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Share Δ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22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ASP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22B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Liquid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$2.9B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+36%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+4.4 pts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$19.68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Capsule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$1.2B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+14%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FF5E0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-1.0 pts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$34.99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Powder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$642M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+10%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FF5E0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-0.9 pts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$19.43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Pod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$579M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+12%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FF5E0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-0.7 pts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$33.74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Ground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$450M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+24%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+0.2 pts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$20.58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Whole Bean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$365M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+22%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+0.1 pts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$25.62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Teabag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$348M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+3%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FF5E0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-0.9 pts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$14.12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Loose Leaf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$127M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FF5E0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-2%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FF5E0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-0.4 pts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$17.72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Bottle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$101M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+12%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FF5E0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-0.1 pts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$20.50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</a:tr>
            </a:tbl>
          </a:graphicData>
        </a:graphic>
      </p:graphicFrame>
      <p:sp>
        <p:nvSpPr>
          <p:cNvPr id="9" name="Text 5"/>
          <p:cNvSpPr txBox="1"/>
          <p:nvPr/>
        </p:nvSpPr>
        <p:spPr>
          <a:xfrm>
            <a:off x="4389120" y="3794760"/>
            <a:ext cx="4389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Liquid (+36%) and fresh coffee formats (ground +24%, whole bean +22%) gain; single-serve capsules and pods grow ~12–14%, below category. Tea bags and loose leaf are flat to negative.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201168"/>
            <a:ext cx="8412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00022B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Format shifts inside four key F&amp;B categories</a:t>
            </a:r>
            <a:endParaRPr lang="en-US" sz="2100" dirty="0"/>
          </a:p>
        </p:txBody>
      </p:sp>
      <p:sp>
        <p:nvSpPr>
          <p:cNvPr id="3" name="Text 1"/>
          <p:cNvSpPr txBox="1"/>
          <p:nvPr/>
        </p:nvSpPr>
        <p:spPr>
          <a:xfrm>
            <a:off x="365760" y="969264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00022B">
                    <a:alpha val="7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Revenue share and YoY growth of the leading formats in each segment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4645152"/>
            <a:ext cx="8412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i="1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Source: Jungle Scout Cobalt sales estimates, Amazon US, 52 weeks ending Sep 19, 2026 vs. prior 52 weeks.</a:t>
            </a:r>
            <a:endParaRPr lang="en-US" sz="700" dirty="0"/>
          </a:p>
        </p:txBody>
      </p:sp>
      <p:sp>
        <p:nvSpPr>
          <p:cNvPr id="5" name="Text 3"/>
          <p:cNvSpPr txBox="1"/>
          <p:nvPr/>
        </p:nvSpPr>
        <p:spPr>
          <a:xfrm>
            <a:off x="365760" y="4846320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Confidential &amp; Proprietary. © 2026 Jungle Scout. All Rights Reserved.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8321040" y="484632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365760" y="1234440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Coffee ($2.8B)</a:t>
            </a:r>
            <a:endParaRPr lang="en-US" sz="1100" dirty="0"/>
          </a:p>
        </p:txBody>
      </p:sp>
      <p:graphicFrame>
        <p:nvGraphicFramePr>
          <p:cNvPr id="8" name="Chart 0" descr=""/>
          <p:cNvGraphicFramePr/>
          <p:nvPr/>
        </p:nvGraphicFramePr>
        <p:xfrm>
          <a:off x="274320" y="1435608"/>
          <a:ext cx="4114800" cy="14173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9" name="Text 6"/>
          <p:cNvSpPr txBox="1"/>
          <p:nvPr/>
        </p:nvSpPr>
        <p:spPr>
          <a:xfrm>
            <a:off x="4617720" y="1234440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Electrolytes (all categories)</a:t>
            </a:r>
            <a:endParaRPr lang="en-US" sz="1100" dirty="0"/>
          </a:p>
        </p:txBody>
      </p:sp>
      <p:graphicFrame>
        <p:nvGraphicFramePr>
          <p:cNvPr id="10" name="Chart 1" descr=""/>
          <p:cNvGraphicFramePr/>
          <p:nvPr/>
        </p:nvGraphicFramePr>
        <p:xfrm>
          <a:off x="4526280" y="1435608"/>
          <a:ext cx="4114800" cy="14173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 7"/>
          <p:cNvSpPr txBox="1"/>
          <p:nvPr/>
        </p:nvSpPr>
        <p:spPr>
          <a:xfrm>
            <a:off x="365760" y="2926080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Protein in grocery</a:t>
            </a:r>
            <a:endParaRPr lang="en-US" sz="1100" dirty="0"/>
          </a:p>
        </p:txBody>
      </p:sp>
      <p:graphicFrame>
        <p:nvGraphicFramePr>
          <p:cNvPr id="12" name="Chart 2" descr=""/>
          <p:cNvGraphicFramePr/>
          <p:nvPr/>
        </p:nvGraphicFramePr>
        <p:xfrm>
          <a:off x="274320" y="3127248"/>
          <a:ext cx="4114800" cy="14173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3" name="Text 8"/>
          <p:cNvSpPr txBox="1"/>
          <p:nvPr/>
        </p:nvSpPr>
        <p:spPr>
          <a:xfrm>
            <a:off x="4617720" y="2926080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Tea ($0.9B)</a:t>
            </a:r>
            <a:endParaRPr lang="en-US" sz="1100" dirty="0"/>
          </a:p>
        </p:txBody>
      </p:sp>
      <p:graphicFrame>
        <p:nvGraphicFramePr>
          <p:cNvPr id="14" name="Chart 3" descr=""/>
          <p:cNvGraphicFramePr/>
          <p:nvPr/>
        </p:nvGraphicFramePr>
        <p:xfrm>
          <a:off x="4526280" y="3127248"/>
          <a:ext cx="4114800" cy="14173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15" name="Text 9"/>
          <p:cNvSpPr txBox="1"/>
          <p:nvPr/>
        </p:nvSpPr>
        <p:spPr>
          <a:xfrm>
            <a:off x="365760" y="4462272"/>
            <a:ext cx="8412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Axis labels show format revenue growth YoY; bars show share of segment revenue.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201168"/>
            <a:ext cx="8412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00022B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What’s driving F&amp;B format change</a:t>
            </a:r>
            <a:endParaRPr lang="en-US" sz="2100" dirty="0"/>
          </a:p>
        </p:txBody>
      </p:sp>
      <p:sp>
        <p:nvSpPr>
          <p:cNvPr id="3" name="Text 1"/>
          <p:cNvSpPr txBox="1"/>
          <p:nvPr/>
        </p:nvSpPr>
        <p:spPr>
          <a:xfrm>
            <a:off x="365760" y="969264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00022B">
                    <a:alpha val="7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Convenience and functional positioning are pulling spend toward liquids and portable formats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4645152"/>
            <a:ext cx="8412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i="1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Source: Jungle Scout Cobalt sales estimates, Amazon US, 52 weeks ending Sep 19, 2026 vs. prior 52 weeks.</a:t>
            </a:r>
            <a:endParaRPr lang="en-US" sz="700" dirty="0"/>
          </a:p>
        </p:txBody>
      </p:sp>
      <p:sp>
        <p:nvSpPr>
          <p:cNvPr id="5" name="Text 3"/>
          <p:cNvSpPr txBox="1"/>
          <p:nvPr/>
        </p:nvSpPr>
        <p:spPr>
          <a:xfrm>
            <a:off x="365760" y="4846320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Confidential &amp; Proprietary. © 2026 Jungle Scout. All Rights Reserved.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8321040" y="484632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365760" y="1371600"/>
            <a:ext cx="4114800" cy="960120"/>
          </a:xfrm>
          <a:prstGeom prst="rect">
            <a:avLst/>
          </a:prstGeom>
          <a:solidFill>
            <a:srgbClr val="F5F5F6"/>
          </a:solidFill>
          <a:ln w="12700">
            <a:solidFill>
              <a:srgbClr val="F5F5F6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65760" y="1371600"/>
            <a:ext cx="54864" cy="960120"/>
          </a:xfrm>
          <a:prstGeom prst="rect">
            <a:avLst/>
          </a:prstGeom>
          <a:solidFill>
            <a:srgbClr val="4A2DFF"/>
          </a:solidFill>
          <a:ln w="12700">
            <a:solidFill>
              <a:srgbClr val="4A2D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48640" y="146304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Ready-to-drink wins protein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1755648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Liquid protein is 40% of grocery protein revenue, +47% YoY, +6.0 pts share. Powder protein grew only 8%.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4663440" y="1371600"/>
            <a:ext cx="4114800" cy="960120"/>
          </a:xfrm>
          <a:prstGeom prst="rect">
            <a:avLst/>
          </a:prstGeom>
          <a:solidFill>
            <a:srgbClr val="F5F5F6"/>
          </a:solidFill>
          <a:ln w="12700">
            <a:solidFill>
              <a:srgbClr val="F5F5F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663440" y="1371600"/>
            <a:ext cx="54864" cy="960120"/>
          </a:xfrm>
          <a:prstGeom prst="rect">
            <a:avLst/>
          </a:prstGeom>
          <a:solidFill>
            <a:srgbClr val="4A2DFF"/>
          </a:solidFill>
          <a:ln w="12700">
            <a:solidFill>
              <a:srgbClr val="4A2D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846320" y="146304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Stick packs go mainstream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4846320" y="1755648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Electrolyte sticks +71% and gummies +226%; powder still 64% of electrolytes. Protein sticks (meat) +39%.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365760" y="2468880"/>
            <a:ext cx="4114800" cy="960120"/>
          </a:xfrm>
          <a:prstGeom prst="rect">
            <a:avLst/>
          </a:prstGeom>
          <a:solidFill>
            <a:srgbClr val="F5F5F6"/>
          </a:solidFill>
          <a:ln w="12700">
            <a:solidFill>
              <a:srgbClr val="F5F5F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65760" y="2468880"/>
            <a:ext cx="54864" cy="960120"/>
          </a:xfrm>
          <a:prstGeom prst="rect">
            <a:avLst/>
          </a:prstGeom>
          <a:solidFill>
            <a:srgbClr val="007A6B"/>
          </a:solidFill>
          <a:ln w="12700">
            <a:solidFill>
              <a:srgbClr val="007A6B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48640" y="25603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Coffee moves back to the grinder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2852928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Ground (+25%) and whole bean (+23%) out-grow capsules (+14%) and pods (+13%), gaining a combined 1.7 pts.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663440" y="2468880"/>
            <a:ext cx="4114800" cy="960120"/>
          </a:xfrm>
          <a:prstGeom prst="rect">
            <a:avLst/>
          </a:prstGeom>
          <a:solidFill>
            <a:srgbClr val="F5F5F6"/>
          </a:solidFill>
          <a:ln w="12700">
            <a:solidFill>
              <a:srgbClr val="F5F5F6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663440" y="2468880"/>
            <a:ext cx="54864" cy="960120"/>
          </a:xfrm>
          <a:prstGeom prst="rect">
            <a:avLst/>
          </a:prstGeom>
          <a:solidFill>
            <a:srgbClr val="FF5E00"/>
          </a:solidFill>
          <a:ln w="12700">
            <a:solidFill>
              <a:srgbClr val="FF5E00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846320" y="25603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Tea shifts to liquid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4846320" y="2852928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Teabags +3%, loose leaf -1%, bagged -14%; liquid tea +20% and +2.2 pts share.</a:t>
            </a:r>
            <a:endParaRPr lang="en-US" sz="950" dirty="0"/>
          </a:p>
        </p:txBody>
      </p:sp>
      <p:sp>
        <p:nvSpPr>
          <p:cNvPr id="23" name="Text 21"/>
          <p:cNvSpPr txBox="1"/>
          <p:nvPr/>
        </p:nvSpPr>
        <p:spPr>
          <a:xfrm>
            <a:off x="365760" y="3611880"/>
            <a:ext cx="841248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lnSpc>
                <a:spcPct val="130000"/>
              </a:lnSpc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Grocery grew 9.4%; formats beating it: liquid, pouch, ground, whole bean, stick, pellet, bar, gummy, capsule, pod</a:t>
            </a:r>
            <a:endParaRPr lang="en-US" sz="1050" dirty="0"/>
          </a:p>
          <a:p>
            <a:pPr marL="342900" indent="-342900">
              <a:lnSpc>
                <a:spcPct val="130000"/>
              </a:lnSpc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Formats lagging: powder, flakes, granules, tablets, teabags, paste, loose leaf, cream (legacy pantry formats)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2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371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SECTION 03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783080"/>
            <a:ext cx="7863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Do search trends track delivery formats?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2004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>
                    <a:alpha val="8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Comparing growth in format-specific search terms with growth in the matching format’s revenue</a:t>
            </a:r>
            <a:endParaRPr lang="en-US" sz="1500" dirty="0"/>
          </a:p>
        </p:txBody>
      </p:sp>
      <p:pic>
        <p:nvPicPr>
          <p:cNvPr id="5" name="Image 0" descr="/root/.claude/skills/synced/0256d264-44bd-4f68-aad7-91b976a40317_48e519b2-b0dd-4332-aab7-62572dd94942/jungle-scout-deck/assets/logos/logo-square-purp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38160" y="365760"/>
            <a:ext cx="502920" cy="5029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321040" y="484632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FFFBE7">
                    <a:alpha val="7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201168"/>
            <a:ext cx="8412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00022B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Search predicts format growth well in F&amp;B, loosely in supplements</a:t>
            </a:r>
            <a:endParaRPr lang="en-US" sz="2100" dirty="0"/>
          </a:p>
        </p:txBody>
      </p:sp>
      <p:sp>
        <p:nvSpPr>
          <p:cNvPr id="3" name="Text 1"/>
          <p:cNvSpPr txBox="1"/>
          <p:nvPr/>
        </p:nvSpPr>
        <p:spPr>
          <a:xfrm>
            <a:off x="365760" y="969264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00022B">
                    <a:alpha val="7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Rank correlation (Spearman ρ) between format keyword search growth and matched format revenue growth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4645152"/>
            <a:ext cx="8412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i="1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Source: Jungle Scout Cobalt sales estimates, Amazon US, 52 weeks ending Sep 19, 2026 vs. prior 52 weeks.</a:t>
            </a:r>
            <a:endParaRPr lang="en-US" sz="700" dirty="0"/>
          </a:p>
        </p:txBody>
      </p:sp>
      <p:sp>
        <p:nvSpPr>
          <p:cNvPr id="5" name="Text 3"/>
          <p:cNvSpPr txBox="1"/>
          <p:nvPr/>
        </p:nvSpPr>
        <p:spPr>
          <a:xfrm>
            <a:off x="365760" y="4846320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Confidential &amp; Proprietary. © 2026 Jungle Scout. All Rights Reserved.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8321040" y="484632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365760" y="1371600"/>
            <a:ext cx="2651760" cy="1371600"/>
          </a:xfrm>
          <a:prstGeom prst="roundRect">
            <a:avLst>
              <a:gd name="adj" fmla="val 5333"/>
            </a:avLst>
          </a:prstGeom>
          <a:solidFill>
            <a:srgbClr val="F5F5F6"/>
          </a:solidFill>
          <a:ln w="12700">
            <a:solidFill>
              <a:srgbClr val="F5F5F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02920" y="1481328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07A6B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ρ = 0.77</a:t>
            </a:r>
            <a:endParaRPr lang="en-US" sz="3200" dirty="0"/>
          </a:p>
        </p:txBody>
      </p:sp>
      <p:sp>
        <p:nvSpPr>
          <p:cNvPr id="9" name="Text 7"/>
          <p:cNvSpPr txBox="1"/>
          <p:nvPr/>
        </p:nvSpPr>
        <p:spPr>
          <a:xfrm>
            <a:off x="502920" y="2048256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Food &amp; beverage · 12 keyword/format pairs · p = 0.003 · 11 of 12 move in the same direction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3246120" y="1371600"/>
            <a:ext cx="2651760" cy="1371600"/>
          </a:xfrm>
          <a:prstGeom prst="roundRect">
            <a:avLst>
              <a:gd name="adj" fmla="val 5333"/>
            </a:avLst>
          </a:prstGeom>
          <a:solidFill>
            <a:srgbClr val="F5F5F6"/>
          </a:solidFill>
          <a:ln w="12700">
            <a:solidFill>
              <a:srgbClr val="F5F5F6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383280" y="1481328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F5E00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ρ = 0.35</a:t>
            </a:r>
            <a:endParaRPr lang="en-US" sz="3200" dirty="0"/>
          </a:p>
        </p:txBody>
      </p:sp>
      <p:sp>
        <p:nvSpPr>
          <p:cNvPr id="12" name="Text 10"/>
          <p:cNvSpPr txBox="1"/>
          <p:nvPr/>
        </p:nvSpPr>
        <p:spPr>
          <a:xfrm>
            <a:off x="3383280" y="2048256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Supplements · 14 pairs · p = 0.23 (not significant) · 11 of 14 same direction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6126480" y="1371600"/>
            <a:ext cx="2651760" cy="1371600"/>
          </a:xfrm>
          <a:prstGeom prst="roundRect">
            <a:avLst>
              <a:gd name="adj" fmla="val 5333"/>
            </a:avLst>
          </a:prstGeom>
          <a:solidFill>
            <a:srgbClr val="F5F5F6"/>
          </a:solidFill>
          <a:ln w="12700">
            <a:solidFill>
              <a:srgbClr val="F5F5F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263640" y="1481328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4A2D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ρ = 0.44</a:t>
            </a:r>
            <a:endParaRPr lang="en-US" sz="3200" dirty="0"/>
          </a:p>
        </p:txBody>
      </p:sp>
      <p:sp>
        <p:nvSpPr>
          <p:cNvPr id="15" name="Text 13"/>
          <p:cNvSpPr txBox="1"/>
          <p:nvPr/>
        </p:nvSpPr>
        <p:spPr>
          <a:xfrm>
            <a:off x="6263640" y="2048256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 26 pairs pooled · p = 0.02 · a real but moderate relationship</a:t>
            </a:r>
            <a:endParaRPr lang="en-US" sz="950" dirty="0"/>
          </a:p>
        </p:txBody>
      </p:sp>
      <p:sp>
        <p:nvSpPr>
          <p:cNvPr id="16" name="Text 14"/>
          <p:cNvSpPr txBox="1"/>
          <p:nvPr/>
        </p:nvSpPr>
        <p:spPr>
          <a:xfrm>
            <a:off x="365760" y="29260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A2D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How we measured it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365760" y="3200400"/>
            <a:ext cx="8412480" cy="1371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lnSpc>
                <a:spcPct val="130000"/>
              </a:lnSpc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Keyword growth: Sep 2025–Aug 2026 vs. Sep 2024–Aug 2025 estimated exact-match search volume</a:t>
            </a:r>
            <a:endParaRPr lang="en-US" sz="1000" dirty="0"/>
          </a:p>
          <a:p>
            <a:pPr marL="342900" indent="-342900">
              <a:lnSpc>
                <a:spcPct val="130000"/>
              </a:lnSpc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Revenue growth: trailing 52 weeks vs. prior 52 weeks for the matching format (e.g. “creatine gummies” vs. creatine-titled gummy revenue)</a:t>
            </a:r>
            <a:endParaRPr lang="en-US" sz="1000" dirty="0"/>
          </a:p>
          <a:p>
            <a:pPr marL="342900" indent="-342900">
              <a:lnSpc>
                <a:spcPct val="130000"/>
              </a:lnSpc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Correlation shows co-movement, not causation; pairs are illustrative head terms, not every format keyword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201168"/>
            <a:ext cx="8412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00022B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Supplements: gummy revenue consistently outruns gummy search</a:t>
            </a:r>
            <a:endParaRPr lang="en-US" sz="2100" dirty="0"/>
          </a:p>
        </p:txBody>
      </p:sp>
      <p:sp>
        <p:nvSpPr>
          <p:cNvPr id="3" name="Text 1"/>
          <p:cNvSpPr txBox="1"/>
          <p:nvPr/>
        </p:nvSpPr>
        <p:spPr>
          <a:xfrm>
            <a:off x="365760" y="969264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00022B">
                    <a:alpha val="7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Format keyword search growth vs. matched format revenue growth, YoY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4645152"/>
            <a:ext cx="8412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i="1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Source: Jungle Scout Cobalt sales estimates, Amazon US, 52 weeks ending Sep 19, 2026 vs. prior 52 weeks.</a:t>
            </a:r>
            <a:endParaRPr lang="en-US" sz="700" dirty="0"/>
          </a:p>
        </p:txBody>
      </p:sp>
      <p:sp>
        <p:nvSpPr>
          <p:cNvPr id="5" name="Text 3"/>
          <p:cNvSpPr txBox="1"/>
          <p:nvPr/>
        </p:nvSpPr>
        <p:spPr>
          <a:xfrm>
            <a:off x="365760" y="4846320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Confidential &amp; Proprietary. © 2026 Jungle Scout. All Rights Reserved.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8321040" y="484632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18</a:t>
            </a:r>
            <a:endParaRPr lang="en-US" sz="8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274320" y="1234440"/>
          <a:ext cx="5760720" cy="3383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Shape 5"/>
          <p:cNvSpPr/>
          <p:nvPr/>
        </p:nvSpPr>
        <p:spPr>
          <a:xfrm>
            <a:off x="6217920" y="1325880"/>
            <a:ext cx="2560320" cy="1097280"/>
          </a:xfrm>
          <a:prstGeom prst="rect">
            <a:avLst/>
          </a:prstGeom>
          <a:solidFill>
            <a:srgbClr val="F5F5F6"/>
          </a:solidFill>
          <a:ln w="12700">
            <a:solidFill>
              <a:srgbClr val="F5F5F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217920" y="1325880"/>
            <a:ext cx="54864" cy="1097280"/>
          </a:xfrm>
          <a:prstGeom prst="rect">
            <a:avLst/>
          </a:prstGeom>
          <a:solidFill>
            <a:srgbClr val="4A2DFF"/>
          </a:solidFill>
          <a:ln w="12700">
            <a:solidFill>
              <a:srgbClr val="4A2DFF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6400800" y="141732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Gummies grow via discovery</a:t>
            </a:r>
            <a:endParaRPr lang="en-US" sz="1100" dirty="0"/>
          </a:p>
        </p:txBody>
      </p:sp>
      <p:sp>
        <p:nvSpPr>
          <p:cNvPr id="11" name="Text 8"/>
          <p:cNvSpPr txBox="1"/>
          <p:nvPr/>
        </p:nvSpPr>
        <p:spPr>
          <a:xfrm>
            <a:off x="6400800" y="1709928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Melatonin and ashwagandha gummy search fell, yet revenue rose 42%. Shoppers find gummies through ads, brands and blends.</a:t>
            </a:r>
            <a:endParaRPr lang="en-US" sz="950" dirty="0"/>
          </a:p>
        </p:txBody>
      </p:sp>
      <p:sp>
        <p:nvSpPr>
          <p:cNvPr id="12" name="Shape 9"/>
          <p:cNvSpPr/>
          <p:nvPr/>
        </p:nvSpPr>
        <p:spPr>
          <a:xfrm>
            <a:off x="6217920" y="2560320"/>
            <a:ext cx="2560320" cy="960120"/>
          </a:xfrm>
          <a:prstGeom prst="rect">
            <a:avLst/>
          </a:prstGeom>
          <a:solidFill>
            <a:srgbClr val="F5F5F6"/>
          </a:solidFill>
          <a:ln w="12700">
            <a:solidFill>
              <a:srgbClr val="F5F5F6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6217920" y="2560320"/>
            <a:ext cx="54864" cy="960120"/>
          </a:xfrm>
          <a:prstGeom prst="rect">
            <a:avLst/>
          </a:prstGeom>
          <a:solidFill>
            <a:srgbClr val="40AFFF"/>
          </a:solidFill>
          <a:ln w="12700">
            <a:solidFill>
              <a:srgbClr val="40AFFF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400800" y="265176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Powders grow via intent</a:t>
            </a:r>
            <a:endParaRPr lang="en-US" sz="1100" dirty="0"/>
          </a:p>
        </p:txBody>
      </p:sp>
      <p:sp>
        <p:nvSpPr>
          <p:cNvPr id="15" name="Text 12"/>
          <p:cNvSpPr txBox="1"/>
          <p:nvPr/>
        </p:nvSpPr>
        <p:spPr>
          <a:xfrm>
            <a:off x="6400800" y="2944368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Creatine and collagen powder search grew faster than revenue: shoppers search the format.</a:t>
            </a:r>
            <a:endParaRPr lang="en-US" sz="950" dirty="0"/>
          </a:p>
        </p:txBody>
      </p:sp>
      <p:sp>
        <p:nvSpPr>
          <p:cNvPr id="16" name="Shape 13"/>
          <p:cNvSpPr/>
          <p:nvPr/>
        </p:nvSpPr>
        <p:spPr>
          <a:xfrm>
            <a:off x="6217920" y="3657600"/>
            <a:ext cx="2560320" cy="868680"/>
          </a:xfrm>
          <a:prstGeom prst="rect">
            <a:avLst/>
          </a:prstGeom>
          <a:solidFill>
            <a:srgbClr val="F5F5F6"/>
          </a:solidFill>
          <a:ln w="12700">
            <a:solidFill>
              <a:srgbClr val="F5F5F6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217920" y="3657600"/>
            <a:ext cx="54864" cy="868680"/>
          </a:xfrm>
          <a:prstGeom prst="rect">
            <a:avLst/>
          </a:prstGeom>
          <a:solidFill>
            <a:srgbClr val="FF5E00"/>
          </a:solidFill>
          <a:ln w="12700">
            <a:solidFill>
              <a:srgbClr val="FF5E00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6400800" y="374904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Exception</a:t>
            </a:r>
            <a:endParaRPr lang="en-US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6400800" y="4041648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Fish-oil gummy search +13% but revenue -48%: search alone can’t save a weak format.</a:t>
            </a:r>
            <a:endParaRPr lang="en-US" sz="9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201168"/>
            <a:ext cx="8412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00022B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Food &amp; beverage: search and revenue move together</a:t>
            </a:r>
            <a:endParaRPr lang="en-US" sz="2100" dirty="0"/>
          </a:p>
        </p:txBody>
      </p:sp>
      <p:sp>
        <p:nvSpPr>
          <p:cNvPr id="3" name="Text 1"/>
          <p:cNvSpPr txBox="1"/>
          <p:nvPr/>
        </p:nvSpPr>
        <p:spPr>
          <a:xfrm>
            <a:off x="365760" y="969264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00022B">
                    <a:alpha val="7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Format keyword search growth vs. matched format revenue growth, YoY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4645152"/>
            <a:ext cx="8412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i="1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Source: Jungle Scout Cobalt sales estimates, Amazon US, 52 weeks ending Sep 19, 2026 vs. prior 52 weeks.</a:t>
            </a:r>
            <a:endParaRPr lang="en-US" sz="700" dirty="0"/>
          </a:p>
        </p:txBody>
      </p:sp>
      <p:sp>
        <p:nvSpPr>
          <p:cNvPr id="5" name="Text 3"/>
          <p:cNvSpPr txBox="1"/>
          <p:nvPr/>
        </p:nvSpPr>
        <p:spPr>
          <a:xfrm>
            <a:off x="365760" y="4846320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Confidential &amp; Proprietary. © 2026 Jungle Scout. All Rights Reserved.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8321040" y="484632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19</a:t>
            </a:r>
            <a:endParaRPr lang="en-US" sz="8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274320" y="1234440"/>
          <a:ext cx="5760720" cy="3383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Shape 5"/>
          <p:cNvSpPr/>
          <p:nvPr/>
        </p:nvSpPr>
        <p:spPr>
          <a:xfrm>
            <a:off x="6217920" y="1325880"/>
            <a:ext cx="2560320" cy="1051560"/>
          </a:xfrm>
          <a:prstGeom prst="rect">
            <a:avLst/>
          </a:prstGeom>
          <a:solidFill>
            <a:srgbClr val="F5F5F6"/>
          </a:solidFill>
          <a:ln w="12700">
            <a:solidFill>
              <a:srgbClr val="F5F5F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217920" y="1325880"/>
            <a:ext cx="54864" cy="1051560"/>
          </a:xfrm>
          <a:prstGeom prst="rect">
            <a:avLst/>
          </a:prstGeom>
          <a:solidFill>
            <a:srgbClr val="007A6B"/>
          </a:solidFill>
          <a:ln w="12700">
            <a:solidFill>
              <a:srgbClr val="007A6B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6400800" y="141732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Near 1:1 in coffee</a:t>
            </a:r>
            <a:endParaRPr lang="en-US" sz="1100" dirty="0"/>
          </a:p>
        </p:txBody>
      </p:sp>
      <p:sp>
        <p:nvSpPr>
          <p:cNvPr id="11" name="Text 8"/>
          <p:cNvSpPr txBox="1"/>
          <p:nvPr/>
        </p:nvSpPr>
        <p:spPr>
          <a:xfrm>
            <a:off x="6400800" y="1709928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K-cups +12% search / +13% pod revenue; instant +23% / +21%; ground +29% / +25%.</a:t>
            </a:r>
            <a:endParaRPr lang="en-US" sz="950" dirty="0"/>
          </a:p>
        </p:txBody>
      </p:sp>
      <p:sp>
        <p:nvSpPr>
          <p:cNvPr id="12" name="Shape 9"/>
          <p:cNvSpPr/>
          <p:nvPr/>
        </p:nvSpPr>
        <p:spPr>
          <a:xfrm>
            <a:off x="6217920" y="2514600"/>
            <a:ext cx="2560320" cy="960120"/>
          </a:xfrm>
          <a:prstGeom prst="rect">
            <a:avLst/>
          </a:prstGeom>
          <a:solidFill>
            <a:srgbClr val="F5F5F6"/>
          </a:solidFill>
          <a:ln w="12700">
            <a:solidFill>
              <a:srgbClr val="F5F5F6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6217920" y="2514600"/>
            <a:ext cx="54864" cy="960120"/>
          </a:xfrm>
          <a:prstGeom prst="rect">
            <a:avLst/>
          </a:prstGeom>
          <a:solidFill>
            <a:srgbClr val="FF5E00"/>
          </a:solidFill>
          <a:ln w="12700">
            <a:solidFill>
              <a:srgbClr val="FF5E00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400800" y="260604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Outlier: electrolyte packets</a:t>
            </a:r>
            <a:endParaRPr lang="en-US" sz="1100" dirty="0"/>
          </a:p>
        </p:txBody>
      </p:sp>
      <p:sp>
        <p:nvSpPr>
          <p:cNvPr id="15" name="Text 12"/>
          <p:cNvSpPr txBox="1"/>
          <p:nvPr/>
        </p:nvSpPr>
        <p:spPr>
          <a:xfrm>
            <a:off x="6400800" y="2898648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Search +605% (spring 2026 surge) vs. +33% powder revenue — excluded from chart.</a:t>
            </a:r>
            <a:endParaRPr lang="en-US" sz="950" dirty="0"/>
          </a:p>
        </p:txBody>
      </p:sp>
      <p:sp>
        <p:nvSpPr>
          <p:cNvPr id="16" name="Shape 13"/>
          <p:cNvSpPr/>
          <p:nvPr/>
        </p:nvSpPr>
        <p:spPr>
          <a:xfrm>
            <a:off x="6217920" y="3611880"/>
            <a:ext cx="2560320" cy="914400"/>
          </a:xfrm>
          <a:prstGeom prst="rect">
            <a:avLst/>
          </a:prstGeom>
          <a:solidFill>
            <a:srgbClr val="F5F5F6"/>
          </a:solidFill>
          <a:ln w="12700">
            <a:solidFill>
              <a:srgbClr val="F5F5F6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217920" y="3611880"/>
            <a:ext cx="54864" cy="914400"/>
          </a:xfrm>
          <a:prstGeom prst="rect">
            <a:avLst/>
          </a:prstGeom>
          <a:solidFill>
            <a:srgbClr val="40AFFF"/>
          </a:solidFill>
          <a:ln w="12700">
            <a:solidFill>
              <a:srgbClr val="40AFFF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6400800" y="370332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Matcha cooling</a:t>
            </a:r>
            <a:endParaRPr lang="en-US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6400800" y="3995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Search -13% after the 2025 spike; tea powder revenue flat (+2%).</a:t>
            </a:r>
            <a:endParaRPr lang="en-US" sz="9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201168"/>
            <a:ext cx="8412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00022B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Format search trends: creatine and electrolytes</a:t>
            </a:r>
            <a:endParaRPr lang="en-US" sz="2100" dirty="0"/>
          </a:p>
        </p:txBody>
      </p:sp>
      <p:sp>
        <p:nvSpPr>
          <p:cNvPr id="3" name="Text 1"/>
          <p:cNvSpPr txBox="1"/>
          <p:nvPr/>
        </p:nvSpPr>
        <p:spPr>
          <a:xfrm>
            <a:off x="365760" y="969264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00022B">
                    <a:alpha val="7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Monthly estimated exact-match search volume, Sep 2024 – Aug 2026 (thousands)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4645152"/>
            <a:ext cx="8412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i="1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Source: Jungle Scout keyword research, Amazon US, estimated exact-match search volume by month.</a:t>
            </a:r>
            <a:endParaRPr lang="en-US" sz="700" dirty="0"/>
          </a:p>
        </p:txBody>
      </p:sp>
      <p:sp>
        <p:nvSpPr>
          <p:cNvPr id="5" name="Text 3"/>
          <p:cNvSpPr txBox="1"/>
          <p:nvPr/>
        </p:nvSpPr>
        <p:spPr>
          <a:xfrm>
            <a:off x="365760" y="4846320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Confidential &amp; Proprietary. © 2026 Jungle Scout. All Rights Reserved.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8321040" y="484632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</a:t>
            </a:r>
            <a:endParaRPr lang="en-US" sz="8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274320" y="1280160"/>
          <a:ext cx="4297680" cy="3291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graphicFrame>
        <p:nvGraphicFramePr>
          <p:cNvPr id="8" name="Chart 1" descr=""/>
          <p:cNvGraphicFramePr/>
          <p:nvPr/>
        </p:nvGraphicFramePr>
        <p:xfrm>
          <a:off x="4663440" y="1280160"/>
          <a:ext cx="4114800" cy="3291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201168"/>
            <a:ext cx="8412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00022B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How to use search as a format signal</a:t>
            </a:r>
            <a:endParaRPr lang="en-US" sz="2100" dirty="0"/>
          </a:p>
        </p:txBody>
      </p:sp>
      <p:sp>
        <p:nvSpPr>
          <p:cNvPr id="3" name="Text 1"/>
          <p:cNvSpPr txBox="1"/>
          <p:nvPr/>
        </p:nvSpPr>
        <p:spPr>
          <a:xfrm>
            <a:off x="365760" y="969264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00022B">
                    <a:alpha val="7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Search growth is a leading indicator in F&amp;B and a lagging, partial one in supplements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4645152"/>
            <a:ext cx="8412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i="1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Source: Jungle Scout Cobalt sales estimates, Amazon US, 52 weeks ending Sep 19, 2026 vs. prior 52 weeks.</a:t>
            </a:r>
            <a:endParaRPr lang="en-US" sz="700" dirty="0"/>
          </a:p>
        </p:txBody>
      </p:sp>
      <p:sp>
        <p:nvSpPr>
          <p:cNvPr id="5" name="Text 3"/>
          <p:cNvSpPr txBox="1"/>
          <p:nvPr/>
        </p:nvSpPr>
        <p:spPr>
          <a:xfrm>
            <a:off x="365760" y="4846320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Confidential &amp; Proprietary. © 2026 Jungle Scout. All Rights Reserved.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8321040" y="484632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21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365760" y="1371600"/>
            <a:ext cx="2697480" cy="73152"/>
          </a:xfrm>
          <a:prstGeom prst="rect">
            <a:avLst/>
          </a:prstGeom>
          <a:solidFill>
            <a:srgbClr val="007A6B"/>
          </a:solidFill>
          <a:ln w="12700">
            <a:solidFill>
              <a:srgbClr val="007A6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65760" y="1508760"/>
            <a:ext cx="2697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022B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F&amp;B brands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365760" y="1920240"/>
            <a:ext cx="2697480" cy="2560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lnSpc>
                <a:spcPct val="130000"/>
              </a:lnSpc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Treat format-term search growth as a demand forecast input</a:t>
            </a:r>
            <a:endParaRPr lang="en-US" sz="1050" dirty="0"/>
          </a:p>
          <a:p>
            <a:pPr marL="342900" indent="-342900">
              <a:lnSpc>
                <a:spcPct val="130000"/>
              </a:lnSpc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Watch coffee, protein RTD and meat-stick terms monthly</a:t>
            </a:r>
            <a:endParaRPr lang="en-US" sz="1050" dirty="0"/>
          </a:p>
          <a:p>
            <a:pPr marL="342900" indent="-342900">
              <a:lnSpc>
                <a:spcPct val="130000"/>
              </a:lnSpc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Discount one-off spikes (electrolyte packets, matcha)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3200400" y="1371600"/>
            <a:ext cx="2697480" cy="73152"/>
          </a:xfrm>
          <a:prstGeom prst="rect">
            <a:avLst/>
          </a:prstGeom>
          <a:solidFill>
            <a:srgbClr val="4A2DFF"/>
          </a:solidFill>
          <a:ln w="12700">
            <a:solidFill>
              <a:srgbClr val="4A2DF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200400" y="1508760"/>
            <a:ext cx="2697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022B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Supplement brands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3200400" y="1920240"/>
            <a:ext cx="2697480" cy="2560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lnSpc>
                <a:spcPct val="130000"/>
              </a:lnSpc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Don’t size gummy opportunities on gummy search alone</a:t>
            </a:r>
            <a:endParaRPr lang="en-US" sz="1050" dirty="0"/>
          </a:p>
          <a:p>
            <a:pPr marL="342900" indent="-342900">
              <a:lnSpc>
                <a:spcPct val="130000"/>
              </a:lnSpc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Track blend and benefit terms (sleep, cortisol, magnesium)</a:t>
            </a:r>
            <a:endParaRPr lang="en-US" sz="1050" dirty="0"/>
          </a:p>
          <a:p>
            <a:pPr marL="342900" indent="-342900">
              <a:lnSpc>
                <a:spcPct val="130000"/>
              </a:lnSpc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Powders: search is a truer read of demand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035040" y="1371600"/>
            <a:ext cx="2697480" cy="73152"/>
          </a:xfrm>
          <a:prstGeom prst="rect">
            <a:avLst/>
          </a:prstGeom>
          <a:solidFill>
            <a:srgbClr val="FF5E00"/>
          </a:solidFill>
          <a:ln w="12700">
            <a:solidFill>
              <a:srgbClr val="FF5E00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035040" y="1508760"/>
            <a:ext cx="2697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022B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Both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6035040" y="1920240"/>
            <a:ext cx="2697480" cy="2560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lnSpc>
                <a:spcPct val="130000"/>
              </a:lnSpc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Pair search share with revenue share by format</a:t>
            </a:r>
            <a:endParaRPr lang="en-US" sz="1050" dirty="0"/>
          </a:p>
          <a:p>
            <a:pPr marL="342900" indent="-342900">
              <a:lnSpc>
                <a:spcPct val="130000"/>
              </a:lnSpc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Flag divergence: search up, sales down = format problem</a:t>
            </a:r>
            <a:endParaRPr lang="en-US" sz="1050" dirty="0"/>
          </a:p>
          <a:p>
            <a:pPr marL="342900" indent="-342900">
              <a:lnSpc>
                <a:spcPct val="130000"/>
              </a:lnSpc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Revisit quarterly; format trends move within a year</a:t>
            </a:r>
            <a:endParaRPr lang="en-US" sz="10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002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371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SECTION 04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783080"/>
            <a:ext cx="7863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Ashwagandha on Amazon US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2004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>
                    <a:alpha val="8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Market size, formats, blends, brands, products, pricing and search trends</a:t>
            </a:r>
            <a:endParaRPr lang="en-US" sz="1500" dirty="0"/>
          </a:p>
        </p:txBody>
      </p:sp>
      <p:pic>
        <p:nvPicPr>
          <p:cNvPr id="5" name="Image 0" descr="/root/.claude/skills/synced/0256d264-44bd-4f68-aad7-91b976a40317_48e519b2-b0dd-4332-aab7-62572dd94942/jungle-scout-deck/assets/logos/logo-square-purp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38160" y="365760"/>
            <a:ext cx="502920" cy="5029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321040" y="484632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FFFBE7">
                    <a:alpha val="7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22</a:t>
            </a:r>
            <a:endParaRPr lang="en-US" sz="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201168"/>
            <a:ext cx="8412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00022B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Ashwagandha is an $816M ingredient — but the single-ingredient core is flat</a:t>
            </a:r>
            <a:endParaRPr lang="en-US" sz="2100" dirty="0"/>
          </a:p>
        </p:txBody>
      </p:sp>
      <p:sp>
        <p:nvSpPr>
          <p:cNvPr id="3" name="Text 1"/>
          <p:cNvSpPr txBox="1"/>
          <p:nvPr/>
        </p:nvSpPr>
        <p:spPr>
          <a:xfrm>
            <a:off x="365760" y="969264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00022B">
                    <a:alpha val="7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Two lenses: every product with ashwagandha in the title vs. the dedicated Ashwagandha category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4645152"/>
            <a:ext cx="8412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i="1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Source: Jungle Scout Cobalt sales estimates, Amazon US, 52 weeks ending Sep 19, 2026 vs. prior 52 weeks.</a:t>
            </a:r>
            <a:endParaRPr lang="en-US" sz="700" dirty="0"/>
          </a:p>
        </p:txBody>
      </p:sp>
      <p:sp>
        <p:nvSpPr>
          <p:cNvPr id="5" name="Text 3"/>
          <p:cNvSpPr txBox="1"/>
          <p:nvPr/>
        </p:nvSpPr>
        <p:spPr>
          <a:xfrm>
            <a:off x="365760" y="4846320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Confidential &amp; Proprietary. © 2026 Jungle Scout. All Rights Reserved.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8321040" y="484632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23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365760" y="1371600"/>
            <a:ext cx="2011680" cy="1280160"/>
          </a:xfrm>
          <a:prstGeom prst="roundRect">
            <a:avLst>
              <a:gd name="adj" fmla="val 5714"/>
            </a:avLst>
          </a:prstGeom>
          <a:solidFill>
            <a:srgbClr val="F5F5F6"/>
          </a:solidFill>
          <a:ln w="12700">
            <a:solidFill>
              <a:srgbClr val="F5F5F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02920" y="1481328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4A2D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$816M</a:t>
            </a:r>
            <a:endParaRPr lang="en-US" sz="3000" dirty="0"/>
          </a:p>
        </p:txBody>
      </p:sp>
      <p:sp>
        <p:nvSpPr>
          <p:cNvPr id="9" name="Text 7"/>
          <p:cNvSpPr txBox="1"/>
          <p:nvPr/>
        </p:nvSpPr>
        <p:spPr>
          <a:xfrm>
            <a:off x="502920" y="2048256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 ashwagandha-titled products, +16% YoY · 30.2M units · ASP $27.03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2487168" y="1371600"/>
            <a:ext cx="2011680" cy="1280160"/>
          </a:xfrm>
          <a:prstGeom prst="roundRect">
            <a:avLst>
              <a:gd name="adj" fmla="val 5714"/>
            </a:avLst>
          </a:prstGeom>
          <a:solidFill>
            <a:srgbClr val="F5F5F6"/>
          </a:solidFill>
          <a:ln w="12700">
            <a:solidFill>
              <a:srgbClr val="F5F5F6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2624328" y="1481328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4A2D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8,705</a:t>
            </a:r>
            <a:endParaRPr lang="en-US" sz="3000" dirty="0"/>
          </a:p>
        </p:txBody>
      </p:sp>
      <p:sp>
        <p:nvSpPr>
          <p:cNvPr id="12" name="Text 10"/>
          <p:cNvSpPr txBox="1"/>
          <p:nvPr/>
        </p:nvSpPr>
        <p:spPr>
          <a:xfrm>
            <a:off x="2624328" y="2048256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Active listings mentioning ashwagandha across Amazon US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4608576" y="1371600"/>
            <a:ext cx="2011680" cy="1280160"/>
          </a:xfrm>
          <a:prstGeom prst="roundRect">
            <a:avLst>
              <a:gd name="adj" fmla="val 5714"/>
            </a:avLst>
          </a:prstGeom>
          <a:solidFill>
            <a:srgbClr val="F5F5F6"/>
          </a:solidFill>
          <a:ln w="12700">
            <a:solidFill>
              <a:srgbClr val="F5F5F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745736" y="1481328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F5E00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$154M</a:t>
            </a:r>
            <a:endParaRPr lang="en-US" sz="3000" dirty="0"/>
          </a:p>
        </p:txBody>
      </p:sp>
      <p:sp>
        <p:nvSpPr>
          <p:cNvPr id="15" name="Text 13"/>
          <p:cNvSpPr txBox="1"/>
          <p:nvPr/>
        </p:nvSpPr>
        <p:spPr>
          <a:xfrm>
            <a:off x="4745736" y="2048256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Dedicated Ashwagandha category, +5% revenue, -0.7% units · 989 brands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6729984" y="1371600"/>
            <a:ext cx="2048256" cy="1280160"/>
          </a:xfrm>
          <a:prstGeom prst="roundRect">
            <a:avLst>
              <a:gd name="adj" fmla="val 5714"/>
            </a:avLst>
          </a:prstGeom>
          <a:solidFill>
            <a:srgbClr val="F5F5F6"/>
          </a:solidFill>
          <a:ln w="12700">
            <a:solidFill>
              <a:srgbClr val="F5F5F6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867144" y="1481328"/>
            <a:ext cx="17739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07A6B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$67M</a:t>
            </a:r>
            <a:endParaRPr lang="en-US" sz="3000" dirty="0"/>
          </a:p>
        </p:txBody>
      </p:sp>
      <p:sp>
        <p:nvSpPr>
          <p:cNvPr id="18" name="Text 16"/>
          <p:cNvSpPr txBox="1"/>
          <p:nvPr/>
        </p:nvSpPr>
        <p:spPr>
          <a:xfrm>
            <a:off x="6867144" y="2048256"/>
            <a:ext cx="17739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From 1,995 products launched in the last 52 weeks (8% of revenue)</a:t>
            </a:r>
            <a:endParaRPr lang="en-US" sz="950" dirty="0"/>
          </a:p>
        </p:txBody>
      </p:sp>
      <p:sp>
        <p:nvSpPr>
          <p:cNvPr id="19" name="Text 17"/>
          <p:cNvSpPr txBox="1"/>
          <p:nvPr/>
        </p:nvSpPr>
        <p:spPr>
          <a:xfrm>
            <a:off x="365760" y="2834640"/>
            <a:ext cx="8412480" cy="1737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lnSpc>
                <a:spcPct val="13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81% of ashwagandha revenue sits outside the dedicated category — in sleep, stress, magnesium, hormone and adrenal products</a:t>
            </a:r>
            <a:endParaRPr lang="en-US" sz="1100" dirty="0"/>
          </a:p>
          <a:p>
            <a:pPr marL="342900" indent="-342900">
              <a:lnSpc>
                <a:spcPct val="13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Single-ingredient ashwagandha is saturated: units flat, growth coming from price ($21.42 ASP)</a:t>
            </a:r>
            <a:endParaRPr lang="en-US" sz="1100" dirty="0"/>
          </a:p>
          <a:p>
            <a:pPr marL="342900" indent="-342900">
              <a:lnSpc>
                <a:spcPct val="13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ingredient is being “stacked” into benefit-led blends, which is where the growth is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201168"/>
            <a:ext cx="8412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00022B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Ashwagandha revenue stepped up in early 2026 and has held</a:t>
            </a:r>
            <a:endParaRPr lang="en-US" sz="2100" dirty="0"/>
          </a:p>
        </p:txBody>
      </p:sp>
      <p:sp>
        <p:nvSpPr>
          <p:cNvPr id="3" name="Text 1"/>
          <p:cNvSpPr txBox="1"/>
          <p:nvPr/>
        </p:nvSpPr>
        <p:spPr>
          <a:xfrm>
            <a:off x="365760" y="969264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00022B">
                    <a:alpha val="7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Weekly revenue, ashwagandha-titled products in Health &amp; Household ($M), Sep 2024 – Sep 2026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4645152"/>
            <a:ext cx="8412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i="1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Source: Jungle Scout Cobalt sales estimates, Amazon US, 52 weeks ending Sep 19, 2026 vs. prior 52 weeks.</a:t>
            </a:r>
            <a:endParaRPr lang="en-US" sz="700" dirty="0"/>
          </a:p>
        </p:txBody>
      </p:sp>
      <p:sp>
        <p:nvSpPr>
          <p:cNvPr id="5" name="Text 3"/>
          <p:cNvSpPr txBox="1"/>
          <p:nvPr/>
        </p:nvSpPr>
        <p:spPr>
          <a:xfrm>
            <a:off x="365760" y="4846320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Confidential &amp; Proprietary. © 2026 Jungle Scout. All Rights Reserved.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8321040" y="484632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24</a:t>
            </a:r>
            <a:endParaRPr lang="en-US" sz="8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274320" y="1280160"/>
          <a:ext cx="5852160" cy="3291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Shape 5"/>
          <p:cNvSpPr/>
          <p:nvPr/>
        </p:nvSpPr>
        <p:spPr>
          <a:xfrm>
            <a:off x="6309360" y="1371600"/>
            <a:ext cx="2468880" cy="1005840"/>
          </a:xfrm>
          <a:prstGeom prst="roundRect">
            <a:avLst>
              <a:gd name="adj" fmla="val 7273"/>
            </a:avLst>
          </a:prstGeom>
          <a:solidFill>
            <a:srgbClr val="F5F5F6"/>
          </a:solidFill>
          <a:ln w="12700">
            <a:solidFill>
              <a:srgbClr val="F5F5F6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46520" y="1481328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4A2D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$750M</a:t>
            </a:r>
            <a:endParaRPr lang="en-US" sz="2600" dirty="0"/>
          </a:p>
        </p:txBody>
      </p:sp>
      <p:sp>
        <p:nvSpPr>
          <p:cNvPr id="10" name="Text 7"/>
          <p:cNvSpPr txBox="1"/>
          <p:nvPr/>
        </p:nvSpPr>
        <p:spPr>
          <a:xfrm>
            <a:off x="6446520" y="2048256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Health &amp; Household TTM, +14.7% vs. $654M prior year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6309360" y="2514600"/>
            <a:ext cx="2468880" cy="914400"/>
          </a:xfrm>
          <a:prstGeom prst="rect">
            <a:avLst/>
          </a:prstGeom>
          <a:solidFill>
            <a:srgbClr val="F5F5F6"/>
          </a:solidFill>
          <a:ln w="12700">
            <a:solidFill>
              <a:srgbClr val="F5F5F6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309360" y="2514600"/>
            <a:ext cx="54864" cy="914400"/>
          </a:xfrm>
          <a:prstGeom prst="rect">
            <a:avLst/>
          </a:prstGeom>
          <a:solidFill>
            <a:srgbClr val="4A2DFF"/>
          </a:solidFill>
          <a:ln w="12700">
            <a:solidFill>
              <a:srgbClr val="4A2DFF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6492240" y="260604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Step change in Feb 2026</a:t>
            </a:r>
            <a:endParaRPr lang="en-US" sz="1100" dirty="0"/>
          </a:p>
        </p:txBody>
      </p:sp>
      <p:sp>
        <p:nvSpPr>
          <p:cNvPr id="14" name="Text 11"/>
          <p:cNvSpPr txBox="1"/>
          <p:nvPr/>
        </p:nvSpPr>
        <p:spPr>
          <a:xfrm>
            <a:off x="6492240" y="2898648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Weekly run-rate moved from ~$12M to ~$16M and settled near $14–15M.</a:t>
            </a:r>
            <a:endParaRPr lang="en-US" sz="950" dirty="0"/>
          </a:p>
        </p:txBody>
      </p:sp>
      <p:sp>
        <p:nvSpPr>
          <p:cNvPr id="15" name="Shape 12"/>
          <p:cNvSpPr/>
          <p:nvPr/>
        </p:nvSpPr>
        <p:spPr>
          <a:xfrm>
            <a:off x="6309360" y="3566160"/>
            <a:ext cx="2468880" cy="914400"/>
          </a:xfrm>
          <a:prstGeom prst="rect">
            <a:avLst/>
          </a:prstGeom>
          <a:solidFill>
            <a:srgbClr val="F5F5F6"/>
          </a:solidFill>
          <a:ln w="12700">
            <a:solidFill>
              <a:srgbClr val="F5F5F6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309360" y="3566160"/>
            <a:ext cx="54864" cy="914400"/>
          </a:xfrm>
          <a:prstGeom prst="rect">
            <a:avLst/>
          </a:prstGeom>
          <a:solidFill>
            <a:srgbClr val="FF5E00"/>
          </a:solidFill>
          <a:ln w="12700">
            <a:solidFill>
              <a:srgbClr val="FF5E00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6492240" y="36576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Deal-event spikes</a:t>
            </a:r>
            <a:endParaRPr lang="en-US" sz="1100" dirty="0"/>
          </a:p>
        </p:txBody>
      </p:sp>
      <p:sp>
        <p:nvSpPr>
          <p:cNvPr id="18" name="Text 15"/>
          <p:cNvSpPr txBox="1"/>
          <p:nvPr/>
        </p:nvSpPr>
        <p:spPr>
          <a:xfrm>
            <a:off x="6492240" y="3950208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Single-week peaks in Jul 2025 ($17M) and Jun 2026 ($23M) show strong promo sensitivity.</a:t>
            </a:r>
            <a:endParaRPr lang="en-US" sz="9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201168"/>
            <a:ext cx="8412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00022B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Capsules dominate ashwagandha, but gummies and liquids are taking share</a:t>
            </a:r>
            <a:endParaRPr lang="en-US" sz="2100" dirty="0"/>
          </a:p>
        </p:txBody>
      </p:sp>
      <p:sp>
        <p:nvSpPr>
          <p:cNvPr id="3" name="Text 1"/>
          <p:cNvSpPr txBox="1"/>
          <p:nvPr/>
        </p:nvSpPr>
        <p:spPr>
          <a:xfrm>
            <a:off x="365760" y="969264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00022B">
                    <a:alpha val="7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Ashwagandha-titled product revenue by item form, all categories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4645152"/>
            <a:ext cx="8412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i="1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Source: Jungle Scout Cobalt sales estimates, Amazon US, 52 weeks ending Sep 19, 2026 vs. prior 52 weeks.</a:t>
            </a:r>
            <a:endParaRPr lang="en-US" sz="700" dirty="0"/>
          </a:p>
        </p:txBody>
      </p:sp>
      <p:sp>
        <p:nvSpPr>
          <p:cNvPr id="5" name="Text 3"/>
          <p:cNvSpPr txBox="1"/>
          <p:nvPr/>
        </p:nvSpPr>
        <p:spPr>
          <a:xfrm>
            <a:off x="365760" y="4846320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Confidential &amp; Proprietary. © 2026 Jungle Scout. All Rights Reserved.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8321040" y="484632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25</a:t>
            </a:r>
            <a:endParaRPr lang="en-US" sz="8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274320" y="1280160"/>
          <a:ext cx="3931920" cy="3291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graphicFrame>
        <p:nvGraphicFramePr>
          <p:cNvPr id="2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343400" y="1325880"/>
          <a:ext cx="4434840" cy="914400"/>
        </p:xfrm>
        <a:graphic>
          <a:graphicData uri="http://schemas.openxmlformats.org/drawingml/2006/table">
            <a:tbl>
              <a:tblPr/>
              <a:tblGrid>
                <a:gridCol w="777240"/>
                <a:gridCol w="640080"/>
                <a:gridCol w="685800"/>
                <a:gridCol w="822960"/>
                <a:gridCol w="777240"/>
                <a:gridCol w="731520"/>
              </a:tblGrid>
              <a:tr h="2468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Format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22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Share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22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YoY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22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Share Δ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22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ASP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22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Brands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22B"/>
                    </a:solidFill>
                  </a:tcPr>
                </a:tc>
              </a:tr>
              <a:tr h="2468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Capsule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45.9%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+14%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rgbClr val="FF5E0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-3.8 pts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$26.64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1275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</a:tr>
              <a:tr h="2468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Gummy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20.6%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+42%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+2.6 pts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$26.24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548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68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Powder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12.8%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+7%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rgbClr val="FF5E0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-2.1 pts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$34.35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411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</a:tr>
              <a:tr h="2468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Tablet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6.1%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+18%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rgbClr val="FF5E0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-0.3 pts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$25.11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125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68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Liquid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5.9%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+65%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+1.5 pts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$30.22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229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</a:tr>
              <a:tr h="2468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Drop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2.2%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+92%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+0.8 pts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$20.53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135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68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Softgel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1.4%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+34%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+0.1 pts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$23.30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41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</a:tr>
            </a:tbl>
          </a:graphicData>
        </a:graphic>
      </p:graphicFrame>
      <p:sp>
        <p:nvSpPr>
          <p:cNvPr id="9" name="Text 5"/>
          <p:cNvSpPr txBox="1"/>
          <p:nvPr/>
        </p:nvSpPr>
        <p:spPr>
          <a:xfrm>
            <a:off x="4343400" y="3429000"/>
            <a:ext cx="4434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 the dedicated category, capsules hold 62% and gummies 25% — gummies grew just 1% there. Gummy growth is happening in blends (Goli, sleep and stress formulas), not single-ingredient ashwagandha.</a:t>
            </a:r>
            <a:endParaRPr lang="en-US" sz="9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201168"/>
            <a:ext cx="8412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00022B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Growth is in blends: magnesium, sleep and hormone stacks</a:t>
            </a:r>
            <a:endParaRPr lang="en-US" sz="2100" dirty="0"/>
          </a:p>
        </p:txBody>
      </p:sp>
      <p:sp>
        <p:nvSpPr>
          <p:cNvPr id="3" name="Text 1"/>
          <p:cNvSpPr txBox="1"/>
          <p:nvPr/>
        </p:nvSpPr>
        <p:spPr>
          <a:xfrm>
            <a:off x="365760" y="969264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00022B">
                    <a:alpha val="7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Revenue of ashwagandha-titled products that also mention a co-ingredient or benefit (Health &amp; Household)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4645152"/>
            <a:ext cx="8412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i="1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Source: Jungle Scout Cobalt sales estimates, Amazon US, 52 weeks ending Sep 19, 2026 vs. prior 52 weeks.</a:t>
            </a:r>
            <a:endParaRPr lang="en-US" sz="700" dirty="0"/>
          </a:p>
        </p:txBody>
      </p:sp>
      <p:sp>
        <p:nvSpPr>
          <p:cNvPr id="5" name="Text 3"/>
          <p:cNvSpPr txBox="1"/>
          <p:nvPr/>
        </p:nvSpPr>
        <p:spPr>
          <a:xfrm>
            <a:off x="365760" y="4846320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Confidential &amp; Proprietary. © 2026 Jungle Scout. All Rights Reserved.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8321040" y="484632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26</a:t>
            </a:r>
            <a:endParaRPr lang="en-US" sz="8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274320" y="1280160"/>
          <a:ext cx="4206240" cy="32461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graphicFrame>
        <p:nvGraphicFramePr>
          <p:cNvPr id="8" name="Chart 1" descr=""/>
          <p:cNvGraphicFramePr/>
          <p:nvPr/>
        </p:nvGraphicFramePr>
        <p:xfrm>
          <a:off x="4572000" y="1280160"/>
          <a:ext cx="4206240" cy="21031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9" name="Text 5"/>
          <p:cNvSpPr txBox="1"/>
          <p:nvPr/>
        </p:nvSpPr>
        <p:spPr>
          <a:xfrm>
            <a:off x="4572000" y="3474720"/>
            <a:ext cx="4206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Segments overlap (a product can mention several). Magnesium + ashwagandha is now bigger than the entire single-ingredient category ($189M vs. $154M). Sea moss multi-blends are the one declining stack (-21%). Search for “ashwagandha and magnesium glycinate” is up 84% quarter over quarter.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201168"/>
            <a:ext cx="8412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00022B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A fragmented field: no brand holds more than 6% of ashwagandha revenue</a:t>
            </a:r>
            <a:endParaRPr lang="en-US" sz="2100" dirty="0"/>
          </a:p>
        </p:txBody>
      </p:sp>
      <p:sp>
        <p:nvSpPr>
          <p:cNvPr id="3" name="Text 1"/>
          <p:cNvSpPr txBox="1"/>
          <p:nvPr/>
        </p:nvSpPr>
        <p:spPr>
          <a:xfrm>
            <a:off x="365760" y="969264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00022B">
                    <a:alpha val="7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Top brands by ashwagandha-titled revenue (all categories) and within the dedicated category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4645152"/>
            <a:ext cx="8412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i="1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Source: Jungle Scout Cobalt sales estimates, Amazon US, 52 weeks ending Sep 19, 2026 vs. prior 52 weeks.</a:t>
            </a:r>
            <a:endParaRPr lang="en-US" sz="700" dirty="0"/>
          </a:p>
        </p:txBody>
      </p:sp>
      <p:sp>
        <p:nvSpPr>
          <p:cNvPr id="5" name="Text 3"/>
          <p:cNvSpPr txBox="1"/>
          <p:nvPr/>
        </p:nvSpPr>
        <p:spPr>
          <a:xfrm>
            <a:off x="365760" y="4846320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Confidential &amp; Proprietary. © 2026 Jungle Scout. All Rights Reserved.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8321040" y="484632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27</a:t>
            </a:r>
            <a:endParaRPr lang="en-US" sz="800" dirty="0"/>
          </a:p>
        </p:txBody>
      </p:sp>
      <p:graphicFrame>
        <p:nvGraphicFramePr>
          <p:cNvPr id="2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65760" y="1325880"/>
          <a:ext cx="4754880" cy="914400"/>
        </p:xfrm>
        <a:graphic>
          <a:graphicData uri="http://schemas.openxmlformats.org/drawingml/2006/table">
            <a:tbl>
              <a:tblPr/>
              <a:tblGrid>
                <a:gridCol w="1783080"/>
                <a:gridCol w="777240"/>
                <a:gridCol w="731520"/>
                <a:gridCol w="731520"/>
                <a:gridCol w="731520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Brand (all ashwagandha products)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22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Revenue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22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YoY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22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Share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22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ASP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22B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Clean Nutraceuticals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$46.1M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FF5E0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-1%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5.7%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$26.69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Nello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$39.0M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FF5E0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-24%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4.8%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$39.01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Goli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$38.4M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+46%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4.7%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$24.39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Integrative Therapeutics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$21.4M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+23%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2.6%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$32.65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 Positiv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$20.9M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+210%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2.6%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$30.87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Pure Encapsulations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$19.1M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+29%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2.4%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$47.08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Relaxium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$19.0M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FF5E0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-2%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2.3%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$27.80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TruHeight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$16.5M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+30%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2.0%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$50.55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Nutricost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$12.4M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+75%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1.5%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$14.96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THORNE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$10.9M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+148%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1.3%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$32.20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5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303520" y="1325880"/>
          <a:ext cx="347472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685800"/>
                <a:gridCol w="731520"/>
                <a:gridCol w="685800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Dedicated category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22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Rev.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22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YoY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22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Share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22B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Goli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$22.2M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FF5E0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-15%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14.4%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NaturaLife Labs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$9.2M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FF5E0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-33%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6.0%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Pure Encapsulations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$9.1M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+32%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5.9%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Youtheory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$5.3M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+32%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3.4%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Himalaya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$5.1M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+9%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3.3%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Nutricost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$4.6M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+67%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3.0%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Gaia Herbs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$4.1M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FF5E0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-9%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2.7%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Clean Nutraceuticals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$4.0M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+554%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2.6%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 5"/>
          <p:cNvSpPr txBox="1"/>
          <p:nvPr/>
        </p:nvSpPr>
        <p:spPr>
          <a:xfrm>
            <a:off x="5303520" y="384048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Goli leads single-ingredient (14%) but lost 3.5 pts; clinical brands (Pure Encapsulations, Thorne +1,882%) and value players (Nutricost +67%) are gaining.</a:t>
            </a:r>
            <a:endParaRPr lang="en-US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201168"/>
            <a:ext cx="8412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00022B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Top products are multi-ingredient, benefit-led formulas</a:t>
            </a:r>
            <a:endParaRPr lang="en-US" sz="2100" dirty="0"/>
          </a:p>
        </p:txBody>
      </p:sp>
      <p:sp>
        <p:nvSpPr>
          <p:cNvPr id="3" name="Text 1"/>
          <p:cNvSpPr txBox="1"/>
          <p:nvPr/>
        </p:nvSpPr>
        <p:spPr>
          <a:xfrm>
            <a:off x="365760" y="969264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00022B">
                    <a:alpha val="7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Top 10 ashwagandha-titled products (parent ASIN) by revenue, trailing 52 weeks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4645152"/>
            <a:ext cx="8412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i="1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Source: Jungle Scout Cobalt sales estimates, Amazon US, 52 weeks ending Sep 19, 2026 vs. prior 52 weeks.</a:t>
            </a:r>
            <a:endParaRPr lang="en-US" sz="700" dirty="0"/>
          </a:p>
        </p:txBody>
      </p:sp>
      <p:sp>
        <p:nvSpPr>
          <p:cNvPr id="5" name="Text 3"/>
          <p:cNvSpPr txBox="1"/>
          <p:nvPr/>
        </p:nvSpPr>
        <p:spPr>
          <a:xfrm>
            <a:off x="365760" y="4846320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Confidential &amp; Proprietary. © 2026 Jungle Scout. All Rights Reserved.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8321040" y="484632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28</a:t>
            </a:r>
            <a:endParaRPr lang="en-US" sz="800" dirty="0"/>
          </a:p>
        </p:txBody>
      </p:sp>
      <p:graphicFrame>
        <p:nvGraphicFramePr>
          <p:cNvPr id="2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65760" y="1280160"/>
          <a:ext cx="8412480" cy="914400"/>
        </p:xfrm>
        <a:graphic>
          <a:graphicData uri="http://schemas.openxmlformats.org/drawingml/2006/table">
            <a:tbl>
              <a:tblPr/>
              <a:tblGrid>
                <a:gridCol w="3931920"/>
                <a:gridCol w="1005840"/>
                <a:gridCol w="868680"/>
                <a:gridCol w="868680"/>
                <a:gridCol w="868680"/>
                <a:gridCol w="868680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Product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22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Format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22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Revenue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22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YoY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22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ASP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22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Rating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22B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Nello Supercalm Powdered Drink Mix (KSM-66, L-Theanine, Mg)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Drink mix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$38.4M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+20%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$38.99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4.4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Integrative Therapeutics Cortisol Manager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Tablet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$19.1M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+142%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$31.79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4.2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Goli Ashwagandha &amp; Vitamin D Gummy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Gummy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$15.5M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4A2D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New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$19.25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4.5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Goli Zero Sugar Trio (ACV / Ashwa / Vit D)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Gummy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$14.7M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4A2D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New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$37.61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4.3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Relaxium Sleep Aid (Melatonin, Mg, Ashwagandha)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—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$13.5M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FF5E0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-14%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$28.29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3.6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 Positiv URO Vaginal Moisture &amp; Mood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—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$8.9M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4A2D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New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$29.29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4.4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Pure Encapsulations Ashwagandha 500mg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Capsule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$8.9M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+29%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$38.75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4.7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NaturaLife Labs Organic Ashwagandha 2100mg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Capsule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$8.4M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4A2D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New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$16.62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4.5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BEAM Glow Hormone &amp; Cortisol Support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—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$8.2M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+1323%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$36.00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4.2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Nutricost Ashwagandha 600mg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Capsule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$7.4M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4A2D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New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$14.87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4.6</a:t>
                      </a:r>
                      <a:endParaRPr lang="en-US" sz="8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 5"/>
          <p:cNvSpPr txBox="1"/>
          <p:nvPr/>
        </p:nvSpPr>
        <p:spPr>
          <a:xfrm>
            <a:off x="365760" y="434340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Only 3 of the top 10 are single-ingredient ashwagandha. “New” = relisted or launched parent ASIN without a comparable prior-year baseline.</a:t>
            </a:r>
            <a:endParaRPr lang="en-US" sz="9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201168"/>
            <a:ext cx="8412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00022B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Single-ingredient ashwagandha is premiumizing: sub-$20 is shrinking</a:t>
            </a:r>
            <a:endParaRPr lang="en-US" sz="2100" dirty="0"/>
          </a:p>
        </p:txBody>
      </p:sp>
      <p:sp>
        <p:nvSpPr>
          <p:cNvPr id="3" name="Text 1"/>
          <p:cNvSpPr txBox="1"/>
          <p:nvPr/>
        </p:nvSpPr>
        <p:spPr>
          <a:xfrm>
            <a:off x="365760" y="969264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00022B">
                    <a:alpha val="7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Dedicated Ashwagandha category revenue by price tier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4645152"/>
            <a:ext cx="8412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i="1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Source: Jungle Scout Cobalt sales estimates, Amazon US, 52 weeks ending Sep 19, 2026 vs. prior 52 weeks.</a:t>
            </a:r>
            <a:endParaRPr lang="en-US" sz="700" dirty="0"/>
          </a:p>
        </p:txBody>
      </p:sp>
      <p:sp>
        <p:nvSpPr>
          <p:cNvPr id="5" name="Text 3"/>
          <p:cNvSpPr txBox="1"/>
          <p:nvPr/>
        </p:nvSpPr>
        <p:spPr>
          <a:xfrm>
            <a:off x="365760" y="4846320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Confidential &amp; Proprietary. © 2026 Jungle Scout. All Rights Reserved.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8321040" y="484632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29</a:t>
            </a:r>
            <a:endParaRPr lang="en-US" sz="8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274320" y="1280160"/>
          <a:ext cx="4206240" cy="32461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graphicFrame>
        <p:nvGraphicFramePr>
          <p:cNvPr id="8" name="Chart 1" descr=""/>
          <p:cNvGraphicFramePr/>
          <p:nvPr/>
        </p:nvGraphicFramePr>
        <p:xfrm>
          <a:off x="4572000" y="1280160"/>
          <a:ext cx="4206240" cy="2194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9" name="Text 5"/>
          <p:cNvSpPr txBox="1"/>
          <p:nvPr/>
        </p:nvSpPr>
        <p:spPr>
          <a:xfrm>
            <a:off x="4572000" y="3566160"/>
            <a:ext cx="4206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Under $15 fell 13% and $15–20 fell 4%, while $20–25 grew 28%. Revenue is spread evenly across tiers (18–23% each), so there is room at every price point — but the value end is where share is eroding.</a:t>
            </a:r>
            <a:endParaRPr lang="en-US" sz="9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201168"/>
            <a:ext cx="8412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00022B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Ashwagandha search is falling while revenue grows</a:t>
            </a:r>
            <a:endParaRPr lang="en-US" sz="2100" dirty="0"/>
          </a:p>
        </p:txBody>
      </p:sp>
      <p:sp>
        <p:nvSpPr>
          <p:cNvPr id="3" name="Text 1"/>
          <p:cNvSpPr txBox="1"/>
          <p:nvPr/>
        </p:nvSpPr>
        <p:spPr>
          <a:xfrm>
            <a:off x="365760" y="969264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00022B">
                    <a:alpha val="7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Monthly estimated exact-match search volume (thousands), Sep 2024 – Aug 2026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4645152"/>
            <a:ext cx="8412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i="1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Source: Jungle Scout keyword research, Amazon US. Quarterly trend = latest quarter vs. prior quarter.</a:t>
            </a:r>
            <a:endParaRPr lang="en-US" sz="700" dirty="0"/>
          </a:p>
        </p:txBody>
      </p:sp>
      <p:sp>
        <p:nvSpPr>
          <p:cNvPr id="5" name="Text 3"/>
          <p:cNvSpPr txBox="1"/>
          <p:nvPr/>
        </p:nvSpPr>
        <p:spPr>
          <a:xfrm>
            <a:off x="365760" y="4846320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Confidential &amp; Proprietary. © 2026 Jungle Scout. All Rights Reserved.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8321040" y="484632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30</a:t>
            </a:r>
            <a:endParaRPr lang="en-US" sz="8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274320" y="1280160"/>
          <a:ext cx="4572000" cy="3291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graphicFrame>
        <p:nvGraphicFramePr>
          <p:cNvPr id="3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983480" y="1280160"/>
          <a:ext cx="3794760" cy="914400"/>
        </p:xfrm>
        <a:graphic>
          <a:graphicData uri="http://schemas.openxmlformats.org/drawingml/2006/table">
            <a:tbl>
              <a:tblPr/>
              <a:tblGrid>
                <a:gridCol w="2240280"/>
                <a:gridCol w="868680"/>
                <a:gridCol w="685800"/>
              </a:tblGrid>
              <a:tr h="228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Keyword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22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Monthly SV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22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QoQ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22B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ashwagandha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737,998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5E0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-13%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ashwagandha supplements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138,147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5E0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-5%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ashwagandha gummies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102,116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5E0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-20%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ashwagandha ksm 66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53,654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5E0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-17%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ashwagandha for women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37,386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5E0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-19%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ashwagandha for men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30,330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5E0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-1%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ashwagandha 600mg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26,630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+44%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ashwagandha tea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14,757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5E0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-22%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ashwagandha powder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13,388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5E0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-39%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root labs magnesium ashwagandha gummies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9,066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+149%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ashwagandha and magnesium glycinate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5,036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007A6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+84%</a:t>
                      </a:r>
                      <a:endParaRPr lang="en-US" sz="7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</a:tr>
            </a:tbl>
          </a:graphicData>
        </a:graphic>
      </p:graphicFrame>
      <p:sp>
        <p:nvSpPr>
          <p:cNvPr id="9" name="Text 5"/>
          <p:cNvSpPr txBox="1"/>
          <p:nvPr/>
        </p:nvSpPr>
        <p:spPr>
          <a:xfrm>
            <a:off x="4983480" y="3931920"/>
            <a:ext cx="3794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“ashwagandha” -18% and “ashwagandha gummies” -44% YoY; blend and dose terms are the risers.</a:t>
            </a:r>
            <a:endParaRPr lang="en-US" sz="9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201168"/>
            <a:ext cx="8412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00022B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Ashwagandha: where the opportunity is</a:t>
            </a:r>
            <a:endParaRPr lang="en-US" sz="2100" dirty="0"/>
          </a:p>
        </p:txBody>
      </p:sp>
      <p:sp>
        <p:nvSpPr>
          <p:cNvPr id="3" name="Text 1"/>
          <p:cNvSpPr txBox="1"/>
          <p:nvPr/>
        </p:nvSpPr>
        <p:spPr>
          <a:xfrm>
            <a:off x="365760" y="969264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00022B">
                    <a:alpha val="7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Implications for brands in or entering the ingredient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4645152"/>
            <a:ext cx="8412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i="1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Source: Jungle Scout Cobalt sales estimates, Amazon US, 52 weeks ending Sep 19, 2026 vs. prior 52 weeks.</a:t>
            </a:r>
            <a:endParaRPr lang="en-US" sz="700" dirty="0"/>
          </a:p>
        </p:txBody>
      </p:sp>
      <p:sp>
        <p:nvSpPr>
          <p:cNvPr id="5" name="Text 3"/>
          <p:cNvSpPr txBox="1"/>
          <p:nvPr/>
        </p:nvSpPr>
        <p:spPr>
          <a:xfrm>
            <a:off x="365760" y="4846320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Confidential &amp; Proprietary. © 2026 Jungle Scout. All Rights Reserved.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8321040" y="484632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31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365760" y="1554480"/>
            <a:ext cx="411480" cy="411480"/>
          </a:xfrm>
          <a:prstGeom prst="ellipse">
            <a:avLst/>
          </a:prstGeom>
          <a:solidFill>
            <a:srgbClr val="4A2DFF"/>
          </a:solidFill>
          <a:ln w="12700">
            <a:solidFill>
              <a:srgbClr val="4A2D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65760" y="15544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914400" y="150876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Lead with the benefit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914400" y="1892808"/>
            <a:ext cx="3474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Blends with magnesium, sleep and hormone positioning grow 16–41%; single-ingredient grows 5%.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4617720" y="1554480"/>
            <a:ext cx="411480" cy="411480"/>
          </a:xfrm>
          <a:prstGeom prst="ellipse">
            <a:avLst/>
          </a:prstGeom>
          <a:solidFill>
            <a:srgbClr val="4A2DFF"/>
          </a:solidFill>
          <a:ln w="12700">
            <a:solidFill>
              <a:srgbClr val="4A2DF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617720" y="15544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5166360" y="150876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Gummies inside blends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166360" y="1892808"/>
            <a:ext cx="3474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Gummy ashwagandha revenue +42% overall but +1% single-ingredient: gummies work as a blend vehicle.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365760" y="3108960"/>
            <a:ext cx="411480" cy="411480"/>
          </a:xfrm>
          <a:prstGeom prst="ellipse">
            <a:avLst/>
          </a:prstGeom>
          <a:solidFill>
            <a:srgbClr val="007A6B"/>
          </a:solidFill>
          <a:ln w="12700">
            <a:solidFill>
              <a:srgbClr val="007A6B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365760" y="31089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914400" y="306324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Liquids and drops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914400" y="3447288"/>
            <a:ext cx="3474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Liquid +65% and drops +92% from small bases ($44M and $16M) — an underbuilt format.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4617720" y="3108960"/>
            <a:ext cx="411480" cy="411480"/>
          </a:xfrm>
          <a:prstGeom prst="ellipse">
            <a:avLst/>
          </a:prstGeom>
          <a:solidFill>
            <a:srgbClr val="FF5E00"/>
          </a:solidFill>
          <a:ln w="12700">
            <a:solidFill>
              <a:srgbClr val="FF5E00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4617720" y="31089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4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5166360" y="306324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Avoid the value trap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5166360" y="3447288"/>
            <a:ext cx="3474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0002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Sub-$20 single-ingredient is shrinking; clinical-grade brands at $20–$40 are gaining.</a:t>
            </a:r>
            <a:endParaRPr lang="en-US" sz="11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201168"/>
            <a:ext cx="8412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00022B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Key takeaways across formats</a:t>
            </a:r>
            <a:endParaRPr lang="en-US" sz="2100" dirty="0"/>
          </a:p>
        </p:txBody>
      </p:sp>
      <p:sp>
        <p:nvSpPr>
          <p:cNvPr id="3" name="Text 1"/>
          <p:cNvSpPr txBox="1"/>
          <p:nvPr/>
        </p:nvSpPr>
        <p:spPr>
          <a:xfrm>
            <a:off x="365760" y="969264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00022B">
                    <a:alpha val="7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the delivery-format data says for supplement and F&amp;B brands on Amazon US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4846320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Confidential &amp; Proprietary. © 2026 Jungle Scout. All Rights Reserved.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8321040" y="484632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373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32</a:t>
            </a:r>
            <a:endParaRPr lang="en-US" sz="800" dirty="0"/>
          </a:p>
        </p:txBody>
      </p:sp>
      <p:graphicFrame>
        <p:nvGraphicFramePr>
          <p:cNvPr id="3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65760" y="1325880"/>
          <a:ext cx="841248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3566160"/>
                <a:gridCol w="3383280"/>
              </a:tblGrid>
              <a:tr h="5669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Area</a:t>
                      </a:r>
                      <a:endParaRPr lang="en-US" sz="1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22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What we see</a:t>
                      </a:r>
                      <a:endParaRPr lang="en-US" sz="1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22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So what</a:t>
                      </a:r>
                      <a:endParaRPr lang="en-US" sz="1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22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Supplements</a:t>
                      </a:r>
                      <a:endParaRPr lang="en-US" sz="1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Gummies (+42%), softgels (+28%), liquids (+25%) gaining; tablets losing share</a:t>
                      </a:r>
                      <a:endParaRPr lang="en-US" sz="1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Extend hero SKUs into gummy or liquid; keep capsules for value and dose</a:t>
                      </a:r>
                      <a:endParaRPr lang="en-US" sz="1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Sports nutrition</a:t>
                      </a:r>
                      <a:endParaRPr lang="en-US" sz="1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Powder holds 41%; liquids and gummies gaining</a:t>
                      </a:r>
                      <a:endParaRPr lang="en-US" sz="1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RTD and gummy line extensions for creatine and electrolytes</a:t>
                      </a:r>
                      <a:endParaRPr lang="en-US" sz="1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Grocery</a:t>
                      </a:r>
                      <a:endParaRPr lang="en-US" sz="1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Liquids 25% of revenue, +32%; pantry formats lag</a:t>
                      </a:r>
                      <a:endParaRPr lang="en-US" sz="1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Portable, ready-to-drink and stick formats</a:t>
                      </a:r>
                      <a:endParaRPr lang="en-US" sz="1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Search signal</a:t>
                      </a:r>
                      <a:endParaRPr lang="en-US" sz="1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Strong in F&amp;B (ρ 0.77), weak in supplements (ρ 0.35)</a:t>
                      </a:r>
                      <a:endParaRPr lang="en-US" sz="1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Use search to forecast F&amp;B; use sales data for supplement formats</a:t>
                      </a:r>
                      <a:endParaRPr lang="en-US" sz="1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Ashwagandha</a:t>
                      </a:r>
                      <a:endParaRPr lang="en-US" sz="1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$816M, +16%, blend-driven; core category +5%</a:t>
                      </a:r>
                      <a:endParaRPr lang="en-US" sz="1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00022B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Benefit-led blends, gummy and liquid formats, $20–$40 pricing</a:t>
                      </a:r>
                      <a:endParaRPr lang="en-US" sz="1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0002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46304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Thank you</a:t>
            </a:r>
            <a:endParaRPr lang="en-US" sz="540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5146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>
                    <a:alpha val="8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Questions or a deeper cut by brand, category or format? Contact your Jungle Scout team.</a:t>
            </a:r>
            <a:endParaRPr lang="en-US" sz="1400" dirty="0"/>
          </a:p>
        </p:txBody>
      </p:sp>
      <p:pic>
        <p:nvPicPr>
          <p:cNvPr id="4" name="Image 0" descr="/root/.claude/skills/synced/0256d264-44bd-4f68-aad7-91b976a40317_48e519b2-b0dd-4332-aab7-62572dd94942/jungle-scout-deck/assets/logos/logo-wordmark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58768" y="3383280"/>
            <a:ext cx="1426464" cy="2377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365760" y="4846320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FFBE7">
                    <a:alpha val="7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Confidential &amp; Proprietary. © 2026 Jungle Scout. All Rights Reserved.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8321040" y="484632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FFFBE7">
                    <a:alpha val="7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33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Delivery formats: Leveraging Amazon retail trends in Supplements, Food &amp; Beverage, and Ashwagandha</dc:title>
  <dc:subject>PptxGenJS Presentation</dc:subject>
  <dc:creator>PptxGenJS</dc:creator>
  <cp:lastModifiedBy>PptxGenJS</cp:lastModifiedBy>
  <cp:revision>1</cp:revision>
  <dcterms:created xsi:type="dcterms:W3CDTF">2026-09-29T04:00:17Z</dcterms:created>
  <dcterms:modified xsi:type="dcterms:W3CDTF">2026-09-29T04:00:17Z</dcterms:modified>
</cp:coreProperties>
</file>