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6"/>
  </p:notesMasterIdLst>
  <p:sldIdLst>
    <p:sldId id="256" r:id="rId5"/>
    <p:sldId id="275" r:id="rId6"/>
    <p:sldId id="276" r:id="rId7"/>
    <p:sldId id="270" r:id="rId8"/>
    <p:sldId id="273" r:id="rId9"/>
    <p:sldId id="272" r:id="rId10"/>
    <p:sldId id="282" r:id="rId11"/>
    <p:sldId id="284" r:id="rId12"/>
    <p:sldId id="285" r:id="rId13"/>
    <p:sldId id="287" r:id="rId14"/>
    <p:sldId id="260" r:id="rId15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93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3" d="100"/>
          <a:sy n="133" d="100"/>
        </p:scale>
        <p:origin x="98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00348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94C2F7-01C9-0108-85E9-D26E7A83F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F78C5D-1D93-BA81-B8D6-B486B88FF7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A4F816-C587-53C9-E452-F4DA0EBE1B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50A242-A5BD-DBF3-E404-C00A7C447E6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2832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13A50B-4602-774D-0F5D-E5E28B90F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0468EC-E7C1-A7EA-191D-E128675CC3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2FC905-A8D2-16EC-18F4-DD39699BEC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D7040C-BFCB-1441-C92C-1F99AA927D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1132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7D3227-2376-D0C7-E213-5451C41322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20D622-C388-D4DD-25B3-B3C52C6AB5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EAF956-7366-13CD-736A-E18CA6332F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AFE7DD-6B4A-8DCD-B1B8-647F73F51E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1968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E56874-96B2-0FE8-A6D6-9694C5783A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2FA95C-1303-52D2-B787-5C4CD6E058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DFFCB8-B543-9A19-D070-F3EA0E1644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69A3BD-1865-6749-FCBA-D2808EAC4D4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814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AE71CA-09E5-4084-48E1-0B4E0EA225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F48E3E-C3DC-3F44-C6A3-1F7C41C8BC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07E5C5-16CB-0DA5-E83D-AC8AFF9B39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359EE2-EE4C-DFF6-DFEC-B968C9131D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6519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C02EBB-E2AE-905C-E2C9-DB2485B564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C1D811-8046-0479-0422-0FF1445DE5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D49517-01DC-A1E9-B4C5-6B3D27A86C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343530-F1A0-9FD1-3945-E11F3B11CD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1669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E7A185-0129-D067-AA71-717A7C079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9B2CB0-A313-C2F6-D993-E69615FE93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B5FF58-B7A4-FEFC-3AD3-382B8D8BE8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C72BC5-E4CB-A539-A5B3-1A967B2D60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9425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B1B31A-7B66-112C-E5E0-902E720763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E08E8E-69CE-1C25-358F-E488531BB3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143A7E-A4F4-3E63-1F15-B558333B6A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C94A38-D7DE-5478-1DBF-57BF3B3DC2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5826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08B2E4-FE79-9F3F-42B2-87A6FCD9A6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0E9090-EBB2-D362-A218-D470DFD0E8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9D007F-67EB-6C00-7679-0DCA1B3D5F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48FCB7-09CD-68D9-A535-E6589B1312A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8356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jp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hyperlink" Target="http://www.metavo.ca/" TargetMode="External"/><Relationship Id="rId4" Type="http://schemas.openxmlformats.org/officeDocument/2006/relationships/hyperlink" Target="http://www.metavo.com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jp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602159"/>
            <a:ext cx="4884923" cy="639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040"/>
              </a:lnSpc>
              <a:buNone/>
            </a:pPr>
            <a:r>
              <a:rPr lang="en-US" sz="3600" b="1">
                <a:solidFill>
                  <a:srgbClr val="1717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ALT</a:t>
            </a:r>
            <a:endParaRPr lang="en-US" sz="3600"/>
          </a:p>
        </p:txBody>
      </p:sp>
      <p:sp>
        <p:nvSpPr>
          <p:cNvPr id="3" name="Text 1"/>
          <p:cNvSpPr/>
          <p:nvPr/>
        </p:nvSpPr>
        <p:spPr>
          <a:xfrm>
            <a:off x="762000" y="1280220"/>
            <a:ext cx="4884923" cy="1465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5"/>
              </a:lnSpc>
              <a:spcBef>
                <a:spcPts val="300"/>
              </a:spcBef>
              <a:buNone/>
            </a:pPr>
            <a:r>
              <a:rPr lang="en-US" sz="825">
                <a:solidFill>
                  <a:srgbClr val="7373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APPLIED LABORATORY TECHNOLOGIES</a:t>
            </a:r>
            <a:endParaRPr lang="en-US" sz="825"/>
          </a:p>
        </p:txBody>
      </p:sp>
      <p:sp>
        <p:nvSpPr>
          <p:cNvPr id="4" name="Text 2"/>
          <p:cNvSpPr/>
          <p:nvPr/>
        </p:nvSpPr>
        <p:spPr>
          <a:xfrm>
            <a:off x="762000" y="1845915"/>
            <a:ext cx="857250" cy="28575"/>
          </a:xfrm>
          <a:prstGeom prst="rect">
            <a:avLst/>
          </a:prstGeom>
          <a:solidFill>
            <a:srgbClr val="0D9488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62000" y="2018673"/>
            <a:ext cx="4883101" cy="868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3420"/>
              </a:lnSpc>
            </a:pPr>
            <a:r>
              <a:rPr lang="en-US" sz="2900" b="1" dirty="0">
                <a:solidFill>
                  <a:srgbClr val="4B9388"/>
                </a:solidFill>
                <a:latin typeface="Arial"/>
                <a:cs typeface="Arial"/>
              </a:rPr>
              <a:t>AI</a:t>
            </a:r>
            <a:r>
              <a:rPr lang="en-US" sz="2900" b="1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900" dirty="0">
                <a:latin typeface="Arial Narrow"/>
                <a:cs typeface="Arial"/>
              </a:rPr>
              <a:t>to</a:t>
            </a:r>
            <a:r>
              <a:rPr lang="en-US" sz="2900" b="1" dirty="0">
                <a:solidFill>
                  <a:srgbClr val="FF0000"/>
                </a:solidFill>
                <a:latin typeface="Arial"/>
                <a:cs typeface="Arial"/>
              </a:rPr>
              <a:t> </a:t>
            </a:r>
            <a:r>
              <a:rPr lang="en-US" sz="2850" b="1" dirty="0">
                <a:solidFill>
                  <a:srgbClr val="4B9388"/>
                </a:solidFill>
                <a:latin typeface="Arial"/>
                <a:cs typeface="Arial"/>
              </a:rPr>
              <a:t>A</a:t>
            </a:r>
            <a:r>
              <a:rPr lang="en-US" sz="2850" dirty="0">
                <a:latin typeface="Arial"/>
                <a:cs typeface="Arial"/>
              </a:rPr>
              <a:t>dvance</a:t>
            </a:r>
            <a:r>
              <a:rPr lang="en-US" sz="2850" b="1" dirty="0">
                <a:latin typeface="Arial"/>
                <a:cs typeface="Arial"/>
              </a:rPr>
              <a:t>  </a:t>
            </a:r>
            <a:r>
              <a:rPr lang="en-US" sz="2850" b="1" dirty="0">
                <a:solidFill>
                  <a:srgbClr val="4B9388"/>
                </a:solidFill>
                <a:latin typeface="Arial"/>
                <a:cs typeface="Arial"/>
              </a:rPr>
              <a:t>I</a:t>
            </a:r>
            <a:r>
              <a:rPr lang="en-US" sz="2850" dirty="0">
                <a:latin typeface="Arial"/>
                <a:cs typeface="Arial"/>
              </a:rPr>
              <a:t>ngredients</a:t>
            </a:r>
            <a:r>
              <a:rPr lang="en-US" sz="2850" b="1" dirty="0">
                <a:solidFill>
                  <a:srgbClr val="171717"/>
                </a:solidFill>
                <a:latin typeface="Arial"/>
                <a:cs typeface="Arial"/>
              </a:rPr>
              <a:t> </a:t>
            </a:r>
            <a:endParaRPr lang="en-US" sz="2850" b="1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7" name="Text 5"/>
          <p:cNvSpPr/>
          <p:nvPr/>
        </p:nvSpPr>
        <p:spPr>
          <a:xfrm>
            <a:off x="762000" y="4596506"/>
            <a:ext cx="4884923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260"/>
              </a:lnSpc>
              <a:spcBef>
                <a:spcPts val="2400"/>
              </a:spcBef>
            </a:pPr>
            <a:r>
              <a:rPr lang="en-US" sz="900" dirty="0">
                <a:solidFill>
                  <a:srgbClr val="A3A3A3"/>
                </a:solidFill>
                <a:latin typeface="Arial"/>
                <a:ea typeface="Arial" pitchFamily="34" charset="-122"/>
                <a:cs typeface="Arial"/>
              </a:rPr>
              <a:t>Dr. Paul A. Spagnuolo, Ph.D.  | Sept 2026</a:t>
            </a:r>
            <a:endParaRPr lang="en-US" sz="900" dirty="0">
              <a:latin typeface="Arial"/>
              <a:cs typeface="Arial"/>
            </a:endParaRPr>
          </a:p>
        </p:txBody>
      </p:sp>
      <p:sp>
        <p:nvSpPr>
          <p:cNvPr id="8" name="Text 6"/>
          <p:cNvSpPr/>
          <p:nvPr/>
        </p:nvSpPr>
        <p:spPr>
          <a:xfrm>
            <a:off x="6084540" y="0"/>
            <a:ext cx="3059460" cy="5143500"/>
          </a:xfrm>
          <a:prstGeom prst="rect">
            <a:avLst/>
          </a:prstGeom>
          <a:solidFill>
            <a:srgbClr val="171717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/>
          </a:p>
        </p:txBody>
      </p:sp>
      <p:pic>
        <p:nvPicPr>
          <p:cNvPr id="9" name="Image 0" descr="/home/claude/alt-template/qr-webs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0500" y="457200"/>
            <a:ext cx="952500" cy="95250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7881926" y="3081611"/>
            <a:ext cx="881074" cy="3351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1320"/>
              </a:lnSpc>
              <a:buNone/>
            </a:pPr>
            <a:r>
              <a:rPr lang="en-US" sz="825" dirty="0">
                <a:solidFill>
                  <a:srgbClr val="E5E5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Rigorous Analysis.</a:t>
            </a:r>
            <a:endParaRPr lang="en-US" sz="825" dirty="0"/>
          </a:p>
          <a:p>
            <a:pPr marL="0" indent="0" algn="r">
              <a:lnSpc>
                <a:spcPts val="1320"/>
              </a:lnSpc>
              <a:buNone/>
            </a:pPr>
            <a:r>
              <a:rPr lang="en-US" sz="825" dirty="0">
                <a:solidFill>
                  <a:srgbClr val="E5E5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Reliable Results.</a:t>
            </a:r>
            <a:endParaRPr lang="en-US" sz="825" dirty="0"/>
          </a:p>
        </p:txBody>
      </p:sp>
      <p:sp>
        <p:nvSpPr>
          <p:cNvPr id="11" name="Text 8"/>
          <p:cNvSpPr/>
          <p:nvPr/>
        </p:nvSpPr>
        <p:spPr>
          <a:xfrm>
            <a:off x="7881926" y="3531072"/>
            <a:ext cx="881074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1050"/>
              </a:lnSpc>
              <a:spcBef>
                <a:spcPts val="900"/>
              </a:spcBef>
              <a:buNone/>
            </a:pPr>
            <a:r>
              <a:rPr lang="en-US" sz="750">
                <a:solidFill>
                  <a:srgbClr val="7373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appliedlabtech.com</a:t>
            </a:r>
            <a:endParaRPr lang="en-US" sz="750"/>
          </a:p>
        </p:txBody>
      </p:sp>
      <p:sp>
        <p:nvSpPr>
          <p:cNvPr id="12" name="Text 9"/>
          <p:cNvSpPr/>
          <p:nvPr/>
        </p:nvSpPr>
        <p:spPr>
          <a:xfrm>
            <a:off x="7881926" y="3816822"/>
            <a:ext cx="881074" cy="106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840"/>
              </a:lnSpc>
              <a:spcBef>
                <a:spcPts val="1200"/>
              </a:spcBef>
              <a:buNone/>
            </a:pPr>
            <a:endParaRPr lang="en-US" sz="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FD2629-FD4B-6EC0-FD94-3A7B1D63F184}"/>
              </a:ext>
            </a:extLst>
          </p:cNvPr>
          <p:cNvSpPr txBox="1"/>
          <p:nvPr/>
        </p:nvSpPr>
        <p:spPr>
          <a:xfrm>
            <a:off x="685252" y="2503943"/>
            <a:ext cx="4364866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ea typeface="Calibri"/>
                <a:cs typeface="Calibri"/>
              </a:rPr>
              <a:t>Artificial Intelligence to Rapidly Develop, Improve, and Expand Use of Natural Ingredients</a:t>
            </a:r>
          </a:p>
        </p:txBody>
      </p:sp>
      <p:pic>
        <p:nvPicPr>
          <p:cNvPr id="13" name="Google Shape;112;p1" descr="FOOD.jpg">
            <a:extLst>
              <a:ext uri="{FF2B5EF4-FFF2-40B4-BE49-F238E27FC236}">
                <a16:creationId xmlns:a16="http://schemas.microsoft.com/office/drawing/2014/main" id="{CF50490E-6979-463C-D9BE-0AD5C3893E90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4">
            <a:alphaModFix/>
          </a:blip>
          <a:srcRect b="9486"/>
          <a:stretch/>
        </p:blipFill>
        <p:spPr>
          <a:xfrm>
            <a:off x="1290479" y="3238167"/>
            <a:ext cx="1251853" cy="8073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13;p1">
            <a:extLst>
              <a:ext uri="{FF2B5EF4-FFF2-40B4-BE49-F238E27FC236}">
                <a16:creationId xmlns:a16="http://schemas.microsoft.com/office/drawing/2014/main" id="{E2E837C5-1B84-1572-00C9-85BA3D9F1BF4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542333" y="3249192"/>
            <a:ext cx="800492" cy="800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11;p1">
            <a:extLst>
              <a:ext uri="{FF2B5EF4-FFF2-40B4-BE49-F238E27FC236}">
                <a16:creationId xmlns:a16="http://schemas.microsoft.com/office/drawing/2014/main" id="{A68E021C-3A32-2183-D874-B530568C6451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81000" y="3211616"/>
            <a:ext cx="909479" cy="7963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14;p1">
            <a:extLst>
              <a:ext uri="{FF2B5EF4-FFF2-40B4-BE49-F238E27FC236}">
                <a16:creationId xmlns:a16="http://schemas.microsoft.com/office/drawing/2014/main" id="{245BF2FC-95C6-0D9C-55A3-EFFAFC5F1CB4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7">
            <a:alphaModFix/>
          </a:blip>
          <a:srcRect l="3332" t="6666" r="3333" b="6667"/>
          <a:stretch/>
        </p:blipFill>
        <p:spPr>
          <a:xfrm>
            <a:off x="3342825" y="3249192"/>
            <a:ext cx="857426" cy="7963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15;p1">
            <a:extLst>
              <a:ext uri="{FF2B5EF4-FFF2-40B4-BE49-F238E27FC236}">
                <a16:creationId xmlns:a16="http://schemas.microsoft.com/office/drawing/2014/main" id="{33D498ED-61E7-CF36-314A-925E418FABBD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200251" y="3249192"/>
            <a:ext cx="1460875" cy="7963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30C08F2-8BA7-5587-30DC-A4F949449FE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03550" y="4156446"/>
            <a:ext cx="2522728" cy="69309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8FD341-27C9-426C-7110-4D27921071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FDD02B93-EAC5-7676-67D2-7F12C7CF95AA}"/>
              </a:ext>
            </a:extLst>
          </p:cNvPr>
          <p:cNvSpPr/>
          <p:nvPr/>
        </p:nvSpPr>
        <p:spPr>
          <a:xfrm>
            <a:off x="781050" y="381000"/>
            <a:ext cx="0" cy="266700"/>
          </a:xfrm>
          <a:prstGeom prst="line">
            <a:avLst/>
          </a:prstGeom>
          <a:noFill/>
          <a:ln w="38100">
            <a:solidFill>
              <a:srgbClr val="0D9488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84A2A71B-8669-1FBB-0EDA-2CABAB31D93E}"/>
              </a:ext>
            </a:extLst>
          </p:cNvPr>
          <p:cNvSpPr/>
          <p:nvPr/>
        </p:nvSpPr>
        <p:spPr>
          <a:xfrm>
            <a:off x="990600" y="381000"/>
            <a:ext cx="3701606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100" b="1" dirty="0">
                <a:solidFill>
                  <a:srgbClr val="171717"/>
                </a:solidFill>
                <a:latin typeface="Arial"/>
                <a:cs typeface="Arial"/>
              </a:rPr>
              <a:t>01: Spagnuolo Lab Research</a:t>
            </a:r>
            <a:endParaRPr lang="en-US" sz="21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37BC1B46-7F05-7BDE-A921-535955458D31}"/>
              </a:ext>
            </a:extLst>
          </p:cNvPr>
          <p:cNvSpPr/>
          <p:nvPr/>
        </p:nvSpPr>
        <p:spPr>
          <a:xfrm>
            <a:off x="762000" y="1096547"/>
            <a:ext cx="3695700" cy="3283417"/>
          </a:xfrm>
          <a:prstGeom prst="rect">
            <a:avLst/>
          </a:prstGeom>
          <a:solidFill>
            <a:srgbClr val="FFFFFF"/>
          </a:solidFill>
          <a:ln/>
          <a:effectLst>
            <a:outerShdw blurRad="28575" dist="9525" dir="5400000" algn="bl" rotWithShape="0">
              <a:srgbClr val="000000">
                <a:alpha val="8000"/>
              </a:srgbClr>
            </a:outerShdw>
          </a:effectLst>
        </p:spPr>
        <p:txBody>
          <a:bodyPr wrap="square" rtlCol="0" anchor="ctr"/>
          <a:lstStyle/>
          <a:p>
            <a:pPr marL="0" indent="0">
              <a:buNone/>
            </a:pPr>
            <a:endParaRPr lang="en-US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E9FBC9F2-CAE5-7F3E-F9FA-0E62F9D12478}"/>
              </a:ext>
            </a:extLst>
          </p:cNvPr>
          <p:cNvSpPr/>
          <p:nvPr/>
        </p:nvSpPr>
        <p:spPr>
          <a:xfrm>
            <a:off x="1028700" y="1428881"/>
            <a:ext cx="95250" cy="95250"/>
          </a:xfrm>
          <a:prstGeom prst="rect">
            <a:avLst/>
          </a:prstGeom>
          <a:solidFill>
            <a:srgbClr val="0D9488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84DE539F-5261-411D-2144-4E480F4645E1}"/>
              </a:ext>
            </a:extLst>
          </p:cNvPr>
          <p:cNvSpPr/>
          <p:nvPr/>
        </p:nvSpPr>
        <p:spPr>
          <a:xfrm>
            <a:off x="1238250" y="1363248"/>
            <a:ext cx="2952750" cy="226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85"/>
              </a:lnSpc>
            </a:pPr>
            <a:r>
              <a:rPr lang="en-US" sz="1250" b="1" dirty="0">
                <a:solidFill>
                  <a:srgbClr val="171717"/>
                </a:solidFill>
                <a:latin typeface="Arial"/>
                <a:cs typeface="Arial"/>
              </a:rPr>
              <a:t>Discovered / Validated &gt; 10 Molecules</a:t>
            </a:r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7D25DDB5-58EF-6814-15EB-08C8E49074BD}"/>
              </a:ext>
            </a:extLst>
          </p:cNvPr>
          <p:cNvSpPr/>
          <p:nvPr/>
        </p:nvSpPr>
        <p:spPr>
          <a:xfrm>
            <a:off x="1177990" y="1604575"/>
            <a:ext cx="3162300" cy="876300"/>
          </a:xfrm>
          <a:prstGeom prst="rect">
            <a:avLst/>
          </a:prstGeom>
          <a:noFill/>
          <a:ln/>
        </p:spPr>
        <p:txBody>
          <a:bodyPr wrap="square" lIns="85725" tIns="0" rIns="0" bIns="0" rtlCol="0" anchor="t"/>
          <a:lstStyle/>
          <a:p>
            <a:pPr marL="171450" indent="-171450">
              <a:lnSpc>
                <a:spcPct val="150000"/>
              </a:lnSpc>
              <a:buSzPct val="100000"/>
              <a:buFont typeface="Arial"/>
              <a:buChar char="•"/>
            </a:pPr>
            <a:r>
              <a:rPr lang="en-US" sz="1100" dirty="0">
                <a:solidFill>
                  <a:srgbClr val="171717"/>
                </a:solidFill>
                <a:latin typeface="Arial"/>
                <a:cs typeface="Arial"/>
              </a:rPr>
              <a:t>Anit-Cancer</a:t>
            </a:r>
          </a:p>
          <a:p>
            <a:pPr marL="171450" indent="-171450">
              <a:lnSpc>
                <a:spcPct val="150000"/>
              </a:lnSpc>
              <a:buSzPct val="100000"/>
              <a:buFont typeface="Arial"/>
              <a:buChar char="•"/>
            </a:pPr>
            <a:r>
              <a:rPr lang="en-US" sz="1100" dirty="0">
                <a:solidFill>
                  <a:srgbClr val="171717"/>
                </a:solidFill>
                <a:latin typeface="Arial"/>
                <a:cs typeface="Arial"/>
              </a:rPr>
              <a:t>Anit-Diabetic</a:t>
            </a:r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EADA651A-53A7-8680-69E9-CBAA62F72525}"/>
              </a:ext>
            </a:extLst>
          </p:cNvPr>
          <p:cNvSpPr/>
          <p:nvPr/>
        </p:nvSpPr>
        <p:spPr>
          <a:xfrm>
            <a:off x="7768709" y="4781550"/>
            <a:ext cx="613291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1050"/>
              </a:lnSpc>
              <a:buNone/>
            </a:pPr>
            <a:r>
              <a:rPr lang="en-US" sz="750" dirty="0">
                <a:solidFill>
                  <a:srgbClr val="A3A3A3"/>
                </a:solidFill>
                <a:latin typeface="Arial"/>
                <a:cs typeface="Arial"/>
              </a:rPr>
              <a:t>3</a:t>
            </a:r>
          </a:p>
        </p:txBody>
      </p:sp>
      <p:pic>
        <p:nvPicPr>
          <p:cNvPr id="19" name="Google Shape;152;p4" descr="Eight researchers pose in a laboratory as they smile at the camera. They wear white lab coats and gloves">
            <a:extLst>
              <a:ext uri="{FF2B5EF4-FFF2-40B4-BE49-F238E27FC236}">
                <a16:creationId xmlns:a16="http://schemas.microsoft.com/office/drawing/2014/main" id="{CAE5CBBE-C721-142A-0F81-99A601913FD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5252" t="11139" r="19904"/>
          <a:stretch/>
        </p:blipFill>
        <p:spPr>
          <a:xfrm>
            <a:off x="4571611" y="1106720"/>
            <a:ext cx="2804562" cy="2330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53;p4" title="food pill.png">
            <a:extLst>
              <a:ext uri="{FF2B5EF4-FFF2-40B4-BE49-F238E27FC236}">
                <a16:creationId xmlns:a16="http://schemas.microsoft.com/office/drawing/2014/main" id="{04DA83E1-C691-D8DF-CA1A-75DCBD3B81F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53942" y="2929722"/>
            <a:ext cx="2444461" cy="1631677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Text 4">
            <a:extLst>
              <a:ext uri="{FF2B5EF4-FFF2-40B4-BE49-F238E27FC236}">
                <a16:creationId xmlns:a16="http://schemas.microsoft.com/office/drawing/2014/main" id="{D59054B9-49FA-F266-F36D-893C94664134}"/>
              </a:ext>
            </a:extLst>
          </p:cNvPr>
          <p:cNvSpPr/>
          <p:nvPr/>
        </p:nvSpPr>
        <p:spPr>
          <a:xfrm>
            <a:off x="1238250" y="2426125"/>
            <a:ext cx="2952750" cy="226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85"/>
              </a:lnSpc>
            </a:pPr>
            <a:r>
              <a:rPr lang="en-US" sz="1250" b="1" dirty="0">
                <a:solidFill>
                  <a:srgbClr val="171717"/>
                </a:solidFill>
                <a:latin typeface="Arial"/>
                <a:cs typeface="Arial"/>
              </a:rPr>
              <a:t>Four Patents</a:t>
            </a:r>
          </a:p>
        </p:txBody>
      </p:sp>
      <p:sp>
        <p:nvSpPr>
          <p:cNvPr id="22" name="Text 3">
            <a:extLst>
              <a:ext uri="{FF2B5EF4-FFF2-40B4-BE49-F238E27FC236}">
                <a16:creationId xmlns:a16="http://schemas.microsoft.com/office/drawing/2014/main" id="{DD05D22A-070C-7764-E422-3AB7BE99D9CB}"/>
              </a:ext>
            </a:extLst>
          </p:cNvPr>
          <p:cNvSpPr/>
          <p:nvPr/>
        </p:nvSpPr>
        <p:spPr>
          <a:xfrm>
            <a:off x="1029089" y="2480875"/>
            <a:ext cx="95250" cy="95250"/>
          </a:xfrm>
          <a:prstGeom prst="rect">
            <a:avLst/>
          </a:prstGeom>
          <a:solidFill>
            <a:srgbClr val="0D9488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/>
          </a:p>
        </p:txBody>
      </p:sp>
      <p:sp>
        <p:nvSpPr>
          <p:cNvPr id="23" name="Text 4">
            <a:extLst>
              <a:ext uri="{FF2B5EF4-FFF2-40B4-BE49-F238E27FC236}">
                <a16:creationId xmlns:a16="http://schemas.microsoft.com/office/drawing/2014/main" id="{52812166-FB36-3977-D9B5-15CCE494A63E}"/>
              </a:ext>
            </a:extLst>
          </p:cNvPr>
          <p:cNvSpPr/>
          <p:nvPr/>
        </p:nvSpPr>
        <p:spPr>
          <a:xfrm>
            <a:off x="1238250" y="2874972"/>
            <a:ext cx="2952750" cy="226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85"/>
              </a:lnSpc>
            </a:pPr>
            <a:r>
              <a:rPr lang="en-US" sz="1250" b="1" dirty="0">
                <a:solidFill>
                  <a:srgbClr val="171717"/>
                </a:solidFill>
                <a:latin typeface="Arial"/>
                <a:cs typeface="Arial"/>
              </a:rPr>
              <a:t>&gt; 70 Publications</a:t>
            </a:r>
          </a:p>
        </p:txBody>
      </p:sp>
      <p:sp>
        <p:nvSpPr>
          <p:cNvPr id="24" name="Text 3">
            <a:extLst>
              <a:ext uri="{FF2B5EF4-FFF2-40B4-BE49-F238E27FC236}">
                <a16:creationId xmlns:a16="http://schemas.microsoft.com/office/drawing/2014/main" id="{8DFCD8C2-DF46-3CB1-3EBD-5D8187A05F7B}"/>
              </a:ext>
            </a:extLst>
          </p:cNvPr>
          <p:cNvSpPr/>
          <p:nvPr/>
        </p:nvSpPr>
        <p:spPr>
          <a:xfrm>
            <a:off x="1029089" y="2929722"/>
            <a:ext cx="95250" cy="95250"/>
          </a:xfrm>
          <a:prstGeom prst="rect">
            <a:avLst/>
          </a:prstGeom>
          <a:solidFill>
            <a:srgbClr val="0D9488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/>
          </a:p>
        </p:txBody>
      </p:sp>
      <p:sp>
        <p:nvSpPr>
          <p:cNvPr id="25" name="Text 4">
            <a:extLst>
              <a:ext uri="{FF2B5EF4-FFF2-40B4-BE49-F238E27FC236}">
                <a16:creationId xmlns:a16="http://schemas.microsoft.com/office/drawing/2014/main" id="{75512A04-7393-A0DD-F223-D489BD0CFEEB}"/>
              </a:ext>
            </a:extLst>
          </p:cNvPr>
          <p:cNvSpPr/>
          <p:nvPr/>
        </p:nvSpPr>
        <p:spPr>
          <a:xfrm>
            <a:off x="1238250" y="3324286"/>
            <a:ext cx="2952750" cy="226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85"/>
              </a:lnSpc>
            </a:pPr>
            <a:r>
              <a:rPr lang="en-US" sz="1250" b="1" dirty="0">
                <a:solidFill>
                  <a:srgbClr val="171717"/>
                </a:solidFill>
                <a:latin typeface="Arial"/>
                <a:cs typeface="Arial"/>
              </a:rPr>
              <a:t>Two Approved Products</a:t>
            </a:r>
          </a:p>
        </p:txBody>
      </p:sp>
      <p:sp>
        <p:nvSpPr>
          <p:cNvPr id="26" name="Text 3">
            <a:extLst>
              <a:ext uri="{FF2B5EF4-FFF2-40B4-BE49-F238E27FC236}">
                <a16:creationId xmlns:a16="http://schemas.microsoft.com/office/drawing/2014/main" id="{082FBBB6-6897-4A5B-B4A8-053BDBF14BED}"/>
              </a:ext>
            </a:extLst>
          </p:cNvPr>
          <p:cNvSpPr/>
          <p:nvPr/>
        </p:nvSpPr>
        <p:spPr>
          <a:xfrm>
            <a:off x="1029089" y="3379036"/>
            <a:ext cx="95250" cy="95250"/>
          </a:xfrm>
          <a:prstGeom prst="rect">
            <a:avLst/>
          </a:prstGeom>
          <a:solidFill>
            <a:srgbClr val="0D9488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/>
          </a:p>
        </p:txBody>
      </p:sp>
      <p:sp>
        <p:nvSpPr>
          <p:cNvPr id="27" name="Text 4">
            <a:extLst>
              <a:ext uri="{FF2B5EF4-FFF2-40B4-BE49-F238E27FC236}">
                <a16:creationId xmlns:a16="http://schemas.microsoft.com/office/drawing/2014/main" id="{4AEA893B-5BF7-BB50-345A-12736B23868F}"/>
              </a:ext>
            </a:extLst>
          </p:cNvPr>
          <p:cNvSpPr/>
          <p:nvPr/>
        </p:nvSpPr>
        <p:spPr>
          <a:xfrm>
            <a:off x="1238250" y="3773133"/>
            <a:ext cx="3035170" cy="226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85"/>
              </a:lnSpc>
            </a:pPr>
            <a:r>
              <a:rPr lang="en-US" sz="1250" b="1" dirty="0">
                <a:solidFill>
                  <a:srgbClr val="171717"/>
                </a:solidFill>
                <a:latin typeface="Arial"/>
                <a:cs typeface="Arial"/>
              </a:rPr>
              <a:t>Multiple National / International Awards</a:t>
            </a:r>
          </a:p>
        </p:txBody>
      </p:sp>
      <p:sp>
        <p:nvSpPr>
          <p:cNvPr id="28" name="Text 3">
            <a:extLst>
              <a:ext uri="{FF2B5EF4-FFF2-40B4-BE49-F238E27FC236}">
                <a16:creationId xmlns:a16="http://schemas.microsoft.com/office/drawing/2014/main" id="{0EA291E3-456D-3152-B342-0DEBE68BCE53}"/>
              </a:ext>
            </a:extLst>
          </p:cNvPr>
          <p:cNvSpPr/>
          <p:nvPr/>
        </p:nvSpPr>
        <p:spPr>
          <a:xfrm>
            <a:off x="1029089" y="3827883"/>
            <a:ext cx="95250" cy="95250"/>
          </a:xfrm>
          <a:prstGeom prst="rect">
            <a:avLst/>
          </a:prstGeom>
          <a:solidFill>
            <a:srgbClr val="0D9488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780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7D5562F-46A8-CF80-28F4-6833025CD8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2906FB78-F1F8-A101-49AA-8FFB7369D4D4}"/>
              </a:ext>
            </a:extLst>
          </p:cNvPr>
          <p:cNvSpPr/>
          <p:nvPr/>
        </p:nvSpPr>
        <p:spPr>
          <a:xfrm>
            <a:off x="781050" y="381000"/>
            <a:ext cx="0" cy="497086"/>
          </a:xfrm>
          <a:prstGeom prst="line">
            <a:avLst/>
          </a:prstGeom>
          <a:noFill/>
          <a:ln w="38100">
            <a:solidFill>
              <a:srgbClr val="0D9488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C761EFB9-98DB-EEDE-B48D-3ECBEEB93E97}"/>
              </a:ext>
            </a:extLst>
          </p:cNvPr>
          <p:cNvSpPr/>
          <p:nvPr/>
        </p:nvSpPr>
        <p:spPr>
          <a:xfrm>
            <a:off x="917330" y="381000"/>
            <a:ext cx="4867647" cy="2520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100"/>
              </a:lnSpc>
            </a:pPr>
            <a:r>
              <a:rPr lang="en-US" sz="2100" b="1" dirty="0">
                <a:solidFill>
                  <a:srgbClr val="171717"/>
                </a:solidFill>
                <a:latin typeface="Arial"/>
                <a:cs typeface="Arial"/>
              </a:rPr>
              <a:t>01: Ingredient Development Platform</a:t>
            </a:r>
            <a:endParaRPr lang="en-US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893B4C3B-062A-806B-67C1-43AC8399062F}"/>
              </a:ext>
            </a:extLst>
          </p:cNvPr>
          <p:cNvSpPr/>
          <p:nvPr/>
        </p:nvSpPr>
        <p:spPr>
          <a:xfrm>
            <a:off x="915650" y="704850"/>
            <a:ext cx="7611056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365"/>
              </a:lnSpc>
              <a:spcBef>
                <a:spcPts val="450"/>
              </a:spcBef>
            </a:pPr>
            <a:r>
              <a:rPr lang="en-US" sz="1050" dirty="0">
                <a:solidFill>
                  <a:srgbClr val="737373"/>
                </a:solidFill>
                <a:latin typeface="Arial"/>
                <a:cs typeface="Arial"/>
              </a:rPr>
              <a:t>How we traditionally developed our ingredients in the lab.</a:t>
            </a:r>
            <a:endParaRPr lang="en-US" sz="1050" dirty="0">
              <a:ea typeface="Calibri"/>
              <a:cs typeface="Calibri"/>
            </a:endParaRPr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FD72C8FE-1971-CBFA-6144-4390D3FA4806}"/>
              </a:ext>
            </a:extLst>
          </p:cNvPr>
          <p:cNvSpPr/>
          <p:nvPr/>
        </p:nvSpPr>
        <p:spPr>
          <a:xfrm>
            <a:off x="7768709" y="4781550"/>
            <a:ext cx="613291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1050"/>
              </a:lnSpc>
              <a:buNone/>
            </a:pPr>
            <a:r>
              <a:rPr lang="en-US" sz="750" dirty="0">
                <a:solidFill>
                  <a:srgbClr val="A3A3A3"/>
                </a:solidFill>
                <a:latin typeface="Arial"/>
                <a:cs typeface="Arial"/>
              </a:rPr>
              <a:t>6</a:t>
            </a:r>
          </a:p>
        </p:txBody>
      </p:sp>
      <p:sp>
        <p:nvSpPr>
          <p:cNvPr id="175" name="Google Shape;175;p6"/>
          <p:cNvSpPr/>
          <p:nvPr/>
        </p:nvSpPr>
        <p:spPr>
          <a:xfrm>
            <a:off x="1714485" y="1726848"/>
            <a:ext cx="115650" cy="11565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p6"/>
          <p:cNvSpPr/>
          <p:nvPr/>
        </p:nvSpPr>
        <p:spPr>
          <a:xfrm>
            <a:off x="1028014" y="1468682"/>
            <a:ext cx="637650" cy="63765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BFBFBF"/>
          </a:solidFill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6"/>
          <p:cNvSpPr txBox="1"/>
          <p:nvPr/>
        </p:nvSpPr>
        <p:spPr>
          <a:xfrm>
            <a:off x="1028007" y="1706152"/>
            <a:ext cx="637650" cy="184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750" b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Discovery</a:t>
            </a:r>
            <a:endParaRPr sz="750" b="1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p6"/>
          <p:cNvSpPr/>
          <p:nvPr/>
        </p:nvSpPr>
        <p:spPr>
          <a:xfrm>
            <a:off x="1910094" y="1474198"/>
            <a:ext cx="637650" cy="637650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" name="Google Shape;179;p6"/>
          <p:cNvSpPr txBox="1"/>
          <p:nvPr/>
        </p:nvSpPr>
        <p:spPr>
          <a:xfrm>
            <a:off x="1930595" y="1654523"/>
            <a:ext cx="637650" cy="300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750" b="1">
                <a:solidFill>
                  <a:schemeClr val="lt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Historical</a:t>
            </a:r>
            <a:endParaRPr sz="750" b="1">
              <a:solidFill>
                <a:schemeClr val="lt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750" b="1">
                <a:solidFill>
                  <a:schemeClr val="lt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Use</a:t>
            </a:r>
            <a:endParaRPr sz="750" b="1">
              <a:solidFill>
                <a:schemeClr val="lt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0" name="Google Shape;180;p6"/>
          <p:cNvSpPr txBox="1"/>
          <p:nvPr/>
        </p:nvSpPr>
        <p:spPr>
          <a:xfrm>
            <a:off x="1340488" y="1027381"/>
            <a:ext cx="966600" cy="276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35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Discovery</a:t>
            </a:r>
            <a:endParaRPr sz="10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6"/>
          <p:cNvSpPr/>
          <p:nvPr/>
        </p:nvSpPr>
        <p:spPr>
          <a:xfrm>
            <a:off x="2792172" y="1468682"/>
            <a:ext cx="637650" cy="63765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BFBFBF"/>
          </a:solidFill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2" name="Google Shape;182;p6"/>
          <p:cNvSpPr txBox="1"/>
          <p:nvPr/>
        </p:nvSpPr>
        <p:spPr>
          <a:xfrm>
            <a:off x="2849344" y="1649014"/>
            <a:ext cx="523125" cy="300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750" b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</a:t>
            </a:r>
            <a:endParaRPr sz="750" b="1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750" b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Vitro</a:t>
            </a:r>
            <a:endParaRPr sz="750" b="1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3" name="Google Shape;183;p6"/>
          <p:cNvSpPr/>
          <p:nvPr/>
        </p:nvSpPr>
        <p:spPr>
          <a:xfrm>
            <a:off x="3674251" y="1474198"/>
            <a:ext cx="637650" cy="637650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4" name="Google Shape;184;p6"/>
          <p:cNvSpPr txBox="1"/>
          <p:nvPr/>
        </p:nvSpPr>
        <p:spPr>
          <a:xfrm>
            <a:off x="3674251" y="1654523"/>
            <a:ext cx="637650" cy="300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750" b="1">
                <a:solidFill>
                  <a:schemeClr val="lt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Science</a:t>
            </a:r>
            <a:endParaRPr sz="750" b="1">
              <a:solidFill>
                <a:schemeClr val="lt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750" b="1">
                <a:solidFill>
                  <a:schemeClr val="lt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(Target)</a:t>
            </a:r>
            <a:endParaRPr sz="750" b="1">
              <a:solidFill>
                <a:schemeClr val="lt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185" name="Google Shape;185;p6"/>
          <p:cNvCxnSpPr/>
          <p:nvPr/>
        </p:nvCxnSpPr>
        <p:spPr>
          <a:xfrm rot="10800000">
            <a:off x="1027970" y="1284120"/>
            <a:ext cx="1591650" cy="0"/>
          </a:xfrm>
          <a:prstGeom prst="straightConnector1">
            <a:avLst/>
          </a:prstGeom>
          <a:noFill/>
          <a:ln w="15875" cap="rnd" cmpd="sng">
            <a:solidFill>
              <a:schemeClr val="dk1"/>
            </a:solidFill>
            <a:prstDash val="dash"/>
            <a:miter lim="800000"/>
            <a:headEnd type="oval" w="med" len="med"/>
            <a:tailEnd type="oval" w="med" len="med"/>
          </a:ln>
        </p:spPr>
      </p:cxnSp>
      <p:sp>
        <p:nvSpPr>
          <p:cNvPr id="186" name="Google Shape;186;p6"/>
          <p:cNvSpPr/>
          <p:nvPr/>
        </p:nvSpPr>
        <p:spPr>
          <a:xfrm>
            <a:off x="4556330" y="1468682"/>
            <a:ext cx="637650" cy="63765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BFBFBF"/>
          </a:solidFill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" name="Google Shape;187;p6"/>
          <p:cNvSpPr txBox="1"/>
          <p:nvPr/>
        </p:nvSpPr>
        <p:spPr>
          <a:xfrm>
            <a:off x="4534051" y="1696142"/>
            <a:ext cx="682200" cy="184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750" b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Pre-Clinical</a:t>
            </a:r>
            <a:endParaRPr sz="750" b="1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" name="Google Shape;188;p6"/>
          <p:cNvSpPr/>
          <p:nvPr/>
        </p:nvSpPr>
        <p:spPr>
          <a:xfrm>
            <a:off x="5438409" y="1474198"/>
            <a:ext cx="637650" cy="637650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6"/>
          <p:cNvSpPr txBox="1"/>
          <p:nvPr/>
        </p:nvSpPr>
        <p:spPr>
          <a:xfrm>
            <a:off x="5387083" y="1702677"/>
            <a:ext cx="744075" cy="184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750" b="1">
                <a:solidFill>
                  <a:schemeClr val="lt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Formulation</a:t>
            </a:r>
            <a:endParaRPr sz="750" b="1">
              <a:solidFill>
                <a:schemeClr val="lt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" name="Google Shape;190;p6"/>
          <p:cNvSpPr/>
          <p:nvPr/>
        </p:nvSpPr>
        <p:spPr>
          <a:xfrm>
            <a:off x="6320487" y="1468682"/>
            <a:ext cx="637650" cy="63765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BFBFBF"/>
          </a:solidFill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1" name="Google Shape;191;p6"/>
          <p:cNvSpPr txBox="1"/>
          <p:nvPr/>
        </p:nvSpPr>
        <p:spPr>
          <a:xfrm>
            <a:off x="6357866" y="1697161"/>
            <a:ext cx="555075" cy="184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750" b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Clinical</a:t>
            </a:r>
            <a:endParaRPr sz="750" b="1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" name="Google Shape;192;p6"/>
          <p:cNvSpPr/>
          <p:nvPr/>
        </p:nvSpPr>
        <p:spPr>
          <a:xfrm>
            <a:off x="7202566" y="1474198"/>
            <a:ext cx="637650" cy="637650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" name="Google Shape;193;p6"/>
          <p:cNvSpPr txBox="1"/>
          <p:nvPr/>
        </p:nvSpPr>
        <p:spPr>
          <a:xfrm>
            <a:off x="7190530" y="1648504"/>
            <a:ext cx="682200" cy="300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750" b="1">
                <a:solidFill>
                  <a:schemeClr val="lt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Regulatory</a:t>
            </a:r>
            <a:endParaRPr sz="750" b="1">
              <a:solidFill>
                <a:schemeClr val="lt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750" b="1">
                <a:solidFill>
                  <a:schemeClr val="lt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Approval</a:t>
            </a:r>
            <a:endParaRPr sz="750" b="1">
              <a:solidFill>
                <a:schemeClr val="lt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" name="Google Shape;194;p6"/>
          <p:cNvSpPr/>
          <p:nvPr/>
        </p:nvSpPr>
        <p:spPr>
          <a:xfrm>
            <a:off x="2596564" y="1726848"/>
            <a:ext cx="115650" cy="11565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6"/>
          <p:cNvSpPr/>
          <p:nvPr/>
        </p:nvSpPr>
        <p:spPr>
          <a:xfrm>
            <a:off x="3478641" y="1726848"/>
            <a:ext cx="115650" cy="11565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" name="Google Shape;196;p6"/>
          <p:cNvSpPr/>
          <p:nvPr/>
        </p:nvSpPr>
        <p:spPr>
          <a:xfrm>
            <a:off x="4360721" y="1726848"/>
            <a:ext cx="115650" cy="11565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" name="Google Shape;197;p6"/>
          <p:cNvSpPr/>
          <p:nvPr/>
        </p:nvSpPr>
        <p:spPr>
          <a:xfrm>
            <a:off x="5273840" y="1726848"/>
            <a:ext cx="115650" cy="11565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6"/>
          <p:cNvSpPr/>
          <p:nvPr/>
        </p:nvSpPr>
        <p:spPr>
          <a:xfrm>
            <a:off x="6155919" y="1726848"/>
            <a:ext cx="115650" cy="11565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" name="Google Shape;199;p6"/>
          <p:cNvSpPr/>
          <p:nvPr/>
        </p:nvSpPr>
        <p:spPr>
          <a:xfrm>
            <a:off x="7021395" y="1726848"/>
            <a:ext cx="115650" cy="11565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" name="Google Shape;204;p6"/>
          <p:cNvSpPr txBox="1"/>
          <p:nvPr/>
        </p:nvSpPr>
        <p:spPr>
          <a:xfrm>
            <a:off x="3509676" y="1027381"/>
            <a:ext cx="966600" cy="276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35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Validation</a:t>
            </a:r>
            <a:endParaRPr sz="10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05" name="Google Shape;205;p6"/>
          <p:cNvCxnSpPr/>
          <p:nvPr/>
        </p:nvCxnSpPr>
        <p:spPr>
          <a:xfrm rot="10800000">
            <a:off x="2740707" y="1284120"/>
            <a:ext cx="2521575" cy="0"/>
          </a:xfrm>
          <a:prstGeom prst="straightConnector1">
            <a:avLst/>
          </a:prstGeom>
          <a:noFill/>
          <a:ln w="15875" cap="rnd" cmpd="sng">
            <a:solidFill>
              <a:schemeClr val="dk1"/>
            </a:solidFill>
            <a:prstDash val="dash"/>
            <a:miter lim="800000"/>
            <a:headEnd type="oval" w="med" len="med"/>
            <a:tailEnd type="oval" w="med" len="med"/>
          </a:ln>
        </p:spPr>
      </p:cxnSp>
      <p:sp>
        <p:nvSpPr>
          <p:cNvPr id="206" name="Google Shape;206;p6"/>
          <p:cNvSpPr txBox="1"/>
          <p:nvPr/>
        </p:nvSpPr>
        <p:spPr>
          <a:xfrm>
            <a:off x="5950824" y="1027386"/>
            <a:ext cx="1550484" cy="276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35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Commercialization</a:t>
            </a:r>
            <a:endParaRPr sz="10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07" name="Google Shape;207;p6"/>
          <p:cNvCxnSpPr/>
          <p:nvPr/>
        </p:nvCxnSpPr>
        <p:spPr>
          <a:xfrm rot="10800000">
            <a:off x="5382807" y="1285583"/>
            <a:ext cx="2534175" cy="0"/>
          </a:xfrm>
          <a:prstGeom prst="straightConnector1">
            <a:avLst/>
          </a:prstGeom>
          <a:noFill/>
          <a:ln w="15875" cap="rnd" cmpd="sng">
            <a:solidFill>
              <a:schemeClr val="dk1"/>
            </a:solidFill>
            <a:prstDash val="dash"/>
            <a:miter lim="800000"/>
            <a:headEnd type="oval" w="med" len="med"/>
            <a:tailEnd type="oval" w="med" len="med"/>
          </a:ln>
        </p:spPr>
      </p:cxnSp>
      <p:sp>
        <p:nvSpPr>
          <p:cNvPr id="5" name="Google Shape;174;p6">
            <a:extLst>
              <a:ext uri="{FF2B5EF4-FFF2-40B4-BE49-F238E27FC236}">
                <a16:creationId xmlns:a16="http://schemas.microsoft.com/office/drawing/2014/main" id="{BC9B2A53-1A00-36CB-01A0-01ABD01DAB1A}"/>
              </a:ext>
            </a:extLst>
          </p:cNvPr>
          <p:cNvSpPr/>
          <p:nvPr/>
        </p:nvSpPr>
        <p:spPr>
          <a:xfrm>
            <a:off x="825313" y="2298891"/>
            <a:ext cx="7301925" cy="2293425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BFBFBF"/>
          </a:solidFill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" name="Google Shape;209;p6">
            <a:extLst>
              <a:ext uri="{FF2B5EF4-FFF2-40B4-BE49-F238E27FC236}">
                <a16:creationId xmlns:a16="http://schemas.microsoft.com/office/drawing/2014/main" id="{8F0F9AC7-3BAC-05F3-13BC-24F95E9EFC14}"/>
              </a:ext>
            </a:extLst>
          </p:cNvPr>
          <p:cNvSpPr txBox="1"/>
          <p:nvPr/>
        </p:nvSpPr>
        <p:spPr>
          <a:xfrm>
            <a:off x="1005513" y="2390187"/>
            <a:ext cx="1398150" cy="276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35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LAB EXAMPLE</a:t>
            </a:r>
            <a:endParaRPr sz="10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210;p6">
            <a:extLst>
              <a:ext uri="{FF2B5EF4-FFF2-40B4-BE49-F238E27FC236}">
                <a16:creationId xmlns:a16="http://schemas.microsoft.com/office/drawing/2014/main" id="{CE4C3D1C-7C57-0C96-15AE-E9D52668E44E}"/>
              </a:ext>
            </a:extLst>
          </p:cNvPr>
          <p:cNvSpPr/>
          <p:nvPr/>
        </p:nvSpPr>
        <p:spPr>
          <a:xfrm>
            <a:off x="2830767" y="3244324"/>
            <a:ext cx="3418875" cy="50175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50" tIns="68550" rIns="68550" bIns="685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211;p6">
            <a:extLst>
              <a:ext uri="{FF2B5EF4-FFF2-40B4-BE49-F238E27FC236}">
                <a16:creationId xmlns:a16="http://schemas.microsoft.com/office/drawing/2014/main" id="{BFE730C8-CE4F-50A2-A25C-B2180373BEAE}"/>
              </a:ext>
            </a:extLst>
          </p:cNvPr>
          <p:cNvSpPr/>
          <p:nvPr/>
        </p:nvSpPr>
        <p:spPr>
          <a:xfrm>
            <a:off x="6439055" y="2771806"/>
            <a:ext cx="1591650" cy="1591650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9" name="Google Shape;212;p6">
            <a:extLst>
              <a:ext uri="{FF2B5EF4-FFF2-40B4-BE49-F238E27FC236}">
                <a16:creationId xmlns:a16="http://schemas.microsoft.com/office/drawing/2014/main" id="{C8056B0D-9AC0-3105-9878-008DEBDB7CD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52803" t="19446" r="6589" b="4408"/>
          <a:stretch/>
        </p:blipFill>
        <p:spPr>
          <a:xfrm>
            <a:off x="6623808" y="2911698"/>
            <a:ext cx="1262230" cy="98624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213;p6">
            <a:extLst>
              <a:ext uri="{FF2B5EF4-FFF2-40B4-BE49-F238E27FC236}">
                <a16:creationId xmlns:a16="http://schemas.microsoft.com/office/drawing/2014/main" id="{B51F92CA-2CB2-1B49-44A6-C0CDA4AA6FF7}"/>
              </a:ext>
            </a:extLst>
          </p:cNvPr>
          <p:cNvSpPr txBox="1"/>
          <p:nvPr/>
        </p:nvSpPr>
        <p:spPr>
          <a:xfrm>
            <a:off x="6522375" y="3855598"/>
            <a:ext cx="1439908" cy="692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200" u="sng" dirty="0">
                <a:solidFill>
                  <a:srgbClr val="EBF1F0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www.metavo.com</a:t>
            </a:r>
            <a:endParaRPr sz="1200" dirty="0">
              <a:solidFill>
                <a:srgbClr val="EBF1F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200" u="sng" dirty="0">
                <a:solidFill>
                  <a:srgbClr val="EBF1F0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www.metavo.ca</a:t>
            </a:r>
            <a:endParaRPr sz="1200" dirty="0">
              <a:solidFill>
                <a:srgbClr val="EBF1F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EBF1F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214;p6">
            <a:extLst>
              <a:ext uri="{FF2B5EF4-FFF2-40B4-BE49-F238E27FC236}">
                <a16:creationId xmlns:a16="http://schemas.microsoft.com/office/drawing/2014/main" id="{99B8E879-E56B-8878-6FD4-E7A2E27D1ECB}"/>
              </a:ext>
            </a:extLst>
          </p:cNvPr>
          <p:cNvSpPr/>
          <p:nvPr/>
        </p:nvSpPr>
        <p:spPr>
          <a:xfrm>
            <a:off x="1005512" y="2741881"/>
            <a:ext cx="1591650" cy="1591650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" name="Google Shape;215;p6">
            <a:extLst>
              <a:ext uri="{FF2B5EF4-FFF2-40B4-BE49-F238E27FC236}">
                <a16:creationId xmlns:a16="http://schemas.microsoft.com/office/drawing/2014/main" id="{17C07308-D7F8-A680-4906-5D38424AE441}"/>
              </a:ext>
            </a:extLst>
          </p:cNvPr>
          <p:cNvSpPr txBox="1"/>
          <p:nvPr/>
        </p:nvSpPr>
        <p:spPr>
          <a:xfrm>
            <a:off x="975136" y="2894884"/>
            <a:ext cx="637650" cy="276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350" b="1">
                <a:solidFill>
                  <a:schemeClr val="lt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Avo B</a:t>
            </a:r>
            <a:endParaRPr sz="1350" b="1">
              <a:solidFill>
                <a:schemeClr val="lt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9" name="Google Shape;216;p6">
            <a:extLst>
              <a:ext uri="{FF2B5EF4-FFF2-40B4-BE49-F238E27FC236}">
                <a16:creationId xmlns:a16="http://schemas.microsoft.com/office/drawing/2014/main" id="{5C76BF45-5EEC-4579-C6E7-1C7200185420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t="24099" b="23984"/>
          <a:stretch/>
        </p:blipFill>
        <p:spPr>
          <a:xfrm>
            <a:off x="1146530" y="3249909"/>
            <a:ext cx="966600" cy="501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17;p6">
            <a:extLst>
              <a:ext uri="{FF2B5EF4-FFF2-40B4-BE49-F238E27FC236}">
                <a16:creationId xmlns:a16="http://schemas.microsoft.com/office/drawing/2014/main" id="{AE008F72-3FBE-2016-83C1-55E326013B63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866830" y="3710543"/>
            <a:ext cx="637650" cy="536157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8;p6">
            <a:extLst>
              <a:ext uri="{FF2B5EF4-FFF2-40B4-BE49-F238E27FC236}">
                <a16:creationId xmlns:a16="http://schemas.microsoft.com/office/drawing/2014/main" id="{757A0DE6-B784-75F6-F1D9-9645A27B0DED}"/>
              </a:ext>
            </a:extLst>
          </p:cNvPr>
          <p:cNvSpPr txBox="1"/>
          <p:nvPr/>
        </p:nvSpPr>
        <p:spPr>
          <a:xfrm>
            <a:off x="6538442" y="2309266"/>
            <a:ext cx="1398150" cy="484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35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COMMERCIAL PRODUCT</a:t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75511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F50C2F-34D7-E108-301E-9411D9847C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711002AA-2A12-4971-23F9-2BA54DD9F07B}"/>
              </a:ext>
            </a:extLst>
          </p:cNvPr>
          <p:cNvSpPr/>
          <p:nvPr/>
        </p:nvSpPr>
        <p:spPr>
          <a:xfrm>
            <a:off x="781050" y="381000"/>
            <a:ext cx="0" cy="497086"/>
          </a:xfrm>
          <a:prstGeom prst="line">
            <a:avLst/>
          </a:prstGeom>
          <a:noFill/>
          <a:ln w="38100">
            <a:solidFill>
              <a:srgbClr val="0D9488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C6EEE312-95AA-B337-F21B-6AA5D0D3AABE}"/>
              </a:ext>
            </a:extLst>
          </p:cNvPr>
          <p:cNvSpPr/>
          <p:nvPr/>
        </p:nvSpPr>
        <p:spPr>
          <a:xfrm>
            <a:off x="917331" y="381000"/>
            <a:ext cx="5057326" cy="248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100"/>
              </a:lnSpc>
            </a:pPr>
            <a:r>
              <a:rPr lang="en-US" sz="2100" b="1" dirty="0">
                <a:solidFill>
                  <a:srgbClr val="171717"/>
                </a:solidFill>
                <a:latin typeface="Arial"/>
                <a:cs typeface="Arial"/>
              </a:rPr>
              <a:t>02: Game changing technology</a:t>
            </a: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E0B1488A-1C25-6E2F-A999-1DE177698710}"/>
              </a:ext>
            </a:extLst>
          </p:cNvPr>
          <p:cNvSpPr/>
          <p:nvPr/>
        </p:nvSpPr>
        <p:spPr>
          <a:xfrm>
            <a:off x="915650" y="704850"/>
            <a:ext cx="7611056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050" dirty="0">
                <a:solidFill>
                  <a:srgbClr val="737373"/>
                </a:solidFill>
                <a:latin typeface="Arial"/>
                <a:cs typeface="Arial"/>
              </a:rPr>
              <a:t>How do we increase efficiency &amp; decrease costs in this ingredient development process?</a:t>
            </a:r>
          </a:p>
          <a:p>
            <a:endParaRPr lang="en-US" sz="1050" dirty="0">
              <a:solidFill>
                <a:srgbClr val="737373"/>
              </a:solidFill>
              <a:latin typeface="Arial"/>
              <a:cs typeface="Arial"/>
            </a:endParaRPr>
          </a:p>
          <a:p>
            <a:pPr>
              <a:lnSpc>
                <a:spcPts val="1365"/>
              </a:lnSpc>
              <a:spcBef>
                <a:spcPts val="450"/>
              </a:spcBef>
            </a:pPr>
            <a:endParaRPr lang="en-US" sz="1050" dirty="0">
              <a:solidFill>
                <a:srgbClr val="737373"/>
              </a:solidFill>
              <a:latin typeface="Arial"/>
              <a:ea typeface="Calibri"/>
              <a:cs typeface="Arial"/>
            </a:endParaRPr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6EED0DC6-5681-3D3C-A15E-B7DDC0A93B71}"/>
              </a:ext>
            </a:extLst>
          </p:cNvPr>
          <p:cNvSpPr/>
          <p:nvPr/>
        </p:nvSpPr>
        <p:spPr>
          <a:xfrm>
            <a:off x="7768709" y="4781550"/>
            <a:ext cx="613291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1050"/>
              </a:lnSpc>
              <a:buNone/>
            </a:pPr>
            <a:r>
              <a:rPr lang="en-US" sz="750" dirty="0">
                <a:solidFill>
                  <a:srgbClr val="A3A3A3"/>
                </a:solidFill>
                <a:latin typeface="Arial"/>
                <a:cs typeface="Arial"/>
              </a:rPr>
              <a:t>12</a:t>
            </a:r>
          </a:p>
        </p:txBody>
      </p:sp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63107D01-C03B-60B9-054B-E6501BD873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3996" t="12731" r="99" b="68981"/>
          <a:stretch>
            <a:fillRect/>
          </a:stretch>
        </p:blipFill>
        <p:spPr>
          <a:xfrm>
            <a:off x="1830699" y="1098093"/>
            <a:ext cx="5482602" cy="178747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A7C813C-6FC1-2B92-259C-39E3FB3F711D}"/>
              </a:ext>
            </a:extLst>
          </p:cNvPr>
          <p:cNvSpPr txBox="1"/>
          <p:nvPr/>
        </p:nvSpPr>
        <p:spPr>
          <a:xfrm>
            <a:off x="770944" y="2973162"/>
            <a:ext cx="76110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 Agentic AI workflows to accelerate and augment human-centric workflows in the discovery and initial validation stages of discovery.</a:t>
            </a:r>
          </a:p>
        </p:txBody>
      </p:sp>
      <p:pic>
        <p:nvPicPr>
          <p:cNvPr id="334" name="Google Shape;334;p11"/>
          <p:cNvPicPr preferRelativeResize="0"/>
          <p:nvPr/>
        </p:nvPicPr>
        <p:blipFill rotWithShape="1">
          <a:blip r:embed="rId4">
            <a:alphaModFix/>
          </a:blip>
          <a:srcRect l="9054" t="26903" r="40550" b="49716"/>
          <a:stretch/>
        </p:blipFill>
        <p:spPr>
          <a:xfrm>
            <a:off x="1986936" y="3602258"/>
            <a:ext cx="3077758" cy="10709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11" descr="The Equal Sign Means Relationship, Not Action - KP® Mathematics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35138" y="4092301"/>
            <a:ext cx="281966" cy="1917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11"/>
          <p:cNvPicPr preferRelativeResize="0"/>
          <p:nvPr/>
        </p:nvPicPr>
        <p:blipFill rotWithShape="1">
          <a:blip r:embed="rId6">
            <a:alphaModFix/>
          </a:blip>
          <a:srcRect l="11874" t="16740" r="11879" b="14709"/>
          <a:stretch/>
        </p:blipFill>
        <p:spPr>
          <a:xfrm>
            <a:off x="5974657" y="3748056"/>
            <a:ext cx="1006548" cy="9049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0693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B47309-7EFF-FC99-ADDB-3C05F0CF5D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40DDD88D-9BF6-DE9E-A2D8-04151F9A4324}"/>
              </a:ext>
            </a:extLst>
          </p:cNvPr>
          <p:cNvSpPr/>
          <p:nvPr/>
        </p:nvSpPr>
        <p:spPr>
          <a:xfrm>
            <a:off x="781050" y="381000"/>
            <a:ext cx="0" cy="497086"/>
          </a:xfrm>
          <a:prstGeom prst="line">
            <a:avLst/>
          </a:prstGeom>
          <a:noFill/>
          <a:ln w="38100">
            <a:solidFill>
              <a:srgbClr val="0D9488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82425390-6E5E-6034-B499-7BE3E36CE44E}"/>
              </a:ext>
            </a:extLst>
          </p:cNvPr>
          <p:cNvSpPr/>
          <p:nvPr/>
        </p:nvSpPr>
        <p:spPr>
          <a:xfrm>
            <a:off x="917331" y="381000"/>
            <a:ext cx="6173934" cy="248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100"/>
              </a:lnSpc>
            </a:pPr>
            <a:r>
              <a:rPr lang="en-US" sz="2100" b="1" dirty="0">
                <a:solidFill>
                  <a:srgbClr val="171717"/>
                </a:solidFill>
                <a:latin typeface="Arial"/>
                <a:cs typeface="Arial"/>
              </a:rPr>
              <a:t>02: Retroactive Confirmation Of Effectiveness</a:t>
            </a: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15DE0EDA-7CCC-A210-CE4B-D36EA936FC6D}"/>
              </a:ext>
            </a:extLst>
          </p:cNvPr>
          <p:cNvSpPr/>
          <p:nvPr/>
        </p:nvSpPr>
        <p:spPr>
          <a:xfrm>
            <a:off x="915650" y="704850"/>
            <a:ext cx="7611056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050">
                <a:solidFill>
                  <a:srgbClr val="737373"/>
                </a:solidFill>
                <a:latin typeface="Arial"/>
                <a:cs typeface="Arial"/>
              </a:rPr>
              <a:t>CUT valuable TIME from the DEVELOPMENT PIPELINE</a:t>
            </a:r>
          </a:p>
          <a:p>
            <a:endParaRPr lang="en-US" sz="1050">
              <a:solidFill>
                <a:srgbClr val="737373"/>
              </a:solidFill>
              <a:latin typeface="Arial"/>
              <a:cs typeface="Arial"/>
            </a:endParaRPr>
          </a:p>
          <a:p>
            <a:pPr>
              <a:lnSpc>
                <a:spcPts val="1365"/>
              </a:lnSpc>
              <a:spcBef>
                <a:spcPts val="450"/>
              </a:spcBef>
            </a:pPr>
            <a:endParaRPr lang="en-US" sz="1050">
              <a:solidFill>
                <a:srgbClr val="737373"/>
              </a:solidFill>
              <a:latin typeface="Arial"/>
              <a:ea typeface="Calibri"/>
              <a:cs typeface="Arial"/>
            </a:endParaRPr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5F4173D1-4981-852A-14AD-D9F6E046F08A}"/>
              </a:ext>
            </a:extLst>
          </p:cNvPr>
          <p:cNvSpPr/>
          <p:nvPr/>
        </p:nvSpPr>
        <p:spPr>
          <a:xfrm>
            <a:off x="7768709" y="4781550"/>
            <a:ext cx="613291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1050"/>
              </a:lnSpc>
              <a:buNone/>
            </a:pPr>
            <a:r>
              <a:rPr lang="en-US" sz="750" dirty="0">
                <a:solidFill>
                  <a:srgbClr val="A3A3A3"/>
                </a:solidFill>
                <a:latin typeface="Arial"/>
                <a:cs typeface="Arial"/>
              </a:rPr>
              <a:t>15</a:t>
            </a:r>
          </a:p>
        </p:txBody>
      </p:sp>
      <p:sp>
        <p:nvSpPr>
          <p:cNvPr id="10" name="Text 4">
            <a:extLst>
              <a:ext uri="{FF2B5EF4-FFF2-40B4-BE49-F238E27FC236}">
                <a16:creationId xmlns:a16="http://schemas.microsoft.com/office/drawing/2014/main" id="{7E38C188-543F-8323-E626-CBF187A6C4C5}"/>
              </a:ext>
            </a:extLst>
          </p:cNvPr>
          <p:cNvSpPr/>
          <p:nvPr/>
        </p:nvSpPr>
        <p:spPr>
          <a:xfrm>
            <a:off x="781050" y="1440531"/>
            <a:ext cx="777386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800"/>
              </a:lnSpc>
              <a:spcBef>
                <a:spcPts val="1500"/>
              </a:spcBef>
            </a:pPr>
            <a:endParaRPr lang="en-US" sz="1400" b="1">
              <a:latin typeface="Arial"/>
              <a:ea typeface="Calibri"/>
              <a:cs typeface="Arial"/>
            </a:endParaRPr>
          </a:p>
          <a:p>
            <a:pPr>
              <a:lnSpc>
                <a:spcPts val="1800"/>
              </a:lnSpc>
              <a:spcBef>
                <a:spcPts val="1500"/>
              </a:spcBef>
            </a:pPr>
            <a:r>
              <a:rPr lang="en-US" sz="1400" b="1">
                <a:latin typeface="Arial"/>
                <a:ea typeface="Calibri"/>
                <a:cs typeface="Arial"/>
              </a:rPr>
              <a:t>       </a:t>
            </a:r>
          </a:p>
          <a:p>
            <a:pPr>
              <a:lnSpc>
                <a:spcPts val="1800"/>
              </a:lnSpc>
              <a:spcBef>
                <a:spcPts val="1500"/>
              </a:spcBef>
            </a:pPr>
            <a:endParaRPr lang="en-US" sz="1400" b="1">
              <a:latin typeface="Arial"/>
              <a:cs typeface="Arial"/>
            </a:endParaRPr>
          </a:p>
        </p:txBody>
      </p:sp>
      <p:pic>
        <p:nvPicPr>
          <p:cNvPr id="11" name="Picture 10" descr="A diagram of avocado and a bottle&#10;&#10;AI-generated content may be incorrect.">
            <a:extLst>
              <a:ext uri="{FF2B5EF4-FFF2-40B4-BE49-F238E27FC236}">
                <a16:creationId xmlns:a16="http://schemas.microsoft.com/office/drawing/2014/main" id="{91245813-FD2D-70E1-668D-EB77E865BF3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346" t="45783" r="70142"/>
          <a:stretch>
            <a:fillRect/>
          </a:stretch>
        </p:blipFill>
        <p:spPr>
          <a:xfrm>
            <a:off x="633418" y="1068213"/>
            <a:ext cx="943656" cy="1342133"/>
          </a:xfrm>
          <a:prstGeom prst="rect">
            <a:avLst/>
          </a:prstGeom>
        </p:spPr>
      </p:pic>
      <p:pic>
        <p:nvPicPr>
          <p:cNvPr id="12" name="Picture 11" descr="A screenshot of a computer&#10;&#10;AI-generated content may be incorrect.">
            <a:extLst>
              <a:ext uri="{FF2B5EF4-FFF2-40B4-BE49-F238E27FC236}">
                <a16:creationId xmlns:a16="http://schemas.microsoft.com/office/drawing/2014/main" id="{6522880D-686C-8BB0-0259-7C852EA68E9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3996" t="12731" r="99" b="68981"/>
          <a:stretch>
            <a:fillRect/>
          </a:stretch>
        </p:blipFill>
        <p:spPr>
          <a:xfrm>
            <a:off x="2239732" y="1112928"/>
            <a:ext cx="3823537" cy="1246576"/>
          </a:xfrm>
          <a:prstGeom prst="rect">
            <a:avLst/>
          </a:prstGeom>
        </p:spPr>
      </p:pic>
      <p:sp>
        <p:nvSpPr>
          <p:cNvPr id="13" name="Arrow: Right 12">
            <a:extLst>
              <a:ext uri="{FF2B5EF4-FFF2-40B4-BE49-F238E27FC236}">
                <a16:creationId xmlns:a16="http://schemas.microsoft.com/office/drawing/2014/main" id="{6FEA9969-913B-0FD6-2A64-AE82E197D0B1}"/>
              </a:ext>
            </a:extLst>
          </p:cNvPr>
          <p:cNvSpPr/>
          <p:nvPr/>
        </p:nvSpPr>
        <p:spPr>
          <a:xfrm>
            <a:off x="1726304" y="1553268"/>
            <a:ext cx="359491" cy="368709"/>
          </a:xfrm>
          <a:prstGeom prst="rightArrow">
            <a:avLst/>
          </a:prstGeom>
          <a:solidFill>
            <a:srgbClr val="4B93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7" name="Text 4">
            <a:extLst>
              <a:ext uri="{FF2B5EF4-FFF2-40B4-BE49-F238E27FC236}">
                <a16:creationId xmlns:a16="http://schemas.microsoft.com/office/drawing/2014/main" id="{7C442389-CA53-BCB6-4579-9510CDA0230A}"/>
              </a:ext>
            </a:extLst>
          </p:cNvPr>
          <p:cNvSpPr/>
          <p:nvPr/>
        </p:nvSpPr>
        <p:spPr>
          <a:xfrm>
            <a:off x="781050" y="1440531"/>
            <a:ext cx="777386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800"/>
              </a:lnSpc>
              <a:spcBef>
                <a:spcPts val="1500"/>
              </a:spcBef>
            </a:pPr>
            <a:endParaRPr lang="en-US" sz="1400" b="1">
              <a:latin typeface="Arial"/>
              <a:ea typeface="Calibri"/>
              <a:cs typeface="Arial"/>
            </a:endParaRPr>
          </a:p>
          <a:p>
            <a:pPr>
              <a:lnSpc>
                <a:spcPts val="1800"/>
              </a:lnSpc>
              <a:spcBef>
                <a:spcPts val="1500"/>
              </a:spcBef>
            </a:pPr>
            <a:r>
              <a:rPr lang="en-US" sz="1400" b="1">
                <a:latin typeface="Arial"/>
                <a:ea typeface="Calibri"/>
                <a:cs typeface="Arial"/>
              </a:rPr>
              <a:t>       </a:t>
            </a:r>
          </a:p>
          <a:p>
            <a:pPr>
              <a:lnSpc>
                <a:spcPts val="1800"/>
              </a:lnSpc>
              <a:spcBef>
                <a:spcPts val="1500"/>
              </a:spcBef>
            </a:pPr>
            <a:endParaRPr lang="en-US" sz="1400" b="1">
              <a:latin typeface="Arial"/>
              <a:cs typeface="Arial"/>
            </a:endParaRPr>
          </a:p>
        </p:txBody>
      </p:sp>
      <p:sp>
        <p:nvSpPr>
          <p:cNvPr id="31" name="Arrow: Right 30">
            <a:extLst>
              <a:ext uri="{FF2B5EF4-FFF2-40B4-BE49-F238E27FC236}">
                <a16:creationId xmlns:a16="http://schemas.microsoft.com/office/drawing/2014/main" id="{1FC6439E-A27A-81E9-D71B-11EC7D11F49C}"/>
              </a:ext>
            </a:extLst>
          </p:cNvPr>
          <p:cNvSpPr/>
          <p:nvPr/>
        </p:nvSpPr>
        <p:spPr>
          <a:xfrm>
            <a:off x="6223429" y="1553268"/>
            <a:ext cx="359491" cy="368709"/>
          </a:xfrm>
          <a:prstGeom prst="rightArrow">
            <a:avLst/>
          </a:prstGeom>
          <a:solidFill>
            <a:srgbClr val="4B93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FBC804-7550-5615-F521-7AC15CCB3C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1355" y="2477900"/>
            <a:ext cx="3163982" cy="2171139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60FA47A1-E7F9-2692-9F21-9398E7AB2DDD}"/>
              </a:ext>
            </a:extLst>
          </p:cNvPr>
          <p:cNvGrpSpPr/>
          <p:nvPr/>
        </p:nvGrpSpPr>
        <p:grpSpPr>
          <a:xfrm>
            <a:off x="6623255" y="789038"/>
            <a:ext cx="2294604" cy="1761548"/>
            <a:chOff x="-339213" y="-138881"/>
            <a:chExt cx="3578942" cy="2709409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16EF524C-75A3-C90F-AE27-64D7F59D963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-339213" y="-138881"/>
              <a:ext cx="2743200" cy="270510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84254D6-8A11-C8AD-9623-78D956A4FBB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401529" y="103553"/>
              <a:ext cx="838200" cy="2466975"/>
            </a:xfrm>
            <a:prstGeom prst="rect">
              <a:avLst/>
            </a:prstGeom>
          </p:spPr>
        </p:pic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B4EA3531-A2A7-14A6-1712-2CC26BCD2FB5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57" r="1366" b="-481"/>
          <a:stretch>
            <a:fillRect/>
          </a:stretch>
        </p:blipFill>
        <p:spPr>
          <a:xfrm>
            <a:off x="633418" y="2846746"/>
            <a:ext cx="3989625" cy="1812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0042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580257-0BFB-9B2A-010B-FCF789823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01B0A7EC-ADFD-3360-4E4B-8832CDCC5228}"/>
              </a:ext>
            </a:extLst>
          </p:cNvPr>
          <p:cNvSpPr/>
          <p:nvPr/>
        </p:nvSpPr>
        <p:spPr>
          <a:xfrm>
            <a:off x="781050" y="381000"/>
            <a:ext cx="0" cy="497086"/>
          </a:xfrm>
          <a:prstGeom prst="line">
            <a:avLst/>
          </a:prstGeom>
          <a:noFill/>
          <a:ln w="38100">
            <a:solidFill>
              <a:srgbClr val="0D9488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89E7B9BA-4548-7AEC-EDDE-8E3EDDD70ECC}"/>
              </a:ext>
            </a:extLst>
          </p:cNvPr>
          <p:cNvSpPr/>
          <p:nvPr/>
        </p:nvSpPr>
        <p:spPr>
          <a:xfrm>
            <a:off x="917331" y="381000"/>
            <a:ext cx="6223698" cy="248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100"/>
              </a:lnSpc>
            </a:pPr>
            <a:r>
              <a:rPr lang="en-US" sz="2100" b="1" dirty="0">
                <a:solidFill>
                  <a:srgbClr val="171717"/>
                </a:solidFill>
                <a:latin typeface="Arial"/>
                <a:cs typeface="Arial"/>
              </a:rPr>
              <a:t>02: Reducing Costs In The Development Pipeline</a:t>
            </a: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875F4FBD-C35C-1361-6BC2-D90F3AA6E734}"/>
              </a:ext>
            </a:extLst>
          </p:cNvPr>
          <p:cNvSpPr/>
          <p:nvPr/>
        </p:nvSpPr>
        <p:spPr>
          <a:xfrm>
            <a:off x="915650" y="704850"/>
            <a:ext cx="7611056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050">
                <a:solidFill>
                  <a:srgbClr val="737373"/>
                </a:solidFill>
                <a:latin typeface="Arial"/>
                <a:cs typeface="Arial"/>
              </a:rPr>
              <a:t>CUT valuable TIME from the DEVELOPMENT PIPELINE</a:t>
            </a:r>
          </a:p>
          <a:p>
            <a:endParaRPr lang="en-US" sz="1050">
              <a:solidFill>
                <a:srgbClr val="737373"/>
              </a:solidFill>
              <a:latin typeface="Arial"/>
              <a:cs typeface="Arial"/>
            </a:endParaRPr>
          </a:p>
          <a:p>
            <a:pPr>
              <a:lnSpc>
                <a:spcPts val="1365"/>
              </a:lnSpc>
              <a:spcBef>
                <a:spcPts val="450"/>
              </a:spcBef>
            </a:pPr>
            <a:endParaRPr lang="en-US" sz="1050">
              <a:solidFill>
                <a:srgbClr val="737373"/>
              </a:solidFill>
              <a:latin typeface="Arial"/>
              <a:ea typeface="Calibri"/>
              <a:cs typeface="Arial"/>
            </a:endParaRPr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2371D90F-62C6-E928-70F2-78CAC4D79D4C}"/>
              </a:ext>
            </a:extLst>
          </p:cNvPr>
          <p:cNvSpPr/>
          <p:nvPr/>
        </p:nvSpPr>
        <p:spPr>
          <a:xfrm>
            <a:off x="7768709" y="4781550"/>
            <a:ext cx="613291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1050"/>
              </a:lnSpc>
              <a:buNone/>
            </a:pPr>
            <a:r>
              <a:rPr lang="en-US" sz="750" dirty="0">
                <a:solidFill>
                  <a:srgbClr val="A3A3A3"/>
                </a:solidFill>
                <a:latin typeface="Arial"/>
                <a:cs typeface="Arial"/>
              </a:rPr>
              <a:t>14</a:t>
            </a:r>
          </a:p>
        </p:txBody>
      </p:sp>
      <p:pic>
        <p:nvPicPr>
          <p:cNvPr id="5" name="Picture 4" descr="A diagram of avocado and a bottle&#10;&#10;AI-generated content may be incorrect.">
            <a:extLst>
              <a:ext uri="{FF2B5EF4-FFF2-40B4-BE49-F238E27FC236}">
                <a16:creationId xmlns:a16="http://schemas.microsoft.com/office/drawing/2014/main" id="{1F073D95-D285-9DD4-F0E9-1C629C98A43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471" r="-134" b="-229"/>
          <a:stretch>
            <a:fillRect/>
          </a:stretch>
        </p:blipFill>
        <p:spPr>
          <a:xfrm>
            <a:off x="1406955" y="988376"/>
            <a:ext cx="3527791" cy="2165623"/>
          </a:xfrm>
          <a:prstGeom prst="rect">
            <a:avLst/>
          </a:prstGeom>
        </p:spPr>
      </p:pic>
      <p:sp>
        <p:nvSpPr>
          <p:cNvPr id="6" name="Text 4">
            <a:extLst>
              <a:ext uri="{FF2B5EF4-FFF2-40B4-BE49-F238E27FC236}">
                <a16:creationId xmlns:a16="http://schemas.microsoft.com/office/drawing/2014/main" id="{968EF9DA-CD87-9B9C-21AE-6822FF96DA1E}"/>
              </a:ext>
            </a:extLst>
          </p:cNvPr>
          <p:cNvSpPr/>
          <p:nvPr/>
        </p:nvSpPr>
        <p:spPr>
          <a:xfrm>
            <a:off x="5419892" y="1198646"/>
            <a:ext cx="2447803" cy="943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1500"/>
              </a:spcBef>
            </a:pPr>
            <a:r>
              <a:rPr lang="en-US" b="1">
                <a:latin typeface="Arial"/>
                <a:ea typeface="Calibri"/>
                <a:cs typeface="Arial"/>
              </a:rPr>
              <a:t>5-10 </a:t>
            </a:r>
            <a:r>
              <a:rPr lang="en-US" b="1" u="sng">
                <a:latin typeface="Arial"/>
                <a:ea typeface="Calibri"/>
                <a:cs typeface="Arial"/>
              </a:rPr>
              <a:t>years</a:t>
            </a:r>
            <a:endParaRPr lang="en-US" u="sng">
              <a:latin typeface="Calibri" panose="020F0502020204030204"/>
              <a:ea typeface="Calibri"/>
              <a:cs typeface="Calibri" panose="020F0502020204030204"/>
            </a:endParaRPr>
          </a:p>
          <a:p>
            <a:pPr algn="ctr">
              <a:spcBef>
                <a:spcPts val="1500"/>
              </a:spcBef>
            </a:pPr>
            <a:r>
              <a:rPr lang="en-US" b="1">
                <a:latin typeface="Arial"/>
                <a:ea typeface="Calibri"/>
                <a:cs typeface="Arial"/>
              </a:rPr>
              <a:t>$$$$ Millions</a:t>
            </a:r>
            <a:r>
              <a:rPr lang="en-US" sz="1400" b="1">
                <a:latin typeface="Arial"/>
                <a:ea typeface="Calibri"/>
                <a:cs typeface="Arial"/>
              </a:rPr>
              <a:t> </a:t>
            </a:r>
            <a:r>
              <a:rPr lang="en-US" b="1">
                <a:latin typeface="Arial"/>
                <a:ea typeface="Calibri"/>
                <a:cs typeface="Arial"/>
              </a:rPr>
              <a:t>$$$$</a:t>
            </a:r>
            <a:endParaRPr lang="en-US">
              <a:latin typeface="Arial"/>
              <a:ea typeface="Calibri"/>
              <a:cs typeface="Calibri" panose="020F0502020204030204"/>
            </a:endParaRPr>
          </a:p>
          <a:p>
            <a:pPr>
              <a:lnSpc>
                <a:spcPts val="1800"/>
              </a:lnSpc>
              <a:spcBef>
                <a:spcPts val="1500"/>
              </a:spcBef>
            </a:pPr>
            <a:r>
              <a:rPr lang="en-US" sz="1400" b="1">
                <a:latin typeface="Arial"/>
                <a:ea typeface="Calibri"/>
                <a:cs typeface="Arial"/>
              </a:rPr>
              <a:t>       </a:t>
            </a:r>
          </a:p>
          <a:p>
            <a:pPr>
              <a:lnSpc>
                <a:spcPts val="1800"/>
              </a:lnSpc>
              <a:spcBef>
                <a:spcPts val="1500"/>
              </a:spcBef>
            </a:pPr>
            <a:endParaRPr lang="en-US" sz="1400" b="1">
              <a:latin typeface="Arial"/>
              <a:cs typeface="Arial"/>
            </a:endParaRPr>
          </a:p>
        </p:txBody>
      </p:sp>
      <p:pic>
        <p:nvPicPr>
          <p:cNvPr id="9" name="Picture 8" descr="A screenshot of a computer&#10;&#10;AI-generated content may be incorrect.">
            <a:extLst>
              <a:ext uri="{FF2B5EF4-FFF2-40B4-BE49-F238E27FC236}">
                <a16:creationId xmlns:a16="http://schemas.microsoft.com/office/drawing/2014/main" id="{000C427F-2E84-0BBD-C925-FD2C86AB85F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3996" t="12731" r="99" b="68981"/>
          <a:stretch>
            <a:fillRect/>
          </a:stretch>
        </p:blipFill>
        <p:spPr>
          <a:xfrm>
            <a:off x="1407549" y="3286751"/>
            <a:ext cx="3687319" cy="1207548"/>
          </a:xfrm>
          <a:prstGeom prst="rect">
            <a:avLst/>
          </a:prstGeom>
        </p:spPr>
      </p:pic>
      <p:sp>
        <p:nvSpPr>
          <p:cNvPr id="18" name="Text 4">
            <a:extLst>
              <a:ext uri="{FF2B5EF4-FFF2-40B4-BE49-F238E27FC236}">
                <a16:creationId xmlns:a16="http://schemas.microsoft.com/office/drawing/2014/main" id="{ADB83CDC-C11A-C66A-CCED-3009DD195A25}"/>
              </a:ext>
            </a:extLst>
          </p:cNvPr>
          <p:cNvSpPr/>
          <p:nvPr/>
        </p:nvSpPr>
        <p:spPr>
          <a:xfrm>
            <a:off x="5539722" y="3777726"/>
            <a:ext cx="2447803" cy="943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1500"/>
              </a:spcBef>
            </a:pPr>
            <a:r>
              <a:rPr lang="en-US" b="1" dirty="0">
                <a:latin typeface="Arial"/>
                <a:ea typeface="Calibri"/>
                <a:cs typeface="Arial"/>
              </a:rPr>
              <a:t>5-10 </a:t>
            </a:r>
            <a:r>
              <a:rPr lang="en-US" b="1" u="sng" dirty="0">
                <a:latin typeface="Arial"/>
                <a:ea typeface="Calibri"/>
                <a:cs typeface="Arial"/>
              </a:rPr>
              <a:t>days</a:t>
            </a:r>
            <a:endParaRPr lang="en-US" u="sng" dirty="0">
              <a:latin typeface="Calibri" panose="020F0502020204030204"/>
              <a:ea typeface="Calibri"/>
              <a:cs typeface="Calibri" panose="020F0502020204030204"/>
            </a:endParaRPr>
          </a:p>
          <a:p>
            <a:pPr algn="ctr">
              <a:spcBef>
                <a:spcPts val="1500"/>
              </a:spcBef>
            </a:pPr>
            <a:r>
              <a:rPr lang="en-US" b="1" dirty="0">
                <a:latin typeface="Arial"/>
                <a:ea typeface="Calibri"/>
                <a:cs typeface="Arial"/>
              </a:rPr>
              <a:t>$ Thousands $</a:t>
            </a:r>
          </a:p>
          <a:p>
            <a:pPr>
              <a:lnSpc>
                <a:spcPts val="1800"/>
              </a:lnSpc>
              <a:spcBef>
                <a:spcPts val="1500"/>
              </a:spcBef>
            </a:pPr>
            <a:r>
              <a:rPr lang="en-US" sz="1400" b="1" dirty="0">
                <a:latin typeface="Arial"/>
                <a:ea typeface="Calibri"/>
                <a:cs typeface="Arial"/>
              </a:rPr>
              <a:t>       </a:t>
            </a:r>
          </a:p>
          <a:p>
            <a:pPr>
              <a:lnSpc>
                <a:spcPts val="1800"/>
              </a:lnSpc>
              <a:spcBef>
                <a:spcPts val="1500"/>
              </a:spcBef>
            </a:pPr>
            <a:endParaRPr lang="en-US" sz="1400" b="1" dirty="0">
              <a:latin typeface="Arial"/>
              <a:cs typeface="Arial"/>
            </a:endParaRPr>
          </a:p>
        </p:txBody>
      </p:sp>
      <p:sp>
        <p:nvSpPr>
          <p:cNvPr id="19" name="Arrow: Down 18">
            <a:extLst>
              <a:ext uri="{FF2B5EF4-FFF2-40B4-BE49-F238E27FC236}">
                <a16:creationId xmlns:a16="http://schemas.microsoft.com/office/drawing/2014/main" id="{61E364C9-5AE0-4DA3-A363-A776B4463BBC}"/>
              </a:ext>
            </a:extLst>
          </p:cNvPr>
          <p:cNvSpPr/>
          <p:nvPr/>
        </p:nvSpPr>
        <p:spPr>
          <a:xfrm>
            <a:off x="2506039" y="2865855"/>
            <a:ext cx="1244395" cy="626806"/>
          </a:xfrm>
          <a:prstGeom prst="downArrow">
            <a:avLst/>
          </a:prstGeom>
          <a:solidFill>
            <a:srgbClr val="4B93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0" name="Arrow: Down 19">
            <a:extLst>
              <a:ext uri="{FF2B5EF4-FFF2-40B4-BE49-F238E27FC236}">
                <a16:creationId xmlns:a16="http://schemas.microsoft.com/office/drawing/2014/main" id="{4DE369CE-9C60-2AAB-9059-9ECBA66E05F2}"/>
              </a:ext>
            </a:extLst>
          </p:cNvPr>
          <p:cNvSpPr/>
          <p:nvPr/>
        </p:nvSpPr>
        <p:spPr>
          <a:xfrm>
            <a:off x="6020477" y="2181369"/>
            <a:ext cx="1244395" cy="1468424"/>
          </a:xfrm>
          <a:prstGeom prst="downArrow">
            <a:avLst/>
          </a:prstGeom>
          <a:solidFill>
            <a:srgbClr val="4B93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4262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75E7B2-883D-7AB5-1799-D9C054FCF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293D4542-C6A1-D276-CC8E-8F1D5DF39A87}"/>
              </a:ext>
            </a:extLst>
          </p:cNvPr>
          <p:cNvSpPr/>
          <p:nvPr/>
        </p:nvSpPr>
        <p:spPr>
          <a:xfrm>
            <a:off x="781050" y="381000"/>
            <a:ext cx="0" cy="497086"/>
          </a:xfrm>
          <a:prstGeom prst="line">
            <a:avLst/>
          </a:prstGeom>
          <a:noFill/>
          <a:ln w="38100">
            <a:solidFill>
              <a:srgbClr val="0D9488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C67F1D96-9C69-2806-F9B1-13B30A1E0676}"/>
              </a:ext>
            </a:extLst>
          </p:cNvPr>
          <p:cNvSpPr/>
          <p:nvPr/>
        </p:nvSpPr>
        <p:spPr>
          <a:xfrm>
            <a:off x="917331" y="381000"/>
            <a:ext cx="6173934" cy="248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100"/>
              </a:lnSpc>
            </a:pPr>
            <a:r>
              <a:rPr lang="en-US" sz="2100" b="1" dirty="0">
                <a:solidFill>
                  <a:srgbClr val="171717"/>
                </a:solidFill>
                <a:latin typeface="Arial"/>
                <a:cs typeface="Arial"/>
              </a:rPr>
              <a:t>02: Benefits of Utilizing AMBROSIA</a:t>
            </a: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1CD0835A-B19F-3DA7-69EA-463DAF4AA3FE}"/>
              </a:ext>
            </a:extLst>
          </p:cNvPr>
          <p:cNvSpPr/>
          <p:nvPr/>
        </p:nvSpPr>
        <p:spPr>
          <a:xfrm>
            <a:off x="915649" y="704850"/>
            <a:ext cx="7923549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050" dirty="0">
                <a:solidFill>
                  <a:srgbClr val="737373"/>
                </a:solidFill>
                <a:latin typeface="Arial"/>
                <a:cs typeface="Arial"/>
              </a:rPr>
              <a:t>CUT valuable TIME from the DEVELOPMENT PIPELINE using AI to ACCELERATE food-ingredient DISCOVERY &amp; DEVELOPMENT</a:t>
            </a:r>
          </a:p>
          <a:p>
            <a:endParaRPr lang="en-US" sz="1050" dirty="0">
              <a:solidFill>
                <a:srgbClr val="737373"/>
              </a:solidFill>
              <a:latin typeface="Arial"/>
              <a:cs typeface="Arial"/>
            </a:endParaRPr>
          </a:p>
          <a:p>
            <a:pPr>
              <a:lnSpc>
                <a:spcPts val="1365"/>
              </a:lnSpc>
              <a:spcBef>
                <a:spcPts val="450"/>
              </a:spcBef>
            </a:pPr>
            <a:endParaRPr lang="en-US" sz="1050" dirty="0">
              <a:solidFill>
                <a:srgbClr val="737373"/>
              </a:solidFill>
              <a:latin typeface="Arial"/>
              <a:ea typeface="Calibri"/>
              <a:cs typeface="Arial"/>
            </a:endParaRPr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6661102F-71BE-0195-328C-FF9F248476E6}"/>
              </a:ext>
            </a:extLst>
          </p:cNvPr>
          <p:cNvSpPr/>
          <p:nvPr/>
        </p:nvSpPr>
        <p:spPr>
          <a:xfrm>
            <a:off x="7768709" y="4781550"/>
            <a:ext cx="613291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1050"/>
              </a:lnSpc>
              <a:buNone/>
            </a:pPr>
            <a:r>
              <a:rPr lang="en-US" sz="750" dirty="0">
                <a:solidFill>
                  <a:srgbClr val="A3A3A3"/>
                </a:solidFill>
                <a:latin typeface="Arial"/>
                <a:cs typeface="Arial"/>
              </a:rPr>
              <a:t>16</a:t>
            </a:r>
          </a:p>
        </p:txBody>
      </p:sp>
      <p:sp>
        <p:nvSpPr>
          <p:cNvPr id="10" name="Text 4">
            <a:extLst>
              <a:ext uri="{FF2B5EF4-FFF2-40B4-BE49-F238E27FC236}">
                <a16:creationId xmlns:a16="http://schemas.microsoft.com/office/drawing/2014/main" id="{80ED561D-0508-6922-AE75-9899F43EDDD6}"/>
              </a:ext>
            </a:extLst>
          </p:cNvPr>
          <p:cNvSpPr/>
          <p:nvPr/>
        </p:nvSpPr>
        <p:spPr>
          <a:xfrm>
            <a:off x="781050" y="1440531"/>
            <a:ext cx="777386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800"/>
              </a:lnSpc>
              <a:spcBef>
                <a:spcPts val="1500"/>
              </a:spcBef>
            </a:pPr>
            <a:endParaRPr lang="en-US" sz="1400" b="1">
              <a:latin typeface="Arial"/>
              <a:ea typeface="Calibri"/>
              <a:cs typeface="Arial"/>
            </a:endParaRPr>
          </a:p>
          <a:p>
            <a:pPr>
              <a:lnSpc>
                <a:spcPts val="1800"/>
              </a:lnSpc>
              <a:spcBef>
                <a:spcPts val="1500"/>
              </a:spcBef>
            </a:pPr>
            <a:r>
              <a:rPr lang="en-US" sz="1400" b="1">
                <a:latin typeface="Arial"/>
                <a:ea typeface="Calibri"/>
                <a:cs typeface="Arial"/>
              </a:rPr>
              <a:t>       </a:t>
            </a:r>
          </a:p>
          <a:p>
            <a:pPr>
              <a:lnSpc>
                <a:spcPts val="1800"/>
              </a:lnSpc>
              <a:spcBef>
                <a:spcPts val="1500"/>
              </a:spcBef>
            </a:pPr>
            <a:endParaRPr lang="en-US" sz="1400" b="1">
              <a:latin typeface="Arial"/>
              <a:cs typeface="Arial"/>
            </a:endParaRPr>
          </a:p>
        </p:txBody>
      </p:sp>
      <p:pic>
        <p:nvPicPr>
          <p:cNvPr id="12" name="Picture 11" descr="A screenshot of a computer&#10;&#10;AI-generated content may be incorrect.">
            <a:extLst>
              <a:ext uri="{FF2B5EF4-FFF2-40B4-BE49-F238E27FC236}">
                <a16:creationId xmlns:a16="http://schemas.microsoft.com/office/drawing/2014/main" id="{010B49C4-CB3F-CA2E-AE52-73265E73053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3996" t="12731" r="99" b="68981"/>
          <a:stretch>
            <a:fillRect/>
          </a:stretch>
        </p:blipFill>
        <p:spPr>
          <a:xfrm>
            <a:off x="4225671" y="1317416"/>
            <a:ext cx="4467870" cy="1456646"/>
          </a:xfrm>
          <a:prstGeom prst="rect">
            <a:avLst/>
          </a:prstGeom>
        </p:spPr>
      </p:pic>
      <p:pic>
        <p:nvPicPr>
          <p:cNvPr id="351" name="Google Shape;351;p13"/>
          <p:cNvPicPr preferRelativeResize="0"/>
          <p:nvPr/>
        </p:nvPicPr>
        <p:blipFill rotWithShape="1">
          <a:blip r:embed="rId4">
            <a:alphaModFix/>
          </a:blip>
          <a:srcRect l="9054" t="26903" r="40550" b="49716"/>
          <a:stretch/>
        </p:blipFill>
        <p:spPr>
          <a:xfrm>
            <a:off x="319005" y="1438680"/>
            <a:ext cx="3256385" cy="11330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13" descr="The Equal Sign Means Relationship, Not Action - KP® Mathematics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730900" y="1945332"/>
            <a:ext cx="356145" cy="242178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B13FC43-C275-BC77-B539-3D0B7346C131}"/>
              </a:ext>
            </a:extLst>
          </p:cNvPr>
          <p:cNvSpPr txBox="1"/>
          <p:nvPr/>
        </p:nvSpPr>
        <p:spPr>
          <a:xfrm>
            <a:off x="1592147" y="2988925"/>
            <a:ext cx="595970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1" indent="-152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Decreases time from discovery to market</a:t>
            </a:r>
            <a:endParaRPr lang="en-US" dirty="0"/>
          </a:p>
          <a:p>
            <a:pPr marL="457200" marR="0" lvl="1" indent="-152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Increases success rate of ingredient validation research </a:t>
            </a:r>
            <a:endParaRPr lang="en-US" dirty="0"/>
          </a:p>
          <a:p>
            <a:pPr marL="457200" marR="0" lvl="1" indent="-152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Less expensive than conventional platform</a:t>
            </a:r>
            <a:endParaRPr lang="en-US" dirty="0"/>
          </a:p>
          <a:p>
            <a:pPr marL="457200" marR="0" lvl="1" indent="-152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Identify new markets for existing ingredients</a:t>
            </a:r>
          </a:p>
          <a:p>
            <a:pPr marL="457200" marR="0" lvl="1" indent="-152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Define bioactivity within an extract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390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AA82E0-DCB3-51A7-B674-CF48A1BB14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070CF9C3-0507-1866-4A0D-FC94CB9A0537}"/>
              </a:ext>
            </a:extLst>
          </p:cNvPr>
          <p:cNvSpPr/>
          <p:nvPr/>
        </p:nvSpPr>
        <p:spPr>
          <a:xfrm>
            <a:off x="0" y="0"/>
            <a:ext cx="57150" cy="5143500"/>
          </a:xfrm>
          <a:prstGeom prst="rect">
            <a:avLst/>
          </a:prstGeom>
          <a:solidFill>
            <a:srgbClr val="0D9488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0B6206C7-3A56-B8E8-843A-4C8D9B8F598A}"/>
              </a:ext>
            </a:extLst>
          </p:cNvPr>
          <p:cNvSpPr/>
          <p:nvPr/>
        </p:nvSpPr>
        <p:spPr>
          <a:xfrm>
            <a:off x="971550" y="1282154"/>
            <a:ext cx="7558659" cy="186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70"/>
              </a:lnSpc>
              <a:spcAft>
                <a:spcPts val="300"/>
              </a:spcAft>
              <a:buNone/>
            </a:pPr>
            <a:r>
              <a:rPr lang="en-US" sz="1200" b="1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</a:t>
            </a:r>
            <a:endParaRPr lang="en-US" sz="120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DC3AA726-E1BC-2C5E-6DAB-25686B193621}"/>
              </a:ext>
            </a:extLst>
          </p:cNvPr>
          <p:cNvSpPr/>
          <p:nvPr/>
        </p:nvSpPr>
        <p:spPr>
          <a:xfrm>
            <a:off x="971550" y="1659285"/>
            <a:ext cx="7558659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00"/>
              </a:lnSpc>
              <a:spcAft>
                <a:spcPts val="1800"/>
              </a:spcAft>
              <a:buNone/>
            </a:pPr>
            <a:r>
              <a:rPr lang="en-US" sz="4800" b="1" dirty="0">
                <a:solidFill>
                  <a:srgbClr val="E5E5E5"/>
                </a:solidFill>
                <a:latin typeface="Arial"/>
                <a:cs typeface="Arial"/>
              </a:rPr>
              <a:t>03</a:t>
            </a:r>
            <a:endParaRPr lang="en-US" sz="48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88662895-71AF-27F6-CDE9-324B0432C35D}"/>
              </a:ext>
            </a:extLst>
          </p:cNvPr>
          <p:cNvSpPr/>
          <p:nvPr/>
        </p:nvSpPr>
        <p:spPr>
          <a:xfrm>
            <a:off x="971550" y="2649885"/>
            <a:ext cx="39250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3240"/>
              </a:lnSpc>
            </a:pPr>
            <a:r>
              <a:rPr lang="en-US" sz="2700" b="1" dirty="0">
                <a:solidFill>
                  <a:srgbClr val="171717"/>
                </a:solidFill>
                <a:latin typeface="Arial"/>
                <a:cs typeface="Arial"/>
              </a:rPr>
              <a:t>Commercial Success &amp; What’s Next...</a:t>
            </a:r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83AC6882-C2A6-3EE9-3C84-4F461A22AD58}"/>
              </a:ext>
            </a:extLst>
          </p:cNvPr>
          <p:cNvSpPr/>
          <p:nvPr/>
        </p:nvSpPr>
        <p:spPr>
          <a:xfrm>
            <a:off x="971550" y="3502933"/>
            <a:ext cx="705277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  <a:spcBef>
                <a:spcPts val="1500"/>
              </a:spcBef>
            </a:pPr>
            <a:r>
              <a:rPr lang="en-US" sz="1100" dirty="0">
                <a:solidFill>
                  <a:srgbClr val="737373"/>
                </a:solidFill>
                <a:latin typeface="Arial"/>
                <a:cs typeface="Arial"/>
              </a:rPr>
              <a:t>ALT moved directly into a COMMERCIAL engagement with a SUCCESSFUL run of the AMBROSIA platform</a:t>
            </a:r>
            <a:endParaRPr lang="en-US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59610CDE-965E-9015-305E-12F5BD74D33A}"/>
              </a:ext>
            </a:extLst>
          </p:cNvPr>
          <p:cNvSpPr/>
          <p:nvPr/>
        </p:nvSpPr>
        <p:spPr>
          <a:xfrm>
            <a:off x="7768709" y="4781550"/>
            <a:ext cx="613291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1050"/>
              </a:lnSpc>
              <a:buNone/>
            </a:pPr>
            <a:r>
              <a:rPr lang="en-US" sz="750" dirty="0">
                <a:solidFill>
                  <a:srgbClr val="A3A3A3"/>
                </a:solidFill>
                <a:latin typeface="Arial"/>
                <a:cs typeface="Arial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8228605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6946FA-443A-C007-39A3-6FAE16BB67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28136522-B73F-A6DE-1266-A460BEFF2642}"/>
              </a:ext>
            </a:extLst>
          </p:cNvPr>
          <p:cNvSpPr/>
          <p:nvPr/>
        </p:nvSpPr>
        <p:spPr>
          <a:xfrm>
            <a:off x="781050" y="381000"/>
            <a:ext cx="0" cy="497086"/>
          </a:xfrm>
          <a:prstGeom prst="line">
            <a:avLst/>
          </a:prstGeom>
          <a:noFill/>
          <a:ln w="38100">
            <a:solidFill>
              <a:srgbClr val="0D9488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6A08F2DD-3324-FE3C-C327-4215234F53C2}"/>
              </a:ext>
            </a:extLst>
          </p:cNvPr>
          <p:cNvSpPr/>
          <p:nvPr/>
        </p:nvSpPr>
        <p:spPr>
          <a:xfrm>
            <a:off x="917331" y="381000"/>
            <a:ext cx="6173934" cy="248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100"/>
              </a:lnSpc>
            </a:pPr>
            <a:r>
              <a:rPr lang="en-US" sz="2100" b="1" dirty="0">
                <a:solidFill>
                  <a:srgbClr val="171717"/>
                </a:solidFill>
                <a:latin typeface="Arial"/>
                <a:cs typeface="Arial"/>
              </a:rPr>
              <a:t>03: </a:t>
            </a:r>
            <a:r>
              <a:rPr lang="en-US" sz="2100" b="1" dirty="0" err="1">
                <a:solidFill>
                  <a:srgbClr val="171717"/>
                </a:solidFill>
                <a:latin typeface="Arial"/>
                <a:cs typeface="Arial"/>
              </a:rPr>
              <a:t>Finzelberg</a:t>
            </a:r>
            <a:endParaRPr lang="en-US" sz="2100" b="1" dirty="0">
              <a:solidFill>
                <a:srgbClr val="171717"/>
              </a:solidFill>
              <a:latin typeface="Arial"/>
              <a:cs typeface="Arial"/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F0DD6064-71C7-3E1D-2EF8-0F3A7E92BE91}"/>
              </a:ext>
            </a:extLst>
          </p:cNvPr>
          <p:cNvSpPr/>
          <p:nvPr/>
        </p:nvSpPr>
        <p:spPr>
          <a:xfrm>
            <a:off x="915650" y="704850"/>
            <a:ext cx="7611056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050" dirty="0">
                <a:solidFill>
                  <a:srgbClr val="737373"/>
                </a:solidFill>
                <a:latin typeface="Arial"/>
                <a:cs typeface="Arial"/>
              </a:rPr>
              <a:t>AMBROSIA uncovers how plant compounds interact with key biological pathways for </a:t>
            </a:r>
            <a:r>
              <a:rPr lang="en-US" sz="1050" dirty="0" err="1">
                <a:solidFill>
                  <a:srgbClr val="737373"/>
                </a:solidFill>
                <a:latin typeface="Arial"/>
                <a:cs typeface="Arial"/>
              </a:rPr>
              <a:t>Finzelberg</a:t>
            </a:r>
            <a:endParaRPr lang="en-US" sz="1050" dirty="0">
              <a:solidFill>
                <a:srgbClr val="737373"/>
              </a:solidFill>
              <a:latin typeface="Arial"/>
              <a:cs typeface="Arial"/>
            </a:endParaRPr>
          </a:p>
          <a:p>
            <a:endParaRPr lang="en-US" sz="1050" dirty="0">
              <a:solidFill>
                <a:srgbClr val="737373"/>
              </a:solidFill>
              <a:latin typeface="Arial"/>
              <a:cs typeface="Arial"/>
            </a:endParaRPr>
          </a:p>
          <a:p>
            <a:pPr>
              <a:lnSpc>
                <a:spcPts val="1365"/>
              </a:lnSpc>
              <a:spcBef>
                <a:spcPts val="450"/>
              </a:spcBef>
            </a:pPr>
            <a:endParaRPr lang="en-US" sz="1050" dirty="0">
              <a:solidFill>
                <a:srgbClr val="737373"/>
              </a:solidFill>
              <a:latin typeface="Arial"/>
              <a:ea typeface="Calibri"/>
              <a:cs typeface="Arial"/>
            </a:endParaRPr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30DCF025-241B-65EC-6516-230786C404CF}"/>
              </a:ext>
            </a:extLst>
          </p:cNvPr>
          <p:cNvSpPr/>
          <p:nvPr/>
        </p:nvSpPr>
        <p:spPr>
          <a:xfrm>
            <a:off x="7768709" y="4781550"/>
            <a:ext cx="613291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1050"/>
              </a:lnSpc>
              <a:buNone/>
            </a:pPr>
            <a:r>
              <a:rPr lang="en-US" sz="750" dirty="0">
                <a:solidFill>
                  <a:srgbClr val="A3A3A3"/>
                </a:solidFill>
                <a:latin typeface="Arial"/>
                <a:cs typeface="Arial"/>
              </a:rPr>
              <a:t>21</a:t>
            </a:r>
          </a:p>
        </p:txBody>
      </p:sp>
      <p:pic>
        <p:nvPicPr>
          <p:cNvPr id="1041" name="Picture 17" descr="Home - Finzelberg">
            <a:extLst>
              <a:ext uri="{FF2B5EF4-FFF2-40B4-BE49-F238E27FC236}">
                <a16:creationId xmlns:a16="http://schemas.microsoft.com/office/drawing/2014/main" id="{31485777-AF75-4AE8-A76E-CC438D59F8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4298" y="3724080"/>
            <a:ext cx="48006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FBFF7027-4C10-CEBB-E0BE-8ACD9A1490B9}"/>
              </a:ext>
            </a:extLst>
          </p:cNvPr>
          <p:cNvSpPr txBox="1">
            <a:spLocks/>
          </p:cNvSpPr>
          <p:nvPr/>
        </p:nvSpPr>
        <p:spPr>
          <a:xfrm>
            <a:off x="427031" y="983056"/>
            <a:ext cx="8289938" cy="2978567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just">
              <a:buFont typeface="Arial" pitchFamily="34" charset="0"/>
              <a:buNone/>
            </a:pPr>
            <a:r>
              <a:rPr lang="en-US" sz="1600" i="1" dirty="0"/>
              <a:t>Recently, </a:t>
            </a:r>
            <a:r>
              <a:rPr lang="en-US" sz="1600" i="1" dirty="0" err="1"/>
              <a:t>Finzelberg</a:t>
            </a:r>
            <a:r>
              <a:rPr lang="en-US" sz="1600" i="1" dirty="0"/>
              <a:t> has had excellent experiences with AMBROSIA, the computational AI-based analysis offered by Applied Laboratory Technologies. Through this advanced approach, </a:t>
            </a:r>
            <a:r>
              <a:rPr lang="en-US" sz="1600" i="1" dirty="0" err="1"/>
              <a:t>Finzelberg</a:t>
            </a:r>
            <a:r>
              <a:rPr lang="en-US" sz="1600" i="1" dirty="0"/>
              <a:t> uncovers how plant compounds interact with key biological pathways—such as hormone signaling, inflammation, and detoxification. This innovative method accelerates the development of effective botanical solutions, ensuring that </a:t>
            </a:r>
            <a:r>
              <a:rPr lang="en-US" sz="1600" i="1" dirty="0" err="1"/>
              <a:t>Finzelberg’s</a:t>
            </a:r>
            <a:r>
              <a:rPr lang="en-US" sz="1600" i="1" dirty="0"/>
              <a:t> products set new standards for natural health and scientific credibility.</a:t>
            </a:r>
          </a:p>
          <a:p>
            <a:pPr algn="just"/>
            <a:endParaRPr lang="en-US" sz="1600" dirty="0"/>
          </a:p>
          <a:p>
            <a:pPr marL="114300" indent="0" algn="just">
              <a:buFont typeface="Arial" pitchFamily="34" charset="0"/>
              <a:buNone/>
            </a:pPr>
            <a:r>
              <a:rPr lang="en-US" sz="1600" i="1" dirty="0"/>
              <a:t>Recent analyses of </a:t>
            </a:r>
            <a:r>
              <a:rPr lang="en-US" sz="1600" i="1" dirty="0" err="1"/>
              <a:t>Menofelis</a:t>
            </a:r>
            <a:r>
              <a:rPr lang="en-US" sz="1600" i="1" dirty="0"/>
              <a:t>®—</a:t>
            </a:r>
            <a:r>
              <a:rPr lang="en-US" sz="1600" i="1" dirty="0" err="1"/>
              <a:t>Finzelberg’s</a:t>
            </a:r>
            <a:r>
              <a:rPr lang="en-US" sz="1600" i="1" dirty="0"/>
              <a:t> extract from Siberian rhubarb, which supports women during menopause—demonstrate AMBROSIA’s ability to identify multi-target profiles spanning hormone signaling, inflammation, and detoxification. This enables faster, smarter development of plant-based solutions. </a:t>
            </a:r>
            <a:endParaRPr lang="en-CA" sz="1600" dirty="0"/>
          </a:p>
        </p:txBody>
      </p:sp>
    </p:spTree>
    <p:extLst>
      <p:ext uri="{BB962C8B-B14F-4D97-AF65-F5344CB8AC3E}">
        <p14:creationId xmlns:p14="http://schemas.microsoft.com/office/powerpoint/2010/main" val="35523165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0345E5-2BF4-0482-808B-77AE907073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89FD25EF-4BEE-B8E6-5C40-B134DE57A0C6}"/>
              </a:ext>
            </a:extLst>
          </p:cNvPr>
          <p:cNvSpPr/>
          <p:nvPr/>
        </p:nvSpPr>
        <p:spPr>
          <a:xfrm>
            <a:off x="781050" y="381000"/>
            <a:ext cx="0" cy="266700"/>
          </a:xfrm>
          <a:prstGeom prst="line">
            <a:avLst/>
          </a:prstGeom>
          <a:noFill/>
          <a:ln w="38100">
            <a:solidFill>
              <a:srgbClr val="0D9488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C6EBCD50-8B10-D467-2A29-6CF359C3C239}"/>
              </a:ext>
            </a:extLst>
          </p:cNvPr>
          <p:cNvSpPr/>
          <p:nvPr/>
        </p:nvSpPr>
        <p:spPr>
          <a:xfrm>
            <a:off x="990600" y="381000"/>
            <a:ext cx="3701606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100" b="1" dirty="0">
                <a:solidFill>
                  <a:srgbClr val="171717"/>
                </a:solidFill>
                <a:latin typeface="Arial"/>
                <a:cs typeface="Arial"/>
              </a:rPr>
              <a:t>04: In Summary ...</a:t>
            </a:r>
            <a:endParaRPr lang="en-US" sz="21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8F0C2110-133A-419F-3469-9C3F7D1AAA3C}"/>
              </a:ext>
            </a:extLst>
          </p:cNvPr>
          <p:cNvSpPr/>
          <p:nvPr/>
        </p:nvSpPr>
        <p:spPr>
          <a:xfrm>
            <a:off x="761999" y="1096547"/>
            <a:ext cx="7573345" cy="3283417"/>
          </a:xfrm>
          <a:prstGeom prst="rect">
            <a:avLst/>
          </a:prstGeom>
          <a:solidFill>
            <a:srgbClr val="FFFFFF"/>
          </a:solidFill>
          <a:ln/>
          <a:effectLst>
            <a:outerShdw blurRad="28575" dist="9525" dir="5400000" algn="bl" rotWithShape="0">
              <a:srgbClr val="000000">
                <a:alpha val="8000"/>
              </a:srgbClr>
            </a:outerShdw>
          </a:effectLst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8EF2E67B-E8F4-5E3E-316A-C7BF47EBCDE1}"/>
              </a:ext>
            </a:extLst>
          </p:cNvPr>
          <p:cNvSpPr/>
          <p:nvPr/>
        </p:nvSpPr>
        <p:spPr>
          <a:xfrm>
            <a:off x="954056" y="1515974"/>
            <a:ext cx="95250" cy="95250"/>
          </a:xfrm>
          <a:prstGeom prst="rect">
            <a:avLst/>
          </a:prstGeom>
          <a:solidFill>
            <a:srgbClr val="0D9488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B7588C4E-D71B-F876-AE0F-8B598B8995E1}"/>
              </a:ext>
            </a:extLst>
          </p:cNvPr>
          <p:cNvSpPr/>
          <p:nvPr/>
        </p:nvSpPr>
        <p:spPr>
          <a:xfrm>
            <a:off x="1163606" y="1450341"/>
            <a:ext cx="6297067" cy="226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85"/>
              </a:lnSpc>
            </a:pPr>
            <a:r>
              <a:rPr lang="en-US" sz="1250" b="1" dirty="0">
                <a:solidFill>
                  <a:srgbClr val="171717"/>
                </a:solidFill>
                <a:latin typeface="Arial"/>
                <a:cs typeface="Arial"/>
              </a:rPr>
              <a:t>AMBROISA is positioned as a critical COMPONENT of the discovery pipeline.</a:t>
            </a:r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4C9AA8BF-1AEE-9E32-C70B-2652BFCABDF9}"/>
              </a:ext>
            </a:extLst>
          </p:cNvPr>
          <p:cNvSpPr/>
          <p:nvPr/>
        </p:nvSpPr>
        <p:spPr>
          <a:xfrm>
            <a:off x="7768709" y="4781550"/>
            <a:ext cx="613291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1050"/>
              </a:lnSpc>
              <a:buNone/>
            </a:pPr>
            <a:r>
              <a:rPr lang="en-US" sz="750" dirty="0">
                <a:solidFill>
                  <a:srgbClr val="A3A3A3"/>
                </a:solidFill>
                <a:latin typeface="Arial"/>
                <a:cs typeface="Arial"/>
              </a:rPr>
              <a:t>23</a:t>
            </a:r>
          </a:p>
        </p:txBody>
      </p:sp>
      <p:sp>
        <p:nvSpPr>
          <p:cNvPr id="17" name="Text 3">
            <a:extLst>
              <a:ext uri="{FF2B5EF4-FFF2-40B4-BE49-F238E27FC236}">
                <a16:creationId xmlns:a16="http://schemas.microsoft.com/office/drawing/2014/main" id="{10F07494-2AD3-0728-7CC7-C7EB6142ADF1}"/>
              </a:ext>
            </a:extLst>
          </p:cNvPr>
          <p:cNvSpPr/>
          <p:nvPr/>
        </p:nvSpPr>
        <p:spPr>
          <a:xfrm>
            <a:off x="954056" y="2473082"/>
            <a:ext cx="95250" cy="95250"/>
          </a:xfrm>
          <a:prstGeom prst="rect">
            <a:avLst/>
          </a:prstGeom>
          <a:solidFill>
            <a:srgbClr val="0D9488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/>
          </a:p>
        </p:txBody>
      </p:sp>
      <p:sp>
        <p:nvSpPr>
          <p:cNvPr id="19" name="Text 4">
            <a:extLst>
              <a:ext uri="{FF2B5EF4-FFF2-40B4-BE49-F238E27FC236}">
                <a16:creationId xmlns:a16="http://schemas.microsoft.com/office/drawing/2014/main" id="{1AE142EF-46DD-C759-582A-347CB229A675}"/>
              </a:ext>
            </a:extLst>
          </p:cNvPr>
          <p:cNvSpPr/>
          <p:nvPr/>
        </p:nvSpPr>
        <p:spPr>
          <a:xfrm>
            <a:off x="1163606" y="2407449"/>
            <a:ext cx="6705211" cy="226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85"/>
              </a:lnSpc>
            </a:pPr>
            <a:r>
              <a:rPr lang="en-US" sz="1250" b="1" dirty="0">
                <a:solidFill>
                  <a:srgbClr val="171717"/>
                </a:solidFill>
                <a:latin typeface="Arial"/>
                <a:cs typeface="Arial"/>
              </a:rPr>
              <a:t>Its aim is to INCREASE EFFICIENCY, and the PROBABILITY of SUCCESS.</a:t>
            </a:r>
          </a:p>
        </p:txBody>
      </p:sp>
      <p:sp>
        <p:nvSpPr>
          <p:cNvPr id="20" name="Text 3">
            <a:extLst>
              <a:ext uri="{FF2B5EF4-FFF2-40B4-BE49-F238E27FC236}">
                <a16:creationId xmlns:a16="http://schemas.microsoft.com/office/drawing/2014/main" id="{D83ED6DC-D7CA-3A2D-49F8-5CE597E049C8}"/>
              </a:ext>
            </a:extLst>
          </p:cNvPr>
          <p:cNvSpPr/>
          <p:nvPr/>
        </p:nvSpPr>
        <p:spPr>
          <a:xfrm>
            <a:off x="954056" y="2963146"/>
            <a:ext cx="95250" cy="95250"/>
          </a:xfrm>
          <a:prstGeom prst="rect">
            <a:avLst/>
          </a:prstGeom>
          <a:solidFill>
            <a:srgbClr val="0D9488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/>
          </a:p>
        </p:txBody>
      </p:sp>
      <p:sp>
        <p:nvSpPr>
          <p:cNvPr id="21" name="Text 4">
            <a:extLst>
              <a:ext uri="{FF2B5EF4-FFF2-40B4-BE49-F238E27FC236}">
                <a16:creationId xmlns:a16="http://schemas.microsoft.com/office/drawing/2014/main" id="{6AA7B9D4-5F74-0BB6-2BDB-DAE182244618}"/>
              </a:ext>
            </a:extLst>
          </p:cNvPr>
          <p:cNvSpPr/>
          <p:nvPr/>
        </p:nvSpPr>
        <p:spPr>
          <a:xfrm>
            <a:off x="1163606" y="2897513"/>
            <a:ext cx="6089391" cy="226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85"/>
              </a:lnSpc>
            </a:pPr>
            <a:r>
              <a:rPr lang="en-US" sz="1250" b="1" dirty="0">
                <a:solidFill>
                  <a:srgbClr val="171717"/>
                </a:solidFill>
                <a:latin typeface="Arial"/>
                <a:cs typeface="Arial"/>
              </a:rPr>
              <a:t>Finding NEW uses for EXISTING ingredients AND identifying biological targets.</a:t>
            </a:r>
          </a:p>
        </p:txBody>
      </p:sp>
      <p:sp>
        <p:nvSpPr>
          <p:cNvPr id="22" name="Text 3">
            <a:extLst>
              <a:ext uri="{FF2B5EF4-FFF2-40B4-BE49-F238E27FC236}">
                <a16:creationId xmlns:a16="http://schemas.microsoft.com/office/drawing/2014/main" id="{FC921CE1-DA7F-EBBB-A72F-BA9A70C3D92F}"/>
              </a:ext>
            </a:extLst>
          </p:cNvPr>
          <p:cNvSpPr/>
          <p:nvPr/>
        </p:nvSpPr>
        <p:spPr>
          <a:xfrm>
            <a:off x="954056" y="3453210"/>
            <a:ext cx="95250" cy="95250"/>
          </a:xfrm>
          <a:prstGeom prst="rect">
            <a:avLst/>
          </a:prstGeom>
          <a:solidFill>
            <a:srgbClr val="0D9488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/>
          </a:p>
        </p:txBody>
      </p:sp>
      <p:sp>
        <p:nvSpPr>
          <p:cNvPr id="23" name="Text 4">
            <a:extLst>
              <a:ext uri="{FF2B5EF4-FFF2-40B4-BE49-F238E27FC236}">
                <a16:creationId xmlns:a16="http://schemas.microsoft.com/office/drawing/2014/main" id="{98C0BC1F-8B67-45EE-CD71-A4A1358F22C1}"/>
              </a:ext>
            </a:extLst>
          </p:cNvPr>
          <p:cNvSpPr/>
          <p:nvPr/>
        </p:nvSpPr>
        <p:spPr>
          <a:xfrm>
            <a:off x="1163606" y="3387577"/>
            <a:ext cx="6089391" cy="226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85"/>
              </a:lnSpc>
            </a:pPr>
            <a:r>
              <a:rPr lang="en-US" sz="1250" b="1" dirty="0">
                <a:solidFill>
                  <a:srgbClr val="171717"/>
                </a:solidFill>
                <a:latin typeface="Arial"/>
                <a:cs typeface="Arial"/>
              </a:rPr>
              <a:t>Unlocking RAPID development!</a:t>
            </a:r>
          </a:p>
        </p:txBody>
      </p:sp>
      <p:sp>
        <p:nvSpPr>
          <p:cNvPr id="26" name="Text 3">
            <a:extLst>
              <a:ext uri="{FF2B5EF4-FFF2-40B4-BE49-F238E27FC236}">
                <a16:creationId xmlns:a16="http://schemas.microsoft.com/office/drawing/2014/main" id="{3465CF67-7531-0DD2-0516-360515F8EADF}"/>
              </a:ext>
            </a:extLst>
          </p:cNvPr>
          <p:cNvSpPr/>
          <p:nvPr/>
        </p:nvSpPr>
        <p:spPr>
          <a:xfrm>
            <a:off x="954056" y="3877641"/>
            <a:ext cx="95250" cy="95250"/>
          </a:xfrm>
          <a:prstGeom prst="rect">
            <a:avLst/>
          </a:prstGeom>
          <a:solidFill>
            <a:srgbClr val="0D9488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/>
          </a:p>
        </p:txBody>
      </p:sp>
      <p:sp>
        <p:nvSpPr>
          <p:cNvPr id="27" name="Text 4">
            <a:extLst>
              <a:ext uri="{FF2B5EF4-FFF2-40B4-BE49-F238E27FC236}">
                <a16:creationId xmlns:a16="http://schemas.microsoft.com/office/drawing/2014/main" id="{ECBFF0B4-D81F-7816-8399-FA5D41F3CD11}"/>
              </a:ext>
            </a:extLst>
          </p:cNvPr>
          <p:cNvSpPr/>
          <p:nvPr/>
        </p:nvSpPr>
        <p:spPr>
          <a:xfrm>
            <a:off x="1163606" y="3812008"/>
            <a:ext cx="7097094" cy="226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85"/>
              </a:lnSpc>
            </a:pPr>
            <a:r>
              <a:rPr lang="en-US" sz="1250" b="1" dirty="0">
                <a:solidFill>
                  <a:srgbClr val="171717"/>
                </a:solidFill>
                <a:latin typeface="Arial"/>
                <a:cs typeface="Arial"/>
              </a:rPr>
              <a:t>HELPING complete LAB VALIDATION of results through MULTIPLE VISUALIZATIONS of data.</a:t>
            </a:r>
          </a:p>
        </p:txBody>
      </p:sp>
      <p:sp>
        <p:nvSpPr>
          <p:cNvPr id="28" name="Text 3">
            <a:extLst>
              <a:ext uri="{FF2B5EF4-FFF2-40B4-BE49-F238E27FC236}">
                <a16:creationId xmlns:a16="http://schemas.microsoft.com/office/drawing/2014/main" id="{BA832260-A7A9-F557-793C-CE1331D1DE57}"/>
              </a:ext>
            </a:extLst>
          </p:cNvPr>
          <p:cNvSpPr/>
          <p:nvPr/>
        </p:nvSpPr>
        <p:spPr>
          <a:xfrm>
            <a:off x="954056" y="1991588"/>
            <a:ext cx="95250" cy="95250"/>
          </a:xfrm>
          <a:prstGeom prst="rect">
            <a:avLst/>
          </a:prstGeom>
          <a:solidFill>
            <a:srgbClr val="0D9488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/>
          </a:p>
        </p:txBody>
      </p:sp>
      <p:sp>
        <p:nvSpPr>
          <p:cNvPr id="29" name="Text 4">
            <a:extLst>
              <a:ext uri="{FF2B5EF4-FFF2-40B4-BE49-F238E27FC236}">
                <a16:creationId xmlns:a16="http://schemas.microsoft.com/office/drawing/2014/main" id="{BB29B016-1865-52D3-0C41-C330FBF25BEC}"/>
              </a:ext>
            </a:extLst>
          </p:cNvPr>
          <p:cNvSpPr/>
          <p:nvPr/>
        </p:nvSpPr>
        <p:spPr>
          <a:xfrm>
            <a:off x="1163606" y="1925955"/>
            <a:ext cx="5672623" cy="226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85"/>
              </a:lnSpc>
            </a:pPr>
            <a:r>
              <a:rPr lang="en-US" sz="1250" b="1" dirty="0">
                <a:solidFill>
                  <a:srgbClr val="171717"/>
                </a:solidFill>
                <a:latin typeface="Arial"/>
                <a:cs typeface="Arial"/>
              </a:rPr>
              <a:t>DEVELOPED on 10 years of laboratory technology and process.</a:t>
            </a:r>
          </a:p>
        </p:txBody>
      </p:sp>
    </p:spTree>
    <p:extLst>
      <p:ext uri="{BB962C8B-B14F-4D97-AF65-F5344CB8AC3E}">
        <p14:creationId xmlns:p14="http://schemas.microsoft.com/office/powerpoint/2010/main" val="3422024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717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38100"/>
          </a:xfrm>
          <a:prstGeom prst="rect">
            <a:avLst/>
          </a:prstGeom>
          <a:solidFill>
            <a:srgbClr val="0D9488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559918" y="1158329"/>
            <a:ext cx="2024164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365"/>
              </a:lnSpc>
              <a:spcAft>
                <a:spcPts val="3600"/>
              </a:spcAft>
              <a:buNone/>
            </a:pPr>
            <a:r>
              <a:rPr lang="en-US" sz="975" i="1" dirty="0">
                <a:solidFill>
                  <a:srgbClr val="7373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Rigorous Analysis. Reliable Results.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3109817" y="1941165"/>
            <a:ext cx="292436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000"/>
              </a:lnSpc>
              <a:buNone/>
            </a:pPr>
            <a:r>
              <a:rPr lang="en-US" sz="30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3000"/>
          </a:p>
        </p:txBody>
      </p:sp>
      <p:sp>
        <p:nvSpPr>
          <p:cNvPr id="6" name="Text 4"/>
          <p:cNvSpPr/>
          <p:nvPr/>
        </p:nvSpPr>
        <p:spPr>
          <a:xfrm>
            <a:off x="4333875" y="2817465"/>
            <a:ext cx="476250" cy="19050"/>
          </a:xfrm>
          <a:prstGeom prst="rect">
            <a:avLst/>
          </a:prstGeom>
          <a:solidFill>
            <a:srgbClr val="0D9488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3961139" y="3331815"/>
            <a:ext cx="1221572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365"/>
              </a:lnSpc>
              <a:spcAft>
                <a:spcPts val="600"/>
              </a:spcAft>
              <a:buNone/>
            </a:pPr>
            <a:r>
              <a:rPr lang="en-US" sz="975">
                <a:solidFill>
                  <a:srgbClr val="A3A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Questions or inquiries</a:t>
            </a:r>
            <a:endParaRPr lang="en-US" sz="975"/>
          </a:p>
        </p:txBody>
      </p:sp>
      <p:sp>
        <p:nvSpPr>
          <p:cNvPr id="8" name="Text 6"/>
          <p:cNvSpPr/>
          <p:nvPr/>
        </p:nvSpPr>
        <p:spPr>
          <a:xfrm>
            <a:off x="2310487" y="3731261"/>
            <a:ext cx="4522876" cy="213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680"/>
              </a:lnSpc>
              <a:spcAft>
                <a:spcPts val="1200"/>
              </a:spcAft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paul.spagnuolo@appliedlabtech.com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0" y="5105400"/>
            <a:ext cx="9144000" cy="38100"/>
          </a:xfrm>
          <a:prstGeom prst="rect">
            <a:avLst/>
          </a:prstGeom>
          <a:solidFill>
            <a:srgbClr val="0D9488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7768709" y="4655939"/>
            <a:ext cx="613291" cy="106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840"/>
              </a:lnSpc>
              <a:spcAft>
                <a:spcPts val="150"/>
              </a:spcAft>
              <a:buNone/>
            </a:pPr>
            <a:endParaRPr lang="en-US" sz="600">
              <a:solidFill>
                <a:srgbClr val="525252"/>
              </a:solidFill>
              <a:latin typeface="Arial"/>
              <a:cs typeface="Arial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7768709" y="4781550"/>
            <a:ext cx="613291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1050"/>
              </a:lnSpc>
              <a:buNone/>
            </a:pPr>
            <a:endParaRPr lang="en-US" sz="750">
              <a:solidFill>
                <a:srgbClr val="525252"/>
              </a:solidFill>
              <a:latin typeface="Arial"/>
              <a:cs typeface="Arial"/>
            </a:endParaRPr>
          </a:p>
        </p:txBody>
      </p:sp>
      <p:pic>
        <p:nvPicPr>
          <p:cNvPr id="13" name="Image 0" descr="/home/claude/alt-template/qr-website.png">
            <a:extLst>
              <a:ext uri="{FF2B5EF4-FFF2-40B4-BE49-F238E27FC236}">
                <a16:creationId xmlns:a16="http://schemas.microsoft.com/office/drawing/2014/main" id="{824F163B-C4CD-0B68-24F1-10B224437A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9664" y="379065"/>
            <a:ext cx="952500" cy="952500"/>
          </a:xfrm>
          <a:prstGeom prst="rect">
            <a:avLst/>
          </a:prstGeom>
        </p:spPr>
      </p:pic>
      <p:sp>
        <p:nvSpPr>
          <p:cNvPr id="15" name="Text 6">
            <a:extLst>
              <a:ext uri="{FF2B5EF4-FFF2-40B4-BE49-F238E27FC236}">
                <a16:creationId xmlns:a16="http://schemas.microsoft.com/office/drawing/2014/main" id="{3382F587-2374-C029-39AB-6185B43DEC16}"/>
              </a:ext>
            </a:extLst>
          </p:cNvPr>
          <p:cNvSpPr/>
          <p:nvPr/>
        </p:nvSpPr>
        <p:spPr>
          <a:xfrm>
            <a:off x="2310487" y="3944532"/>
            <a:ext cx="4522876" cy="213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680"/>
              </a:lnSpc>
              <a:spcAft>
                <a:spcPts val="1200"/>
              </a:spcAft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paul.spagnuolo@uoguelph.ca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ef98857-ec37-4341-a054-8f81b5786745">
      <Terms xmlns="http://schemas.microsoft.com/office/infopath/2007/PartnerControls"/>
    </lcf76f155ced4ddcb4097134ff3c332f>
    <TaxCatchAll xmlns="f5d5c28a-a512-43e5-95b1-2ddeb349087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211F5E65482434CB64ABA3AB2AAD8A5" ma:contentTypeVersion="10" ma:contentTypeDescription="Create a new document." ma:contentTypeScope="" ma:versionID="3a6291f489e6cee728ebb0534f985b86">
  <xsd:schema xmlns:xsd="http://www.w3.org/2001/XMLSchema" xmlns:xs="http://www.w3.org/2001/XMLSchema" xmlns:p="http://schemas.microsoft.com/office/2006/metadata/properties" xmlns:ns2="aef98857-ec37-4341-a054-8f81b5786745" xmlns:ns3="f5d5c28a-a512-43e5-95b1-2ddeb3490874" targetNamespace="http://schemas.microsoft.com/office/2006/metadata/properties" ma:root="true" ma:fieldsID="e0c007645cca4fe5ff9c3e9367cf06a4" ns2:_="" ns3:_="">
    <xsd:import namespace="aef98857-ec37-4341-a054-8f81b5786745"/>
    <xsd:import namespace="f5d5c28a-a512-43e5-95b1-2ddeb349087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f98857-ec37-4341-a054-8f81b578674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bc4e9ccb-1e74-4c69-842e-ebe7ce89f6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d5c28a-a512-43e5-95b1-2ddeb3490874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f999e466-a473-4415-a015-47b094581913}" ma:internalName="TaxCatchAll" ma:showField="CatchAllData" ma:web="f5d5c28a-a512-43e5-95b1-2ddeb349087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D84944E-97A2-4854-A02A-F7E9F46825AA}">
  <ds:schemaRefs>
    <ds:schemaRef ds:uri="aef98857-ec37-4341-a054-8f81b5786745"/>
    <ds:schemaRef ds:uri="f5d5c28a-a512-43e5-95b1-2ddeb3490874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9C193F31-B7A5-459B-ADDA-A8B948E2AEB6}">
  <ds:schemaRefs>
    <ds:schemaRef ds:uri="aef98857-ec37-4341-a054-8f81b5786745"/>
    <ds:schemaRef ds:uri="f5d5c28a-a512-43e5-95b1-2ddeb349087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11A9B3CD-8580-4913-874A-A1CAFA0E3D1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433</TotalTime>
  <Words>515</Words>
  <Application>Microsoft Office PowerPoint</Application>
  <PresentationFormat>On-screen Show (16:9)</PresentationFormat>
  <Paragraphs>105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Arial Narrow</vt:lpstr>
      <vt:lpstr>Calibri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Applied Laboratory Technologies Ltd.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 Presentation Template</dc:title>
  <dc:subject>PptxGenJS Presentation</dc:subject>
  <dc:creator>Applied Laboratory Technologies Ltd.</dc:creator>
  <cp:lastModifiedBy>Paul Spagnuolo</cp:lastModifiedBy>
  <cp:revision>13</cp:revision>
  <dcterms:created xsi:type="dcterms:W3CDTF">2026-01-06T15:52:17Z</dcterms:created>
  <dcterms:modified xsi:type="dcterms:W3CDTF">2026-09-25T19:02:08Z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0x0101007211F5E65482434CB64ABA3AB2AAD8A5</vt:lpwstr>
  </property>
  <property fmtid="{D5CDD505-2E9C-101B-9397-08002B2CF9AE}" pid="3" name="MediaServiceImageTags">
    <vt:lpwstr/>
  </property>
</Properties>
</file>