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9"/>
  </p:normalViewPr>
  <p:slideViewPr>
    <p:cSldViewPr snapToGrid="0">
      <p:cViewPr varScale="1">
        <p:scale>
          <a:sx n="102" d="100"/>
          <a:sy n="102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826683" y="769937"/>
            <a:ext cx="97536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78978" y="6232199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594358" y="821622"/>
            <a:ext cx="11002979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" b="1" spc="200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NATURALLY INFORMED ·  SUPP</a:t>
            </a:r>
            <a:r>
              <a:rPr lang="en-US" dirty="0"/>
              <a:t>L</a:t>
            </a:r>
            <a:r>
              <a:rPr dirty="0"/>
              <a:t>Y CHAIN, DELIVERY SYSTEMS AND EMERGING TECHNOLOGY</a:t>
            </a:r>
          </a:p>
        </p:txBody>
      </p:sp>
      <p:sp>
        <p:nvSpPr>
          <p:cNvPr id="21" name="Text 1"/>
          <p:cNvSpPr txBox="1"/>
          <p:nvPr/>
        </p:nvSpPr>
        <p:spPr>
          <a:xfrm>
            <a:off x="594358" y="1657731"/>
            <a:ext cx="11002979" cy="1805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lnSpc>
                <a:spcPct val="102000"/>
              </a:lnSpc>
              <a:defRPr sz="5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Ashwagandha</a:t>
            </a:r>
          </a:p>
          <a:p>
            <a:pPr>
              <a:lnSpc>
                <a:spcPct val="102000"/>
              </a:lnSpc>
              <a:defRPr sz="3000">
                <a:solidFill>
                  <a:srgbClr val="D8E2DA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A Candid, Transparent Discussion of Science, Quality — </a:t>
            </a:r>
          </a:p>
          <a:p>
            <a:pPr>
              <a:lnSpc>
                <a:spcPct val="102000"/>
              </a:lnSpc>
              <a:defRPr sz="3000">
                <a:solidFill>
                  <a:srgbClr val="D8E2DA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And the Need for Industry to Get This Right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594358" y="4264205"/>
            <a:ext cx="11002979" cy="1384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lnSpc>
                <a:spcPct val="104999"/>
              </a:lnSpc>
              <a:defRPr sz="1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Thomas Brendler</a:t>
            </a:r>
            <a:r>
              <a:rPr lang="en-US" dirty="0"/>
              <a:t>, Ph.D.</a:t>
            </a:r>
            <a:endParaRPr dirty="0"/>
          </a:p>
          <a:p>
            <a:pPr>
              <a:lnSpc>
                <a:spcPct val="104999"/>
              </a:lnSpc>
              <a:defRPr sz="1100">
                <a:solidFill>
                  <a:srgbClr val="D8E2D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University of Johannesburg, South Africa  ·  University of Illinois Chicago, USA  ·  Southern Cross University, Australia · </a:t>
            </a:r>
            <a:r>
              <a:rPr dirty="0" err="1"/>
              <a:t>Plantaphile</a:t>
            </a:r>
            <a:r>
              <a:rPr dirty="0"/>
              <a:t>, USA</a:t>
            </a:r>
          </a:p>
          <a:p>
            <a:pPr>
              <a:lnSpc>
                <a:spcPct val="104999"/>
              </a:lnSpc>
              <a:defRPr sz="1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Blake Ebersole</a:t>
            </a:r>
          </a:p>
          <a:p>
            <a:pPr>
              <a:defRPr sz="1100">
                <a:solidFill>
                  <a:srgbClr val="D8E2D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NaturPro</a:t>
            </a:r>
            <a:r>
              <a:rPr dirty="0"/>
              <a:t> Scientific LLC  &amp; Fearless Naturals USA, Ashwagandha Standards Alliance</a:t>
            </a:r>
          </a:p>
          <a:p>
            <a:pPr>
              <a:lnSpc>
                <a:spcPct val="104999"/>
              </a:lnSpc>
              <a:defRPr sz="1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Holly </a:t>
            </a:r>
            <a:r>
              <a:rPr lang="en-US" dirty="0"/>
              <a:t>E. </a:t>
            </a:r>
            <a:r>
              <a:rPr dirty="0"/>
              <a:t>Johnson</a:t>
            </a:r>
            <a:r>
              <a:rPr lang="en-US" dirty="0"/>
              <a:t>, Ph.D.</a:t>
            </a:r>
            <a:endParaRPr dirty="0"/>
          </a:p>
          <a:p>
            <a:pPr>
              <a:defRPr sz="1100">
                <a:solidFill>
                  <a:srgbClr val="D8E2D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American Herbal Products Association (AHPA)</a:t>
            </a:r>
          </a:p>
        </p:txBody>
      </p:sp>
      <p:sp>
        <p:nvSpPr>
          <p:cNvPr id="23" name="Shape 4"/>
          <p:cNvSpPr/>
          <p:nvPr/>
        </p:nvSpPr>
        <p:spPr>
          <a:xfrm>
            <a:off x="548638" y="5943600"/>
            <a:ext cx="2926082" cy="0"/>
          </a:xfrm>
          <a:prstGeom prst="line">
            <a:avLst/>
          </a:prstGeom>
          <a:ln w="19050">
            <a:solidFill>
              <a:srgbClr val="C8892A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" name="Text 5"/>
          <p:cNvSpPr txBox="1"/>
          <p:nvPr/>
        </p:nvSpPr>
        <p:spPr>
          <a:xfrm>
            <a:off x="594358" y="6088820"/>
            <a:ext cx="11002979" cy="25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300" i="1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September 30th, 2026, 12:55pm – 1:25pm EST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"/>
          <p:cNvSpPr/>
          <p:nvPr/>
        </p:nvSpPr>
        <p:spPr>
          <a:xfrm>
            <a:off x="6407148" y="3785863"/>
            <a:ext cx="5181094" cy="1698614"/>
          </a:xfrm>
          <a:prstGeom prst="roundRect">
            <a:avLst>
              <a:gd name="adj" fmla="val 13711"/>
            </a:avLst>
          </a:prstGeom>
          <a:gradFill>
            <a:gsLst>
              <a:gs pos="0">
                <a:srgbClr val="80B860"/>
              </a:gs>
              <a:gs pos="50000">
                <a:srgbClr val="6FB242"/>
              </a:gs>
              <a:gs pos="100000">
                <a:srgbClr val="61A236"/>
              </a:gs>
            </a:gsLst>
            <a:lin ang="5400000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7" name="Text 0"/>
          <p:cNvSpPr txBox="1"/>
          <p:nvPr/>
        </p:nvSpPr>
        <p:spPr>
          <a:xfrm>
            <a:off x="594358" y="382210"/>
            <a:ext cx="11002979" cy="277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500" b="1" spc="250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REGULATORY CHRONOLOGY &amp; THE CASE</a:t>
            </a:r>
          </a:p>
        </p:txBody>
      </p:sp>
      <p:sp>
        <p:nvSpPr>
          <p:cNvPr id="28" name="Text 1"/>
          <p:cNvSpPr txBox="1"/>
          <p:nvPr/>
        </p:nvSpPr>
        <p:spPr>
          <a:xfrm>
            <a:off x="594358" y="723138"/>
            <a:ext cx="11002979" cy="51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8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What happened — and what exactly are the concerns?</a:t>
            </a:r>
          </a:p>
        </p:txBody>
      </p:sp>
      <p:sp>
        <p:nvSpPr>
          <p:cNvPr id="29" name="Text 2"/>
          <p:cNvSpPr txBox="1"/>
          <p:nvPr/>
        </p:nvSpPr>
        <p:spPr>
          <a:xfrm>
            <a:off x="594359" y="1380512"/>
            <a:ext cx="5394962" cy="225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100" b="1" spc="100">
                <a:solidFill>
                  <a:srgbClr val="3E7A5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REGULATORY CHRONOLOGY</a:t>
            </a:r>
          </a:p>
        </p:txBody>
      </p:sp>
      <p:sp>
        <p:nvSpPr>
          <p:cNvPr id="30" name="Text 3"/>
          <p:cNvSpPr txBox="1"/>
          <p:nvPr/>
        </p:nvSpPr>
        <p:spPr>
          <a:xfrm>
            <a:off x="594359" y="1636777"/>
            <a:ext cx="932690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200" b="1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2013</a:t>
            </a:r>
          </a:p>
        </p:txBody>
      </p:sp>
      <p:sp>
        <p:nvSpPr>
          <p:cNvPr id="31" name="Shape 4"/>
          <p:cNvSpPr/>
          <p:nvPr/>
        </p:nvSpPr>
        <p:spPr>
          <a:xfrm>
            <a:off x="1627632" y="1691638"/>
            <a:ext cx="109731" cy="109731"/>
          </a:xfrm>
          <a:prstGeom prst="ellipse">
            <a:avLst/>
          </a:prstGeom>
          <a:solidFill>
            <a:srgbClr val="3E7A5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2" name="Shape 5"/>
          <p:cNvSpPr/>
          <p:nvPr/>
        </p:nvSpPr>
        <p:spPr>
          <a:xfrm>
            <a:off x="1682494" y="1801366"/>
            <a:ext cx="2" cy="457202"/>
          </a:xfrm>
          <a:prstGeom prst="line">
            <a:avLst/>
          </a:prstGeom>
          <a:ln w="12700">
            <a:solidFill>
              <a:srgbClr val="BCD0C3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3" name="Text 6"/>
          <p:cNvSpPr txBox="1"/>
          <p:nvPr/>
        </p:nvSpPr>
        <p:spPr>
          <a:xfrm>
            <a:off x="1892806" y="1609345"/>
            <a:ext cx="4114803" cy="22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Level A risk assessment — not enacted</a:t>
            </a:r>
          </a:p>
        </p:txBody>
      </p:sp>
      <p:sp>
        <p:nvSpPr>
          <p:cNvPr id="34" name="Text 7"/>
          <p:cNvSpPr txBox="1"/>
          <p:nvPr/>
        </p:nvSpPr>
        <p:spPr>
          <a:xfrm>
            <a:off x="1892806" y="1860805"/>
            <a:ext cx="4114803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2000"/>
              </a:lnSpc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German Federal Institute for Risk Assessment (BfR)</a:t>
            </a:r>
          </a:p>
        </p:txBody>
      </p:sp>
      <p:sp>
        <p:nvSpPr>
          <p:cNvPr id="35" name="Text 13"/>
          <p:cNvSpPr txBox="1"/>
          <p:nvPr/>
        </p:nvSpPr>
        <p:spPr>
          <a:xfrm>
            <a:off x="594359" y="2341373"/>
            <a:ext cx="932690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200" b="1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2020–23</a:t>
            </a:r>
          </a:p>
        </p:txBody>
      </p:sp>
      <p:sp>
        <p:nvSpPr>
          <p:cNvPr id="36" name="Shape 14"/>
          <p:cNvSpPr/>
          <p:nvPr/>
        </p:nvSpPr>
        <p:spPr>
          <a:xfrm>
            <a:off x="1627632" y="2396234"/>
            <a:ext cx="109731" cy="109731"/>
          </a:xfrm>
          <a:prstGeom prst="ellipse">
            <a:avLst/>
          </a:prstGeom>
          <a:solidFill>
            <a:srgbClr val="3E7A5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7" name="Shape 15"/>
          <p:cNvSpPr/>
          <p:nvPr/>
        </p:nvSpPr>
        <p:spPr>
          <a:xfrm>
            <a:off x="1682494" y="2505964"/>
            <a:ext cx="2" cy="457202"/>
          </a:xfrm>
          <a:prstGeom prst="line">
            <a:avLst/>
          </a:prstGeom>
          <a:ln w="12700">
            <a:solidFill>
              <a:srgbClr val="BCD0C3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8" name="Text 16"/>
          <p:cNvSpPr txBox="1"/>
          <p:nvPr/>
        </p:nvSpPr>
        <p:spPr>
          <a:xfrm>
            <a:off x="1892806" y="2313939"/>
            <a:ext cx="4114803" cy="225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15 global reports of liver injury associated with ashwagandha root</a:t>
            </a:r>
          </a:p>
        </p:txBody>
      </p:sp>
      <p:sp>
        <p:nvSpPr>
          <p:cNvPr id="39" name="Text 17"/>
          <p:cNvSpPr txBox="1"/>
          <p:nvPr/>
        </p:nvSpPr>
        <p:spPr>
          <a:xfrm>
            <a:off x="1892806" y="2565400"/>
            <a:ext cx="4114803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2000"/>
              </a:lnSpc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Danish FDA  / DTU Food Institute and others, with market of billions of doses per year</a:t>
            </a:r>
          </a:p>
        </p:txBody>
      </p:sp>
      <p:sp>
        <p:nvSpPr>
          <p:cNvPr id="40" name="Text 18"/>
          <p:cNvSpPr txBox="1"/>
          <p:nvPr/>
        </p:nvSpPr>
        <p:spPr>
          <a:xfrm>
            <a:off x="594359" y="3004821"/>
            <a:ext cx="932690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200" b="1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2023</a:t>
            </a:r>
          </a:p>
        </p:txBody>
      </p:sp>
      <p:sp>
        <p:nvSpPr>
          <p:cNvPr id="41" name="Shape 19"/>
          <p:cNvSpPr/>
          <p:nvPr/>
        </p:nvSpPr>
        <p:spPr>
          <a:xfrm>
            <a:off x="1627632" y="3059683"/>
            <a:ext cx="109731" cy="109731"/>
          </a:xfrm>
          <a:prstGeom prst="ellipse">
            <a:avLst/>
          </a:prstGeom>
          <a:solidFill>
            <a:srgbClr val="3E7A5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2" name="Shape 20"/>
          <p:cNvSpPr/>
          <p:nvPr/>
        </p:nvSpPr>
        <p:spPr>
          <a:xfrm>
            <a:off x="1682494" y="3169410"/>
            <a:ext cx="2" cy="457202"/>
          </a:xfrm>
          <a:prstGeom prst="line">
            <a:avLst/>
          </a:prstGeom>
          <a:ln w="12700">
            <a:solidFill>
              <a:srgbClr val="BCD0C3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" name="Text 21"/>
          <p:cNvSpPr txBox="1"/>
          <p:nvPr/>
        </p:nvSpPr>
        <p:spPr>
          <a:xfrm>
            <a:off x="1892806" y="2977389"/>
            <a:ext cx="4114803" cy="22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Half-measures imposed</a:t>
            </a:r>
          </a:p>
        </p:txBody>
      </p:sp>
      <p:sp>
        <p:nvSpPr>
          <p:cNvPr id="44" name="Text 22"/>
          <p:cNvSpPr txBox="1"/>
          <p:nvPr/>
        </p:nvSpPr>
        <p:spPr>
          <a:xfrm>
            <a:off x="1892806" y="3228847"/>
            <a:ext cx="4114803" cy="336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2000"/>
              </a:lnSpc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Netherlands considers ban; India AYUSH restricts use in AYUSH medicines without enforcement</a:t>
            </a:r>
          </a:p>
        </p:txBody>
      </p:sp>
      <p:sp>
        <p:nvSpPr>
          <p:cNvPr id="45" name="Text 23"/>
          <p:cNvSpPr txBox="1"/>
          <p:nvPr/>
        </p:nvSpPr>
        <p:spPr>
          <a:xfrm>
            <a:off x="594359" y="3617468"/>
            <a:ext cx="93269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200" b="1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2024-2025</a:t>
            </a:r>
          </a:p>
        </p:txBody>
      </p:sp>
      <p:sp>
        <p:nvSpPr>
          <p:cNvPr id="46" name="Shape 24"/>
          <p:cNvSpPr/>
          <p:nvPr/>
        </p:nvSpPr>
        <p:spPr>
          <a:xfrm>
            <a:off x="1627632" y="3672332"/>
            <a:ext cx="109731" cy="109731"/>
          </a:xfrm>
          <a:prstGeom prst="ellipse">
            <a:avLst/>
          </a:prstGeom>
          <a:solidFill>
            <a:srgbClr val="3E7A5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7" name="Shape 25"/>
          <p:cNvSpPr/>
          <p:nvPr/>
        </p:nvSpPr>
        <p:spPr>
          <a:xfrm>
            <a:off x="1682494" y="3782059"/>
            <a:ext cx="2" cy="457202"/>
          </a:xfrm>
          <a:prstGeom prst="line">
            <a:avLst/>
          </a:prstGeom>
          <a:ln w="12700">
            <a:solidFill>
              <a:srgbClr val="BCD0C3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8" name="Text 26"/>
          <p:cNvSpPr txBox="1"/>
          <p:nvPr/>
        </p:nvSpPr>
        <p:spPr>
          <a:xfrm>
            <a:off x="1892806" y="3590036"/>
            <a:ext cx="4114803" cy="22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Request to Member States for further data</a:t>
            </a:r>
          </a:p>
        </p:txBody>
      </p:sp>
      <p:sp>
        <p:nvSpPr>
          <p:cNvPr id="49" name="Text 27"/>
          <p:cNvSpPr txBox="1"/>
          <p:nvPr/>
        </p:nvSpPr>
        <p:spPr>
          <a:xfrm>
            <a:off x="1892806" y="3841497"/>
            <a:ext cx="4114803" cy="336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2000"/>
              </a:lnSpc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Action pending, likely scenario: EC mandates EFSA to conduct safety assessment similar to other botanicals</a:t>
            </a:r>
          </a:p>
        </p:txBody>
      </p:sp>
      <p:sp>
        <p:nvSpPr>
          <p:cNvPr id="50" name="Text 32"/>
          <p:cNvSpPr txBox="1"/>
          <p:nvPr/>
        </p:nvSpPr>
        <p:spPr>
          <a:xfrm>
            <a:off x="585215" y="4312254"/>
            <a:ext cx="932690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200" b="1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2026</a:t>
            </a:r>
          </a:p>
        </p:txBody>
      </p:sp>
      <p:sp>
        <p:nvSpPr>
          <p:cNvPr id="51" name="Shape 33"/>
          <p:cNvSpPr/>
          <p:nvPr/>
        </p:nvSpPr>
        <p:spPr>
          <a:xfrm>
            <a:off x="1618486" y="4367117"/>
            <a:ext cx="109731" cy="109731"/>
          </a:xfrm>
          <a:prstGeom prst="ellipse">
            <a:avLst/>
          </a:prstGeom>
          <a:solidFill>
            <a:srgbClr val="C8892A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2" name="Text 34"/>
          <p:cNvSpPr txBox="1"/>
          <p:nvPr/>
        </p:nvSpPr>
        <p:spPr>
          <a:xfrm>
            <a:off x="1892806" y="4334329"/>
            <a:ext cx="4114803" cy="384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Potential bans pending review; India AYUSH/ FSSAI ban on paper, halted by judicial action in Karnataka and lack of enforcement. </a:t>
            </a:r>
          </a:p>
        </p:txBody>
      </p:sp>
      <p:sp>
        <p:nvSpPr>
          <p:cNvPr id="53" name="Text 35"/>
          <p:cNvSpPr txBox="1"/>
          <p:nvPr/>
        </p:nvSpPr>
        <p:spPr>
          <a:xfrm>
            <a:off x="6400798" y="1416235"/>
            <a:ext cx="5193794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1300" b="1" spc="117">
                <a:solidFill>
                  <a:schemeClr val="accent2">
                    <a:satOff val="-18194"/>
                    <a:lumOff val="-11215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REGULATORY CONCERNS</a:t>
            </a:r>
            <a:r>
              <a:rPr>
                <a:solidFill>
                  <a:srgbClr val="3E7A5E"/>
                </a:solidFill>
              </a:rPr>
              <a:t> </a:t>
            </a:r>
            <a:r>
              <a:t>PRIOR TO COMPREHENSIVE REVIEW</a:t>
            </a:r>
          </a:p>
        </p:txBody>
      </p:sp>
      <p:sp>
        <p:nvSpPr>
          <p:cNvPr id="54" name="Shape 36"/>
          <p:cNvSpPr/>
          <p:nvPr/>
        </p:nvSpPr>
        <p:spPr>
          <a:xfrm>
            <a:off x="6355079" y="1755648"/>
            <a:ext cx="2551178" cy="804674"/>
          </a:xfrm>
          <a:prstGeom prst="roundRect">
            <a:avLst>
              <a:gd name="adj" fmla="val 5682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5" name="Shape 37"/>
          <p:cNvSpPr/>
          <p:nvPr/>
        </p:nvSpPr>
        <p:spPr>
          <a:xfrm>
            <a:off x="6483096" y="1883664"/>
            <a:ext cx="274323" cy="274323"/>
          </a:xfrm>
          <a:prstGeom prst="ellipse">
            <a:avLst/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6" name="Text 38"/>
          <p:cNvSpPr txBox="1"/>
          <p:nvPr/>
        </p:nvSpPr>
        <p:spPr>
          <a:xfrm>
            <a:off x="6528816" y="1891723"/>
            <a:ext cx="182882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</a:t>
            </a:r>
          </a:p>
        </p:txBody>
      </p:sp>
      <p:sp>
        <p:nvSpPr>
          <p:cNvPr id="57" name="Text 39"/>
          <p:cNvSpPr txBox="1"/>
          <p:nvPr/>
        </p:nvSpPr>
        <p:spPr>
          <a:xfrm>
            <a:off x="6894576" y="1878384"/>
            <a:ext cx="1947674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Endocrinological effects</a:t>
            </a:r>
          </a:p>
        </p:txBody>
      </p:sp>
      <p:sp>
        <p:nvSpPr>
          <p:cNvPr id="58" name="Text 40"/>
          <p:cNvSpPr txBox="1"/>
          <p:nvPr/>
        </p:nvSpPr>
        <p:spPr>
          <a:xfrm>
            <a:off x="6894576" y="2139695"/>
            <a:ext cx="1947674" cy="228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0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Thyroid, adrenal &amp; gonadal axes</a:t>
            </a:r>
          </a:p>
        </p:txBody>
      </p:sp>
      <p:sp>
        <p:nvSpPr>
          <p:cNvPr id="59" name="Shape 41"/>
          <p:cNvSpPr/>
          <p:nvPr/>
        </p:nvSpPr>
        <p:spPr>
          <a:xfrm>
            <a:off x="9043416" y="1755648"/>
            <a:ext cx="2551178" cy="804674"/>
          </a:xfrm>
          <a:prstGeom prst="roundRect">
            <a:avLst>
              <a:gd name="adj" fmla="val 5682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0" name="Shape 42"/>
          <p:cNvSpPr/>
          <p:nvPr/>
        </p:nvSpPr>
        <p:spPr>
          <a:xfrm>
            <a:off x="9171430" y="1883664"/>
            <a:ext cx="274323" cy="274323"/>
          </a:xfrm>
          <a:prstGeom prst="ellipse">
            <a:avLst/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1" name="Text 43"/>
          <p:cNvSpPr txBox="1"/>
          <p:nvPr/>
        </p:nvSpPr>
        <p:spPr>
          <a:xfrm>
            <a:off x="9217151" y="1891723"/>
            <a:ext cx="182882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</a:t>
            </a:r>
          </a:p>
        </p:txBody>
      </p:sp>
      <p:sp>
        <p:nvSpPr>
          <p:cNvPr id="62" name="Text 44"/>
          <p:cNvSpPr txBox="1"/>
          <p:nvPr/>
        </p:nvSpPr>
        <p:spPr>
          <a:xfrm>
            <a:off x="9582911" y="1878384"/>
            <a:ext cx="1947674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Abortifacient effect</a:t>
            </a:r>
          </a:p>
        </p:txBody>
      </p:sp>
      <p:sp>
        <p:nvSpPr>
          <p:cNvPr id="63" name="Text 45"/>
          <p:cNvSpPr txBox="1"/>
          <p:nvPr/>
        </p:nvSpPr>
        <p:spPr>
          <a:xfrm>
            <a:off x="9582911" y="2139695"/>
            <a:ext cx="1947674" cy="228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0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Attributed to traditional use</a:t>
            </a:r>
          </a:p>
        </p:txBody>
      </p:sp>
      <p:sp>
        <p:nvSpPr>
          <p:cNvPr id="64" name="Shape 46"/>
          <p:cNvSpPr/>
          <p:nvPr/>
        </p:nvSpPr>
        <p:spPr>
          <a:xfrm>
            <a:off x="6355079" y="2670048"/>
            <a:ext cx="2551178" cy="804674"/>
          </a:xfrm>
          <a:prstGeom prst="roundRect">
            <a:avLst>
              <a:gd name="adj" fmla="val 5682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5" name="Shape 47"/>
          <p:cNvSpPr/>
          <p:nvPr/>
        </p:nvSpPr>
        <p:spPr>
          <a:xfrm>
            <a:off x="6483096" y="2798064"/>
            <a:ext cx="274323" cy="274323"/>
          </a:xfrm>
          <a:prstGeom prst="ellipse">
            <a:avLst/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6" name="Text 48"/>
          <p:cNvSpPr txBox="1"/>
          <p:nvPr/>
        </p:nvSpPr>
        <p:spPr>
          <a:xfrm>
            <a:off x="6528816" y="2806123"/>
            <a:ext cx="182882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</a:t>
            </a:r>
          </a:p>
        </p:txBody>
      </p:sp>
      <p:sp>
        <p:nvSpPr>
          <p:cNvPr id="67" name="Text 49"/>
          <p:cNvSpPr txBox="1"/>
          <p:nvPr/>
        </p:nvSpPr>
        <p:spPr>
          <a:xfrm>
            <a:off x="6894576" y="2792784"/>
            <a:ext cx="1947674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Immunological effects</a:t>
            </a:r>
          </a:p>
        </p:txBody>
      </p:sp>
      <p:sp>
        <p:nvSpPr>
          <p:cNvPr id="68" name="Text 50"/>
          <p:cNvSpPr txBox="1"/>
          <p:nvPr/>
        </p:nvSpPr>
        <p:spPr>
          <a:xfrm>
            <a:off x="6894576" y="3054095"/>
            <a:ext cx="1947674" cy="228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0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Immunomodulation</a:t>
            </a:r>
          </a:p>
        </p:txBody>
      </p:sp>
      <p:sp>
        <p:nvSpPr>
          <p:cNvPr id="69" name="Shape 51"/>
          <p:cNvSpPr/>
          <p:nvPr/>
        </p:nvSpPr>
        <p:spPr>
          <a:xfrm>
            <a:off x="9043416" y="2670048"/>
            <a:ext cx="2551178" cy="804674"/>
          </a:xfrm>
          <a:prstGeom prst="roundRect">
            <a:avLst>
              <a:gd name="adj" fmla="val 5682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0" name="Shape 52"/>
          <p:cNvSpPr/>
          <p:nvPr/>
        </p:nvSpPr>
        <p:spPr>
          <a:xfrm>
            <a:off x="9171430" y="2798064"/>
            <a:ext cx="274323" cy="274323"/>
          </a:xfrm>
          <a:prstGeom prst="ellipse">
            <a:avLst/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1" name="Text 53"/>
          <p:cNvSpPr txBox="1"/>
          <p:nvPr/>
        </p:nvSpPr>
        <p:spPr>
          <a:xfrm>
            <a:off x="9217151" y="2806123"/>
            <a:ext cx="182882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</a:t>
            </a:r>
          </a:p>
        </p:txBody>
      </p:sp>
      <p:sp>
        <p:nvSpPr>
          <p:cNvPr id="72" name="Text 54"/>
          <p:cNvSpPr txBox="1"/>
          <p:nvPr/>
        </p:nvSpPr>
        <p:spPr>
          <a:xfrm>
            <a:off x="9582911" y="2792784"/>
            <a:ext cx="1947674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Hepatotoxicity</a:t>
            </a:r>
          </a:p>
        </p:txBody>
      </p:sp>
      <p:sp>
        <p:nvSpPr>
          <p:cNvPr id="73" name="Text 55"/>
          <p:cNvSpPr txBox="1"/>
          <p:nvPr/>
        </p:nvSpPr>
        <p:spPr>
          <a:xfrm>
            <a:off x="9582911" y="3054095"/>
            <a:ext cx="1947674" cy="228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5000"/>
              </a:lnSpc>
              <a:defRPr sz="10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Based on spontaneous case reports</a:t>
            </a:r>
          </a:p>
        </p:txBody>
      </p:sp>
      <p:sp>
        <p:nvSpPr>
          <p:cNvPr id="74" name="Text 56"/>
          <p:cNvSpPr txBox="1"/>
          <p:nvPr/>
        </p:nvSpPr>
        <p:spPr>
          <a:xfrm>
            <a:off x="6594092" y="3913016"/>
            <a:ext cx="4579240" cy="1507837"/>
          </a:xfrm>
          <a:prstGeom prst="rect">
            <a:avLst/>
          </a:prstGeom>
          <a:gradFill>
            <a:gsLst>
              <a:gs pos="0">
                <a:srgbClr val="80B860"/>
              </a:gs>
              <a:gs pos="50000">
                <a:srgbClr val="6FB242"/>
              </a:gs>
              <a:gs pos="100000">
                <a:srgbClr val="61A236"/>
              </a:gs>
            </a:gsLst>
            <a:lin ang="5400000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These issues have been resolved. </a:t>
            </a:r>
          </a:p>
          <a:p>
            <a: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At this point, the concerns are not safety. </a:t>
            </a:r>
          </a:p>
          <a:p>
            <a: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The issue is quality.</a:t>
            </a:r>
          </a:p>
        </p:txBody>
      </p:sp>
      <p:sp>
        <p:nvSpPr>
          <p:cNvPr id="75" name="Text 59"/>
          <p:cNvSpPr txBox="1"/>
          <p:nvPr/>
        </p:nvSpPr>
        <p:spPr>
          <a:xfrm>
            <a:off x="594358" y="6513104"/>
            <a:ext cx="11002979" cy="19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800" i="1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Brendler et al. 2025, Phytotherapy Research 70151 (Part 1: Regulatory Review).</a:t>
            </a:r>
          </a:p>
        </p:txBody>
      </p:sp>
      <p:sp>
        <p:nvSpPr>
          <p:cNvPr id="76" name="Text 60"/>
          <p:cNvSpPr txBox="1"/>
          <p:nvPr/>
        </p:nvSpPr>
        <p:spPr>
          <a:xfrm>
            <a:off x="11551615" y="6471580"/>
            <a:ext cx="274322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3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0"/>
          <p:cNvSpPr txBox="1"/>
          <p:nvPr/>
        </p:nvSpPr>
        <p:spPr>
          <a:xfrm>
            <a:off x="594358" y="380808"/>
            <a:ext cx="11002979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400" b="1" spc="233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CLINICAL SAFETY</a:t>
            </a:r>
          </a:p>
        </p:txBody>
      </p:sp>
      <p:sp>
        <p:nvSpPr>
          <p:cNvPr id="79" name="Text 1"/>
          <p:cNvSpPr txBox="1"/>
          <p:nvPr/>
        </p:nvSpPr>
        <p:spPr>
          <a:xfrm>
            <a:off x="594358" y="697738"/>
            <a:ext cx="11002979" cy="56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2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Adverse events across the trial corpus</a:t>
            </a:r>
          </a:p>
        </p:txBody>
      </p:sp>
      <p:sp>
        <p:nvSpPr>
          <p:cNvPr id="80" name="Text 2"/>
          <p:cNvSpPr txBox="1"/>
          <p:nvPr/>
        </p:nvSpPr>
        <p:spPr>
          <a:xfrm>
            <a:off x="618696" y="1554295"/>
            <a:ext cx="2011683" cy="1767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30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~150</a:t>
            </a:r>
          </a:p>
          <a:p>
            <a:pPr algn="ctr">
              <a:defRPr sz="30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pPr>
            <a:endParaRPr/>
          </a:p>
          <a:p>
            <a:pPr algn="ctr">
              <a:defRPr sz="1700">
                <a:solidFill>
                  <a:srgbClr val="6E7B74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clinical + safety trials on root, root+ leaf preparations</a:t>
            </a:r>
          </a:p>
        </p:txBody>
      </p:sp>
      <p:sp>
        <p:nvSpPr>
          <p:cNvPr id="81" name="Text 3"/>
          <p:cNvSpPr txBox="1"/>
          <p:nvPr/>
        </p:nvSpPr>
        <p:spPr>
          <a:xfrm>
            <a:off x="3205523" y="1617301"/>
            <a:ext cx="5943602" cy="362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100" b="1" spc="175">
                <a:solidFill>
                  <a:srgbClr val="3E7A5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WHAT WAS ACTUALLY REPORTED</a:t>
            </a:r>
          </a:p>
        </p:txBody>
      </p:sp>
      <p:sp>
        <p:nvSpPr>
          <p:cNvPr id="82" name="Text 4"/>
          <p:cNvSpPr txBox="1"/>
          <p:nvPr/>
        </p:nvSpPr>
        <p:spPr>
          <a:xfrm>
            <a:off x="3205523" y="1981570"/>
            <a:ext cx="5943602" cy="1127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77798" indent="-177798">
              <a:lnSpc>
                <a:spcPct val="102000"/>
              </a:lnSpc>
              <a:spcBef>
                <a:spcPts val="600"/>
              </a:spcBef>
              <a:buSzPct val="100000"/>
              <a:buChar char="•"/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Digestive discomfort, headache and drowsiness predominate</a:t>
            </a:r>
          </a:p>
          <a:p>
            <a:pPr marL="177798" indent="-177798">
              <a:lnSpc>
                <a:spcPct val="102000"/>
              </a:lnSpc>
              <a:spcBef>
                <a:spcPts val="600"/>
              </a:spcBef>
              <a:buSzPct val="100000"/>
              <a:buChar char="•"/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All non-serious and transient, mostly at the start of treatment</a:t>
            </a:r>
          </a:p>
          <a:p>
            <a:pPr marL="177798" indent="-177798">
              <a:lnSpc>
                <a:spcPct val="102000"/>
              </a:lnSpc>
              <a:spcBef>
                <a:spcPts val="600"/>
              </a:spcBef>
              <a:buSzPct val="100000"/>
              <a:buChar char="•"/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Hormone, glucose, lipid, immune and blood-pressure endpoints remained within normal clinical ranges</a:t>
            </a:r>
          </a:p>
        </p:txBody>
      </p:sp>
      <p:sp>
        <p:nvSpPr>
          <p:cNvPr id="83" name="Shape 5"/>
          <p:cNvSpPr/>
          <p:nvPr/>
        </p:nvSpPr>
        <p:spPr>
          <a:xfrm>
            <a:off x="3159804" y="3342640"/>
            <a:ext cx="4145198" cy="2521534"/>
          </a:xfrm>
          <a:prstGeom prst="roundRect">
            <a:avLst>
              <a:gd name="adj" fmla="val 2176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84" name="Text 6"/>
          <p:cNvSpPr txBox="1"/>
          <p:nvPr/>
        </p:nvSpPr>
        <p:spPr>
          <a:xfrm>
            <a:off x="3374243" y="3242638"/>
            <a:ext cx="3339965" cy="2458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lnSpc>
                <a:spcPct val="104999"/>
              </a:lnSpc>
              <a:defRPr sz="22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&gt;6,000 participants in the verum groups </a:t>
            </a:r>
          </a:p>
          <a:p>
            <a:pPr>
              <a:lnSpc>
                <a:spcPct val="104999"/>
              </a:lnSpc>
              <a:defRPr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pPr>
            <a:br>
              <a:rPr sz="2200"/>
            </a:br>
            <a:r>
              <a:t>(a</a:t>
            </a:r>
            <a:r>
              <a:rPr sz="16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rPr>
              <a:t>cross randomised, double-blind trials of &gt;20 preparations. The most extensively studied extracts are KSM-66 (root)  Sensoril (root+ leaf) and Shoden (root+leaf)</a:t>
            </a:r>
          </a:p>
        </p:txBody>
      </p:sp>
      <p:sp>
        <p:nvSpPr>
          <p:cNvPr id="85" name="Shape 7"/>
          <p:cNvSpPr/>
          <p:nvPr/>
        </p:nvSpPr>
        <p:spPr>
          <a:xfrm>
            <a:off x="7455766" y="3992062"/>
            <a:ext cx="3919629" cy="960122"/>
          </a:xfrm>
          <a:prstGeom prst="roundRect">
            <a:avLst>
              <a:gd name="adj" fmla="val 5714"/>
            </a:avLst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86" name="Text 8"/>
          <p:cNvSpPr txBox="1"/>
          <p:nvPr/>
        </p:nvSpPr>
        <p:spPr>
          <a:xfrm>
            <a:off x="7540883" y="4064454"/>
            <a:ext cx="3605912" cy="815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For products of known composition made to GMP, this is a remarkable safety profile.</a:t>
            </a:r>
          </a:p>
        </p:txBody>
      </p:sp>
      <p:sp>
        <p:nvSpPr>
          <p:cNvPr id="87" name="Text 9"/>
          <p:cNvSpPr txBox="1"/>
          <p:nvPr/>
        </p:nvSpPr>
        <p:spPr>
          <a:xfrm>
            <a:off x="594358" y="6513104"/>
            <a:ext cx="11002979" cy="19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800" i="1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Brendler &amp; Williamson. Ashwagandha: is it safe? Part 3: A review of clinical safety. Phytotherapy Research 2026, under review.</a:t>
            </a:r>
          </a:p>
        </p:txBody>
      </p:sp>
      <p:sp>
        <p:nvSpPr>
          <p:cNvPr id="88" name="Text 10"/>
          <p:cNvSpPr txBox="1"/>
          <p:nvPr/>
        </p:nvSpPr>
        <p:spPr>
          <a:xfrm>
            <a:off x="11551615" y="6471580"/>
            <a:ext cx="274322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7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0"/>
          <p:cNvSpPr txBox="1"/>
          <p:nvPr/>
        </p:nvSpPr>
        <p:spPr>
          <a:xfrm>
            <a:off x="594358" y="382210"/>
            <a:ext cx="11002979" cy="277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500" b="1" spc="250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WILLIAMSON &amp; BRENDLER</a:t>
            </a:r>
          </a:p>
        </p:txBody>
      </p:sp>
      <p:sp>
        <p:nvSpPr>
          <p:cNvPr id="91" name="Text 1"/>
          <p:cNvSpPr txBox="1"/>
          <p:nvPr/>
        </p:nvSpPr>
        <p:spPr>
          <a:xfrm>
            <a:off x="594358" y="704088"/>
            <a:ext cx="11002979" cy="548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0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Preclinical toxicology &amp; exposure margins</a:t>
            </a:r>
          </a:p>
        </p:txBody>
      </p:sp>
      <p:sp>
        <p:nvSpPr>
          <p:cNvPr id="92" name="Shape 2"/>
          <p:cNvSpPr/>
          <p:nvPr/>
        </p:nvSpPr>
        <p:spPr>
          <a:xfrm>
            <a:off x="548640" y="1417319"/>
            <a:ext cx="2724912" cy="1371601"/>
          </a:xfrm>
          <a:prstGeom prst="roundRect">
            <a:avLst>
              <a:gd name="adj" fmla="val 3333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3" name="Text 3"/>
          <p:cNvSpPr txBox="1"/>
          <p:nvPr/>
        </p:nvSpPr>
        <p:spPr>
          <a:xfrm>
            <a:off x="731518" y="1486408"/>
            <a:ext cx="2359156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>
                <a:solidFill>
                  <a:srgbClr val="3E7A5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2,000+</a:t>
            </a:r>
          </a:p>
        </p:txBody>
      </p:sp>
      <p:sp>
        <p:nvSpPr>
          <p:cNvPr id="94" name="Text 4"/>
          <p:cNvSpPr txBox="1"/>
          <p:nvPr/>
        </p:nvSpPr>
        <p:spPr>
          <a:xfrm>
            <a:off x="731518" y="1944546"/>
            <a:ext cx="2359156" cy="22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mg/kg bw</a:t>
            </a:r>
          </a:p>
        </p:txBody>
      </p:sp>
      <p:sp>
        <p:nvSpPr>
          <p:cNvPr id="95" name="Text 5"/>
          <p:cNvSpPr txBox="1"/>
          <p:nvPr/>
        </p:nvSpPr>
        <p:spPr>
          <a:xfrm>
            <a:off x="731518" y="2194561"/>
            <a:ext cx="2359156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2000"/>
              </a:lnSpc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Oral NOAEL in rodents (OECD 407·408·423·425)</a:t>
            </a:r>
          </a:p>
        </p:txBody>
      </p:sp>
      <p:sp>
        <p:nvSpPr>
          <p:cNvPr id="96" name="Shape 6"/>
          <p:cNvSpPr/>
          <p:nvPr/>
        </p:nvSpPr>
        <p:spPr>
          <a:xfrm>
            <a:off x="3364991" y="1417319"/>
            <a:ext cx="2724914" cy="1371601"/>
          </a:xfrm>
          <a:prstGeom prst="roundRect">
            <a:avLst>
              <a:gd name="adj" fmla="val 3333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7" name="Text 7"/>
          <p:cNvSpPr txBox="1"/>
          <p:nvPr/>
        </p:nvSpPr>
        <p:spPr>
          <a:xfrm>
            <a:off x="3547871" y="1486408"/>
            <a:ext cx="2359154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>
                <a:solidFill>
                  <a:srgbClr val="3E7A5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Negative</a:t>
            </a:r>
          </a:p>
        </p:txBody>
      </p:sp>
      <p:sp>
        <p:nvSpPr>
          <p:cNvPr id="98" name="Text 8"/>
          <p:cNvSpPr txBox="1"/>
          <p:nvPr/>
        </p:nvSpPr>
        <p:spPr>
          <a:xfrm>
            <a:off x="3547871" y="1944546"/>
            <a:ext cx="2359154" cy="22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genotoxicity</a:t>
            </a:r>
          </a:p>
        </p:txBody>
      </p:sp>
      <p:sp>
        <p:nvSpPr>
          <p:cNvPr id="99" name="Text 9"/>
          <p:cNvSpPr txBox="1"/>
          <p:nvPr/>
        </p:nvSpPr>
        <p:spPr>
          <a:xfrm>
            <a:off x="3547871" y="2194561"/>
            <a:ext cx="2359154" cy="336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2000"/>
              </a:lnSpc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Ames, in vivo micronucleus and chromosomal aberration assays all negative</a:t>
            </a:r>
          </a:p>
        </p:txBody>
      </p:sp>
      <p:sp>
        <p:nvSpPr>
          <p:cNvPr id="100" name="Shape 10"/>
          <p:cNvSpPr/>
          <p:nvPr/>
        </p:nvSpPr>
        <p:spPr>
          <a:xfrm>
            <a:off x="6181344" y="1417319"/>
            <a:ext cx="2724912" cy="1371601"/>
          </a:xfrm>
          <a:prstGeom prst="roundRect">
            <a:avLst>
              <a:gd name="adj" fmla="val 3333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1" name="Text 11"/>
          <p:cNvSpPr txBox="1"/>
          <p:nvPr/>
        </p:nvSpPr>
        <p:spPr>
          <a:xfrm>
            <a:off x="6364223" y="1486408"/>
            <a:ext cx="2359154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>
                <a:solidFill>
                  <a:srgbClr val="3E7A5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Negative</a:t>
            </a:r>
          </a:p>
        </p:txBody>
      </p:sp>
      <p:sp>
        <p:nvSpPr>
          <p:cNvPr id="102" name="Text 12"/>
          <p:cNvSpPr txBox="1"/>
          <p:nvPr/>
        </p:nvSpPr>
        <p:spPr>
          <a:xfrm>
            <a:off x="6364223" y="1944546"/>
            <a:ext cx="2359154" cy="22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reproductive toxicity</a:t>
            </a:r>
          </a:p>
        </p:txBody>
      </p:sp>
      <p:sp>
        <p:nvSpPr>
          <p:cNvPr id="103" name="Text 13"/>
          <p:cNvSpPr txBox="1"/>
          <p:nvPr/>
        </p:nvSpPr>
        <p:spPr>
          <a:xfrm>
            <a:off x="6364223" y="2194561"/>
            <a:ext cx="2359154" cy="336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2000"/>
              </a:lnSpc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No maternal or fetal toxicity in Wistar rats to 2,000 mg/kg bw, GD 5–19</a:t>
            </a:r>
          </a:p>
        </p:txBody>
      </p:sp>
      <p:sp>
        <p:nvSpPr>
          <p:cNvPr id="104" name="Shape 14"/>
          <p:cNvSpPr/>
          <p:nvPr/>
        </p:nvSpPr>
        <p:spPr>
          <a:xfrm>
            <a:off x="8997694" y="1417319"/>
            <a:ext cx="2724914" cy="1371601"/>
          </a:xfrm>
          <a:prstGeom prst="roundRect">
            <a:avLst>
              <a:gd name="adj" fmla="val 3333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5" name="Text 15"/>
          <p:cNvSpPr txBox="1"/>
          <p:nvPr/>
        </p:nvSpPr>
        <p:spPr>
          <a:xfrm>
            <a:off x="9180576" y="1486408"/>
            <a:ext cx="2359154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2400">
                <a:solidFill>
                  <a:srgbClr val="C8892A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≈20 g</a:t>
            </a:r>
          </a:p>
        </p:txBody>
      </p:sp>
      <p:sp>
        <p:nvSpPr>
          <p:cNvPr id="106" name="Text 16"/>
          <p:cNvSpPr txBox="1"/>
          <p:nvPr/>
        </p:nvSpPr>
        <p:spPr>
          <a:xfrm>
            <a:off x="9180576" y="1944546"/>
            <a:ext cx="2359154" cy="22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1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1-7 g/d</a:t>
            </a:r>
          </a:p>
        </p:txBody>
      </p:sp>
      <p:sp>
        <p:nvSpPr>
          <p:cNvPr id="107" name="Text 17"/>
          <p:cNvSpPr txBox="1"/>
          <p:nvPr/>
        </p:nvSpPr>
        <p:spPr>
          <a:xfrm>
            <a:off x="9180576" y="2194561"/>
            <a:ext cx="2359154" cy="466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2000"/>
              </a:lnSpc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Human-equivalent daily dose implied by the rodent NOAEL; raw-material equivalent in trials up to 52 weeks (almost API compliant)</a:t>
            </a:r>
          </a:p>
        </p:txBody>
      </p:sp>
      <p:graphicFrame>
        <p:nvGraphicFramePr>
          <p:cNvPr id="108" name="Table 0"/>
          <p:cNvGraphicFramePr/>
          <p:nvPr/>
        </p:nvGraphicFramePr>
        <p:xfrm>
          <a:off x="548640" y="3017520"/>
          <a:ext cx="9445752" cy="230428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62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FFFFFF"/>
                          </a:solidFill>
                          <a:sym typeface="Aptos"/>
                        </a:rPr>
                        <a:t>Extract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FFFFFF"/>
                          </a:solidFill>
                          <a:sym typeface="Aptos"/>
                        </a:rPr>
                        <a:t>DER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sym typeface="Aptos"/>
                        </a:defRPr>
                      </a:pPr>
                      <a:r>
                        <a:t>NOAEL</a:t>
                      </a:r>
                    </a:p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sym typeface="Aptos"/>
                        </a:defRPr>
                      </a:pPr>
                      <a:r>
                        <a:t>(mg/kg bw)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sym typeface="Aptos"/>
                        </a:defRPr>
                      </a:pPr>
                      <a:r>
                        <a:t>Human dose</a:t>
                      </a:r>
                    </a:p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sym typeface="Aptos"/>
                        </a:defRPr>
                      </a:pPr>
                      <a:r>
                        <a:t>(mg/kg → total)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sym typeface="Aptos"/>
                        </a:defRPr>
                      </a:pPr>
                      <a:r>
                        <a:t>Raw material</a:t>
                      </a:r>
                    </a:p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sym typeface="Aptos"/>
                        </a:defRPr>
                      </a:pPr>
                      <a:r>
                        <a:t>equiv. (mg)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sym typeface="Aptos"/>
                        </a:defRPr>
                      </a:pPr>
                      <a:r>
                        <a:t>With ×100</a:t>
                      </a:r>
                    </a:p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sym typeface="Aptos"/>
                        </a:defRPr>
                      </a:pPr>
                      <a:r>
                        <a:t>safety factor (mg)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Shoden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40:1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2,000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325 → 19,500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780,000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7,800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KSM-66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12:1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2,000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325 → 19,500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234,000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2,340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Witholytin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8:1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2,000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325 → 19,500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156,000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1,560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Shagandha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15–20:1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2,000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325 → 19,500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341,250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3,412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Sensoril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5:1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4,000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650 → 39,000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195,000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>
                          <a:solidFill>
                            <a:srgbClr val="22282A"/>
                          </a:solidFill>
                          <a:sym typeface="Aptos"/>
                        </a:rPr>
                        <a:t>1,950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9" name="Shape 18"/>
          <p:cNvSpPr/>
          <p:nvPr/>
        </p:nvSpPr>
        <p:spPr>
          <a:xfrm>
            <a:off x="548640" y="5532120"/>
            <a:ext cx="11094416" cy="777242"/>
          </a:xfrm>
          <a:prstGeom prst="roundRect">
            <a:avLst>
              <a:gd name="adj" fmla="val 7059"/>
            </a:avLst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10" name="Text 19"/>
          <p:cNvSpPr txBox="1"/>
          <p:nvPr/>
        </p:nvSpPr>
        <p:spPr>
          <a:xfrm>
            <a:off x="822959" y="5755598"/>
            <a:ext cx="10362897" cy="330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lnSpc>
                <a:spcPct val="102000"/>
              </a:lnSpc>
              <a:defRPr sz="1900" b="1">
                <a:solidFill>
                  <a:srgbClr val="D8E2D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Even after a ×100 safety factor, permitted intake exceeds typical label doses by a wide margin.</a:t>
            </a:r>
          </a:p>
        </p:txBody>
      </p:sp>
      <p:sp>
        <p:nvSpPr>
          <p:cNvPr id="111" name="Text 20"/>
          <p:cNvSpPr txBox="1"/>
          <p:nvPr/>
        </p:nvSpPr>
        <p:spPr>
          <a:xfrm>
            <a:off x="594358" y="6513104"/>
            <a:ext cx="11002979" cy="19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800" i="1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Williamson &amp; Brendler 2025, Part 2 (Phytother Res 70090); Brendler &amp; Williamson 2026, under review.</a:t>
            </a:r>
          </a:p>
        </p:txBody>
      </p:sp>
      <p:sp>
        <p:nvSpPr>
          <p:cNvPr id="112" name="Text 21"/>
          <p:cNvSpPr txBox="1"/>
          <p:nvPr/>
        </p:nvSpPr>
        <p:spPr>
          <a:xfrm>
            <a:off x="11551615" y="6471580"/>
            <a:ext cx="274322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8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 0"/>
          <p:cNvSpPr txBox="1"/>
          <p:nvPr/>
        </p:nvSpPr>
        <p:spPr>
          <a:xfrm>
            <a:off x="594358" y="382210"/>
            <a:ext cx="11002979" cy="277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500" b="1" spc="250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UMBRELLA REVIEW OF THE EFFICACY EVIDENCE</a:t>
            </a:r>
          </a:p>
        </p:txBody>
      </p:sp>
      <p:sp>
        <p:nvSpPr>
          <p:cNvPr id="136" name="Text 1"/>
          <p:cNvSpPr txBox="1"/>
          <p:nvPr/>
        </p:nvSpPr>
        <p:spPr>
          <a:xfrm>
            <a:off x="594358" y="697738"/>
            <a:ext cx="11002979" cy="56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2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And does it work?</a:t>
            </a:r>
          </a:p>
        </p:txBody>
      </p:sp>
      <p:sp>
        <p:nvSpPr>
          <p:cNvPr id="137" name="Text 2"/>
          <p:cNvSpPr txBox="1"/>
          <p:nvPr/>
        </p:nvSpPr>
        <p:spPr>
          <a:xfrm>
            <a:off x="594358" y="1430328"/>
            <a:ext cx="11002979" cy="24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" i="1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~150 trial reports over 45 years, clustered by endpoint. Randomised, double-blind, placebo-controlled designs account for 92 of them.</a:t>
            </a:r>
          </a:p>
        </p:txBody>
      </p:sp>
      <p:graphicFrame>
        <p:nvGraphicFramePr>
          <p:cNvPr id="138" name="Table 0"/>
          <p:cNvGraphicFramePr/>
          <p:nvPr/>
        </p:nvGraphicFramePr>
        <p:xfrm>
          <a:off x="548640" y="1874520"/>
          <a:ext cx="8778239" cy="402336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38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FFFFFF"/>
                          </a:solidFill>
                          <a:sym typeface="Aptos"/>
                        </a:rPr>
                        <a:t>Endpoint domain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FFFFFF"/>
                          </a:solidFill>
                          <a:sym typeface="Aptos"/>
                        </a:rPr>
                        <a:t>Trials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FFFFFF"/>
                          </a:solidFill>
                          <a:sym typeface="Aptos"/>
                        </a:rPr>
                        <a:t>Participants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FFFFFF"/>
                          </a:solidFill>
                          <a:sym typeface="Aptos"/>
                        </a:rPr>
                        <a:t>Evidence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FFFFFF"/>
                          </a:solidFill>
                          <a:sym typeface="Aptos"/>
                        </a:rPr>
                        <a:t>Outcomes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1C3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Stress, anxiety &amp; mood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31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1,299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3E7A5E"/>
                          </a:solidFill>
                          <a:sym typeface="Aptos"/>
                        </a:rPr>
                        <a:t>Moderate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3E7A5E"/>
                          </a:solidFill>
                          <a:sym typeface="Aptos"/>
                        </a:rPr>
                        <a:t>Positive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Energy, endurance &amp; musculoskeletal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24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309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3E7A5E"/>
                          </a:solidFill>
                          <a:sym typeface="Aptos"/>
                        </a:rPr>
                        <a:t>Moderate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C8892A"/>
                          </a:solidFill>
                          <a:sym typeface="Aptos"/>
                        </a:rPr>
                        <a:t>Mixed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Reproductive &amp; sexual health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19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884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3E7A5E"/>
                          </a:solidFill>
                          <a:sym typeface="Aptos"/>
                        </a:rPr>
                        <a:t>Moderate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C8892A"/>
                          </a:solidFill>
                          <a:sym typeface="Aptos"/>
                        </a:rPr>
                        <a:t>Mixed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Sleep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11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420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3E7A5E"/>
                          </a:solidFill>
                          <a:sym typeface="Aptos"/>
                        </a:rPr>
                        <a:t>Moderate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3E7A5E"/>
                          </a:solidFill>
                          <a:sym typeface="Aptos"/>
                        </a:rPr>
                        <a:t>Positive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Cognitive function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13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448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C8892A"/>
                          </a:solidFill>
                          <a:sym typeface="Aptos"/>
                        </a:rPr>
                        <a:t>Emerging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C8892A"/>
                          </a:solidFill>
                          <a:sym typeface="Aptos"/>
                        </a:rPr>
                        <a:t>Mixed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Metabolic &amp; cardiovascular health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9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216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C8892A"/>
                          </a:solidFill>
                          <a:sym typeface="Aptos"/>
                        </a:rPr>
                        <a:t>Emerging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3E7A5E"/>
                          </a:solidFill>
                          <a:sym typeface="Aptos"/>
                        </a:rPr>
                        <a:t>Positive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Endocrine &amp; hormonal health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8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309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C8892A"/>
                          </a:solidFill>
                          <a:sym typeface="Aptos"/>
                        </a:rPr>
                        <a:t>Emerging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C8892A"/>
                          </a:solidFill>
                          <a:sym typeface="Aptos"/>
                        </a:rPr>
                        <a:t>Mixed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E9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Five further domains (including cancer research)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21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2,343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6E7B74"/>
                          </a:solidFill>
                          <a:sym typeface="Aptos"/>
                        </a:rPr>
                        <a:t>Preliminary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C8892A"/>
                          </a:solidFill>
                          <a:sym typeface="Aptos"/>
                        </a:rPr>
                        <a:t>Mixed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100" b="1">
                          <a:solidFill>
                            <a:srgbClr val="1C3A2E"/>
                          </a:solidFill>
                          <a:sym typeface="Aptos"/>
                        </a:rPr>
                        <a:t>Total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D8E2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152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D8E2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100" b="1">
                          <a:solidFill>
                            <a:srgbClr val="22282A"/>
                          </a:solidFill>
                          <a:sym typeface="Aptos"/>
                        </a:rPr>
                        <a:t>6,228</a:t>
                      </a:r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D8E2D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Aptos"/>
                        </a:defRPr>
                      </a:pPr>
                      <a:endParaRPr/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D8E2D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Aptos"/>
                        </a:defRPr>
                      </a:pPr>
                      <a:endParaRPr/>
                    </a:p>
                  </a:txBody>
                  <a:tcPr marL="25400" marR="25400" marT="25400" marB="25400" anchor="ctr" horzOverflow="overflow">
                    <a:lnL w="6350">
                      <a:solidFill>
                        <a:srgbClr val="BCD0C3"/>
                      </a:solidFill>
                    </a:lnL>
                    <a:lnR w="6350">
                      <a:solidFill>
                        <a:srgbClr val="BCD0C3"/>
                      </a:solidFill>
                    </a:lnR>
                    <a:lnT w="6350">
                      <a:solidFill>
                        <a:srgbClr val="BCD0C3"/>
                      </a:solidFill>
                    </a:lnT>
                    <a:lnB w="6350">
                      <a:solidFill>
                        <a:srgbClr val="BCD0C3"/>
                      </a:solidFill>
                    </a:lnB>
                    <a:solidFill>
                      <a:srgbClr val="D8E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9" name="Shape 3"/>
          <p:cNvSpPr/>
          <p:nvPr/>
        </p:nvSpPr>
        <p:spPr>
          <a:xfrm>
            <a:off x="9464040" y="1874520"/>
            <a:ext cx="2194562" cy="3977642"/>
          </a:xfrm>
          <a:prstGeom prst="roundRect">
            <a:avLst>
              <a:gd name="adj" fmla="val 2500"/>
            </a:avLst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0" name="Text 4"/>
          <p:cNvSpPr txBox="1"/>
          <p:nvPr/>
        </p:nvSpPr>
        <p:spPr>
          <a:xfrm>
            <a:off x="9692639" y="2543263"/>
            <a:ext cx="1737362" cy="2640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lnSpc>
                <a:spcPct val="108000"/>
              </a:lnSpc>
              <a:defRPr sz="1300" b="1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Moderate, largely positive </a:t>
            </a:r>
          </a:p>
          <a:p>
            <a:pPr>
              <a:lnSpc>
                <a:spcPct val="108000"/>
              </a:lnSpc>
              <a:defRPr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evidence for stress and mood, sleep, energy and endurance, and reproductive and sexual health.</a:t>
            </a:r>
          </a:p>
          <a:p>
            <a:pPr>
              <a:lnSpc>
                <a:spcPct val="108000"/>
              </a:lnSpc>
              <a:defRPr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lnSpc>
                <a:spcPct val="108000"/>
              </a:lnSpc>
              <a:defRPr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lnSpc>
                <a:spcPct val="108000"/>
              </a:lnSpc>
              <a:defRPr sz="1300" i="1">
                <a:solidFill>
                  <a:srgbClr val="D8E2D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Everything else is emerging or preliminary.</a:t>
            </a:r>
          </a:p>
        </p:txBody>
      </p:sp>
      <p:sp>
        <p:nvSpPr>
          <p:cNvPr id="141" name="Text 5"/>
          <p:cNvSpPr txBox="1"/>
          <p:nvPr/>
        </p:nvSpPr>
        <p:spPr>
          <a:xfrm>
            <a:off x="594358" y="6513104"/>
            <a:ext cx="11002979" cy="19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800" i="1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Brendler &amp; Rattray. Ashwagandha: An umbrella review of the clinical evidence. Phytotherapy Research 2026 (under review). Pharmacokinetic and safety studies excluded.</a:t>
            </a:r>
          </a:p>
        </p:txBody>
      </p:sp>
      <p:sp>
        <p:nvSpPr>
          <p:cNvPr id="142" name="Text 6"/>
          <p:cNvSpPr txBox="1"/>
          <p:nvPr/>
        </p:nvSpPr>
        <p:spPr>
          <a:xfrm>
            <a:off x="11551615" y="6471580"/>
            <a:ext cx="274322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12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 0"/>
          <p:cNvSpPr txBox="1"/>
          <p:nvPr/>
        </p:nvSpPr>
        <p:spPr>
          <a:xfrm>
            <a:off x="594358" y="382210"/>
            <a:ext cx="11002979" cy="277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500" b="1" spc="250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ADVERSE EVENT REPORTS</a:t>
            </a:r>
          </a:p>
        </p:txBody>
      </p:sp>
      <p:sp>
        <p:nvSpPr>
          <p:cNvPr id="115" name="Text 1"/>
          <p:cNvSpPr txBox="1"/>
          <p:nvPr/>
        </p:nvSpPr>
        <p:spPr>
          <a:xfrm>
            <a:off x="594358" y="697738"/>
            <a:ext cx="11002979" cy="56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2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77 cases under the microscope</a:t>
            </a:r>
          </a:p>
        </p:txBody>
      </p:sp>
      <p:sp>
        <p:nvSpPr>
          <p:cNvPr id="116" name="Shape 2"/>
          <p:cNvSpPr/>
          <p:nvPr/>
        </p:nvSpPr>
        <p:spPr>
          <a:xfrm>
            <a:off x="548640" y="1691638"/>
            <a:ext cx="3931921" cy="1143002"/>
          </a:xfrm>
          <a:prstGeom prst="roundRect">
            <a:avLst>
              <a:gd name="adj" fmla="val 4800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17" name="Text 3"/>
          <p:cNvSpPr txBox="1"/>
          <p:nvPr/>
        </p:nvSpPr>
        <p:spPr>
          <a:xfrm>
            <a:off x="777238" y="1938019"/>
            <a:ext cx="1280162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8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615</a:t>
            </a:r>
          </a:p>
        </p:txBody>
      </p:sp>
      <p:sp>
        <p:nvSpPr>
          <p:cNvPr id="118" name="Text 4"/>
          <p:cNvSpPr txBox="1"/>
          <p:nvPr/>
        </p:nvSpPr>
        <p:spPr>
          <a:xfrm>
            <a:off x="2194559" y="2067736"/>
            <a:ext cx="2103122" cy="390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1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records identified across four databases</a:t>
            </a:r>
          </a:p>
        </p:txBody>
      </p:sp>
      <p:sp>
        <p:nvSpPr>
          <p:cNvPr id="119" name="Shape 5"/>
          <p:cNvSpPr/>
          <p:nvPr/>
        </p:nvSpPr>
        <p:spPr>
          <a:xfrm>
            <a:off x="2514600" y="2834638"/>
            <a:ext cx="0" cy="182882"/>
          </a:xfrm>
          <a:prstGeom prst="line">
            <a:avLst/>
          </a:prstGeom>
          <a:ln w="19050">
            <a:solidFill>
              <a:srgbClr val="6E7B74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" name="Shape 6"/>
          <p:cNvSpPr/>
          <p:nvPr/>
        </p:nvSpPr>
        <p:spPr>
          <a:xfrm>
            <a:off x="548640" y="3017520"/>
            <a:ext cx="3931921" cy="1143002"/>
          </a:xfrm>
          <a:prstGeom prst="roundRect">
            <a:avLst>
              <a:gd name="adj" fmla="val 4800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1" name="Text 7"/>
          <p:cNvSpPr txBox="1"/>
          <p:nvPr/>
        </p:nvSpPr>
        <p:spPr>
          <a:xfrm>
            <a:off x="777238" y="3263901"/>
            <a:ext cx="1280162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800">
                <a:solidFill>
                  <a:srgbClr val="3E7A5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57</a:t>
            </a:r>
          </a:p>
        </p:txBody>
      </p:sp>
      <p:sp>
        <p:nvSpPr>
          <p:cNvPr id="122" name="Text 8"/>
          <p:cNvSpPr txBox="1"/>
          <p:nvPr/>
        </p:nvSpPr>
        <p:spPr>
          <a:xfrm>
            <a:off x="2194559" y="3476167"/>
            <a:ext cx="2103122" cy="225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1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adverse event reports included</a:t>
            </a:r>
          </a:p>
        </p:txBody>
      </p:sp>
      <p:sp>
        <p:nvSpPr>
          <p:cNvPr id="123" name="Shape 9"/>
          <p:cNvSpPr/>
          <p:nvPr/>
        </p:nvSpPr>
        <p:spPr>
          <a:xfrm>
            <a:off x="2514600" y="4160520"/>
            <a:ext cx="0" cy="182882"/>
          </a:xfrm>
          <a:prstGeom prst="line">
            <a:avLst/>
          </a:prstGeom>
          <a:ln w="19050">
            <a:solidFill>
              <a:srgbClr val="6E7B74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4" name="Shape 10"/>
          <p:cNvSpPr/>
          <p:nvPr/>
        </p:nvSpPr>
        <p:spPr>
          <a:xfrm>
            <a:off x="548640" y="4343400"/>
            <a:ext cx="3931921" cy="1143000"/>
          </a:xfrm>
          <a:prstGeom prst="roundRect">
            <a:avLst>
              <a:gd name="adj" fmla="val 4800"/>
            </a:avLst>
          </a:prstGeom>
          <a:solidFill>
            <a:srgbClr val="FAF0D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5" name="Text 11"/>
          <p:cNvSpPr txBox="1"/>
          <p:nvPr/>
        </p:nvSpPr>
        <p:spPr>
          <a:xfrm>
            <a:off x="777238" y="4589780"/>
            <a:ext cx="1280162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800">
                <a:solidFill>
                  <a:srgbClr val="C8892A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77</a:t>
            </a:r>
          </a:p>
        </p:txBody>
      </p:sp>
      <p:sp>
        <p:nvSpPr>
          <p:cNvPr id="126" name="Text 12"/>
          <p:cNvSpPr txBox="1"/>
          <p:nvPr/>
        </p:nvSpPr>
        <p:spPr>
          <a:xfrm>
            <a:off x="2194559" y="4719497"/>
            <a:ext cx="2103122" cy="390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1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individual cases, across five organ systems</a:t>
            </a:r>
          </a:p>
        </p:txBody>
      </p:sp>
      <p:sp>
        <p:nvSpPr>
          <p:cNvPr id="127" name="Text 13"/>
          <p:cNvSpPr txBox="1"/>
          <p:nvPr/>
        </p:nvSpPr>
        <p:spPr>
          <a:xfrm>
            <a:off x="4937759" y="1663657"/>
            <a:ext cx="6675122" cy="330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900" b="1" spc="158">
                <a:solidFill>
                  <a:srgbClr val="9A3B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THE REPORTING IS THE PROBLEM</a:t>
            </a:r>
          </a:p>
        </p:txBody>
      </p:sp>
      <p:sp>
        <p:nvSpPr>
          <p:cNvPr id="128" name="Text 14"/>
          <p:cNvSpPr txBox="1"/>
          <p:nvPr/>
        </p:nvSpPr>
        <p:spPr>
          <a:xfrm>
            <a:off x="4937759" y="2011679"/>
            <a:ext cx="6675122" cy="184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77798" indent="-177798">
              <a:spcBef>
                <a:spcPts val="500"/>
              </a:spcBef>
              <a:buSzPct val="100000"/>
              <a:buChar char="•"/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Only 10 case reports name the commercial product; 26 identify it merely as “ashwagandha”</a:t>
            </a:r>
          </a:p>
          <a:p>
            <a:pPr marL="177798" indent="-177798">
              <a:spcBef>
                <a:spcPts val="500"/>
              </a:spcBef>
              <a:buSzPct val="100000"/>
              <a:buChar char="•"/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Almost no implicated product was analytically characterised — adulteration cannot be excluded</a:t>
            </a:r>
          </a:p>
          <a:p>
            <a:pPr marL="177798" indent="-177798">
              <a:spcBef>
                <a:spcPts val="500"/>
              </a:spcBef>
              <a:buSzPct val="100000"/>
              <a:buChar char="•"/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Polypharmacy and co-ingestion of other botanicals are common; several doses exceeded label directions</a:t>
            </a:r>
          </a:p>
          <a:p>
            <a:pPr marL="177798" indent="-177798">
              <a:spcBef>
                <a:spcPts val="500"/>
              </a:spcBef>
              <a:buSzPct val="100000"/>
              <a:buChar char="•"/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RUCAM was in places applied incorrectly, and had to be re-scored</a:t>
            </a:r>
          </a:p>
        </p:txBody>
      </p:sp>
      <p:sp>
        <p:nvSpPr>
          <p:cNvPr id="129" name="Shape 15"/>
          <p:cNvSpPr/>
          <p:nvPr/>
        </p:nvSpPr>
        <p:spPr>
          <a:xfrm>
            <a:off x="4892040" y="3977640"/>
            <a:ext cx="6766560" cy="1188722"/>
          </a:xfrm>
          <a:prstGeom prst="roundRect">
            <a:avLst>
              <a:gd name="adj" fmla="val 4615"/>
            </a:avLst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0" name="Text 16"/>
          <p:cNvSpPr txBox="1"/>
          <p:nvPr/>
        </p:nvSpPr>
        <p:spPr>
          <a:xfrm>
            <a:off x="5120640" y="4249505"/>
            <a:ext cx="6309362" cy="644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lnSpc>
                <a:spcPct val="104999"/>
              </a:lnSpc>
              <a:defRPr sz="1200" b="1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Nearly all cases scored “unlikely” or “unrelated.”  </a:t>
            </a:r>
            <a:r>
              <a:rPr b="0">
                <a:solidFill>
                  <a:srgbClr val="FFFFFF"/>
                </a:solidFill>
              </a:rPr>
              <a:t>Six remain where the clinical observations warrant further attention; at least one is more consistent with an idiosyncratic reaction than with intrinsic, dose-related toxicity.</a:t>
            </a:r>
          </a:p>
        </p:txBody>
      </p:sp>
      <p:sp>
        <p:nvSpPr>
          <p:cNvPr id="131" name="Text 17"/>
          <p:cNvSpPr txBox="1"/>
          <p:nvPr/>
        </p:nvSpPr>
        <p:spPr>
          <a:xfrm>
            <a:off x="4937759" y="5257799"/>
            <a:ext cx="6675122" cy="390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100" i="1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Several authors cite prior published cases as grounds for attribution — a textbook confirmation-bias loop, in which the apparent signal is partly self-reinforcing.</a:t>
            </a:r>
          </a:p>
        </p:txBody>
      </p:sp>
      <p:sp>
        <p:nvSpPr>
          <p:cNvPr id="132" name="Text 18"/>
          <p:cNvSpPr txBox="1"/>
          <p:nvPr/>
        </p:nvSpPr>
        <p:spPr>
          <a:xfrm>
            <a:off x="594358" y="6513104"/>
            <a:ext cx="11002979" cy="19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800" i="1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err="1"/>
              <a:t>VerMeer</a:t>
            </a:r>
            <a:r>
              <a:rPr dirty="0"/>
              <a:t> A, Brown A, Kingston R, Schmidt M, Vollmer G, Brendler T. Ashwagandha: is it safe? Part 4: A review of adverse event reports. Phytotherapy Research, under review.</a:t>
            </a:r>
          </a:p>
        </p:txBody>
      </p:sp>
      <p:sp>
        <p:nvSpPr>
          <p:cNvPr id="133" name="Text 19"/>
          <p:cNvSpPr txBox="1"/>
          <p:nvPr/>
        </p:nvSpPr>
        <p:spPr>
          <a:xfrm>
            <a:off x="11551615" y="6471580"/>
            <a:ext cx="274322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11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0"/>
          <p:cNvSpPr txBox="1"/>
          <p:nvPr/>
        </p:nvSpPr>
        <p:spPr>
          <a:xfrm>
            <a:off x="594358" y="382210"/>
            <a:ext cx="11002979" cy="277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500" b="1" spc="250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WHAT WE SHOULD BE WORRYING ABOUT</a:t>
            </a:r>
          </a:p>
        </p:txBody>
      </p:sp>
      <p:sp>
        <p:nvSpPr>
          <p:cNvPr id="145" name="Text 1"/>
          <p:cNvSpPr txBox="1"/>
          <p:nvPr/>
        </p:nvSpPr>
        <p:spPr>
          <a:xfrm>
            <a:off x="594358" y="697738"/>
            <a:ext cx="11002979" cy="56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2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The real problem is quality control, both ID and potency</a:t>
            </a:r>
          </a:p>
        </p:txBody>
      </p:sp>
      <p:sp>
        <p:nvSpPr>
          <p:cNvPr id="146" name="Shape 2"/>
          <p:cNvSpPr/>
          <p:nvPr/>
        </p:nvSpPr>
        <p:spPr>
          <a:xfrm>
            <a:off x="548640" y="1441957"/>
            <a:ext cx="4114802" cy="1987044"/>
          </a:xfrm>
          <a:prstGeom prst="roundRect">
            <a:avLst>
              <a:gd name="adj" fmla="val 2761"/>
            </a:avLst>
          </a:prstGeom>
          <a:solidFill>
            <a:srgbClr val="1C3A2E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7" name="Text 3"/>
          <p:cNvSpPr txBox="1"/>
          <p:nvPr/>
        </p:nvSpPr>
        <p:spPr>
          <a:xfrm>
            <a:off x="594359" y="1442720"/>
            <a:ext cx="4023362" cy="1412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400">
                <a:solidFill>
                  <a:srgbClr val="C8892A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high degree of deviation</a:t>
            </a:r>
          </a:p>
        </p:txBody>
      </p:sp>
      <p:sp>
        <p:nvSpPr>
          <p:cNvPr id="148" name="Text 4"/>
          <p:cNvSpPr txBox="1"/>
          <p:nvPr/>
        </p:nvSpPr>
        <p:spPr>
          <a:xfrm>
            <a:off x="868679" y="2851250"/>
            <a:ext cx="3474722" cy="829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4999"/>
              </a:lnSpc>
              <a:defRPr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of quality, especially, the measured withanolide content from label statement in commercial products</a:t>
            </a:r>
          </a:p>
        </p:txBody>
      </p:sp>
      <p:sp>
        <p:nvSpPr>
          <p:cNvPr id="149" name="Shape 5"/>
          <p:cNvSpPr/>
          <p:nvPr/>
        </p:nvSpPr>
        <p:spPr>
          <a:xfrm>
            <a:off x="548640" y="3611879"/>
            <a:ext cx="4114802" cy="2451554"/>
          </a:xfrm>
          <a:prstGeom prst="roundRect">
            <a:avLst>
              <a:gd name="adj" fmla="val 2238"/>
            </a:avLst>
          </a:prstGeom>
          <a:solidFill>
            <a:srgbClr val="E9F1EB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0" name="Text 6"/>
          <p:cNvSpPr txBox="1"/>
          <p:nvPr/>
        </p:nvSpPr>
        <p:spPr>
          <a:xfrm>
            <a:off x="795527" y="3831395"/>
            <a:ext cx="3621026" cy="1943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lnSpc>
                <a:spcPct val="104999"/>
              </a:lnSpc>
              <a:defRPr sz="1500" b="1">
                <a:solidFill>
                  <a:srgbClr val="3E7A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Why? - Pharmacopoeial divergence.  </a:t>
            </a:r>
          </a:p>
          <a:p>
            <a:pPr>
              <a:lnSpc>
                <a:spcPct val="104999"/>
              </a:lnSpc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 direct comparison of British and US Pharmacopoeia standards for ashwagandha supplements in commerce found the two methods are not interchangeable — the standard chosen changes the verdict on the same product. Also, neither method is fit-for-purpose for leaf-containing preparations.</a:t>
            </a:r>
          </a:p>
        </p:txBody>
      </p:sp>
      <p:sp>
        <p:nvSpPr>
          <p:cNvPr id="151" name="Text 7"/>
          <p:cNvSpPr txBox="1"/>
          <p:nvPr/>
        </p:nvSpPr>
        <p:spPr>
          <a:xfrm>
            <a:off x="4983479" y="1587064"/>
            <a:ext cx="662940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b="1" spc="133">
                <a:solidFill>
                  <a:srgbClr val="3E7A5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WHY THIS UNDERMINES EVERYTHING UPSTREAM</a:t>
            </a:r>
          </a:p>
        </p:txBody>
      </p:sp>
      <p:sp>
        <p:nvSpPr>
          <p:cNvPr id="152" name="Shape 8"/>
          <p:cNvSpPr/>
          <p:nvPr/>
        </p:nvSpPr>
        <p:spPr>
          <a:xfrm>
            <a:off x="4937759" y="2011678"/>
            <a:ext cx="6720841" cy="10972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BCD0C3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3" name="Shape 9"/>
          <p:cNvSpPr/>
          <p:nvPr/>
        </p:nvSpPr>
        <p:spPr>
          <a:xfrm>
            <a:off x="5120640" y="2194560"/>
            <a:ext cx="329187" cy="329187"/>
          </a:xfrm>
          <a:prstGeom prst="ellipse">
            <a:avLst/>
          </a:prstGeom>
          <a:solidFill>
            <a:srgbClr val="C8892A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4" name="Text 10"/>
          <p:cNvSpPr txBox="1"/>
          <p:nvPr/>
        </p:nvSpPr>
        <p:spPr>
          <a:xfrm>
            <a:off x="5166359" y="2230052"/>
            <a:ext cx="237746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</a:t>
            </a:r>
          </a:p>
        </p:txBody>
      </p:sp>
      <p:sp>
        <p:nvSpPr>
          <p:cNvPr id="155" name="Text 11"/>
          <p:cNvSpPr txBox="1"/>
          <p:nvPr/>
        </p:nvSpPr>
        <p:spPr>
          <a:xfrm>
            <a:off x="5623559" y="2126559"/>
            <a:ext cx="5806442" cy="300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Clinical findings may not transfer</a:t>
            </a:r>
          </a:p>
        </p:txBody>
      </p:sp>
      <p:sp>
        <p:nvSpPr>
          <p:cNvPr id="156" name="Text 12"/>
          <p:cNvSpPr txBox="1"/>
          <p:nvPr/>
        </p:nvSpPr>
        <p:spPr>
          <a:xfrm>
            <a:off x="5623559" y="2432305"/>
            <a:ext cx="5806442" cy="550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8000"/>
              </a:lnSpc>
              <a:defRPr sz="16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Trial results are obtained with characterised, GMP-manufactured extracts. They cannot be extrapolated to every preparation.</a:t>
            </a:r>
          </a:p>
        </p:txBody>
      </p:sp>
      <p:sp>
        <p:nvSpPr>
          <p:cNvPr id="157" name="Shape 13"/>
          <p:cNvSpPr/>
          <p:nvPr/>
        </p:nvSpPr>
        <p:spPr>
          <a:xfrm>
            <a:off x="4937759" y="3218688"/>
            <a:ext cx="6720841" cy="10972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BCD0C3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8" name="Shape 14"/>
          <p:cNvSpPr/>
          <p:nvPr/>
        </p:nvSpPr>
        <p:spPr>
          <a:xfrm>
            <a:off x="5120640" y="3401567"/>
            <a:ext cx="329187" cy="329187"/>
          </a:xfrm>
          <a:prstGeom prst="ellipse">
            <a:avLst/>
          </a:prstGeom>
          <a:solidFill>
            <a:srgbClr val="C8892A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9" name="Text 15"/>
          <p:cNvSpPr txBox="1"/>
          <p:nvPr/>
        </p:nvSpPr>
        <p:spPr>
          <a:xfrm>
            <a:off x="5166359" y="3437059"/>
            <a:ext cx="237746" cy="25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2</a:t>
            </a:r>
          </a:p>
        </p:txBody>
      </p:sp>
      <p:sp>
        <p:nvSpPr>
          <p:cNvPr id="160" name="Text 16"/>
          <p:cNvSpPr txBox="1"/>
          <p:nvPr/>
        </p:nvSpPr>
        <p:spPr>
          <a:xfrm>
            <a:off x="5623559" y="3333568"/>
            <a:ext cx="580644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Case reports become uninterpretable</a:t>
            </a:r>
          </a:p>
        </p:txBody>
      </p:sp>
      <p:sp>
        <p:nvSpPr>
          <p:cNvPr id="161" name="Text 17"/>
          <p:cNvSpPr txBox="1"/>
          <p:nvPr/>
        </p:nvSpPr>
        <p:spPr>
          <a:xfrm>
            <a:off x="5623559" y="3639311"/>
            <a:ext cx="5806442" cy="727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8000"/>
              </a:lnSpc>
              <a:defRPr sz="15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Without lot-specific analysis of the implicated product, an adverse event cannot be attributed to ashwagandha rather than to another ingredient, an adulterant or an off-label dose.</a:t>
            </a:r>
          </a:p>
        </p:txBody>
      </p:sp>
      <p:sp>
        <p:nvSpPr>
          <p:cNvPr id="162" name="Shape 18"/>
          <p:cNvSpPr/>
          <p:nvPr/>
        </p:nvSpPr>
        <p:spPr>
          <a:xfrm>
            <a:off x="4937759" y="4425696"/>
            <a:ext cx="6720841" cy="10972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BCD0C3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63" name="Shape 19"/>
          <p:cNvSpPr/>
          <p:nvPr/>
        </p:nvSpPr>
        <p:spPr>
          <a:xfrm>
            <a:off x="5120640" y="4608576"/>
            <a:ext cx="329187" cy="329187"/>
          </a:xfrm>
          <a:prstGeom prst="ellipse">
            <a:avLst/>
          </a:prstGeom>
          <a:solidFill>
            <a:srgbClr val="C8892A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64" name="Text 20"/>
          <p:cNvSpPr txBox="1"/>
          <p:nvPr/>
        </p:nvSpPr>
        <p:spPr>
          <a:xfrm>
            <a:off x="5166359" y="4644067"/>
            <a:ext cx="237746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3</a:t>
            </a:r>
          </a:p>
        </p:txBody>
      </p:sp>
      <p:sp>
        <p:nvSpPr>
          <p:cNvPr id="165" name="Text 21"/>
          <p:cNvSpPr txBox="1"/>
          <p:nvPr/>
        </p:nvSpPr>
        <p:spPr>
          <a:xfrm>
            <a:off x="5623559" y="4540576"/>
            <a:ext cx="580644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600" b="1">
                <a:solidFill>
                  <a:srgbClr val="1C3A2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Regulators are forced to make uniformed decisions</a:t>
            </a:r>
          </a:p>
        </p:txBody>
      </p:sp>
      <p:sp>
        <p:nvSpPr>
          <p:cNvPr id="166" name="Text 22"/>
          <p:cNvSpPr txBox="1"/>
          <p:nvPr/>
        </p:nvSpPr>
        <p:spPr>
          <a:xfrm>
            <a:off x="5623559" y="4846321"/>
            <a:ext cx="5806442" cy="550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8000"/>
              </a:lnSpc>
              <a:defRPr sz="1600">
                <a:solidFill>
                  <a:srgbClr val="2228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The variability is a manufacturing and enforcement (labeling) problem. Banning the ingredient does not address the problem.</a:t>
            </a:r>
          </a:p>
        </p:txBody>
      </p:sp>
      <p:sp>
        <p:nvSpPr>
          <p:cNvPr id="167" name="Text 23"/>
          <p:cNvSpPr txBox="1"/>
          <p:nvPr/>
        </p:nvSpPr>
        <p:spPr>
          <a:xfrm>
            <a:off x="594358" y="6513104"/>
            <a:ext cx="11002979" cy="19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800" i="1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Avula et al. A Comparison of British and US Pharmacopoeia Standards for Quality of Ashwagandha Dietary Supplements in Commerce. Phytotherapy Research 2025, 70148.</a:t>
            </a:r>
          </a:p>
        </p:txBody>
      </p:sp>
      <p:sp>
        <p:nvSpPr>
          <p:cNvPr id="168" name="Text 24"/>
          <p:cNvSpPr txBox="1"/>
          <p:nvPr/>
        </p:nvSpPr>
        <p:spPr>
          <a:xfrm>
            <a:off x="11551615" y="6471580"/>
            <a:ext cx="274322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13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ounded Rectangle"/>
          <p:cNvSpPr/>
          <p:nvPr/>
        </p:nvSpPr>
        <p:spPr>
          <a:xfrm>
            <a:off x="8773306" y="5364879"/>
            <a:ext cx="1270002" cy="1270002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80B860"/>
              </a:gs>
              <a:gs pos="50000">
                <a:srgbClr val="6FB242"/>
              </a:gs>
              <a:gs pos="100000">
                <a:srgbClr val="61A236"/>
              </a:gs>
            </a:gsLst>
            <a:lin ang="5400000"/>
          </a:gradFill>
          <a:ln w="6350">
            <a:solidFill>
              <a:schemeClr val="accent1"/>
            </a:solidFill>
            <a:miter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71" name="Text 0"/>
          <p:cNvSpPr txBox="1"/>
          <p:nvPr/>
        </p:nvSpPr>
        <p:spPr>
          <a:xfrm>
            <a:off x="594358" y="382210"/>
            <a:ext cx="11002978" cy="277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500" b="1" spc="250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WHAT WE SHOULD BE WORRYING ABOUT</a:t>
            </a:r>
          </a:p>
        </p:txBody>
      </p:sp>
      <p:sp>
        <p:nvSpPr>
          <p:cNvPr id="172" name="Text 1"/>
          <p:cNvSpPr txBox="1"/>
          <p:nvPr/>
        </p:nvSpPr>
        <p:spPr>
          <a:xfrm>
            <a:off x="594511" y="697738"/>
            <a:ext cx="11002978" cy="56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2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We know how to test ashwagandha</a:t>
            </a:r>
          </a:p>
        </p:txBody>
      </p:sp>
      <p:sp>
        <p:nvSpPr>
          <p:cNvPr id="173" name="Text 24"/>
          <p:cNvSpPr txBox="1"/>
          <p:nvPr/>
        </p:nvSpPr>
        <p:spPr>
          <a:xfrm>
            <a:off x="11551615" y="6471580"/>
            <a:ext cx="274322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13</a:t>
            </a:r>
          </a:p>
        </p:txBody>
      </p:sp>
      <p:pic>
        <p:nvPicPr>
          <p:cNvPr id="174" name="IMG_3628.jpeg" descr="IMG_36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91" y="1663924"/>
            <a:ext cx="4514652" cy="38306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085C5DAD-7C92-4AD4-BA51-2F8AF061CF13.jpg" descr="085C5DAD-7C92-4AD4-BA51-2F8AF061CF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768" y="882011"/>
            <a:ext cx="4131079" cy="4131078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ext 1"/>
          <p:cNvSpPr txBox="1"/>
          <p:nvPr/>
        </p:nvSpPr>
        <p:spPr>
          <a:xfrm>
            <a:off x="8875355" y="5605708"/>
            <a:ext cx="11002976" cy="56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But…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 0"/>
          <p:cNvSpPr txBox="1"/>
          <p:nvPr/>
        </p:nvSpPr>
        <p:spPr>
          <a:xfrm>
            <a:off x="594358" y="382210"/>
            <a:ext cx="11002978" cy="277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500" b="1" spc="250">
                <a:solidFill>
                  <a:srgbClr val="C8892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WHAT WE SHOULD BE WORRYING ABOUT</a:t>
            </a:r>
          </a:p>
        </p:txBody>
      </p:sp>
      <p:sp>
        <p:nvSpPr>
          <p:cNvPr id="179" name="Text 1"/>
          <p:cNvSpPr txBox="1"/>
          <p:nvPr/>
        </p:nvSpPr>
        <p:spPr>
          <a:xfrm>
            <a:off x="594358" y="697738"/>
            <a:ext cx="11002978" cy="56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3200">
                <a:solidFill>
                  <a:srgbClr val="1C3A2E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r>
              <a:t>But quality issues for commercial products remain…</a:t>
            </a:r>
          </a:p>
        </p:txBody>
      </p:sp>
      <p:sp>
        <p:nvSpPr>
          <p:cNvPr id="180" name="Text 24"/>
          <p:cNvSpPr txBox="1"/>
          <p:nvPr/>
        </p:nvSpPr>
        <p:spPr>
          <a:xfrm>
            <a:off x="11551615" y="6471580"/>
            <a:ext cx="274322" cy="205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6E7B7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13</a:t>
            </a:r>
          </a:p>
        </p:txBody>
      </p:sp>
      <p:pic>
        <p:nvPicPr>
          <p:cNvPr id="181" name="C6C31827-91EF-4024-B89A-F9BD5F653CF2.jpg" descr="C6C31827-91EF-4024-B89A-F9BD5F653CF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76" y="1892655"/>
            <a:ext cx="4419569" cy="3753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G_3636.jpeg" descr="IMG_363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310" y="1523965"/>
            <a:ext cx="4419570" cy="47242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1232</Words>
  <Application>Microsoft Macintosh PowerPoint</Application>
  <PresentationFormat>Widescreen</PresentationFormat>
  <Paragraphs>219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Holly Johnson</cp:lastModifiedBy>
  <cp:revision>2</cp:revision>
  <dcterms:modified xsi:type="dcterms:W3CDTF">2026-09-30T03:01:29Z</dcterms:modified>
</cp:coreProperties>
</file>