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7" r:id="rId11"/>
    <p:sldId id="29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90" r:id="rId33"/>
    <p:sldId id="292" r:id="rId34"/>
    <p:sldId id="294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OmRoKuMpM4b8mf1DZLGeD7AyJ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B71443-F492-4771-AAAF-F8D9B74BEA88}">
  <a:tblStyle styleId="{25B71443-F492-4771-AAAF-F8D9B74BEA8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248DCC6-78D8-46FD-BF9E-6ADAAF0F5076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2280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en-US" sz="1800">
                <a:solidFill>
                  <a:schemeClr val="bg1"/>
                </a:solidFill>
                <a:latin typeface="Georgia" panose="02040502050405020303" pitchFamily="18" charset="0"/>
              </a:rPr>
              <a:t>Fig 1. Average # of worms counted per m2 of farm soil, CR Medicinal Farms, San Isidro, Costa</a:t>
            </a:r>
            <a:r>
              <a:rPr lang="en-US" sz="1800" baseline="0">
                <a:solidFill>
                  <a:schemeClr val="bg1"/>
                </a:solidFill>
                <a:latin typeface="Georgia" panose="02040502050405020303" pitchFamily="18" charset="0"/>
              </a:rPr>
              <a:t> Rica</a:t>
            </a:r>
            <a:endParaRPr lang="en-US" sz="1800">
              <a:solidFill>
                <a:schemeClr val="bg1"/>
              </a:solidFill>
              <a:latin typeface="Georgia" panose="02040502050405020303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Georgia" panose="020405020504050203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# of worms per m2</c:v>
                </c:pt>
              </c:strCache>
            </c:strRef>
          </c:tx>
          <c:spPr>
            <a:solidFill>
              <a:srgbClr val="EDE5D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s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Sheet1!$A$12:$A$13</c:f>
              <c:strCache>
                <c:ptCount val="2"/>
                <c:pt idx="0">
                  <c:v>Y2021</c:v>
                </c:pt>
                <c:pt idx="1">
                  <c:v>Y2025</c:v>
                </c:pt>
              </c:strCache>
            </c:strRef>
          </c:cat>
          <c:val>
            <c:numRef>
              <c:f>Sheet1!$B$12:$B$13</c:f>
              <c:numCache>
                <c:formatCode>General</c:formatCode>
                <c:ptCount val="2"/>
                <c:pt idx="0">
                  <c:v>25</c:v>
                </c:pt>
                <c:pt idx="1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A-4DF7-901F-CF5160D1A7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7000271"/>
        <c:axId val="56991151"/>
      </c:barChart>
      <c:catAx>
        <c:axId val="57000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Georgia" panose="02040502050405020303" pitchFamily="18" charset="0"/>
                  <a:ea typeface="+mn-ea"/>
                  <a:cs typeface="+mn-cs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s-CR"/>
          </a:p>
        </c:txPr>
        <c:crossAx val="56991151"/>
        <c:crosses val="autoZero"/>
        <c:auto val="1"/>
        <c:lblAlgn val="ctr"/>
        <c:lblOffset val="100"/>
        <c:noMultiLvlLbl val="0"/>
      </c:catAx>
      <c:valAx>
        <c:axId val="569911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r>
                  <a:rPr lang="es-CR" sz="18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#</a:t>
                </a:r>
                <a:r>
                  <a:rPr lang="es-CR" sz="1800" baseline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 of earthworms per m2</a:t>
                </a:r>
                <a:endParaRPr lang="es-CR" sz="180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Georgia" panose="02040502050405020303" pitchFamily="18" charset="0"/>
                  <a:ea typeface="+mn-ea"/>
                  <a:cs typeface="+mn-cs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s-CR"/>
          </a:p>
        </c:txPr>
        <c:crossAx val="57000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Introduce the theme of the presentation. Emphasize that healing begins in the soil and ends with human health.</a:t>
            </a: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F7E46C6A-184F-268B-DE0C-BC711C14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>
            <a:extLst>
              <a:ext uri="{FF2B5EF4-FFF2-40B4-BE49-F238E27FC236}">
                <a16:creationId xmlns:a16="http://schemas.microsoft.com/office/drawing/2014/main" id="{96562D5A-CFD5-82C5-0672-01C3C4AD25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:notes">
            <a:extLst>
              <a:ext uri="{FF2B5EF4-FFF2-40B4-BE49-F238E27FC236}">
                <a16:creationId xmlns:a16="http://schemas.microsoft.com/office/drawing/2014/main" id="{2B9AA9C4-9027-E70F-DDB3-54C9F59398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55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visuals like sponge analogies or before/after photos. Mention direct observations on the farm.</a:t>
            </a:r>
            <a:endParaRPr/>
          </a:p>
        </p:txBody>
      </p:sp>
      <p:sp>
        <p:nvSpPr>
          <p:cNvPr id="285" name="Google Shape;285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to practices on your medicinal herb farm. Mention specific actions taken.</a:t>
            </a:r>
            <a:endParaRPr/>
          </a:p>
        </p:txBody>
      </p:sp>
      <p:sp>
        <p:nvSpPr>
          <p:cNvPr id="93" name="Google Shape;93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0" name="Google Shape;3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26" name="Google Shape;326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36" name="Google Shape;336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95a4ff7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3695a4ff7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95a4ff72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3695a4ff72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95a4ff72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3695a4ff72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95a4ff72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3695a4ff72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p2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78" name="Google Shape;378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a diagram of the soil food web. Emphasize the interactions between soil organisms and their role in ecosystem balance.</a:t>
            </a: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3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 microbial activity to larger environmental goals. Mention compost and vetiver strategies.</a:t>
            </a:r>
            <a:endParaRPr/>
          </a:p>
        </p:txBody>
      </p:sp>
      <p:sp>
        <p:nvSpPr>
          <p:cNvPr id="419" name="Google Shape;419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4" name="Google Shape;46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7" name="Google Shape;4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a diagram of the soil food web. Emphasize the interactions between soil organisms and their role in ecosystem balance.</a:t>
            </a:r>
            <a:endParaRPr/>
          </a:p>
        </p:txBody>
      </p:sp>
      <p:sp>
        <p:nvSpPr>
          <p:cNvPr id="124" name="Google Shape;124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Relate to conventional practices. Explain how they disrupt microbial balance and structure.</a:t>
            </a:r>
            <a:endParaRPr/>
          </a:p>
        </p:txBody>
      </p:sp>
      <p:sp>
        <p:nvSpPr>
          <p:cNvPr id="137" name="Google Shape;137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0063" y="0"/>
            <a:ext cx="40005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to practices on your medicinal herb farm. Mention specific actions taken.</a:t>
            </a:r>
            <a:endParaRPr/>
          </a:p>
        </p:txBody>
      </p:sp>
      <p:sp>
        <p:nvSpPr>
          <p:cNvPr id="147" name="Google Shape;147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title"/>
          </p:nvPr>
        </p:nvSpPr>
        <p:spPr>
          <a:xfrm>
            <a:off x="214165" y="145278"/>
            <a:ext cx="3669358" cy="19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-CR" sz="4000">
                <a:latin typeface="Georgia"/>
                <a:ea typeface="Georgia"/>
                <a:cs typeface="Georgia"/>
                <a:sym typeface="Georgia"/>
              </a:rPr>
              <a:t>Regenerative Agriculture</a:t>
            </a:r>
            <a:endParaRPr sz="40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257868" y="4077977"/>
            <a:ext cx="3581952" cy="19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-CR" sz="4000">
                <a:latin typeface="Georgia"/>
                <a:ea typeface="Georgia"/>
                <a:cs typeface="Georgia"/>
                <a:sym typeface="Georgia"/>
              </a:rPr>
              <a:t>Regenerative</a:t>
            </a:r>
            <a:r>
              <a:rPr lang="es-CR" sz="4000"/>
              <a:t> </a:t>
            </a: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-CR" sz="4000">
                <a:latin typeface="Georgia"/>
                <a:ea typeface="Georgia"/>
                <a:cs typeface="Georgia"/>
                <a:sym typeface="Georgia"/>
              </a:rPr>
              <a:t>Life</a:t>
            </a:r>
            <a:endParaRPr sz="4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738226" y="2523902"/>
            <a:ext cx="507325" cy="125472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06600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2"/>
          <p:cNvSpPr/>
          <p:nvPr/>
        </p:nvSpPr>
        <p:spPr>
          <a:xfrm rot="-5400000">
            <a:off x="2628902" y="342899"/>
            <a:ext cx="3886200" cy="9144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1000">
                <a:srgbClr val="000000">
                  <a:alpha val="29411"/>
                </a:srgbClr>
              </a:gs>
              <a:gs pos="41000">
                <a:srgbClr val="000000">
                  <a:alpha val="45490"/>
                </a:srgbClr>
              </a:gs>
              <a:gs pos="100000">
                <a:srgbClr val="000000">
                  <a:alpha val="89411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2"/>
          <p:cNvSpPr txBox="1">
            <a:spLocks noGrp="1"/>
          </p:cNvSpPr>
          <p:nvPr>
            <p:ph type="title"/>
          </p:nvPr>
        </p:nvSpPr>
        <p:spPr>
          <a:xfrm>
            <a:off x="303414" y="3091928"/>
            <a:ext cx="680999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Calibri"/>
              <a:buNone/>
            </a:pPr>
            <a:endParaRPr sz="6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/>
          <p:nvPr/>
        </p:nvSpPr>
        <p:spPr>
          <a:xfrm>
            <a:off x="0" y="5575039"/>
            <a:ext cx="7338059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8" name="Google Shape;228;p12" descr="A tractor pulling a large pile of gras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574841" y="795129"/>
            <a:ext cx="7023654" cy="526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 descr="A close up of plant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427284" y="1143569"/>
            <a:ext cx="6858000" cy="4570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78">
          <a:extLst>
            <a:ext uri="{FF2B5EF4-FFF2-40B4-BE49-F238E27FC236}">
              <a16:creationId xmlns:a16="http://schemas.microsoft.com/office/drawing/2014/main" id="{ED9FA058-D7D0-C2B5-6F90-A7DA9C64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">
            <a:extLst>
              <a:ext uri="{FF2B5EF4-FFF2-40B4-BE49-F238E27FC236}">
                <a16:creationId xmlns:a16="http://schemas.microsoft.com/office/drawing/2014/main" id="{741949FB-D8B7-F4C1-D82E-735B688C9D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-7371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Biochar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Application</a:t>
            </a:r>
            <a:endParaRPr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15E983-DA6D-4A5A-4269-C4BDE569004A}"/>
              </a:ext>
            </a:extLst>
          </p:cNvPr>
          <p:cNvGrpSpPr/>
          <p:nvPr/>
        </p:nvGrpSpPr>
        <p:grpSpPr>
          <a:xfrm>
            <a:off x="644340" y="815873"/>
            <a:ext cx="7855321" cy="5701974"/>
            <a:chOff x="685817" y="1044477"/>
            <a:chExt cx="7855321" cy="57019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56C883-E005-C579-7D02-D49C75140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1247" y="1044477"/>
              <a:ext cx="3269891" cy="57019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120E31-3234-B3D4-9F11-1DB04B6AD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6848"/>
            <a:stretch>
              <a:fillRect/>
            </a:stretch>
          </p:blipFill>
          <p:spPr>
            <a:xfrm>
              <a:off x="685817" y="1069285"/>
              <a:ext cx="4424082" cy="28438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148178-1351-AA68-0849-5DFB56E1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7385"/>
            <a:stretch>
              <a:fillRect/>
            </a:stretch>
          </p:blipFill>
          <p:spPr>
            <a:xfrm>
              <a:off x="685817" y="4013527"/>
              <a:ext cx="4424082" cy="2732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5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11" descr="A close-up of a dirt fiel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143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 descr="A person working on a farm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429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14" descr="A group of mushrooms in the gras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 descr="A hand holding a mushroom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0"/>
            <a:ext cx="457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 txBox="1"/>
          <p:nvPr/>
        </p:nvSpPr>
        <p:spPr>
          <a:xfrm>
            <a:off x="1659009" y="135169"/>
            <a:ext cx="5346907" cy="3692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Fungal Biodiversity at CR Medicinal Farms</a:t>
            </a:r>
            <a:endParaRPr sz="18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/>
        </p:nvSpPr>
        <p:spPr>
          <a:xfrm>
            <a:off x="4572000" y="221876"/>
            <a:ext cx="4491318" cy="1472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3" name="Google Shape;243;p15"/>
          <p:cNvGraphicFramePr/>
          <p:nvPr/>
        </p:nvGraphicFramePr>
        <p:xfrm>
          <a:off x="195030" y="958102"/>
          <a:ext cx="4561386" cy="461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4" name="Google Shape;24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4596" y="420166"/>
            <a:ext cx="4652189" cy="110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 descr="A worm in the dir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4917851" y="2162246"/>
            <a:ext cx="3684230" cy="3489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1" name="Google Shape;25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1468" y="982664"/>
            <a:ext cx="61392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82664"/>
            <a:ext cx="28940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 txBox="1"/>
          <p:nvPr/>
        </p:nvSpPr>
        <p:spPr>
          <a:xfrm>
            <a:off x="107577" y="93494"/>
            <a:ext cx="8928847" cy="177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system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with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balanced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quantities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nutrition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bio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stimulants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natural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phytosanitary</a:t>
            </a:r>
            <a:r>
              <a:rPr lang="es-CR" sz="2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methods</a:t>
            </a:r>
            <a:endParaRPr sz="2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4" name="Google Shape;254;p16"/>
          <p:cNvSpPr txBox="1"/>
          <p:nvPr/>
        </p:nvSpPr>
        <p:spPr>
          <a:xfrm>
            <a:off x="3754143" y="6214229"/>
            <a:ext cx="51244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MM and Bioferments with P, K, S, Ca, B, Zn, Mg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5" name="Google Shape;255;p16"/>
          <p:cNvSpPr txBox="1"/>
          <p:nvPr/>
        </p:nvSpPr>
        <p:spPr>
          <a:xfrm>
            <a:off x="439070" y="6214229"/>
            <a:ext cx="20047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Calcium + Sulfur 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>
            <a:spLocks noGrp="1"/>
          </p:cNvSpPr>
          <p:nvPr>
            <p:ph type="title"/>
          </p:nvPr>
        </p:nvSpPr>
        <p:spPr>
          <a:xfrm>
            <a:off x="2078519" y="74216"/>
            <a:ext cx="49869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Companion</a:t>
            </a:r>
            <a:r>
              <a:rPr lang="es-CR" sz="32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planting</a:t>
            </a:r>
            <a:r>
              <a:rPr lang="es-CR" sz="3200" dirty="0">
                <a:latin typeface="Georgia"/>
                <a:ea typeface="Georgia"/>
                <a:cs typeface="Georgia"/>
                <a:sym typeface="Georgia"/>
              </a:rPr>
              <a:t> at CR Medicinal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Farms</a:t>
            </a:r>
            <a:endParaRPr sz="32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1" name="Google Shape;26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99115" y="1934369"/>
            <a:ext cx="5143500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8997" y="1291431"/>
            <a:ext cx="38587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8"/>
          <p:cNvSpPr txBox="1"/>
          <p:nvPr/>
        </p:nvSpPr>
        <p:spPr>
          <a:xfrm>
            <a:off x="2945782" y="5903518"/>
            <a:ext cx="1371600" cy="457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14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Crotalaria juncea and Ginger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4" name="Google Shape;264;p18"/>
          <p:cNvSpPr txBox="1"/>
          <p:nvPr/>
        </p:nvSpPr>
        <p:spPr>
          <a:xfrm>
            <a:off x="7228578" y="5897563"/>
            <a:ext cx="1371600" cy="457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14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Mucuna pruriensand Ginger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70" name="Google Shape;2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14" y="977072"/>
            <a:ext cx="385419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9476" y="982663"/>
            <a:ext cx="5106971" cy="513564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9"/>
          <p:cNvSpPr txBox="1">
            <a:spLocks noGrp="1"/>
          </p:cNvSpPr>
          <p:nvPr>
            <p:ph type="title"/>
          </p:nvPr>
        </p:nvSpPr>
        <p:spPr>
          <a:xfrm>
            <a:off x="0" y="-4706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R" sz="3100" dirty="0" err="1">
                <a:latin typeface="Georgia"/>
                <a:ea typeface="Georgia"/>
                <a:cs typeface="Georgia"/>
                <a:sym typeface="Georgia"/>
              </a:rPr>
              <a:t>Cover</a:t>
            </a:r>
            <a:r>
              <a:rPr lang="es-CR" sz="31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100" dirty="0" err="1">
                <a:latin typeface="Georgia"/>
                <a:ea typeface="Georgia"/>
                <a:cs typeface="Georgia"/>
                <a:sym typeface="Georgia"/>
              </a:rPr>
              <a:t>crops</a:t>
            </a:r>
            <a:r>
              <a:rPr lang="es-CR" sz="3100" dirty="0"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s-CR" sz="3100" dirty="0" err="1">
                <a:latin typeface="Georgia"/>
                <a:ea typeface="Georgia"/>
                <a:cs typeface="Georgia"/>
                <a:sym typeface="Georgia"/>
              </a:rPr>
              <a:t>mulching</a:t>
            </a:r>
            <a:r>
              <a:rPr lang="es-CR" sz="3100" dirty="0">
                <a:latin typeface="Georgia"/>
                <a:ea typeface="Georgia"/>
                <a:cs typeface="Georgia"/>
                <a:sym typeface="Georgia"/>
              </a:rPr>
              <a:t> at CR Medicinal </a:t>
            </a:r>
            <a:r>
              <a:rPr lang="es-CR" sz="3100" dirty="0" err="1">
                <a:latin typeface="Georgia"/>
                <a:ea typeface="Georgia"/>
                <a:cs typeface="Georgia"/>
                <a:sym typeface="Georgia"/>
              </a:rPr>
              <a:t>Farms</a:t>
            </a:r>
            <a:endParaRPr sz="31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2487706" y="6126164"/>
            <a:ext cx="1525562" cy="457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14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Crotalaria juncea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4" name="Google Shape;274;p19"/>
          <p:cNvSpPr txBox="1"/>
          <p:nvPr/>
        </p:nvSpPr>
        <p:spPr>
          <a:xfrm>
            <a:off x="7570915" y="6134020"/>
            <a:ext cx="1525562" cy="457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14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Mucuna pruriens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457200" y="12214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Reduce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disturbance</a:t>
            </a:r>
            <a:endParaRPr sz="3200" dirty="0"/>
          </a:p>
        </p:txBody>
      </p:sp>
      <p:pic>
        <p:nvPicPr>
          <p:cNvPr id="280" name="Google Shape;280;p13"/>
          <p:cNvPicPr preferRelativeResize="0"/>
          <p:nvPr/>
        </p:nvPicPr>
        <p:blipFill rotWithShape="1">
          <a:blip r:embed="rId3">
            <a:alphaModFix/>
          </a:blip>
          <a:srcRect r="-1" b="5045"/>
          <a:stretch/>
        </p:blipFill>
        <p:spPr>
          <a:xfrm>
            <a:off x="3787902" y="1171016"/>
            <a:ext cx="5091494" cy="533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 descr="A tractor in a fiel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7859" r="13098"/>
          <a:stretch/>
        </p:blipFill>
        <p:spPr>
          <a:xfrm>
            <a:off x="457200" y="1171016"/>
            <a:ext cx="3330702" cy="533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s-CR" sz="40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Benefits</a:t>
            </a:r>
            <a:r>
              <a:rPr lang="es-CR" sz="4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</a:t>
            </a:r>
            <a:r>
              <a:rPr lang="es-CR" sz="4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es-CR" sz="4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89" name="Google Shape;289;p22"/>
          <p:cNvGrpSpPr/>
          <p:nvPr/>
        </p:nvGrpSpPr>
        <p:grpSpPr>
          <a:xfrm>
            <a:off x="3486013" y="644472"/>
            <a:ext cx="5175384" cy="5528840"/>
            <a:chOff x="0" y="3650"/>
            <a:chExt cx="5175384" cy="5528840"/>
          </a:xfrm>
        </p:grpSpPr>
        <p:sp>
          <p:nvSpPr>
            <p:cNvPr id="290" name="Google Shape;290;p22"/>
            <p:cNvSpPr/>
            <p:nvPr/>
          </p:nvSpPr>
          <p:spPr>
            <a:xfrm>
              <a:off x="0" y="3650"/>
              <a:ext cx="5175384" cy="131093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2"/>
            <p:cNvSpPr txBox="1"/>
            <p:nvPr/>
          </p:nvSpPr>
          <p:spPr>
            <a:xfrm>
              <a:off x="63994" y="6764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Facilitate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lang="es-CR" sz="33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n</a:t>
              </a: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utrient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lang="es-CR" sz="33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c</a:t>
              </a: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ycling</a:t>
              </a:r>
              <a:endParaRPr sz="14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0" y="1409620"/>
              <a:ext cx="5175384" cy="131093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2"/>
            <p:cNvSpPr txBox="1"/>
            <p:nvPr/>
          </p:nvSpPr>
          <p:spPr>
            <a:xfrm>
              <a:off x="63994" y="147361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Increases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lang="es-CR" sz="33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w</a:t>
              </a: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ater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lang="es-CR" sz="3300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h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olding </a:t>
              </a:r>
              <a:r>
                <a:rPr lang="es-CR" sz="33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c</a:t>
              </a: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apacity</a:t>
              </a:r>
              <a:endParaRPr sz="14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0" y="2815590"/>
              <a:ext cx="5175384" cy="131093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2"/>
            <p:cNvSpPr txBox="1"/>
            <p:nvPr/>
          </p:nvSpPr>
          <p:spPr>
            <a:xfrm>
              <a:off x="63994" y="287958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Improves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lang="es-CR" sz="33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s</a:t>
              </a: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oil</a:t>
              </a:r>
              <a:r>
                <a:rPr lang="es-CR" sz="3300" b="0" i="0" u="none" strike="noStrike" cap="none" dirty="0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r>
                <a:rPr lang="es-CR" sz="3300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s</a:t>
              </a:r>
              <a:r>
                <a:rPr lang="es-CR" sz="3300" b="0" i="0" u="none" strike="noStrike" cap="none" dirty="0" err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tructure</a:t>
              </a:r>
              <a:endParaRPr sz="14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0" y="4221560"/>
              <a:ext cx="5175384" cy="13109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2"/>
            <p:cNvSpPr txBox="1"/>
            <p:nvPr/>
          </p:nvSpPr>
          <p:spPr>
            <a:xfrm>
              <a:off x="63994" y="428555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Prevents soil erosion</a:t>
              </a:r>
              <a:endParaRPr sz="1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7" y="-118793"/>
            <a:ext cx="9144000" cy="709558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4598646" y="3002150"/>
            <a:ext cx="3079376" cy="14465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Minerals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Sand, silt and clay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Boulders and rocks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Organic matter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Microbiology (specially aerobic)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1512796" y="3002150"/>
            <a:ext cx="3079376" cy="14447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Dirt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Minerals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Sand, silt and clay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✔"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Boulders and rocks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3"/>
          <p:cNvSpPr/>
          <p:nvPr/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/>
          </p:nvPr>
        </p:nvSpPr>
        <p:spPr>
          <a:xfrm>
            <a:off x="603504" y="1102475"/>
            <a:ext cx="3574747" cy="14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Calibri"/>
              <a:buNone/>
            </a:pPr>
            <a:r>
              <a:rPr lang="es-CR" sz="31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How Protozoa Feed Plants Through the Soil Food Web</a:t>
            </a:r>
            <a:endParaRPr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5" name="Google Shape;305;p23"/>
          <p:cNvSpPr txBox="1"/>
          <p:nvPr/>
        </p:nvSpPr>
        <p:spPr>
          <a:xfrm>
            <a:off x="623210" y="2834042"/>
            <a:ext cx="3574461" cy="335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1. Bacteria (C:N ratio = 5:1)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↓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2. Protozoa (C:N ratio = 30:1)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- Needs to eat 6 bacteria to meet its carbon requirement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- Gains 30 Carbon, but gets 6 Nitrogen (only needs 1)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- Releases 5 Nitrogen as ammonium (NH₄⁺)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↓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3. Plant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  - Absorbs ammonium for growth</a:t>
            </a:r>
            <a:br>
              <a:rPr lang="es-CR" sz="1600" b="0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1600" b="0" i="0" u="none" strike="noStrike" cap="none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6" name="Google Shape;306;p23"/>
          <p:cNvSpPr txBox="1"/>
          <p:nvPr/>
        </p:nvSpPr>
        <p:spPr>
          <a:xfrm>
            <a:off x="457200" y="5988055"/>
            <a:ext cx="841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R" sz="1600" b="1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rPr>
              <a:t>Healthy soils naturally feed plants through microbial interactions—no synthetic fertilizer needed.</a:t>
            </a:r>
            <a:endParaRPr sz="1400" b="0" i="0" u="none" strike="noStrike" cap="none">
              <a:solidFill>
                <a:schemeClr val="accen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307" name="Google Shape;307;p23"/>
          <p:cNvGraphicFramePr/>
          <p:nvPr>
            <p:extLst>
              <p:ext uri="{D42A27DB-BD31-4B8C-83A1-F6EECF244321}">
                <p14:modId xmlns:p14="http://schemas.microsoft.com/office/powerpoint/2010/main" val="3721114879"/>
              </p:ext>
            </p:extLst>
          </p:nvPr>
        </p:nvGraphicFramePr>
        <p:xfrm>
          <a:off x="5781294" y="1769855"/>
          <a:ext cx="3106675" cy="3647700"/>
        </p:xfrm>
        <a:graphic>
          <a:graphicData uri="http://schemas.openxmlformats.org/drawingml/2006/table">
            <a:tbl>
              <a:tblPr firstRow="1" bandRow="1">
                <a:noFill/>
                <a:tableStyleId>{25B71443-F492-4771-AAAF-F8D9B74BEA88}</a:tableStyleId>
              </a:tblPr>
              <a:tblGrid>
                <a:gridCol w="155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s-CR" sz="1500" u="none" strike="noStrike" cap="none" dirty="0" err="1">
                          <a:solidFill>
                            <a:schemeClr val="bg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Metric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16250" marT="116250" marB="1162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8F9A9D">
                          <a:alpha val="6000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s-CR" sz="1500" u="none" strike="noStrike" cap="none" dirty="0" err="1">
                          <a:solidFill>
                            <a:schemeClr val="bg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Value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16250" marT="116250" marB="1162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8F9A9D">
                          <a:alpha val="6000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Bacteria eaten per protozoan/day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10,000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Nitrogen released per protozoan/day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~8,000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Protozoa per gram of healthy soil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50,000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Bacteria consumed per gram/day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500,000,000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Nitrogen released per gram/day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CR" sz="120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400,000,000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93750" marR="100750" marT="100750" marB="1007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BCBE">
                        <a:alpha val="3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8" name="Google Shape;308;p23"/>
          <p:cNvSpPr txBox="1"/>
          <p:nvPr/>
        </p:nvSpPr>
        <p:spPr>
          <a:xfrm>
            <a:off x="457200" y="27239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3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Facilitate</a:t>
            </a:r>
            <a:r>
              <a:rPr lang="es-CR" sz="3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Nutrient</a:t>
            </a:r>
            <a:r>
              <a:rPr lang="es-CR" sz="3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6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Cycling</a:t>
            </a:r>
            <a:br>
              <a:rPr lang="es-CR" sz="36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6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15812" y="365125"/>
            <a:ext cx="8375585" cy="208931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D4CFB4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788670" y="365125"/>
            <a:ext cx="2743200" cy="208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CR" sz="2800" b="0" i="0" u="none" strike="noStrike" cap="none" dirty="0" err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Increase</a:t>
            </a:r>
            <a:r>
              <a:rPr lang="es-CR" sz="28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800" b="0" i="0" u="none" strike="noStrike" cap="none" dirty="0" err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Water</a:t>
            </a:r>
            <a:r>
              <a:rPr lang="es-CR" sz="28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Holding </a:t>
            </a:r>
            <a:r>
              <a:rPr lang="es-CR" sz="2800" b="0" i="0" u="none" strike="noStrike" cap="none" dirty="0" err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Capacity</a:t>
            </a:r>
            <a:r>
              <a:rPr lang="es-CR" sz="28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s-CR" sz="2800" b="0" i="0" u="none" strike="noStrike" cap="none" dirty="0" err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Infiltration</a:t>
            </a:r>
            <a:r>
              <a:rPr lang="es-CR" sz="2800" b="0" i="0" u="none" strike="noStrike" cap="none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s-CR" sz="2800" b="0" i="0" u="none" strike="noStrike" cap="none" dirty="0" err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Distribution</a:t>
            </a:r>
            <a:endParaRPr sz="1400" b="0" i="0" u="none" strike="noStrike" cap="none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6" name="Google Shape;316;p24"/>
          <p:cNvSpPr/>
          <p:nvPr/>
        </p:nvSpPr>
        <p:spPr>
          <a:xfrm rot="5400000">
            <a:off x="2999776" y="1402924"/>
            <a:ext cx="1463040" cy="13716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4"/>
          <p:cNvSpPr txBox="1">
            <a:spLocks noGrp="1"/>
          </p:cNvSpPr>
          <p:nvPr>
            <p:ph type="body" idx="1"/>
          </p:nvPr>
        </p:nvSpPr>
        <p:spPr>
          <a:xfrm>
            <a:off x="3937579" y="586822"/>
            <a:ext cx="4580057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CR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Healthy soils rich in organic carbon and microbes, form stable aggregates, improved porosity, infiltration, and water storage.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8" name="Google Shape;318;p24"/>
          <p:cNvPicPr preferRelativeResize="0"/>
          <p:nvPr/>
        </p:nvPicPr>
        <p:blipFill rotWithShape="1">
          <a:blip r:embed="rId3">
            <a:alphaModFix/>
          </a:blip>
          <a:srcRect l="8735" t="21947" r="7188" b="20201"/>
          <a:stretch/>
        </p:blipFill>
        <p:spPr>
          <a:xfrm>
            <a:off x="492472" y="3744033"/>
            <a:ext cx="4111132" cy="22603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9" name="Google Shape;319;p24"/>
          <p:cNvGraphicFramePr/>
          <p:nvPr/>
        </p:nvGraphicFramePr>
        <p:xfrm>
          <a:off x="5034252" y="3507095"/>
          <a:ext cx="3679100" cy="2397810"/>
        </p:xfrm>
        <a:graphic>
          <a:graphicData uri="http://schemas.openxmlformats.org/drawingml/2006/table">
            <a:tbl>
              <a:tblPr firstRow="1" bandRow="1">
                <a:noFill/>
                <a:tableStyleId>{B248DCC6-78D8-46FD-BF9E-6ADAAF0F5076}</a:tableStyleId>
              </a:tblPr>
              <a:tblGrid>
                <a:gridCol w="206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Change in Organic Carbon level in soil</a:t>
                      </a:r>
                      <a:endParaRPr sz="18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Extra water (liters/ha)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1%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144.000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2%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288.000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3%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432.000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4%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R" sz="1800" u="none" strike="noStrike" cap="none">
                          <a:solidFill>
                            <a:srgbClr val="FFFFFF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576.000</a:t>
                      </a:r>
                      <a:endParaRPr sz="1400" u="none" strike="noStrike" cap="none">
                        <a:solidFill>
                          <a:srgbClr val="FFFFFF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91450" marR="91450" marT="45725" marB="4572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0" name="Google Shape;320;p24"/>
          <p:cNvSpPr txBox="1"/>
          <p:nvPr/>
        </p:nvSpPr>
        <p:spPr>
          <a:xfrm>
            <a:off x="4935495" y="2582776"/>
            <a:ext cx="37778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R" sz="12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Change in the capacity of soil to store water (liters/ha) with changes in levels of soil organic Carbon to 30cm soil Depth. Bulk density 1,2 g/cm3</a:t>
            </a:r>
            <a:endParaRPr sz="1400" b="0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521737" y="3198188"/>
            <a:ext cx="40818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R"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Healthy Soil               Dirt</a:t>
            </a:r>
            <a:endParaRPr sz="2400" b="0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2" name="Google Shape;3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3793" y="6033239"/>
            <a:ext cx="3243843" cy="6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"/>
          <p:cNvSpPr/>
          <p:nvPr/>
        </p:nvSpPr>
        <p:spPr>
          <a:xfrm>
            <a:off x="0" y="0"/>
            <a:ext cx="914171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25" descr="A jar with worms insid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97116" y="-197116"/>
            <a:ext cx="6858000" cy="725223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5"/>
          <p:cNvSpPr/>
          <p:nvPr/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100000">
                <a:schemeClr val="accent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5827554" y="324783"/>
            <a:ext cx="2973545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es-CR" sz="3500" dirty="0" err="1">
                <a:latin typeface="Georgia"/>
                <a:ea typeface="Georgia"/>
                <a:cs typeface="Georgia"/>
                <a:sym typeface="Georgia"/>
              </a:rPr>
              <a:t>Improves</a:t>
            </a:r>
            <a:r>
              <a:rPr lang="es-CR" sz="35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500" dirty="0" err="1"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35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500" dirty="0" err="1">
                <a:latin typeface="Georgia"/>
                <a:ea typeface="Georgia"/>
                <a:cs typeface="Georgia"/>
                <a:sym typeface="Georgia"/>
              </a:rPr>
              <a:t>Structure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>
            <a:off x="5827554" y="1916488"/>
            <a:ext cx="3318312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Fungi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especially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mycorrhizal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bacteria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produce 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glomalin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polysaccharides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that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bind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particles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into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aggregates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Stable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aggregates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are more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resistant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Wind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erosion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because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particles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don’t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blow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away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easily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74295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Water</a:t>
            </a:r>
            <a:r>
              <a:rPr lang="es-CR" sz="18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erosion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because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aggregates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resist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disintegration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from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raindrop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impact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330766" y="3596542"/>
            <a:ext cx="4716196" cy="254602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EDED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D4CFB4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630936" y="3849689"/>
            <a:ext cx="1583341" cy="210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s-CR" sz="21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Improves Soil Structure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1" name="Google Shape;341;p26"/>
          <p:cNvSpPr/>
          <p:nvPr/>
        </p:nvSpPr>
        <p:spPr>
          <a:xfrm rot="5400000">
            <a:off x="1612880" y="4895342"/>
            <a:ext cx="1463040" cy="13716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6"/>
          <p:cNvSpPr txBox="1"/>
          <p:nvPr/>
        </p:nvSpPr>
        <p:spPr>
          <a:xfrm>
            <a:off x="2520422" y="3849688"/>
            <a:ext cx="2486857" cy="210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R" sz="15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The soil food web replaces mechanical tillage with biological tillage, keeping the soil loose, porous, and structurally stable without damage.</a:t>
            </a:r>
            <a:endParaRPr sz="1400" b="0" i="0" u="none" strike="noStrike" cap="non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43" name="Google Shape;34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75" y="365109"/>
            <a:ext cx="3465754" cy="581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870" y="814814"/>
            <a:ext cx="4415678" cy="224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3695a4ff729_0_0" title="PHOTO-2025-06-18-12-56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525" y="152400"/>
            <a:ext cx="3684381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695a4ff729_0_0" title="image1 (2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381" y="152400"/>
            <a:ext cx="368438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9169" y="297155"/>
            <a:ext cx="5833828" cy="626368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7"/>
          <p:cNvSpPr txBox="1"/>
          <p:nvPr/>
        </p:nvSpPr>
        <p:spPr>
          <a:xfrm>
            <a:off x="-37282" y="520352"/>
            <a:ext cx="3276451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</a:pP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Impact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of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Food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Web </a:t>
            </a: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on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Plants</a:t>
            </a:r>
            <a:endParaRPr sz="3200" dirty="0"/>
          </a:p>
        </p:txBody>
      </p:sp>
      <p:sp>
        <p:nvSpPr>
          <p:cNvPr id="357" name="Google Shape;357;p17"/>
          <p:cNvSpPr txBox="1"/>
          <p:nvPr/>
        </p:nvSpPr>
        <p:spPr>
          <a:xfrm>
            <a:off x="137160" y="2858684"/>
            <a:ext cx="3182691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s-CR" sz="1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Increased nutrient density</a:t>
            </a: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s-CR" sz="1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Increase biomass</a:t>
            </a: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s-CR" sz="19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Increase Resilience to Pathogens</a:t>
            </a: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3695a4ff729_0_7" title="DSC03724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42975"/>
            <a:ext cx="8839204" cy="497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3695a4ff729_0_13" title="Ashwgandha Landscape Mountain View (1)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695a4ff729_0_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73" name="Google Shape;373;g3695a4ff729_0_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74" name="Google Shape;374;g3695a4ff729_0_19" title="image0 (1)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513" y="144388"/>
            <a:ext cx="8758976" cy="656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8"/>
          <p:cNvSpPr txBox="1">
            <a:spLocks noGrp="1"/>
          </p:cNvSpPr>
          <p:nvPr>
            <p:ph type="title"/>
          </p:nvPr>
        </p:nvSpPr>
        <p:spPr>
          <a:xfrm>
            <a:off x="852297" y="502021"/>
            <a:ext cx="3719703" cy="164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s-CR" sz="2500">
                <a:latin typeface="Georgia"/>
                <a:ea typeface="Georgia"/>
                <a:cs typeface="Georgia"/>
                <a:sym typeface="Georgia"/>
              </a:rPr>
              <a:t>Impact of Soil Food Web on Plants</a:t>
            </a:r>
            <a:br>
              <a:rPr lang="es-CR" sz="2500">
                <a:latin typeface="Georgia"/>
                <a:ea typeface="Georgia"/>
                <a:cs typeface="Georgia"/>
                <a:sym typeface="Georgia"/>
              </a:rPr>
            </a:br>
            <a:r>
              <a:rPr lang="es-CR" sz="2500" b="1">
                <a:latin typeface="Georgia"/>
                <a:ea typeface="Georgia"/>
                <a:cs typeface="Georgia"/>
                <a:sym typeface="Georgia"/>
              </a:rPr>
              <a:t>Increased nutrient density</a:t>
            </a:r>
            <a:br>
              <a:rPr lang="es-CR" sz="2500" b="1">
                <a:latin typeface="Georgia"/>
                <a:ea typeface="Georgia"/>
                <a:cs typeface="Georgia"/>
                <a:sym typeface="Georgia"/>
              </a:rPr>
            </a:br>
            <a:endParaRPr sz="2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2" name="Google Shape;382;p28"/>
          <p:cNvSpPr txBox="1">
            <a:spLocks noGrp="1"/>
          </p:cNvSpPr>
          <p:nvPr>
            <p:ph type="body" idx="1"/>
          </p:nvPr>
        </p:nvSpPr>
        <p:spPr>
          <a:xfrm>
            <a:off x="852297" y="2418408"/>
            <a:ext cx="3719703" cy="352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A healthy soil food web transforms soil from a </a:t>
            </a:r>
            <a:r>
              <a:rPr lang="es-CR" sz="1700" b="1">
                <a:latin typeface="Georgia"/>
                <a:ea typeface="Georgia"/>
                <a:cs typeface="Georgia"/>
                <a:sym typeface="Georgia"/>
              </a:rPr>
              <a:t>static medium</a:t>
            </a: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 into a </a:t>
            </a:r>
            <a:r>
              <a:rPr lang="es-CR" sz="1700" b="1">
                <a:latin typeface="Georgia"/>
                <a:ea typeface="Georgia"/>
                <a:cs typeface="Georgia"/>
                <a:sym typeface="Georgia"/>
              </a:rPr>
              <a:t>living, nutrient-cycling engine</a:t>
            </a: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—leading to crops that are </a:t>
            </a:r>
            <a:r>
              <a:rPr lang="es-CR" sz="1700" b="1">
                <a:latin typeface="Georgia"/>
                <a:ea typeface="Georgia"/>
                <a:cs typeface="Georgia"/>
                <a:sym typeface="Georgia"/>
              </a:rPr>
              <a:t>more nutrient-dense, flavorful, and health-promoting</a:t>
            </a: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.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Microbes unlock nutrients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Mycorrhizal fungi increase nutrient uptake from plants.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Microbes enhance plant chemistry.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Soil life improves structure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83" name="Google Shape;38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3539" y="977761"/>
            <a:ext cx="3900767" cy="416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4673" y="5368362"/>
            <a:ext cx="2477030" cy="114522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8"/>
          <p:cNvSpPr txBox="1"/>
          <p:nvPr/>
        </p:nvSpPr>
        <p:spPr>
          <a:xfrm>
            <a:off x="5511703" y="178855"/>
            <a:ext cx="3099633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Arbuscula Mycorrhizal (AM) Fungi Root Colonization</a:t>
            </a: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279401" y="342628"/>
            <a:ext cx="2621145" cy="549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R" sz="4000" dirty="0" err="1">
                <a:latin typeface="Georgia"/>
                <a:ea typeface="Georgia"/>
                <a:cs typeface="Georgia"/>
                <a:sym typeface="Georgia"/>
              </a:rPr>
              <a:t>What</a:t>
            </a:r>
            <a:r>
              <a:rPr lang="es-CR" sz="4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latin typeface="Georgia"/>
                <a:ea typeface="Georgia"/>
                <a:cs typeface="Georgia"/>
                <a:sym typeface="Georgia"/>
              </a:rPr>
              <a:t>is</a:t>
            </a:r>
            <a:r>
              <a:rPr lang="es-CR" sz="4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es-CR" sz="4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40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latin typeface="Georgia"/>
                <a:ea typeface="Georgia"/>
                <a:cs typeface="Georgia"/>
                <a:sym typeface="Georgia"/>
              </a:rPr>
              <a:t>Food</a:t>
            </a:r>
            <a:r>
              <a:rPr lang="es-CR" sz="4000" dirty="0">
                <a:latin typeface="Georgia"/>
                <a:ea typeface="Georgia"/>
                <a:cs typeface="Georgia"/>
                <a:sym typeface="Georgia"/>
              </a:rPr>
              <a:t> Web?</a:t>
            </a:r>
            <a:endParaRPr sz="4000" dirty="0"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08" name="Google Shape;108;p3"/>
          <p:cNvGrpSpPr/>
          <p:nvPr/>
        </p:nvGrpSpPr>
        <p:grpSpPr>
          <a:xfrm>
            <a:off x="3526910" y="838850"/>
            <a:ext cx="4988440" cy="5337460"/>
            <a:chOff x="0" y="651"/>
            <a:chExt cx="4988440" cy="5337460"/>
          </a:xfrm>
        </p:grpSpPr>
        <p:sp>
          <p:nvSpPr>
            <p:cNvPr id="109" name="Google Shape;109;p3"/>
            <p:cNvSpPr/>
            <p:nvPr/>
          </p:nvSpPr>
          <p:spPr>
            <a:xfrm>
              <a:off x="0" y="651"/>
              <a:ext cx="4988440" cy="152498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1309" y="343774"/>
              <a:ext cx="838743" cy="83874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761361" y="651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1761361" y="651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375" tIns="161375" rIns="161375" bIns="161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s-CR" sz="21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Community of soil organisms (Soil Biome)</a:t>
              </a:r>
              <a:endParaRPr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906887"/>
              <a:ext cx="4988440" cy="152498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1309" y="2250010"/>
              <a:ext cx="838743" cy="83874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761361" y="1906887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1761361" y="1906887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375" tIns="161375" rIns="161375" bIns="161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s-CR" sz="21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Includes bacteria, fungi, protozoa, nematodes, microarthropods, earthworms and others</a:t>
              </a:r>
              <a:endParaRPr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0" y="3813123"/>
              <a:ext cx="4988440" cy="152498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309" y="4156246"/>
              <a:ext cx="838743" cy="83874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761361" y="3813123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1761361" y="3813123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375" tIns="161375" rIns="161375" bIns="161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s-CR" sz="21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Drives nutrient cycling and plant health</a:t>
              </a:r>
              <a:endParaRPr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"/>
          <p:cNvSpPr txBox="1"/>
          <p:nvPr/>
        </p:nvSpPr>
        <p:spPr>
          <a:xfrm>
            <a:off x="128820" y="340089"/>
            <a:ext cx="8711547" cy="118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R" sz="320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Regenerative </a:t>
            </a:r>
            <a:r>
              <a:rPr lang="es-CR" sz="320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Farming</a:t>
            </a:r>
            <a:r>
              <a:rPr lang="es-CR" sz="320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Boosts</a:t>
            </a:r>
            <a:r>
              <a:rPr lang="es-CR" sz="320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Nutrient</a:t>
            </a:r>
            <a:r>
              <a:rPr lang="es-CR" sz="320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Density</a:t>
            </a:r>
            <a:endParaRPr sz="320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Key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Findings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from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Crop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Comparisons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(2022 Peer J </a:t>
            </a:r>
            <a:r>
              <a:rPr lang="es-CR" sz="18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Study</a:t>
            </a:r>
            <a:r>
              <a:rPr lang="es-CR" sz="18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</a:t>
            </a:r>
            <a:endParaRPr sz="18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1" name="Google Shape;391;p20"/>
          <p:cNvSpPr txBox="1"/>
          <p:nvPr/>
        </p:nvSpPr>
        <p:spPr>
          <a:xfrm>
            <a:off x="341496" y="1942945"/>
            <a:ext cx="4230504" cy="390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Regenerative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crops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had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more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nutrients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overall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+34%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Vitamin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K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+15%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Vitamin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E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+20%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Phenolics</a:t>
            </a:r>
            <a:endParaRPr sz="1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+22%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Phytosterols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+27%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Copper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+11%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Calcium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Cabbage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grown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regeneratively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had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70% more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Vitamin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E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Over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2× more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phenolics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phytosterols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28600" marR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Corn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Soy, and </a:t>
            </a:r>
            <a:r>
              <a:rPr lang="es-CR" sz="1400" b="1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Sorghum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Had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1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17–23% more Zinc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with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regenerative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practices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Healthier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support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microbial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life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that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improves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how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plants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absorb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make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vitamins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minerals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and </a:t>
            </a:r>
            <a:r>
              <a:rPr lang="es-CR" sz="14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antioxidants</a:t>
            </a:r>
            <a:r>
              <a:rPr lang="es-CR" sz="14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2" name="Google Shape;3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4342" y="2037074"/>
            <a:ext cx="3767655" cy="3481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3"/>
          <p:cNvSpPr txBox="1">
            <a:spLocks noGrp="1"/>
          </p:cNvSpPr>
          <p:nvPr>
            <p:ph type="title"/>
          </p:nvPr>
        </p:nvSpPr>
        <p:spPr>
          <a:xfrm>
            <a:off x="4694836" y="631117"/>
            <a:ext cx="38066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Fighting</a:t>
            </a:r>
            <a:r>
              <a:rPr lang="es-CR" sz="32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Pollution</a:t>
            </a:r>
            <a:r>
              <a:rPr lang="es-CR" sz="32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with</a:t>
            </a:r>
            <a:r>
              <a:rPr lang="es-CR" sz="32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32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Life</a:t>
            </a:r>
            <a:endParaRPr sz="32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22" name="Google Shape;422;p33" descr="A close-up of a petri dish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r="-2514"/>
          <a:stretch/>
        </p:blipFill>
        <p:spPr>
          <a:xfrm>
            <a:off x="0" y="0"/>
            <a:ext cx="41545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0534" y="2445026"/>
            <a:ext cx="4495292" cy="321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31"/>
          <p:cNvGrpSpPr/>
          <p:nvPr/>
        </p:nvGrpSpPr>
        <p:grpSpPr>
          <a:xfrm>
            <a:off x="4895323" y="1281008"/>
            <a:ext cx="3951855" cy="4002310"/>
            <a:chOff x="296820" y="1180822"/>
            <a:chExt cx="3951855" cy="4002310"/>
          </a:xfrm>
        </p:grpSpPr>
        <p:sp>
          <p:nvSpPr>
            <p:cNvPr id="439" name="Google Shape;439;p31"/>
            <p:cNvSpPr/>
            <p:nvPr/>
          </p:nvSpPr>
          <p:spPr>
            <a:xfrm>
              <a:off x="430458" y="1180822"/>
              <a:ext cx="3818217" cy="3818217"/>
            </a:xfrm>
            <a:prstGeom prst="pie">
              <a:avLst>
                <a:gd name="adj1" fmla="val 16200000"/>
                <a:gd name="adj2" fmla="val 2052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1"/>
            <p:cNvSpPr txBox="1"/>
            <p:nvPr/>
          </p:nvSpPr>
          <p:spPr>
            <a:xfrm>
              <a:off x="2387749" y="1751282"/>
              <a:ext cx="1295466" cy="886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Soil Microbiome</a:t>
              </a:r>
              <a:endParaRPr sz="15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name="adj1" fmla="val 20520000"/>
                <a:gd name="adj2" fmla="val 324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1"/>
            <p:cNvSpPr txBox="1"/>
            <p:nvPr/>
          </p:nvSpPr>
          <p:spPr>
            <a:xfrm>
              <a:off x="2792298" y="3092203"/>
              <a:ext cx="1136374" cy="95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Plant Microbiome &amp; Nutrient Density</a:t>
              </a:r>
              <a:endParaRPr sz="15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name="adj1" fmla="val 3240000"/>
                <a:gd name="adj2" fmla="val 7560000"/>
              </a:avLst>
            </a:prstGeom>
            <a:solidFill>
              <a:schemeClr val="dk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1"/>
            <p:cNvSpPr txBox="1"/>
            <p:nvPr/>
          </p:nvSpPr>
          <p:spPr>
            <a:xfrm>
              <a:off x="1524105" y="4228578"/>
              <a:ext cx="1363649" cy="818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Food Ingestion &amp; Environmental Exposure</a:t>
              </a:r>
              <a:endParaRPr sz="15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name="adj1" fmla="val 7560000"/>
                <a:gd name="adj2" fmla="val 1188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1"/>
            <p:cNvSpPr txBox="1"/>
            <p:nvPr/>
          </p:nvSpPr>
          <p:spPr>
            <a:xfrm>
              <a:off x="478640" y="3092203"/>
              <a:ext cx="1136374" cy="95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Human Gut Microbiome</a:t>
              </a:r>
              <a:endParaRPr sz="15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name="adj1" fmla="val 11880000"/>
                <a:gd name="adj2" fmla="val 16200000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1"/>
            <p:cNvSpPr txBox="1"/>
            <p:nvPr/>
          </p:nvSpPr>
          <p:spPr>
            <a:xfrm>
              <a:off x="853644" y="1946738"/>
              <a:ext cx="1295466" cy="886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rPr>
                <a:t>Immune System &amp; Health Outcomes</a:t>
              </a:r>
              <a:endParaRPr sz="15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449" name="Google Shape;449;p31"/>
          <p:cNvSpPr txBox="1">
            <a:spLocks noGrp="1"/>
          </p:cNvSpPr>
          <p:nvPr>
            <p:ph type="title"/>
          </p:nvPr>
        </p:nvSpPr>
        <p:spPr>
          <a:xfrm>
            <a:off x="535900" y="520067"/>
            <a:ext cx="3847200" cy="534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s-CR" sz="4000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es-CR" sz="40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Soil-Gut</a:t>
            </a:r>
            <a:r>
              <a:rPr lang="es-CR" sz="40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Health</a:t>
            </a:r>
            <a:r>
              <a:rPr lang="es-CR" sz="40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Axis: A </a:t>
            </a:r>
            <a:r>
              <a:rPr lang="es-CR" sz="4000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Microbial</a:t>
            </a:r>
            <a:r>
              <a:rPr lang="es-CR" sz="40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4000" dirty="0" err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Connection</a:t>
            </a:r>
            <a:endParaRPr sz="40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50" name="Google Shape;450;p31"/>
          <p:cNvSpPr txBox="1"/>
          <p:nvPr/>
        </p:nvSpPr>
        <p:spPr>
          <a:xfrm>
            <a:off x="511522" y="6389674"/>
            <a:ext cx="71224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R" sz="1000" b="0" i="0" u="none" strike="noStrike" cap="none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rPr>
              <a:t>References: Rook GA (2013) PNAS | Wopereis et al. (2022) Frontiers in Immunology | Jansson &amp; Hofmockel (2020) Curr Opin Syst Biol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1999"/>
            <a:ext cx="9144000" cy="609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8"/>
          <p:cNvSpPr txBox="1"/>
          <p:nvPr/>
        </p:nvSpPr>
        <p:spPr>
          <a:xfrm>
            <a:off x="0" y="6545403"/>
            <a:ext cx="34909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(AM) Arbuscular Mycorrhizal Fungi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8"/>
          <p:cNvSpPr txBox="1"/>
          <p:nvPr/>
        </p:nvSpPr>
        <p:spPr>
          <a:xfrm>
            <a:off x="1095326" y="70125"/>
            <a:ext cx="6953347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Ergothioneine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in </a:t>
            </a:r>
            <a:r>
              <a:rPr lang="es-CR" sz="3200" b="0" i="0" u="none" strike="noStrike" cap="none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Plants</a:t>
            </a:r>
            <a:r>
              <a:rPr lang="es-CR" sz="3200" b="0" i="0" u="none" strike="noStrike" cap="none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People</a:t>
            </a:r>
            <a:endParaRPr sz="32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39" descr="A bee on a purple flower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-2"/>
          <a:stretch/>
        </p:blipFill>
        <p:spPr>
          <a:xfrm rot="5400000">
            <a:off x="2464307" y="178308"/>
            <a:ext cx="6858000" cy="6501384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9"/>
          <p:cNvSpPr/>
          <p:nvPr/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7254"/>
                </a:srgbClr>
              </a:gs>
              <a:gs pos="100000">
                <a:schemeClr val="accent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9"/>
          <p:cNvSpPr txBox="1"/>
          <p:nvPr/>
        </p:nvSpPr>
        <p:spPr>
          <a:xfrm>
            <a:off x="152495" y="2692879"/>
            <a:ext cx="2578500" cy="3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R" sz="17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“The health of soil, plant, animal and man is one and indivisible” </a:t>
            </a:r>
            <a:endParaRPr sz="16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R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Lady Eve Balfour</a:t>
            </a:r>
            <a:endParaRPr sz="120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R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Living Soil</a:t>
            </a:r>
            <a:r>
              <a:rPr lang="es-CR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(1943)</a:t>
            </a:r>
            <a:endParaRPr sz="130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flipH="1">
            <a:off x="1" y="-1500"/>
            <a:ext cx="9143999" cy="6858000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flipH="1">
            <a:off x="-3476" y="-1500"/>
            <a:ext cx="6089949" cy="6858001"/>
          </a:xfrm>
          <a:prstGeom prst="rect">
            <a:avLst/>
          </a:prstGeom>
          <a:gradFill>
            <a:gsLst>
              <a:gs pos="0">
                <a:srgbClr val="366092">
                  <a:alpha val="58431"/>
                </a:srgbClr>
              </a:gs>
              <a:gs pos="28000">
                <a:srgbClr val="366092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flipH="1">
            <a:off x="-6954" y="-3000"/>
            <a:ext cx="9150948" cy="6859501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4F81BD">
                  <a:alpha val="23529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 flipH="1">
            <a:off x="-1" y="0"/>
            <a:ext cx="914747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933179" y="92799"/>
            <a:ext cx="7449518" cy="1165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80"/>
              <a:buFont typeface="Calibri"/>
              <a:buNone/>
            </a:pP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How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does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Food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Web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function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sz="3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077" y="1741465"/>
            <a:ext cx="2504564" cy="375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1537" y="1351594"/>
            <a:ext cx="5613561" cy="492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R" sz="2800" dirty="0" err="1">
                <a:latin typeface="Georgia"/>
                <a:ea typeface="Georgia"/>
                <a:cs typeface="Georgia"/>
                <a:sym typeface="Georgia"/>
              </a:rPr>
              <a:t>What</a:t>
            </a:r>
            <a:r>
              <a:rPr lang="es-CR" sz="28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800" dirty="0" err="1">
                <a:latin typeface="Georgia"/>
                <a:ea typeface="Georgia"/>
                <a:cs typeface="Georgia"/>
                <a:sym typeface="Georgia"/>
              </a:rPr>
              <a:t>breaks</a:t>
            </a:r>
            <a:r>
              <a:rPr lang="es-CR" sz="28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800" dirty="0" err="1">
                <a:latin typeface="Georgia"/>
                <a:ea typeface="Georgia"/>
                <a:cs typeface="Georgia"/>
                <a:sym typeface="Georgia"/>
              </a:rPr>
              <a:t>it</a:t>
            </a:r>
            <a:r>
              <a:rPr lang="es-CR" sz="28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2800" dirty="0" err="1">
                <a:latin typeface="Georgia"/>
                <a:ea typeface="Georgia"/>
                <a:cs typeface="Georgia"/>
                <a:sym typeface="Georgia"/>
              </a:rPr>
              <a:t>down</a:t>
            </a:r>
            <a:r>
              <a:rPr lang="es-CR" sz="2800" dirty="0">
                <a:latin typeface="Georgia"/>
                <a:ea typeface="Georgia"/>
                <a:cs typeface="Georgia"/>
                <a:sym typeface="Georgia"/>
              </a:rPr>
              <a:t>?</a:t>
            </a:r>
            <a:endParaRPr sz="4800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 txBox="1">
            <a:spLocks noGrp="1"/>
          </p:cNvSpPr>
          <p:nvPr>
            <p:ph type="body" idx="1"/>
          </p:nvPr>
        </p:nvSpPr>
        <p:spPr>
          <a:xfrm>
            <a:off x="278325" y="2718050"/>
            <a:ext cx="3135900" cy="3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/>
          </a:p>
          <a:p>
            <a:pPr marL="3429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Synthetic or excessive use of fertilizers and pesticides</a:t>
            </a:r>
            <a:endParaRPr sz="3400"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Tillage and soil disturbance</a:t>
            </a:r>
            <a:endParaRPr sz="3400"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Bare soil</a:t>
            </a:r>
            <a:endParaRPr sz="3400"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Low organic matter</a:t>
            </a:r>
            <a:endParaRPr sz="3400"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>
                <a:latin typeface="Georgia"/>
                <a:ea typeface="Georgia"/>
                <a:cs typeface="Georgia"/>
                <a:sym typeface="Georgia"/>
              </a:rPr>
              <a:t>Lack of diversity</a:t>
            </a:r>
            <a:endParaRPr sz="3400">
              <a:latin typeface="Georgia"/>
              <a:ea typeface="Georgia"/>
              <a:cs typeface="Georgia"/>
              <a:sym typeface="Georgia"/>
            </a:endParaRPr>
          </a:p>
          <a:p>
            <a:pPr marL="342900" lvl="0" indent="-2476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700"/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5888" y="883539"/>
            <a:ext cx="5191506" cy="519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42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/>
          <p:nvPr/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529629" y="0"/>
            <a:ext cx="9141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6"/>
          <p:cNvGrpSpPr/>
          <p:nvPr/>
        </p:nvGrpSpPr>
        <p:grpSpPr>
          <a:xfrm>
            <a:off x="1143" y="0"/>
            <a:ext cx="9141714" cy="6858000"/>
            <a:chOff x="0" y="0"/>
            <a:chExt cx="12188952" cy="6858000"/>
          </a:xfrm>
        </p:grpSpPr>
        <p:sp>
          <p:nvSpPr>
            <p:cNvPr id="153" name="Google Shape;153;p6"/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/>
              <a:ahLst/>
              <a:cxnLst/>
              <a:rect l="l" t="t" r="r" b="b"/>
              <a:pathLst>
                <a:path w="3180577" h="1033951" extrusionOk="0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/>
              <a:ahLst/>
              <a:cxnLst/>
              <a:rect l="l" t="t" r="r" b="b"/>
              <a:pathLst>
                <a:path w="2449768" h="1050628" extrusionOk="0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/>
              <a:ahLst/>
              <a:cxnLst/>
              <a:rect l="l" t="t" r="r" b="b"/>
              <a:pathLst>
                <a:path w="6386648" h="1849426" extrusionOk="0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/>
              <a:ahLst/>
              <a:cxnLst/>
              <a:rect l="l" t="t" r="r" b="b"/>
              <a:pathLst>
                <a:path w="611491" h="1429512" extrusionOk="0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/>
              <a:ahLst/>
              <a:cxnLst/>
              <a:rect l="l" t="t" r="r" b="b"/>
              <a:pathLst>
                <a:path w="3015964" h="1681468" extrusionOk="0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/>
              <a:ahLst/>
              <a:cxnLst/>
              <a:rect l="l" t="t" r="r" b="b"/>
              <a:pathLst>
                <a:path w="1242102" h="2635689" extrusionOk="0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/>
              <a:ahLst/>
              <a:cxnLst/>
              <a:rect l="l" t="t" r="r" b="b"/>
              <a:pathLst>
                <a:path w="1471018" h="795676" extrusionOk="0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5191523" y="184897"/>
            <a:ext cx="4126176" cy="177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How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w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latin typeface="Georgia"/>
                <a:ea typeface="Georgia"/>
                <a:cs typeface="Georgia"/>
                <a:sym typeface="Georgia"/>
              </a:rPr>
              <a:t>r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ebuild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Soil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s-CR" sz="3200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Food</a:t>
            </a:r>
            <a:r>
              <a:rPr lang="es-CR" sz="32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Web?</a:t>
            </a:r>
            <a:endParaRPr sz="3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1" name="Google Shape;161;p6"/>
          <p:cNvGrpSpPr/>
          <p:nvPr/>
        </p:nvGrpSpPr>
        <p:grpSpPr>
          <a:xfrm>
            <a:off x="5518873" y="1834983"/>
            <a:ext cx="3544445" cy="4653223"/>
            <a:chOff x="2264" y="453587"/>
            <a:chExt cx="4771406" cy="5498438"/>
          </a:xfrm>
        </p:grpSpPr>
        <p:sp>
          <p:nvSpPr>
            <p:cNvPr id="162" name="Google Shape;162;p6"/>
            <p:cNvSpPr/>
            <p:nvPr/>
          </p:nvSpPr>
          <p:spPr>
            <a:xfrm>
              <a:off x="430045" y="453587"/>
              <a:ext cx="1338187" cy="133818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715233" y="738775"/>
              <a:ext cx="767812" cy="7678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264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2264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ASSESSMENT OF THE SOIL FOOD WEB AND FARM PRACTICES</a:t>
              </a:r>
              <a:endParaRPr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3007701" y="453587"/>
              <a:ext cx="1338187" cy="133818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292889" y="738775"/>
              <a:ext cx="767812" cy="7678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579920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 txBox="1"/>
            <p:nvPr/>
          </p:nvSpPr>
          <p:spPr>
            <a:xfrm>
              <a:off x="2579920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DEVELOP A BIOLOGICAL REGENERATION  PLAN</a:t>
              </a:r>
              <a:endParaRPr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1718873" y="3477025"/>
              <a:ext cx="1338187" cy="1338187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2004061" y="3762212"/>
              <a:ext cx="767812" cy="76781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291092" y="5232025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 txBox="1"/>
            <p:nvPr/>
          </p:nvSpPr>
          <p:spPr>
            <a:xfrm>
              <a:off x="1291092" y="5232025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s-CR" sz="15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MONITOR AND MAKE ADJUSTMENTS</a:t>
              </a:r>
              <a:endParaRPr sz="1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193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 extrusionOk="0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4">
            <a:alphaModFix/>
          </a:blip>
          <a:srcRect b="-2"/>
          <a:stretch/>
        </p:blipFill>
        <p:spPr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 extrusionOk="0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 extrusionOk="0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0" y="0"/>
            <a:ext cx="4445957" cy="6858000"/>
          </a:xfrm>
          <a:custGeom>
            <a:avLst/>
            <a:gdLst/>
            <a:ahLst/>
            <a:cxnLst/>
            <a:rect l="l" t="t" r="r" b="b"/>
            <a:pathLst>
              <a:path w="5927943" h="6858000" extrusionOk="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0" y="0"/>
            <a:ext cx="4437982" cy="6858000"/>
          </a:xfrm>
          <a:custGeom>
            <a:avLst/>
            <a:gdLst/>
            <a:ahLst/>
            <a:cxnLst/>
            <a:rect l="l" t="t" r="r" b="b"/>
            <a:pathLst>
              <a:path w="5917310" h="6858000" extrusionOk="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223825" y="380626"/>
            <a:ext cx="37650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n"/>
              <a:buNone/>
            </a:pPr>
            <a:r>
              <a:rPr lang="es-CR" sz="2000">
                <a:latin typeface="Georgia"/>
                <a:ea typeface="Georgia"/>
                <a:cs typeface="Georgia"/>
                <a:sym typeface="Georgia"/>
              </a:rPr>
              <a:t>BIOLOGICAL ASSESSMENT </a:t>
            </a:r>
            <a:br>
              <a:rPr lang="es-CR" sz="1800">
                <a:latin typeface="Georgia"/>
                <a:ea typeface="Georgia"/>
                <a:cs typeface="Georgia"/>
                <a:sym typeface="Georgia"/>
              </a:rPr>
            </a:br>
            <a:br>
              <a:rPr lang="es-CR" sz="1800">
                <a:latin typeface="Georgia"/>
                <a:ea typeface="Georgia"/>
                <a:cs typeface="Georgia"/>
                <a:sym typeface="Georgia"/>
              </a:rPr>
            </a:br>
            <a:r>
              <a:rPr lang="es-CR" sz="1800">
                <a:latin typeface="Georgia"/>
                <a:ea typeface="Georgia"/>
                <a:cs typeface="Georgia"/>
                <a:sym typeface="Georgia"/>
              </a:rPr>
              <a:t>Microscopy analysis assessment of the biomass or number of fungi, bacteria, nematodes, and protozoa in the soil and amendments to determine whether they are present in appropriate quantities.</a:t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6" name="Google Shape;186;p7"/>
          <p:cNvSpPr/>
          <p:nvPr/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6830" y="4608055"/>
            <a:ext cx="1839016" cy="19520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/>
          <p:nvPr/>
        </p:nvSpPr>
        <p:spPr>
          <a:xfrm>
            <a:off x="4571999" y="3003697"/>
            <a:ext cx="1761566" cy="3077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Beneficial Fungi</a:t>
            </a: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9" name="Google Shape;189;p7"/>
          <p:cNvSpPr txBox="1"/>
          <p:nvPr/>
        </p:nvSpPr>
        <p:spPr>
          <a:xfrm>
            <a:off x="7051110" y="2806816"/>
            <a:ext cx="1758325" cy="523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Bacteria Feeding Nematode</a:t>
            </a:r>
            <a:endParaRPr sz="1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7"/>
          <p:cNvSpPr txBox="1"/>
          <p:nvPr/>
        </p:nvSpPr>
        <p:spPr>
          <a:xfrm>
            <a:off x="6750424" y="6423828"/>
            <a:ext cx="2292258" cy="3077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R"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Protozoa (Teste amoeba)</a:t>
            </a:r>
            <a:endParaRPr sz="1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" y="10"/>
            <a:ext cx="3733018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038" y="0"/>
            <a:ext cx="541096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/>
          <p:nvPr/>
        </p:nvSpPr>
        <p:spPr>
          <a:xfrm>
            <a:off x="3828656" y="6010836"/>
            <a:ext cx="4219397" cy="719418"/>
          </a:xfrm>
          <a:prstGeom prst="rect">
            <a:avLst/>
          </a:prstGeom>
          <a:solidFill>
            <a:schemeClr val="lt1">
              <a:alpha val="94509"/>
            </a:schemeClr>
          </a:solidFill>
          <a:ln w="127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 txBox="1">
            <a:spLocks noGrp="1"/>
          </p:cNvSpPr>
          <p:nvPr>
            <p:ph type="body" idx="1"/>
          </p:nvPr>
        </p:nvSpPr>
        <p:spPr>
          <a:xfrm>
            <a:off x="4021935" y="5652741"/>
            <a:ext cx="3780026" cy="14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s-CR" sz="15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Use biocomplete compost, vermicompost, extracts and compost teas</a:t>
            </a:r>
            <a:endParaRPr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137" y="729936"/>
            <a:ext cx="7809723" cy="585729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174000" y="155300"/>
            <a:ext cx="87960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r>
              <a:rPr lang="es-CR" dirty="0" err="1">
                <a:latin typeface="Georgia"/>
                <a:ea typeface="Georgia"/>
                <a:cs typeface="Georgia"/>
                <a:sym typeface="Georgia"/>
              </a:rPr>
              <a:t>Biocomplete</a:t>
            </a:r>
            <a:r>
              <a:rPr lang="es-CR" dirty="0">
                <a:latin typeface="Georgia"/>
                <a:ea typeface="Georgia"/>
                <a:cs typeface="Georgia"/>
                <a:sym typeface="Georgia"/>
              </a:rPr>
              <a:t> compost at CR Medicinal </a:t>
            </a:r>
            <a:r>
              <a:rPr lang="es-CR" dirty="0" err="1">
                <a:latin typeface="Georgia"/>
                <a:ea typeface="Georgia"/>
                <a:cs typeface="Georgia"/>
                <a:sym typeface="Georgia"/>
              </a:rPr>
              <a:t>Farms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okora">
      <a:dk1>
        <a:srgbClr val="093C1E"/>
      </a:dk1>
      <a:lt1>
        <a:srgbClr val="205C39"/>
      </a:lt1>
      <a:dk2>
        <a:srgbClr val="584528"/>
      </a:dk2>
      <a:lt2>
        <a:srgbClr val="8A6A3E"/>
      </a:lt2>
      <a:accent1>
        <a:srgbClr val="477738"/>
      </a:accent1>
      <a:accent2>
        <a:srgbClr val="6E974B"/>
      </a:accent2>
      <a:accent3>
        <a:srgbClr val="C99220"/>
      </a:accent3>
      <a:accent4>
        <a:srgbClr val="EDE5D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1096</Words>
  <Application>Microsoft Office PowerPoint</Application>
  <PresentationFormat>On-screen Show (4:3)</PresentationFormat>
  <Paragraphs>143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Avenir</vt:lpstr>
      <vt:lpstr>Calibri</vt:lpstr>
      <vt:lpstr>Corben</vt:lpstr>
      <vt:lpstr>Georgia</vt:lpstr>
      <vt:lpstr>Noto Sans Symbols</vt:lpstr>
      <vt:lpstr>Office Theme</vt:lpstr>
      <vt:lpstr>Regenerative Agriculture</vt:lpstr>
      <vt:lpstr>PowerPoint Presentation</vt:lpstr>
      <vt:lpstr>What is the Soil Food Web?</vt:lpstr>
      <vt:lpstr>How does the Soil Food Web function?</vt:lpstr>
      <vt:lpstr>What breaks it down?</vt:lpstr>
      <vt:lpstr>How do we rebuild the Soil Food Web?</vt:lpstr>
      <vt:lpstr>BIOLOGICAL ASSESSMENT   Microscopy analysis assessment of the biomass or number of fungi, bacteria, nematodes, and protozoa in the soil and amendments to determine whether they are present in appropriate quantities.</vt:lpstr>
      <vt:lpstr>PowerPoint Presentation</vt:lpstr>
      <vt:lpstr>PowerPoint Presentation</vt:lpstr>
      <vt:lpstr>PowerPoint Presentation</vt:lpstr>
      <vt:lpstr>Biochar Application</vt:lpstr>
      <vt:lpstr>PowerPoint Presentation</vt:lpstr>
      <vt:lpstr>PowerPoint Presentation</vt:lpstr>
      <vt:lpstr>PowerPoint Presentation</vt:lpstr>
      <vt:lpstr>PowerPoint Presentation</vt:lpstr>
      <vt:lpstr>Companion planting at CR Medicinal Farms</vt:lpstr>
      <vt:lpstr>Cover crops and mulching at CR Medicinal Farms</vt:lpstr>
      <vt:lpstr>Reduce soil disturbance</vt:lpstr>
      <vt:lpstr>Benefits to the Soil</vt:lpstr>
      <vt:lpstr>How Protozoa Feed Plants Through the Soil Food Web</vt:lpstr>
      <vt:lpstr>PowerPoint Presentation</vt:lpstr>
      <vt:lpstr>Improves Soil Structure</vt:lpstr>
      <vt:lpstr>Improves Soil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Soil Food Web on Plants Increased nutrient density </vt:lpstr>
      <vt:lpstr>PowerPoint Presentation</vt:lpstr>
      <vt:lpstr>Fighting Pollution with Soil Life</vt:lpstr>
      <vt:lpstr>The Soil-Gut Health Axis: A Microbial Connection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Usuario</dc:creator>
  <cp:lastModifiedBy>Matt Faile</cp:lastModifiedBy>
  <cp:revision>4</cp:revision>
  <dcterms:created xsi:type="dcterms:W3CDTF">2013-01-27T09:14:16Z</dcterms:created>
  <dcterms:modified xsi:type="dcterms:W3CDTF">2026-03-24T00:12:00Z</dcterms:modified>
</cp:coreProperties>
</file>