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287" r:id="rId7"/>
    <p:sldId id="262" r:id="rId8"/>
    <p:sldId id="2271" r:id="rId9"/>
    <p:sldId id="267" r:id="rId10"/>
    <p:sldId id="265" r:id="rId11"/>
    <p:sldId id="266" r:id="rId12"/>
    <p:sldId id="2283" r:id="rId13"/>
    <p:sldId id="2274" r:id="rId14"/>
    <p:sldId id="2285" r:id="rId15"/>
    <p:sldId id="2289" r:id="rId16"/>
    <p:sldId id="2275" r:id="rId17"/>
    <p:sldId id="2276" r:id="rId18"/>
    <p:sldId id="2278" r:id="rId19"/>
    <p:sldId id="2281" r:id="rId20"/>
    <p:sldId id="2284" r:id="rId21"/>
    <p:sldId id="2286" r:id="rId22"/>
    <p:sldId id="960" r:id="rId23"/>
    <p:sldId id="2280" r:id="rId24"/>
    <p:sldId id="2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CA"/>
    <a:srgbClr val="FEBDBE"/>
    <a:srgbClr val="00A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2"/>
    <p:restoredTop sz="87727"/>
  </p:normalViewPr>
  <p:slideViewPr>
    <p:cSldViewPr snapToGrid="0">
      <p:cViewPr>
        <p:scale>
          <a:sx n="71" d="100"/>
          <a:sy n="71" d="100"/>
        </p:scale>
        <p:origin x="144"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3445C-F601-0E46-8107-72A8AED7CF69}"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BC74A-F2F3-554D-80B5-85E4CACA8B55}" type="slidenum">
              <a:rPr lang="en-US" smtClean="0"/>
              <a:t>‹#›</a:t>
            </a:fld>
            <a:endParaRPr lang="en-US"/>
          </a:p>
        </p:txBody>
      </p:sp>
    </p:spTree>
    <p:extLst>
      <p:ext uri="{BB962C8B-B14F-4D97-AF65-F5344CB8AC3E}">
        <p14:creationId xmlns:p14="http://schemas.microsoft.com/office/powerpoint/2010/main" val="19613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2</a:t>
            </a:fld>
            <a:endParaRPr lang="en-US"/>
          </a:p>
        </p:txBody>
      </p:sp>
    </p:spTree>
    <p:extLst>
      <p:ext uri="{BB962C8B-B14F-4D97-AF65-F5344CB8AC3E}">
        <p14:creationId xmlns:p14="http://schemas.microsoft.com/office/powerpoint/2010/main" val="18634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Polyphenols behave a lot like prebiotics—they’re selectively metabolized by the microbiome. The difference is, their effects depend heavily on whether the right microbes are present. Prebiotics help ensure that those microbes are there and 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15</a:t>
            </a:fld>
            <a:endParaRPr lang="en-US"/>
          </a:p>
        </p:txBody>
      </p:sp>
    </p:spTree>
    <p:extLst>
      <p:ext uri="{BB962C8B-B14F-4D97-AF65-F5344CB8AC3E}">
        <p14:creationId xmlns:p14="http://schemas.microsoft.com/office/powerpoint/2010/main" val="179983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Effective formulations are designed—not stacked</a:t>
            </a:r>
          </a:p>
          <a:p>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16</a:t>
            </a:fld>
            <a:endParaRPr lang="en-US"/>
          </a:p>
        </p:txBody>
      </p:sp>
    </p:spTree>
    <p:extLst>
      <p:ext uri="{BB962C8B-B14F-4D97-AF65-F5344CB8AC3E}">
        <p14:creationId xmlns:p14="http://schemas.microsoft.com/office/powerpoint/2010/main" val="385081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PreticX is a low dose XOS prebiotic  - Because of it’s unique structure it is undigestible and able to get to lower gut for use by gut microbiome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E3F7F8-17B5-4968-A96A-99C16A634B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66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comparing fibers by dose, it’s more useful to think of them along a spectrum of fermentability—from largely unfermented bulking agents to highly efficient, low-dose prebiotics</a:t>
            </a:r>
          </a:p>
          <a:p>
            <a:endParaRPr lang="en-US" dirty="0"/>
          </a:p>
          <a:p>
            <a:r>
              <a:rPr lang="en-US" dirty="0"/>
              <a:t>RS: https://</a:t>
            </a:r>
            <a:r>
              <a:rPr lang="en-US" dirty="0" err="1"/>
              <a:t>pmc.ncbi.nlm.nih.gov</a:t>
            </a:r>
            <a:r>
              <a:rPr lang="en-US" dirty="0"/>
              <a:t>/articles/PMC9559413/</a:t>
            </a:r>
          </a:p>
          <a:p>
            <a:r>
              <a:rPr lang="en-US" dirty="0"/>
              <a:t>Pectin: https://</a:t>
            </a:r>
            <a:r>
              <a:rPr lang="en-US" dirty="0" err="1"/>
              <a:t>www.cambridge.org</a:t>
            </a:r>
            <a:r>
              <a:rPr lang="en-US" dirty="0"/>
              <a:t>/core/journals/nutrition-research-reviews/article/nutrition-and-health-effects-of-pectin-a-systematic-scoping-review-of-human-intervention-studies/01BF0759F09A2BBC419F333B8B1D4FF9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6</a:t>
            </a:fld>
            <a:endParaRPr lang="en-US"/>
          </a:p>
        </p:txBody>
      </p:sp>
    </p:spTree>
    <p:extLst>
      <p:ext uri="{BB962C8B-B14F-4D97-AF65-F5344CB8AC3E}">
        <p14:creationId xmlns:p14="http://schemas.microsoft.com/office/powerpoint/2010/main" val="33977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Inulin yields less butyrate than FOS</a:t>
            </a:r>
          </a:p>
          <a:p>
            <a:r>
              <a:rPr lang="en-US" dirty="0"/>
              <a:t>https://</a:t>
            </a:r>
            <a:r>
              <a:rPr lang="en-US" dirty="0" err="1"/>
              <a:t>www.nature.com</a:t>
            </a:r>
            <a:r>
              <a:rPr lang="en-US" dirty="0"/>
              <a:t>/articles/s41522-024-00524-6</a:t>
            </a:r>
          </a:p>
          <a:p>
            <a:r>
              <a:rPr lang="en-US" dirty="0"/>
              <a:t>https://</a:t>
            </a:r>
            <a:r>
              <a:rPr lang="en-US" dirty="0" err="1"/>
              <a:t>pubmed.ncbi.nlm.nih.gov</a:t>
            </a:r>
            <a:r>
              <a:rPr lang="en-US" dirty="0"/>
              <a:t>/26420851/</a:t>
            </a:r>
          </a:p>
          <a:p>
            <a:r>
              <a:rPr lang="en-US" dirty="0"/>
              <a:t>https://</a:t>
            </a:r>
            <a:r>
              <a:rPr lang="en-US" dirty="0" err="1"/>
              <a:t>pmc.ncbi.nlm.nih.gov</a:t>
            </a:r>
            <a:r>
              <a:rPr lang="en-US" dirty="0"/>
              <a:t>/articles/PMC222221/</a:t>
            </a:r>
          </a:p>
        </p:txBody>
      </p:sp>
      <p:sp>
        <p:nvSpPr>
          <p:cNvPr id="4" name="Slide Number Placeholder 3"/>
          <p:cNvSpPr>
            <a:spLocks noGrp="1"/>
          </p:cNvSpPr>
          <p:nvPr>
            <p:ph type="sldNum" sz="quarter" idx="5"/>
          </p:nvPr>
        </p:nvSpPr>
        <p:spPr/>
        <p:txBody>
          <a:bodyPr/>
          <a:lstStyle/>
          <a:p>
            <a:fld id="{03DBC74A-F2F3-554D-80B5-85E4CACA8B55}" type="slidenum">
              <a:rPr lang="en-US" smtClean="0"/>
              <a:t>7</a:t>
            </a:fld>
            <a:endParaRPr lang="en-US"/>
          </a:p>
        </p:txBody>
      </p:sp>
    </p:spTree>
    <p:extLst>
      <p:ext uri="{BB962C8B-B14F-4D97-AF65-F5344CB8AC3E}">
        <p14:creationId xmlns:p14="http://schemas.microsoft.com/office/powerpoint/2010/main" val="107529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Bamboo shoots, corn cobs, sugarcane</a:t>
            </a:r>
          </a:p>
          <a:p>
            <a:r>
              <a:rPr lang="en-US" dirty="0"/>
              <a:t>Cross feeding</a:t>
            </a:r>
          </a:p>
          <a:p>
            <a:r>
              <a:rPr lang="en-US" dirty="0"/>
              <a:t>https://</a:t>
            </a:r>
            <a:r>
              <a:rPr lang="en-US" dirty="0" err="1"/>
              <a:t>pmc.ncbi.nlm.nih.gov</a:t>
            </a:r>
            <a:r>
              <a:rPr lang="en-US" dirty="0"/>
              <a:t>/articles/PMC222221/</a:t>
            </a:r>
          </a:p>
          <a:p>
            <a:r>
              <a:rPr lang="en-US" dirty="0"/>
              <a:t>https://</a:t>
            </a:r>
            <a:r>
              <a:rPr lang="en-US" dirty="0" err="1"/>
              <a:t>www.nature.com</a:t>
            </a:r>
            <a:r>
              <a:rPr lang="en-US" dirty="0"/>
              <a:t>/articles/s41522-024-00524-6</a:t>
            </a:r>
          </a:p>
        </p:txBody>
      </p:sp>
      <p:sp>
        <p:nvSpPr>
          <p:cNvPr id="4" name="Slide Number Placeholder 3"/>
          <p:cNvSpPr>
            <a:spLocks noGrp="1"/>
          </p:cNvSpPr>
          <p:nvPr>
            <p:ph type="sldNum" sz="quarter" idx="5"/>
          </p:nvPr>
        </p:nvSpPr>
        <p:spPr/>
        <p:txBody>
          <a:bodyPr/>
          <a:lstStyle/>
          <a:p>
            <a:fld id="{03DBC74A-F2F3-554D-80B5-85E4CACA8B55}" type="slidenum">
              <a:rPr lang="en-US" smtClean="0"/>
              <a:t>8</a:t>
            </a:fld>
            <a:endParaRPr lang="en-US"/>
          </a:p>
        </p:txBody>
      </p:sp>
    </p:spTree>
    <p:extLst>
      <p:ext uri="{BB962C8B-B14F-4D97-AF65-F5344CB8AC3E}">
        <p14:creationId xmlns:p14="http://schemas.microsoft.com/office/powerpoint/2010/main" val="26536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9</a:t>
            </a:fld>
            <a:endParaRPr lang="en-US"/>
          </a:p>
        </p:txBody>
      </p:sp>
    </p:spTree>
    <p:extLst>
      <p:ext uri="{BB962C8B-B14F-4D97-AF65-F5344CB8AC3E}">
        <p14:creationId xmlns:p14="http://schemas.microsoft.com/office/powerpoint/2010/main" val="367268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 isn’t just a sourcing detail—it influences enzyme accessibility, microbial recognition, and ultimately fermentation behavior.</a:t>
            </a:r>
          </a:p>
          <a:p>
            <a:endParaRPr lang="en-US" dirty="0"/>
          </a:p>
          <a:p>
            <a:r>
              <a:rPr lang="en-US" dirty="0"/>
              <a:t>GOS: 380 mg (ex vivo)</a:t>
            </a:r>
          </a:p>
          <a:p>
            <a:endParaRPr lang="en-US" dirty="0"/>
          </a:p>
          <a:p>
            <a:endParaRPr lang="en-US" dirty="0"/>
          </a:p>
        </p:txBody>
      </p:sp>
      <p:sp>
        <p:nvSpPr>
          <p:cNvPr id="4" name="Slide Number Placeholder 3"/>
          <p:cNvSpPr>
            <a:spLocks noGrp="1"/>
          </p:cNvSpPr>
          <p:nvPr>
            <p:ph type="sldNum" sz="quarter" idx="5"/>
          </p:nvPr>
        </p:nvSpPr>
        <p:spPr/>
        <p:txBody>
          <a:bodyPr/>
          <a:lstStyle/>
          <a:p>
            <a:fld id="{03DBC74A-F2F3-554D-80B5-85E4CACA8B55}" type="slidenum">
              <a:rPr lang="en-US" smtClean="0"/>
              <a:t>10</a:t>
            </a:fld>
            <a:endParaRPr lang="en-US"/>
          </a:p>
        </p:txBody>
      </p:sp>
    </p:spTree>
    <p:extLst>
      <p:ext uri="{BB962C8B-B14F-4D97-AF65-F5344CB8AC3E}">
        <p14:creationId xmlns:p14="http://schemas.microsoft.com/office/powerpoint/2010/main" val="310710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F220-E03D-2D00-0469-20BD9808B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0380A-085F-9BBC-2913-E5DE9BE4B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4CED2-5D17-4121-93EA-143D5EBA3F3C}"/>
              </a:ext>
            </a:extLst>
          </p:cNvPr>
          <p:cNvSpPr>
            <a:spLocks noGrp="1"/>
          </p:cNvSpPr>
          <p:nvPr>
            <p:ph type="body" idx="1"/>
          </p:nvPr>
        </p:nvSpPr>
        <p:spPr/>
        <p:txBody>
          <a:bodyPr/>
          <a:lstStyle/>
          <a:p>
            <a:r>
              <a:rPr lang="en-US" dirty="0"/>
              <a:t>Instead of thinking about prebiotics as interchangeable fibers, it’s more useful to think of them along a spectrum—from broad fermentation to precision microbial targeting.</a:t>
            </a:r>
          </a:p>
          <a:p>
            <a:endParaRPr lang="en-US" dirty="0"/>
          </a:p>
          <a:p>
            <a:r>
              <a:rPr lang="en-US" dirty="0"/>
              <a:t>https://</a:t>
            </a:r>
            <a:r>
              <a:rPr lang="en-US" dirty="0" err="1"/>
              <a:t>www.mdpi.com</a:t>
            </a:r>
            <a:r>
              <a:rPr lang="en-US" dirty="0"/>
              <a:t>/2304-8158/7/9/140 </a:t>
            </a:r>
          </a:p>
          <a:p>
            <a:endParaRPr lang="en-US" dirty="0"/>
          </a:p>
        </p:txBody>
      </p:sp>
      <p:sp>
        <p:nvSpPr>
          <p:cNvPr id="4" name="Slide Number Placeholder 3">
            <a:extLst>
              <a:ext uri="{FF2B5EF4-FFF2-40B4-BE49-F238E27FC236}">
                <a16:creationId xmlns:a16="http://schemas.microsoft.com/office/drawing/2014/main" id="{A94C9A00-4623-58C1-117C-F555C2082D5C}"/>
              </a:ext>
            </a:extLst>
          </p:cNvPr>
          <p:cNvSpPr>
            <a:spLocks noGrp="1"/>
          </p:cNvSpPr>
          <p:nvPr>
            <p:ph type="sldNum" sz="quarter" idx="5"/>
          </p:nvPr>
        </p:nvSpPr>
        <p:spPr/>
        <p:txBody>
          <a:bodyPr/>
          <a:lstStyle/>
          <a:p>
            <a:fld id="{03DBC74A-F2F3-554D-80B5-85E4CACA8B55}" type="slidenum">
              <a:rPr lang="en-US" smtClean="0"/>
              <a:t>11</a:t>
            </a:fld>
            <a:endParaRPr lang="en-US"/>
          </a:p>
        </p:txBody>
      </p:sp>
    </p:spTree>
    <p:extLst>
      <p:ext uri="{BB962C8B-B14F-4D97-AF65-F5344CB8AC3E}">
        <p14:creationId xmlns:p14="http://schemas.microsoft.com/office/powerpoint/2010/main" val="14660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82277-69AA-7910-D9FB-CCC9D8DE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0B887-53D5-DAED-DA90-D22DF4C64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FEE0E-3756-B1A5-4DD9-2354B6DE41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Blend for function—not redundancy</a:t>
            </a:r>
          </a:p>
          <a:p>
            <a:endParaRPr lang="en-US" dirty="0"/>
          </a:p>
        </p:txBody>
      </p:sp>
      <p:sp>
        <p:nvSpPr>
          <p:cNvPr id="4" name="Slide Number Placeholder 3">
            <a:extLst>
              <a:ext uri="{FF2B5EF4-FFF2-40B4-BE49-F238E27FC236}">
                <a16:creationId xmlns:a16="http://schemas.microsoft.com/office/drawing/2014/main" id="{59D8AED7-3DD9-F8C2-AD44-59A33ECE5307}"/>
              </a:ext>
            </a:extLst>
          </p:cNvPr>
          <p:cNvSpPr>
            <a:spLocks noGrp="1"/>
          </p:cNvSpPr>
          <p:nvPr>
            <p:ph type="sldNum" sz="quarter" idx="5"/>
          </p:nvPr>
        </p:nvSpPr>
        <p:spPr/>
        <p:txBody>
          <a:bodyPr/>
          <a:lstStyle/>
          <a:p>
            <a:fld id="{03DBC74A-F2F3-554D-80B5-85E4CACA8B55}" type="slidenum">
              <a:rPr lang="en-US" smtClean="0"/>
              <a:t>12</a:t>
            </a:fld>
            <a:endParaRPr lang="en-US"/>
          </a:p>
        </p:txBody>
      </p:sp>
    </p:spTree>
    <p:extLst>
      <p:ext uri="{BB962C8B-B14F-4D97-AF65-F5344CB8AC3E}">
        <p14:creationId xmlns:p14="http://schemas.microsoft.com/office/powerpoint/2010/main" val="240529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prebiotics influence immunity the same way—some act indirectly through the microbiome, while others like beta-glucans directly engage immune receptors and train innate immunity.</a:t>
            </a:r>
          </a:p>
          <a:p>
            <a:endParaRPr lang="en-US" dirty="0"/>
          </a:p>
          <a:p>
            <a:r>
              <a:rPr lang="en-US" dirty="0"/>
              <a:t>B-GOS in overweight adults found significant reductions in plasma C-reactive protein, insulin, total cholesterol, triglycerides, and TC:HDL ratio, alongside increases in fecal bifidobacteria and fecal secretory IgA and decreases in fecal calprotectin.</a:t>
            </a:r>
          </a:p>
          <a:p>
            <a:r>
              <a:rPr lang="en-US" dirty="0"/>
              <a:t>GOS has been shown to reduce atopic dermatitis risk in infants, modulate allergic responses by reducing </a:t>
            </a:r>
            <a:r>
              <a:rPr lang="en-US" dirty="0" err="1"/>
              <a:t>IgE</a:t>
            </a:r>
            <a:r>
              <a:rPr lang="en-US" dirty="0"/>
              <a:t>, inhibit pro-inflammatory IL-17 production, and induce IL-10, with several randomized controlled trials supporting immune modulation across age groups. </a:t>
            </a:r>
          </a:p>
          <a:p>
            <a:r>
              <a:rPr lang="en-US" dirty="0"/>
              <a:t>https://</a:t>
            </a:r>
            <a:r>
              <a:rPr lang="en-US" dirty="0" err="1"/>
              <a:t>pubmed.ncbi.nlm.nih.gov</a:t>
            </a:r>
            <a:r>
              <a:rPr lang="en-US" dirty="0"/>
              <a:t>/23303873/</a:t>
            </a:r>
          </a:p>
          <a:p>
            <a:r>
              <a:rPr lang="en-US" dirty="0"/>
              <a:t>https://</a:t>
            </a:r>
            <a:r>
              <a:rPr lang="en-US" dirty="0" err="1"/>
              <a:t>pubmed.ncbi.nlm.nih.gov</a:t>
            </a:r>
            <a:r>
              <a:rPr lang="en-US" dirty="0"/>
              <a:t>/28396144/ </a:t>
            </a:r>
          </a:p>
        </p:txBody>
      </p:sp>
      <p:sp>
        <p:nvSpPr>
          <p:cNvPr id="4" name="Slide Number Placeholder 3"/>
          <p:cNvSpPr>
            <a:spLocks noGrp="1"/>
          </p:cNvSpPr>
          <p:nvPr>
            <p:ph type="sldNum" sz="quarter" idx="5"/>
          </p:nvPr>
        </p:nvSpPr>
        <p:spPr/>
        <p:txBody>
          <a:bodyPr/>
          <a:lstStyle/>
          <a:p>
            <a:fld id="{03DBC74A-F2F3-554D-80B5-85E4CACA8B55}" type="slidenum">
              <a:rPr lang="en-US" smtClean="0"/>
              <a:t>14</a:t>
            </a:fld>
            <a:endParaRPr lang="en-US"/>
          </a:p>
        </p:txBody>
      </p:sp>
    </p:spTree>
    <p:extLst>
      <p:ext uri="{BB962C8B-B14F-4D97-AF65-F5344CB8AC3E}">
        <p14:creationId xmlns:p14="http://schemas.microsoft.com/office/powerpoint/2010/main" val="395391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Text  Description automatically generated with medium confidence">
            <a:extLst>
              <a:ext uri="{FF2B5EF4-FFF2-40B4-BE49-F238E27FC236}">
                <a16:creationId xmlns:a16="http://schemas.microsoft.com/office/drawing/2014/main" id="{A9C8B4F2-06E6-9595-802A-ADBB9A50B7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A0DA62C9-AF31-C87F-4563-5444D1930B3F}"/>
              </a:ext>
            </a:extLst>
          </p:cNvPr>
          <p:cNvSpPr>
            <a:spLocks noGrp="1"/>
          </p:cNvSpPr>
          <p:nvPr>
            <p:ph type="ctrTitle"/>
          </p:nvPr>
        </p:nvSpPr>
        <p:spPr>
          <a:xfrm>
            <a:off x="2643446" y="3281535"/>
            <a:ext cx="7334596" cy="1581410"/>
          </a:xfrm>
        </p:spPr>
        <p:txBody>
          <a:bodyPr anchor="b">
            <a:normAutofit/>
          </a:bodyPr>
          <a:lstStyle>
            <a:lvl1pPr algn="ctr">
              <a:defRPr sz="48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D1BA10F4-8D58-C4CC-D101-46139088EEAB}"/>
              </a:ext>
            </a:extLst>
          </p:cNvPr>
          <p:cNvSpPr>
            <a:spLocks noGrp="1"/>
          </p:cNvSpPr>
          <p:nvPr>
            <p:ph type="subTitle" idx="1"/>
          </p:nvPr>
        </p:nvSpPr>
        <p:spPr>
          <a:xfrm>
            <a:off x="2468878" y="5104014"/>
            <a:ext cx="8115993" cy="561109"/>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187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text, electronics, display, screenshot  Description automatically generated">
            <a:extLst>
              <a:ext uri="{FF2B5EF4-FFF2-40B4-BE49-F238E27FC236}">
                <a16:creationId xmlns:a16="http://schemas.microsoft.com/office/drawing/2014/main" id="{C06DBB72-A5DC-C7A0-1312-A016671051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AB312A31-E087-80D9-B429-2B617A66CC0C}"/>
              </a:ext>
            </a:extLst>
          </p:cNvPr>
          <p:cNvSpPr>
            <a:spLocks noGrp="1"/>
          </p:cNvSpPr>
          <p:nvPr>
            <p:ph type="title"/>
          </p:nvPr>
        </p:nvSpPr>
        <p:spPr/>
        <p:txBody>
          <a:bodyPr/>
          <a:lstStyle>
            <a:lvl1pPr>
              <a:defRPr>
                <a:solidFill>
                  <a:schemeClr val="bg2">
                    <a:lumMod val="50000"/>
                  </a:schemeClr>
                </a:solidFill>
              </a:defRPr>
            </a:lvl1pPr>
          </a:lstStyle>
          <a:p>
            <a:r>
              <a:rPr lang="en-US"/>
              <a:t>Click to edit Master title style</a:t>
            </a:r>
          </a:p>
        </p:txBody>
      </p:sp>
    </p:spTree>
    <p:extLst>
      <p:ext uri="{BB962C8B-B14F-4D97-AF65-F5344CB8AC3E}">
        <p14:creationId xmlns:p14="http://schemas.microsoft.com/office/powerpoint/2010/main" val="284721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text, electronics, display, screenshot  Description automatically generated">
            <a:extLst>
              <a:ext uri="{FF2B5EF4-FFF2-40B4-BE49-F238E27FC236}">
                <a16:creationId xmlns:a16="http://schemas.microsoft.com/office/drawing/2014/main" id="{B827CBDB-BB58-DB33-EE92-856E2561656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3791D321-BFE7-6F3C-4F2F-E9CE87EC3675}"/>
              </a:ext>
            </a:extLst>
          </p:cNvPr>
          <p:cNvSpPr>
            <a:spLocks noGrp="1"/>
          </p:cNvSpPr>
          <p:nvPr>
            <p:ph type="title"/>
          </p:nvPr>
        </p:nvSpPr>
        <p:spPr/>
        <p:txBody>
          <a:bodyPr/>
          <a:lstStyle>
            <a:lvl1pPr>
              <a:defRPr>
                <a:solidFill>
                  <a:schemeClr val="bg2">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94B7AB4-BD0A-46FA-95EA-6D4EE3F6ED56}"/>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70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text, electronics, display, screenshot  Description automatically generated">
            <a:extLst>
              <a:ext uri="{FF2B5EF4-FFF2-40B4-BE49-F238E27FC236}">
                <a16:creationId xmlns:a16="http://schemas.microsoft.com/office/drawing/2014/main" id="{DD4FB46F-B154-AA58-8EC5-A5D92C7600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109B43DF-DC6F-2A5D-DEB4-630DD86B1D02}"/>
              </a:ext>
            </a:extLst>
          </p:cNvPr>
          <p:cNvSpPr>
            <a:spLocks noGrp="1"/>
          </p:cNvSpPr>
          <p:nvPr>
            <p:ph type="title"/>
          </p:nvPr>
        </p:nvSpPr>
        <p:spPr/>
        <p:txBody>
          <a:bodyPr/>
          <a:lstStyle>
            <a:lvl1pPr>
              <a:defRPr>
                <a:solidFill>
                  <a:schemeClr val="bg2">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2F20EC-A89B-680F-6813-46828816C3DC}"/>
              </a:ext>
            </a:extLst>
          </p:cNvPr>
          <p:cNvSpPr>
            <a:spLocks noGrp="1"/>
          </p:cNvSpPr>
          <p:nvPr>
            <p:ph sz="half" idx="1"/>
          </p:nvPr>
        </p:nvSpPr>
        <p:spPr>
          <a:xfrm>
            <a:off x="838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98618C-D07F-F54C-BE7E-6EA7387A7027}"/>
              </a:ext>
            </a:extLst>
          </p:cNvPr>
          <p:cNvSpPr>
            <a:spLocks noGrp="1"/>
          </p:cNvSpPr>
          <p:nvPr>
            <p:ph sz="half" idx="2"/>
          </p:nvPr>
        </p:nvSpPr>
        <p:spPr>
          <a:xfrm>
            <a:off x="6172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31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text, electronics, display, screenshot  Description automatically generated">
            <a:extLst>
              <a:ext uri="{FF2B5EF4-FFF2-40B4-BE49-F238E27FC236}">
                <a16:creationId xmlns:a16="http://schemas.microsoft.com/office/drawing/2014/main" id="{ECADF80F-9A63-458F-EC39-3956D9D9A5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E345E1FB-0457-5A1A-1BB2-C5F774ABE12E}"/>
              </a:ext>
            </a:extLst>
          </p:cNvPr>
          <p:cNvSpPr>
            <a:spLocks noGrp="1"/>
          </p:cNvSpPr>
          <p:nvPr>
            <p:ph type="title"/>
          </p:nvPr>
        </p:nvSpPr>
        <p:spPr>
          <a:xfrm>
            <a:off x="839788" y="365125"/>
            <a:ext cx="10515600" cy="1325563"/>
          </a:xfrm>
        </p:spPr>
        <p:txBody>
          <a:bodyPr/>
          <a:lstStyle>
            <a:lvl1pPr>
              <a:defRPr>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2B095C13-08B9-64F1-79F7-02041B0A5DC6}"/>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023DA-9F3B-AFC7-3EEB-7D3080909660}"/>
              </a:ext>
            </a:extLst>
          </p:cNvPr>
          <p:cNvSpPr>
            <a:spLocks noGrp="1"/>
          </p:cNvSpPr>
          <p:nvPr>
            <p:ph sz="half" idx="2"/>
          </p:nvPr>
        </p:nvSpPr>
        <p:spPr>
          <a:xfrm>
            <a:off x="839788" y="2505075"/>
            <a:ext cx="5157787"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E6397-0DAA-C8B7-05A1-627AFE825E6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1784D-51FE-24ED-63D7-21ED7449074F}"/>
              </a:ext>
            </a:extLst>
          </p:cNvPr>
          <p:cNvSpPr>
            <a:spLocks noGrp="1"/>
          </p:cNvSpPr>
          <p:nvPr>
            <p:ph sz="quarter" idx="4"/>
          </p:nvPr>
        </p:nvSpPr>
        <p:spPr>
          <a:xfrm>
            <a:off x="6172200" y="2505075"/>
            <a:ext cx="5183188"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4794F67-358C-57E6-6193-32C149A958CC}"/>
              </a:ext>
            </a:extLst>
          </p:cNvPr>
          <p:cNvSpPr>
            <a:spLocks noGrp="1"/>
          </p:cNvSpPr>
          <p:nvPr>
            <p:ph type="sldNum" sz="quarter" idx="12"/>
          </p:nvPr>
        </p:nvSpPr>
        <p:spPr/>
        <p:txBody>
          <a:bodyPr/>
          <a:lstStyle/>
          <a:p>
            <a:fld id="{00103B32-99BA-4A5C-A245-29B824CD670E}" type="slidenum">
              <a:rPr lang="en-US" smtClean="0"/>
              <a:t>‹#›</a:t>
            </a:fld>
            <a:endParaRPr lang="en-US"/>
          </a:p>
        </p:txBody>
      </p:sp>
    </p:spTree>
    <p:extLst>
      <p:ext uri="{BB962C8B-B14F-4D97-AF65-F5344CB8AC3E}">
        <p14:creationId xmlns:p14="http://schemas.microsoft.com/office/powerpoint/2010/main" val="296982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text, electronics, display, screenshot  Description automatically generated">
            <a:extLst>
              <a:ext uri="{FF2B5EF4-FFF2-40B4-BE49-F238E27FC236}">
                <a16:creationId xmlns:a16="http://schemas.microsoft.com/office/drawing/2014/main" id="{D8663195-28EA-996C-66AC-139B2AD016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Tree>
    <p:extLst>
      <p:ext uri="{BB962C8B-B14F-4D97-AF65-F5344CB8AC3E}">
        <p14:creationId xmlns:p14="http://schemas.microsoft.com/office/powerpoint/2010/main" val="193611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text, electronics, display, screenshot  Description automatically generated">
            <a:extLst>
              <a:ext uri="{FF2B5EF4-FFF2-40B4-BE49-F238E27FC236}">
                <a16:creationId xmlns:a16="http://schemas.microsoft.com/office/drawing/2014/main" id="{9BD32938-F91D-AC37-10BC-86AD44292D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1">
            <a:extLst>
              <a:ext uri="{FF2B5EF4-FFF2-40B4-BE49-F238E27FC236}">
                <a16:creationId xmlns:a16="http://schemas.microsoft.com/office/drawing/2014/main" id="{6512D974-51D4-4522-952F-B613FE9110D7}"/>
              </a:ext>
            </a:extLst>
          </p:cNvPr>
          <p:cNvSpPr>
            <a:spLocks noGrp="1"/>
          </p:cNvSpPr>
          <p:nvPr>
            <p:ph type="title"/>
          </p:nvPr>
        </p:nvSpPr>
        <p:spPr>
          <a:xfrm>
            <a:off x="839788" y="457200"/>
            <a:ext cx="3932237" cy="1600200"/>
          </a:xfrm>
        </p:spPr>
        <p:txBody>
          <a:bodyPr anchor="b"/>
          <a:lstStyle>
            <a:lvl1pPr>
              <a:defRPr sz="3200">
                <a:solidFill>
                  <a:schemeClr val="bg2">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9E35CE-63B8-2744-610A-0E49821EA864}"/>
              </a:ext>
            </a:extLst>
          </p:cNvPr>
          <p:cNvSpPr>
            <a:spLocks noGrp="1"/>
          </p:cNvSpPr>
          <p:nvPr>
            <p:ph idx="1"/>
          </p:nvPr>
        </p:nvSpPr>
        <p:spPr>
          <a:xfrm>
            <a:off x="5183188" y="987425"/>
            <a:ext cx="6172200" cy="4873625"/>
          </a:xfrm>
        </p:spPr>
        <p:txBody>
          <a:bodyPr/>
          <a:lstStyle>
            <a:lvl1pPr>
              <a:defRPr sz="3200">
                <a:solidFill>
                  <a:schemeClr val="bg2">
                    <a:lumMod val="50000"/>
                  </a:schemeClr>
                </a:solidFill>
              </a:defRPr>
            </a:lvl1pPr>
            <a:lvl2pP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C8594-2340-D3BC-34F0-DD73182F068E}"/>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25EC3-69FA-6D6A-A8B1-DE53C6086375}"/>
              </a:ext>
            </a:extLst>
          </p:cNvPr>
          <p:cNvSpPr>
            <a:spLocks noGrp="1"/>
          </p:cNvSpPr>
          <p:nvPr>
            <p:ph type="dt" sz="half" idx="10"/>
          </p:nvPr>
        </p:nvSpPr>
        <p:spPr/>
        <p:txBody>
          <a:bodyPr/>
          <a:lstStyle/>
          <a:p>
            <a:fld id="{E540412D-37DF-42B0-9748-8EEA57BEB335}" type="datetimeFigureOut">
              <a:rPr lang="en-US" smtClean="0"/>
              <a:t>3/16/26</a:t>
            </a:fld>
            <a:endParaRPr lang="en-US"/>
          </a:p>
        </p:txBody>
      </p:sp>
      <p:sp>
        <p:nvSpPr>
          <p:cNvPr id="6" name="Footer Placeholder 5">
            <a:extLst>
              <a:ext uri="{FF2B5EF4-FFF2-40B4-BE49-F238E27FC236}">
                <a16:creationId xmlns:a16="http://schemas.microsoft.com/office/drawing/2014/main" id="{9F87A235-F6AE-97F7-CA5E-82B272DFC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07C2F-3AAE-9942-4D1C-178A731493AF}"/>
              </a:ext>
            </a:extLst>
          </p:cNvPr>
          <p:cNvSpPr>
            <a:spLocks noGrp="1"/>
          </p:cNvSpPr>
          <p:nvPr>
            <p:ph type="sldNum" sz="quarter" idx="12"/>
          </p:nvPr>
        </p:nvSpPr>
        <p:spPr/>
        <p:txBody>
          <a:bodyPr/>
          <a:lstStyle/>
          <a:p>
            <a:fld id="{00103B32-99BA-4A5C-A245-29B824CD670E}" type="slidenum">
              <a:rPr lang="en-US" smtClean="0"/>
              <a:t>‹#›</a:t>
            </a:fld>
            <a:endParaRPr lang="en-US"/>
          </a:p>
        </p:txBody>
      </p:sp>
    </p:spTree>
    <p:extLst>
      <p:ext uri="{BB962C8B-B14F-4D97-AF65-F5344CB8AC3E}">
        <p14:creationId xmlns:p14="http://schemas.microsoft.com/office/powerpoint/2010/main" val="78568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picture containing text, electronics, display, screenshot  Description automatically generated">
            <a:extLst>
              <a:ext uri="{FF2B5EF4-FFF2-40B4-BE49-F238E27FC236}">
                <a16:creationId xmlns:a16="http://schemas.microsoft.com/office/drawing/2014/main" id="{23AB4F37-DFF2-AA6E-9F7C-60041F8770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63"/>
            <a:ext cx="12166765" cy="6858000"/>
          </a:xfrm>
          <a:prstGeom prst="rect">
            <a:avLst/>
          </a:prstGeom>
        </p:spPr>
      </p:pic>
      <p:sp>
        <p:nvSpPr>
          <p:cNvPr id="2" name="Title 1">
            <a:extLst>
              <a:ext uri="{FF2B5EF4-FFF2-40B4-BE49-F238E27FC236}">
                <a16:creationId xmlns:a16="http://schemas.microsoft.com/office/drawing/2014/main" id="{AF3EC6EF-3125-FA71-4D1C-0B3F1905E552}"/>
              </a:ext>
            </a:extLst>
          </p:cNvPr>
          <p:cNvSpPr>
            <a:spLocks noGrp="1"/>
          </p:cNvSpPr>
          <p:nvPr>
            <p:ph type="title"/>
          </p:nvPr>
        </p:nvSpPr>
        <p:spPr>
          <a:xfrm>
            <a:off x="839788" y="457200"/>
            <a:ext cx="3932237" cy="1600200"/>
          </a:xfrm>
        </p:spPr>
        <p:txBody>
          <a:bodyPr anchor="b"/>
          <a:lstStyle>
            <a:lvl1pPr>
              <a:defRPr sz="3200">
                <a:solidFill>
                  <a:schemeClr val="bg2">
                    <a:lumMod val="50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1B96F97D-1802-89CD-9F13-6957A03E8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2524EF-F307-2130-366E-63B57B705996}"/>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8125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7577-D891-104E-B663-3E49716AA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45777-4136-B940-B632-F3F71D503342}"/>
              </a:ext>
            </a:extLst>
          </p:cNvPr>
          <p:cNvSpPr>
            <a:spLocks noGrp="1"/>
          </p:cNvSpPr>
          <p:nvPr>
            <p:ph type="dt" sz="half" idx="10"/>
          </p:nvPr>
        </p:nvSpPr>
        <p:spPr/>
        <p:txBody>
          <a:bodyPr/>
          <a:lstStyle/>
          <a:p>
            <a:fld id="{01389A7E-630B-F84C-95BA-18393A1F52CD}" type="datetimeFigureOut">
              <a:rPr lang="en-US" smtClean="0"/>
              <a:t>3/16/26</a:t>
            </a:fld>
            <a:endParaRPr lang="en-US"/>
          </a:p>
        </p:txBody>
      </p:sp>
      <p:sp>
        <p:nvSpPr>
          <p:cNvPr id="4" name="Footer Placeholder 3">
            <a:extLst>
              <a:ext uri="{FF2B5EF4-FFF2-40B4-BE49-F238E27FC236}">
                <a16:creationId xmlns:a16="http://schemas.microsoft.com/office/drawing/2014/main" id="{54D92EDB-B619-0441-A770-1924FABBA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940025-55E6-6945-A3AC-55353AB7021C}"/>
              </a:ext>
            </a:extLst>
          </p:cNvPr>
          <p:cNvSpPr>
            <a:spLocks noGrp="1"/>
          </p:cNvSpPr>
          <p:nvPr>
            <p:ph type="sldNum" sz="quarter" idx="12"/>
          </p:nvPr>
        </p:nvSpPr>
        <p:spPr/>
        <p:txBody>
          <a:bodyPr/>
          <a:lstStyle/>
          <a:p>
            <a:fld id="{E5C9AF03-304E-E241-96D9-027D1C6F1BF8}" type="slidenum">
              <a:rPr lang="en-US" smtClean="0"/>
              <a:t>‹#›</a:t>
            </a:fld>
            <a:endParaRPr lang="en-US"/>
          </a:p>
        </p:txBody>
      </p:sp>
    </p:spTree>
    <p:extLst>
      <p:ext uri="{BB962C8B-B14F-4D97-AF65-F5344CB8AC3E}">
        <p14:creationId xmlns:p14="http://schemas.microsoft.com/office/powerpoint/2010/main" val="124685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electronics, display, screenshot  Description automatically generated">
            <a:extLst>
              <a:ext uri="{FF2B5EF4-FFF2-40B4-BE49-F238E27FC236}">
                <a16:creationId xmlns:a16="http://schemas.microsoft.com/office/drawing/2014/main" id="{0B8BB731-E167-3AEE-6316-6D16764E43C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2617" y="0"/>
            <a:ext cx="12166765" cy="6858000"/>
          </a:xfrm>
          <a:prstGeom prst="rect">
            <a:avLst/>
          </a:prstGeom>
        </p:spPr>
      </p:pic>
      <p:sp>
        <p:nvSpPr>
          <p:cNvPr id="2" name="Title Placeholder 1">
            <a:extLst>
              <a:ext uri="{FF2B5EF4-FFF2-40B4-BE49-F238E27FC236}">
                <a16:creationId xmlns:a16="http://schemas.microsoft.com/office/drawing/2014/main" id="{53236CAB-C567-0EC3-0413-01E2400A0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1DD869-14EF-684E-2338-6A1F979AB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04AF6-3F71-775E-325B-93FC526DB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412D-37DF-42B0-9748-8EEA57BEB335}" type="datetimeFigureOut">
              <a:rPr lang="en-US" smtClean="0"/>
              <a:t>3/16/26</a:t>
            </a:fld>
            <a:endParaRPr lang="en-US"/>
          </a:p>
        </p:txBody>
      </p:sp>
      <p:sp>
        <p:nvSpPr>
          <p:cNvPr id="5" name="Footer Placeholder 4">
            <a:extLst>
              <a:ext uri="{FF2B5EF4-FFF2-40B4-BE49-F238E27FC236}">
                <a16:creationId xmlns:a16="http://schemas.microsoft.com/office/drawing/2014/main" id="{43F7A653-EEEA-840A-6CF3-62B0A229F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CAADF1-726E-2B0E-D7DE-932891E83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03B32-99BA-4A5C-A245-29B824CD670E}" type="slidenum">
              <a:rPr lang="en-US" smtClean="0"/>
              <a:t>‹#›</a:t>
            </a:fld>
            <a:endParaRPr lang="en-US"/>
          </a:p>
        </p:txBody>
      </p:sp>
    </p:spTree>
    <p:extLst>
      <p:ext uri="{BB962C8B-B14F-4D97-AF65-F5344CB8AC3E}">
        <p14:creationId xmlns:p14="http://schemas.microsoft.com/office/powerpoint/2010/main" val="28037567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5" r:id="rId6"/>
    <p:sldLayoutId id="2147483656" r:id="rId7"/>
    <p:sldLayoutId id="2147483657" r:id="rId8"/>
    <p:sldLayoutId id="2147483661" r:id="rId9"/>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90D6-2955-E0ED-8AF8-83B99A36D2A8}"/>
              </a:ext>
            </a:extLst>
          </p:cNvPr>
          <p:cNvSpPr>
            <a:spLocks noGrp="1"/>
          </p:cNvSpPr>
          <p:nvPr>
            <p:ph type="ctrTitle"/>
          </p:nvPr>
        </p:nvSpPr>
        <p:spPr>
          <a:xfrm>
            <a:off x="778476" y="3111482"/>
            <a:ext cx="10602096" cy="1544594"/>
          </a:xfrm>
        </p:spPr>
        <p:txBody>
          <a:bodyPr>
            <a:noAutofit/>
          </a:bodyPr>
          <a:lstStyle/>
          <a:p>
            <a:pPr>
              <a:lnSpc>
                <a:spcPct val="100000"/>
              </a:lnSpc>
              <a:spcBef>
                <a:spcPts val="600"/>
              </a:spcBef>
            </a:pPr>
            <a:r>
              <a:rPr lang="en-US" sz="4000" b="1" dirty="0">
                <a:effectLst/>
                <a:latin typeface="Helvetica Neue" panose="02000503000000020004" pitchFamily="2" charset="0"/>
              </a:rPr>
              <a:t>Designing Low-Dose Prebiotic Strategies for Digestive Health &amp; Beyond</a:t>
            </a:r>
            <a:endParaRPr lang="en-US" sz="4000" dirty="0"/>
          </a:p>
        </p:txBody>
      </p:sp>
      <p:sp>
        <p:nvSpPr>
          <p:cNvPr id="3" name="Subtitle 2">
            <a:extLst>
              <a:ext uri="{FF2B5EF4-FFF2-40B4-BE49-F238E27FC236}">
                <a16:creationId xmlns:a16="http://schemas.microsoft.com/office/drawing/2014/main" id="{53815B12-99D6-A4DE-C358-9DDCABC0A257}"/>
              </a:ext>
            </a:extLst>
          </p:cNvPr>
          <p:cNvSpPr>
            <a:spLocks noGrp="1"/>
          </p:cNvSpPr>
          <p:nvPr>
            <p:ph type="subTitle" idx="1"/>
          </p:nvPr>
        </p:nvSpPr>
        <p:spPr>
          <a:xfrm>
            <a:off x="2021528" y="4997512"/>
            <a:ext cx="8115993" cy="771398"/>
          </a:xfrm>
        </p:spPr>
        <p:txBody>
          <a:bodyPr>
            <a:normAutofit lnSpcReduction="10000"/>
          </a:bodyPr>
          <a:lstStyle/>
          <a:p>
            <a:pPr>
              <a:lnSpc>
                <a:spcPct val="100000"/>
              </a:lnSpc>
            </a:pPr>
            <a:r>
              <a:rPr lang="en-US" b="1" dirty="0"/>
              <a:t>Aicacia Young, RDN</a:t>
            </a:r>
          </a:p>
          <a:p>
            <a:pPr>
              <a:lnSpc>
                <a:spcPct val="100000"/>
              </a:lnSpc>
              <a:spcBef>
                <a:spcPts val="0"/>
              </a:spcBef>
            </a:pPr>
            <a:r>
              <a:rPr lang="en-US" i="1" dirty="0"/>
              <a:t>Microbiome Formulation Strategist</a:t>
            </a:r>
          </a:p>
        </p:txBody>
      </p:sp>
    </p:spTree>
    <p:extLst>
      <p:ext uri="{BB962C8B-B14F-4D97-AF65-F5344CB8AC3E}">
        <p14:creationId xmlns:p14="http://schemas.microsoft.com/office/powerpoint/2010/main" val="8428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45B4-22A2-1220-7E00-A6B5B06C1621}"/>
              </a:ext>
            </a:extLst>
          </p:cNvPr>
          <p:cNvSpPr>
            <a:spLocks noGrp="1"/>
          </p:cNvSpPr>
          <p:nvPr>
            <p:ph type="title"/>
          </p:nvPr>
        </p:nvSpPr>
        <p:spPr>
          <a:xfrm>
            <a:off x="1007241" y="378489"/>
            <a:ext cx="10515600" cy="1182294"/>
          </a:xfrm>
        </p:spPr>
        <p:txBody>
          <a:bodyPr/>
          <a:lstStyle/>
          <a:p>
            <a:pPr algn="ctr"/>
            <a:r>
              <a:rPr lang="en-US" dirty="0"/>
              <a:t>Oligosaccharide Overview</a:t>
            </a:r>
          </a:p>
        </p:txBody>
      </p:sp>
      <p:graphicFrame>
        <p:nvGraphicFramePr>
          <p:cNvPr id="4" name="Table 3">
            <a:extLst>
              <a:ext uri="{FF2B5EF4-FFF2-40B4-BE49-F238E27FC236}">
                <a16:creationId xmlns:a16="http://schemas.microsoft.com/office/drawing/2014/main" id="{7D89FE1E-0F78-CCE8-7F16-A155963CFFDC}"/>
              </a:ext>
            </a:extLst>
          </p:cNvPr>
          <p:cNvGraphicFramePr>
            <a:graphicFrameLocks noGrp="1"/>
          </p:cNvGraphicFramePr>
          <p:nvPr>
            <p:extLst>
              <p:ext uri="{D42A27DB-BD31-4B8C-83A1-F6EECF244321}">
                <p14:modId xmlns:p14="http://schemas.microsoft.com/office/powerpoint/2010/main" val="1004312972"/>
              </p:ext>
            </p:extLst>
          </p:nvPr>
        </p:nvGraphicFramePr>
        <p:xfrm>
          <a:off x="1170432" y="1560783"/>
          <a:ext cx="10149840" cy="4060858"/>
        </p:xfrm>
        <a:graphic>
          <a:graphicData uri="http://schemas.openxmlformats.org/drawingml/2006/table">
            <a:tbl>
              <a:tblPr firstRow="1" bandRow="1">
                <a:tableStyleId>{7DF18680-E054-41AD-8BC1-D1AEF772440D}</a:tableStyleId>
              </a:tblPr>
              <a:tblGrid>
                <a:gridCol w="1575121">
                  <a:extLst>
                    <a:ext uri="{9D8B030D-6E8A-4147-A177-3AD203B41FA5}">
                      <a16:colId xmlns:a16="http://schemas.microsoft.com/office/drawing/2014/main" val="1548812493"/>
                    </a:ext>
                  </a:extLst>
                </a:gridCol>
                <a:gridCol w="2561553">
                  <a:extLst>
                    <a:ext uri="{9D8B030D-6E8A-4147-A177-3AD203B41FA5}">
                      <a16:colId xmlns:a16="http://schemas.microsoft.com/office/drawing/2014/main" val="434539584"/>
                    </a:ext>
                  </a:extLst>
                </a:gridCol>
                <a:gridCol w="1294862">
                  <a:extLst>
                    <a:ext uri="{9D8B030D-6E8A-4147-A177-3AD203B41FA5}">
                      <a16:colId xmlns:a16="http://schemas.microsoft.com/office/drawing/2014/main" val="3463025206"/>
                    </a:ext>
                  </a:extLst>
                </a:gridCol>
                <a:gridCol w="3031554">
                  <a:extLst>
                    <a:ext uri="{9D8B030D-6E8A-4147-A177-3AD203B41FA5}">
                      <a16:colId xmlns:a16="http://schemas.microsoft.com/office/drawing/2014/main" val="3261386228"/>
                    </a:ext>
                  </a:extLst>
                </a:gridCol>
                <a:gridCol w="1686750">
                  <a:extLst>
                    <a:ext uri="{9D8B030D-6E8A-4147-A177-3AD203B41FA5}">
                      <a16:colId xmlns:a16="http://schemas.microsoft.com/office/drawing/2014/main" val="3051529452"/>
                    </a:ext>
                  </a:extLst>
                </a:gridCol>
              </a:tblGrid>
              <a:tr h="651283">
                <a:tc>
                  <a:txBody>
                    <a:bodyPr/>
                    <a:lstStyle/>
                    <a:p>
                      <a:pPr algn="ctr"/>
                      <a:r>
                        <a:rPr lang="en-US" dirty="0"/>
                        <a:t>Prebiotic</a:t>
                      </a:r>
                    </a:p>
                  </a:txBody>
                  <a:tcPr anchor="ctr"/>
                </a:tc>
                <a:tc>
                  <a:txBody>
                    <a:bodyPr/>
                    <a:lstStyle/>
                    <a:p>
                      <a:pPr algn="ctr"/>
                      <a:r>
                        <a:rPr lang="en-US" dirty="0"/>
                        <a:t>Origin</a:t>
                      </a:r>
                    </a:p>
                  </a:txBody>
                  <a:tcPr anchor="ctr"/>
                </a:tc>
                <a:tc>
                  <a:txBody>
                    <a:bodyPr/>
                    <a:lstStyle/>
                    <a:p>
                      <a:pPr algn="ctr"/>
                      <a:r>
                        <a:rPr lang="en-US" dirty="0"/>
                        <a:t>Dose Range</a:t>
                      </a:r>
                    </a:p>
                  </a:txBody>
                  <a:tcPr anchor="ctr"/>
                </a:tc>
                <a:tc>
                  <a:txBody>
                    <a:bodyPr/>
                    <a:lstStyle/>
                    <a:p>
                      <a:pPr algn="ctr"/>
                      <a:r>
                        <a:rPr lang="en-US" dirty="0"/>
                        <a:t>Selective Targets</a:t>
                      </a:r>
                    </a:p>
                  </a:txBody>
                  <a:tcPr anchor="ctr"/>
                </a:tc>
                <a:tc>
                  <a:txBody>
                    <a:bodyPr/>
                    <a:lstStyle/>
                    <a:p>
                      <a:pPr algn="ctr"/>
                      <a:r>
                        <a:rPr lang="en-US" dirty="0"/>
                        <a:t>Fermentation Location</a:t>
                      </a:r>
                    </a:p>
                  </a:txBody>
                  <a:tcPr anchor="ctr"/>
                </a:tc>
                <a:extLst>
                  <a:ext uri="{0D108BD9-81ED-4DB2-BD59-A6C34878D82A}">
                    <a16:rowId xmlns:a16="http://schemas.microsoft.com/office/drawing/2014/main" val="1175888701"/>
                  </a:ext>
                </a:extLst>
              </a:tr>
              <a:tr h="377331">
                <a:tc>
                  <a:txBody>
                    <a:bodyPr/>
                    <a:lstStyle/>
                    <a:p>
                      <a:pPr algn="ctr"/>
                      <a:r>
                        <a:rPr lang="en-US" dirty="0" err="1"/>
                        <a:t>scFOS</a:t>
                      </a:r>
                      <a:endParaRPr lang="en-US" dirty="0"/>
                    </a:p>
                  </a:txBody>
                  <a:tcPr anchor="ctr"/>
                </a:tc>
                <a:tc>
                  <a:txBody>
                    <a:bodyPr/>
                    <a:lstStyle/>
                    <a:p>
                      <a:pPr algn="ctr"/>
                      <a:r>
                        <a:rPr lang="en-US" dirty="0"/>
                        <a:t>Sucrose </a:t>
                      </a:r>
                    </a:p>
                    <a:p>
                      <a:pPr algn="ctr"/>
                      <a:r>
                        <a:rPr lang="en-US" dirty="0"/>
                        <a:t>(Chicory, beet)</a:t>
                      </a:r>
                    </a:p>
                  </a:txBody>
                  <a:tcPr anchor="ctr"/>
                </a:tc>
                <a:tc>
                  <a:txBody>
                    <a:bodyPr/>
                    <a:lstStyle/>
                    <a:p>
                      <a:pPr algn="ctr"/>
                      <a:r>
                        <a:rPr lang="en-US" dirty="0"/>
                        <a:t>2.5-10g</a:t>
                      </a:r>
                    </a:p>
                  </a:txBody>
                  <a:tcPr anchor="ctr"/>
                </a:tc>
                <a:tc>
                  <a:txBody>
                    <a:bodyPr/>
                    <a:lstStyle/>
                    <a:p>
                      <a:pPr algn="ctr"/>
                      <a:r>
                        <a:rPr lang="en-US" dirty="0"/>
                        <a:t>Broad </a:t>
                      </a:r>
                    </a:p>
                    <a:p>
                      <a:pPr algn="ctr"/>
                      <a:r>
                        <a:rPr lang="en-US" dirty="0"/>
                        <a:t>(</a:t>
                      </a:r>
                      <a:r>
                        <a:rPr lang="en-US" dirty="0" err="1"/>
                        <a:t>Bifido</a:t>
                      </a:r>
                      <a:r>
                        <a:rPr lang="en-US" dirty="0"/>
                        <a:t> + others)</a:t>
                      </a:r>
                    </a:p>
                  </a:txBody>
                  <a:tcPr anchor="ctr"/>
                </a:tc>
                <a:tc>
                  <a:txBody>
                    <a:bodyPr/>
                    <a:lstStyle/>
                    <a:p>
                      <a:pPr algn="ctr"/>
                      <a:r>
                        <a:rPr lang="en-US" dirty="0"/>
                        <a:t>Proximal</a:t>
                      </a:r>
                    </a:p>
                  </a:txBody>
                  <a:tcPr anchor="ctr"/>
                </a:tc>
                <a:extLst>
                  <a:ext uri="{0D108BD9-81ED-4DB2-BD59-A6C34878D82A}">
                    <a16:rowId xmlns:a16="http://schemas.microsoft.com/office/drawing/2014/main" val="978350850"/>
                  </a:ext>
                </a:extLst>
              </a:tr>
              <a:tr h="651283">
                <a:tc>
                  <a:txBody>
                    <a:bodyPr/>
                    <a:lstStyle/>
                    <a:p>
                      <a:pPr algn="ctr"/>
                      <a:r>
                        <a:rPr lang="en-US" sz="1800" b="0" kern="1200" dirty="0" err="1">
                          <a:solidFill>
                            <a:schemeClr val="dk1"/>
                          </a:solidFill>
                          <a:effectLst/>
                        </a:rPr>
                        <a:t>GlcOS</a:t>
                      </a:r>
                      <a:endParaRPr lang="en-US" dirty="0"/>
                    </a:p>
                  </a:txBody>
                  <a:tcPr anchor="ctr"/>
                </a:tc>
                <a:tc>
                  <a:txBody>
                    <a:bodyPr/>
                    <a:lstStyle/>
                    <a:p>
                      <a:pPr algn="ctr"/>
                      <a:r>
                        <a:rPr lang="en-US" dirty="0"/>
                        <a:t>Glucose</a:t>
                      </a:r>
                    </a:p>
                    <a:p>
                      <a:pPr algn="ctr"/>
                      <a:r>
                        <a:rPr lang="en-US" dirty="0"/>
                        <a:t>(Enzymatic)</a:t>
                      </a:r>
                    </a:p>
                  </a:txBody>
                  <a:tcPr anchor="ctr"/>
                </a:tc>
                <a:tc>
                  <a:txBody>
                    <a:bodyPr/>
                    <a:lstStyle/>
                    <a:p>
                      <a:pPr algn="ctr"/>
                      <a:r>
                        <a:rPr lang="en-US" dirty="0"/>
                        <a:t>2g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Mixed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dirty="0" err="1"/>
                        <a:t>Bifido</a:t>
                      </a:r>
                      <a:r>
                        <a:rPr lang="en-US" dirty="0"/>
                        <a:t> + Bacteroides)</a:t>
                      </a:r>
                    </a:p>
                  </a:txBody>
                  <a:tcPr anchor="ctr"/>
                </a:tc>
                <a:tc>
                  <a:txBody>
                    <a:bodyPr/>
                    <a:lstStyle/>
                    <a:p>
                      <a:pPr algn="ctr"/>
                      <a:r>
                        <a:rPr lang="en-US" dirty="0"/>
                        <a:t>Proximal</a:t>
                      </a:r>
                    </a:p>
                  </a:txBody>
                  <a:tcPr anchor="ctr"/>
                </a:tc>
                <a:extLst>
                  <a:ext uri="{0D108BD9-81ED-4DB2-BD59-A6C34878D82A}">
                    <a16:rowId xmlns:a16="http://schemas.microsoft.com/office/drawing/2014/main" val="1210492013"/>
                  </a:ext>
                </a:extLst>
              </a:tr>
              <a:tr h="651283">
                <a:tc>
                  <a:txBody>
                    <a:bodyPr/>
                    <a:lstStyle/>
                    <a:p>
                      <a:pPr algn="ctr"/>
                      <a:r>
                        <a:rPr lang="en-US" dirty="0"/>
                        <a:t>AXOS</a:t>
                      </a:r>
                    </a:p>
                  </a:txBody>
                  <a:tcPr anchor="ctr"/>
                </a:tc>
                <a:tc>
                  <a:txBody>
                    <a:bodyPr/>
                    <a:lstStyle/>
                    <a:p>
                      <a:pPr algn="ctr"/>
                      <a:r>
                        <a:rPr lang="en-US" dirty="0"/>
                        <a:t>Cereal arabinoxylan</a:t>
                      </a:r>
                    </a:p>
                  </a:txBody>
                  <a:tcPr anchor="ctr"/>
                </a:tc>
                <a:tc>
                  <a:txBody>
                    <a:bodyPr/>
                    <a:lstStyle/>
                    <a:p>
                      <a:pPr algn="ctr"/>
                      <a:r>
                        <a:rPr lang="en-US" dirty="0"/>
                        <a:t>2g</a:t>
                      </a:r>
                    </a:p>
                  </a:txBody>
                  <a:tcPr anchor="ctr"/>
                </a:tc>
                <a:tc>
                  <a:txBody>
                    <a:bodyPr/>
                    <a:lstStyle/>
                    <a:p>
                      <a:pPr algn="ctr"/>
                      <a:r>
                        <a:rPr lang="en-US" dirty="0"/>
                        <a:t>Mixed </a:t>
                      </a:r>
                    </a:p>
                    <a:p>
                      <a:pPr algn="ctr"/>
                      <a:r>
                        <a:rPr lang="en-US" dirty="0"/>
                        <a:t>(</a:t>
                      </a:r>
                      <a:r>
                        <a:rPr lang="en-US" dirty="0" err="1"/>
                        <a:t>Bifido</a:t>
                      </a:r>
                      <a:r>
                        <a:rPr lang="en-US" dirty="0"/>
                        <a:t> + butyrate producers)</a:t>
                      </a:r>
                    </a:p>
                  </a:txBody>
                  <a:tcPr anchor="ctr"/>
                </a:tc>
                <a:tc>
                  <a:txBody>
                    <a:bodyPr/>
                    <a:lstStyle/>
                    <a:p>
                      <a:pPr algn="ctr"/>
                      <a:r>
                        <a:rPr lang="en-US" dirty="0"/>
                        <a:t>Proximal/ Transverse*</a:t>
                      </a:r>
                    </a:p>
                  </a:txBody>
                  <a:tcPr anchor="ctr"/>
                </a:tc>
                <a:extLst>
                  <a:ext uri="{0D108BD9-81ED-4DB2-BD59-A6C34878D82A}">
                    <a16:rowId xmlns:a16="http://schemas.microsoft.com/office/drawing/2014/main" val="3978218642"/>
                  </a:ext>
                </a:extLst>
              </a:tr>
              <a:tr h="651283">
                <a:tc>
                  <a:txBody>
                    <a:bodyPr/>
                    <a:lstStyle/>
                    <a:p>
                      <a:pPr algn="ctr"/>
                      <a:r>
                        <a:rPr lang="en-US" dirty="0"/>
                        <a:t>GOS</a:t>
                      </a:r>
                    </a:p>
                  </a:txBody>
                  <a:tcPr anchor="ctr"/>
                </a:tc>
                <a:tc>
                  <a:txBody>
                    <a:bodyPr/>
                    <a:lstStyle/>
                    <a:p>
                      <a:pPr algn="ctr"/>
                      <a:r>
                        <a:rPr lang="en-US" dirty="0"/>
                        <a:t>Lactose</a:t>
                      </a:r>
                    </a:p>
                  </a:txBody>
                  <a:tcPr anchor="ctr"/>
                </a:tc>
                <a:tc>
                  <a:txBody>
                    <a:bodyPr/>
                    <a:lstStyle/>
                    <a:p>
                      <a:pPr algn="ctr"/>
                      <a:r>
                        <a:rPr lang="en-US" dirty="0"/>
                        <a:t>1.3-3g</a:t>
                      </a:r>
                    </a:p>
                  </a:txBody>
                  <a:tcPr anchor="ctr"/>
                </a:tc>
                <a:tc>
                  <a:txBody>
                    <a:bodyPr/>
                    <a:lstStyle/>
                    <a:p>
                      <a:pPr algn="ctr"/>
                      <a:r>
                        <a:rPr lang="en-US" dirty="0"/>
                        <a:t>Bifidobacterium</a:t>
                      </a:r>
                    </a:p>
                    <a:p>
                      <a:pPr algn="ctr"/>
                      <a:r>
                        <a:rPr lang="en-US" dirty="0"/>
                        <a:t>(strong)</a:t>
                      </a:r>
                    </a:p>
                  </a:txBody>
                  <a:tcPr anchor="ctr"/>
                </a:tc>
                <a:tc>
                  <a:txBody>
                    <a:bodyPr/>
                    <a:lstStyle/>
                    <a:p>
                      <a:pPr algn="ctr"/>
                      <a:r>
                        <a:rPr lang="en-US" dirty="0"/>
                        <a:t>Proximal</a:t>
                      </a:r>
                    </a:p>
                  </a:txBody>
                  <a:tcPr anchor="ctr"/>
                </a:tc>
                <a:extLst>
                  <a:ext uri="{0D108BD9-81ED-4DB2-BD59-A6C34878D82A}">
                    <a16:rowId xmlns:a16="http://schemas.microsoft.com/office/drawing/2014/main" val="3538550531"/>
                  </a:ext>
                </a:extLst>
              </a:tr>
              <a:tr h="815646">
                <a:tc>
                  <a:txBody>
                    <a:bodyPr/>
                    <a:lstStyle/>
                    <a:p>
                      <a:pPr algn="ctr"/>
                      <a:r>
                        <a:rPr lang="en-US" dirty="0"/>
                        <a:t>XOS</a:t>
                      </a:r>
                    </a:p>
                  </a:txBody>
                  <a:tcPr anchor="ctr"/>
                </a:tc>
                <a:tc>
                  <a:txBody>
                    <a:bodyPr/>
                    <a:lstStyle/>
                    <a:p>
                      <a:pPr algn="ctr"/>
                      <a:r>
                        <a:rPr lang="en-US" dirty="0"/>
                        <a:t>Xylan</a:t>
                      </a:r>
                    </a:p>
                    <a:p>
                      <a:pPr algn="ctr"/>
                      <a:r>
                        <a:rPr lang="en-US" dirty="0"/>
                        <a:t>(Corn cob, sugar cane)</a:t>
                      </a:r>
                    </a:p>
                  </a:txBody>
                  <a:tcPr anchor="ctr"/>
                </a:tc>
                <a:tc>
                  <a:txBody>
                    <a:bodyPr/>
                    <a:lstStyle/>
                    <a:p>
                      <a:pPr algn="ctr"/>
                      <a:r>
                        <a:rPr lang="en-US" dirty="0"/>
                        <a:t>1-3g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Bifidobacterium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(highly selective)</a:t>
                      </a:r>
                    </a:p>
                  </a:txBody>
                  <a:tcPr anchor="ctr"/>
                </a:tc>
                <a:tc>
                  <a:txBody>
                    <a:bodyPr/>
                    <a:lstStyle/>
                    <a:p>
                      <a:pPr algn="ctr"/>
                      <a:r>
                        <a:rPr lang="en-US" dirty="0"/>
                        <a:t>Proximal</a:t>
                      </a:r>
                    </a:p>
                  </a:txBody>
                  <a:tcPr anchor="ctr"/>
                </a:tc>
                <a:extLst>
                  <a:ext uri="{0D108BD9-81ED-4DB2-BD59-A6C34878D82A}">
                    <a16:rowId xmlns:a16="http://schemas.microsoft.com/office/drawing/2014/main" val="605052081"/>
                  </a:ext>
                </a:extLst>
              </a:tr>
            </a:tbl>
          </a:graphicData>
        </a:graphic>
      </p:graphicFrame>
      <p:sp>
        <p:nvSpPr>
          <p:cNvPr id="7" name="TextBox 6">
            <a:extLst>
              <a:ext uri="{FF2B5EF4-FFF2-40B4-BE49-F238E27FC236}">
                <a16:creationId xmlns:a16="http://schemas.microsoft.com/office/drawing/2014/main" id="{305A8B6B-51FF-AD8C-5B4C-E717BABEBE3F}"/>
              </a:ext>
            </a:extLst>
          </p:cNvPr>
          <p:cNvSpPr txBox="1"/>
          <p:nvPr/>
        </p:nvSpPr>
        <p:spPr>
          <a:xfrm>
            <a:off x="1007241" y="6088410"/>
            <a:ext cx="1933543" cy="369332"/>
          </a:xfrm>
          <a:prstGeom prst="rect">
            <a:avLst/>
          </a:prstGeom>
          <a:noFill/>
        </p:spPr>
        <p:txBody>
          <a:bodyPr wrap="none" rtlCol="0">
            <a:spAutoFit/>
          </a:bodyPr>
          <a:lstStyle/>
          <a:p>
            <a:r>
              <a:rPr lang="en-US" dirty="0">
                <a:solidFill>
                  <a:schemeClr val="tx1">
                    <a:lumMod val="50000"/>
                    <a:lumOff val="50000"/>
                  </a:schemeClr>
                </a:solidFill>
              </a:rPr>
              <a:t>*Depending on DP</a:t>
            </a:r>
          </a:p>
        </p:txBody>
      </p:sp>
      <p:sp>
        <p:nvSpPr>
          <p:cNvPr id="9" name="Merge 8">
            <a:extLst>
              <a:ext uri="{FF2B5EF4-FFF2-40B4-BE49-F238E27FC236}">
                <a16:creationId xmlns:a16="http://schemas.microsoft.com/office/drawing/2014/main" id="{9C7C8BB8-91D8-2500-E886-D49660FCA230}"/>
              </a:ext>
            </a:extLst>
          </p:cNvPr>
          <p:cNvSpPr/>
          <p:nvPr/>
        </p:nvSpPr>
        <p:spPr>
          <a:xfrm>
            <a:off x="476514" y="2519212"/>
            <a:ext cx="408215" cy="2820231"/>
          </a:xfrm>
          <a:prstGeom prst="flowChartMerg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5A4FA0-B507-8733-1958-BE448EF6194D}"/>
              </a:ext>
            </a:extLst>
          </p:cNvPr>
          <p:cNvSpPr txBox="1"/>
          <p:nvPr/>
        </p:nvSpPr>
        <p:spPr>
          <a:xfrm>
            <a:off x="352523" y="2116551"/>
            <a:ext cx="675057" cy="338554"/>
          </a:xfrm>
          <a:prstGeom prst="rect">
            <a:avLst/>
          </a:prstGeom>
          <a:noFill/>
        </p:spPr>
        <p:txBody>
          <a:bodyPr wrap="none" rtlCol="0">
            <a:spAutoFit/>
          </a:bodyPr>
          <a:lstStyle/>
          <a:p>
            <a:r>
              <a:rPr lang="en-US" sz="1600" dirty="0">
                <a:solidFill>
                  <a:schemeClr val="tx1">
                    <a:lumMod val="50000"/>
                    <a:lumOff val="50000"/>
                  </a:schemeClr>
                </a:solidFill>
              </a:rPr>
              <a:t>broad</a:t>
            </a:r>
          </a:p>
        </p:txBody>
      </p:sp>
      <p:sp>
        <p:nvSpPr>
          <p:cNvPr id="11" name="TextBox 10">
            <a:extLst>
              <a:ext uri="{FF2B5EF4-FFF2-40B4-BE49-F238E27FC236}">
                <a16:creationId xmlns:a16="http://schemas.microsoft.com/office/drawing/2014/main" id="{E53F2FD8-9454-D61E-1A30-758A9405F482}"/>
              </a:ext>
            </a:extLst>
          </p:cNvPr>
          <p:cNvSpPr txBox="1"/>
          <p:nvPr/>
        </p:nvSpPr>
        <p:spPr>
          <a:xfrm>
            <a:off x="224598" y="5339443"/>
            <a:ext cx="912045" cy="338554"/>
          </a:xfrm>
          <a:prstGeom prst="rect">
            <a:avLst/>
          </a:prstGeom>
          <a:noFill/>
        </p:spPr>
        <p:txBody>
          <a:bodyPr wrap="none" rtlCol="0">
            <a:spAutoFit/>
          </a:bodyPr>
          <a:lstStyle/>
          <a:p>
            <a:r>
              <a:rPr lang="en-US" sz="1600" dirty="0">
                <a:solidFill>
                  <a:schemeClr val="tx1">
                    <a:lumMod val="50000"/>
                    <a:lumOff val="50000"/>
                  </a:schemeClr>
                </a:solidFill>
              </a:rPr>
              <a:t>selective</a:t>
            </a:r>
          </a:p>
        </p:txBody>
      </p:sp>
    </p:spTree>
    <p:extLst>
      <p:ext uri="{BB962C8B-B14F-4D97-AF65-F5344CB8AC3E}">
        <p14:creationId xmlns:p14="http://schemas.microsoft.com/office/powerpoint/2010/main" val="238166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2984-58EF-B636-66A6-F22EC97CD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A23AC-0C90-B21D-420A-3D18A2DFA718}"/>
              </a:ext>
            </a:extLst>
          </p:cNvPr>
          <p:cNvSpPr>
            <a:spLocks noGrp="1"/>
          </p:cNvSpPr>
          <p:nvPr>
            <p:ph type="title"/>
          </p:nvPr>
        </p:nvSpPr>
        <p:spPr>
          <a:xfrm>
            <a:off x="1007241" y="378489"/>
            <a:ext cx="10515600" cy="1182294"/>
          </a:xfrm>
        </p:spPr>
        <p:txBody>
          <a:bodyPr/>
          <a:lstStyle/>
          <a:p>
            <a:pPr algn="ctr"/>
            <a:r>
              <a:rPr lang="en-US" dirty="0"/>
              <a:t>Functional Spectrum of Prebiotics</a:t>
            </a:r>
          </a:p>
        </p:txBody>
      </p:sp>
      <p:graphicFrame>
        <p:nvGraphicFramePr>
          <p:cNvPr id="4" name="Table 3">
            <a:extLst>
              <a:ext uri="{FF2B5EF4-FFF2-40B4-BE49-F238E27FC236}">
                <a16:creationId xmlns:a16="http://schemas.microsoft.com/office/drawing/2014/main" id="{F8A4E6C2-9D86-750E-5A6E-BA68EF953340}"/>
              </a:ext>
            </a:extLst>
          </p:cNvPr>
          <p:cNvGraphicFramePr>
            <a:graphicFrameLocks noGrp="1"/>
          </p:cNvGraphicFramePr>
          <p:nvPr>
            <p:extLst>
              <p:ext uri="{D42A27DB-BD31-4B8C-83A1-F6EECF244321}">
                <p14:modId xmlns:p14="http://schemas.microsoft.com/office/powerpoint/2010/main" val="1846953510"/>
              </p:ext>
            </p:extLst>
          </p:nvPr>
        </p:nvGraphicFramePr>
        <p:xfrm>
          <a:off x="1360353" y="1592311"/>
          <a:ext cx="9471293" cy="3983443"/>
        </p:xfrm>
        <a:graphic>
          <a:graphicData uri="http://schemas.openxmlformats.org/drawingml/2006/table">
            <a:tbl>
              <a:tblPr firstRow="1" bandRow="1">
                <a:tableStyleId>{F5AB1C69-6EDB-4FF4-983F-18BD219EF322}</a:tableStyleId>
              </a:tblPr>
              <a:tblGrid>
                <a:gridCol w="1869437">
                  <a:extLst>
                    <a:ext uri="{9D8B030D-6E8A-4147-A177-3AD203B41FA5}">
                      <a16:colId xmlns:a16="http://schemas.microsoft.com/office/drawing/2014/main" val="1548812493"/>
                    </a:ext>
                  </a:extLst>
                </a:gridCol>
                <a:gridCol w="2509594">
                  <a:extLst>
                    <a:ext uri="{9D8B030D-6E8A-4147-A177-3AD203B41FA5}">
                      <a16:colId xmlns:a16="http://schemas.microsoft.com/office/drawing/2014/main" val="3261386228"/>
                    </a:ext>
                  </a:extLst>
                </a:gridCol>
                <a:gridCol w="2538248">
                  <a:extLst>
                    <a:ext uri="{9D8B030D-6E8A-4147-A177-3AD203B41FA5}">
                      <a16:colId xmlns:a16="http://schemas.microsoft.com/office/drawing/2014/main" val="3051529452"/>
                    </a:ext>
                  </a:extLst>
                </a:gridCol>
                <a:gridCol w="2554014">
                  <a:extLst>
                    <a:ext uri="{9D8B030D-6E8A-4147-A177-3AD203B41FA5}">
                      <a16:colId xmlns:a16="http://schemas.microsoft.com/office/drawing/2014/main" val="3105533697"/>
                    </a:ext>
                  </a:extLst>
                </a:gridCol>
              </a:tblGrid>
              <a:tr h="651283">
                <a:tc>
                  <a:txBody>
                    <a:bodyPr/>
                    <a:lstStyle/>
                    <a:p>
                      <a:pPr algn="ctr"/>
                      <a:r>
                        <a:rPr lang="en-US" dirty="0"/>
                        <a:t>Prebiotic</a:t>
                      </a:r>
                    </a:p>
                  </a:txBody>
                  <a:tcPr anchor="ctr"/>
                </a:tc>
                <a:tc>
                  <a:txBody>
                    <a:bodyPr/>
                    <a:lstStyle/>
                    <a:p>
                      <a:pPr algn="ctr"/>
                      <a:r>
                        <a:rPr lang="en-US" dirty="0"/>
                        <a:t>Selectivity</a:t>
                      </a:r>
                    </a:p>
                  </a:txBody>
                  <a:tcPr anchor="ctr"/>
                </a:tc>
                <a:tc>
                  <a:txBody>
                    <a:bodyPr/>
                    <a:lstStyle/>
                    <a:p>
                      <a:pPr algn="ctr"/>
                      <a:r>
                        <a:rPr lang="en-US" dirty="0"/>
                        <a:t>Speed</a:t>
                      </a:r>
                    </a:p>
                  </a:txBody>
                  <a:tcPr anchor="ctr"/>
                </a:tc>
                <a:tc>
                  <a:txBody>
                    <a:bodyPr/>
                    <a:lstStyle/>
                    <a:p>
                      <a:pPr algn="ctr"/>
                      <a:r>
                        <a:rPr lang="en-US" dirty="0"/>
                        <a:t>Functional Outcome</a:t>
                      </a:r>
                    </a:p>
                  </a:txBody>
                  <a:tcPr anchor="ctr"/>
                </a:tc>
                <a:extLst>
                  <a:ext uri="{0D108BD9-81ED-4DB2-BD59-A6C34878D82A}">
                    <a16:rowId xmlns:a16="http://schemas.microsoft.com/office/drawing/2014/main" val="1175888701"/>
                  </a:ext>
                </a:extLst>
              </a:tr>
              <a:tr h="562665">
                <a:tc>
                  <a:txBody>
                    <a:bodyPr/>
                    <a:lstStyle/>
                    <a:p>
                      <a:pPr algn="ctr"/>
                      <a:r>
                        <a:rPr lang="en-US" dirty="0" err="1"/>
                        <a:t>scFOS</a:t>
                      </a:r>
                      <a:endParaRPr lang="en-US" dirty="0"/>
                    </a:p>
                  </a:txBody>
                  <a:tcPr anchor="ctr"/>
                </a:tc>
                <a:tc>
                  <a:txBody>
                    <a:bodyPr/>
                    <a:lstStyle/>
                    <a:p>
                      <a:pPr algn="ctr"/>
                      <a:r>
                        <a:rPr lang="en-US" dirty="0"/>
                        <a:t>Broad </a:t>
                      </a:r>
                    </a:p>
                  </a:txBody>
                  <a:tcPr anchor="ctr"/>
                </a:tc>
                <a:tc>
                  <a:txBody>
                    <a:bodyPr/>
                    <a:lstStyle/>
                    <a:p>
                      <a:pPr algn="ctr"/>
                      <a:r>
                        <a:rPr lang="en-US" dirty="0"/>
                        <a:t>Fast</a:t>
                      </a:r>
                    </a:p>
                  </a:txBody>
                  <a:tcPr anchor="ctr"/>
                </a:tc>
                <a:tc>
                  <a:txBody>
                    <a:bodyPr/>
                    <a:lstStyle/>
                    <a:p>
                      <a:pPr algn="ctr"/>
                      <a:r>
                        <a:rPr lang="en-US" dirty="0"/>
                        <a:t>General fermentation</a:t>
                      </a:r>
                    </a:p>
                  </a:txBody>
                  <a:tcPr anchor="ctr"/>
                </a:tc>
                <a:extLst>
                  <a:ext uri="{0D108BD9-81ED-4DB2-BD59-A6C34878D82A}">
                    <a16:rowId xmlns:a16="http://schemas.microsoft.com/office/drawing/2014/main" val="978350850"/>
                  </a:ext>
                </a:extLst>
              </a:tr>
              <a:tr h="651283">
                <a:tc>
                  <a:txBody>
                    <a:bodyPr/>
                    <a:lstStyle/>
                    <a:p>
                      <a:pPr algn="ctr"/>
                      <a:r>
                        <a:rPr lang="en-US" sz="1800" b="0" kern="1200" dirty="0" err="1">
                          <a:solidFill>
                            <a:schemeClr val="dk1"/>
                          </a:solidFill>
                          <a:effectLst/>
                        </a:rPr>
                        <a:t>GlcOS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Mixed</a:t>
                      </a:r>
                    </a:p>
                  </a:txBody>
                  <a:tcPr anchor="ctr"/>
                </a:tc>
                <a:tc>
                  <a:txBody>
                    <a:bodyPr/>
                    <a:lstStyle/>
                    <a:p>
                      <a:pPr algn="ctr"/>
                      <a:r>
                        <a:rPr lang="en-US" dirty="0"/>
                        <a:t>Moderate</a:t>
                      </a:r>
                    </a:p>
                  </a:txBody>
                  <a:tcPr anchor="ctr"/>
                </a:tc>
                <a:tc>
                  <a:txBody>
                    <a:bodyPr/>
                    <a:lstStyle/>
                    <a:p>
                      <a:pPr algn="ctr"/>
                      <a:r>
                        <a:rPr lang="en-US" dirty="0"/>
                        <a:t>Acetate + propionate</a:t>
                      </a:r>
                    </a:p>
                  </a:txBody>
                  <a:tcPr anchor="ctr"/>
                </a:tc>
                <a:extLst>
                  <a:ext uri="{0D108BD9-81ED-4DB2-BD59-A6C34878D82A}">
                    <a16:rowId xmlns:a16="http://schemas.microsoft.com/office/drawing/2014/main" val="1210492013"/>
                  </a:ext>
                </a:extLst>
              </a:tr>
              <a:tr h="651283">
                <a:tc>
                  <a:txBody>
                    <a:bodyPr/>
                    <a:lstStyle/>
                    <a:p>
                      <a:pPr algn="ctr"/>
                      <a:r>
                        <a:rPr lang="en-US" dirty="0"/>
                        <a:t>AXOS</a:t>
                      </a:r>
                    </a:p>
                  </a:txBody>
                  <a:tcPr anchor="ctr"/>
                </a:tc>
                <a:tc>
                  <a:txBody>
                    <a:bodyPr/>
                    <a:lstStyle/>
                    <a:p>
                      <a:pPr algn="ctr"/>
                      <a:r>
                        <a:rPr lang="en-US" dirty="0"/>
                        <a:t>Mixed</a:t>
                      </a:r>
                    </a:p>
                  </a:txBody>
                  <a:tcPr anchor="ctr"/>
                </a:tc>
                <a:tc>
                  <a:txBody>
                    <a:bodyPr/>
                    <a:lstStyle/>
                    <a:p>
                      <a:pPr algn="ctr"/>
                      <a:r>
                        <a:rPr lang="en-US" dirty="0"/>
                        <a:t>Slower</a:t>
                      </a:r>
                    </a:p>
                  </a:txBody>
                  <a:tcPr anchor="ctr"/>
                </a:tc>
                <a:tc>
                  <a:txBody>
                    <a:bodyPr/>
                    <a:lstStyle/>
                    <a:p>
                      <a:pPr algn="ctr"/>
                      <a:r>
                        <a:rPr lang="en-US" dirty="0"/>
                        <a:t>Butyrate support</a:t>
                      </a:r>
                    </a:p>
                  </a:txBody>
                  <a:tcPr anchor="ctr"/>
                </a:tc>
                <a:extLst>
                  <a:ext uri="{0D108BD9-81ED-4DB2-BD59-A6C34878D82A}">
                    <a16:rowId xmlns:a16="http://schemas.microsoft.com/office/drawing/2014/main" val="3978218642"/>
                  </a:ext>
                </a:extLst>
              </a:tr>
              <a:tr h="651283">
                <a:tc>
                  <a:txBody>
                    <a:bodyPr/>
                    <a:lstStyle/>
                    <a:p>
                      <a:pPr algn="ctr"/>
                      <a:r>
                        <a:rPr lang="en-US" dirty="0"/>
                        <a:t>GOS</a:t>
                      </a:r>
                    </a:p>
                  </a:txBody>
                  <a:tcPr anchor="ctr"/>
                </a:tc>
                <a:tc>
                  <a:txBody>
                    <a:bodyPr/>
                    <a:lstStyle/>
                    <a:p>
                      <a:pPr algn="ctr"/>
                      <a:r>
                        <a:rPr lang="en-US" dirty="0"/>
                        <a:t>Targeted</a:t>
                      </a:r>
                    </a:p>
                  </a:txBody>
                  <a:tcPr anchor="ctr"/>
                </a:tc>
                <a:tc>
                  <a:txBody>
                    <a:bodyPr/>
                    <a:lstStyle/>
                    <a:p>
                      <a:pPr algn="ctr"/>
                      <a:r>
                        <a:rPr lang="en-US" dirty="0"/>
                        <a:t>Moderate</a:t>
                      </a:r>
                    </a:p>
                  </a:txBody>
                  <a:tcPr anchor="ctr"/>
                </a:tc>
                <a:tc>
                  <a:txBody>
                    <a:bodyPr/>
                    <a:lstStyle/>
                    <a:p>
                      <a:pPr algn="ctr"/>
                      <a:r>
                        <a:rPr lang="en-US" dirty="0"/>
                        <a:t>Clinical bifidogenic effect</a:t>
                      </a:r>
                    </a:p>
                  </a:txBody>
                  <a:tcPr anchor="ctr"/>
                </a:tc>
                <a:extLst>
                  <a:ext uri="{0D108BD9-81ED-4DB2-BD59-A6C34878D82A}">
                    <a16:rowId xmlns:a16="http://schemas.microsoft.com/office/drawing/2014/main" val="3538550531"/>
                  </a:ext>
                </a:extLst>
              </a:tr>
              <a:tr h="815646">
                <a:tc>
                  <a:txBody>
                    <a:bodyPr/>
                    <a:lstStyle/>
                    <a:p>
                      <a:pPr algn="ctr"/>
                      <a:r>
                        <a:rPr lang="en-US" dirty="0"/>
                        <a:t>XOS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Highly selective</a:t>
                      </a:r>
                    </a:p>
                  </a:txBody>
                  <a:tcPr anchor="ctr"/>
                </a:tc>
                <a:tc>
                  <a:txBody>
                    <a:bodyPr/>
                    <a:lstStyle/>
                    <a:p>
                      <a:pPr algn="ctr"/>
                      <a:r>
                        <a:rPr lang="en-US" dirty="0"/>
                        <a:t>Controlled</a:t>
                      </a:r>
                    </a:p>
                  </a:txBody>
                  <a:tcPr anchor="ctr"/>
                </a:tc>
                <a:tc>
                  <a:txBody>
                    <a:bodyPr/>
                    <a:lstStyle/>
                    <a:p>
                      <a:pPr algn="ctr"/>
                      <a:r>
                        <a:rPr lang="en-US" dirty="0"/>
                        <a:t>Precision microbial feeding</a:t>
                      </a:r>
                    </a:p>
                  </a:txBody>
                  <a:tcPr anchor="ctr"/>
                </a:tc>
                <a:extLst>
                  <a:ext uri="{0D108BD9-81ED-4DB2-BD59-A6C34878D82A}">
                    <a16:rowId xmlns:a16="http://schemas.microsoft.com/office/drawing/2014/main" val="605052081"/>
                  </a:ext>
                </a:extLst>
              </a:tr>
            </a:tbl>
          </a:graphicData>
        </a:graphic>
      </p:graphicFrame>
      <p:cxnSp>
        <p:nvCxnSpPr>
          <p:cNvPr id="5" name="Straight Arrow Connector 4">
            <a:extLst>
              <a:ext uri="{FF2B5EF4-FFF2-40B4-BE49-F238E27FC236}">
                <a16:creationId xmlns:a16="http://schemas.microsoft.com/office/drawing/2014/main" id="{987104D4-3BC4-4389-1D76-A51808A4F679}"/>
              </a:ext>
            </a:extLst>
          </p:cNvPr>
          <p:cNvCxnSpPr/>
          <p:nvPr/>
        </p:nvCxnSpPr>
        <p:spPr>
          <a:xfrm>
            <a:off x="816429" y="2514603"/>
            <a:ext cx="0" cy="2824842"/>
          </a:xfrm>
          <a:prstGeom prst="straightConnector1">
            <a:avLst/>
          </a:prstGeom>
          <a:ln w="444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24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0EA0-186F-D2C9-9338-2DEB51EE2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11E30-84B1-87A1-EF09-3A942312AAD5}"/>
              </a:ext>
            </a:extLst>
          </p:cNvPr>
          <p:cNvSpPr>
            <a:spLocks noGrp="1"/>
          </p:cNvSpPr>
          <p:nvPr>
            <p:ph type="title"/>
          </p:nvPr>
        </p:nvSpPr>
        <p:spPr>
          <a:xfrm>
            <a:off x="838200" y="534973"/>
            <a:ext cx="10515600" cy="1119704"/>
          </a:xfrm>
        </p:spPr>
        <p:txBody>
          <a:bodyPr/>
          <a:lstStyle/>
          <a:p>
            <a:pPr algn="ctr"/>
            <a:r>
              <a:rPr lang="en-US" dirty="0"/>
              <a:t>Low-Dose Prebiotic Blend Strategy</a:t>
            </a:r>
          </a:p>
        </p:txBody>
      </p:sp>
      <p:grpSp>
        <p:nvGrpSpPr>
          <p:cNvPr id="5" name="Group 4">
            <a:extLst>
              <a:ext uri="{FF2B5EF4-FFF2-40B4-BE49-F238E27FC236}">
                <a16:creationId xmlns:a16="http://schemas.microsoft.com/office/drawing/2014/main" id="{71FEDE41-760B-C261-148F-10BB230B5BF4}"/>
              </a:ext>
            </a:extLst>
          </p:cNvPr>
          <p:cNvGrpSpPr/>
          <p:nvPr/>
        </p:nvGrpSpPr>
        <p:grpSpPr>
          <a:xfrm>
            <a:off x="2027046" y="2036134"/>
            <a:ext cx="8137908" cy="3046988"/>
            <a:chOff x="2206657" y="1905506"/>
            <a:chExt cx="8137908" cy="3046988"/>
          </a:xfrm>
        </p:grpSpPr>
        <p:sp>
          <p:nvSpPr>
            <p:cNvPr id="8" name="TextBox 7">
              <a:extLst>
                <a:ext uri="{FF2B5EF4-FFF2-40B4-BE49-F238E27FC236}">
                  <a16:creationId xmlns:a16="http://schemas.microsoft.com/office/drawing/2014/main" id="{AB0BA1E3-AE1C-1A42-DF35-820240F7915C}"/>
                </a:ext>
              </a:extLst>
            </p:cNvPr>
            <p:cNvSpPr txBox="1"/>
            <p:nvPr/>
          </p:nvSpPr>
          <p:spPr>
            <a:xfrm>
              <a:off x="2245933" y="1905506"/>
              <a:ext cx="3573639" cy="3046988"/>
            </a:xfrm>
            <a:prstGeom prst="rect">
              <a:avLst/>
            </a:prstGeom>
            <a:noFill/>
          </p:spPr>
          <p:txBody>
            <a:bodyPr wrap="square" rtlCol="0">
              <a:spAutoFit/>
            </a:bodyPr>
            <a:lstStyle/>
            <a:p>
              <a:r>
                <a:rPr lang="en-US" sz="2400" dirty="0"/>
                <a:t>🧩</a:t>
              </a:r>
              <a:r>
                <a:rPr lang="en-US" sz="2400" dirty="0">
                  <a:solidFill>
                    <a:schemeClr val="tx1">
                      <a:lumMod val="50000"/>
                      <a:lumOff val="50000"/>
                    </a:schemeClr>
                  </a:solidFill>
                </a:rPr>
                <a:t> </a:t>
              </a:r>
              <a:r>
                <a:rPr lang="en-US" sz="2400" b="1" dirty="0">
                  <a:solidFill>
                    <a:schemeClr val="tx1">
                      <a:lumMod val="50000"/>
                      <a:lumOff val="50000"/>
                    </a:schemeClr>
                  </a:solidFill>
                </a:rPr>
                <a:t>Complementary</a:t>
              </a:r>
              <a:br>
                <a:rPr lang="en-US" sz="2400" dirty="0">
                  <a:solidFill>
                    <a:schemeClr val="tx1">
                      <a:lumMod val="50000"/>
                      <a:lumOff val="50000"/>
                    </a:schemeClr>
                  </a:solidFill>
                </a:rPr>
              </a:br>
              <a:r>
                <a:rPr lang="en-US" sz="2400" dirty="0">
                  <a:solidFill>
                    <a:schemeClr val="tx1">
                      <a:lumMod val="50000"/>
                      <a:lumOff val="50000"/>
                    </a:schemeClr>
                  </a:solidFill>
                </a:rPr>
                <a:t>Fast + slow fermentation</a:t>
              </a:r>
              <a:br>
                <a:rPr lang="en-US" sz="2400" dirty="0">
                  <a:solidFill>
                    <a:schemeClr val="tx1">
                      <a:lumMod val="50000"/>
                      <a:lumOff val="50000"/>
                    </a:schemeClr>
                  </a:solidFill>
                </a:rPr>
              </a:br>
              <a:r>
                <a:rPr lang="en-US" sz="2400" dirty="0">
                  <a:solidFill>
                    <a:schemeClr val="tx1">
                      <a:lumMod val="50000"/>
                      <a:lumOff val="50000"/>
                    </a:schemeClr>
                  </a:solidFill>
                </a:rPr>
                <a:t>→ SCFA diversity</a:t>
              </a:r>
            </a:p>
            <a:p>
              <a:br>
                <a:rPr lang="en-US" sz="2400" dirty="0">
                  <a:solidFill>
                    <a:schemeClr val="tx1">
                      <a:lumMod val="50000"/>
                      <a:lumOff val="50000"/>
                    </a:schemeClr>
                  </a:solidFill>
                </a:rPr>
              </a:br>
              <a:br>
                <a:rPr lang="en-US" sz="2400" dirty="0">
                  <a:solidFill>
                    <a:schemeClr val="tx1">
                      <a:lumMod val="50000"/>
                      <a:lumOff val="50000"/>
                    </a:schemeClr>
                  </a:solidFill>
                </a:rPr>
              </a:br>
              <a:r>
                <a:rPr lang="en-US" sz="2400" dirty="0"/>
                <a:t>📡</a:t>
              </a:r>
              <a:r>
                <a:rPr lang="en-US" sz="2400" dirty="0">
                  <a:solidFill>
                    <a:schemeClr val="tx1">
                      <a:lumMod val="50000"/>
                      <a:lumOff val="50000"/>
                    </a:schemeClr>
                  </a:solidFill>
                </a:rPr>
                <a:t> </a:t>
              </a:r>
              <a:r>
                <a:rPr lang="en-US" sz="2400" b="1" dirty="0">
                  <a:solidFill>
                    <a:schemeClr val="tx1">
                      <a:lumMod val="50000"/>
                      <a:lumOff val="50000"/>
                    </a:schemeClr>
                  </a:solidFill>
                </a:rPr>
                <a:t>Fermentation Kinetics</a:t>
              </a:r>
              <a:br>
                <a:rPr lang="en-US" sz="2400" dirty="0">
                  <a:solidFill>
                    <a:schemeClr val="tx1">
                      <a:lumMod val="50000"/>
                      <a:lumOff val="50000"/>
                    </a:schemeClr>
                  </a:solidFill>
                </a:rPr>
              </a:br>
              <a:r>
                <a:rPr lang="en-US" sz="2400" dirty="0">
                  <a:solidFill>
                    <a:schemeClr val="tx1">
                      <a:lumMod val="50000"/>
                      <a:lumOff val="50000"/>
                    </a:schemeClr>
                  </a:solidFill>
                </a:rPr>
                <a:t>Proximal → distal delivery</a:t>
              </a:r>
              <a:br>
                <a:rPr lang="en-US" sz="2400" dirty="0">
                  <a:solidFill>
                    <a:schemeClr val="tx1">
                      <a:lumMod val="50000"/>
                      <a:lumOff val="50000"/>
                    </a:schemeClr>
                  </a:solidFill>
                </a:rPr>
              </a:br>
              <a:r>
                <a:rPr lang="en-US" sz="2400" dirty="0">
                  <a:solidFill>
                    <a:schemeClr val="tx1">
                      <a:lumMod val="50000"/>
                      <a:lumOff val="50000"/>
                    </a:schemeClr>
                  </a:solidFill>
                </a:rPr>
                <a:t>→ Reduced competition</a:t>
              </a:r>
            </a:p>
          </p:txBody>
        </p:sp>
        <p:sp>
          <p:nvSpPr>
            <p:cNvPr id="9" name="TextBox 8">
              <a:extLst>
                <a:ext uri="{FF2B5EF4-FFF2-40B4-BE49-F238E27FC236}">
                  <a16:creationId xmlns:a16="http://schemas.microsoft.com/office/drawing/2014/main" id="{68F7D7DE-72EB-E3B4-D387-980B33CC4D93}"/>
                </a:ext>
              </a:extLst>
            </p:cNvPr>
            <p:cNvSpPr txBox="1"/>
            <p:nvPr/>
          </p:nvSpPr>
          <p:spPr>
            <a:xfrm>
              <a:off x="6397651" y="1905506"/>
              <a:ext cx="3946914" cy="3046988"/>
            </a:xfrm>
            <a:prstGeom prst="rect">
              <a:avLst/>
            </a:prstGeom>
            <a:noFill/>
          </p:spPr>
          <p:txBody>
            <a:bodyPr wrap="none" rtlCol="0">
              <a:spAutoFit/>
            </a:bodyPr>
            <a:lstStyle/>
            <a:p>
              <a:r>
                <a:rPr lang="en-US" sz="2400" dirty="0"/>
                <a:t>🎯</a:t>
              </a:r>
              <a:r>
                <a:rPr lang="en-US" sz="2400" dirty="0">
                  <a:solidFill>
                    <a:schemeClr val="tx1">
                      <a:lumMod val="50000"/>
                      <a:lumOff val="50000"/>
                    </a:schemeClr>
                  </a:solidFill>
                </a:rPr>
                <a:t> </a:t>
              </a:r>
              <a:r>
                <a:rPr lang="en-US" sz="2400" b="1" dirty="0">
                  <a:solidFill>
                    <a:schemeClr val="tx1">
                      <a:lumMod val="50000"/>
                      <a:lumOff val="50000"/>
                    </a:schemeClr>
                  </a:solidFill>
                </a:rPr>
                <a:t>Dose Efficiency</a:t>
              </a:r>
              <a:br>
                <a:rPr lang="en-US" sz="2400" dirty="0">
                  <a:solidFill>
                    <a:schemeClr val="tx1">
                      <a:lumMod val="50000"/>
                      <a:lumOff val="50000"/>
                    </a:schemeClr>
                  </a:solidFill>
                </a:rPr>
              </a:br>
              <a:r>
                <a:rPr lang="en-US" sz="2400" dirty="0">
                  <a:solidFill>
                    <a:schemeClr val="tx1">
                      <a:lumMod val="50000"/>
                      <a:lumOff val="50000"/>
                    </a:schemeClr>
                  </a:solidFill>
                </a:rPr>
                <a:t>Lower individual doses</a:t>
              </a:r>
              <a:br>
                <a:rPr lang="en-US" sz="2400" dirty="0">
                  <a:solidFill>
                    <a:schemeClr val="tx1">
                      <a:lumMod val="50000"/>
                      <a:lumOff val="50000"/>
                    </a:schemeClr>
                  </a:solidFill>
                </a:rPr>
              </a:br>
              <a:r>
                <a:rPr lang="en-US" sz="2400" dirty="0">
                  <a:solidFill>
                    <a:schemeClr val="tx1">
                      <a:lumMod val="50000"/>
                      <a:lumOff val="50000"/>
                    </a:schemeClr>
                  </a:solidFill>
                </a:rPr>
                <a:t>→ Better formulation fit</a:t>
              </a:r>
            </a:p>
            <a:p>
              <a:br>
                <a:rPr lang="en-US" sz="2400" dirty="0">
                  <a:solidFill>
                    <a:schemeClr val="tx1">
                      <a:lumMod val="50000"/>
                      <a:lumOff val="50000"/>
                    </a:schemeClr>
                  </a:solidFill>
                </a:rPr>
              </a:br>
              <a:br>
                <a:rPr lang="en-US" sz="2400" dirty="0">
                  <a:solidFill>
                    <a:schemeClr val="tx1">
                      <a:lumMod val="50000"/>
                      <a:lumOff val="50000"/>
                    </a:schemeClr>
                  </a:solidFill>
                </a:rPr>
              </a:br>
              <a:r>
                <a:rPr lang="en-US" sz="2400" dirty="0"/>
                <a:t>🌬️</a:t>
              </a:r>
              <a:r>
                <a:rPr lang="en-US" sz="2400" dirty="0">
                  <a:solidFill>
                    <a:schemeClr val="tx1">
                      <a:lumMod val="50000"/>
                      <a:lumOff val="50000"/>
                    </a:schemeClr>
                  </a:solidFill>
                </a:rPr>
                <a:t> </a:t>
              </a:r>
              <a:r>
                <a:rPr lang="en-US" sz="2400" b="1" dirty="0">
                  <a:solidFill>
                    <a:schemeClr val="tx1">
                      <a:lumMod val="50000"/>
                      <a:lumOff val="50000"/>
                    </a:schemeClr>
                  </a:solidFill>
                </a:rPr>
                <a:t>Tolerability</a:t>
              </a:r>
              <a:br>
                <a:rPr lang="en-US" sz="2400" dirty="0">
                  <a:solidFill>
                    <a:schemeClr val="tx1">
                      <a:lumMod val="50000"/>
                      <a:lumOff val="50000"/>
                    </a:schemeClr>
                  </a:solidFill>
                </a:rPr>
              </a:br>
              <a:r>
                <a:rPr lang="en-US" sz="2400" dirty="0">
                  <a:solidFill>
                    <a:schemeClr val="tx1">
                      <a:lumMod val="50000"/>
                      <a:lumOff val="50000"/>
                    </a:schemeClr>
                  </a:solidFill>
                </a:rPr>
                <a:t>Avoid rapid overload</a:t>
              </a:r>
              <a:br>
                <a:rPr lang="en-US" sz="2400" dirty="0">
                  <a:solidFill>
                    <a:schemeClr val="tx1">
                      <a:lumMod val="50000"/>
                      <a:lumOff val="50000"/>
                    </a:schemeClr>
                  </a:solidFill>
                </a:rPr>
              </a:br>
              <a:r>
                <a:rPr lang="en-US" sz="2400" dirty="0">
                  <a:solidFill>
                    <a:schemeClr val="tx1">
                      <a:lumMod val="50000"/>
                      <a:lumOff val="50000"/>
                    </a:schemeClr>
                  </a:solidFill>
                </a:rPr>
                <a:t>→ Less gas, better compliance</a:t>
              </a:r>
            </a:p>
          </p:txBody>
        </p:sp>
        <p:cxnSp>
          <p:nvCxnSpPr>
            <p:cNvPr id="3" name="Straight Connector 2">
              <a:extLst>
                <a:ext uri="{FF2B5EF4-FFF2-40B4-BE49-F238E27FC236}">
                  <a16:creationId xmlns:a16="http://schemas.microsoft.com/office/drawing/2014/main" id="{40ED56DB-C956-3171-3818-BD4D6E3C169A}"/>
                </a:ext>
              </a:extLst>
            </p:cNvPr>
            <p:cNvCxnSpPr>
              <a:cxnSpLocks/>
            </p:cNvCxnSpPr>
            <p:nvPr/>
          </p:nvCxnSpPr>
          <p:spPr>
            <a:xfrm>
              <a:off x="5964961" y="2084264"/>
              <a:ext cx="0" cy="26615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8CC65-A449-6F07-B20E-BBB91C299195}"/>
                </a:ext>
              </a:extLst>
            </p:cNvPr>
            <p:cNvCxnSpPr>
              <a:cxnSpLocks/>
            </p:cNvCxnSpPr>
            <p:nvPr/>
          </p:nvCxnSpPr>
          <p:spPr>
            <a:xfrm flipH="1">
              <a:off x="2206657" y="3413739"/>
              <a:ext cx="804768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87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BDCF-33B8-8950-9477-385D8214A153}"/>
              </a:ext>
            </a:extLst>
          </p:cNvPr>
          <p:cNvSpPr>
            <a:spLocks noGrp="1"/>
          </p:cNvSpPr>
          <p:nvPr>
            <p:ph type="title"/>
          </p:nvPr>
        </p:nvSpPr>
        <p:spPr/>
        <p:txBody>
          <a:bodyPr/>
          <a:lstStyle/>
          <a:p>
            <a:pPr algn="ctr"/>
            <a:r>
              <a:rPr lang="en-US" dirty="0"/>
              <a:t>Low-Dose </a:t>
            </a:r>
            <a:r>
              <a:rPr lang="en-US" dirty="0" err="1"/>
              <a:t>Synbiotic</a:t>
            </a:r>
            <a:r>
              <a:rPr lang="en-US" dirty="0"/>
              <a:t> Strategy</a:t>
            </a:r>
          </a:p>
        </p:txBody>
      </p:sp>
      <p:sp>
        <p:nvSpPr>
          <p:cNvPr id="7" name="Content Placeholder 6">
            <a:extLst>
              <a:ext uri="{FF2B5EF4-FFF2-40B4-BE49-F238E27FC236}">
                <a16:creationId xmlns:a16="http://schemas.microsoft.com/office/drawing/2014/main" id="{D61D372F-8D8C-20FB-0548-441A66B87CFE}"/>
              </a:ext>
            </a:extLst>
          </p:cNvPr>
          <p:cNvSpPr>
            <a:spLocks noGrp="1"/>
          </p:cNvSpPr>
          <p:nvPr>
            <p:ph idx="1"/>
          </p:nvPr>
        </p:nvSpPr>
        <p:spPr>
          <a:xfrm>
            <a:off x="2396732" y="4697563"/>
            <a:ext cx="8077464" cy="1325563"/>
          </a:xfrm>
        </p:spPr>
        <p:txBody>
          <a:bodyPr>
            <a:normAutofit/>
          </a:bodyPr>
          <a:lstStyle/>
          <a:p>
            <a:pPr>
              <a:buFont typeface="Wingdings" pitchFamily="2" charset="2"/>
              <a:buChar char="ü"/>
            </a:pPr>
            <a:r>
              <a:rPr lang="en-US" sz="2400" b="1" dirty="0"/>
              <a:t>Strain–substrate alignment: </a:t>
            </a:r>
            <a:r>
              <a:rPr lang="en-US" sz="2400" dirty="0"/>
              <a:t>Feed the strains you include</a:t>
            </a:r>
          </a:p>
          <a:p>
            <a:pPr>
              <a:buFont typeface="Wingdings" pitchFamily="2" charset="2"/>
              <a:buChar char="ü"/>
            </a:pPr>
            <a:r>
              <a:rPr lang="en-US" sz="2400" b="1" dirty="0"/>
              <a:t>Cross-feeding cascade: </a:t>
            </a:r>
            <a:r>
              <a:rPr lang="en-US" sz="2400" dirty="0"/>
              <a:t>Primary → secondary fermenters</a:t>
            </a:r>
          </a:p>
        </p:txBody>
      </p:sp>
      <p:sp>
        <p:nvSpPr>
          <p:cNvPr id="9" name="Rounded Rectangle 8">
            <a:extLst>
              <a:ext uri="{FF2B5EF4-FFF2-40B4-BE49-F238E27FC236}">
                <a16:creationId xmlns:a16="http://schemas.microsoft.com/office/drawing/2014/main" id="{49613456-B36D-D118-AE4B-6CB5B5CD55DD}"/>
              </a:ext>
            </a:extLst>
          </p:cNvPr>
          <p:cNvSpPr/>
          <p:nvPr/>
        </p:nvSpPr>
        <p:spPr>
          <a:xfrm>
            <a:off x="4341675" y="1839736"/>
            <a:ext cx="2648607" cy="241212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i="1" dirty="0"/>
              <a:t>Bifidobacterium</a:t>
            </a:r>
          </a:p>
          <a:p>
            <a:pPr algn="ctr"/>
            <a:r>
              <a:rPr lang="en-US" i="1" dirty="0"/>
              <a:t>Lactobacillus</a:t>
            </a:r>
          </a:p>
          <a:p>
            <a:pPr algn="ctr"/>
            <a:r>
              <a:rPr lang="en-US" i="1" dirty="0"/>
              <a:t>Bacteroides</a:t>
            </a:r>
          </a:p>
          <a:p>
            <a:pPr algn="ctr"/>
            <a:r>
              <a:rPr lang="en-US" i="1" dirty="0"/>
              <a:t>Faecalibacterium</a:t>
            </a:r>
          </a:p>
        </p:txBody>
      </p:sp>
      <p:sp>
        <p:nvSpPr>
          <p:cNvPr id="10" name="Rounded Rectangle 9">
            <a:extLst>
              <a:ext uri="{FF2B5EF4-FFF2-40B4-BE49-F238E27FC236}">
                <a16:creationId xmlns:a16="http://schemas.microsoft.com/office/drawing/2014/main" id="{43917164-11D5-0294-AA02-FEF9FCD6F014}"/>
              </a:ext>
            </a:extLst>
          </p:cNvPr>
          <p:cNvSpPr/>
          <p:nvPr/>
        </p:nvSpPr>
        <p:spPr>
          <a:xfrm>
            <a:off x="8253247" y="1836521"/>
            <a:ext cx="2648607" cy="24121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SCFAs</a:t>
            </a:r>
          </a:p>
          <a:p>
            <a:pPr algn="ctr"/>
            <a:r>
              <a:rPr lang="en-US" dirty="0"/>
              <a:t>Gut barrier support</a:t>
            </a:r>
          </a:p>
          <a:p>
            <a:pPr algn="ctr"/>
            <a:r>
              <a:rPr lang="en-US" dirty="0"/>
              <a:t>Metabolic signaling</a:t>
            </a:r>
          </a:p>
          <a:p>
            <a:pPr algn="ctr"/>
            <a:r>
              <a:rPr lang="en-US" dirty="0"/>
              <a:t>Immune signaling</a:t>
            </a:r>
          </a:p>
        </p:txBody>
      </p:sp>
      <p:grpSp>
        <p:nvGrpSpPr>
          <p:cNvPr id="14" name="Group 13">
            <a:extLst>
              <a:ext uri="{FF2B5EF4-FFF2-40B4-BE49-F238E27FC236}">
                <a16:creationId xmlns:a16="http://schemas.microsoft.com/office/drawing/2014/main" id="{1CFFDB45-6683-C0DA-EF85-6C839F0288AC}"/>
              </a:ext>
            </a:extLst>
          </p:cNvPr>
          <p:cNvGrpSpPr/>
          <p:nvPr/>
        </p:nvGrpSpPr>
        <p:grpSpPr>
          <a:xfrm>
            <a:off x="1290146" y="1836520"/>
            <a:ext cx="1788565" cy="2412125"/>
            <a:chOff x="838201" y="1690688"/>
            <a:chExt cx="1788565" cy="2412125"/>
          </a:xfrm>
        </p:grpSpPr>
        <p:sp>
          <p:nvSpPr>
            <p:cNvPr id="8" name="Rounded Rectangle 7">
              <a:extLst>
                <a:ext uri="{FF2B5EF4-FFF2-40B4-BE49-F238E27FC236}">
                  <a16:creationId xmlns:a16="http://schemas.microsoft.com/office/drawing/2014/main" id="{C9A5214B-ECFB-87D6-39DA-419EE909A3E7}"/>
                </a:ext>
              </a:extLst>
            </p:cNvPr>
            <p:cNvSpPr/>
            <p:nvPr/>
          </p:nvSpPr>
          <p:spPr>
            <a:xfrm>
              <a:off x="838201" y="1690688"/>
              <a:ext cx="1788565" cy="2412125"/>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XOS</a:t>
              </a:r>
            </a:p>
            <a:p>
              <a:pPr algn="ctr"/>
              <a:r>
                <a:rPr lang="en-US" dirty="0"/>
                <a:t>GOS</a:t>
              </a:r>
            </a:p>
            <a:p>
              <a:pPr algn="ctr"/>
              <a:r>
                <a:rPr lang="en-US" dirty="0"/>
                <a:t>FOS</a:t>
              </a:r>
            </a:p>
          </p:txBody>
        </p:sp>
        <p:sp>
          <p:nvSpPr>
            <p:cNvPr id="11" name="TextBox 10">
              <a:extLst>
                <a:ext uri="{FF2B5EF4-FFF2-40B4-BE49-F238E27FC236}">
                  <a16:creationId xmlns:a16="http://schemas.microsoft.com/office/drawing/2014/main" id="{3084B856-24BC-7012-B4DE-B7A4C4E830DE}"/>
                </a:ext>
              </a:extLst>
            </p:cNvPr>
            <p:cNvSpPr txBox="1"/>
            <p:nvPr/>
          </p:nvSpPr>
          <p:spPr>
            <a:xfrm>
              <a:off x="1212949" y="1954923"/>
              <a:ext cx="1039067" cy="369332"/>
            </a:xfrm>
            <a:prstGeom prst="rect">
              <a:avLst/>
            </a:prstGeom>
            <a:noFill/>
          </p:spPr>
          <p:txBody>
            <a:bodyPr wrap="none" rtlCol="0">
              <a:spAutoFit/>
            </a:bodyPr>
            <a:lstStyle/>
            <a:p>
              <a:r>
                <a:rPr lang="en-US" b="1" dirty="0">
                  <a:solidFill>
                    <a:schemeClr val="bg1"/>
                  </a:solidFill>
                </a:rPr>
                <a:t>Prebiotic</a:t>
              </a:r>
            </a:p>
          </p:txBody>
        </p:sp>
      </p:grpSp>
      <p:sp>
        <p:nvSpPr>
          <p:cNvPr id="12" name="TextBox 11">
            <a:extLst>
              <a:ext uri="{FF2B5EF4-FFF2-40B4-BE49-F238E27FC236}">
                <a16:creationId xmlns:a16="http://schemas.microsoft.com/office/drawing/2014/main" id="{02862A22-E9D5-EFAD-B4E5-B8D934F22ABD}"/>
              </a:ext>
            </a:extLst>
          </p:cNvPr>
          <p:cNvSpPr txBox="1"/>
          <p:nvPr/>
        </p:nvSpPr>
        <p:spPr>
          <a:xfrm>
            <a:off x="4807410" y="2081067"/>
            <a:ext cx="1717137" cy="369332"/>
          </a:xfrm>
          <a:prstGeom prst="rect">
            <a:avLst/>
          </a:prstGeom>
          <a:noFill/>
        </p:spPr>
        <p:txBody>
          <a:bodyPr wrap="none" rtlCol="0">
            <a:spAutoFit/>
          </a:bodyPr>
          <a:lstStyle/>
          <a:p>
            <a:r>
              <a:rPr lang="en-US" b="1" dirty="0">
                <a:solidFill>
                  <a:schemeClr val="bg1"/>
                </a:solidFill>
              </a:rPr>
              <a:t>Target Microbes</a:t>
            </a:r>
          </a:p>
        </p:txBody>
      </p:sp>
      <p:sp>
        <p:nvSpPr>
          <p:cNvPr id="13" name="TextBox 12">
            <a:extLst>
              <a:ext uri="{FF2B5EF4-FFF2-40B4-BE49-F238E27FC236}">
                <a16:creationId xmlns:a16="http://schemas.microsoft.com/office/drawing/2014/main" id="{099B8CDB-1571-91A6-B471-6CF8FD03FFC8}"/>
              </a:ext>
            </a:extLst>
          </p:cNvPr>
          <p:cNvSpPr txBox="1"/>
          <p:nvPr/>
        </p:nvSpPr>
        <p:spPr>
          <a:xfrm>
            <a:off x="8615587" y="2057982"/>
            <a:ext cx="1923925" cy="369332"/>
          </a:xfrm>
          <a:prstGeom prst="rect">
            <a:avLst/>
          </a:prstGeom>
          <a:noFill/>
        </p:spPr>
        <p:txBody>
          <a:bodyPr wrap="none" rtlCol="0">
            <a:spAutoFit/>
          </a:bodyPr>
          <a:lstStyle/>
          <a:p>
            <a:r>
              <a:rPr lang="en-US" b="1" dirty="0">
                <a:solidFill>
                  <a:schemeClr val="bg1"/>
                </a:solidFill>
              </a:rPr>
              <a:t>Functional Output</a:t>
            </a:r>
          </a:p>
        </p:txBody>
      </p:sp>
      <p:sp>
        <p:nvSpPr>
          <p:cNvPr id="16" name="Right Arrow 15">
            <a:extLst>
              <a:ext uri="{FF2B5EF4-FFF2-40B4-BE49-F238E27FC236}">
                <a16:creationId xmlns:a16="http://schemas.microsoft.com/office/drawing/2014/main" id="{772E64D4-BAB9-C078-2D04-1F57D935EA1A}"/>
              </a:ext>
            </a:extLst>
          </p:cNvPr>
          <p:cNvSpPr/>
          <p:nvPr/>
        </p:nvSpPr>
        <p:spPr>
          <a:xfrm>
            <a:off x="3375457" y="2775857"/>
            <a:ext cx="669471" cy="538843"/>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3E7A32B0-8041-2FA8-19FB-46CD54344E82}"/>
              </a:ext>
            </a:extLst>
          </p:cNvPr>
          <p:cNvSpPr/>
          <p:nvPr/>
        </p:nvSpPr>
        <p:spPr>
          <a:xfrm>
            <a:off x="7308381" y="2773160"/>
            <a:ext cx="669471" cy="538843"/>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E81C-6771-2ACE-1CA2-3303A2F6FAF4}"/>
              </a:ext>
            </a:extLst>
          </p:cNvPr>
          <p:cNvSpPr>
            <a:spLocks noGrp="1"/>
          </p:cNvSpPr>
          <p:nvPr>
            <p:ph type="title"/>
          </p:nvPr>
        </p:nvSpPr>
        <p:spPr>
          <a:xfrm>
            <a:off x="838200" y="365126"/>
            <a:ext cx="10515600" cy="1164198"/>
          </a:xfrm>
        </p:spPr>
        <p:txBody>
          <a:bodyPr>
            <a:normAutofit/>
          </a:bodyPr>
          <a:lstStyle/>
          <a:p>
            <a:pPr algn="ctr"/>
            <a:r>
              <a:rPr lang="en-US" sz="4000" dirty="0"/>
              <a:t>Prebiotics Beyond the Gut</a:t>
            </a:r>
          </a:p>
        </p:txBody>
      </p:sp>
      <p:graphicFrame>
        <p:nvGraphicFramePr>
          <p:cNvPr id="7" name="Table 6">
            <a:extLst>
              <a:ext uri="{FF2B5EF4-FFF2-40B4-BE49-F238E27FC236}">
                <a16:creationId xmlns:a16="http://schemas.microsoft.com/office/drawing/2014/main" id="{BF99FCEF-6179-6231-B30B-C586A23AD843}"/>
              </a:ext>
            </a:extLst>
          </p:cNvPr>
          <p:cNvGraphicFramePr>
            <a:graphicFrameLocks noGrp="1"/>
          </p:cNvGraphicFramePr>
          <p:nvPr>
            <p:extLst>
              <p:ext uri="{D42A27DB-BD31-4B8C-83A1-F6EECF244321}">
                <p14:modId xmlns:p14="http://schemas.microsoft.com/office/powerpoint/2010/main" val="2576509573"/>
              </p:ext>
            </p:extLst>
          </p:nvPr>
        </p:nvGraphicFramePr>
        <p:xfrm>
          <a:off x="1219200" y="1439679"/>
          <a:ext cx="9753599" cy="4371517"/>
        </p:xfrm>
        <a:graphic>
          <a:graphicData uri="http://schemas.openxmlformats.org/drawingml/2006/table">
            <a:tbl>
              <a:tblPr firstRow="1" bandRow="1">
                <a:tableStyleId>{93296810-A885-4BE3-A3E7-6D5BEEA58F35}</a:tableStyleId>
              </a:tblPr>
              <a:tblGrid>
                <a:gridCol w="1416423">
                  <a:extLst>
                    <a:ext uri="{9D8B030D-6E8A-4147-A177-3AD203B41FA5}">
                      <a16:colId xmlns:a16="http://schemas.microsoft.com/office/drawing/2014/main" val="1942829432"/>
                    </a:ext>
                  </a:extLst>
                </a:gridCol>
                <a:gridCol w="1452283">
                  <a:extLst>
                    <a:ext uri="{9D8B030D-6E8A-4147-A177-3AD203B41FA5}">
                      <a16:colId xmlns:a16="http://schemas.microsoft.com/office/drawing/2014/main" val="609790268"/>
                    </a:ext>
                  </a:extLst>
                </a:gridCol>
                <a:gridCol w="1595717">
                  <a:extLst>
                    <a:ext uri="{9D8B030D-6E8A-4147-A177-3AD203B41FA5}">
                      <a16:colId xmlns:a16="http://schemas.microsoft.com/office/drawing/2014/main" val="2052654733"/>
                    </a:ext>
                  </a:extLst>
                </a:gridCol>
                <a:gridCol w="3668571">
                  <a:extLst>
                    <a:ext uri="{9D8B030D-6E8A-4147-A177-3AD203B41FA5}">
                      <a16:colId xmlns:a16="http://schemas.microsoft.com/office/drawing/2014/main" val="3891924134"/>
                    </a:ext>
                  </a:extLst>
                </a:gridCol>
                <a:gridCol w="1620605">
                  <a:extLst>
                    <a:ext uri="{9D8B030D-6E8A-4147-A177-3AD203B41FA5}">
                      <a16:colId xmlns:a16="http://schemas.microsoft.com/office/drawing/2014/main" val="93186678"/>
                    </a:ext>
                  </a:extLst>
                </a:gridCol>
              </a:tblGrid>
              <a:tr h="702187">
                <a:tc>
                  <a:txBody>
                    <a:bodyPr/>
                    <a:lstStyle/>
                    <a:p>
                      <a:pPr algn="ctr"/>
                      <a:r>
                        <a:rPr lang="en-US" dirty="0"/>
                        <a:t>Prebiotic</a:t>
                      </a:r>
                    </a:p>
                  </a:txBody>
                  <a:tcPr anchor="ctr"/>
                </a:tc>
                <a:tc>
                  <a:txBody>
                    <a:bodyPr/>
                    <a:lstStyle/>
                    <a:p>
                      <a:pPr algn="ctr"/>
                      <a:r>
                        <a:rPr lang="en-US" dirty="0"/>
                        <a:t>Metabolic Evidence</a:t>
                      </a:r>
                    </a:p>
                  </a:txBody>
                  <a:tcPr anchor="ctr"/>
                </a:tc>
                <a:tc>
                  <a:txBody>
                    <a:bodyPr/>
                    <a:lstStyle/>
                    <a:p>
                      <a:pPr algn="ctr"/>
                      <a:r>
                        <a:rPr lang="en-US" dirty="0"/>
                        <a:t>Immune Evidence</a:t>
                      </a:r>
                    </a:p>
                  </a:txBody>
                  <a:tcPr anchor="ctr"/>
                </a:tc>
                <a:tc>
                  <a:txBody>
                    <a:bodyPr/>
                    <a:lstStyle/>
                    <a:p>
                      <a:pPr algn="ctr"/>
                      <a:r>
                        <a:rPr lang="en-US" dirty="0"/>
                        <a:t>Best Supported Application</a:t>
                      </a:r>
                    </a:p>
                  </a:txBody>
                  <a:tcPr anchor="ctr"/>
                </a:tc>
                <a:tc>
                  <a:txBody>
                    <a:bodyPr/>
                    <a:lstStyle/>
                    <a:p>
                      <a:pPr algn="ctr"/>
                      <a:r>
                        <a:rPr lang="en-US" dirty="0"/>
                        <a:t>Dose</a:t>
                      </a:r>
                    </a:p>
                  </a:txBody>
                  <a:tcPr anchor="ctr"/>
                </a:tc>
                <a:extLst>
                  <a:ext uri="{0D108BD9-81ED-4DB2-BD59-A6C34878D82A}">
                    <a16:rowId xmlns:a16="http://schemas.microsoft.com/office/drawing/2014/main" val="1573467008"/>
                  </a:ext>
                </a:extLst>
              </a:tr>
              <a:tr h="702187">
                <a:tc>
                  <a:txBody>
                    <a:bodyPr/>
                    <a:lstStyle/>
                    <a:p>
                      <a:pPr algn="ctr"/>
                      <a:r>
                        <a:rPr lang="en-US" dirty="0"/>
                        <a:t>XOS</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Glycemic control</a:t>
                      </a:r>
                    </a:p>
                  </a:txBody>
                  <a:tcPr anchor="ctr"/>
                </a:tc>
                <a:tc>
                  <a:txBody>
                    <a:bodyPr/>
                    <a:lstStyle/>
                    <a:p>
                      <a:pPr algn="ctr"/>
                      <a:r>
                        <a:rPr lang="en-US" dirty="0"/>
                        <a:t>4-8 grams</a:t>
                      </a:r>
                    </a:p>
                  </a:txBody>
                  <a:tcPr anchor="ctr"/>
                </a:tc>
                <a:extLst>
                  <a:ext uri="{0D108BD9-81ED-4DB2-BD59-A6C34878D82A}">
                    <a16:rowId xmlns:a16="http://schemas.microsoft.com/office/drawing/2014/main" val="1491933198"/>
                  </a:ext>
                </a:extLst>
              </a:tr>
              <a:tr h="406823">
                <a:tc>
                  <a:txBody>
                    <a:bodyPr/>
                    <a:lstStyle/>
                    <a:p>
                      <a:pPr algn="ctr"/>
                      <a:r>
                        <a:rPr lang="en-US" dirty="0"/>
                        <a:t>GOS</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Immune modulation</a:t>
                      </a:r>
                    </a:p>
                    <a:p>
                      <a:pPr algn="ctr"/>
                      <a:r>
                        <a:rPr lang="en-US" dirty="0"/>
                        <a:t>(microbiome-mediated)</a:t>
                      </a:r>
                    </a:p>
                  </a:txBody>
                  <a:tcPr anchor="ctr"/>
                </a:tc>
                <a:tc>
                  <a:txBody>
                    <a:bodyPr/>
                    <a:lstStyle/>
                    <a:p>
                      <a:pPr algn="ctr"/>
                      <a:r>
                        <a:rPr lang="en-US" dirty="0"/>
                        <a:t>3-4 grams</a:t>
                      </a:r>
                    </a:p>
                  </a:txBody>
                  <a:tcPr anchor="ctr"/>
                </a:tc>
                <a:extLst>
                  <a:ext uri="{0D108BD9-81ED-4DB2-BD59-A6C34878D82A}">
                    <a16:rowId xmlns:a16="http://schemas.microsoft.com/office/drawing/2014/main" val="3707699080"/>
                  </a:ext>
                </a:extLst>
              </a:tr>
              <a:tr h="406823">
                <a:tc>
                  <a:txBody>
                    <a:bodyPr/>
                    <a:lstStyle/>
                    <a:p>
                      <a:pPr algn="ctr"/>
                      <a:r>
                        <a:rPr lang="en-US" dirty="0"/>
                        <a:t>AXOS</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Butyrate production </a:t>
                      </a:r>
                    </a:p>
                    <a:p>
                      <a:pPr algn="ctr"/>
                      <a:r>
                        <a:rPr lang="en-US" dirty="0"/>
                        <a:t>+ Gut barrier support</a:t>
                      </a:r>
                    </a:p>
                  </a:txBody>
                  <a:tcPr anchor="ctr"/>
                </a:tc>
                <a:tc>
                  <a:txBody>
                    <a:bodyPr/>
                    <a:lstStyle/>
                    <a:p>
                      <a:pPr algn="ctr"/>
                      <a:r>
                        <a:rPr lang="en-US" dirty="0"/>
                        <a:t>10-15 grams</a:t>
                      </a:r>
                    </a:p>
                  </a:txBody>
                  <a:tcPr anchor="ctr"/>
                </a:tc>
                <a:extLst>
                  <a:ext uri="{0D108BD9-81ED-4DB2-BD59-A6C34878D82A}">
                    <a16:rowId xmlns:a16="http://schemas.microsoft.com/office/drawing/2014/main" val="408042604"/>
                  </a:ext>
                </a:extLst>
              </a:tr>
              <a:tr h="406823">
                <a:tc>
                  <a:txBody>
                    <a:bodyPr/>
                    <a:lstStyle/>
                    <a:p>
                      <a:pPr algn="ctr"/>
                      <a:r>
                        <a:rPr lang="en-US" dirty="0"/>
                        <a:t>FOS</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Laxation + Mineral absorption</a:t>
                      </a:r>
                    </a:p>
                  </a:txBody>
                  <a:tcPr anchor="ctr"/>
                </a:tc>
                <a:tc>
                  <a:txBody>
                    <a:bodyPr/>
                    <a:lstStyle/>
                    <a:p>
                      <a:pPr algn="ctr"/>
                      <a:r>
                        <a:rPr lang="en-US" dirty="0"/>
                        <a:t>10-20 grams</a:t>
                      </a:r>
                    </a:p>
                  </a:txBody>
                  <a:tcPr anchor="ctr"/>
                </a:tc>
                <a:extLst>
                  <a:ext uri="{0D108BD9-81ED-4DB2-BD59-A6C34878D82A}">
                    <a16:rowId xmlns:a16="http://schemas.microsoft.com/office/drawing/2014/main" val="394997461"/>
                  </a:ext>
                </a:extLst>
              </a:tr>
              <a:tr h="406823">
                <a:tc>
                  <a:txBody>
                    <a:bodyPr/>
                    <a:lstStyle/>
                    <a:p>
                      <a:pPr algn="ctr"/>
                      <a:r>
                        <a:rPr lang="en-US" dirty="0" err="1"/>
                        <a:t>GlcOS</a:t>
                      </a:r>
                      <a:endParaRPr lang="en-US" dirty="0"/>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Microbiome modulation </a:t>
                      </a:r>
                    </a:p>
                    <a:p>
                      <a:pPr algn="ctr"/>
                      <a:r>
                        <a:rPr lang="en-US" dirty="0"/>
                        <a:t>+ Digestive comfort</a:t>
                      </a:r>
                    </a:p>
                  </a:txBody>
                  <a:tcPr anchor="ctr"/>
                </a:tc>
                <a:tc>
                  <a:txBody>
                    <a:bodyPr/>
                    <a:lstStyle/>
                    <a:p>
                      <a:pPr algn="ctr"/>
                      <a:r>
                        <a:rPr lang="en-US" dirty="0"/>
                        <a:t>2 grams</a:t>
                      </a:r>
                    </a:p>
                  </a:txBody>
                  <a:tcPr anchor="ctr"/>
                </a:tc>
                <a:extLst>
                  <a:ext uri="{0D108BD9-81ED-4DB2-BD59-A6C34878D82A}">
                    <a16:rowId xmlns:a16="http://schemas.microsoft.com/office/drawing/2014/main" val="2522348063"/>
                  </a:ext>
                </a:extLst>
              </a:tr>
              <a:tr h="406823">
                <a:tc>
                  <a:txBody>
                    <a:bodyPr/>
                    <a:lstStyle/>
                    <a:p>
                      <a:pPr algn="ctr"/>
                      <a:r>
                        <a:rPr lang="en-US" dirty="0"/>
                        <a:t>Yeast </a:t>
                      </a:r>
                    </a:p>
                    <a:p>
                      <a:pPr algn="ctr"/>
                      <a:r>
                        <a:rPr lang="el-GR" b="0" dirty="0"/>
                        <a:t>β</a:t>
                      </a:r>
                      <a:r>
                        <a:rPr lang="en-US" b="0" dirty="0"/>
                        <a:t>-Glucan</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Innate immune defense</a:t>
                      </a:r>
                    </a:p>
                  </a:txBody>
                  <a:tcPr anchor="ctr"/>
                </a:tc>
                <a:tc>
                  <a:txBody>
                    <a:bodyPr/>
                    <a:lstStyle/>
                    <a:p>
                      <a:pPr algn="ctr"/>
                      <a:r>
                        <a:rPr lang="en-US" dirty="0"/>
                        <a:t>250-500mg</a:t>
                      </a:r>
                    </a:p>
                  </a:txBody>
                  <a:tcPr anchor="ctr"/>
                </a:tc>
                <a:extLst>
                  <a:ext uri="{0D108BD9-81ED-4DB2-BD59-A6C34878D82A}">
                    <a16:rowId xmlns:a16="http://schemas.microsoft.com/office/drawing/2014/main" val="1078244194"/>
                  </a:ext>
                </a:extLst>
              </a:tr>
            </a:tbl>
          </a:graphicData>
        </a:graphic>
      </p:graphicFrame>
      <p:sp>
        <p:nvSpPr>
          <p:cNvPr id="8" name="TextBox 7">
            <a:extLst>
              <a:ext uri="{FF2B5EF4-FFF2-40B4-BE49-F238E27FC236}">
                <a16:creationId xmlns:a16="http://schemas.microsoft.com/office/drawing/2014/main" id="{FC188D1C-F06E-F6B7-5A60-77BDEB171ACC}"/>
              </a:ext>
            </a:extLst>
          </p:cNvPr>
          <p:cNvSpPr txBox="1"/>
          <p:nvPr/>
        </p:nvSpPr>
        <p:spPr>
          <a:xfrm>
            <a:off x="1595718" y="5974986"/>
            <a:ext cx="4808047" cy="338554"/>
          </a:xfrm>
          <a:prstGeom prst="rect">
            <a:avLst/>
          </a:prstGeom>
          <a:noFill/>
        </p:spPr>
        <p:txBody>
          <a:bodyPr wrap="none" rtlCol="0">
            <a:spAutoFit/>
          </a:bodyPr>
          <a:lstStyle/>
          <a:p>
            <a:r>
              <a:rPr lang="en-US" sz="1600" dirty="0">
                <a:solidFill>
                  <a:schemeClr val="tx1">
                    <a:lumMod val="65000"/>
                    <a:lumOff val="35000"/>
                  </a:schemeClr>
                </a:solidFill>
              </a:rPr>
              <a:t>★ = relative strength of human evidence within domain</a:t>
            </a:r>
          </a:p>
        </p:txBody>
      </p:sp>
    </p:spTree>
    <p:extLst>
      <p:ext uri="{BB962C8B-B14F-4D97-AF65-F5344CB8AC3E}">
        <p14:creationId xmlns:p14="http://schemas.microsoft.com/office/powerpoint/2010/main" val="68848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45C8-32F6-52B5-AAD6-F167B5652087}"/>
              </a:ext>
            </a:extLst>
          </p:cNvPr>
          <p:cNvSpPr>
            <a:spLocks noGrp="1"/>
          </p:cNvSpPr>
          <p:nvPr>
            <p:ph type="title"/>
          </p:nvPr>
        </p:nvSpPr>
        <p:spPr>
          <a:xfrm>
            <a:off x="838200" y="454770"/>
            <a:ext cx="10515600" cy="1325563"/>
          </a:xfrm>
        </p:spPr>
        <p:txBody>
          <a:bodyPr/>
          <a:lstStyle/>
          <a:p>
            <a:pPr algn="ctr"/>
            <a:r>
              <a:rPr lang="en-US" dirty="0"/>
              <a:t>Polyphenols as Microbiome Modulators</a:t>
            </a:r>
          </a:p>
        </p:txBody>
      </p:sp>
      <p:sp>
        <p:nvSpPr>
          <p:cNvPr id="7" name="Content Placeholder 6">
            <a:extLst>
              <a:ext uri="{FF2B5EF4-FFF2-40B4-BE49-F238E27FC236}">
                <a16:creationId xmlns:a16="http://schemas.microsoft.com/office/drawing/2014/main" id="{1746FFDE-6746-C93C-A475-2967C55CAEA6}"/>
              </a:ext>
            </a:extLst>
          </p:cNvPr>
          <p:cNvSpPr>
            <a:spLocks noGrp="1"/>
          </p:cNvSpPr>
          <p:nvPr>
            <p:ph idx="1"/>
          </p:nvPr>
        </p:nvSpPr>
        <p:spPr>
          <a:xfrm>
            <a:off x="1246416" y="2151857"/>
            <a:ext cx="4452256" cy="2554286"/>
          </a:xfrm>
        </p:spPr>
        <p:txBody>
          <a:bodyPr>
            <a:normAutofit lnSpcReduction="10000"/>
          </a:bodyPr>
          <a:lstStyle/>
          <a:p>
            <a:pPr marL="0" indent="0">
              <a:buNone/>
            </a:pPr>
            <a:r>
              <a:rPr lang="en-US" sz="2400" b="1" dirty="0"/>
              <a:t>🌿 Polyphenols</a:t>
            </a:r>
          </a:p>
          <a:p>
            <a:pPr>
              <a:buFont typeface="Arial" panose="020B0604020202020204" pitchFamily="34" charset="0"/>
              <a:buChar char="•"/>
            </a:pPr>
            <a:r>
              <a:rPr lang="en-US" sz="2400" dirty="0"/>
              <a:t>Poorly absorbed → reach colon</a:t>
            </a:r>
          </a:p>
          <a:p>
            <a:pPr>
              <a:buFont typeface="Arial" panose="020B0604020202020204" pitchFamily="34" charset="0"/>
              <a:buChar char="•"/>
            </a:pPr>
            <a:r>
              <a:rPr lang="en-US" sz="2400" dirty="0"/>
              <a:t>Selectively metabolized by microbes</a:t>
            </a:r>
          </a:p>
          <a:p>
            <a:pPr>
              <a:buFont typeface="Arial" panose="020B0604020202020204" pitchFamily="34" charset="0"/>
              <a:buChar char="•"/>
            </a:pPr>
            <a:r>
              <a:rPr lang="en-US" sz="2400" dirty="0"/>
              <a:t>Generate bioactive metabolites</a:t>
            </a:r>
          </a:p>
          <a:p>
            <a:pPr>
              <a:buFont typeface="Arial" panose="020B0604020202020204" pitchFamily="34" charset="0"/>
              <a:buChar char="•"/>
            </a:pPr>
            <a:r>
              <a:rPr lang="en-US" sz="2400" dirty="0"/>
              <a:t>Microbiome-dependent</a:t>
            </a:r>
          </a:p>
        </p:txBody>
      </p:sp>
      <p:sp>
        <p:nvSpPr>
          <p:cNvPr id="9" name="Content Placeholder 6">
            <a:extLst>
              <a:ext uri="{FF2B5EF4-FFF2-40B4-BE49-F238E27FC236}">
                <a16:creationId xmlns:a16="http://schemas.microsoft.com/office/drawing/2014/main" id="{47DA29E3-204A-2617-657E-2928B2C54542}"/>
              </a:ext>
            </a:extLst>
          </p:cNvPr>
          <p:cNvSpPr txBox="1">
            <a:spLocks/>
          </p:cNvSpPr>
          <p:nvPr/>
        </p:nvSpPr>
        <p:spPr>
          <a:xfrm>
            <a:off x="6242960" y="2151857"/>
            <a:ext cx="4931224" cy="2897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 </a:t>
            </a:r>
            <a:r>
              <a:rPr lang="en-US" sz="2400" b="1" dirty="0"/>
              <a:t>Why Combine with Prebiotics?</a:t>
            </a:r>
          </a:p>
          <a:p>
            <a:pPr>
              <a:buFont typeface="Arial" panose="020B0604020202020204" pitchFamily="34" charset="0"/>
              <a:buChar char="•"/>
            </a:pPr>
            <a:r>
              <a:rPr lang="en-US" sz="2400" dirty="0"/>
              <a:t>Enhance microbial capacity</a:t>
            </a:r>
          </a:p>
          <a:p>
            <a:pPr>
              <a:buFont typeface="Arial" panose="020B0604020202020204" pitchFamily="34" charset="0"/>
              <a:buChar char="•"/>
            </a:pPr>
            <a:r>
              <a:rPr lang="en-US" sz="2400" dirty="0"/>
              <a:t>Increase metabolite production</a:t>
            </a:r>
          </a:p>
          <a:p>
            <a:pPr>
              <a:buFont typeface="Arial" panose="020B0604020202020204" pitchFamily="34" charset="0"/>
              <a:buChar char="•"/>
            </a:pPr>
            <a:r>
              <a:rPr lang="en-US" sz="2400" dirty="0"/>
              <a:t>Improve consistency of response</a:t>
            </a:r>
          </a:p>
          <a:p>
            <a:pPr>
              <a:buFont typeface="Arial" panose="020B0604020202020204" pitchFamily="34" charset="0"/>
              <a:buChar char="•"/>
            </a:pPr>
            <a:r>
              <a:rPr lang="en-US" sz="2400" dirty="0"/>
              <a:t>Amplify downstream effects</a:t>
            </a:r>
          </a:p>
        </p:txBody>
      </p:sp>
      <p:sp>
        <p:nvSpPr>
          <p:cNvPr id="11" name="TextBox 10">
            <a:extLst>
              <a:ext uri="{FF2B5EF4-FFF2-40B4-BE49-F238E27FC236}">
                <a16:creationId xmlns:a16="http://schemas.microsoft.com/office/drawing/2014/main" id="{848ADAD3-96D4-9CE9-40C9-9815BE9CBE7A}"/>
              </a:ext>
            </a:extLst>
          </p:cNvPr>
          <p:cNvSpPr txBox="1"/>
          <p:nvPr/>
        </p:nvSpPr>
        <p:spPr>
          <a:xfrm>
            <a:off x="1836308" y="5189874"/>
            <a:ext cx="8519383" cy="461665"/>
          </a:xfrm>
          <a:prstGeom prst="rect">
            <a:avLst/>
          </a:prstGeom>
          <a:noFill/>
        </p:spPr>
        <p:txBody>
          <a:bodyPr wrap="none" rtlCol="0">
            <a:spAutoFit/>
          </a:bodyPr>
          <a:lstStyle/>
          <a:p>
            <a:pPr algn="ctr"/>
            <a:r>
              <a:rPr lang="en-US" sz="2400" b="1" dirty="0">
                <a:solidFill>
                  <a:schemeClr val="tx1">
                    <a:lumMod val="65000"/>
                    <a:lumOff val="35000"/>
                  </a:schemeClr>
                </a:solidFill>
              </a:rPr>
              <a:t>Polyphenols don’t just rely on the microbiome, they help shape it</a:t>
            </a:r>
          </a:p>
        </p:txBody>
      </p:sp>
    </p:spTree>
    <p:extLst>
      <p:ext uri="{BB962C8B-B14F-4D97-AF65-F5344CB8AC3E}">
        <p14:creationId xmlns:p14="http://schemas.microsoft.com/office/powerpoint/2010/main" val="42005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AF28-297D-4D53-1D9F-037CCAAC190E}"/>
              </a:ext>
            </a:extLst>
          </p:cNvPr>
          <p:cNvSpPr>
            <a:spLocks noGrp="1"/>
          </p:cNvSpPr>
          <p:nvPr>
            <p:ph type="title"/>
          </p:nvPr>
        </p:nvSpPr>
        <p:spPr>
          <a:xfrm>
            <a:off x="838200" y="562665"/>
            <a:ext cx="10515600" cy="1325563"/>
          </a:xfrm>
        </p:spPr>
        <p:txBody>
          <a:bodyPr/>
          <a:lstStyle/>
          <a:p>
            <a:pPr algn="ctr"/>
            <a:r>
              <a:rPr lang="en-US" dirty="0"/>
              <a:t>Where Prebiotic Formulations Go Wrong</a:t>
            </a:r>
          </a:p>
        </p:txBody>
      </p:sp>
      <p:sp>
        <p:nvSpPr>
          <p:cNvPr id="3" name="Content Placeholder 2">
            <a:extLst>
              <a:ext uri="{FF2B5EF4-FFF2-40B4-BE49-F238E27FC236}">
                <a16:creationId xmlns:a16="http://schemas.microsoft.com/office/drawing/2014/main" id="{3066AA49-29C3-8E11-FFEC-DD1C34D90D32}"/>
              </a:ext>
            </a:extLst>
          </p:cNvPr>
          <p:cNvSpPr>
            <a:spLocks noGrp="1"/>
          </p:cNvSpPr>
          <p:nvPr>
            <p:ph idx="1"/>
          </p:nvPr>
        </p:nvSpPr>
        <p:spPr>
          <a:xfrm>
            <a:off x="1459307" y="2136096"/>
            <a:ext cx="4053686" cy="3488184"/>
          </a:xfrm>
        </p:spPr>
        <p:txBody>
          <a:bodyPr>
            <a:normAutofit/>
          </a:bodyPr>
          <a:lstStyle/>
          <a:p>
            <a:pPr marL="0" indent="0">
              <a:lnSpc>
                <a:spcPct val="110000"/>
              </a:lnSpc>
              <a:buNone/>
            </a:pPr>
            <a:r>
              <a:rPr lang="en-US" sz="2400" dirty="0"/>
              <a:t>⚠️ Dose mismatch</a:t>
            </a:r>
            <a:br>
              <a:rPr lang="en-US" sz="2400" dirty="0"/>
            </a:br>
            <a:r>
              <a:rPr lang="en-US" sz="2400" dirty="0"/>
              <a:t>Too much → intolerance</a:t>
            </a:r>
            <a:br>
              <a:rPr lang="en-US" sz="2400" dirty="0"/>
            </a:br>
            <a:r>
              <a:rPr lang="en-US" sz="2400" dirty="0"/>
              <a:t>Too little → no effect</a:t>
            </a:r>
            <a:br>
              <a:rPr lang="en-US" sz="2400" dirty="0"/>
            </a:br>
            <a:endParaRPr lang="en-US" sz="2400" dirty="0"/>
          </a:p>
          <a:p>
            <a:pPr marL="0" indent="0">
              <a:lnSpc>
                <a:spcPct val="110000"/>
              </a:lnSpc>
              <a:buNone/>
            </a:pPr>
            <a:br>
              <a:rPr lang="en-US" sz="1200" dirty="0"/>
            </a:br>
            <a:r>
              <a:rPr lang="en-US" sz="2400" dirty="0"/>
              <a:t>⚠️ Poor substrate–microbe fit</a:t>
            </a:r>
            <a:br>
              <a:rPr lang="en-US" sz="2400" dirty="0"/>
            </a:br>
            <a:r>
              <a:rPr lang="en-US" sz="2400" dirty="0"/>
              <a:t>Non-selective fermentation</a:t>
            </a:r>
            <a:br>
              <a:rPr lang="en-US" sz="2400" dirty="0"/>
            </a:br>
            <a:r>
              <a:rPr lang="en-US" sz="2400" dirty="0"/>
              <a:t>→ Inefficient outcomes</a:t>
            </a:r>
          </a:p>
        </p:txBody>
      </p:sp>
      <p:sp>
        <p:nvSpPr>
          <p:cNvPr id="4" name="TextBox 3">
            <a:extLst>
              <a:ext uri="{FF2B5EF4-FFF2-40B4-BE49-F238E27FC236}">
                <a16:creationId xmlns:a16="http://schemas.microsoft.com/office/drawing/2014/main" id="{9E8E9280-B232-9524-27A3-4FAA121C65AA}"/>
              </a:ext>
            </a:extLst>
          </p:cNvPr>
          <p:cNvSpPr txBox="1"/>
          <p:nvPr/>
        </p:nvSpPr>
        <p:spPr>
          <a:xfrm>
            <a:off x="6307486" y="2136096"/>
            <a:ext cx="4392549" cy="3340594"/>
          </a:xfrm>
          <a:prstGeom prst="rect">
            <a:avLst/>
          </a:prstGeom>
          <a:noFill/>
        </p:spPr>
        <p:txBody>
          <a:bodyPr wrap="none" rtlCol="0">
            <a:spAutoFit/>
          </a:bodyPr>
          <a:lstStyle/>
          <a:p>
            <a:pPr>
              <a:lnSpc>
                <a:spcPct val="110000"/>
              </a:lnSpc>
              <a:spcBef>
                <a:spcPts val="1200"/>
              </a:spcBef>
            </a:pPr>
            <a:r>
              <a:rPr lang="en-US" sz="2400" dirty="0">
                <a:solidFill>
                  <a:schemeClr val="tx1">
                    <a:lumMod val="50000"/>
                    <a:lumOff val="50000"/>
                  </a:schemeClr>
                </a:solidFill>
              </a:rPr>
              <a:t>⚠️ Overlapping fermentation</a:t>
            </a:r>
            <a:br>
              <a:rPr lang="en-US" sz="2400" dirty="0">
                <a:solidFill>
                  <a:schemeClr val="tx1">
                    <a:lumMod val="50000"/>
                    <a:lumOff val="50000"/>
                  </a:schemeClr>
                </a:solidFill>
              </a:rPr>
            </a:br>
            <a:r>
              <a:rPr lang="en-US" sz="2400" dirty="0">
                <a:solidFill>
                  <a:schemeClr val="tx1">
                    <a:lumMod val="50000"/>
                    <a:lumOff val="50000"/>
                  </a:schemeClr>
                </a:solidFill>
              </a:rPr>
              <a:t>Too many fast fibers</a:t>
            </a:r>
            <a:br>
              <a:rPr lang="en-US" sz="2400" dirty="0">
                <a:solidFill>
                  <a:schemeClr val="tx1">
                    <a:lumMod val="50000"/>
                    <a:lumOff val="50000"/>
                  </a:schemeClr>
                </a:solidFill>
              </a:rPr>
            </a:br>
            <a:r>
              <a:rPr lang="en-US" sz="2400" dirty="0">
                <a:solidFill>
                  <a:schemeClr val="tx1">
                    <a:lumMod val="50000"/>
                    <a:lumOff val="50000"/>
                  </a:schemeClr>
                </a:solidFill>
              </a:rPr>
              <a:t>→ Gas + bloating</a:t>
            </a:r>
            <a:br>
              <a:rPr lang="en-US" sz="2400" dirty="0">
                <a:solidFill>
                  <a:schemeClr val="tx1">
                    <a:lumMod val="50000"/>
                    <a:lumOff val="50000"/>
                  </a:schemeClr>
                </a:solidFill>
              </a:rPr>
            </a:br>
            <a:endParaRPr lang="en-US" sz="2400" dirty="0">
              <a:solidFill>
                <a:schemeClr val="tx1">
                  <a:lumMod val="50000"/>
                  <a:lumOff val="50000"/>
                </a:schemeClr>
              </a:solidFill>
            </a:endParaRPr>
          </a:p>
          <a:p>
            <a:pPr>
              <a:lnSpc>
                <a:spcPct val="110000"/>
              </a:lnSpc>
              <a:spcBef>
                <a:spcPts val="1200"/>
              </a:spcBef>
            </a:pPr>
            <a:br>
              <a:rPr lang="en-US" sz="1200" dirty="0">
                <a:solidFill>
                  <a:schemeClr val="tx1">
                    <a:lumMod val="50000"/>
                    <a:lumOff val="50000"/>
                  </a:schemeClr>
                </a:solidFill>
              </a:rPr>
            </a:br>
            <a:r>
              <a:rPr lang="en-US" sz="2400" dirty="0">
                <a:solidFill>
                  <a:schemeClr val="tx1">
                    <a:lumMod val="50000"/>
                    <a:lumOff val="50000"/>
                  </a:schemeClr>
                </a:solidFill>
              </a:rPr>
              <a:t>⚠️ Format mismatch</a:t>
            </a:r>
            <a:br>
              <a:rPr lang="en-US" sz="2400" dirty="0">
                <a:solidFill>
                  <a:schemeClr val="tx1">
                    <a:lumMod val="50000"/>
                    <a:lumOff val="50000"/>
                  </a:schemeClr>
                </a:solidFill>
              </a:rPr>
            </a:br>
            <a:r>
              <a:rPr lang="en-US" sz="2400" dirty="0">
                <a:solidFill>
                  <a:schemeClr val="tx1">
                    <a:lumMod val="50000"/>
                    <a:lumOff val="50000"/>
                  </a:schemeClr>
                </a:solidFill>
              </a:rPr>
              <a:t>High-dose fibers in capsules/RTDs</a:t>
            </a:r>
            <a:br>
              <a:rPr lang="en-US" sz="2400" dirty="0">
                <a:solidFill>
                  <a:schemeClr val="tx1">
                    <a:lumMod val="50000"/>
                    <a:lumOff val="50000"/>
                  </a:schemeClr>
                </a:solidFill>
              </a:rPr>
            </a:br>
            <a:r>
              <a:rPr lang="en-US" sz="2400" dirty="0">
                <a:solidFill>
                  <a:schemeClr val="tx1">
                    <a:lumMod val="50000"/>
                    <a:lumOff val="50000"/>
                  </a:schemeClr>
                </a:solidFill>
              </a:rPr>
              <a:t>→ Not viable</a:t>
            </a:r>
          </a:p>
        </p:txBody>
      </p:sp>
    </p:spTree>
    <p:extLst>
      <p:ext uri="{BB962C8B-B14F-4D97-AF65-F5344CB8AC3E}">
        <p14:creationId xmlns:p14="http://schemas.microsoft.com/office/powerpoint/2010/main" val="334281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0262-DF83-C85A-85A6-9CC27124EA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06A910-5D55-54DC-DB0F-BEFAEF54F71E}"/>
              </a:ext>
            </a:extLst>
          </p:cNvPr>
          <p:cNvSpPr/>
          <p:nvPr/>
        </p:nvSpPr>
        <p:spPr>
          <a:xfrm>
            <a:off x="6095999" y="1719045"/>
            <a:ext cx="4667907" cy="3751590"/>
          </a:xfrm>
          <a:prstGeom prst="rect">
            <a:avLst/>
          </a:prstGeom>
          <a:solidFill>
            <a:srgbClr val="FF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691C26-9630-3953-AAB5-2F95F8B888B6}"/>
              </a:ext>
            </a:extLst>
          </p:cNvPr>
          <p:cNvSpPr/>
          <p:nvPr/>
        </p:nvSpPr>
        <p:spPr>
          <a:xfrm>
            <a:off x="1153512" y="1719045"/>
            <a:ext cx="4698125" cy="375159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45013-1F45-1C01-07F0-FAA7EBC6307B}"/>
              </a:ext>
            </a:extLst>
          </p:cNvPr>
          <p:cNvSpPr>
            <a:spLocks noGrp="1"/>
          </p:cNvSpPr>
          <p:nvPr>
            <p:ph type="title"/>
          </p:nvPr>
        </p:nvSpPr>
        <p:spPr/>
        <p:txBody>
          <a:bodyPr/>
          <a:lstStyle/>
          <a:p>
            <a:pPr algn="ctr"/>
            <a:r>
              <a:rPr lang="en-US" dirty="0"/>
              <a:t>Regulatory Considerations (FDA)</a:t>
            </a:r>
          </a:p>
        </p:txBody>
      </p:sp>
      <p:sp>
        <p:nvSpPr>
          <p:cNvPr id="3" name="Content Placeholder 2">
            <a:extLst>
              <a:ext uri="{FF2B5EF4-FFF2-40B4-BE49-F238E27FC236}">
                <a16:creationId xmlns:a16="http://schemas.microsoft.com/office/drawing/2014/main" id="{3D7478FF-0932-9FE4-2C25-890A3EF0FA4D}"/>
              </a:ext>
            </a:extLst>
          </p:cNvPr>
          <p:cNvSpPr>
            <a:spLocks noGrp="1"/>
          </p:cNvSpPr>
          <p:nvPr>
            <p:ph idx="1"/>
          </p:nvPr>
        </p:nvSpPr>
        <p:spPr>
          <a:xfrm>
            <a:off x="1428094" y="1880957"/>
            <a:ext cx="4148960" cy="3459298"/>
          </a:xfrm>
        </p:spPr>
        <p:txBody>
          <a:bodyPr/>
          <a:lstStyle/>
          <a:p>
            <a:pPr marL="0" indent="0">
              <a:buNone/>
            </a:pPr>
            <a:r>
              <a:rPr lang="en-US" dirty="0"/>
              <a:t>Approved as Dietary Fiber:</a:t>
            </a:r>
          </a:p>
          <a:p>
            <a:pPr lvl="1"/>
            <a:r>
              <a:rPr lang="en-US" dirty="0" err="1"/>
              <a:t>scFOS</a:t>
            </a:r>
            <a:endParaRPr lang="en-US" dirty="0"/>
          </a:p>
          <a:p>
            <a:pPr lvl="1"/>
            <a:r>
              <a:rPr lang="en-US" dirty="0"/>
              <a:t>GOS</a:t>
            </a:r>
          </a:p>
          <a:p>
            <a:pPr lvl="1"/>
            <a:r>
              <a:rPr lang="en-US" dirty="0"/>
              <a:t>Pectin</a:t>
            </a:r>
          </a:p>
          <a:p>
            <a:pPr lvl="1"/>
            <a:r>
              <a:rPr lang="en-US" dirty="0"/>
              <a:t>Inulin</a:t>
            </a:r>
          </a:p>
          <a:p>
            <a:pPr lvl="1"/>
            <a:r>
              <a:rPr lang="en-US" dirty="0"/>
              <a:t>Arabinoxylan</a:t>
            </a:r>
          </a:p>
          <a:p>
            <a:pPr lvl="1"/>
            <a:r>
              <a:rPr lang="en-US" dirty="0"/>
              <a:t>Resistant Starch</a:t>
            </a:r>
          </a:p>
          <a:p>
            <a:pPr lvl="1"/>
            <a:r>
              <a:rPr lang="en-US" dirty="0"/>
              <a:t>Oat/Barley </a:t>
            </a:r>
            <a:r>
              <a:rPr lang="el-GR" dirty="0"/>
              <a:t>β</a:t>
            </a:r>
            <a:r>
              <a:rPr lang="en-US" dirty="0"/>
              <a:t>-Glucan</a:t>
            </a:r>
          </a:p>
          <a:p>
            <a:pPr lvl="1"/>
            <a:endParaRPr lang="en-US" dirty="0"/>
          </a:p>
        </p:txBody>
      </p:sp>
      <p:sp>
        <p:nvSpPr>
          <p:cNvPr id="4" name="Content Placeholder 2">
            <a:extLst>
              <a:ext uri="{FF2B5EF4-FFF2-40B4-BE49-F238E27FC236}">
                <a16:creationId xmlns:a16="http://schemas.microsoft.com/office/drawing/2014/main" id="{211E2EE8-034A-5F9C-BE7E-F755B1B0CA5D}"/>
              </a:ext>
            </a:extLst>
          </p:cNvPr>
          <p:cNvSpPr txBox="1">
            <a:spLocks/>
          </p:cNvSpPr>
          <p:nvPr/>
        </p:nvSpPr>
        <p:spPr>
          <a:xfrm>
            <a:off x="6406149" y="1912028"/>
            <a:ext cx="4047605" cy="3033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 Approved as Dietary Fiber:</a:t>
            </a:r>
          </a:p>
          <a:p>
            <a:pPr lvl="1"/>
            <a:r>
              <a:rPr lang="en-US" dirty="0"/>
              <a:t>IMO</a:t>
            </a:r>
          </a:p>
          <a:p>
            <a:pPr lvl="1"/>
            <a:r>
              <a:rPr lang="en-US" dirty="0"/>
              <a:t>XOS</a:t>
            </a:r>
          </a:p>
          <a:p>
            <a:pPr lvl="1"/>
            <a:r>
              <a:rPr lang="en-US" dirty="0"/>
              <a:t>AXOS</a:t>
            </a:r>
          </a:p>
          <a:p>
            <a:pPr lvl="1"/>
            <a:r>
              <a:rPr lang="en-US" dirty="0" err="1"/>
              <a:t>GlcOS</a:t>
            </a:r>
            <a:endParaRPr lang="en-US" dirty="0"/>
          </a:p>
          <a:p>
            <a:pPr lvl="1"/>
            <a:r>
              <a:rPr lang="en-US" dirty="0"/>
              <a:t>Yeast </a:t>
            </a:r>
            <a:r>
              <a:rPr lang="el-GR" dirty="0"/>
              <a:t>β</a:t>
            </a:r>
            <a:r>
              <a:rPr lang="en-US" dirty="0"/>
              <a:t>-Glucan</a:t>
            </a:r>
          </a:p>
        </p:txBody>
      </p:sp>
    </p:spTree>
    <p:extLst>
      <p:ext uri="{BB962C8B-B14F-4D97-AF65-F5344CB8AC3E}">
        <p14:creationId xmlns:p14="http://schemas.microsoft.com/office/powerpoint/2010/main" val="328398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A5B3-504E-952F-F3F4-21F2C8CEE200}"/>
              </a:ext>
            </a:extLst>
          </p:cNvPr>
          <p:cNvSpPr>
            <a:spLocks noGrp="1"/>
          </p:cNvSpPr>
          <p:nvPr>
            <p:ph type="title"/>
          </p:nvPr>
        </p:nvSpPr>
        <p:spPr/>
        <p:txBody>
          <a:bodyPr/>
          <a:lstStyle/>
          <a:p>
            <a:pPr algn="ctr"/>
            <a:r>
              <a:rPr lang="en-US" dirty="0"/>
              <a:t>What Makes an Ideal Modern Prebiotic?</a:t>
            </a:r>
          </a:p>
        </p:txBody>
      </p:sp>
      <p:sp>
        <p:nvSpPr>
          <p:cNvPr id="3" name="Content Placeholder 2">
            <a:extLst>
              <a:ext uri="{FF2B5EF4-FFF2-40B4-BE49-F238E27FC236}">
                <a16:creationId xmlns:a16="http://schemas.microsoft.com/office/drawing/2014/main" id="{F5176621-8CCB-82F7-4CFE-2174AE385327}"/>
              </a:ext>
            </a:extLst>
          </p:cNvPr>
          <p:cNvSpPr>
            <a:spLocks noGrp="1"/>
          </p:cNvSpPr>
          <p:nvPr>
            <p:ph idx="1"/>
          </p:nvPr>
        </p:nvSpPr>
        <p:spPr>
          <a:xfrm>
            <a:off x="1487821" y="1690688"/>
            <a:ext cx="7893103" cy="4007504"/>
          </a:xfrm>
        </p:spPr>
        <p:txBody>
          <a:bodyPr>
            <a:normAutofit lnSpcReduction="10000"/>
          </a:bodyPr>
          <a:lstStyle/>
          <a:p>
            <a:pPr>
              <a:lnSpc>
                <a:spcPct val="150000"/>
              </a:lnSpc>
              <a:buFont typeface="Wingdings" pitchFamily="2" charset="2"/>
              <a:buChar char="ü"/>
            </a:pPr>
            <a:r>
              <a:rPr lang="en-US" sz="3200" dirty="0"/>
              <a:t>Low effective dose</a:t>
            </a:r>
          </a:p>
          <a:p>
            <a:pPr>
              <a:lnSpc>
                <a:spcPct val="150000"/>
              </a:lnSpc>
              <a:buFont typeface="Wingdings" pitchFamily="2" charset="2"/>
              <a:buChar char="ü"/>
            </a:pPr>
            <a:r>
              <a:rPr lang="en-US" sz="3200" dirty="0"/>
              <a:t>Selective fermentation</a:t>
            </a:r>
          </a:p>
          <a:p>
            <a:pPr>
              <a:lnSpc>
                <a:spcPct val="150000"/>
              </a:lnSpc>
              <a:buFont typeface="Wingdings" pitchFamily="2" charset="2"/>
              <a:buChar char="ü"/>
            </a:pPr>
            <a:r>
              <a:rPr lang="en-US" sz="3200" dirty="0"/>
              <a:t>Controlled fermentation kinetics</a:t>
            </a:r>
          </a:p>
          <a:p>
            <a:pPr>
              <a:lnSpc>
                <a:spcPct val="150000"/>
              </a:lnSpc>
              <a:buFont typeface="Wingdings" pitchFamily="2" charset="2"/>
              <a:buChar char="ü"/>
            </a:pPr>
            <a:r>
              <a:rPr lang="en-US" sz="3200" dirty="0"/>
              <a:t>High GI tolerance</a:t>
            </a:r>
          </a:p>
          <a:p>
            <a:pPr>
              <a:lnSpc>
                <a:spcPct val="150000"/>
              </a:lnSpc>
              <a:buFont typeface="Wingdings" pitchFamily="2" charset="2"/>
              <a:buChar char="ü"/>
            </a:pPr>
            <a:r>
              <a:rPr lang="en-US" sz="3200" dirty="0"/>
              <a:t>Formulation compatibility</a:t>
            </a:r>
          </a:p>
        </p:txBody>
      </p:sp>
      <p:pic>
        <p:nvPicPr>
          <p:cNvPr id="5" name="Picture 4">
            <a:extLst>
              <a:ext uri="{FF2B5EF4-FFF2-40B4-BE49-F238E27FC236}">
                <a16:creationId xmlns:a16="http://schemas.microsoft.com/office/drawing/2014/main" id="{761D9956-27BF-EAD2-EF22-170590007E93}"/>
              </a:ext>
            </a:extLst>
          </p:cNvPr>
          <p:cNvPicPr>
            <a:picLocks noChangeAspect="1"/>
          </p:cNvPicPr>
          <p:nvPr/>
        </p:nvPicPr>
        <p:blipFill>
          <a:blip r:embed="rId2">
            <a:extLst>
              <a:ext uri="{28A0092B-C50C-407E-A947-70E740481C1C}">
                <a14:useLocalDpi xmlns:a14="http://schemas.microsoft.com/office/drawing/2010/main" val="0"/>
              </a:ext>
            </a:extLst>
          </a:blip>
          <a:srcRect l="38062" t="8336" r="18108" b="12704"/>
          <a:stretch/>
        </p:blipFill>
        <p:spPr>
          <a:xfrm>
            <a:off x="7673787" y="1872924"/>
            <a:ext cx="3406589" cy="3452111"/>
          </a:xfrm>
          <a:prstGeom prst="rect">
            <a:avLst/>
          </a:prstGeom>
        </p:spPr>
      </p:pic>
    </p:spTree>
    <p:extLst>
      <p:ext uri="{BB962C8B-B14F-4D97-AF65-F5344CB8AC3E}">
        <p14:creationId xmlns:p14="http://schemas.microsoft.com/office/powerpoint/2010/main" val="272630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CS1\Desktop\Docs\Marketing\Logos\PreticX_logo_FINAL\PreticX_logo_FINAL\PreticX_logo_4c-01.png">
            <a:extLst>
              <a:ext uri="{FF2B5EF4-FFF2-40B4-BE49-F238E27FC236}">
                <a16:creationId xmlns:a16="http://schemas.microsoft.com/office/drawing/2014/main" id="{3FAEF547-ABE8-49AC-9902-CAD77519F6E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2766" y="3394856"/>
            <a:ext cx="2206931" cy="11136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501E378-672D-435B-1954-1087553997BE}"/>
              </a:ext>
            </a:extLst>
          </p:cNvPr>
          <p:cNvSpPr>
            <a:spLocks noGrp="1"/>
          </p:cNvSpPr>
          <p:nvPr>
            <p:ph type="title"/>
          </p:nvPr>
        </p:nvSpPr>
        <p:spPr>
          <a:xfrm>
            <a:off x="1410730" y="596760"/>
            <a:ext cx="9370539" cy="1076729"/>
          </a:xfrm>
        </p:spPr>
        <p:txBody>
          <a:bodyPr>
            <a:normAutofit/>
          </a:bodyPr>
          <a:lstStyle/>
          <a:p>
            <a:pPr algn="ctr"/>
            <a:r>
              <a:rPr lang="en-US" dirty="0"/>
              <a:t>PreticX® (XOS): A Precision Prebiotic</a:t>
            </a:r>
          </a:p>
        </p:txBody>
      </p:sp>
      <p:sp>
        <p:nvSpPr>
          <p:cNvPr id="2" name="TextBox 1">
            <a:extLst>
              <a:ext uri="{FF2B5EF4-FFF2-40B4-BE49-F238E27FC236}">
                <a16:creationId xmlns:a16="http://schemas.microsoft.com/office/drawing/2014/main" id="{070D3913-6AB5-0D39-A595-09B362252DD0}"/>
              </a:ext>
            </a:extLst>
          </p:cNvPr>
          <p:cNvSpPr txBox="1"/>
          <p:nvPr/>
        </p:nvSpPr>
        <p:spPr>
          <a:xfrm>
            <a:off x="1083114" y="2497241"/>
            <a:ext cx="3323347" cy="1323439"/>
          </a:xfrm>
          <a:prstGeom prst="rect">
            <a:avLst/>
          </a:prstGeom>
          <a:noFill/>
        </p:spPr>
        <p:txBody>
          <a:bodyPr wrap="square" rtlCol="0">
            <a:spAutoFit/>
          </a:bodyPr>
          <a:lstStyle/>
          <a:p>
            <a:r>
              <a:rPr lang="en-US" sz="2000" dirty="0"/>
              <a:t>🧪 </a:t>
            </a:r>
            <a:r>
              <a:rPr lang="en-US" sz="2000" b="1" dirty="0">
                <a:solidFill>
                  <a:schemeClr val="tx1">
                    <a:lumMod val="65000"/>
                    <a:lumOff val="35000"/>
                  </a:schemeClr>
                </a:solidFill>
              </a:rPr>
              <a:t>Selective fermentation</a:t>
            </a:r>
          </a:p>
          <a:p>
            <a:r>
              <a:rPr lang="en-US" sz="2000" dirty="0">
                <a:solidFill>
                  <a:schemeClr val="tx1">
                    <a:lumMod val="65000"/>
                    <a:lumOff val="35000"/>
                  </a:schemeClr>
                </a:solidFill>
              </a:rPr>
              <a:t>Targets </a:t>
            </a:r>
            <a:r>
              <a:rPr lang="en-US" sz="2000" i="1" dirty="0">
                <a:solidFill>
                  <a:schemeClr val="tx1">
                    <a:lumMod val="65000"/>
                    <a:lumOff val="35000"/>
                  </a:schemeClr>
                </a:solidFill>
              </a:rPr>
              <a:t>Bifidobacterium spp.</a:t>
            </a:r>
            <a:br>
              <a:rPr lang="en-US" sz="2000" dirty="0">
                <a:solidFill>
                  <a:schemeClr val="tx1">
                    <a:lumMod val="65000"/>
                    <a:lumOff val="35000"/>
                  </a:schemeClr>
                </a:solidFill>
              </a:rPr>
            </a:br>
            <a:r>
              <a:rPr lang="en-US" sz="2000" dirty="0">
                <a:solidFill>
                  <a:schemeClr val="tx1">
                    <a:lumMod val="65000"/>
                    <a:lumOff val="35000"/>
                  </a:schemeClr>
                </a:solidFill>
              </a:rPr>
              <a:t>→ Precision over broad fermentation</a:t>
            </a:r>
          </a:p>
        </p:txBody>
      </p:sp>
      <p:sp>
        <p:nvSpPr>
          <p:cNvPr id="4" name="TextBox 3">
            <a:extLst>
              <a:ext uri="{FF2B5EF4-FFF2-40B4-BE49-F238E27FC236}">
                <a16:creationId xmlns:a16="http://schemas.microsoft.com/office/drawing/2014/main" id="{8B762B6F-3129-754A-104F-F2DEFBFC5808}"/>
              </a:ext>
            </a:extLst>
          </p:cNvPr>
          <p:cNvSpPr txBox="1"/>
          <p:nvPr/>
        </p:nvSpPr>
        <p:spPr>
          <a:xfrm>
            <a:off x="1083114" y="4395210"/>
            <a:ext cx="3890683" cy="1015663"/>
          </a:xfrm>
          <a:prstGeom prst="rect">
            <a:avLst/>
          </a:prstGeom>
          <a:noFill/>
        </p:spPr>
        <p:txBody>
          <a:bodyPr wrap="square" rtlCol="0">
            <a:spAutoFit/>
          </a:bodyPr>
          <a:lstStyle/>
          <a:p>
            <a:r>
              <a:rPr lang="en-US" sz="2000" dirty="0">
                <a:solidFill>
                  <a:schemeClr val="tx1">
                    <a:lumMod val="65000"/>
                    <a:lumOff val="35000"/>
                  </a:schemeClr>
                </a:solidFill>
              </a:rPr>
              <a:t>🎯 </a:t>
            </a:r>
            <a:r>
              <a:rPr lang="en-US" sz="2000" b="1" dirty="0">
                <a:solidFill>
                  <a:schemeClr val="tx1">
                    <a:lumMod val="65000"/>
                    <a:lumOff val="35000"/>
                  </a:schemeClr>
                </a:solidFill>
              </a:rPr>
              <a:t>Dose efficiency</a:t>
            </a:r>
          </a:p>
          <a:p>
            <a:r>
              <a:rPr lang="en-US" sz="2000" dirty="0">
                <a:solidFill>
                  <a:schemeClr val="tx1">
                    <a:lumMod val="65000"/>
                    <a:lumOff val="35000"/>
                  </a:schemeClr>
                </a:solidFill>
              </a:rPr>
              <a:t>Effective at ~</a:t>
            </a:r>
            <a:r>
              <a:rPr lang="en-US" sz="2000" b="1" dirty="0">
                <a:solidFill>
                  <a:schemeClr val="tx1">
                    <a:lumMod val="65000"/>
                    <a:lumOff val="35000"/>
                  </a:schemeClr>
                </a:solidFill>
              </a:rPr>
              <a:t>1 g/day</a:t>
            </a:r>
            <a:br>
              <a:rPr lang="en-US" sz="2000" dirty="0">
                <a:solidFill>
                  <a:schemeClr val="tx1">
                    <a:lumMod val="65000"/>
                    <a:lumOff val="35000"/>
                  </a:schemeClr>
                </a:solidFill>
              </a:rPr>
            </a:br>
            <a:r>
              <a:rPr lang="en-US" sz="2000" dirty="0">
                <a:solidFill>
                  <a:schemeClr val="tx1">
                    <a:lumMod val="65000"/>
                    <a:lumOff val="35000"/>
                  </a:schemeClr>
                </a:solidFill>
              </a:rPr>
              <a:t>→ Enables capsule &amp; RTD formats</a:t>
            </a:r>
          </a:p>
        </p:txBody>
      </p:sp>
      <p:sp>
        <p:nvSpPr>
          <p:cNvPr id="7" name="TextBox 6">
            <a:extLst>
              <a:ext uri="{FF2B5EF4-FFF2-40B4-BE49-F238E27FC236}">
                <a16:creationId xmlns:a16="http://schemas.microsoft.com/office/drawing/2014/main" id="{F7D39204-8844-FC09-F5BF-2DC251E62873}"/>
              </a:ext>
            </a:extLst>
          </p:cNvPr>
          <p:cNvSpPr txBox="1"/>
          <p:nvPr/>
        </p:nvSpPr>
        <p:spPr>
          <a:xfrm>
            <a:off x="7246002" y="2515623"/>
            <a:ext cx="3323346" cy="1015663"/>
          </a:xfrm>
          <a:prstGeom prst="rect">
            <a:avLst/>
          </a:prstGeom>
          <a:noFill/>
        </p:spPr>
        <p:txBody>
          <a:bodyPr wrap="none" rtlCol="0">
            <a:spAutoFit/>
          </a:bodyPr>
          <a:lstStyle/>
          <a:p>
            <a:r>
              <a:rPr lang="en-US" sz="2000" dirty="0">
                <a:solidFill>
                  <a:schemeClr val="tx1">
                    <a:lumMod val="65000"/>
                    <a:lumOff val="35000"/>
                  </a:schemeClr>
                </a:solidFill>
              </a:rPr>
              <a:t>🌬️ </a:t>
            </a:r>
            <a:r>
              <a:rPr lang="en-US" sz="2000" b="1" dirty="0">
                <a:solidFill>
                  <a:schemeClr val="tx1">
                    <a:lumMod val="65000"/>
                    <a:lumOff val="35000"/>
                  </a:schemeClr>
                </a:solidFill>
              </a:rPr>
              <a:t>High GI tolerance</a:t>
            </a:r>
          </a:p>
          <a:p>
            <a:r>
              <a:rPr lang="en-US" sz="2000" dirty="0">
                <a:solidFill>
                  <a:schemeClr val="tx1">
                    <a:lumMod val="65000"/>
                    <a:lumOff val="35000"/>
                  </a:schemeClr>
                </a:solidFill>
              </a:rPr>
              <a:t>Controlled fermentation</a:t>
            </a:r>
            <a:br>
              <a:rPr lang="en-US" sz="2000" dirty="0">
                <a:solidFill>
                  <a:schemeClr val="tx1">
                    <a:lumMod val="65000"/>
                    <a:lumOff val="35000"/>
                  </a:schemeClr>
                </a:solidFill>
              </a:rPr>
            </a:br>
            <a:r>
              <a:rPr lang="en-US" sz="2000" dirty="0">
                <a:solidFill>
                  <a:schemeClr val="tx1">
                    <a:lumMod val="65000"/>
                    <a:lumOff val="35000"/>
                  </a:schemeClr>
                </a:solidFill>
              </a:rPr>
              <a:t>→ Less gas, better compliance</a:t>
            </a:r>
          </a:p>
        </p:txBody>
      </p:sp>
      <p:sp>
        <p:nvSpPr>
          <p:cNvPr id="11" name="TextBox 10">
            <a:extLst>
              <a:ext uri="{FF2B5EF4-FFF2-40B4-BE49-F238E27FC236}">
                <a16:creationId xmlns:a16="http://schemas.microsoft.com/office/drawing/2014/main" id="{F7D6F4FD-33FF-FDBB-F910-F43FA96FCDC3}"/>
              </a:ext>
            </a:extLst>
          </p:cNvPr>
          <p:cNvSpPr txBox="1"/>
          <p:nvPr/>
        </p:nvSpPr>
        <p:spPr>
          <a:xfrm>
            <a:off x="7246002" y="4395210"/>
            <a:ext cx="3862884" cy="1015663"/>
          </a:xfrm>
          <a:prstGeom prst="rect">
            <a:avLst/>
          </a:prstGeom>
          <a:noFill/>
        </p:spPr>
        <p:txBody>
          <a:bodyPr wrap="square">
            <a:spAutoFit/>
          </a:bodyPr>
          <a:lstStyle/>
          <a:p>
            <a:r>
              <a:rPr lang="en-US" sz="2000" dirty="0"/>
              <a:t>📊 </a:t>
            </a:r>
            <a:r>
              <a:rPr lang="en-US" sz="2000" b="1" dirty="0">
                <a:solidFill>
                  <a:schemeClr val="tx1">
                    <a:lumMod val="65000"/>
                    <a:lumOff val="35000"/>
                  </a:schemeClr>
                </a:solidFill>
              </a:rPr>
              <a:t>Position in Prebiotic Spectrum</a:t>
            </a:r>
          </a:p>
          <a:p>
            <a:r>
              <a:rPr lang="en-US" sz="2000" dirty="0">
                <a:solidFill>
                  <a:schemeClr val="tx1">
                    <a:lumMod val="65000"/>
                    <a:lumOff val="35000"/>
                  </a:schemeClr>
                </a:solidFill>
              </a:rPr>
              <a:t>High selectivity + low dose = modern prebiotic design</a:t>
            </a:r>
          </a:p>
        </p:txBody>
      </p:sp>
      <p:sp>
        <p:nvSpPr>
          <p:cNvPr id="12" name="TextBox 11">
            <a:extLst>
              <a:ext uri="{FF2B5EF4-FFF2-40B4-BE49-F238E27FC236}">
                <a16:creationId xmlns:a16="http://schemas.microsoft.com/office/drawing/2014/main" id="{3C2117E1-0846-7DC4-59D6-0DF351E16B49}"/>
              </a:ext>
            </a:extLst>
          </p:cNvPr>
          <p:cNvSpPr txBox="1"/>
          <p:nvPr/>
        </p:nvSpPr>
        <p:spPr>
          <a:xfrm>
            <a:off x="2461831" y="1570084"/>
            <a:ext cx="7423827" cy="461665"/>
          </a:xfrm>
          <a:prstGeom prst="rect">
            <a:avLst/>
          </a:prstGeom>
          <a:noFill/>
        </p:spPr>
        <p:txBody>
          <a:bodyPr wrap="none" rtlCol="0">
            <a:spAutoFit/>
          </a:bodyPr>
          <a:lstStyle/>
          <a:p>
            <a:r>
              <a:rPr lang="en-US" sz="2400" b="1" dirty="0">
                <a:solidFill>
                  <a:schemeClr val="tx1">
                    <a:lumMod val="65000"/>
                    <a:lumOff val="35000"/>
                  </a:schemeClr>
                </a:solidFill>
              </a:rPr>
              <a:t>Designed for low-dose, targeted microbiome modulation</a:t>
            </a:r>
          </a:p>
        </p:txBody>
      </p:sp>
    </p:spTree>
    <p:extLst>
      <p:ext uri="{BB962C8B-B14F-4D97-AF65-F5344CB8AC3E}">
        <p14:creationId xmlns:p14="http://schemas.microsoft.com/office/powerpoint/2010/main" val="81016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F958-B8A0-1598-A3F3-4CB699EBED6C}"/>
              </a:ext>
            </a:extLst>
          </p:cNvPr>
          <p:cNvSpPr>
            <a:spLocks noGrp="1"/>
          </p:cNvSpPr>
          <p:nvPr>
            <p:ph type="title"/>
          </p:nvPr>
        </p:nvSpPr>
        <p:spPr/>
        <p:txBody>
          <a:bodyPr/>
          <a:lstStyle/>
          <a:p>
            <a:r>
              <a:rPr lang="en-US" dirty="0"/>
              <a:t>Traditional Prebiotic Strategy</a:t>
            </a:r>
          </a:p>
        </p:txBody>
      </p:sp>
      <p:sp>
        <p:nvSpPr>
          <p:cNvPr id="4" name="Content Placeholder 3">
            <a:extLst>
              <a:ext uri="{FF2B5EF4-FFF2-40B4-BE49-F238E27FC236}">
                <a16:creationId xmlns:a16="http://schemas.microsoft.com/office/drawing/2014/main" id="{488E61F1-116A-3A90-2F4D-E609979C666D}"/>
              </a:ext>
            </a:extLst>
          </p:cNvPr>
          <p:cNvSpPr>
            <a:spLocks noGrp="1"/>
          </p:cNvSpPr>
          <p:nvPr>
            <p:ph idx="1"/>
          </p:nvPr>
        </p:nvSpPr>
        <p:spPr>
          <a:xfrm>
            <a:off x="1354666" y="1713941"/>
            <a:ext cx="10515600" cy="4178097"/>
          </a:xfrm>
        </p:spPr>
        <p:txBody>
          <a:bodyPr>
            <a:normAutofit/>
          </a:bodyPr>
          <a:lstStyle/>
          <a:p>
            <a:pPr>
              <a:lnSpc>
                <a:spcPct val="120000"/>
              </a:lnSpc>
            </a:pPr>
            <a:r>
              <a:rPr lang="en-US" dirty="0">
                <a:solidFill>
                  <a:schemeClr val="tx1">
                    <a:lumMod val="50000"/>
                    <a:lumOff val="50000"/>
                  </a:schemeClr>
                </a:solidFill>
                <a:latin typeface="Inter Variable"/>
              </a:rPr>
              <a:t>Higher dose = greater benefit</a:t>
            </a:r>
          </a:p>
          <a:p>
            <a:pPr>
              <a:lnSpc>
                <a:spcPct val="120000"/>
              </a:lnSpc>
            </a:pPr>
            <a:r>
              <a:rPr lang="en-US" dirty="0">
                <a:solidFill>
                  <a:schemeClr val="tx1">
                    <a:lumMod val="50000"/>
                    <a:lumOff val="50000"/>
                  </a:schemeClr>
                </a:solidFill>
                <a:latin typeface="Inter Variable"/>
              </a:rPr>
              <a:t>Broad spectrum &gt; precision</a:t>
            </a:r>
          </a:p>
          <a:p>
            <a:pPr>
              <a:lnSpc>
                <a:spcPct val="120000"/>
              </a:lnSpc>
            </a:pPr>
            <a:r>
              <a:rPr lang="en-US" dirty="0">
                <a:solidFill>
                  <a:schemeClr val="tx1">
                    <a:lumMod val="50000"/>
                    <a:lumOff val="50000"/>
                  </a:schemeClr>
                </a:solidFill>
                <a:latin typeface="Inter Variable"/>
              </a:rPr>
              <a:t>Trickle-down fermentation </a:t>
            </a:r>
          </a:p>
          <a:p>
            <a:pPr>
              <a:lnSpc>
                <a:spcPct val="120000"/>
              </a:lnSpc>
            </a:pPr>
            <a:r>
              <a:rPr lang="en-US" dirty="0">
                <a:solidFill>
                  <a:schemeClr val="tx1">
                    <a:lumMod val="50000"/>
                    <a:lumOff val="50000"/>
                  </a:schemeClr>
                </a:solidFill>
                <a:latin typeface="Inter Variable"/>
              </a:rPr>
              <a:t>Limitations:</a:t>
            </a:r>
          </a:p>
          <a:p>
            <a:pPr lvl="1"/>
            <a:r>
              <a:rPr lang="en-US" dirty="0">
                <a:solidFill>
                  <a:schemeClr val="tx1">
                    <a:lumMod val="50000"/>
                    <a:lumOff val="50000"/>
                  </a:schemeClr>
                </a:solidFill>
                <a:latin typeface="Inter Variable"/>
              </a:rPr>
              <a:t>Capsule space</a:t>
            </a:r>
          </a:p>
          <a:p>
            <a:pPr lvl="1"/>
            <a:r>
              <a:rPr lang="en-US" dirty="0">
                <a:solidFill>
                  <a:schemeClr val="tx1">
                    <a:lumMod val="50000"/>
                    <a:lumOff val="50000"/>
                  </a:schemeClr>
                </a:solidFill>
                <a:latin typeface="Inter Variable"/>
              </a:rPr>
              <a:t>RTD solubility</a:t>
            </a:r>
          </a:p>
          <a:p>
            <a:pPr lvl="1"/>
            <a:r>
              <a:rPr lang="en-US" dirty="0">
                <a:solidFill>
                  <a:schemeClr val="tx1">
                    <a:lumMod val="50000"/>
                    <a:lumOff val="50000"/>
                  </a:schemeClr>
                </a:solidFill>
                <a:latin typeface="Inter Variable"/>
              </a:rPr>
              <a:t>GI tolerance</a:t>
            </a:r>
          </a:p>
          <a:p>
            <a:pPr lvl="1"/>
            <a:r>
              <a:rPr lang="en-US" dirty="0">
                <a:solidFill>
                  <a:schemeClr val="tx1">
                    <a:lumMod val="50000"/>
                    <a:lumOff val="50000"/>
                  </a:schemeClr>
                </a:solidFill>
                <a:latin typeface="Inter Variable"/>
              </a:rPr>
              <a:t>Cost per serving</a:t>
            </a:r>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515A7119-A5AB-3826-1F9E-D10B1FF93BB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70948" y="2016522"/>
            <a:ext cx="3589868" cy="3572934"/>
          </a:xfrm>
          <a:prstGeom prst="rect">
            <a:avLst/>
          </a:prstGeom>
        </p:spPr>
      </p:pic>
    </p:spTree>
    <p:extLst>
      <p:ext uri="{BB962C8B-B14F-4D97-AF65-F5344CB8AC3E}">
        <p14:creationId xmlns:p14="http://schemas.microsoft.com/office/powerpoint/2010/main" val="56492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497D-F233-6600-8761-628C4A4A3B6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AFE9ECDD-F5B0-8E97-E384-F69A8988B7CA}"/>
              </a:ext>
            </a:extLst>
          </p:cNvPr>
          <p:cNvSpPr>
            <a:spLocks noGrp="1"/>
          </p:cNvSpPr>
          <p:nvPr>
            <p:ph idx="1"/>
          </p:nvPr>
        </p:nvSpPr>
        <p:spPr>
          <a:xfrm>
            <a:off x="1146945" y="1690688"/>
            <a:ext cx="9652438" cy="4359496"/>
          </a:xfrm>
        </p:spPr>
        <p:txBody>
          <a:bodyPr>
            <a:normAutofit lnSpcReduction="10000"/>
          </a:bodyPr>
          <a:lstStyle/>
          <a:p>
            <a:pPr marL="514350" indent="-514350">
              <a:buFont typeface="+mj-lt"/>
              <a:buAutoNum type="arabicPeriod"/>
            </a:pPr>
            <a:r>
              <a:rPr lang="en-US" b="1" dirty="0"/>
              <a:t>Precision &gt; volume</a:t>
            </a:r>
            <a:br>
              <a:rPr lang="en-US" dirty="0"/>
            </a:br>
            <a:r>
              <a:rPr lang="en-US" dirty="0"/>
              <a:t>→ Dose is about selectivity, not grams</a:t>
            </a:r>
          </a:p>
          <a:p>
            <a:pPr marL="514350" indent="-514350">
              <a:buFont typeface="+mj-lt"/>
              <a:buAutoNum type="arabicPeriod"/>
            </a:pPr>
            <a:r>
              <a:rPr lang="en-US" b="1" dirty="0"/>
              <a:t>Structure determines function</a:t>
            </a:r>
            <a:br>
              <a:rPr lang="en-US" dirty="0"/>
            </a:br>
            <a:r>
              <a:rPr lang="en-US" dirty="0"/>
              <a:t>→ Fermentation, selectivity, and outcomes all follow</a:t>
            </a:r>
          </a:p>
          <a:p>
            <a:pPr marL="514350" indent="-514350">
              <a:buFont typeface="+mj-lt"/>
              <a:buAutoNum type="arabicPeriod"/>
            </a:pPr>
            <a:r>
              <a:rPr lang="en-US" b="1" dirty="0"/>
              <a:t>Cross-feeding drives impact</a:t>
            </a:r>
            <a:br>
              <a:rPr lang="en-US" dirty="0"/>
            </a:br>
            <a:r>
              <a:rPr lang="en-US" dirty="0"/>
              <a:t>→ Local fermentation → system-wide effects</a:t>
            </a:r>
          </a:p>
          <a:p>
            <a:pPr marL="514350" indent="-514350">
              <a:buFont typeface="+mj-lt"/>
              <a:buAutoNum type="arabicPeriod"/>
            </a:pPr>
            <a:r>
              <a:rPr lang="en-US" b="1" dirty="0"/>
              <a:t>Outcomes are interconnected</a:t>
            </a:r>
            <a:br>
              <a:rPr lang="en-US" dirty="0"/>
            </a:br>
            <a:r>
              <a:rPr lang="en-US" dirty="0"/>
              <a:t>→ Gut, immune, metabolic, mood share common pathway</a:t>
            </a:r>
          </a:p>
          <a:p>
            <a:pPr marL="514350" indent="-514350">
              <a:buFont typeface="+mj-lt"/>
              <a:buAutoNum type="arabicPeriod"/>
            </a:pPr>
            <a:r>
              <a:rPr lang="en-US" b="1" dirty="0"/>
              <a:t>Formulation is strategic</a:t>
            </a:r>
            <a:br>
              <a:rPr lang="en-US" dirty="0"/>
            </a:br>
            <a:r>
              <a:rPr lang="en-US" dirty="0"/>
              <a:t>→ Match ingredient to need and format</a:t>
            </a:r>
          </a:p>
        </p:txBody>
      </p:sp>
    </p:spTree>
    <p:extLst>
      <p:ext uri="{BB962C8B-B14F-4D97-AF65-F5344CB8AC3E}">
        <p14:creationId xmlns:p14="http://schemas.microsoft.com/office/powerpoint/2010/main" val="327299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5E9D-118B-846B-3988-72AAB93D61AC}"/>
              </a:ext>
            </a:extLst>
          </p:cNvPr>
          <p:cNvSpPr>
            <a:spLocks noGrp="1"/>
          </p:cNvSpPr>
          <p:nvPr>
            <p:ph type="title"/>
          </p:nvPr>
        </p:nvSpPr>
        <p:spPr>
          <a:xfrm>
            <a:off x="838198" y="833781"/>
            <a:ext cx="10515600" cy="771398"/>
          </a:xfrm>
        </p:spPr>
        <p:txBody>
          <a:bodyPr/>
          <a:lstStyle/>
          <a:p>
            <a:pPr algn="ctr"/>
            <a:r>
              <a:rPr lang="en-US" dirty="0"/>
              <a:t>THANK YOU!</a:t>
            </a:r>
          </a:p>
        </p:txBody>
      </p:sp>
      <p:sp>
        <p:nvSpPr>
          <p:cNvPr id="5" name="Subtitle 2">
            <a:extLst>
              <a:ext uri="{FF2B5EF4-FFF2-40B4-BE49-F238E27FC236}">
                <a16:creationId xmlns:a16="http://schemas.microsoft.com/office/drawing/2014/main" id="{FAF8DC2C-A4DA-A712-1A45-329C387174B1}"/>
              </a:ext>
            </a:extLst>
          </p:cNvPr>
          <p:cNvSpPr txBox="1">
            <a:spLocks/>
          </p:cNvSpPr>
          <p:nvPr/>
        </p:nvSpPr>
        <p:spPr>
          <a:xfrm>
            <a:off x="4126798" y="4941404"/>
            <a:ext cx="3938401" cy="771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dirty="0"/>
              <a:t>Aicacia Young, RDN</a:t>
            </a:r>
          </a:p>
          <a:p>
            <a:pPr marL="0" indent="0" algn="ctr">
              <a:lnSpc>
                <a:spcPct val="100000"/>
              </a:lnSpc>
              <a:spcBef>
                <a:spcPts val="0"/>
              </a:spcBef>
              <a:buNone/>
            </a:pPr>
            <a:r>
              <a:rPr lang="en-US" sz="2000" i="1" dirty="0"/>
              <a:t>Microbiome Formulation Strategist</a:t>
            </a:r>
          </a:p>
        </p:txBody>
      </p:sp>
      <p:pic>
        <p:nvPicPr>
          <p:cNvPr id="7" name="Picture 6">
            <a:extLst>
              <a:ext uri="{FF2B5EF4-FFF2-40B4-BE49-F238E27FC236}">
                <a16:creationId xmlns:a16="http://schemas.microsoft.com/office/drawing/2014/main" id="{CA5E5BAA-8784-DE08-DBBF-4F9672E5B3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74755" y="2065159"/>
            <a:ext cx="2642489" cy="2727682"/>
          </a:xfrm>
          <a:prstGeom prst="rect">
            <a:avLst/>
          </a:prstGeom>
        </p:spPr>
      </p:pic>
    </p:spTree>
    <p:extLst>
      <p:ext uri="{BB962C8B-B14F-4D97-AF65-F5344CB8AC3E}">
        <p14:creationId xmlns:p14="http://schemas.microsoft.com/office/powerpoint/2010/main" val="419083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764C-52B3-0646-73CF-44985148F6A1}"/>
              </a:ext>
            </a:extLst>
          </p:cNvPr>
          <p:cNvSpPr>
            <a:spLocks noGrp="1"/>
          </p:cNvSpPr>
          <p:nvPr>
            <p:ph type="title"/>
          </p:nvPr>
        </p:nvSpPr>
        <p:spPr>
          <a:xfrm>
            <a:off x="838200" y="586580"/>
            <a:ext cx="10515600" cy="1325563"/>
          </a:xfrm>
        </p:spPr>
        <p:txBody>
          <a:bodyPr/>
          <a:lstStyle/>
          <a:p>
            <a:pPr algn="ctr"/>
            <a:r>
              <a:rPr lang="en-US" dirty="0"/>
              <a:t>Low-Dose Prebiotic Design Strategy</a:t>
            </a:r>
          </a:p>
        </p:txBody>
      </p:sp>
      <p:pic>
        <p:nvPicPr>
          <p:cNvPr id="14" name="Picture 13">
            <a:extLst>
              <a:ext uri="{FF2B5EF4-FFF2-40B4-BE49-F238E27FC236}">
                <a16:creationId xmlns:a16="http://schemas.microsoft.com/office/drawing/2014/main" id="{0ECD63B1-3664-1808-D9A2-22FEC1209CB2}"/>
              </a:ext>
            </a:extLst>
          </p:cNvPr>
          <p:cNvPicPr>
            <a:picLocks noChangeAspect="1"/>
          </p:cNvPicPr>
          <p:nvPr/>
        </p:nvPicPr>
        <p:blipFill>
          <a:blip r:embed="rId2">
            <a:extLst>
              <a:ext uri="{28A0092B-C50C-407E-A947-70E740481C1C}">
                <a14:useLocalDpi xmlns:a14="http://schemas.microsoft.com/office/drawing/2010/main" val="0"/>
              </a:ext>
            </a:extLst>
          </a:blip>
          <a:srcRect l="5077" t="36374" r="4935" b="20555"/>
          <a:stretch/>
        </p:blipFill>
        <p:spPr>
          <a:xfrm>
            <a:off x="1037467" y="2222032"/>
            <a:ext cx="10117066" cy="2723826"/>
          </a:xfrm>
          <a:prstGeom prst="rect">
            <a:avLst/>
          </a:prstGeom>
        </p:spPr>
      </p:pic>
    </p:spTree>
    <p:extLst>
      <p:ext uri="{BB962C8B-B14F-4D97-AF65-F5344CB8AC3E}">
        <p14:creationId xmlns:p14="http://schemas.microsoft.com/office/powerpoint/2010/main" val="213383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ACB6-C105-ADD1-EF16-33AEE9894383}"/>
              </a:ext>
            </a:extLst>
          </p:cNvPr>
          <p:cNvSpPr>
            <a:spLocks noGrp="1"/>
          </p:cNvSpPr>
          <p:nvPr>
            <p:ph type="title"/>
          </p:nvPr>
        </p:nvSpPr>
        <p:spPr/>
        <p:txBody>
          <a:bodyPr/>
          <a:lstStyle/>
          <a:p>
            <a:pPr algn="ctr"/>
            <a:r>
              <a:rPr lang="en-US" dirty="0"/>
              <a:t>Saccharolytic Fermentation</a:t>
            </a:r>
          </a:p>
        </p:txBody>
      </p:sp>
      <p:pic>
        <p:nvPicPr>
          <p:cNvPr id="41" name="Picture 40">
            <a:extLst>
              <a:ext uri="{FF2B5EF4-FFF2-40B4-BE49-F238E27FC236}">
                <a16:creationId xmlns:a16="http://schemas.microsoft.com/office/drawing/2014/main" id="{A6349FCC-FAFF-B4E9-6B4D-17265D46F2B0}"/>
              </a:ext>
            </a:extLst>
          </p:cNvPr>
          <p:cNvPicPr>
            <a:picLocks noChangeAspect="1"/>
          </p:cNvPicPr>
          <p:nvPr/>
        </p:nvPicPr>
        <p:blipFill>
          <a:blip r:embed="rId2">
            <a:extLst>
              <a:ext uri="{28A0092B-C50C-407E-A947-70E740481C1C}">
                <a14:useLocalDpi xmlns:a14="http://schemas.microsoft.com/office/drawing/2010/main"/>
              </a:ext>
            </a:extLst>
          </a:blip>
          <a:srcRect l="6746" t="5204" r="5054" b="14705"/>
          <a:stretch/>
        </p:blipFill>
        <p:spPr>
          <a:xfrm>
            <a:off x="1619216" y="1482081"/>
            <a:ext cx="8334532" cy="4257207"/>
          </a:xfrm>
          <a:prstGeom prst="rect">
            <a:avLst/>
          </a:prstGeom>
        </p:spPr>
      </p:pic>
      <p:sp>
        <p:nvSpPr>
          <p:cNvPr id="43" name="Rounded Rectangle 42">
            <a:extLst>
              <a:ext uri="{FF2B5EF4-FFF2-40B4-BE49-F238E27FC236}">
                <a16:creationId xmlns:a16="http://schemas.microsoft.com/office/drawing/2014/main" id="{B966B89E-B1F5-CAC8-0C94-34641BD6F8DC}"/>
              </a:ext>
            </a:extLst>
          </p:cNvPr>
          <p:cNvSpPr/>
          <p:nvPr/>
        </p:nvSpPr>
        <p:spPr>
          <a:xfrm>
            <a:off x="9644575" y="4120351"/>
            <a:ext cx="1319759" cy="794478"/>
          </a:xfrm>
          <a:prstGeom prst="round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Precision Prebiotics</a:t>
            </a:r>
          </a:p>
        </p:txBody>
      </p:sp>
      <p:cxnSp>
        <p:nvCxnSpPr>
          <p:cNvPr id="45" name="Straight Arrow Connector 44">
            <a:extLst>
              <a:ext uri="{FF2B5EF4-FFF2-40B4-BE49-F238E27FC236}">
                <a16:creationId xmlns:a16="http://schemas.microsoft.com/office/drawing/2014/main" id="{23E5FC1F-8817-8937-F3C0-C45CEC7FE1C8}"/>
              </a:ext>
            </a:extLst>
          </p:cNvPr>
          <p:cNvCxnSpPr>
            <a:cxnSpLocks/>
          </p:cNvCxnSpPr>
          <p:nvPr/>
        </p:nvCxnSpPr>
        <p:spPr>
          <a:xfrm>
            <a:off x="7441122" y="4120351"/>
            <a:ext cx="2030410" cy="311080"/>
          </a:xfrm>
          <a:prstGeom prst="straightConnector1">
            <a:avLst/>
          </a:prstGeom>
          <a:ln w="412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A720AFC7-8D37-9552-5A36-1F9DEE61C947}"/>
              </a:ext>
            </a:extLst>
          </p:cNvPr>
          <p:cNvSpPr/>
          <p:nvPr/>
        </p:nvSpPr>
        <p:spPr>
          <a:xfrm>
            <a:off x="3883276" y="3208404"/>
            <a:ext cx="3524596" cy="1309186"/>
          </a:xfrm>
          <a:prstGeom prst="ellipse">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2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9E5F6A5-2666-B277-E192-FCA04031CC90}"/>
              </a:ext>
            </a:extLst>
          </p:cNvPr>
          <p:cNvPicPr>
            <a:picLocks noChangeAspect="1"/>
          </p:cNvPicPr>
          <p:nvPr/>
        </p:nvPicPr>
        <p:blipFill>
          <a:blip r:embed="rId2">
            <a:extLst>
              <a:ext uri="{28A0092B-C50C-407E-A947-70E740481C1C}">
                <a14:useLocalDpi xmlns:a14="http://schemas.microsoft.com/office/drawing/2010/main"/>
              </a:ext>
            </a:extLst>
          </a:blip>
          <a:srcRect l="33120" t="46589" r="11333" b="1"/>
          <a:stretch/>
        </p:blipFill>
        <p:spPr>
          <a:xfrm>
            <a:off x="1996518" y="3739797"/>
            <a:ext cx="4511847" cy="2470266"/>
          </a:xfrm>
          <a:prstGeom prst="rect">
            <a:avLst/>
          </a:prstGeom>
        </p:spPr>
      </p:pic>
      <p:sp>
        <p:nvSpPr>
          <p:cNvPr id="2" name="Title 1">
            <a:extLst>
              <a:ext uri="{FF2B5EF4-FFF2-40B4-BE49-F238E27FC236}">
                <a16:creationId xmlns:a16="http://schemas.microsoft.com/office/drawing/2014/main" id="{B0B434A8-4BDF-ADEC-8607-DB0AF9647794}"/>
              </a:ext>
            </a:extLst>
          </p:cNvPr>
          <p:cNvSpPr>
            <a:spLocks noGrp="1"/>
          </p:cNvSpPr>
          <p:nvPr>
            <p:ph type="title"/>
          </p:nvPr>
        </p:nvSpPr>
        <p:spPr>
          <a:xfrm>
            <a:off x="838200" y="467587"/>
            <a:ext cx="10515600" cy="1142560"/>
          </a:xfrm>
        </p:spPr>
        <p:txBody>
          <a:bodyPr/>
          <a:lstStyle/>
          <a:p>
            <a:pPr algn="ctr"/>
            <a:r>
              <a:rPr lang="en-US" dirty="0"/>
              <a:t>Not All Fiber Is The Same</a:t>
            </a:r>
          </a:p>
        </p:txBody>
      </p:sp>
      <p:sp>
        <p:nvSpPr>
          <p:cNvPr id="3" name="Content Placeholder 2">
            <a:extLst>
              <a:ext uri="{FF2B5EF4-FFF2-40B4-BE49-F238E27FC236}">
                <a16:creationId xmlns:a16="http://schemas.microsoft.com/office/drawing/2014/main" id="{D7E521C6-A3F8-19DD-802C-963AD329A1C1}"/>
              </a:ext>
            </a:extLst>
          </p:cNvPr>
          <p:cNvSpPr>
            <a:spLocks noGrp="1"/>
          </p:cNvSpPr>
          <p:nvPr>
            <p:ph idx="1"/>
          </p:nvPr>
        </p:nvSpPr>
        <p:spPr>
          <a:xfrm>
            <a:off x="1069520" y="1683205"/>
            <a:ext cx="10205358" cy="4351338"/>
          </a:xfrm>
        </p:spPr>
        <p:txBody>
          <a:bodyPr/>
          <a:lstStyle/>
          <a:p>
            <a:r>
              <a:rPr lang="en-US" dirty="0"/>
              <a:t>Structure/Degree of polymerization determines:</a:t>
            </a:r>
          </a:p>
          <a:p>
            <a:pPr lvl="1"/>
            <a:r>
              <a:rPr lang="en-US" dirty="0"/>
              <a:t>Which microbes ferment it</a:t>
            </a:r>
          </a:p>
          <a:p>
            <a:pPr lvl="1"/>
            <a:r>
              <a:rPr lang="en-US" dirty="0"/>
              <a:t>Rate of fermentation</a:t>
            </a:r>
          </a:p>
          <a:p>
            <a:pPr lvl="1"/>
            <a:r>
              <a:rPr lang="en-US" dirty="0"/>
              <a:t>Location of fermentation in the intestine</a:t>
            </a:r>
          </a:p>
        </p:txBody>
      </p:sp>
      <p:sp>
        <p:nvSpPr>
          <p:cNvPr id="5" name="Rectangle 4">
            <a:extLst>
              <a:ext uri="{FF2B5EF4-FFF2-40B4-BE49-F238E27FC236}">
                <a16:creationId xmlns:a16="http://schemas.microsoft.com/office/drawing/2014/main" id="{554E626D-ED98-8505-310B-8E03BFB92BB6}"/>
              </a:ext>
            </a:extLst>
          </p:cNvPr>
          <p:cNvSpPr/>
          <p:nvPr/>
        </p:nvSpPr>
        <p:spPr>
          <a:xfrm>
            <a:off x="7136100" y="4195274"/>
            <a:ext cx="2906038" cy="926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89E1EE-1E65-47C3-C992-C1628C5C83B3}"/>
              </a:ext>
            </a:extLst>
          </p:cNvPr>
          <p:cNvSpPr txBox="1"/>
          <p:nvPr/>
        </p:nvSpPr>
        <p:spPr>
          <a:xfrm>
            <a:off x="7261751" y="4328599"/>
            <a:ext cx="2654736" cy="646331"/>
          </a:xfrm>
          <a:prstGeom prst="rect">
            <a:avLst/>
          </a:prstGeom>
          <a:noFill/>
        </p:spPr>
        <p:txBody>
          <a:bodyPr wrap="square" rtlCol="0">
            <a:spAutoFit/>
          </a:bodyPr>
          <a:lstStyle/>
          <a:p>
            <a:r>
              <a:rPr lang="en-US" dirty="0">
                <a:solidFill>
                  <a:schemeClr val="bg1"/>
                </a:solidFill>
              </a:rPr>
              <a:t>Oligosaccharide degree of polymerization (DP): 3-10</a:t>
            </a:r>
          </a:p>
        </p:txBody>
      </p:sp>
      <p:sp>
        <p:nvSpPr>
          <p:cNvPr id="7" name="Rectangle 6">
            <a:extLst>
              <a:ext uri="{FF2B5EF4-FFF2-40B4-BE49-F238E27FC236}">
                <a16:creationId xmlns:a16="http://schemas.microsoft.com/office/drawing/2014/main" id="{257EB2F1-1581-E8F0-3994-6A5D33C2A9CA}"/>
              </a:ext>
            </a:extLst>
          </p:cNvPr>
          <p:cNvSpPr/>
          <p:nvPr/>
        </p:nvSpPr>
        <p:spPr>
          <a:xfrm>
            <a:off x="2134864" y="3739797"/>
            <a:ext cx="4235154" cy="18378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ADBFEB-D631-9B1B-023A-5DE6095D6564}"/>
              </a:ext>
            </a:extLst>
          </p:cNvPr>
          <p:cNvSpPr/>
          <p:nvPr/>
        </p:nvSpPr>
        <p:spPr>
          <a:xfrm>
            <a:off x="5184738" y="5650735"/>
            <a:ext cx="987461" cy="55932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47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685D-F227-7B60-47B2-C5A305C2AF7D}"/>
              </a:ext>
            </a:extLst>
          </p:cNvPr>
          <p:cNvSpPr>
            <a:spLocks noGrp="1"/>
          </p:cNvSpPr>
          <p:nvPr>
            <p:ph type="title"/>
          </p:nvPr>
        </p:nvSpPr>
        <p:spPr/>
        <p:txBody>
          <a:bodyPr/>
          <a:lstStyle/>
          <a:p>
            <a:pPr algn="ctr"/>
            <a:r>
              <a:rPr lang="en-US" dirty="0"/>
              <a:t>Fermentability Determines Function</a:t>
            </a:r>
          </a:p>
        </p:txBody>
      </p:sp>
      <p:graphicFrame>
        <p:nvGraphicFramePr>
          <p:cNvPr id="4" name="Content Placeholder 3">
            <a:extLst>
              <a:ext uri="{FF2B5EF4-FFF2-40B4-BE49-F238E27FC236}">
                <a16:creationId xmlns:a16="http://schemas.microsoft.com/office/drawing/2014/main" id="{D5B6DA30-7456-BAAE-517F-BBCD0C70DB27}"/>
              </a:ext>
            </a:extLst>
          </p:cNvPr>
          <p:cNvGraphicFramePr>
            <a:graphicFrameLocks noGrp="1"/>
          </p:cNvGraphicFramePr>
          <p:nvPr>
            <p:ph idx="1"/>
            <p:extLst>
              <p:ext uri="{D42A27DB-BD31-4B8C-83A1-F6EECF244321}">
                <p14:modId xmlns:p14="http://schemas.microsoft.com/office/powerpoint/2010/main" val="4022695741"/>
              </p:ext>
            </p:extLst>
          </p:nvPr>
        </p:nvGraphicFramePr>
        <p:xfrm>
          <a:off x="1334814" y="1690688"/>
          <a:ext cx="9522372" cy="3917760"/>
        </p:xfrm>
        <a:graphic>
          <a:graphicData uri="http://schemas.openxmlformats.org/drawingml/2006/table">
            <a:tbl>
              <a:tblPr firstRow="1" bandRow="1">
                <a:tableStyleId>{5C22544A-7EE6-4342-B048-85BDC9FD1C3A}</a:tableStyleId>
              </a:tblPr>
              <a:tblGrid>
                <a:gridCol w="1902645">
                  <a:extLst>
                    <a:ext uri="{9D8B030D-6E8A-4147-A177-3AD203B41FA5}">
                      <a16:colId xmlns:a16="http://schemas.microsoft.com/office/drawing/2014/main" val="3618258060"/>
                    </a:ext>
                  </a:extLst>
                </a:gridCol>
                <a:gridCol w="1584201">
                  <a:extLst>
                    <a:ext uri="{9D8B030D-6E8A-4147-A177-3AD203B41FA5}">
                      <a16:colId xmlns:a16="http://schemas.microsoft.com/office/drawing/2014/main" val="3060018214"/>
                    </a:ext>
                  </a:extLst>
                </a:gridCol>
                <a:gridCol w="1876329">
                  <a:extLst>
                    <a:ext uri="{9D8B030D-6E8A-4147-A177-3AD203B41FA5}">
                      <a16:colId xmlns:a16="http://schemas.microsoft.com/office/drawing/2014/main" val="2456624495"/>
                    </a:ext>
                  </a:extLst>
                </a:gridCol>
                <a:gridCol w="1818036">
                  <a:extLst>
                    <a:ext uri="{9D8B030D-6E8A-4147-A177-3AD203B41FA5}">
                      <a16:colId xmlns:a16="http://schemas.microsoft.com/office/drawing/2014/main" val="891936750"/>
                    </a:ext>
                  </a:extLst>
                </a:gridCol>
                <a:gridCol w="2341161">
                  <a:extLst>
                    <a:ext uri="{9D8B030D-6E8A-4147-A177-3AD203B41FA5}">
                      <a16:colId xmlns:a16="http://schemas.microsoft.com/office/drawing/2014/main" val="1398030910"/>
                    </a:ext>
                  </a:extLst>
                </a:gridCol>
              </a:tblGrid>
              <a:tr h="648333">
                <a:tc>
                  <a:txBody>
                    <a:bodyPr/>
                    <a:lstStyle/>
                    <a:p>
                      <a:pPr algn="ctr"/>
                      <a:r>
                        <a:rPr lang="en-US" dirty="0"/>
                        <a:t>Fiber</a:t>
                      </a:r>
                    </a:p>
                  </a:txBody>
                  <a:tcPr anchor="ctr"/>
                </a:tc>
                <a:tc>
                  <a:txBody>
                    <a:bodyPr/>
                    <a:lstStyle/>
                    <a:p>
                      <a:pPr algn="ctr"/>
                      <a:r>
                        <a:rPr lang="en-US" dirty="0"/>
                        <a:t>Gut Health Dose (g/d)</a:t>
                      </a:r>
                    </a:p>
                  </a:txBody>
                  <a:tcPr anchor="ctr"/>
                </a:tc>
                <a:tc>
                  <a:txBody>
                    <a:bodyPr/>
                    <a:lstStyle/>
                    <a:p>
                      <a:pPr algn="ctr"/>
                      <a:r>
                        <a:rPr lang="en-US" dirty="0"/>
                        <a:t>Metabolic Health Dose (g/d)</a:t>
                      </a:r>
                    </a:p>
                  </a:txBody>
                  <a:tcPr anchor="ctr"/>
                </a:tc>
                <a:tc>
                  <a:txBody>
                    <a:bodyPr/>
                    <a:lstStyle/>
                    <a:p>
                      <a:pPr algn="ctr"/>
                      <a:r>
                        <a:rPr lang="en-US" dirty="0"/>
                        <a:t>Fermentation Location</a:t>
                      </a:r>
                    </a:p>
                  </a:txBody>
                  <a:tcPr anchor="ctr"/>
                </a:tc>
                <a:tc>
                  <a:txBody>
                    <a:bodyPr/>
                    <a:lstStyle/>
                    <a:p>
                      <a:pPr algn="ctr"/>
                      <a:r>
                        <a:rPr lang="en-US" dirty="0"/>
                        <a:t>Format Compatibility</a:t>
                      </a:r>
                    </a:p>
                  </a:txBody>
                  <a:tcPr anchor="ctr"/>
                </a:tc>
                <a:extLst>
                  <a:ext uri="{0D108BD9-81ED-4DB2-BD59-A6C34878D82A}">
                    <a16:rowId xmlns:a16="http://schemas.microsoft.com/office/drawing/2014/main" val="1360183013"/>
                  </a:ext>
                </a:extLst>
              </a:tr>
              <a:tr h="619496">
                <a:tc>
                  <a:txBody>
                    <a:bodyPr/>
                    <a:lstStyle/>
                    <a:p>
                      <a:pPr algn="ctr"/>
                      <a:r>
                        <a:rPr lang="en-US" b="1" dirty="0"/>
                        <a:t>Psyllium husk</a:t>
                      </a:r>
                    </a:p>
                  </a:txBody>
                  <a:tcPr anchor="ctr"/>
                </a:tc>
                <a:tc>
                  <a:txBody>
                    <a:bodyPr/>
                    <a:lstStyle/>
                    <a:p>
                      <a:pPr algn="ctr"/>
                      <a:r>
                        <a:rPr lang="en-US" dirty="0"/>
                        <a:t>5-10</a:t>
                      </a:r>
                    </a:p>
                  </a:txBody>
                  <a:tcPr anchor="ctr"/>
                </a:tc>
                <a:tc>
                  <a:txBody>
                    <a:bodyPr/>
                    <a:lstStyle/>
                    <a:p>
                      <a:pPr algn="ctr"/>
                      <a:r>
                        <a:rPr lang="en-US" dirty="0"/>
                        <a:t>20-25</a:t>
                      </a:r>
                    </a:p>
                  </a:txBody>
                  <a:tcPr anchor="ctr"/>
                </a:tc>
                <a:tc>
                  <a:txBody>
                    <a:bodyPr/>
                    <a:lstStyle/>
                    <a:p>
                      <a:pPr algn="ctr"/>
                      <a:r>
                        <a:rPr lang="en-US" dirty="0"/>
                        <a:t>Mostly unfermented</a:t>
                      </a:r>
                    </a:p>
                  </a:txBody>
                  <a:tcPr anchor="ctr"/>
                </a:tc>
                <a:tc>
                  <a:txBody>
                    <a:bodyPr/>
                    <a:lstStyle/>
                    <a:p>
                      <a:pPr algn="ctr"/>
                      <a:r>
                        <a:rPr lang="en-US" dirty="0"/>
                        <a:t>Powder</a:t>
                      </a:r>
                    </a:p>
                  </a:txBody>
                  <a:tcPr anchor="ctr"/>
                </a:tc>
                <a:extLst>
                  <a:ext uri="{0D108BD9-81ED-4DB2-BD59-A6C34878D82A}">
                    <a16:rowId xmlns:a16="http://schemas.microsoft.com/office/drawing/2014/main" val="591640064"/>
                  </a:ext>
                </a:extLst>
              </a:tr>
              <a:tr h="375621">
                <a:tc>
                  <a:txBody>
                    <a:bodyPr/>
                    <a:lstStyle/>
                    <a:p>
                      <a:pPr algn="ctr"/>
                      <a:r>
                        <a:rPr lang="en-US" b="1" dirty="0"/>
                        <a:t>Pectin</a:t>
                      </a:r>
                    </a:p>
                  </a:txBody>
                  <a:tcPr anchor="ctr"/>
                </a:tc>
                <a:tc>
                  <a:txBody>
                    <a:bodyPr/>
                    <a:lstStyle/>
                    <a:p>
                      <a:pPr algn="ctr"/>
                      <a:r>
                        <a:rPr lang="en-US" dirty="0"/>
                        <a:t>6-24</a:t>
                      </a:r>
                    </a:p>
                  </a:txBody>
                  <a:tcPr anchor="ctr"/>
                </a:tc>
                <a:tc>
                  <a:txBody>
                    <a:bodyPr/>
                    <a:lstStyle/>
                    <a:p>
                      <a:pPr algn="ctr"/>
                      <a:r>
                        <a:rPr lang="en-US" dirty="0"/>
                        <a:t>6-40</a:t>
                      </a:r>
                    </a:p>
                  </a:txBody>
                  <a:tcPr anchor="ctr"/>
                </a:tc>
                <a:tc>
                  <a:txBody>
                    <a:bodyPr/>
                    <a:lstStyle/>
                    <a:p>
                      <a:pPr algn="ctr"/>
                      <a:r>
                        <a:rPr lang="en-US" dirty="0"/>
                        <a:t>Distal</a:t>
                      </a:r>
                    </a:p>
                  </a:txBody>
                  <a:tcPr anchor="ctr"/>
                </a:tc>
                <a:tc>
                  <a:txBody>
                    <a:bodyPr/>
                    <a:lstStyle/>
                    <a:p>
                      <a:pPr algn="ctr"/>
                      <a:r>
                        <a:rPr lang="en-US" dirty="0"/>
                        <a:t>Powder</a:t>
                      </a:r>
                    </a:p>
                  </a:txBody>
                  <a:tcPr anchor="ctr"/>
                </a:tc>
                <a:extLst>
                  <a:ext uri="{0D108BD9-81ED-4DB2-BD59-A6C34878D82A}">
                    <a16:rowId xmlns:a16="http://schemas.microsoft.com/office/drawing/2014/main" val="1947673276"/>
                  </a:ext>
                </a:extLst>
              </a:tr>
              <a:tr h="375621">
                <a:tc>
                  <a:txBody>
                    <a:bodyPr/>
                    <a:lstStyle/>
                    <a:p>
                      <a:pPr algn="ctr"/>
                      <a:r>
                        <a:rPr lang="en-US" b="1" dirty="0"/>
                        <a:t>Inulin</a:t>
                      </a:r>
                    </a:p>
                  </a:txBody>
                  <a:tcPr anchor="ctr"/>
                </a:tc>
                <a:tc>
                  <a:txBody>
                    <a:bodyPr/>
                    <a:lstStyle/>
                    <a:p>
                      <a:pPr algn="ctr"/>
                      <a:r>
                        <a:rPr lang="en-US" dirty="0"/>
                        <a:t>5-15</a:t>
                      </a:r>
                    </a:p>
                  </a:txBody>
                  <a:tcPr anchor="ctr"/>
                </a:tc>
                <a:tc>
                  <a:txBody>
                    <a:bodyPr/>
                    <a:lstStyle/>
                    <a:p>
                      <a:pPr algn="ctr"/>
                      <a:r>
                        <a:rPr lang="en-US" dirty="0"/>
                        <a:t>15-20</a:t>
                      </a:r>
                    </a:p>
                  </a:txBody>
                  <a:tcPr anchor="ctr"/>
                </a:tc>
                <a:tc>
                  <a:txBody>
                    <a:bodyPr/>
                    <a:lstStyle/>
                    <a:p>
                      <a:pPr algn="ctr"/>
                      <a:r>
                        <a:rPr lang="en-US" dirty="0"/>
                        <a:t>Distal</a:t>
                      </a:r>
                    </a:p>
                  </a:txBody>
                  <a:tcPr anchor="ctr"/>
                </a:tc>
                <a:tc>
                  <a:txBody>
                    <a:bodyPr/>
                    <a:lstStyle/>
                    <a:p>
                      <a:pPr algn="ctr"/>
                      <a:r>
                        <a:rPr lang="en-US" dirty="0"/>
                        <a:t>Powder/RTD</a:t>
                      </a:r>
                    </a:p>
                  </a:txBody>
                  <a:tcPr anchor="ctr"/>
                </a:tc>
                <a:extLst>
                  <a:ext uri="{0D108BD9-81ED-4DB2-BD59-A6C34878D82A}">
                    <a16:rowId xmlns:a16="http://schemas.microsoft.com/office/drawing/2014/main" val="688694413"/>
                  </a:ext>
                </a:extLst>
              </a:tr>
              <a:tr h="375621">
                <a:tc>
                  <a:txBody>
                    <a:bodyPr/>
                    <a:lstStyle/>
                    <a:p>
                      <a:pPr algn="ctr"/>
                      <a:r>
                        <a:rPr lang="en-US" b="1" dirty="0"/>
                        <a:t>Resistant Starch</a:t>
                      </a:r>
                    </a:p>
                  </a:txBody>
                  <a:tcPr anchor="ctr"/>
                </a:tc>
                <a:tc>
                  <a:txBody>
                    <a:bodyPr/>
                    <a:lstStyle/>
                    <a:p>
                      <a:pPr algn="ctr"/>
                      <a:r>
                        <a:rPr lang="en-US" dirty="0"/>
                        <a:t>10-30</a:t>
                      </a:r>
                    </a:p>
                  </a:txBody>
                  <a:tcPr anchor="ctr"/>
                </a:tc>
                <a:tc>
                  <a:txBody>
                    <a:bodyPr/>
                    <a:lstStyle/>
                    <a:p>
                      <a:pPr algn="ctr"/>
                      <a:r>
                        <a:rPr lang="en-US" dirty="0"/>
                        <a:t>30-40</a:t>
                      </a:r>
                    </a:p>
                  </a:txBody>
                  <a:tcPr anchor="ctr"/>
                </a:tc>
                <a:tc>
                  <a:txBody>
                    <a:bodyPr/>
                    <a:lstStyle/>
                    <a:p>
                      <a:pPr algn="ctr"/>
                      <a:r>
                        <a:rPr lang="en-US" dirty="0"/>
                        <a:t>Proximal</a:t>
                      </a:r>
                    </a:p>
                  </a:txBody>
                  <a:tcPr anchor="ctr"/>
                </a:tc>
                <a:tc>
                  <a:txBody>
                    <a:bodyPr/>
                    <a:lstStyle/>
                    <a:p>
                      <a:pPr algn="ctr"/>
                      <a:r>
                        <a:rPr lang="en-US" dirty="0"/>
                        <a:t>Powder</a:t>
                      </a:r>
                    </a:p>
                  </a:txBody>
                  <a:tcPr anchor="ctr"/>
                </a:tc>
                <a:extLst>
                  <a:ext uri="{0D108BD9-81ED-4DB2-BD59-A6C34878D82A}">
                    <a16:rowId xmlns:a16="http://schemas.microsoft.com/office/drawing/2014/main" val="1865785743"/>
                  </a:ext>
                </a:extLst>
              </a:tr>
              <a:tr h="375621">
                <a:tc>
                  <a:txBody>
                    <a:bodyPr/>
                    <a:lstStyle/>
                    <a:p>
                      <a:pPr algn="ctr"/>
                      <a:r>
                        <a:rPr lang="en-US" b="1" dirty="0"/>
                        <a:t>FOS</a:t>
                      </a:r>
                    </a:p>
                  </a:txBody>
                  <a:tcPr anchor="ctr"/>
                </a:tc>
                <a:tc>
                  <a:txBody>
                    <a:bodyPr/>
                    <a:lstStyle/>
                    <a:p>
                      <a:pPr algn="ctr"/>
                      <a:r>
                        <a:rPr lang="en-US" dirty="0"/>
                        <a:t>5-15</a:t>
                      </a:r>
                    </a:p>
                  </a:txBody>
                  <a:tcPr anchor="ctr"/>
                </a:tc>
                <a:tc>
                  <a:txBody>
                    <a:bodyPr/>
                    <a:lstStyle/>
                    <a:p>
                      <a:pPr algn="ctr"/>
                      <a:r>
                        <a:rPr lang="en-US" dirty="0"/>
                        <a:t>10-20</a:t>
                      </a:r>
                    </a:p>
                  </a:txBody>
                  <a:tcPr anchor="ctr"/>
                </a:tc>
                <a:tc>
                  <a:txBody>
                    <a:bodyPr/>
                    <a:lstStyle/>
                    <a:p>
                      <a:pPr algn="ctr"/>
                      <a:r>
                        <a:rPr lang="en-US" dirty="0"/>
                        <a:t>Proximal</a:t>
                      </a:r>
                    </a:p>
                  </a:txBody>
                  <a:tcPr anchor="ctr"/>
                </a:tc>
                <a:tc>
                  <a:txBody>
                    <a:bodyPr/>
                    <a:lstStyle/>
                    <a:p>
                      <a:pPr algn="ctr"/>
                      <a:r>
                        <a:rPr lang="en-US" dirty="0"/>
                        <a:t>Powder/RTD</a:t>
                      </a:r>
                    </a:p>
                  </a:txBody>
                  <a:tcPr anchor="ctr"/>
                </a:tc>
                <a:extLst>
                  <a:ext uri="{0D108BD9-81ED-4DB2-BD59-A6C34878D82A}">
                    <a16:rowId xmlns:a16="http://schemas.microsoft.com/office/drawing/2014/main" val="83970557"/>
                  </a:ext>
                </a:extLst>
              </a:tr>
              <a:tr h="375621">
                <a:tc>
                  <a:txBody>
                    <a:bodyPr/>
                    <a:lstStyle/>
                    <a:p>
                      <a:pPr algn="ctr"/>
                      <a:r>
                        <a:rPr lang="en-US" b="1" dirty="0"/>
                        <a:t>Oat </a:t>
                      </a:r>
                      <a:r>
                        <a:rPr lang="el-GR" b="1" dirty="0"/>
                        <a:t>β</a:t>
                      </a:r>
                      <a:r>
                        <a:rPr lang="en-US" b="1" dirty="0"/>
                        <a:t>-Glucan</a:t>
                      </a:r>
                    </a:p>
                  </a:txBody>
                  <a:tcPr anchor="ctr"/>
                </a:tc>
                <a:tc>
                  <a:txBody>
                    <a:bodyPr/>
                    <a:lstStyle/>
                    <a:p>
                      <a:pPr algn="ctr"/>
                      <a:r>
                        <a:rPr lang="en-US" dirty="0"/>
                        <a:t>3-6</a:t>
                      </a:r>
                    </a:p>
                  </a:txBody>
                  <a:tcPr anchor="ctr"/>
                </a:tc>
                <a:tc>
                  <a:txBody>
                    <a:bodyPr/>
                    <a:lstStyle/>
                    <a:p>
                      <a:pPr algn="ctr"/>
                      <a:r>
                        <a:rPr lang="en-US" dirty="0"/>
                        <a:t>2-6</a:t>
                      </a:r>
                    </a:p>
                  </a:txBody>
                  <a:tcPr anchor="ctr"/>
                </a:tc>
                <a:tc>
                  <a:txBody>
                    <a:bodyPr/>
                    <a:lstStyle/>
                    <a:p>
                      <a:pPr algn="ctr"/>
                      <a:r>
                        <a:rPr lang="en-US" dirty="0"/>
                        <a:t>Proximal</a:t>
                      </a:r>
                    </a:p>
                  </a:txBody>
                  <a:tcPr anchor="ctr"/>
                </a:tc>
                <a:tc>
                  <a:txBody>
                    <a:bodyPr/>
                    <a:lstStyle/>
                    <a:p>
                      <a:pPr algn="ctr"/>
                      <a:r>
                        <a:rPr lang="en-US" dirty="0"/>
                        <a:t>Powder</a:t>
                      </a:r>
                    </a:p>
                  </a:txBody>
                  <a:tcPr anchor="ctr"/>
                </a:tc>
                <a:extLst>
                  <a:ext uri="{0D108BD9-81ED-4DB2-BD59-A6C34878D82A}">
                    <a16:rowId xmlns:a16="http://schemas.microsoft.com/office/drawing/2014/main" val="2179515692"/>
                  </a:ext>
                </a:extLst>
              </a:tr>
              <a:tr h="375621">
                <a:tc>
                  <a:txBody>
                    <a:bodyPr/>
                    <a:lstStyle/>
                    <a:p>
                      <a:pPr algn="ctr"/>
                      <a:r>
                        <a:rPr lang="en-US" b="1" dirty="0"/>
                        <a:t>XOS</a:t>
                      </a:r>
                    </a:p>
                  </a:txBody>
                  <a:tcPr anchor="ctr"/>
                </a:tc>
                <a:tc>
                  <a:txBody>
                    <a:bodyPr/>
                    <a:lstStyle/>
                    <a:p>
                      <a:pPr algn="ctr"/>
                      <a:r>
                        <a:rPr lang="en-US" dirty="0"/>
                        <a:t>1-3</a:t>
                      </a:r>
                    </a:p>
                  </a:txBody>
                  <a:tcPr anchor="ctr"/>
                </a:tc>
                <a:tc>
                  <a:txBody>
                    <a:bodyPr/>
                    <a:lstStyle/>
                    <a:p>
                      <a:pPr algn="ctr"/>
                      <a:r>
                        <a:rPr lang="en-US" dirty="0"/>
                        <a:t>4-8</a:t>
                      </a:r>
                    </a:p>
                  </a:txBody>
                  <a:tcPr anchor="ctr"/>
                </a:tc>
                <a:tc>
                  <a:txBody>
                    <a:bodyPr/>
                    <a:lstStyle/>
                    <a:p>
                      <a:pPr algn="ctr"/>
                      <a:r>
                        <a:rPr lang="en-US" dirty="0"/>
                        <a:t>Proximal</a:t>
                      </a:r>
                    </a:p>
                  </a:txBody>
                  <a:tcPr anchor="ctr"/>
                </a:tc>
                <a:tc>
                  <a:txBody>
                    <a:bodyPr/>
                    <a:lstStyle/>
                    <a:p>
                      <a:pPr algn="ctr"/>
                      <a:r>
                        <a:rPr lang="en-US" dirty="0"/>
                        <a:t>Capsule/RTD/Powder</a:t>
                      </a:r>
                    </a:p>
                  </a:txBody>
                  <a:tcPr anchor="ctr"/>
                </a:tc>
                <a:extLst>
                  <a:ext uri="{0D108BD9-81ED-4DB2-BD59-A6C34878D82A}">
                    <a16:rowId xmlns:a16="http://schemas.microsoft.com/office/drawing/2014/main" val="2927704918"/>
                  </a:ext>
                </a:extLst>
              </a:tr>
              <a:tr h="375621">
                <a:tc>
                  <a:txBody>
                    <a:bodyPr/>
                    <a:lstStyle/>
                    <a:p>
                      <a:pPr algn="ctr"/>
                      <a:r>
                        <a:rPr lang="en-US" b="1" dirty="0"/>
                        <a:t>Yeast </a:t>
                      </a:r>
                      <a:r>
                        <a:rPr lang="el-GR" b="1" dirty="0"/>
                        <a:t>β</a:t>
                      </a:r>
                      <a:r>
                        <a:rPr lang="en-US" b="1" dirty="0"/>
                        <a:t>-Glucan</a:t>
                      </a:r>
                    </a:p>
                  </a:txBody>
                  <a:tcPr anchor="ctr"/>
                </a:tc>
                <a:tc>
                  <a:txBody>
                    <a:bodyPr/>
                    <a:lstStyle/>
                    <a:p>
                      <a:pPr algn="ctr"/>
                      <a:r>
                        <a:rPr lang="en-US" dirty="0"/>
                        <a:t>0.12-0.20</a:t>
                      </a:r>
                    </a:p>
                  </a:txBody>
                  <a:tcPr anchor="ctr"/>
                </a:tc>
                <a:tc>
                  <a:txBody>
                    <a:bodyPr/>
                    <a:lstStyle/>
                    <a:p>
                      <a:pPr algn="ctr"/>
                      <a:r>
                        <a:rPr lang="en-US" dirty="0"/>
                        <a:t>0.25-2.5</a:t>
                      </a:r>
                    </a:p>
                  </a:txBody>
                  <a:tcPr anchor="ctr"/>
                </a:tc>
                <a:tc>
                  <a:txBody>
                    <a:bodyPr/>
                    <a:lstStyle/>
                    <a:p>
                      <a:pPr algn="ctr"/>
                      <a:r>
                        <a:rPr lang="en-US" dirty="0"/>
                        <a:t>Proximal</a:t>
                      </a:r>
                    </a:p>
                  </a:txBody>
                  <a:tcPr anchor="ctr"/>
                </a:tc>
                <a:tc>
                  <a:txBody>
                    <a:bodyPr/>
                    <a:lstStyle/>
                    <a:p>
                      <a:pPr algn="ctr"/>
                      <a:r>
                        <a:rPr lang="en-US" dirty="0"/>
                        <a:t>Capsule/RTD/Powder</a:t>
                      </a:r>
                    </a:p>
                  </a:txBody>
                  <a:tcPr anchor="ctr"/>
                </a:tc>
                <a:extLst>
                  <a:ext uri="{0D108BD9-81ED-4DB2-BD59-A6C34878D82A}">
                    <a16:rowId xmlns:a16="http://schemas.microsoft.com/office/drawing/2014/main" val="3443472352"/>
                  </a:ext>
                </a:extLst>
              </a:tr>
            </a:tbl>
          </a:graphicData>
        </a:graphic>
      </p:graphicFrame>
      <p:sp>
        <p:nvSpPr>
          <p:cNvPr id="3" name="Rectangle 2">
            <a:extLst>
              <a:ext uri="{FF2B5EF4-FFF2-40B4-BE49-F238E27FC236}">
                <a16:creationId xmlns:a16="http://schemas.microsoft.com/office/drawing/2014/main" id="{026BC983-853B-A4A8-E9A0-25F2E9437DA5}"/>
              </a:ext>
            </a:extLst>
          </p:cNvPr>
          <p:cNvSpPr/>
          <p:nvPr/>
        </p:nvSpPr>
        <p:spPr>
          <a:xfrm>
            <a:off x="1350579" y="4461641"/>
            <a:ext cx="9522372" cy="1150254"/>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97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E19C-E78C-D2B4-1356-45841EFF5A0A}"/>
              </a:ext>
            </a:extLst>
          </p:cNvPr>
          <p:cNvSpPr>
            <a:spLocks noGrp="1"/>
          </p:cNvSpPr>
          <p:nvPr>
            <p:ph type="title"/>
          </p:nvPr>
        </p:nvSpPr>
        <p:spPr/>
        <p:txBody>
          <a:bodyPr/>
          <a:lstStyle/>
          <a:p>
            <a:r>
              <a:rPr lang="en-US" dirty="0"/>
              <a:t>Fermentation Pathway</a:t>
            </a:r>
          </a:p>
        </p:txBody>
      </p:sp>
      <p:pic>
        <p:nvPicPr>
          <p:cNvPr id="5" name="Content Placeholder 4">
            <a:extLst>
              <a:ext uri="{FF2B5EF4-FFF2-40B4-BE49-F238E27FC236}">
                <a16:creationId xmlns:a16="http://schemas.microsoft.com/office/drawing/2014/main" id="{66E6A902-3DFF-0A30-00A6-A001A32D4E69}"/>
              </a:ext>
            </a:extLst>
          </p:cNvPr>
          <p:cNvPicPr>
            <a:picLocks noGrp="1" noChangeAspect="1"/>
          </p:cNvPicPr>
          <p:nvPr>
            <p:ph idx="1"/>
          </p:nvPr>
        </p:nvPicPr>
        <p:blipFill>
          <a:blip r:embed="rId3">
            <a:extLst>
              <a:ext uri="{28A0092B-C50C-407E-A947-70E740481C1C}">
                <a14:useLocalDpi xmlns:a14="http://schemas.microsoft.com/office/drawing/2010/main"/>
              </a:ext>
            </a:extLst>
          </a:blip>
          <a:srcRect t="13322"/>
          <a:stretch/>
        </p:blipFill>
        <p:spPr>
          <a:xfrm>
            <a:off x="1304907" y="899409"/>
            <a:ext cx="9930613" cy="4841823"/>
          </a:xfrm>
        </p:spPr>
      </p:pic>
      <p:sp>
        <p:nvSpPr>
          <p:cNvPr id="6" name="Oval 5">
            <a:extLst>
              <a:ext uri="{FF2B5EF4-FFF2-40B4-BE49-F238E27FC236}">
                <a16:creationId xmlns:a16="http://schemas.microsoft.com/office/drawing/2014/main" id="{D1FCB69A-D598-AA28-4504-F8A9208DA6BF}"/>
              </a:ext>
            </a:extLst>
          </p:cNvPr>
          <p:cNvSpPr/>
          <p:nvPr/>
        </p:nvSpPr>
        <p:spPr>
          <a:xfrm>
            <a:off x="4946755" y="2863122"/>
            <a:ext cx="1678898" cy="101933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2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1ED60-C047-8DEB-434D-4BBAB981A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61AEC-1B27-430B-56CC-E317EE8A417D}"/>
              </a:ext>
            </a:extLst>
          </p:cNvPr>
          <p:cNvSpPr>
            <a:spLocks noGrp="1"/>
          </p:cNvSpPr>
          <p:nvPr>
            <p:ph type="title"/>
          </p:nvPr>
        </p:nvSpPr>
        <p:spPr/>
        <p:txBody>
          <a:bodyPr/>
          <a:lstStyle/>
          <a:p>
            <a:pPr algn="ctr"/>
            <a:r>
              <a:rPr lang="en-US" dirty="0"/>
              <a:t>Why Oligosaccharides Are Key</a:t>
            </a:r>
          </a:p>
        </p:txBody>
      </p:sp>
      <p:sp>
        <p:nvSpPr>
          <p:cNvPr id="12" name="TextBox 11">
            <a:extLst>
              <a:ext uri="{FF2B5EF4-FFF2-40B4-BE49-F238E27FC236}">
                <a16:creationId xmlns:a16="http://schemas.microsoft.com/office/drawing/2014/main" id="{98450E86-AF79-77EC-D096-4E1AEDF6F269}"/>
              </a:ext>
            </a:extLst>
          </p:cNvPr>
          <p:cNvSpPr txBox="1"/>
          <p:nvPr/>
        </p:nvSpPr>
        <p:spPr>
          <a:xfrm>
            <a:off x="1095201" y="3855819"/>
            <a:ext cx="1000159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sng" strike="noStrike" kern="1200" cap="none" spc="0" normalizeH="0" baseline="0" noProof="0" dirty="0">
                <a:ln>
                  <a:noFill/>
                </a:ln>
                <a:solidFill>
                  <a:srgbClr val="E7E6E6">
                    <a:lumMod val="50000"/>
                  </a:srgbClr>
                </a:solidFill>
                <a:effectLst/>
                <a:uLnTx/>
                <a:uFillTx/>
                <a:latin typeface="Calibri" panose="020F0502020204030204"/>
                <a:ea typeface="+mn-ea"/>
                <a:cs typeface="+mn-cs"/>
              </a:rPr>
              <a:t>Key Advantages: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Times New Roman" panose="02020603050405020304" pitchFamily="18" charset="0"/>
                <a:cs typeface="+mn-cs"/>
              </a:rPr>
              <a:t>Low dose</a:t>
            </a:r>
          </a:p>
          <a:p>
            <a:pPr marL="457200" indent="-457200">
              <a:buFont typeface="Wingdings" panose="05000000000000000000" pitchFamily="2" charset="2"/>
              <a:buChar char="ü"/>
              <a:defRPr/>
            </a:pPr>
            <a:r>
              <a:rPr lang="en-US" sz="2400" dirty="0">
                <a:solidFill>
                  <a:srgbClr val="E7E6E6">
                    <a:lumMod val="50000"/>
                  </a:srgbClr>
                </a:solidFill>
                <a:latin typeface="Calibri" panose="020F0502020204030204" pitchFamily="34" charset="0"/>
                <a:ea typeface="Times New Roman" panose="02020603050405020304" pitchFamily="18" charset="0"/>
              </a:rPr>
              <a:t>Anti-</a:t>
            </a: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Times New Roman" panose="02020603050405020304" pitchFamily="18" charset="0"/>
                <a:cs typeface="+mn-cs"/>
              </a:rPr>
              <a:t>inflammatory properties</a:t>
            </a:r>
          </a:p>
          <a:p>
            <a:pPr marL="457200" indent="-457200">
              <a:buFont typeface="Wingdings" panose="05000000000000000000" pitchFamily="2" charset="2"/>
              <a:buChar char="ü"/>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Times New Roman" panose="02020603050405020304" pitchFamily="18" charset="0"/>
                <a:cs typeface="+mn-cs"/>
              </a:rPr>
              <a:t>Selective growth of beneficial bacteria</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Times New Roman" panose="02020603050405020304" pitchFamily="18" charset="0"/>
                <a:cs typeface="+mn-cs"/>
              </a:rPr>
              <a:t>Minimal side effects (bloating, discomfort)</a:t>
            </a:r>
            <a:endParaRPr kumimoji="0" lang="en-US" sz="2400"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FEFFBA9A-5E37-FE8C-B6D6-C1F51F01BC4D}"/>
              </a:ext>
            </a:extLst>
          </p:cNvPr>
          <p:cNvPicPr>
            <a:picLocks noChangeAspect="1"/>
          </p:cNvPicPr>
          <p:nvPr/>
        </p:nvPicPr>
        <p:blipFill>
          <a:blip r:embed="rId3">
            <a:extLst>
              <a:ext uri="{28A0092B-C50C-407E-A947-70E740481C1C}">
                <a14:useLocalDpi xmlns:a14="http://schemas.microsoft.com/office/drawing/2010/main"/>
              </a:ext>
            </a:extLst>
          </a:blip>
          <a:srcRect t="32944" r="5772" b="20167"/>
          <a:stretch/>
        </p:blipFill>
        <p:spPr>
          <a:xfrm>
            <a:off x="693772" y="1396144"/>
            <a:ext cx="10804455" cy="3024238"/>
          </a:xfrm>
          <a:prstGeom prst="rect">
            <a:avLst/>
          </a:prstGeom>
        </p:spPr>
      </p:pic>
    </p:spTree>
    <p:extLst>
      <p:ext uri="{BB962C8B-B14F-4D97-AF65-F5344CB8AC3E}">
        <p14:creationId xmlns:p14="http://schemas.microsoft.com/office/powerpoint/2010/main" val="28484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D240-9FB8-7350-50EA-399326B32CAC}"/>
              </a:ext>
            </a:extLst>
          </p:cNvPr>
          <p:cNvSpPr>
            <a:spLocks noGrp="1"/>
          </p:cNvSpPr>
          <p:nvPr>
            <p:ph type="title"/>
          </p:nvPr>
        </p:nvSpPr>
        <p:spPr/>
        <p:txBody>
          <a:bodyPr/>
          <a:lstStyle/>
          <a:p>
            <a:pPr algn="ctr"/>
            <a:r>
              <a:rPr lang="en-US" dirty="0"/>
              <a:t>Why Butyrate Matters</a:t>
            </a:r>
          </a:p>
        </p:txBody>
      </p:sp>
      <p:sp>
        <p:nvSpPr>
          <p:cNvPr id="3" name="Content Placeholder 2">
            <a:extLst>
              <a:ext uri="{FF2B5EF4-FFF2-40B4-BE49-F238E27FC236}">
                <a16:creationId xmlns:a16="http://schemas.microsoft.com/office/drawing/2014/main" id="{F28BD8BF-7CD3-6454-DA30-F51EBA39656B}"/>
              </a:ext>
            </a:extLst>
          </p:cNvPr>
          <p:cNvSpPr>
            <a:spLocks noGrp="1"/>
          </p:cNvSpPr>
          <p:nvPr>
            <p:ph idx="1"/>
          </p:nvPr>
        </p:nvSpPr>
        <p:spPr>
          <a:xfrm>
            <a:off x="838200" y="1690688"/>
            <a:ext cx="10515600" cy="4351338"/>
          </a:xfrm>
        </p:spPr>
        <p:txBody>
          <a:bodyPr>
            <a:noAutofit/>
          </a:bodyPr>
          <a:lstStyle/>
          <a:p>
            <a:r>
              <a:rPr lang="en-US" sz="3200" b="1" dirty="0"/>
              <a:t>Primary fuel for colonocytes</a:t>
            </a:r>
            <a:r>
              <a:rPr lang="en-US" sz="3200" dirty="0"/>
              <a:t> → central output of microbial cross-feeding</a:t>
            </a:r>
          </a:p>
          <a:p>
            <a:r>
              <a:rPr lang="en-US" sz="3200" b="1" dirty="0"/>
              <a:t>Strengthens gut barrier</a:t>
            </a:r>
            <a:r>
              <a:rPr lang="en-US" sz="3200" dirty="0"/>
              <a:t> → supports tight junctions, reduces permeability</a:t>
            </a:r>
          </a:p>
          <a:p>
            <a:r>
              <a:rPr lang="en-US" sz="3200" b="1" dirty="0"/>
              <a:t>Modulates immune response</a:t>
            </a:r>
            <a:r>
              <a:rPr lang="en-US" sz="3200" dirty="0"/>
              <a:t> → downregulates pro-inflammatory cytokines (e.g., IL-6, IL-12)</a:t>
            </a:r>
          </a:p>
          <a:p>
            <a:r>
              <a:rPr lang="en-US" sz="3200" b="1" dirty="0"/>
              <a:t>Regulates motility</a:t>
            </a:r>
            <a:r>
              <a:rPr lang="en-US" sz="3200" dirty="0"/>
              <a:t> → supports balanced transit (IBS-C ↔ IBS-D)</a:t>
            </a:r>
          </a:p>
        </p:txBody>
      </p:sp>
    </p:spTree>
    <p:extLst>
      <p:ext uri="{BB962C8B-B14F-4D97-AF65-F5344CB8AC3E}">
        <p14:creationId xmlns:p14="http://schemas.microsoft.com/office/powerpoint/2010/main" val="106119855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391A2"/>
      </a:accent1>
      <a:accent2>
        <a:srgbClr val="7ABF63"/>
      </a:accent2>
      <a:accent3>
        <a:srgbClr val="04A18A"/>
      </a:accent3>
      <a:accent4>
        <a:srgbClr val="88C659"/>
      </a:accent4>
      <a:accent5>
        <a:srgbClr val="9CB1D9"/>
      </a:accent5>
      <a:accent6>
        <a:srgbClr val="7DCDC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2BB6124507441B83EBB261F1ED39E" ma:contentTypeVersion="19" ma:contentTypeDescription="Create a new document." ma:contentTypeScope="" ma:versionID="9152cba0f630798f8faa4ebed93bca84">
  <xsd:schema xmlns:xsd="http://www.w3.org/2001/XMLSchema" xmlns:xs="http://www.w3.org/2001/XMLSchema" xmlns:p="http://schemas.microsoft.com/office/2006/metadata/properties" xmlns:ns2="b051ec23-fe6d-4e62-a754-5fbb56716209" xmlns:ns3="7a8cd824-f361-4a6e-9b1c-5e89eb7e1454" targetNamespace="http://schemas.microsoft.com/office/2006/metadata/properties" ma:root="true" ma:fieldsID="8065acc3a89bda11cd146094b6bfd07e" ns2:_="" ns3:_="">
    <xsd:import namespace="b051ec23-fe6d-4e62-a754-5fbb56716209"/>
    <xsd:import namespace="7a8cd824-f361-4a6e-9b1c-5e89eb7e14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1ec23-fe6d-4e62-a754-5fbb567162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9a8de2-6544-439f-b599-59f8f93df817}" ma:internalName="TaxCatchAll" ma:showField="CatchAllData" ma:web="b051ec23-fe6d-4e62-a754-5fbb567162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8cd824-f361-4a6e-9b1c-5e89eb7e14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63d2ea-e532-4fd5-9164-97d00440d71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051ec23-fe6d-4e62-a754-5fbb56716209" xsi:nil="true"/>
    <lcf76f155ced4ddcb4097134ff3c332f xmlns="7a8cd824-f361-4a6e-9b1c-5e89eb7e1454">
      <Terms xmlns="http://schemas.microsoft.com/office/infopath/2007/PartnerControls"/>
    </lcf76f155ced4ddcb4097134ff3c332f>
    <Image xmlns="7a8cd824-f361-4a6e-9b1c-5e89eb7e14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239B3-51CA-49F6-8DE3-5226746683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1ec23-fe6d-4e62-a754-5fbb56716209"/>
    <ds:schemaRef ds:uri="7a8cd824-f361-4a6e-9b1c-5e89eb7e14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018220-A943-4ED6-B70E-B7C2E336758B}">
  <ds:schemaRef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7a8cd824-f361-4a6e-9b1c-5e89eb7e1454"/>
    <ds:schemaRef ds:uri="b051ec23-fe6d-4e62-a754-5fbb56716209"/>
  </ds:schemaRefs>
</ds:datastoreItem>
</file>

<file path=customXml/itemProps3.xml><?xml version="1.0" encoding="utf-8"?>
<ds:datastoreItem xmlns:ds="http://schemas.openxmlformats.org/officeDocument/2006/customXml" ds:itemID="{91011663-AC78-4780-A964-E46E6BA534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26100</TotalTime>
  <Words>1299</Words>
  <Application>Microsoft Macintosh PowerPoint</Application>
  <PresentationFormat>Widescreen</PresentationFormat>
  <Paragraphs>310</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Inter Variable</vt:lpstr>
      <vt:lpstr>Arial</vt:lpstr>
      <vt:lpstr>Calibri</vt:lpstr>
      <vt:lpstr>Calibri Light</vt:lpstr>
      <vt:lpstr>Helvetica Neue</vt:lpstr>
      <vt:lpstr>Wingdings</vt:lpstr>
      <vt:lpstr>Office Theme</vt:lpstr>
      <vt:lpstr>Designing Low-Dose Prebiotic Strategies for Digestive Health &amp; Beyond</vt:lpstr>
      <vt:lpstr>Traditional Prebiotic Strategy</vt:lpstr>
      <vt:lpstr>Low-Dose Prebiotic Design Strategy</vt:lpstr>
      <vt:lpstr>Saccharolytic Fermentation</vt:lpstr>
      <vt:lpstr>Not All Fiber Is The Same</vt:lpstr>
      <vt:lpstr>Fermentability Determines Function</vt:lpstr>
      <vt:lpstr>Fermentation Pathway</vt:lpstr>
      <vt:lpstr>Why Oligosaccharides Are Key</vt:lpstr>
      <vt:lpstr>Why Butyrate Matters</vt:lpstr>
      <vt:lpstr>Oligosaccharide Overview</vt:lpstr>
      <vt:lpstr>Functional Spectrum of Prebiotics</vt:lpstr>
      <vt:lpstr>Low-Dose Prebiotic Blend Strategy</vt:lpstr>
      <vt:lpstr>Low-Dose Synbiotic Strategy</vt:lpstr>
      <vt:lpstr>Prebiotics Beyond the Gut</vt:lpstr>
      <vt:lpstr>Polyphenols as Microbiome Modulators</vt:lpstr>
      <vt:lpstr>Where Prebiotic Formulations Go Wrong</vt:lpstr>
      <vt:lpstr>Regulatory Considerations (FDA)</vt:lpstr>
      <vt:lpstr>What Makes an Ideal Modern Prebiotic?</vt:lpstr>
      <vt:lpstr>PreticX® (XOS): A Precision Prebiotic</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Lund</dc:creator>
  <cp:lastModifiedBy>Aicacia Young</cp:lastModifiedBy>
  <cp:revision>54</cp:revision>
  <dcterms:created xsi:type="dcterms:W3CDTF">2022-07-11T16:01:39Z</dcterms:created>
  <dcterms:modified xsi:type="dcterms:W3CDTF">2026-03-23T21:37:22Z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0x010100A562BB6124507441B83EBB261F1ED39E</vt:lpwstr>
  </property>
  <property fmtid="{D5CDD505-2E9C-101B-9397-08002B2CF9AE}" pid="3" name="MediaServiceImageTags">
    <vt:lpwstr/>
  </property>
</Properties>
</file>