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3" r:id="rId2"/>
    <p:sldMasterId id="2147483687" r:id="rId3"/>
  </p:sldMasterIdLst>
  <p:notesMasterIdLst>
    <p:notesMasterId r:id="rId25"/>
  </p:notesMasterIdLst>
  <p:sldIdLst>
    <p:sldId id="1603" r:id="rId4"/>
    <p:sldId id="257" r:id="rId5"/>
    <p:sldId id="256" r:id="rId6"/>
    <p:sldId id="1607" r:id="rId7"/>
    <p:sldId id="260" r:id="rId8"/>
    <p:sldId id="1608" r:id="rId9"/>
    <p:sldId id="261" r:id="rId10"/>
    <p:sldId id="262" r:id="rId11"/>
    <p:sldId id="263" r:id="rId12"/>
    <p:sldId id="264" r:id="rId13"/>
    <p:sldId id="294" r:id="rId14"/>
    <p:sldId id="292" r:id="rId15"/>
    <p:sldId id="1610" r:id="rId16"/>
    <p:sldId id="293" r:id="rId17"/>
    <p:sldId id="265" r:id="rId18"/>
    <p:sldId id="266" r:id="rId19"/>
    <p:sldId id="268" r:id="rId20"/>
    <p:sldId id="267" r:id="rId21"/>
    <p:sldId id="1609" r:id="rId22"/>
    <p:sldId id="1605" r:id="rId23"/>
    <p:sldId id="1606" r:id="rId24"/>
  </p:sldIdLst>
  <p:sldSz cx="12192000" cy="6858000"/>
  <p:notesSz cx="6858000" cy="9144000"/>
  <p:embeddedFontLst>
    <p:embeddedFont>
      <p:font typeface="Arial Black" panose="020B0604020202020204" pitchFamily="34" charset="0"/>
      <p:regular r:id="rId26"/>
      <p:bold r:id="rId27"/>
    </p:embeddedFont>
    <p:embeddedFont>
      <p:font typeface="Gill Sans" panose="020B0502020104020203" pitchFamily="34" charset="-79"/>
      <p:regular r:id="rId28"/>
      <p:bold r:id="rId29"/>
    </p:embeddedFont>
    <p:embeddedFont>
      <p:font typeface="Montserrat Black" panose="00000A00000000000000" pitchFamily="2" charset="77"/>
      <p:bold r:id="rId30"/>
      <p:italic r:id="rId31"/>
      <p:boldItalic r:id="rId32"/>
    </p:embeddedFont>
    <p:embeddedFont>
      <p:font typeface="Raleway" pitchFamily="2" charset="77"/>
      <p:regular r:id="rId33"/>
      <p:bold r:id="rId34"/>
      <p:italic r:id="rId35"/>
      <p:boldItalic r:id="rId36"/>
    </p:embeddedFont>
    <p:embeddedFont>
      <p:font typeface="Raleway Black" pitchFamily="2" charset="77"/>
      <p:bold r:id="rId37"/>
      <p:italic r:id="rId38"/>
      <p:boldItalic r:id="rId39"/>
    </p:embeddedFont>
    <p:embeddedFont>
      <p:font typeface="Raleway ExtraBold" pitchFamily="2" charset="77"/>
      <p:bold r:id="rId40"/>
      <p:italic r:id="rId41"/>
      <p:boldItalic r:id="rId42"/>
    </p:embeddedFont>
    <p:embeddedFont>
      <p:font typeface="Raleway Light" pitchFamily="2" charset="77"/>
      <p:regular r:id="rId43"/>
      <p:italic r:id="rId44"/>
    </p:embeddedFont>
    <p:embeddedFont>
      <p:font typeface="Raleway Medium" pitchFamily="2" charset="77"/>
      <p:regular r:id="rId45"/>
      <p:bold r:id="rId46"/>
      <p:italic r:id="rId47"/>
      <p:boldItalic r:id="rId48"/>
    </p:embeddedFont>
    <p:embeddedFont>
      <p:font typeface="Roboto"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hvsFr6pSFVkVm0aSiaJmMfZX0Oz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8CA1DF-90C3-F3BC-E84D-6FD43E10576F}" name="Len Monheit" initials="LM" userId="S::len@itcstrategy.com::6b87418b-9c2e-4d8b-aeeb-8e78a34e23a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4ACC3C-5EF8-462F-A545-EAD4A390ADD1}">
  <a:tblStyle styleId="{244ACC3C-5EF8-462F-A545-EAD4A390ADD1}"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F5EA"/>
          </a:solidFill>
        </a:fill>
      </a:tcStyle>
    </a:wholeTbl>
    <a:band1H>
      <a:tcTxStyle b="off" i="off"/>
      <a:tcStyle>
        <a:tcBdr/>
        <a:fill>
          <a:solidFill>
            <a:srgbClr val="D6ECD1"/>
          </a:solidFill>
        </a:fill>
      </a:tcStyle>
    </a:band1H>
    <a:band2H>
      <a:tcTxStyle b="off" i="off"/>
      <a:tcStyle>
        <a:tcBdr/>
      </a:tcStyle>
    </a:band2H>
    <a:band1V>
      <a:tcTxStyle b="off" i="off"/>
      <a:tcStyle>
        <a:tcBdr/>
        <a:fill>
          <a:solidFill>
            <a:srgbClr val="D6ECD1"/>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p:restoredTop sz="94694"/>
  </p:normalViewPr>
  <p:slideViewPr>
    <p:cSldViewPr snapToGrid="0">
      <p:cViewPr varScale="1">
        <p:scale>
          <a:sx n="121" d="100"/>
          <a:sy n="121"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76"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79"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6.fntdata"/><Relationship Id="rId80"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16.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10" Type="http://schemas.openxmlformats.org/officeDocument/2006/relationships/slide" Target="slides/slide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7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c:v>
                </c:pt>
              </c:strCache>
            </c:strRef>
          </c:tx>
          <c:spPr>
            <a:solidFill>
              <a:schemeClr val="accent1"/>
            </a:solidFill>
            <a:ln>
              <a:noFill/>
            </a:ln>
            <a:effectLst/>
          </c:spPr>
          <c:invertIfNegative val="0"/>
          <c:cat>
            <c:strRef>
              <c:f>Sheet1!$A$2:$A$33</c:f>
              <c:strCache>
                <c:ptCount val="32"/>
                <c:pt idx="0">
                  <c:v>Nootropics</c:v>
                </c:pt>
                <c:pt idx="1">
                  <c:v>Citicoline</c:v>
                </c:pt>
                <c:pt idx="2">
                  <c:v>Choline</c:v>
                </c:pt>
                <c:pt idx="3">
                  <c:v>Alpha-GPC</c:v>
                </c:pt>
                <c:pt idx="4">
                  <c:v>MSM</c:v>
                </c:pt>
                <c:pt idx="5">
                  <c:v>Synbiotics</c:v>
                </c:pt>
                <c:pt idx="6">
                  <c:v>Astaxanthin</c:v>
                </c:pt>
                <c:pt idx="7">
                  <c:v>CoQ10</c:v>
                </c:pt>
                <c:pt idx="8">
                  <c:v>CBD</c:v>
                </c:pt>
                <c:pt idx="9">
                  <c:v>Glutathione</c:v>
                </c:pt>
                <c:pt idx="10">
                  <c:v>Postbiotics</c:v>
                </c:pt>
                <c:pt idx="11">
                  <c:v>Lutein</c:v>
                </c:pt>
                <c:pt idx="12">
                  <c:v>Ashwagandha</c:v>
                </c:pt>
                <c:pt idx="13">
                  <c:v>Mushrooms</c:v>
                </c:pt>
                <c:pt idx="14">
                  <c:v>Glucosamine</c:v>
                </c:pt>
                <c:pt idx="15">
                  <c:v>Creatine</c:v>
                </c:pt>
                <c:pt idx="16">
                  <c:v>Vitamin K2</c:v>
                </c:pt>
                <c:pt idx="17">
                  <c:v>Biotin</c:v>
                </c:pt>
                <c:pt idx="18">
                  <c:v>Curcumin/ Turmeric</c:v>
                </c:pt>
                <c:pt idx="19">
                  <c:v>Melatonin</c:v>
                </c:pt>
                <c:pt idx="20">
                  <c:v>Prebiotics</c:v>
                </c:pt>
                <c:pt idx="21">
                  <c:v>Antioxidants</c:v>
                </c:pt>
                <c:pt idx="22">
                  <c:v>Collagen</c:v>
                </c:pt>
                <c:pt idx="23">
                  <c:v>Protein Powder</c:v>
                </c:pt>
                <c:pt idx="24">
                  <c:v>Magnesium</c:v>
                </c:pt>
                <c:pt idx="25">
                  <c:v>Probiotics</c:v>
                </c:pt>
                <c:pt idx="26">
                  <c:v>Omega-3s</c:v>
                </c:pt>
                <c:pt idx="27">
                  <c:v>Iron</c:v>
                </c:pt>
                <c:pt idx="28">
                  <c:v>Calcium</c:v>
                </c:pt>
                <c:pt idx="29">
                  <c:v>Vitamin D</c:v>
                </c:pt>
                <c:pt idx="30">
                  <c:v>Multivitamin</c:v>
                </c:pt>
                <c:pt idx="31">
                  <c:v>Vitamin C</c:v>
                </c:pt>
              </c:strCache>
            </c:strRef>
          </c:cat>
          <c:val>
            <c:numRef>
              <c:f>Sheet1!$B$2:$B$33</c:f>
              <c:numCache>
                <c:formatCode>0%</c:formatCode>
                <c:ptCount val="32"/>
                <c:pt idx="0">
                  <c:v>6.1305529999999997E-2</c:v>
                </c:pt>
                <c:pt idx="1">
                  <c:v>6.2546539999999998E-2</c:v>
                </c:pt>
                <c:pt idx="2">
                  <c:v>7.0488960000000003E-2</c:v>
                </c:pt>
                <c:pt idx="3">
                  <c:v>7.0737160000000007E-2</c:v>
                </c:pt>
                <c:pt idx="4">
                  <c:v>7.4708360000000001E-2</c:v>
                </c:pt>
                <c:pt idx="5">
                  <c:v>7.4708360000000001E-2</c:v>
                </c:pt>
                <c:pt idx="6">
                  <c:v>7.7934970000000006E-2</c:v>
                </c:pt>
                <c:pt idx="7">
                  <c:v>8.6373789999999992E-2</c:v>
                </c:pt>
                <c:pt idx="8">
                  <c:v>8.860759E-2</c:v>
                </c:pt>
                <c:pt idx="9">
                  <c:v>0.10027302</c:v>
                </c:pt>
                <c:pt idx="10">
                  <c:v>0.10871184</c:v>
                </c:pt>
                <c:pt idx="11">
                  <c:v>0.11367584999999999</c:v>
                </c:pt>
                <c:pt idx="12">
                  <c:v>0.11715066</c:v>
                </c:pt>
                <c:pt idx="13">
                  <c:v>0.12112187000000001</c:v>
                </c:pt>
                <c:pt idx="14">
                  <c:v>0.13725490000000001</c:v>
                </c:pt>
                <c:pt idx="15">
                  <c:v>0.14569372</c:v>
                </c:pt>
                <c:pt idx="16">
                  <c:v>0.15065772999999999</c:v>
                </c:pt>
                <c:pt idx="17">
                  <c:v>0.16008934999999999</c:v>
                </c:pt>
                <c:pt idx="18">
                  <c:v>0.18888062</c:v>
                </c:pt>
                <c:pt idx="19">
                  <c:v>0.19657483000000001</c:v>
                </c:pt>
                <c:pt idx="20">
                  <c:v>0.19856044</c:v>
                </c:pt>
                <c:pt idx="21">
                  <c:v>0.19930503999999999</c:v>
                </c:pt>
                <c:pt idx="22">
                  <c:v>0.20178704</c:v>
                </c:pt>
                <c:pt idx="23">
                  <c:v>0.23976173000000001</c:v>
                </c:pt>
                <c:pt idx="24">
                  <c:v>0.26929758999999998</c:v>
                </c:pt>
                <c:pt idx="25">
                  <c:v>0.27525441</c:v>
                </c:pt>
                <c:pt idx="26">
                  <c:v>0.29014644000000001</c:v>
                </c:pt>
                <c:pt idx="27">
                  <c:v>0.29560684999999998</c:v>
                </c:pt>
                <c:pt idx="28">
                  <c:v>0.32489451000000003</c:v>
                </c:pt>
                <c:pt idx="29">
                  <c:v>0.40208487999999998</c:v>
                </c:pt>
                <c:pt idx="30">
                  <c:v>0.41325391000000011</c:v>
                </c:pt>
                <c:pt idx="31">
                  <c:v>0.43931497000000003</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Sheet1!$A$2:$A$33</c:f>
              <c:strCache>
                <c:ptCount val="32"/>
                <c:pt idx="0">
                  <c:v>Nootropics</c:v>
                </c:pt>
                <c:pt idx="1">
                  <c:v>Citicoline</c:v>
                </c:pt>
                <c:pt idx="2">
                  <c:v>Choline</c:v>
                </c:pt>
                <c:pt idx="3">
                  <c:v>Alpha-GPC</c:v>
                </c:pt>
                <c:pt idx="4">
                  <c:v>MSM</c:v>
                </c:pt>
                <c:pt idx="5">
                  <c:v>Synbiotics</c:v>
                </c:pt>
                <c:pt idx="6">
                  <c:v>Astaxanthin</c:v>
                </c:pt>
                <c:pt idx="7">
                  <c:v>CoQ10</c:v>
                </c:pt>
                <c:pt idx="8">
                  <c:v>CBD</c:v>
                </c:pt>
                <c:pt idx="9">
                  <c:v>Glutathione</c:v>
                </c:pt>
                <c:pt idx="10">
                  <c:v>Postbiotics</c:v>
                </c:pt>
                <c:pt idx="11">
                  <c:v>Lutein</c:v>
                </c:pt>
                <c:pt idx="12">
                  <c:v>Ashwagandha</c:v>
                </c:pt>
                <c:pt idx="13">
                  <c:v>Mushrooms</c:v>
                </c:pt>
                <c:pt idx="14">
                  <c:v>Glucosamine</c:v>
                </c:pt>
                <c:pt idx="15">
                  <c:v>Creatine</c:v>
                </c:pt>
                <c:pt idx="16">
                  <c:v>Vitamin K2</c:v>
                </c:pt>
                <c:pt idx="17">
                  <c:v>Biotin</c:v>
                </c:pt>
                <c:pt idx="18">
                  <c:v>Curcumin/ Turmeric</c:v>
                </c:pt>
                <c:pt idx="19">
                  <c:v>Melatonin</c:v>
                </c:pt>
                <c:pt idx="20">
                  <c:v>Prebiotics</c:v>
                </c:pt>
                <c:pt idx="21">
                  <c:v>Antioxidants</c:v>
                </c:pt>
                <c:pt idx="22">
                  <c:v>Collagen</c:v>
                </c:pt>
                <c:pt idx="23">
                  <c:v>Protein Powder</c:v>
                </c:pt>
                <c:pt idx="24">
                  <c:v>Magnesium</c:v>
                </c:pt>
                <c:pt idx="25">
                  <c:v>Probiotics</c:v>
                </c:pt>
                <c:pt idx="26">
                  <c:v>Omega-3s</c:v>
                </c:pt>
                <c:pt idx="27">
                  <c:v>Iron</c:v>
                </c:pt>
                <c:pt idx="28">
                  <c:v>Calcium</c:v>
                </c:pt>
                <c:pt idx="29">
                  <c:v>Vitamin D</c:v>
                </c:pt>
                <c:pt idx="30">
                  <c:v>Multivitamin</c:v>
                </c:pt>
                <c:pt idx="31">
                  <c:v>Vitamin C</c:v>
                </c:pt>
              </c:strCache>
            </c:strRef>
          </c:cat>
          <c:val>
            <c:numRef>
              <c:f>Sheet1!$C$2:$C$33</c:f>
              <c:numCache>
                <c:formatCode>0%</c:formatCode>
                <c:ptCount val="32"/>
                <c:pt idx="0">
                  <c:v>0.13899231000000001</c:v>
                </c:pt>
                <c:pt idx="1">
                  <c:v>0.12658227999999999</c:v>
                </c:pt>
                <c:pt idx="2">
                  <c:v>0.13303549000000001</c:v>
                </c:pt>
                <c:pt idx="3">
                  <c:v>0.13750309999999999</c:v>
                </c:pt>
                <c:pt idx="4">
                  <c:v>0.15140233</c:v>
                </c:pt>
                <c:pt idx="5">
                  <c:v>0.15462893999999999</c:v>
                </c:pt>
                <c:pt idx="6">
                  <c:v>0.15065772999999999</c:v>
                </c:pt>
                <c:pt idx="7">
                  <c:v>0.16008934999999999</c:v>
                </c:pt>
                <c:pt idx="8">
                  <c:v>0.17746339</c:v>
                </c:pt>
                <c:pt idx="9">
                  <c:v>0.17671878999999999</c:v>
                </c:pt>
                <c:pt idx="10">
                  <c:v>0.19061802</c:v>
                </c:pt>
                <c:pt idx="11">
                  <c:v>0.18739141000000001</c:v>
                </c:pt>
                <c:pt idx="12">
                  <c:v>0.16430876</c:v>
                </c:pt>
                <c:pt idx="13">
                  <c:v>0.18590221000000001</c:v>
                </c:pt>
                <c:pt idx="14">
                  <c:v>0.21692728</c:v>
                </c:pt>
                <c:pt idx="15">
                  <c:v>0.23901712999999999</c:v>
                </c:pt>
                <c:pt idx="16">
                  <c:v>0.21444526999999999</c:v>
                </c:pt>
                <c:pt idx="17">
                  <c:v>0.23454952000000001</c:v>
                </c:pt>
                <c:pt idx="18">
                  <c:v>0.26234797999999998</c:v>
                </c:pt>
                <c:pt idx="19">
                  <c:v>0.28418963000000003</c:v>
                </c:pt>
                <c:pt idx="20">
                  <c:v>0.2712832</c:v>
                </c:pt>
                <c:pt idx="21">
                  <c:v>0.29759245000000001</c:v>
                </c:pt>
                <c:pt idx="22">
                  <c:v>0.28940184000000002</c:v>
                </c:pt>
                <c:pt idx="23">
                  <c:v>0.29659964999999999</c:v>
                </c:pt>
                <c:pt idx="24">
                  <c:v>0.33482254</c:v>
                </c:pt>
                <c:pt idx="25">
                  <c:v>0.30454207</c:v>
                </c:pt>
                <c:pt idx="26">
                  <c:v>0.32266071000000002</c:v>
                </c:pt>
                <c:pt idx="27">
                  <c:v>0.37354182000000002</c:v>
                </c:pt>
                <c:pt idx="28">
                  <c:v>0.36485479999999998</c:v>
                </c:pt>
                <c:pt idx="29">
                  <c:v>0.34226855</c:v>
                </c:pt>
                <c:pt idx="30">
                  <c:v>0.33581534000000002</c:v>
                </c:pt>
                <c:pt idx="31">
                  <c:v>0.35045916999999999</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Sheet1!$A$2:$A$33</c:f>
              <c:strCache>
                <c:ptCount val="32"/>
                <c:pt idx="0">
                  <c:v>Nootropics</c:v>
                </c:pt>
                <c:pt idx="1">
                  <c:v>Citicoline</c:v>
                </c:pt>
                <c:pt idx="2">
                  <c:v>Choline</c:v>
                </c:pt>
                <c:pt idx="3">
                  <c:v>Alpha-GPC</c:v>
                </c:pt>
                <c:pt idx="4">
                  <c:v>MSM</c:v>
                </c:pt>
                <c:pt idx="5">
                  <c:v>Synbiotics</c:v>
                </c:pt>
                <c:pt idx="6">
                  <c:v>Astaxanthin</c:v>
                </c:pt>
                <c:pt idx="7">
                  <c:v>CoQ10</c:v>
                </c:pt>
                <c:pt idx="8">
                  <c:v>CBD</c:v>
                </c:pt>
                <c:pt idx="9">
                  <c:v>Glutathione</c:v>
                </c:pt>
                <c:pt idx="10">
                  <c:v>Postbiotics</c:v>
                </c:pt>
                <c:pt idx="11">
                  <c:v>Lutein</c:v>
                </c:pt>
                <c:pt idx="12">
                  <c:v>Ashwagandha</c:v>
                </c:pt>
                <c:pt idx="13">
                  <c:v>Mushrooms</c:v>
                </c:pt>
                <c:pt idx="14">
                  <c:v>Glucosamine</c:v>
                </c:pt>
                <c:pt idx="15">
                  <c:v>Creatine</c:v>
                </c:pt>
                <c:pt idx="16">
                  <c:v>Vitamin K2</c:v>
                </c:pt>
                <c:pt idx="17">
                  <c:v>Biotin</c:v>
                </c:pt>
                <c:pt idx="18">
                  <c:v>Curcumin/ Turmeric</c:v>
                </c:pt>
                <c:pt idx="19">
                  <c:v>Melatonin</c:v>
                </c:pt>
                <c:pt idx="20">
                  <c:v>Prebiotics</c:v>
                </c:pt>
                <c:pt idx="21">
                  <c:v>Antioxidants</c:v>
                </c:pt>
                <c:pt idx="22">
                  <c:v>Collagen</c:v>
                </c:pt>
                <c:pt idx="23">
                  <c:v>Protein Powder</c:v>
                </c:pt>
                <c:pt idx="24">
                  <c:v>Magnesium</c:v>
                </c:pt>
                <c:pt idx="25">
                  <c:v>Probiotics</c:v>
                </c:pt>
                <c:pt idx="26">
                  <c:v>Omega-3s</c:v>
                </c:pt>
                <c:pt idx="27">
                  <c:v>Iron</c:v>
                </c:pt>
                <c:pt idx="28">
                  <c:v>Calcium</c:v>
                </c:pt>
                <c:pt idx="29">
                  <c:v>Vitamin D</c:v>
                </c:pt>
                <c:pt idx="30">
                  <c:v>Multivitamin</c:v>
                </c:pt>
                <c:pt idx="31">
                  <c:v>Vitamin C</c:v>
                </c:pt>
              </c:strCache>
            </c:strRef>
          </c:cat>
          <c:val>
            <c:numRef>
              <c:f>Sheet1!$D$2:$D$33</c:f>
              <c:numCache>
                <c:formatCode>0%</c:formatCode>
                <c:ptCount val="32"/>
                <c:pt idx="0">
                  <c:v>0.16306776000000001</c:v>
                </c:pt>
                <c:pt idx="1">
                  <c:v>0.15711095</c:v>
                </c:pt>
                <c:pt idx="2">
                  <c:v>0.18590221000000001</c:v>
                </c:pt>
                <c:pt idx="3">
                  <c:v>0.16778356999999999</c:v>
                </c:pt>
                <c:pt idx="4">
                  <c:v>0.17771159</c:v>
                </c:pt>
                <c:pt idx="5">
                  <c:v>0.19210722</c:v>
                </c:pt>
                <c:pt idx="6">
                  <c:v>0.16083395</c:v>
                </c:pt>
                <c:pt idx="7">
                  <c:v>0.19508563000000001</c:v>
                </c:pt>
                <c:pt idx="8">
                  <c:v>0.23256391000000001</c:v>
                </c:pt>
                <c:pt idx="9">
                  <c:v>0.1811864</c:v>
                </c:pt>
                <c:pt idx="10">
                  <c:v>0.22213949</c:v>
                </c:pt>
                <c:pt idx="11">
                  <c:v>0.18193100000000001</c:v>
                </c:pt>
                <c:pt idx="12">
                  <c:v>0.16331596000000001</c:v>
                </c:pt>
                <c:pt idx="13">
                  <c:v>0.21245966999999999</c:v>
                </c:pt>
                <c:pt idx="14">
                  <c:v>0.23579052</c:v>
                </c:pt>
                <c:pt idx="15">
                  <c:v>0.25142714999999999</c:v>
                </c:pt>
                <c:pt idx="16">
                  <c:v>0.21717548</c:v>
                </c:pt>
                <c:pt idx="17">
                  <c:v>0.21518987000000001</c:v>
                </c:pt>
                <c:pt idx="18">
                  <c:v>0.25688757000000001</c:v>
                </c:pt>
                <c:pt idx="19">
                  <c:v>0.27872921000000001</c:v>
                </c:pt>
                <c:pt idx="20">
                  <c:v>0.24844875</c:v>
                </c:pt>
                <c:pt idx="21">
                  <c:v>0.29287664000000002</c:v>
                </c:pt>
                <c:pt idx="22">
                  <c:v>0.25713576999999999</c:v>
                </c:pt>
                <c:pt idx="23">
                  <c:v>0.24844875</c:v>
                </c:pt>
                <c:pt idx="24">
                  <c:v>0.26085877000000002</c:v>
                </c:pt>
                <c:pt idx="25">
                  <c:v>0.24820054999999999</c:v>
                </c:pt>
                <c:pt idx="26">
                  <c:v>0.25415736</c:v>
                </c:pt>
                <c:pt idx="27">
                  <c:v>0.23454952000000001</c:v>
                </c:pt>
                <c:pt idx="28">
                  <c:v>0.21742368000000001</c:v>
                </c:pt>
                <c:pt idx="29">
                  <c:v>0.18540581</c:v>
                </c:pt>
                <c:pt idx="30">
                  <c:v>0.18391660000000001</c:v>
                </c:pt>
                <c:pt idx="31">
                  <c:v>0.15984114999999999</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Sheet1!$A$2:$A$33</c:f>
              <c:strCache>
                <c:ptCount val="32"/>
                <c:pt idx="0">
                  <c:v>Nootropics</c:v>
                </c:pt>
                <c:pt idx="1">
                  <c:v>Citicoline</c:v>
                </c:pt>
                <c:pt idx="2">
                  <c:v>Choline</c:v>
                </c:pt>
                <c:pt idx="3">
                  <c:v>Alpha-GPC</c:v>
                </c:pt>
                <c:pt idx="4">
                  <c:v>MSM</c:v>
                </c:pt>
                <c:pt idx="5">
                  <c:v>Synbiotics</c:v>
                </c:pt>
                <c:pt idx="6">
                  <c:v>Astaxanthin</c:v>
                </c:pt>
                <c:pt idx="7">
                  <c:v>CoQ10</c:v>
                </c:pt>
                <c:pt idx="8">
                  <c:v>CBD</c:v>
                </c:pt>
                <c:pt idx="9">
                  <c:v>Glutathione</c:v>
                </c:pt>
                <c:pt idx="10">
                  <c:v>Postbiotics</c:v>
                </c:pt>
                <c:pt idx="11">
                  <c:v>Lutein</c:v>
                </c:pt>
                <c:pt idx="12">
                  <c:v>Ashwagandha</c:v>
                </c:pt>
                <c:pt idx="13">
                  <c:v>Mushrooms</c:v>
                </c:pt>
                <c:pt idx="14">
                  <c:v>Glucosamine</c:v>
                </c:pt>
                <c:pt idx="15">
                  <c:v>Creatine</c:v>
                </c:pt>
                <c:pt idx="16">
                  <c:v>Vitamin K2</c:v>
                </c:pt>
                <c:pt idx="17">
                  <c:v>Biotin</c:v>
                </c:pt>
                <c:pt idx="18">
                  <c:v>Curcumin/ Turmeric</c:v>
                </c:pt>
                <c:pt idx="19">
                  <c:v>Melatonin</c:v>
                </c:pt>
                <c:pt idx="20">
                  <c:v>Prebiotics</c:v>
                </c:pt>
                <c:pt idx="21">
                  <c:v>Antioxidants</c:v>
                </c:pt>
                <c:pt idx="22">
                  <c:v>Collagen</c:v>
                </c:pt>
                <c:pt idx="23">
                  <c:v>Protein Powder</c:v>
                </c:pt>
                <c:pt idx="24">
                  <c:v>Magnesium</c:v>
                </c:pt>
                <c:pt idx="25">
                  <c:v>Probiotics</c:v>
                </c:pt>
                <c:pt idx="26">
                  <c:v>Omega-3s</c:v>
                </c:pt>
                <c:pt idx="27">
                  <c:v>Iron</c:v>
                </c:pt>
                <c:pt idx="28">
                  <c:v>Calcium</c:v>
                </c:pt>
                <c:pt idx="29">
                  <c:v>Vitamin D</c:v>
                </c:pt>
                <c:pt idx="30">
                  <c:v>Multivitamin</c:v>
                </c:pt>
                <c:pt idx="31">
                  <c:v>Vitamin C</c:v>
                </c:pt>
              </c:strCache>
            </c:strRef>
          </c:cat>
          <c:val>
            <c:numRef>
              <c:f>Sheet1!$E$2:$E$33</c:f>
              <c:numCache>
                <c:formatCode>0%</c:formatCode>
                <c:ptCount val="32"/>
                <c:pt idx="0">
                  <c:v>0.16356415999999999</c:v>
                </c:pt>
                <c:pt idx="1">
                  <c:v>0.16232315999999999</c:v>
                </c:pt>
                <c:pt idx="2">
                  <c:v>0.20302804999999999</c:v>
                </c:pt>
                <c:pt idx="3">
                  <c:v>0.17473317999999999</c:v>
                </c:pt>
                <c:pt idx="4">
                  <c:v>0.17200298</c:v>
                </c:pt>
                <c:pt idx="5">
                  <c:v>0.18813600999999999</c:v>
                </c:pt>
                <c:pt idx="6">
                  <c:v>0.15065772999999999</c:v>
                </c:pt>
                <c:pt idx="7">
                  <c:v>0.17895258999999999</c:v>
                </c:pt>
                <c:pt idx="8">
                  <c:v>0.25043434999999997</c:v>
                </c:pt>
                <c:pt idx="9">
                  <c:v>0.16728717000000001</c:v>
                </c:pt>
                <c:pt idx="10">
                  <c:v>0.19856044</c:v>
                </c:pt>
                <c:pt idx="11">
                  <c:v>0.17622239000000001</c:v>
                </c:pt>
                <c:pt idx="12">
                  <c:v>0.18068999999999999</c:v>
                </c:pt>
                <c:pt idx="13">
                  <c:v>0.25167535000000002</c:v>
                </c:pt>
                <c:pt idx="14">
                  <c:v>0.21146687</c:v>
                </c:pt>
                <c:pt idx="15">
                  <c:v>0.22164308999999999</c:v>
                </c:pt>
                <c:pt idx="16">
                  <c:v>0.20625465000000001</c:v>
                </c:pt>
                <c:pt idx="17">
                  <c:v>0.20526185</c:v>
                </c:pt>
                <c:pt idx="18">
                  <c:v>0.19632663</c:v>
                </c:pt>
                <c:pt idx="19">
                  <c:v>0.16133035000000001</c:v>
                </c:pt>
                <c:pt idx="20">
                  <c:v>0.1814346</c:v>
                </c:pt>
                <c:pt idx="21">
                  <c:v>0.15884835</c:v>
                </c:pt>
                <c:pt idx="22">
                  <c:v>0.19707122999999999</c:v>
                </c:pt>
                <c:pt idx="23">
                  <c:v>0.16827997</c:v>
                </c:pt>
                <c:pt idx="24">
                  <c:v>0.11317945</c:v>
                </c:pt>
                <c:pt idx="25">
                  <c:v>0.12980889000000001</c:v>
                </c:pt>
                <c:pt idx="26">
                  <c:v>0.11690246</c:v>
                </c:pt>
                <c:pt idx="27">
                  <c:v>8.1657980000000005E-2</c:v>
                </c:pt>
                <c:pt idx="28">
                  <c:v>7.867956999999999E-2</c:v>
                </c:pt>
                <c:pt idx="29">
                  <c:v>6.2298340000000001E-2</c:v>
                </c:pt>
                <c:pt idx="30">
                  <c:v>5.3859519999999987E-2</c:v>
                </c:pt>
                <c:pt idx="31">
                  <c:v>4.2938690000000002E-2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Sheet1!$A$2:$A$33</c:f>
              <c:strCache>
                <c:ptCount val="32"/>
                <c:pt idx="0">
                  <c:v>Nootropics</c:v>
                </c:pt>
                <c:pt idx="1">
                  <c:v>Citicoline</c:v>
                </c:pt>
                <c:pt idx="2">
                  <c:v>Choline</c:v>
                </c:pt>
                <c:pt idx="3">
                  <c:v>Alpha-GPC</c:v>
                </c:pt>
                <c:pt idx="4">
                  <c:v>MSM</c:v>
                </c:pt>
                <c:pt idx="5">
                  <c:v>Synbiotics</c:v>
                </c:pt>
                <c:pt idx="6">
                  <c:v>Astaxanthin</c:v>
                </c:pt>
                <c:pt idx="7">
                  <c:v>CoQ10</c:v>
                </c:pt>
                <c:pt idx="8">
                  <c:v>CBD</c:v>
                </c:pt>
                <c:pt idx="9">
                  <c:v>Glutathione</c:v>
                </c:pt>
                <c:pt idx="10">
                  <c:v>Postbiotics</c:v>
                </c:pt>
                <c:pt idx="11">
                  <c:v>Lutein</c:v>
                </c:pt>
                <c:pt idx="12">
                  <c:v>Ashwagandha</c:v>
                </c:pt>
                <c:pt idx="13">
                  <c:v>Mushrooms</c:v>
                </c:pt>
                <c:pt idx="14">
                  <c:v>Glucosamine</c:v>
                </c:pt>
                <c:pt idx="15">
                  <c:v>Creatine</c:v>
                </c:pt>
                <c:pt idx="16">
                  <c:v>Vitamin K2</c:v>
                </c:pt>
                <c:pt idx="17">
                  <c:v>Biotin</c:v>
                </c:pt>
                <c:pt idx="18">
                  <c:v>Curcumin/ Turmeric</c:v>
                </c:pt>
                <c:pt idx="19">
                  <c:v>Melatonin</c:v>
                </c:pt>
                <c:pt idx="20">
                  <c:v>Prebiotics</c:v>
                </c:pt>
                <c:pt idx="21">
                  <c:v>Antioxidants</c:v>
                </c:pt>
                <c:pt idx="22">
                  <c:v>Collagen</c:v>
                </c:pt>
                <c:pt idx="23">
                  <c:v>Protein Powder</c:v>
                </c:pt>
                <c:pt idx="24">
                  <c:v>Magnesium</c:v>
                </c:pt>
                <c:pt idx="25">
                  <c:v>Probiotics</c:v>
                </c:pt>
                <c:pt idx="26">
                  <c:v>Omega-3s</c:v>
                </c:pt>
                <c:pt idx="27">
                  <c:v>Iron</c:v>
                </c:pt>
                <c:pt idx="28">
                  <c:v>Calcium</c:v>
                </c:pt>
                <c:pt idx="29">
                  <c:v>Vitamin D</c:v>
                </c:pt>
                <c:pt idx="30">
                  <c:v>Multivitamin</c:v>
                </c:pt>
                <c:pt idx="31">
                  <c:v>Vitamin C</c:v>
                </c:pt>
              </c:strCache>
            </c:strRef>
          </c:cat>
          <c:val>
            <c:numRef>
              <c:f>Sheet1!$F$2:$F$33</c:f>
              <c:numCache>
                <c:formatCode>0%</c:formatCode>
                <c:ptCount val="32"/>
                <c:pt idx="0">
                  <c:v>0.47307023999999998</c:v>
                </c:pt>
                <c:pt idx="1">
                  <c:v>0.49143708000000003</c:v>
                </c:pt>
                <c:pt idx="2">
                  <c:v>0.4075453</c:v>
                </c:pt>
                <c:pt idx="3">
                  <c:v>0.44924299000000001</c:v>
                </c:pt>
                <c:pt idx="4">
                  <c:v>0.42417473</c:v>
                </c:pt>
                <c:pt idx="5">
                  <c:v>0.39041946000000011</c:v>
                </c:pt>
                <c:pt idx="6">
                  <c:v>0.45991560999999997</c:v>
                </c:pt>
                <c:pt idx="7">
                  <c:v>0.37949863</c:v>
                </c:pt>
                <c:pt idx="8">
                  <c:v>0.25093074999999998</c:v>
                </c:pt>
                <c:pt idx="9">
                  <c:v>0.37453461999999998</c:v>
                </c:pt>
                <c:pt idx="10">
                  <c:v>0.27997021999999999</c:v>
                </c:pt>
                <c:pt idx="11">
                  <c:v>0.34077934999999998</c:v>
                </c:pt>
                <c:pt idx="12">
                  <c:v>0.37453461999999998</c:v>
                </c:pt>
                <c:pt idx="13">
                  <c:v>0.22884090000000001</c:v>
                </c:pt>
                <c:pt idx="14">
                  <c:v>0.19856044</c:v>
                </c:pt>
                <c:pt idx="15">
                  <c:v>0.14221891</c:v>
                </c:pt>
                <c:pt idx="16">
                  <c:v>0.21146687</c:v>
                </c:pt>
                <c:pt idx="17">
                  <c:v>0.18490941</c:v>
                </c:pt>
                <c:pt idx="18">
                  <c:v>9.5557210000000004E-2</c:v>
                </c:pt>
                <c:pt idx="19">
                  <c:v>7.9175969999999998E-2</c:v>
                </c:pt>
                <c:pt idx="20">
                  <c:v>0.10027302</c:v>
                </c:pt>
                <c:pt idx="21">
                  <c:v>5.1377509999999987E-2</c:v>
                </c:pt>
                <c:pt idx="22">
                  <c:v>5.4604119999999999E-2</c:v>
                </c:pt>
                <c:pt idx="23">
                  <c:v>4.6909899999999997E-2</c:v>
                </c:pt>
                <c:pt idx="24">
                  <c:v>2.1841650000000001E-2</c:v>
                </c:pt>
                <c:pt idx="25">
                  <c:v>4.2194089999999997E-2</c:v>
                </c:pt>
                <c:pt idx="26">
                  <c:v>1.6133040000000001E-2</c:v>
                </c:pt>
                <c:pt idx="27">
                  <c:v>1.464383E-2</c:v>
                </c:pt>
                <c:pt idx="28">
                  <c:v>1.4147430000000001E-2</c:v>
                </c:pt>
                <c:pt idx="29">
                  <c:v>7.9424200000000004E-3</c:v>
                </c:pt>
                <c:pt idx="30">
                  <c:v>1.315463E-2</c:v>
                </c:pt>
                <c:pt idx="31">
                  <c:v>7.4460200000000002E-3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DB2DC-2B07-6D45-97E6-848B22524718}" type="slidenum">
              <a:rPr lang="en-US" smtClean="0"/>
              <a:t>1</a:t>
            </a:fld>
            <a:endParaRPr lang="en-US"/>
          </a:p>
        </p:txBody>
      </p:sp>
    </p:spTree>
    <p:extLst>
      <p:ext uri="{BB962C8B-B14F-4D97-AF65-F5344CB8AC3E}">
        <p14:creationId xmlns:p14="http://schemas.microsoft.com/office/powerpoint/2010/main" val="204966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a:extLst>
            <a:ext uri="{FF2B5EF4-FFF2-40B4-BE49-F238E27FC236}">
              <a16:creationId xmlns:a16="http://schemas.microsoft.com/office/drawing/2014/main" id="{DADE55D8-5CFC-3CD9-0699-467B51F2A094}"/>
            </a:ext>
          </a:extLst>
        </p:cNvPr>
        <p:cNvGrpSpPr/>
        <p:nvPr/>
      </p:nvGrpSpPr>
      <p:grpSpPr>
        <a:xfrm>
          <a:off x="0" y="0"/>
          <a:ext cx="0" cy="0"/>
          <a:chOff x="0" y="0"/>
          <a:chExt cx="0" cy="0"/>
        </a:xfrm>
      </p:grpSpPr>
      <p:sp>
        <p:nvSpPr>
          <p:cNvPr id="386" name="Google Shape;386;p236:notes">
            <a:extLst>
              <a:ext uri="{FF2B5EF4-FFF2-40B4-BE49-F238E27FC236}">
                <a16:creationId xmlns:a16="http://schemas.microsoft.com/office/drawing/2014/main" id="{4F90A5CF-452C-A43B-1287-E1E9E08EE5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36:notes">
            <a:extLst>
              <a:ext uri="{FF2B5EF4-FFF2-40B4-BE49-F238E27FC236}">
                <a16:creationId xmlns:a16="http://schemas.microsoft.com/office/drawing/2014/main" id="{4F699A9A-6B8A-0FA8-E14D-03E5F83900E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100"/>
              <a:buNone/>
            </a:pPr>
            <a:endParaRPr sz="1800">
              <a:solidFill>
                <a:srgbClr val="212121"/>
              </a:solidFill>
              <a:latin typeface="Raleway"/>
              <a:ea typeface="Raleway"/>
              <a:cs typeface="Raleway"/>
              <a:sym typeface="Raleway"/>
            </a:endParaRPr>
          </a:p>
          <a:p>
            <a:pPr marL="0" lvl="0" indent="0" algn="l" rtl="0">
              <a:lnSpc>
                <a:spcPct val="100000"/>
              </a:lnSpc>
              <a:spcBef>
                <a:spcPts val="0"/>
              </a:spcBef>
              <a:spcAft>
                <a:spcPts val="0"/>
              </a:spcAft>
              <a:buSzPts val="1400"/>
              <a:buNone/>
            </a:pPr>
            <a:endParaRPr/>
          </a:p>
        </p:txBody>
      </p:sp>
      <p:sp>
        <p:nvSpPr>
          <p:cNvPr id="388" name="Google Shape;388;p236:notes">
            <a:extLst>
              <a:ext uri="{FF2B5EF4-FFF2-40B4-BE49-F238E27FC236}">
                <a16:creationId xmlns:a16="http://schemas.microsoft.com/office/drawing/2014/main" id="{90249A15-4123-BB56-5C18-EA5E0B07CC0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8819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a:extLst>
            <a:ext uri="{FF2B5EF4-FFF2-40B4-BE49-F238E27FC236}">
              <a16:creationId xmlns:a16="http://schemas.microsoft.com/office/drawing/2014/main" id="{9A1A2351-218A-EABC-A8B3-1A309B468855}"/>
            </a:ext>
          </a:extLst>
        </p:cNvPr>
        <p:cNvGrpSpPr/>
        <p:nvPr/>
      </p:nvGrpSpPr>
      <p:grpSpPr>
        <a:xfrm>
          <a:off x="0" y="0"/>
          <a:ext cx="0" cy="0"/>
          <a:chOff x="0" y="0"/>
          <a:chExt cx="0" cy="0"/>
        </a:xfrm>
      </p:grpSpPr>
      <p:sp>
        <p:nvSpPr>
          <p:cNvPr id="386" name="Google Shape;386;p236:notes">
            <a:extLst>
              <a:ext uri="{FF2B5EF4-FFF2-40B4-BE49-F238E27FC236}">
                <a16:creationId xmlns:a16="http://schemas.microsoft.com/office/drawing/2014/main" id="{9AA34FBD-81D6-0D2A-BC9B-75832C0D4F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36:notes">
            <a:extLst>
              <a:ext uri="{FF2B5EF4-FFF2-40B4-BE49-F238E27FC236}">
                <a16:creationId xmlns:a16="http://schemas.microsoft.com/office/drawing/2014/main" id="{A5035172-3B5C-FE0C-7B5F-95EE14EAE46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100"/>
              <a:buNone/>
            </a:pPr>
            <a:endParaRPr sz="1800">
              <a:solidFill>
                <a:srgbClr val="212121"/>
              </a:solidFill>
              <a:latin typeface="Raleway"/>
              <a:ea typeface="Raleway"/>
              <a:cs typeface="Raleway"/>
              <a:sym typeface="Raleway"/>
            </a:endParaRPr>
          </a:p>
          <a:p>
            <a:pPr marL="0" lvl="0" indent="0" algn="l" rtl="0">
              <a:lnSpc>
                <a:spcPct val="100000"/>
              </a:lnSpc>
              <a:spcBef>
                <a:spcPts val="0"/>
              </a:spcBef>
              <a:spcAft>
                <a:spcPts val="0"/>
              </a:spcAft>
              <a:buSzPts val="1400"/>
              <a:buNone/>
            </a:pPr>
            <a:endParaRPr/>
          </a:p>
        </p:txBody>
      </p:sp>
      <p:sp>
        <p:nvSpPr>
          <p:cNvPr id="388" name="Google Shape;388;p236:notes">
            <a:extLst>
              <a:ext uri="{FF2B5EF4-FFF2-40B4-BE49-F238E27FC236}">
                <a16:creationId xmlns:a16="http://schemas.microsoft.com/office/drawing/2014/main" id="{78841D84-435D-667F-4F9F-7B683277BE0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39187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a:extLst>
            <a:ext uri="{FF2B5EF4-FFF2-40B4-BE49-F238E27FC236}">
              <a16:creationId xmlns:a16="http://schemas.microsoft.com/office/drawing/2014/main" id="{9BFAD593-B46C-227A-0AAC-9E3645274865}"/>
            </a:ext>
          </a:extLst>
        </p:cNvPr>
        <p:cNvGrpSpPr/>
        <p:nvPr/>
      </p:nvGrpSpPr>
      <p:grpSpPr>
        <a:xfrm>
          <a:off x="0" y="0"/>
          <a:ext cx="0" cy="0"/>
          <a:chOff x="0" y="0"/>
          <a:chExt cx="0" cy="0"/>
        </a:xfrm>
      </p:grpSpPr>
      <p:sp>
        <p:nvSpPr>
          <p:cNvPr id="386" name="Google Shape;386;p236:notes">
            <a:extLst>
              <a:ext uri="{FF2B5EF4-FFF2-40B4-BE49-F238E27FC236}">
                <a16:creationId xmlns:a16="http://schemas.microsoft.com/office/drawing/2014/main" id="{AA3B89E9-766F-DBE7-7FC1-C1A144DFA5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36:notes">
            <a:extLst>
              <a:ext uri="{FF2B5EF4-FFF2-40B4-BE49-F238E27FC236}">
                <a16:creationId xmlns:a16="http://schemas.microsoft.com/office/drawing/2014/main" id="{CEA5387E-C42E-9BB0-A120-A439E59DD39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100"/>
              <a:buNone/>
            </a:pPr>
            <a:endParaRPr sz="1800">
              <a:solidFill>
                <a:srgbClr val="212121"/>
              </a:solidFill>
              <a:latin typeface="Raleway"/>
              <a:ea typeface="Raleway"/>
              <a:cs typeface="Raleway"/>
              <a:sym typeface="Raleway"/>
            </a:endParaRPr>
          </a:p>
          <a:p>
            <a:pPr marL="0" lvl="0" indent="0" algn="l" rtl="0">
              <a:lnSpc>
                <a:spcPct val="100000"/>
              </a:lnSpc>
              <a:spcBef>
                <a:spcPts val="0"/>
              </a:spcBef>
              <a:spcAft>
                <a:spcPts val="0"/>
              </a:spcAft>
              <a:buSzPts val="1400"/>
              <a:buNone/>
            </a:pPr>
            <a:endParaRPr/>
          </a:p>
        </p:txBody>
      </p:sp>
      <p:sp>
        <p:nvSpPr>
          <p:cNvPr id="388" name="Google Shape;388;p236:notes">
            <a:extLst>
              <a:ext uri="{FF2B5EF4-FFF2-40B4-BE49-F238E27FC236}">
                <a16:creationId xmlns:a16="http://schemas.microsoft.com/office/drawing/2014/main" id="{2DF93E19-641F-5827-B0A6-0D849F5B3AA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16231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6BE4F922-E517-14A6-80AF-430808C2BB05}"/>
            </a:ext>
          </a:extLst>
        </p:cNvPr>
        <p:cNvGrpSpPr/>
        <p:nvPr/>
      </p:nvGrpSpPr>
      <p:grpSpPr>
        <a:xfrm>
          <a:off x="0" y="0"/>
          <a:ext cx="0" cy="0"/>
          <a:chOff x="0" y="0"/>
          <a:chExt cx="0" cy="0"/>
        </a:xfrm>
      </p:grpSpPr>
      <p:sp>
        <p:nvSpPr>
          <p:cNvPr id="394" name="Google Shape;394;p16:notes">
            <a:extLst>
              <a:ext uri="{FF2B5EF4-FFF2-40B4-BE49-F238E27FC236}">
                <a16:creationId xmlns:a16="http://schemas.microsoft.com/office/drawing/2014/main" id="{CF877687-6D05-2CCB-71F6-B9D4945CFC5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16:notes">
            <a:extLst>
              <a:ext uri="{FF2B5EF4-FFF2-40B4-BE49-F238E27FC236}">
                <a16:creationId xmlns:a16="http://schemas.microsoft.com/office/drawing/2014/main" id="{6B0B6BD9-7846-9CE5-17C4-14B054E287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8865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a:extLst>
            <a:ext uri="{FF2B5EF4-FFF2-40B4-BE49-F238E27FC236}">
              <a16:creationId xmlns:a16="http://schemas.microsoft.com/office/drawing/2014/main" id="{DBE8FACA-C793-EF71-4A7F-5BF0C6F14E0F}"/>
            </a:ext>
          </a:extLst>
        </p:cNvPr>
        <p:cNvGrpSpPr/>
        <p:nvPr/>
      </p:nvGrpSpPr>
      <p:grpSpPr>
        <a:xfrm>
          <a:off x="0" y="0"/>
          <a:ext cx="0" cy="0"/>
          <a:chOff x="0" y="0"/>
          <a:chExt cx="0" cy="0"/>
        </a:xfrm>
      </p:grpSpPr>
      <p:sp>
        <p:nvSpPr>
          <p:cNvPr id="518" name="Google Shape;518;p74:notes">
            <a:extLst>
              <a:ext uri="{FF2B5EF4-FFF2-40B4-BE49-F238E27FC236}">
                <a16:creationId xmlns:a16="http://schemas.microsoft.com/office/drawing/2014/main" id="{2E8A325A-407E-3582-599D-F4B1838DB9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74:notes">
            <a:extLst>
              <a:ext uri="{FF2B5EF4-FFF2-40B4-BE49-F238E27FC236}">
                <a16:creationId xmlns:a16="http://schemas.microsoft.com/office/drawing/2014/main" id="{CC9F7246-8C62-6BA6-8179-46F61186755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8075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a:extLst>
            <a:ext uri="{FF2B5EF4-FFF2-40B4-BE49-F238E27FC236}">
              <a16:creationId xmlns:a16="http://schemas.microsoft.com/office/drawing/2014/main" id="{E4B32861-E5E0-43B3-A7A1-1E59490CD5ED}"/>
            </a:ext>
          </a:extLst>
        </p:cNvPr>
        <p:cNvGrpSpPr/>
        <p:nvPr/>
      </p:nvGrpSpPr>
      <p:grpSpPr>
        <a:xfrm>
          <a:off x="0" y="0"/>
          <a:ext cx="0" cy="0"/>
          <a:chOff x="0" y="0"/>
          <a:chExt cx="0" cy="0"/>
        </a:xfrm>
      </p:grpSpPr>
      <p:sp>
        <p:nvSpPr>
          <p:cNvPr id="386" name="Google Shape;386;p236:notes">
            <a:extLst>
              <a:ext uri="{FF2B5EF4-FFF2-40B4-BE49-F238E27FC236}">
                <a16:creationId xmlns:a16="http://schemas.microsoft.com/office/drawing/2014/main" id="{2390C903-8798-8B0D-203D-7F7EF321A0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36:notes">
            <a:extLst>
              <a:ext uri="{FF2B5EF4-FFF2-40B4-BE49-F238E27FC236}">
                <a16:creationId xmlns:a16="http://schemas.microsoft.com/office/drawing/2014/main" id="{5803ED31-208C-DE7C-3C79-50C2375ABB1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100"/>
              <a:buNone/>
            </a:pPr>
            <a:endParaRPr sz="1800">
              <a:solidFill>
                <a:srgbClr val="212121"/>
              </a:solidFill>
              <a:latin typeface="Raleway"/>
              <a:ea typeface="Raleway"/>
              <a:cs typeface="Raleway"/>
              <a:sym typeface="Raleway"/>
            </a:endParaRPr>
          </a:p>
          <a:p>
            <a:pPr marL="0" lvl="0" indent="0" algn="l" rtl="0">
              <a:lnSpc>
                <a:spcPct val="100000"/>
              </a:lnSpc>
              <a:spcBef>
                <a:spcPts val="0"/>
              </a:spcBef>
              <a:spcAft>
                <a:spcPts val="0"/>
              </a:spcAft>
              <a:buSzPts val="1400"/>
              <a:buNone/>
            </a:pPr>
            <a:endParaRPr/>
          </a:p>
        </p:txBody>
      </p:sp>
      <p:sp>
        <p:nvSpPr>
          <p:cNvPr id="388" name="Google Shape;388;p236:notes">
            <a:extLst>
              <a:ext uri="{FF2B5EF4-FFF2-40B4-BE49-F238E27FC236}">
                <a16:creationId xmlns:a16="http://schemas.microsoft.com/office/drawing/2014/main" id="{0B2225A9-3E3D-2E21-286A-4AD8BED8B68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98418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sz="1700">
              <a:latin typeface="Raleway"/>
              <a:ea typeface="Raleway"/>
              <a:cs typeface="Raleway"/>
              <a:sym typeface="Raleway"/>
            </a:endParaRPr>
          </a:p>
        </p:txBody>
      </p:sp>
      <p:sp>
        <p:nvSpPr>
          <p:cNvPr id="241" name="Google Shape;241;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a222509fdd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3a222509fdd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3a222509fdd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a:extLst>
            <a:ext uri="{FF2B5EF4-FFF2-40B4-BE49-F238E27FC236}">
              <a16:creationId xmlns:a16="http://schemas.microsoft.com/office/drawing/2014/main" id="{83A6A757-21D3-47E7-7B22-B7139F00CDAA}"/>
            </a:ext>
          </a:extLst>
        </p:cNvPr>
        <p:cNvGrpSpPr/>
        <p:nvPr/>
      </p:nvGrpSpPr>
      <p:grpSpPr>
        <a:xfrm>
          <a:off x="0" y="0"/>
          <a:ext cx="0" cy="0"/>
          <a:chOff x="0" y="0"/>
          <a:chExt cx="0" cy="0"/>
        </a:xfrm>
      </p:grpSpPr>
      <p:sp>
        <p:nvSpPr>
          <p:cNvPr id="374" name="Google Shape;374;p235:notes">
            <a:extLst>
              <a:ext uri="{FF2B5EF4-FFF2-40B4-BE49-F238E27FC236}">
                <a16:creationId xmlns:a16="http://schemas.microsoft.com/office/drawing/2014/main" id="{E2AFAD28-A677-325B-2243-93D4DC2AF1E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35:notes">
            <a:extLst>
              <a:ext uri="{FF2B5EF4-FFF2-40B4-BE49-F238E27FC236}">
                <a16:creationId xmlns:a16="http://schemas.microsoft.com/office/drawing/2014/main" id="{6AD7A86E-7FE9-CE28-6BD0-1BA030272C3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100"/>
              <a:buNone/>
            </a:pPr>
            <a:endParaRPr sz="1800">
              <a:solidFill>
                <a:srgbClr val="212121"/>
              </a:solidFill>
              <a:latin typeface="Raleway"/>
              <a:ea typeface="Raleway"/>
              <a:cs typeface="Raleway"/>
              <a:sym typeface="Raleway"/>
            </a:endParaRPr>
          </a:p>
          <a:p>
            <a:pPr marL="0" lvl="0" indent="0" algn="l" rtl="0">
              <a:lnSpc>
                <a:spcPct val="100000"/>
              </a:lnSpc>
              <a:spcBef>
                <a:spcPts val="0"/>
              </a:spcBef>
              <a:spcAft>
                <a:spcPts val="0"/>
              </a:spcAft>
              <a:buSzPts val="1400"/>
              <a:buNone/>
            </a:pPr>
            <a:endParaRPr/>
          </a:p>
        </p:txBody>
      </p:sp>
      <p:sp>
        <p:nvSpPr>
          <p:cNvPr id="376" name="Google Shape;376;p235:notes">
            <a:extLst>
              <a:ext uri="{FF2B5EF4-FFF2-40B4-BE49-F238E27FC236}">
                <a16:creationId xmlns:a16="http://schemas.microsoft.com/office/drawing/2014/main" id="{4F14E409-45A6-6456-A6BF-72FB829F541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058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100"/>
              <a:buNone/>
            </a:pPr>
            <a:endParaRPr sz="1800">
              <a:solidFill>
                <a:srgbClr val="212121"/>
              </a:solidFill>
              <a:latin typeface="Raleway"/>
              <a:ea typeface="Raleway"/>
              <a:cs typeface="Raleway"/>
              <a:sym typeface="Raleway"/>
            </a:endParaRPr>
          </a:p>
          <a:p>
            <a:pPr marL="0" lvl="0" indent="0" algn="l" rtl="0">
              <a:lnSpc>
                <a:spcPct val="100000"/>
              </a:lnSpc>
              <a:spcBef>
                <a:spcPts val="0"/>
              </a:spcBef>
              <a:spcAft>
                <a:spcPts val="0"/>
              </a:spcAft>
              <a:buSzPts val="1400"/>
              <a:buNone/>
            </a:pPr>
            <a:endParaRPr/>
          </a:p>
        </p:txBody>
      </p:sp>
      <p:sp>
        <p:nvSpPr>
          <p:cNvPr id="345" name="Google Shape;345;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100"/>
              <a:buNone/>
            </a:pPr>
            <a:endParaRPr sz="1800">
              <a:solidFill>
                <a:srgbClr val="212121"/>
              </a:solidFill>
              <a:latin typeface="Raleway"/>
              <a:ea typeface="Raleway"/>
              <a:cs typeface="Raleway"/>
              <a:sym typeface="Raleway"/>
            </a:endParaRPr>
          </a:p>
          <a:p>
            <a:pPr marL="0" lvl="0" indent="0" algn="l" rtl="0">
              <a:lnSpc>
                <a:spcPct val="100000"/>
              </a:lnSpc>
              <a:spcBef>
                <a:spcPts val="0"/>
              </a:spcBef>
              <a:spcAft>
                <a:spcPts val="0"/>
              </a:spcAft>
              <a:buSzPts val="1400"/>
              <a:buNone/>
            </a:pPr>
            <a:endParaRPr/>
          </a:p>
        </p:txBody>
      </p:sp>
      <p:sp>
        <p:nvSpPr>
          <p:cNvPr id="376" name="Google Shape;376;p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100"/>
              <a:buNone/>
            </a:pPr>
            <a:endParaRPr sz="1800">
              <a:solidFill>
                <a:srgbClr val="212121"/>
              </a:solidFill>
              <a:latin typeface="Raleway"/>
              <a:ea typeface="Raleway"/>
              <a:cs typeface="Raleway"/>
              <a:sym typeface="Raleway"/>
            </a:endParaRPr>
          </a:p>
          <a:p>
            <a:pPr marL="0" lvl="0" indent="0" algn="l" rtl="0">
              <a:lnSpc>
                <a:spcPct val="100000"/>
              </a:lnSpc>
              <a:spcBef>
                <a:spcPts val="0"/>
              </a:spcBef>
              <a:spcAft>
                <a:spcPts val="0"/>
              </a:spcAft>
              <a:buSzPts val="1400"/>
              <a:buNone/>
            </a:pPr>
            <a:endParaRPr/>
          </a:p>
        </p:txBody>
      </p:sp>
      <p:sp>
        <p:nvSpPr>
          <p:cNvPr id="388" name="Google Shape;388;p2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
        <p:nvSpPr>
          <p:cNvPr id="20" name="Google Shape;20;p256"/>
          <p:cNvSpPr>
            <a:spLocks noGrp="1"/>
          </p:cNvSpPr>
          <p:nvPr>
            <p:ph type="pic" idx="2"/>
          </p:nvPr>
        </p:nvSpPr>
        <p:spPr>
          <a:xfrm>
            <a:off x="0" y="0"/>
            <a:ext cx="5519100" cy="6858000"/>
          </a:xfrm>
          <a:prstGeom prst="rect">
            <a:avLst/>
          </a:prstGeom>
          <a:noFill/>
          <a:ln>
            <a:noFill/>
          </a:ln>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7"/>
        <p:cNvGrpSpPr/>
        <p:nvPr/>
      </p:nvGrpSpPr>
      <p:grpSpPr>
        <a:xfrm>
          <a:off x="0" y="0"/>
          <a:ext cx="0" cy="0"/>
          <a:chOff x="0" y="0"/>
          <a:chExt cx="0" cy="0"/>
        </a:xfrm>
      </p:grpSpPr>
      <p:sp>
        <p:nvSpPr>
          <p:cNvPr id="68" name="Google Shape;68;p275"/>
          <p:cNvSpPr txBox="1">
            <a:spLocks noGrp="1"/>
          </p:cNvSpPr>
          <p:nvPr>
            <p:ph type="sldNum" idx="12"/>
          </p:nvPr>
        </p:nvSpPr>
        <p:spPr>
          <a:xfrm>
            <a:off x="7951304" y="6356350"/>
            <a:ext cx="34024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
        <p:nvSpPr>
          <p:cNvPr id="69" name="Google Shape;69;p275"/>
          <p:cNvSpPr/>
          <p:nvPr/>
        </p:nvSpPr>
        <p:spPr>
          <a:xfrm rot="5400000">
            <a:off x="5537522" y="203520"/>
            <a:ext cx="6857998" cy="64509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70" name="Google Shape;70;p275"/>
          <p:cNvCxnSpPr/>
          <p:nvPr/>
        </p:nvCxnSpPr>
        <p:spPr>
          <a:xfrm>
            <a:off x="675499" y="461318"/>
            <a:ext cx="4286467" cy="0"/>
          </a:xfrm>
          <a:prstGeom prst="straightConnector1">
            <a:avLst/>
          </a:prstGeom>
          <a:noFill/>
          <a:ln w="19050" cap="flat" cmpd="sng">
            <a:solidFill>
              <a:schemeClr val="accent1"/>
            </a:solidFill>
            <a:prstDash val="solid"/>
            <a:miter lim="800000"/>
            <a:headEnd type="none" w="sm" len="sm"/>
            <a:tailEnd type="none" w="sm" len="sm"/>
          </a:ln>
        </p:spPr>
      </p:cxnSp>
      <p:sp>
        <p:nvSpPr>
          <p:cNvPr id="71" name="Google Shape;71;p275"/>
          <p:cNvSpPr/>
          <p:nvPr/>
        </p:nvSpPr>
        <p:spPr>
          <a:xfrm>
            <a:off x="5470913" y="922638"/>
            <a:ext cx="5897177" cy="6463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2" name="Google Shape;72;p275"/>
          <p:cNvSpPr/>
          <p:nvPr/>
        </p:nvSpPr>
        <p:spPr>
          <a:xfrm>
            <a:off x="5470913" y="2755163"/>
            <a:ext cx="5897177" cy="6463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3" name="Google Shape;73;p275"/>
          <p:cNvSpPr/>
          <p:nvPr/>
        </p:nvSpPr>
        <p:spPr>
          <a:xfrm>
            <a:off x="5470913" y="4787066"/>
            <a:ext cx="5897177" cy="6463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74" name="Google Shape;74;p275"/>
          <p:cNvCxnSpPr/>
          <p:nvPr/>
        </p:nvCxnSpPr>
        <p:spPr>
          <a:xfrm>
            <a:off x="675499" y="6404918"/>
            <a:ext cx="4286467" cy="0"/>
          </a:xfrm>
          <a:prstGeom prst="straightConnector1">
            <a:avLst/>
          </a:prstGeom>
          <a:noFill/>
          <a:ln w="19050" cap="flat" cmpd="sng">
            <a:solidFill>
              <a:schemeClr val="accent1"/>
            </a:solidFill>
            <a:prstDash val="solid"/>
            <a:miter lim="800000"/>
            <a:headEnd type="none" w="sm" len="sm"/>
            <a:tailEnd type="none" w="sm" len="sm"/>
          </a:ln>
        </p:spPr>
      </p:cxnSp>
      <p:sp>
        <p:nvSpPr>
          <p:cNvPr id="75" name="Google Shape;75;p275"/>
          <p:cNvSpPr txBox="1">
            <a:spLocks noGrp="1"/>
          </p:cNvSpPr>
          <p:nvPr>
            <p:ph type="title"/>
          </p:nvPr>
        </p:nvSpPr>
        <p:spPr>
          <a:xfrm>
            <a:off x="675499" y="660853"/>
            <a:ext cx="412217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Ralewa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5"/>
          <p:cNvSpPr txBox="1">
            <a:spLocks noGrp="1"/>
          </p:cNvSpPr>
          <p:nvPr>
            <p:ph type="body" idx="1"/>
          </p:nvPr>
        </p:nvSpPr>
        <p:spPr>
          <a:xfrm>
            <a:off x="689114" y="2196020"/>
            <a:ext cx="3957889"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5"/>
          <p:cNvSpPr txBox="1"/>
          <p:nvPr/>
        </p:nvSpPr>
        <p:spPr>
          <a:xfrm>
            <a:off x="5576753" y="987149"/>
            <a:ext cx="5648347" cy="51731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600"/>
              <a:buFont typeface="Raleway"/>
              <a:buNone/>
            </a:pPr>
            <a:r>
              <a:rPr lang="en-US" sz="1600" b="1" i="0" u="none" strike="noStrike" cap="none">
                <a:solidFill>
                  <a:schemeClr val="lt1"/>
                </a:solidFill>
                <a:latin typeface="Raleway"/>
                <a:ea typeface="Raleway"/>
                <a:cs typeface="Raleway"/>
                <a:sym typeface="Raleway"/>
              </a:rPr>
              <a:t>Click to edit Master title style</a:t>
            </a:r>
            <a:endParaRPr sz="1400" b="0" i="0" u="none" strike="noStrike" cap="none">
              <a:solidFill>
                <a:srgbClr val="000000"/>
              </a:solidFill>
              <a:latin typeface="Arial"/>
              <a:ea typeface="Arial"/>
              <a:cs typeface="Arial"/>
              <a:sym typeface="Arial"/>
            </a:endParaRPr>
          </a:p>
        </p:txBody>
      </p:sp>
      <p:sp>
        <p:nvSpPr>
          <p:cNvPr id="78" name="Google Shape;78;p275"/>
          <p:cNvSpPr txBox="1"/>
          <p:nvPr/>
        </p:nvSpPr>
        <p:spPr>
          <a:xfrm>
            <a:off x="5576752" y="2819674"/>
            <a:ext cx="5648347" cy="51731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600"/>
              <a:buFont typeface="Raleway"/>
              <a:buNone/>
            </a:pPr>
            <a:r>
              <a:rPr lang="en-US" sz="1600" b="1" i="0" u="none" strike="noStrike" cap="none">
                <a:solidFill>
                  <a:schemeClr val="lt1"/>
                </a:solidFill>
                <a:latin typeface="Raleway"/>
                <a:ea typeface="Raleway"/>
                <a:cs typeface="Raleway"/>
                <a:sym typeface="Raleway"/>
              </a:rPr>
              <a:t>Click to edit Master title style</a:t>
            </a:r>
            <a:endParaRPr sz="1400" b="0" i="0" u="none" strike="noStrike" cap="none">
              <a:solidFill>
                <a:srgbClr val="000000"/>
              </a:solidFill>
              <a:latin typeface="Arial"/>
              <a:ea typeface="Arial"/>
              <a:cs typeface="Arial"/>
              <a:sym typeface="Arial"/>
            </a:endParaRPr>
          </a:p>
        </p:txBody>
      </p:sp>
      <p:sp>
        <p:nvSpPr>
          <p:cNvPr id="79" name="Google Shape;79;p275"/>
          <p:cNvSpPr txBox="1"/>
          <p:nvPr/>
        </p:nvSpPr>
        <p:spPr>
          <a:xfrm>
            <a:off x="5595327" y="4851577"/>
            <a:ext cx="5648347" cy="51731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600"/>
              <a:buFont typeface="Raleway"/>
              <a:buNone/>
            </a:pPr>
            <a:r>
              <a:rPr lang="en-US" sz="1600" b="1" i="0" u="none" strike="noStrike" cap="none">
                <a:solidFill>
                  <a:schemeClr val="lt1"/>
                </a:solidFill>
                <a:latin typeface="Raleway"/>
                <a:ea typeface="Raleway"/>
                <a:cs typeface="Raleway"/>
                <a:sym typeface="Raleway"/>
              </a:rPr>
              <a:t>Click to edit Master title style</a:t>
            </a:r>
            <a:endParaRPr sz="1400" b="0" i="0" u="none" strike="noStrike" cap="none">
              <a:solidFill>
                <a:srgbClr val="000000"/>
              </a:solidFill>
              <a:latin typeface="Arial"/>
              <a:ea typeface="Arial"/>
              <a:cs typeface="Arial"/>
              <a:sym typeface="Arial"/>
            </a:endParaRPr>
          </a:p>
        </p:txBody>
      </p:sp>
      <p:sp>
        <p:nvSpPr>
          <p:cNvPr id="80" name="Google Shape;80;p275"/>
          <p:cNvSpPr txBox="1">
            <a:spLocks noGrp="1"/>
          </p:cNvSpPr>
          <p:nvPr>
            <p:ph type="body" idx="2"/>
          </p:nvPr>
        </p:nvSpPr>
        <p:spPr>
          <a:xfrm>
            <a:off x="6011801" y="1678113"/>
            <a:ext cx="5491085" cy="940527"/>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dk1"/>
              </a:buClr>
              <a:buSzPts val="1600"/>
              <a:buChar char="•"/>
              <a:defRPr sz="1600"/>
            </a:lvl1pPr>
            <a:lvl2pPr marL="914400" lvl="1" indent="-228600" algn="l">
              <a:lnSpc>
                <a:spcPct val="90000"/>
              </a:lnSpc>
              <a:spcBef>
                <a:spcPts val="500"/>
              </a:spcBef>
              <a:spcAft>
                <a:spcPts val="0"/>
              </a:spcAft>
              <a:buClr>
                <a:schemeClr val="dk1"/>
              </a:buClr>
              <a:buSzPts val="1600"/>
              <a:buNone/>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5"/>
          <p:cNvSpPr txBox="1">
            <a:spLocks noGrp="1"/>
          </p:cNvSpPr>
          <p:nvPr>
            <p:ph type="body" idx="3"/>
          </p:nvPr>
        </p:nvSpPr>
        <p:spPr>
          <a:xfrm>
            <a:off x="6011801" y="3638800"/>
            <a:ext cx="5491085" cy="940527"/>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dk1"/>
              </a:buClr>
              <a:buSzPts val="1600"/>
              <a:buChar char="•"/>
              <a:defRPr sz="1600"/>
            </a:lvl1pPr>
            <a:lvl2pPr marL="914400" lvl="1" indent="-228600" algn="l">
              <a:lnSpc>
                <a:spcPct val="90000"/>
              </a:lnSpc>
              <a:spcBef>
                <a:spcPts val="500"/>
              </a:spcBef>
              <a:spcAft>
                <a:spcPts val="0"/>
              </a:spcAft>
              <a:buClr>
                <a:schemeClr val="dk1"/>
              </a:buClr>
              <a:buSzPts val="1600"/>
              <a:buNone/>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75"/>
          <p:cNvSpPr txBox="1">
            <a:spLocks noGrp="1"/>
          </p:cNvSpPr>
          <p:nvPr>
            <p:ph type="body" idx="4"/>
          </p:nvPr>
        </p:nvSpPr>
        <p:spPr>
          <a:xfrm>
            <a:off x="6096000" y="5641137"/>
            <a:ext cx="5491085" cy="940527"/>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dk1"/>
              </a:buClr>
              <a:buSzPts val="1600"/>
              <a:buChar char="•"/>
              <a:defRPr sz="1600"/>
            </a:lvl1pPr>
            <a:lvl2pPr marL="914400" lvl="1" indent="-228600" algn="l">
              <a:lnSpc>
                <a:spcPct val="90000"/>
              </a:lnSpc>
              <a:spcBef>
                <a:spcPts val="500"/>
              </a:spcBef>
              <a:spcAft>
                <a:spcPts val="0"/>
              </a:spcAft>
              <a:buClr>
                <a:schemeClr val="dk1"/>
              </a:buClr>
              <a:buSzPts val="1600"/>
              <a:buNone/>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wo Content 1">
  <p:cSld name="1_Two Content 1">
    <p:spTree>
      <p:nvGrpSpPr>
        <p:cNvPr id="1" name="Shape 83"/>
        <p:cNvGrpSpPr/>
        <p:nvPr/>
      </p:nvGrpSpPr>
      <p:grpSpPr>
        <a:xfrm>
          <a:off x="0" y="0"/>
          <a:ext cx="0" cy="0"/>
          <a:chOff x="0" y="0"/>
          <a:chExt cx="0" cy="0"/>
        </a:xfrm>
      </p:grpSpPr>
      <p:sp>
        <p:nvSpPr>
          <p:cNvPr id="84" name="Google Shape;84;p276"/>
          <p:cNvSpPr txBox="1">
            <a:spLocks noGrp="1"/>
          </p:cNvSpPr>
          <p:nvPr>
            <p:ph type="title"/>
          </p:nvPr>
        </p:nvSpPr>
        <p:spPr>
          <a:xfrm>
            <a:off x="675498" y="856135"/>
            <a:ext cx="7258800" cy="790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000"/>
              <a:buFont typeface="Raleway"/>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76"/>
          <p:cNvSpPr txBox="1">
            <a:spLocks noGrp="1"/>
          </p:cNvSpPr>
          <p:nvPr>
            <p:ph type="body" idx="1"/>
          </p:nvPr>
        </p:nvSpPr>
        <p:spPr>
          <a:xfrm>
            <a:off x="681745" y="1851750"/>
            <a:ext cx="72525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76"/>
          <p:cNvSpPr txBox="1">
            <a:spLocks noGrp="1"/>
          </p:cNvSpPr>
          <p:nvPr>
            <p:ph type="sldNum" idx="12"/>
          </p:nvPr>
        </p:nvSpPr>
        <p:spPr>
          <a:xfrm>
            <a:off x="8382379" y="6371931"/>
            <a:ext cx="3402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
        <p:nvSpPr>
          <p:cNvPr id="87" name="Google Shape;87;p276"/>
          <p:cNvSpPr/>
          <p:nvPr/>
        </p:nvSpPr>
        <p:spPr>
          <a:xfrm>
            <a:off x="8734097" y="6"/>
            <a:ext cx="34578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88" name="Google Shape;88;p276"/>
          <p:cNvCxnSpPr/>
          <p:nvPr/>
        </p:nvCxnSpPr>
        <p:spPr>
          <a:xfrm>
            <a:off x="675499" y="461318"/>
            <a:ext cx="7398000"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9"/>
        <p:cNvGrpSpPr/>
        <p:nvPr/>
      </p:nvGrpSpPr>
      <p:grpSpPr>
        <a:xfrm>
          <a:off x="0" y="0"/>
          <a:ext cx="0" cy="0"/>
          <a:chOff x="0" y="0"/>
          <a:chExt cx="0" cy="0"/>
        </a:xfrm>
      </p:grpSpPr>
      <p:sp>
        <p:nvSpPr>
          <p:cNvPr id="90" name="Google Shape;90;p277"/>
          <p:cNvSpPr txBox="1">
            <a:spLocks noGrp="1"/>
          </p:cNvSpPr>
          <p:nvPr>
            <p:ph type="sldNum" idx="12"/>
          </p:nvPr>
        </p:nvSpPr>
        <p:spPr>
          <a:xfrm>
            <a:off x="7951304" y="6356350"/>
            <a:ext cx="34024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
        <p:nvSpPr>
          <p:cNvPr id="91" name="Google Shape;91;p277"/>
          <p:cNvSpPr/>
          <p:nvPr/>
        </p:nvSpPr>
        <p:spPr>
          <a:xfrm rot="5400000">
            <a:off x="8904180" y="-240817"/>
            <a:ext cx="2371504" cy="285313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2" name="Google Shape;92;p277"/>
          <p:cNvSpPr/>
          <p:nvPr/>
        </p:nvSpPr>
        <p:spPr>
          <a:xfrm rot="5400000">
            <a:off x="4666602" y="-667396"/>
            <a:ext cx="2858793" cy="121920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93" name="Google Shape;93;p277"/>
          <p:cNvCxnSpPr/>
          <p:nvPr/>
        </p:nvCxnSpPr>
        <p:spPr>
          <a:xfrm>
            <a:off x="675499" y="461318"/>
            <a:ext cx="7398142" cy="0"/>
          </a:xfrm>
          <a:prstGeom prst="straightConnector1">
            <a:avLst/>
          </a:prstGeom>
          <a:noFill/>
          <a:ln w="19050" cap="flat" cmpd="sng">
            <a:solidFill>
              <a:schemeClr val="accent1"/>
            </a:solidFill>
            <a:prstDash val="solid"/>
            <a:miter lim="800000"/>
            <a:headEnd type="none" w="sm" len="sm"/>
            <a:tailEnd type="none" w="sm" len="sm"/>
          </a:ln>
        </p:spPr>
      </p:cxnSp>
      <p:sp>
        <p:nvSpPr>
          <p:cNvPr id="94" name="Google Shape;94;p277"/>
          <p:cNvSpPr>
            <a:spLocks noGrp="1"/>
          </p:cNvSpPr>
          <p:nvPr>
            <p:ph type="pic" idx="2"/>
          </p:nvPr>
        </p:nvSpPr>
        <p:spPr>
          <a:xfrm>
            <a:off x="8663363" y="889147"/>
            <a:ext cx="2857500" cy="2859088"/>
          </a:xfrm>
          <a:prstGeom prst="ellipse">
            <a:avLst/>
          </a:prstGeom>
          <a:noFill/>
          <a:ln>
            <a:noFill/>
          </a:ln>
        </p:spPr>
      </p:sp>
      <p:sp>
        <p:nvSpPr>
          <p:cNvPr id="95" name="Google Shape;95;p277"/>
          <p:cNvSpPr txBox="1">
            <a:spLocks noGrp="1"/>
          </p:cNvSpPr>
          <p:nvPr>
            <p:ph type="title"/>
          </p:nvPr>
        </p:nvSpPr>
        <p:spPr>
          <a:xfrm>
            <a:off x="671137" y="24191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Ralewa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6"/>
        <p:cNvGrpSpPr/>
        <p:nvPr/>
      </p:nvGrpSpPr>
      <p:grpSpPr>
        <a:xfrm>
          <a:off x="0" y="0"/>
          <a:ext cx="0" cy="0"/>
          <a:chOff x="0" y="0"/>
          <a:chExt cx="0" cy="0"/>
        </a:xfrm>
      </p:grpSpPr>
      <p:sp>
        <p:nvSpPr>
          <p:cNvPr id="97" name="Google Shape;97;p2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alew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7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9" name="Google Shape;99;p27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278"/>
          <p:cNvSpPr txBox="1">
            <a:spLocks noGrp="1"/>
          </p:cNvSpPr>
          <p:nvPr>
            <p:ph type="sldNum" idx="12"/>
          </p:nvPr>
        </p:nvSpPr>
        <p:spPr>
          <a:xfrm>
            <a:off x="7951304" y="6356350"/>
            <a:ext cx="34024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101"/>
        <p:cNvGrpSpPr/>
        <p:nvPr/>
      </p:nvGrpSpPr>
      <p:grpSpPr>
        <a:xfrm>
          <a:off x="0" y="0"/>
          <a:ext cx="0" cy="0"/>
          <a:chOff x="0" y="0"/>
          <a:chExt cx="0" cy="0"/>
        </a:xfrm>
      </p:grpSpPr>
      <p:sp>
        <p:nvSpPr>
          <p:cNvPr id="102" name="Google Shape;102;p27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Ralew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7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4" name="Google Shape;104;p279"/>
          <p:cNvSpPr txBox="1">
            <a:spLocks noGrp="1"/>
          </p:cNvSpPr>
          <p:nvPr>
            <p:ph type="sldNum" idx="12"/>
          </p:nvPr>
        </p:nvSpPr>
        <p:spPr>
          <a:xfrm>
            <a:off x="7951304" y="6356350"/>
            <a:ext cx="34024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sp>
        <p:nvSpPr>
          <p:cNvPr id="106" name="Google Shape;106;p28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alew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80"/>
          <p:cNvSpPr>
            <a:spLocks noGrp="1"/>
          </p:cNvSpPr>
          <p:nvPr>
            <p:ph type="pic" idx="2"/>
          </p:nvPr>
        </p:nvSpPr>
        <p:spPr>
          <a:xfrm>
            <a:off x="5183188" y="987425"/>
            <a:ext cx="6172200" cy="4873625"/>
          </a:xfrm>
          <a:prstGeom prst="rect">
            <a:avLst/>
          </a:prstGeom>
          <a:noFill/>
          <a:ln>
            <a:noFill/>
          </a:ln>
        </p:spPr>
      </p:sp>
      <p:sp>
        <p:nvSpPr>
          <p:cNvPr id="108" name="Google Shape;108;p28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 name="Google Shape;109;p280"/>
          <p:cNvSpPr txBox="1">
            <a:spLocks noGrp="1"/>
          </p:cNvSpPr>
          <p:nvPr>
            <p:ph type="sldNum" idx="12"/>
          </p:nvPr>
        </p:nvSpPr>
        <p:spPr>
          <a:xfrm>
            <a:off x="7951304" y="6356350"/>
            <a:ext cx="34024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8"/>
          </p:nvPr>
        </p:nvSpPr>
        <p:spPr>
          <a:xfrm>
            <a:off x="5810908" y="0"/>
            <a:ext cx="6381092" cy="6858000"/>
          </a:xfrm>
          <a:custGeom>
            <a:avLst/>
            <a:gdLst>
              <a:gd name="connsiteX0" fmla="*/ 0 w 6381092"/>
              <a:gd name="connsiteY0" fmla="*/ 0 h 6858000"/>
              <a:gd name="connsiteX1" fmla="*/ 6381092 w 6381092"/>
              <a:gd name="connsiteY1" fmla="*/ 0 h 6858000"/>
              <a:gd name="connsiteX2" fmla="*/ 6381092 w 6381092"/>
              <a:gd name="connsiteY2" fmla="*/ 6858000 h 6858000"/>
              <a:gd name="connsiteX3" fmla="*/ 0 w 6381092"/>
              <a:gd name="connsiteY3" fmla="*/ 6858000 h 6858000"/>
              <a:gd name="connsiteX4" fmla="*/ 67773 w 6381092"/>
              <a:gd name="connsiteY4" fmla="*/ 6805997 h 6858000"/>
              <a:gd name="connsiteX5" fmla="*/ 1636553 w 6381092"/>
              <a:gd name="connsiteY5" fmla="*/ 3429000 h 6858000"/>
              <a:gd name="connsiteX6" fmla="*/ 67773 w 6381092"/>
              <a:gd name="connsiteY6" fmla="*/ 520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092" h="6858000">
                <a:moveTo>
                  <a:pt x="0" y="0"/>
                </a:moveTo>
                <a:lnTo>
                  <a:pt x="6381092" y="0"/>
                </a:lnTo>
                <a:lnTo>
                  <a:pt x="6381092" y="6858000"/>
                </a:lnTo>
                <a:lnTo>
                  <a:pt x="0" y="6858000"/>
                </a:lnTo>
                <a:lnTo>
                  <a:pt x="67773" y="6805997"/>
                </a:lnTo>
                <a:cubicBezTo>
                  <a:pt x="1020119" y="6037484"/>
                  <a:pt x="1636553" y="4810920"/>
                  <a:pt x="1636553" y="3429000"/>
                </a:cubicBezTo>
                <a:cubicBezTo>
                  <a:pt x="1636553" y="2047080"/>
                  <a:pt x="1020119" y="820516"/>
                  <a:pt x="67773" y="52004"/>
                </a:cubicBezTo>
                <a:close/>
              </a:path>
            </a:pathLst>
          </a:custGeom>
        </p:spPr>
        <p:txBody>
          <a:bodyPr wrap="square">
            <a:noAutofit/>
          </a:bodyPr>
          <a:lstStyle/>
          <a:p>
            <a:endParaRPr lang="id-ID"/>
          </a:p>
        </p:txBody>
      </p:sp>
    </p:spTree>
    <p:extLst>
      <p:ext uri="{BB962C8B-B14F-4D97-AF65-F5344CB8AC3E}">
        <p14:creationId xmlns:p14="http://schemas.microsoft.com/office/powerpoint/2010/main" val="18103868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5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6"/>
        <p:cNvGrpSpPr/>
        <p:nvPr/>
      </p:nvGrpSpPr>
      <p:grpSpPr>
        <a:xfrm>
          <a:off x="0" y="0"/>
          <a:ext cx="0" cy="0"/>
          <a:chOff x="0" y="0"/>
          <a:chExt cx="0" cy="0"/>
        </a:xfrm>
      </p:grpSpPr>
      <p:sp>
        <p:nvSpPr>
          <p:cNvPr id="157" name="Google Shape;157;p220"/>
          <p:cNvSpPr>
            <a:spLocks noGrp="1"/>
          </p:cNvSpPr>
          <p:nvPr>
            <p:ph type="pic" idx="2"/>
          </p:nvPr>
        </p:nvSpPr>
        <p:spPr>
          <a:xfrm>
            <a:off x="0" y="0"/>
            <a:ext cx="5824538" cy="6858000"/>
          </a:xfrm>
          <a:prstGeom prst="homePlate">
            <a:avLst>
              <a:gd name="adj" fmla="val 50000"/>
            </a:avLst>
          </a:prstGeom>
          <a:solidFill>
            <a:schemeClr val="lt1"/>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58"/>
        <p:cNvGrpSpPr/>
        <p:nvPr/>
      </p:nvGrpSpPr>
      <p:grpSpPr>
        <a:xfrm>
          <a:off x="0" y="0"/>
          <a:ext cx="0" cy="0"/>
          <a:chOff x="0" y="0"/>
          <a:chExt cx="0" cy="0"/>
        </a:xfrm>
      </p:grpSpPr>
      <p:sp>
        <p:nvSpPr>
          <p:cNvPr id="159" name="Google Shape;159;p221"/>
          <p:cNvSpPr>
            <a:spLocks noGrp="1"/>
          </p:cNvSpPr>
          <p:nvPr>
            <p:ph type="pic" idx="2"/>
          </p:nvPr>
        </p:nvSpPr>
        <p:spPr>
          <a:xfrm>
            <a:off x="5821208" y="1420837"/>
            <a:ext cx="5773268" cy="4016326"/>
          </a:xfrm>
          <a:prstGeom prst="flowChartPunchedTape">
            <a:avLst/>
          </a:prstGeom>
          <a:solidFill>
            <a:schemeClr val="lt1"/>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1"/>
        <p:cNvGrpSpPr/>
        <p:nvPr/>
      </p:nvGrpSpPr>
      <p:grpSpPr>
        <a:xfrm>
          <a:off x="0" y="0"/>
          <a:ext cx="0" cy="0"/>
          <a:chOff x="0" y="0"/>
          <a:chExt cx="0" cy="0"/>
        </a:xfrm>
      </p:grpSpPr>
      <p:sp>
        <p:nvSpPr>
          <p:cNvPr id="22" name="Google Shape;22;p25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23" name="Google Shape;23;p25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24" name="Google Shape;24;p25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0"/>
        <p:cNvGrpSpPr/>
        <p:nvPr/>
      </p:nvGrpSpPr>
      <p:grpSpPr>
        <a:xfrm>
          <a:off x="0" y="0"/>
          <a:ext cx="0" cy="0"/>
          <a:chOff x="0" y="0"/>
          <a:chExt cx="0" cy="0"/>
        </a:xfrm>
      </p:grpSpPr>
      <p:sp>
        <p:nvSpPr>
          <p:cNvPr id="161" name="Google Shape;161;p222"/>
          <p:cNvSpPr>
            <a:spLocks noGrp="1"/>
          </p:cNvSpPr>
          <p:nvPr>
            <p:ph type="pic" idx="2"/>
          </p:nvPr>
        </p:nvSpPr>
        <p:spPr>
          <a:xfrm>
            <a:off x="717550" y="0"/>
            <a:ext cx="4233863" cy="5865813"/>
          </a:xfrm>
          <a:prstGeom prst="rect">
            <a:avLst/>
          </a:prstGeom>
          <a:solidFill>
            <a:schemeClr val="lt1"/>
          </a:solidFill>
          <a:ln>
            <a:noFill/>
          </a:ln>
        </p:spPr>
      </p:sp>
      <p:pic>
        <p:nvPicPr>
          <p:cNvPr id="162" name="Google Shape;162;p222" descr="A picture containing graphical user interface&#10;&#10;Description automatically generated"/>
          <p:cNvPicPr preferRelativeResize="0"/>
          <p:nvPr/>
        </p:nvPicPr>
        <p:blipFill rotWithShape="1">
          <a:blip r:embed="rId2">
            <a:alphaModFix/>
          </a:blip>
          <a:srcRect/>
          <a:stretch/>
        </p:blipFill>
        <p:spPr>
          <a:xfrm>
            <a:off x="9869424" y="109987"/>
            <a:ext cx="2322576" cy="685350"/>
          </a:xfrm>
          <a:prstGeom prst="rect">
            <a:avLst/>
          </a:prstGeom>
          <a:noFill/>
          <a:ln>
            <a:noFill/>
          </a:ln>
        </p:spPr>
      </p:pic>
      <p:sp>
        <p:nvSpPr>
          <p:cNvPr id="163" name="Google Shape;163;p222"/>
          <p:cNvSpPr txBox="1"/>
          <p:nvPr/>
        </p:nvSpPr>
        <p:spPr>
          <a:xfrm>
            <a:off x="7244938" y="6501792"/>
            <a:ext cx="4108862"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ITC 2025 Consumer Supplement Survey: Prebiotic</a:t>
            </a:r>
            <a:endParaRPr sz="1400" b="0" i="0" u="none" strike="noStrike" cap="none">
              <a:solidFill>
                <a:srgbClr val="000000"/>
              </a:solidFill>
              <a:latin typeface="Arial"/>
              <a:ea typeface="Arial"/>
              <a:cs typeface="Arial"/>
              <a:sym typeface="Arial"/>
            </a:endParaRPr>
          </a:p>
        </p:txBody>
      </p:sp>
      <p:sp>
        <p:nvSpPr>
          <p:cNvPr id="164" name="Google Shape;164;p222"/>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65"/>
        <p:cNvGrpSpPr/>
        <p:nvPr/>
      </p:nvGrpSpPr>
      <p:grpSpPr>
        <a:xfrm>
          <a:off x="0" y="0"/>
          <a:ext cx="0" cy="0"/>
          <a:chOff x="0" y="0"/>
          <a:chExt cx="0" cy="0"/>
        </a:xfrm>
      </p:grpSpPr>
      <p:sp>
        <p:nvSpPr>
          <p:cNvPr id="166" name="Google Shape;166;p223"/>
          <p:cNvSpPr>
            <a:spLocks noGrp="1"/>
          </p:cNvSpPr>
          <p:nvPr>
            <p:ph type="pic" idx="2"/>
          </p:nvPr>
        </p:nvSpPr>
        <p:spPr>
          <a:xfrm>
            <a:off x="6991741" y="992187"/>
            <a:ext cx="4233863" cy="5865813"/>
          </a:xfrm>
          <a:prstGeom prst="rect">
            <a:avLst/>
          </a:prstGeom>
          <a:solidFill>
            <a:schemeClr val="lt1"/>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7"/>
        <p:cNvGrpSpPr/>
        <p:nvPr/>
      </p:nvGrpSpPr>
      <p:grpSpPr>
        <a:xfrm>
          <a:off x="0" y="0"/>
          <a:ext cx="0" cy="0"/>
          <a:chOff x="0" y="0"/>
          <a:chExt cx="0" cy="0"/>
        </a:xfrm>
      </p:grpSpPr>
      <p:sp>
        <p:nvSpPr>
          <p:cNvPr id="168" name="Google Shape;168;p224"/>
          <p:cNvSpPr>
            <a:spLocks noGrp="1"/>
          </p:cNvSpPr>
          <p:nvPr>
            <p:ph type="pic" idx="2"/>
          </p:nvPr>
        </p:nvSpPr>
        <p:spPr>
          <a:xfrm>
            <a:off x="1504950" y="0"/>
            <a:ext cx="5078413" cy="6858000"/>
          </a:xfrm>
          <a:prstGeom prst="flowChartOffpageConnector">
            <a:avLst/>
          </a:prstGeom>
          <a:solidFill>
            <a:schemeClr val="lt1"/>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9"/>
        <p:cNvGrpSpPr/>
        <p:nvPr/>
      </p:nvGrpSpPr>
      <p:grpSpPr>
        <a:xfrm>
          <a:off x="0" y="0"/>
          <a:ext cx="0" cy="0"/>
          <a:chOff x="0" y="0"/>
          <a:chExt cx="0" cy="0"/>
        </a:xfrm>
      </p:grpSpPr>
      <p:sp>
        <p:nvSpPr>
          <p:cNvPr id="170" name="Google Shape;170;p225"/>
          <p:cNvSpPr>
            <a:spLocks noGrp="1"/>
          </p:cNvSpPr>
          <p:nvPr>
            <p:ph type="pic" idx="2"/>
          </p:nvPr>
        </p:nvSpPr>
        <p:spPr>
          <a:xfrm>
            <a:off x="0" y="0"/>
            <a:ext cx="6907213" cy="4010025"/>
          </a:xfrm>
          <a:prstGeom prst="round2DiagRect">
            <a:avLst>
              <a:gd name="adj1" fmla="val 16667"/>
              <a:gd name="adj2" fmla="val 0"/>
            </a:avLst>
          </a:prstGeom>
          <a:solidFill>
            <a:schemeClr val="lt1"/>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71"/>
        <p:cNvGrpSpPr/>
        <p:nvPr/>
      </p:nvGrpSpPr>
      <p:grpSpPr>
        <a:xfrm>
          <a:off x="0" y="0"/>
          <a:ext cx="0" cy="0"/>
          <a:chOff x="0" y="0"/>
          <a:chExt cx="0" cy="0"/>
        </a:xfrm>
      </p:grpSpPr>
      <p:sp>
        <p:nvSpPr>
          <p:cNvPr id="172" name="Google Shape;172;p226"/>
          <p:cNvSpPr>
            <a:spLocks noGrp="1"/>
          </p:cNvSpPr>
          <p:nvPr>
            <p:ph type="pic" idx="2"/>
          </p:nvPr>
        </p:nvSpPr>
        <p:spPr>
          <a:xfrm>
            <a:off x="0" y="0"/>
            <a:ext cx="3235325" cy="4051300"/>
          </a:xfrm>
          <a:prstGeom prst="flowChartOffpageConnector">
            <a:avLst/>
          </a:prstGeom>
          <a:solidFill>
            <a:schemeClr val="lt1"/>
          </a:solidFill>
          <a:ln>
            <a:noFill/>
          </a:ln>
        </p:spPr>
      </p:sp>
      <p:sp>
        <p:nvSpPr>
          <p:cNvPr id="173" name="Google Shape;173;p226"/>
          <p:cNvSpPr>
            <a:spLocks noGrp="1"/>
          </p:cNvSpPr>
          <p:nvPr>
            <p:ph type="pic" idx="3"/>
          </p:nvPr>
        </p:nvSpPr>
        <p:spPr>
          <a:xfrm>
            <a:off x="8956675" y="0"/>
            <a:ext cx="3235325" cy="4051300"/>
          </a:xfrm>
          <a:prstGeom prst="flowChartOffpageConnector">
            <a:avLst/>
          </a:prstGeom>
          <a:solidFill>
            <a:schemeClr val="lt1"/>
          </a:solidFill>
          <a:ln>
            <a:noFill/>
          </a:ln>
        </p:spPr>
      </p:sp>
      <p:sp>
        <p:nvSpPr>
          <p:cNvPr id="174" name="Google Shape;174;p226"/>
          <p:cNvSpPr>
            <a:spLocks noGrp="1"/>
          </p:cNvSpPr>
          <p:nvPr>
            <p:ph type="pic" idx="4"/>
          </p:nvPr>
        </p:nvSpPr>
        <p:spPr>
          <a:xfrm>
            <a:off x="4478337" y="2806700"/>
            <a:ext cx="3235325" cy="4051300"/>
          </a:xfrm>
          <a:prstGeom prst="rect">
            <a:avLst/>
          </a:prstGeom>
          <a:solidFill>
            <a:schemeClr val="lt1"/>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75"/>
        <p:cNvGrpSpPr/>
        <p:nvPr/>
      </p:nvGrpSpPr>
      <p:grpSpPr>
        <a:xfrm>
          <a:off x="0" y="0"/>
          <a:ext cx="0" cy="0"/>
          <a:chOff x="0" y="0"/>
          <a:chExt cx="0" cy="0"/>
        </a:xfrm>
      </p:grpSpPr>
      <p:sp>
        <p:nvSpPr>
          <p:cNvPr id="176" name="Google Shape;176;p227"/>
          <p:cNvSpPr>
            <a:spLocks noGrp="1"/>
          </p:cNvSpPr>
          <p:nvPr>
            <p:ph type="pic" idx="2"/>
          </p:nvPr>
        </p:nvSpPr>
        <p:spPr>
          <a:xfrm>
            <a:off x="6357938" y="717550"/>
            <a:ext cx="5834062" cy="2124075"/>
          </a:xfrm>
          <a:prstGeom prst="rect">
            <a:avLst/>
          </a:prstGeom>
          <a:solidFill>
            <a:schemeClr val="lt1"/>
          </a:solidFill>
          <a:ln>
            <a:noFill/>
          </a:ln>
        </p:spPr>
      </p:sp>
      <p:sp>
        <p:nvSpPr>
          <p:cNvPr id="177" name="Google Shape;177;p227"/>
          <p:cNvSpPr>
            <a:spLocks noGrp="1"/>
          </p:cNvSpPr>
          <p:nvPr>
            <p:ph type="pic" idx="3"/>
          </p:nvPr>
        </p:nvSpPr>
        <p:spPr>
          <a:xfrm>
            <a:off x="0" y="4065659"/>
            <a:ext cx="5834062" cy="2124075"/>
          </a:xfrm>
          <a:prstGeom prst="rect">
            <a:avLst/>
          </a:prstGeom>
          <a:solidFill>
            <a:schemeClr val="lt1"/>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78"/>
        <p:cNvGrpSpPr/>
        <p:nvPr/>
      </p:nvGrpSpPr>
      <p:grpSpPr>
        <a:xfrm>
          <a:off x="0" y="0"/>
          <a:ext cx="0" cy="0"/>
          <a:chOff x="0" y="0"/>
          <a:chExt cx="0" cy="0"/>
        </a:xfrm>
      </p:grpSpPr>
      <p:sp>
        <p:nvSpPr>
          <p:cNvPr id="179" name="Google Shape;179;p228"/>
          <p:cNvSpPr>
            <a:spLocks noGrp="1"/>
          </p:cNvSpPr>
          <p:nvPr>
            <p:ph type="pic" idx="2"/>
          </p:nvPr>
        </p:nvSpPr>
        <p:spPr>
          <a:xfrm>
            <a:off x="5104607" y="2757488"/>
            <a:ext cx="1982787" cy="2503829"/>
          </a:xfrm>
          <a:prstGeom prst="flowChartOffpageConnector">
            <a:avLst/>
          </a:prstGeom>
          <a:solidFill>
            <a:schemeClr val="lt1"/>
          </a:solidFill>
          <a:ln>
            <a:noFill/>
          </a:ln>
        </p:spPr>
      </p:sp>
      <p:sp>
        <p:nvSpPr>
          <p:cNvPr id="180" name="Google Shape;180;p228"/>
          <p:cNvSpPr>
            <a:spLocks noGrp="1"/>
          </p:cNvSpPr>
          <p:nvPr>
            <p:ph type="pic" idx="3"/>
          </p:nvPr>
        </p:nvSpPr>
        <p:spPr>
          <a:xfrm>
            <a:off x="1700226" y="2757488"/>
            <a:ext cx="1982787" cy="2503829"/>
          </a:xfrm>
          <a:prstGeom prst="flowChartOffpageConnector">
            <a:avLst/>
          </a:prstGeom>
          <a:solidFill>
            <a:schemeClr val="lt1"/>
          </a:solidFill>
          <a:ln>
            <a:noFill/>
          </a:ln>
        </p:spPr>
      </p:sp>
      <p:sp>
        <p:nvSpPr>
          <p:cNvPr id="181" name="Google Shape;181;p228"/>
          <p:cNvSpPr>
            <a:spLocks noGrp="1"/>
          </p:cNvSpPr>
          <p:nvPr>
            <p:ph type="pic" idx="4"/>
          </p:nvPr>
        </p:nvSpPr>
        <p:spPr>
          <a:xfrm>
            <a:off x="8508988" y="2757488"/>
            <a:ext cx="1982787" cy="2503829"/>
          </a:xfrm>
          <a:prstGeom prst="flowChartOffpageConnector">
            <a:avLst/>
          </a:prstGeom>
          <a:solidFill>
            <a:schemeClr val="lt1"/>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2"/>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83"/>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5"/>
        <p:cNvGrpSpPr/>
        <p:nvPr/>
      </p:nvGrpSpPr>
      <p:grpSpPr>
        <a:xfrm>
          <a:off x="0" y="0"/>
          <a:ext cx="0" cy="0"/>
          <a:chOff x="0" y="0"/>
          <a:chExt cx="0" cy="0"/>
        </a:xfrm>
      </p:grpSpPr>
      <p:sp>
        <p:nvSpPr>
          <p:cNvPr id="26" name="Google Shape;26;p260"/>
          <p:cNvSpPr>
            <a:spLocks noGrp="1"/>
          </p:cNvSpPr>
          <p:nvPr>
            <p:ph type="pic" idx="2"/>
          </p:nvPr>
        </p:nvSpPr>
        <p:spPr>
          <a:xfrm>
            <a:off x="5810908" y="0"/>
            <a:ext cx="6380700" cy="6858000"/>
          </a:xfrm>
          <a:prstGeom prst="rect">
            <a:avLst/>
          </a:prstGeom>
          <a:noFill/>
          <a:ln>
            <a:noFill/>
          </a:ln>
        </p:spPr>
        <p:txBody>
          <a:bodyPr/>
          <a:lstStyle/>
          <a:p>
            <a:endParaRPr lang="en-US"/>
          </a:p>
        </p:txBody>
      </p:sp>
    </p:spTree>
    <p:extLst>
      <p:ext uri="{BB962C8B-B14F-4D97-AF65-F5344CB8AC3E}">
        <p14:creationId xmlns:p14="http://schemas.microsoft.com/office/powerpoint/2010/main" val="329922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5"/>
        <p:cNvGrpSpPr/>
        <p:nvPr/>
      </p:nvGrpSpPr>
      <p:grpSpPr>
        <a:xfrm>
          <a:off x="0" y="0"/>
          <a:ext cx="0" cy="0"/>
          <a:chOff x="0" y="0"/>
          <a:chExt cx="0" cy="0"/>
        </a:xfrm>
      </p:grpSpPr>
      <p:sp>
        <p:nvSpPr>
          <p:cNvPr id="26" name="Google Shape;26;p260"/>
          <p:cNvSpPr>
            <a:spLocks noGrp="1"/>
          </p:cNvSpPr>
          <p:nvPr>
            <p:ph type="pic" idx="2"/>
          </p:nvPr>
        </p:nvSpPr>
        <p:spPr>
          <a:xfrm>
            <a:off x="5810908" y="0"/>
            <a:ext cx="6380700" cy="6858000"/>
          </a:xfrm>
          <a:prstGeom prst="rect">
            <a:avLst/>
          </a:prstGeom>
          <a:noFill/>
          <a:ln>
            <a:noFill/>
          </a:ln>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0"/>
        <p:cNvGrpSpPr/>
        <p:nvPr/>
      </p:nvGrpSpPr>
      <p:grpSpPr>
        <a:xfrm>
          <a:off x="0" y="0"/>
          <a:ext cx="0" cy="0"/>
          <a:chOff x="0" y="0"/>
          <a:chExt cx="0" cy="0"/>
        </a:xfrm>
      </p:grpSpPr>
      <p:sp>
        <p:nvSpPr>
          <p:cNvPr id="191" name="Google Shape;191;p211"/>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Arial Black"/>
              <a:buNone/>
              <a:defRPr sz="2800" b="1" i="0" cap="none">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211"/>
          <p:cNvSpPr/>
          <p:nvPr/>
        </p:nvSpPr>
        <p:spPr>
          <a:xfrm>
            <a:off x="190005" y="-45018"/>
            <a:ext cx="546265" cy="726055"/>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 name="Google Shape;193;p211"/>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194" name="Google Shape;194;p211"/>
          <p:cNvSpPr txBox="1"/>
          <p:nvPr/>
        </p:nvSpPr>
        <p:spPr>
          <a:xfrm>
            <a:off x="7244938" y="6421457"/>
            <a:ext cx="4108862"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PREBIOTIC USERS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ITC 2025 Consumer Supplement Survey</a:t>
            </a:r>
            <a:endParaRPr sz="1000" b="0" i="0" u="none" strike="noStrike" cap="none">
              <a:solidFill>
                <a:srgbClr val="000000"/>
              </a:solidFill>
              <a:latin typeface="Arial"/>
              <a:ea typeface="Arial"/>
              <a:cs typeface="Arial"/>
              <a:sym typeface="Arial"/>
            </a:endParaRPr>
          </a:p>
        </p:txBody>
      </p:sp>
      <p:pic>
        <p:nvPicPr>
          <p:cNvPr id="195" name="Google Shape;195;p211"/>
          <p:cNvPicPr preferRelativeResize="0"/>
          <p:nvPr/>
        </p:nvPicPr>
        <p:blipFill rotWithShape="1">
          <a:blip r:embed="rId2">
            <a:alphaModFix/>
          </a:blip>
          <a:srcRect/>
          <a:stretch/>
        </p:blipFill>
        <p:spPr>
          <a:xfrm>
            <a:off x="10850913" y="246806"/>
            <a:ext cx="1151082" cy="46043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8"/>
        <p:cNvGrpSpPr/>
        <p:nvPr/>
      </p:nvGrpSpPr>
      <p:grpSpPr>
        <a:xfrm>
          <a:off x="0" y="0"/>
          <a:ext cx="0" cy="0"/>
          <a:chOff x="0" y="0"/>
          <a:chExt cx="0" cy="0"/>
        </a:xfrm>
      </p:grpSpPr>
      <p:sp>
        <p:nvSpPr>
          <p:cNvPr id="209" name="Google Shape;209;p212"/>
          <p:cNvSpPr>
            <a:spLocks noGrp="1"/>
          </p:cNvSpPr>
          <p:nvPr>
            <p:ph type="pic" idx="2"/>
          </p:nvPr>
        </p:nvSpPr>
        <p:spPr>
          <a:xfrm>
            <a:off x="0" y="0"/>
            <a:ext cx="5824538" cy="6858000"/>
          </a:xfrm>
          <a:prstGeom prst="homePlate">
            <a:avLst>
              <a:gd name="adj" fmla="val 50000"/>
            </a:avLst>
          </a:prstGeom>
          <a:solidFill>
            <a:schemeClr val="lt1"/>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10"/>
        <p:cNvGrpSpPr/>
        <p:nvPr/>
      </p:nvGrpSpPr>
      <p:grpSpPr>
        <a:xfrm>
          <a:off x="0" y="0"/>
          <a:ext cx="0" cy="0"/>
          <a:chOff x="0" y="0"/>
          <a:chExt cx="0" cy="0"/>
        </a:xfrm>
      </p:grpSpPr>
      <p:sp>
        <p:nvSpPr>
          <p:cNvPr id="211" name="Google Shape;211;p213"/>
          <p:cNvSpPr>
            <a:spLocks noGrp="1"/>
          </p:cNvSpPr>
          <p:nvPr>
            <p:ph type="pic" idx="2"/>
          </p:nvPr>
        </p:nvSpPr>
        <p:spPr>
          <a:xfrm>
            <a:off x="5821208" y="1420837"/>
            <a:ext cx="5773268" cy="4016326"/>
          </a:xfrm>
          <a:prstGeom prst="flowChartPunchedTape">
            <a:avLst/>
          </a:prstGeom>
          <a:solidFill>
            <a:schemeClr val="lt1"/>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12"/>
        <p:cNvGrpSpPr/>
        <p:nvPr/>
      </p:nvGrpSpPr>
      <p:grpSpPr>
        <a:xfrm>
          <a:off x="0" y="0"/>
          <a:ext cx="0" cy="0"/>
          <a:chOff x="0" y="0"/>
          <a:chExt cx="0" cy="0"/>
        </a:xfrm>
      </p:grpSpPr>
      <p:sp>
        <p:nvSpPr>
          <p:cNvPr id="213" name="Google Shape;213;p214"/>
          <p:cNvSpPr>
            <a:spLocks noGrp="1"/>
          </p:cNvSpPr>
          <p:nvPr>
            <p:ph type="pic" idx="2"/>
          </p:nvPr>
        </p:nvSpPr>
        <p:spPr>
          <a:xfrm>
            <a:off x="6991741" y="992187"/>
            <a:ext cx="4233863" cy="5865813"/>
          </a:xfrm>
          <a:prstGeom prst="rect">
            <a:avLst/>
          </a:prstGeom>
          <a:solidFill>
            <a:schemeClr val="lt1"/>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4"/>
        <p:cNvGrpSpPr/>
        <p:nvPr/>
      </p:nvGrpSpPr>
      <p:grpSpPr>
        <a:xfrm>
          <a:off x="0" y="0"/>
          <a:ext cx="0" cy="0"/>
          <a:chOff x="0" y="0"/>
          <a:chExt cx="0" cy="0"/>
        </a:xfrm>
      </p:grpSpPr>
      <p:sp>
        <p:nvSpPr>
          <p:cNvPr id="215" name="Google Shape;215;p215"/>
          <p:cNvSpPr>
            <a:spLocks noGrp="1"/>
          </p:cNvSpPr>
          <p:nvPr>
            <p:ph type="pic" idx="2"/>
          </p:nvPr>
        </p:nvSpPr>
        <p:spPr>
          <a:xfrm>
            <a:off x="1504950" y="0"/>
            <a:ext cx="5078413" cy="6858000"/>
          </a:xfrm>
          <a:prstGeom prst="flowChartOffpageConnector">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6"/>
        <p:cNvGrpSpPr/>
        <p:nvPr/>
      </p:nvGrpSpPr>
      <p:grpSpPr>
        <a:xfrm>
          <a:off x="0" y="0"/>
          <a:ext cx="0" cy="0"/>
          <a:chOff x="0" y="0"/>
          <a:chExt cx="0" cy="0"/>
        </a:xfrm>
      </p:grpSpPr>
      <p:sp>
        <p:nvSpPr>
          <p:cNvPr id="217" name="Google Shape;217;p216"/>
          <p:cNvSpPr>
            <a:spLocks noGrp="1"/>
          </p:cNvSpPr>
          <p:nvPr>
            <p:ph type="pic" idx="2"/>
          </p:nvPr>
        </p:nvSpPr>
        <p:spPr>
          <a:xfrm>
            <a:off x="0" y="0"/>
            <a:ext cx="6907213" cy="4010025"/>
          </a:xfrm>
          <a:prstGeom prst="round2DiagRect">
            <a:avLst>
              <a:gd name="adj1" fmla="val 16667"/>
              <a:gd name="adj2" fmla="val 0"/>
            </a:avLst>
          </a:prstGeom>
          <a:solidFill>
            <a:schemeClr val="l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18"/>
        <p:cNvGrpSpPr/>
        <p:nvPr/>
      </p:nvGrpSpPr>
      <p:grpSpPr>
        <a:xfrm>
          <a:off x="0" y="0"/>
          <a:ext cx="0" cy="0"/>
          <a:chOff x="0" y="0"/>
          <a:chExt cx="0" cy="0"/>
        </a:xfrm>
      </p:grpSpPr>
      <p:sp>
        <p:nvSpPr>
          <p:cNvPr id="219" name="Google Shape;219;p217"/>
          <p:cNvSpPr>
            <a:spLocks noGrp="1"/>
          </p:cNvSpPr>
          <p:nvPr>
            <p:ph type="pic" idx="2"/>
          </p:nvPr>
        </p:nvSpPr>
        <p:spPr>
          <a:xfrm>
            <a:off x="0" y="0"/>
            <a:ext cx="3235325" cy="4051300"/>
          </a:xfrm>
          <a:prstGeom prst="flowChartOffpageConnector">
            <a:avLst/>
          </a:prstGeom>
          <a:solidFill>
            <a:schemeClr val="lt1"/>
          </a:solidFill>
          <a:ln>
            <a:noFill/>
          </a:ln>
        </p:spPr>
      </p:sp>
      <p:sp>
        <p:nvSpPr>
          <p:cNvPr id="220" name="Google Shape;220;p217"/>
          <p:cNvSpPr>
            <a:spLocks noGrp="1"/>
          </p:cNvSpPr>
          <p:nvPr>
            <p:ph type="pic" idx="3"/>
          </p:nvPr>
        </p:nvSpPr>
        <p:spPr>
          <a:xfrm>
            <a:off x="8956675" y="0"/>
            <a:ext cx="3235325" cy="4051300"/>
          </a:xfrm>
          <a:prstGeom prst="flowChartOffpageConnector">
            <a:avLst/>
          </a:prstGeom>
          <a:solidFill>
            <a:schemeClr val="lt1"/>
          </a:solidFill>
          <a:ln>
            <a:noFill/>
          </a:ln>
        </p:spPr>
      </p:sp>
      <p:sp>
        <p:nvSpPr>
          <p:cNvPr id="221" name="Google Shape;221;p217"/>
          <p:cNvSpPr>
            <a:spLocks noGrp="1"/>
          </p:cNvSpPr>
          <p:nvPr>
            <p:ph type="pic" idx="4"/>
          </p:nvPr>
        </p:nvSpPr>
        <p:spPr>
          <a:xfrm>
            <a:off x="4478337" y="2806700"/>
            <a:ext cx="3235325" cy="4051300"/>
          </a:xfrm>
          <a:prstGeom prst="rect">
            <a:avLst/>
          </a:prstGeom>
          <a:solidFill>
            <a:schemeClr val="lt1"/>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22"/>
        <p:cNvGrpSpPr/>
        <p:nvPr/>
      </p:nvGrpSpPr>
      <p:grpSpPr>
        <a:xfrm>
          <a:off x="0" y="0"/>
          <a:ext cx="0" cy="0"/>
          <a:chOff x="0" y="0"/>
          <a:chExt cx="0" cy="0"/>
        </a:xfrm>
      </p:grpSpPr>
      <p:sp>
        <p:nvSpPr>
          <p:cNvPr id="223" name="Google Shape;223;p218"/>
          <p:cNvSpPr>
            <a:spLocks noGrp="1"/>
          </p:cNvSpPr>
          <p:nvPr>
            <p:ph type="pic" idx="2"/>
          </p:nvPr>
        </p:nvSpPr>
        <p:spPr>
          <a:xfrm>
            <a:off x="6357938" y="717550"/>
            <a:ext cx="5834062" cy="2124075"/>
          </a:xfrm>
          <a:prstGeom prst="rect">
            <a:avLst/>
          </a:prstGeom>
          <a:solidFill>
            <a:schemeClr val="lt1"/>
          </a:solidFill>
          <a:ln>
            <a:noFill/>
          </a:ln>
        </p:spPr>
      </p:sp>
      <p:sp>
        <p:nvSpPr>
          <p:cNvPr id="224" name="Google Shape;224;p218"/>
          <p:cNvSpPr>
            <a:spLocks noGrp="1"/>
          </p:cNvSpPr>
          <p:nvPr>
            <p:ph type="pic" idx="3"/>
          </p:nvPr>
        </p:nvSpPr>
        <p:spPr>
          <a:xfrm>
            <a:off x="0" y="4065659"/>
            <a:ext cx="5834062" cy="2124075"/>
          </a:xfrm>
          <a:prstGeom prst="rect">
            <a:avLst/>
          </a:prstGeom>
          <a:solidFill>
            <a:schemeClr val="lt1"/>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225"/>
        <p:cNvGrpSpPr/>
        <p:nvPr/>
      </p:nvGrpSpPr>
      <p:grpSpPr>
        <a:xfrm>
          <a:off x="0" y="0"/>
          <a:ext cx="0" cy="0"/>
          <a:chOff x="0" y="0"/>
          <a:chExt cx="0" cy="0"/>
        </a:xfrm>
      </p:grpSpPr>
      <p:sp>
        <p:nvSpPr>
          <p:cNvPr id="226" name="Google Shape;226;p219"/>
          <p:cNvSpPr>
            <a:spLocks noGrp="1"/>
          </p:cNvSpPr>
          <p:nvPr>
            <p:ph type="pic" idx="2"/>
          </p:nvPr>
        </p:nvSpPr>
        <p:spPr>
          <a:xfrm>
            <a:off x="5104607" y="2757488"/>
            <a:ext cx="1982787" cy="2503829"/>
          </a:xfrm>
          <a:prstGeom prst="flowChartOffpageConnector">
            <a:avLst/>
          </a:prstGeom>
          <a:solidFill>
            <a:schemeClr val="lt1"/>
          </a:solidFill>
          <a:ln>
            <a:noFill/>
          </a:ln>
        </p:spPr>
      </p:sp>
      <p:sp>
        <p:nvSpPr>
          <p:cNvPr id="227" name="Google Shape;227;p219"/>
          <p:cNvSpPr>
            <a:spLocks noGrp="1"/>
          </p:cNvSpPr>
          <p:nvPr>
            <p:ph type="pic" idx="3"/>
          </p:nvPr>
        </p:nvSpPr>
        <p:spPr>
          <a:xfrm>
            <a:off x="1700226" y="2757488"/>
            <a:ext cx="1982787" cy="2503829"/>
          </a:xfrm>
          <a:prstGeom prst="flowChartOffpageConnector">
            <a:avLst/>
          </a:prstGeom>
          <a:solidFill>
            <a:schemeClr val="lt1"/>
          </a:solidFill>
          <a:ln>
            <a:noFill/>
          </a:ln>
        </p:spPr>
      </p:sp>
      <p:sp>
        <p:nvSpPr>
          <p:cNvPr id="228" name="Google Shape;228;p219"/>
          <p:cNvSpPr>
            <a:spLocks noGrp="1"/>
          </p:cNvSpPr>
          <p:nvPr>
            <p:ph type="pic" idx="4"/>
          </p:nvPr>
        </p:nvSpPr>
        <p:spPr>
          <a:xfrm>
            <a:off x="8508988" y="2757488"/>
            <a:ext cx="1982787" cy="2503829"/>
          </a:xfrm>
          <a:prstGeom prst="flowChartOffpageConnector">
            <a:avLst/>
          </a:prstGeom>
          <a:solidFill>
            <a:schemeClr val="lt1"/>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5"/>
        <p:cNvGrpSpPr/>
        <p:nvPr/>
      </p:nvGrpSpPr>
      <p:grpSpPr>
        <a:xfrm>
          <a:off x="0" y="0"/>
          <a:ext cx="0" cy="0"/>
          <a:chOff x="0" y="0"/>
          <a:chExt cx="0" cy="0"/>
        </a:xfrm>
      </p:grpSpPr>
      <p:sp>
        <p:nvSpPr>
          <p:cNvPr id="26" name="Google Shape;26;p260"/>
          <p:cNvSpPr>
            <a:spLocks noGrp="1"/>
          </p:cNvSpPr>
          <p:nvPr>
            <p:ph type="pic" idx="2"/>
          </p:nvPr>
        </p:nvSpPr>
        <p:spPr>
          <a:xfrm>
            <a:off x="5810908" y="0"/>
            <a:ext cx="6380700" cy="6858000"/>
          </a:xfrm>
          <a:prstGeom prst="rect">
            <a:avLst/>
          </a:prstGeom>
          <a:noFill/>
          <a:ln>
            <a:noFill/>
          </a:ln>
        </p:spPr>
        <p:txBody>
          <a:bodyPr/>
          <a:lstStyle/>
          <a:p>
            <a:endParaRPr lang="en-US"/>
          </a:p>
        </p:txBody>
      </p:sp>
    </p:spTree>
    <p:extLst>
      <p:ext uri="{BB962C8B-B14F-4D97-AF65-F5344CB8AC3E}">
        <p14:creationId xmlns:p14="http://schemas.microsoft.com/office/powerpoint/2010/main" val="11161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
        <p:cNvGrpSpPr/>
        <p:nvPr/>
      </p:nvGrpSpPr>
      <p:grpSpPr>
        <a:xfrm>
          <a:off x="0" y="0"/>
          <a:ext cx="0" cy="0"/>
          <a:chOff x="0" y="0"/>
          <a:chExt cx="0" cy="0"/>
        </a:xfrm>
      </p:grpSpPr>
      <p:sp>
        <p:nvSpPr>
          <p:cNvPr id="28" name="Google Shape;28;p268"/>
          <p:cNvSpPr txBox="1">
            <a:spLocks noGrp="1"/>
          </p:cNvSpPr>
          <p:nvPr>
            <p:ph type="title"/>
          </p:nvPr>
        </p:nvSpPr>
        <p:spPr>
          <a:xfrm>
            <a:off x="6096000" y="2095982"/>
            <a:ext cx="5257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8"/>
          <p:cNvSpPr txBox="1">
            <a:spLocks noGrp="1"/>
          </p:cNvSpPr>
          <p:nvPr>
            <p:ph type="sldNum" idx="12"/>
          </p:nvPr>
        </p:nvSpPr>
        <p:spPr>
          <a:xfrm>
            <a:off x="7951304" y="6356350"/>
            <a:ext cx="34024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
        <p:nvSpPr>
          <p:cNvPr id="30" name="Google Shape;30;p268"/>
          <p:cNvSpPr>
            <a:spLocks noGrp="1"/>
          </p:cNvSpPr>
          <p:nvPr>
            <p:ph type="pic" idx="2"/>
          </p:nvPr>
        </p:nvSpPr>
        <p:spPr>
          <a:xfrm>
            <a:off x="-88900" y="-88900"/>
            <a:ext cx="6011863" cy="7035800"/>
          </a:xfrm>
          <a:prstGeom prst="rect">
            <a:avLst/>
          </a:prstGeom>
          <a:noFill/>
          <a:ln>
            <a:noFill/>
          </a:ln>
        </p:spPr>
      </p:sp>
      <p:sp>
        <p:nvSpPr>
          <p:cNvPr id="31" name="Google Shape;31;p268"/>
          <p:cNvSpPr/>
          <p:nvPr/>
        </p:nvSpPr>
        <p:spPr>
          <a:xfrm>
            <a:off x="4949687" y="4015409"/>
            <a:ext cx="6404113" cy="177910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32" name="Google Shape;32;p268" descr="A green text on a black background&#10;&#10;Description automatically generated"/>
          <p:cNvPicPr preferRelativeResize="0"/>
          <p:nvPr/>
        </p:nvPicPr>
        <p:blipFill rotWithShape="1">
          <a:blip r:embed="rId2">
            <a:alphaModFix/>
          </a:blip>
          <a:srcRect/>
          <a:stretch/>
        </p:blipFill>
        <p:spPr>
          <a:xfrm>
            <a:off x="6096000" y="689441"/>
            <a:ext cx="2322443" cy="120736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88"/>
        <p:cNvGrpSpPr/>
        <p:nvPr/>
      </p:nvGrpSpPr>
      <p:grpSpPr>
        <a:xfrm>
          <a:off x="0" y="0"/>
          <a:ext cx="0" cy="0"/>
          <a:chOff x="0" y="0"/>
          <a:chExt cx="0" cy="0"/>
        </a:xfrm>
      </p:grpSpPr>
      <p:sp>
        <p:nvSpPr>
          <p:cNvPr id="89" name="Google Shape;89;g3a222509fdd_0_116"/>
          <p:cNvSpPr>
            <a:spLocks noGrp="1"/>
          </p:cNvSpPr>
          <p:nvPr>
            <p:ph type="pic" idx="2"/>
          </p:nvPr>
        </p:nvSpPr>
        <p:spPr>
          <a:xfrm>
            <a:off x="0" y="0"/>
            <a:ext cx="5519100" cy="6858000"/>
          </a:xfrm>
          <a:prstGeom prst="rect">
            <a:avLst/>
          </a:prstGeom>
          <a:noFill/>
          <a:ln>
            <a:noFill/>
          </a:ln>
        </p:spPr>
        <p:txBody>
          <a:bodyPr/>
          <a:lstStyle/>
          <a:p>
            <a:endParaRPr lang="en-US"/>
          </a:p>
        </p:txBody>
      </p:sp>
    </p:spTree>
    <p:extLst>
      <p:ext uri="{BB962C8B-B14F-4D97-AF65-F5344CB8AC3E}">
        <p14:creationId xmlns:p14="http://schemas.microsoft.com/office/powerpoint/2010/main" val="2025430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3"/>
        <p:cNvGrpSpPr/>
        <p:nvPr/>
      </p:nvGrpSpPr>
      <p:grpSpPr>
        <a:xfrm>
          <a:off x="0" y="0"/>
          <a:ext cx="0" cy="0"/>
          <a:chOff x="0" y="0"/>
          <a:chExt cx="0" cy="0"/>
        </a:xfrm>
      </p:grpSpPr>
      <p:sp>
        <p:nvSpPr>
          <p:cNvPr id="34" name="Google Shape;34;p269"/>
          <p:cNvSpPr/>
          <p:nvPr/>
        </p:nvSpPr>
        <p:spPr>
          <a:xfrm rot="5400000">
            <a:off x="5119606" y="-5119608"/>
            <a:ext cx="1952784" cy="1219200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Gill Sans"/>
              <a:ea typeface="Gill Sans"/>
              <a:cs typeface="Gill Sans"/>
              <a:sym typeface="Gill Sans"/>
            </a:endParaRPr>
          </a:p>
        </p:txBody>
      </p:sp>
      <p:sp>
        <p:nvSpPr>
          <p:cNvPr id="35" name="Google Shape;35;p269"/>
          <p:cNvSpPr txBox="1">
            <a:spLocks noGrp="1"/>
          </p:cNvSpPr>
          <p:nvPr>
            <p:ph type="title"/>
          </p:nvPr>
        </p:nvSpPr>
        <p:spPr>
          <a:xfrm>
            <a:off x="467965" y="31361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Ralew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9"/>
          <p:cNvSpPr txBox="1">
            <a:spLocks noGrp="1"/>
          </p:cNvSpPr>
          <p:nvPr>
            <p:ph type="sldNum" idx="12"/>
          </p:nvPr>
        </p:nvSpPr>
        <p:spPr>
          <a:xfrm>
            <a:off x="8080513" y="6356350"/>
            <a:ext cx="327328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7"/>
        <p:cNvGrpSpPr/>
        <p:nvPr/>
      </p:nvGrpSpPr>
      <p:grpSpPr>
        <a:xfrm>
          <a:off x="0" y="0"/>
          <a:ext cx="0" cy="0"/>
          <a:chOff x="0" y="0"/>
          <a:chExt cx="0" cy="0"/>
        </a:xfrm>
      </p:grpSpPr>
      <p:sp>
        <p:nvSpPr>
          <p:cNvPr id="38" name="Google Shape;38;p270"/>
          <p:cNvSpPr txBox="1">
            <a:spLocks noGrp="1"/>
          </p:cNvSpPr>
          <p:nvPr>
            <p:ph type="title"/>
          </p:nvPr>
        </p:nvSpPr>
        <p:spPr>
          <a:xfrm>
            <a:off x="675498" y="856135"/>
            <a:ext cx="7258837" cy="7901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000"/>
              <a:buFont typeface="Raleway"/>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0"/>
          <p:cNvSpPr txBox="1">
            <a:spLocks noGrp="1"/>
          </p:cNvSpPr>
          <p:nvPr>
            <p:ph type="body" idx="1"/>
          </p:nvPr>
        </p:nvSpPr>
        <p:spPr>
          <a:xfrm>
            <a:off x="681745" y="1851750"/>
            <a:ext cx="7252589"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70"/>
          <p:cNvSpPr txBox="1">
            <a:spLocks noGrp="1"/>
          </p:cNvSpPr>
          <p:nvPr>
            <p:ph type="sldNum" idx="12"/>
          </p:nvPr>
        </p:nvSpPr>
        <p:spPr>
          <a:xfrm>
            <a:off x="8382379" y="6371931"/>
            <a:ext cx="34024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
        <p:nvSpPr>
          <p:cNvPr id="41" name="Google Shape;41;p270"/>
          <p:cNvSpPr/>
          <p:nvPr/>
        </p:nvSpPr>
        <p:spPr>
          <a:xfrm>
            <a:off x="8734097" y="6"/>
            <a:ext cx="3457903" cy="685799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42" name="Google Shape;42;p270"/>
          <p:cNvCxnSpPr/>
          <p:nvPr/>
        </p:nvCxnSpPr>
        <p:spPr>
          <a:xfrm>
            <a:off x="675499" y="461318"/>
            <a:ext cx="7398142" cy="0"/>
          </a:xfrm>
          <a:prstGeom prst="straightConnector1">
            <a:avLst/>
          </a:prstGeom>
          <a:noFill/>
          <a:ln w="19050" cap="flat" cmpd="sng">
            <a:solidFill>
              <a:schemeClr val="accent1"/>
            </a:solidFill>
            <a:prstDash val="solid"/>
            <a:miter lim="800000"/>
            <a:headEnd type="none" w="sm" len="sm"/>
            <a:tailEnd type="none" w="sm" len="sm"/>
          </a:ln>
        </p:spPr>
      </p:cxnSp>
      <p:sp>
        <p:nvSpPr>
          <p:cNvPr id="43" name="Google Shape;43;p270"/>
          <p:cNvSpPr>
            <a:spLocks noGrp="1"/>
          </p:cNvSpPr>
          <p:nvPr>
            <p:ph type="pic" idx="2"/>
          </p:nvPr>
        </p:nvSpPr>
        <p:spPr>
          <a:xfrm>
            <a:off x="9251458" y="201578"/>
            <a:ext cx="2995612" cy="2099219"/>
          </a:xfrm>
          <a:prstGeom prst="rect">
            <a:avLst/>
          </a:prstGeom>
          <a:noFill/>
          <a:ln>
            <a:noFill/>
          </a:ln>
        </p:spPr>
      </p:sp>
      <p:sp>
        <p:nvSpPr>
          <p:cNvPr id="44" name="Google Shape;44;p270"/>
          <p:cNvSpPr>
            <a:spLocks noGrp="1"/>
          </p:cNvSpPr>
          <p:nvPr>
            <p:ph type="pic" idx="3"/>
          </p:nvPr>
        </p:nvSpPr>
        <p:spPr>
          <a:xfrm>
            <a:off x="9251458" y="2409484"/>
            <a:ext cx="2995612" cy="2099219"/>
          </a:xfrm>
          <a:prstGeom prst="rect">
            <a:avLst/>
          </a:prstGeom>
          <a:noFill/>
          <a:ln>
            <a:noFill/>
          </a:ln>
        </p:spPr>
      </p:sp>
      <p:sp>
        <p:nvSpPr>
          <p:cNvPr id="45" name="Google Shape;45;p270"/>
          <p:cNvSpPr>
            <a:spLocks noGrp="1"/>
          </p:cNvSpPr>
          <p:nvPr>
            <p:ph type="pic" idx="4"/>
          </p:nvPr>
        </p:nvSpPr>
        <p:spPr>
          <a:xfrm>
            <a:off x="9251458" y="4633742"/>
            <a:ext cx="2995612" cy="2099219"/>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6"/>
        <p:cNvGrpSpPr/>
        <p:nvPr/>
      </p:nvGrpSpPr>
      <p:grpSpPr>
        <a:xfrm>
          <a:off x="0" y="0"/>
          <a:ext cx="0" cy="0"/>
          <a:chOff x="0" y="0"/>
          <a:chExt cx="0" cy="0"/>
        </a:xfrm>
      </p:grpSpPr>
      <p:sp>
        <p:nvSpPr>
          <p:cNvPr id="47" name="Google Shape;47;p271"/>
          <p:cNvSpPr/>
          <p:nvPr/>
        </p:nvSpPr>
        <p:spPr>
          <a:xfrm>
            <a:off x="-1" y="0"/>
            <a:ext cx="12192001" cy="95121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8" name="Google Shape;48;p271"/>
          <p:cNvSpPr txBox="1">
            <a:spLocks noGrp="1"/>
          </p:cNvSpPr>
          <p:nvPr>
            <p:ph type="title"/>
          </p:nvPr>
        </p:nvSpPr>
        <p:spPr>
          <a:xfrm>
            <a:off x="576000" y="219645"/>
            <a:ext cx="10515600" cy="5860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000"/>
              <a:buFont typeface="Raleway"/>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71"/>
          <p:cNvSpPr txBox="1">
            <a:spLocks noGrp="1"/>
          </p:cNvSpPr>
          <p:nvPr>
            <p:ph type="body" idx="1"/>
          </p:nvPr>
        </p:nvSpPr>
        <p:spPr>
          <a:xfrm>
            <a:off x="576000" y="1170858"/>
            <a:ext cx="10777800" cy="50061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71"/>
          <p:cNvSpPr txBox="1">
            <a:spLocks noGrp="1"/>
          </p:cNvSpPr>
          <p:nvPr>
            <p:ph type="sldNum" idx="12"/>
          </p:nvPr>
        </p:nvSpPr>
        <p:spPr>
          <a:xfrm>
            <a:off x="7951304" y="6356350"/>
            <a:ext cx="34024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2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Ralewa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2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72"/>
          <p:cNvSpPr txBox="1">
            <a:spLocks noGrp="1"/>
          </p:cNvSpPr>
          <p:nvPr>
            <p:ph type="sldNum" idx="12"/>
          </p:nvPr>
        </p:nvSpPr>
        <p:spPr>
          <a:xfrm>
            <a:off x="7951304" y="6356350"/>
            <a:ext cx="340249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
        <p:cNvGrpSpPr/>
        <p:nvPr/>
      </p:nvGrpSpPr>
      <p:grpSpPr>
        <a:xfrm>
          <a:off x="0" y="0"/>
          <a:ext cx="0" cy="0"/>
          <a:chOff x="0" y="0"/>
          <a:chExt cx="0" cy="0"/>
        </a:xfrm>
      </p:grpSpPr>
      <p:sp>
        <p:nvSpPr>
          <p:cNvPr id="64" name="Google Shape;64;p274"/>
          <p:cNvSpPr/>
          <p:nvPr/>
        </p:nvSpPr>
        <p:spPr>
          <a:xfrm rot="5400000">
            <a:off x="6658450" y="2005050"/>
            <a:ext cx="6863100" cy="2853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65" name="Google Shape;65;p274"/>
          <p:cNvCxnSpPr/>
          <p:nvPr/>
        </p:nvCxnSpPr>
        <p:spPr>
          <a:xfrm>
            <a:off x="675499" y="461318"/>
            <a:ext cx="7398000" cy="0"/>
          </a:xfrm>
          <a:prstGeom prst="straightConnector1">
            <a:avLst/>
          </a:prstGeom>
          <a:noFill/>
          <a:ln w="19050" cap="flat" cmpd="sng">
            <a:solidFill>
              <a:schemeClr val="accent1"/>
            </a:solidFill>
            <a:prstDash val="solid"/>
            <a:miter lim="800000"/>
            <a:headEnd type="none" w="sm" len="sm"/>
            <a:tailEnd type="none" w="sm" len="sm"/>
          </a:ln>
        </p:spPr>
      </p:cxnSp>
      <p:sp>
        <p:nvSpPr>
          <p:cNvPr id="66" name="Google Shape;66;p274"/>
          <p:cNvSpPr txBox="1">
            <a:spLocks noGrp="1"/>
          </p:cNvSpPr>
          <p:nvPr>
            <p:ph type="title"/>
          </p:nvPr>
        </p:nvSpPr>
        <p:spPr>
          <a:xfrm>
            <a:off x="671137" y="241919"/>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Ralewa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Raleway"/>
              <a:buNone/>
              <a:defRPr sz="4000" b="1" i="0" u="none" strike="noStrike" cap="none">
                <a:solidFill>
                  <a:schemeClr val="dk1"/>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aleway"/>
                <a:ea typeface="Raleway"/>
                <a:cs typeface="Raleway"/>
                <a:sym typeface="Ralewa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254"/>
          <p:cNvSpPr txBox="1">
            <a:spLocks noGrp="1"/>
          </p:cNvSpPr>
          <p:nvPr>
            <p:ph type="sldNum" idx="12"/>
          </p:nvPr>
        </p:nvSpPr>
        <p:spPr>
          <a:xfrm>
            <a:off x="8080513" y="6356350"/>
            <a:ext cx="327328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r>
              <a:rPr lang="en-US"/>
              <a:t>2025 GLOBAL PREBIOTIC ASSOCIATION</a:t>
            </a:r>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 id="2147483663" r:id="rId13"/>
    <p:sldLayoutId id="2147483664" r:id="rId14"/>
    <p:sldLayoutId id="2147483665"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0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2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6" name="Google Shape;186;p20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8" name="Google Shape;188;p2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p2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701" r:id="rId10"/>
    <p:sldLayoutId id="214748370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prebioticassociation.org/whats-the-latest-in-prebiotic-research-february-2026-edi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ubmed.ncbi.nlm.nih.gov/40796902/"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pubmed.ncbi.nlm.nih.gov/40795553/"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hyperlink" Target="https://pubmed.ncbi.nlm.nih.gov/4073810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9.png"/><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jpg"/><Relationship Id="rId39" Type="http://schemas.openxmlformats.org/officeDocument/2006/relationships/image" Target="../media/image46.png"/><Relationship Id="rId21" Type="http://schemas.openxmlformats.org/officeDocument/2006/relationships/image" Target="../media/image28.png"/><Relationship Id="rId34" Type="http://schemas.openxmlformats.org/officeDocument/2006/relationships/image" Target="../media/image41.jpg"/><Relationship Id="rId42" Type="http://schemas.openxmlformats.org/officeDocument/2006/relationships/image" Target="../media/image49.png"/><Relationship Id="rId7"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23.png"/><Relationship Id="rId29"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jpg"/><Relationship Id="rId32" Type="http://schemas.openxmlformats.org/officeDocument/2006/relationships/image" Target="../media/image39.jp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jpg"/><Relationship Id="rId19" Type="http://schemas.openxmlformats.org/officeDocument/2006/relationships/image" Target="../media/image26.png"/><Relationship Id="rId31" Type="http://schemas.openxmlformats.org/officeDocument/2006/relationships/image" Target="../media/image38.jpg"/><Relationship Id="rId44" Type="http://schemas.openxmlformats.org/officeDocument/2006/relationships/image" Target="../media/image51.pn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8" Type="http://schemas.openxmlformats.org/officeDocument/2006/relationships/image" Target="../media/image15.png"/><Relationship Id="rId3" Type="http://schemas.openxmlformats.org/officeDocument/2006/relationships/image" Target="../media/image10.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20" Type="http://schemas.openxmlformats.org/officeDocument/2006/relationships/image" Target="../media/image27.png"/><Relationship Id="rId41" Type="http://schemas.openxmlformats.org/officeDocument/2006/relationships/image" Target="../media/image48.jpg"/></Relationships>
</file>

<file path=ppt/slides/_rels/slide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5.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jpg"/><Relationship Id="rId2" Type="http://schemas.openxmlformats.org/officeDocument/2006/relationships/notesSlide" Target="../notesSlides/notesSlide6.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jp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jp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ood on a table&#10;&#10;Description automatically generated">
            <a:extLst>
              <a:ext uri="{FF2B5EF4-FFF2-40B4-BE49-F238E27FC236}">
                <a16:creationId xmlns:a16="http://schemas.microsoft.com/office/drawing/2014/main" id="{E39B8C5D-329E-1F49-BD65-5461C3149401}"/>
              </a:ext>
            </a:extLst>
          </p:cNvPr>
          <p:cNvPicPr>
            <a:picLocks noGrp="1" noChangeAspect="1"/>
          </p:cNvPicPr>
          <p:nvPr>
            <p:ph type="pic" sz="quarter" idx="18"/>
          </p:nvPr>
        </p:nvPicPr>
        <p:blipFill rotWithShape="1">
          <a:blip r:embed="rId3" cstate="print">
            <a:extLst>
              <a:ext uri="{28A0092B-C50C-407E-A947-70E740481C1C}">
                <a14:useLocalDpi xmlns:a14="http://schemas.microsoft.com/office/drawing/2010/main" val="0"/>
              </a:ext>
            </a:extLst>
          </a:blip>
          <a:srcRect l="16336" t="-6668" r="29969" b="-796"/>
          <a:stretch/>
        </p:blipFill>
        <p:spPr>
          <a:xfrm>
            <a:off x="3017520" y="-457200"/>
            <a:ext cx="9235440" cy="7369792"/>
          </a:xfrm>
        </p:spPr>
      </p:pic>
      <p:sp>
        <p:nvSpPr>
          <p:cNvPr id="6" name="Title 13">
            <a:extLst>
              <a:ext uri="{FF2B5EF4-FFF2-40B4-BE49-F238E27FC236}">
                <a16:creationId xmlns:a16="http://schemas.microsoft.com/office/drawing/2014/main" id="{C0526CDF-DD96-234E-AB59-F898841CD276}"/>
              </a:ext>
            </a:extLst>
          </p:cNvPr>
          <p:cNvSpPr txBox="1">
            <a:spLocks/>
          </p:cNvSpPr>
          <p:nvPr/>
        </p:nvSpPr>
        <p:spPr bwMode="auto">
          <a:xfrm>
            <a:off x="308985" y="2002475"/>
            <a:ext cx="4986665" cy="18671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SzPts val="4000"/>
            </a:pPr>
            <a:br>
              <a:rPr lang="en-US" sz="2800" dirty="0">
                <a:solidFill>
                  <a:srgbClr val="025253"/>
                </a:solidFill>
              </a:rPr>
            </a:br>
            <a:r>
              <a:rPr lang="en-US" sz="3600" b="1" dirty="0">
                <a:solidFill>
                  <a:schemeClr val="accent1">
                    <a:lumMod val="75000"/>
                    <a:lumOff val="25000"/>
                  </a:schemeClr>
                </a:solidFill>
                <a:latin typeface="Raleway Black"/>
                <a:ea typeface="Raleway Black"/>
                <a:cs typeface="Raleway Black"/>
                <a:sym typeface="Raleway Black"/>
              </a:rPr>
              <a:t>State of the Prebiotic Market in 2026</a:t>
            </a:r>
            <a:endParaRPr lang="en-US" sz="3600" dirty="0">
              <a:solidFill>
                <a:schemeClr val="accent1">
                  <a:lumMod val="75000"/>
                  <a:lumOff val="25000"/>
                </a:schemeClr>
              </a:solidFill>
              <a:latin typeface="Arial"/>
            </a:endParaRPr>
          </a:p>
        </p:txBody>
      </p:sp>
      <p:pic>
        <p:nvPicPr>
          <p:cNvPr id="7" name="Picture 6">
            <a:extLst>
              <a:ext uri="{FF2B5EF4-FFF2-40B4-BE49-F238E27FC236}">
                <a16:creationId xmlns:a16="http://schemas.microsoft.com/office/drawing/2014/main" id="{6DB7BC34-956C-E24D-B93C-341BD2D816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164" y="599380"/>
            <a:ext cx="2387073" cy="1240962"/>
          </a:xfrm>
          <a:prstGeom prst="rect">
            <a:avLst/>
          </a:prstGeom>
        </p:spPr>
      </p:pic>
      <p:sp>
        <p:nvSpPr>
          <p:cNvPr id="8" name="TextBox 7">
            <a:extLst>
              <a:ext uri="{FF2B5EF4-FFF2-40B4-BE49-F238E27FC236}">
                <a16:creationId xmlns:a16="http://schemas.microsoft.com/office/drawing/2014/main" id="{5AFA43D4-1C48-BC43-BDBB-2FF3D631CFEA}"/>
              </a:ext>
            </a:extLst>
          </p:cNvPr>
          <p:cNvSpPr txBox="1"/>
          <p:nvPr/>
        </p:nvSpPr>
        <p:spPr>
          <a:xfrm>
            <a:off x="649164" y="5117334"/>
            <a:ext cx="2324675" cy="461665"/>
          </a:xfrm>
          <a:prstGeom prst="rect">
            <a:avLst/>
          </a:prstGeom>
          <a:noFill/>
        </p:spPr>
        <p:txBody>
          <a:bodyPr wrap="none" rtlCol="0">
            <a:spAutoFit/>
          </a:bodyPr>
          <a:lstStyle/>
          <a:p>
            <a:r>
              <a:rPr lang="en-US" sz="2400" dirty="0">
                <a:solidFill>
                  <a:srgbClr val="025253"/>
                </a:solidFill>
                <a:latin typeface="Helvetica" pitchFamily="2" charset="0"/>
              </a:rPr>
              <a:t>March 24, 2026</a:t>
            </a:r>
          </a:p>
        </p:txBody>
      </p:sp>
      <p:cxnSp>
        <p:nvCxnSpPr>
          <p:cNvPr id="10" name="Straight Connector 9">
            <a:extLst>
              <a:ext uri="{FF2B5EF4-FFF2-40B4-BE49-F238E27FC236}">
                <a16:creationId xmlns:a16="http://schemas.microsoft.com/office/drawing/2014/main" id="{09A2B8FB-C3B8-D24D-A6CC-67D31F48903E}"/>
              </a:ext>
            </a:extLst>
          </p:cNvPr>
          <p:cNvCxnSpPr/>
          <p:nvPr/>
        </p:nvCxnSpPr>
        <p:spPr>
          <a:xfrm>
            <a:off x="649164" y="4907906"/>
            <a:ext cx="377373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36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6"/>
          <p:cNvSpPr/>
          <p:nvPr/>
        </p:nvSpPr>
        <p:spPr>
          <a:xfrm>
            <a:off x="1" y="-446809"/>
            <a:ext cx="12191999" cy="73048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26" name="Picture 2">
            <a:hlinkClick r:id="rId3"/>
            <a:extLst>
              <a:ext uri="{FF2B5EF4-FFF2-40B4-BE49-F238E27FC236}">
                <a16:creationId xmlns:a16="http://schemas.microsoft.com/office/drawing/2014/main" id="{1AC2B17C-CC86-5C77-CC4A-1C00AE34FD6E}"/>
              </a:ext>
            </a:extLst>
          </p:cNvPr>
          <p:cNvPicPr>
            <a:picLocks noChangeAspect="1" noChangeArrowheads="1"/>
          </p:cNvPicPr>
          <p:nvPr/>
        </p:nvPicPr>
        <p:blipFill>
          <a:blip r:embed="rId4">
            <a:alphaModFix amt="19000"/>
            <a:extLst>
              <a:ext uri="{28A0092B-C50C-407E-A947-70E740481C1C}">
                <a14:useLocalDpi xmlns:a14="http://schemas.microsoft.com/office/drawing/2010/main" val="0"/>
              </a:ext>
            </a:extLst>
          </a:blip>
          <a:srcRect/>
          <a:stretch>
            <a:fillRect/>
          </a:stretch>
        </p:blipFill>
        <p:spPr bwMode="auto">
          <a:xfrm>
            <a:off x="-4" y="-446809"/>
            <a:ext cx="12192001" cy="7304811"/>
          </a:xfrm>
          <a:prstGeom prst="rect">
            <a:avLst/>
          </a:prstGeom>
          <a:solidFill>
            <a:schemeClr val="bg2">
              <a:alpha val="12000"/>
            </a:schemeClr>
          </a:solidFill>
        </p:spPr>
      </p:pic>
      <p:sp>
        <p:nvSpPr>
          <p:cNvPr id="399" name="Google Shape;399;p16"/>
          <p:cNvSpPr txBox="1"/>
          <p:nvPr/>
        </p:nvSpPr>
        <p:spPr>
          <a:xfrm>
            <a:off x="-1" y="2835595"/>
            <a:ext cx="12191998" cy="740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5000"/>
              <a:buFont typeface="Arial"/>
              <a:buNone/>
            </a:pPr>
            <a:r>
              <a:rPr lang="en-US" sz="5000" b="1" i="0" u="none" strike="noStrike" cap="none" dirty="0">
                <a:solidFill>
                  <a:schemeClr val="lt1"/>
                </a:solidFill>
                <a:latin typeface="Raleway"/>
                <a:ea typeface="Raleway"/>
                <a:cs typeface="Raleway"/>
                <a:sym typeface="Raleway"/>
              </a:rPr>
              <a:t>Prebiotics in the News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9">
          <a:extLst>
            <a:ext uri="{FF2B5EF4-FFF2-40B4-BE49-F238E27FC236}">
              <a16:creationId xmlns:a16="http://schemas.microsoft.com/office/drawing/2014/main" id="{368F62CD-2843-F50A-1B37-086DEA470801}"/>
            </a:ext>
          </a:extLst>
        </p:cNvPr>
        <p:cNvGrpSpPr/>
        <p:nvPr/>
      </p:nvGrpSpPr>
      <p:grpSpPr>
        <a:xfrm>
          <a:off x="0" y="0"/>
          <a:ext cx="0" cy="0"/>
          <a:chOff x="0" y="0"/>
          <a:chExt cx="0" cy="0"/>
        </a:xfrm>
      </p:grpSpPr>
      <p:pic>
        <p:nvPicPr>
          <p:cNvPr id="390" name="Google Shape;390;p236">
            <a:extLst>
              <a:ext uri="{FF2B5EF4-FFF2-40B4-BE49-F238E27FC236}">
                <a16:creationId xmlns:a16="http://schemas.microsoft.com/office/drawing/2014/main" id="{DCEA32F0-1344-C17E-A0F5-E013A89BFB73}"/>
              </a:ext>
            </a:extLst>
          </p:cNvPr>
          <p:cNvPicPr preferRelativeResize="0"/>
          <p:nvPr/>
        </p:nvPicPr>
        <p:blipFill rotWithShape="1">
          <a:blip r:embed="rId3">
            <a:alphaModFix/>
          </a:blip>
          <a:srcRect/>
          <a:stretch/>
        </p:blipFill>
        <p:spPr>
          <a:xfrm>
            <a:off x="0" y="-11"/>
            <a:ext cx="12192000" cy="1635795"/>
          </a:xfrm>
          <a:prstGeom prst="rect">
            <a:avLst/>
          </a:prstGeom>
          <a:noFill/>
          <a:ln>
            <a:noFill/>
          </a:ln>
        </p:spPr>
      </p:pic>
      <p:sp>
        <p:nvSpPr>
          <p:cNvPr id="391" name="Google Shape;391;p236">
            <a:extLst>
              <a:ext uri="{FF2B5EF4-FFF2-40B4-BE49-F238E27FC236}">
                <a16:creationId xmlns:a16="http://schemas.microsoft.com/office/drawing/2014/main" id="{4F9D52C2-ED76-F382-8DA4-7DA6174F6C8B}"/>
              </a:ext>
            </a:extLst>
          </p:cNvPr>
          <p:cNvSpPr txBox="1"/>
          <p:nvPr/>
        </p:nvSpPr>
        <p:spPr>
          <a:xfrm>
            <a:off x="449550" y="265296"/>
            <a:ext cx="11292900" cy="124646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dirty="0">
                <a:solidFill>
                  <a:srgbClr val="064C42"/>
                </a:solidFill>
                <a:latin typeface="Raleway ExtraBold"/>
                <a:ea typeface="Raleway ExtraBold"/>
                <a:cs typeface="Raleway ExtraBold"/>
                <a:sym typeface="Raleway ExtraBold"/>
              </a:rPr>
              <a:t>A New Gut Health Trend:</a:t>
            </a:r>
          </a:p>
          <a:p>
            <a:pPr marL="0" marR="0" lvl="0" indent="0" algn="l" rtl="0">
              <a:lnSpc>
                <a:spcPct val="115000"/>
              </a:lnSpc>
              <a:spcBef>
                <a:spcPts val="0"/>
              </a:spcBef>
              <a:spcAft>
                <a:spcPts val="0"/>
              </a:spcAft>
              <a:buClr>
                <a:srgbClr val="000000"/>
              </a:buClr>
              <a:buSzPts val="4000"/>
              <a:buFont typeface="Arial"/>
              <a:buNone/>
            </a:pPr>
            <a:r>
              <a:rPr lang="en-US" sz="2800" b="0" i="0" u="none" strike="noStrike" cap="none" dirty="0" err="1">
                <a:solidFill>
                  <a:srgbClr val="064C42"/>
                </a:solidFill>
                <a:latin typeface="Raleway ExtraBold"/>
                <a:ea typeface="Raleway ExtraBold"/>
                <a:cs typeface="Raleway ExtraBold"/>
                <a:sym typeface="Raleway ExtraBold"/>
              </a:rPr>
              <a:t>Fibermaxxing</a:t>
            </a:r>
            <a:r>
              <a:rPr lang="en-US" sz="2800" b="0" i="0" u="none" strike="noStrike" cap="none" dirty="0">
                <a:solidFill>
                  <a:srgbClr val="064C42"/>
                </a:solidFill>
                <a:latin typeface="Raleway ExtraBold"/>
                <a:ea typeface="Raleway ExtraBold"/>
                <a:cs typeface="Raleway ExtraBold"/>
                <a:sym typeface="Raleway ExtraBold"/>
              </a:rPr>
              <a:t> and  Fiber layering</a:t>
            </a:r>
            <a:endParaRPr sz="2800" b="0" i="0" u="none" strike="noStrike" cap="none" dirty="0">
              <a:solidFill>
                <a:srgbClr val="064C42"/>
              </a:solidFill>
              <a:latin typeface="Raleway ExtraBold"/>
              <a:ea typeface="Raleway ExtraBold"/>
              <a:cs typeface="Raleway ExtraBold"/>
              <a:sym typeface="Raleway ExtraBold"/>
            </a:endParaRPr>
          </a:p>
        </p:txBody>
      </p:sp>
      <p:sp>
        <p:nvSpPr>
          <p:cNvPr id="4" name="Text Placeholder 2">
            <a:extLst>
              <a:ext uri="{FF2B5EF4-FFF2-40B4-BE49-F238E27FC236}">
                <a16:creationId xmlns:a16="http://schemas.microsoft.com/office/drawing/2014/main" id="{0D8BE827-31D3-19AC-5643-3B404802377A}"/>
              </a:ext>
            </a:extLst>
          </p:cNvPr>
          <p:cNvSpPr txBox="1">
            <a:spLocks/>
          </p:cNvSpPr>
          <p:nvPr/>
        </p:nvSpPr>
        <p:spPr>
          <a:xfrm>
            <a:off x="449550" y="2234695"/>
            <a:ext cx="4692073" cy="394839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t>With all the hype, buoyed by the new US dietary guidelines, the focus on fiber in the wake of widespread GLP-1 drug adoption and nutritional fallout, fiber is having a rebirth.</a:t>
            </a:r>
          </a:p>
          <a:p>
            <a:endParaRPr lang="en-US" sz="2000" dirty="0"/>
          </a:p>
          <a:p>
            <a:pPr marL="342900" indent="-342900">
              <a:buFont typeface="Arial" panose="020B0604020202020204" pitchFamily="34" charset="0"/>
              <a:buChar char="•"/>
            </a:pPr>
            <a:r>
              <a:rPr lang="en-US" sz="2000" dirty="0"/>
              <a:t>Like any rebirth, this one is tricky as on the one hand, who wouldn’t want to try to make fiber sexy and address nutritional gaps. On the other hand, be careful what you wish for…</a:t>
            </a:r>
          </a:p>
          <a:p>
            <a:endParaRPr lang="en-US" dirty="0"/>
          </a:p>
        </p:txBody>
      </p:sp>
      <p:pic>
        <p:nvPicPr>
          <p:cNvPr id="9" name="Picture 8" descr="A person in a kitchen&#10;&#10;AI-generated content may be incorrect.">
            <a:extLst>
              <a:ext uri="{FF2B5EF4-FFF2-40B4-BE49-F238E27FC236}">
                <a16:creationId xmlns:a16="http://schemas.microsoft.com/office/drawing/2014/main" id="{86A065E9-C6AF-42CF-5D7B-DD84D5008787}"/>
              </a:ext>
            </a:extLst>
          </p:cNvPr>
          <p:cNvPicPr>
            <a:picLocks noChangeAspect="1"/>
          </p:cNvPicPr>
          <p:nvPr/>
        </p:nvPicPr>
        <p:blipFill>
          <a:blip r:embed="rId4"/>
          <a:stretch>
            <a:fillRect/>
          </a:stretch>
        </p:blipFill>
        <p:spPr>
          <a:xfrm>
            <a:off x="7681617" y="0"/>
            <a:ext cx="4510383" cy="6858000"/>
          </a:xfrm>
          <a:prstGeom prst="rect">
            <a:avLst/>
          </a:prstGeom>
        </p:spPr>
      </p:pic>
    </p:spTree>
    <p:extLst>
      <p:ext uri="{BB962C8B-B14F-4D97-AF65-F5344CB8AC3E}">
        <p14:creationId xmlns:p14="http://schemas.microsoft.com/office/powerpoint/2010/main" val="349642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9">
          <a:extLst>
            <a:ext uri="{FF2B5EF4-FFF2-40B4-BE49-F238E27FC236}">
              <a16:creationId xmlns:a16="http://schemas.microsoft.com/office/drawing/2014/main" id="{DFB99A7E-2799-6ED0-6513-B065AD99CCB0}"/>
            </a:ext>
          </a:extLst>
        </p:cNvPr>
        <p:cNvGrpSpPr/>
        <p:nvPr/>
      </p:nvGrpSpPr>
      <p:grpSpPr>
        <a:xfrm>
          <a:off x="0" y="0"/>
          <a:ext cx="0" cy="0"/>
          <a:chOff x="0" y="0"/>
          <a:chExt cx="0" cy="0"/>
        </a:xfrm>
      </p:grpSpPr>
      <p:pic>
        <p:nvPicPr>
          <p:cNvPr id="390" name="Google Shape;390;p236">
            <a:extLst>
              <a:ext uri="{FF2B5EF4-FFF2-40B4-BE49-F238E27FC236}">
                <a16:creationId xmlns:a16="http://schemas.microsoft.com/office/drawing/2014/main" id="{388F7476-F818-F45A-31A5-620376BBA6B3}"/>
              </a:ext>
            </a:extLst>
          </p:cNvPr>
          <p:cNvPicPr preferRelativeResize="0"/>
          <p:nvPr/>
        </p:nvPicPr>
        <p:blipFill rotWithShape="1">
          <a:blip r:embed="rId3">
            <a:alphaModFix/>
          </a:blip>
          <a:srcRect/>
          <a:stretch/>
        </p:blipFill>
        <p:spPr>
          <a:xfrm>
            <a:off x="0" y="-10"/>
            <a:ext cx="12192000" cy="952510"/>
          </a:xfrm>
          <a:prstGeom prst="rect">
            <a:avLst/>
          </a:prstGeom>
          <a:noFill/>
          <a:ln>
            <a:noFill/>
          </a:ln>
        </p:spPr>
      </p:pic>
      <p:sp>
        <p:nvSpPr>
          <p:cNvPr id="391" name="Google Shape;391;p236">
            <a:extLst>
              <a:ext uri="{FF2B5EF4-FFF2-40B4-BE49-F238E27FC236}">
                <a16:creationId xmlns:a16="http://schemas.microsoft.com/office/drawing/2014/main" id="{C42333C4-3F94-EE5A-C7BD-03E3D6DAA1E1}"/>
              </a:ext>
            </a:extLst>
          </p:cNvPr>
          <p:cNvSpPr txBox="1"/>
          <p:nvPr/>
        </p:nvSpPr>
        <p:spPr>
          <a:xfrm>
            <a:off x="449550" y="265296"/>
            <a:ext cx="112929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dirty="0">
                <a:solidFill>
                  <a:srgbClr val="064C42"/>
                </a:solidFill>
                <a:latin typeface="Raleway ExtraBold"/>
                <a:ea typeface="Raleway ExtraBold"/>
                <a:cs typeface="Raleway ExtraBold"/>
                <a:sym typeface="Raleway ExtraBold"/>
              </a:rPr>
              <a:t>Prebiotic Beverages on Center Stage</a:t>
            </a:r>
            <a:endParaRPr sz="3200" b="0" i="0" u="none" strike="noStrike" cap="none" dirty="0">
              <a:solidFill>
                <a:srgbClr val="064C42"/>
              </a:solidFill>
              <a:latin typeface="Raleway ExtraBold"/>
              <a:ea typeface="Raleway ExtraBold"/>
              <a:cs typeface="Raleway ExtraBold"/>
              <a:sym typeface="Raleway ExtraBold"/>
            </a:endParaRPr>
          </a:p>
        </p:txBody>
      </p:sp>
      <p:pic>
        <p:nvPicPr>
          <p:cNvPr id="2" name="Picture Placeholder 3" descr="A screenshot of a social media post&#10;&#10;AI-generated content may be incorrect.">
            <a:extLst>
              <a:ext uri="{FF2B5EF4-FFF2-40B4-BE49-F238E27FC236}">
                <a16:creationId xmlns:a16="http://schemas.microsoft.com/office/drawing/2014/main" id="{349B6E18-1945-92F4-A50A-63B4382EE761}"/>
              </a:ext>
            </a:extLst>
          </p:cNvPr>
          <p:cNvPicPr>
            <a:picLocks noGrp="1" noChangeAspect="1"/>
          </p:cNvPicPr>
          <p:nvPr>
            <p:ph type="pic" idx="2"/>
          </p:nvPr>
        </p:nvPicPr>
        <p:blipFill>
          <a:blip r:embed="rId4"/>
          <a:srcRect t="2625" b="2625"/>
          <a:stretch>
            <a:fillRect/>
          </a:stretch>
        </p:blipFill>
        <p:spPr>
          <a:xfrm>
            <a:off x="6096000" y="1217806"/>
            <a:ext cx="5597629" cy="5755850"/>
          </a:xfrm>
          <a:prstGeom prst="rect">
            <a:avLst/>
          </a:prstGeom>
          <a:noFill/>
          <a:ln>
            <a:noFill/>
          </a:ln>
        </p:spPr>
      </p:pic>
      <p:sp>
        <p:nvSpPr>
          <p:cNvPr id="4" name="Text Placeholder 2">
            <a:extLst>
              <a:ext uri="{FF2B5EF4-FFF2-40B4-BE49-F238E27FC236}">
                <a16:creationId xmlns:a16="http://schemas.microsoft.com/office/drawing/2014/main" id="{796EF10C-E267-58ED-876D-DDFA7004428F}"/>
              </a:ext>
            </a:extLst>
          </p:cNvPr>
          <p:cNvSpPr txBox="1">
            <a:spLocks/>
          </p:cNvSpPr>
          <p:nvPr/>
        </p:nvSpPr>
        <p:spPr>
          <a:xfrm>
            <a:off x="649247" y="2868318"/>
            <a:ext cx="4692073" cy="494205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000" dirty="0"/>
              <a:t>As the popularity of prebiotic products increases, especially in the functional beverage category, expect to see more call for transparency, calling out of inconsistency and general overall scrutiny.</a:t>
            </a:r>
          </a:p>
          <a:p>
            <a:endParaRPr lang="en-US" dirty="0"/>
          </a:p>
        </p:txBody>
      </p:sp>
    </p:spTree>
    <p:extLst>
      <p:ext uri="{BB962C8B-B14F-4D97-AF65-F5344CB8AC3E}">
        <p14:creationId xmlns:p14="http://schemas.microsoft.com/office/powerpoint/2010/main" val="380040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a:extLst>
            <a:ext uri="{FF2B5EF4-FFF2-40B4-BE49-F238E27FC236}">
              <a16:creationId xmlns:a16="http://schemas.microsoft.com/office/drawing/2014/main" id="{F9C24747-618C-652D-E682-2B0E18534556}"/>
            </a:ext>
          </a:extLst>
        </p:cNvPr>
        <p:cNvGrpSpPr/>
        <p:nvPr/>
      </p:nvGrpSpPr>
      <p:grpSpPr>
        <a:xfrm>
          <a:off x="0" y="0"/>
          <a:ext cx="0" cy="0"/>
          <a:chOff x="0" y="0"/>
          <a:chExt cx="0" cy="0"/>
        </a:xfrm>
      </p:grpSpPr>
      <p:pic>
        <p:nvPicPr>
          <p:cNvPr id="390" name="Google Shape;390;p236">
            <a:extLst>
              <a:ext uri="{FF2B5EF4-FFF2-40B4-BE49-F238E27FC236}">
                <a16:creationId xmlns:a16="http://schemas.microsoft.com/office/drawing/2014/main" id="{5EF1B99E-B04D-BA5B-AFE0-FF944723CDE8}"/>
              </a:ext>
            </a:extLst>
          </p:cNvPr>
          <p:cNvPicPr preferRelativeResize="0"/>
          <p:nvPr/>
        </p:nvPicPr>
        <p:blipFill rotWithShape="1">
          <a:blip r:embed="rId3">
            <a:alphaModFix/>
          </a:blip>
          <a:srcRect/>
          <a:stretch/>
        </p:blipFill>
        <p:spPr>
          <a:xfrm>
            <a:off x="0" y="-10"/>
            <a:ext cx="12192000" cy="952510"/>
          </a:xfrm>
          <a:prstGeom prst="rect">
            <a:avLst/>
          </a:prstGeom>
          <a:noFill/>
          <a:ln>
            <a:noFill/>
          </a:ln>
        </p:spPr>
      </p:pic>
      <p:sp>
        <p:nvSpPr>
          <p:cNvPr id="391" name="Google Shape;391;p236">
            <a:extLst>
              <a:ext uri="{FF2B5EF4-FFF2-40B4-BE49-F238E27FC236}">
                <a16:creationId xmlns:a16="http://schemas.microsoft.com/office/drawing/2014/main" id="{B1A3F2A3-04CD-9566-56E3-0931723A4E1E}"/>
              </a:ext>
            </a:extLst>
          </p:cNvPr>
          <p:cNvSpPr txBox="1"/>
          <p:nvPr/>
        </p:nvSpPr>
        <p:spPr>
          <a:xfrm>
            <a:off x="449550" y="265296"/>
            <a:ext cx="112929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dirty="0">
                <a:solidFill>
                  <a:srgbClr val="064C42"/>
                </a:solidFill>
                <a:latin typeface="Raleway ExtraBold"/>
                <a:ea typeface="Raleway ExtraBold"/>
                <a:cs typeface="Raleway ExtraBold"/>
                <a:sym typeface="Raleway ExtraBold"/>
              </a:rPr>
              <a:t>Prebiotic Beverages on Center Stage</a:t>
            </a:r>
            <a:endParaRPr sz="3200" b="0" i="0" u="none" strike="noStrike" cap="none" dirty="0">
              <a:solidFill>
                <a:srgbClr val="064C42"/>
              </a:solidFill>
              <a:latin typeface="Raleway ExtraBold"/>
              <a:ea typeface="Raleway ExtraBold"/>
              <a:cs typeface="Raleway ExtraBold"/>
              <a:sym typeface="Raleway ExtraBold"/>
            </a:endParaRPr>
          </a:p>
        </p:txBody>
      </p:sp>
      <p:sp>
        <p:nvSpPr>
          <p:cNvPr id="4" name="Text Placeholder 2">
            <a:extLst>
              <a:ext uri="{FF2B5EF4-FFF2-40B4-BE49-F238E27FC236}">
                <a16:creationId xmlns:a16="http://schemas.microsoft.com/office/drawing/2014/main" id="{602FBD70-DC97-16E5-B7D3-916B5CD8D7BC}"/>
              </a:ext>
            </a:extLst>
          </p:cNvPr>
          <p:cNvSpPr txBox="1">
            <a:spLocks/>
          </p:cNvSpPr>
          <p:nvPr/>
        </p:nvSpPr>
        <p:spPr>
          <a:xfrm>
            <a:off x="638738" y="1217806"/>
            <a:ext cx="4692073" cy="93681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000" dirty="0"/>
              <a:t>It’s a global trend. Watch this space!</a:t>
            </a:r>
          </a:p>
        </p:txBody>
      </p:sp>
      <p:pic>
        <p:nvPicPr>
          <p:cNvPr id="7" name="Picture Placeholder 6" descr="A screenshot of a social media post&#10;&#10;AI-generated content may be incorrect.">
            <a:extLst>
              <a:ext uri="{FF2B5EF4-FFF2-40B4-BE49-F238E27FC236}">
                <a16:creationId xmlns:a16="http://schemas.microsoft.com/office/drawing/2014/main" id="{199BD7C3-9761-6C3A-357F-72A3FD6E28E3}"/>
              </a:ext>
            </a:extLst>
          </p:cNvPr>
          <p:cNvPicPr>
            <a:picLocks noGrp="1" noChangeAspect="1"/>
          </p:cNvPicPr>
          <p:nvPr>
            <p:ph type="pic" idx="2"/>
          </p:nvPr>
        </p:nvPicPr>
        <p:blipFill>
          <a:blip r:embed="rId4"/>
          <a:srcRect l="157" r="157"/>
          <a:stretch>
            <a:fillRect/>
          </a:stretch>
        </p:blipFill>
        <p:spPr>
          <a:xfrm>
            <a:off x="5810908" y="1016240"/>
            <a:ext cx="6380700" cy="5841759"/>
          </a:xfrm>
          <a:prstGeom prst="rect">
            <a:avLst/>
          </a:prstGeom>
          <a:noFill/>
          <a:ln>
            <a:noFill/>
          </a:ln>
        </p:spPr>
      </p:pic>
      <p:pic>
        <p:nvPicPr>
          <p:cNvPr id="10" name="Picture 9" descr="A group of cans of juice&#10;&#10;AI-generated content may be incorrect.">
            <a:extLst>
              <a:ext uri="{FF2B5EF4-FFF2-40B4-BE49-F238E27FC236}">
                <a16:creationId xmlns:a16="http://schemas.microsoft.com/office/drawing/2014/main" id="{3A7FCE26-28A5-C4FC-FA4E-60D55E080C87}"/>
              </a:ext>
            </a:extLst>
          </p:cNvPr>
          <p:cNvPicPr>
            <a:picLocks noChangeAspect="1"/>
          </p:cNvPicPr>
          <p:nvPr/>
        </p:nvPicPr>
        <p:blipFill>
          <a:blip r:embed="rId5"/>
          <a:stretch>
            <a:fillRect/>
          </a:stretch>
        </p:blipFill>
        <p:spPr>
          <a:xfrm>
            <a:off x="1033209" y="1849822"/>
            <a:ext cx="4194041" cy="4818992"/>
          </a:xfrm>
          <a:prstGeom prst="rect">
            <a:avLst/>
          </a:prstGeom>
        </p:spPr>
      </p:pic>
    </p:spTree>
    <p:extLst>
      <p:ext uri="{BB962C8B-B14F-4D97-AF65-F5344CB8AC3E}">
        <p14:creationId xmlns:p14="http://schemas.microsoft.com/office/powerpoint/2010/main" val="2546226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6">
          <a:extLst>
            <a:ext uri="{FF2B5EF4-FFF2-40B4-BE49-F238E27FC236}">
              <a16:creationId xmlns:a16="http://schemas.microsoft.com/office/drawing/2014/main" id="{0AA3488E-AF0F-1435-36FD-49CEB4765F40}"/>
            </a:ext>
          </a:extLst>
        </p:cNvPr>
        <p:cNvGrpSpPr/>
        <p:nvPr/>
      </p:nvGrpSpPr>
      <p:grpSpPr>
        <a:xfrm>
          <a:off x="0" y="0"/>
          <a:ext cx="0" cy="0"/>
          <a:chOff x="0" y="0"/>
          <a:chExt cx="0" cy="0"/>
        </a:xfrm>
      </p:grpSpPr>
      <p:sp>
        <p:nvSpPr>
          <p:cNvPr id="397" name="Google Shape;397;p16">
            <a:extLst>
              <a:ext uri="{FF2B5EF4-FFF2-40B4-BE49-F238E27FC236}">
                <a16:creationId xmlns:a16="http://schemas.microsoft.com/office/drawing/2014/main" id="{5FC59862-618D-5FE3-5E55-A4EDDE0206CF}"/>
              </a:ext>
            </a:extLst>
          </p:cNvPr>
          <p:cNvSpPr/>
          <p:nvPr/>
        </p:nvSpPr>
        <p:spPr>
          <a:xfrm>
            <a:off x="1" y="-446809"/>
            <a:ext cx="12191999" cy="73048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98" name="Google Shape;398;p16" descr="A person talking to a group of people on a video call&#10;&#10;Description automatically generated">
            <a:extLst>
              <a:ext uri="{FF2B5EF4-FFF2-40B4-BE49-F238E27FC236}">
                <a16:creationId xmlns:a16="http://schemas.microsoft.com/office/drawing/2014/main" id="{30BD47B5-303B-FC34-7F1B-7A1422A60261}"/>
              </a:ext>
            </a:extLst>
          </p:cNvPr>
          <p:cNvPicPr preferRelativeResize="0"/>
          <p:nvPr/>
        </p:nvPicPr>
        <p:blipFill rotWithShape="1">
          <a:blip r:embed="rId3">
            <a:alphaModFix amt="20000"/>
          </a:blip>
          <a:srcRect t="7126" b="3001"/>
          <a:stretch/>
        </p:blipFill>
        <p:spPr>
          <a:xfrm>
            <a:off x="0" y="-446809"/>
            <a:ext cx="12192000" cy="7304810"/>
          </a:xfrm>
          <a:prstGeom prst="rect">
            <a:avLst/>
          </a:prstGeom>
          <a:noFill/>
          <a:ln>
            <a:noFill/>
          </a:ln>
          <a:effectLst>
            <a:outerShdw sx="1000" sy="1000" algn="ctr" rotWithShape="0">
              <a:srgbClr val="000000"/>
            </a:outerShdw>
          </a:effectLst>
        </p:spPr>
      </p:pic>
      <p:sp>
        <p:nvSpPr>
          <p:cNvPr id="399" name="Google Shape;399;p16">
            <a:extLst>
              <a:ext uri="{FF2B5EF4-FFF2-40B4-BE49-F238E27FC236}">
                <a16:creationId xmlns:a16="http://schemas.microsoft.com/office/drawing/2014/main" id="{DC262A89-A0B9-DF74-70E9-3616510343A7}"/>
              </a:ext>
            </a:extLst>
          </p:cNvPr>
          <p:cNvSpPr txBox="1"/>
          <p:nvPr/>
        </p:nvSpPr>
        <p:spPr>
          <a:xfrm>
            <a:off x="-1" y="2835595"/>
            <a:ext cx="12191998" cy="740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5000"/>
              <a:buFont typeface="Arial"/>
              <a:buNone/>
            </a:pPr>
            <a:r>
              <a:rPr lang="en-US" sz="5000" b="1" i="0" u="none" strike="noStrike" cap="none">
                <a:solidFill>
                  <a:schemeClr val="lt1"/>
                </a:solidFill>
                <a:latin typeface="Raleway"/>
                <a:ea typeface="Raleway"/>
                <a:cs typeface="Raleway"/>
                <a:sym typeface="Raleway"/>
              </a:rPr>
              <a:t>Recent Prebiotic Science</a:t>
            </a:r>
            <a:endParaRPr/>
          </a:p>
        </p:txBody>
      </p:sp>
    </p:spTree>
    <p:extLst>
      <p:ext uri="{BB962C8B-B14F-4D97-AF65-F5344CB8AC3E}">
        <p14:creationId xmlns:p14="http://schemas.microsoft.com/office/powerpoint/2010/main" val="1161293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37"/>
          <p:cNvSpPr txBox="1"/>
          <p:nvPr/>
        </p:nvSpPr>
        <p:spPr>
          <a:xfrm>
            <a:off x="409903" y="1734207"/>
            <a:ext cx="524466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The effects of inulin supplementation on eating behaviors in children and adolescents with obesity: a randomized double-blinded placebo-controlled study</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5" name="Google Shape;405;p237"/>
          <p:cNvSpPr/>
          <p:nvPr/>
        </p:nvSpPr>
        <p:spPr>
          <a:xfrm>
            <a:off x="1255790" y="3786003"/>
            <a:ext cx="3416254" cy="203132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A7A7A"/>
              </a:buClr>
              <a:buSzPts val="1200"/>
              <a:buFont typeface="Arial"/>
              <a:buNone/>
            </a:pPr>
            <a:r>
              <a:rPr lang="en-US" sz="1200" b="1" i="0" u="none" strike="noStrike" cap="none">
                <a:solidFill>
                  <a:srgbClr val="7A7A7A"/>
                </a:solidFill>
                <a:latin typeface="Arial"/>
                <a:ea typeface="Arial"/>
                <a:cs typeface="Arial"/>
                <a:sym typeface="Arial"/>
              </a:rPr>
              <a:t>Key takeaways:</a:t>
            </a:r>
            <a:r>
              <a:rPr lang="en-US" sz="1200" b="0" i="0" u="none" strike="noStrike" cap="none">
                <a:solidFill>
                  <a:srgbClr val="7A7A7A"/>
                </a:solidFill>
                <a:latin typeface="Arial"/>
                <a:ea typeface="Arial"/>
                <a:cs typeface="Arial"/>
                <a:sym typeface="Arial"/>
              </a:rPr>
              <a:t>  </a:t>
            </a:r>
            <a:endParaRPr sz="800" b="0" i="0" u="none" strike="noStrike" cap="none">
              <a:solidFill>
                <a:schemeClr val="dk1"/>
              </a:solidFill>
              <a:latin typeface="Arial"/>
              <a:ea typeface="Arial"/>
              <a:cs typeface="Arial"/>
              <a:sym typeface="Arial"/>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Overweight or obese children and adolescents often exhibit eating behaviours, such as eating speed and emotional or stress-related eating linked to imbalanced energy intake.  </a:t>
            </a:r>
            <a:endParaRPr sz="1200" b="0" i="0" u="none" strike="noStrike" cap="none">
              <a:solidFill>
                <a:srgbClr val="7A7A7A"/>
              </a:solidFill>
              <a:latin typeface="Roboto"/>
              <a:ea typeface="Roboto"/>
              <a:cs typeface="Roboto"/>
              <a:sym typeface="Roboto"/>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Supplementation with 13 g/day inulin may improve eating behaviours, gut hormones, and anthropometric outcomes in overweight or obese children and adolescents. </a:t>
            </a:r>
            <a:endParaRPr sz="1200" b="0" i="0" u="none" strike="noStrike" cap="none">
              <a:solidFill>
                <a:srgbClr val="7A7A7A"/>
              </a:solidFill>
              <a:latin typeface="Roboto"/>
              <a:ea typeface="Roboto"/>
              <a:cs typeface="Roboto"/>
              <a:sym typeface="Roboto"/>
            </a:endParaRPr>
          </a:p>
          <a:p>
            <a:pPr marL="0" marR="0" lvl="0" indent="0" algn="l" rtl="0">
              <a:lnSpc>
                <a:spcPct val="100000"/>
              </a:lnSpc>
              <a:spcBef>
                <a:spcPts val="0"/>
              </a:spcBef>
              <a:spcAft>
                <a:spcPts val="0"/>
              </a:spcAft>
              <a:buClr>
                <a:srgbClr val="7A7A7A"/>
              </a:buClr>
              <a:buSzPts val="1200"/>
              <a:buFont typeface="Arial"/>
              <a:buNone/>
            </a:pPr>
            <a:r>
              <a:rPr lang="en-US" sz="1200" b="1" i="0" u="none" strike="noStrike" cap="none">
                <a:solidFill>
                  <a:srgbClr val="7A7A7A"/>
                </a:solidFill>
                <a:latin typeface="Arial"/>
                <a:ea typeface="Arial"/>
                <a:cs typeface="Arial"/>
                <a:sym typeface="Arial"/>
              </a:rPr>
              <a:t>Access the study: </a:t>
            </a:r>
            <a:r>
              <a:rPr lang="en-US" sz="1200" b="0" i="0" u="none" strike="noStrike" cap="none">
                <a:solidFill>
                  <a:srgbClr val="7A7A7A"/>
                </a:solidFill>
                <a:latin typeface="Roboto"/>
                <a:ea typeface="Roboto"/>
                <a:cs typeface="Roboto"/>
                <a:sym typeface="Roboto"/>
              </a:rPr>
              <a:t> </a:t>
            </a:r>
            <a:r>
              <a:rPr lang="en-US" sz="1200" b="0" i="0" u="sng" strike="noStrike" cap="none">
                <a:solidFill>
                  <a:srgbClr val="2B2B2B"/>
                </a:solidFill>
                <a:latin typeface="Arial"/>
                <a:ea typeface="Arial"/>
                <a:cs typeface="Arial"/>
                <a:sym typeface="Arial"/>
                <a:hlinkClick r:id="rId3">
                  <a:extLst>
                    <a:ext uri="{A12FA001-AC4F-418D-AE19-62706E023703}">
                      <ahyp:hlinkClr xmlns:ahyp="http://schemas.microsoft.com/office/drawing/2018/hyperlinkcolor" val="tx"/>
                    </a:ext>
                  </a:extLst>
                </a:hlinkClick>
              </a:rPr>
              <a:t>https://pubmed.ncbi.nlm.nih.gov/40796902/</a:t>
            </a:r>
            <a:r>
              <a:rPr lang="en-US" sz="1200" b="0" i="0" u="none" strike="noStrike" cap="none">
                <a:solidFill>
                  <a:srgbClr val="7A7A7A"/>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06" name="Google Shape;406;p237"/>
          <p:cNvSpPr txBox="1"/>
          <p:nvPr/>
        </p:nvSpPr>
        <p:spPr>
          <a:xfrm>
            <a:off x="409903" y="2929381"/>
            <a:ext cx="553895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Intervention: supplementation with 13 g/day inulin (from Thai Jerusalem artichoke)</a:t>
            </a:r>
            <a:endParaRPr/>
          </a:p>
        </p:txBody>
      </p:sp>
      <p:sp>
        <p:nvSpPr>
          <p:cNvPr id="407" name="Google Shape;407;p237"/>
          <p:cNvSpPr txBox="1"/>
          <p:nvPr/>
        </p:nvSpPr>
        <p:spPr>
          <a:xfrm>
            <a:off x="5780691" y="1721873"/>
            <a:ext cx="627467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A randomised controlled trial of the effects of galacto-oligosaccharides on the gut brain-axis of young females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8" name="Google Shape;408;p237"/>
          <p:cNvSpPr txBox="1"/>
          <p:nvPr/>
        </p:nvSpPr>
        <p:spPr>
          <a:xfrm>
            <a:off x="5780691" y="2890719"/>
            <a:ext cx="56989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Intervention: GOS (7.5 g/day containing 5.5g/day active </a:t>
            </a:r>
            <a:r>
              <a:rPr lang="en-US" sz="1400" b="0" i="0" u="none" strike="noStrike" cap="none" dirty="0" err="1">
                <a:solidFill>
                  <a:srgbClr val="000000"/>
                </a:solidFill>
                <a:latin typeface="Arial"/>
                <a:ea typeface="Arial"/>
                <a:cs typeface="Arial"/>
                <a:sym typeface="Arial"/>
              </a:rPr>
              <a:t>Biotis</a:t>
            </a:r>
            <a:r>
              <a:rPr lang="en-US" sz="1400" b="0" i="0" u="none" strike="noStrike" cap="none" dirty="0">
                <a:solidFill>
                  <a:srgbClr val="000000"/>
                </a:solidFill>
                <a:latin typeface="Arial"/>
                <a:ea typeface="Arial"/>
                <a:cs typeface="Arial"/>
                <a:sym typeface="Arial"/>
              </a:rPr>
              <a:t>® GOS)</a:t>
            </a:r>
            <a:endParaRPr dirty="0"/>
          </a:p>
        </p:txBody>
      </p:sp>
      <p:sp>
        <p:nvSpPr>
          <p:cNvPr id="409" name="Google Shape;409;p237"/>
          <p:cNvSpPr/>
          <p:nvPr/>
        </p:nvSpPr>
        <p:spPr>
          <a:xfrm>
            <a:off x="5780691" y="3786003"/>
            <a:ext cx="6274675" cy="240065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A7A7A"/>
              </a:buClr>
              <a:buSzPts val="1200"/>
              <a:buFont typeface="Arial"/>
              <a:buNone/>
            </a:pPr>
            <a:r>
              <a:rPr lang="en-US" sz="1200" b="0" i="0" u="none" strike="noStrike" cap="none">
                <a:solidFill>
                  <a:srgbClr val="7A7A7A"/>
                </a:solidFill>
                <a:latin typeface="Roboto"/>
                <a:ea typeface="Roboto"/>
                <a:cs typeface="Roboto"/>
                <a:sym typeface="Roboto"/>
              </a:rPr>
              <a:t>Key takeaways:</a:t>
            </a:r>
            <a:endParaRPr sz="800" b="0" i="0" u="none" strike="noStrike" cap="none">
              <a:solidFill>
                <a:schemeClr val="dk1"/>
              </a:solidFill>
              <a:latin typeface="Arial"/>
              <a:ea typeface="Arial"/>
              <a:cs typeface="Arial"/>
              <a:sym typeface="Arial"/>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The gut-brain axis represents a promising and novel avenue to target youth mental health for its ability to regulate and produce neurochemicals.</a:t>
            </a:r>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Supplementation with GOS did not lead to improvements in anxiety among young females, but increased Bifidobacterium abundance, suggesting microbiota modulation.</a:t>
            </a:r>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Further research is warranted in male participants, older populations, and using other prebiotic ingredients.</a:t>
            </a:r>
            <a:endParaRPr sz="1200" b="0" i="0" u="none" strike="noStrike" cap="none">
              <a:solidFill>
                <a:srgbClr val="7A7A7A"/>
              </a:solidFill>
              <a:latin typeface="Roboto"/>
              <a:ea typeface="Roboto"/>
              <a:cs typeface="Roboto"/>
              <a:sym typeface="Roboto"/>
            </a:endParaRPr>
          </a:p>
          <a:p>
            <a:pPr marL="0" marR="0" lvl="0" indent="0" algn="l" rtl="0">
              <a:lnSpc>
                <a:spcPct val="100000"/>
              </a:lnSpc>
              <a:spcBef>
                <a:spcPts val="0"/>
              </a:spcBef>
              <a:spcAft>
                <a:spcPts val="0"/>
              </a:spcAft>
              <a:buClr>
                <a:srgbClr val="7A7A7A"/>
              </a:buClr>
              <a:buSzPts val="1200"/>
              <a:buFont typeface="Arial"/>
              <a:buNone/>
            </a:pPr>
            <a:r>
              <a:rPr lang="en-US" sz="1200" b="0" i="0" u="none" strike="noStrike" cap="none">
                <a:solidFill>
                  <a:srgbClr val="7A7A7A"/>
                </a:solidFill>
                <a:latin typeface="Roboto"/>
                <a:ea typeface="Roboto"/>
                <a:cs typeface="Roboto"/>
                <a:sym typeface="Roboto"/>
              </a:rPr>
              <a:t>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7A7A7A"/>
              </a:buClr>
              <a:buSzPts val="1200"/>
              <a:buFont typeface="Arial"/>
              <a:buNone/>
            </a:pPr>
            <a:r>
              <a:rPr lang="en-US" sz="1200" b="1" i="0" u="none" strike="noStrike" cap="none">
                <a:solidFill>
                  <a:srgbClr val="7A7A7A"/>
                </a:solidFill>
                <a:latin typeface="Arial"/>
                <a:ea typeface="Arial"/>
                <a:cs typeface="Arial"/>
                <a:sym typeface="Arial"/>
              </a:rPr>
              <a:t>Access the study:</a:t>
            </a:r>
            <a:r>
              <a:rPr lang="en-US" sz="1200" b="0" i="0" u="none" strike="noStrike" cap="none">
                <a:solidFill>
                  <a:srgbClr val="7A7A7A"/>
                </a:solidFill>
                <a:latin typeface="Roboto"/>
                <a:ea typeface="Roboto"/>
                <a:cs typeface="Roboto"/>
                <a:sym typeface="Roboto"/>
              </a:rPr>
              <a:t> https://www.sciencedirect.com/science/article/pii/S0889159125002375?via%3Dihub</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 name="Google Shape;390;p236">
            <a:extLst>
              <a:ext uri="{FF2B5EF4-FFF2-40B4-BE49-F238E27FC236}">
                <a16:creationId xmlns:a16="http://schemas.microsoft.com/office/drawing/2014/main" id="{8DCACB13-470C-B67C-5949-456E22E92B30}"/>
              </a:ext>
            </a:extLst>
          </p:cNvPr>
          <p:cNvPicPr preferRelativeResize="0"/>
          <p:nvPr/>
        </p:nvPicPr>
        <p:blipFill rotWithShape="1">
          <a:blip r:embed="rId4">
            <a:alphaModFix/>
          </a:blip>
          <a:srcRect/>
          <a:stretch/>
        </p:blipFill>
        <p:spPr>
          <a:xfrm>
            <a:off x="0" y="-10"/>
            <a:ext cx="12192000" cy="952510"/>
          </a:xfrm>
          <a:prstGeom prst="rect">
            <a:avLst/>
          </a:prstGeom>
          <a:noFill/>
          <a:ln>
            <a:noFill/>
          </a:ln>
        </p:spPr>
      </p:pic>
      <p:sp>
        <p:nvSpPr>
          <p:cNvPr id="3" name="Google Shape;391;p236">
            <a:extLst>
              <a:ext uri="{FF2B5EF4-FFF2-40B4-BE49-F238E27FC236}">
                <a16:creationId xmlns:a16="http://schemas.microsoft.com/office/drawing/2014/main" id="{3FB857AE-329F-6460-0B7D-E5DF3C239B17}"/>
              </a:ext>
            </a:extLst>
          </p:cNvPr>
          <p:cNvSpPr txBox="1"/>
          <p:nvPr/>
        </p:nvSpPr>
        <p:spPr>
          <a:xfrm>
            <a:off x="449550" y="265296"/>
            <a:ext cx="112929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dirty="0">
                <a:solidFill>
                  <a:srgbClr val="064C42"/>
                </a:solidFill>
                <a:latin typeface="Raleway ExtraBold"/>
                <a:ea typeface="Raleway ExtraBold"/>
                <a:cs typeface="Raleway ExtraBold"/>
                <a:sym typeface="Raleway ExtraBold"/>
              </a:rPr>
              <a:t>Recent Prebiotic Science:</a:t>
            </a:r>
            <a:endParaRPr sz="3200" b="0" i="0" u="none" strike="noStrike" cap="none" dirty="0">
              <a:solidFill>
                <a:srgbClr val="064C42"/>
              </a:solidFill>
              <a:latin typeface="Raleway ExtraBold"/>
              <a:ea typeface="Raleway ExtraBold"/>
              <a:cs typeface="Raleway ExtraBold"/>
              <a:sym typeface="Raleway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38"/>
          <p:cNvSpPr txBox="1"/>
          <p:nvPr/>
        </p:nvSpPr>
        <p:spPr>
          <a:xfrm>
            <a:off x="461143" y="1776248"/>
            <a:ext cx="534976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Impact of prebiotics and postbiotics in their management of constipation: analysis of their differentiated modulation of intestinal microbiota</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5" name="Google Shape;415;p238"/>
          <p:cNvSpPr txBox="1"/>
          <p:nvPr/>
        </p:nvSpPr>
        <p:spPr>
          <a:xfrm>
            <a:off x="312685" y="2905780"/>
            <a:ext cx="549822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Intervention: prebiotic and postbiotic combination (ABB C24; 5g NextDext™ and 200 mg ABB C22®) 3 times daily, for 14 days. </a:t>
            </a:r>
            <a:endParaRPr/>
          </a:p>
        </p:txBody>
      </p:sp>
      <p:sp>
        <p:nvSpPr>
          <p:cNvPr id="416" name="Google Shape;416;p238"/>
          <p:cNvSpPr/>
          <p:nvPr/>
        </p:nvSpPr>
        <p:spPr>
          <a:xfrm>
            <a:off x="312685" y="3978894"/>
            <a:ext cx="5139557" cy="203132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A7A7A"/>
              </a:buClr>
              <a:buSzPts val="1200"/>
              <a:buFont typeface="Arial"/>
              <a:buNone/>
            </a:pPr>
            <a:r>
              <a:rPr lang="en-US" sz="1200" b="0" i="0" u="none" strike="noStrike" cap="none">
                <a:solidFill>
                  <a:srgbClr val="7A7A7A"/>
                </a:solidFill>
                <a:latin typeface="Roboto"/>
                <a:ea typeface="Roboto"/>
                <a:cs typeface="Roboto"/>
                <a:sym typeface="Roboto"/>
              </a:rPr>
              <a:t>Key takeaways:</a:t>
            </a:r>
            <a:endParaRPr sz="800" b="0" i="0" u="none" strike="noStrike" cap="none">
              <a:solidFill>
                <a:schemeClr val="dk1"/>
              </a:solidFill>
              <a:latin typeface="Arial"/>
              <a:ea typeface="Arial"/>
              <a:cs typeface="Arial"/>
              <a:sym typeface="Arial"/>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Chronic constipation is associated with changes in the gut microbiota, such as increased presence of methanogenic organisms.</a:t>
            </a:r>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Supplementation with a prebiotic alone, or in combination with postbiotics improves stool consistency and gut microbiota in constipated patients, with greatest stool improvement observed among the prebiotic-only group.</a:t>
            </a:r>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Participants who observed greater stool improvement also showed microbiota modulation (i.e. increased Bifidobacterium longum and decreased constipation-related bacteria), compared to those without stool improvement.</a:t>
            </a:r>
            <a:endParaRPr sz="1200" b="0" i="0" u="none" strike="noStrike" cap="none">
              <a:solidFill>
                <a:srgbClr val="7A7A7A"/>
              </a:solidFill>
              <a:latin typeface="Roboto"/>
              <a:ea typeface="Roboto"/>
              <a:cs typeface="Roboto"/>
              <a:sym typeface="Roboto"/>
            </a:endParaRPr>
          </a:p>
          <a:p>
            <a:pPr marL="0" marR="0" lvl="0" indent="0" algn="l" rtl="0">
              <a:lnSpc>
                <a:spcPct val="100000"/>
              </a:lnSpc>
              <a:spcBef>
                <a:spcPts val="0"/>
              </a:spcBef>
              <a:spcAft>
                <a:spcPts val="0"/>
              </a:spcAft>
              <a:buClr>
                <a:srgbClr val="7A7A7A"/>
              </a:buClr>
              <a:buSzPts val="1200"/>
              <a:buFont typeface="Arial"/>
              <a:buNone/>
            </a:pPr>
            <a:r>
              <a:rPr lang="en-US" sz="1200" b="1" i="0" u="none" strike="noStrike" cap="none">
                <a:solidFill>
                  <a:srgbClr val="7A7A7A"/>
                </a:solidFill>
                <a:latin typeface="Arial"/>
                <a:ea typeface="Arial"/>
                <a:cs typeface="Arial"/>
                <a:sym typeface="Arial"/>
              </a:rPr>
              <a:t>Access the study:</a:t>
            </a:r>
            <a:r>
              <a:rPr lang="en-US" sz="1200" b="0" i="0" u="none" strike="noStrike" cap="none">
                <a:solidFill>
                  <a:srgbClr val="7A7A7A"/>
                </a:solidFill>
                <a:latin typeface="Roboto"/>
                <a:ea typeface="Roboto"/>
                <a:cs typeface="Roboto"/>
                <a:sym typeface="Roboto"/>
              </a:rPr>
              <a:t> https://www.clinicalnutritionespen.com/article/S2405-4577(25)02889-X/fulltext</a:t>
            </a:r>
            <a:endParaRPr sz="1800" b="0" i="0" u="none" strike="noStrike" cap="none">
              <a:solidFill>
                <a:schemeClr val="dk1"/>
              </a:solidFill>
              <a:latin typeface="Arial"/>
              <a:ea typeface="Arial"/>
              <a:cs typeface="Arial"/>
              <a:sym typeface="Arial"/>
            </a:endParaRPr>
          </a:p>
        </p:txBody>
      </p:sp>
      <p:sp>
        <p:nvSpPr>
          <p:cNvPr id="417" name="Google Shape;417;p238"/>
          <p:cNvSpPr txBox="1"/>
          <p:nvPr/>
        </p:nvSpPr>
        <p:spPr>
          <a:xfrm>
            <a:off x="6381094" y="1776248"/>
            <a:ext cx="498912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Multi-omics analysis of a prebiotic intervention with pectin in lipid transfer proteins (LTPs) allergic patients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8" name="Google Shape;418;p238"/>
          <p:cNvSpPr txBox="1"/>
          <p:nvPr/>
        </p:nvSpPr>
        <p:spPr>
          <a:xfrm>
            <a:off x="6381094" y="2905780"/>
            <a:ext cx="410954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Intervention: high methoxyl apple-derived pectin (HMP; AP-DWhigh), or 3) placebo, twice daily for 2 months, for a total quantity of 20g/day pectin</a:t>
            </a:r>
            <a:endParaRPr/>
          </a:p>
        </p:txBody>
      </p:sp>
      <p:sp>
        <p:nvSpPr>
          <p:cNvPr id="419" name="Google Shape;419;p238"/>
          <p:cNvSpPr/>
          <p:nvPr/>
        </p:nvSpPr>
        <p:spPr>
          <a:xfrm>
            <a:off x="6244458" y="3784999"/>
            <a:ext cx="5634857" cy="2358186"/>
          </a:xfrm>
          <a:prstGeom prst="rect">
            <a:avLst/>
          </a:prstGeom>
          <a:noFill/>
          <a:ln>
            <a:noFill/>
          </a:ln>
        </p:spPr>
        <p:txBody>
          <a:bodyPr spcFirstLastPara="1" wrap="square" lIns="91425" tIns="238050" rIns="91425" bIns="238050" anchor="ctr" anchorCtr="0">
            <a:spAutoFit/>
          </a:bodyPr>
          <a:lstStyle/>
          <a:p>
            <a:pPr marL="0" marR="0" lvl="0" indent="0" algn="l" rtl="0">
              <a:lnSpc>
                <a:spcPct val="100000"/>
              </a:lnSpc>
              <a:spcBef>
                <a:spcPts val="0"/>
              </a:spcBef>
              <a:spcAft>
                <a:spcPts val="0"/>
              </a:spcAft>
              <a:buClr>
                <a:srgbClr val="7A7A7A"/>
              </a:buClr>
              <a:buSzPts val="1200"/>
              <a:buFont typeface="Arial"/>
              <a:buNone/>
            </a:pPr>
            <a:r>
              <a:rPr lang="en-US" sz="1200" b="0" i="0" u="none" strike="noStrike" cap="none">
                <a:solidFill>
                  <a:srgbClr val="7A7A7A"/>
                </a:solidFill>
                <a:latin typeface="Roboto"/>
                <a:ea typeface="Roboto"/>
                <a:cs typeface="Roboto"/>
                <a:sym typeface="Roboto"/>
              </a:rPr>
              <a:t>Key takeaways:</a:t>
            </a:r>
            <a:endParaRPr sz="800" b="0" i="0" u="none" strike="noStrike" cap="none">
              <a:solidFill>
                <a:schemeClr val="dk1"/>
              </a:solidFill>
              <a:latin typeface="Arial"/>
              <a:ea typeface="Arial"/>
              <a:cs typeface="Arial"/>
              <a:sym typeface="Arial"/>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Dysbiosis of the gut microbiota contributes to inflammatory diseases and immune diseases, such as food allergies.</a:t>
            </a:r>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Treatment with both pectins led to significant improvements in allergen tolerance, as indicated by decreased cytokines associated with an allergic inflammatory response, such as IL-13.</a:t>
            </a:r>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Further research is warranted to investigate and identify additional treatment options for patients with LTP allergy.</a:t>
            </a:r>
            <a:endParaRPr sz="1200" b="0" i="0" u="none" strike="noStrike" cap="none">
              <a:solidFill>
                <a:srgbClr val="7A7A7A"/>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800"/>
              <a:buFont typeface="Arial"/>
              <a:buNone/>
            </a:pPr>
            <a:br>
              <a:rPr lang="en-US" sz="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 name="Google Shape;390;p236">
            <a:extLst>
              <a:ext uri="{FF2B5EF4-FFF2-40B4-BE49-F238E27FC236}">
                <a16:creationId xmlns:a16="http://schemas.microsoft.com/office/drawing/2014/main" id="{2B7B1137-E7DD-D321-EF45-FFB8D05E46D4}"/>
              </a:ext>
            </a:extLst>
          </p:cNvPr>
          <p:cNvPicPr preferRelativeResize="0"/>
          <p:nvPr/>
        </p:nvPicPr>
        <p:blipFill rotWithShape="1">
          <a:blip r:embed="rId3">
            <a:alphaModFix/>
          </a:blip>
          <a:srcRect/>
          <a:stretch/>
        </p:blipFill>
        <p:spPr>
          <a:xfrm>
            <a:off x="0" y="-10"/>
            <a:ext cx="12192000" cy="952510"/>
          </a:xfrm>
          <a:prstGeom prst="rect">
            <a:avLst/>
          </a:prstGeom>
          <a:noFill/>
          <a:ln>
            <a:noFill/>
          </a:ln>
        </p:spPr>
      </p:pic>
      <p:sp>
        <p:nvSpPr>
          <p:cNvPr id="3" name="Google Shape;391;p236">
            <a:extLst>
              <a:ext uri="{FF2B5EF4-FFF2-40B4-BE49-F238E27FC236}">
                <a16:creationId xmlns:a16="http://schemas.microsoft.com/office/drawing/2014/main" id="{800F500A-6E20-A17F-6FBF-E09A317242BD}"/>
              </a:ext>
            </a:extLst>
          </p:cNvPr>
          <p:cNvSpPr txBox="1"/>
          <p:nvPr/>
        </p:nvSpPr>
        <p:spPr>
          <a:xfrm>
            <a:off x="449550" y="265296"/>
            <a:ext cx="112929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dirty="0">
                <a:solidFill>
                  <a:srgbClr val="064C42"/>
                </a:solidFill>
                <a:latin typeface="Raleway ExtraBold"/>
                <a:ea typeface="Raleway ExtraBold"/>
                <a:cs typeface="Raleway ExtraBold"/>
                <a:sym typeface="Raleway ExtraBold"/>
              </a:rPr>
              <a:t>Recent Prebiotic Science:</a:t>
            </a:r>
            <a:endParaRPr sz="3200" b="0" i="0" u="none" strike="noStrike" cap="none" dirty="0">
              <a:solidFill>
                <a:srgbClr val="064C42"/>
              </a:solidFill>
              <a:latin typeface="Raleway ExtraBold"/>
              <a:ea typeface="Raleway ExtraBold"/>
              <a:cs typeface="Raleway ExtraBold"/>
              <a:sym typeface="Raleway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40"/>
          <p:cNvSpPr txBox="1"/>
          <p:nvPr/>
        </p:nvSpPr>
        <p:spPr>
          <a:xfrm>
            <a:off x="430003" y="1166648"/>
            <a:ext cx="549783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Polyphenols non-covalently bound to artificial plant cell walls are readily accessible to fecal microbiota and transiently alter fermentation activity</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240"/>
          <p:cNvSpPr txBox="1"/>
          <p:nvPr/>
        </p:nvSpPr>
        <p:spPr>
          <a:xfrm>
            <a:off x="430003" y="2474893"/>
            <a:ext cx="517109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Intervention: a three-component bacterial cellulose analogue of the apple cell wall (aACW) soaked in a PP extract from apples (aACW + PP) on gut microbiota responses at 0, 5, 24, and 48 h. </a:t>
            </a:r>
            <a:endParaRPr/>
          </a:p>
        </p:txBody>
      </p:sp>
      <p:sp>
        <p:nvSpPr>
          <p:cNvPr id="431" name="Google Shape;431;p240"/>
          <p:cNvSpPr/>
          <p:nvPr/>
        </p:nvSpPr>
        <p:spPr>
          <a:xfrm>
            <a:off x="430002" y="3988082"/>
            <a:ext cx="5171091" cy="203132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A7A7A"/>
              </a:buClr>
              <a:buSzPts val="1200"/>
              <a:buFont typeface="Arial"/>
              <a:buNone/>
            </a:pPr>
            <a:r>
              <a:rPr lang="en-US" sz="1200" b="1" i="0" u="none" strike="noStrike" cap="none">
                <a:solidFill>
                  <a:srgbClr val="7A7A7A"/>
                </a:solidFill>
                <a:latin typeface="Arial"/>
                <a:ea typeface="Arial"/>
                <a:cs typeface="Arial"/>
                <a:sym typeface="Arial"/>
              </a:rPr>
              <a:t>Key takeaways:</a:t>
            </a:r>
            <a:r>
              <a:rPr lang="en-US" sz="1200" b="0" i="0" u="none" strike="noStrike" cap="none">
                <a:solidFill>
                  <a:srgbClr val="7A7A7A"/>
                </a:solidFill>
                <a:latin typeface="Arial"/>
                <a:ea typeface="Arial"/>
                <a:cs typeface="Arial"/>
                <a:sym typeface="Arial"/>
              </a:rPr>
              <a:t>  </a:t>
            </a:r>
            <a:endParaRPr sz="800" b="0" i="0" u="none" strike="noStrike" cap="none">
              <a:solidFill>
                <a:schemeClr val="dk1"/>
              </a:solidFill>
              <a:latin typeface="Arial"/>
              <a:ea typeface="Arial"/>
              <a:cs typeface="Arial"/>
              <a:sym typeface="Arial"/>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The study investigated the interactions between DFs and PPs at concentrations reflecting actual dietary habits and their synergistic effects on gut microorganisms using an apple pomace (aACW) as model system in an </a:t>
            </a:r>
            <a:r>
              <a:rPr lang="en-US" sz="1200" b="0" i="1" u="none" strike="noStrike" cap="none">
                <a:solidFill>
                  <a:srgbClr val="7A7A7A"/>
                </a:solidFill>
                <a:latin typeface="Arial"/>
                <a:ea typeface="Arial"/>
                <a:cs typeface="Arial"/>
                <a:sym typeface="Arial"/>
              </a:rPr>
              <a:t>in vitro</a:t>
            </a:r>
            <a:r>
              <a:rPr lang="en-US" sz="1200" b="0" i="0" u="none" strike="noStrike" cap="none">
                <a:solidFill>
                  <a:srgbClr val="7A7A7A"/>
                </a:solidFill>
                <a:latin typeface="Arial"/>
                <a:ea typeface="Arial"/>
                <a:cs typeface="Arial"/>
                <a:sym typeface="Arial"/>
              </a:rPr>
              <a:t> analysis. </a:t>
            </a:r>
            <a:endParaRPr sz="1200" b="0" i="0" u="none" strike="noStrike" cap="none">
              <a:solidFill>
                <a:srgbClr val="7A7A7A"/>
              </a:solidFill>
              <a:latin typeface="Roboto"/>
              <a:ea typeface="Roboto"/>
              <a:cs typeface="Roboto"/>
              <a:sym typeface="Roboto"/>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Using two treatments, aACW alone or aACW combined with PP at 0.8 g/L, a physiologically relevant concentration, revealed a donor-dependent response in microbiota shifts rather than a not treatment-dependent effect. </a:t>
            </a:r>
            <a:endParaRPr sz="1200" b="0" i="0" u="none" strike="noStrike" cap="none">
              <a:solidFill>
                <a:srgbClr val="7A7A7A"/>
              </a:solidFill>
              <a:latin typeface="Roboto"/>
              <a:ea typeface="Roboto"/>
              <a:cs typeface="Roboto"/>
              <a:sym typeface="Roboto"/>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The aACW with PP showed a transient but significant rise in acetic acid levels at the 5-hour point compared to the control (only aACW), but no sustained overall short-chain fatty acid increase at later timepoints.  </a:t>
            </a:r>
            <a:endParaRPr sz="1200" b="0" i="0" u="none" strike="noStrike" cap="none">
              <a:solidFill>
                <a:srgbClr val="7A7A7A"/>
              </a:solidFill>
              <a:latin typeface="Roboto"/>
              <a:ea typeface="Roboto"/>
              <a:cs typeface="Roboto"/>
              <a:sym typeface="Roboto"/>
            </a:endParaRPr>
          </a:p>
          <a:p>
            <a:pPr marL="0" marR="0" lvl="0" indent="0" algn="l" rtl="0">
              <a:lnSpc>
                <a:spcPct val="100000"/>
              </a:lnSpc>
              <a:spcBef>
                <a:spcPts val="0"/>
              </a:spcBef>
              <a:spcAft>
                <a:spcPts val="0"/>
              </a:spcAft>
              <a:buClr>
                <a:srgbClr val="7A7A7A"/>
              </a:buClr>
              <a:buSzPts val="1200"/>
              <a:buFont typeface="Arial"/>
              <a:buNone/>
            </a:pPr>
            <a:r>
              <a:rPr lang="en-US" sz="1200" b="1" i="0" u="none" strike="noStrike" cap="none">
                <a:solidFill>
                  <a:srgbClr val="7A7A7A"/>
                </a:solidFill>
                <a:latin typeface="Arial"/>
                <a:ea typeface="Arial"/>
                <a:cs typeface="Arial"/>
                <a:sym typeface="Arial"/>
              </a:rPr>
              <a:t>Access the study:</a:t>
            </a:r>
            <a:r>
              <a:rPr lang="en-US" sz="1200" b="0" i="0" u="none" strike="noStrike" cap="none">
                <a:solidFill>
                  <a:srgbClr val="7A7A7A"/>
                </a:solidFill>
                <a:latin typeface="Roboto"/>
                <a:ea typeface="Roboto"/>
                <a:cs typeface="Roboto"/>
                <a:sym typeface="Roboto"/>
              </a:rPr>
              <a:t> </a:t>
            </a:r>
            <a:r>
              <a:rPr lang="en-US" sz="1200" b="0" i="0" u="sng" strike="noStrike" cap="none">
                <a:solidFill>
                  <a:srgbClr val="2B2B2B"/>
                </a:solidFill>
                <a:latin typeface="Arial"/>
                <a:ea typeface="Arial"/>
                <a:cs typeface="Arial"/>
                <a:sym typeface="Arial"/>
                <a:hlinkClick r:id="rId3">
                  <a:extLst>
                    <a:ext uri="{A12FA001-AC4F-418D-AE19-62706E023703}">
                      <ahyp:hlinkClr xmlns:ahyp="http://schemas.microsoft.com/office/drawing/2018/hyperlinkcolor" val="tx"/>
                    </a:ext>
                  </a:extLst>
                </a:hlinkClick>
              </a:rPr>
              <a:t>https://pubmed.ncbi.nlm.nih.gov/40795553/</a:t>
            </a:r>
            <a:r>
              <a:rPr lang="en-US" sz="1200" b="0" i="0" u="none" strike="noStrike" cap="none">
                <a:solidFill>
                  <a:srgbClr val="7A7A7A"/>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32" name="Google Shape;432;p240"/>
          <p:cNvSpPr txBox="1"/>
          <p:nvPr/>
        </p:nvSpPr>
        <p:spPr>
          <a:xfrm>
            <a:off x="6001192" y="1166647"/>
            <a:ext cx="576080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A human milk oligosaccharide alters the microbiome, circulating hormones, and metabolites in a randomized controlled trial of older adults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240"/>
          <p:cNvSpPr txBox="1"/>
          <p:nvPr/>
        </p:nvSpPr>
        <p:spPr>
          <a:xfrm>
            <a:off x="6096000" y="2490365"/>
            <a:ext cx="22461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Intervention: 5 g/day 2′-FL</a:t>
            </a:r>
            <a:endParaRPr/>
          </a:p>
        </p:txBody>
      </p:sp>
      <p:sp>
        <p:nvSpPr>
          <p:cNvPr id="434" name="Google Shape;434;p240"/>
          <p:cNvSpPr/>
          <p:nvPr/>
        </p:nvSpPr>
        <p:spPr>
          <a:xfrm>
            <a:off x="6160904" y="3988082"/>
            <a:ext cx="5601093" cy="240065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A7A7A"/>
              </a:buClr>
              <a:buSzPts val="1200"/>
              <a:buFont typeface="Arial"/>
              <a:buNone/>
            </a:pPr>
            <a:r>
              <a:rPr lang="en-US" sz="1200" b="1" i="0" u="none" strike="noStrike" cap="none">
                <a:solidFill>
                  <a:srgbClr val="7A7A7A"/>
                </a:solidFill>
                <a:latin typeface="Arial"/>
                <a:ea typeface="Arial"/>
                <a:cs typeface="Arial"/>
                <a:sym typeface="Arial"/>
              </a:rPr>
              <a:t>Key takeaways: </a:t>
            </a:r>
            <a:r>
              <a:rPr lang="en-US" sz="1200" b="0" i="0" u="none" strike="noStrike" cap="none">
                <a:solidFill>
                  <a:srgbClr val="7A7A7A"/>
                </a:solidFill>
                <a:latin typeface="Arial"/>
                <a:ea typeface="Arial"/>
                <a:cs typeface="Arial"/>
                <a:sym typeface="Arial"/>
              </a:rPr>
              <a:t> </a:t>
            </a:r>
            <a:endParaRPr sz="800" b="0" i="0" u="none" strike="noStrike" cap="none">
              <a:solidFill>
                <a:schemeClr val="dk1"/>
              </a:solidFill>
              <a:latin typeface="Arial"/>
              <a:ea typeface="Arial"/>
              <a:cs typeface="Arial"/>
              <a:sym typeface="Arial"/>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HMOs, especially 2′-FL, are well known for their role in shaping the infant gut microbiome and immune system, but their effects in older adults remain largely unexplored. </a:t>
            </a:r>
            <a:endParaRPr sz="1200" b="0" i="0" u="none" strike="noStrike" cap="none">
              <a:solidFill>
                <a:srgbClr val="7A7A7A"/>
              </a:solidFill>
              <a:latin typeface="Roboto"/>
              <a:ea typeface="Roboto"/>
              <a:cs typeface="Roboto"/>
              <a:sym typeface="Roboto"/>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This randomized, placebo-controlled trial assessed the safety, tolerability, and impact of 2′-FL supplementation on the gut microbiome, immune markers, and metabolic outcomes in healthy adults aged 60 years and older. </a:t>
            </a:r>
            <a:endParaRPr sz="1200" b="0" i="0" u="none" strike="noStrike" cap="none">
              <a:solidFill>
                <a:srgbClr val="7A7A7A"/>
              </a:solidFill>
              <a:latin typeface="Roboto"/>
              <a:ea typeface="Roboto"/>
              <a:cs typeface="Roboto"/>
              <a:sym typeface="Roboto"/>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2′-FL induced a transient but significant increase in </a:t>
            </a:r>
            <a:r>
              <a:rPr lang="en-US" sz="1200" b="0" i="1" u="none" strike="noStrike" cap="none">
                <a:solidFill>
                  <a:srgbClr val="7A7A7A"/>
                </a:solidFill>
                <a:latin typeface="Arial"/>
                <a:ea typeface="Arial"/>
                <a:cs typeface="Arial"/>
                <a:sym typeface="Arial"/>
              </a:rPr>
              <a:t>Bifidobacterium</a:t>
            </a:r>
            <a:r>
              <a:rPr lang="en-US" sz="1200" b="0" i="0" u="none" strike="noStrike" cap="none">
                <a:solidFill>
                  <a:srgbClr val="7A7A7A"/>
                </a:solidFill>
                <a:latin typeface="Arial"/>
                <a:ea typeface="Arial"/>
                <a:cs typeface="Arial"/>
                <a:sym typeface="Arial"/>
              </a:rPr>
              <a:t> abundance at week 3, with increases in fasting insulin, HDL cholesterol, and FGF21, though no significant group-level changes were seen in the primary outcome of cytokine response score. </a:t>
            </a:r>
            <a:endParaRPr sz="1200" b="0" i="0" u="none" strike="noStrike" cap="none">
              <a:solidFill>
                <a:srgbClr val="7A7A7A"/>
              </a:solidFill>
              <a:latin typeface="Roboto"/>
              <a:ea typeface="Roboto"/>
              <a:cs typeface="Roboto"/>
              <a:sym typeface="Roboto"/>
            </a:endParaRPr>
          </a:p>
          <a:p>
            <a:pPr marL="0" marR="0" lvl="0" indent="-76200" algn="l" rtl="0">
              <a:lnSpc>
                <a:spcPct val="100000"/>
              </a:lnSpc>
              <a:spcBef>
                <a:spcPts val="0"/>
              </a:spcBef>
              <a:spcAft>
                <a:spcPts val="0"/>
              </a:spcAft>
              <a:buClr>
                <a:srgbClr val="7A7A7A"/>
              </a:buClr>
              <a:buSzPts val="1200"/>
              <a:buFont typeface="Arial"/>
              <a:buChar char="•"/>
            </a:pPr>
            <a:r>
              <a:rPr lang="en-US" sz="1200" b="0" i="0" u="none" strike="noStrike" cap="none">
                <a:solidFill>
                  <a:srgbClr val="7A7A7A"/>
                </a:solidFill>
                <a:latin typeface="Arial"/>
                <a:ea typeface="Arial"/>
                <a:cs typeface="Arial"/>
                <a:sym typeface="Arial"/>
              </a:rPr>
              <a:t>Future research should explore the mechanisms of action and evaluate personalized responses to 2′-FL supplementation. </a:t>
            </a:r>
            <a:endParaRPr sz="1200" b="0" i="0" u="none" strike="noStrike" cap="none">
              <a:solidFill>
                <a:srgbClr val="7A7A7A"/>
              </a:solidFill>
              <a:latin typeface="Roboto"/>
              <a:ea typeface="Roboto"/>
              <a:cs typeface="Roboto"/>
              <a:sym typeface="Roboto"/>
            </a:endParaRPr>
          </a:p>
          <a:p>
            <a:pPr marL="0" marR="0" lvl="0" indent="0" algn="l" rtl="0">
              <a:lnSpc>
                <a:spcPct val="100000"/>
              </a:lnSpc>
              <a:spcBef>
                <a:spcPts val="0"/>
              </a:spcBef>
              <a:spcAft>
                <a:spcPts val="0"/>
              </a:spcAft>
              <a:buClr>
                <a:srgbClr val="7A7A7A"/>
              </a:buClr>
              <a:buSzPts val="1200"/>
              <a:buFont typeface="Arial"/>
              <a:buNone/>
            </a:pPr>
            <a:r>
              <a:rPr lang="en-US" sz="1200" b="1" i="0" u="none" strike="noStrike" cap="none">
                <a:solidFill>
                  <a:srgbClr val="7A7A7A"/>
                </a:solidFill>
                <a:latin typeface="Arial"/>
                <a:ea typeface="Arial"/>
                <a:cs typeface="Arial"/>
                <a:sym typeface="Arial"/>
              </a:rPr>
              <a:t>Access the study: </a:t>
            </a:r>
            <a:r>
              <a:rPr lang="en-US" sz="1200" b="0" i="0" u="sng" strike="noStrike" cap="none">
                <a:solidFill>
                  <a:srgbClr val="2B2B2B"/>
                </a:solidFill>
                <a:latin typeface="Arial"/>
                <a:ea typeface="Arial"/>
                <a:cs typeface="Arial"/>
                <a:sym typeface="Arial"/>
                <a:hlinkClick r:id="rId4">
                  <a:extLst>
                    <a:ext uri="{A12FA001-AC4F-418D-AE19-62706E023703}">
                      <ahyp:hlinkClr xmlns:ahyp="http://schemas.microsoft.com/office/drawing/2018/hyperlinkcolor" val="tx"/>
                    </a:ext>
                  </a:extLst>
                </a:hlinkClick>
              </a:rPr>
              <a:t>https://pubmed.ncbi.nlm.nih.gov/40738103/</a:t>
            </a:r>
            <a:r>
              <a:rPr lang="en-US" sz="1200" b="0" i="0" u="none" strike="noStrike" cap="none">
                <a:solidFill>
                  <a:srgbClr val="7A7A7A"/>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pic>
        <p:nvPicPr>
          <p:cNvPr id="2" name="Google Shape;390;p236">
            <a:extLst>
              <a:ext uri="{FF2B5EF4-FFF2-40B4-BE49-F238E27FC236}">
                <a16:creationId xmlns:a16="http://schemas.microsoft.com/office/drawing/2014/main" id="{D0A37A76-D027-833B-76A3-870CF75E431C}"/>
              </a:ext>
            </a:extLst>
          </p:cNvPr>
          <p:cNvPicPr preferRelativeResize="0"/>
          <p:nvPr/>
        </p:nvPicPr>
        <p:blipFill rotWithShape="1">
          <a:blip r:embed="rId5">
            <a:alphaModFix/>
          </a:blip>
          <a:srcRect/>
          <a:stretch/>
        </p:blipFill>
        <p:spPr>
          <a:xfrm>
            <a:off x="0" y="-10"/>
            <a:ext cx="12192000" cy="952510"/>
          </a:xfrm>
          <a:prstGeom prst="rect">
            <a:avLst/>
          </a:prstGeom>
          <a:noFill/>
          <a:ln>
            <a:noFill/>
          </a:ln>
        </p:spPr>
      </p:pic>
      <p:sp>
        <p:nvSpPr>
          <p:cNvPr id="3" name="Google Shape;391;p236">
            <a:extLst>
              <a:ext uri="{FF2B5EF4-FFF2-40B4-BE49-F238E27FC236}">
                <a16:creationId xmlns:a16="http://schemas.microsoft.com/office/drawing/2014/main" id="{635291AC-0D3B-2A7E-4381-8D77A70476DA}"/>
              </a:ext>
            </a:extLst>
          </p:cNvPr>
          <p:cNvSpPr txBox="1"/>
          <p:nvPr/>
        </p:nvSpPr>
        <p:spPr>
          <a:xfrm>
            <a:off x="449550" y="265296"/>
            <a:ext cx="112929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dirty="0">
                <a:solidFill>
                  <a:srgbClr val="064C42"/>
                </a:solidFill>
                <a:latin typeface="Raleway ExtraBold"/>
                <a:ea typeface="Raleway ExtraBold"/>
                <a:cs typeface="Raleway ExtraBold"/>
                <a:sym typeface="Raleway ExtraBold"/>
              </a:rPr>
              <a:t>Recent Prebiotic Science:</a:t>
            </a:r>
            <a:endParaRPr sz="3200" b="0" i="0" u="none" strike="noStrike" cap="none" dirty="0">
              <a:solidFill>
                <a:srgbClr val="064C42"/>
              </a:solidFill>
              <a:latin typeface="Raleway ExtraBold"/>
              <a:ea typeface="Raleway ExtraBold"/>
              <a:cs typeface="Raleway ExtraBold"/>
              <a:sym typeface="Raleway Extra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239" descr="A screenshot of a white page&#10;&#10;AI-generated content may be incorrect."/>
          <p:cNvPicPr preferRelativeResize="0"/>
          <p:nvPr/>
        </p:nvPicPr>
        <p:blipFill rotWithShape="1">
          <a:blip r:embed="rId3">
            <a:alphaModFix/>
          </a:blip>
          <a:srcRect/>
          <a:stretch/>
        </p:blipFill>
        <p:spPr>
          <a:xfrm>
            <a:off x="449549" y="1281547"/>
            <a:ext cx="8157623" cy="5311157"/>
          </a:xfrm>
          <a:prstGeom prst="rect">
            <a:avLst/>
          </a:prstGeom>
          <a:noFill/>
          <a:ln>
            <a:noFill/>
          </a:ln>
        </p:spPr>
      </p:pic>
      <p:pic>
        <p:nvPicPr>
          <p:cNvPr id="2" name="Google Shape;390;p236">
            <a:extLst>
              <a:ext uri="{FF2B5EF4-FFF2-40B4-BE49-F238E27FC236}">
                <a16:creationId xmlns:a16="http://schemas.microsoft.com/office/drawing/2014/main" id="{85C057BF-CDE5-703C-3EF5-1D2C59C51EFD}"/>
              </a:ext>
            </a:extLst>
          </p:cNvPr>
          <p:cNvPicPr preferRelativeResize="0"/>
          <p:nvPr/>
        </p:nvPicPr>
        <p:blipFill rotWithShape="1">
          <a:blip r:embed="rId4">
            <a:alphaModFix/>
          </a:blip>
          <a:srcRect/>
          <a:stretch/>
        </p:blipFill>
        <p:spPr>
          <a:xfrm>
            <a:off x="0" y="-10"/>
            <a:ext cx="12192000" cy="952510"/>
          </a:xfrm>
          <a:prstGeom prst="rect">
            <a:avLst/>
          </a:prstGeom>
          <a:noFill/>
          <a:ln>
            <a:noFill/>
          </a:ln>
        </p:spPr>
      </p:pic>
      <p:sp>
        <p:nvSpPr>
          <p:cNvPr id="3" name="Google Shape;391;p236">
            <a:extLst>
              <a:ext uri="{FF2B5EF4-FFF2-40B4-BE49-F238E27FC236}">
                <a16:creationId xmlns:a16="http://schemas.microsoft.com/office/drawing/2014/main" id="{7326FC0D-00F8-98C6-2EB6-7A825C098E2F}"/>
              </a:ext>
            </a:extLst>
          </p:cNvPr>
          <p:cNvSpPr txBox="1"/>
          <p:nvPr/>
        </p:nvSpPr>
        <p:spPr>
          <a:xfrm>
            <a:off x="449550" y="265296"/>
            <a:ext cx="112929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dirty="0">
                <a:solidFill>
                  <a:srgbClr val="064C42"/>
                </a:solidFill>
                <a:latin typeface="Raleway ExtraBold"/>
                <a:ea typeface="Raleway ExtraBold"/>
                <a:cs typeface="Raleway ExtraBold"/>
                <a:sym typeface="Raleway ExtraBold"/>
              </a:rPr>
              <a:t>Recent Prebiotic Science:</a:t>
            </a:r>
            <a:endParaRPr sz="3200" b="0" i="0" u="none" strike="noStrike" cap="none" dirty="0">
              <a:solidFill>
                <a:srgbClr val="064C42"/>
              </a:solidFill>
              <a:latin typeface="Raleway ExtraBold"/>
              <a:ea typeface="Raleway ExtraBold"/>
              <a:cs typeface="Raleway ExtraBold"/>
              <a:sym typeface="Raleway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0">
          <a:extLst>
            <a:ext uri="{FF2B5EF4-FFF2-40B4-BE49-F238E27FC236}">
              <a16:creationId xmlns:a16="http://schemas.microsoft.com/office/drawing/2014/main" id="{55DA76FB-600C-5E4F-00C2-F3DD8563B094}"/>
            </a:ext>
          </a:extLst>
        </p:cNvPr>
        <p:cNvGrpSpPr/>
        <p:nvPr/>
      </p:nvGrpSpPr>
      <p:grpSpPr>
        <a:xfrm>
          <a:off x="0" y="0"/>
          <a:ext cx="0" cy="0"/>
          <a:chOff x="0" y="0"/>
          <a:chExt cx="0" cy="0"/>
        </a:xfrm>
      </p:grpSpPr>
      <p:sp>
        <p:nvSpPr>
          <p:cNvPr id="521" name="Google Shape;521;p74">
            <a:extLst>
              <a:ext uri="{FF2B5EF4-FFF2-40B4-BE49-F238E27FC236}">
                <a16:creationId xmlns:a16="http://schemas.microsoft.com/office/drawing/2014/main" id="{651ABDE0-4F4C-B7B4-39C1-EF5256838661}"/>
              </a:ext>
            </a:extLst>
          </p:cNvPr>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solidFill>
                  <a:schemeClr val="dk1"/>
                </a:solidFill>
              </a:rPr>
              <a:t>FAMILIARITY: ALL USERS</a:t>
            </a:r>
            <a:endParaRPr>
              <a:solidFill>
                <a:schemeClr val="dk1"/>
              </a:solidFill>
            </a:endParaRPr>
          </a:p>
        </p:txBody>
      </p:sp>
      <p:sp>
        <p:nvSpPr>
          <p:cNvPr id="522" name="Google Shape;522;p74">
            <a:extLst>
              <a:ext uri="{FF2B5EF4-FFF2-40B4-BE49-F238E27FC236}">
                <a16:creationId xmlns:a16="http://schemas.microsoft.com/office/drawing/2014/main" id="{DB752425-28AC-4EB1-6BBC-5ECE2AE92810}"/>
              </a:ext>
            </a:extLst>
          </p:cNvPr>
          <p:cNvSpPr txBox="1"/>
          <p:nvPr/>
        </p:nvSpPr>
        <p:spPr>
          <a:xfrm>
            <a:off x="0" y="6611779"/>
            <a:ext cx="8229600"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7F7F7F"/>
              </a:buClr>
              <a:buSzPts val="1000"/>
              <a:buFont typeface="Arial"/>
              <a:buNone/>
              <a:tabLst/>
              <a:defRPr/>
            </a:pPr>
            <a:r>
              <a:rPr kumimoji="0" lang="en-US" sz="1000" b="0" i="0" u="none" strike="noStrike" kern="0" cap="none" spc="0" normalizeH="0" baseline="0" noProof="0">
                <a:ln>
                  <a:noFill/>
                </a:ln>
                <a:solidFill>
                  <a:srgbClr val="7F7F7F"/>
                </a:solidFill>
                <a:effectLst/>
                <a:uLnTx/>
                <a:uFillTx/>
                <a:latin typeface="Arial"/>
                <a:ea typeface="Arial"/>
                <a:cs typeface="Arial"/>
                <a:sym typeface="Arial"/>
              </a:rPr>
              <a:t>Note: All Respondents=4029. Question: “How familiar would you consider yourself regarding the use of these supplements?”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23" name="Google Shape;523;p74" descr="Icon&#10;&#10;Description automatically generated">
            <a:extLst>
              <a:ext uri="{FF2B5EF4-FFF2-40B4-BE49-F238E27FC236}">
                <a16:creationId xmlns:a16="http://schemas.microsoft.com/office/drawing/2014/main" id="{BE9D58A7-E63D-0FFA-6D2B-73783C404D6A}"/>
              </a:ext>
            </a:extLst>
          </p:cNvPr>
          <p:cNvPicPr preferRelativeResize="0"/>
          <p:nvPr/>
        </p:nvPicPr>
        <p:blipFill rotWithShape="1">
          <a:blip r:embed="rId3">
            <a:alphaModFix/>
          </a:blip>
          <a:srcRect/>
          <a:stretch/>
        </p:blipFill>
        <p:spPr>
          <a:xfrm>
            <a:off x="838200" y="791024"/>
            <a:ext cx="457200" cy="457200"/>
          </a:xfrm>
          <a:prstGeom prst="rect">
            <a:avLst/>
          </a:prstGeom>
          <a:noFill/>
          <a:ln>
            <a:noFill/>
          </a:ln>
        </p:spPr>
      </p:pic>
      <p:sp>
        <p:nvSpPr>
          <p:cNvPr id="524" name="Google Shape;524;p74">
            <a:extLst>
              <a:ext uri="{FF2B5EF4-FFF2-40B4-BE49-F238E27FC236}">
                <a16:creationId xmlns:a16="http://schemas.microsoft.com/office/drawing/2014/main" id="{54747F8B-8CCC-49C6-1F24-AE86FDBF80B2}"/>
              </a:ext>
            </a:extLst>
          </p:cNvPr>
          <p:cNvSpPr txBox="1"/>
          <p:nvPr/>
        </p:nvSpPr>
        <p:spPr>
          <a:xfrm>
            <a:off x="1295400" y="711921"/>
            <a:ext cx="1005840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Key Insight:</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For all supplement users, familiarity with prebiotics continues to rise, now at 20% for top familiarity and 47% for top-two familiarity, up from 20% and 35%, respectively.</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525" name="Google Shape;525;p74">
            <a:extLst>
              <a:ext uri="{FF2B5EF4-FFF2-40B4-BE49-F238E27FC236}">
                <a16:creationId xmlns:a16="http://schemas.microsoft.com/office/drawing/2014/main" id="{4F7EA9BE-67F3-AE4F-D266-FD19E6F8EA4C}"/>
              </a:ext>
            </a:extLst>
          </p:cNvPr>
          <p:cNvGraphicFramePr/>
          <p:nvPr/>
        </p:nvGraphicFramePr>
        <p:xfrm>
          <a:off x="190831" y="1358211"/>
          <a:ext cx="12001169" cy="5026686"/>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B855A4F4-95F3-A380-481D-676AF0CE2578}"/>
              </a:ext>
            </a:extLst>
          </p:cNvPr>
          <p:cNvSpPr/>
          <p:nvPr/>
        </p:nvSpPr>
        <p:spPr>
          <a:xfrm>
            <a:off x="748145" y="2946400"/>
            <a:ext cx="547255" cy="1293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C2A4B7CA-9349-741F-1DAF-B66474419A32}"/>
              </a:ext>
            </a:extLst>
          </p:cNvPr>
          <p:cNvSpPr/>
          <p:nvPr/>
        </p:nvSpPr>
        <p:spPr>
          <a:xfrm>
            <a:off x="748145" y="2301766"/>
            <a:ext cx="547255" cy="13663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F8B1838-7213-AD8C-4CB2-14C3291CE82C}"/>
              </a:ext>
            </a:extLst>
          </p:cNvPr>
          <p:cNvSpPr/>
          <p:nvPr/>
        </p:nvSpPr>
        <p:spPr>
          <a:xfrm>
            <a:off x="748145" y="4277710"/>
            <a:ext cx="547255" cy="1156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10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
          <p:cNvPicPr preferRelativeResize="0"/>
          <p:nvPr/>
        </p:nvPicPr>
        <p:blipFill rotWithShape="1">
          <a:blip r:embed="rId3">
            <a:alphaModFix/>
          </a:blip>
          <a:srcRect/>
          <a:stretch/>
        </p:blipFill>
        <p:spPr>
          <a:xfrm>
            <a:off x="6433925" y="460687"/>
            <a:ext cx="4945274" cy="5936624"/>
          </a:xfrm>
          <a:prstGeom prst="rect">
            <a:avLst/>
          </a:prstGeom>
          <a:noFill/>
          <a:ln>
            <a:noFill/>
          </a:ln>
        </p:spPr>
      </p:pic>
      <p:pic>
        <p:nvPicPr>
          <p:cNvPr id="244" name="Google Shape;244;p2"/>
          <p:cNvPicPr preferRelativeResize="0"/>
          <p:nvPr/>
        </p:nvPicPr>
        <p:blipFill rotWithShape="1">
          <a:blip r:embed="rId4">
            <a:alphaModFix/>
          </a:blip>
          <a:srcRect/>
          <a:stretch/>
        </p:blipFill>
        <p:spPr>
          <a:xfrm>
            <a:off x="0" y="0"/>
            <a:ext cx="5950675" cy="6857999"/>
          </a:xfrm>
          <a:prstGeom prst="rect">
            <a:avLst/>
          </a:prstGeom>
          <a:noFill/>
          <a:ln>
            <a:noFill/>
          </a:ln>
        </p:spPr>
      </p:pic>
      <p:pic>
        <p:nvPicPr>
          <p:cNvPr id="245" name="Google Shape;245;p2"/>
          <p:cNvPicPr preferRelativeResize="0"/>
          <p:nvPr/>
        </p:nvPicPr>
        <p:blipFill rotWithShape="1">
          <a:blip r:embed="rId5">
            <a:alphaModFix/>
          </a:blip>
          <a:srcRect l="16322" r="30815"/>
          <a:stretch/>
        </p:blipFill>
        <p:spPr>
          <a:xfrm>
            <a:off x="0" y="-12"/>
            <a:ext cx="5950675" cy="6857999"/>
          </a:xfrm>
          <a:prstGeom prst="rect">
            <a:avLst/>
          </a:prstGeom>
          <a:noFill/>
          <a:ln>
            <a:noFill/>
          </a:ln>
        </p:spPr>
      </p:pic>
      <p:sp>
        <p:nvSpPr>
          <p:cNvPr id="246" name="Google Shape;246;p2"/>
          <p:cNvSpPr txBox="1"/>
          <p:nvPr/>
        </p:nvSpPr>
        <p:spPr>
          <a:xfrm>
            <a:off x="5931175" y="890775"/>
            <a:ext cx="59508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4000"/>
              <a:buFont typeface="Arial"/>
              <a:buNone/>
            </a:pPr>
            <a:r>
              <a:rPr lang="en-US" sz="4000" b="0" i="0" u="none" strike="noStrike" cap="none">
                <a:solidFill>
                  <a:srgbClr val="064C42"/>
                </a:solidFill>
                <a:latin typeface="Raleway ExtraBold"/>
                <a:ea typeface="Raleway ExtraBold"/>
                <a:cs typeface="Raleway ExtraBold"/>
                <a:sym typeface="Raleway ExtraBold"/>
              </a:rPr>
              <a:t>Mission </a:t>
            </a:r>
            <a:endParaRPr sz="4000" b="0" i="0" u="none" strike="noStrike" cap="none">
              <a:solidFill>
                <a:srgbClr val="064C42"/>
              </a:solidFill>
              <a:latin typeface="Raleway ExtraBold"/>
              <a:ea typeface="Raleway ExtraBold"/>
              <a:cs typeface="Raleway ExtraBold"/>
              <a:sym typeface="Raleway ExtraBold"/>
            </a:endParaRPr>
          </a:p>
        </p:txBody>
      </p:sp>
      <p:pic>
        <p:nvPicPr>
          <p:cNvPr id="247" name="Google Shape;247;p2"/>
          <p:cNvPicPr preferRelativeResize="0"/>
          <p:nvPr/>
        </p:nvPicPr>
        <p:blipFill rotWithShape="1">
          <a:blip r:embed="rId6">
            <a:alphaModFix/>
          </a:blip>
          <a:srcRect/>
          <a:stretch/>
        </p:blipFill>
        <p:spPr>
          <a:xfrm>
            <a:off x="1433553" y="2629276"/>
            <a:ext cx="3083575" cy="1599425"/>
          </a:xfrm>
          <a:prstGeom prst="rect">
            <a:avLst/>
          </a:prstGeom>
          <a:noFill/>
          <a:ln>
            <a:noFill/>
          </a:ln>
        </p:spPr>
      </p:pic>
      <p:sp>
        <p:nvSpPr>
          <p:cNvPr id="248" name="Google Shape;248;p2"/>
          <p:cNvSpPr txBox="1"/>
          <p:nvPr/>
        </p:nvSpPr>
        <p:spPr>
          <a:xfrm>
            <a:off x="6398551" y="1957925"/>
            <a:ext cx="5016000" cy="3771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4943"/>
                </a:solidFill>
                <a:latin typeface="Raleway Medium"/>
                <a:ea typeface="Raleway Medium"/>
                <a:cs typeface="Raleway Medium"/>
                <a:sym typeface="Raleway Medium"/>
              </a:rPr>
              <a:t>Champion the prebiotics category by increasing public awareness and understanding of the science supporting both </a:t>
            </a:r>
            <a:endParaRPr sz="1400" b="0" i="0" u="none" strike="noStrike" cap="none">
              <a:solidFill>
                <a:srgbClr val="000000"/>
              </a:solidFill>
              <a:latin typeface="Raleway Medium"/>
              <a:ea typeface="Raleway Medium"/>
              <a:cs typeface="Raleway Medium"/>
              <a:sym typeface="Raleway Medium"/>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4943"/>
                </a:solidFill>
                <a:latin typeface="Raleway Medium"/>
                <a:ea typeface="Raleway Medium"/>
                <a:cs typeface="Raleway Medium"/>
                <a:sym typeface="Raleway Medium"/>
              </a:rPr>
              <a:t>well-known and newfound benefits and create needed transparency about prebiotics and their interaction with the microbiome.</a:t>
            </a:r>
            <a:endParaRPr sz="1400" b="0" i="0" u="none" strike="noStrike" cap="none">
              <a:solidFill>
                <a:srgbClr val="000000"/>
              </a:solidFill>
              <a:latin typeface="Raleway Medium"/>
              <a:ea typeface="Raleway Medium"/>
              <a:cs typeface="Raleway Medium"/>
              <a:sym typeface="Raleway Medium"/>
            </a:endParaRPr>
          </a:p>
          <a:p>
            <a:pPr marL="0" marR="0" lvl="0" indent="0" algn="l" rtl="0">
              <a:lnSpc>
                <a:spcPct val="150000"/>
              </a:lnSpc>
              <a:spcBef>
                <a:spcPts val="0"/>
              </a:spcBef>
              <a:spcAft>
                <a:spcPts val="0"/>
              </a:spcAft>
              <a:buClr>
                <a:srgbClr val="000000"/>
              </a:buClr>
              <a:buSzPts val="1700"/>
              <a:buFont typeface="Arial"/>
              <a:buNone/>
            </a:pPr>
            <a:endParaRPr sz="1700" b="1" i="0" u="none" strike="noStrike" cap="none">
              <a:solidFill>
                <a:srgbClr val="000000"/>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a:extLst>
            <a:ext uri="{FF2B5EF4-FFF2-40B4-BE49-F238E27FC236}">
              <a16:creationId xmlns:a16="http://schemas.microsoft.com/office/drawing/2014/main" id="{718FA24F-E82E-352D-4003-E92D5E746CBA}"/>
            </a:ext>
          </a:extLst>
        </p:cNvPr>
        <p:cNvGrpSpPr/>
        <p:nvPr/>
      </p:nvGrpSpPr>
      <p:grpSpPr>
        <a:xfrm>
          <a:off x="0" y="0"/>
          <a:ext cx="0" cy="0"/>
          <a:chOff x="0" y="0"/>
          <a:chExt cx="0" cy="0"/>
        </a:xfrm>
      </p:grpSpPr>
      <p:pic>
        <p:nvPicPr>
          <p:cNvPr id="390" name="Google Shape;390;p236">
            <a:extLst>
              <a:ext uri="{FF2B5EF4-FFF2-40B4-BE49-F238E27FC236}">
                <a16:creationId xmlns:a16="http://schemas.microsoft.com/office/drawing/2014/main" id="{C464DB99-5AC3-E9CC-3374-271BC3AA0818}"/>
              </a:ext>
            </a:extLst>
          </p:cNvPr>
          <p:cNvPicPr preferRelativeResize="0"/>
          <p:nvPr/>
        </p:nvPicPr>
        <p:blipFill rotWithShape="1">
          <a:blip r:embed="rId3">
            <a:alphaModFix/>
          </a:blip>
          <a:srcRect/>
          <a:stretch/>
        </p:blipFill>
        <p:spPr>
          <a:xfrm>
            <a:off x="0" y="-11"/>
            <a:ext cx="12192000" cy="1635795"/>
          </a:xfrm>
          <a:prstGeom prst="rect">
            <a:avLst/>
          </a:prstGeom>
          <a:noFill/>
          <a:ln>
            <a:noFill/>
          </a:ln>
        </p:spPr>
      </p:pic>
      <p:sp>
        <p:nvSpPr>
          <p:cNvPr id="391" name="Google Shape;391;p236">
            <a:extLst>
              <a:ext uri="{FF2B5EF4-FFF2-40B4-BE49-F238E27FC236}">
                <a16:creationId xmlns:a16="http://schemas.microsoft.com/office/drawing/2014/main" id="{8BEA6D57-3A95-8BF7-44ED-711FD44DC893}"/>
              </a:ext>
            </a:extLst>
          </p:cNvPr>
          <p:cNvSpPr txBox="1"/>
          <p:nvPr/>
        </p:nvSpPr>
        <p:spPr>
          <a:xfrm>
            <a:off x="449550" y="265296"/>
            <a:ext cx="112929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dirty="0">
                <a:solidFill>
                  <a:srgbClr val="064C42"/>
                </a:solidFill>
                <a:latin typeface="Raleway ExtraBold"/>
                <a:ea typeface="Raleway ExtraBold"/>
                <a:cs typeface="Raleway ExtraBold"/>
                <a:sym typeface="Raleway ExtraBold"/>
              </a:rPr>
              <a:t>What we’re watching…..</a:t>
            </a:r>
            <a:endParaRPr sz="2800" b="0" i="0" u="none" strike="noStrike" cap="none" dirty="0">
              <a:solidFill>
                <a:srgbClr val="064C42"/>
              </a:solidFill>
              <a:latin typeface="Raleway ExtraBold"/>
              <a:ea typeface="Raleway ExtraBold"/>
              <a:cs typeface="Raleway ExtraBold"/>
              <a:sym typeface="Raleway ExtraBold"/>
            </a:endParaRPr>
          </a:p>
        </p:txBody>
      </p:sp>
      <p:sp>
        <p:nvSpPr>
          <p:cNvPr id="4" name="Text Placeholder 2">
            <a:extLst>
              <a:ext uri="{FF2B5EF4-FFF2-40B4-BE49-F238E27FC236}">
                <a16:creationId xmlns:a16="http://schemas.microsoft.com/office/drawing/2014/main" id="{88DD08D5-C6EC-88C6-6C9C-E463AC9BAB8C}"/>
              </a:ext>
            </a:extLst>
          </p:cNvPr>
          <p:cNvSpPr txBox="1">
            <a:spLocks/>
          </p:cNvSpPr>
          <p:nvPr/>
        </p:nvSpPr>
        <p:spPr>
          <a:xfrm>
            <a:off x="449550" y="2234695"/>
            <a:ext cx="10302533" cy="394839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t>Smaller doses, precision interactions</a:t>
            </a:r>
          </a:p>
          <a:p>
            <a:pPr marL="342900" indent="-342900">
              <a:buFont typeface="Arial" panose="020B0604020202020204" pitchFamily="34" charset="0"/>
              <a:buChar char="•"/>
            </a:pPr>
            <a:r>
              <a:rPr lang="en-US" sz="2000" dirty="0"/>
              <a:t>Playing in plant-based, leveraging the ‘right’ fiber story</a:t>
            </a:r>
          </a:p>
          <a:p>
            <a:pPr marL="342900" indent="-342900">
              <a:buFont typeface="Arial" panose="020B0604020202020204" pitchFamily="34" charset="0"/>
              <a:buChar char="•"/>
            </a:pPr>
            <a:r>
              <a:rPr lang="en-US" sz="2000" dirty="0"/>
              <a:t>Capitalizing on whole food/ circular, up-cycling</a:t>
            </a:r>
          </a:p>
          <a:p>
            <a:pPr marL="342900" indent="-342900">
              <a:buFont typeface="Arial" panose="020B0604020202020204" pitchFamily="34" charset="0"/>
              <a:buChar char="•"/>
            </a:pPr>
            <a:r>
              <a:rPr lang="en-US" sz="2000" dirty="0"/>
              <a:t>More than the gut</a:t>
            </a:r>
          </a:p>
          <a:p>
            <a:pPr marL="342900" indent="-342900">
              <a:buFont typeface="Arial" panose="020B0604020202020204" pitchFamily="34" charset="0"/>
              <a:buChar char="•"/>
            </a:pPr>
            <a:r>
              <a:rPr lang="en-US" sz="2000" dirty="0"/>
              <a:t>Multi-microbiomes</a:t>
            </a:r>
          </a:p>
          <a:p>
            <a:pPr marL="342900" indent="-342900">
              <a:buFont typeface="Arial" panose="020B0604020202020204" pitchFamily="34" charset="0"/>
              <a:buChar char="•"/>
            </a:pPr>
            <a:r>
              <a:rPr lang="en-US" sz="2000" dirty="0"/>
              <a:t>Smart </a:t>
            </a:r>
            <a:r>
              <a:rPr lang="en-US" sz="2000" dirty="0" err="1"/>
              <a:t>synbiotics</a:t>
            </a:r>
            <a:endParaRPr lang="en-US" sz="2000" dirty="0"/>
          </a:p>
          <a:p>
            <a:pPr marL="342900" indent="-342900">
              <a:buFont typeface="Arial" panose="020B0604020202020204" pitchFamily="34" charset="0"/>
              <a:buChar char="•"/>
            </a:pPr>
            <a:r>
              <a:rPr lang="en-US" sz="2000" dirty="0"/>
              <a:t>Integration with diagnostic tools</a:t>
            </a:r>
          </a:p>
          <a:p>
            <a:pPr marL="342900" indent="-342900">
              <a:buFont typeface="Arial" panose="020B0604020202020204" pitchFamily="34" charset="0"/>
              <a:buChar char="•"/>
            </a:pPr>
            <a:r>
              <a:rPr lang="en-US" sz="2000" dirty="0"/>
              <a:t>Pet markets</a:t>
            </a:r>
          </a:p>
          <a:p>
            <a:pPr marL="342900" indent="-342900">
              <a:buFont typeface="Arial" panose="020B0604020202020204" pitchFamily="34" charset="0"/>
              <a:buChar char="•"/>
            </a:pPr>
            <a:r>
              <a:rPr lang="en-US" sz="2000" dirty="0"/>
              <a:t>Reduction/elimination of non-responders</a:t>
            </a:r>
          </a:p>
          <a:p>
            <a:pPr marL="342900" indent="-342900">
              <a:buFont typeface="Arial" panose="020B0604020202020204" pitchFamily="34" charset="0"/>
              <a:buChar char="•"/>
            </a:pPr>
            <a:r>
              <a:rPr lang="en-US" sz="2000" dirty="0"/>
              <a:t>Beverages and more</a:t>
            </a:r>
          </a:p>
          <a:p>
            <a:pPr lvl="2"/>
            <a:endParaRPr lang="en-US" sz="2000" dirty="0"/>
          </a:p>
          <a:p>
            <a:pPr lvl="2" algn="ctr"/>
            <a:r>
              <a:rPr lang="en-US" sz="2000" dirty="0"/>
              <a:t>Watch this space!</a:t>
            </a:r>
          </a:p>
          <a:p>
            <a:endParaRPr lang="en-US" dirty="0"/>
          </a:p>
        </p:txBody>
      </p:sp>
    </p:spTree>
    <p:extLst>
      <p:ext uri="{BB962C8B-B14F-4D97-AF65-F5344CB8AC3E}">
        <p14:creationId xmlns:p14="http://schemas.microsoft.com/office/powerpoint/2010/main" val="795478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g3a222509fdd_0_56"/>
          <p:cNvPicPr preferRelativeResize="0"/>
          <p:nvPr/>
        </p:nvPicPr>
        <p:blipFill rotWithShape="1">
          <a:blip r:embed="rId3">
            <a:alphaModFix/>
          </a:blip>
          <a:srcRect/>
          <a:stretch/>
        </p:blipFill>
        <p:spPr>
          <a:xfrm>
            <a:off x="0" y="-132537"/>
            <a:ext cx="11381900" cy="6982926"/>
          </a:xfrm>
          <a:prstGeom prst="rect">
            <a:avLst/>
          </a:prstGeom>
          <a:noFill/>
          <a:ln>
            <a:noFill/>
          </a:ln>
        </p:spPr>
      </p:pic>
      <p:sp>
        <p:nvSpPr>
          <p:cNvPr id="289" name="Google Shape;289;g3a222509fdd_0_56"/>
          <p:cNvSpPr txBox="1"/>
          <p:nvPr/>
        </p:nvSpPr>
        <p:spPr>
          <a:xfrm>
            <a:off x="6717190" y="2080681"/>
            <a:ext cx="4664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a:solidFill>
                  <a:srgbClr val="004943"/>
                </a:solidFill>
                <a:latin typeface="Raleway"/>
                <a:ea typeface="Raleway"/>
                <a:cs typeface="Raleway"/>
                <a:sym typeface="Raleway"/>
              </a:rPr>
              <a:t>Len Monheit</a:t>
            </a: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000"/>
              <a:buFont typeface="Arial"/>
              <a:buNone/>
            </a:pPr>
            <a:r>
              <a:rPr lang="en-US" sz="1600" b="0" i="0" u="none" strike="noStrike" cap="none">
                <a:solidFill>
                  <a:srgbClr val="004943"/>
                </a:solidFill>
                <a:latin typeface="Raleway Light"/>
                <a:ea typeface="Raleway Light"/>
                <a:cs typeface="Raleway Light"/>
                <a:sym typeface="Raleway Light"/>
              </a:rPr>
              <a:t>Executive Director</a:t>
            </a:r>
            <a:endParaRPr sz="1600" b="0" i="0" u="none" strike="noStrike" cap="none">
              <a:solidFill>
                <a:srgbClr val="000000"/>
              </a:solidFill>
              <a:latin typeface="Raleway Light"/>
              <a:ea typeface="Raleway Light"/>
              <a:cs typeface="Raleway Light"/>
              <a:sym typeface="Raleway Light"/>
            </a:endParaRPr>
          </a:p>
          <a:p>
            <a:pPr marL="0" marR="0" lvl="0" indent="0" algn="l" rtl="0">
              <a:lnSpc>
                <a:spcPct val="100000"/>
              </a:lnSpc>
              <a:spcBef>
                <a:spcPts val="0"/>
              </a:spcBef>
              <a:spcAft>
                <a:spcPts val="0"/>
              </a:spcAft>
              <a:buClr>
                <a:srgbClr val="000000"/>
              </a:buClr>
              <a:buSzPts val="2000"/>
              <a:buFont typeface="Arial"/>
              <a:buNone/>
            </a:pPr>
            <a:r>
              <a:rPr lang="en-US" sz="1600" b="0" i="0" u="none" strike="noStrike" cap="none">
                <a:solidFill>
                  <a:srgbClr val="004943"/>
                </a:solidFill>
                <a:latin typeface="Raleway Light"/>
                <a:ea typeface="Raleway Light"/>
                <a:cs typeface="Raleway Light"/>
                <a:sym typeface="Raleway Light"/>
              </a:rPr>
              <a:t>len@itcstrategy.com</a:t>
            </a:r>
            <a:endParaRPr sz="1600" b="0" i="0" u="none" strike="noStrike" cap="none">
              <a:solidFill>
                <a:srgbClr val="004943"/>
              </a:solidFill>
              <a:latin typeface="Raleway Light"/>
              <a:ea typeface="Raleway Light"/>
              <a:cs typeface="Raleway Light"/>
              <a:sym typeface="Raleway Light"/>
            </a:endParaRPr>
          </a:p>
        </p:txBody>
      </p:sp>
      <p:sp>
        <p:nvSpPr>
          <p:cNvPr id="290" name="Google Shape;290;g3a222509fdd_0_56"/>
          <p:cNvSpPr txBox="1"/>
          <p:nvPr/>
        </p:nvSpPr>
        <p:spPr>
          <a:xfrm>
            <a:off x="6717190" y="3995274"/>
            <a:ext cx="4664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a:solidFill>
                  <a:srgbClr val="004943"/>
                </a:solidFill>
                <a:latin typeface="Raleway"/>
                <a:ea typeface="Raleway"/>
                <a:cs typeface="Raleway"/>
                <a:sym typeface="Raleway"/>
              </a:rPr>
              <a:t>Steve Imgrund</a:t>
            </a: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000"/>
              <a:buFont typeface="Arial"/>
              <a:buNone/>
            </a:pPr>
            <a:r>
              <a:rPr lang="en-US" sz="1600" b="0" i="0" u="none" strike="noStrike" cap="none">
                <a:solidFill>
                  <a:srgbClr val="004943"/>
                </a:solidFill>
                <a:latin typeface="Raleway Light"/>
                <a:ea typeface="Raleway Light"/>
                <a:cs typeface="Raleway Light"/>
                <a:sym typeface="Raleway Light"/>
              </a:rPr>
              <a:t>Communications Director</a:t>
            </a:r>
            <a:endParaRPr sz="1600" b="0" i="0" u="none" strike="noStrike" cap="none">
              <a:solidFill>
                <a:srgbClr val="000000"/>
              </a:solidFill>
              <a:latin typeface="Raleway Light"/>
              <a:ea typeface="Raleway Light"/>
              <a:cs typeface="Raleway Light"/>
              <a:sym typeface="Raleway Light"/>
            </a:endParaRPr>
          </a:p>
          <a:p>
            <a:pPr marL="0" marR="0" lvl="0" indent="0" algn="l" rtl="0">
              <a:lnSpc>
                <a:spcPct val="100000"/>
              </a:lnSpc>
              <a:spcBef>
                <a:spcPts val="0"/>
              </a:spcBef>
              <a:spcAft>
                <a:spcPts val="0"/>
              </a:spcAft>
              <a:buClr>
                <a:srgbClr val="000000"/>
              </a:buClr>
              <a:buSzPts val="2000"/>
              <a:buFont typeface="Arial"/>
              <a:buNone/>
            </a:pPr>
            <a:r>
              <a:rPr lang="en-US" sz="1600" b="0" i="0" u="none" strike="noStrike" cap="none">
                <a:solidFill>
                  <a:srgbClr val="004943"/>
                </a:solidFill>
                <a:latin typeface="Raleway Light"/>
                <a:ea typeface="Raleway Light"/>
                <a:cs typeface="Raleway Light"/>
                <a:sym typeface="Raleway Light"/>
              </a:rPr>
              <a:t>steve@itcstrategy.com</a:t>
            </a:r>
            <a:endParaRPr sz="1600" b="0" i="0" u="none" strike="noStrike" cap="none">
              <a:solidFill>
                <a:srgbClr val="000000"/>
              </a:solidFill>
              <a:latin typeface="Raleway Light"/>
              <a:ea typeface="Raleway Light"/>
              <a:cs typeface="Raleway Light"/>
              <a:sym typeface="Raleway Light"/>
            </a:endParaRPr>
          </a:p>
        </p:txBody>
      </p:sp>
      <p:sp>
        <p:nvSpPr>
          <p:cNvPr id="291" name="Google Shape;291;g3a222509fdd_0_56"/>
          <p:cNvSpPr txBox="1"/>
          <p:nvPr/>
        </p:nvSpPr>
        <p:spPr>
          <a:xfrm>
            <a:off x="6717190" y="4952579"/>
            <a:ext cx="4664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a:solidFill>
                  <a:srgbClr val="004943"/>
                </a:solidFill>
                <a:latin typeface="Raleway"/>
                <a:ea typeface="Raleway"/>
                <a:cs typeface="Raleway"/>
                <a:sym typeface="Raleway"/>
              </a:rPr>
              <a:t>Maggie Feikes</a:t>
            </a:r>
            <a:endParaRPr sz="16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000"/>
              <a:buFont typeface="Arial"/>
              <a:buNone/>
            </a:pPr>
            <a:r>
              <a:rPr lang="en-US" sz="1600" b="0" i="0" u="none" strike="noStrike" cap="none">
                <a:solidFill>
                  <a:srgbClr val="004943"/>
                </a:solidFill>
                <a:latin typeface="Raleway Light"/>
                <a:ea typeface="Raleway Light"/>
                <a:cs typeface="Raleway Light"/>
                <a:sym typeface="Raleway Light"/>
              </a:rPr>
              <a:t>Project Specialist</a:t>
            </a:r>
            <a:endParaRPr sz="1600" b="0" i="0" u="none" strike="noStrike" cap="none">
              <a:solidFill>
                <a:srgbClr val="000000"/>
              </a:solidFill>
              <a:latin typeface="Raleway Light"/>
              <a:ea typeface="Raleway Light"/>
              <a:cs typeface="Raleway Light"/>
              <a:sym typeface="Raleway Light"/>
            </a:endParaRPr>
          </a:p>
          <a:p>
            <a:pPr marL="0" marR="0" lvl="0" indent="0" algn="l" rtl="0">
              <a:lnSpc>
                <a:spcPct val="100000"/>
              </a:lnSpc>
              <a:spcBef>
                <a:spcPts val="0"/>
              </a:spcBef>
              <a:spcAft>
                <a:spcPts val="0"/>
              </a:spcAft>
              <a:buClr>
                <a:srgbClr val="000000"/>
              </a:buClr>
              <a:buSzPts val="2000"/>
              <a:buFont typeface="Arial"/>
              <a:buNone/>
            </a:pPr>
            <a:r>
              <a:rPr lang="en-US" sz="1600" b="0" i="0" u="none" strike="noStrike" cap="none">
                <a:solidFill>
                  <a:srgbClr val="004943"/>
                </a:solidFill>
                <a:latin typeface="Raleway Light"/>
                <a:ea typeface="Raleway Light"/>
                <a:cs typeface="Raleway Light"/>
                <a:sym typeface="Raleway Light"/>
              </a:rPr>
              <a:t>maggie@itcstrategy.com</a:t>
            </a:r>
            <a:endParaRPr sz="1600" b="0" i="0" u="none" strike="noStrike" cap="none">
              <a:solidFill>
                <a:srgbClr val="004943"/>
              </a:solidFill>
              <a:latin typeface="Raleway Light"/>
              <a:ea typeface="Raleway Light"/>
              <a:cs typeface="Raleway Light"/>
              <a:sym typeface="Raleway Light"/>
            </a:endParaRPr>
          </a:p>
        </p:txBody>
      </p:sp>
      <p:sp>
        <p:nvSpPr>
          <p:cNvPr id="292" name="Google Shape;292;g3a222509fdd_0_56"/>
          <p:cNvSpPr txBox="1"/>
          <p:nvPr/>
        </p:nvSpPr>
        <p:spPr>
          <a:xfrm>
            <a:off x="6717190" y="3037972"/>
            <a:ext cx="4664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rgbClr val="004943"/>
                </a:solidFill>
                <a:latin typeface="Raleway"/>
                <a:ea typeface="Raleway"/>
                <a:cs typeface="Raleway"/>
                <a:sym typeface="Raleway"/>
              </a:rPr>
              <a:t>Paula Guerra</a:t>
            </a:r>
            <a:endParaRPr sz="1600" b="1" i="0" u="none" strike="noStrike" cap="none" dirty="0">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000"/>
              <a:buFont typeface="Arial"/>
              <a:buNone/>
            </a:pPr>
            <a:r>
              <a:rPr lang="en-US" sz="1600" b="0" i="0" u="none" strike="noStrike" cap="none" dirty="0">
                <a:solidFill>
                  <a:srgbClr val="004943"/>
                </a:solidFill>
                <a:latin typeface="Raleway Light"/>
                <a:ea typeface="Raleway Light"/>
                <a:cs typeface="Raleway Light"/>
                <a:sym typeface="Raleway Light"/>
              </a:rPr>
              <a:t>Science &amp; Technical Lead</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600" b="0" i="0" u="none" strike="noStrike" cap="none" dirty="0" err="1">
                <a:solidFill>
                  <a:srgbClr val="004943"/>
                </a:solidFill>
                <a:latin typeface="Raleway Light"/>
                <a:ea typeface="Raleway Light"/>
                <a:cs typeface="Raleway Light"/>
                <a:sym typeface="Raleway Light"/>
              </a:rPr>
              <a:t>pguerra@nutrasource.ca</a:t>
            </a:r>
            <a:endParaRPr sz="1600" b="0" i="0" u="none" strike="noStrike" cap="none" dirty="0">
              <a:solidFill>
                <a:srgbClr val="000000"/>
              </a:solidFill>
              <a:latin typeface="Raleway Light"/>
              <a:ea typeface="Raleway Light"/>
              <a:cs typeface="Raleway Light"/>
              <a:sym typeface="Raleway Light"/>
            </a:endParaRPr>
          </a:p>
        </p:txBody>
      </p:sp>
      <p:pic>
        <p:nvPicPr>
          <p:cNvPr id="293" name="Google Shape;293;g3a222509fdd_0_56"/>
          <p:cNvPicPr preferRelativeResize="0"/>
          <p:nvPr/>
        </p:nvPicPr>
        <p:blipFill rotWithShape="1">
          <a:blip r:embed="rId4">
            <a:alphaModFix/>
          </a:blip>
          <a:srcRect/>
          <a:stretch/>
        </p:blipFill>
        <p:spPr>
          <a:xfrm>
            <a:off x="0" y="6188600"/>
            <a:ext cx="12192000" cy="661800"/>
          </a:xfrm>
          <a:prstGeom prst="rect">
            <a:avLst/>
          </a:prstGeom>
          <a:noFill/>
          <a:ln>
            <a:noFill/>
          </a:ln>
        </p:spPr>
      </p:pic>
      <p:pic>
        <p:nvPicPr>
          <p:cNvPr id="294" name="Google Shape;294;g3a222509fdd_0_56"/>
          <p:cNvPicPr preferRelativeResize="0"/>
          <p:nvPr/>
        </p:nvPicPr>
        <p:blipFill rotWithShape="1">
          <a:blip r:embed="rId5">
            <a:alphaModFix/>
          </a:blip>
          <a:srcRect b="68609"/>
          <a:stretch/>
        </p:blipFill>
        <p:spPr>
          <a:xfrm>
            <a:off x="869188" y="6325924"/>
            <a:ext cx="2725225" cy="387150"/>
          </a:xfrm>
          <a:prstGeom prst="rect">
            <a:avLst/>
          </a:prstGeom>
          <a:noFill/>
          <a:ln>
            <a:noFill/>
          </a:ln>
        </p:spPr>
      </p:pic>
      <p:sp>
        <p:nvSpPr>
          <p:cNvPr id="295" name="Google Shape;295;g3a222509fdd_0_56"/>
          <p:cNvSpPr txBox="1"/>
          <p:nvPr/>
        </p:nvSpPr>
        <p:spPr>
          <a:xfrm>
            <a:off x="6440350" y="726900"/>
            <a:ext cx="4828500" cy="6616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0" i="0" u="none" strike="noStrike" cap="none" dirty="0">
                <a:solidFill>
                  <a:srgbClr val="004943"/>
                </a:solidFill>
                <a:latin typeface="Raleway ExtraBold"/>
                <a:ea typeface="Raleway ExtraBold"/>
                <a:cs typeface="Raleway ExtraBold"/>
                <a:sym typeface="Raleway ExtraBold"/>
              </a:rPr>
              <a:t>Thank you!</a:t>
            </a:r>
            <a:endParaRPr sz="3100" b="0" i="0" u="none" strike="noStrike" cap="none" dirty="0">
              <a:solidFill>
                <a:srgbClr val="004943"/>
              </a:solidFill>
              <a:latin typeface="Raleway ExtraBold"/>
              <a:ea typeface="Raleway ExtraBold"/>
              <a:cs typeface="Raleway ExtraBold"/>
              <a:sym typeface="Raleway ExtraBold"/>
            </a:endParaRPr>
          </a:p>
        </p:txBody>
      </p:sp>
      <p:pic>
        <p:nvPicPr>
          <p:cNvPr id="296" name="Google Shape;296;g3a222509fdd_0_56"/>
          <p:cNvPicPr preferRelativeResize="0"/>
          <p:nvPr/>
        </p:nvPicPr>
        <p:blipFill rotWithShape="1">
          <a:blip r:embed="rId5">
            <a:alphaModFix/>
          </a:blip>
          <a:srcRect t="30181" b="38427"/>
          <a:stretch/>
        </p:blipFill>
        <p:spPr>
          <a:xfrm>
            <a:off x="4959225" y="6325924"/>
            <a:ext cx="2725225" cy="387150"/>
          </a:xfrm>
          <a:prstGeom prst="rect">
            <a:avLst/>
          </a:prstGeom>
          <a:noFill/>
          <a:ln>
            <a:noFill/>
          </a:ln>
        </p:spPr>
      </p:pic>
      <p:pic>
        <p:nvPicPr>
          <p:cNvPr id="297" name="Google Shape;297;g3a222509fdd_0_56"/>
          <p:cNvPicPr preferRelativeResize="0"/>
          <p:nvPr/>
        </p:nvPicPr>
        <p:blipFill rotWithShape="1">
          <a:blip r:embed="rId5">
            <a:alphaModFix/>
          </a:blip>
          <a:srcRect t="63619"/>
          <a:stretch/>
        </p:blipFill>
        <p:spPr>
          <a:xfrm>
            <a:off x="8892188" y="6295150"/>
            <a:ext cx="2725225" cy="448725"/>
          </a:xfrm>
          <a:prstGeom prst="rect">
            <a:avLst/>
          </a:prstGeom>
          <a:noFill/>
          <a:ln>
            <a:noFill/>
          </a:ln>
        </p:spPr>
      </p:pic>
      <p:pic>
        <p:nvPicPr>
          <p:cNvPr id="298" name="Google Shape;298;g3a222509fdd_0_56"/>
          <p:cNvPicPr preferRelativeResize="0"/>
          <p:nvPr/>
        </p:nvPicPr>
        <p:blipFill rotWithShape="1">
          <a:blip r:embed="rId6">
            <a:alphaModFix/>
          </a:blip>
          <a:srcRect/>
          <a:stretch/>
        </p:blipFill>
        <p:spPr>
          <a:xfrm>
            <a:off x="1443353" y="2559213"/>
            <a:ext cx="3083575" cy="1599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p:nvPr/>
        </p:nvSpPr>
        <p:spPr>
          <a:xfrm>
            <a:off x="-1" y="0"/>
            <a:ext cx="12192001" cy="95121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Gill Sans"/>
              <a:buNone/>
            </a:pPr>
            <a:endParaRPr sz="1800" b="0" i="0" u="none" strike="noStrike" cap="none">
              <a:solidFill>
                <a:schemeClr val="lt1"/>
              </a:solidFill>
              <a:latin typeface="Gill Sans"/>
              <a:ea typeface="Gill Sans"/>
              <a:cs typeface="Gill Sans"/>
              <a:sym typeface="Gill Sans"/>
            </a:endParaRPr>
          </a:p>
        </p:txBody>
      </p:sp>
      <p:sp>
        <p:nvSpPr>
          <p:cNvPr id="71" name="Google Shape;71;p1"/>
          <p:cNvSpPr txBox="1"/>
          <p:nvPr/>
        </p:nvSpPr>
        <p:spPr>
          <a:xfrm>
            <a:off x="576000" y="219645"/>
            <a:ext cx="5185145" cy="74892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Raleway"/>
              <a:buNone/>
            </a:pPr>
            <a:r>
              <a:rPr lang="en-US" sz="4000" b="1" i="0" u="none" strike="noStrike" cap="none">
                <a:solidFill>
                  <a:schemeClr val="dk2"/>
                </a:solidFill>
                <a:latin typeface="Raleway"/>
                <a:ea typeface="Raleway"/>
                <a:cs typeface="Raleway"/>
                <a:sym typeface="Raleway"/>
              </a:rPr>
              <a:t>Our Members:</a:t>
            </a:r>
            <a:endParaRPr sz="1800" b="0" i="0" u="none" strike="noStrike" cap="none">
              <a:solidFill>
                <a:schemeClr val="dk1"/>
              </a:solidFill>
              <a:latin typeface="Gill Sans"/>
              <a:ea typeface="Gill Sans"/>
              <a:cs typeface="Gill Sans"/>
              <a:sym typeface="Gill Sans"/>
            </a:endParaRPr>
          </a:p>
        </p:txBody>
      </p:sp>
      <p:pic>
        <p:nvPicPr>
          <p:cNvPr id="72" name="Google Shape;72;p1" descr="A picture containing text, sign&#10;&#10;Description automatically generated"/>
          <p:cNvPicPr preferRelativeResize="0"/>
          <p:nvPr/>
        </p:nvPicPr>
        <p:blipFill rotWithShape="1">
          <a:blip r:embed="rId3">
            <a:alphaModFix/>
          </a:blip>
          <a:srcRect/>
          <a:stretch/>
        </p:blipFill>
        <p:spPr>
          <a:xfrm>
            <a:off x="4666110" y="1092763"/>
            <a:ext cx="2618665" cy="1165591"/>
          </a:xfrm>
          <a:prstGeom prst="rect">
            <a:avLst/>
          </a:prstGeom>
          <a:noFill/>
          <a:ln>
            <a:noFill/>
          </a:ln>
        </p:spPr>
      </p:pic>
      <p:pic>
        <p:nvPicPr>
          <p:cNvPr id="73" name="Google Shape;73;p1"/>
          <p:cNvPicPr preferRelativeResize="0"/>
          <p:nvPr/>
        </p:nvPicPr>
        <p:blipFill rotWithShape="1">
          <a:blip r:embed="rId4">
            <a:alphaModFix/>
          </a:blip>
          <a:srcRect/>
          <a:stretch/>
        </p:blipFill>
        <p:spPr>
          <a:xfrm>
            <a:off x="1977013" y="1236260"/>
            <a:ext cx="2190204" cy="1022095"/>
          </a:xfrm>
          <a:prstGeom prst="rect">
            <a:avLst/>
          </a:prstGeom>
          <a:noFill/>
          <a:ln>
            <a:noFill/>
          </a:ln>
        </p:spPr>
      </p:pic>
      <p:pic>
        <p:nvPicPr>
          <p:cNvPr id="74" name="Google Shape;74;p1" descr="Meet Ingredion"/>
          <p:cNvPicPr preferRelativeResize="0"/>
          <p:nvPr/>
        </p:nvPicPr>
        <p:blipFill rotWithShape="1">
          <a:blip r:embed="rId5">
            <a:alphaModFix/>
          </a:blip>
          <a:srcRect/>
          <a:stretch/>
        </p:blipFill>
        <p:spPr>
          <a:xfrm>
            <a:off x="1277991" y="3899461"/>
            <a:ext cx="1206077" cy="792051"/>
          </a:xfrm>
          <a:prstGeom prst="rect">
            <a:avLst/>
          </a:prstGeom>
          <a:noFill/>
          <a:ln>
            <a:noFill/>
          </a:ln>
        </p:spPr>
      </p:pic>
      <p:pic>
        <p:nvPicPr>
          <p:cNvPr id="75" name="Google Shape;75;p1" descr="A blue logo with black background&#10;&#10;Description automatically generated"/>
          <p:cNvPicPr preferRelativeResize="0"/>
          <p:nvPr/>
        </p:nvPicPr>
        <p:blipFill rotWithShape="1">
          <a:blip r:embed="rId6">
            <a:alphaModFix/>
          </a:blip>
          <a:srcRect/>
          <a:stretch/>
        </p:blipFill>
        <p:spPr>
          <a:xfrm>
            <a:off x="3234873" y="4805063"/>
            <a:ext cx="1355896" cy="582612"/>
          </a:xfrm>
          <a:prstGeom prst="rect">
            <a:avLst/>
          </a:prstGeom>
          <a:noFill/>
          <a:ln>
            <a:noFill/>
          </a:ln>
        </p:spPr>
      </p:pic>
      <p:pic>
        <p:nvPicPr>
          <p:cNvPr id="76" name="Google Shape;76;p1" descr="Kyowa Hakko Bio Logo"/>
          <p:cNvPicPr preferRelativeResize="0"/>
          <p:nvPr/>
        </p:nvPicPr>
        <p:blipFill rotWithShape="1">
          <a:blip r:embed="rId7">
            <a:alphaModFix/>
          </a:blip>
          <a:srcRect/>
          <a:stretch/>
        </p:blipFill>
        <p:spPr>
          <a:xfrm>
            <a:off x="5627285" y="3976557"/>
            <a:ext cx="821192" cy="661060"/>
          </a:xfrm>
          <a:prstGeom prst="rect">
            <a:avLst/>
          </a:prstGeom>
          <a:noFill/>
          <a:ln>
            <a:noFill/>
          </a:ln>
        </p:spPr>
      </p:pic>
      <p:pic>
        <p:nvPicPr>
          <p:cNvPr id="77" name="Google Shape;77;p1" descr="Noticias Vitafoods Europe 2013 | NEXIRA"/>
          <p:cNvPicPr preferRelativeResize="0"/>
          <p:nvPr/>
        </p:nvPicPr>
        <p:blipFill rotWithShape="1">
          <a:blip r:embed="rId8">
            <a:alphaModFix/>
          </a:blip>
          <a:srcRect/>
          <a:stretch/>
        </p:blipFill>
        <p:spPr>
          <a:xfrm>
            <a:off x="413886" y="4983785"/>
            <a:ext cx="1243402" cy="322154"/>
          </a:xfrm>
          <a:prstGeom prst="rect">
            <a:avLst/>
          </a:prstGeom>
          <a:noFill/>
          <a:ln>
            <a:noFill/>
          </a:ln>
        </p:spPr>
      </p:pic>
      <p:pic>
        <p:nvPicPr>
          <p:cNvPr id="78" name="Google Shape;78;p1" descr="A green and black logo&#10;&#10;Description automatically generated"/>
          <p:cNvPicPr preferRelativeResize="0"/>
          <p:nvPr/>
        </p:nvPicPr>
        <p:blipFill rotWithShape="1">
          <a:blip r:embed="rId9">
            <a:alphaModFix/>
          </a:blip>
          <a:srcRect/>
          <a:stretch/>
        </p:blipFill>
        <p:spPr>
          <a:xfrm>
            <a:off x="1886752" y="3358560"/>
            <a:ext cx="1768363" cy="349846"/>
          </a:xfrm>
          <a:prstGeom prst="rect">
            <a:avLst/>
          </a:prstGeom>
          <a:noFill/>
          <a:ln>
            <a:noFill/>
          </a:ln>
        </p:spPr>
      </p:pic>
      <p:pic>
        <p:nvPicPr>
          <p:cNvPr id="79" name="Google Shape;79;p1" descr="A green tree with red text&#10;&#10;Description automatically generated"/>
          <p:cNvPicPr preferRelativeResize="0"/>
          <p:nvPr/>
        </p:nvPicPr>
        <p:blipFill rotWithShape="1">
          <a:blip r:embed="rId10">
            <a:alphaModFix/>
          </a:blip>
          <a:srcRect/>
          <a:stretch/>
        </p:blipFill>
        <p:spPr>
          <a:xfrm>
            <a:off x="7124432" y="5319497"/>
            <a:ext cx="918263" cy="976949"/>
          </a:xfrm>
          <a:prstGeom prst="rect">
            <a:avLst/>
          </a:prstGeom>
          <a:noFill/>
          <a:ln>
            <a:noFill/>
          </a:ln>
        </p:spPr>
      </p:pic>
      <p:pic>
        <p:nvPicPr>
          <p:cNvPr id="80" name="Google Shape;80;p1" descr="A pink text on a black background&#10;&#10;Description automatically generated"/>
          <p:cNvPicPr preferRelativeResize="0"/>
          <p:nvPr/>
        </p:nvPicPr>
        <p:blipFill rotWithShape="1">
          <a:blip r:embed="rId11">
            <a:alphaModFix/>
          </a:blip>
          <a:srcRect/>
          <a:stretch/>
        </p:blipFill>
        <p:spPr>
          <a:xfrm>
            <a:off x="9440411" y="4711988"/>
            <a:ext cx="812266" cy="812266"/>
          </a:xfrm>
          <a:prstGeom prst="rect">
            <a:avLst/>
          </a:prstGeom>
          <a:noFill/>
          <a:ln>
            <a:noFill/>
          </a:ln>
        </p:spPr>
      </p:pic>
      <p:pic>
        <p:nvPicPr>
          <p:cNvPr id="81" name="Google Shape;81;p1" descr="Blue text on a white background&#10;&#10;Description automatically generated"/>
          <p:cNvPicPr preferRelativeResize="0"/>
          <p:nvPr/>
        </p:nvPicPr>
        <p:blipFill rotWithShape="1">
          <a:blip r:embed="rId12">
            <a:alphaModFix/>
          </a:blip>
          <a:srcRect/>
          <a:stretch/>
        </p:blipFill>
        <p:spPr>
          <a:xfrm>
            <a:off x="5065191" y="6359446"/>
            <a:ext cx="1301251" cy="443164"/>
          </a:xfrm>
          <a:prstGeom prst="rect">
            <a:avLst/>
          </a:prstGeom>
          <a:noFill/>
          <a:ln>
            <a:noFill/>
          </a:ln>
        </p:spPr>
      </p:pic>
      <p:pic>
        <p:nvPicPr>
          <p:cNvPr id="82" name="Google Shape;82;p1" descr="A black and blue logo&#10;&#10;Description automatically generated"/>
          <p:cNvPicPr preferRelativeResize="0"/>
          <p:nvPr/>
        </p:nvPicPr>
        <p:blipFill rotWithShape="1">
          <a:blip r:embed="rId13">
            <a:alphaModFix/>
          </a:blip>
          <a:srcRect/>
          <a:stretch/>
        </p:blipFill>
        <p:spPr>
          <a:xfrm>
            <a:off x="10282710" y="5703642"/>
            <a:ext cx="1301254" cy="322155"/>
          </a:xfrm>
          <a:prstGeom prst="rect">
            <a:avLst/>
          </a:prstGeom>
          <a:noFill/>
          <a:ln>
            <a:noFill/>
          </a:ln>
        </p:spPr>
      </p:pic>
      <p:pic>
        <p:nvPicPr>
          <p:cNvPr id="83" name="Google Shape;83;p1" descr="Anagenix logo"/>
          <p:cNvPicPr preferRelativeResize="0"/>
          <p:nvPr/>
        </p:nvPicPr>
        <p:blipFill rotWithShape="1">
          <a:blip r:embed="rId14">
            <a:alphaModFix/>
          </a:blip>
          <a:srcRect/>
          <a:stretch/>
        </p:blipFill>
        <p:spPr>
          <a:xfrm>
            <a:off x="2090934" y="2403441"/>
            <a:ext cx="956258" cy="547234"/>
          </a:xfrm>
          <a:prstGeom prst="rect">
            <a:avLst/>
          </a:prstGeom>
          <a:noFill/>
          <a:ln>
            <a:noFill/>
          </a:ln>
        </p:spPr>
      </p:pic>
      <p:pic>
        <p:nvPicPr>
          <p:cNvPr id="84" name="Google Shape;84;p1" descr="A green and yellow logo&#10;&#10;Description automatically generated"/>
          <p:cNvPicPr preferRelativeResize="0"/>
          <p:nvPr/>
        </p:nvPicPr>
        <p:blipFill rotWithShape="1">
          <a:blip r:embed="rId15">
            <a:alphaModFix/>
          </a:blip>
          <a:srcRect/>
          <a:stretch/>
        </p:blipFill>
        <p:spPr>
          <a:xfrm>
            <a:off x="5633806" y="2307974"/>
            <a:ext cx="959669" cy="692333"/>
          </a:xfrm>
          <a:prstGeom prst="rect">
            <a:avLst/>
          </a:prstGeom>
          <a:noFill/>
          <a:ln>
            <a:noFill/>
          </a:ln>
        </p:spPr>
      </p:pic>
      <p:pic>
        <p:nvPicPr>
          <p:cNvPr id="85" name="Google Shape;85;p1" descr="AgriFiber – Multifunctional Fiber Upcycled From Plant Extracts"/>
          <p:cNvPicPr preferRelativeResize="0"/>
          <p:nvPr/>
        </p:nvPicPr>
        <p:blipFill rotWithShape="1">
          <a:blip r:embed="rId16">
            <a:alphaModFix/>
          </a:blip>
          <a:srcRect/>
          <a:stretch/>
        </p:blipFill>
        <p:spPr>
          <a:xfrm>
            <a:off x="358061" y="2608502"/>
            <a:ext cx="1338819" cy="271527"/>
          </a:xfrm>
          <a:prstGeom prst="rect">
            <a:avLst/>
          </a:prstGeom>
          <a:noFill/>
          <a:ln>
            <a:noFill/>
          </a:ln>
        </p:spPr>
      </p:pic>
      <p:pic>
        <p:nvPicPr>
          <p:cNvPr id="86" name="Google Shape;86;p1" descr="Anderson Global Group Header Logo"/>
          <p:cNvPicPr preferRelativeResize="0"/>
          <p:nvPr/>
        </p:nvPicPr>
        <p:blipFill rotWithShape="1">
          <a:blip r:embed="rId17">
            <a:alphaModFix/>
          </a:blip>
          <a:srcRect/>
          <a:stretch/>
        </p:blipFill>
        <p:spPr>
          <a:xfrm>
            <a:off x="3518750" y="2567068"/>
            <a:ext cx="1744398" cy="324539"/>
          </a:xfrm>
          <a:prstGeom prst="rect">
            <a:avLst/>
          </a:prstGeom>
          <a:noFill/>
          <a:ln>
            <a:noFill/>
          </a:ln>
        </p:spPr>
      </p:pic>
      <p:pic>
        <p:nvPicPr>
          <p:cNvPr id="87" name="Google Shape;87;p1" descr="A logo for a company&#10;&#10;Description automatically generated"/>
          <p:cNvPicPr preferRelativeResize="0"/>
          <p:nvPr/>
        </p:nvPicPr>
        <p:blipFill rotWithShape="1">
          <a:blip r:embed="rId18">
            <a:alphaModFix/>
          </a:blip>
          <a:srcRect/>
          <a:stretch/>
        </p:blipFill>
        <p:spPr>
          <a:xfrm>
            <a:off x="9701909" y="3168800"/>
            <a:ext cx="1195506" cy="749360"/>
          </a:xfrm>
          <a:prstGeom prst="rect">
            <a:avLst/>
          </a:prstGeom>
          <a:noFill/>
          <a:ln>
            <a:noFill/>
          </a:ln>
        </p:spPr>
      </p:pic>
      <p:pic>
        <p:nvPicPr>
          <p:cNvPr id="88" name="Google Shape;88;p1" descr="A logo with blue dots&#10;&#10;Description automatically generated"/>
          <p:cNvPicPr preferRelativeResize="0"/>
          <p:nvPr/>
        </p:nvPicPr>
        <p:blipFill rotWithShape="1">
          <a:blip r:embed="rId19">
            <a:alphaModFix/>
          </a:blip>
          <a:srcRect/>
          <a:stretch/>
        </p:blipFill>
        <p:spPr>
          <a:xfrm>
            <a:off x="-6" y="2526032"/>
            <a:ext cx="1977033" cy="1977038"/>
          </a:xfrm>
          <a:prstGeom prst="rect">
            <a:avLst/>
          </a:prstGeom>
          <a:noFill/>
          <a:ln>
            <a:noFill/>
          </a:ln>
        </p:spPr>
      </p:pic>
      <p:pic>
        <p:nvPicPr>
          <p:cNvPr id="89" name="Google Shape;89;p1" descr="Fresenius-Kabi"/>
          <p:cNvPicPr preferRelativeResize="0"/>
          <p:nvPr/>
        </p:nvPicPr>
        <p:blipFill rotWithShape="1">
          <a:blip r:embed="rId20">
            <a:alphaModFix/>
          </a:blip>
          <a:srcRect/>
          <a:stretch/>
        </p:blipFill>
        <p:spPr>
          <a:xfrm>
            <a:off x="6007074" y="3293622"/>
            <a:ext cx="1253975" cy="534004"/>
          </a:xfrm>
          <a:prstGeom prst="rect">
            <a:avLst/>
          </a:prstGeom>
          <a:noFill/>
          <a:ln>
            <a:noFill/>
          </a:ln>
        </p:spPr>
      </p:pic>
      <p:pic>
        <p:nvPicPr>
          <p:cNvPr id="90" name="Google Shape;90;p1"/>
          <p:cNvPicPr preferRelativeResize="0"/>
          <p:nvPr/>
        </p:nvPicPr>
        <p:blipFill rotWithShape="1">
          <a:blip r:embed="rId21">
            <a:alphaModFix/>
          </a:blip>
          <a:srcRect/>
          <a:stretch/>
        </p:blipFill>
        <p:spPr>
          <a:xfrm>
            <a:off x="2712801" y="4116305"/>
            <a:ext cx="1202321" cy="383536"/>
          </a:xfrm>
          <a:prstGeom prst="rect">
            <a:avLst/>
          </a:prstGeom>
          <a:noFill/>
          <a:ln>
            <a:noFill/>
          </a:ln>
        </p:spPr>
      </p:pic>
      <p:pic>
        <p:nvPicPr>
          <p:cNvPr id="91" name="Google Shape;91;p1"/>
          <p:cNvPicPr preferRelativeResize="0"/>
          <p:nvPr/>
        </p:nvPicPr>
        <p:blipFill rotWithShape="1">
          <a:blip r:embed="rId22">
            <a:alphaModFix/>
          </a:blip>
          <a:srcRect/>
          <a:stretch/>
        </p:blipFill>
        <p:spPr>
          <a:xfrm>
            <a:off x="10439538" y="2617335"/>
            <a:ext cx="1332514" cy="237949"/>
          </a:xfrm>
          <a:prstGeom prst="rect">
            <a:avLst/>
          </a:prstGeom>
          <a:noFill/>
          <a:ln>
            <a:noFill/>
          </a:ln>
        </p:spPr>
      </p:pic>
      <p:pic>
        <p:nvPicPr>
          <p:cNvPr id="92" name="Google Shape;92;p1" descr="A logo with a flower&#10;&#10;Description automatically generated"/>
          <p:cNvPicPr preferRelativeResize="0"/>
          <p:nvPr/>
        </p:nvPicPr>
        <p:blipFill rotWithShape="1">
          <a:blip r:embed="rId23">
            <a:alphaModFix/>
          </a:blip>
          <a:srcRect/>
          <a:stretch/>
        </p:blipFill>
        <p:spPr>
          <a:xfrm>
            <a:off x="4176678" y="4057931"/>
            <a:ext cx="1163330" cy="454992"/>
          </a:xfrm>
          <a:prstGeom prst="rect">
            <a:avLst/>
          </a:prstGeom>
          <a:noFill/>
          <a:ln>
            <a:noFill/>
          </a:ln>
        </p:spPr>
      </p:pic>
      <p:pic>
        <p:nvPicPr>
          <p:cNvPr id="93" name="Google Shape;93;p1"/>
          <p:cNvPicPr preferRelativeResize="0"/>
          <p:nvPr/>
        </p:nvPicPr>
        <p:blipFill rotWithShape="1">
          <a:blip r:embed="rId24">
            <a:alphaModFix/>
          </a:blip>
          <a:srcRect/>
          <a:stretch/>
        </p:blipFill>
        <p:spPr>
          <a:xfrm>
            <a:off x="7784151" y="4850818"/>
            <a:ext cx="1147791" cy="573895"/>
          </a:xfrm>
          <a:prstGeom prst="rect">
            <a:avLst/>
          </a:prstGeom>
          <a:noFill/>
          <a:ln>
            <a:noFill/>
          </a:ln>
        </p:spPr>
      </p:pic>
      <p:pic>
        <p:nvPicPr>
          <p:cNvPr id="94" name="Google Shape;94;p1" descr="A black text on a white background&#10;&#10;Description automatically generated"/>
          <p:cNvPicPr preferRelativeResize="0"/>
          <p:nvPr/>
        </p:nvPicPr>
        <p:blipFill rotWithShape="1">
          <a:blip r:embed="rId25">
            <a:alphaModFix/>
          </a:blip>
          <a:srcRect/>
          <a:stretch/>
        </p:blipFill>
        <p:spPr>
          <a:xfrm>
            <a:off x="5970351" y="4912179"/>
            <a:ext cx="1514319" cy="475496"/>
          </a:xfrm>
          <a:prstGeom prst="rect">
            <a:avLst/>
          </a:prstGeom>
          <a:noFill/>
          <a:ln>
            <a:noFill/>
          </a:ln>
        </p:spPr>
      </p:pic>
      <p:pic>
        <p:nvPicPr>
          <p:cNvPr id="95" name="Google Shape;95;p1"/>
          <p:cNvPicPr preferRelativeResize="0"/>
          <p:nvPr/>
        </p:nvPicPr>
        <p:blipFill rotWithShape="1">
          <a:blip r:embed="rId26">
            <a:alphaModFix/>
          </a:blip>
          <a:srcRect/>
          <a:stretch/>
        </p:blipFill>
        <p:spPr>
          <a:xfrm>
            <a:off x="10657323" y="4915952"/>
            <a:ext cx="1253970" cy="392478"/>
          </a:xfrm>
          <a:prstGeom prst="rect">
            <a:avLst/>
          </a:prstGeom>
          <a:noFill/>
          <a:ln>
            <a:noFill/>
          </a:ln>
        </p:spPr>
      </p:pic>
      <p:pic>
        <p:nvPicPr>
          <p:cNvPr id="96" name="Google Shape;96;p1"/>
          <p:cNvPicPr preferRelativeResize="0"/>
          <p:nvPr/>
        </p:nvPicPr>
        <p:blipFill rotWithShape="1">
          <a:blip r:embed="rId27">
            <a:alphaModFix/>
          </a:blip>
          <a:srcRect/>
          <a:stretch/>
        </p:blipFill>
        <p:spPr>
          <a:xfrm>
            <a:off x="4909197" y="4922482"/>
            <a:ext cx="919986" cy="355449"/>
          </a:xfrm>
          <a:prstGeom prst="rect">
            <a:avLst/>
          </a:prstGeom>
          <a:noFill/>
          <a:ln>
            <a:noFill/>
          </a:ln>
        </p:spPr>
      </p:pic>
      <p:pic>
        <p:nvPicPr>
          <p:cNvPr id="97" name="Google Shape;97;p1"/>
          <p:cNvPicPr preferRelativeResize="0"/>
          <p:nvPr/>
        </p:nvPicPr>
        <p:blipFill rotWithShape="1">
          <a:blip r:embed="rId28">
            <a:alphaModFix/>
          </a:blip>
          <a:srcRect/>
          <a:stretch/>
        </p:blipFill>
        <p:spPr>
          <a:xfrm>
            <a:off x="6806696" y="4223545"/>
            <a:ext cx="1184634" cy="178219"/>
          </a:xfrm>
          <a:prstGeom prst="rect">
            <a:avLst/>
          </a:prstGeom>
          <a:noFill/>
          <a:ln>
            <a:noFill/>
          </a:ln>
        </p:spPr>
      </p:pic>
      <p:pic>
        <p:nvPicPr>
          <p:cNvPr id="98" name="Google Shape;98;p1" descr="A close-up of a logo&#10;&#10;Description automatically generated"/>
          <p:cNvPicPr preferRelativeResize="0"/>
          <p:nvPr/>
        </p:nvPicPr>
        <p:blipFill rotWithShape="1">
          <a:blip r:embed="rId29">
            <a:alphaModFix/>
          </a:blip>
          <a:srcRect t="14595" b="23975"/>
          <a:stretch/>
        </p:blipFill>
        <p:spPr>
          <a:xfrm>
            <a:off x="2197043" y="5475669"/>
            <a:ext cx="1147791" cy="705040"/>
          </a:xfrm>
          <a:prstGeom prst="rect">
            <a:avLst/>
          </a:prstGeom>
          <a:noFill/>
          <a:ln>
            <a:noFill/>
          </a:ln>
        </p:spPr>
      </p:pic>
      <p:pic>
        <p:nvPicPr>
          <p:cNvPr id="99" name="Google Shape;99;p1" descr="A black background with grey and green text&#10;&#10;Description automatically generated"/>
          <p:cNvPicPr preferRelativeResize="0"/>
          <p:nvPr/>
        </p:nvPicPr>
        <p:blipFill rotWithShape="1">
          <a:blip r:embed="rId30">
            <a:alphaModFix/>
          </a:blip>
          <a:srcRect/>
          <a:stretch/>
        </p:blipFill>
        <p:spPr>
          <a:xfrm>
            <a:off x="8104839" y="5624964"/>
            <a:ext cx="1846971" cy="495090"/>
          </a:xfrm>
          <a:prstGeom prst="rect">
            <a:avLst/>
          </a:prstGeom>
          <a:noFill/>
          <a:ln>
            <a:noFill/>
          </a:ln>
        </p:spPr>
      </p:pic>
      <p:pic>
        <p:nvPicPr>
          <p:cNvPr id="100" name="Google Shape;100;p1" descr="A close-up of a logo&#10;&#10;Description automatically generated"/>
          <p:cNvPicPr preferRelativeResize="0"/>
          <p:nvPr/>
        </p:nvPicPr>
        <p:blipFill rotWithShape="1">
          <a:blip r:embed="rId31">
            <a:alphaModFix/>
          </a:blip>
          <a:srcRect/>
          <a:stretch/>
        </p:blipFill>
        <p:spPr>
          <a:xfrm>
            <a:off x="1047384" y="5530641"/>
            <a:ext cx="765805" cy="765805"/>
          </a:xfrm>
          <a:prstGeom prst="rect">
            <a:avLst/>
          </a:prstGeom>
          <a:noFill/>
          <a:ln>
            <a:noFill/>
          </a:ln>
        </p:spPr>
      </p:pic>
      <p:pic>
        <p:nvPicPr>
          <p:cNvPr id="101" name="Google Shape;101;p1"/>
          <p:cNvPicPr preferRelativeResize="0"/>
          <p:nvPr/>
        </p:nvPicPr>
        <p:blipFill rotWithShape="1">
          <a:blip r:embed="rId32">
            <a:alphaModFix/>
          </a:blip>
          <a:srcRect/>
          <a:stretch/>
        </p:blipFill>
        <p:spPr>
          <a:xfrm>
            <a:off x="3492301" y="6431161"/>
            <a:ext cx="1209547" cy="274038"/>
          </a:xfrm>
          <a:prstGeom prst="rect">
            <a:avLst/>
          </a:prstGeom>
          <a:noFill/>
          <a:ln>
            <a:noFill/>
          </a:ln>
        </p:spPr>
      </p:pic>
      <p:pic>
        <p:nvPicPr>
          <p:cNvPr id="102" name="Google Shape;102;p1"/>
          <p:cNvPicPr preferRelativeResize="0"/>
          <p:nvPr/>
        </p:nvPicPr>
        <p:blipFill rotWithShape="1">
          <a:blip r:embed="rId33">
            <a:alphaModFix/>
          </a:blip>
          <a:srcRect/>
          <a:stretch/>
        </p:blipFill>
        <p:spPr>
          <a:xfrm>
            <a:off x="5318153" y="5757768"/>
            <a:ext cx="1519845" cy="239472"/>
          </a:xfrm>
          <a:prstGeom prst="rect">
            <a:avLst/>
          </a:prstGeom>
          <a:noFill/>
          <a:ln>
            <a:noFill/>
          </a:ln>
        </p:spPr>
      </p:pic>
      <p:pic>
        <p:nvPicPr>
          <p:cNvPr id="103" name="Google Shape;103;p1" title="IconFoods_Logo_300dpi-scaled-2.jpg"/>
          <p:cNvPicPr preferRelativeResize="0"/>
          <p:nvPr/>
        </p:nvPicPr>
        <p:blipFill rotWithShape="1">
          <a:blip r:embed="rId34">
            <a:alphaModFix/>
          </a:blip>
          <a:srcRect l="13351" t="14896" r="10999" b="16741"/>
          <a:stretch/>
        </p:blipFill>
        <p:spPr>
          <a:xfrm>
            <a:off x="7861243" y="1214618"/>
            <a:ext cx="1930911" cy="1026681"/>
          </a:xfrm>
          <a:prstGeom prst="rect">
            <a:avLst/>
          </a:prstGeom>
          <a:noFill/>
          <a:ln>
            <a:noFill/>
          </a:ln>
        </p:spPr>
      </p:pic>
      <p:pic>
        <p:nvPicPr>
          <p:cNvPr id="104" name="Google Shape;104;p1" title="musb_research_final_logo - Copy.png"/>
          <p:cNvPicPr preferRelativeResize="0"/>
          <p:nvPr/>
        </p:nvPicPr>
        <p:blipFill rotWithShape="1">
          <a:blip r:embed="rId35">
            <a:alphaModFix/>
          </a:blip>
          <a:srcRect t="26681" b="26681"/>
          <a:stretch/>
        </p:blipFill>
        <p:spPr>
          <a:xfrm>
            <a:off x="8079920" y="3951328"/>
            <a:ext cx="1621969" cy="756451"/>
          </a:xfrm>
          <a:prstGeom prst="rect">
            <a:avLst/>
          </a:prstGeom>
          <a:noFill/>
          <a:ln>
            <a:noFill/>
          </a:ln>
        </p:spPr>
      </p:pic>
      <p:pic>
        <p:nvPicPr>
          <p:cNvPr id="105" name="Google Shape;105;p1" title="Benicaros_logo_tagline_blue_on_white_RGB.png"/>
          <p:cNvPicPr preferRelativeResize="0"/>
          <p:nvPr/>
        </p:nvPicPr>
        <p:blipFill rotWithShape="1">
          <a:blip r:embed="rId36">
            <a:alphaModFix/>
          </a:blip>
          <a:srcRect/>
          <a:stretch/>
        </p:blipFill>
        <p:spPr>
          <a:xfrm>
            <a:off x="7071409" y="2507415"/>
            <a:ext cx="1147774" cy="452276"/>
          </a:xfrm>
          <a:prstGeom prst="rect">
            <a:avLst/>
          </a:prstGeom>
          <a:noFill/>
          <a:ln>
            <a:noFill/>
          </a:ln>
        </p:spPr>
      </p:pic>
      <p:pic>
        <p:nvPicPr>
          <p:cNvPr id="106" name="Google Shape;106;p1"/>
          <p:cNvPicPr preferRelativeResize="0"/>
          <p:nvPr/>
        </p:nvPicPr>
        <p:blipFill rotWithShape="1">
          <a:blip r:embed="rId37">
            <a:alphaModFix/>
          </a:blip>
          <a:srcRect/>
          <a:stretch/>
        </p:blipFill>
        <p:spPr>
          <a:xfrm>
            <a:off x="3793512" y="5706276"/>
            <a:ext cx="1301241" cy="413778"/>
          </a:xfrm>
          <a:prstGeom prst="rect">
            <a:avLst/>
          </a:prstGeom>
          <a:noFill/>
          <a:ln>
            <a:noFill/>
          </a:ln>
        </p:spPr>
      </p:pic>
      <p:pic>
        <p:nvPicPr>
          <p:cNvPr id="107" name="Google Shape;107;p1"/>
          <p:cNvPicPr preferRelativeResize="0"/>
          <p:nvPr/>
        </p:nvPicPr>
        <p:blipFill rotWithShape="1">
          <a:blip r:embed="rId38">
            <a:alphaModFix/>
          </a:blip>
          <a:srcRect/>
          <a:stretch/>
        </p:blipFill>
        <p:spPr>
          <a:xfrm>
            <a:off x="1859611" y="4494500"/>
            <a:ext cx="1282900" cy="1282900"/>
          </a:xfrm>
          <a:prstGeom prst="rect">
            <a:avLst/>
          </a:prstGeom>
          <a:noFill/>
          <a:ln>
            <a:noFill/>
          </a:ln>
        </p:spPr>
      </p:pic>
      <p:pic>
        <p:nvPicPr>
          <p:cNvPr id="108" name="Google Shape;108;p1" title="Hive Bev Co Color (1).png"/>
          <p:cNvPicPr preferRelativeResize="0"/>
          <p:nvPr/>
        </p:nvPicPr>
        <p:blipFill rotWithShape="1">
          <a:blip r:embed="rId39">
            <a:alphaModFix/>
          </a:blip>
          <a:srcRect/>
          <a:stretch/>
        </p:blipFill>
        <p:spPr>
          <a:xfrm>
            <a:off x="11145499" y="3086542"/>
            <a:ext cx="765806" cy="765806"/>
          </a:xfrm>
          <a:prstGeom prst="rect">
            <a:avLst/>
          </a:prstGeom>
          <a:noFill/>
          <a:ln>
            <a:noFill/>
          </a:ln>
        </p:spPr>
      </p:pic>
      <p:pic>
        <p:nvPicPr>
          <p:cNvPr id="109" name="Google Shape;109;p1" descr="Home - Carobway"/>
          <p:cNvPicPr preferRelativeResize="0"/>
          <p:nvPr/>
        </p:nvPicPr>
        <p:blipFill rotWithShape="1">
          <a:blip r:embed="rId40">
            <a:alphaModFix/>
          </a:blip>
          <a:srcRect/>
          <a:stretch/>
        </p:blipFill>
        <p:spPr>
          <a:xfrm>
            <a:off x="8637780" y="2187185"/>
            <a:ext cx="1508477" cy="1054128"/>
          </a:xfrm>
          <a:prstGeom prst="rect">
            <a:avLst/>
          </a:prstGeom>
          <a:noFill/>
          <a:ln>
            <a:noFill/>
          </a:ln>
        </p:spPr>
      </p:pic>
      <p:pic>
        <p:nvPicPr>
          <p:cNvPr id="110" name="Google Shape;110;p1" descr="FutureCeuticals, Inc. - Nutraceuticals World"/>
          <p:cNvPicPr preferRelativeResize="0"/>
          <p:nvPr/>
        </p:nvPicPr>
        <p:blipFill rotWithShape="1">
          <a:blip r:embed="rId41">
            <a:alphaModFix/>
          </a:blip>
          <a:srcRect/>
          <a:stretch/>
        </p:blipFill>
        <p:spPr>
          <a:xfrm>
            <a:off x="7659488" y="3251939"/>
            <a:ext cx="1759459" cy="297206"/>
          </a:xfrm>
          <a:prstGeom prst="rect">
            <a:avLst/>
          </a:prstGeom>
          <a:noFill/>
          <a:ln>
            <a:noFill/>
          </a:ln>
        </p:spPr>
      </p:pic>
      <p:pic>
        <p:nvPicPr>
          <p:cNvPr id="111" name="Google Shape;111;p1" descr="A blue and orange text&#10;&#10;AI-generated content may be incorrect."/>
          <p:cNvPicPr preferRelativeResize="0"/>
          <p:nvPr/>
        </p:nvPicPr>
        <p:blipFill rotWithShape="1">
          <a:blip r:embed="rId42">
            <a:alphaModFix/>
          </a:blip>
          <a:srcRect/>
          <a:stretch/>
        </p:blipFill>
        <p:spPr>
          <a:xfrm>
            <a:off x="9768503" y="4083611"/>
            <a:ext cx="1692969" cy="436786"/>
          </a:xfrm>
          <a:prstGeom prst="rect">
            <a:avLst/>
          </a:prstGeom>
          <a:noFill/>
          <a:ln>
            <a:noFill/>
          </a:ln>
        </p:spPr>
      </p:pic>
      <p:pic>
        <p:nvPicPr>
          <p:cNvPr id="112" name="Google Shape;112;p1" descr="A green text on a black background&#10;&#10;AI-generated content may be incorrect."/>
          <p:cNvPicPr preferRelativeResize="0"/>
          <p:nvPr/>
        </p:nvPicPr>
        <p:blipFill rotWithShape="1">
          <a:blip r:embed="rId43">
            <a:alphaModFix/>
          </a:blip>
          <a:srcRect/>
          <a:stretch/>
        </p:blipFill>
        <p:spPr>
          <a:xfrm>
            <a:off x="7728232" y="3702146"/>
            <a:ext cx="1621971" cy="229164"/>
          </a:xfrm>
          <a:prstGeom prst="rect">
            <a:avLst/>
          </a:prstGeom>
          <a:noFill/>
          <a:ln>
            <a:noFill/>
          </a:ln>
        </p:spPr>
      </p:pic>
      <p:cxnSp>
        <p:nvCxnSpPr>
          <p:cNvPr id="113" name="Google Shape;113;p1"/>
          <p:cNvCxnSpPr/>
          <p:nvPr/>
        </p:nvCxnSpPr>
        <p:spPr>
          <a:xfrm>
            <a:off x="7484671" y="3632804"/>
            <a:ext cx="2125200" cy="0"/>
          </a:xfrm>
          <a:prstGeom prst="straightConnector1">
            <a:avLst/>
          </a:prstGeom>
          <a:noFill/>
          <a:ln w="9525" cap="flat" cmpd="sng">
            <a:solidFill>
              <a:srgbClr val="D7D7D7"/>
            </a:solidFill>
            <a:prstDash val="solid"/>
            <a:miter lim="800000"/>
            <a:headEnd type="none" w="sm" len="sm"/>
            <a:tailEnd type="none" w="sm" len="sm"/>
          </a:ln>
        </p:spPr>
      </p:cxnSp>
      <p:pic>
        <p:nvPicPr>
          <p:cNvPr id="114" name="Google Shape;114;p1"/>
          <p:cNvPicPr preferRelativeResize="0"/>
          <p:nvPr/>
        </p:nvPicPr>
        <p:blipFill>
          <a:blip r:embed="rId44">
            <a:alphaModFix/>
          </a:blip>
          <a:stretch>
            <a:fillRect/>
          </a:stretch>
        </p:blipFill>
        <p:spPr>
          <a:xfrm>
            <a:off x="9470075" y="6135725"/>
            <a:ext cx="969470" cy="582600"/>
          </a:xfrm>
          <a:prstGeom prst="rect">
            <a:avLst/>
          </a:prstGeom>
          <a:noFill/>
          <a:ln>
            <a:noFill/>
          </a:ln>
        </p:spPr>
      </p:pic>
      <p:pic>
        <p:nvPicPr>
          <p:cNvPr id="115" name="Google Shape;115;p1" title="d18d714c-c33e-4a9c-95e5-ace5aab5764a.png"/>
          <p:cNvPicPr preferRelativeResize="0"/>
          <p:nvPr/>
        </p:nvPicPr>
        <p:blipFill rotWithShape="1">
          <a:blip r:embed="rId45">
            <a:alphaModFix/>
          </a:blip>
          <a:srcRect l="10823" t="22766" r="12201" b="23412"/>
          <a:stretch/>
        </p:blipFill>
        <p:spPr>
          <a:xfrm>
            <a:off x="3946914" y="3181761"/>
            <a:ext cx="1768351" cy="6133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84EAB-CAF2-8CFE-60F1-AFF3C81A8553}"/>
              </a:ext>
            </a:extLst>
          </p:cNvPr>
          <p:cNvPicPr>
            <a:picLocks noChangeAspect="1"/>
          </p:cNvPicPr>
          <p:nvPr/>
        </p:nvPicPr>
        <p:blipFill>
          <a:blip r:embed="rId2"/>
          <a:stretch>
            <a:fillRect/>
          </a:stretch>
        </p:blipFill>
        <p:spPr>
          <a:xfrm>
            <a:off x="128723" y="68263"/>
            <a:ext cx="11934554" cy="6721475"/>
          </a:xfrm>
          <a:prstGeom prst="rect">
            <a:avLst/>
          </a:prstGeom>
          <a:noFill/>
          <a:ln>
            <a:noFill/>
          </a:ln>
        </p:spPr>
      </p:pic>
    </p:spTree>
    <p:extLst>
      <p:ext uri="{BB962C8B-B14F-4D97-AF65-F5344CB8AC3E}">
        <p14:creationId xmlns:p14="http://schemas.microsoft.com/office/powerpoint/2010/main" val="377926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23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41" name="Google Shape;341;p234" descr="A screenshot of a web page&#10;&#10;AI-generated content may be incorrect."/>
          <p:cNvPicPr preferRelativeResize="0"/>
          <p:nvPr/>
        </p:nvPicPr>
        <p:blipFill rotWithShape="1">
          <a:blip r:embed="rId3">
            <a:alphaModFix/>
          </a:blip>
          <a:srcRect t="5004" b="3549"/>
          <a:stretch/>
        </p:blipFill>
        <p:spPr>
          <a:xfrm>
            <a:off x="20" y="1282"/>
            <a:ext cx="12191980" cy="68567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7">
          <a:extLst>
            <a:ext uri="{FF2B5EF4-FFF2-40B4-BE49-F238E27FC236}">
              <a16:creationId xmlns:a16="http://schemas.microsoft.com/office/drawing/2014/main" id="{2B4F6A87-3A8D-7F92-BE90-0D999A409064}"/>
            </a:ext>
          </a:extLst>
        </p:cNvPr>
        <p:cNvGrpSpPr/>
        <p:nvPr/>
      </p:nvGrpSpPr>
      <p:grpSpPr>
        <a:xfrm>
          <a:off x="0" y="0"/>
          <a:ext cx="0" cy="0"/>
          <a:chOff x="0" y="0"/>
          <a:chExt cx="0" cy="0"/>
        </a:xfrm>
      </p:grpSpPr>
      <p:pic>
        <p:nvPicPr>
          <p:cNvPr id="378" name="Google Shape;378;p235">
            <a:extLst>
              <a:ext uri="{FF2B5EF4-FFF2-40B4-BE49-F238E27FC236}">
                <a16:creationId xmlns:a16="http://schemas.microsoft.com/office/drawing/2014/main" id="{E5FCFFEF-89AF-B0AE-AC4D-50F837101F49}"/>
              </a:ext>
            </a:extLst>
          </p:cNvPr>
          <p:cNvPicPr preferRelativeResize="0"/>
          <p:nvPr/>
        </p:nvPicPr>
        <p:blipFill rotWithShape="1">
          <a:blip r:embed="rId3">
            <a:alphaModFix/>
          </a:blip>
          <a:srcRect/>
          <a:stretch/>
        </p:blipFill>
        <p:spPr>
          <a:xfrm>
            <a:off x="0" y="-10"/>
            <a:ext cx="12192000" cy="952510"/>
          </a:xfrm>
          <a:prstGeom prst="rect">
            <a:avLst/>
          </a:prstGeom>
          <a:noFill/>
          <a:ln>
            <a:noFill/>
          </a:ln>
        </p:spPr>
      </p:pic>
      <p:sp>
        <p:nvSpPr>
          <p:cNvPr id="379" name="Google Shape;379;p235">
            <a:extLst>
              <a:ext uri="{FF2B5EF4-FFF2-40B4-BE49-F238E27FC236}">
                <a16:creationId xmlns:a16="http://schemas.microsoft.com/office/drawing/2014/main" id="{02236EC9-B4D7-1FFB-110A-7346F9E3389C}"/>
              </a:ext>
            </a:extLst>
          </p:cNvPr>
          <p:cNvSpPr txBox="1"/>
          <p:nvPr/>
        </p:nvSpPr>
        <p:spPr>
          <a:xfrm>
            <a:off x="449550" y="265296"/>
            <a:ext cx="112929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dirty="0">
                <a:solidFill>
                  <a:srgbClr val="064C42"/>
                </a:solidFill>
                <a:latin typeface="Raleway ExtraBold"/>
                <a:ea typeface="Raleway ExtraBold"/>
                <a:cs typeface="Raleway ExtraBold"/>
                <a:sym typeface="Raleway ExtraBold"/>
              </a:rPr>
              <a:t>A Certification to Elevate Efficacious Prebiotics</a:t>
            </a:r>
            <a:endParaRPr sz="3200" b="0" i="0" u="none" strike="noStrike" cap="none" dirty="0">
              <a:solidFill>
                <a:srgbClr val="064C42"/>
              </a:solidFill>
              <a:latin typeface="Raleway ExtraBold"/>
              <a:ea typeface="Raleway ExtraBold"/>
              <a:cs typeface="Raleway ExtraBold"/>
              <a:sym typeface="Raleway ExtraBold"/>
            </a:endParaRPr>
          </a:p>
        </p:txBody>
      </p:sp>
      <p:pic>
        <p:nvPicPr>
          <p:cNvPr id="3" name="Picture 2" descr="A screenshot of a website&#10;&#10;AI-generated content may be incorrect.">
            <a:extLst>
              <a:ext uri="{FF2B5EF4-FFF2-40B4-BE49-F238E27FC236}">
                <a16:creationId xmlns:a16="http://schemas.microsoft.com/office/drawing/2014/main" id="{0CF5026E-EEDE-2283-1EB8-04373241ED31}"/>
              </a:ext>
            </a:extLst>
          </p:cNvPr>
          <p:cNvPicPr>
            <a:picLocks noChangeAspect="1"/>
          </p:cNvPicPr>
          <p:nvPr/>
        </p:nvPicPr>
        <p:blipFill>
          <a:blip r:embed="rId4"/>
          <a:stretch>
            <a:fillRect/>
          </a:stretch>
        </p:blipFill>
        <p:spPr>
          <a:xfrm>
            <a:off x="1992637" y="1217806"/>
            <a:ext cx="7772400" cy="4718440"/>
          </a:xfrm>
          <a:prstGeom prst="rect">
            <a:avLst/>
          </a:prstGeom>
        </p:spPr>
      </p:pic>
    </p:spTree>
    <p:extLst>
      <p:ext uri="{BB962C8B-B14F-4D97-AF65-F5344CB8AC3E}">
        <p14:creationId xmlns:p14="http://schemas.microsoft.com/office/powerpoint/2010/main" val="2800889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35"/>
          <p:cNvPicPr preferRelativeResize="0"/>
          <p:nvPr/>
        </p:nvPicPr>
        <p:blipFill rotWithShape="1">
          <a:blip r:embed="rId3">
            <a:alphaModFix/>
          </a:blip>
          <a:srcRect/>
          <a:stretch/>
        </p:blipFill>
        <p:spPr>
          <a:xfrm>
            <a:off x="0" y="-10"/>
            <a:ext cx="12192000" cy="952510"/>
          </a:xfrm>
          <a:prstGeom prst="rect">
            <a:avLst/>
          </a:prstGeom>
          <a:noFill/>
          <a:ln>
            <a:noFill/>
          </a:ln>
        </p:spPr>
      </p:pic>
      <p:sp>
        <p:nvSpPr>
          <p:cNvPr id="348" name="Google Shape;348;p35"/>
          <p:cNvSpPr txBox="1"/>
          <p:nvPr/>
        </p:nvSpPr>
        <p:spPr>
          <a:xfrm>
            <a:off x="449550" y="181700"/>
            <a:ext cx="112929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a:solidFill>
                  <a:srgbClr val="064C42"/>
                </a:solidFill>
                <a:latin typeface="Raleway ExtraBold"/>
                <a:ea typeface="Raleway ExtraBold"/>
                <a:cs typeface="Raleway ExtraBold"/>
                <a:sym typeface="Raleway ExtraBold"/>
              </a:rPr>
              <a:t>Prebiotic Verified Brands / Ingredients</a:t>
            </a:r>
            <a:endParaRPr sz="3200" b="0" i="0" u="none" strike="noStrike" cap="none">
              <a:solidFill>
                <a:srgbClr val="064C42"/>
              </a:solidFill>
              <a:latin typeface="Raleway ExtraBold"/>
              <a:ea typeface="Raleway ExtraBold"/>
              <a:cs typeface="Raleway ExtraBold"/>
              <a:sym typeface="Raleway ExtraBold"/>
            </a:endParaRPr>
          </a:p>
        </p:txBody>
      </p:sp>
      <p:pic>
        <p:nvPicPr>
          <p:cNvPr id="349" name="Google Shape;349;p35"/>
          <p:cNvPicPr preferRelativeResize="0"/>
          <p:nvPr/>
        </p:nvPicPr>
        <p:blipFill rotWithShape="1">
          <a:blip r:embed="rId4">
            <a:alphaModFix/>
          </a:blip>
          <a:srcRect/>
          <a:stretch/>
        </p:blipFill>
        <p:spPr>
          <a:xfrm>
            <a:off x="2341984" y="5398773"/>
            <a:ext cx="2173772" cy="1472730"/>
          </a:xfrm>
          <a:prstGeom prst="rect">
            <a:avLst/>
          </a:prstGeom>
          <a:noFill/>
          <a:ln>
            <a:noFill/>
          </a:ln>
        </p:spPr>
      </p:pic>
      <p:pic>
        <p:nvPicPr>
          <p:cNvPr id="350" name="Google Shape;350;p35" descr="A hand reaching out to a box of soda cans&#10;&#10;Description automatically generated"/>
          <p:cNvPicPr preferRelativeResize="0"/>
          <p:nvPr/>
        </p:nvPicPr>
        <p:blipFill rotWithShape="1">
          <a:blip r:embed="rId5">
            <a:alphaModFix/>
          </a:blip>
          <a:srcRect/>
          <a:stretch/>
        </p:blipFill>
        <p:spPr>
          <a:xfrm>
            <a:off x="0" y="5393934"/>
            <a:ext cx="1467332" cy="1467332"/>
          </a:xfrm>
          <a:prstGeom prst="rect">
            <a:avLst/>
          </a:prstGeom>
          <a:noFill/>
          <a:ln>
            <a:noFill/>
          </a:ln>
        </p:spPr>
      </p:pic>
      <p:pic>
        <p:nvPicPr>
          <p:cNvPr id="351" name="Google Shape;351;p35"/>
          <p:cNvPicPr preferRelativeResize="0"/>
          <p:nvPr/>
        </p:nvPicPr>
        <p:blipFill rotWithShape="1">
          <a:blip r:embed="rId6">
            <a:alphaModFix/>
          </a:blip>
          <a:srcRect/>
          <a:stretch/>
        </p:blipFill>
        <p:spPr>
          <a:xfrm>
            <a:off x="392875" y="1553500"/>
            <a:ext cx="3032491" cy="1044956"/>
          </a:xfrm>
          <a:prstGeom prst="rect">
            <a:avLst/>
          </a:prstGeom>
          <a:noFill/>
          <a:ln>
            <a:noFill/>
          </a:ln>
        </p:spPr>
      </p:pic>
      <p:pic>
        <p:nvPicPr>
          <p:cNvPr id="352" name="Google Shape;352;p35" descr="A green and yellow logo&#10;&#10;Description automatically generated"/>
          <p:cNvPicPr preferRelativeResize="0"/>
          <p:nvPr/>
        </p:nvPicPr>
        <p:blipFill rotWithShape="1">
          <a:blip r:embed="rId7">
            <a:alphaModFix/>
          </a:blip>
          <a:srcRect/>
          <a:stretch/>
        </p:blipFill>
        <p:spPr>
          <a:xfrm>
            <a:off x="4220344" y="1219574"/>
            <a:ext cx="2080692" cy="1504114"/>
          </a:xfrm>
          <a:prstGeom prst="rect">
            <a:avLst/>
          </a:prstGeom>
          <a:noFill/>
          <a:ln>
            <a:noFill/>
          </a:ln>
        </p:spPr>
      </p:pic>
      <p:pic>
        <p:nvPicPr>
          <p:cNvPr id="353" name="Google Shape;353;p35"/>
          <p:cNvPicPr preferRelativeResize="0"/>
          <p:nvPr/>
        </p:nvPicPr>
        <p:blipFill rotWithShape="1">
          <a:blip r:embed="rId8">
            <a:alphaModFix/>
          </a:blip>
          <a:srcRect/>
          <a:stretch/>
        </p:blipFill>
        <p:spPr>
          <a:xfrm>
            <a:off x="8787964" y="1597266"/>
            <a:ext cx="3068280" cy="1044957"/>
          </a:xfrm>
          <a:prstGeom prst="rect">
            <a:avLst/>
          </a:prstGeom>
          <a:noFill/>
          <a:ln>
            <a:noFill/>
          </a:ln>
        </p:spPr>
      </p:pic>
      <p:pic>
        <p:nvPicPr>
          <p:cNvPr id="354" name="Google Shape;354;p35"/>
          <p:cNvPicPr preferRelativeResize="0"/>
          <p:nvPr/>
        </p:nvPicPr>
        <p:blipFill rotWithShape="1">
          <a:blip r:embed="rId9">
            <a:alphaModFix/>
          </a:blip>
          <a:srcRect t="128" r="586" b="1047"/>
          <a:stretch/>
        </p:blipFill>
        <p:spPr>
          <a:xfrm>
            <a:off x="4513325" y="5393932"/>
            <a:ext cx="1476159" cy="1467333"/>
          </a:xfrm>
          <a:prstGeom prst="rect">
            <a:avLst/>
          </a:prstGeom>
          <a:noFill/>
          <a:ln>
            <a:noFill/>
          </a:ln>
        </p:spPr>
      </p:pic>
      <p:pic>
        <p:nvPicPr>
          <p:cNvPr id="355" name="Google Shape;355;p35" descr="A person pouring powder into a bowl&#10;&#10;Description automatically generated"/>
          <p:cNvPicPr preferRelativeResize="0"/>
          <p:nvPr/>
        </p:nvPicPr>
        <p:blipFill rotWithShape="1">
          <a:blip r:embed="rId10">
            <a:alphaModFix/>
          </a:blip>
          <a:srcRect l="16869" t="28453" r="34247" b="5605"/>
          <a:stretch/>
        </p:blipFill>
        <p:spPr>
          <a:xfrm>
            <a:off x="1462934" y="5393932"/>
            <a:ext cx="1498013" cy="1489043"/>
          </a:xfrm>
          <a:prstGeom prst="rect">
            <a:avLst/>
          </a:prstGeom>
          <a:noFill/>
          <a:ln>
            <a:noFill/>
          </a:ln>
        </p:spPr>
      </p:pic>
      <p:pic>
        <p:nvPicPr>
          <p:cNvPr id="356" name="Google Shape;356;p35" descr="A white container with blue and white text&#10;&#10;Description automatically generated"/>
          <p:cNvPicPr preferRelativeResize="0"/>
          <p:nvPr/>
        </p:nvPicPr>
        <p:blipFill rotWithShape="1">
          <a:blip r:embed="rId11">
            <a:alphaModFix/>
          </a:blip>
          <a:srcRect/>
          <a:stretch/>
        </p:blipFill>
        <p:spPr>
          <a:xfrm>
            <a:off x="5989497" y="5378852"/>
            <a:ext cx="1247698" cy="1482415"/>
          </a:xfrm>
          <a:prstGeom prst="rect">
            <a:avLst/>
          </a:prstGeom>
          <a:noFill/>
          <a:ln>
            <a:noFill/>
          </a:ln>
        </p:spPr>
      </p:pic>
      <p:pic>
        <p:nvPicPr>
          <p:cNvPr id="357" name="Google Shape;357;p35"/>
          <p:cNvPicPr preferRelativeResize="0"/>
          <p:nvPr/>
        </p:nvPicPr>
        <p:blipFill rotWithShape="1">
          <a:blip r:embed="rId12">
            <a:alphaModFix/>
          </a:blip>
          <a:srcRect/>
          <a:stretch/>
        </p:blipFill>
        <p:spPr>
          <a:xfrm>
            <a:off x="3240701" y="3826290"/>
            <a:ext cx="2156229" cy="385319"/>
          </a:xfrm>
          <a:prstGeom prst="rect">
            <a:avLst/>
          </a:prstGeom>
          <a:noFill/>
          <a:ln>
            <a:noFill/>
          </a:ln>
        </p:spPr>
      </p:pic>
      <p:pic>
        <p:nvPicPr>
          <p:cNvPr id="358" name="Google Shape;358;p35" descr="Nexira - Nexira"/>
          <p:cNvPicPr preferRelativeResize="0"/>
          <p:nvPr/>
        </p:nvPicPr>
        <p:blipFill rotWithShape="1">
          <a:blip r:embed="rId13">
            <a:alphaModFix/>
          </a:blip>
          <a:srcRect/>
          <a:stretch/>
        </p:blipFill>
        <p:spPr>
          <a:xfrm>
            <a:off x="7892918" y="3505764"/>
            <a:ext cx="2037328" cy="705846"/>
          </a:xfrm>
          <a:prstGeom prst="rect">
            <a:avLst/>
          </a:prstGeom>
          <a:noFill/>
          <a:ln>
            <a:noFill/>
          </a:ln>
        </p:spPr>
      </p:pic>
      <p:pic>
        <p:nvPicPr>
          <p:cNvPr id="359" name="Google Shape;359;p35"/>
          <p:cNvPicPr preferRelativeResize="0"/>
          <p:nvPr/>
        </p:nvPicPr>
        <p:blipFill rotWithShape="1">
          <a:blip r:embed="rId14">
            <a:alphaModFix/>
          </a:blip>
          <a:srcRect t="22478" b="9591"/>
          <a:stretch/>
        </p:blipFill>
        <p:spPr>
          <a:xfrm>
            <a:off x="7345555" y="5378852"/>
            <a:ext cx="1518970" cy="1482414"/>
          </a:xfrm>
          <a:prstGeom prst="rect">
            <a:avLst/>
          </a:prstGeom>
          <a:noFill/>
          <a:ln>
            <a:noFill/>
          </a:ln>
        </p:spPr>
      </p:pic>
      <p:pic>
        <p:nvPicPr>
          <p:cNvPr id="360" name="Google Shape;360;p35"/>
          <p:cNvPicPr preferRelativeResize="0"/>
          <p:nvPr/>
        </p:nvPicPr>
        <p:blipFill rotWithShape="1">
          <a:blip r:embed="rId15">
            <a:alphaModFix/>
          </a:blip>
          <a:srcRect/>
          <a:stretch/>
        </p:blipFill>
        <p:spPr>
          <a:xfrm>
            <a:off x="8972873" y="5393932"/>
            <a:ext cx="1638774" cy="1482415"/>
          </a:xfrm>
          <a:prstGeom prst="rect">
            <a:avLst/>
          </a:prstGeom>
          <a:noFill/>
          <a:ln>
            <a:noFill/>
          </a:ln>
        </p:spPr>
      </p:pic>
      <p:pic>
        <p:nvPicPr>
          <p:cNvPr id="361" name="Google Shape;361;p35"/>
          <p:cNvPicPr preferRelativeResize="0"/>
          <p:nvPr/>
        </p:nvPicPr>
        <p:blipFill rotWithShape="1">
          <a:blip r:embed="rId16">
            <a:alphaModFix/>
          </a:blip>
          <a:srcRect/>
          <a:stretch/>
        </p:blipFill>
        <p:spPr>
          <a:xfrm>
            <a:off x="7571194" y="4350972"/>
            <a:ext cx="986504" cy="365006"/>
          </a:xfrm>
          <a:prstGeom prst="rect">
            <a:avLst/>
          </a:prstGeom>
          <a:noFill/>
          <a:ln>
            <a:noFill/>
          </a:ln>
        </p:spPr>
      </p:pic>
      <p:pic>
        <p:nvPicPr>
          <p:cNvPr id="362" name="Google Shape;362;p35"/>
          <p:cNvPicPr preferRelativeResize="0"/>
          <p:nvPr/>
        </p:nvPicPr>
        <p:blipFill rotWithShape="1">
          <a:blip r:embed="rId17">
            <a:alphaModFix/>
          </a:blip>
          <a:srcRect/>
          <a:stretch/>
        </p:blipFill>
        <p:spPr>
          <a:xfrm>
            <a:off x="8881564" y="4287009"/>
            <a:ext cx="1262724" cy="404467"/>
          </a:xfrm>
          <a:prstGeom prst="rect">
            <a:avLst/>
          </a:prstGeom>
          <a:noFill/>
          <a:ln>
            <a:noFill/>
          </a:ln>
        </p:spPr>
      </p:pic>
      <p:pic>
        <p:nvPicPr>
          <p:cNvPr id="363" name="Google Shape;363;p35"/>
          <p:cNvPicPr preferRelativeResize="0"/>
          <p:nvPr/>
        </p:nvPicPr>
        <p:blipFill rotWithShape="1">
          <a:blip r:embed="rId18">
            <a:alphaModFix/>
          </a:blip>
          <a:srcRect/>
          <a:stretch/>
        </p:blipFill>
        <p:spPr>
          <a:xfrm>
            <a:off x="3604075" y="4189252"/>
            <a:ext cx="1429486" cy="571794"/>
          </a:xfrm>
          <a:prstGeom prst="rect">
            <a:avLst/>
          </a:prstGeom>
          <a:noFill/>
          <a:ln>
            <a:noFill/>
          </a:ln>
        </p:spPr>
      </p:pic>
      <p:pic>
        <p:nvPicPr>
          <p:cNvPr id="364" name="Google Shape;364;p35" descr="ResBiotic - Walmart.com"/>
          <p:cNvPicPr preferRelativeResize="0"/>
          <p:nvPr/>
        </p:nvPicPr>
        <p:blipFill rotWithShape="1">
          <a:blip r:embed="rId19">
            <a:alphaModFix/>
          </a:blip>
          <a:srcRect/>
          <a:stretch/>
        </p:blipFill>
        <p:spPr>
          <a:xfrm>
            <a:off x="6864926" y="1392944"/>
            <a:ext cx="1424095" cy="1424095"/>
          </a:xfrm>
          <a:prstGeom prst="rect">
            <a:avLst/>
          </a:prstGeom>
          <a:noFill/>
          <a:ln>
            <a:noFill/>
          </a:ln>
        </p:spPr>
      </p:pic>
      <p:pic>
        <p:nvPicPr>
          <p:cNvPr id="365" name="Google Shape;365;p35"/>
          <p:cNvPicPr preferRelativeResize="0"/>
          <p:nvPr/>
        </p:nvPicPr>
        <p:blipFill rotWithShape="1">
          <a:blip r:embed="rId20">
            <a:alphaModFix/>
          </a:blip>
          <a:srcRect/>
          <a:stretch/>
        </p:blipFill>
        <p:spPr>
          <a:xfrm>
            <a:off x="323361" y="3639815"/>
            <a:ext cx="2529174" cy="571794"/>
          </a:xfrm>
          <a:prstGeom prst="rect">
            <a:avLst/>
          </a:prstGeom>
          <a:noFill/>
          <a:ln>
            <a:noFill/>
          </a:ln>
        </p:spPr>
      </p:pic>
      <p:pic>
        <p:nvPicPr>
          <p:cNvPr id="366" name="Google Shape;366;p35"/>
          <p:cNvPicPr preferRelativeResize="0"/>
          <p:nvPr/>
        </p:nvPicPr>
        <p:blipFill rotWithShape="1">
          <a:blip r:embed="rId21">
            <a:alphaModFix/>
          </a:blip>
          <a:srcRect/>
          <a:stretch/>
        </p:blipFill>
        <p:spPr>
          <a:xfrm>
            <a:off x="262426" y="4308057"/>
            <a:ext cx="1237342" cy="515277"/>
          </a:xfrm>
          <a:prstGeom prst="rect">
            <a:avLst/>
          </a:prstGeom>
          <a:noFill/>
          <a:ln>
            <a:noFill/>
          </a:ln>
        </p:spPr>
      </p:pic>
      <p:pic>
        <p:nvPicPr>
          <p:cNvPr id="367" name="Google Shape;367;p35"/>
          <p:cNvPicPr preferRelativeResize="0"/>
          <p:nvPr/>
        </p:nvPicPr>
        <p:blipFill rotWithShape="1">
          <a:blip r:embed="rId22">
            <a:alphaModFix/>
          </a:blip>
          <a:srcRect/>
          <a:stretch/>
        </p:blipFill>
        <p:spPr>
          <a:xfrm>
            <a:off x="1717807" y="4297624"/>
            <a:ext cx="1229941" cy="535677"/>
          </a:xfrm>
          <a:prstGeom prst="rect">
            <a:avLst/>
          </a:prstGeom>
          <a:noFill/>
          <a:ln>
            <a:noFill/>
          </a:ln>
        </p:spPr>
      </p:pic>
      <p:pic>
        <p:nvPicPr>
          <p:cNvPr id="368" name="Google Shape;368;p35" descr="Icon Foods | Your Trusted Supplier of Natural Sugar Alternatives"/>
          <p:cNvPicPr preferRelativeResize="0"/>
          <p:nvPr/>
        </p:nvPicPr>
        <p:blipFill rotWithShape="1">
          <a:blip r:embed="rId23">
            <a:alphaModFix/>
          </a:blip>
          <a:srcRect/>
          <a:stretch/>
        </p:blipFill>
        <p:spPr>
          <a:xfrm>
            <a:off x="5760324" y="3547233"/>
            <a:ext cx="1603616" cy="943434"/>
          </a:xfrm>
          <a:prstGeom prst="rect">
            <a:avLst/>
          </a:prstGeom>
          <a:noFill/>
          <a:ln>
            <a:noFill/>
          </a:ln>
        </p:spPr>
      </p:pic>
      <p:pic>
        <p:nvPicPr>
          <p:cNvPr id="369" name="Google Shape;369;p35" descr="FOS Foods and Applications | Icon"/>
          <p:cNvPicPr preferRelativeResize="0"/>
          <p:nvPr/>
        </p:nvPicPr>
        <p:blipFill rotWithShape="1">
          <a:blip r:embed="rId24">
            <a:alphaModFix/>
          </a:blip>
          <a:srcRect/>
          <a:stretch/>
        </p:blipFill>
        <p:spPr>
          <a:xfrm>
            <a:off x="6135831" y="4331979"/>
            <a:ext cx="847132" cy="415095"/>
          </a:xfrm>
          <a:prstGeom prst="rect">
            <a:avLst/>
          </a:prstGeom>
          <a:noFill/>
          <a:ln>
            <a:noFill/>
          </a:ln>
        </p:spPr>
      </p:pic>
      <p:pic>
        <p:nvPicPr>
          <p:cNvPr id="370" name="Google Shape;370;p35" title="ROQF0001_1.jpg"/>
          <p:cNvPicPr preferRelativeResize="0"/>
          <p:nvPr/>
        </p:nvPicPr>
        <p:blipFill>
          <a:blip r:embed="rId25">
            <a:alphaModFix/>
          </a:blip>
          <a:stretch>
            <a:fillRect/>
          </a:stretch>
        </p:blipFill>
        <p:spPr>
          <a:xfrm>
            <a:off x="10603263" y="4180560"/>
            <a:ext cx="1391726" cy="705825"/>
          </a:xfrm>
          <a:prstGeom prst="rect">
            <a:avLst/>
          </a:prstGeom>
          <a:noFill/>
          <a:ln>
            <a:noFill/>
          </a:ln>
        </p:spPr>
      </p:pic>
      <p:pic>
        <p:nvPicPr>
          <p:cNvPr id="371" name="Google Shape;371;p35"/>
          <p:cNvPicPr preferRelativeResize="0"/>
          <p:nvPr/>
        </p:nvPicPr>
        <p:blipFill rotWithShape="1">
          <a:blip r:embed="rId26">
            <a:alphaModFix/>
          </a:blip>
          <a:srcRect l="41114"/>
          <a:stretch/>
        </p:blipFill>
        <p:spPr>
          <a:xfrm>
            <a:off x="10406250" y="5361938"/>
            <a:ext cx="1785750" cy="1516250"/>
          </a:xfrm>
          <a:prstGeom prst="rect">
            <a:avLst/>
          </a:prstGeom>
          <a:noFill/>
          <a:ln>
            <a:noFill/>
          </a:ln>
        </p:spPr>
      </p:pic>
      <p:pic>
        <p:nvPicPr>
          <p:cNvPr id="372" name="Google Shape;372;p35"/>
          <p:cNvPicPr preferRelativeResize="0"/>
          <p:nvPr/>
        </p:nvPicPr>
        <p:blipFill>
          <a:blip r:embed="rId27">
            <a:alphaModFix/>
          </a:blip>
          <a:stretch>
            <a:fillRect/>
          </a:stretch>
        </p:blipFill>
        <p:spPr>
          <a:xfrm>
            <a:off x="10599500" y="3433313"/>
            <a:ext cx="1399260" cy="6113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235"/>
          <p:cNvPicPr preferRelativeResize="0"/>
          <p:nvPr/>
        </p:nvPicPr>
        <p:blipFill rotWithShape="1">
          <a:blip r:embed="rId3">
            <a:alphaModFix/>
          </a:blip>
          <a:srcRect/>
          <a:stretch/>
        </p:blipFill>
        <p:spPr>
          <a:xfrm>
            <a:off x="0" y="-10"/>
            <a:ext cx="12192000" cy="952510"/>
          </a:xfrm>
          <a:prstGeom prst="rect">
            <a:avLst/>
          </a:prstGeom>
          <a:noFill/>
          <a:ln>
            <a:noFill/>
          </a:ln>
        </p:spPr>
      </p:pic>
      <p:sp>
        <p:nvSpPr>
          <p:cNvPr id="379" name="Google Shape;379;p235"/>
          <p:cNvSpPr txBox="1"/>
          <p:nvPr/>
        </p:nvSpPr>
        <p:spPr>
          <a:xfrm>
            <a:off x="449550" y="265296"/>
            <a:ext cx="112929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a:solidFill>
                  <a:srgbClr val="064C42"/>
                </a:solidFill>
                <a:latin typeface="Raleway ExtraBold"/>
                <a:ea typeface="Raleway ExtraBold"/>
                <a:cs typeface="Raleway ExtraBold"/>
                <a:sym typeface="Raleway ExtraBold"/>
              </a:rPr>
              <a:t>GLP-1 Efforts from our GLP-1 Task Force:</a:t>
            </a:r>
            <a:endParaRPr sz="3200" b="0" i="0" u="none" strike="noStrike" cap="none">
              <a:solidFill>
                <a:srgbClr val="064C42"/>
              </a:solidFill>
              <a:latin typeface="Raleway ExtraBold"/>
              <a:ea typeface="Raleway ExtraBold"/>
              <a:cs typeface="Raleway ExtraBold"/>
              <a:sym typeface="Raleway ExtraBold"/>
            </a:endParaRPr>
          </a:p>
        </p:txBody>
      </p:sp>
      <p:pic>
        <p:nvPicPr>
          <p:cNvPr id="380" name="Google Shape;380;p235" descr="A few papers with text on them&#10;&#10;AI-generated content may be incorrect."/>
          <p:cNvPicPr preferRelativeResize="0"/>
          <p:nvPr/>
        </p:nvPicPr>
        <p:blipFill rotWithShape="1">
          <a:blip r:embed="rId4">
            <a:alphaModFix/>
          </a:blip>
          <a:srcRect/>
          <a:stretch/>
        </p:blipFill>
        <p:spPr>
          <a:xfrm>
            <a:off x="0" y="2628316"/>
            <a:ext cx="4047984" cy="4047984"/>
          </a:xfrm>
          <a:prstGeom prst="rect">
            <a:avLst/>
          </a:prstGeom>
          <a:noFill/>
          <a:ln>
            <a:noFill/>
          </a:ln>
        </p:spPr>
      </p:pic>
      <p:pic>
        <p:nvPicPr>
          <p:cNvPr id="381" name="Google Shape;381;p235" descr="Several papers with text on them&#10;&#10;AI-generated content may be incorrect."/>
          <p:cNvPicPr preferRelativeResize="0"/>
          <p:nvPr/>
        </p:nvPicPr>
        <p:blipFill rotWithShape="1">
          <a:blip r:embed="rId5">
            <a:alphaModFix/>
          </a:blip>
          <a:srcRect/>
          <a:stretch/>
        </p:blipFill>
        <p:spPr>
          <a:xfrm>
            <a:off x="3939363" y="2628316"/>
            <a:ext cx="4047984" cy="4047984"/>
          </a:xfrm>
          <a:prstGeom prst="rect">
            <a:avLst/>
          </a:prstGeom>
          <a:noFill/>
          <a:ln>
            <a:noFill/>
          </a:ln>
        </p:spPr>
      </p:pic>
      <p:pic>
        <p:nvPicPr>
          <p:cNvPr id="382" name="Google Shape;382;p235" descr="Several papers with text on them&#10;&#10;AI-generated content may be incorrect."/>
          <p:cNvPicPr preferRelativeResize="0"/>
          <p:nvPr/>
        </p:nvPicPr>
        <p:blipFill rotWithShape="1">
          <a:blip r:embed="rId6">
            <a:alphaModFix/>
          </a:blip>
          <a:srcRect/>
          <a:stretch/>
        </p:blipFill>
        <p:spPr>
          <a:xfrm>
            <a:off x="7878726" y="2628316"/>
            <a:ext cx="4047984" cy="4047984"/>
          </a:xfrm>
          <a:prstGeom prst="rect">
            <a:avLst/>
          </a:prstGeom>
          <a:noFill/>
          <a:ln>
            <a:noFill/>
          </a:ln>
        </p:spPr>
      </p:pic>
      <p:sp>
        <p:nvSpPr>
          <p:cNvPr id="383" name="Google Shape;383;p235"/>
          <p:cNvSpPr txBox="1"/>
          <p:nvPr/>
        </p:nvSpPr>
        <p:spPr>
          <a:xfrm>
            <a:off x="224775" y="1610007"/>
            <a:ext cx="11742450" cy="75094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4000"/>
              <a:buFont typeface="Arial"/>
              <a:buNone/>
            </a:pPr>
            <a:r>
              <a:rPr lang="en-US" sz="3200" b="0" i="0" u="none" strike="noStrike" cap="none">
                <a:solidFill>
                  <a:srgbClr val="064C42"/>
                </a:solidFill>
                <a:latin typeface="Raleway ExtraBold"/>
                <a:ea typeface="Raleway ExtraBold"/>
                <a:cs typeface="Raleway ExtraBold"/>
                <a:sym typeface="Raleway ExtraBold"/>
              </a:rPr>
              <a:t>Best Practices Guide, White Paper, &amp; Prepared Responses </a:t>
            </a:r>
            <a:endParaRPr sz="3200" b="0" i="0" u="none" strike="noStrike" cap="none">
              <a:solidFill>
                <a:srgbClr val="064C42"/>
              </a:solidFill>
              <a:latin typeface="Raleway ExtraBold"/>
              <a:ea typeface="Raleway ExtraBold"/>
              <a:cs typeface="Raleway ExtraBold"/>
              <a:sym typeface="Raleway ExtraBold"/>
            </a:endParaRPr>
          </a:p>
        </p:txBody>
      </p:sp>
      <p:sp>
        <p:nvSpPr>
          <p:cNvPr id="384" name="Google Shape;384;p235"/>
          <p:cNvSpPr txBox="1"/>
          <p:nvPr/>
        </p:nvSpPr>
        <p:spPr>
          <a:xfrm>
            <a:off x="449550" y="2233470"/>
            <a:ext cx="9243907" cy="254964"/>
          </a:xfrm>
          <a:prstGeom prst="rect">
            <a:avLst/>
          </a:prstGeom>
          <a:noFill/>
          <a:ln>
            <a:noFill/>
          </a:ln>
        </p:spPr>
        <p:txBody>
          <a:bodyPr spcFirstLastPara="1" wrap="square" lIns="0" tIns="8450" rIns="0" bIns="0" anchor="t" anchorCtr="0">
            <a:spAutoFit/>
          </a:bodyPr>
          <a:lstStyle/>
          <a:p>
            <a:pPr marL="8467" marR="190510" lvl="0" indent="0" algn="l" rtl="0">
              <a:lnSpc>
                <a:spcPct val="114100"/>
              </a:lnSpc>
              <a:spcBef>
                <a:spcPts val="0"/>
              </a:spcBef>
              <a:spcAft>
                <a:spcPts val="0"/>
              </a:spcAft>
              <a:buNone/>
            </a:pPr>
            <a:r>
              <a:rPr lang="en-US" sz="1533" b="0" i="0" u="none" strike="noStrike" cap="none">
                <a:solidFill>
                  <a:srgbClr val="072F24"/>
                </a:solidFill>
                <a:latin typeface="Arial"/>
                <a:ea typeface="Arial"/>
                <a:cs typeface="Arial"/>
                <a:sym typeface="Arial"/>
              </a:rPr>
              <a:t>With more work to be published in 2026.</a:t>
            </a:r>
            <a:endParaRPr sz="1533"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236"/>
          <p:cNvPicPr preferRelativeResize="0"/>
          <p:nvPr/>
        </p:nvPicPr>
        <p:blipFill rotWithShape="1">
          <a:blip r:embed="rId3">
            <a:alphaModFix/>
          </a:blip>
          <a:srcRect/>
          <a:stretch/>
        </p:blipFill>
        <p:spPr>
          <a:xfrm>
            <a:off x="0" y="-10"/>
            <a:ext cx="12192000" cy="952510"/>
          </a:xfrm>
          <a:prstGeom prst="rect">
            <a:avLst/>
          </a:prstGeom>
          <a:noFill/>
          <a:ln>
            <a:noFill/>
          </a:ln>
        </p:spPr>
      </p:pic>
      <p:sp>
        <p:nvSpPr>
          <p:cNvPr id="391" name="Google Shape;391;p236"/>
          <p:cNvSpPr txBox="1"/>
          <p:nvPr/>
        </p:nvSpPr>
        <p:spPr>
          <a:xfrm>
            <a:off x="449550" y="265296"/>
            <a:ext cx="112929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000"/>
              <a:buFont typeface="Arial"/>
              <a:buNone/>
            </a:pPr>
            <a:r>
              <a:rPr lang="en-US" sz="3200" b="0" i="0" u="none" strike="noStrike" cap="none">
                <a:solidFill>
                  <a:srgbClr val="064C42"/>
                </a:solidFill>
                <a:latin typeface="Raleway ExtraBold"/>
                <a:ea typeface="Raleway ExtraBold"/>
                <a:cs typeface="Raleway ExtraBold"/>
                <a:sym typeface="Raleway ExtraBold"/>
              </a:rPr>
              <a:t>Health Care Practitioners Guide</a:t>
            </a:r>
            <a:endParaRPr sz="3200" b="0" i="0" u="none" strike="noStrike" cap="none">
              <a:solidFill>
                <a:srgbClr val="064C42"/>
              </a:solidFill>
              <a:latin typeface="Raleway ExtraBold"/>
              <a:ea typeface="Raleway ExtraBold"/>
              <a:cs typeface="Raleway ExtraBold"/>
              <a:sym typeface="Raleway ExtraBold"/>
            </a:endParaRPr>
          </a:p>
        </p:txBody>
      </p:sp>
      <p:pic>
        <p:nvPicPr>
          <p:cNvPr id="392" name="Google Shape;392;p236" descr="A close-up of a book&#10;&#10;AI-generated content may be incorrect."/>
          <p:cNvPicPr preferRelativeResize="0"/>
          <p:nvPr/>
        </p:nvPicPr>
        <p:blipFill rotWithShape="1">
          <a:blip r:embed="rId4">
            <a:alphaModFix/>
          </a:blip>
          <a:srcRect/>
          <a:stretch/>
        </p:blipFill>
        <p:spPr>
          <a:xfrm>
            <a:off x="2352453" y="0"/>
            <a:ext cx="7487094" cy="7487094"/>
          </a:xfrm>
          <a:prstGeom prst="rect">
            <a:avLst/>
          </a:prstGeom>
          <a:noFill/>
          <a:ln>
            <a:noFill/>
          </a:ln>
        </p:spPr>
      </p:pic>
    </p:spTree>
  </p:cSld>
  <p:clrMapOvr>
    <a:masterClrMapping/>
  </p:clrMapOvr>
</p:sld>
</file>

<file path=ppt/theme/theme1.xml><?xml version="1.0" encoding="utf-8"?>
<a:theme xmlns:a="http://schemas.openxmlformats.org/drawingml/2006/main" name="2_Office Theme">
  <a:themeElements>
    <a:clrScheme name="GPA BRANDING">
      <a:dk1>
        <a:srgbClr val="000000"/>
      </a:dk1>
      <a:lt1>
        <a:srgbClr val="FFFFFF"/>
      </a:lt1>
      <a:dk2>
        <a:srgbClr val="064C42"/>
      </a:dk2>
      <a:lt2>
        <a:srgbClr val="EFEFEF"/>
      </a:lt2>
      <a:accent1>
        <a:srgbClr val="064C42"/>
      </a:accent1>
      <a:accent2>
        <a:srgbClr val="95B1AC"/>
      </a:accent2>
      <a:accent3>
        <a:srgbClr val="E5EFE5"/>
      </a:accent3>
      <a:accent4>
        <a:srgbClr val="FFFFFF"/>
      </a:accent4>
      <a:accent5>
        <a:srgbClr val="353536"/>
      </a:accent5>
      <a:accent6>
        <a:srgbClr val="A9BEA4"/>
      </a:accent6>
      <a:hlink>
        <a:srgbClr val="064C42"/>
      </a:hlink>
      <a:folHlink>
        <a:srgbClr val="064C4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2006</TotalTime>
  <Words>1290</Words>
  <Application>Microsoft Macintosh PowerPoint</Application>
  <PresentationFormat>Widescreen</PresentationFormat>
  <Paragraphs>112</Paragraphs>
  <Slides>21</Slides>
  <Notes>20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Roboto</vt:lpstr>
      <vt:lpstr>Montserrat Black</vt:lpstr>
      <vt:lpstr>Calibri</vt:lpstr>
      <vt:lpstr>Raleway Medium</vt:lpstr>
      <vt:lpstr>Gill Sans</vt:lpstr>
      <vt:lpstr>Helvetica</vt:lpstr>
      <vt:lpstr>Raleway Black</vt:lpstr>
      <vt:lpstr>Arial</vt:lpstr>
      <vt:lpstr>Arial Black</vt:lpstr>
      <vt:lpstr>Raleway</vt:lpstr>
      <vt:lpstr>Raleway ExtraBold</vt:lpstr>
      <vt:lpstr>Raleway Light</vt:lpstr>
      <vt:lpstr>2_Office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FAMILIARITY: ALL USERS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 Lorenzen</dc:creator>
  <cp:lastModifiedBy>Len Monheit</cp:lastModifiedBy>
  <cp:revision>11</cp:revision>
  <dcterms:created xsi:type="dcterms:W3CDTF">2023-12-15T16:40:54Z</dcterms:created>
  <dcterms:modified xsi:type="dcterms:W3CDTF">2026-03-23T15:52:39Z</dcterms:modified>
</cp:coreProperties>
</file>