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72" r:id="rId3"/>
    <p:sldMasterId id="2147483694" r:id="rId4"/>
    <p:sldMasterId id="2147483740" r:id="rId5"/>
    <p:sldMasterId id="2147483784" r:id="rId6"/>
    <p:sldMasterId id="2147483798" r:id="rId7"/>
    <p:sldMasterId id="2147483813" r:id="rId8"/>
    <p:sldMasterId id="2147483828" r:id="rId9"/>
  </p:sldMasterIdLst>
  <p:notesMasterIdLst>
    <p:notesMasterId r:id="rId37"/>
  </p:notesMasterIdLst>
  <p:sldIdLst>
    <p:sldId id="1560" r:id="rId10"/>
    <p:sldId id="1576" r:id="rId11"/>
    <p:sldId id="479" r:id="rId12"/>
    <p:sldId id="1539" r:id="rId13"/>
    <p:sldId id="258" r:id="rId14"/>
    <p:sldId id="1179" r:id="rId15"/>
    <p:sldId id="1127" r:id="rId16"/>
    <p:sldId id="911" r:id="rId17"/>
    <p:sldId id="1575" r:id="rId18"/>
    <p:sldId id="1531" r:id="rId19"/>
    <p:sldId id="1189" r:id="rId20"/>
    <p:sldId id="1569" r:id="rId21"/>
    <p:sldId id="1110" r:id="rId22"/>
    <p:sldId id="1111" r:id="rId23"/>
    <p:sldId id="1577" r:id="rId24"/>
    <p:sldId id="262" r:id="rId25"/>
    <p:sldId id="1163" r:id="rId26"/>
    <p:sldId id="1570" r:id="rId27"/>
    <p:sldId id="1191" r:id="rId28"/>
    <p:sldId id="1192" r:id="rId29"/>
    <p:sldId id="1193" r:id="rId30"/>
    <p:sldId id="1195" r:id="rId31"/>
    <p:sldId id="1196" r:id="rId32"/>
    <p:sldId id="1571" r:id="rId33"/>
    <p:sldId id="1572" r:id="rId34"/>
    <p:sldId id="1573" r:id="rId35"/>
    <p:sldId id="261" r:id="rId36"/>
  </p:sldIdLst>
  <p:sldSz cx="12192000" cy="6858000"/>
  <p:notesSz cx="6858000" cy="9144000"/>
  <p:embeddedFontLst>
    <p:embeddedFont>
      <p:font typeface="Acumin Pro" panose="020B0504020202020204" pitchFamily="34" charset="77"/>
      <p:regular r:id="rId38"/>
      <p:bold r:id="rId39"/>
      <p:italic r:id="rId40"/>
      <p:boldItalic r:id="rId41"/>
    </p:embeddedFont>
    <p:embeddedFont>
      <p:font typeface="Acumin Pro Condensed" panose="020B0506020202020204" pitchFamily="34" charset="77"/>
      <p:regular r:id="rId42"/>
      <p:bold r:id="rId43"/>
      <p:italic r:id="rId44"/>
      <p:boldItalic r:id="rId45"/>
    </p:embeddedFont>
    <p:embeddedFont>
      <p:font typeface="Acumin Pro Condensed Black" panose="020B0906020202020204" pitchFamily="34" charset="77"/>
      <p:bold r:id="rId46"/>
      <p:italic r:id="rId47"/>
      <p:boldItalic r:id="rId48"/>
    </p:embeddedFont>
    <p:embeddedFont>
      <p:font typeface="Acumin Pro ExtraCondensed" panose="020F0502020204030204" pitchFamily="34" charset="0"/>
      <p:regular r:id="rId49"/>
      <p:bold r:id="rId50"/>
      <p:italic r:id="rId51"/>
      <p:boldItalic r:id="rId52"/>
    </p:embeddedFont>
    <p:embeddedFont>
      <p:font typeface="Acumin Pro ExtraCondensed Smbd" panose="020F0502020204030204" pitchFamily="34" charset="0"/>
      <p:regular r:id="rId53"/>
      <p:bold r:id="rId54"/>
      <p:italic r:id="rId55"/>
      <p:boldItalic r:id="rId56"/>
    </p:embeddedFont>
    <p:embeddedFont>
      <p:font typeface="Acumin Pro Light" panose="020B0404020202020204" pitchFamily="34" charset="77"/>
      <p:regular r:id="rId57"/>
      <p:italic r:id="rId58"/>
    </p:embeddedFont>
    <p:embeddedFont>
      <p:font typeface="Acumin Pro Medium" panose="020F0502020204030204" pitchFamily="34" charset="0"/>
      <p:regular r:id="rId59"/>
      <p:bold r:id="rId60"/>
      <p:italic r:id="rId61"/>
      <p:boldItalic r:id="rId62"/>
    </p:embeddedFont>
    <p:embeddedFont>
      <p:font typeface="Acumin Pro Semibold" panose="020F0502020204030204" pitchFamily="34" charset="0"/>
      <p:regular r:id="rId63"/>
      <p:bold r:id="rId64"/>
      <p:italic r:id="rId65"/>
      <p:boldItalic r:id="rId66"/>
    </p:embeddedFont>
    <p:embeddedFont>
      <p:font typeface="Acumin Pro SemiCondensed" panose="020F0502020204030204" pitchFamily="34" charset="0"/>
      <p:regular r:id="rId67"/>
      <p:bold r:id="rId68"/>
      <p:italic r:id="rId69"/>
      <p:boldItalic r:id="rId70"/>
    </p:embeddedFont>
    <p:embeddedFont>
      <p:font typeface="Century Gothic" panose="020B0502020202020204" pitchFamily="34" charset="0"/>
      <p:regular r:id="rId71"/>
      <p:bold r:id="rId72"/>
      <p:italic r:id="rId73"/>
      <p:boldItalic r:id="rId74"/>
    </p:embeddedFont>
    <p:embeddedFont>
      <p:font typeface="United Sans Cd Md" panose="020F0502020204030204" pitchFamily="34" charset="0"/>
      <p:regular r:id="rId75"/>
      <p:bold r:id="rId76"/>
      <p:italic r:id="rId77"/>
      <p:boldItalic r:id="rId78"/>
    </p:embeddedFont>
    <p:embeddedFont>
      <p:font typeface="United Sans Rg Md" panose="020F0502020204030204" pitchFamily="34" charset="0"/>
      <p:regular r:id="rId79"/>
      <p:bold r:id="rId80"/>
      <p:italic r:id="rId81"/>
      <p:bold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6F3E"/>
    <a:srgbClr val="C2AD87"/>
    <a:srgbClr val="BEAA87"/>
    <a:srgbClr val="CFB9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p:restoredTop sz="96327"/>
  </p:normalViewPr>
  <p:slideViewPr>
    <p:cSldViewPr snapToGrid="0">
      <p:cViewPr varScale="1">
        <p:scale>
          <a:sx n="160" d="100"/>
          <a:sy n="160" d="100"/>
        </p:scale>
        <p:origin x="76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notesMaster" Target="notesMasters/notesMaster1.xml"/><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font" Target="fonts/font37.fntdata"/><Relationship Id="rId79" Type="http://schemas.openxmlformats.org/officeDocument/2006/relationships/font" Target="fonts/font42.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font" Target="fonts/font40.fntdata"/><Relationship Id="rId8" Type="http://schemas.openxmlformats.org/officeDocument/2006/relationships/slideMaster" Target="slideMasters/slideMaster8.xml"/><Relationship Id="rId51" Type="http://schemas.openxmlformats.org/officeDocument/2006/relationships/font" Target="fonts/font14.fntdata"/><Relationship Id="rId72" Type="http://schemas.openxmlformats.org/officeDocument/2006/relationships/font" Target="fonts/font35.fntdata"/><Relationship Id="rId80" Type="http://schemas.openxmlformats.org/officeDocument/2006/relationships/font" Target="fonts/font43.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1.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font" Target="fonts/font41.fntdata"/><Relationship Id="rId81" Type="http://schemas.openxmlformats.org/officeDocument/2006/relationships/font" Target="fonts/font44.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2.fntdata"/><Relationship Id="rId34" Type="http://schemas.openxmlformats.org/officeDocument/2006/relationships/slide" Target="slides/slide25.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font" Target="fonts/font39.fntdata"/><Relationship Id="rId7" Type="http://schemas.openxmlformats.org/officeDocument/2006/relationships/slideMaster" Target="slideMasters/slideMaster7.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font" Target="fonts/font3.fntdata"/><Relationship Id="rId45" Type="http://schemas.openxmlformats.org/officeDocument/2006/relationships/font" Target="fonts/font8.fntdata"/><Relationship Id="rId66" Type="http://schemas.openxmlformats.org/officeDocument/2006/relationships/font" Target="fonts/font29.fntdata"/><Relationship Id="rId61" Type="http://schemas.openxmlformats.org/officeDocument/2006/relationships/font" Target="fonts/font24.fntdata"/><Relationship Id="rId82" Type="http://schemas.openxmlformats.org/officeDocument/2006/relationships/font" Target="fonts/font4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2637-373A-8147-9497-C383393BFEB7}" type="datetimeFigureOut">
              <a:rPr lang="en-US" smtClean="0"/>
              <a:t>3/22/26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F957F-CF65-5F4B-85E6-E768121D187A}" type="slidenum">
              <a:rPr lang="en-US" smtClean="0"/>
              <a:t>‹#›</a:t>
            </a:fld>
            <a:endParaRPr lang="en-US"/>
          </a:p>
        </p:txBody>
      </p:sp>
    </p:spTree>
    <p:extLst>
      <p:ext uri="{BB962C8B-B14F-4D97-AF65-F5344CB8AC3E}">
        <p14:creationId xmlns:p14="http://schemas.microsoft.com/office/powerpoint/2010/main" val="65719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CODEX describes DF as CHO polymers with a DP not lower than 3 (to exclude mono- &amp; disaccharides) and includes 1) naturally occurring edible CHO polymers 2) CHO polymers obtained from food raw material by physical, enzymatic or chemical means and 3) synthetic CHO polymers.</a:t>
            </a:r>
          </a:p>
          <a:p>
            <a:pPr eaLnBrk="1" hangingPunct="1"/>
            <a:r>
              <a:rPr lang="en-US">
                <a:latin typeface="Arial" pitchFamily="34" charset="0"/>
                <a:ea typeface="ＭＳ Ｐゴシック" pitchFamily="34" charset="-128"/>
              </a:rPr>
              <a:t>However, WHO/FAO specified that ‘the term DF should be reserved for cell wall polysaccharides of vegetables, fruits and whole grains, the health benefits of which have been clearly established, rather than synthetic, isolated or purified oligasaccharides with diverse or unique physiological effects.’ </a:t>
            </a:r>
            <a:endParaRPr lang="th-TH">
              <a:latin typeface="Arial" pitchFamily="34" charset="0"/>
              <a:ea typeface="ＭＳ Ｐゴシック" pitchFamily="34" charset="-128"/>
            </a:endParaRPr>
          </a:p>
        </p:txBody>
      </p:sp>
    </p:spTree>
    <p:extLst>
      <p:ext uri="{BB962C8B-B14F-4D97-AF65-F5344CB8AC3E}">
        <p14:creationId xmlns:p14="http://schemas.microsoft.com/office/powerpoint/2010/main" val="107895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59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81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602E4-7765-4483-8C89-20FD25AE9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56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602E4-7765-4483-8C89-20FD25AE9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284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4CB5F4-233A-47CB-979F-5BAFC0AAC5F6}"/>
              </a:ext>
            </a:extLst>
          </p:cNvPr>
          <p:cNvSpPr>
            <a:spLocks noGrp="1"/>
          </p:cNvSpPr>
          <p:nvPr>
            <p:ph type="body" idx="1"/>
          </p:nvPr>
        </p:nvSpPr>
        <p:spPr/>
        <p:txBody>
          <a:bodyPr/>
          <a:lstStyle/>
          <a:p>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00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hyperlink" Target="http://www.whistlercenter.purdue.edu/" TargetMode="External"/><Relationship Id="rId5" Type="http://schemas.openxmlformats.org/officeDocument/2006/relationships/hyperlink" Target="mailto:whistlercenter@purdue.edu" TargetMode="Externa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297C-F718-52A0-6A25-D7F3466C7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0577-7CF9-12EA-3395-AF6383C28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C5449-A754-A19E-D9FF-E6AEE5A13EF0}"/>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5" name="Footer Placeholder 4">
            <a:extLst>
              <a:ext uri="{FF2B5EF4-FFF2-40B4-BE49-F238E27FC236}">
                <a16:creationId xmlns:a16="http://schemas.microsoft.com/office/drawing/2014/main" id="{FC075DB6-46C7-7024-9503-58E3831FE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25CAB-369D-F3AF-4200-B96AABE82D23}"/>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225547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C78C-37A4-FCCA-BE0C-891974DA69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195B1-7320-938F-8C46-73D744067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0278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3/21/26</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755980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3/21/26</a:t>
            </a:fld>
            <a:endParaRPr lang="en-US"/>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943137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3/21/26</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274350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3/21/26</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455307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0A0AD-EB22-A510-DEB0-E333B904FC70}"/>
              </a:ext>
            </a:extLst>
          </p:cNvPr>
          <p:cNvSpPr>
            <a:spLocks noGrp="1"/>
          </p:cNvSpPr>
          <p:nvPr>
            <p:ph type="title" orient="vert"/>
          </p:nvPr>
        </p:nvSpPr>
        <p:spPr>
          <a:xfrm>
            <a:off x="8724900" y="78168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C96206-B47D-97AE-197D-294B2EA84804}"/>
              </a:ext>
            </a:extLst>
          </p:cNvPr>
          <p:cNvSpPr>
            <a:spLocks noGrp="1"/>
          </p:cNvSpPr>
          <p:nvPr>
            <p:ph type="body" orient="vert" idx="1"/>
          </p:nvPr>
        </p:nvSpPr>
        <p:spPr>
          <a:xfrm>
            <a:off x="838200" y="78168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91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9970-2B48-4D58-BD89-76AB06302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133962-F63A-4DF1-AEC1-0A1844708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3346D4-9A3E-41B7-9A73-C46AB7E3A371}"/>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9CCAF14C-10B8-4F75-B2E1-63B4753B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4A7ED-0C12-41E2-9A49-555C467C5FE4}"/>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356406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DDDF-A7B0-445A-A7AE-BE86C1DFB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4EFD0-7F00-42E4-BF8A-F31A648CD0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768A3-868A-4C97-8AE3-088E9BFD1F09}"/>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1B8867CD-6339-48DC-B491-732067BC2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3F6F3-CDB8-4477-B94D-25A18A9A3882}"/>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206396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CF08-4AF3-469C-ADE0-CFA82CD700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74C3E9-65C9-41AC-9750-D825E15FCC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7C9953-6A5A-4C54-91B0-45C452581B38}"/>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7E5EEB93-885A-4708-967F-4C4328350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12BB9-BE5F-4659-9272-6B3EA6C5654F}"/>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2770254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20FB-C502-42C1-A559-A27AA0CAA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17E26-E788-4820-8DA3-8011851389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A851BD-D9F7-4AA1-AA00-B04F86B05A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A9C722-95D3-40C5-ADCA-293EF4C26099}"/>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6" name="Footer Placeholder 5">
            <a:extLst>
              <a:ext uri="{FF2B5EF4-FFF2-40B4-BE49-F238E27FC236}">
                <a16:creationId xmlns:a16="http://schemas.microsoft.com/office/drawing/2014/main" id="{785082E0-E8D8-4CAD-B37E-8C4351FA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02654-9A38-4F5B-9F07-C7DBCB9B8767}"/>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1546350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C179-873E-49DB-B615-F43C2332FF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7FFE8C-41AB-4E56-B0C9-825FECC7A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ADEF66-A9BD-4966-8DA3-4DCF5D1735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29E6D-915B-4843-A6A4-43DB429FF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7A0369-96B7-4CC6-9AEF-8C5834B2E1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2A47B-7075-4DB2-82EB-599355D20A80}"/>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8" name="Footer Placeholder 7">
            <a:extLst>
              <a:ext uri="{FF2B5EF4-FFF2-40B4-BE49-F238E27FC236}">
                <a16:creationId xmlns:a16="http://schemas.microsoft.com/office/drawing/2014/main" id="{0444F7B3-5C3C-4E41-94DB-C9B4E1F23A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6387B5-1C79-48DF-BFE7-D733BF0C4B25}"/>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4269317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AF7D-2A6A-42B7-8055-63FFD6CFF4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874E57-E060-4319-BE0F-EC04FB7DFF9D}"/>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4" name="Footer Placeholder 3">
            <a:extLst>
              <a:ext uri="{FF2B5EF4-FFF2-40B4-BE49-F238E27FC236}">
                <a16:creationId xmlns:a16="http://schemas.microsoft.com/office/drawing/2014/main" id="{6FE76013-513B-4297-940B-3470EAD2B0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3B968C-D580-4966-9B98-70A4F62D2733}"/>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4105759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B0DD20-C893-4AF2-9184-BE89B7B6376E}"/>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3" name="Footer Placeholder 2">
            <a:extLst>
              <a:ext uri="{FF2B5EF4-FFF2-40B4-BE49-F238E27FC236}">
                <a16:creationId xmlns:a16="http://schemas.microsoft.com/office/drawing/2014/main" id="{1A6568B7-BF8B-48C0-9BDE-0F1D2312EA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1FB9-D8E1-4754-88B4-FA7DDFE41272}"/>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272148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14BC-0433-4A1A-8D5A-01714D711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C49CA1-D6DA-4954-A1D9-D174CDAB3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2ACBF2-2199-4D67-B776-09FB45681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16C321-0F9F-466A-8C1F-D21E492F40B7}"/>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6" name="Footer Placeholder 5">
            <a:extLst>
              <a:ext uri="{FF2B5EF4-FFF2-40B4-BE49-F238E27FC236}">
                <a16:creationId xmlns:a16="http://schemas.microsoft.com/office/drawing/2014/main" id="{0D922DC9-398C-4B44-8748-2E96B3554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8E752-96BD-447D-8912-9E76EEE3E225}"/>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90531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924F-816E-B110-B3EF-4D8069018F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A06079-B044-70CB-E008-1EC0DB0DD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26E85-9172-7219-D108-F54B576089B6}"/>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5" name="Footer Placeholder 4">
            <a:extLst>
              <a:ext uri="{FF2B5EF4-FFF2-40B4-BE49-F238E27FC236}">
                <a16:creationId xmlns:a16="http://schemas.microsoft.com/office/drawing/2014/main" id="{E273FDE5-44B3-E219-2F53-193DD1B9A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CBEB52-42B1-6381-7A60-4559ABCE1D9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1651988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228C-64CB-465C-B1AB-C911A7839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573393-76D2-46F3-9FCE-DA74F4716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291BB-4310-405B-8C19-F662E1D98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2C3E76-8450-4583-8BF5-76AD6E9B550B}"/>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6" name="Footer Placeholder 5">
            <a:extLst>
              <a:ext uri="{FF2B5EF4-FFF2-40B4-BE49-F238E27FC236}">
                <a16:creationId xmlns:a16="http://schemas.microsoft.com/office/drawing/2014/main" id="{3FD858D9-77A3-49FB-BA76-5CCF8FE2E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68F53-1F8B-4034-AAA5-EF6FE4710932}"/>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718326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2144-C7D2-46E3-812C-6F8D543B5C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4D5AC-4B24-4723-A804-79EB8D08FE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AEB86-A838-4573-A558-B69AB85B5422}"/>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9C0893DA-9ADF-40CA-889C-06A4BDCB3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CE92C-376C-429A-8987-6E7C7C38CF7C}"/>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2523945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0256E-0718-4134-A43D-E303E73430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020B70-3CDE-44DE-B665-EA8B7E6C8B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32C8-23ED-4F5A-8412-B51B98E0FB11}"/>
              </a:ext>
            </a:extLst>
          </p:cNvPr>
          <p:cNvSpPr>
            <a:spLocks noGrp="1"/>
          </p:cNvSpPr>
          <p:nvPr>
            <p:ph type="dt" sz="half" idx="10"/>
          </p:nvPr>
        </p:nvSpPr>
        <p:spPr/>
        <p:txBody>
          <a:body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C8C8E398-29E6-422F-908C-6A2C71036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D32D4-71F9-4530-9004-640DD887FE52}"/>
              </a:ext>
            </a:extLst>
          </p:cNvPr>
          <p:cNvSpPr>
            <a:spLocks noGrp="1"/>
          </p:cNvSpPr>
          <p:nvPr>
            <p:ph type="sldNum" sz="quarter" idx="12"/>
          </p:nvPr>
        </p:nvSpPr>
        <p:spPr/>
        <p:txBody>
          <a:bodyPr/>
          <a:lstStyle/>
          <a:p>
            <a:fld id="{D12F1FC7-A12F-4810-B3C0-F705D0B9EA9E}" type="slidenum">
              <a:rPr lang="en-US" smtClean="0"/>
              <a:t>‹#›</a:t>
            </a:fld>
            <a:endParaRPr lang="en-US"/>
          </a:p>
        </p:txBody>
      </p:sp>
    </p:spTree>
    <p:extLst>
      <p:ext uri="{BB962C8B-B14F-4D97-AF65-F5344CB8AC3E}">
        <p14:creationId xmlns:p14="http://schemas.microsoft.com/office/powerpoint/2010/main" val="4049818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1">
                    <a:lumMod val="75000"/>
                  </a:schemeClr>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4384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17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Helvetica"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90751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716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latin typeface="Helvetica"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8862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18963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8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F4B0-8FD4-072B-31F2-2751DB1C5B5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35A6111-7697-309B-D224-FA35F19088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F3784-3CC7-7950-1C22-A84B3527CE5A}"/>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5" name="Footer Placeholder 4">
            <a:extLst>
              <a:ext uri="{FF2B5EF4-FFF2-40B4-BE49-F238E27FC236}">
                <a16:creationId xmlns:a16="http://schemas.microsoft.com/office/drawing/2014/main" id="{E46F473E-4088-8B89-54E3-DC825192A413}"/>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6" name="Slide Number Placeholder 5">
            <a:extLst>
              <a:ext uri="{FF2B5EF4-FFF2-40B4-BE49-F238E27FC236}">
                <a16:creationId xmlns:a16="http://schemas.microsoft.com/office/drawing/2014/main" id="{084BAAB3-CBAA-C2FD-AAD9-E39B3BC5190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123413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Helvetica"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atin typeface="Helvetica" pitchFamily="2" charset="0"/>
              </a:defRPr>
            </a:lvl1pPr>
            <a:lvl2pPr>
              <a:defRPr sz="2800">
                <a:latin typeface="Helvetica" pitchFamily="2" charset="0"/>
              </a:defRPr>
            </a:lvl2pPr>
            <a:lvl3pPr>
              <a:defRPr sz="2400">
                <a:latin typeface="Helvetica" pitchFamily="2" charset="0"/>
              </a:defRPr>
            </a:lvl3pPr>
            <a:lvl4pPr>
              <a:defRPr sz="2000">
                <a:latin typeface="Helvetica" pitchFamily="2" charset="0"/>
              </a:defRPr>
            </a:lvl4pPr>
            <a:lvl5pPr>
              <a:defRPr sz="2000">
                <a:latin typeface="Helvetica" pitchFamily="2"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Helvetica"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08612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Helvetica" pitchFamily="2"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atin typeface="Helvetica"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Helvetica"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60200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0540-F286-4967-8ECD-485A53D013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DDA85F91-4870-493B-BBD9-B38760157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B2467A6A-337D-4C5E-93F7-2BFB43155795}"/>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53847272-3582-4444-899A-B422AD57ACD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9051760F-61C3-425D-B056-BD28B259AC60}"/>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2672987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7AEC-CFB7-4F4B-8193-8B90967567E3}"/>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486405A-37D5-47F5-B787-AFF185A4F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960462CA-76E5-40E4-8CBB-2F7DAD354BAA}"/>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15105443-99BE-41E0-A6E7-5E22767A671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F3BA2919-5825-4E0B-9B81-BAEB87E88759}"/>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804194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32090-C450-456D-A2D5-321F0050C0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D8194DC3-5485-43F4-8F2F-509D62F2F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35ABE3-A400-4157-A767-86AFFDC3B867}"/>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DBBFFDD7-E7CD-4471-A241-5A88BA1948E5}"/>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5399957-FE2F-4281-BBFC-1B17CA84CB8F}"/>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410557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ADF-0D95-452B-A2D8-DA125045BE2A}"/>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93004EF-7AB9-4F58-A600-FAA3AB03C2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93D19892-2697-4A68-A414-E4242B984E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AD5E5BEC-3ED4-4A36-BF8E-E38CCC7C3132}"/>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6" name="Footer Placeholder 5">
            <a:extLst>
              <a:ext uri="{FF2B5EF4-FFF2-40B4-BE49-F238E27FC236}">
                <a16:creationId xmlns:a16="http://schemas.microsoft.com/office/drawing/2014/main" id="{D9C76E65-48A2-4903-82D3-A1B97831BF7D}"/>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57CE1A1C-9545-4A0E-BE29-F81724373E21}"/>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3668342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401B-C26A-4051-BE2C-2B42332ADC70}"/>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2A23A27-A1E4-4116-9B44-00C4DBAF0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FE9609-3945-4348-BF67-2627AD71EB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BE34BE91-C249-423E-AFEC-1EB209B37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811453-B2E6-44FD-A86A-7BD65BF67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FF43486D-E29C-4972-B517-3BD6B305E680}"/>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8" name="Footer Placeholder 7">
            <a:extLst>
              <a:ext uri="{FF2B5EF4-FFF2-40B4-BE49-F238E27FC236}">
                <a16:creationId xmlns:a16="http://schemas.microsoft.com/office/drawing/2014/main" id="{F1407C41-0C0A-439E-9CF4-2E8951B2E140}"/>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C6527FB6-CD31-4923-9728-ECD4DDE0F476}"/>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2573988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4A8C-A0ED-4170-A6C3-63E17DD8C0D3}"/>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F25F28E7-6ECF-4027-ACC5-2A1D1F426475}"/>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4" name="Footer Placeholder 3">
            <a:extLst>
              <a:ext uri="{FF2B5EF4-FFF2-40B4-BE49-F238E27FC236}">
                <a16:creationId xmlns:a16="http://schemas.microsoft.com/office/drawing/2014/main" id="{5BDC8DE7-FA3A-4D47-87B2-B97B13C682B5}"/>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71DF33DA-5CBD-47BF-B48B-7D6C7579986A}"/>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4257112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975FF-7721-4466-AB9F-7A5EFFA56989}"/>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3" name="Footer Placeholder 2">
            <a:extLst>
              <a:ext uri="{FF2B5EF4-FFF2-40B4-BE49-F238E27FC236}">
                <a16:creationId xmlns:a16="http://schemas.microsoft.com/office/drawing/2014/main" id="{357AF255-256A-4D65-A0DF-4990E4D297DF}"/>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0B322E4E-7B17-49A7-9000-FFD017FD2CE3}"/>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3918181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4F34-38D0-472B-9DE2-5B81C8028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922E1782-B7CC-4E51-A079-708D9F37B8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C99346F8-5D21-41D6-8F24-F62FF787A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86D85-F4E6-4B4C-98F5-692CC34A1AC0}"/>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6" name="Footer Placeholder 5">
            <a:extLst>
              <a:ext uri="{FF2B5EF4-FFF2-40B4-BE49-F238E27FC236}">
                <a16:creationId xmlns:a16="http://schemas.microsoft.com/office/drawing/2014/main" id="{ABCB8B77-6F04-42FD-A95C-0B4DA0A36C6D}"/>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C3F55326-0E1C-4F5E-B601-1551B3333707}"/>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323625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AD5B-0F73-09A3-DF86-253589D5D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84382-6555-9C29-2DE4-8C0FD9BD93A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49A2D7-0633-5307-E032-78135E3DE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73260-35F4-F089-DEEB-883B8BEE0172}"/>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6" name="Footer Placeholder 5">
            <a:extLst>
              <a:ext uri="{FF2B5EF4-FFF2-40B4-BE49-F238E27FC236}">
                <a16:creationId xmlns:a16="http://schemas.microsoft.com/office/drawing/2014/main" id="{077F86DC-E636-B422-6D03-EEE219DCF0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E3A383-2E6B-4CE4-0254-D665E95EE32A}"/>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3333572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30D3-BFC2-4CB3-A1A6-8302A55EA8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A76E2139-FE09-487F-8624-409D63980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A85BCE56-E3E4-4F4F-AEDB-1114F6C55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5E18E-5F1C-4CC5-9CD3-0405D3DBB42B}"/>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6" name="Footer Placeholder 5">
            <a:extLst>
              <a:ext uri="{FF2B5EF4-FFF2-40B4-BE49-F238E27FC236}">
                <a16:creationId xmlns:a16="http://schemas.microsoft.com/office/drawing/2014/main" id="{7391DECC-30F2-4932-B33A-D960B4CD93F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9FCBAFCD-BB00-4942-818E-36D303858530}"/>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1834550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99DF-7B8E-488B-A2C2-40BE5E9B1BBB}"/>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D031FD03-7E88-4B1A-8569-10B0EE4F78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2C94B8EE-BF2B-4FA3-AA2C-15744DC73881}"/>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154AA98C-FAED-41E9-BB2E-363258481447}"/>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915ED78-0A3E-4F5D-8642-70B7F2E68CEF}"/>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2219728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BF7FF-F0EF-42E3-B49A-5A4BAD5B4A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F16FA1CB-EB5D-4988-86D6-20A58BE2F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FCCE7FF-1520-497B-83F8-10DA13161F29}"/>
              </a:ext>
            </a:extLst>
          </p:cNvPr>
          <p:cNvSpPr>
            <a:spLocks noGrp="1"/>
          </p:cNvSpPr>
          <p:nvPr>
            <p:ph type="dt" sz="half" idx="10"/>
          </p:nvPr>
        </p:nvSpPr>
        <p:spPr/>
        <p:txBody>
          <a:body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C4BE109B-1BC1-43F3-BCF3-D609E0F9AA0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0E4D544-E608-4904-9B4A-D50E847AECBB}"/>
              </a:ext>
            </a:extLst>
          </p:cNvPr>
          <p:cNvSpPr>
            <a:spLocks noGrp="1"/>
          </p:cNvSpPr>
          <p:nvPr>
            <p:ph type="sldNum" sz="quarter" idx="12"/>
          </p:nvPr>
        </p:nvSpPr>
        <p:spPr/>
        <p:txBody>
          <a:bodyPr/>
          <a:lstStyle/>
          <a:p>
            <a:fld id="{24B5C3BB-9A97-46CF-817B-A0BCE7A6B920}" type="slidenum">
              <a:rPr lang="pt-BR" smtClean="0"/>
              <a:t>‹#›</a:t>
            </a:fld>
            <a:endParaRPr lang="pt-BR"/>
          </a:p>
        </p:txBody>
      </p:sp>
    </p:spTree>
    <p:extLst>
      <p:ext uri="{BB962C8B-B14F-4D97-AF65-F5344CB8AC3E}">
        <p14:creationId xmlns:p14="http://schemas.microsoft.com/office/powerpoint/2010/main" val="10319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F0A5E-4132-85A4-6802-AE44F173AE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648"/>
            <a:ext cx="12192000" cy="6946614"/>
          </a:xfrm>
          <a:prstGeom prst="rect">
            <a:avLst/>
          </a:prstGeom>
        </p:spPr>
      </p:pic>
      <p:sp>
        <p:nvSpPr>
          <p:cNvPr id="12" name="TextBox 11">
            <a:extLst>
              <a:ext uri="{FF2B5EF4-FFF2-40B4-BE49-F238E27FC236}">
                <a16:creationId xmlns:a16="http://schemas.microsoft.com/office/drawing/2014/main" id="{079FF2E3-261C-0198-8A50-75338109E441}"/>
              </a:ext>
            </a:extLst>
          </p:cNvPr>
          <p:cNvSpPr txBox="1"/>
          <p:nvPr userDrawn="1"/>
        </p:nvSpPr>
        <p:spPr>
          <a:xfrm>
            <a:off x="7822770" y="6613505"/>
            <a:ext cx="2087847" cy="200055"/>
          </a:xfrm>
          <a:prstGeom prst="rect">
            <a:avLst/>
          </a:prstGeom>
          <a:noFill/>
        </p:spPr>
        <p:txBody>
          <a:bodyPr wrap="square">
            <a:spAutoFit/>
          </a:bodyPr>
          <a:lstStyle/>
          <a:p>
            <a:r>
              <a:rPr lang="en-US" sz="700" dirty="0">
                <a:solidFill>
                  <a:srgbClr val="797979"/>
                </a:solidFill>
                <a:latin typeface="Acumin Pro" panose="020B0604020202020204" charset="0"/>
              </a:rPr>
              <a:t>An Equal Access/Equal Opportunity University</a:t>
            </a:r>
          </a:p>
        </p:txBody>
      </p:sp>
      <p:pic>
        <p:nvPicPr>
          <p:cNvPr id="13" name="Picture 12">
            <a:extLst>
              <a:ext uri="{FF2B5EF4-FFF2-40B4-BE49-F238E27FC236}">
                <a16:creationId xmlns:a16="http://schemas.microsoft.com/office/drawing/2014/main" id="{4511EBBC-2A07-D14D-B605-F8681971C66D}"/>
              </a:ext>
            </a:extLst>
          </p:cNvPr>
          <p:cNvPicPr>
            <a:picLocks noChangeAspect="1"/>
          </p:cNvPicPr>
          <p:nvPr userDrawn="1"/>
        </p:nvPicPr>
        <p:blipFill>
          <a:blip r:embed="rId3"/>
          <a:stretch>
            <a:fillRect/>
          </a:stretch>
        </p:blipFill>
        <p:spPr>
          <a:xfrm>
            <a:off x="9987208" y="6636230"/>
            <a:ext cx="2207386" cy="235571"/>
          </a:xfrm>
          <a:prstGeom prst="rect">
            <a:avLst/>
          </a:prstGeom>
        </p:spPr>
      </p:pic>
      <p:sp>
        <p:nvSpPr>
          <p:cNvPr id="3" name="Picture Placeholder 2">
            <a:extLst>
              <a:ext uri="{FF2B5EF4-FFF2-40B4-BE49-F238E27FC236}">
                <a16:creationId xmlns:a16="http://schemas.microsoft.com/office/drawing/2014/main" id="{275E2FC5-783C-4190-846F-F13800F40BFD}"/>
              </a:ext>
            </a:extLst>
          </p:cNvPr>
          <p:cNvSpPr>
            <a:spLocks noGrp="1"/>
          </p:cNvSpPr>
          <p:nvPr>
            <p:ph type="pic" sz="quarter" idx="10"/>
          </p:nvPr>
        </p:nvSpPr>
        <p:spPr>
          <a:xfrm>
            <a:off x="619125" y="1413164"/>
            <a:ext cx="3869748" cy="1995052"/>
          </a:xfrm>
          <a:prstGeom prst="parallelogram">
            <a:avLst>
              <a:gd name="adj" fmla="val 22238"/>
            </a:avLst>
          </a:prstGeom>
        </p:spPr>
        <p:txBody>
          <a:bodyPr/>
          <a:lstStyle/>
          <a:p>
            <a:endParaRPr lang="en-US" dirty="0"/>
          </a:p>
        </p:txBody>
      </p:sp>
      <p:sp>
        <p:nvSpPr>
          <p:cNvPr id="5" name="Text Placeholder 4">
            <a:extLst>
              <a:ext uri="{FF2B5EF4-FFF2-40B4-BE49-F238E27FC236}">
                <a16:creationId xmlns:a16="http://schemas.microsoft.com/office/drawing/2014/main" id="{B2BDE3A6-D38E-49CA-9EC6-4F2F726C1A30}"/>
              </a:ext>
            </a:extLst>
          </p:cNvPr>
          <p:cNvSpPr>
            <a:spLocks noGrp="1"/>
          </p:cNvSpPr>
          <p:nvPr>
            <p:ph type="body" sz="quarter" idx="11"/>
          </p:nvPr>
        </p:nvSpPr>
        <p:spPr>
          <a:xfrm>
            <a:off x="5033963" y="1529229"/>
            <a:ext cx="6538912" cy="1789153"/>
          </a:xfrm>
        </p:spPr>
        <p:txBody>
          <a:bodyPr>
            <a:normAutofit/>
          </a:bodyPr>
          <a:lstStyle>
            <a:lvl1pPr marL="0" indent="0">
              <a:buNone/>
              <a:defRPr sz="5400" b="1" i="0">
                <a:solidFill>
                  <a:srgbClr val="8F743D"/>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 name="Text Placeholder 13">
            <a:extLst>
              <a:ext uri="{FF2B5EF4-FFF2-40B4-BE49-F238E27FC236}">
                <a16:creationId xmlns:a16="http://schemas.microsoft.com/office/drawing/2014/main" id="{843005BA-145D-419B-BA15-6D36723E4B9F}"/>
              </a:ext>
            </a:extLst>
          </p:cNvPr>
          <p:cNvSpPr>
            <a:spLocks noGrp="1"/>
          </p:cNvSpPr>
          <p:nvPr>
            <p:ph type="body" sz="quarter" idx="12"/>
          </p:nvPr>
        </p:nvSpPr>
        <p:spPr>
          <a:xfrm>
            <a:off x="5292725" y="3702423"/>
            <a:ext cx="6021387" cy="615950"/>
          </a:xfrm>
        </p:spPr>
        <p:txBody>
          <a:bodyPr/>
          <a:lstStyle>
            <a:lvl1pPr marL="0" indent="0">
              <a:buNone/>
              <a:defRPr>
                <a:latin typeface="Acumin Pro Semibold" panose="020B0604020202020204" charset="0"/>
                <a:cs typeface="Acumin Pro Semibold" panose="020B060402020202020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6" name="Text Placeholder 15">
            <a:extLst>
              <a:ext uri="{FF2B5EF4-FFF2-40B4-BE49-F238E27FC236}">
                <a16:creationId xmlns:a16="http://schemas.microsoft.com/office/drawing/2014/main" id="{2083392E-B713-4664-8DCE-461A4AE153CB}"/>
              </a:ext>
            </a:extLst>
          </p:cNvPr>
          <p:cNvSpPr>
            <a:spLocks noGrp="1"/>
          </p:cNvSpPr>
          <p:nvPr>
            <p:ph type="body" sz="quarter" idx="13"/>
          </p:nvPr>
        </p:nvSpPr>
        <p:spPr>
          <a:xfrm>
            <a:off x="4405313" y="4692646"/>
            <a:ext cx="5754687" cy="534988"/>
          </a:xfrm>
        </p:spPr>
        <p:txBody>
          <a:bodyPr>
            <a:normAutofit/>
          </a:bodyPr>
          <a:lstStyle>
            <a:lvl1pPr marL="0" indent="0">
              <a:buNone/>
              <a:defRPr sz="2400">
                <a:latin typeface="Acumin Pro Light" panose="020B060402020202020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955140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9FB1EE-B3F4-4F09-9F84-B2E6BC65C664}"/>
              </a:ext>
            </a:extLst>
          </p:cNvPr>
          <p:cNvSpPr>
            <a:spLocks noGrp="1"/>
          </p:cNvSpPr>
          <p:nvPr>
            <p:ph type="body" sz="quarter" idx="10"/>
          </p:nvPr>
        </p:nvSpPr>
        <p:spPr>
          <a:xfrm>
            <a:off x="1381124" y="793750"/>
            <a:ext cx="9429750" cy="720725"/>
          </a:xfrm>
        </p:spPr>
        <p:txBody>
          <a:bodyPr>
            <a:normAutofit/>
          </a:bodyPr>
          <a:lstStyle>
            <a:lvl1pPr marL="0" indent="0">
              <a:buNone/>
              <a:defRPr sz="3600" b="1">
                <a:solidFill>
                  <a:srgbClr val="8F743D"/>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5" name="Text Placeholder 4">
            <a:extLst>
              <a:ext uri="{FF2B5EF4-FFF2-40B4-BE49-F238E27FC236}">
                <a16:creationId xmlns:a16="http://schemas.microsoft.com/office/drawing/2014/main" id="{A508B7EA-8CCA-438E-822D-10E791B4FA73}"/>
              </a:ext>
            </a:extLst>
          </p:cNvPr>
          <p:cNvSpPr>
            <a:spLocks noGrp="1"/>
          </p:cNvSpPr>
          <p:nvPr>
            <p:ph type="body" sz="quarter" idx="11"/>
          </p:nvPr>
        </p:nvSpPr>
        <p:spPr>
          <a:xfrm>
            <a:off x="1727200" y="1792287"/>
            <a:ext cx="9083675" cy="44792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125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F4B0-8FD4-072B-31F2-2751DB1C5B53}"/>
              </a:ext>
            </a:extLst>
          </p:cNvPr>
          <p:cNvSpPr>
            <a:spLocks noGrp="1"/>
          </p:cNvSpPr>
          <p:nvPr>
            <p:ph type="title"/>
          </p:nvPr>
        </p:nvSpPr>
        <p:spPr>
          <a:xfrm>
            <a:off x="831850" y="1709738"/>
            <a:ext cx="10515600" cy="2852737"/>
          </a:xfrm>
          <a:prstGeom prst="rect">
            <a:avLst/>
          </a:prstGeom>
        </p:spPr>
        <p:txBody>
          <a:bodyPr anchor="b"/>
          <a:lstStyle>
            <a:lvl1pPr>
              <a:defRPr sz="6000">
                <a:solidFill>
                  <a:srgbClr val="8F743D"/>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35A6111-7697-309B-D224-FA35F190883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00F3784-3CC7-7950-1C22-A84B3527CE5A}"/>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dirty="0"/>
          </a:p>
        </p:txBody>
      </p:sp>
      <p:sp>
        <p:nvSpPr>
          <p:cNvPr id="5" name="Footer Placeholder 4">
            <a:extLst>
              <a:ext uri="{FF2B5EF4-FFF2-40B4-BE49-F238E27FC236}">
                <a16:creationId xmlns:a16="http://schemas.microsoft.com/office/drawing/2014/main" id="{E46F473E-4088-8B89-54E3-DC825192A413}"/>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dirty="0"/>
          </a:p>
        </p:txBody>
      </p:sp>
      <p:sp>
        <p:nvSpPr>
          <p:cNvPr id="6" name="Slide Number Placeholder 5">
            <a:extLst>
              <a:ext uri="{FF2B5EF4-FFF2-40B4-BE49-F238E27FC236}">
                <a16:creationId xmlns:a16="http://schemas.microsoft.com/office/drawing/2014/main" id="{084BAAB3-CBAA-C2FD-AAD9-E39B3BC5190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1762379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AD5B-0F73-09A3-DF86-253589D5D013}"/>
              </a:ext>
            </a:extLst>
          </p:cNvPr>
          <p:cNvSpPr>
            <a:spLocks noGrp="1"/>
          </p:cNvSpPr>
          <p:nvPr>
            <p:ph type="title"/>
          </p:nvPr>
        </p:nvSpPr>
        <p:spPr>
          <a:xfrm>
            <a:off x="838200" y="681037"/>
            <a:ext cx="10515600" cy="864235"/>
          </a:xfrm>
          <a:prstGeom prst="rect">
            <a:avLst/>
          </a:prstGeom>
        </p:spPr>
        <p:txBody>
          <a:bodyPr>
            <a:normAutofit/>
          </a:bodyPr>
          <a:lstStyle>
            <a:lvl1pPr>
              <a:defRPr sz="3600" b="1">
                <a:solidFill>
                  <a:srgbClr val="8F743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FE84382-6555-9C29-2DE4-8C0FD9BD93AF}"/>
              </a:ext>
            </a:extLst>
          </p:cNvPr>
          <p:cNvSpPr>
            <a:spLocks noGrp="1"/>
          </p:cNvSpPr>
          <p:nvPr>
            <p:ph sz="half" idx="1"/>
          </p:nvPr>
        </p:nvSpPr>
        <p:spPr>
          <a:xfrm>
            <a:off x="838200" y="1653309"/>
            <a:ext cx="5181600" cy="452365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49A2D7-0633-5307-E032-78135E3DE8C9}"/>
              </a:ext>
            </a:extLst>
          </p:cNvPr>
          <p:cNvSpPr>
            <a:spLocks noGrp="1"/>
          </p:cNvSpPr>
          <p:nvPr>
            <p:ph sz="half" idx="2"/>
          </p:nvPr>
        </p:nvSpPr>
        <p:spPr>
          <a:xfrm>
            <a:off x="6172200" y="1653309"/>
            <a:ext cx="5181600" cy="452365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673260-35F4-F089-DEEB-883B8BEE0172}"/>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dirty="0"/>
          </a:p>
        </p:txBody>
      </p:sp>
      <p:sp>
        <p:nvSpPr>
          <p:cNvPr id="6" name="Footer Placeholder 5">
            <a:extLst>
              <a:ext uri="{FF2B5EF4-FFF2-40B4-BE49-F238E27FC236}">
                <a16:creationId xmlns:a16="http://schemas.microsoft.com/office/drawing/2014/main" id="{077F86DC-E636-B422-6D03-EEE219DCF0EF}"/>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dirty="0"/>
          </a:p>
        </p:txBody>
      </p:sp>
      <p:sp>
        <p:nvSpPr>
          <p:cNvPr id="7" name="Slide Number Placeholder 6">
            <a:extLst>
              <a:ext uri="{FF2B5EF4-FFF2-40B4-BE49-F238E27FC236}">
                <a16:creationId xmlns:a16="http://schemas.microsoft.com/office/drawing/2014/main" id="{77E3A383-2E6B-4CE4-0254-D665E95EE32A}"/>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3886811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3D69-4FC5-DF65-188A-67A27FDC549B}"/>
              </a:ext>
            </a:extLst>
          </p:cNvPr>
          <p:cNvSpPr>
            <a:spLocks noGrp="1"/>
          </p:cNvSpPr>
          <p:nvPr>
            <p:ph type="title"/>
          </p:nvPr>
        </p:nvSpPr>
        <p:spPr>
          <a:xfrm>
            <a:off x="839788" y="517236"/>
            <a:ext cx="10515600" cy="997240"/>
          </a:xfrm>
          <a:prstGeom prst="rect">
            <a:avLst/>
          </a:prstGeom>
        </p:spPr>
        <p:txBody>
          <a:bodyPr>
            <a:normAutofit/>
          </a:bodyPr>
          <a:lstStyle>
            <a:lvl1pPr>
              <a:defRPr sz="3600" b="1"/>
            </a:lvl1pPr>
          </a:lstStyle>
          <a:p>
            <a:r>
              <a:rPr lang="en-US" dirty="0"/>
              <a:t>Click to edit Master title style</a:t>
            </a:r>
          </a:p>
        </p:txBody>
      </p:sp>
      <p:sp>
        <p:nvSpPr>
          <p:cNvPr id="3" name="Text Placeholder 2">
            <a:extLst>
              <a:ext uri="{FF2B5EF4-FFF2-40B4-BE49-F238E27FC236}">
                <a16:creationId xmlns:a16="http://schemas.microsoft.com/office/drawing/2014/main" id="{BEA66B5E-3C7F-A8AD-32E0-D1C14B1BF335}"/>
              </a:ext>
            </a:extLst>
          </p:cNvPr>
          <p:cNvSpPr>
            <a:spLocks noGrp="1"/>
          </p:cNvSpPr>
          <p:nvPr>
            <p:ph type="body" idx="1"/>
          </p:nvPr>
        </p:nvSpPr>
        <p:spPr>
          <a:xfrm>
            <a:off x="839788" y="1597819"/>
            <a:ext cx="5157787" cy="63738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93A5AD1-7267-4211-06C0-1C454787694C}"/>
              </a:ext>
            </a:extLst>
          </p:cNvPr>
          <p:cNvSpPr>
            <a:spLocks noGrp="1"/>
          </p:cNvSpPr>
          <p:nvPr>
            <p:ph sz="half" idx="2"/>
          </p:nvPr>
        </p:nvSpPr>
        <p:spPr>
          <a:xfrm>
            <a:off x="839788" y="2318543"/>
            <a:ext cx="5157787" cy="387112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1BF2FB-172E-D9F9-CFBE-67A339FC5F93}"/>
              </a:ext>
            </a:extLst>
          </p:cNvPr>
          <p:cNvSpPr>
            <a:spLocks noGrp="1"/>
          </p:cNvSpPr>
          <p:nvPr>
            <p:ph type="body" sz="quarter" idx="3"/>
          </p:nvPr>
        </p:nvSpPr>
        <p:spPr>
          <a:xfrm>
            <a:off x="6169024" y="1597819"/>
            <a:ext cx="5183188" cy="63738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5A4AF66-C943-6CD5-8E53-791A3179EF32}"/>
              </a:ext>
            </a:extLst>
          </p:cNvPr>
          <p:cNvSpPr>
            <a:spLocks noGrp="1"/>
          </p:cNvSpPr>
          <p:nvPr>
            <p:ph sz="quarter" idx="4"/>
          </p:nvPr>
        </p:nvSpPr>
        <p:spPr>
          <a:xfrm>
            <a:off x="6172200" y="2318543"/>
            <a:ext cx="5183188" cy="387112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7B2F1F1-2DCE-58D6-4017-E0306B8D0707}"/>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a:p>
        </p:txBody>
      </p:sp>
      <p:sp>
        <p:nvSpPr>
          <p:cNvPr id="8" name="Footer Placeholder 7">
            <a:extLst>
              <a:ext uri="{FF2B5EF4-FFF2-40B4-BE49-F238E27FC236}">
                <a16:creationId xmlns:a16="http://schemas.microsoft.com/office/drawing/2014/main" id="{1B4CF075-B181-78F1-16C4-9839AAFD878D}"/>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a:p>
        </p:txBody>
      </p:sp>
      <p:sp>
        <p:nvSpPr>
          <p:cNvPr id="9" name="Slide Number Placeholder 8">
            <a:extLst>
              <a:ext uri="{FF2B5EF4-FFF2-40B4-BE49-F238E27FC236}">
                <a16:creationId xmlns:a16="http://schemas.microsoft.com/office/drawing/2014/main" id="{95765DAB-614A-AFC8-EC61-3BF4DA9871CD}"/>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a:p>
        </p:txBody>
      </p:sp>
    </p:spTree>
    <p:extLst>
      <p:ext uri="{BB962C8B-B14F-4D97-AF65-F5344CB8AC3E}">
        <p14:creationId xmlns:p14="http://schemas.microsoft.com/office/powerpoint/2010/main" val="1798859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2A71-87C9-F9C8-9BF9-D46942533619}"/>
              </a:ext>
            </a:extLst>
          </p:cNvPr>
          <p:cNvSpPr>
            <a:spLocks noGrp="1"/>
          </p:cNvSpPr>
          <p:nvPr>
            <p:ph type="title"/>
          </p:nvPr>
        </p:nvSpPr>
        <p:spPr>
          <a:xfrm>
            <a:off x="838200" y="765059"/>
            <a:ext cx="10515600" cy="864235"/>
          </a:xfrm>
          <a:prstGeom prst="rect">
            <a:avLst/>
          </a:prstGeom>
        </p:spPr>
        <p:txBody>
          <a:bodyPr>
            <a:normAutofit/>
          </a:bodyPr>
          <a:lstStyle>
            <a:lvl1pPr>
              <a:defRPr sz="3600" b="1"/>
            </a:lvl1pPr>
          </a:lstStyle>
          <a:p>
            <a:r>
              <a:rPr lang="en-US" dirty="0"/>
              <a:t>Click to edit Master title style</a:t>
            </a:r>
          </a:p>
        </p:txBody>
      </p:sp>
      <p:sp>
        <p:nvSpPr>
          <p:cNvPr id="3" name="Date Placeholder 2">
            <a:extLst>
              <a:ext uri="{FF2B5EF4-FFF2-40B4-BE49-F238E27FC236}">
                <a16:creationId xmlns:a16="http://schemas.microsoft.com/office/drawing/2014/main" id="{9DECB613-5194-A2DF-9EF3-1282F0FED447}"/>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dirty="0"/>
          </a:p>
        </p:txBody>
      </p:sp>
      <p:sp>
        <p:nvSpPr>
          <p:cNvPr id="4" name="Footer Placeholder 3">
            <a:extLst>
              <a:ext uri="{FF2B5EF4-FFF2-40B4-BE49-F238E27FC236}">
                <a16:creationId xmlns:a16="http://schemas.microsoft.com/office/drawing/2014/main" id="{88BA0BFC-427C-23FB-B9E9-36712C1E6857}"/>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a:p>
        </p:txBody>
      </p:sp>
      <p:sp>
        <p:nvSpPr>
          <p:cNvPr id="5" name="Slide Number Placeholder 4">
            <a:extLst>
              <a:ext uri="{FF2B5EF4-FFF2-40B4-BE49-F238E27FC236}">
                <a16:creationId xmlns:a16="http://schemas.microsoft.com/office/drawing/2014/main" id="{5E169D86-584A-F66B-4E43-AB930D74428D}"/>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a:p>
        </p:txBody>
      </p:sp>
    </p:spTree>
    <p:extLst>
      <p:ext uri="{BB962C8B-B14F-4D97-AF65-F5344CB8AC3E}">
        <p14:creationId xmlns:p14="http://schemas.microsoft.com/office/powerpoint/2010/main" val="3294607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A5E9E-5549-0736-E843-1654BC5D00BF}"/>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3" name="Footer Placeholder 2">
            <a:extLst>
              <a:ext uri="{FF2B5EF4-FFF2-40B4-BE49-F238E27FC236}">
                <a16:creationId xmlns:a16="http://schemas.microsoft.com/office/drawing/2014/main" id="{03F10844-C802-63DD-8B34-7FC2D2A18868}"/>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4" name="Slide Number Placeholder 3">
            <a:extLst>
              <a:ext uri="{FF2B5EF4-FFF2-40B4-BE49-F238E27FC236}">
                <a16:creationId xmlns:a16="http://schemas.microsoft.com/office/drawing/2014/main" id="{59B45AFB-8115-99BB-AF0B-7E167615C93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352622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3D69-4FC5-DF65-188A-67A27FDC54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A66B5E-3C7F-A8AD-32E0-D1C14B1BF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A5AD1-7267-4211-06C0-1C4547876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BF2FB-172E-D9F9-CFBE-67A339FC5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A4AF66-C943-6CD5-8E53-791A3179E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B2F1F1-2DCE-58D6-4017-E0306B8D0707}"/>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8" name="Footer Placeholder 7">
            <a:extLst>
              <a:ext uri="{FF2B5EF4-FFF2-40B4-BE49-F238E27FC236}">
                <a16:creationId xmlns:a16="http://schemas.microsoft.com/office/drawing/2014/main" id="{1B4CF075-B181-78F1-16C4-9839AAFD8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765DAB-614A-AFC8-EC61-3BF4DA9871C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2517614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784C-AAAD-5FB5-61D2-3C3A29727567}"/>
              </a:ext>
            </a:extLst>
          </p:cNvPr>
          <p:cNvSpPr>
            <a:spLocks noGrp="1"/>
          </p:cNvSpPr>
          <p:nvPr>
            <p:ph type="title"/>
          </p:nvPr>
        </p:nvSpPr>
        <p:spPr>
          <a:xfrm>
            <a:off x="839788" y="535708"/>
            <a:ext cx="3932237" cy="1521691"/>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7FE6C88-E4E7-0D15-CF05-8D521710CC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2CAF5E-8373-9155-3333-C31065F31A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DC7CD2B-1C64-3B8C-686C-6F063515166E}"/>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dirty="0"/>
          </a:p>
        </p:txBody>
      </p:sp>
      <p:sp>
        <p:nvSpPr>
          <p:cNvPr id="6" name="Footer Placeholder 5">
            <a:extLst>
              <a:ext uri="{FF2B5EF4-FFF2-40B4-BE49-F238E27FC236}">
                <a16:creationId xmlns:a16="http://schemas.microsoft.com/office/drawing/2014/main" id="{92850696-93D8-6950-D9E6-10FD2B41995D}"/>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a:p>
        </p:txBody>
      </p:sp>
      <p:sp>
        <p:nvSpPr>
          <p:cNvPr id="7" name="Slide Number Placeholder 6">
            <a:extLst>
              <a:ext uri="{FF2B5EF4-FFF2-40B4-BE49-F238E27FC236}">
                <a16:creationId xmlns:a16="http://schemas.microsoft.com/office/drawing/2014/main" id="{6BB325A2-FABF-356C-6AEE-A37D5D2D3B8F}"/>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a:p>
        </p:txBody>
      </p:sp>
    </p:spTree>
    <p:extLst>
      <p:ext uri="{BB962C8B-B14F-4D97-AF65-F5344CB8AC3E}">
        <p14:creationId xmlns:p14="http://schemas.microsoft.com/office/powerpoint/2010/main" val="1957153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FAC-61D5-F580-B697-0C26501D74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83C2351-2251-E2A7-64F4-4486BB0D699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9BECBF-5F22-9111-FB66-D3CC2DD6B3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A05978-1A4E-77CB-24A2-8BA4FA125A8C}"/>
              </a:ext>
            </a:extLst>
          </p:cNvPr>
          <p:cNvSpPr>
            <a:spLocks noGrp="1"/>
          </p:cNvSpPr>
          <p:nvPr>
            <p:ph type="dt" sz="half" idx="10"/>
          </p:nvPr>
        </p:nvSpPr>
        <p:spPr>
          <a:xfrm>
            <a:off x="838200" y="6356350"/>
            <a:ext cx="2743200" cy="365125"/>
          </a:xfrm>
          <a:prstGeom prst="rect">
            <a:avLst/>
          </a:prstGeom>
        </p:spPr>
        <p:txBody>
          <a:bodyPr/>
          <a:lstStyle>
            <a:lvl1pPr>
              <a:defRPr>
                <a:latin typeface="Acumin Pro Light" panose="020B0604020202020204" charset="0"/>
              </a:defRPr>
            </a:lvl1pPr>
          </a:lstStyle>
          <a:p>
            <a:fld id="{3C2EF2D7-DD47-E849-A80A-5DF6D22E9F5F}" type="datetimeFigureOut">
              <a:rPr lang="en-US" smtClean="0"/>
              <a:pPr/>
              <a:t>3/22/26</a:t>
            </a:fld>
            <a:endParaRPr lang="en-US" dirty="0"/>
          </a:p>
        </p:txBody>
      </p:sp>
      <p:sp>
        <p:nvSpPr>
          <p:cNvPr id="6" name="Footer Placeholder 5">
            <a:extLst>
              <a:ext uri="{FF2B5EF4-FFF2-40B4-BE49-F238E27FC236}">
                <a16:creationId xmlns:a16="http://schemas.microsoft.com/office/drawing/2014/main" id="{1C378F4B-3D1D-CA24-32B7-2494626481FF}"/>
              </a:ext>
            </a:extLst>
          </p:cNvPr>
          <p:cNvSpPr>
            <a:spLocks noGrp="1"/>
          </p:cNvSpPr>
          <p:nvPr>
            <p:ph type="ftr" sz="quarter" idx="11"/>
          </p:nvPr>
        </p:nvSpPr>
        <p:spPr>
          <a:xfrm>
            <a:off x="4038600" y="6356350"/>
            <a:ext cx="4114800" cy="365125"/>
          </a:xfrm>
          <a:prstGeom prst="rect">
            <a:avLst/>
          </a:prstGeom>
        </p:spPr>
        <p:txBody>
          <a:bodyPr/>
          <a:lstStyle>
            <a:lvl1pPr>
              <a:defRPr>
                <a:latin typeface="Acumin Pro Light" panose="020B0604020202020204" charset="0"/>
              </a:defRPr>
            </a:lvl1pPr>
          </a:lstStyle>
          <a:p>
            <a:endParaRPr lang="en-US" dirty="0"/>
          </a:p>
        </p:txBody>
      </p:sp>
      <p:sp>
        <p:nvSpPr>
          <p:cNvPr id="7" name="Slide Number Placeholder 6">
            <a:extLst>
              <a:ext uri="{FF2B5EF4-FFF2-40B4-BE49-F238E27FC236}">
                <a16:creationId xmlns:a16="http://schemas.microsoft.com/office/drawing/2014/main" id="{9F54CAC1-E9C3-BD2C-FB12-DEBF190ECCA6}"/>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Light" panose="020B0604020202020204" charset="0"/>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126639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F78AD-9E2A-D17C-2740-CF0C9F9770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9120"/>
            <a:ext cx="12192000" cy="6946614"/>
          </a:xfrm>
          <a:prstGeom prst="rect">
            <a:avLst/>
          </a:prstGeom>
        </p:spPr>
      </p:pic>
      <p:pic>
        <p:nvPicPr>
          <p:cNvPr id="5" name="Picture 4">
            <a:extLst>
              <a:ext uri="{FF2B5EF4-FFF2-40B4-BE49-F238E27FC236}">
                <a16:creationId xmlns:a16="http://schemas.microsoft.com/office/drawing/2014/main" id="{B54003B8-30DD-3F43-7673-A40C53CC478E}"/>
              </a:ext>
            </a:extLst>
          </p:cNvPr>
          <p:cNvPicPr>
            <a:picLocks noChangeAspect="1"/>
          </p:cNvPicPr>
          <p:nvPr userDrawn="1"/>
        </p:nvPicPr>
        <p:blipFill>
          <a:blip r:embed="rId3"/>
          <a:stretch>
            <a:fillRect/>
          </a:stretch>
        </p:blipFill>
        <p:spPr>
          <a:xfrm>
            <a:off x="9987754" y="6638436"/>
            <a:ext cx="2207386" cy="235571"/>
          </a:xfrm>
          <a:prstGeom prst="rect">
            <a:avLst/>
          </a:prstGeom>
        </p:spPr>
      </p:pic>
      <p:sp>
        <p:nvSpPr>
          <p:cNvPr id="6" name="TextBox 5">
            <a:extLst>
              <a:ext uri="{FF2B5EF4-FFF2-40B4-BE49-F238E27FC236}">
                <a16:creationId xmlns:a16="http://schemas.microsoft.com/office/drawing/2014/main" id="{102DC34C-94E4-D705-2CE6-CEE1FE49EA0C}"/>
              </a:ext>
            </a:extLst>
          </p:cNvPr>
          <p:cNvSpPr txBox="1"/>
          <p:nvPr userDrawn="1"/>
        </p:nvSpPr>
        <p:spPr>
          <a:xfrm>
            <a:off x="4954284" y="1900896"/>
            <a:ext cx="6020057" cy="1015663"/>
          </a:xfrm>
          <a:prstGeom prst="rect">
            <a:avLst/>
          </a:prstGeom>
          <a:noFill/>
        </p:spPr>
        <p:txBody>
          <a:bodyPr wrap="square" rtlCol="0">
            <a:spAutoFit/>
          </a:bodyPr>
          <a:lstStyle/>
          <a:p>
            <a:pPr algn="ctr"/>
            <a:r>
              <a:rPr lang="en-US" sz="6000" b="1" i="1" spc="30" baseline="0" dirty="0">
                <a:ln w="19050">
                  <a:solidFill>
                    <a:schemeClr val="tx1"/>
                  </a:solidFill>
                </a:ln>
                <a:solidFill>
                  <a:srgbClr val="8E6F3E"/>
                </a:solidFill>
                <a:latin typeface="Acumin Pro Semibold" panose="020B0604020202020204" charset="0"/>
              </a:rPr>
              <a:t>QUESTIONS?</a:t>
            </a:r>
          </a:p>
        </p:txBody>
      </p:sp>
      <p:sp>
        <p:nvSpPr>
          <p:cNvPr id="7" name="TextBox 6">
            <a:extLst>
              <a:ext uri="{FF2B5EF4-FFF2-40B4-BE49-F238E27FC236}">
                <a16:creationId xmlns:a16="http://schemas.microsoft.com/office/drawing/2014/main" id="{B48D61A7-A025-F652-5635-3F9D32A7B9C5}"/>
              </a:ext>
            </a:extLst>
          </p:cNvPr>
          <p:cNvSpPr txBox="1"/>
          <p:nvPr userDrawn="1"/>
        </p:nvSpPr>
        <p:spPr>
          <a:xfrm>
            <a:off x="7822771" y="6613505"/>
            <a:ext cx="2004720" cy="200055"/>
          </a:xfrm>
          <a:prstGeom prst="rect">
            <a:avLst/>
          </a:prstGeom>
          <a:noFill/>
        </p:spPr>
        <p:txBody>
          <a:bodyPr wrap="square">
            <a:spAutoFit/>
          </a:bodyPr>
          <a:lstStyle/>
          <a:p>
            <a:r>
              <a:rPr lang="en-US" sz="700" dirty="0">
                <a:solidFill>
                  <a:srgbClr val="797979"/>
                </a:solidFill>
                <a:latin typeface="Acumin Pro" panose="020B0604020202020204" charset="0"/>
              </a:rPr>
              <a:t>An Equal Access/Equal Opportunity University</a:t>
            </a:r>
          </a:p>
        </p:txBody>
      </p:sp>
      <p:grpSp>
        <p:nvGrpSpPr>
          <p:cNvPr id="8" name="Group 7">
            <a:extLst>
              <a:ext uri="{FF2B5EF4-FFF2-40B4-BE49-F238E27FC236}">
                <a16:creationId xmlns:a16="http://schemas.microsoft.com/office/drawing/2014/main" id="{58D79E46-BE3F-4C82-0011-4A6668C5C3BD}"/>
              </a:ext>
            </a:extLst>
          </p:cNvPr>
          <p:cNvGrpSpPr/>
          <p:nvPr userDrawn="1"/>
        </p:nvGrpSpPr>
        <p:grpSpPr>
          <a:xfrm>
            <a:off x="-529143" y="1343657"/>
            <a:ext cx="4756832" cy="2075069"/>
            <a:chOff x="-529143" y="1343657"/>
            <a:chExt cx="4756832" cy="2075069"/>
          </a:xfrm>
        </p:grpSpPr>
        <p:pic>
          <p:nvPicPr>
            <p:cNvPr id="9" name="Picture 8">
              <a:extLst>
                <a:ext uri="{FF2B5EF4-FFF2-40B4-BE49-F238E27FC236}">
                  <a16:creationId xmlns:a16="http://schemas.microsoft.com/office/drawing/2014/main" id="{D4E5F5E0-F0D4-37D0-729F-BBF9823D1401}"/>
                </a:ext>
              </a:extLst>
            </p:cNvPr>
            <p:cNvPicPr>
              <a:picLocks noChangeAspect="1"/>
            </p:cNvPicPr>
            <p:nvPr/>
          </p:nvPicPr>
          <p:blipFill>
            <a:blip r:embed="rId4"/>
            <a:stretch>
              <a:fillRect/>
            </a:stretch>
          </p:blipFill>
          <p:spPr>
            <a:xfrm>
              <a:off x="-529143" y="1343657"/>
              <a:ext cx="4756832" cy="2075069"/>
            </a:xfrm>
            <a:prstGeom prst="rect">
              <a:avLst/>
            </a:prstGeom>
          </p:spPr>
        </p:pic>
        <p:sp>
          <p:nvSpPr>
            <p:cNvPr id="10" name="TextBox 9">
              <a:extLst>
                <a:ext uri="{FF2B5EF4-FFF2-40B4-BE49-F238E27FC236}">
                  <a16:creationId xmlns:a16="http://schemas.microsoft.com/office/drawing/2014/main" id="{99FCEB18-FBFF-3193-18D9-0E4518DC2AB4}"/>
                </a:ext>
              </a:extLst>
            </p:cNvPr>
            <p:cNvSpPr txBox="1"/>
            <p:nvPr/>
          </p:nvSpPr>
          <p:spPr>
            <a:xfrm>
              <a:off x="672832" y="1746459"/>
              <a:ext cx="2771859" cy="1600438"/>
            </a:xfrm>
            <a:prstGeom prst="rect">
              <a:avLst/>
            </a:prstGeom>
            <a:noFill/>
          </p:spPr>
          <p:txBody>
            <a:bodyPr wrap="square" rtlCol="0">
              <a:spAutoFit/>
            </a:bodyPr>
            <a:lstStyle/>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Purdue University       </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Whistler Center for Carbohydrate Research</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745 Agriculture Mall Drive</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West Lafayette, IN 47907-2009</a:t>
              </a:r>
              <a:endParaRPr lang="en-US" sz="1400" kern="0" dirty="0">
                <a:effectLst/>
                <a:latin typeface="Acumin Pro Condensed" panose="020B0506020202020204" pitchFamily="34" charset="77"/>
                <a:ea typeface="Calibri" panose="020F0502020204030204" pitchFamily="34" charset="0"/>
                <a:cs typeface="Calibri" panose="020F0502020204030204" pitchFamily="34"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whistlercenter@purdue.edu</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www.whistlercenter.purdue.edu</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endParaRPr lang="en-US" dirty="0"/>
            </a:p>
          </p:txBody>
        </p:sp>
      </p:grpSp>
    </p:spTree>
    <p:extLst>
      <p:ext uri="{BB962C8B-B14F-4D97-AF65-F5344CB8AC3E}">
        <p14:creationId xmlns:p14="http://schemas.microsoft.com/office/powerpoint/2010/main" val="1401926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0A0AD-EB22-A510-DEB0-E333B904FC70}"/>
              </a:ext>
            </a:extLst>
          </p:cNvPr>
          <p:cNvSpPr>
            <a:spLocks noGrp="1"/>
          </p:cNvSpPr>
          <p:nvPr>
            <p:ph type="title" orient="vert"/>
          </p:nvPr>
        </p:nvSpPr>
        <p:spPr>
          <a:xfrm>
            <a:off x="8724900" y="78168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EC96206-B47D-97AE-197D-294B2EA84804}"/>
              </a:ext>
            </a:extLst>
          </p:cNvPr>
          <p:cNvSpPr>
            <a:spLocks noGrp="1"/>
          </p:cNvSpPr>
          <p:nvPr>
            <p:ph type="body" orient="vert" idx="1"/>
          </p:nvPr>
        </p:nvSpPr>
        <p:spPr>
          <a:xfrm>
            <a:off x="838200" y="781685"/>
            <a:ext cx="7734300" cy="58118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033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ntent Slide - Copy">
    <p:bg>
      <p:bgRef idx="1001">
        <a:schemeClr val="bg2"/>
      </p:bgRef>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0" y="-29788"/>
            <a:ext cx="11514667" cy="914400"/>
          </a:xfrm>
          <a:prstGeom prst="rect">
            <a:avLst/>
          </a:prstGeom>
        </p:spPr>
      </p:pic>
      <p:sp>
        <p:nvSpPr>
          <p:cNvPr id="2" name="Title"/>
          <p:cNvSpPr>
            <a:spLocks noGrp="1"/>
          </p:cNvSpPr>
          <p:nvPr>
            <p:ph type="ctrTitle" hasCustomPrompt="1"/>
          </p:nvPr>
        </p:nvSpPr>
        <p:spPr bwMode="blackWhite">
          <a:xfrm>
            <a:off x="1043554" y="442674"/>
            <a:ext cx="9234309" cy="443198"/>
          </a:xfrm>
          <a:prstGeom prst="rect">
            <a:avLst/>
          </a:prstGeom>
          <a:noFill/>
          <a:ln w="38100">
            <a:noFill/>
          </a:ln>
        </p:spPr>
        <p:txBody>
          <a:bodyPr wrap="square" lIns="0" tIns="0" rIns="0" bIns="0" anchor="t" anchorCtr="0">
            <a:spAutoFit/>
          </a:bodyPr>
          <a:lstStyle>
            <a:lvl1pPr algn="l">
              <a:defRPr sz="3200" b="1" i="1" cap="none" spc="0">
                <a:solidFill>
                  <a:srgbClr val="CFB98F"/>
                </a:solidFill>
                <a:latin typeface="Acumin Pro" panose="020B0604020202020204" charset="0"/>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04699"/>
          </a:xfrm>
          <a:solidFill>
            <a:srgbClr val="CFB98F"/>
          </a:solidFill>
        </p:spPr>
        <p:txBody>
          <a:bodyPr wrap="square" lIns="0" tIns="0" rIns="0" bIns="0" anchor="t" anchorCtr="0">
            <a:spAutoFit/>
          </a:bodyPr>
          <a:lstStyle>
            <a:lvl1pPr marL="0" indent="0" algn="l">
              <a:buNone/>
              <a:defRPr sz="2200" b="1" i="0">
                <a:solidFill>
                  <a:sysClr val="windowText" lastClr="000000"/>
                </a:solidFill>
                <a:latin typeface="Acumin Pro Light" panose="020B060402020202020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rgbClr val="8F743D"/>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rgbClr val="CFB98F"/>
                </a:solidFill>
                <a:latin typeface="Acumin Pro" panose="020B0504020202020204" pitchFamily="34" charset="77"/>
              </a:defRPr>
            </a:lvl1pPr>
          </a:lstStyle>
          <a:p>
            <a:fld id="{E0C8DACD-4E35-4E4C-AC75-C3DE50F04E7E}" type="datetime1">
              <a:rPr lang="en-US" smtClean="0"/>
              <a:pPr/>
              <a:t>3/22/26</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rgbClr val="CFB98F"/>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0" name="Purdue CoBrand">
            <a:extLst>
              <a:ext uri="{FF2B5EF4-FFF2-40B4-BE49-F238E27FC236}">
                <a16:creationId xmlns:a16="http://schemas.microsoft.com/office/drawing/2014/main" id="{0FB7CBF3-9950-40F2-9C3B-CB0DBB16BF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8719" y="6133916"/>
            <a:ext cx="4349081" cy="460490"/>
          </a:xfrm>
          <a:prstGeom prst="rect">
            <a:avLst/>
          </a:prstGeom>
        </p:spPr>
      </p:pic>
    </p:spTree>
    <p:extLst>
      <p:ext uri="{BB962C8B-B14F-4D97-AF65-F5344CB8AC3E}">
        <p14:creationId xmlns:p14="http://schemas.microsoft.com/office/powerpoint/2010/main" val="29811495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924F-816E-B110-B3EF-4D8069018F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A06079-B044-70CB-E008-1EC0DB0DD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26E85-9172-7219-D108-F54B576089B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2EF2D7-DD47-E849-A80A-5DF6D22E9F5F}"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273FDE5-44B3-E219-2F53-193DD1B9A4E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CBEB52-42B1-6381-7A60-4559ABCE1D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E30CF3-5D19-044B-91AA-9646FD2025A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34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297C-F718-52A0-6A25-D7F3466C7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0577-7CF9-12EA-3395-AF6383C28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C5449-A754-A19E-D9FF-E6AEE5A13EF0}"/>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5" name="Footer Placeholder 4">
            <a:extLst>
              <a:ext uri="{FF2B5EF4-FFF2-40B4-BE49-F238E27FC236}">
                <a16:creationId xmlns:a16="http://schemas.microsoft.com/office/drawing/2014/main" id="{FC075DB6-46C7-7024-9503-58E3831FE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25CAB-369D-F3AF-4200-B96AABE82D23}"/>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1352054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924F-816E-B110-B3EF-4D8069018F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A06079-B044-70CB-E008-1EC0DB0DD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26E85-9172-7219-D108-F54B576089B6}"/>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5" name="Footer Placeholder 4">
            <a:extLst>
              <a:ext uri="{FF2B5EF4-FFF2-40B4-BE49-F238E27FC236}">
                <a16:creationId xmlns:a16="http://schemas.microsoft.com/office/drawing/2014/main" id="{E273FDE5-44B3-E219-2F53-193DD1B9A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CBEB52-42B1-6381-7A60-4559ABCE1D9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343935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F4B0-8FD4-072B-31F2-2751DB1C5B5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35A6111-7697-309B-D224-FA35F19088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F3784-3CC7-7950-1C22-A84B3527CE5A}"/>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5" name="Footer Placeholder 4">
            <a:extLst>
              <a:ext uri="{FF2B5EF4-FFF2-40B4-BE49-F238E27FC236}">
                <a16:creationId xmlns:a16="http://schemas.microsoft.com/office/drawing/2014/main" id="{E46F473E-4088-8B89-54E3-DC825192A413}"/>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6" name="Slide Number Placeholder 5">
            <a:extLst>
              <a:ext uri="{FF2B5EF4-FFF2-40B4-BE49-F238E27FC236}">
                <a16:creationId xmlns:a16="http://schemas.microsoft.com/office/drawing/2014/main" id="{084BAAB3-CBAA-C2FD-AAD9-E39B3BC5190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1126279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AD5B-0F73-09A3-DF86-253589D5D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84382-6555-9C29-2DE4-8C0FD9BD93A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49A2D7-0633-5307-E032-78135E3DE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73260-35F4-F089-DEEB-883B8BEE0172}"/>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6" name="Footer Placeholder 5">
            <a:extLst>
              <a:ext uri="{FF2B5EF4-FFF2-40B4-BE49-F238E27FC236}">
                <a16:creationId xmlns:a16="http://schemas.microsoft.com/office/drawing/2014/main" id="{077F86DC-E636-B422-6D03-EEE219DCF0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E3A383-2E6B-4CE4-0254-D665E95EE32A}"/>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12820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2A71-87C9-F9C8-9BF9-D469425336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CB613-5194-A2DF-9EF3-1282F0FED447}"/>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4" name="Footer Placeholder 3">
            <a:extLst>
              <a:ext uri="{FF2B5EF4-FFF2-40B4-BE49-F238E27FC236}">
                <a16:creationId xmlns:a16="http://schemas.microsoft.com/office/drawing/2014/main" id="{88BA0BFC-427C-23FB-B9E9-36712C1E68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E169D86-584A-F66B-4E43-AB930D74428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2188281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3D69-4FC5-DF65-188A-67A27FDC54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A66B5E-3C7F-A8AD-32E0-D1C14B1BF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A5AD1-7267-4211-06C0-1C4547876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BF2FB-172E-D9F9-CFBE-67A339FC5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A4AF66-C943-6CD5-8E53-791A3179E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B2F1F1-2DCE-58D6-4017-E0306B8D0707}"/>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8" name="Footer Placeholder 7">
            <a:extLst>
              <a:ext uri="{FF2B5EF4-FFF2-40B4-BE49-F238E27FC236}">
                <a16:creationId xmlns:a16="http://schemas.microsoft.com/office/drawing/2014/main" id="{1B4CF075-B181-78F1-16C4-9839AAFD8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765DAB-614A-AFC8-EC61-3BF4DA9871C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113420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2A71-87C9-F9C8-9BF9-D469425336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CB613-5194-A2DF-9EF3-1282F0FED447}"/>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4" name="Footer Placeholder 3">
            <a:extLst>
              <a:ext uri="{FF2B5EF4-FFF2-40B4-BE49-F238E27FC236}">
                <a16:creationId xmlns:a16="http://schemas.microsoft.com/office/drawing/2014/main" id="{88BA0BFC-427C-23FB-B9E9-36712C1E68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E169D86-584A-F66B-4E43-AB930D74428D}"/>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2096040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A5E9E-5549-0736-E843-1654BC5D00BF}"/>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3" name="Footer Placeholder 2">
            <a:extLst>
              <a:ext uri="{FF2B5EF4-FFF2-40B4-BE49-F238E27FC236}">
                <a16:creationId xmlns:a16="http://schemas.microsoft.com/office/drawing/2014/main" id="{03F10844-C802-63DD-8B34-7FC2D2A18868}"/>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4" name="Slide Number Placeholder 3">
            <a:extLst>
              <a:ext uri="{FF2B5EF4-FFF2-40B4-BE49-F238E27FC236}">
                <a16:creationId xmlns:a16="http://schemas.microsoft.com/office/drawing/2014/main" id="{59B45AFB-8115-99BB-AF0B-7E167615C93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587471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784C-AAAD-5FB5-61D2-3C3A29727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FE6C88-E4E7-0D15-CF05-8D521710C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2CAF5E-8373-9155-3333-C31065F31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7CD2B-1C64-3B8C-686C-6F063515166E}"/>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6" name="Footer Placeholder 5">
            <a:extLst>
              <a:ext uri="{FF2B5EF4-FFF2-40B4-BE49-F238E27FC236}">
                <a16:creationId xmlns:a16="http://schemas.microsoft.com/office/drawing/2014/main" id="{92850696-93D8-6950-D9E6-10FD2B4199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B325A2-FABF-356C-6AEE-A37D5D2D3B8F}"/>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639307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FAC-61D5-F580-B697-0C26501D740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83C2351-2251-E2A7-64F4-4486BB0D69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9BECBF-5F22-9111-FB66-D3CC2DD6B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A05978-1A4E-77CB-24A2-8BA4FA125A8C}"/>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6" name="Footer Placeholder 5">
            <a:extLst>
              <a:ext uri="{FF2B5EF4-FFF2-40B4-BE49-F238E27FC236}">
                <a16:creationId xmlns:a16="http://schemas.microsoft.com/office/drawing/2014/main" id="{1C378F4B-3D1D-CA24-32B7-2494626481FF}"/>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7" name="Slide Number Placeholder 6">
            <a:extLst>
              <a:ext uri="{FF2B5EF4-FFF2-40B4-BE49-F238E27FC236}">
                <a16:creationId xmlns:a16="http://schemas.microsoft.com/office/drawing/2014/main" id="{9F54CAC1-E9C3-BD2C-FB12-DEBF190ECCA6}"/>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1062950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C78C-37A4-FCCA-BE0C-891974DA69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195B1-7320-938F-8C46-73D744067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961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0A0AD-EB22-A510-DEB0-E333B904FC70}"/>
              </a:ext>
            </a:extLst>
          </p:cNvPr>
          <p:cNvSpPr>
            <a:spLocks noGrp="1"/>
          </p:cNvSpPr>
          <p:nvPr>
            <p:ph type="title" orient="vert"/>
          </p:nvPr>
        </p:nvSpPr>
        <p:spPr>
          <a:xfrm>
            <a:off x="8724900" y="78168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C96206-B47D-97AE-197D-294B2EA84804}"/>
              </a:ext>
            </a:extLst>
          </p:cNvPr>
          <p:cNvSpPr>
            <a:spLocks noGrp="1"/>
          </p:cNvSpPr>
          <p:nvPr>
            <p:ph type="body" orient="vert" idx="1"/>
          </p:nvPr>
        </p:nvSpPr>
        <p:spPr>
          <a:xfrm>
            <a:off x="838200" y="78168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370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Content Slide - Copy">
    <p:spTree>
      <p:nvGrpSpPr>
        <p:cNvPr id="1" name=""/>
        <p:cNvGrpSpPr/>
        <p:nvPr/>
      </p:nvGrpSpPr>
      <p:grpSpPr>
        <a:xfrm>
          <a:off x="0" y="0"/>
          <a:ext cx="0" cy="0"/>
          <a:chOff x="0" y="0"/>
          <a:chExt cx="0" cy="0"/>
        </a:xfrm>
      </p:grpSpPr>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1CBA982C-8B6C-4DA1-8B47-8E282BF78066}" type="datetime1">
              <a:rPr lang="en-US" smtClean="0"/>
              <a:t>3/22/26</a:t>
            </a:fld>
            <a:endParaRPr lang="en-US"/>
          </a:p>
        </p:txBody>
      </p: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43813855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Content Slide - Copy &amp; Pic/Chart">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C7AF61EA-13A2-4610-8899-6377C267B54A}" type="datetime1">
              <a:rPr lang="en-US" smtClean="0"/>
              <a:t>3/22/26</a:t>
            </a:fld>
            <a:endParaRPr lang="en-US"/>
          </a:p>
        </p:txBody>
      </p: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82551164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C948-1051-4CA4-8C68-5CF5A2142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64C222-DB1D-42FF-865D-72FDDBC4F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2D8B2-81C5-40F9-A987-51FA721746AD}"/>
              </a:ext>
            </a:extLst>
          </p:cNvPr>
          <p:cNvSpPr>
            <a:spLocks noGrp="1"/>
          </p:cNvSpPr>
          <p:nvPr>
            <p:ph type="dt" sz="half" idx="10"/>
          </p:nvPr>
        </p:nvSpPr>
        <p:spPr/>
        <p:txBody>
          <a:bodyPr/>
          <a:lstStyle/>
          <a:p>
            <a:fld id="{082E1452-25DA-4B9F-9EBB-C215AC34EA6E}" type="datetime1">
              <a:rPr lang="en-US" smtClean="0"/>
              <a:t>3/22/26</a:t>
            </a:fld>
            <a:endParaRPr lang="en-US"/>
          </a:p>
        </p:txBody>
      </p:sp>
      <p:sp>
        <p:nvSpPr>
          <p:cNvPr id="5" name="Footer Placeholder 4">
            <a:extLst>
              <a:ext uri="{FF2B5EF4-FFF2-40B4-BE49-F238E27FC236}">
                <a16:creationId xmlns:a16="http://schemas.microsoft.com/office/drawing/2014/main" id="{B2F447D8-A983-4DDF-9644-FC98EE27E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FEC48-F663-4F31-ADBE-CBF153CDC706}"/>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171067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A5E9E-5549-0736-E843-1654BC5D00BF}"/>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3" name="Footer Placeholder 2">
            <a:extLst>
              <a:ext uri="{FF2B5EF4-FFF2-40B4-BE49-F238E27FC236}">
                <a16:creationId xmlns:a16="http://schemas.microsoft.com/office/drawing/2014/main" id="{03F10844-C802-63DD-8B34-7FC2D2A18868}"/>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4" name="Slide Number Placeholder 3">
            <a:extLst>
              <a:ext uri="{FF2B5EF4-FFF2-40B4-BE49-F238E27FC236}">
                <a16:creationId xmlns:a16="http://schemas.microsoft.com/office/drawing/2014/main" id="{59B45AFB-8115-99BB-AF0B-7E167615C933}"/>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2502382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5968-C3DF-48F0-983D-263521F27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4A915-8E02-439B-B523-7CB1E00EC8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3E93A-FA0B-47EA-AD21-25D81C07D8C5}"/>
              </a:ext>
            </a:extLst>
          </p:cNvPr>
          <p:cNvSpPr>
            <a:spLocks noGrp="1"/>
          </p:cNvSpPr>
          <p:nvPr>
            <p:ph type="dt" sz="half" idx="10"/>
          </p:nvPr>
        </p:nvSpPr>
        <p:spPr/>
        <p:txBody>
          <a:bodyPr/>
          <a:lstStyle/>
          <a:p>
            <a:fld id="{3B5C2612-6016-4E4A-B8D0-E2F08C219B5D}" type="datetime1">
              <a:rPr lang="en-US" smtClean="0"/>
              <a:t>3/22/26</a:t>
            </a:fld>
            <a:endParaRPr lang="en-US"/>
          </a:p>
        </p:txBody>
      </p:sp>
      <p:sp>
        <p:nvSpPr>
          <p:cNvPr id="5" name="Footer Placeholder 4">
            <a:extLst>
              <a:ext uri="{FF2B5EF4-FFF2-40B4-BE49-F238E27FC236}">
                <a16:creationId xmlns:a16="http://schemas.microsoft.com/office/drawing/2014/main" id="{012CF829-21CA-4103-9168-9E16B2FD6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670A8-201B-4847-B3BB-D8071D49F0C4}"/>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688748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0681-5B5A-4613-BFCD-42D168F93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B14A3A-CE52-4AFC-BAF2-B923BB1C3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045A8-7CD9-4D37-BCE3-82D4CE36A169}"/>
              </a:ext>
            </a:extLst>
          </p:cNvPr>
          <p:cNvSpPr>
            <a:spLocks noGrp="1"/>
          </p:cNvSpPr>
          <p:nvPr>
            <p:ph type="dt" sz="half" idx="10"/>
          </p:nvPr>
        </p:nvSpPr>
        <p:spPr/>
        <p:txBody>
          <a:bodyPr/>
          <a:lstStyle/>
          <a:p>
            <a:fld id="{45224437-22D7-41D4-8C02-F89DC87EEF38}" type="datetime1">
              <a:rPr lang="en-US" smtClean="0"/>
              <a:t>3/22/26</a:t>
            </a:fld>
            <a:endParaRPr lang="en-US"/>
          </a:p>
        </p:txBody>
      </p:sp>
      <p:sp>
        <p:nvSpPr>
          <p:cNvPr id="5" name="Footer Placeholder 4">
            <a:extLst>
              <a:ext uri="{FF2B5EF4-FFF2-40B4-BE49-F238E27FC236}">
                <a16:creationId xmlns:a16="http://schemas.microsoft.com/office/drawing/2014/main" id="{17E889F6-7971-4BAE-B256-5A036EED6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3D178-DDD1-4C88-A1FE-E430BBB09492}"/>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4273623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E8AA-343A-4995-9FCE-D4FF42E2D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06A98-4ADF-4C72-A0D0-5E244069FF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7D31C4-0352-45ED-AAD3-575455D931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965B63-1199-410B-A567-770785BD7FE2}"/>
              </a:ext>
            </a:extLst>
          </p:cNvPr>
          <p:cNvSpPr>
            <a:spLocks noGrp="1"/>
          </p:cNvSpPr>
          <p:nvPr>
            <p:ph type="dt" sz="half" idx="10"/>
          </p:nvPr>
        </p:nvSpPr>
        <p:spPr/>
        <p:txBody>
          <a:bodyPr/>
          <a:lstStyle/>
          <a:p>
            <a:fld id="{4063A777-9EA6-48DA-A1F9-01B18AE08A04}" type="datetime1">
              <a:rPr lang="en-US" smtClean="0"/>
              <a:t>3/22/26</a:t>
            </a:fld>
            <a:endParaRPr lang="en-US"/>
          </a:p>
        </p:txBody>
      </p:sp>
      <p:sp>
        <p:nvSpPr>
          <p:cNvPr id="6" name="Footer Placeholder 5">
            <a:extLst>
              <a:ext uri="{FF2B5EF4-FFF2-40B4-BE49-F238E27FC236}">
                <a16:creationId xmlns:a16="http://schemas.microsoft.com/office/drawing/2014/main" id="{6BE1311F-1F03-4D0C-AAE6-C952FD796B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9E9E5-B725-40F6-8A44-1131896F3715}"/>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3985754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AAB2-2AD2-4547-90D1-7DA3287DA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51A97E-34C1-4F5A-A042-9FD606104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15B60-EA66-433C-94C8-25158805F5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254B39-DC4D-4AE7-A3FB-B7C160421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EE1F0-3CD7-44D6-8FD0-FD8CC32285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9293-F36E-48B2-B234-C7E122887CDD}"/>
              </a:ext>
            </a:extLst>
          </p:cNvPr>
          <p:cNvSpPr>
            <a:spLocks noGrp="1"/>
          </p:cNvSpPr>
          <p:nvPr>
            <p:ph type="dt" sz="half" idx="10"/>
          </p:nvPr>
        </p:nvSpPr>
        <p:spPr/>
        <p:txBody>
          <a:bodyPr/>
          <a:lstStyle/>
          <a:p>
            <a:fld id="{A10FEA26-E190-4A31-B9E5-617DB77060C2}" type="datetime1">
              <a:rPr lang="en-US" smtClean="0"/>
              <a:t>3/22/26</a:t>
            </a:fld>
            <a:endParaRPr lang="en-US"/>
          </a:p>
        </p:txBody>
      </p:sp>
      <p:sp>
        <p:nvSpPr>
          <p:cNvPr id="8" name="Footer Placeholder 7">
            <a:extLst>
              <a:ext uri="{FF2B5EF4-FFF2-40B4-BE49-F238E27FC236}">
                <a16:creationId xmlns:a16="http://schemas.microsoft.com/office/drawing/2014/main" id="{2082C242-1385-4E14-94F3-015420F48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B11906-4A05-4FEA-9499-739160F5ECC3}"/>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3678897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A962-D54D-4DBB-900D-BD323F296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22D83-DFB4-4147-8486-67C1523F6A0E}"/>
              </a:ext>
            </a:extLst>
          </p:cNvPr>
          <p:cNvSpPr>
            <a:spLocks noGrp="1"/>
          </p:cNvSpPr>
          <p:nvPr>
            <p:ph type="dt" sz="half" idx="10"/>
          </p:nvPr>
        </p:nvSpPr>
        <p:spPr/>
        <p:txBody>
          <a:bodyPr/>
          <a:lstStyle/>
          <a:p>
            <a:fld id="{E88D16D3-BD94-4BED-A630-267B8A3CA011}" type="datetime1">
              <a:rPr lang="en-US" smtClean="0"/>
              <a:t>3/22/26</a:t>
            </a:fld>
            <a:endParaRPr lang="en-US"/>
          </a:p>
        </p:txBody>
      </p:sp>
      <p:sp>
        <p:nvSpPr>
          <p:cNvPr id="4" name="Footer Placeholder 3">
            <a:extLst>
              <a:ext uri="{FF2B5EF4-FFF2-40B4-BE49-F238E27FC236}">
                <a16:creationId xmlns:a16="http://schemas.microsoft.com/office/drawing/2014/main" id="{1E2C1E38-DB4C-4F01-90B4-7C615E3D58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98FE71-6D03-40D6-A848-7927BE1F2745}"/>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42440930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8E9F3-FBCB-41A1-922D-73A2E1010090}"/>
              </a:ext>
            </a:extLst>
          </p:cNvPr>
          <p:cNvSpPr>
            <a:spLocks noGrp="1"/>
          </p:cNvSpPr>
          <p:nvPr>
            <p:ph type="dt" sz="half" idx="10"/>
          </p:nvPr>
        </p:nvSpPr>
        <p:spPr/>
        <p:txBody>
          <a:bodyPr/>
          <a:lstStyle/>
          <a:p>
            <a:fld id="{C7858149-2879-412E-94C5-A42385E8DEDD}" type="datetime1">
              <a:rPr lang="en-US" smtClean="0"/>
              <a:t>3/22/26</a:t>
            </a:fld>
            <a:endParaRPr lang="en-US"/>
          </a:p>
        </p:txBody>
      </p:sp>
      <p:sp>
        <p:nvSpPr>
          <p:cNvPr id="3" name="Footer Placeholder 2">
            <a:extLst>
              <a:ext uri="{FF2B5EF4-FFF2-40B4-BE49-F238E27FC236}">
                <a16:creationId xmlns:a16="http://schemas.microsoft.com/office/drawing/2014/main" id="{E31594F8-D20D-4683-A240-F3D8974E59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D1428C-0EF7-4D84-B774-13C032ABF487}"/>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2370992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0A3C-C578-47F3-8AC1-69B710DAC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620EF0-7902-4E7D-A1DE-C618C7E8D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08778-3DCB-4073-AC1B-99F231407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7ECB9F-7902-4853-835E-19F2222F1D5A}"/>
              </a:ext>
            </a:extLst>
          </p:cNvPr>
          <p:cNvSpPr>
            <a:spLocks noGrp="1"/>
          </p:cNvSpPr>
          <p:nvPr>
            <p:ph type="dt" sz="half" idx="10"/>
          </p:nvPr>
        </p:nvSpPr>
        <p:spPr/>
        <p:txBody>
          <a:bodyPr/>
          <a:lstStyle/>
          <a:p>
            <a:fld id="{040903FB-119F-4BAA-BBC6-4ABD032343CC}" type="datetime1">
              <a:rPr lang="en-US" smtClean="0"/>
              <a:t>3/22/26</a:t>
            </a:fld>
            <a:endParaRPr lang="en-US"/>
          </a:p>
        </p:txBody>
      </p:sp>
      <p:sp>
        <p:nvSpPr>
          <p:cNvPr id="6" name="Footer Placeholder 5">
            <a:extLst>
              <a:ext uri="{FF2B5EF4-FFF2-40B4-BE49-F238E27FC236}">
                <a16:creationId xmlns:a16="http://schemas.microsoft.com/office/drawing/2014/main" id="{2D521136-3AC4-4D63-992D-CBA6FB63C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BE346-F642-45A7-95D5-A5A7CCC44D82}"/>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3316101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BA82-D611-40F3-ADBA-0C552216F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451A3-7BA5-4132-A6BD-A99773F9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0E7E28-4EAE-4D6C-B107-E089AA5F9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417A1-82BE-4EBB-85FA-B5DDE884A6B5}"/>
              </a:ext>
            </a:extLst>
          </p:cNvPr>
          <p:cNvSpPr>
            <a:spLocks noGrp="1"/>
          </p:cNvSpPr>
          <p:nvPr>
            <p:ph type="dt" sz="half" idx="10"/>
          </p:nvPr>
        </p:nvSpPr>
        <p:spPr/>
        <p:txBody>
          <a:bodyPr/>
          <a:lstStyle/>
          <a:p>
            <a:fld id="{F7806B3A-97F9-4663-972C-85EE0520928E}" type="datetime1">
              <a:rPr lang="en-US" smtClean="0"/>
              <a:t>3/22/26</a:t>
            </a:fld>
            <a:endParaRPr lang="en-US"/>
          </a:p>
        </p:txBody>
      </p:sp>
      <p:sp>
        <p:nvSpPr>
          <p:cNvPr id="6" name="Footer Placeholder 5">
            <a:extLst>
              <a:ext uri="{FF2B5EF4-FFF2-40B4-BE49-F238E27FC236}">
                <a16:creationId xmlns:a16="http://schemas.microsoft.com/office/drawing/2014/main" id="{62485D4E-00BB-4BEC-A1AA-4ADA52B71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3E31B-5970-4A14-B5E1-5CC126E33A1A}"/>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574320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569F-1B0C-408A-B2DE-8100F0394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1528D-1066-461D-91A0-C6F4611A34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1110C-0296-4462-93FB-17ADD5EF14B3}"/>
              </a:ext>
            </a:extLst>
          </p:cNvPr>
          <p:cNvSpPr>
            <a:spLocks noGrp="1"/>
          </p:cNvSpPr>
          <p:nvPr>
            <p:ph type="dt" sz="half" idx="10"/>
          </p:nvPr>
        </p:nvSpPr>
        <p:spPr/>
        <p:txBody>
          <a:bodyPr/>
          <a:lstStyle/>
          <a:p>
            <a:fld id="{B0DC8915-CD1B-4373-9D3D-4BA09E961FAF}" type="datetime1">
              <a:rPr lang="en-US" smtClean="0"/>
              <a:t>3/22/26</a:t>
            </a:fld>
            <a:endParaRPr lang="en-US"/>
          </a:p>
        </p:txBody>
      </p:sp>
      <p:sp>
        <p:nvSpPr>
          <p:cNvPr id="5" name="Footer Placeholder 4">
            <a:extLst>
              <a:ext uri="{FF2B5EF4-FFF2-40B4-BE49-F238E27FC236}">
                <a16:creationId xmlns:a16="http://schemas.microsoft.com/office/drawing/2014/main" id="{7E98E51C-4DC9-4DDC-B80C-53131939D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3E9F-4E4B-4572-9524-502DF9888B9F}"/>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1944434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B7A327-9807-459E-AB84-96F4EAD18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5548D-7394-40F0-9861-995F147DEE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15A06-1463-4083-A41D-2892E962AB42}"/>
              </a:ext>
            </a:extLst>
          </p:cNvPr>
          <p:cNvSpPr>
            <a:spLocks noGrp="1"/>
          </p:cNvSpPr>
          <p:nvPr>
            <p:ph type="dt" sz="half" idx="10"/>
          </p:nvPr>
        </p:nvSpPr>
        <p:spPr/>
        <p:txBody>
          <a:bodyPr/>
          <a:lstStyle/>
          <a:p>
            <a:fld id="{223736BE-C099-425B-B4F8-60F7D1FA8B45}" type="datetime1">
              <a:rPr lang="en-US" smtClean="0"/>
              <a:t>3/22/26</a:t>
            </a:fld>
            <a:endParaRPr lang="en-US"/>
          </a:p>
        </p:txBody>
      </p:sp>
      <p:sp>
        <p:nvSpPr>
          <p:cNvPr id="5" name="Footer Placeholder 4">
            <a:extLst>
              <a:ext uri="{FF2B5EF4-FFF2-40B4-BE49-F238E27FC236}">
                <a16:creationId xmlns:a16="http://schemas.microsoft.com/office/drawing/2014/main" id="{75F98C27-093A-49C6-8AAC-F541F7CE3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F82A6-8BE3-46A6-AB70-2F9D2BA002F7}"/>
              </a:ext>
            </a:extLst>
          </p:cNvPr>
          <p:cNvSpPr>
            <a:spLocks noGrp="1"/>
          </p:cNvSpPr>
          <p:nvPr>
            <p:ph type="sldNum" sz="quarter" idx="12"/>
          </p:nvPr>
        </p:nvSpPr>
        <p:spPr/>
        <p:txBody>
          <a:bodyPr/>
          <a:lstStyle/>
          <a:p>
            <a:fld id="{E57F64A7-31E3-4565-9389-04FC24FAFB64}" type="slidenum">
              <a:rPr lang="en-US" smtClean="0"/>
              <a:t>‹#›</a:t>
            </a:fld>
            <a:endParaRPr lang="en-US"/>
          </a:p>
        </p:txBody>
      </p:sp>
    </p:spTree>
    <p:extLst>
      <p:ext uri="{BB962C8B-B14F-4D97-AF65-F5344CB8AC3E}">
        <p14:creationId xmlns:p14="http://schemas.microsoft.com/office/powerpoint/2010/main" val="38810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784C-AAAD-5FB5-61D2-3C3A29727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FE6C88-E4E7-0D15-CF05-8D521710C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2CAF5E-8373-9155-3333-C31065F31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7CD2B-1C64-3B8C-686C-6F063515166E}"/>
              </a:ext>
            </a:extLst>
          </p:cNvPr>
          <p:cNvSpPr>
            <a:spLocks noGrp="1"/>
          </p:cNvSpPr>
          <p:nvPr>
            <p:ph type="dt" sz="half" idx="10"/>
          </p:nvPr>
        </p:nvSpPr>
        <p:spPr>
          <a:xfrm>
            <a:off x="838200" y="6356350"/>
            <a:ext cx="2743200" cy="365125"/>
          </a:xfrm>
          <a:prstGeom prst="rect">
            <a:avLst/>
          </a:prstGeom>
        </p:spPr>
        <p:txBody>
          <a:bodyPr/>
          <a:lstStyle/>
          <a:p>
            <a:fld id="{3C2EF2D7-DD47-E849-A80A-5DF6D22E9F5F}" type="datetimeFigureOut">
              <a:rPr lang="en-US" smtClean="0"/>
              <a:t>3/22/26</a:t>
            </a:fld>
            <a:endParaRPr lang="en-US"/>
          </a:p>
        </p:txBody>
      </p:sp>
      <p:sp>
        <p:nvSpPr>
          <p:cNvPr id="6" name="Footer Placeholder 5">
            <a:extLst>
              <a:ext uri="{FF2B5EF4-FFF2-40B4-BE49-F238E27FC236}">
                <a16:creationId xmlns:a16="http://schemas.microsoft.com/office/drawing/2014/main" id="{92850696-93D8-6950-D9E6-10FD2B4199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B325A2-FABF-356C-6AEE-A37D5D2D3B8F}"/>
              </a:ext>
            </a:extLst>
          </p:cNvPr>
          <p:cNvSpPr>
            <a:spLocks noGrp="1"/>
          </p:cNvSpPr>
          <p:nvPr>
            <p:ph type="sldNum" sz="quarter" idx="12"/>
          </p:nvPr>
        </p:nvSpPr>
        <p:spPr>
          <a:xfrm>
            <a:off x="8610600" y="6356350"/>
            <a:ext cx="2743200" cy="365125"/>
          </a:xfrm>
          <a:prstGeom prst="rect">
            <a:avLst/>
          </a:prstGeom>
        </p:spPr>
        <p:txBody>
          <a:bodyPr/>
          <a:lstStyle/>
          <a:p>
            <a:fld id="{5BE30CF3-5D19-044B-91AA-9646FD2025A8}" type="slidenum">
              <a:rPr lang="en-US" smtClean="0"/>
              <a:t>‹#›</a:t>
            </a:fld>
            <a:endParaRPr lang="en-US"/>
          </a:p>
        </p:txBody>
      </p:sp>
    </p:spTree>
    <p:extLst>
      <p:ext uri="{BB962C8B-B14F-4D97-AF65-F5344CB8AC3E}">
        <p14:creationId xmlns:p14="http://schemas.microsoft.com/office/powerpoint/2010/main" val="3080292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Content Slide - Copy">
    <p:spTree>
      <p:nvGrpSpPr>
        <p:cNvPr id="1" name=""/>
        <p:cNvGrpSpPr/>
        <p:nvPr/>
      </p:nvGrpSpPr>
      <p:grpSpPr>
        <a:xfrm>
          <a:off x="0" y="0"/>
          <a:ext cx="0" cy="0"/>
          <a:chOff x="0" y="0"/>
          <a:chExt cx="0" cy="0"/>
        </a:xfrm>
      </p:grpSpPr>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5A2E1AE-1D31-4E7D-8F05-7B221F856947}" type="datetime1">
              <a:rPr lang="en-US" smtClean="0"/>
              <a:t>3/22/26</a:t>
            </a:fld>
            <a:endParaRPr lang="en-US"/>
          </a:p>
        </p:txBody>
      </p: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94974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Content Slide -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706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Content Slide - Copy &amp; Pic/Chart">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0EBF98FA-ACF3-4FEB-92BF-6A4A77FE1DD2}" type="datetime1">
              <a:rPr lang="en-US" smtClean="0"/>
              <a:t>3/22/26</a:t>
            </a:fld>
            <a:endParaRPr lang="en-US"/>
          </a:p>
        </p:txBody>
      </p: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518351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DCF499-A809-4ADE-8F21-A9E02C1A3FEF}" type="datetimeFigureOut">
              <a:rPr lang="pt-BR" smtClean="0"/>
              <a:t>22/03/2026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3562549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CF499-A809-4ADE-8F21-A9E02C1A3FEF}" type="datetimeFigureOut">
              <a:rPr lang="pt-BR" smtClean="0"/>
              <a:t>22/03/2026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3920120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CF499-A809-4ADE-8F21-A9E02C1A3FEF}" type="datetimeFigureOut">
              <a:rPr lang="pt-BR" smtClean="0"/>
              <a:t>22/03/2026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322075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DCF499-A809-4ADE-8F21-A9E02C1A3FEF}" type="datetimeFigureOut">
              <a:rPr lang="pt-BR" smtClean="0"/>
              <a:t>22/03/2026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3049019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DCF499-A809-4ADE-8F21-A9E02C1A3FEF}" type="datetimeFigureOut">
              <a:rPr lang="pt-BR" smtClean="0"/>
              <a:t>22/03/2026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3346658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DCF499-A809-4ADE-8F21-A9E02C1A3FEF}" type="datetimeFigureOut">
              <a:rPr lang="pt-BR" smtClean="0"/>
              <a:t>22/03/2026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2892708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CF499-A809-4ADE-8F21-A9E02C1A3FEF}" type="datetimeFigureOut">
              <a:rPr lang="pt-BR" smtClean="0"/>
              <a:t>22/03/2026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268382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FAC-61D5-F580-B697-0C26501D740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83C2351-2251-E2A7-64F4-4486BB0D69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9BECBF-5F22-9111-FB66-D3CC2DD6B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A05978-1A4E-77CB-24A2-8BA4FA125A8C}"/>
              </a:ext>
            </a:extLst>
          </p:cNvPr>
          <p:cNvSpPr>
            <a:spLocks noGrp="1"/>
          </p:cNvSpPr>
          <p:nvPr>
            <p:ph type="dt" sz="half" idx="10"/>
          </p:nvPr>
        </p:nvSpPr>
        <p:spPr>
          <a:xfrm>
            <a:off x="838200" y="6356350"/>
            <a:ext cx="2743200" cy="365125"/>
          </a:xfrm>
          <a:prstGeom prst="rect">
            <a:avLst/>
          </a:prstGeom>
        </p:spPr>
        <p:txBody>
          <a:bodyPr/>
          <a:lstStyle>
            <a:lvl1pPr>
              <a:defRPr>
                <a:latin typeface="Acumin Pro" panose="020B0504020202020204" pitchFamily="34" charset="77"/>
              </a:defRPr>
            </a:lvl1pPr>
          </a:lstStyle>
          <a:p>
            <a:fld id="{3C2EF2D7-DD47-E849-A80A-5DF6D22E9F5F}" type="datetimeFigureOut">
              <a:rPr lang="en-US" smtClean="0"/>
              <a:pPr/>
              <a:t>3/22/26</a:t>
            </a:fld>
            <a:endParaRPr lang="en-US" dirty="0"/>
          </a:p>
        </p:txBody>
      </p:sp>
      <p:sp>
        <p:nvSpPr>
          <p:cNvPr id="6" name="Footer Placeholder 5">
            <a:extLst>
              <a:ext uri="{FF2B5EF4-FFF2-40B4-BE49-F238E27FC236}">
                <a16:creationId xmlns:a16="http://schemas.microsoft.com/office/drawing/2014/main" id="{1C378F4B-3D1D-CA24-32B7-2494626481FF}"/>
              </a:ext>
            </a:extLst>
          </p:cNvPr>
          <p:cNvSpPr>
            <a:spLocks noGrp="1"/>
          </p:cNvSpPr>
          <p:nvPr>
            <p:ph type="ftr" sz="quarter" idx="11"/>
          </p:nvPr>
        </p:nvSpPr>
        <p:spPr>
          <a:xfrm>
            <a:off x="4038600" y="6356350"/>
            <a:ext cx="4114800" cy="365125"/>
          </a:xfrm>
          <a:prstGeom prst="rect">
            <a:avLst/>
          </a:prstGeom>
        </p:spPr>
        <p:txBody>
          <a:bodyPr/>
          <a:lstStyle>
            <a:lvl1pPr>
              <a:defRPr>
                <a:latin typeface="Acumin Pro" panose="020B0504020202020204" pitchFamily="34" charset="77"/>
              </a:defRPr>
            </a:lvl1pPr>
          </a:lstStyle>
          <a:p>
            <a:endParaRPr lang="en-US" dirty="0"/>
          </a:p>
        </p:txBody>
      </p:sp>
      <p:sp>
        <p:nvSpPr>
          <p:cNvPr id="7" name="Slide Number Placeholder 6">
            <a:extLst>
              <a:ext uri="{FF2B5EF4-FFF2-40B4-BE49-F238E27FC236}">
                <a16:creationId xmlns:a16="http://schemas.microsoft.com/office/drawing/2014/main" id="{9F54CAC1-E9C3-BD2C-FB12-DEBF190ECCA6}"/>
              </a:ext>
            </a:extLst>
          </p:cNvPr>
          <p:cNvSpPr>
            <a:spLocks noGrp="1"/>
          </p:cNvSpPr>
          <p:nvPr>
            <p:ph type="sldNum" sz="quarter" idx="12"/>
          </p:nvPr>
        </p:nvSpPr>
        <p:spPr>
          <a:xfrm>
            <a:off x="8610600" y="6356350"/>
            <a:ext cx="2743200" cy="365125"/>
          </a:xfrm>
          <a:prstGeom prst="rect">
            <a:avLst/>
          </a:prstGeom>
        </p:spPr>
        <p:txBody>
          <a:bodyPr/>
          <a:lstStyle>
            <a:lvl1pPr>
              <a:defRPr>
                <a:latin typeface="Acumin Pro" panose="020B0504020202020204" pitchFamily="34" charset="77"/>
              </a:defRPr>
            </a:lvl1pPr>
          </a:lstStyle>
          <a:p>
            <a:fld id="{5BE30CF3-5D19-044B-91AA-9646FD2025A8}" type="slidenum">
              <a:rPr lang="en-US" smtClean="0"/>
              <a:pPr/>
              <a:t>‹#›</a:t>
            </a:fld>
            <a:endParaRPr lang="en-US" dirty="0"/>
          </a:p>
        </p:txBody>
      </p:sp>
    </p:spTree>
    <p:extLst>
      <p:ext uri="{BB962C8B-B14F-4D97-AF65-F5344CB8AC3E}">
        <p14:creationId xmlns:p14="http://schemas.microsoft.com/office/powerpoint/2010/main" val="3729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CF499-A809-4ADE-8F21-A9E02C1A3FEF}" type="datetimeFigureOut">
              <a:rPr lang="pt-BR" smtClean="0"/>
              <a:t>22/03/2026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839684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CF499-A809-4ADE-8F21-A9E02C1A3FEF}" type="datetimeFigureOut">
              <a:rPr lang="pt-BR" smtClean="0"/>
              <a:t>22/03/2026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2375727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CF499-A809-4ADE-8F21-A9E02C1A3FEF}" type="datetimeFigureOut">
              <a:rPr lang="pt-BR" smtClean="0"/>
              <a:t>22/03/2026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2476927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CF499-A809-4ADE-8F21-A9E02C1A3FEF}" type="datetimeFigureOut">
              <a:rPr lang="pt-BR" smtClean="0"/>
              <a:t>22/03/2026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83B5567-C6A9-4825-9813-6AC0F1067D9A}" type="slidenum">
              <a:rPr lang="pt-BR" smtClean="0"/>
              <a:t>‹#›</a:t>
            </a:fld>
            <a:endParaRPr lang="pt-BR"/>
          </a:p>
        </p:txBody>
      </p:sp>
    </p:spTree>
    <p:extLst>
      <p:ext uri="{BB962C8B-B14F-4D97-AF65-F5344CB8AC3E}">
        <p14:creationId xmlns:p14="http://schemas.microsoft.com/office/powerpoint/2010/main" val="2360739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Content Slide - Copy">
    <p:spTree>
      <p:nvGrpSpPr>
        <p:cNvPr id="1" name=""/>
        <p:cNvGrpSpPr/>
        <p:nvPr/>
      </p:nvGrpSpPr>
      <p:grpSpPr>
        <a:xfrm>
          <a:off x="0" y="0"/>
          <a:ext cx="0" cy="0"/>
          <a:chOff x="0" y="0"/>
          <a:chExt cx="0" cy="0"/>
        </a:xfrm>
      </p:grpSpPr>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1CBA982C-8B6C-4DA1-8B47-8E282BF78066}" type="datetime1">
              <a:rPr lang="en-US" smtClean="0"/>
              <a:t>3/22/26</a:t>
            </a:fld>
            <a:endParaRPr lang="en-US"/>
          </a:p>
        </p:txBody>
      </p: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82665639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Content Slide - Copy &amp; Pic/Chart">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C7AF61EA-13A2-4610-8899-6377C267B54A}" type="datetime1">
              <a:rPr lang="en-US" smtClean="0"/>
              <a:t>3/22/26</a:t>
            </a:fld>
            <a:endParaRPr lang="en-US"/>
          </a:p>
        </p:txBody>
      </p: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112822505"/>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ccessibility Statement">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stretch>
            <a:fillRect/>
          </a:stretch>
        </p:blipFill>
        <p:spPr>
          <a:xfrm>
            <a:off x="1020306" y="5953760"/>
            <a:ext cx="4503387" cy="476828"/>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6269EBCA-3936-44E6-A1EF-C5877399214E}" type="datetime1">
              <a:rPr lang="en-US" smtClean="0"/>
              <a:t>3/22/26</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927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stretch>
            <a:fillRect/>
          </a:stretch>
        </p:blipFill>
        <p:spPr>
          <a:xfrm>
            <a:off x="1020306" y="5953760"/>
            <a:ext cx="4503387" cy="476828"/>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3/21/26</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2490456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3/21/26</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6894991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3/21/26</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880437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microsoft.com/office/2007/relationships/hdphoto" Target="../media/hdphoto1.wdp"/><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em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em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7.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8.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C1F94-3EC2-611D-8969-4B5534AF8868}"/>
              </a:ext>
            </a:extLst>
          </p:cNvPr>
          <p:cNvSpPr>
            <a:spLocks noGrp="1"/>
          </p:cNvSpPr>
          <p:nvPr>
            <p:ph type="title"/>
          </p:nvPr>
        </p:nvSpPr>
        <p:spPr>
          <a:xfrm>
            <a:off x="838200" y="903605"/>
            <a:ext cx="10515600" cy="864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BF0AE9-3304-7550-AA05-491FAB06EAE7}"/>
              </a:ext>
            </a:extLst>
          </p:cNvPr>
          <p:cNvSpPr>
            <a:spLocks noGrp="1"/>
          </p:cNvSpPr>
          <p:nvPr>
            <p:ph type="body" idx="1"/>
          </p:nvPr>
        </p:nvSpPr>
        <p:spPr>
          <a:xfrm>
            <a:off x="838200" y="1960881"/>
            <a:ext cx="10515600" cy="4155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90720C0-8E92-5149-C44F-DF8E8EA25250}"/>
              </a:ext>
            </a:extLst>
          </p:cNvPr>
          <p:cNvPicPr>
            <a:picLocks noChangeAspect="1"/>
          </p:cNvPicPr>
          <p:nvPr userDrawn="1"/>
        </p:nvPicPr>
        <p:blipFill>
          <a:blip r:embed="rId13"/>
          <a:stretch>
            <a:fillRect/>
          </a:stretch>
        </p:blipFill>
        <p:spPr>
          <a:xfrm>
            <a:off x="0" y="-6626"/>
            <a:ext cx="12192000" cy="499951"/>
          </a:xfrm>
          <a:prstGeom prst="rect">
            <a:avLst/>
          </a:prstGeom>
        </p:spPr>
      </p:pic>
    </p:spTree>
    <p:extLst>
      <p:ext uri="{BB962C8B-B14F-4D97-AF65-F5344CB8AC3E}">
        <p14:creationId xmlns:p14="http://schemas.microsoft.com/office/powerpoint/2010/main" val="4140742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400" kern="1200">
          <a:solidFill>
            <a:srgbClr val="CFB98F"/>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CB0200-E429-4217-AFE3-5E6E84806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90A3CB-AF23-4ED3-9AFB-E5733BF26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C3DB4-BAB7-49F5-97A8-DD714D66C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31E40-834A-40FC-9873-3FEC0026BB26}" type="datetimeFigureOut">
              <a:rPr lang="en-US" smtClean="0"/>
              <a:t>3/22/26</a:t>
            </a:fld>
            <a:endParaRPr lang="en-US"/>
          </a:p>
        </p:txBody>
      </p:sp>
      <p:sp>
        <p:nvSpPr>
          <p:cNvPr id="5" name="Footer Placeholder 4">
            <a:extLst>
              <a:ext uri="{FF2B5EF4-FFF2-40B4-BE49-F238E27FC236}">
                <a16:creationId xmlns:a16="http://schemas.microsoft.com/office/drawing/2014/main" id="{A47B472C-AE66-4C91-84AA-5AF5D645D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508460-F967-409B-AF4A-11876E3DB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F1FC7-A12F-4810-B3C0-F705D0B9EA9E}" type="slidenum">
              <a:rPr lang="en-US" smtClean="0"/>
              <a:t>‹#›</a:t>
            </a:fld>
            <a:endParaRPr lang="en-US"/>
          </a:p>
        </p:txBody>
      </p:sp>
    </p:spTree>
    <p:extLst>
      <p:ext uri="{BB962C8B-B14F-4D97-AF65-F5344CB8AC3E}">
        <p14:creationId xmlns:p14="http://schemas.microsoft.com/office/powerpoint/2010/main" val="1993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F42A5B7-13A1-D348-B15A-F31698BB4B18}"/>
              </a:ext>
            </a:extLst>
          </p:cNvPr>
          <p:cNvPicPr>
            <a:picLocks noChangeAspect="1"/>
          </p:cNvPicPr>
          <p:nvPr userDrawn="1"/>
        </p:nvPicPr>
        <p:blipFill rotWithShape="1">
          <a:blip r:embed="rId11" cstate="screen">
            <a:alphaModFix/>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a:ext>
            </a:extLst>
          </a:blip>
          <a:srcRect t="-2267" b="-1"/>
          <a:stretch/>
        </p:blipFill>
        <p:spPr>
          <a:xfrm flipH="1">
            <a:off x="-6" y="5472953"/>
            <a:ext cx="5217461" cy="1385047"/>
          </a:xfrm>
          <a:prstGeom prst="rect">
            <a:avLst/>
          </a:prstGeom>
        </p:spPr>
      </p:pic>
      <p:pic>
        <p:nvPicPr>
          <p:cNvPr id="8" name="Picture 7">
            <a:extLst>
              <a:ext uri="{FF2B5EF4-FFF2-40B4-BE49-F238E27FC236}">
                <a16:creationId xmlns:a16="http://schemas.microsoft.com/office/drawing/2014/main" id="{E6A6957B-503B-D342-ABF7-479FD52A7A6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366796" y="6176963"/>
            <a:ext cx="1821599" cy="55442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992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83D79-D93F-4FBC-BFD5-A7DD8A89E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51605413-683D-4D1F-A71C-FA8BBC179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0D99BC7-22E7-488F-899D-F7C710F46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77F67-2911-4FB2-A6BB-EE34472316C6}" type="datetimeFigureOut">
              <a:rPr lang="pt-BR" smtClean="0"/>
              <a:t>22/03/2026</a:t>
            </a:fld>
            <a:endParaRPr lang="pt-BR"/>
          </a:p>
        </p:txBody>
      </p:sp>
      <p:sp>
        <p:nvSpPr>
          <p:cNvPr id="5" name="Footer Placeholder 4">
            <a:extLst>
              <a:ext uri="{FF2B5EF4-FFF2-40B4-BE49-F238E27FC236}">
                <a16:creationId xmlns:a16="http://schemas.microsoft.com/office/drawing/2014/main" id="{96020C3E-29D6-4F5B-83DA-F79A517F8A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A959422F-B7ED-47E3-9A11-630658EC9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5C3BB-9A97-46CF-817B-A0BCE7A6B920}" type="slidenum">
              <a:rPr lang="pt-BR" smtClean="0"/>
              <a:t>‹#›</a:t>
            </a:fld>
            <a:endParaRPr lang="pt-BR"/>
          </a:p>
        </p:txBody>
      </p:sp>
    </p:spTree>
    <p:extLst>
      <p:ext uri="{BB962C8B-B14F-4D97-AF65-F5344CB8AC3E}">
        <p14:creationId xmlns:p14="http://schemas.microsoft.com/office/powerpoint/2010/main" val="31221211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C1F94-3EC2-611D-8969-4B5534AF8868}"/>
              </a:ext>
            </a:extLst>
          </p:cNvPr>
          <p:cNvSpPr>
            <a:spLocks noGrp="1"/>
          </p:cNvSpPr>
          <p:nvPr>
            <p:ph type="title"/>
          </p:nvPr>
        </p:nvSpPr>
        <p:spPr>
          <a:xfrm>
            <a:off x="838200" y="903605"/>
            <a:ext cx="10515600" cy="864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BF0AE9-3304-7550-AA05-491FAB06EAE7}"/>
              </a:ext>
            </a:extLst>
          </p:cNvPr>
          <p:cNvSpPr>
            <a:spLocks noGrp="1"/>
          </p:cNvSpPr>
          <p:nvPr>
            <p:ph type="body" idx="1"/>
          </p:nvPr>
        </p:nvSpPr>
        <p:spPr>
          <a:xfrm>
            <a:off x="838200" y="1960881"/>
            <a:ext cx="10515600" cy="4155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90720C0-8E92-5149-C44F-DF8E8EA25250}"/>
              </a:ext>
            </a:extLst>
          </p:cNvPr>
          <p:cNvPicPr>
            <a:picLocks noChangeAspect="1"/>
          </p:cNvPicPr>
          <p:nvPr userDrawn="1"/>
        </p:nvPicPr>
        <p:blipFill>
          <a:blip r:embed="rId15"/>
          <a:stretch>
            <a:fillRect/>
          </a:stretch>
        </p:blipFill>
        <p:spPr>
          <a:xfrm>
            <a:off x="0" y="-6626"/>
            <a:ext cx="12192000" cy="499951"/>
          </a:xfrm>
          <a:prstGeom prst="rect">
            <a:avLst/>
          </a:prstGeom>
        </p:spPr>
      </p:pic>
    </p:spTree>
    <p:extLst>
      <p:ext uri="{BB962C8B-B14F-4D97-AF65-F5344CB8AC3E}">
        <p14:creationId xmlns:p14="http://schemas.microsoft.com/office/powerpoint/2010/main" val="3241997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3400" kern="1200">
          <a:solidFill>
            <a:srgbClr val="8F743D"/>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C1F94-3EC2-611D-8969-4B5534AF8868}"/>
              </a:ext>
            </a:extLst>
          </p:cNvPr>
          <p:cNvSpPr>
            <a:spLocks noGrp="1"/>
          </p:cNvSpPr>
          <p:nvPr>
            <p:ph type="title"/>
          </p:nvPr>
        </p:nvSpPr>
        <p:spPr>
          <a:xfrm>
            <a:off x="838200" y="903605"/>
            <a:ext cx="10515600" cy="864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BF0AE9-3304-7550-AA05-491FAB06EAE7}"/>
              </a:ext>
            </a:extLst>
          </p:cNvPr>
          <p:cNvSpPr>
            <a:spLocks noGrp="1"/>
          </p:cNvSpPr>
          <p:nvPr>
            <p:ph type="body" idx="1"/>
          </p:nvPr>
        </p:nvSpPr>
        <p:spPr>
          <a:xfrm>
            <a:off x="838200" y="1960881"/>
            <a:ext cx="10515600" cy="4155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90720C0-8E92-5149-C44F-DF8E8EA25250}"/>
              </a:ext>
            </a:extLst>
          </p:cNvPr>
          <p:cNvPicPr>
            <a:picLocks noChangeAspect="1"/>
          </p:cNvPicPr>
          <p:nvPr userDrawn="1"/>
        </p:nvPicPr>
        <p:blipFill>
          <a:blip r:embed="rId15"/>
          <a:stretch>
            <a:fillRect/>
          </a:stretch>
        </p:blipFill>
        <p:spPr>
          <a:xfrm>
            <a:off x="0" y="-6626"/>
            <a:ext cx="12192000" cy="499951"/>
          </a:xfrm>
          <a:prstGeom prst="rect">
            <a:avLst/>
          </a:prstGeom>
        </p:spPr>
      </p:pic>
    </p:spTree>
    <p:extLst>
      <p:ext uri="{BB962C8B-B14F-4D97-AF65-F5344CB8AC3E}">
        <p14:creationId xmlns:p14="http://schemas.microsoft.com/office/powerpoint/2010/main" val="341935722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l" defTabSz="914400" rtl="0" eaLnBrk="1" latinLnBrk="0" hangingPunct="1">
        <a:lnSpc>
          <a:spcPct val="90000"/>
        </a:lnSpc>
        <a:spcBef>
          <a:spcPct val="0"/>
        </a:spcBef>
        <a:buNone/>
        <a:defRPr sz="3400" kern="1200">
          <a:solidFill>
            <a:srgbClr val="CFB98F"/>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2C06E-F7D0-46A5-8A42-D2D97E79F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30D195-4965-4F2E-9C90-09EB584CCD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5A4A5-CC90-4113-9B7D-301B9E5E9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FABBA-4B8D-4180-A714-5BBDE0EFEAAB}" type="datetime1">
              <a:rPr lang="en-US" smtClean="0"/>
              <a:t>3/22/26</a:t>
            </a:fld>
            <a:endParaRPr lang="en-US"/>
          </a:p>
        </p:txBody>
      </p:sp>
      <p:sp>
        <p:nvSpPr>
          <p:cNvPr id="5" name="Footer Placeholder 4">
            <a:extLst>
              <a:ext uri="{FF2B5EF4-FFF2-40B4-BE49-F238E27FC236}">
                <a16:creationId xmlns:a16="http://schemas.microsoft.com/office/drawing/2014/main" id="{A73236AF-A4F1-411D-8BB1-CF522A09B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A24D01-90F5-4E5C-A26F-3BD318945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F64A7-31E3-4565-9389-04FC24FAFB64}" type="slidenum">
              <a:rPr lang="en-US" smtClean="0"/>
              <a:t>‹#›</a:t>
            </a:fld>
            <a:endParaRPr lang="en-US"/>
          </a:p>
        </p:txBody>
      </p:sp>
    </p:spTree>
    <p:extLst>
      <p:ext uri="{BB962C8B-B14F-4D97-AF65-F5344CB8AC3E}">
        <p14:creationId xmlns:p14="http://schemas.microsoft.com/office/powerpoint/2010/main" val="95642737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CF499-A809-4ADE-8F21-A9E02C1A3FEF}" type="datetimeFigureOut">
              <a:rPr lang="pt-BR" smtClean="0"/>
              <a:t>22/03/2026</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B5567-C6A9-4825-9813-6AC0F1067D9A}" type="slidenum">
              <a:rPr lang="pt-BR" smtClean="0"/>
              <a:t>‹#›</a:t>
            </a:fld>
            <a:endParaRPr lang="pt-BR"/>
          </a:p>
        </p:txBody>
      </p:sp>
    </p:spTree>
    <p:extLst>
      <p:ext uri="{BB962C8B-B14F-4D97-AF65-F5344CB8AC3E}">
        <p14:creationId xmlns:p14="http://schemas.microsoft.com/office/powerpoint/2010/main" val="316240715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3/21/26</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5594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www.whistlercenter.purdue.edu/" TargetMode="External"/><Relationship Id="rId5" Type="http://schemas.openxmlformats.org/officeDocument/2006/relationships/hyperlink" Target="mailto:whistlercenter@purdue.edu" TargetMode="Externa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D1357AE-EAA5-427B-B59B-5BD62F2E9BCA}"/>
              </a:ext>
            </a:extLst>
          </p:cNvPr>
          <p:cNvPicPr>
            <a:picLocks noGrp="1" noChangeAspect="1"/>
          </p:cNvPicPr>
          <p:nvPr>
            <p:ph type="pic" sz="quarter" idx="10"/>
          </p:nvPr>
        </p:nvPicPr>
        <p:blipFill>
          <a:blip r:embed="rId2"/>
          <a:srcRect t="11331" b="11331"/>
          <a:stretch/>
        </p:blipFill>
        <p:spPr>
          <a:xfrm>
            <a:off x="449004" y="1426061"/>
            <a:ext cx="3870325" cy="1995487"/>
          </a:xfrm>
        </p:spPr>
      </p:pic>
      <p:sp>
        <p:nvSpPr>
          <p:cNvPr id="5" name="Text Placeholder 4">
            <a:extLst>
              <a:ext uri="{FF2B5EF4-FFF2-40B4-BE49-F238E27FC236}">
                <a16:creationId xmlns:a16="http://schemas.microsoft.com/office/drawing/2014/main" id="{7185C6AE-FBAF-4FA2-AA3F-386095E8C434}"/>
              </a:ext>
            </a:extLst>
          </p:cNvPr>
          <p:cNvSpPr>
            <a:spLocks noGrp="1"/>
          </p:cNvSpPr>
          <p:nvPr>
            <p:ph type="body" sz="quarter" idx="11"/>
          </p:nvPr>
        </p:nvSpPr>
        <p:spPr>
          <a:xfrm>
            <a:off x="4651804" y="1433513"/>
            <a:ext cx="7167562" cy="1995487"/>
          </a:xfrm>
        </p:spPr>
        <p:txBody>
          <a:bodyPr>
            <a:normAutofit/>
          </a:bodyPr>
          <a:lstStyle/>
          <a:p>
            <a:pPr lvl="1"/>
            <a:r>
              <a:rPr lang="en-US" sz="5400" b="1" i="1" dirty="0">
                <a:solidFill>
                  <a:srgbClr val="8E6F3E"/>
                </a:solidFill>
                <a:latin typeface="Acumin Pro Condensed" panose="020B0506020202020204" pitchFamily="34" charset="77"/>
              </a:rPr>
              <a:t>The potential of precision prebiotics</a:t>
            </a:r>
          </a:p>
        </p:txBody>
      </p:sp>
      <p:sp>
        <p:nvSpPr>
          <p:cNvPr id="6" name="Text Placeholder 5">
            <a:extLst>
              <a:ext uri="{FF2B5EF4-FFF2-40B4-BE49-F238E27FC236}">
                <a16:creationId xmlns:a16="http://schemas.microsoft.com/office/drawing/2014/main" id="{1812C33D-4435-34CF-9C3E-A5C892377C33}"/>
              </a:ext>
            </a:extLst>
          </p:cNvPr>
          <p:cNvSpPr txBox="1">
            <a:spLocks noGrp="1"/>
          </p:cNvSpPr>
          <p:nvPr>
            <p:ph type="body" sz="quarter" idx="13"/>
          </p:nvPr>
        </p:nvSpPr>
        <p:spPr>
          <a:xfrm>
            <a:off x="4651804" y="4069244"/>
            <a:ext cx="5754687" cy="1355243"/>
          </a:xfrm>
          <a:prstGeom prst="rect">
            <a:avLst/>
          </a:prstGeom>
          <a:noFill/>
        </p:spPr>
        <p:txBody>
          <a:bodyPr wrap="square" rtlCol="0">
            <a:spAutoFit/>
          </a:bodyPr>
          <a:lstStyle/>
          <a:p>
            <a:r>
              <a:rPr lang="en-US" sz="2400" dirty="0">
                <a:latin typeface="Acumin Pro Light" panose="020B0404020202020204" pitchFamily="34" charset="77"/>
              </a:rPr>
              <a:t>Bruce Hamaker and Thaisa Cantu-Jungles</a:t>
            </a:r>
          </a:p>
          <a:p>
            <a:endParaRPr lang="en-US" sz="2400" dirty="0">
              <a:latin typeface="Acumin Pro Light" panose="020B0404020202020204" pitchFamily="34" charset="77"/>
            </a:endParaRPr>
          </a:p>
          <a:p>
            <a:r>
              <a:rPr lang="en-US" sz="2400" dirty="0">
                <a:latin typeface="Acumin Pro Light" panose="020B0404020202020204" pitchFamily="34" charset="77"/>
              </a:rPr>
              <a:t>Disclosure:  RiteCarbs LLC</a:t>
            </a:r>
          </a:p>
        </p:txBody>
      </p:sp>
    </p:spTree>
    <p:extLst>
      <p:ext uri="{BB962C8B-B14F-4D97-AF65-F5344CB8AC3E}">
        <p14:creationId xmlns:p14="http://schemas.microsoft.com/office/powerpoint/2010/main" val="3031017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0" y="0"/>
            <a:ext cx="12192000" cy="7256409"/>
          </a:xfrm>
          <a:prstGeom prst="roundRect">
            <a:avLst>
              <a:gd name="adj" fmla="val 0"/>
            </a:avLst>
          </a:prstGeom>
          <a:solidFill>
            <a:schemeClr val="tx1">
              <a:lumMod val="85000"/>
              <a:lumOff val="1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4" name="Rectangle 83">
            <a:extLst>
              <a:ext uri="{FF2B5EF4-FFF2-40B4-BE49-F238E27FC236}">
                <a16:creationId xmlns:a16="http://schemas.microsoft.com/office/drawing/2014/main" id="{06AF685F-9715-4242-B8C8-0D1DFE7DF7A5}"/>
              </a:ext>
            </a:extLst>
          </p:cNvPr>
          <p:cNvSpPr/>
          <p:nvPr/>
        </p:nvSpPr>
        <p:spPr>
          <a:xfrm>
            <a:off x="259103" y="142875"/>
            <a:ext cx="4203169" cy="6572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Title 13">
            <a:extLst>
              <a:ext uri="{FF2B5EF4-FFF2-40B4-BE49-F238E27FC236}">
                <a16:creationId xmlns:a16="http://schemas.microsoft.com/office/drawing/2014/main" id="{9DB20CBE-548B-42A2-9D68-9D95914825E2}"/>
              </a:ext>
            </a:extLst>
          </p:cNvPr>
          <p:cNvSpPr txBox="1">
            <a:spLocks/>
          </p:cNvSpPr>
          <p:nvPr/>
        </p:nvSpPr>
        <p:spPr>
          <a:xfrm>
            <a:off x="533541" y="1950782"/>
            <a:ext cx="3849616" cy="20774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entury Gothic"/>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entury Gothic"/>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entury Gothic"/>
                <a:ea typeface="+mj-ea"/>
                <a:cs typeface="+mj-cs"/>
              </a:rPr>
              <a:t>Protocol for identifying bacteria-promoting prebiotics</a:t>
            </a:r>
          </a:p>
        </p:txBody>
      </p:sp>
      <p:sp>
        <p:nvSpPr>
          <p:cNvPr id="2" name="AutoShape 2" descr="Create a simple illustration of the gut-brain axis using blue, orange, and grey colors. The brain at the top should be depicted in blue, representing cognition and neural activity. Below, the gut should be shown in orange, symbolizing digestion and gut health. Connect the two with a grey bidirectional arrow to indicate the communication pathway between them. The background should be white to keep the focus on the colored elements. This design should be clear and suitable for educational or scientific communication purposes.">
            <a:extLst>
              <a:ext uri="{FF2B5EF4-FFF2-40B4-BE49-F238E27FC236}">
                <a16:creationId xmlns:a16="http://schemas.microsoft.com/office/drawing/2014/main" id="{2B1A6FB1-3BC5-4AFB-9980-5BCA4C0107A8}"/>
              </a:ext>
            </a:extLst>
          </p:cNvPr>
          <p:cNvSpPr>
            <a:spLocks noChangeAspect="1" noChangeArrowheads="1"/>
          </p:cNvSpPr>
          <p:nvPr/>
        </p:nvSpPr>
        <p:spPr bwMode="auto">
          <a:xfrm>
            <a:off x="584421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cxnSp>
        <p:nvCxnSpPr>
          <p:cNvPr id="21" name="Straight Connector 20">
            <a:extLst>
              <a:ext uri="{FF2B5EF4-FFF2-40B4-BE49-F238E27FC236}">
                <a16:creationId xmlns:a16="http://schemas.microsoft.com/office/drawing/2014/main" id="{49CB3B4C-33B4-4298-9507-09CC146C9E80}"/>
              </a:ext>
            </a:extLst>
          </p:cNvPr>
          <p:cNvCxnSpPr/>
          <p:nvPr/>
        </p:nvCxnSpPr>
        <p:spPr>
          <a:xfrm>
            <a:off x="13139530" y="124093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7F5696E-4144-460A-95C0-852EA24D1C29}"/>
              </a:ext>
            </a:extLst>
          </p:cNvPr>
          <p:cNvGrpSpPr/>
          <p:nvPr/>
        </p:nvGrpSpPr>
        <p:grpSpPr>
          <a:xfrm>
            <a:off x="-176588" y="0"/>
            <a:ext cx="12368588" cy="6858001"/>
            <a:chOff x="-157538" y="0"/>
            <a:chExt cx="12368588" cy="6858001"/>
          </a:xfrm>
        </p:grpSpPr>
        <p:sp>
          <p:nvSpPr>
            <p:cNvPr id="13" name="Rectangle 12"/>
            <p:cNvSpPr/>
            <p:nvPr/>
          </p:nvSpPr>
          <p:spPr>
            <a:xfrm>
              <a:off x="4969566" y="0"/>
              <a:ext cx="7241484" cy="685800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Rectangle 101">
              <a:extLst>
                <a:ext uri="{FF2B5EF4-FFF2-40B4-BE49-F238E27FC236}">
                  <a16:creationId xmlns:a16="http://schemas.microsoft.com/office/drawing/2014/main" id="{80DCFC2A-3AA6-4AFC-BF6A-B7D4ACBE845E}"/>
                </a:ext>
              </a:extLst>
            </p:cNvPr>
            <p:cNvSpPr/>
            <p:nvPr/>
          </p:nvSpPr>
          <p:spPr>
            <a:xfrm>
              <a:off x="-157538" y="1095333"/>
              <a:ext cx="6711937"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0" bIns="0" rtlCol="0" anchor="ctr"/>
            <a:lstStyle/>
            <a:p>
              <a:pPr marL="0" marR="0" lvl="0" indent="0" algn="l" defTabSz="914400" rtl="0" eaLnBrk="1" fontAlgn="auto" latinLnBrk="0" hangingPunct="1">
                <a:lnSpc>
                  <a:spcPts val="2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entury Gothic"/>
                <a:ea typeface="+mn-ea"/>
                <a:cs typeface="+mn-cs"/>
              </a:endParaRPr>
            </a:p>
            <a:p>
              <a:pPr marR="0" lvl="0" algn="l" defTabSz="914400" rtl="0" eaLnBrk="1" fontAlgn="auto" latinLnBrk="0" hangingPunct="1">
                <a:lnSpc>
                  <a:spcPts val="2000"/>
                </a:lnSpc>
                <a:spcBef>
                  <a:spcPts val="0"/>
                </a:spcBef>
                <a:spcAft>
                  <a:spcPts val="0"/>
                </a:spcAft>
                <a:buClrTx/>
                <a:buSzTx/>
                <a:tabLst/>
                <a:defRPr/>
              </a:pPr>
              <a:r>
                <a:rPr kumimoji="0" lang="pt-BR" sz="3200" b="1" i="0" u="none" strike="noStrike" kern="1200" cap="none" spc="0" normalizeH="0" baseline="0" noProof="0" dirty="0" err="1">
                  <a:ln>
                    <a:noFill/>
                  </a:ln>
                  <a:solidFill>
                    <a:schemeClr val="bg1"/>
                  </a:solidFill>
                  <a:effectLst/>
                  <a:uLnTx/>
                  <a:uFillTx/>
                  <a:latin typeface="Century Gothic"/>
                  <a:ea typeface="+mn-ea"/>
                  <a:cs typeface="+mn-cs"/>
                </a:rPr>
                <a:t>Prebiotics</a:t>
              </a:r>
              <a:r>
                <a:rPr kumimoji="0" lang="pt-BR" sz="3200" b="1" i="0" u="none" strike="noStrike" kern="1200" cap="none" spc="0" normalizeH="0" baseline="0" noProof="0" dirty="0">
                  <a:ln>
                    <a:noFill/>
                  </a:ln>
                  <a:solidFill>
                    <a:schemeClr val="bg1"/>
                  </a:solidFill>
                  <a:effectLst/>
                  <a:uLnTx/>
                  <a:uFillTx/>
                  <a:latin typeface="Century Gothic"/>
                  <a:ea typeface="+mn-ea"/>
                  <a:cs typeface="+mn-cs"/>
                </a:rPr>
                <a:t> </a:t>
              </a:r>
              <a:r>
                <a:rPr kumimoji="0" lang="pt-BR" sz="3200" b="1" i="0" u="none" strike="noStrike" kern="1200" cap="none" spc="0" normalizeH="0" baseline="0" noProof="0" dirty="0" err="1">
                  <a:ln>
                    <a:noFill/>
                  </a:ln>
                  <a:solidFill>
                    <a:schemeClr val="bg1"/>
                  </a:solidFill>
                  <a:effectLst/>
                  <a:uLnTx/>
                  <a:uFillTx/>
                  <a:latin typeface="Century Gothic"/>
                  <a:ea typeface="+mn-ea"/>
                  <a:cs typeface="+mn-cs"/>
                </a:rPr>
                <a:t>that</a:t>
              </a:r>
              <a:r>
                <a:rPr kumimoji="0" lang="pt-BR" sz="3200" b="1" i="0" u="none" strike="noStrike" kern="1200" cap="none" spc="0" normalizeH="0" baseline="0" noProof="0" dirty="0">
                  <a:ln>
                    <a:noFill/>
                  </a:ln>
                  <a:solidFill>
                    <a:schemeClr val="bg1"/>
                  </a:solidFill>
                  <a:effectLst/>
                  <a:uLnTx/>
                  <a:uFillTx/>
                  <a:latin typeface="Century Gothic"/>
                  <a:ea typeface="+mn-ea"/>
                  <a:cs typeface="+mn-cs"/>
                </a:rPr>
                <a:t> </a:t>
              </a:r>
            </a:p>
            <a:p>
              <a:pPr marR="0" lvl="0" algn="l" defTabSz="914400" rtl="0" eaLnBrk="1" fontAlgn="auto" latinLnBrk="0" hangingPunct="1">
                <a:lnSpc>
                  <a:spcPts val="2000"/>
                </a:lnSpc>
                <a:spcBef>
                  <a:spcPts val="0"/>
                </a:spcBef>
                <a:spcAft>
                  <a:spcPts val="0"/>
                </a:spcAft>
                <a:buClrTx/>
                <a:buSzTx/>
                <a:tabLst/>
                <a:defRPr/>
              </a:pPr>
              <a:endParaRPr lang="pt-BR" sz="3200" b="1" dirty="0">
                <a:solidFill>
                  <a:schemeClr val="bg1"/>
                </a:solidFill>
                <a:latin typeface="Century Gothic"/>
              </a:endParaRPr>
            </a:p>
            <a:p>
              <a:pPr marR="0" lvl="0" algn="l" defTabSz="914400" rtl="0" eaLnBrk="1" fontAlgn="auto" latinLnBrk="0" hangingPunct="1">
                <a:lnSpc>
                  <a:spcPts val="2000"/>
                </a:lnSpc>
                <a:spcBef>
                  <a:spcPts val="0"/>
                </a:spcBef>
                <a:spcAft>
                  <a:spcPts val="0"/>
                </a:spcAft>
                <a:buClrTx/>
                <a:buSzTx/>
                <a:tabLst/>
                <a:defRPr/>
              </a:pPr>
              <a:r>
                <a:rPr kumimoji="0" lang="pt-BR" sz="3200" b="1" i="0" u="none" strike="noStrike" kern="1200" cap="none" spc="0" normalizeH="0" baseline="0" noProof="0" dirty="0">
                  <a:ln>
                    <a:noFill/>
                  </a:ln>
                  <a:solidFill>
                    <a:schemeClr val="bg1"/>
                  </a:solidFill>
                  <a:effectLst/>
                  <a:uLnTx/>
                  <a:uFillTx/>
                  <a:latin typeface="Century Gothic"/>
                  <a:ea typeface="+mn-ea"/>
                  <a:cs typeface="+mn-cs"/>
                </a:rPr>
                <a:t>	</a:t>
              </a:r>
              <a:r>
                <a:rPr kumimoji="0" lang="pt-BR" sz="3200" b="1" i="0" u="none" strike="noStrike" kern="1200" cap="none" spc="0" normalizeH="0" baseline="0" noProof="0" dirty="0" err="1">
                  <a:ln>
                    <a:noFill/>
                  </a:ln>
                  <a:solidFill>
                    <a:srgbClr val="FF5C3E"/>
                  </a:solidFill>
                  <a:effectLst/>
                  <a:uLnTx/>
                  <a:uFillTx/>
                  <a:latin typeface="Century Gothic"/>
                  <a:ea typeface="+mn-ea"/>
                  <a:cs typeface="+mn-cs"/>
                </a:rPr>
                <a:t>act</a:t>
              </a:r>
              <a:r>
                <a:rPr kumimoji="0" lang="pt-BR" sz="3200" b="1" i="0" u="none" strike="noStrike" kern="1200" cap="none" spc="0" normalizeH="0" baseline="0" noProof="0" dirty="0">
                  <a:ln>
                    <a:noFill/>
                  </a:ln>
                  <a:solidFill>
                    <a:srgbClr val="FF5C3E"/>
                  </a:solidFill>
                  <a:effectLst/>
                  <a:uLnTx/>
                  <a:uFillTx/>
                  <a:latin typeface="Century Gothic"/>
                  <a:ea typeface="+mn-ea"/>
                  <a:cs typeface="+mn-cs"/>
                </a:rPr>
                <a:t> like </a:t>
              </a:r>
              <a:r>
                <a:rPr kumimoji="0" lang="pt-BR" sz="3200" b="1" i="0" u="none" strike="noStrike" kern="1200" cap="none" spc="0" normalizeH="0" baseline="0" noProof="0" dirty="0" err="1">
                  <a:ln>
                    <a:noFill/>
                  </a:ln>
                  <a:solidFill>
                    <a:srgbClr val="FF5C3E"/>
                  </a:solidFill>
                  <a:effectLst/>
                  <a:uLnTx/>
                  <a:uFillTx/>
                  <a:latin typeface="Century Gothic"/>
                  <a:ea typeface="+mn-ea"/>
                  <a:cs typeface="+mn-cs"/>
                </a:rPr>
                <a:t>probiotics</a:t>
              </a:r>
              <a:r>
                <a:rPr kumimoji="0" lang="pt-BR" sz="3200" b="1" i="0" u="none" strike="noStrike" kern="1200" cap="none" spc="0" normalizeH="0" baseline="0" noProof="0" dirty="0">
                  <a:ln>
                    <a:noFill/>
                  </a:ln>
                  <a:solidFill>
                    <a:srgbClr val="FF5C3E"/>
                  </a:solidFill>
                  <a:effectLst/>
                  <a:uLnTx/>
                  <a:uFillTx/>
                  <a:latin typeface="Century Gothic"/>
                  <a:ea typeface="+mn-ea"/>
                  <a:cs typeface="+mn-cs"/>
                </a:rPr>
                <a:t> </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4" name="Picture 13">
              <a:extLst>
                <a:ext uri="{FF2B5EF4-FFF2-40B4-BE49-F238E27FC236}">
                  <a16:creationId xmlns:a16="http://schemas.microsoft.com/office/drawing/2014/main" id="{7E690230-6047-21B6-4844-58CD619C3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389" y="1506142"/>
              <a:ext cx="7089837" cy="3925026"/>
            </a:xfrm>
            <a:prstGeom prst="rect">
              <a:avLst/>
            </a:prstGeom>
            <a:solidFill>
              <a:schemeClr val="bg1"/>
            </a:solidFill>
          </p:spPr>
        </p:pic>
      </p:grpSp>
      <p:sp>
        <p:nvSpPr>
          <p:cNvPr id="4" name="Rectangle 3">
            <a:extLst>
              <a:ext uri="{FF2B5EF4-FFF2-40B4-BE49-F238E27FC236}">
                <a16:creationId xmlns:a16="http://schemas.microsoft.com/office/drawing/2014/main" id="{0F79C030-A738-ACCA-29D1-C0DA0FD20DE7}"/>
              </a:ext>
            </a:extLst>
          </p:cNvPr>
          <p:cNvSpPr/>
          <p:nvPr/>
        </p:nvSpPr>
        <p:spPr>
          <a:xfrm>
            <a:off x="9333673" y="1636295"/>
            <a:ext cx="1321493" cy="314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A42341-7DA5-E264-8E6B-AC2601EE9FF1}"/>
              </a:ext>
            </a:extLst>
          </p:cNvPr>
          <p:cNvSpPr/>
          <p:nvPr/>
        </p:nvSpPr>
        <p:spPr>
          <a:xfrm>
            <a:off x="7652084" y="5149516"/>
            <a:ext cx="442763" cy="101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D61AD30-36DA-4BDA-9C61-AA786C780975}"/>
              </a:ext>
            </a:extLst>
          </p:cNvPr>
          <p:cNvGrpSpPr/>
          <p:nvPr/>
        </p:nvGrpSpPr>
        <p:grpSpPr>
          <a:xfrm>
            <a:off x="7144631" y="1334874"/>
            <a:ext cx="1903180" cy="2609054"/>
            <a:chOff x="280024" y="4359987"/>
            <a:chExt cx="1903180" cy="2609054"/>
          </a:xfrm>
        </p:grpSpPr>
        <p:pic>
          <p:nvPicPr>
            <p:cNvPr id="20" name="Picture 19">
              <a:extLst>
                <a:ext uri="{FF2B5EF4-FFF2-40B4-BE49-F238E27FC236}">
                  <a16:creationId xmlns:a16="http://schemas.microsoft.com/office/drawing/2014/main" id="{2D92D2D2-01F8-4AC7-BF5E-0394B35E118D}"/>
                </a:ext>
              </a:extLst>
            </p:cNvPr>
            <p:cNvPicPr>
              <a:picLocks noChangeAspect="1"/>
            </p:cNvPicPr>
            <p:nvPr/>
          </p:nvPicPr>
          <p:blipFill rotWithShape="1">
            <a:blip r:embed="rId2"/>
            <a:srcRect l="88935" t="44788" r="9532" b="48062"/>
            <a:stretch/>
          </p:blipFill>
          <p:spPr>
            <a:xfrm>
              <a:off x="341258" y="4405745"/>
              <a:ext cx="1841946" cy="2563296"/>
            </a:xfrm>
            <a:prstGeom prst="rect">
              <a:avLst/>
            </a:prstGeom>
            <a:ln>
              <a:noFill/>
            </a:ln>
          </p:spPr>
        </p:pic>
        <p:grpSp>
          <p:nvGrpSpPr>
            <p:cNvPr id="21" name="Group 20">
              <a:extLst>
                <a:ext uri="{FF2B5EF4-FFF2-40B4-BE49-F238E27FC236}">
                  <a16:creationId xmlns:a16="http://schemas.microsoft.com/office/drawing/2014/main" id="{733E1C8C-E4D4-4285-83A1-8FE891712CA1}"/>
                </a:ext>
              </a:extLst>
            </p:cNvPr>
            <p:cNvGrpSpPr/>
            <p:nvPr/>
          </p:nvGrpSpPr>
          <p:grpSpPr>
            <a:xfrm>
              <a:off x="280024" y="4359987"/>
              <a:ext cx="1903179" cy="2609053"/>
              <a:chOff x="7457815" y="4865665"/>
              <a:chExt cx="1338163" cy="1937354"/>
            </a:xfrm>
          </p:grpSpPr>
          <p:grpSp>
            <p:nvGrpSpPr>
              <p:cNvPr id="22" name="Group 21">
                <a:extLst>
                  <a:ext uri="{FF2B5EF4-FFF2-40B4-BE49-F238E27FC236}">
                    <a16:creationId xmlns:a16="http://schemas.microsoft.com/office/drawing/2014/main" id="{69C3989E-358E-41E0-9615-84FD79278B47}"/>
                  </a:ext>
                </a:extLst>
              </p:cNvPr>
              <p:cNvGrpSpPr/>
              <p:nvPr/>
            </p:nvGrpSpPr>
            <p:grpSpPr>
              <a:xfrm>
                <a:off x="7457815" y="4865665"/>
                <a:ext cx="1338163" cy="1937354"/>
                <a:chOff x="7457815" y="4865665"/>
                <a:chExt cx="1338163" cy="1937354"/>
              </a:xfrm>
            </p:grpSpPr>
            <p:pic>
              <p:nvPicPr>
                <p:cNvPr id="24" name="Picture 23">
                  <a:extLst>
                    <a:ext uri="{FF2B5EF4-FFF2-40B4-BE49-F238E27FC236}">
                      <a16:creationId xmlns:a16="http://schemas.microsoft.com/office/drawing/2014/main" id="{74CDCBD4-21FC-401F-A052-6EBEF0968D18}"/>
                    </a:ext>
                  </a:extLst>
                </p:cNvPr>
                <p:cNvPicPr>
                  <a:picLocks noChangeAspect="1"/>
                </p:cNvPicPr>
                <p:nvPr/>
              </p:nvPicPr>
              <p:blipFill rotWithShape="1">
                <a:blip r:embed="rId2"/>
                <a:srcRect l="74001" t="62227" r="21686" b="15880"/>
                <a:stretch/>
              </p:blipFill>
              <p:spPr>
                <a:xfrm>
                  <a:off x="7724043" y="5091994"/>
                  <a:ext cx="629003" cy="1412800"/>
                </a:xfrm>
                <a:prstGeom prst="rect">
                  <a:avLst/>
                </a:prstGeom>
                <a:ln>
                  <a:noFill/>
                </a:ln>
              </p:spPr>
            </p:pic>
            <p:sp>
              <p:nvSpPr>
                <p:cNvPr id="25" name="Rectangle: Rounded Corners 24">
                  <a:extLst>
                    <a:ext uri="{FF2B5EF4-FFF2-40B4-BE49-F238E27FC236}">
                      <a16:creationId xmlns:a16="http://schemas.microsoft.com/office/drawing/2014/main" id="{545E48CB-95AC-45A8-BCF4-18DD8DE40B50}"/>
                    </a:ext>
                  </a:extLst>
                </p:cNvPr>
                <p:cNvSpPr/>
                <p:nvPr/>
              </p:nvSpPr>
              <p:spPr>
                <a:xfrm>
                  <a:off x="7457815" y="4865665"/>
                  <a:ext cx="1338163" cy="1937354"/>
                </a:xfrm>
                <a:prstGeom prst="roundRect">
                  <a:avLst>
                    <a:gd name="adj" fmla="val 4358"/>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ECD3740-111D-4898-A21C-6DEC1AD31FCD}"/>
                    </a:ext>
                  </a:extLst>
                </p:cNvPr>
                <p:cNvPicPr>
                  <a:picLocks noChangeAspect="1"/>
                </p:cNvPicPr>
                <p:nvPr/>
              </p:nvPicPr>
              <p:blipFill rotWithShape="1">
                <a:blip r:embed="rId2"/>
                <a:srcRect l="86718" t="44788" r="7752" b="48062"/>
                <a:stretch/>
              </p:blipFill>
              <p:spPr>
                <a:xfrm>
                  <a:off x="7629341" y="5818619"/>
                  <a:ext cx="1046481" cy="737400"/>
                </a:xfrm>
                <a:prstGeom prst="rect">
                  <a:avLst/>
                </a:prstGeom>
                <a:ln>
                  <a:noFill/>
                </a:ln>
              </p:spPr>
            </p:pic>
          </p:grpSp>
          <p:pic>
            <p:nvPicPr>
              <p:cNvPr id="23" name="Picture 22">
                <a:extLst>
                  <a:ext uri="{FF2B5EF4-FFF2-40B4-BE49-F238E27FC236}">
                    <a16:creationId xmlns:a16="http://schemas.microsoft.com/office/drawing/2014/main" id="{B8C17B9F-8183-4272-A83D-796F478A8848}"/>
                  </a:ext>
                </a:extLst>
              </p:cNvPr>
              <p:cNvPicPr>
                <a:picLocks noChangeAspect="1"/>
              </p:cNvPicPr>
              <p:nvPr/>
            </p:nvPicPr>
            <p:blipFill rotWithShape="1">
              <a:blip r:embed="rId3">
                <a:extLst>
                  <a:ext uri="{28A0092B-C50C-407E-A947-70E740481C1C}">
                    <a14:useLocalDpi xmlns:a14="http://schemas.microsoft.com/office/drawing/2010/main" val="0"/>
                  </a:ext>
                </a:extLst>
              </a:blip>
              <a:srcRect l="-5942" t="-9101" r="80205" b="24156"/>
              <a:stretch/>
            </p:blipFill>
            <p:spPr>
              <a:xfrm>
                <a:off x="7751146" y="5050304"/>
                <a:ext cx="629004" cy="1453250"/>
              </a:xfrm>
              <a:prstGeom prst="rect">
                <a:avLst/>
              </a:prstGeom>
            </p:spPr>
          </p:pic>
        </p:grpSp>
      </p:grpSp>
      <p:grpSp>
        <p:nvGrpSpPr>
          <p:cNvPr id="27" name="Group 26">
            <a:extLst>
              <a:ext uri="{FF2B5EF4-FFF2-40B4-BE49-F238E27FC236}">
                <a16:creationId xmlns:a16="http://schemas.microsoft.com/office/drawing/2014/main" id="{10F2831B-6B1B-40F9-9841-C7C5DA534512}"/>
              </a:ext>
            </a:extLst>
          </p:cNvPr>
          <p:cNvGrpSpPr/>
          <p:nvPr/>
        </p:nvGrpSpPr>
        <p:grpSpPr>
          <a:xfrm>
            <a:off x="6495229" y="1075537"/>
            <a:ext cx="4505279" cy="6091535"/>
            <a:chOff x="7457814" y="2461659"/>
            <a:chExt cx="3167751" cy="4523273"/>
          </a:xfrm>
        </p:grpSpPr>
        <p:grpSp>
          <p:nvGrpSpPr>
            <p:cNvPr id="28" name="Group 27">
              <a:extLst>
                <a:ext uri="{FF2B5EF4-FFF2-40B4-BE49-F238E27FC236}">
                  <a16:creationId xmlns:a16="http://schemas.microsoft.com/office/drawing/2014/main" id="{2D16A2E5-2C03-4684-B6EA-34C6F434F4D9}"/>
                </a:ext>
              </a:extLst>
            </p:cNvPr>
            <p:cNvGrpSpPr/>
            <p:nvPr/>
          </p:nvGrpSpPr>
          <p:grpSpPr>
            <a:xfrm>
              <a:off x="7457814" y="2461659"/>
              <a:ext cx="3167751" cy="4202182"/>
              <a:chOff x="7457814" y="2461659"/>
              <a:chExt cx="3167751" cy="4202182"/>
            </a:xfrm>
          </p:grpSpPr>
          <p:pic>
            <p:nvPicPr>
              <p:cNvPr id="30" name="Picture 29">
                <a:extLst>
                  <a:ext uri="{FF2B5EF4-FFF2-40B4-BE49-F238E27FC236}">
                    <a16:creationId xmlns:a16="http://schemas.microsoft.com/office/drawing/2014/main" id="{126EB4D8-F306-4AB8-9A66-A3B64BC9DF15}"/>
                  </a:ext>
                </a:extLst>
              </p:cNvPr>
              <p:cNvPicPr>
                <a:picLocks noChangeAspect="1"/>
              </p:cNvPicPr>
              <p:nvPr/>
            </p:nvPicPr>
            <p:blipFill rotWithShape="1">
              <a:blip r:embed="rId2"/>
              <a:srcRect l="72176" t="21468" r="6106" b="13415"/>
              <a:stretch/>
            </p:blipFill>
            <p:spPr>
              <a:xfrm>
                <a:off x="7457814" y="2461659"/>
                <a:ext cx="3167751" cy="4202182"/>
              </a:xfrm>
              <a:prstGeom prst="rect">
                <a:avLst/>
              </a:prstGeom>
              <a:ln>
                <a:noFill/>
              </a:ln>
            </p:spPr>
          </p:pic>
          <p:sp>
            <p:nvSpPr>
              <p:cNvPr id="31" name="Rectangle: Rounded Corners 30">
                <a:extLst>
                  <a:ext uri="{FF2B5EF4-FFF2-40B4-BE49-F238E27FC236}">
                    <a16:creationId xmlns:a16="http://schemas.microsoft.com/office/drawing/2014/main" id="{B01EE5E0-BFF8-4FD0-8B9C-B6DB5C0C5CA6}"/>
                  </a:ext>
                </a:extLst>
              </p:cNvPr>
              <p:cNvSpPr/>
              <p:nvPr/>
            </p:nvSpPr>
            <p:spPr>
              <a:xfrm>
                <a:off x="7457814" y="2461659"/>
                <a:ext cx="3080088" cy="4117561"/>
              </a:xfrm>
              <a:prstGeom prst="roundRect">
                <a:avLst>
                  <a:gd name="adj" fmla="val 4358"/>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0909B134-257A-40F3-BC2D-0D4B615B1435}"/>
                  </a:ext>
                </a:extLst>
              </p:cNvPr>
              <p:cNvPicPr>
                <a:picLocks noChangeAspect="1"/>
              </p:cNvPicPr>
              <p:nvPr/>
            </p:nvPicPr>
            <p:blipFill rotWithShape="1">
              <a:blip r:embed="rId2"/>
              <a:srcRect l="86718" t="44788" r="7752" b="48062"/>
              <a:stretch/>
            </p:blipFill>
            <p:spPr>
              <a:xfrm>
                <a:off x="7732024" y="5807843"/>
                <a:ext cx="2627310" cy="737400"/>
              </a:xfrm>
              <a:prstGeom prst="rect">
                <a:avLst/>
              </a:prstGeom>
              <a:ln>
                <a:noFill/>
              </a:ln>
            </p:spPr>
          </p:pic>
          <p:pic>
            <p:nvPicPr>
              <p:cNvPr id="33" name="Picture 32">
                <a:extLst>
                  <a:ext uri="{FF2B5EF4-FFF2-40B4-BE49-F238E27FC236}">
                    <a16:creationId xmlns:a16="http://schemas.microsoft.com/office/drawing/2014/main" id="{8DE39BA2-8C22-45E8-B567-267B033B6BAF}"/>
                  </a:ext>
                </a:extLst>
              </p:cNvPr>
              <p:cNvPicPr>
                <a:picLocks noChangeAspect="1"/>
              </p:cNvPicPr>
              <p:nvPr/>
            </p:nvPicPr>
            <p:blipFill rotWithShape="1">
              <a:blip r:embed="rId3">
                <a:extLst>
                  <a:ext uri="{28A0092B-C50C-407E-A947-70E740481C1C}">
                    <a14:useLocalDpi xmlns:a14="http://schemas.microsoft.com/office/drawing/2010/main" val="0"/>
                  </a:ext>
                </a:extLst>
              </a:blip>
              <a:srcRect l="76582" t="50272" r="-817" b="37960"/>
              <a:stretch/>
            </p:blipFill>
            <p:spPr>
              <a:xfrm rot="1331537">
                <a:off x="8560795" y="3356233"/>
                <a:ext cx="518167" cy="176134"/>
              </a:xfrm>
              <a:prstGeom prst="rect">
                <a:avLst/>
              </a:prstGeom>
            </p:spPr>
          </p:pic>
          <p:pic>
            <p:nvPicPr>
              <p:cNvPr id="34" name="Picture 33">
                <a:extLst>
                  <a:ext uri="{FF2B5EF4-FFF2-40B4-BE49-F238E27FC236}">
                    <a16:creationId xmlns:a16="http://schemas.microsoft.com/office/drawing/2014/main" id="{7E025AE8-5E92-4533-B7B7-3F43DB5B4B2D}"/>
                  </a:ext>
                </a:extLst>
              </p:cNvPr>
              <p:cNvPicPr>
                <a:picLocks noChangeAspect="1"/>
              </p:cNvPicPr>
              <p:nvPr/>
            </p:nvPicPr>
            <p:blipFill rotWithShape="1">
              <a:blip r:embed="rId3">
                <a:extLst>
                  <a:ext uri="{28A0092B-C50C-407E-A947-70E740481C1C}">
                    <a14:useLocalDpi xmlns:a14="http://schemas.microsoft.com/office/drawing/2010/main" val="0"/>
                  </a:ext>
                </a:extLst>
              </a:blip>
              <a:srcRect l="76670" t="33651" r="-905" b="50137"/>
              <a:stretch/>
            </p:blipFill>
            <p:spPr>
              <a:xfrm>
                <a:off x="9105543" y="3287407"/>
                <a:ext cx="518167" cy="242654"/>
              </a:xfrm>
              <a:prstGeom prst="rect">
                <a:avLst/>
              </a:prstGeom>
            </p:spPr>
          </p:pic>
          <p:pic>
            <p:nvPicPr>
              <p:cNvPr id="35" name="Picture 34">
                <a:extLst>
                  <a:ext uri="{FF2B5EF4-FFF2-40B4-BE49-F238E27FC236}">
                    <a16:creationId xmlns:a16="http://schemas.microsoft.com/office/drawing/2014/main" id="{D4753649-5E09-44AF-B6FB-719CBD4930C3}"/>
                  </a:ext>
                </a:extLst>
              </p:cNvPr>
              <p:cNvPicPr>
                <a:picLocks noChangeAspect="1"/>
              </p:cNvPicPr>
              <p:nvPr/>
            </p:nvPicPr>
            <p:blipFill rotWithShape="1">
              <a:blip r:embed="rId3">
                <a:extLst>
                  <a:ext uri="{28A0092B-C50C-407E-A947-70E740481C1C}">
                    <a14:useLocalDpi xmlns:a14="http://schemas.microsoft.com/office/drawing/2010/main" val="0"/>
                  </a:ext>
                </a:extLst>
              </a:blip>
              <a:srcRect l="52798" t="62215" r="22967" b="23900"/>
              <a:stretch/>
            </p:blipFill>
            <p:spPr>
              <a:xfrm>
                <a:off x="8714921" y="3863062"/>
                <a:ext cx="518167" cy="207818"/>
              </a:xfrm>
              <a:prstGeom prst="rect">
                <a:avLst/>
              </a:prstGeom>
            </p:spPr>
          </p:pic>
          <p:pic>
            <p:nvPicPr>
              <p:cNvPr id="36" name="Picture 35">
                <a:extLst>
                  <a:ext uri="{FF2B5EF4-FFF2-40B4-BE49-F238E27FC236}">
                    <a16:creationId xmlns:a16="http://schemas.microsoft.com/office/drawing/2014/main" id="{0F01BD3E-C7AE-4709-AB17-3D93B56989ED}"/>
                  </a:ext>
                </a:extLst>
              </p:cNvPr>
              <p:cNvPicPr>
                <a:picLocks noChangeAspect="1"/>
              </p:cNvPicPr>
              <p:nvPr/>
            </p:nvPicPr>
            <p:blipFill rotWithShape="1">
              <a:blip r:embed="rId3">
                <a:extLst>
                  <a:ext uri="{28A0092B-C50C-407E-A947-70E740481C1C}">
                    <a14:useLocalDpi xmlns:a14="http://schemas.microsoft.com/office/drawing/2010/main" val="0"/>
                  </a:ext>
                </a:extLst>
              </a:blip>
              <a:srcRect l="25338" t="60794" r="50427" b="25321"/>
              <a:stretch/>
            </p:blipFill>
            <p:spPr>
              <a:xfrm>
                <a:off x="8819878" y="3379856"/>
                <a:ext cx="592308" cy="237553"/>
              </a:xfrm>
              <a:prstGeom prst="rect">
                <a:avLst/>
              </a:prstGeom>
            </p:spPr>
          </p:pic>
          <p:pic>
            <p:nvPicPr>
              <p:cNvPr id="37" name="Picture 36">
                <a:extLst>
                  <a:ext uri="{FF2B5EF4-FFF2-40B4-BE49-F238E27FC236}">
                    <a16:creationId xmlns:a16="http://schemas.microsoft.com/office/drawing/2014/main" id="{ED9FF709-55E4-49C3-840E-B3417AEA42F5}"/>
                  </a:ext>
                </a:extLst>
              </p:cNvPr>
              <p:cNvPicPr>
                <a:picLocks noChangeAspect="1"/>
              </p:cNvPicPr>
              <p:nvPr/>
            </p:nvPicPr>
            <p:blipFill rotWithShape="1">
              <a:blip r:embed="rId3">
                <a:extLst>
                  <a:ext uri="{28A0092B-C50C-407E-A947-70E740481C1C}">
                    <a14:useLocalDpi xmlns:a14="http://schemas.microsoft.com/office/drawing/2010/main" val="0"/>
                  </a:ext>
                </a:extLst>
              </a:blip>
              <a:srcRect t="61239" r="75765" b="24876"/>
              <a:stretch/>
            </p:blipFill>
            <p:spPr>
              <a:xfrm>
                <a:off x="9240769" y="3614682"/>
                <a:ext cx="420766" cy="168754"/>
              </a:xfrm>
              <a:prstGeom prst="rect">
                <a:avLst/>
              </a:prstGeom>
            </p:spPr>
          </p:pic>
          <p:pic>
            <p:nvPicPr>
              <p:cNvPr id="38" name="Picture 37">
                <a:extLst>
                  <a:ext uri="{FF2B5EF4-FFF2-40B4-BE49-F238E27FC236}">
                    <a16:creationId xmlns:a16="http://schemas.microsoft.com/office/drawing/2014/main" id="{B80A8803-5048-4C7D-9B75-D4A9FC0A3DE8}"/>
                  </a:ext>
                </a:extLst>
              </p:cNvPr>
              <p:cNvPicPr>
                <a:picLocks noChangeAspect="1"/>
              </p:cNvPicPr>
              <p:nvPr/>
            </p:nvPicPr>
            <p:blipFill rotWithShape="1">
              <a:blip r:embed="rId3">
                <a:extLst>
                  <a:ext uri="{28A0092B-C50C-407E-A947-70E740481C1C}">
                    <a14:useLocalDpi xmlns:a14="http://schemas.microsoft.com/office/drawing/2010/main" val="0"/>
                  </a:ext>
                </a:extLst>
              </a:blip>
              <a:srcRect l="76670" t="33651" r="-905" b="50137"/>
              <a:stretch/>
            </p:blipFill>
            <p:spPr>
              <a:xfrm rot="1335510">
                <a:off x="9040062" y="3740823"/>
                <a:ext cx="486534" cy="227840"/>
              </a:xfrm>
              <a:prstGeom prst="rect">
                <a:avLst/>
              </a:prstGeom>
            </p:spPr>
          </p:pic>
        </p:grpSp>
        <p:pic>
          <p:nvPicPr>
            <p:cNvPr id="29" name="Picture 28">
              <a:extLst>
                <a:ext uri="{FF2B5EF4-FFF2-40B4-BE49-F238E27FC236}">
                  <a16:creationId xmlns:a16="http://schemas.microsoft.com/office/drawing/2014/main" id="{730394E7-8AF4-43C2-81D2-EFE4950AB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687" y="5274130"/>
              <a:ext cx="2444003" cy="1710802"/>
            </a:xfrm>
            <a:prstGeom prst="rect">
              <a:avLst/>
            </a:prstGeom>
          </p:spPr>
        </p:pic>
      </p:grpSp>
      <p:sp>
        <p:nvSpPr>
          <p:cNvPr id="39" name="TextBox 38">
            <a:extLst>
              <a:ext uri="{FF2B5EF4-FFF2-40B4-BE49-F238E27FC236}">
                <a16:creationId xmlns:a16="http://schemas.microsoft.com/office/drawing/2014/main" id="{31BE73BD-497F-4928-B617-70332A33DADA}"/>
              </a:ext>
            </a:extLst>
          </p:cNvPr>
          <p:cNvSpPr txBox="1"/>
          <p:nvPr/>
        </p:nvSpPr>
        <p:spPr>
          <a:xfrm>
            <a:off x="472016" y="1679957"/>
            <a:ext cx="4735445"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Group-matched prebiotics : Fibers that precisely align to groups of taxa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830CEA3-4FD0-4197-BF3B-71C763CE0C79}"/>
              </a:ext>
            </a:extLst>
          </p:cNvPr>
          <p:cNvSpPr txBox="1"/>
          <p:nvPr/>
        </p:nvSpPr>
        <p:spPr>
          <a:xfrm>
            <a:off x="472016" y="3336475"/>
            <a:ext cx="4053967"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Blends of group-matched prebiotics : Support of core groups of beneficial bacteria in the gut</a:t>
            </a:r>
          </a:p>
        </p:txBody>
      </p:sp>
      <p:sp>
        <p:nvSpPr>
          <p:cNvPr id="2" name="Slide Number Placeholder 1">
            <a:extLst>
              <a:ext uri="{FF2B5EF4-FFF2-40B4-BE49-F238E27FC236}">
                <a16:creationId xmlns:a16="http://schemas.microsoft.com/office/drawing/2014/main" id="{A918FF18-369C-4DDE-8B6B-660D47506F7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prstClr val="white"/>
                </a:solidFill>
                <a:effectLst/>
                <a:uLnTx/>
                <a:uFillTx/>
                <a:latin typeface="Acumin Pro Semibold"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prstClr val="white"/>
              </a:solidFill>
              <a:effectLst/>
              <a:uLnTx/>
              <a:uFillTx/>
              <a:latin typeface="Acumin Pro Semibold" panose="020B0504020202020204" pitchFamily="34" charset="77"/>
              <a:ea typeface="+mn-ea"/>
              <a:cs typeface="+mn-cs"/>
            </a:endParaRPr>
          </a:p>
        </p:txBody>
      </p:sp>
      <p:sp>
        <p:nvSpPr>
          <p:cNvPr id="41" name="Title 1">
            <a:extLst>
              <a:ext uri="{FF2B5EF4-FFF2-40B4-BE49-F238E27FC236}">
                <a16:creationId xmlns:a16="http://schemas.microsoft.com/office/drawing/2014/main" id="{0A6B55B6-153B-449C-B5DB-B2B7451CC2AF}"/>
              </a:ext>
            </a:extLst>
          </p:cNvPr>
          <p:cNvSpPr txBox="1">
            <a:spLocks/>
          </p:cNvSpPr>
          <p:nvPr/>
        </p:nvSpPr>
        <p:spPr bwMode="blackWhite">
          <a:xfrm>
            <a:off x="367527" y="298511"/>
            <a:ext cx="6900647" cy="661956"/>
          </a:xfrm>
          <a:prstGeom prst="rect">
            <a:avLst/>
          </a:prstGeom>
          <a:noFill/>
          <a:ln w="38100">
            <a:noFill/>
          </a:ln>
        </p:spPr>
        <p:txBody>
          <a:bodyPr vert="horz" wrap="square" lIns="0" tIns="0" rIns="0" bIns="0" rtlCol="0" anchor="t" anchorCtr="0">
            <a:noAutofit/>
          </a:bodyPr>
          <a:lstStyle>
            <a:lvl1pPr algn="l" defTabSz="914400" rtl="0" eaLnBrk="1" latinLnBrk="0" hangingPunct="1">
              <a:lnSpc>
                <a:spcPct val="90000"/>
              </a:lnSpc>
              <a:spcBef>
                <a:spcPct val="0"/>
              </a:spcBef>
              <a:buNone/>
              <a:defRPr sz="3600" b="1" i="1" kern="1200" cap="none" spc="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all" spc="200" normalizeH="0" baseline="0" noProof="0" dirty="0">
                <a:ln>
                  <a:noFill/>
                </a:ln>
                <a:solidFill>
                  <a:srgbClr val="8E6F3E"/>
                </a:solidFill>
                <a:effectLst/>
                <a:uLnTx/>
                <a:uFillTx/>
                <a:latin typeface="Acumin Pro ExtraCondensed" panose="020B0508020202020204" pitchFamily="34" charset="77"/>
                <a:ea typeface="+mj-ea"/>
                <a:cs typeface="+mj-cs"/>
              </a:rPr>
              <a:t>Science-based prebiotic mixtures</a:t>
            </a:r>
          </a:p>
        </p:txBody>
      </p:sp>
    </p:spTree>
    <p:extLst>
      <p:ext uri="{BB962C8B-B14F-4D97-AF65-F5344CB8AC3E}">
        <p14:creationId xmlns:p14="http://schemas.microsoft.com/office/powerpoint/2010/main" val="302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C2C68F-9F88-43E2-99FB-D312BB70ED99}"/>
              </a:ext>
            </a:extLst>
          </p:cNvPr>
          <p:cNvPicPr>
            <a:picLocks noChangeAspect="1"/>
          </p:cNvPicPr>
          <p:nvPr/>
        </p:nvPicPr>
        <p:blipFill rotWithShape="1">
          <a:blip r:embed="rId3"/>
          <a:srcRect l="26853" t="16737" r="46715" b="12304"/>
          <a:stretch/>
        </p:blipFill>
        <p:spPr>
          <a:xfrm>
            <a:off x="1012002" y="2144443"/>
            <a:ext cx="3835086" cy="4555175"/>
          </a:xfrm>
          <a:prstGeom prst="rect">
            <a:avLst/>
          </a:prstGeom>
        </p:spPr>
      </p:pic>
      <p:sp>
        <p:nvSpPr>
          <p:cNvPr id="10" name="Rectangle: Rounded Corners 9">
            <a:extLst>
              <a:ext uri="{FF2B5EF4-FFF2-40B4-BE49-F238E27FC236}">
                <a16:creationId xmlns:a16="http://schemas.microsoft.com/office/drawing/2014/main" id="{D0AAE73B-7BFE-42E9-9BC7-D2820B7AF8BD}"/>
              </a:ext>
            </a:extLst>
          </p:cNvPr>
          <p:cNvSpPr/>
          <p:nvPr/>
        </p:nvSpPr>
        <p:spPr>
          <a:xfrm>
            <a:off x="1223113" y="1074180"/>
            <a:ext cx="3412864" cy="12915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Most regular prebiotics are single fibers and do not well support gut health</a:t>
            </a:r>
          </a:p>
        </p:txBody>
      </p:sp>
      <p:sp>
        <p:nvSpPr>
          <p:cNvPr id="11" name="Rectangle: Rounded Corners 10">
            <a:extLst>
              <a:ext uri="{FF2B5EF4-FFF2-40B4-BE49-F238E27FC236}">
                <a16:creationId xmlns:a16="http://schemas.microsoft.com/office/drawing/2014/main" id="{5D4BC528-56FF-49D8-AE03-CEA01910CDAC}"/>
              </a:ext>
            </a:extLst>
          </p:cNvPr>
          <p:cNvSpPr/>
          <p:nvPr/>
        </p:nvSpPr>
        <p:spPr>
          <a:xfrm>
            <a:off x="6979124" y="1050158"/>
            <a:ext cx="3989763" cy="129159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 designed fiber mixture is able to support different health-related bacteria and promote gut health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6">
            <a:extLst>
              <a:ext uri="{FF2B5EF4-FFF2-40B4-BE49-F238E27FC236}">
                <a16:creationId xmlns:a16="http://schemas.microsoft.com/office/drawing/2014/main" id="{821F033F-D00D-401B-B79A-9A47E1E49A27}"/>
              </a:ext>
            </a:extLst>
          </p:cNvPr>
          <p:cNvSpPr/>
          <p:nvPr/>
        </p:nvSpPr>
        <p:spPr>
          <a:xfrm>
            <a:off x="5581808" y="1320819"/>
            <a:ext cx="451484" cy="750268"/>
          </a:xfrm>
          <a:prstGeom prst="rightArrow">
            <a:avLst/>
          </a:prstGeom>
          <a:solidFill>
            <a:srgbClr val="FF5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3B0CE76E-C102-485D-A5AD-6FF1936C6B15}"/>
              </a:ext>
            </a:extLst>
          </p:cNvPr>
          <p:cNvGrpSpPr/>
          <p:nvPr/>
        </p:nvGrpSpPr>
        <p:grpSpPr>
          <a:xfrm>
            <a:off x="7457814" y="2461659"/>
            <a:ext cx="3167751" cy="4523273"/>
            <a:chOff x="7457814" y="2461659"/>
            <a:chExt cx="3167751" cy="4523273"/>
          </a:xfrm>
        </p:grpSpPr>
        <p:grpSp>
          <p:nvGrpSpPr>
            <p:cNvPr id="7" name="Group 6">
              <a:extLst>
                <a:ext uri="{FF2B5EF4-FFF2-40B4-BE49-F238E27FC236}">
                  <a16:creationId xmlns:a16="http://schemas.microsoft.com/office/drawing/2014/main" id="{52B87321-6EFF-46BD-B972-B45B90C5EE08}"/>
                </a:ext>
              </a:extLst>
            </p:cNvPr>
            <p:cNvGrpSpPr/>
            <p:nvPr/>
          </p:nvGrpSpPr>
          <p:grpSpPr>
            <a:xfrm>
              <a:off x="7457814" y="2461659"/>
              <a:ext cx="3167751" cy="4202182"/>
              <a:chOff x="7457814" y="2461659"/>
              <a:chExt cx="3167751" cy="4202182"/>
            </a:xfrm>
          </p:grpSpPr>
          <p:pic>
            <p:nvPicPr>
              <p:cNvPr id="8" name="Picture 7">
                <a:extLst>
                  <a:ext uri="{FF2B5EF4-FFF2-40B4-BE49-F238E27FC236}">
                    <a16:creationId xmlns:a16="http://schemas.microsoft.com/office/drawing/2014/main" id="{C9BBCF29-8914-474B-B434-542CDC9DB8D4}"/>
                  </a:ext>
                </a:extLst>
              </p:cNvPr>
              <p:cNvPicPr>
                <a:picLocks noChangeAspect="1"/>
              </p:cNvPicPr>
              <p:nvPr/>
            </p:nvPicPr>
            <p:blipFill rotWithShape="1">
              <a:blip r:embed="rId3"/>
              <a:srcRect l="72176" t="21468" r="6106" b="13415"/>
              <a:stretch/>
            </p:blipFill>
            <p:spPr>
              <a:xfrm>
                <a:off x="7457814" y="2461659"/>
                <a:ext cx="3167751" cy="4202182"/>
              </a:xfrm>
              <a:prstGeom prst="rect">
                <a:avLst/>
              </a:prstGeom>
              <a:ln>
                <a:noFill/>
              </a:ln>
            </p:spPr>
          </p:pic>
          <p:sp>
            <p:nvSpPr>
              <p:cNvPr id="2" name="Rectangle: Rounded Corners 1">
                <a:extLst>
                  <a:ext uri="{FF2B5EF4-FFF2-40B4-BE49-F238E27FC236}">
                    <a16:creationId xmlns:a16="http://schemas.microsoft.com/office/drawing/2014/main" id="{87E123A6-A74E-4E8C-AB07-7ED01AD7E909}"/>
                  </a:ext>
                </a:extLst>
              </p:cNvPr>
              <p:cNvSpPr/>
              <p:nvPr/>
            </p:nvSpPr>
            <p:spPr>
              <a:xfrm>
                <a:off x="7457814" y="2461659"/>
                <a:ext cx="3080088" cy="4117561"/>
              </a:xfrm>
              <a:prstGeom prst="roundRect">
                <a:avLst>
                  <a:gd name="adj" fmla="val 4358"/>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49C7131-4C76-4100-81E2-AD7EA40DB0AB}"/>
                  </a:ext>
                </a:extLst>
              </p:cNvPr>
              <p:cNvPicPr>
                <a:picLocks noChangeAspect="1"/>
              </p:cNvPicPr>
              <p:nvPr/>
            </p:nvPicPr>
            <p:blipFill rotWithShape="1">
              <a:blip r:embed="rId3"/>
              <a:srcRect l="86718" t="44788" r="7752" b="48062"/>
              <a:stretch/>
            </p:blipFill>
            <p:spPr>
              <a:xfrm>
                <a:off x="7732024" y="5807843"/>
                <a:ext cx="2627310" cy="737400"/>
              </a:xfrm>
              <a:prstGeom prst="rect">
                <a:avLst/>
              </a:prstGeom>
              <a:ln>
                <a:noFill/>
              </a:ln>
            </p:spPr>
          </p:pic>
          <p:pic>
            <p:nvPicPr>
              <p:cNvPr id="15" name="Picture 14">
                <a:extLst>
                  <a:ext uri="{FF2B5EF4-FFF2-40B4-BE49-F238E27FC236}">
                    <a16:creationId xmlns:a16="http://schemas.microsoft.com/office/drawing/2014/main" id="{A2020493-F82E-466F-88A0-8F876A5B1AE4}"/>
                  </a:ext>
                </a:extLst>
              </p:cNvPr>
              <p:cNvPicPr>
                <a:picLocks noChangeAspect="1"/>
              </p:cNvPicPr>
              <p:nvPr/>
            </p:nvPicPr>
            <p:blipFill rotWithShape="1">
              <a:blip r:embed="rId4">
                <a:extLst>
                  <a:ext uri="{28A0092B-C50C-407E-A947-70E740481C1C}">
                    <a14:useLocalDpi xmlns:a14="http://schemas.microsoft.com/office/drawing/2010/main" val="0"/>
                  </a:ext>
                </a:extLst>
              </a:blip>
              <a:srcRect l="76582" t="50272" r="-817" b="37960"/>
              <a:stretch/>
            </p:blipFill>
            <p:spPr>
              <a:xfrm rot="1331537">
                <a:off x="8560795" y="3356233"/>
                <a:ext cx="518167" cy="176134"/>
              </a:xfrm>
              <a:prstGeom prst="rect">
                <a:avLst/>
              </a:prstGeom>
            </p:spPr>
          </p:pic>
          <p:pic>
            <p:nvPicPr>
              <p:cNvPr id="16" name="Picture 15">
                <a:extLst>
                  <a:ext uri="{FF2B5EF4-FFF2-40B4-BE49-F238E27FC236}">
                    <a16:creationId xmlns:a16="http://schemas.microsoft.com/office/drawing/2014/main" id="{C2235CB8-3909-453B-9598-1526BC969600}"/>
                  </a:ext>
                </a:extLst>
              </p:cNvPr>
              <p:cNvPicPr>
                <a:picLocks noChangeAspect="1"/>
              </p:cNvPicPr>
              <p:nvPr/>
            </p:nvPicPr>
            <p:blipFill rotWithShape="1">
              <a:blip r:embed="rId4">
                <a:extLst>
                  <a:ext uri="{28A0092B-C50C-407E-A947-70E740481C1C}">
                    <a14:useLocalDpi xmlns:a14="http://schemas.microsoft.com/office/drawing/2010/main" val="0"/>
                  </a:ext>
                </a:extLst>
              </a:blip>
              <a:srcRect l="76670" t="33651" r="-905" b="50137"/>
              <a:stretch/>
            </p:blipFill>
            <p:spPr>
              <a:xfrm>
                <a:off x="9105543" y="3287407"/>
                <a:ext cx="518167" cy="242654"/>
              </a:xfrm>
              <a:prstGeom prst="rect">
                <a:avLst/>
              </a:prstGeom>
            </p:spPr>
          </p:pic>
          <p:pic>
            <p:nvPicPr>
              <p:cNvPr id="17" name="Picture 16">
                <a:extLst>
                  <a:ext uri="{FF2B5EF4-FFF2-40B4-BE49-F238E27FC236}">
                    <a16:creationId xmlns:a16="http://schemas.microsoft.com/office/drawing/2014/main" id="{8C7B5151-6648-4B4A-A51E-9EAFF1576CF3}"/>
                  </a:ext>
                </a:extLst>
              </p:cNvPr>
              <p:cNvPicPr>
                <a:picLocks noChangeAspect="1"/>
              </p:cNvPicPr>
              <p:nvPr/>
            </p:nvPicPr>
            <p:blipFill rotWithShape="1">
              <a:blip r:embed="rId4">
                <a:extLst>
                  <a:ext uri="{28A0092B-C50C-407E-A947-70E740481C1C}">
                    <a14:useLocalDpi xmlns:a14="http://schemas.microsoft.com/office/drawing/2010/main" val="0"/>
                  </a:ext>
                </a:extLst>
              </a:blip>
              <a:srcRect l="52798" t="62215" r="22967" b="23900"/>
              <a:stretch/>
            </p:blipFill>
            <p:spPr>
              <a:xfrm>
                <a:off x="8714921" y="3863062"/>
                <a:ext cx="518167" cy="207818"/>
              </a:xfrm>
              <a:prstGeom prst="rect">
                <a:avLst/>
              </a:prstGeom>
            </p:spPr>
          </p:pic>
          <p:pic>
            <p:nvPicPr>
              <p:cNvPr id="18" name="Picture 17">
                <a:extLst>
                  <a:ext uri="{FF2B5EF4-FFF2-40B4-BE49-F238E27FC236}">
                    <a16:creationId xmlns:a16="http://schemas.microsoft.com/office/drawing/2014/main" id="{3B06C43E-4AAC-4439-9389-26D95BAA226C}"/>
                  </a:ext>
                </a:extLst>
              </p:cNvPr>
              <p:cNvPicPr>
                <a:picLocks noChangeAspect="1"/>
              </p:cNvPicPr>
              <p:nvPr/>
            </p:nvPicPr>
            <p:blipFill rotWithShape="1">
              <a:blip r:embed="rId4">
                <a:extLst>
                  <a:ext uri="{28A0092B-C50C-407E-A947-70E740481C1C}">
                    <a14:useLocalDpi xmlns:a14="http://schemas.microsoft.com/office/drawing/2010/main" val="0"/>
                  </a:ext>
                </a:extLst>
              </a:blip>
              <a:srcRect l="25338" t="60794" r="50427" b="25321"/>
              <a:stretch/>
            </p:blipFill>
            <p:spPr>
              <a:xfrm>
                <a:off x="8819878" y="3379856"/>
                <a:ext cx="592308" cy="237553"/>
              </a:xfrm>
              <a:prstGeom prst="rect">
                <a:avLst/>
              </a:prstGeom>
            </p:spPr>
          </p:pic>
          <p:pic>
            <p:nvPicPr>
              <p:cNvPr id="19" name="Picture 18">
                <a:extLst>
                  <a:ext uri="{FF2B5EF4-FFF2-40B4-BE49-F238E27FC236}">
                    <a16:creationId xmlns:a16="http://schemas.microsoft.com/office/drawing/2014/main" id="{E7ABF895-D111-405D-BA76-0F2E5488A4D4}"/>
                  </a:ext>
                </a:extLst>
              </p:cNvPr>
              <p:cNvPicPr>
                <a:picLocks noChangeAspect="1"/>
              </p:cNvPicPr>
              <p:nvPr/>
            </p:nvPicPr>
            <p:blipFill rotWithShape="1">
              <a:blip r:embed="rId4">
                <a:extLst>
                  <a:ext uri="{28A0092B-C50C-407E-A947-70E740481C1C}">
                    <a14:useLocalDpi xmlns:a14="http://schemas.microsoft.com/office/drawing/2010/main" val="0"/>
                  </a:ext>
                </a:extLst>
              </a:blip>
              <a:srcRect t="61239" r="75765" b="24876"/>
              <a:stretch/>
            </p:blipFill>
            <p:spPr>
              <a:xfrm>
                <a:off x="9240769" y="3614682"/>
                <a:ext cx="420766" cy="168754"/>
              </a:xfrm>
              <a:prstGeom prst="rect">
                <a:avLst/>
              </a:prstGeom>
            </p:spPr>
          </p:pic>
          <p:pic>
            <p:nvPicPr>
              <p:cNvPr id="20" name="Picture 19">
                <a:extLst>
                  <a:ext uri="{FF2B5EF4-FFF2-40B4-BE49-F238E27FC236}">
                    <a16:creationId xmlns:a16="http://schemas.microsoft.com/office/drawing/2014/main" id="{E56FFE82-C7A0-402C-B946-6B70CC053FD2}"/>
                  </a:ext>
                </a:extLst>
              </p:cNvPr>
              <p:cNvPicPr>
                <a:picLocks noChangeAspect="1"/>
              </p:cNvPicPr>
              <p:nvPr/>
            </p:nvPicPr>
            <p:blipFill rotWithShape="1">
              <a:blip r:embed="rId4">
                <a:extLst>
                  <a:ext uri="{28A0092B-C50C-407E-A947-70E740481C1C}">
                    <a14:useLocalDpi xmlns:a14="http://schemas.microsoft.com/office/drawing/2010/main" val="0"/>
                  </a:ext>
                </a:extLst>
              </a:blip>
              <a:srcRect l="76670" t="33651" r="-905" b="50137"/>
              <a:stretch/>
            </p:blipFill>
            <p:spPr>
              <a:xfrm rot="1335510">
                <a:off x="9040062" y="3740823"/>
                <a:ext cx="486534" cy="227840"/>
              </a:xfrm>
              <a:prstGeom prst="rect">
                <a:avLst/>
              </a:prstGeom>
            </p:spPr>
          </p:pic>
        </p:grpSp>
        <p:pic>
          <p:nvPicPr>
            <p:cNvPr id="5" name="Picture 4">
              <a:extLst>
                <a:ext uri="{FF2B5EF4-FFF2-40B4-BE49-F238E27FC236}">
                  <a16:creationId xmlns:a16="http://schemas.microsoft.com/office/drawing/2014/main" id="{AACE44A1-C6F4-49AB-8D22-91F861CD5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687" y="5274130"/>
              <a:ext cx="2444003" cy="1710802"/>
            </a:xfrm>
            <a:prstGeom prst="rect">
              <a:avLst/>
            </a:prstGeom>
          </p:spPr>
        </p:pic>
      </p:grpSp>
      <p:sp>
        <p:nvSpPr>
          <p:cNvPr id="3" name="Title 1">
            <a:extLst>
              <a:ext uri="{FF2B5EF4-FFF2-40B4-BE49-F238E27FC236}">
                <a16:creationId xmlns:a16="http://schemas.microsoft.com/office/drawing/2014/main" id="{356D847B-B06C-D9A9-C01A-6A2477641609}"/>
              </a:ext>
            </a:extLst>
          </p:cNvPr>
          <p:cNvSpPr>
            <a:spLocks noGrp="1"/>
          </p:cNvSpPr>
          <p:nvPr>
            <p:ph type="title"/>
          </p:nvPr>
        </p:nvSpPr>
        <p:spPr>
          <a:xfrm>
            <a:off x="250924" y="268292"/>
            <a:ext cx="6900647" cy="661956"/>
          </a:xfrm>
        </p:spPr>
        <p:txBody>
          <a:bodyPr>
            <a:noAutofit/>
          </a:bodyPr>
          <a:lstStyle/>
          <a:p>
            <a:r>
              <a:rPr lang="en-US" sz="2300" b="1" cap="all" spc="200" dirty="0">
                <a:solidFill>
                  <a:srgbClr val="8E6F3E"/>
                </a:solidFill>
              </a:rPr>
              <a:t>Science-based prebiotic mixtures</a:t>
            </a:r>
          </a:p>
        </p:txBody>
      </p:sp>
    </p:spTree>
    <p:extLst>
      <p:ext uri="{BB962C8B-B14F-4D97-AF65-F5344CB8AC3E}">
        <p14:creationId xmlns:p14="http://schemas.microsoft.com/office/powerpoint/2010/main" val="1215198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C807E1E1-67C8-48D1-AD17-2D1E94346D14}"/>
              </a:ext>
            </a:extLst>
          </p:cNvPr>
          <p:cNvSpPr txBox="1">
            <a:spLocks/>
          </p:cNvSpPr>
          <p:nvPr/>
        </p:nvSpPr>
        <p:spPr>
          <a:xfrm>
            <a:off x="255569" y="264372"/>
            <a:ext cx="11680861" cy="7794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Parkinson’s Disease: Designed Mixture</a:t>
            </a:r>
          </a:p>
        </p:txBody>
      </p:sp>
      <p:sp>
        <p:nvSpPr>
          <p:cNvPr id="37" name="TextBox 36">
            <a:extLst>
              <a:ext uri="{FF2B5EF4-FFF2-40B4-BE49-F238E27FC236}">
                <a16:creationId xmlns:a16="http://schemas.microsoft.com/office/drawing/2014/main" id="{CD3186D0-92E6-4957-B5F9-2EB8B00716A4}"/>
              </a:ext>
            </a:extLst>
          </p:cNvPr>
          <p:cNvSpPr txBox="1"/>
          <p:nvPr/>
        </p:nvSpPr>
        <p:spPr>
          <a:xfrm>
            <a:off x="9557907" y="1482140"/>
            <a:ext cx="208941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Complementary groups of bacteria and metabolites are promoted with the designed prebiotic mixture</a:t>
            </a:r>
          </a:p>
        </p:txBody>
      </p:sp>
      <p:sp>
        <p:nvSpPr>
          <p:cNvPr id="22" name="TextBox 21">
            <a:extLst>
              <a:ext uri="{FF2B5EF4-FFF2-40B4-BE49-F238E27FC236}">
                <a16:creationId xmlns:a16="http://schemas.microsoft.com/office/drawing/2014/main" id="{7080AA52-BE57-4426-AD17-641A76428196}"/>
              </a:ext>
            </a:extLst>
          </p:cNvPr>
          <p:cNvSpPr txBox="1"/>
          <p:nvPr/>
        </p:nvSpPr>
        <p:spPr>
          <a:xfrm>
            <a:off x="5735766" y="1139645"/>
            <a:ext cx="10217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Fiber C</a:t>
            </a:r>
          </a:p>
        </p:txBody>
      </p:sp>
      <p:sp>
        <p:nvSpPr>
          <p:cNvPr id="23" name="TextBox 22">
            <a:extLst>
              <a:ext uri="{FF2B5EF4-FFF2-40B4-BE49-F238E27FC236}">
                <a16:creationId xmlns:a16="http://schemas.microsoft.com/office/drawing/2014/main" id="{88DF6A9E-C6A1-4ABB-8B59-7EE97DCB9F81}"/>
              </a:ext>
            </a:extLst>
          </p:cNvPr>
          <p:cNvSpPr txBox="1"/>
          <p:nvPr/>
        </p:nvSpPr>
        <p:spPr>
          <a:xfrm>
            <a:off x="4476225" y="1148191"/>
            <a:ext cx="1045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Fiber A</a:t>
            </a:r>
          </a:p>
        </p:txBody>
      </p:sp>
      <p:sp>
        <p:nvSpPr>
          <p:cNvPr id="24" name="TextBox 23">
            <a:extLst>
              <a:ext uri="{FF2B5EF4-FFF2-40B4-BE49-F238E27FC236}">
                <a16:creationId xmlns:a16="http://schemas.microsoft.com/office/drawing/2014/main" id="{FF43EEBC-D694-40C2-9391-B419EA42D70F}"/>
              </a:ext>
            </a:extLst>
          </p:cNvPr>
          <p:cNvSpPr txBox="1"/>
          <p:nvPr/>
        </p:nvSpPr>
        <p:spPr>
          <a:xfrm>
            <a:off x="5103560" y="1139067"/>
            <a:ext cx="6812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Fiber B</a:t>
            </a:r>
          </a:p>
        </p:txBody>
      </p:sp>
      <p:pic>
        <p:nvPicPr>
          <p:cNvPr id="41" name="Picture 40">
            <a:extLst>
              <a:ext uri="{FF2B5EF4-FFF2-40B4-BE49-F238E27FC236}">
                <a16:creationId xmlns:a16="http://schemas.microsoft.com/office/drawing/2014/main" id="{7D470782-B99D-4973-ACED-54589586B235}"/>
              </a:ext>
            </a:extLst>
          </p:cNvPr>
          <p:cNvPicPr>
            <a:picLocks noChangeAspect="1"/>
          </p:cNvPicPr>
          <p:nvPr/>
        </p:nvPicPr>
        <p:blipFill rotWithShape="1">
          <a:blip r:embed="rId3"/>
          <a:srcRect l="50417" t="3835" r="15446" b="44457"/>
          <a:stretch/>
        </p:blipFill>
        <p:spPr>
          <a:xfrm>
            <a:off x="7007198" y="1436323"/>
            <a:ext cx="2174763" cy="4955064"/>
          </a:xfrm>
          <a:prstGeom prst="rect">
            <a:avLst/>
          </a:prstGeom>
        </p:spPr>
      </p:pic>
      <p:sp>
        <p:nvSpPr>
          <p:cNvPr id="42" name="TextBox 41">
            <a:extLst>
              <a:ext uri="{FF2B5EF4-FFF2-40B4-BE49-F238E27FC236}">
                <a16:creationId xmlns:a16="http://schemas.microsoft.com/office/drawing/2014/main" id="{1035DC30-BFE7-47CE-882D-31CF5D5720EF}"/>
              </a:ext>
            </a:extLst>
          </p:cNvPr>
          <p:cNvSpPr txBox="1"/>
          <p:nvPr/>
        </p:nvSpPr>
        <p:spPr>
          <a:xfrm>
            <a:off x="6363124" y="1139066"/>
            <a:ext cx="1040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Fiber D</a:t>
            </a:r>
          </a:p>
        </p:txBody>
      </p:sp>
      <p:pic>
        <p:nvPicPr>
          <p:cNvPr id="43" name="Graphic 42">
            <a:extLst>
              <a:ext uri="{FF2B5EF4-FFF2-40B4-BE49-F238E27FC236}">
                <a16:creationId xmlns:a16="http://schemas.microsoft.com/office/drawing/2014/main" id="{6852A4C9-4AFA-4629-B019-F5CAA1E9C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1618" y="1233021"/>
            <a:ext cx="3097977" cy="5002756"/>
          </a:xfrm>
          <a:prstGeom prst="rect">
            <a:avLst/>
          </a:prstGeom>
        </p:spPr>
      </p:pic>
      <p:sp>
        <p:nvSpPr>
          <p:cNvPr id="44" name="Rectangle 43">
            <a:extLst>
              <a:ext uri="{FF2B5EF4-FFF2-40B4-BE49-F238E27FC236}">
                <a16:creationId xmlns:a16="http://schemas.microsoft.com/office/drawing/2014/main" id="{16E5A246-1162-4653-860A-054D52F802C9}"/>
              </a:ext>
            </a:extLst>
          </p:cNvPr>
          <p:cNvSpPr/>
          <p:nvPr/>
        </p:nvSpPr>
        <p:spPr>
          <a:xfrm>
            <a:off x="4468169" y="1506173"/>
            <a:ext cx="652137" cy="1187865"/>
          </a:xfrm>
          <a:prstGeom prst="rect">
            <a:avLst/>
          </a:prstGeom>
          <a:noFill/>
          <a:ln w="57150">
            <a:solidFill>
              <a:srgbClr val="95B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25C5616-3ADD-4B5E-B142-E377C63EF121}"/>
              </a:ext>
            </a:extLst>
          </p:cNvPr>
          <p:cNvSpPr/>
          <p:nvPr/>
        </p:nvSpPr>
        <p:spPr>
          <a:xfrm>
            <a:off x="5079754" y="5266322"/>
            <a:ext cx="636491" cy="948583"/>
          </a:xfrm>
          <a:prstGeom prst="rect">
            <a:avLst/>
          </a:prstGeom>
          <a:noFill/>
          <a:ln w="57150">
            <a:solidFill>
              <a:srgbClr val="0C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583669C-D5F3-4A7D-A9D6-02D9ED2B147F}"/>
              </a:ext>
            </a:extLst>
          </p:cNvPr>
          <p:cNvSpPr/>
          <p:nvPr/>
        </p:nvSpPr>
        <p:spPr>
          <a:xfrm>
            <a:off x="6332259" y="4077033"/>
            <a:ext cx="627336" cy="1189290"/>
          </a:xfrm>
          <a:prstGeom prst="rect">
            <a:avLst/>
          </a:prstGeom>
          <a:noFill/>
          <a:ln w="57150">
            <a:solidFill>
              <a:srgbClr val="E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ECB1B7-D6B7-4F17-BEA1-12A2460522D6}"/>
              </a:ext>
            </a:extLst>
          </p:cNvPr>
          <p:cNvSpPr/>
          <p:nvPr/>
        </p:nvSpPr>
        <p:spPr>
          <a:xfrm>
            <a:off x="5712028" y="2693619"/>
            <a:ext cx="638262" cy="1383414"/>
          </a:xfrm>
          <a:prstGeom prst="rect">
            <a:avLst/>
          </a:prstGeom>
          <a:noFill/>
          <a:ln w="57150">
            <a:solidFill>
              <a:srgbClr val="FF9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EF2AC7E9-139E-4D33-B9EA-163334A7771A}"/>
              </a:ext>
            </a:extLst>
          </p:cNvPr>
          <p:cNvGrpSpPr/>
          <p:nvPr/>
        </p:nvGrpSpPr>
        <p:grpSpPr>
          <a:xfrm>
            <a:off x="6994414" y="1506173"/>
            <a:ext cx="1521095" cy="4729604"/>
            <a:chOff x="3860039" y="1850479"/>
            <a:chExt cx="1521095" cy="4729604"/>
          </a:xfrm>
        </p:grpSpPr>
        <p:sp>
          <p:nvSpPr>
            <p:cNvPr id="49" name="Rectangle 48">
              <a:extLst>
                <a:ext uri="{FF2B5EF4-FFF2-40B4-BE49-F238E27FC236}">
                  <a16:creationId xmlns:a16="http://schemas.microsoft.com/office/drawing/2014/main" id="{28A06496-3E2B-4390-BF72-104DE2192EF3}"/>
                </a:ext>
              </a:extLst>
            </p:cNvPr>
            <p:cNvSpPr/>
            <p:nvPr/>
          </p:nvSpPr>
          <p:spPr>
            <a:xfrm>
              <a:off x="3860040" y="1850479"/>
              <a:ext cx="1521094" cy="1178006"/>
            </a:xfrm>
            <a:prstGeom prst="rect">
              <a:avLst/>
            </a:prstGeom>
            <a:noFill/>
            <a:ln w="57150">
              <a:solidFill>
                <a:srgbClr val="95B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920F70B-BD57-4A69-A483-D4A6136BD992}"/>
                </a:ext>
              </a:extLst>
            </p:cNvPr>
            <p:cNvSpPr/>
            <p:nvPr/>
          </p:nvSpPr>
          <p:spPr>
            <a:xfrm>
              <a:off x="3860039" y="5657876"/>
              <a:ext cx="1521094" cy="922207"/>
            </a:xfrm>
            <a:prstGeom prst="rect">
              <a:avLst/>
            </a:prstGeom>
            <a:noFill/>
            <a:ln w="57150">
              <a:solidFill>
                <a:srgbClr val="0CD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1D91D1F-B2A4-4092-88D0-76F08DFCFD4B}"/>
                </a:ext>
              </a:extLst>
            </p:cNvPr>
            <p:cNvSpPr/>
            <p:nvPr/>
          </p:nvSpPr>
          <p:spPr>
            <a:xfrm>
              <a:off x="3860040" y="4454945"/>
              <a:ext cx="1521093" cy="1155684"/>
            </a:xfrm>
            <a:prstGeom prst="rect">
              <a:avLst/>
            </a:prstGeom>
            <a:noFill/>
            <a:ln w="57150">
              <a:solidFill>
                <a:srgbClr val="E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EDB195E-F073-4C19-8B20-0A00E713888C}"/>
                </a:ext>
              </a:extLst>
            </p:cNvPr>
            <p:cNvSpPr/>
            <p:nvPr/>
          </p:nvSpPr>
          <p:spPr>
            <a:xfrm>
              <a:off x="3860040" y="3062091"/>
              <a:ext cx="1521094" cy="1359248"/>
            </a:xfrm>
            <a:prstGeom prst="rect">
              <a:avLst/>
            </a:prstGeom>
            <a:noFill/>
            <a:ln w="57150">
              <a:solidFill>
                <a:srgbClr val="FF9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8" name="Picture 37">
            <a:extLst>
              <a:ext uri="{FF2B5EF4-FFF2-40B4-BE49-F238E27FC236}">
                <a16:creationId xmlns:a16="http://schemas.microsoft.com/office/drawing/2014/main" id="{1D1253F0-099B-4C12-B40D-84E9A789B644}"/>
              </a:ext>
            </a:extLst>
          </p:cNvPr>
          <p:cNvPicPr>
            <a:picLocks noChangeAspect="1"/>
          </p:cNvPicPr>
          <p:nvPr/>
        </p:nvPicPr>
        <p:blipFill rotWithShape="1">
          <a:blip r:embed="rId6">
            <a:extLst>
              <a:ext uri="{28A0092B-C50C-407E-A947-70E740481C1C}">
                <a14:useLocalDpi xmlns:a14="http://schemas.microsoft.com/office/drawing/2010/main" val="0"/>
              </a:ext>
            </a:extLst>
          </a:blip>
          <a:srcRect l="43333" r="17065"/>
          <a:stretch/>
        </p:blipFill>
        <p:spPr>
          <a:xfrm>
            <a:off x="592282" y="1482140"/>
            <a:ext cx="2718329" cy="4804962"/>
          </a:xfrm>
          <a:prstGeom prst="rect">
            <a:avLst/>
          </a:prstGeom>
        </p:spPr>
      </p:pic>
      <p:sp>
        <p:nvSpPr>
          <p:cNvPr id="39" name="TextBox 38">
            <a:extLst>
              <a:ext uri="{FF2B5EF4-FFF2-40B4-BE49-F238E27FC236}">
                <a16:creationId xmlns:a16="http://schemas.microsoft.com/office/drawing/2014/main" id="{0D3A5F3D-55CF-40CF-B873-493399084574}"/>
              </a:ext>
            </a:extLst>
          </p:cNvPr>
          <p:cNvSpPr txBox="1"/>
          <p:nvPr/>
        </p:nvSpPr>
        <p:spPr>
          <a:xfrm>
            <a:off x="544679" y="1136841"/>
            <a:ext cx="20468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Parkinson’s disease</a:t>
            </a:r>
          </a:p>
        </p:txBody>
      </p:sp>
      <p:pic>
        <p:nvPicPr>
          <p:cNvPr id="64" name="Picture 63">
            <a:extLst>
              <a:ext uri="{FF2B5EF4-FFF2-40B4-BE49-F238E27FC236}">
                <a16:creationId xmlns:a16="http://schemas.microsoft.com/office/drawing/2014/main" id="{95AFC31E-C379-4E18-AAFC-D85A18B85C1E}"/>
              </a:ext>
            </a:extLst>
          </p:cNvPr>
          <p:cNvPicPr>
            <a:picLocks noChangeAspect="1"/>
          </p:cNvPicPr>
          <p:nvPr/>
        </p:nvPicPr>
        <p:blipFill rotWithShape="1">
          <a:blip r:embed="rId7"/>
          <a:srcRect l="9587" t="34011" r="67328" b="26429"/>
          <a:stretch/>
        </p:blipFill>
        <p:spPr>
          <a:xfrm>
            <a:off x="8907077" y="5145119"/>
            <a:ext cx="3153825" cy="1524306"/>
          </a:xfrm>
          <a:prstGeom prst="rect">
            <a:avLst/>
          </a:prstGeom>
        </p:spPr>
      </p:pic>
    </p:spTree>
    <p:extLst>
      <p:ext uri="{BB962C8B-B14F-4D97-AF65-F5344CB8AC3E}">
        <p14:creationId xmlns:p14="http://schemas.microsoft.com/office/powerpoint/2010/main" val="30609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
            <a:extLst>
              <a:ext uri="{FF2B5EF4-FFF2-40B4-BE49-F238E27FC236}">
                <a16:creationId xmlns:a16="http://schemas.microsoft.com/office/drawing/2014/main" id="{ACFF5A1E-89DD-4FA0-A7B2-30CAFBD993D0}"/>
              </a:ext>
            </a:extLst>
          </p:cNvPr>
          <p:cNvSpPr/>
          <p:nvPr/>
        </p:nvSpPr>
        <p:spPr>
          <a:xfrm>
            <a:off x="6492844" y="1244414"/>
            <a:ext cx="45719" cy="5290077"/>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9A9875E2-53B4-4F62-A353-0D3D948062EC}"/>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0" t="11277" r="62093" b="9389"/>
          <a:stretch/>
        </p:blipFill>
        <p:spPr bwMode="auto">
          <a:xfrm>
            <a:off x="7348737" y="1443701"/>
            <a:ext cx="1858651" cy="1630910"/>
          </a:xfrm>
          <a:prstGeom prst="rect">
            <a:avLst/>
          </a:prstGeom>
          <a:noFill/>
          <a:ln w="57150">
            <a:solidFill>
              <a:schemeClr val="bg2">
                <a:lumMod val="25000"/>
              </a:schemeClr>
            </a:solidFill>
          </a:ln>
        </p:spPr>
      </p:pic>
      <p:sp>
        <p:nvSpPr>
          <p:cNvPr id="27" name="TextBox 26">
            <a:extLst>
              <a:ext uri="{FF2B5EF4-FFF2-40B4-BE49-F238E27FC236}">
                <a16:creationId xmlns:a16="http://schemas.microsoft.com/office/drawing/2014/main" id="{696FA598-5657-4C8B-AE53-B4F99C46DEEF}"/>
              </a:ext>
            </a:extLst>
          </p:cNvPr>
          <p:cNvSpPr txBox="1"/>
          <p:nvPr/>
        </p:nvSpPr>
        <p:spPr>
          <a:xfrm>
            <a:off x="6767563" y="1325613"/>
            <a:ext cx="595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1.</a:t>
            </a:r>
            <a:endParaRPr kumimoji="0" lang="pt-BR"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28" name="Group 27">
            <a:extLst>
              <a:ext uri="{FF2B5EF4-FFF2-40B4-BE49-F238E27FC236}">
                <a16:creationId xmlns:a16="http://schemas.microsoft.com/office/drawing/2014/main" id="{DF5DC220-21C3-4EC7-A33F-8FCA6E4FE044}"/>
              </a:ext>
            </a:extLst>
          </p:cNvPr>
          <p:cNvGrpSpPr/>
          <p:nvPr/>
        </p:nvGrpSpPr>
        <p:grpSpPr>
          <a:xfrm>
            <a:off x="6813194" y="3834743"/>
            <a:ext cx="2525402" cy="1744092"/>
            <a:chOff x="2646944" y="1106201"/>
            <a:chExt cx="2525402" cy="1744092"/>
          </a:xfrm>
        </p:grpSpPr>
        <p:sp>
          <p:nvSpPr>
            <p:cNvPr id="29" name="TextBox 28">
              <a:extLst>
                <a:ext uri="{FF2B5EF4-FFF2-40B4-BE49-F238E27FC236}">
                  <a16:creationId xmlns:a16="http://schemas.microsoft.com/office/drawing/2014/main" id="{2C5FBFA6-91D2-4EDC-8713-E6C84CB9EFA8}"/>
                </a:ext>
              </a:extLst>
            </p:cNvPr>
            <p:cNvSpPr txBox="1"/>
            <p:nvPr/>
          </p:nvSpPr>
          <p:spPr>
            <a:xfrm>
              <a:off x="2646944" y="1106201"/>
              <a:ext cx="377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3.</a:t>
              </a:r>
              <a:endParaRPr kumimoji="0" lang="pt-BR"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0" name="Picture 29">
              <a:extLst>
                <a:ext uri="{FF2B5EF4-FFF2-40B4-BE49-F238E27FC236}">
                  <a16:creationId xmlns:a16="http://schemas.microsoft.com/office/drawing/2014/main" id="{17B6C1FE-24FA-4199-9C01-8E481F33B142}"/>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269272" y="1288698"/>
              <a:ext cx="1903074" cy="1561595"/>
            </a:xfrm>
            <a:prstGeom prst="rect">
              <a:avLst/>
            </a:prstGeom>
            <a:noFill/>
            <a:ln w="57150">
              <a:solidFill>
                <a:schemeClr val="bg2">
                  <a:lumMod val="25000"/>
                </a:schemeClr>
              </a:solidFill>
            </a:ln>
          </p:spPr>
        </p:pic>
      </p:grpSp>
      <p:pic>
        <p:nvPicPr>
          <p:cNvPr id="31" name="Picture 30">
            <a:extLst>
              <a:ext uri="{FF2B5EF4-FFF2-40B4-BE49-F238E27FC236}">
                <a16:creationId xmlns:a16="http://schemas.microsoft.com/office/drawing/2014/main" id="{F3B08E85-3AAE-4CCC-907C-E6624CDC4B92}"/>
              </a:ext>
            </a:extLst>
          </p:cNvPr>
          <p:cNvPicPr>
            <a:picLocks noChangeAspect="1"/>
          </p:cNvPicPr>
          <p:nvPr/>
        </p:nvPicPr>
        <p:blipFill rotWithShape="1">
          <a:blip r:embed="rId4"/>
          <a:srcRect l="30738" t="67007" r="48166" b="3561"/>
          <a:stretch/>
        </p:blipFill>
        <p:spPr>
          <a:xfrm>
            <a:off x="10062724" y="4010505"/>
            <a:ext cx="1632997" cy="1944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2" name="Group 31">
            <a:extLst>
              <a:ext uri="{FF2B5EF4-FFF2-40B4-BE49-F238E27FC236}">
                <a16:creationId xmlns:a16="http://schemas.microsoft.com/office/drawing/2014/main" id="{FBA1001E-AB20-4A6D-A5E0-6A2CF44A7BA9}"/>
              </a:ext>
            </a:extLst>
          </p:cNvPr>
          <p:cNvGrpSpPr/>
          <p:nvPr/>
        </p:nvGrpSpPr>
        <p:grpSpPr>
          <a:xfrm>
            <a:off x="9673233" y="1279225"/>
            <a:ext cx="2260410" cy="2148746"/>
            <a:chOff x="215499" y="3665735"/>
            <a:chExt cx="2260410" cy="2148746"/>
          </a:xfrm>
        </p:grpSpPr>
        <p:sp>
          <p:nvSpPr>
            <p:cNvPr id="33" name="TextBox 32">
              <a:extLst>
                <a:ext uri="{FF2B5EF4-FFF2-40B4-BE49-F238E27FC236}">
                  <a16:creationId xmlns:a16="http://schemas.microsoft.com/office/drawing/2014/main" id="{17F31AE6-4323-4E03-9F1A-0D445F4837B8}"/>
                </a:ext>
              </a:extLst>
            </p:cNvPr>
            <p:cNvSpPr txBox="1"/>
            <p:nvPr/>
          </p:nvSpPr>
          <p:spPr>
            <a:xfrm>
              <a:off x="215499" y="3665735"/>
              <a:ext cx="595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2.</a:t>
              </a:r>
              <a:endParaRPr kumimoji="0" lang="pt-BR"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34" name="Group 33">
              <a:extLst>
                <a:ext uri="{FF2B5EF4-FFF2-40B4-BE49-F238E27FC236}">
                  <a16:creationId xmlns:a16="http://schemas.microsoft.com/office/drawing/2014/main" id="{24BC5115-FAC7-4A98-9D73-6F8A2C120A89}"/>
                </a:ext>
              </a:extLst>
            </p:cNvPr>
            <p:cNvGrpSpPr/>
            <p:nvPr/>
          </p:nvGrpSpPr>
          <p:grpSpPr>
            <a:xfrm>
              <a:off x="634142" y="3834252"/>
              <a:ext cx="1841767" cy="1980229"/>
              <a:chOff x="3364834" y="3854387"/>
              <a:chExt cx="1841767" cy="1980229"/>
            </a:xfrm>
          </p:grpSpPr>
          <p:pic>
            <p:nvPicPr>
              <p:cNvPr id="35" name="Picture 34">
                <a:extLst>
                  <a:ext uri="{FF2B5EF4-FFF2-40B4-BE49-F238E27FC236}">
                    <a16:creationId xmlns:a16="http://schemas.microsoft.com/office/drawing/2014/main" id="{9E36ACC3-EC7E-4EDD-926E-C50855DDF2A4}"/>
                  </a:ext>
                </a:extLst>
              </p:cNvPr>
              <p:cNvPicPr>
                <a:picLocks noChangeAspect="1"/>
              </p:cNvPicPr>
              <p:nvPr/>
            </p:nvPicPr>
            <p:blipFill rotWithShape="1">
              <a:blip r:embed="rId4"/>
              <a:srcRect l="50734" t="67234" r="25474" b="2800"/>
              <a:stretch/>
            </p:blipFill>
            <p:spPr>
              <a:xfrm>
                <a:off x="3364834" y="3854387"/>
                <a:ext cx="1841767" cy="1980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a:extLst>
                  <a:ext uri="{FF2B5EF4-FFF2-40B4-BE49-F238E27FC236}">
                    <a16:creationId xmlns:a16="http://schemas.microsoft.com/office/drawing/2014/main" id="{987FCB6C-7B36-4614-8EA3-B9B4D08DD161}"/>
                  </a:ext>
                </a:extLst>
              </p:cNvPr>
              <p:cNvSpPr/>
              <p:nvPr/>
            </p:nvSpPr>
            <p:spPr>
              <a:xfrm>
                <a:off x="3400997" y="3926048"/>
                <a:ext cx="281770" cy="184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7" name="TextBox 36">
            <a:extLst>
              <a:ext uri="{FF2B5EF4-FFF2-40B4-BE49-F238E27FC236}">
                <a16:creationId xmlns:a16="http://schemas.microsoft.com/office/drawing/2014/main" id="{05D5FF9F-5D6D-4EDC-B3FF-FCB71E489A37}"/>
              </a:ext>
            </a:extLst>
          </p:cNvPr>
          <p:cNvSpPr txBox="1"/>
          <p:nvPr/>
        </p:nvSpPr>
        <p:spPr>
          <a:xfrm>
            <a:off x="9579972" y="3834743"/>
            <a:ext cx="595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4.</a:t>
            </a:r>
            <a:endParaRPr kumimoji="0" lang="pt-BR"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 name="TextBox 37">
            <a:extLst>
              <a:ext uri="{FF2B5EF4-FFF2-40B4-BE49-F238E27FC236}">
                <a16:creationId xmlns:a16="http://schemas.microsoft.com/office/drawing/2014/main" id="{25287F81-7B56-4AE8-98BA-67F31184602E}"/>
              </a:ext>
            </a:extLst>
          </p:cNvPr>
          <p:cNvSpPr txBox="1"/>
          <p:nvPr/>
        </p:nvSpPr>
        <p:spPr>
          <a:xfrm>
            <a:off x="8827877" y="6336798"/>
            <a:ext cx="30716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(Hall et al, </a:t>
            </a:r>
            <a:r>
              <a:rPr kumimoji="0" lang="en-U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Nat. </a:t>
            </a:r>
            <a:r>
              <a:rPr kumimoji="0" lang="en-US" sz="1600" b="0" i="1"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Commun</a:t>
            </a: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2023)</a:t>
            </a:r>
            <a:endParaRPr kumimoji="0" lang="pt-BR"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9" name="Picture 38">
            <a:extLst>
              <a:ext uri="{FF2B5EF4-FFF2-40B4-BE49-F238E27FC236}">
                <a16:creationId xmlns:a16="http://schemas.microsoft.com/office/drawing/2014/main" id="{589A4CAB-6BB5-4828-83CE-737966EAE79A}"/>
              </a:ext>
            </a:extLst>
          </p:cNvPr>
          <p:cNvPicPr>
            <a:picLocks noChangeAspect="1"/>
          </p:cNvPicPr>
          <p:nvPr/>
        </p:nvPicPr>
        <p:blipFill rotWithShape="1">
          <a:blip r:embed="rId5">
            <a:extLst>
              <a:ext uri="{28A0092B-C50C-407E-A947-70E740481C1C}">
                <a14:useLocalDpi xmlns:a14="http://schemas.microsoft.com/office/drawing/2010/main" val="0"/>
              </a:ext>
            </a:extLst>
          </a:blip>
          <a:srcRect l="3048" t="10581" r="44546" b="35147"/>
          <a:stretch/>
        </p:blipFill>
        <p:spPr>
          <a:xfrm>
            <a:off x="885123" y="1102971"/>
            <a:ext cx="4778358" cy="2639279"/>
          </a:xfrm>
          <a:prstGeom prst="rect">
            <a:avLst/>
          </a:prstGeom>
        </p:spPr>
      </p:pic>
      <p:sp>
        <p:nvSpPr>
          <p:cNvPr id="40" name="TextBox 39">
            <a:extLst>
              <a:ext uri="{FF2B5EF4-FFF2-40B4-BE49-F238E27FC236}">
                <a16:creationId xmlns:a16="http://schemas.microsoft.com/office/drawing/2014/main" id="{150834FC-DE04-43CB-9D70-4262073A524B}"/>
              </a:ext>
            </a:extLst>
          </p:cNvPr>
          <p:cNvSpPr txBox="1"/>
          <p:nvPr/>
        </p:nvSpPr>
        <p:spPr>
          <a:xfrm>
            <a:off x="216846" y="3735516"/>
            <a:ext cx="6600226" cy="409342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Highly </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tolerable</a:t>
            </a:r>
            <a:r>
              <a:rPr kumimoji="0" lang="en-US" sz="2000" b="1" i="0" u="none" strike="noStrike" kern="1200" cap="none" spc="0" normalizeH="0" baseline="30000" noProof="0" dirty="0">
                <a:ln>
                  <a:noFill/>
                </a:ln>
                <a:solidFill>
                  <a:prstClr val="black"/>
                </a:solidFill>
                <a:effectLst/>
                <a:uLnTx/>
                <a:uFillTx/>
                <a:latin typeface="Calibri Light" panose="020F0302020204030204"/>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Effective</a:t>
            </a:r>
            <a:r>
              <a:rPr kumimoji="0" lang="en-US" sz="2000" b="1" i="0" u="none" strike="noStrike" kern="1200" cap="none" spc="0" normalizeH="0" baseline="30000" noProof="0" dirty="0">
                <a:ln>
                  <a:noFill/>
                </a:ln>
                <a:solidFill>
                  <a:prstClr val="black"/>
                </a:solidFill>
                <a:effectLst/>
                <a:uLnTx/>
                <a:uFillTx/>
                <a:latin typeface="Calibri Light" panose="020F03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in only 10 days to:</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Promote a healthier balance of bacteria in the gut</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Reduce intestinal inflammation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Improve gut barrier function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Reduce brain injury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4" name="TextBox 43">
            <a:extLst>
              <a:ext uri="{FF2B5EF4-FFF2-40B4-BE49-F238E27FC236}">
                <a16:creationId xmlns:a16="http://schemas.microsoft.com/office/drawing/2014/main" id="{98FC0ECF-0CBA-4F28-8F5F-3301840E965B}"/>
              </a:ext>
            </a:extLst>
          </p:cNvPr>
          <p:cNvSpPr txBox="1"/>
          <p:nvPr/>
        </p:nvSpPr>
        <p:spPr>
          <a:xfrm>
            <a:off x="3905105" y="1732500"/>
            <a:ext cx="2455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BB51700-4338-4143-947F-B470713A798D}"/>
              </a:ext>
            </a:extLst>
          </p:cNvPr>
          <p:cNvSpPr txBox="1"/>
          <p:nvPr/>
        </p:nvSpPr>
        <p:spPr>
          <a:xfrm>
            <a:off x="116563" y="6447633"/>
            <a:ext cx="60977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RiteCarbs</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(patent pending)</a:t>
            </a:r>
            <a:endParaRPr kumimoji="0" lang="pt-B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93257BDC-E748-4E0D-B022-6DB217E1D17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prstClr val="white"/>
                </a:solidFill>
                <a:effectLst/>
                <a:uLnTx/>
                <a:uFillTx/>
                <a:latin typeface="Acumin Pro Semibold"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prstClr val="white"/>
              </a:solidFill>
              <a:effectLst/>
              <a:uLnTx/>
              <a:uFillTx/>
              <a:latin typeface="Acumin Pro Semibold" panose="020B0504020202020204" pitchFamily="34" charset="77"/>
              <a:ea typeface="+mn-ea"/>
              <a:cs typeface="+mn-cs"/>
            </a:endParaRPr>
          </a:p>
        </p:txBody>
      </p:sp>
      <p:sp>
        <p:nvSpPr>
          <p:cNvPr id="23" name="Title 1">
            <a:extLst>
              <a:ext uri="{FF2B5EF4-FFF2-40B4-BE49-F238E27FC236}">
                <a16:creationId xmlns:a16="http://schemas.microsoft.com/office/drawing/2014/main" id="{6B663F6E-5580-45BB-91C9-95B666EF1809}"/>
              </a:ext>
            </a:extLst>
          </p:cNvPr>
          <p:cNvSpPr txBox="1">
            <a:spLocks/>
          </p:cNvSpPr>
          <p:nvPr/>
        </p:nvSpPr>
        <p:spPr>
          <a:xfrm>
            <a:off x="255569" y="268770"/>
            <a:ext cx="11680861" cy="7794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Parkinson’s Disease: Designed Mixture</a:t>
            </a:r>
          </a:p>
        </p:txBody>
      </p:sp>
    </p:spTree>
    <p:extLst>
      <p:ext uri="{BB962C8B-B14F-4D97-AF65-F5344CB8AC3E}">
        <p14:creationId xmlns:p14="http://schemas.microsoft.com/office/powerpoint/2010/main" val="163489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A092AF3-FA3B-4D0B-BCB3-415997883F1D}"/>
              </a:ext>
            </a:extLst>
          </p:cNvPr>
          <p:cNvSpPr>
            <a:spLocks noGrp="1"/>
          </p:cNvSpPr>
          <p:nvPr>
            <p:ph type="sldNum" sz="quarter" idx="4"/>
          </p:nvPr>
        </p:nvSpPr>
        <p:spPr/>
        <p:txBody>
          <a:bodyPr/>
          <a:lstStyle/>
          <a:p>
            <a:r>
              <a:rPr lang="en-US" dirty="0"/>
              <a:t>7</a:t>
            </a:r>
          </a:p>
        </p:txBody>
      </p:sp>
      <p:grpSp>
        <p:nvGrpSpPr>
          <p:cNvPr id="7" name="Group 6">
            <a:extLst>
              <a:ext uri="{FF2B5EF4-FFF2-40B4-BE49-F238E27FC236}">
                <a16:creationId xmlns:a16="http://schemas.microsoft.com/office/drawing/2014/main" id="{0AC46FB7-E2DD-4270-9784-C8D5E17306B7}"/>
              </a:ext>
            </a:extLst>
          </p:cNvPr>
          <p:cNvGrpSpPr/>
          <p:nvPr/>
        </p:nvGrpSpPr>
        <p:grpSpPr>
          <a:xfrm>
            <a:off x="4150062" y="372754"/>
            <a:ext cx="8105140" cy="6533511"/>
            <a:chOff x="4150062" y="372754"/>
            <a:chExt cx="8105140" cy="6533511"/>
          </a:xfrm>
        </p:grpSpPr>
        <p:grpSp>
          <p:nvGrpSpPr>
            <p:cNvPr id="8" name="Group 7">
              <a:extLst>
                <a:ext uri="{FF2B5EF4-FFF2-40B4-BE49-F238E27FC236}">
                  <a16:creationId xmlns:a16="http://schemas.microsoft.com/office/drawing/2014/main" id="{8F6B3716-32C6-4179-BAA2-68A2D2D2A142}"/>
                </a:ext>
              </a:extLst>
            </p:cNvPr>
            <p:cNvGrpSpPr/>
            <p:nvPr/>
          </p:nvGrpSpPr>
          <p:grpSpPr>
            <a:xfrm>
              <a:off x="4150062" y="372754"/>
              <a:ext cx="3372669" cy="6533511"/>
              <a:chOff x="7817808" y="162244"/>
              <a:chExt cx="3372669" cy="6533511"/>
            </a:xfrm>
          </p:grpSpPr>
          <p:sp>
            <p:nvSpPr>
              <p:cNvPr id="14" name="TextBox 13">
                <a:extLst>
                  <a:ext uri="{FF2B5EF4-FFF2-40B4-BE49-F238E27FC236}">
                    <a16:creationId xmlns:a16="http://schemas.microsoft.com/office/drawing/2014/main" id="{60A75F95-3CF2-4F07-B3DD-8AC9C9E54029}"/>
                  </a:ext>
                </a:extLst>
              </p:cNvPr>
              <p:cNvSpPr txBox="1"/>
              <p:nvPr/>
            </p:nvSpPr>
            <p:spPr>
              <a:xfrm rot="17472833">
                <a:off x="8305345" y="1520635"/>
                <a:ext cx="1976588" cy="338554"/>
              </a:xfrm>
              <a:prstGeom prst="rect">
                <a:avLst/>
              </a:prstGeom>
              <a:noFill/>
            </p:spPr>
            <p:txBody>
              <a:bodyPr wrap="square">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Healthy controls</a:t>
                </a:r>
              </a:p>
            </p:txBody>
          </p:sp>
          <p:sp>
            <p:nvSpPr>
              <p:cNvPr id="15" name="TextBox 14">
                <a:extLst>
                  <a:ext uri="{FF2B5EF4-FFF2-40B4-BE49-F238E27FC236}">
                    <a16:creationId xmlns:a16="http://schemas.microsoft.com/office/drawing/2014/main" id="{40DD1C4B-FE7E-4AB3-AC33-0F63D28886DF}"/>
                  </a:ext>
                </a:extLst>
              </p:cNvPr>
              <p:cNvSpPr txBox="1"/>
              <p:nvPr/>
            </p:nvSpPr>
            <p:spPr>
              <a:xfrm rot="17472833">
                <a:off x="9167191" y="1517621"/>
                <a:ext cx="1976588" cy="338554"/>
              </a:xfrm>
              <a:prstGeom prst="rect">
                <a:avLst/>
              </a:prstGeom>
              <a:noFill/>
            </p:spPr>
            <p:txBody>
              <a:bodyPr wrap="square">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Parkinson’s</a:t>
                </a:r>
              </a:p>
            </p:txBody>
          </p:sp>
          <p:sp>
            <p:nvSpPr>
              <p:cNvPr id="16" name="TextBox 15">
                <a:extLst>
                  <a:ext uri="{FF2B5EF4-FFF2-40B4-BE49-F238E27FC236}">
                    <a16:creationId xmlns:a16="http://schemas.microsoft.com/office/drawing/2014/main" id="{251F86A4-E6C1-464F-94B5-705406B7C035}"/>
                  </a:ext>
                </a:extLst>
              </p:cNvPr>
              <p:cNvSpPr txBox="1"/>
              <p:nvPr/>
            </p:nvSpPr>
            <p:spPr>
              <a:xfrm rot="17472833">
                <a:off x="9747200" y="1266967"/>
                <a:ext cx="2547999" cy="338554"/>
              </a:xfrm>
              <a:prstGeom prst="rect">
                <a:avLst/>
              </a:prstGeom>
              <a:noFill/>
            </p:spPr>
            <p:txBody>
              <a:bodyPr wrap="square">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Parkinson’s + Prebiotic</a:t>
                </a:r>
              </a:p>
            </p:txBody>
          </p:sp>
          <p:pic>
            <p:nvPicPr>
              <p:cNvPr id="17" name="Picture 16">
                <a:extLst>
                  <a:ext uri="{FF2B5EF4-FFF2-40B4-BE49-F238E27FC236}">
                    <a16:creationId xmlns:a16="http://schemas.microsoft.com/office/drawing/2014/main" id="{7992C6DD-2A7E-4023-9625-5D5BE8C86F95}"/>
                  </a:ext>
                </a:extLst>
              </p:cNvPr>
              <p:cNvPicPr>
                <a:picLocks noChangeAspect="1"/>
              </p:cNvPicPr>
              <p:nvPr/>
            </p:nvPicPr>
            <p:blipFill rotWithShape="1">
              <a:blip r:embed="rId2"/>
              <a:srcRect l="1" r="-3082"/>
              <a:stretch/>
            </p:blipFill>
            <p:spPr>
              <a:xfrm>
                <a:off x="7817808" y="2544019"/>
                <a:ext cx="3337011" cy="4151736"/>
              </a:xfrm>
              <a:prstGeom prst="rect">
                <a:avLst/>
              </a:prstGeom>
            </p:spPr>
          </p:pic>
        </p:grpSp>
        <p:grpSp>
          <p:nvGrpSpPr>
            <p:cNvPr id="9" name="Group 8">
              <a:extLst>
                <a:ext uri="{FF2B5EF4-FFF2-40B4-BE49-F238E27FC236}">
                  <a16:creationId xmlns:a16="http://schemas.microsoft.com/office/drawing/2014/main" id="{3299F9A6-8717-42A8-B917-4A47F402B430}"/>
                </a:ext>
              </a:extLst>
            </p:cNvPr>
            <p:cNvGrpSpPr/>
            <p:nvPr/>
          </p:nvGrpSpPr>
          <p:grpSpPr>
            <a:xfrm>
              <a:off x="8109679" y="1820892"/>
              <a:ext cx="4145523" cy="4818464"/>
              <a:chOff x="3092541" y="1813244"/>
              <a:chExt cx="3525868" cy="4818464"/>
            </a:xfrm>
          </p:grpSpPr>
          <p:sp>
            <p:nvSpPr>
              <p:cNvPr id="12" name="Rectangle: Rounded Corners 11">
                <a:extLst>
                  <a:ext uri="{FF2B5EF4-FFF2-40B4-BE49-F238E27FC236}">
                    <a16:creationId xmlns:a16="http://schemas.microsoft.com/office/drawing/2014/main" id="{D10CE842-DFF5-4323-A07E-801F2373F4D8}"/>
                  </a:ext>
                </a:extLst>
              </p:cNvPr>
              <p:cNvSpPr/>
              <p:nvPr/>
            </p:nvSpPr>
            <p:spPr>
              <a:xfrm>
                <a:off x="3092541" y="2306927"/>
                <a:ext cx="3366078" cy="432478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pt-BR" sz="1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FF52CD5-5125-4A70-88E2-927379E8A3F4}"/>
                  </a:ext>
                </a:extLst>
              </p:cNvPr>
              <p:cNvSpPr txBox="1"/>
              <p:nvPr/>
            </p:nvSpPr>
            <p:spPr>
              <a:xfrm>
                <a:off x="3385536" y="1813244"/>
                <a:ext cx="3232873" cy="4466094"/>
              </a:xfrm>
              <a:prstGeom prst="rect">
                <a:avLst/>
              </a:prstGeom>
              <a:noFill/>
            </p:spPr>
            <p:txBody>
              <a:bodyPr wrap="square" rtlCol="0">
                <a:spAutoFit/>
              </a:bodyPr>
              <a:lstStyle/>
              <a:p>
                <a:pPr marL="0" marR="0" lvl="0" indent="0" algn="l" defTabSz="919203"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Prebiotic treatment improved </a:t>
                </a:r>
                <a:endParaRPr kumimoji="0" lang="pt-BR"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en-US" sz="1809" b="1" i="0" u="none" strike="noStrike" kern="1200" cap="none" spc="0" normalizeH="0" baseline="0" noProof="0" dirty="0">
                    <a:ln>
                      <a:noFill/>
                    </a:ln>
                    <a:solidFill>
                      <a:prstClr val="black"/>
                    </a:solidFill>
                    <a:effectLst/>
                    <a:uLnTx/>
                    <a:uFillTx/>
                    <a:latin typeface="Calibri" panose="020F0502020204030204"/>
                    <a:ea typeface="+mn-ea"/>
                    <a:cs typeface="+mn-cs"/>
                  </a:rPr>
                  <a:t>Inflammation</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en-US" sz="1809" b="1" i="0" u="none" strike="noStrike" kern="1200" cap="none" spc="0" normalizeH="0" baseline="0" noProof="0" dirty="0">
                    <a:ln>
                      <a:noFill/>
                    </a:ln>
                    <a:solidFill>
                      <a:prstClr val="black"/>
                    </a:solidFill>
                    <a:effectLst/>
                    <a:uLnTx/>
                    <a:uFillTx/>
                    <a:latin typeface="Calibri" panose="020F0502020204030204"/>
                    <a:ea typeface="+mn-ea"/>
                    <a:cs typeface="+mn-cs"/>
                  </a:rPr>
                  <a:t>Immune response</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en-US" sz="1809" b="1" i="0" u="none" strike="noStrike" kern="1200" cap="none" spc="0" normalizeH="0" baseline="0" noProof="0" dirty="0">
                    <a:ln>
                      <a:noFill/>
                    </a:ln>
                    <a:solidFill>
                      <a:prstClr val="black"/>
                    </a:solidFill>
                    <a:effectLst/>
                    <a:uLnTx/>
                    <a:uFillTx/>
                    <a:latin typeface="Calibri" panose="020F0502020204030204"/>
                    <a:ea typeface="+mn-ea"/>
                    <a:cs typeface="+mn-cs"/>
                  </a:rPr>
                  <a:t>Neural development and repair</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en-US" sz="1809" b="1" i="0" u="none" strike="noStrike" kern="1200" cap="none" spc="0" normalizeH="0" baseline="0" noProof="0" dirty="0">
                    <a:ln>
                      <a:noFill/>
                    </a:ln>
                    <a:solidFill>
                      <a:prstClr val="black"/>
                    </a:solidFill>
                    <a:effectLst/>
                    <a:uLnTx/>
                    <a:uFillTx/>
                    <a:latin typeface="Calibri" panose="020F0502020204030204"/>
                    <a:ea typeface="+mn-ea"/>
                    <a:cs typeface="+mn-cs"/>
                  </a:rPr>
                  <a:t>Dopaminergic neuron functions</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pt-BR" sz="1809" b="1" i="0" u="none" strike="noStrike" kern="1200" cap="none" spc="0" normalizeH="0" baseline="0" noProof="0" dirty="0">
                    <a:ln>
                      <a:noFill/>
                    </a:ln>
                    <a:solidFill>
                      <a:prstClr val="black"/>
                    </a:solidFill>
                    <a:effectLst/>
                    <a:uLnTx/>
                    <a:uFillTx/>
                    <a:latin typeface="Calibri" panose="020F0502020204030204"/>
                    <a:ea typeface="+mn-ea"/>
                    <a:cs typeface="+mn-cs"/>
                  </a:rPr>
                  <a:t>Blood-brain barrier</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pt-BR" sz="1809" b="1" i="0" u="none" strike="noStrike" kern="1200" cap="none" spc="0" normalizeH="0" baseline="0" noProof="0" dirty="0">
                    <a:ln>
                      <a:noFill/>
                    </a:ln>
                    <a:solidFill>
                      <a:prstClr val="black"/>
                    </a:solidFill>
                    <a:effectLst/>
                    <a:uLnTx/>
                    <a:uFillTx/>
                    <a:latin typeface="Calibri" panose="020F0502020204030204"/>
                    <a:ea typeface="+mn-ea"/>
                    <a:cs typeface="+mn-cs"/>
                  </a:rPr>
                  <a:t>Neurotransmission</a:t>
                </a:r>
              </a:p>
              <a:p>
                <a:pPr marL="0" marR="0" lvl="0" indent="0" algn="l" defTabSz="919203" rtl="0" eaLnBrk="1" fontAlgn="auto" latinLnBrk="0" hangingPunct="1">
                  <a:lnSpc>
                    <a:spcPct val="200000"/>
                  </a:lnSpc>
                  <a:spcBef>
                    <a:spcPts val="0"/>
                  </a:spcBef>
                  <a:spcAft>
                    <a:spcPts val="0"/>
                  </a:spcAft>
                  <a:buClrTx/>
                  <a:buSzTx/>
                  <a:buFontTx/>
                  <a:buNone/>
                  <a:tabLst/>
                  <a:defRPr/>
                </a:pPr>
                <a:r>
                  <a:rPr kumimoji="0" lang="pt-BR" sz="1809" b="1" i="0" u="none" strike="noStrike" kern="1200" cap="none" spc="0" normalizeH="0" baseline="0" noProof="0" dirty="0">
                    <a:ln>
                      <a:noFill/>
                    </a:ln>
                    <a:solidFill>
                      <a:prstClr val="black"/>
                    </a:solidFill>
                    <a:effectLst/>
                    <a:uLnTx/>
                    <a:uFillTx/>
                    <a:latin typeface="Calibri" panose="020F0502020204030204"/>
                    <a:ea typeface="+mn-ea"/>
                    <a:cs typeface="+mn-cs"/>
                  </a:rPr>
                  <a:t>Lipid metabolism</a:t>
                </a:r>
              </a:p>
            </p:txBody>
          </p:sp>
        </p:grpSp>
        <p:sp>
          <p:nvSpPr>
            <p:cNvPr id="10" name="Left Brace 9">
              <a:extLst>
                <a:ext uri="{FF2B5EF4-FFF2-40B4-BE49-F238E27FC236}">
                  <a16:creationId xmlns:a16="http://schemas.microsoft.com/office/drawing/2014/main" id="{72E41C0E-74D5-48DE-A5A3-F9EAFBF72304}"/>
                </a:ext>
              </a:extLst>
            </p:cNvPr>
            <p:cNvSpPr/>
            <p:nvPr/>
          </p:nvSpPr>
          <p:spPr>
            <a:xfrm flipH="1">
              <a:off x="7538982" y="2876903"/>
              <a:ext cx="354518" cy="3906987"/>
            </a:xfrm>
            <a:prstGeom prst="leftBrace">
              <a:avLst/>
            </a:prstGeom>
            <a:ln w="28575">
              <a:solidFill>
                <a:srgbClr val="EC7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pt-BR" sz="180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3E16D88-11F4-45D7-8FB7-02E2D81190FE}"/>
                </a:ext>
              </a:extLst>
            </p:cNvPr>
            <p:cNvSpPr txBox="1"/>
            <p:nvPr/>
          </p:nvSpPr>
          <p:spPr>
            <a:xfrm>
              <a:off x="4277399" y="2389382"/>
              <a:ext cx="1006584" cy="523220"/>
            </a:xfrm>
            <a:prstGeom prst="rect">
              <a:avLst/>
            </a:prstGeom>
            <a:noFill/>
          </p:spPr>
          <p:txBody>
            <a:bodyPr wrap="square" rtlCol="0">
              <a:spAutoFit/>
            </a:bodyPr>
            <a:lstStyle/>
            <a:p>
              <a:pPr marL="0" marR="0" lvl="0" indent="0" algn="ctr" defTabSz="91920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Serum proteins</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0DF6CA9D-5B55-4AFA-B9C1-D8C3861E1CB6}"/>
              </a:ext>
            </a:extLst>
          </p:cNvPr>
          <p:cNvSpPr txBox="1"/>
          <p:nvPr/>
        </p:nvSpPr>
        <p:spPr>
          <a:xfrm>
            <a:off x="659093" y="2097512"/>
            <a:ext cx="3153297" cy="2688941"/>
          </a:xfrm>
          <a:prstGeom prst="rect">
            <a:avLst/>
          </a:prstGeom>
          <a:noFill/>
        </p:spPr>
        <p:txBody>
          <a:bodyPr wrap="square" rtlCol="0">
            <a:spAutoFit/>
          </a:bodyPr>
          <a:lstStyle/>
          <a:p>
            <a:pPr marL="285750" marR="0" lvl="0" indent="-285750" algn="l" defTabSz="919203"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9203"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920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9" b="1" i="0" u="none" strike="noStrike" kern="1200" cap="none" spc="0" normalizeH="0" baseline="0" noProof="0" dirty="0">
                <a:ln>
                  <a:noFill/>
                </a:ln>
                <a:solidFill>
                  <a:prstClr val="black"/>
                </a:solidFill>
                <a:effectLst/>
                <a:uLnTx/>
                <a:uFillTx/>
                <a:latin typeface="Calibri" panose="020F0502020204030204"/>
                <a:ea typeface="+mn-ea"/>
                <a:cs typeface="+mn-cs"/>
              </a:rPr>
              <a:t>Food as medicine</a:t>
            </a:r>
          </a:p>
          <a:p>
            <a:pPr marR="0" lvl="0" algn="l" defTabSz="919203"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s-medicine</a:t>
            </a:r>
          </a:p>
          <a:p>
            <a:pPr marL="285750" indent="-285750" defTabSz="919203">
              <a:buFont typeface="Wingdings" panose="05000000000000000000" pitchFamily="2" charset="2"/>
              <a:buChar char="Ø"/>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Activation of pharma-targeted biochemical pathways</a:t>
            </a:r>
          </a:p>
          <a:p>
            <a:pPr marL="285750" marR="0" lvl="0" indent="-285750" algn="l" defTabSz="919203"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9203"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80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DD3EA47F-9E51-4CF8-8574-D21C3C6B9C9F}"/>
              </a:ext>
            </a:extLst>
          </p:cNvPr>
          <p:cNvSpPr txBox="1">
            <a:spLocks/>
          </p:cNvSpPr>
          <p:nvPr/>
        </p:nvSpPr>
        <p:spPr>
          <a:xfrm>
            <a:off x="255569" y="268770"/>
            <a:ext cx="11680861" cy="7794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i="1" dirty="0">
                <a:solidFill>
                  <a:schemeClr val="tx2"/>
                </a:solidFill>
                <a:latin typeface="Acumin Pro ExtraCondensed" panose="020B0508020202020204" pitchFamily="34" charset="77"/>
              </a:rPr>
              <a:t>Designed prebiotic mixtures for core gut microbiota support – Parkinson Disease</a:t>
            </a:r>
          </a:p>
        </p:txBody>
      </p:sp>
    </p:spTree>
    <p:extLst>
      <p:ext uri="{BB962C8B-B14F-4D97-AF65-F5344CB8AC3E}">
        <p14:creationId xmlns:p14="http://schemas.microsoft.com/office/powerpoint/2010/main" val="1490462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7501-37C0-61E0-16F4-9F6AC9E9DC75}"/>
              </a:ext>
            </a:extLst>
          </p:cNvPr>
          <p:cNvSpPr>
            <a:spLocks noGrp="1"/>
          </p:cNvSpPr>
          <p:nvPr>
            <p:ph type="title"/>
          </p:nvPr>
        </p:nvSpPr>
        <p:spPr>
          <a:xfrm>
            <a:off x="738809" y="1477489"/>
            <a:ext cx="10515600" cy="864235"/>
          </a:xfrm>
        </p:spPr>
        <p:txBody>
          <a:bodyPr anchor="ctr">
            <a:normAutofit/>
          </a:bodyPr>
          <a:lstStyle/>
          <a:p>
            <a:r>
              <a:rPr lang="en-US" sz="3200" b="1" dirty="0"/>
              <a:t>Hypothesis</a:t>
            </a:r>
          </a:p>
        </p:txBody>
      </p:sp>
      <p:sp>
        <p:nvSpPr>
          <p:cNvPr id="3" name="Content Placeholder 2">
            <a:extLst>
              <a:ext uri="{FF2B5EF4-FFF2-40B4-BE49-F238E27FC236}">
                <a16:creationId xmlns:a16="http://schemas.microsoft.com/office/drawing/2014/main" id="{2967032E-D50C-9A4E-FB55-E5B8A001096E}"/>
              </a:ext>
            </a:extLst>
          </p:cNvPr>
          <p:cNvSpPr>
            <a:spLocks noGrp="1"/>
          </p:cNvSpPr>
          <p:nvPr>
            <p:ph sz="half" idx="1"/>
          </p:nvPr>
        </p:nvSpPr>
        <p:spPr>
          <a:xfrm>
            <a:off x="1212574" y="2322981"/>
            <a:ext cx="9428922" cy="1285323"/>
          </a:xfrm>
        </p:spPr>
        <p:txBody>
          <a:bodyPr>
            <a:normAutofit/>
          </a:bodyPr>
          <a:lstStyle/>
          <a:p>
            <a:pPr marL="0" indent="0">
              <a:buNone/>
            </a:pPr>
            <a:r>
              <a:rPr lang="en-US" sz="2600" dirty="0"/>
              <a:t>The previously designed prebiotic mixture is well tolerated and as effective (or more effective) than a wildly used probiotic in improving IBS-C symptoms. </a:t>
            </a:r>
          </a:p>
        </p:txBody>
      </p:sp>
      <p:sp>
        <p:nvSpPr>
          <p:cNvPr id="6" name="Title 1">
            <a:extLst>
              <a:ext uri="{FF2B5EF4-FFF2-40B4-BE49-F238E27FC236}">
                <a16:creationId xmlns:a16="http://schemas.microsoft.com/office/drawing/2014/main" id="{4C7253C8-FE16-4B8B-97F8-27A31EDED7BF}"/>
              </a:ext>
            </a:extLst>
          </p:cNvPr>
          <p:cNvSpPr txBox="1">
            <a:spLocks/>
          </p:cNvSpPr>
          <p:nvPr/>
        </p:nvSpPr>
        <p:spPr>
          <a:xfrm>
            <a:off x="841986" y="2589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i="1" dirty="0">
                <a:solidFill>
                  <a:srgbClr val="8E6F3E"/>
                </a:solidFill>
                <a:latin typeface="Acumin Pro ExtraCondensed" panose="020B0508020202020204" pitchFamily="34" charset="77"/>
              </a:rPr>
              <a:t>Designed mixture for Irritable Bowel Syndrome (IBS) </a:t>
            </a:r>
          </a:p>
        </p:txBody>
      </p:sp>
      <p:pic>
        <p:nvPicPr>
          <p:cNvPr id="8" name="Picture 2" descr="Fig. 2">
            <a:extLst>
              <a:ext uri="{FF2B5EF4-FFF2-40B4-BE49-F238E27FC236}">
                <a16:creationId xmlns:a16="http://schemas.microsoft.com/office/drawing/2014/main" id="{C7C378BB-41E5-42FC-846A-A260F8DC7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889"/>
          <a:stretch/>
        </p:blipFill>
        <p:spPr bwMode="auto">
          <a:xfrm>
            <a:off x="1778007" y="3622874"/>
            <a:ext cx="3250668" cy="27999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1C2520-BA6B-4A28-BAE3-CDB0CC1B36AA}"/>
              </a:ext>
            </a:extLst>
          </p:cNvPr>
          <p:cNvSpPr txBox="1"/>
          <p:nvPr/>
        </p:nvSpPr>
        <p:spPr>
          <a:xfrm>
            <a:off x="5182482" y="5009507"/>
            <a:ext cx="377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vs</a:t>
            </a:r>
            <a:endParaRPr kumimoji="0" lang="pt-B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9CCD04E-1A1C-4752-BD6C-BE148369E035}"/>
              </a:ext>
            </a:extLst>
          </p:cNvPr>
          <p:cNvPicPr>
            <a:picLocks noChangeAspect="1"/>
          </p:cNvPicPr>
          <p:nvPr/>
        </p:nvPicPr>
        <p:blipFill>
          <a:blip r:embed="rId3"/>
          <a:stretch>
            <a:fillRect/>
          </a:stretch>
        </p:blipFill>
        <p:spPr>
          <a:xfrm>
            <a:off x="810073" y="5545144"/>
            <a:ext cx="1796719" cy="1160930"/>
          </a:xfrm>
          <a:prstGeom prst="rect">
            <a:avLst/>
          </a:prstGeom>
        </p:spPr>
      </p:pic>
      <p:sp>
        <p:nvSpPr>
          <p:cNvPr id="4" name="Slide Number Placeholder 3">
            <a:extLst>
              <a:ext uri="{FF2B5EF4-FFF2-40B4-BE49-F238E27FC236}">
                <a16:creationId xmlns:a16="http://schemas.microsoft.com/office/drawing/2014/main" id="{ED411461-A846-42A1-B980-2CFD0AD632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F64A7-31E3-4565-9389-04FC24FAFB6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33AB457-8522-2E37-BE70-35CF6A1404EF}"/>
              </a:ext>
            </a:extLst>
          </p:cNvPr>
          <p:cNvSpPr txBox="1"/>
          <p:nvPr/>
        </p:nvSpPr>
        <p:spPr>
          <a:xfrm>
            <a:off x="5927035" y="4178510"/>
            <a:ext cx="3982052" cy="830997"/>
          </a:xfrm>
          <a:prstGeom prst="rect">
            <a:avLst/>
          </a:prstGeom>
          <a:noFill/>
        </p:spPr>
        <p:txBody>
          <a:bodyPr wrap="none" rtlCol="0">
            <a:spAutoFit/>
          </a:bodyPr>
          <a:lstStyle/>
          <a:p>
            <a:r>
              <a:rPr lang="en-US" sz="2400" b="1" dirty="0"/>
              <a:t>Leading Commercial Probiotic</a:t>
            </a:r>
          </a:p>
          <a:p>
            <a:r>
              <a:rPr lang="en-US" sz="2400" dirty="0"/>
              <a:t>(</a:t>
            </a:r>
            <a:r>
              <a:rPr lang="en-US" sz="2400" i="1" dirty="0"/>
              <a:t>Lactobacillus </a:t>
            </a:r>
            <a:r>
              <a:rPr lang="en-US" sz="2400" i="1" dirty="0" err="1"/>
              <a:t>rhamnosus</a:t>
            </a:r>
            <a:r>
              <a:rPr lang="en-US" sz="2400" i="1" dirty="0"/>
              <a:t> GG</a:t>
            </a:r>
            <a:r>
              <a:rPr lang="en-US" sz="2400" dirty="0"/>
              <a:t>)</a:t>
            </a:r>
          </a:p>
        </p:txBody>
      </p:sp>
    </p:spTree>
    <p:extLst>
      <p:ext uri="{BB962C8B-B14F-4D97-AF65-F5344CB8AC3E}">
        <p14:creationId xmlns:p14="http://schemas.microsoft.com/office/powerpoint/2010/main" val="82740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16D7F9-1A82-438E-B1E7-13777F4BD6B8}"/>
              </a:ext>
            </a:extLst>
          </p:cNvPr>
          <p:cNvPicPr>
            <a:picLocks noChangeAspect="1"/>
          </p:cNvPicPr>
          <p:nvPr/>
        </p:nvPicPr>
        <p:blipFill rotWithShape="1">
          <a:blip r:embed="rId2"/>
          <a:srcRect r="50000"/>
          <a:stretch/>
        </p:blipFill>
        <p:spPr>
          <a:xfrm>
            <a:off x="3034748" y="1477489"/>
            <a:ext cx="3190650" cy="2547859"/>
          </a:xfrm>
          <a:prstGeom prst="rect">
            <a:avLst/>
          </a:prstGeom>
        </p:spPr>
      </p:pic>
      <p:pic>
        <p:nvPicPr>
          <p:cNvPr id="8" name="Picture 7">
            <a:extLst>
              <a:ext uri="{FF2B5EF4-FFF2-40B4-BE49-F238E27FC236}">
                <a16:creationId xmlns:a16="http://schemas.microsoft.com/office/drawing/2014/main" id="{BA13ED8D-D3D9-4B8B-92EA-E359AF84647F}"/>
              </a:ext>
            </a:extLst>
          </p:cNvPr>
          <p:cNvPicPr>
            <a:picLocks noChangeAspect="1"/>
          </p:cNvPicPr>
          <p:nvPr/>
        </p:nvPicPr>
        <p:blipFill rotWithShape="1">
          <a:blip r:embed="rId2"/>
          <a:srcRect l="51169"/>
          <a:stretch/>
        </p:blipFill>
        <p:spPr>
          <a:xfrm>
            <a:off x="142462" y="1477489"/>
            <a:ext cx="3116086" cy="2547859"/>
          </a:xfrm>
          <a:prstGeom prst="rect">
            <a:avLst/>
          </a:prstGeom>
        </p:spPr>
      </p:pic>
      <p:sp>
        <p:nvSpPr>
          <p:cNvPr id="2" name="Slide Number Placeholder 1">
            <a:extLst>
              <a:ext uri="{FF2B5EF4-FFF2-40B4-BE49-F238E27FC236}">
                <a16:creationId xmlns:a16="http://schemas.microsoft.com/office/drawing/2014/main" id="{C4986CB7-AAE0-4E97-B54D-4CAA8CDCD84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prstClr val="white"/>
                </a:solidFill>
                <a:effectLst/>
                <a:uLnTx/>
                <a:uFillTx/>
                <a:latin typeface="Acumin Pro Semibold"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prstClr val="white"/>
              </a:solidFill>
              <a:effectLst/>
              <a:uLnTx/>
              <a:uFillTx/>
              <a:latin typeface="Acumin Pro Semibold" panose="020B0504020202020204" pitchFamily="34" charset="77"/>
              <a:ea typeface="+mn-ea"/>
              <a:cs typeface="+mn-cs"/>
            </a:endParaRPr>
          </a:p>
        </p:txBody>
      </p:sp>
      <p:pic>
        <p:nvPicPr>
          <p:cNvPr id="6" name="Picture 5">
            <a:extLst>
              <a:ext uri="{FF2B5EF4-FFF2-40B4-BE49-F238E27FC236}">
                <a16:creationId xmlns:a16="http://schemas.microsoft.com/office/drawing/2014/main" id="{19B34E19-05B9-461D-9A3C-6AD465641222}"/>
              </a:ext>
            </a:extLst>
          </p:cNvPr>
          <p:cNvPicPr>
            <a:picLocks noChangeAspect="1"/>
          </p:cNvPicPr>
          <p:nvPr/>
        </p:nvPicPr>
        <p:blipFill>
          <a:blip r:embed="rId3"/>
          <a:stretch>
            <a:fillRect/>
          </a:stretch>
        </p:blipFill>
        <p:spPr>
          <a:xfrm>
            <a:off x="6044851" y="1477489"/>
            <a:ext cx="6145665" cy="2459761"/>
          </a:xfrm>
          <a:prstGeom prst="rect">
            <a:avLst/>
          </a:prstGeom>
        </p:spPr>
      </p:pic>
      <p:pic>
        <p:nvPicPr>
          <p:cNvPr id="9" name="Picture 8">
            <a:extLst>
              <a:ext uri="{FF2B5EF4-FFF2-40B4-BE49-F238E27FC236}">
                <a16:creationId xmlns:a16="http://schemas.microsoft.com/office/drawing/2014/main" id="{F359D99F-FA6F-4A97-9D4C-46B98AB686F1}"/>
              </a:ext>
            </a:extLst>
          </p:cNvPr>
          <p:cNvPicPr>
            <a:picLocks noChangeAspect="1"/>
          </p:cNvPicPr>
          <p:nvPr/>
        </p:nvPicPr>
        <p:blipFill>
          <a:blip r:embed="rId4"/>
          <a:stretch>
            <a:fillRect/>
          </a:stretch>
        </p:blipFill>
        <p:spPr>
          <a:xfrm>
            <a:off x="2630906" y="4025348"/>
            <a:ext cx="7188983" cy="2875593"/>
          </a:xfrm>
          <a:prstGeom prst="rect">
            <a:avLst/>
          </a:prstGeom>
        </p:spPr>
      </p:pic>
      <p:sp>
        <p:nvSpPr>
          <p:cNvPr id="10" name="TextBox 9">
            <a:extLst>
              <a:ext uri="{FF2B5EF4-FFF2-40B4-BE49-F238E27FC236}">
                <a16:creationId xmlns:a16="http://schemas.microsoft.com/office/drawing/2014/main" id="{3B15C153-142E-49EB-ACF8-0901A163F7C2}"/>
              </a:ext>
            </a:extLst>
          </p:cNvPr>
          <p:cNvSpPr txBox="1"/>
          <p:nvPr/>
        </p:nvSpPr>
        <p:spPr>
          <a:xfrm>
            <a:off x="10304242" y="6362375"/>
            <a:ext cx="1803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unpublished data</a:t>
            </a:r>
          </a:p>
        </p:txBody>
      </p:sp>
      <p:sp>
        <p:nvSpPr>
          <p:cNvPr id="11" name="Title 1">
            <a:extLst>
              <a:ext uri="{FF2B5EF4-FFF2-40B4-BE49-F238E27FC236}">
                <a16:creationId xmlns:a16="http://schemas.microsoft.com/office/drawing/2014/main" id="{3A7332A4-158F-4F18-9259-A7C123AC0971}"/>
              </a:ext>
            </a:extLst>
          </p:cNvPr>
          <p:cNvSpPr txBox="1">
            <a:spLocks/>
          </p:cNvSpPr>
          <p:nvPr/>
        </p:nvSpPr>
        <p:spPr>
          <a:xfrm>
            <a:off x="841986" y="2589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i="1" dirty="0">
                <a:solidFill>
                  <a:srgbClr val="8E6F3E"/>
                </a:solidFill>
                <a:latin typeface="Acumin Pro ExtraCondensed" panose="020B0508020202020204" pitchFamily="34" charset="77"/>
              </a:rPr>
              <a:t>Designed mixture for Irritable Bowel Syndrome (IBS) </a:t>
            </a:r>
          </a:p>
        </p:txBody>
      </p:sp>
    </p:spTree>
    <p:extLst>
      <p:ext uri="{BB962C8B-B14F-4D97-AF65-F5344CB8AC3E}">
        <p14:creationId xmlns:p14="http://schemas.microsoft.com/office/powerpoint/2010/main" val="3855093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iscreen">
            <a:extLst>
              <a:ext uri="{FF2B5EF4-FFF2-40B4-BE49-F238E27FC236}">
                <a16:creationId xmlns:a16="http://schemas.microsoft.com/office/drawing/2014/main" id="{B56D6941-3ADC-7993-B5D3-27D7122EC5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508"/>
          <a:stretch/>
        </p:blipFill>
        <p:spPr bwMode="auto">
          <a:xfrm>
            <a:off x="3147878" y="1609730"/>
            <a:ext cx="3587278" cy="23339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CA2A69C0-6AD4-5E5C-938B-17B50D7DDAF9}"/>
              </a:ext>
            </a:extLst>
          </p:cNvPr>
          <p:cNvSpPr txBox="1">
            <a:spLocks/>
          </p:cNvSpPr>
          <p:nvPr/>
        </p:nvSpPr>
        <p:spPr>
          <a:xfrm>
            <a:off x="11206124" y="6181281"/>
            <a:ext cx="487680" cy="365760"/>
          </a:xfrm>
          <a:prstGeom prst="ellipse">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74115FC8-C382-EAD2-68F1-1A3D272C3370}"/>
              </a:ext>
            </a:extLst>
          </p:cNvPr>
          <p:cNvGrpSpPr/>
          <p:nvPr/>
        </p:nvGrpSpPr>
        <p:grpSpPr>
          <a:xfrm>
            <a:off x="6908240" y="2026543"/>
            <a:ext cx="5292356" cy="4685750"/>
            <a:chOff x="2516864" y="362138"/>
            <a:chExt cx="6755257" cy="6282850"/>
          </a:xfrm>
        </p:grpSpPr>
        <p:pic>
          <p:nvPicPr>
            <p:cNvPr id="5" name="Picture 4">
              <a:extLst>
                <a:ext uri="{FF2B5EF4-FFF2-40B4-BE49-F238E27FC236}">
                  <a16:creationId xmlns:a16="http://schemas.microsoft.com/office/drawing/2014/main" id="{4762D39F-3EE3-266D-378E-42DA4156538A}"/>
                </a:ext>
              </a:extLst>
            </p:cNvPr>
            <p:cNvPicPr>
              <a:picLocks noChangeAspect="1"/>
            </p:cNvPicPr>
            <p:nvPr/>
          </p:nvPicPr>
          <p:blipFill rotWithShape="1">
            <a:blip r:embed="rId3"/>
            <a:srcRect l="9356" t="12879" r="67401" b="10702"/>
            <a:stretch/>
          </p:blipFill>
          <p:spPr>
            <a:xfrm>
              <a:off x="2516864" y="362138"/>
              <a:ext cx="6427959" cy="5960479"/>
            </a:xfrm>
            <a:prstGeom prst="rect">
              <a:avLst/>
            </a:prstGeom>
          </p:spPr>
        </p:pic>
        <p:sp>
          <p:nvSpPr>
            <p:cNvPr id="6" name="Rectangle 5">
              <a:extLst>
                <a:ext uri="{FF2B5EF4-FFF2-40B4-BE49-F238E27FC236}">
                  <a16:creationId xmlns:a16="http://schemas.microsoft.com/office/drawing/2014/main" id="{39970A9A-CD3B-E9C1-037C-ADBD47CE797F}"/>
                </a:ext>
              </a:extLst>
            </p:cNvPr>
            <p:cNvSpPr/>
            <p:nvPr/>
          </p:nvSpPr>
          <p:spPr>
            <a:xfrm>
              <a:off x="8747021" y="4096437"/>
              <a:ext cx="525100" cy="254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Rounded Corners 9">
            <a:extLst>
              <a:ext uri="{FF2B5EF4-FFF2-40B4-BE49-F238E27FC236}">
                <a16:creationId xmlns:a16="http://schemas.microsoft.com/office/drawing/2014/main" id="{08B1C4C1-3341-DB43-924F-E68FEDB71D89}"/>
              </a:ext>
            </a:extLst>
          </p:cNvPr>
          <p:cNvSpPr/>
          <p:nvPr/>
        </p:nvSpPr>
        <p:spPr>
          <a:xfrm>
            <a:off x="607633" y="4589755"/>
            <a:ext cx="6249880" cy="1740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31D80C2-2A07-3E58-DD07-1D258B1ECA0D}"/>
              </a:ext>
            </a:extLst>
          </p:cNvPr>
          <p:cNvSpPr txBox="1"/>
          <p:nvPr/>
        </p:nvSpPr>
        <p:spPr>
          <a:xfrm>
            <a:off x="756443" y="4828130"/>
            <a:ext cx="5952260" cy="12059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Hypothesis: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Mixtures increase the number of beneficial bacterial taxa promoted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Mixtures increase consistency in response</a:t>
            </a:r>
          </a:p>
        </p:txBody>
      </p:sp>
      <p:sp>
        <p:nvSpPr>
          <p:cNvPr id="11" name="TextBox 2">
            <a:extLst>
              <a:ext uri="{FF2B5EF4-FFF2-40B4-BE49-F238E27FC236}">
                <a16:creationId xmlns:a16="http://schemas.microsoft.com/office/drawing/2014/main" id="{C60417AD-21F3-54C4-6867-0DB43D171C34}"/>
              </a:ext>
            </a:extLst>
          </p:cNvPr>
          <p:cNvSpPr txBox="1"/>
          <p:nvPr/>
        </p:nvSpPr>
        <p:spPr>
          <a:xfrm>
            <a:off x="7250484" y="1384126"/>
            <a:ext cx="396448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5960"/>
                </a:solidFill>
                <a:effectLst/>
                <a:uLnTx/>
                <a:uFillTx/>
                <a:latin typeface="Arial"/>
                <a:ea typeface="+mn-ea"/>
                <a:cs typeface="Segoe UI"/>
              </a:rPr>
              <a:t>Collaboration: Frank </a:t>
            </a:r>
            <a:r>
              <a:rPr kumimoji="0" lang="en-US" sz="1600" b="1" i="0" u="none" strike="noStrike" kern="1200" cap="none" spc="0" normalizeH="0" baseline="0" noProof="0" err="1">
                <a:ln>
                  <a:noFill/>
                </a:ln>
                <a:solidFill>
                  <a:srgbClr val="555960"/>
                </a:solidFill>
                <a:effectLst/>
                <a:uLnTx/>
                <a:uFillTx/>
                <a:latin typeface="Arial"/>
                <a:ea typeface="+mn-ea"/>
                <a:cs typeface="Segoe UI"/>
              </a:rPr>
              <a:t>Schuren</a:t>
            </a:r>
            <a:r>
              <a:rPr kumimoji="0" lang="en-US" sz="1600" b="1" i="0" u="none" strike="noStrike" kern="1200" cap="none" spc="0" normalizeH="0" baseline="0" noProof="0">
                <a:ln>
                  <a:noFill/>
                </a:ln>
                <a:solidFill>
                  <a:srgbClr val="555960"/>
                </a:solidFill>
                <a:effectLst/>
                <a:uLnTx/>
                <a:uFillTx/>
                <a:latin typeface="Arial"/>
                <a:ea typeface="+mn-ea"/>
                <a:cs typeface="Segoe UI"/>
              </a:rPr>
              <a:t> (</a:t>
            </a:r>
            <a:r>
              <a:rPr kumimoji="0" lang="en-US" sz="1600" b="1" i="0" u="none" strike="noStrike" kern="1200" cap="none" spc="0" normalizeH="0" baseline="0" noProof="0">
                <a:ln>
                  <a:noFill/>
                </a:ln>
                <a:solidFill>
                  <a:srgbClr val="5F6368"/>
                </a:solidFill>
                <a:effectLst/>
                <a:uLnTx/>
                <a:uFillTx/>
                <a:latin typeface="Arial"/>
                <a:ea typeface="+mn-ea"/>
                <a:cs typeface="Segoe UI"/>
              </a:rPr>
              <a:t>TNO)</a:t>
            </a:r>
            <a:endParaRPr kumimoji="0" lang="en-US" sz="2000" b="1" i="0" u="none" strike="noStrike" kern="1200" cap="none" spc="0" normalizeH="0" baseline="0" noProof="0">
              <a:ln>
                <a:noFill/>
              </a:ln>
              <a:solidFill>
                <a:srgbClr val="5F6368"/>
              </a:solidFill>
              <a:effectLst/>
              <a:uLnTx/>
              <a:uFillTx/>
              <a:latin typeface="Arial"/>
              <a:ea typeface="+mn-ea"/>
              <a:cs typeface="Segoe UI"/>
            </a:endParaRPr>
          </a:p>
        </p:txBody>
      </p:sp>
      <p:sp>
        <p:nvSpPr>
          <p:cNvPr id="12" name="Rectangle 11">
            <a:extLst>
              <a:ext uri="{FF2B5EF4-FFF2-40B4-BE49-F238E27FC236}">
                <a16:creationId xmlns:a16="http://schemas.microsoft.com/office/drawing/2014/main" id="{96E71AA4-430A-4E23-638A-560EE33DB909}"/>
              </a:ext>
            </a:extLst>
          </p:cNvPr>
          <p:cNvSpPr/>
          <p:nvPr/>
        </p:nvSpPr>
        <p:spPr>
          <a:xfrm>
            <a:off x="11214970" y="6364161"/>
            <a:ext cx="393097" cy="493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CD2E0BC-5D65-472D-8860-BF68147E1AB6}"/>
              </a:ext>
            </a:extLst>
          </p:cNvPr>
          <p:cNvSpPr txBox="1">
            <a:spLocks/>
          </p:cNvSpPr>
          <p:nvPr/>
        </p:nvSpPr>
        <p:spPr>
          <a:xfrm>
            <a:off x="390144" y="391781"/>
            <a:ext cx="10515600" cy="864235"/>
          </a:xfrm>
          <a:prstGeom prst="rect">
            <a:avLst/>
          </a:prstGeom>
        </p:spPr>
        <p:txBody>
          <a:bodyPr>
            <a:normAutofit/>
          </a:bodyPr>
          <a:lstStyle>
            <a:lvl1pPr algn="l" defTabSz="914400" rtl="0" eaLnBrk="1" latinLnBrk="0" hangingPunct="1">
              <a:lnSpc>
                <a:spcPct val="90000"/>
              </a:lnSpc>
              <a:spcBef>
                <a:spcPct val="0"/>
              </a:spcBef>
              <a:buNone/>
              <a:defRPr sz="3400" kern="1200">
                <a:solidFill>
                  <a:srgbClr val="CFB98F"/>
                </a:solidFill>
                <a:latin typeface="Acumin Pro" panose="020B0504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E6F3E"/>
                </a:solidFill>
                <a:effectLst/>
                <a:uLnTx/>
                <a:uFillTx/>
                <a:latin typeface="Acumin Pro" panose="020B0504020202020204" pitchFamily="34" charset="77"/>
                <a:ea typeface="+mj-ea"/>
                <a:cs typeface="+mj-cs"/>
              </a:rPr>
              <a:t>How it works</a:t>
            </a:r>
          </a:p>
        </p:txBody>
      </p:sp>
      <p:grpSp>
        <p:nvGrpSpPr>
          <p:cNvPr id="14" name="Group 13">
            <a:extLst>
              <a:ext uri="{FF2B5EF4-FFF2-40B4-BE49-F238E27FC236}">
                <a16:creationId xmlns:a16="http://schemas.microsoft.com/office/drawing/2014/main" id="{6E5BF93A-534A-49E4-A7F5-0E0A9090BDAC}"/>
              </a:ext>
            </a:extLst>
          </p:cNvPr>
          <p:cNvGrpSpPr/>
          <p:nvPr/>
        </p:nvGrpSpPr>
        <p:grpSpPr>
          <a:xfrm>
            <a:off x="607633" y="1609730"/>
            <a:ext cx="2454193" cy="2410977"/>
            <a:chOff x="4947671" y="1808104"/>
            <a:chExt cx="4520179" cy="4024087"/>
          </a:xfrm>
        </p:grpSpPr>
        <p:grpSp>
          <p:nvGrpSpPr>
            <p:cNvPr id="15" name="Group 14">
              <a:extLst>
                <a:ext uri="{FF2B5EF4-FFF2-40B4-BE49-F238E27FC236}">
                  <a16:creationId xmlns:a16="http://schemas.microsoft.com/office/drawing/2014/main" id="{9A3E93B0-71CC-4755-A877-2E149D795E9D}"/>
                </a:ext>
              </a:extLst>
            </p:cNvPr>
            <p:cNvGrpSpPr/>
            <p:nvPr/>
          </p:nvGrpSpPr>
          <p:grpSpPr>
            <a:xfrm>
              <a:off x="4947671" y="1808104"/>
              <a:ext cx="4443979" cy="4024087"/>
              <a:chOff x="861446" y="805088"/>
              <a:chExt cx="4443979" cy="4024087"/>
            </a:xfrm>
          </p:grpSpPr>
          <p:pic>
            <p:nvPicPr>
              <p:cNvPr id="17" name="Picture 2">
                <a:extLst>
                  <a:ext uri="{FF2B5EF4-FFF2-40B4-BE49-F238E27FC236}">
                    <a16:creationId xmlns:a16="http://schemas.microsoft.com/office/drawing/2014/main" id="{80776BF3-77E5-48B6-BA20-55FE906D09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15" r="56800" b="22208"/>
              <a:stretch/>
            </p:blipFill>
            <p:spPr bwMode="auto">
              <a:xfrm>
                <a:off x="861446" y="805088"/>
                <a:ext cx="4443979" cy="402408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51DE168-DA5C-4EFF-93C4-9EC5803B10B5}"/>
                  </a:ext>
                </a:extLst>
              </p:cNvPr>
              <p:cNvGrpSpPr/>
              <p:nvPr/>
            </p:nvGrpSpPr>
            <p:grpSpPr>
              <a:xfrm>
                <a:off x="3076575" y="2290271"/>
                <a:ext cx="485775" cy="2289224"/>
                <a:chOff x="3076575" y="2290271"/>
                <a:chExt cx="485775" cy="2289224"/>
              </a:xfrm>
            </p:grpSpPr>
            <p:pic>
              <p:nvPicPr>
                <p:cNvPr id="19" name="Picture 2">
                  <a:extLst>
                    <a:ext uri="{FF2B5EF4-FFF2-40B4-BE49-F238E27FC236}">
                      <a16:creationId xmlns:a16="http://schemas.microsoft.com/office/drawing/2014/main" id="{AF359594-BA5D-4969-9AEF-8A384FD6E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04" t="27297" r="86429" b="65819"/>
                <a:stretch/>
              </p:blipFill>
              <p:spPr bwMode="auto">
                <a:xfrm>
                  <a:off x="3076575" y="2290271"/>
                  <a:ext cx="428625" cy="4721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45639B61-A105-4986-B209-566CED7322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19" t="27920" r="81799" b="66385"/>
                <a:stretch/>
              </p:blipFill>
              <p:spPr bwMode="auto">
                <a:xfrm>
                  <a:off x="3105150" y="2781686"/>
                  <a:ext cx="4095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B46FE38-6F53-4B72-B963-797EEDB760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15" t="27523" r="77026" b="65819"/>
                <a:stretch/>
              </p:blipFill>
              <p:spPr bwMode="auto">
                <a:xfrm>
                  <a:off x="3076575" y="3181617"/>
                  <a:ext cx="438150" cy="456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489AF6B-C848-4F74-AEDE-D4EF552CD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77" t="27448" r="72356" b="65819"/>
                <a:stretch/>
              </p:blipFill>
              <p:spPr bwMode="auto">
                <a:xfrm>
                  <a:off x="3086100" y="3624727"/>
                  <a:ext cx="428625" cy="4617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E82A0F16-C564-438E-AED6-2182813371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22" t="27266" r="67448" b="65819"/>
                <a:stretch/>
              </p:blipFill>
              <p:spPr bwMode="auto">
                <a:xfrm>
                  <a:off x="3086100" y="4105275"/>
                  <a:ext cx="476250" cy="4742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Rectangle 15">
              <a:extLst>
                <a:ext uri="{FF2B5EF4-FFF2-40B4-BE49-F238E27FC236}">
                  <a16:creationId xmlns:a16="http://schemas.microsoft.com/office/drawing/2014/main" id="{B9731DFC-1EDC-4CA9-B819-98116EB37ACE}"/>
                </a:ext>
              </a:extLst>
            </p:cNvPr>
            <p:cNvSpPr/>
            <p:nvPr/>
          </p:nvSpPr>
          <p:spPr>
            <a:xfrm>
              <a:off x="8705850" y="2209800"/>
              <a:ext cx="762000" cy="512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grpSp>
    </p:spTree>
    <p:extLst>
      <p:ext uri="{BB962C8B-B14F-4D97-AF65-F5344CB8AC3E}">
        <p14:creationId xmlns:p14="http://schemas.microsoft.com/office/powerpoint/2010/main" val="1830052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26E130D0-56C0-431B-9181-BF99651F1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953" y="1366679"/>
            <a:ext cx="6861309" cy="4574206"/>
          </a:xfrm>
          <a:prstGeom prst="rect">
            <a:avLst/>
          </a:prstGeom>
        </p:spPr>
      </p:pic>
      <p:sp>
        <p:nvSpPr>
          <p:cNvPr id="13" name="Rectangle 12">
            <a:extLst>
              <a:ext uri="{FF2B5EF4-FFF2-40B4-BE49-F238E27FC236}">
                <a16:creationId xmlns:a16="http://schemas.microsoft.com/office/drawing/2014/main" id="{C86CE6F8-76F3-4020-8572-974CC4E7DD19}"/>
              </a:ext>
            </a:extLst>
          </p:cNvPr>
          <p:cNvSpPr/>
          <p:nvPr/>
        </p:nvSpPr>
        <p:spPr>
          <a:xfrm>
            <a:off x="747977" y="6046581"/>
            <a:ext cx="341674" cy="193227"/>
          </a:xfrm>
          <a:prstGeom prst="rect">
            <a:avLst/>
          </a:prstGeom>
          <a:solidFill>
            <a:srgbClr val="A3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14" name="TextBox 13">
            <a:extLst>
              <a:ext uri="{FF2B5EF4-FFF2-40B4-BE49-F238E27FC236}">
                <a16:creationId xmlns:a16="http://schemas.microsoft.com/office/drawing/2014/main" id="{E8001968-F9B1-4BE1-A094-B2DCA4B8B3C0}"/>
              </a:ext>
            </a:extLst>
          </p:cNvPr>
          <p:cNvSpPr txBox="1"/>
          <p:nvPr/>
        </p:nvSpPr>
        <p:spPr>
          <a:xfrm>
            <a:off x="1089651" y="6004694"/>
            <a:ext cx="609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0000"/>
                </a:solidFill>
                <a:effectLst/>
                <a:uLnTx/>
                <a:uFillTx/>
                <a:latin typeface="Acumin Pro"/>
                <a:ea typeface="+mn-ea"/>
                <a:cs typeface="+mn-cs"/>
              </a:rPr>
              <a:t>Bacteria higher in fiber treatment</a:t>
            </a:r>
          </a:p>
        </p:txBody>
      </p:sp>
      <p:sp>
        <p:nvSpPr>
          <p:cNvPr id="26" name="Oval 25">
            <a:extLst>
              <a:ext uri="{FF2B5EF4-FFF2-40B4-BE49-F238E27FC236}">
                <a16:creationId xmlns:a16="http://schemas.microsoft.com/office/drawing/2014/main" id="{C47EB7BA-11FE-4D17-B8D6-A9C5D4488DCF}"/>
              </a:ext>
            </a:extLst>
          </p:cNvPr>
          <p:cNvSpPr/>
          <p:nvPr/>
        </p:nvSpPr>
        <p:spPr>
          <a:xfrm>
            <a:off x="6453107" y="4872519"/>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41" name="Rectangle 40">
            <a:extLst>
              <a:ext uri="{FF2B5EF4-FFF2-40B4-BE49-F238E27FC236}">
                <a16:creationId xmlns:a16="http://schemas.microsoft.com/office/drawing/2014/main" id="{BA01216C-3939-49D5-9FF1-475D5B19DA58}"/>
              </a:ext>
            </a:extLst>
          </p:cNvPr>
          <p:cNvSpPr/>
          <p:nvPr/>
        </p:nvSpPr>
        <p:spPr>
          <a:xfrm>
            <a:off x="7211806" y="6558692"/>
            <a:ext cx="3656117" cy="27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42" name="Rectangle 41">
            <a:extLst>
              <a:ext uri="{FF2B5EF4-FFF2-40B4-BE49-F238E27FC236}">
                <a16:creationId xmlns:a16="http://schemas.microsoft.com/office/drawing/2014/main" id="{9E8FDE36-FDE3-4D4B-893B-69773E2AF91B}"/>
              </a:ext>
            </a:extLst>
          </p:cNvPr>
          <p:cNvSpPr/>
          <p:nvPr/>
        </p:nvSpPr>
        <p:spPr>
          <a:xfrm>
            <a:off x="7114499" y="4322237"/>
            <a:ext cx="709684" cy="27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35" name="TextBox 34">
            <a:extLst>
              <a:ext uri="{FF2B5EF4-FFF2-40B4-BE49-F238E27FC236}">
                <a16:creationId xmlns:a16="http://schemas.microsoft.com/office/drawing/2014/main" id="{1A8F732C-EDFF-46F9-AD43-E46FB0ED8210}"/>
              </a:ext>
            </a:extLst>
          </p:cNvPr>
          <p:cNvSpPr txBox="1"/>
          <p:nvPr/>
        </p:nvSpPr>
        <p:spPr>
          <a:xfrm>
            <a:off x="1352550" y="1183799"/>
            <a:ext cx="472309"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AX</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36" name="TextBox 35">
            <a:extLst>
              <a:ext uri="{FF2B5EF4-FFF2-40B4-BE49-F238E27FC236}">
                <a16:creationId xmlns:a16="http://schemas.microsoft.com/office/drawing/2014/main" id="{22074F5B-D18A-4141-A1A6-D59FEFF87D8D}"/>
              </a:ext>
            </a:extLst>
          </p:cNvPr>
          <p:cNvSpPr txBox="1"/>
          <p:nvPr/>
        </p:nvSpPr>
        <p:spPr>
          <a:xfrm>
            <a:off x="3727452" y="1183799"/>
            <a:ext cx="625684"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PEC</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37" name="TextBox 36">
            <a:extLst>
              <a:ext uri="{FF2B5EF4-FFF2-40B4-BE49-F238E27FC236}">
                <a16:creationId xmlns:a16="http://schemas.microsoft.com/office/drawing/2014/main" id="{49E47903-90F0-46A1-9E9A-52A5B40C5045}"/>
              </a:ext>
            </a:extLst>
          </p:cNvPr>
          <p:cNvSpPr txBox="1"/>
          <p:nvPr/>
        </p:nvSpPr>
        <p:spPr>
          <a:xfrm>
            <a:off x="6092496" y="1213484"/>
            <a:ext cx="631711"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CRS</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38" name="TextBox 37">
            <a:extLst>
              <a:ext uri="{FF2B5EF4-FFF2-40B4-BE49-F238E27FC236}">
                <a16:creationId xmlns:a16="http://schemas.microsoft.com/office/drawing/2014/main" id="{8BCC8720-8BBC-4677-B538-0C0889868FB8}"/>
              </a:ext>
            </a:extLst>
          </p:cNvPr>
          <p:cNvSpPr txBox="1"/>
          <p:nvPr/>
        </p:nvSpPr>
        <p:spPr>
          <a:xfrm>
            <a:off x="1352550" y="3585996"/>
            <a:ext cx="496739"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KG</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39" name="TextBox 38">
            <a:extLst>
              <a:ext uri="{FF2B5EF4-FFF2-40B4-BE49-F238E27FC236}">
                <a16:creationId xmlns:a16="http://schemas.microsoft.com/office/drawing/2014/main" id="{C9B6E90E-FFEC-496B-B6CA-00F8281ADE4A}"/>
              </a:ext>
            </a:extLst>
          </p:cNvPr>
          <p:cNvSpPr txBox="1"/>
          <p:nvPr/>
        </p:nvSpPr>
        <p:spPr>
          <a:xfrm>
            <a:off x="3668579" y="3547412"/>
            <a:ext cx="629852"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FOS</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43" name="TextBox 42">
            <a:extLst>
              <a:ext uri="{FF2B5EF4-FFF2-40B4-BE49-F238E27FC236}">
                <a16:creationId xmlns:a16="http://schemas.microsoft.com/office/drawing/2014/main" id="{23712A6E-B4A9-4D55-85A3-29F7F74CA464}"/>
              </a:ext>
            </a:extLst>
          </p:cNvPr>
          <p:cNvSpPr txBox="1"/>
          <p:nvPr/>
        </p:nvSpPr>
        <p:spPr>
          <a:xfrm>
            <a:off x="5820143" y="3547412"/>
            <a:ext cx="1091261" cy="369332"/>
          </a:xfrm>
          <a:prstGeom prst="rect">
            <a:avLst/>
          </a:prstGeom>
          <a:solidFill>
            <a:schemeClr val="bg1"/>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Mixture 1</a:t>
            </a:r>
            <a:endParaRPr kumimoji="0" lang="pt-BR"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48" name="Oval 47">
            <a:extLst>
              <a:ext uri="{FF2B5EF4-FFF2-40B4-BE49-F238E27FC236}">
                <a16:creationId xmlns:a16="http://schemas.microsoft.com/office/drawing/2014/main" id="{4ABF57A4-7C20-40C2-93CD-E7F8F805B3E2}"/>
              </a:ext>
            </a:extLst>
          </p:cNvPr>
          <p:cNvSpPr/>
          <p:nvPr/>
        </p:nvSpPr>
        <p:spPr>
          <a:xfrm rot="1730348">
            <a:off x="5783894" y="4893740"/>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51" name="Oval 50">
            <a:extLst>
              <a:ext uri="{FF2B5EF4-FFF2-40B4-BE49-F238E27FC236}">
                <a16:creationId xmlns:a16="http://schemas.microsoft.com/office/drawing/2014/main" id="{1ADBDEB5-5169-4543-B0FE-68E5C5BC677E}"/>
              </a:ext>
            </a:extLst>
          </p:cNvPr>
          <p:cNvSpPr/>
          <p:nvPr/>
        </p:nvSpPr>
        <p:spPr>
          <a:xfrm rot="1730348">
            <a:off x="5174141" y="4580280"/>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53" name="Oval 52">
            <a:extLst>
              <a:ext uri="{FF2B5EF4-FFF2-40B4-BE49-F238E27FC236}">
                <a16:creationId xmlns:a16="http://schemas.microsoft.com/office/drawing/2014/main" id="{96AC0D92-FD53-4BD1-B047-02127CD5124D}"/>
              </a:ext>
            </a:extLst>
          </p:cNvPr>
          <p:cNvSpPr/>
          <p:nvPr/>
        </p:nvSpPr>
        <p:spPr>
          <a:xfrm>
            <a:off x="6499177" y="2568795"/>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55" name="Oval 54">
            <a:extLst>
              <a:ext uri="{FF2B5EF4-FFF2-40B4-BE49-F238E27FC236}">
                <a16:creationId xmlns:a16="http://schemas.microsoft.com/office/drawing/2014/main" id="{339233A5-6032-45DA-BC41-91133756C09D}"/>
              </a:ext>
            </a:extLst>
          </p:cNvPr>
          <p:cNvSpPr/>
          <p:nvPr/>
        </p:nvSpPr>
        <p:spPr>
          <a:xfrm rot="1730348">
            <a:off x="5829964" y="2590016"/>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56" name="Oval 55">
            <a:extLst>
              <a:ext uri="{FF2B5EF4-FFF2-40B4-BE49-F238E27FC236}">
                <a16:creationId xmlns:a16="http://schemas.microsoft.com/office/drawing/2014/main" id="{521B71CD-039E-456F-8896-D9D24EF34310}"/>
              </a:ext>
            </a:extLst>
          </p:cNvPr>
          <p:cNvSpPr/>
          <p:nvPr/>
        </p:nvSpPr>
        <p:spPr>
          <a:xfrm rot="1730348">
            <a:off x="5220211" y="2276556"/>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57" name="Oval 56">
            <a:extLst>
              <a:ext uri="{FF2B5EF4-FFF2-40B4-BE49-F238E27FC236}">
                <a16:creationId xmlns:a16="http://schemas.microsoft.com/office/drawing/2014/main" id="{32F27836-6CA3-4D34-954E-1317E282042D}"/>
              </a:ext>
            </a:extLst>
          </p:cNvPr>
          <p:cNvSpPr/>
          <p:nvPr/>
        </p:nvSpPr>
        <p:spPr>
          <a:xfrm>
            <a:off x="4106847" y="4844161"/>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59" name="Oval 58">
            <a:extLst>
              <a:ext uri="{FF2B5EF4-FFF2-40B4-BE49-F238E27FC236}">
                <a16:creationId xmlns:a16="http://schemas.microsoft.com/office/drawing/2014/main" id="{8F46FD19-BC4E-4DE1-8EEA-BDD75058B196}"/>
              </a:ext>
            </a:extLst>
          </p:cNvPr>
          <p:cNvSpPr/>
          <p:nvPr/>
        </p:nvSpPr>
        <p:spPr>
          <a:xfrm rot="1730348">
            <a:off x="3437634" y="4865382"/>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0" name="Oval 59">
            <a:extLst>
              <a:ext uri="{FF2B5EF4-FFF2-40B4-BE49-F238E27FC236}">
                <a16:creationId xmlns:a16="http://schemas.microsoft.com/office/drawing/2014/main" id="{79644C0F-C919-4B27-89D0-CC3A41E82D84}"/>
              </a:ext>
            </a:extLst>
          </p:cNvPr>
          <p:cNvSpPr/>
          <p:nvPr/>
        </p:nvSpPr>
        <p:spPr>
          <a:xfrm rot="1730348">
            <a:off x="2827881" y="4551922"/>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1" name="Oval 60">
            <a:extLst>
              <a:ext uri="{FF2B5EF4-FFF2-40B4-BE49-F238E27FC236}">
                <a16:creationId xmlns:a16="http://schemas.microsoft.com/office/drawing/2014/main" id="{E55352F9-64B7-40D3-BFA5-4737586592D3}"/>
              </a:ext>
            </a:extLst>
          </p:cNvPr>
          <p:cNvSpPr/>
          <p:nvPr/>
        </p:nvSpPr>
        <p:spPr>
          <a:xfrm>
            <a:off x="1725145" y="4790998"/>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3" name="Oval 62">
            <a:extLst>
              <a:ext uri="{FF2B5EF4-FFF2-40B4-BE49-F238E27FC236}">
                <a16:creationId xmlns:a16="http://schemas.microsoft.com/office/drawing/2014/main" id="{3D1B3234-A9D6-4768-8CFC-260DA6D42293}"/>
              </a:ext>
            </a:extLst>
          </p:cNvPr>
          <p:cNvSpPr/>
          <p:nvPr/>
        </p:nvSpPr>
        <p:spPr>
          <a:xfrm rot="1730348">
            <a:off x="1055932" y="4812219"/>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4" name="Oval 63">
            <a:extLst>
              <a:ext uri="{FF2B5EF4-FFF2-40B4-BE49-F238E27FC236}">
                <a16:creationId xmlns:a16="http://schemas.microsoft.com/office/drawing/2014/main" id="{1C077894-97C9-4577-967A-C6C77B8B4260}"/>
              </a:ext>
            </a:extLst>
          </p:cNvPr>
          <p:cNvSpPr/>
          <p:nvPr/>
        </p:nvSpPr>
        <p:spPr>
          <a:xfrm rot="1730348">
            <a:off x="446179" y="4498759"/>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5" name="Oval 64">
            <a:extLst>
              <a:ext uri="{FF2B5EF4-FFF2-40B4-BE49-F238E27FC236}">
                <a16:creationId xmlns:a16="http://schemas.microsoft.com/office/drawing/2014/main" id="{5AF51E9C-2D04-4CD3-9F8F-E1AC1D2A2457}"/>
              </a:ext>
            </a:extLst>
          </p:cNvPr>
          <p:cNvSpPr/>
          <p:nvPr/>
        </p:nvSpPr>
        <p:spPr>
          <a:xfrm>
            <a:off x="4106849" y="2558163"/>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7" name="Oval 66">
            <a:extLst>
              <a:ext uri="{FF2B5EF4-FFF2-40B4-BE49-F238E27FC236}">
                <a16:creationId xmlns:a16="http://schemas.microsoft.com/office/drawing/2014/main" id="{7831515E-7A91-4B4F-9D45-02014BE0CFF3}"/>
              </a:ext>
            </a:extLst>
          </p:cNvPr>
          <p:cNvSpPr/>
          <p:nvPr/>
        </p:nvSpPr>
        <p:spPr>
          <a:xfrm rot="1730348">
            <a:off x="3437636" y="2579384"/>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8" name="Oval 67">
            <a:extLst>
              <a:ext uri="{FF2B5EF4-FFF2-40B4-BE49-F238E27FC236}">
                <a16:creationId xmlns:a16="http://schemas.microsoft.com/office/drawing/2014/main" id="{212CABDE-F903-4F2E-B3DF-2B5333F6B55A}"/>
              </a:ext>
            </a:extLst>
          </p:cNvPr>
          <p:cNvSpPr/>
          <p:nvPr/>
        </p:nvSpPr>
        <p:spPr>
          <a:xfrm rot="1730348">
            <a:off x="2827883" y="2265924"/>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69" name="Oval 68">
            <a:extLst>
              <a:ext uri="{FF2B5EF4-FFF2-40B4-BE49-F238E27FC236}">
                <a16:creationId xmlns:a16="http://schemas.microsoft.com/office/drawing/2014/main" id="{68E38667-B9E6-4417-B58D-6E84278616F5}"/>
              </a:ext>
            </a:extLst>
          </p:cNvPr>
          <p:cNvSpPr/>
          <p:nvPr/>
        </p:nvSpPr>
        <p:spPr>
          <a:xfrm>
            <a:off x="1714515" y="2526263"/>
            <a:ext cx="709683"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71" name="Oval 70">
            <a:extLst>
              <a:ext uri="{FF2B5EF4-FFF2-40B4-BE49-F238E27FC236}">
                <a16:creationId xmlns:a16="http://schemas.microsoft.com/office/drawing/2014/main" id="{F50434A2-76F9-471D-A494-9C633F5DD2B7}"/>
              </a:ext>
            </a:extLst>
          </p:cNvPr>
          <p:cNvSpPr/>
          <p:nvPr/>
        </p:nvSpPr>
        <p:spPr>
          <a:xfrm rot="1730348">
            <a:off x="1045302" y="2547484"/>
            <a:ext cx="478584" cy="993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72" name="Oval 71">
            <a:extLst>
              <a:ext uri="{FF2B5EF4-FFF2-40B4-BE49-F238E27FC236}">
                <a16:creationId xmlns:a16="http://schemas.microsoft.com/office/drawing/2014/main" id="{08619F4F-02A9-4895-8A84-4D0C5AC4021C}"/>
              </a:ext>
            </a:extLst>
          </p:cNvPr>
          <p:cNvSpPr/>
          <p:nvPr/>
        </p:nvSpPr>
        <p:spPr>
          <a:xfrm rot="1730348">
            <a:off x="435549" y="2234024"/>
            <a:ext cx="670309" cy="75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78" name="TextBox 77">
            <a:extLst>
              <a:ext uri="{FF2B5EF4-FFF2-40B4-BE49-F238E27FC236}">
                <a16:creationId xmlns:a16="http://schemas.microsoft.com/office/drawing/2014/main" id="{C854FC7B-7BE7-4DC8-8601-98E8BB7D91D4}"/>
              </a:ext>
            </a:extLst>
          </p:cNvPr>
          <p:cNvSpPr txBox="1"/>
          <p:nvPr/>
        </p:nvSpPr>
        <p:spPr>
          <a:xfrm>
            <a:off x="7756473" y="6495772"/>
            <a:ext cx="60945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(Cantu-Jungles, T. M., et al. </a:t>
            </a:r>
            <a:r>
              <a:rPr kumimoji="0" lang="pt-BR"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Gut Microbes</a:t>
            </a: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2025)</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3" name="Slide Number Placeholder 2">
            <a:extLst>
              <a:ext uri="{FF2B5EF4-FFF2-40B4-BE49-F238E27FC236}">
                <a16:creationId xmlns:a16="http://schemas.microsoft.com/office/drawing/2014/main" id="{718EE079-7BBC-4BDF-ACC4-99161B8CDCC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50" name="Title">
            <a:extLst>
              <a:ext uri="{FF2B5EF4-FFF2-40B4-BE49-F238E27FC236}">
                <a16:creationId xmlns:a16="http://schemas.microsoft.com/office/drawing/2014/main" id="{74CD2832-99D0-44E6-99D2-0F601DFCB99C}"/>
              </a:ext>
            </a:extLst>
          </p:cNvPr>
          <p:cNvSpPr txBox="1">
            <a:spLocks/>
          </p:cNvSpPr>
          <p:nvPr/>
        </p:nvSpPr>
        <p:spPr bwMode="blackWhite">
          <a:xfrm>
            <a:off x="497637" y="302158"/>
            <a:ext cx="9234309" cy="51244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Mixtures – comparison to individual fibers</a:t>
            </a:r>
          </a:p>
        </p:txBody>
      </p:sp>
      <p:grpSp>
        <p:nvGrpSpPr>
          <p:cNvPr id="49" name="Group 48">
            <a:extLst>
              <a:ext uri="{FF2B5EF4-FFF2-40B4-BE49-F238E27FC236}">
                <a16:creationId xmlns:a16="http://schemas.microsoft.com/office/drawing/2014/main" id="{797224AC-AB60-4C8E-8DE0-9F5B08C49BE5}"/>
              </a:ext>
            </a:extLst>
          </p:cNvPr>
          <p:cNvGrpSpPr/>
          <p:nvPr/>
        </p:nvGrpSpPr>
        <p:grpSpPr>
          <a:xfrm>
            <a:off x="7966334" y="2742829"/>
            <a:ext cx="3781953" cy="2150929"/>
            <a:chOff x="7754305" y="4009455"/>
            <a:chExt cx="3781953" cy="2150929"/>
          </a:xfrm>
        </p:grpSpPr>
        <p:pic>
          <p:nvPicPr>
            <p:cNvPr id="52" name="Picture 51">
              <a:extLst>
                <a:ext uri="{FF2B5EF4-FFF2-40B4-BE49-F238E27FC236}">
                  <a16:creationId xmlns:a16="http://schemas.microsoft.com/office/drawing/2014/main" id="{4B723667-83A3-4DD9-9BFA-79499F4C73EA}"/>
                </a:ext>
              </a:extLst>
            </p:cNvPr>
            <p:cNvPicPr>
              <a:picLocks noChangeAspect="1"/>
            </p:cNvPicPr>
            <p:nvPr/>
          </p:nvPicPr>
          <p:blipFill rotWithShape="1">
            <a:blip r:embed="rId5"/>
            <a:srcRect l="14126" t="30870" r="75029" b="45992"/>
            <a:stretch/>
          </p:blipFill>
          <p:spPr>
            <a:xfrm>
              <a:off x="7829344" y="4095749"/>
              <a:ext cx="3431241" cy="2064635"/>
            </a:xfrm>
            <a:prstGeom prst="rect">
              <a:avLst/>
            </a:prstGeom>
          </p:spPr>
        </p:pic>
        <p:pic>
          <p:nvPicPr>
            <p:cNvPr id="79" name="Picture 78">
              <a:extLst>
                <a:ext uri="{FF2B5EF4-FFF2-40B4-BE49-F238E27FC236}">
                  <a16:creationId xmlns:a16="http://schemas.microsoft.com/office/drawing/2014/main" id="{8F19795C-1FBA-4E0E-A0D1-83A468727341}"/>
                </a:ext>
              </a:extLst>
            </p:cNvPr>
            <p:cNvPicPr>
              <a:picLocks noChangeAspect="1"/>
            </p:cNvPicPr>
            <p:nvPr/>
          </p:nvPicPr>
          <p:blipFill>
            <a:blip r:embed="rId6"/>
            <a:stretch>
              <a:fillRect/>
            </a:stretch>
          </p:blipFill>
          <p:spPr>
            <a:xfrm>
              <a:off x="7754305" y="4009455"/>
              <a:ext cx="3781953" cy="1638529"/>
            </a:xfrm>
            <a:prstGeom prst="rect">
              <a:avLst/>
            </a:prstGeom>
          </p:spPr>
        </p:pic>
      </p:grpSp>
    </p:spTree>
    <p:extLst>
      <p:ext uri="{BB962C8B-B14F-4D97-AF65-F5344CB8AC3E}">
        <p14:creationId xmlns:p14="http://schemas.microsoft.com/office/powerpoint/2010/main" val="19655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subTnLst>
                                    <p:set>
                                      <p:cBhvr override="childStyle">
                                        <p:cTn dur="1" fill="hold" display="0" masterRel="nextClick" afterEffect="1"/>
                                        <p:tgtEl>
                                          <p:spTgt spid="6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subTnLst>
                                    <p:set>
                                      <p:cBhvr override="childStyle">
                                        <p:cTn dur="1" fill="hold" display="0" masterRel="nextClick" afterEffect="1"/>
                                        <p:tgtEl>
                                          <p:spTgt spid="64"/>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subTnLst>
                                    <p:set>
                                      <p:cBhvr override="childStyle">
                                        <p:cTn dur="1" fill="hold" display="0" masterRel="nextClick" afterEffect="1"/>
                                        <p:tgtEl>
                                          <p:spTgt spid="67"/>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8" grpId="0" animBg="1"/>
      <p:bldP spid="51" grpId="0" animBg="1"/>
      <p:bldP spid="53" grpId="0" animBg="1"/>
      <p:bldP spid="55" grpId="0" animBg="1"/>
      <p:bldP spid="56" grpId="0" animBg="1"/>
      <p:bldP spid="57" grpId="0" animBg="1"/>
      <p:bldP spid="59" grpId="0" animBg="1"/>
      <p:bldP spid="60" grpId="0" animBg="1"/>
      <p:bldP spid="61" grpId="0" animBg="1"/>
      <p:bldP spid="63" grpId="0" animBg="1"/>
      <p:bldP spid="64" grpId="0" animBg="1"/>
      <p:bldP spid="65" grpId="0" animBg="1"/>
      <p:bldP spid="67" grpId="0" animBg="1"/>
      <p:bldP spid="68" grpId="0" animBg="1"/>
      <p:bldP spid="69" grpId="0" animBg="1"/>
      <p:bldP spid="71" grpId="0" animBg="1"/>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FA66D7-73D1-0C90-CBF2-DBD30997B96C}"/>
              </a:ext>
            </a:extLst>
          </p:cNvPr>
          <p:cNvSpPr>
            <a:spLocks noGrp="1"/>
          </p:cNvSpPr>
          <p:nvPr>
            <p:ph type="body" sz="quarter" idx="10"/>
          </p:nvPr>
        </p:nvSpPr>
        <p:spPr/>
        <p:txBody>
          <a:bodyPr/>
          <a:lstStyle/>
          <a:p>
            <a:r>
              <a:rPr lang="en-US" dirty="0"/>
              <a:t>Precision prebiotics – what are they?</a:t>
            </a:r>
          </a:p>
        </p:txBody>
      </p:sp>
      <p:sp>
        <p:nvSpPr>
          <p:cNvPr id="7" name="Text Placeholder 6">
            <a:extLst>
              <a:ext uri="{FF2B5EF4-FFF2-40B4-BE49-F238E27FC236}">
                <a16:creationId xmlns:a16="http://schemas.microsoft.com/office/drawing/2014/main" id="{C9BBB43D-B665-4604-517B-A5B4436C835A}"/>
              </a:ext>
            </a:extLst>
          </p:cNvPr>
          <p:cNvSpPr>
            <a:spLocks noGrp="1"/>
          </p:cNvSpPr>
          <p:nvPr>
            <p:ph type="body" sz="quarter" idx="11"/>
          </p:nvPr>
        </p:nvSpPr>
        <p:spPr>
          <a:xfrm>
            <a:off x="1727200" y="1792288"/>
            <a:ext cx="9083675" cy="3065960"/>
          </a:xfrm>
        </p:spPr>
        <p:txBody>
          <a:bodyPr/>
          <a:lstStyle/>
          <a:p>
            <a:pPr marL="0" indent="0">
              <a:buNone/>
            </a:pPr>
            <a:r>
              <a:rPr lang="en-US" dirty="0"/>
              <a:t>Our proposed definition:</a:t>
            </a:r>
          </a:p>
          <a:p>
            <a:pPr marL="0" indent="0">
              <a:buNone/>
            </a:pPr>
            <a:r>
              <a:rPr lang="en-US" i="1" dirty="0">
                <a:solidFill>
                  <a:srgbClr val="00B050"/>
                </a:solidFill>
              </a:rPr>
              <a:t>“prebiotics that preferentially and predictably promote a specific bacterial taxon or groups of bacterial taxa, or a defined microbial metabolic function, doing so effectively and consistently across individuals” </a:t>
            </a:r>
          </a:p>
        </p:txBody>
      </p:sp>
      <p:sp>
        <p:nvSpPr>
          <p:cNvPr id="8" name="TextBox 7">
            <a:extLst>
              <a:ext uri="{FF2B5EF4-FFF2-40B4-BE49-F238E27FC236}">
                <a16:creationId xmlns:a16="http://schemas.microsoft.com/office/drawing/2014/main" id="{83D03BD9-29E5-8B20-23DC-579186C3D0A8}"/>
              </a:ext>
            </a:extLst>
          </p:cNvPr>
          <p:cNvSpPr txBox="1"/>
          <p:nvPr/>
        </p:nvSpPr>
        <p:spPr>
          <a:xfrm>
            <a:off x="7855889" y="6298969"/>
            <a:ext cx="4217052" cy="369332"/>
          </a:xfrm>
          <a:prstGeom prst="rect">
            <a:avLst/>
          </a:prstGeom>
          <a:noFill/>
        </p:spPr>
        <p:txBody>
          <a:bodyPr wrap="none" rtlCol="0">
            <a:spAutoFit/>
          </a:bodyPr>
          <a:lstStyle/>
          <a:p>
            <a:r>
              <a:rPr lang="en-US" dirty="0"/>
              <a:t>Cantu-Jungles and Hamaker, in preparation</a:t>
            </a:r>
          </a:p>
        </p:txBody>
      </p:sp>
    </p:spTree>
    <p:extLst>
      <p:ext uri="{BB962C8B-B14F-4D97-AF65-F5344CB8AC3E}">
        <p14:creationId xmlns:p14="http://schemas.microsoft.com/office/powerpoint/2010/main" val="332947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7EA24-275C-4BB2-A8FA-4761F61DAE6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21" name="Picture 2" descr="Free Check Mark Tick Mark vector and picture">
            <a:extLst>
              <a:ext uri="{FF2B5EF4-FFF2-40B4-BE49-F238E27FC236}">
                <a16:creationId xmlns:a16="http://schemas.microsoft.com/office/drawing/2014/main" id="{2BD0A098-55C7-4B04-B3E2-7149CE159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19" y="1266997"/>
            <a:ext cx="427945" cy="4198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D62CBEB-B04D-4CC9-9286-3CF4095AF0F3}"/>
              </a:ext>
            </a:extLst>
          </p:cNvPr>
          <p:cNvSpPr txBox="1"/>
          <p:nvPr/>
        </p:nvSpPr>
        <p:spPr>
          <a:xfrm>
            <a:off x="8017061" y="6438777"/>
            <a:ext cx="60945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(Cantu-Jungles, T. M., et al. </a:t>
            </a:r>
            <a:r>
              <a:rPr kumimoji="0" lang="pt-BR"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Gut Microbes</a:t>
            </a: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2025)</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pic>
        <p:nvPicPr>
          <p:cNvPr id="20" name="Picture 2" descr="Free Check Mark Tick Mark vector and picture">
            <a:extLst>
              <a:ext uri="{FF2B5EF4-FFF2-40B4-BE49-F238E27FC236}">
                <a16:creationId xmlns:a16="http://schemas.microsoft.com/office/drawing/2014/main" id="{B65127DB-2CFA-4D81-8074-391EBDF34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19" y="1736783"/>
            <a:ext cx="427945" cy="41987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a:extLst>
              <a:ext uri="{FF2B5EF4-FFF2-40B4-BE49-F238E27FC236}">
                <a16:creationId xmlns:a16="http://schemas.microsoft.com/office/drawing/2014/main" id="{867D129E-FC8B-4768-AB5E-8310759A45DA}"/>
              </a:ext>
            </a:extLst>
          </p:cNvPr>
          <p:cNvSpPr txBox="1">
            <a:spLocks/>
          </p:cNvSpPr>
          <p:nvPr/>
        </p:nvSpPr>
        <p:spPr bwMode="blackWhite">
          <a:xfrm>
            <a:off x="497637" y="302158"/>
            <a:ext cx="9234309" cy="51244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Mixtures – comparison to individual fibers</a:t>
            </a:r>
          </a:p>
        </p:txBody>
      </p:sp>
      <p:sp>
        <p:nvSpPr>
          <p:cNvPr id="24" name="Subtitle 2">
            <a:extLst>
              <a:ext uri="{FF2B5EF4-FFF2-40B4-BE49-F238E27FC236}">
                <a16:creationId xmlns:a16="http://schemas.microsoft.com/office/drawing/2014/main" id="{95C9D011-ED6B-4002-9E8C-CD3A51D93985}"/>
              </a:ext>
            </a:extLst>
          </p:cNvPr>
          <p:cNvSpPr txBox="1">
            <a:spLocks/>
          </p:cNvSpPr>
          <p:nvPr/>
        </p:nvSpPr>
        <p:spPr>
          <a:xfrm>
            <a:off x="873364" y="823180"/>
            <a:ext cx="9929247" cy="4072910"/>
          </a:xfrm>
          <a:prstGeom prst="rect">
            <a:avLst/>
          </a:prstGeom>
          <a:noFill/>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9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rPr>
              <a:t>Provide support to a larger number of beneficial bacteria</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rPr>
              <a:t>Have more consistent responses in different individuals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rPr>
              <a:t> Unexpected finding - </a:t>
            </a:r>
            <a:r>
              <a:rPr kumimoji="0" lang="pt-BR" sz="2200" b="1" i="0" u="none" strike="noStrike" kern="1200" cap="none" spc="0" normalizeH="0" baseline="0" noProof="0" dirty="0">
                <a:ln>
                  <a:noFill/>
                </a:ln>
                <a:solidFill>
                  <a:srgbClr val="FF0000"/>
                </a:solidFill>
                <a:effectLst/>
                <a:uLnTx/>
                <a:uFillTx/>
                <a:latin typeface="Acumin Pro SemiCondensed" panose="020B0506020202020204" pitchFamily="34" charset="77"/>
                <a:ea typeface="+mn-ea"/>
                <a:cs typeface="+mn-cs"/>
              </a:rPr>
              <a:t>synergistic interactions</a:t>
            </a:r>
            <a:r>
              <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rPr>
              <a:t> that: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rPr>
              <a:t>Taxa that are not supported by any of the mixture components are supported by the mixture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pt-BR" sz="2200" b="1" i="0" u="none" strike="noStrike" kern="1200" cap="none" spc="0" normalizeH="0" baseline="0" noProof="0" dirty="0">
              <a:ln>
                <a:noFill/>
              </a:ln>
              <a:solidFill>
                <a:srgbClr val="ED7D31"/>
              </a:solidFill>
              <a:effectLst/>
              <a:uLnTx/>
              <a:uFillTx/>
              <a:latin typeface="Acumin Pro SemiCondensed" panose="020B0506020202020204" pitchFamily="34" charset="77"/>
              <a:ea typeface="+mn-ea"/>
              <a:cs typeface="+mn-cs"/>
            </a:endParaRPr>
          </a:p>
        </p:txBody>
      </p:sp>
      <p:pic>
        <p:nvPicPr>
          <p:cNvPr id="25" name="Picture 2" descr="Free Check Mark Tick Mark vector and picture">
            <a:extLst>
              <a:ext uri="{FF2B5EF4-FFF2-40B4-BE49-F238E27FC236}">
                <a16:creationId xmlns:a16="http://schemas.microsoft.com/office/drawing/2014/main" id="{DBAEE70D-3A95-4576-BF0B-739B89022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18" y="2947430"/>
            <a:ext cx="427945" cy="4198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AB4E290-9503-4645-B9A4-8C7FD97F50C0}"/>
              </a:ext>
            </a:extLst>
          </p:cNvPr>
          <p:cNvSpPr/>
          <p:nvPr/>
        </p:nvSpPr>
        <p:spPr>
          <a:xfrm>
            <a:off x="2151913" y="2266610"/>
            <a:ext cx="6356798" cy="376821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54152BB-83F6-4947-9497-28F822D2838D}"/>
              </a:ext>
            </a:extLst>
          </p:cNvPr>
          <p:cNvGrpSpPr/>
          <p:nvPr/>
        </p:nvGrpSpPr>
        <p:grpSpPr>
          <a:xfrm>
            <a:off x="2374327" y="2779350"/>
            <a:ext cx="4389753" cy="3131693"/>
            <a:chOff x="631197" y="3028866"/>
            <a:chExt cx="1869279" cy="1838362"/>
          </a:xfrm>
        </p:grpSpPr>
        <p:pic>
          <p:nvPicPr>
            <p:cNvPr id="15" name="Picture 14">
              <a:extLst>
                <a:ext uri="{FF2B5EF4-FFF2-40B4-BE49-F238E27FC236}">
                  <a16:creationId xmlns:a16="http://schemas.microsoft.com/office/drawing/2014/main" id="{3F848036-B3AD-48AC-8D60-0938ECF655AA}"/>
                </a:ext>
              </a:extLst>
            </p:cNvPr>
            <p:cNvPicPr>
              <a:picLocks noChangeAspect="1"/>
            </p:cNvPicPr>
            <p:nvPr/>
          </p:nvPicPr>
          <p:blipFill rotWithShape="1">
            <a:blip r:embed="rId4"/>
            <a:srcRect l="1335" t="28684" r="89394" b="35245"/>
            <a:stretch/>
          </p:blipFill>
          <p:spPr>
            <a:xfrm>
              <a:off x="631197" y="3211030"/>
              <a:ext cx="207656" cy="1108440"/>
            </a:xfrm>
            <a:prstGeom prst="rect">
              <a:avLst/>
            </a:prstGeom>
            <a:solidFill>
              <a:schemeClr val="bg1"/>
            </a:solidFill>
          </p:spPr>
        </p:pic>
        <p:pic>
          <p:nvPicPr>
            <p:cNvPr id="11" name="Graphic 7">
              <a:extLst>
                <a:ext uri="{FF2B5EF4-FFF2-40B4-BE49-F238E27FC236}">
                  <a16:creationId xmlns:a16="http://schemas.microsoft.com/office/drawing/2014/main" id="{025D0305-458D-4751-8EE9-29CF754A2A84}"/>
                </a:ext>
              </a:extLst>
            </p:cNvPr>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7323" t="6193" r="32083" b="79634"/>
            <a:stretch/>
          </p:blipFill>
          <p:spPr bwMode="auto">
            <a:xfrm>
              <a:off x="692569" y="3028866"/>
              <a:ext cx="1807907" cy="1838362"/>
            </a:xfrm>
            <a:prstGeom prst="rect">
              <a:avLst/>
            </a:prstGeom>
            <a:ln>
              <a:noFill/>
            </a:ln>
            <a:extLst>
              <a:ext uri="{53640926-AAD7-44D8-BBD7-CCE9431645EC}">
                <a14:shadowObscured xmlns:a14="http://schemas.microsoft.com/office/drawing/2010/main"/>
              </a:ext>
            </a:extLst>
          </p:spPr>
        </p:pic>
      </p:grpSp>
      <p:pic>
        <p:nvPicPr>
          <p:cNvPr id="12" name="Graphic 7">
            <a:extLst>
              <a:ext uri="{FF2B5EF4-FFF2-40B4-BE49-F238E27FC236}">
                <a16:creationId xmlns:a16="http://schemas.microsoft.com/office/drawing/2014/main" id="{AE1D1394-AF86-4794-BCB9-0AE4899E9F21}"/>
              </a:ext>
            </a:extLst>
          </p:cNvPr>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86407" t="31284" r="7931" b="46143"/>
          <a:stretch/>
        </p:blipFill>
        <p:spPr bwMode="auto">
          <a:xfrm>
            <a:off x="7367633" y="2879109"/>
            <a:ext cx="569069" cy="2899250"/>
          </a:xfrm>
          <a:prstGeom prst="rect">
            <a:avLst/>
          </a:prstGeom>
          <a:ln>
            <a:noFill/>
          </a:ln>
          <a:extLst>
            <a:ext uri="{53640926-AAD7-44D8-BBD7-CCE9431645EC}">
              <a14:shadowObscured xmlns:a14="http://schemas.microsoft.com/office/drawing/2010/main"/>
            </a:ext>
          </a:extLst>
        </p:spPr>
      </p:pic>
      <p:pic>
        <p:nvPicPr>
          <p:cNvPr id="19" name="Graphic 7">
            <a:extLst>
              <a:ext uri="{FF2B5EF4-FFF2-40B4-BE49-F238E27FC236}">
                <a16:creationId xmlns:a16="http://schemas.microsoft.com/office/drawing/2014/main" id="{86A4C792-E15A-4009-8409-461352B380AC}"/>
              </a:ext>
            </a:extLst>
          </p:cNvPr>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7323" t="4800" r="16735" b="93401"/>
          <a:stretch/>
        </p:blipFill>
        <p:spPr bwMode="auto">
          <a:xfrm>
            <a:off x="1883625" y="2507557"/>
            <a:ext cx="4880455" cy="324180"/>
          </a:xfrm>
          <a:prstGeom prst="rect">
            <a:avLst/>
          </a:prstGeom>
          <a:ln>
            <a:noFill/>
          </a:ln>
          <a:extLst>
            <a:ext uri="{53640926-AAD7-44D8-BBD7-CCE9431645EC}">
              <a14:shadowObscured xmlns:a14="http://schemas.microsoft.com/office/drawing/2010/main"/>
            </a:ext>
          </a:extLst>
        </p:spPr>
      </p:pic>
      <p:cxnSp>
        <p:nvCxnSpPr>
          <p:cNvPr id="23" name="Straight Connector 22">
            <a:extLst>
              <a:ext uri="{FF2B5EF4-FFF2-40B4-BE49-F238E27FC236}">
                <a16:creationId xmlns:a16="http://schemas.microsoft.com/office/drawing/2014/main" id="{58413E06-5FA4-43C0-BD4B-B2A1AC129BBF}"/>
              </a:ext>
            </a:extLst>
          </p:cNvPr>
          <p:cNvCxnSpPr>
            <a:cxnSpLocks/>
          </p:cNvCxnSpPr>
          <p:nvPr/>
        </p:nvCxnSpPr>
        <p:spPr>
          <a:xfrm>
            <a:off x="3896544" y="3826686"/>
            <a:ext cx="28675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6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8C0643B-1A18-48B6-A58B-113A58B0342C}"/>
              </a:ext>
            </a:extLst>
          </p:cNvPr>
          <p:cNvSpPr txBox="1"/>
          <p:nvPr/>
        </p:nvSpPr>
        <p:spPr>
          <a:xfrm>
            <a:off x="1170120" y="6345361"/>
            <a:ext cx="7049320"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cumin Pro ExtraCondensed" panose="020B0508020202020204" pitchFamily="34" charset="77"/>
                <a:ea typeface="+mn-ea"/>
                <a:cs typeface="+mn-cs"/>
              </a:rPr>
              <a:t>Genus differentially promoted across one or more treatments compared to the blank – identified through ANCOM</a:t>
            </a:r>
          </a:p>
        </p:txBody>
      </p:sp>
      <p:pic>
        <p:nvPicPr>
          <p:cNvPr id="21" name="Picture 20">
            <a:extLst>
              <a:ext uri="{FF2B5EF4-FFF2-40B4-BE49-F238E27FC236}">
                <a16:creationId xmlns:a16="http://schemas.microsoft.com/office/drawing/2014/main" id="{451A7CC6-9164-45E6-BE3D-9331E0A54317}"/>
              </a:ext>
            </a:extLst>
          </p:cNvPr>
          <p:cNvPicPr>
            <a:picLocks noChangeAspect="1"/>
          </p:cNvPicPr>
          <p:nvPr/>
        </p:nvPicPr>
        <p:blipFill rotWithShape="1">
          <a:blip r:embed="rId3"/>
          <a:srcRect l="18044" t="21893" r="79424" b="23868"/>
          <a:stretch/>
        </p:blipFill>
        <p:spPr>
          <a:xfrm>
            <a:off x="9959941" y="1471625"/>
            <a:ext cx="689453" cy="4166480"/>
          </a:xfrm>
          <a:prstGeom prst="rect">
            <a:avLst/>
          </a:prstGeom>
        </p:spPr>
      </p:pic>
      <p:sp>
        <p:nvSpPr>
          <p:cNvPr id="30" name="TextBox 29">
            <a:extLst>
              <a:ext uri="{FF2B5EF4-FFF2-40B4-BE49-F238E27FC236}">
                <a16:creationId xmlns:a16="http://schemas.microsoft.com/office/drawing/2014/main" id="{6F1BD0F3-F03D-4277-8269-F55C186AD0B6}"/>
              </a:ext>
            </a:extLst>
          </p:cNvPr>
          <p:cNvSpPr txBox="1"/>
          <p:nvPr/>
        </p:nvSpPr>
        <p:spPr>
          <a:xfrm>
            <a:off x="8310138" y="6412069"/>
            <a:ext cx="60945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(Cantu-Jungles, T. M., et al. </a:t>
            </a:r>
            <a:r>
              <a:rPr kumimoji="0" lang="pt-BR"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Gut Microbes</a:t>
            </a: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2025)</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pic>
        <p:nvPicPr>
          <p:cNvPr id="14" name="Picture 13">
            <a:extLst>
              <a:ext uri="{FF2B5EF4-FFF2-40B4-BE49-F238E27FC236}">
                <a16:creationId xmlns:a16="http://schemas.microsoft.com/office/drawing/2014/main" id="{56A477BF-5DFB-4011-AF4C-48E9E6618008}"/>
              </a:ext>
            </a:extLst>
          </p:cNvPr>
          <p:cNvPicPr>
            <a:picLocks noChangeAspect="1"/>
          </p:cNvPicPr>
          <p:nvPr/>
        </p:nvPicPr>
        <p:blipFill rotWithShape="1">
          <a:blip r:embed="rId4"/>
          <a:srcRect l="19555" t="46976" r="72116" b="20971"/>
          <a:stretch/>
        </p:blipFill>
        <p:spPr>
          <a:xfrm>
            <a:off x="4335102" y="3810774"/>
            <a:ext cx="2229000" cy="2419153"/>
          </a:xfrm>
          <a:prstGeom prst="rect">
            <a:avLst/>
          </a:prstGeom>
        </p:spPr>
      </p:pic>
      <p:pic>
        <p:nvPicPr>
          <p:cNvPr id="15" name="Picture 14">
            <a:extLst>
              <a:ext uri="{FF2B5EF4-FFF2-40B4-BE49-F238E27FC236}">
                <a16:creationId xmlns:a16="http://schemas.microsoft.com/office/drawing/2014/main" id="{59A40150-DC3E-4ECB-837E-1E63959EE5AB}"/>
              </a:ext>
            </a:extLst>
          </p:cNvPr>
          <p:cNvPicPr>
            <a:picLocks noChangeAspect="1"/>
          </p:cNvPicPr>
          <p:nvPr/>
        </p:nvPicPr>
        <p:blipFill rotWithShape="1">
          <a:blip r:embed="rId4"/>
          <a:srcRect l="2525" t="11625" r="89146" b="20971"/>
          <a:stretch/>
        </p:blipFill>
        <p:spPr>
          <a:xfrm>
            <a:off x="1478736" y="1027199"/>
            <a:ext cx="2229000" cy="5087294"/>
          </a:xfrm>
          <a:prstGeom prst="rect">
            <a:avLst/>
          </a:prstGeom>
        </p:spPr>
      </p:pic>
      <p:pic>
        <p:nvPicPr>
          <p:cNvPr id="16" name="Picture 15">
            <a:extLst>
              <a:ext uri="{FF2B5EF4-FFF2-40B4-BE49-F238E27FC236}">
                <a16:creationId xmlns:a16="http://schemas.microsoft.com/office/drawing/2014/main" id="{90120272-820C-487B-BAAA-933D054004F7}"/>
              </a:ext>
            </a:extLst>
          </p:cNvPr>
          <p:cNvPicPr>
            <a:picLocks noChangeAspect="1"/>
          </p:cNvPicPr>
          <p:nvPr/>
        </p:nvPicPr>
        <p:blipFill rotWithShape="1">
          <a:blip r:embed="rId4"/>
          <a:srcRect l="19555" t="11625" r="71559" b="53093"/>
          <a:stretch/>
        </p:blipFill>
        <p:spPr>
          <a:xfrm>
            <a:off x="4260580" y="1032480"/>
            <a:ext cx="2378044" cy="2662860"/>
          </a:xfrm>
          <a:prstGeom prst="rect">
            <a:avLst/>
          </a:prstGeom>
        </p:spPr>
      </p:pic>
      <p:pic>
        <p:nvPicPr>
          <p:cNvPr id="17" name="Picture 16">
            <a:extLst>
              <a:ext uri="{FF2B5EF4-FFF2-40B4-BE49-F238E27FC236}">
                <a16:creationId xmlns:a16="http://schemas.microsoft.com/office/drawing/2014/main" id="{4C985D1C-E9B8-44E6-AD02-B1B6FEEEC646}"/>
              </a:ext>
            </a:extLst>
          </p:cNvPr>
          <p:cNvPicPr>
            <a:picLocks noChangeAspect="1"/>
          </p:cNvPicPr>
          <p:nvPr/>
        </p:nvPicPr>
        <p:blipFill rotWithShape="1">
          <a:blip r:embed="rId5"/>
          <a:srcRect l="2005" t="31634" r="96663" b="35453"/>
          <a:stretch/>
        </p:blipFill>
        <p:spPr>
          <a:xfrm>
            <a:off x="1170121" y="1219554"/>
            <a:ext cx="308615" cy="2150384"/>
          </a:xfrm>
          <a:prstGeom prst="rect">
            <a:avLst/>
          </a:prstGeom>
        </p:spPr>
      </p:pic>
      <p:pic>
        <p:nvPicPr>
          <p:cNvPr id="18" name="Picture 17">
            <a:extLst>
              <a:ext uri="{FF2B5EF4-FFF2-40B4-BE49-F238E27FC236}">
                <a16:creationId xmlns:a16="http://schemas.microsoft.com/office/drawing/2014/main" id="{EF309CC4-8731-4073-81E0-D133CABD914C}"/>
              </a:ext>
            </a:extLst>
          </p:cNvPr>
          <p:cNvPicPr>
            <a:picLocks noChangeAspect="1"/>
          </p:cNvPicPr>
          <p:nvPr/>
        </p:nvPicPr>
        <p:blipFill rotWithShape="1">
          <a:blip r:embed="rId5"/>
          <a:srcRect l="3205" t="31634" r="88107" b="35453"/>
          <a:stretch/>
        </p:blipFill>
        <p:spPr>
          <a:xfrm>
            <a:off x="7029053" y="1219554"/>
            <a:ext cx="2378044" cy="2540648"/>
          </a:xfrm>
          <a:prstGeom prst="rect">
            <a:avLst/>
          </a:prstGeom>
        </p:spPr>
      </p:pic>
      <p:pic>
        <p:nvPicPr>
          <p:cNvPr id="19" name="Picture 18">
            <a:extLst>
              <a:ext uri="{FF2B5EF4-FFF2-40B4-BE49-F238E27FC236}">
                <a16:creationId xmlns:a16="http://schemas.microsoft.com/office/drawing/2014/main" id="{104BC11C-C423-4D3B-8B5F-F95AE0614A1F}"/>
              </a:ext>
            </a:extLst>
          </p:cNvPr>
          <p:cNvPicPr>
            <a:picLocks noChangeAspect="1"/>
          </p:cNvPicPr>
          <p:nvPr/>
        </p:nvPicPr>
        <p:blipFill rotWithShape="1">
          <a:blip r:embed="rId5"/>
          <a:srcRect l="20581" t="30261" r="70731" b="36826"/>
          <a:stretch/>
        </p:blipFill>
        <p:spPr>
          <a:xfrm>
            <a:off x="7029053" y="3789713"/>
            <a:ext cx="2229000" cy="2381413"/>
          </a:xfrm>
          <a:prstGeom prst="rect">
            <a:avLst/>
          </a:prstGeom>
        </p:spPr>
      </p:pic>
      <p:pic>
        <p:nvPicPr>
          <p:cNvPr id="20" name="Picture 19">
            <a:extLst>
              <a:ext uri="{FF2B5EF4-FFF2-40B4-BE49-F238E27FC236}">
                <a16:creationId xmlns:a16="http://schemas.microsoft.com/office/drawing/2014/main" id="{D175C049-DC47-409F-8261-04317755F62F}"/>
              </a:ext>
            </a:extLst>
          </p:cNvPr>
          <p:cNvPicPr>
            <a:picLocks noChangeAspect="1"/>
          </p:cNvPicPr>
          <p:nvPr/>
        </p:nvPicPr>
        <p:blipFill rotWithShape="1">
          <a:blip r:embed="rId5"/>
          <a:srcRect l="2005" t="31634" r="96663" b="35453"/>
          <a:stretch/>
        </p:blipFill>
        <p:spPr>
          <a:xfrm>
            <a:off x="1170120" y="3695340"/>
            <a:ext cx="308615" cy="2150384"/>
          </a:xfrm>
          <a:prstGeom prst="rect">
            <a:avLst/>
          </a:prstGeom>
        </p:spPr>
      </p:pic>
      <p:cxnSp>
        <p:nvCxnSpPr>
          <p:cNvPr id="22" name="Straight Connector 21">
            <a:extLst>
              <a:ext uri="{FF2B5EF4-FFF2-40B4-BE49-F238E27FC236}">
                <a16:creationId xmlns:a16="http://schemas.microsoft.com/office/drawing/2014/main" id="{BC631847-452D-45F5-88B7-934125D07162}"/>
              </a:ext>
            </a:extLst>
          </p:cNvPr>
          <p:cNvCxnSpPr>
            <a:cxnSpLocks/>
          </p:cNvCxnSpPr>
          <p:nvPr/>
        </p:nvCxnSpPr>
        <p:spPr>
          <a:xfrm>
            <a:off x="2006600" y="2637686"/>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AB53E-8D12-4E3C-A13A-053B8161F866}"/>
              </a:ext>
            </a:extLst>
          </p:cNvPr>
          <p:cNvCxnSpPr>
            <a:cxnSpLocks/>
          </p:cNvCxnSpPr>
          <p:nvPr/>
        </p:nvCxnSpPr>
        <p:spPr>
          <a:xfrm>
            <a:off x="4937488" y="2112554"/>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4EE08D-E905-45E7-9E90-76597EA55BEA}"/>
              </a:ext>
            </a:extLst>
          </p:cNvPr>
          <p:cNvCxnSpPr>
            <a:cxnSpLocks/>
          </p:cNvCxnSpPr>
          <p:nvPr/>
        </p:nvCxnSpPr>
        <p:spPr>
          <a:xfrm>
            <a:off x="7705961" y="2415436"/>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CABFFE-1CCC-4467-A4CE-FA6C8120CE31}"/>
              </a:ext>
            </a:extLst>
          </p:cNvPr>
          <p:cNvCxnSpPr>
            <a:cxnSpLocks/>
          </p:cNvCxnSpPr>
          <p:nvPr/>
        </p:nvCxnSpPr>
        <p:spPr>
          <a:xfrm>
            <a:off x="2006600" y="5044336"/>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60C1CE-D907-4345-AD30-134853FEE61A}"/>
              </a:ext>
            </a:extLst>
          </p:cNvPr>
          <p:cNvCxnSpPr>
            <a:cxnSpLocks/>
          </p:cNvCxnSpPr>
          <p:nvPr/>
        </p:nvCxnSpPr>
        <p:spPr>
          <a:xfrm>
            <a:off x="4937488" y="4771286"/>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8CE035-526B-4076-82F5-8BA6402FA8FB}"/>
              </a:ext>
            </a:extLst>
          </p:cNvPr>
          <p:cNvCxnSpPr>
            <a:cxnSpLocks/>
          </p:cNvCxnSpPr>
          <p:nvPr/>
        </p:nvCxnSpPr>
        <p:spPr>
          <a:xfrm>
            <a:off x="7629888" y="5107836"/>
            <a:ext cx="170113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0CA84A3-7A5F-4C44-A13F-DC22A351695D}"/>
              </a:ext>
            </a:extLst>
          </p:cNvPr>
          <p:cNvPicPr>
            <a:picLocks noChangeAspect="1"/>
          </p:cNvPicPr>
          <p:nvPr/>
        </p:nvPicPr>
        <p:blipFill>
          <a:blip r:embed="rId6"/>
          <a:stretch>
            <a:fillRect/>
          </a:stretch>
        </p:blipFill>
        <p:spPr>
          <a:xfrm>
            <a:off x="2006600" y="2993551"/>
            <a:ext cx="1615831" cy="703669"/>
          </a:xfrm>
          <a:prstGeom prst="rect">
            <a:avLst/>
          </a:prstGeom>
        </p:spPr>
      </p:pic>
      <p:pic>
        <p:nvPicPr>
          <p:cNvPr id="31" name="Picture 30">
            <a:extLst>
              <a:ext uri="{FF2B5EF4-FFF2-40B4-BE49-F238E27FC236}">
                <a16:creationId xmlns:a16="http://schemas.microsoft.com/office/drawing/2014/main" id="{22B49453-3BBA-404B-9141-64FACFC6D7FE}"/>
              </a:ext>
            </a:extLst>
          </p:cNvPr>
          <p:cNvPicPr>
            <a:picLocks noChangeAspect="1"/>
          </p:cNvPicPr>
          <p:nvPr/>
        </p:nvPicPr>
        <p:blipFill>
          <a:blip r:embed="rId6"/>
          <a:stretch>
            <a:fillRect/>
          </a:stretch>
        </p:blipFill>
        <p:spPr>
          <a:xfrm>
            <a:off x="2049252" y="5513922"/>
            <a:ext cx="1615831" cy="703669"/>
          </a:xfrm>
          <a:prstGeom prst="rect">
            <a:avLst/>
          </a:prstGeom>
        </p:spPr>
      </p:pic>
      <p:pic>
        <p:nvPicPr>
          <p:cNvPr id="32" name="Picture 31">
            <a:extLst>
              <a:ext uri="{FF2B5EF4-FFF2-40B4-BE49-F238E27FC236}">
                <a16:creationId xmlns:a16="http://schemas.microsoft.com/office/drawing/2014/main" id="{487CEA79-6D1C-4C1D-ADF3-B48E84500EEA}"/>
              </a:ext>
            </a:extLst>
          </p:cNvPr>
          <p:cNvPicPr>
            <a:picLocks noChangeAspect="1"/>
          </p:cNvPicPr>
          <p:nvPr/>
        </p:nvPicPr>
        <p:blipFill>
          <a:blip r:embed="rId6"/>
          <a:stretch>
            <a:fillRect/>
          </a:stretch>
        </p:blipFill>
        <p:spPr>
          <a:xfrm>
            <a:off x="4972322" y="3008743"/>
            <a:ext cx="1615831" cy="703669"/>
          </a:xfrm>
          <a:prstGeom prst="rect">
            <a:avLst/>
          </a:prstGeom>
        </p:spPr>
      </p:pic>
      <p:pic>
        <p:nvPicPr>
          <p:cNvPr id="33" name="Picture 32">
            <a:extLst>
              <a:ext uri="{FF2B5EF4-FFF2-40B4-BE49-F238E27FC236}">
                <a16:creationId xmlns:a16="http://schemas.microsoft.com/office/drawing/2014/main" id="{169067CB-60D7-4D53-A3B4-1C3FA71BB04F}"/>
              </a:ext>
            </a:extLst>
          </p:cNvPr>
          <p:cNvPicPr>
            <a:picLocks noChangeAspect="1"/>
          </p:cNvPicPr>
          <p:nvPr/>
        </p:nvPicPr>
        <p:blipFill>
          <a:blip r:embed="rId6"/>
          <a:stretch>
            <a:fillRect/>
          </a:stretch>
        </p:blipFill>
        <p:spPr>
          <a:xfrm>
            <a:off x="7748613" y="3079744"/>
            <a:ext cx="1615831" cy="703669"/>
          </a:xfrm>
          <a:prstGeom prst="rect">
            <a:avLst/>
          </a:prstGeom>
        </p:spPr>
      </p:pic>
      <p:pic>
        <p:nvPicPr>
          <p:cNvPr id="34" name="Picture 33">
            <a:extLst>
              <a:ext uri="{FF2B5EF4-FFF2-40B4-BE49-F238E27FC236}">
                <a16:creationId xmlns:a16="http://schemas.microsoft.com/office/drawing/2014/main" id="{2A70D710-5281-4655-8C54-CBE0A31E709B}"/>
              </a:ext>
            </a:extLst>
          </p:cNvPr>
          <p:cNvPicPr>
            <a:picLocks noChangeAspect="1"/>
          </p:cNvPicPr>
          <p:nvPr/>
        </p:nvPicPr>
        <p:blipFill>
          <a:blip r:embed="rId6"/>
          <a:stretch>
            <a:fillRect/>
          </a:stretch>
        </p:blipFill>
        <p:spPr>
          <a:xfrm>
            <a:off x="2031579" y="5508051"/>
            <a:ext cx="1615831" cy="703669"/>
          </a:xfrm>
          <a:prstGeom prst="rect">
            <a:avLst/>
          </a:prstGeom>
        </p:spPr>
      </p:pic>
      <p:pic>
        <p:nvPicPr>
          <p:cNvPr id="35" name="Picture 34">
            <a:extLst>
              <a:ext uri="{FF2B5EF4-FFF2-40B4-BE49-F238E27FC236}">
                <a16:creationId xmlns:a16="http://schemas.microsoft.com/office/drawing/2014/main" id="{2D92E9B8-5A6A-482B-9E5E-ED692F562B47}"/>
              </a:ext>
            </a:extLst>
          </p:cNvPr>
          <p:cNvPicPr>
            <a:picLocks noChangeAspect="1"/>
          </p:cNvPicPr>
          <p:nvPr/>
        </p:nvPicPr>
        <p:blipFill>
          <a:blip r:embed="rId6"/>
          <a:stretch>
            <a:fillRect/>
          </a:stretch>
        </p:blipFill>
        <p:spPr>
          <a:xfrm>
            <a:off x="4967608" y="5606304"/>
            <a:ext cx="1615831" cy="703669"/>
          </a:xfrm>
          <a:prstGeom prst="rect">
            <a:avLst/>
          </a:prstGeom>
        </p:spPr>
      </p:pic>
      <p:pic>
        <p:nvPicPr>
          <p:cNvPr id="36" name="Picture 35">
            <a:extLst>
              <a:ext uri="{FF2B5EF4-FFF2-40B4-BE49-F238E27FC236}">
                <a16:creationId xmlns:a16="http://schemas.microsoft.com/office/drawing/2014/main" id="{09E9A9D3-9727-4C11-82E3-63C7C3B39A37}"/>
              </a:ext>
            </a:extLst>
          </p:cNvPr>
          <p:cNvPicPr>
            <a:picLocks noChangeAspect="1"/>
          </p:cNvPicPr>
          <p:nvPr/>
        </p:nvPicPr>
        <p:blipFill>
          <a:blip r:embed="rId6"/>
          <a:stretch>
            <a:fillRect/>
          </a:stretch>
        </p:blipFill>
        <p:spPr>
          <a:xfrm>
            <a:off x="7618165" y="5597733"/>
            <a:ext cx="1615831" cy="703669"/>
          </a:xfrm>
          <a:prstGeom prst="rect">
            <a:avLst/>
          </a:prstGeom>
        </p:spPr>
      </p:pic>
      <p:sp>
        <p:nvSpPr>
          <p:cNvPr id="2" name="Slide Number Placeholder 1">
            <a:extLst>
              <a:ext uri="{FF2B5EF4-FFF2-40B4-BE49-F238E27FC236}">
                <a16:creationId xmlns:a16="http://schemas.microsoft.com/office/drawing/2014/main" id="{FC8BB3D5-E409-4614-8B2F-B393FD68CD1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cxnSp>
        <p:nvCxnSpPr>
          <p:cNvPr id="38" name="Straight Connector 37">
            <a:extLst>
              <a:ext uri="{FF2B5EF4-FFF2-40B4-BE49-F238E27FC236}">
                <a16:creationId xmlns:a16="http://schemas.microsoft.com/office/drawing/2014/main" id="{04E11D4B-D513-4CD6-BF63-C4827DB06DD7}"/>
              </a:ext>
            </a:extLst>
          </p:cNvPr>
          <p:cNvCxnSpPr>
            <a:cxnSpLocks/>
          </p:cNvCxnSpPr>
          <p:nvPr/>
        </p:nvCxnSpPr>
        <p:spPr>
          <a:xfrm>
            <a:off x="9616708" y="5732585"/>
            <a:ext cx="24713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1D297D-E455-49AB-AFAB-E182756FAD00}"/>
              </a:ext>
            </a:extLst>
          </p:cNvPr>
          <p:cNvSpPr txBox="1"/>
          <p:nvPr/>
        </p:nvSpPr>
        <p:spPr>
          <a:xfrm>
            <a:off x="9959942" y="5575496"/>
            <a:ext cx="2229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cumin Pro"/>
                <a:ea typeface="+mn-ea"/>
                <a:cs typeface="+mn-cs"/>
              </a:rPr>
              <a:t>Average promotion by individual fibers</a:t>
            </a:r>
            <a:endParaRPr kumimoji="0" lang="pt-BR" sz="12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41" name="Title">
            <a:extLst>
              <a:ext uri="{FF2B5EF4-FFF2-40B4-BE49-F238E27FC236}">
                <a16:creationId xmlns:a16="http://schemas.microsoft.com/office/drawing/2014/main" id="{072CC1DE-DB4D-4314-914D-C1DBEFAEF72C}"/>
              </a:ext>
            </a:extLst>
          </p:cNvPr>
          <p:cNvSpPr txBox="1">
            <a:spLocks/>
          </p:cNvSpPr>
          <p:nvPr/>
        </p:nvSpPr>
        <p:spPr bwMode="blackWhite">
          <a:xfrm>
            <a:off x="497637" y="302158"/>
            <a:ext cx="9234309" cy="51244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Mixtures – comparison to individual fibers</a:t>
            </a:r>
          </a:p>
        </p:txBody>
      </p:sp>
    </p:spTree>
    <p:extLst>
      <p:ext uri="{BB962C8B-B14F-4D97-AF65-F5344CB8AC3E}">
        <p14:creationId xmlns:p14="http://schemas.microsoft.com/office/powerpoint/2010/main" val="17587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CB86D0-2D34-48C9-9F8C-46206C829CC8}"/>
              </a:ext>
            </a:extLst>
          </p:cNvPr>
          <p:cNvSpPr>
            <a:spLocks noGrp="1"/>
          </p:cNvSpPr>
          <p:nvPr>
            <p:ph type="subTitle" idx="1"/>
          </p:nvPr>
        </p:nvSpPr>
        <p:spPr>
          <a:xfrm>
            <a:off x="873366" y="1303022"/>
            <a:ext cx="9929247" cy="4505849"/>
          </a:xfrm>
        </p:spPr>
        <p:txBody>
          <a:bodyPr/>
          <a:lstStyle/>
          <a:p>
            <a:endParaRPr lang="pt-BR" dirty="0"/>
          </a:p>
          <a:p>
            <a:pPr marL="457200" indent="-457200">
              <a:buAutoNum type="arabicParenR"/>
            </a:pPr>
            <a:r>
              <a:rPr lang="pt-BR" dirty="0"/>
              <a:t>Provide support to a larger number of beneficial bacteria</a:t>
            </a:r>
          </a:p>
          <a:p>
            <a:pPr marL="457200" indent="-457200">
              <a:buAutoNum type="arabicParenR"/>
            </a:pPr>
            <a:r>
              <a:rPr lang="pt-BR" dirty="0"/>
              <a:t>Have more consistent responses in different individuals </a:t>
            </a:r>
          </a:p>
          <a:p>
            <a:pPr marL="457200" indent="-457200">
              <a:buAutoNum type="arabicParenR"/>
            </a:pPr>
            <a:endParaRPr lang="pt-BR" dirty="0"/>
          </a:p>
          <a:p>
            <a:pPr marL="342900" indent="-342900">
              <a:buFont typeface="Wingdings" panose="05000000000000000000" pitchFamily="2" charset="2"/>
              <a:buChar char="Ø"/>
            </a:pPr>
            <a:r>
              <a:rPr lang="pt-BR" dirty="0"/>
              <a:t> Unexpected finding - </a:t>
            </a:r>
            <a:r>
              <a:rPr lang="pt-BR" dirty="0">
                <a:solidFill>
                  <a:srgbClr val="FF0000"/>
                </a:solidFill>
              </a:rPr>
              <a:t>synergistic interactions</a:t>
            </a:r>
            <a:r>
              <a:rPr lang="pt-BR" dirty="0"/>
              <a:t> that:</a:t>
            </a:r>
          </a:p>
          <a:p>
            <a:pPr marL="457200" indent="-457200">
              <a:buFont typeface="Arial" panose="020B0604020202020204" pitchFamily="34" charset="0"/>
              <a:buAutoNum type="arabicParenR"/>
            </a:pPr>
            <a:r>
              <a:rPr lang="pt-BR" dirty="0"/>
              <a:t>Taxa that are not supported by any of the mixture components are supported by the mixture</a:t>
            </a:r>
          </a:p>
          <a:p>
            <a:pPr marL="457200" indent="-457200">
              <a:buAutoNum type="arabicParenR"/>
            </a:pPr>
            <a:r>
              <a:rPr lang="pt-BR" dirty="0"/>
              <a:t>Promote taxa at higher levels than expected</a:t>
            </a:r>
          </a:p>
          <a:p>
            <a:endParaRPr lang="pt-BR" dirty="0"/>
          </a:p>
          <a:p>
            <a:pPr marL="457200" indent="-457200">
              <a:buAutoNum type="arabicParenR"/>
            </a:pPr>
            <a:endParaRPr lang="pt-BR" dirty="0"/>
          </a:p>
          <a:p>
            <a:pPr marL="457200" indent="-457200">
              <a:buAutoNum type="arabicParenR"/>
            </a:pPr>
            <a:endParaRPr lang="pt-BR" dirty="0"/>
          </a:p>
        </p:txBody>
      </p:sp>
      <p:sp>
        <p:nvSpPr>
          <p:cNvPr id="2" name="Slide Number Placeholder 1">
            <a:extLst>
              <a:ext uri="{FF2B5EF4-FFF2-40B4-BE49-F238E27FC236}">
                <a16:creationId xmlns:a16="http://schemas.microsoft.com/office/drawing/2014/main" id="{A9FA97EF-424F-4AB8-800D-7A565FB5170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9" name="Picture 2" descr="Free Check Mark Tick Mark vector and picture">
            <a:extLst>
              <a:ext uri="{FF2B5EF4-FFF2-40B4-BE49-F238E27FC236}">
                <a16:creationId xmlns:a16="http://schemas.microsoft.com/office/drawing/2014/main" id="{B838C1EC-C16F-4156-AD82-57184C321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1" y="1726163"/>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Check Mark Tick Mark vector and picture">
            <a:extLst>
              <a:ext uri="{FF2B5EF4-FFF2-40B4-BE49-F238E27FC236}">
                <a16:creationId xmlns:a16="http://schemas.microsoft.com/office/drawing/2014/main" id="{779E5548-1914-4E5A-8CC2-3F1B57095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1" y="2195949"/>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Check Mark Tick Mark vector and picture">
            <a:extLst>
              <a:ext uri="{FF2B5EF4-FFF2-40B4-BE49-F238E27FC236}">
                <a16:creationId xmlns:a16="http://schemas.microsoft.com/office/drawing/2014/main" id="{3289F273-E9B6-4AE6-B604-7A85C3672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5" y="3429000"/>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Check Mark Tick Mark vector and picture">
            <a:extLst>
              <a:ext uri="{FF2B5EF4-FFF2-40B4-BE49-F238E27FC236}">
                <a16:creationId xmlns:a16="http://schemas.microsoft.com/office/drawing/2014/main" id="{A1873240-C73F-4CCC-B60D-31DB9A33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0" y="4127354"/>
            <a:ext cx="427945" cy="41987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a:extLst>
              <a:ext uri="{FF2B5EF4-FFF2-40B4-BE49-F238E27FC236}">
                <a16:creationId xmlns:a16="http://schemas.microsoft.com/office/drawing/2014/main" id="{8B72583B-5CEF-4A23-9350-34686F39EB5B}"/>
              </a:ext>
            </a:extLst>
          </p:cNvPr>
          <p:cNvSpPr txBox="1">
            <a:spLocks/>
          </p:cNvSpPr>
          <p:nvPr/>
        </p:nvSpPr>
        <p:spPr bwMode="blackWhite">
          <a:xfrm>
            <a:off x="497637" y="302158"/>
            <a:ext cx="9234309" cy="51244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Mixtures – comparison to individual fibers</a:t>
            </a:r>
          </a:p>
        </p:txBody>
      </p:sp>
      <p:sp>
        <p:nvSpPr>
          <p:cNvPr id="10" name="TextBox 9">
            <a:extLst>
              <a:ext uri="{FF2B5EF4-FFF2-40B4-BE49-F238E27FC236}">
                <a16:creationId xmlns:a16="http://schemas.microsoft.com/office/drawing/2014/main" id="{BD861CA5-0276-4690-A731-1EAB3393E2FB}"/>
              </a:ext>
            </a:extLst>
          </p:cNvPr>
          <p:cNvSpPr txBox="1"/>
          <p:nvPr/>
        </p:nvSpPr>
        <p:spPr>
          <a:xfrm>
            <a:off x="8017061" y="6438777"/>
            <a:ext cx="60945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Cantu-Jungles, T. M., et al. </a:t>
            </a:r>
            <a:r>
              <a:rPr kumimoji="0" lang="pt-BR"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Gut Microbes</a:t>
            </a: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2025</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spTree>
    <p:extLst>
      <p:ext uri="{BB962C8B-B14F-4D97-AF65-F5344CB8AC3E}">
        <p14:creationId xmlns:p14="http://schemas.microsoft.com/office/powerpoint/2010/main" val="3137924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CB86D0-2D34-48C9-9F8C-46206C829CC8}"/>
              </a:ext>
            </a:extLst>
          </p:cNvPr>
          <p:cNvSpPr>
            <a:spLocks noGrp="1"/>
          </p:cNvSpPr>
          <p:nvPr>
            <p:ph type="subTitle" idx="1"/>
          </p:nvPr>
        </p:nvSpPr>
        <p:spPr>
          <a:xfrm>
            <a:off x="873366" y="1303022"/>
            <a:ext cx="9929247" cy="4938788"/>
          </a:xfrm>
        </p:spPr>
        <p:txBody>
          <a:bodyPr/>
          <a:lstStyle/>
          <a:p>
            <a:endParaRPr lang="pt-BR" dirty="0"/>
          </a:p>
          <a:p>
            <a:pPr marL="457200" indent="-457200">
              <a:buAutoNum type="arabicParenR"/>
            </a:pPr>
            <a:r>
              <a:rPr lang="pt-BR" dirty="0"/>
              <a:t>Provide support to a larger number of beneficial bacteria</a:t>
            </a:r>
          </a:p>
          <a:p>
            <a:pPr marL="457200" indent="-457200">
              <a:buAutoNum type="arabicParenR"/>
            </a:pPr>
            <a:r>
              <a:rPr lang="pt-BR" dirty="0"/>
              <a:t>Have more consistent responses in different individuals </a:t>
            </a:r>
          </a:p>
          <a:p>
            <a:pPr marL="457200" indent="-457200">
              <a:buAutoNum type="arabicParenR"/>
            </a:pPr>
            <a:endParaRPr lang="pt-BR" dirty="0"/>
          </a:p>
          <a:p>
            <a:pPr marL="342900" indent="-342900">
              <a:buFont typeface="Wingdings" panose="05000000000000000000" pitchFamily="2" charset="2"/>
              <a:buChar char="Ø"/>
            </a:pPr>
            <a:r>
              <a:rPr lang="pt-BR" dirty="0"/>
              <a:t> Unexpected finding - </a:t>
            </a:r>
            <a:r>
              <a:rPr lang="pt-BR" dirty="0">
                <a:solidFill>
                  <a:srgbClr val="FF0000"/>
                </a:solidFill>
              </a:rPr>
              <a:t>synergistic interactions</a:t>
            </a:r>
            <a:r>
              <a:rPr lang="pt-BR" dirty="0"/>
              <a:t> that:</a:t>
            </a:r>
          </a:p>
          <a:p>
            <a:pPr marL="457200" indent="-457200">
              <a:buFont typeface="Arial" panose="020B0604020202020204" pitchFamily="34" charset="0"/>
              <a:buAutoNum type="arabicParenR"/>
            </a:pPr>
            <a:r>
              <a:rPr lang="pt-BR" dirty="0"/>
              <a:t>Taxa that are not supported by any of the mixture components are supported by the mixture</a:t>
            </a:r>
          </a:p>
          <a:p>
            <a:pPr marL="457200" indent="-457200">
              <a:buAutoNum type="arabicParenR"/>
            </a:pPr>
            <a:r>
              <a:rPr lang="pt-BR" dirty="0"/>
              <a:t>Promote taxa at higher levels than expected</a:t>
            </a:r>
          </a:p>
          <a:p>
            <a:pPr marL="457200" indent="-457200">
              <a:buFont typeface="Arial" panose="020B0604020202020204" pitchFamily="34" charset="0"/>
              <a:buAutoNum type="arabicParenR"/>
            </a:pPr>
            <a:r>
              <a:rPr lang="pt-BR" dirty="0"/>
              <a:t>Boost short chain fatty acid production above expected</a:t>
            </a:r>
          </a:p>
          <a:p>
            <a:endParaRPr lang="pt-BR" dirty="0"/>
          </a:p>
          <a:p>
            <a:pPr marL="457200" indent="-457200">
              <a:buAutoNum type="arabicParenR"/>
            </a:pPr>
            <a:endParaRPr lang="pt-BR" dirty="0"/>
          </a:p>
          <a:p>
            <a:pPr marL="457200" indent="-457200">
              <a:buAutoNum type="arabicParenR"/>
            </a:pPr>
            <a:endParaRPr lang="pt-BR" dirty="0"/>
          </a:p>
        </p:txBody>
      </p:sp>
      <p:sp>
        <p:nvSpPr>
          <p:cNvPr id="2" name="Slide Number Placeholder 1">
            <a:extLst>
              <a:ext uri="{FF2B5EF4-FFF2-40B4-BE49-F238E27FC236}">
                <a16:creationId xmlns:a16="http://schemas.microsoft.com/office/drawing/2014/main" id="{A9FA97EF-424F-4AB8-800D-7A565FB5170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9" name="Picture 2" descr="Free Check Mark Tick Mark vector and picture">
            <a:extLst>
              <a:ext uri="{FF2B5EF4-FFF2-40B4-BE49-F238E27FC236}">
                <a16:creationId xmlns:a16="http://schemas.microsoft.com/office/drawing/2014/main" id="{B838C1EC-C16F-4156-AD82-57184C321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1" y="1726163"/>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Check Mark Tick Mark vector and picture">
            <a:extLst>
              <a:ext uri="{FF2B5EF4-FFF2-40B4-BE49-F238E27FC236}">
                <a16:creationId xmlns:a16="http://schemas.microsoft.com/office/drawing/2014/main" id="{779E5548-1914-4E5A-8CC2-3F1B57095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1" y="2195949"/>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Check Mark Tick Mark vector and picture">
            <a:extLst>
              <a:ext uri="{FF2B5EF4-FFF2-40B4-BE49-F238E27FC236}">
                <a16:creationId xmlns:a16="http://schemas.microsoft.com/office/drawing/2014/main" id="{3289F273-E9B6-4AE6-B604-7A85C3672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5" y="3429000"/>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Check Mark Tick Mark vector and picture">
            <a:extLst>
              <a:ext uri="{FF2B5EF4-FFF2-40B4-BE49-F238E27FC236}">
                <a16:creationId xmlns:a16="http://schemas.microsoft.com/office/drawing/2014/main" id="{A1873240-C73F-4CCC-B60D-31DB9A33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0" y="4127354"/>
            <a:ext cx="427945" cy="419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heck Mark Tick Mark vector and picture">
            <a:extLst>
              <a:ext uri="{FF2B5EF4-FFF2-40B4-BE49-F238E27FC236}">
                <a16:creationId xmlns:a16="http://schemas.microsoft.com/office/drawing/2014/main" id="{11B84571-0C4E-4679-A0D7-C25D9E75B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4" y="4478692"/>
            <a:ext cx="427945" cy="41987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a:extLst>
              <a:ext uri="{FF2B5EF4-FFF2-40B4-BE49-F238E27FC236}">
                <a16:creationId xmlns:a16="http://schemas.microsoft.com/office/drawing/2014/main" id="{C2EDE9CA-EB12-4ED1-9825-EB31D43E128F}"/>
              </a:ext>
            </a:extLst>
          </p:cNvPr>
          <p:cNvSpPr txBox="1">
            <a:spLocks/>
          </p:cNvSpPr>
          <p:nvPr/>
        </p:nvSpPr>
        <p:spPr bwMode="blackWhite">
          <a:xfrm>
            <a:off x="497637" y="302158"/>
            <a:ext cx="9234309" cy="51244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Mixtures – comparison to individual fibers</a:t>
            </a:r>
          </a:p>
        </p:txBody>
      </p:sp>
      <p:sp>
        <p:nvSpPr>
          <p:cNvPr id="13" name="TextBox 12">
            <a:extLst>
              <a:ext uri="{FF2B5EF4-FFF2-40B4-BE49-F238E27FC236}">
                <a16:creationId xmlns:a16="http://schemas.microsoft.com/office/drawing/2014/main" id="{08E29EBA-0C1B-4F30-9B98-B0B66904D99A}"/>
              </a:ext>
            </a:extLst>
          </p:cNvPr>
          <p:cNvSpPr txBox="1"/>
          <p:nvPr/>
        </p:nvSpPr>
        <p:spPr>
          <a:xfrm>
            <a:off x="8017061" y="6438777"/>
            <a:ext cx="6094562"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Cantu-Jungles, T. M., et al. </a:t>
            </a:r>
            <a:r>
              <a:rPr kumimoji="0" lang="pt-BR"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Gut Microbes</a:t>
            </a:r>
            <a:r>
              <a:rPr kumimoji="0" lang="pt-B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2025</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grpSp>
        <p:nvGrpSpPr>
          <p:cNvPr id="26" name="Group 25">
            <a:extLst>
              <a:ext uri="{FF2B5EF4-FFF2-40B4-BE49-F238E27FC236}">
                <a16:creationId xmlns:a16="http://schemas.microsoft.com/office/drawing/2014/main" id="{456AEBDF-6341-4A6D-80DC-F4B8F4AAC6B9}"/>
              </a:ext>
            </a:extLst>
          </p:cNvPr>
          <p:cNvGrpSpPr/>
          <p:nvPr/>
        </p:nvGrpSpPr>
        <p:grpSpPr>
          <a:xfrm>
            <a:off x="2215781" y="1656537"/>
            <a:ext cx="6687879" cy="4231758"/>
            <a:chOff x="2215781" y="1656537"/>
            <a:chExt cx="6687879" cy="4231758"/>
          </a:xfrm>
        </p:grpSpPr>
        <p:grpSp>
          <p:nvGrpSpPr>
            <p:cNvPr id="5" name="Group 4">
              <a:extLst>
                <a:ext uri="{FF2B5EF4-FFF2-40B4-BE49-F238E27FC236}">
                  <a16:creationId xmlns:a16="http://schemas.microsoft.com/office/drawing/2014/main" id="{DBEECB96-5274-4E8F-8CD7-41097BFE113E}"/>
                </a:ext>
              </a:extLst>
            </p:cNvPr>
            <p:cNvGrpSpPr/>
            <p:nvPr/>
          </p:nvGrpSpPr>
          <p:grpSpPr>
            <a:xfrm>
              <a:off x="2215781" y="1656537"/>
              <a:ext cx="6687879" cy="4231758"/>
              <a:chOff x="2892056" y="1520456"/>
              <a:chExt cx="6687879" cy="4231758"/>
            </a:xfrm>
          </p:grpSpPr>
          <p:sp>
            <p:nvSpPr>
              <p:cNvPr id="4" name="Rectangle 3">
                <a:extLst>
                  <a:ext uri="{FF2B5EF4-FFF2-40B4-BE49-F238E27FC236}">
                    <a16:creationId xmlns:a16="http://schemas.microsoft.com/office/drawing/2014/main" id="{4752CC31-A04E-4E85-808E-8FAFCC84E1FC}"/>
                  </a:ext>
                </a:extLst>
              </p:cNvPr>
              <p:cNvSpPr/>
              <p:nvPr/>
            </p:nvSpPr>
            <p:spPr>
              <a:xfrm>
                <a:off x="2892056" y="1520456"/>
                <a:ext cx="6687879" cy="42317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955D373-1B45-4037-AAB1-4B5E27174CFE}"/>
                  </a:ext>
                </a:extLst>
              </p:cNvPr>
              <p:cNvPicPr>
                <a:picLocks noChangeAspect="1"/>
              </p:cNvPicPr>
              <p:nvPr/>
            </p:nvPicPr>
            <p:blipFill rotWithShape="1">
              <a:blip r:embed="rId4"/>
              <a:srcRect l="52328" t="49769" r="8333"/>
              <a:stretch/>
            </p:blipFill>
            <p:spPr>
              <a:xfrm>
                <a:off x="4295995" y="1827182"/>
                <a:ext cx="3600009" cy="3719548"/>
              </a:xfrm>
              <a:prstGeom prst="rect">
                <a:avLst/>
              </a:prstGeom>
            </p:spPr>
          </p:pic>
        </p:grpSp>
        <p:cxnSp>
          <p:nvCxnSpPr>
            <p:cNvPr id="22" name="Straight Connector 21">
              <a:extLst>
                <a:ext uri="{FF2B5EF4-FFF2-40B4-BE49-F238E27FC236}">
                  <a16:creationId xmlns:a16="http://schemas.microsoft.com/office/drawing/2014/main" id="{77838CF9-10A1-435B-96AE-665ED2E5E149}"/>
                </a:ext>
              </a:extLst>
            </p:cNvPr>
            <p:cNvCxnSpPr>
              <a:cxnSpLocks/>
            </p:cNvCxnSpPr>
            <p:nvPr/>
          </p:nvCxnSpPr>
          <p:spPr>
            <a:xfrm>
              <a:off x="4533900" y="3725052"/>
              <a:ext cx="13430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91DC63-ADC8-445E-84C5-6EF6EACAB323}"/>
                </a:ext>
              </a:extLst>
            </p:cNvPr>
            <p:cNvCxnSpPr>
              <a:cxnSpLocks/>
            </p:cNvCxnSpPr>
            <p:nvPr/>
          </p:nvCxnSpPr>
          <p:spPr>
            <a:xfrm>
              <a:off x="5876704" y="3849654"/>
              <a:ext cx="13430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55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8BEF-A948-6C65-98CD-EB2E70200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A20C5-FE43-A191-54C4-7E6A1964E8C1}"/>
              </a:ext>
            </a:extLst>
          </p:cNvPr>
          <p:cNvSpPr>
            <a:spLocks noGrp="1"/>
          </p:cNvSpPr>
          <p:nvPr>
            <p:ph type="title"/>
          </p:nvPr>
        </p:nvSpPr>
        <p:spPr>
          <a:xfrm>
            <a:off x="831850" y="1709739"/>
            <a:ext cx="10515600" cy="2432494"/>
          </a:xfrm>
        </p:spPr>
        <p:txBody>
          <a:bodyPr>
            <a:normAutofit fontScale="90000"/>
          </a:bodyPr>
          <a:lstStyle/>
          <a:p>
            <a:r>
              <a:rPr lang="en-US" dirty="0">
                <a:solidFill>
                  <a:srgbClr val="8F743D"/>
                </a:solidFill>
                <a:latin typeface="Acumin Pro" panose="020B0504020202020204" pitchFamily="34" charset="77"/>
              </a:rPr>
              <a:t>Further optimization by modeling</a:t>
            </a:r>
            <a:br>
              <a:rPr lang="en-US" dirty="0"/>
            </a:br>
            <a:endParaRPr lang="en-US" dirty="0"/>
          </a:p>
        </p:txBody>
      </p:sp>
    </p:spTree>
    <p:extLst>
      <p:ext uri="{BB962C8B-B14F-4D97-AF65-F5344CB8AC3E}">
        <p14:creationId xmlns:p14="http://schemas.microsoft.com/office/powerpoint/2010/main" val="4196469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091720E-9AF1-E055-F387-9F931FE02F42}"/>
              </a:ext>
            </a:extLst>
          </p:cNvPr>
          <p:cNvSpPr txBox="1">
            <a:spLocks/>
          </p:cNvSpPr>
          <p:nvPr/>
        </p:nvSpPr>
        <p:spPr>
          <a:xfrm>
            <a:off x="393192" y="284445"/>
            <a:ext cx="11273873" cy="648185"/>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8E6F3E"/>
                </a:solidFill>
                <a:effectLst/>
                <a:uLnTx/>
                <a:uFillTx/>
                <a:latin typeface="Calibri Light" panose="020F0302020204030204"/>
                <a:ea typeface="+mj-ea"/>
                <a:cs typeface="+mj-cs"/>
              </a:rPr>
              <a:t>Complementarity of fibers leads to higher SCFA output</a:t>
            </a:r>
          </a:p>
        </p:txBody>
      </p:sp>
      <p:sp>
        <p:nvSpPr>
          <p:cNvPr id="4" name="TextBox 3">
            <a:extLst>
              <a:ext uri="{FF2B5EF4-FFF2-40B4-BE49-F238E27FC236}">
                <a16:creationId xmlns:a16="http://schemas.microsoft.com/office/drawing/2014/main" id="{8E1D6A06-0CD2-6D53-CA2E-2A329694CFDD}"/>
              </a:ext>
            </a:extLst>
          </p:cNvPr>
          <p:cNvSpPr txBox="1"/>
          <p:nvPr/>
        </p:nvSpPr>
        <p:spPr>
          <a:xfrm>
            <a:off x="2591034" y="6119336"/>
            <a:ext cx="700993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E6F3E"/>
                </a:solidFill>
                <a:effectLst/>
                <a:uLnTx/>
                <a:uFillTx/>
                <a:latin typeface="Calibri" panose="020F0502020204030204"/>
                <a:ea typeface="+mn-ea"/>
                <a:cs typeface="+mn-cs"/>
              </a:rPr>
              <a:t>Random fiber mixtures can lead to reduction in SCFAs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F3EBABF-D017-4CB8-8910-C3CF77C62FAF}"/>
              </a:ext>
            </a:extLst>
          </p:cNvPr>
          <p:cNvPicPr>
            <a:picLocks noChangeAspect="1"/>
          </p:cNvPicPr>
          <p:nvPr/>
        </p:nvPicPr>
        <p:blipFill>
          <a:blip r:embed="rId2"/>
          <a:stretch>
            <a:fillRect/>
          </a:stretch>
        </p:blipFill>
        <p:spPr>
          <a:xfrm>
            <a:off x="1053078" y="1658542"/>
            <a:ext cx="4424350" cy="3750163"/>
          </a:xfrm>
          <a:prstGeom prst="rect">
            <a:avLst/>
          </a:prstGeom>
        </p:spPr>
      </p:pic>
      <p:sp>
        <p:nvSpPr>
          <p:cNvPr id="11" name="TextBox 10">
            <a:extLst>
              <a:ext uri="{FF2B5EF4-FFF2-40B4-BE49-F238E27FC236}">
                <a16:creationId xmlns:a16="http://schemas.microsoft.com/office/drawing/2014/main" id="{48571EC7-193C-4A16-B55E-CCCC87000388}"/>
              </a:ext>
            </a:extLst>
          </p:cNvPr>
          <p:cNvSpPr txBox="1"/>
          <p:nvPr/>
        </p:nvSpPr>
        <p:spPr>
          <a:xfrm rot="16200000">
            <a:off x="546173" y="3279040"/>
            <a:ext cx="936469" cy="4038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Fiber A</a:t>
            </a:r>
            <a:endParaRPr kumimoji="0" lang="pt-B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FB64F2-DD80-49F4-BF4E-18A0B91FE12B}"/>
              </a:ext>
            </a:extLst>
          </p:cNvPr>
          <p:cNvSpPr txBox="1"/>
          <p:nvPr/>
        </p:nvSpPr>
        <p:spPr>
          <a:xfrm>
            <a:off x="2607258" y="5420924"/>
            <a:ext cx="899623" cy="4179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Fiber B</a:t>
            </a:r>
            <a:endParaRPr kumimoji="0" lang="pt-B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A21EBF4-655B-4662-9E36-C038435ACE92}"/>
              </a:ext>
            </a:extLst>
          </p:cNvPr>
          <p:cNvSpPr/>
          <p:nvPr/>
        </p:nvSpPr>
        <p:spPr>
          <a:xfrm>
            <a:off x="7478268" y="3204516"/>
            <a:ext cx="1298079" cy="23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F7601630-59D1-4C68-9928-31FC60B6D7A7}"/>
              </a:ext>
            </a:extLst>
          </p:cNvPr>
          <p:cNvGrpSpPr/>
          <p:nvPr/>
        </p:nvGrpSpPr>
        <p:grpSpPr>
          <a:xfrm>
            <a:off x="2044825" y="2345308"/>
            <a:ext cx="7156598" cy="3429147"/>
            <a:chOff x="2044825" y="2345308"/>
            <a:chExt cx="7156598" cy="3429147"/>
          </a:xfrm>
        </p:grpSpPr>
        <p:pic>
          <p:nvPicPr>
            <p:cNvPr id="13" name="Picture 12">
              <a:extLst>
                <a:ext uri="{FF2B5EF4-FFF2-40B4-BE49-F238E27FC236}">
                  <a16:creationId xmlns:a16="http://schemas.microsoft.com/office/drawing/2014/main" id="{068D9790-99E2-47D5-9B5F-B5FCEB881A37}"/>
                </a:ext>
              </a:extLst>
            </p:cNvPr>
            <p:cNvPicPr>
              <a:picLocks noChangeAspect="1"/>
            </p:cNvPicPr>
            <p:nvPr/>
          </p:nvPicPr>
          <p:blipFill rotWithShape="1">
            <a:blip r:embed="rId3"/>
            <a:srcRect l="3759"/>
            <a:stretch/>
          </p:blipFill>
          <p:spPr>
            <a:xfrm>
              <a:off x="6096000" y="2937006"/>
              <a:ext cx="3105423" cy="2330092"/>
            </a:xfrm>
            <a:prstGeom prst="rect">
              <a:avLst/>
            </a:prstGeom>
          </p:spPr>
        </p:pic>
        <p:sp>
          <p:nvSpPr>
            <p:cNvPr id="14" name="Arrow: Curved Down 13">
              <a:extLst>
                <a:ext uri="{FF2B5EF4-FFF2-40B4-BE49-F238E27FC236}">
                  <a16:creationId xmlns:a16="http://schemas.microsoft.com/office/drawing/2014/main" id="{52DBF3F1-F4F7-4449-9D49-4185EE124C3C}"/>
                </a:ext>
              </a:extLst>
            </p:cNvPr>
            <p:cNvSpPr/>
            <p:nvPr/>
          </p:nvSpPr>
          <p:spPr>
            <a:xfrm>
              <a:off x="2691801" y="2345308"/>
              <a:ext cx="4524943" cy="846251"/>
            </a:xfrm>
            <a:prstGeom prst="curvedDownArrow">
              <a:avLst>
                <a:gd name="adj1" fmla="val 25000"/>
                <a:gd name="adj2" fmla="val 67559"/>
                <a:gd name="adj3" fmla="val 2306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Curved Down 14">
              <a:extLst>
                <a:ext uri="{FF2B5EF4-FFF2-40B4-BE49-F238E27FC236}">
                  <a16:creationId xmlns:a16="http://schemas.microsoft.com/office/drawing/2014/main" id="{35EC7FF9-2F24-4912-9982-560D683DFB8F}"/>
                </a:ext>
              </a:extLst>
            </p:cNvPr>
            <p:cNvSpPr/>
            <p:nvPr/>
          </p:nvSpPr>
          <p:spPr>
            <a:xfrm flipV="1">
              <a:off x="2044825" y="4874290"/>
              <a:ext cx="5934268" cy="900165"/>
            </a:xfrm>
            <a:prstGeom prst="curvedDownArrow">
              <a:avLst>
                <a:gd name="adj1" fmla="val 25000"/>
                <a:gd name="adj2" fmla="val 67559"/>
                <a:gd name="adj3" fmla="val 23064"/>
              </a:avLst>
            </a:prstGeom>
            <a:solidFill>
              <a:srgbClr val="2A3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0C41D3-6505-454F-81D1-4E35795AE4F4}"/>
                </a:ext>
              </a:extLst>
            </p:cNvPr>
            <p:cNvSpPr/>
            <p:nvPr/>
          </p:nvSpPr>
          <p:spPr>
            <a:xfrm>
              <a:off x="7400925" y="2987341"/>
              <a:ext cx="1207612" cy="26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328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sz="2200" b="1" dirty="0">
              <a:solidFill>
                <a:srgbClr val="00B050"/>
              </a:solidFill>
            </a:endParaRPr>
          </a:p>
          <a:p>
            <a:pPr lvl="1"/>
            <a:r>
              <a:rPr lang="en-US" dirty="0">
                <a:solidFill>
                  <a:prstClr val="black"/>
                </a:solidFill>
              </a:rPr>
              <a:t>Individual fibers matched to specific gut bacteria for </a:t>
            </a:r>
            <a:r>
              <a:rPr lang="en-US" b="1" dirty="0">
                <a:solidFill>
                  <a:srgbClr val="00B050"/>
                </a:solidFill>
              </a:rPr>
              <a:t>targeted, predicted, and common bacterial responses across individuals</a:t>
            </a:r>
          </a:p>
          <a:p>
            <a:pPr lvl="1"/>
            <a:endParaRPr lang="en-US" dirty="0">
              <a:solidFill>
                <a:prstClr val="black"/>
              </a:solidFill>
            </a:endParaRPr>
          </a:p>
          <a:p>
            <a:pPr lvl="1"/>
            <a:r>
              <a:rPr lang="en-US" b="1" dirty="0">
                <a:solidFill>
                  <a:srgbClr val="00B050"/>
                </a:solidFill>
              </a:rPr>
              <a:t>Mixtures of fiber aligned to different health-related microbial groups</a:t>
            </a:r>
            <a:r>
              <a:rPr lang="en-US" dirty="0">
                <a:solidFill>
                  <a:srgbClr val="00B050"/>
                </a:solidFill>
              </a:rPr>
              <a:t> </a:t>
            </a:r>
            <a:r>
              <a:rPr lang="en-US" dirty="0">
                <a:solidFill>
                  <a:prstClr val="black"/>
                </a:solidFill>
              </a:rPr>
              <a:t>to shape the core community and synergistically promote health</a:t>
            </a:r>
          </a:p>
          <a:p>
            <a:pPr lvl="2"/>
            <a:r>
              <a:rPr lang="en-US" sz="2400" b="1" dirty="0">
                <a:solidFill>
                  <a:prstClr val="black"/>
                </a:solidFill>
              </a:rPr>
              <a:t>Tolerable</a:t>
            </a:r>
          </a:p>
          <a:p>
            <a:pPr lvl="2"/>
            <a:r>
              <a:rPr lang="en-US" sz="2400" b="1" dirty="0">
                <a:solidFill>
                  <a:prstClr val="black"/>
                </a:solidFill>
              </a:rPr>
              <a:t>Optimized for </a:t>
            </a:r>
          </a:p>
          <a:p>
            <a:pPr lvl="3"/>
            <a:r>
              <a:rPr lang="en-US" sz="2000" b="1" dirty="0">
                <a:solidFill>
                  <a:prstClr val="black"/>
                </a:solidFill>
              </a:rPr>
              <a:t>Health-related endpoints </a:t>
            </a:r>
          </a:p>
          <a:p>
            <a:pPr lvl="3"/>
            <a:r>
              <a:rPr lang="en-US" sz="2000" b="1" dirty="0">
                <a:solidFill>
                  <a:prstClr val="black"/>
                </a:solidFill>
              </a:rPr>
              <a:t>Food product functionality</a:t>
            </a:r>
            <a:endParaRPr lang="en-US" sz="2400" dirty="0">
              <a:solidFill>
                <a:prstClr val="black"/>
              </a:solidFill>
            </a:endParaRPr>
          </a:p>
          <a:p>
            <a:pPr marL="0" indent="0">
              <a:buNone/>
            </a:pPr>
            <a:endParaRPr lang="en-US" b="1" dirty="0">
              <a:solidFill>
                <a:srgbClr val="FF0000"/>
              </a:solidFill>
            </a:endParaRPr>
          </a:p>
          <a:p>
            <a:pPr marL="457200" lvl="1" indent="0">
              <a:buNone/>
            </a:pPr>
            <a:endParaRPr lang="en-US" dirty="0"/>
          </a:p>
          <a:p>
            <a:pPr lvl="1"/>
            <a:endParaRPr lang="en-US" dirty="0"/>
          </a:p>
        </p:txBody>
      </p:sp>
      <p:sp>
        <p:nvSpPr>
          <p:cNvPr id="4" name="Title 1">
            <a:extLst>
              <a:ext uri="{FF2B5EF4-FFF2-40B4-BE49-F238E27FC236}">
                <a16:creationId xmlns:a16="http://schemas.microsoft.com/office/drawing/2014/main" id="{21E57009-DF39-4898-835B-3A912B69B3FB}"/>
              </a:ext>
            </a:extLst>
          </p:cNvPr>
          <p:cNvSpPr txBox="1">
            <a:spLocks/>
          </p:cNvSpPr>
          <p:nvPr/>
        </p:nvSpPr>
        <p:spPr>
          <a:xfrm>
            <a:off x="675939" y="971384"/>
            <a:ext cx="10332720" cy="79543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400" kern="1200">
                <a:solidFill>
                  <a:srgbClr val="CFB98F"/>
                </a:solidFill>
                <a:latin typeface="Acumin Pro" panose="020B0504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8E6F3E"/>
                </a:solidFill>
                <a:effectLst/>
                <a:uLnTx/>
                <a:uFillTx/>
                <a:latin typeface="Acumin Pro" panose="020B0504020202020204" pitchFamily="34" charset="77"/>
                <a:ea typeface="+mj-ea"/>
                <a:cs typeface="+mj-cs"/>
              </a:rPr>
              <a:t>Opportunities for predictable gut microbiome modulation </a:t>
            </a:r>
            <a:r>
              <a:rPr kumimoji="0" lang="en-US" sz="3400" b="0" i="0" u="none" strike="noStrike" kern="1200" cap="none" spc="0" normalizeH="0" baseline="0" noProof="0">
                <a:ln>
                  <a:noFill/>
                </a:ln>
                <a:solidFill>
                  <a:srgbClr val="8E6F3E"/>
                </a:solidFill>
                <a:effectLst/>
                <a:uLnTx/>
                <a:uFillTx/>
                <a:latin typeface="Acumin Pro" panose="020B0504020202020204" pitchFamily="34" charset="77"/>
                <a:ea typeface="+mj-ea"/>
                <a:cs typeface="+mj-cs"/>
              </a:rPr>
              <a:t>with precision prebiotics</a:t>
            </a:r>
            <a:endParaRPr kumimoji="0" lang="en-US" sz="3400" b="0" i="0" u="none" strike="noStrike" kern="1200" cap="none" spc="0" normalizeH="0" baseline="0" noProof="0" dirty="0">
              <a:ln>
                <a:noFill/>
              </a:ln>
              <a:solidFill>
                <a:srgbClr val="8E6F3E"/>
              </a:solidFill>
              <a:effectLst/>
              <a:uLnTx/>
              <a:uFillTx/>
              <a:latin typeface="Acumin Pro" panose="020B0504020202020204" pitchFamily="34" charset="77"/>
              <a:ea typeface="+mj-ea"/>
              <a:cs typeface="+mj-cs"/>
            </a:endParaRPr>
          </a:p>
        </p:txBody>
      </p:sp>
    </p:spTree>
    <p:extLst>
      <p:ext uri="{BB962C8B-B14F-4D97-AF65-F5344CB8AC3E}">
        <p14:creationId xmlns:p14="http://schemas.microsoft.com/office/powerpoint/2010/main" val="217313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63377-5F38-6EA5-2203-5E91069322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9120"/>
            <a:ext cx="12192000" cy="6946614"/>
          </a:xfrm>
          <a:prstGeom prst="rect">
            <a:avLst/>
          </a:prstGeom>
        </p:spPr>
      </p:pic>
      <p:pic>
        <p:nvPicPr>
          <p:cNvPr id="2" name="Picture 1">
            <a:extLst>
              <a:ext uri="{FF2B5EF4-FFF2-40B4-BE49-F238E27FC236}">
                <a16:creationId xmlns:a16="http://schemas.microsoft.com/office/drawing/2014/main" id="{1FC7EAE4-83A2-BCDB-6744-F56AE468AF34}"/>
              </a:ext>
            </a:extLst>
          </p:cNvPr>
          <p:cNvPicPr>
            <a:picLocks noChangeAspect="1"/>
          </p:cNvPicPr>
          <p:nvPr/>
        </p:nvPicPr>
        <p:blipFill>
          <a:blip r:embed="rId3"/>
          <a:stretch>
            <a:fillRect/>
          </a:stretch>
        </p:blipFill>
        <p:spPr>
          <a:xfrm>
            <a:off x="9987754" y="6638436"/>
            <a:ext cx="2207386" cy="235571"/>
          </a:xfrm>
          <a:prstGeom prst="rect">
            <a:avLst/>
          </a:prstGeom>
        </p:spPr>
      </p:pic>
      <p:sp>
        <p:nvSpPr>
          <p:cNvPr id="6" name="TextBox 5">
            <a:extLst>
              <a:ext uri="{FF2B5EF4-FFF2-40B4-BE49-F238E27FC236}">
                <a16:creationId xmlns:a16="http://schemas.microsoft.com/office/drawing/2014/main" id="{8EF8A188-1D02-0813-D26A-5217189C0D11}"/>
              </a:ext>
            </a:extLst>
          </p:cNvPr>
          <p:cNvSpPr txBox="1"/>
          <p:nvPr/>
        </p:nvSpPr>
        <p:spPr>
          <a:xfrm>
            <a:off x="5405325" y="1891660"/>
            <a:ext cx="4564133" cy="1107996"/>
          </a:xfrm>
          <a:prstGeom prst="rect">
            <a:avLst/>
          </a:prstGeom>
          <a:noFill/>
        </p:spPr>
        <p:txBody>
          <a:bodyPr wrap="square" rtlCol="0">
            <a:spAutoFit/>
          </a:bodyPr>
          <a:lstStyle/>
          <a:p>
            <a:pPr algn="ctr"/>
            <a:r>
              <a:rPr lang="en-US" sz="6600" b="1" dirty="0">
                <a:ln w="19050">
                  <a:solidFill>
                    <a:schemeClr val="bg1"/>
                  </a:solidFill>
                </a:ln>
                <a:solidFill>
                  <a:srgbClr val="8E6F3E"/>
                </a:solidFill>
                <a:latin typeface="Acumin Pro Condensed Black" panose="020B0506020202020204" pitchFamily="34" charset="77"/>
              </a:rPr>
              <a:t>QUESTIONS?</a:t>
            </a:r>
            <a:endParaRPr lang="en-US" sz="6400" b="1" dirty="0">
              <a:ln w="19050">
                <a:solidFill>
                  <a:schemeClr val="bg1"/>
                </a:solidFill>
              </a:ln>
              <a:solidFill>
                <a:srgbClr val="8E6F3E"/>
              </a:solidFill>
              <a:latin typeface="Acumin Pro Condensed Black" panose="020B0506020202020204" pitchFamily="34" charset="77"/>
            </a:endParaRPr>
          </a:p>
        </p:txBody>
      </p:sp>
      <p:sp>
        <p:nvSpPr>
          <p:cNvPr id="8" name="TextBox 7">
            <a:extLst>
              <a:ext uri="{FF2B5EF4-FFF2-40B4-BE49-F238E27FC236}">
                <a16:creationId xmlns:a16="http://schemas.microsoft.com/office/drawing/2014/main" id="{0BBA3E7F-8C0F-B8D2-BF33-0A243B280BEC}"/>
              </a:ext>
            </a:extLst>
          </p:cNvPr>
          <p:cNvSpPr txBox="1"/>
          <p:nvPr/>
        </p:nvSpPr>
        <p:spPr>
          <a:xfrm>
            <a:off x="7822771" y="6613505"/>
            <a:ext cx="1828800" cy="215444"/>
          </a:xfrm>
          <a:prstGeom prst="rect">
            <a:avLst/>
          </a:prstGeom>
          <a:noFill/>
        </p:spPr>
        <p:txBody>
          <a:bodyPr wrap="square">
            <a:spAutoFit/>
          </a:bodyPr>
          <a:lstStyle/>
          <a:p>
            <a:r>
              <a:rPr lang="en-US" sz="800" dirty="0">
                <a:solidFill>
                  <a:srgbClr val="797979"/>
                </a:solidFill>
                <a:latin typeface="Acumin Pro Condensed" panose="020B0506020202020204" pitchFamily="34" charset="77"/>
              </a:rPr>
              <a:t>An Equal Access/Equal Opportunity University</a:t>
            </a:r>
          </a:p>
        </p:txBody>
      </p:sp>
      <p:grpSp>
        <p:nvGrpSpPr>
          <p:cNvPr id="10" name="Group 9">
            <a:extLst>
              <a:ext uri="{FF2B5EF4-FFF2-40B4-BE49-F238E27FC236}">
                <a16:creationId xmlns:a16="http://schemas.microsoft.com/office/drawing/2014/main" id="{DE7EDFDC-1EF8-ECB5-9019-C13C0641DD9B}"/>
              </a:ext>
            </a:extLst>
          </p:cNvPr>
          <p:cNvGrpSpPr/>
          <p:nvPr/>
        </p:nvGrpSpPr>
        <p:grpSpPr>
          <a:xfrm>
            <a:off x="-529143" y="1343657"/>
            <a:ext cx="4756832" cy="2075069"/>
            <a:chOff x="-529143" y="1343657"/>
            <a:chExt cx="4756832" cy="2075069"/>
          </a:xfrm>
        </p:grpSpPr>
        <p:pic>
          <p:nvPicPr>
            <p:cNvPr id="4" name="Picture 3">
              <a:extLst>
                <a:ext uri="{FF2B5EF4-FFF2-40B4-BE49-F238E27FC236}">
                  <a16:creationId xmlns:a16="http://schemas.microsoft.com/office/drawing/2014/main" id="{EF4E081A-8068-A6FB-261F-417882581365}"/>
                </a:ext>
              </a:extLst>
            </p:cNvPr>
            <p:cNvPicPr>
              <a:picLocks noChangeAspect="1"/>
            </p:cNvPicPr>
            <p:nvPr/>
          </p:nvPicPr>
          <p:blipFill>
            <a:blip r:embed="rId4"/>
            <a:stretch>
              <a:fillRect/>
            </a:stretch>
          </p:blipFill>
          <p:spPr>
            <a:xfrm>
              <a:off x="-529143" y="1343657"/>
              <a:ext cx="4756832" cy="2075069"/>
            </a:xfrm>
            <a:prstGeom prst="rect">
              <a:avLst/>
            </a:prstGeom>
          </p:spPr>
        </p:pic>
        <p:sp>
          <p:nvSpPr>
            <p:cNvPr id="9" name="TextBox 8">
              <a:extLst>
                <a:ext uri="{FF2B5EF4-FFF2-40B4-BE49-F238E27FC236}">
                  <a16:creationId xmlns:a16="http://schemas.microsoft.com/office/drawing/2014/main" id="{4ABA4610-6784-E304-D504-6332FB34E4B0}"/>
                </a:ext>
              </a:extLst>
            </p:cNvPr>
            <p:cNvSpPr txBox="1"/>
            <p:nvPr/>
          </p:nvSpPr>
          <p:spPr>
            <a:xfrm>
              <a:off x="672832" y="1746459"/>
              <a:ext cx="2771859" cy="1600438"/>
            </a:xfrm>
            <a:prstGeom prst="rect">
              <a:avLst/>
            </a:prstGeom>
            <a:noFill/>
          </p:spPr>
          <p:txBody>
            <a:bodyPr wrap="square" rtlCol="0">
              <a:spAutoFit/>
            </a:bodyPr>
            <a:lstStyle/>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Purdue University       </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Whistler Center for Carbohydrate Research</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745 Agriculture Mall Drive</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rPr>
                <a:t>West Lafayette, IN 47907-2009</a:t>
              </a:r>
              <a:endParaRPr lang="en-US" sz="1400" kern="0" dirty="0">
                <a:effectLst/>
                <a:latin typeface="Acumin Pro Condensed" panose="020B0506020202020204" pitchFamily="34" charset="77"/>
                <a:ea typeface="Calibri" panose="020F0502020204030204" pitchFamily="34" charset="0"/>
                <a:cs typeface="Calibri" panose="020F0502020204030204" pitchFamily="34"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whistlercenter@purdue.edu</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pPr marL="0" marR="0">
                <a:lnSpc>
                  <a:spcPts val="1580"/>
                </a:lnSpc>
                <a:spcBef>
                  <a:spcPts val="0"/>
                </a:spcBef>
                <a:spcAft>
                  <a:spcPts val="0"/>
                </a:spcAft>
              </a:pPr>
              <a:r>
                <a:rPr lang="en-US" sz="1400" kern="0" dirty="0">
                  <a:effectLst/>
                  <a:latin typeface="Acumin Pro Condensed" panose="020B0506020202020204" pitchFamily="34" charset="77"/>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www.whistlercenter.purdue.edu</a:t>
              </a:r>
              <a:endParaRPr lang="en-US" sz="1400" kern="100" dirty="0">
                <a:effectLst/>
                <a:latin typeface="Acumin Pro Condensed" panose="020B0506020202020204" pitchFamily="34" charset="77"/>
                <a:ea typeface="Calibri" panose="020F0502020204030204" pitchFamily="34" charset="0"/>
                <a:cs typeface="Times New Roman" panose="02020603050405020304" pitchFamily="18" charset="0"/>
              </a:endParaRPr>
            </a:p>
            <a:p>
              <a:endParaRPr lang="en-US" dirty="0"/>
            </a:p>
          </p:txBody>
        </p:sp>
      </p:grpSp>
    </p:spTree>
    <p:extLst>
      <p:ext uri="{BB962C8B-B14F-4D97-AF65-F5344CB8AC3E}">
        <p14:creationId xmlns:p14="http://schemas.microsoft.com/office/powerpoint/2010/main" val="138577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1884" y="715450"/>
            <a:ext cx="10848231" cy="698168"/>
          </a:xfrm>
        </p:spPr>
        <p:txBody>
          <a:bodyPr>
            <a:normAutofit fontScale="90000"/>
          </a:bodyPr>
          <a:lstStyle/>
          <a:p>
            <a:r>
              <a:rPr lang="en-US" sz="4000" b="1" dirty="0">
                <a:solidFill>
                  <a:srgbClr val="8E6F3E"/>
                </a:solidFill>
              </a:rPr>
              <a:t>Alignment and targeting of fibers to gut bacteria</a:t>
            </a:r>
          </a:p>
        </p:txBody>
      </p:sp>
      <p:sp>
        <p:nvSpPr>
          <p:cNvPr id="26626" name="Rectangle 3"/>
          <p:cNvSpPr>
            <a:spLocks noGrp="1" noChangeArrowheads="1"/>
          </p:cNvSpPr>
          <p:nvPr>
            <p:ph type="body" idx="1"/>
          </p:nvPr>
        </p:nvSpPr>
        <p:spPr>
          <a:xfrm>
            <a:off x="1692301" y="2244397"/>
            <a:ext cx="7670360" cy="3806673"/>
          </a:xfrm>
        </p:spPr>
        <p:txBody>
          <a:bodyPr>
            <a:normAutofit/>
          </a:bodyPr>
          <a:lstStyle/>
          <a:p>
            <a:pPr marL="0" indent="0" eaLnBrk="1" hangingPunct="1">
              <a:buSzPct val="90000"/>
              <a:buNone/>
            </a:pPr>
            <a:r>
              <a:rPr lang="en-US" b="1" dirty="0">
                <a:solidFill>
                  <a:srgbClr val="00B050"/>
                </a:solidFill>
              </a:rPr>
              <a:t>Matching fibers </a:t>
            </a:r>
            <a:r>
              <a:rPr lang="en-US" dirty="0"/>
              <a:t>to preferentially support beneficial bacteria or bacterial groups holds the promise of:</a:t>
            </a:r>
          </a:p>
          <a:p>
            <a:pPr marL="0" indent="0" eaLnBrk="1" hangingPunct="1">
              <a:buSzPct val="90000"/>
              <a:buNone/>
            </a:pPr>
            <a:endParaRPr lang="en-US" dirty="0"/>
          </a:p>
          <a:p>
            <a:pPr lvl="1">
              <a:buSzPct val="90000"/>
            </a:pPr>
            <a:r>
              <a:rPr lang="en-US" dirty="0">
                <a:solidFill>
                  <a:srgbClr val="FF0000"/>
                </a:solidFill>
              </a:rPr>
              <a:t>Predictable and precise response for prebiotics</a:t>
            </a:r>
          </a:p>
          <a:p>
            <a:pPr lvl="1">
              <a:buSzPct val="90000"/>
            </a:pPr>
            <a:r>
              <a:rPr lang="en-US" dirty="0">
                <a:solidFill>
                  <a:srgbClr val="FF0000"/>
                </a:solidFill>
              </a:rPr>
              <a:t>Consistent response for population benefit</a:t>
            </a:r>
          </a:p>
          <a:p>
            <a:pPr lvl="1">
              <a:buSzPct val="90000"/>
            </a:pPr>
            <a:endParaRPr lang="en-US" sz="1400" dirty="0"/>
          </a:p>
          <a:p>
            <a:pPr lvl="1">
              <a:buSzPct val="90000"/>
            </a:pPr>
            <a:endParaRPr lang="en-US" sz="2000" dirty="0"/>
          </a:p>
        </p:txBody>
      </p:sp>
    </p:spTree>
    <p:extLst>
      <p:ext uri="{BB962C8B-B14F-4D97-AF65-F5344CB8AC3E}">
        <p14:creationId xmlns:p14="http://schemas.microsoft.com/office/powerpoint/2010/main" val="223137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A3E5-5619-327B-2DB9-B9BA6727D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8B0C8-0C6E-E90E-6131-60A0E971EE21}"/>
              </a:ext>
            </a:extLst>
          </p:cNvPr>
          <p:cNvSpPr>
            <a:spLocks noGrp="1"/>
          </p:cNvSpPr>
          <p:nvPr>
            <p:ph type="title"/>
          </p:nvPr>
        </p:nvSpPr>
        <p:spPr>
          <a:xfrm>
            <a:off x="838200" y="682133"/>
            <a:ext cx="10515600" cy="864235"/>
          </a:xfrm>
        </p:spPr>
        <p:txBody>
          <a:bodyPr anchor="ctr">
            <a:noAutofit/>
          </a:bodyPr>
          <a:lstStyle/>
          <a:p>
            <a:r>
              <a:rPr lang="en-US" sz="2800" dirty="0">
                <a:solidFill>
                  <a:srgbClr val="8E6F3E"/>
                </a:solidFill>
              </a:rPr>
              <a:t>Concept:  Fermentable fiber structures match with specific gut bacteria and can be used to preferentially support them</a:t>
            </a:r>
            <a:endParaRPr lang="en-US" sz="4000" dirty="0">
              <a:solidFill>
                <a:srgbClr val="8E6F3E"/>
              </a:solidFill>
            </a:endParaRPr>
          </a:p>
        </p:txBody>
      </p:sp>
      <p:pic>
        <p:nvPicPr>
          <p:cNvPr id="2050" name="Picture 2" descr="Gut bacteria">
            <a:extLst>
              <a:ext uri="{FF2B5EF4-FFF2-40B4-BE49-F238E27FC236}">
                <a16:creationId xmlns:a16="http://schemas.microsoft.com/office/drawing/2014/main" id="{0B30F85D-0630-022C-C7EA-5DFEBAB51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19" r="22097" b="-1"/>
          <a:stretch/>
        </p:blipFill>
        <p:spPr bwMode="auto">
          <a:xfrm>
            <a:off x="1318601" y="2967598"/>
            <a:ext cx="3820427" cy="3208269"/>
          </a:xfrm>
          <a:prstGeom prst="rect">
            <a:avLst/>
          </a:prstGeom>
          <a:solidFill>
            <a:srgbClr val="FFFFFF"/>
          </a:solidFill>
        </p:spPr>
      </p:pic>
      <p:sp>
        <p:nvSpPr>
          <p:cNvPr id="7" name="TextBox 6">
            <a:extLst>
              <a:ext uri="{FF2B5EF4-FFF2-40B4-BE49-F238E27FC236}">
                <a16:creationId xmlns:a16="http://schemas.microsoft.com/office/drawing/2014/main" id="{5E397892-56A7-56C5-7905-33CCFDC55F8F}"/>
              </a:ext>
            </a:extLst>
          </p:cNvPr>
          <p:cNvSpPr txBox="1"/>
          <p:nvPr/>
        </p:nvSpPr>
        <p:spPr>
          <a:xfrm>
            <a:off x="151075" y="6470181"/>
            <a:ext cx="639790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biologicalsciences.uchicago.edu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/news/gut-microbiome-data-underscores-gaps-global-representation</a:t>
            </a:r>
          </a:p>
        </p:txBody>
      </p:sp>
      <p:pic>
        <p:nvPicPr>
          <p:cNvPr id="3" name="Picture 2" descr="Graphical user interface, text, application&#10;&#10;Description automatically generated">
            <a:extLst>
              <a:ext uri="{FF2B5EF4-FFF2-40B4-BE49-F238E27FC236}">
                <a16:creationId xmlns:a16="http://schemas.microsoft.com/office/drawing/2014/main" id="{239C1360-C73A-8A0C-A67F-016E152EBB1F}"/>
              </a:ext>
            </a:extLst>
          </p:cNvPr>
          <p:cNvPicPr>
            <a:picLocks noChangeAspect="1"/>
          </p:cNvPicPr>
          <p:nvPr/>
        </p:nvPicPr>
        <p:blipFill>
          <a:blip r:embed="rId3"/>
          <a:stretch>
            <a:fillRect/>
          </a:stretch>
        </p:blipFill>
        <p:spPr>
          <a:xfrm>
            <a:off x="319231" y="1546368"/>
            <a:ext cx="3973369" cy="1196526"/>
          </a:xfrm>
          <a:prstGeom prst="rect">
            <a:avLst/>
          </a:prstGeom>
        </p:spPr>
      </p:pic>
      <p:sp>
        <p:nvSpPr>
          <p:cNvPr id="9" name="TextBox 8">
            <a:extLst>
              <a:ext uri="{FF2B5EF4-FFF2-40B4-BE49-F238E27FC236}">
                <a16:creationId xmlns:a16="http://schemas.microsoft.com/office/drawing/2014/main" id="{0D2555BD-A13A-0B09-A09C-9A95F06EC16A}"/>
              </a:ext>
            </a:extLst>
          </p:cNvPr>
          <p:cNvSpPr txBox="1"/>
          <p:nvPr/>
        </p:nvSpPr>
        <p:spPr>
          <a:xfrm>
            <a:off x="6452829" y="2619683"/>
            <a:ext cx="4900971"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B050"/>
                </a:solidFill>
              </a:rPr>
              <a:t>Not about making a new fiber and testing for prebiotic potential</a:t>
            </a:r>
          </a:p>
          <a:p>
            <a:pPr marL="457200" indent="-457200">
              <a:buFont typeface="Arial" panose="020B0604020202020204" pitchFamily="34" charset="0"/>
              <a:buChar char="•"/>
            </a:pPr>
            <a:endParaRPr lang="en-US" sz="2800" dirty="0">
              <a:solidFill>
                <a:srgbClr val="00B050"/>
              </a:solidFill>
            </a:endParaRPr>
          </a:p>
          <a:p>
            <a:pPr marL="457200" indent="-457200">
              <a:buFont typeface="Arial" panose="020B0604020202020204" pitchFamily="34" charset="0"/>
              <a:buChar char="•"/>
            </a:pPr>
            <a:r>
              <a:rPr lang="en-US" sz="2800" dirty="0">
                <a:solidFill>
                  <a:srgbClr val="00B050"/>
                </a:solidFill>
              </a:rPr>
              <a:t>Think from the gut bacteria perspective to identify matched fibers</a:t>
            </a:r>
          </a:p>
        </p:txBody>
      </p:sp>
    </p:spTree>
    <p:extLst>
      <p:ext uri="{BB962C8B-B14F-4D97-AF65-F5344CB8AC3E}">
        <p14:creationId xmlns:p14="http://schemas.microsoft.com/office/powerpoint/2010/main" val="14649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336867" y="5690"/>
            <a:ext cx="9234309" cy="512448"/>
          </a:xfrm>
        </p:spPr>
        <p:txBody>
          <a:bodyPr/>
          <a:lstStyle/>
          <a:p>
            <a:r>
              <a:rPr lang="en-US" dirty="0"/>
              <a:t>Fibers can be selected to promote specific gut bacteria </a:t>
            </a:r>
          </a:p>
        </p:txBody>
      </p:sp>
      <p:sp>
        <p:nvSpPr>
          <p:cNvPr id="3" name="Subtitle">
            <a:extLst>
              <a:ext uri="{FF2B5EF4-FFF2-40B4-BE49-F238E27FC236}">
                <a16:creationId xmlns:a16="http://schemas.microsoft.com/office/drawing/2014/main" id="{9A551606-6DE1-BD45-B8A4-1DCA2AC5D6EC}"/>
              </a:ext>
            </a:extLst>
          </p:cNvPr>
          <p:cNvSpPr>
            <a:spLocks noGrp="1"/>
          </p:cNvSpPr>
          <p:nvPr>
            <p:ph type="subTitle" idx="1"/>
          </p:nvPr>
        </p:nvSpPr>
        <p:spPr>
          <a:xfrm>
            <a:off x="688674" y="1323131"/>
            <a:ext cx="3909447" cy="4237057"/>
          </a:xfrm>
        </p:spPr>
        <p:txBody>
          <a:bodyPr/>
          <a:lstStyle/>
          <a:p>
            <a:pPr marL="285750" indent="-285750">
              <a:buFont typeface="Arial" panose="020B0604020202020204" pitchFamily="34" charset="0"/>
              <a:buChar char="•"/>
            </a:pPr>
            <a:r>
              <a:rPr lang="en-US" dirty="0"/>
              <a:t>Dietary fibers are the main energy source to beneficial gut bacteria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Bacterial have specific machineries for fiber degradation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Dietary fibers can stimulate the growth of specific bacteria from the large intestine </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8DACD-4E35-4E4C-AC75-C3DE50F04E7E}"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3/22/26</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7" name="Purdue CoBrand">
            <a:extLst>
              <a:ext uri="{FF2B5EF4-FFF2-40B4-BE49-F238E27FC236}">
                <a16:creationId xmlns:a16="http://schemas.microsoft.com/office/drawing/2014/main" id="{B04CA596-179E-E943-8472-9B73E5800F7B}"/>
              </a:ext>
            </a:extLst>
          </p:cNvPr>
          <p:cNvPicPr>
            <a:picLocks noChangeAspect="1"/>
          </p:cNvPicPr>
          <p:nvPr/>
        </p:nvPicPr>
        <p:blipFill>
          <a:blip r:embed="rId3"/>
          <a:stretch>
            <a:fillRect/>
          </a:stretch>
        </p:blipFill>
        <p:spPr>
          <a:xfrm>
            <a:off x="1071700" y="5981517"/>
            <a:ext cx="4349081" cy="460490"/>
          </a:xfrm>
          <a:prstGeom prst="rect">
            <a:avLst/>
          </a:prstGeom>
        </p:spPr>
      </p:pic>
      <p:grpSp>
        <p:nvGrpSpPr>
          <p:cNvPr id="10" name="Group 9">
            <a:extLst>
              <a:ext uri="{FF2B5EF4-FFF2-40B4-BE49-F238E27FC236}">
                <a16:creationId xmlns:a16="http://schemas.microsoft.com/office/drawing/2014/main" id="{336E51A0-3BD2-4C2F-8F11-5584CA11BB8B}"/>
              </a:ext>
            </a:extLst>
          </p:cNvPr>
          <p:cNvGrpSpPr/>
          <p:nvPr/>
        </p:nvGrpSpPr>
        <p:grpSpPr>
          <a:xfrm>
            <a:off x="5601611" y="757878"/>
            <a:ext cx="6327566" cy="6063791"/>
            <a:chOff x="2561551" y="132347"/>
            <a:chExt cx="6714796" cy="6376656"/>
          </a:xfrm>
        </p:grpSpPr>
        <p:pic>
          <p:nvPicPr>
            <p:cNvPr id="11" name="Picture 10">
              <a:extLst>
                <a:ext uri="{FF2B5EF4-FFF2-40B4-BE49-F238E27FC236}">
                  <a16:creationId xmlns:a16="http://schemas.microsoft.com/office/drawing/2014/main" id="{0CBAA22D-1A17-42E3-9B1B-02FDE45BDC23}"/>
                </a:ext>
              </a:extLst>
            </p:cNvPr>
            <p:cNvPicPr>
              <a:picLocks noChangeAspect="1"/>
            </p:cNvPicPr>
            <p:nvPr/>
          </p:nvPicPr>
          <p:blipFill rotWithShape="1">
            <a:blip r:embed="rId4"/>
            <a:srcRect l="62573" t="30984" r="22831" b="19869"/>
            <a:stretch/>
          </p:blipFill>
          <p:spPr>
            <a:xfrm>
              <a:off x="2561551" y="132347"/>
              <a:ext cx="6714796" cy="6376656"/>
            </a:xfrm>
            <a:prstGeom prst="rect">
              <a:avLst/>
            </a:prstGeom>
          </p:spPr>
        </p:pic>
        <p:pic>
          <p:nvPicPr>
            <p:cNvPr id="12" name="Picture 11">
              <a:extLst>
                <a:ext uri="{FF2B5EF4-FFF2-40B4-BE49-F238E27FC236}">
                  <a16:creationId xmlns:a16="http://schemas.microsoft.com/office/drawing/2014/main" id="{1336EF5A-C4C3-4F2E-9E00-A6B18CC08109}"/>
                </a:ext>
              </a:extLst>
            </p:cNvPr>
            <p:cNvPicPr>
              <a:picLocks noChangeAspect="1"/>
            </p:cNvPicPr>
            <p:nvPr/>
          </p:nvPicPr>
          <p:blipFill rotWithShape="1">
            <a:blip r:embed="rId4"/>
            <a:srcRect l="75752" t="33055" r="23229" b="55353"/>
            <a:stretch/>
          </p:blipFill>
          <p:spPr>
            <a:xfrm rot="5400000">
              <a:off x="3988471" y="-354930"/>
              <a:ext cx="240627" cy="2177717"/>
            </a:xfrm>
            <a:prstGeom prst="rect">
              <a:avLst/>
            </a:prstGeom>
          </p:spPr>
        </p:pic>
        <p:pic>
          <p:nvPicPr>
            <p:cNvPr id="13" name="Picture 12">
              <a:extLst>
                <a:ext uri="{FF2B5EF4-FFF2-40B4-BE49-F238E27FC236}">
                  <a16:creationId xmlns:a16="http://schemas.microsoft.com/office/drawing/2014/main" id="{0144A268-189E-4A2A-A3DB-E37F9D849EB9}"/>
                </a:ext>
              </a:extLst>
            </p:cNvPr>
            <p:cNvPicPr>
              <a:picLocks noChangeAspect="1"/>
            </p:cNvPicPr>
            <p:nvPr/>
          </p:nvPicPr>
          <p:blipFill rotWithShape="1">
            <a:blip r:embed="rId4"/>
            <a:srcRect l="75752" t="33055" r="23229" b="55353"/>
            <a:stretch/>
          </p:blipFill>
          <p:spPr>
            <a:xfrm rot="5400000">
              <a:off x="4850733" y="2660985"/>
              <a:ext cx="304794" cy="389026"/>
            </a:xfrm>
            <a:prstGeom prst="rect">
              <a:avLst/>
            </a:prstGeom>
          </p:spPr>
        </p:pic>
        <p:pic>
          <p:nvPicPr>
            <p:cNvPr id="14" name="Picture 13">
              <a:extLst>
                <a:ext uri="{FF2B5EF4-FFF2-40B4-BE49-F238E27FC236}">
                  <a16:creationId xmlns:a16="http://schemas.microsoft.com/office/drawing/2014/main" id="{6ACEB24A-6FA8-434B-9230-AF7605BD79AE}"/>
                </a:ext>
              </a:extLst>
            </p:cNvPr>
            <p:cNvPicPr>
              <a:picLocks noChangeAspect="1"/>
            </p:cNvPicPr>
            <p:nvPr/>
          </p:nvPicPr>
          <p:blipFill rotWithShape="1">
            <a:blip r:embed="rId4"/>
            <a:srcRect l="75752" t="33055" r="23229" b="55353"/>
            <a:stretch/>
          </p:blipFill>
          <p:spPr>
            <a:xfrm rot="5400000">
              <a:off x="4916905" y="5959635"/>
              <a:ext cx="304794" cy="569499"/>
            </a:xfrm>
            <a:prstGeom prst="rect">
              <a:avLst/>
            </a:prstGeom>
          </p:spPr>
        </p:pic>
        <p:pic>
          <p:nvPicPr>
            <p:cNvPr id="15" name="Picture 14">
              <a:extLst>
                <a:ext uri="{FF2B5EF4-FFF2-40B4-BE49-F238E27FC236}">
                  <a16:creationId xmlns:a16="http://schemas.microsoft.com/office/drawing/2014/main" id="{46F633CA-271E-4D85-8955-0B05FBC0385A}"/>
                </a:ext>
              </a:extLst>
            </p:cNvPr>
            <p:cNvPicPr>
              <a:picLocks noChangeAspect="1"/>
            </p:cNvPicPr>
            <p:nvPr/>
          </p:nvPicPr>
          <p:blipFill rotWithShape="1">
            <a:blip r:embed="rId4"/>
            <a:srcRect l="75752" t="33055" r="23229" b="55353"/>
            <a:stretch/>
          </p:blipFill>
          <p:spPr>
            <a:xfrm rot="5400000">
              <a:off x="4018549" y="2093499"/>
              <a:ext cx="304794" cy="2366210"/>
            </a:xfrm>
            <a:prstGeom prst="rect">
              <a:avLst/>
            </a:prstGeom>
          </p:spPr>
        </p:pic>
        <p:pic>
          <p:nvPicPr>
            <p:cNvPr id="16" name="Picture 15">
              <a:extLst>
                <a:ext uri="{FF2B5EF4-FFF2-40B4-BE49-F238E27FC236}">
                  <a16:creationId xmlns:a16="http://schemas.microsoft.com/office/drawing/2014/main" id="{A90713DA-631E-46A7-9535-631E20B5B3AD}"/>
                </a:ext>
              </a:extLst>
            </p:cNvPr>
            <p:cNvPicPr>
              <a:picLocks noChangeAspect="1"/>
            </p:cNvPicPr>
            <p:nvPr/>
          </p:nvPicPr>
          <p:blipFill rotWithShape="1">
            <a:blip r:embed="rId4"/>
            <a:srcRect l="75752" t="33055" r="23229" b="55353"/>
            <a:stretch/>
          </p:blipFill>
          <p:spPr>
            <a:xfrm rot="5400000">
              <a:off x="3481136" y="3188323"/>
              <a:ext cx="304794" cy="569499"/>
            </a:xfrm>
            <a:prstGeom prst="rect">
              <a:avLst/>
            </a:prstGeom>
          </p:spPr>
        </p:pic>
        <p:pic>
          <p:nvPicPr>
            <p:cNvPr id="17" name="Picture 16">
              <a:extLst>
                <a:ext uri="{FF2B5EF4-FFF2-40B4-BE49-F238E27FC236}">
                  <a16:creationId xmlns:a16="http://schemas.microsoft.com/office/drawing/2014/main" id="{B64F52A7-C72A-4139-BD87-757A9BEF8936}"/>
                </a:ext>
              </a:extLst>
            </p:cNvPr>
            <p:cNvPicPr>
              <a:picLocks noChangeAspect="1"/>
            </p:cNvPicPr>
            <p:nvPr/>
          </p:nvPicPr>
          <p:blipFill rotWithShape="1">
            <a:blip r:embed="rId4"/>
            <a:srcRect l="75752" t="33055" r="23229" b="55353"/>
            <a:stretch/>
          </p:blipFill>
          <p:spPr>
            <a:xfrm rot="5400000">
              <a:off x="3611480" y="639610"/>
              <a:ext cx="304794" cy="569499"/>
            </a:xfrm>
            <a:prstGeom prst="rect">
              <a:avLst/>
            </a:prstGeom>
          </p:spPr>
        </p:pic>
        <p:pic>
          <p:nvPicPr>
            <p:cNvPr id="18" name="Picture 17">
              <a:extLst>
                <a:ext uri="{FF2B5EF4-FFF2-40B4-BE49-F238E27FC236}">
                  <a16:creationId xmlns:a16="http://schemas.microsoft.com/office/drawing/2014/main" id="{ED42A254-D5B6-4673-B9CF-4A98DA91FB7A}"/>
                </a:ext>
              </a:extLst>
            </p:cNvPr>
            <p:cNvPicPr>
              <a:picLocks noChangeAspect="1"/>
            </p:cNvPicPr>
            <p:nvPr/>
          </p:nvPicPr>
          <p:blipFill rotWithShape="1">
            <a:blip r:embed="rId4"/>
            <a:srcRect l="75752" t="33055" r="23229" b="55353"/>
            <a:stretch/>
          </p:blipFill>
          <p:spPr>
            <a:xfrm rot="5400000">
              <a:off x="7154783" y="-501316"/>
              <a:ext cx="304794" cy="2422361"/>
            </a:xfrm>
            <a:prstGeom prst="rect">
              <a:avLst/>
            </a:prstGeom>
          </p:spPr>
        </p:pic>
        <p:pic>
          <p:nvPicPr>
            <p:cNvPr id="19" name="Picture 18">
              <a:extLst>
                <a:ext uri="{FF2B5EF4-FFF2-40B4-BE49-F238E27FC236}">
                  <a16:creationId xmlns:a16="http://schemas.microsoft.com/office/drawing/2014/main" id="{BA264023-C2B6-4641-8329-820D3E0D2C17}"/>
                </a:ext>
              </a:extLst>
            </p:cNvPr>
            <p:cNvPicPr>
              <a:picLocks noChangeAspect="1"/>
            </p:cNvPicPr>
            <p:nvPr/>
          </p:nvPicPr>
          <p:blipFill rotWithShape="1">
            <a:blip r:embed="rId4"/>
            <a:srcRect l="75752" t="33055" r="23229" b="55353"/>
            <a:stretch/>
          </p:blipFill>
          <p:spPr>
            <a:xfrm rot="5400000">
              <a:off x="6839955" y="781987"/>
              <a:ext cx="304794" cy="284747"/>
            </a:xfrm>
            <a:prstGeom prst="rect">
              <a:avLst/>
            </a:prstGeom>
          </p:spPr>
        </p:pic>
      </p:grpSp>
      <p:sp>
        <p:nvSpPr>
          <p:cNvPr id="20" name="TextBox 19">
            <a:extLst>
              <a:ext uri="{FF2B5EF4-FFF2-40B4-BE49-F238E27FC236}">
                <a16:creationId xmlns:a16="http://schemas.microsoft.com/office/drawing/2014/main" id="{1B22B0BA-1BCE-4268-8218-5F3B49DC92BC}"/>
              </a:ext>
            </a:extLst>
          </p:cNvPr>
          <p:cNvSpPr txBox="1"/>
          <p:nvPr/>
        </p:nvSpPr>
        <p:spPr>
          <a:xfrm>
            <a:off x="10004930" y="6578109"/>
            <a:ext cx="2201244"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cumin Pro"/>
                <a:ea typeface="+mn-ea"/>
                <a:cs typeface="+mn-cs"/>
              </a:rPr>
              <a:t>Cantu-Jungles and Hamaker, 2019</a:t>
            </a:r>
          </a:p>
        </p:txBody>
      </p:sp>
    </p:spTree>
    <p:extLst>
      <p:ext uri="{BB962C8B-B14F-4D97-AF65-F5344CB8AC3E}">
        <p14:creationId xmlns:p14="http://schemas.microsoft.com/office/powerpoint/2010/main" val="362382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4582C48-606E-47AD-BF08-C40D34B83EE6}"/>
              </a:ext>
            </a:extLst>
          </p:cNvPr>
          <p:cNvGrpSpPr/>
          <p:nvPr/>
        </p:nvGrpSpPr>
        <p:grpSpPr>
          <a:xfrm>
            <a:off x="4162927" y="1672384"/>
            <a:ext cx="3930483" cy="4320634"/>
            <a:chOff x="4162927" y="1672384"/>
            <a:chExt cx="3930483" cy="4320634"/>
          </a:xfrm>
        </p:grpSpPr>
        <p:grpSp>
          <p:nvGrpSpPr>
            <p:cNvPr id="4" name="Group 3">
              <a:extLst>
                <a:ext uri="{FF2B5EF4-FFF2-40B4-BE49-F238E27FC236}">
                  <a16:creationId xmlns:a16="http://schemas.microsoft.com/office/drawing/2014/main" id="{512FFFDB-FAA7-4584-AC4A-5554F658257F}"/>
                </a:ext>
              </a:extLst>
            </p:cNvPr>
            <p:cNvGrpSpPr/>
            <p:nvPr/>
          </p:nvGrpSpPr>
          <p:grpSpPr>
            <a:xfrm>
              <a:off x="4162927" y="1672384"/>
              <a:ext cx="3767227" cy="4169118"/>
              <a:chOff x="1520032" y="942553"/>
              <a:chExt cx="4653511" cy="5055365"/>
            </a:xfrm>
          </p:grpSpPr>
          <p:pic>
            <p:nvPicPr>
              <p:cNvPr id="5" name="Picture 4">
                <a:extLst>
                  <a:ext uri="{FF2B5EF4-FFF2-40B4-BE49-F238E27FC236}">
                    <a16:creationId xmlns:a16="http://schemas.microsoft.com/office/drawing/2014/main" id="{D78D6285-FE38-4026-BF54-0661B81BF160}"/>
                  </a:ext>
                </a:extLst>
              </p:cNvPr>
              <p:cNvPicPr>
                <a:picLocks noChangeAspect="1"/>
              </p:cNvPicPr>
              <p:nvPr/>
            </p:nvPicPr>
            <p:blipFill rotWithShape="1">
              <a:blip r:embed="rId2"/>
              <a:srcRect t="13468" r="82995" b="13336"/>
              <a:stretch/>
            </p:blipFill>
            <p:spPr>
              <a:xfrm>
                <a:off x="2127565" y="1086206"/>
                <a:ext cx="4045978" cy="4911712"/>
              </a:xfrm>
              <a:prstGeom prst="rect">
                <a:avLst/>
              </a:prstGeom>
            </p:spPr>
          </p:pic>
          <p:sp>
            <p:nvSpPr>
              <p:cNvPr id="6" name="Rectangle 5">
                <a:extLst>
                  <a:ext uri="{FF2B5EF4-FFF2-40B4-BE49-F238E27FC236}">
                    <a16:creationId xmlns:a16="http://schemas.microsoft.com/office/drawing/2014/main" id="{6BA5F17B-B0EB-4D7D-AC43-7190F3341F30}"/>
                  </a:ext>
                </a:extLst>
              </p:cNvPr>
              <p:cNvSpPr/>
              <p:nvPr/>
            </p:nvSpPr>
            <p:spPr>
              <a:xfrm>
                <a:off x="1946495" y="942553"/>
                <a:ext cx="633743" cy="535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srgbClr val="000000"/>
                  </a:solidFill>
                  <a:effectLst/>
                  <a:uLnTx/>
                  <a:uFillTx/>
                  <a:latin typeface="Acumin Pro"/>
                  <a:ea typeface="+mn-ea"/>
                  <a:cs typeface="+mn-cs"/>
                </a:endParaRPr>
              </a:p>
            </p:txBody>
          </p:sp>
          <p:sp>
            <p:nvSpPr>
              <p:cNvPr id="7" name="Rectangle 6">
                <a:extLst>
                  <a:ext uri="{FF2B5EF4-FFF2-40B4-BE49-F238E27FC236}">
                    <a16:creationId xmlns:a16="http://schemas.microsoft.com/office/drawing/2014/main" id="{6F80ABD1-664A-462A-B548-6E654C327844}"/>
                  </a:ext>
                </a:extLst>
              </p:cNvPr>
              <p:cNvSpPr/>
              <p:nvPr/>
            </p:nvSpPr>
            <p:spPr>
              <a:xfrm>
                <a:off x="1520032" y="1086206"/>
                <a:ext cx="633743" cy="4911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srgbClr val="000000"/>
                  </a:solidFill>
                  <a:effectLst/>
                  <a:uLnTx/>
                  <a:uFillTx/>
                  <a:latin typeface="Acumin Pro"/>
                  <a:ea typeface="+mn-ea"/>
                  <a:cs typeface="+mn-cs"/>
                </a:endParaRPr>
              </a:p>
            </p:txBody>
          </p:sp>
        </p:grpSp>
        <p:sp>
          <p:nvSpPr>
            <p:cNvPr id="29" name="Rectangle 28">
              <a:extLst>
                <a:ext uri="{FF2B5EF4-FFF2-40B4-BE49-F238E27FC236}">
                  <a16:creationId xmlns:a16="http://schemas.microsoft.com/office/drawing/2014/main" id="{663BF6C2-097F-4921-AFE3-551C894B3789}"/>
                </a:ext>
              </a:extLst>
            </p:cNvPr>
            <p:cNvSpPr/>
            <p:nvPr/>
          </p:nvSpPr>
          <p:spPr>
            <a:xfrm>
              <a:off x="6349886" y="4965071"/>
              <a:ext cx="169011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26C0A57-7414-4C12-802C-53784B091870}"/>
                </a:ext>
              </a:extLst>
            </p:cNvPr>
            <p:cNvSpPr txBox="1"/>
            <p:nvPr/>
          </p:nvSpPr>
          <p:spPr>
            <a:xfrm rot="19066878">
              <a:off x="5507282" y="5623686"/>
              <a:ext cx="25861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Debranched, (in)soluble</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283737A-6E86-443F-A16E-997AE02A66AA}"/>
                </a:ext>
              </a:extLst>
            </p:cNvPr>
            <p:cNvSpPr txBox="1"/>
            <p:nvPr/>
          </p:nvSpPr>
          <p:spPr>
            <a:xfrm rot="19066878">
              <a:off x="4924577" y="5465098"/>
              <a:ext cx="27128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Debranched, insoluble</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39FBF99-814A-4716-AC9D-787B4D88C0CF}"/>
                </a:ext>
              </a:extLst>
            </p:cNvPr>
            <p:cNvSpPr txBox="1"/>
            <p:nvPr/>
          </p:nvSpPr>
          <p:spPr>
            <a:xfrm rot="19066878">
              <a:off x="4813146" y="5463932"/>
              <a:ext cx="2203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Branched, I</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nsoluble</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7105C7C-D2D3-416E-B4F4-88E84CDE09A0}"/>
                </a:ext>
              </a:extLst>
            </p:cNvPr>
            <p:cNvSpPr txBox="1"/>
            <p:nvPr/>
          </p:nvSpPr>
          <p:spPr>
            <a:xfrm rot="19066878">
              <a:off x="5657041" y="5345737"/>
              <a:ext cx="2203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Branched, soluble</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5">
            <a:extLst>
              <a:ext uri="{FF2B5EF4-FFF2-40B4-BE49-F238E27FC236}">
                <a16:creationId xmlns:a16="http://schemas.microsoft.com/office/drawing/2014/main" id="{C2A5269F-554C-4E07-BA51-ABA6F6EA9FF8}"/>
              </a:ext>
            </a:extLst>
          </p:cNvPr>
          <p:cNvSpPr txBox="1">
            <a:spLocks/>
          </p:cNvSpPr>
          <p:nvPr/>
        </p:nvSpPr>
        <p:spPr>
          <a:xfrm>
            <a:off x="11206124" y="6181281"/>
            <a:ext cx="487680" cy="365760"/>
          </a:xfrm>
          <a:prstGeom prst="ellipse">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9203"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919203"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grpSp>
        <p:nvGrpSpPr>
          <p:cNvPr id="9" name="Group 8">
            <a:extLst>
              <a:ext uri="{FF2B5EF4-FFF2-40B4-BE49-F238E27FC236}">
                <a16:creationId xmlns:a16="http://schemas.microsoft.com/office/drawing/2014/main" id="{B3EDE68C-F8EB-4CF4-9291-F7C46EF66078}"/>
              </a:ext>
            </a:extLst>
          </p:cNvPr>
          <p:cNvGrpSpPr/>
          <p:nvPr/>
        </p:nvGrpSpPr>
        <p:grpSpPr>
          <a:xfrm>
            <a:off x="6918158" y="1943332"/>
            <a:ext cx="5281864" cy="2729142"/>
            <a:chOff x="4698135" y="2108494"/>
            <a:chExt cx="5281864" cy="2729142"/>
          </a:xfrm>
        </p:grpSpPr>
        <p:sp>
          <p:nvSpPr>
            <p:cNvPr id="10" name="TextBox 9">
              <a:extLst>
                <a:ext uri="{FF2B5EF4-FFF2-40B4-BE49-F238E27FC236}">
                  <a16:creationId xmlns:a16="http://schemas.microsoft.com/office/drawing/2014/main" id="{C3A381C0-AC78-4382-8266-13020A766623}"/>
                </a:ext>
              </a:extLst>
            </p:cNvPr>
            <p:cNvSpPr txBox="1"/>
            <p:nvPr/>
          </p:nvSpPr>
          <p:spPr>
            <a:xfrm>
              <a:off x="6173542" y="2108494"/>
              <a:ext cx="3806457" cy="923330"/>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8E6F3E">
                      <a:lumMod val="75000"/>
                    </a:srgbClr>
                  </a:solidFill>
                  <a:effectLst/>
                  <a:uLnTx/>
                  <a:uFillTx/>
                  <a:latin typeface="Helvetica" pitchFamily="2" charset="0"/>
                  <a:ea typeface="+mn-ea"/>
                  <a:cs typeface="+mn-cs"/>
                </a:rPr>
                <a:t>Removal of β-D-glucan branches prevents promotion of Anaerostipes sp.</a:t>
              </a:r>
            </a:p>
          </p:txBody>
        </p:sp>
        <p:cxnSp>
          <p:nvCxnSpPr>
            <p:cNvPr id="11" name="Straight Arrow Connector 10">
              <a:extLst>
                <a:ext uri="{FF2B5EF4-FFF2-40B4-BE49-F238E27FC236}">
                  <a16:creationId xmlns:a16="http://schemas.microsoft.com/office/drawing/2014/main" id="{35776A59-09F7-4D7F-8DE3-66FFC068BA11}"/>
                </a:ext>
              </a:extLst>
            </p:cNvPr>
            <p:cNvCxnSpPr>
              <a:cxnSpLocks/>
              <a:stCxn id="10" idx="1"/>
            </p:cNvCxnSpPr>
            <p:nvPr/>
          </p:nvCxnSpPr>
          <p:spPr>
            <a:xfrm flipH="1">
              <a:off x="5435838" y="2570159"/>
              <a:ext cx="737704" cy="2267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FB3E2FD-B3E9-4D48-BE2C-FFCC1762CD3E}"/>
                </a:ext>
              </a:extLst>
            </p:cNvPr>
            <p:cNvCxnSpPr>
              <a:cxnSpLocks/>
              <a:stCxn id="10" idx="1"/>
            </p:cNvCxnSpPr>
            <p:nvPr/>
          </p:nvCxnSpPr>
          <p:spPr>
            <a:xfrm flipH="1">
              <a:off x="4698135" y="2570159"/>
              <a:ext cx="1475407" cy="2191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FAE6E4B-38DA-4816-A094-F72476F6B399}"/>
              </a:ext>
            </a:extLst>
          </p:cNvPr>
          <p:cNvSpPr txBox="1"/>
          <p:nvPr/>
        </p:nvSpPr>
        <p:spPr>
          <a:xfrm>
            <a:off x="7493311" y="6250280"/>
            <a:ext cx="3915687"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pt-BR" sz="1809" b="0" i="0" u="none" strike="noStrike" kern="1200" cap="none" spc="0" normalizeH="0" baseline="0" noProof="0" dirty="0">
                <a:ln>
                  <a:noFill/>
                </a:ln>
                <a:solidFill>
                  <a:srgbClr val="000000"/>
                </a:solidFill>
                <a:effectLst/>
                <a:uLnTx/>
                <a:uFillTx/>
                <a:latin typeface="Acumin Pro"/>
                <a:ea typeface="+mn-ea"/>
                <a:cs typeface="+mn-cs"/>
              </a:rPr>
              <a:t>Zavadinack et al</a:t>
            </a:r>
            <a:r>
              <a:rPr kumimoji="0" lang="en-US" sz="1809" b="0" i="0" u="none" strike="noStrike" kern="1200" cap="none" spc="0" normalizeH="0" baseline="0" noProof="0" dirty="0">
                <a:ln>
                  <a:noFill/>
                </a:ln>
                <a:solidFill>
                  <a:srgbClr val="000000"/>
                </a:solidFill>
                <a:effectLst/>
                <a:uLnTx/>
                <a:uFillTx/>
                <a:latin typeface="Acumin Pro"/>
                <a:ea typeface="+mn-ea"/>
                <a:cs typeface="+mn-cs"/>
              </a:rPr>
              <a:t>, </a:t>
            </a:r>
            <a:r>
              <a:rPr kumimoji="0" lang="en-US" sz="1809" b="0" i="1" u="none" strike="noStrike" kern="1200" cap="none" spc="0" normalizeH="0" baseline="0" noProof="0" dirty="0" err="1">
                <a:ln>
                  <a:noFill/>
                </a:ln>
                <a:solidFill>
                  <a:srgbClr val="000000"/>
                </a:solidFill>
                <a:effectLst/>
                <a:uLnTx/>
                <a:uFillTx/>
                <a:latin typeface="Acumin Pro"/>
                <a:ea typeface="+mn-ea"/>
                <a:cs typeface="+mn-cs"/>
              </a:rPr>
              <a:t>Carbohydr</a:t>
            </a:r>
            <a:r>
              <a:rPr kumimoji="0" lang="en-US" sz="1809" b="0" i="1" u="none" strike="noStrike" kern="1200" cap="none" spc="0" normalizeH="0" baseline="0" noProof="0" dirty="0">
                <a:ln>
                  <a:noFill/>
                </a:ln>
                <a:solidFill>
                  <a:srgbClr val="000000"/>
                </a:solidFill>
                <a:effectLst/>
                <a:uLnTx/>
                <a:uFillTx/>
                <a:latin typeface="Acumin Pro"/>
                <a:ea typeface="+mn-ea"/>
                <a:cs typeface="+mn-cs"/>
              </a:rPr>
              <a:t> </a:t>
            </a:r>
            <a:r>
              <a:rPr kumimoji="0" lang="en-US" sz="1809" b="0" i="1" u="none" strike="noStrike" kern="1200" cap="none" spc="0" normalizeH="0" baseline="0" noProof="0" dirty="0" err="1">
                <a:ln>
                  <a:noFill/>
                </a:ln>
                <a:solidFill>
                  <a:srgbClr val="000000"/>
                </a:solidFill>
                <a:effectLst/>
                <a:uLnTx/>
                <a:uFillTx/>
                <a:latin typeface="Acumin Pro"/>
                <a:ea typeface="+mn-ea"/>
                <a:cs typeface="+mn-cs"/>
              </a:rPr>
              <a:t>Polym</a:t>
            </a:r>
            <a:r>
              <a:rPr kumimoji="0" lang="en-US" sz="1809" b="0" i="1" u="none" strike="noStrike" kern="1200" cap="none" spc="0" normalizeH="0" baseline="0" noProof="0" dirty="0">
                <a:ln>
                  <a:noFill/>
                </a:ln>
                <a:solidFill>
                  <a:srgbClr val="000000"/>
                </a:solidFill>
                <a:effectLst/>
                <a:uLnTx/>
                <a:uFillTx/>
                <a:latin typeface="Acumin Pro"/>
                <a:ea typeface="+mn-ea"/>
                <a:cs typeface="+mn-cs"/>
              </a:rPr>
              <a:t> </a:t>
            </a:r>
            <a:r>
              <a:rPr kumimoji="0" lang="en-US" sz="1809" b="0" i="0" u="none" strike="noStrike" kern="1200" cap="none" spc="0" normalizeH="0" baseline="0" noProof="0" dirty="0">
                <a:ln>
                  <a:noFill/>
                </a:ln>
                <a:solidFill>
                  <a:srgbClr val="000000"/>
                </a:solidFill>
                <a:effectLst/>
                <a:uLnTx/>
                <a:uFillTx/>
                <a:latin typeface="Acumin Pro"/>
                <a:ea typeface="+mn-ea"/>
                <a:cs typeface="+mn-cs"/>
              </a:rPr>
              <a:t>2024</a:t>
            </a:r>
          </a:p>
        </p:txBody>
      </p:sp>
      <p:sp>
        <p:nvSpPr>
          <p:cNvPr id="14" name="Title">
            <a:extLst>
              <a:ext uri="{FF2B5EF4-FFF2-40B4-BE49-F238E27FC236}">
                <a16:creationId xmlns:a16="http://schemas.microsoft.com/office/drawing/2014/main" id="{64E3A271-B882-4212-BDF2-38EE2406C113}"/>
              </a:ext>
            </a:extLst>
          </p:cNvPr>
          <p:cNvSpPr txBox="1">
            <a:spLocks/>
          </p:cNvSpPr>
          <p:nvPr/>
        </p:nvSpPr>
        <p:spPr bwMode="blackWhite">
          <a:xfrm>
            <a:off x="336867" y="285626"/>
            <a:ext cx="10878035" cy="387798"/>
          </a:xfrm>
          <a:prstGeom prst="rect">
            <a:avLst/>
          </a:prstGeom>
          <a:noFill/>
          <a:ln w="38100">
            <a:noFill/>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Matching Fibers to Specific Gut Bacteria</a:t>
            </a:r>
          </a:p>
        </p:txBody>
      </p:sp>
      <p:sp>
        <p:nvSpPr>
          <p:cNvPr id="16" name="Title">
            <a:extLst>
              <a:ext uri="{FF2B5EF4-FFF2-40B4-BE49-F238E27FC236}">
                <a16:creationId xmlns:a16="http://schemas.microsoft.com/office/drawing/2014/main" id="{AD431FE8-B687-4E84-BA16-2D356EFB4281}"/>
              </a:ext>
            </a:extLst>
          </p:cNvPr>
          <p:cNvSpPr txBox="1">
            <a:spLocks/>
          </p:cNvSpPr>
          <p:nvPr/>
        </p:nvSpPr>
        <p:spPr bwMode="blackWhite">
          <a:xfrm>
            <a:off x="495420" y="1046480"/>
            <a:ext cx="10878035" cy="332399"/>
          </a:xfrm>
          <a:prstGeom prst="rect">
            <a:avLst/>
          </a:prstGeom>
          <a:noFill/>
          <a:ln w="38100">
            <a:noFill/>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cumin Pro ExtraCondensed"/>
                <a:ea typeface="+mj-ea"/>
                <a:cs typeface="+mj-cs"/>
              </a:rPr>
              <a:t>Mushroom glucan to promote </a:t>
            </a:r>
            <a:r>
              <a:rPr kumimoji="0" lang="en-US" sz="2400" b="0" i="1" u="none" strike="noStrike" kern="1200" cap="none" spc="0" normalizeH="0" baseline="0" noProof="0" err="1">
                <a:ln>
                  <a:noFill/>
                </a:ln>
                <a:solidFill>
                  <a:prstClr val="black"/>
                </a:solidFill>
                <a:effectLst/>
                <a:uLnTx/>
                <a:uFillTx/>
                <a:latin typeface="Acumin Pro ExtraCondensed"/>
                <a:ea typeface="+mj-ea"/>
                <a:cs typeface="+mj-cs"/>
              </a:rPr>
              <a:t>Anaerostipes</a:t>
            </a:r>
            <a:r>
              <a:rPr kumimoji="0" lang="en-US" sz="2400" b="0" i="1" u="none" strike="noStrike" kern="1200" cap="none" spc="0" normalizeH="0" baseline="0" noProof="0">
                <a:ln>
                  <a:noFill/>
                </a:ln>
                <a:solidFill>
                  <a:prstClr val="black"/>
                </a:solidFill>
                <a:effectLst/>
                <a:uLnTx/>
                <a:uFillTx/>
                <a:latin typeface="Acumin Pro ExtraCondensed"/>
                <a:ea typeface="+mj-ea"/>
                <a:cs typeface="+mj-cs"/>
              </a:rPr>
              <a:t> (butyrate producer)</a:t>
            </a:r>
          </a:p>
        </p:txBody>
      </p:sp>
      <p:pic>
        <p:nvPicPr>
          <p:cNvPr id="18" name="Picture 17">
            <a:extLst>
              <a:ext uri="{FF2B5EF4-FFF2-40B4-BE49-F238E27FC236}">
                <a16:creationId xmlns:a16="http://schemas.microsoft.com/office/drawing/2014/main" id="{B4314382-9E93-4A22-BBDD-1A2705225616}"/>
              </a:ext>
            </a:extLst>
          </p:cNvPr>
          <p:cNvPicPr>
            <a:picLocks noChangeAspect="1"/>
          </p:cNvPicPr>
          <p:nvPr/>
        </p:nvPicPr>
        <p:blipFill rotWithShape="1">
          <a:blip r:embed="rId3"/>
          <a:srcRect l="40103"/>
          <a:stretch/>
        </p:blipFill>
        <p:spPr>
          <a:xfrm>
            <a:off x="301666" y="1943332"/>
            <a:ext cx="3861261" cy="4095681"/>
          </a:xfrm>
          <a:prstGeom prst="rect">
            <a:avLst/>
          </a:prstGeom>
        </p:spPr>
      </p:pic>
      <p:sp>
        <p:nvSpPr>
          <p:cNvPr id="23" name="Arrow: Curved Right 22">
            <a:extLst>
              <a:ext uri="{FF2B5EF4-FFF2-40B4-BE49-F238E27FC236}">
                <a16:creationId xmlns:a16="http://schemas.microsoft.com/office/drawing/2014/main" id="{C23564CC-1C78-445F-80B9-BA49555D8A87}"/>
              </a:ext>
            </a:extLst>
          </p:cNvPr>
          <p:cNvSpPr/>
          <p:nvPr/>
        </p:nvSpPr>
        <p:spPr>
          <a:xfrm rot="5070582" flipV="1">
            <a:off x="3594218" y="-478545"/>
            <a:ext cx="729253" cy="5545332"/>
          </a:xfrm>
          <a:prstGeom prst="curv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AE097F-4EEC-464C-AFF8-DBCC42A6121F}"/>
              </a:ext>
            </a:extLst>
          </p:cNvPr>
          <p:cNvSpPr txBox="1"/>
          <p:nvPr/>
        </p:nvSpPr>
        <p:spPr>
          <a:xfrm>
            <a:off x="7516031" y="5870576"/>
            <a:ext cx="4382610"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srgbClr val="000000"/>
                </a:solidFill>
                <a:effectLst/>
                <a:uLnTx/>
                <a:uFillTx/>
                <a:latin typeface="Acumin Pro"/>
                <a:ea typeface="+mn-ea"/>
                <a:cs typeface="+mn-cs"/>
              </a:rPr>
              <a:t>Cantu-Jungles at al, </a:t>
            </a:r>
            <a:r>
              <a:rPr kumimoji="0" lang="en-US" sz="1809" b="0" i="1" u="none" strike="noStrike" kern="1200" cap="none" spc="0" normalizeH="0" baseline="0" noProof="0" dirty="0" err="1">
                <a:ln>
                  <a:noFill/>
                </a:ln>
                <a:solidFill>
                  <a:srgbClr val="000000"/>
                </a:solidFill>
                <a:effectLst/>
                <a:uLnTx/>
                <a:uFillTx/>
                <a:latin typeface="Acumin Pro"/>
                <a:ea typeface="+mn-ea"/>
                <a:cs typeface="+mn-cs"/>
              </a:rPr>
              <a:t>Carbohydr</a:t>
            </a:r>
            <a:r>
              <a:rPr kumimoji="0" lang="en-US" sz="1809" b="0" i="1" u="none" strike="noStrike" kern="1200" cap="none" spc="0" normalizeH="0" baseline="0" noProof="0" dirty="0">
                <a:ln>
                  <a:noFill/>
                </a:ln>
                <a:solidFill>
                  <a:srgbClr val="000000"/>
                </a:solidFill>
                <a:effectLst/>
                <a:uLnTx/>
                <a:uFillTx/>
                <a:latin typeface="Acumin Pro"/>
                <a:ea typeface="+mn-ea"/>
                <a:cs typeface="+mn-cs"/>
              </a:rPr>
              <a:t> </a:t>
            </a:r>
            <a:r>
              <a:rPr kumimoji="0" lang="en-US" sz="1809" b="0" i="1" u="none" strike="noStrike" kern="1200" cap="none" spc="0" normalizeH="0" baseline="0" noProof="0" dirty="0" err="1">
                <a:ln>
                  <a:noFill/>
                </a:ln>
                <a:solidFill>
                  <a:srgbClr val="000000"/>
                </a:solidFill>
                <a:effectLst/>
                <a:uLnTx/>
                <a:uFillTx/>
                <a:latin typeface="Acumin Pro"/>
                <a:ea typeface="+mn-ea"/>
                <a:cs typeface="+mn-cs"/>
              </a:rPr>
              <a:t>Polym</a:t>
            </a:r>
            <a:r>
              <a:rPr kumimoji="0" lang="en-US" sz="1809" b="0" i="1" u="none" strike="noStrike" kern="1200" cap="none" spc="0" normalizeH="0" baseline="0" noProof="0" dirty="0">
                <a:ln>
                  <a:noFill/>
                </a:ln>
                <a:solidFill>
                  <a:srgbClr val="000000"/>
                </a:solidFill>
                <a:effectLst/>
                <a:uLnTx/>
                <a:uFillTx/>
                <a:latin typeface="Acumin Pro"/>
                <a:ea typeface="+mn-ea"/>
                <a:cs typeface="+mn-cs"/>
              </a:rPr>
              <a:t>.</a:t>
            </a:r>
            <a:r>
              <a:rPr kumimoji="0" lang="en-US" sz="1809" b="0" i="0" u="none" strike="noStrike" kern="1200" cap="none" spc="0" normalizeH="0" baseline="0" noProof="0" dirty="0">
                <a:ln>
                  <a:noFill/>
                </a:ln>
                <a:solidFill>
                  <a:srgbClr val="000000"/>
                </a:solidFill>
                <a:effectLst/>
                <a:uLnTx/>
                <a:uFillTx/>
                <a:latin typeface="Acumin Pro"/>
                <a:ea typeface="+mn-ea"/>
                <a:cs typeface="+mn-cs"/>
              </a:rPr>
              <a:t> 2018</a:t>
            </a:r>
            <a:endParaRPr kumimoji="0" lang="en-US" sz="1809" b="0" i="1" u="none" strike="noStrike" kern="1200" cap="none" spc="0" normalizeH="0" baseline="0" noProof="0" dirty="0">
              <a:ln>
                <a:noFill/>
              </a:ln>
              <a:solidFill>
                <a:srgbClr val="000000"/>
              </a:solidFill>
              <a:effectLst/>
              <a:uLnTx/>
              <a:uFillTx/>
              <a:latin typeface="Acumin Pro"/>
              <a:ea typeface="+mn-ea"/>
              <a:cs typeface="+mn-cs"/>
            </a:endParaRPr>
          </a:p>
        </p:txBody>
      </p:sp>
      <p:grpSp>
        <p:nvGrpSpPr>
          <p:cNvPr id="34" name="Group 33">
            <a:extLst>
              <a:ext uri="{FF2B5EF4-FFF2-40B4-BE49-F238E27FC236}">
                <a16:creationId xmlns:a16="http://schemas.microsoft.com/office/drawing/2014/main" id="{430EA1D0-C47E-4305-8A5A-C847BC47424D}"/>
              </a:ext>
            </a:extLst>
          </p:cNvPr>
          <p:cNvGrpSpPr/>
          <p:nvPr/>
        </p:nvGrpSpPr>
        <p:grpSpPr>
          <a:xfrm>
            <a:off x="9120574" y="3177367"/>
            <a:ext cx="2252881" cy="1638166"/>
            <a:chOff x="9120574" y="3333783"/>
            <a:chExt cx="2252881" cy="1638166"/>
          </a:xfrm>
        </p:grpSpPr>
        <p:pic>
          <p:nvPicPr>
            <p:cNvPr id="1026" name="Picture 2" descr="Fig. 1">
              <a:extLst>
                <a:ext uri="{FF2B5EF4-FFF2-40B4-BE49-F238E27FC236}">
                  <a16:creationId xmlns:a16="http://schemas.microsoft.com/office/drawing/2014/main" id="{6D310A8D-8EDF-4523-9AFA-426E6350DA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33" b="47950"/>
            <a:stretch/>
          </p:blipFill>
          <p:spPr bwMode="auto">
            <a:xfrm>
              <a:off x="9120574" y="3333783"/>
              <a:ext cx="2252881" cy="155176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0369EC0-2BE2-486A-ADD0-B7F67115355F}"/>
                </a:ext>
              </a:extLst>
            </p:cNvPr>
            <p:cNvSpPr txBox="1"/>
            <p:nvPr/>
          </p:nvSpPr>
          <p:spPr>
            <a:xfrm>
              <a:off x="9745610" y="4602617"/>
              <a:ext cx="998621" cy="369332"/>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6C2B6ACE-91A5-44CD-B1B8-6B1A44C880E2}"/>
              </a:ext>
            </a:extLst>
          </p:cNvPr>
          <p:cNvSpPr txBox="1"/>
          <p:nvPr/>
        </p:nvSpPr>
        <p:spPr>
          <a:xfrm>
            <a:off x="9581550" y="3043915"/>
            <a:ext cx="50366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X</a:t>
            </a:r>
            <a:endParaRPr kumimoji="0" lang="pt-BR"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06F1DDB3-4333-4888-AE0C-FF17C2A6B9F3}"/>
              </a:ext>
            </a:extLst>
          </p:cNvPr>
          <p:cNvSpPr txBox="1"/>
          <p:nvPr/>
        </p:nvSpPr>
        <p:spPr>
          <a:xfrm>
            <a:off x="9451154" y="4494157"/>
            <a:ext cx="61481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44546A"/>
                </a:solidFill>
                <a:effectLst/>
                <a:uLnTx/>
                <a:uFillTx/>
                <a:latin typeface="Calibri" panose="020F0502020204030204"/>
                <a:ea typeface="+mn-ea"/>
                <a:cs typeface="+mn-cs"/>
              </a:rPr>
              <a:t>β-1,3/1,6-</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glucan</a:t>
            </a:r>
            <a:endParaRPr kumimoji="0" lang="en-US" sz="1800" b="1" i="1" u="none" strike="noStrike" kern="1200" cap="none" spc="0" normalizeH="0" baseline="0" noProof="0" dirty="0">
              <a:ln>
                <a:noFill/>
              </a:ln>
              <a:solidFill>
                <a:srgbClr val="44546A"/>
              </a:solidFill>
              <a:effectLst/>
              <a:uLnTx/>
              <a:uFillTx/>
              <a:latin typeface="Acumin Pro ExtraCondensed" panose="020B0508020202020204" pitchFamily="34" charset="77"/>
              <a:ea typeface="+mn-ea"/>
              <a:cs typeface="+mn-cs"/>
            </a:endParaRPr>
          </a:p>
        </p:txBody>
      </p:sp>
      <p:sp>
        <p:nvSpPr>
          <p:cNvPr id="37" name="AutoShape 4" descr="Fungal in the Jungle - the Hidden Mushrooms of Khao Sok">
            <a:extLst>
              <a:ext uri="{FF2B5EF4-FFF2-40B4-BE49-F238E27FC236}">
                <a16:creationId xmlns:a16="http://schemas.microsoft.com/office/drawing/2014/main" id="{6D7E3105-7111-42DD-BE62-4C1F0B0BF335}"/>
              </a:ext>
            </a:extLst>
          </p:cNvPr>
          <p:cNvSpPr>
            <a:spLocks noChangeAspect="1" noChangeArrowheads="1"/>
          </p:cNvSpPr>
          <p:nvPr/>
        </p:nvSpPr>
        <p:spPr bwMode="auto">
          <a:xfrm>
            <a:off x="5943600" y="31201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04DF5F-95D1-4508-9E78-41AC80B1F6E7}"/>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8" name="Título 1">
            <a:extLst>
              <a:ext uri="{FF2B5EF4-FFF2-40B4-BE49-F238E27FC236}">
                <a16:creationId xmlns:a16="http://schemas.microsoft.com/office/drawing/2014/main" id="{B9AD4CB1-3A52-45F6-8CCB-FBF6E06AB6DE}"/>
              </a:ext>
            </a:extLst>
          </p:cNvPr>
          <p:cNvSpPr txBox="1">
            <a:spLocks/>
          </p:cNvSpPr>
          <p:nvPr/>
        </p:nvSpPr>
        <p:spPr>
          <a:xfrm>
            <a:off x="559091" y="293213"/>
            <a:ext cx="9234309" cy="997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rgbClr val="CFB98F"/>
                </a:solidFill>
                <a:latin typeface="Acumin Pro" panose="020B0504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t-BR" sz="2400" b="1" i="0" u="none" strike="noStrike" kern="1200" cap="none" spc="0" normalizeH="0" baseline="0" noProof="0" dirty="0">
              <a:ln>
                <a:noFill/>
              </a:ln>
              <a:solidFill>
                <a:srgbClr val="CFB98F"/>
              </a:solidFill>
              <a:effectLst/>
              <a:uLnTx/>
              <a:uFillTx/>
              <a:latin typeface="Acumin Pro" panose="020B0504020202020204" pitchFamily="34" charset="77"/>
              <a:ea typeface="+mj-ea"/>
              <a:cs typeface="+mj-cs"/>
            </a:endParaRPr>
          </a:p>
        </p:txBody>
      </p:sp>
      <p:pic>
        <p:nvPicPr>
          <p:cNvPr id="6" name="Picture 5">
            <a:extLst>
              <a:ext uri="{FF2B5EF4-FFF2-40B4-BE49-F238E27FC236}">
                <a16:creationId xmlns:a16="http://schemas.microsoft.com/office/drawing/2014/main" id="{15467B14-A277-4DF8-80D6-9604A884AEC8}"/>
              </a:ext>
            </a:extLst>
          </p:cNvPr>
          <p:cNvPicPr/>
          <p:nvPr/>
        </p:nvPicPr>
        <p:blipFill rotWithShape="1">
          <a:blip r:embed="rId2">
            <a:extLst>
              <a:ext uri="{28A0092B-C50C-407E-A947-70E740481C1C}">
                <a14:useLocalDpi xmlns:a14="http://schemas.microsoft.com/office/drawing/2010/main" val="0"/>
              </a:ext>
            </a:extLst>
          </a:blip>
          <a:srcRect t="1244" b="52078"/>
          <a:stretch/>
        </p:blipFill>
        <p:spPr bwMode="auto">
          <a:xfrm>
            <a:off x="845277" y="2012158"/>
            <a:ext cx="4793523" cy="3149177"/>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436C5DE-E1E0-432E-B88F-2ADCA7F75E3D}"/>
              </a:ext>
            </a:extLst>
          </p:cNvPr>
          <p:cNvPicPr/>
          <p:nvPr/>
        </p:nvPicPr>
        <p:blipFill rotWithShape="1">
          <a:blip r:embed="rId2">
            <a:extLst>
              <a:ext uri="{28A0092B-C50C-407E-A947-70E740481C1C}">
                <a14:useLocalDpi xmlns:a14="http://schemas.microsoft.com/office/drawing/2010/main" val="0"/>
              </a:ext>
            </a:extLst>
          </a:blip>
          <a:srcRect t="48724" r="48717" b="-2"/>
          <a:stretch/>
        </p:blipFill>
        <p:spPr bwMode="auto">
          <a:xfrm>
            <a:off x="6553201" y="1971674"/>
            <a:ext cx="2458277" cy="3189661"/>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42099A56-6A80-43D0-A88A-A9DEF98F36F9}"/>
              </a:ext>
            </a:extLst>
          </p:cNvPr>
          <p:cNvSpPr txBox="1"/>
          <p:nvPr/>
        </p:nvSpPr>
        <p:spPr>
          <a:xfrm>
            <a:off x="8477249" y="5873504"/>
            <a:ext cx="27041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cumin Pro"/>
                <a:ea typeface="+mn-ea"/>
                <a:cs typeface="+mn-cs"/>
              </a:rPr>
              <a:t>(Cantu-Jungles &amp; Hamaker, 2020)</a:t>
            </a:r>
            <a:endParaRPr kumimoji="0" lang="pt-BR" sz="14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11" name="Title">
            <a:extLst>
              <a:ext uri="{FF2B5EF4-FFF2-40B4-BE49-F238E27FC236}">
                <a16:creationId xmlns:a16="http://schemas.microsoft.com/office/drawing/2014/main" id="{D188D982-D949-4A60-9B72-28A7B35D1780}"/>
              </a:ext>
            </a:extLst>
          </p:cNvPr>
          <p:cNvSpPr txBox="1">
            <a:spLocks/>
          </p:cNvSpPr>
          <p:nvPr/>
        </p:nvSpPr>
        <p:spPr bwMode="blackWhite">
          <a:xfrm>
            <a:off x="468688" y="1228676"/>
            <a:ext cx="10878035" cy="332399"/>
          </a:xfrm>
          <a:prstGeom prst="rect">
            <a:avLst/>
          </a:prstGeom>
          <a:noFill/>
          <a:ln w="38100">
            <a:noFill/>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ED7D31">
                    <a:lumMod val="75000"/>
                  </a:srgbClr>
                </a:solidFill>
                <a:effectLst/>
                <a:uLnTx/>
                <a:uFillTx/>
                <a:latin typeface="Acumin Pro ExtraCondensed" panose="020B0508020202020204" pitchFamily="34" charset="77"/>
                <a:ea typeface="+mj-ea"/>
                <a:cs typeface="+mj-cs"/>
              </a:rPr>
              <a:t>Fiber Specificity Model</a:t>
            </a:r>
          </a:p>
        </p:txBody>
      </p:sp>
      <p:sp>
        <p:nvSpPr>
          <p:cNvPr id="13" name="Title">
            <a:extLst>
              <a:ext uri="{FF2B5EF4-FFF2-40B4-BE49-F238E27FC236}">
                <a16:creationId xmlns:a16="http://schemas.microsoft.com/office/drawing/2014/main" id="{7A134E2A-C399-4DA1-AC93-75E98DA32077}"/>
              </a:ext>
            </a:extLst>
          </p:cNvPr>
          <p:cNvSpPr>
            <a:spLocks noGrp="1"/>
          </p:cNvSpPr>
          <p:nvPr>
            <p:ph type="ctrTitle"/>
          </p:nvPr>
        </p:nvSpPr>
        <p:spPr>
          <a:xfrm>
            <a:off x="336867" y="285626"/>
            <a:ext cx="10878035" cy="775597"/>
          </a:xfrm>
        </p:spPr>
        <p:txBody>
          <a:bodyPr/>
          <a:lstStyle/>
          <a:p>
            <a:r>
              <a:rPr lang="en-US" sz="2800" dirty="0"/>
              <a:t>Differences in Responses Across People</a:t>
            </a:r>
            <a:br>
              <a:rPr lang="en-US" sz="2800" dirty="0"/>
            </a:br>
            <a:endParaRPr lang="en-US" sz="2800" dirty="0"/>
          </a:p>
        </p:txBody>
      </p:sp>
      <p:pic>
        <p:nvPicPr>
          <p:cNvPr id="14" name="Picture 13">
            <a:extLst>
              <a:ext uri="{FF2B5EF4-FFF2-40B4-BE49-F238E27FC236}">
                <a16:creationId xmlns:a16="http://schemas.microsoft.com/office/drawing/2014/main" id="{5901D2A5-8E13-4C7B-A00B-8C6E80953EC8}"/>
              </a:ext>
            </a:extLst>
          </p:cNvPr>
          <p:cNvPicPr/>
          <p:nvPr/>
        </p:nvPicPr>
        <p:blipFill rotWithShape="1">
          <a:blip r:embed="rId2">
            <a:extLst>
              <a:ext uri="{28A0092B-C50C-407E-A947-70E740481C1C}">
                <a14:useLocalDpi xmlns:a14="http://schemas.microsoft.com/office/drawing/2010/main" val="0"/>
              </a:ext>
            </a:extLst>
          </a:blip>
          <a:srcRect l="51283" t="48724" b="-2"/>
          <a:stretch/>
        </p:blipFill>
        <p:spPr bwMode="auto">
          <a:xfrm>
            <a:off x="9011478" y="1991915"/>
            <a:ext cx="2335245" cy="31896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8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51EF-9EE3-488B-882E-C13474E09A19}"/>
              </a:ext>
            </a:extLst>
          </p:cNvPr>
          <p:cNvSpPr/>
          <p:nvPr/>
        </p:nvSpPr>
        <p:spPr>
          <a:xfrm>
            <a:off x="1259238" y="2295240"/>
            <a:ext cx="3617562" cy="4047744"/>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50B7332-778C-4D05-A3F6-F8F12F4529E9}"/>
              </a:ext>
            </a:extLst>
          </p:cNvPr>
          <p:cNvSpPr/>
          <p:nvPr/>
        </p:nvSpPr>
        <p:spPr>
          <a:xfrm>
            <a:off x="6483004" y="2324736"/>
            <a:ext cx="3617562" cy="403914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A9DC82-D8F6-4288-B559-3417F2ED39A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0799"/>
          <a:stretch/>
        </p:blipFill>
        <p:spPr>
          <a:xfrm>
            <a:off x="10491986" y="1500026"/>
            <a:ext cx="1233983" cy="5300895"/>
          </a:xfrm>
          <a:prstGeom prst="rect">
            <a:avLst/>
          </a:prstGeom>
        </p:spPr>
      </p:pic>
      <p:sp>
        <p:nvSpPr>
          <p:cNvPr id="5" name="TextBox 4">
            <a:extLst>
              <a:ext uri="{FF2B5EF4-FFF2-40B4-BE49-F238E27FC236}">
                <a16:creationId xmlns:a16="http://schemas.microsoft.com/office/drawing/2014/main" id="{22394E90-9393-4310-BE94-FFEF9455DB20}"/>
              </a:ext>
            </a:extLst>
          </p:cNvPr>
          <p:cNvSpPr txBox="1"/>
          <p:nvPr/>
        </p:nvSpPr>
        <p:spPr>
          <a:xfrm>
            <a:off x="10599192" y="2091902"/>
            <a:ext cx="1409928" cy="400110"/>
          </a:xfrm>
          <a:prstGeom prst="rect">
            <a:avLst/>
          </a:prstGeom>
          <a:noFill/>
        </p:spPr>
        <p:txBody>
          <a:bodyPr wrap="squar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DONORS</a:t>
            </a: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12A988C-3BC9-44D6-B284-04A3B17C6CF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0210" t="95528" r="14773"/>
          <a:stretch/>
        </p:blipFill>
        <p:spPr>
          <a:xfrm>
            <a:off x="695170" y="6488045"/>
            <a:ext cx="4624326" cy="212515"/>
          </a:xfrm>
          <a:prstGeom prst="rect">
            <a:avLst/>
          </a:prstGeom>
        </p:spPr>
      </p:pic>
      <p:grpSp>
        <p:nvGrpSpPr>
          <p:cNvPr id="7" name="Group 6">
            <a:extLst>
              <a:ext uri="{FF2B5EF4-FFF2-40B4-BE49-F238E27FC236}">
                <a16:creationId xmlns:a16="http://schemas.microsoft.com/office/drawing/2014/main" id="{B048D33E-59A7-40E3-BC5E-8D91C016370E}"/>
              </a:ext>
            </a:extLst>
          </p:cNvPr>
          <p:cNvGrpSpPr/>
          <p:nvPr/>
        </p:nvGrpSpPr>
        <p:grpSpPr>
          <a:xfrm>
            <a:off x="756219" y="1093599"/>
            <a:ext cx="7009833" cy="5312632"/>
            <a:chOff x="-3171141" y="1849426"/>
            <a:chExt cx="7009833" cy="5312632"/>
          </a:xfrm>
        </p:grpSpPr>
        <p:grpSp>
          <p:nvGrpSpPr>
            <p:cNvPr id="8" name="Group 7">
              <a:extLst>
                <a:ext uri="{FF2B5EF4-FFF2-40B4-BE49-F238E27FC236}">
                  <a16:creationId xmlns:a16="http://schemas.microsoft.com/office/drawing/2014/main" id="{97EC3532-1272-4CBC-8BA7-D53ADE3D126F}"/>
                </a:ext>
              </a:extLst>
            </p:cNvPr>
            <p:cNvGrpSpPr/>
            <p:nvPr/>
          </p:nvGrpSpPr>
          <p:grpSpPr>
            <a:xfrm>
              <a:off x="-3171141" y="2651147"/>
              <a:ext cx="4548482" cy="4510911"/>
              <a:chOff x="795078" y="1934421"/>
              <a:chExt cx="4548482" cy="4510911"/>
            </a:xfrm>
          </p:grpSpPr>
          <p:pic>
            <p:nvPicPr>
              <p:cNvPr id="10" name="Picture 9">
                <a:extLst>
                  <a:ext uri="{FF2B5EF4-FFF2-40B4-BE49-F238E27FC236}">
                    <a16:creationId xmlns:a16="http://schemas.microsoft.com/office/drawing/2014/main" id="{7EFDE276-D6CB-4F58-81F8-5193E5F06B5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4132" r="14773" b="5147"/>
              <a:stretch/>
            </p:blipFill>
            <p:spPr>
              <a:xfrm>
                <a:off x="1170826" y="1934421"/>
                <a:ext cx="4172734" cy="4507220"/>
              </a:xfrm>
              <a:prstGeom prst="rect">
                <a:avLst/>
              </a:prstGeom>
            </p:spPr>
          </p:pic>
          <p:grpSp>
            <p:nvGrpSpPr>
              <p:cNvPr id="11" name="Group 10">
                <a:extLst>
                  <a:ext uri="{FF2B5EF4-FFF2-40B4-BE49-F238E27FC236}">
                    <a16:creationId xmlns:a16="http://schemas.microsoft.com/office/drawing/2014/main" id="{F3D141BC-8549-4588-B7C7-6A5FC84D40D3}"/>
                  </a:ext>
                </a:extLst>
              </p:cNvPr>
              <p:cNvGrpSpPr/>
              <p:nvPr/>
            </p:nvGrpSpPr>
            <p:grpSpPr>
              <a:xfrm>
                <a:off x="795078" y="2742989"/>
                <a:ext cx="494566" cy="3702343"/>
                <a:chOff x="795078" y="2742989"/>
                <a:chExt cx="494566" cy="3702343"/>
              </a:xfrm>
            </p:grpSpPr>
            <p:grpSp>
              <p:nvGrpSpPr>
                <p:cNvPr id="12" name="Group 11">
                  <a:extLst>
                    <a:ext uri="{FF2B5EF4-FFF2-40B4-BE49-F238E27FC236}">
                      <a16:creationId xmlns:a16="http://schemas.microsoft.com/office/drawing/2014/main" id="{E0FBE093-4951-4D95-A557-06EF1C6273D6}"/>
                    </a:ext>
                  </a:extLst>
                </p:cNvPr>
                <p:cNvGrpSpPr/>
                <p:nvPr/>
              </p:nvGrpSpPr>
              <p:grpSpPr>
                <a:xfrm>
                  <a:off x="795078" y="3295500"/>
                  <a:ext cx="494566" cy="3149832"/>
                  <a:chOff x="795078" y="3295500"/>
                  <a:chExt cx="494566" cy="3149832"/>
                </a:xfrm>
              </p:grpSpPr>
              <p:sp>
                <p:nvSpPr>
                  <p:cNvPr id="14" name="TextBox 13">
                    <a:extLst>
                      <a:ext uri="{FF2B5EF4-FFF2-40B4-BE49-F238E27FC236}">
                        <a16:creationId xmlns:a16="http://schemas.microsoft.com/office/drawing/2014/main" id="{08D07A20-5989-4AD0-B125-D646C3AEF5FB}"/>
                      </a:ext>
                    </a:extLst>
                  </p:cNvPr>
                  <p:cNvSpPr txBox="1"/>
                  <p:nvPr/>
                </p:nvSpPr>
                <p:spPr>
                  <a:xfrm>
                    <a:off x="803467" y="3295500"/>
                    <a:ext cx="478016"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srgbClr val="FF0000"/>
                        </a:solidFill>
                        <a:effectLst/>
                        <a:uLnTx/>
                        <a:uFillTx/>
                        <a:latin typeface="Calibri" panose="020F0502020204030204"/>
                        <a:ea typeface="+mn-ea"/>
                        <a:cs typeface="+mn-cs"/>
                      </a:rPr>
                      <a:t>6.0</a:t>
                    </a:r>
                  </a:p>
                </p:txBody>
              </p:sp>
              <p:sp>
                <p:nvSpPr>
                  <p:cNvPr id="15" name="TextBox 14">
                    <a:extLst>
                      <a:ext uri="{FF2B5EF4-FFF2-40B4-BE49-F238E27FC236}">
                        <a16:creationId xmlns:a16="http://schemas.microsoft.com/office/drawing/2014/main" id="{1C2CA0A7-9FDD-459C-8961-F40159A10471}"/>
                      </a:ext>
                    </a:extLst>
                  </p:cNvPr>
                  <p:cNvSpPr txBox="1"/>
                  <p:nvPr/>
                </p:nvSpPr>
                <p:spPr>
                  <a:xfrm>
                    <a:off x="804367" y="4231121"/>
                    <a:ext cx="478016"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6" name="TextBox 15">
                    <a:extLst>
                      <a:ext uri="{FF2B5EF4-FFF2-40B4-BE49-F238E27FC236}">
                        <a16:creationId xmlns:a16="http://schemas.microsoft.com/office/drawing/2014/main" id="{2473FC5A-3061-4331-BAF6-A06750CCBEF2}"/>
                      </a:ext>
                    </a:extLst>
                  </p:cNvPr>
                  <p:cNvSpPr txBox="1"/>
                  <p:nvPr/>
                </p:nvSpPr>
                <p:spPr>
                  <a:xfrm>
                    <a:off x="795078" y="5159129"/>
                    <a:ext cx="478016"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7" name="TextBox 16">
                    <a:extLst>
                      <a:ext uri="{FF2B5EF4-FFF2-40B4-BE49-F238E27FC236}">
                        <a16:creationId xmlns:a16="http://schemas.microsoft.com/office/drawing/2014/main" id="{803F0F4D-2664-4B32-BD6E-399A97636476}"/>
                      </a:ext>
                    </a:extLst>
                  </p:cNvPr>
                  <p:cNvSpPr txBox="1"/>
                  <p:nvPr/>
                </p:nvSpPr>
                <p:spPr>
                  <a:xfrm>
                    <a:off x="811628" y="6074589"/>
                    <a:ext cx="478016" cy="370743"/>
                  </a:xfrm>
                  <a:prstGeom prst="rect">
                    <a:avLst/>
                  </a:prstGeom>
                  <a:noFill/>
                </p:spPr>
                <p:txBody>
                  <a:bodyPr wrap="squar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grpSp>
            <p:sp>
              <p:nvSpPr>
                <p:cNvPr id="13" name="Rectangle 12">
                  <a:extLst>
                    <a:ext uri="{FF2B5EF4-FFF2-40B4-BE49-F238E27FC236}">
                      <a16:creationId xmlns:a16="http://schemas.microsoft.com/office/drawing/2014/main" id="{9F431C6F-2336-4193-856E-C03D794F64B2}"/>
                    </a:ext>
                  </a:extLst>
                </p:cNvPr>
                <p:cNvSpPr/>
                <p:nvPr/>
              </p:nvSpPr>
              <p:spPr>
                <a:xfrm>
                  <a:off x="1032215" y="2742989"/>
                  <a:ext cx="210614" cy="370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9" name="Rectangle: Rounded Corners 74">
              <a:extLst>
                <a:ext uri="{FF2B5EF4-FFF2-40B4-BE49-F238E27FC236}">
                  <a16:creationId xmlns:a16="http://schemas.microsoft.com/office/drawing/2014/main" id="{4189F983-7D89-4AF1-BD6D-88EF1D37E228}"/>
                </a:ext>
              </a:extLst>
            </p:cNvPr>
            <p:cNvSpPr/>
            <p:nvPr/>
          </p:nvSpPr>
          <p:spPr>
            <a:xfrm>
              <a:off x="-368109" y="1849426"/>
              <a:ext cx="4206801" cy="610164"/>
            </a:xfrm>
            <a:prstGeom prst="roundRect">
              <a:avLst>
                <a:gd name="adj" fmla="val 50000"/>
              </a:avLst>
            </a:prstGeom>
            <a:solidFill>
              <a:srgbClr val="BDD7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25000"/>
                    </a:srgbClr>
                  </a:solidFill>
                  <a:effectLst/>
                  <a:uLnTx/>
                  <a:uFillTx/>
                  <a:latin typeface="Calibri Light" panose="020F0302020204030204"/>
                  <a:ea typeface="+mn-ea"/>
                  <a:cs typeface="+mn-cs"/>
                </a:rPr>
                <a:t>Everyone benefits</a:t>
              </a:r>
            </a:p>
          </p:txBody>
        </p:sp>
      </p:grpSp>
      <p:grpSp>
        <p:nvGrpSpPr>
          <p:cNvPr id="18" name="Group 17">
            <a:extLst>
              <a:ext uri="{FF2B5EF4-FFF2-40B4-BE49-F238E27FC236}">
                <a16:creationId xmlns:a16="http://schemas.microsoft.com/office/drawing/2014/main" id="{B313576F-DC79-4D50-8A7A-127869F04DDB}"/>
              </a:ext>
            </a:extLst>
          </p:cNvPr>
          <p:cNvGrpSpPr/>
          <p:nvPr/>
        </p:nvGrpSpPr>
        <p:grpSpPr>
          <a:xfrm>
            <a:off x="670354" y="1113928"/>
            <a:ext cx="7095279" cy="5278441"/>
            <a:chOff x="670773" y="1093599"/>
            <a:chExt cx="7095279" cy="5278441"/>
          </a:xfrm>
        </p:grpSpPr>
        <p:grpSp>
          <p:nvGrpSpPr>
            <p:cNvPr id="19" name="Group 18">
              <a:extLst>
                <a:ext uri="{FF2B5EF4-FFF2-40B4-BE49-F238E27FC236}">
                  <a16:creationId xmlns:a16="http://schemas.microsoft.com/office/drawing/2014/main" id="{0EF8B5CC-4496-45D0-9E91-EB7E1AC8C5B1}"/>
                </a:ext>
              </a:extLst>
            </p:cNvPr>
            <p:cNvGrpSpPr/>
            <p:nvPr/>
          </p:nvGrpSpPr>
          <p:grpSpPr>
            <a:xfrm>
              <a:off x="670773" y="2324297"/>
              <a:ext cx="4103858" cy="4047743"/>
              <a:chOff x="684531" y="2755013"/>
              <a:chExt cx="4103858" cy="3710789"/>
            </a:xfrm>
          </p:grpSpPr>
          <p:grpSp>
            <p:nvGrpSpPr>
              <p:cNvPr id="21" name="Group 20">
                <a:extLst>
                  <a:ext uri="{FF2B5EF4-FFF2-40B4-BE49-F238E27FC236}">
                    <a16:creationId xmlns:a16="http://schemas.microsoft.com/office/drawing/2014/main" id="{34248BA6-4776-4985-8876-BE71AB535918}"/>
                  </a:ext>
                </a:extLst>
              </p:cNvPr>
              <p:cNvGrpSpPr/>
              <p:nvPr/>
            </p:nvGrpSpPr>
            <p:grpSpPr>
              <a:xfrm>
                <a:off x="684531" y="2796758"/>
                <a:ext cx="601855" cy="3664938"/>
                <a:chOff x="684531" y="2796758"/>
                <a:chExt cx="601855" cy="3664938"/>
              </a:xfrm>
            </p:grpSpPr>
            <p:sp>
              <p:nvSpPr>
                <p:cNvPr id="23" name="TextBox 22">
                  <a:extLst>
                    <a:ext uri="{FF2B5EF4-FFF2-40B4-BE49-F238E27FC236}">
                      <a16:creationId xmlns:a16="http://schemas.microsoft.com/office/drawing/2014/main" id="{9F4D0296-8060-47DB-BD55-6F0A092CAD28}"/>
                    </a:ext>
                  </a:extLst>
                </p:cNvPr>
                <p:cNvSpPr txBox="1"/>
                <p:nvPr/>
              </p:nvSpPr>
              <p:spPr>
                <a:xfrm>
                  <a:off x="691351" y="2796758"/>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srgbClr val="FF0000"/>
                      </a:solidFill>
                      <a:effectLst/>
                      <a:uLnTx/>
                      <a:uFillTx/>
                      <a:latin typeface="Calibri" panose="020F0502020204030204"/>
                      <a:ea typeface="+mn-ea"/>
                      <a:cs typeface="+mn-cs"/>
                    </a:rPr>
                    <a:t>30.0</a:t>
                  </a:r>
                </a:p>
              </p:txBody>
            </p:sp>
            <p:sp>
              <p:nvSpPr>
                <p:cNvPr id="24" name="TextBox 23">
                  <a:extLst>
                    <a:ext uri="{FF2B5EF4-FFF2-40B4-BE49-F238E27FC236}">
                      <a16:creationId xmlns:a16="http://schemas.microsoft.com/office/drawing/2014/main" id="{2E0F7490-6443-4074-9F13-9CEDEC76D699}"/>
                    </a:ext>
                  </a:extLst>
                </p:cNvPr>
                <p:cNvSpPr txBox="1"/>
                <p:nvPr/>
              </p:nvSpPr>
              <p:spPr>
                <a:xfrm>
                  <a:off x="688114" y="3893016"/>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25" name="TextBox 24">
                  <a:extLst>
                    <a:ext uri="{FF2B5EF4-FFF2-40B4-BE49-F238E27FC236}">
                      <a16:creationId xmlns:a16="http://schemas.microsoft.com/office/drawing/2014/main" id="{7EC1DF7A-781D-4017-91C4-CC8BE298BDF0}"/>
                    </a:ext>
                  </a:extLst>
                </p:cNvPr>
                <p:cNvSpPr txBox="1"/>
                <p:nvPr/>
              </p:nvSpPr>
              <p:spPr>
                <a:xfrm>
                  <a:off x="684531" y="4981468"/>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6" name="TextBox 25">
                  <a:extLst>
                    <a:ext uri="{FF2B5EF4-FFF2-40B4-BE49-F238E27FC236}">
                      <a16:creationId xmlns:a16="http://schemas.microsoft.com/office/drawing/2014/main" id="{9A8A48A9-FF84-42FD-8E97-458156AAC9AD}"/>
                    </a:ext>
                  </a:extLst>
                </p:cNvPr>
                <p:cNvSpPr txBox="1"/>
                <p:nvPr/>
              </p:nvSpPr>
              <p:spPr>
                <a:xfrm>
                  <a:off x="793207" y="6090953"/>
                  <a:ext cx="478016" cy="370743"/>
                </a:xfrm>
                <a:prstGeom prst="rect">
                  <a:avLst/>
                </a:prstGeom>
                <a:noFill/>
              </p:spPr>
              <p:txBody>
                <a:bodyPr wrap="squar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grpSp>
          <p:pic>
            <p:nvPicPr>
              <p:cNvPr id="22" name="Picture 21">
                <a:extLst>
                  <a:ext uri="{FF2B5EF4-FFF2-40B4-BE49-F238E27FC236}">
                    <a16:creationId xmlns:a16="http://schemas.microsoft.com/office/drawing/2014/main" id="{ACE0FE1E-409E-4BF3-8239-FFCCD5CD5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04"/>
              <a:stretch/>
            </p:blipFill>
            <p:spPr>
              <a:xfrm>
                <a:off x="1170826" y="2755013"/>
                <a:ext cx="3617563" cy="3710789"/>
              </a:xfrm>
              <a:prstGeom prst="rect">
                <a:avLst/>
              </a:prstGeom>
            </p:spPr>
          </p:pic>
        </p:grpSp>
        <p:sp>
          <p:nvSpPr>
            <p:cNvPr id="20" name="Rectangle: Rounded Corners 74">
              <a:extLst>
                <a:ext uri="{FF2B5EF4-FFF2-40B4-BE49-F238E27FC236}">
                  <a16:creationId xmlns:a16="http://schemas.microsoft.com/office/drawing/2014/main" id="{5E426388-D72E-4A94-AE20-B07502C24DF5}"/>
                </a:ext>
              </a:extLst>
            </p:cNvPr>
            <p:cNvSpPr/>
            <p:nvPr/>
          </p:nvSpPr>
          <p:spPr>
            <a:xfrm>
              <a:off x="3559251" y="1093599"/>
              <a:ext cx="4206801" cy="610164"/>
            </a:xfrm>
            <a:prstGeom prst="roundRect">
              <a:avLst>
                <a:gd name="adj" fmla="val 50000"/>
              </a:avLst>
            </a:pr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E7E6E6">
                      <a:lumMod val="25000"/>
                    </a:srgbClr>
                  </a:solidFill>
                  <a:effectLst/>
                  <a:uLnTx/>
                  <a:uFillTx/>
                  <a:latin typeface="Calibri Light" panose="020F0302020204030204"/>
                  <a:ea typeface="+mn-ea"/>
                  <a:cs typeface="+mn-cs"/>
                </a:rPr>
                <a:t>Robust Responses</a:t>
              </a:r>
            </a:p>
          </p:txBody>
        </p:sp>
      </p:grpSp>
      <p:sp>
        <p:nvSpPr>
          <p:cNvPr id="27" name="TextBox 26">
            <a:extLst>
              <a:ext uri="{FF2B5EF4-FFF2-40B4-BE49-F238E27FC236}">
                <a16:creationId xmlns:a16="http://schemas.microsoft.com/office/drawing/2014/main" id="{5401637F-13C4-45AF-B034-71359E2DCC01}"/>
              </a:ext>
            </a:extLst>
          </p:cNvPr>
          <p:cNvSpPr txBox="1"/>
          <p:nvPr/>
        </p:nvSpPr>
        <p:spPr>
          <a:xfrm rot="16200000">
            <a:off x="-540429" y="4153005"/>
            <a:ext cx="2245230" cy="369332"/>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1" u="none" strike="noStrike" kern="1200" cap="none" spc="0" normalizeH="0" baseline="0" noProof="0" dirty="0" err="1">
                <a:ln>
                  <a:noFill/>
                </a:ln>
                <a:solidFill>
                  <a:prstClr val="black"/>
                </a:solidFill>
                <a:effectLst/>
                <a:uLnTx/>
                <a:uFillTx/>
                <a:latin typeface="Calibri" panose="020F0502020204030204"/>
                <a:ea typeface="+mn-ea"/>
                <a:cs typeface="+mn-cs"/>
              </a:rPr>
              <a:t>Bifidobacteria</a:t>
            </a: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 sp. (%)</a:t>
            </a:r>
            <a:endParaRPr kumimoji="0" lang="pt-BR" sz="180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BAE1624-BC71-4679-800C-A6FB3EDCAF47}"/>
              </a:ext>
            </a:extLst>
          </p:cNvPr>
          <p:cNvSpPr txBox="1"/>
          <p:nvPr/>
        </p:nvSpPr>
        <p:spPr>
          <a:xfrm rot="16200000">
            <a:off x="4638805" y="4178253"/>
            <a:ext cx="208159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1" u="none" strike="noStrike" kern="1200" cap="none" spc="0" normalizeH="0" baseline="0" noProof="0" dirty="0">
                <a:ln>
                  <a:noFill/>
                </a:ln>
                <a:solidFill>
                  <a:prstClr val="black"/>
                </a:solidFill>
                <a:effectLst/>
                <a:uLnTx/>
                <a:uFillTx/>
                <a:latin typeface="Calibri" panose="020F0502020204030204"/>
                <a:ea typeface="+mn-ea"/>
                <a:cs typeface="+mn-cs"/>
              </a:rPr>
              <a:t>Anaerostipes </a:t>
            </a: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sp. (%)</a:t>
            </a:r>
            <a:endParaRPr kumimoji="0" lang="pt-BR" sz="180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31DFB3BF-B071-4763-B3C8-69AF13229FA2}"/>
              </a:ext>
            </a:extLst>
          </p:cNvPr>
          <p:cNvPicPr>
            <a:picLocks noChangeAspect="1"/>
          </p:cNvPicPr>
          <p:nvPr/>
        </p:nvPicPr>
        <p:blipFill rotWithShape="1">
          <a:blip r:embed="rId5"/>
          <a:srcRect l="15441" t="17147" r="66324" b="52085"/>
          <a:stretch/>
        </p:blipFill>
        <p:spPr>
          <a:xfrm>
            <a:off x="8634660" y="16096"/>
            <a:ext cx="3556447" cy="1687667"/>
          </a:xfrm>
          <a:prstGeom prst="rect">
            <a:avLst/>
          </a:prstGeom>
        </p:spPr>
      </p:pic>
      <p:pic>
        <p:nvPicPr>
          <p:cNvPr id="30" name="Picture 29">
            <a:extLst>
              <a:ext uri="{FF2B5EF4-FFF2-40B4-BE49-F238E27FC236}">
                <a16:creationId xmlns:a16="http://schemas.microsoft.com/office/drawing/2014/main" id="{55ABBD11-7955-4CD2-9962-83D48C626745}"/>
              </a:ext>
            </a:extLst>
          </p:cNvPr>
          <p:cNvPicPr>
            <a:picLocks noChangeAspect="1"/>
          </p:cNvPicPr>
          <p:nvPr/>
        </p:nvPicPr>
        <p:blipFill rotWithShape="1">
          <a:blip r:embed="rId6"/>
          <a:srcRect l="10697" t="30424" r="77434" b="25052"/>
          <a:stretch/>
        </p:blipFill>
        <p:spPr>
          <a:xfrm>
            <a:off x="6325299" y="1917643"/>
            <a:ext cx="3775267" cy="4560387"/>
          </a:xfrm>
          <a:prstGeom prst="rect">
            <a:avLst/>
          </a:prstGeom>
        </p:spPr>
      </p:pic>
      <p:sp>
        <p:nvSpPr>
          <p:cNvPr id="31" name="Rectangle 30">
            <a:extLst>
              <a:ext uri="{FF2B5EF4-FFF2-40B4-BE49-F238E27FC236}">
                <a16:creationId xmlns:a16="http://schemas.microsoft.com/office/drawing/2014/main" id="{B4066337-11D2-49F2-B5B7-AA492D34C04F}"/>
              </a:ext>
            </a:extLst>
          </p:cNvPr>
          <p:cNvSpPr/>
          <p:nvPr/>
        </p:nvSpPr>
        <p:spPr>
          <a:xfrm>
            <a:off x="6384022" y="2324736"/>
            <a:ext cx="3617562" cy="4086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74">
            <a:extLst>
              <a:ext uri="{FF2B5EF4-FFF2-40B4-BE49-F238E27FC236}">
                <a16:creationId xmlns:a16="http://schemas.microsoft.com/office/drawing/2014/main" id="{2A440F07-7526-483D-B049-0BF466A2914C}"/>
              </a:ext>
            </a:extLst>
          </p:cNvPr>
          <p:cNvSpPr/>
          <p:nvPr/>
        </p:nvSpPr>
        <p:spPr>
          <a:xfrm>
            <a:off x="6423778" y="1900493"/>
            <a:ext cx="3546653" cy="544846"/>
          </a:xfrm>
          <a:prstGeom prst="roundRect">
            <a:avLst>
              <a:gd name="adj" fmla="val 5000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High-specificity (</a:t>
            </a: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β</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-glucan)</a:t>
            </a:r>
          </a:p>
        </p:txBody>
      </p:sp>
      <p:sp>
        <p:nvSpPr>
          <p:cNvPr id="33" name="TextBox 32">
            <a:extLst>
              <a:ext uri="{FF2B5EF4-FFF2-40B4-BE49-F238E27FC236}">
                <a16:creationId xmlns:a16="http://schemas.microsoft.com/office/drawing/2014/main" id="{4CC4CEA2-1175-4576-A240-058DABB11B4C}"/>
              </a:ext>
            </a:extLst>
          </p:cNvPr>
          <p:cNvSpPr txBox="1"/>
          <p:nvPr/>
        </p:nvSpPr>
        <p:spPr>
          <a:xfrm>
            <a:off x="5799559" y="2407271"/>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srgbClr val="FF0000"/>
                </a:solidFill>
                <a:effectLst/>
                <a:uLnTx/>
                <a:uFillTx/>
                <a:latin typeface="Calibri" panose="020F0502020204030204"/>
                <a:ea typeface="+mn-ea"/>
                <a:cs typeface="+mn-cs"/>
              </a:rPr>
              <a:t>30.0</a:t>
            </a:r>
          </a:p>
        </p:txBody>
      </p:sp>
      <p:sp>
        <p:nvSpPr>
          <p:cNvPr id="34" name="TextBox 33">
            <a:extLst>
              <a:ext uri="{FF2B5EF4-FFF2-40B4-BE49-F238E27FC236}">
                <a16:creationId xmlns:a16="http://schemas.microsoft.com/office/drawing/2014/main" id="{D499E08D-9E26-49B1-99AF-0A6E24163DAA}"/>
              </a:ext>
            </a:extLst>
          </p:cNvPr>
          <p:cNvSpPr txBox="1"/>
          <p:nvPr/>
        </p:nvSpPr>
        <p:spPr>
          <a:xfrm>
            <a:off x="5799786" y="3574344"/>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35" name="TextBox 34">
            <a:extLst>
              <a:ext uri="{FF2B5EF4-FFF2-40B4-BE49-F238E27FC236}">
                <a16:creationId xmlns:a16="http://schemas.microsoft.com/office/drawing/2014/main" id="{0B1A35D3-BD20-4C1C-A246-75EF5366F035}"/>
              </a:ext>
            </a:extLst>
          </p:cNvPr>
          <p:cNvSpPr txBox="1"/>
          <p:nvPr/>
        </p:nvSpPr>
        <p:spPr>
          <a:xfrm>
            <a:off x="5792631" y="4823952"/>
            <a:ext cx="595035" cy="370743"/>
          </a:xfrm>
          <a:prstGeom prst="rect">
            <a:avLst/>
          </a:prstGeom>
          <a:noFill/>
        </p:spPr>
        <p:txBody>
          <a:bodyPr wrap="non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36" name="TextBox 35">
            <a:extLst>
              <a:ext uri="{FF2B5EF4-FFF2-40B4-BE49-F238E27FC236}">
                <a16:creationId xmlns:a16="http://schemas.microsoft.com/office/drawing/2014/main" id="{8B5797CF-E473-42DF-9A1D-6AFB11B19EFC}"/>
              </a:ext>
            </a:extLst>
          </p:cNvPr>
          <p:cNvSpPr txBox="1"/>
          <p:nvPr/>
        </p:nvSpPr>
        <p:spPr>
          <a:xfrm>
            <a:off x="5876645" y="6040009"/>
            <a:ext cx="478016" cy="370743"/>
          </a:xfrm>
          <a:prstGeom prst="rect">
            <a:avLst/>
          </a:prstGeom>
          <a:noFill/>
        </p:spPr>
        <p:txBody>
          <a:bodyPr wrap="square" rtlCol="0">
            <a:spAutoFit/>
          </a:bodyPr>
          <a:lstStyle/>
          <a:p>
            <a:pPr marL="0" marR="0" lvl="0" indent="0" algn="l" defTabSz="919203" rtl="0" eaLnBrk="1" fontAlgn="auto" latinLnBrk="0" hangingPunct="1">
              <a:lnSpc>
                <a:spcPct val="100000"/>
              </a:lnSpc>
              <a:spcBef>
                <a:spcPts val="0"/>
              </a:spcBef>
              <a:spcAft>
                <a:spcPts val="0"/>
              </a:spcAft>
              <a:buClrTx/>
              <a:buSzTx/>
              <a:buFontTx/>
              <a:buNone/>
              <a:tabLst/>
              <a:defRPr/>
            </a:pPr>
            <a:r>
              <a:rPr kumimoji="0" lang="en-US" sz="1809"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sp>
        <p:nvSpPr>
          <p:cNvPr id="37" name="Rectangle 36">
            <a:extLst>
              <a:ext uri="{FF2B5EF4-FFF2-40B4-BE49-F238E27FC236}">
                <a16:creationId xmlns:a16="http://schemas.microsoft.com/office/drawing/2014/main" id="{6C0CDD5E-06C3-404F-8A64-F62050D1B133}"/>
              </a:ext>
            </a:extLst>
          </p:cNvPr>
          <p:cNvSpPr/>
          <p:nvPr/>
        </p:nvSpPr>
        <p:spPr>
          <a:xfrm>
            <a:off x="10058451" y="2295240"/>
            <a:ext cx="377745" cy="4204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endParaRPr kumimoji="0" lang="en-US" sz="1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74">
            <a:extLst>
              <a:ext uri="{FF2B5EF4-FFF2-40B4-BE49-F238E27FC236}">
                <a16:creationId xmlns:a16="http://schemas.microsoft.com/office/drawing/2014/main" id="{22562F65-8D45-4917-8341-A7C717B61B4A}"/>
              </a:ext>
            </a:extLst>
          </p:cNvPr>
          <p:cNvSpPr/>
          <p:nvPr/>
        </p:nvSpPr>
        <p:spPr>
          <a:xfrm>
            <a:off x="1347647" y="1911492"/>
            <a:ext cx="3440743" cy="544846"/>
          </a:xfrm>
          <a:prstGeom prst="roundRect">
            <a:avLst>
              <a:gd name="adj" fmla="val 5000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920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Low-</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specifcity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(FOS)</a:t>
            </a:r>
          </a:p>
        </p:txBody>
      </p:sp>
      <p:pic>
        <p:nvPicPr>
          <p:cNvPr id="40" name="Picture 39">
            <a:extLst>
              <a:ext uri="{FF2B5EF4-FFF2-40B4-BE49-F238E27FC236}">
                <a16:creationId xmlns:a16="http://schemas.microsoft.com/office/drawing/2014/main" id="{5F2AA528-6D16-4175-8492-23C5945D782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0210" t="95528" r="14773"/>
          <a:stretch/>
        </p:blipFill>
        <p:spPr>
          <a:xfrm>
            <a:off x="5788558" y="6538282"/>
            <a:ext cx="4624326" cy="212515"/>
          </a:xfrm>
          <a:prstGeom prst="rect">
            <a:avLst/>
          </a:prstGeom>
        </p:spPr>
      </p:pic>
      <p:sp>
        <p:nvSpPr>
          <p:cNvPr id="44" name="Title">
            <a:extLst>
              <a:ext uri="{FF2B5EF4-FFF2-40B4-BE49-F238E27FC236}">
                <a16:creationId xmlns:a16="http://schemas.microsoft.com/office/drawing/2014/main" id="{4BB40E07-9FCB-475A-9822-6EF6F3604A16}"/>
              </a:ext>
            </a:extLst>
          </p:cNvPr>
          <p:cNvSpPr txBox="1">
            <a:spLocks/>
          </p:cNvSpPr>
          <p:nvPr/>
        </p:nvSpPr>
        <p:spPr bwMode="blackWhite">
          <a:xfrm>
            <a:off x="426121" y="306067"/>
            <a:ext cx="10878035" cy="387798"/>
          </a:xfrm>
          <a:prstGeom prst="rect">
            <a:avLst/>
          </a:prstGeom>
          <a:noFill/>
          <a:ln w="38100">
            <a:noFill/>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a:solidFill>
                  <a:schemeClr val="tx2"/>
                </a:solidFill>
                <a:latin typeface="Acumin Pro ExtraCondensed" panose="020B0508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44546A"/>
                </a:solidFill>
                <a:effectLst/>
                <a:uLnTx/>
                <a:uFillTx/>
                <a:latin typeface="Acumin Pro ExtraCondensed" panose="020B0508020202020204" pitchFamily="34" charset="77"/>
                <a:ea typeface="+mj-ea"/>
                <a:cs typeface="+mj-cs"/>
              </a:rPr>
              <a:t>Fiber Specificity Model</a:t>
            </a:r>
          </a:p>
        </p:txBody>
      </p:sp>
    </p:spTree>
    <p:extLst>
      <p:ext uri="{BB962C8B-B14F-4D97-AF65-F5344CB8AC3E}">
        <p14:creationId xmlns:p14="http://schemas.microsoft.com/office/powerpoint/2010/main" val="17345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down)">
                                      <p:cBhvr>
                                        <p:cTn id="9" dur="500"/>
                                        <p:tgtEl>
                                          <p:spTgt spid="18"/>
                                        </p:tgtEl>
                                      </p:cBhvr>
                                    </p:animEffect>
                                  </p:childTnLst>
                                </p:cTn>
                              </p:par>
                              <p:par>
                                <p:cTn id="10" presetID="1" presetClass="exit" presetSubtype="0" fill="hold" nodeType="with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EA3C-2297-6EFD-F66E-4CD4DA448C8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03078AD-7BC1-3295-2B85-358DC3B1AF7A}"/>
              </a:ext>
            </a:extLst>
          </p:cNvPr>
          <p:cNvSpPr>
            <a:spLocks noGrp="1"/>
          </p:cNvSpPr>
          <p:nvPr>
            <p:ph type="title"/>
          </p:nvPr>
        </p:nvSpPr>
        <p:spPr>
          <a:xfrm>
            <a:off x="839788" y="457200"/>
            <a:ext cx="3932237" cy="1600200"/>
          </a:xfrm>
        </p:spPr>
        <p:txBody>
          <a:bodyPr anchor="b">
            <a:normAutofit/>
          </a:bodyPr>
          <a:lstStyle/>
          <a:p>
            <a:r>
              <a:rPr lang="en-US" dirty="0">
                <a:solidFill>
                  <a:srgbClr val="8E6F3E">
                    <a:lumMod val="75000"/>
                  </a:srgbClr>
                </a:solidFill>
                <a:latin typeface="Helvetica" pitchFamily="2" charset="0"/>
                <a:ea typeface="+mn-ea"/>
                <a:cs typeface="+mn-cs"/>
              </a:rPr>
              <a:t>Other high-specificity fibers</a:t>
            </a:r>
          </a:p>
        </p:txBody>
      </p:sp>
      <p:sp>
        <p:nvSpPr>
          <p:cNvPr id="15" name="Text Placeholder 14">
            <a:extLst>
              <a:ext uri="{FF2B5EF4-FFF2-40B4-BE49-F238E27FC236}">
                <a16:creationId xmlns:a16="http://schemas.microsoft.com/office/drawing/2014/main" id="{BF980C75-8B45-1956-CE3D-237A05A146A4}"/>
              </a:ext>
            </a:extLst>
          </p:cNvPr>
          <p:cNvSpPr>
            <a:spLocks noGrp="1"/>
          </p:cNvSpPr>
          <p:nvPr>
            <p:ph type="body" sz="half" idx="2"/>
          </p:nvPr>
        </p:nvSpPr>
        <p:spPr>
          <a:xfrm>
            <a:off x="839788" y="2057400"/>
            <a:ext cx="3932237" cy="1170830"/>
          </a:xfrm>
        </p:spPr>
        <p:txBody>
          <a:bodyPr>
            <a:normAutofit/>
          </a:bodyPr>
          <a:lstStyle/>
          <a:p>
            <a:r>
              <a:rPr lang="en-US" dirty="0"/>
              <a:t>In recent paper, identified other high-specificity fibers with predictable, high response in promoting one or more known beneficial bacteria</a:t>
            </a:r>
          </a:p>
        </p:txBody>
      </p:sp>
      <p:pic>
        <p:nvPicPr>
          <p:cNvPr id="1026" name="Picture 2">
            <a:extLst>
              <a:ext uri="{FF2B5EF4-FFF2-40B4-BE49-F238E27FC236}">
                <a16:creationId xmlns:a16="http://schemas.microsoft.com/office/drawing/2014/main" id="{D874569C-209F-E962-2797-F031B8C2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75" y="0"/>
            <a:ext cx="5164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creenshot of a website&#10;&#10;AI-generated content may be incorrect.">
            <a:extLst>
              <a:ext uri="{FF2B5EF4-FFF2-40B4-BE49-F238E27FC236}">
                <a16:creationId xmlns:a16="http://schemas.microsoft.com/office/drawing/2014/main" id="{738B13DA-E984-7FF6-A8C3-36339B9C884B}"/>
              </a:ext>
            </a:extLst>
          </p:cNvPr>
          <p:cNvPicPr>
            <a:picLocks noGrp="1" noChangeAspect="1"/>
          </p:cNvPicPr>
          <p:nvPr>
            <p:ph idx="1"/>
          </p:nvPr>
        </p:nvPicPr>
        <p:blipFill>
          <a:blip r:embed="rId3"/>
          <a:stretch>
            <a:fillRect/>
          </a:stretch>
        </p:blipFill>
        <p:spPr>
          <a:xfrm>
            <a:off x="484060" y="4062084"/>
            <a:ext cx="4183356" cy="1885262"/>
          </a:xfrm>
          <a:prstGeom prst="rect">
            <a:avLst/>
          </a:prstGeom>
        </p:spPr>
      </p:pic>
    </p:spTree>
    <p:extLst>
      <p:ext uri="{BB962C8B-B14F-4D97-AF65-F5344CB8AC3E}">
        <p14:creationId xmlns:p14="http://schemas.microsoft.com/office/powerpoint/2010/main" val="3004168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8455E22C-3EB5-4DBC-9DC5-3FF6858F910F}" vid="{ACE38C47-7851-43D5-8B5C-90E80E08C754}"/>
    </a:ext>
  </a:extLst>
</a:theme>
</file>

<file path=docProps/app.xml><?xml version="1.0" encoding="utf-8"?>
<Properties xmlns="http://schemas.openxmlformats.org/officeDocument/2006/extended-properties" xmlns:vt="http://schemas.openxmlformats.org/officeDocument/2006/docPropsVTypes">
  <TotalTime>14614</TotalTime>
  <Words>1126</Words>
  <Application>Microsoft Macintosh PowerPoint</Application>
  <PresentationFormat>Widescreen</PresentationFormat>
  <Paragraphs>216</Paragraphs>
  <Slides>27</Slides>
  <Notes>10</Notes>
  <HiddenSlides>0</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27</vt:i4>
      </vt:variant>
    </vt:vector>
  </HeadingPairs>
  <TitlesOfParts>
    <vt:vector size="55" baseType="lpstr">
      <vt:lpstr>Aptos</vt:lpstr>
      <vt:lpstr>Arial</vt:lpstr>
      <vt:lpstr>Century Gothic</vt:lpstr>
      <vt:lpstr>Wingdings</vt:lpstr>
      <vt:lpstr>Calibri</vt:lpstr>
      <vt:lpstr>Acumin Pro ExtraCondensed</vt:lpstr>
      <vt:lpstr>Acumin Pro ExtraCondensed Smbd</vt:lpstr>
      <vt:lpstr>United Sans Rg Md</vt:lpstr>
      <vt:lpstr>United Sans Cd Md</vt:lpstr>
      <vt:lpstr>Acumin Pro SemiCondensed</vt:lpstr>
      <vt:lpstr>Acumin Pro</vt:lpstr>
      <vt:lpstr>Times New Roman</vt:lpstr>
      <vt:lpstr>Helvetica</vt:lpstr>
      <vt:lpstr>Calibri Light</vt:lpstr>
      <vt:lpstr>Acumin Pro Semibold</vt:lpstr>
      <vt:lpstr>Acumin Pro Condensed</vt:lpstr>
      <vt:lpstr>Acumin Pro Medium</vt:lpstr>
      <vt:lpstr>Acumin Pro Light</vt:lpstr>
      <vt:lpstr>Acumin Pro Condensed Black</vt:lpstr>
      <vt:lpstr>Office Theme</vt:lpstr>
      <vt:lpstr>1_Office Theme</vt:lpstr>
      <vt:lpstr>1_Custom Design</vt:lpstr>
      <vt:lpstr>3_Office Theme</vt:lpstr>
      <vt:lpstr>4_Office Theme</vt:lpstr>
      <vt:lpstr>7_Office Theme</vt:lpstr>
      <vt:lpstr>5_Office Theme</vt:lpstr>
      <vt:lpstr>6_Office Theme</vt:lpstr>
      <vt:lpstr>Purdue1</vt:lpstr>
      <vt:lpstr>PowerPoint Presentation</vt:lpstr>
      <vt:lpstr>PowerPoint Presentation</vt:lpstr>
      <vt:lpstr>Alignment and targeting of fibers to gut bacteria</vt:lpstr>
      <vt:lpstr>Concept:  Fermentable fiber structures match with specific gut bacteria and can be used to preferentially support them</vt:lpstr>
      <vt:lpstr>Fibers can be selected to promote specific gut bacteria </vt:lpstr>
      <vt:lpstr>PowerPoint Presentation</vt:lpstr>
      <vt:lpstr>Differences in Responses Across People </vt:lpstr>
      <vt:lpstr>PowerPoint Presentation</vt:lpstr>
      <vt:lpstr>Other high-specificity fibers</vt:lpstr>
      <vt:lpstr>PowerPoint Presentation</vt:lpstr>
      <vt:lpstr>PowerPoint Presentation</vt:lpstr>
      <vt:lpstr>Science-based prebiotic mixtures</vt:lpstr>
      <vt:lpstr>PowerPoint Presentation</vt:lpstr>
      <vt:lpstr>PowerPoint Presentation</vt:lpstr>
      <vt:lpstr>PowerPoint Presentation</vt:lpstr>
      <vt:lpstr>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optimization by modeling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Merzdorf, Russell J.</dc:creator>
  <cp:lastModifiedBy>Bruce Hamaker</cp:lastModifiedBy>
  <cp:revision>131</cp:revision>
  <dcterms:created xsi:type="dcterms:W3CDTF">2023-08-24T19:38:29Z</dcterms:created>
  <dcterms:modified xsi:type="dcterms:W3CDTF">2026-03-23T02:13:17Z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2025-03-25T21:29:42Z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eb6458c2-2ccd-4ba0-9199-1470b9d57c3b</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