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65" r:id="rId5"/>
    <p:sldId id="259" r:id="rId6"/>
    <p:sldId id="260" r:id="rId7"/>
    <p:sldId id="267" r:id="rId8"/>
    <p:sldId id="268" r:id="rId9"/>
    <p:sldId id="261" r:id="rId10"/>
    <p:sldId id="262" r:id="rId11"/>
    <p:sldId id="263" r:id="rId12"/>
    <p:sldId id="269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045"/>
    <p:restoredTop sz="94521"/>
  </p:normalViewPr>
  <p:slideViewPr>
    <p:cSldViewPr snapToGrid="0">
      <p:cViewPr varScale="1">
        <p:scale>
          <a:sx n="102" d="100"/>
          <a:sy n="102" d="100"/>
        </p:scale>
        <p:origin x="424" y="4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C36421-767D-6992-82E4-14BF988752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CA5247C-B177-CE16-38DC-8C62E183AD7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786534-538F-E4F5-7264-C3DA696CE7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3EDD8-9791-1446-927E-339D3C4A3D12}" type="datetimeFigureOut">
              <a:rPr lang="en-US" smtClean="0"/>
              <a:t>3/19/26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8A2192-4ACD-2611-E03F-C0F6A27FCD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C862AD-97D2-C7A9-BA25-30CD51BC43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3C8FC-DA44-1C49-82C9-8A8E6E037F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1822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5962C1-4F3C-0AEB-E4D7-8CE97939EF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C6CFF90-3FD0-E4C9-3F91-9978DA353A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54F41F-CC0F-2FE5-DD30-5D9B8C9663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3EDD8-9791-1446-927E-339D3C4A3D12}" type="datetimeFigureOut">
              <a:rPr lang="en-US" smtClean="0"/>
              <a:t>3/19/26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5922B1-FEEC-61ED-6C27-5F923B817F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116D4E-3D2C-EF5A-E13A-FD2DF05E09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3C8FC-DA44-1C49-82C9-8A8E6E037F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66760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6ED4BC2-FC3D-77A1-6AE5-4A0B9822A5C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3A75828-E651-F5F4-0815-69E9B58A6D9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2EF0A1-AD73-ED0A-1AA4-FDBB6ABE13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3EDD8-9791-1446-927E-339D3C4A3D12}" type="datetimeFigureOut">
              <a:rPr lang="en-US" smtClean="0"/>
              <a:t>3/19/26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97D971-A341-57A5-FF24-FFB57AB0DD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66AA2B-C7FC-2FE2-415E-F9B461D7CB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3C8FC-DA44-1C49-82C9-8A8E6E037F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66199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F2C9AB-7207-5968-67D6-68444D6BC4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410874-B998-D3A7-B643-2B426B9309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C75261-C3FC-1E85-4257-7A168C6952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3EDD8-9791-1446-927E-339D3C4A3D12}" type="datetimeFigureOut">
              <a:rPr lang="en-US" smtClean="0"/>
              <a:t>3/19/26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8CB621-8CB0-F018-4079-BD8811A488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4EA381-DECA-C91B-C5C8-B00C3D93D0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3C8FC-DA44-1C49-82C9-8A8E6E037F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60207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77A5D9-A6BA-BAC8-4E67-A5573B6444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0313A35-CC3B-D406-BB08-EE88AD8FEA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52456E-E87E-07E1-07E8-402F78A53A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3EDD8-9791-1446-927E-339D3C4A3D12}" type="datetimeFigureOut">
              <a:rPr lang="en-US" smtClean="0"/>
              <a:t>3/19/26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80EB9F-82BF-6E37-67E8-4B40EA4AC8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B562B1-8AF1-420F-40F3-9FDA3236F2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3C8FC-DA44-1C49-82C9-8A8E6E037F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33321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ECFFCB-5438-1D80-3549-73688281FE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031D91-AEBD-68FF-67CB-889C917EA78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26F2A7C-271B-EA09-29AA-68AE29D474E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CD7D8B2-D3FA-D644-5958-3567C90EDE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3EDD8-9791-1446-927E-339D3C4A3D12}" type="datetimeFigureOut">
              <a:rPr lang="en-US" smtClean="0"/>
              <a:t>3/19/26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C268651-B967-9F1D-637E-476716E8E3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6E309DD-13D4-0A04-4540-10AEAD2CC3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3C8FC-DA44-1C49-82C9-8A8E6E037F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21689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11545E-11F0-1F0C-EA75-5DC46310CA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B99830C-45F4-463E-F3D5-7C6F865337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C4CDAD6-FBB8-6B26-E602-A7035DC33A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970D9BF-2857-33A4-1A21-A4E037AD819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7E01D87-BC12-7EE8-05C9-F7A5041635E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6637824-1190-5CAC-C929-66A042D29E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3EDD8-9791-1446-927E-339D3C4A3D12}" type="datetimeFigureOut">
              <a:rPr lang="en-US" smtClean="0"/>
              <a:t>3/19/26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B74C8A4-0435-A9BF-C769-FFEF06D72D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5418052-F5AD-37CE-DED9-0BB0BB802A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3C8FC-DA44-1C49-82C9-8A8E6E037F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7377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C3EF26-C3BE-1BCB-900A-2C3E973773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9630149-061A-1285-BA9F-28B82562B5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3EDD8-9791-1446-927E-339D3C4A3D12}" type="datetimeFigureOut">
              <a:rPr lang="en-US" smtClean="0"/>
              <a:t>3/19/26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43C2DAC-6A02-91B4-D0D9-AF64D05343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B11E1A4-2C90-79CB-2386-83F14B382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3C8FC-DA44-1C49-82C9-8A8E6E037F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29209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BE6ED15-DE07-1800-5A74-3AF33BB7B4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3EDD8-9791-1446-927E-339D3C4A3D12}" type="datetimeFigureOut">
              <a:rPr lang="en-US" smtClean="0"/>
              <a:t>3/19/26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E552535-F0D8-4B49-ED78-4FCB6D8398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3C380B7-FD51-3F62-DC2B-E78D11739F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3C8FC-DA44-1C49-82C9-8A8E6E037F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69600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403D71-E1C9-4DFE-D775-A0AAC99756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4138F0-D86E-489E-6AEF-09407AB984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384E9B3-164C-6C2A-0C97-39042867737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41AC5E4-7EC7-DABB-2660-C2E4065A4E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3EDD8-9791-1446-927E-339D3C4A3D12}" type="datetimeFigureOut">
              <a:rPr lang="en-US" smtClean="0"/>
              <a:t>3/19/26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EE6789-CAEF-DC8B-89B4-41C7BCF974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16154F0-2A4B-35B3-E078-585F7DD637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3C8FC-DA44-1C49-82C9-8A8E6E037F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99816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1ADE1E-3BF4-8447-3952-85A47CA6B2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222CE00-CB63-3C2E-81B4-9C451226E6A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FFC353C-58DB-06CD-5410-4A3C15C369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2565EDD-1BAF-C17B-9610-873ECD52EE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3EDD8-9791-1446-927E-339D3C4A3D12}" type="datetimeFigureOut">
              <a:rPr lang="en-US" smtClean="0"/>
              <a:t>3/19/26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752785A-58ED-CE13-9B3A-63B90554F2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5139DE6-AF97-CC2C-7C09-2A0254251F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3C8FC-DA44-1C49-82C9-8A8E6E037F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45771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75000"/>
            <a:alpha val="79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BF910D9-2735-91D1-F7A0-1BAFA278A3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3D52215-5BA6-F74C-05CF-E722A773E8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B5DC96-C94B-1865-46B7-7A3E728B23D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fld id="{1373EDD8-9791-1446-927E-339D3C4A3D12}" type="datetimeFigureOut">
              <a:rPr lang="en-US" smtClean="0"/>
              <a:pPr/>
              <a:t>3/19/26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53F15A-D2AC-4ED3-A633-DA6812425AA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06460B-0088-E9B0-7816-473F07418A7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A183C8FC-DA44-1C49-82C9-8A8E6E037F5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20519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hyperlink" Target="mailto:dr@eduardocardona.com" TargetMode="Externa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mailto:dr@eduardocardona.com" TargetMode="Externa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mailto:dr@eduardocardona.com" TargetMode="Externa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mailto:dr@eduardocardona.com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mailto:dr@eduardocardona.com" TargetMode="Externa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mailto:dr@eduardocardona.com" TargetMode="Externa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mailto:dr@eduardocardona.com" TargetMode="Externa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mailto:dr@eduardocardona.com" TargetMode="Externa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mailto:dr@eduardocardona.com" TargetMode="Externa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mailto:dr@eduardocardona.com" TargetMode="Externa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mailto:dr@eduardocardona.com" TargetMode="Externa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mailto:dr@eduardocardona.com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1241"/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61000"/>
                    </a14:imgEffect>
                    <a14:imgEffect>
                      <a14:saturation sat="307000"/>
                    </a14:imgEffect>
                    <a14:imgEffect>
                      <a14:brightnessContrast bright="9000" contrast="40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6168BD-30C5-DD7C-0D0B-C6E3577D4F8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>
                <a:solidFill>
                  <a:schemeClr val="accent3"/>
                </a:solidFill>
              </a:rPr>
              <a:t>Connections Between Ayurveda and the Microbiome</a:t>
            </a:r>
            <a:br>
              <a:rPr lang="en-US" dirty="0">
                <a:solidFill>
                  <a:schemeClr val="accent3"/>
                </a:solidFill>
              </a:rPr>
            </a:br>
            <a:endParaRPr lang="en-US" dirty="0">
              <a:solidFill>
                <a:schemeClr val="accent3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7F0B6E0-9293-3FB3-5639-3E25177EBA8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45737" y="3602038"/>
            <a:ext cx="9144000" cy="2520466"/>
          </a:xfrm>
        </p:spPr>
        <p:txBody>
          <a:bodyPr>
            <a:normAutofit fontScale="92500" lnSpcReduction="20000"/>
          </a:bodyPr>
          <a:lstStyle/>
          <a:p>
            <a:r>
              <a:rPr lang="en-GB" b="1" dirty="0">
                <a:solidFill>
                  <a:schemeClr val="accent3"/>
                </a:solidFill>
              </a:rPr>
              <a:t>Mastering the Market</a:t>
            </a:r>
          </a:p>
          <a:p>
            <a:r>
              <a:rPr lang="en-GB" b="1" dirty="0">
                <a:solidFill>
                  <a:schemeClr val="accent3"/>
                </a:solidFill>
              </a:rPr>
              <a:t>MICROBIOME</a:t>
            </a:r>
          </a:p>
          <a:p>
            <a:r>
              <a:rPr lang="en-GB" b="1" dirty="0">
                <a:solidFill>
                  <a:schemeClr val="accent3"/>
                </a:solidFill>
              </a:rPr>
              <a:t>March 24-26 2026</a:t>
            </a:r>
          </a:p>
          <a:p>
            <a:endParaRPr lang="en-GB" b="1" dirty="0">
              <a:solidFill>
                <a:schemeClr val="accent3"/>
              </a:solidFill>
            </a:endParaRPr>
          </a:p>
          <a:p>
            <a:r>
              <a:rPr lang="en-GB" b="1" dirty="0">
                <a:solidFill>
                  <a:schemeClr val="accent3"/>
                </a:solidFill>
              </a:rPr>
              <a:t>Dr. L. Eduardo CARDONA-SANCLEMENTE</a:t>
            </a:r>
            <a:r>
              <a:rPr lang="en-US" b="1" dirty="0">
                <a:solidFill>
                  <a:schemeClr val="accent3"/>
                </a:solidFill>
              </a:rPr>
              <a:t> </a:t>
            </a:r>
            <a:r>
              <a:rPr lang="en-GB" dirty="0">
                <a:solidFill>
                  <a:schemeClr val="accent3"/>
                </a:solidFill>
              </a:rPr>
              <a:t>AD, DSc, PhD, MSc</a:t>
            </a:r>
          </a:p>
          <a:p>
            <a:r>
              <a:rPr lang="en-US" sz="1700" i="1" dirty="0">
                <a:solidFill>
                  <a:schemeClr val="accent3"/>
                </a:solidFill>
              </a:rPr>
              <a:t>Certified Ayurvedic Physician No. 27662737, NAMA, USA</a:t>
            </a:r>
            <a:endParaRPr lang="en-US" sz="1700" dirty="0">
              <a:solidFill>
                <a:schemeClr val="accent3"/>
              </a:solidFill>
            </a:endParaRPr>
          </a:p>
          <a:p>
            <a:r>
              <a:rPr lang="en-GB" sz="1700" u="sng" dirty="0">
                <a:solidFill>
                  <a:schemeClr val="accent3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dr@eduardocardona.com</a:t>
            </a:r>
            <a:r>
              <a:rPr lang="en-GB" sz="1700" dirty="0">
                <a:solidFill>
                  <a:schemeClr val="accent3"/>
                </a:solidFill>
              </a:rPr>
              <a:t>     </a:t>
            </a:r>
            <a:r>
              <a:rPr lang="en-GB" sz="1700" dirty="0" err="1">
                <a:solidFill>
                  <a:schemeClr val="accent3"/>
                </a:solidFill>
              </a:rPr>
              <a:t>www.eduardocardona.com</a:t>
            </a:r>
            <a:endParaRPr lang="en-US" sz="1700" dirty="0">
              <a:solidFill>
                <a:schemeClr val="accent3"/>
              </a:solidFill>
            </a:endParaRPr>
          </a:p>
          <a:p>
            <a:endParaRPr lang="en-US" dirty="0">
              <a:solidFill>
                <a:schemeClr val="accent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57417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DD3F147-A644-585A-2E11-C2DE18FB420D}"/>
              </a:ext>
            </a:extLst>
          </p:cNvPr>
          <p:cNvSpPr txBox="1"/>
          <p:nvPr/>
        </p:nvSpPr>
        <p:spPr>
          <a:xfrm>
            <a:off x="1034704" y="750468"/>
            <a:ext cx="10725495" cy="44345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spcBef>
                <a:spcPts val="1000"/>
              </a:spcBef>
              <a:spcAft>
                <a:spcPts val="500"/>
              </a:spcAft>
              <a:buNone/>
            </a:pPr>
            <a:r>
              <a:rPr lang="en-GB" sz="2800" b="1" kern="0" dirty="0">
                <a:solidFill>
                  <a:schemeClr val="bg1"/>
                </a:solidFill>
                <a:effectLst/>
                <a:latin typeface="Helvetica" pitchFamily="2" charset="0"/>
              </a:rPr>
              <a:t>Combined Ayurveda–Modern Medicine Research</a:t>
            </a:r>
            <a:endParaRPr lang="en-US" sz="2800" b="1" kern="0" dirty="0">
              <a:solidFill>
                <a:schemeClr val="bg1"/>
              </a:solidFill>
              <a:effectLst/>
              <a:latin typeface="Helvetica" pitchFamily="2" charset="0"/>
            </a:endParaRPr>
          </a:p>
          <a:p>
            <a:pPr marL="342900" marR="0" lvl="0" indent="-342900">
              <a:spcAft>
                <a:spcPts val="2100"/>
              </a:spcAft>
              <a:buSzPts val="1200"/>
              <a:buFont typeface="Arial" panose="020B0604020202020204" pitchFamily="34" charset="0"/>
              <a:buChar char="•"/>
            </a:pPr>
            <a:endParaRPr lang="en-GB" sz="2000" dirty="0">
              <a:solidFill>
                <a:schemeClr val="bg1"/>
              </a:solidFill>
              <a:effectLst/>
              <a:latin typeface="Helvetica" pitchFamily="2" charset="0"/>
              <a:ea typeface="Helvetica" pitchFamily="2" charset="0"/>
              <a:cs typeface="Helvetica" pitchFamily="2" charset="0"/>
            </a:endParaRPr>
          </a:p>
          <a:p>
            <a:pPr marL="342900" marR="0" lvl="0" indent="-342900">
              <a:spcAft>
                <a:spcPts val="2100"/>
              </a:spcAft>
              <a:buSzPts val="1200"/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chemeClr val="bg1"/>
                </a:solidFill>
                <a:effectLst/>
                <a:latin typeface="Helvetica" pitchFamily="2" charset="0"/>
                <a:ea typeface="Helvetica" pitchFamily="2" charset="0"/>
                <a:cs typeface="Helvetica" pitchFamily="2" charset="0"/>
              </a:rPr>
              <a:t>Corroborating Ayurvedic diet effects on the microbiome can expand the understanding of diet-microbiome-host interactions.</a:t>
            </a:r>
            <a:endParaRPr lang="en-US" sz="2000" dirty="0">
              <a:solidFill>
                <a:schemeClr val="bg1"/>
              </a:solidFill>
              <a:effectLst/>
              <a:latin typeface="Helvetica" pitchFamily="2" charset="0"/>
              <a:ea typeface="Helvetica" pitchFamily="2" charset="0"/>
              <a:cs typeface="Helvetica" pitchFamily="2" charset="0"/>
            </a:endParaRPr>
          </a:p>
          <a:p>
            <a:pPr marL="342900" marR="0" lvl="0" indent="-342900">
              <a:spcAft>
                <a:spcPts val="2100"/>
              </a:spcAft>
              <a:buSzPts val="1200"/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chemeClr val="bg1"/>
                </a:solidFill>
                <a:effectLst/>
                <a:latin typeface="Helvetica" pitchFamily="2" charset="0"/>
                <a:ea typeface="Helvetica" pitchFamily="2" charset="0"/>
                <a:cs typeface="Helvetica" pitchFamily="2" charset="0"/>
              </a:rPr>
              <a:t>Integrating personalised </a:t>
            </a:r>
            <a:r>
              <a:rPr lang="en-GB" sz="2000" i="1" dirty="0">
                <a:solidFill>
                  <a:schemeClr val="bg1"/>
                </a:solidFill>
                <a:effectLst/>
                <a:latin typeface="Helvetica" pitchFamily="2" charset="0"/>
                <a:ea typeface="Helvetica" pitchFamily="2" charset="0"/>
                <a:cs typeface="Helvetica" pitchFamily="2" charset="0"/>
              </a:rPr>
              <a:t>Prakruti</a:t>
            </a:r>
            <a:r>
              <a:rPr lang="en-GB" sz="2000" dirty="0">
                <a:solidFill>
                  <a:schemeClr val="bg1"/>
                </a:solidFill>
                <a:effectLst/>
                <a:latin typeface="Helvetica" pitchFamily="2" charset="0"/>
                <a:ea typeface="Helvetica" pitchFamily="2" charset="0"/>
                <a:cs typeface="Helvetica" pitchFamily="2" charset="0"/>
              </a:rPr>
              <a:t>-based dietary protocols could generate novel precision nutrition models tied to genetic, metabolic, and microbial signatures.</a:t>
            </a:r>
            <a:endParaRPr lang="en-US" sz="2000" dirty="0">
              <a:solidFill>
                <a:schemeClr val="bg1"/>
              </a:solidFill>
              <a:effectLst/>
              <a:latin typeface="Helvetica" pitchFamily="2" charset="0"/>
              <a:ea typeface="Helvetica" pitchFamily="2" charset="0"/>
              <a:cs typeface="Helvetica" pitchFamily="2" charset="0"/>
            </a:endParaRPr>
          </a:p>
          <a:p>
            <a:pPr marL="342900" marR="0" lvl="0" indent="-342900">
              <a:spcAft>
                <a:spcPts val="2100"/>
              </a:spcAft>
              <a:buSzPts val="1200"/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chemeClr val="bg1"/>
                </a:solidFill>
                <a:effectLst/>
                <a:latin typeface="Helvetica" pitchFamily="2" charset="0"/>
                <a:ea typeface="Helvetica" pitchFamily="2" charset="0"/>
                <a:cs typeface="Helvetica" pitchFamily="2" charset="0"/>
              </a:rPr>
              <a:t>Functional foods inspired by Ayurveda (e.g. Triphala-enriched probiotics, Takra-based drinks) are helpful for managing gut-related disorders.</a:t>
            </a:r>
            <a:endParaRPr lang="en-US" sz="2000" dirty="0">
              <a:solidFill>
                <a:schemeClr val="bg1"/>
              </a:solidFill>
              <a:effectLst/>
              <a:latin typeface="Helvetica" pitchFamily="2" charset="0"/>
              <a:ea typeface="Helvetica" pitchFamily="2" charset="0"/>
              <a:cs typeface="Helvetica" pitchFamily="2" charset="0"/>
            </a:endParaRPr>
          </a:p>
          <a:p>
            <a:pPr marL="342900" marR="0" lvl="0" indent="-342900">
              <a:spcAft>
                <a:spcPts val="2100"/>
              </a:spcAft>
              <a:buSzPts val="1200"/>
              <a:buFont typeface="Arial" panose="020B0604020202020204" pitchFamily="34" charset="0"/>
              <a:buChar char="•"/>
            </a:pPr>
            <a:r>
              <a:rPr lang="en-GB" sz="2000" i="1" dirty="0">
                <a:solidFill>
                  <a:schemeClr val="bg1"/>
                </a:solidFill>
                <a:effectLst/>
                <a:latin typeface="Helvetica" pitchFamily="2" charset="0"/>
                <a:ea typeface="Helvetica" pitchFamily="2" charset="0"/>
                <a:cs typeface="Helvetica" pitchFamily="2" charset="0"/>
              </a:rPr>
              <a:t>Dinacharya</a:t>
            </a:r>
            <a:r>
              <a:rPr lang="en-GB" sz="2000" dirty="0">
                <a:solidFill>
                  <a:schemeClr val="bg1"/>
                </a:solidFill>
                <a:effectLst/>
                <a:latin typeface="Helvetica" pitchFamily="2" charset="0"/>
                <a:ea typeface="Helvetica" pitchFamily="2" charset="0"/>
                <a:cs typeface="Helvetica" pitchFamily="2" charset="0"/>
              </a:rPr>
              <a:t>-or Lifestyle aligned digital dietary education offers a low-cost, culturally </a:t>
            </a:r>
            <a:r>
              <a:rPr lang="en-GB" sz="2000" dirty="0">
                <a:solidFill>
                  <a:schemeClr val="bg1"/>
                </a:solidFill>
                <a:latin typeface="Helvetica" pitchFamily="2" charset="0"/>
                <a:ea typeface="Helvetica" pitchFamily="2" charset="0"/>
                <a:cs typeface="Helvetica" pitchFamily="2" charset="0"/>
              </a:rPr>
              <a:t>important</a:t>
            </a:r>
            <a:r>
              <a:rPr lang="en-GB" sz="2000" dirty="0">
                <a:solidFill>
                  <a:schemeClr val="bg1"/>
                </a:solidFill>
                <a:effectLst/>
                <a:latin typeface="Helvetica" pitchFamily="2" charset="0"/>
                <a:ea typeface="Helvetica" pitchFamily="2" charset="0"/>
                <a:cs typeface="Helvetica" pitchFamily="2" charset="0"/>
              </a:rPr>
              <a:t> strategy for addressing metabolic and GIT disorders in low-resource populations.</a:t>
            </a:r>
            <a:endParaRPr lang="en-US" sz="2000" dirty="0">
              <a:solidFill>
                <a:schemeClr val="bg1"/>
              </a:solidFill>
              <a:effectLst/>
              <a:latin typeface="Helvetica" pitchFamily="2" charset="0"/>
              <a:ea typeface="Helvetica" pitchFamily="2" charset="0"/>
              <a:cs typeface="Helvetica" pitchFamily="2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9B8C48C-20EC-DC4E-5819-AEE1D25F2153}"/>
              </a:ext>
            </a:extLst>
          </p:cNvPr>
          <p:cNvSpPr txBox="1"/>
          <p:nvPr/>
        </p:nvSpPr>
        <p:spPr>
          <a:xfrm>
            <a:off x="8779932" y="86546"/>
            <a:ext cx="3302001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GB" sz="1500" u="sng" dirty="0">
                <a:solidFill>
                  <a:srgbClr val="FFFF00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dr@eduardocardona.com</a:t>
            </a:r>
            <a:endParaRPr lang="en-GB" sz="1500" u="sng" dirty="0">
              <a:solidFill>
                <a:srgbClr val="FFFF00"/>
              </a:solidFill>
            </a:endParaRPr>
          </a:p>
          <a:p>
            <a:pPr algn="r"/>
            <a:r>
              <a:rPr lang="en-GB" sz="1500" dirty="0" err="1">
                <a:solidFill>
                  <a:srgbClr val="FFFF00"/>
                </a:solidFill>
              </a:rPr>
              <a:t>www.eduardocardona.com</a:t>
            </a:r>
            <a:endParaRPr lang="en-US" sz="15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60572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0F0D6FB-C477-D5E1-E832-BE3C68586BC0}"/>
              </a:ext>
            </a:extLst>
          </p:cNvPr>
          <p:cNvSpPr txBox="1"/>
          <p:nvPr/>
        </p:nvSpPr>
        <p:spPr>
          <a:xfrm>
            <a:off x="637360" y="670744"/>
            <a:ext cx="11283705" cy="4280659"/>
          </a:xfrm>
          <a:prstGeom prst="rect">
            <a:avLst/>
          </a:prstGeom>
          <a:noFill/>
        </p:spPr>
        <p:txBody>
          <a:bodyPr wrap="square" numCol="1">
            <a:spAutoFit/>
          </a:bodyPr>
          <a:lstStyle/>
          <a:p>
            <a:pPr marL="0" marR="0">
              <a:spcBef>
                <a:spcPts val="1000"/>
              </a:spcBef>
              <a:spcAft>
                <a:spcPts val="500"/>
              </a:spcAft>
              <a:buNone/>
            </a:pPr>
            <a:r>
              <a:rPr lang="en-GB" sz="2800" b="1" kern="0" dirty="0">
                <a:solidFill>
                  <a:schemeClr val="bg1"/>
                </a:solidFill>
                <a:effectLst/>
                <a:latin typeface="Helvetica" pitchFamily="2" charset="0"/>
              </a:rPr>
              <a:t>Key Takeaways</a:t>
            </a:r>
            <a:endParaRPr lang="en-US" sz="2800" b="1" kern="0" dirty="0">
              <a:solidFill>
                <a:schemeClr val="bg1"/>
              </a:solidFill>
              <a:effectLst/>
              <a:latin typeface="Helvetica" pitchFamily="2" charset="0"/>
            </a:endParaRPr>
          </a:p>
          <a:p>
            <a:pPr marL="342900" marR="0" lvl="0" indent="-342900">
              <a:spcAft>
                <a:spcPts val="900"/>
              </a:spcAft>
              <a:buSzPts val="1200"/>
              <a:buFont typeface="Arial" panose="020B0604020202020204" pitchFamily="34" charset="0"/>
              <a:buChar char="•"/>
            </a:pPr>
            <a:endParaRPr lang="en-GB" sz="2000" dirty="0">
              <a:solidFill>
                <a:schemeClr val="bg1"/>
              </a:solidFill>
              <a:effectLst/>
              <a:latin typeface="Helvetica" pitchFamily="2" charset="0"/>
              <a:ea typeface="Helvetica" pitchFamily="2" charset="0"/>
              <a:cs typeface="Helvetica" pitchFamily="2" charset="0"/>
            </a:endParaRPr>
          </a:p>
          <a:p>
            <a:pPr marL="342900" marR="0" lvl="0" indent="-342900">
              <a:spcAft>
                <a:spcPts val="2100"/>
              </a:spcAft>
              <a:buSzPts val="1200"/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chemeClr val="bg1"/>
                </a:solidFill>
                <a:effectLst/>
                <a:latin typeface="Helvetica" pitchFamily="2" charset="0"/>
                <a:ea typeface="Helvetica" pitchFamily="2" charset="0"/>
                <a:cs typeface="Helvetica" pitchFamily="2" charset="0"/>
              </a:rPr>
              <a:t>Western medicine has known of intestinal microbes for centuries, but their status as a central health phenomenon is recent.</a:t>
            </a:r>
            <a:endParaRPr lang="en-US" sz="2000" dirty="0">
              <a:solidFill>
                <a:schemeClr val="bg1"/>
              </a:solidFill>
              <a:effectLst/>
              <a:latin typeface="Helvetica" pitchFamily="2" charset="0"/>
              <a:ea typeface="Helvetica" pitchFamily="2" charset="0"/>
              <a:cs typeface="Helvetica" pitchFamily="2" charset="0"/>
            </a:endParaRPr>
          </a:p>
          <a:p>
            <a:pPr marL="342900" marR="0" lvl="0" indent="-342900">
              <a:spcAft>
                <a:spcPts val="2100"/>
              </a:spcAft>
              <a:buSzPts val="1200"/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chemeClr val="bg1"/>
                </a:solidFill>
                <a:effectLst/>
                <a:latin typeface="Helvetica" pitchFamily="2" charset="0"/>
                <a:ea typeface="Helvetica" pitchFamily="2" charset="0"/>
                <a:cs typeface="Helvetica" pitchFamily="2" charset="0"/>
              </a:rPr>
              <a:t>Integrative and functional medicine now provide modern scientific interpretation of the ancient Ayurvedic knowledge.</a:t>
            </a:r>
            <a:endParaRPr lang="en-US" sz="2000" dirty="0">
              <a:solidFill>
                <a:schemeClr val="bg1"/>
              </a:solidFill>
              <a:effectLst/>
              <a:latin typeface="Helvetica" pitchFamily="2" charset="0"/>
              <a:ea typeface="Helvetica" pitchFamily="2" charset="0"/>
              <a:cs typeface="Helvetica" pitchFamily="2" charset="0"/>
            </a:endParaRPr>
          </a:p>
          <a:p>
            <a:pPr marL="342900" marR="0" lvl="0" indent="-342900">
              <a:spcAft>
                <a:spcPts val="2100"/>
              </a:spcAft>
              <a:buSzPts val="1200"/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chemeClr val="bg1"/>
                </a:solidFill>
                <a:effectLst/>
                <a:latin typeface="Helvetica" pitchFamily="2" charset="0"/>
                <a:ea typeface="Helvetica" pitchFamily="2" charset="0"/>
                <a:cs typeface="Helvetica" pitchFamily="2" charset="0"/>
              </a:rPr>
              <a:t>An interdisciplinary approach (Ayurveda with genetics, epigenetics, biochemistry, and microbiome science) can unlock novel paradigms in personalised medicine.</a:t>
            </a:r>
            <a:endParaRPr lang="en-US" sz="2000" dirty="0">
              <a:solidFill>
                <a:schemeClr val="bg1"/>
              </a:solidFill>
              <a:effectLst/>
              <a:latin typeface="Helvetica" pitchFamily="2" charset="0"/>
              <a:ea typeface="Helvetica" pitchFamily="2" charset="0"/>
              <a:cs typeface="Helvetica" pitchFamily="2" charset="0"/>
            </a:endParaRPr>
          </a:p>
          <a:p>
            <a:pPr marL="342900" marR="0" lvl="0" indent="-342900">
              <a:spcAft>
                <a:spcPts val="2100"/>
              </a:spcAft>
              <a:buSzPts val="1200"/>
              <a:buFont typeface="Arial" panose="020B0604020202020204" pitchFamily="34" charset="0"/>
              <a:buChar char="•"/>
            </a:pPr>
            <a:r>
              <a:rPr lang="en-GB" sz="2000" i="1" dirty="0">
                <a:solidFill>
                  <a:schemeClr val="bg1"/>
                </a:solidFill>
                <a:effectLst/>
                <a:latin typeface="Helvetica" pitchFamily="2" charset="0"/>
                <a:ea typeface="Helvetica" pitchFamily="2" charset="0"/>
                <a:cs typeface="Helvetica" pitchFamily="2" charset="0"/>
              </a:rPr>
              <a:t>Prakruti</a:t>
            </a:r>
            <a:r>
              <a:rPr lang="en-GB" sz="2000" dirty="0">
                <a:solidFill>
                  <a:schemeClr val="bg1"/>
                </a:solidFill>
                <a:effectLst/>
                <a:latin typeface="Helvetica" pitchFamily="2" charset="0"/>
                <a:ea typeface="Helvetica" pitchFamily="2" charset="0"/>
                <a:cs typeface="Helvetica" pitchFamily="2" charset="0"/>
              </a:rPr>
              <a:t> phenotyping: a potential biomarker of individual health and a framework for precision therapy.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072A7F3-617B-3D5D-2BB5-42944C21971B}"/>
              </a:ext>
            </a:extLst>
          </p:cNvPr>
          <p:cNvSpPr txBox="1"/>
          <p:nvPr/>
        </p:nvSpPr>
        <p:spPr>
          <a:xfrm>
            <a:off x="8779932" y="86546"/>
            <a:ext cx="3302001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GB" sz="1500" u="sng" dirty="0">
                <a:solidFill>
                  <a:srgbClr val="FFFF00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dr@eduardocardona.com</a:t>
            </a:r>
            <a:endParaRPr lang="en-GB" sz="1500" u="sng" dirty="0">
              <a:solidFill>
                <a:srgbClr val="FFFF00"/>
              </a:solidFill>
            </a:endParaRPr>
          </a:p>
          <a:p>
            <a:pPr algn="r"/>
            <a:r>
              <a:rPr lang="en-GB" sz="1500" dirty="0" err="1">
                <a:solidFill>
                  <a:srgbClr val="FFFF00"/>
                </a:solidFill>
              </a:rPr>
              <a:t>www.eduardocardona.com</a:t>
            </a:r>
            <a:endParaRPr lang="en-US" sz="15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83080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D5A7FD-7491-19FE-725F-D6464A2894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8D35D84-9CC9-4A5C-8614-E37BEE1B0419}"/>
              </a:ext>
            </a:extLst>
          </p:cNvPr>
          <p:cNvSpPr txBox="1"/>
          <p:nvPr/>
        </p:nvSpPr>
        <p:spPr>
          <a:xfrm>
            <a:off x="637360" y="670744"/>
            <a:ext cx="11283705" cy="3703578"/>
          </a:xfrm>
          <a:prstGeom prst="rect">
            <a:avLst/>
          </a:prstGeom>
          <a:noFill/>
        </p:spPr>
        <p:txBody>
          <a:bodyPr wrap="square" numCol="1">
            <a:spAutoFit/>
          </a:bodyPr>
          <a:lstStyle/>
          <a:p>
            <a:pPr marL="0" marR="0">
              <a:spcBef>
                <a:spcPts val="1000"/>
              </a:spcBef>
              <a:spcAft>
                <a:spcPts val="500"/>
              </a:spcAft>
              <a:buNone/>
            </a:pPr>
            <a:r>
              <a:rPr lang="en-GB" sz="2800" b="1" kern="0" dirty="0">
                <a:solidFill>
                  <a:schemeClr val="bg1"/>
                </a:solidFill>
                <a:effectLst/>
                <a:latin typeface="Helvetica" pitchFamily="2" charset="0"/>
              </a:rPr>
              <a:t>Key Takeaways</a:t>
            </a:r>
            <a:endParaRPr lang="en-US" sz="2800" b="1" kern="0" dirty="0">
              <a:solidFill>
                <a:schemeClr val="bg1"/>
              </a:solidFill>
              <a:effectLst/>
              <a:latin typeface="Helvetica" pitchFamily="2" charset="0"/>
            </a:endParaRPr>
          </a:p>
          <a:p>
            <a:pPr marL="342900" marR="0" lvl="0" indent="-342900">
              <a:spcAft>
                <a:spcPts val="900"/>
              </a:spcAft>
              <a:buSzPts val="1200"/>
              <a:buFont typeface="Arial" panose="020B0604020202020204" pitchFamily="34" charset="0"/>
              <a:buChar char="•"/>
            </a:pPr>
            <a:endParaRPr lang="en-GB" sz="2000" dirty="0">
              <a:solidFill>
                <a:schemeClr val="bg1"/>
              </a:solidFill>
              <a:effectLst/>
              <a:latin typeface="Helvetica" pitchFamily="2" charset="0"/>
              <a:ea typeface="Helvetica" pitchFamily="2" charset="0"/>
              <a:cs typeface="Helvetica" pitchFamily="2" charset="0"/>
            </a:endParaRPr>
          </a:p>
          <a:p>
            <a:pPr marL="342900" marR="0" lvl="0" indent="-342900">
              <a:spcAft>
                <a:spcPts val="2100"/>
              </a:spcAft>
              <a:buSzPts val="1200"/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chemeClr val="bg1"/>
                </a:solidFill>
                <a:effectLst/>
                <a:latin typeface="Helvetica" pitchFamily="2" charset="0"/>
                <a:ea typeface="Helvetica" pitchFamily="2" charset="0"/>
                <a:cs typeface="Helvetica" pitchFamily="2" charset="0"/>
              </a:rPr>
              <a:t>A “core gut microbiome” (</a:t>
            </a:r>
            <a:r>
              <a:rPr lang="en-GB" sz="2000" i="1" dirty="0">
                <a:solidFill>
                  <a:schemeClr val="bg1"/>
                </a:solidFill>
                <a:effectLst/>
                <a:latin typeface="Helvetica" pitchFamily="2" charset="0"/>
                <a:ea typeface="Helvetica" pitchFamily="2" charset="0"/>
                <a:cs typeface="Helvetica" pitchFamily="2" charset="0"/>
              </a:rPr>
              <a:t>Bacteroides, </a:t>
            </a:r>
            <a:r>
              <a:rPr lang="en-GB" sz="2000" i="1" dirty="0" err="1">
                <a:solidFill>
                  <a:schemeClr val="bg1"/>
                </a:solidFill>
                <a:effectLst/>
                <a:latin typeface="Helvetica" pitchFamily="2" charset="0"/>
                <a:ea typeface="Helvetica" pitchFamily="2" charset="0"/>
                <a:cs typeface="Helvetica" pitchFamily="2" charset="0"/>
              </a:rPr>
              <a:t>Faecalibacterium</a:t>
            </a:r>
            <a:r>
              <a:rPr lang="en-GB" sz="2000" i="1" dirty="0">
                <a:solidFill>
                  <a:schemeClr val="bg1"/>
                </a:solidFill>
                <a:effectLst/>
                <a:latin typeface="Helvetica" pitchFamily="2" charset="0"/>
                <a:ea typeface="Helvetica" pitchFamily="2" charset="0"/>
                <a:cs typeface="Helvetica" pitchFamily="2" charset="0"/>
              </a:rPr>
              <a:t>, Prevotella</a:t>
            </a:r>
            <a:r>
              <a:rPr lang="en-GB" sz="2000" dirty="0">
                <a:solidFill>
                  <a:schemeClr val="bg1"/>
                </a:solidFill>
                <a:effectLst/>
                <a:latin typeface="Helvetica" pitchFamily="2" charset="0"/>
                <a:ea typeface="Helvetica" pitchFamily="2" charset="0"/>
                <a:cs typeface="Helvetica" pitchFamily="2" charset="0"/>
              </a:rPr>
              <a:t>, </a:t>
            </a:r>
            <a:r>
              <a:rPr lang="en-GB" sz="2000" i="1" dirty="0" err="1">
                <a:solidFill>
                  <a:schemeClr val="bg1"/>
                </a:solidFill>
                <a:effectLst/>
                <a:latin typeface="Helvetica" pitchFamily="2" charset="0"/>
                <a:ea typeface="Helvetica" pitchFamily="2" charset="0"/>
                <a:cs typeface="Helvetica" pitchFamily="2" charset="0"/>
              </a:rPr>
              <a:t>Ruminococcus</a:t>
            </a:r>
            <a:r>
              <a:rPr lang="en-GB" sz="2000" dirty="0">
                <a:solidFill>
                  <a:schemeClr val="bg1"/>
                </a:solidFill>
                <a:effectLst/>
                <a:latin typeface="Helvetica" pitchFamily="2" charset="0"/>
                <a:ea typeface="Helvetica" pitchFamily="2" charset="0"/>
                <a:cs typeface="Helvetica" pitchFamily="2" charset="0"/>
              </a:rPr>
              <a:t>) is prevalent across the Indian population: certain genera specifically enriched in different </a:t>
            </a:r>
            <a:r>
              <a:rPr lang="en-GB" sz="2000" i="1" dirty="0">
                <a:solidFill>
                  <a:schemeClr val="bg1"/>
                </a:solidFill>
                <a:effectLst/>
                <a:latin typeface="Helvetica" pitchFamily="2" charset="0"/>
                <a:ea typeface="Helvetica" pitchFamily="2" charset="0"/>
                <a:cs typeface="Helvetica" pitchFamily="2" charset="0"/>
              </a:rPr>
              <a:t>Prakruti</a:t>
            </a:r>
            <a:r>
              <a:rPr lang="en-GB" sz="2000" dirty="0">
                <a:solidFill>
                  <a:schemeClr val="bg1"/>
                </a:solidFill>
                <a:effectLst/>
                <a:latin typeface="Helvetica" pitchFamily="2" charset="0"/>
                <a:ea typeface="Helvetica" pitchFamily="2" charset="0"/>
                <a:cs typeface="Helvetica" pitchFamily="2" charset="0"/>
              </a:rPr>
              <a:t>.</a:t>
            </a:r>
            <a:endParaRPr lang="en-US" sz="2000" dirty="0">
              <a:solidFill>
                <a:schemeClr val="bg1"/>
              </a:solidFill>
              <a:effectLst/>
              <a:latin typeface="Helvetica" pitchFamily="2" charset="0"/>
              <a:ea typeface="Helvetica" pitchFamily="2" charset="0"/>
              <a:cs typeface="Helvetica" pitchFamily="2" charset="0"/>
            </a:endParaRPr>
          </a:p>
          <a:p>
            <a:pPr marL="342900" marR="0" lvl="0" indent="-342900">
              <a:spcAft>
                <a:spcPts val="2100"/>
              </a:spcAft>
              <a:buSzPts val="1200"/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chemeClr val="bg1"/>
                </a:solidFill>
                <a:effectLst/>
                <a:latin typeface="Helvetica" pitchFamily="2" charset="0"/>
                <a:ea typeface="Helvetica" pitchFamily="2" charset="0"/>
                <a:cs typeface="Helvetica" pitchFamily="2" charset="0"/>
              </a:rPr>
              <a:t>Ayurveda and modern microbiome science converge on the principle that gut health is foundational to overall wellness – using food as medicine, specialised herbs, and lifestyle adjustments to cultivate a healthy, diverse gut ecosystem.</a:t>
            </a:r>
            <a:endParaRPr lang="en-US" sz="2000" dirty="0">
              <a:solidFill>
                <a:schemeClr val="bg1"/>
              </a:solidFill>
              <a:effectLst/>
              <a:latin typeface="Helvetica" pitchFamily="2" charset="0"/>
              <a:ea typeface="Helvetica" pitchFamily="2" charset="0"/>
              <a:cs typeface="Helvetica" pitchFamily="2" charset="0"/>
            </a:endParaRPr>
          </a:p>
          <a:p>
            <a:pPr marL="342900" marR="0" lvl="0" indent="-342900">
              <a:spcAft>
                <a:spcPts val="2100"/>
              </a:spcAft>
              <a:buSzPts val="1200"/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chemeClr val="bg1"/>
                </a:solidFill>
                <a:effectLst/>
                <a:latin typeface="Helvetica" pitchFamily="2" charset="0"/>
                <a:ea typeface="Helvetica" pitchFamily="2" charset="0"/>
                <a:cs typeface="Helvetica" pitchFamily="2" charset="0"/>
              </a:rPr>
              <a:t>Integrative medicine gains from microbiome research, enabling a modern scientifically grounded understanding of Ayurvedic practice.</a:t>
            </a:r>
            <a:endParaRPr lang="en-US" sz="2000" dirty="0">
              <a:solidFill>
                <a:schemeClr val="bg1"/>
              </a:solidFill>
              <a:effectLst/>
              <a:latin typeface="Helvetica" pitchFamily="2" charset="0"/>
              <a:ea typeface="Helvetica" pitchFamily="2" charset="0"/>
              <a:cs typeface="Helvetica" pitchFamily="2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C3054DC-34F7-5396-6906-87BF010AA2E6}"/>
              </a:ext>
            </a:extLst>
          </p:cNvPr>
          <p:cNvSpPr txBox="1"/>
          <p:nvPr/>
        </p:nvSpPr>
        <p:spPr>
          <a:xfrm>
            <a:off x="8779932" y="86546"/>
            <a:ext cx="3302001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GB" sz="1500" u="sng" dirty="0">
                <a:solidFill>
                  <a:srgbClr val="FFFF00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dr@eduardocardona.com</a:t>
            </a:r>
            <a:endParaRPr lang="en-GB" sz="1500" u="sng" dirty="0">
              <a:solidFill>
                <a:srgbClr val="FFFF00"/>
              </a:solidFill>
            </a:endParaRPr>
          </a:p>
          <a:p>
            <a:pPr algn="r"/>
            <a:r>
              <a:rPr lang="en-GB" sz="1500" dirty="0" err="1">
                <a:solidFill>
                  <a:srgbClr val="FFFF00"/>
                </a:solidFill>
              </a:rPr>
              <a:t>www.eduardocardona.com</a:t>
            </a:r>
            <a:endParaRPr lang="en-US" sz="15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99145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1A015D1-C02A-42C9-0306-36B96467AFE1}"/>
              </a:ext>
            </a:extLst>
          </p:cNvPr>
          <p:cNvSpPr txBox="1"/>
          <p:nvPr/>
        </p:nvSpPr>
        <p:spPr>
          <a:xfrm>
            <a:off x="723900" y="455878"/>
            <a:ext cx="10744199" cy="6127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spcBef>
                <a:spcPts val="1000"/>
              </a:spcBef>
              <a:spcAft>
                <a:spcPts val="500"/>
              </a:spcAft>
              <a:buNone/>
            </a:pPr>
            <a:r>
              <a:rPr lang="en-GB" sz="2800" b="1" kern="0" dirty="0">
                <a:solidFill>
                  <a:schemeClr val="bg1"/>
                </a:solidFill>
                <a:effectLst/>
                <a:latin typeface="Helvetica" pitchFamily="2" charset="0"/>
              </a:rPr>
              <a:t>Ayurveda: An Overview</a:t>
            </a:r>
            <a:endParaRPr lang="en-US" sz="2800" b="1" kern="0" dirty="0">
              <a:solidFill>
                <a:schemeClr val="bg1"/>
              </a:solidFill>
              <a:effectLst/>
              <a:latin typeface="Helvetica" pitchFamily="2" charset="0"/>
            </a:endParaRPr>
          </a:p>
          <a:p>
            <a:pPr marL="342900" marR="0" lvl="0" indent="-342900">
              <a:spcAft>
                <a:spcPts val="2100"/>
              </a:spcAft>
              <a:buSzPts val="1200"/>
              <a:buFont typeface="Arial" panose="020B0604020202020204" pitchFamily="34" charset="0"/>
              <a:buChar char="•"/>
            </a:pPr>
            <a:endParaRPr lang="en-GB" sz="2000" dirty="0">
              <a:solidFill>
                <a:schemeClr val="bg1"/>
              </a:solidFill>
              <a:effectLst/>
              <a:latin typeface="Helvetica" pitchFamily="2" charset="0"/>
              <a:ea typeface="Helvetica" pitchFamily="2" charset="0"/>
              <a:cs typeface="Helvetica" pitchFamily="2" charset="0"/>
            </a:endParaRPr>
          </a:p>
          <a:p>
            <a:pPr marL="342900" marR="0" lvl="0" indent="-342900">
              <a:spcAft>
                <a:spcPts val="2100"/>
              </a:spcAft>
              <a:buSzPts val="1200"/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chemeClr val="bg1"/>
                </a:solidFill>
                <a:effectLst/>
                <a:latin typeface="Helvetica" pitchFamily="2" charset="0"/>
                <a:ea typeface="Helvetica" pitchFamily="2" charset="0"/>
                <a:cs typeface="Helvetica" pitchFamily="2" charset="0"/>
              </a:rPr>
              <a:t>Approximately 5,000-year-old healthcare system.</a:t>
            </a:r>
            <a:endParaRPr lang="en-US" sz="2000" dirty="0">
              <a:solidFill>
                <a:schemeClr val="bg1"/>
              </a:solidFill>
              <a:effectLst/>
              <a:latin typeface="Helvetica" pitchFamily="2" charset="0"/>
              <a:ea typeface="Helvetica" pitchFamily="2" charset="0"/>
              <a:cs typeface="Helvetica" pitchFamily="2" charset="0"/>
            </a:endParaRPr>
          </a:p>
          <a:p>
            <a:pPr marL="342900" marR="0" lvl="0" indent="-342900">
              <a:spcAft>
                <a:spcPts val="2100"/>
              </a:spcAft>
              <a:buSzPts val="1200"/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chemeClr val="bg1"/>
                </a:solidFill>
                <a:effectLst/>
                <a:latin typeface="Helvetica" pitchFamily="2" charset="0"/>
                <a:ea typeface="Helvetica" pitchFamily="2" charset="0"/>
                <a:cs typeface="Helvetica" pitchFamily="2" charset="0"/>
              </a:rPr>
              <a:t>Holistic medicine widely practiced in Indian hospitals, treating millions of patients.</a:t>
            </a:r>
            <a:endParaRPr lang="en-US" sz="2000" dirty="0">
              <a:solidFill>
                <a:schemeClr val="bg1"/>
              </a:solidFill>
              <a:effectLst/>
              <a:latin typeface="Helvetica" pitchFamily="2" charset="0"/>
              <a:ea typeface="Helvetica" pitchFamily="2" charset="0"/>
              <a:cs typeface="Helvetica" pitchFamily="2" charset="0"/>
            </a:endParaRPr>
          </a:p>
          <a:p>
            <a:pPr marL="342900" marR="0" lvl="0" indent="-342900">
              <a:spcAft>
                <a:spcPts val="2100"/>
              </a:spcAft>
              <a:buSzPts val="1200"/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chemeClr val="bg1"/>
                </a:solidFill>
                <a:effectLst/>
                <a:latin typeface="Helvetica" pitchFamily="2" charset="0"/>
                <a:ea typeface="Helvetica" pitchFamily="2" charset="0"/>
                <a:cs typeface="Helvetica" pitchFamily="2" charset="0"/>
              </a:rPr>
              <a:t>Means </a:t>
            </a:r>
            <a:r>
              <a:rPr lang="en-GB" sz="2000" b="1" dirty="0">
                <a:solidFill>
                  <a:schemeClr val="bg1"/>
                </a:solidFill>
                <a:effectLst/>
                <a:latin typeface="Helvetica" pitchFamily="2" charset="0"/>
                <a:ea typeface="Helvetica" pitchFamily="2" charset="0"/>
                <a:cs typeface="Helvetica" pitchFamily="2" charset="0"/>
              </a:rPr>
              <a:t>“</a:t>
            </a:r>
            <a:r>
              <a:rPr lang="en-GB" sz="2000" b="1" i="1" dirty="0">
                <a:solidFill>
                  <a:schemeClr val="bg1"/>
                </a:solidFill>
                <a:effectLst/>
                <a:latin typeface="Helvetica" pitchFamily="2" charset="0"/>
                <a:ea typeface="Helvetica" pitchFamily="2" charset="0"/>
                <a:cs typeface="Helvetica" pitchFamily="2" charset="0"/>
              </a:rPr>
              <a:t>science of life</a:t>
            </a:r>
            <a:r>
              <a:rPr lang="en-GB" sz="2000" dirty="0">
                <a:solidFill>
                  <a:schemeClr val="bg1"/>
                </a:solidFill>
                <a:effectLst/>
                <a:latin typeface="Helvetica" pitchFamily="2" charset="0"/>
                <a:ea typeface="Helvetica" pitchFamily="2" charset="0"/>
                <a:cs typeface="Helvetica" pitchFamily="2" charset="0"/>
              </a:rPr>
              <a:t>”; first transmitted orally, then in Sanskrit in the Vedas.</a:t>
            </a:r>
            <a:endParaRPr lang="en-US" sz="2000" dirty="0">
              <a:solidFill>
                <a:schemeClr val="bg1"/>
              </a:solidFill>
              <a:effectLst/>
              <a:latin typeface="Helvetica" pitchFamily="2" charset="0"/>
              <a:ea typeface="Helvetica" pitchFamily="2" charset="0"/>
              <a:cs typeface="Helvetica" pitchFamily="2" charset="0"/>
            </a:endParaRPr>
          </a:p>
          <a:p>
            <a:pPr marL="342900" marR="0" lvl="0" indent="-342900">
              <a:spcAft>
                <a:spcPts val="2100"/>
              </a:spcAft>
              <a:buSzPts val="1200"/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chemeClr val="bg1"/>
                </a:solidFill>
                <a:effectLst/>
                <a:latin typeface="Helvetica" pitchFamily="2" charset="0"/>
                <a:ea typeface="Helvetica" pitchFamily="2" charset="0"/>
                <a:cs typeface="Helvetica" pitchFamily="2" charset="0"/>
              </a:rPr>
              <a:t>The West considers it complementary or alternative medicine, while the WHO recognises it as a safe traditional medicine backed by broad scientific evidence.</a:t>
            </a:r>
            <a:endParaRPr lang="en-US" sz="2000" dirty="0">
              <a:solidFill>
                <a:schemeClr val="bg1"/>
              </a:solidFill>
              <a:effectLst/>
              <a:latin typeface="Helvetica" pitchFamily="2" charset="0"/>
              <a:ea typeface="Helvetica" pitchFamily="2" charset="0"/>
              <a:cs typeface="Helvetica" pitchFamily="2" charset="0"/>
            </a:endParaRPr>
          </a:p>
          <a:p>
            <a:pPr marL="342900" marR="0" lvl="0" indent="-342900">
              <a:spcAft>
                <a:spcPts val="2100"/>
              </a:spcAft>
              <a:buSzPts val="1200"/>
              <a:buFont typeface="Arial" panose="020B0604020202020204" pitchFamily="34" charset="0"/>
              <a:buChar char="•"/>
            </a:pPr>
            <a:r>
              <a:rPr lang="en-GB" sz="2000" b="1" dirty="0">
                <a:solidFill>
                  <a:schemeClr val="bg1"/>
                </a:solidFill>
                <a:effectLst/>
                <a:latin typeface="Helvetica" pitchFamily="2" charset="0"/>
                <a:ea typeface="Helvetica" pitchFamily="2" charset="0"/>
                <a:cs typeface="Helvetica" pitchFamily="2" charset="0"/>
              </a:rPr>
              <a:t>Core principle</a:t>
            </a:r>
            <a:r>
              <a:rPr lang="en-GB" sz="2000" dirty="0">
                <a:solidFill>
                  <a:schemeClr val="bg1"/>
                </a:solidFill>
                <a:effectLst/>
                <a:latin typeface="Helvetica" pitchFamily="2" charset="0"/>
                <a:ea typeface="Helvetica" pitchFamily="2" charset="0"/>
                <a:cs typeface="Helvetica" pitchFamily="2" charset="0"/>
              </a:rPr>
              <a:t>: health is a state of coordinated balance between body, mind, and consciousness, maintained despite adverse external influences.</a:t>
            </a:r>
            <a:endParaRPr lang="en-US" sz="2000" dirty="0">
              <a:solidFill>
                <a:schemeClr val="bg1"/>
              </a:solidFill>
              <a:effectLst/>
              <a:latin typeface="Helvetica" pitchFamily="2" charset="0"/>
              <a:ea typeface="Helvetica" pitchFamily="2" charset="0"/>
              <a:cs typeface="Helvetica" pitchFamily="2" charset="0"/>
            </a:endParaRPr>
          </a:p>
          <a:p>
            <a:pPr marL="342900" marR="0" lvl="0" indent="-342900">
              <a:spcAft>
                <a:spcPts val="2100"/>
              </a:spcAft>
              <a:buSzPts val="1200"/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chemeClr val="bg1"/>
                </a:solidFill>
                <a:effectLst/>
                <a:latin typeface="Helvetica" pitchFamily="2" charset="0"/>
                <a:ea typeface="Helvetica" pitchFamily="2" charset="0"/>
                <a:cs typeface="Helvetica" pitchFamily="2" charset="0"/>
              </a:rPr>
              <a:t>Ayurveda sustains this balance through </a:t>
            </a:r>
            <a:endParaRPr lang="en-US" sz="2000" dirty="0">
              <a:solidFill>
                <a:schemeClr val="bg1"/>
              </a:solidFill>
              <a:effectLst/>
              <a:latin typeface="Helvetica" pitchFamily="2" charset="0"/>
              <a:ea typeface="Helvetica" pitchFamily="2" charset="0"/>
              <a:cs typeface="Helvetica" pitchFamily="2" charset="0"/>
            </a:endParaRPr>
          </a:p>
          <a:p>
            <a:pPr marL="742950" marR="0" lvl="1" indent="-285750">
              <a:spcAft>
                <a:spcPts val="2100"/>
              </a:spcAft>
              <a:buSzPts val="1200"/>
              <a:buFont typeface="Arial" panose="020B0604020202020204" pitchFamily="34" charset="0"/>
              <a:buChar char="◦"/>
            </a:pPr>
            <a:r>
              <a:rPr lang="en-GB" sz="2000" dirty="0">
                <a:solidFill>
                  <a:schemeClr val="bg1"/>
                </a:solidFill>
                <a:effectLst/>
                <a:latin typeface="Helvetica" pitchFamily="2" charset="0"/>
                <a:ea typeface="Helvetica" pitchFamily="2" charset="0"/>
                <a:cs typeface="Helvetica" pitchFamily="2" charset="0"/>
              </a:rPr>
              <a:t>direct connection with the digestive system and metabolic fire (</a:t>
            </a:r>
            <a:r>
              <a:rPr lang="en-GB" sz="2000" i="1" dirty="0">
                <a:solidFill>
                  <a:schemeClr val="bg1"/>
                </a:solidFill>
                <a:effectLst/>
                <a:latin typeface="Helvetica" pitchFamily="2" charset="0"/>
                <a:ea typeface="Helvetica" pitchFamily="2" charset="0"/>
                <a:cs typeface="Helvetica" pitchFamily="2" charset="0"/>
              </a:rPr>
              <a:t>agni</a:t>
            </a:r>
            <a:r>
              <a:rPr lang="en-GB" sz="2000" dirty="0">
                <a:solidFill>
                  <a:schemeClr val="bg1"/>
                </a:solidFill>
                <a:effectLst/>
                <a:latin typeface="Helvetica" pitchFamily="2" charset="0"/>
                <a:ea typeface="Helvetica" pitchFamily="2" charset="0"/>
                <a:cs typeface="Helvetica" pitchFamily="2" charset="0"/>
              </a:rPr>
              <a:t>), </a:t>
            </a:r>
            <a:endParaRPr lang="en-US" sz="2000" dirty="0">
              <a:solidFill>
                <a:schemeClr val="bg1"/>
              </a:solidFill>
              <a:effectLst/>
              <a:latin typeface="Helvetica" pitchFamily="2" charset="0"/>
              <a:ea typeface="Helvetica" pitchFamily="2" charset="0"/>
              <a:cs typeface="Helvetica" pitchFamily="2" charset="0"/>
            </a:endParaRPr>
          </a:p>
          <a:p>
            <a:pPr marL="742950" marR="0" lvl="1" indent="-285750">
              <a:spcAft>
                <a:spcPts val="2100"/>
              </a:spcAft>
              <a:buSzPts val="1200"/>
              <a:buFont typeface="Arial" panose="020B0604020202020204" pitchFamily="34" charset="0"/>
              <a:buChar char="◦"/>
            </a:pPr>
            <a:r>
              <a:rPr lang="en-GB" sz="2000" dirty="0">
                <a:solidFill>
                  <a:schemeClr val="bg1"/>
                </a:solidFill>
                <a:effectLst/>
                <a:latin typeface="Helvetica" pitchFamily="2" charset="0"/>
                <a:ea typeface="Helvetica" pitchFamily="2" charset="0"/>
                <a:cs typeface="Helvetica" pitchFamily="2" charset="0"/>
              </a:rPr>
              <a:t>personalised diet, daily routine (</a:t>
            </a:r>
            <a:r>
              <a:rPr lang="en-GB" sz="2000" i="1" dirty="0">
                <a:solidFill>
                  <a:schemeClr val="bg1"/>
                </a:solidFill>
                <a:effectLst/>
                <a:latin typeface="Helvetica" pitchFamily="2" charset="0"/>
                <a:ea typeface="Helvetica" pitchFamily="2" charset="0"/>
                <a:cs typeface="Helvetica" pitchFamily="2" charset="0"/>
              </a:rPr>
              <a:t>dinacharya</a:t>
            </a:r>
            <a:r>
              <a:rPr lang="en-GB" sz="2000" dirty="0">
                <a:solidFill>
                  <a:schemeClr val="bg1"/>
                </a:solidFill>
                <a:effectLst/>
                <a:latin typeface="Helvetica" pitchFamily="2" charset="0"/>
                <a:ea typeface="Helvetica" pitchFamily="2" charset="0"/>
                <a:cs typeface="Helvetica" pitchFamily="2" charset="0"/>
              </a:rPr>
              <a:t>), and proper elimination of waste (</a:t>
            </a:r>
            <a:r>
              <a:rPr lang="en-GB" sz="2000" i="1" dirty="0">
                <a:solidFill>
                  <a:schemeClr val="bg1"/>
                </a:solidFill>
                <a:effectLst/>
                <a:latin typeface="Helvetica" pitchFamily="2" charset="0"/>
                <a:ea typeface="Helvetica" pitchFamily="2" charset="0"/>
                <a:cs typeface="Helvetica" pitchFamily="2" charset="0"/>
              </a:rPr>
              <a:t>ama</a:t>
            </a:r>
            <a:r>
              <a:rPr lang="en-US" sz="2000" dirty="0">
                <a:solidFill>
                  <a:schemeClr val="bg1"/>
                </a:solidFill>
                <a:effectLst/>
              </a:rPr>
              <a:t>)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59CEDFC-AA38-5C6A-E568-A248A5240A43}"/>
              </a:ext>
            </a:extLst>
          </p:cNvPr>
          <p:cNvSpPr txBox="1"/>
          <p:nvPr/>
        </p:nvSpPr>
        <p:spPr>
          <a:xfrm>
            <a:off x="8779932" y="86546"/>
            <a:ext cx="3302001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GB" sz="1500" u="sng" dirty="0">
                <a:solidFill>
                  <a:srgbClr val="FFFF00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dr@eduardocardona.com</a:t>
            </a:r>
            <a:endParaRPr lang="en-GB" sz="1500" u="sng" dirty="0">
              <a:solidFill>
                <a:srgbClr val="FFFF00"/>
              </a:solidFill>
            </a:endParaRPr>
          </a:p>
          <a:p>
            <a:pPr algn="r"/>
            <a:r>
              <a:rPr lang="en-GB" sz="1500" dirty="0" err="1">
                <a:solidFill>
                  <a:srgbClr val="FFFF00"/>
                </a:solidFill>
              </a:rPr>
              <a:t>www.eduardocardona.com</a:t>
            </a:r>
            <a:endParaRPr lang="en-US" sz="15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5026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9BB9F3E-EE50-8535-8E92-39B7EF2735FE}"/>
              </a:ext>
            </a:extLst>
          </p:cNvPr>
          <p:cNvSpPr txBox="1"/>
          <p:nvPr/>
        </p:nvSpPr>
        <p:spPr>
          <a:xfrm>
            <a:off x="626533" y="473511"/>
            <a:ext cx="10744200" cy="580415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spcBef>
                <a:spcPts val="1000"/>
              </a:spcBef>
              <a:spcAft>
                <a:spcPts val="500"/>
              </a:spcAft>
              <a:buNone/>
            </a:pPr>
            <a:r>
              <a:rPr lang="en-GB" sz="2800" b="1" kern="0" dirty="0">
                <a:solidFill>
                  <a:schemeClr val="bg1"/>
                </a:solidFill>
                <a:effectLst/>
                <a:latin typeface="Helvetica" pitchFamily="2" charset="0"/>
              </a:rPr>
              <a:t>The Microbiome</a:t>
            </a:r>
            <a:endParaRPr lang="en-US" sz="2800" b="1" kern="0" dirty="0">
              <a:solidFill>
                <a:schemeClr val="bg1"/>
              </a:solidFill>
              <a:effectLst/>
              <a:latin typeface="Helvetica" pitchFamily="2" charset="0"/>
            </a:endParaRPr>
          </a:p>
          <a:p>
            <a:pPr marL="342900" marR="0" lvl="0" indent="-342900">
              <a:spcAft>
                <a:spcPts val="2100"/>
              </a:spcAft>
              <a:buSzPts val="1200"/>
              <a:buFont typeface="Arial" panose="020B0604020202020204" pitchFamily="34" charset="0"/>
              <a:buChar char="•"/>
            </a:pPr>
            <a:endParaRPr lang="en-GB" sz="1800" dirty="0">
              <a:solidFill>
                <a:schemeClr val="bg1"/>
              </a:solidFill>
              <a:effectLst/>
              <a:latin typeface="Helvetica" pitchFamily="2" charset="0"/>
              <a:ea typeface="Helvetica" pitchFamily="2" charset="0"/>
              <a:cs typeface="Helvetica" pitchFamily="2" charset="0"/>
            </a:endParaRPr>
          </a:p>
          <a:p>
            <a:pPr marL="342900" marR="0" lvl="0" indent="-342900">
              <a:spcAft>
                <a:spcPts val="2100"/>
              </a:spcAft>
              <a:buSzPts val="1200"/>
              <a:buFont typeface="Arial" panose="020B0604020202020204" pitchFamily="34" charset="0"/>
              <a:buChar char="•"/>
            </a:pPr>
            <a:r>
              <a:rPr lang="en-GB" sz="1800" dirty="0">
                <a:solidFill>
                  <a:schemeClr val="bg1"/>
                </a:solidFill>
                <a:effectLst/>
                <a:latin typeface="Helvetica" pitchFamily="2" charset="0"/>
                <a:ea typeface="Helvetica" pitchFamily="2" charset="0"/>
                <a:cs typeface="Helvetica" pitchFamily="2" charset="0"/>
              </a:rPr>
              <a:t>The first Western scientific proof of intestinal microbes dates to the late 19th century with the discovery of </a:t>
            </a:r>
            <a:r>
              <a:rPr lang="en-GB" sz="1800" i="1" dirty="0">
                <a:solidFill>
                  <a:schemeClr val="bg1"/>
                </a:solidFill>
                <a:effectLst/>
                <a:latin typeface="Helvetica" pitchFamily="2" charset="0"/>
                <a:ea typeface="Helvetica" pitchFamily="2" charset="0"/>
                <a:cs typeface="Helvetica" pitchFamily="2" charset="0"/>
              </a:rPr>
              <a:t>Escherichia coli</a:t>
            </a:r>
            <a:r>
              <a:rPr lang="en-GB" sz="1800" dirty="0">
                <a:solidFill>
                  <a:schemeClr val="bg1"/>
                </a:solidFill>
                <a:effectLst/>
                <a:latin typeface="Helvetica" pitchFamily="2" charset="0"/>
                <a:ea typeface="Helvetica" pitchFamily="2" charset="0"/>
                <a:cs typeface="Helvetica" pitchFamily="2" charset="0"/>
              </a:rPr>
              <a:t>; Ayurvedic scholars grasped the same principle thousands of years earlier.</a:t>
            </a:r>
            <a:endParaRPr lang="en-US" sz="1800" dirty="0">
              <a:solidFill>
                <a:schemeClr val="bg1"/>
              </a:solidFill>
              <a:effectLst/>
              <a:latin typeface="Helvetica" pitchFamily="2" charset="0"/>
              <a:ea typeface="Helvetica" pitchFamily="2" charset="0"/>
              <a:cs typeface="Helvetica" pitchFamily="2" charset="0"/>
            </a:endParaRPr>
          </a:p>
          <a:p>
            <a:pPr marL="342900" marR="0" lvl="0" indent="-342900">
              <a:spcAft>
                <a:spcPts val="2100"/>
              </a:spcAft>
              <a:buSzPts val="1200"/>
              <a:buFont typeface="Arial" panose="020B0604020202020204" pitchFamily="34" charset="0"/>
              <a:buChar char="•"/>
            </a:pPr>
            <a:r>
              <a:rPr lang="en-GB" sz="1800" dirty="0">
                <a:solidFill>
                  <a:schemeClr val="bg1"/>
                </a:solidFill>
                <a:effectLst/>
                <a:latin typeface="Helvetica" pitchFamily="2" charset="0"/>
                <a:ea typeface="Helvetica" pitchFamily="2" charset="0"/>
                <a:cs typeface="Helvetica" pitchFamily="2" charset="0"/>
              </a:rPr>
              <a:t>M</a:t>
            </a:r>
            <a:r>
              <a:rPr lang="en-GB" sz="1800" b="1" dirty="0">
                <a:solidFill>
                  <a:schemeClr val="bg1"/>
                </a:solidFill>
                <a:effectLst/>
                <a:latin typeface="Helvetica" pitchFamily="2" charset="0"/>
                <a:ea typeface="Helvetica" pitchFamily="2" charset="0"/>
                <a:cs typeface="Helvetica" pitchFamily="2" charset="0"/>
              </a:rPr>
              <a:t>icrobiome</a:t>
            </a:r>
            <a:r>
              <a:rPr lang="en-GB" sz="1800" dirty="0">
                <a:solidFill>
                  <a:schemeClr val="bg1"/>
                </a:solidFill>
                <a:effectLst/>
                <a:latin typeface="Helvetica" pitchFamily="2" charset="0"/>
                <a:ea typeface="Helvetica" pitchFamily="2" charset="0"/>
                <a:cs typeface="Helvetica" pitchFamily="2" charset="0"/>
              </a:rPr>
              <a:t>: all microorganisms and their genetic material living throughout the body – gut, lungs, kidneys, skin, etc.</a:t>
            </a:r>
            <a:endParaRPr lang="en-US" sz="1800" dirty="0">
              <a:solidFill>
                <a:schemeClr val="bg1"/>
              </a:solidFill>
              <a:effectLst/>
              <a:latin typeface="Helvetica" pitchFamily="2" charset="0"/>
              <a:ea typeface="Helvetica" pitchFamily="2" charset="0"/>
              <a:cs typeface="Helvetica" pitchFamily="2" charset="0"/>
            </a:endParaRPr>
          </a:p>
          <a:p>
            <a:pPr marL="342900" marR="0" lvl="0" indent="-342900">
              <a:spcAft>
                <a:spcPts val="2100"/>
              </a:spcAft>
              <a:buSzPts val="1200"/>
              <a:buFont typeface="Arial" panose="020B0604020202020204" pitchFamily="34" charset="0"/>
              <a:buChar char="•"/>
            </a:pPr>
            <a:r>
              <a:rPr lang="en-GB" sz="1800" dirty="0">
                <a:solidFill>
                  <a:schemeClr val="bg1"/>
                </a:solidFill>
                <a:effectLst/>
                <a:latin typeface="Helvetica" pitchFamily="2" charset="0"/>
                <a:ea typeface="Helvetica" pitchFamily="2" charset="0"/>
                <a:cs typeface="Helvetica" pitchFamily="2" charset="0"/>
              </a:rPr>
              <a:t>The human microbiome contains over 10,000 microbial species in total, but each individual typically harbours 500–1,000 species at any given time.</a:t>
            </a:r>
            <a:endParaRPr lang="en-US" sz="1800" dirty="0">
              <a:solidFill>
                <a:schemeClr val="bg1"/>
              </a:solidFill>
              <a:effectLst/>
              <a:latin typeface="Helvetica" pitchFamily="2" charset="0"/>
              <a:ea typeface="Helvetica" pitchFamily="2" charset="0"/>
              <a:cs typeface="Helvetica" pitchFamily="2" charset="0"/>
            </a:endParaRPr>
          </a:p>
          <a:p>
            <a:pPr marL="342900" marR="0" lvl="0" indent="-342900">
              <a:spcAft>
                <a:spcPts val="2100"/>
              </a:spcAft>
              <a:buSzPts val="1200"/>
              <a:buFont typeface="Arial" panose="020B0604020202020204" pitchFamily="34" charset="0"/>
              <a:buChar char="•"/>
            </a:pPr>
            <a:r>
              <a:rPr lang="en-GB" sz="1800" b="1" dirty="0">
                <a:solidFill>
                  <a:schemeClr val="bg1"/>
                </a:solidFill>
                <a:effectLst/>
                <a:latin typeface="Helvetica" pitchFamily="2" charset="0"/>
                <a:ea typeface="Helvetica" pitchFamily="2" charset="0"/>
                <a:cs typeface="Helvetica" pitchFamily="2" charset="0"/>
              </a:rPr>
              <a:t>Microbiota:</a:t>
            </a:r>
            <a:r>
              <a:rPr lang="en-GB" sz="1800" dirty="0">
                <a:solidFill>
                  <a:schemeClr val="bg1"/>
                </a:solidFill>
                <a:effectLst/>
                <a:latin typeface="Helvetica" pitchFamily="2" charset="0"/>
                <a:ea typeface="Helvetica" pitchFamily="2" charset="0"/>
                <a:cs typeface="Helvetica" pitchFamily="2" charset="0"/>
              </a:rPr>
              <a:t> communities of organisms within a specific environment.</a:t>
            </a:r>
            <a:endParaRPr lang="en-US" sz="1800" dirty="0">
              <a:solidFill>
                <a:schemeClr val="bg1"/>
              </a:solidFill>
              <a:effectLst/>
              <a:latin typeface="Helvetica" pitchFamily="2" charset="0"/>
              <a:ea typeface="Helvetica" pitchFamily="2" charset="0"/>
              <a:cs typeface="Helvetica" pitchFamily="2" charset="0"/>
            </a:endParaRPr>
          </a:p>
          <a:p>
            <a:pPr marL="342900" marR="0" lvl="0" indent="-342900">
              <a:spcAft>
                <a:spcPts val="2100"/>
              </a:spcAft>
              <a:buSzPts val="1200"/>
              <a:buFont typeface="Arial" panose="020B0604020202020204" pitchFamily="34" charset="0"/>
              <a:buChar char="•"/>
            </a:pPr>
            <a:r>
              <a:rPr lang="en-GB" sz="1800" b="1" dirty="0">
                <a:solidFill>
                  <a:schemeClr val="bg1"/>
                </a:solidFill>
                <a:effectLst/>
                <a:latin typeface="Helvetica" pitchFamily="2" charset="0"/>
                <a:ea typeface="Helvetica" pitchFamily="2" charset="0"/>
                <a:cs typeface="Helvetica" pitchFamily="2" charset="0"/>
              </a:rPr>
              <a:t>Gut microbiota</a:t>
            </a:r>
            <a:r>
              <a:rPr lang="en-GB" sz="1800" dirty="0">
                <a:solidFill>
                  <a:schemeClr val="bg1"/>
                </a:solidFill>
                <a:effectLst/>
                <a:latin typeface="Helvetica" pitchFamily="2" charset="0"/>
                <a:ea typeface="Helvetica" pitchFamily="2" charset="0"/>
                <a:cs typeface="Helvetica" pitchFamily="2" charset="0"/>
              </a:rPr>
              <a:t> is a dense “inner forest” of ~100 trillion microorganisms, with at least 1,000 known bacterial species, residing in the intestinal epithelium.</a:t>
            </a:r>
            <a:endParaRPr lang="en-US" sz="1800" dirty="0">
              <a:solidFill>
                <a:schemeClr val="bg1"/>
              </a:solidFill>
              <a:effectLst/>
              <a:latin typeface="Helvetica" pitchFamily="2" charset="0"/>
              <a:ea typeface="Helvetica" pitchFamily="2" charset="0"/>
              <a:cs typeface="Helvetica" pitchFamily="2" charset="0"/>
            </a:endParaRPr>
          </a:p>
          <a:p>
            <a:pPr marL="342900" marR="0" lvl="0" indent="-342900">
              <a:spcAft>
                <a:spcPts val="2100"/>
              </a:spcAft>
              <a:buSzPts val="1200"/>
              <a:buFont typeface="Arial" panose="020B0604020202020204" pitchFamily="34" charset="0"/>
              <a:buChar char="•"/>
            </a:pPr>
            <a:r>
              <a:rPr lang="en-GB" sz="1800" b="1" dirty="0">
                <a:solidFill>
                  <a:schemeClr val="bg1"/>
                </a:solidFill>
                <a:effectLst/>
                <a:latin typeface="Helvetica" pitchFamily="2" charset="0"/>
                <a:ea typeface="Helvetica" pitchFamily="2" charset="0"/>
                <a:cs typeface="Helvetica" pitchFamily="2" charset="0"/>
              </a:rPr>
              <a:t>Gut microbiome</a:t>
            </a:r>
            <a:r>
              <a:rPr lang="en-GB" sz="1800" dirty="0">
                <a:solidFill>
                  <a:schemeClr val="bg1"/>
                </a:solidFill>
                <a:effectLst/>
                <a:latin typeface="Helvetica" pitchFamily="2" charset="0"/>
                <a:ea typeface="Helvetica" pitchFamily="2" charset="0"/>
                <a:cs typeface="Helvetica" pitchFamily="2" charset="0"/>
              </a:rPr>
              <a:t> is the “latest discovered human organ”, central to metabolic, immunological, and other functions.</a:t>
            </a:r>
            <a:endParaRPr lang="en-US" sz="1800" dirty="0">
              <a:solidFill>
                <a:schemeClr val="bg1"/>
              </a:solidFill>
              <a:effectLst/>
              <a:latin typeface="Helvetica" pitchFamily="2" charset="0"/>
              <a:ea typeface="Helvetica" pitchFamily="2" charset="0"/>
              <a:cs typeface="Helvetica" pitchFamily="2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46CDE28-3133-D68D-2DBF-E49DB293CDE4}"/>
              </a:ext>
            </a:extLst>
          </p:cNvPr>
          <p:cNvSpPr txBox="1"/>
          <p:nvPr/>
        </p:nvSpPr>
        <p:spPr>
          <a:xfrm>
            <a:off x="8779932" y="86546"/>
            <a:ext cx="3302001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GB" sz="1500" u="sng" dirty="0">
                <a:solidFill>
                  <a:srgbClr val="FFFF00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dr@eduardocardona.com</a:t>
            </a:r>
            <a:endParaRPr lang="en-GB" sz="1500" u="sng" dirty="0">
              <a:solidFill>
                <a:srgbClr val="FFFF00"/>
              </a:solidFill>
            </a:endParaRPr>
          </a:p>
          <a:p>
            <a:pPr algn="r"/>
            <a:r>
              <a:rPr lang="en-GB" sz="1500" dirty="0" err="1">
                <a:solidFill>
                  <a:srgbClr val="FFFF00"/>
                </a:solidFill>
              </a:rPr>
              <a:t>www.eduardocardona.com</a:t>
            </a:r>
            <a:endParaRPr lang="en-US" sz="15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57921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16698C-7A5E-C21B-990D-F743801D03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DF7EBFD-4FE9-0541-9155-34B2E3FA14C6}"/>
              </a:ext>
            </a:extLst>
          </p:cNvPr>
          <p:cNvSpPr txBox="1"/>
          <p:nvPr/>
        </p:nvSpPr>
        <p:spPr>
          <a:xfrm>
            <a:off x="423333" y="487326"/>
            <a:ext cx="11243733" cy="49731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spcBef>
                <a:spcPts val="1000"/>
              </a:spcBef>
              <a:spcAft>
                <a:spcPts val="500"/>
              </a:spcAft>
              <a:buNone/>
            </a:pPr>
            <a:r>
              <a:rPr lang="en-GB" sz="2800" b="1" kern="0" dirty="0">
                <a:solidFill>
                  <a:schemeClr val="bg1"/>
                </a:solidFill>
                <a:effectLst/>
                <a:latin typeface="Helvetica" pitchFamily="2" charset="0"/>
              </a:rPr>
              <a:t>Doshas, Prakruti, and the Microbiome</a:t>
            </a:r>
            <a:endParaRPr lang="en-US" sz="2800" b="1" kern="0" dirty="0">
              <a:solidFill>
                <a:schemeClr val="bg1"/>
              </a:solidFill>
              <a:effectLst/>
              <a:latin typeface="Helvetica" pitchFamily="2" charset="0"/>
            </a:endParaRPr>
          </a:p>
          <a:p>
            <a:pPr marL="342900" marR="0" lvl="0" indent="-342900">
              <a:spcAft>
                <a:spcPts val="2100"/>
              </a:spcAft>
              <a:buSzPts val="1200"/>
              <a:buFont typeface="Arial" panose="020B0604020202020204" pitchFamily="34" charset="0"/>
              <a:buChar char="•"/>
            </a:pPr>
            <a:endParaRPr lang="en-GB" sz="2000" dirty="0">
              <a:solidFill>
                <a:schemeClr val="bg1"/>
              </a:solidFill>
              <a:effectLst/>
              <a:latin typeface="Helvetica" pitchFamily="2" charset="0"/>
              <a:ea typeface="Helvetica" pitchFamily="2" charset="0"/>
              <a:cs typeface="Helvetica" pitchFamily="2" charset="0"/>
            </a:endParaRPr>
          </a:p>
          <a:p>
            <a:pPr marL="342900" marR="0" lvl="0" indent="-342900">
              <a:spcAft>
                <a:spcPts val="2100"/>
              </a:spcAft>
              <a:buSzPts val="1200"/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chemeClr val="bg1"/>
                </a:solidFill>
                <a:effectLst/>
                <a:latin typeface="Helvetica" pitchFamily="2" charset="0"/>
                <a:ea typeface="Helvetica" pitchFamily="2" charset="0"/>
                <a:cs typeface="Helvetica" pitchFamily="2" charset="0"/>
              </a:rPr>
              <a:t>Three biological energies (</a:t>
            </a:r>
            <a:r>
              <a:rPr lang="en-GB" sz="2000" b="1" i="1" dirty="0">
                <a:solidFill>
                  <a:schemeClr val="bg1"/>
                </a:solidFill>
                <a:effectLst/>
                <a:latin typeface="Helvetica" pitchFamily="2" charset="0"/>
                <a:ea typeface="Helvetica" pitchFamily="2" charset="0"/>
                <a:cs typeface="Helvetica" pitchFamily="2" charset="0"/>
              </a:rPr>
              <a:t>doshas</a:t>
            </a:r>
            <a:r>
              <a:rPr lang="en-GB" sz="2000" dirty="0">
                <a:solidFill>
                  <a:schemeClr val="bg1"/>
                </a:solidFill>
                <a:effectLst/>
                <a:latin typeface="Helvetica" pitchFamily="2" charset="0"/>
                <a:ea typeface="Helvetica" pitchFamily="2" charset="0"/>
                <a:cs typeface="Helvetica" pitchFamily="2" charset="0"/>
              </a:rPr>
              <a:t>) that shape individual constitution (</a:t>
            </a:r>
            <a:r>
              <a:rPr lang="en-GB" sz="2000" b="1" i="1" dirty="0">
                <a:solidFill>
                  <a:schemeClr val="bg1"/>
                </a:solidFill>
                <a:effectLst/>
                <a:latin typeface="Helvetica" pitchFamily="2" charset="0"/>
                <a:ea typeface="Helvetica" pitchFamily="2" charset="0"/>
                <a:cs typeface="Helvetica" pitchFamily="2" charset="0"/>
              </a:rPr>
              <a:t>Prakruti</a:t>
            </a:r>
            <a:r>
              <a:rPr lang="en-GB" sz="2000" dirty="0">
                <a:solidFill>
                  <a:schemeClr val="bg1"/>
                </a:solidFill>
                <a:effectLst/>
                <a:latin typeface="Helvetica" pitchFamily="2" charset="0"/>
                <a:ea typeface="Helvetica" pitchFamily="2" charset="0"/>
                <a:cs typeface="Helvetica" pitchFamily="2" charset="0"/>
              </a:rPr>
              <a:t>):</a:t>
            </a:r>
            <a:endParaRPr lang="en-US" sz="2000" dirty="0">
              <a:solidFill>
                <a:schemeClr val="bg1"/>
              </a:solidFill>
              <a:effectLst/>
              <a:latin typeface="Helvetica" pitchFamily="2" charset="0"/>
              <a:ea typeface="Helvetica" pitchFamily="2" charset="0"/>
              <a:cs typeface="Helvetica" pitchFamily="2" charset="0"/>
            </a:endParaRPr>
          </a:p>
          <a:p>
            <a:pPr marL="742950" marR="0" lvl="1" indent="-285750">
              <a:spcAft>
                <a:spcPts val="2100"/>
              </a:spcAft>
              <a:buSzPts val="1200"/>
              <a:buFont typeface="Arial" panose="020B0604020202020204" pitchFamily="34" charset="0"/>
              <a:buChar char="◦"/>
            </a:pPr>
            <a:r>
              <a:rPr lang="en-GB" sz="2000" b="1" i="1" dirty="0">
                <a:solidFill>
                  <a:schemeClr val="bg1"/>
                </a:solidFill>
                <a:effectLst/>
                <a:latin typeface="Helvetica" pitchFamily="2" charset="0"/>
                <a:ea typeface="Helvetica" pitchFamily="2" charset="0"/>
                <a:cs typeface="Helvetica" pitchFamily="2" charset="0"/>
              </a:rPr>
              <a:t>Vata</a:t>
            </a:r>
            <a:r>
              <a:rPr lang="en-GB" sz="2000" dirty="0">
                <a:solidFill>
                  <a:schemeClr val="bg1"/>
                </a:solidFill>
                <a:effectLst/>
                <a:latin typeface="Helvetica" pitchFamily="2" charset="0"/>
                <a:ea typeface="Helvetica" pitchFamily="2" charset="0"/>
                <a:cs typeface="Helvetica" pitchFamily="2" charset="0"/>
              </a:rPr>
              <a:t> – energy of movement and bioprocess stimulation</a:t>
            </a:r>
            <a:endParaRPr lang="en-US" sz="2000" dirty="0">
              <a:solidFill>
                <a:schemeClr val="bg1"/>
              </a:solidFill>
              <a:effectLst/>
              <a:latin typeface="Helvetica" pitchFamily="2" charset="0"/>
              <a:ea typeface="Helvetica" pitchFamily="2" charset="0"/>
              <a:cs typeface="Helvetica" pitchFamily="2" charset="0"/>
            </a:endParaRPr>
          </a:p>
          <a:p>
            <a:pPr marL="742950" marR="0" lvl="1" indent="-285750">
              <a:spcAft>
                <a:spcPts val="2100"/>
              </a:spcAft>
              <a:buSzPts val="1200"/>
              <a:buFont typeface="Arial" panose="020B0604020202020204" pitchFamily="34" charset="0"/>
              <a:buChar char="◦"/>
            </a:pPr>
            <a:r>
              <a:rPr lang="en-GB" sz="2000" b="1" i="1" dirty="0">
                <a:solidFill>
                  <a:schemeClr val="bg1"/>
                </a:solidFill>
                <a:effectLst/>
                <a:latin typeface="Helvetica" pitchFamily="2" charset="0"/>
                <a:ea typeface="Helvetica" pitchFamily="2" charset="0"/>
                <a:cs typeface="Helvetica" pitchFamily="2" charset="0"/>
              </a:rPr>
              <a:t>Pitta</a:t>
            </a:r>
            <a:r>
              <a:rPr lang="en-GB" sz="2000" dirty="0">
                <a:solidFill>
                  <a:schemeClr val="bg1"/>
                </a:solidFill>
                <a:effectLst/>
                <a:latin typeface="Helvetica" pitchFamily="2" charset="0"/>
                <a:ea typeface="Helvetica" pitchFamily="2" charset="0"/>
                <a:cs typeface="Helvetica" pitchFamily="2" charset="0"/>
              </a:rPr>
              <a:t> – metabolic energy and biochemical transformation</a:t>
            </a:r>
            <a:endParaRPr lang="en-US" sz="2000" dirty="0">
              <a:solidFill>
                <a:schemeClr val="bg1"/>
              </a:solidFill>
              <a:effectLst/>
              <a:latin typeface="Helvetica" pitchFamily="2" charset="0"/>
              <a:ea typeface="Helvetica" pitchFamily="2" charset="0"/>
              <a:cs typeface="Helvetica" pitchFamily="2" charset="0"/>
            </a:endParaRPr>
          </a:p>
          <a:p>
            <a:pPr marL="742950" marR="0" lvl="1" indent="-285750">
              <a:spcAft>
                <a:spcPts val="2100"/>
              </a:spcAft>
              <a:buSzPts val="1200"/>
              <a:buFont typeface="Arial" panose="020B0604020202020204" pitchFamily="34" charset="0"/>
              <a:buChar char="◦"/>
            </a:pPr>
            <a:r>
              <a:rPr lang="en-GB" sz="2000" b="1" i="1" dirty="0">
                <a:solidFill>
                  <a:schemeClr val="bg1"/>
                </a:solidFill>
                <a:effectLst/>
                <a:latin typeface="Helvetica" pitchFamily="2" charset="0"/>
                <a:ea typeface="Helvetica" pitchFamily="2" charset="0"/>
                <a:cs typeface="Helvetica" pitchFamily="2" charset="0"/>
              </a:rPr>
              <a:t>Kapha</a:t>
            </a:r>
            <a:r>
              <a:rPr lang="en-GB" sz="2000" dirty="0">
                <a:solidFill>
                  <a:schemeClr val="bg1"/>
                </a:solidFill>
                <a:effectLst/>
                <a:latin typeface="Helvetica" pitchFamily="2" charset="0"/>
                <a:ea typeface="Helvetica" pitchFamily="2" charset="0"/>
                <a:cs typeface="Helvetica" pitchFamily="2" charset="0"/>
              </a:rPr>
              <a:t> – structural energy providing form and preservation</a:t>
            </a:r>
            <a:endParaRPr lang="en-US" sz="2000" dirty="0">
              <a:solidFill>
                <a:schemeClr val="bg1"/>
              </a:solidFill>
              <a:effectLst/>
              <a:latin typeface="Helvetica" pitchFamily="2" charset="0"/>
              <a:ea typeface="Helvetica" pitchFamily="2" charset="0"/>
              <a:cs typeface="Helvetica" pitchFamily="2" charset="0"/>
            </a:endParaRPr>
          </a:p>
          <a:p>
            <a:pPr marL="342900" marR="0" lvl="0" indent="-342900">
              <a:spcAft>
                <a:spcPts val="2100"/>
              </a:spcAft>
              <a:buSzPts val="1200"/>
              <a:buFont typeface="Arial" panose="020B0604020202020204" pitchFamily="34" charset="0"/>
              <a:buChar char="•"/>
            </a:pPr>
            <a:r>
              <a:rPr lang="en-GB" sz="2000" b="1" i="1" dirty="0">
                <a:solidFill>
                  <a:schemeClr val="bg1"/>
                </a:solidFill>
                <a:effectLst/>
                <a:latin typeface="Helvetica" pitchFamily="2" charset="0"/>
                <a:ea typeface="Helvetica" pitchFamily="2" charset="0"/>
                <a:cs typeface="Helvetica" pitchFamily="2" charset="0"/>
              </a:rPr>
              <a:t>Prakruti</a:t>
            </a:r>
            <a:r>
              <a:rPr lang="en-GB" sz="2000" dirty="0">
                <a:solidFill>
                  <a:schemeClr val="bg1"/>
                </a:solidFill>
                <a:effectLst/>
                <a:latin typeface="Helvetica" pitchFamily="2" charset="0"/>
                <a:ea typeface="Helvetica" pitchFamily="2" charset="0"/>
                <a:cs typeface="Helvetica" pitchFamily="2" charset="0"/>
              </a:rPr>
              <a:t>: physical, psychological, and physiological traits; arises from parental DNA, lifestyle, diet, and emotional environment.</a:t>
            </a:r>
            <a:endParaRPr lang="en-US" sz="2000" dirty="0">
              <a:solidFill>
                <a:schemeClr val="bg1"/>
              </a:solidFill>
              <a:effectLst/>
              <a:latin typeface="Helvetica" pitchFamily="2" charset="0"/>
              <a:ea typeface="Helvetica" pitchFamily="2" charset="0"/>
              <a:cs typeface="Helvetica" pitchFamily="2" charset="0"/>
            </a:endParaRPr>
          </a:p>
          <a:p>
            <a:pPr marL="342900" marR="0" lvl="0" indent="-342900">
              <a:spcAft>
                <a:spcPts val="2100"/>
              </a:spcAft>
              <a:buSzPts val="1200"/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chemeClr val="bg1"/>
                </a:solidFill>
                <a:effectLst/>
                <a:latin typeface="Helvetica" pitchFamily="2" charset="0"/>
                <a:ea typeface="Helvetica" pitchFamily="2" charset="0"/>
                <a:cs typeface="Helvetica" pitchFamily="2" charset="0"/>
              </a:rPr>
              <a:t>Research confirms a causal link between gut microbiome variation and individual health, has identified microbiome patterns associated with </a:t>
            </a:r>
            <a:r>
              <a:rPr lang="en-GB" sz="2000" i="1" dirty="0">
                <a:solidFill>
                  <a:schemeClr val="bg1"/>
                </a:solidFill>
                <a:effectLst/>
                <a:latin typeface="Helvetica" pitchFamily="2" charset="0"/>
                <a:ea typeface="Helvetica" pitchFamily="2" charset="0"/>
                <a:cs typeface="Helvetica" pitchFamily="2" charset="0"/>
              </a:rPr>
              <a:t>Prakruti</a:t>
            </a:r>
            <a:r>
              <a:rPr lang="en-GB" sz="2000" dirty="0">
                <a:solidFill>
                  <a:schemeClr val="bg1"/>
                </a:solidFill>
                <a:effectLst/>
                <a:latin typeface="Helvetica" pitchFamily="2" charset="0"/>
                <a:ea typeface="Helvetica" pitchFamily="2" charset="0"/>
                <a:cs typeface="Helvetica" pitchFamily="2" charset="0"/>
              </a:rPr>
              <a:t> phenotypes, geography, age, and diet.</a:t>
            </a:r>
            <a:endParaRPr lang="en-US" sz="2000" dirty="0">
              <a:solidFill>
                <a:schemeClr val="bg1"/>
              </a:solidFill>
              <a:effectLst/>
              <a:latin typeface="Helvetica" pitchFamily="2" charset="0"/>
              <a:ea typeface="Helvetica" pitchFamily="2" charset="0"/>
              <a:cs typeface="Helvetica" pitchFamily="2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5A6D666-D234-D68B-52CF-44B94667947D}"/>
              </a:ext>
            </a:extLst>
          </p:cNvPr>
          <p:cNvSpPr txBox="1"/>
          <p:nvPr/>
        </p:nvSpPr>
        <p:spPr>
          <a:xfrm>
            <a:off x="8779932" y="86546"/>
            <a:ext cx="3302001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GB" sz="1500" u="sng" dirty="0">
                <a:solidFill>
                  <a:srgbClr val="FFFF00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dr@eduardocardona.com</a:t>
            </a:r>
            <a:endParaRPr lang="en-GB" sz="1500" u="sng" dirty="0">
              <a:solidFill>
                <a:srgbClr val="FFFF00"/>
              </a:solidFill>
            </a:endParaRPr>
          </a:p>
          <a:p>
            <a:pPr algn="r"/>
            <a:r>
              <a:rPr lang="en-GB" sz="1500" dirty="0" err="1">
                <a:solidFill>
                  <a:srgbClr val="FFFF00"/>
                </a:solidFill>
              </a:rPr>
              <a:t>www.eduardocardona.com</a:t>
            </a:r>
            <a:endParaRPr lang="en-US" sz="15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38208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53DEF1F-A61F-A7E0-EE76-39377F6C96D1}"/>
              </a:ext>
            </a:extLst>
          </p:cNvPr>
          <p:cNvSpPr txBox="1"/>
          <p:nvPr/>
        </p:nvSpPr>
        <p:spPr>
          <a:xfrm>
            <a:off x="423333" y="487326"/>
            <a:ext cx="11413763" cy="528093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spcBef>
                <a:spcPts val="1000"/>
              </a:spcBef>
              <a:spcAft>
                <a:spcPts val="500"/>
              </a:spcAft>
              <a:buNone/>
            </a:pPr>
            <a:r>
              <a:rPr lang="en-GB" sz="2800" b="1" kern="0" dirty="0">
                <a:solidFill>
                  <a:schemeClr val="bg1"/>
                </a:solidFill>
                <a:effectLst/>
                <a:latin typeface="Helvetica" pitchFamily="2" charset="0"/>
              </a:rPr>
              <a:t>Doshas, Prakruti, and the Microbiome</a:t>
            </a:r>
            <a:endParaRPr lang="en-US" sz="2800" b="1" kern="0" dirty="0">
              <a:solidFill>
                <a:schemeClr val="bg1"/>
              </a:solidFill>
              <a:effectLst/>
              <a:latin typeface="Helvetica" pitchFamily="2" charset="0"/>
            </a:endParaRPr>
          </a:p>
          <a:p>
            <a:pPr marL="342900" marR="0" lvl="0" indent="-342900">
              <a:spcAft>
                <a:spcPts val="2100"/>
              </a:spcAft>
              <a:buSzPts val="1200"/>
              <a:buFont typeface="Arial" panose="020B0604020202020204" pitchFamily="34" charset="0"/>
              <a:buChar char="•"/>
            </a:pPr>
            <a:endParaRPr lang="en-GB" sz="2000" dirty="0">
              <a:solidFill>
                <a:schemeClr val="bg1"/>
              </a:solidFill>
              <a:latin typeface="Helvetica" pitchFamily="2" charset="0"/>
              <a:ea typeface="Helvetica" pitchFamily="2" charset="0"/>
              <a:cs typeface="Helvetica" pitchFamily="2" charset="0"/>
            </a:endParaRPr>
          </a:p>
          <a:p>
            <a:pPr marL="342900" marR="0" lvl="0" indent="-342900">
              <a:spcAft>
                <a:spcPts val="2100"/>
              </a:spcAft>
              <a:buSzPts val="1200"/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chemeClr val="bg1"/>
                </a:solidFill>
                <a:latin typeface="Helvetica" pitchFamily="2" charset="0"/>
                <a:ea typeface="Helvetica" pitchFamily="2" charset="0"/>
                <a:cs typeface="Helvetica" pitchFamily="2" charset="0"/>
              </a:rPr>
              <a:t>A regional study of subjects with similar diets found distinct microbiome profiles for each of the three predominant constitutions (</a:t>
            </a:r>
            <a:r>
              <a:rPr lang="en-GB" sz="2000" i="1" dirty="0">
                <a:solidFill>
                  <a:schemeClr val="bg1"/>
                </a:solidFill>
                <a:latin typeface="Helvetica" pitchFamily="2" charset="0"/>
                <a:ea typeface="Helvetica" pitchFamily="2" charset="0"/>
                <a:cs typeface="Helvetica" pitchFamily="2" charset="0"/>
              </a:rPr>
              <a:t>Prakruti)</a:t>
            </a:r>
            <a:r>
              <a:rPr lang="en-GB" sz="2000" dirty="0">
                <a:solidFill>
                  <a:schemeClr val="bg1"/>
                </a:solidFill>
                <a:latin typeface="Helvetica" pitchFamily="2" charset="0"/>
                <a:ea typeface="Helvetica" pitchFamily="2" charset="0"/>
                <a:cs typeface="Helvetica" pitchFamily="2" charset="0"/>
              </a:rPr>
              <a:t> despite a shared core of </a:t>
            </a:r>
            <a:r>
              <a:rPr lang="en-GB" sz="2000" i="1" dirty="0">
                <a:solidFill>
                  <a:schemeClr val="bg1"/>
                </a:solidFill>
                <a:latin typeface="Helvetica" pitchFamily="2" charset="0"/>
                <a:ea typeface="Helvetica" pitchFamily="2" charset="0"/>
                <a:cs typeface="Helvetica" pitchFamily="2" charset="0"/>
              </a:rPr>
              <a:t>Bacteroidetes</a:t>
            </a:r>
            <a:r>
              <a:rPr lang="en-GB" sz="2000" dirty="0">
                <a:solidFill>
                  <a:schemeClr val="bg1"/>
                </a:solidFill>
                <a:latin typeface="Helvetica" pitchFamily="2" charset="0"/>
                <a:ea typeface="Helvetica" pitchFamily="2" charset="0"/>
                <a:cs typeface="Helvetica" pitchFamily="2" charset="0"/>
              </a:rPr>
              <a:t> and </a:t>
            </a:r>
            <a:r>
              <a:rPr lang="en-GB" sz="2000" i="1" dirty="0">
                <a:solidFill>
                  <a:schemeClr val="bg1"/>
                </a:solidFill>
                <a:latin typeface="Helvetica" pitchFamily="2" charset="0"/>
                <a:ea typeface="Helvetica" pitchFamily="2" charset="0"/>
                <a:cs typeface="Helvetica" pitchFamily="2" charset="0"/>
              </a:rPr>
              <a:t>Firmicutes</a:t>
            </a:r>
            <a:r>
              <a:rPr lang="en-GB" sz="2000" dirty="0">
                <a:solidFill>
                  <a:schemeClr val="bg1"/>
                </a:solidFill>
                <a:latin typeface="Helvetica" pitchFamily="2" charset="0"/>
                <a:ea typeface="Helvetica" pitchFamily="2" charset="0"/>
                <a:cs typeface="Helvetica" pitchFamily="2" charset="0"/>
              </a:rPr>
              <a:t>.</a:t>
            </a:r>
            <a:endParaRPr lang="en-US" sz="2000" dirty="0">
              <a:solidFill>
                <a:schemeClr val="bg1"/>
              </a:solidFill>
              <a:latin typeface="Helvetica" pitchFamily="2" charset="0"/>
              <a:ea typeface="Helvetica" pitchFamily="2" charset="0"/>
              <a:cs typeface="Helvetica" pitchFamily="2" charset="0"/>
            </a:endParaRPr>
          </a:p>
          <a:p>
            <a:pPr marL="342900" marR="0" lvl="0" indent="-342900">
              <a:spcAft>
                <a:spcPts val="2100"/>
              </a:spcAft>
              <a:buSzPts val="1200"/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chemeClr val="bg1"/>
                </a:solidFill>
                <a:latin typeface="Helvetica" pitchFamily="2" charset="0"/>
                <a:ea typeface="Helvetica" pitchFamily="2" charset="0"/>
                <a:cs typeface="Helvetica" pitchFamily="2" charset="0"/>
              </a:rPr>
              <a:t>Key findings by </a:t>
            </a:r>
            <a:r>
              <a:rPr lang="en-GB" sz="2000" i="1" dirty="0">
                <a:solidFill>
                  <a:schemeClr val="bg1"/>
                </a:solidFill>
                <a:latin typeface="Helvetica" pitchFamily="2" charset="0"/>
                <a:ea typeface="Helvetica" pitchFamily="2" charset="0"/>
                <a:cs typeface="Helvetica" pitchFamily="2" charset="0"/>
              </a:rPr>
              <a:t>Prakruti</a:t>
            </a:r>
            <a:r>
              <a:rPr lang="en-GB" sz="2000" dirty="0">
                <a:solidFill>
                  <a:schemeClr val="bg1"/>
                </a:solidFill>
                <a:latin typeface="Helvetica" pitchFamily="2" charset="0"/>
                <a:ea typeface="Helvetica" pitchFamily="2" charset="0"/>
                <a:cs typeface="Helvetica" pitchFamily="2" charset="0"/>
              </a:rPr>
              <a:t> type:</a:t>
            </a:r>
            <a:endParaRPr lang="en-US" sz="2000" dirty="0">
              <a:solidFill>
                <a:schemeClr val="bg1"/>
              </a:solidFill>
              <a:latin typeface="Helvetica" pitchFamily="2" charset="0"/>
              <a:ea typeface="Helvetica" pitchFamily="2" charset="0"/>
              <a:cs typeface="Helvetica" pitchFamily="2" charset="0"/>
            </a:endParaRPr>
          </a:p>
          <a:p>
            <a:pPr marL="742950" marR="0" lvl="1" indent="-285750">
              <a:spcAft>
                <a:spcPts val="2100"/>
              </a:spcAft>
              <a:buSzPts val="1200"/>
              <a:buFont typeface="Arial" panose="020B0604020202020204" pitchFamily="34" charset="0"/>
              <a:buChar char="◦"/>
            </a:pPr>
            <a:r>
              <a:rPr lang="en-GB" sz="2000" i="1" dirty="0">
                <a:solidFill>
                  <a:schemeClr val="bg1"/>
                </a:solidFill>
                <a:latin typeface="Helvetica" pitchFamily="2" charset="0"/>
                <a:ea typeface="Helvetica" pitchFamily="2" charset="0"/>
                <a:cs typeface="Helvetica" pitchFamily="2" charset="0"/>
              </a:rPr>
              <a:t>Pitta</a:t>
            </a:r>
            <a:r>
              <a:rPr lang="en-GB" sz="2000" dirty="0">
                <a:solidFill>
                  <a:schemeClr val="bg1"/>
                </a:solidFill>
                <a:latin typeface="Helvetica" pitchFamily="2" charset="0"/>
                <a:ea typeface="Helvetica" pitchFamily="2" charset="0"/>
                <a:cs typeface="Helvetica" pitchFamily="2" charset="0"/>
              </a:rPr>
              <a:t>: more abundant butyrate-producing microbes (protective against inflammatory disease) and anti-inflammatory bacteria.</a:t>
            </a:r>
            <a:endParaRPr lang="en-US" sz="2000" dirty="0">
              <a:solidFill>
                <a:schemeClr val="bg1"/>
              </a:solidFill>
              <a:latin typeface="Helvetica" pitchFamily="2" charset="0"/>
              <a:ea typeface="Helvetica" pitchFamily="2" charset="0"/>
              <a:cs typeface="Helvetica" pitchFamily="2" charset="0"/>
            </a:endParaRPr>
          </a:p>
          <a:p>
            <a:pPr marL="742950" marR="0" lvl="1" indent="-285750">
              <a:spcAft>
                <a:spcPts val="2100"/>
              </a:spcAft>
              <a:buSzPts val="1200"/>
              <a:buFont typeface="Arial" panose="020B0604020202020204" pitchFamily="34" charset="0"/>
              <a:buChar char="◦"/>
            </a:pPr>
            <a:r>
              <a:rPr lang="en-GB" sz="2000" i="1" dirty="0">
                <a:solidFill>
                  <a:schemeClr val="bg1"/>
                </a:solidFill>
                <a:latin typeface="Helvetica" pitchFamily="2" charset="0"/>
                <a:ea typeface="Helvetica" pitchFamily="2" charset="0"/>
                <a:cs typeface="Helvetica" pitchFamily="2" charset="0"/>
              </a:rPr>
              <a:t>Kapha</a:t>
            </a:r>
            <a:r>
              <a:rPr lang="en-GB" sz="2000" dirty="0">
                <a:solidFill>
                  <a:schemeClr val="bg1"/>
                </a:solidFill>
                <a:latin typeface="Helvetica" pitchFamily="2" charset="0"/>
                <a:ea typeface="Helvetica" pitchFamily="2" charset="0"/>
                <a:cs typeface="Helvetica" pitchFamily="2" charset="0"/>
              </a:rPr>
              <a:t>: higher levels of </a:t>
            </a:r>
            <a:r>
              <a:rPr lang="en-GB" sz="2000" i="1" dirty="0" err="1">
                <a:solidFill>
                  <a:schemeClr val="bg1"/>
                </a:solidFill>
                <a:latin typeface="Helvetica" pitchFamily="2" charset="0"/>
                <a:ea typeface="Helvetica" pitchFamily="2" charset="0"/>
                <a:cs typeface="Helvetica" pitchFamily="2" charset="0"/>
              </a:rPr>
              <a:t>Prevotella</a:t>
            </a:r>
            <a:r>
              <a:rPr lang="en-GB" sz="2000" i="1" dirty="0">
                <a:solidFill>
                  <a:schemeClr val="bg1"/>
                </a:solidFill>
                <a:latin typeface="Helvetica" pitchFamily="2" charset="0"/>
                <a:ea typeface="Helvetica" pitchFamily="2" charset="0"/>
                <a:cs typeface="Helvetica" pitchFamily="2" charset="0"/>
              </a:rPr>
              <a:t> </a:t>
            </a:r>
            <a:r>
              <a:rPr lang="en-GB" sz="2000" i="1" dirty="0" err="1">
                <a:solidFill>
                  <a:schemeClr val="bg1"/>
                </a:solidFill>
                <a:latin typeface="Helvetica" pitchFamily="2" charset="0"/>
                <a:ea typeface="Helvetica" pitchFamily="2" charset="0"/>
                <a:cs typeface="Helvetica" pitchFamily="2" charset="0"/>
              </a:rPr>
              <a:t>copri</a:t>
            </a:r>
            <a:r>
              <a:rPr lang="en-GB" sz="2000" dirty="0">
                <a:solidFill>
                  <a:schemeClr val="bg1"/>
                </a:solidFill>
                <a:latin typeface="Helvetica" pitchFamily="2" charset="0"/>
                <a:ea typeface="Helvetica" pitchFamily="2" charset="0"/>
                <a:cs typeface="Helvetica" pitchFamily="2" charset="0"/>
              </a:rPr>
              <a:t> (linked to rheumatoid arthritis and insulin resistance).</a:t>
            </a:r>
            <a:endParaRPr lang="en-US" sz="2000" dirty="0">
              <a:solidFill>
                <a:schemeClr val="bg1"/>
              </a:solidFill>
              <a:latin typeface="Helvetica" pitchFamily="2" charset="0"/>
              <a:ea typeface="Helvetica" pitchFamily="2" charset="0"/>
              <a:cs typeface="Helvetica" pitchFamily="2" charset="0"/>
            </a:endParaRPr>
          </a:p>
          <a:p>
            <a:pPr marL="742950" marR="0" lvl="1" indent="-285750">
              <a:spcAft>
                <a:spcPts val="2100"/>
              </a:spcAft>
              <a:buSzPts val="1200"/>
              <a:buFont typeface="Arial" panose="020B0604020202020204" pitchFamily="34" charset="0"/>
              <a:buChar char="◦"/>
            </a:pPr>
            <a:r>
              <a:rPr lang="en-GB" sz="2000" i="1" dirty="0">
                <a:solidFill>
                  <a:schemeClr val="bg1"/>
                </a:solidFill>
                <a:latin typeface="Helvetica" pitchFamily="2" charset="0"/>
                <a:ea typeface="Helvetica" pitchFamily="2" charset="0"/>
                <a:cs typeface="Helvetica" pitchFamily="2" charset="0"/>
              </a:rPr>
              <a:t>Vata</a:t>
            </a:r>
            <a:r>
              <a:rPr lang="en-GB" sz="2000" dirty="0">
                <a:solidFill>
                  <a:schemeClr val="bg1"/>
                </a:solidFill>
                <a:latin typeface="Helvetica" pitchFamily="2" charset="0"/>
                <a:ea typeface="Helvetica" pitchFamily="2" charset="0"/>
                <a:cs typeface="Helvetica" pitchFamily="2" charset="0"/>
              </a:rPr>
              <a:t>: preferential presence of </a:t>
            </a:r>
            <a:r>
              <a:rPr lang="en-GB" sz="2000" i="1" dirty="0" err="1">
                <a:solidFill>
                  <a:schemeClr val="bg1"/>
                </a:solidFill>
                <a:latin typeface="Helvetica" pitchFamily="2" charset="0"/>
                <a:ea typeface="Helvetica" pitchFamily="2" charset="0"/>
                <a:cs typeface="Helvetica" pitchFamily="2" charset="0"/>
              </a:rPr>
              <a:t>Paraprevotella</a:t>
            </a:r>
            <a:r>
              <a:rPr lang="en-GB" sz="2000" dirty="0">
                <a:solidFill>
                  <a:schemeClr val="bg1"/>
                </a:solidFill>
                <a:latin typeface="Helvetica" pitchFamily="2" charset="0"/>
                <a:ea typeface="Helvetica" pitchFamily="2" charset="0"/>
                <a:cs typeface="Helvetica" pitchFamily="2" charset="0"/>
              </a:rPr>
              <a:t> and </a:t>
            </a:r>
            <a:r>
              <a:rPr lang="en-GB" sz="2000" i="1" dirty="0" err="1">
                <a:solidFill>
                  <a:schemeClr val="bg1"/>
                </a:solidFill>
                <a:latin typeface="Helvetica" pitchFamily="2" charset="0"/>
                <a:ea typeface="Helvetica" pitchFamily="2" charset="0"/>
                <a:cs typeface="Helvetica" pitchFamily="2" charset="0"/>
              </a:rPr>
              <a:t>Christensenellaceae</a:t>
            </a:r>
            <a:r>
              <a:rPr lang="en-GB" sz="2000" dirty="0">
                <a:solidFill>
                  <a:schemeClr val="bg1"/>
                </a:solidFill>
                <a:latin typeface="Helvetica" pitchFamily="2" charset="0"/>
                <a:ea typeface="Helvetica" pitchFamily="2" charset="0"/>
                <a:cs typeface="Helvetica" pitchFamily="2" charset="0"/>
              </a:rPr>
              <a:t>.</a:t>
            </a:r>
            <a:endParaRPr lang="en-US" sz="2000" dirty="0">
              <a:solidFill>
                <a:schemeClr val="bg1"/>
              </a:solidFill>
              <a:latin typeface="Helvetica" pitchFamily="2" charset="0"/>
              <a:ea typeface="Helvetica" pitchFamily="2" charset="0"/>
              <a:cs typeface="Helvetica" pitchFamily="2" charset="0"/>
            </a:endParaRPr>
          </a:p>
          <a:p>
            <a:pPr marL="342900" marR="0" lvl="0" indent="-342900">
              <a:spcAft>
                <a:spcPts val="2100"/>
              </a:spcAft>
              <a:buSzPts val="1200"/>
              <a:buFont typeface="Arial" panose="020B0604020202020204" pitchFamily="34" charset="0"/>
              <a:buChar char="•"/>
            </a:pPr>
            <a:r>
              <a:rPr lang="en-GB" sz="2000" i="1" dirty="0">
                <a:solidFill>
                  <a:schemeClr val="bg1"/>
                </a:solidFill>
                <a:latin typeface="Helvetica" pitchFamily="2" charset="0"/>
                <a:ea typeface="Helvetica" pitchFamily="2" charset="0"/>
                <a:cs typeface="Helvetica" pitchFamily="2" charset="0"/>
              </a:rPr>
              <a:t>Prakruti</a:t>
            </a:r>
            <a:r>
              <a:rPr lang="en-GB" sz="2000" dirty="0">
                <a:solidFill>
                  <a:schemeClr val="bg1"/>
                </a:solidFill>
                <a:latin typeface="Helvetica" pitchFamily="2" charset="0"/>
                <a:ea typeface="Helvetica" pitchFamily="2" charset="0"/>
                <a:cs typeface="Helvetica" pitchFamily="2" charset="0"/>
              </a:rPr>
              <a:t> phenotyping — serves as: </a:t>
            </a:r>
            <a:r>
              <a:rPr lang="en-GB" sz="2000" b="1" dirty="0">
                <a:solidFill>
                  <a:schemeClr val="bg1"/>
                </a:solidFill>
                <a:latin typeface="Helvetica" pitchFamily="2" charset="0"/>
                <a:ea typeface="Helvetica" pitchFamily="2" charset="0"/>
                <a:cs typeface="Helvetica" pitchFamily="2" charset="0"/>
              </a:rPr>
              <a:t>a biomarker of individual health</a:t>
            </a:r>
            <a:r>
              <a:rPr lang="en-GB" sz="2000" dirty="0">
                <a:solidFill>
                  <a:schemeClr val="bg1"/>
                </a:solidFill>
                <a:latin typeface="Helvetica" pitchFamily="2" charset="0"/>
                <a:ea typeface="Helvetica" pitchFamily="2" charset="0"/>
                <a:cs typeface="Helvetica" pitchFamily="2" charset="0"/>
              </a:rPr>
              <a:t> and </a:t>
            </a:r>
            <a:r>
              <a:rPr lang="en-GB" sz="2000" b="1" dirty="0">
                <a:solidFill>
                  <a:schemeClr val="bg1"/>
                </a:solidFill>
                <a:latin typeface="Helvetica" pitchFamily="2" charset="0"/>
                <a:ea typeface="Helvetica" pitchFamily="2" charset="0"/>
                <a:cs typeface="Helvetica" pitchFamily="2" charset="0"/>
              </a:rPr>
              <a:t>a tool for personalised, precision medicine</a:t>
            </a:r>
            <a:r>
              <a:rPr lang="en-GB" sz="2000" dirty="0">
                <a:solidFill>
                  <a:schemeClr val="bg1"/>
                </a:solidFill>
                <a:latin typeface="Helvetica" pitchFamily="2" charset="0"/>
                <a:ea typeface="Helvetica" pitchFamily="2" charset="0"/>
                <a:cs typeface="Helvetica" pitchFamily="2" charset="0"/>
              </a:rPr>
              <a:t>.</a:t>
            </a:r>
            <a:endParaRPr lang="en-US" sz="2000" dirty="0">
              <a:solidFill>
                <a:schemeClr val="bg1"/>
              </a:solidFill>
              <a:latin typeface="Helvetica" pitchFamily="2" charset="0"/>
              <a:ea typeface="Helvetica" pitchFamily="2" charset="0"/>
              <a:cs typeface="Helvetica" pitchFamily="2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EFD60F8-460E-87A8-DB59-3AD19B09A18D}"/>
              </a:ext>
            </a:extLst>
          </p:cNvPr>
          <p:cNvSpPr txBox="1"/>
          <p:nvPr/>
        </p:nvSpPr>
        <p:spPr>
          <a:xfrm>
            <a:off x="8779932" y="86546"/>
            <a:ext cx="3302001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GB" sz="1500" u="sng" dirty="0">
                <a:solidFill>
                  <a:srgbClr val="FFFF00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dr@eduardocardona.com</a:t>
            </a:r>
            <a:endParaRPr lang="en-GB" sz="1500" u="sng" dirty="0">
              <a:solidFill>
                <a:srgbClr val="FFFF00"/>
              </a:solidFill>
            </a:endParaRPr>
          </a:p>
          <a:p>
            <a:pPr algn="r"/>
            <a:r>
              <a:rPr lang="en-GB" sz="1500" dirty="0" err="1">
                <a:solidFill>
                  <a:srgbClr val="FFFF00"/>
                </a:solidFill>
              </a:rPr>
              <a:t>www.eduardocardona.com</a:t>
            </a:r>
            <a:endParaRPr lang="en-US" sz="15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80730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717D4AC-4B86-AE45-8672-F08BE50C1D67}"/>
              </a:ext>
            </a:extLst>
          </p:cNvPr>
          <p:cNvSpPr txBox="1"/>
          <p:nvPr/>
        </p:nvSpPr>
        <p:spPr>
          <a:xfrm>
            <a:off x="875414" y="711589"/>
            <a:ext cx="10441172" cy="45730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spcBef>
                <a:spcPts val="1000"/>
              </a:spcBef>
              <a:spcAft>
                <a:spcPts val="500"/>
              </a:spcAft>
              <a:buNone/>
            </a:pPr>
            <a:r>
              <a:rPr lang="en-GB" sz="2800" b="1" kern="0" dirty="0">
                <a:solidFill>
                  <a:schemeClr val="bg1"/>
                </a:solidFill>
                <a:effectLst/>
                <a:latin typeface="Helvetica" pitchFamily="2" charset="0"/>
              </a:rPr>
              <a:t>How Ayurveda Supports the Microbiome</a:t>
            </a:r>
            <a:endParaRPr lang="en-US" sz="2800" b="1" kern="0" dirty="0">
              <a:solidFill>
                <a:schemeClr val="bg1"/>
              </a:solidFill>
              <a:effectLst/>
              <a:latin typeface="Helvetica" pitchFamily="2" charset="0"/>
            </a:endParaRPr>
          </a:p>
          <a:p>
            <a:pPr marL="0" marR="0">
              <a:spcBef>
                <a:spcPts val="800"/>
              </a:spcBef>
              <a:spcAft>
                <a:spcPts val="400"/>
              </a:spcAft>
              <a:buNone/>
            </a:pPr>
            <a:endParaRPr lang="en-GB" sz="2000" b="1" dirty="0">
              <a:solidFill>
                <a:schemeClr val="bg1"/>
              </a:solidFill>
              <a:effectLst/>
              <a:latin typeface="Helvetica" pitchFamily="2" charset="0"/>
            </a:endParaRPr>
          </a:p>
          <a:p>
            <a:pPr marL="0" marR="0">
              <a:spcBef>
                <a:spcPts val="800"/>
              </a:spcBef>
              <a:spcAft>
                <a:spcPts val="400"/>
              </a:spcAft>
              <a:buNone/>
            </a:pPr>
            <a:r>
              <a:rPr lang="en-GB" sz="2400" b="1" dirty="0">
                <a:solidFill>
                  <a:schemeClr val="bg1"/>
                </a:solidFill>
                <a:effectLst/>
                <a:latin typeface="Helvetica" pitchFamily="2" charset="0"/>
              </a:rPr>
              <a:t>Diet</a:t>
            </a:r>
            <a:endParaRPr lang="en-US" sz="2400" b="1" dirty="0">
              <a:solidFill>
                <a:schemeClr val="bg1"/>
              </a:solidFill>
              <a:effectLst/>
              <a:latin typeface="Helvetica" pitchFamily="2" charset="0"/>
            </a:endParaRPr>
          </a:p>
          <a:p>
            <a:pPr marL="342900" marR="0" lvl="0" indent="-342900">
              <a:spcAft>
                <a:spcPts val="300"/>
              </a:spcAft>
              <a:buSzPts val="1200"/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chemeClr val="bg1"/>
                </a:solidFill>
                <a:effectLst/>
                <a:latin typeface="Helvetica" pitchFamily="2" charset="0"/>
                <a:ea typeface="Helvetica" pitchFamily="2" charset="0"/>
                <a:cs typeface="Helvetica" pitchFamily="2" charset="0"/>
              </a:rPr>
              <a:t>Strong digestion (</a:t>
            </a:r>
            <a:r>
              <a:rPr lang="en-GB" sz="2000" i="1" dirty="0">
                <a:solidFill>
                  <a:schemeClr val="bg1"/>
                </a:solidFill>
                <a:effectLst/>
                <a:latin typeface="Helvetica" pitchFamily="2" charset="0"/>
                <a:ea typeface="Helvetica" pitchFamily="2" charset="0"/>
                <a:cs typeface="Helvetica" pitchFamily="2" charset="0"/>
              </a:rPr>
              <a:t>Agni</a:t>
            </a:r>
            <a:r>
              <a:rPr lang="en-GB" sz="2000" dirty="0">
                <a:solidFill>
                  <a:schemeClr val="bg1"/>
                </a:solidFill>
                <a:effectLst/>
                <a:latin typeface="Helvetica" pitchFamily="2" charset="0"/>
                <a:ea typeface="Helvetica" pitchFamily="2" charset="0"/>
                <a:cs typeface="Helvetica" pitchFamily="2" charset="0"/>
              </a:rPr>
              <a:t>) prevents </a:t>
            </a:r>
            <a:r>
              <a:rPr lang="en-GB" sz="2000" i="1" dirty="0">
                <a:solidFill>
                  <a:schemeClr val="bg1"/>
                </a:solidFill>
                <a:effectLst/>
                <a:latin typeface="Helvetica" pitchFamily="2" charset="0"/>
                <a:ea typeface="Helvetica" pitchFamily="2" charset="0"/>
                <a:cs typeface="Helvetica" pitchFamily="2" charset="0"/>
              </a:rPr>
              <a:t>ama</a:t>
            </a:r>
            <a:r>
              <a:rPr lang="en-GB" sz="2000" dirty="0">
                <a:solidFill>
                  <a:schemeClr val="bg1"/>
                </a:solidFill>
                <a:effectLst/>
                <a:latin typeface="Helvetica" pitchFamily="2" charset="0"/>
                <a:ea typeface="Helvetica" pitchFamily="2" charset="0"/>
                <a:cs typeface="Helvetica" pitchFamily="2" charset="0"/>
              </a:rPr>
              <a:t> (toxic buildup), which equals modern perception of how a balanced microbiome reduces gut inflammation and chronic disease.</a:t>
            </a:r>
            <a:endParaRPr lang="en-US" sz="2000" dirty="0">
              <a:solidFill>
                <a:schemeClr val="bg1"/>
              </a:solidFill>
              <a:effectLst/>
              <a:latin typeface="Helvetica" pitchFamily="2" charset="0"/>
              <a:ea typeface="Helvetica" pitchFamily="2" charset="0"/>
              <a:cs typeface="Helvetica" pitchFamily="2" charset="0"/>
            </a:endParaRPr>
          </a:p>
          <a:p>
            <a:pPr marL="342900" marR="0" lvl="0" indent="-342900">
              <a:spcAft>
                <a:spcPts val="300"/>
              </a:spcAft>
              <a:buSzPts val="1200"/>
              <a:buFont typeface="Arial" panose="020B0604020202020204" pitchFamily="34" charset="0"/>
              <a:buChar char="•"/>
            </a:pPr>
            <a:endParaRPr lang="en-GB" sz="2000" i="1" dirty="0">
              <a:solidFill>
                <a:schemeClr val="bg1"/>
              </a:solidFill>
              <a:effectLst/>
              <a:latin typeface="Helvetica" pitchFamily="2" charset="0"/>
              <a:ea typeface="Helvetica" pitchFamily="2" charset="0"/>
              <a:cs typeface="Helvetica" pitchFamily="2" charset="0"/>
            </a:endParaRPr>
          </a:p>
          <a:p>
            <a:pPr marL="342900" marR="0" lvl="0" indent="-342900">
              <a:spcAft>
                <a:spcPts val="300"/>
              </a:spcAft>
              <a:buSzPts val="1200"/>
              <a:buFont typeface="Arial" panose="020B0604020202020204" pitchFamily="34" charset="0"/>
              <a:buChar char="•"/>
            </a:pPr>
            <a:r>
              <a:rPr lang="en-GB" sz="2000" i="1" dirty="0">
                <a:solidFill>
                  <a:schemeClr val="bg1"/>
                </a:solidFill>
                <a:effectLst/>
                <a:latin typeface="Helvetica" pitchFamily="2" charset="0"/>
                <a:ea typeface="Helvetica" pitchFamily="2" charset="0"/>
                <a:cs typeface="Helvetica" pitchFamily="2" charset="0"/>
              </a:rPr>
              <a:t>Sattvic</a:t>
            </a:r>
            <a:r>
              <a:rPr lang="en-GB" sz="2000" dirty="0">
                <a:solidFill>
                  <a:schemeClr val="bg1"/>
                </a:solidFill>
                <a:effectLst/>
                <a:latin typeface="Helvetica" pitchFamily="2" charset="0"/>
                <a:ea typeface="Helvetica" pitchFamily="2" charset="0"/>
                <a:cs typeface="Helvetica" pitchFamily="2" charset="0"/>
              </a:rPr>
              <a:t> diet (fibre-rich, fresh) foods directly nourish beneficial gut bacteria.</a:t>
            </a:r>
            <a:endParaRPr lang="en-US" sz="2000" dirty="0">
              <a:solidFill>
                <a:schemeClr val="bg1"/>
              </a:solidFill>
              <a:effectLst/>
              <a:latin typeface="Helvetica" pitchFamily="2" charset="0"/>
              <a:ea typeface="Helvetica" pitchFamily="2" charset="0"/>
              <a:cs typeface="Helvetica" pitchFamily="2" charset="0"/>
            </a:endParaRPr>
          </a:p>
          <a:p>
            <a:pPr marL="342900" marR="0" lvl="0" indent="-342900">
              <a:spcAft>
                <a:spcPts val="300"/>
              </a:spcAft>
              <a:buSzPts val="1200"/>
              <a:buFont typeface="Arial" panose="020B0604020202020204" pitchFamily="34" charset="0"/>
              <a:buChar char="•"/>
            </a:pPr>
            <a:endParaRPr lang="en-GB" sz="2000" i="1" dirty="0">
              <a:solidFill>
                <a:schemeClr val="bg1"/>
              </a:solidFill>
              <a:effectLst/>
              <a:latin typeface="Helvetica" pitchFamily="2" charset="0"/>
              <a:ea typeface="Helvetica" pitchFamily="2" charset="0"/>
              <a:cs typeface="Helvetica" pitchFamily="2" charset="0"/>
            </a:endParaRPr>
          </a:p>
          <a:p>
            <a:pPr marL="342900" marR="0" lvl="0" indent="-342900">
              <a:spcAft>
                <a:spcPts val="300"/>
              </a:spcAft>
              <a:buSzPts val="1200"/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chemeClr val="bg1"/>
                </a:solidFill>
                <a:effectLst/>
                <a:latin typeface="Helvetica" pitchFamily="2" charset="0"/>
                <a:ea typeface="Helvetica" pitchFamily="2" charset="0"/>
                <a:cs typeface="Helvetica" pitchFamily="2" charset="0"/>
              </a:rPr>
              <a:t>Microbiota imbalance (</a:t>
            </a:r>
            <a:r>
              <a:rPr lang="en-GB" sz="2000" i="1" dirty="0">
                <a:solidFill>
                  <a:schemeClr val="bg1"/>
                </a:solidFill>
                <a:effectLst/>
                <a:latin typeface="Helvetica" pitchFamily="2" charset="0"/>
                <a:ea typeface="Helvetica" pitchFamily="2" charset="0"/>
                <a:cs typeface="Helvetica" pitchFamily="2" charset="0"/>
              </a:rPr>
              <a:t>Dysbiosis)</a:t>
            </a:r>
            <a:r>
              <a:rPr lang="en-GB" sz="2000" dirty="0">
                <a:solidFill>
                  <a:schemeClr val="bg1"/>
                </a:solidFill>
                <a:effectLst/>
                <a:latin typeface="Helvetica" pitchFamily="2" charset="0"/>
                <a:ea typeface="Helvetica" pitchFamily="2" charset="0"/>
                <a:cs typeface="Helvetica" pitchFamily="2" charset="0"/>
              </a:rPr>
              <a:t>: addressed through personalised diets, avoid processed foods, use detoxifying herbs.</a:t>
            </a:r>
            <a:endParaRPr lang="en-US" sz="2000" dirty="0">
              <a:solidFill>
                <a:schemeClr val="bg1"/>
              </a:solidFill>
              <a:effectLst/>
              <a:latin typeface="Helvetica" pitchFamily="2" charset="0"/>
              <a:ea typeface="Helvetica" pitchFamily="2" charset="0"/>
              <a:cs typeface="Helvetica" pitchFamily="2" charset="0"/>
            </a:endParaRPr>
          </a:p>
          <a:p>
            <a:pPr marL="342900" marR="0" lvl="0" indent="-342900">
              <a:spcAft>
                <a:spcPts val="300"/>
              </a:spcAft>
              <a:buSzPts val="1200"/>
              <a:buFont typeface="Arial" panose="020B0604020202020204" pitchFamily="34" charset="0"/>
              <a:buChar char="•"/>
            </a:pPr>
            <a:endParaRPr lang="en-GB" sz="2000" dirty="0">
              <a:solidFill>
                <a:schemeClr val="bg1"/>
              </a:solidFill>
              <a:effectLst/>
              <a:latin typeface="Helvetica" pitchFamily="2" charset="0"/>
              <a:ea typeface="Helvetica" pitchFamily="2" charset="0"/>
              <a:cs typeface="Helvetica" pitchFamily="2" charset="0"/>
            </a:endParaRPr>
          </a:p>
          <a:p>
            <a:pPr marL="342900" marR="0" lvl="0" indent="-342900">
              <a:spcAft>
                <a:spcPts val="300"/>
              </a:spcAft>
              <a:buSzPts val="1200"/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chemeClr val="bg1"/>
                </a:solidFill>
                <a:effectLst/>
                <a:latin typeface="Helvetica" pitchFamily="2" charset="0"/>
                <a:ea typeface="Helvetica" pitchFamily="2" charset="0"/>
                <a:cs typeface="Helvetica" pitchFamily="2" charset="0"/>
              </a:rPr>
              <a:t>Freshly cooked meals help maintain microbial diversity.</a:t>
            </a:r>
            <a:endParaRPr lang="en-US" sz="2000" dirty="0">
              <a:solidFill>
                <a:schemeClr val="bg1"/>
              </a:solidFill>
              <a:effectLst/>
              <a:latin typeface="Helvetica" pitchFamily="2" charset="0"/>
              <a:ea typeface="Helvetica" pitchFamily="2" charset="0"/>
              <a:cs typeface="Helvetica" pitchFamily="2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33E17FB-CFB6-4426-79C0-B61387D70182}"/>
              </a:ext>
            </a:extLst>
          </p:cNvPr>
          <p:cNvSpPr txBox="1"/>
          <p:nvPr/>
        </p:nvSpPr>
        <p:spPr>
          <a:xfrm>
            <a:off x="8779932" y="86546"/>
            <a:ext cx="3302001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GB" sz="1500" u="sng" dirty="0">
                <a:solidFill>
                  <a:srgbClr val="FFFF00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dr@eduardocardona.com</a:t>
            </a:r>
            <a:endParaRPr lang="en-GB" sz="1500" u="sng" dirty="0">
              <a:solidFill>
                <a:srgbClr val="FFFF00"/>
              </a:solidFill>
            </a:endParaRPr>
          </a:p>
          <a:p>
            <a:pPr algn="r"/>
            <a:r>
              <a:rPr lang="en-GB" sz="1500" dirty="0" err="1">
                <a:solidFill>
                  <a:srgbClr val="FFFF00"/>
                </a:solidFill>
              </a:rPr>
              <a:t>www.eduardocardona.com</a:t>
            </a:r>
            <a:endParaRPr lang="en-US" sz="15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10874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CEC932-C6C9-3AB3-3904-D7139A2310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55C2C76-B2E3-2C72-63A8-2C551CA29A93}"/>
              </a:ext>
            </a:extLst>
          </p:cNvPr>
          <p:cNvSpPr txBox="1"/>
          <p:nvPr/>
        </p:nvSpPr>
        <p:spPr>
          <a:xfrm>
            <a:off x="713984" y="711589"/>
            <a:ext cx="11022904" cy="51501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spcBef>
                <a:spcPts val="1000"/>
              </a:spcBef>
              <a:spcAft>
                <a:spcPts val="500"/>
              </a:spcAft>
              <a:buNone/>
            </a:pPr>
            <a:r>
              <a:rPr lang="en-GB" sz="2800" b="1" kern="0" dirty="0">
                <a:solidFill>
                  <a:schemeClr val="bg1"/>
                </a:solidFill>
                <a:effectLst/>
                <a:latin typeface="Helvetica" pitchFamily="2" charset="0"/>
              </a:rPr>
              <a:t>How Ayurveda Supports the Microbiome</a:t>
            </a:r>
            <a:endParaRPr lang="en-US" sz="2800" b="1" kern="0" dirty="0">
              <a:solidFill>
                <a:schemeClr val="bg1"/>
              </a:solidFill>
              <a:effectLst/>
              <a:latin typeface="Helvetica" pitchFamily="2" charset="0"/>
            </a:endParaRPr>
          </a:p>
          <a:p>
            <a:pPr marL="0" marR="0">
              <a:spcBef>
                <a:spcPts val="800"/>
              </a:spcBef>
              <a:spcAft>
                <a:spcPts val="400"/>
              </a:spcAft>
              <a:buNone/>
            </a:pPr>
            <a:endParaRPr lang="en-GB" sz="2000" b="1" dirty="0">
              <a:solidFill>
                <a:schemeClr val="bg1"/>
              </a:solidFill>
              <a:effectLst/>
              <a:latin typeface="Helvetica" pitchFamily="2" charset="0"/>
            </a:endParaRPr>
          </a:p>
          <a:p>
            <a:pPr marL="0" marR="0">
              <a:spcBef>
                <a:spcPts val="800"/>
              </a:spcBef>
              <a:spcAft>
                <a:spcPts val="400"/>
              </a:spcAft>
              <a:buNone/>
            </a:pPr>
            <a:r>
              <a:rPr lang="en-GB" sz="2400" b="1" dirty="0">
                <a:solidFill>
                  <a:schemeClr val="bg1"/>
                </a:solidFill>
                <a:effectLst/>
                <a:latin typeface="Helvetica" pitchFamily="2" charset="0"/>
              </a:rPr>
              <a:t>Key Herbs &amp; Remedies</a:t>
            </a:r>
            <a:endParaRPr lang="en-US" sz="2400" b="1" dirty="0">
              <a:solidFill>
                <a:schemeClr val="bg1"/>
              </a:solidFill>
              <a:effectLst/>
              <a:latin typeface="Helvetica" pitchFamily="2" charset="0"/>
            </a:endParaRPr>
          </a:p>
          <a:p>
            <a:pPr marL="342900" marR="0" lvl="0" indent="-342900">
              <a:spcAft>
                <a:spcPts val="300"/>
              </a:spcAft>
              <a:buSzPts val="1200"/>
              <a:buFont typeface="Arial" panose="020B0604020202020204" pitchFamily="34" charset="0"/>
              <a:buChar char="•"/>
            </a:pPr>
            <a:r>
              <a:rPr lang="en-GB" sz="2000" b="1" dirty="0">
                <a:solidFill>
                  <a:schemeClr val="bg1"/>
                </a:solidFill>
                <a:effectLst/>
                <a:latin typeface="Helvetica" pitchFamily="2" charset="0"/>
                <a:ea typeface="Helvetica" pitchFamily="2" charset="0"/>
                <a:cs typeface="Helvetica" pitchFamily="2" charset="0"/>
              </a:rPr>
              <a:t>Triphala</a:t>
            </a:r>
            <a:r>
              <a:rPr lang="en-GB" sz="2000" dirty="0">
                <a:solidFill>
                  <a:schemeClr val="bg1"/>
                </a:solidFill>
                <a:effectLst/>
                <a:latin typeface="Helvetica" pitchFamily="2" charset="0"/>
                <a:ea typeface="Helvetica" pitchFamily="2" charset="0"/>
                <a:cs typeface="Helvetica" pitchFamily="2" charset="0"/>
              </a:rPr>
              <a:t>: a potent prebiotic promoting </a:t>
            </a:r>
            <a:r>
              <a:rPr lang="en-GB" sz="2000" i="1" dirty="0">
                <a:solidFill>
                  <a:schemeClr val="bg1"/>
                </a:solidFill>
                <a:effectLst/>
                <a:latin typeface="Helvetica" pitchFamily="2" charset="0"/>
                <a:ea typeface="Helvetica" pitchFamily="2" charset="0"/>
                <a:cs typeface="Helvetica" pitchFamily="2" charset="0"/>
              </a:rPr>
              <a:t>Bifidobacteria</a:t>
            </a:r>
            <a:r>
              <a:rPr lang="en-GB" sz="2000" dirty="0">
                <a:solidFill>
                  <a:schemeClr val="bg1"/>
                </a:solidFill>
                <a:effectLst/>
                <a:latin typeface="Helvetica" pitchFamily="2" charset="0"/>
                <a:ea typeface="Helvetica" pitchFamily="2" charset="0"/>
                <a:cs typeface="Helvetica" pitchFamily="2" charset="0"/>
              </a:rPr>
              <a:t> and </a:t>
            </a:r>
            <a:r>
              <a:rPr lang="en-GB" sz="2000" i="1" dirty="0">
                <a:solidFill>
                  <a:schemeClr val="bg1"/>
                </a:solidFill>
                <a:effectLst/>
                <a:latin typeface="Helvetica" pitchFamily="2" charset="0"/>
                <a:ea typeface="Helvetica" pitchFamily="2" charset="0"/>
                <a:cs typeface="Helvetica" pitchFamily="2" charset="0"/>
              </a:rPr>
              <a:t>Lactobacillus</a:t>
            </a:r>
            <a:r>
              <a:rPr lang="en-GB" sz="2000" dirty="0">
                <a:solidFill>
                  <a:schemeClr val="bg1"/>
                </a:solidFill>
                <a:effectLst/>
                <a:latin typeface="Helvetica" pitchFamily="2" charset="0"/>
                <a:ea typeface="Helvetica" pitchFamily="2" charset="0"/>
                <a:cs typeface="Helvetica" pitchFamily="2" charset="0"/>
              </a:rPr>
              <a:t> while inhibiting harmful microbes and generating anti-inflammatory compounds.</a:t>
            </a:r>
            <a:endParaRPr lang="en-US" sz="2000" dirty="0">
              <a:solidFill>
                <a:schemeClr val="bg1"/>
              </a:solidFill>
              <a:effectLst/>
              <a:latin typeface="Helvetica" pitchFamily="2" charset="0"/>
              <a:ea typeface="Helvetica" pitchFamily="2" charset="0"/>
              <a:cs typeface="Helvetica" pitchFamily="2" charset="0"/>
            </a:endParaRPr>
          </a:p>
          <a:p>
            <a:pPr marL="342900" marR="0" lvl="0" indent="-342900">
              <a:spcAft>
                <a:spcPts val="300"/>
              </a:spcAft>
              <a:buSzPts val="1200"/>
              <a:buFont typeface="Arial" panose="020B0604020202020204" pitchFamily="34" charset="0"/>
              <a:buChar char="•"/>
            </a:pPr>
            <a:r>
              <a:rPr lang="en-GB" sz="2000" b="1" dirty="0">
                <a:solidFill>
                  <a:schemeClr val="bg1"/>
                </a:solidFill>
                <a:effectLst/>
                <a:latin typeface="Helvetica" pitchFamily="2" charset="0"/>
                <a:ea typeface="Helvetica" pitchFamily="2" charset="0"/>
                <a:cs typeface="Helvetica" pitchFamily="2" charset="0"/>
              </a:rPr>
              <a:t>Turmeric</a:t>
            </a:r>
            <a:r>
              <a:rPr lang="en-GB" sz="2000" dirty="0">
                <a:solidFill>
                  <a:schemeClr val="bg1"/>
                </a:solidFill>
                <a:effectLst/>
                <a:latin typeface="Helvetica" pitchFamily="2" charset="0"/>
                <a:ea typeface="Helvetica" pitchFamily="2" charset="0"/>
                <a:cs typeface="Helvetica" pitchFamily="2" charset="0"/>
              </a:rPr>
              <a:t> (curcumin): anti-inflammatory and antioxidant; improves gut barrier function, boosts beneficial bacteria, may restore dysbiosis, and has a proposed neuroprotective effect.</a:t>
            </a:r>
            <a:endParaRPr lang="en-US" sz="2000" dirty="0">
              <a:solidFill>
                <a:schemeClr val="bg1"/>
              </a:solidFill>
              <a:effectLst/>
              <a:latin typeface="Helvetica" pitchFamily="2" charset="0"/>
              <a:ea typeface="Helvetica" pitchFamily="2" charset="0"/>
              <a:cs typeface="Helvetica" pitchFamily="2" charset="0"/>
            </a:endParaRPr>
          </a:p>
          <a:p>
            <a:pPr marL="342900" marR="0" lvl="0" indent="-342900">
              <a:spcAft>
                <a:spcPts val="300"/>
              </a:spcAft>
              <a:buSzPts val="1200"/>
              <a:buFont typeface="Arial" panose="020B0604020202020204" pitchFamily="34" charset="0"/>
              <a:buChar char="•"/>
            </a:pPr>
            <a:r>
              <a:rPr lang="en-GB" sz="2000" b="1" dirty="0">
                <a:solidFill>
                  <a:schemeClr val="bg1"/>
                </a:solidFill>
                <a:effectLst/>
                <a:latin typeface="Helvetica" pitchFamily="2" charset="0"/>
                <a:ea typeface="Helvetica" pitchFamily="2" charset="0"/>
                <a:cs typeface="Helvetica" pitchFamily="2" charset="0"/>
              </a:rPr>
              <a:t>Coriander</a:t>
            </a:r>
            <a:r>
              <a:rPr lang="en-GB" sz="2000" dirty="0">
                <a:solidFill>
                  <a:schemeClr val="bg1"/>
                </a:solidFill>
                <a:effectLst/>
                <a:latin typeface="Helvetica" pitchFamily="2" charset="0"/>
                <a:ea typeface="Helvetica" pitchFamily="2" charset="0"/>
                <a:cs typeface="Helvetica" pitchFamily="2" charset="0"/>
              </a:rPr>
              <a:t>: anti-inflammatory and antispasmodic; increases </a:t>
            </a:r>
            <a:r>
              <a:rPr lang="en-GB" sz="2000" i="1" dirty="0">
                <a:solidFill>
                  <a:schemeClr val="bg1"/>
                </a:solidFill>
                <a:effectLst/>
                <a:latin typeface="Helvetica" pitchFamily="2" charset="0"/>
                <a:ea typeface="Helvetica" pitchFamily="2" charset="0"/>
                <a:cs typeface="Helvetica" pitchFamily="2" charset="0"/>
              </a:rPr>
              <a:t>Bifidobacterium</a:t>
            </a:r>
            <a:r>
              <a:rPr lang="en-GB" sz="2000" dirty="0">
                <a:solidFill>
                  <a:schemeClr val="bg1"/>
                </a:solidFill>
                <a:effectLst/>
                <a:latin typeface="Helvetica" pitchFamily="2" charset="0"/>
                <a:ea typeface="Helvetica" pitchFamily="2" charset="0"/>
                <a:cs typeface="Helvetica" pitchFamily="2" charset="0"/>
              </a:rPr>
              <a:t> and </a:t>
            </a:r>
            <a:r>
              <a:rPr lang="en-GB" sz="2000" i="1" dirty="0" err="1">
                <a:solidFill>
                  <a:schemeClr val="bg1"/>
                </a:solidFill>
                <a:effectLst/>
                <a:latin typeface="Helvetica" pitchFamily="2" charset="0"/>
                <a:ea typeface="Helvetica" pitchFamily="2" charset="0"/>
                <a:cs typeface="Helvetica" pitchFamily="2" charset="0"/>
              </a:rPr>
              <a:t>Oscillibacter</a:t>
            </a:r>
            <a:r>
              <a:rPr lang="en-GB" sz="2000" dirty="0">
                <a:solidFill>
                  <a:schemeClr val="bg1"/>
                </a:solidFill>
                <a:effectLst/>
                <a:latin typeface="Helvetica" pitchFamily="2" charset="0"/>
                <a:ea typeface="Helvetica" pitchFamily="2" charset="0"/>
                <a:cs typeface="Helvetica" pitchFamily="2" charset="0"/>
              </a:rPr>
              <a:t>, supporting immune function and gut health.</a:t>
            </a:r>
            <a:endParaRPr lang="en-US" sz="2000" dirty="0">
              <a:solidFill>
                <a:schemeClr val="bg1"/>
              </a:solidFill>
              <a:effectLst/>
              <a:latin typeface="Helvetica" pitchFamily="2" charset="0"/>
              <a:ea typeface="Helvetica" pitchFamily="2" charset="0"/>
              <a:cs typeface="Helvetica" pitchFamily="2" charset="0"/>
            </a:endParaRPr>
          </a:p>
          <a:p>
            <a:pPr marL="342900" marR="0" lvl="0" indent="-342900">
              <a:spcAft>
                <a:spcPts val="300"/>
              </a:spcAft>
              <a:buSzPts val="1200"/>
              <a:buFont typeface="Arial" panose="020B0604020202020204" pitchFamily="34" charset="0"/>
              <a:buChar char="•"/>
            </a:pPr>
            <a:r>
              <a:rPr lang="en-GB" sz="2000" b="1" dirty="0">
                <a:solidFill>
                  <a:schemeClr val="bg1"/>
                </a:solidFill>
                <a:effectLst/>
                <a:latin typeface="Helvetica" pitchFamily="2" charset="0"/>
                <a:ea typeface="Helvetica" pitchFamily="2" charset="0"/>
                <a:cs typeface="Helvetica" pitchFamily="2" charset="0"/>
              </a:rPr>
              <a:t>Ginger</a:t>
            </a:r>
            <a:r>
              <a:rPr lang="en-GB" sz="2000" dirty="0">
                <a:solidFill>
                  <a:schemeClr val="bg1"/>
                </a:solidFill>
                <a:effectLst/>
                <a:latin typeface="Helvetica" pitchFamily="2" charset="0"/>
                <a:ea typeface="Helvetica" pitchFamily="2" charset="0"/>
                <a:cs typeface="Helvetica" pitchFamily="2" charset="0"/>
              </a:rPr>
              <a:t>: boosts </a:t>
            </a:r>
            <a:r>
              <a:rPr lang="en-GB" sz="2000" i="1" dirty="0">
                <a:solidFill>
                  <a:schemeClr val="bg1"/>
                </a:solidFill>
                <a:effectLst/>
                <a:latin typeface="Helvetica" pitchFamily="2" charset="0"/>
                <a:ea typeface="Helvetica" pitchFamily="2" charset="0"/>
                <a:cs typeface="Helvetica" pitchFamily="2" charset="0"/>
              </a:rPr>
              <a:t>Proteobacteria</a:t>
            </a:r>
            <a:r>
              <a:rPr lang="en-GB" sz="2000" dirty="0">
                <a:solidFill>
                  <a:schemeClr val="bg1"/>
                </a:solidFill>
                <a:effectLst/>
                <a:latin typeface="Helvetica" pitchFamily="2" charset="0"/>
                <a:ea typeface="Helvetica" pitchFamily="2" charset="0"/>
                <a:cs typeface="Helvetica" pitchFamily="2" charset="0"/>
              </a:rPr>
              <a:t> and the </a:t>
            </a:r>
            <a:r>
              <a:rPr lang="en-GB" sz="2000" i="1" dirty="0">
                <a:solidFill>
                  <a:schemeClr val="bg1"/>
                </a:solidFill>
                <a:effectLst/>
                <a:latin typeface="Helvetica" pitchFamily="2" charset="0"/>
                <a:ea typeface="Helvetica" pitchFamily="2" charset="0"/>
                <a:cs typeface="Helvetica" pitchFamily="2" charset="0"/>
              </a:rPr>
              <a:t>Firmicutes-to-Bacteroidetes</a:t>
            </a:r>
            <a:r>
              <a:rPr lang="en-GB" sz="2000" dirty="0">
                <a:solidFill>
                  <a:schemeClr val="bg1"/>
                </a:solidFill>
                <a:effectLst/>
                <a:latin typeface="Helvetica" pitchFamily="2" charset="0"/>
                <a:ea typeface="Helvetica" pitchFamily="2" charset="0"/>
                <a:cs typeface="Helvetica" pitchFamily="2" charset="0"/>
              </a:rPr>
              <a:t> ratio; reduces gas, cramps, dyspepsia.</a:t>
            </a:r>
            <a:endParaRPr lang="en-US" sz="2000" dirty="0">
              <a:solidFill>
                <a:schemeClr val="bg1"/>
              </a:solidFill>
              <a:effectLst/>
              <a:latin typeface="Helvetica" pitchFamily="2" charset="0"/>
              <a:ea typeface="Helvetica" pitchFamily="2" charset="0"/>
              <a:cs typeface="Helvetica" pitchFamily="2" charset="0"/>
            </a:endParaRPr>
          </a:p>
          <a:p>
            <a:pPr marL="342900" marR="0" lvl="0" indent="-342900">
              <a:spcAft>
                <a:spcPts val="300"/>
              </a:spcAft>
              <a:buSzPts val="1200"/>
              <a:buFont typeface="Arial" panose="020B0604020202020204" pitchFamily="34" charset="0"/>
              <a:buChar char="•"/>
            </a:pPr>
            <a:r>
              <a:rPr lang="en-GB" sz="2000" b="1" dirty="0">
                <a:solidFill>
                  <a:schemeClr val="bg1"/>
                </a:solidFill>
                <a:effectLst/>
                <a:latin typeface="Helvetica" pitchFamily="2" charset="0"/>
                <a:ea typeface="Helvetica" pitchFamily="2" charset="0"/>
                <a:cs typeface="Helvetica" pitchFamily="2" charset="0"/>
              </a:rPr>
              <a:t>Buttermilk (</a:t>
            </a:r>
            <a:r>
              <a:rPr lang="en-GB" sz="2000" b="1" i="1" dirty="0">
                <a:solidFill>
                  <a:schemeClr val="bg1"/>
                </a:solidFill>
                <a:effectLst/>
                <a:latin typeface="Helvetica" pitchFamily="2" charset="0"/>
                <a:ea typeface="Helvetica" pitchFamily="2" charset="0"/>
                <a:cs typeface="Helvetica" pitchFamily="2" charset="0"/>
              </a:rPr>
              <a:t>Takra</a:t>
            </a:r>
            <a:r>
              <a:rPr lang="en-GB" sz="2000" dirty="0">
                <a:solidFill>
                  <a:schemeClr val="bg1"/>
                </a:solidFill>
                <a:effectLst/>
                <a:latin typeface="Helvetica" pitchFamily="2" charset="0"/>
                <a:ea typeface="Helvetica" pitchFamily="2" charset="0"/>
                <a:cs typeface="Helvetica" pitchFamily="2" charset="0"/>
              </a:rPr>
              <a:t>): traditional probiotic Indian drink rich in </a:t>
            </a:r>
            <a:r>
              <a:rPr lang="en-GB" sz="2000" i="1" dirty="0">
                <a:solidFill>
                  <a:schemeClr val="bg1"/>
                </a:solidFill>
                <a:effectLst/>
                <a:latin typeface="Helvetica" pitchFamily="2" charset="0"/>
                <a:ea typeface="Helvetica" pitchFamily="2" charset="0"/>
                <a:cs typeface="Helvetica" pitchFamily="2" charset="0"/>
              </a:rPr>
              <a:t>Lactobacillus</a:t>
            </a:r>
            <a:r>
              <a:rPr lang="en-GB" sz="2000" dirty="0">
                <a:solidFill>
                  <a:schemeClr val="bg1"/>
                </a:solidFill>
                <a:effectLst/>
                <a:latin typeface="Helvetica" pitchFamily="2" charset="0"/>
                <a:ea typeface="Helvetica" pitchFamily="2" charset="0"/>
                <a:cs typeface="Helvetica" pitchFamily="2" charset="0"/>
              </a:rPr>
              <a:t>.</a:t>
            </a:r>
            <a:endParaRPr lang="en-US" sz="2000" dirty="0">
              <a:solidFill>
                <a:schemeClr val="bg1"/>
              </a:solidFill>
              <a:effectLst/>
              <a:latin typeface="Helvetica" pitchFamily="2" charset="0"/>
              <a:ea typeface="Helvetica" pitchFamily="2" charset="0"/>
              <a:cs typeface="Helvetica" pitchFamily="2" charset="0"/>
            </a:endParaRPr>
          </a:p>
          <a:p>
            <a:pPr marL="342900" marR="0" lvl="0" indent="-342900">
              <a:spcAft>
                <a:spcPts val="300"/>
              </a:spcAft>
              <a:buSzPts val="1200"/>
              <a:buFont typeface="Arial" panose="020B0604020202020204" pitchFamily="34" charset="0"/>
              <a:buChar char="•"/>
            </a:pPr>
            <a:r>
              <a:rPr lang="en-GB" sz="2000" i="1" dirty="0">
                <a:solidFill>
                  <a:schemeClr val="bg1"/>
                </a:solidFill>
                <a:effectLst/>
                <a:latin typeface="Helvetica" pitchFamily="2" charset="0"/>
                <a:ea typeface="Helvetica" pitchFamily="2" charset="0"/>
                <a:cs typeface="Helvetica" pitchFamily="2" charset="0"/>
              </a:rPr>
              <a:t>Mind-Gut Axis</a:t>
            </a:r>
            <a:r>
              <a:rPr lang="en-GB" sz="2000" dirty="0">
                <a:solidFill>
                  <a:schemeClr val="bg1"/>
                </a:solidFill>
                <a:effectLst/>
                <a:latin typeface="Helvetica" pitchFamily="2" charset="0"/>
                <a:ea typeface="Helvetica" pitchFamily="2" charset="0"/>
                <a:cs typeface="Helvetica" pitchFamily="2" charset="0"/>
              </a:rPr>
              <a:t>: Ayurvedic practices (meditation, yoga, pranayamas) reduce chronic stress, indirectly supporting a healthier microbiome via the gut-brain axis.</a:t>
            </a:r>
            <a:endParaRPr lang="en-US" sz="2000" dirty="0">
              <a:solidFill>
                <a:schemeClr val="bg1"/>
              </a:solidFill>
              <a:effectLst/>
              <a:latin typeface="Helvetica" pitchFamily="2" charset="0"/>
              <a:ea typeface="Helvetica" pitchFamily="2" charset="0"/>
              <a:cs typeface="Helvetica" pitchFamily="2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97CC920-7B43-D6C8-A40B-FDA1BF167CA5}"/>
              </a:ext>
            </a:extLst>
          </p:cNvPr>
          <p:cNvSpPr txBox="1"/>
          <p:nvPr/>
        </p:nvSpPr>
        <p:spPr>
          <a:xfrm>
            <a:off x="8779932" y="86546"/>
            <a:ext cx="3302001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GB" sz="1500" u="sng" dirty="0">
                <a:solidFill>
                  <a:srgbClr val="FFFF00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dr@eduardocardona.com</a:t>
            </a:r>
            <a:endParaRPr lang="en-GB" sz="1500" u="sng" dirty="0">
              <a:solidFill>
                <a:srgbClr val="FFFF00"/>
              </a:solidFill>
            </a:endParaRPr>
          </a:p>
          <a:p>
            <a:pPr algn="r"/>
            <a:r>
              <a:rPr lang="en-GB" sz="1500" dirty="0" err="1">
                <a:solidFill>
                  <a:srgbClr val="FFFF00"/>
                </a:solidFill>
              </a:rPr>
              <a:t>www.eduardocardona.com</a:t>
            </a:r>
            <a:endParaRPr lang="en-US" sz="15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91200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A11E23-18B2-238E-3924-5130217493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1A479C4-8486-AD9B-AFC5-7F1516908EBC}"/>
              </a:ext>
            </a:extLst>
          </p:cNvPr>
          <p:cNvSpPr txBox="1"/>
          <p:nvPr/>
        </p:nvSpPr>
        <p:spPr>
          <a:xfrm>
            <a:off x="875414" y="711589"/>
            <a:ext cx="10441172" cy="4334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1000"/>
              </a:spcBef>
              <a:spcAft>
                <a:spcPts val="500"/>
              </a:spcAft>
            </a:pPr>
            <a:r>
              <a:rPr lang="en-GB" sz="2800" b="1" kern="0" dirty="0">
                <a:solidFill>
                  <a:schemeClr val="bg1"/>
                </a:solidFill>
                <a:latin typeface="Helvetica" pitchFamily="2" charset="0"/>
              </a:rPr>
              <a:t>How Ayurveda Supports the Microbiome</a:t>
            </a:r>
            <a:endParaRPr lang="en-US" sz="2800" b="1" kern="0" dirty="0">
              <a:solidFill>
                <a:schemeClr val="bg1"/>
              </a:solidFill>
              <a:latin typeface="Helvetica" pitchFamily="2" charset="0"/>
            </a:endParaRPr>
          </a:p>
          <a:p>
            <a:pPr lvl="0">
              <a:spcAft>
                <a:spcPts val="300"/>
              </a:spcAft>
              <a:buSzPts val="1200"/>
            </a:pPr>
            <a:endParaRPr lang="en-US" sz="2800" b="1" kern="0" dirty="0">
              <a:solidFill>
                <a:schemeClr val="bg1"/>
              </a:solidFill>
              <a:latin typeface="Helvetica" pitchFamily="2" charset="0"/>
            </a:endParaRPr>
          </a:p>
          <a:p>
            <a:pPr>
              <a:spcBef>
                <a:spcPts val="800"/>
              </a:spcBef>
              <a:spcAft>
                <a:spcPts val="400"/>
              </a:spcAft>
            </a:pPr>
            <a:r>
              <a:rPr lang="en-GB" sz="2400" b="1" kern="0" dirty="0">
                <a:solidFill>
                  <a:schemeClr val="bg1"/>
                </a:solidFill>
                <a:latin typeface="Helvetica" pitchFamily="2" charset="0"/>
              </a:rPr>
              <a:t>Panchakarma (PK) Therapy</a:t>
            </a:r>
            <a:endParaRPr lang="en-US" sz="2400" b="1" kern="0" dirty="0">
              <a:solidFill>
                <a:schemeClr val="bg1"/>
              </a:solidFill>
              <a:latin typeface="Helvetica" pitchFamily="2" charset="0"/>
            </a:endParaRPr>
          </a:p>
          <a:p>
            <a:pPr marL="342900" marR="0" lvl="0" indent="-342900">
              <a:spcAft>
                <a:spcPts val="300"/>
              </a:spcAft>
              <a:buSzPts val="1200"/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chemeClr val="bg1"/>
                </a:solidFill>
                <a:effectLst/>
                <a:latin typeface="Helvetica" pitchFamily="2" charset="0"/>
                <a:ea typeface="Helvetica" pitchFamily="2" charset="0"/>
                <a:cs typeface="Helvetica" pitchFamily="2" charset="0"/>
              </a:rPr>
              <a:t>Two of the five main PK therapies directly target the gut, e.g.:</a:t>
            </a:r>
            <a:endParaRPr lang="en-US" sz="2000" dirty="0">
              <a:solidFill>
                <a:schemeClr val="bg1"/>
              </a:solidFill>
              <a:effectLst/>
              <a:latin typeface="Helvetica" pitchFamily="2" charset="0"/>
              <a:ea typeface="Helvetica" pitchFamily="2" charset="0"/>
              <a:cs typeface="Helvetica" pitchFamily="2" charset="0"/>
            </a:endParaRPr>
          </a:p>
          <a:p>
            <a:pPr marL="742950" marR="0" lvl="1" indent="-285750">
              <a:spcAft>
                <a:spcPts val="300"/>
              </a:spcAft>
              <a:buSzPts val="1200"/>
              <a:buFont typeface="Arial" panose="020B0604020202020204" pitchFamily="34" charset="0"/>
              <a:buChar char="◦"/>
            </a:pPr>
            <a:r>
              <a:rPr lang="en-GB" sz="2000" i="1" dirty="0" err="1">
                <a:solidFill>
                  <a:schemeClr val="bg1"/>
                </a:solidFill>
                <a:effectLst/>
                <a:latin typeface="Helvetica" pitchFamily="2" charset="0"/>
                <a:ea typeface="Helvetica" pitchFamily="2" charset="0"/>
                <a:cs typeface="Helvetica" pitchFamily="2" charset="0"/>
              </a:rPr>
              <a:t>virechana</a:t>
            </a:r>
            <a:r>
              <a:rPr lang="en-GB" sz="2000" dirty="0">
                <a:solidFill>
                  <a:schemeClr val="bg1"/>
                </a:solidFill>
                <a:effectLst/>
                <a:latin typeface="Helvetica" pitchFamily="2" charset="0"/>
                <a:ea typeface="Helvetica" pitchFamily="2" charset="0"/>
                <a:cs typeface="Helvetica" pitchFamily="2" charset="0"/>
              </a:rPr>
              <a:t> (therapeutic purgation) and </a:t>
            </a:r>
            <a:endParaRPr lang="en-US" sz="2000" dirty="0">
              <a:solidFill>
                <a:schemeClr val="bg1"/>
              </a:solidFill>
              <a:effectLst/>
              <a:latin typeface="Helvetica" pitchFamily="2" charset="0"/>
              <a:ea typeface="Helvetica" pitchFamily="2" charset="0"/>
              <a:cs typeface="Helvetica" pitchFamily="2" charset="0"/>
            </a:endParaRPr>
          </a:p>
          <a:p>
            <a:pPr marL="742950" marR="0" lvl="1" indent="-285750">
              <a:spcAft>
                <a:spcPts val="300"/>
              </a:spcAft>
              <a:buSzPts val="1200"/>
              <a:buFont typeface="Arial" panose="020B0604020202020204" pitchFamily="34" charset="0"/>
              <a:buChar char="◦"/>
            </a:pPr>
            <a:r>
              <a:rPr lang="en-GB" sz="2000" i="1" dirty="0" err="1">
                <a:solidFill>
                  <a:schemeClr val="bg1"/>
                </a:solidFill>
                <a:effectLst/>
                <a:latin typeface="Helvetica" pitchFamily="2" charset="0"/>
                <a:ea typeface="Helvetica" pitchFamily="2" charset="0"/>
                <a:cs typeface="Helvetica" pitchFamily="2" charset="0"/>
              </a:rPr>
              <a:t>basti</a:t>
            </a:r>
            <a:r>
              <a:rPr lang="en-GB" sz="2000" dirty="0">
                <a:solidFill>
                  <a:schemeClr val="bg1"/>
                </a:solidFill>
                <a:effectLst/>
                <a:latin typeface="Helvetica" pitchFamily="2" charset="0"/>
                <a:ea typeface="Helvetica" pitchFamily="2" charset="0"/>
                <a:cs typeface="Helvetica" pitchFamily="2" charset="0"/>
              </a:rPr>
              <a:t> (medicated enema) have documented gut microbiome-altering effects.</a:t>
            </a:r>
            <a:endParaRPr lang="en-US" sz="2000" dirty="0">
              <a:solidFill>
                <a:schemeClr val="bg1"/>
              </a:solidFill>
              <a:effectLst/>
              <a:latin typeface="Helvetica" pitchFamily="2" charset="0"/>
              <a:ea typeface="Helvetica" pitchFamily="2" charset="0"/>
              <a:cs typeface="Helvetica" pitchFamily="2" charset="0"/>
            </a:endParaRPr>
          </a:p>
          <a:p>
            <a:pPr marL="342900" marR="0" lvl="0" indent="-342900">
              <a:spcAft>
                <a:spcPts val="300"/>
              </a:spcAft>
              <a:buSzPts val="1200"/>
              <a:buFont typeface="Arial" panose="020B0604020202020204" pitchFamily="34" charset="0"/>
              <a:buChar char="•"/>
            </a:pPr>
            <a:endParaRPr lang="en-GB" sz="2000" dirty="0">
              <a:solidFill>
                <a:schemeClr val="bg1"/>
              </a:solidFill>
              <a:effectLst/>
              <a:latin typeface="Helvetica" pitchFamily="2" charset="0"/>
              <a:ea typeface="Helvetica" pitchFamily="2" charset="0"/>
              <a:cs typeface="Helvetica" pitchFamily="2" charset="0"/>
            </a:endParaRPr>
          </a:p>
          <a:p>
            <a:pPr marL="342900" marR="0" lvl="0" indent="-342900">
              <a:spcAft>
                <a:spcPts val="300"/>
              </a:spcAft>
              <a:buSzPts val="1200"/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chemeClr val="bg1"/>
                </a:solidFill>
                <a:effectLst/>
                <a:latin typeface="Helvetica" pitchFamily="2" charset="0"/>
                <a:ea typeface="Helvetica" pitchFamily="2" charset="0"/>
                <a:cs typeface="Helvetica" pitchFamily="2" charset="0"/>
              </a:rPr>
              <a:t>A 6-day PK study showed significant changes in phospholipid biosynthesis, choline, and lipoprotein metabolites – </a:t>
            </a:r>
            <a:r>
              <a:rPr lang="en-GB" sz="2000" dirty="0">
                <a:solidFill>
                  <a:schemeClr val="bg1"/>
                </a:solidFill>
                <a:latin typeface="Helvetica" pitchFamily="2" charset="0"/>
                <a:ea typeface="Helvetica" pitchFamily="2" charset="0"/>
                <a:cs typeface="Helvetica" pitchFamily="2" charset="0"/>
              </a:rPr>
              <a:t>however the</a:t>
            </a:r>
            <a:r>
              <a:rPr lang="en-GB" sz="2000" dirty="0">
                <a:solidFill>
                  <a:schemeClr val="bg1"/>
                </a:solidFill>
                <a:effectLst/>
                <a:latin typeface="Helvetica" pitchFamily="2" charset="0"/>
                <a:ea typeface="Helvetica" pitchFamily="2" charset="0"/>
                <a:cs typeface="Helvetica" pitchFamily="2" charset="0"/>
              </a:rPr>
              <a:t> cause of changes remains unclear.</a:t>
            </a:r>
            <a:endParaRPr lang="en-US" sz="2000" dirty="0">
              <a:solidFill>
                <a:schemeClr val="bg1"/>
              </a:solidFill>
              <a:effectLst/>
              <a:latin typeface="Helvetica" pitchFamily="2" charset="0"/>
              <a:ea typeface="Helvetica" pitchFamily="2" charset="0"/>
              <a:cs typeface="Helvetica" pitchFamily="2" charset="0"/>
            </a:endParaRPr>
          </a:p>
          <a:p>
            <a:pPr marL="342900" marR="0" lvl="0" indent="-342900">
              <a:spcAft>
                <a:spcPts val="300"/>
              </a:spcAft>
              <a:buSzPts val="1200"/>
              <a:buFont typeface="Arial" panose="020B0604020202020204" pitchFamily="34" charset="0"/>
              <a:buChar char="•"/>
            </a:pPr>
            <a:endParaRPr lang="en-GB" sz="2000" dirty="0">
              <a:solidFill>
                <a:schemeClr val="bg1"/>
              </a:solidFill>
              <a:effectLst/>
              <a:latin typeface="Helvetica" pitchFamily="2" charset="0"/>
              <a:ea typeface="Helvetica" pitchFamily="2" charset="0"/>
              <a:cs typeface="Helvetica" pitchFamily="2" charset="0"/>
            </a:endParaRPr>
          </a:p>
          <a:p>
            <a:pPr marL="342900" marR="0" lvl="0" indent="-342900">
              <a:spcAft>
                <a:spcPts val="300"/>
              </a:spcAft>
              <a:buSzPts val="1200"/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chemeClr val="bg1"/>
                </a:solidFill>
                <a:effectLst/>
                <a:latin typeface="Helvetica" pitchFamily="2" charset="0"/>
                <a:ea typeface="Helvetica" pitchFamily="2" charset="0"/>
                <a:cs typeface="Helvetica" pitchFamily="2" charset="0"/>
              </a:rPr>
              <a:t>Compare </a:t>
            </a:r>
            <a:r>
              <a:rPr lang="en-GB" sz="2000" i="1" dirty="0" err="1">
                <a:solidFill>
                  <a:schemeClr val="bg1"/>
                </a:solidFill>
                <a:effectLst/>
                <a:latin typeface="Helvetica" pitchFamily="2" charset="0"/>
                <a:ea typeface="Helvetica" pitchFamily="2" charset="0"/>
                <a:cs typeface="Helvetica" pitchFamily="2" charset="0"/>
              </a:rPr>
              <a:t>basti</a:t>
            </a:r>
            <a:r>
              <a:rPr lang="en-GB" sz="2000" dirty="0">
                <a:solidFill>
                  <a:schemeClr val="bg1"/>
                </a:solidFill>
                <a:effectLst/>
                <a:latin typeface="Helvetica" pitchFamily="2" charset="0"/>
                <a:ea typeface="Helvetica" pitchFamily="2" charset="0"/>
                <a:cs typeface="Helvetica" pitchFamily="2" charset="0"/>
              </a:rPr>
              <a:t> treatments with modern faecal transplant therapy.</a:t>
            </a:r>
            <a:endParaRPr lang="en-US" sz="2000" dirty="0">
              <a:solidFill>
                <a:schemeClr val="bg1"/>
              </a:solidFill>
              <a:effectLst/>
              <a:latin typeface="Helvetica" pitchFamily="2" charset="0"/>
              <a:ea typeface="Helvetica" pitchFamily="2" charset="0"/>
              <a:cs typeface="Helvetica" pitchFamily="2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7995964-C695-C205-15F7-6ECF12EB4C89}"/>
              </a:ext>
            </a:extLst>
          </p:cNvPr>
          <p:cNvSpPr txBox="1"/>
          <p:nvPr/>
        </p:nvSpPr>
        <p:spPr>
          <a:xfrm>
            <a:off x="8779932" y="86546"/>
            <a:ext cx="3302001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GB" sz="1500" u="sng" dirty="0">
                <a:solidFill>
                  <a:srgbClr val="FFFF00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dr@eduardocardona.com</a:t>
            </a:r>
            <a:endParaRPr lang="en-GB" sz="1500" u="sng" dirty="0">
              <a:solidFill>
                <a:srgbClr val="FFFF00"/>
              </a:solidFill>
            </a:endParaRPr>
          </a:p>
          <a:p>
            <a:pPr algn="r"/>
            <a:r>
              <a:rPr lang="en-GB" sz="1500" dirty="0" err="1">
                <a:solidFill>
                  <a:srgbClr val="FFFF00"/>
                </a:solidFill>
              </a:rPr>
              <a:t>www.eduardocardona.com</a:t>
            </a:r>
            <a:endParaRPr lang="en-US" sz="15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47225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2C8C960-2A28-728E-7C38-C454A62C10FB}"/>
              </a:ext>
            </a:extLst>
          </p:cNvPr>
          <p:cNvSpPr txBox="1"/>
          <p:nvPr/>
        </p:nvSpPr>
        <p:spPr>
          <a:xfrm>
            <a:off x="871071" y="1052768"/>
            <a:ext cx="10449858" cy="44730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spcBef>
                <a:spcPts val="1000"/>
              </a:spcBef>
              <a:spcAft>
                <a:spcPts val="500"/>
              </a:spcAft>
              <a:buNone/>
            </a:pPr>
            <a:r>
              <a:rPr lang="en-GB" sz="2800" b="1" i="1" kern="0" dirty="0">
                <a:solidFill>
                  <a:schemeClr val="bg1"/>
                </a:solidFill>
                <a:effectLst/>
                <a:latin typeface="Helvetica" pitchFamily="2" charset="0"/>
              </a:rPr>
              <a:t>Doshas</a:t>
            </a:r>
            <a:r>
              <a:rPr lang="en-GB" sz="2800" b="1" kern="0" dirty="0">
                <a:solidFill>
                  <a:schemeClr val="bg1"/>
                </a:solidFill>
                <a:effectLst/>
                <a:latin typeface="Helvetica" pitchFamily="2" charset="0"/>
              </a:rPr>
              <a:t> and Gut Health in Practice</a:t>
            </a:r>
            <a:endParaRPr lang="en-US" sz="2800" b="1" kern="0" dirty="0">
              <a:solidFill>
                <a:schemeClr val="bg1"/>
              </a:solidFill>
              <a:effectLst/>
              <a:latin typeface="Helvetica" pitchFamily="2" charset="0"/>
            </a:endParaRPr>
          </a:p>
          <a:p>
            <a:pPr marL="342900" marR="0" lvl="0" indent="-342900">
              <a:spcAft>
                <a:spcPts val="2100"/>
              </a:spcAft>
              <a:buSzPts val="1200"/>
              <a:buFont typeface="Arial" panose="020B0604020202020204" pitchFamily="34" charset="0"/>
              <a:buChar char="•"/>
            </a:pPr>
            <a:endParaRPr lang="en-GB" sz="2000" b="1" i="1" dirty="0">
              <a:solidFill>
                <a:schemeClr val="bg1"/>
              </a:solidFill>
              <a:effectLst/>
              <a:latin typeface="Helvetica" pitchFamily="2" charset="0"/>
              <a:ea typeface="Helvetica" pitchFamily="2" charset="0"/>
              <a:cs typeface="Helvetica" pitchFamily="2" charset="0"/>
            </a:endParaRPr>
          </a:p>
          <a:p>
            <a:pPr marL="342900" indent="-342900">
              <a:spcAft>
                <a:spcPts val="2100"/>
              </a:spcAft>
              <a:buSzPts val="1200"/>
              <a:buFont typeface="Arial" panose="020B0604020202020204" pitchFamily="34" charset="0"/>
              <a:buChar char="•"/>
            </a:pPr>
            <a:r>
              <a:rPr lang="en-GB" sz="2000" b="1" i="1" dirty="0">
                <a:solidFill>
                  <a:schemeClr val="bg1"/>
                </a:solidFill>
                <a:effectLst/>
                <a:latin typeface="Helvetica" pitchFamily="2" charset="0"/>
                <a:ea typeface="Helvetica" pitchFamily="2" charset="0"/>
                <a:cs typeface="Helvetica" pitchFamily="2" charset="0"/>
              </a:rPr>
              <a:t>Vata</a:t>
            </a:r>
            <a:r>
              <a:rPr lang="en-GB" sz="2000" dirty="0">
                <a:solidFill>
                  <a:schemeClr val="bg1"/>
                </a:solidFill>
                <a:effectLst/>
                <a:latin typeface="Helvetica" pitchFamily="2" charset="0"/>
                <a:ea typeface="Helvetica" pitchFamily="2" charset="0"/>
                <a:cs typeface="Helvetica" pitchFamily="2" charset="0"/>
              </a:rPr>
              <a:t>: delicate microbiome prone to bloating, gas, and constipation; benefits from warm, </a:t>
            </a:r>
            <a:r>
              <a:rPr lang="en-GB" sz="2000" dirty="0">
                <a:solidFill>
                  <a:schemeClr val="bg1"/>
                </a:solidFill>
                <a:latin typeface="Helvetica" pitchFamily="2" charset="0"/>
                <a:ea typeface="Helvetica" pitchFamily="2" charset="0"/>
                <a:cs typeface="Helvetica" pitchFamily="2" charset="0"/>
              </a:rPr>
              <a:t>Best adaptogen cooked </a:t>
            </a:r>
            <a:r>
              <a:rPr lang="en-GB" sz="2000" dirty="0">
                <a:solidFill>
                  <a:schemeClr val="bg1"/>
                </a:solidFill>
                <a:effectLst/>
                <a:latin typeface="Helvetica" pitchFamily="2" charset="0"/>
                <a:ea typeface="Helvetica" pitchFamily="2" charset="0"/>
                <a:cs typeface="Helvetica" pitchFamily="2" charset="0"/>
              </a:rPr>
              <a:t>foods and herbs such as cardamon, cinnamon, </a:t>
            </a:r>
            <a:r>
              <a:rPr lang="en-GB" sz="2000" dirty="0" err="1">
                <a:solidFill>
                  <a:schemeClr val="bg1"/>
                </a:solidFill>
                <a:effectLst/>
                <a:latin typeface="Helvetica" pitchFamily="2" charset="0"/>
                <a:ea typeface="Helvetica" pitchFamily="2" charset="0"/>
                <a:cs typeface="Helvetica" pitchFamily="2" charset="0"/>
              </a:rPr>
              <a:t>licorice</a:t>
            </a:r>
            <a:r>
              <a:rPr lang="en-GB" sz="2000" dirty="0">
                <a:solidFill>
                  <a:schemeClr val="bg1"/>
                </a:solidFill>
                <a:effectLst/>
                <a:latin typeface="Helvetica" pitchFamily="2" charset="0"/>
                <a:ea typeface="Helvetica" pitchFamily="2" charset="0"/>
                <a:cs typeface="Helvetica" pitchFamily="2" charset="0"/>
              </a:rPr>
              <a:t>, fennel, and ginger</a:t>
            </a:r>
            <a:r>
              <a:rPr lang="en-GB" sz="2000" dirty="0">
                <a:solidFill>
                  <a:schemeClr val="bg1"/>
                </a:solidFill>
                <a:latin typeface="Helvetica" pitchFamily="2" charset="0"/>
                <a:ea typeface="Helvetica" pitchFamily="2" charset="0"/>
                <a:cs typeface="Helvetica" pitchFamily="2" charset="0"/>
              </a:rPr>
              <a:t>. Best adaptogens: Ashwagandha, Triphala.</a:t>
            </a:r>
            <a:endParaRPr lang="en-US" sz="2000" dirty="0">
              <a:solidFill>
                <a:schemeClr val="bg1"/>
              </a:solidFill>
              <a:effectLst/>
              <a:latin typeface="Helvetica" pitchFamily="2" charset="0"/>
              <a:ea typeface="Helvetica" pitchFamily="2" charset="0"/>
              <a:cs typeface="Helvetica" pitchFamily="2" charset="0"/>
            </a:endParaRPr>
          </a:p>
          <a:p>
            <a:pPr marL="342900" marR="0" lvl="0" indent="-342900">
              <a:spcAft>
                <a:spcPts val="2100"/>
              </a:spcAft>
              <a:buSzPts val="1200"/>
              <a:buFont typeface="Arial" panose="020B0604020202020204" pitchFamily="34" charset="0"/>
              <a:buChar char="•"/>
            </a:pPr>
            <a:r>
              <a:rPr lang="en-GB" sz="2000" b="1" i="1" dirty="0">
                <a:solidFill>
                  <a:schemeClr val="bg1"/>
                </a:solidFill>
                <a:effectLst/>
                <a:latin typeface="Helvetica" pitchFamily="2" charset="0"/>
                <a:ea typeface="Helvetica" pitchFamily="2" charset="0"/>
                <a:cs typeface="Helvetica" pitchFamily="2" charset="0"/>
              </a:rPr>
              <a:t>Pitta</a:t>
            </a:r>
            <a:r>
              <a:rPr lang="en-GB" sz="2000" dirty="0">
                <a:solidFill>
                  <a:schemeClr val="bg1"/>
                </a:solidFill>
                <a:effectLst/>
                <a:latin typeface="Helvetica" pitchFamily="2" charset="0"/>
                <a:ea typeface="Helvetica" pitchFamily="2" charset="0"/>
                <a:cs typeface="Helvetica" pitchFamily="2" charset="0"/>
              </a:rPr>
              <a:t>: strong but heat-prone microbiome leading to acid reflux and indigestion; benefits from cooling foods (cucumber, melon, mint, </a:t>
            </a:r>
            <a:r>
              <a:rPr lang="en-GB" sz="20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Helvetica" pitchFamily="2" charset="0"/>
                <a:cs typeface="Helvetica" pitchFamily="2" charset="0"/>
              </a:rPr>
              <a:t>zucchini</a:t>
            </a:r>
            <a:r>
              <a:rPr lang="en-GB" sz="2000" dirty="0">
                <a:solidFill>
                  <a:schemeClr val="bg1"/>
                </a:solidFill>
                <a:effectLst/>
                <a:latin typeface="Helvetica" pitchFamily="2" charset="0"/>
                <a:ea typeface="Helvetica" pitchFamily="2" charset="0"/>
                <a:cs typeface="Helvetica" pitchFamily="2" charset="0"/>
              </a:rPr>
              <a:t>) and herbs such as coriander, fennel, and </a:t>
            </a:r>
            <a:r>
              <a:rPr lang="en-GB" sz="2000" dirty="0" err="1">
                <a:solidFill>
                  <a:schemeClr val="bg1"/>
                </a:solidFill>
                <a:effectLst/>
                <a:latin typeface="Helvetica" pitchFamily="2" charset="0"/>
                <a:ea typeface="Helvetica" pitchFamily="2" charset="0"/>
                <a:cs typeface="Helvetica" pitchFamily="2" charset="0"/>
              </a:rPr>
              <a:t>licorice</a:t>
            </a:r>
            <a:r>
              <a:rPr lang="en-GB" sz="2000" dirty="0">
                <a:solidFill>
                  <a:schemeClr val="bg1"/>
                </a:solidFill>
                <a:effectLst/>
                <a:latin typeface="Helvetica" pitchFamily="2" charset="0"/>
                <a:ea typeface="Helvetica" pitchFamily="2" charset="0"/>
                <a:cs typeface="Helvetica" pitchFamily="2" charset="0"/>
              </a:rPr>
              <a:t> root</a:t>
            </a:r>
            <a:r>
              <a:rPr lang="en-GB" sz="2000" dirty="0">
                <a:solidFill>
                  <a:schemeClr val="bg1"/>
                </a:solidFill>
                <a:latin typeface="Helvetica" pitchFamily="2" charset="0"/>
                <a:ea typeface="Helvetica" pitchFamily="2" charset="0"/>
                <a:cs typeface="Helvetica" pitchFamily="2" charset="0"/>
              </a:rPr>
              <a:t>. Best adaptogens: Shatavari and Brahmi.</a:t>
            </a:r>
            <a:endParaRPr lang="en-US" sz="2000" dirty="0">
              <a:solidFill>
                <a:schemeClr val="bg1"/>
              </a:solidFill>
              <a:effectLst/>
              <a:latin typeface="Helvetica" pitchFamily="2" charset="0"/>
              <a:ea typeface="Helvetica" pitchFamily="2" charset="0"/>
              <a:cs typeface="Helvetica" pitchFamily="2" charset="0"/>
            </a:endParaRPr>
          </a:p>
          <a:p>
            <a:pPr marL="342900" marR="0" lvl="0" indent="-342900">
              <a:spcAft>
                <a:spcPts val="2100"/>
              </a:spcAft>
              <a:buSzPts val="1200"/>
              <a:buFont typeface="Arial" panose="020B0604020202020204" pitchFamily="34" charset="0"/>
              <a:buChar char="•"/>
            </a:pPr>
            <a:r>
              <a:rPr lang="en-GB" sz="2000" b="1" i="1" dirty="0">
                <a:solidFill>
                  <a:schemeClr val="bg1"/>
                </a:solidFill>
                <a:effectLst/>
                <a:latin typeface="Helvetica" pitchFamily="2" charset="0"/>
                <a:ea typeface="Helvetica" pitchFamily="2" charset="0"/>
                <a:cs typeface="Helvetica" pitchFamily="2" charset="0"/>
              </a:rPr>
              <a:t>Kapha</a:t>
            </a:r>
            <a:r>
              <a:rPr lang="en-GB" sz="2000" dirty="0">
                <a:solidFill>
                  <a:schemeClr val="bg1"/>
                </a:solidFill>
                <a:effectLst/>
                <a:latin typeface="Helvetica" pitchFamily="2" charset="0"/>
                <a:ea typeface="Helvetica" pitchFamily="2" charset="0"/>
                <a:cs typeface="Helvetica" pitchFamily="2" charset="0"/>
              </a:rPr>
              <a:t>: sluggish microbiome associated with weight gain and slow digestion; benefits from light, dry, warm foods and stimulating herbs (ginger, cumin, turmeric, black pepper). Best adaptogens: Tulsi and </a:t>
            </a:r>
            <a:r>
              <a:rPr lang="en-GB" sz="2000" dirty="0">
                <a:solidFill>
                  <a:schemeClr val="bg1"/>
                </a:solidFill>
                <a:latin typeface="Helvetica" pitchFamily="2" charset="0"/>
                <a:ea typeface="Helvetica" pitchFamily="2" charset="0"/>
                <a:cs typeface="Helvetica" pitchFamily="2" charset="0"/>
              </a:rPr>
              <a:t>G</a:t>
            </a:r>
            <a:r>
              <a:rPr lang="en-GB" sz="2000" dirty="0">
                <a:solidFill>
                  <a:schemeClr val="bg1"/>
                </a:solidFill>
                <a:effectLst/>
                <a:latin typeface="Helvetica" pitchFamily="2" charset="0"/>
                <a:ea typeface="Helvetica" pitchFamily="2" charset="0"/>
                <a:cs typeface="Helvetica" pitchFamily="2" charset="0"/>
              </a:rPr>
              <a:t>uduchi.</a:t>
            </a:r>
            <a:endParaRPr lang="en-US" sz="2000" dirty="0">
              <a:solidFill>
                <a:schemeClr val="bg1"/>
              </a:solidFill>
              <a:effectLst/>
              <a:latin typeface="Helvetica" pitchFamily="2" charset="0"/>
              <a:ea typeface="Helvetica" pitchFamily="2" charset="0"/>
              <a:cs typeface="Helvetica" pitchFamily="2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F78F3DE-E0E0-79EA-79B2-C6E1E21434A6}"/>
              </a:ext>
            </a:extLst>
          </p:cNvPr>
          <p:cNvSpPr txBox="1"/>
          <p:nvPr/>
        </p:nvSpPr>
        <p:spPr>
          <a:xfrm>
            <a:off x="8779932" y="86546"/>
            <a:ext cx="3302001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GB" sz="1500" u="sng" dirty="0">
                <a:solidFill>
                  <a:srgbClr val="FFFF00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dr@eduardocardona.com</a:t>
            </a:r>
            <a:endParaRPr lang="en-GB" sz="1500" u="sng" dirty="0">
              <a:solidFill>
                <a:srgbClr val="FFFF00"/>
              </a:solidFill>
            </a:endParaRPr>
          </a:p>
          <a:p>
            <a:pPr algn="r"/>
            <a:r>
              <a:rPr lang="en-GB" sz="1500" dirty="0" err="1">
                <a:solidFill>
                  <a:srgbClr val="FFFF00"/>
                </a:solidFill>
              </a:rPr>
              <a:t>www.eduardocardona.com</a:t>
            </a:r>
            <a:endParaRPr lang="en-US" sz="15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51471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</TotalTime>
  <Words>1281</Words>
  <Application>Microsoft Macintosh PowerPoint</Application>
  <PresentationFormat>Widescreen</PresentationFormat>
  <Paragraphs>115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Aptos</vt:lpstr>
      <vt:lpstr>Aptos Display</vt:lpstr>
      <vt:lpstr>Arial</vt:lpstr>
      <vt:lpstr>Helvetica</vt:lpstr>
      <vt:lpstr>Office Theme</vt:lpstr>
      <vt:lpstr>Connections Between Ayurveda and the Microbiome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EC</dc:creator>
  <cp:lastModifiedBy>EC</cp:lastModifiedBy>
  <cp:revision>18</cp:revision>
  <dcterms:created xsi:type="dcterms:W3CDTF">2026-03-18T20:59:43Z</dcterms:created>
  <dcterms:modified xsi:type="dcterms:W3CDTF">2026-03-19T11:36:09Z</dcterms:modified>
</cp:coreProperties>
</file>