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4" r:id="rId4"/>
  </p:sldMasterIdLst>
  <p:notesMasterIdLst>
    <p:notesMasterId r:id="rId33"/>
  </p:notesMasterIdLst>
  <p:sldIdLst>
    <p:sldId id="256" r:id="rId5"/>
    <p:sldId id="987" r:id="rId6"/>
    <p:sldId id="578" r:id="rId7"/>
    <p:sldId id="259" r:id="rId8"/>
    <p:sldId id="1059" r:id="rId9"/>
    <p:sldId id="990" r:id="rId10"/>
    <p:sldId id="995" r:id="rId11"/>
    <p:sldId id="1062" r:id="rId12"/>
    <p:sldId id="984" r:id="rId13"/>
    <p:sldId id="1048" r:id="rId14"/>
    <p:sldId id="1049" r:id="rId15"/>
    <p:sldId id="973" r:id="rId16"/>
    <p:sldId id="1051" r:id="rId17"/>
    <p:sldId id="1050" r:id="rId18"/>
    <p:sldId id="1056" r:id="rId19"/>
    <p:sldId id="816" r:id="rId20"/>
    <p:sldId id="817" r:id="rId21"/>
    <p:sldId id="1057" r:id="rId22"/>
    <p:sldId id="814" r:id="rId23"/>
    <p:sldId id="999" r:id="rId24"/>
    <p:sldId id="1055" r:id="rId25"/>
    <p:sldId id="1052" r:id="rId26"/>
    <p:sldId id="1054" r:id="rId27"/>
    <p:sldId id="1053" r:id="rId28"/>
    <p:sldId id="992" r:id="rId29"/>
    <p:sldId id="993" r:id="rId30"/>
    <p:sldId id="1061" r:id="rId31"/>
    <p:sldId id="945" r:id="rId32"/>
  </p:sldIdLst>
  <p:sldSz cx="12192000" cy="6858000"/>
  <p:notesSz cx="6858000" cy="9144000"/>
  <p:embeddedFontLst>
    <p:embeddedFont>
      <p:font typeface="Corbel" panose="020B0503020204020204" pitchFamily="34" charset="0"/>
      <p:regular r:id="rId34"/>
      <p:bold r:id="rId35"/>
      <p:italic r:id="rId36"/>
      <p:boldItalic r:id="rId37"/>
    </p:embeddedFont>
    <p:embeddedFont>
      <p:font typeface="Plus Jakarta Sans ExtraBold" pitchFamily="2" charset="0"/>
      <p:bold r:id="rId38"/>
      <p:boldItalic r:id="rId39"/>
    </p:embeddedFont>
    <p:embeddedFont>
      <p:font typeface="Teachers" pitchFamily="2" charset="0"/>
      <p:regular r:id="rId40"/>
      <p:bold r:id="rId41"/>
      <p:italic r:id="rId42"/>
      <p:boldItalic r:id="rId43"/>
    </p:embeddedFont>
    <p:embeddedFont>
      <p:font typeface="Wingdings 2" panose="05020102010507070707" pitchFamily="18" charset="2"/>
      <p:regular r:id="rId44"/>
    </p:embeddedFont>
    <p:embeddedFont>
      <p:font typeface="Wingdings 3" panose="05040102010807070707" pitchFamily="18" charset="2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E89"/>
    <a:srgbClr val="FAC9A6"/>
    <a:srgbClr val="008FC3"/>
    <a:srgbClr val="233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>
      <p:cViewPr varScale="1">
        <p:scale>
          <a:sx n="80" d="100"/>
          <a:sy n="80" d="100"/>
        </p:scale>
        <p:origin x="528" y="2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mar van Hengel" userId="cf8b8cf7-81d7-40b4-9f21-9bf53c0ad6df" providerId="ADAL" clId="{4E07EC2D-7A3A-48AC-A126-249AE08EF3C3}"/>
    <pc:docChg chg="undo custSel addSld delSld modSld">
      <pc:chgData name="Ingmar van Hengel" userId="cf8b8cf7-81d7-40b4-9f21-9bf53c0ad6df" providerId="ADAL" clId="{4E07EC2D-7A3A-48AC-A126-249AE08EF3C3}" dt="2026-03-23T18:07:02.213" v="196" actId="47"/>
      <pc:docMkLst>
        <pc:docMk/>
      </pc:docMkLst>
      <pc:sldChg chg="addSp delSp modSp mod addAnim delAnim">
        <pc:chgData name="Ingmar van Hengel" userId="cf8b8cf7-81d7-40b4-9f21-9bf53c0ad6df" providerId="ADAL" clId="{4E07EC2D-7A3A-48AC-A126-249AE08EF3C3}" dt="2026-03-23T18:06:25.330" v="195" actId="114"/>
        <pc:sldMkLst>
          <pc:docMk/>
          <pc:sldMk cId="1764285338" sldId="256"/>
        </pc:sldMkLst>
        <pc:spChg chg="mod">
          <ac:chgData name="Ingmar van Hengel" userId="cf8b8cf7-81d7-40b4-9f21-9bf53c0ad6df" providerId="ADAL" clId="{4E07EC2D-7A3A-48AC-A126-249AE08EF3C3}" dt="2026-03-23T18:06:25.330" v="195" actId="114"/>
          <ac:spMkLst>
            <pc:docMk/>
            <pc:sldMk cId="1764285338" sldId="256"/>
            <ac:spMk id="2" creationId="{7E81B8A8-BD4A-4BD8-3557-972729752C52}"/>
          </ac:spMkLst>
        </pc:spChg>
      </pc:sldChg>
      <pc:sldChg chg="addSp delSp mod">
        <pc:chgData name="Ingmar van Hengel" userId="cf8b8cf7-81d7-40b4-9f21-9bf53c0ad6df" providerId="ADAL" clId="{4E07EC2D-7A3A-48AC-A126-249AE08EF3C3}" dt="2026-03-13T16:13:12.956" v="71" actId="478"/>
        <pc:sldMkLst>
          <pc:docMk/>
          <pc:sldMk cId="89854293" sldId="578"/>
        </pc:sldMkLst>
      </pc:sldChg>
      <pc:sldChg chg="modSp mod">
        <pc:chgData name="Ingmar van Hengel" userId="cf8b8cf7-81d7-40b4-9f21-9bf53c0ad6df" providerId="ADAL" clId="{4E07EC2D-7A3A-48AC-A126-249AE08EF3C3}" dt="2026-03-13T16:15:35.892" v="167" actId="1038"/>
        <pc:sldMkLst>
          <pc:docMk/>
          <pc:sldMk cId="3607351444" sldId="814"/>
        </pc:sldMkLst>
        <pc:spChg chg="mod">
          <ac:chgData name="Ingmar van Hengel" userId="cf8b8cf7-81d7-40b4-9f21-9bf53c0ad6df" providerId="ADAL" clId="{4E07EC2D-7A3A-48AC-A126-249AE08EF3C3}" dt="2026-03-13T16:15:35.892" v="167" actId="1038"/>
          <ac:spMkLst>
            <pc:docMk/>
            <pc:sldMk cId="3607351444" sldId="814"/>
            <ac:spMk id="8" creationId="{89291A84-6A6E-06A8-4EA8-317C32AF4D0A}"/>
          </ac:spMkLst>
        </pc:spChg>
        <pc:spChg chg="mod">
          <ac:chgData name="Ingmar van Hengel" userId="cf8b8cf7-81d7-40b4-9f21-9bf53c0ad6df" providerId="ADAL" clId="{4E07EC2D-7A3A-48AC-A126-249AE08EF3C3}" dt="2026-03-13T16:15:23.141" v="118" actId="1076"/>
          <ac:spMkLst>
            <pc:docMk/>
            <pc:sldMk cId="3607351444" sldId="814"/>
            <ac:spMk id="16" creationId="{FBD66669-7110-692B-9F88-90D293BB08C8}"/>
          </ac:spMkLst>
        </pc:spChg>
        <pc:picChg chg="mod">
          <ac:chgData name="Ingmar van Hengel" userId="cf8b8cf7-81d7-40b4-9f21-9bf53c0ad6df" providerId="ADAL" clId="{4E07EC2D-7A3A-48AC-A126-249AE08EF3C3}" dt="2026-03-13T16:15:35.892" v="167" actId="1038"/>
          <ac:picMkLst>
            <pc:docMk/>
            <pc:sldMk cId="3607351444" sldId="814"/>
            <ac:picMk id="4" creationId="{2B4E256F-284D-3BCD-9420-7BC459E38208}"/>
          </ac:picMkLst>
        </pc:picChg>
      </pc:sldChg>
      <pc:sldChg chg="modSp mod">
        <pc:chgData name="Ingmar van Hengel" userId="cf8b8cf7-81d7-40b4-9f21-9bf53c0ad6df" providerId="ADAL" clId="{4E07EC2D-7A3A-48AC-A126-249AE08EF3C3}" dt="2026-03-13T16:15:10.625" v="117" actId="1076"/>
        <pc:sldMkLst>
          <pc:docMk/>
          <pc:sldMk cId="4278388904" sldId="816"/>
        </pc:sldMkLst>
        <pc:spChg chg="mod">
          <ac:chgData name="Ingmar van Hengel" userId="cf8b8cf7-81d7-40b4-9f21-9bf53c0ad6df" providerId="ADAL" clId="{4E07EC2D-7A3A-48AC-A126-249AE08EF3C3}" dt="2026-03-13T16:15:10.625" v="117" actId="1076"/>
          <ac:spMkLst>
            <pc:docMk/>
            <pc:sldMk cId="4278388904" sldId="816"/>
            <ac:spMk id="8" creationId="{E2503144-B14F-B28F-6D1F-6F8B96CA596A}"/>
          </ac:spMkLst>
        </pc:spChg>
        <pc:picChg chg="mod">
          <ac:chgData name="Ingmar van Hengel" userId="cf8b8cf7-81d7-40b4-9f21-9bf53c0ad6df" providerId="ADAL" clId="{4E07EC2D-7A3A-48AC-A126-249AE08EF3C3}" dt="2026-03-13T16:15:08.558" v="116" actId="14100"/>
          <ac:picMkLst>
            <pc:docMk/>
            <pc:sldMk cId="4278388904" sldId="816"/>
            <ac:picMk id="7" creationId="{DAA1A91F-E346-CD71-2EFB-C564289FF206}"/>
          </ac:picMkLst>
        </pc:picChg>
      </pc:sldChg>
      <pc:sldChg chg="delSp mod">
        <pc:chgData name="Ingmar van Hengel" userId="cf8b8cf7-81d7-40b4-9f21-9bf53c0ad6df" providerId="ADAL" clId="{4E07EC2D-7A3A-48AC-A126-249AE08EF3C3}" dt="2026-03-12T12:56:41.289" v="38" actId="478"/>
        <pc:sldMkLst>
          <pc:docMk/>
          <pc:sldMk cId="2553820145" sldId="984"/>
        </pc:sldMkLst>
      </pc:sldChg>
      <pc:sldChg chg="modSp mod">
        <pc:chgData name="Ingmar van Hengel" userId="cf8b8cf7-81d7-40b4-9f21-9bf53c0ad6df" providerId="ADAL" clId="{4E07EC2D-7A3A-48AC-A126-249AE08EF3C3}" dt="2026-03-12T12:51:19.882" v="32" actId="947"/>
        <pc:sldMkLst>
          <pc:docMk/>
          <pc:sldMk cId="3525163921" sldId="987"/>
        </pc:sldMkLst>
        <pc:spChg chg="mod">
          <ac:chgData name="Ingmar van Hengel" userId="cf8b8cf7-81d7-40b4-9f21-9bf53c0ad6df" providerId="ADAL" clId="{4E07EC2D-7A3A-48AC-A126-249AE08EF3C3}" dt="2026-03-12T12:51:19.882" v="32" actId="947"/>
          <ac:spMkLst>
            <pc:docMk/>
            <pc:sldMk cId="3525163921" sldId="987"/>
            <ac:spMk id="4" creationId="{CABC17CA-0230-5BE2-C7F1-1B38D78C5351}"/>
          </ac:spMkLst>
        </pc:spChg>
      </pc:sldChg>
      <pc:sldChg chg="modSp mod">
        <pc:chgData name="Ingmar van Hengel" userId="cf8b8cf7-81d7-40b4-9f21-9bf53c0ad6df" providerId="ADAL" clId="{4E07EC2D-7A3A-48AC-A126-249AE08EF3C3}" dt="2026-03-13T16:16:51.981" v="189" actId="20577"/>
        <pc:sldMkLst>
          <pc:docMk/>
          <pc:sldMk cId="134042669" sldId="993"/>
        </pc:sldMkLst>
        <pc:spChg chg="mod">
          <ac:chgData name="Ingmar van Hengel" userId="cf8b8cf7-81d7-40b4-9f21-9bf53c0ad6df" providerId="ADAL" clId="{4E07EC2D-7A3A-48AC-A126-249AE08EF3C3}" dt="2026-03-13T16:16:51.981" v="189" actId="20577"/>
          <ac:spMkLst>
            <pc:docMk/>
            <pc:sldMk cId="134042669" sldId="993"/>
            <ac:spMk id="7" creationId="{88912A34-B9AD-3A21-A561-B5441F0B3128}"/>
          </ac:spMkLst>
        </pc:spChg>
      </pc:sldChg>
      <pc:sldChg chg="modSp del mod">
        <pc:chgData name="Ingmar van Hengel" userId="cf8b8cf7-81d7-40b4-9f21-9bf53c0ad6df" providerId="ADAL" clId="{4E07EC2D-7A3A-48AC-A126-249AE08EF3C3}" dt="2026-03-23T18:07:02.213" v="196" actId="47"/>
        <pc:sldMkLst>
          <pc:docMk/>
          <pc:sldMk cId="3414152869" sldId="998"/>
        </pc:sldMkLst>
        <pc:picChg chg="mod">
          <ac:chgData name="Ingmar van Hengel" userId="cf8b8cf7-81d7-40b4-9f21-9bf53c0ad6df" providerId="ADAL" clId="{4E07EC2D-7A3A-48AC-A126-249AE08EF3C3}" dt="2026-03-13T16:15:51.427" v="169" actId="1076"/>
          <ac:picMkLst>
            <pc:docMk/>
            <pc:sldMk cId="3414152869" sldId="998"/>
            <ac:picMk id="7" creationId="{CF93D4CF-3895-D050-03B6-9CD7BF2506DA}"/>
          </ac:picMkLst>
        </pc:picChg>
        <pc:picChg chg="mod">
          <ac:chgData name="Ingmar van Hengel" userId="cf8b8cf7-81d7-40b4-9f21-9bf53c0ad6df" providerId="ADAL" clId="{4E07EC2D-7A3A-48AC-A126-249AE08EF3C3}" dt="2026-03-13T16:15:55.182" v="171" actId="1076"/>
          <ac:picMkLst>
            <pc:docMk/>
            <pc:sldMk cId="3414152869" sldId="998"/>
            <ac:picMk id="45" creationId="{790B3946-1FFE-5EF8-30BA-AE04A8C91494}"/>
          </ac:picMkLst>
        </pc:picChg>
      </pc:sldChg>
      <pc:sldChg chg="delSp mod">
        <pc:chgData name="Ingmar van Hengel" userId="cf8b8cf7-81d7-40b4-9f21-9bf53c0ad6df" providerId="ADAL" clId="{4E07EC2D-7A3A-48AC-A126-249AE08EF3C3}" dt="2026-03-12T12:56:56.865" v="43" actId="478"/>
        <pc:sldMkLst>
          <pc:docMk/>
          <pc:sldMk cId="3342266305" sldId="999"/>
        </pc:sldMkLst>
      </pc:sldChg>
      <pc:sldChg chg="delSp mod">
        <pc:chgData name="Ingmar van Hengel" userId="cf8b8cf7-81d7-40b4-9f21-9bf53c0ad6df" providerId="ADAL" clId="{4E07EC2D-7A3A-48AC-A126-249AE08EF3C3}" dt="2026-03-12T12:56:47.168" v="39" actId="478"/>
        <pc:sldMkLst>
          <pc:docMk/>
          <pc:sldMk cId="2791768798" sldId="1048"/>
        </pc:sldMkLst>
      </pc:sldChg>
      <pc:sldChg chg="delSp modSp mod">
        <pc:chgData name="Ingmar van Hengel" userId="cf8b8cf7-81d7-40b4-9f21-9bf53c0ad6df" providerId="ADAL" clId="{4E07EC2D-7A3A-48AC-A126-249AE08EF3C3}" dt="2026-03-13T16:14:26.350" v="83" actId="1076"/>
        <pc:sldMkLst>
          <pc:docMk/>
          <pc:sldMk cId="2761466148" sldId="1049"/>
        </pc:sldMkLst>
        <pc:grpChg chg="mod">
          <ac:chgData name="Ingmar van Hengel" userId="cf8b8cf7-81d7-40b4-9f21-9bf53c0ad6df" providerId="ADAL" clId="{4E07EC2D-7A3A-48AC-A126-249AE08EF3C3}" dt="2026-03-13T16:14:26.350" v="83" actId="1076"/>
          <ac:grpSpMkLst>
            <pc:docMk/>
            <pc:sldMk cId="2761466148" sldId="1049"/>
            <ac:grpSpMk id="14" creationId="{BED5ED9B-3515-D2E5-1551-1CD693AD557D}"/>
          </ac:grpSpMkLst>
        </pc:grpChg>
        <pc:grpChg chg="mod">
          <ac:chgData name="Ingmar van Hengel" userId="cf8b8cf7-81d7-40b4-9f21-9bf53c0ad6df" providerId="ADAL" clId="{4E07EC2D-7A3A-48AC-A126-249AE08EF3C3}" dt="2026-03-13T16:14:25.317" v="82" actId="1076"/>
          <ac:grpSpMkLst>
            <pc:docMk/>
            <pc:sldMk cId="2761466148" sldId="1049"/>
            <ac:grpSpMk id="16" creationId="{1CA14752-67FE-B439-8CA1-B41EF0BC6FC6}"/>
          </ac:grpSpMkLst>
        </pc:grpChg>
      </pc:sldChg>
      <pc:sldChg chg="delSp mod">
        <pc:chgData name="Ingmar van Hengel" userId="cf8b8cf7-81d7-40b4-9f21-9bf53c0ad6df" providerId="ADAL" clId="{4E07EC2D-7A3A-48AC-A126-249AE08EF3C3}" dt="2026-03-12T12:56:52.767" v="42" actId="478"/>
        <pc:sldMkLst>
          <pc:docMk/>
          <pc:sldMk cId="1846744183" sldId="1050"/>
        </pc:sldMkLst>
      </pc:sldChg>
      <pc:sldChg chg="delSp modSp mod">
        <pc:chgData name="Ingmar van Hengel" userId="cf8b8cf7-81d7-40b4-9f21-9bf53c0ad6df" providerId="ADAL" clId="{4E07EC2D-7A3A-48AC-A126-249AE08EF3C3}" dt="2026-03-13T16:14:52.955" v="115" actId="1037"/>
        <pc:sldMkLst>
          <pc:docMk/>
          <pc:sldMk cId="1080142219" sldId="1051"/>
        </pc:sldMkLst>
        <pc:spChg chg="mod">
          <ac:chgData name="Ingmar van Hengel" userId="cf8b8cf7-81d7-40b4-9f21-9bf53c0ad6df" providerId="ADAL" clId="{4E07EC2D-7A3A-48AC-A126-249AE08EF3C3}" dt="2026-03-13T16:14:52.955" v="115" actId="1037"/>
          <ac:spMkLst>
            <pc:docMk/>
            <pc:sldMk cId="1080142219" sldId="1051"/>
            <ac:spMk id="27" creationId="{25CF88BD-B77C-E77F-1ABE-70DAEA0AA72B}"/>
          </ac:spMkLst>
        </pc:spChg>
        <pc:spChg chg="mod">
          <ac:chgData name="Ingmar van Hengel" userId="cf8b8cf7-81d7-40b4-9f21-9bf53c0ad6df" providerId="ADAL" clId="{4E07EC2D-7A3A-48AC-A126-249AE08EF3C3}" dt="2026-03-13T16:14:52.955" v="115" actId="1037"/>
          <ac:spMkLst>
            <pc:docMk/>
            <pc:sldMk cId="1080142219" sldId="1051"/>
            <ac:spMk id="29" creationId="{7ECBA162-7F4B-B3E3-D70E-A52A7D8CCF69}"/>
          </ac:spMkLst>
        </pc:spChg>
        <pc:spChg chg="mod">
          <ac:chgData name="Ingmar van Hengel" userId="cf8b8cf7-81d7-40b4-9f21-9bf53c0ad6df" providerId="ADAL" clId="{4E07EC2D-7A3A-48AC-A126-249AE08EF3C3}" dt="2026-03-13T16:14:52.955" v="115" actId="1037"/>
          <ac:spMkLst>
            <pc:docMk/>
            <pc:sldMk cId="1080142219" sldId="1051"/>
            <ac:spMk id="75" creationId="{F6090776-79A2-E7F9-49C2-4B92A3FBF982}"/>
          </ac:spMkLst>
        </pc:spChg>
        <pc:picChg chg="mod">
          <ac:chgData name="Ingmar van Hengel" userId="cf8b8cf7-81d7-40b4-9f21-9bf53c0ad6df" providerId="ADAL" clId="{4E07EC2D-7A3A-48AC-A126-249AE08EF3C3}" dt="2026-03-13T16:14:52.955" v="115" actId="1037"/>
          <ac:picMkLst>
            <pc:docMk/>
            <pc:sldMk cId="1080142219" sldId="1051"/>
            <ac:picMk id="63" creationId="{8193DE36-8D52-27CD-B02A-A2407EB61BCF}"/>
          </ac:picMkLst>
        </pc:picChg>
        <pc:picChg chg="mod">
          <ac:chgData name="Ingmar van Hengel" userId="cf8b8cf7-81d7-40b4-9f21-9bf53c0ad6df" providerId="ADAL" clId="{4E07EC2D-7A3A-48AC-A126-249AE08EF3C3}" dt="2026-03-13T16:14:52.955" v="115" actId="1037"/>
          <ac:picMkLst>
            <pc:docMk/>
            <pc:sldMk cId="1080142219" sldId="1051"/>
            <ac:picMk id="65" creationId="{8CBA0938-A216-4AA4-36AB-8738627365D3}"/>
          </ac:picMkLst>
        </pc:picChg>
      </pc:sldChg>
      <pc:sldChg chg="delSp mod">
        <pc:chgData name="Ingmar van Hengel" userId="cf8b8cf7-81d7-40b4-9f21-9bf53c0ad6df" providerId="ADAL" clId="{4E07EC2D-7A3A-48AC-A126-249AE08EF3C3}" dt="2026-03-12T12:57:00.322" v="44" actId="478"/>
        <pc:sldMkLst>
          <pc:docMk/>
          <pc:sldMk cId="1483719538" sldId="1052"/>
        </pc:sldMkLst>
      </pc:sldChg>
      <pc:sldChg chg="delSp modSp mod">
        <pc:chgData name="Ingmar van Hengel" userId="cf8b8cf7-81d7-40b4-9f21-9bf53c0ad6df" providerId="ADAL" clId="{4E07EC2D-7A3A-48AC-A126-249AE08EF3C3}" dt="2026-03-13T16:16:31.960" v="178" actId="1076"/>
        <pc:sldMkLst>
          <pc:docMk/>
          <pc:sldMk cId="2951071050" sldId="1053"/>
        </pc:sldMkLst>
        <pc:spChg chg="mod">
          <ac:chgData name="Ingmar van Hengel" userId="cf8b8cf7-81d7-40b4-9f21-9bf53c0ad6df" providerId="ADAL" clId="{4E07EC2D-7A3A-48AC-A126-249AE08EF3C3}" dt="2026-03-13T16:16:30.089" v="177" actId="1076"/>
          <ac:spMkLst>
            <pc:docMk/>
            <pc:sldMk cId="2951071050" sldId="1053"/>
            <ac:spMk id="24" creationId="{54DF8BEA-BE15-07B3-D297-9E06262C07D1}"/>
          </ac:spMkLst>
        </pc:spChg>
        <pc:spChg chg="mod">
          <ac:chgData name="Ingmar van Hengel" userId="cf8b8cf7-81d7-40b4-9f21-9bf53c0ad6df" providerId="ADAL" clId="{4E07EC2D-7A3A-48AC-A126-249AE08EF3C3}" dt="2026-03-13T16:16:31.960" v="178" actId="1076"/>
          <ac:spMkLst>
            <pc:docMk/>
            <pc:sldMk cId="2951071050" sldId="1053"/>
            <ac:spMk id="25" creationId="{9761D470-4563-4B57-1645-B164370E11E5}"/>
          </ac:spMkLst>
        </pc:spChg>
        <pc:grpChg chg="mod">
          <ac:chgData name="Ingmar van Hengel" userId="cf8b8cf7-81d7-40b4-9f21-9bf53c0ad6df" providerId="ADAL" clId="{4E07EC2D-7A3A-48AC-A126-249AE08EF3C3}" dt="2026-03-13T16:16:26.317" v="176" actId="14100"/>
          <ac:grpSpMkLst>
            <pc:docMk/>
            <pc:sldMk cId="2951071050" sldId="1053"/>
            <ac:grpSpMk id="6" creationId="{CB9CB4D8-0074-3CED-E964-D7A87E5B61BC}"/>
          </ac:grpSpMkLst>
        </pc:grpChg>
      </pc:sldChg>
      <pc:sldChg chg="delSp modSp mod">
        <pc:chgData name="Ingmar van Hengel" userId="cf8b8cf7-81d7-40b4-9f21-9bf53c0ad6df" providerId="ADAL" clId="{4E07EC2D-7A3A-48AC-A126-249AE08EF3C3}" dt="2026-03-13T16:16:12.286" v="174" actId="1076"/>
        <pc:sldMkLst>
          <pc:docMk/>
          <pc:sldMk cId="3466786728" sldId="1054"/>
        </pc:sldMkLst>
        <pc:spChg chg="mod">
          <ac:chgData name="Ingmar van Hengel" userId="cf8b8cf7-81d7-40b4-9f21-9bf53c0ad6df" providerId="ADAL" clId="{4E07EC2D-7A3A-48AC-A126-249AE08EF3C3}" dt="2026-03-13T16:16:12.286" v="174" actId="1076"/>
          <ac:spMkLst>
            <pc:docMk/>
            <pc:sldMk cId="3466786728" sldId="1054"/>
            <ac:spMk id="9" creationId="{1A3526B6-4F7F-BB0B-6AB8-B33B7644B8A0}"/>
          </ac:spMkLst>
        </pc:spChg>
        <pc:spChg chg="mod">
          <ac:chgData name="Ingmar van Hengel" userId="cf8b8cf7-81d7-40b4-9f21-9bf53c0ad6df" providerId="ADAL" clId="{4E07EC2D-7A3A-48AC-A126-249AE08EF3C3}" dt="2026-03-13T16:16:12.286" v="174" actId="1076"/>
          <ac:spMkLst>
            <pc:docMk/>
            <pc:sldMk cId="3466786728" sldId="1054"/>
            <ac:spMk id="30" creationId="{24A00AEA-E6C3-94E3-D988-0238DF24457F}"/>
          </ac:spMkLst>
        </pc:spChg>
        <pc:spChg chg="mod">
          <ac:chgData name="Ingmar van Hengel" userId="cf8b8cf7-81d7-40b4-9f21-9bf53c0ad6df" providerId="ADAL" clId="{4E07EC2D-7A3A-48AC-A126-249AE08EF3C3}" dt="2026-03-13T16:16:12.286" v="174" actId="1076"/>
          <ac:spMkLst>
            <pc:docMk/>
            <pc:sldMk cId="3466786728" sldId="1054"/>
            <ac:spMk id="31" creationId="{2EE3BBEA-A921-2143-AB15-90BE92D9D484}"/>
          </ac:spMkLst>
        </pc:spChg>
        <pc:spChg chg="mod">
          <ac:chgData name="Ingmar van Hengel" userId="cf8b8cf7-81d7-40b4-9f21-9bf53c0ad6df" providerId="ADAL" clId="{4E07EC2D-7A3A-48AC-A126-249AE08EF3C3}" dt="2026-03-13T16:16:12.286" v="174" actId="1076"/>
          <ac:spMkLst>
            <pc:docMk/>
            <pc:sldMk cId="3466786728" sldId="1054"/>
            <ac:spMk id="35" creationId="{7E6CF1FD-B176-1350-6368-18F5C77937FF}"/>
          </ac:spMkLst>
        </pc:spChg>
        <pc:picChg chg="mod">
          <ac:chgData name="Ingmar van Hengel" userId="cf8b8cf7-81d7-40b4-9f21-9bf53c0ad6df" providerId="ADAL" clId="{4E07EC2D-7A3A-48AC-A126-249AE08EF3C3}" dt="2026-03-13T16:16:12.286" v="174" actId="1076"/>
          <ac:picMkLst>
            <pc:docMk/>
            <pc:sldMk cId="3466786728" sldId="1054"/>
            <ac:picMk id="25" creationId="{86EBCFF2-3775-3EAA-055D-532FFF673E43}"/>
          </ac:picMkLst>
        </pc:picChg>
        <pc:picChg chg="mod">
          <ac:chgData name="Ingmar van Hengel" userId="cf8b8cf7-81d7-40b4-9f21-9bf53c0ad6df" providerId="ADAL" clId="{4E07EC2D-7A3A-48AC-A126-249AE08EF3C3}" dt="2026-03-13T16:16:12.286" v="174" actId="1076"/>
          <ac:picMkLst>
            <pc:docMk/>
            <pc:sldMk cId="3466786728" sldId="1054"/>
            <ac:picMk id="26" creationId="{44E842C3-32CB-8D62-A317-371BC5723199}"/>
          </ac:picMkLst>
        </pc:picChg>
        <pc:picChg chg="mod">
          <ac:chgData name="Ingmar van Hengel" userId="cf8b8cf7-81d7-40b4-9f21-9bf53c0ad6df" providerId="ADAL" clId="{4E07EC2D-7A3A-48AC-A126-249AE08EF3C3}" dt="2026-03-13T16:16:12.286" v="174" actId="1076"/>
          <ac:picMkLst>
            <pc:docMk/>
            <pc:sldMk cId="3466786728" sldId="1054"/>
            <ac:picMk id="29" creationId="{617F89E2-EA04-97F0-666D-CCBFF1E29B5B}"/>
          </ac:picMkLst>
        </pc:picChg>
        <pc:picChg chg="mod">
          <ac:chgData name="Ingmar van Hengel" userId="cf8b8cf7-81d7-40b4-9f21-9bf53c0ad6df" providerId="ADAL" clId="{4E07EC2D-7A3A-48AC-A126-249AE08EF3C3}" dt="2026-03-13T16:16:12.286" v="174" actId="1076"/>
          <ac:picMkLst>
            <pc:docMk/>
            <pc:sldMk cId="3466786728" sldId="1054"/>
            <ac:picMk id="34" creationId="{A6DBA830-12BD-895D-097B-D5B960CFDF01}"/>
          </ac:picMkLst>
        </pc:picChg>
      </pc:sldChg>
      <pc:sldChg chg="modSp add mod">
        <pc:chgData name="Ingmar van Hengel" userId="cf8b8cf7-81d7-40b4-9f21-9bf53c0ad6df" providerId="ADAL" clId="{4E07EC2D-7A3A-48AC-A126-249AE08EF3C3}" dt="2026-03-13T16:13:47.403" v="78" actId="1076"/>
        <pc:sldMkLst>
          <pc:docMk/>
          <pc:sldMk cId="3963079187" sldId="1059"/>
        </pc:sldMkLst>
        <pc:spChg chg="mod">
          <ac:chgData name="Ingmar van Hengel" userId="cf8b8cf7-81d7-40b4-9f21-9bf53c0ad6df" providerId="ADAL" clId="{4E07EC2D-7A3A-48AC-A126-249AE08EF3C3}" dt="2026-03-13T16:13:47.403" v="78" actId="1076"/>
          <ac:spMkLst>
            <pc:docMk/>
            <pc:sldMk cId="3963079187" sldId="1059"/>
            <ac:spMk id="12" creationId="{BBFC4FB4-9E30-A81C-80BB-B68EB0C39C79}"/>
          </ac:spMkLst>
        </pc:spChg>
        <pc:picChg chg="mod">
          <ac:chgData name="Ingmar van Hengel" userId="cf8b8cf7-81d7-40b4-9f21-9bf53c0ad6df" providerId="ADAL" clId="{4E07EC2D-7A3A-48AC-A126-249AE08EF3C3}" dt="2026-03-13T16:13:47.403" v="78" actId="1076"/>
          <ac:picMkLst>
            <pc:docMk/>
            <pc:sldMk cId="3963079187" sldId="1059"/>
            <ac:picMk id="10" creationId="{8405FB08-ADAA-25A8-1399-367C130924AA}"/>
          </ac:picMkLst>
        </pc:picChg>
        <pc:picChg chg="mod">
          <ac:chgData name="Ingmar van Hengel" userId="cf8b8cf7-81d7-40b4-9f21-9bf53c0ad6df" providerId="ADAL" clId="{4E07EC2D-7A3A-48AC-A126-249AE08EF3C3}" dt="2026-03-13T16:13:47.403" v="78" actId="1076"/>
          <ac:picMkLst>
            <pc:docMk/>
            <pc:sldMk cId="3963079187" sldId="1059"/>
            <ac:picMk id="737" creationId="{D7C1C4C9-BEFE-E73A-421A-E882C8977498}"/>
          </ac:picMkLst>
        </pc:picChg>
        <pc:picChg chg="mod">
          <ac:chgData name="Ingmar van Hengel" userId="cf8b8cf7-81d7-40b4-9f21-9bf53c0ad6df" providerId="ADAL" clId="{4E07EC2D-7A3A-48AC-A126-249AE08EF3C3}" dt="2026-03-13T16:13:47.403" v="78" actId="1076"/>
          <ac:picMkLst>
            <pc:docMk/>
            <pc:sldMk cId="3963079187" sldId="1059"/>
            <ac:picMk id="738" creationId="{4EEC1F35-FB44-3637-A6D6-3800EB7073D0}"/>
          </ac:picMkLst>
        </pc:picChg>
      </pc:sldChg>
      <pc:sldChg chg="addSp delSp modSp add mod">
        <pc:chgData name="Ingmar van Hengel" userId="cf8b8cf7-81d7-40b4-9f21-9bf53c0ad6df" providerId="ADAL" clId="{4E07EC2D-7A3A-48AC-A126-249AE08EF3C3}" dt="2026-03-12T12:59:20.390" v="69" actId="1076"/>
        <pc:sldMkLst>
          <pc:docMk/>
          <pc:sldMk cId="1080965438" sldId="1061"/>
        </pc:sldMkLst>
        <pc:spChg chg="mod">
          <ac:chgData name="Ingmar van Hengel" userId="cf8b8cf7-81d7-40b4-9f21-9bf53c0ad6df" providerId="ADAL" clId="{4E07EC2D-7A3A-48AC-A126-249AE08EF3C3}" dt="2026-03-12T12:58:34.125" v="62" actId="20577"/>
          <ac:spMkLst>
            <pc:docMk/>
            <pc:sldMk cId="1080965438" sldId="1061"/>
            <ac:spMk id="2" creationId="{8F5CAF66-1F8D-F306-6D01-A51CC7B0267D}"/>
          </ac:spMkLst>
        </pc:spChg>
        <pc:spChg chg="add mod">
          <ac:chgData name="Ingmar van Hengel" userId="cf8b8cf7-81d7-40b4-9f21-9bf53c0ad6df" providerId="ADAL" clId="{4E07EC2D-7A3A-48AC-A126-249AE08EF3C3}" dt="2026-03-12T12:59:20.390" v="69" actId="1076"/>
          <ac:spMkLst>
            <pc:docMk/>
            <pc:sldMk cId="1080965438" sldId="1061"/>
            <ac:spMk id="10" creationId="{A55A0050-031F-CD7E-54AF-CDAF798A4C5B}"/>
          </ac:spMkLst>
        </pc:spChg>
        <pc:picChg chg="add mod">
          <ac:chgData name="Ingmar van Hengel" userId="cf8b8cf7-81d7-40b4-9f21-9bf53c0ad6df" providerId="ADAL" clId="{4E07EC2D-7A3A-48AC-A126-249AE08EF3C3}" dt="2026-03-12T12:59:05.560" v="67" actId="1076"/>
          <ac:picMkLst>
            <pc:docMk/>
            <pc:sldMk cId="1080965438" sldId="1061"/>
            <ac:picMk id="8" creationId="{9C3D8D1E-3B56-38EB-54E2-4575FAB59B1F}"/>
          </ac:picMkLst>
        </pc:picChg>
      </pc:sldChg>
      <pc:sldChg chg="add">
        <pc:chgData name="Ingmar van Hengel" userId="cf8b8cf7-81d7-40b4-9f21-9bf53c0ad6df" providerId="ADAL" clId="{4E07EC2D-7A3A-48AC-A126-249AE08EF3C3}" dt="2026-03-13T16:14:07.217" v="79"/>
        <pc:sldMkLst>
          <pc:docMk/>
          <pc:sldMk cId="3508092528" sldId="106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05904186219144E-2"/>
          <c:y val="5.8201058201058198E-2"/>
          <c:w val="0.91457355709324228"/>
          <c:h val="0.7639540890721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inavea!$B$2</c:f>
              <c:strCache>
                <c:ptCount val="1"/>
                <c:pt idx="0">
                  <c:v>Positive CMS</c:v>
                </c:pt>
              </c:strCache>
            </c:strRef>
          </c:tx>
          <c:spPr>
            <a:solidFill>
              <a:srgbClr val="CB651F"/>
            </a:solidFill>
            <a:ln>
              <a:noFill/>
            </a:ln>
            <a:effectLst/>
          </c:spPr>
          <c:invertIfNegative val="0"/>
          <c:cat>
            <c:strRef>
              <c:f>inavea!$A$3:$A$4</c:f>
              <c:strCache>
                <c:ptCount val="1"/>
                <c:pt idx="0">
                  <c:v>inaveaTM CAROB &amp; ACACIA</c:v>
                </c:pt>
              </c:strCache>
            </c:strRef>
          </c:cat>
          <c:val>
            <c:numRef>
              <c:f>inavea!$B$3:$B$4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4F-44B7-8B6D-74FAFEF9B4EA}"/>
            </c:ext>
          </c:extLst>
        </c:ser>
        <c:ser>
          <c:idx val="1"/>
          <c:order val="1"/>
          <c:tx>
            <c:strRef>
              <c:f>inavea!$C$2</c:f>
              <c:strCache>
                <c:ptCount val="1"/>
                <c:pt idx="0">
                  <c:v>Negative CMS</c:v>
                </c:pt>
              </c:strCache>
            </c:strRef>
          </c:tx>
          <c:spPr>
            <a:solidFill>
              <a:srgbClr val="3E1F0A"/>
            </a:solidFill>
            <a:ln>
              <a:noFill/>
            </a:ln>
            <a:effectLst/>
          </c:spPr>
          <c:invertIfNegative val="0"/>
          <c:cat>
            <c:strRef>
              <c:f>inavea!$A$3:$A$4</c:f>
              <c:strCache>
                <c:ptCount val="1"/>
                <c:pt idx="0">
                  <c:v>inaveaTM CAROB &amp; ACACIA</c:v>
                </c:pt>
              </c:strCache>
            </c:strRef>
          </c:cat>
          <c:val>
            <c:numRef>
              <c:f>inavea!$C$3:$C$4</c:f>
              <c:numCache>
                <c:formatCode>General</c:formatCode>
                <c:ptCount val="1"/>
                <c:pt idx="0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4F-44B7-8B6D-74FAFEF9B4EA}"/>
            </c:ext>
          </c:extLst>
        </c:ser>
        <c:ser>
          <c:idx val="2"/>
          <c:order val="2"/>
          <c:tx>
            <c:strRef>
              <c:f>inavea!$D$2</c:f>
              <c:strCache>
                <c:ptCount val="1"/>
                <c:pt idx="0">
                  <c:v>Combined CMS</c:v>
                </c:pt>
              </c:strCache>
            </c:strRef>
          </c:tx>
          <c:spPr>
            <a:solidFill>
              <a:srgbClr val="7C3E13"/>
            </a:solidFill>
            <a:ln>
              <a:solidFill>
                <a:srgbClr val="7C3E13"/>
              </a:solidFill>
            </a:ln>
            <a:effectLst/>
          </c:spPr>
          <c:invertIfNegative val="0"/>
          <c:cat>
            <c:strRef>
              <c:f>inavea!$A$3:$A$4</c:f>
              <c:strCache>
                <c:ptCount val="1"/>
                <c:pt idx="0">
                  <c:v>inaveaTM CAROB &amp; ACACIA</c:v>
                </c:pt>
              </c:strCache>
            </c:strRef>
          </c:cat>
          <c:val>
            <c:numRef>
              <c:f>inavea!$D$3:$D$4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4F-44B7-8B6D-74FAFEF9B4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1"/>
        <c:overlap val="-100"/>
        <c:axId val="1325956160"/>
        <c:axId val="1325936000"/>
      </c:barChart>
      <c:catAx>
        <c:axId val="1325956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5936000"/>
        <c:crosses val="autoZero"/>
        <c:auto val="1"/>
        <c:lblAlgn val="ctr"/>
        <c:lblOffset val="100"/>
        <c:noMultiLvlLbl val="0"/>
      </c:catAx>
      <c:valAx>
        <c:axId val="132593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2595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3652BE-5AEC-4878-A68A-C8BBF0ADA106}" type="doc">
      <dgm:prSet loTypeId="urn:microsoft.com/office/officeart/2005/8/layout/arrow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BC645A22-B6F7-4487-B1BA-C11BEEE5BC77}">
      <dgm:prSet phldrT="[Text]" custT="1"/>
      <dgm:spPr/>
      <dgm:t>
        <a:bodyPr/>
        <a:lstStyle/>
        <a:p>
          <a:r>
            <a:rPr lang="en-GB" sz="1800"/>
            <a:t>Screening</a:t>
          </a:r>
        </a:p>
      </dgm:t>
    </dgm:pt>
    <dgm:pt modelId="{3E541F74-ACD6-4880-988C-0497C85A352F}" type="parTrans" cxnId="{246D28AB-C6E7-4146-89AF-69812DFB35B7}">
      <dgm:prSet/>
      <dgm:spPr/>
      <dgm:t>
        <a:bodyPr/>
        <a:lstStyle/>
        <a:p>
          <a:endParaRPr lang="en-GB"/>
        </a:p>
      </dgm:t>
    </dgm:pt>
    <dgm:pt modelId="{BAD1825E-1262-4F6D-846F-CD59D024C03E}" type="sibTrans" cxnId="{246D28AB-C6E7-4146-89AF-69812DFB35B7}">
      <dgm:prSet/>
      <dgm:spPr/>
      <dgm:t>
        <a:bodyPr/>
        <a:lstStyle/>
        <a:p>
          <a:endParaRPr lang="en-GB"/>
        </a:p>
      </dgm:t>
    </dgm:pt>
    <dgm:pt modelId="{A1D3DC0B-1946-4629-99DD-4991C411E8BF}">
      <dgm:prSet phldrT="[Text]" custT="1"/>
      <dgm:spPr/>
      <dgm:t>
        <a:bodyPr/>
        <a:lstStyle/>
        <a:p>
          <a:r>
            <a:rPr lang="en-GB" sz="1800" dirty="0"/>
            <a:t>In-depth mechanistic characterisation</a:t>
          </a:r>
        </a:p>
      </dgm:t>
    </dgm:pt>
    <dgm:pt modelId="{58A5BB20-B0CF-4BA6-B135-64CA7A1A976D}" type="parTrans" cxnId="{60B172B9-B169-4273-8859-A9FCA04A3B80}">
      <dgm:prSet/>
      <dgm:spPr/>
      <dgm:t>
        <a:bodyPr/>
        <a:lstStyle/>
        <a:p>
          <a:endParaRPr lang="en-GB"/>
        </a:p>
      </dgm:t>
    </dgm:pt>
    <dgm:pt modelId="{B9EDACC3-92A3-4668-AA7A-A9D446B192EA}" type="sibTrans" cxnId="{60B172B9-B169-4273-8859-A9FCA04A3B80}">
      <dgm:prSet/>
      <dgm:spPr/>
      <dgm:t>
        <a:bodyPr/>
        <a:lstStyle/>
        <a:p>
          <a:endParaRPr lang="en-GB"/>
        </a:p>
      </dgm:t>
    </dgm:pt>
    <dgm:pt modelId="{E1F6C637-82C6-45C8-B1E2-7F43B64FA6F1}">
      <dgm:prSet phldrT="[Text]" custT="1"/>
      <dgm:spPr/>
      <dgm:t>
        <a:bodyPr/>
        <a:lstStyle/>
        <a:p>
          <a:r>
            <a:rPr lang="en-GB" sz="1800"/>
            <a:t>Clinical</a:t>
          </a:r>
        </a:p>
      </dgm:t>
    </dgm:pt>
    <dgm:pt modelId="{11FD58A1-8B27-4A23-B6BB-6CF0D1DDA749}" type="parTrans" cxnId="{8E2B2596-3E40-42E0-B4E5-8B11EBA070E0}">
      <dgm:prSet/>
      <dgm:spPr/>
      <dgm:t>
        <a:bodyPr/>
        <a:lstStyle/>
        <a:p>
          <a:endParaRPr lang="en-GB"/>
        </a:p>
      </dgm:t>
    </dgm:pt>
    <dgm:pt modelId="{CA486D26-6C86-4D31-AF2A-D2FBC459489B}" type="sibTrans" cxnId="{8E2B2596-3E40-42E0-B4E5-8B11EBA070E0}">
      <dgm:prSet/>
      <dgm:spPr/>
      <dgm:t>
        <a:bodyPr/>
        <a:lstStyle/>
        <a:p>
          <a:endParaRPr lang="en-GB"/>
        </a:p>
      </dgm:t>
    </dgm:pt>
    <dgm:pt modelId="{FB309D37-F62C-40C1-B5F6-9BF818F76A71}" type="pres">
      <dgm:prSet presAssocID="{4B3652BE-5AEC-4878-A68A-C8BBF0ADA106}" presName="arrowDiagram" presStyleCnt="0">
        <dgm:presLayoutVars>
          <dgm:chMax val="5"/>
          <dgm:dir/>
          <dgm:resizeHandles val="exact"/>
        </dgm:presLayoutVars>
      </dgm:prSet>
      <dgm:spPr/>
    </dgm:pt>
    <dgm:pt modelId="{C651DD5A-F25A-4682-AEBA-B6344880ADA1}" type="pres">
      <dgm:prSet presAssocID="{4B3652BE-5AEC-4878-A68A-C8BBF0ADA106}" presName="arrow" presStyleLbl="bgShp" presStyleIdx="0" presStyleCnt="1" custScaleX="152775"/>
      <dgm:spPr/>
    </dgm:pt>
    <dgm:pt modelId="{E127D2D0-8417-45EA-A3C5-02FA86BDD132}" type="pres">
      <dgm:prSet presAssocID="{4B3652BE-5AEC-4878-A68A-C8BBF0ADA106}" presName="arrowDiagram3" presStyleCnt="0"/>
      <dgm:spPr/>
    </dgm:pt>
    <dgm:pt modelId="{8DC4C2BF-EFD0-46B1-BAAB-6E3E69C376D4}" type="pres">
      <dgm:prSet presAssocID="{BC645A22-B6F7-4487-B1BA-C11BEEE5BC77}" presName="bullet3a" presStyleLbl="node1" presStyleIdx="0" presStyleCnt="3" custLinFactX="-351528" custLinFactNeighborX="-400000" custLinFactNeighborY="-9697"/>
      <dgm:spPr>
        <a:solidFill>
          <a:srgbClr val="C78DFF"/>
        </a:solidFill>
        <a:ln>
          <a:noFill/>
        </a:ln>
      </dgm:spPr>
    </dgm:pt>
    <dgm:pt modelId="{25A47740-3135-4BF3-9E62-3B47169D217D}" type="pres">
      <dgm:prSet presAssocID="{BC645A22-B6F7-4487-B1BA-C11BEEE5BC77}" presName="textBox3a" presStyleLbl="revTx" presStyleIdx="0" presStyleCnt="3" custLinFactNeighborX="-79860" custLinFactNeighborY="-10685">
        <dgm:presLayoutVars>
          <dgm:bulletEnabled val="1"/>
        </dgm:presLayoutVars>
      </dgm:prSet>
      <dgm:spPr/>
    </dgm:pt>
    <dgm:pt modelId="{AB5BF751-6870-4EB1-827E-3E60A71D8048}" type="pres">
      <dgm:prSet presAssocID="{A1D3DC0B-1946-4629-99DD-4991C411E8BF}" presName="bullet3b" presStyleLbl="node1" presStyleIdx="1" presStyleCnt="3"/>
      <dgm:spPr>
        <a:solidFill>
          <a:srgbClr val="4FD3BD"/>
        </a:solidFill>
        <a:ln>
          <a:noFill/>
        </a:ln>
      </dgm:spPr>
    </dgm:pt>
    <dgm:pt modelId="{27D5B464-99BA-4FF9-8BDC-DAB70431B74A}" type="pres">
      <dgm:prSet presAssocID="{A1D3DC0B-1946-4629-99DD-4991C411E8BF}" presName="textBox3b" presStyleLbl="revTx" presStyleIdx="1" presStyleCnt="3" custScaleX="169846" custLinFactNeighborX="39869" custLinFactNeighborY="-11078">
        <dgm:presLayoutVars>
          <dgm:bulletEnabled val="1"/>
        </dgm:presLayoutVars>
      </dgm:prSet>
      <dgm:spPr/>
    </dgm:pt>
    <dgm:pt modelId="{9FB73865-F6FB-4AF8-AC43-DC35F1ED1A89}" type="pres">
      <dgm:prSet presAssocID="{E1F6C637-82C6-45C8-B1E2-7F43B64FA6F1}" presName="bullet3c" presStyleLbl="node1" presStyleIdx="2" presStyleCnt="3" custLinFactX="172370" custLinFactNeighborX="200000" custLinFactNeighborY="-13579"/>
      <dgm:spPr>
        <a:ln>
          <a:noFill/>
        </a:ln>
      </dgm:spPr>
    </dgm:pt>
    <dgm:pt modelId="{1C0CFDE1-C4E6-4774-9E35-4EA8F4642AF4}" type="pres">
      <dgm:prSet presAssocID="{E1F6C637-82C6-45C8-B1E2-7F43B64FA6F1}" presName="textBox3c" presStyleLbl="revTx" presStyleIdx="2" presStyleCnt="3" custLinFactX="3761" custLinFactNeighborX="100000" custLinFactNeighborY="-5410">
        <dgm:presLayoutVars>
          <dgm:bulletEnabled val="1"/>
        </dgm:presLayoutVars>
      </dgm:prSet>
      <dgm:spPr/>
    </dgm:pt>
  </dgm:ptLst>
  <dgm:cxnLst>
    <dgm:cxn modelId="{A9F60519-0984-459A-9C65-2743DF735B77}" type="presOf" srcId="{BC645A22-B6F7-4487-B1BA-C11BEEE5BC77}" destId="{25A47740-3135-4BF3-9E62-3B47169D217D}" srcOrd="0" destOrd="0" presId="urn:microsoft.com/office/officeart/2005/8/layout/arrow2"/>
    <dgm:cxn modelId="{9DBC362E-2A98-4C5B-96A1-23EBB4526133}" type="presOf" srcId="{E1F6C637-82C6-45C8-B1E2-7F43B64FA6F1}" destId="{1C0CFDE1-C4E6-4774-9E35-4EA8F4642AF4}" srcOrd="0" destOrd="0" presId="urn:microsoft.com/office/officeart/2005/8/layout/arrow2"/>
    <dgm:cxn modelId="{7272115C-3391-4401-AD1A-560BB180688E}" type="presOf" srcId="{A1D3DC0B-1946-4629-99DD-4991C411E8BF}" destId="{27D5B464-99BA-4FF9-8BDC-DAB70431B74A}" srcOrd="0" destOrd="0" presId="urn:microsoft.com/office/officeart/2005/8/layout/arrow2"/>
    <dgm:cxn modelId="{8E2B2596-3E40-42E0-B4E5-8B11EBA070E0}" srcId="{4B3652BE-5AEC-4878-A68A-C8BBF0ADA106}" destId="{E1F6C637-82C6-45C8-B1E2-7F43B64FA6F1}" srcOrd="2" destOrd="0" parTransId="{11FD58A1-8B27-4A23-B6BB-6CF0D1DDA749}" sibTransId="{CA486D26-6C86-4D31-AF2A-D2FBC459489B}"/>
    <dgm:cxn modelId="{246D28AB-C6E7-4146-89AF-69812DFB35B7}" srcId="{4B3652BE-5AEC-4878-A68A-C8BBF0ADA106}" destId="{BC645A22-B6F7-4487-B1BA-C11BEEE5BC77}" srcOrd="0" destOrd="0" parTransId="{3E541F74-ACD6-4880-988C-0497C85A352F}" sibTransId="{BAD1825E-1262-4F6D-846F-CD59D024C03E}"/>
    <dgm:cxn modelId="{60B172B9-B169-4273-8859-A9FCA04A3B80}" srcId="{4B3652BE-5AEC-4878-A68A-C8BBF0ADA106}" destId="{A1D3DC0B-1946-4629-99DD-4991C411E8BF}" srcOrd="1" destOrd="0" parTransId="{58A5BB20-B0CF-4BA6-B135-64CA7A1A976D}" sibTransId="{B9EDACC3-92A3-4668-AA7A-A9D446B192EA}"/>
    <dgm:cxn modelId="{69FB1FE8-61E4-44E4-8CB1-7C71F4CBA4B2}" type="presOf" srcId="{4B3652BE-5AEC-4878-A68A-C8BBF0ADA106}" destId="{FB309D37-F62C-40C1-B5F6-9BF818F76A71}" srcOrd="0" destOrd="0" presId="urn:microsoft.com/office/officeart/2005/8/layout/arrow2"/>
    <dgm:cxn modelId="{745B318D-69BD-4B1E-81D4-BA0ED4789628}" type="presParOf" srcId="{FB309D37-F62C-40C1-B5F6-9BF818F76A71}" destId="{C651DD5A-F25A-4682-AEBA-B6344880ADA1}" srcOrd="0" destOrd="0" presId="urn:microsoft.com/office/officeart/2005/8/layout/arrow2"/>
    <dgm:cxn modelId="{1937CB97-0B0C-4067-9B95-9E468C313921}" type="presParOf" srcId="{FB309D37-F62C-40C1-B5F6-9BF818F76A71}" destId="{E127D2D0-8417-45EA-A3C5-02FA86BDD132}" srcOrd="1" destOrd="0" presId="urn:microsoft.com/office/officeart/2005/8/layout/arrow2"/>
    <dgm:cxn modelId="{FAB98B17-3DA2-4666-98B5-E7658BCC705F}" type="presParOf" srcId="{E127D2D0-8417-45EA-A3C5-02FA86BDD132}" destId="{8DC4C2BF-EFD0-46B1-BAAB-6E3E69C376D4}" srcOrd="0" destOrd="0" presId="urn:microsoft.com/office/officeart/2005/8/layout/arrow2"/>
    <dgm:cxn modelId="{B06EF639-37BE-47DB-A2FB-E697F5BBE6B1}" type="presParOf" srcId="{E127D2D0-8417-45EA-A3C5-02FA86BDD132}" destId="{25A47740-3135-4BF3-9E62-3B47169D217D}" srcOrd="1" destOrd="0" presId="urn:microsoft.com/office/officeart/2005/8/layout/arrow2"/>
    <dgm:cxn modelId="{58CE71DE-5ECC-4662-942C-9B24D46A6467}" type="presParOf" srcId="{E127D2D0-8417-45EA-A3C5-02FA86BDD132}" destId="{AB5BF751-6870-4EB1-827E-3E60A71D8048}" srcOrd="2" destOrd="0" presId="urn:microsoft.com/office/officeart/2005/8/layout/arrow2"/>
    <dgm:cxn modelId="{633D547C-4B61-4F51-BD91-0B616996F598}" type="presParOf" srcId="{E127D2D0-8417-45EA-A3C5-02FA86BDD132}" destId="{27D5B464-99BA-4FF9-8BDC-DAB70431B74A}" srcOrd="3" destOrd="0" presId="urn:microsoft.com/office/officeart/2005/8/layout/arrow2"/>
    <dgm:cxn modelId="{D3803CED-2606-4630-8C24-58F43BEDE6DF}" type="presParOf" srcId="{E127D2D0-8417-45EA-A3C5-02FA86BDD132}" destId="{9FB73865-F6FB-4AF8-AC43-DC35F1ED1A89}" srcOrd="4" destOrd="0" presId="urn:microsoft.com/office/officeart/2005/8/layout/arrow2"/>
    <dgm:cxn modelId="{B562FA3B-E933-433B-BD5B-24BF9666D793}" type="presParOf" srcId="{E127D2D0-8417-45EA-A3C5-02FA86BDD132}" destId="{1C0CFDE1-C4E6-4774-9E35-4EA8F4642AF4}" srcOrd="5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1DD5A-F25A-4682-AEBA-B6344880ADA1}">
      <dsp:nvSpPr>
        <dsp:cNvPr id="0" name=""/>
        <dsp:cNvSpPr/>
      </dsp:nvSpPr>
      <dsp:spPr>
        <a:xfrm>
          <a:off x="14" y="0"/>
          <a:ext cx="11307733" cy="46259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4C2BF-EFD0-46B1-BAAB-6E3E69C376D4}">
      <dsp:nvSpPr>
        <dsp:cNvPr id="0" name=""/>
        <dsp:cNvSpPr/>
      </dsp:nvSpPr>
      <dsp:spPr>
        <a:xfrm>
          <a:off x="1446854" y="3174186"/>
          <a:ext cx="192440" cy="192440"/>
        </a:xfrm>
        <a:prstGeom prst="ellipse">
          <a:avLst/>
        </a:prstGeom>
        <a:solidFill>
          <a:srgbClr val="C78DFF"/>
        </a:solid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47740-3135-4BF3-9E62-3B47169D217D}">
      <dsp:nvSpPr>
        <dsp:cNvPr id="0" name=""/>
        <dsp:cNvSpPr/>
      </dsp:nvSpPr>
      <dsp:spPr>
        <a:xfrm>
          <a:off x="1612083" y="3146219"/>
          <a:ext cx="1724563" cy="133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7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Screening</a:t>
          </a:r>
        </a:p>
      </dsp:txBody>
      <dsp:txXfrm>
        <a:off x="1612083" y="3146219"/>
        <a:ext cx="1724563" cy="1336906"/>
      </dsp:txXfrm>
    </dsp:sp>
    <dsp:sp modelId="{AB5BF751-6870-4EB1-827E-3E60A71D8048}">
      <dsp:nvSpPr>
        <dsp:cNvPr id="0" name=""/>
        <dsp:cNvSpPr/>
      </dsp:nvSpPr>
      <dsp:spPr>
        <a:xfrm>
          <a:off x="4591757" y="1935507"/>
          <a:ext cx="347873" cy="347873"/>
        </a:xfrm>
        <a:prstGeom prst="ellipse">
          <a:avLst/>
        </a:prstGeom>
        <a:solidFill>
          <a:srgbClr val="4FD3BD"/>
        </a:solid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5B464-99BA-4FF9-8BDC-DAB70431B74A}">
      <dsp:nvSpPr>
        <dsp:cNvPr id="0" name=""/>
        <dsp:cNvSpPr/>
      </dsp:nvSpPr>
      <dsp:spPr>
        <a:xfrm>
          <a:off x="4853553" y="1830663"/>
          <a:ext cx="3017100" cy="2516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331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In-depth mechanistic characterisation</a:t>
          </a:r>
        </a:p>
      </dsp:txBody>
      <dsp:txXfrm>
        <a:off x="4853553" y="1830663"/>
        <a:ext cx="3017100" cy="2516530"/>
      </dsp:txXfrm>
    </dsp:sp>
    <dsp:sp modelId="{9FB73865-F6FB-4AF8-AC43-DC35F1ED1A89}">
      <dsp:nvSpPr>
        <dsp:cNvPr id="0" name=""/>
        <dsp:cNvSpPr/>
      </dsp:nvSpPr>
      <dsp:spPr>
        <a:xfrm>
          <a:off x="8426065" y="1105042"/>
          <a:ext cx="481101" cy="481101"/>
        </a:xfrm>
        <a:prstGeom prst="ellipse">
          <a:avLst/>
        </a:prstGeom>
        <a:solidFill>
          <a:schemeClr val="accent2">
            <a:hueOff val="-7372644"/>
            <a:satOff val="10609"/>
            <a:lumOff val="16667"/>
            <a:alphaOff val="0"/>
          </a:schemeClr>
        </a:solid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CFDE1-C4E6-4774-9E35-4EA8F4642AF4}">
      <dsp:nvSpPr>
        <dsp:cNvPr id="0" name=""/>
        <dsp:cNvSpPr/>
      </dsp:nvSpPr>
      <dsp:spPr>
        <a:xfrm>
          <a:off x="8718322" y="1236988"/>
          <a:ext cx="1776374" cy="3215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926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Clinical</a:t>
          </a:r>
        </a:p>
      </dsp:txBody>
      <dsp:txXfrm>
        <a:off x="8718322" y="1236988"/>
        <a:ext cx="1776374" cy="3215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BCD68-8037-410A-AA92-3952308EF1EB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E2163-1091-4809-B992-7527ABA91E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82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nvisibleextinction.com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USA - FDA Modernisation Act 2.0: remove the requirement for animal trial</a:t>
            </a:r>
          </a:p>
          <a:p>
            <a:r>
              <a:rPr lang="en-GB"/>
              <a:t>European Parliament - Directive 2010/63/EU, works on the development and promotion of non-animal approaches to testing and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A7D50-52AC-405A-88C4-4AB2462EFE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396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The Invisible Extinction</a:t>
            </a:r>
            <a:endParaRPr lang="en-GB" sz="1200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A7D50-52AC-405A-88C4-4AB2462EFE3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26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73000">
              <a:schemeClr val="tx1"/>
            </a:gs>
            <a:gs pos="9000">
              <a:schemeClr val="accent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253771"/>
            <a:ext cx="12192000" cy="1678338"/>
          </a:xfrm>
        </p:spPr>
        <p:txBody>
          <a:bodyPr vert="horz" lIns="360000" rIns="180000" rtlCol="0" anchor="b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276602"/>
            <a:ext cx="12191999" cy="1942651"/>
          </a:xfrm>
          <a:noFill/>
        </p:spPr>
        <p:txBody>
          <a:bodyPr lIns="900000" tIns="0" rIns="18000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chemeClr val="accent3"/>
                </a:solidFill>
                <a:latin typeface="Teachers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8FC66D-D5FB-4600-9186-6759061BDBF3}" type="datetime1">
              <a:rPr lang="en-GB" smtClean="0"/>
              <a:t>23/03/2026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A7893E-D926-4CD5-AC61-4537C95BBF36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31B85F-4AA3-0E28-9847-0EAD487F44D0}"/>
              </a:ext>
            </a:extLst>
          </p:cNvPr>
          <p:cNvCxnSpPr/>
          <p:nvPr userDrawn="1"/>
        </p:nvCxnSpPr>
        <p:spPr>
          <a:xfrm>
            <a:off x="0" y="2951196"/>
            <a:ext cx="11917680" cy="0"/>
          </a:xfrm>
          <a:prstGeom prst="line">
            <a:avLst/>
          </a:prstGeom>
          <a:ln w="25400">
            <a:gradFill flip="none" rotWithShape="1">
              <a:gsLst>
                <a:gs pos="70000">
                  <a:srgbClr val="7EE1DE">
                    <a:alpha val="80000"/>
                  </a:srgbClr>
                </a:gs>
                <a:gs pos="0">
                  <a:schemeClr val="accent1"/>
                </a:gs>
                <a:gs pos="100000">
                  <a:schemeClr val="accent1">
                    <a:alpha val="30000"/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B703E84-6217-D345-8706-5531DC878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94" y="5328501"/>
            <a:ext cx="3183186" cy="103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2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8000"/>
          </a:xfrm>
        </p:spPr>
        <p:txBody>
          <a:bodyPr vert="horz" lIns="180000" rIns="108000" rtlCol="0" anchor="b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defRPr lang="en-US" dirty="0"/>
            </a:lvl1pPr>
          </a:lstStyle>
          <a:p>
            <a:pPr marL="0" lvl="0" defTabSz="914400"/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16" y="1054803"/>
            <a:ext cx="7894188" cy="5346000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9662" y="1054803"/>
            <a:ext cx="3291840" cy="534600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5A6E-2BD1-4C26-8554-EE311E709631}" type="datetime1">
              <a:rPr lang="en-GB" smtClean="0"/>
              <a:t>23/03/2026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13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80000" rIns="108000" rtlCol="0" anchor="b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defRPr lang="en-US"/>
            </a:lvl1pPr>
          </a:lstStyle>
          <a:p>
            <a:pPr marL="0" lvl="0" defTabSz="914400"/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9ECF-3505-41E3-A8C2-F4772E6D12F6}" type="datetime1">
              <a:rPr lang="en-GB" smtClean="0"/>
              <a:t>23/03/2026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750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Slide">
    <p:bg>
      <p:bgPr>
        <a:gradFill flip="none" rotWithShape="1">
          <a:gsLst>
            <a:gs pos="91000">
              <a:schemeClr val="accent1"/>
            </a:gs>
            <a:gs pos="23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dots in a circle&#10;&#10;Description automatically generated">
            <a:extLst>
              <a:ext uri="{FF2B5EF4-FFF2-40B4-BE49-F238E27FC236}">
                <a16:creationId xmlns:a16="http://schemas.microsoft.com/office/drawing/2014/main" id="{A1A99B3D-2282-47C4-1C9D-4BFD77EC7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12" y="2148312"/>
            <a:ext cx="2561377" cy="2561377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EFABC2CE-8AA3-DA1A-BFCA-BEEE6186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420625"/>
            <a:ext cx="12191999" cy="109332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746254-6849-97EA-3B94-3A66B1F98D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44054"/>
            <a:ext cx="12192000" cy="1321922"/>
          </a:xfrm>
        </p:spPr>
        <p:txBody>
          <a:bodyPr>
            <a:normAutofit/>
          </a:bodyPr>
          <a:lstStyle>
            <a:lvl1pPr marL="158492" indent="0" algn="ctr"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96503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Slide">
    <p:bg>
      <p:bgPr>
        <a:gradFill flip="none" rotWithShape="1">
          <a:gsLst>
            <a:gs pos="0">
              <a:schemeClr val="tx1">
                <a:alpha val="80000"/>
              </a:schemeClr>
            </a:gs>
            <a:gs pos="70000">
              <a:schemeClr val="accent1">
                <a:lumMod val="20000"/>
                <a:lumOff val="80000"/>
              </a:schemeClr>
            </a:gs>
            <a:gs pos="30000">
              <a:schemeClr val="accent1">
                <a:lumMod val="20000"/>
                <a:lumOff val="80000"/>
              </a:schemeClr>
            </a:gs>
            <a:gs pos="100000">
              <a:schemeClr val="tx1">
                <a:alpha val="80000"/>
              </a:schemeClr>
            </a:gs>
            <a:gs pos="87000">
              <a:schemeClr val="accent1">
                <a:alpha val="60000"/>
              </a:schemeClr>
            </a:gs>
            <a:gs pos="13000">
              <a:schemeClr val="accent1">
                <a:alpha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B730B5-B904-43FE-9CFA-486E1C708E60}" type="datetime1">
              <a:rPr lang="en-GB" smtClean="0"/>
              <a:t>23/03/2026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A7893E-D926-4CD5-AC61-4537C95BBF3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blue dots in a circle&#10;&#10;Description automatically generated">
            <a:extLst>
              <a:ext uri="{FF2B5EF4-FFF2-40B4-BE49-F238E27FC236}">
                <a16:creationId xmlns:a16="http://schemas.microsoft.com/office/drawing/2014/main" id="{5D9BB0B3-4AE6-898F-AAEA-09EEFCD3BD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97" y="6139319"/>
            <a:ext cx="612000" cy="612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75A2450-C122-5D32-220C-734278451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" y="2379064"/>
            <a:ext cx="12191998" cy="2099872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03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8000"/>
          </a:xfrm>
        </p:spPr>
        <p:txBody>
          <a:bodyPr vert="horz" lIns="180000" rIns="108000" rtlCol="0" anchor="b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defRPr lang="en-US" dirty="0"/>
            </a:lvl1pPr>
          </a:lstStyle>
          <a:p>
            <a:pPr marL="0" lvl="0" defTabSz="914400"/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804" y="1054895"/>
            <a:ext cx="11634876" cy="534590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3657-DD8D-4110-AC9E-97F7C859D65A}" type="datetime1">
              <a:rPr lang="en-GB" smtClean="0"/>
              <a:t>23/03/2026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17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8000"/>
          </a:xfrm>
        </p:spPr>
        <p:txBody>
          <a:bodyPr vert="horz" lIns="180000" rIns="108000" rtlCol="0" anchor="b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defRPr lang="en-US" dirty="0"/>
            </a:lvl1pPr>
          </a:lstStyle>
          <a:p>
            <a:pPr marL="0" lvl="0" defTabSz="914400"/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804" y="1054895"/>
            <a:ext cx="5673600" cy="534590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3208-747F-4023-983A-5A96F0C9E4D1}" type="datetime1">
              <a:rPr lang="en-GB" smtClean="0"/>
              <a:t>23/03/2026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676F63-E20C-5851-83DA-F70241878F6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5596" y="1054895"/>
            <a:ext cx="5673600" cy="534590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231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80000" rIns="108000" rtlCol="0" anchor="b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defRPr lang="en-US" dirty="0"/>
            </a:lvl1pPr>
          </a:lstStyle>
          <a:p>
            <a:pPr marL="0" lvl="0" defTabSz="914400"/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2804" y="1054895"/>
            <a:ext cx="5673600" cy="715355"/>
          </a:xfrm>
        </p:spPr>
        <p:txBody>
          <a:bodyPr lIns="146304" anchor="ctr">
            <a:noAutofit/>
          </a:bodyPr>
          <a:lstStyle>
            <a:lvl1pPr marL="0" indent="0">
              <a:buNone/>
              <a:defRPr sz="2800" b="1" cap="none" baseline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596" y="1054895"/>
            <a:ext cx="5673600" cy="715355"/>
          </a:xfrm>
        </p:spPr>
        <p:txBody>
          <a:bodyPr lIns="146304" anchor="ctr">
            <a:noAutofit/>
          </a:bodyPr>
          <a:lstStyle>
            <a:lvl1pPr marL="0" indent="0">
              <a:buNone/>
              <a:defRPr sz="2800" b="1" cap="none" baseline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34DD-F524-493F-8EAA-CA834A611670}" type="datetime1">
              <a:rPr lang="en-GB" smtClean="0"/>
              <a:t>23/03/2026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A2CADE-AD90-EDE9-CF56-700AFB2B1E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2804" y="1943100"/>
            <a:ext cx="5673600" cy="44577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0E013A-BD8E-FF7B-84DF-9850302270A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5596" y="1943100"/>
            <a:ext cx="5673600" cy="44577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20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8000"/>
          </a:xfrm>
        </p:spPr>
        <p:txBody>
          <a:bodyPr vert="horz" lIns="180000" rIns="108000" rtlCol="0" anchor="b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defRPr lang="en-US" dirty="0"/>
            </a:lvl1pPr>
          </a:lstStyle>
          <a:p>
            <a:pPr marL="0" lvl="0" defTabSz="914400"/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804" y="1054894"/>
            <a:ext cx="11626392" cy="2520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143E-2201-42B1-A900-58A37F5D4786}" type="datetime1">
              <a:rPr lang="en-GB" smtClean="0"/>
              <a:t>23/03/2026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676F63-E20C-5851-83DA-F70241878F6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2804" y="3880801"/>
            <a:ext cx="11626392" cy="2520001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810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80000" rIns="108000" rtlCol="0" anchor="b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defRPr lang="en-US" dirty="0"/>
            </a:lvl1pPr>
          </a:lstStyle>
          <a:p>
            <a:pPr marL="0" lvl="0" defTabSz="914400"/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2803" y="1054895"/>
            <a:ext cx="11626391" cy="715355"/>
          </a:xfrm>
        </p:spPr>
        <p:txBody>
          <a:bodyPr lIns="146304" anchor="ctr">
            <a:noAutofit/>
          </a:bodyPr>
          <a:lstStyle>
            <a:lvl1pPr marL="0" indent="0">
              <a:buNone/>
              <a:defRPr sz="2800" b="1" cap="none" baseline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90803" y="3880801"/>
            <a:ext cx="11626391" cy="715355"/>
          </a:xfrm>
        </p:spPr>
        <p:txBody>
          <a:bodyPr lIns="146304" anchor="ctr">
            <a:noAutofit/>
          </a:bodyPr>
          <a:lstStyle>
            <a:lvl1pPr marL="0" indent="0">
              <a:buNone/>
              <a:defRPr sz="2800" b="1" cap="none" baseline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BD33-030A-4667-A815-A19EC5F1F71B}" type="datetime1">
              <a:rPr lang="en-GB" smtClean="0"/>
              <a:t>23/03/2026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A2CADE-AD90-EDE9-CF56-700AFB2B1E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2804" y="1943101"/>
            <a:ext cx="11626392" cy="1620000"/>
          </a:xfrm>
        </p:spPr>
        <p:txBody>
          <a:bodyPr/>
          <a:lstStyle>
            <a:lvl4pPr marL="1377661" indent="0">
              <a:buNone/>
              <a:defRPr/>
            </a:lvl4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0E013A-BD8E-FF7B-84DF-9850302270A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82804" y="4780803"/>
            <a:ext cx="11626392" cy="1620000"/>
          </a:xfrm>
        </p:spPr>
        <p:txBody>
          <a:bodyPr/>
          <a:lstStyle>
            <a:lvl4pPr marL="1377661" indent="0">
              <a:buNone/>
              <a:defRPr/>
            </a:lvl4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521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80000" rIns="108000" rtlCol="0" anchor="b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defRPr lang="en-US" dirty="0"/>
            </a:lvl1pPr>
          </a:lstStyle>
          <a:p>
            <a:pPr marL="0" lvl="0" defTabSz="914400"/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FBD1-8DC9-4447-B817-1738BAEF724A}" type="datetime1">
              <a:rPr lang="en-GB" smtClean="0"/>
              <a:t>23/03/2026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86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F228-6D7A-46C7-A59D-D0744CD9C409}" type="datetime1">
              <a:rPr lang="en-GB" smtClean="0"/>
              <a:t>23/03/2026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05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12191999" cy="736705"/>
          </a:xfrm>
          <a:prstGeom prst="rect">
            <a:avLst/>
          </a:prstGeom>
        </p:spPr>
        <p:txBody>
          <a:bodyPr vert="horz" lIns="180000" rIns="108000" rtlCol="0" anchor="b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lvl="0" defTabSz="914400"/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804" y="1055801"/>
            <a:ext cx="11634876" cy="53450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2804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600">
                <a:solidFill>
                  <a:schemeClr val="tx1">
                    <a:tint val="95000"/>
                  </a:schemeClr>
                </a:solidFill>
                <a:latin typeface="Teachers" pitchFamily="2" charset="0"/>
              </a:defRPr>
            </a:lvl1pPr>
            <a:extLst/>
          </a:lstStyle>
          <a:p>
            <a:fld id="{CD43ECAD-D531-4B5E-9B43-F3E5600DC1EF}" type="datetime1">
              <a:rPr lang="en-GB" smtClean="0"/>
              <a:t>23/03/2026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5113" y="6476999"/>
            <a:ext cx="6929487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600">
                <a:solidFill>
                  <a:schemeClr val="accent1"/>
                </a:solidFill>
                <a:latin typeface="Teachers" pitchFamily="2" charset="0"/>
              </a:defRPr>
            </a:lvl1pPr>
            <a:extLst/>
          </a:lstStyle>
          <a:p>
            <a:r>
              <a:rPr lang="en-GB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07612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600">
                <a:solidFill>
                  <a:schemeClr val="tx1">
                    <a:tint val="95000"/>
                  </a:schemeClr>
                </a:solidFill>
                <a:latin typeface="Teachers" pitchFamily="2" charset="0"/>
              </a:defRPr>
            </a:lvl1pPr>
            <a:extLst/>
          </a:lstStyle>
          <a:p>
            <a:fld id="{F8A7893E-D926-4CD5-AC61-4537C95BBF3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909D56-43C9-1CEC-C529-9FD41A965717}"/>
              </a:ext>
            </a:extLst>
          </p:cNvPr>
          <p:cNvCxnSpPr/>
          <p:nvPr userDrawn="1"/>
        </p:nvCxnSpPr>
        <p:spPr>
          <a:xfrm>
            <a:off x="0" y="793268"/>
            <a:ext cx="11917680" cy="0"/>
          </a:xfrm>
          <a:prstGeom prst="line">
            <a:avLst/>
          </a:prstGeom>
          <a:ln w="25400">
            <a:gradFill flip="none" rotWithShape="1">
              <a:gsLst>
                <a:gs pos="70000">
                  <a:srgbClr val="7EE1DE">
                    <a:alpha val="80000"/>
                  </a:srgbClr>
                </a:gs>
                <a:gs pos="0">
                  <a:schemeClr val="accent1"/>
                </a:gs>
                <a:gs pos="100000">
                  <a:schemeClr val="accent1">
                    <a:alpha val="30000"/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dots in a circle&#10;&#10;Description automatically generated">
            <a:extLst>
              <a:ext uri="{FF2B5EF4-FFF2-40B4-BE49-F238E27FC236}">
                <a16:creationId xmlns:a16="http://schemas.microsoft.com/office/drawing/2014/main" id="{5479B3E8-8D24-B9CB-7C89-49EBCEEC86D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97" y="6139319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1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8" r:id="rId2"/>
    <p:sldLayoutId id="2147483686" r:id="rId3"/>
    <p:sldLayoutId id="2147483696" r:id="rId4"/>
    <p:sldLayoutId id="2147483689" r:id="rId5"/>
    <p:sldLayoutId id="2147483699" r:id="rId6"/>
    <p:sldLayoutId id="2147483700" r:id="rId7"/>
    <p:sldLayoutId id="2147483690" r:id="rId8"/>
    <p:sldLayoutId id="2147483691" r:id="rId9"/>
    <p:sldLayoutId id="2147483692" r:id="rId10"/>
    <p:sldLayoutId id="2147483694" r:id="rId11"/>
    <p:sldLayoutId id="2147483697" r:id="rId12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lang="en-US" sz="3200" b="1" kern="1200" dirty="0">
          <a:solidFill>
            <a:schemeClr val="accent1"/>
          </a:solidFill>
          <a:effectLst/>
          <a:latin typeface="Plus Jakarta Sans ExtraBold" pitchFamily="2" charset="0"/>
          <a:ea typeface="+mj-ea"/>
          <a:cs typeface="Plus Jakarta Sans ExtraBold" pitchFamily="2" charset="0"/>
        </a:defRPr>
      </a:lvl1pPr>
      <a:extLst/>
    </p:titleStyle>
    <p:bodyStyle>
      <a:lvl1pPr marL="585201" indent="-426709" algn="l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Teachers" pitchFamily="2" charset="0"/>
          <a:ea typeface="+mn-ea"/>
          <a:cs typeface="+mn-cs"/>
        </a:defRPr>
      </a:lvl1pPr>
      <a:lvl2pPr marL="975336" indent="-365751" algn="l" rtl="0" eaLnBrk="1" latinLnBrk="0" hangingPunct="1">
        <a:lnSpc>
          <a:spcPct val="150000"/>
        </a:lnSpc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Teachers" pitchFamily="2" charset="0"/>
          <a:ea typeface="+mn-ea"/>
          <a:cs typeface="+mn-cs"/>
        </a:defRPr>
      </a:lvl2pPr>
      <a:lvl3pPr marL="1328895" indent="-304792" algn="l" rtl="0" eaLnBrk="1" latinLnBrk="0" hangingPunct="1">
        <a:lnSpc>
          <a:spcPct val="150000"/>
        </a:lnSpc>
        <a:spcBef>
          <a:spcPct val="20000"/>
        </a:spcBef>
        <a:buClr>
          <a:schemeClr val="accent3"/>
        </a:buClr>
        <a:buFont typeface="Arial"/>
        <a:buChar char="▪"/>
        <a:defRPr kumimoji="0" sz="2000" kern="1200">
          <a:solidFill>
            <a:schemeClr val="tx1"/>
          </a:solidFill>
          <a:latin typeface="Teachers" pitchFamily="2" charset="0"/>
          <a:ea typeface="+mn-ea"/>
          <a:cs typeface="+mn-cs"/>
        </a:defRPr>
      </a:lvl3pPr>
      <a:lvl4pPr marL="1621495" indent="-243834" algn="l" rtl="0" eaLnBrk="1" latinLnBrk="0" hangingPunct="1">
        <a:lnSpc>
          <a:spcPct val="150000"/>
        </a:lnSpc>
        <a:spcBef>
          <a:spcPct val="20000"/>
        </a:spcBef>
        <a:buClr>
          <a:schemeClr val="accent4"/>
        </a:buClr>
        <a:buFont typeface="Arial"/>
        <a:buChar char="▪"/>
        <a:defRPr kumimoji="0" sz="1800" kern="1200">
          <a:solidFill>
            <a:schemeClr val="tx1"/>
          </a:solidFill>
          <a:latin typeface="Teachers" pitchFamily="2" charset="0"/>
          <a:ea typeface="+mn-ea"/>
          <a:cs typeface="+mn-cs"/>
        </a:defRPr>
      </a:lvl4pPr>
      <a:lvl5pPr marL="1901904" indent="-243834" algn="l" rtl="0" eaLnBrk="1" latinLnBrk="0" hangingPunct="1">
        <a:lnSpc>
          <a:spcPct val="150000"/>
        </a:lnSpc>
        <a:spcBef>
          <a:spcPct val="20000"/>
        </a:spcBef>
        <a:buClr>
          <a:schemeClr val="accent5"/>
        </a:buClr>
        <a:buFont typeface="Wingdings 3"/>
        <a:buChar char=""/>
        <a:defRPr kumimoji="0" lang="en-US" sz="1800" kern="1200" smtClean="0">
          <a:solidFill>
            <a:schemeClr val="tx1"/>
          </a:solidFill>
          <a:latin typeface="Teachers" pitchFamily="2" charset="0"/>
          <a:ea typeface="+mn-ea"/>
          <a:cs typeface="+mn-cs"/>
        </a:defRPr>
      </a:lvl5pPr>
      <a:lvl6pPr marL="2170122" indent="-243834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2438339" indent="-243834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706556" indent="-243834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774" indent="-243834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yptobiotix.com/scientific-evidence/long-chain-dextran-diversit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yptobiotix.com/scientific-evidence/proteins-with-prebiotic-effect-supporting-healthy-ageing/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research@cryptobiotix.com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1B8A8-BD4A-4BD8-3557-972729752C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GB" sz="2800" dirty="0"/>
              <a:t>Impact of different protein sources on the gut microbiome: investigation of microbiome-mediated effects on gut health in an </a:t>
            </a:r>
            <a:r>
              <a:rPr lang="en-GB" sz="2800" i="1" dirty="0"/>
              <a:t>ex vivo </a:t>
            </a:r>
            <a:r>
              <a:rPr lang="en-GB" sz="2800" dirty="0"/>
              <a:t>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75E4E-508B-0FE7-153E-96D93F46CF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L" sz="2400" dirty="0"/>
              <a:t>Ingmar van Hengel, PhD</a:t>
            </a:r>
          </a:p>
          <a:p>
            <a:r>
              <a:rPr lang="en-NL" sz="2400" dirty="0"/>
              <a:t>Director of Business Development</a:t>
            </a:r>
          </a:p>
          <a:p>
            <a:r>
              <a:rPr lang="en-NL" sz="2400" dirty="0"/>
              <a:t>Cryptobiotix</a:t>
            </a:r>
          </a:p>
        </p:txBody>
      </p:sp>
      <p:pic>
        <p:nvPicPr>
          <p:cNvPr id="4" name="Picture 3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364DD113-9199-0623-4E89-49DA50115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563" y="3233468"/>
            <a:ext cx="1264566" cy="1264566"/>
          </a:xfrm>
          <a:prstGeom prst="ellipse">
            <a:avLst/>
          </a:prstGeom>
          <a:ln w="19050" cap="rnd"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76428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89"/>
    </mc:Choice>
    <mc:Fallback xmlns="">
      <p:transition spd="slow" advTm="2588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08DC-6182-5118-3E20-7D693987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Key fermentative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B58E5-69DD-E300-7499-641F9B82A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Product-specific effects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179F8-3618-A064-B4F9-E8B61348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3657-DD8D-4110-AC9E-97F7C859D65A}" type="datetime1">
              <a:rPr lang="en-GB" smtClean="0"/>
              <a:t>23/03/2026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DE79E-EAC1-5739-CAE6-762D9E8EB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t>10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737A70-428A-D46A-B120-639480BBB2B4}"/>
              </a:ext>
            </a:extLst>
          </p:cNvPr>
          <p:cNvGrpSpPr/>
          <p:nvPr/>
        </p:nvGrpSpPr>
        <p:grpSpPr>
          <a:xfrm>
            <a:off x="2935853" y="2244458"/>
            <a:ext cx="5680108" cy="3558647"/>
            <a:chOff x="5101446" y="1462476"/>
            <a:chExt cx="5680108" cy="355864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09B586-0F47-302B-879A-6AC7ED847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31818" b="62056"/>
            <a:stretch>
              <a:fillRect/>
            </a:stretch>
          </p:blipFill>
          <p:spPr>
            <a:xfrm>
              <a:off x="5101446" y="1462476"/>
              <a:ext cx="5680108" cy="3558647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36E8C22-54CA-FBE5-11D6-8217586FAFAC}"/>
                </a:ext>
              </a:extLst>
            </p:cNvPr>
            <p:cNvGrpSpPr/>
            <p:nvPr/>
          </p:nvGrpSpPr>
          <p:grpSpPr>
            <a:xfrm>
              <a:off x="5226781" y="1462477"/>
              <a:ext cx="3043762" cy="363227"/>
              <a:chOff x="5226781" y="1462477"/>
              <a:chExt cx="3043762" cy="363227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9A7DCDF-626B-81B6-4FA4-483CCAD30439}"/>
                  </a:ext>
                </a:extLst>
              </p:cNvPr>
              <p:cNvSpPr/>
              <p:nvPr/>
            </p:nvSpPr>
            <p:spPr>
              <a:xfrm>
                <a:off x="5226781" y="1462477"/>
                <a:ext cx="3043762" cy="257142"/>
              </a:xfrm>
              <a:prstGeom prst="rect">
                <a:avLst/>
              </a:prstGeom>
              <a:solidFill>
                <a:schemeClr val="bg1"/>
              </a:solidFill>
              <a:ln w="1905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A8D61AD-B5FB-D982-8E5E-EDAF986CE5AE}"/>
                  </a:ext>
                </a:extLst>
              </p:cNvPr>
              <p:cNvSpPr/>
              <p:nvPr/>
            </p:nvSpPr>
            <p:spPr>
              <a:xfrm>
                <a:off x="5226781" y="1697133"/>
                <a:ext cx="2163994" cy="128571"/>
              </a:xfrm>
              <a:prstGeom prst="rect">
                <a:avLst/>
              </a:prstGeom>
              <a:solidFill>
                <a:schemeClr val="bg1"/>
              </a:solidFill>
              <a:ln w="1905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1768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D87EB-21E4-A128-1768-B8EA6F738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BF318-9C0F-684C-8FE9-8AA33157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SCFA &amp; gas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C93F-BD41-FF5A-ED5E-5F9158642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Enhanced SCFA and gas production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38967-419A-4F46-AD67-2F007752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3657-DD8D-4110-AC9E-97F7C859D65A}" type="datetime1">
              <a:rPr lang="en-GB" smtClean="0"/>
              <a:t>23/03/2026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63FBC-2387-00E2-9A9D-61E0C8EEA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t>11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A14752-67FE-B439-8CA1-B41EF0BC6FC6}"/>
              </a:ext>
            </a:extLst>
          </p:cNvPr>
          <p:cNvGrpSpPr/>
          <p:nvPr/>
        </p:nvGrpSpPr>
        <p:grpSpPr>
          <a:xfrm>
            <a:off x="2126026" y="2321323"/>
            <a:ext cx="3712976" cy="3060000"/>
            <a:chOff x="2373099" y="2253129"/>
            <a:chExt cx="2523625" cy="20798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2720591-6867-4D16-E274-1EAFA0C3C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51112"/>
            <a:stretch>
              <a:fillRect/>
            </a:stretch>
          </p:blipFill>
          <p:spPr>
            <a:xfrm>
              <a:off x="2389729" y="2516008"/>
              <a:ext cx="2506995" cy="181693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012238-1518-A034-FA5C-8AFDC5FB4CF4}"/>
                </a:ext>
              </a:extLst>
            </p:cNvPr>
            <p:cNvSpPr txBox="1"/>
            <p:nvPr/>
          </p:nvSpPr>
          <p:spPr>
            <a:xfrm>
              <a:off x="2373099" y="2253129"/>
              <a:ext cx="16134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SCFA/</a:t>
              </a:r>
              <a:r>
                <a:rPr lang="en-GB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bCFA</a:t>
              </a:r>
              <a:endParaRPr lang="en-BE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D5ED9B-3515-D2E5-1551-1CD693AD557D}"/>
              </a:ext>
            </a:extLst>
          </p:cNvPr>
          <p:cNvGrpSpPr/>
          <p:nvPr/>
        </p:nvGrpSpPr>
        <p:grpSpPr>
          <a:xfrm>
            <a:off x="6151143" y="2054129"/>
            <a:ext cx="2463731" cy="3658526"/>
            <a:chOff x="-1561725" y="5955576"/>
            <a:chExt cx="2463731" cy="36585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FD1CC01-686D-997B-0268-2113B1B54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75" r="24016" b="4466"/>
            <a:stretch/>
          </p:blipFill>
          <p:spPr bwMode="auto">
            <a:xfrm>
              <a:off x="-1440531" y="6554102"/>
              <a:ext cx="2342537" cy="30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9F17D8-F47B-E2AD-031D-F3911D91781F}"/>
                </a:ext>
              </a:extLst>
            </p:cNvPr>
            <p:cNvSpPr txBox="1"/>
            <p:nvPr/>
          </p:nvSpPr>
          <p:spPr>
            <a:xfrm>
              <a:off x="-1561725" y="5955576"/>
              <a:ext cx="20794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Gas production</a:t>
              </a:r>
              <a:endParaRPr lang="en-BE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1466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D4C42-4232-34B7-1E98-328A75BDD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C5C16-775C-4604-A704-047B44DD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AA727A-835C-2709-750F-E55E4024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Microbiota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535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77B5-BB6D-C128-7964-C1692ED6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Microbial shifts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2099B-562A-CE7B-6CC5-C85FE60F1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Large number of phyla impacted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5825C-123F-D4E3-CE22-7307FEDC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3657-DD8D-4110-AC9E-97F7C859D65A}" type="datetime1">
              <a:rPr lang="en-GB" smtClean="0"/>
              <a:t>23/03/2026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D7856-2E7F-FF18-00BA-C4D966FB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t>13</a:t>
            </a:fld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EEEBC4D-D42F-B60C-70F9-F2C42A314EDF}"/>
              </a:ext>
            </a:extLst>
          </p:cNvPr>
          <p:cNvGrpSpPr/>
          <p:nvPr/>
        </p:nvGrpSpPr>
        <p:grpSpPr>
          <a:xfrm>
            <a:off x="390017" y="1874982"/>
            <a:ext cx="4362349" cy="4365491"/>
            <a:chOff x="4064675" y="1984420"/>
            <a:chExt cx="3297155" cy="329953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55269AA-EF85-23B8-042E-96D1AAA2C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55281"/>
            <a:stretch/>
          </p:blipFill>
          <p:spPr>
            <a:xfrm>
              <a:off x="4064675" y="1984420"/>
              <a:ext cx="1475539" cy="329953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D8DCFC5-866F-67D3-63A3-95263E528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5630" r="1"/>
            <a:stretch/>
          </p:blipFill>
          <p:spPr>
            <a:xfrm>
              <a:off x="5567862" y="1984420"/>
              <a:ext cx="1793968" cy="329953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CB441-097F-3D24-4873-D571CCCEB994}"/>
              </a:ext>
            </a:extLst>
          </p:cNvPr>
          <p:cNvSpPr/>
          <p:nvPr/>
        </p:nvSpPr>
        <p:spPr>
          <a:xfrm>
            <a:off x="5503285" y="2718541"/>
            <a:ext cx="54455" cy="3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440308-6D6E-C8C9-D952-0CDB5A18C253}"/>
              </a:ext>
            </a:extLst>
          </p:cNvPr>
          <p:cNvSpPr/>
          <p:nvPr/>
        </p:nvSpPr>
        <p:spPr>
          <a:xfrm>
            <a:off x="5501721" y="3398762"/>
            <a:ext cx="54455" cy="3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B505D8-3D2D-02C6-5716-458E01C3B4E4}"/>
              </a:ext>
            </a:extLst>
          </p:cNvPr>
          <p:cNvSpPr txBox="1"/>
          <p:nvPr/>
        </p:nvSpPr>
        <p:spPr>
          <a:xfrm>
            <a:off x="8056089" y="969243"/>
            <a:ext cx="1121536" cy="1332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Bifidobacterium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adolescentis</a:t>
            </a:r>
            <a:endParaRPr lang="en-B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27C18D-0661-A24A-073E-95C0E405A913}"/>
              </a:ext>
            </a:extLst>
          </p:cNvPr>
          <p:cNvSpPr txBox="1"/>
          <p:nvPr/>
        </p:nvSpPr>
        <p:spPr>
          <a:xfrm>
            <a:off x="5768405" y="2748085"/>
            <a:ext cx="1713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Anaerostipes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hadrus</a:t>
            </a:r>
            <a:endParaRPr lang="en-B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5DB2D6-47D7-FE82-084F-A3CAF35481E4}"/>
              </a:ext>
            </a:extLst>
          </p:cNvPr>
          <p:cNvSpPr txBox="1"/>
          <p:nvPr/>
        </p:nvSpPr>
        <p:spPr>
          <a:xfrm>
            <a:off x="7866056" y="2748085"/>
            <a:ext cx="157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Roseburia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hominis</a:t>
            </a:r>
            <a:endParaRPr lang="en-B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948150-569F-2D48-E60C-D29326BC8D2B}"/>
              </a:ext>
            </a:extLst>
          </p:cNvPr>
          <p:cNvSpPr txBox="1"/>
          <p:nvPr/>
        </p:nvSpPr>
        <p:spPr>
          <a:xfrm>
            <a:off x="10214540" y="2748085"/>
            <a:ext cx="1163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prausnitzii</a:t>
            </a:r>
            <a:endParaRPr lang="en-B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CF88BD-B77C-E77F-1ABE-70DAEA0AA72B}"/>
              </a:ext>
            </a:extLst>
          </p:cNvPr>
          <p:cNvSpPr txBox="1"/>
          <p:nvPr/>
        </p:nvSpPr>
        <p:spPr>
          <a:xfrm>
            <a:off x="5776360" y="4666642"/>
            <a:ext cx="2398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Bacteroides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thetaiotaomicron</a:t>
            </a:r>
            <a:endParaRPr lang="en-B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CBA162-7F4B-B3E3-D70E-A52A7D8CCF69}"/>
              </a:ext>
            </a:extLst>
          </p:cNvPr>
          <p:cNvSpPr txBox="1"/>
          <p:nvPr/>
        </p:nvSpPr>
        <p:spPr>
          <a:xfrm>
            <a:off x="8228553" y="4680805"/>
            <a:ext cx="1851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Bacteroides </a:t>
            </a:r>
            <a:r>
              <a:rPr lang="en-GB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uniformis</a:t>
            </a:r>
            <a:endParaRPr lang="en-B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DC99B2DE-392C-4A7E-39FE-878656C74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7343"/>
          <a:stretch/>
        </p:blipFill>
        <p:spPr>
          <a:xfrm>
            <a:off x="8408283" y="1253406"/>
            <a:ext cx="1611482" cy="13320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E27AE2CA-269E-B336-BAF1-D68BFF9FB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5956"/>
          <a:stretch/>
        </p:blipFill>
        <p:spPr>
          <a:xfrm>
            <a:off x="5916257" y="3215122"/>
            <a:ext cx="1584885" cy="133200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F1FEF1CA-6247-5C2B-6A02-8B56CC0BD8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17375"/>
          <a:stretch/>
        </p:blipFill>
        <p:spPr>
          <a:xfrm>
            <a:off x="7943857" y="3215122"/>
            <a:ext cx="1612103" cy="133200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5AD7DF75-C63F-4E8B-4B48-4D90B46D64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6339"/>
          <a:stretch/>
        </p:blipFill>
        <p:spPr>
          <a:xfrm>
            <a:off x="9998676" y="3215122"/>
            <a:ext cx="1592138" cy="133200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8193DE36-8D52-27CD-B02A-A2407EB61B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14857"/>
          <a:stretch/>
        </p:blipFill>
        <p:spPr>
          <a:xfrm>
            <a:off x="6365546" y="4932357"/>
            <a:ext cx="1564437" cy="133200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8CBA0938-A216-4AA4-36AB-8738627365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16259"/>
          <a:stretch/>
        </p:blipFill>
        <p:spPr>
          <a:xfrm>
            <a:off x="8215741" y="4980433"/>
            <a:ext cx="1590624" cy="133200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F6090776-79A2-E7F9-49C2-4B92A3FBF982}"/>
              </a:ext>
            </a:extLst>
          </p:cNvPr>
          <p:cNvSpPr txBox="1"/>
          <p:nvPr/>
        </p:nvSpPr>
        <p:spPr>
          <a:xfrm>
            <a:off x="4764301" y="5317150"/>
            <a:ext cx="1526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E" sz="1200" dirty="0"/>
              <a:t>Acetate/propionate</a:t>
            </a:r>
          </a:p>
          <a:p>
            <a:pPr algn="ctr"/>
            <a:r>
              <a:rPr lang="en-BE" sz="1200" dirty="0"/>
              <a:t>producers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FB07E8-B864-F72D-E5AB-51E9C3AC99DC}"/>
              </a:ext>
            </a:extLst>
          </p:cNvPr>
          <p:cNvSpPr txBox="1"/>
          <p:nvPr/>
        </p:nvSpPr>
        <p:spPr>
          <a:xfrm>
            <a:off x="4932407" y="3532935"/>
            <a:ext cx="843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E" sz="1200" dirty="0"/>
              <a:t>Butyrate</a:t>
            </a:r>
          </a:p>
          <a:p>
            <a:pPr algn="ctr"/>
            <a:r>
              <a:rPr lang="en-BE" sz="1200" dirty="0"/>
              <a:t>producers</a:t>
            </a:r>
          </a:p>
        </p:txBody>
      </p:sp>
    </p:spTree>
    <p:extLst>
      <p:ext uri="{BB962C8B-B14F-4D97-AF65-F5344CB8AC3E}">
        <p14:creationId xmlns:p14="http://schemas.microsoft.com/office/powerpoint/2010/main" val="1080142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6120-7E9E-2ABA-AD55-777CE821D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Microbiota diversity and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90F4F-E5FA-976F-5573-53FA2953D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Diversity strongly enhanced by all proteins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9E2AE-05E6-F0A5-6A2C-BA59DAF9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3657-DD8D-4110-AC9E-97F7C859D65A}" type="datetime1">
              <a:rPr lang="en-GB" smtClean="0"/>
              <a:t>23/03/2026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F4CC9-9F9B-5438-C8F2-F77C9FB3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t>14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211438-9991-3106-1E37-34BC2ACDA63C}"/>
              </a:ext>
            </a:extLst>
          </p:cNvPr>
          <p:cNvGrpSpPr/>
          <p:nvPr/>
        </p:nvGrpSpPr>
        <p:grpSpPr>
          <a:xfrm>
            <a:off x="2325863" y="2402706"/>
            <a:ext cx="7176516" cy="3343089"/>
            <a:chOff x="1738161" y="2215192"/>
            <a:chExt cx="7176516" cy="334308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066797B-C145-F055-A872-B9DED2D5D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2646"/>
            <a:stretch>
              <a:fillRect/>
            </a:stretch>
          </p:blipFill>
          <p:spPr>
            <a:xfrm>
              <a:off x="1738161" y="2701364"/>
              <a:ext cx="7176516" cy="285691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DD6AC0-73EA-884B-D751-B04D2CA5676E}"/>
                </a:ext>
              </a:extLst>
            </p:cNvPr>
            <p:cNvSpPr txBox="1"/>
            <p:nvPr/>
          </p:nvSpPr>
          <p:spPr>
            <a:xfrm>
              <a:off x="2132780" y="2215192"/>
              <a:ext cx="21259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Microbiota diversity</a:t>
              </a:r>
              <a:endParaRPr lang="en-BE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93EFC9-32B4-751E-CA1F-361E2322EADD}"/>
                </a:ext>
              </a:extLst>
            </p:cNvPr>
            <p:cNvSpPr txBox="1"/>
            <p:nvPr/>
          </p:nvSpPr>
          <p:spPr>
            <a:xfrm>
              <a:off x="5226781" y="2215192"/>
              <a:ext cx="34259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Microbiota composition (phylum)</a:t>
              </a:r>
              <a:endParaRPr lang="en-BE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674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D4C42-4232-34B7-1E98-328A75BDD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C5C16-775C-4604-A704-047B44DD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AA727A-835C-2709-750F-E55E4024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Microbiota diversity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766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EE22D-C010-B13A-2B48-AD8BE91C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α</a:t>
            </a:r>
            <a:r>
              <a:rPr lang="en-GB" sz="3600" dirty="0"/>
              <a:t>-diversity</a:t>
            </a:r>
            <a:endParaRPr lang="en-BE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86951-1C7A-6CF7-8921-3170225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FD2E-3B05-4EDE-BC2C-C9F94D36D8B2}" type="datetime1">
              <a:rPr lang="en-GB" smtClean="0"/>
              <a:t>23/03/2026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393A2-B482-795C-F917-D2A2D869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76259-EBA3-B3A7-F45A-2136643F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2F2D-1ECB-49BF-9ED4-4F0320F251E1}" type="slidenum">
              <a:rPr lang="en-GB" smtClean="0"/>
              <a:t>16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0ACB9-7EBE-002A-2BC4-882519F40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96" y="1058172"/>
            <a:ext cx="6026208" cy="5210356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Important for </a:t>
            </a:r>
            <a:r>
              <a:rPr lang="en-GB" sz="2000" b="1" dirty="0"/>
              <a:t>planetary health</a:t>
            </a:r>
          </a:p>
          <a:p>
            <a:endParaRPr lang="en-NL" sz="2000" b="1" dirty="0"/>
          </a:p>
          <a:p>
            <a:r>
              <a:rPr lang="en-GB" sz="2000" b="1" dirty="0"/>
              <a:t>Diversity loss </a:t>
            </a:r>
            <a:r>
              <a:rPr lang="en-GB" sz="2000" dirty="0"/>
              <a:t>in human </a:t>
            </a:r>
            <a:r>
              <a:rPr lang="en-GB" sz="2000" b="1" dirty="0"/>
              <a:t>gut microbiome</a:t>
            </a:r>
            <a:br>
              <a:rPr lang="en-GB" sz="2000" b="1" dirty="0"/>
            </a:br>
            <a:r>
              <a:rPr lang="en-GB" sz="2000" dirty="0"/>
              <a:t>~ </a:t>
            </a:r>
            <a:r>
              <a:rPr lang="en-GB" sz="2000" b="1" dirty="0"/>
              <a:t>“The Invisible Extinction”</a:t>
            </a:r>
          </a:p>
          <a:p>
            <a:pPr lvl="1"/>
            <a:r>
              <a:rPr lang="en-GB" sz="1800" b="1" dirty="0"/>
              <a:t>Industrialization</a:t>
            </a:r>
            <a:r>
              <a:rPr lang="en-GB" sz="1800" dirty="0"/>
              <a:t>: antibiotics, C-section,</a:t>
            </a:r>
            <a:br>
              <a:rPr lang="en-GB" sz="1800" dirty="0"/>
            </a:br>
            <a:r>
              <a:rPr lang="en-GB" sz="1800" dirty="0"/>
              <a:t>processed foods, …</a:t>
            </a:r>
          </a:p>
          <a:p>
            <a:pPr lvl="1"/>
            <a:r>
              <a:rPr lang="en-GB" sz="1800" b="1" dirty="0"/>
              <a:t>Diseases</a:t>
            </a:r>
            <a:r>
              <a:rPr lang="en-GB" sz="1800" dirty="0"/>
              <a:t>: diabetes, cancer, asthma, autism, …</a:t>
            </a:r>
            <a:endParaRPr lang="en-NL" sz="1800" dirty="0"/>
          </a:p>
          <a:p>
            <a:pPr marL="609585" lvl="1" indent="0">
              <a:buNone/>
            </a:pPr>
            <a:endParaRPr lang="en-NL" sz="1800" dirty="0"/>
          </a:p>
          <a:p>
            <a:r>
              <a:rPr lang="en-GB" sz="2100" dirty="0">
                <a:sym typeface="Wingdings" panose="05000000000000000000" pitchFamily="2" charset="2"/>
              </a:rPr>
              <a:t>D</a:t>
            </a:r>
            <a:r>
              <a:rPr lang="en-GB" sz="2100" dirty="0"/>
              <a:t>evelop </a:t>
            </a:r>
            <a:r>
              <a:rPr lang="en-GB" sz="2100" b="1" dirty="0"/>
              <a:t>strategies to protect/promote diversity</a:t>
            </a:r>
            <a:endParaRPr lang="en-NL" sz="2100" b="1" dirty="0"/>
          </a:p>
          <a:p>
            <a:pPr marL="158492" indent="0">
              <a:buNone/>
            </a:pPr>
            <a:endParaRPr lang="en-GB" sz="1100" b="1" dirty="0"/>
          </a:p>
          <a:p>
            <a:pPr marL="158492" indent="0">
              <a:buNone/>
            </a:pPr>
            <a:r>
              <a:rPr lang="en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GB" sz="1900" dirty="0">
                <a:solidFill>
                  <a:schemeClr val="accent1"/>
                </a:solidFill>
              </a:rPr>
              <a:t>Need for </a:t>
            </a:r>
            <a:r>
              <a:rPr lang="en-GB" sz="1900" b="1" dirty="0">
                <a:solidFill>
                  <a:schemeClr val="accent1"/>
                </a:solidFill>
              </a:rPr>
              <a:t>tools to quantify diversity</a:t>
            </a:r>
            <a:endParaRPr lang="en-GB" sz="1900" b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endParaRPr lang="en-GB" sz="2000" dirty="0">
              <a:sym typeface="Wingdings" panose="05000000000000000000" pitchFamily="2" charset="2"/>
            </a:endParaRPr>
          </a:p>
          <a:p>
            <a:endParaRPr lang="en-BE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A1A91F-E346-CD71-2EFB-C564289FF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704" y="1058172"/>
            <a:ext cx="4215712" cy="3525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503144-B14F-B28F-6D1F-6F8B96CA596A}"/>
              </a:ext>
            </a:extLst>
          </p:cNvPr>
          <p:cNvSpPr txBox="1"/>
          <p:nvPr/>
        </p:nvSpPr>
        <p:spPr>
          <a:xfrm>
            <a:off x="6424833" y="4750236"/>
            <a:ext cx="3335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Peixoto </a:t>
            </a:r>
            <a:r>
              <a:rPr lang="en-GB" sz="1400" i="1" dirty="0"/>
              <a:t>et al., </a:t>
            </a:r>
            <a:r>
              <a:rPr lang="en-GB" sz="1400" dirty="0"/>
              <a:t>2022, Nature Microbiology</a:t>
            </a:r>
            <a:endParaRPr lang="en-BE" sz="1400" dirty="0"/>
          </a:p>
        </p:txBody>
      </p:sp>
    </p:spTree>
    <p:extLst>
      <p:ext uri="{BB962C8B-B14F-4D97-AF65-F5344CB8AC3E}">
        <p14:creationId xmlns:p14="http://schemas.microsoft.com/office/powerpoint/2010/main" val="427838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EE22D-C010-B13A-2B48-AD8BE91C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Current indices to assess microbiome </a:t>
            </a:r>
            <a:r>
              <a:rPr lang="el-GR" sz="3200" dirty="0"/>
              <a:t>α</a:t>
            </a:r>
            <a:r>
              <a:rPr lang="en-GB" sz="3200" dirty="0"/>
              <a:t>-diversity</a:t>
            </a:r>
            <a:endParaRPr lang="en-B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0ACB9-7EBE-002A-2BC4-882519F40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89" y="1526101"/>
            <a:ext cx="9188883" cy="359223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2400" b="1" u="sng" dirty="0"/>
              <a:t>Species richness </a:t>
            </a:r>
            <a:r>
              <a:rPr lang="en-GB" sz="2400" dirty="0"/>
              <a:t>= higher as more taxa are present</a:t>
            </a:r>
          </a:p>
          <a:p>
            <a:pPr lvl="1"/>
            <a:r>
              <a:rPr lang="en-GB" sz="2000" b="1" dirty="0"/>
              <a:t>Observed number </a:t>
            </a:r>
            <a:r>
              <a:rPr lang="en-GB" sz="2000" dirty="0"/>
              <a:t>of species </a:t>
            </a:r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400" b="1" dirty="0">
                <a:solidFill>
                  <a:schemeClr val="accent1"/>
                </a:solidFill>
              </a:rPr>
              <a:t>7</a:t>
            </a:r>
          </a:p>
          <a:p>
            <a:pPr lvl="1"/>
            <a:r>
              <a:rPr lang="en-GB" sz="2000" b="1" dirty="0"/>
              <a:t>Chao1</a:t>
            </a:r>
            <a:r>
              <a:rPr lang="en-GB" sz="2000" dirty="0"/>
              <a:t> </a:t>
            </a:r>
            <a:r>
              <a:rPr lang="en-GB" sz="2000" b="1" dirty="0"/>
              <a:t>index</a:t>
            </a:r>
            <a:r>
              <a:rPr lang="en-GB" sz="2000" dirty="0"/>
              <a:t> </a:t>
            </a:r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400" b="1" dirty="0">
                <a:solidFill>
                  <a:schemeClr val="accent1"/>
                </a:solidFill>
              </a:rPr>
              <a:t>10</a:t>
            </a:r>
          </a:p>
          <a:p>
            <a:pPr>
              <a:spcBef>
                <a:spcPts val="600"/>
              </a:spcBef>
            </a:pPr>
            <a:r>
              <a:rPr lang="en-GB" sz="2400" b="1" u="sng" dirty="0"/>
              <a:t>Species evenness </a:t>
            </a:r>
            <a:r>
              <a:rPr lang="en-GB" sz="2400" dirty="0"/>
              <a:t>= higher as taxa are more evenly distributed</a:t>
            </a:r>
          </a:p>
          <a:p>
            <a:pPr lvl="1"/>
            <a:r>
              <a:rPr lang="en-GB" sz="2000" b="1" dirty="0"/>
              <a:t>Reciprocal</a:t>
            </a:r>
            <a:r>
              <a:rPr lang="en-GB" sz="2000" dirty="0"/>
              <a:t> </a:t>
            </a:r>
            <a:r>
              <a:rPr lang="en-GB" sz="2000" b="1" dirty="0"/>
              <a:t>Simpson</a:t>
            </a:r>
            <a:r>
              <a:rPr lang="en-GB" sz="2000" dirty="0"/>
              <a:t> index </a:t>
            </a:r>
          </a:p>
          <a:p>
            <a:pPr lvl="1"/>
            <a:r>
              <a:rPr lang="en-GB" sz="2000" b="1" dirty="0"/>
              <a:t>Shannon</a:t>
            </a:r>
            <a:r>
              <a:rPr lang="en-GB" sz="2000" dirty="0"/>
              <a:t> index</a:t>
            </a:r>
          </a:p>
          <a:p>
            <a:pPr marL="158492" indent="0">
              <a:buNone/>
            </a:pPr>
            <a:endParaRPr lang="en-BE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86951-1C7A-6CF7-8921-3170225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FD2E-3B05-4EDE-BC2C-C9F94D36D8B2}" type="datetime1">
              <a:rPr lang="en-GB" smtClean="0"/>
              <a:t>23/03/2026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393A2-B482-795C-F917-D2A2D869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76259-EBA3-B3A7-F45A-2136643F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2F2D-1ECB-49BF-9ED4-4F0320F251E1}" type="slidenum">
              <a:rPr lang="en-GB" smtClean="0"/>
              <a:t>17</a:t>
            </a:fld>
            <a:endParaRPr lang="en-GB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BD6DE97-782D-820F-0D68-E6C2BDB1C086}"/>
              </a:ext>
            </a:extLst>
          </p:cNvPr>
          <p:cNvSpPr/>
          <p:nvPr/>
        </p:nvSpPr>
        <p:spPr>
          <a:xfrm>
            <a:off x="4200141" y="2057437"/>
            <a:ext cx="568982" cy="416934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AB92DB9-B2F0-6C03-AD9A-AAA5A4F256BD}"/>
              </a:ext>
            </a:extLst>
          </p:cNvPr>
          <p:cNvSpPr/>
          <p:nvPr/>
        </p:nvSpPr>
        <p:spPr>
          <a:xfrm>
            <a:off x="5303520" y="2514201"/>
            <a:ext cx="633994" cy="416934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B4F1A2-3D3D-E119-0823-72F4E5985E21}"/>
              </a:ext>
            </a:extLst>
          </p:cNvPr>
          <p:cNvGrpSpPr/>
          <p:nvPr/>
        </p:nvGrpSpPr>
        <p:grpSpPr>
          <a:xfrm>
            <a:off x="4769123" y="4128048"/>
            <a:ext cx="5029175" cy="2348951"/>
            <a:chOff x="5141931" y="4402368"/>
            <a:chExt cx="5029175" cy="234895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E56C087-6037-B859-32AB-B9C26EDDA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56390" r="40793"/>
            <a:stretch/>
          </p:blipFill>
          <p:spPr>
            <a:xfrm>
              <a:off x="5141931" y="4815824"/>
              <a:ext cx="5029175" cy="1935495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3F75B42-4B25-5C37-677D-1899707F670D}"/>
                </a:ext>
              </a:extLst>
            </p:cNvPr>
            <p:cNvSpPr txBox="1"/>
            <p:nvPr/>
          </p:nvSpPr>
          <p:spPr>
            <a:xfrm>
              <a:off x="8207470" y="4402368"/>
              <a:ext cx="19271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/>
                <a:t>High evenness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62B0506-2465-8D0E-2E1B-5E8BAB8BA8F9}"/>
                </a:ext>
              </a:extLst>
            </p:cNvPr>
            <p:cNvSpPr txBox="1"/>
            <p:nvPr/>
          </p:nvSpPr>
          <p:spPr>
            <a:xfrm>
              <a:off x="5249852" y="4402368"/>
              <a:ext cx="1888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/>
                <a:t>Low evenness</a:t>
              </a:r>
            </a:p>
          </p:txBody>
        </p:sp>
        <p:sp>
          <p:nvSpPr>
            <p:cNvPr id="119" name="Arrow: Left-Right 118">
              <a:extLst>
                <a:ext uri="{FF2B5EF4-FFF2-40B4-BE49-F238E27FC236}">
                  <a16:creationId xmlns:a16="http://schemas.microsoft.com/office/drawing/2014/main" id="{A9EC9150-B4A0-89C1-CC22-346D0BC34556}"/>
                </a:ext>
              </a:extLst>
            </p:cNvPr>
            <p:cNvSpPr/>
            <p:nvPr/>
          </p:nvSpPr>
          <p:spPr>
            <a:xfrm>
              <a:off x="7365058" y="5691985"/>
              <a:ext cx="558414" cy="331685"/>
            </a:xfrm>
            <a:prstGeom prst="leftRightArrow">
              <a:avLst/>
            </a:prstGeom>
            <a:solidFill>
              <a:schemeClr val="tx1"/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8C1B9F2-E719-E7A6-DA47-0E74D40711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907" r="5443" b="53686"/>
          <a:stretch/>
        </p:blipFill>
        <p:spPr>
          <a:xfrm>
            <a:off x="7873251" y="1499408"/>
            <a:ext cx="2017248" cy="206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7A20A-EDD7-08F5-FD7C-A492E2DBE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B1CDE3-7504-4DC3-36D1-475EF01DA2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818"/>
          <a:stretch/>
        </p:blipFill>
        <p:spPr>
          <a:xfrm>
            <a:off x="327871" y="1981493"/>
            <a:ext cx="9637143" cy="42389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08E86A-D307-04F4-D6E4-9FDEEC2ED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b="1" dirty="0"/>
              <a:t>Bias in diversity indices</a:t>
            </a:r>
            <a:endParaRPr lang="en-BE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5C853-C903-335B-5567-2ABE5362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3263B-9073-6725-827F-A1DDFAAA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2F2D-1ECB-49BF-9ED4-4F0320F251E1}" type="slidenum">
              <a:rPr lang="en-GB" smtClean="0"/>
              <a:t>18</a:t>
            </a:fld>
            <a:endParaRPr lang="en-GB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CD16E36-8BA1-94D3-766B-050F9269A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5784"/>
            <a:ext cx="8761697" cy="849597"/>
          </a:xfrm>
        </p:spPr>
        <p:txBody>
          <a:bodyPr>
            <a:normAutofit fontScale="70000" lnSpcReduction="20000"/>
          </a:bodyPr>
          <a:lstStyle/>
          <a:p>
            <a:r>
              <a:rPr lang="en-GB" sz="2800" b="1" dirty="0"/>
              <a:t>Current indices = biased by unequal sampling depth</a:t>
            </a:r>
            <a:endParaRPr lang="en-NL" sz="2800" b="1" dirty="0"/>
          </a:p>
          <a:p>
            <a:pPr lvl="1"/>
            <a:r>
              <a:rPr lang="en-BE" sz="1866" dirty="0"/>
              <a:t>Cell density is not accounted for</a:t>
            </a:r>
          </a:p>
        </p:txBody>
      </p:sp>
    </p:spTree>
    <p:extLst>
      <p:ext uri="{BB962C8B-B14F-4D97-AF65-F5344CB8AC3E}">
        <p14:creationId xmlns:p14="http://schemas.microsoft.com/office/powerpoint/2010/main" val="965534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6FEA3-C520-660A-4480-C7E81922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Community </a:t>
            </a:r>
            <a:r>
              <a:rPr lang="nl-NL" b="1" dirty="0" err="1"/>
              <a:t>modulation</a:t>
            </a:r>
            <a:r>
              <a:rPr lang="nl-NL" b="1" dirty="0"/>
              <a:t> score (CMS):</a:t>
            </a:r>
            <a:r>
              <a:rPr lang="en-NL" b="1" dirty="0"/>
              <a:t> new diversity index</a:t>
            </a:r>
            <a:endParaRPr lang="en-B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4710-4F84-538B-8EB3-4B2947475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26" y="3506158"/>
            <a:ext cx="8913962" cy="1872184"/>
          </a:xfrm>
        </p:spPr>
        <p:txBody>
          <a:bodyPr>
            <a:normAutofit/>
          </a:bodyPr>
          <a:lstStyle/>
          <a:p>
            <a:pPr lvl="1"/>
            <a:r>
              <a:rPr lang="en-GB" sz="2270" dirty="0"/>
              <a:t>Positive CMS (</a:t>
            </a:r>
            <a:r>
              <a:rPr lang="en-GB" sz="2270" b="1" dirty="0"/>
              <a:t>CMS</a:t>
            </a:r>
            <a:r>
              <a:rPr lang="en-GB" sz="2270" b="1" baseline="30000" dirty="0"/>
              <a:t>+</a:t>
            </a:r>
            <a:r>
              <a:rPr lang="en-GB" sz="2270" dirty="0"/>
              <a:t>): # species </a:t>
            </a:r>
            <a:r>
              <a:rPr lang="en-GB" sz="2270" b="1" dirty="0"/>
              <a:t>stimulated</a:t>
            </a:r>
          </a:p>
          <a:p>
            <a:pPr lvl="1"/>
            <a:r>
              <a:rPr lang="en-GB" sz="2270" dirty="0"/>
              <a:t>Negative CMS (</a:t>
            </a:r>
            <a:r>
              <a:rPr lang="en-GB" sz="2270" b="1" dirty="0"/>
              <a:t>CMS</a:t>
            </a:r>
            <a:r>
              <a:rPr lang="en-GB" sz="2270" b="1" baseline="30000" dirty="0">
                <a:sym typeface="Symbol" panose="05050102010706020507" pitchFamily="18" charset="2"/>
              </a:rPr>
              <a:t></a:t>
            </a:r>
            <a:r>
              <a:rPr lang="en-GB" sz="2270" dirty="0"/>
              <a:t>): # species </a:t>
            </a:r>
            <a:r>
              <a:rPr lang="en-GB" sz="2270" b="1" dirty="0"/>
              <a:t>inhibited</a:t>
            </a:r>
          </a:p>
          <a:p>
            <a:pPr lvl="1"/>
            <a:r>
              <a:rPr lang="en-GB" sz="2270" b="1" dirty="0"/>
              <a:t>Combined CMS </a:t>
            </a:r>
            <a:r>
              <a:rPr lang="en-GB" sz="2270" dirty="0"/>
              <a:t>(CMS</a:t>
            </a:r>
            <a:r>
              <a:rPr lang="en-GB" sz="2270" baseline="30000" dirty="0"/>
              <a:t>+</a:t>
            </a:r>
            <a:r>
              <a:rPr lang="en-GB" sz="2270" dirty="0"/>
              <a:t> </a:t>
            </a:r>
            <a:r>
              <a:rPr lang="en-GB" sz="2270" dirty="0">
                <a:sym typeface="Symbol" panose="05050102010706020507" pitchFamily="18" charset="2"/>
              </a:rPr>
              <a:t></a:t>
            </a:r>
            <a:r>
              <a:rPr lang="en-GB" sz="2270" dirty="0"/>
              <a:t> CMS</a:t>
            </a:r>
            <a:r>
              <a:rPr lang="en-GB" sz="2270" baseline="30000" dirty="0">
                <a:sym typeface="Symbol" panose="05050102010706020507" pitchFamily="18" charset="2"/>
              </a:rPr>
              <a:t></a:t>
            </a:r>
            <a:r>
              <a:rPr lang="en-GB" sz="2270" dirty="0">
                <a:sym typeface="Symbol" panose="05050102010706020507" pitchFamily="18" charset="2"/>
              </a:rPr>
              <a:t>):</a:t>
            </a:r>
            <a:r>
              <a:rPr lang="en-GB" sz="2270" dirty="0"/>
              <a:t> </a:t>
            </a:r>
            <a:r>
              <a:rPr lang="en-GB" sz="2270" b="1" u="sng" dirty="0"/>
              <a:t>nett</a:t>
            </a:r>
            <a:r>
              <a:rPr lang="en-GB" sz="2270" dirty="0"/>
              <a:t> # </a:t>
            </a:r>
            <a:r>
              <a:rPr lang="en-GB" sz="2270" b="1" dirty="0"/>
              <a:t>species stimulate</a:t>
            </a:r>
            <a:r>
              <a:rPr lang="en-NL" sz="2270" b="1" dirty="0"/>
              <a:t>d</a:t>
            </a:r>
            <a:endParaRPr lang="en-BE" sz="2270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187BB-8E63-6EDC-31B9-B0DF8465B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4C629-60DE-5055-C34F-7038869C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2F2D-1ECB-49BF-9ED4-4F0320F251E1}" type="slidenum">
              <a:rPr lang="en-GB" smtClean="0"/>
              <a:t>19</a:t>
            </a:fld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386DEA8-B6B2-0EB9-DC8D-9FE7CF727DC6}"/>
              </a:ext>
            </a:extLst>
          </p:cNvPr>
          <p:cNvSpPr txBox="1">
            <a:spLocks/>
          </p:cNvSpPr>
          <p:nvPr/>
        </p:nvSpPr>
        <p:spPr>
          <a:xfrm>
            <a:off x="6669857" y="3624009"/>
            <a:ext cx="2132077" cy="457223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585201" indent="-426709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336" indent="-365751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8895" indent="-30479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1495" indent="-24383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904" indent="-243834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667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0122" indent="-243834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38339" indent="-24383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6556" indent="-24383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4774" indent="-24383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GB" sz="2400" b="1" dirty="0">
                <a:solidFill>
                  <a:schemeClr val="accent1"/>
                </a:solidFill>
              </a:rPr>
              <a:t>= 2</a:t>
            </a:r>
            <a:endParaRPr lang="en-BE" sz="2400" b="1" dirty="0">
              <a:solidFill>
                <a:schemeClr val="accent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51943DF-1995-1319-A4B2-F895CF2AFC21}"/>
              </a:ext>
            </a:extLst>
          </p:cNvPr>
          <p:cNvSpPr txBox="1">
            <a:spLocks/>
          </p:cNvSpPr>
          <p:nvPr/>
        </p:nvSpPr>
        <p:spPr>
          <a:xfrm>
            <a:off x="6669856" y="4179476"/>
            <a:ext cx="2132077" cy="457223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585201" indent="-426709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336" indent="-365751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8895" indent="-30479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1495" indent="-24383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904" indent="-243834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667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0122" indent="-243834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38339" indent="-24383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6556" indent="-24383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4774" indent="-24383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GB" sz="2400" b="1" dirty="0">
                <a:solidFill>
                  <a:schemeClr val="accent1"/>
                </a:solidFill>
              </a:rPr>
              <a:t>= 1</a:t>
            </a:r>
            <a:endParaRPr lang="en-BE" sz="2400" b="1" dirty="0">
              <a:solidFill>
                <a:schemeClr val="accent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BD66669-7110-692B-9F88-90D293BB08C8}"/>
              </a:ext>
            </a:extLst>
          </p:cNvPr>
          <p:cNvSpPr txBox="1">
            <a:spLocks/>
          </p:cNvSpPr>
          <p:nvPr/>
        </p:nvSpPr>
        <p:spPr>
          <a:xfrm>
            <a:off x="8708326" y="3421775"/>
            <a:ext cx="2700155" cy="941222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585201" indent="-426709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336" indent="-365751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8895" indent="-30479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1495" indent="-24383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904" indent="-243834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667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0122" indent="-243834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38339" indent="-24383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6556" indent="-24383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4774" indent="-24383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GB" sz="2400" b="1" dirty="0">
                <a:solidFill>
                  <a:schemeClr val="accent1"/>
                </a:solidFill>
              </a:rPr>
              <a:t>Overall</a:t>
            </a:r>
            <a:r>
              <a:rPr lang="en-NL" sz="2400" b="1" dirty="0">
                <a:solidFill>
                  <a:schemeClr val="accent1"/>
                </a:solidFill>
              </a:rPr>
              <a:t>:</a:t>
            </a:r>
            <a:r>
              <a:rPr lang="en-GB" sz="2400" b="1" dirty="0">
                <a:solidFill>
                  <a:schemeClr val="accent1"/>
                </a:solidFill>
              </a:rPr>
              <a:t> beneficial effect on diversity!</a:t>
            </a:r>
          </a:p>
          <a:p>
            <a:pPr marL="0" indent="0">
              <a:buFont typeface="Wingdings 2"/>
              <a:buNone/>
            </a:pPr>
            <a:endParaRPr lang="en-BE" sz="2400" b="1" dirty="0">
              <a:solidFill>
                <a:schemeClr val="accent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908A58-9228-CBE4-216A-316E80E82F2D}"/>
              </a:ext>
            </a:extLst>
          </p:cNvPr>
          <p:cNvSpPr txBox="1"/>
          <p:nvPr/>
        </p:nvSpPr>
        <p:spPr>
          <a:xfrm>
            <a:off x="6543865" y="1438837"/>
            <a:ext cx="5648135" cy="1355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en-GB" sz="2400" b="1" dirty="0">
                <a:solidFill>
                  <a:schemeClr val="accent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Take home</a:t>
            </a:r>
            <a:r>
              <a:rPr lang="en-NL" sz="2400" b="1" dirty="0">
                <a:solidFill>
                  <a:schemeClr val="accent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message</a:t>
            </a:r>
            <a:r>
              <a:rPr lang="en-GB" sz="2400" b="1" dirty="0">
                <a:solidFill>
                  <a:schemeClr val="accent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:</a:t>
            </a:r>
          </a:p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accent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CMS </a:t>
            </a:r>
            <a:r>
              <a:rPr lang="en-GB" sz="2000" b="1" u="sng" dirty="0">
                <a:solidFill>
                  <a:schemeClr val="accent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&gt; 0</a:t>
            </a:r>
            <a:r>
              <a:rPr lang="en-GB" sz="2000" b="1" dirty="0">
                <a:solidFill>
                  <a:schemeClr val="accent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accent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NL" sz="2000" b="1" dirty="0">
                <a:solidFill>
                  <a:schemeClr val="accent1"/>
                </a:solidFill>
                <a:ea typeface="MS Mincho" panose="02020609040205080304" pitchFamily="49" charset="-128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000" b="1" dirty="0">
                <a:solidFill>
                  <a:schemeClr val="accent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product </a:t>
            </a:r>
            <a:r>
              <a:rPr lang="en-GB" sz="2000" b="1" u="sng" dirty="0">
                <a:solidFill>
                  <a:schemeClr val="accent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increase</a:t>
            </a:r>
            <a:r>
              <a:rPr lang="en-NL" sz="2000" b="1" u="sng" dirty="0">
                <a:solidFill>
                  <a:schemeClr val="accent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s</a:t>
            </a:r>
            <a:r>
              <a:rPr lang="en-GB" sz="2000" b="1" dirty="0">
                <a:solidFill>
                  <a:schemeClr val="accent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diversity </a:t>
            </a:r>
            <a:endParaRPr lang="en-GB" sz="2000" b="1" dirty="0">
              <a:solidFill>
                <a:schemeClr val="accent1"/>
              </a:solidFill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accent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CMS </a:t>
            </a:r>
            <a:r>
              <a:rPr lang="en-GB" sz="2000" b="1" u="sng" dirty="0">
                <a:solidFill>
                  <a:schemeClr val="accent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&lt; 0</a:t>
            </a:r>
            <a:r>
              <a:rPr lang="en-GB" sz="2000" b="1" dirty="0">
                <a:solidFill>
                  <a:schemeClr val="accent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accent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2000" b="1" dirty="0">
                <a:solidFill>
                  <a:schemeClr val="accent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product </a:t>
            </a:r>
            <a:r>
              <a:rPr lang="en-NL" sz="2000" b="1" u="sng" dirty="0">
                <a:solidFill>
                  <a:schemeClr val="accent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reduces</a:t>
            </a:r>
            <a:r>
              <a:rPr lang="en-GB" sz="2000" b="1" dirty="0">
                <a:solidFill>
                  <a:schemeClr val="accent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diversity </a:t>
            </a:r>
            <a:endParaRPr lang="en-BE" sz="2000" b="1" dirty="0">
              <a:solidFill>
                <a:schemeClr val="accent1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7238729-1392-E2ED-5488-22965A64575D}"/>
              </a:ext>
            </a:extLst>
          </p:cNvPr>
          <p:cNvGrpSpPr/>
          <p:nvPr/>
        </p:nvGrpSpPr>
        <p:grpSpPr>
          <a:xfrm>
            <a:off x="916551" y="1136324"/>
            <a:ext cx="4120190" cy="2215518"/>
            <a:chOff x="916551" y="1136324"/>
            <a:chExt cx="4120190" cy="2215518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62018921-C4A6-EC21-7AA0-9DC5A8AA2929}"/>
                </a:ext>
              </a:extLst>
            </p:cNvPr>
            <p:cNvSpPr txBox="1">
              <a:spLocks/>
            </p:cNvSpPr>
            <p:nvPr/>
          </p:nvSpPr>
          <p:spPr>
            <a:xfrm>
              <a:off x="1407581" y="1136324"/>
              <a:ext cx="945316" cy="457223"/>
            </a:xfrm>
            <a:prstGeom prst="rect">
              <a:avLst/>
            </a:prstGeom>
          </p:spPr>
          <p:txBody>
            <a:bodyPr vert="horz" lIns="54864" tIns="91440" rtlCol="0">
              <a:noAutofit/>
            </a:bodyPr>
            <a:lstStyle>
              <a:lvl1pPr marL="585201" indent="-426709" algn="l" rtl="0" eaLnBrk="1" latinLnBrk="0" hangingPunct="1">
                <a:spcBef>
                  <a:spcPts val="0"/>
                </a:spcBef>
                <a:buClr>
                  <a:schemeClr val="accent1"/>
                </a:buClr>
                <a:buSzPct val="80000"/>
                <a:buFont typeface="Wingdings 2"/>
                <a:buChar char=""/>
                <a:defRPr kumimoji="0" sz="42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75336" indent="-365751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/>
                <a:buChar char=""/>
                <a:defRPr kumimoji="0"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28895" indent="-30479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/>
                <a:buChar char="▪"/>
                <a:defRPr kumimoji="0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21495" indent="-243834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/>
                <a:buChar char="▪"/>
                <a:defRPr kumimoji="0"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01904" indent="-243834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Wingdings 3"/>
                <a:buChar char=""/>
                <a:defRPr kumimoji="0" lang="en-US" sz="2667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70122" indent="-243834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100000"/>
                <a:buFont typeface="Wingdings 2"/>
                <a:buChar char=""/>
                <a:defRPr kumimoji="0"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38339" indent="-243834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Wingdings 2"/>
                <a:buChar char="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06556" indent="-243834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74774" indent="-243834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 pitchFamily="18" charset="2"/>
                <a:buChar char=""/>
                <a:defRPr kumimoji="0"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0" indent="0">
                <a:buFont typeface="Wingdings 2"/>
                <a:buNone/>
              </a:pPr>
              <a:r>
                <a:rPr lang="en-NL" sz="2400" b="1" dirty="0"/>
                <a:t>Blank</a:t>
              </a:r>
              <a:endParaRPr lang="en-BE" sz="2400" b="1" dirty="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9A093FD-3CC1-AA6B-D094-897731AF5674}"/>
                </a:ext>
              </a:extLst>
            </p:cNvPr>
            <p:cNvGrpSpPr/>
            <p:nvPr/>
          </p:nvGrpSpPr>
          <p:grpSpPr>
            <a:xfrm>
              <a:off x="916551" y="1601561"/>
              <a:ext cx="4120190" cy="1750281"/>
              <a:chOff x="899299" y="1532360"/>
              <a:chExt cx="4120190" cy="1750281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B048371D-2CF9-9C41-E5CC-C6F06C483C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4941" r="38931" b="45408"/>
              <a:stretch/>
            </p:blipFill>
            <p:spPr>
              <a:xfrm>
                <a:off x="899299" y="1532360"/>
                <a:ext cx="4120190" cy="1750281"/>
              </a:xfrm>
              <a:prstGeom prst="rect">
                <a:avLst/>
              </a:prstGeom>
            </p:spPr>
          </p:pic>
          <p:sp>
            <p:nvSpPr>
              <p:cNvPr id="43" name="Arrow: Right 42">
                <a:extLst>
                  <a:ext uri="{FF2B5EF4-FFF2-40B4-BE49-F238E27FC236}">
                    <a16:creationId xmlns:a16="http://schemas.microsoft.com/office/drawing/2014/main" id="{E76CAC18-FE2D-C9A8-F141-15957CDBFC75}"/>
                  </a:ext>
                </a:extLst>
              </p:cNvPr>
              <p:cNvSpPr/>
              <p:nvPr/>
            </p:nvSpPr>
            <p:spPr>
              <a:xfrm>
                <a:off x="2789206" y="2231195"/>
                <a:ext cx="430133" cy="406747"/>
              </a:xfrm>
              <a:prstGeom prst="rightArrow">
                <a:avLst/>
              </a:prstGeom>
              <a:solidFill>
                <a:schemeClr val="tx1"/>
              </a:solidFill>
              <a:ln w="127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</p:grp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5F78F7F9-3FDE-3E0F-B315-A0CB49458A30}"/>
                </a:ext>
              </a:extLst>
            </p:cNvPr>
            <p:cNvSpPr txBox="1">
              <a:spLocks/>
            </p:cNvSpPr>
            <p:nvPr/>
          </p:nvSpPr>
          <p:spPr>
            <a:xfrm>
              <a:off x="3446289" y="1136324"/>
              <a:ext cx="1522526" cy="457223"/>
            </a:xfrm>
            <a:prstGeom prst="rect">
              <a:avLst/>
            </a:prstGeom>
          </p:spPr>
          <p:txBody>
            <a:bodyPr vert="horz" lIns="54864" tIns="91440" rtlCol="0">
              <a:noAutofit/>
            </a:bodyPr>
            <a:lstStyle>
              <a:lvl1pPr marL="585201" indent="-426709" algn="l" rtl="0" eaLnBrk="1" latinLnBrk="0" hangingPunct="1">
                <a:spcBef>
                  <a:spcPts val="0"/>
                </a:spcBef>
                <a:buClr>
                  <a:schemeClr val="accent1"/>
                </a:buClr>
                <a:buSzPct val="80000"/>
                <a:buFont typeface="Wingdings 2"/>
                <a:buChar char=""/>
                <a:defRPr kumimoji="0" sz="42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75336" indent="-365751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/>
                <a:buChar char=""/>
                <a:defRPr kumimoji="0"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28895" indent="-30479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/>
                <a:buChar char="▪"/>
                <a:defRPr kumimoji="0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21495" indent="-243834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/>
                <a:buChar char="▪"/>
                <a:defRPr kumimoji="0"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01904" indent="-243834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Wingdings 3"/>
                <a:buChar char=""/>
                <a:defRPr kumimoji="0" lang="en-US" sz="2667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70122" indent="-243834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100000"/>
                <a:buFont typeface="Wingdings 2"/>
                <a:buChar char=""/>
                <a:defRPr kumimoji="0"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38339" indent="-243834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Wingdings 2"/>
                <a:buChar char="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06556" indent="-243834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74774" indent="-243834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 pitchFamily="18" charset="2"/>
                <a:buChar char=""/>
                <a:defRPr kumimoji="0"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0" indent="0">
                <a:buFont typeface="Wingdings 2"/>
                <a:buNone/>
              </a:pPr>
              <a:r>
                <a:rPr lang="en-NL" sz="2400" b="1" dirty="0"/>
                <a:t>Prebiotic</a:t>
              </a:r>
              <a:endParaRPr lang="en-BE" sz="2400" b="1" dirty="0"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591721F9-C338-5E81-98C7-98DBA7CA36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27" t="70346" r="83560" b="18497"/>
          <a:stretch/>
        </p:blipFill>
        <p:spPr>
          <a:xfrm>
            <a:off x="7241195" y="3665099"/>
            <a:ext cx="788609" cy="4545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1123C18-D441-497F-865E-4D7C4FB699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27" t="83615" r="87764" b="6787"/>
          <a:stretch/>
        </p:blipFill>
        <p:spPr>
          <a:xfrm>
            <a:off x="7348378" y="4277936"/>
            <a:ext cx="460740" cy="391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4E256F-284D-3BCD-9420-7BC459E382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552"/>
          <a:stretch/>
        </p:blipFill>
        <p:spPr>
          <a:xfrm>
            <a:off x="4409703" y="5562302"/>
            <a:ext cx="5350771" cy="980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291A84-6A6E-06A8-4EA8-317C32AF4D0A}"/>
              </a:ext>
            </a:extLst>
          </p:cNvPr>
          <p:cNvSpPr txBox="1"/>
          <p:nvPr/>
        </p:nvSpPr>
        <p:spPr>
          <a:xfrm>
            <a:off x="4386688" y="6497806"/>
            <a:ext cx="5396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4"/>
              </a:rPr>
              <a:t>cryptobiotix.com/scientific-evidence/long-chain-dextran-diversity/</a:t>
            </a:r>
            <a:endParaRPr lang="en-BE" sz="1400" dirty="0"/>
          </a:p>
        </p:txBody>
      </p:sp>
    </p:spTree>
    <p:extLst>
      <p:ext uri="{BB962C8B-B14F-4D97-AF65-F5344CB8AC3E}">
        <p14:creationId xmlns:p14="http://schemas.microsoft.com/office/powerpoint/2010/main" val="360735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2BF56-CBED-13F9-B66D-8D3277CFE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5F75CF-6F00-642C-51A7-3CA751C9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BC17CA-0230-5BE2-C7F1-1B38D78C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Cryptobiotix and the SIFR</a:t>
            </a:r>
            <a:r>
              <a:rPr lang="en-NL" baseline="30000" dirty="0"/>
              <a:t>®</a:t>
            </a:r>
            <a:r>
              <a:rPr lang="en-NL" dirty="0"/>
              <a:t> technology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163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A1421-3532-DCD0-1475-E3DA813EC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7C2ED-2B31-F80E-B2DF-6A7C28FE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b="1" dirty="0"/>
              <a:t>Carob &amp; aca</a:t>
            </a:r>
            <a:r>
              <a:rPr lang="nl-NL" b="1" dirty="0"/>
              <a:t>ci</a:t>
            </a:r>
            <a:r>
              <a:rPr lang="en-NL" dirty="0"/>
              <a:t>a fibres: boost microbiota diversity</a:t>
            </a:r>
            <a:endParaRPr lang="en-BE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CAAFE-7920-37D4-DB14-7A8432B7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A961B-63A9-BD62-E01A-F1D15E78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2F2D-1ECB-49BF-9ED4-4F0320F251E1}" type="slidenum">
              <a:rPr lang="en-GB" smtClean="0"/>
              <a:t>20</a:t>
            </a:fld>
            <a:endParaRPr lang="en-GB"/>
          </a:p>
        </p:txBody>
      </p:sp>
      <p:sp>
        <p:nvSpPr>
          <p:cNvPr id="3" name="Rectangle : coins arrondis 22">
            <a:extLst>
              <a:ext uri="{FF2B5EF4-FFF2-40B4-BE49-F238E27FC236}">
                <a16:creationId xmlns:a16="http://schemas.microsoft.com/office/drawing/2014/main" id="{9D837BBB-9001-2509-6019-B89BFA49C84C}"/>
              </a:ext>
            </a:extLst>
          </p:cNvPr>
          <p:cNvSpPr/>
          <p:nvPr/>
        </p:nvSpPr>
        <p:spPr>
          <a:xfrm rot="5400000">
            <a:off x="4168483" y="-730342"/>
            <a:ext cx="4007900" cy="8589576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013364-70F9-BB8F-96D4-8EA025EBD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540" y="1617760"/>
            <a:ext cx="6353786" cy="611091"/>
          </a:xfrm>
        </p:spPr>
        <p:txBody>
          <a:bodyPr>
            <a:normAutofit/>
          </a:bodyPr>
          <a:lstStyle/>
          <a:p>
            <a:pPr marL="158492" indent="0">
              <a:buNone/>
            </a:pPr>
            <a:r>
              <a:rPr lang="en-BE" sz="2000" b="1" dirty="0" err="1"/>
              <a:t>Carob+Acacia</a:t>
            </a:r>
            <a:r>
              <a:rPr lang="en-BE" sz="2000" dirty="0"/>
              <a:t>: positive impact on microbiota diversity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9D94B4-35AC-7B45-08E3-EF589A465076}"/>
              </a:ext>
            </a:extLst>
          </p:cNvPr>
          <p:cNvGrpSpPr/>
          <p:nvPr/>
        </p:nvGrpSpPr>
        <p:grpSpPr>
          <a:xfrm>
            <a:off x="2400533" y="2357139"/>
            <a:ext cx="7543800" cy="2754814"/>
            <a:chOff x="2209800" y="3733800"/>
            <a:chExt cx="7543800" cy="2754814"/>
          </a:xfrm>
        </p:grpSpPr>
        <p:grpSp>
          <p:nvGrpSpPr>
            <p:cNvPr id="15" name="Groupe 23">
              <a:extLst>
                <a:ext uri="{FF2B5EF4-FFF2-40B4-BE49-F238E27FC236}">
                  <a16:creationId xmlns:a16="http://schemas.microsoft.com/office/drawing/2014/main" id="{BF920DA3-11DA-C336-DDA3-77E18B607972}"/>
                </a:ext>
              </a:extLst>
            </p:cNvPr>
            <p:cNvGrpSpPr/>
            <p:nvPr/>
          </p:nvGrpSpPr>
          <p:grpSpPr>
            <a:xfrm>
              <a:off x="2209800" y="3733800"/>
              <a:ext cx="7543800" cy="2754814"/>
              <a:chOff x="2209800" y="4103186"/>
              <a:chExt cx="7543800" cy="2754814"/>
            </a:xfrm>
          </p:grpSpPr>
          <p:graphicFrame>
            <p:nvGraphicFramePr>
              <p:cNvPr id="20" name="Graphique 21">
                <a:extLst>
                  <a:ext uri="{FF2B5EF4-FFF2-40B4-BE49-F238E27FC236}">
                    <a16:creationId xmlns:a16="http://schemas.microsoft.com/office/drawing/2014/main" id="{4D06C853-2D06-C54D-954B-F9E571BDD91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209800" y="4457700"/>
              <a:ext cx="7543800" cy="24003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1" name="ZoneTexte 7">
                <a:extLst>
                  <a:ext uri="{FF2B5EF4-FFF2-40B4-BE49-F238E27FC236}">
                    <a16:creationId xmlns:a16="http://schemas.microsoft.com/office/drawing/2014/main" id="{A0EAB625-0BF7-010A-3ADF-C69070B9C112}"/>
                  </a:ext>
                </a:extLst>
              </p:cNvPr>
              <p:cNvSpPr txBox="1"/>
              <p:nvPr/>
            </p:nvSpPr>
            <p:spPr>
              <a:xfrm>
                <a:off x="6442446" y="4103186"/>
                <a:ext cx="244491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7C3E13"/>
                    </a:solidFill>
                  </a:rPr>
                  <a:t>Combined CMS:</a:t>
                </a:r>
                <a:br>
                  <a:rPr lang="en-US" sz="2000" b="1" dirty="0">
                    <a:solidFill>
                      <a:srgbClr val="7C3E13"/>
                    </a:solidFill>
                  </a:rPr>
                </a:br>
                <a:r>
                  <a:rPr lang="en-US" sz="2800" b="1" dirty="0">
                    <a:solidFill>
                      <a:srgbClr val="7C3E13"/>
                    </a:solidFill>
                  </a:rPr>
                  <a:t>+29 </a:t>
                </a:r>
                <a:r>
                  <a:rPr lang="en-US" b="1" dirty="0">
                    <a:solidFill>
                      <a:srgbClr val="7C3E13"/>
                    </a:solidFill>
                  </a:rPr>
                  <a:t>species</a:t>
                </a:r>
                <a:endParaRPr lang="en-US" dirty="0"/>
              </a:p>
            </p:txBody>
          </p:sp>
          <p:sp>
            <p:nvSpPr>
              <p:cNvPr id="22" name="ZoneTexte 8">
                <a:extLst>
                  <a:ext uri="{FF2B5EF4-FFF2-40B4-BE49-F238E27FC236}">
                    <a16:creationId xmlns:a16="http://schemas.microsoft.com/office/drawing/2014/main" id="{B2821C7C-09F2-8A6C-E74E-79BF15148FD9}"/>
                  </a:ext>
                </a:extLst>
              </p:cNvPr>
              <p:cNvSpPr txBox="1"/>
              <p:nvPr/>
            </p:nvSpPr>
            <p:spPr>
              <a:xfrm>
                <a:off x="4038600" y="44577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7C3E13"/>
                    </a:solidFill>
                  </a:rPr>
                  <a:t>+38</a:t>
                </a:r>
                <a:endParaRPr lang="en-US" dirty="0"/>
              </a:p>
            </p:txBody>
          </p:sp>
          <p:sp>
            <p:nvSpPr>
              <p:cNvPr id="23" name="ZoneTexte 13">
                <a:extLst>
                  <a:ext uri="{FF2B5EF4-FFF2-40B4-BE49-F238E27FC236}">
                    <a16:creationId xmlns:a16="http://schemas.microsoft.com/office/drawing/2014/main" id="{7A149F31-9EEF-8DC5-85C3-21C6B6441D07}"/>
                  </a:ext>
                </a:extLst>
              </p:cNvPr>
              <p:cNvSpPr txBox="1"/>
              <p:nvPr/>
            </p:nvSpPr>
            <p:spPr>
              <a:xfrm>
                <a:off x="5791200" y="6145591"/>
                <a:ext cx="6026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C3E13"/>
                    </a:solidFill>
                  </a:rPr>
                  <a:t>-9</a:t>
                </a:r>
                <a:endParaRPr lang="en-US" dirty="0"/>
              </a:p>
            </p:txBody>
          </p:sp>
        </p:grpSp>
        <p:sp>
          <p:nvSpPr>
            <p:cNvPr id="16" name="ZoneTexte 2">
              <a:extLst>
                <a:ext uri="{FF2B5EF4-FFF2-40B4-BE49-F238E27FC236}">
                  <a16:creationId xmlns:a16="http://schemas.microsoft.com/office/drawing/2014/main" id="{D52EA594-3319-9699-CB20-F35499314886}"/>
                </a:ext>
              </a:extLst>
            </p:cNvPr>
            <p:cNvSpPr txBox="1"/>
            <p:nvPr/>
          </p:nvSpPr>
          <p:spPr>
            <a:xfrm>
              <a:off x="4090555" y="4710275"/>
              <a:ext cx="8382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7C3E13"/>
                  </a:solidFill>
                </a:rPr>
                <a:t>Positive</a:t>
              </a:r>
              <a:br>
                <a:rPr lang="en-US" sz="1200" b="1" dirty="0">
                  <a:solidFill>
                    <a:srgbClr val="7C3E13"/>
                  </a:solidFill>
                </a:rPr>
              </a:br>
              <a:r>
                <a:rPr lang="en-US" sz="1200" b="1" dirty="0">
                  <a:solidFill>
                    <a:srgbClr val="7C3E13"/>
                  </a:solidFill>
                </a:rPr>
                <a:t>CMS</a:t>
              </a:r>
              <a:endParaRPr lang="en-US" sz="1400" dirty="0"/>
            </a:p>
          </p:txBody>
        </p:sp>
        <p:sp>
          <p:nvSpPr>
            <p:cNvPr id="17" name="ZoneTexte 3">
              <a:extLst>
                <a:ext uri="{FF2B5EF4-FFF2-40B4-BE49-F238E27FC236}">
                  <a16:creationId xmlns:a16="http://schemas.microsoft.com/office/drawing/2014/main" id="{2830648E-89B5-26AB-3684-8B73B9C0C242}"/>
                </a:ext>
              </a:extLst>
            </p:cNvPr>
            <p:cNvSpPr txBox="1"/>
            <p:nvPr/>
          </p:nvSpPr>
          <p:spPr>
            <a:xfrm>
              <a:off x="5446649" y="5317604"/>
              <a:ext cx="114630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7C3E13"/>
                  </a:solidFill>
                </a:rPr>
                <a:t>Negative</a:t>
              </a:r>
              <a:br>
                <a:rPr lang="en-US" sz="1200" b="1" dirty="0">
                  <a:solidFill>
                    <a:srgbClr val="7C3E13"/>
                  </a:solidFill>
                </a:rPr>
              </a:br>
              <a:r>
                <a:rPr lang="en-US" sz="1200" b="1" dirty="0">
                  <a:solidFill>
                    <a:schemeClr val="bg1"/>
                  </a:solidFill>
                </a:rPr>
                <a:t>CMS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Connecteur droit avec flèche 6">
              <a:extLst>
                <a:ext uri="{FF2B5EF4-FFF2-40B4-BE49-F238E27FC236}">
                  <a16:creationId xmlns:a16="http://schemas.microsoft.com/office/drawing/2014/main" id="{55962460-527E-C2EF-C807-9023F26C7D9E}"/>
                </a:ext>
              </a:extLst>
            </p:cNvPr>
            <p:cNvCxnSpPr/>
            <p:nvPr/>
          </p:nvCxnSpPr>
          <p:spPr>
            <a:xfrm flipV="1">
              <a:off x="4038600" y="4564797"/>
              <a:ext cx="0" cy="983639"/>
            </a:xfrm>
            <a:prstGeom prst="straightConnector1">
              <a:avLst/>
            </a:prstGeom>
            <a:ln>
              <a:solidFill>
                <a:srgbClr val="CB651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9">
              <a:extLst>
                <a:ext uri="{FF2B5EF4-FFF2-40B4-BE49-F238E27FC236}">
                  <a16:creationId xmlns:a16="http://schemas.microsoft.com/office/drawing/2014/main" id="{9067F9E8-690A-CBD8-7174-68E8E048E2EA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5548436"/>
              <a:ext cx="0" cy="227769"/>
            </a:xfrm>
            <a:prstGeom prst="straightConnector1">
              <a:avLst/>
            </a:prstGeom>
            <a:ln>
              <a:solidFill>
                <a:srgbClr val="3E1F0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2266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CC6B2-F714-CA36-C599-8B40CE782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AF7B15-9C15-3DFD-1DFC-D3F52C469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BC0EE0-AC15-2BB0-A2DC-A5867A3B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Metabolites &amp; gut health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613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2C3B1-F87C-A580-607F-34A07846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Metabolite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047C1-B0A8-0E54-BB03-4432F4EE5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Wide spectrum of metabolites impacted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233BD-0702-A1BF-DC54-291DBE85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3657-DD8D-4110-AC9E-97F7C859D65A}" type="datetime1">
              <a:rPr lang="en-GB" smtClean="0"/>
              <a:t>23/03/2026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591D0-62E6-DC71-3424-3FAAD59E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t>22</a:t>
            </a:fld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3870FD-8438-1EDD-9BEC-6A59BAB051D3}"/>
              </a:ext>
            </a:extLst>
          </p:cNvPr>
          <p:cNvGrpSpPr/>
          <p:nvPr/>
        </p:nvGrpSpPr>
        <p:grpSpPr>
          <a:xfrm>
            <a:off x="791833" y="2003139"/>
            <a:ext cx="5101232" cy="3983355"/>
            <a:chOff x="-14990" y="1496566"/>
            <a:chExt cx="4228750" cy="3302067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E3A3365-7E69-D60E-AB7D-A5E965935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4990" y="1738633"/>
              <a:ext cx="4228750" cy="3060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06F330-AB59-41D5-D966-FAE56E4BBC6C}"/>
                </a:ext>
              </a:extLst>
            </p:cNvPr>
            <p:cNvSpPr txBox="1"/>
            <p:nvPr/>
          </p:nvSpPr>
          <p:spPr>
            <a:xfrm>
              <a:off x="773287" y="1496566"/>
              <a:ext cx="277191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(78 significantly impacted metabolites)</a:t>
              </a:r>
              <a:endParaRPr lang="en-BE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299010-D310-20A6-ABC7-6FE7AC58BDC6}"/>
                </a:ext>
              </a:extLst>
            </p:cNvPr>
            <p:cNvSpPr txBox="1"/>
            <p:nvPr/>
          </p:nvSpPr>
          <p:spPr>
            <a:xfrm>
              <a:off x="264814" y="3012922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b="1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NSC</a:t>
              </a:r>
              <a:endParaRPr lang="en-BE" sz="12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0DD873-FE25-FBBD-7127-86E370334A66}"/>
                </a:ext>
              </a:extLst>
            </p:cNvPr>
            <p:cNvSpPr txBox="1"/>
            <p:nvPr/>
          </p:nvSpPr>
          <p:spPr>
            <a:xfrm>
              <a:off x="2865497" y="1873955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b="1">
                  <a:solidFill>
                    <a:srgbClr val="6CBAD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YP</a:t>
              </a:r>
              <a:endParaRPr lang="en-BE" sz="1200" b="1">
                <a:solidFill>
                  <a:srgbClr val="6CBAD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AEC4FB-57E9-38CD-08AA-63DDA524FF30}"/>
                </a:ext>
              </a:extLst>
            </p:cNvPr>
            <p:cNvSpPr txBox="1"/>
            <p:nvPr/>
          </p:nvSpPr>
          <p:spPr>
            <a:xfrm>
              <a:off x="3543486" y="4234598"/>
              <a:ext cx="4764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b="1">
                  <a:solidFill>
                    <a:srgbClr val="FA619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WPI</a:t>
              </a:r>
              <a:endParaRPr lang="en-BE" sz="1200" b="1">
                <a:solidFill>
                  <a:srgbClr val="FA619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8888D8-67D0-7C1F-DBA5-2D6540AA1C7F}"/>
                </a:ext>
              </a:extLst>
            </p:cNvPr>
            <p:cNvSpPr txBox="1"/>
            <p:nvPr/>
          </p:nvSpPr>
          <p:spPr>
            <a:xfrm>
              <a:off x="3510459" y="2188077"/>
              <a:ext cx="4331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b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SPI</a:t>
              </a:r>
              <a:endParaRPr lang="en-BE" sz="12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88A9FCB-C24C-F74E-EC0D-5AFA8DFE32F9}"/>
                </a:ext>
              </a:extLst>
            </p:cNvPr>
            <p:cNvCxnSpPr>
              <a:cxnSpLocks/>
            </p:cNvCxnSpPr>
            <p:nvPr/>
          </p:nvCxnSpPr>
          <p:spPr>
            <a:xfrm>
              <a:off x="1000327" y="3268633"/>
              <a:ext cx="131338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02058C-526F-2968-AA86-3DCA5A59A97C}"/>
                </a:ext>
              </a:extLst>
            </p:cNvPr>
            <p:cNvSpPr txBox="1"/>
            <p:nvPr/>
          </p:nvSpPr>
          <p:spPr>
            <a:xfrm>
              <a:off x="798133" y="2842501"/>
              <a:ext cx="158524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50">
                  <a:latin typeface="Arial" panose="020B0604020202020204" pitchFamily="34" charset="0"/>
                  <a:cs typeface="Arial" panose="020B0604020202020204" pitchFamily="34" charset="0"/>
                </a:rPr>
                <a:t>Proteins impact</a:t>
              </a:r>
              <a:br>
                <a:rPr lang="nl-NL" sz="105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sz="1050">
                  <a:latin typeface="Arial" panose="020B0604020202020204" pitchFamily="34" charset="0"/>
                  <a:cs typeface="Arial" panose="020B0604020202020204" pitchFamily="34" charset="0"/>
                </a:rPr>
                <a:t>gut </a:t>
              </a:r>
              <a:r>
                <a:rPr lang="nl-NL" sz="1050" err="1">
                  <a:latin typeface="Arial" panose="020B0604020202020204" pitchFamily="34" charset="0"/>
                  <a:cs typeface="Arial" panose="020B0604020202020204" pitchFamily="34" charset="0"/>
                </a:rPr>
                <a:t>metabolome</a:t>
              </a:r>
              <a:endParaRPr lang="en-BE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6F9D7F2-6DDD-892D-AF44-60349003B928}"/>
                </a:ext>
              </a:extLst>
            </p:cNvPr>
            <p:cNvCxnSpPr>
              <a:cxnSpLocks/>
            </p:cNvCxnSpPr>
            <p:nvPr/>
          </p:nvCxnSpPr>
          <p:spPr>
            <a:xfrm>
              <a:off x="2700829" y="2415879"/>
              <a:ext cx="402857" cy="1508421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8585972-A5A0-3705-0418-A7275217F493}"/>
                </a:ext>
              </a:extLst>
            </p:cNvPr>
            <p:cNvSpPr txBox="1"/>
            <p:nvPr/>
          </p:nvSpPr>
          <p:spPr>
            <a:xfrm>
              <a:off x="2646514" y="2909047"/>
              <a:ext cx="599459" cy="4847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l-NL" sz="105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Protein-specific</a:t>
              </a:r>
              <a:r>
                <a:rPr lang="nl-NL" sz="105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105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effects</a:t>
              </a:r>
              <a:endParaRPr lang="en-BE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3719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7B68-48C5-753F-A45F-DA638735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Metabolite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1F654-491D-3398-054A-9F4C51822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04" y="1054895"/>
            <a:ext cx="5290242" cy="5345908"/>
          </a:xfrm>
        </p:spPr>
        <p:txBody>
          <a:bodyPr/>
          <a:lstStyle/>
          <a:p>
            <a:r>
              <a:rPr lang="en-BE" dirty="0"/>
              <a:t>IPA</a:t>
            </a:r>
          </a:p>
          <a:p>
            <a:pPr lvl="1"/>
            <a:r>
              <a:rPr lang="en-BE" dirty="0"/>
              <a:t>immunity</a:t>
            </a:r>
          </a:p>
          <a:p>
            <a:r>
              <a:rPr lang="en-BE" dirty="0"/>
              <a:t>Agmatine </a:t>
            </a:r>
          </a:p>
          <a:p>
            <a:pPr lvl="1"/>
            <a:r>
              <a:rPr lang="en-BE" dirty="0"/>
              <a:t>neuroprotective</a:t>
            </a:r>
          </a:p>
          <a:p>
            <a:r>
              <a:rPr lang="en-BE" dirty="0"/>
              <a:t>Putrescine and spermidine</a:t>
            </a:r>
          </a:p>
          <a:p>
            <a:pPr lvl="1"/>
            <a:r>
              <a:rPr lang="en-BE" dirty="0"/>
              <a:t>longevity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ABC91-AABC-2F5B-A7C3-669D1A0E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3657-DD8D-4110-AC9E-97F7C859D65A}" type="datetime1">
              <a:rPr lang="en-GB" smtClean="0"/>
              <a:t>23/03/2026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D7D5C-20D4-DFD1-6D83-AF02CA79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t>23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3526B6-4F7F-BB0B-6AB8-B33B7644B8A0}"/>
              </a:ext>
            </a:extLst>
          </p:cNvPr>
          <p:cNvSpPr txBox="1"/>
          <p:nvPr/>
        </p:nvSpPr>
        <p:spPr>
          <a:xfrm>
            <a:off x="4821031" y="1312890"/>
            <a:ext cx="2273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Indole-3-propionic acid</a:t>
            </a:r>
            <a:r>
              <a:rPr lang="en-NL" sz="1200" b="1" dirty="0">
                <a:latin typeface="Arial" panose="020B0604020202020204" pitchFamily="34" charset="0"/>
                <a:cs typeface="Arial" panose="020B0604020202020204" pitchFamily="34" charset="0"/>
              </a:rPr>
              <a:t> (IPA)</a:t>
            </a:r>
            <a:endParaRPr lang="en-B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6EBCFF2-3775-3EAA-055D-532FFF67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7592"/>
          <a:stretch/>
        </p:blipFill>
        <p:spPr>
          <a:xfrm>
            <a:off x="4514718" y="1834661"/>
            <a:ext cx="2184270" cy="1800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44E842C3-32CB-8D62-A317-371BC5723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5284"/>
          <a:stretch/>
        </p:blipFill>
        <p:spPr>
          <a:xfrm>
            <a:off x="7454835" y="4337991"/>
            <a:ext cx="2185200" cy="185121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617F89E2-EA04-97F0-666D-CCBFF1E29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3935"/>
          <a:stretch/>
        </p:blipFill>
        <p:spPr>
          <a:xfrm>
            <a:off x="4438478" y="4323249"/>
            <a:ext cx="2185200" cy="188070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4A00AEA-E6C3-94E3-D988-0238DF24457F}"/>
              </a:ext>
            </a:extLst>
          </p:cNvPr>
          <p:cNvSpPr txBox="1"/>
          <p:nvPr/>
        </p:nvSpPr>
        <p:spPr>
          <a:xfrm>
            <a:off x="7927707" y="3983403"/>
            <a:ext cx="1712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8-Acetylspermidine</a:t>
            </a:r>
            <a:endParaRPr lang="en-B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E3BBEA-A921-2143-AB15-90BE92D9D484}"/>
              </a:ext>
            </a:extLst>
          </p:cNvPr>
          <p:cNvSpPr txBox="1"/>
          <p:nvPr/>
        </p:nvSpPr>
        <p:spPr>
          <a:xfrm>
            <a:off x="5050117" y="3983403"/>
            <a:ext cx="1584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Acetylputrescine</a:t>
            </a:r>
            <a:endParaRPr lang="en-B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A6DBA830-12BD-895D-097B-D5B960CFDF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14514"/>
          <a:stretch/>
        </p:blipFill>
        <p:spPr>
          <a:xfrm>
            <a:off x="7454835" y="1701310"/>
            <a:ext cx="2105611" cy="1800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E6CF1FD-B176-1350-6368-18F5C77937FF}"/>
              </a:ext>
            </a:extLst>
          </p:cNvPr>
          <p:cNvSpPr txBox="1"/>
          <p:nvPr/>
        </p:nvSpPr>
        <p:spPr>
          <a:xfrm>
            <a:off x="7927707" y="1312889"/>
            <a:ext cx="1481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Acetylagmatine</a:t>
            </a:r>
            <a:endParaRPr lang="en-B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86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9416-1BB9-342E-5223-8A89D631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Impact on gut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E0BA-81FA-4390-08AD-7C18B7B43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BE" sz="1800" dirty="0"/>
              <a:t>All proteins: supported gut barrier integrity &amp; immune function</a:t>
            </a:r>
          </a:p>
          <a:p>
            <a:pPr lvl="1"/>
            <a:r>
              <a:rPr lang="en-BE" sz="1400" dirty="0"/>
              <a:t>Yeast protein </a:t>
            </a:r>
            <a:r>
              <a:rPr lang="en-BE" sz="1400" dirty="0">
                <a:sym typeface="Wingdings" panose="05000000000000000000" pitchFamily="2" charset="2"/>
              </a:rPr>
              <a:t> strongest impact on gut barrier integrity</a:t>
            </a:r>
          </a:p>
          <a:p>
            <a:pPr lvl="1"/>
            <a:r>
              <a:rPr lang="en-BE" sz="1400" dirty="0">
                <a:sym typeface="Wingdings" panose="05000000000000000000" pitchFamily="2" charset="2"/>
              </a:rPr>
              <a:t>Soy protein isolate  strongest reduction of pro-inflammatory cytokines</a:t>
            </a:r>
          </a:p>
          <a:p>
            <a:pPr lvl="1"/>
            <a:endParaRPr lang="en-BE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18262-939F-10F4-B1E3-417942E00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3657-DD8D-4110-AC9E-97F7C859D65A}" type="datetime1">
              <a:rPr lang="en-GB" smtClean="0"/>
              <a:t>23/03/2026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DBE31-01E5-267B-880A-336501AE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t>24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9CB4D8-0074-3CED-E964-D7A87E5B61BC}"/>
              </a:ext>
            </a:extLst>
          </p:cNvPr>
          <p:cNvGrpSpPr/>
          <p:nvPr/>
        </p:nvGrpSpPr>
        <p:grpSpPr>
          <a:xfrm>
            <a:off x="57511" y="2535075"/>
            <a:ext cx="9821595" cy="3290495"/>
            <a:chOff x="782551" y="1944891"/>
            <a:chExt cx="10881683" cy="36456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6429C5-5A49-F622-CB4B-EED564CA6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89" r="9183"/>
            <a:stretch/>
          </p:blipFill>
          <p:spPr bwMode="auto">
            <a:xfrm>
              <a:off x="782551" y="3151486"/>
              <a:ext cx="3437683" cy="24390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DB1039E-4674-9048-28EE-B24B83AA8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92" t="32539" r="3778" b="35638"/>
            <a:stretch/>
          </p:blipFill>
          <p:spPr bwMode="auto">
            <a:xfrm>
              <a:off x="4541339" y="3139339"/>
              <a:ext cx="613004" cy="16327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0BD855-B1B3-A8B6-1C52-27133B164712}"/>
                </a:ext>
              </a:extLst>
            </p:cNvPr>
            <p:cNvSpPr txBox="1"/>
            <p:nvPr/>
          </p:nvSpPr>
          <p:spPr>
            <a:xfrm>
              <a:off x="1424405" y="1944891"/>
              <a:ext cx="26725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Gut barrier integrity</a:t>
              </a:r>
              <a:endParaRPr lang="en-BE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EB1F2EF-F8E1-1910-DA4A-F4E9DB50203D}"/>
                </a:ext>
              </a:extLst>
            </p:cNvPr>
            <p:cNvSpPr txBox="1"/>
            <p:nvPr/>
          </p:nvSpPr>
          <p:spPr>
            <a:xfrm>
              <a:off x="1125284" y="2869485"/>
              <a:ext cx="16353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Unstressed (24h)</a:t>
              </a:r>
              <a:endParaRPr lang="en-BE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B633BB-0B04-5455-D4F4-4F51E0A2D4C4}"/>
                </a:ext>
              </a:extLst>
            </p:cNvPr>
            <p:cNvSpPr txBox="1"/>
            <p:nvPr/>
          </p:nvSpPr>
          <p:spPr>
            <a:xfrm>
              <a:off x="2916490" y="2869485"/>
              <a:ext cx="14173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Stressed (30h)</a:t>
              </a:r>
              <a:endParaRPr lang="en-BE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ED7F4FF-F0C9-2877-3305-C8C84C17E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695" r="77839" b="2776"/>
            <a:stretch/>
          </p:blipFill>
          <p:spPr bwMode="auto">
            <a:xfrm>
              <a:off x="5590221" y="3031176"/>
              <a:ext cx="1402319" cy="19548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198A581-A2A6-902B-E007-77362FD70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7" r="77087" b="51178"/>
            <a:stretch/>
          </p:blipFill>
          <p:spPr bwMode="auto">
            <a:xfrm>
              <a:off x="7240328" y="3040980"/>
              <a:ext cx="1451840" cy="200118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1ED13AF-550D-8C5E-D3E4-3455B08EB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49" t="54137" r="54338" b="2775"/>
            <a:stretch/>
          </p:blipFill>
          <p:spPr bwMode="auto">
            <a:xfrm>
              <a:off x="8692168" y="3040979"/>
              <a:ext cx="1451839" cy="193746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5613F1C-3423-16E9-17BC-AD2A06440C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44" t="5902" r="8544" b="51596"/>
            <a:stretch/>
          </p:blipFill>
          <p:spPr bwMode="auto">
            <a:xfrm>
              <a:off x="10144007" y="3040978"/>
              <a:ext cx="1520227" cy="200118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B53296-AE65-7F3B-EC99-F34ADA19680E}"/>
                </a:ext>
              </a:extLst>
            </p:cNvPr>
            <p:cNvSpPr txBox="1"/>
            <p:nvPr/>
          </p:nvSpPr>
          <p:spPr>
            <a:xfrm>
              <a:off x="7357953" y="1944891"/>
              <a:ext cx="23342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Immune function</a:t>
              </a:r>
              <a:endParaRPr lang="en-BE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DF8BEA-BE15-07B3-D297-9E06262C07D1}"/>
                </a:ext>
              </a:extLst>
            </p:cNvPr>
            <p:cNvSpPr txBox="1"/>
            <p:nvPr/>
          </p:nvSpPr>
          <p:spPr>
            <a:xfrm>
              <a:off x="5461652" y="2459112"/>
              <a:ext cx="17812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Anti-inflammatory</a:t>
              </a:r>
              <a:endParaRPr lang="en-B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61D470-4563-4B57-1645-B164370E11E5}"/>
                </a:ext>
              </a:extLst>
            </p:cNvPr>
            <p:cNvSpPr txBox="1"/>
            <p:nvPr/>
          </p:nvSpPr>
          <p:spPr>
            <a:xfrm>
              <a:off x="8835281" y="2476092"/>
              <a:ext cx="17475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Pro-inflammatory</a:t>
              </a:r>
              <a:endParaRPr lang="en-B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79CEC4-2ABC-375A-1C80-F422230E6513}"/>
                </a:ext>
              </a:extLst>
            </p:cNvPr>
            <p:cNvSpPr/>
            <p:nvPr/>
          </p:nvSpPr>
          <p:spPr>
            <a:xfrm>
              <a:off x="7189517" y="2797666"/>
              <a:ext cx="4474717" cy="2232563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</p:spTree>
    <p:extLst>
      <p:ext uri="{BB962C8B-B14F-4D97-AF65-F5344CB8AC3E}">
        <p14:creationId xmlns:p14="http://schemas.microsoft.com/office/powerpoint/2010/main" val="2951071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74716-C4E3-EDC2-889C-95FADA413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3ECABA-DE4C-4C1D-2897-5BA6D0C0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8E2FC9-6017-6697-B451-700FD62A6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302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9A160-9369-DF01-B0D8-73F766966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4EE1C-62FF-6B9E-806C-A79AE97B4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Conclusion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5F14A-383C-368F-5A9F-4AFDF784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t>26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912A34-B9AD-3A21-A561-B5441F0B312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2803" y="1086701"/>
            <a:ext cx="9363221" cy="5345908"/>
          </a:xfrm>
        </p:spPr>
        <p:txBody>
          <a:bodyPr>
            <a:normAutofit/>
          </a:bodyPr>
          <a:lstStyle/>
          <a:p>
            <a:r>
              <a:rPr lang="en-NL" dirty="0"/>
              <a:t>All proteins supported gut health</a:t>
            </a:r>
          </a:p>
          <a:p>
            <a:pPr lvl="1"/>
            <a:r>
              <a:rPr lang="nl-NL" dirty="0"/>
              <a:t>P</a:t>
            </a:r>
            <a:r>
              <a:rPr lang="en-NL" dirty="0" err="1"/>
              <a:t>romotion</a:t>
            </a:r>
            <a:r>
              <a:rPr lang="en-NL" dirty="0"/>
              <a:t> of gut barrier </a:t>
            </a:r>
            <a:r>
              <a:rPr lang="en-NL" dirty="0" err="1"/>
              <a:t>integ</a:t>
            </a:r>
            <a:r>
              <a:rPr lang="nl-NL" dirty="0" err="1"/>
              <a:t>ri</a:t>
            </a:r>
            <a:r>
              <a:rPr lang="en-NL" dirty="0"/>
              <a:t>ty</a:t>
            </a:r>
          </a:p>
          <a:p>
            <a:pPr lvl="1"/>
            <a:r>
              <a:rPr lang="en-NL" dirty="0"/>
              <a:t>Reduced inflammation</a:t>
            </a:r>
          </a:p>
          <a:p>
            <a:r>
              <a:rPr lang="en-NL" dirty="0"/>
              <a:t>Protein specific results:</a:t>
            </a:r>
          </a:p>
          <a:p>
            <a:pPr lvl="1"/>
            <a:r>
              <a:rPr lang="en-NL" dirty="0"/>
              <a:t>Metabolic profiles</a:t>
            </a:r>
          </a:p>
          <a:p>
            <a:pPr lvl="1"/>
            <a:r>
              <a:rPr lang="en-NL" dirty="0"/>
              <a:t>Yeast protein </a:t>
            </a:r>
            <a:r>
              <a:rPr lang="en-NL" dirty="0">
                <a:sym typeface="Wingdings" panose="05000000000000000000" pitchFamily="2" charset="2"/>
              </a:rPr>
              <a:t> barrier integrity</a:t>
            </a:r>
          </a:p>
          <a:p>
            <a:pPr lvl="1"/>
            <a:r>
              <a:rPr lang="en-NL" dirty="0">
                <a:sym typeface="Wingdings" panose="05000000000000000000" pitchFamily="2" charset="2"/>
              </a:rPr>
              <a:t>Soy protein isolate  less pro-inflammatory cytokines</a:t>
            </a:r>
            <a:endParaRPr lang="en-NL" dirty="0"/>
          </a:p>
          <a:p>
            <a:pPr lvl="1"/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4042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412DE-764B-3C69-2CB9-4ABE18A8C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AF66-1F8D-F306-6D01-A51CC7B0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Publication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B30F9-AD08-68C8-245D-4918003A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t>27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3D8D1E-3B56-38EB-54E2-4575FAB59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4" y="1046570"/>
            <a:ext cx="7781982" cy="49054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5A0050-031F-CD7E-54AF-CDAF798A4C5B}"/>
              </a:ext>
            </a:extLst>
          </p:cNvPr>
          <p:cNvSpPr txBox="1"/>
          <p:nvPr/>
        </p:nvSpPr>
        <p:spPr>
          <a:xfrm>
            <a:off x="2807447" y="6171310"/>
            <a:ext cx="6128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Proteins with prebiotic effect supporting healthy ageing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80965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4C03-4997-3870-D9A0-A3888807D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24F66-9825-D551-FE38-95E5BBD946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Cryptobiotix</a:t>
            </a:r>
          </a:p>
          <a:p>
            <a:r>
              <a:rPr lang="en-GB">
                <a:hlinkClick r:id="rId2"/>
              </a:rPr>
              <a:t>research@cryptobiotix.com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23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D6C19-6E8A-2A31-A755-D51E1428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company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F9B49C-AF12-F615-DF8D-5DD665E9C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74" y="1055688"/>
            <a:ext cx="7861023" cy="5345112"/>
          </a:xfrm>
        </p:spPr>
        <p:txBody>
          <a:bodyPr vert="horz" lIns="91440" tIns="91440" rIns="91440" bIns="45720" rtlCol="0" anchor="t">
            <a:normAutofit fontScale="85000" lnSpcReduction="20000"/>
          </a:bodyPr>
          <a:lstStyle/>
          <a:p>
            <a:pPr marL="584835" indent="-42608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800" dirty="0"/>
              <a:t>Cryptobiotix: preclinical CRO / research services</a:t>
            </a:r>
            <a:endParaRPr lang="en-US" sz="3200" dirty="0"/>
          </a:p>
          <a:p>
            <a:pPr marL="974725" lvl="1" indent="-365125"/>
            <a:r>
              <a:rPr lang="en-US" sz="2400" dirty="0"/>
              <a:t>Founded in 2021; Belgium</a:t>
            </a:r>
          </a:p>
          <a:p>
            <a:pPr marL="974725" lvl="1" indent="-365125"/>
            <a:r>
              <a:rPr lang="en-US" sz="2400" dirty="0"/>
              <a:t>Today: 15</a:t>
            </a:r>
            <a:r>
              <a:rPr lang="en-US" sz="2400" baseline="30000" dirty="0"/>
              <a:t>+</a:t>
            </a:r>
            <a:r>
              <a:rPr lang="en-US" sz="2400" dirty="0"/>
              <a:t> FTE’s + 3 part-time</a:t>
            </a:r>
          </a:p>
          <a:p>
            <a:pPr marL="584835" indent="-426085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en-US" sz="2800" dirty="0"/>
          </a:p>
          <a:p>
            <a:pPr marL="584835" indent="-426085"/>
            <a:r>
              <a:rPr lang="en-GB" sz="2800" b="1" dirty="0"/>
              <a:t>SIFR</a:t>
            </a:r>
            <a:r>
              <a:rPr lang="en-GB" sz="2800" b="1" baseline="30000" dirty="0">
                <a:solidFill>
                  <a:srgbClr val="000000"/>
                </a:solidFill>
              </a:rPr>
              <a:t>®</a:t>
            </a:r>
            <a:r>
              <a:rPr lang="en-GB" sz="2800" dirty="0">
                <a:solidFill>
                  <a:srgbClr val="000000"/>
                </a:solidFill>
              </a:rPr>
              <a:t> technology pipeline</a:t>
            </a:r>
          </a:p>
          <a:p>
            <a:pPr marL="158750" indent="0" algn="ctr">
              <a:buNone/>
            </a:pPr>
            <a:r>
              <a:rPr lang="en-GB" sz="2000" i="1" dirty="0">
                <a:solidFill>
                  <a:schemeClr val="bg1">
                    <a:lumMod val="65000"/>
                  </a:schemeClr>
                </a:solidFill>
              </a:rPr>
              <a:t>(Systemic Intestinal Fermentation Research)</a:t>
            </a:r>
          </a:p>
          <a:p>
            <a:pPr marL="974725" lvl="1" indent="-365125"/>
            <a:r>
              <a:rPr lang="en-GB" sz="2400" dirty="0"/>
              <a:t>Gastrointestinal simulation</a:t>
            </a:r>
          </a:p>
          <a:p>
            <a:pPr marL="1328284" lvl="2" indent="-365125"/>
            <a:r>
              <a:rPr lang="en-GB" sz="1867" dirty="0"/>
              <a:t>Digestion</a:t>
            </a:r>
          </a:p>
          <a:p>
            <a:pPr marL="1328284" lvl="2" indent="-365125"/>
            <a:r>
              <a:rPr lang="en-GB" sz="1867" dirty="0"/>
              <a:t>Gut microbiome</a:t>
            </a:r>
          </a:p>
          <a:p>
            <a:pPr marL="1328284" lvl="2" indent="-365125"/>
            <a:r>
              <a:rPr lang="en-GB" sz="1867" dirty="0"/>
              <a:t>Interaction with host</a:t>
            </a:r>
          </a:p>
          <a:p>
            <a:pPr marL="974725" lvl="1" indent="-365125"/>
            <a:r>
              <a:rPr lang="en-GB" sz="2400" dirty="0"/>
              <a:t>Human &amp; animal GI simulation</a:t>
            </a:r>
          </a:p>
          <a:p>
            <a:pPr marL="974725" lvl="1" indent="-365125"/>
            <a:r>
              <a:rPr lang="en-GB" sz="2400" dirty="0"/>
              <a:t>Testing actives (pharma) &amp; ingredients (food/feed)</a:t>
            </a:r>
          </a:p>
        </p:txBody>
      </p:sp>
      <p:pic>
        <p:nvPicPr>
          <p:cNvPr id="3" name="Picture 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84F2D1B2-5ADE-0B22-7593-00A02206B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736" y="3013015"/>
            <a:ext cx="1264566" cy="1264566"/>
          </a:xfrm>
          <a:prstGeom prst="ellipse">
            <a:avLst/>
          </a:prstGeom>
          <a:ln w="19050" cap="rnd">
            <a:solidFill>
              <a:schemeClr val="accent1"/>
            </a:solidFill>
          </a:ln>
          <a:effectLst/>
        </p:spPr>
      </p:pic>
      <p:pic>
        <p:nvPicPr>
          <p:cNvPr id="5" name="Picture 4" descr="A person with a beard and mustache wearing a suit and orange shirt&#10;&#10;Description automatically generated">
            <a:extLst>
              <a:ext uri="{FF2B5EF4-FFF2-40B4-BE49-F238E27FC236}">
                <a16:creationId xmlns:a16="http://schemas.microsoft.com/office/drawing/2014/main" id="{0B2397C6-B8C1-F660-3E36-A818025498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736" y="1178019"/>
            <a:ext cx="1264566" cy="1264566"/>
          </a:xfrm>
          <a:prstGeom prst="ellipse">
            <a:avLst/>
          </a:prstGeom>
          <a:ln w="19050" cap="rnd">
            <a:solidFill>
              <a:schemeClr val="accent1"/>
            </a:solidFill>
          </a:ln>
          <a:effectLst/>
        </p:spPr>
      </p:pic>
      <p:pic>
        <p:nvPicPr>
          <p:cNvPr id="9" name="Picture 8" descr="A person in a suit and tie&#10;&#10;Description automatically generated">
            <a:extLst>
              <a:ext uri="{FF2B5EF4-FFF2-40B4-BE49-F238E27FC236}">
                <a16:creationId xmlns:a16="http://schemas.microsoft.com/office/drawing/2014/main" id="{CC4D46A9-C406-6CBD-3716-36D04D2494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09" y="1178019"/>
            <a:ext cx="1264566" cy="1264566"/>
          </a:xfrm>
          <a:prstGeom prst="ellipse">
            <a:avLst/>
          </a:prstGeom>
          <a:ln w="19050" cap="rnd">
            <a:solidFill>
              <a:schemeClr val="accent1"/>
            </a:solidFill>
          </a:ln>
          <a:effectLst/>
        </p:spPr>
      </p:pic>
      <p:pic>
        <p:nvPicPr>
          <p:cNvPr id="10" name="Picture 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2FA52EBC-A500-0282-928F-18C13FF6DA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736" y="4813533"/>
            <a:ext cx="1264566" cy="1264566"/>
          </a:xfrm>
          <a:prstGeom prst="ellipse">
            <a:avLst/>
          </a:prstGeom>
          <a:ln w="19050" cap="rnd">
            <a:solidFill>
              <a:schemeClr val="accent1"/>
            </a:solidFill>
          </a:ln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3D1EF0-25B0-ED94-44E0-9EE686287D07}"/>
              </a:ext>
            </a:extLst>
          </p:cNvPr>
          <p:cNvSpPr txBox="1"/>
          <p:nvPr/>
        </p:nvSpPr>
        <p:spPr>
          <a:xfrm>
            <a:off x="7663052" y="2491088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chemeClr val="accent1"/>
                </a:solidFill>
              </a:rPr>
              <a:t>CEO &amp; co-founder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D3073A-67D2-FE4D-DC52-45B02202FDE4}"/>
              </a:ext>
            </a:extLst>
          </p:cNvPr>
          <p:cNvSpPr txBox="1"/>
          <p:nvPr/>
        </p:nvSpPr>
        <p:spPr>
          <a:xfrm>
            <a:off x="9981425" y="2491088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chemeClr val="accent1"/>
                </a:solidFill>
              </a:rPr>
              <a:t>CSO &amp; co-founder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933A45-1E4E-2729-383C-55AE5155E5DF}"/>
              </a:ext>
            </a:extLst>
          </p:cNvPr>
          <p:cNvSpPr txBox="1"/>
          <p:nvPr/>
        </p:nvSpPr>
        <p:spPr>
          <a:xfrm>
            <a:off x="7869842" y="4326886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chemeClr val="accent1"/>
                </a:solidFill>
              </a:rPr>
              <a:t>Director of BD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0375EC-C9EB-8A3C-6C90-724F4EED43FD}"/>
              </a:ext>
            </a:extLst>
          </p:cNvPr>
          <p:cNvSpPr txBox="1"/>
          <p:nvPr/>
        </p:nvSpPr>
        <p:spPr>
          <a:xfrm>
            <a:off x="8859751" y="6127404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chemeClr val="accent1"/>
                </a:solidFill>
              </a:rPr>
              <a:t>Project Manager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E05AC0-8304-E195-FC4B-A61E52F623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8" t="3968" r="13308" b="22648"/>
          <a:stretch/>
        </p:blipFill>
        <p:spPr>
          <a:xfrm>
            <a:off x="10460709" y="3003490"/>
            <a:ext cx="1264566" cy="1264566"/>
          </a:xfrm>
          <a:prstGeom prst="ellipse">
            <a:avLst/>
          </a:prstGeom>
          <a:ln w="19050" cap="rnd">
            <a:solidFill>
              <a:schemeClr val="accent1"/>
            </a:solidFill>
          </a:ln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451801-CCD5-F2AF-32BB-64B85A337B73}"/>
              </a:ext>
            </a:extLst>
          </p:cNvPr>
          <p:cNvSpPr txBox="1"/>
          <p:nvPr/>
        </p:nvSpPr>
        <p:spPr>
          <a:xfrm>
            <a:off x="10289787" y="4326886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chemeClr val="accent1"/>
                </a:solidFill>
              </a:rPr>
              <a:t>BD Manager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C2D06A-E3DE-F3DB-C551-E5CFD82C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7612" y="6476999"/>
            <a:ext cx="978485" cy="274320"/>
          </a:xfrm>
        </p:spPr>
        <p:txBody>
          <a:bodyPr/>
          <a:lstStyle/>
          <a:p>
            <a:fld id="{F8A7893E-D926-4CD5-AC61-4537C95BBF3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5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455C0-7251-5D8A-E10A-EB1829F07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/>
              <a:t>Gut health product development requires </a:t>
            </a:r>
            <a:r>
              <a:rPr lang="en-GB" sz="280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predictive data</a:t>
            </a:r>
            <a:endParaRPr lang="en-GB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8240A1C-423F-8879-9681-1BA3D75C4A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5977" y="1322539"/>
          <a:ext cx="11307763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FCDE29-D322-AB86-7D06-CA439F7C664E}"/>
              </a:ext>
            </a:extLst>
          </p:cNvPr>
          <p:cNvCxnSpPr>
            <a:cxnSpLocks/>
          </p:cNvCxnSpPr>
          <p:nvPr/>
        </p:nvCxnSpPr>
        <p:spPr>
          <a:xfrm>
            <a:off x="1602266" y="4588344"/>
            <a:ext cx="0" cy="116438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A0DEA4D-21BA-E64D-CBCC-20B39A753F19}"/>
              </a:ext>
            </a:extLst>
          </p:cNvPr>
          <p:cNvSpPr txBox="1"/>
          <p:nvPr/>
        </p:nvSpPr>
        <p:spPr>
          <a:xfrm>
            <a:off x="1602266" y="53834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/>
              <a:t>Discovery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C6EBD8-DDB0-5F53-57F6-BB300F9EF76D}"/>
              </a:ext>
            </a:extLst>
          </p:cNvPr>
          <p:cNvSpPr txBox="1"/>
          <p:nvPr/>
        </p:nvSpPr>
        <p:spPr>
          <a:xfrm>
            <a:off x="4769038" y="4225204"/>
            <a:ext cx="2847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/>
              <a:t>Anticipate clinical variation</a:t>
            </a:r>
          </a:p>
          <a:p>
            <a:r>
              <a:rPr lang="en-GB" i="1"/>
              <a:t>De-risk product development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4A82FE-2B4A-DD58-3388-DB63BC3B7B1C}"/>
              </a:ext>
            </a:extLst>
          </p:cNvPr>
          <p:cNvCxnSpPr>
            <a:cxnSpLocks/>
          </p:cNvCxnSpPr>
          <p:nvPr/>
        </p:nvCxnSpPr>
        <p:spPr>
          <a:xfrm>
            <a:off x="4769038" y="3524532"/>
            <a:ext cx="0" cy="131265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AE86139-8297-B47F-695A-EFA4E7FB9DD3}"/>
              </a:ext>
            </a:extLst>
          </p:cNvPr>
          <p:cNvSpPr/>
          <p:nvPr/>
        </p:nvSpPr>
        <p:spPr>
          <a:xfrm>
            <a:off x="11562049" y="2034726"/>
            <a:ext cx="481101" cy="48110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cmpd="sng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8523408"/>
              <a:satOff val="0"/>
              <a:lumOff val="-10981"/>
              <a:alphaOff val="0"/>
            </a:schemeClr>
          </a:fillRef>
          <a:effectRef idx="0">
            <a:schemeClr val="accent2">
              <a:hueOff val="8523408"/>
              <a:satOff val="0"/>
              <a:lumOff val="-1098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992692-52DE-E137-B70B-B2E5D8C955B7}"/>
              </a:ext>
            </a:extLst>
          </p:cNvPr>
          <p:cNvSpPr txBox="1"/>
          <p:nvPr/>
        </p:nvSpPr>
        <p:spPr>
          <a:xfrm>
            <a:off x="11303783" y="2607382"/>
            <a:ext cx="86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Market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C8700F6-7CD2-F871-4ABD-CB67FF1445C2}"/>
              </a:ext>
            </a:extLst>
          </p:cNvPr>
          <p:cNvSpPr txBox="1"/>
          <p:nvPr/>
        </p:nvSpPr>
        <p:spPr>
          <a:xfrm>
            <a:off x="8863164" y="1612746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50"/>
                </a:solidFill>
              </a:rPr>
              <a:t>Clinical data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846AC87-035E-5C2A-629C-7AAD83C1630A}"/>
              </a:ext>
            </a:extLst>
          </p:cNvPr>
          <p:cNvSpPr txBox="1"/>
          <p:nvPr/>
        </p:nvSpPr>
        <p:spPr>
          <a:xfrm>
            <a:off x="3419965" y="2061117"/>
            <a:ext cx="2462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ea typeface="+mj-ea"/>
                <a:cs typeface="Plus Jakarta Sans ExtraBold" pitchFamily="2" charset="0"/>
              </a:rPr>
              <a:t>Preclinical SIFR</a:t>
            </a:r>
            <a:r>
              <a:rPr lang="en-GB" baseline="30000" dirty="0">
                <a:solidFill>
                  <a:schemeClr val="accent1"/>
                </a:solidFill>
                <a:ea typeface="+mj-ea"/>
                <a:cs typeface="Plus Jakarta Sans ExtraBold" pitchFamily="2" charset="0"/>
              </a:rPr>
              <a:t>®</a:t>
            </a:r>
            <a:r>
              <a:rPr lang="en-GB" dirty="0">
                <a:solidFill>
                  <a:schemeClr val="accent1"/>
                </a:solidFill>
                <a:ea typeface="+mj-ea"/>
                <a:cs typeface="Plus Jakarta Sans ExtraBold" pitchFamily="2" charset="0"/>
              </a:rPr>
              <a:t> 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ea typeface="+mj-ea"/>
                <a:cs typeface="Plus Jakarta Sans ExtraBold" pitchFamily="2" charset="0"/>
              </a:rPr>
              <a:t>data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BD6DF9-8DE0-C5E2-7682-D9CCF3811C1B}"/>
              </a:ext>
            </a:extLst>
          </p:cNvPr>
          <p:cNvCxnSpPr>
            <a:cxnSpLocks/>
          </p:cNvCxnSpPr>
          <p:nvPr/>
        </p:nvCxnSpPr>
        <p:spPr>
          <a:xfrm>
            <a:off x="8555944" y="2656674"/>
            <a:ext cx="0" cy="1232883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388F5A-B7E4-F8EF-6B5D-0CDB9D1C79B7}"/>
              </a:ext>
            </a:extLst>
          </p:cNvPr>
          <p:cNvSpPr txBox="1"/>
          <p:nvPr/>
        </p:nvSpPr>
        <p:spPr>
          <a:xfrm>
            <a:off x="8555944" y="3558325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/>
              <a:t>Health claim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C3BC785-5858-0652-C410-87077E0CEC30}"/>
              </a:ext>
            </a:extLst>
          </p:cNvPr>
          <p:cNvSpPr/>
          <p:nvPr/>
        </p:nvSpPr>
        <p:spPr>
          <a:xfrm>
            <a:off x="1364080" y="2774325"/>
            <a:ext cx="6465468" cy="3316077"/>
          </a:xfrm>
          <a:prstGeom prst="roundRect">
            <a:avLst>
              <a:gd name="adj" fmla="val 11884"/>
            </a:avLst>
          </a:prstGeom>
          <a:noFill/>
          <a:ln w="38100" cmpd="sng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2ABDAF11-DBA7-0F82-0520-5266299A397A}"/>
              </a:ext>
            </a:extLst>
          </p:cNvPr>
          <p:cNvCxnSpPr>
            <a:cxnSpLocks/>
            <a:stCxn id="85" idx="0"/>
          </p:cNvCxnSpPr>
          <p:nvPr/>
        </p:nvCxnSpPr>
        <p:spPr>
          <a:xfrm rot="5400000" flipH="1" flipV="1">
            <a:off x="6198510" y="227045"/>
            <a:ext cx="286794" cy="3381351"/>
          </a:xfrm>
          <a:prstGeom prst="curvedConnector2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A8F2093-7F67-86D5-6DD2-457DBCB5F3F5}"/>
              </a:ext>
            </a:extLst>
          </p:cNvPr>
          <p:cNvSpPr txBox="1"/>
          <p:nvPr/>
        </p:nvSpPr>
        <p:spPr>
          <a:xfrm>
            <a:off x="5669765" y="141678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chemeClr val="accent4">
                    <a:lumMod val="60000"/>
                    <a:lumOff val="40000"/>
                  </a:schemeClr>
                </a:solidFill>
                <a:ea typeface="+mj-ea"/>
                <a:cs typeface="Plus Jakarta Sans ExtraBold" pitchFamily="2" charset="0"/>
              </a:rPr>
              <a:t>predictive</a:t>
            </a:r>
            <a:r>
              <a:rPr lang="en-GB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>
                <a:solidFill>
                  <a:schemeClr val="accent4">
                    <a:lumMod val="60000"/>
                    <a:lumOff val="40000"/>
                  </a:schemeClr>
                </a:solidFill>
                <a:ea typeface="+mj-ea"/>
                <a:cs typeface="Plus Jakarta Sans ExtraBold" pitchFamily="2" charset="0"/>
              </a:rPr>
              <a:t>for</a:t>
            </a:r>
            <a:r>
              <a:rPr lang="en-GB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15" name="Graphic 14" descr="Bar chart outline">
            <a:extLst>
              <a:ext uri="{FF2B5EF4-FFF2-40B4-BE49-F238E27FC236}">
                <a16:creationId xmlns:a16="http://schemas.microsoft.com/office/drawing/2014/main" id="{624CCA29-6849-98CD-F09F-5EC628C145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98780" y="1685295"/>
            <a:ext cx="914400" cy="914400"/>
          </a:xfrm>
          <a:prstGeom prst="rect">
            <a:avLst/>
          </a:prstGeom>
        </p:spPr>
      </p:pic>
      <p:pic>
        <p:nvPicPr>
          <p:cNvPr id="16" name="Graphic 15" descr="Bar chart outline">
            <a:extLst>
              <a:ext uri="{FF2B5EF4-FFF2-40B4-BE49-F238E27FC236}">
                <a16:creationId xmlns:a16="http://schemas.microsoft.com/office/drawing/2014/main" id="{49DBCB6E-4BCF-A4A3-FAF0-0EFCC65A02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98744" y="1231848"/>
            <a:ext cx="914400" cy="914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8280EC3-EF50-3B4A-23DA-9F579EF523D6}"/>
              </a:ext>
            </a:extLst>
          </p:cNvPr>
          <p:cNvGrpSpPr/>
          <p:nvPr/>
        </p:nvGrpSpPr>
        <p:grpSpPr>
          <a:xfrm>
            <a:off x="1628938" y="3789628"/>
            <a:ext cx="5834944" cy="1622662"/>
            <a:chOff x="1628938" y="3789628"/>
            <a:chExt cx="5834944" cy="162266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B074507-543F-E982-4BD6-4554A9936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19190" y="4787300"/>
              <a:ext cx="73332" cy="62499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6EA53A-173E-8602-E806-F99708C98328}"/>
                </a:ext>
              </a:extLst>
            </p:cNvPr>
            <p:cNvSpPr txBox="1"/>
            <p:nvPr/>
          </p:nvSpPr>
          <p:spPr>
            <a:xfrm>
              <a:off x="1628938" y="4915129"/>
              <a:ext cx="26003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rgbClr val="C78DFF"/>
                  </a:solidFill>
                </a:rPr>
                <a:t>SIFR</a:t>
              </a:r>
              <a:r>
                <a:rPr lang="en-GB" baseline="30000">
                  <a:solidFill>
                    <a:srgbClr val="C78DFF"/>
                  </a:solidFill>
                </a:rPr>
                <a:t>®</a:t>
              </a:r>
              <a:r>
                <a:rPr lang="en-GB">
                  <a:solidFill>
                    <a:srgbClr val="C78DFF"/>
                  </a:solidFill>
                </a:rPr>
                <a:t> in screening mode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09BB8A-25A4-4A34-FE7D-2951009C4B9F}"/>
                </a:ext>
              </a:extLst>
            </p:cNvPr>
            <p:cNvSpPr txBox="1"/>
            <p:nvPr/>
          </p:nvSpPr>
          <p:spPr>
            <a:xfrm>
              <a:off x="4775129" y="3796425"/>
              <a:ext cx="2165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4FD3BD"/>
                  </a:solidFill>
                </a:rPr>
                <a:t>SIFR</a:t>
              </a:r>
              <a:r>
                <a:rPr lang="en-GB" baseline="30000" dirty="0">
                  <a:solidFill>
                    <a:srgbClr val="4FD3BD"/>
                  </a:solidFill>
                </a:rPr>
                <a:t>®</a:t>
              </a:r>
              <a:r>
                <a:rPr lang="en-GB" dirty="0">
                  <a:solidFill>
                    <a:srgbClr val="4FD3BD"/>
                  </a:solidFill>
                </a:rPr>
                <a:t> in prism mode</a:t>
              </a: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BE6AC59-7CCB-E73E-A582-D1952DAEFB12}"/>
                </a:ext>
              </a:extLst>
            </p:cNvPr>
            <p:cNvSpPr>
              <a:spLocks noChangeAspect="1"/>
            </p:cNvSpPr>
            <p:nvPr/>
          </p:nvSpPr>
          <p:spPr>
            <a:xfrm rot="934793">
              <a:off x="7044636" y="3789628"/>
              <a:ext cx="419246" cy="361419"/>
            </a:xfrm>
            <a:prstGeom prst="triangle">
              <a:avLst/>
            </a:prstGeom>
            <a:solidFill>
              <a:srgbClr val="1F9E89"/>
            </a:solidFill>
            <a:ln w="127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powder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2A6049-504A-04E0-73B6-648BC243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7612" y="6476999"/>
            <a:ext cx="978485" cy="274320"/>
          </a:xfrm>
        </p:spPr>
        <p:txBody>
          <a:bodyPr/>
          <a:lstStyle/>
          <a:p>
            <a:fld id="{F8A7893E-D926-4CD5-AC61-4537C95BBF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67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84" grpId="0"/>
      <p:bldP spid="85" grpId="0"/>
      <p:bldP spid="10" grpId="0"/>
      <p:bldP spid="45" grpId="0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C2556-912C-282B-D0A3-9B7B9E4DF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Graphic 736">
            <a:extLst>
              <a:ext uri="{FF2B5EF4-FFF2-40B4-BE49-F238E27FC236}">
                <a16:creationId xmlns:a16="http://schemas.microsoft.com/office/drawing/2014/main" id="{D7C1C4C9-BEFE-E73A-421A-E882C8977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670" r="34777"/>
          <a:stretch/>
        </p:blipFill>
        <p:spPr>
          <a:xfrm>
            <a:off x="4404720" y="961382"/>
            <a:ext cx="3502089" cy="3988633"/>
          </a:xfrm>
          <a:prstGeom prst="rect">
            <a:avLst/>
          </a:prstGeom>
        </p:spPr>
      </p:pic>
      <p:pic>
        <p:nvPicPr>
          <p:cNvPr id="738" name="Graphic 737">
            <a:extLst>
              <a:ext uri="{FF2B5EF4-FFF2-40B4-BE49-F238E27FC236}">
                <a16:creationId xmlns:a16="http://schemas.microsoft.com/office/drawing/2014/main" id="{4EEC1F35-FB44-3637-A6D6-3800EB707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223" r="1"/>
          <a:stretch/>
        </p:blipFill>
        <p:spPr>
          <a:xfrm>
            <a:off x="7906810" y="961382"/>
            <a:ext cx="4121058" cy="3988633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FDC29B18-9736-BD24-5F2B-D791774EB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80000" rIns="108000" rtlCol="0" anchor="b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lang="en-GB"/>
              <a:t>SIFR®: modular simulation technology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E0EF82F-07B9-9CEC-B05B-485B45A8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7612" y="6476999"/>
            <a:ext cx="978485" cy="274320"/>
          </a:xfrm>
        </p:spPr>
        <p:txBody>
          <a:bodyPr/>
          <a:lstStyle/>
          <a:p>
            <a:fld id="{F8A7893E-D926-4CD5-AC61-4537C95BBF36}" type="slidenum">
              <a:rPr lang="en-GB" smtClean="0"/>
              <a:t>5</a:t>
            </a:fld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405FB08-ADAA-25A8-1399-367C13092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331"/>
          <a:stretch/>
        </p:blipFill>
        <p:spPr>
          <a:xfrm>
            <a:off x="177916" y="961382"/>
            <a:ext cx="4226805" cy="39886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FC4FB4-9E30-A81C-80BB-B68EB0C39C79}"/>
              </a:ext>
            </a:extLst>
          </p:cNvPr>
          <p:cNvSpPr/>
          <p:nvPr/>
        </p:nvSpPr>
        <p:spPr>
          <a:xfrm>
            <a:off x="177916" y="961382"/>
            <a:ext cx="3588176" cy="3988633"/>
          </a:xfrm>
          <a:prstGeom prst="roundRect">
            <a:avLst>
              <a:gd name="adj" fmla="val 10827"/>
            </a:avLst>
          </a:prstGeom>
          <a:solidFill>
            <a:schemeClr val="accent3">
              <a:alpha val="20000"/>
            </a:schemeClr>
          </a:solidFill>
          <a:ln w="19050" cap="rnd" cmpd="sng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6307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3388 -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8 -1.11111E-6 L 0.67604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D3D7D-0449-93B8-F6B8-FBFB956C1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FCCAE4-5975-0F6A-7ABD-14029353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01BF52-80B8-BEF5-E620-A6833DA8D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Preclinical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99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3F3C-E1C9-70D8-40CF-53523BB70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Study aim &amp; 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80BB7-8707-FDC8-88D9-2D14F7E27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562" y="870745"/>
            <a:ext cx="11634876" cy="5345908"/>
          </a:xfrm>
        </p:spPr>
        <p:txBody>
          <a:bodyPr>
            <a:normAutofit/>
          </a:bodyPr>
          <a:lstStyle/>
          <a:p>
            <a:r>
              <a:rPr lang="en-BE" sz="2000" dirty="0"/>
              <a:t>Compare impact of different protein sources on gut health</a:t>
            </a:r>
          </a:p>
          <a:p>
            <a:pPr lvl="1"/>
            <a:r>
              <a:rPr lang="en-BE" sz="1800" dirty="0"/>
              <a:t>Yeast protein (YP), whey protein isolate (WPI) and soy protein isolate (SPI), tested at 40g/day</a:t>
            </a:r>
          </a:p>
          <a:p>
            <a:pPr lvl="1"/>
            <a:r>
              <a:rPr lang="en-BE" sz="1800" dirty="0"/>
              <a:t>Focus on healthy aging: donors 50-65 </a:t>
            </a:r>
            <a:r>
              <a:rPr lang="en-BE" sz="1800" dirty="0" err="1"/>
              <a:t>y.o</a:t>
            </a:r>
            <a:r>
              <a:rPr lang="en-BE" sz="1800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81DD6-0283-4296-00AD-89F139B0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t>7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4427EE-42CF-794E-ED55-E4C72A5F9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7497" y="2425608"/>
            <a:ext cx="7237005" cy="40708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73ED45-5228-32A2-B455-2C70A936072E}"/>
              </a:ext>
            </a:extLst>
          </p:cNvPr>
          <p:cNvSpPr txBox="1"/>
          <p:nvPr/>
        </p:nvSpPr>
        <p:spPr>
          <a:xfrm>
            <a:off x="5485544" y="6476999"/>
            <a:ext cx="2079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600" i="1" dirty="0"/>
              <a:t>Manuscript submitted</a:t>
            </a:r>
          </a:p>
        </p:txBody>
      </p:sp>
    </p:spTree>
    <p:extLst>
      <p:ext uri="{BB962C8B-B14F-4D97-AF65-F5344CB8AC3E}">
        <p14:creationId xmlns:p14="http://schemas.microsoft.com/office/powerpoint/2010/main" val="316890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74E19-8D40-DE6B-326A-F7C16EB9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Graphic 736">
            <a:extLst>
              <a:ext uri="{FF2B5EF4-FFF2-40B4-BE49-F238E27FC236}">
                <a16:creationId xmlns:a16="http://schemas.microsoft.com/office/drawing/2014/main" id="{0B011880-3F61-F49A-1B39-10CC089B9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670" r="34777"/>
          <a:stretch/>
        </p:blipFill>
        <p:spPr>
          <a:xfrm>
            <a:off x="4404720" y="961382"/>
            <a:ext cx="3502089" cy="3988633"/>
          </a:xfrm>
          <a:prstGeom prst="rect">
            <a:avLst/>
          </a:prstGeom>
        </p:spPr>
      </p:pic>
      <p:pic>
        <p:nvPicPr>
          <p:cNvPr id="738" name="Graphic 737">
            <a:extLst>
              <a:ext uri="{FF2B5EF4-FFF2-40B4-BE49-F238E27FC236}">
                <a16:creationId xmlns:a16="http://schemas.microsoft.com/office/drawing/2014/main" id="{C911F6FC-C526-EDAF-4A6B-D4A564E7F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223" r="1"/>
          <a:stretch/>
        </p:blipFill>
        <p:spPr>
          <a:xfrm>
            <a:off x="7906810" y="961382"/>
            <a:ext cx="4121058" cy="3988633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B7BC59BA-B1A9-B3A1-815D-C86DB9AE6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80000" rIns="108000" rtlCol="0" anchor="b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lang="en-GB"/>
              <a:t>SIFR®: modular simulation technology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42A0D9C-45A3-62B1-D33E-FDC878ED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7612" y="6476999"/>
            <a:ext cx="978485" cy="274320"/>
          </a:xfrm>
        </p:spPr>
        <p:txBody>
          <a:bodyPr/>
          <a:lstStyle/>
          <a:p>
            <a:fld id="{F8A7893E-D926-4CD5-AC61-4537C95BBF36}" type="slidenum">
              <a:rPr lang="en-GB" smtClean="0"/>
              <a:t>8</a:t>
            </a:fld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9ED1CF3-E396-D6C8-22EF-6CC5DD1A2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331"/>
          <a:stretch/>
        </p:blipFill>
        <p:spPr>
          <a:xfrm>
            <a:off x="177916" y="961382"/>
            <a:ext cx="4226805" cy="39886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3401D15-900B-1A01-32FB-E27413F3FDD2}"/>
              </a:ext>
            </a:extLst>
          </p:cNvPr>
          <p:cNvSpPr/>
          <p:nvPr/>
        </p:nvSpPr>
        <p:spPr>
          <a:xfrm>
            <a:off x="177916" y="961382"/>
            <a:ext cx="3588176" cy="3988633"/>
          </a:xfrm>
          <a:prstGeom prst="roundRect">
            <a:avLst>
              <a:gd name="adj" fmla="val 10827"/>
            </a:avLst>
          </a:prstGeom>
          <a:solidFill>
            <a:schemeClr val="accent3">
              <a:alpha val="20000"/>
            </a:schemeClr>
          </a:solidFill>
          <a:ln w="19050" cap="rnd" cmpd="sng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809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3388 -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8 -1.11111E-6 L 0.67604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AC9B-79DF-883B-7B92-F937C4558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Outcomes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871CF-AB6C-00BF-AE29-00240EBE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893E-D926-4CD5-AC61-4537C95BBF36}" type="slidenum">
              <a:rPr lang="en-GB" smtClean="0"/>
              <a:t>9</a:t>
            </a:fld>
            <a:endParaRPr lang="en-GB"/>
          </a:p>
        </p:txBody>
      </p:sp>
      <p:pic>
        <p:nvPicPr>
          <p:cNvPr id="4" name="Picture 3" descr="A screenshot of a diagram&#10;&#10;AI-generated content may be incorrect.">
            <a:extLst>
              <a:ext uri="{FF2B5EF4-FFF2-40B4-BE49-F238E27FC236}">
                <a16:creationId xmlns:a16="http://schemas.microsoft.com/office/drawing/2014/main" id="{C1F35B0D-32EE-938A-CE14-6225E93D0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56" y="908424"/>
            <a:ext cx="8159418" cy="594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20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230421-CB PowerPoint">
  <a:themeElements>
    <a:clrScheme name="202408_Cryptobiotix">
      <a:dk1>
        <a:srgbClr val="000000"/>
      </a:dk1>
      <a:lt1>
        <a:srgbClr val="FFFFFF"/>
      </a:lt1>
      <a:dk2>
        <a:srgbClr val="6905FF"/>
      </a:dk2>
      <a:lt2>
        <a:srgbClr val="A6EDEB"/>
      </a:lt2>
      <a:accent1>
        <a:srgbClr val="28CCC7"/>
      </a:accent1>
      <a:accent2>
        <a:srgbClr val="9A65F0"/>
      </a:accent2>
      <a:accent3>
        <a:srgbClr val="AEFCC8"/>
      </a:accent3>
      <a:accent4>
        <a:srgbClr val="FF006E"/>
      </a:accent4>
      <a:accent5>
        <a:srgbClr val="38D7FF"/>
      </a:accent5>
      <a:accent6>
        <a:srgbClr val="6905FF"/>
      </a:accent6>
      <a:hlink>
        <a:srgbClr val="28CCC7"/>
      </a:hlink>
      <a:folHlink>
        <a:srgbClr val="7F7F7F"/>
      </a:folHlink>
    </a:clrScheme>
    <a:fontScheme name="202408_Cryptobiotix">
      <a:majorFont>
        <a:latin typeface="Plus Jakarta Sans ExtraBold"/>
        <a:ea typeface=""/>
        <a:cs typeface=""/>
      </a:majorFont>
      <a:minorFont>
        <a:latin typeface="Teachers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 w="19050" cap="rnd" cmpd="sng">
          <a:prstDash val="solid"/>
          <a:round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FF30.pptm  -  AutoRecovered" id="{56E6C1B4-AB58-4E63-91DC-83FF0E909A9B}" vid="{3529D7C8-2DE6-4F17-93F8-E148F0E4FB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6DAE3AC1A034AA6E8B0D1BD1540A8" ma:contentTypeVersion="37" ma:contentTypeDescription="Create a new document." ma:contentTypeScope="" ma:versionID="1ab0e61e65aca217e5fc15c2df34b4bd">
  <xsd:schema xmlns:xsd="http://www.w3.org/2001/XMLSchema" xmlns:xs="http://www.w3.org/2001/XMLSchema" xmlns:p="http://schemas.microsoft.com/office/2006/metadata/properties" xmlns:ns2="4a22a782-915f-448a-b420-06a3286b2e3c" xmlns:ns3="0977eefe-3a83-4a50-88dd-560244c030ab" targetNamespace="http://schemas.microsoft.com/office/2006/metadata/properties" ma:root="true" ma:fieldsID="8bdcb013623a5d0ed6917ad4fdf55a56" ns2:_="" ns3:_="">
    <xsd:import namespace="4a22a782-915f-448a-b420-06a3286b2e3c"/>
    <xsd:import namespace="0977eefe-3a83-4a50-88dd-560244c030ab"/>
    <xsd:element name="properties">
      <xsd:complexType>
        <xsd:sequence>
          <xsd:element name="documentManagement">
            <xsd:complexType>
              <xsd:all>
                <xsd:element ref="ns2:elwv" minOccurs="0"/>
                <xsd:element ref="ns2:zdmc" minOccurs="0"/>
                <xsd:element ref="ns2:wmkz" minOccurs="0"/>
                <xsd:element ref="ns2:_x0066_b58" minOccurs="0"/>
                <xsd:element ref="ns2:tdep" minOccurs="0"/>
                <xsd:element ref="ns2:r7ja" minOccurs="0"/>
                <xsd:element ref="ns2:urgo" minOccurs="0"/>
                <xsd:element ref="ns2:1b7d47e3-aed4-447e-9c73-d6c30f3b0b44CountryOrRegion" minOccurs="0"/>
                <xsd:element ref="ns2:1b7d47e3-aed4-447e-9c73-d6c30f3b0b44State" minOccurs="0"/>
                <xsd:element ref="ns2:1b7d47e3-aed4-447e-9c73-d6c30f3b0b44City" minOccurs="0"/>
                <xsd:element ref="ns2:1b7d47e3-aed4-447e-9c73-d6c30f3b0b44PostalCode" minOccurs="0"/>
                <xsd:element ref="ns2:1b7d47e3-aed4-447e-9c73-d6c30f3b0b44Street" minOccurs="0"/>
                <xsd:element ref="ns2:1b7d47e3-aed4-447e-9c73-d6c30f3b0b44GeoLoc" minOccurs="0"/>
                <xsd:element ref="ns2:1b7d47e3-aed4-447e-9c73-d6c30f3b0b44DispName" minOccurs="0"/>
                <xsd:element ref="ns2:Cost" minOccurs="0"/>
                <xsd:element ref="ns2:Statu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Website" minOccurs="0"/>
                <xsd:element ref="ns2:lcf76f155ced4ddcb4097134ff3c332f" minOccurs="0"/>
                <xsd:element ref="ns3:TaxCatchAll" minOccurs="0"/>
                <xsd:element ref="ns2:Notes" minOccurs="0"/>
                <xsd:element ref="ns2:Logistic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2a782-915f-448a-b420-06a3286b2e3c" elementFormDefault="qualified">
    <xsd:import namespace="http://schemas.microsoft.com/office/2006/documentManagement/types"/>
    <xsd:import namespace="http://schemas.microsoft.com/office/infopath/2007/PartnerControls"/>
    <xsd:element name="elwv" ma:index="8" nillable="true" ma:displayName="Host" ma:internalName="elwv">
      <xsd:simpleType>
        <xsd:restriction base="dms:Text"/>
      </xsd:simpleType>
    </xsd:element>
    <xsd:element name="zdmc" ma:index="9" nillable="true" ma:displayName="Host" ma:internalName="zdmc">
      <xsd:simpleType>
        <xsd:restriction base="dms:Text"/>
      </xsd:simpleType>
    </xsd:element>
    <xsd:element name="wmkz" ma:index="10" nillable="true" ma:displayName="Speaker" ma:list="UserInfo" ma:internalName="wmkz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066_b58" ma:index="11" nillable="true" ma:displayName="Attending" ma:format="Dropdown" ma:list="UserInfo" ma:SharePointGroup="0" ma:internalName="_x0066_b58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dep" ma:index="12" nillable="true" ma:displayName="Start date" ma:internalName="tdep">
      <xsd:simpleType>
        <xsd:restriction base="dms:DateTime"/>
      </xsd:simpleType>
    </xsd:element>
    <xsd:element name="r7ja" ma:index="13" nillable="true" ma:displayName="Closing date" ma:internalName="r7ja">
      <xsd:simpleType>
        <xsd:restriction base="dms:DateTime"/>
      </xsd:simpleType>
    </xsd:element>
    <xsd:element name="urgo" ma:index="14" nillable="true" ma:displayName="Location" ma:internalName="urgo">
      <xsd:simpleType>
        <xsd:restriction base="dms:Unknown"/>
      </xsd:simpleType>
    </xsd:element>
    <xsd:element name="1b7d47e3-aed4-447e-9c73-d6c30f3b0b44CountryOrRegion" ma:index="15" nillable="true" ma:displayName="Location: Country/Region" ma:internalName="CountryOrRegion" ma:readOnly="true">
      <xsd:simpleType>
        <xsd:restriction base="dms:Text"/>
      </xsd:simpleType>
    </xsd:element>
    <xsd:element name="1b7d47e3-aed4-447e-9c73-d6c30f3b0b44State" ma:index="16" nillable="true" ma:displayName="Location: State" ma:internalName="State" ma:readOnly="true">
      <xsd:simpleType>
        <xsd:restriction base="dms:Text"/>
      </xsd:simpleType>
    </xsd:element>
    <xsd:element name="1b7d47e3-aed4-447e-9c73-d6c30f3b0b44City" ma:index="17" nillable="true" ma:displayName="Location: City" ma:internalName="City" ma:readOnly="true">
      <xsd:simpleType>
        <xsd:restriction base="dms:Text"/>
      </xsd:simpleType>
    </xsd:element>
    <xsd:element name="1b7d47e3-aed4-447e-9c73-d6c30f3b0b44PostalCode" ma:index="18" nillable="true" ma:displayName="Location: Postal Code" ma:internalName="PostalCode" ma:readOnly="true">
      <xsd:simpleType>
        <xsd:restriction base="dms:Text"/>
      </xsd:simpleType>
    </xsd:element>
    <xsd:element name="1b7d47e3-aed4-447e-9c73-d6c30f3b0b44Street" ma:index="19" nillable="true" ma:displayName="Location: Street" ma:internalName="Street" ma:readOnly="true">
      <xsd:simpleType>
        <xsd:restriction base="dms:Text"/>
      </xsd:simpleType>
    </xsd:element>
    <xsd:element name="1b7d47e3-aed4-447e-9c73-d6c30f3b0b44GeoLoc" ma:index="20" nillable="true" ma:displayName="Location: Coordinates" ma:internalName="GeoLoc" ma:readOnly="true">
      <xsd:simpleType>
        <xsd:restriction base="dms:Unknown"/>
      </xsd:simpleType>
    </xsd:element>
    <xsd:element name="1b7d47e3-aed4-447e-9c73-d6c30f3b0b44DispName" ma:index="21" nillable="true" ma:displayName="Location: Name" ma:internalName="DispName" ma:readOnly="true">
      <xsd:simpleType>
        <xsd:restriction base="dms:Text"/>
      </xsd:simpleType>
    </xsd:element>
    <xsd:element name="Cost" ma:index="22" nillable="true" ma:displayName="Cost" ma:decimals="0" ma:format="123.456,00 € (Belgium)" ma:LCID="2067" ma:internalName="Cost">
      <xsd:simpleType>
        <xsd:restriction base="dms:Currency"/>
      </xsd:simpleType>
    </xsd:element>
    <xsd:element name="Status" ma:index="23" nillable="true" ma:displayName="Status" ma:format="RadioButtons" ma:internalName="Status">
      <xsd:simpleType>
        <xsd:restriction base="dms:Choice">
          <xsd:enumeration value="Attending"/>
          <xsd:enumeration value="Under discussion"/>
          <xsd:enumeration value="Rejected"/>
          <xsd:enumeration value="Planned"/>
        </xsd:restriction>
      </xsd:simpleType>
    </xsd:element>
    <xsd:element name="MediaServiceMetadata" ma:index="2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Website" ma:index="32" nillable="true" ma:displayName="Website" ma:format="Hyperlink" ma:internalName="Websit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34" nillable="true" ma:taxonomy="true" ma:internalName="lcf76f155ced4ddcb4097134ff3c332f" ma:taxonomyFieldName="MediaServiceImageTags" ma:displayName="Image Tags" ma:readOnly="false" ma:fieldId="{5cf76f15-5ced-4ddc-b409-7134ff3c332f}" ma:taxonomyMulti="true" ma:sspId="492f20cf-c5f9-4a44-a952-38366027a7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s" ma:index="36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Logistics" ma:index="37" nillable="true" ma:displayName="Logistics" ma:description="Booking of:&#10;accommodation&#10;travel&#10;passes to conference" ma:format="Dropdown" ma:internalName="Logistics">
      <xsd:simpleType>
        <xsd:restriction base="dms:Choice">
          <xsd:enumeration value="In progress"/>
          <xsd:enumeration value="Done"/>
          <xsd:enumeration value="To be initiated"/>
        </xsd:restriction>
      </xsd:simpleType>
    </xsd:element>
    <xsd:element name="MediaServiceObjectDetectorVersions" ma:index="3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4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4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4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7eefe-3a83-4a50-88dd-560244c030ab" elementFormDefault="qualified">
    <xsd:import namespace="http://schemas.microsoft.com/office/2006/documentManagement/types"/>
    <xsd:import namespace="http://schemas.microsoft.com/office/infopath/2007/PartnerControls"/>
    <xsd:element name="TaxCatchAll" ma:index="35" nillable="true" ma:displayName="Taxonomy Catch All Column" ma:hidden="true" ma:list="{e4131741-3493-4682-8ba4-50e207a4b3be}" ma:internalName="TaxCatchAll" ma:showField="CatchAllData" ma:web="0977eefe-3a83-4a50-88dd-560244c030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4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82e5ab-c97e-46e4-8379-81d532f5e3b2">
      <UserInfo>
        <DisplayName>Aurélien Baudot</DisplayName>
        <AccountId>6</AccountId>
        <AccountType/>
      </UserInfo>
      <UserInfo>
        <DisplayName>Ingmar van Hengel</DisplayName>
        <AccountId>48</AccountId>
        <AccountType/>
      </UserInfo>
      <UserInfo>
        <DisplayName>Pieter Van den Abbeele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0016F0-B528-4D1F-B135-EE34DD3BED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22a782-915f-448a-b420-06a3286b2e3c"/>
    <ds:schemaRef ds:uri="0977eefe-3a83-4a50-88dd-560244c03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0442CA-DD41-4E96-B592-33A4E4607C43}">
  <ds:schemaRefs>
    <ds:schemaRef ds:uri="http://purl.org/dc/dcmitype/"/>
    <ds:schemaRef ds:uri="http://schemas.microsoft.com/office/2006/documentManagement/types"/>
    <ds:schemaRef ds:uri="c282e5ab-c97e-46e4-8379-81d532f5e3b2"/>
    <ds:schemaRef ds:uri="48a91b9e-d637-48bc-8a46-77f5796f5cce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AF9B1F2-EDE2-43FE-BFC7-042817A889E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27818e5-9af4-436c-9cef-c07af0345ca6}" enabled="0" method="" siteId="{e27818e5-9af4-436c-9cef-c07af0345ca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1949</TotalTime>
  <Words>743</Words>
  <Application>Microsoft Office PowerPoint</Application>
  <PresentationFormat>Widescreen</PresentationFormat>
  <Paragraphs>203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Teachers</vt:lpstr>
      <vt:lpstr>Wingdings</vt:lpstr>
      <vt:lpstr>Wingdings 2</vt:lpstr>
      <vt:lpstr>Aptos</vt:lpstr>
      <vt:lpstr>Corbel</vt:lpstr>
      <vt:lpstr>Plus Jakarta Sans ExtraBold</vt:lpstr>
      <vt:lpstr>Wingdings 3</vt:lpstr>
      <vt:lpstr>MS Mincho</vt:lpstr>
      <vt:lpstr>Arial</vt:lpstr>
      <vt:lpstr>Symbol</vt:lpstr>
      <vt:lpstr>20230421-CB PowerPoint</vt:lpstr>
      <vt:lpstr>Impact of different protein sources on the gut microbiome: investigation of microbiome-mediated effects on gut health in an ex vivo study</vt:lpstr>
      <vt:lpstr>Cryptobiotix and the SIFR® technology</vt:lpstr>
      <vt:lpstr>The company</vt:lpstr>
      <vt:lpstr>Gut health product development requires predictive data</vt:lpstr>
      <vt:lpstr>SIFR®: modular simulation technology</vt:lpstr>
      <vt:lpstr>Preclinical study</vt:lpstr>
      <vt:lpstr>Study aim &amp; experimental setup</vt:lpstr>
      <vt:lpstr>SIFR®: modular simulation technology</vt:lpstr>
      <vt:lpstr>Outcomes</vt:lpstr>
      <vt:lpstr>Key fermentative parameters</vt:lpstr>
      <vt:lpstr>SCFA &amp; gas production</vt:lpstr>
      <vt:lpstr>Microbiota composition</vt:lpstr>
      <vt:lpstr>Microbial shifts</vt:lpstr>
      <vt:lpstr>Microbiota diversity and composition</vt:lpstr>
      <vt:lpstr>Microbiota diversity</vt:lpstr>
      <vt:lpstr>α-diversity</vt:lpstr>
      <vt:lpstr>Current indices to assess microbiome α-diversity</vt:lpstr>
      <vt:lpstr>Bias in diversity indices</vt:lpstr>
      <vt:lpstr>Community modulation score (CMS): new diversity index</vt:lpstr>
      <vt:lpstr>Carob &amp; acacia fibres: boost microbiota diversity</vt:lpstr>
      <vt:lpstr>Metabolites &amp; gut health</vt:lpstr>
      <vt:lpstr>Metabolite profile</vt:lpstr>
      <vt:lpstr>Metabolite profile</vt:lpstr>
      <vt:lpstr>Impact on gut health</vt:lpstr>
      <vt:lpstr>Conclusion</vt:lpstr>
      <vt:lpstr>Conclusion</vt:lpstr>
      <vt:lpstr>Publication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Aurélien Baudot</dc:creator>
  <cp:lastModifiedBy>Ingmar van Hengel</cp:lastModifiedBy>
  <cp:revision>28</cp:revision>
  <dcterms:created xsi:type="dcterms:W3CDTF">2024-10-10T20:34:11Z</dcterms:created>
  <dcterms:modified xsi:type="dcterms:W3CDTF">2026-03-23T18:07:12Z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0x0101006DF6DAE3AC1A034AA6E8B0D1BD1540A8</vt:lpwstr>
  </property>
</Properties>
</file>