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embeddedFontLst>
    <p:embeddedFont>
      <p:font typeface="Roboto" charset="1" panose="02000000000000000000"/>
      <p:regular r:id="rId41"/>
    </p:embeddedFont>
    <p:embeddedFont>
      <p:font typeface="Roboto Italics" charset="1" panose="02000000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fonts/font41.fntdata" Type="http://schemas.openxmlformats.org/officeDocument/2006/relationships/font"/><Relationship Id="rId42" Target="notesMasters/notesMaster1.xml" Type="http://schemas.openxmlformats.org/officeDocument/2006/relationships/notesMaster"/><Relationship Id="rId43" Target="theme/theme2.xml" Type="http://schemas.openxmlformats.org/officeDocument/2006/relationships/theme"/><Relationship Id="rId44" Target="notesSlides/notesSlide1.xml" Type="http://schemas.openxmlformats.org/officeDocument/2006/relationships/notesSlide"/><Relationship Id="rId45" Target="fonts/font45.fntdata" Type="http://schemas.openxmlformats.org/officeDocument/2006/relationships/font"/><Relationship Id="rId46" Target="notesSlides/notesSlide2.xml" Type="http://schemas.openxmlformats.org/officeDocument/2006/relationships/notesSlide"/><Relationship Id="rId47" Target="notesSlides/notesSlide3.xml" Type="http://schemas.openxmlformats.org/officeDocument/2006/relationships/notesSlide"/><Relationship Id="rId48" Target="notesSlides/notesSlide4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work with patients experiencing:</a:t>
            </a:r>
          </a:p>
          <a:p>
            <a:r>
              <a:rPr lang="en-US"/>
              <a:t>Chronic digestive symptoms</a:t>
            </a:r>
          </a:p>
          <a:p>
            <a:r>
              <a:rPr lang="en-US"/>
              <a:t> Food sensitivities</a:t>
            </a:r>
          </a:p>
          <a:p>
            <a:r>
              <a:rPr lang="en-US"/>
              <a:t> IBS &amp; SIBO</a:t>
            </a:r>
          </a:p>
          <a:p>
            <a:r>
              <a:rPr lang="en-US"/>
              <a:t>Fatigue and inflammation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Whole foods should be prioritized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make sure to add more is not always better </a:t>
            </a:r>
          </a:p>
          <a:p>
            <a:r>
              <a:rPr lang="en-US"/>
              <a:t>- can say D+K, EPA+DHA etc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This pt presents with classic microbiome dysfunction symptoms. High MSQ score</a:t>
            </a:r>
          </a:p>
          <a:p>
            <a:r>
              <a:rPr lang="en-US"/>
              <a:t/>
            </a:r>
          </a:p>
          <a:p>
            <a:r>
              <a:rPr lang="en-US"/>
              <a:t>- history of stomach problems &amp; low energy  </a:t>
            </a:r>
          </a:p>
          <a:p>
            <a:r>
              <a:rPr lang="en-US"/>
              <a:t/>
            </a:r>
          </a:p>
          <a:p>
            <a:r>
              <a:rPr lang="en-US"/>
              <a:t>- Stool testing + history:</a:t>
            </a:r>
          </a:p>
          <a:p>
            <a:r>
              <a:rPr lang="en-US"/>
              <a:t>Dysbiosis, possible SIBO, leaky gut </a:t>
            </a:r>
          </a:p>
          <a:p>
            <a:r>
              <a:rPr lang="en-US"/>
              <a:t/>
            </a:r>
          </a:p>
          <a:p>
            <a:r>
              <a:rPr lang="en-US"/>
              <a:t>- Diet is a major contributor: Eats low fiber. low microbial diversity</a:t>
            </a:r>
          </a:p>
          <a:p>
            <a:r>
              <a:rPr lang="en-US"/>
              <a:t/>
            </a:r>
          </a:p>
          <a:p>
            <a:r>
              <a:rPr lang="en-US"/>
              <a:t>Higher processed foods → inflammation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2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3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9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9976145" y="5656273"/>
            <a:ext cx="3854242" cy="0"/>
          </a:xfrm>
          <a:prstGeom prst="line">
            <a:avLst/>
          </a:prstGeom>
          <a:ln cap="flat" w="9525">
            <a:solidFill>
              <a:srgbClr val="2B2C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9976145" y="7478632"/>
            <a:ext cx="3854242" cy="0"/>
          </a:xfrm>
          <a:prstGeom prst="line">
            <a:avLst/>
          </a:prstGeom>
          <a:ln cap="flat" w="9525">
            <a:solidFill>
              <a:srgbClr val="2B2C3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28700" y="1028700"/>
            <a:ext cx="5827035" cy="8229600"/>
            <a:chOff x="0" y="0"/>
            <a:chExt cx="3267456" cy="46146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67456" cy="4618736"/>
            </a:xfrm>
            <a:custGeom>
              <a:avLst/>
              <a:gdLst/>
              <a:ahLst/>
              <a:cxnLst/>
              <a:rect r="r" b="b" t="t" l="l"/>
              <a:pathLst>
                <a:path h="4618736" w="326745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t="0" r="-4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4163" y="140959"/>
              <a:ext cx="2993427" cy="4317015"/>
            </a:xfrm>
            <a:custGeom>
              <a:avLst/>
              <a:gdLst/>
              <a:ahLst/>
              <a:cxnLst/>
              <a:rect r="r" b="b" t="t" l="l"/>
              <a:pathLst>
                <a:path h="4317015" w="2993427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3"/>
              <a:stretch>
                <a:fillRect l="-22108" t="0" r="-22108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3830387" y="9105733"/>
            <a:ext cx="4457613" cy="1181267"/>
          </a:xfrm>
          <a:custGeom>
            <a:avLst/>
            <a:gdLst/>
            <a:ahLst/>
            <a:cxnLst/>
            <a:rect r="r" b="b" t="t" l="l"/>
            <a:pathLst>
              <a:path h="1181267" w="4457613">
                <a:moveTo>
                  <a:pt x="0" y="0"/>
                </a:moveTo>
                <a:lnTo>
                  <a:pt x="4457613" y="0"/>
                </a:lnTo>
                <a:lnTo>
                  <a:pt x="4457613" y="1181267"/>
                </a:lnTo>
                <a:lnTo>
                  <a:pt x="0" y="1181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900139" y="9105733"/>
            <a:ext cx="930248" cy="1181267"/>
          </a:xfrm>
          <a:custGeom>
            <a:avLst/>
            <a:gdLst/>
            <a:ahLst/>
            <a:cxnLst/>
            <a:rect r="r" b="b" t="t" l="l"/>
            <a:pathLst>
              <a:path h="1181267" w="930248">
                <a:moveTo>
                  <a:pt x="0" y="0"/>
                </a:moveTo>
                <a:lnTo>
                  <a:pt x="930248" y="0"/>
                </a:lnTo>
                <a:lnTo>
                  <a:pt x="930248" y="1181267"/>
                </a:lnTo>
                <a:lnTo>
                  <a:pt x="0" y="1181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091451" y="2449705"/>
            <a:ext cx="10855482" cy="269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8"/>
              </a:lnSpc>
            </a:pPr>
            <a:r>
              <a:rPr lang="en-US" sz="6120" spc="3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FROM EVIDENCE TO ACTION:</a:t>
            </a:r>
          </a:p>
          <a:p>
            <a:pPr algn="ctr">
              <a:lnSpc>
                <a:spcPts val="2783"/>
              </a:lnSpc>
            </a:pPr>
          </a:p>
          <a:p>
            <a:pPr algn="ctr">
              <a:lnSpc>
                <a:spcPts val="3658"/>
              </a:lnSpc>
            </a:pPr>
            <a:r>
              <a:rPr lang="en-US" sz="4020" spc="2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4020" spc="2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 PRACTICAL FRAMEWORK FOR BUILDING A RESILIENT MICROBIOME</a:t>
            </a:r>
          </a:p>
          <a:p>
            <a:pPr algn="ctr">
              <a:lnSpc>
                <a:spcPts val="365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534485" y="5927802"/>
            <a:ext cx="9969414" cy="134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4016" spc="20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KAYTEE HADLEY, MS, RDN, IFMCP, CPT</a:t>
            </a:r>
          </a:p>
          <a:p>
            <a:pPr algn="ctr">
              <a:lnSpc>
                <a:spcPts val="2700"/>
              </a:lnSpc>
            </a:pPr>
            <a:r>
              <a:rPr lang="en-US" sz="2700" spc="1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FOUNDER OF THE INTEGRATIVE CENTER FOR IBS AND SIBO</a:t>
            </a:r>
          </a:p>
          <a:p>
            <a:pPr algn="ctr">
              <a:lnSpc>
                <a:spcPts val="3716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20453" y="1849403"/>
            <a:ext cx="13502998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30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STRESS &amp; NERVOUS SYSTEM</a:t>
            </a:r>
          </a:p>
        </p:txBody>
      </p:sp>
      <p:sp>
        <p:nvSpPr>
          <p:cNvPr name="AutoShape 3" id="3"/>
          <p:cNvSpPr/>
          <p:nvPr/>
        </p:nvSpPr>
        <p:spPr>
          <a:xfrm>
            <a:off x="4075410" y="2668553"/>
            <a:ext cx="10456900" cy="0"/>
          </a:xfrm>
          <a:prstGeom prst="line">
            <a:avLst/>
          </a:prstGeom>
          <a:ln cap="flat" w="38100">
            <a:solidFill>
              <a:srgbClr val="83A57A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530090" y="4093715"/>
            <a:ext cx="3729210" cy="3846270"/>
          </a:xfrm>
          <a:custGeom>
            <a:avLst/>
            <a:gdLst/>
            <a:ahLst/>
            <a:cxnLst/>
            <a:rect r="r" b="b" t="t" l="l"/>
            <a:pathLst>
              <a:path h="3846270" w="3729210">
                <a:moveTo>
                  <a:pt x="0" y="0"/>
                </a:moveTo>
                <a:lnTo>
                  <a:pt x="3729210" y="0"/>
                </a:lnTo>
                <a:lnTo>
                  <a:pt x="3729210" y="3846270"/>
                </a:lnTo>
                <a:lnTo>
                  <a:pt x="0" y="3846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9126" y="3456954"/>
            <a:ext cx="16070174" cy="3651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Di</a:t>
            </a: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rectly impacts digestion &amp; motility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Chronic stress → shifts microbiome composition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Reduced vagal tone → impaired gut signaling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Rest &amp;</a:t>
            </a:r>
            <a:r>
              <a:rPr lang="en-US" sz="37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7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digest state is required for optimal function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43446" y="2236510"/>
            <a:ext cx="4764535" cy="6806479"/>
          </a:xfrm>
          <a:custGeom>
            <a:avLst/>
            <a:gdLst/>
            <a:ahLst/>
            <a:cxnLst/>
            <a:rect r="r" b="b" t="t" l="l"/>
            <a:pathLst>
              <a:path h="6806479" w="4764535">
                <a:moveTo>
                  <a:pt x="0" y="0"/>
                </a:moveTo>
                <a:lnTo>
                  <a:pt x="4764535" y="0"/>
                </a:lnTo>
                <a:lnTo>
                  <a:pt x="4764535" y="6806479"/>
                </a:lnTo>
                <a:lnTo>
                  <a:pt x="0" y="680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92501" y="1123950"/>
            <a:ext cx="13502998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30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SUPPORTING THE VAGUS NERVE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61315" y="2341285"/>
            <a:ext cx="7697985" cy="5390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Breathwork</a:t>
            </a:r>
          </a:p>
          <a:p>
            <a:pPr algn="l" marL="1468119" indent="-489373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Diaphragmatic breathing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Humming, loud singing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Gargling </a:t>
            </a:r>
          </a:p>
          <a:p>
            <a:pPr algn="l" marL="1468119" indent="-489373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2x a day, 60 seconds </a:t>
            </a: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Meditation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Yoga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Cold exposure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Social connection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927009" y="4943158"/>
            <a:ext cx="433983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 i="true" spc="16">
                <a:solidFill>
                  <a:srgbClr val="00000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→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63200" y="2932720"/>
            <a:ext cx="6626316" cy="4421560"/>
          </a:xfrm>
          <a:custGeom>
            <a:avLst/>
            <a:gdLst/>
            <a:ahLst/>
            <a:cxnLst/>
            <a:rect r="r" b="b" t="t" l="l"/>
            <a:pathLst>
              <a:path h="4421560" w="6626316">
                <a:moveTo>
                  <a:pt x="0" y="0"/>
                </a:moveTo>
                <a:lnTo>
                  <a:pt x="6626316" y="0"/>
                </a:lnTo>
                <a:lnTo>
                  <a:pt x="6626316" y="4421560"/>
                </a:lnTo>
                <a:lnTo>
                  <a:pt x="0" y="4421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23950"/>
            <a:ext cx="5202397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MOVEMENT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401848"/>
            <a:ext cx="6859637" cy="299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pports gut motility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Increases microbial diversity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Reduces inflammation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Improves insulin sensitivity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HIIT vs light movement </a:t>
            </a:r>
          </a:p>
        </p:txBody>
      </p:sp>
      <p:sp>
        <p:nvSpPr>
          <p:cNvPr name="AutoShape 5" id="5"/>
          <p:cNvSpPr/>
          <p:nvPr/>
        </p:nvSpPr>
        <p:spPr>
          <a:xfrm flipH="true">
            <a:off x="9144000" y="2932720"/>
            <a:ext cx="0" cy="4421560"/>
          </a:xfrm>
          <a:prstGeom prst="line">
            <a:avLst/>
          </a:prstGeom>
          <a:ln cap="flat" w="38100">
            <a:solidFill>
              <a:srgbClr val="83A57A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087038" y="1123950"/>
            <a:ext cx="2219805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SLEEP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39" y="2450022"/>
            <a:ext cx="16070174" cy="545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Regula</a:t>
            </a: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tes circadian rhythm of the microbiome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Poor sleep → increased inflammation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Impacts gut permeability</a:t>
            </a: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Linked to metabolic and GI dysfunction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Sleep is a primary regulator of microbiome function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329848" y="1921918"/>
            <a:ext cx="4929452" cy="3581037"/>
          </a:xfrm>
          <a:custGeom>
            <a:avLst/>
            <a:gdLst/>
            <a:ahLst/>
            <a:cxnLst/>
            <a:rect r="r" b="b" t="t" l="l"/>
            <a:pathLst>
              <a:path h="3581037" w="4929452">
                <a:moveTo>
                  <a:pt x="0" y="0"/>
                </a:moveTo>
                <a:lnTo>
                  <a:pt x="4929452" y="0"/>
                </a:lnTo>
                <a:lnTo>
                  <a:pt x="4929452" y="3581037"/>
                </a:lnTo>
                <a:lnTo>
                  <a:pt x="0" y="3581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208251" y="5105400"/>
            <a:ext cx="9509460" cy="38100"/>
          </a:xfrm>
          <a:prstGeom prst="line">
            <a:avLst/>
          </a:prstGeom>
          <a:ln cap="flat" w="38100">
            <a:solidFill>
              <a:srgbClr val="83A57A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19975" y="3387575"/>
            <a:ext cx="6927772" cy="4622713"/>
          </a:xfrm>
          <a:custGeom>
            <a:avLst/>
            <a:gdLst/>
            <a:ahLst/>
            <a:cxnLst/>
            <a:rect r="r" b="b" t="t" l="l"/>
            <a:pathLst>
              <a:path h="4622713" w="6927772">
                <a:moveTo>
                  <a:pt x="0" y="0"/>
                </a:moveTo>
                <a:lnTo>
                  <a:pt x="6927773" y="0"/>
                </a:lnTo>
                <a:lnTo>
                  <a:pt x="6927773" y="4622714"/>
                </a:lnTo>
                <a:lnTo>
                  <a:pt x="0" y="462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23950"/>
            <a:ext cx="13315974" cy="1540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COMMUNITY, CULTURE &amp; CONNECTION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311375"/>
            <a:ext cx="6657987" cy="6609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6222" indent="-368111" lvl="1">
              <a:lnSpc>
                <a:spcPts val="4774"/>
              </a:lnSpc>
              <a:buFont typeface="Arial"/>
              <a:buChar char="•"/>
            </a:pPr>
            <a:r>
              <a:rPr lang="en-US" sz="341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Shar</a:t>
            </a:r>
            <a:r>
              <a:rPr lang="en-US" sz="341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ed meals support nervous system regulation</a:t>
            </a:r>
          </a:p>
          <a:p>
            <a:pPr algn="just" marL="736222" indent="-368111" lvl="1">
              <a:lnSpc>
                <a:spcPts val="4774"/>
              </a:lnSpc>
              <a:buFont typeface="Arial"/>
              <a:buChar char="•"/>
            </a:pPr>
            <a:r>
              <a:rPr lang="en-US" sz="341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Cultural diversity → microbial diversity</a:t>
            </a:r>
          </a:p>
          <a:p>
            <a:pPr algn="just" marL="736222" indent="-368111" lvl="1">
              <a:lnSpc>
                <a:spcPts val="4774"/>
              </a:lnSpc>
              <a:buFont typeface="Arial"/>
              <a:buChar char="•"/>
            </a:pPr>
            <a:r>
              <a:rPr lang="en-US" sz="341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Enjoyment improves digestion and tolerance</a:t>
            </a:r>
          </a:p>
          <a:p>
            <a:pPr algn="just">
              <a:lnSpc>
                <a:spcPts val="4774"/>
              </a:lnSpc>
            </a:pPr>
          </a:p>
          <a:p>
            <a:pPr algn="just">
              <a:lnSpc>
                <a:spcPts val="4774"/>
              </a:lnSpc>
            </a:pPr>
          </a:p>
          <a:p>
            <a:pPr algn="just">
              <a:lnSpc>
                <a:spcPts val="4774"/>
              </a:lnSpc>
            </a:pPr>
          </a:p>
          <a:p>
            <a:pPr algn="just">
              <a:lnSpc>
                <a:spcPts val="4774"/>
              </a:lnSpc>
            </a:pPr>
          </a:p>
          <a:p>
            <a:pPr algn="just">
              <a:lnSpc>
                <a:spcPts val="4774"/>
              </a:lnSpc>
            </a:pPr>
          </a:p>
        </p:txBody>
      </p:sp>
      <p:sp>
        <p:nvSpPr>
          <p:cNvPr name="AutoShape 5" id="5"/>
          <p:cNvSpPr/>
          <p:nvPr/>
        </p:nvSpPr>
        <p:spPr>
          <a:xfrm>
            <a:off x="8753331" y="3387575"/>
            <a:ext cx="0" cy="3778383"/>
          </a:xfrm>
          <a:prstGeom prst="line">
            <a:avLst/>
          </a:prstGeom>
          <a:ln cap="flat" w="38100">
            <a:solidFill>
              <a:srgbClr val="83A57A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594762" y="8069576"/>
            <a:ext cx="10317138" cy="182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Connection is a key driver of microbiome resilience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65089" y="2130323"/>
            <a:ext cx="9957822" cy="6608372"/>
          </a:xfrm>
          <a:custGeom>
            <a:avLst/>
            <a:gdLst/>
            <a:ahLst/>
            <a:cxnLst/>
            <a:rect r="r" b="b" t="t" l="l"/>
            <a:pathLst>
              <a:path h="6608372" w="9957822">
                <a:moveTo>
                  <a:pt x="0" y="0"/>
                </a:moveTo>
                <a:lnTo>
                  <a:pt x="9957822" y="0"/>
                </a:lnTo>
                <a:lnTo>
                  <a:pt x="9957822" y="6608372"/>
                </a:lnTo>
                <a:lnTo>
                  <a:pt x="0" y="660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15763" y="1123950"/>
            <a:ext cx="5856474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TIME IN NATURE</a:t>
            </a:r>
          </a:p>
        </p:txBody>
      </p:sp>
      <p:sp>
        <p:nvSpPr>
          <p:cNvPr name="AutoShape 4" id="4"/>
          <p:cNvSpPr/>
          <p:nvPr/>
        </p:nvSpPr>
        <p:spPr>
          <a:xfrm>
            <a:off x="6215763" y="1921918"/>
            <a:ext cx="5856474" cy="0"/>
          </a:xfrm>
          <a:prstGeom prst="line">
            <a:avLst/>
          </a:prstGeom>
          <a:ln cap="flat" w="38100">
            <a:solidFill>
              <a:srgbClr val="83A57A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655243" y="9182100"/>
            <a:ext cx="12977515" cy="182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Nature supports microbial diversity &amp; nervous system regulation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78800" y="942278"/>
            <a:ext cx="8530401" cy="8402445"/>
          </a:xfrm>
          <a:custGeom>
            <a:avLst/>
            <a:gdLst/>
            <a:ahLst/>
            <a:cxnLst/>
            <a:rect r="r" b="b" t="t" l="l"/>
            <a:pathLst>
              <a:path h="8402445" w="8530401">
                <a:moveTo>
                  <a:pt x="0" y="0"/>
                </a:moveTo>
                <a:lnTo>
                  <a:pt x="8530400" y="0"/>
                </a:lnTo>
                <a:lnTo>
                  <a:pt x="8530400" y="8402444"/>
                </a:lnTo>
                <a:lnTo>
                  <a:pt x="0" y="8402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09751" y="5651459"/>
            <a:ext cx="9444156" cy="459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</a:pPr>
            <a:r>
              <a:rPr lang="en-US" sz="3324" spc="16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NUTRITION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592108" y="2064962"/>
            <a:ext cx="1103784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What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22235" y="6256730"/>
            <a:ext cx="1087859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When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96133" y="6256730"/>
            <a:ext cx="878532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How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921618"/>
            <a:ext cx="7832077" cy="5226131"/>
          </a:xfrm>
          <a:custGeom>
            <a:avLst/>
            <a:gdLst/>
            <a:ahLst/>
            <a:cxnLst/>
            <a:rect r="r" b="b" t="t" l="l"/>
            <a:pathLst>
              <a:path h="5226131" w="7832077">
                <a:moveTo>
                  <a:pt x="0" y="0"/>
                </a:moveTo>
                <a:lnTo>
                  <a:pt x="7832077" y="0"/>
                </a:lnTo>
                <a:lnTo>
                  <a:pt x="7832077" y="5226132"/>
                </a:lnTo>
                <a:lnTo>
                  <a:pt x="0" y="5226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09135" y="2921618"/>
            <a:ext cx="7832077" cy="5226131"/>
            <a:chOff x="0" y="0"/>
            <a:chExt cx="2062769" cy="13764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62769" cy="1376430"/>
            </a:xfrm>
            <a:custGeom>
              <a:avLst/>
              <a:gdLst/>
              <a:ahLst/>
              <a:cxnLst/>
              <a:rect r="r" b="b" t="t" l="l"/>
              <a:pathLst>
                <a:path h="1376430" w="2062769">
                  <a:moveTo>
                    <a:pt x="44482" y="0"/>
                  </a:moveTo>
                  <a:lnTo>
                    <a:pt x="2018287" y="0"/>
                  </a:lnTo>
                  <a:cubicBezTo>
                    <a:pt x="2030085" y="0"/>
                    <a:pt x="2041399" y="4686"/>
                    <a:pt x="2049741" y="13028"/>
                  </a:cubicBezTo>
                  <a:cubicBezTo>
                    <a:pt x="2058083" y="21370"/>
                    <a:pt x="2062769" y="32685"/>
                    <a:pt x="2062769" y="44482"/>
                  </a:cubicBezTo>
                  <a:lnTo>
                    <a:pt x="2062769" y="1331948"/>
                  </a:lnTo>
                  <a:cubicBezTo>
                    <a:pt x="2062769" y="1356514"/>
                    <a:pt x="2042854" y="1376430"/>
                    <a:pt x="2018287" y="1376430"/>
                  </a:cubicBezTo>
                  <a:lnTo>
                    <a:pt x="44482" y="1376430"/>
                  </a:lnTo>
                  <a:cubicBezTo>
                    <a:pt x="32685" y="1376430"/>
                    <a:pt x="21370" y="1371743"/>
                    <a:pt x="13028" y="1363401"/>
                  </a:cubicBezTo>
                  <a:cubicBezTo>
                    <a:pt x="4686" y="1355059"/>
                    <a:pt x="0" y="1343745"/>
                    <a:pt x="0" y="1331948"/>
                  </a:cubicBezTo>
                  <a:lnTo>
                    <a:pt x="0" y="44482"/>
                  </a:lnTo>
                  <a:cubicBezTo>
                    <a:pt x="0" y="32685"/>
                    <a:pt x="4686" y="21370"/>
                    <a:pt x="13028" y="13028"/>
                  </a:cubicBezTo>
                  <a:cubicBezTo>
                    <a:pt x="21370" y="4686"/>
                    <a:pt x="32685" y="0"/>
                    <a:pt x="44482" y="0"/>
                  </a:cubicBezTo>
                  <a:close/>
                </a:path>
              </a:pathLst>
            </a:custGeom>
            <a:solidFill>
              <a:srgbClr val="BF674F">
                <a:alpha val="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62769" cy="1414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697247" y="1028700"/>
            <a:ext cx="7811888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WHAT TO EAT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10352" y="3579836"/>
            <a:ext cx="7911363" cy="3604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9" indent="-377824" lvl="1">
              <a:lnSpc>
                <a:spcPts val="7314"/>
              </a:lnSpc>
              <a:buFont typeface="Arial"/>
              <a:buChar char="•"/>
            </a:pPr>
            <a:r>
              <a:rPr lang="en-US" sz="3499" spc="17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Diversity </a:t>
            </a:r>
          </a:p>
          <a:p>
            <a:pPr algn="l" marL="755649" indent="-377824" lvl="1">
              <a:lnSpc>
                <a:spcPts val="7314"/>
              </a:lnSpc>
              <a:buFont typeface="Arial"/>
              <a:buChar char="•"/>
            </a:pPr>
            <a:r>
              <a:rPr lang="en-US" sz="3499" spc="17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Whole foods</a:t>
            </a:r>
          </a:p>
          <a:p>
            <a:pPr algn="l" marL="755649" indent="-377824" lvl="1">
              <a:lnSpc>
                <a:spcPts val="7314"/>
              </a:lnSpc>
              <a:buFont typeface="Arial"/>
              <a:buChar char="•"/>
            </a:pPr>
            <a:r>
              <a:rPr lang="en-US" sz="3499" spc="17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Fiber &amp; prebiotics  </a:t>
            </a:r>
            <a:r>
              <a:rPr lang="en-US" sz="3499" spc="17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 marL="755649" indent="-377824" lvl="1">
              <a:lnSpc>
                <a:spcPts val="7314"/>
              </a:lnSpc>
              <a:buFont typeface="Arial"/>
              <a:buChar char="•"/>
            </a:pPr>
            <a:r>
              <a:rPr lang="en-US" sz="3499" spc="17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Fermented foods </a:t>
            </a:r>
            <a:r>
              <a:rPr lang="en-US" sz="3499" spc="17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&amp; probiotics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620904"/>
            <a:ext cx="7302740" cy="5962237"/>
          </a:xfrm>
          <a:custGeom>
            <a:avLst/>
            <a:gdLst/>
            <a:ahLst/>
            <a:cxnLst/>
            <a:rect r="r" b="b" t="t" l="l"/>
            <a:pathLst>
              <a:path h="5962237" w="7302740">
                <a:moveTo>
                  <a:pt x="0" y="0"/>
                </a:moveTo>
                <a:lnTo>
                  <a:pt x="7302740" y="0"/>
                </a:lnTo>
                <a:lnTo>
                  <a:pt x="7302740" y="5962237"/>
                </a:lnTo>
                <a:lnTo>
                  <a:pt x="0" y="5962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390941" y="3511179"/>
            <a:ext cx="0" cy="3036849"/>
          </a:xfrm>
          <a:prstGeom prst="line">
            <a:avLst/>
          </a:prstGeom>
          <a:ln cap="flat" w="38100">
            <a:solidFill>
              <a:srgbClr val="83A57A">
                <a:alpha val="26667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123950"/>
            <a:ext cx="7811888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DIVERSITY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695478" y="3910330"/>
            <a:ext cx="5940118" cy="299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Focus on: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30 + unique plants/week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ariety of plant foods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olor diversity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695478" y="3434979"/>
            <a:ext cx="4361168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3291C">
                    <a:alpha val="63922"/>
                  </a:srgbClr>
                </a:solidFill>
                <a:latin typeface="Roboto"/>
                <a:ea typeface="Roboto"/>
                <a:cs typeface="Roboto"/>
                <a:sym typeface="Roboto"/>
              </a:rPr>
              <a:t>Microbiome resilience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7561" y="2518163"/>
            <a:ext cx="7311739" cy="4112853"/>
          </a:xfrm>
          <a:custGeom>
            <a:avLst/>
            <a:gdLst/>
            <a:ahLst/>
            <a:cxnLst/>
            <a:rect r="r" b="b" t="t" l="l"/>
            <a:pathLst>
              <a:path h="4112853" w="7311739">
                <a:moveTo>
                  <a:pt x="0" y="0"/>
                </a:moveTo>
                <a:lnTo>
                  <a:pt x="7311739" y="0"/>
                </a:lnTo>
                <a:lnTo>
                  <a:pt x="7311739" y="4112854"/>
                </a:lnTo>
                <a:lnTo>
                  <a:pt x="0" y="4112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444" r="0" b="-84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23950"/>
            <a:ext cx="5710454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WHOLE FOODS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22695" y="2710180"/>
            <a:ext cx="6856399" cy="299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Polyphenols &amp; antioxidants → support microbial diversity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Omega-3 fatty acids → reduce inflammation &amp; support gut barrier function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881164" y="8293471"/>
            <a:ext cx="12525673" cy="2425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Whole foods provide the foundation for microbiome resilience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AutoShape 6" id="6"/>
          <p:cNvSpPr/>
          <p:nvPr/>
        </p:nvSpPr>
        <p:spPr>
          <a:xfrm>
            <a:off x="8663327" y="2724963"/>
            <a:ext cx="0" cy="3491395"/>
          </a:xfrm>
          <a:prstGeom prst="line">
            <a:avLst/>
          </a:prstGeom>
          <a:ln cap="flat" w="38100">
            <a:solidFill>
              <a:srgbClr val="83A57A">
                <a:alpha val="26667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7811995"/>
            <a:ext cx="10018872" cy="1139647"/>
          </a:xfrm>
          <a:custGeom>
            <a:avLst/>
            <a:gdLst/>
            <a:ahLst/>
            <a:cxnLst/>
            <a:rect r="r" b="b" t="t" l="l"/>
            <a:pathLst>
              <a:path h="1139647" w="10018872">
                <a:moveTo>
                  <a:pt x="0" y="0"/>
                </a:moveTo>
                <a:lnTo>
                  <a:pt x="10018872" y="0"/>
                </a:lnTo>
                <a:lnTo>
                  <a:pt x="10018872" y="1139646"/>
                </a:lnTo>
                <a:lnTo>
                  <a:pt x="0" y="1139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79129" y="1791447"/>
            <a:ext cx="5480171" cy="7466853"/>
          </a:xfrm>
          <a:custGeom>
            <a:avLst/>
            <a:gdLst/>
            <a:ahLst/>
            <a:cxnLst/>
            <a:rect r="r" b="b" t="t" l="l"/>
            <a:pathLst>
              <a:path h="7466853" w="5480171">
                <a:moveTo>
                  <a:pt x="0" y="0"/>
                </a:moveTo>
                <a:lnTo>
                  <a:pt x="5480171" y="0"/>
                </a:lnTo>
                <a:lnTo>
                  <a:pt x="5480171" y="7466853"/>
                </a:lnTo>
                <a:lnTo>
                  <a:pt x="0" y="7466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022409"/>
            <a:ext cx="7534781" cy="3014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“The Anti-IBS Dietitian”</a:t>
            </a:r>
          </a:p>
          <a:p>
            <a:pPr algn="l" marL="539751" indent="-269876" lvl="1">
              <a:lnSpc>
                <a:spcPts val="5000"/>
              </a:lnSpc>
              <a:buFont typeface="Arial"/>
              <a:buChar char="•"/>
            </a:pPr>
            <a:r>
              <a:rPr lang="en-US" sz="25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Functional Medicine Dietitian</a:t>
            </a:r>
          </a:p>
          <a:p>
            <a:pPr algn="l" marL="539751" indent="-269876" lvl="1">
              <a:lnSpc>
                <a:spcPts val="5000"/>
              </a:lnSpc>
              <a:buFont typeface="Arial"/>
              <a:buChar char="•"/>
            </a:pPr>
            <a:r>
              <a:rPr lang="en-US" sz="25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Founder of </a:t>
            </a:r>
            <a:r>
              <a:rPr lang="en-US" sz="2500" i="true">
                <a:solidFill>
                  <a:srgbClr val="23291C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The Integrative Center for IBS &amp; SIBO</a:t>
            </a:r>
          </a:p>
          <a:p>
            <a:pPr algn="l" marL="539751" indent="-269876" lvl="1">
              <a:lnSpc>
                <a:spcPts val="5000"/>
              </a:lnSpc>
              <a:buFont typeface="Arial"/>
              <a:buChar char="•"/>
            </a:pPr>
            <a:r>
              <a:rPr lang="en-US" sz="25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Brand consultant and spokesperson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383850"/>
            <a:ext cx="10019894" cy="1224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16"/>
              </a:lnSpc>
            </a:pPr>
            <a:r>
              <a:rPr lang="en-US" sz="4716" spc="2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KAYTEE HADLEY</a:t>
            </a:r>
          </a:p>
          <a:p>
            <a:pPr algn="l">
              <a:lnSpc>
                <a:spcPts val="4716"/>
              </a:lnSpc>
            </a:pPr>
            <a:r>
              <a:rPr lang="en-US" sz="4716" spc="2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MS, RDN, LD, IFMCP, CPT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482396" y="1958095"/>
            <a:ext cx="3130352" cy="3185405"/>
          </a:xfrm>
          <a:custGeom>
            <a:avLst/>
            <a:gdLst/>
            <a:ahLst/>
            <a:cxnLst/>
            <a:rect r="r" b="b" t="t" l="l"/>
            <a:pathLst>
              <a:path h="3185405" w="3130352">
                <a:moveTo>
                  <a:pt x="0" y="0"/>
                </a:moveTo>
                <a:lnTo>
                  <a:pt x="3130352" y="0"/>
                </a:lnTo>
                <a:lnTo>
                  <a:pt x="3130352" y="3185405"/>
                </a:lnTo>
                <a:lnTo>
                  <a:pt x="0" y="3185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00" t="-21826" r="-23379" b="-21826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379371"/>
            <a:ext cx="6655574" cy="4540411"/>
          </a:xfrm>
          <a:custGeom>
            <a:avLst/>
            <a:gdLst/>
            <a:ahLst/>
            <a:cxnLst/>
            <a:rect r="r" b="b" t="t" l="l"/>
            <a:pathLst>
              <a:path h="4540411" w="6655574">
                <a:moveTo>
                  <a:pt x="0" y="0"/>
                </a:moveTo>
                <a:lnTo>
                  <a:pt x="6655574" y="0"/>
                </a:lnTo>
                <a:lnTo>
                  <a:pt x="6655574" y="4540410"/>
                </a:lnTo>
                <a:lnTo>
                  <a:pt x="0" y="4540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3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3596" y="1123950"/>
            <a:ext cx="446025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30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FIBER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990556" y="2312696"/>
            <a:ext cx="7625491" cy="5107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0710" indent="-330355" lvl="1">
              <a:lnSpc>
                <a:spcPts val="4284"/>
              </a:lnSpc>
              <a:buFont typeface="Arial"/>
              <a:buChar char="•"/>
            </a:pPr>
            <a:r>
              <a:rPr lang="en-US" sz="306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Supports SCFA production &amp; microbiome function</a:t>
            </a:r>
          </a:p>
          <a:p>
            <a:pPr algn="l" marL="660710" indent="-330355" lvl="1">
              <a:lnSpc>
                <a:spcPts val="4284"/>
              </a:lnSpc>
              <a:buFont typeface="Arial"/>
              <a:buChar char="•"/>
            </a:pPr>
            <a:r>
              <a:rPr lang="en-US" sz="306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Intake is 10-20g/day vs RDA of ~25-38g/day </a:t>
            </a:r>
          </a:p>
          <a:p>
            <a:pPr algn="l" marL="660710" indent="-330355" lvl="1">
              <a:lnSpc>
                <a:spcPts val="4284"/>
              </a:lnSpc>
              <a:buFont typeface="Arial"/>
              <a:buChar char="•"/>
            </a:pPr>
            <a:r>
              <a:rPr lang="en-US" sz="306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Tolerance varies → increase gradually</a:t>
            </a:r>
          </a:p>
          <a:p>
            <a:pPr algn="l">
              <a:lnSpc>
                <a:spcPts val="4284"/>
              </a:lnSpc>
            </a:pPr>
          </a:p>
          <a:p>
            <a:pPr algn="l" marL="544114" indent="-272057" lvl="1">
              <a:lnSpc>
                <a:spcPts val="3528"/>
              </a:lnSpc>
              <a:buFont typeface="Arial"/>
              <a:buChar char="•"/>
            </a:pPr>
            <a:r>
              <a:rPr lang="en-US" sz="252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Common sources: plants, legumes, seeds, whole grains</a:t>
            </a:r>
          </a:p>
          <a:p>
            <a:pPr algn="l" marL="544114" indent="-272057" lvl="1">
              <a:lnSpc>
                <a:spcPts val="3528"/>
              </a:lnSpc>
              <a:buFont typeface="Arial"/>
              <a:buChar char="•"/>
            </a:pPr>
            <a:r>
              <a:rPr lang="en-US" sz="252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Supplement options: psyllium, PHGG</a:t>
            </a:r>
          </a:p>
          <a:p>
            <a:pPr algn="l">
              <a:lnSpc>
                <a:spcPts val="4284"/>
              </a:lnSpc>
            </a:pPr>
          </a:p>
        </p:txBody>
      </p:sp>
      <p:sp>
        <p:nvSpPr>
          <p:cNvPr name="AutoShape 5" id="5"/>
          <p:cNvSpPr/>
          <p:nvPr/>
        </p:nvSpPr>
        <p:spPr>
          <a:xfrm>
            <a:off x="9124950" y="2903878"/>
            <a:ext cx="0" cy="3491395"/>
          </a:xfrm>
          <a:prstGeom prst="line">
            <a:avLst/>
          </a:prstGeom>
          <a:ln cap="flat" w="38100">
            <a:solidFill>
              <a:srgbClr val="83A57A">
                <a:alpha val="26667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884628"/>
            <a:ext cx="16230600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PREBIOTICS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420725" y="3028188"/>
            <a:ext cx="6394253" cy="4266710"/>
          </a:xfrm>
          <a:custGeom>
            <a:avLst/>
            <a:gdLst/>
            <a:ahLst/>
            <a:cxnLst/>
            <a:rect r="r" b="b" t="t" l="l"/>
            <a:pathLst>
              <a:path h="4266710" w="6394253">
                <a:moveTo>
                  <a:pt x="0" y="0"/>
                </a:moveTo>
                <a:lnTo>
                  <a:pt x="6394252" y="0"/>
                </a:lnTo>
                <a:lnTo>
                  <a:pt x="6394252" y="4266711"/>
                </a:lnTo>
                <a:lnTo>
                  <a:pt x="0" y="42667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73892" y="3429263"/>
            <a:ext cx="9655445" cy="3388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Selectively fermented by </a:t>
            </a: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beneficial microbes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Support microbial balance &amp; function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Tolerance varies between individuals </a:t>
            </a:r>
          </a:p>
          <a:p>
            <a:pPr algn="l">
              <a:lnSpc>
                <a:spcPts val="475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Common sources: garlic, onion, asparagus, legumes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Supplement options: targeted prebiotic fibers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488766"/>
            <a:ext cx="4273930" cy="6584487"/>
          </a:xfrm>
          <a:custGeom>
            <a:avLst/>
            <a:gdLst/>
            <a:ahLst/>
            <a:cxnLst/>
            <a:rect r="r" b="b" t="t" l="l"/>
            <a:pathLst>
              <a:path h="6584487" w="4273930">
                <a:moveTo>
                  <a:pt x="0" y="0"/>
                </a:moveTo>
                <a:lnTo>
                  <a:pt x="4273930" y="0"/>
                </a:lnTo>
                <a:lnTo>
                  <a:pt x="4273930" y="6584486"/>
                </a:lnTo>
                <a:lnTo>
                  <a:pt x="0" y="658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43000"/>
            <a:ext cx="16230600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 FERMENTED FOODS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028703" y="2788467"/>
            <a:ext cx="9027943" cy="666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Increase alpha diversity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Introduce beneficial microbes to the gut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Decrease inflammatory markers</a:t>
            </a:r>
          </a:p>
          <a:p>
            <a:pPr algn="l">
              <a:lnSpc>
                <a:spcPts val="4759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Common sources: yogurt, kimchi, kombucha, tempeh, raw pickles, miso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Supplement options: probiotics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47750" y="1150203"/>
            <a:ext cx="16230600" cy="1729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WHEN TOLERANCE IS LIMITED</a:t>
            </a:r>
          </a:p>
          <a:p>
            <a:pPr algn="ctr">
              <a:lnSpc>
                <a:spcPts val="6600"/>
              </a:lnSpc>
            </a:pPr>
          </a:p>
        </p:txBody>
      </p:sp>
      <p:sp>
        <p:nvSpPr>
          <p:cNvPr name="AutoShape 3" id="3"/>
          <p:cNvSpPr/>
          <p:nvPr/>
        </p:nvSpPr>
        <p:spPr>
          <a:xfrm>
            <a:off x="9124950" y="2879955"/>
            <a:ext cx="0" cy="3491395"/>
          </a:xfrm>
          <a:prstGeom prst="line">
            <a:avLst/>
          </a:prstGeom>
          <a:ln cap="flat" w="38100">
            <a:solidFill>
              <a:srgbClr val="83A57A">
                <a:alpha val="26667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464332" y="2489538"/>
            <a:ext cx="5750620" cy="4816145"/>
          </a:xfrm>
          <a:custGeom>
            <a:avLst/>
            <a:gdLst/>
            <a:ahLst/>
            <a:cxnLst/>
            <a:rect r="r" b="b" t="t" l="l"/>
            <a:pathLst>
              <a:path h="4816145" w="5750620">
                <a:moveTo>
                  <a:pt x="0" y="0"/>
                </a:moveTo>
                <a:lnTo>
                  <a:pt x="5750620" y="0"/>
                </a:lnTo>
                <a:lnTo>
                  <a:pt x="5750620" y="4816144"/>
                </a:lnTo>
                <a:lnTo>
                  <a:pt x="0" y="4816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0321" y="2873865"/>
            <a:ext cx="7262388" cy="5069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6765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Not all patients tolerate foundational strategies</a:t>
            </a:r>
          </a:p>
          <a:p>
            <a:pPr algn="l" marL="734059" indent="-367030" lvl="1">
              <a:lnSpc>
                <a:spcPts val="6765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Consider SIBO, dysbiosis, IBS, histamine intolerance</a:t>
            </a:r>
          </a:p>
          <a:p>
            <a:pPr algn="l" marL="734059" indent="-367030" lvl="1">
              <a:lnSpc>
                <a:spcPts val="6765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Start low, go slow, personalize</a:t>
            </a:r>
          </a:p>
          <a:p>
            <a:pPr algn="l">
              <a:lnSpc>
                <a:spcPts val="6765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2734139"/>
          <a:ext cx="7427144" cy="3518980"/>
        </p:xfrm>
        <a:graphic>
          <a:graphicData uri="http://schemas.openxmlformats.org/drawingml/2006/table">
            <a:tbl>
              <a:tblPr/>
              <a:tblGrid>
                <a:gridCol w="4858874"/>
              </a:tblGrid>
              <a:tr h="11914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37"/>
                        </a:lnSpc>
                        <a:defRPr/>
                      </a:pPr>
                      <a:r>
                        <a:rPr lang="en-US" sz="266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Omega 3 fatty acids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14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37"/>
                        </a:lnSpc>
                        <a:defRPr/>
                      </a:pPr>
                      <a:r>
                        <a:rPr lang="en-US" sz="266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Vitamin 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07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37"/>
                        </a:lnSpc>
                        <a:defRPr/>
                      </a:pPr>
                      <a:r>
                        <a:rPr lang="en-US" sz="266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Vitamin B12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770260" y="1123950"/>
            <a:ext cx="14561650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FOUNDATIONAL    VS       THERAPEUTIC </a:t>
            </a: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9144000" y="2734139"/>
          <a:ext cx="7187909" cy="3489380"/>
        </p:xfrm>
        <a:graphic>
          <a:graphicData uri="http://schemas.openxmlformats.org/drawingml/2006/table">
            <a:tbl>
              <a:tblPr/>
              <a:tblGrid>
                <a:gridCol w="4550898"/>
              </a:tblGrid>
              <a:tr h="10928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37"/>
                        </a:lnSpc>
                        <a:defRPr/>
                      </a:pPr>
                      <a:r>
                        <a:rPr lang="en-US" sz="266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Digestive enzymes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455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37"/>
                        </a:lnSpc>
                        <a:defRPr/>
                      </a:pPr>
                      <a:r>
                        <a:rPr lang="en-US" sz="266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Bitters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96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37"/>
                        </a:lnSpc>
                        <a:defRPr/>
                      </a:pPr>
                      <a:r>
                        <a:rPr lang="en-US" sz="266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Magnesium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6164" y="3210002"/>
            <a:ext cx="7471608" cy="5557723"/>
          </a:xfrm>
          <a:custGeom>
            <a:avLst/>
            <a:gdLst/>
            <a:ahLst/>
            <a:cxnLst/>
            <a:rect r="r" b="b" t="t" l="l"/>
            <a:pathLst>
              <a:path h="5557723" w="7471608">
                <a:moveTo>
                  <a:pt x="0" y="0"/>
                </a:moveTo>
                <a:lnTo>
                  <a:pt x="7471609" y="0"/>
                </a:lnTo>
                <a:lnTo>
                  <a:pt x="7471609" y="5557723"/>
                </a:lnTo>
                <a:lnTo>
                  <a:pt x="0" y="555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23" t="0" r="-582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53271" y="1427647"/>
            <a:ext cx="15666057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SUPPLEMENTS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821342" y="3133802"/>
            <a:ext cx="7697985" cy="550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Clinically effective dosing &amp; formulations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hird-party testing &amp; certifications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Avoid unnecessary additives &amp; fillers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Quality and dosing determine efficacy </a:t>
            </a:r>
          </a:p>
          <a:p>
            <a:pPr algn="l">
              <a:lnSpc>
                <a:spcPts val="5040"/>
              </a:lnSpc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9624085" y="3356936"/>
            <a:ext cx="0" cy="3491395"/>
          </a:xfrm>
          <a:prstGeom prst="line">
            <a:avLst/>
          </a:prstGeom>
          <a:ln cap="flat" w="38100">
            <a:solidFill>
              <a:srgbClr val="83A57A">
                <a:alpha val="26667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988542" y="3356936"/>
            <a:ext cx="6760941" cy="4504477"/>
          </a:xfrm>
          <a:custGeom>
            <a:avLst/>
            <a:gdLst/>
            <a:ahLst/>
            <a:cxnLst/>
            <a:rect r="r" b="b" t="t" l="l"/>
            <a:pathLst>
              <a:path h="4504477" w="6760941">
                <a:moveTo>
                  <a:pt x="0" y="0"/>
                </a:moveTo>
                <a:lnTo>
                  <a:pt x="6760941" y="0"/>
                </a:lnTo>
                <a:lnTo>
                  <a:pt x="6760941" y="4504477"/>
                </a:lnTo>
                <a:lnTo>
                  <a:pt x="0" y="450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143000"/>
            <a:ext cx="16230600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FOODS TO MINIMIZE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75644" y="3280736"/>
            <a:ext cx="7849969" cy="4190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Highly processed foods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Low-fiber diets (carnivore)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Added sugars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Saturated fat</a:t>
            </a:r>
          </a:p>
          <a:p>
            <a:pPr algn="l" marL="1468119" indent="-489373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Beef tallow vs seed oils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Alcohol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Excess caffeine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60255" y="2707609"/>
            <a:ext cx="6573820" cy="4412677"/>
          </a:xfrm>
          <a:custGeom>
            <a:avLst/>
            <a:gdLst/>
            <a:ahLst/>
            <a:cxnLst/>
            <a:rect r="r" b="b" t="t" l="l"/>
            <a:pathLst>
              <a:path h="4412677" w="6573820">
                <a:moveTo>
                  <a:pt x="0" y="0"/>
                </a:moveTo>
                <a:lnTo>
                  <a:pt x="6573820" y="0"/>
                </a:lnTo>
                <a:lnTo>
                  <a:pt x="6573820" y="4412677"/>
                </a:lnTo>
                <a:lnTo>
                  <a:pt x="0" y="4412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23204"/>
            <a:ext cx="13403405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WHEN TO EAT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631409"/>
            <a:ext cx="13403405" cy="4190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Consistent meal timing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Reducing constant grazing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Spacing meals</a:t>
            </a:r>
          </a:p>
          <a:p>
            <a:pPr algn="l" marL="1468119" indent="-489373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Snack 2-3 hours apart</a:t>
            </a:r>
          </a:p>
          <a:p>
            <a:pPr algn="l" marL="1468119" indent="-489373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83A57A"/>
                </a:solidFill>
                <a:latin typeface="Roboto"/>
                <a:ea typeface="Roboto"/>
                <a:cs typeface="Roboto"/>
                <a:sym typeface="Roboto"/>
              </a:rPr>
              <a:t>Meals 4-5 hours apart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Overnight fasting (~10-12 hours)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Stop eating 2-3 hours before bed</a:t>
            </a:r>
          </a:p>
        </p:txBody>
      </p:sp>
      <p:sp>
        <p:nvSpPr>
          <p:cNvPr name="AutoShape 5" id="5"/>
          <p:cNvSpPr/>
          <p:nvPr/>
        </p:nvSpPr>
        <p:spPr>
          <a:xfrm>
            <a:off x="8766098" y="2879869"/>
            <a:ext cx="19050" cy="4240331"/>
          </a:xfrm>
          <a:prstGeom prst="line">
            <a:avLst/>
          </a:prstGeom>
          <a:ln cap="flat" w="38100">
            <a:solidFill>
              <a:srgbClr val="83A57A">
                <a:alpha val="26667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762425" y="2129282"/>
          <a:ext cx="7381575" cy="6028437"/>
        </p:xfrm>
        <a:graphic>
          <a:graphicData uri="http://schemas.openxmlformats.org/drawingml/2006/table">
            <a:tbl>
              <a:tblPr/>
              <a:tblGrid>
                <a:gridCol w="4622884"/>
              </a:tblGrid>
              <a:tr h="113705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Minimize distractions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53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Engag</a:t>
                      </a: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 sensory input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2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Maintain p</a:t>
                      </a: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osture (during + after meals)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2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Incorporate bitter stimulation (bitters, greens)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2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Intent</a:t>
                      </a: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ional eating pace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028700" y="1123950"/>
            <a:ext cx="13502998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HOW TO EAT</a:t>
            </a: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9144000" y="2129282"/>
          <a:ext cx="7386337" cy="6028437"/>
        </p:xfrm>
        <a:graphic>
          <a:graphicData uri="http://schemas.openxmlformats.org/drawingml/2006/table">
            <a:tbl>
              <a:tblPr/>
              <a:tblGrid>
                <a:gridCol w="4625867"/>
              </a:tblGrid>
              <a:tr h="113705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Supports parasympathetic activation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53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Initiates c</a:t>
                      </a: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ephalic phase digestion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2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Supp</a:t>
                      </a: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orts gastric emptying + reduces reflux risk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2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Promotes digestive secretions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2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Enhances satiety s</a:t>
                      </a:r>
                      <a:r>
                        <a:rPr lang="en-US" sz="2399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ignaling + food tolerance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98276" y="2870770"/>
            <a:ext cx="7543800" cy="4114800"/>
          </a:xfrm>
          <a:custGeom>
            <a:avLst/>
            <a:gdLst/>
            <a:ahLst/>
            <a:cxnLst/>
            <a:rect r="r" b="b" t="t" l="l"/>
            <a:pathLst>
              <a:path h="4114800" w="7543800">
                <a:moveTo>
                  <a:pt x="0" y="0"/>
                </a:moveTo>
                <a:lnTo>
                  <a:pt x="7543800" y="0"/>
                </a:lnTo>
                <a:lnTo>
                  <a:pt x="7543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43000"/>
            <a:ext cx="16230600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CASE STUDY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710180"/>
            <a:ext cx="8453164" cy="4190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24 yo</a:t>
            </a: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 F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Chronic GI symptoms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Bloating, gas, alternating D/C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Fatigue, brain fog, skin rashes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PMH: H. pylori, anxiety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Diet: low fiber &amp; highly processed foods</a:t>
            </a:r>
          </a:p>
          <a:p>
            <a:pPr algn="l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847821" y="1365317"/>
            <a:ext cx="5069815" cy="7160168"/>
            <a:chOff x="0" y="0"/>
            <a:chExt cx="3267456" cy="46146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67456" cy="4618736"/>
            </a:xfrm>
            <a:custGeom>
              <a:avLst/>
              <a:gdLst/>
              <a:ahLst/>
              <a:cxnLst/>
              <a:rect r="r" b="b" t="t" l="l"/>
              <a:pathLst>
                <a:path h="4618736" w="326745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t="0" r="-4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4163" y="140959"/>
              <a:ext cx="2993427" cy="4317015"/>
            </a:xfrm>
            <a:custGeom>
              <a:avLst/>
              <a:gdLst/>
              <a:ahLst/>
              <a:cxnLst/>
              <a:rect r="r" b="b" t="t" l="l"/>
              <a:pathLst>
                <a:path h="4317015" w="2993427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3"/>
              <a:stretch>
                <a:fillRect l="-4574" t="0" r="-4574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368318" y="8629133"/>
            <a:ext cx="4028822" cy="862135"/>
          </a:xfrm>
          <a:custGeom>
            <a:avLst/>
            <a:gdLst/>
            <a:ahLst/>
            <a:cxnLst/>
            <a:rect r="r" b="b" t="t" l="l"/>
            <a:pathLst>
              <a:path h="862135" w="4028822">
                <a:moveTo>
                  <a:pt x="0" y="0"/>
                </a:moveTo>
                <a:lnTo>
                  <a:pt x="4028822" y="0"/>
                </a:lnTo>
                <a:lnTo>
                  <a:pt x="4028822" y="862135"/>
                </a:lnTo>
                <a:lnTo>
                  <a:pt x="0" y="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63778" y="2013296"/>
            <a:ext cx="8353032" cy="289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Chronic and complex</a:t>
            </a:r>
          </a:p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IBS, SIBO, IBD</a:t>
            </a:r>
          </a:p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“Everything looks fine”</a:t>
            </a:r>
          </a:p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Fatigue, immune, skin, and metabolic concerns</a:t>
            </a:r>
          </a:p>
          <a:p>
            <a:pPr algn="l">
              <a:lnSpc>
                <a:spcPts val="369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086982" y="1441517"/>
            <a:ext cx="6206171" cy="57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4284" spc="21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Who we see: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12126" y="3214938"/>
            <a:ext cx="5780430" cy="3857123"/>
          </a:xfrm>
          <a:custGeom>
            <a:avLst/>
            <a:gdLst/>
            <a:ahLst/>
            <a:cxnLst/>
            <a:rect r="r" b="b" t="t" l="l"/>
            <a:pathLst>
              <a:path h="3857123" w="5780430">
                <a:moveTo>
                  <a:pt x="0" y="0"/>
                </a:moveTo>
                <a:lnTo>
                  <a:pt x="5780430" y="0"/>
                </a:lnTo>
                <a:lnTo>
                  <a:pt x="5780430" y="3857124"/>
                </a:lnTo>
                <a:lnTo>
                  <a:pt x="0" y="3857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43000"/>
            <a:ext cx="16230600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NUTRITION </a:t>
            </a: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APPROACH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588924" y="2710180"/>
            <a:ext cx="8064265" cy="480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Increase plant diversity 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Prioritize fiber &amp; prebiotic-rich foods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Include fermented foods </a:t>
            </a:r>
          </a:p>
          <a:p>
            <a:pPr algn="l" marL="1295403" indent="-431801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82AF8E"/>
                </a:solidFill>
                <a:latin typeface="Roboto"/>
                <a:ea typeface="Roboto"/>
                <a:cs typeface="Roboto"/>
                <a:sym typeface="Roboto"/>
              </a:rPr>
              <a:t>(2–4 servings/day)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Balance macronutrients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Establish a consistent eating schedule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Increase omega-3-rich foods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Minimize ultra-processed foods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Limit red meat &amp; alcohol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91891" y="2276084"/>
            <a:ext cx="9636241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LIFESTYLE </a:t>
            </a: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APPROACH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491891" y="3413465"/>
            <a:ext cx="12617382" cy="299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Priori</a:t>
            </a: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tize a consistent sleep schedule</a:t>
            </a:r>
          </a:p>
          <a:p>
            <a:pPr algn="l" marL="647700" indent="-323850" lvl="1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Engage in regular physical activity</a:t>
            </a:r>
          </a:p>
          <a:p>
            <a:pPr algn="l" marL="647700" indent="-323850" lvl="1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Incorporate daily stress management (mindfulness)</a:t>
            </a:r>
          </a:p>
          <a:p>
            <a:pPr algn="l" marL="647700" indent="-323850" lvl="1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Foster social connection + community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799329" y="3167636"/>
            <a:ext cx="3147299" cy="3236679"/>
          </a:xfrm>
          <a:custGeom>
            <a:avLst/>
            <a:gdLst/>
            <a:ahLst/>
            <a:cxnLst/>
            <a:rect r="r" b="b" t="t" l="l"/>
            <a:pathLst>
              <a:path h="3236679" w="3147299">
                <a:moveTo>
                  <a:pt x="0" y="0"/>
                </a:moveTo>
                <a:lnTo>
                  <a:pt x="3147299" y="0"/>
                </a:lnTo>
                <a:lnTo>
                  <a:pt x="3147299" y="3236679"/>
                </a:lnTo>
                <a:lnTo>
                  <a:pt x="0" y="3236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234" t="0" r="-12884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43000"/>
            <a:ext cx="16230600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OUTCOME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770328" y="2420645"/>
            <a:ext cx="7215621" cy="7790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After 4-8 weeks: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Reduced bloating &amp; GI discomfort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Improved energy + mental clarity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Better tolerance to previously triggering foods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More regular bowel movements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Reduced overall symptom burden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AutoShape 4" id="4"/>
          <p:cNvSpPr/>
          <p:nvPr/>
        </p:nvSpPr>
        <p:spPr>
          <a:xfrm flipH="true">
            <a:off x="9144000" y="2496845"/>
            <a:ext cx="19050" cy="4639722"/>
          </a:xfrm>
          <a:prstGeom prst="line">
            <a:avLst/>
          </a:prstGeom>
          <a:ln cap="flat" w="38100">
            <a:solidFill>
              <a:srgbClr val="83A57A">
                <a:alpha val="26667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91864" y="1601532"/>
            <a:ext cx="5704272" cy="89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33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CONCLUSION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602882" y="3703020"/>
            <a:ext cx="15656418" cy="299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A resilient microbiome is built through consistent daily habits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Clinicians guide patients by addressing what, when, and how they eat and live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These foundations create the conditions where targeted therapeutic interventions can be effective</a:t>
            </a: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AutoShape 4" id="4"/>
          <p:cNvSpPr/>
          <p:nvPr/>
        </p:nvSpPr>
        <p:spPr>
          <a:xfrm>
            <a:off x="6271991" y="2493084"/>
            <a:ext cx="5744017" cy="0"/>
          </a:xfrm>
          <a:prstGeom prst="line">
            <a:avLst/>
          </a:prstGeom>
          <a:ln cap="flat" w="38100">
            <a:solidFill>
              <a:srgbClr val="83A57A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373515" y="2889892"/>
            <a:ext cx="9540970" cy="2670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99"/>
              </a:lnSpc>
            </a:pPr>
            <a:r>
              <a:rPr lang="en-US" sz="19999" spc="9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Q&amp;A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373515" y="6108079"/>
            <a:ext cx="9540970" cy="5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400" i="true" spc="22">
                <a:solidFill>
                  <a:srgbClr val="83A57A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Don't hesitate to ask questions!</a:t>
            </a:r>
          </a:p>
        </p:txBody>
      </p:sp>
      <p:sp>
        <p:nvSpPr>
          <p:cNvPr name="AutoShape 4" id="4"/>
          <p:cNvSpPr/>
          <p:nvPr/>
        </p:nvSpPr>
        <p:spPr>
          <a:xfrm>
            <a:off x="-4646182" y="5098103"/>
            <a:ext cx="26184271" cy="0"/>
          </a:xfrm>
          <a:prstGeom prst="line">
            <a:avLst/>
          </a:prstGeom>
          <a:ln cap="flat" w="9525">
            <a:solidFill>
              <a:srgbClr val="83A57A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165748">
            <a:off x="10761085" y="1028700"/>
            <a:ext cx="5827035" cy="8229600"/>
            <a:chOff x="0" y="0"/>
            <a:chExt cx="3267456" cy="46146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67456" cy="4618736"/>
            </a:xfrm>
            <a:custGeom>
              <a:avLst/>
              <a:gdLst/>
              <a:ahLst/>
              <a:cxnLst/>
              <a:rect r="r" b="b" t="t" l="l"/>
              <a:pathLst>
                <a:path h="4618736" w="326745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t="0" r="-4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4163" y="140959"/>
              <a:ext cx="2993427" cy="4317015"/>
            </a:xfrm>
            <a:custGeom>
              <a:avLst/>
              <a:gdLst/>
              <a:ahLst/>
              <a:cxnLst/>
              <a:rect r="r" b="b" t="t" l="l"/>
              <a:pathLst>
                <a:path h="4317015" w="2993427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3"/>
              <a:stretch>
                <a:fillRect l="-2573" t="0" r="-257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71077" y="8801574"/>
            <a:ext cx="4884395" cy="1184726"/>
          </a:xfrm>
          <a:custGeom>
            <a:avLst/>
            <a:gdLst/>
            <a:ahLst/>
            <a:cxnLst/>
            <a:rect r="r" b="b" t="t" l="l"/>
            <a:pathLst>
              <a:path h="1184726" w="4884395">
                <a:moveTo>
                  <a:pt x="0" y="0"/>
                </a:moveTo>
                <a:lnTo>
                  <a:pt x="4884396" y="0"/>
                </a:lnTo>
                <a:lnTo>
                  <a:pt x="4884396" y="1184726"/>
                </a:lnTo>
                <a:lnTo>
                  <a:pt x="0" y="1184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95450" y="3490082"/>
            <a:ext cx="8870705" cy="2304268"/>
            <a:chOff x="0" y="0"/>
            <a:chExt cx="11827607" cy="307235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23825"/>
              <a:ext cx="11827607" cy="13392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200"/>
                </a:lnSpc>
              </a:pPr>
              <a:r>
                <a:rPr lang="en-US" sz="7200" spc="36">
                  <a:solidFill>
                    <a:srgbClr val="BF674F"/>
                  </a:solidFill>
                  <a:latin typeface="Roboto"/>
                  <a:ea typeface="Roboto"/>
                  <a:cs typeface="Roboto"/>
                  <a:sym typeface="Roboto"/>
                </a:rPr>
                <a:t>THANK YOU!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708885"/>
              <a:ext cx="11516258" cy="13634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77"/>
                </a:lnSpc>
              </a:pPr>
              <a:r>
                <a:rPr lang="en-US" sz="3399" spc="16">
                  <a:solidFill>
                    <a:srgbClr val="23291C"/>
                  </a:solidFill>
                  <a:latin typeface="Roboto"/>
                  <a:ea typeface="Roboto"/>
                  <a:cs typeface="Roboto"/>
                  <a:sym typeface="Roboto"/>
                </a:rPr>
                <a:t>KayteeHadley.com</a:t>
              </a:r>
            </a:p>
            <a:p>
              <a:pPr algn="l">
                <a:lnSpc>
                  <a:spcPts val="3977"/>
                </a:lnSpc>
              </a:pPr>
              <a:r>
                <a:rPr lang="en-US" sz="3399" spc="16">
                  <a:solidFill>
                    <a:srgbClr val="23291C"/>
                  </a:solidFill>
                  <a:latin typeface="Roboto"/>
                  <a:ea typeface="Roboto"/>
                  <a:cs typeface="Roboto"/>
                  <a:sym typeface="Roboto"/>
                </a:rPr>
                <a:t>Kaytee@KayteeHadley.com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63778" y="2013296"/>
            <a:ext cx="8353032" cy="289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Chronic and complex</a:t>
            </a:r>
          </a:p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IBS, SIBO, IBD</a:t>
            </a:r>
          </a:p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“Everything looks fine”</a:t>
            </a:r>
          </a:p>
          <a:p>
            <a:pPr algn="l" marL="520963" indent="-260481" lvl="1">
              <a:lnSpc>
                <a:spcPts val="4825"/>
              </a:lnSpc>
              <a:buFont typeface="Arial"/>
              <a:buChar char="•"/>
            </a:pPr>
            <a:r>
              <a:rPr lang="en-US" sz="2412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Fatigue, immune, skin, and metabolic concerns</a:t>
            </a:r>
          </a:p>
          <a:p>
            <a:pPr algn="l">
              <a:lnSpc>
                <a:spcPts val="369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2086982" y="1441517"/>
            <a:ext cx="6206171" cy="57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4284" spc="21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Who we see: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847821" y="1365317"/>
            <a:ext cx="5069815" cy="7160168"/>
            <a:chOff x="0" y="0"/>
            <a:chExt cx="3267456" cy="46146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67456" cy="4618736"/>
            </a:xfrm>
            <a:custGeom>
              <a:avLst/>
              <a:gdLst/>
              <a:ahLst/>
              <a:cxnLst/>
              <a:rect r="r" b="b" t="t" l="l"/>
              <a:pathLst>
                <a:path h="4618736" w="326745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t="0" r="-4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4163" y="140959"/>
              <a:ext cx="2993427" cy="4317015"/>
            </a:xfrm>
            <a:custGeom>
              <a:avLst/>
              <a:gdLst/>
              <a:ahLst/>
              <a:cxnLst/>
              <a:rect r="r" b="b" t="t" l="l"/>
              <a:pathLst>
                <a:path h="4317015" w="2993427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3"/>
              <a:stretch>
                <a:fillRect l="-4540" t="0" r="-454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368318" y="8629133"/>
            <a:ext cx="4028822" cy="862135"/>
          </a:xfrm>
          <a:custGeom>
            <a:avLst/>
            <a:gdLst/>
            <a:ahLst/>
            <a:cxnLst/>
            <a:rect r="r" b="b" t="t" l="l"/>
            <a:pathLst>
              <a:path h="862135" w="4028822">
                <a:moveTo>
                  <a:pt x="0" y="0"/>
                </a:moveTo>
                <a:lnTo>
                  <a:pt x="4028822" y="0"/>
                </a:lnTo>
                <a:lnTo>
                  <a:pt x="4028822" y="862135"/>
                </a:lnTo>
                <a:lnTo>
                  <a:pt x="0" y="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86982" y="5423142"/>
            <a:ext cx="6206171" cy="57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4284" spc="21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How we help: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63778" y="6122171"/>
            <a:ext cx="8353032" cy="2491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0999" indent="-270500" lvl="1">
              <a:lnSpc>
                <a:spcPts val="5011"/>
              </a:lnSpc>
              <a:buFont typeface="Arial"/>
              <a:buChar char="•"/>
            </a:pPr>
            <a:r>
              <a:rPr lang="en-US" sz="2505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Root cause, holistic approach</a:t>
            </a:r>
          </a:p>
          <a:p>
            <a:pPr algn="l" marL="540999" indent="-270500" lvl="1">
              <a:lnSpc>
                <a:spcPts val="5011"/>
              </a:lnSpc>
              <a:buFont typeface="Arial"/>
              <a:buChar char="•"/>
            </a:pPr>
            <a:r>
              <a:rPr lang="en-US" sz="2505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Toolkit for symptoms</a:t>
            </a:r>
          </a:p>
          <a:p>
            <a:pPr algn="l" marL="540999" indent="-270500" lvl="1">
              <a:lnSpc>
                <a:spcPts val="5011"/>
              </a:lnSpc>
              <a:buFont typeface="Arial"/>
              <a:buChar char="•"/>
            </a:pPr>
            <a:r>
              <a:rPr lang="en-US" sz="2505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Lifestyle sustainability</a:t>
            </a:r>
          </a:p>
          <a:p>
            <a:pPr algn="l" marL="540999" indent="-270500" lvl="1">
              <a:lnSpc>
                <a:spcPts val="5011"/>
              </a:lnSpc>
              <a:buFont typeface="Arial"/>
              <a:buChar char="•"/>
            </a:pPr>
            <a:r>
              <a:rPr lang="en-US" sz="2505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Non-diet approach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41592" y="5367868"/>
            <a:ext cx="1240686" cy="124068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2AF8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356002" y="1681401"/>
            <a:ext cx="9575996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THE MICROBIOME BOOM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0566" y="4886325"/>
            <a:ext cx="6270873" cy="3066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06"/>
              </a:lnSpc>
              <a:spcBef>
                <a:spcPct val="0"/>
              </a:spcBef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Research</a:t>
            </a:r>
          </a:p>
          <a:p>
            <a:pPr algn="l" marL="669991" indent="-334995" lvl="1">
              <a:lnSpc>
                <a:spcPts val="6206"/>
              </a:lnSpc>
              <a:spcBef>
                <a:spcPct val="0"/>
              </a:spcBef>
              <a:buFont typeface="Arial"/>
              <a:buChar char="•"/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Microbes, strains, &amp; metabolites</a:t>
            </a:r>
          </a:p>
          <a:p>
            <a:pPr algn="l" marL="669991" indent="-334995" lvl="1">
              <a:lnSpc>
                <a:spcPts val="6206"/>
              </a:lnSpc>
              <a:spcBef>
                <a:spcPct val="0"/>
              </a:spcBef>
              <a:buFont typeface="Arial"/>
              <a:buChar char="•"/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Isolated interventions</a:t>
            </a:r>
          </a:p>
          <a:p>
            <a:pPr algn="l" marL="669991" indent="-334995" lvl="1">
              <a:lnSpc>
                <a:spcPts val="6206"/>
              </a:lnSpc>
              <a:spcBef>
                <a:spcPct val="0"/>
              </a:spcBef>
              <a:buFont typeface="Arial"/>
              <a:buChar char="•"/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Biochem and pathways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12116" y="4717106"/>
            <a:ext cx="6047184" cy="3066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06"/>
              </a:lnSpc>
              <a:spcBef>
                <a:spcPct val="0"/>
              </a:spcBef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Clinicians</a:t>
            </a:r>
          </a:p>
          <a:p>
            <a:pPr algn="l" marL="669991" indent="-334995" lvl="1">
              <a:lnSpc>
                <a:spcPts val="6206"/>
              </a:lnSpc>
              <a:spcBef>
                <a:spcPct val="0"/>
              </a:spcBef>
              <a:buFont typeface="Arial"/>
              <a:buChar char="•"/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Diet patterns, lifestyle, &amp; habits</a:t>
            </a:r>
          </a:p>
          <a:p>
            <a:pPr algn="l" marL="669991" indent="-334995" lvl="1">
              <a:lnSpc>
                <a:spcPts val="6206"/>
              </a:lnSpc>
              <a:spcBef>
                <a:spcPct val="0"/>
              </a:spcBef>
              <a:buFont typeface="Arial"/>
              <a:buChar char="•"/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Integrated approach</a:t>
            </a:r>
          </a:p>
          <a:p>
            <a:pPr algn="l" marL="669991" indent="-334995" lvl="1">
              <a:lnSpc>
                <a:spcPts val="6206"/>
              </a:lnSpc>
              <a:spcBef>
                <a:spcPct val="0"/>
              </a:spcBef>
              <a:buFont typeface="Arial"/>
              <a:buChar char="•"/>
            </a:pPr>
            <a:r>
              <a:rPr lang="en-US" sz="3103" strike="noStrike" u="none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Practicality and sustainability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25002" y="2733215"/>
            <a:ext cx="13046321" cy="1701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6"/>
              </a:lnSpc>
            </a:pPr>
            <a:r>
              <a:rPr lang="en-US" sz="3503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How do we help patients build a resilient gut microbiome?</a:t>
            </a:r>
          </a:p>
          <a:p>
            <a:pPr algn="ctr">
              <a:lnSpc>
                <a:spcPts val="7006"/>
              </a:lnSpc>
            </a:pPr>
            <a:r>
              <a:rPr lang="en-US" sz="3503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3480645" y="2506831"/>
          <a:ext cx="10702638" cy="6499280"/>
        </p:xfrm>
        <a:graphic>
          <a:graphicData uri="http://schemas.openxmlformats.org/drawingml/2006/table">
            <a:tbl>
              <a:tblPr/>
              <a:tblGrid>
                <a:gridCol w="10089592"/>
              </a:tblGrid>
              <a:tr h="12435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Lifestyle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35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to eat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35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How to eat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7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When to eat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7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23291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Targeted Supplementation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028700" y="1123950"/>
            <a:ext cx="16180814" cy="1413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6"/>
              </a:lnSpc>
            </a:pPr>
            <a:r>
              <a:rPr lang="en-US" sz="5416" spc="27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 FRAMEWORK FOR MICROBIOME RESILIENCE</a:t>
            </a:r>
          </a:p>
          <a:p>
            <a:pPr algn="l">
              <a:lnSpc>
                <a:spcPts val="5416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77764" y="2287171"/>
            <a:ext cx="14167939" cy="287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800"/>
              </a:lnSpc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Tier 1: Foundations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Lifestyle (nutrition, stress, movement, sleep, nature)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Targeted supplementation 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Eating patterns &amp; behaviors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42298" y="1123950"/>
            <a:ext cx="13403405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 TIERS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136431" y="4937753"/>
            <a:ext cx="3324199" cy="3444766"/>
          </a:xfrm>
          <a:custGeom>
            <a:avLst/>
            <a:gdLst/>
            <a:ahLst/>
            <a:cxnLst/>
            <a:rect r="r" b="b" t="t" l="l"/>
            <a:pathLst>
              <a:path h="3444766" w="3324199">
                <a:moveTo>
                  <a:pt x="0" y="0"/>
                </a:moveTo>
                <a:lnTo>
                  <a:pt x="3324199" y="0"/>
                </a:lnTo>
                <a:lnTo>
                  <a:pt x="3324199" y="3444765"/>
                </a:lnTo>
                <a:lnTo>
                  <a:pt x="0" y="3444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77764" y="2287171"/>
            <a:ext cx="14167939" cy="6544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800"/>
              </a:lnSpc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Tier 1: Foundations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Lifestyle (nutrition, stress, movement, sleep, nature)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Targeted supplementation 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Eating patterns &amp; behaviors </a:t>
            </a:r>
          </a:p>
          <a:p>
            <a:pPr algn="just">
              <a:lnSpc>
                <a:spcPts val="5800"/>
              </a:lnSpc>
            </a:pPr>
          </a:p>
          <a:p>
            <a:pPr algn="just">
              <a:lnSpc>
                <a:spcPts val="5800"/>
              </a:lnSpc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Tier 2: When foundations are not enough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Functional testing</a:t>
            </a: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 (SIBO, dysbiosis, stool test)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Therapeutic supplements </a:t>
            </a:r>
          </a:p>
          <a:p>
            <a:pPr algn="just" marL="626112" indent="-313056" lvl="1">
              <a:lnSpc>
                <a:spcPts val="5800"/>
              </a:lnSpc>
              <a:buFont typeface="Arial"/>
              <a:buChar char="•"/>
            </a:pPr>
            <a:r>
              <a:rPr lang="en-US" sz="2900">
                <a:solidFill>
                  <a:srgbClr val="23291C"/>
                </a:solidFill>
                <a:latin typeface="Roboto"/>
                <a:ea typeface="Roboto"/>
                <a:cs typeface="Roboto"/>
                <a:sym typeface="Roboto"/>
              </a:rPr>
              <a:t>Personalized interventions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42298" y="1123950"/>
            <a:ext cx="13403405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 TIERS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136431" y="4937753"/>
            <a:ext cx="3324199" cy="3444766"/>
          </a:xfrm>
          <a:custGeom>
            <a:avLst/>
            <a:gdLst/>
            <a:ahLst/>
            <a:cxnLst/>
            <a:rect r="r" b="b" t="t" l="l"/>
            <a:pathLst>
              <a:path h="3444766" w="3324199">
                <a:moveTo>
                  <a:pt x="0" y="0"/>
                </a:moveTo>
                <a:lnTo>
                  <a:pt x="3324199" y="0"/>
                </a:lnTo>
                <a:lnTo>
                  <a:pt x="3324199" y="3444765"/>
                </a:lnTo>
                <a:lnTo>
                  <a:pt x="0" y="3444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1902361" y="-127916"/>
            <a:ext cx="0" cy="10542832"/>
          </a:xfrm>
          <a:prstGeom prst="line">
            <a:avLst/>
          </a:prstGeom>
          <a:ln cap="flat" w="9525">
            <a:solidFill>
              <a:srgbClr val="83A57A">
                <a:alpha val="5686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761931"/>
            <a:ext cx="5972269" cy="3985133"/>
          </a:xfrm>
          <a:custGeom>
            <a:avLst/>
            <a:gdLst/>
            <a:ahLst/>
            <a:cxnLst/>
            <a:rect r="r" b="b" t="t" l="l"/>
            <a:pathLst>
              <a:path h="3985133" w="5972269">
                <a:moveTo>
                  <a:pt x="0" y="0"/>
                </a:moveTo>
                <a:lnTo>
                  <a:pt x="5972269" y="0"/>
                </a:lnTo>
                <a:lnTo>
                  <a:pt x="5972269" y="3985133"/>
                </a:lnTo>
                <a:lnTo>
                  <a:pt x="0" y="3985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123950"/>
            <a:ext cx="5202397" cy="79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916" spc="29">
                <a:solidFill>
                  <a:srgbClr val="BF674F"/>
                </a:solidFill>
                <a:latin typeface="Roboto"/>
                <a:ea typeface="Roboto"/>
                <a:cs typeface="Roboto"/>
                <a:sym typeface="Roboto"/>
              </a:rPr>
              <a:t>LIFESTYLE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52461" y="1979068"/>
            <a:ext cx="3392737" cy="886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9"/>
              </a:lnSpc>
            </a:pPr>
            <a:r>
              <a:rPr lang="en-US" sz="3399" i="true" spc="16">
                <a:solidFill>
                  <a:srgbClr val="23291C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Stress &amp; Nervous System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680072" y="5387544"/>
            <a:ext cx="1065126" cy="443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i="true" spc="16">
                <a:solidFill>
                  <a:srgbClr val="23291C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Sleep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56903" y="3561589"/>
            <a:ext cx="2058347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99"/>
              </a:lnSpc>
            </a:pPr>
            <a:r>
              <a:rPr lang="en-US" sz="3399" i="true" spc="16">
                <a:solidFill>
                  <a:srgbClr val="23291C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Movement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56903" y="7306056"/>
            <a:ext cx="3814826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99"/>
              </a:lnSpc>
            </a:pPr>
            <a:r>
              <a:rPr lang="en-US" sz="3399" i="true" spc="16">
                <a:solidFill>
                  <a:srgbClr val="23291C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Community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785148" y="8817293"/>
            <a:ext cx="2960051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99"/>
              </a:lnSpc>
            </a:pPr>
            <a:r>
              <a:rPr lang="en-US" sz="3399" i="true" spc="16">
                <a:solidFill>
                  <a:srgbClr val="23291C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Time in nature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DAHEJ75O7Lo</dc:identifier>
  <dcterms:modified xsi:type="dcterms:W3CDTF">2011-08-01T06:04:30Z</dcterms:modified>
  <cp:revision>1</cp:revision>
  <dc:title>Building a Resilient Microbiome</dc:title>
</cp:coreProperties>
</file>