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7.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66" r:id="rId2"/>
    <p:sldId id="2067" r:id="rId3"/>
    <p:sldId id="2386" r:id="rId4"/>
    <p:sldId id="2373" r:id="rId5"/>
    <p:sldId id="2025" r:id="rId6"/>
    <p:sldId id="2402" r:id="rId7"/>
    <p:sldId id="2340" r:id="rId8"/>
    <p:sldId id="4124" r:id="rId9"/>
    <p:sldId id="4135" r:id="rId10"/>
    <p:sldId id="4125" r:id="rId11"/>
    <p:sldId id="2317" r:id="rId12"/>
    <p:sldId id="346" r:id="rId13"/>
    <p:sldId id="4133" r:id="rId14"/>
    <p:sldId id="2448" r:id="rId15"/>
    <p:sldId id="2066" r:id="rId16"/>
    <p:sldId id="4155" r:id="rId17"/>
    <p:sldId id="4127" r:id="rId18"/>
    <p:sldId id="2470" r:id="rId19"/>
    <p:sldId id="2472" r:id="rId20"/>
    <p:sldId id="4093" r:id="rId21"/>
    <p:sldId id="4157" r:id="rId22"/>
    <p:sldId id="2417" r:id="rId23"/>
    <p:sldId id="4105" r:id="rId24"/>
    <p:sldId id="2438" r:id="rId25"/>
    <p:sldId id="2499" r:id="rId26"/>
    <p:sldId id="2360" r:id="rId27"/>
    <p:sldId id="2500" r:id="rId28"/>
    <p:sldId id="4153" r:id="rId29"/>
    <p:sldId id="4139" r:id="rId30"/>
    <p:sldId id="4140" r:id="rId31"/>
    <p:sldId id="4158" r:id="rId32"/>
    <p:sldId id="267" r:id="rId33"/>
    <p:sldId id="4148" r:id="rId34"/>
    <p:sldId id="268" r:id="rId35"/>
    <p:sldId id="1952" r:id="rId36"/>
    <p:sldId id="269" r:id="rId37"/>
    <p:sldId id="463" r:id="rId38"/>
    <p:sldId id="2506" r:id="rId39"/>
    <p:sldId id="4152" r:id="rId40"/>
    <p:sldId id="4151" r:id="rId41"/>
    <p:sldId id="4159" r:id="rId42"/>
    <p:sldId id="2492" r:id="rId43"/>
    <p:sldId id="2501" r:id="rId44"/>
    <p:sldId id="4163" r:id="rId45"/>
    <p:sldId id="2455" r:id="rId46"/>
    <p:sldId id="2575" r:id="rId47"/>
    <p:sldId id="263" r:id="rId48"/>
    <p:sldId id="2574" r:id="rId49"/>
    <p:sldId id="257" r:id="rId50"/>
    <p:sldId id="2620" r:id="rId51"/>
    <p:sldId id="2627" r:id="rId52"/>
    <p:sldId id="2630" r:id="rId53"/>
    <p:sldId id="2621" r:id="rId54"/>
    <p:sldId id="2632" r:id="rId55"/>
    <p:sldId id="2622" r:id="rId56"/>
    <p:sldId id="2631" r:id="rId57"/>
    <p:sldId id="2600" r:id="rId58"/>
    <p:sldId id="2624" r:id="rId59"/>
    <p:sldId id="2625" r:id="rId60"/>
    <p:sldId id="2602" r:id="rId61"/>
    <p:sldId id="415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5"/>
    <p:restoredTop sz="94737"/>
  </p:normalViewPr>
  <p:slideViewPr>
    <p:cSldViewPr snapToGrid="0">
      <p:cViewPr varScale="1">
        <p:scale>
          <a:sx n="82" d="100"/>
          <a:sy n="82" d="100"/>
        </p:scale>
        <p:origin x="168"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carlaliria/Desktop/Burton's%20lab%20Macbook/White%20paper/Paper%203%20chapter%202%20-%20National%20Survey%20/Products_frequency_reason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sng"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2400" b="0" i="0" u="sng" dirty="0">
                <a:latin typeface="Helvetica Neue" panose="02000503000000020004" pitchFamily="2" charset="0"/>
                <a:cs typeface="Helvetica Neue" panose="02000503000000020004" pitchFamily="2" charset="0"/>
              </a:rPr>
              <a:t>QIDS-SR scores</a:t>
            </a:r>
          </a:p>
        </c:rich>
      </c:tx>
      <c:overlay val="0"/>
      <c:spPr>
        <a:noFill/>
        <a:ln>
          <a:noFill/>
        </a:ln>
        <a:effectLst/>
      </c:spPr>
      <c:txPr>
        <a:bodyPr rot="0" spcFirstLastPara="1" vertOverflow="ellipsis" vert="horz" wrap="square" anchor="ctr" anchorCtr="1"/>
        <a:lstStyle/>
        <a:p>
          <a:pPr>
            <a:defRPr sz="2400" b="1" i="0" u="sng"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Sheet1!$A$10</c:f>
              <c:strCache>
                <c:ptCount val="1"/>
                <c:pt idx="0">
                  <c:v>N1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Sheet1!$B$9:$C$9</c:f>
              <c:strCache>
                <c:ptCount val="2"/>
                <c:pt idx="0">
                  <c:v>QIDS pre</c:v>
                </c:pt>
                <c:pt idx="1">
                  <c:v>QIDS post</c:v>
                </c:pt>
              </c:strCache>
            </c:strRef>
          </c:cat>
          <c:val>
            <c:numRef>
              <c:f>Sheet1!$B$10:$C$10</c:f>
              <c:numCache>
                <c:formatCode>General</c:formatCode>
                <c:ptCount val="2"/>
                <c:pt idx="0">
                  <c:v>10</c:v>
                </c:pt>
                <c:pt idx="1">
                  <c:v>8</c:v>
                </c:pt>
              </c:numCache>
            </c:numRef>
          </c:val>
          <c:smooth val="0"/>
          <c:extLst>
            <c:ext xmlns:c16="http://schemas.microsoft.com/office/drawing/2014/chart" uri="{C3380CC4-5D6E-409C-BE32-E72D297353CC}">
              <c16:uniqueId val="{00000000-4524-F842-92A9-12E60D0A9127}"/>
            </c:ext>
          </c:extLst>
        </c:ser>
        <c:ser>
          <c:idx val="1"/>
          <c:order val="1"/>
          <c:tx>
            <c:strRef>
              <c:f>Sheet1!$A$11</c:f>
              <c:strCache>
                <c:ptCount val="1"/>
                <c:pt idx="0">
                  <c:v>N2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Sheet1!$B$9:$C$9</c:f>
              <c:strCache>
                <c:ptCount val="2"/>
                <c:pt idx="0">
                  <c:v>QIDS pre</c:v>
                </c:pt>
                <c:pt idx="1">
                  <c:v>QIDS post</c:v>
                </c:pt>
              </c:strCache>
            </c:strRef>
          </c:cat>
          <c:val>
            <c:numRef>
              <c:f>Sheet1!$B$11:$C$11</c:f>
              <c:numCache>
                <c:formatCode>General</c:formatCode>
                <c:ptCount val="2"/>
                <c:pt idx="0">
                  <c:v>17</c:v>
                </c:pt>
                <c:pt idx="1">
                  <c:v>12</c:v>
                </c:pt>
              </c:numCache>
            </c:numRef>
          </c:val>
          <c:smooth val="0"/>
          <c:extLst>
            <c:ext xmlns:c16="http://schemas.microsoft.com/office/drawing/2014/chart" uri="{C3380CC4-5D6E-409C-BE32-E72D297353CC}">
              <c16:uniqueId val="{00000001-4524-F842-92A9-12E60D0A9127}"/>
            </c:ext>
          </c:extLst>
        </c:ser>
        <c:ser>
          <c:idx val="2"/>
          <c:order val="2"/>
          <c:tx>
            <c:strRef>
              <c:f>Sheet1!$A$12</c:f>
              <c:strCache>
                <c:ptCount val="1"/>
                <c:pt idx="0">
                  <c:v>N4</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Sheet1!$B$9:$C$9</c:f>
              <c:strCache>
                <c:ptCount val="2"/>
                <c:pt idx="0">
                  <c:v>QIDS pre</c:v>
                </c:pt>
                <c:pt idx="1">
                  <c:v>QIDS post</c:v>
                </c:pt>
              </c:strCache>
            </c:strRef>
          </c:cat>
          <c:val>
            <c:numRef>
              <c:f>Sheet1!$B$12:$C$12</c:f>
              <c:numCache>
                <c:formatCode>General</c:formatCode>
                <c:ptCount val="2"/>
                <c:pt idx="0">
                  <c:v>5</c:v>
                </c:pt>
                <c:pt idx="1">
                  <c:v>5</c:v>
                </c:pt>
              </c:numCache>
            </c:numRef>
          </c:val>
          <c:smooth val="0"/>
          <c:extLst>
            <c:ext xmlns:c16="http://schemas.microsoft.com/office/drawing/2014/chart" uri="{C3380CC4-5D6E-409C-BE32-E72D297353CC}">
              <c16:uniqueId val="{00000002-4524-F842-92A9-12E60D0A9127}"/>
            </c:ext>
          </c:extLst>
        </c:ser>
        <c:ser>
          <c:idx val="3"/>
          <c:order val="3"/>
          <c:tx>
            <c:strRef>
              <c:f>Sheet1!$A$13</c:f>
              <c:strCache>
                <c:ptCount val="1"/>
                <c:pt idx="0">
                  <c:v>N5</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Sheet1!$B$9:$C$9</c:f>
              <c:strCache>
                <c:ptCount val="2"/>
                <c:pt idx="0">
                  <c:v>QIDS pre</c:v>
                </c:pt>
                <c:pt idx="1">
                  <c:v>QIDS post</c:v>
                </c:pt>
              </c:strCache>
            </c:strRef>
          </c:cat>
          <c:val>
            <c:numRef>
              <c:f>Sheet1!$B$13:$C$13</c:f>
              <c:numCache>
                <c:formatCode>General</c:formatCode>
                <c:ptCount val="2"/>
                <c:pt idx="0">
                  <c:v>12</c:v>
                </c:pt>
                <c:pt idx="1">
                  <c:v>9</c:v>
                </c:pt>
              </c:numCache>
            </c:numRef>
          </c:val>
          <c:smooth val="0"/>
          <c:extLst>
            <c:ext xmlns:c16="http://schemas.microsoft.com/office/drawing/2014/chart" uri="{C3380CC4-5D6E-409C-BE32-E72D297353CC}">
              <c16:uniqueId val="{00000003-4524-F842-92A9-12E60D0A9127}"/>
            </c:ext>
          </c:extLst>
        </c:ser>
        <c:ser>
          <c:idx val="4"/>
          <c:order val="4"/>
          <c:tx>
            <c:strRef>
              <c:f>Sheet1!$A$14</c:f>
              <c:strCache>
                <c:ptCount val="1"/>
                <c:pt idx="0">
                  <c:v>N6</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Sheet1!$B$9:$C$9</c:f>
              <c:strCache>
                <c:ptCount val="2"/>
                <c:pt idx="0">
                  <c:v>QIDS pre</c:v>
                </c:pt>
                <c:pt idx="1">
                  <c:v>QIDS post</c:v>
                </c:pt>
              </c:strCache>
            </c:strRef>
          </c:cat>
          <c:val>
            <c:numRef>
              <c:f>Sheet1!$B$14:$C$14</c:f>
              <c:numCache>
                <c:formatCode>General</c:formatCode>
                <c:ptCount val="2"/>
                <c:pt idx="0">
                  <c:v>13</c:v>
                </c:pt>
                <c:pt idx="1">
                  <c:v>11</c:v>
                </c:pt>
              </c:numCache>
            </c:numRef>
          </c:val>
          <c:smooth val="0"/>
          <c:extLst>
            <c:ext xmlns:c16="http://schemas.microsoft.com/office/drawing/2014/chart" uri="{C3380CC4-5D6E-409C-BE32-E72D297353CC}">
              <c16:uniqueId val="{00000004-4524-F842-92A9-12E60D0A9127}"/>
            </c:ext>
          </c:extLst>
        </c:ser>
        <c:ser>
          <c:idx val="5"/>
          <c:order val="5"/>
          <c:tx>
            <c:strRef>
              <c:f>Sheet1!$A$15</c:f>
              <c:strCache>
                <c:ptCount val="1"/>
                <c:pt idx="0">
                  <c:v>Average</c:v>
                </c:pt>
              </c:strCache>
            </c:strRef>
          </c:tx>
          <c:spPr>
            <a:ln w="28575" cap="rnd">
              <a:gradFill flip="none" rotWithShape="1">
                <a:gsLst>
                  <a:gs pos="0">
                    <a:srgbClr val="FF0000"/>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prstDash val="sysDash"/>
              <a:round/>
            </a:ln>
            <a:effectLst/>
          </c:spPr>
          <c:marker>
            <c:symbol val="circle"/>
            <c:size val="5"/>
            <c:spPr>
              <a:solidFill>
                <a:srgbClr val="FF0000"/>
              </a:solidFill>
              <a:ln w="9525">
                <a:solidFill>
                  <a:srgbClr val="FF0000"/>
                </a:solidFill>
              </a:ln>
              <a:effectLst/>
            </c:spPr>
          </c:marker>
          <c:dPt>
            <c:idx val="1"/>
            <c:marker>
              <c:symbol val="circle"/>
              <c:size val="5"/>
              <c:spPr>
                <a:solidFill>
                  <a:srgbClr val="FF0000"/>
                </a:solidFill>
                <a:ln w="9525">
                  <a:solidFill>
                    <a:srgbClr val="FF0000"/>
                  </a:solidFill>
                </a:ln>
                <a:effectLst/>
              </c:spPr>
            </c:marker>
            <c:bubble3D val="0"/>
            <c:spPr>
              <a:ln w="28575" cap="rnd">
                <a:gradFill flip="none" rotWithShape="1">
                  <a:gsLst>
                    <a:gs pos="0">
                      <a:srgbClr val="FF0000"/>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prstDash val="sysDash"/>
                <a:round/>
              </a:ln>
              <a:effectLst/>
            </c:spPr>
            <c:extLst>
              <c:ext xmlns:c16="http://schemas.microsoft.com/office/drawing/2014/chart" uri="{C3380CC4-5D6E-409C-BE32-E72D297353CC}">
                <c16:uniqueId val="{00000006-4524-F842-92A9-12E60D0A9127}"/>
              </c:ext>
            </c:extLst>
          </c:dPt>
          <c:cat>
            <c:strRef>
              <c:f>Sheet1!$B$9:$C$9</c:f>
              <c:strCache>
                <c:ptCount val="2"/>
                <c:pt idx="0">
                  <c:v>QIDS pre</c:v>
                </c:pt>
                <c:pt idx="1">
                  <c:v>QIDS post</c:v>
                </c:pt>
              </c:strCache>
            </c:strRef>
          </c:cat>
          <c:val>
            <c:numRef>
              <c:f>Sheet1!$B$15:$C$15</c:f>
              <c:numCache>
                <c:formatCode>General</c:formatCode>
                <c:ptCount val="2"/>
                <c:pt idx="0">
                  <c:v>11.4</c:v>
                </c:pt>
                <c:pt idx="1">
                  <c:v>9</c:v>
                </c:pt>
              </c:numCache>
            </c:numRef>
          </c:val>
          <c:smooth val="0"/>
          <c:extLst>
            <c:ext xmlns:c16="http://schemas.microsoft.com/office/drawing/2014/chart" uri="{C3380CC4-5D6E-409C-BE32-E72D297353CC}">
              <c16:uniqueId val="{00000007-4524-F842-92A9-12E60D0A9127}"/>
            </c:ext>
          </c:extLst>
        </c:ser>
        <c:dLbls>
          <c:showLegendKey val="0"/>
          <c:showVal val="0"/>
          <c:showCatName val="0"/>
          <c:showSerName val="0"/>
          <c:showPercent val="0"/>
          <c:showBubbleSize val="0"/>
        </c:dLbls>
        <c:marker val="1"/>
        <c:smooth val="0"/>
        <c:axId val="101480799"/>
        <c:axId val="101482799"/>
      </c:lineChart>
      <c:catAx>
        <c:axId val="101480799"/>
        <c:scaling>
          <c:orientation val="minMax"/>
        </c:scaling>
        <c:delete val="1"/>
        <c:axPos val="b"/>
        <c:numFmt formatCode="General" sourceLinked="1"/>
        <c:majorTickMark val="none"/>
        <c:minorTickMark val="none"/>
        <c:tickLblPos val="nextTo"/>
        <c:crossAx val="101482799"/>
        <c:crosses val="autoZero"/>
        <c:auto val="1"/>
        <c:lblAlgn val="ctr"/>
        <c:lblOffset val="100"/>
        <c:noMultiLvlLbl val="0"/>
      </c:catAx>
      <c:valAx>
        <c:axId val="1014827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14807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sng"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2400" b="0" i="0" u="sng" dirty="0">
                <a:latin typeface="Helvetica Neue" panose="02000503000000020004" pitchFamily="2" charset="0"/>
                <a:cs typeface="Helvetica Neue" panose="02000503000000020004" pitchFamily="2" charset="0"/>
              </a:rPr>
              <a:t>OASIS scores</a:t>
            </a:r>
          </a:p>
        </c:rich>
      </c:tx>
      <c:layout>
        <c:manualLayout>
          <c:xMode val="edge"/>
          <c:yMode val="edge"/>
          <c:x val="0.25220381591476021"/>
          <c:y val="0"/>
        </c:manualLayout>
      </c:layout>
      <c:overlay val="0"/>
      <c:spPr>
        <a:noFill/>
        <a:ln>
          <a:noFill/>
        </a:ln>
        <a:effectLst/>
      </c:spPr>
      <c:txPr>
        <a:bodyPr rot="0" spcFirstLastPara="1" vertOverflow="ellipsis" vert="horz" wrap="square" anchor="ctr" anchorCtr="1"/>
        <a:lstStyle/>
        <a:p>
          <a:pPr>
            <a:defRPr sz="2400" b="1" i="0" u="sng"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Sheet1!$A$2</c:f>
              <c:strCache>
                <c:ptCount val="1"/>
                <c:pt idx="0">
                  <c:v>N1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Sheet1!$B$1:$C$1</c:f>
              <c:strCache>
                <c:ptCount val="2"/>
                <c:pt idx="0">
                  <c:v>OASIS pre</c:v>
                </c:pt>
                <c:pt idx="1">
                  <c:v>OASIS post</c:v>
                </c:pt>
              </c:strCache>
            </c:strRef>
          </c:cat>
          <c:val>
            <c:numRef>
              <c:f>Sheet1!$B$2:$C$2</c:f>
              <c:numCache>
                <c:formatCode>General</c:formatCode>
                <c:ptCount val="2"/>
                <c:pt idx="0">
                  <c:v>7</c:v>
                </c:pt>
                <c:pt idx="1">
                  <c:v>3</c:v>
                </c:pt>
              </c:numCache>
            </c:numRef>
          </c:val>
          <c:smooth val="0"/>
          <c:extLst>
            <c:ext xmlns:c16="http://schemas.microsoft.com/office/drawing/2014/chart" uri="{C3380CC4-5D6E-409C-BE32-E72D297353CC}">
              <c16:uniqueId val="{00000000-B99D-8D49-81A7-5869358F23DF}"/>
            </c:ext>
          </c:extLst>
        </c:ser>
        <c:ser>
          <c:idx val="1"/>
          <c:order val="1"/>
          <c:tx>
            <c:strRef>
              <c:f>Sheet1!$A$3</c:f>
              <c:strCache>
                <c:ptCount val="1"/>
                <c:pt idx="0">
                  <c:v>N2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Sheet1!$B$1:$C$1</c:f>
              <c:strCache>
                <c:ptCount val="2"/>
                <c:pt idx="0">
                  <c:v>OASIS pre</c:v>
                </c:pt>
                <c:pt idx="1">
                  <c:v>OASIS post</c:v>
                </c:pt>
              </c:strCache>
            </c:strRef>
          </c:cat>
          <c:val>
            <c:numRef>
              <c:f>Sheet1!$B$3:$C$3</c:f>
              <c:numCache>
                <c:formatCode>General</c:formatCode>
                <c:ptCount val="2"/>
                <c:pt idx="0">
                  <c:v>11</c:v>
                </c:pt>
                <c:pt idx="1">
                  <c:v>10</c:v>
                </c:pt>
              </c:numCache>
            </c:numRef>
          </c:val>
          <c:smooth val="0"/>
          <c:extLst>
            <c:ext xmlns:c16="http://schemas.microsoft.com/office/drawing/2014/chart" uri="{C3380CC4-5D6E-409C-BE32-E72D297353CC}">
              <c16:uniqueId val="{00000001-B99D-8D49-81A7-5869358F23DF}"/>
            </c:ext>
          </c:extLst>
        </c:ser>
        <c:ser>
          <c:idx val="2"/>
          <c:order val="2"/>
          <c:tx>
            <c:strRef>
              <c:f>Sheet1!$A$4</c:f>
              <c:strCache>
                <c:ptCount val="1"/>
                <c:pt idx="0">
                  <c:v>N4</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Sheet1!$B$1:$C$1</c:f>
              <c:strCache>
                <c:ptCount val="2"/>
                <c:pt idx="0">
                  <c:v>OASIS pre</c:v>
                </c:pt>
                <c:pt idx="1">
                  <c:v>OASIS post</c:v>
                </c:pt>
              </c:strCache>
            </c:strRef>
          </c:cat>
          <c:val>
            <c:numRef>
              <c:f>Sheet1!$B$4:$C$4</c:f>
              <c:numCache>
                <c:formatCode>General</c:formatCode>
                <c:ptCount val="2"/>
                <c:pt idx="0">
                  <c:v>1</c:v>
                </c:pt>
                <c:pt idx="1">
                  <c:v>0</c:v>
                </c:pt>
              </c:numCache>
            </c:numRef>
          </c:val>
          <c:smooth val="0"/>
          <c:extLst>
            <c:ext xmlns:c16="http://schemas.microsoft.com/office/drawing/2014/chart" uri="{C3380CC4-5D6E-409C-BE32-E72D297353CC}">
              <c16:uniqueId val="{00000002-B99D-8D49-81A7-5869358F23DF}"/>
            </c:ext>
          </c:extLst>
        </c:ser>
        <c:ser>
          <c:idx val="3"/>
          <c:order val="3"/>
          <c:tx>
            <c:strRef>
              <c:f>Sheet1!$A$5</c:f>
              <c:strCache>
                <c:ptCount val="1"/>
                <c:pt idx="0">
                  <c:v>N5</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Sheet1!$B$1:$C$1</c:f>
              <c:strCache>
                <c:ptCount val="2"/>
                <c:pt idx="0">
                  <c:v>OASIS pre</c:v>
                </c:pt>
                <c:pt idx="1">
                  <c:v>OASIS post</c:v>
                </c:pt>
              </c:strCache>
            </c:strRef>
          </c:cat>
          <c:val>
            <c:numRef>
              <c:f>Sheet1!$B$5:$C$5</c:f>
              <c:numCache>
                <c:formatCode>General</c:formatCode>
                <c:ptCount val="2"/>
                <c:pt idx="0">
                  <c:v>9</c:v>
                </c:pt>
                <c:pt idx="1">
                  <c:v>7</c:v>
                </c:pt>
              </c:numCache>
            </c:numRef>
          </c:val>
          <c:smooth val="0"/>
          <c:extLst>
            <c:ext xmlns:c16="http://schemas.microsoft.com/office/drawing/2014/chart" uri="{C3380CC4-5D6E-409C-BE32-E72D297353CC}">
              <c16:uniqueId val="{00000003-B99D-8D49-81A7-5869358F23DF}"/>
            </c:ext>
          </c:extLst>
        </c:ser>
        <c:ser>
          <c:idx val="4"/>
          <c:order val="4"/>
          <c:tx>
            <c:strRef>
              <c:f>Sheet1!$A$6</c:f>
              <c:strCache>
                <c:ptCount val="1"/>
                <c:pt idx="0">
                  <c:v>N6</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Sheet1!$B$1:$C$1</c:f>
              <c:strCache>
                <c:ptCount val="2"/>
                <c:pt idx="0">
                  <c:v>OASIS pre</c:v>
                </c:pt>
                <c:pt idx="1">
                  <c:v>OASIS post</c:v>
                </c:pt>
              </c:strCache>
            </c:strRef>
          </c:cat>
          <c:val>
            <c:numRef>
              <c:f>Sheet1!$B$6:$C$6</c:f>
              <c:numCache>
                <c:formatCode>General</c:formatCode>
                <c:ptCount val="2"/>
                <c:pt idx="0">
                  <c:v>14</c:v>
                </c:pt>
                <c:pt idx="1">
                  <c:v>12</c:v>
                </c:pt>
              </c:numCache>
            </c:numRef>
          </c:val>
          <c:smooth val="0"/>
          <c:extLst>
            <c:ext xmlns:c16="http://schemas.microsoft.com/office/drawing/2014/chart" uri="{C3380CC4-5D6E-409C-BE32-E72D297353CC}">
              <c16:uniqueId val="{00000004-B99D-8D49-81A7-5869358F23DF}"/>
            </c:ext>
          </c:extLst>
        </c:ser>
        <c:ser>
          <c:idx val="5"/>
          <c:order val="5"/>
          <c:tx>
            <c:strRef>
              <c:f>Sheet1!$A$7</c:f>
              <c:strCache>
                <c:ptCount val="1"/>
                <c:pt idx="0">
                  <c:v>Average</c:v>
                </c:pt>
              </c:strCache>
            </c:strRef>
          </c:tx>
          <c:spPr>
            <a:ln w="28575" cap="rnd">
              <a:solidFill>
                <a:srgbClr val="FF0000"/>
              </a:solidFill>
              <a:prstDash val="sysDash"/>
              <a:round/>
            </a:ln>
            <a:effectLst/>
          </c:spPr>
          <c:marker>
            <c:symbol val="circle"/>
            <c:size val="5"/>
            <c:spPr>
              <a:solidFill>
                <a:srgbClr val="FF0000"/>
              </a:solidFill>
              <a:ln w="9525">
                <a:solidFill>
                  <a:srgbClr val="FF0000"/>
                </a:solidFill>
              </a:ln>
              <a:effectLst/>
            </c:spPr>
          </c:marker>
          <c:cat>
            <c:strRef>
              <c:f>Sheet1!$B$1:$C$1</c:f>
              <c:strCache>
                <c:ptCount val="2"/>
                <c:pt idx="0">
                  <c:v>OASIS pre</c:v>
                </c:pt>
                <c:pt idx="1">
                  <c:v>OASIS post</c:v>
                </c:pt>
              </c:strCache>
            </c:strRef>
          </c:cat>
          <c:val>
            <c:numRef>
              <c:f>Sheet1!$B$7:$C$7</c:f>
              <c:numCache>
                <c:formatCode>General</c:formatCode>
                <c:ptCount val="2"/>
                <c:pt idx="0">
                  <c:v>8.4</c:v>
                </c:pt>
                <c:pt idx="1">
                  <c:v>6.4</c:v>
                </c:pt>
              </c:numCache>
            </c:numRef>
          </c:val>
          <c:smooth val="0"/>
          <c:extLst>
            <c:ext xmlns:c16="http://schemas.microsoft.com/office/drawing/2014/chart" uri="{C3380CC4-5D6E-409C-BE32-E72D297353CC}">
              <c16:uniqueId val="{00000005-B99D-8D49-81A7-5869358F23DF}"/>
            </c:ext>
          </c:extLst>
        </c:ser>
        <c:dLbls>
          <c:showLegendKey val="0"/>
          <c:showVal val="0"/>
          <c:showCatName val="0"/>
          <c:showSerName val="0"/>
          <c:showPercent val="0"/>
          <c:showBubbleSize val="0"/>
        </c:dLbls>
        <c:marker val="1"/>
        <c:smooth val="0"/>
        <c:axId val="100788559"/>
        <c:axId val="100936127"/>
      </c:lineChart>
      <c:catAx>
        <c:axId val="100788559"/>
        <c:scaling>
          <c:orientation val="minMax"/>
        </c:scaling>
        <c:delete val="1"/>
        <c:axPos val="b"/>
        <c:numFmt formatCode="General" sourceLinked="1"/>
        <c:majorTickMark val="none"/>
        <c:minorTickMark val="none"/>
        <c:tickLblPos val="nextTo"/>
        <c:crossAx val="100936127"/>
        <c:crosses val="autoZero"/>
        <c:auto val="1"/>
        <c:lblAlgn val="ctr"/>
        <c:lblOffset val="100"/>
        <c:noMultiLvlLbl val="0"/>
      </c:catAx>
      <c:valAx>
        <c:axId val="100936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7885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sng"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2400" b="0" i="0" u="sng" dirty="0">
                <a:latin typeface="Helvetica Neue" panose="02000503000000020004" pitchFamily="2" charset="0"/>
                <a:cs typeface="Helvetica Neue" panose="02000503000000020004" pitchFamily="2" charset="0"/>
              </a:rPr>
              <a:t>LDL (mmol/L) </a:t>
            </a:r>
          </a:p>
        </c:rich>
      </c:tx>
      <c:overlay val="0"/>
      <c:spPr>
        <a:noFill/>
        <a:ln>
          <a:noFill/>
        </a:ln>
        <a:effectLst/>
      </c:spPr>
      <c:txPr>
        <a:bodyPr rot="0" spcFirstLastPara="1" vertOverflow="ellipsis" vert="horz" wrap="square" anchor="ctr" anchorCtr="1"/>
        <a:lstStyle/>
        <a:p>
          <a:pPr>
            <a:defRPr sz="2000" b="1" i="0" u="sng"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lineChart>
        <c:grouping val="standard"/>
        <c:varyColors val="0"/>
        <c:ser>
          <c:idx val="0"/>
          <c:order val="0"/>
          <c:tx>
            <c:strRef>
              <c:f>Sheet1!$A$18</c:f>
              <c:strCache>
                <c:ptCount val="1"/>
                <c:pt idx="0">
                  <c:v>N1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Sheet1!$B$17:$C$17</c:f>
              <c:strCache>
                <c:ptCount val="2"/>
                <c:pt idx="0">
                  <c:v>LDL pre</c:v>
                </c:pt>
                <c:pt idx="1">
                  <c:v>LDL post</c:v>
                </c:pt>
              </c:strCache>
            </c:strRef>
          </c:cat>
          <c:val>
            <c:numRef>
              <c:f>Sheet1!$B$18:$C$18</c:f>
              <c:numCache>
                <c:formatCode>General</c:formatCode>
                <c:ptCount val="2"/>
                <c:pt idx="0">
                  <c:v>3.88</c:v>
                </c:pt>
                <c:pt idx="1">
                  <c:v>2.58</c:v>
                </c:pt>
              </c:numCache>
            </c:numRef>
          </c:val>
          <c:smooth val="0"/>
          <c:extLst>
            <c:ext xmlns:c16="http://schemas.microsoft.com/office/drawing/2014/chart" uri="{C3380CC4-5D6E-409C-BE32-E72D297353CC}">
              <c16:uniqueId val="{00000000-AACF-7445-9B7A-4DD67958FD66}"/>
            </c:ext>
          </c:extLst>
        </c:ser>
        <c:ser>
          <c:idx val="1"/>
          <c:order val="1"/>
          <c:tx>
            <c:strRef>
              <c:f>Sheet1!$A$19</c:f>
              <c:strCache>
                <c:ptCount val="1"/>
                <c:pt idx="0">
                  <c:v>N2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Sheet1!$B$17:$C$17</c:f>
              <c:strCache>
                <c:ptCount val="2"/>
                <c:pt idx="0">
                  <c:v>LDL pre</c:v>
                </c:pt>
                <c:pt idx="1">
                  <c:v>LDL post</c:v>
                </c:pt>
              </c:strCache>
            </c:strRef>
          </c:cat>
          <c:val>
            <c:numRef>
              <c:f>Sheet1!$B$19:$C$19</c:f>
              <c:numCache>
                <c:formatCode>General</c:formatCode>
                <c:ptCount val="2"/>
                <c:pt idx="0">
                  <c:v>4.62</c:v>
                </c:pt>
                <c:pt idx="1">
                  <c:v>4.25</c:v>
                </c:pt>
              </c:numCache>
            </c:numRef>
          </c:val>
          <c:smooth val="0"/>
          <c:extLst>
            <c:ext xmlns:c16="http://schemas.microsoft.com/office/drawing/2014/chart" uri="{C3380CC4-5D6E-409C-BE32-E72D297353CC}">
              <c16:uniqueId val="{00000001-AACF-7445-9B7A-4DD67958FD66}"/>
            </c:ext>
          </c:extLst>
        </c:ser>
        <c:ser>
          <c:idx val="2"/>
          <c:order val="2"/>
          <c:tx>
            <c:strRef>
              <c:f>Sheet1!$A$20</c:f>
              <c:strCache>
                <c:ptCount val="1"/>
                <c:pt idx="0">
                  <c:v>N4</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Sheet1!$B$17:$C$17</c:f>
              <c:strCache>
                <c:ptCount val="2"/>
                <c:pt idx="0">
                  <c:v>LDL pre</c:v>
                </c:pt>
                <c:pt idx="1">
                  <c:v>LDL post</c:v>
                </c:pt>
              </c:strCache>
            </c:strRef>
          </c:cat>
          <c:val>
            <c:numRef>
              <c:f>Sheet1!$B$20:$C$20</c:f>
              <c:numCache>
                <c:formatCode>General</c:formatCode>
                <c:ptCount val="2"/>
                <c:pt idx="0">
                  <c:v>2.7</c:v>
                </c:pt>
                <c:pt idx="1">
                  <c:v>2.09</c:v>
                </c:pt>
              </c:numCache>
            </c:numRef>
          </c:val>
          <c:smooth val="0"/>
          <c:extLst>
            <c:ext xmlns:c16="http://schemas.microsoft.com/office/drawing/2014/chart" uri="{C3380CC4-5D6E-409C-BE32-E72D297353CC}">
              <c16:uniqueId val="{00000002-AACF-7445-9B7A-4DD67958FD66}"/>
            </c:ext>
          </c:extLst>
        </c:ser>
        <c:ser>
          <c:idx val="3"/>
          <c:order val="3"/>
          <c:tx>
            <c:strRef>
              <c:f>Sheet1!$A$21</c:f>
              <c:strCache>
                <c:ptCount val="1"/>
                <c:pt idx="0">
                  <c:v>N5</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Sheet1!$B$17:$C$17</c:f>
              <c:strCache>
                <c:ptCount val="2"/>
                <c:pt idx="0">
                  <c:v>LDL pre</c:v>
                </c:pt>
                <c:pt idx="1">
                  <c:v>LDL post</c:v>
                </c:pt>
              </c:strCache>
            </c:strRef>
          </c:cat>
          <c:val>
            <c:numRef>
              <c:f>Sheet1!$B$21:$C$21</c:f>
              <c:numCache>
                <c:formatCode>General</c:formatCode>
                <c:ptCount val="2"/>
                <c:pt idx="0">
                  <c:v>3.41</c:v>
                </c:pt>
                <c:pt idx="1">
                  <c:v>2.81</c:v>
                </c:pt>
              </c:numCache>
            </c:numRef>
          </c:val>
          <c:smooth val="0"/>
          <c:extLst>
            <c:ext xmlns:c16="http://schemas.microsoft.com/office/drawing/2014/chart" uri="{C3380CC4-5D6E-409C-BE32-E72D297353CC}">
              <c16:uniqueId val="{00000003-AACF-7445-9B7A-4DD67958FD66}"/>
            </c:ext>
          </c:extLst>
        </c:ser>
        <c:ser>
          <c:idx val="4"/>
          <c:order val="4"/>
          <c:tx>
            <c:strRef>
              <c:f>Sheet1!$A$22</c:f>
              <c:strCache>
                <c:ptCount val="1"/>
                <c:pt idx="0">
                  <c:v>N6</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Sheet1!$B$17:$C$17</c:f>
              <c:strCache>
                <c:ptCount val="2"/>
                <c:pt idx="0">
                  <c:v>LDL pre</c:v>
                </c:pt>
                <c:pt idx="1">
                  <c:v>LDL post</c:v>
                </c:pt>
              </c:strCache>
            </c:strRef>
          </c:cat>
          <c:val>
            <c:numRef>
              <c:f>Sheet1!$B$22:$C$22</c:f>
              <c:numCache>
                <c:formatCode>General</c:formatCode>
                <c:ptCount val="2"/>
                <c:pt idx="0">
                  <c:v>4.03</c:v>
                </c:pt>
                <c:pt idx="1">
                  <c:v>3.69</c:v>
                </c:pt>
              </c:numCache>
            </c:numRef>
          </c:val>
          <c:smooth val="0"/>
          <c:extLst>
            <c:ext xmlns:c16="http://schemas.microsoft.com/office/drawing/2014/chart" uri="{C3380CC4-5D6E-409C-BE32-E72D297353CC}">
              <c16:uniqueId val="{00000004-AACF-7445-9B7A-4DD67958FD66}"/>
            </c:ext>
          </c:extLst>
        </c:ser>
        <c:ser>
          <c:idx val="5"/>
          <c:order val="5"/>
          <c:tx>
            <c:strRef>
              <c:f>Sheet1!$A$23</c:f>
              <c:strCache>
                <c:ptCount val="1"/>
                <c:pt idx="0">
                  <c:v>Average</c:v>
                </c:pt>
              </c:strCache>
            </c:strRef>
          </c:tx>
          <c:spPr>
            <a:ln w="28575" cap="rnd">
              <a:solidFill>
                <a:srgbClr val="FF0000"/>
              </a:solidFill>
              <a:prstDash val="sysDash"/>
              <a:round/>
            </a:ln>
            <a:effectLst/>
          </c:spPr>
          <c:marker>
            <c:symbol val="circle"/>
            <c:size val="5"/>
            <c:spPr>
              <a:solidFill>
                <a:srgbClr val="FF0000"/>
              </a:solidFill>
              <a:ln w="9525">
                <a:solidFill>
                  <a:srgbClr val="FF0000"/>
                </a:solidFill>
              </a:ln>
              <a:effectLst/>
            </c:spPr>
          </c:marker>
          <c:dPt>
            <c:idx val="1"/>
            <c:marker>
              <c:symbol val="circle"/>
              <c:size val="5"/>
              <c:spPr>
                <a:solidFill>
                  <a:srgbClr val="FF0000"/>
                </a:solidFill>
                <a:ln w="9525">
                  <a:solidFill>
                    <a:srgbClr val="FF0000"/>
                  </a:solidFill>
                </a:ln>
                <a:effectLst/>
              </c:spPr>
            </c:marker>
            <c:bubble3D val="0"/>
            <c:spPr>
              <a:ln w="28575" cap="rnd">
                <a:solidFill>
                  <a:srgbClr val="FF0000"/>
                </a:solidFill>
                <a:prstDash val="sysDash"/>
                <a:round/>
              </a:ln>
              <a:effectLst/>
            </c:spPr>
            <c:extLst>
              <c:ext xmlns:c16="http://schemas.microsoft.com/office/drawing/2014/chart" uri="{C3380CC4-5D6E-409C-BE32-E72D297353CC}">
                <c16:uniqueId val="{00000006-AACF-7445-9B7A-4DD67958FD66}"/>
              </c:ext>
            </c:extLst>
          </c:dPt>
          <c:cat>
            <c:strRef>
              <c:f>Sheet1!$B$17:$C$17</c:f>
              <c:strCache>
                <c:ptCount val="2"/>
                <c:pt idx="0">
                  <c:v>LDL pre</c:v>
                </c:pt>
                <c:pt idx="1">
                  <c:v>LDL post</c:v>
                </c:pt>
              </c:strCache>
            </c:strRef>
          </c:cat>
          <c:val>
            <c:numRef>
              <c:f>Sheet1!$B$23:$C$23</c:f>
              <c:numCache>
                <c:formatCode>General</c:formatCode>
                <c:ptCount val="2"/>
                <c:pt idx="0">
                  <c:v>3.7280000000000002</c:v>
                </c:pt>
                <c:pt idx="1">
                  <c:v>3.0840000000000001</c:v>
                </c:pt>
              </c:numCache>
            </c:numRef>
          </c:val>
          <c:smooth val="0"/>
          <c:extLst>
            <c:ext xmlns:c16="http://schemas.microsoft.com/office/drawing/2014/chart" uri="{C3380CC4-5D6E-409C-BE32-E72D297353CC}">
              <c16:uniqueId val="{00000007-AACF-7445-9B7A-4DD67958FD66}"/>
            </c:ext>
          </c:extLst>
        </c:ser>
        <c:dLbls>
          <c:showLegendKey val="0"/>
          <c:showVal val="0"/>
          <c:showCatName val="0"/>
          <c:showSerName val="0"/>
          <c:showPercent val="0"/>
          <c:showBubbleSize val="0"/>
        </c:dLbls>
        <c:marker val="1"/>
        <c:smooth val="0"/>
        <c:axId val="106874095"/>
        <c:axId val="106166319"/>
      </c:lineChart>
      <c:catAx>
        <c:axId val="106874095"/>
        <c:scaling>
          <c:orientation val="minMax"/>
        </c:scaling>
        <c:delete val="1"/>
        <c:axPos val="b"/>
        <c:numFmt formatCode="General" sourceLinked="1"/>
        <c:majorTickMark val="none"/>
        <c:minorTickMark val="none"/>
        <c:tickLblPos val="nextTo"/>
        <c:crossAx val="106166319"/>
        <c:crosses val="autoZero"/>
        <c:auto val="1"/>
        <c:lblAlgn val="ctr"/>
        <c:lblOffset val="100"/>
        <c:noMultiLvlLbl val="0"/>
      </c:catAx>
      <c:valAx>
        <c:axId val="1061663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687409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273047683939754E-2"/>
          <c:y val="3.1339538974849701E-2"/>
          <c:w val="0.91360384844671394"/>
          <c:h val="0.73035751961820794"/>
        </c:manualLayout>
      </c:layout>
      <c:barChart>
        <c:barDir val="col"/>
        <c:grouping val="percentStacked"/>
        <c:varyColors val="0"/>
        <c:ser>
          <c:idx val="0"/>
          <c:order val="0"/>
          <c:tx>
            <c:strRef>
              <c:f>products_frequency!$B$35</c:f>
              <c:strCache>
                <c:ptCount val="1"/>
                <c:pt idx="0">
                  <c:v>At least once</c:v>
                </c:pt>
              </c:strCache>
            </c:strRef>
          </c:tx>
          <c:spPr>
            <a:solidFill>
              <a:srgbClr val="297587"/>
            </a:solidFill>
            <a:ln>
              <a:noFill/>
            </a:ln>
            <a:effectLst/>
          </c:spPr>
          <c:invertIfNegative val="0"/>
          <c:dPt>
            <c:idx val="8"/>
            <c:invertIfNegative val="0"/>
            <c:bubble3D val="0"/>
            <c:spPr>
              <a:solidFill>
                <a:srgbClr val="297587"/>
              </a:solidFill>
              <a:ln w="19050">
                <a:noFill/>
              </a:ln>
              <a:effectLst/>
            </c:spPr>
            <c:extLst>
              <c:ext xmlns:c16="http://schemas.microsoft.com/office/drawing/2014/chart" uri="{C3380CC4-5D6E-409C-BE32-E72D297353CC}">
                <c16:uniqueId val="{00000001-C0C4-B543-9B16-1B070F9E3067}"/>
              </c:ext>
            </c:extLst>
          </c:dPt>
          <c:dPt>
            <c:idx val="9"/>
            <c:invertIfNegative val="0"/>
            <c:bubble3D val="0"/>
            <c:spPr>
              <a:solidFill>
                <a:srgbClr val="297587"/>
              </a:solidFill>
              <a:ln w="19050">
                <a:noFill/>
              </a:ln>
              <a:effectLst/>
            </c:spPr>
            <c:extLst>
              <c:ext xmlns:c16="http://schemas.microsoft.com/office/drawing/2014/chart" uri="{C3380CC4-5D6E-409C-BE32-E72D297353CC}">
                <c16:uniqueId val="{00000003-C0C4-B543-9B16-1B070F9E3067}"/>
              </c:ext>
            </c:extLst>
          </c:dPt>
          <c:dPt>
            <c:idx val="10"/>
            <c:invertIfNegative val="0"/>
            <c:bubble3D val="0"/>
            <c:spPr>
              <a:solidFill>
                <a:srgbClr val="297587"/>
              </a:solidFill>
              <a:ln w="19050">
                <a:noFill/>
              </a:ln>
              <a:effectLst/>
            </c:spPr>
            <c:extLst>
              <c:ext xmlns:c16="http://schemas.microsoft.com/office/drawing/2014/chart" uri="{C3380CC4-5D6E-409C-BE32-E72D297353CC}">
                <c16:uniqueId val="{00000005-C0C4-B543-9B16-1B070F9E3067}"/>
              </c:ext>
            </c:extLst>
          </c:dPt>
          <c:dPt>
            <c:idx val="11"/>
            <c:invertIfNegative val="0"/>
            <c:bubble3D val="0"/>
            <c:spPr>
              <a:solidFill>
                <a:srgbClr val="297587"/>
              </a:solidFill>
              <a:ln w="19050">
                <a:noFill/>
              </a:ln>
              <a:effectLst/>
            </c:spPr>
            <c:extLst>
              <c:ext xmlns:c16="http://schemas.microsoft.com/office/drawing/2014/chart" uri="{C3380CC4-5D6E-409C-BE32-E72D297353CC}">
                <c16:uniqueId val="{00000007-C0C4-B543-9B16-1B070F9E3067}"/>
              </c:ext>
            </c:extLst>
          </c:dPt>
          <c:dPt>
            <c:idx val="12"/>
            <c:invertIfNegative val="0"/>
            <c:bubble3D val="0"/>
            <c:spPr>
              <a:solidFill>
                <a:srgbClr val="297587"/>
              </a:solidFill>
              <a:ln w="19050">
                <a:noFill/>
              </a:ln>
              <a:effectLst/>
            </c:spPr>
            <c:extLst>
              <c:ext xmlns:c16="http://schemas.microsoft.com/office/drawing/2014/chart" uri="{C3380CC4-5D6E-409C-BE32-E72D297353CC}">
                <c16:uniqueId val="{00000009-C0C4-B543-9B16-1B070F9E3067}"/>
              </c:ext>
            </c:extLst>
          </c:dPt>
          <c:dPt>
            <c:idx val="13"/>
            <c:invertIfNegative val="0"/>
            <c:bubble3D val="0"/>
            <c:spPr>
              <a:solidFill>
                <a:srgbClr val="297587"/>
              </a:solidFill>
              <a:ln w="19050">
                <a:noFill/>
              </a:ln>
              <a:effectLst/>
            </c:spPr>
            <c:extLst>
              <c:ext xmlns:c16="http://schemas.microsoft.com/office/drawing/2014/chart" uri="{C3380CC4-5D6E-409C-BE32-E72D297353CC}">
                <c16:uniqueId val="{0000000B-C0C4-B543-9B16-1B070F9E3067}"/>
              </c:ext>
            </c:extLst>
          </c:dPt>
          <c:dPt>
            <c:idx val="14"/>
            <c:invertIfNegative val="0"/>
            <c:bubble3D val="0"/>
            <c:spPr>
              <a:solidFill>
                <a:srgbClr val="297587"/>
              </a:solidFill>
              <a:ln w="19050">
                <a:noFill/>
              </a:ln>
              <a:effectLst/>
            </c:spPr>
            <c:extLst>
              <c:ext xmlns:c16="http://schemas.microsoft.com/office/drawing/2014/chart" uri="{C3380CC4-5D6E-409C-BE32-E72D297353CC}">
                <c16:uniqueId val="{0000000D-C0C4-B543-9B16-1B070F9E3067}"/>
              </c:ext>
            </c:extLst>
          </c:dPt>
          <c:dPt>
            <c:idx val="15"/>
            <c:invertIfNegative val="0"/>
            <c:bubble3D val="0"/>
            <c:spPr>
              <a:solidFill>
                <a:srgbClr val="297587"/>
              </a:solidFill>
              <a:ln w="19050">
                <a:noFill/>
              </a:ln>
              <a:effectLst/>
            </c:spPr>
            <c:extLst>
              <c:ext xmlns:c16="http://schemas.microsoft.com/office/drawing/2014/chart" uri="{C3380CC4-5D6E-409C-BE32-E72D297353CC}">
                <c16:uniqueId val="{0000000F-C0C4-B543-9B16-1B070F9E3067}"/>
              </c:ext>
            </c:extLst>
          </c:dPt>
          <c:dPt>
            <c:idx val="16"/>
            <c:invertIfNegative val="0"/>
            <c:bubble3D val="0"/>
            <c:spPr>
              <a:solidFill>
                <a:srgbClr val="297587"/>
              </a:solidFill>
              <a:ln w="19050">
                <a:noFill/>
              </a:ln>
              <a:effectLst/>
            </c:spPr>
            <c:extLst>
              <c:ext xmlns:c16="http://schemas.microsoft.com/office/drawing/2014/chart" uri="{C3380CC4-5D6E-409C-BE32-E72D297353CC}">
                <c16:uniqueId val="{00000011-C0C4-B543-9B16-1B070F9E3067}"/>
              </c:ext>
            </c:extLst>
          </c:dPt>
          <c:dPt>
            <c:idx val="17"/>
            <c:invertIfNegative val="0"/>
            <c:bubble3D val="0"/>
            <c:spPr>
              <a:solidFill>
                <a:srgbClr val="297587"/>
              </a:solidFill>
              <a:ln w="19050">
                <a:noFill/>
              </a:ln>
              <a:effectLst/>
            </c:spPr>
            <c:extLst>
              <c:ext xmlns:c16="http://schemas.microsoft.com/office/drawing/2014/chart" uri="{C3380CC4-5D6E-409C-BE32-E72D297353CC}">
                <c16:uniqueId val="{00000013-C0C4-B543-9B16-1B070F9E3067}"/>
              </c:ext>
            </c:extLst>
          </c:dPt>
          <c:cat>
            <c:strRef>
              <c:f>products_frequency!$A$36:$A$53</c:f>
              <c:strCache>
                <c:ptCount val="18"/>
                <c:pt idx="0">
                  <c:v>Cheese</c:v>
                </c:pt>
                <c:pt idx="1">
                  <c:v>Yogurt</c:v>
                </c:pt>
                <c:pt idx="2">
                  <c:v>Soy Sauce</c:v>
                </c:pt>
                <c:pt idx="3">
                  <c:v>Sour Cream</c:v>
                </c:pt>
                <c:pt idx="4">
                  <c:v>Vinegar</c:v>
                </c:pt>
                <c:pt idx="5">
                  <c:v>Fermented Sausage</c:v>
                </c:pt>
                <c:pt idx="6">
                  <c:v>Fermented Vegetables</c:v>
                </c:pt>
                <c:pt idx="7">
                  <c:v>Leavened Bread</c:v>
                </c:pt>
                <c:pt idx="8">
                  <c:v>Miso</c:v>
                </c:pt>
                <c:pt idx="9">
                  <c:v>Kefir</c:v>
                </c:pt>
                <c:pt idx="10">
                  <c:v>Kombucha</c:v>
                </c:pt>
                <c:pt idx="11">
                  <c:v>Fermented Fruit</c:v>
                </c:pt>
                <c:pt idx="12">
                  <c:v>Other Fermented Milk Products</c:v>
                </c:pt>
                <c:pt idx="13">
                  <c:v>Fermented Soy Products</c:v>
                </c:pt>
                <c:pt idx="14">
                  <c:v>Tempeh</c:v>
                </c:pt>
                <c:pt idx="15">
                  <c:v>Plant-based Yogurt</c:v>
                </c:pt>
                <c:pt idx="16">
                  <c:v>Fermented Cereals &amp; Grains</c:v>
                </c:pt>
                <c:pt idx="17">
                  <c:v>Fermented Fish</c:v>
                </c:pt>
              </c:strCache>
            </c:strRef>
          </c:cat>
          <c:val>
            <c:numRef>
              <c:f>products_frequency!$B$36:$B$53</c:f>
              <c:numCache>
                <c:formatCode>General</c:formatCode>
                <c:ptCount val="18"/>
                <c:pt idx="0">
                  <c:v>313</c:v>
                </c:pt>
                <c:pt idx="1">
                  <c:v>638</c:v>
                </c:pt>
                <c:pt idx="2">
                  <c:v>500</c:v>
                </c:pt>
                <c:pt idx="3">
                  <c:v>574</c:v>
                </c:pt>
                <c:pt idx="4">
                  <c:v>505</c:v>
                </c:pt>
                <c:pt idx="5">
                  <c:v>540</c:v>
                </c:pt>
                <c:pt idx="6">
                  <c:v>741</c:v>
                </c:pt>
                <c:pt idx="7">
                  <c:v>660</c:v>
                </c:pt>
                <c:pt idx="8">
                  <c:v>900</c:v>
                </c:pt>
                <c:pt idx="9">
                  <c:v>1024</c:v>
                </c:pt>
                <c:pt idx="10">
                  <c:v>827</c:v>
                </c:pt>
                <c:pt idx="11">
                  <c:v>711</c:v>
                </c:pt>
                <c:pt idx="12">
                  <c:v>749</c:v>
                </c:pt>
                <c:pt idx="13">
                  <c:v>766</c:v>
                </c:pt>
                <c:pt idx="14">
                  <c:v>954</c:v>
                </c:pt>
                <c:pt idx="15">
                  <c:v>711</c:v>
                </c:pt>
                <c:pt idx="16">
                  <c:v>692</c:v>
                </c:pt>
                <c:pt idx="17">
                  <c:v>757</c:v>
                </c:pt>
              </c:numCache>
            </c:numRef>
          </c:val>
          <c:extLst>
            <c:ext xmlns:c16="http://schemas.microsoft.com/office/drawing/2014/chart" uri="{C3380CC4-5D6E-409C-BE32-E72D297353CC}">
              <c16:uniqueId val="{00000014-C0C4-B543-9B16-1B070F9E3067}"/>
            </c:ext>
          </c:extLst>
        </c:ser>
        <c:ser>
          <c:idx val="1"/>
          <c:order val="1"/>
          <c:tx>
            <c:strRef>
              <c:f>products_frequency!$C$35</c:f>
              <c:strCache>
                <c:ptCount val="1"/>
                <c:pt idx="0">
                  <c:v>Monthly</c:v>
                </c:pt>
              </c:strCache>
            </c:strRef>
          </c:tx>
          <c:spPr>
            <a:solidFill>
              <a:srgbClr val="B5ADC1"/>
            </a:solidFill>
            <a:ln>
              <a:noFill/>
            </a:ln>
            <a:effectLst/>
          </c:spPr>
          <c:invertIfNegative val="0"/>
          <c:dPt>
            <c:idx val="2"/>
            <c:invertIfNegative val="0"/>
            <c:bubble3D val="0"/>
            <c:spPr>
              <a:solidFill>
                <a:srgbClr val="B5ADC1"/>
              </a:solidFill>
              <a:ln w="19050">
                <a:noFill/>
              </a:ln>
              <a:effectLst/>
            </c:spPr>
            <c:extLst>
              <c:ext xmlns:c16="http://schemas.microsoft.com/office/drawing/2014/chart" uri="{C3380CC4-5D6E-409C-BE32-E72D297353CC}">
                <c16:uniqueId val="{00000016-C0C4-B543-9B16-1B070F9E3067}"/>
              </c:ext>
            </c:extLst>
          </c:dPt>
          <c:dPt>
            <c:idx val="3"/>
            <c:invertIfNegative val="0"/>
            <c:bubble3D val="0"/>
            <c:spPr>
              <a:solidFill>
                <a:srgbClr val="B5ADC1"/>
              </a:solidFill>
              <a:ln w="19050">
                <a:noFill/>
              </a:ln>
              <a:effectLst/>
            </c:spPr>
            <c:extLst>
              <c:ext xmlns:c16="http://schemas.microsoft.com/office/drawing/2014/chart" uri="{C3380CC4-5D6E-409C-BE32-E72D297353CC}">
                <c16:uniqueId val="{00000018-C0C4-B543-9B16-1B070F9E3067}"/>
              </c:ext>
            </c:extLst>
          </c:dPt>
          <c:dPt>
            <c:idx val="4"/>
            <c:invertIfNegative val="0"/>
            <c:bubble3D val="0"/>
            <c:spPr>
              <a:solidFill>
                <a:srgbClr val="B5ADC1"/>
              </a:solidFill>
              <a:ln w="19050">
                <a:noFill/>
              </a:ln>
              <a:effectLst/>
            </c:spPr>
            <c:extLst>
              <c:ext xmlns:c16="http://schemas.microsoft.com/office/drawing/2014/chart" uri="{C3380CC4-5D6E-409C-BE32-E72D297353CC}">
                <c16:uniqueId val="{0000001A-C0C4-B543-9B16-1B070F9E3067}"/>
              </c:ext>
            </c:extLst>
          </c:dPt>
          <c:dPt>
            <c:idx val="5"/>
            <c:invertIfNegative val="0"/>
            <c:bubble3D val="0"/>
            <c:spPr>
              <a:solidFill>
                <a:srgbClr val="B5ADC1"/>
              </a:solidFill>
              <a:ln w="19050">
                <a:noFill/>
              </a:ln>
              <a:effectLst/>
            </c:spPr>
            <c:extLst>
              <c:ext xmlns:c16="http://schemas.microsoft.com/office/drawing/2014/chart" uri="{C3380CC4-5D6E-409C-BE32-E72D297353CC}">
                <c16:uniqueId val="{0000001C-C0C4-B543-9B16-1B070F9E3067}"/>
              </c:ext>
            </c:extLst>
          </c:dPt>
          <c:dPt>
            <c:idx val="6"/>
            <c:invertIfNegative val="0"/>
            <c:bubble3D val="0"/>
            <c:spPr>
              <a:solidFill>
                <a:srgbClr val="B5ADC1"/>
              </a:solidFill>
              <a:ln w="19050">
                <a:noFill/>
              </a:ln>
              <a:effectLst/>
            </c:spPr>
            <c:extLst>
              <c:ext xmlns:c16="http://schemas.microsoft.com/office/drawing/2014/chart" uri="{C3380CC4-5D6E-409C-BE32-E72D297353CC}">
                <c16:uniqueId val="{0000001E-C0C4-B543-9B16-1B070F9E3067}"/>
              </c:ext>
            </c:extLst>
          </c:dPt>
          <c:cat>
            <c:strRef>
              <c:f>products_frequency!$A$36:$A$53</c:f>
              <c:strCache>
                <c:ptCount val="18"/>
                <c:pt idx="0">
                  <c:v>Cheese</c:v>
                </c:pt>
                <c:pt idx="1">
                  <c:v>Yogurt</c:v>
                </c:pt>
                <c:pt idx="2">
                  <c:v>Soy Sauce</c:v>
                </c:pt>
                <c:pt idx="3">
                  <c:v>Sour Cream</c:v>
                </c:pt>
                <c:pt idx="4">
                  <c:v>Vinegar</c:v>
                </c:pt>
                <c:pt idx="5">
                  <c:v>Fermented Sausage</c:v>
                </c:pt>
                <c:pt idx="6">
                  <c:v>Fermented Vegetables</c:v>
                </c:pt>
                <c:pt idx="7">
                  <c:v>Leavened Bread</c:v>
                </c:pt>
                <c:pt idx="8">
                  <c:v>Miso</c:v>
                </c:pt>
                <c:pt idx="9">
                  <c:v>Kefir</c:v>
                </c:pt>
                <c:pt idx="10">
                  <c:v>Kombucha</c:v>
                </c:pt>
                <c:pt idx="11">
                  <c:v>Fermented Fruit</c:v>
                </c:pt>
                <c:pt idx="12">
                  <c:v>Other Fermented Milk Products</c:v>
                </c:pt>
                <c:pt idx="13">
                  <c:v>Fermented Soy Products</c:v>
                </c:pt>
                <c:pt idx="14">
                  <c:v>Tempeh</c:v>
                </c:pt>
                <c:pt idx="15">
                  <c:v>Plant-based Yogurt</c:v>
                </c:pt>
                <c:pt idx="16">
                  <c:v>Fermented Cereals &amp; Grains</c:v>
                </c:pt>
                <c:pt idx="17">
                  <c:v>Fermented Fish</c:v>
                </c:pt>
              </c:strCache>
            </c:strRef>
          </c:cat>
          <c:val>
            <c:numRef>
              <c:f>products_frequency!$C$36:$C$53</c:f>
              <c:numCache>
                <c:formatCode>General</c:formatCode>
                <c:ptCount val="18"/>
                <c:pt idx="0">
                  <c:v>633</c:v>
                </c:pt>
                <c:pt idx="1">
                  <c:v>1204</c:v>
                </c:pt>
                <c:pt idx="2">
                  <c:v>1983</c:v>
                </c:pt>
                <c:pt idx="3">
                  <c:v>1820</c:v>
                </c:pt>
                <c:pt idx="4">
                  <c:v>1583</c:v>
                </c:pt>
                <c:pt idx="5">
                  <c:v>1652</c:v>
                </c:pt>
                <c:pt idx="6">
                  <c:v>1300</c:v>
                </c:pt>
                <c:pt idx="7">
                  <c:v>680</c:v>
                </c:pt>
                <c:pt idx="8">
                  <c:v>892</c:v>
                </c:pt>
                <c:pt idx="9">
                  <c:v>604</c:v>
                </c:pt>
                <c:pt idx="10">
                  <c:v>687</c:v>
                </c:pt>
                <c:pt idx="11">
                  <c:v>631</c:v>
                </c:pt>
                <c:pt idx="12">
                  <c:v>530</c:v>
                </c:pt>
                <c:pt idx="13">
                  <c:v>629</c:v>
                </c:pt>
                <c:pt idx="14">
                  <c:v>518</c:v>
                </c:pt>
                <c:pt idx="15">
                  <c:v>566</c:v>
                </c:pt>
                <c:pt idx="16">
                  <c:v>527</c:v>
                </c:pt>
                <c:pt idx="17">
                  <c:v>487</c:v>
                </c:pt>
              </c:numCache>
            </c:numRef>
          </c:val>
          <c:extLst>
            <c:ext xmlns:c16="http://schemas.microsoft.com/office/drawing/2014/chart" uri="{C3380CC4-5D6E-409C-BE32-E72D297353CC}">
              <c16:uniqueId val="{0000001F-C0C4-B543-9B16-1B070F9E3067}"/>
            </c:ext>
          </c:extLst>
        </c:ser>
        <c:ser>
          <c:idx val="2"/>
          <c:order val="2"/>
          <c:tx>
            <c:strRef>
              <c:f>products_frequency!$D$35</c:f>
              <c:strCache>
                <c:ptCount val="1"/>
                <c:pt idx="0">
                  <c:v>Weekly</c:v>
                </c:pt>
              </c:strCache>
            </c:strRef>
          </c:tx>
          <c:spPr>
            <a:solidFill>
              <a:srgbClr val="7DC390"/>
            </a:solidFill>
            <a:ln>
              <a:noFill/>
            </a:ln>
            <a:effectLst/>
          </c:spPr>
          <c:invertIfNegative val="0"/>
          <c:dPt>
            <c:idx val="0"/>
            <c:invertIfNegative val="0"/>
            <c:bubble3D val="0"/>
            <c:spPr>
              <a:solidFill>
                <a:srgbClr val="7DC390"/>
              </a:solidFill>
              <a:ln w="19050">
                <a:noFill/>
              </a:ln>
              <a:effectLst/>
            </c:spPr>
            <c:extLst>
              <c:ext xmlns:c16="http://schemas.microsoft.com/office/drawing/2014/chart" uri="{C3380CC4-5D6E-409C-BE32-E72D297353CC}">
                <c16:uniqueId val="{00000021-C0C4-B543-9B16-1B070F9E3067}"/>
              </c:ext>
            </c:extLst>
          </c:dPt>
          <c:dPt>
            <c:idx val="1"/>
            <c:invertIfNegative val="0"/>
            <c:bubble3D val="0"/>
            <c:spPr>
              <a:solidFill>
                <a:srgbClr val="7DC390"/>
              </a:solidFill>
              <a:ln w="19050">
                <a:noFill/>
              </a:ln>
              <a:effectLst/>
            </c:spPr>
            <c:extLst>
              <c:ext xmlns:c16="http://schemas.microsoft.com/office/drawing/2014/chart" uri="{C3380CC4-5D6E-409C-BE32-E72D297353CC}">
                <c16:uniqueId val="{00000023-C0C4-B543-9B16-1B070F9E3067}"/>
              </c:ext>
            </c:extLst>
          </c:dPt>
          <c:dPt>
            <c:idx val="7"/>
            <c:invertIfNegative val="0"/>
            <c:bubble3D val="0"/>
            <c:spPr>
              <a:solidFill>
                <a:srgbClr val="7DC390"/>
              </a:solidFill>
              <a:ln w="19050">
                <a:noFill/>
              </a:ln>
              <a:effectLst/>
            </c:spPr>
            <c:extLst>
              <c:ext xmlns:c16="http://schemas.microsoft.com/office/drawing/2014/chart" uri="{C3380CC4-5D6E-409C-BE32-E72D297353CC}">
                <c16:uniqueId val="{00000025-C0C4-B543-9B16-1B070F9E3067}"/>
              </c:ext>
            </c:extLst>
          </c:dPt>
          <c:cat>
            <c:strRef>
              <c:f>products_frequency!$A$36:$A$53</c:f>
              <c:strCache>
                <c:ptCount val="18"/>
                <c:pt idx="0">
                  <c:v>Cheese</c:v>
                </c:pt>
                <c:pt idx="1">
                  <c:v>Yogurt</c:v>
                </c:pt>
                <c:pt idx="2">
                  <c:v>Soy Sauce</c:v>
                </c:pt>
                <c:pt idx="3">
                  <c:v>Sour Cream</c:v>
                </c:pt>
                <c:pt idx="4">
                  <c:v>Vinegar</c:v>
                </c:pt>
                <c:pt idx="5">
                  <c:v>Fermented Sausage</c:v>
                </c:pt>
                <c:pt idx="6">
                  <c:v>Fermented Vegetables</c:v>
                </c:pt>
                <c:pt idx="7">
                  <c:v>Leavened Bread</c:v>
                </c:pt>
                <c:pt idx="8">
                  <c:v>Miso</c:v>
                </c:pt>
                <c:pt idx="9">
                  <c:v>Kefir</c:v>
                </c:pt>
                <c:pt idx="10">
                  <c:v>Kombucha</c:v>
                </c:pt>
                <c:pt idx="11">
                  <c:v>Fermented Fruit</c:v>
                </c:pt>
                <c:pt idx="12">
                  <c:v>Other Fermented Milk Products</c:v>
                </c:pt>
                <c:pt idx="13">
                  <c:v>Fermented Soy Products</c:v>
                </c:pt>
                <c:pt idx="14">
                  <c:v>Tempeh</c:v>
                </c:pt>
                <c:pt idx="15">
                  <c:v>Plant-based Yogurt</c:v>
                </c:pt>
                <c:pt idx="16">
                  <c:v>Fermented Cereals &amp; Grains</c:v>
                </c:pt>
                <c:pt idx="17">
                  <c:v>Fermented Fish</c:v>
                </c:pt>
              </c:strCache>
            </c:strRef>
          </c:cat>
          <c:val>
            <c:numRef>
              <c:f>products_frequency!$D$36:$D$53</c:f>
              <c:numCache>
                <c:formatCode>General</c:formatCode>
                <c:ptCount val="18"/>
                <c:pt idx="0">
                  <c:v>2227</c:v>
                </c:pt>
                <c:pt idx="1">
                  <c:v>1409</c:v>
                </c:pt>
                <c:pt idx="2">
                  <c:v>839</c:v>
                </c:pt>
                <c:pt idx="3">
                  <c:v>796</c:v>
                </c:pt>
                <c:pt idx="4">
                  <c:v>977</c:v>
                </c:pt>
                <c:pt idx="5">
                  <c:v>682</c:v>
                </c:pt>
                <c:pt idx="6">
                  <c:v>406</c:v>
                </c:pt>
                <c:pt idx="7">
                  <c:v>696</c:v>
                </c:pt>
                <c:pt idx="8">
                  <c:v>212</c:v>
                </c:pt>
                <c:pt idx="9">
                  <c:v>200</c:v>
                </c:pt>
                <c:pt idx="10">
                  <c:v>274</c:v>
                </c:pt>
                <c:pt idx="11">
                  <c:v>381</c:v>
                </c:pt>
                <c:pt idx="12">
                  <c:v>347</c:v>
                </c:pt>
                <c:pt idx="13">
                  <c:v>268</c:v>
                </c:pt>
                <c:pt idx="14">
                  <c:v>153</c:v>
                </c:pt>
                <c:pt idx="15">
                  <c:v>289</c:v>
                </c:pt>
                <c:pt idx="16">
                  <c:v>306</c:v>
                </c:pt>
                <c:pt idx="17">
                  <c:v>263</c:v>
                </c:pt>
              </c:numCache>
            </c:numRef>
          </c:val>
          <c:extLst>
            <c:ext xmlns:c16="http://schemas.microsoft.com/office/drawing/2014/chart" uri="{C3380CC4-5D6E-409C-BE32-E72D297353CC}">
              <c16:uniqueId val="{00000026-C0C4-B543-9B16-1B070F9E3067}"/>
            </c:ext>
          </c:extLst>
        </c:ser>
        <c:ser>
          <c:idx val="3"/>
          <c:order val="3"/>
          <c:tx>
            <c:strRef>
              <c:f>products_frequency!$E$35</c:f>
              <c:strCache>
                <c:ptCount val="1"/>
                <c:pt idx="0">
                  <c:v>Daily</c:v>
                </c:pt>
              </c:strCache>
            </c:strRef>
          </c:tx>
          <c:spPr>
            <a:solidFill>
              <a:srgbClr val="F5C7A5"/>
            </a:solidFill>
            <a:ln>
              <a:noFill/>
            </a:ln>
            <a:effectLst/>
          </c:spPr>
          <c:invertIfNegative val="0"/>
          <c:cat>
            <c:strRef>
              <c:f>products_frequency!$A$36:$A$53</c:f>
              <c:strCache>
                <c:ptCount val="18"/>
                <c:pt idx="0">
                  <c:v>Cheese</c:v>
                </c:pt>
                <c:pt idx="1">
                  <c:v>Yogurt</c:v>
                </c:pt>
                <c:pt idx="2">
                  <c:v>Soy Sauce</c:v>
                </c:pt>
                <c:pt idx="3">
                  <c:v>Sour Cream</c:v>
                </c:pt>
                <c:pt idx="4">
                  <c:v>Vinegar</c:v>
                </c:pt>
                <c:pt idx="5">
                  <c:v>Fermented Sausage</c:v>
                </c:pt>
                <c:pt idx="6">
                  <c:v>Fermented Vegetables</c:v>
                </c:pt>
                <c:pt idx="7">
                  <c:v>Leavened Bread</c:v>
                </c:pt>
                <c:pt idx="8">
                  <c:v>Miso</c:v>
                </c:pt>
                <c:pt idx="9">
                  <c:v>Kefir</c:v>
                </c:pt>
                <c:pt idx="10">
                  <c:v>Kombucha</c:v>
                </c:pt>
                <c:pt idx="11">
                  <c:v>Fermented Fruit</c:v>
                </c:pt>
                <c:pt idx="12">
                  <c:v>Other Fermented Milk Products</c:v>
                </c:pt>
                <c:pt idx="13">
                  <c:v>Fermented Soy Products</c:v>
                </c:pt>
                <c:pt idx="14">
                  <c:v>Tempeh</c:v>
                </c:pt>
                <c:pt idx="15">
                  <c:v>Plant-based Yogurt</c:v>
                </c:pt>
                <c:pt idx="16">
                  <c:v>Fermented Cereals &amp; Grains</c:v>
                </c:pt>
                <c:pt idx="17">
                  <c:v>Fermented Fish</c:v>
                </c:pt>
              </c:strCache>
            </c:strRef>
          </c:cat>
          <c:val>
            <c:numRef>
              <c:f>products_frequency!$E$36:$E$53</c:f>
              <c:numCache>
                <c:formatCode>General</c:formatCode>
                <c:ptCount val="18"/>
                <c:pt idx="0">
                  <c:v>698</c:v>
                </c:pt>
                <c:pt idx="1">
                  <c:v>525</c:v>
                </c:pt>
                <c:pt idx="2">
                  <c:v>143</c:v>
                </c:pt>
                <c:pt idx="3">
                  <c:v>117</c:v>
                </c:pt>
                <c:pt idx="4">
                  <c:v>191</c:v>
                </c:pt>
                <c:pt idx="5">
                  <c:v>114</c:v>
                </c:pt>
                <c:pt idx="6">
                  <c:v>117</c:v>
                </c:pt>
                <c:pt idx="7">
                  <c:v>248</c:v>
                </c:pt>
                <c:pt idx="8">
                  <c:v>86</c:v>
                </c:pt>
                <c:pt idx="9">
                  <c:v>115</c:v>
                </c:pt>
                <c:pt idx="10">
                  <c:v>88</c:v>
                </c:pt>
                <c:pt idx="11">
                  <c:v>114</c:v>
                </c:pt>
                <c:pt idx="12">
                  <c:v>200</c:v>
                </c:pt>
                <c:pt idx="13">
                  <c:v>91</c:v>
                </c:pt>
                <c:pt idx="14">
                  <c:v>77</c:v>
                </c:pt>
                <c:pt idx="15">
                  <c:v>96</c:v>
                </c:pt>
                <c:pt idx="16">
                  <c:v>109</c:v>
                </c:pt>
                <c:pt idx="17">
                  <c:v>76</c:v>
                </c:pt>
              </c:numCache>
            </c:numRef>
          </c:val>
          <c:extLst>
            <c:ext xmlns:c16="http://schemas.microsoft.com/office/drawing/2014/chart" uri="{C3380CC4-5D6E-409C-BE32-E72D297353CC}">
              <c16:uniqueId val="{00000027-C0C4-B543-9B16-1B070F9E3067}"/>
            </c:ext>
          </c:extLst>
        </c:ser>
        <c:ser>
          <c:idx val="4"/>
          <c:order val="4"/>
          <c:tx>
            <c:strRef>
              <c:f>products_frequency!$F$35</c:f>
              <c:strCache>
                <c:ptCount val="1"/>
                <c:pt idx="0">
                  <c:v>Not consumed</c:v>
                </c:pt>
              </c:strCache>
            </c:strRef>
          </c:tx>
          <c:spPr>
            <a:noFill/>
            <a:ln>
              <a:noFill/>
            </a:ln>
            <a:effectLst/>
          </c:spPr>
          <c:invertIfNegative val="0"/>
          <c:cat>
            <c:strRef>
              <c:f>products_frequency!$A$36:$A$53</c:f>
              <c:strCache>
                <c:ptCount val="18"/>
                <c:pt idx="0">
                  <c:v>Cheese</c:v>
                </c:pt>
                <c:pt idx="1">
                  <c:v>Yogurt</c:v>
                </c:pt>
                <c:pt idx="2">
                  <c:v>Soy Sauce</c:v>
                </c:pt>
                <c:pt idx="3">
                  <c:v>Sour Cream</c:v>
                </c:pt>
                <c:pt idx="4">
                  <c:v>Vinegar</c:v>
                </c:pt>
                <c:pt idx="5">
                  <c:v>Fermented Sausage</c:v>
                </c:pt>
                <c:pt idx="6">
                  <c:v>Fermented Vegetables</c:v>
                </c:pt>
                <c:pt idx="7">
                  <c:v>Leavened Bread</c:v>
                </c:pt>
                <c:pt idx="8">
                  <c:v>Miso</c:v>
                </c:pt>
                <c:pt idx="9">
                  <c:v>Kefir</c:v>
                </c:pt>
                <c:pt idx="10">
                  <c:v>Kombucha</c:v>
                </c:pt>
                <c:pt idx="11">
                  <c:v>Fermented Fruit</c:v>
                </c:pt>
                <c:pt idx="12">
                  <c:v>Other Fermented Milk Products</c:v>
                </c:pt>
                <c:pt idx="13">
                  <c:v>Fermented Soy Products</c:v>
                </c:pt>
                <c:pt idx="14">
                  <c:v>Tempeh</c:v>
                </c:pt>
                <c:pt idx="15">
                  <c:v>Plant-based Yogurt</c:v>
                </c:pt>
                <c:pt idx="16">
                  <c:v>Fermented Cereals &amp; Grains</c:v>
                </c:pt>
                <c:pt idx="17">
                  <c:v>Fermented Fish</c:v>
                </c:pt>
              </c:strCache>
            </c:strRef>
          </c:cat>
          <c:val>
            <c:numRef>
              <c:f>products_frequency!$F$36:$F$53</c:f>
              <c:numCache>
                <c:formatCode>General</c:formatCode>
                <c:ptCount val="18"/>
                <c:pt idx="0">
                  <c:v>172</c:v>
                </c:pt>
                <c:pt idx="1">
                  <c:v>267</c:v>
                </c:pt>
                <c:pt idx="2">
                  <c:v>578</c:v>
                </c:pt>
                <c:pt idx="3">
                  <c:v>736</c:v>
                </c:pt>
                <c:pt idx="4">
                  <c:v>787</c:v>
                </c:pt>
                <c:pt idx="5">
                  <c:v>1055</c:v>
                </c:pt>
                <c:pt idx="6">
                  <c:v>1479</c:v>
                </c:pt>
                <c:pt idx="7">
                  <c:v>1759</c:v>
                </c:pt>
                <c:pt idx="8">
                  <c:v>1953</c:v>
                </c:pt>
                <c:pt idx="9">
                  <c:v>2100</c:v>
                </c:pt>
                <c:pt idx="10">
                  <c:v>2167</c:v>
                </c:pt>
                <c:pt idx="11">
                  <c:v>2206</c:v>
                </c:pt>
                <c:pt idx="12">
                  <c:v>2217</c:v>
                </c:pt>
                <c:pt idx="13">
                  <c:v>2289</c:v>
                </c:pt>
                <c:pt idx="14">
                  <c:v>2341</c:v>
                </c:pt>
                <c:pt idx="15">
                  <c:v>2381</c:v>
                </c:pt>
                <c:pt idx="16">
                  <c:v>2409</c:v>
                </c:pt>
                <c:pt idx="17">
                  <c:v>2460</c:v>
                </c:pt>
              </c:numCache>
            </c:numRef>
          </c:val>
          <c:extLst>
            <c:ext xmlns:c16="http://schemas.microsoft.com/office/drawing/2014/chart" uri="{C3380CC4-5D6E-409C-BE32-E72D297353CC}">
              <c16:uniqueId val="{0000003A-C0C4-B543-9B16-1B070F9E3067}"/>
            </c:ext>
          </c:extLst>
        </c:ser>
        <c:dLbls>
          <c:showLegendKey val="0"/>
          <c:showVal val="0"/>
          <c:showCatName val="0"/>
          <c:showSerName val="0"/>
          <c:showPercent val="0"/>
          <c:showBubbleSize val="0"/>
        </c:dLbls>
        <c:gapWidth val="10"/>
        <c:overlap val="100"/>
        <c:axId val="1359560560"/>
        <c:axId val="1366618944"/>
      </c:barChart>
      <c:catAx>
        <c:axId val="13595605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348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66618944"/>
        <c:crosses val="autoZero"/>
        <c:auto val="1"/>
        <c:lblAlgn val="ctr"/>
        <c:lblOffset val="30"/>
        <c:noMultiLvlLbl val="0"/>
      </c:catAx>
      <c:valAx>
        <c:axId val="1366618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59560560"/>
        <c:crosses val="autoZero"/>
        <c:crossBetween val="between"/>
      </c:valAx>
      <c:spPr>
        <a:noFill/>
        <a:ln>
          <a:noFill/>
        </a:ln>
        <a:effectLst/>
      </c:spPr>
    </c:plotArea>
    <c:legend>
      <c:legendPos val="t"/>
      <c:legendEntry>
        <c:idx val="4"/>
        <c:delete val="1"/>
      </c:legendEntry>
      <c:layout>
        <c:manualLayout>
          <c:xMode val="edge"/>
          <c:yMode val="edge"/>
          <c:x val="0.41296434583691516"/>
          <c:y val="0"/>
          <c:w val="0.58703565416308479"/>
          <c:h val="0.12587240734232083"/>
        </c:manualLayout>
      </c:layout>
      <c:overlay val="1"/>
      <c:spPr>
        <a:solidFill>
          <a:schemeClr val="bg1"/>
        </a:solid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673D16-419D-4E25-BEAC-DF79B4D1AFDC}"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B632EA2E-16F9-4808-9460-FC6465A4A9B8}">
      <dgm:prSet custT="1"/>
      <dgm:spPr/>
      <dgm:t>
        <a:bodyPr/>
        <a:lstStyle/>
        <a:p>
          <a:r>
            <a:rPr lang="en-US" sz="2400" dirty="0"/>
            <a:t>In our research, we found that a prostate cancer drug was partly effective because it contained an acetate group, which promoted beneficial bacteria.</a:t>
          </a:r>
        </a:p>
      </dgm:t>
    </dgm:pt>
    <dgm:pt modelId="{2DC4A5B8-1757-42E2-A666-E8A637409404}" type="parTrans" cxnId="{6636C784-7E39-4789-BFB5-BE705033D619}">
      <dgm:prSet/>
      <dgm:spPr/>
      <dgm:t>
        <a:bodyPr/>
        <a:lstStyle/>
        <a:p>
          <a:endParaRPr lang="en-US"/>
        </a:p>
      </dgm:t>
    </dgm:pt>
    <dgm:pt modelId="{993910C8-AE24-4598-9B86-0A0FFDF41C96}" type="sibTrans" cxnId="{6636C784-7E39-4789-BFB5-BE705033D619}">
      <dgm:prSet/>
      <dgm:spPr/>
      <dgm:t>
        <a:bodyPr/>
        <a:lstStyle/>
        <a:p>
          <a:endParaRPr lang="en-US"/>
        </a:p>
      </dgm:t>
    </dgm:pt>
    <dgm:pt modelId="{218B5F8E-692F-4F23-A84E-A4BA8364B7DA}">
      <dgm:prSet custT="1"/>
      <dgm:spPr/>
      <dgm:t>
        <a:bodyPr/>
        <a:lstStyle/>
        <a:p>
          <a:r>
            <a:rPr lang="en-US" sz="2400" dirty="0"/>
            <a:t>Acetate is common in fermented foods, including ACV made from fermented apple juice. It is ubiquitous in the ‘health food’ market in liquid and powder forms. </a:t>
          </a:r>
        </a:p>
      </dgm:t>
    </dgm:pt>
    <dgm:pt modelId="{F52FE9CA-6E7A-4ABC-9EF9-4AD7B391AD55}" type="parTrans" cxnId="{8F72FAF1-9F14-427D-B1BF-089626B6DFA4}">
      <dgm:prSet/>
      <dgm:spPr/>
      <dgm:t>
        <a:bodyPr/>
        <a:lstStyle/>
        <a:p>
          <a:endParaRPr lang="en-US"/>
        </a:p>
      </dgm:t>
    </dgm:pt>
    <dgm:pt modelId="{29BCEE49-D097-4814-A9B3-94DF92C3DB8C}" type="sibTrans" cxnId="{8F72FAF1-9F14-427D-B1BF-089626B6DFA4}">
      <dgm:prSet/>
      <dgm:spPr/>
      <dgm:t>
        <a:bodyPr/>
        <a:lstStyle/>
        <a:p>
          <a:endParaRPr lang="en-US"/>
        </a:p>
      </dgm:t>
    </dgm:pt>
    <dgm:pt modelId="{96A97C43-08BD-4BD1-B77F-AC057CB6A2F4}">
      <dgm:prSet custT="1"/>
      <dgm:spPr/>
      <dgm:t>
        <a:bodyPr/>
        <a:lstStyle/>
        <a:p>
          <a:r>
            <a:rPr lang="en-US" sz="2400" dirty="0"/>
            <a:t>Usually, </a:t>
          </a:r>
          <a:r>
            <a:rPr lang="en-US" sz="2400" b="1" dirty="0"/>
            <a:t>acetate is absorbed quickly</a:t>
          </a:r>
          <a:r>
            <a:rPr lang="en-US" sz="2400" dirty="0"/>
            <a:t>, but when bound within food matrices or a drug (Abi), like in some fermented foods, it reaches </a:t>
          </a:r>
          <a:r>
            <a:rPr lang="en-US" sz="2400" b="1" dirty="0"/>
            <a:t>lower in the digestive tract </a:t>
          </a:r>
          <a:r>
            <a:rPr lang="en-US" sz="2400" dirty="0"/>
            <a:t>and becomes more available to bacteria.</a:t>
          </a:r>
        </a:p>
      </dgm:t>
    </dgm:pt>
    <dgm:pt modelId="{08283A74-6672-404E-B410-B7105CF73638}" type="parTrans" cxnId="{6788E965-435B-4A4B-9DA8-D6435BB91D62}">
      <dgm:prSet/>
      <dgm:spPr/>
      <dgm:t>
        <a:bodyPr/>
        <a:lstStyle/>
        <a:p>
          <a:endParaRPr lang="en-US"/>
        </a:p>
      </dgm:t>
    </dgm:pt>
    <dgm:pt modelId="{AB1937C0-FDBC-4966-9E68-AB88EF27C49D}" type="sibTrans" cxnId="{6788E965-435B-4A4B-9DA8-D6435BB91D62}">
      <dgm:prSet/>
      <dgm:spPr/>
      <dgm:t>
        <a:bodyPr/>
        <a:lstStyle/>
        <a:p>
          <a:endParaRPr lang="en-US"/>
        </a:p>
      </dgm:t>
    </dgm:pt>
    <dgm:pt modelId="{7A8C23F4-D004-494E-8519-C717E9AF1856}" type="pres">
      <dgm:prSet presAssocID="{B3673D16-419D-4E25-BEAC-DF79B4D1AFDC}" presName="vert0" presStyleCnt="0">
        <dgm:presLayoutVars>
          <dgm:dir/>
          <dgm:animOne val="branch"/>
          <dgm:animLvl val="lvl"/>
        </dgm:presLayoutVars>
      </dgm:prSet>
      <dgm:spPr/>
    </dgm:pt>
    <dgm:pt modelId="{8B0B1813-9576-0A44-B285-2C182318A38E}" type="pres">
      <dgm:prSet presAssocID="{B632EA2E-16F9-4808-9460-FC6465A4A9B8}" presName="thickLine" presStyleLbl="alignNode1" presStyleIdx="0" presStyleCnt="3"/>
      <dgm:spPr/>
    </dgm:pt>
    <dgm:pt modelId="{A35B53B1-AA39-0D41-90A3-2632A7595FE8}" type="pres">
      <dgm:prSet presAssocID="{B632EA2E-16F9-4808-9460-FC6465A4A9B8}" presName="horz1" presStyleCnt="0"/>
      <dgm:spPr/>
    </dgm:pt>
    <dgm:pt modelId="{34DD03BB-3293-B944-BD9F-A4F41ED6CDC1}" type="pres">
      <dgm:prSet presAssocID="{B632EA2E-16F9-4808-9460-FC6465A4A9B8}" presName="tx1" presStyleLbl="revTx" presStyleIdx="0" presStyleCnt="3"/>
      <dgm:spPr/>
    </dgm:pt>
    <dgm:pt modelId="{4448CA65-3BA4-BC4E-B64F-04BB44855EF7}" type="pres">
      <dgm:prSet presAssocID="{B632EA2E-16F9-4808-9460-FC6465A4A9B8}" presName="vert1" presStyleCnt="0"/>
      <dgm:spPr/>
    </dgm:pt>
    <dgm:pt modelId="{C01DFCFA-A528-A045-97D2-E8006DBD0C3E}" type="pres">
      <dgm:prSet presAssocID="{218B5F8E-692F-4F23-A84E-A4BA8364B7DA}" presName="thickLine" presStyleLbl="alignNode1" presStyleIdx="1" presStyleCnt="3"/>
      <dgm:spPr/>
    </dgm:pt>
    <dgm:pt modelId="{0BC9B70A-52E0-CC49-BE7C-56ACF4585458}" type="pres">
      <dgm:prSet presAssocID="{218B5F8E-692F-4F23-A84E-A4BA8364B7DA}" presName="horz1" presStyleCnt="0"/>
      <dgm:spPr/>
    </dgm:pt>
    <dgm:pt modelId="{EBECC6C4-0BC5-B94D-B0C5-5E61EDE5C75F}" type="pres">
      <dgm:prSet presAssocID="{218B5F8E-692F-4F23-A84E-A4BA8364B7DA}" presName="tx1" presStyleLbl="revTx" presStyleIdx="1" presStyleCnt="3"/>
      <dgm:spPr/>
    </dgm:pt>
    <dgm:pt modelId="{67544A48-E87B-4848-BD86-B56A617C345D}" type="pres">
      <dgm:prSet presAssocID="{218B5F8E-692F-4F23-A84E-A4BA8364B7DA}" presName="vert1" presStyleCnt="0"/>
      <dgm:spPr/>
    </dgm:pt>
    <dgm:pt modelId="{95D577C3-8BEE-8142-A741-0CF540C8F89B}" type="pres">
      <dgm:prSet presAssocID="{96A97C43-08BD-4BD1-B77F-AC057CB6A2F4}" presName="thickLine" presStyleLbl="alignNode1" presStyleIdx="2" presStyleCnt="3"/>
      <dgm:spPr/>
    </dgm:pt>
    <dgm:pt modelId="{97F7A5C1-D131-A54F-B906-6E093549DD0D}" type="pres">
      <dgm:prSet presAssocID="{96A97C43-08BD-4BD1-B77F-AC057CB6A2F4}" presName="horz1" presStyleCnt="0"/>
      <dgm:spPr/>
    </dgm:pt>
    <dgm:pt modelId="{3CA2B477-7E43-9444-914D-F69A64A90AF0}" type="pres">
      <dgm:prSet presAssocID="{96A97C43-08BD-4BD1-B77F-AC057CB6A2F4}" presName="tx1" presStyleLbl="revTx" presStyleIdx="2" presStyleCnt="3"/>
      <dgm:spPr/>
    </dgm:pt>
    <dgm:pt modelId="{E88FBFD8-E047-2642-89EB-49B8509FDAD4}" type="pres">
      <dgm:prSet presAssocID="{96A97C43-08BD-4BD1-B77F-AC057CB6A2F4}" presName="vert1" presStyleCnt="0"/>
      <dgm:spPr/>
    </dgm:pt>
  </dgm:ptLst>
  <dgm:cxnLst>
    <dgm:cxn modelId="{8EA8910A-4E47-344E-B9CB-C81CE392CF81}" type="presOf" srcId="{B3673D16-419D-4E25-BEAC-DF79B4D1AFDC}" destId="{7A8C23F4-D004-494E-8519-C717E9AF1856}" srcOrd="0" destOrd="0" presId="urn:microsoft.com/office/officeart/2008/layout/LinedList"/>
    <dgm:cxn modelId="{6788E965-435B-4A4B-9DA8-D6435BB91D62}" srcId="{B3673D16-419D-4E25-BEAC-DF79B4D1AFDC}" destId="{96A97C43-08BD-4BD1-B77F-AC057CB6A2F4}" srcOrd="2" destOrd="0" parTransId="{08283A74-6672-404E-B410-B7105CF73638}" sibTransId="{AB1937C0-FDBC-4966-9E68-AB88EF27C49D}"/>
    <dgm:cxn modelId="{1284C875-1F48-7C40-B2F6-3CC4A7446989}" type="presOf" srcId="{218B5F8E-692F-4F23-A84E-A4BA8364B7DA}" destId="{EBECC6C4-0BC5-B94D-B0C5-5E61EDE5C75F}" srcOrd="0" destOrd="0" presId="urn:microsoft.com/office/officeart/2008/layout/LinedList"/>
    <dgm:cxn modelId="{6636C784-7E39-4789-BFB5-BE705033D619}" srcId="{B3673D16-419D-4E25-BEAC-DF79B4D1AFDC}" destId="{B632EA2E-16F9-4808-9460-FC6465A4A9B8}" srcOrd="0" destOrd="0" parTransId="{2DC4A5B8-1757-42E2-A666-E8A637409404}" sibTransId="{993910C8-AE24-4598-9B86-0A0FFDF41C96}"/>
    <dgm:cxn modelId="{15B901A3-50C3-E74E-BDE7-5189CEA2B32F}" type="presOf" srcId="{96A97C43-08BD-4BD1-B77F-AC057CB6A2F4}" destId="{3CA2B477-7E43-9444-914D-F69A64A90AF0}" srcOrd="0" destOrd="0" presId="urn:microsoft.com/office/officeart/2008/layout/LinedList"/>
    <dgm:cxn modelId="{738250AE-DE5B-6548-9F61-BF509923FEDA}" type="presOf" srcId="{B632EA2E-16F9-4808-9460-FC6465A4A9B8}" destId="{34DD03BB-3293-B944-BD9F-A4F41ED6CDC1}" srcOrd="0" destOrd="0" presId="urn:microsoft.com/office/officeart/2008/layout/LinedList"/>
    <dgm:cxn modelId="{8F72FAF1-9F14-427D-B1BF-089626B6DFA4}" srcId="{B3673D16-419D-4E25-BEAC-DF79B4D1AFDC}" destId="{218B5F8E-692F-4F23-A84E-A4BA8364B7DA}" srcOrd="1" destOrd="0" parTransId="{F52FE9CA-6E7A-4ABC-9EF9-4AD7B391AD55}" sibTransId="{29BCEE49-D097-4814-A9B3-94DF92C3DB8C}"/>
    <dgm:cxn modelId="{1F964D8E-0C99-9348-8E7B-3D274CDABE8D}" type="presParOf" srcId="{7A8C23F4-D004-494E-8519-C717E9AF1856}" destId="{8B0B1813-9576-0A44-B285-2C182318A38E}" srcOrd="0" destOrd="0" presId="urn:microsoft.com/office/officeart/2008/layout/LinedList"/>
    <dgm:cxn modelId="{5EAF6445-D223-244D-BB36-02913B41FA42}" type="presParOf" srcId="{7A8C23F4-D004-494E-8519-C717E9AF1856}" destId="{A35B53B1-AA39-0D41-90A3-2632A7595FE8}" srcOrd="1" destOrd="0" presId="urn:microsoft.com/office/officeart/2008/layout/LinedList"/>
    <dgm:cxn modelId="{B767BF36-DE0E-F143-BF2F-09E2CF1D2003}" type="presParOf" srcId="{A35B53B1-AA39-0D41-90A3-2632A7595FE8}" destId="{34DD03BB-3293-B944-BD9F-A4F41ED6CDC1}" srcOrd="0" destOrd="0" presId="urn:microsoft.com/office/officeart/2008/layout/LinedList"/>
    <dgm:cxn modelId="{413CE8CB-10C5-7B41-AC8B-56E51D1F9F39}" type="presParOf" srcId="{A35B53B1-AA39-0D41-90A3-2632A7595FE8}" destId="{4448CA65-3BA4-BC4E-B64F-04BB44855EF7}" srcOrd="1" destOrd="0" presId="urn:microsoft.com/office/officeart/2008/layout/LinedList"/>
    <dgm:cxn modelId="{01095A91-0AEB-F146-A65D-A37A60223375}" type="presParOf" srcId="{7A8C23F4-D004-494E-8519-C717E9AF1856}" destId="{C01DFCFA-A528-A045-97D2-E8006DBD0C3E}" srcOrd="2" destOrd="0" presId="urn:microsoft.com/office/officeart/2008/layout/LinedList"/>
    <dgm:cxn modelId="{E85A4AF0-3D88-4048-A31C-FBDECC909666}" type="presParOf" srcId="{7A8C23F4-D004-494E-8519-C717E9AF1856}" destId="{0BC9B70A-52E0-CC49-BE7C-56ACF4585458}" srcOrd="3" destOrd="0" presId="urn:microsoft.com/office/officeart/2008/layout/LinedList"/>
    <dgm:cxn modelId="{3D21AA62-435D-DE49-ADA2-977334EF95D3}" type="presParOf" srcId="{0BC9B70A-52E0-CC49-BE7C-56ACF4585458}" destId="{EBECC6C4-0BC5-B94D-B0C5-5E61EDE5C75F}" srcOrd="0" destOrd="0" presId="urn:microsoft.com/office/officeart/2008/layout/LinedList"/>
    <dgm:cxn modelId="{911310D7-EE4B-1E4B-8F79-E101079550C8}" type="presParOf" srcId="{0BC9B70A-52E0-CC49-BE7C-56ACF4585458}" destId="{67544A48-E87B-4848-BD86-B56A617C345D}" srcOrd="1" destOrd="0" presId="urn:microsoft.com/office/officeart/2008/layout/LinedList"/>
    <dgm:cxn modelId="{3A7557CC-CA8A-EA40-AF2B-0CBC3667C0C4}" type="presParOf" srcId="{7A8C23F4-D004-494E-8519-C717E9AF1856}" destId="{95D577C3-8BEE-8142-A741-0CF540C8F89B}" srcOrd="4" destOrd="0" presId="urn:microsoft.com/office/officeart/2008/layout/LinedList"/>
    <dgm:cxn modelId="{CE90358B-1480-5F4B-AFC3-EC0D073D80C0}" type="presParOf" srcId="{7A8C23F4-D004-494E-8519-C717E9AF1856}" destId="{97F7A5C1-D131-A54F-B906-6E093549DD0D}" srcOrd="5" destOrd="0" presId="urn:microsoft.com/office/officeart/2008/layout/LinedList"/>
    <dgm:cxn modelId="{280038FE-70BC-B845-A853-308FBB521798}" type="presParOf" srcId="{97F7A5C1-D131-A54F-B906-6E093549DD0D}" destId="{3CA2B477-7E43-9444-914D-F69A64A90AF0}" srcOrd="0" destOrd="0" presId="urn:microsoft.com/office/officeart/2008/layout/LinedList"/>
    <dgm:cxn modelId="{14D5259F-F49B-204A-8602-E351ECCA7D7F}" type="presParOf" srcId="{97F7A5C1-D131-A54F-B906-6E093549DD0D}" destId="{E88FBFD8-E047-2642-89EB-49B8509FDAD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A5A179-B5BD-473D-916D-D0EE2D81394A}"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31372B1D-B809-4D23-A7A8-34B8EF452F56}">
      <dgm:prSet/>
      <dgm:spPr/>
      <dgm:t>
        <a:bodyPr/>
        <a:lstStyle/>
        <a:p>
          <a:r>
            <a:rPr lang="en-AU" dirty="0"/>
            <a:t>Microbes are incredibly powerful potentiators of health, but we need more accessible treatments to radically modulate the microbiota in a sustainable way</a:t>
          </a:r>
          <a:endParaRPr lang="en-US" dirty="0"/>
        </a:p>
      </dgm:t>
    </dgm:pt>
    <dgm:pt modelId="{A7887A15-8218-4001-832A-580F0497C4CE}" type="parTrans" cxnId="{1D50510D-AF5F-466E-BAD6-CDE7E51AFE1D}">
      <dgm:prSet/>
      <dgm:spPr/>
      <dgm:t>
        <a:bodyPr/>
        <a:lstStyle/>
        <a:p>
          <a:endParaRPr lang="en-US"/>
        </a:p>
      </dgm:t>
    </dgm:pt>
    <dgm:pt modelId="{E4499BAB-768B-4D9A-B774-FF54A8A7A2C0}" type="sibTrans" cxnId="{1D50510D-AF5F-466E-BAD6-CDE7E51AFE1D}">
      <dgm:prSet/>
      <dgm:spPr/>
      <dgm:t>
        <a:bodyPr/>
        <a:lstStyle/>
        <a:p>
          <a:endParaRPr lang="en-US"/>
        </a:p>
      </dgm:t>
    </dgm:pt>
    <dgm:pt modelId="{4D208EC9-1851-4D2D-994A-82414DCF62C8}">
      <dgm:prSet/>
      <dgm:spPr/>
      <dgm:t>
        <a:bodyPr/>
        <a:lstStyle/>
        <a:p>
          <a:r>
            <a:rPr lang="en-AU"/>
            <a:t>Not all fermented foods are equal in their health benefits but are patient populations could really benefit from their consumption</a:t>
          </a:r>
          <a:endParaRPr lang="en-US"/>
        </a:p>
      </dgm:t>
    </dgm:pt>
    <dgm:pt modelId="{01FB0477-A331-4B6E-BE94-2B3A5860A171}" type="parTrans" cxnId="{8E9B450B-32AA-4B09-9CBA-7507B7FB649D}">
      <dgm:prSet/>
      <dgm:spPr/>
      <dgm:t>
        <a:bodyPr/>
        <a:lstStyle/>
        <a:p>
          <a:endParaRPr lang="en-US"/>
        </a:p>
      </dgm:t>
    </dgm:pt>
    <dgm:pt modelId="{CB769485-658F-47E9-961E-9F24E9F5EE4A}" type="sibTrans" cxnId="{8E9B450B-32AA-4B09-9CBA-7507B7FB649D}">
      <dgm:prSet/>
      <dgm:spPr/>
      <dgm:t>
        <a:bodyPr/>
        <a:lstStyle/>
        <a:p>
          <a:endParaRPr lang="en-US"/>
        </a:p>
      </dgm:t>
    </dgm:pt>
    <dgm:pt modelId="{B8F7047B-77DE-C84F-9191-7E0CB5950367}" type="pres">
      <dgm:prSet presAssocID="{B8A5A179-B5BD-473D-916D-D0EE2D81394A}" presName="vert0" presStyleCnt="0">
        <dgm:presLayoutVars>
          <dgm:dir/>
          <dgm:animOne val="branch"/>
          <dgm:animLvl val="lvl"/>
        </dgm:presLayoutVars>
      </dgm:prSet>
      <dgm:spPr/>
    </dgm:pt>
    <dgm:pt modelId="{626028ED-E742-1C47-9AEC-33D0B72E8054}" type="pres">
      <dgm:prSet presAssocID="{31372B1D-B809-4D23-A7A8-34B8EF452F56}" presName="thickLine" presStyleLbl="alignNode1" presStyleIdx="0" presStyleCnt="2"/>
      <dgm:spPr/>
    </dgm:pt>
    <dgm:pt modelId="{E7244BA9-A758-4C4D-98D1-B116CE9060F1}" type="pres">
      <dgm:prSet presAssocID="{31372B1D-B809-4D23-A7A8-34B8EF452F56}" presName="horz1" presStyleCnt="0"/>
      <dgm:spPr/>
    </dgm:pt>
    <dgm:pt modelId="{775E64AD-6A9E-9349-8ED8-8658A84F63D7}" type="pres">
      <dgm:prSet presAssocID="{31372B1D-B809-4D23-A7A8-34B8EF452F56}" presName="tx1" presStyleLbl="revTx" presStyleIdx="0" presStyleCnt="2"/>
      <dgm:spPr/>
    </dgm:pt>
    <dgm:pt modelId="{AD463389-7A80-BA40-A2E5-CAE6112954A4}" type="pres">
      <dgm:prSet presAssocID="{31372B1D-B809-4D23-A7A8-34B8EF452F56}" presName="vert1" presStyleCnt="0"/>
      <dgm:spPr/>
    </dgm:pt>
    <dgm:pt modelId="{47D61F22-B0D4-6D44-82A7-4AEC97E88D13}" type="pres">
      <dgm:prSet presAssocID="{4D208EC9-1851-4D2D-994A-82414DCF62C8}" presName="thickLine" presStyleLbl="alignNode1" presStyleIdx="1" presStyleCnt="2"/>
      <dgm:spPr/>
    </dgm:pt>
    <dgm:pt modelId="{63A43B2F-5C20-AE4C-B038-9036B2FFB52B}" type="pres">
      <dgm:prSet presAssocID="{4D208EC9-1851-4D2D-994A-82414DCF62C8}" presName="horz1" presStyleCnt="0"/>
      <dgm:spPr/>
    </dgm:pt>
    <dgm:pt modelId="{1F163AF1-0A4D-7D40-A7D3-B974F644AC4D}" type="pres">
      <dgm:prSet presAssocID="{4D208EC9-1851-4D2D-994A-82414DCF62C8}" presName="tx1" presStyleLbl="revTx" presStyleIdx="1" presStyleCnt="2"/>
      <dgm:spPr/>
    </dgm:pt>
    <dgm:pt modelId="{25392FAB-0B90-9048-9262-A9275AE14020}" type="pres">
      <dgm:prSet presAssocID="{4D208EC9-1851-4D2D-994A-82414DCF62C8}" presName="vert1" presStyleCnt="0"/>
      <dgm:spPr/>
    </dgm:pt>
  </dgm:ptLst>
  <dgm:cxnLst>
    <dgm:cxn modelId="{8E9B450B-32AA-4B09-9CBA-7507B7FB649D}" srcId="{B8A5A179-B5BD-473D-916D-D0EE2D81394A}" destId="{4D208EC9-1851-4D2D-994A-82414DCF62C8}" srcOrd="1" destOrd="0" parTransId="{01FB0477-A331-4B6E-BE94-2B3A5860A171}" sibTransId="{CB769485-658F-47E9-961E-9F24E9F5EE4A}"/>
    <dgm:cxn modelId="{1D50510D-AF5F-466E-BAD6-CDE7E51AFE1D}" srcId="{B8A5A179-B5BD-473D-916D-D0EE2D81394A}" destId="{31372B1D-B809-4D23-A7A8-34B8EF452F56}" srcOrd="0" destOrd="0" parTransId="{A7887A15-8218-4001-832A-580F0497C4CE}" sibTransId="{E4499BAB-768B-4D9A-B774-FF54A8A7A2C0}"/>
    <dgm:cxn modelId="{2501292E-1A83-1B48-8BDB-2278F01DCE39}" type="presOf" srcId="{4D208EC9-1851-4D2D-994A-82414DCF62C8}" destId="{1F163AF1-0A4D-7D40-A7D3-B974F644AC4D}" srcOrd="0" destOrd="0" presId="urn:microsoft.com/office/officeart/2008/layout/LinedList"/>
    <dgm:cxn modelId="{1DE92ABD-C241-8247-BC53-97267DF791B3}" type="presOf" srcId="{B8A5A179-B5BD-473D-916D-D0EE2D81394A}" destId="{B8F7047B-77DE-C84F-9191-7E0CB5950367}" srcOrd="0" destOrd="0" presId="urn:microsoft.com/office/officeart/2008/layout/LinedList"/>
    <dgm:cxn modelId="{852209CA-2B61-2441-994C-9B24560D09DB}" type="presOf" srcId="{31372B1D-B809-4D23-A7A8-34B8EF452F56}" destId="{775E64AD-6A9E-9349-8ED8-8658A84F63D7}" srcOrd="0" destOrd="0" presId="urn:microsoft.com/office/officeart/2008/layout/LinedList"/>
    <dgm:cxn modelId="{E08906FD-07F2-F441-B020-2D09F4067468}" type="presParOf" srcId="{B8F7047B-77DE-C84F-9191-7E0CB5950367}" destId="{626028ED-E742-1C47-9AEC-33D0B72E8054}" srcOrd="0" destOrd="0" presId="urn:microsoft.com/office/officeart/2008/layout/LinedList"/>
    <dgm:cxn modelId="{835F5B91-747B-BC4A-8192-CF6CBC163184}" type="presParOf" srcId="{B8F7047B-77DE-C84F-9191-7E0CB5950367}" destId="{E7244BA9-A758-4C4D-98D1-B116CE9060F1}" srcOrd="1" destOrd="0" presId="urn:microsoft.com/office/officeart/2008/layout/LinedList"/>
    <dgm:cxn modelId="{B6ED9B72-5BBE-794C-9F32-CB875C305C2E}" type="presParOf" srcId="{E7244BA9-A758-4C4D-98D1-B116CE9060F1}" destId="{775E64AD-6A9E-9349-8ED8-8658A84F63D7}" srcOrd="0" destOrd="0" presId="urn:microsoft.com/office/officeart/2008/layout/LinedList"/>
    <dgm:cxn modelId="{8864AA94-3435-1C48-82E1-E1FDCA7C5EC6}" type="presParOf" srcId="{E7244BA9-A758-4C4D-98D1-B116CE9060F1}" destId="{AD463389-7A80-BA40-A2E5-CAE6112954A4}" srcOrd="1" destOrd="0" presId="urn:microsoft.com/office/officeart/2008/layout/LinedList"/>
    <dgm:cxn modelId="{16A5F595-9B2F-4F41-ADE1-EE3375C62B2C}" type="presParOf" srcId="{B8F7047B-77DE-C84F-9191-7E0CB5950367}" destId="{47D61F22-B0D4-6D44-82A7-4AEC97E88D13}" srcOrd="2" destOrd="0" presId="urn:microsoft.com/office/officeart/2008/layout/LinedList"/>
    <dgm:cxn modelId="{57D191B4-C5C0-4449-BCDA-B877E12D02FC}" type="presParOf" srcId="{B8F7047B-77DE-C84F-9191-7E0CB5950367}" destId="{63A43B2F-5C20-AE4C-B038-9036B2FFB52B}" srcOrd="3" destOrd="0" presId="urn:microsoft.com/office/officeart/2008/layout/LinedList"/>
    <dgm:cxn modelId="{F1601FBB-66EB-1247-9E62-E43AC3214B58}" type="presParOf" srcId="{63A43B2F-5C20-AE4C-B038-9036B2FFB52B}" destId="{1F163AF1-0A4D-7D40-A7D3-B974F644AC4D}" srcOrd="0" destOrd="0" presId="urn:microsoft.com/office/officeart/2008/layout/LinedList"/>
    <dgm:cxn modelId="{939F941D-0EE3-AF4D-B062-2CFE714022B8}" type="presParOf" srcId="{63A43B2F-5C20-AE4C-B038-9036B2FFB52B}" destId="{25392FAB-0B90-9048-9262-A9275AE1402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B1813-9576-0A44-B285-2C182318A38E}">
      <dsp:nvSpPr>
        <dsp:cNvPr id="0" name=""/>
        <dsp:cNvSpPr/>
      </dsp:nvSpPr>
      <dsp:spPr>
        <a:xfrm>
          <a:off x="0" y="2693"/>
          <a:ext cx="7238197"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DD03BB-3293-B944-BD9F-A4F41ED6CDC1}">
      <dsp:nvSpPr>
        <dsp:cNvPr id="0" name=""/>
        <dsp:cNvSpPr/>
      </dsp:nvSpPr>
      <dsp:spPr>
        <a:xfrm>
          <a:off x="0" y="2693"/>
          <a:ext cx="7238197" cy="183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In our research, we found that a prostate cancer drug was partly effective because it contained an acetate group, which promoted beneficial bacteria.</a:t>
          </a:r>
        </a:p>
      </dsp:txBody>
      <dsp:txXfrm>
        <a:off x="0" y="2693"/>
        <a:ext cx="7238197" cy="1837233"/>
      </dsp:txXfrm>
    </dsp:sp>
    <dsp:sp modelId="{C01DFCFA-A528-A045-97D2-E8006DBD0C3E}">
      <dsp:nvSpPr>
        <dsp:cNvPr id="0" name=""/>
        <dsp:cNvSpPr/>
      </dsp:nvSpPr>
      <dsp:spPr>
        <a:xfrm>
          <a:off x="0" y="1839926"/>
          <a:ext cx="7238197" cy="0"/>
        </a:xfrm>
        <a:prstGeom prst="line">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ECC6C4-0BC5-B94D-B0C5-5E61EDE5C75F}">
      <dsp:nvSpPr>
        <dsp:cNvPr id="0" name=""/>
        <dsp:cNvSpPr/>
      </dsp:nvSpPr>
      <dsp:spPr>
        <a:xfrm>
          <a:off x="0" y="1839926"/>
          <a:ext cx="7238197" cy="183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Acetate is common in fermented foods, including ACV made from fermented apple juice. It is ubiquitous in the ‘health food’ market in liquid and powder forms. </a:t>
          </a:r>
        </a:p>
      </dsp:txBody>
      <dsp:txXfrm>
        <a:off x="0" y="1839926"/>
        <a:ext cx="7238197" cy="1837233"/>
      </dsp:txXfrm>
    </dsp:sp>
    <dsp:sp modelId="{95D577C3-8BEE-8142-A741-0CF540C8F89B}">
      <dsp:nvSpPr>
        <dsp:cNvPr id="0" name=""/>
        <dsp:cNvSpPr/>
      </dsp:nvSpPr>
      <dsp:spPr>
        <a:xfrm>
          <a:off x="0" y="3677160"/>
          <a:ext cx="7238197" cy="0"/>
        </a:xfrm>
        <a:prstGeom prst="line">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A2B477-7E43-9444-914D-F69A64A90AF0}">
      <dsp:nvSpPr>
        <dsp:cNvPr id="0" name=""/>
        <dsp:cNvSpPr/>
      </dsp:nvSpPr>
      <dsp:spPr>
        <a:xfrm>
          <a:off x="0" y="3677160"/>
          <a:ext cx="7238197" cy="1837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Usually, </a:t>
          </a:r>
          <a:r>
            <a:rPr lang="en-US" sz="2400" b="1" kern="1200" dirty="0"/>
            <a:t>acetate is absorbed quickly</a:t>
          </a:r>
          <a:r>
            <a:rPr lang="en-US" sz="2400" kern="1200" dirty="0"/>
            <a:t>, but when bound within food matrices or a drug (Abi), like in some fermented foods, it reaches </a:t>
          </a:r>
          <a:r>
            <a:rPr lang="en-US" sz="2400" b="1" kern="1200" dirty="0"/>
            <a:t>lower in the digestive tract </a:t>
          </a:r>
          <a:r>
            <a:rPr lang="en-US" sz="2400" kern="1200" dirty="0"/>
            <a:t>and becomes more available to bacteria.</a:t>
          </a:r>
        </a:p>
      </dsp:txBody>
      <dsp:txXfrm>
        <a:off x="0" y="3677160"/>
        <a:ext cx="7238197" cy="1837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028ED-E742-1C47-9AEC-33D0B72E8054}">
      <dsp:nvSpPr>
        <dsp:cNvPr id="0" name=""/>
        <dsp:cNvSpPr/>
      </dsp:nvSpPr>
      <dsp:spPr>
        <a:xfrm>
          <a:off x="0" y="0"/>
          <a:ext cx="4085665"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75E64AD-6A9E-9349-8ED8-8658A84F63D7}">
      <dsp:nvSpPr>
        <dsp:cNvPr id="0" name=""/>
        <dsp:cNvSpPr/>
      </dsp:nvSpPr>
      <dsp:spPr>
        <a:xfrm>
          <a:off x="0" y="0"/>
          <a:ext cx="4085665" cy="1795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kern="1200" dirty="0"/>
            <a:t>Microbes are incredibly powerful potentiators of health, but we need more accessible treatments to radically modulate the microbiota in a sustainable way</a:t>
          </a:r>
          <a:endParaRPr lang="en-US" sz="2100" kern="1200" dirty="0"/>
        </a:p>
      </dsp:txBody>
      <dsp:txXfrm>
        <a:off x="0" y="0"/>
        <a:ext cx="4085665" cy="1795603"/>
      </dsp:txXfrm>
    </dsp:sp>
    <dsp:sp modelId="{47D61F22-B0D4-6D44-82A7-4AEC97E88D13}">
      <dsp:nvSpPr>
        <dsp:cNvPr id="0" name=""/>
        <dsp:cNvSpPr/>
      </dsp:nvSpPr>
      <dsp:spPr>
        <a:xfrm>
          <a:off x="0" y="1795603"/>
          <a:ext cx="4085665" cy="0"/>
        </a:xfrm>
        <a:prstGeom prst="line">
          <a:avLst/>
        </a:prstGeom>
        <a:solidFill>
          <a:schemeClr val="accent2">
            <a:hueOff val="6443612"/>
            <a:satOff val="-18493"/>
            <a:lumOff val="-29609"/>
            <a:alphaOff val="0"/>
          </a:schemeClr>
        </a:solidFill>
        <a:ln w="19050" cap="flat" cmpd="sng" algn="ctr">
          <a:solidFill>
            <a:schemeClr val="accent2">
              <a:hueOff val="6443612"/>
              <a:satOff val="-18493"/>
              <a:lumOff val="-2960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F163AF1-0A4D-7D40-A7D3-B974F644AC4D}">
      <dsp:nvSpPr>
        <dsp:cNvPr id="0" name=""/>
        <dsp:cNvSpPr/>
      </dsp:nvSpPr>
      <dsp:spPr>
        <a:xfrm>
          <a:off x="0" y="1795603"/>
          <a:ext cx="4085665" cy="1795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kern="1200"/>
            <a:t>Not all fermented foods are equal in their health benefits but are patient populations could really benefit from their consumption</a:t>
          </a:r>
          <a:endParaRPr lang="en-US" sz="2100" kern="1200"/>
        </a:p>
      </dsp:txBody>
      <dsp:txXfrm>
        <a:off x="0" y="1795603"/>
        <a:ext cx="4085665" cy="179560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66A74-F810-7E4B-A25A-714630AA21D5}" type="datetimeFigureOut">
              <a:rPr lang="en-US" smtClean="0"/>
              <a:t>3/22/26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94D3B-C91C-8347-9CBE-FE5F1DF650A3}" type="slidenum">
              <a:rPr lang="en-US" smtClean="0"/>
              <a:t>‹#›</a:t>
            </a:fld>
            <a:endParaRPr lang="en-US"/>
          </a:p>
        </p:txBody>
      </p:sp>
    </p:spTree>
    <p:extLst>
      <p:ext uri="{BB962C8B-B14F-4D97-AF65-F5344CB8AC3E}">
        <p14:creationId xmlns:p14="http://schemas.microsoft.com/office/powerpoint/2010/main" val="143164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CC7B08AC-930C-4256-8F33-4AD38916CC59}" type="slidenum">
              <a:rPr lang="en-CA" smtClean="0"/>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this, we performed a clinical study on 68 prostate cancer patients in which we sampled the rectal microbiota of those receiving either no active treatment, traditional androgen deprivation therapy, or androgen deprivation therapy combined with oral abiraterone acetate</a:t>
            </a:r>
          </a:p>
          <a:p>
            <a:endParaRPr lang="en-CA" dirty="0"/>
          </a:p>
        </p:txBody>
      </p:sp>
      <p:sp>
        <p:nvSpPr>
          <p:cNvPr id="4" name="Slide Number Placeholder 3"/>
          <p:cNvSpPr>
            <a:spLocks noGrp="1"/>
          </p:cNvSpPr>
          <p:nvPr>
            <p:ph type="sldNum" sz="quarter" idx="5"/>
          </p:nvPr>
        </p:nvSpPr>
        <p:spPr/>
        <p:txBody>
          <a:bodyPr/>
          <a:lstStyle/>
          <a:p>
            <a:fld id="{D048E1DE-FC43-4862-BC28-B040BA03A5C5}" type="slidenum">
              <a:rPr lang="en-CA" smtClean="0"/>
              <a:t>32</a:t>
            </a:fld>
            <a:endParaRPr lang="en-CA"/>
          </a:p>
        </p:txBody>
      </p:sp>
    </p:spTree>
    <p:extLst>
      <p:ext uri="{BB962C8B-B14F-4D97-AF65-F5344CB8AC3E}">
        <p14:creationId xmlns:p14="http://schemas.microsoft.com/office/powerpoint/2010/main" val="87454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Helvetica Neue" panose="02000503000000020004" pitchFamily="2" charset="0"/>
              </a:rPr>
              <a:t>-Known as abiraterone acetate, which is used to treat prostate cancer, but has very poor absorption with up to 55% of the parent compound being excreted in the feces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Helvetica Neue" panose="02000503000000020004" pitchFamily="2" charset="0"/>
              </a:rPr>
              <a:t>-Notably, abiraterone acetate is a prodrug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Helvetica Neue" panose="02000503000000020004" pitchFamily="2"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Helvetica Neue" panose="02000503000000020004" pitchFamily="2" charset="0"/>
              </a:rPr>
              <a:t>meaning it requires </a:t>
            </a:r>
            <a:r>
              <a:rPr lang="en-CA" sz="1200" dirty="0" err="1">
                <a:cs typeface="Helvetica Neue" panose="02000503000000020004" pitchFamily="2" charset="0"/>
              </a:rPr>
              <a:t>hydrolyric</a:t>
            </a:r>
            <a:r>
              <a:rPr lang="en-CA" sz="1200" dirty="0">
                <a:cs typeface="Helvetica Neue" panose="02000503000000020004" pitchFamily="2" charset="0"/>
              </a:rPr>
              <a:t> cleavage of its inactive conjugate acetate,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Helvetica Neue" panose="02000503000000020004" pitchFamily="2"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Helvetica Neue" panose="02000503000000020004" pitchFamily="2" charset="0"/>
              </a:rPr>
              <a:t>in order to release the active ingredient of the drug, abiraterone, which then acts to decrease androgen </a:t>
            </a:r>
            <a:r>
              <a:rPr lang="en-CA" sz="1200" dirty="0" err="1">
                <a:cs typeface="Helvetica Neue" panose="02000503000000020004" pitchFamily="2" charset="0"/>
              </a:rPr>
              <a:t>biosynthesisin</a:t>
            </a:r>
            <a:r>
              <a:rPr lang="en-CA" sz="1200" dirty="0">
                <a:cs typeface="Helvetica Neue" panose="02000503000000020004" pitchFamily="2" charset="0"/>
              </a:rPr>
              <a:t> the body via cyp17A inhibition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cs typeface="Helvetica Neue" panose="02000503000000020004" pitchFamily="2" charset="0"/>
              </a:rPr>
              <a:t>-however abiraterone exhibits higher than expected efficacy in comparison to many other androgen inhibiting drugs</a:t>
            </a:r>
            <a:endParaRPr lang="en-CA" dirty="0"/>
          </a:p>
        </p:txBody>
      </p:sp>
      <p:sp>
        <p:nvSpPr>
          <p:cNvPr id="4" name="Slide Number Placeholder 3"/>
          <p:cNvSpPr>
            <a:spLocks noGrp="1"/>
          </p:cNvSpPr>
          <p:nvPr>
            <p:ph type="sldNum" sz="quarter" idx="5"/>
          </p:nvPr>
        </p:nvSpPr>
        <p:spPr/>
        <p:txBody>
          <a:bodyPr/>
          <a:lstStyle/>
          <a:p>
            <a:fld id="{D048E1DE-FC43-4862-BC28-B040BA03A5C5}" type="slidenum">
              <a:rPr lang="en-CA" smtClean="0"/>
              <a:t>33</a:t>
            </a:fld>
            <a:endParaRPr lang="en-CA"/>
          </a:p>
        </p:txBody>
      </p:sp>
    </p:spTree>
    <p:extLst>
      <p:ext uri="{BB962C8B-B14F-4D97-AF65-F5344CB8AC3E}">
        <p14:creationId xmlns:p14="http://schemas.microsoft.com/office/powerpoint/2010/main" val="309524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DNA extraction and microbiota sequencing, principal component analysis of the dataset revealed only 1 bacterial genus, Akkermansia, to be significantly higher in patients receiving AA</a:t>
            </a:r>
          </a:p>
          <a:p>
            <a:r>
              <a:rPr lang="en-US" dirty="0"/>
              <a:t>-On average, Akkermansia was approximately 5 times higher compared to patients either receiving no treatment or </a:t>
            </a:r>
            <a:r>
              <a:rPr lang="en-US" dirty="0" err="1"/>
              <a:t>adt</a:t>
            </a:r>
            <a:r>
              <a:rPr lang="en-US" dirty="0"/>
              <a:t> alone</a:t>
            </a:r>
          </a:p>
          <a:p>
            <a:r>
              <a:rPr lang="en-US" dirty="0"/>
              <a:t>-So why this was particularly interesting to us was because Akkermansia has recently been shown to be inversely correlated with a wide range of metabolic disorders including certain cancers</a:t>
            </a:r>
          </a:p>
          <a:p>
            <a:r>
              <a:rPr lang="en-US" dirty="0"/>
              <a:t>-Based on recent findings showing </a:t>
            </a:r>
            <a:r>
              <a:rPr lang="en-US" dirty="0" err="1"/>
              <a:t>akermansia</a:t>
            </a:r>
            <a:r>
              <a:rPr lang="en-US" dirty="0"/>
              <a:t> to improve response to anti-PD-1 based immunotherapy drugs as well, many research groups are actively searching for ways to improve this species through microbiota management strategies</a:t>
            </a:r>
          </a:p>
          <a:p>
            <a:endParaRPr lang="en-US" dirty="0"/>
          </a:p>
          <a:p>
            <a:r>
              <a:rPr lang="en-US" dirty="0"/>
              <a:t> significantly increased in relative abundance </a:t>
            </a:r>
          </a:p>
          <a:p>
            <a:endParaRPr lang="en-US" dirty="0"/>
          </a:p>
          <a:p>
            <a:r>
              <a:rPr lang="en-US" dirty="0"/>
              <a:t>The findings from the study demonstrate that</a:t>
            </a:r>
            <a:endParaRPr lang="en-CA" dirty="0"/>
          </a:p>
        </p:txBody>
      </p:sp>
      <p:sp>
        <p:nvSpPr>
          <p:cNvPr id="4" name="Slide Number Placeholder 3"/>
          <p:cNvSpPr>
            <a:spLocks noGrp="1"/>
          </p:cNvSpPr>
          <p:nvPr>
            <p:ph type="sldNum" sz="quarter" idx="5"/>
          </p:nvPr>
        </p:nvSpPr>
        <p:spPr/>
        <p:txBody>
          <a:bodyPr/>
          <a:lstStyle/>
          <a:p>
            <a:fld id="{D048E1DE-FC43-4862-BC28-B040BA03A5C5}" type="slidenum">
              <a:rPr lang="en-CA" smtClean="0"/>
              <a:t>34</a:t>
            </a:fld>
            <a:endParaRPr lang="en-CA"/>
          </a:p>
        </p:txBody>
      </p:sp>
    </p:spTree>
    <p:extLst>
      <p:ext uri="{BB962C8B-B14F-4D97-AF65-F5344CB8AC3E}">
        <p14:creationId xmlns:p14="http://schemas.microsoft.com/office/powerpoint/2010/main" val="2631735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2CF4-8A14-8E4A-97E3-081CF098BF79}" type="slidenum">
              <a:rPr lang="en-US" smtClean="0"/>
              <a:t>35</a:t>
            </a:fld>
            <a:endParaRPr lang="en-US"/>
          </a:p>
        </p:txBody>
      </p:sp>
    </p:spTree>
    <p:extLst>
      <p:ext uri="{BB962C8B-B14F-4D97-AF65-F5344CB8AC3E}">
        <p14:creationId xmlns:p14="http://schemas.microsoft.com/office/powerpoint/2010/main" val="3657134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Demostrating</a:t>
            </a:r>
            <a:r>
              <a:rPr lang="en-US" dirty="0"/>
              <a:t> the major impact that Akkermansia can have on the functional, or rather metabolic capacity, of the gut microbiome, we identified several bacterial biosynthesis pathways predicted to be significantly altered during exposure to AA as well</a:t>
            </a:r>
          </a:p>
          <a:p>
            <a:r>
              <a:rPr lang="en-US" dirty="0"/>
              <a:t>*click*</a:t>
            </a:r>
          </a:p>
          <a:p>
            <a:r>
              <a:rPr lang="en-US" dirty="0"/>
              <a:t>-Mostly notably, nearly all bacterial vitamin K2 biosynthesis pathways were significantly elevated in patients receiving AA</a:t>
            </a:r>
          </a:p>
          <a:p>
            <a:r>
              <a:rPr lang="en-US" dirty="0"/>
              <a:t>*click*</a:t>
            </a:r>
          </a:p>
          <a:p>
            <a:r>
              <a:rPr lang="en-US" dirty="0"/>
              <a:t>-relevant to this study, past work has shown vitamin k2 is a prospective anti cancer agent with activity against both androgen dependent, and independent cancer cells in vitro</a:t>
            </a:r>
          </a:p>
          <a:p>
            <a:r>
              <a:rPr lang="en-US" dirty="0"/>
              <a:t>*click*</a:t>
            </a:r>
          </a:p>
          <a:p>
            <a:r>
              <a:rPr lang="en-US" dirty="0"/>
              <a:t>-moreover, a large European prospective study showed dietary vitamin k2 to inversely associated with development of prostate cancer</a:t>
            </a:r>
          </a:p>
          <a:p>
            <a:endParaRPr lang="en-US" dirty="0"/>
          </a:p>
          <a:p>
            <a:endParaRPr lang="en-US" dirty="0"/>
          </a:p>
          <a:p>
            <a:endParaRPr lang="en-US" dirty="0"/>
          </a:p>
          <a:p>
            <a:endParaRPr lang="en-US" dirty="0"/>
          </a:p>
          <a:p>
            <a:r>
              <a:rPr lang="en-US" dirty="0"/>
              <a:t>Going one step further, metabolic inferencing identified that </a:t>
            </a:r>
            <a:endParaRPr lang="en-CA" dirty="0"/>
          </a:p>
        </p:txBody>
      </p:sp>
      <p:sp>
        <p:nvSpPr>
          <p:cNvPr id="4" name="Slide Number Placeholder 3"/>
          <p:cNvSpPr>
            <a:spLocks noGrp="1"/>
          </p:cNvSpPr>
          <p:nvPr>
            <p:ph type="sldNum" sz="quarter" idx="5"/>
          </p:nvPr>
        </p:nvSpPr>
        <p:spPr/>
        <p:txBody>
          <a:bodyPr/>
          <a:lstStyle/>
          <a:p>
            <a:fld id="{D048E1DE-FC43-4862-BC28-B040BA03A5C5}" type="slidenum">
              <a:rPr lang="en-CA" smtClean="0"/>
              <a:t>36</a:t>
            </a:fld>
            <a:endParaRPr lang="en-CA"/>
          </a:p>
        </p:txBody>
      </p:sp>
    </p:spTree>
    <p:extLst>
      <p:ext uri="{BB962C8B-B14F-4D97-AF65-F5344CB8AC3E}">
        <p14:creationId xmlns:p14="http://schemas.microsoft.com/office/powerpoint/2010/main" val="3480978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CC94D3B-C91C-8347-9CBE-FE5F1DF650A3}" type="slidenum">
              <a:rPr lang="en-US" smtClean="0"/>
              <a:t>41</a:t>
            </a:fld>
            <a:endParaRPr lang="en-US"/>
          </a:p>
        </p:txBody>
      </p:sp>
    </p:spTree>
    <p:extLst>
      <p:ext uri="{BB962C8B-B14F-4D97-AF65-F5344CB8AC3E}">
        <p14:creationId xmlns:p14="http://schemas.microsoft.com/office/powerpoint/2010/main" val="1372059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9C70918-CC60-F34B-BF6E-A7E83D1034FE}" type="slidenum">
              <a:rPr lang="en-AU" smtClean="0"/>
              <a:pPr/>
              <a:t>42</a:t>
            </a:fld>
            <a:endParaRPr lang="en-AU"/>
          </a:p>
        </p:txBody>
      </p:sp>
    </p:spTree>
    <p:extLst>
      <p:ext uri="{BB962C8B-B14F-4D97-AF65-F5344CB8AC3E}">
        <p14:creationId xmlns:p14="http://schemas.microsoft.com/office/powerpoint/2010/main" val="335055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3BFD36D-B3BC-CF47-942F-0788FEA0570A}" type="slidenum">
              <a:rPr lang="en-AU" smtClean="0"/>
              <a:pPr/>
              <a:t>45</a:t>
            </a:fld>
            <a:endParaRPr lang="en-AU"/>
          </a:p>
        </p:txBody>
      </p:sp>
    </p:spTree>
    <p:extLst>
      <p:ext uri="{BB962C8B-B14F-4D97-AF65-F5344CB8AC3E}">
        <p14:creationId xmlns:p14="http://schemas.microsoft.com/office/powerpoint/2010/main" val="3609538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53273-AD3D-4670-259F-B697B2841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A7B7B7-94DA-DF04-F308-75163A9787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F35E136-5391-2B6B-90FF-8689862CD60F}"/>
              </a:ext>
            </a:extLst>
          </p:cNvPr>
          <p:cNvSpPr>
            <a:spLocks noGrp="1"/>
          </p:cNvSpPr>
          <p:nvPr>
            <p:ph type="body" idx="1"/>
          </p:nvPr>
        </p:nvSpPr>
        <p:spPr/>
        <p:txBody>
          <a:bodyPr/>
          <a:lstStyle/>
          <a:p>
            <a:r>
              <a:rPr lang="en-US" dirty="0"/>
              <a:t>
</a:t>
            </a:r>
          </a:p>
        </p:txBody>
      </p:sp>
      <p:sp>
        <p:nvSpPr>
          <p:cNvPr id="6" name="Slide Number Placeholder 5">
            <a:extLst>
              <a:ext uri="{FF2B5EF4-FFF2-40B4-BE49-F238E27FC236}">
                <a16:creationId xmlns:a16="http://schemas.microsoft.com/office/drawing/2014/main" id="{DC663E50-8B30-AD0A-3C75-700DCD717279}"/>
              </a:ext>
            </a:extLst>
          </p:cNvPr>
          <p:cNvSpPr>
            <a:spLocks noGrp="1"/>
          </p:cNvSpPr>
          <p:nvPr>
            <p:ph type="sldNum" sz="quarter" idx="5"/>
          </p:nvPr>
        </p:nvSpPr>
        <p:spPr/>
        <p:txBody>
          <a:bodyPr/>
          <a:lstStyle/>
          <a:p>
            <a:fld id="{BA2B4A00-6B6B-2E4C-8CFF-E2C87743807C}" type="slidenum">
              <a:rPr lang="en-US" smtClean="0"/>
              <a:t>46</a:t>
            </a:fld>
            <a:endParaRPr lang="en-US"/>
          </a:p>
        </p:txBody>
      </p:sp>
    </p:spTree>
    <p:extLst>
      <p:ext uri="{BB962C8B-B14F-4D97-AF65-F5344CB8AC3E}">
        <p14:creationId xmlns:p14="http://schemas.microsoft.com/office/powerpoint/2010/main" val="1289968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9c1feee75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9c1feee75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By Jeremy, Raylene, Ben</a:t>
            </a:r>
            <a:endParaRPr dirty="0"/>
          </a:p>
        </p:txBody>
      </p:sp>
    </p:spTree>
    <p:extLst>
      <p:ext uri="{BB962C8B-B14F-4D97-AF65-F5344CB8AC3E}">
        <p14:creationId xmlns:p14="http://schemas.microsoft.com/office/powerpoint/2010/main" val="363531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 see pictures like this but still most don’t believe this, that we are one.</a:t>
            </a:r>
          </a:p>
        </p:txBody>
      </p:sp>
      <p:sp>
        <p:nvSpPr>
          <p:cNvPr id="4" name="Slide Number Placeholder 3"/>
          <p:cNvSpPr>
            <a:spLocks noGrp="1"/>
          </p:cNvSpPr>
          <p:nvPr>
            <p:ph type="sldNum" sz="quarter" idx="5"/>
          </p:nvPr>
        </p:nvSpPr>
        <p:spPr/>
        <p:txBody>
          <a:bodyPr/>
          <a:lstStyle/>
          <a:p>
            <a:fld id="{14FA722A-F451-C44A-9FEF-76B79AFBA9D4}" type="slidenum">
              <a:rPr lang="en-AU" smtClean="0"/>
              <a:t>2</a:t>
            </a:fld>
            <a:endParaRPr lang="en-AU"/>
          </a:p>
        </p:txBody>
      </p:sp>
    </p:spTree>
    <p:extLst>
      <p:ext uri="{BB962C8B-B14F-4D97-AF65-F5344CB8AC3E}">
        <p14:creationId xmlns:p14="http://schemas.microsoft.com/office/powerpoint/2010/main" val="3256031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9c1feee75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9c1feee75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dirty="0">
                <a:solidFill>
                  <a:schemeClr val="dk1"/>
                </a:solidFill>
              </a:rPr>
              <a:t>By Jeremy, Raylene, Ben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6A4B9-0D9B-77FF-2494-05FFDB5CB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74F84-8284-050E-85B3-7A2B0DCD9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26633-6E55-20EE-981D-9138A4A153E0}"/>
              </a:ext>
            </a:extLst>
          </p:cNvPr>
          <p:cNvSpPr>
            <a:spLocks noGrp="1"/>
          </p:cNvSpPr>
          <p:nvPr>
            <p:ph type="body" idx="1"/>
          </p:nvPr>
        </p:nvSpPr>
        <p:spPr/>
        <p:txBody>
          <a:bodyPr/>
          <a:lstStyle/>
          <a:p>
            <a:r>
              <a:rPr lang="en-CA" sz="1200" kern="1200" dirty="0">
                <a:solidFill>
                  <a:schemeClr val="tx1"/>
                </a:solidFill>
                <a:effectLst/>
                <a:ea typeface="+mn-ea"/>
                <a:cs typeface="+mn-cs"/>
              </a:rPr>
              <a:t>Overall, 25.7% of respondents reported consuming all 18 listed fermented foods at least once. Cheese (95.7%) and yogurt (93.2%) were the most consumed, while fermented fish (38.9%) and fermented cereals/grains (40.2%) were least consumed. Consumption patterns varied by age, sex, income, and education. Lower intake was seen in older adults, those with lower income or education, and those for whom health was not a primary consideration in food choice. Taste was the main motivator for consumption, with health second. Home fermentation was uncommon (10%) but more frequent among younger, more educated individuals. While there was a willingness to try new products (29.1%) and adopt home fermentation (30%), participants expressed uncertainty about their safety (18.4%) and potential health benefits (52.7%). Nonetheless, two-thirds wanted to learn more about fermented foods, and nearly half supported their inclusion in Canada’s Food Guide.</a:t>
            </a:r>
            <a:r>
              <a:rPr lang="en-CA" dirty="0">
                <a:effectLst/>
              </a:rPr>
              <a:t> </a:t>
            </a:r>
            <a:endParaRPr lang="en-US" dirty="0"/>
          </a:p>
        </p:txBody>
      </p:sp>
      <p:sp>
        <p:nvSpPr>
          <p:cNvPr id="4" name="Slide Number Placeholder 3">
            <a:extLst>
              <a:ext uri="{FF2B5EF4-FFF2-40B4-BE49-F238E27FC236}">
                <a16:creationId xmlns:a16="http://schemas.microsoft.com/office/drawing/2014/main" id="{C1E57FD6-D735-76D5-525E-61A8D11FC046}"/>
              </a:ext>
            </a:extLst>
          </p:cNvPr>
          <p:cNvSpPr>
            <a:spLocks noGrp="1"/>
          </p:cNvSpPr>
          <p:nvPr>
            <p:ph type="sldNum" sz="quarter" idx="5"/>
          </p:nvPr>
        </p:nvSpPr>
        <p:spPr/>
        <p:txBody>
          <a:bodyPr/>
          <a:lstStyle/>
          <a:p>
            <a:fld id="{BA2B4A00-6B6B-2E4C-8CFF-E2C87743807C}" type="slidenum">
              <a:rPr lang="en-US" smtClean="0"/>
              <a:t>50</a:t>
            </a:fld>
            <a:endParaRPr lang="en-US"/>
          </a:p>
        </p:txBody>
      </p:sp>
    </p:spTree>
    <p:extLst>
      <p:ext uri="{BB962C8B-B14F-4D97-AF65-F5344CB8AC3E}">
        <p14:creationId xmlns:p14="http://schemas.microsoft.com/office/powerpoint/2010/main" val="4006139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94990-DFDF-8806-1D22-755F3EF2D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0073F-D091-6E60-CE12-4F8C60CD3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BE9BE-88BB-19C2-F3F5-CBBD5A93C2EF}"/>
              </a:ext>
            </a:extLst>
          </p:cNvPr>
          <p:cNvSpPr>
            <a:spLocks noGrp="1"/>
          </p:cNvSpPr>
          <p:nvPr>
            <p:ph type="body" idx="1"/>
          </p:nvPr>
        </p:nvSpPr>
        <p:spPr/>
        <p:txBody>
          <a:bodyPr/>
          <a:lstStyle/>
          <a:p>
            <a:r>
              <a:rPr lang="en-CA" sz="1200" kern="1200" dirty="0">
                <a:solidFill>
                  <a:schemeClr val="tx1"/>
                </a:solidFill>
                <a:effectLst/>
                <a:ea typeface="+mn-ea"/>
                <a:cs typeface="+mn-cs"/>
              </a:rPr>
              <a:t>Overall, 25.7% of respondents reported consuming all 18 listed fermented foods at least once. Cheese (95.7%) and yogurt (93.2%) were the most consumed, while fermented fish (38.9%) and fermented cereals/grains (40.2%) were least consumed. Consumption patterns varied by age, sex, income, and education. Lower intake was seen in older adults, those with lower income or education, and those for whom health was not a primary consideration in food choice. Taste was the main motivator for consumption, with health second. Home fermentation was uncommon (10%) but more frequent among younger, more educated individuals. While there was a willingness to try new products (29.1%) and adopt home fermentation (30%), participants expressed uncertainty about their safety (18.4%) and potential health benefits (52.7%). Nonetheless, two-thirds wanted to learn more about fermented foods, and nearly half supported their inclusion in Canada’s Food Guide.</a:t>
            </a:r>
            <a:r>
              <a:rPr lang="en-CA" dirty="0">
                <a:effectLst/>
              </a:rPr>
              <a:t> </a:t>
            </a:r>
            <a:endParaRPr lang="en-US" dirty="0"/>
          </a:p>
        </p:txBody>
      </p:sp>
      <p:sp>
        <p:nvSpPr>
          <p:cNvPr id="4" name="Slide Number Placeholder 3">
            <a:extLst>
              <a:ext uri="{FF2B5EF4-FFF2-40B4-BE49-F238E27FC236}">
                <a16:creationId xmlns:a16="http://schemas.microsoft.com/office/drawing/2014/main" id="{9A9B0B54-8B01-15C9-C5CD-D7BE5EFA9C76}"/>
              </a:ext>
            </a:extLst>
          </p:cNvPr>
          <p:cNvSpPr>
            <a:spLocks noGrp="1"/>
          </p:cNvSpPr>
          <p:nvPr>
            <p:ph type="sldNum" sz="quarter" idx="5"/>
          </p:nvPr>
        </p:nvSpPr>
        <p:spPr/>
        <p:txBody>
          <a:bodyPr/>
          <a:lstStyle/>
          <a:p>
            <a:fld id="{BA2B4A00-6B6B-2E4C-8CFF-E2C87743807C}" type="slidenum">
              <a:rPr lang="en-US" smtClean="0"/>
              <a:t>51</a:t>
            </a:fld>
            <a:endParaRPr lang="en-US"/>
          </a:p>
        </p:txBody>
      </p:sp>
    </p:spTree>
    <p:extLst>
      <p:ext uri="{BB962C8B-B14F-4D97-AF65-F5344CB8AC3E}">
        <p14:creationId xmlns:p14="http://schemas.microsoft.com/office/powerpoint/2010/main" val="701325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ea typeface="+mn-ea"/>
                <a:cs typeface="+mn-cs"/>
              </a:rPr>
              <a:t>Overall, 25.7% of respondents reported consuming all 18 listed fermented foods at least once. Cheese (95.7%) and yogurt (93.2%) were the most consumed, while fermented fish (38.9%) and fermented cereals/grains (40.2%) were least consumed. Consumption patterns varied by age, sex, income, and education. Lower intake was seen in older adults, those with lower income or education, and those for whom health was not a primary consideration in food choice. Taste was the main motivator for consumption, with health second. Home fermentation was uncommon (10%) but more frequent among younger, more educated individuals. While there was a willingness to try new products (29.1%) and adopt home fermentation (30%), participants expressed uncertainty about their safety (18.4%) and potential health benefits (52.7%). Nonetheless, two-thirds wanted to learn more about fermented foods, and nearly half supported their inclusion in Canada’s Food Guide.</a:t>
            </a:r>
            <a:r>
              <a:rPr lang="en-CA" dirty="0">
                <a:effectLst/>
              </a:rPr>
              <a:t> </a:t>
            </a:r>
            <a:endParaRPr lang="en-US" dirty="0"/>
          </a:p>
        </p:txBody>
      </p:sp>
      <p:sp>
        <p:nvSpPr>
          <p:cNvPr id="4" name="Slide Number Placeholder 3"/>
          <p:cNvSpPr>
            <a:spLocks noGrp="1"/>
          </p:cNvSpPr>
          <p:nvPr>
            <p:ph type="sldNum" sz="quarter" idx="5"/>
          </p:nvPr>
        </p:nvSpPr>
        <p:spPr/>
        <p:txBody>
          <a:bodyPr/>
          <a:lstStyle/>
          <a:p>
            <a:fld id="{BA2B4A00-6B6B-2E4C-8CFF-E2C87743807C}" type="slidenum">
              <a:rPr lang="en-US" smtClean="0"/>
              <a:t>53</a:t>
            </a:fld>
            <a:endParaRPr lang="en-US"/>
          </a:p>
        </p:txBody>
      </p:sp>
    </p:spTree>
    <p:extLst>
      <p:ext uri="{BB962C8B-B14F-4D97-AF65-F5344CB8AC3E}">
        <p14:creationId xmlns:p14="http://schemas.microsoft.com/office/powerpoint/2010/main" val="1927171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E97D0-3319-B646-CA93-BF7151FD7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48B86C-6A97-99E6-2456-E3E2A5741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B2325-B9DA-EB83-5D34-F764D3B3B657}"/>
              </a:ext>
            </a:extLst>
          </p:cNvPr>
          <p:cNvSpPr>
            <a:spLocks noGrp="1"/>
          </p:cNvSpPr>
          <p:nvPr>
            <p:ph type="body" idx="1"/>
          </p:nvPr>
        </p:nvSpPr>
        <p:spPr/>
        <p:txBody>
          <a:bodyPr/>
          <a:lstStyle/>
          <a:p>
            <a:r>
              <a:rPr lang="en-CA" sz="1200" kern="1200" dirty="0">
                <a:solidFill>
                  <a:schemeClr val="tx1"/>
                </a:solidFill>
                <a:effectLst/>
                <a:ea typeface="+mn-ea"/>
                <a:cs typeface="+mn-cs"/>
              </a:rPr>
              <a:t>Overall, 25.7% of respondents reported consuming all 18 listed fermented foods at least once. Cheese (95.7%) and yogurt (93.2%) were the most consumed, while fermented fish (38.9%) and fermented cereals/grains (40.2%) were least consumed. Consumption patterns varied by age, sex, income, and education. Lower intake was seen in older adults, those with lower income or education, and those for whom health was not a primary consideration in food choice. Taste was the main motivator for consumption, with health second. Home fermentation was uncommon (10%) but more frequent among younger, more educated individuals. While there was a willingness to try new products (29.1%) and adopt home fermentation (30%), participants expressed uncertainty about their safety (18.4%) and potential health benefits (52.7%). Nonetheless, two-thirds wanted to learn more about fermented foods, and nearly half supported their inclusion in Canada’s Food Guide.</a:t>
            </a:r>
            <a:r>
              <a:rPr lang="en-CA" dirty="0">
                <a:effectLst/>
              </a:rPr>
              <a:t> </a:t>
            </a:r>
            <a:endParaRPr lang="en-US" dirty="0"/>
          </a:p>
        </p:txBody>
      </p:sp>
      <p:sp>
        <p:nvSpPr>
          <p:cNvPr id="4" name="Slide Number Placeholder 3">
            <a:extLst>
              <a:ext uri="{FF2B5EF4-FFF2-40B4-BE49-F238E27FC236}">
                <a16:creationId xmlns:a16="http://schemas.microsoft.com/office/drawing/2014/main" id="{72D5F29C-5109-E355-E641-3B8CB3BFEAC7}"/>
              </a:ext>
            </a:extLst>
          </p:cNvPr>
          <p:cNvSpPr>
            <a:spLocks noGrp="1"/>
          </p:cNvSpPr>
          <p:nvPr>
            <p:ph type="sldNum" sz="quarter" idx="5"/>
          </p:nvPr>
        </p:nvSpPr>
        <p:spPr/>
        <p:txBody>
          <a:bodyPr/>
          <a:lstStyle/>
          <a:p>
            <a:fld id="{BA2B4A00-6B6B-2E4C-8CFF-E2C87743807C}" type="slidenum">
              <a:rPr lang="en-US" smtClean="0"/>
              <a:t>55</a:t>
            </a:fld>
            <a:endParaRPr lang="en-US"/>
          </a:p>
        </p:txBody>
      </p:sp>
    </p:spTree>
    <p:extLst>
      <p:ext uri="{BB962C8B-B14F-4D97-AF65-F5344CB8AC3E}">
        <p14:creationId xmlns:p14="http://schemas.microsoft.com/office/powerpoint/2010/main" val="2469790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here about Ben’s Kefir study as well as kombucha study </a:t>
            </a:r>
          </a:p>
        </p:txBody>
      </p:sp>
      <p:sp>
        <p:nvSpPr>
          <p:cNvPr id="4" name="Slide Number Placeholder 3"/>
          <p:cNvSpPr>
            <a:spLocks noGrp="1"/>
          </p:cNvSpPr>
          <p:nvPr>
            <p:ph type="sldNum" sz="quarter" idx="5"/>
          </p:nvPr>
        </p:nvSpPr>
        <p:spPr/>
        <p:txBody>
          <a:bodyPr/>
          <a:lstStyle/>
          <a:p>
            <a:fld id="{BA2B4A00-6B6B-2E4C-8CFF-E2C87743807C}" type="slidenum">
              <a:rPr lang="en-US" smtClean="0"/>
              <a:t>57</a:t>
            </a:fld>
            <a:endParaRPr lang="en-US"/>
          </a:p>
        </p:txBody>
      </p:sp>
    </p:spTree>
    <p:extLst>
      <p:ext uri="{BB962C8B-B14F-4D97-AF65-F5344CB8AC3E}">
        <p14:creationId xmlns:p14="http://schemas.microsoft.com/office/powerpoint/2010/main" val="409647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A1F56-BE48-FFA4-5DFE-A57E2CF52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77F7A-5607-7AC0-3963-582B3285061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D2195F-E6E6-4AA0-FBEC-330407708192}"/>
              </a:ext>
            </a:extLst>
          </p:cNvPr>
          <p:cNvSpPr>
            <a:spLocks noGrp="1"/>
          </p:cNvSpPr>
          <p:nvPr>
            <p:ph type="body" idx="1"/>
          </p:nvPr>
        </p:nvSpPr>
        <p:spPr/>
        <p:txBody>
          <a:bodyPr/>
          <a:lstStyle/>
          <a:p>
            <a:r>
              <a:rPr lang="en-CA" b="1" dirty="0"/>
              <a:t>What Does Science Say About Health Benefits?</a:t>
            </a:r>
          </a:p>
          <a:p>
            <a:r>
              <a:rPr lang="en-CA" dirty="0"/>
              <a:t>Research has linked fermented food consumption with:</a:t>
            </a:r>
          </a:p>
          <a:p>
            <a:r>
              <a:rPr lang="en-CA" dirty="0"/>
              <a:t>Metabolic health</a:t>
            </a:r>
          </a:p>
          <a:p>
            <a:r>
              <a:rPr lang="en-CA" dirty="0"/>
              <a:t>Cardiovascular health</a:t>
            </a:r>
          </a:p>
          <a:p>
            <a:r>
              <a:rPr lang="en-CA" dirty="0"/>
              <a:t>Gut health</a:t>
            </a:r>
          </a:p>
          <a:p>
            <a:r>
              <a:rPr lang="en-CA" dirty="0"/>
              <a:t>Immune function</a:t>
            </a:r>
          </a:p>
          <a:p>
            <a:r>
              <a:rPr lang="en-CA" dirty="0"/>
              <a:t>Mental health</a:t>
            </a:r>
          </a:p>
          <a:p>
            <a:r>
              <a:rPr lang="en-CA" dirty="0"/>
              <a:t>However, the strength of evidence varies by </a:t>
            </a:r>
            <a:r>
              <a:rPr lang="en-CA" b="1" dirty="0"/>
              <a:t>food type</a:t>
            </a:r>
            <a:r>
              <a:rPr lang="en-CA" dirty="0"/>
              <a:t>.</a:t>
            </a:r>
          </a:p>
          <a:p>
            <a:r>
              <a:rPr lang="en-CA" dirty="0"/>
              <a:t>The strongest evidence so far is for </a:t>
            </a:r>
            <a:r>
              <a:rPr lang="en-CA" b="1" dirty="0"/>
              <a:t>fermented dairy products</a:t>
            </a:r>
            <a:r>
              <a:rPr lang="en-CA" dirty="0"/>
              <a:t> and </a:t>
            </a:r>
            <a:r>
              <a:rPr lang="en-CA" b="1" dirty="0"/>
              <a:t>metabolic conditions</a:t>
            </a:r>
            <a:r>
              <a:rPr lang="en-CA" dirty="0"/>
              <a:t> such as type 2 diabetes.</a:t>
            </a:r>
          </a:p>
          <a:p>
            <a:pPr>
              <a:lnSpc>
                <a:spcPct val="107000"/>
              </a:lnSpc>
              <a:spcAft>
                <a:spcPts val="800"/>
              </a:spcAft>
              <a:buNone/>
            </a:pPr>
            <a:endParaRPr lang="en-CA" sz="1200" kern="100" dirty="0">
              <a:solidFill>
                <a:schemeClr val="bg1"/>
              </a:solidFill>
              <a:effectLst/>
              <a:ea typeface="Helvetica Neue" panose="02000503000000020004" pitchFamily="2"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37D2E67E-B797-C31A-2635-188D2530F6FB}"/>
              </a:ext>
            </a:extLst>
          </p:cNvPr>
          <p:cNvSpPr>
            <a:spLocks noGrp="1"/>
          </p:cNvSpPr>
          <p:nvPr>
            <p:ph type="sldNum" sz="quarter" idx="5"/>
          </p:nvPr>
        </p:nvSpPr>
        <p:spPr/>
        <p:txBody>
          <a:bodyPr/>
          <a:lstStyle/>
          <a:p>
            <a:fld id="{BA2B4A00-6B6B-2E4C-8CFF-E2C87743807C}" type="slidenum">
              <a:rPr lang="en-US" smtClean="0"/>
              <a:t>58</a:t>
            </a:fld>
            <a:endParaRPr lang="en-US"/>
          </a:p>
        </p:txBody>
      </p:sp>
    </p:spTree>
    <p:extLst>
      <p:ext uri="{BB962C8B-B14F-4D97-AF65-F5344CB8AC3E}">
        <p14:creationId xmlns:p14="http://schemas.microsoft.com/office/powerpoint/2010/main" val="4110431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427D8-34E3-C68A-4432-96E83506C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24ACE-658E-C4E7-3F25-A7D9FBC8720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582B60-4536-3144-E458-7A1444597441}"/>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6" name="Slide Number Placeholder 5">
            <a:extLst>
              <a:ext uri="{FF2B5EF4-FFF2-40B4-BE49-F238E27FC236}">
                <a16:creationId xmlns:a16="http://schemas.microsoft.com/office/drawing/2014/main" id="{DAA45C5F-3D66-DFBA-28D0-E73E01716E5D}"/>
              </a:ext>
            </a:extLst>
          </p:cNvPr>
          <p:cNvSpPr>
            <a:spLocks noGrp="1"/>
          </p:cNvSpPr>
          <p:nvPr>
            <p:ph type="sldNum" sz="quarter" idx="5"/>
          </p:nvPr>
        </p:nvSpPr>
        <p:spPr/>
        <p:txBody>
          <a:bodyPr/>
          <a:lstStyle/>
          <a:p>
            <a:fld id="{BA2B4A00-6B6B-2E4C-8CFF-E2C87743807C}" type="slidenum">
              <a:rPr lang="en-US" smtClean="0"/>
              <a:t>60</a:t>
            </a:fld>
            <a:endParaRPr lang="en-US"/>
          </a:p>
        </p:txBody>
      </p:sp>
    </p:spTree>
    <p:extLst>
      <p:ext uri="{BB962C8B-B14F-4D97-AF65-F5344CB8AC3E}">
        <p14:creationId xmlns:p14="http://schemas.microsoft.com/office/powerpoint/2010/main" val="2462665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8C438B-E836-BE41-8406-4B6DA74EC952}" type="slidenum">
              <a:rPr lang="en-US" smtClean="0"/>
              <a:t>61</a:t>
            </a:fld>
            <a:endParaRPr lang="en-US"/>
          </a:p>
        </p:txBody>
      </p:sp>
    </p:spTree>
    <p:extLst>
      <p:ext uri="{BB962C8B-B14F-4D97-AF65-F5344CB8AC3E}">
        <p14:creationId xmlns:p14="http://schemas.microsoft.com/office/powerpoint/2010/main" val="17624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AEC224-C65B-204C-8DB8-22AA125DF42B}" type="slidenum">
              <a:rPr lang="en-US" smtClean="0"/>
              <a:t>4</a:t>
            </a:fld>
            <a:endParaRPr lang="en-US"/>
          </a:p>
        </p:txBody>
      </p:sp>
    </p:spTree>
    <p:extLst>
      <p:ext uri="{BB962C8B-B14F-4D97-AF65-F5344CB8AC3E}">
        <p14:creationId xmlns:p14="http://schemas.microsoft.com/office/powerpoint/2010/main" val="3854363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Shape 18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Tree>
    <p:extLst>
      <p:ext uri="{BB962C8B-B14F-4D97-AF65-F5344CB8AC3E}">
        <p14:creationId xmlns:p14="http://schemas.microsoft.com/office/powerpoint/2010/main" val="2491545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C7B08AC-930C-4256-8F33-4AD38916CC59}" type="slidenum">
              <a:rPr lang="en-CA" smtClean="0"/>
              <a:pPr/>
              <a:t>8</a:t>
            </a:fld>
            <a:endParaRPr lang="en-CA"/>
          </a:p>
        </p:txBody>
      </p:sp>
    </p:spTree>
    <p:extLst>
      <p:ext uri="{BB962C8B-B14F-4D97-AF65-F5344CB8AC3E}">
        <p14:creationId xmlns:p14="http://schemas.microsoft.com/office/powerpoint/2010/main" val="3827407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306EA6F-A206-4E49-8895-4FFB583AD6C7}" type="slidenum">
              <a:rPr lang="en-AU" smtClean="0"/>
              <a:t>11</a:t>
            </a:fld>
            <a:endParaRPr lang="en-AU"/>
          </a:p>
        </p:txBody>
      </p:sp>
    </p:spTree>
    <p:extLst>
      <p:ext uri="{BB962C8B-B14F-4D97-AF65-F5344CB8AC3E}">
        <p14:creationId xmlns:p14="http://schemas.microsoft.com/office/powerpoint/2010/main" val="77398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C7B08AC-930C-4256-8F33-4AD38916CC59}" type="slidenum">
              <a:rPr lang="en-CA" smtClean="0"/>
              <a:pPr/>
              <a:t>15</a:t>
            </a:fld>
            <a:endParaRPr lang="en-CA"/>
          </a:p>
        </p:txBody>
      </p:sp>
    </p:spTree>
    <p:extLst>
      <p:ext uri="{BB962C8B-B14F-4D97-AF65-F5344CB8AC3E}">
        <p14:creationId xmlns:p14="http://schemas.microsoft.com/office/powerpoint/2010/main" val="2926687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CC94D3B-C91C-8347-9CBE-FE5F1DF650A3}" type="slidenum">
              <a:rPr lang="en-US" smtClean="0"/>
              <a:t>22</a:t>
            </a:fld>
            <a:endParaRPr lang="en-US"/>
          </a:p>
        </p:txBody>
      </p:sp>
    </p:spTree>
    <p:extLst>
      <p:ext uri="{BB962C8B-B14F-4D97-AF65-F5344CB8AC3E}">
        <p14:creationId xmlns:p14="http://schemas.microsoft.com/office/powerpoint/2010/main" val="3528552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3BFD36D-B3BC-CF47-942F-0788FEA0570A}" type="slidenum">
              <a:rPr lang="en-AU" smtClean="0"/>
              <a:pPr/>
              <a:t>23</a:t>
            </a:fld>
            <a:endParaRPr lang="en-AU"/>
          </a:p>
        </p:txBody>
      </p:sp>
    </p:spTree>
    <p:extLst>
      <p:ext uri="{BB962C8B-B14F-4D97-AF65-F5344CB8AC3E}">
        <p14:creationId xmlns:p14="http://schemas.microsoft.com/office/powerpoint/2010/main" val="167976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A3E86-F82E-DCEC-EC13-0B375D884C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E413CA-2FEB-49F0-6ABB-F95F030D70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A88D6-F5E6-3986-D4D4-936B9D5F39C8}"/>
              </a:ext>
            </a:extLst>
          </p:cNvPr>
          <p:cNvSpPr>
            <a:spLocks noGrp="1"/>
          </p:cNvSpPr>
          <p:nvPr>
            <p:ph type="dt" sz="half" idx="10"/>
          </p:nvPr>
        </p:nvSpPr>
        <p:spPr/>
        <p:txBody>
          <a:bodyPr/>
          <a:lstStyle/>
          <a:p>
            <a:fld id="{265F9B6A-6338-0B46-95F5-EB04FDE7FAF6}" type="datetimeFigureOut">
              <a:rPr lang="en-US" smtClean="0"/>
              <a:t>3/22/26</a:t>
            </a:fld>
            <a:endParaRPr lang="en-US"/>
          </a:p>
        </p:txBody>
      </p:sp>
      <p:sp>
        <p:nvSpPr>
          <p:cNvPr id="5" name="Footer Placeholder 4">
            <a:extLst>
              <a:ext uri="{FF2B5EF4-FFF2-40B4-BE49-F238E27FC236}">
                <a16:creationId xmlns:a16="http://schemas.microsoft.com/office/drawing/2014/main" id="{8EFE19E3-21F9-23D2-4AE2-0E4527651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2DCBA-231A-ABD0-2CAD-9EEE39FF33AE}"/>
              </a:ext>
            </a:extLst>
          </p:cNvPr>
          <p:cNvSpPr>
            <a:spLocks noGrp="1"/>
          </p:cNvSpPr>
          <p:nvPr>
            <p:ph type="sldNum" sz="quarter" idx="12"/>
          </p:nvPr>
        </p:nvSpPr>
        <p:spPr/>
        <p:txBody>
          <a:bodyPr/>
          <a:lstStyle/>
          <a:p>
            <a:fld id="{25B32B78-6C75-264D-9ECC-BF1D6FAF2A2A}" type="slidenum">
              <a:rPr lang="en-US" smtClean="0"/>
              <a:t>‹#›</a:t>
            </a:fld>
            <a:endParaRPr lang="en-US"/>
          </a:p>
        </p:txBody>
      </p:sp>
    </p:spTree>
    <p:extLst>
      <p:ext uri="{BB962C8B-B14F-4D97-AF65-F5344CB8AC3E}">
        <p14:creationId xmlns:p14="http://schemas.microsoft.com/office/powerpoint/2010/main" val="3381877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1E5A-3C71-3F4A-5193-F45D9A1FE4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377F42-59B0-EBD3-F926-8EDCBD5024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411D0-4133-CD2F-E94A-40AA0B5F7FA9}"/>
              </a:ext>
            </a:extLst>
          </p:cNvPr>
          <p:cNvSpPr>
            <a:spLocks noGrp="1"/>
          </p:cNvSpPr>
          <p:nvPr>
            <p:ph type="dt" sz="half" idx="10"/>
          </p:nvPr>
        </p:nvSpPr>
        <p:spPr/>
        <p:txBody>
          <a:bodyPr/>
          <a:lstStyle/>
          <a:p>
            <a:fld id="{265F9B6A-6338-0B46-95F5-EB04FDE7FAF6}" type="datetimeFigureOut">
              <a:rPr lang="en-US" smtClean="0"/>
              <a:t>3/22/26</a:t>
            </a:fld>
            <a:endParaRPr lang="en-US"/>
          </a:p>
        </p:txBody>
      </p:sp>
      <p:sp>
        <p:nvSpPr>
          <p:cNvPr id="5" name="Footer Placeholder 4">
            <a:extLst>
              <a:ext uri="{FF2B5EF4-FFF2-40B4-BE49-F238E27FC236}">
                <a16:creationId xmlns:a16="http://schemas.microsoft.com/office/drawing/2014/main" id="{EE34179B-06F8-327C-FD94-01826B45C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FE390-8EE6-F842-EE60-B8AD3F93783D}"/>
              </a:ext>
            </a:extLst>
          </p:cNvPr>
          <p:cNvSpPr>
            <a:spLocks noGrp="1"/>
          </p:cNvSpPr>
          <p:nvPr>
            <p:ph type="sldNum" sz="quarter" idx="12"/>
          </p:nvPr>
        </p:nvSpPr>
        <p:spPr/>
        <p:txBody>
          <a:bodyPr/>
          <a:lstStyle/>
          <a:p>
            <a:fld id="{25B32B78-6C75-264D-9ECC-BF1D6FAF2A2A}" type="slidenum">
              <a:rPr lang="en-US" smtClean="0"/>
              <a:t>‹#›</a:t>
            </a:fld>
            <a:endParaRPr lang="en-US"/>
          </a:p>
        </p:txBody>
      </p:sp>
    </p:spTree>
    <p:extLst>
      <p:ext uri="{BB962C8B-B14F-4D97-AF65-F5344CB8AC3E}">
        <p14:creationId xmlns:p14="http://schemas.microsoft.com/office/powerpoint/2010/main" val="300242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47CE1E-BE03-03BB-0F17-876FE9DAE8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9E97CF-A1A8-F517-38DD-88C02E1344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49E5E-D6F0-425C-90F9-62C09FEA0D9C}"/>
              </a:ext>
            </a:extLst>
          </p:cNvPr>
          <p:cNvSpPr>
            <a:spLocks noGrp="1"/>
          </p:cNvSpPr>
          <p:nvPr>
            <p:ph type="dt" sz="half" idx="10"/>
          </p:nvPr>
        </p:nvSpPr>
        <p:spPr/>
        <p:txBody>
          <a:bodyPr/>
          <a:lstStyle/>
          <a:p>
            <a:fld id="{265F9B6A-6338-0B46-95F5-EB04FDE7FAF6}" type="datetimeFigureOut">
              <a:rPr lang="en-US" smtClean="0"/>
              <a:t>3/22/26</a:t>
            </a:fld>
            <a:endParaRPr lang="en-US"/>
          </a:p>
        </p:txBody>
      </p:sp>
      <p:sp>
        <p:nvSpPr>
          <p:cNvPr id="5" name="Footer Placeholder 4">
            <a:extLst>
              <a:ext uri="{FF2B5EF4-FFF2-40B4-BE49-F238E27FC236}">
                <a16:creationId xmlns:a16="http://schemas.microsoft.com/office/drawing/2014/main" id="{4F675357-9309-65F7-A2A5-2444166F3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CBDC9-504B-71D4-EB5E-9083669330EC}"/>
              </a:ext>
            </a:extLst>
          </p:cNvPr>
          <p:cNvSpPr>
            <a:spLocks noGrp="1"/>
          </p:cNvSpPr>
          <p:nvPr>
            <p:ph type="sldNum" sz="quarter" idx="12"/>
          </p:nvPr>
        </p:nvSpPr>
        <p:spPr/>
        <p:txBody>
          <a:bodyPr/>
          <a:lstStyle/>
          <a:p>
            <a:fld id="{25B32B78-6C75-264D-9ECC-BF1D6FAF2A2A}" type="slidenum">
              <a:rPr lang="en-US" smtClean="0"/>
              <a:t>‹#›</a:t>
            </a:fld>
            <a:endParaRPr lang="en-US"/>
          </a:p>
        </p:txBody>
      </p:sp>
    </p:spTree>
    <p:extLst>
      <p:ext uri="{BB962C8B-B14F-4D97-AF65-F5344CB8AC3E}">
        <p14:creationId xmlns:p14="http://schemas.microsoft.com/office/powerpoint/2010/main" val="2728027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alibri"/>
              <a:buNone/>
              <a:defRPr sz="4400" b="0" i="0" u="none" strike="noStrike" cap="none">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dirty="0"/>
          </a:p>
        </p:txBody>
      </p:sp>
      <p:sp>
        <p:nvSpPr>
          <p:cNvPr id="32" name="Shape 3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a:solidFill>
                  <a:srgbClr val="888888"/>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AU" smtClean="0"/>
              <a:pPr/>
              <a:t>‹#›</a:t>
            </a:fld>
            <a:endParaRPr lang="en-AU" dirty="0"/>
          </a:p>
        </p:txBody>
      </p:sp>
    </p:spTree>
    <p:extLst>
      <p:ext uri="{BB962C8B-B14F-4D97-AF65-F5344CB8AC3E}">
        <p14:creationId xmlns:p14="http://schemas.microsoft.com/office/powerpoint/2010/main" val="194480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EMS23 Footer Green">
  <p:cSld name="FEMS23 Footer Green">
    <p:spTree>
      <p:nvGrpSpPr>
        <p:cNvPr id="1" name="Shape 11"/>
        <p:cNvGrpSpPr/>
        <p:nvPr/>
      </p:nvGrpSpPr>
      <p:grpSpPr>
        <a:xfrm>
          <a:off x="0" y="0"/>
          <a:ext cx="0" cy="0"/>
          <a:chOff x="0" y="0"/>
          <a:chExt cx="0" cy="0"/>
        </a:xfrm>
      </p:grpSpPr>
      <p:sp>
        <p:nvSpPr>
          <p:cNvPr id="13" name="Google Shape;13;p3"/>
          <p:cNvSpPr txBox="1">
            <a:spLocks noGrp="1"/>
          </p:cNvSpPr>
          <p:nvPr>
            <p:ph type="sldNum" idx="12"/>
          </p:nvPr>
        </p:nvSpPr>
        <p:spPr>
          <a:xfrm>
            <a:off x="11296611" y="6235600"/>
            <a:ext cx="731600" cy="524800"/>
          </a:xfrm>
          <a:prstGeom prst="rect">
            <a:avLst/>
          </a:prstGeom>
        </p:spPr>
        <p:txBody>
          <a:bodyPr spcFirstLastPara="1" wrap="square" lIns="91425" tIns="91425" rIns="91425" bIns="91425" anchor="ctr" anchorCtr="0">
            <a:normAutofit/>
          </a:bodyPr>
          <a:lstStyle>
            <a:lvl1pPr lvl="0" rtl="0">
              <a:buNone/>
              <a:defRPr b="0" i="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Calibri"/>
              </a:defRPr>
            </a:lvl1pPr>
            <a:lvl2pPr lvl="1" rtl="0">
              <a:buNone/>
              <a:defRPr b="1">
                <a:solidFill>
                  <a:schemeClr val="lt1"/>
                </a:solidFill>
                <a:latin typeface="Calibri"/>
                <a:ea typeface="Calibri"/>
                <a:cs typeface="Calibri"/>
                <a:sym typeface="Calibri"/>
              </a:defRPr>
            </a:lvl2pPr>
            <a:lvl3pPr lvl="2" rtl="0">
              <a:buNone/>
              <a:defRPr b="1">
                <a:solidFill>
                  <a:schemeClr val="lt1"/>
                </a:solidFill>
                <a:latin typeface="Calibri"/>
                <a:ea typeface="Calibri"/>
                <a:cs typeface="Calibri"/>
                <a:sym typeface="Calibri"/>
              </a:defRPr>
            </a:lvl3pPr>
            <a:lvl4pPr lvl="3" rtl="0">
              <a:buNone/>
              <a:defRPr b="1">
                <a:solidFill>
                  <a:schemeClr val="lt1"/>
                </a:solidFill>
                <a:latin typeface="Calibri"/>
                <a:ea typeface="Calibri"/>
                <a:cs typeface="Calibri"/>
                <a:sym typeface="Calibri"/>
              </a:defRPr>
            </a:lvl4pPr>
            <a:lvl5pPr lvl="4" rtl="0">
              <a:buNone/>
              <a:defRPr b="1">
                <a:solidFill>
                  <a:schemeClr val="lt1"/>
                </a:solidFill>
                <a:latin typeface="Calibri"/>
                <a:ea typeface="Calibri"/>
                <a:cs typeface="Calibri"/>
                <a:sym typeface="Calibri"/>
              </a:defRPr>
            </a:lvl5pPr>
            <a:lvl6pPr lvl="5" rtl="0">
              <a:buNone/>
              <a:defRPr b="1">
                <a:solidFill>
                  <a:schemeClr val="lt1"/>
                </a:solidFill>
                <a:latin typeface="Calibri"/>
                <a:ea typeface="Calibri"/>
                <a:cs typeface="Calibri"/>
                <a:sym typeface="Calibri"/>
              </a:defRPr>
            </a:lvl6pPr>
            <a:lvl7pPr lvl="6" rtl="0">
              <a:buNone/>
              <a:defRPr b="1">
                <a:solidFill>
                  <a:schemeClr val="lt1"/>
                </a:solidFill>
                <a:latin typeface="Calibri"/>
                <a:ea typeface="Calibri"/>
                <a:cs typeface="Calibri"/>
                <a:sym typeface="Calibri"/>
              </a:defRPr>
            </a:lvl7pPr>
            <a:lvl8pPr lvl="7" rtl="0">
              <a:buNone/>
              <a:defRPr b="1">
                <a:solidFill>
                  <a:schemeClr val="lt1"/>
                </a:solidFill>
                <a:latin typeface="Calibri"/>
                <a:ea typeface="Calibri"/>
                <a:cs typeface="Calibri"/>
                <a:sym typeface="Calibri"/>
              </a:defRPr>
            </a:lvl8pPr>
            <a:lvl9pPr lvl="8" rtl="0">
              <a:buNone/>
              <a:defRPr b="1">
                <a:solidFill>
                  <a:schemeClr val="lt1"/>
                </a:solidFill>
                <a:latin typeface="Calibri"/>
                <a:ea typeface="Calibri"/>
                <a:cs typeface="Calibri"/>
                <a:sym typeface="Calibri"/>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158404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large image">
    <p:spTree>
      <p:nvGrpSpPr>
        <p:cNvPr id="1" name=""/>
        <p:cNvGrpSpPr/>
        <p:nvPr/>
      </p:nvGrpSpPr>
      <p:grpSpPr>
        <a:xfrm>
          <a:off x="0" y="0"/>
          <a:ext cx="0" cy="0"/>
          <a:chOff x="0" y="0"/>
          <a:chExt cx="0" cy="0"/>
        </a:xfrm>
      </p:grpSpPr>
      <p:sp>
        <p:nvSpPr>
          <p:cNvPr id="17" name="Title 1"/>
          <p:cNvSpPr>
            <a:spLocks noGrp="1"/>
          </p:cNvSpPr>
          <p:nvPr>
            <p:ph type="title"/>
          </p:nvPr>
        </p:nvSpPr>
        <p:spPr>
          <a:xfrm>
            <a:off x="696385" y="369601"/>
            <a:ext cx="10799233" cy="779751"/>
          </a:xfrm>
          <a:prstGeom prst="rect">
            <a:avLst/>
          </a:prstGeom>
        </p:spPr>
        <p:txBody>
          <a:bodyPr lIns="0" tIns="0" rIns="0"/>
          <a:lstStyle>
            <a:lvl1pPr algn="l">
              <a:defRPr sz="4000" b="0" i="0">
                <a:latin typeface="Helvetica Neue" panose="02000503000000020004" pitchFamily="2" charset="0"/>
              </a:defRPr>
            </a:lvl1pPr>
          </a:lstStyle>
          <a:p>
            <a:r>
              <a:rPr lang="en-US" dirty="0"/>
              <a:t>Click to edit Master title style</a:t>
            </a:r>
            <a:endParaRPr lang="en-CA" dirty="0"/>
          </a:p>
        </p:txBody>
      </p:sp>
      <p:sp>
        <p:nvSpPr>
          <p:cNvPr id="9" name="Picture Placeholder 9"/>
          <p:cNvSpPr>
            <a:spLocks noGrp="1"/>
          </p:cNvSpPr>
          <p:nvPr>
            <p:ph type="pic" sz="quarter" idx="10" hasCustomPrompt="1"/>
          </p:nvPr>
        </p:nvSpPr>
        <p:spPr>
          <a:xfrm>
            <a:off x="696385" y="1155700"/>
            <a:ext cx="10799233" cy="4673600"/>
          </a:xfrm>
          <a:prstGeom prst="rect">
            <a:avLst/>
          </a:prstGeom>
          <a:solidFill>
            <a:schemeClr val="bg1">
              <a:lumMod val="95000"/>
            </a:schemeClr>
          </a:solidFill>
        </p:spPr>
        <p:txBody>
          <a:bodyPr>
            <a:normAutofit/>
          </a:bodyPr>
          <a:lstStyle>
            <a:lvl1pPr marL="0" indent="0" algn="ctr">
              <a:buNone/>
              <a:defRPr sz="1867" b="0" i="0" baseline="0">
                <a:solidFill>
                  <a:schemeClr val="tx1">
                    <a:lumMod val="50000"/>
                    <a:lumOff val="50000"/>
                  </a:schemeClr>
                </a:solidFill>
                <a:latin typeface="Helvetica Neue" panose="02000503000000020004" pitchFamily="2" charset="0"/>
              </a:defRPr>
            </a:lvl1pPr>
          </a:lstStyle>
          <a:p>
            <a:br>
              <a:rPr lang="en-US" dirty="0"/>
            </a:br>
            <a:endParaRPr lang="en-US" dirty="0"/>
          </a:p>
          <a:p>
            <a:endParaRPr lang="en-US" dirty="0"/>
          </a:p>
          <a:p>
            <a:endParaRPr lang="en-US" dirty="0"/>
          </a:p>
          <a:p>
            <a:r>
              <a:rPr lang="en-US" dirty="0"/>
              <a:t>Insert large photo or figure here by clicking on icon below.</a:t>
            </a:r>
          </a:p>
          <a:p>
            <a:endParaRPr lang="en-US" dirty="0"/>
          </a:p>
          <a:p>
            <a:endParaRPr lang="en-US" dirty="0"/>
          </a:p>
          <a:p>
            <a:endParaRPr lang="en-US" dirty="0"/>
          </a:p>
          <a:p>
            <a:r>
              <a:rPr lang="en-US" dirty="0"/>
              <a:t>Picture will automatically be constrained to proportions shown </a:t>
            </a:r>
            <a:br>
              <a:rPr lang="en-US" dirty="0"/>
            </a:br>
            <a:r>
              <a:rPr lang="en-US" dirty="0"/>
              <a:t>and picture may need to be re-cropped/adjusted using PowerPoint controls.</a:t>
            </a:r>
          </a:p>
          <a:p>
            <a:endParaRPr lang="en-US" dirty="0"/>
          </a:p>
        </p:txBody>
      </p:sp>
      <p:pic>
        <p:nvPicPr>
          <p:cNvPr id="7" name="Picture 6" descr="St Joseph's Health Care London - Logo&#10;Caring For The Body, Mind &amp; Spirit Since 1869"/>
          <p:cNvPicPr>
            <a:picLocks noChangeAspect="1"/>
          </p:cNvPicPr>
          <p:nvPr userDrawn="1"/>
        </p:nvPicPr>
        <p:blipFill>
          <a:blip r:embed="rId2" cstate="print"/>
          <a:stretch>
            <a:fillRect/>
          </a:stretch>
        </p:blipFill>
        <p:spPr>
          <a:xfrm>
            <a:off x="0" y="5943544"/>
            <a:ext cx="12192000" cy="914457"/>
          </a:xfrm>
          <a:prstGeom prst="rect">
            <a:avLst/>
          </a:prstGeom>
        </p:spPr>
      </p:pic>
    </p:spTree>
    <p:extLst>
      <p:ext uri="{BB962C8B-B14F-4D97-AF65-F5344CB8AC3E}">
        <p14:creationId xmlns:p14="http://schemas.microsoft.com/office/powerpoint/2010/main" val="4291942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two images">
    <p:spTree>
      <p:nvGrpSpPr>
        <p:cNvPr id="1" name=""/>
        <p:cNvGrpSpPr/>
        <p:nvPr/>
      </p:nvGrpSpPr>
      <p:grpSpPr>
        <a:xfrm>
          <a:off x="0" y="0"/>
          <a:ext cx="0" cy="0"/>
          <a:chOff x="0" y="0"/>
          <a:chExt cx="0" cy="0"/>
        </a:xfrm>
      </p:grpSpPr>
      <p:sp>
        <p:nvSpPr>
          <p:cNvPr id="17" name="Title 1"/>
          <p:cNvSpPr>
            <a:spLocks noGrp="1"/>
          </p:cNvSpPr>
          <p:nvPr>
            <p:ph type="title"/>
          </p:nvPr>
        </p:nvSpPr>
        <p:spPr>
          <a:xfrm>
            <a:off x="696385" y="369601"/>
            <a:ext cx="10799233" cy="779751"/>
          </a:xfrm>
          <a:prstGeom prst="rect">
            <a:avLst/>
          </a:prstGeom>
        </p:spPr>
        <p:txBody>
          <a:bodyPr lIns="0" tIns="0" rIns="0"/>
          <a:lstStyle>
            <a:lvl1pPr algn="l">
              <a:defRPr sz="4000" b="0" i="0">
                <a:latin typeface="Helvetica Neue" panose="02000503000000020004" pitchFamily="2" charset="0"/>
              </a:defRPr>
            </a:lvl1pPr>
          </a:lstStyle>
          <a:p>
            <a:r>
              <a:rPr lang="en-US" dirty="0"/>
              <a:t>Click to edit Master title style</a:t>
            </a:r>
            <a:endParaRPr lang="en-CA" dirty="0"/>
          </a:p>
        </p:txBody>
      </p:sp>
      <p:sp>
        <p:nvSpPr>
          <p:cNvPr id="7" name="Picture Placeholder 9"/>
          <p:cNvSpPr>
            <a:spLocks noGrp="1"/>
          </p:cNvSpPr>
          <p:nvPr>
            <p:ph type="pic" sz="quarter" idx="11"/>
          </p:nvPr>
        </p:nvSpPr>
        <p:spPr>
          <a:xfrm>
            <a:off x="696385" y="1149351"/>
            <a:ext cx="5219596" cy="4673600"/>
          </a:xfrm>
          <a:prstGeom prst="rect">
            <a:avLst/>
          </a:prstGeom>
          <a:solidFill>
            <a:schemeClr val="bg1">
              <a:lumMod val="95000"/>
            </a:schemeClr>
          </a:solidFill>
        </p:spPr>
        <p:txBody>
          <a:bodyPr>
            <a:normAutofit/>
          </a:bodyPr>
          <a:lstStyle>
            <a:lvl1pPr marL="2117" indent="21166" algn="ctr">
              <a:buNone/>
              <a:tabLst>
                <a:tab pos="0" algn="l"/>
              </a:tabLst>
              <a:defRPr sz="1867" b="0" i="0" baseline="0">
                <a:solidFill>
                  <a:schemeClr val="tx1">
                    <a:lumMod val="50000"/>
                    <a:lumOff val="50000"/>
                  </a:schemeClr>
                </a:solidFill>
                <a:latin typeface="Helvetica Neue" panose="02000503000000020004" pitchFamily="2" charset="0"/>
              </a:defRPr>
            </a:lvl1pPr>
          </a:lstStyle>
          <a:p>
            <a:r>
              <a:rPr lang="en-US" dirty="0"/>
              <a:t>Click icon to add picture</a:t>
            </a:r>
          </a:p>
        </p:txBody>
      </p:sp>
      <p:sp>
        <p:nvSpPr>
          <p:cNvPr id="8" name="Picture Placeholder 9"/>
          <p:cNvSpPr>
            <a:spLocks noGrp="1"/>
          </p:cNvSpPr>
          <p:nvPr>
            <p:ph type="pic" sz="quarter" idx="10"/>
          </p:nvPr>
        </p:nvSpPr>
        <p:spPr>
          <a:xfrm>
            <a:off x="6276021" y="1149351"/>
            <a:ext cx="5219596" cy="4673600"/>
          </a:xfrm>
          <a:prstGeom prst="rect">
            <a:avLst/>
          </a:prstGeom>
          <a:solidFill>
            <a:schemeClr val="bg1">
              <a:lumMod val="95000"/>
            </a:schemeClr>
          </a:solidFill>
        </p:spPr>
        <p:txBody>
          <a:bodyPr>
            <a:normAutofit/>
          </a:bodyPr>
          <a:lstStyle>
            <a:lvl1pPr marL="2117" indent="21166" algn="ctr">
              <a:buNone/>
              <a:tabLst>
                <a:tab pos="0" algn="l"/>
              </a:tabLst>
              <a:defRPr sz="1867" b="0" i="0" baseline="0">
                <a:solidFill>
                  <a:schemeClr val="tx1">
                    <a:lumMod val="50000"/>
                    <a:lumOff val="50000"/>
                  </a:schemeClr>
                </a:solidFill>
                <a:latin typeface="Helvetica Neue" panose="02000503000000020004" pitchFamily="2" charset="0"/>
              </a:defRPr>
            </a:lvl1pPr>
          </a:lstStyle>
          <a:p>
            <a:r>
              <a:rPr lang="en-US" dirty="0"/>
              <a:t>Click icon to add picture</a:t>
            </a:r>
          </a:p>
        </p:txBody>
      </p:sp>
      <p:pic>
        <p:nvPicPr>
          <p:cNvPr id="9" name="Picture 8" descr="St Joseph's Health Care London - Logo&#10;Caring For The Body, Mind &amp; Spirit Since 1869"/>
          <p:cNvPicPr>
            <a:picLocks noChangeAspect="1"/>
          </p:cNvPicPr>
          <p:nvPr userDrawn="1"/>
        </p:nvPicPr>
        <p:blipFill>
          <a:blip r:embed="rId2" cstate="print"/>
          <a:stretch>
            <a:fillRect/>
          </a:stretch>
        </p:blipFill>
        <p:spPr>
          <a:xfrm>
            <a:off x="0" y="5943544"/>
            <a:ext cx="12192000" cy="914457"/>
          </a:xfrm>
          <a:prstGeom prst="rect">
            <a:avLst/>
          </a:prstGeom>
        </p:spPr>
      </p:pic>
    </p:spTree>
    <p:extLst>
      <p:ext uri="{BB962C8B-B14F-4D97-AF65-F5344CB8AC3E}">
        <p14:creationId xmlns:p14="http://schemas.microsoft.com/office/powerpoint/2010/main" val="2247350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text, no call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6384" y="1928833"/>
            <a:ext cx="9360056" cy="1292983"/>
          </a:xfrm>
          <a:prstGeom prst="rect">
            <a:avLst/>
          </a:prstGeom>
        </p:spPr>
        <p:txBody>
          <a:bodyPr wrap="square" lIns="0" tIns="0" rIns="0" bIns="0">
            <a:spAutoFit/>
          </a:bodyPr>
          <a:lstStyle>
            <a:lvl1pPr>
              <a:spcBef>
                <a:spcPts val="0"/>
              </a:spcBef>
              <a:buFontTx/>
              <a:buNone/>
              <a:defRPr sz="1867" b="0" i="0">
                <a:latin typeface="Helvetica Neue" panose="02000503000000020004" pitchFamily="2" charset="0"/>
              </a:defRPr>
            </a:lvl1pPr>
            <a:lvl2pPr marL="359824" indent="-120648">
              <a:spcBef>
                <a:spcPts val="0"/>
              </a:spcBef>
              <a:buFont typeface="Arial" pitchFamily="34" charset="0"/>
              <a:buChar char="-"/>
              <a:defRPr sz="1867" b="0" i="0">
                <a:latin typeface="Helvetica Neue" panose="02000503000000020004" pitchFamily="2" charset="0"/>
              </a:defRPr>
            </a:lvl2pPr>
            <a:lvl3pPr marL="478355" indent="-118530">
              <a:spcBef>
                <a:spcPts val="0"/>
              </a:spcBef>
              <a:buFont typeface="Arial" pitchFamily="34" charset="0"/>
              <a:buChar char="-"/>
              <a:defRPr sz="1867" b="0" i="0">
                <a:latin typeface="Helvetica Neue" panose="02000503000000020004" pitchFamily="2" charset="0"/>
              </a:defRPr>
            </a:lvl3pPr>
            <a:lvl4pPr marL="599002" indent="-120648">
              <a:spcBef>
                <a:spcPts val="0"/>
              </a:spcBef>
              <a:buFont typeface="Arial" pitchFamily="34" charset="0"/>
              <a:buChar char="-"/>
              <a:defRPr sz="1867" b="0" i="0">
                <a:latin typeface="Helvetica Neue" panose="02000503000000020004" pitchFamily="2" charset="0"/>
              </a:defRPr>
            </a:lvl4pPr>
            <a:lvl5pPr marL="717533" indent="-118530">
              <a:spcBef>
                <a:spcPts val="0"/>
              </a:spcBef>
              <a:buFont typeface="Arial" pitchFamily="34" charset="0"/>
              <a:buChar char="-"/>
              <a:defRPr sz="1867" b="0" i="0">
                <a:latin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ext Placeholder 10"/>
          <p:cNvSpPr>
            <a:spLocks noGrp="1"/>
          </p:cNvSpPr>
          <p:nvPr>
            <p:ph type="body" sz="quarter" idx="11" hasCustomPrompt="1"/>
          </p:nvPr>
        </p:nvSpPr>
        <p:spPr>
          <a:xfrm>
            <a:off x="696384" y="1568794"/>
            <a:ext cx="9360056" cy="359833"/>
          </a:xfrm>
          <a:prstGeom prst="rect">
            <a:avLst/>
          </a:prstGeom>
        </p:spPr>
        <p:txBody>
          <a:bodyPr lIns="0" tIns="0" rIns="0" bIns="0">
            <a:normAutofit/>
          </a:bodyPr>
          <a:lstStyle>
            <a:lvl1pPr marL="0" indent="0">
              <a:spcBef>
                <a:spcPts val="0"/>
              </a:spcBef>
              <a:buNone/>
              <a:defRPr sz="1800" b="0" i="0">
                <a:solidFill>
                  <a:schemeClr val="tx2"/>
                </a:solidFill>
                <a:latin typeface="Helvetica Neue" panose="02000503000000020004" pitchFamily="2" charset="0"/>
              </a:defRPr>
            </a:lvl1pPr>
          </a:lstStyle>
          <a:p>
            <a:pPr lvl="0"/>
            <a:r>
              <a:rPr lang="en-US" dirty="0"/>
              <a:t>HEADING CLICK TO EDIT MASTER TEXT STYLES</a:t>
            </a:r>
          </a:p>
        </p:txBody>
      </p:sp>
      <p:cxnSp>
        <p:nvCxnSpPr>
          <p:cNvPr id="13" name="Straight Connector 12"/>
          <p:cNvCxnSpPr/>
          <p:nvPr userDrawn="1"/>
        </p:nvCxnSpPr>
        <p:spPr>
          <a:xfrm>
            <a:off x="696385" y="1149351"/>
            <a:ext cx="10799233" cy="0"/>
          </a:xfrm>
          <a:prstGeom prst="line">
            <a:avLst/>
          </a:prstGeom>
          <a:ln w="3175">
            <a:solidFill>
              <a:schemeClr val="bg2"/>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96385" y="5829300"/>
            <a:ext cx="10799233" cy="0"/>
          </a:xfrm>
          <a:prstGeom prst="line">
            <a:avLst/>
          </a:prstGeom>
          <a:ln w="3175">
            <a:solidFill>
              <a:schemeClr val="bg2"/>
            </a:solidFill>
          </a:ln>
          <a:effectLst/>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p:ph type="title"/>
          </p:nvPr>
        </p:nvSpPr>
        <p:spPr>
          <a:xfrm>
            <a:off x="696385" y="369601"/>
            <a:ext cx="10799233" cy="779751"/>
          </a:xfrm>
          <a:prstGeom prst="rect">
            <a:avLst/>
          </a:prstGeom>
        </p:spPr>
        <p:txBody>
          <a:bodyPr lIns="0" tIns="0" rIns="0"/>
          <a:lstStyle>
            <a:lvl1pPr algn="l">
              <a:defRPr sz="4000" b="0" i="0">
                <a:latin typeface="Helvetica Neue" panose="02000503000000020004" pitchFamily="2" charset="0"/>
              </a:defRPr>
            </a:lvl1pPr>
          </a:lstStyle>
          <a:p>
            <a:r>
              <a:rPr lang="en-US" dirty="0"/>
              <a:t>Click to edit Master title style</a:t>
            </a:r>
            <a:endParaRPr lang="en-CA" dirty="0"/>
          </a:p>
        </p:txBody>
      </p:sp>
      <p:pic>
        <p:nvPicPr>
          <p:cNvPr id="10" name="Picture 9" descr="St Joseph's Health Care London - Logo&#10;Caring For The Body, Mind &amp; Spirit Since 1869"/>
          <p:cNvPicPr>
            <a:picLocks noChangeAspect="1"/>
          </p:cNvPicPr>
          <p:nvPr userDrawn="1"/>
        </p:nvPicPr>
        <p:blipFill>
          <a:blip r:embed="rId2" cstate="print"/>
          <a:stretch>
            <a:fillRect/>
          </a:stretch>
        </p:blipFill>
        <p:spPr>
          <a:xfrm>
            <a:off x="0" y="5943544"/>
            <a:ext cx="12192000" cy="914457"/>
          </a:xfrm>
          <a:prstGeom prst="rect">
            <a:avLst/>
          </a:prstGeom>
        </p:spPr>
      </p:pic>
    </p:spTree>
    <p:extLst>
      <p:ext uri="{BB962C8B-B14F-4D97-AF65-F5344CB8AC3E}">
        <p14:creationId xmlns:p14="http://schemas.microsoft.com/office/powerpoint/2010/main" val="61285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12648" y="1417673"/>
            <a:ext cx="7909560" cy="4830729"/>
          </a:xfrm>
        </p:spPr>
        <p:txBody>
          <a:bodyPr vert="horz" lIns="91440" tIns="45720" rIns="91440" bIns="45720" rtlCol="0" anchor="b">
            <a:normAutofit/>
          </a:bodyPr>
          <a:lstStyle>
            <a:lvl1pPr>
              <a:defRPr lang="en-US" sz="3200" b="0" i="0" dirty="0">
                <a:solidFill>
                  <a:schemeClr val="tx1"/>
                </a:solidFill>
                <a:latin typeface="Helvetica Neue" panose="02000503000000020004" pitchFamily="2" charset="0"/>
              </a:defRPr>
            </a:lvl1pPr>
          </a:lstStyle>
          <a:p>
            <a:pPr lvl="0"/>
            <a:r>
              <a:rPr lang="en-US" dirty="0"/>
              <a:t>Section Header</a:t>
            </a:r>
          </a:p>
        </p:txBody>
      </p:sp>
      <p:sp>
        <p:nvSpPr>
          <p:cNvPr id="3" name="Date Placeholder 2">
            <a:extLst>
              <a:ext uri="{FF2B5EF4-FFF2-40B4-BE49-F238E27FC236}">
                <a16:creationId xmlns:a16="http://schemas.microsoft.com/office/drawing/2014/main" id="{171F2818-3D93-3C9A-E504-3D8A33F2BA9D}"/>
              </a:ext>
            </a:extLst>
          </p:cNvPr>
          <p:cNvSpPr>
            <a:spLocks noGrp="1"/>
          </p:cNvSpPr>
          <p:nvPr>
            <p:ph type="dt" sz="half" idx="10"/>
          </p:nvPr>
        </p:nvSpPr>
        <p:spPr/>
        <p:txBody>
          <a:bodyPr/>
          <a:lstStyle>
            <a:lvl1pPr>
              <a:defRPr b="0" i="0">
                <a:latin typeface="Helvetica Neue" panose="02000503000000020004" pitchFamily="2" charset="0"/>
              </a:defRPr>
            </a:lvl1pPr>
          </a:lstStyle>
          <a:p>
            <a:fld id="{405C17B6-3BA7-8949-8178-9248501C1AAA}" type="datetime1">
              <a:rPr lang="en-CA" smtClean="0"/>
              <a:pPr/>
              <a:t>2026-03-22</a:t>
            </a:fld>
            <a:endParaRPr lang="en-US" dirty="0"/>
          </a:p>
        </p:txBody>
      </p:sp>
      <p:sp>
        <p:nvSpPr>
          <p:cNvPr id="7" name="Footer Placeholder 6">
            <a:extLst>
              <a:ext uri="{FF2B5EF4-FFF2-40B4-BE49-F238E27FC236}">
                <a16:creationId xmlns:a16="http://schemas.microsoft.com/office/drawing/2014/main" id="{40C970B7-D89D-4042-9AC8-32C22BDD29AD}"/>
              </a:ext>
            </a:extLst>
          </p:cNvPr>
          <p:cNvSpPr>
            <a:spLocks noGrp="1"/>
          </p:cNvSpPr>
          <p:nvPr>
            <p:ph type="ftr" sz="quarter" idx="11"/>
          </p:nvPr>
        </p:nvSpPr>
        <p:spPr/>
        <p:txBody>
          <a:bodyPr/>
          <a:lstStyle>
            <a:lvl1pPr>
              <a:defRPr b="0" i="0">
                <a:latin typeface="Helvetica Neue" panose="02000503000000020004" pitchFamily="2" charset="0"/>
              </a:defRPr>
            </a:lvl1pPr>
          </a:lstStyle>
          <a:p>
            <a:r>
              <a:rPr lang="en-US"/>
              <a:t>Sample Footer Text</a:t>
            </a:r>
            <a:endParaRPr lang="en-US" dirty="0"/>
          </a:p>
        </p:txBody>
      </p:sp>
      <p:sp>
        <p:nvSpPr>
          <p:cNvPr id="8" name="Slide Number Placeholder 7">
            <a:extLst>
              <a:ext uri="{FF2B5EF4-FFF2-40B4-BE49-F238E27FC236}">
                <a16:creationId xmlns:a16="http://schemas.microsoft.com/office/drawing/2014/main" id="{A7A35D86-D074-E057-C950-943CC0E1CBA4}"/>
              </a:ext>
            </a:extLst>
          </p:cNvPr>
          <p:cNvSpPr>
            <a:spLocks noGrp="1"/>
          </p:cNvSpPr>
          <p:nvPr>
            <p:ph type="sldNum" sz="quarter" idx="12"/>
          </p:nvPr>
        </p:nvSpPr>
        <p:spPr/>
        <p:txBody>
          <a:bodyPr/>
          <a:lstStyle>
            <a:lvl1pPr>
              <a:defRPr b="0" i="0">
                <a:latin typeface="Helvetica Neue" panose="02000503000000020004" pitchFamily="2" charset="0"/>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37190324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i="0">
                <a:latin typeface="Helvetica Neue" panose="02000503000000020004"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70" lvl="0" indent="-457178">
              <a:spcBef>
                <a:spcPts val="0"/>
              </a:spcBef>
              <a:spcAft>
                <a:spcPts val="0"/>
              </a:spcAft>
              <a:buSzPts val="1800"/>
              <a:buChar char="●"/>
              <a:defRPr b="0" i="0">
                <a:latin typeface="Helvetica Neue" panose="02000503000000020004" pitchFamily="2" charset="0"/>
              </a:defRPr>
            </a:lvl1pPr>
            <a:lvl2pPr marL="1219140" lvl="1" indent="-423312">
              <a:spcBef>
                <a:spcPts val="0"/>
              </a:spcBef>
              <a:spcAft>
                <a:spcPts val="0"/>
              </a:spcAft>
              <a:buSzPts val="1400"/>
              <a:buChar char="○"/>
              <a:defRPr/>
            </a:lvl2pPr>
            <a:lvl3pPr marL="1828709" lvl="2" indent="-423312">
              <a:spcBef>
                <a:spcPts val="0"/>
              </a:spcBef>
              <a:spcAft>
                <a:spcPts val="0"/>
              </a:spcAft>
              <a:buSzPts val="1400"/>
              <a:buChar char="■"/>
              <a:defRPr/>
            </a:lvl3pPr>
            <a:lvl4pPr marL="2438278" lvl="3" indent="-423312">
              <a:spcBef>
                <a:spcPts val="0"/>
              </a:spcBef>
              <a:spcAft>
                <a:spcPts val="0"/>
              </a:spcAft>
              <a:buSzPts val="1400"/>
              <a:buChar char="●"/>
              <a:defRPr/>
            </a:lvl4pPr>
            <a:lvl5pPr marL="3047848" lvl="4" indent="-423312">
              <a:spcBef>
                <a:spcPts val="0"/>
              </a:spcBef>
              <a:spcAft>
                <a:spcPts val="0"/>
              </a:spcAft>
              <a:buSzPts val="1400"/>
              <a:buChar char="○"/>
              <a:defRPr/>
            </a:lvl5pPr>
            <a:lvl6pPr marL="3657418" lvl="5" indent="-423312">
              <a:spcBef>
                <a:spcPts val="0"/>
              </a:spcBef>
              <a:spcAft>
                <a:spcPts val="0"/>
              </a:spcAft>
              <a:buSzPts val="1400"/>
              <a:buChar char="■"/>
              <a:defRPr/>
            </a:lvl6pPr>
            <a:lvl7pPr marL="4266987" lvl="6" indent="-423312">
              <a:spcBef>
                <a:spcPts val="0"/>
              </a:spcBef>
              <a:spcAft>
                <a:spcPts val="0"/>
              </a:spcAft>
              <a:buSzPts val="1400"/>
              <a:buChar char="●"/>
              <a:defRPr/>
            </a:lvl7pPr>
            <a:lvl8pPr marL="4876557" lvl="7" indent="-423312">
              <a:spcBef>
                <a:spcPts val="0"/>
              </a:spcBef>
              <a:spcAft>
                <a:spcPts val="0"/>
              </a:spcAft>
              <a:buSzPts val="1400"/>
              <a:buChar char="○"/>
              <a:defRPr/>
            </a:lvl8pPr>
            <a:lvl9pPr marL="5486126" lvl="8" indent="-423312">
              <a:spcBef>
                <a:spcPts val="0"/>
              </a:spcBef>
              <a:spcAft>
                <a:spcPts val="0"/>
              </a:spcAft>
              <a:buSzPts val="1400"/>
              <a:buChar char="■"/>
              <a:defRPr/>
            </a:lvl9pPr>
          </a:lstStyle>
          <a:p>
            <a:endParaRPr dirty="0"/>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b="0" i="0">
                <a:latin typeface="Helvetica Neue" panose="0200050300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dirty="0"/>
          </a:p>
        </p:txBody>
      </p:sp>
    </p:spTree>
    <p:extLst>
      <p:ext uri="{BB962C8B-B14F-4D97-AF65-F5344CB8AC3E}">
        <p14:creationId xmlns:p14="http://schemas.microsoft.com/office/powerpoint/2010/main" val="3446129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659795" y="1371601"/>
            <a:ext cx="5916508" cy="1052105"/>
          </a:xfrm>
        </p:spPr>
        <p:txBody>
          <a:bodyPr anchor="t">
            <a:normAutofit/>
          </a:bodyPr>
          <a:lstStyle>
            <a:lvl1pPr>
              <a:defRPr sz="3200" b="0" i="0">
                <a:latin typeface="Helvetica Neue" panose="02000503000000020004" pitchFamily="2"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09601" y="322731"/>
            <a:ext cx="914400" cy="283464"/>
          </a:xfrm>
        </p:spPr>
        <p:txBody>
          <a:bodyPr/>
          <a:lstStyle>
            <a:lvl1pPr>
              <a:defRPr b="0" i="0">
                <a:latin typeface="Helvetica Neue" panose="02000503000000020004" pitchFamily="2" charset="0"/>
              </a:defRPr>
            </a:lvl1pPr>
          </a:lstStyle>
          <a:p>
            <a:fld id="{EA1E27A4-86D5-934A-83DA-C3AAEB1F85D8}" type="datetime1">
              <a:rPr lang="en-CA" smtClean="0"/>
              <a:pPr/>
              <a:t>2026-03-22</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2514600" y="322731"/>
            <a:ext cx="7162800" cy="283464"/>
          </a:xfrm>
        </p:spPr>
        <p:txBody>
          <a:bodyPr/>
          <a:lstStyle>
            <a:lvl1pPr>
              <a:defRPr b="0" i="0">
                <a:latin typeface="Helvetica Neue" panose="02000503000000020004" pitchFamily="2" charset="0"/>
              </a:defRPr>
            </a:lvl1p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0668000" y="322731"/>
            <a:ext cx="908304" cy="283464"/>
          </a:xfrm>
        </p:spPr>
        <p:txBody>
          <a:bodyPr/>
          <a:lstStyle>
            <a:lvl1pPr>
              <a:defRPr b="0" i="0">
                <a:latin typeface="Helvetica Neue" panose="02000503000000020004" pitchFamily="2" charset="0"/>
              </a:defRPr>
            </a:lvl1pPr>
          </a:lstStyle>
          <a:p>
            <a:fld id="{AEAA3239-9EA4-4A65-A281-97F994456D9F}" type="slidenum">
              <a:rPr lang="en-US" smtClean="0"/>
              <a:pPr/>
              <a:t>‹#›</a:t>
            </a:fld>
            <a:endParaRPr lang="en-US" dirty="0"/>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609600" y="1371601"/>
            <a:ext cx="4663807" cy="4876801"/>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b="0" i="0">
                <a:latin typeface="Helvetica Neue" panose="02000503000000020004" pitchFamily="2" charset="0"/>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659797" y="2807754"/>
            <a:ext cx="5916507" cy="3440647"/>
          </a:xfrm>
        </p:spPr>
        <p:txBody>
          <a:bodyPr>
            <a:normAutofit/>
          </a:bodyPr>
          <a:lstStyle>
            <a:lvl1pPr marL="457189" indent="-457189">
              <a:buFont typeface="+mj-lt"/>
              <a:buAutoNum type="arabicPeriod"/>
              <a:defRPr sz="1400" b="0" i="0">
                <a:latin typeface="Helvetica Neue" panose="02000503000000020004" pitchFamily="2" charset="0"/>
              </a:defRPr>
            </a:lvl1pPr>
            <a:lvl2pPr marL="571486" indent="-342891">
              <a:buFont typeface="+mj-lt"/>
              <a:buAutoNum type="arabicPeriod"/>
              <a:defRPr sz="1400" b="0" i="0">
                <a:latin typeface="Helvetica Neue" panose="02000503000000020004" pitchFamily="2" charset="0"/>
              </a:defRPr>
            </a:lvl2pPr>
            <a:lvl3pPr marL="800080" indent="-342891">
              <a:buFont typeface="+mj-lt"/>
              <a:buAutoNum type="arabicPeriod"/>
              <a:defRPr sz="1400" b="0" i="0">
                <a:latin typeface="Helvetica Neue" panose="02000503000000020004" pitchFamily="2" charset="0"/>
              </a:defRPr>
            </a:lvl3pPr>
            <a:lvl4pPr marL="1028674" indent="-342891">
              <a:buFont typeface="+mj-lt"/>
              <a:buAutoNum type="arabicPeriod"/>
              <a:defRPr sz="1400" b="0" i="0">
                <a:latin typeface="Helvetica Neue" panose="02000503000000020004" pitchFamily="2" charset="0"/>
              </a:defRPr>
            </a:lvl4pPr>
            <a:lvl5pPr>
              <a:buFont typeface="+mj-lt"/>
              <a:buAutoNum type="arabicPeriod"/>
              <a:defRPr sz="1400" b="0" i="0">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4154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ADB2-7D55-8826-C43F-DD530FCCC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3EB2A7-7326-28BE-8243-017722D831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A7E99-11F7-98E1-328C-7F8EE0455EA7}"/>
              </a:ext>
            </a:extLst>
          </p:cNvPr>
          <p:cNvSpPr>
            <a:spLocks noGrp="1"/>
          </p:cNvSpPr>
          <p:nvPr>
            <p:ph type="dt" sz="half" idx="10"/>
          </p:nvPr>
        </p:nvSpPr>
        <p:spPr/>
        <p:txBody>
          <a:bodyPr/>
          <a:lstStyle/>
          <a:p>
            <a:fld id="{265F9B6A-6338-0B46-95F5-EB04FDE7FAF6}" type="datetimeFigureOut">
              <a:rPr lang="en-US" smtClean="0"/>
              <a:t>3/22/26</a:t>
            </a:fld>
            <a:endParaRPr lang="en-US"/>
          </a:p>
        </p:txBody>
      </p:sp>
      <p:sp>
        <p:nvSpPr>
          <p:cNvPr id="5" name="Footer Placeholder 4">
            <a:extLst>
              <a:ext uri="{FF2B5EF4-FFF2-40B4-BE49-F238E27FC236}">
                <a16:creationId xmlns:a16="http://schemas.microsoft.com/office/drawing/2014/main" id="{908094D4-1A3B-2A98-98F0-9937971B8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09752-570B-0C44-B330-72437488EF7C}"/>
              </a:ext>
            </a:extLst>
          </p:cNvPr>
          <p:cNvSpPr>
            <a:spLocks noGrp="1"/>
          </p:cNvSpPr>
          <p:nvPr>
            <p:ph type="sldNum" sz="quarter" idx="12"/>
          </p:nvPr>
        </p:nvSpPr>
        <p:spPr/>
        <p:txBody>
          <a:bodyPr/>
          <a:lstStyle/>
          <a:p>
            <a:fld id="{25B32B78-6C75-264D-9ECC-BF1D6FAF2A2A}" type="slidenum">
              <a:rPr lang="en-US" smtClean="0"/>
              <a:t>‹#›</a:t>
            </a:fld>
            <a:endParaRPr lang="en-US"/>
          </a:p>
        </p:txBody>
      </p:sp>
    </p:spTree>
    <p:extLst>
      <p:ext uri="{BB962C8B-B14F-4D97-AF65-F5344CB8AC3E}">
        <p14:creationId xmlns:p14="http://schemas.microsoft.com/office/powerpoint/2010/main" val="3863531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7F62-10F5-CF6D-0AC9-13F652EEE3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C83A10-9C51-165D-E425-2413BBB015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6BD029-49F5-ECDE-2C60-F3879F2D2B91}"/>
              </a:ext>
            </a:extLst>
          </p:cNvPr>
          <p:cNvSpPr>
            <a:spLocks noGrp="1"/>
          </p:cNvSpPr>
          <p:nvPr>
            <p:ph type="dt" sz="half" idx="10"/>
          </p:nvPr>
        </p:nvSpPr>
        <p:spPr/>
        <p:txBody>
          <a:bodyPr/>
          <a:lstStyle/>
          <a:p>
            <a:fld id="{265F9B6A-6338-0B46-95F5-EB04FDE7FAF6}" type="datetimeFigureOut">
              <a:rPr lang="en-US" smtClean="0"/>
              <a:t>3/22/26</a:t>
            </a:fld>
            <a:endParaRPr lang="en-US"/>
          </a:p>
        </p:txBody>
      </p:sp>
      <p:sp>
        <p:nvSpPr>
          <p:cNvPr id="5" name="Footer Placeholder 4">
            <a:extLst>
              <a:ext uri="{FF2B5EF4-FFF2-40B4-BE49-F238E27FC236}">
                <a16:creationId xmlns:a16="http://schemas.microsoft.com/office/drawing/2014/main" id="{3848461F-7AB6-06AB-A85E-2B179C4E4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91992-A3C4-45E5-FE07-7E863A6B5684}"/>
              </a:ext>
            </a:extLst>
          </p:cNvPr>
          <p:cNvSpPr>
            <a:spLocks noGrp="1"/>
          </p:cNvSpPr>
          <p:nvPr>
            <p:ph type="sldNum" sz="quarter" idx="12"/>
          </p:nvPr>
        </p:nvSpPr>
        <p:spPr/>
        <p:txBody>
          <a:bodyPr/>
          <a:lstStyle/>
          <a:p>
            <a:fld id="{25B32B78-6C75-264D-9ECC-BF1D6FAF2A2A}" type="slidenum">
              <a:rPr lang="en-US" smtClean="0"/>
              <a:t>‹#›</a:t>
            </a:fld>
            <a:endParaRPr lang="en-US"/>
          </a:p>
        </p:txBody>
      </p:sp>
    </p:spTree>
    <p:extLst>
      <p:ext uri="{BB962C8B-B14F-4D97-AF65-F5344CB8AC3E}">
        <p14:creationId xmlns:p14="http://schemas.microsoft.com/office/powerpoint/2010/main" val="21546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50DE-137F-045F-13C5-B20BCA66D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E937D3-6CE5-B70D-93EF-B9C8DD6A6A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7EDA8C-D2BA-B456-2B83-936EA4629E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2190FC-13EA-AAAF-B544-26AC87324E8E}"/>
              </a:ext>
            </a:extLst>
          </p:cNvPr>
          <p:cNvSpPr>
            <a:spLocks noGrp="1"/>
          </p:cNvSpPr>
          <p:nvPr>
            <p:ph type="dt" sz="half" idx="10"/>
          </p:nvPr>
        </p:nvSpPr>
        <p:spPr/>
        <p:txBody>
          <a:bodyPr/>
          <a:lstStyle/>
          <a:p>
            <a:fld id="{265F9B6A-6338-0B46-95F5-EB04FDE7FAF6}" type="datetimeFigureOut">
              <a:rPr lang="en-US" smtClean="0"/>
              <a:t>3/22/26</a:t>
            </a:fld>
            <a:endParaRPr lang="en-US"/>
          </a:p>
        </p:txBody>
      </p:sp>
      <p:sp>
        <p:nvSpPr>
          <p:cNvPr id="6" name="Footer Placeholder 5">
            <a:extLst>
              <a:ext uri="{FF2B5EF4-FFF2-40B4-BE49-F238E27FC236}">
                <a16:creationId xmlns:a16="http://schemas.microsoft.com/office/drawing/2014/main" id="{11BE1CD7-C662-F1B8-FFC4-8BACD54DE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31268-9000-7424-AAED-8C8AA857CCD5}"/>
              </a:ext>
            </a:extLst>
          </p:cNvPr>
          <p:cNvSpPr>
            <a:spLocks noGrp="1"/>
          </p:cNvSpPr>
          <p:nvPr>
            <p:ph type="sldNum" sz="quarter" idx="12"/>
          </p:nvPr>
        </p:nvSpPr>
        <p:spPr/>
        <p:txBody>
          <a:bodyPr/>
          <a:lstStyle/>
          <a:p>
            <a:fld id="{25B32B78-6C75-264D-9ECC-BF1D6FAF2A2A}" type="slidenum">
              <a:rPr lang="en-US" smtClean="0"/>
              <a:t>‹#›</a:t>
            </a:fld>
            <a:endParaRPr lang="en-US"/>
          </a:p>
        </p:txBody>
      </p:sp>
    </p:spTree>
    <p:extLst>
      <p:ext uri="{BB962C8B-B14F-4D97-AF65-F5344CB8AC3E}">
        <p14:creationId xmlns:p14="http://schemas.microsoft.com/office/powerpoint/2010/main" val="169139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673A-303A-9E04-4808-5BF22C3BF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9A34F8-760F-17CE-4CB8-28F6984149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9899A9-C8BC-4901-091C-4BF04F2754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D94F4C-83F2-8292-0EB3-2CC2E28BB8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77D1C-F810-E002-742C-BA4BF9834A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59B26-38B3-A54D-4275-DD5C810898C2}"/>
              </a:ext>
            </a:extLst>
          </p:cNvPr>
          <p:cNvSpPr>
            <a:spLocks noGrp="1"/>
          </p:cNvSpPr>
          <p:nvPr>
            <p:ph type="dt" sz="half" idx="10"/>
          </p:nvPr>
        </p:nvSpPr>
        <p:spPr/>
        <p:txBody>
          <a:bodyPr/>
          <a:lstStyle/>
          <a:p>
            <a:fld id="{265F9B6A-6338-0B46-95F5-EB04FDE7FAF6}" type="datetimeFigureOut">
              <a:rPr lang="en-US" smtClean="0"/>
              <a:t>3/22/26</a:t>
            </a:fld>
            <a:endParaRPr lang="en-US"/>
          </a:p>
        </p:txBody>
      </p:sp>
      <p:sp>
        <p:nvSpPr>
          <p:cNvPr id="8" name="Footer Placeholder 7">
            <a:extLst>
              <a:ext uri="{FF2B5EF4-FFF2-40B4-BE49-F238E27FC236}">
                <a16:creationId xmlns:a16="http://schemas.microsoft.com/office/drawing/2014/main" id="{D31ADEFD-2B6F-E04F-1FD8-2E8C4F963F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A2ADDB-B826-B2EB-D233-BE973B209498}"/>
              </a:ext>
            </a:extLst>
          </p:cNvPr>
          <p:cNvSpPr>
            <a:spLocks noGrp="1"/>
          </p:cNvSpPr>
          <p:nvPr>
            <p:ph type="sldNum" sz="quarter" idx="12"/>
          </p:nvPr>
        </p:nvSpPr>
        <p:spPr/>
        <p:txBody>
          <a:bodyPr/>
          <a:lstStyle/>
          <a:p>
            <a:fld id="{25B32B78-6C75-264D-9ECC-BF1D6FAF2A2A}" type="slidenum">
              <a:rPr lang="en-US" smtClean="0"/>
              <a:t>‹#›</a:t>
            </a:fld>
            <a:endParaRPr lang="en-US"/>
          </a:p>
        </p:txBody>
      </p:sp>
    </p:spTree>
    <p:extLst>
      <p:ext uri="{BB962C8B-B14F-4D97-AF65-F5344CB8AC3E}">
        <p14:creationId xmlns:p14="http://schemas.microsoft.com/office/powerpoint/2010/main" val="192620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4B85-20DA-C9C4-5DDF-B6A5F54F16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BCA366-3047-9181-E802-C1D7D7389D0D}"/>
              </a:ext>
            </a:extLst>
          </p:cNvPr>
          <p:cNvSpPr>
            <a:spLocks noGrp="1"/>
          </p:cNvSpPr>
          <p:nvPr>
            <p:ph type="dt" sz="half" idx="10"/>
          </p:nvPr>
        </p:nvSpPr>
        <p:spPr/>
        <p:txBody>
          <a:bodyPr/>
          <a:lstStyle/>
          <a:p>
            <a:fld id="{265F9B6A-6338-0B46-95F5-EB04FDE7FAF6}" type="datetimeFigureOut">
              <a:rPr lang="en-US" smtClean="0"/>
              <a:t>3/22/26</a:t>
            </a:fld>
            <a:endParaRPr lang="en-US"/>
          </a:p>
        </p:txBody>
      </p:sp>
      <p:sp>
        <p:nvSpPr>
          <p:cNvPr id="4" name="Footer Placeholder 3">
            <a:extLst>
              <a:ext uri="{FF2B5EF4-FFF2-40B4-BE49-F238E27FC236}">
                <a16:creationId xmlns:a16="http://schemas.microsoft.com/office/drawing/2014/main" id="{D0BBAC5F-13A9-D344-C09D-B3609F3FBB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BC3602-2E3A-0BF6-890C-7A6A9E5E3B02}"/>
              </a:ext>
            </a:extLst>
          </p:cNvPr>
          <p:cNvSpPr>
            <a:spLocks noGrp="1"/>
          </p:cNvSpPr>
          <p:nvPr>
            <p:ph type="sldNum" sz="quarter" idx="12"/>
          </p:nvPr>
        </p:nvSpPr>
        <p:spPr/>
        <p:txBody>
          <a:bodyPr/>
          <a:lstStyle/>
          <a:p>
            <a:fld id="{25B32B78-6C75-264D-9ECC-BF1D6FAF2A2A}" type="slidenum">
              <a:rPr lang="en-US" smtClean="0"/>
              <a:t>‹#›</a:t>
            </a:fld>
            <a:endParaRPr lang="en-US"/>
          </a:p>
        </p:txBody>
      </p:sp>
    </p:spTree>
    <p:extLst>
      <p:ext uri="{BB962C8B-B14F-4D97-AF65-F5344CB8AC3E}">
        <p14:creationId xmlns:p14="http://schemas.microsoft.com/office/powerpoint/2010/main" val="251473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60661E-314D-EAD2-151B-67DF793F176C}"/>
              </a:ext>
            </a:extLst>
          </p:cNvPr>
          <p:cNvSpPr>
            <a:spLocks noGrp="1"/>
          </p:cNvSpPr>
          <p:nvPr>
            <p:ph type="dt" sz="half" idx="10"/>
          </p:nvPr>
        </p:nvSpPr>
        <p:spPr/>
        <p:txBody>
          <a:bodyPr/>
          <a:lstStyle/>
          <a:p>
            <a:fld id="{265F9B6A-6338-0B46-95F5-EB04FDE7FAF6}" type="datetimeFigureOut">
              <a:rPr lang="en-US" smtClean="0"/>
              <a:t>3/22/26</a:t>
            </a:fld>
            <a:endParaRPr lang="en-US"/>
          </a:p>
        </p:txBody>
      </p:sp>
      <p:sp>
        <p:nvSpPr>
          <p:cNvPr id="3" name="Footer Placeholder 2">
            <a:extLst>
              <a:ext uri="{FF2B5EF4-FFF2-40B4-BE49-F238E27FC236}">
                <a16:creationId xmlns:a16="http://schemas.microsoft.com/office/drawing/2014/main" id="{B7C48245-A38F-DDC9-8B48-DD8392B362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93CBC8-4EA1-F42D-719E-E855D99D6C8A}"/>
              </a:ext>
            </a:extLst>
          </p:cNvPr>
          <p:cNvSpPr>
            <a:spLocks noGrp="1"/>
          </p:cNvSpPr>
          <p:nvPr>
            <p:ph type="sldNum" sz="quarter" idx="12"/>
          </p:nvPr>
        </p:nvSpPr>
        <p:spPr/>
        <p:txBody>
          <a:bodyPr/>
          <a:lstStyle/>
          <a:p>
            <a:fld id="{25B32B78-6C75-264D-9ECC-BF1D6FAF2A2A}" type="slidenum">
              <a:rPr lang="en-US" smtClean="0"/>
              <a:t>‹#›</a:t>
            </a:fld>
            <a:endParaRPr lang="en-US"/>
          </a:p>
        </p:txBody>
      </p:sp>
    </p:spTree>
    <p:extLst>
      <p:ext uri="{BB962C8B-B14F-4D97-AF65-F5344CB8AC3E}">
        <p14:creationId xmlns:p14="http://schemas.microsoft.com/office/powerpoint/2010/main" val="1120521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1C4B-DCB6-C68B-07BD-08A89839B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E64E17-4ED5-5171-CEC0-B496119DD3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CB9412-DA79-E34C-B3D6-10FC3FCA73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49ABB-9DFD-494E-E4D1-141939F6A8CF}"/>
              </a:ext>
            </a:extLst>
          </p:cNvPr>
          <p:cNvSpPr>
            <a:spLocks noGrp="1"/>
          </p:cNvSpPr>
          <p:nvPr>
            <p:ph type="dt" sz="half" idx="10"/>
          </p:nvPr>
        </p:nvSpPr>
        <p:spPr/>
        <p:txBody>
          <a:bodyPr/>
          <a:lstStyle/>
          <a:p>
            <a:fld id="{265F9B6A-6338-0B46-95F5-EB04FDE7FAF6}" type="datetimeFigureOut">
              <a:rPr lang="en-US" smtClean="0"/>
              <a:t>3/22/26</a:t>
            </a:fld>
            <a:endParaRPr lang="en-US"/>
          </a:p>
        </p:txBody>
      </p:sp>
      <p:sp>
        <p:nvSpPr>
          <p:cNvPr id="6" name="Footer Placeholder 5">
            <a:extLst>
              <a:ext uri="{FF2B5EF4-FFF2-40B4-BE49-F238E27FC236}">
                <a16:creationId xmlns:a16="http://schemas.microsoft.com/office/drawing/2014/main" id="{FF559B00-6574-81B7-C964-554AFEFF2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8E939-31D1-400E-0663-A185B190B1AE}"/>
              </a:ext>
            </a:extLst>
          </p:cNvPr>
          <p:cNvSpPr>
            <a:spLocks noGrp="1"/>
          </p:cNvSpPr>
          <p:nvPr>
            <p:ph type="sldNum" sz="quarter" idx="12"/>
          </p:nvPr>
        </p:nvSpPr>
        <p:spPr/>
        <p:txBody>
          <a:bodyPr/>
          <a:lstStyle/>
          <a:p>
            <a:fld id="{25B32B78-6C75-264D-9ECC-BF1D6FAF2A2A}" type="slidenum">
              <a:rPr lang="en-US" smtClean="0"/>
              <a:t>‹#›</a:t>
            </a:fld>
            <a:endParaRPr lang="en-US"/>
          </a:p>
        </p:txBody>
      </p:sp>
    </p:spTree>
    <p:extLst>
      <p:ext uri="{BB962C8B-B14F-4D97-AF65-F5344CB8AC3E}">
        <p14:creationId xmlns:p14="http://schemas.microsoft.com/office/powerpoint/2010/main" val="3139233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C118-A4EA-C7D2-6303-6D10022EA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E6010-50BB-EE23-A9A9-31B756F59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9D26CC-9CE6-647B-7192-7B69B97F4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5D722-09E7-E2E0-6992-3AC92FAFF967}"/>
              </a:ext>
            </a:extLst>
          </p:cNvPr>
          <p:cNvSpPr>
            <a:spLocks noGrp="1"/>
          </p:cNvSpPr>
          <p:nvPr>
            <p:ph type="dt" sz="half" idx="10"/>
          </p:nvPr>
        </p:nvSpPr>
        <p:spPr/>
        <p:txBody>
          <a:bodyPr/>
          <a:lstStyle/>
          <a:p>
            <a:fld id="{265F9B6A-6338-0B46-95F5-EB04FDE7FAF6}" type="datetimeFigureOut">
              <a:rPr lang="en-US" smtClean="0"/>
              <a:t>3/22/26</a:t>
            </a:fld>
            <a:endParaRPr lang="en-US"/>
          </a:p>
        </p:txBody>
      </p:sp>
      <p:sp>
        <p:nvSpPr>
          <p:cNvPr id="6" name="Footer Placeholder 5">
            <a:extLst>
              <a:ext uri="{FF2B5EF4-FFF2-40B4-BE49-F238E27FC236}">
                <a16:creationId xmlns:a16="http://schemas.microsoft.com/office/drawing/2014/main" id="{960D1D9B-C376-DC12-5170-3F82A6A504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DAF67-9BF7-823F-5C99-0E244AC712DF}"/>
              </a:ext>
            </a:extLst>
          </p:cNvPr>
          <p:cNvSpPr>
            <a:spLocks noGrp="1"/>
          </p:cNvSpPr>
          <p:nvPr>
            <p:ph type="sldNum" sz="quarter" idx="12"/>
          </p:nvPr>
        </p:nvSpPr>
        <p:spPr/>
        <p:txBody>
          <a:bodyPr/>
          <a:lstStyle/>
          <a:p>
            <a:fld id="{25B32B78-6C75-264D-9ECC-BF1D6FAF2A2A}" type="slidenum">
              <a:rPr lang="en-US" smtClean="0"/>
              <a:t>‹#›</a:t>
            </a:fld>
            <a:endParaRPr lang="en-US"/>
          </a:p>
        </p:txBody>
      </p:sp>
    </p:spTree>
    <p:extLst>
      <p:ext uri="{BB962C8B-B14F-4D97-AF65-F5344CB8AC3E}">
        <p14:creationId xmlns:p14="http://schemas.microsoft.com/office/powerpoint/2010/main" val="104993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D9F11F-0458-7CC1-E4BA-8A7A6D0ED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1DA58F-6F63-62C9-7CAD-B3FA21CE10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3531-BE89-9B33-09E4-F9E36D834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5F9B6A-6338-0B46-95F5-EB04FDE7FAF6}" type="datetimeFigureOut">
              <a:rPr lang="en-US" smtClean="0"/>
              <a:t>3/22/26</a:t>
            </a:fld>
            <a:endParaRPr lang="en-US"/>
          </a:p>
        </p:txBody>
      </p:sp>
      <p:sp>
        <p:nvSpPr>
          <p:cNvPr id="5" name="Footer Placeholder 4">
            <a:extLst>
              <a:ext uri="{FF2B5EF4-FFF2-40B4-BE49-F238E27FC236}">
                <a16:creationId xmlns:a16="http://schemas.microsoft.com/office/drawing/2014/main" id="{A9043AA4-5AF5-1299-B1C4-CB149D8E4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15E1AB8-B0C2-FEF5-5042-BD790B8023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B32B78-6C75-264D-9ECC-BF1D6FAF2A2A}" type="slidenum">
              <a:rPr lang="en-US" smtClean="0"/>
              <a:t>‹#›</a:t>
            </a:fld>
            <a:endParaRPr lang="en-US"/>
          </a:p>
        </p:txBody>
      </p:sp>
    </p:spTree>
    <p:extLst>
      <p:ext uri="{BB962C8B-B14F-4D97-AF65-F5344CB8AC3E}">
        <p14:creationId xmlns:p14="http://schemas.microsoft.com/office/powerpoint/2010/main" val="1335462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6.tiff"/><Relationship Id="rId7"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9.tiff"/><Relationship Id="rId5" Type="http://schemas.openxmlformats.org/officeDocument/2006/relationships/image" Target="../media/image68.tiff"/><Relationship Id="rId4" Type="http://schemas.openxmlformats.org/officeDocument/2006/relationships/image" Target="../media/image67.tiff"/></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76.emf"/></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5" Type="http://schemas.microsoft.com/office/2007/relationships/hdphoto" Target="../media/hdphoto2.wdp"/><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gif"/><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2.em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3.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15.emf"/></Relationships>
</file>

<file path=ppt/slides/_rels/slide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7.emf"/><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4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8.jpe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g"/><Relationship Id="rId7" Type="http://schemas.openxmlformats.org/officeDocument/2006/relationships/image" Target="../media/image123.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19.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135.png"/><Relationship Id="rId5" Type="http://schemas.openxmlformats.org/officeDocument/2006/relationships/image" Target="../media/image6.png"/><Relationship Id="rId4" Type="http://schemas.openxmlformats.org/officeDocument/2006/relationships/image" Target="../media/image134.png"/></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chart" Target="../charts/chart4.xml"/><Relationship Id="rId4" Type="http://schemas.openxmlformats.org/officeDocument/2006/relationships/image" Target="../media/image134.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7.emf"/><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34.png"/><Relationship Id="rId4" Type="http://schemas.openxmlformats.org/officeDocument/2006/relationships/image" Target="../media/image139.png"/><Relationship Id="rId9" Type="http://schemas.openxmlformats.org/officeDocument/2006/relationships/image" Target="../media/image133.png"/></Relationships>
</file>

<file path=ppt/slides/_rels/slide5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145.png"/><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3.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148.png"/></Relationships>
</file>

<file path=ppt/slides/_rels/slide5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151.png"/><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6.png"/><Relationship Id="rId1" Type="http://schemas.openxmlformats.org/officeDocument/2006/relationships/slideLayout" Target="../slideLayouts/slideLayout17.xml"/><Relationship Id="rId4" Type="http://schemas.openxmlformats.org/officeDocument/2006/relationships/image" Target="../media/image15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jpe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jpeg"/></Relationships>
</file>

<file path=ppt/slides/_rels/slide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156.png"/><Relationship Id="rId4" Type="http://schemas.openxmlformats.org/officeDocument/2006/relationships/image" Target="../media/image155.png"/></Relationships>
</file>

<file path=ppt/slides/_rels/slide6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7.png"/><Relationship Id="rId7" Type="http://schemas.openxmlformats.org/officeDocument/2006/relationships/image" Target="../media/image160.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159.png"/><Relationship Id="rId11" Type="http://schemas.openxmlformats.org/officeDocument/2006/relationships/image" Target="../media/image164.jpeg"/><Relationship Id="rId5" Type="http://schemas.openxmlformats.org/officeDocument/2006/relationships/image" Target="../media/image6.png"/><Relationship Id="rId10" Type="http://schemas.openxmlformats.org/officeDocument/2006/relationships/image" Target="../media/image163.png"/><Relationship Id="rId4" Type="http://schemas.openxmlformats.org/officeDocument/2006/relationships/image" Target="../media/image158.png"/><Relationship Id="rId9" Type="http://schemas.openxmlformats.org/officeDocument/2006/relationships/image" Target="../media/image162.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82310" y="2056127"/>
            <a:ext cx="11879885" cy="1969771"/>
          </a:xfrm>
        </p:spPr>
        <p:txBody>
          <a:bodyPr/>
          <a:lstStyle/>
          <a:p>
            <a:r>
              <a:rPr lang="en-CA" sz="4267" b="1" i="1" dirty="0">
                <a:solidFill>
                  <a:srgbClr val="73994B"/>
                </a:solidFill>
                <a:latin typeface="Helvetica Neue" panose="02000503000000020004" pitchFamily="2" charset="0"/>
                <a:ea typeface="Helvetica Neue" panose="02000503000000020004" pitchFamily="2" charset="0"/>
                <a:cs typeface="Helvetica Neue" panose="02000503000000020004" pitchFamily="2" charset="0"/>
              </a:rPr>
              <a:t>Fermented Foods and the Microbiome: Building the Science and Market Through the Canadian Fermented Food Initiative</a:t>
            </a:r>
          </a:p>
        </p:txBody>
      </p:sp>
      <p:sp>
        <p:nvSpPr>
          <p:cNvPr id="6" name="Subtitle 5"/>
          <p:cNvSpPr>
            <a:spLocks noGrp="1"/>
          </p:cNvSpPr>
          <p:nvPr>
            <p:ph type="subTitle" idx="1"/>
          </p:nvPr>
        </p:nvSpPr>
        <p:spPr>
          <a:xfrm>
            <a:off x="886169" y="4652331"/>
            <a:ext cx="10799233" cy="574516"/>
          </a:xfrm>
        </p:spPr>
        <p:txBody>
          <a:bodyPr>
            <a:normAutofit lnSpcReduction="10000"/>
          </a:bodyPr>
          <a:lstStyle/>
          <a:p>
            <a:r>
              <a:rPr lang="en-CA" sz="3733" dirty="0"/>
              <a:t>Jeremy </a:t>
            </a:r>
            <a:r>
              <a:rPr lang="en-CA" sz="3733" dirty="0">
                <a:latin typeface="Helvetica Neue" panose="02000503000000020004" pitchFamily="2" charset="0"/>
                <a:ea typeface="Helvetica Neue" panose="02000503000000020004" pitchFamily="2" charset="0"/>
                <a:cs typeface="Helvetica Neue" panose="02000503000000020004" pitchFamily="2" charset="0"/>
              </a:rPr>
              <a:t>Burton</a:t>
            </a:r>
            <a:endParaRPr lang="en-CA" sz="2667"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3C8ADF0C-001C-8EDD-078C-52F4C0510E01}"/>
              </a:ext>
            </a:extLst>
          </p:cNvPr>
          <p:cNvPicPr>
            <a:picLocks noChangeAspect="1"/>
          </p:cNvPicPr>
          <p:nvPr/>
        </p:nvPicPr>
        <p:blipFill>
          <a:blip r:embed="rId3"/>
          <a:stretch>
            <a:fillRect/>
          </a:stretch>
        </p:blipFill>
        <p:spPr>
          <a:xfrm>
            <a:off x="3094815" y="75150"/>
            <a:ext cx="6002369" cy="1875742"/>
          </a:xfrm>
          <a:prstGeom prst="rect">
            <a:avLst/>
          </a:prstGeom>
        </p:spPr>
      </p:pic>
      <p:sp>
        <p:nvSpPr>
          <p:cNvPr id="4" name="TextBox 3">
            <a:extLst>
              <a:ext uri="{FF2B5EF4-FFF2-40B4-BE49-F238E27FC236}">
                <a16:creationId xmlns:a16="http://schemas.microsoft.com/office/drawing/2014/main" id="{0A756840-91B5-312D-33ED-1DE30A9CED5E}"/>
              </a:ext>
            </a:extLst>
          </p:cNvPr>
          <p:cNvSpPr txBox="1"/>
          <p:nvPr/>
        </p:nvSpPr>
        <p:spPr>
          <a:xfrm>
            <a:off x="3471528" y="5160408"/>
            <a:ext cx="7860584" cy="379656"/>
          </a:xfrm>
          <a:prstGeom prst="rect">
            <a:avLst/>
          </a:prstGeom>
          <a:noFill/>
        </p:spPr>
        <p:txBody>
          <a:bodyPr wrap="square" rtlCol="0">
            <a:spAutoFit/>
          </a:bodyPr>
          <a:lstStyle/>
          <a:p>
            <a:r>
              <a:rPr lang="en-CA" sz="1867" dirty="0">
                <a:latin typeface="Helvetica Neue" panose="02000503000000020004" pitchFamily="2" charset="0"/>
                <a:ea typeface="Helvetica Neue" panose="02000503000000020004" pitchFamily="2" charset="0"/>
                <a:cs typeface="Helvetica Neue" panose="02000503000000020004" pitchFamily="2" charset="0"/>
              </a:rPr>
              <a:t>Departments of Surgery, Microbiology &amp; Immunology</a:t>
            </a:r>
          </a:p>
        </p:txBody>
      </p:sp>
      <p:pic>
        <p:nvPicPr>
          <p:cNvPr id="7" name="Picture 2" descr="Lawson Research Institute (Lawson) at St. Joseph's Health Care London.">
            <a:extLst>
              <a:ext uri="{FF2B5EF4-FFF2-40B4-BE49-F238E27FC236}">
                <a16:creationId xmlns:a16="http://schemas.microsoft.com/office/drawing/2014/main" id="{19CF2DF6-5571-C550-A5DD-D47BF23C7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7687" y="5645299"/>
            <a:ext cx="2559135" cy="1045869"/>
          </a:xfrm>
          <a:prstGeom prst="rect">
            <a:avLst/>
          </a:prstGeom>
          <a:solidFill>
            <a:schemeClr val="bg1"/>
          </a:solidFill>
        </p:spPr>
      </p:pic>
      <p:pic>
        <p:nvPicPr>
          <p:cNvPr id="3" name="Picture 2" descr="Logo&#10;&#10;Description automatically generated">
            <a:extLst>
              <a:ext uri="{FF2B5EF4-FFF2-40B4-BE49-F238E27FC236}">
                <a16:creationId xmlns:a16="http://schemas.microsoft.com/office/drawing/2014/main" id="{C45233DE-EB5D-D48D-EBDE-B9C4D09D2B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5386" y="5755849"/>
            <a:ext cx="726321" cy="837888"/>
          </a:xfrm>
          <a:prstGeom prst="rect">
            <a:avLst/>
          </a:prstGeom>
        </p:spPr>
      </p:pic>
      <p:pic>
        <p:nvPicPr>
          <p:cNvPr id="8" name="Picture 7" descr="A logo with colorful circles&#10;&#10;AI-generated content may be incorrect.">
            <a:extLst>
              <a:ext uri="{FF2B5EF4-FFF2-40B4-BE49-F238E27FC236}">
                <a16:creationId xmlns:a16="http://schemas.microsoft.com/office/drawing/2014/main" id="{FAEC13D1-89B0-4928-517F-23765EF496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7193" y="5853280"/>
            <a:ext cx="1570494" cy="6430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E4935D0D-E20E-4055-B7E8-DB9A74346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6D98247-274C-4F2C-9D84-97766CA07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6962" y="0"/>
            <a:ext cx="7465038" cy="6858000"/>
          </a:xfrm>
          <a:prstGeom prst="rect">
            <a:avLst/>
          </a:prstGeom>
          <a:ln>
            <a:noFill/>
          </a:ln>
          <a:effectLst>
            <a:outerShdw blurRad="393700" dist="330200" dir="8820000" sx="90000" sy="90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9386BF4-5CC5-E5AA-06F0-B5D64D0C203D}"/>
              </a:ext>
            </a:extLst>
          </p:cNvPr>
          <p:cNvSpPr txBox="1"/>
          <p:nvPr/>
        </p:nvSpPr>
        <p:spPr>
          <a:xfrm>
            <a:off x="5333360" y="993567"/>
            <a:ext cx="5623184" cy="170515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mj-lt"/>
                <a:ea typeface="+mj-ea"/>
                <a:cs typeface="+mj-cs"/>
              </a:rPr>
              <a:t>Diet is most practical</a:t>
            </a:r>
          </a:p>
        </p:txBody>
      </p:sp>
      <p:pic>
        <p:nvPicPr>
          <p:cNvPr id="2" name="Picture 1" descr="A person sitting on an animal&#10;&#10;Description automatically generated">
            <a:extLst>
              <a:ext uri="{FF2B5EF4-FFF2-40B4-BE49-F238E27FC236}">
                <a16:creationId xmlns:a16="http://schemas.microsoft.com/office/drawing/2014/main" id="{CA8ECA7A-803C-B52F-9B78-3A17BCBBF62D}"/>
              </a:ext>
            </a:extLst>
          </p:cNvPr>
          <p:cNvPicPr>
            <a:picLocks noChangeAspect="1"/>
          </p:cNvPicPr>
          <p:nvPr/>
        </p:nvPicPr>
        <p:blipFill rotWithShape="1">
          <a:blip r:embed="rId2"/>
          <a:srcRect l="21605" r="8208"/>
          <a:stretch/>
        </p:blipFill>
        <p:spPr>
          <a:xfrm>
            <a:off x="1032634" y="153945"/>
            <a:ext cx="2899238" cy="2313210"/>
          </a:xfrm>
          <a:prstGeom prst="rect">
            <a:avLst/>
          </a:prstGeom>
        </p:spPr>
      </p:pic>
      <p:pic>
        <p:nvPicPr>
          <p:cNvPr id="4" name="Picture 3">
            <a:extLst>
              <a:ext uri="{FF2B5EF4-FFF2-40B4-BE49-F238E27FC236}">
                <a16:creationId xmlns:a16="http://schemas.microsoft.com/office/drawing/2014/main" id="{44FC74D3-028C-099E-ED9E-25413944040C}"/>
              </a:ext>
            </a:extLst>
          </p:cNvPr>
          <p:cNvPicPr>
            <a:picLocks noChangeAspect="1"/>
          </p:cNvPicPr>
          <p:nvPr/>
        </p:nvPicPr>
        <p:blipFill>
          <a:blip r:embed="rId3"/>
          <a:stretch>
            <a:fillRect/>
          </a:stretch>
        </p:blipFill>
        <p:spPr>
          <a:xfrm>
            <a:off x="876619" y="2882511"/>
            <a:ext cx="2948795" cy="1577605"/>
          </a:xfrm>
          <a:prstGeom prst="rect">
            <a:avLst/>
          </a:prstGeom>
        </p:spPr>
      </p:pic>
      <p:pic>
        <p:nvPicPr>
          <p:cNvPr id="6" name="Picture 5">
            <a:extLst>
              <a:ext uri="{FF2B5EF4-FFF2-40B4-BE49-F238E27FC236}">
                <a16:creationId xmlns:a16="http://schemas.microsoft.com/office/drawing/2014/main" id="{61F5F169-EC78-6077-34AD-8A6ECDED271A}"/>
              </a:ext>
            </a:extLst>
          </p:cNvPr>
          <p:cNvPicPr>
            <a:picLocks noChangeAspect="1"/>
          </p:cNvPicPr>
          <p:nvPr/>
        </p:nvPicPr>
        <p:blipFill rotWithShape="1">
          <a:blip r:embed="rId4"/>
          <a:srcRect b="5741"/>
          <a:stretch/>
        </p:blipFill>
        <p:spPr>
          <a:xfrm>
            <a:off x="337254" y="4934079"/>
            <a:ext cx="4074048" cy="1302910"/>
          </a:xfrm>
          <a:prstGeom prst="rect">
            <a:avLst/>
          </a:prstGeom>
        </p:spPr>
      </p:pic>
      <p:sp>
        <p:nvSpPr>
          <p:cNvPr id="9" name="Content Placeholder 2">
            <a:extLst>
              <a:ext uri="{FF2B5EF4-FFF2-40B4-BE49-F238E27FC236}">
                <a16:creationId xmlns:a16="http://schemas.microsoft.com/office/drawing/2014/main" id="{1EBC667C-2E37-9BA2-AF9D-407476841CD9}"/>
              </a:ext>
            </a:extLst>
          </p:cNvPr>
          <p:cNvSpPr txBox="1">
            <a:spLocks/>
          </p:cNvSpPr>
          <p:nvPr/>
        </p:nvSpPr>
        <p:spPr>
          <a:xfrm>
            <a:off x="5333360" y="2126562"/>
            <a:ext cx="6784749" cy="3769834"/>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defTabSz="914400">
              <a:spcBef>
                <a:spcPts val="0"/>
              </a:spcBef>
              <a:spcAft>
                <a:spcPts val="1333"/>
              </a:spcAft>
              <a:buClr>
                <a:schemeClr val="tx1"/>
              </a:buClr>
              <a:buSzPct val="100000"/>
            </a:pPr>
            <a:r>
              <a:rPr lang="en-US" sz="2400" dirty="0"/>
              <a:t>What we eat our microbes also “eat” </a:t>
            </a:r>
          </a:p>
          <a:p>
            <a:pPr indent="-228600" defTabSz="914400">
              <a:spcBef>
                <a:spcPts val="0"/>
              </a:spcBef>
              <a:spcAft>
                <a:spcPts val="1333"/>
              </a:spcAft>
              <a:buClr>
                <a:schemeClr val="tx1"/>
              </a:buClr>
              <a:buSzPct val="100000"/>
            </a:pPr>
            <a:r>
              <a:rPr lang="en-US" sz="2400" dirty="0"/>
              <a:t>Diet determines products that are microbially produced and those that impact our health</a:t>
            </a:r>
          </a:p>
          <a:p>
            <a:pPr indent="-228600" defTabSz="914400">
              <a:spcBef>
                <a:spcPts val="0"/>
              </a:spcBef>
              <a:spcAft>
                <a:spcPts val="1333"/>
              </a:spcAft>
              <a:buClr>
                <a:schemeClr val="tx1"/>
              </a:buClr>
              <a:buSzPct val="100000"/>
            </a:pPr>
            <a:r>
              <a:rPr lang="en-US" sz="2400" dirty="0"/>
              <a:t>We have dietary guidelines for various conditions relating to nutritional and other inputs but not for microbiota</a:t>
            </a:r>
          </a:p>
          <a:p>
            <a:pPr indent="-228600" defTabSz="914400">
              <a:spcBef>
                <a:spcPts val="0"/>
              </a:spcBef>
              <a:spcAft>
                <a:spcPts val="1333"/>
              </a:spcAft>
              <a:buClr>
                <a:schemeClr val="tx1"/>
              </a:buClr>
              <a:buSzPct val="100000"/>
            </a:pPr>
            <a:r>
              <a:rPr lang="en-US" sz="2400" dirty="0"/>
              <a:t>Is it enough? Do we need to add microbes and their products?</a:t>
            </a:r>
          </a:p>
          <a:p>
            <a:pPr marL="342891" lvl="1" indent="-228600" defTabSz="914400">
              <a:spcBef>
                <a:spcPts val="0"/>
              </a:spcBef>
              <a:spcAft>
                <a:spcPts val="1333"/>
              </a:spcAft>
              <a:buClr>
                <a:schemeClr val="tx1"/>
              </a:buClr>
              <a:buSzPct val="100000"/>
            </a:pPr>
            <a:endParaRPr lang="en-US" sz="2000" dirty="0"/>
          </a:p>
        </p:txBody>
      </p:sp>
    </p:spTree>
    <p:extLst>
      <p:ext uri="{BB962C8B-B14F-4D97-AF65-F5344CB8AC3E}">
        <p14:creationId xmlns:p14="http://schemas.microsoft.com/office/powerpoint/2010/main" val="323881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E01683D-A0D6-4B1E-23DA-1B447303CBC4}"/>
              </a:ext>
            </a:extLst>
          </p:cNvPr>
          <p:cNvGrpSpPr/>
          <p:nvPr/>
        </p:nvGrpSpPr>
        <p:grpSpPr>
          <a:xfrm>
            <a:off x="2424224" y="4861131"/>
            <a:ext cx="9332613" cy="1932847"/>
            <a:chOff x="174660" y="3563654"/>
            <a:chExt cx="7741508" cy="1669121"/>
          </a:xfrm>
        </p:grpSpPr>
        <p:pic>
          <p:nvPicPr>
            <p:cNvPr id="5" name="Picture 4">
              <a:extLst>
                <a:ext uri="{FF2B5EF4-FFF2-40B4-BE49-F238E27FC236}">
                  <a16:creationId xmlns:a16="http://schemas.microsoft.com/office/drawing/2014/main" id="{A67F211A-CB7E-9865-8983-FAE53E6DD3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35" t="82730" r="20040" b="-1"/>
            <a:stretch/>
          </p:blipFill>
          <p:spPr>
            <a:xfrm>
              <a:off x="174660" y="3563654"/>
              <a:ext cx="7741508" cy="1669121"/>
            </a:xfrm>
            <a:prstGeom prst="rect">
              <a:avLst/>
            </a:prstGeom>
            <a:ln w="76200">
              <a:solidFill>
                <a:schemeClr val="tx1"/>
              </a:solidFill>
            </a:ln>
          </p:spPr>
        </p:pic>
        <p:sp>
          <p:nvSpPr>
            <p:cNvPr id="6" name="Rectangle 5">
              <a:extLst>
                <a:ext uri="{FF2B5EF4-FFF2-40B4-BE49-F238E27FC236}">
                  <a16:creationId xmlns:a16="http://schemas.microsoft.com/office/drawing/2014/main" id="{94CE7778-F663-9372-9C1F-616AF6541B80}"/>
                </a:ext>
              </a:extLst>
            </p:cNvPr>
            <p:cNvSpPr/>
            <p:nvPr/>
          </p:nvSpPr>
          <p:spPr>
            <a:xfrm>
              <a:off x="6267236" y="3563654"/>
              <a:ext cx="1638658" cy="62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latin typeface="Helvetica Neue" panose="02000503000000020004" pitchFamily="2" charset="0"/>
              </a:endParaRPr>
            </a:p>
          </p:txBody>
        </p:sp>
      </p:grpSp>
      <p:grpSp>
        <p:nvGrpSpPr>
          <p:cNvPr id="9" name="Group 8">
            <a:extLst>
              <a:ext uri="{FF2B5EF4-FFF2-40B4-BE49-F238E27FC236}">
                <a16:creationId xmlns:a16="http://schemas.microsoft.com/office/drawing/2014/main" id="{81C11DBF-2EE5-39B4-F78A-62F32FDB2B85}"/>
              </a:ext>
            </a:extLst>
          </p:cNvPr>
          <p:cNvGrpSpPr/>
          <p:nvPr/>
        </p:nvGrpSpPr>
        <p:grpSpPr>
          <a:xfrm>
            <a:off x="6096000" y="228625"/>
            <a:ext cx="3720701" cy="2425011"/>
            <a:chOff x="1781474" y="89275"/>
            <a:chExt cx="2790526" cy="1818758"/>
          </a:xfrm>
        </p:grpSpPr>
        <p:pic>
          <p:nvPicPr>
            <p:cNvPr id="4" name="Picture 3">
              <a:extLst>
                <a:ext uri="{FF2B5EF4-FFF2-40B4-BE49-F238E27FC236}">
                  <a16:creationId xmlns:a16="http://schemas.microsoft.com/office/drawing/2014/main" id="{41F3D342-4C23-4A87-07E9-563436A294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056" r="49195" b="83987"/>
            <a:stretch/>
          </p:blipFill>
          <p:spPr>
            <a:xfrm>
              <a:off x="1781474" y="89275"/>
              <a:ext cx="2790526" cy="1818758"/>
            </a:xfrm>
            <a:prstGeom prst="rect">
              <a:avLst/>
            </a:prstGeom>
            <a:solidFill>
              <a:schemeClr val="bg1"/>
            </a:solidFill>
            <a:ln w="76200">
              <a:solidFill>
                <a:schemeClr val="tx1"/>
              </a:solidFill>
            </a:ln>
          </p:spPr>
        </p:pic>
        <p:sp>
          <p:nvSpPr>
            <p:cNvPr id="8" name="Rectangle 7">
              <a:extLst>
                <a:ext uri="{FF2B5EF4-FFF2-40B4-BE49-F238E27FC236}">
                  <a16:creationId xmlns:a16="http://schemas.microsoft.com/office/drawing/2014/main" id="{43668572-50CB-6826-ABDF-0D31E349CB2C}"/>
                </a:ext>
              </a:extLst>
            </p:cNvPr>
            <p:cNvSpPr/>
            <p:nvPr/>
          </p:nvSpPr>
          <p:spPr>
            <a:xfrm>
              <a:off x="4068566" y="1571945"/>
              <a:ext cx="482885" cy="322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latin typeface="Helvetica Neue" panose="02000503000000020004" pitchFamily="2" charset="0"/>
              </a:endParaRPr>
            </a:p>
          </p:txBody>
        </p:sp>
      </p:grpSp>
      <p:grpSp>
        <p:nvGrpSpPr>
          <p:cNvPr id="16" name="Group 15">
            <a:extLst>
              <a:ext uri="{FF2B5EF4-FFF2-40B4-BE49-F238E27FC236}">
                <a16:creationId xmlns:a16="http://schemas.microsoft.com/office/drawing/2014/main" id="{C7C2B9E6-3944-4D05-7CBC-19DC078EA45F}"/>
              </a:ext>
            </a:extLst>
          </p:cNvPr>
          <p:cNvGrpSpPr/>
          <p:nvPr/>
        </p:nvGrpSpPr>
        <p:grpSpPr>
          <a:xfrm>
            <a:off x="356697" y="123605"/>
            <a:ext cx="3471832" cy="4508903"/>
            <a:chOff x="440472" y="171468"/>
            <a:chExt cx="4131528" cy="5385779"/>
          </a:xfrm>
        </p:grpSpPr>
        <p:pic>
          <p:nvPicPr>
            <p:cNvPr id="11" name="Picture 10">
              <a:extLst>
                <a:ext uri="{FF2B5EF4-FFF2-40B4-BE49-F238E27FC236}">
                  <a16:creationId xmlns:a16="http://schemas.microsoft.com/office/drawing/2014/main" id="{79DECABE-9C4B-B287-097F-9A7A59E8DA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0" r="72944" b="62015"/>
            <a:stretch/>
          </p:blipFill>
          <p:spPr>
            <a:xfrm>
              <a:off x="440472" y="171468"/>
              <a:ext cx="4131528" cy="5385779"/>
            </a:xfrm>
            <a:prstGeom prst="rect">
              <a:avLst/>
            </a:prstGeom>
            <a:solidFill>
              <a:schemeClr val="bg1"/>
            </a:solidFill>
            <a:ln w="76200">
              <a:solidFill>
                <a:schemeClr val="tx1"/>
              </a:solidFill>
            </a:ln>
          </p:spPr>
        </p:pic>
        <p:sp>
          <p:nvSpPr>
            <p:cNvPr id="14" name="Rectangle 13">
              <a:extLst>
                <a:ext uri="{FF2B5EF4-FFF2-40B4-BE49-F238E27FC236}">
                  <a16:creationId xmlns:a16="http://schemas.microsoft.com/office/drawing/2014/main" id="{CDB9A92E-84DC-6F57-235A-9CFF4B93E8FE}"/>
                </a:ext>
              </a:extLst>
            </p:cNvPr>
            <p:cNvSpPr/>
            <p:nvPr/>
          </p:nvSpPr>
          <p:spPr>
            <a:xfrm>
              <a:off x="1712049" y="3322005"/>
              <a:ext cx="2790525" cy="2201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latin typeface="Helvetica Neue" panose="02000503000000020004" pitchFamily="2" charset="0"/>
              </a:endParaRPr>
            </a:p>
          </p:txBody>
        </p:sp>
        <p:sp>
          <p:nvSpPr>
            <p:cNvPr id="15" name="Rectangle 14">
              <a:extLst>
                <a:ext uri="{FF2B5EF4-FFF2-40B4-BE49-F238E27FC236}">
                  <a16:creationId xmlns:a16="http://schemas.microsoft.com/office/drawing/2014/main" id="{A287F4AC-2E29-721E-7154-89D503F2C3BF}"/>
                </a:ext>
              </a:extLst>
            </p:cNvPr>
            <p:cNvSpPr/>
            <p:nvPr/>
          </p:nvSpPr>
          <p:spPr>
            <a:xfrm>
              <a:off x="2284095" y="2317445"/>
              <a:ext cx="2287905" cy="2120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latin typeface="Helvetica Neue" panose="02000503000000020004" pitchFamily="2" charset="0"/>
              </a:endParaRPr>
            </a:p>
          </p:txBody>
        </p:sp>
      </p:grpSp>
      <p:cxnSp>
        <p:nvCxnSpPr>
          <p:cNvPr id="18" name="Straight Arrow Connector 17">
            <a:extLst>
              <a:ext uri="{FF2B5EF4-FFF2-40B4-BE49-F238E27FC236}">
                <a16:creationId xmlns:a16="http://schemas.microsoft.com/office/drawing/2014/main" id="{267C598A-B42B-16D7-14FA-6A3A353D5179}"/>
              </a:ext>
            </a:extLst>
          </p:cNvPr>
          <p:cNvCxnSpPr>
            <a:cxnSpLocks/>
          </p:cNvCxnSpPr>
          <p:nvPr/>
        </p:nvCxnSpPr>
        <p:spPr>
          <a:xfrm>
            <a:off x="3571212" y="1424683"/>
            <a:ext cx="2853563" cy="3542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33C4336-576A-906F-FB23-FBDDB1B4EDD9}"/>
              </a:ext>
            </a:extLst>
          </p:cNvPr>
          <p:cNvCxnSpPr>
            <a:cxnSpLocks/>
          </p:cNvCxnSpPr>
          <p:nvPr/>
        </p:nvCxnSpPr>
        <p:spPr>
          <a:xfrm>
            <a:off x="1781285" y="3423709"/>
            <a:ext cx="4903769" cy="1332401"/>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0D65C70-A9F7-FE7C-0B46-1E5AEDC3C09B}"/>
              </a:ext>
            </a:extLst>
          </p:cNvPr>
          <p:cNvPicPr>
            <a:picLocks noChangeAspect="1"/>
          </p:cNvPicPr>
          <p:nvPr/>
        </p:nvPicPr>
        <p:blipFill>
          <a:blip r:embed="rId4"/>
          <a:stretch>
            <a:fillRect/>
          </a:stretch>
        </p:blipFill>
        <p:spPr>
          <a:xfrm>
            <a:off x="4791112" y="2820965"/>
            <a:ext cx="7257864" cy="1506655"/>
          </a:xfrm>
          <a:prstGeom prst="rect">
            <a:avLst/>
          </a:prstGeom>
        </p:spPr>
      </p:pic>
    </p:spTree>
    <p:extLst>
      <p:ext uri="{BB962C8B-B14F-4D97-AF65-F5344CB8AC3E}">
        <p14:creationId xmlns:p14="http://schemas.microsoft.com/office/powerpoint/2010/main" val="411140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ChangeAspect="1"/>
          </p:cNvPicPr>
          <p:nvPr/>
        </p:nvPicPr>
        <p:blipFill rotWithShape="1">
          <a:blip r:embed="rId2">
            <a:extLst>
              <a:ext uri="{28A0092B-C50C-407E-A947-70E740481C1C}">
                <a14:useLocalDpi xmlns:a14="http://schemas.microsoft.com/office/drawing/2010/main"/>
              </a:ext>
            </a:extLst>
          </a:blip>
          <a:srcRect l="16783" r="34309"/>
          <a:stretch/>
        </p:blipFill>
        <p:spPr bwMode="auto">
          <a:xfrm>
            <a:off x="7719912" y="10"/>
            <a:ext cx="4472089" cy="685799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8">
            <a:extLst>
              <a:ext uri="{FF2B5EF4-FFF2-40B4-BE49-F238E27FC236}">
                <a16:creationId xmlns:a16="http://schemas.microsoft.com/office/drawing/2014/main" id="{D3DF4AA9-DFAA-AFCD-A9A9-1E044C077BBB}"/>
              </a:ext>
            </a:extLst>
          </p:cNvPr>
          <p:cNvSpPr txBox="1">
            <a:spLocks noChangeArrowheads="1"/>
          </p:cNvSpPr>
          <p:nvPr/>
        </p:nvSpPr>
        <p:spPr bwMode="auto">
          <a:xfrm>
            <a:off x="1" y="197347"/>
            <a:ext cx="7888407" cy="4893647"/>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lIns="121920" tIns="60960" rIns="121920" bIns="60960" anchor="t">
            <a:spAutoFit/>
          </a:bodyPr>
          <a:lstStyle>
            <a:lvl1pPr>
              <a:spcBef>
                <a:spcPct val="20000"/>
              </a:spcBef>
              <a:buFont typeface="Arial" charset="0"/>
              <a:buChar char="•"/>
              <a:defRPr sz="2400">
                <a:solidFill>
                  <a:srgbClr val="404040"/>
                </a:solidFill>
                <a:latin typeface="Arial" charset="0"/>
                <a:ea typeface="MS PGothic" charset="-128"/>
                <a:cs typeface="Arial" charset="0"/>
              </a:defRPr>
            </a:lvl1pPr>
            <a:lvl2pPr marL="742950" indent="-285750">
              <a:spcBef>
                <a:spcPct val="20000"/>
              </a:spcBef>
              <a:buFont typeface="Arial" charset="0"/>
              <a:buChar char="–"/>
              <a:defRPr sz="2400">
                <a:solidFill>
                  <a:srgbClr val="404040"/>
                </a:solidFill>
                <a:latin typeface="Arial" charset="0"/>
                <a:ea typeface="MS PGothic" charset="-128"/>
                <a:cs typeface="Arial" charset="0"/>
              </a:defRPr>
            </a:lvl2pPr>
            <a:lvl3pPr marL="1143000" indent="-228600">
              <a:spcBef>
                <a:spcPct val="20000"/>
              </a:spcBef>
              <a:buFont typeface="Arial" charset="0"/>
              <a:buChar char="•"/>
              <a:defRPr sz="2200">
                <a:solidFill>
                  <a:srgbClr val="404040"/>
                </a:solidFill>
                <a:latin typeface="Arial" charset="0"/>
                <a:ea typeface="MS PGothic" charset="-128"/>
                <a:cs typeface="Arial" charset="0"/>
              </a:defRPr>
            </a:lvl3pPr>
            <a:lvl4pPr marL="1600200" indent="-228600">
              <a:spcBef>
                <a:spcPct val="20000"/>
              </a:spcBef>
              <a:buFont typeface="Arial" charset="0"/>
              <a:buChar char="–"/>
              <a:defRPr sz="2000">
                <a:solidFill>
                  <a:srgbClr val="404040"/>
                </a:solidFill>
                <a:latin typeface="Arial" charset="0"/>
                <a:ea typeface="MS PGothic" charset="-128"/>
                <a:cs typeface="Arial" charset="0"/>
              </a:defRPr>
            </a:lvl4pPr>
            <a:lvl5pPr marL="2057400" indent="-228600">
              <a:spcBef>
                <a:spcPct val="20000"/>
              </a:spcBef>
              <a:buFont typeface="Arial" charset="0"/>
              <a:buChar char="»"/>
              <a:defRPr sz="2000">
                <a:solidFill>
                  <a:srgbClr val="404040"/>
                </a:solidFill>
                <a:latin typeface="Arial" charset="0"/>
                <a:ea typeface="MS PGothic" charset="-128"/>
                <a:cs typeface="Arial" charset="0"/>
              </a:defRPr>
            </a:lvl5pPr>
            <a:lvl6pPr marL="2514600" indent="-228600" defTabSz="457200" eaLnBrk="0" fontAlgn="base" hangingPunct="0">
              <a:spcBef>
                <a:spcPct val="20000"/>
              </a:spcBef>
              <a:spcAft>
                <a:spcPct val="0"/>
              </a:spcAft>
              <a:buFont typeface="Arial" charset="0"/>
              <a:buChar char="»"/>
              <a:defRPr sz="2000">
                <a:solidFill>
                  <a:srgbClr val="404040"/>
                </a:solidFill>
                <a:latin typeface="Arial" charset="0"/>
                <a:ea typeface="MS PGothic" charset="-128"/>
                <a:cs typeface="Arial" charset="0"/>
              </a:defRPr>
            </a:lvl6pPr>
            <a:lvl7pPr marL="2971800" indent="-228600" defTabSz="457200" eaLnBrk="0" fontAlgn="base" hangingPunct="0">
              <a:spcBef>
                <a:spcPct val="20000"/>
              </a:spcBef>
              <a:spcAft>
                <a:spcPct val="0"/>
              </a:spcAft>
              <a:buFont typeface="Arial" charset="0"/>
              <a:buChar char="»"/>
              <a:defRPr sz="2000">
                <a:solidFill>
                  <a:srgbClr val="404040"/>
                </a:solidFill>
                <a:latin typeface="Arial" charset="0"/>
                <a:ea typeface="MS PGothic" charset="-128"/>
                <a:cs typeface="Arial" charset="0"/>
              </a:defRPr>
            </a:lvl7pPr>
            <a:lvl8pPr marL="3429000" indent="-228600" defTabSz="457200" eaLnBrk="0" fontAlgn="base" hangingPunct="0">
              <a:spcBef>
                <a:spcPct val="20000"/>
              </a:spcBef>
              <a:spcAft>
                <a:spcPct val="0"/>
              </a:spcAft>
              <a:buFont typeface="Arial" charset="0"/>
              <a:buChar char="»"/>
              <a:defRPr sz="2000">
                <a:solidFill>
                  <a:srgbClr val="404040"/>
                </a:solidFill>
                <a:latin typeface="Arial" charset="0"/>
                <a:ea typeface="MS PGothic" charset="-128"/>
                <a:cs typeface="Arial" charset="0"/>
              </a:defRPr>
            </a:lvl8pPr>
            <a:lvl9pPr marL="3886200" indent="-228600" defTabSz="457200" eaLnBrk="0" fontAlgn="base" hangingPunct="0">
              <a:spcBef>
                <a:spcPct val="20000"/>
              </a:spcBef>
              <a:spcAft>
                <a:spcPct val="0"/>
              </a:spcAft>
              <a:buFont typeface="Arial" charset="0"/>
              <a:buChar char="»"/>
              <a:defRPr sz="2000">
                <a:solidFill>
                  <a:srgbClr val="404040"/>
                </a:solidFill>
                <a:latin typeface="Arial" charset="0"/>
                <a:ea typeface="MS PGothic" charset="-128"/>
                <a:cs typeface="Arial" charset="0"/>
              </a:defRPr>
            </a:lvl9pPr>
          </a:lstStyle>
          <a:p>
            <a:pPr algn="ctr" eaLnBrk="1" hangingPunct="1">
              <a:spcBef>
                <a:spcPct val="0"/>
              </a:spcBef>
              <a:buFontTx/>
              <a:buNone/>
            </a:pPr>
            <a:r>
              <a:rPr lang="en-US" altLang="en-US" sz="3600" b="1" dirty="0">
                <a:solidFill>
                  <a:schemeClr val="tx1"/>
                </a:solidFill>
                <a:latin typeface="Helvetica Neue" panose="02000503000000020004" pitchFamily="2" charset="0"/>
                <a:ea typeface="MS PGothic"/>
                <a:cs typeface="Helvetica Neue" panose="02000503000000020004" pitchFamily="2" charset="0"/>
              </a:rPr>
              <a:t>Probiotics</a:t>
            </a:r>
            <a:endParaRPr lang="en-US" altLang="en-US" sz="3600" b="1" baseline="30000" dirty="0">
              <a:solidFill>
                <a:schemeClr val="tx1"/>
              </a:solidFill>
              <a:latin typeface="Helvetica Neue" panose="02000503000000020004" pitchFamily="2" charset="0"/>
              <a:ea typeface="MS PGothic"/>
              <a:cs typeface="Helvetica Neue" panose="02000503000000020004" pitchFamily="2" charset="0"/>
            </a:endParaRPr>
          </a:p>
          <a:p>
            <a:pPr algn="ctr" eaLnBrk="1" hangingPunct="1">
              <a:spcBef>
                <a:spcPct val="0"/>
              </a:spcBef>
              <a:buFontTx/>
              <a:buNone/>
            </a:pPr>
            <a:endParaRPr lang="en-US" altLang="en-US" sz="3000" baseline="30000" dirty="0">
              <a:solidFill>
                <a:schemeClr val="tx1"/>
              </a:solidFill>
              <a:latin typeface="Helvetica Neue" panose="02000503000000020004" pitchFamily="2" charset="0"/>
              <a:cs typeface="Helvetica Neue" panose="02000503000000020004" pitchFamily="2" charset="0"/>
            </a:endParaRPr>
          </a:p>
          <a:p>
            <a:pPr algn="ctr" eaLnBrk="1" hangingPunct="1">
              <a:spcBef>
                <a:spcPct val="0"/>
              </a:spcBef>
              <a:buFontTx/>
              <a:buNone/>
            </a:pPr>
            <a:r>
              <a:rPr lang="ja-JP" altLang="en-US">
                <a:solidFill>
                  <a:schemeClr val="tx1"/>
                </a:solidFill>
                <a:latin typeface="Helvetica Neue" panose="02000503000000020004" pitchFamily="2" charset="0"/>
                <a:cs typeface="Helvetica Neue" panose="02000503000000020004" pitchFamily="2" charset="0"/>
              </a:rPr>
              <a:t>‘</a:t>
            </a:r>
            <a:r>
              <a:rPr lang="en-US" altLang="ja-JP" dirty="0">
                <a:solidFill>
                  <a:schemeClr val="tx1"/>
                </a:solidFill>
                <a:latin typeface="Helvetica Neue" panose="02000503000000020004" pitchFamily="2" charset="0"/>
                <a:cs typeface="Helvetica Neue" panose="02000503000000020004" pitchFamily="2" charset="0"/>
              </a:rPr>
              <a:t>Live microorganisms that, when administered </a:t>
            </a:r>
            <a:r>
              <a:rPr lang="en-US" altLang="en-US" dirty="0">
                <a:solidFill>
                  <a:schemeClr val="tx1"/>
                </a:solidFill>
                <a:latin typeface="Helvetica Neue" panose="02000503000000020004" pitchFamily="2" charset="0"/>
                <a:cs typeface="Helvetica Neue" panose="02000503000000020004" pitchFamily="2" charset="0"/>
              </a:rPr>
              <a:t>in adequate amounts, confer a health benefit on the host</a:t>
            </a:r>
            <a:r>
              <a:rPr lang="ja-JP" altLang="en-US">
                <a:solidFill>
                  <a:schemeClr val="tx1"/>
                </a:solidFill>
                <a:latin typeface="Helvetica Neue" panose="02000503000000020004" pitchFamily="2" charset="0"/>
                <a:cs typeface="Helvetica Neue" panose="02000503000000020004" pitchFamily="2" charset="0"/>
              </a:rPr>
              <a:t>’</a:t>
            </a:r>
            <a:r>
              <a:rPr lang="en-US" dirty="0">
                <a:latin typeface="Helvetica Neue" panose="02000503000000020004" pitchFamily="2" charset="0"/>
                <a:cs typeface="Helvetica Neue" panose="02000503000000020004" pitchFamily="2" charset="0"/>
              </a:rPr>
              <a:t> </a:t>
            </a:r>
          </a:p>
          <a:p>
            <a:pPr algn="ctr">
              <a:spcBef>
                <a:spcPct val="0"/>
              </a:spcBef>
              <a:buNone/>
            </a:pPr>
            <a:endParaRPr lang="en-US" dirty="0">
              <a:latin typeface="Helvetica Neue" panose="02000503000000020004" pitchFamily="2" charset="0"/>
              <a:cs typeface="Helvetica Neue" panose="02000503000000020004" pitchFamily="2" charset="0"/>
            </a:endParaRPr>
          </a:p>
          <a:p>
            <a:pPr marL="571486" indent="-571486">
              <a:spcBef>
                <a:spcPct val="0"/>
              </a:spcBef>
            </a:pPr>
            <a:r>
              <a:rPr lang="en-US" dirty="0">
                <a:solidFill>
                  <a:schemeClr val="tx1"/>
                </a:solidFill>
                <a:latin typeface="Helvetica Neue" panose="02000503000000020004" pitchFamily="2" charset="0"/>
                <a:cs typeface="Helvetica Neue" panose="02000503000000020004" pitchFamily="2" charset="0"/>
              </a:rPr>
              <a:t>Adding microbes directly</a:t>
            </a:r>
          </a:p>
          <a:p>
            <a:pPr marL="571486" indent="-571486">
              <a:spcBef>
                <a:spcPct val="0"/>
              </a:spcBef>
            </a:pPr>
            <a:r>
              <a:rPr lang="en-US" dirty="0">
                <a:solidFill>
                  <a:schemeClr val="tx1"/>
                </a:solidFill>
                <a:latin typeface="Helvetica Neue" panose="02000503000000020004" pitchFamily="2" charset="0"/>
                <a:cs typeface="Helvetica Neue" panose="02000503000000020004" pitchFamily="2" charset="0"/>
              </a:rPr>
              <a:t>They are not yogurt, fermented foods or good bacteria in your intestinal tract</a:t>
            </a:r>
          </a:p>
          <a:p>
            <a:pPr marL="571486" indent="-571486">
              <a:spcBef>
                <a:spcPct val="0"/>
              </a:spcBef>
            </a:pPr>
            <a:r>
              <a:rPr lang="en-US" dirty="0">
                <a:solidFill>
                  <a:schemeClr val="tx1"/>
                </a:solidFill>
                <a:latin typeface="Helvetica Neue" panose="02000503000000020004" pitchFamily="2" charset="0"/>
                <a:cs typeface="Helvetica Neue" panose="02000503000000020004" pitchFamily="2" charset="0"/>
              </a:rPr>
              <a:t>Typically, products contain 1 to 10 types of microbes as pure strains</a:t>
            </a:r>
          </a:p>
          <a:p>
            <a:pPr marL="571486" indent="-571486">
              <a:spcBef>
                <a:spcPct val="0"/>
              </a:spcBef>
            </a:pPr>
            <a:r>
              <a:rPr lang="en-US" dirty="0">
                <a:solidFill>
                  <a:schemeClr val="tx1"/>
                </a:solidFill>
                <a:latin typeface="Helvetica Neue" panose="02000503000000020004" pitchFamily="2" charset="0"/>
                <a:cs typeface="Helvetica Neue" panose="02000503000000020004" pitchFamily="2" charset="0"/>
              </a:rPr>
              <a:t>Typically purchased, not homemade</a:t>
            </a:r>
          </a:p>
          <a:p>
            <a:pPr algn="ctr" eaLnBrk="1" hangingPunct="1">
              <a:spcBef>
                <a:spcPct val="0"/>
              </a:spcBef>
              <a:buFontTx/>
              <a:buNone/>
            </a:pPr>
            <a:r>
              <a:rPr lang="en-US" altLang="ja-JP" sz="3800" dirty="0">
                <a:solidFill>
                  <a:schemeClr val="tx1"/>
                </a:solidFill>
                <a:latin typeface="Helvetica Neue" panose="02000503000000020004" pitchFamily="2" charset="0"/>
                <a:cs typeface="Helvetica Neue" panose="02000503000000020004" pitchFamily="2" charset="0"/>
              </a:rPr>
              <a:t> </a:t>
            </a:r>
            <a:endParaRPr lang="en-US" altLang="en-US" sz="3800" dirty="0">
              <a:solidFill>
                <a:schemeClr val="tx1"/>
              </a:solidFill>
              <a:latin typeface="Helvetica Neue" panose="02000503000000020004" pitchFamily="2" charset="0"/>
              <a:cs typeface="Helvetica Neue" panose="02000503000000020004" pitchFamily="2" charset="0"/>
            </a:endParaRPr>
          </a:p>
        </p:txBody>
      </p:sp>
      <p:pic>
        <p:nvPicPr>
          <p:cNvPr id="5" name="Picture 2">
            <a:extLst>
              <a:ext uri="{FF2B5EF4-FFF2-40B4-BE49-F238E27FC236}">
                <a16:creationId xmlns:a16="http://schemas.microsoft.com/office/drawing/2014/main" id="{26792297-B015-0C04-4CC7-F664C68D54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2" y="197346"/>
            <a:ext cx="812007" cy="78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a:extLst>
              <a:ext uri="{FF2B5EF4-FFF2-40B4-BE49-F238E27FC236}">
                <a16:creationId xmlns:a16="http://schemas.microsoft.com/office/drawing/2014/main" id="{D281A43E-E9D1-7F5F-647B-6AC7DB04DAF6}"/>
              </a:ext>
            </a:extLst>
          </p:cNvPr>
          <p:cNvGraphicFramePr>
            <a:graphicFrameLocks noChangeAspect="1"/>
          </p:cNvGraphicFramePr>
          <p:nvPr/>
        </p:nvGraphicFramePr>
        <p:xfrm>
          <a:off x="7009656" y="119012"/>
          <a:ext cx="1047363" cy="1081741"/>
        </p:xfrm>
        <a:graphic>
          <a:graphicData uri="http://schemas.openxmlformats.org/presentationml/2006/ole">
            <mc:AlternateContent xmlns:mc="http://schemas.openxmlformats.org/markup-compatibility/2006">
              <mc:Choice xmlns:v="urn:schemas-microsoft-com:vml" Requires="v">
                <p:oleObj name="Document" r:id="rId4" imgW="965200" imgH="1003300" progId="Word.Document.8">
                  <p:embed/>
                </p:oleObj>
              </mc:Choice>
              <mc:Fallback>
                <p:oleObj name="Document" r:id="rId4" imgW="965200" imgH="1003300" progId="Word.Document.8">
                  <p:embed/>
                  <p:pic>
                    <p:nvPicPr>
                      <p:cNvPr id="6" name="Object 5">
                        <a:extLst>
                          <a:ext uri="{FF2B5EF4-FFF2-40B4-BE49-F238E27FC236}">
                            <a16:creationId xmlns:a16="http://schemas.microsoft.com/office/drawing/2014/main" id="{D281A43E-E9D1-7F5F-647B-6AC7DB04D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9656" y="119012"/>
                        <a:ext cx="1047363" cy="1081741"/>
                      </a:xfrm>
                      <a:prstGeom prst="rect">
                        <a:avLst/>
                      </a:prstGeom>
                      <a:noFill/>
                      <a:ln>
                        <a:noFill/>
                      </a:ln>
                      <a:effectLst/>
                    </p:spPr>
                  </p:pic>
                </p:oleObj>
              </mc:Fallback>
            </mc:AlternateContent>
          </a:graphicData>
        </a:graphic>
      </p:graphicFrame>
      <p:pic>
        <p:nvPicPr>
          <p:cNvPr id="2" name="Picture 1">
            <a:extLst>
              <a:ext uri="{FF2B5EF4-FFF2-40B4-BE49-F238E27FC236}">
                <a16:creationId xmlns:a16="http://schemas.microsoft.com/office/drawing/2014/main" id="{FBEE1F44-E045-D924-B044-A268B5F11BAA}"/>
              </a:ext>
            </a:extLst>
          </p:cNvPr>
          <p:cNvPicPr>
            <a:picLocks noChangeAspect="1"/>
          </p:cNvPicPr>
          <p:nvPr/>
        </p:nvPicPr>
        <p:blipFill rotWithShape="1">
          <a:blip r:embed="rId6"/>
          <a:srcRect t="9287" b="15917"/>
          <a:stretch/>
        </p:blipFill>
        <p:spPr>
          <a:xfrm>
            <a:off x="2756985" y="5354762"/>
            <a:ext cx="2738751" cy="1305891"/>
          </a:xfrm>
          <a:prstGeom prst="rect">
            <a:avLst/>
          </a:prstGeom>
        </p:spPr>
      </p:pic>
    </p:spTree>
    <p:extLst>
      <p:ext uri="{BB962C8B-B14F-4D97-AF65-F5344CB8AC3E}">
        <p14:creationId xmlns:p14="http://schemas.microsoft.com/office/powerpoint/2010/main" val="1921012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62224D-2F24-47F1-A3CF-00D4BA636BE7}"/>
              </a:ext>
            </a:extLst>
          </p:cNvPr>
          <p:cNvPicPr>
            <a:picLocks noChangeAspect="1"/>
          </p:cNvPicPr>
          <p:nvPr/>
        </p:nvPicPr>
        <p:blipFill>
          <a:blip r:embed="rId2">
            <a:extLst>
              <a:ext uri="{28A0092B-C50C-407E-A947-70E740481C1C}">
                <a14:useLocalDpi xmlns:a14="http://schemas.microsoft.com/office/drawing/2010/main" val="0"/>
              </a:ext>
            </a:extLst>
          </a:blip>
          <a:srcRect t="10456" r="1" b="1"/>
          <a:stretch>
            <a:fillRect/>
          </a:stretch>
        </p:blipFill>
        <p:spPr>
          <a:xfrm>
            <a:off x="-3447" y="0"/>
            <a:ext cx="12195447" cy="6879745"/>
          </a:xfrm>
          <a:prstGeom prst="rect">
            <a:avLst/>
          </a:prstGeom>
        </p:spPr>
      </p:pic>
      <p:sp>
        <p:nvSpPr>
          <p:cNvPr id="11" name="Rectangle 1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1">
            <a:extLst>
              <a:ext uri="{FF2B5EF4-FFF2-40B4-BE49-F238E27FC236}">
                <a16:creationId xmlns:a16="http://schemas.microsoft.com/office/drawing/2014/main" id="{023809F3-94C3-1A41-6F19-74EBC1F2B2A8}"/>
              </a:ext>
            </a:extLst>
          </p:cNvPr>
          <p:cNvSpPr>
            <a:spLocks noGrp="1"/>
          </p:cNvSpPr>
          <p:nvPr>
            <p:ph type="title" idx="4294967295"/>
          </p:nvPr>
        </p:nvSpPr>
        <p:spPr>
          <a:xfrm>
            <a:off x="859028" y="4121944"/>
            <a:ext cx="7927785" cy="1620665"/>
          </a:xfrm>
          <a:prstGeom prst="rect">
            <a:avLst/>
          </a:prstGeom>
        </p:spPr>
        <p:txBody>
          <a:bodyPr vert="horz" lIns="91440" tIns="45720" rIns="91440" bIns="45720" rtlCol="0" anchor="b">
            <a:normAutofit/>
          </a:bodyPr>
          <a:lstStyle/>
          <a:p>
            <a:r>
              <a:rPr lang="en-US" sz="4000" b="1"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Fermented food</a:t>
            </a:r>
          </a:p>
        </p:txBody>
      </p:sp>
      <p:sp>
        <p:nvSpPr>
          <p:cNvPr id="3" name="Subtitle 1">
            <a:extLst>
              <a:ext uri="{FF2B5EF4-FFF2-40B4-BE49-F238E27FC236}">
                <a16:creationId xmlns:a16="http://schemas.microsoft.com/office/drawing/2014/main" id="{9FC7DAE0-252E-9C92-7527-74A80EECD1A7}"/>
              </a:ext>
            </a:extLst>
          </p:cNvPr>
          <p:cNvSpPr txBox="1">
            <a:spLocks/>
          </p:cNvSpPr>
          <p:nvPr/>
        </p:nvSpPr>
        <p:spPr>
          <a:xfrm>
            <a:off x="859028" y="5737867"/>
            <a:ext cx="8458227" cy="618479"/>
          </a:xfrm>
          <a:prstGeom prst="rect">
            <a:avLst/>
          </a:prstGeom>
        </p:spPr>
        <p:txBody>
          <a:bodyPr vert="horz" lIns="91440" tIns="45720" rIns="91440" bIns="45720" rtlCol="0">
            <a:normAutofit/>
          </a:bodyPr>
          <a:lstStyle>
            <a:lvl1pPr algn="l" defTabSz="914400" rtl="0" eaLnBrk="1" latinLnBrk="0" hangingPunct="1">
              <a:spcBef>
                <a:spcPct val="0"/>
              </a:spcBef>
              <a:buNone/>
              <a:defRPr sz="3000" b="1" kern="1200">
                <a:solidFill>
                  <a:schemeClr val="bg2"/>
                </a:solidFill>
                <a:latin typeface="+mj-lt"/>
                <a:ea typeface="+mj-ea"/>
                <a:cs typeface="+mj-cs"/>
              </a:defRPr>
            </a:lvl1pPr>
          </a:lstStyle>
          <a:p>
            <a:pPr>
              <a:lnSpc>
                <a:spcPct val="90000"/>
              </a:lnSpc>
              <a:spcBef>
                <a:spcPts val="1000"/>
              </a:spcBef>
              <a:spcAft>
                <a:spcPts val="800"/>
              </a:spcAft>
            </a:pPr>
            <a:r>
              <a:rPr lang="en-US" sz="2000" b="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Microbes and their molecules that can potentially influence our health</a:t>
            </a:r>
          </a:p>
        </p:txBody>
      </p:sp>
    </p:spTree>
    <p:extLst>
      <p:ext uri="{BB962C8B-B14F-4D97-AF65-F5344CB8AC3E}">
        <p14:creationId xmlns:p14="http://schemas.microsoft.com/office/powerpoint/2010/main" val="248090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545725-1B2B-A925-E889-2A0F586075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58382" b="72561"/>
          <a:stretch/>
        </p:blipFill>
        <p:spPr>
          <a:xfrm>
            <a:off x="1073257" y="4215319"/>
            <a:ext cx="3187504" cy="1072779"/>
          </a:xfrm>
          <a:prstGeom prst="rect">
            <a:avLst/>
          </a:prstGeom>
        </p:spPr>
      </p:pic>
      <p:pic>
        <p:nvPicPr>
          <p:cNvPr id="4" name="Picture 3">
            <a:extLst>
              <a:ext uri="{FF2B5EF4-FFF2-40B4-BE49-F238E27FC236}">
                <a16:creationId xmlns:a16="http://schemas.microsoft.com/office/drawing/2014/main" id="{3A07F03F-828D-B616-E5DB-D20ECA712D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32271" y="1659494"/>
            <a:ext cx="7363717" cy="5077540"/>
          </a:xfrm>
          <a:prstGeom prst="rect">
            <a:avLst/>
          </a:prstGeom>
        </p:spPr>
      </p:pic>
      <p:pic>
        <p:nvPicPr>
          <p:cNvPr id="2" name="Picture 1">
            <a:extLst>
              <a:ext uri="{FF2B5EF4-FFF2-40B4-BE49-F238E27FC236}">
                <a16:creationId xmlns:a16="http://schemas.microsoft.com/office/drawing/2014/main" id="{D6B2CD68-73A1-14EF-C405-8F9FB7EA75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137" t="32145" b="17458"/>
          <a:stretch/>
        </p:blipFill>
        <p:spPr>
          <a:xfrm>
            <a:off x="231792" y="2424882"/>
            <a:ext cx="4500479" cy="1414281"/>
          </a:xfrm>
          <a:prstGeom prst="rect">
            <a:avLst/>
          </a:prstGeom>
        </p:spPr>
      </p:pic>
      <p:sp>
        <p:nvSpPr>
          <p:cNvPr id="3" name="TextBox 2">
            <a:extLst>
              <a:ext uri="{FF2B5EF4-FFF2-40B4-BE49-F238E27FC236}">
                <a16:creationId xmlns:a16="http://schemas.microsoft.com/office/drawing/2014/main" id="{8AB68E45-0CEC-1350-60F9-F17E8A2F08AB}"/>
              </a:ext>
            </a:extLst>
          </p:cNvPr>
          <p:cNvSpPr txBox="1"/>
          <p:nvPr/>
        </p:nvSpPr>
        <p:spPr>
          <a:xfrm>
            <a:off x="2768609" y="535004"/>
            <a:ext cx="5787162" cy="666786"/>
          </a:xfrm>
          <a:prstGeom prst="rect">
            <a:avLst/>
          </a:prstGeom>
          <a:noFill/>
        </p:spPr>
        <p:txBody>
          <a:bodyPr wrap="none" rtlCol="0">
            <a:spAutoFit/>
          </a:bodyPr>
          <a:lstStyle/>
          <a:p>
            <a:r>
              <a:rPr lang="en-US" sz="3600" b="1" dirty="0">
                <a:latin typeface="Helvetica Neue" panose="02000503000000020004" pitchFamily="2" charset="0"/>
              </a:rPr>
              <a:t>What is fermented food?</a:t>
            </a:r>
          </a:p>
        </p:txBody>
      </p:sp>
    </p:spTree>
    <p:extLst>
      <p:ext uri="{BB962C8B-B14F-4D97-AF65-F5344CB8AC3E}">
        <p14:creationId xmlns:p14="http://schemas.microsoft.com/office/powerpoint/2010/main" val="2810312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F17445-DE96-1443-94B9-069AEBAB5E6B}"/>
              </a:ext>
            </a:extLst>
          </p:cNvPr>
          <p:cNvPicPr>
            <a:picLocks noChangeAspect="1"/>
          </p:cNvPicPr>
          <p:nvPr/>
        </p:nvPicPr>
        <p:blipFill>
          <a:blip r:embed="rId3"/>
          <a:stretch>
            <a:fillRect/>
          </a:stretch>
        </p:blipFill>
        <p:spPr>
          <a:xfrm>
            <a:off x="5820184" y="0"/>
            <a:ext cx="6371816" cy="6814707"/>
          </a:xfrm>
          <a:prstGeom prst="rect">
            <a:avLst/>
          </a:prstGeom>
        </p:spPr>
      </p:pic>
      <p:pic>
        <p:nvPicPr>
          <p:cNvPr id="3" name="Picture 2">
            <a:extLst>
              <a:ext uri="{FF2B5EF4-FFF2-40B4-BE49-F238E27FC236}">
                <a16:creationId xmlns:a16="http://schemas.microsoft.com/office/drawing/2014/main" id="{CA3FB00B-9985-BA41-B987-C7E96DBB9899}"/>
              </a:ext>
            </a:extLst>
          </p:cNvPr>
          <p:cNvPicPr>
            <a:picLocks noChangeAspect="1"/>
          </p:cNvPicPr>
          <p:nvPr/>
        </p:nvPicPr>
        <p:blipFill>
          <a:blip r:embed="rId4"/>
          <a:stretch>
            <a:fillRect/>
          </a:stretch>
        </p:blipFill>
        <p:spPr>
          <a:xfrm>
            <a:off x="0" y="0"/>
            <a:ext cx="5820184" cy="6858000"/>
          </a:xfrm>
          <a:prstGeom prst="rect">
            <a:avLst/>
          </a:prstGeom>
        </p:spPr>
      </p:pic>
    </p:spTree>
    <p:extLst>
      <p:ext uri="{BB962C8B-B14F-4D97-AF65-F5344CB8AC3E}">
        <p14:creationId xmlns:p14="http://schemas.microsoft.com/office/powerpoint/2010/main" val="2490728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79FA79-A24B-BE55-2A5D-152029DF5AB3}"/>
              </a:ext>
            </a:extLst>
          </p:cNvPr>
          <p:cNvPicPr>
            <a:picLocks noChangeAspect="1"/>
          </p:cNvPicPr>
          <p:nvPr/>
        </p:nvPicPr>
        <p:blipFill>
          <a:blip r:embed="rId2"/>
          <a:srcRect t="592" b="7944"/>
          <a:stretch>
            <a:fillRect/>
          </a:stretch>
        </p:blipFill>
        <p:spPr>
          <a:xfrm>
            <a:off x="20" y="-22"/>
            <a:ext cx="12191977" cy="6858022"/>
          </a:xfrm>
          <a:prstGeom prst="rect">
            <a:avLst/>
          </a:prstGeom>
        </p:spPr>
      </p:pic>
      <p:sp>
        <p:nvSpPr>
          <p:cNvPr id="20" name="Rectangle 1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31DB602-4B26-D5C3-F67C-DAA5D9C30224}"/>
              </a:ext>
            </a:extLst>
          </p:cNvPr>
          <p:cNvSpPr txBox="1"/>
          <p:nvPr/>
        </p:nvSpPr>
        <p:spPr>
          <a:xfrm>
            <a:off x="183898" y="6493164"/>
            <a:ext cx="7534653" cy="349227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1600">
                <a:solidFill>
                  <a:srgbClr val="FFFFFF"/>
                </a:solidFill>
                <a:latin typeface="+mj-lt"/>
                <a:ea typeface="+mj-ea"/>
                <a:cs typeface="+mj-cs"/>
              </a:rPr>
              <a:t>https://guideofgreece.com/</a:t>
            </a:r>
          </a:p>
        </p:txBody>
      </p:sp>
      <p:sp>
        <p:nvSpPr>
          <p:cNvPr id="22" name="Rectangle 2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756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food, fruit, meal&#10;&#10;Description automatically generated">
            <a:extLst>
              <a:ext uri="{FF2B5EF4-FFF2-40B4-BE49-F238E27FC236}">
                <a16:creationId xmlns:a16="http://schemas.microsoft.com/office/drawing/2014/main" id="{A07E1E38-86B9-881C-F8CF-EEE6363CC213}"/>
              </a:ext>
            </a:extLst>
          </p:cNvPr>
          <p:cNvPicPr>
            <a:picLocks noChangeAspect="1"/>
          </p:cNvPicPr>
          <p:nvPr/>
        </p:nvPicPr>
        <p:blipFill rotWithShape="1">
          <a:blip r:embed="rId2"/>
          <a:srcRect r="11372" b="8491"/>
          <a:stretch/>
        </p:blipFill>
        <p:spPr>
          <a:xfrm>
            <a:off x="513964" y="0"/>
            <a:ext cx="6162805" cy="6858000"/>
          </a:xfrm>
          <a:prstGeom prst="rect">
            <a:avLst/>
          </a:prstGeom>
        </p:spPr>
      </p:pic>
      <p:pic>
        <p:nvPicPr>
          <p:cNvPr id="5" name="Picture 4">
            <a:extLst>
              <a:ext uri="{FF2B5EF4-FFF2-40B4-BE49-F238E27FC236}">
                <a16:creationId xmlns:a16="http://schemas.microsoft.com/office/drawing/2014/main" id="{B14FE31D-59D5-B2ED-B406-757E7A68095B}"/>
              </a:ext>
            </a:extLst>
          </p:cNvPr>
          <p:cNvPicPr>
            <a:picLocks noChangeAspect="1"/>
          </p:cNvPicPr>
          <p:nvPr/>
        </p:nvPicPr>
        <p:blipFill>
          <a:blip r:embed="rId3"/>
          <a:stretch>
            <a:fillRect/>
          </a:stretch>
        </p:blipFill>
        <p:spPr>
          <a:xfrm>
            <a:off x="5644669" y="4806842"/>
            <a:ext cx="6159500" cy="1739900"/>
          </a:xfrm>
          <a:prstGeom prst="rect">
            <a:avLst/>
          </a:prstGeom>
        </p:spPr>
      </p:pic>
      <p:pic>
        <p:nvPicPr>
          <p:cNvPr id="6" name="Picture 5">
            <a:extLst>
              <a:ext uri="{FF2B5EF4-FFF2-40B4-BE49-F238E27FC236}">
                <a16:creationId xmlns:a16="http://schemas.microsoft.com/office/drawing/2014/main" id="{EEF838F7-71F0-40C5-FDB9-ACEECC2495C7}"/>
              </a:ext>
            </a:extLst>
          </p:cNvPr>
          <p:cNvPicPr>
            <a:picLocks noChangeAspect="1"/>
          </p:cNvPicPr>
          <p:nvPr/>
        </p:nvPicPr>
        <p:blipFill>
          <a:blip r:embed="rId4"/>
          <a:stretch>
            <a:fillRect/>
          </a:stretch>
        </p:blipFill>
        <p:spPr>
          <a:xfrm>
            <a:off x="5644669" y="1492793"/>
            <a:ext cx="5018935" cy="3005100"/>
          </a:xfrm>
          <a:prstGeom prst="rect">
            <a:avLst/>
          </a:prstGeom>
        </p:spPr>
      </p:pic>
    </p:spTree>
    <p:extLst>
      <p:ext uri="{BB962C8B-B14F-4D97-AF65-F5344CB8AC3E}">
        <p14:creationId xmlns:p14="http://schemas.microsoft.com/office/powerpoint/2010/main" val="38566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1F8AC6-11C2-52B8-0874-2B66C61A22BE}"/>
              </a:ext>
            </a:extLst>
          </p:cNvPr>
          <p:cNvGrpSpPr/>
          <p:nvPr/>
        </p:nvGrpSpPr>
        <p:grpSpPr>
          <a:xfrm>
            <a:off x="2780570" y="696655"/>
            <a:ext cx="8952821" cy="5649167"/>
            <a:chOff x="859238" y="-299297"/>
            <a:chExt cx="11937094" cy="6684409"/>
          </a:xfrm>
        </p:grpSpPr>
        <p:sp>
          <p:nvSpPr>
            <p:cNvPr id="3" name="Notched Right Arrow 2">
              <a:extLst>
                <a:ext uri="{FF2B5EF4-FFF2-40B4-BE49-F238E27FC236}">
                  <a16:creationId xmlns:a16="http://schemas.microsoft.com/office/drawing/2014/main" id="{B5A435E4-26D1-DFD7-E264-66664D6BABFD}"/>
                </a:ext>
              </a:extLst>
            </p:cNvPr>
            <p:cNvSpPr/>
            <p:nvPr/>
          </p:nvSpPr>
          <p:spPr>
            <a:xfrm>
              <a:off x="859238" y="1713817"/>
              <a:ext cx="7608396" cy="2167466"/>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sz="3200" dirty="0">
                <a:latin typeface="Helvetica Neue" panose="02000503000000020004" pitchFamily="2" charset="0"/>
              </a:endParaRPr>
            </a:p>
          </p:txBody>
        </p:sp>
        <p:sp>
          <p:nvSpPr>
            <p:cNvPr id="5" name="Oval 4">
              <a:extLst>
                <a:ext uri="{FF2B5EF4-FFF2-40B4-BE49-F238E27FC236}">
                  <a16:creationId xmlns:a16="http://schemas.microsoft.com/office/drawing/2014/main" id="{E69F09F1-219F-26D8-8139-1DB88A393A9A}"/>
                </a:ext>
              </a:extLst>
            </p:cNvPr>
            <p:cNvSpPr/>
            <p:nvPr/>
          </p:nvSpPr>
          <p:spPr>
            <a:xfrm>
              <a:off x="1347289" y="2526617"/>
              <a:ext cx="541866" cy="541866"/>
            </a:xfrm>
            <a:prstGeom prst="ellipse">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sz="2400" dirty="0">
                <a:latin typeface="Helvetica Neue" panose="02000503000000020004" pitchFamily="2" charset="0"/>
              </a:endParaRPr>
            </a:p>
          </p:txBody>
        </p:sp>
        <p:sp>
          <p:nvSpPr>
            <p:cNvPr id="6" name="Freeform 5">
              <a:extLst>
                <a:ext uri="{FF2B5EF4-FFF2-40B4-BE49-F238E27FC236}">
                  <a16:creationId xmlns:a16="http://schemas.microsoft.com/office/drawing/2014/main" id="{C62B0324-C155-7C18-1316-42099FF05940}"/>
                </a:ext>
              </a:extLst>
            </p:cNvPr>
            <p:cNvSpPr/>
            <p:nvPr/>
          </p:nvSpPr>
          <p:spPr>
            <a:xfrm>
              <a:off x="2888996" y="-299297"/>
              <a:ext cx="3408912" cy="982331"/>
            </a:xfrm>
            <a:custGeom>
              <a:avLst/>
              <a:gdLst>
                <a:gd name="connsiteX0" fmla="*/ 0 w 2357437"/>
                <a:gd name="connsiteY0" fmla="*/ 0 h 2167466"/>
                <a:gd name="connsiteX1" fmla="*/ 2357437 w 2357437"/>
                <a:gd name="connsiteY1" fmla="*/ 0 h 2167466"/>
                <a:gd name="connsiteX2" fmla="*/ 2357437 w 2357437"/>
                <a:gd name="connsiteY2" fmla="*/ 2167466 h 2167466"/>
                <a:gd name="connsiteX3" fmla="*/ 0 w 2357437"/>
                <a:gd name="connsiteY3" fmla="*/ 2167466 h 2167466"/>
                <a:gd name="connsiteX4" fmla="*/ 0 w 2357437"/>
                <a:gd name="connsiteY4" fmla="*/ 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37" h="2167466">
                  <a:moveTo>
                    <a:pt x="0" y="0"/>
                  </a:moveTo>
                  <a:lnTo>
                    <a:pt x="2357437" y="0"/>
                  </a:lnTo>
                  <a:lnTo>
                    <a:pt x="2357437" y="2167466"/>
                  </a:lnTo>
                  <a:lnTo>
                    <a:pt x="0" y="21674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algn="ctr" defTabSz="800060">
                <a:lnSpc>
                  <a:spcPct val="90000"/>
                </a:lnSpc>
                <a:spcBef>
                  <a:spcPct val="0"/>
                </a:spcBef>
                <a:spcAft>
                  <a:spcPct val="35000"/>
                </a:spcAft>
              </a:pPr>
              <a:r>
                <a:rPr lang="en-US" sz="3200" b="1" dirty="0">
                  <a:latin typeface="Helvetica Neue" panose="02000503000000020004" pitchFamily="2" charset="0"/>
                </a:rPr>
                <a:t>Microbes</a:t>
              </a:r>
            </a:p>
          </p:txBody>
        </p:sp>
        <p:sp>
          <p:nvSpPr>
            <p:cNvPr id="7" name="Oval 6">
              <a:extLst>
                <a:ext uri="{FF2B5EF4-FFF2-40B4-BE49-F238E27FC236}">
                  <a16:creationId xmlns:a16="http://schemas.microsoft.com/office/drawing/2014/main" id="{043024D5-C9C2-265A-7B24-75F434FFA5AB}"/>
                </a:ext>
              </a:extLst>
            </p:cNvPr>
            <p:cNvSpPr/>
            <p:nvPr/>
          </p:nvSpPr>
          <p:spPr>
            <a:xfrm>
              <a:off x="3822598" y="2526617"/>
              <a:ext cx="541866" cy="541866"/>
            </a:xfrm>
            <a:prstGeom prst="ellipse">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U" sz="2400" dirty="0">
                <a:latin typeface="Helvetica Neue" panose="02000503000000020004" pitchFamily="2" charset="0"/>
              </a:endParaRPr>
            </a:p>
          </p:txBody>
        </p:sp>
        <p:sp>
          <p:nvSpPr>
            <p:cNvPr id="8" name="Freeform 7">
              <a:extLst>
                <a:ext uri="{FF2B5EF4-FFF2-40B4-BE49-F238E27FC236}">
                  <a16:creationId xmlns:a16="http://schemas.microsoft.com/office/drawing/2014/main" id="{2C139D1D-7471-0557-A458-D146A0BE3AFD}"/>
                </a:ext>
              </a:extLst>
            </p:cNvPr>
            <p:cNvSpPr/>
            <p:nvPr/>
          </p:nvSpPr>
          <p:spPr>
            <a:xfrm>
              <a:off x="8959063" y="4217646"/>
              <a:ext cx="3837269" cy="2167466"/>
            </a:xfrm>
            <a:custGeom>
              <a:avLst/>
              <a:gdLst>
                <a:gd name="connsiteX0" fmla="*/ 0 w 2357437"/>
                <a:gd name="connsiteY0" fmla="*/ 0 h 2167466"/>
                <a:gd name="connsiteX1" fmla="*/ 2357437 w 2357437"/>
                <a:gd name="connsiteY1" fmla="*/ 0 h 2167466"/>
                <a:gd name="connsiteX2" fmla="*/ 2357437 w 2357437"/>
                <a:gd name="connsiteY2" fmla="*/ 2167466 h 2167466"/>
                <a:gd name="connsiteX3" fmla="*/ 0 w 2357437"/>
                <a:gd name="connsiteY3" fmla="*/ 2167466 h 2167466"/>
                <a:gd name="connsiteX4" fmla="*/ 0 w 2357437"/>
                <a:gd name="connsiteY4" fmla="*/ 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37" h="2167466">
                  <a:moveTo>
                    <a:pt x="0" y="0"/>
                  </a:moveTo>
                  <a:lnTo>
                    <a:pt x="2357437" y="0"/>
                  </a:lnTo>
                  <a:lnTo>
                    <a:pt x="2357437" y="2167466"/>
                  </a:lnTo>
                  <a:lnTo>
                    <a:pt x="0" y="21674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algn="ctr" defTabSz="800060">
                <a:lnSpc>
                  <a:spcPct val="90000"/>
                </a:lnSpc>
                <a:spcBef>
                  <a:spcPct val="0"/>
                </a:spcBef>
                <a:spcAft>
                  <a:spcPct val="35000"/>
                </a:spcAft>
              </a:pPr>
              <a:endParaRPr lang="en-US" sz="3200" dirty="0">
                <a:latin typeface="Helvetica Neue" panose="02000503000000020004" pitchFamily="2" charset="0"/>
              </a:endParaRPr>
            </a:p>
          </p:txBody>
        </p:sp>
        <p:sp>
          <p:nvSpPr>
            <p:cNvPr id="9" name="Oval 8">
              <a:extLst>
                <a:ext uri="{FF2B5EF4-FFF2-40B4-BE49-F238E27FC236}">
                  <a16:creationId xmlns:a16="http://schemas.microsoft.com/office/drawing/2014/main" id="{D2945062-1F8A-359E-AF17-662409C48854}"/>
                </a:ext>
              </a:extLst>
            </p:cNvPr>
            <p:cNvSpPr/>
            <p:nvPr/>
          </p:nvSpPr>
          <p:spPr>
            <a:xfrm>
              <a:off x="6297908" y="2526617"/>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sz="2400" dirty="0">
                <a:latin typeface="Helvetica Neue" panose="02000503000000020004" pitchFamily="2" charset="0"/>
              </a:endParaRPr>
            </a:p>
          </p:txBody>
        </p:sp>
      </p:grpSp>
      <p:sp>
        <p:nvSpPr>
          <p:cNvPr id="10" name="TextBox 9">
            <a:extLst>
              <a:ext uri="{FF2B5EF4-FFF2-40B4-BE49-F238E27FC236}">
                <a16:creationId xmlns:a16="http://schemas.microsoft.com/office/drawing/2014/main" id="{83099201-5EE1-8D1C-266A-A56AE0C33307}"/>
              </a:ext>
            </a:extLst>
          </p:cNvPr>
          <p:cNvSpPr txBox="1"/>
          <p:nvPr/>
        </p:nvSpPr>
        <p:spPr>
          <a:xfrm>
            <a:off x="1508828" y="1612546"/>
            <a:ext cx="2196307" cy="4031873"/>
          </a:xfrm>
          <a:prstGeom prst="rect">
            <a:avLst/>
          </a:prstGeom>
          <a:noFill/>
        </p:spPr>
        <p:txBody>
          <a:bodyPr wrap="none" rtlCol="0">
            <a:spAutoFit/>
          </a:bodyPr>
          <a:lstStyle/>
          <a:p>
            <a:r>
              <a:rPr lang="en-AU" sz="3200" dirty="0">
                <a:solidFill>
                  <a:schemeClr val="tx2">
                    <a:lumMod val="75000"/>
                    <a:lumOff val="25000"/>
                  </a:schemeClr>
                </a:solidFill>
                <a:latin typeface="Helvetica Neue" panose="02000503000000020004" pitchFamily="2" charset="0"/>
              </a:rPr>
              <a:t>Milk</a:t>
            </a:r>
          </a:p>
          <a:p>
            <a:r>
              <a:rPr lang="en-AU" sz="3200" dirty="0">
                <a:solidFill>
                  <a:srgbClr val="00B050"/>
                </a:solidFill>
                <a:latin typeface="Helvetica Neue" panose="02000503000000020004" pitchFamily="2" charset="0"/>
              </a:rPr>
              <a:t>Vegetables</a:t>
            </a:r>
          </a:p>
          <a:p>
            <a:r>
              <a:rPr lang="en-AU" sz="3200" dirty="0">
                <a:solidFill>
                  <a:srgbClr val="FFC000"/>
                </a:solidFill>
                <a:latin typeface="Helvetica Neue" panose="02000503000000020004" pitchFamily="2" charset="0"/>
              </a:rPr>
              <a:t>Sugar</a:t>
            </a:r>
          </a:p>
          <a:p>
            <a:r>
              <a:rPr lang="en-AU" sz="3200" dirty="0">
                <a:solidFill>
                  <a:srgbClr val="AB7942"/>
                </a:solidFill>
                <a:latin typeface="Helvetica Neue" panose="02000503000000020004" pitchFamily="2" charset="0"/>
              </a:rPr>
              <a:t>Nuts</a:t>
            </a:r>
          </a:p>
          <a:p>
            <a:r>
              <a:rPr lang="en-AU" sz="3200" dirty="0">
                <a:solidFill>
                  <a:srgbClr val="7030A0"/>
                </a:solidFill>
                <a:latin typeface="Helvetica Neue" panose="02000503000000020004" pitchFamily="2" charset="0"/>
              </a:rPr>
              <a:t>Grains</a:t>
            </a:r>
          </a:p>
          <a:p>
            <a:r>
              <a:rPr lang="en-AU" sz="3200" dirty="0">
                <a:solidFill>
                  <a:schemeClr val="bg1">
                    <a:lumMod val="50000"/>
                  </a:schemeClr>
                </a:solidFill>
                <a:latin typeface="Helvetica Neue" panose="02000503000000020004" pitchFamily="2" charset="0"/>
              </a:rPr>
              <a:t>Soy</a:t>
            </a:r>
            <a:r>
              <a:rPr lang="en-AU" sz="3200" dirty="0">
                <a:latin typeface="Helvetica Neue" panose="02000503000000020004" pitchFamily="2" charset="0"/>
              </a:rPr>
              <a:t> </a:t>
            </a:r>
          </a:p>
          <a:p>
            <a:r>
              <a:rPr lang="en-AU" sz="3200" dirty="0">
                <a:solidFill>
                  <a:srgbClr val="002060"/>
                </a:solidFill>
                <a:latin typeface="Helvetica Neue" panose="02000503000000020004" pitchFamily="2" charset="0"/>
              </a:rPr>
              <a:t>Fish</a:t>
            </a:r>
          </a:p>
          <a:p>
            <a:r>
              <a:rPr lang="en-AU" sz="3200" dirty="0">
                <a:solidFill>
                  <a:srgbClr val="FF0000"/>
                </a:solidFill>
                <a:latin typeface="Helvetica Neue" panose="02000503000000020004" pitchFamily="2" charset="0"/>
              </a:rPr>
              <a:t>Meat</a:t>
            </a:r>
          </a:p>
        </p:txBody>
      </p:sp>
      <p:sp>
        <p:nvSpPr>
          <p:cNvPr id="11" name="Oval 10">
            <a:extLst>
              <a:ext uri="{FF2B5EF4-FFF2-40B4-BE49-F238E27FC236}">
                <a16:creationId xmlns:a16="http://schemas.microsoft.com/office/drawing/2014/main" id="{688DD389-0142-C73D-D801-9D5EE7248A95}"/>
              </a:ext>
            </a:extLst>
          </p:cNvPr>
          <p:cNvSpPr/>
          <p:nvPr/>
        </p:nvSpPr>
        <p:spPr>
          <a:xfrm>
            <a:off x="9149753" y="2346734"/>
            <a:ext cx="550235" cy="5183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12" name="Oval 11">
            <a:extLst>
              <a:ext uri="{FF2B5EF4-FFF2-40B4-BE49-F238E27FC236}">
                <a16:creationId xmlns:a16="http://schemas.microsoft.com/office/drawing/2014/main" id="{45B6FE19-6AEC-B88B-EEE7-82480946FF11}"/>
              </a:ext>
            </a:extLst>
          </p:cNvPr>
          <p:cNvSpPr/>
          <p:nvPr/>
        </p:nvSpPr>
        <p:spPr>
          <a:xfrm>
            <a:off x="9944959" y="2311361"/>
            <a:ext cx="187732" cy="193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13" name="Oval 12">
            <a:extLst>
              <a:ext uri="{FF2B5EF4-FFF2-40B4-BE49-F238E27FC236}">
                <a16:creationId xmlns:a16="http://schemas.microsoft.com/office/drawing/2014/main" id="{9DD29D15-4EAC-C9DB-ED3F-7A9B24BC9F06}"/>
              </a:ext>
            </a:extLst>
          </p:cNvPr>
          <p:cNvSpPr/>
          <p:nvPr/>
        </p:nvSpPr>
        <p:spPr>
          <a:xfrm>
            <a:off x="8874521" y="2955415"/>
            <a:ext cx="416000" cy="400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14" name="Oval 13">
            <a:extLst>
              <a:ext uri="{FF2B5EF4-FFF2-40B4-BE49-F238E27FC236}">
                <a16:creationId xmlns:a16="http://schemas.microsoft.com/office/drawing/2014/main" id="{4494B4A2-98F8-D691-B3EC-64A0D0191FC2}"/>
              </a:ext>
            </a:extLst>
          </p:cNvPr>
          <p:cNvSpPr/>
          <p:nvPr/>
        </p:nvSpPr>
        <p:spPr>
          <a:xfrm>
            <a:off x="8372135" y="2865068"/>
            <a:ext cx="324847" cy="33747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15" name="Oval 14">
            <a:extLst>
              <a:ext uri="{FF2B5EF4-FFF2-40B4-BE49-F238E27FC236}">
                <a16:creationId xmlns:a16="http://schemas.microsoft.com/office/drawing/2014/main" id="{4E1FFAA7-B93A-8D97-065B-0AA71FD77580}"/>
              </a:ext>
            </a:extLst>
          </p:cNvPr>
          <p:cNvSpPr/>
          <p:nvPr/>
        </p:nvSpPr>
        <p:spPr>
          <a:xfrm>
            <a:off x="9225397" y="3621716"/>
            <a:ext cx="340243" cy="333597"/>
          </a:xfrm>
          <a:prstGeom prst="ellipse">
            <a:avLst/>
          </a:prstGeom>
          <a:solidFill>
            <a:srgbClr val="813D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16" name="Oval 15">
            <a:extLst>
              <a:ext uri="{FF2B5EF4-FFF2-40B4-BE49-F238E27FC236}">
                <a16:creationId xmlns:a16="http://schemas.microsoft.com/office/drawing/2014/main" id="{43EA3538-145D-9CC4-CBC3-5820BB2AE468}"/>
              </a:ext>
            </a:extLst>
          </p:cNvPr>
          <p:cNvSpPr/>
          <p:nvPr/>
        </p:nvSpPr>
        <p:spPr>
          <a:xfrm>
            <a:off x="9465961" y="3065504"/>
            <a:ext cx="550235" cy="518337"/>
          </a:xfrm>
          <a:prstGeom prst="ellipse">
            <a:avLst/>
          </a:prstGeom>
          <a:solidFill>
            <a:srgbClr val="D11C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17" name="Oval 16">
            <a:extLst>
              <a:ext uri="{FF2B5EF4-FFF2-40B4-BE49-F238E27FC236}">
                <a16:creationId xmlns:a16="http://schemas.microsoft.com/office/drawing/2014/main" id="{BEBE0199-D98A-16B5-909E-3629794DEEB7}"/>
              </a:ext>
            </a:extLst>
          </p:cNvPr>
          <p:cNvSpPr/>
          <p:nvPr/>
        </p:nvSpPr>
        <p:spPr>
          <a:xfrm>
            <a:off x="10049404" y="2992254"/>
            <a:ext cx="550235" cy="5183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18" name="Oval 17">
            <a:extLst>
              <a:ext uri="{FF2B5EF4-FFF2-40B4-BE49-F238E27FC236}">
                <a16:creationId xmlns:a16="http://schemas.microsoft.com/office/drawing/2014/main" id="{FE6E7503-4BB7-AF46-292E-6D52C64E064E}"/>
              </a:ext>
            </a:extLst>
          </p:cNvPr>
          <p:cNvSpPr/>
          <p:nvPr/>
        </p:nvSpPr>
        <p:spPr>
          <a:xfrm>
            <a:off x="10324521" y="3599125"/>
            <a:ext cx="550235" cy="5183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19" name="Oval 18">
            <a:extLst>
              <a:ext uri="{FF2B5EF4-FFF2-40B4-BE49-F238E27FC236}">
                <a16:creationId xmlns:a16="http://schemas.microsoft.com/office/drawing/2014/main" id="{2F3F95E4-3403-589F-21FF-279A1C58C09D}"/>
              </a:ext>
            </a:extLst>
          </p:cNvPr>
          <p:cNvSpPr/>
          <p:nvPr/>
        </p:nvSpPr>
        <p:spPr>
          <a:xfrm>
            <a:off x="10098135" y="2580237"/>
            <a:ext cx="268472" cy="249459"/>
          </a:xfrm>
          <a:prstGeom prst="ellipse">
            <a:avLst/>
          </a:prstGeom>
          <a:solidFill>
            <a:srgbClr val="D11C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0" name="Oval 19">
            <a:extLst>
              <a:ext uri="{FF2B5EF4-FFF2-40B4-BE49-F238E27FC236}">
                <a16:creationId xmlns:a16="http://schemas.microsoft.com/office/drawing/2014/main" id="{9132FF5A-4778-13E7-4C46-7EC693BDEB16}"/>
              </a:ext>
            </a:extLst>
          </p:cNvPr>
          <p:cNvSpPr/>
          <p:nvPr/>
        </p:nvSpPr>
        <p:spPr>
          <a:xfrm>
            <a:off x="8394785" y="2171417"/>
            <a:ext cx="550235" cy="51833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1" name="Oval 20">
            <a:extLst>
              <a:ext uri="{FF2B5EF4-FFF2-40B4-BE49-F238E27FC236}">
                <a16:creationId xmlns:a16="http://schemas.microsoft.com/office/drawing/2014/main" id="{690E801B-AE33-0829-C70E-36EADCA48CAB}"/>
              </a:ext>
            </a:extLst>
          </p:cNvPr>
          <p:cNvSpPr/>
          <p:nvPr/>
        </p:nvSpPr>
        <p:spPr>
          <a:xfrm>
            <a:off x="8249417" y="3599125"/>
            <a:ext cx="550235" cy="5183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2" name="TextBox 21">
            <a:extLst>
              <a:ext uri="{FF2B5EF4-FFF2-40B4-BE49-F238E27FC236}">
                <a16:creationId xmlns:a16="http://schemas.microsoft.com/office/drawing/2014/main" id="{D043B239-4099-AFFE-C74E-EE25B9BB205E}"/>
              </a:ext>
            </a:extLst>
          </p:cNvPr>
          <p:cNvSpPr txBox="1"/>
          <p:nvPr/>
        </p:nvSpPr>
        <p:spPr>
          <a:xfrm>
            <a:off x="4017921" y="1950309"/>
            <a:ext cx="3375283" cy="584775"/>
          </a:xfrm>
          <a:prstGeom prst="rect">
            <a:avLst/>
          </a:prstGeom>
          <a:noFill/>
        </p:spPr>
        <p:txBody>
          <a:bodyPr wrap="none" rtlCol="0">
            <a:spAutoFit/>
          </a:bodyPr>
          <a:lstStyle/>
          <a:p>
            <a:r>
              <a:rPr lang="en-AU" sz="3200" i="1" dirty="0">
                <a:latin typeface="Helvetica Neue" panose="02000503000000020004" pitchFamily="2" charset="0"/>
              </a:rPr>
              <a:t>Added or present</a:t>
            </a:r>
          </a:p>
        </p:txBody>
      </p:sp>
      <p:sp>
        <p:nvSpPr>
          <p:cNvPr id="23" name="TextBox 22">
            <a:extLst>
              <a:ext uri="{FF2B5EF4-FFF2-40B4-BE49-F238E27FC236}">
                <a16:creationId xmlns:a16="http://schemas.microsoft.com/office/drawing/2014/main" id="{9FD2DB89-59A9-2623-B32C-048847416F95}"/>
              </a:ext>
            </a:extLst>
          </p:cNvPr>
          <p:cNvSpPr txBox="1"/>
          <p:nvPr/>
        </p:nvSpPr>
        <p:spPr>
          <a:xfrm>
            <a:off x="3740050" y="3745853"/>
            <a:ext cx="3424668" cy="514347"/>
          </a:xfrm>
          <a:prstGeom prst="rect">
            <a:avLst/>
          </a:prstGeom>
          <a:no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6691" tIns="186691" rIns="186691" bIns="186691" numCol="1" spcCol="1270" anchor="t" anchorCtr="0">
            <a:noAutofit/>
          </a:bodyPr>
          <a:lstStyle/>
          <a:p>
            <a:pPr algn="ctr" defTabSz="1166755">
              <a:lnSpc>
                <a:spcPct val="90000"/>
              </a:lnSpc>
              <a:spcBef>
                <a:spcPct val="0"/>
              </a:spcBef>
              <a:spcAft>
                <a:spcPct val="35000"/>
              </a:spcAft>
            </a:pPr>
            <a:r>
              <a:rPr lang="en-US" sz="3200" dirty="0">
                <a:solidFill>
                  <a:srgbClr val="FF0000"/>
                </a:solidFill>
                <a:latin typeface="Helvetica Neue" panose="02000503000000020004" pitchFamily="2" charset="0"/>
              </a:rPr>
              <a:t>Biochemical </a:t>
            </a:r>
          </a:p>
          <a:p>
            <a:pPr algn="ctr" defTabSz="1166755">
              <a:lnSpc>
                <a:spcPct val="90000"/>
              </a:lnSpc>
              <a:spcBef>
                <a:spcPct val="0"/>
              </a:spcBef>
              <a:spcAft>
                <a:spcPct val="35000"/>
              </a:spcAft>
            </a:pPr>
            <a:r>
              <a:rPr lang="en-US" sz="3200" dirty="0">
                <a:solidFill>
                  <a:srgbClr val="FF0000"/>
                </a:solidFill>
                <a:latin typeface="Helvetica Neue" panose="02000503000000020004" pitchFamily="2" charset="0"/>
              </a:rPr>
              <a:t>pathways</a:t>
            </a:r>
          </a:p>
        </p:txBody>
      </p:sp>
      <p:sp>
        <p:nvSpPr>
          <p:cNvPr id="24" name="Oval 23">
            <a:extLst>
              <a:ext uri="{FF2B5EF4-FFF2-40B4-BE49-F238E27FC236}">
                <a16:creationId xmlns:a16="http://schemas.microsoft.com/office/drawing/2014/main" id="{549D0B04-7C97-C0B0-27CE-5FE924E1A1A1}"/>
              </a:ext>
            </a:extLst>
          </p:cNvPr>
          <p:cNvSpPr/>
          <p:nvPr/>
        </p:nvSpPr>
        <p:spPr>
          <a:xfrm>
            <a:off x="9599435" y="3829133"/>
            <a:ext cx="416000" cy="400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5" name="Title 1">
            <a:extLst>
              <a:ext uri="{FF2B5EF4-FFF2-40B4-BE49-F238E27FC236}">
                <a16:creationId xmlns:a16="http://schemas.microsoft.com/office/drawing/2014/main" id="{B47906B4-077A-F32F-92F0-FE217E34E86E}"/>
              </a:ext>
            </a:extLst>
          </p:cNvPr>
          <p:cNvSpPr txBox="1">
            <a:spLocks/>
          </p:cNvSpPr>
          <p:nvPr/>
        </p:nvSpPr>
        <p:spPr>
          <a:xfrm>
            <a:off x="4017921" y="2423793"/>
            <a:ext cx="4178133"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Helvetica Neue" panose="02000503000000020004" pitchFamily="2" charset="0"/>
              </a:rPr>
              <a:t>Why ferment food?</a:t>
            </a:r>
          </a:p>
        </p:txBody>
      </p:sp>
      <p:sp>
        <p:nvSpPr>
          <p:cNvPr id="26" name="TextBox 25">
            <a:extLst>
              <a:ext uri="{FF2B5EF4-FFF2-40B4-BE49-F238E27FC236}">
                <a16:creationId xmlns:a16="http://schemas.microsoft.com/office/drawing/2014/main" id="{C33D16D6-DCCD-2FB3-8417-A7E628DC566B}"/>
              </a:ext>
            </a:extLst>
          </p:cNvPr>
          <p:cNvSpPr txBox="1"/>
          <p:nvPr/>
        </p:nvSpPr>
        <p:spPr>
          <a:xfrm>
            <a:off x="2626360" y="3110187"/>
            <a:ext cx="8972082" cy="584775"/>
          </a:xfrm>
          <a:prstGeom prst="rect">
            <a:avLst/>
          </a:prstGeom>
          <a:noFill/>
        </p:spPr>
        <p:txBody>
          <a:bodyPr wrap="square" rtlCol="0">
            <a:spAutoFit/>
          </a:bodyPr>
          <a:lstStyle/>
          <a:p>
            <a:r>
              <a:rPr lang="en-US" sz="3200" b="1" dirty="0">
                <a:latin typeface="Helvetica Neue" panose="02000503000000020004" pitchFamily="2" charset="0"/>
              </a:rPr>
              <a:t>Preservation, taste, health, sustainability?</a:t>
            </a:r>
          </a:p>
        </p:txBody>
      </p:sp>
      <p:sp>
        <p:nvSpPr>
          <p:cNvPr id="27" name="TextBox 26">
            <a:extLst>
              <a:ext uri="{FF2B5EF4-FFF2-40B4-BE49-F238E27FC236}">
                <a16:creationId xmlns:a16="http://schemas.microsoft.com/office/drawing/2014/main" id="{94F853F3-37C3-C515-61F1-DE6B0FDBB910}"/>
              </a:ext>
            </a:extLst>
          </p:cNvPr>
          <p:cNvSpPr txBox="1"/>
          <p:nvPr/>
        </p:nvSpPr>
        <p:spPr>
          <a:xfrm>
            <a:off x="6417961" y="730276"/>
            <a:ext cx="6096000" cy="535531"/>
          </a:xfrm>
          <a:prstGeom prst="rect">
            <a:avLst/>
          </a:prstGeom>
          <a:noFill/>
        </p:spPr>
        <p:txBody>
          <a:bodyPr wrap="square">
            <a:spAutoFit/>
          </a:bodyPr>
          <a:lstStyle/>
          <a:p>
            <a:pPr algn="ctr" defTabSz="800060">
              <a:lnSpc>
                <a:spcPct val="90000"/>
              </a:lnSpc>
              <a:spcBef>
                <a:spcPct val="0"/>
              </a:spcBef>
              <a:spcAft>
                <a:spcPct val="35000"/>
              </a:spcAft>
            </a:pPr>
            <a:r>
              <a:rPr lang="en-US" sz="3200" b="1" dirty="0">
                <a:latin typeface="Helvetica Neue" panose="02000503000000020004" pitchFamily="2" charset="0"/>
              </a:rPr>
              <a:t>Transformation</a:t>
            </a:r>
          </a:p>
        </p:txBody>
      </p:sp>
      <p:sp>
        <p:nvSpPr>
          <p:cNvPr id="28" name="TextBox 27">
            <a:extLst>
              <a:ext uri="{FF2B5EF4-FFF2-40B4-BE49-F238E27FC236}">
                <a16:creationId xmlns:a16="http://schemas.microsoft.com/office/drawing/2014/main" id="{8BB24C94-767F-46E2-FA72-48DC1CD696AD}"/>
              </a:ext>
            </a:extLst>
          </p:cNvPr>
          <p:cNvSpPr txBox="1"/>
          <p:nvPr/>
        </p:nvSpPr>
        <p:spPr>
          <a:xfrm>
            <a:off x="592667" y="745067"/>
            <a:ext cx="3351238" cy="584775"/>
          </a:xfrm>
          <a:prstGeom prst="rect">
            <a:avLst/>
          </a:prstGeom>
          <a:noFill/>
        </p:spPr>
        <p:txBody>
          <a:bodyPr wrap="none" rtlCol="0">
            <a:spAutoFit/>
          </a:bodyPr>
          <a:lstStyle/>
          <a:p>
            <a:r>
              <a:rPr lang="en-AU" sz="3200" b="1" dirty="0">
                <a:latin typeface="Helvetica Neue" panose="02000503000000020004" pitchFamily="2" charset="0"/>
                <a:cs typeface="Helvetica Neue" panose="02000503000000020004" pitchFamily="2" charset="0"/>
              </a:rPr>
              <a:t>Raw</a:t>
            </a:r>
            <a:r>
              <a:rPr lang="en-AU" sz="3200" dirty="0">
                <a:latin typeface="Helvetica Neue" panose="02000503000000020004" pitchFamily="2" charset="0"/>
                <a:cs typeface="Helvetica Neue" panose="02000503000000020004" pitchFamily="2" charset="0"/>
              </a:rPr>
              <a:t> </a:t>
            </a:r>
            <a:r>
              <a:rPr lang="en-AU" sz="3200" b="1" dirty="0">
                <a:latin typeface="Helvetica Neue" panose="02000503000000020004" pitchFamily="2" charset="0"/>
                <a:cs typeface="Helvetica Neue" panose="02000503000000020004" pitchFamily="2" charset="0"/>
              </a:rPr>
              <a:t>ingredients</a:t>
            </a:r>
          </a:p>
        </p:txBody>
      </p:sp>
    </p:spTree>
    <p:extLst>
      <p:ext uri="{BB962C8B-B14F-4D97-AF65-F5344CB8AC3E}">
        <p14:creationId xmlns:p14="http://schemas.microsoft.com/office/powerpoint/2010/main" val="181369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dissolve">
                                      <p:cBhvr>
                                        <p:cTn id="16" dur="500"/>
                                        <p:tgtEl>
                                          <p:spTgt spid="10">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dissolve">
                                      <p:cBhvr>
                                        <p:cTn id="19" dur="500"/>
                                        <p:tgtEl>
                                          <p:spTgt spid="10">
                                            <p:txEl>
                                              <p:pRg st="1" end="1"/>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dissolve">
                                      <p:cBhvr>
                                        <p:cTn id="22" dur="500"/>
                                        <p:tgtEl>
                                          <p:spTgt spid="10">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dissolve">
                                      <p:cBhvr>
                                        <p:cTn id="25" dur="500"/>
                                        <p:tgtEl>
                                          <p:spTgt spid="10">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dissolve">
                                      <p:cBhvr>
                                        <p:cTn id="28" dur="500"/>
                                        <p:tgtEl>
                                          <p:spTgt spid="10">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Effect transition="in" filter="dissolve">
                                      <p:cBhvr>
                                        <p:cTn id="31" dur="500"/>
                                        <p:tgtEl>
                                          <p:spTgt spid="10">
                                            <p:txEl>
                                              <p:pRg st="5" end="5"/>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dissolve">
                                      <p:cBhvr>
                                        <p:cTn id="34" dur="500"/>
                                        <p:tgtEl>
                                          <p:spTgt spid="10">
                                            <p:txEl>
                                              <p:pRg st="6" end="6"/>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dissolve">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1" nodeType="afterEffect">
                                  <p:stCondLst>
                                    <p:cond delay="0"/>
                                  </p:stCondLst>
                                  <p:childTnLst>
                                    <p:set>
                                      <p:cBhvr>
                                        <p:cTn id="75" dur="1" fill="hold">
                                          <p:stCondLst>
                                            <p:cond delay="0"/>
                                          </p:stCondLst>
                                        </p:cTn>
                                        <p:tgtEl>
                                          <p:spTgt spid="16"/>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1" nodeType="after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1" nodeType="afterEffect">
                                  <p:stCondLst>
                                    <p:cond delay="0"/>
                                  </p:stCondLst>
                                  <p:childTnLst>
                                    <p:set>
                                      <p:cBhvr>
                                        <p:cTn id="87" dur="1" fill="hold">
                                          <p:stCondLst>
                                            <p:cond delay="0"/>
                                          </p:stCondLst>
                                        </p:cTn>
                                        <p:tgtEl>
                                          <p:spTgt spid="2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nodeType="afterEffect">
                                  <p:stCondLst>
                                    <p:cond delay="0"/>
                                  </p:stCondLst>
                                  <p:childTnLst>
                                    <p:set>
                                      <p:cBhvr>
                                        <p:cTn id="92" dur="1" fill="hold">
                                          <p:stCondLst>
                                            <p:cond delay="0"/>
                                          </p:stCondLst>
                                        </p:cTn>
                                        <p:tgtEl>
                                          <p:spTgt spid="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animBg="1"/>
      <p:bldP spid="14" grpId="0" animBg="1"/>
      <p:bldP spid="15" grpId="0" animBg="1"/>
      <p:bldP spid="16" grpId="0" animBg="1"/>
      <p:bldP spid="16" grpId="1" animBg="1"/>
      <p:bldP spid="17" grpId="0" animBg="1"/>
      <p:bldP spid="18" grpId="0" animBg="1"/>
      <p:bldP spid="19" grpId="0" animBg="1"/>
      <p:bldP spid="20" grpId="0" animBg="1"/>
      <p:bldP spid="20" grpId="1" animBg="1"/>
      <p:bldP spid="21" grpId="0" animBg="1"/>
      <p:bldP spid="22" grpId="0"/>
      <p:bldP spid="23" grpId="0"/>
      <p:bldP spid="24" grpId="0" animBg="1"/>
      <p:bldP spid="25" grpId="0"/>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5D171C-945E-900F-3C30-43D63606B9FB}"/>
              </a:ext>
            </a:extLst>
          </p:cNvPr>
          <p:cNvSpPr txBox="1"/>
          <p:nvPr/>
        </p:nvSpPr>
        <p:spPr>
          <a:xfrm>
            <a:off x="2555569" y="2474357"/>
            <a:ext cx="2290195" cy="5143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6691" tIns="186691" rIns="186691" bIns="186691" numCol="1" spcCol="1270" anchor="t" anchorCtr="0">
            <a:noAutofit/>
          </a:bodyPr>
          <a:lstStyle/>
          <a:p>
            <a:pPr algn="ctr" defTabSz="1166755">
              <a:lnSpc>
                <a:spcPct val="90000"/>
              </a:lnSpc>
              <a:spcBef>
                <a:spcPct val="0"/>
              </a:spcBef>
              <a:spcAft>
                <a:spcPct val="35000"/>
              </a:spcAft>
            </a:pPr>
            <a:r>
              <a:rPr lang="en-US" sz="2400" i="1" dirty="0">
                <a:solidFill>
                  <a:schemeClr val="tx1"/>
                </a:solidFill>
                <a:latin typeface="Helvetica Neue" panose="02000503000000020004" pitchFamily="2" charset="0"/>
              </a:rPr>
              <a:t>Microbes</a:t>
            </a:r>
          </a:p>
        </p:txBody>
      </p:sp>
      <p:sp>
        <p:nvSpPr>
          <p:cNvPr id="15" name="TextBox 14">
            <a:extLst>
              <a:ext uri="{FF2B5EF4-FFF2-40B4-BE49-F238E27FC236}">
                <a16:creationId xmlns:a16="http://schemas.microsoft.com/office/drawing/2014/main" id="{8CC467F0-C773-B93C-9AA8-CB459B0560CA}"/>
              </a:ext>
            </a:extLst>
          </p:cNvPr>
          <p:cNvSpPr txBox="1"/>
          <p:nvPr/>
        </p:nvSpPr>
        <p:spPr>
          <a:xfrm>
            <a:off x="980703" y="5388691"/>
            <a:ext cx="10981968" cy="5143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6691" tIns="186691" rIns="186691" bIns="186691" numCol="1" spcCol="1270" anchor="t" anchorCtr="0">
            <a:noAutofit/>
          </a:bodyPr>
          <a:lstStyle/>
          <a:p>
            <a:r>
              <a:rPr lang="en-GB" sz="3200" dirty="0">
                <a:latin typeface="Helvetica Neue" panose="02000503000000020004" pitchFamily="2" charset="0"/>
                <a:ea typeface="Helvetica Neue" panose="02000503000000020004" pitchFamily="2" charset="0"/>
                <a:cs typeface="Helvetica Neue" panose="02000503000000020004" pitchFamily="2" charset="0"/>
              </a:rPr>
              <a:t>Which components are important for human health?</a:t>
            </a:r>
          </a:p>
          <a:p>
            <a:r>
              <a:rPr lang="en-GB" sz="2667" dirty="0">
                <a:latin typeface="Helvetica Neue" panose="02000503000000020004" pitchFamily="2" charset="0"/>
                <a:ea typeface="Helvetica Neue" panose="02000503000000020004" pitchFamily="2" charset="0"/>
                <a:cs typeface="Helvetica Neue" panose="02000503000000020004" pitchFamily="2" charset="0"/>
              </a:rPr>
              <a:t>       </a:t>
            </a:r>
            <a:r>
              <a:rPr lang="en-GB" sz="2667" b="1" i="1" dirty="0">
                <a:latin typeface="Helvetica Neue" panose="02000503000000020004" pitchFamily="2" charset="0"/>
                <a:ea typeface="Helvetica Neue" panose="02000503000000020004" pitchFamily="2" charset="0"/>
                <a:cs typeface="Helvetica Neue" panose="02000503000000020004" pitchFamily="2" charset="0"/>
              </a:rPr>
              <a:t>Prebiotic, microbes, postbiotic, metabolites, structure?</a:t>
            </a:r>
          </a:p>
        </p:txBody>
      </p:sp>
      <p:sp>
        <p:nvSpPr>
          <p:cNvPr id="16" name="TextBox 15">
            <a:extLst>
              <a:ext uri="{FF2B5EF4-FFF2-40B4-BE49-F238E27FC236}">
                <a16:creationId xmlns:a16="http://schemas.microsoft.com/office/drawing/2014/main" id="{CAF701D4-10DB-08C0-D79F-155E381EF175}"/>
              </a:ext>
            </a:extLst>
          </p:cNvPr>
          <p:cNvSpPr txBox="1"/>
          <p:nvPr/>
        </p:nvSpPr>
        <p:spPr>
          <a:xfrm>
            <a:off x="2775719" y="4123128"/>
            <a:ext cx="5424855" cy="106206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6691" tIns="186691" rIns="186691" bIns="186691" numCol="1" spcCol="1270" anchor="t" anchorCtr="0">
            <a:noAutofit/>
          </a:bodyPr>
          <a:lstStyle/>
          <a:p>
            <a:pPr algn="ctr" defTabSz="1166755">
              <a:lnSpc>
                <a:spcPct val="90000"/>
              </a:lnSpc>
              <a:spcBef>
                <a:spcPct val="0"/>
              </a:spcBef>
              <a:spcAft>
                <a:spcPct val="35000"/>
              </a:spcAft>
            </a:pPr>
            <a:r>
              <a:rPr lang="en-US" sz="2400" i="1" dirty="0">
                <a:solidFill>
                  <a:schemeClr val="tx1"/>
                </a:solidFill>
                <a:latin typeface="Helvetica Neue" panose="02000503000000020004" pitchFamily="2" charset="0"/>
              </a:rPr>
              <a:t>Other metabolites (vitamins, organoleptic molecules)</a:t>
            </a:r>
          </a:p>
        </p:txBody>
      </p:sp>
      <p:sp>
        <p:nvSpPr>
          <p:cNvPr id="17" name="TextBox 16">
            <a:extLst>
              <a:ext uri="{FF2B5EF4-FFF2-40B4-BE49-F238E27FC236}">
                <a16:creationId xmlns:a16="http://schemas.microsoft.com/office/drawing/2014/main" id="{C0B721CE-7F1F-9DE6-7993-4573FC629BFE}"/>
              </a:ext>
            </a:extLst>
          </p:cNvPr>
          <p:cNvSpPr txBox="1"/>
          <p:nvPr/>
        </p:nvSpPr>
        <p:spPr>
          <a:xfrm>
            <a:off x="6980250" y="1750285"/>
            <a:ext cx="4346276" cy="5143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6691" tIns="186691" rIns="186691" bIns="186691" numCol="1" spcCol="1270" anchor="t" anchorCtr="0">
            <a:noAutofit/>
          </a:bodyPr>
          <a:lstStyle/>
          <a:p>
            <a:pPr algn="ctr" defTabSz="1166755">
              <a:lnSpc>
                <a:spcPct val="90000"/>
              </a:lnSpc>
              <a:spcBef>
                <a:spcPct val="0"/>
              </a:spcBef>
              <a:spcAft>
                <a:spcPct val="35000"/>
              </a:spcAft>
            </a:pPr>
            <a:r>
              <a:rPr lang="en-US" sz="2400" i="1" dirty="0">
                <a:solidFill>
                  <a:schemeClr val="tx1"/>
                </a:solidFill>
                <a:latin typeface="Helvetica Neue" panose="02000503000000020004" pitchFamily="2" charset="0"/>
              </a:rPr>
              <a:t>SCFA’s (acetate, lactate) or alkaline products</a:t>
            </a:r>
          </a:p>
        </p:txBody>
      </p:sp>
      <p:sp>
        <p:nvSpPr>
          <p:cNvPr id="18" name="TextBox 17">
            <a:extLst>
              <a:ext uri="{FF2B5EF4-FFF2-40B4-BE49-F238E27FC236}">
                <a16:creationId xmlns:a16="http://schemas.microsoft.com/office/drawing/2014/main" id="{78BBDFCF-2232-EBF2-7F9B-5678CF087E09}"/>
              </a:ext>
            </a:extLst>
          </p:cNvPr>
          <p:cNvSpPr txBox="1"/>
          <p:nvPr/>
        </p:nvSpPr>
        <p:spPr>
          <a:xfrm>
            <a:off x="7031492" y="3586409"/>
            <a:ext cx="4243789" cy="5143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86691" tIns="186691" rIns="186691" bIns="186691" numCol="1" spcCol="1270" anchor="t" anchorCtr="0">
            <a:noAutofit/>
          </a:bodyPr>
          <a:lstStyle/>
          <a:p>
            <a:pPr algn="ctr" defTabSz="1166755">
              <a:lnSpc>
                <a:spcPct val="90000"/>
              </a:lnSpc>
              <a:spcBef>
                <a:spcPct val="0"/>
              </a:spcBef>
              <a:spcAft>
                <a:spcPct val="35000"/>
              </a:spcAft>
            </a:pPr>
            <a:r>
              <a:rPr lang="en-US" sz="2400" i="1" dirty="0">
                <a:solidFill>
                  <a:schemeClr val="tx1"/>
                </a:solidFill>
                <a:latin typeface="Helvetica Neue" panose="02000503000000020004" pitchFamily="2" charset="0"/>
              </a:rPr>
              <a:t>Texture/ structure </a:t>
            </a:r>
          </a:p>
        </p:txBody>
      </p:sp>
      <p:sp>
        <p:nvSpPr>
          <p:cNvPr id="20" name="TextBox 19">
            <a:extLst>
              <a:ext uri="{FF2B5EF4-FFF2-40B4-BE49-F238E27FC236}">
                <a16:creationId xmlns:a16="http://schemas.microsoft.com/office/drawing/2014/main" id="{835F78A3-5A8F-DD23-924A-BF281FE7706C}"/>
              </a:ext>
            </a:extLst>
          </p:cNvPr>
          <p:cNvSpPr txBox="1"/>
          <p:nvPr/>
        </p:nvSpPr>
        <p:spPr>
          <a:xfrm>
            <a:off x="1925539" y="480826"/>
            <a:ext cx="8671247" cy="1815690"/>
          </a:xfrm>
          <a:prstGeom prst="rect">
            <a:avLst/>
          </a:prstGeom>
          <a:noFill/>
        </p:spPr>
        <p:txBody>
          <a:bodyPr wrap="square" rtlCol="0">
            <a:spAutoFit/>
          </a:bodyPr>
          <a:lstStyle/>
          <a:p>
            <a:r>
              <a:rPr lang="en-AU" sz="3733" b="1" dirty="0">
                <a:latin typeface="Helvetica Neue" panose="02000503000000020004" pitchFamily="2" charset="0"/>
              </a:rPr>
              <a:t>Vastly different in their composition</a:t>
            </a:r>
          </a:p>
          <a:p>
            <a:endParaRPr lang="en-AU" sz="3733" dirty="0">
              <a:latin typeface="Helvetica Neue" panose="02000503000000020004" pitchFamily="2" charset="0"/>
            </a:endParaRPr>
          </a:p>
          <a:p>
            <a:r>
              <a:rPr lang="en-AU" sz="3733" dirty="0">
                <a:latin typeface="Helvetica Neue" panose="02000503000000020004" pitchFamily="2" charset="0"/>
              </a:rPr>
              <a:t> </a:t>
            </a:r>
          </a:p>
        </p:txBody>
      </p:sp>
      <p:sp>
        <p:nvSpPr>
          <p:cNvPr id="2" name="Oval 1">
            <a:extLst>
              <a:ext uri="{FF2B5EF4-FFF2-40B4-BE49-F238E27FC236}">
                <a16:creationId xmlns:a16="http://schemas.microsoft.com/office/drawing/2014/main" id="{B70DB0FA-73B6-E798-ACE6-AF7D6F0C48C1}"/>
              </a:ext>
            </a:extLst>
          </p:cNvPr>
          <p:cNvSpPr/>
          <p:nvPr/>
        </p:nvSpPr>
        <p:spPr>
          <a:xfrm>
            <a:off x="5581607" y="2052478"/>
            <a:ext cx="550235" cy="5183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1" name="Oval 20">
            <a:extLst>
              <a:ext uri="{FF2B5EF4-FFF2-40B4-BE49-F238E27FC236}">
                <a16:creationId xmlns:a16="http://schemas.microsoft.com/office/drawing/2014/main" id="{001C3D2D-5226-76DC-99E9-2DB048459476}"/>
              </a:ext>
            </a:extLst>
          </p:cNvPr>
          <p:cNvSpPr/>
          <p:nvPr/>
        </p:nvSpPr>
        <p:spPr>
          <a:xfrm>
            <a:off x="6376813" y="2017105"/>
            <a:ext cx="187732" cy="1931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2" name="Oval 21">
            <a:extLst>
              <a:ext uri="{FF2B5EF4-FFF2-40B4-BE49-F238E27FC236}">
                <a16:creationId xmlns:a16="http://schemas.microsoft.com/office/drawing/2014/main" id="{4AEFA672-E2F3-2833-4076-1DDE15A19633}"/>
              </a:ext>
            </a:extLst>
          </p:cNvPr>
          <p:cNvSpPr/>
          <p:nvPr/>
        </p:nvSpPr>
        <p:spPr>
          <a:xfrm>
            <a:off x="5306375" y="2661159"/>
            <a:ext cx="416000" cy="400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3" name="Oval 22">
            <a:extLst>
              <a:ext uri="{FF2B5EF4-FFF2-40B4-BE49-F238E27FC236}">
                <a16:creationId xmlns:a16="http://schemas.microsoft.com/office/drawing/2014/main" id="{0B539D83-0943-416F-D1D4-859D990887D1}"/>
              </a:ext>
            </a:extLst>
          </p:cNvPr>
          <p:cNvSpPr/>
          <p:nvPr/>
        </p:nvSpPr>
        <p:spPr>
          <a:xfrm>
            <a:off x="4803989" y="2570812"/>
            <a:ext cx="324847" cy="33747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4" name="Oval 23">
            <a:extLst>
              <a:ext uri="{FF2B5EF4-FFF2-40B4-BE49-F238E27FC236}">
                <a16:creationId xmlns:a16="http://schemas.microsoft.com/office/drawing/2014/main" id="{7AA71B1C-ADB9-DF15-BCCD-98E36DB6CE56}"/>
              </a:ext>
            </a:extLst>
          </p:cNvPr>
          <p:cNvSpPr/>
          <p:nvPr/>
        </p:nvSpPr>
        <p:spPr>
          <a:xfrm>
            <a:off x="5657251" y="3327460"/>
            <a:ext cx="340243" cy="333597"/>
          </a:xfrm>
          <a:prstGeom prst="ellipse">
            <a:avLst/>
          </a:prstGeom>
          <a:solidFill>
            <a:srgbClr val="813D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5" name="Oval 24">
            <a:extLst>
              <a:ext uri="{FF2B5EF4-FFF2-40B4-BE49-F238E27FC236}">
                <a16:creationId xmlns:a16="http://schemas.microsoft.com/office/drawing/2014/main" id="{3678875E-0128-629A-6BD0-02A6CD0DC62B}"/>
              </a:ext>
            </a:extLst>
          </p:cNvPr>
          <p:cNvSpPr/>
          <p:nvPr/>
        </p:nvSpPr>
        <p:spPr>
          <a:xfrm>
            <a:off x="5897815" y="2771248"/>
            <a:ext cx="550235" cy="518337"/>
          </a:xfrm>
          <a:prstGeom prst="ellipse">
            <a:avLst/>
          </a:prstGeom>
          <a:solidFill>
            <a:srgbClr val="D11C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6" name="Oval 25">
            <a:extLst>
              <a:ext uri="{FF2B5EF4-FFF2-40B4-BE49-F238E27FC236}">
                <a16:creationId xmlns:a16="http://schemas.microsoft.com/office/drawing/2014/main" id="{9858F61A-D5D5-69F3-ED79-AD5FB4EA0610}"/>
              </a:ext>
            </a:extLst>
          </p:cNvPr>
          <p:cNvSpPr/>
          <p:nvPr/>
        </p:nvSpPr>
        <p:spPr>
          <a:xfrm>
            <a:off x="6481257" y="2697998"/>
            <a:ext cx="550235" cy="51833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7" name="Oval 26">
            <a:extLst>
              <a:ext uri="{FF2B5EF4-FFF2-40B4-BE49-F238E27FC236}">
                <a16:creationId xmlns:a16="http://schemas.microsoft.com/office/drawing/2014/main" id="{80712F5E-E2DA-CF2A-3C3E-CF3C501262EE}"/>
              </a:ext>
            </a:extLst>
          </p:cNvPr>
          <p:cNvSpPr/>
          <p:nvPr/>
        </p:nvSpPr>
        <p:spPr>
          <a:xfrm>
            <a:off x="6451151" y="3292092"/>
            <a:ext cx="550235" cy="5183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8" name="Oval 27">
            <a:extLst>
              <a:ext uri="{FF2B5EF4-FFF2-40B4-BE49-F238E27FC236}">
                <a16:creationId xmlns:a16="http://schemas.microsoft.com/office/drawing/2014/main" id="{16A4BA88-B943-EC85-C048-350AB61F5A95}"/>
              </a:ext>
            </a:extLst>
          </p:cNvPr>
          <p:cNvSpPr/>
          <p:nvPr/>
        </p:nvSpPr>
        <p:spPr>
          <a:xfrm>
            <a:off x="6529988" y="2285981"/>
            <a:ext cx="268472" cy="249459"/>
          </a:xfrm>
          <a:prstGeom prst="ellipse">
            <a:avLst/>
          </a:prstGeom>
          <a:solidFill>
            <a:srgbClr val="D11C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29" name="Oval 28">
            <a:extLst>
              <a:ext uri="{FF2B5EF4-FFF2-40B4-BE49-F238E27FC236}">
                <a16:creationId xmlns:a16="http://schemas.microsoft.com/office/drawing/2014/main" id="{CCF23AD5-E8B8-D0BD-F5AE-8786EC02019C}"/>
              </a:ext>
            </a:extLst>
          </p:cNvPr>
          <p:cNvSpPr/>
          <p:nvPr/>
        </p:nvSpPr>
        <p:spPr>
          <a:xfrm>
            <a:off x="4826639" y="1877161"/>
            <a:ext cx="550235" cy="51833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30" name="Oval 29">
            <a:extLst>
              <a:ext uri="{FF2B5EF4-FFF2-40B4-BE49-F238E27FC236}">
                <a16:creationId xmlns:a16="http://schemas.microsoft.com/office/drawing/2014/main" id="{1DC1ABD0-1A49-3248-B166-1CCFC50C0D9D}"/>
              </a:ext>
            </a:extLst>
          </p:cNvPr>
          <p:cNvSpPr/>
          <p:nvPr/>
        </p:nvSpPr>
        <p:spPr>
          <a:xfrm>
            <a:off x="4681271" y="3304869"/>
            <a:ext cx="550235" cy="5183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
        <p:nvSpPr>
          <p:cNvPr id="31" name="Oval 30">
            <a:extLst>
              <a:ext uri="{FF2B5EF4-FFF2-40B4-BE49-F238E27FC236}">
                <a16:creationId xmlns:a16="http://schemas.microsoft.com/office/drawing/2014/main" id="{98A872E9-0D51-9E16-3A50-E1CC86E74145}"/>
              </a:ext>
            </a:extLst>
          </p:cNvPr>
          <p:cNvSpPr/>
          <p:nvPr/>
        </p:nvSpPr>
        <p:spPr>
          <a:xfrm>
            <a:off x="6031288" y="3534877"/>
            <a:ext cx="416000" cy="4006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200" dirty="0">
              <a:latin typeface="Helvetica Neue" panose="02000503000000020004" pitchFamily="2" charset="0"/>
            </a:endParaRPr>
          </a:p>
        </p:txBody>
      </p:sp>
    </p:spTree>
    <p:extLst>
      <p:ext uri="{BB962C8B-B14F-4D97-AF65-F5344CB8AC3E}">
        <p14:creationId xmlns:p14="http://schemas.microsoft.com/office/powerpoint/2010/main" val="426618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p:stCondLst>
                              <p:cond delay="1500"/>
                            </p:stCondLst>
                            <p:childTnLst>
                              <p:par>
                                <p:cTn id="18" presetID="1"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1500"/>
                            </p:stCondLst>
                            <p:childTnLst>
                              <p:par>
                                <p:cTn id="33" presetID="1"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par>
                          <p:cTn id="38" fill="hold">
                            <p:stCondLst>
                              <p:cond delay="1500"/>
                            </p:stCondLst>
                            <p:childTnLst>
                              <p:par>
                                <p:cTn id="39" presetID="1"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par>
                          <p:cTn id="44" fill="hold">
                            <p:stCondLst>
                              <p:cond delay="1500"/>
                            </p:stCondLst>
                            <p:childTnLst>
                              <p:par>
                                <p:cTn id="45" presetID="1" presetClass="entr" presetSubtype="0" fill="hold" grpId="1"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par>
                          <p:cTn id="47" fill="hold">
                            <p:stCondLst>
                              <p:cond delay="1500"/>
                            </p:stCondLst>
                            <p:childTnLst>
                              <p:par>
                                <p:cTn id="48" presetID="1" presetClass="entr" presetSubtype="0" fill="hold" grpId="1" nodeType="after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par>
                          <p:cTn id="50" fill="hold">
                            <p:stCondLst>
                              <p:cond delay="1500"/>
                            </p:stCondLst>
                            <p:childTnLst>
                              <p:par>
                                <p:cTn id="51" presetID="1" presetClass="entr" presetSubtype="0"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par>
                          <p:cTn id="53" fill="hold">
                            <p:stCondLst>
                              <p:cond delay="1500"/>
                            </p:stCondLst>
                            <p:childTnLst>
                              <p:par>
                                <p:cTn id="54" presetID="1" presetClass="entr" presetSubtype="0"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childTnLst>
                          </p:cTn>
                        </p:par>
                        <p:par>
                          <p:cTn id="56" fill="hold">
                            <p:stCondLst>
                              <p:cond delay="1500"/>
                            </p:stCondLst>
                            <p:childTnLst>
                              <p:par>
                                <p:cTn id="57" presetID="1" presetClass="entr" presetSubtype="0" fill="hold" grpId="1" nodeType="after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par>
                          <p:cTn id="59" fill="hold">
                            <p:stCondLst>
                              <p:cond delay="1500"/>
                            </p:stCondLst>
                            <p:childTnLst>
                              <p:par>
                                <p:cTn id="60" presetID="1"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childTnLst>
                          </p:cTn>
                        </p:par>
                        <p:par>
                          <p:cTn id="62" fill="hold">
                            <p:stCondLst>
                              <p:cond delay="1500"/>
                            </p:stCondLst>
                            <p:childTnLst>
                              <p:par>
                                <p:cTn id="63" presetID="1" presetClass="entr" presetSubtype="0" fill="hold" grpId="0" nodeType="afterEffect">
                                  <p:stCondLst>
                                    <p:cond delay="500"/>
                                  </p:stCondLst>
                                  <p:childTnLst>
                                    <p:set>
                                      <p:cBhvr>
                                        <p:cTn id="64" dur="1" fill="hold">
                                          <p:stCondLst>
                                            <p:cond delay="0"/>
                                          </p:stCondLst>
                                        </p:cTn>
                                        <p:tgtEl>
                                          <p:spTgt spid="15"/>
                                        </p:tgtEl>
                                        <p:attrNameLst>
                                          <p:attrName>style.visibility</p:attrName>
                                        </p:attrNameLst>
                                      </p:cBhvr>
                                      <p:to>
                                        <p:strVal val="visible"/>
                                      </p:to>
                                    </p:set>
                                  </p:childTnLst>
                                </p:cTn>
                              </p:par>
                            </p:childTnLst>
                          </p:cTn>
                        </p:par>
                        <p:par>
                          <p:cTn id="65" fill="hold">
                            <p:stCondLst>
                              <p:cond delay="2000"/>
                            </p:stCondLst>
                            <p:childTnLst>
                              <p:par>
                                <p:cTn id="66" presetID="1" presetClass="entr" presetSubtype="0" fill="hold" nodeType="afterEffect">
                                  <p:stCondLst>
                                    <p:cond delay="1000"/>
                                  </p:stCondLst>
                                  <p:childTnLst>
                                    <p:set>
                                      <p:cBhvr>
                                        <p:cTn id="67"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2" grpId="0" animBg="1"/>
      <p:bldP spid="2" grpId="1" animBg="1"/>
      <p:bldP spid="21" grpId="0" animBg="1"/>
      <p:bldP spid="22" grpId="0" animBg="1"/>
      <p:bldP spid="23" grpId="0" animBg="1"/>
      <p:bldP spid="24" grpId="0" animBg="1"/>
      <p:bldP spid="25" grpId="0" animBg="1"/>
      <p:bldP spid="25" grpId="1" animBg="1"/>
      <p:bldP spid="26" grpId="0" animBg="1"/>
      <p:bldP spid="27" grpId="0" animBg="1"/>
      <p:bldP spid="28" grpId="0" animBg="1"/>
      <p:bldP spid="29" grpId="0" animBg="1"/>
      <p:bldP spid="29" grpId="1"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50C397-D268-1948-8C3C-12F4C34C0A75}"/>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b="2598"/>
          <a:stretch/>
        </p:blipFill>
        <p:spPr>
          <a:xfrm>
            <a:off x="-1" y="9"/>
            <a:ext cx="12192001" cy="6857991"/>
          </a:xfrm>
          <a:prstGeom prst="rect">
            <a:avLst/>
          </a:prstGeom>
        </p:spPr>
      </p:pic>
      <p:sp>
        <p:nvSpPr>
          <p:cNvPr id="5" name="Rectangle 4">
            <a:extLst>
              <a:ext uri="{FF2B5EF4-FFF2-40B4-BE49-F238E27FC236}">
                <a16:creationId xmlns:a16="http://schemas.microsoft.com/office/drawing/2014/main" id="{04F22D90-6190-6843-AC12-29B34C99D40B}"/>
              </a:ext>
            </a:extLst>
          </p:cNvPr>
          <p:cNvSpPr/>
          <p:nvPr/>
        </p:nvSpPr>
        <p:spPr>
          <a:xfrm>
            <a:off x="6248684" y="4510416"/>
            <a:ext cx="5604649" cy="2144384"/>
          </a:xfrm>
          <a:prstGeom prst="rect">
            <a:avLst/>
          </a:prstGeom>
          <a:solidFill>
            <a:schemeClr val="bg1"/>
          </a:solidFill>
        </p:spPr>
        <p:txBody>
          <a:bodyPr vert="horz" lIns="91440" tIns="45720" rIns="91440" bIns="45720" rtlCol="0">
            <a:normAutofit/>
          </a:bodyPr>
          <a:lstStyle/>
          <a:p>
            <a:pPr>
              <a:lnSpc>
                <a:spcPct val="90000"/>
              </a:lnSpc>
              <a:spcAft>
                <a:spcPts val="600"/>
              </a:spcAft>
            </a:pPr>
            <a:r>
              <a:rPr lang="en-US" sz="2400" dirty="0">
                <a:latin typeface="Helvetica Neue" panose="02000503000000020004" pitchFamily="2" charset="0"/>
              </a:rPr>
              <a:t>A holobiont is an assemblage of a host and the many other species living in or around it, which together form a discrete ecological unit through symbiosis</a:t>
            </a:r>
          </a:p>
          <a:p>
            <a:pPr>
              <a:lnSpc>
                <a:spcPct val="90000"/>
              </a:lnSpc>
              <a:spcAft>
                <a:spcPts val="600"/>
              </a:spcAft>
            </a:pPr>
            <a:endParaRPr lang="en-US" sz="900" dirty="0">
              <a:latin typeface="Helvetica Neue" panose="02000503000000020004" pitchFamily="2" charset="0"/>
            </a:endParaRPr>
          </a:p>
          <a:p>
            <a:pPr>
              <a:lnSpc>
                <a:spcPct val="90000"/>
              </a:lnSpc>
              <a:spcAft>
                <a:spcPts val="600"/>
              </a:spcAft>
            </a:pPr>
            <a:r>
              <a:rPr lang="en-US" sz="900" dirty="0">
                <a:latin typeface="Helvetica Neue" panose="02000503000000020004" pitchFamily="2" charset="0"/>
              </a:rPr>
              <a:t>https://</a:t>
            </a:r>
            <a:r>
              <a:rPr lang="en-US" sz="900" dirty="0" err="1">
                <a:latin typeface="Helvetica Neue" panose="02000503000000020004" pitchFamily="2" charset="0"/>
              </a:rPr>
              <a:t>www.quantamagazine.org</a:t>
            </a:r>
            <a:r>
              <a:rPr lang="en-US" sz="900" dirty="0">
                <a:latin typeface="Helvetica Neue" panose="02000503000000020004" pitchFamily="2" charset="0"/>
              </a:rPr>
              <a:t>/how-microbiomes-affect-fear-20191204/</a:t>
            </a:r>
          </a:p>
        </p:txBody>
      </p:sp>
    </p:spTree>
    <p:extLst>
      <p:ext uri="{BB962C8B-B14F-4D97-AF65-F5344CB8AC3E}">
        <p14:creationId xmlns:p14="http://schemas.microsoft.com/office/powerpoint/2010/main" val="167155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E2131C-140D-2E5D-93AA-40126ACE212E}"/>
              </a:ext>
            </a:extLst>
          </p:cNvPr>
          <p:cNvPicPr>
            <a:picLocks noChangeAspect="1"/>
          </p:cNvPicPr>
          <p:nvPr/>
        </p:nvPicPr>
        <p:blipFill>
          <a:blip r:embed="rId2"/>
          <a:srcRect l="9767" r="9864"/>
          <a:stretch>
            <a:fillRect/>
          </a:stretch>
        </p:blipFill>
        <p:spPr>
          <a:xfrm>
            <a:off x="0" y="10"/>
            <a:ext cx="9669642" cy="6857990"/>
          </a:xfrm>
          <a:prstGeom prst="rect">
            <a:avLst/>
          </a:prstGeom>
        </p:spPr>
      </p:pic>
      <p:sp>
        <p:nvSpPr>
          <p:cNvPr id="28" name="Rectangle 2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CBEB9FC-3EB1-35AF-99BC-55BA4BAD12FF}"/>
              </a:ext>
            </a:extLst>
          </p:cNvPr>
          <p:cNvSpPr>
            <a:spLocks noGrp="1"/>
          </p:cNvSpPr>
          <p:nvPr>
            <p:ph type="title" idx="4294967295"/>
          </p:nvPr>
        </p:nvSpPr>
        <p:spPr>
          <a:xfrm>
            <a:off x="8591184" y="983592"/>
            <a:ext cx="3445765" cy="3692028"/>
          </a:xfrm>
          <a:noFill/>
        </p:spPr>
        <p:txBody>
          <a:bodyPr vert="horz" lIns="91440" tIns="45720" rIns="91440" bIns="45720" rtlCol="0" anchor="b">
            <a:normAutofit/>
          </a:bodyPr>
          <a:lstStyle/>
          <a:p>
            <a:pPr>
              <a:spcAft>
                <a:spcPts val="800"/>
              </a:spcAft>
            </a:pPr>
            <a:r>
              <a:rPr lang="en-US" sz="3600" b="1" dirty="0"/>
              <a:t>From known benefits to new frontiers in fermented foods</a:t>
            </a:r>
          </a:p>
        </p:txBody>
      </p:sp>
    </p:spTree>
    <p:extLst>
      <p:ext uri="{BB962C8B-B14F-4D97-AF65-F5344CB8AC3E}">
        <p14:creationId xmlns:p14="http://schemas.microsoft.com/office/powerpoint/2010/main" val="419668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183495A-E61F-CEA4-F3C7-C10A53EA47D2}"/>
              </a:ext>
            </a:extLst>
          </p:cNvPr>
          <p:cNvPicPr>
            <a:picLocks noChangeAspect="1"/>
          </p:cNvPicPr>
          <p:nvPr/>
        </p:nvPicPr>
        <p:blipFill>
          <a:blip r:embed="rId2"/>
          <a:srcRect l="12934" r="-1" b="-1"/>
          <a:stretch>
            <a:fillRect/>
          </a:stretch>
        </p:blipFill>
        <p:spPr>
          <a:xfrm>
            <a:off x="1589483" y="10"/>
            <a:ext cx="10599467"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8E44CF-CF47-468E-F453-3B8DB457084B}"/>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gn="l">
              <a:spcBef>
                <a:spcPct val="0"/>
              </a:spcBef>
            </a:pPr>
            <a:r>
              <a:rPr lang="en-US" sz="4000" dirty="0">
                <a:solidFill>
                  <a:schemeClr val="tx1"/>
                </a:solidFill>
                <a:latin typeface="+mj-lt"/>
                <a:ea typeface="+mj-ea"/>
                <a:cs typeface="+mj-cs"/>
              </a:rPr>
              <a:t>Not new</a:t>
            </a:r>
          </a:p>
        </p:txBody>
      </p:sp>
      <p:sp>
        <p:nvSpPr>
          <p:cNvPr id="5" name="TextBox 4">
            <a:extLst>
              <a:ext uri="{FF2B5EF4-FFF2-40B4-BE49-F238E27FC236}">
                <a16:creationId xmlns:a16="http://schemas.microsoft.com/office/drawing/2014/main" id="{2E8A5ECA-7A0A-4632-4DD9-2304EE2F311A}"/>
              </a:ext>
            </a:extLst>
          </p:cNvPr>
          <p:cNvSpPr txBox="1"/>
          <p:nvPr/>
        </p:nvSpPr>
        <p:spPr>
          <a:xfrm>
            <a:off x="295565" y="2434201"/>
            <a:ext cx="3925454" cy="3742762"/>
          </a:xfrm>
          <a:prstGeom prst="rect">
            <a:avLst/>
          </a:prstGeom>
        </p:spPr>
        <p:txBody>
          <a:bodyPr vert="horz" lIns="91440" tIns="45720" rIns="91440" bIns="45720" rtlCol="0">
            <a:normAutofit/>
          </a:bodyPr>
          <a:lstStyle/>
          <a:p>
            <a:pPr marL="380990" indent="-228600">
              <a:lnSpc>
                <a:spcPct val="90000"/>
              </a:lnSpc>
              <a:spcAft>
                <a:spcPts val="600"/>
              </a:spcAft>
              <a:buFont typeface="Arial" panose="020B0604020202020204" pitchFamily="34" charset="0"/>
              <a:buChar char="•"/>
            </a:pPr>
            <a:r>
              <a:rPr lang="en-US" sz="2000" dirty="0"/>
              <a:t>Anson’s voyage (1740-42) brought scurvy and lack of fresh food to the public’s attention. Jame Lind showed citrus prevented</a:t>
            </a:r>
          </a:p>
          <a:p>
            <a:pPr marL="380990" indent="-228600">
              <a:lnSpc>
                <a:spcPct val="90000"/>
              </a:lnSpc>
              <a:spcAft>
                <a:spcPts val="600"/>
              </a:spcAft>
              <a:buFont typeface="Arial" panose="020B0604020202020204" pitchFamily="34" charset="0"/>
              <a:buChar char="•"/>
            </a:pPr>
            <a:r>
              <a:rPr lang="en-US" sz="2000" dirty="0"/>
              <a:t>The Cook voyages (exploration of Australia and New Zealand 1768-1719) introduced “Sour </a:t>
            </a:r>
            <a:r>
              <a:rPr lang="en-US" sz="2000" dirty="0" err="1"/>
              <a:t>Kroutt</a:t>
            </a:r>
            <a:r>
              <a:rPr lang="en-US" sz="2000" dirty="0"/>
              <a:t>”, but Asian cultures had been eating it for thousands of years. </a:t>
            </a:r>
          </a:p>
        </p:txBody>
      </p:sp>
    </p:spTree>
    <p:extLst>
      <p:ext uri="{BB962C8B-B14F-4D97-AF65-F5344CB8AC3E}">
        <p14:creationId xmlns:p14="http://schemas.microsoft.com/office/powerpoint/2010/main" val="852752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69C818-229B-2346-C98D-4C81C57C0F1C}"/>
              </a:ext>
            </a:extLst>
          </p:cNvPr>
          <p:cNvPicPr>
            <a:picLocks noChangeAspect="1"/>
          </p:cNvPicPr>
          <p:nvPr/>
        </p:nvPicPr>
        <p:blipFill>
          <a:blip r:embed="rId3"/>
          <a:stretch>
            <a:fillRect/>
          </a:stretch>
        </p:blipFill>
        <p:spPr>
          <a:xfrm>
            <a:off x="799262" y="408517"/>
            <a:ext cx="3631020" cy="2723265"/>
          </a:xfrm>
          <a:prstGeom prst="rect">
            <a:avLst/>
          </a:prstGeom>
        </p:spPr>
      </p:pic>
      <p:pic>
        <p:nvPicPr>
          <p:cNvPr id="5" name="Picture 4">
            <a:extLst>
              <a:ext uri="{FF2B5EF4-FFF2-40B4-BE49-F238E27FC236}">
                <a16:creationId xmlns:a16="http://schemas.microsoft.com/office/drawing/2014/main" id="{4BDFE892-0DAF-BD26-46AF-F1434034DE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2632" y="408516"/>
            <a:ext cx="2723264" cy="2723264"/>
          </a:xfrm>
          <a:prstGeom prst="rect">
            <a:avLst/>
          </a:prstGeom>
        </p:spPr>
      </p:pic>
      <p:pic>
        <p:nvPicPr>
          <p:cNvPr id="6" name="Picture 5">
            <a:extLst>
              <a:ext uri="{FF2B5EF4-FFF2-40B4-BE49-F238E27FC236}">
                <a16:creationId xmlns:a16="http://schemas.microsoft.com/office/drawing/2014/main" id="{988E80CA-9CD5-89AF-E9A2-ACE1D2B36854}"/>
              </a:ext>
            </a:extLst>
          </p:cNvPr>
          <p:cNvPicPr>
            <a:picLocks noChangeAspect="1"/>
          </p:cNvPicPr>
          <p:nvPr/>
        </p:nvPicPr>
        <p:blipFill>
          <a:blip r:embed="rId5"/>
          <a:stretch>
            <a:fillRect/>
          </a:stretch>
        </p:blipFill>
        <p:spPr>
          <a:xfrm>
            <a:off x="6605966" y="3583162"/>
            <a:ext cx="2741973" cy="1708905"/>
          </a:xfrm>
          <a:prstGeom prst="rect">
            <a:avLst/>
          </a:prstGeom>
        </p:spPr>
      </p:pic>
      <p:pic>
        <p:nvPicPr>
          <p:cNvPr id="7" name="Picture 6">
            <a:extLst>
              <a:ext uri="{FF2B5EF4-FFF2-40B4-BE49-F238E27FC236}">
                <a16:creationId xmlns:a16="http://schemas.microsoft.com/office/drawing/2014/main" id="{B8362BBF-CCFC-AF15-1DFA-476F97A467CD}"/>
              </a:ext>
            </a:extLst>
          </p:cNvPr>
          <p:cNvPicPr>
            <a:picLocks noChangeAspect="1"/>
          </p:cNvPicPr>
          <p:nvPr/>
        </p:nvPicPr>
        <p:blipFill>
          <a:blip r:embed="rId6"/>
          <a:stretch>
            <a:fillRect/>
          </a:stretch>
        </p:blipFill>
        <p:spPr>
          <a:xfrm>
            <a:off x="2976590" y="3309628"/>
            <a:ext cx="2907383" cy="1852033"/>
          </a:xfrm>
          <a:prstGeom prst="rect">
            <a:avLst/>
          </a:prstGeom>
        </p:spPr>
      </p:pic>
      <p:pic>
        <p:nvPicPr>
          <p:cNvPr id="8" name="Picture 6" descr="What is Natto: a Japanese Fermented Soybean Superfood">
            <a:extLst>
              <a:ext uri="{FF2B5EF4-FFF2-40B4-BE49-F238E27FC236}">
                <a16:creationId xmlns:a16="http://schemas.microsoft.com/office/drawing/2014/main" id="{E9A009DC-9AD3-0EF1-B9A3-247AE4F3D7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1722" y="408515"/>
            <a:ext cx="4084895" cy="27232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DC4CA4C-D734-34A1-E2EC-6B2CFE18EC09}"/>
              </a:ext>
            </a:extLst>
          </p:cNvPr>
          <p:cNvSpPr txBox="1"/>
          <p:nvPr/>
        </p:nvSpPr>
        <p:spPr>
          <a:xfrm>
            <a:off x="969818" y="5410946"/>
            <a:ext cx="10076873" cy="861774"/>
          </a:xfrm>
          <a:prstGeom prst="rect">
            <a:avLst/>
          </a:prstGeom>
          <a:noFill/>
        </p:spPr>
        <p:txBody>
          <a:bodyPr wrap="square" lIns="121920" tIns="60960" rIns="121920" bIns="60960" rtlCol="0" anchor="t">
            <a:spAutoFit/>
          </a:bodyPr>
          <a:lstStyle/>
          <a:p>
            <a:pPr algn="ctr"/>
            <a:r>
              <a:rPr lang="en-AU" sz="2400" b="1" dirty="0">
                <a:latin typeface="Helvetica Neue" panose="02000503000000020004" pitchFamily="2" charset="0"/>
              </a:rPr>
              <a:t>Alcohol, undesirable metabolites, microbes and toxins are potentially present</a:t>
            </a:r>
            <a:endParaRPr lang="en-US" sz="2400" b="1" dirty="0">
              <a:latin typeface="Helvetica Neue" panose="02000503000000020004" pitchFamily="2" charset="0"/>
            </a:endParaRPr>
          </a:p>
        </p:txBody>
      </p:sp>
    </p:spTree>
    <p:extLst>
      <p:ext uri="{BB962C8B-B14F-4D97-AF65-F5344CB8AC3E}">
        <p14:creationId xmlns:p14="http://schemas.microsoft.com/office/powerpoint/2010/main" val="760791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ealth Benefits Of Fermented Food">
            <a:extLst>
              <a:ext uri="{FF2B5EF4-FFF2-40B4-BE49-F238E27FC236}">
                <a16:creationId xmlns:a16="http://schemas.microsoft.com/office/drawing/2014/main" id="{673FAD51-DD84-D1BC-6B39-C4C026BF34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6"/>
          <a:stretch>
            <a:fillRect/>
          </a:stretch>
        </p:blipFill>
        <p:spPr bwMode="auto">
          <a:xfrm>
            <a:off x="2522358" y="57727"/>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10ED411-0B6C-9007-AE1D-854EDA58A2B5}"/>
              </a:ext>
            </a:extLst>
          </p:cNvPr>
          <p:cNvSpPr txBox="1"/>
          <p:nvPr/>
        </p:nvSpPr>
        <p:spPr>
          <a:xfrm>
            <a:off x="404549" y="355889"/>
            <a:ext cx="4232564"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mj-lt"/>
                <a:ea typeface="+mj-ea"/>
                <a:cs typeface="+mj-cs"/>
              </a:rPr>
              <a:t>Health benefits?</a:t>
            </a:r>
          </a:p>
        </p:txBody>
      </p:sp>
      <p:sp>
        <p:nvSpPr>
          <p:cNvPr id="3" name="Content Placeholder 2">
            <a:extLst>
              <a:ext uri="{FF2B5EF4-FFF2-40B4-BE49-F238E27FC236}">
                <a16:creationId xmlns:a16="http://schemas.microsoft.com/office/drawing/2014/main" id="{47CF2B09-6699-0133-9BC2-FEBC4D6D1041}"/>
              </a:ext>
            </a:extLst>
          </p:cNvPr>
          <p:cNvSpPr txBox="1">
            <a:spLocks/>
          </p:cNvSpPr>
          <p:nvPr/>
        </p:nvSpPr>
        <p:spPr>
          <a:xfrm>
            <a:off x="110140" y="2203003"/>
            <a:ext cx="4821382" cy="4299108"/>
          </a:xfrm>
          <a:prstGeom prst="rect">
            <a:avLst/>
          </a:prstGeom>
          <a:solidFill>
            <a:schemeClr val="bg1">
              <a:alpha val="55802"/>
            </a:schemeClr>
          </a:solidFill>
        </p:spPr>
        <p:txBody>
          <a:bodyPr vert="horz" lIns="91440" tIns="45720" rIns="91440" bIns="45720" rtlCol="0">
            <a:normAutofit fontScale="850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defTabSz="914400">
              <a:spcBef>
                <a:spcPts val="0"/>
              </a:spcBef>
              <a:spcAft>
                <a:spcPts val="1333"/>
              </a:spcAft>
              <a:buClr>
                <a:schemeClr val="tx1"/>
              </a:buClr>
              <a:buSzPct val="100000"/>
            </a:pPr>
            <a:r>
              <a:rPr lang="en-US" sz="2400" dirty="0"/>
              <a:t>Even fermented foods of the same type can be quite </a:t>
            </a:r>
            <a:r>
              <a:rPr lang="en-US" sz="2400" b="1" dirty="0"/>
              <a:t>heterogeneous</a:t>
            </a:r>
            <a:r>
              <a:rPr lang="en-US" sz="2400" dirty="0"/>
              <a:t> in their content</a:t>
            </a:r>
          </a:p>
          <a:p>
            <a:pPr lvl="1" indent="-228600" defTabSz="914400">
              <a:spcBef>
                <a:spcPts val="0"/>
              </a:spcBef>
              <a:spcAft>
                <a:spcPts val="1333"/>
              </a:spcAft>
              <a:buClr>
                <a:schemeClr val="tx1"/>
              </a:buClr>
              <a:buSzPct val="100000"/>
            </a:pPr>
            <a:r>
              <a:rPr lang="en-US" sz="2400" dirty="0"/>
              <a:t>Product-specific benefits?</a:t>
            </a:r>
          </a:p>
          <a:p>
            <a:pPr lvl="1" indent="-228600" defTabSz="914400">
              <a:spcBef>
                <a:spcPts val="0"/>
              </a:spcBef>
              <a:spcAft>
                <a:spcPts val="1333"/>
              </a:spcAft>
              <a:buClr>
                <a:schemeClr val="tx1"/>
              </a:buClr>
              <a:buSzPct val="100000"/>
            </a:pPr>
            <a:r>
              <a:rPr lang="en-US" sz="2400" dirty="0"/>
              <a:t>No guidance yet on RDI etc.</a:t>
            </a:r>
          </a:p>
          <a:p>
            <a:pPr indent="-228600" defTabSz="914400">
              <a:spcBef>
                <a:spcPts val="0"/>
              </a:spcBef>
              <a:spcAft>
                <a:spcPts val="1333"/>
              </a:spcAft>
              <a:buClr>
                <a:schemeClr val="tx1"/>
              </a:buClr>
              <a:buSzPct val="100000"/>
            </a:pPr>
            <a:r>
              <a:rPr lang="en-US" sz="2400" dirty="0"/>
              <a:t>Fermented foods with microbes are not necessarily probiotic </a:t>
            </a:r>
          </a:p>
          <a:p>
            <a:pPr lvl="1" indent="-228600" defTabSz="914400">
              <a:spcBef>
                <a:spcPts val="0"/>
              </a:spcBef>
              <a:spcAft>
                <a:spcPts val="1333"/>
              </a:spcAft>
              <a:buClr>
                <a:schemeClr val="tx1"/>
              </a:buClr>
              <a:buSzPct val="100000"/>
            </a:pPr>
            <a:r>
              <a:rPr lang="en-US" sz="2400" dirty="0"/>
              <a:t>Unless specifically added or proven</a:t>
            </a:r>
          </a:p>
          <a:p>
            <a:pPr lvl="1" indent="-228600" defTabSz="914400">
              <a:spcBef>
                <a:spcPts val="0"/>
              </a:spcBef>
              <a:spcAft>
                <a:spcPts val="1333"/>
              </a:spcAft>
              <a:buClr>
                <a:schemeClr val="tx1"/>
              </a:buClr>
              <a:buSzPct val="100000"/>
            </a:pPr>
            <a:r>
              <a:rPr lang="en-US" sz="2400" dirty="0"/>
              <a:t>That does not mean they aren’t beneficial, as shown by large population studies.</a:t>
            </a:r>
            <a:endParaRPr lang="en-US" sz="2400" b="1" dirty="0"/>
          </a:p>
          <a:p>
            <a:pPr indent="-228600" defTabSz="914400">
              <a:spcBef>
                <a:spcPts val="0"/>
              </a:spcBef>
              <a:spcAft>
                <a:spcPts val="1333"/>
              </a:spcAft>
              <a:buClr>
                <a:schemeClr val="tx1"/>
              </a:buClr>
              <a:buSzPct val="100000"/>
            </a:pPr>
            <a:r>
              <a:rPr lang="en-US" sz="2700" b="1" dirty="0"/>
              <a:t>Mechanisms? Likely many</a:t>
            </a:r>
          </a:p>
          <a:p>
            <a:pPr indent="-228600" defTabSz="914400">
              <a:spcBef>
                <a:spcPts val="0"/>
              </a:spcBef>
              <a:spcAft>
                <a:spcPts val="1333"/>
              </a:spcAft>
              <a:buClr>
                <a:schemeClr val="tx1"/>
              </a:buClr>
              <a:buSzPct val="100000"/>
            </a:pPr>
            <a:endParaRPr lang="en-US" sz="1600" dirty="0"/>
          </a:p>
        </p:txBody>
      </p:sp>
    </p:spTree>
    <p:extLst>
      <p:ext uri="{BB962C8B-B14F-4D97-AF65-F5344CB8AC3E}">
        <p14:creationId xmlns:p14="http://schemas.microsoft.com/office/powerpoint/2010/main" val="205752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FB88444A-674D-5A13-AFDA-2AB355A974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90362" y="255545"/>
            <a:ext cx="9143985" cy="5142539"/>
          </a:xfrm>
          <a:prstGeom prst="rect">
            <a:avLst/>
          </a:prstGeom>
        </p:spPr>
      </p:pic>
      <p:sp>
        <p:nvSpPr>
          <p:cNvPr id="9" name="TextBox 8">
            <a:extLst>
              <a:ext uri="{FF2B5EF4-FFF2-40B4-BE49-F238E27FC236}">
                <a16:creationId xmlns:a16="http://schemas.microsoft.com/office/drawing/2014/main" id="{0B4353EE-4222-28F3-80AA-479B558C0C8F}"/>
              </a:ext>
            </a:extLst>
          </p:cNvPr>
          <p:cNvSpPr txBox="1"/>
          <p:nvPr/>
        </p:nvSpPr>
        <p:spPr>
          <a:xfrm>
            <a:off x="600293" y="5771458"/>
            <a:ext cx="11234054" cy="830997"/>
          </a:xfrm>
          <a:prstGeom prst="rect">
            <a:avLst/>
          </a:prstGeom>
          <a:noFill/>
        </p:spPr>
        <p:txBody>
          <a:bodyPr wrap="square">
            <a:spAutoFit/>
          </a:bodyPr>
          <a:lstStyle/>
          <a:p>
            <a:r>
              <a:rPr lang="en-US" sz="2400" dirty="0">
                <a:latin typeface="Helvetica Neue" panose="02000503000000020004" pitchFamily="2" charset="0"/>
              </a:rPr>
              <a:t>Twenty years has led to 250 social enterprises producing yogurt for more than 260,000 consumers a week in Tanzania</a:t>
            </a:r>
          </a:p>
        </p:txBody>
      </p:sp>
      <p:pic>
        <p:nvPicPr>
          <p:cNvPr id="1026" name="Picture 2" descr="Image result for gregor reid">
            <a:extLst>
              <a:ext uri="{FF2B5EF4-FFF2-40B4-BE49-F238E27FC236}">
                <a16:creationId xmlns:a16="http://schemas.microsoft.com/office/drawing/2014/main" id="{8CBECE76-2074-B633-C525-760FC2E581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7655" y="2362200"/>
            <a:ext cx="20574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0A65E10-8472-8F16-5AF6-BFE678D5BDBB}"/>
              </a:ext>
            </a:extLst>
          </p:cNvPr>
          <p:cNvSpPr txBox="1"/>
          <p:nvPr/>
        </p:nvSpPr>
        <p:spPr>
          <a:xfrm>
            <a:off x="357656" y="4580503"/>
            <a:ext cx="1849481" cy="461665"/>
          </a:xfrm>
          <a:prstGeom prst="rect">
            <a:avLst/>
          </a:prstGeom>
          <a:noFill/>
          <a:ln>
            <a:noFill/>
          </a:ln>
        </p:spPr>
        <p:txBody>
          <a:bodyPr wrap="none" rtlCol="0">
            <a:spAutoFit/>
          </a:bodyPr>
          <a:lstStyle/>
          <a:p>
            <a:r>
              <a:rPr lang="en-AU" sz="2400" dirty="0">
                <a:latin typeface="Helvetica Neue" panose="02000503000000020004" pitchFamily="2" charset="0"/>
              </a:rPr>
              <a:t>Gregor Reid</a:t>
            </a:r>
          </a:p>
        </p:txBody>
      </p:sp>
    </p:spTree>
    <p:extLst>
      <p:ext uri="{BB962C8B-B14F-4D97-AF65-F5344CB8AC3E}">
        <p14:creationId xmlns:p14="http://schemas.microsoft.com/office/powerpoint/2010/main" val="254465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73280D-D6A6-FD75-C2B6-33E833C506D4}"/>
              </a:ext>
            </a:extLst>
          </p:cNvPr>
          <p:cNvSpPr txBox="1">
            <a:spLocks/>
          </p:cNvSpPr>
          <p:nvPr/>
        </p:nvSpPr>
        <p:spPr>
          <a:xfrm>
            <a:off x="5557113" y="388015"/>
            <a:ext cx="5327811" cy="557213"/>
          </a:xfrm>
          <a:prstGeom prst="rect">
            <a:avLst/>
          </a:prstGeom>
        </p:spPr>
        <p:txBody>
          <a:bodyPr>
            <a:noAutofit/>
          </a:bodyPr>
          <a:lstStyle>
            <a:lvl1pPr algn="l" defTabSz="685800" rtl="0" eaLnBrk="1" latinLnBrk="0" hangingPunct="1">
              <a:lnSpc>
                <a:spcPct val="90000"/>
              </a:lnSpc>
              <a:spcBef>
                <a:spcPct val="0"/>
              </a:spcBef>
              <a:buNone/>
              <a:defRPr sz="3300" b="0" i="0" kern="1200">
                <a:solidFill>
                  <a:schemeClr val="tx1"/>
                </a:solidFill>
                <a:latin typeface="Calibri" panose="020F0502020204030204" pitchFamily="34" charset="0"/>
                <a:ea typeface="+mj-ea"/>
                <a:cs typeface="+mj-cs"/>
              </a:defRPr>
            </a:lvl1pPr>
          </a:lstStyle>
          <a:p>
            <a:pPr>
              <a:defRPr/>
            </a:pPr>
            <a:r>
              <a:rPr lang="en-US" sz="2400" dirty="0">
                <a:latin typeface="Helvetica Neue" panose="02000503000000020004" pitchFamily="2" charset="0"/>
              </a:rPr>
              <a:t>Heavy metals added to </a:t>
            </a:r>
            <a:r>
              <a:rPr lang="en-US" sz="2400" i="1" dirty="0">
                <a:latin typeface="Helvetica Neue" panose="02000503000000020004" pitchFamily="2" charset="0"/>
              </a:rPr>
              <a:t>Lactobacillus</a:t>
            </a:r>
            <a:br>
              <a:rPr lang="en-US" sz="2400" dirty="0">
                <a:latin typeface="Helvetica Neue" panose="02000503000000020004" pitchFamily="2" charset="0"/>
              </a:rPr>
            </a:br>
            <a:endParaRPr lang="en-US" sz="2400" dirty="0">
              <a:latin typeface="Helvetica Neue" panose="02000503000000020004" pitchFamily="2" charset="0"/>
            </a:endParaRPr>
          </a:p>
        </p:txBody>
      </p:sp>
      <p:sp>
        <p:nvSpPr>
          <p:cNvPr id="5" name="object 13">
            <a:extLst>
              <a:ext uri="{FF2B5EF4-FFF2-40B4-BE49-F238E27FC236}">
                <a16:creationId xmlns:a16="http://schemas.microsoft.com/office/drawing/2014/main" id="{6A7323FB-6884-0866-AEE5-3E4D6A835D04}"/>
              </a:ext>
            </a:extLst>
          </p:cNvPr>
          <p:cNvSpPr>
            <a:spLocks noChangeArrowheads="1"/>
          </p:cNvSpPr>
          <p:nvPr/>
        </p:nvSpPr>
        <p:spPr bwMode="auto">
          <a:xfrm>
            <a:off x="3554581" y="961392"/>
            <a:ext cx="4432145" cy="2467608"/>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b="1">
                <a:solidFill>
                  <a:schemeClr val="tx1"/>
                </a:solidFill>
                <a:latin typeface="Times New Roman" charset="0"/>
                <a:ea typeface="ＭＳ Ｐゴシック" charset="-128"/>
              </a:defRPr>
            </a:lvl1pPr>
            <a:lvl2pPr marL="742950" indent="-285750">
              <a:defRPr sz="2000" b="1">
                <a:solidFill>
                  <a:schemeClr val="tx1"/>
                </a:solidFill>
                <a:latin typeface="Times New Roman" charset="0"/>
                <a:ea typeface="ＭＳ Ｐゴシック" charset="-128"/>
              </a:defRPr>
            </a:lvl2pPr>
            <a:lvl3pPr marL="1143000" indent="-228600">
              <a:defRPr sz="2000" b="1">
                <a:solidFill>
                  <a:schemeClr val="tx1"/>
                </a:solidFill>
                <a:latin typeface="Times New Roman" charset="0"/>
                <a:ea typeface="ＭＳ Ｐゴシック" charset="-128"/>
              </a:defRPr>
            </a:lvl3pPr>
            <a:lvl4pPr marL="1600200" indent="-228600">
              <a:defRPr sz="2000" b="1">
                <a:solidFill>
                  <a:schemeClr val="tx1"/>
                </a:solidFill>
                <a:latin typeface="Times New Roman" charset="0"/>
                <a:ea typeface="ＭＳ Ｐゴシック" charset="-128"/>
              </a:defRPr>
            </a:lvl4pPr>
            <a:lvl5pPr marL="2057400" indent="-228600">
              <a:defRPr sz="2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128"/>
              </a:defRPr>
            </a:lvl9pPr>
          </a:lstStyle>
          <a:p>
            <a:endParaRPr lang="en-US" altLang="en-US" sz="1125" b="0" dirty="0">
              <a:solidFill>
                <a:srgbClr val="292934"/>
              </a:solidFill>
              <a:latin typeface="Helvetica Neue" panose="02000503000000020004" pitchFamily="2" charset="0"/>
              <a:ea typeface="Helvetica Neue" panose="02000503000000020004" pitchFamily="2" charset="0"/>
            </a:endParaRPr>
          </a:p>
        </p:txBody>
      </p:sp>
      <p:sp>
        <p:nvSpPr>
          <p:cNvPr id="6" name="object 15">
            <a:extLst>
              <a:ext uri="{FF2B5EF4-FFF2-40B4-BE49-F238E27FC236}">
                <a16:creationId xmlns:a16="http://schemas.microsoft.com/office/drawing/2014/main" id="{E552DDB9-A18E-7773-D375-5FF13A61F492}"/>
              </a:ext>
            </a:extLst>
          </p:cNvPr>
          <p:cNvSpPr>
            <a:spLocks noChangeArrowheads="1"/>
          </p:cNvSpPr>
          <p:nvPr/>
        </p:nvSpPr>
        <p:spPr bwMode="auto">
          <a:xfrm>
            <a:off x="8067684" y="967447"/>
            <a:ext cx="3671229" cy="246155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b="1">
                <a:solidFill>
                  <a:schemeClr val="tx1"/>
                </a:solidFill>
                <a:latin typeface="Times New Roman" charset="0"/>
                <a:ea typeface="ＭＳ Ｐゴシック" charset="-128"/>
              </a:defRPr>
            </a:lvl1pPr>
            <a:lvl2pPr marL="742950" indent="-285750">
              <a:defRPr sz="2000" b="1">
                <a:solidFill>
                  <a:schemeClr val="tx1"/>
                </a:solidFill>
                <a:latin typeface="Times New Roman" charset="0"/>
                <a:ea typeface="ＭＳ Ｐゴシック" charset="-128"/>
              </a:defRPr>
            </a:lvl2pPr>
            <a:lvl3pPr marL="1143000" indent="-228600">
              <a:defRPr sz="2000" b="1">
                <a:solidFill>
                  <a:schemeClr val="tx1"/>
                </a:solidFill>
                <a:latin typeface="Times New Roman" charset="0"/>
                <a:ea typeface="ＭＳ Ｐゴシック" charset="-128"/>
              </a:defRPr>
            </a:lvl3pPr>
            <a:lvl4pPr marL="1600200" indent="-228600">
              <a:defRPr sz="2000" b="1">
                <a:solidFill>
                  <a:schemeClr val="tx1"/>
                </a:solidFill>
                <a:latin typeface="Times New Roman" charset="0"/>
                <a:ea typeface="ＭＳ Ｐゴシック" charset="-128"/>
              </a:defRPr>
            </a:lvl4pPr>
            <a:lvl5pPr marL="2057400" indent="-228600">
              <a:defRPr sz="20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128"/>
              </a:defRPr>
            </a:lvl9pPr>
          </a:lstStyle>
          <a:p>
            <a:endParaRPr lang="en-US" altLang="en-US" sz="1125" b="0" dirty="0">
              <a:solidFill>
                <a:srgbClr val="292934"/>
              </a:solidFill>
              <a:latin typeface="Helvetica Neue" panose="02000503000000020004" pitchFamily="2" charset="0"/>
              <a:ea typeface="Helvetica Neue" panose="02000503000000020004" pitchFamily="2" charset="0"/>
            </a:endParaRPr>
          </a:p>
        </p:txBody>
      </p:sp>
      <p:pic>
        <p:nvPicPr>
          <p:cNvPr id="7" name="Picture 6">
            <a:extLst>
              <a:ext uri="{FF2B5EF4-FFF2-40B4-BE49-F238E27FC236}">
                <a16:creationId xmlns:a16="http://schemas.microsoft.com/office/drawing/2014/main" id="{D00A317A-C3CC-A131-91B1-FD93482D18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7113"/>
          <a:stretch/>
        </p:blipFill>
        <p:spPr>
          <a:xfrm>
            <a:off x="1917096" y="3852010"/>
            <a:ext cx="9908958" cy="1436887"/>
          </a:xfrm>
          <a:prstGeom prst="rect">
            <a:avLst/>
          </a:prstGeom>
          <a:noFill/>
        </p:spPr>
      </p:pic>
      <p:sp>
        <p:nvSpPr>
          <p:cNvPr id="8" name="TextBox 7">
            <a:extLst>
              <a:ext uri="{FF2B5EF4-FFF2-40B4-BE49-F238E27FC236}">
                <a16:creationId xmlns:a16="http://schemas.microsoft.com/office/drawing/2014/main" id="{23C94690-3C15-57E7-1A0B-39084591E38A}"/>
              </a:ext>
            </a:extLst>
          </p:cNvPr>
          <p:cNvSpPr txBox="1"/>
          <p:nvPr/>
        </p:nvSpPr>
        <p:spPr>
          <a:xfrm>
            <a:off x="630588" y="5587839"/>
            <a:ext cx="10761142" cy="1200329"/>
          </a:xfrm>
          <a:prstGeom prst="rect">
            <a:avLst/>
          </a:prstGeom>
          <a:noFill/>
        </p:spPr>
        <p:txBody>
          <a:bodyPr wrap="square" rtlCol="0">
            <a:spAutoFit/>
          </a:bodyPr>
          <a:lstStyle/>
          <a:p>
            <a:r>
              <a:rPr lang="en-US" sz="2400" spc="-4" dirty="0">
                <a:latin typeface="Helvetica Neue" panose="02000503000000020004" pitchFamily="2" charset="0"/>
                <a:ea typeface="Helvetica Neue" panose="02000503000000020004" pitchFamily="2" charset="0"/>
                <a:cs typeface="Helvetica Neue" panose="02000503000000020004" pitchFamily="2" charset="0"/>
              </a:rPr>
              <a:t>250 g</a:t>
            </a:r>
            <a:r>
              <a:rPr lang="en-US" sz="2400" spc="-27" dirty="0">
                <a:latin typeface="Helvetica Neue" panose="02000503000000020004" pitchFamily="2" charset="0"/>
                <a:ea typeface="Helvetica Neue" panose="02000503000000020004" pitchFamily="2" charset="0"/>
                <a:cs typeface="Helvetica Neue" panose="02000503000000020004" pitchFamily="2" charset="0"/>
              </a:rPr>
              <a:t> </a:t>
            </a:r>
            <a:r>
              <a:rPr lang="en-US" sz="2400" dirty="0">
                <a:latin typeface="Helvetica Neue" panose="02000503000000020004" pitchFamily="2" charset="0"/>
                <a:ea typeface="Helvetica Neue" panose="02000503000000020004" pitchFamily="2" charset="0"/>
                <a:cs typeface="Helvetica Neue" panose="02000503000000020004" pitchFamily="2" charset="0"/>
              </a:rPr>
              <a:t>of</a:t>
            </a:r>
            <a:r>
              <a:rPr lang="en-US" sz="2400" spc="4" dirty="0">
                <a:latin typeface="Helvetica Neue" panose="02000503000000020004" pitchFamily="2" charset="0"/>
                <a:ea typeface="Helvetica Neue" panose="02000503000000020004" pitchFamily="2" charset="0"/>
                <a:cs typeface="Helvetica Neue" panose="02000503000000020004" pitchFamily="2" charset="0"/>
              </a:rPr>
              <a:t> </a:t>
            </a:r>
            <a:r>
              <a:rPr lang="en-US" sz="2400" spc="-11" dirty="0">
                <a:latin typeface="Helvetica Neue" panose="02000503000000020004" pitchFamily="2" charset="0"/>
                <a:ea typeface="Helvetica Neue" panose="02000503000000020004" pitchFamily="2" charset="0"/>
                <a:cs typeface="Helvetica Neue" panose="02000503000000020004" pitchFamily="2" charset="0"/>
              </a:rPr>
              <a:t>yogurt (probiotic &amp; fermented food) per day</a:t>
            </a:r>
            <a:r>
              <a:rPr lang="en-US" sz="2400" spc="-60" dirty="0">
                <a:latin typeface="Helvetica Neue" panose="02000503000000020004" pitchFamily="2" charset="0"/>
                <a:ea typeface="Helvetica Neue" panose="02000503000000020004" pitchFamily="2" charset="0"/>
                <a:cs typeface="Helvetica Neue" panose="02000503000000020004" pitchFamily="2" charset="0"/>
              </a:rPr>
              <a:t> </a:t>
            </a:r>
            <a:r>
              <a:rPr lang="en-US" sz="2400" spc="-8" dirty="0">
                <a:latin typeface="Helvetica Neue" panose="02000503000000020004" pitchFamily="2" charset="0"/>
                <a:ea typeface="Helvetica Neue" panose="02000503000000020004" pitchFamily="2" charset="0"/>
                <a:cs typeface="Helvetica Neue" panose="02000503000000020004" pitchFamily="2" charset="0"/>
              </a:rPr>
              <a:t>reduced</a:t>
            </a:r>
            <a:r>
              <a:rPr lang="en-US" sz="2400" spc="-41" dirty="0">
                <a:latin typeface="Helvetica Neue" panose="02000503000000020004" pitchFamily="2" charset="0"/>
                <a:ea typeface="Helvetica Neue" panose="02000503000000020004" pitchFamily="2" charset="0"/>
                <a:cs typeface="Helvetica Neue" panose="02000503000000020004" pitchFamily="2" charset="0"/>
              </a:rPr>
              <a:t> </a:t>
            </a:r>
            <a:r>
              <a:rPr lang="en-US" sz="2400" dirty="0">
                <a:latin typeface="Helvetica Neue" panose="02000503000000020004" pitchFamily="2" charset="0"/>
                <a:ea typeface="Helvetica Neue" panose="02000503000000020004" pitchFamily="2" charset="0"/>
                <a:cs typeface="Helvetica Neue" panose="02000503000000020004" pitchFamily="2" charset="0"/>
              </a:rPr>
              <a:t>arsenic</a:t>
            </a:r>
            <a:r>
              <a:rPr lang="en-US" sz="2400" spc="-75" dirty="0">
                <a:latin typeface="Helvetica Neue" panose="02000503000000020004" pitchFamily="2" charset="0"/>
                <a:ea typeface="Helvetica Neue" panose="02000503000000020004" pitchFamily="2" charset="0"/>
                <a:cs typeface="Helvetica Neue" panose="02000503000000020004" pitchFamily="2" charset="0"/>
              </a:rPr>
              <a:t> </a:t>
            </a:r>
            <a:r>
              <a:rPr lang="en-US" sz="2400" spc="-8" dirty="0">
                <a:latin typeface="Helvetica Neue" panose="02000503000000020004" pitchFamily="2" charset="0"/>
                <a:ea typeface="Helvetica Neue" panose="02000503000000020004" pitchFamily="2" charset="0"/>
                <a:cs typeface="Helvetica Neue" panose="02000503000000020004" pitchFamily="2" charset="0"/>
              </a:rPr>
              <a:t>uptake </a:t>
            </a:r>
            <a:r>
              <a:rPr lang="en-US" sz="2400" spc="-4" dirty="0">
                <a:latin typeface="Helvetica Neue" panose="02000503000000020004" pitchFamily="2" charset="0"/>
                <a:ea typeface="Helvetica Neue" panose="02000503000000020004" pitchFamily="2" charset="0"/>
                <a:cs typeface="Helvetica Neue" panose="02000503000000020004" pitchFamily="2" charset="0"/>
              </a:rPr>
              <a:t>by</a:t>
            </a:r>
            <a:r>
              <a:rPr lang="en-US" sz="2400" spc="-49" dirty="0">
                <a:latin typeface="Helvetica Neue" panose="02000503000000020004" pitchFamily="2" charset="0"/>
                <a:ea typeface="Helvetica Neue" panose="02000503000000020004" pitchFamily="2" charset="0"/>
                <a:cs typeface="Helvetica Neue" panose="02000503000000020004" pitchFamily="2" charset="0"/>
              </a:rPr>
              <a:t> </a:t>
            </a:r>
            <a:r>
              <a:rPr lang="en-US" sz="2400" spc="-8" dirty="0">
                <a:latin typeface="Helvetica Neue" panose="02000503000000020004" pitchFamily="2" charset="0"/>
                <a:ea typeface="Helvetica Neue" panose="02000503000000020004" pitchFamily="2" charset="0"/>
                <a:cs typeface="Helvetica Neue" panose="02000503000000020004" pitchFamily="2" charset="0"/>
              </a:rPr>
              <a:t>75%</a:t>
            </a:r>
            <a:r>
              <a:rPr lang="en-US" sz="2400" spc="-53" dirty="0">
                <a:latin typeface="Helvetica Neue" panose="02000503000000020004" pitchFamily="2" charset="0"/>
                <a:ea typeface="Helvetica Neue" panose="02000503000000020004" pitchFamily="2" charset="0"/>
                <a:cs typeface="Helvetica Neue" panose="02000503000000020004" pitchFamily="2" charset="0"/>
              </a:rPr>
              <a:t> </a:t>
            </a:r>
            <a:r>
              <a:rPr lang="en-US" sz="2400" dirty="0">
                <a:latin typeface="Helvetica Neue" panose="02000503000000020004" pitchFamily="2" charset="0"/>
                <a:ea typeface="Helvetica Neue" panose="02000503000000020004" pitchFamily="2" charset="0"/>
                <a:cs typeface="Helvetica Neue" panose="02000503000000020004" pitchFamily="2" charset="0"/>
              </a:rPr>
              <a:t>and</a:t>
            </a:r>
            <a:r>
              <a:rPr lang="en-US" sz="2400" spc="-8" dirty="0">
                <a:latin typeface="Helvetica Neue" panose="02000503000000020004" pitchFamily="2" charset="0"/>
                <a:ea typeface="Helvetica Neue" panose="02000503000000020004" pitchFamily="2" charset="0"/>
                <a:cs typeface="Helvetica Neue" panose="02000503000000020004" pitchFamily="2" charset="0"/>
              </a:rPr>
              <a:t> </a:t>
            </a:r>
            <a:r>
              <a:rPr lang="en-US" sz="2400" spc="-4" dirty="0">
                <a:latin typeface="Helvetica Neue" panose="02000503000000020004" pitchFamily="2" charset="0"/>
                <a:ea typeface="Helvetica Neue" panose="02000503000000020004" pitchFamily="2" charset="0"/>
                <a:cs typeface="Helvetica Neue" panose="02000503000000020004" pitchFamily="2" charset="0"/>
              </a:rPr>
              <a:t>mercury</a:t>
            </a:r>
            <a:r>
              <a:rPr lang="en-US" sz="2400" spc="-49" dirty="0">
                <a:latin typeface="Helvetica Neue" panose="02000503000000020004" pitchFamily="2" charset="0"/>
                <a:ea typeface="Helvetica Neue" panose="02000503000000020004" pitchFamily="2" charset="0"/>
                <a:cs typeface="Helvetica Neue" panose="02000503000000020004" pitchFamily="2" charset="0"/>
              </a:rPr>
              <a:t> </a:t>
            </a:r>
            <a:r>
              <a:rPr lang="en-US" sz="2400" spc="-4" dirty="0">
                <a:latin typeface="Helvetica Neue" panose="02000503000000020004" pitchFamily="2" charset="0"/>
                <a:ea typeface="Helvetica Neue" panose="02000503000000020004" pitchFamily="2" charset="0"/>
                <a:cs typeface="Helvetica Neue" panose="02000503000000020004" pitchFamily="2" charset="0"/>
              </a:rPr>
              <a:t>by</a:t>
            </a:r>
            <a:r>
              <a:rPr lang="en-US" sz="2400" spc="-60" dirty="0">
                <a:latin typeface="Helvetica Neue" panose="02000503000000020004" pitchFamily="2" charset="0"/>
                <a:ea typeface="Helvetica Neue" panose="02000503000000020004" pitchFamily="2" charset="0"/>
                <a:cs typeface="Helvetica Neue" panose="02000503000000020004" pitchFamily="2" charset="0"/>
              </a:rPr>
              <a:t> </a:t>
            </a:r>
            <a:r>
              <a:rPr lang="en-US" sz="2400" spc="-4" dirty="0">
                <a:latin typeface="Helvetica Neue" panose="02000503000000020004" pitchFamily="2" charset="0"/>
                <a:ea typeface="Helvetica Neue" panose="02000503000000020004" pitchFamily="2" charset="0"/>
                <a:cs typeface="Helvetica Neue" panose="02000503000000020004" pitchFamily="2" charset="0"/>
              </a:rPr>
              <a:t>36%</a:t>
            </a:r>
            <a:r>
              <a:rPr lang="en-US" sz="2400" spc="-35" dirty="0">
                <a:latin typeface="Helvetica Neue" panose="02000503000000020004" pitchFamily="2" charset="0"/>
                <a:ea typeface="Helvetica Neue" panose="02000503000000020004" pitchFamily="2" charset="0"/>
                <a:cs typeface="Helvetica Neue" panose="02000503000000020004" pitchFamily="2" charset="0"/>
              </a:rPr>
              <a:t> </a:t>
            </a:r>
            <a:r>
              <a:rPr lang="en-US" sz="2400" spc="-4" dirty="0">
                <a:latin typeface="Helvetica Neue" panose="02000503000000020004" pitchFamily="2" charset="0"/>
                <a:ea typeface="Helvetica Neue" panose="02000503000000020004" pitchFamily="2" charset="0"/>
                <a:cs typeface="Helvetica Neue" panose="02000503000000020004" pitchFamily="2" charset="0"/>
              </a:rPr>
              <a:t>within</a:t>
            </a:r>
            <a:r>
              <a:rPr lang="en-US" sz="2400" spc="-31" dirty="0">
                <a:latin typeface="Helvetica Neue" panose="02000503000000020004" pitchFamily="2" charset="0"/>
                <a:ea typeface="Helvetica Neue" panose="02000503000000020004" pitchFamily="2" charset="0"/>
                <a:cs typeface="Helvetica Neue" panose="02000503000000020004" pitchFamily="2" charset="0"/>
              </a:rPr>
              <a:t> </a:t>
            </a:r>
            <a:r>
              <a:rPr lang="en-US" sz="2400" spc="-4" dirty="0">
                <a:latin typeface="Helvetica Neue" panose="02000503000000020004" pitchFamily="2" charset="0"/>
                <a:ea typeface="Helvetica Neue" panose="02000503000000020004" pitchFamily="2" charset="0"/>
                <a:cs typeface="Helvetica Neue" panose="02000503000000020004" pitchFamily="2" charset="0"/>
              </a:rPr>
              <a:t>three</a:t>
            </a:r>
            <a:r>
              <a:rPr lang="en-US" sz="2400" spc="-53" dirty="0">
                <a:latin typeface="Helvetica Neue" panose="02000503000000020004" pitchFamily="2" charset="0"/>
                <a:ea typeface="Helvetica Neue" panose="02000503000000020004" pitchFamily="2" charset="0"/>
                <a:cs typeface="Helvetica Neue" panose="02000503000000020004" pitchFamily="2" charset="0"/>
              </a:rPr>
              <a:t> </a:t>
            </a:r>
            <a:r>
              <a:rPr lang="en-US" sz="2400" spc="-8" dirty="0">
                <a:latin typeface="Helvetica Neue" panose="02000503000000020004" pitchFamily="2" charset="0"/>
                <a:ea typeface="Helvetica Neue" panose="02000503000000020004" pitchFamily="2" charset="0"/>
                <a:cs typeface="Helvetica Neue" panose="02000503000000020004" pitchFamily="2" charset="0"/>
              </a:rPr>
              <a:t>months.</a:t>
            </a: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2400" dirty="0">
              <a:latin typeface="Helvetica Neue" panose="02000503000000020004" pitchFamily="2" charset="0"/>
            </a:endParaRPr>
          </a:p>
        </p:txBody>
      </p:sp>
      <p:sp>
        <p:nvSpPr>
          <p:cNvPr id="10" name="TextBox 9">
            <a:extLst>
              <a:ext uri="{FF2B5EF4-FFF2-40B4-BE49-F238E27FC236}">
                <a16:creationId xmlns:a16="http://schemas.microsoft.com/office/drawing/2014/main" id="{C92EB6BA-DAF2-5FC9-C42E-BEC1F62D0812}"/>
              </a:ext>
            </a:extLst>
          </p:cNvPr>
          <p:cNvSpPr txBox="1"/>
          <p:nvPr/>
        </p:nvSpPr>
        <p:spPr>
          <a:xfrm>
            <a:off x="2443435" y="1270161"/>
            <a:ext cx="184731" cy="248209"/>
          </a:xfrm>
          <a:prstGeom prst="rect">
            <a:avLst/>
          </a:prstGeom>
          <a:noFill/>
        </p:spPr>
        <p:txBody>
          <a:bodyPr wrap="none" rtlCol="0">
            <a:spAutoFit/>
          </a:bodyPr>
          <a:lstStyle/>
          <a:p>
            <a:endParaRPr lang="en-AU" sz="1013" dirty="0">
              <a:latin typeface="Helvetica Neue" panose="02000503000000020004" pitchFamily="2" charset="0"/>
            </a:endParaRPr>
          </a:p>
        </p:txBody>
      </p:sp>
      <p:sp>
        <p:nvSpPr>
          <p:cNvPr id="9" name="object 9">
            <a:extLst>
              <a:ext uri="{FF2B5EF4-FFF2-40B4-BE49-F238E27FC236}">
                <a16:creationId xmlns:a16="http://schemas.microsoft.com/office/drawing/2014/main" id="{BF487F70-55A0-CFE5-C52B-13910790C845}"/>
              </a:ext>
            </a:extLst>
          </p:cNvPr>
          <p:cNvSpPr/>
          <p:nvPr/>
        </p:nvSpPr>
        <p:spPr>
          <a:xfrm>
            <a:off x="352247" y="945228"/>
            <a:ext cx="2607605" cy="2464531"/>
          </a:xfrm>
          <a:prstGeom prst="rect">
            <a:avLst/>
          </a:prstGeom>
          <a:blipFill>
            <a:blip r:embed="rId5" cstate="print"/>
            <a:stretch>
              <a:fillRect/>
            </a:stretch>
          </a:blipFill>
        </p:spPr>
        <p:txBody>
          <a:bodyPr wrap="square" lIns="0" tIns="0" rIns="0" bIns="0" rtlCol="0"/>
          <a:lstStyle/>
          <a:p>
            <a:endParaRPr sz="1013" dirty="0">
              <a:latin typeface="Helvetica Neue" panose="02000503000000020004" pitchFamily="2" charset="0"/>
            </a:endParaRPr>
          </a:p>
        </p:txBody>
      </p:sp>
      <p:sp>
        <p:nvSpPr>
          <p:cNvPr id="2" name="TextBox 1">
            <a:extLst>
              <a:ext uri="{FF2B5EF4-FFF2-40B4-BE49-F238E27FC236}">
                <a16:creationId xmlns:a16="http://schemas.microsoft.com/office/drawing/2014/main" id="{25905F5B-D723-8C8A-88F7-C71F91A65161}"/>
              </a:ext>
            </a:extLst>
          </p:cNvPr>
          <p:cNvSpPr txBox="1"/>
          <p:nvPr/>
        </p:nvSpPr>
        <p:spPr>
          <a:xfrm>
            <a:off x="355778" y="344260"/>
            <a:ext cx="2601803" cy="461665"/>
          </a:xfrm>
          <a:prstGeom prst="rect">
            <a:avLst/>
          </a:prstGeom>
          <a:noFill/>
        </p:spPr>
        <p:txBody>
          <a:bodyPr wrap="none" rtlCol="0">
            <a:spAutoFit/>
          </a:bodyPr>
          <a:lstStyle/>
          <a:p>
            <a:r>
              <a:rPr lang="en-AU" sz="2400" dirty="0">
                <a:latin typeface="Helvetica Neue" panose="02000503000000020004" pitchFamily="2" charset="0"/>
              </a:rPr>
              <a:t>Dr. Jordan Bisanz</a:t>
            </a:r>
          </a:p>
        </p:txBody>
      </p:sp>
      <p:pic>
        <p:nvPicPr>
          <p:cNvPr id="11" name="Picture 10">
            <a:extLst>
              <a:ext uri="{FF2B5EF4-FFF2-40B4-BE49-F238E27FC236}">
                <a16:creationId xmlns:a16="http://schemas.microsoft.com/office/drawing/2014/main" id="{271DE93C-3F00-2973-2D9C-B03F1A69807F}"/>
              </a:ext>
            </a:extLst>
          </p:cNvPr>
          <p:cNvPicPr>
            <a:picLocks noChangeAspect="1"/>
          </p:cNvPicPr>
          <p:nvPr/>
        </p:nvPicPr>
        <p:blipFill>
          <a:blip r:embed="rId6"/>
          <a:stretch>
            <a:fillRect/>
          </a:stretch>
        </p:blipFill>
        <p:spPr>
          <a:xfrm>
            <a:off x="170932" y="3812024"/>
            <a:ext cx="2141176" cy="1070588"/>
          </a:xfrm>
          <a:prstGeom prst="rect">
            <a:avLst/>
          </a:prstGeom>
        </p:spPr>
      </p:pic>
    </p:spTree>
    <p:extLst>
      <p:ext uri="{BB962C8B-B14F-4D97-AF65-F5344CB8AC3E}">
        <p14:creationId xmlns:p14="http://schemas.microsoft.com/office/powerpoint/2010/main" val="6106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6" presetClass="exit" presetSubtype="21" fill="hold" grpId="0" nodeType="afterEffect">
                                  <p:stCondLst>
                                    <p:cond delay="0"/>
                                  </p:stCondLst>
                                  <p:childTnLst>
                                    <p:animEffect transition="out" filter="barn(inVertic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3" presetClass="exit" presetSubtype="10" fill="hold" grpId="0" nodeType="afterEffect">
                                  <p:stCondLst>
                                    <p:cond delay="0"/>
                                  </p:stCondLst>
                                  <p:childTnLst>
                                    <p:animEffect transition="out" filter="blinds(horizontal)">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6" presetClass="exit" presetSubtype="21" fill="hold" grpId="0" nodeType="withEffect">
                                  <p:stCondLst>
                                    <p:cond delay="0"/>
                                  </p:stCondLst>
                                  <p:childTnLst>
                                    <p:animEffect transition="out" filter="barn(inVertic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p:bldP spid="9"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3C9C5-24E4-7A4C-0CD2-7461F16DB844}"/>
              </a:ext>
            </a:extLst>
          </p:cNvPr>
          <p:cNvPicPr>
            <a:picLocks noChangeAspect="1"/>
          </p:cNvPicPr>
          <p:nvPr/>
        </p:nvPicPr>
        <p:blipFill rotWithShape="1">
          <a:blip r:embed="rId2"/>
          <a:srcRect r="10611" b="1"/>
          <a:stretch/>
        </p:blipFill>
        <p:spPr>
          <a:xfrm>
            <a:off x="415481" y="1905000"/>
            <a:ext cx="4225807" cy="4873597"/>
          </a:xfrm>
          <a:prstGeom prst="rect">
            <a:avLst/>
          </a:prstGeom>
        </p:spPr>
      </p:pic>
      <p:sp>
        <p:nvSpPr>
          <p:cNvPr id="2" name="TextBox 1">
            <a:extLst>
              <a:ext uri="{FF2B5EF4-FFF2-40B4-BE49-F238E27FC236}">
                <a16:creationId xmlns:a16="http://schemas.microsoft.com/office/drawing/2014/main" id="{5E4FD40E-4BF8-7A07-BA66-9067F1C73776}"/>
              </a:ext>
            </a:extLst>
          </p:cNvPr>
          <p:cNvSpPr txBox="1"/>
          <p:nvPr/>
        </p:nvSpPr>
        <p:spPr>
          <a:xfrm>
            <a:off x="1690256" y="667328"/>
            <a:ext cx="10089433" cy="646331"/>
          </a:xfrm>
          <a:prstGeom prst="rect">
            <a:avLst/>
          </a:prstGeom>
          <a:noFill/>
        </p:spPr>
        <p:txBody>
          <a:bodyPr wrap="square" rtlCol="0">
            <a:spAutoFit/>
          </a:bodyPr>
          <a:lstStyle/>
          <a:p>
            <a:r>
              <a:rPr lang="en-AU" sz="3600" b="1" dirty="0">
                <a:latin typeface="Helvetica Neue" panose="02000503000000020004" pitchFamily="2" charset="0"/>
              </a:rPr>
              <a:t>Exciting local fermented foods are emerging!</a:t>
            </a:r>
          </a:p>
        </p:txBody>
      </p:sp>
      <p:pic>
        <p:nvPicPr>
          <p:cNvPr id="7" name="Picture 6">
            <a:extLst>
              <a:ext uri="{FF2B5EF4-FFF2-40B4-BE49-F238E27FC236}">
                <a16:creationId xmlns:a16="http://schemas.microsoft.com/office/drawing/2014/main" id="{5641842D-61EA-43F0-8B37-3099CA2B37BE}"/>
              </a:ext>
            </a:extLst>
          </p:cNvPr>
          <p:cNvPicPr>
            <a:picLocks noChangeAspect="1"/>
          </p:cNvPicPr>
          <p:nvPr/>
        </p:nvPicPr>
        <p:blipFill>
          <a:blip r:embed="rId3"/>
          <a:stretch>
            <a:fillRect/>
          </a:stretch>
        </p:blipFill>
        <p:spPr>
          <a:xfrm>
            <a:off x="4876800" y="2006600"/>
            <a:ext cx="4656667" cy="3098800"/>
          </a:xfrm>
          <a:prstGeom prst="rect">
            <a:avLst/>
          </a:prstGeom>
        </p:spPr>
      </p:pic>
      <p:pic>
        <p:nvPicPr>
          <p:cNvPr id="4" name="Picture 3">
            <a:extLst>
              <a:ext uri="{FF2B5EF4-FFF2-40B4-BE49-F238E27FC236}">
                <a16:creationId xmlns:a16="http://schemas.microsoft.com/office/drawing/2014/main" id="{96A27979-E220-DE58-F1E0-D1A68ACD0D23}"/>
              </a:ext>
            </a:extLst>
          </p:cNvPr>
          <p:cNvPicPr>
            <a:picLocks noChangeAspect="1"/>
          </p:cNvPicPr>
          <p:nvPr/>
        </p:nvPicPr>
        <p:blipFill rotWithShape="1">
          <a:blip r:embed="rId4"/>
          <a:srcRect t="38327" r="-4" b="19226"/>
          <a:stretch/>
        </p:blipFill>
        <p:spPr>
          <a:xfrm>
            <a:off x="7680076" y="4234509"/>
            <a:ext cx="4511925" cy="2553468"/>
          </a:xfrm>
          <a:prstGeom prst="rect">
            <a:avLst/>
          </a:prstGeom>
        </p:spPr>
      </p:pic>
    </p:spTree>
    <p:extLst>
      <p:ext uri="{BB962C8B-B14F-4D97-AF65-F5344CB8AC3E}">
        <p14:creationId xmlns:p14="http://schemas.microsoft.com/office/powerpoint/2010/main" val="3680146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Slide Background">
            <a:extLst>
              <a:ext uri="{FF2B5EF4-FFF2-40B4-BE49-F238E27FC236}">
                <a16:creationId xmlns:a16="http://schemas.microsoft.com/office/drawing/2014/main" id="{67A5186C-3438-4D83-A03D-BD8A5E2D4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1540DFB4-867C-E2BB-EE93-8ED16E271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63F048D-6C9D-29DA-B727-D8E98EB99B48}"/>
              </a:ext>
            </a:extLst>
          </p:cNvPr>
          <p:cNvSpPr txBox="1"/>
          <p:nvPr/>
        </p:nvSpPr>
        <p:spPr>
          <a:xfrm>
            <a:off x="589559" y="262028"/>
            <a:ext cx="9191750" cy="1190445"/>
          </a:xfrm>
          <a:prstGeom prst="rect">
            <a:avLst/>
          </a:prstGeom>
        </p:spPr>
        <p:txBody>
          <a:bodyPr vert="horz" lIns="91440" tIns="45720" rIns="91440" bIns="45720" rtlCol="0" anchor="ctr">
            <a:normAutofit/>
          </a:bodyPr>
          <a:lstStyle/>
          <a:p>
            <a:pPr>
              <a:lnSpc>
                <a:spcPct val="90000"/>
              </a:lnSpc>
              <a:spcBef>
                <a:spcPct val="0"/>
              </a:spcBef>
              <a:spcAft>
                <a:spcPts val="800"/>
              </a:spcAft>
            </a:pPr>
            <a:r>
              <a:rPr lang="en-US" sz="3600" b="1" dirty="0">
                <a:latin typeface="+mj-lt"/>
                <a:ea typeface="+mj-ea"/>
                <a:cs typeface="+mj-cs"/>
              </a:rPr>
              <a:t>Fermentation can reduce allergen content</a:t>
            </a:r>
          </a:p>
        </p:txBody>
      </p:sp>
      <p:pic>
        <p:nvPicPr>
          <p:cNvPr id="4" name="Picture 3">
            <a:extLst>
              <a:ext uri="{FF2B5EF4-FFF2-40B4-BE49-F238E27FC236}">
                <a16:creationId xmlns:a16="http://schemas.microsoft.com/office/drawing/2014/main" id="{40A2429E-A1C5-C300-ECA9-128BCA58036B}"/>
              </a:ext>
            </a:extLst>
          </p:cNvPr>
          <p:cNvPicPr>
            <a:picLocks noChangeAspect="1"/>
          </p:cNvPicPr>
          <p:nvPr/>
        </p:nvPicPr>
        <p:blipFill>
          <a:blip r:embed="rId2"/>
          <a:stretch>
            <a:fillRect/>
          </a:stretch>
        </p:blipFill>
        <p:spPr>
          <a:xfrm>
            <a:off x="4928702" y="1833565"/>
            <a:ext cx="6717318" cy="4470068"/>
          </a:xfrm>
          <a:prstGeom prst="rect">
            <a:avLst/>
          </a:prstGeom>
        </p:spPr>
      </p:pic>
      <p:pic>
        <p:nvPicPr>
          <p:cNvPr id="3" name="Picture 2">
            <a:extLst>
              <a:ext uri="{FF2B5EF4-FFF2-40B4-BE49-F238E27FC236}">
                <a16:creationId xmlns:a16="http://schemas.microsoft.com/office/drawing/2014/main" id="{89CC57D7-30BE-9C5E-D21C-DF31CFA04E55}"/>
              </a:ext>
            </a:extLst>
          </p:cNvPr>
          <p:cNvPicPr>
            <a:picLocks noChangeAspect="1"/>
          </p:cNvPicPr>
          <p:nvPr/>
        </p:nvPicPr>
        <p:blipFill>
          <a:blip r:embed="rId3"/>
          <a:stretch>
            <a:fillRect/>
          </a:stretch>
        </p:blipFill>
        <p:spPr>
          <a:xfrm>
            <a:off x="1007623" y="1910777"/>
            <a:ext cx="3375099" cy="1281482"/>
          </a:xfrm>
          <a:prstGeom prst="rect">
            <a:avLst/>
          </a:prstGeom>
          <a:noFill/>
          <a:effectLst/>
        </p:spPr>
      </p:pic>
      <p:grpSp>
        <p:nvGrpSpPr>
          <p:cNvPr id="21" name="Group 20">
            <a:extLst>
              <a:ext uri="{FF2B5EF4-FFF2-40B4-BE49-F238E27FC236}">
                <a16:creationId xmlns:a16="http://schemas.microsoft.com/office/drawing/2014/main" id="{340CC264-6846-06C2-240D-AA22785249EC}"/>
              </a:ext>
            </a:extLst>
          </p:cNvPr>
          <p:cNvGrpSpPr/>
          <p:nvPr/>
        </p:nvGrpSpPr>
        <p:grpSpPr>
          <a:xfrm>
            <a:off x="918838" y="3429000"/>
            <a:ext cx="3339649" cy="2789366"/>
            <a:chOff x="2966275" y="852853"/>
            <a:chExt cx="1950476" cy="2589035"/>
          </a:xfrm>
          <a:noFill/>
        </p:grpSpPr>
        <p:pic>
          <p:nvPicPr>
            <p:cNvPr id="26" name="Picture 25">
              <a:extLst>
                <a:ext uri="{FF2B5EF4-FFF2-40B4-BE49-F238E27FC236}">
                  <a16:creationId xmlns:a16="http://schemas.microsoft.com/office/drawing/2014/main" id="{512A58B9-BD13-A840-5D8D-738B02EDE662}"/>
                </a:ext>
              </a:extLst>
            </p:cNvPr>
            <p:cNvPicPr>
              <a:picLocks noChangeAspect="1"/>
            </p:cNvPicPr>
            <p:nvPr/>
          </p:nvPicPr>
          <p:blipFill rotWithShape="1">
            <a:blip r:embed="rId4"/>
            <a:srcRect l="16293"/>
            <a:stretch/>
          </p:blipFill>
          <p:spPr>
            <a:xfrm>
              <a:off x="2966275" y="852853"/>
              <a:ext cx="1950475" cy="2589035"/>
            </a:xfrm>
            <a:prstGeom prst="rect">
              <a:avLst/>
            </a:prstGeom>
            <a:noFill/>
            <a:ln>
              <a:solidFill>
                <a:schemeClr val="tx1"/>
              </a:solidFill>
            </a:ln>
          </p:spPr>
        </p:pic>
        <p:sp>
          <p:nvSpPr>
            <p:cNvPr id="27" name="Rectangle 26">
              <a:extLst>
                <a:ext uri="{FF2B5EF4-FFF2-40B4-BE49-F238E27FC236}">
                  <a16:creationId xmlns:a16="http://schemas.microsoft.com/office/drawing/2014/main" id="{A1146D0B-F497-015B-77CC-E681ECEE7663}"/>
                </a:ext>
              </a:extLst>
            </p:cNvPr>
            <p:cNvSpPr/>
            <p:nvPr/>
          </p:nvSpPr>
          <p:spPr>
            <a:xfrm>
              <a:off x="4540793" y="903085"/>
              <a:ext cx="375958" cy="525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351">
                <a:latin typeface="Helvetica Neue" panose="02000503000000020004" pitchFamily="2" charset="0"/>
              </a:endParaRPr>
            </a:p>
          </p:txBody>
        </p:sp>
      </p:grpSp>
    </p:spTree>
    <p:extLst>
      <p:ext uri="{BB962C8B-B14F-4D97-AF65-F5344CB8AC3E}">
        <p14:creationId xmlns:p14="http://schemas.microsoft.com/office/powerpoint/2010/main" val="3976241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yogurt and cottage cheese">
            <a:extLst>
              <a:ext uri="{FF2B5EF4-FFF2-40B4-BE49-F238E27FC236}">
                <a16:creationId xmlns:a16="http://schemas.microsoft.com/office/drawing/2014/main" id="{E49E709C-5ACB-2E70-1F3A-111949405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993" b="2"/>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5C0220-A28E-0FC5-048C-AB85EE5CB6FF}"/>
              </a:ext>
            </a:extLst>
          </p:cNvPr>
          <p:cNvSpPr>
            <a:spLocks noGrp="1"/>
          </p:cNvSpPr>
          <p:nvPr>
            <p:ph type="title"/>
          </p:nvPr>
        </p:nvSpPr>
        <p:spPr>
          <a:xfrm>
            <a:off x="6448926" y="372945"/>
            <a:ext cx="6216039" cy="1899912"/>
          </a:xfrm>
        </p:spPr>
        <p:txBody>
          <a:bodyPr>
            <a:normAutofit/>
          </a:bodyPr>
          <a:lstStyle/>
          <a:p>
            <a:r>
              <a:rPr lang="en-US" sz="3100" b="1" dirty="0"/>
              <a:t>Fermented foods are shown to decrease chronic disease in population studies</a:t>
            </a:r>
          </a:p>
        </p:txBody>
      </p:sp>
      <p:sp>
        <p:nvSpPr>
          <p:cNvPr id="3" name="Content Placeholder 2">
            <a:extLst>
              <a:ext uri="{FF2B5EF4-FFF2-40B4-BE49-F238E27FC236}">
                <a16:creationId xmlns:a16="http://schemas.microsoft.com/office/drawing/2014/main" id="{D78C60D6-752E-2AB5-10E8-46B3EF19147F}"/>
              </a:ext>
            </a:extLst>
          </p:cNvPr>
          <p:cNvSpPr>
            <a:spLocks noGrp="1"/>
          </p:cNvSpPr>
          <p:nvPr>
            <p:ph idx="1"/>
          </p:nvPr>
        </p:nvSpPr>
        <p:spPr>
          <a:xfrm>
            <a:off x="6256421" y="2434201"/>
            <a:ext cx="5935579" cy="3742762"/>
          </a:xfrm>
          <a:solidFill>
            <a:schemeClr val="bg1"/>
          </a:solidFill>
        </p:spPr>
        <p:txBody>
          <a:bodyPr>
            <a:noAutofit/>
          </a:bodyPr>
          <a:lstStyle/>
          <a:p>
            <a:pPr>
              <a:spcAft>
                <a:spcPts val="800"/>
              </a:spcAft>
            </a:pPr>
            <a:r>
              <a:rPr lang="en-CA" sz="2400" dirty="0"/>
              <a:t>In 1,962,774 participants, yogurt and fermented dairy consumption decreased cancer risk (~13-19% less likely)</a:t>
            </a:r>
          </a:p>
          <a:p>
            <a:pPr>
              <a:spcAft>
                <a:spcPts val="800"/>
              </a:spcAft>
            </a:pPr>
            <a:r>
              <a:rPr lang="en-CA" sz="2400" dirty="0"/>
              <a:t>But there are many other fermented foods. Not all consume dairy traditionally</a:t>
            </a:r>
          </a:p>
          <a:p>
            <a:pPr>
              <a:spcAft>
                <a:spcPts val="800"/>
              </a:spcAft>
            </a:pPr>
            <a:r>
              <a:rPr lang="en-AU" sz="2400" dirty="0"/>
              <a:t>Large population-based studies have shown the general benefits of consuming fermented foods, but the reasons for their benefits have been elusive.</a:t>
            </a:r>
          </a:p>
          <a:p>
            <a:endParaRPr lang="en-US" sz="2400" dirty="0"/>
          </a:p>
        </p:txBody>
      </p:sp>
      <p:sp>
        <p:nvSpPr>
          <p:cNvPr id="6" name="TextBox 5">
            <a:extLst>
              <a:ext uri="{FF2B5EF4-FFF2-40B4-BE49-F238E27FC236}">
                <a16:creationId xmlns:a16="http://schemas.microsoft.com/office/drawing/2014/main" id="{610668BD-3B87-B009-F160-3DA9591124B7}"/>
              </a:ext>
            </a:extLst>
          </p:cNvPr>
          <p:cNvSpPr txBox="1"/>
          <p:nvPr/>
        </p:nvSpPr>
        <p:spPr>
          <a:xfrm>
            <a:off x="6568965" y="6499651"/>
            <a:ext cx="6096000" cy="230832"/>
          </a:xfrm>
          <a:prstGeom prst="rect">
            <a:avLst/>
          </a:prstGeom>
          <a:noFill/>
        </p:spPr>
        <p:txBody>
          <a:bodyPr wrap="square">
            <a:spAutoFit/>
          </a:bodyPr>
          <a:lstStyle/>
          <a:p>
            <a:pPr>
              <a:spcAft>
                <a:spcPts val="600"/>
              </a:spcAft>
            </a:pPr>
            <a:r>
              <a:rPr lang="en-US" sz="900" dirty="0">
                <a:latin typeface="Helvetica Neue" panose="02000503000000020004" pitchFamily="2" charset="0"/>
              </a:rPr>
              <a:t>https://</a:t>
            </a:r>
            <a:r>
              <a:rPr lang="en-US" sz="900" dirty="0" err="1">
                <a:latin typeface="Helvetica Neue" panose="02000503000000020004" pitchFamily="2" charset="0"/>
              </a:rPr>
              <a:t>www.dairyfoods.com</a:t>
            </a:r>
            <a:r>
              <a:rPr lang="en-US" sz="900" dirty="0">
                <a:latin typeface="Helvetica Neue" panose="02000503000000020004" pitchFamily="2" charset="0"/>
              </a:rPr>
              <a:t>/articles/96408-the-benefits-of-using-cultured-dairy-products-as-ingredients</a:t>
            </a:r>
          </a:p>
        </p:txBody>
      </p:sp>
      <p:pic>
        <p:nvPicPr>
          <p:cNvPr id="5" name="Picture 4" descr="A close up of a message&#10;&#10;Description automatically generated">
            <a:extLst>
              <a:ext uri="{FF2B5EF4-FFF2-40B4-BE49-F238E27FC236}">
                <a16:creationId xmlns:a16="http://schemas.microsoft.com/office/drawing/2014/main" id="{D58D10A5-6AB3-98FC-E0F5-09DC634CB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85" y="121784"/>
            <a:ext cx="5622287" cy="1156359"/>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p:spPr>
      </p:pic>
    </p:spTree>
    <p:extLst>
      <p:ext uri="{BB962C8B-B14F-4D97-AF65-F5344CB8AC3E}">
        <p14:creationId xmlns:p14="http://schemas.microsoft.com/office/powerpoint/2010/main" val="377032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186E74-DD65-70EC-8756-02BACBD80800}"/>
              </a:ext>
            </a:extLst>
          </p:cNvPr>
          <p:cNvPicPr>
            <a:picLocks noChangeAspect="1"/>
          </p:cNvPicPr>
          <p:nvPr/>
        </p:nvPicPr>
        <p:blipFill>
          <a:blip r:embed="rId2"/>
          <a:stretch>
            <a:fillRect/>
          </a:stretch>
        </p:blipFill>
        <p:spPr>
          <a:xfrm>
            <a:off x="146651" y="734158"/>
            <a:ext cx="9584167" cy="5389684"/>
          </a:xfrm>
          <a:prstGeom prst="rect">
            <a:avLst/>
          </a:prstGeom>
        </p:spPr>
      </p:pic>
      <p:pic>
        <p:nvPicPr>
          <p:cNvPr id="9" name="Picture 8">
            <a:extLst>
              <a:ext uri="{FF2B5EF4-FFF2-40B4-BE49-F238E27FC236}">
                <a16:creationId xmlns:a16="http://schemas.microsoft.com/office/drawing/2014/main" id="{BF71E7BD-4141-ABB1-96E3-792AF481C67A}"/>
              </a:ext>
            </a:extLst>
          </p:cNvPr>
          <p:cNvPicPr>
            <a:picLocks noChangeAspect="1"/>
          </p:cNvPicPr>
          <p:nvPr/>
        </p:nvPicPr>
        <p:blipFill>
          <a:blip r:embed="rId3"/>
          <a:stretch>
            <a:fillRect/>
          </a:stretch>
        </p:blipFill>
        <p:spPr>
          <a:xfrm>
            <a:off x="7649264" y="3106196"/>
            <a:ext cx="4542736" cy="2559075"/>
          </a:xfrm>
          <a:prstGeom prst="rect">
            <a:avLst/>
          </a:prstGeom>
        </p:spPr>
      </p:pic>
    </p:spTree>
    <p:extLst>
      <p:ext uri="{BB962C8B-B14F-4D97-AF65-F5344CB8AC3E}">
        <p14:creationId xmlns:p14="http://schemas.microsoft.com/office/powerpoint/2010/main" val="66086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32FD48-8E5C-3A55-EB60-400EF2B84AF7}"/>
              </a:ext>
            </a:extLst>
          </p:cNvPr>
          <p:cNvSpPr txBox="1"/>
          <p:nvPr/>
        </p:nvSpPr>
        <p:spPr>
          <a:xfrm>
            <a:off x="9189138" y="1988202"/>
            <a:ext cx="2702351" cy="2554545"/>
          </a:xfrm>
          <a:prstGeom prst="rect">
            <a:avLst/>
          </a:prstGeom>
          <a:noFill/>
        </p:spPr>
        <p:txBody>
          <a:bodyPr wrap="square">
            <a:spAutoFit/>
          </a:bodyPr>
          <a:lstStyle/>
          <a:p>
            <a:r>
              <a:rPr lang="en-AU" sz="3200" dirty="0">
                <a:latin typeface="Helvetica Neue" panose="02000503000000020004" pitchFamily="2" charset="0"/>
              </a:rPr>
              <a:t>If you are a germaphobe then this planet is not good for you</a:t>
            </a:r>
          </a:p>
        </p:txBody>
      </p:sp>
      <p:grpSp>
        <p:nvGrpSpPr>
          <p:cNvPr id="8" name="Group 7">
            <a:extLst>
              <a:ext uri="{FF2B5EF4-FFF2-40B4-BE49-F238E27FC236}">
                <a16:creationId xmlns:a16="http://schemas.microsoft.com/office/drawing/2014/main" id="{DA7CDD88-C2CE-F571-6A9B-CDC9F46B27EE}"/>
              </a:ext>
            </a:extLst>
          </p:cNvPr>
          <p:cNvGrpSpPr/>
          <p:nvPr/>
        </p:nvGrpSpPr>
        <p:grpSpPr>
          <a:xfrm>
            <a:off x="91317" y="537944"/>
            <a:ext cx="8806544" cy="5623236"/>
            <a:chOff x="75415" y="1068476"/>
            <a:chExt cx="6604908" cy="4217427"/>
          </a:xfrm>
        </p:grpSpPr>
        <p:pic>
          <p:nvPicPr>
            <p:cNvPr id="6" name="Picture 5" descr="A picture containing graphical user interface&#10;&#10;Description automatically generated">
              <a:extLst>
                <a:ext uri="{FF2B5EF4-FFF2-40B4-BE49-F238E27FC236}">
                  <a16:creationId xmlns:a16="http://schemas.microsoft.com/office/drawing/2014/main" id="{F6EB15FF-D6F6-5CEB-BE69-0602DAF4BEC5}"/>
                </a:ext>
              </a:extLst>
            </p:cNvPr>
            <p:cNvPicPr>
              <a:picLocks noChangeAspect="1"/>
            </p:cNvPicPr>
            <p:nvPr/>
          </p:nvPicPr>
          <p:blipFill rotWithShape="1">
            <a:blip r:embed="rId2"/>
            <a:srcRect l="3542" t="9993" r="41845" b="40190"/>
            <a:stretch/>
          </p:blipFill>
          <p:spPr>
            <a:xfrm>
              <a:off x="75415" y="1068476"/>
              <a:ext cx="6604908" cy="4217427"/>
            </a:xfrm>
            <a:prstGeom prst="rect">
              <a:avLst/>
            </a:prstGeom>
          </p:spPr>
        </p:pic>
        <p:sp>
          <p:nvSpPr>
            <p:cNvPr id="7" name="Rectangle 6">
              <a:extLst>
                <a:ext uri="{FF2B5EF4-FFF2-40B4-BE49-F238E27FC236}">
                  <a16:creationId xmlns:a16="http://schemas.microsoft.com/office/drawing/2014/main" id="{AE3850D5-F2E9-1F4F-BAF6-27D21E99F97D}"/>
                </a:ext>
              </a:extLst>
            </p:cNvPr>
            <p:cNvSpPr/>
            <p:nvPr/>
          </p:nvSpPr>
          <p:spPr>
            <a:xfrm>
              <a:off x="4572000" y="4876164"/>
              <a:ext cx="2108323" cy="3729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dirty="0">
                <a:latin typeface="Helvetica Neue" panose="02000503000000020004" pitchFamily="2" charset="0"/>
              </a:endParaRPr>
            </a:p>
          </p:txBody>
        </p:sp>
      </p:grpSp>
    </p:spTree>
    <p:extLst>
      <p:ext uri="{BB962C8B-B14F-4D97-AF65-F5344CB8AC3E}">
        <p14:creationId xmlns:p14="http://schemas.microsoft.com/office/powerpoint/2010/main" val="3562961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3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8"/>
                                        </p:tgtEl>
                                        <p:attrNameLst>
                                          <p:attrName>ppt_x</p:attrName>
                                          <p:attrName>ppt_y</p:attrName>
                                        </p:attrNameLst>
                                      </p:cBhvr>
                                    </p:animMotion>
                                    <p:animEffect transition="in" filter="fade">
                                      <p:cBhvr>
                                        <p:cTn id="9" dur="3000"/>
                                        <p:tgtEl>
                                          <p:spTgt spid="8"/>
                                        </p:tgtEl>
                                      </p:cBhvr>
                                    </p:animEffect>
                                  </p:childTnLst>
                                </p:cTn>
                              </p:par>
                            </p:childTnLst>
                          </p:cTn>
                        </p:par>
                        <p:par>
                          <p:cTn id="10" fill="hold">
                            <p:stCondLst>
                              <p:cond delay="3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817667-A0F1-D61C-F3E6-F95C6200500E}"/>
              </a:ext>
            </a:extLst>
          </p:cNvPr>
          <p:cNvPicPr>
            <a:picLocks noChangeAspect="1"/>
          </p:cNvPicPr>
          <p:nvPr/>
        </p:nvPicPr>
        <p:blipFill rotWithShape="1">
          <a:blip r:embed="rId2"/>
          <a:srcRect b="22963"/>
          <a:stretch/>
        </p:blipFill>
        <p:spPr>
          <a:xfrm>
            <a:off x="2506827" y="1400446"/>
            <a:ext cx="7409256" cy="5465852"/>
          </a:xfrm>
          <a:prstGeom prst="rect">
            <a:avLst/>
          </a:prstGeom>
          <a:solidFill>
            <a:schemeClr val="bg1"/>
          </a:solidFill>
        </p:spPr>
      </p:pic>
      <p:sp>
        <p:nvSpPr>
          <p:cNvPr id="13" name="TextBox 12">
            <a:extLst>
              <a:ext uri="{FF2B5EF4-FFF2-40B4-BE49-F238E27FC236}">
                <a16:creationId xmlns:a16="http://schemas.microsoft.com/office/drawing/2014/main" id="{6A182132-7AFD-7D33-A56A-8D0318A3FABF}"/>
              </a:ext>
            </a:extLst>
          </p:cNvPr>
          <p:cNvSpPr txBox="1"/>
          <p:nvPr/>
        </p:nvSpPr>
        <p:spPr>
          <a:xfrm>
            <a:off x="812801" y="200117"/>
            <a:ext cx="10797308" cy="1200329"/>
          </a:xfrm>
          <a:prstGeom prst="rect">
            <a:avLst/>
          </a:prstGeom>
          <a:noFill/>
        </p:spPr>
        <p:txBody>
          <a:bodyPr wrap="square" rtlCol="0">
            <a:spAutoFit/>
          </a:bodyPr>
          <a:lstStyle/>
          <a:p>
            <a:r>
              <a:rPr lang="en-CA" sz="3600" b="1" dirty="0">
                <a:latin typeface="Helvetica Neue" panose="02000503000000020004" pitchFamily="2" charset="0"/>
                <a:ea typeface="Helvetica Neue" panose="02000503000000020004" pitchFamily="2" charset="0"/>
                <a:cs typeface="Helvetica Neue" panose="02000503000000020004" pitchFamily="2" charset="0"/>
              </a:rPr>
              <a:t>A practical way of showing the benefits of fermented food, not focused on single products</a:t>
            </a:r>
          </a:p>
        </p:txBody>
      </p:sp>
    </p:spTree>
    <p:extLst>
      <p:ext uri="{BB962C8B-B14F-4D97-AF65-F5344CB8AC3E}">
        <p14:creationId xmlns:p14="http://schemas.microsoft.com/office/powerpoint/2010/main" val="410445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15882-A245-0F20-973E-4D1D050A70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1C5300-F8DB-38E4-F9C8-DF7F7FA28897}"/>
              </a:ext>
            </a:extLst>
          </p:cNvPr>
          <p:cNvPicPr>
            <a:picLocks noChangeAspect="1"/>
          </p:cNvPicPr>
          <p:nvPr/>
        </p:nvPicPr>
        <p:blipFill>
          <a:blip r:embed="rId2">
            <a:extLst>
              <a:ext uri="{28A0092B-C50C-407E-A947-70E740481C1C}">
                <a14:useLocalDpi xmlns:a14="http://schemas.microsoft.com/office/drawing/2010/main" val="0"/>
              </a:ext>
            </a:extLst>
          </a:blip>
          <a:srcRect t="12783" b="14870"/>
          <a:stretch>
            <a:fillRect/>
          </a:stretch>
        </p:blipFill>
        <p:spPr>
          <a:xfrm>
            <a:off x="1" y="10"/>
            <a:ext cx="12191999" cy="6857990"/>
          </a:xfrm>
          <a:prstGeom prst="rect">
            <a:avLst/>
          </a:prstGeom>
          <a:noFill/>
        </p:spPr>
      </p:pic>
      <p:sp>
        <p:nvSpPr>
          <p:cNvPr id="4" name="Title 3">
            <a:extLst>
              <a:ext uri="{FF2B5EF4-FFF2-40B4-BE49-F238E27FC236}">
                <a16:creationId xmlns:a16="http://schemas.microsoft.com/office/drawing/2014/main" id="{8D7620A7-8B6C-5956-04CC-189A1377920C}"/>
              </a:ext>
            </a:extLst>
          </p:cNvPr>
          <p:cNvSpPr>
            <a:spLocks noGrp="1"/>
          </p:cNvSpPr>
          <p:nvPr>
            <p:ph type="title" idx="4294967295"/>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spcAft>
                <a:spcPts val="800"/>
              </a:spcAft>
            </a:pPr>
            <a:r>
              <a:rPr lang="en-US" sz="3600" b="1" dirty="0">
                <a:solidFill>
                  <a:srgbClr val="FFFFFF"/>
                </a:solidFill>
              </a:rPr>
              <a:t>In reverse. Medicine to fermented food</a:t>
            </a:r>
          </a:p>
        </p:txBody>
      </p:sp>
    </p:spTree>
    <p:extLst>
      <p:ext uri="{BB962C8B-B14F-4D97-AF65-F5344CB8AC3E}">
        <p14:creationId xmlns:p14="http://schemas.microsoft.com/office/powerpoint/2010/main" val="68782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47">
            <a:extLst>
              <a:ext uri="{FF2B5EF4-FFF2-40B4-BE49-F238E27FC236}">
                <a16:creationId xmlns:a16="http://schemas.microsoft.com/office/drawing/2014/main" id="{4C273902-4490-4449-801F-E6D1628304B6}"/>
              </a:ext>
            </a:extLst>
          </p:cNvPr>
          <p:cNvGrpSpPr>
            <a:grpSpLocks/>
          </p:cNvGrpSpPr>
          <p:nvPr/>
        </p:nvGrpSpPr>
        <p:grpSpPr bwMode="auto">
          <a:xfrm rot="2573803">
            <a:off x="4779532" y="2504603"/>
            <a:ext cx="1060680" cy="177960"/>
            <a:chOff x="2169" y="2982"/>
            <a:chExt cx="2247" cy="377"/>
          </a:xfrm>
        </p:grpSpPr>
        <p:sp>
          <p:nvSpPr>
            <p:cNvPr id="5" name="Freeform 248">
              <a:extLst>
                <a:ext uri="{FF2B5EF4-FFF2-40B4-BE49-F238E27FC236}">
                  <a16:creationId xmlns:a16="http://schemas.microsoft.com/office/drawing/2014/main" id="{95C8765C-6CEF-4FB0-B377-9304ECA0378A}"/>
                </a:ext>
              </a:extLst>
            </p:cNvPr>
            <p:cNvSpPr>
              <a:spLocks/>
            </p:cNvSpPr>
            <p:nvPr/>
          </p:nvSpPr>
          <p:spPr bwMode="auto">
            <a:xfrm>
              <a:off x="2169" y="2982"/>
              <a:ext cx="1835" cy="377"/>
            </a:xfrm>
            <a:custGeom>
              <a:avLst/>
              <a:gdLst>
                <a:gd name="T0" fmla="*/ 16282 w 615"/>
                <a:gd name="T1" fmla="*/ 1725 h 118"/>
                <a:gd name="T2" fmla="*/ 16151 w 615"/>
                <a:gd name="T3" fmla="*/ 1725 h 118"/>
                <a:gd name="T4" fmla="*/ 15089 w 615"/>
                <a:gd name="T5" fmla="*/ 1604 h 118"/>
                <a:gd name="T6" fmla="*/ 14743 w 615"/>
                <a:gd name="T7" fmla="*/ 1604 h 118"/>
                <a:gd name="T8" fmla="*/ 14608 w 615"/>
                <a:gd name="T9" fmla="*/ 1399 h 118"/>
                <a:gd name="T10" fmla="*/ 14555 w 615"/>
                <a:gd name="T11" fmla="*/ 1399 h 118"/>
                <a:gd name="T12" fmla="*/ 14450 w 615"/>
                <a:gd name="T13" fmla="*/ 1530 h 118"/>
                <a:gd name="T14" fmla="*/ 14209 w 615"/>
                <a:gd name="T15" fmla="*/ 1530 h 118"/>
                <a:gd name="T16" fmla="*/ 13791 w 615"/>
                <a:gd name="T17" fmla="*/ 744 h 118"/>
                <a:gd name="T18" fmla="*/ 4673 w 615"/>
                <a:gd name="T19" fmla="*/ 744 h 118"/>
                <a:gd name="T20" fmla="*/ 4219 w 615"/>
                <a:gd name="T21" fmla="*/ 0 h 118"/>
                <a:gd name="T22" fmla="*/ 4088 w 615"/>
                <a:gd name="T23" fmla="*/ 0 h 118"/>
                <a:gd name="T24" fmla="*/ 3536 w 615"/>
                <a:gd name="T25" fmla="*/ 1204 h 118"/>
                <a:gd name="T26" fmla="*/ 3401 w 615"/>
                <a:gd name="T27" fmla="*/ 1204 h 118"/>
                <a:gd name="T28" fmla="*/ 1405 w 615"/>
                <a:gd name="T29" fmla="*/ 1339 h 118"/>
                <a:gd name="T30" fmla="*/ 695 w 615"/>
                <a:gd name="T31" fmla="*/ 1339 h 118"/>
                <a:gd name="T32" fmla="*/ 695 w 615"/>
                <a:gd name="T33" fmla="*/ 1339 h 118"/>
                <a:gd name="T34" fmla="*/ 427 w 615"/>
                <a:gd name="T35" fmla="*/ 847 h 118"/>
                <a:gd name="T36" fmla="*/ 319 w 615"/>
                <a:gd name="T37" fmla="*/ 847 h 118"/>
                <a:gd name="T38" fmla="*/ 0 w 615"/>
                <a:gd name="T39" fmla="*/ 1888 h 118"/>
                <a:gd name="T40" fmla="*/ 292 w 615"/>
                <a:gd name="T41" fmla="*/ 2939 h 118"/>
                <a:gd name="T42" fmla="*/ 427 w 615"/>
                <a:gd name="T43" fmla="*/ 2939 h 118"/>
                <a:gd name="T44" fmla="*/ 695 w 615"/>
                <a:gd name="T45" fmla="*/ 2511 h 118"/>
                <a:gd name="T46" fmla="*/ 695 w 615"/>
                <a:gd name="T47" fmla="*/ 2511 h 118"/>
                <a:gd name="T48" fmla="*/ 1405 w 615"/>
                <a:gd name="T49" fmla="*/ 2511 h 118"/>
                <a:gd name="T50" fmla="*/ 1405 w 615"/>
                <a:gd name="T51" fmla="*/ 2511 h 118"/>
                <a:gd name="T52" fmla="*/ 3401 w 615"/>
                <a:gd name="T53" fmla="*/ 2642 h 118"/>
                <a:gd name="T54" fmla="*/ 3536 w 615"/>
                <a:gd name="T55" fmla="*/ 2674 h 118"/>
                <a:gd name="T56" fmla="*/ 4088 w 615"/>
                <a:gd name="T57" fmla="*/ 3847 h 118"/>
                <a:gd name="T58" fmla="*/ 4192 w 615"/>
                <a:gd name="T59" fmla="*/ 3847 h 118"/>
                <a:gd name="T60" fmla="*/ 4699 w 615"/>
                <a:gd name="T61" fmla="*/ 3032 h 118"/>
                <a:gd name="T62" fmla="*/ 13791 w 615"/>
                <a:gd name="T63" fmla="*/ 3032 h 118"/>
                <a:gd name="T64" fmla="*/ 14209 w 615"/>
                <a:gd name="T65" fmla="*/ 2214 h 118"/>
                <a:gd name="T66" fmla="*/ 14423 w 615"/>
                <a:gd name="T67" fmla="*/ 2214 h 118"/>
                <a:gd name="T68" fmla="*/ 14555 w 615"/>
                <a:gd name="T69" fmla="*/ 2409 h 118"/>
                <a:gd name="T70" fmla="*/ 14608 w 615"/>
                <a:gd name="T71" fmla="*/ 2409 h 118"/>
                <a:gd name="T72" fmla="*/ 14743 w 615"/>
                <a:gd name="T73" fmla="*/ 2185 h 118"/>
                <a:gd name="T74" fmla="*/ 15089 w 615"/>
                <a:gd name="T75" fmla="*/ 2185 h 118"/>
                <a:gd name="T76" fmla="*/ 15089 w 615"/>
                <a:gd name="T77" fmla="*/ 2185 h 118"/>
                <a:gd name="T78" fmla="*/ 16151 w 615"/>
                <a:gd name="T79" fmla="*/ 2051 h 118"/>
                <a:gd name="T80" fmla="*/ 16282 w 615"/>
                <a:gd name="T81" fmla="*/ 2051 h 118"/>
                <a:gd name="T82" fmla="*/ 16336 w 615"/>
                <a:gd name="T83" fmla="*/ 1888 h 118"/>
                <a:gd name="T84" fmla="*/ 16282 w 615"/>
                <a:gd name="T85" fmla="*/ 1725 h 1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15" h="118">
                  <a:moveTo>
                    <a:pt x="613" y="53"/>
                  </a:moveTo>
                  <a:cubicBezTo>
                    <a:pt x="608" y="53"/>
                    <a:pt x="608" y="53"/>
                    <a:pt x="608" y="53"/>
                  </a:cubicBezTo>
                  <a:cubicBezTo>
                    <a:pt x="608" y="53"/>
                    <a:pt x="572" y="49"/>
                    <a:pt x="568" y="49"/>
                  </a:cubicBezTo>
                  <a:cubicBezTo>
                    <a:pt x="555" y="49"/>
                    <a:pt x="555" y="49"/>
                    <a:pt x="555" y="49"/>
                  </a:cubicBezTo>
                  <a:cubicBezTo>
                    <a:pt x="555" y="51"/>
                    <a:pt x="553" y="43"/>
                    <a:pt x="550" y="43"/>
                  </a:cubicBezTo>
                  <a:cubicBezTo>
                    <a:pt x="548" y="43"/>
                    <a:pt x="548" y="43"/>
                    <a:pt x="548" y="43"/>
                  </a:cubicBezTo>
                  <a:cubicBezTo>
                    <a:pt x="546" y="43"/>
                    <a:pt x="545" y="44"/>
                    <a:pt x="544" y="47"/>
                  </a:cubicBezTo>
                  <a:cubicBezTo>
                    <a:pt x="535" y="47"/>
                    <a:pt x="535" y="47"/>
                    <a:pt x="535" y="47"/>
                  </a:cubicBezTo>
                  <a:cubicBezTo>
                    <a:pt x="535" y="48"/>
                    <a:pt x="525" y="23"/>
                    <a:pt x="519" y="23"/>
                  </a:cubicBezTo>
                  <a:cubicBezTo>
                    <a:pt x="176" y="23"/>
                    <a:pt x="176" y="23"/>
                    <a:pt x="176" y="23"/>
                  </a:cubicBezTo>
                  <a:cubicBezTo>
                    <a:pt x="172" y="9"/>
                    <a:pt x="166" y="0"/>
                    <a:pt x="159" y="0"/>
                  </a:cubicBezTo>
                  <a:cubicBezTo>
                    <a:pt x="154" y="0"/>
                    <a:pt x="154" y="0"/>
                    <a:pt x="154" y="0"/>
                  </a:cubicBezTo>
                  <a:cubicBezTo>
                    <a:pt x="145" y="0"/>
                    <a:pt x="137" y="15"/>
                    <a:pt x="133" y="37"/>
                  </a:cubicBezTo>
                  <a:cubicBezTo>
                    <a:pt x="128" y="37"/>
                    <a:pt x="128" y="37"/>
                    <a:pt x="128" y="37"/>
                  </a:cubicBezTo>
                  <a:cubicBezTo>
                    <a:pt x="128" y="37"/>
                    <a:pt x="62" y="41"/>
                    <a:pt x="53" y="41"/>
                  </a:cubicBezTo>
                  <a:cubicBezTo>
                    <a:pt x="26" y="41"/>
                    <a:pt x="26" y="41"/>
                    <a:pt x="26" y="41"/>
                  </a:cubicBezTo>
                  <a:cubicBezTo>
                    <a:pt x="26" y="41"/>
                    <a:pt x="26" y="41"/>
                    <a:pt x="26" y="41"/>
                  </a:cubicBezTo>
                  <a:cubicBezTo>
                    <a:pt x="24" y="32"/>
                    <a:pt x="20" y="26"/>
                    <a:pt x="16" y="26"/>
                  </a:cubicBezTo>
                  <a:cubicBezTo>
                    <a:pt x="12" y="26"/>
                    <a:pt x="12" y="26"/>
                    <a:pt x="12" y="26"/>
                  </a:cubicBezTo>
                  <a:cubicBezTo>
                    <a:pt x="5" y="26"/>
                    <a:pt x="0" y="40"/>
                    <a:pt x="0" y="58"/>
                  </a:cubicBezTo>
                  <a:cubicBezTo>
                    <a:pt x="0" y="75"/>
                    <a:pt x="5" y="90"/>
                    <a:pt x="11" y="90"/>
                  </a:cubicBezTo>
                  <a:cubicBezTo>
                    <a:pt x="16" y="90"/>
                    <a:pt x="16" y="90"/>
                    <a:pt x="16" y="90"/>
                  </a:cubicBezTo>
                  <a:cubicBezTo>
                    <a:pt x="20" y="90"/>
                    <a:pt x="23" y="85"/>
                    <a:pt x="26" y="77"/>
                  </a:cubicBezTo>
                  <a:cubicBezTo>
                    <a:pt x="26" y="77"/>
                    <a:pt x="26" y="77"/>
                    <a:pt x="26" y="77"/>
                  </a:cubicBezTo>
                  <a:cubicBezTo>
                    <a:pt x="53" y="77"/>
                    <a:pt x="53" y="77"/>
                    <a:pt x="53" y="77"/>
                  </a:cubicBezTo>
                  <a:cubicBezTo>
                    <a:pt x="53" y="77"/>
                    <a:pt x="53" y="77"/>
                    <a:pt x="53" y="77"/>
                  </a:cubicBezTo>
                  <a:cubicBezTo>
                    <a:pt x="62" y="77"/>
                    <a:pt x="128" y="81"/>
                    <a:pt x="128" y="81"/>
                  </a:cubicBezTo>
                  <a:cubicBezTo>
                    <a:pt x="133" y="82"/>
                    <a:pt x="133" y="82"/>
                    <a:pt x="133" y="82"/>
                  </a:cubicBezTo>
                  <a:cubicBezTo>
                    <a:pt x="137" y="103"/>
                    <a:pt x="145" y="118"/>
                    <a:pt x="154" y="118"/>
                  </a:cubicBezTo>
                  <a:cubicBezTo>
                    <a:pt x="158" y="118"/>
                    <a:pt x="158" y="118"/>
                    <a:pt x="158" y="118"/>
                  </a:cubicBezTo>
                  <a:cubicBezTo>
                    <a:pt x="166" y="118"/>
                    <a:pt x="173" y="108"/>
                    <a:pt x="177" y="93"/>
                  </a:cubicBezTo>
                  <a:cubicBezTo>
                    <a:pt x="519" y="93"/>
                    <a:pt x="519" y="93"/>
                    <a:pt x="519" y="93"/>
                  </a:cubicBezTo>
                  <a:cubicBezTo>
                    <a:pt x="526" y="93"/>
                    <a:pt x="535" y="65"/>
                    <a:pt x="535" y="68"/>
                  </a:cubicBezTo>
                  <a:cubicBezTo>
                    <a:pt x="543" y="68"/>
                    <a:pt x="543" y="68"/>
                    <a:pt x="543" y="68"/>
                  </a:cubicBezTo>
                  <a:cubicBezTo>
                    <a:pt x="544" y="71"/>
                    <a:pt x="546" y="74"/>
                    <a:pt x="548" y="74"/>
                  </a:cubicBezTo>
                  <a:cubicBezTo>
                    <a:pt x="550" y="74"/>
                    <a:pt x="550" y="74"/>
                    <a:pt x="550" y="74"/>
                  </a:cubicBezTo>
                  <a:cubicBezTo>
                    <a:pt x="552" y="74"/>
                    <a:pt x="554" y="71"/>
                    <a:pt x="555" y="67"/>
                  </a:cubicBezTo>
                  <a:cubicBezTo>
                    <a:pt x="568" y="67"/>
                    <a:pt x="568" y="67"/>
                    <a:pt x="568" y="67"/>
                  </a:cubicBezTo>
                  <a:cubicBezTo>
                    <a:pt x="568" y="67"/>
                    <a:pt x="568" y="67"/>
                    <a:pt x="568" y="67"/>
                  </a:cubicBezTo>
                  <a:cubicBezTo>
                    <a:pt x="572" y="67"/>
                    <a:pt x="608" y="63"/>
                    <a:pt x="608" y="63"/>
                  </a:cubicBezTo>
                  <a:cubicBezTo>
                    <a:pt x="613" y="63"/>
                    <a:pt x="613" y="63"/>
                    <a:pt x="613" y="63"/>
                  </a:cubicBezTo>
                  <a:cubicBezTo>
                    <a:pt x="614" y="63"/>
                    <a:pt x="615" y="63"/>
                    <a:pt x="615" y="58"/>
                  </a:cubicBezTo>
                  <a:cubicBezTo>
                    <a:pt x="615" y="54"/>
                    <a:pt x="614" y="53"/>
                    <a:pt x="613" y="53"/>
                  </a:cubicBez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6" name="Freeform 249">
              <a:extLst>
                <a:ext uri="{FF2B5EF4-FFF2-40B4-BE49-F238E27FC236}">
                  <a16:creationId xmlns:a16="http://schemas.microsoft.com/office/drawing/2014/main" id="{6B8CEDEE-3A9A-4C2E-A856-30FB36281E09}"/>
                </a:ext>
              </a:extLst>
            </p:cNvPr>
            <p:cNvSpPr>
              <a:spLocks/>
            </p:cNvSpPr>
            <p:nvPr/>
          </p:nvSpPr>
          <p:spPr bwMode="auto">
            <a:xfrm>
              <a:off x="2691" y="3056"/>
              <a:ext cx="1066" cy="223"/>
            </a:xfrm>
            <a:custGeom>
              <a:avLst/>
              <a:gdLst>
                <a:gd name="T0" fmla="*/ 9158 w 357"/>
                <a:gd name="T1" fmla="*/ 0 h 70"/>
                <a:gd name="T2" fmla="*/ 0 w 357"/>
                <a:gd name="T3" fmla="*/ 0 h 70"/>
                <a:gd name="T4" fmla="*/ 161 w 357"/>
                <a:gd name="T5" fmla="*/ 1166 h 70"/>
                <a:gd name="T6" fmla="*/ 27 w 357"/>
                <a:gd name="T7" fmla="*/ 2262 h 70"/>
                <a:gd name="T8" fmla="*/ 9158 w 357"/>
                <a:gd name="T9" fmla="*/ 2262 h 70"/>
                <a:gd name="T10" fmla="*/ 9504 w 357"/>
                <a:gd name="T11" fmla="*/ 1128 h 70"/>
                <a:gd name="T12" fmla="*/ 9158 w 357"/>
                <a:gd name="T13" fmla="*/ 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 h="70">
                  <a:moveTo>
                    <a:pt x="344" y="0"/>
                  </a:moveTo>
                  <a:cubicBezTo>
                    <a:pt x="0" y="0"/>
                    <a:pt x="0" y="0"/>
                    <a:pt x="0" y="0"/>
                  </a:cubicBezTo>
                  <a:cubicBezTo>
                    <a:pt x="3" y="9"/>
                    <a:pt x="6" y="22"/>
                    <a:pt x="6" y="36"/>
                  </a:cubicBezTo>
                  <a:cubicBezTo>
                    <a:pt x="6" y="49"/>
                    <a:pt x="4" y="61"/>
                    <a:pt x="1" y="70"/>
                  </a:cubicBezTo>
                  <a:cubicBezTo>
                    <a:pt x="344" y="70"/>
                    <a:pt x="344" y="70"/>
                    <a:pt x="344" y="70"/>
                  </a:cubicBezTo>
                  <a:cubicBezTo>
                    <a:pt x="351" y="70"/>
                    <a:pt x="357" y="54"/>
                    <a:pt x="357" y="35"/>
                  </a:cubicBezTo>
                  <a:cubicBezTo>
                    <a:pt x="357" y="16"/>
                    <a:pt x="349" y="0"/>
                    <a:pt x="344" y="0"/>
                  </a:cubicBezTo>
                  <a:close/>
                </a:path>
              </a:pathLst>
            </a:custGeom>
            <a:solidFill>
              <a:srgbClr val="F4F9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7" name="Freeform 250">
              <a:extLst>
                <a:ext uri="{FF2B5EF4-FFF2-40B4-BE49-F238E27FC236}">
                  <a16:creationId xmlns:a16="http://schemas.microsoft.com/office/drawing/2014/main" id="{E311AE98-A65B-481A-90A7-0D3C9F1836DE}"/>
                </a:ext>
              </a:extLst>
            </p:cNvPr>
            <p:cNvSpPr>
              <a:spLocks/>
            </p:cNvSpPr>
            <p:nvPr/>
          </p:nvSpPr>
          <p:spPr bwMode="auto">
            <a:xfrm>
              <a:off x="2691" y="3056"/>
              <a:ext cx="836" cy="223"/>
            </a:xfrm>
            <a:custGeom>
              <a:avLst/>
              <a:gdLst>
                <a:gd name="T0" fmla="*/ 161 w 280"/>
                <a:gd name="T1" fmla="*/ 1166 h 70"/>
                <a:gd name="T2" fmla="*/ 27 w 280"/>
                <a:gd name="T3" fmla="*/ 2262 h 70"/>
                <a:gd name="T4" fmla="*/ 7237 w 280"/>
                <a:gd name="T5" fmla="*/ 2262 h 70"/>
                <a:gd name="T6" fmla="*/ 7425 w 280"/>
                <a:gd name="T7" fmla="*/ 1389 h 70"/>
                <a:gd name="T8" fmla="*/ 7452 w 280"/>
                <a:gd name="T9" fmla="*/ 548 h 70"/>
                <a:gd name="T10" fmla="*/ 7184 w 280"/>
                <a:gd name="T11" fmla="*/ 0 h 70"/>
                <a:gd name="T12" fmla="*/ 0 w 280"/>
                <a:gd name="T13" fmla="*/ 0 h 70"/>
                <a:gd name="T14" fmla="*/ 161 w 280"/>
                <a:gd name="T15" fmla="*/ 1166 h 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0" h="70">
                  <a:moveTo>
                    <a:pt x="6" y="36"/>
                  </a:moveTo>
                  <a:cubicBezTo>
                    <a:pt x="6" y="49"/>
                    <a:pt x="4" y="61"/>
                    <a:pt x="1" y="70"/>
                  </a:cubicBezTo>
                  <a:cubicBezTo>
                    <a:pt x="272" y="70"/>
                    <a:pt x="272" y="70"/>
                    <a:pt x="272" y="70"/>
                  </a:cubicBezTo>
                  <a:cubicBezTo>
                    <a:pt x="279" y="43"/>
                    <a:pt x="279" y="43"/>
                    <a:pt x="279" y="43"/>
                  </a:cubicBezTo>
                  <a:cubicBezTo>
                    <a:pt x="280" y="17"/>
                    <a:pt x="280" y="17"/>
                    <a:pt x="280" y="17"/>
                  </a:cubicBezTo>
                  <a:cubicBezTo>
                    <a:pt x="270" y="0"/>
                    <a:pt x="270" y="0"/>
                    <a:pt x="270" y="0"/>
                  </a:cubicBezTo>
                  <a:cubicBezTo>
                    <a:pt x="0" y="0"/>
                    <a:pt x="0" y="0"/>
                    <a:pt x="0" y="0"/>
                  </a:cubicBezTo>
                  <a:cubicBezTo>
                    <a:pt x="3" y="9"/>
                    <a:pt x="6" y="22"/>
                    <a:pt x="6" y="36"/>
                  </a:cubicBezTo>
                  <a:close/>
                </a:path>
              </a:pathLst>
            </a:custGeom>
            <a:solidFill>
              <a:srgbClr val="D1E1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 name="Freeform 251">
              <a:extLst>
                <a:ext uri="{FF2B5EF4-FFF2-40B4-BE49-F238E27FC236}">
                  <a16:creationId xmlns:a16="http://schemas.microsoft.com/office/drawing/2014/main" id="{57289825-5F5D-444B-8D02-B6F241284C02}"/>
                </a:ext>
              </a:extLst>
            </p:cNvPr>
            <p:cNvSpPr>
              <a:spLocks/>
            </p:cNvSpPr>
            <p:nvPr/>
          </p:nvSpPr>
          <p:spPr bwMode="auto">
            <a:xfrm>
              <a:off x="3524" y="3059"/>
              <a:ext cx="57" cy="217"/>
            </a:xfrm>
            <a:custGeom>
              <a:avLst/>
              <a:gdLst>
                <a:gd name="T0" fmla="*/ 0 w 19"/>
                <a:gd name="T1" fmla="*/ 0 h 68"/>
                <a:gd name="T2" fmla="*/ 513 w 19"/>
                <a:gd name="T3" fmla="*/ 1139 h 68"/>
                <a:gd name="T4" fmla="*/ 27 w 19"/>
                <a:gd name="T5" fmla="*/ 2208 h 68"/>
                <a:gd name="T6" fmla="*/ 0 60000 65536"/>
                <a:gd name="T7" fmla="*/ 0 60000 65536"/>
                <a:gd name="T8" fmla="*/ 0 60000 65536"/>
              </a:gdLst>
              <a:ahLst/>
              <a:cxnLst>
                <a:cxn ang="T6">
                  <a:pos x="T0" y="T1"/>
                </a:cxn>
                <a:cxn ang="T7">
                  <a:pos x="T2" y="T3"/>
                </a:cxn>
                <a:cxn ang="T8">
                  <a:pos x="T4" y="T5"/>
                </a:cxn>
              </a:cxnLst>
              <a:rect l="0" t="0" r="r" b="b"/>
              <a:pathLst>
                <a:path w="19" h="68">
                  <a:moveTo>
                    <a:pt x="0" y="0"/>
                  </a:moveTo>
                  <a:cubicBezTo>
                    <a:pt x="6" y="10"/>
                    <a:pt x="19" y="26"/>
                    <a:pt x="19" y="35"/>
                  </a:cubicBezTo>
                  <a:cubicBezTo>
                    <a:pt x="19" y="44"/>
                    <a:pt x="1" y="68"/>
                    <a:pt x="1" y="68"/>
                  </a:cubicBezTo>
                </a:path>
              </a:pathLst>
            </a:custGeom>
            <a:solidFill>
              <a:srgbClr val="8283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9" name="Freeform 252">
              <a:extLst>
                <a:ext uri="{FF2B5EF4-FFF2-40B4-BE49-F238E27FC236}">
                  <a16:creationId xmlns:a16="http://schemas.microsoft.com/office/drawing/2014/main" id="{849D8635-865D-47AF-868D-BCAFD35ED788}"/>
                </a:ext>
              </a:extLst>
            </p:cNvPr>
            <p:cNvSpPr>
              <a:spLocks/>
            </p:cNvSpPr>
            <p:nvPr/>
          </p:nvSpPr>
          <p:spPr bwMode="auto">
            <a:xfrm>
              <a:off x="3679" y="3056"/>
              <a:ext cx="93" cy="223"/>
            </a:xfrm>
            <a:custGeom>
              <a:avLst/>
              <a:gdLst>
                <a:gd name="T0" fmla="*/ 837 w 31"/>
                <a:gd name="T1" fmla="*/ 1067 h 70"/>
                <a:gd name="T2" fmla="*/ 351 w 31"/>
                <a:gd name="T3" fmla="*/ 0 h 70"/>
                <a:gd name="T4" fmla="*/ 0 w 31"/>
                <a:gd name="T5" fmla="*/ 1128 h 70"/>
                <a:gd name="T6" fmla="*/ 351 w 31"/>
                <a:gd name="T7" fmla="*/ 2262 h 70"/>
                <a:gd name="T8" fmla="*/ 378 w 31"/>
                <a:gd name="T9" fmla="*/ 2262 h 70"/>
                <a:gd name="T10" fmla="*/ 837 w 31"/>
                <a:gd name="T11" fmla="*/ 1067 h 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70">
                  <a:moveTo>
                    <a:pt x="31" y="33"/>
                  </a:moveTo>
                  <a:cubicBezTo>
                    <a:pt x="31" y="25"/>
                    <a:pt x="20" y="0"/>
                    <a:pt x="13" y="0"/>
                  </a:cubicBezTo>
                  <a:cubicBezTo>
                    <a:pt x="6" y="0"/>
                    <a:pt x="0" y="16"/>
                    <a:pt x="0" y="35"/>
                  </a:cubicBezTo>
                  <a:cubicBezTo>
                    <a:pt x="0" y="54"/>
                    <a:pt x="6" y="70"/>
                    <a:pt x="13" y="70"/>
                  </a:cubicBezTo>
                  <a:cubicBezTo>
                    <a:pt x="13" y="70"/>
                    <a:pt x="14" y="70"/>
                    <a:pt x="14" y="70"/>
                  </a:cubicBezTo>
                  <a:cubicBezTo>
                    <a:pt x="21" y="68"/>
                    <a:pt x="31" y="42"/>
                    <a:pt x="31" y="33"/>
                  </a:cubicBezTo>
                  <a:close/>
                </a:path>
              </a:pathLst>
            </a:custGeom>
            <a:solidFill>
              <a:srgbClr val="D1E1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10" name="Freeform 253">
              <a:extLst>
                <a:ext uri="{FF2B5EF4-FFF2-40B4-BE49-F238E27FC236}">
                  <a16:creationId xmlns:a16="http://schemas.microsoft.com/office/drawing/2014/main" id="{D9811564-BAD1-4B62-B55F-AEFC381A653A}"/>
                </a:ext>
              </a:extLst>
            </p:cNvPr>
            <p:cNvSpPr>
              <a:spLocks/>
            </p:cNvSpPr>
            <p:nvPr/>
          </p:nvSpPr>
          <p:spPr bwMode="auto">
            <a:xfrm>
              <a:off x="3464" y="3059"/>
              <a:ext cx="90" cy="220"/>
            </a:xfrm>
            <a:custGeom>
              <a:avLst/>
              <a:gdLst>
                <a:gd name="T0" fmla="*/ 0 w 30"/>
                <a:gd name="T1" fmla="*/ 2235 h 69"/>
                <a:gd name="T2" fmla="*/ 351 w 30"/>
                <a:gd name="T3" fmla="*/ 1138 h 69"/>
                <a:gd name="T4" fmla="*/ 0 w 30"/>
                <a:gd name="T5" fmla="*/ 0 h 69"/>
                <a:gd name="T6" fmla="*/ 459 w 30"/>
                <a:gd name="T7" fmla="*/ 0 h 69"/>
                <a:gd name="T8" fmla="*/ 810 w 30"/>
                <a:gd name="T9" fmla="*/ 1138 h 69"/>
                <a:gd name="T10" fmla="*/ 459 w 30"/>
                <a:gd name="T11" fmla="*/ 2235 h 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9">
                  <a:moveTo>
                    <a:pt x="0" y="69"/>
                  </a:moveTo>
                  <a:cubicBezTo>
                    <a:pt x="7" y="69"/>
                    <a:pt x="13" y="54"/>
                    <a:pt x="13" y="35"/>
                  </a:cubicBezTo>
                  <a:cubicBezTo>
                    <a:pt x="13" y="15"/>
                    <a:pt x="7" y="0"/>
                    <a:pt x="0" y="0"/>
                  </a:cubicBezTo>
                  <a:cubicBezTo>
                    <a:pt x="17" y="0"/>
                    <a:pt x="17" y="0"/>
                    <a:pt x="17" y="0"/>
                  </a:cubicBezTo>
                  <a:cubicBezTo>
                    <a:pt x="25" y="0"/>
                    <a:pt x="30" y="15"/>
                    <a:pt x="30" y="35"/>
                  </a:cubicBezTo>
                  <a:cubicBezTo>
                    <a:pt x="30" y="54"/>
                    <a:pt x="24" y="69"/>
                    <a:pt x="17" y="69"/>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11" name="Freeform 254">
              <a:extLst>
                <a:ext uri="{FF2B5EF4-FFF2-40B4-BE49-F238E27FC236}">
                  <a16:creationId xmlns:a16="http://schemas.microsoft.com/office/drawing/2014/main" id="{8CCF61AF-85A5-4CF1-8C5A-5ADAA6598826}"/>
                </a:ext>
              </a:extLst>
            </p:cNvPr>
            <p:cNvSpPr>
              <a:spLocks/>
            </p:cNvSpPr>
            <p:nvPr/>
          </p:nvSpPr>
          <p:spPr bwMode="auto">
            <a:xfrm>
              <a:off x="3491" y="3088"/>
              <a:ext cx="63" cy="60"/>
            </a:xfrm>
            <a:custGeom>
              <a:avLst/>
              <a:gdLst>
                <a:gd name="T0" fmla="*/ 459 w 21"/>
                <a:gd name="T1" fmla="*/ 0 h 19"/>
                <a:gd name="T2" fmla="*/ 0 w 21"/>
                <a:gd name="T3" fmla="*/ 0 h 19"/>
                <a:gd name="T4" fmla="*/ 0 w 21"/>
                <a:gd name="T5" fmla="*/ 60 h 19"/>
                <a:gd name="T6" fmla="*/ 108 w 21"/>
                <a:gd name="T7" fmla="*/ 597 h 19"/>
                <a:gd name="T8" fmla="*/ 567 w 21"/>
                <a:gd name="T9" fmla="*/ 568 h 19"/>
                <a:gd name="T10" fmla="*/ 459 w 21"/>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19">
                  <a:moveTo>
                    <a:pt x="17" y="0"/>
                  </a:moveTo>
                  <a:cubicBezTo>
                    <a:pt x="0" y="0"/>
                    <a:pt x="0" y="0"/>
                    <a:pt x="0" y="0"/>
                  </a:cubicBezTo>
                  <a:cubicBezTo>
                    <a:pt x="0" y="0"/>
                    <a:pt x="0" y="1"/>
                    <a:pt x="0" y="2"/>
                  </a:cubicBezTo>
                  <a:cubicBezTo>
                    <a:pt x="2" y="7"/>
                    <a:pt x="3" y="13"/>
                    <a:pt x="4" y="19"/>
                  </a:cubicBezTo>
                  <a:cubicBezTo>
                    <a:pt x="21" y="18"/>
                    <a:pt x="21" y="18"/>
                    <a:pt x="21" y="18"/>
                  </a:cubicBezTo>
                  <a:cubicBezTo>
                    <a:pt x="20" y="11"/>
                    <a:pt x="19" y="5"/>
                    <a:pt x="17" y="0"/>
                  </a:cubicBezTo>
                  <a:close/>
                </a:path>
              </a:pathLst>
            </a:custGeom>
            <a:solidFill>
              <a:srgbClr val="9EA0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12" name="Freeform 255">
              <a:extLst>
                <a:ext uri="{FF2B5EF4-FFF2-40B4-BE49-F238E27FC236}">
                  <a16:creationId xmlns:a16="http://schemas.microsoft.com/office/drawing/2014/main" id="{FCFFC2B8-75DE-4CF9-A284-4CDC83C9B9D0}"/>
                </a:ext>
              </a:extLst>
            </p:cNvPr>
            <p:cNvSpPr>
              <a:spLocks/>
            </p:cNvSpPr>
            <p:nvPr/>
          </p:nvSpPr>
          <p:spPr bwMode="auto">
            <a:xfrm>
              <a:off x="3482" y="3072"/>
              <a:ext cx="57" cy="12"/>
            </a:xfrm>
            <a:custGeom>
              <a:avLst/>
              <a:gdLst>
                <a:gd name="T0" fmla="*/ 459 w 19"/>
                <a:gd name="T1" fmla="*/ 0 h 4"/>
                <a:gd name="T2" fmla="*/ 0 w 19"/>
                <a:gd name="T3" fmla="*/ 0 h 4"/>
                <a:gd name="T4" fmla="*/ 54 w 19"/>
                <a:gd name="T5" fmla="*/ 108 h 4"/>
                <a:gd name="T6" fmla="*/ 513 w 19"/>
                <a:gd name="T7" fmla="*/ 108 h 4"/>
                <a:gd name="T8" fmla="*/ 459 w 19"/>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4">
                  <a:moveTo>
                    <a:pt x="17" y="0"/>
                  </a:moveTo>
                  <a:cubicBezTo>
                    <a:pt x="0" y="0"/>
                    <a:pt x="0" y="0"/>
                    <a:pt x="0" y="0"/>
                  </a:cubicBezTo>
                  <a:cubicBezTo>
                    <a:pt x="1" y="1"/>
                    <a:pt x="2" y="3"/>
                    <a:pt x="2" y="4"/>
                  </a:cubicBezTo>
                  <a:cubicBezTo>
                    <a:pt x="19" y="4"/>
                    <a:pt x="19" y="4"/>
                    <a:pt x="19" y="4"/>
                  </a:cubicBezTo>
                  <a:cubicBezTo>
                    <a:pt x="19" y="2"/>
                    <a:pt x="18" y="1"/>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13" name="Freeform 256">
              <a:extLst>
                <a:ext uri="{FF2B5EF4-FFF2-40B4-BE49-F238E27FC236}">
                  <a16:creationId xmlns:a16="http://schemas.microsoft.com/office/drawing/2014/main" id="{A5207EDC-8AD6-4E7E-BFEB-5C90A0A9F1CB}"/>
                </a:ext>
              </a:extLst>
            </p:cNvPr>
            <p:cNvSpPr>
              <a:spLocks/>
            </p:cNvSpPr>
            <p:nvPr/>
          </p:nvSpPr>
          <p:spPr bwMode="auto">
            <a:xfrm>
              <a:off x="3503" y="3158"/>
              <a:ext cx="51" cy="28"/>
            </a:xfrm>
            <a:custGeom>
              <a:avLst/>
              <a:gdLst>
                <a:gd name="T0" fmla="*/ 459 w 17"/>
                <a:gd name="T1" fmla="*/ 271 h 9"/>
                <a:gd name="T2" fmla="*/ 459 w 17"/>
                <a:gd name="T3" fmla="*/ 115 h 9"/>
                <a:gd name="T4" fmla="*/ 459 w 17"/>
                <a:gd name="T5" fmla="*/ 0 h 9"/>
                <a:gd name="T6" fmla="*/ 0 w 17"/>
                <a:gd name="T7" fmla="*/ 0 h 9"/>
                <a:gd name="T8" fmla="*/ 0 w 17"/>
                <a:gd name="T9" fmla="*/ 115 h 9"/>
                <a:gd name="T10" fmla="*/ 0 w 17"/>
                <a:gd name="T11" fmla="*/ 271 h 9"/>
                <a:gd name="T12" fmla="*/ 459 w 17"/>
                <a:gd name="T13" fmla="*/ 271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9">
                  <a:moveTo>
                    <a:pt x="17" y="9"/>
                  </a:moveTo>
                  <a:cubicBezTo>
                    <a:pt x="17" y="7"/>
                    <a:pt x="17" y="5"/>
                    <a:pt x="17" y="4"/>
                  </a:cubicBezTo>
                  <a:cubicBezTo>
                    <a:pt x="17" y="2"/>
                    <a:pt x="17" y="1"/>
                    <a:pt x="17" y="0"/>
                  </a:cubicBezTo>
                  <a:cubicBezTo>
                    <a:pt x="0" y="0"/>
                    <a:pt x="0" y="0"/>
                    <a:pt x="0" y="0"/>
                  </a:cubicBezTo>
                  <a:cubicBezTo>
                    <a:pt x="0" y="1"/>
                    <a:pt x="0" y="3"/>
                    <a:pt x="0" y="4"/>
                  </a:cubicBezTo>
                  <a:cubicBezTo>
                    <a:pt x="0" y="6"/>
                    <a:pt x="0" y="8"/>
                    <a:pt x="0" y="9"/>
                  </a:cubicBezTo>
                  <a:lnTo>
                    <a:pt x="17" y="9"/>
                  </a:lnTo>
                  <a:close/>
                </a:path>
              </a:pathLst>
            </a:custGeom>
            <a:solidFill>
              <a:srgbClr val="DDDE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14" name="Freeform 257">
              <a:extLst>
                <a:ext uri="{FF2B5EF4-FFF2-40B4-BE49-F238E27FC236}">
                  <a16:creationId xmlns:a16="http://schemas.microsoft.com/office/drawing/2014/main" id="{F44F3437-7054-4B46-B1F2-C84EDE1CB74A}"/>
                </a:ext>
              </a:extLst>
            </p:cNvPr>
            <p:cNvSpPr>
              <a:spLocks/>
            </p:cNvSpPr>
            <p:nvPr/>
          </p:nvSpPr>
          <p:spPr bwMode="auto">
            <a:xfrm>
              <a:off x="3679" y="3056"/>
              <a:ext cx="39" cy="223"/>
            </a:xfrm>
            <a:custGeom>
              <a:avLst/>
              <a:gdLst>
                <a:gd name="T0" fmla="*/ 351 w 13"/>
                <a:gd name="T1" fmla="*/ 2262 h 70"/>
                <a:gd name="T2" fmla="*/ 0 w 13"/>
                <a:gd name="T3" fmla="*/ 1128 h 70"/>
                <a:gd name="T4" fmla="*/ 351 w 13"/>
                <a:gd name="T5" fmla="*/ 0 h 70"/>
                <a:gd name="T6" fmla="*/ 0 60000 65536"/>
                <a:gd name="T7" fmla="*/ 0 60000 65536"/>
                <a:gd name="T8" fmla="*/ 0 60000 65536"/>
              </a:gdLst>
              <a:ahLst/>
              <a:cxnLst>
                <a:cxn ang="T6">
                  <a:pos x="T0" y="T1"/>
                </a:cxn>
                <a:cxn ang="T7">
                  <a:pos x="T2" y="T3"/>
                </a:cxn>
                <a:cxn ang="T8">
                  <a:pos x="T4" y="T5"/>
                </a:cxn>
              </a:cxnLst>
              <a:rect l="0" t="0" r="r" b="b"/>
              <a:pathLst>
                <a:path w="13" h="70">
                  <a:moveTo>
                    <a:pt x="13" y="70"/>
                  </a:moveTo>
                  <a:cubicBezTo>
                    <a:pt x="6" y="70"/>
                    <a:pt x="0" y="54"/>
                    <a:pt x="0" y="35"/>
                  </a:cubicBezTo>
                  <a:cubicBezTo>
                    <a:pt x="0" y="16"/>
                    <a:pt x="6" y="0"/>
                    <a:pt x="13" y="0"/>
                  </a:cubicBezTo>
                </a:path>
              </a:pathLst>
            </a:custGeom>
            <a:noFill/>
            <a:ln w="95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15" name="Freeform 258">
              <a:extLst>
                <a:ext uri="{FF2B5EF4-FFF2-40B4-BE49-F238E27FC236}">
                  <a16:creationId xmlns:a16="http://schemas.microsoft.com/office/drawing/2014/main" id="{F5CB2A0F-7778-4132-9471-C4B58DDF06E7}"/>
                </a:ext>
              </a:extLst>
            </p:cNvPr>
            <p:cNvSpPr>
              <a:spLocks/>
            </p:cNvSpPr>
            <p:nvPr/>
          </p:nvSpPr>
          <p:spPr bwMode="auto">
            <a:xfrm>
              <a:off x="2703" y="3113"/>
              <a:ext cx="782" cy="159"/>
            </a:xfrm>
            <a:custGeom>
              <a:avLst/>
              <a:gdLst>
                <a:gd name="T0" fmla="*/ 81 w 262"/>
                <a:gd name="T1" fmla="*/ 0 h 50"/>
                <a:gd name="T2" fmla="*/ 27 w 262"/>
                <a:gd name="T3" fmla="*/ 1476 h 50"/>
                <a:gd name="T4" fmla="*/ 242 w 262"/>
                <a:gd name="T5" fmla="*/ 1577 h 50"/>
                <a:gd name="T6" fmla="*/ 6966 w 262"/>
                <a:gd name="T7" fmla="*/ 1577 h 50"/>
                <a:gd name="T8" fmla="*/ 1889 w 262"/>
                <a:gd name="T9" fmla="*/ 1224 h 50"/>
                <a:gd name="T10" fmla="*/ 346 w 262"/>
                <a:gd name="T11" fmla="*/ 808 h 50"/>
                <a:gd name="T12" fmla="*/ 81 w 262"/>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 h="50">
                  <a:moveTo>
                    <a:pt x="3" y="0"/>
                  </a:moveTo>
                  <a:cubicBezTo>
                    <a:pt x="5" y="10"/>
                    <a:pt x="6" y="28"/>
                    <a:pt x="1" y="46"/>
                  </a:cubicBezTo>
                  <a:cubicBezTo>
                    <a:pt x="0" y="50"/>
                    <a:pt x="3" y="49"/>
                    <a:pt x="9" y="49"/>
                  </a:cubicBezTo>
                  <a:cubicBezTo>
                    <a:pt x="14" y="49"/>
                    <a:pt x="262" y="49"/>
                    <a:pt x="262" y="49"/>
                  </a:cubicBezTo>
                  <a:cubicBezTo>
                    <a:pt x="237" y="49"/>
                    <a:pt x="106" y="40"/>
                    <a:pt x="71" y="38"/>
                  </a:cubicBezTo>
                  <a:cubicBezTo>
                    <a:pt x="32" y="37"/>
                    <a:pt x="20" y="38"/>
                    <a:pt x="13" y="25"/>
                  </a:cubicBezTo>
                  <a:cubicBezTo>
                    <a:pt x="8" y="14"/>
                    <a:pt x="5" y="2"/>
                    <a:pt x="3" y="0"/>
                  </a:cubicBezTo>
                  <a:close/>
                </a:path>
              </a:pathLst>
            </a:cu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16" name="Freeform 259">
              <a:extLst>
                <a:ext uri="{FF2B5EF4-FFF2-40B4-BE49-F238E27FC236}">
                  <a16:creationId xmlns:a16="http://schemas.microsoft.com/office/drawing/2014/main" id="{6B147A06-7F85-4668-90FD-B3F5D9145096}"/>
                </a:ext>
              </a:extLst>
            </p:cNvPr>
            <p:cNvSpPr>
              <a:spLocks/>
            </p:cNvSpPr>
            <p:nvPr/>
          </p:nvSpPr>
          <p:spPr bwMode="auto">
            <a:xfrm>
              <a:off x="2739" y="3068"/>
              <a:ext cx="773" cy="29"/>
            </a:xfrm>
            <a:custGeom>
              <a:avLst/>
              <a:gdLst>
                <a:gd name="T0" fmla="*/ 0 w 259"/>
                <a:gd name="T1" fmla="*/ 0 h 9"/>
                <a:gd name="T2" fmla="*/ 6885 w 259"/>
                <a:gd name="T3" fmla="*/ 0 h 9"/>
                <a:gd name="T4" fmla="*/ 0 w 259"/>
                <a:gd name="T5" fmla="*/ 0 h 9"/>
                <a:gd name="T6" fmla="*/ 0 60000 65536"/>
                <a:gd name="T7" fmla="*/ 0 60000 65536"/>
                <a:gd name="T8" fmla="*/ 0 60000 65536"/>
              </a:gdLst>
              <a:ahLst/>
              <a:cxnLst>
                <a:cxn ang="T6">
                  <a:pos x="T0" y="T1"/>
                </a:cxn>
                <a:cxn ang="T7">
                  <a:pos x="T2" y="T3"/>
                </a:cxn>
                <a:cxn ang="T8">
                  <a:pos x="T4" y="T5"/>
                </a:cxn>
              </a:cxnLst>
              <a:rect l="0" t="0" r="r" b="b"/>
              <a:pathLst>
                <a:path w="259" h="9">
                  <a:moveTo>
                    <a:pt x="0" y="0"/>
                  </a:moveTo>
                  <a:cubicBezTo>
                    <a:pt x="259" y="0"/>
                    <a:pt x="259" y="0"/>
                    <a:pt x="259" y="0"/>
                  </a:cubicBezTo>
                  <a:cubicBezTo>
                    <a:pt x="247" y="5"/>
                    <a:pt x="17"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17" name="Oval 260">
              <a:extLst>
                <a:ext uri="{FF2B5EF4-FFF2-40B4-BE49-F238E27FC236}">
                  <a16:creationId xmlns:a16="http://schemas.microsoft.com/office/drawing/2014/main" id="{73E3D34E-E6E9-446D-9B54-062750E1D3F6}"/>
                </a:ext>
              </a:extLst>
            </p:cNvPr>
            <p:cNvSpPr>
              <a:spLocks noChangeArrowheads="1"/>
            </p:cNvSpPr>
            <p:nvPr/>
          </p:nvSpPr>
          <p:spPr bwMode="auto">
            <a:xfrm>
              <a:off x="3724" y="3126"/>
              <a:ext cx="24" cy="73"/>
            </a:xfrm>
            <a:prstGeom prst="ellipse">
              <a:avLst/>
            </a:pr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1" dirty="0">
                <a:latin typeface="Helvetica Neue" panose="02000503000000020004" pitchFamily="2" charset="0"/>
                <a:cs typeface="Helvetica Neue" panose="02000503000000020004" pitchFamily="2" charset="0"/>
              </a:endParaRPr>
            </a:p>
          </p:txBody>
        </p:sp>
        <p:sp>
          <p:nvSpPr>
            <p:cNvPr id="18" name="Freeform 261">
              <a:extLst>
                <a:ext uri="{FF2B5EF4-FFF2-40B4-BE49-F238E27FC236}">
                  <a16:creationId xmlns:a16="http://schemas.microsoft.com/office/drawing/2014/main" id="{BC6F469B-4130-4C0B-960B-50315F4401E6}"/>
                </a:ext>
              </a:extLst>
            </p:cNvPr>
            <p:cNvSpPr>
              <a:spLocks/>
            </p:cNvSpPr>
            <p:nvPr/>
          </p:nvSpPr>
          <p:spPr bwMode="auto">
            <a:xfrm>
              <a:off x="3825" y="3139"/>
              <a:ext cx="51" cy="57"/>
            </a:xfrm>
            <a:custGeom>
              <a:avLst/>
              <a:gdLst>
                <a:gd name="T0" fmla="*/ 351 w 17"/>
                <a:gd name="T1" fmla="*/ 0 h 18"/>
                <a:gd name="T2" fmla="*/ 0 w 17"/>
                <a:gd name="T3" fmla="*/ 0 h 18"/>
                <a:gd name="T4" fmla="*/ 27 w 17"/>
                <a:gd name="T5" fmla="*/ 291 h 18"/>
                <a:gd name="T6" fmla="*/ 0 w 17"/>
                <a:gd name="T7" fmla="*/ 573 h 18"/>
                <a:gd name="T8" fmla="*/ 351 w 17"/>
                <a:gd name="T9" fmla="*/ 573 h 18"/>
                <a:gd name="T10" fmla="*/ 459 w 17"/>
                <a:gd name="T11" fmla="*/ 291 h 18"/>
                <a:gd name="T12" fmla="*/ 351 w 17"/>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8">
                  <a:moveTo>
                    <a:pt x="13" y="0"/>
                  </a:moveTo>
                  <a:cubicBezTo>
                    <a:pt x="0" y="0"/>
                    <a:pt x="0" y="0"/>
                    <a:pt x="0" y="0"/>
                  </a:cubicBezTo>
                  <a:cubicBezTo>
                    <a:pt x="0" y="3"/>
                    <a:pt x="1" y="6"/>
                    <a:pt x="1" y="9"/>
                  </a:cubicBezTo>
                  <a:cubicBezTo>
                    <a:pt x="1" y="12"/>
                    <a:pt x="0" y="15"/>
                    <a:pt x="0" y="18"/>
                  </a:cubicBezTo>
                  <a:cubicBezTo>
                    <a:pt x="13" y="18"/>
                    <a:pt x="13" y="18"/>
                    <a:pt x="13" y="18"/>
                  </a:cubicBezTo>
                  <a:cubicBezTo>
                    <a:pt x="15" y="18"/>
                    <a:pt x="17" y="14"/>
                    <a:pt x="17" y="9"/>
                  </a:cubicBezTo>
                  <a:cubicBezTo>
                    <a:pt x="17" y="4"/>
                    <a:pt x="15" y="0"/>
                    <a:pt x="13" y="0"/>
                  </a:cubicBezTo>
                  <a:close/>
                </a:path>
              </a:pathLst>
            </a:custGeom>
            <a:solidFill>
              <a:srgbClr val="DFE0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19" name="Oval 262">
              <a:extLst>
                <a:ext uri="{FF2B5EF4-FFF2-40B4-BE49-F238E27FC236}">
                  <a16:creationId xmlns:a16="http://schemas.microsoft.com/office/drawing/2014/main" id="{174B778E-4DD9-4811-819F-E6EF337D08C7}"/>
                </a:ext>
              </a:extLst>
            </p:cNvPr>
            <p:cNvSpPr>
              <a:spLocks noChangeArrowheads="1"/>
            </p:cNvSpPr>
            <p:nvPr/>
          </p:nvSpPr>
          <p:spPr bwMode="auto">
            <a:xfrm>
              <a:off x="3786" y="3119"/>
              <a:ext cx="36" cy="99"/>
            </a:xfrm>
            <a:prstGeom prst="ellipse">
              <a:avLst/>
            </a:prstGeom>
            <a:solidFill>
              <a:srgbClr val="E9EBD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1" dirty="0">
                <a:latin typeface="Helvetica Neue" panose="02000503000000020004" pitchFamily="2" charset="0"/>
                <a:cs typeface="Helvetica Neue" panose="02000503000000020004" pitchFamily="2" charset="0"/>
              </a:endParaRPr>
            </a:p>
          </p:txBody>
        </p:sp>
        <p:sp>
          <p:nvSpPr>
            <p:cNvPr id="20" name="Freeform 263">
              <a:extLst>
                <a:ext uri="{FF2B5EF4-FFF2-40B4-BE49-F238E27FC236}">
                  <a16:creationId xmlns:a16="http://schemas.microsoft.com/office/drawing/2014/main" id="{10353803-4093-46F7-92B1-B7A8742A7F15}"/>
                </a:ext>
              </a:extLst>
            </p:cNvPr>
            <p:cNvSpPr>
              <a:spLocks/>
            </p:cNvSpPr>
            <p:nvPr/>
          </p:nvSpPr>
          <p:spPr bwMode="auto">
            <a:xfrm>
              <a:off x="3804" y="3119"/>
              <a:ext cx="24" cy="99"/>
            </a:xfrm>
            <a:custGeom>
              <a:avLst/>
              <a:gdLst>
                <a:gd name="T0" fmla="*/ 54 w 8"/>
                <a:gd name="T1" fmla="*/ 1009 h 31"/>
                <a:gd name="T2" fmla="*/ 216 w 8"/>
                <a:gd name="T3" fmla="*/ 489 h 31"/>
                <a:gd name="T4" fmla="*/ 54 w 8"/>
                <a:gd name="T5" fmla="*/ 0 h 31"/>
                <a:gd name="T6" fmla="*/ 0 w 8"/>
                <a:gd name="T7" fmla="*/ 0 h 31"/>
                <a:gd name="T8" fmla="*/ 162 w 8"/>
                <a:gd name="T9" fmla="*/ 489 h 31"/>
                <a:gd name="T10" fmla="*/ 0 w 8"/>
                <a:gd name="T11" fmla="*/ 1009 h 31"/>
                <a:gd name="T12" fmla="*/ 54 w 8"/>
                <a:gd name="T13" fmla="*/ 1009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31">
                  <a:moveTo>
                    <a:pt x="2" y="31"/>
                  </a:moveTo>
                  <a:cubicBezTo>
                    <a:pt x="5" y="31"/>
                    <a:pt x="8" y="24"/>
                    <a:pt x="8" y="15"/>
                  </a:cubicBezTo>
                  <a:cubicBezTo>
                    <a:pt x="8" y="7"/>
                    <a:pt x="5" y="0"/>
                    <a:pt x="2" y="0"/>
                  </a:cubicBezTo>
                  <a:cubicBezTo>
                    <a:pt x="0" y="0"/>
                    <a:pt x="0" y="0"/>
                    <a:pt x="0" y="0"/>
                  </a:cubicBezTo>
                  <a:cubicBezTo>
                    <a:pt x="3" y="0"/>
                    <a:pt x="6" y="7"/>
                    <a:pt x="6" y="15"/>
                  </a:cubicBezTo>
                  <a:cubicBezTo>
                    <a:pt x="6" y="24"/>
                    <a:pt x="3" y="31"/>
                    <a:pt x="0" y="31"/>
                  </a:cubicBezTo>
                  <a:lnTo>
                    <a:pt x="2" y="31"/>
                  </a:lnTo>
                  <a:close/>
                </a:path>
              </a:pathLst>
            </a:custGeom>
            <a:solidFill>
              <a:srgbClr val="738C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21" name="Freeform 264">
              <a:extLst>
                <a:ext uri="{FF2B5EF4-FFF2-40B4-BE49-F238E27FC236}">
                  <a16:creationId xmlns:a16="http://schemas.microsoft.com/office/drawing/2014/main" id="{2B4D7C8A-F750-424B-B4C2-5D9BC6B3E5CF}"/>
                </a:ext>
              </a:extLst>
            </p:cNvPr>
            <p:cNvSpPr>
              <a:spLocks/>
            </p:cNvSpPr>
            <p:nvPr/>
          </p:nvSpPr>
          <p:spPr bwMode="auto">
            <a:xfrm>
              <a:off x="3825" y="3139"/>
              <a:ext cx="179" cy="57"/>
            </a:xfrm>
            <a:custGeom>
              <a:avLst/>
              <a:gdLst>
                <a:gd name="T0" fmla="*/ 1539 w 60"/>
                <a:gd name="T1" fmla="*/ 440 h 18"/>
                <a:gd name="T2" fmla="*/ 1593 w 60"/>
                <a:gd name="T3" fmla="*/ 291 h 18"/>
                <a:gd name="T4" fmla="*/ 1539 w 60"/>
                <a:gd name="T5" fmla="*/ 130 h 18"/>
                <a:gd name="T6" fmla="*/ 1405 w 60"/>
                <a:gd name="T7" fmla="*/ 130 h 18"/>
                <a:gd name="T8" fmla="*/ 346 w 60"/>
                <a:gd name="T9" fmla="*/ 0 h 18"/>
                <a:gd name="T10" fmla="*/ 0 w 60"/>
                <a:gd name="T11" fmla="*/ 0 h 18"/>
                <a:gd name="T12" fmla="*/ 27 w 60"/>
                <a:gd name="T13" fmla="*/ 291 h 18"/>
                <a:gd name="T14" fmla="*/ 0 w 60"/>
                <a:gd name="T15" fmla="*/ 573 h 18"/>
                <a:gd name="T16" fmla="*/ 346 w 60"/>
                <a:gd name="T17" fmla="*/ 573 h 18"/>
                <a:gd name="T18" fmla="*/ 346 w 60"/>
                <a:gd name="T19" fmla="*/ 573 h 18"/>
                <a:gd name="T20" fmla="*/ 1405 w 60"/>
                <a:gd name="T21" fmla="*/ 440 h 18"/>
                <a:gd name="T22" fmla="*/ 1539 w 60"/>
                <a:gd name="T23" fmla="*/ 44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18">
                  <a:moveTo>
                    <a:pt x="58" y="14"/>
                  </a:moveTo>
                  <a:cubicBezTo>
                    <a:pt x="59" y="14"/>
                    <a:pt x="60" y="14"/>
                    <a:pt x="60" y="9"/>
                  </a:cubicBezTo>
                  <a:cubicBezTo>
                    <a:pt x="60" y="5"/>
                    <a:pt x="59" y="4"/>
                    <a:pt x="58" y="4"/>
                  </a:cubicBezTo>
                  <a:cubicBezTo>
                    <a:pt x="53" y="4"/>
                    <a:pt x="53" y="4"/>
                    <a:pt x="53" y="4"/>
                  </a:cubicBezTo>
                  <a:cubicBezTo>
                    <a:pt x="53" y="4"/>
                    <a:pt x="17" y="0"/>
                    <a:pt x="13" y="0"/>
                  </a:cubicBezTo>
                  <a:cubicBezTo>
                    <a:pt x="0" y="0"/>
                    <a:pt x="0" y="0"/>
                    <a:pt x="0" y="0"/>
                  </a:cubicBezTo>
                  <a:cubicBezTo>
                    <a:pt x="0" y="3"/>
                    <a:pt x="1" y="6"/>
                    <a:pt x="1" y="9"/>
                  </a:cubicBezTo>
                  <a:cubicBezTo>
                    <a:pt x="1" y="12"/>
                    <a:pt x="0" y="15"/>
                    <a:pt x="0" y="18"/>
                  </a:cubicBezTo>
                  <a:cubicBezTo>
                    <a:pt x="13" y="18"/>
                    <a:pt x="13" y="18"/>
                    <a:pt x="13" y="18"/>
                  </a:cubicBezTo>
                  <a:cubicBezTo>
                    <a:pt x="13" y="18"/>
                    <a:pt x="13" y="18"/>
                    <a:pt x="13" y="18"/>
                  </a:cubicBezTo>
                  <a:cubicBezTo>
                    <a:pt x="17" y="18"/>
                    <a:pt x="53" y="14"/>
                    <a:pt x="53" y="14"/>
                  </a:cubicBezTo>
                  <a:lnTo>
                    <a:pt x="58" y="14"/>
                  </a:lnTo>
                  <a:close/>
                </a:path>
              </a:pathLst>
            </a:custGeom>
            <a:solidFill>
              <a:srgbClr val="D5DA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22" name="Freeform 265">
              <a:extLst>
                <a:ext uri="{FF2B5EF4-FFF2-40B4-BE49-F238E27FC236}">
                  <a16:creationId xmlns:a16="http://schemas.microsoft.com/office/drawing/2014/main" id="{02B16695-7034-4978-852C-FEEAB12B15D6}"/>
                </a:ext>
              </a:extLst>
            </p:cNvPr>
            <p:cNvSpPr>
              <a:spLocks/>
            </p:cNvSpPr>
            <p:nvPr/>
          </p:nvSpPr>
          <p:spPr bwMode="auto">
            <a:xfrm>
              <a:off x="2691" y="3056"/>
              <a:ext cx="1081" cy="223"/>
            </a:xfrm>
            <a:custGeom>
              <a:avLst/>
              <a:gdLst>
                <a:gd name="T0" fmla="*/ 9159 w 362"/>
                <a:gd name="T1" fmla="*/ 0 h 70"/>
                <a:gd name="T2" fmla="*/ 0 w 362"/>
                <a:gd name="T3" fmla="*/ 0 h 70"/>
                <a:gd name="T4" fmla="*/ 161 w 362"/>
                <a:gd name="T5" fmla="*/ 1166 h 70"/>
                <a:gd name="T6" fmla="*/ 27 w 362"/>
                <a:gd name="T7" fmla="*/ 2262 h 70"/>
                <a:gd name="T8" fmla="*/ 9159 w 362"/>
                <a:gd name="T9" fmla="*/ 2262 h 70"/>
                <a:gd name="T10" fmla="*/ 9639 w 362"/>
                <a:gd name="T11" fmla="*/ 1067 h 70"/>
                <a:gd name="T12" fmla="*/ 9159 w 362"/>
                <a:gd name="T13" fmla="*/ 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2" h="70">
                  <a:moveTo>
                    <a:pt x="344" y="0"/>
                  </a:moveTo>
                  <a:cubicBezTo>
                    <a:pt x="0" y="0"/>
                    <a:pt x="0" y="0"/>
                    <a:pt x="0" y="0"/>
                  </a:cubicBezTo>
                  <a:cubicBezTo>
                    <a:pt x="3" y="9"/>
                    <a:pt x="6" y="22"/>
                    <a:pt x="6" y="36"/>
                  </a:cubicBezTo>
                  <a:cubicBezTo>
                    <a:pt x="6" y="49"/>
                    <a:pt x="4" y="61"/>
                    <a:pt x="1" y="70"/>
                  </a:cubicBezTo>
                  <a:cubicBezTo>
                    <a:pt x="344" y="70"/>
                    <a:pt x="344" y="70"/>
                    <a:pt x="344" y="70"/>
                  </a:cubicBezTo>
                  <a:cubicBezTo>
                    <a:pt x="351" y="70"/>
                    <a:pt x="362" y="42"/>
                    <a:pt x="362" y="33"/>
                  </a:cubicBezTo>
                  <a:cubicBezTo>
                    <a:pt x="362" y="25"/>
                    <a:pt x="351" y="0"/>
                    <a:pt x="344"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23" name="Freeform 266">
              <a:extLst>
                <a:ext uri="{FF2B5EF4-FFF2-40B4-BE49-F238E27FC236}">
                  <a16:creationId xmlns:a16="http://schemas.microsoft.com/office/drawing/2014/main" id="{2DD4FC40-AAF5-4B85-AA29-95F7927A3CF6}"/>
                </a:ext>
              </a:extLst>
            </p:cNvPr>
            <p:cNvSpPr>
              <a:spLocks/>
            </p:cNvSpPr>
            <p:nvPr/>
          </p:nvSpPr>
          <p:spPr bwMode="auto">
            <a:xfrm>
              <a:off x="2742" y="3056"/>
              <a:ext cx="33" cy="111"/>
            </a:xfrm>
            <a:custGeom>
              <a:avLst/>
              <a:gdLst>
                <a:gd name="T0" fmla="*/ 0 w 11"/>
                <a:gd name="T1" fmla="*/ 0 h 35"/>
                <a:gd name="T2" fmla="*/ 270 w 11"/>
                <a:gd name="T3" fmla="*/ 1116 h 35"/>
                <a:gd name="T4" fmla="*/ 0 60000 65536"/>
                <a:gd name="T5" fmla="*/ 0 60000 65536"/>
              </a:gdLst>
              <a:ahLst/>
              <a:cxnLst>
                <a:cxn ang="T4">
                  <a:pos x="T0" y="T1"/>
                </a:cxn>
                <a:cxn ang="T5">
                  <a:pos x="T2" y="T3"/>
                </a:cxn>
              </a:cxnLst>
              <a:rect l="0" t="0" r="r" b="b"/>
              <a:pathLst>
                <a:path w="11" h="35">
                  <a:moveTo>
                    <a:pt x="0" y="0"/>
                  </a:moveTo>
                  <a:cubicBezTo>
                    <a:pt x="7" y="0"/>
                    <a:pt x="11" y="17"/>
                    <a:pt x="10"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24" name="Freeform 267">
              <a:extLst>
                <a:ext uri="{FF2B5EF4-FFF2-40B4-BE49-F238E27FC236}">
                  <a16:creationId xmlns:a16="http://schemas.microsoft.com/office/drawing/2014/main" id="{2749A2C6-DE76-4790-AC2D-0119C0F34419}"/>
                </a:ext>
              </a:extLst>
            </p:cNvPr>
            <p:cNvSpPr>
              <a:spLocks/>
            </p:cNvSpPr>
            <p:nvPr/>
          </p:nvSpPr>
          <p:spPr bwMode="auto">
            <a:xfrm>
              <a:off x="2826" y="3059"/>
              <a:ext cx="29" cy="108"/>
            </a:xfrm>
            <a:custGeom>
              <a:avLst/>
              <a:gdLst>
                <a:gd name="T0" fmla="*/ 0 w 10"/>
                <a:gd name="T1" fmla="*/ 0 h 34"/>
                <a:gd name="T2" fmla="*/ 244 w 10"/>
                <a:gd name="T3" fmla="*/ 1090 h 34"/>
                <a:gd name="T4" fmla="*/ 0 60000 65536"/>
                <a:gd name="T5" fmla="*/ 0 60000 65536"/>
              </a:gdLst>
              <a:ahLst/>
              <a:cxnLst>
                <a:cxn ang="T4">
                  <a:pos x="T0" y="T1"/>
                </a:cxn>
                <a:cxn ang="T5">
                  <a:pos x="T2" y="T3"/>
                </a:cxn>
              </a:cxnLst>
              <a:rect l="0" t="0" r="r" b="b"/>
              <a:pathLst>
                <a:path w="10" h="34">
                  <a:moveTo>
                    <a:pt x="0" y="0"/>
                  </a:moveTo>
                  <a:cubicBezTo>
                    <a:pt x="7" y="0"/>
                    <a:pt x="10" y="16"/>
                    <a:pt x="10" y="34"/>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25" name="Freeform 268">
              <a:extLst>
                <a:ext uri="{FF2B5EF4-FFF2-40B4-BE49-F238E27FC236}">
                  <a16:creationId xmlns:a16="http://schemas.microsoft.com/office/drawing/2014/main" id="{EBFFF6BB-1E19-420A-B3AB-63EE75F5C65B}"/>
                </a:ext>
              </a:extLst>
            </p:cNvPr>
            <p:cNvSpPr>
              <a:spLocks/>
            </p:cNvSpPr>
            <p:nvPr/>
          </p:nvSpPr>
          <p:spPr bwMode="auto">
            <a:xfrm>
              <a:off x="2906" y="3059"/>
              <a:ext cx="33" cy="111"/>
            </a:xfrm>
            <a:custGeom>
              <a:avLst/>
              <a:gdLst>
                <a:gd name="T0" fmla="*/ 0 w 11"/>
                <a:gd name="T1" fmla="*/ 0 h 35"/>
                <a:gd name="T2" fmla="*/ 297 w 11"/>
                <a:gd name="T3" fmla="*/ 1116 h 35"/>
                <a:gd name="T4" fmla="*/ 0 60000 65536"/>
                <a:gd name="T5" fmla="*/ 0 60000 65536"/>
              </a:gdLst>
              <a:ahLst/>
              <a:cxnLst>
                <a:cxn ang="T4">
                  <a:pos x="T0" y="T1"/>
                </a:cxn>
                <a:cxn ang="T5">
                  <a:pos x="T2" y="T3"/>
                </a:cxn>
              </a:cxnLst>
              <a:rect l="0" t="0" r="r" b="b"/>
              <a:pathLst>
                <a:path w="11" h="35">
                  <a:moveTo>
                    <a:pt x="0" y="0"/>
                  </a:moveTo>
                  <a:cubicBezTo>
                    <a:pt x="7" y="0"/>
                    <a:pt x="11" y="16"/>
                    <a:pt x="11"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26" name="Freeform 269">
              <a:extLst>
                <a:ext uri="{FF2B5EF4-FFF2-40B4-BE49-F238E27FC236}">
                  <a16:creationId xmlns:a16="http://schemas.microsoft.com/office/drawing/2014/main" id="{89CFC3C8-234E-40AD-9A00-9191BCC7CBB2}"/>
                </a:ext>
              </a:extLst>
            </p:cNvPr>
            <p:cNvSpPr>
              <a:spLocks/>
            </p:cNvSpPr>
            <p:nvPr/>
          </p:nvSpPr>
          <p:spPr bwMode="auto">
            <a:xfrm>
              <a:off x="2987" y="3059"/>
              <a:ext cx="36" cy="111"/>
            </a:xfrm>
            <a:custGeom>
              <a:avLst/>
              <a:gdLst>
                <a:gd name="T0" fmla="*/ 0 w 12"/>
                <a:gd name="T1" fmla="*/ 0 h 35"/>
                <a:gd name="T2" fmla="*/ 324 w 12"/>
                <a:gd name="T3" fmla="*/ 1116 h 35"/>
                <a:gd name="T4" fmla="*/ 0 60000 65536"/>
                <a:gd name="T5" fmla="*/ 0 60000 65536"/>
              </a:gdLst>
              <a:ahLst/>
              <a:cxnLst>
                <a:cxn ang="T4">
                  <a:pos x="T0" y="T1"/>
                </a:cxn>
                <a:cxn ang="T5">
                  <a:pos x="T2" y="T3"/>
                </a:cxn>
              </a:cxnLst>
              <a:rect l="0" t="0" r="r" b="b"/>
              <a:pathLst>
                <a:path w="12" h="35">
                  <a:moveTo>
                    <a:pt x="0" y="0"/>
                  </a:moveTo>
                  <a:cubicBezTo>
                    <a:pt x="8" y="0"/>
                    <a:pt x="12" y="16"/>
                    <a:pt x="12"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27" name="Freeform 270">
              <a:extLst>
                <a:ext uri="{FF2B5EF4-FFF2-40B4-BE49-F238E27FC236}">
                  <a16:creationId xmlns:a16="http://schemas.microsoft.com/office/drawing/2014/main" id="{71289B4A-0928-40F5-95F3-3ED30FF42DA1}"/>
                </a:ext>
              </a:extLst>
            </p:cNvPr>
            <p:cNvSpPr>
              <a:spLocks/>
            </p:cNvSpPr>
            <p:nvPr/>
          </p:nvSpPr>
          <p:spPr bwMode="auto">
            <a:xfrm>
              <a:off x="3070" y="3056"/>
              <a:ext cx="33" cy="111"/>
            </a:xfrm>
            <a:custGeom>
              <a:avLst/>
              <a:gdLst>
                <a:gd name="T0" fmla="*/ 0 w 11"/>
                <a:gd name="T1" fmla="*/ 0 h 35"/>
                <a:gd name="T2" fmla="*/ 270 w 11"/>
                <a:gd name="T3" fmla="*/ 1116 h 35"/>
                <a:gd name="T4" fmla="*/ 0 60000 65536"/>
                <a:gd name="T5" fmla="*/ 0 60000 65536"/>
              </a:gdLst>
              <a:ahLst/>
              <a:cxnLst>
                <a:cxn ang="T4">
                  <a:pos x="T0" y="T1"/>
                </a:cxn>
                <a:cxn ang="T5">
                  <a:pos x="T2" y="T3"/>
                </a:cxn>
              </a:cxnLst>
              <a:rect l="0" t="0" r="r" b="b"/>
              <a:pathLst>
                <a:path w="11" h="35">
                  <a:moveTo>
                    <a:pt x="0" y="0"/>
                  </a:moveTo>
                  <a:cubicBezTo>
                    <a:pt x="7" y="0"/>
                    <a:pt x="11" y="17"/>
                    <a:pt x="10"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28" name="Freeform 271">
              <a:extLst>
                <a:ext uri="{FF2B5EF4-FFF2-40B4-BE49-F238E27FC236}">
                  <a16:creationId xmlns:a16="http://schemas.microsoft.com/office/drawing/2014/main" id="{F001A053-C370-4850-BE41-D3B1A9B44E36}"/>
                </a:ext>
              </a:extLst>
            </p:cNvPr>
            <p:cNvSpPr>
              <a:spLocks/>
            </p:cNvSpPr>
            <p:nvPr/>
          </p:nvSpPr>
          <p:spPr bwMode="auto">
            <a:xfrm>
              <a:off x="3151" y="3059"/>
              <a:ext cx="33" cy="108"/>
            </a:xfrm>
            <a:custGeom>
              <a:avLst/>
              <a:gdLst>
                <a:gd name="T0" fmla="*/ 0 w 11"/>
                <a:gd name="T1" fmla="*/ 0 h 34"/>
                <a:gd name="T2" fmla="*/ 297 w 11"/>
                <a:gd name="T3" fmla="*/ 1090 h 34"/>
                <a:gd name="T4" fmla="*/ 0 60000 65536"/>
                <a:gd name="T5" fmla="*/ 0 60000 65536"/>
              </a:gdLst>
              <a:ahLst/>
              <a:cxnLst>
                <a:cxn ang="T4">
                  <a:pos x="T0" y="T1"/>
                </a:cxn>
                <a:cxn ang="T5">
                  <a:pos x="T2" y="T3"/>
                </a:cxn>
              </a:cxnLst>
              <a:rect l="0" t="0" r="r" b="b"/>
              <a:pathLst>
                <a:path w="11" h="34">
                  <a:moveTo>
                    <a:pt x="0" y="0"/>
                  </a:moveTo>
                  <a:cubicBezTo>
                    <a:pt x="7" y="0"/>
                    <a:pt x="11" y="16"/>
                    <a:pt x="11" y="34"/>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29" name="Freeform 272">
              <a:extLst>
                <a:ext uri="{FF2B5EF4-FFF2-40B4-BE49-F238E27FC236}">
                  <a16:creationId xmlns:a16="http://schemas.microsoft.com/office/drawing/2014/main" id="{373C4566-B12C-44FE-B937-3FE1734F829B}"/>
                </a:ext>
              </a:extLst>
            </p:cNvPr>
            <p:cNvSpPr>
              <a:spLocks/>
            </p:cNvSpPr>
            <p:nvPr/>
          </p:nvSpPr>
          <p:spPr bwMode="auto">
            <a:xfrm>
              <a:off x="3234" y="3059"/>
              <a:ext cx="33" cy="108"/>
            </a:xfrm>
            <a:custGeom>
              <a:avLst/>
              <a:gdLst>
                <a:gd name="T0" fmla="*/ 0 w 11"/>
                <a:gd name="T1" fmla="*/ 0 h 34"/>
                <a:gd name="T2" fmla="*/ 297 w 11"/>
                <a:gd name="T3" fmla="*/ 1090 h 34"/>
                <a:gd name="T4" fmla="*/ 0 60000 65536"/>
                <a:gd name="T5" fmla="*/ 0 60000 65536"/>
              </a:gdLst>
              <a:ahLst/>
              <a:cxnLst>
                <a:cxn ang="T4">
                  <a:pos x="T0" y="T1"/>
                </a:cxn>
                <a:cxn ang="T5">
                  <a:pos x="T2" y="T3"/>
                </a:cxn>
              </a:cxnLst>
              <a:rect l="0" t="0" r="r" b="b"/>
              <a:pathLst>
                <a:path w="11" h="34">
                  <a:moveTo>
                    <a:pt x="0" y="0"/>
                  </a:moveTo>
                  <a:cubicBezTo>
                    <a:pt x="7" y="0"/>
                    <a:pt x="11" y="16"/>
                    <a:pt x="11" y="34"/>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30" name="Freeform 273">
              <a:extLst>
                <a:ext uri="{FF2B5EF4-FFF2-40B4-BE49-F238E27FC236}">
                  <a16:creationId xmlns:a16="http://schemas.microsoft.com/office/drawing/2014/main" id="{33B8FAD3-6FB7-4708-91B0-9E3C053DB335}"/>
                </a:ext>
              </a:extLst>
            </p:cNvPr>
            <p:cNvSpPr>
              <a:spLocks/>
            </p:cNvSpPr>
            <p:nvPr/>
          </p:nvSpPr>
          <p:spPr bwMode="auto">
            <a:xfrm>
              <a:off x="3315" y="3056"/>
              <a:ext cx="36" cy="111"/>
            </a:xfrm>
            <a:custGeom>
              <a:avLst/>
              <a:gdLst>
                <a:gd name="T0" fmla="*/ 0 w 12"/>
                <a:gd name="T1" fmla="*/ 0 h 35"/>
                <a:gd name="T2" fmla="*/ 297 w 12"/>
                <a:gd name="T3" fmla="*/ 1116 h 35"/>
                <a:gd name="T4" fmla="*/ 0 60000 65536"/>
                <a:gd name="T5" fmla="*/ 0 60000 65536"/>
              </a:gdLst>
              <a:ahLst/>
              <a:cxnLst>
                <a:cxn ang="T4">
                  <a:pos x="T0" y="T1"/>
                </a:cxn>
                <a:cxn ang="T5">
                  <a:pos x="T2" y="T3"/>
                </a:cxn>
              </a:cxnLst>
              <a:rect l="0" t="0" r="r" b="b"/>
              <a:pathLst>
                <a:path w="12" h="35">
                  <a:moveTo>
                    <a:pt x="0" y="0"/>
                  </a:moveTo>
                  <a:cubicBezTo>
                    <a:pt x="8" y="0"/>
                    <a:pt x="12" y="17"/>
                    <a:pt x="11"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31" name="Freeform 274">
              <a:extLst>
                <a:ext uri="{FF2B5EF4-FFF2-40B4-BE49-F238E27FC236}">
                  <a16:creationId xmlns:a16="http://schemas.microsoft.com/office/drawing/2014/main" id="{F95C589C-FCE2-4857-AD77-49D8FD3EA2E5}"/>
                </a:ext>
              </a:extLst>
            </p:cNvPr>
            <p:cNvSpPr>
              <a:spLocks/>
            </p:cNvSpPr>
            <p:nvPr/>
          </p:nvSpPr>
          <p:spPr bwMode="auto">
            <a:xfrm>
              <a:off x="3399" y="3059"/>
              <a:ext cx="32" cy="108"/>
            </a:xfrm>
            <a:custGeom>
              <a:avLst/>
              <a:gdLst>
                <a:gd name="T0" fmla="*/ 0 w 11"/>
                <a:gd name="T1" fmla="*/ 0 h 34"/>
                <a:gd name="T2" fmla="*/ 271 w 11"/>
                <a:gd name="T3" fmla="*/ 1090 h 34"/>
                <a:gd name="T4" fmla="*/ 0 60000 65536"/>
                <a:gd name="T5" fmla="*/ 0 60000 65536"/>
              </a:gdLst>
              <a:ahLst/>
              <a:cxnLst>
                <a:cxn ang="T4">
                  <a:pos x="T0" y="T1"/>
                </a:cxn>
                <a:cxn ang="T5">
                  <a:pos x="T2" y="T3"/>
                </a:cxn>
              </a:cxnLst>
              <a:rect l="0" t="0" r="r" b="b"/>
              <a:pathLst>
                <a:path w="11" h="34">
                  <a:moveTo>
                    <a:pt x="0" y="0"/>
                  </a:moveTo>
                  <a:cubicBezTo>
                    <a:pt x="7" y="0"/>
                    <a:pt x="11" y="16"/>
                    <a:pt x="11" y="34"/>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32" name="Freeform 275">
              <a:extLst>
                <a:ext uri="{FF2B5EF4-FFF2-40B4-BE49-F238E27FC236}">
                  <a16:creationId xmlns:a16="http://schemas.microsoft.com/office/drawing/2014/main" id="{F679A169-CF54-4E9A-9135-3B97B291CA06}"/>
                </a:ext>
              </a:extLst>
            </p:cNvPr>
            <p:cNvSpPr>
              <a:spLocks/>
            </p:cNvSpPr>
            <p:nvPr/>
          </p:nvSpPr>
          <p:spPr bwMode="auto">
            <a:xfrm>
              <a:off x="3479" y="3056"/>
              <a:ext cx="33" cy="111"/>
            </a:xfrm>
            <a:custGeom>
              <a:avLst/>
              <a:gdLst>
                <a:gd name="T0" fmla="*/ 0 w 11"/>
                <a:gd name="T1" fmla="*/ 0 h 35"/>
                <a:gd name="T2" fmla="*/ 297 w 11"/>
                <a:gd name="T3" fmla="*/ 1116 h 35"/>
                <a:gd name="T4" fmla="*/ 0 60000 65536"/>
                <a:gd name="T5" fmla="*/ 0 60000 65536"/>
              </a:gdLst>
              <a:ahLst/>
              <a:cxnLst>
                <a:cxn ang="T4">
                  <a:pos x="T0" y="T1"/>
                </a:cxn>
                <a:cxn ang="T5">
                  <a:pos x="T2" y="T3"/>
                </a:cxn>
              </a:cxnLst>
              <a:rect l="0" t="0" r="r" b="b"/>
              <a:pathLst>
                <a:path w="11" h="35">
                  <a:moveTo>
                    <a:pt x="0" y="0"/>
                  </a:moveTo>
                  <a:cubicBezTo>
                    <a:pt x="8" y="0"/>
                    <a:pt x="11" y="17"/>
                    <a:pt x="11"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33" name="Freeform 276">
              <a:extLst>
                <a:ext uri="{FF2B5EF4-FFF2-40B4-BE49-F238E27FC236}">
                  <a16:creationId xmlns:a16="http://schemas.microsoft.com/office/drawing/2014/main" id="{E22DBB41-B04A-454F-82F2-1E18D313E6A7}"/>
                </a:ext>
              </a:extLst>
            </p:cNvPr>
            <p:cNvSpPr>
              <a:spLocks/>
            </p:cNvSpPr>
            <p:nvPr/>
          </p:nvSpPr>
          <p:spPr bwMode="auto">
            <a:xfrm>
              <a:off x="3563" y="3056"/>
              <a:ext cx="32" cy="111"/>
            </a:xfrm>
            <a:custGeom>
              <a:avLst/>
              <a:gdLst>
                <a:gd name="T0" fmla="*/ 0 w 11"/>
                <a:gd name="T1" fmla="*/ 0 h 35"/>
                <a:gd name="T2" fmla="*/ 271 w 11"/>
                <a:gd name="T3" fmla="*/ 1116 h 35"/>
                <a:gd name="T4" fmla="*/ 0 60000 65536"/>
                <a:gd name="T5" fmla="*/ 0 60000 65536"/>
              </a:gdLst>
              <a:ahLst/>
              <a:cxnLst>
                <a:cxn ang="T4">
                  <a:pos x="T0" y="T1"/>
                </a:cxn>
                <a:cxn ang="T5">
                  <a:pos x="T2" y="T3"/>
                </a:cxn>
              </a:cxnLst>
              <a:rect l="0" t="0" r="r" b="b"/>
              <a:pathLst>
                <a:path w="11" h="35">
                  <a:moveTo>
                    <a:pt x="0" y="0"/>
                  </a:moveTo>
                  <a:cubicBezTo>
                    <a:pt x="7" y="0"/>
                    <a:pt x="11" y="17"/>
                    <a:pt x="11"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34" name="Freeform 277">
              <a:extLst>
                <a:ext uri="{FF2B5EF4-FFF2-40B4-BE49-F238E27FC236}">
                  <a16:creationId xmlns:a16="http://schemas.microsoft.com/office/drawing/2014/main" id="{D52763E4-00E2-4BF7-9AB5-9B96D505409C}"/>
                </a:ext>
              </a:extLst>
            </p:cNvPr>
            <p:cNvSpPr>
              <a:spLocks/>
            </p:cNvSpPr>
            <p:nvPr/>
          </p:nvSpPr>
          <p:spPr bwMode="auto">
            <a:xfrm>
              <a:off x="3637" y="3056"/>
              <a:ext cx="30" cy="108"/>
            </a:xfrm>
            <a:custGeom>
              <a:avLst/>
              <a:gdLst>
                <a:gd name="T0" fmla="*/ 0 w 10"/>
                <a:gd name="T1" fmla="*/ 0 h 34"/>
                <a:gd name="T2" fmla="*/ 270 w 10"/>
                <a:gd name="T3" fmla="*/ 1090 h 34"/>
                <a:gd name="T4" fmla="*/ 0 60000 65536"/>
                <a:gd name="T5" fmla="*/ 0 60000 65536"/>
              </a:gdLst>
              <a:ahLst/>
              <a:cxnLst>
                <a:cxn ang="T4">
                  <a:pos x="T0" y="T1"/>
                </a:cxn>
                <a:cxn ang="T5">
                  <a:pos x="T2" y="T3"/>
                </a:cxn>
              </a:cxnLst>
              <a:rect l="0" t="0" r="r" b="b"/>
              <a:pathLst>
                <a:path w="10" h="34">
                  <a:moveTo>
                    <a:pt x="0" y="0"/>
                  </a:moveTo>
                  <a:cubicBezTo>
                    <a:pt x="7" y="0"/>
                    <a:pt x="10" y="15"/>
                    <a:pt x="10" y="34"/>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35" name="Freeform 278">
              <a:extLst>
                <a:ext uri="{FF2B5EF4-FFF2-40B4-BE49-F238E27FC236}">
                  <a16:creationId xmlns:a16="http://schemas.microsoft.com/office/drawing/2014/main" id="{5EFE1D77-017D-4F09-A329-A51699FAF676}"/>
                </a:ext>
              </a:extLst>
            </p:cNvPr>
            <p:cNvSpPr>
              <a:spLocks/>
            </p:cNvSpPr>
            <p:nvPr/>
          </p:nvSpPr>
          <p:spPr bwMode="auto">
            <a:xfrm>
              <a:off x="3721" y="3059"/>
              <a:ext cx="27" cy="220"/>
            </a:xfrm>
            <a:custGeom>
              <a:avLst/>
              <a:gdLst>
                <a:gd name="T0" fmla="*/ 0 w 9"/>
                <a:gd name="T1" fmla="*/ 2235 h 69"/>
                <a:gd name="T2" fmla="*/ 243 w 9"/>
                <a:gd name="T3" fmla="*/ 1138 h 69"/>
                <a:gd name="T4" fmla="*/ 0 w 9"/>
                <a:gd name="T5" fmla="*/ 0 h 69"/>
                <a:gd name="T6" fmla="*/ 0 60000 65536"/>
                <a:gd name="T7" fmla="*/ 0 60000 65536"/>
                <a:gd name="T8" fmla="*/ 0 60000 65536"/>
              </a:gdLst>
              <a:ahLst/>
              <a:cxnLst>
                <a:cxn ang="T6">
                  <a:pos x="T0" y="T1"/>
                </a:cxn>
                <a:cxn ang="T7">
                  <a:pos x="T2" y="T3"/>
                </a:cxn>
                <a:cxn ang="T8">
                  <a:pos x="T4" y="T5"/>
                </a:cxn>
              </a:cxnLst>
              <a:rect l="0" t="0" r="r" b="b"/>
              <a:pathLst>
                <a:path w="9" h="69">
                  <a:moveTo>
                    <a:pt x="0" y="69"/>
                  </a:moveTo>
                  <a:cubicBezTo>
                    <a:pt x="5" y="69"/>
                    <a:pt x="9" y="53"/>
                    <a:pt x="9" y="35"/>
                  </a:cubicBezTo>
                  <a:cubicBezTo>
                    <a:pt x="9" y="16"/>
                    <a:pt x="5" y="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36" name="Freeform 279">
              <a:extLst>
                <a:ext uri="{FF2B5EF4-FFF2-40B4-BE49-F238E27FC236}">
                  <a16:creationId xmlns:a16="http://schemas.microsoft.com/office/drawing/2014/main" id="{19748952-B69C-4FC1-9F5A-721F61881817}"/>
                </a:ext>
              </a:extLst>
            </p:cNvPr>
            <p:cNvSpPr>
              <a:spLocks/>
            </p:cNvSpPr>
            <p:nvPr/>
          </p:nvSpPr>
          <p:spPr bwMode="auto">
            <a:xfrm>
              <a:off x="3766" y="3132"/>
              <a:ext cx="44" cy="67"/>
            </a:xfrm>
            <a:custGeom>
              <a:avLst/>
              <a:gdLst>
                <a:gd name="T0" fmla="*/ 276 w 15"/>
                <a:gd name="T1" fmla="*/ 0 h 21"/>
                <a:gd name="T2" fmla="*/ 0 w 15"/>
                <a:gd name="T3" fmla="*/ 0 h 21"/>
                <a:gd name="T4" fmla="*/ 26 w 15"/>
                <a:gd name="T5" fmla="*/ 325 h 21"/>
                <a:gd name="T6" fmla="*/ 0 w 15"/>
                <a:gd name="T7" fmla="*/ 683 h 21"/>
                <a:gd name="T8" fmla="*/ 276 w 15"/>
                <a:gd name="T9" fmla="*/ 683 h 21"/>
                <a:gd name="T10" fmla="*/ 378 w 15"/>
                <a:gd name="T11" fmla="*/ 325 h 21"/>
                <a:gd name="T12" fmla="*/ 276 w 15"/>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1">
                  <a:moveTo>
                    <a:pt x="11" y="0"/>
                  </a:moveTo>
                  <a:cubicBezTo>
                    <a:pt x="0" y="0"/>
                    <a:pt x="0" y="0"/>
                    <a:pt x="0" y="0"/>
                  </a:cubicBezTo>
                  <a:cubicBezTo>
                    <a:pt x="0" y="3"/>
                    <a:pt x="1" y="7"/>
                    <a:pt x="1" y="10"/>
                  </a:cubicBezTo>
                  <a:cubicBezTo>
                    <a:pt x="1" y="14"/>
                    <a:pt x="0" y="18"/>
                    <a:pt x="0" y="21"/>
                  </a:cubicBezTo>
                  <a:cubicBezTo>
                    <a:pt x="11" y="21"/>
                    <a:pt x="11" y="21"/>
                    <a:pt x="11" y="21"/>
                  </a:cubicBezTo>
                  <a:cubicBezTo>
                    <a:pt x="13" y="21"/>
                    <a:pt x="15" y="16"/>
                    <a:pt x="15" y="10"/>
                  </a:cubicBezTo>
                  <a:cubicBezTo>
                    <a:pt x="15" y="5"/>
                    <a:pt x="13" y="0"/>
                    <a:pt x="11" y="0"/>
                  </a:cubicBezTo>
                  <a:close/>
                </a:path>
              </a:pathLst>
            </a:cu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37" name="Freeform 280">
              <a:extLst>
                <a:ext uri="{FF2B5EF4-FFF2-40B4-BE49-F238E27FC236}">
                  <a16:creationId xmlns:a16="http://schemas.microsoft.com/office/drawing/2014/main" id="{48C044B2-0054-40E8-918F-D3967A33C359}"/>
                </a:ext>
              </a:extLst>
            </p:cNvPr>
            <p:cNvSpPr>
              <a:spLocks/>
            </p:cNvSpPr>
            <p:nvPr/>
          </p:nvSpPr>
          <p:spPr bwMode="auto">
            <a:xfrm>
              <a:off x="4010" y="3164"/>
              <a:ext cx="406" cy="6"/>
            </a:xfrm>
            <a:custGeom>
              <a:avLst/>
              <a:gdLst>
                <a:gd name="T0" fmla="*/ 3618 w 136"/>
                <a:gd name="T1" fmla="*/ 0 h 2"/>
                <a:gd name="T2" fmla="*/ 0 w 136"/>
                <a:gd name="T3" fmla="*/ 0 h 2"/>
                <a:gd name="T4" fmla="*/ 0 w 136"/>
                <a:gd name="T5" fmla="*/ 27 h 2"/>
                <a:gd name="T6" fmla="*/ 0 w 136"/>
                <a:gd name="T7" fmla="*/ 54 h 2"/>
                <a:gd name="T8" fmla="*/ 3350 w 136"/>
                <a:gd name="T9" fmla="*/ 54 h 2"/>
                <a:gd name="T10" fmla="*/ 3618 w 13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6" h="2">
                  <a:moveTo>
                    <a:pt x="136" y="0"/>
                  </a:moveTo>
                  <a:cubicBezTo>
                    <a:pt x="0" y="0"/>
                    <a:pt x="0" y="0"/>
                    <a:pt x="0" y="0"/>
                  </a:cubicBezTo>
                  <a:cubicBezTo>
                    <a:pt x="0" y="1"/>
                    <a:pt x="0" y="1"/>
                    <a:pt x="0" y="1"/>
                  </a:cubicBezTo>
                  <a:cubicBezTo>
                    <a:pt x="0" y="2"/>
                    <a:pt x="0" y="2"/>
                    <a:pt x="0" y="2"/>
                  </a:cubicBezTo>
                  <a:cubicBezTo>
                    <a:pt x="126" y="2"/>
                    <a:pt x="126" y="2"/>
                    <a:pt x="126" y="2"/>
                  </a:cubicBezTo>
                  <a:lnTo>
                    <a:pt x="136" y="0"/>
                  </a:lnTo>
                  <a:close/>
                </a:path>
              </a:pathLst>
            </a:custGeom>
            <a:solidFill>
              <a:srgbClr val="0033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38" name="Freeform 281">
              <a:extLst>
                <a:ext uri="{FF2B5EF4-FFF2-40B4-BE49-F238E27FC236}">
                  <a16:creationId xmlns:a16="http://schemas.microsoft.com/office/drawing/2014/main" id="{0DF89F5C-A5C3-43AD-9316-656804DC90AE}"/>
                </a:ext>
              </a:extLst>
            </p:cNvPr>
            <p:cNvSpPr>
              <a:spLocks/>
            </p:cNvSpPr>
            <p:nvPr/>
          </p:nvSpPr>
          <p:spPr bwMode="auto">
            <a:xfrm>
              <a:off x="3775" y="3135"/>
              <a:ext cx="35" cy="42"/>
            </a:xfrm>
            <a:custGeom>
              <a:avLst/>
              <a:gdLst>
                <a:gd name="T0" fmla="*/ 222 w 12"/>
                <a:gd name="T1" fmla="*/ 439 h 13"/>
                <a:gd name="T2" fmla="*/ 195 w 12"/>
                <a:gd name="T3" fmla="*/ 32 h 13"/>
                <a:gd name="T4" fmla="*/ 0 w 12"/>
                <a:gd name="T5" fmla="*/ 0 h 13"/>
                <a:gd name="T6" fmla="*/ 222 w 12"/>
                <a:gd name="T7" fmla="*/ 439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3">
                  <a:moveTo>
                    <a:pt x="9" y="13"/>
                  </a:moveTo>
                  <a:cubicBezTo>
                    <a:pt x="12" y="7"/>
                    <a:pt x="8" y="1"/>
                    <a:pt x="8" y="1"/>
                  </a:cubicBezTo>
                  <a:cubicBezTo>
                    <a:pt x="0" y="0"/>
                    <a:pt x="0" y="0"/>
                    <a:pt x="0" y="0"/>
                  </a:cubicBezTo>
                  <a:cubicBezTo>
                    <a:pt x="3" y="1"/>
                    <a:pt x="11" y="2"/>
                    <a:pt x="9"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39" name="Freeform 282">
              <a:extLst>
                <a:ext uri="{FF2B5EF4-FFF2-40B4-BE49-F238E27FC236}">
                  <a16:creationId xmlns:a16="http://schemas.microsoft.com/office/drawing/2014/main" id="{3ED371C3-63B1-44EB-8ACA-F0C5B8BEB063}"/>
                </a:ext>
              </a:extLst>
            </p:cNvPr>
            <p:cNvSpPr>
              <a:spLocks/>
            </p:cNvSpPr>
            <p:nvPr/>
          </p:nvSpPr>
          <p:spPr bwMode="auto">
            <a:xfrm>
              <a:off x="3766" y="3132"/>
              <a:ext cx="32" cy="67"/>
            </a:xfrm>
            <a:custGeom>
              <a:avLst/>
              <a:gdLst>
                <a:gd name="T0" fmla="*/ 271 w 11"/>
                <a:gd name="T1" fmla="*/ 0 h 21"/>
                <a:gd name="T2" fmla="*/ 0 w 11"/>
                <a:gd name="T3" fmla="*/ 0 h 21"/>
                <a:gd name="T4" fmla="*/ 26 w 11"/>
                <a:gd name="T5" fmla="*/ 325 h 21"/>
                <a:gd name="T6" fmla="*/ 0 w 11"/>
                <a:gd name="T7" fmla="*/ 683 h 21"/>
                <a:gd name="T8" fmla="*/ 271 w 11"/>
                <a:gd name="T9" fmla="*/ 683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1">
                  <a:moveTo>
                    <a:pt x="11" y="0"/>
                  </a:moveTo>
                  <a:cubicBezTo>
                    <a:pt x="0" y="0"/>
                    <a:pt x="0" y="0"/>
                    <a:pt x="0" y="0"/>
                  </a:cubicBezTo>
                  <a:cubicBezTo>
                    <a:pt x="0" y="3"/>
                    <a:pt x="1" y="7"/>
                    <a:pt x="1" y="10"/>
                  </a:cubicBezTo>
                  <a:cubicBezTo>
                    <a:pt x="1" y="14"/>
                    <a:pt x="0" y="18"/>
                    <a:pt x="0" y="21"/>
                  </a:cubicBezTo>
                  <a:cubicBezTo>
                    <a:pt x="11" y="21"/>
                    <a:pt x="11" y="21"/>
                    <a:pt x="11" y="21"/>
                  </a:cubicBez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40" name="Freeform 283">
              <a:extLst>
                <a:ext uri="{FF2B5EF4-FFF2-40B4-BE49-F238E27FC236}">
                  <a16:creationId xmlns:a16="http://schemas.microsoft.com/office/drawing/2014/main" id="{8F7F93A8-30CD-4832-8717-0B3787CE586F}"/>
                </a:ext>
              </a:extLst>
            </p:cNvPr>
            <p:cNvSpPr>
              <a:spLocks/>
            </p:cNvSpPr>
            <p:nvPr/>
          </p:nvSpPr>
          <p:spPr bwMode="auto">
            <a:xfrm>
              <a:off x="3772" y="3155"/>
              <a:ext cx="29" cy="38"/>
            </a:xfrm>
            <a:custGeom>
              <a:avLst/>
              <a:gdLst>
                <a:gd name="T0" fmla="*/ 26 w 10"/>
                <a:gd name="T1" fmla="*/ 0 h 12"/>
                <a:gd name="T2" fmla="*/ 0 w 10"/>
                <a:gd name="T3" fmla="*/ 380 h 12"/>
                <a:gd name="T4" fmla="*/ 244 w 10"/>
                <a:gd name="T5" fmla="*/ 380 h 12"/>
                <a:gd name="T6" fmla="*/ 75 w 10"/>
                <a:gd name="T7" fmla="*/ 190 h 12"/>
                <a:gd name="T8" fmla="*/ 2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 y="0"/>
                  </a:moveTo>
                  <a:cubicBezTo>
                    <a:pt x="1" y="4"/>
                    <a:pt x="1" y="10"/>
                    <a:pt x="0" y="12"/>
                  </a:cubicBezTo>
                  <a:cubicBezTo>
                    <a:pt x="10" y="12"/>
                    <a:pt x="10" y="12"/>
                    <a:pt x="10" y="12"/>
                  </a:cubicBezTo>
                  <a:cubicBezTo>
                    <a:pt x="7" y="11"/>
                    <a:pt x="3" y="9"/>
                    <a:pt x="3" y="6"/>
                  </a:cubicBezTo>
                  <a:cubicBezTo>
                    <a:pt x="3" y="3"/>
                    <a:pt x="1" y="0"/>
                    <a:pt x="1" y="0"/>
                  </a:cubicBezTo>
                  <a:close/>
                </a:path>
              </a:pathLst>
            </a:custGeom>
            <a:solidFill>
              <a:srgbClr val="5AA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41" name="Freeform 284">
              <a:extLst>
                <a:ext uri="{FF2B5EF4-FFF2-40B4-BE49-F238E27FC236}">
                  <a16:creationId xmlns:a16="http://schemas.microsoft.com/office/drawing/2014/main" id="{AA8D05C1-5437-465A-BF80-8DC39CBBC6B2}"/>
                </a:ext>
              </a:extLst>
            </p:cNvPr>
            <p:cNvSpPr>
              <a:spLocks/>
            </p:cNvSpPr>
            <p:nvPr/>
          </p:nvSpPr>
          <p:spPr bwMode="auto">
            <a:xfrm>
              <a:off x="3297" y="3084"/>
              <a:ext cx="33" cy="32"/>
            </a:xfrm>
            <a:custGeom>
              <a:avLst/>
              <a:gdLst>
                <a:gd name="T0" fmla="*/ 27 w 11"/>
                <a:gd name="T1" fmla="*/ 224 h 10"/>
                <a:gd name="T2" fmla="*/ 108 w 11"/>
                <a:gd name="T3" fmla="*/ 0 h 10"/>
                <a:gd name="T4" fmla="*/ 270 w 11"/>
                <a:gd name="T5" fmla="*/ 102 h 10"/>
                <a:gd name="T6" fmla="*/ 216 w 11"/>
                <a:gd name="T7" fmla="*/ 298 h 10"/>
                <a:gd name="T8" fmla="*/ 27 w 11"/>
                <a:gd name="T9" fmla="*/ 224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
                  <a:moveTo>
                    <a:pt x="1" y="7"/>
                  </a:moveTo>
                  <a:cubicBezTo>
                    <a:pt x="0" y="4"/>
                    <a:pt x="2" y="1"/>
                    <a:pt x="4" y="0"/>
                  </a:cubicBezTo>
                  <a:cubicBezTo>
                    <a:pt x="6" y="0"/>
                    <a:pt x="9" y="1"/>
                    <a:pt x="10" y="3"/>
                  </a:cubicBezTo>
                  <a:cubicBezTo>
                    <a:pt x="11" y="6"/>
                    <a:pt x="10" y="8"/>
                    <a:pt x="8" y="9"/>
                  </a:cubicBezTo>
                  <a:cubicBezTo>
                    <a:pt x="5" y="10"/>
                    <a:pt x="2" y="9"/>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42" name="Freeform 285">
              <a:extLst>
                <a:ext uri="{FF2B5EF4-FFF2-40B4-BE49-F238E27FC236}">
                  <a16:creationId xmlns:a16="http://schemas.microsoft.com/office/drawing/2014/main" id="{3FD4C6E8-C8DE-446C-91CB-CF73E87E53BC}"/>
                </a:ext>
              </a:extLst>
            </p:cNvPr>
            <p:cNvSpPr>
              <a:spLocks/>
            </p:cNvSpPr>
            <p:nvPr/>
          </p:nvSpPr>
          <p:spPr bwMode="auto">
            <a:xfrm>
              <a:off x="3384" y="3088"/>
              <a:ext cx="23" cy="25"/>
            </a:xfrm>
            <a:custGeom>
              <a:avLst/>
              <a:gdLst>
                <a:gd name="T0" fmla="*/ 26 w 8"/>
                <a:gd name="T1" fmla="*/ 156 h 8"/>
                <a:gd name="T2" fmla="*/ 75 w 8"/>
                <a:gd name="T3" fmla="*/ 28 h 8"/>
                <a:gd name="T4" fmla="*/ 167 w 8"/>
                <a:gd name="T5" fmla="*/ 88 h 8"/>
                <a:gd name="T6" fmla="*/ 115 w 8"/>
                <a:gd name="T7" fmla="*/ 216 h 8"/>
                <a:gd name="T8" fmla="*/ 26 w 8"/>
                <a:gd name="T9" fmla="*/ 15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1" y="5"/>
                  </a:moveTo>
                  <a:cubicBezTo>
                    <a:pt x="0" y="3"/>
                    <a:pt x="1" y="2"/>
                    <a:pt x="3" y="1"/>
                  </a:cubicBezTo>
                  <a:cubicBezTo>
                    <a:pt x="4" y="0"/>
                    <a:pt x="6" y="1"/>
                    <a:pt x="7" y="3"/>
                  </a:cubicBezTo>
                  <a:cubicBezTo>
                    <a:pt x="8" y="4"/>
                    <a:pt x="7" y="6"/>
                    <a:pt x="5" y="7"/>
                  </a:cubicBezTo>
                  <a:cubicBezTo>
                    <a:pt x="3" y="8"/>
                    <a:pt x="1" y="7"/>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43" name="Freeform 286">
              <a:extLst>
                <a:ext uri="{FF2B5EF4-FFF2-40B4-BE49-F238E27FC236}">
                  <a16:creationId xmlns:a16="http://schemas.microsoft.com/office/drawing/2014/main" id="{9A45A9C9-6A46-4BDC-B056-08CC68B81489}"/>
                </a:ext>
              </a:extLst>
            </p:cNvPr>
            <p:cNvSpPr>
              <a:spLocks/>
            </p:cNvSpPr>
            <p:nvPr/>
          </p:nvSpPr>
          <p:spPr bwMode="auto">
            <a:xfrm>
              <a:off x="3330" y="3078"/>
              <a:ext cx="51" cy="54"/>
            </a:xfrm>
            <a:custGeom>
              <a:avLst/>
              <a:gdLst>
                <a:gd name="T0" fmla="*/ 54 w 17"/>
                <a:gd name="T1" fmla="*/ 353 h 17"/>
                <a:gd name="T2" fmla="*/ 162 w 17"/>
                <a:gd name="T3" fmla="*/ 32 h 17"/>
                <a:gd name="T4" fmla="*/ 432 w 17"/>
                <a:gd name="T5" fmla="*/ 191 h 17"/>
                <a:gd name="T6" fmla="*/ 324 w 17"/>
                <a:gd name="T7" fmla="*/ 483 h 17"/>
                <a:gd name="T8" fmla="*/ 54 w 17"/>
                <a:gd name="T9" fmla="*/ 353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2" y="11"/>
                  </a:moveTo>
                  <a:cubicBezTo>
                    <a:pt x="0" y="7"/>
                    <a:pt x="2" y="3"/>
                    <a:pt x="6" y="1"/>
                  </a:cubicBezTo>
                  <a:cubicBezTo>
                    <a:pt x="10" y="0"/>
                    <a:pt x="14" y="2"/>
                    <a:pt x="16" y="6"/>
                  </a:cubicBezTo>
                  <a:cubicBezTo>
                    <a:pt x="17" y="9"/>
                    <a:pt x="15" y="14"/>
                    <a:pt x="12" y="15"/>
                  </a:cubicBezTo>
                  <a:cubicBezTo>
                    <a:pt x="8" y="17"/>
                    <a:pt x="3" y="15"/>
                    <a:pt x="2"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44" name="Freeform 287">
              <a:extLst>
                <a:ext uri="{FF2B5EF4-FFF2-40B4-BE49-F238E27FC236}">
                  <a16:creationId xmlns:a16="http://schemas.microsoft.com/office/drawing/2014/main" id="{B81C7A0E-1F60-4BDB-81D1-68ECD3C310CB}"/>
                </a:ext>
              </a:extLst>
            </p:cNvPr>
            <p:cNvSpPr>
              <a:spLocks/>
            </p:cNvSpPr>
            <p:nvPr/>
          </p:nvSpPr>
          <p:spPr bwMode="auto">
            <a:xfrm>
              <a:off x="2566" y="2982"/>
              <a:ext cx="128" cy="377"/>
            </a:xfrm>
            <a:custGeom>
              <a:avLst/>
              <a:gdLst>
                <a:gd name="T0" fmla="*/ 560 w 43"/>
                <a:gd name="T1" fmla="*/ 0 h 118"/>
                <a:gd name="T2" fmla="*/ 0 w 43"/>
                <a:gd name="T3" fmla="*/ 1236 h 118"/>
                <a:gd name="T4" fmla="*/ 399 w 43"/>
                <a:gd name="T5" fmla="*/ 1236 h 118"/>
                <a:gd name="T6" fmla="*/ 601 w 43"/>
                <a:gd name="T7" fmla="*/ 1958 h 118"/>
                <a:gd name="T8" fmla="*/ 399 w 43"/>
                <a:gd name="T9" fmla="*/ 2674 h 118"/>
                <a:gd name="T10" fmla="*/ 0 w 43"/>
                <a:gd name="T11" fmla="*/ 2674 h 118"/>
                <a:gd name="T12" fmla="*/ 560 w 43"/>
                <a:gd name="T13" fmla="*/ 3847 h 118"/>
                <a:gd name="T14" fmla="*/ 1134 w 43"/>
                <a:gd name="T15" fmla="*/ 1930 h 118"/>
                <a:gd name="T16" fmla="*/ 560 w 43"/>
                <a:gd name="T17" fmla="*/ 0 h 1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 h="118">
                  <a:moveTo>
                    <a:pt x="21" y="0"/>
                  </a:moveTo>
                  <a:cubicBezTo>
                    <a:pt x="11" y="0"/>
                    <a:pt x="3" y="16"/>
                    <a:pt x="0" y="38"/>
                  </a:cubicBezTo>
                  <a:cubicBezTo>
                    <a:pt x="15" y="38"/>
                    <a:pt x="15" y="38"/>
                    <a:pt x="15" y="38"/>
                  </a:cubicBezTo>
                  <a:cubicBezTo>
                    <a:pt x="19" y="38"/>
                    <a:pt x="23" y="48"/>
                    <a:pt x="23" y="60"/>
                  </a:cubicBezTo>
                  <a:cubicBezTo>
                    <a:pt x="23" y="72"/>
                    <a:pt x="19" y="82"/>
                    <a:pt x="15" y="82"/>
                  </a:cubicBezTo>
                  <a:cubicBezTo>
                    <a:pt x="0" y="82"/>
                    <a:pt x="0" y="82"/>
                    <a:pt x="0" y="82"/>
                  </a:cubicBezTo>
                  <a:cubicBezTo>
                    <a:pt x="4" y="103"/>
                    <a:pt x="12" y="118"/>
                    <a:pt x="21" y="118"/>
                  </a:cubicBezTo>
                  <a:cubicBezTo>
                    <a:pt x="33" y="118"/>
                    <a:pt x="43" y="92"/>
                    <a:pt x="43" y="59"/>
                  </a:cubicBezTo>
                  <a:cubicBezTo>
                    <a:pt x="43" y="26"/>
                    <a:pt x="33" y="0"/>
                    <a:pt x="21" y="0"/>
                  </a:cubicBezTo>
                  <a:close/>
                </a:path>
              </a:pathLst>
            </a:custGeom>
            <a:solidFill>
              <a:srgbClr val="DEE9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45" name="Freeform 288">
              <a:extLst>
                <a:ext uri="{FF2B5EF4-FFF2-40B4-BE49-F238E27FC236}">
                  <a16:creationId xmlns:a16="http://schemas.microsoft.com/office/drawing/2014/main" id="{8B34283C-5782-4119-9CC1-68EA11F44AC7}"/>
                </a:ext>
              </a:extLst>
            </p:cNvPr>
            <p:cNvSpPr>
              <a:spLocks/>
            </p:cNvSpPr>
            <p:nvPr/>
          </p:nvSpPr>
          <p:spPr bwMode="auto">
            <a:xfrm>
              <a:off x="2629" y="2982"/>
              <a:ext cx="80" cy="377"/>
            </a:xfrm>
            <a:custGeom>
              <a:avLst/>
              <a:gdLst>
                <a:gd name="T0" fmla="*/ 130 w 27"/>
                <a:gd name="T1" fmla="*/ 3847 h 118"/>
                <a:gd name="T2" fmla="*/ 702 w 27"/>
                <a:gd name="T3" fmla="*/ 1930 h 118"/>
                <a:gd name="T4" fmla="*/ 130 w 27"/>
                <a:gd name="T5" fmla="*/ 0 h 118"/>
                <a:gd name="T6" fmla="*/ 0 w 27"/>
                <a:gd name="T7" fmla="*/ 0 h 118"/>
                <a:gd name="T8" fmla="*/ 572 w 27"/>
                <a:gd name="T9" fmla="*/ 1930 h 118"/>
                <a:gd name="T10" fmla="*/ 0 w 27"/>
                <a:gd name="T11" fmla="*/ 3847 h 118"/>
                <a:gd name="T12" fmla="*/ 130 w 27"/>
                <a:gd name="T13" fmla="*/ 3847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18">
                  <a:moveTo>
                    <a:pt x="5" y="118"/>
                  </a:moveTo>
                  <a:cubicBezTo>
                    <a:pt x="17" y="118"/>
                    <a:pt x="27" y="92"/>
                    <a:pt x="27" y="59"/>
                  </a:cubicBezTo>
                  <a:cubicBezTo>
                    <a:pt x="27" y="27"/>
                    <a:pt x="17" y="0"/>
                    <a:pt x="5" y="0"/>
                  </a:cubicBezTo>
                  <a:cubicBezTo>
                    <a:pt x="0" y="0"/>
                    <a:pt x="0" y="0"/>
                    <a:pt x="0" y="0"/>
                  </a:cubicBezTo>
                  <a:cubicBezTo>
                    <a:pt x="12" y="0"/>
                    <a:pt x="22" y="27"/>
                    <a:pt x="22" y="59"/>
                  </a:cubicBezTo>
                  <a:cubicBezTo>
                    <a:pt x="22" y="92"/>
                    <a:pt x="12" y="118"/>
                    <a:pt x="0" y="118"/>
                  </a:cubicBezTo>
                  <a:lnTo>
                    <a:pt x="5" y="118"/>
                  </a:lnTo>
                  <a:close/>
                </a:path>
              </a:pathLst>
            </a:custGeom>
            <a:solidFill>
              <a:srgbClr val="A6C7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46" name="Freeform 289">
              <a:extLst>
                <a:ext uri="{FF2B5EF4-FFF2-40B4-BE49-F238E27FC236}">
                  <a16:creationId xmlns:a16="http://schemas.microsoft.com/office/drawing/2014/main" id="{130CF1FF-7A2F-4CCD-A4BF-154D047B1984}"/>
                </a:ext>
              </a:extLst>
            </p:cNvPr>
            <p:cNvSpPr>
              <a:spLocks/>
            </p:cNvSpPr>
            <p:nvPr/>
          </p:nvSpPr>
          <p:spPr bwMode="auto">
            <a:xfrm>
              <a:off x="2247" y="3113"/>
              <a:ext cx="101" cy="115"/>
            </a:xfrm>
            <a:custGeom>
              <a:avLst/>
              <a:gdLst>
                <a:gd name="T0" fmla="*/ 707 w 34"/>
                <a:gd name="T1" fmla="*/ 0 h 36"/>
                <a:gd name="T2" fmla="*/ 0 w 34"/>
                <a:gd name="T3" fmla="*/ 0 h 36"/>
                <a:gd name="T4" fmla="*/ 53 w 34"/>
                <a:gd name="T5" fmla="*/ 553 h 36"/>
                <a:gd name="T6" fmla="*/ 0 w 34"/>
                <a:gd name="T7" fmla="*/ 1172 h 36"/>
                <a:gd name="T8" fmla="*/ 707 w 34"/>
                <a:gd name="T9" fmla="*/ 1172 h 36"/>
                <a:gd name="T10" fmla="*/ 891 w 34"/>
                <a:gd name="T11" fmla="*/ 591 h 36"/>
                <a:gd name="T12" fmla="*/ 707 w 34"/>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7" y="0"/>
                  </a:moveTo>
                  <a:cubicBezTo>
                    <a:pt x="0" y="0"/>
                    <a:pt x="0" y="0"/>
                    <a:pt x="0" y="0"/>
                  </a:cubicBezTo>
                  <a:cubicBezTo>
                    <a:pt x="1" y="5"/>
                    <a:pt x="2" y="11"/>
                    <a:pt x="2" y="17"/>
                  </a:cubicBezTo>
                  <a:cubicBezTo>
                    <a:pt x="2" y="24"/>
                    <a:pt x="1" y="31"/>
                    <a:pt x="0" y="36"/>
                  </a:cubicBezTo>
                  <a:cubicBezTo>
                    <a:pt x="27" y="36"/>
                    <a:pt x="27" y="36"/>
                    <a:pt x="27" y="36"/>
                  </a:cubicBezTo>
                  <a:cubicBezTo>
                    <a:pt x="31" y="36"/>
                    <a:pt x="34" y="28"/>
                    <a:pt x="34" y="18"/>
                  </a:cubicBezTo>
                  <a:cubicBezTo>
                    <a:pt x="34" y="8"/>
                    <a:pt x="31" y="0"/>
                    <a:pt x="27" y="0"/>
                  </a:cubicBezTo>
                  <a:close/>
                </a:path>
              </a:pathLst>
            </a:custGeom>
            <a:solidFill>
              <a:srgbClr val="DFE0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47" name="Freeform 290">
              <a:extLst>
                <a:ext uri="{FF2B5EF4-FFF2-40B4-BE49-F238E27FC236}">
                  <a16:creationId xmlns:a16="http://schemas.microsoft.com/office/drawing/2014/main" id="{BFDCB724-36C2-4266-A6F9-A83C90510F34}"/>
                </a:ext>
              </a:extLst>
            </p:cNvPr>
            <p:cNvSpPr>
              <a:spLocks/>
            </p:cNvSpPr>
            <p:nvPr/>
          </p:nvSpPr>
          <p:spPr bwMode="auto">
            <a:xfrm>
              <a:off x="2169" y="3065"/>
              <a:ext cx="69" cy="204"/>
            </a:xfrm>
            <a:custGeom>
              <a:avLst/>
              <a:gdLst>
                <a:gd name="T0" fmla="*/ 0 w 23"/>
                <a:gd name="T1" fmla="*/ 1036 h 64"/>
                <a:gd name="T2" fmla="*/ 324 w 23"/>
                <a:gd name="T3" fmla="*/ 0 h 64"/>
                <a:gd name="T4" fmla="*/ 621 w 23"/>
                <a:gd name="T5" fmla="*/ 1036 h 64"/>
                <a:gd name="T6" fmla="*/ 297 w 23"/>
                <a:gd name="T7" fmla="*/ 2072 h 64"/>
                <a:gd name="T8" fmla="*/ 0 w 23"/>
                <a:gd name="T9" fmla="*/ 1036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4">
                  <a:moveTo>
                    <a:pt x="0" y="32"/>
                  </a:moveTo>
                  <a:cubicBezTo>
                    <a:pt x="0" y="14"/>
                    <a:pt x="5" y="0"/>
                    <a:pt x="12" y="0"/>
                  </a:cubicBezTo>
                  <a:cubicBezTo>
                    <a:pt x="18" y="0"/>
                    <a:pt x="23" y="14"/>
                    <a:pt x="23" y="32"/>
                  </a:cubicBezTo>
                  <a:cubicBezTo>
                    <a:pt x="23" y="49"/>
                    <a:pt x="18" y="64"/>
                    <a:pt x="11" y="64"/>
                  </a:cubicBezTo>
                  <a:cubicBezTo>
                    <a:pt x="5" y="64"/>
                    <a:pt x="0" y="49"/>
                    <a:pt x="0" y="32"/>
                  </a:cubicBezTo>
                  <a:close/>
                </a:path>
              </a:pathLst>
            </a:custGeom>
            <a:solidFill>
              <a:srgbClr val="DEE9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48" name="Freeform 291">
              <a:extLst>
                <a:ext uri="{FF2B5EF4-FFF2-40B4-BE49-F238E27FC236}">
                  <a16:creationId xmlns:a16="http://schemas.microsoft.com/office/drawing/2014/main" id="{AF05B74A-AB9C-4DE1-8C7D-742BACA9BB7E}"/>
                </a:ext>
              </a:extLst>
            </p:cNvPr>
            <p:cNvSpPr>
              <a:spLocks/>
            </p:cNvSpPr>
            <p:nvPr/>
          </p:nvSpPr>
          <p:spPr bwMode="auto">
            <a:xfrm>
              <a:off x="2169" y="3072"/>
              <a:ext cx="63" cy="102"/>
            </a:xfrm>
            <a:custGeom>
              <a:avLst/>
              <a:gdLst>
                <a:gd name="T0" fmla="*/ 243 w 21"/>
                <a:gd name="T1" fmla="*/ 32 h 32"/>
                <a:gd name="T2" fmla="*/ 81 w 21"/>
                <a:gd name="T3" fmla="*/ 488 h 32"/>
                <a:gd name="T4" fmla="*/ 54 w 21"/>
                <a:gd name="T5" fmla="*/ 1036 h 32"/>
                <a:gd name="T6" fmla="*/ 189 w 21"/>
                <a:gd name="T7" fmla="*/ 682 h 32"/>
                <a:gd name="T8" fmla="*/ 324 w 21"/>
                <a:gd name="T9" fmla="*/ 650 h 32"/>
                <a:gd name="T10" fmla="*/ 432 w 21"/>
                <a:gd name="T11" fmla="*/ 781 h 32"/>
                <a:gd name="T12" fmla="*/ 351 w 21"/>
                <a:gd name="T13" fmla="*/ 131 h 32"/>
                <a:gd name="T14" fmla="*/ 243 w 21"/>
                <a:gd name="T15" fmla="*/ 32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32">
                  <a:moveTo>
                    <a:pt x="9" y="1"/>
                  </a:moveTo>
                  <a:cubicBezTo>
                    <a:pt x="5" y="5"/>
                    <a:pt x="3" y="11"/>
                    <a:pt x="3" y="15"/>
                  </a:cubicBezTo>
                  <a:cubicBezTo>
                    <a:pt x="2" y="20"/>
                    <a:pt x="0" y="27"/>
                    <a:pt x="2" y="32"/>
                  </a:cubicBezTo>
                  <a:cubicBezTo>
                    <a:pt x="4" y="29"/>
                    <a:pt x="3" y="24"/>
                    <a:pt x="7" y="21"/>
                  </a:cubicBezTo>
                  <a:cubicBezTo>
                    <a:pt x="8" y="20"/>
                    <a:pt x="11" y="20"/>
                    <a:pt x="12" y="20"/>
                  </a:cubicBezTo>
                  <a:cubicBezTo>
                    <a:pt x="15" y="21"/>
                    <a:pt x="14" y="22"/>
                    <a:pt x="16" y="24"/>
                  </a:cubicBezTo>
                  <a:cubicBezTo>
                    <a:pt x="21" y="22"/>
                    <a:pt x="16" y="7"/>
                    <a:pt x="13" y="4"/>
                  </a:cubicBezTo>
                  <a:cubicBezTo>
                    <a:pt x="12" y="2"/>
                    <a:pt x="10" y="0"/>
                    <a:pt x="9" y="1"/>
                  </a:cubicBezTo>
                  <a:close/>
                </a:path>
              </a:pathLst>
            </a:custGeom>
            <a:solidFill>
              <a:srgbClr val="D1E1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49" name="Freeform 292">
              <a:extLst>
                <a:ext uri="{FF2B5EF4-FFF2-40B4-BE49-F238E27FC236}">
                  <a16:creationId xmlns:a16="http://schemas.microsoft.com/office/drawing/2014/main" id="{E57E7B2C-5F8B-4EBF-B467-2A9305DE5FC8}"/>
                </a:ext>
              </a:extLst>
            </p:cNvPr>
            <p:cNvSpPr>
              <a:spLocks/>
            </p:cNvSpPr>
            <p:nvPr/>
          </p:nvSpPr>
          <p:spPr bwMode="auto">
            <a:xfrm>
              <a:off x="2181" y="3068"/>
              <a:ext cx="30" cy="67"/>
            </a:xfrm>
            <a:custGeom>
              <a:avLst/>
              <a:gdLst>
                <a:gd name="T0" fmla="*/ 0 w 10"/>
                <a:gd name="T1" fmla="*/ 683 h 21"/>
                <a:gd name="T2" fmla="*/ 81 w 10"/>
                <a:gd name="T3" fmla="*/ 195 h 21"/>
                <a:gd name="T4" fmla="*/ 270 w 10"/>
                <a:gd name="T5" fmla="*/ 386 h 21"/>
                <a:gd name="T6" fmla="*/ 81 w 10"/>
                <a:gd name="T7" fmla="*/ 357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1">
                  <a:moveTo>
                    <a:pt x="0" y="21"/>
                  </a:moveTo>
                  <a:cubicBezTo>
                    <a:pt x="0" y="16"/>
                    <a:pt x="0" y="9"/>
                    <a:pt x="3" y="6"/>
                  </a:cubicBezTo>
                  <a:cubicBezTo>
                    <a:pt x="7" y="0"/>
                    <a:pt x="9" y="9"/>
                    <a:pt x="10" y="12"/>
                  </a:cubicBezTo>
                  <a:cubicBezTo>
                    <a:pt x="9" y="11"/>
                    <a:pt x="4" y="5"/>
                    <a:pt x="3" y="11"/>
                  </a:cubicBezTo>
                </a:path>
              </a:pathLst>
            </a:cu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50" name="Freeform 293">
              <a:extLst>
                <a:ext uri="{FF2B5EF4-FFF2-40B4-BE49-F238E27FC236}">
                  <a16:creationId xmlns:a16="http://schemas.microsoft.com/office/drawing/2014/main" id="{73E4A82F-21FC-44F7-91DE-BF706E047F52}"/>
                </a:ext>
              </a:extLst>
            </p:cNvPr>
            <p:cNvSpPr>
              <a:spLocks/>
            </p:cNvSpPr>
            <p:nvPr/>
          </p:nvSpPr>
          <p:spPr bwMode="auto">
            <a:xfrm>
              <a:off x="2244" y="3155"/>
              <a:ext cx="77" cy="70"/>
            </a:xfrm>
            <a:custGeom>
              <a:avLst/>
              <a:gdLst>
                <a:gd name="T0" fmla="*/ 53 w 26"/>
                <a:gd name="T1" fmla="*/ 0 h 22"/>
                <a:gd name="T2" fmla="*/ 0 w 26"/>
                <a:gd name="T3" fmla="*/ 710 h 22"/>
                <a:gd name="T4" fmla="*/ 675 w 26"/>
                <a:gd name="T5" fmla="*/ 710 h 22"/>
                <a:gd name="T6" fmla="*/ 157 w 26"/>
                <a:gd name="T7" fmla="*/ 414 h 22"/>
                <a:gd name="T8" fmla="*/ 53 w 26"/>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2" y="0"/>
                  </a:moveTo>
                  <a:cubicBezTo>
                    <a:pt x="3" y="3"/>
                    <a:pt x="4" y="16"/>
                    <a:pt x="0" y="22"/>
                  </a:cubicBezTo>
                  <a:cubicBezTo>
                    <a:pt x="26" y="22"/>
                    <a:pt x="26" y="22"/>
                    <a:pt x="26" y="22"/>
                  </a:cubicBezTo>
                  <a:cubicBezTo>
                    <a:pt x="14" y="22"/>
                    <a:pt x="10" y="20"/>
                    <a:pt x="6" y="13"/>
                  </a:cubicBezTo>
                  <a:cubicBezTo>
                    <a:pt x="4" y="9"/>
                    <a:pt x="2" y="0"/>
                    <a:pt x="2" y="0"/>
                  </a:cubicBezTo>
                  <a:close/>
                </a:path>
              </a:pathLst>
            </a:custGeom>
            <a:solidFill>
              <a:srgbClr val="CACD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51" name="Freeform 294">
              <a:extLst>
                <a:ext uri="{FF2B5EF4-FFF2-40B4-BE49-F238E27FC236}">
                  <a16:creationId xmlns:a16="http://schemas.microsoft.com/office/drawing/2014/main" id="{7A868DDD-4D52-45EE-9F8D-F8C2BB502E54}"/>
                </a:ext>
              </a:extLst>
            </p:cNvPr>
            <p:cNvSpPr>
              <a:spLocks/>
            </p:cNvSpPr>
            <p:nvPr/>
          </p:nvSpPr>
          <p:spPr bwMode="auto">
            <a:xfrm>
              <a:off x="2202" y="3065"/>
              <a:ext cx="51" cy="204"/>
            </a:xfrm>
            <a:custGeom>
              <a:avLst/>
              <a:gdLst>
                <a:gd name="T0" fmla="*/ 135 w 17"/>
                <a:gd name="T1" fmla="*/ 2072 h 64"/>
                <a:gd name="T2" fmla="*/ 459 w 17"/>
                <a:gd name="T3" fmla="*/ 1036 h 64"/>
                <a:gd name="T4" fmla="*/ 135 w 17"/>
                <a:gd name="T5" fmla="*/ 0 h 64"/>
                <a:gd name="T6" fmla="*/ 27 w 17"/>
                <a:gd name="T7" fmla="*/ 0 h 64"/>
                <a:gd name="T8" fmla="*/ 324 w 17"/>
                <a:gd name="T9" fmla="*/ 1036 h 64"/>
                <a:gd name="T10" fmla="*/ 0 w 17"/>
                <a:gd name="T11" fmla="*/ 2072 h 64"/>
                <a:gd name="T12" fmla="*/ 135 w 17"/>
                <a:gd name="T13" fmla="*/ 2072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64">
                  <a:moveTo>
                    <a:pt x="5" y="64"/>
                  </a:moveTo>
                  <a:cubicBezTo>
                    <a:pt x="12" y="64"/>
                    <a:pt x="17" y="49"/>
                    <a:pt x="17" y="32"/>
                  </a:cubicBezTo>
                  <a:cubicBezTo>
                    <a:pt x="17" y="14"/>
                    <a:pt x="12" y="0"/>
                    <a:pt x="5" y="0"/>
                  </a:cubicBezTo>
                  <a:cubicBezTo>
                    <a:pt x="1" y="0"/>
                    <a:pt x="1" y="0"/>
                    <a:pt x="1" y="0"/>
                  </a:cubicBezTo>
                  <a:cubicBezTo>
                    <a:pt x="7" y="0"/>
                    <a:pt x="12" y="14"/>
                    <a:pt x="12" y="32"/>
                  </a:cubicBezTo>
                  <a:cubicBezTo>
                    <a:pt x="12" y="49"/>
                    <a:pt x="7" y="64"/>
                    <a:pt x="0" y="64"/>
                  </a:cubicBezTo>
                  <a:lnTo>
                    <a:pt x="5" y="64"/>
                  </a:lnTo>
                  <a:close/>
                </a:path>
              </a:pathLst>
            </a:custGeom>
            <a:solidFill>
              <a:srgbClr val="A6C7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52" name="Freeform 295">
              <a:extLst>
                <a:ext uri="{FF2B5EF4-FFF2-40B4-BE49-F238E27FC236}">
                  <a16:creationId xmlns:a16="http://schemas.microsoft.com/office/drawing/2014/main" id="{8B46A803-7106-4572-ACDB-53590240C2C1}"/>
                </a:ext>
              </a:extLst>
            </p:cNvPr>
            <p:cNvSpPr>
              <a:spLocks/>
            </p:cNvSpPr>
            <p:nvPr/>
          </p:nvSpPr>
          <p:spPr bwMode="auto">
            <a:xfrm>
              <a:off x="2235" y="3116"/>
              <a:ext cx="18" cy="35"/>
            </a:xfrm>
            <a:custGeom>
              <a:avLst/>
              <a:gdLst>
                <a:gd name="T0" fmla="*/ 162 w 6"/>
                <a:gd name="T1" fmla="*/ 325 h 11"/>
                <a:gd name="T2" fmla="*/ 108 w 6"/>
                <a:gd name="T3" fmla="*/ 0 h 11"/>
                <a:gd name="T4" fmla="*/ 0 w 6"/>
                <a:gd name="T5" fmla="*/ 0 h 11"/>
                <a:gd name="T6" fmla="*/ 27 w 6"/>
                <a:gd name="T7" fmla="*/ 353 h 11"/>
                <a:gd name="T8" fmla="*/ 162 w 6"/>
                <a:gd name="T9" fmla="*/ 325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10"/>
                  </a:moveTo>
                  <a:cubicBezTo>
                    <a:pt x="5" y="6"/>
                    <a:pt x="5" y="3"/>
                    <a:pt x="4" y="0"/>
                  </a:cubicBezTo>
                  <a:cubicBezTo>
                    <a:pt x="0" y="0"/>
                    <a:pt x="0" y="0"/>
                    <a:pt x="0" y="0"/>
                  </a:cubicBezTo>
                  <a:cubicBezTo>
                    <a:pt x="0" y="3"/>
                    <a:pt x="1" y="7"/>
                    <a:pt x="1" y="11"/>
                  </a:cubicBezTo>
                  <a:lnTo>
                    <a:pt x="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53" name="Freeform 296">
              <a:extLst>
                <a:ext uri="{FF2B5EF4-FFF2-40B4-BE49-F238E27FC236}">
                  <a16:creationId xmlns:a16="http://schemas.microsoft.com/office/drawing/2014/main" id="{D5B3DF7E-3BB5-4AE0-9322-5A393B202F99}"/>
                </a:ext>
              </a:extLst>
            </p:cNvPr>
            <p:cNvSpPr>
              <a:spLocks/>
            </p:cNvSpPr>
            <p:nvPr/>
          </p:nvSpPr>
          <p:spPr bwMode="auto">
            <a:xfrm>
              <a:off x="2232" y="3104"/>
              <a:ext cx="15" cy="6"/>
            </a:xfrm>
            <a:custGeom>
              <a:avLst/>
              <a:gdLst>
                <a:gd name="T0" fmla="*/ 108 w 5"/>
                <a:gd name="T1" fmla="*/ 0 h 2"/>
                <a:gd name="T2" fmla="*/ 0 w 5"/>
                <a:gd name="T3" fmla="*/ 0 h 2"/>
                <a:gd name="T4" fmla="*/ 0 w 5"/>
                <a:gd name="T5" fmla="*/ 54 h 2"/>
                <a:gd name="T6" fmla="*/ 135 w 5"/>
                <a:gd name="T7" fmla="*/ 54 h 2"/>
                <a:gd name="T8" fmla="*/ 108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4" y="0"/>
                  </a:moveTo>
                  <a:cubicBezTo>
                    <a:pt x="0" y="0"/>
                    <a:pt x="0" y="0"/>
                    <a:pt x="0" y="0"/>
                  </a:cubicBezTo>
                  <a:cubicBezTo>
                    <a:pt x="0" y="1"/>
                    <a:pt x="0" y="2"/>
                    <a:pt x="0" y="2"/>
                  </a:cubicBezTo>
                  <a:cubicBezTo>
                    <a:pt x="5" y="2"/>
                    <a:pt x="5" y="2"/>
                    <a:pt x="5" y="2"/>
                  </a:cubicBezTo>
                  <a:cubicBezTo>
                    <a:pt x="5" y="1"/>
                    <a:pt x="4" y="1"/>
                    <a:pt x="4" y="0"/>
                  </a:cubicBezTo>
                  <a:close/>
                </a:path>
              </a:pathLst>
            </a:custGeom>
            <a:solidFill>
              <a:srgbClr val="007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54" name="Freeform 297">
              <a:extLst>
                <a:ext uri="{FF2B5EF4-FFF2-40B4-BE49-F238E27FC236}">
                  <a16:creationId xmlns:a16="http://schemas.microsoft.com/office/drawing/2014/main" id="{5C515AC0-54B2-4356-86AE-D8E0D098EF9F}"/>
                </a:ext>
              </a:extLst>
            </p:cNvPr>
            <p:cNvSpPr>
              <a:spLocks/>
            </p:cNvSpPr>
            <p:nvPr/>
          </p:nvSpPr>
          <p:spPr bwMode="auto">
            <a:xfrm>
              <a:off x="2238" y="3158"/>
              <a:ext cx="15" cy="16"/>
            </a:xfrm>
            <a:custGeom>
              <a:avLst/>
              <a:gdLst>
                <a:gd name="T0" fmla="*/ 0 w 5"/>
                <a:gd name="T1" fmla="*/ 0 h 5"/>
                <a:gd name="T2" fmla="*/ 0 w 5"/>
                <a:gd name="T3" fmla="*/ 102 h 5"/>
                <a:gd name="T4" fmla="*/ 0 w 5"/>
                <a:gd name="T5" fmla="*/ 163 h 5"/>
                <a:gd name="T6" fmla="*/ 135 w 5"/>
                <a:gd name="T7" fmla="*/ 163 h 5"/>
                <a:gd name="T8" fmla="*/ 135 w 5"/>
                <a:gd name="T9" fmla="*/ 102 h 5"/>
                <a:gd name="T10" fmla="*/ 135 w 5"/>
                <a:gd name="T11" fmla="*/ 32 h 5"/>
                <a:gd name="T12" fmla="*/ 135 w 5"/>
                <a:gd name="T13" fmla="*/ 0 h 5"/>
                <a:gd name="T14" fmla="*/ 0 w 5"/>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5">
                  <a:moveTo>
                    <a:pt x="0" y="0"/>
                  </a:moveTo>
                  <a:cubicBezTo>
                    <a:pt x="0" y="1"/>
                    <a:pt x="0" y="2"/>
                    <a:pt x="0" y="3"/>
                  </a:cubicBezTo>
                  <a:cubicBezTo>
                    <a:pt x="0" y="4"/>
                    <a:pt x="0" y="4"/>
                    <a:pt x="0" y="5"/>
                  </a:cubicBezTo>
                  <a:cubicBezTo>
                    <a:pt x="5" y="5"/>
                    <a:pt x="5" y="5"/>
                    <a:pt x="5" y="5"/>
                  </a:cubicBezTo>
                  <a:cubicBezTo>
                    <a:pt x="5" y="4"/>
                    <a:pt x="5" y="4"/>
                    <a:pt x="5" y="3"/>
                  </a:cubicBezTo>
                  <a:cubicBezTo>
                    <a:pt x="5" y="2"/>
                    <a:pt x="5" y="2"/>
                    <a:pt x="5" y="1"/>
                  </a:cubicBezTo>
                  <a:cubicBezTo>
                    <a:pt x="5" y="1"/>
                    <a:pt x="5" y="1"/>
                    <a:pt x="5" y="0"/>
                  </a:cubicBezTo>
                  <a:lnTo>
                    <a:pt x="0" y="0"/>
                  </a:lnTo>
                  <a:close/>
                </a:path>
              </a:pathLst>
            </a:custGeom>
            <a:solidFill>
              <a:srgbClr val="2994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55" name="Freeform 298">
              <a:extLst>
                <a:ext uri="{FF2B5EF4-FFF2-40B4-BE49-F238E27FC236}">
                  <a16:creationId xmlns:a16="http://schemas.microsoft.com/office/drawing/2014/main" id="{FCECEB4C-5702-457D-A5C1-7941BB02338E}"/>
                </a:ext>
              </a:extLst>
            </p:cNvPr>
            <p:cNvSpPr>
              <a:spLocks/>
            </p:cNvSpPr>
            <p:nvPr/>
          </p:nvSpPr>
          <p:spPr bwMode="auto">
            <a:xfrm>
              <a:off x="2688" y="3091"/>
              <a:ext cx="18" cy="44"/>
            </a:xfrm>
            <a:custGeom>
              <a:avLst/>
              <a:gdLst>
                <a:gd name="T0" fmla="*/ 108 w 6"/>
                <a:gd name="T1" fmla="*/ 0 h 14"/>
                <a:gd name="T2" fmla="*/ 0 w 6"/>
                <a:gd name="T3" fmla="*/ 0 h 14"/>
                <a:gd name="T4" fmla="*/ 27 w 6"/>
                <a:gd name="T5" fmla="*/ 434 h 14"/>
                <a:gd name="T6" fmla="*/ 162 w 6"/>
                <a:gd name="T7" fmla="*/ 405 h 14"/>
                <a:gd name="T8" fmla="*/ 108 w 6"/>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4">
                  <a:moveTo>
                    <a:pt x="4" y="0"/>
                  </a:moveTo>
                  <a:cubicBezTo>
                    <a:pt x="0" y="0"/>
                    <a:pt x="0" y="0"/>
                    <a:pt x="0" y="0"/>
                  </a:cubicBezTo>
                  <a:cubicBezTo>
                    <a:pt x="1" y="5"/>
                    <a:pt x="1" y="9"/>
                    <a:pt x="1" y="14"/>
                  </a:cubicBezTo>
                  <a:cubicBezTo>
                    <a:pt x="6" y="13"/>
                    <a:pt x="6" y="13"/>
                    <a:pt x="6" y="13"/>
                  </a:cubicBezTo>
                  <a:cubicBezTo>
                    <a:pt x="6" y="8"/>
                    <a:pt x="5" y="4"/>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56" name="Freeform 299">
              <a:extLst>
                <a:ext uri="{FF2B5EF4-FFF2-40B4-BE49-F238E27FC236}">
                  <a16:creationId xmlns:a16="http://schemas.microsoft.com/office/drawing/2014/main" id="{8D1D2D8B-B4E0-445C-84C8-B1C7452A49DB}"/>
                </a:ext>
              </a:extLst>
            </p:cNvPr>
            <p:cNvSpPr>
              <a:spLocks/>
            </p:cNvSpPr>
            <p:nvPr/>
          </p:nvSpPr>
          <p:spPr bwMode="auto">
            <a:xfrm>
              <a:off x="2685" y="3078"/>
              <a:ext cx="15" cy="10"/>
            </a:xfrm>
            <a:custGeom>
              <a:avLst/>
              <a:gdLst>
                <a:gd name="T0" fmla="*/ 108 w 5"/>
                <a:gd name="T1" fmla="*/ 0 h 3"/>
                <a:gd name="T2" fmla="*/ 0 w 5"/>
                <a:gd name="T3" fmla="*/ 0 h 3"/>
                <a:gd name="T4" fmla="*/ 27 w 5"/>
                <a:gd name="T5" fmla="*/ 110 h 3"/>
                <a:gd name="T6" fmla="*/ 135 w 5"/>
                <a:gd name="T7" fmla="*/ 77 h 3"/>
                <a:gd name="T8" fmla="*/ 108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4" y="0"/>
                  </a:moveTo>
                  <a:cubicBezTo>
                    <a:pt x="0" y="0"/>
                    <a:pt x="0" y="0"/>
                    <a:pt x="0" y="0"/>
                  </a:cubicBezTo>
                  <a:cubicBezTo>
                    <a:pt x="0" y="1"/>
                    <a:pt x="0" y="2"/>
                    <a:pt x="1" y="3"/>
                  </a:cubicBezTo>
                  <a:cubicBezTo>
                    <a:pt x="5" y="2"/>
                    <a:pt x="5" y="2"/>
                    <a:pt x="5" y="2"/>
                  </a:cubicBezTo>
                  <a:cubicBezTo>
                    <a:pt x="4" y="1"/>
                    <a:pt x="4" y="1"/>
                    <a:pt x="4" y="0"/>
                  </a:cubicBezTo>
                  <a:close/>
                </a:path>
              </a:pathLst>
            </a:custGeom>
            <a:solidFill>
              <a:srgbClr val="007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57" name="Freeform 300">
              <a:extLst>
                <a:ext uri="{FF2B5EF4-FFF2-40B4-BE49-F238E27FC236}">
                  <a16:creationId xmlns:a16="http://schemas.microsoft.com/office/drawing/2014/main" id="{B05E663B-E097-4F18-9A9B-EF9471AF951F}"/>
                </a:ext>
              </a:extLst>
            </p:cNvPr>
            <p:cNvSpPr>
              <a:spLocks/>
            </p:cNvSpPr>
            <p:nvPr/>
          </p:nvSpPr>
          <p:spPr bwMode="auto">
            <a:xfrm>
              <a:off x="2694" y="3142"/>
              <a:ext cx="12" cy="22"/>
            </a:xfrm>
            <a:custGeom>
              <a:avLst/>
              <a:gdLst>
                <a:gd name="T0" fmla="*/ 108 w 4"/>
                <a:gd name="T1" fmla="*/ 189 h 7"/>
                <a:gd name="T2" fmla="*/ 108 w 4"/>
                <a:gd name="T3" fmla="*/ 129 h 7"/>
                <a:gd name="T4" fmla="*/ 108 w 4"/>
                <a:gd name="T5" fmla="*/ 60 h 7"/>
                <a:gd name="T6" fmla="*/ 108 w 4"/>
                <a:gd name="T7" fmla="*/ 0 h 7"/>
                <a:gd name="T8" fmla="*/ 0 w 4"/>
                <a:gd name="T9" fmla="*/ 28 h 7"/>
                <a:gd name="T10" fmla="*/ 0 w 4"/>
                <a:gd name="T11" fmla="*/ 217 h 7"/>
                <a:gd name="T12" fmla="*/ 108 w 4"/>
                <a:gd name="T13" fmla="*/ 189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6"/>
                  </a:moveTo>
                  <a:cubicBezTo>
                    <a:pt x="4" y="5"/>
                    <a:pt x="4" y="5"/>
                    <a:pt x="4" y="4"/>
                  </a:cubicBezTo>
                  <a:cubicBezTo>
                    <a:pt x="4" y="3"/>
                    <a:pt x="4" y="3"/>
                    <a:pt x="4" y="2"/>
                  </a:cubicBezTo>
                  <a:cubicBezTo>
                    <a:pt x="4" y="2"/>
                    <a:pt x="4" y="1"/>
                    <a:pt x="4" y="0"/>
                  </a:cubicBezTo>
                  <a:cubicBezTo>
                    <a:pt x="0" y="1"/>
                    <a:pt x="0" y="1"/>
                    <a:pt x="0" y="1"/>
                  </a:cubicBezTo>
                  <a:cubicBezTo>
                    <a:pt x="0" y="3"/>
                    <a:pt x="0" y="5"/>
                    <a:pt x="0" y="7"/>
                  </a:cubicBezTo>
                  <a:lnTo>
                    <a:pt x="4" y="6"/>
                  </a:lnTo>
                  <a:close/>
                </a:path>
              </a:pathLst>
            </a:custGeom>
            <a:solidFill>
              <a:srgbClr val="2994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58" name="Freeform 301">
              <a:extLst>
                <a:ext uri="{FF2B5EF4-FFF2-40B4-BE49-F238E27FC236}">
                  <a16:creationId xmlns:a16="http://schemas.microsoft.com/office/drawing/2014/main" id="{6E9F216E-AB37-4C2E-AFED-3FCCFC3105F3}"/>
                </a:ext>
              </a:extLst>
            </p:cNvPr>
            <p:cNvSpPr>
              <a:spLocks/>
            </p:cNvSpPr>
            <p:nvPr/>
          </p:nvSpPr>
          <p:spPr bwMode="auto">
            <a:xfrm>
              <a:off x="2256" y="3119"/>
              <a:ext cx="89" cy="61"/>
            </a:xfrm>
            <a:custGeom>
              <a:avLst/>
              <a:gdLst>
                <a:gd name="T0" fmla="*/ 439 w 30"/>
                <a:gd name="T1" fmla="*/ 32 h 19"/>
                <a:gd name="T2" fmla="*/ 653 w 30"/>
                <a:gd name="T3" fmla="*/ 103 h 19"/>
                <a:gd name="T4" fmla="*/ 703 w 30"/>
                <a:gd name="T5" fmla="*/ 266 h 19"/>
                <a:gd name="T6" fmla="*/ 757 w 30"/>
                <a:gd name="T7" fmla="*/ 629 h 19"/>
                <a:gd name="T8" fmla="*/ 626 w 30"/>
                <a:gd name="T9" fmla="*/ 0 h 19"/>
                <a:gd name="T10" fmla="*/ 0 w 30"/>
                <a:gd name="T11" fmla="*/ 0 h 19"/>
                <a:gd name="T12" fmla="*/ 439 w 30"/>
                <a:gd name="T13" fmla="*/ 32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17" y="1"/>
                  </a:moveTo>
                  <a:cubicBezTo>
                    <a:pt x="20" y="2"/>
                    <a:pt x="23" y="1"/>
                    <a:pt x="25" y="3"/>
                  </a:cubicBezTo>
                  <a:cubicBezTo>
                    <a:pt x="26" y="4"/>
                    <a:pt x="26" y="6"/>
                    <a:pt x="27" y="8"/>
                  </a:cubicBezTo>
                  <a:cubicBezTo>
                    <a:pt x="28" y="11"/>
                    <a:pt x="29" y="16"/>
                    <a:pt x="29" y="19"/>
                  </a:cubicBezTo>
                  <a:cubicBezTo>
                    <a:pt x="30" y="11"/>
                    <a:pt x="28" y="0"/>
                    <a:pt x="24" y="0"/>
                  </a:cubicBezTo>
                  <a:cubicBezTo>
                    <a:pt x="0" y="0"/>
                    <a:pt x="0" y="0"/>
                    <a:pt x="0" y="0"/>
                  </a:cubicBezTo>
                  <a:cubicBezTo>
                    <a:pt x="0" y="0"/>
                    <a:pt x="6" y="1"/>
                    <a:pt x="1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59" name="Freeform 302">
              <a:extLst>
                <a:ext uri="{FF2B5EF4-FFF2-40B4-BE49-F238E27FC236}">
                  <a16:creationId xmlns:a16="http://schemas.microsoft.com/office/drawing/2014/main" id="{5935E3CA-50FF-45B5-AD06-3477CCE9BCCF}"/>
                </a:ext>
              </a:extLst>
            </p:cNvPr>
            <p:cNvSpPr>
              <a:spLocks/>
            </p:cNvSpPr>
            <p:nvPr/>
          </p:nvSpPr>
          <p:spPr bwMode="auto">
            <a:xfrm>
              <a:off x="2199" y="3072"/>
              <a:ext cx="36" cy="191"/>
            </a:xfrm>
            <a:custGeom>
              <a:avLst/>
              <a:gdLst>
                <a:gd name="T0" fmla="*/ 27 w 12"/>
                <a:gd name="T1" fmla="*/ 0 h 60"/>
                <a:gd name="T2" fmla="*/ 27 w 12"/>
                <a:gd name="T3" fmla="*/ 0 h 60"/>
                <a:gd name="T4" fmla="*/ 297 w 12"/>
                <a:gd name="T5" fmla="*/ 933 h 60"/>
                <a:gd name="T6" fmla="*/ 0 w 12"/>
                <a:gd name="T7" fmla="*/ 1904 h 60"/>
                <a:gd name="T8" fmla="*/ 27 w 12"/>
                <a:gd name="T9" fmla="*/ 1935 h 60"/>
                <a:gd name="T10" fmla="*/ 324 w 12"/>
                <a:gd name="T11" fmla="*/ 974 h 60"/>
                <a:gd name="T12" fmla="*/ 27 w 12"/>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0">
                  <a:moveTo>
                    <a:pt x="1" y="0"/>
                  </a:moveTo>
                  <a:cubicBezTo>
                    <a:pt x="1" y="0"/>
                    <a:pt x="1" y="0"/>
                    <a:pt x="1" y="0"/>
                  </a:cubicBezTo>
                  <a:cubicBezTo>
                    <a:pt x="6" y="1"/>
                    <a:pt x="11" y="15"/>
                    <a:pt x="11" y="29"/>
                  </a:cubicBezTo>
                  <a:cubicBezTo>
                    <a:pt x="11" y="45"/>
                    <a:pt x="6" y="59"/>
                    <a:pt x="0" y="59"/>
                  </a:cubicBezTo>
                  <a:cubicBezTo>
                    <a:pt x="0" y="60"/>
                    <a:pt x="1" y="60"/>
                    <a:pt x="1" y="60"/>
                  </a:cubicBezTo>
                  <a:cubicBezTo>
                    <a:pt x="7" y="60"/>
                    <a:pt x="12" y="46"/>
                    <a:pt x="12" y="30"/>
                  </a:cubicBezTo>
                  <a:cubicBezTo>
                    <a:pt x="12" y="14"/>
                    <a:pt x="7"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60" name="Freeform 303">
              <a:extLst>
                <a:ext uri="{FF2B5EF4-FFF2-40B4-BE49-F238E27FC236}">
                  <a16:creationId xmlns:a16="http://schemas.microsoft.com/office/drawing/2014/main" id="{7671A639-54AC-4C8B-879E-FC76DAB4536D}"/>
                </a:ext>
              </a:extLst>
            </p:cNvPr>
            <p:cNvSpPr>
              <a:spLocks/>
            </p:cNvSpPr>
            <p:nvPr/>
          </p:nvSpPr>
          <p:spPr bwMode="auto">
            <a:xfrm>
              <a:off x="2620" y="2989"/>
              <a:ext cx="68" cy="363"/>
            </a:xfrm>
            <a:custGeom>
              <a:avLst/>
              <a:gdLst>
                <a:gd name="T0" fmla="*/ 53 w 23"/>
                <a:gd name="T1" fmla="*/ 0 h 114"/>
                <a:gd name="T2" fmla="*/ 53 w 23"/>
                <a:gd name="T3" fmla="*/ 0 h 114"/>
                <a:gd name="T4" fmla="*/ 514 w 23"/>
                <a:gd name="T5" fmla="*/ 1805 h 114"/>
                <a:gd name="T6" fmla="*/ 0 w 23"/>
                <a:gd name="T7" fmla="*/ 3649 h 114"/>
                <a:gd name="T8" fmla="*/ 80 w 23"/>
                <a:gd name="T9" fmla="*/ 3681 h 114"/>
                <a:gd name="T10" fmla="*/ 594 w 23"/>
                <a:gd name="T11" fmla="*/ 1847 h 114"/>
                <a:gd name="T12" fmla="*/ 53 w 23"/>
                <a:gd name="T13" fmla="*/ 0 h 1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14">
                  <a:moveTo>
                    <a:pt x="2" y="0"/>
                  </a:moveTo>
                  <a:cubicBezTo>
                    <a:pt x="2" y="0"/>
                    <a:pt x="2" y="0"/>
                    <a:pt x="2" y="0"/>
                  </a:cubicBezTo>
                  <a:cubicBezTo>
                    <a:pt x="12" y="4"/>
                    <a:pt x="20" y="29"/>
                    <a:pt x="20" y="56"/>
                  </a:cubicBezTo>
                  <a:cubicBezTo>
                    <a:pt x="20" y="86"/>
                    <a:pt x="11" y="113"/>
                    <a:pt x="0" y="113"/>
                  </a:cubicBezTo>
                  <a:cubicBezTo>
                    <a:pt x="1" y="114"/>
                    <a:pt x="2" y="114"/>
                    <a:pt x="3" y="114"/>
                  </a:cubicBezTo>
                  <a:cubicBezTo>
                    <a:pt x="14" y="114"/>
                    <a:pt x="23" y="87"/>
                    <a:pt x="23" y="57"/>
                  </a:cubicBezTo>
                  <a:cubicBezTo>
                    <a:pt x="23" y="27"/>
                    <a:pt x="13"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61" name="Freeform 304">
              <a:extLst>
                <a:ext uri="{FF2B5EF4-FFF2-40B4-BE49-F238E27FC236}">
                  <a16:creationId xmlns:a16="http://schemas.microsoft.com/office/drawing/2014/main" id="{0A2DCD7E-EA60-42CF-BD0D-DA4F674666C0}"/>
                </a:ext>
              </a:extLst>
            </p:cNvPr>
            <p:cNvSpPr>
              <a:spLocks/>
            </p:cNvSpPr>
            <p:nvPr/>
          </p:nvSpPr>
          <p:spPr bwMode="auto">
            <a:xfrm>
              <a:off x="2629" y="2982"/>
              <a:ext cx="80" cy="377"/>
            </a:xfrm>
            <a:custGeom>
              <a:avLst/>
              <a:gdLst>
                <a:gd name="T0" fmla="*/ 107 w 27"/>
                <a:gd name="T1" fmla="*/ 3847 h 118"/>
                <a:gd name="T2" fmla="*/ 702 w 27"/>
                <a:gd name="T3" fmla="*/ 1930 h 118"/>
                <a:gd name="T4" fmla="*/ 130 w 27"/>
                <a:gd name="T5" fmla="*/ 0 h 118"/>
                <a:gd name="T6" fmla="*/ 0 w 27"/>
                <a:gd name="T7" fmla="*/ 0 h 118"/>
                <a:gd name="T8" fmla="*/ 572 w 27"/>
                <a:gd name="T9" fmla="*/ 1930 h 118"/>
                <a:gd name="T10" fmla="*/ 0 w 27"/>
                <a:gd name="T11" fmla="*/ 3847 h 118"/>
                <a:gd name="T12" fmla="*/ 107 w 27"/>
                <a:gd name="T13" fmla="*/ 3847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18">
                  <a:moveTo>
                    <a:pt x="4" y="118"/>
                  </a:moveTo>
                  <a:cubicBezTo>
                    <a:pt x="17" y="118"/>
                    <a:pt x="27" y="92"/>
                    <a:pt x="27" y="59"/>
                  </a:cubicBezTo>
                  <a:cubicBezTo>
                    <a:pt x="27" y="26"/>
                    <a:pt x="17" y="0"/>
                    <a:pt x="5" y="0"/>
                  </a:cubicBezTo>
                  <a:cubicBezTo>
                    <a:pt x="0" y="0"/>
                    <a:pt x="0" y="0"/>
                    <a:pt x="0" y="0"/>
                  </a:cubicBezTo>
                  <a:cubicBezTo>
                    <a:pt x="12" y="0"/>
                    <a:pt x="22" y="26"/>
                    <a:pt x="22" y="59"/>
                  </a:cubicBezTo>
                  <a:cubicBezTo>
                    <a:pt x="22" y="92"/>
                    <a:pt x="12" y="118"/>
                    <a:pt x="0" y="118"/>
                  </a:cubicBezTo>
                  <a:lnTo>
                    <a:pt x="4" y="118"/>
                  </a:lnTo>
                  <a:close/>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62" name="Freeform 305">
              <a:extLst>
                <a:ext uri="{FF2B5EF4-FFF2-40B4-BE49-F238E27FC236}">
                  <a16:creationId xmlns:a16="http://schemas.microsoft.com/office/drawing/2014/main" id="{8364DAEE-38FC-47E3-A8D6-EB012670ADD5}"/>
                </a:ext>
              </a:extLst>
            </p:cNvPr>
            <p:cNvSpPr>
              <a:spLocks/>
            </p:cNvSpPr>
            <p:nvPr/>
          </p:nvSpPr>
          <p:spPr bwMode="auto">
            <a:xfrm>
              <a:off x="2566" y="2982"/>
              <a:ext cx="128" cy="377"/>
            </a:xfrm>
            <a:custGeom>
              <a:avLst/>
              <a:gdLst>
                <a:gd name="T0" fmla="*/ 560 w 43"/>
                <a:gd name="T1" fmla="*/ 0 h 118"/>
                <a:gd name="T2" fmla="*/ 0 w 43"/>
                <a:gd name="T3" fmla="*/ 1236 h 118"/>
                <a:gd name="T4" fmla="*/ 399 w 43"/>
                <a:gd name="T5" fmla="*/ 1236 h 118"/>
                <a:gd name="T6" fmla="*/ 601 w 43"/>
                <a:gd name="T7" fmla="*/ 1958 h 118"/>
                <a:gd name="T8" fmla="*/ 399 w 43"/>
                <a:gd name="T9" fmla="*/ 2674 h 118"/>
                <a:gd name="T10" fmla="*/ 0 w 43"/>
                <a:gd name="T11" fmla="*/ 2674 h 118"/>
                <a:gd name="T12" fmla="*/ 560 w 43"/>
                <a:gd name="T13" fmla="*/ 3847 h 118"/>
                <a:gd name="T14" fmla="*/ 1134 w 43"/>
                <a:gd name="T15" fmla="*/ 1930 h 118"/>
                <a:gd name="T16" fmla="*/ 560 w 43"/>
                <a:gd name="T17" fmla="*/ 0 h 1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 h="118">
                  <a:moveTo>
                    <a:pt x="21" y="0"/>
                  </a:moveTo>
                  <a:cubicBezTo>
                    <a:pt x="11" y="0"/>
                    <a:pt x="3" y="16"/>
                    <a:pt x="0" y="38"/>
                  </a:cubicBezTo>
                  <a:cubicBezTo>
                    <a:pt x="15" y="38"/>
                    <a:pt x="15" y="38"/>
                    <a:pt x="15" y="38"/>
                  </a:cubicBezTo>
                  <a:cubicBezTo>
                    <a:pt x="19" y="38"/>
                    <a:pt x="23" y="48"/>
                    <a:pt x="23" y="60"/>
                  </a:cubicBezTo>
                  <a:cubicBezTo>
                    <a:pt x="23" y="72"/>
                    <a:pt x="19" y="82"/>
                    <a:pt x="15" y="82"/>
                  </a:cubicBezTo>
                  <a:cubicBezTo>
                    <a:pt x="0" y="82"/>
                    <a:pt x="0" y="82"/>
                    <a:pt x="0" y="82"/>
                  </a:cubicBezTo>
                  <a:cubicBezTo>
                    <a:pt x="4" y="103"/>
                    <a:pt x="12" y="118"/>
                    <a:pt x="21" y="118"/>
                  </a:cubicBezTo>
                  <a:cubicBezTo>
                    <a:pt x="33" y="118"/>
                    <a:pt x="43" y="92"/>
                    <a:pt x="43" y="59"/>
                  </a:cubicBezTo>
                  <a:cubicBezTo>
                    <a:pt x="43" y="26"/>
                    <a:pt x="33" y="0"/>
                    <a:pt x="21"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63" name="Freeform 306">
              <a:extLst>
                <a:ext uri="{FF2B5EF4-FFF2-40B4-BE49-F238E27FC236}">
                  <a16:creationId xmlns:a16="http://schemas.microsoft.com/office/drawing/2014/main" id="{6F125A12-62E6-4260-A26C-D94F3C2C7321}"/>
                </a:ext>
              </a:extLst>
            </p:cNvPr>
            <p:cNvSpPr>
              <a:spLocks/>
            </p:cNvSpPr>
            <p:nvPr/>
          </p:nvSpPr>
          <p:spPr bwMode="auto">
            <a:xfrm>
              <a:off x="2169" y="3065"/>
              <a:ext cx="69" cy="204"/>
            </a:xfrm>
            <a:custGeom>
              <a:avLst/>
              <a:gdLst>
                <a:gd name="T0" fmla="*/ 0 w 23"/>
                <a:gd name="T1" fmla="*/ 1036 h 64"/>
                <a:gd name="T2" fmla="*/ 324 w 23"/>
                <a:gd name="T3" fmla="*/ 0 h 64"/>
                <a:gd name="T4" fmla="*/ 621 w 23"/>
                <a:gd name="T5" fmla="*/ 1036 h 64"/>
                <a:gd name="T6" fmla="*/ 297 w 23"/>
                <a:gd name="T7" fmla="*/ 2072 h 64"/>
                <a:gd name="T8" fmla="*/ 0 w 23"/>
                <a:gd name="T9" fmla="*/ 1036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4">
                  <a:moveTo>
                    <a:pt x="0" y="32"/>
                  </a:moveTo>
                  <a:cubicBezTo>
                    <a:pt x="0" y="14"/>
                    <a:pt x="5" y="0"/>
                    <a:pt x="12" y="0"/>
                  </a:cubicBezTo>
                  <a:cubicBezTo>
                    <a:pt x="18" y="0"/>
                    <a:pt x="23" y="14"/>
                    <a:pt x="23" y="32"/>
                  </a:cubicBezTo>
                  <a:cubicBezTo>
                    <a:pt x="23" y="49"/>
                    <a:pt x="18" y="64"/>
                    <a:pt x="11" y="64"/>
                  </a:cubicBezTo>
                  <a:cubicBezTo>
                    <a:pt x="5" y="64"/>
                    <a:pt x="0" y="49"/>
                    <a:pt x="0" y="32"/>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64" name="Freeform 307">
              <a:extLst>
                <a:ext uri="{FF2B5EF4-FFF2-40B4-BE49-F238E27FC236}">
                  <a16:creationId xmlns:a16="http://schemas.microsoft.com/office/drawing/2014/main" id="{65B65C23-7E3F-4C09-A119-277FBE9C1259}"/>
                </a:ext>
              </a:extLst>
            </p:cNvPr>
            <p:cNvSpPr>
              <a:spLocks/>
            </p:cNvSpPr>
            <p:nvPr/>
          </p:nvSpPr>
          <p:spPr bwMode="auto">
            <a:xfrm>
              <a:off x="2202" y="3065"/>
              <a:ext cx="51" cy="204"/>
            </a:xfrm>
            <a:custGeom>
              <a:avLst/>
              <a:gdLst>
                <a:gd name="T0" fmla="*/ 135 w 17"/>
                <a:gd name="T1" fmla="*/ 2072 h 64"/>
                <a:gd name="T2" fmla="*/ 459 w 17"/>
                <a:gd name="T3" fmla="*/ 1036 h 64"/>
                <a:gd name="T4" fmla="*/ 135 w 17"/>
                <a:gd name="T5" fmla="*/ 0 h 64"/>
                <a:gd name="T6" fmla="*/ 27 w 17"/>
                <a:gd name="T7" fmla="*/ 0 h 64"/>
                <a:gd name="T8" fmla="*/ 324 w 17"/>
                <a:gd name="T9" fmla="*/ 1036 h 64"/>
                <a:gd name="T10" fmla="*/ 0 w 17"/>
                <a:gd name="T11" fmla="*/ 2072 h 64"/>
                <a:gd name="T12" fmla="*/ 135 w 17"/>
                <a:gd name="T13" fmla="*/ 2072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64">
                  <a:moveTo>
                    <a:pt x="5" y="64"/>
                  </a:moveTo>
                  <a:cubicBezTo>
                    <a:pt x="12" y="64"/>
                    <a:pt x="17" y="49"/>
                    <a:pt x="17" y="32"/>
                  </a:cubicBezTo>
                  <a:cubicBezTo>
                    <a:pt x="17" y="14"/>
                    <a:pt x="12" y="0"/>
                    <a:pt x="5" y="0"/>
                  </a:cubicBezTo>
                  <a:cubicBezTo>
                    <a:pt x="1" y="0"/>
                    <a:pt x="1" y="0"/>
                    <a:pt x="1" y="0"/>
                  </a:cubicBezTo>
                  <a:cubicBezTo>
                    <a:pt x="7" y="0"/>
                    <a:pt x="12" y="14"/>
                    <a:pt x="12" y="32"/>
                  </a:cubicBezTo>
                  <a:cubicBezTo>
                    <a:pt x="12" y="49"/>
                    <a:pt x="7" y="64"/>
                    <a:pt x="0" y="64"/>
                  </a:cubicBezTo>
                  <a:lnTo>
                    <a:pt x="5" y="64"/>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65" name="Freeform 308">
              <a:extLst>
                <a:ext uri="{FF2B5EF4-FFF2-40B4-BE49-F238E27FC236}">
                  <a16:creationId xmlns:a16="http://schemas.microsoft.com/office/drawing/2014/main" id="{8A5A1EDE-C74D-4AF7-B5F7-CC1D7DF74F08}"/>
                </a:ext>
              </a:extLst>
            </p:cNvPr>
            <p:cNvSpPr>
              <a:spLocks/>
            </p:cNvSpPr>
            <p:nvPr/>
          </p:nvSpPr>
          <p:spPr bwMode="auto">
            <a:xfrm>
              <a:off x="2247" y="3100"/>
              <a:ext cx="391" cy="141"/>
            </a:xfrm>
            <a:custGeom>
              <a:avLst/>
              <a:gdLst>
                <a:gd name="T0" fmla="*/ 3241 w 131"/>
                <a:gd name="T1" fmla="*/ 1448 h 44"/>
                <a:gd name="T2" fmla="*/ 3483 w 131"/>
                <a:gd name="T3" fmla="*/ 731 h 44"/>
                <a:gd name="T4" fmla="*/ 3241 w 131"/>
                <a:gd name="T5" fmla="*/ 0 h 44"/>
                <a:gd name="T6" fmla="*/ 2707 w 131"/>
                <a:gd name="T7" fmla="*/ 0 h 44"/>
                <a:gd name="T8" fmla="*/ 722 w 131"/>
                <a:gd name="T9" fmla="*/ 135 h 44"/>
                <a:gd name="T10" fmla="*/ 0 w 131"/>
                <a:gd name="T11" fmla="*/ 135 h 44"/>
                <a:gd name="T12" fmla="*/ 54 w 131"/>
                <a:gd name="T13" fmla="*/ 689 h 44"/>
                <a:gd name="T14" fmla="*/ 0 w 131"/>
                <a:gd name="T15" fmla="*/ 1314 h 44"/>
                <a:gd name="T16" fmla="*/ 722 w 131"/>
                <a:gd name="T17" fmla="*/ 1314 h 44"/>
                <a:gd name="T18" fmla="*/ 722 w 131"/>
                <a:gd name="T19" fmla="*/ 1314 h 44"/>
                <a:gd name="T20" fmla="*/ 2707 w 131"/>
                <a:gd name="T21" fmla="*/ 1448 h 44"/>
                <a:gd name="T22" fmla="*/ 3241 w 131"/>
                <a:gd name="T23" fmla="*/ 1448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1" h="44">
                  <a:moveTo>
                    <a:pt x="122" y="44"/>
                  </a:moveTo>
                  <a:cubicBezTo>
                    <a:pt x="127" y="44"/>
                    <a:pt x="131" y="40"/>
                    <a:pt x="131" y="22"/>
                  </a:cubicBezTo>
                  <a:cubicBezTo>
                    <a:pt x="131" y="3"/>
                    <a:pt x="127" y="0"/>
                    <a:pt x="122" y="0"/>
                  </a:cubicBezTo>
                  <a:cubicBezTo>
                    <a:pt x="102" y="0"/>
                    <a:pt x="102" y="0"/>
                    <a:pt x="102" y="0"/>
                  </a:cubicBezTo>
                  <a:cubicBezTo>
                    <a:pt x="102" y="0"/>
                    <a:pt x="36" y="4"/>
                    <a:pt x="27" y="4"/>
                  </a:cubicBezTo>
                  <a:cubicBezTo>
                    <a:pt x="0" y="4"/>
                    <a:pt x="0" y="4"/>
                    <a:pt x="0" y="4"/>
                  </a:cubicBezTo>
                  <a:cubicBezTo>
                    <a:pt x="1" y="9"/>
                    <a:pt x="2" y="15"/>
                    <a:pt x="2" y="21"/>
                  </a:cubicBezTo>
                  <a:cubicBezTo>
                    <a:pt x="2" y="28"/>
                    <a:pt x="1" y="35"/>
                    <a:pt x="0" y="40"/>
                  </a:cubicBezTo>
                  <a:cubicBezTo>
                    <a:pt x="27" y="40"/>
                    <a:pt x="27" y="40"/>
                    <a:pt x="27" y="40"/>
                  </a:cubicBezTo>
                  <a:cubicBezTo>
                    <a:pt x="27" y="40"/>
                    <a:pt x="27" y="40"/>
                    <a:pt x="27" y="40"/>
                  </a:cubicBezTo>
                  <a:cubicBezTo>
                    <a:pt x="36" y="40"/>
                    <a:pt x="102" y="44"/>
                    <a:pt x="102" y="44"/>
                  </a:cubicBezTo>
                  <a:lnTo>
                    <a:pt x="122" y="44"/>
                  </a:lnTo>
                  <a:close/>
                </a:path>
              </a:pathLst>
            </a:custGeom>
            <a:solidFill>
              <a:srgbClr val="D1E1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66" name="Freeform 309">
              <a:extLst>
                <a:ext uri="{FF2B5EF4-FFF2-40B4-BE49-F238E27FC236}">
                  <a16:creationId xmlns:a16="http://schemas.microsoft.com/office/drawing/2014/main" id="{BCDB8E46-DC42-4639-93DE-C52DABB3E739}"/>
                </a:ext>
              </a:extLst>
            </p:cNvPr>
            <p:cNvSpPr>
              <a:spLocks/>
            </p:cNvSpPr>
            <p:nvPr/>
          </p:nvSpPr>
          <p:spPr bwMode="auto">
            <a:xfrm>
              <a:off x="2247" y="3100"/>
              <a:ext cx="391" cy="141"/>
            </a:xfrm>
            <a:custGeom>
              <a:avLst/>
              <a:gdLst>
                <a:gd name="T0" fmla="*/ 3241 w 131"/>
                <a:gd name="T1" fmla="*/ 1448 h 44"/>
                <a:gd name="T2" fmla="*/ 3483 w 131"/>
                <a:gd name="T3" fmla="*/ 731 h 44"/>
                <a:gd name="T4" fmla="*/ 3241 w 131"/>
                <a:gd name="T5" fmla="*/ 0 h 44"/>
                <a:gd name="T6" fmla="*/ 2707 w 131"/>
                <a:gd name="T7" fmla="*/ 0 h 44"/>
                <a:gd name="T8" fmla="*/ 722 w 131"/>
                <a:gd name="T9" fmla="*/ 135 h 44"/>
                <a:gd name="T10" fmla="*/ 0 w 131"/>
                <a:gd name="T11" fmla="*/ 135 h 44"/>
                <a:gd name="T12" fmla="*/ 54 w 131"/>
                <a:gd name="T13" fmla="*/ 689 h 44"/>
                <a:gd name="T14" fmla="*/ 0 w 131"/>
                <a:gd name="T15" fmla="*/ 1314 h 44"/>
                <a:gd name="T16" fmla="*/ 722 w 131"/>
                <a:gd name="T17" fmla="*/ 1314 h 44"/>
                <a:gd name="T18" fmla="*/ 722 w 131"/>
                <a:gd name="T19" fmla="*/ 1314 h 44"/>
                <a:gd name="T20" fmla="*/ 2707 w 131"/>
                <a:gd name="T21" fmla="*/ 1448 h 44"/>
                <a:gd name="T22" fmla="*/ 3241 w 131"/>
                <a:gd name="T23" fmla="*/ 1448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1" h="44">
                  <a:moveTo>
                    <a:pt x="122" y="44"/>
                  </a:moveTo>
                  <a:cubicBezTo>
                    <a:pt x="127" y="44"/>
                    <a:pt x="131" y="40"/>
                    <a:pt x="131" y="22"/>
                  </a:cubicBezTo>
                  <a:cubicBezTo>
                    <a:pt x="131" y="3"/>
                    <a:pt x="127" y="0"/>
                    <a:pt x="122" y="0"/>
                  </a:cubicBezTo>
                  <a:cubicBezTo>
                    <a:pt x="102" y="0"/>
                    <a:pt x="102" y="0"/>
                    <a:pt x="102" y="0"/>
                  </a:cubicBezTo>
                  <a:cubicBezTo>
                    <a:pt x="102" y="0"/>
                    <a:pt x="36" y="4"/>
                    <a:pt x="27" y="4"/>
                  </a:cubicBezTo>
                  <a:cubicBezTo>
                    <a:pt x="0" y="4"/>
                    <a:pt x="0" y="4"/>
                    <a:pt x="0" y="4"/>
                  </a:cubicBezTo>
                  <a:cubicBezTo>
                    <a:pt x="1" y="9"/>
                    <a:pt x="2" y="15"/>
                    <a:pt x="2" y="21"/>
                  </a:cubicBezTo>
                  <a:cubicBezTo>
                    <a:pt x="2" y="28"/>
                    <a:pt x="1" y="35"/>
                    <a:pt x="0" y="40"/>
                  </a:cubicBezTo>
                  <a:cubicBezTo>
                    <a:pt x="27" y="40"/>
                    <a:pt x="27" y="40"/>
                    <a:pt x="27" y="40"/>
                  </a:cubicBezTo>
                  <a:cubicBezTo>
                    <a:pt x="27" y="40"/>
                    <a:pt x="27" y="40"/>
                    <a:pt x="27" y="40"/>
                  </a:cubicBezTo>
                  <a:cubicBezTo>
                    <a:pt x="36" y="40"/>
                    <a:pt x="102" y="44"/>
                    <a:pt x="102" y="44"/>
                  </a:cubicBezTo>
                  <a:lnTo>
                    <a:pt x="122" y="44"/>
                  </a:lnTo>
                  <a:close/>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67" name="Freeform 310">
              <a:extLst>
                <a:ext uri="{FF2B5EF4-FFF2-40B4-BE49-F238E27FC236}">
                  <a16:creationId xmlns:a16="http://schemas.microsoft.com/office/drawing/2014/main" id="{32D2BBC2-44A2-4F7C-8FD8-1519425B0968}"/>
                </a:ext>
              </a:extLst>
            </p:cNvPr>
            <p:cNvSpPr>
              <a:spLocks/>
            </p:cNvSpPr>
            <p:nvPr/>
          </p:nvSpPr>
          <p:spPr bwMode="auto">
            <a:xfrm>
              <a:off x="3831" y="3142"/>
              <a:ext cx="149" cy="38"/>
            </a:xfrm>
            <a:custGeom>
              <a:avLst/>
              <a:gdLst>
                <a:gd name="T0" fmla="*/ 763 w 50"/>
                <a:gd name="T1" fmla="*/ 162 h 12"/>
                <a:gd name="T2" fmla="*/ 238 w 50"/>
                <a:gd name="T3" fmla="*/ 380 h 12"/>
                <a:gd name="T4" fmla="*/ 80 w 50"/>
                <a:gd name="T5" fmla="*/ 380 h 12"/>
                <a:gd name="T6" fmla="*/ 0 w 50"/>
                <a:gd name="T7" fmla="*/ 320 h 12"/>
                <a:gd name="T8" fmla="*/ 0 w 50"/>
                <a:gd name="T9" fmla="*/ 32 h 12"/>
                <a:gd name="T10" fmla="*/ 107 w 50"/>
                <a:gd name="T11" fmla="*/ 32 h 12"/>
                <a:gd name="T12" fmla="*/ 292 w 50"/>
                <a:gd name="T13" fmla="*/ 0 h 12"/>
                <a:gd name="T14" fmla="*/ 1323 w 50"/>
                <a:gd name="T15" fmla="*/ 130 h 12"/>
                <a:gd name="T16" fmla="*/ 763 w 50"/>
                <a:gd name="T17" fmla="*/ 16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12">
                  <a:moveTo>
                    <a:pt x="29" y="5"/>
                  </a:moveTo>
                  <a:cubicBezTo>
                    <a:pt x="21" y="6"/>
                    <a:pt x="14" y="11"/>
                    <a:pt x="9" y="12"/>
                  </a:cubicBezTo>
                  <a:cubicBezTo>
                    <a:pt x="7" y="12"/>
                    <a:pt x="5" y="12"/>
                    <a:pt x="3" y="12"/>
                  </a:cubicBezTo>
                  <a:cubicBezTo>
                    <a:pt x="2" y="12"/>
                    <a:pt x="0" y="11"/>
                    <a:pt x="0" y="10"/>
                  </a:cubicBezTo>
                  <a:cubicBezTo>
                    <a:pt x="0" y="6"/>
                    <a:pt x="0" y="2"/>
                    <a:pt x="0" y="1"/>
                  </a:cubicBezTo>
                  <a:cubicBezTo>
                    <a:pt x="0" y="1"/>
                    <a:pt x="2" y="1"/>
                    <a:pt x="4" y="1"/>
                  </a:cubicBezTo>
                  <a:cubicBezTo>
                    <a:pt x="7" y="1"/>
                    <a:pt x="11" y="0"/>
                    <a:pt x="11" y="0"/>
                  </a:cubicBezTo>
                  <a:cubicBezTo>
                    <a:pt x="50" y="4"/>
                    <a:pt x="50" y="4"/>
                    <a:pt x="50" y="4"/>
                  </a:cubicBezTo>
                  <a:cubicBezTo>
                    <a:pt x="46" y="4"/>
                    <a:pt x="37" y="3"/>
                    <a:pt x="29" y="5"/>
                  </a:cubicBezTo>
                  <a:close/>
                </a:path>
              </a:pathLst>
            </a:custGeom>
            <a:solidFill>
              <a:srgbClr val="F0F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68" name="Freeform 311">
              <a:extLst>
                <a:ext uri="{FF2B5EF4-FFF2-40B4-BE49-F238E27FC236}">
                  <a16:creationId xmlns:a16="http://schemas.microsoft.com/office/drawing/2014/main" id="{6A902A62-0898-462E-A2C9-618E0C0CA764}"/>
                </a:ext>
              </a:extLst>
            </p:cNvPr>
            <p:cNvSpPr>
              <a:spLocks/>
            </p:cNvSpPr>
            <p:nvPr/>
          </p:nvSpPr>
          <p:spPr bwMode="auto">
            <a:xfrm>
              <a:off x="3840" y="3161"/>
              <a:ext cx="164" cy="32"/>
            </a:xfrm>
            <a:custGeom>
              <a:avLst/>
              <a:gdLst>
                <a:gd name="T0" fmla="*/ 0 w 55"/>
                <a:gd name="T1" fmla="*/ 298 h 10"/>
                <a:gd name="T2" fmla="*/ 292 w 55"/>
                <a:gd name="T3" fmla="*/ 298 h 10"/>
                <a:gd name="T4" fmla="*/ 1220 w 55"/>
                <a:gd name="T5" fmla="*/ 195 h 10"/>
                <a:gd name="T6" fmla="*/ 1404 w 55"/>
                <a:gd name="T7" fmla="*/ 195 h 10"/>
                <a:gd name="T8" fmla="*/ 1431 w 55"/>
                <a:gd name="T9" fmla="*/ 0 h 10"/>
                <a:gd name="T10" fmla="*/ 1220 w 55"/>
                <a:gd name="T11" fmla="*/ 102 h 10"/>
                <a:gd name="T12" fmla="*/ 534 w 55"/>
                <a:gd name="T13" fmla="*/ 195 h 10"/>
                <a:gd name="T14" fmla="*/ 0 w 55"/>
                <a:gd name="T15" fmla="*/ 298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 h="10">
                  <a:moveTo>
                    <a:pt x="0" y="9"/>
                  </a:moveTo>
                  <a:cubicBezTo>
                    <a:pt x="0" y="9"/>
                    <a:pt x="8" y="10"/>
                    <a:pt x="11" y="9"/>
                  </a:cubicBezTo>
                  <a:cubicBezTo>
                    <a:pt x="14" y="9"/>
                    <a:pt x="43" y="6"/>
                    <a:pt x="46" y="6"/>
                  </a:cubicBezTo>
                  <a:cubicBezTo>
                    <a:pt x="49" y="6"/>
                    <a:pt x="52" y="6"/>
                    <a:pt x="53" y="6"/>
                  </a:cubicBezTo>
                  <a:cubicBezTo>
                    <a:pt x="54" y="6"/>
                    <a:pt x="55" y="3"/>
                    <a:pt x="54" y="0"/>
                  </a:cubicBezTo>
                  <a:cubicBezTo>
                    <a:pt x="53" y="2"/>
                    <a:pt x="53" y="2"/>
                    <a:pt x="46" y="3"/>
                  </a:cubicBezTo>
                  <a:cubicBezTo>
                    <a:pt x="39" y="3"/>
                    <a:pt x="26" y="5"/>
                    <a:pt x="20" y="6"/>
                  </a:cubicBezTo>
                  <a:cubicBezTo>
                    <a:pt x="15" y="8"/>
                    <a:pt x="2" y="10"/>
                    <a:pt x="0" y="9"/>
                  </a:cubicBezTo>
                  <a:close/>
                </a:path>
              </a:pathLst>
            </a:custGeom>
            <a:solidFill>
              <a:srgbClr val="ACB9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69" name="Freeform 312">
              <a:extLst>
                <a:ext uri="{FF2B5EF4-FFF2-40B4-BE49-F238E27FC236}">
                  <a16:creationId xmlns:a16="http://schemas.microsoft.com/office/drawing/2014/main" id="{02185AA8-16CB-4533-94D3-0E5C3821E03F}"/>
                </a:ext>
              </a:extLst>
            </p:cNvPr>
            <p:cNvSpPr>
              <a:spLocks/>
            </p:cNvSpPr>
            <p:nvPr/>
          </p:nvSpPr>
          <p:spPr bwMode="auto">
            <a:xfrm>
              <a:off x="3837" y="3151"/>
              <a:ext cx="63" cy="19"/>
            </a:xfrm>
            <a:custGeom>
              <a:avLst/>
              <a:gdLst>
                <a:gd name="T0" fmla="*/ 27 w 21"/>
                <a:gd name="T1" fmla="*/ 32 h 6"/>
                <a:gd name="T2" fmla="*/ 54 w 21"/>
                <a:gd name="T3" fmla="*/ 190 h 6"/>
                <a:gd name="T4" fmla="*/ 189 w 21"/>
                <a:gd name="T5" fmla="*/ 162 h 6"/>
                <a:gd name="T6" fmla="*/ 432 w 21"/>
                <a:gd name="T7" fmla="*/ 60 h 6"/>
                <a:gd name="T8" fmla="*/ 540 w 21"/>
                <a:gd name="T9" fmla="*/ 32 h 6"/>
                <a:gd name="T10" fmla="*/ 432 w 21"/>
                <a:gd name="T11" fmla="*/ 32 h 6"/>
                <a:gd name="T12" fmla="*/ 243 w 21"/>
                <a:gd name="T13" fmla="*/ 32 h 6"/>
                <a:gd name="T14" fmla="*/ 81 w 21"/>
                <a:gd name="T15" fmla="*/ 32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6">
                  <a:moveTo>
                    <a:pt x="1" y="1"/>
                  </a:moveTo>
                  <a:cubicBezTo>
                    <a:pt x="0" y="3"/>
                    <a:pt x="1" y="5"/>
                    <a:pt x="2" y="6"/>
                  </a:cubicBezTo>
                  <a:cubicBezTo>
                    <a:pt x="4" y="6"/>
                    <a:pt x="5" y="5"/>
                    <a:pt x="7" y="5"/>
                  </a:cubicBezTo>
                  <a:cubicBezTo>
                    <a:pt x="10" y="4"/>
                    <a:pt x="13" y="3"/>
                    <a:pt x="16" y="2"/>
                  </a:cubicBezTo>
                  <a:cubicBezTo>
                    <a:pt x="17" y="2"/>
                    <a:pt x="21" y="1"/>
                    <a:pt x="20" y="1"/>
                  </a:cubicBezTo>
                  <a:cubicBezTo>
                    <a:pt x="20" y="0"/>
                    <a:pt x="17" y="1"/>
                    <a:pt x="16" y="1"/>
                  </a:cubicBezTo>
                  <a:cubicBezTo>
                    <a:pt x="13" y="1"/>
                    <a:pt x="11" y="2"/>
                    <a:pt x="9" y="1"/>
                  </a:cubicBezTo>
                  <a:cubicBezTo>
                    <a:pt x="7" y="1"/>
                    <a:pt x="4" y="0"/>
                    <a:pt x="3"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70" name="Freeform 313">
              <a:extLst>
                <a:ext uri="{FF2B5EF4-FFF2-40B4-BE49-F238E27FC236}">
                  <a16:creationId xmlns:a16="http://schemas.microsoft.com/office/drawing/2014/main" id="{1261B7B8-7785-4F8D-B4E2-CC832D355333}"/>
                </a:ext>
              </a:extLst>
            </p:cNvPr>
            <p:cNvSpPr>
              <a:spLocks/>
            </p:cNvSpPr>
            <p:nvPr/>
          </p:nvSpPr>
          <p:spPr bwMode="auto">
            <a:xfrm>
              <a:off x="2253" y="3113"/>
              <a:ext cx="376" cy="121"/>
            </a:xfrm>
            <a:custGeom>
              <a:avLst/>
              <a:gdLst>
                <a:gd name="T0" fmla="*/ 803 w 126"/>
                <a:gd name="T1" fmla="*/ 872 h 38"/>
                <a:gd name="T2" fmla="*/ 1916 w 126"/>
                <a:gd name="T3" fmla="*/ 678 h 38"/>
                <a:gd name="T4" fmla="*/ 2572 w 126"/>
                <a:gd name="T5" fmla="*/ 650 h 38"/>
                <a:gd name="T6" fmla="*/ 2975 w 126"/>
                <a:gd name="T7" fmla="*/ 618 h 38"/>
                <a:gd name="T8" fmla="*/ 3241 w 126"/>
                <a:gd name="T9" fmla="*/ 0 h 38"/>
                <a:gd name="T10" fmla="*/ 3348 w 126"/>
                <a:gd name="T11" fmla="*/ 739 h 38"/>
                <a:gd name="T12" fmla="*/ 3241 w 126"/>
                <a:gd name="T13" fmla="*/ 1165 h 38"/>
                <a:gd name="T14" fmla="*/ 2733 w 126"/>
                <a:gd name="T15" fmla="*/ 1226 h 38"/>
                <a:gd name="T16" fmla="*/ 803 w 126"/>
                <a:gd name="T17" fmla="*/ 1095 h 38"/>
                <a:gd name="T18" fmla="*/ 0 w 126"/>
                <a:gd name="T19" fmla="*/ 1064 h 38"/>
                <a:gd name="T20" fmla="*/ 27 w 126"/>
                <a:gd name="T21" fmla="*/ 255 h 38"/>
                <a:gd name="T22" fmla="*/ 803 w 126"/>
                <a:gd name="T23" fmla="*/ 872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6" h="38">
                  <a:moveTo>
                    <a:pt x="30" y="27"/>
                  </a:moveTo>
                  <a:cubicBezTo>
                    <a:pt x="44" y="25"/>
                    <a:pt x="58" y="22"/>
                    <a:pt x="72" y="21"/>
                  </a:cubicBezTo>
                  <a:cubicBezTo>
                    <a:pt x="80" y="21"/>
                    <a:pt x="89" y="20"/>
                    <a:pt x="97" y="20"/>
                  </a:cubicBezTo>
                  <a:cubicBezTo>
                    <a:pt x="102" y="19"/>
                    <a:pt x="108" y="20"/>
                    <a:pt x="112" y="19"/>
                  </a:cubicBezTo>
                  <a:cubicBezTo>
                    <a:pt x="120" y="17"/>
                    <a:pt x="122" y="7"/>
                    <a:pt x="122" y="0"/>
                  </a:cubicBezTo>
                  <a:cubicBezTo>
                    <a:pt x="126" y="7"/>
                    <a:pt x="126" y="13"/>
                    <a:pt x="126" y="23"/>
                  </a:cubicBezTo>
                  <a:cubicBezTo>
                    <a:pt x="126" y="26"/>
                    <a:pt x="125" y="33"/>
                    <a:pt x="122" y="36"/>
                  </a:cubicBezTo>
                  <a:cubicBezTo>
                    <a:pt x="121" y="37"/>
                    <a:pt x="115" y="38"/>
                    <a:pt x="103" y="38"/>
                  </a:cubicBezTo>
                  <a:cubicBezTo>
                    <a:pt x="84" y="37"/>
                    <a:pt x="52" y="35"/>
                    <a:pt x="30" y="34"/>
                  </a:cubicBezTo>
                  <a:cubicBezTo>
                    <a:pt x="14" y="33"/>
                    <a:pt x="1" y="34"/>
                    <a:pt x="0" y="33"/>
                  </a:cubicBezTo>
                  <a:cubicBezTo>
                    <a:pt x="1" y="26"/>
                    <a:pt x="4" y="16"/>
                    <a:pt x="1" y="8"/>
                  </a:cubicBezTo>
                  <a:cubicBezTo>
                    <a:pt x="1" y="8"/>
                    <a:pt x="11" y="27"/>
                    <a:pt x="30" y="27"/>
                  </a:cubicBezTo>
                  <a:close/>
                </a:path>
              </a:pathLst>
            </a:cu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71" name="Freeform 314">
              <a:extLst>
                <a:ext uri="{FF2B5EF4-FFF2-40B4-BE49-F238E27FC236}">
                  <a16:creationId xmlns:a16="http://schemas.microsoft.com/office/drawing/2014/main" id="{63E12DE0-DEE9-4051-9638-55D40A71FA17}"/>
                </a:ext>
              </a:extLst>
            </p:cNvPr>
            <p:cNvSpPr>
              <a:spLocks/>
            </p:cNvSpPr>
            <p:nvPr/>
          </p:nvSpPr>
          <p:spPr bwMode="auto">
            <a:xfrm>
              <a:off x="2265" y="3110"/>
              <a:ext cx="343" cy="54"/>
            </a:xfrm>
            <a:custGeom>
              <a:avLst/>
              <a:gdLst>
                <a:gd name="T0" fmla="*/ 0 w 115"/>
                <a:gd name="T1" fmla="*/ 162 h 17"/>
                <a:gd name="T2" fmla="*/ 400 w 115"/>
                <a:gd name="T3" fmla="*/ 483 h 17"/>
                <a:gd name="T4" fmla="*/ 1059 w 115"/>
                <a:gd name="T5" fmla="*/ 413 h 17"/>
                <a:gd name="T6" fmla="*/ 2046 w 115"/>
                <a:gd name="T7" fmla="*/ 384 h 17"/>
                <a:gd name="T8" fmla="*/ 2732 w 115"/>
                <a:gd name="T9" fmla="*/ 324 h 17"/>
                <a:gd name="T10" fmla="*/ 2944 w 115"/>
                <a:gd name="T11" fmla="*/ 324 h 17"/>
                <a:gd name="T12" fmla="*/ 2998 w 115"/>
                <a:gd name="T13" fmla="*/ 60 h 17"/>
                <a:gd name="T14" fmla="*/ 2813 w 115"/>
                <a:gd name="T15" fmla="*/ 0 h 17"/>
                <a:gd name="T16" fmla="*/ 2288 w 115"/>
                <a:gd name="T17" fmla="*/ 32 h 17"/>
                <a:gd name="T18" fmla="*/ 1059 w 115"/>
                <a:gd name="T19" fmla="*/ 130 h 17"/>
                <a:gd name="T20" fmla="*/ 534 w 115"/>
                <a:gd name="T21" fmla="*/ 162 h 17"/>
                <a:gd name="T22" fmla="*/ 161 w 115"/>
                <a:gd name="T23" fmla="*/ 13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 h="17">
                  <a:moveTo>
                    <a:pt x="0" y="5"/>
                  </a:moveTo>
                  <a:cubicBezTo>
                    <a:pt x="1" y="11"/>
                    <a:pt x="9" y="14"/>
                    <a:pt x="15" y="15"/>
                  </a:cubicBezTo>
                  <a:cubicBezTo>
                    <a:pt x="23" y="17"/>
                    <a:pt x="31" y="14"/>
                    <a:pt x="40" y="13"/>
                  </a:cubicBezTo>
                  <a:cubicBezTo>
                    <a:pt x="52" y="11"/>
                    <a:pt x="65" y="12"/>
                    <a:pt x="77" y="12"/>
                  </a:cubicBezTo>
                  <a:cubicBezTo>
                    <a:pt x="86" y="12"/>
                    <a:pt x="95" y="9"/>
                    <a:pt x="103" y="10"/>
                  </a:cubicBezTo>
                  <a:cubicBezTo>
                    <a:pt x="106" y="11"/>
                    <a:pt x="108" y="12"/>
                    <a:pt x="111" y="10"/>
                  </a:cubicBezTo>
                  <a:cubicBezTo>
                    <a:pt x="113" y="8"/>
                    <a:pt x="115" y="5"/>
                    <a:pt x="113" y="2"/>
                  </a:cubicBezTo>
                  <a:cubicBezTo>
                    <a:pt x="112" y="0"/>
                    <a:pt x="108" y="0"/>
                    <a:pt x="106" y="0"/>
                  </a:cubicBezTo>
                  <a:cubicBezTo>
                    <a:pt x="99" y="0"/>
                    <a:pt x="92" y="1"/>
                    <a:pt x="86" y="1"/>
                  </a:cubicBezTo>
                  <a:cubicBezTo>
                    <a:pt x="70" y="2"/>
                    <a:pt x="55" y="4"/>
                    <a:pt x="40" y="4"/>
                  </a:cubicBezTo>
                  <a:cubicBezTo>
                    <a:pt x="34" y="5"/>
                    <a:pt x="27" y="5"/>
                    <a:pt x="20" y="5"/>
                  </a:cubicBezTo>
                  <a:cubicBezTo>
                    <a:pt x="16" y="5"/>
                    <a:pt x="10" y="6"/>
                    <a:pt x="6" y="4"/>
                  </a:cubicBezTo>
                </a:path>
              </a:pathLst>
            </a:custGeom>
            <a:solidFill>
              <a:srgbClr val="E5EE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72" name="Freeform 315">
              <a:extLst>
                <a:ext uri="{FF2B5EF4-FFF2-40B4-BE49-F238E27FC236}">
                  <a16:creationId xmlns:a16="http://schemas.microsoft.com/office/drawing/2014/main" id="{A705E002-44F1-4B1B-83DC-B75391FB9960}"/>
                </a:ext>
              </a:extLst>
            </p:cNvPr>
            <p:cNvSpPr>
              <a:spLocks/>
            </p:cNvSpPr>
            <p:nvPr/>
          </p:nvSpPr>
          <p:spPr bwMode="auto">
            <a:xfrm>
              <a:off x="2297" y="3116"/>
              <a:ext cx="278" cy="39"/>
            </a:xfrm>
            <a:custGeom>
              <a:avLst/>
              <a:gdLst>
                <a:gd name="T0" fmla="*/ 0 w 93"/>
                <a:gd name="T1" fmla="*/ 244 h 12"/>
                <a:gd name="T2" fmla="*/ 508 w 93"/>
                <a:gd name="T3" fmla="*/ 276 h 12"/>
                <a:gd name="T4" fmla="*/ 1235 w 93"/>
                <a:gd name="T5" fmla="*/ 211 h 12"/>
                <a:gd name="T6" fmla="*/ 1545 w 93"/>
                <a:gd name="T7" fmla="*/ 211 h 12"/>
                <a:gd name="T8" fmla="*/ 1868 w 93"/>
                <a:gd name="T9" fmla="*/ 169 h 12"/>
                <a:gd name="T10" fmla="*/ 2484 w 93"/>
                <a:gd name="T11" fmla="*/ 107 h 12"/>
                <a:gd name="T12" fmla="*/ 2215 w 93"/>
                <a:gd name="T13" fmla="*/ 75 h 12"/>
                <a:gd name="T14" fmla="*/ 1841 w 93"/>
                <a:gd name="T15" fmla="*/ 107 h 12"/>
                <a:gd name="T16" fmla="*/ 1303 w 93"/>
                <a:gd name="T17" fmla="*/ 107 h 12"/>
                <a:gd name="T18" fmla="*/ 616 w 93"/>
                <a:gd name="T19" fmla="*/ 169 h 12"/>
                <a:gd name="T20" fmla="*/ 54 w 93"/>
                <a:gd name="T21" fmla="*/ 24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2">
                  <a:moveTo>
                    <a:pt x="0" y="7"/>
                  </a:moveTo>
                  <a:cubicBezTo>
                    <a:pt x="2" y="12"/>
                    <a:pt x="15" y="8"/>
                    <a:pt x="19" y="8"/>
                  </a:cubicBezTo>
                  <a:cubicBezTo>
                    <a:pt x="28" y="7"/>
                    <a:pt x="37" y="6"/>
                    <a:pt x="46" y="6"/>
                  </a:cubicBezTo>
                  <a:cubicBezTo>
                    <a:pt x="50" y="6"/>
                    <a:pt x="54" y="7"/>
                    <a:pt x="58" y="6"/>
                  </a:cubicBezTo>
                  <a:cubicBezTo>
                    <a:pt x="62" y="6"/>
                    <a:pt x="66" y="6"/>
                    <a:pt x="70" y="5"/>
                  </a:cubicBezTo>
                  <a:cubicBezTo>
                    <a:pt x="78" y="5"/>
                    <a:pt x="86" y="6"/>
                    <a:pt x="93" y="3"/>
                  </a:cubicBezTo>
                  <a:cubicBezTo>
                    <a:pt x="92" y="0"/>
                    <a:pt x="85" y="2"/>
                    <a:pt x="83" y="2"/>
                  </a:cubicBezTo>
                  <a:cubicBezTo>
                    <a:pt x="79" y="3"/>
                    <a:pt x="74" y="3"/>
                    <a:pt x="69" y="3"/>
                  </a:cubicBezTo>
                  <a:cubicBezTo>
                    <a:pt x="63" y="3"/>
                    <a:pt x="56" y="3"/>
                    <a:pt x="49" y="3"/>
                  </a:cubicBezTo>
                  <a:cubicBezTo>
                    <a:pt x="41" y="3"/>
                    <a:pt x="32" y="4"/>
                    <a:pt x="23" y="5"/>
                  </a:cubicBezTo>
                  <a:cubicBezTo>
                    <a:pt x="16" y="6"/>
                    <a:pt x="9" y="8"/>
                    <a:pt x="2"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73" name="Freeform 316">
              <a:extLst>
                <a:ext uri="{FF2B5EF4-FFF2-40B4-BE49-F238E27FC236}">
                  <a16:creationId xmlns:a16="http://schemas.microsoft.com/office/drawing/2014/main" id="{687EE12E-2BEE-4DBD-B5CB-5F7145E0D2F3}"/>
                </a:ext>
              </a:extLst>
            </p:cNvPr>
            <p:cNvSpPr>
              <a:spLocks/>
            </p:cNvSpPr>
            <p:nvPr/>
          </p:nvSpPr>
          <p:spPr bwMode="auto">
            <a:xfrm>
              <a:off x="2387" y="3174"/>
              <a:ext cx="233" cy="51"/>
            </a:xfrm>
            <a:custGeom>
              <a:avLst/>
              <a:gdLst>
                <a:gd name="T0" fmla="*/ 0 w 78"/>
                <a:gd name="T1" fmla="*/ 456 h 16"/>
                <a:gd name="T2" fmla="*/ 1249 w 78"/>
                <a:gd name="T3" fmla="*/ 520 h 16"/>
                <a:gd name="T4" fmla="*/ 1864 w 78"/>
                <a:gd name="T5" fmla="*/ 488 h 16"/>
                <a:gd name="T6" fmla="*/ 2025 w 78"/>
                <a:gd name="T7" fmla="*/ 357 h 16"/>
                <a:gd name="T8" fmla="*/ 2025 w 78"/>
                <a:gd name="T9" fmla="*/ 0 h 16"/>
                <a:gd name="T10" fmla="*/ 1706 w 78"/>
                <a:gd name="T11" fmla="*/ 325 h 16"/>
                <a:gd name="T12" fmla="*/ 1356 w 78"/>
                <a:gd name="T13" fmla="*/ 357 h 16"/>
                <a:gd name="T14" fmla="*/ 54 w 78"/>
                <a:gd name="T15" fmla="*/ 418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16">
                  <a:moveTo>
                    <a:pt x="0" y="14"/>
                  </a:moveTo>
                  <a:cubicBezTo>
                    <a:pt x="16" y="14"/>
                    <a:pt x="31" y="16"/>
                    <a:pt x="47" y="16"/>
                  </a:cubicBezTo>
                  <a:cubicBezTo>
                    <a:pt x="54" y="16"/>
                    <a:pt x="63" y="16"/>
                    <a:pt x="70" y="15"/>
                  </a:cubicBezTo>
                  <a:cubicBezTo>
                    <a:pt x="74" y="15"/>
                    <a:pt x="75" y="14"/>
                    <a:pt x="76" y="11"/>
                  </a:cubicBezTo>
                  <a:cubicBezTo>
                    <a:pt x="78" y="8"/>
                    <a:pt x="78" y="4"/>
                    <a:pt x="76" y="0"/>
                  </a:cubicBezTo>
                  <a:cubicBezTo>
                    <a:pt x="76" y="8"/>
                    <a:pt x="71" y="10"/>
                    <a:pt x="64" y="10"/>
                  </a:cubicBezTo>
                  <a:cubicBezTo>
                    <a:pt x="60" y="10"/>
                    <a:pt x="56" y="11"/>
                    <a:pt x="51" y="11"/>
                  </a:cubicBezTo>
                  <a:cubicBezTo>
                    <a:pt x="44" y="11"/>
                    <a:pt x="9" y="12"/>
                    <a:pt x="2" y="13"/>
                  </a:cubicBezTo>
                </a:path>
              </a:pathLst>
            </a:custGeom>
            <a:solidFill>
              <a:srgbClr val="63A6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74" name="Freeform 317">
              <a:extLst>
                <a:ext uri="{FF2B5EF4-FFF2-40B4-BE49-F238E27FC236}">
                  <a16:creationId xmlns:a16="http://schemas.microsoft.com/office/drawing/2014/main" id="{4DB60EC1-C301-4A20-905F-876BBF569CD1}"/>
                </a:ext>
              </a:extLst>
            </p:cNvPr>
            <p:cNvSpPr>
              <a:spLocks/>
            </p:cNvSpPr>
            <p:nvPr/>
          </p:nvSpPr>
          <p:spPr bwMode="auto">
            <a:xfrm>
              <a:off x="2706" y="3193"/>
              <a:ext cx="131" cy="76"/>
            </a:xfrm>
            <a:custGeom>
              <a:avLst/>
              <a:gdLst>
                <a:gd name="T0" fmla="*/ 161 w 44"/>
                <a:gd name="T1" fmla="*/ 0 h 24"/>
                <a:gd name="T2" fmla="*/ 107 w 44"/>
                <a:gd name="T3" fmla="*/ 671 h 24"/>
                <a:gd name="T4" fmla="*/ 682 w 44"/>
                <a:gd name="T5" fmla="*/ 703 h 24"/>
                <a:gd name="T6" fmla="*/ 1161 w 44"/>
                <a:gd name="T7" fmla="*/ 671 h 24"/>
                <a:gd name="T8" fmla="*/ 319 w 44"/>
                <a:gd name="T9" fmla="*/ 573 h 24"/>
                <a:gd name="T10" fmla="*/ 188 w 44"/>
                <a:gd name="T11" fmla="*/ 13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24">
                  <a:moveTo>
                    <a:pt x="6" y="0"/>
                  </a:moveTo>
                  <a:cubicBezTo>
                    <a:pt x="7" y="5"/>
                    <a:pt x="0" y="18"/>
                    <a:pt x="4" y="21"/>
                  </a:cubicBezTo>
                  <a:cubicBezTo>
                    <a:pt x="7" y="24"/>
                    <a:pt x="22" y="22"/>
                    <a:pt x="26" y="22"/>
                  </a:cubicBezTo>
                  <a:cubicBezTo>
                    <a:pt x="33" y="23"/>
                    <a:pt x="37" y="21"/>
                    <a:pt x="44" y="21"/>
                  </a:cubicBezTo>
                  <a:cubicBezTo>
                    <a:pt x="36" y="21"/>
                    <a:pt x="19" y="21"/>
                    <a:pt x="12" y="18"/>
                  </a:cubicBezTo>
                  <a:cubicBezTo>
                    <a:pt x="3" y="15"/>
                    <a:pt x="9" y="12"/>
                    <a:pt x="7" y="4"/>
                  </a:cubicBezTo>
                </a:path>
              </a:pathLst>
            </a:custGeom>
            <a:solidFill>
              <a:srgbClr val="63A6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75" name="Freeform 318">
              <a:extLst>
                <a:ext uri="{FF2B5EF4-FFF2-40B4-BE49-F238E27FC236}">
                  <a16:creationId xmlns:a16="http://schemas.microsoft.com/office/drawing/2014/main" id="{4B533B77-EC57-4219-BAB6-94E93A91951F}"/>
                </a:ext>
              </a:extLst>
            </p:cNvPr>
            <p:cNvSpPr>
              <a:spLocks/>
            </p:cNvSpPr>
            <p:nvPr/>
          </p:nvSpPr>
          <p:spPr bwMode="auto">
            <a:xfrm>
              <a:off x="2581" y="3215"/>
              <a:ext cx="89" cy="128"/>
            </a:xfrm>
            <a:custGeom>
              <a:avLst/>
              <a:gdLst>
                <a:gd name="T0" fmla="*/ 0 w 30"/>
                <a:gd name="T1" fmla="*/ 522 h 40"/>
                <a:gd name="T2" fmla="*/ 107 w 30"/>
                <a:gd name="T3" fmla="*/ 922 h 40"/>
                <a:gd name="T4" fmla="*/ 264 w 30"/>
                <a:gd name="T5" fmla="*/ 1248 h 40"/>
                <a:gd name="T6" fmla="*/ 519 w 30"/>
                <a:gd name="T7" fmla="*/ 1178 h 40"/>
                <a:gd name="T8" fmla="*/ 783 w 30"/>
                <a:gd name="T9" fmla="*/ 0 h 40"/>
                <a:gd name="T10" fmla="*/ 703 w 30"/>
                <a:gd name="T11" fmla="*/ 358 h 40"/>
                <a:gd name="T12" fmla="*/ 466 w 30"/>
                <a:gd name="T13" fmla="*/ 429 h 40"/>
                <a:gd name="T14" fmla="*/ 184 w 30"/>
                <a:gd name="T15" fmla="*/ 461 h 40"/>
                <a:gd name="T16" fmla="*/ 0 w 30"/>
                <a:gd name="T17" fmla="*/ 461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40">
                  <a:moveTo>
                    <a:pt x="0" y="16"/>
                  </a:moveTo>
                  <a:cubicBezTo>
                    <a:pt x="0" y="20"/>
                    <a:pt x="2" y="24"/>
                    <a:pt x="4" y="28"/>
                  </a:cubicBezTo>
                  <a:cubicBezTo>
                    <a:pt x="6" y="31"/>
                    <a:pt x="7" y="36"/>
                    <a:pt x="10" y="38"/>
                  </a:cubicBezTo>
                  <a:cubicBezTo>
                    <a:pt x="13" y="40"/>
                    <a:pt x="17" y="38"/>
                    <a:pt x="20" y="36"/>
                  </a:cubicBezTo>
                  <a:cubicBezTo>
                    <a:pt x="30" y="26"/>
                    <a:pt x="30" y="13"/>
                    <a:pt x="30" y="0"/>
                  </a:cubicBezTo>
                  <a:cubicBezTo>
                    <a:pt x="30" y="4"/>
                    <a:pt x="28" y="8"/>
                    <a:pt x="27" y="11"/>
                  </a:cubicBezTo>
                  <a:cubicBezTo>
                    <a:pt x="24" y="15"/>
                    <a:pt x="22" y="14"/>
                    <a:pt x="18" y="13"/>
                  </a:cubicBezTo>
                  <a:cubicBezTo>
                    <a:pt x="13" y="12"/>
                    <a:pt x="12" y="13"/>
                    <a:pt x="7" y="14"/>
                  </a:cubicBezTo>
                  <a:cubicBezTo>
                    <a:pt x="5" y="14"/>
                    <a:pt x="3" y="14"/>
                    <a:pt x="0" y="14"/>
                  </a:cubicBezTo>
                </a:path>
              </a:pathLst>
            </a:custGeom>
            <a:solidFill>
              <a:srgbClr val="B2D1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76" name="Freeform 319">
              <a:extLst>
                <a:ext uri="{FF2B5EF4-FFF2-40B4-BE49-F238E27FC236}">
                  <a16:creationId xmlns:a16="http://schemas.microsoft.com/office/drawing/2014/main" id="{18829A09-5032-4436-A246-383A6CE1F53D}"/>
                </a:ext>
              </a:extLst>
            </p:cNvPr>
            <p:cNvSpPr>
              <a:spLocks/>
            </p:cNvSpPr>
            <p:nvPr/>
          </p:nvSpPr>
          <p:spPr bwMode="auto">
            <a:xfrm>
              <a:off x="2587" y="3282"/>
              <a:ext cx="68" cy="61"/>
            </a:xfrm>
            <a:custGeom>
              <a:avLst/>
              <a:gdLst>
                <a:gd name="T0" fmla="*/ 0 w 23"/>
                <a:gd name="T1" fmla="*/ 0 h 19"/>
                <a:gd name="T2" fmla="*/ 263 w 23"/>
                <a:gd name="T3" fmla="*/ 568 h 19"/>
                <a:gd name="T4" fmla="*/ 594 w 23"/>
                <a:gd name="T5" fmla="*/ 61 h 19"/>
                <a:gd name="T6" fmla="*/ 438 w 23"/>
                <a:gd name="T7" fmla="*/ 331 h 19"/>
                <a:gd name="T8" fmla="*/ 130 w 23"/>
                <a:gd name="T9" fmla="*/ 19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9">
                  <a:moveTo>
                    <a:pt x="0" y="0"/>
                  </a:moveTo>
                  <a:cubicBezTo>
                    <a:pt x="2" y="6"/>
                    <a:pt x="3" y="15"/>
                    <a:pt x="10" y="17"/>
                  </a:cubicBezTo>
                  <a:cubicBezTo>
                    <a:pt x="18" y="19"/>
                    <a:pt x="22" y="8"/>
                    <a:pt x="23" y="2"/>
                  </a:cubicBezTo>
                  <a:cubicBezTo>
                    <a:pt x="22" y="5"/>
                    <a:pt x="20" y="8"/>
                    <a:pt x="17" y="10"/>
                  </a:cubicBezTo>
                  <a:cubicBezTo>
                    <a:pt x="12" y="12"/>
                    <a:pt x="9" y="9"/>
                    <a:pt x="5" y="6"/>
                  </a:cubicBezTo>
                </a:path>
              </a:pathLst>
            </a:cu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grpSp>
      <p:grpSp>
        <p:nvGrpSpPr>
          <p:cNvPr id="77" name="Group 879">
            <a:extLst>
              <a:ext uri="{FF2B5EF4-FFF2-40B4-BE49-F238E27FC236}">
                <a16:creationId xmlns:a16="http://schemas.microsoft.com/office/drawing/2014/main" id="{D7B59441-BD6E-404C-B7A0-00C4270B8D43}"/>
              </a:ext>
            </a:extLst>
          </p:cNvPr>
          <p:cNvGrpSpPr>
            <a:grpSpLocks/>
          </p:cNvGrpSpPr>
          <p:nvPr/>
        </p:nvGrpSpPr>
        <p:grpSpPr bwMode="auto">
          <a:xfrm>
            <a:off x="5526126" y="2012244"/>
            <a:ext cx="1314644" cy="4121201"/>
            <a:chOff x="3027" y="636"/>
            <a:chExt cx="1105" cy="3464"/>
          </a:xfrm>
        </p:grpSpPr>
        <p:sp>
          <p:nvSpPr>
            <p:cNvPr id="78" name="Freeform 880">
              <a:extLst>
                <a:ext uri="{FF2B5EF4-FFF2-40B4-BE49-F238E27FC236}">
                  <a16:creationId xmlns:a16="http://schemas.microsoft.com/office/drawing/2014/main" id="{B2DE5731-AD9C-440A-8D42-2695CDBDFBDB}"/>
                </a:ext>
              </a:extLst>
            </p:cNvPr>
            <p:cNvSpPr>
              <a:spLocks/>
            </p:cNvSpPr>
            <p:nvPr/>
          </p:nvSpPr>
          <p:spPr bwMode="auto">
            <a:xfrm>
              <a:off x="4024" y="2309"/>
              <a:ext cx="93" cy="51"/>
            </a:xfrm>
            <a:custGeom>
              <a:avLst/>
              <a:gdLst>
                <a:gd name="T0" fmla="*/ 5 w 62"/>
                <a:gd name="T1" fmla="*/ 59 h 34"/>
                <a:gd name="T2" fmla="*/ 188 w 62"/>
                <a:gd name="T3" fmla="*/ 0 h 34"/>
                <a:gd name="T4" fmla="*/ 194 w 62"/>
                <a:gd name="T5" fmla="*/ 116 h 34"/>
                <a:gd name="T6" fmla="*/ 0 w 62"/>
                <a:gd name="T7" fmla="*/ 72 h 34"/>
                <a:gd name="T8" fmla="*/ 5 w 62"/>
                <a:gd name="T9" fmla="*/ 59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4">
                  <a:moveTo>
                    <a:pt x="1" y="17"/>
                  </a:moveTo>
                  <a:cubicBezTo>
                    <a:pt x="55" y="0"/>
                    <a:pt x="55" y="0"/>
                    <a:pt x="55" y="0"/>
                  </a:cubicBezTo>
                  <a:cubicBezTo>
                    <a:pt x="55" y="0"/>
                    <a:pt x="62" y="14"/>
                    <a:pt x="57" y="34"/>
                  </a:cubicBezTo>
                  <a:cubicBezTo>
                    <a:pt x="0" y="21"/>
                    <a:pt x="0" y="21"/>
                    <a:pt x="0" y="21"/>
                  </a:cubicBezTo>
                  <a:lnTo>
                    <a:pt x="1" y="17"/>
                  </a:lnTo>
                  <a:close/>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9" name="Freeform 881">
              <a:extLst>
                <a:ext uri="{FF2B5EF4-FFF2-40B4-BE49-F238E27FC236}">
                  <a16:creationId xmlns:a16="http://schemas.microsoft.com/office/drawing/2014/main" id="{24409AB1-BE7D-4FA1-995B-1B23EDF7DD16}"/>
                </a:ext>
              </a:extLst>
            </p:cNvPr>
            <p:cNvSpPr>
              <a:spLocks/>
            </p:cNvSpPr>
            <p:nvPr/>
          </p:nvSpPr>
          <p:spPr bwMode="auto">
            <a:xfrm>
              <a:off x="3080" y="1056"/>
              <a:ext cx="1030" cy="2642"/>
            </a:xfrm>
            <a:custGeom>
              <a:avLst/>
              <a:gdLst>
                <a:gd name="T0" fmla="*/ 18 w 684"/>
                <a:gd name="T1" fmla="*/ 3165 h 1764"/>
                <a:gd name="T2" fmla="*/ 66 w 684"/>
                <a:gd name="T3" fmla="*/ 3407 h 1764"/>
                <a:gd name="T4" fmla="*/ 205 w 684"/>
                <a:gd name="T5" fmla="*/ 3583 h 1764"/>
                <a:gd name="T6" fmla="*/ 283 w 684"/>
                <a:gd name="T7" fmla="*/ 3578 h 1764"/>
                <a:gd name="T8" fmla="*/ 363 w 684"/>
                <a:gd name="T9" fmla="*/ 3575 h 1764"/>
                <a:gd name="T10" fmla="*/ 378 w 684"/>
                <a:gd name="T11" fmla="*/ 3521 h 1764"/>
                <a:gd name="T12" fmla="*/ 286 w 684"/>
                <a:gd name="T13" fmla="*/ 3410 h 1764"/>
                <a:gd name="T14" fmla="*/ 218 w 684"/>
                <a:gd name="T15" fmla="*/ 3326 h 1764"/>
                <a:gd name="T16" fmla="*/ 224 w 684"/>
                <a:gd name="T17" fmla="*/ 3165 h 1764"/>
                <a:gd name="T18" fmla="*/ 393 w 684"/>
                <a:gd name="T19" fmla="*/ 3280 h 1764"/>
                <a:gd name="T20" fmla="*/ 236 w 684"/>
                <a:gd name="T21" fmla="*/ 2983 h 1764"/>
                <a:gd name="T22" fmla="*/ 196 w 684"/>
                <a:gd name="T23" fmla="*/ 2874 h 1764"/>
                <a:gd name="T24" fmla="*/ 337 w 684"/>
                <a:gd name="T25" fmla="*/ 2271 h 1764"/>
                <a:gd name="T26" fmla="*/ 447 w 684"/>
                <a:gd name="T27" fmla="*/ 1601 h 1764"/>
                <a:gd name="T28" fmla="*/ 461 w 684"/>
                <a:gd name="T29" fmla="*/ 1451 h 1764"/>
                <a:gd name="T30" fmla="*/ 507 w 684"/>
                <a:gd name="T31" fmla="*/ 1668 h 1764"/>
                <a:gd name="T32" fmla="*/ 461 w 684"/>
                <a:gd name="T33" fmla="*/ 2829 h 1764"/>
                <a:gd name="T34" fmla="*/ 595 w 684"/>
                <a:gd name="T35" fmla="*/ 4354 h 1764"/>
                <a:gd name="T36" fmla="*/ 632 w 684"/>
                <a:gd name="T37" fmla="*/ 4818 h 1764"/>
                <a:gd name="T38" fmla="*/ 641 w 684"/>
                <a:gd name="T39" fmla="*/ 5927 h 1764"/>
                <a:gd name="T40" fmla="*/ 1012 w 684"/>
                <a:gd name="T41" fmla="*/ 5164 h 1764"/>
                <a:gd name="T42" fmla="*/ 1035 w 684"/>
                <a:gd name="T43" fmla="*/ 4597 h 1764"/>
                <a:gd name="T44" fmla="*/ 1089 w 684"/>
                <a:gd name="T45" fmla="*/ 3356 h 1764"/>
                <a:gd name="T46" fmla="*/ 1281 w 684"/>
                <a:gd name="T47" fmla="*/ 3921 h 1764"/>
                <a:gd name="T48" fmla="*/ 1297 w 684"/>
                <a:gd name="T49" fmla="*/ 4710 h 1764"/>
                <a:gd name="T50" fmla="*/ 1372 w 684"/>
                <a:gd name="T51" fmla="*/ 5702 h 1764"/>
                <a:gd name="T52" fmla="*/ 1714 w 684"/>
                <a:gd name="T53" fmla="*/ 5393 h 1764"/>
                <a:gd name="T54" fmla="*/ 1723 w 684"/>
                <a:gd name="T55" fmla="*/ 4606 h 1764"/>
                <a:gd name="T56" fmla="*/ 1821 w 684"/>
                <a:gd name="T57" fmla="*/ 3046 h 1764"/>
                <a:gd name="T58" fmla="*/ 1902 w 684"/>
                <a:gd name="T59" fmla="*/ 1959 h 1764"/>
                <a:gd name="T60" fmla="*/ 1869 w 684"/>
                <a:gd name="T61" fmla="*/ 1456 h 1764"/>
                <a:gd name="T62" fmla="*/ 1875 w 684"/>
                <a:gd name="T63" fmla="*/ 1528 h 1764"/>
                <a:gd name="T64" fmla="*/ 1924 w 684"/>
                <a:gd name="T65" fmla="*/ 1943 h 1764"/>
                <a:gd name="T66" fmla="*/ 2113 w 684"/>
                <a:gd name="T67" fmla="*/ 2775 h 1764"/>
                <a:gd name="T68" fmla="*/ 2336 w 684"/>
                <a:gd name="T69" fmla="*/ 2834 h 1764"/>
                <a:gd name="T70" fmla="*/ 2301 w 684"/>
                <a:gd name="T71" fmla="*/ 2530 h 1764"/>
                <a:gd name="T72" fmla="*/ 2220 w 684"/>
                <a:gd name="T73" fmla="*/ 1686 h 1764"/>
                <a:gd name="T74" fmla="*/ 2012 w 684"/>
                <a:gd name="T75" fmla="*/ 789 h 1764"/>
                <a:gd name="T76" fmla="*/ 1471 w 684"/>
                <a:gd name="T77" fmla="*/ 364 h 1764"/>
                <a:gd name="T78" fmla="*/ 905 w 684"/>
                <a:gd name="T79" fmla="*/ 0 h 1764"/>
                <a:gd name="T80" fmla="*/ 520 w 684"/>
                <a:gd name="T81" fmla="*/ 601 h 1764"/>
                <a:gd name="T82" fmla="*/ 190 w 684"/>
                <a:gd name="T83" fmla="*/ 1230 h 1764"/>
                <a:gd name="T84" fmla="*/ 102 w 684"/>
                <a:gd name="T85" fmla="*/ 1902 h 1764"/>
                <a:gd name="T86" fmla="*/ 27 w 684"/>
                <a:gd name="T87" fmla="*/ 2714 h 1764"/>
                <a:gd name="T88" fmla="*/ 0 w 684"/>
                <a:gd name="T89" fmla="*/ 2937 h 17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84" h="1764">
                  <a:moveTo>
                    <a:pt x="0" y="874"/>
                  </a:moveTo>
                  <a:cubicBezTo>
                    <a:pt x="0" y="874"/>
                    <a:pt x="7" y="926"/>
                    <a:pt x="5" y="942"/>
                  </a:cubicBezTo>
                  <a:cubicBezTo>
                    <a:pt x="3" y="958"/>
                    <a:pt x="4" y="967"/>
                    <a:pt x="5" y="977"/>
                  </a:cubicBezTo>
                  <a:cubicBezTo>
                    <a:pt x="6" y="987"/>
                    <a:pt x="16" y="1002"/>
                    <a:pt x="19" y="1014"/>
                  </a:cubicBezTo>
                  <a:cubicBezTo>
                    <a:pt x="25" y="1040"/>
                    <a:pt x="32" y="1040"/>
                    <a:pt x="38" y="1049"/>
                  </a:cubicBezTo>
                  <a:cubicBezTo>
                    <a:pt x="44" y="1057"/>
                    <a:pt x="58" y="1063"/>
                    <a:pt x="60" y="1066"/>
                  </a:cubicBezTo>
                  <a:cubicBezTo>
                    <a:pt x="62" y="1069"/>
                    <a:pt x="69" y="1075"/>
                    <a:pt x="76" y="1074"/>
                  </a:cubicBezTo>
                  <a:cubicBezTo>
                    <a:pt x="84" y="1073"/>
                    <a:pt x="83" y="1065"/>
                    <a:pt x="83" y="1065"/>
                  </a:cubicBezTo>
                  <a:cubicBezTo>
                    <a:pt x="83" y="1065"/>
                    <a:pt x="85" y="1065"/>
                    <a:pt x="88" y="1065"/>
                  </a:cubicBezTo>
                  <a:cubicBezTo>
                    <a:pt x="92" y="1065"/>
                    <a:pt x="103" y="1067"/>
                    <a:pt x="106" y="1064"/>
                  </a:cubicBezTo>
                  <a:cubicBezTo>
                    <a:pt x="113" y="1056"/>
                    <a:pt x="103" y="1049"/>
                    <a:pt x="103" y="1049"/>
                  </a:cubicBezTo>
                  <a:cubicBezTo>
                    <a:pt x="111" y="1048"/>
                    <a:pt x="111" y="1048"/>
                    <a:pt x="111" y="1048"/>
                  </a:cubicBezTo>
                  <a:cubicBezTo>
                    <a:pt x="120" y="1043"/>
                    <a:pt x="108" y="1033"/>
                    <a:pt x="108" y="1033"/>
                  </a:cubicBezTo>
                  <a:cubicBezTo>
                    <a:pt x="109" y="1015"/>
                    <a:pt x="86" y="1019"/>
                    <a:pt x="84" y="1015"/>
                  </a:cubicBezTo>
                  <a:cubicBezTo>
                    <a:pt x="76" y="1005"/>
                    <a:pt x="69" y="1005"/>
                    <a:pt x="69" y="1005"/>
                  </a:cubicBezTo>
                  <a:cubicBezTo>
                    <a:pt x="68" y="995"/>
                    <a:pt x="62" y="993"/>
                    <a:pt x="64" y="990"/>
                  </a:cubicBezTo>
                  <a:cubicBezTo>
                    <a:pt x="69" y="983"/>
                    <a:pt x="60" y="974"/>
                    <a:pt x="64" y="968"/>
                  </a:cubicBezTo>
                  <a:cubicBezTo>
                    <a:pt x="67" y="962"/>
                    <a:pt x="66" y="942"/>
                    <a:pt x="66" y="942"/>
                  </a:cubicBezTo>
                  <a:cubicBezTo>
                    <a:pt x="66" y="942"/>
                    <a:pt x="75" y="944"/>
                    <a:pt x="79" y="955"/>
                  </a:cubicBezTo>
                  <a:cubicBezTo>
                    <a:pt x="83" y="966"/>
                    <a:pt x="101" y="985"/>
                    <a:pt x="115" y="976"/>
                  </a:cubicBezTo>
                  <a:cubicBezTo>
                    <a:pt x="129" y="967"/>
                    <a:pt x="109" y="942"/>
                    <a:pt x="98" y="931"/>
                  </a:cubicBezTo>
                  <a:cubicBezTo>
                    <a:pt x="86" y="920"/>
                    <a:pt x="77" y="897"/>
                    <a:pt x="69" y="888"/>
                  </a:cubicBezTo>
                  <a:cubicBezTo>
                    <a:pt x="60" y="880"/>
                    <a:pt x="60" y="862"/>
                    <a:pt x="60" y="862"/>
                  </a:cubicBezTo>
                  <a:cubicBezTo>
                    <a:pt x="60" y="862"/>
                    <a:pt x="55" y="858"/>
                    <a:pt x="57" y="855"/>
                  </a:cubicBezTo>
                  <a:cubicBezTo>
                    <a:pt x="58" y="852"/>
                    <a:pt x="62" y="839"/>
                    <a:pt x="64" y="826"/>
                  </a:cubicBezTo>
                  <a:cubicBezTo>
                    <a:pt x="66" y="814"/>
                    <a:pt x="95" y="701"/>
                    <a:pt x="99" y="676"/>
                  </a:cubicBezTo>
                  <a:cubicBezTo>
                    <a:pt x="108" y="629"/>
                    <a:pt x="124" y="611"/>
                    <a:pt x="119" y="578"/>
                  </a:cubicBezTo>
                  <a:cubicBezTo>
                    <a:pt x="119" y="554"/>
                    <a:pt x="129" y="489"/>
                    <a:pt x="131" y="477"/>
                  </a:cubicBezTo>
                  <a:cubicBezTo>
                    <a:pt x="132" y="475"/>
                    <a:pt x="132" y="463"/>
                    <a:pt x="133" y="455"/>
                  </a:cubicBezTo>
                  <a:cubicBezTo>
                    <a:pt x="134" y="451"/>
                    <a:pt x="135" y="442"/>
                    <a:pt x="135" y="432"/>
                  </a:cubicBezTo>
                  <a:cubicBezTo>
                    <a:pt x="135" y="433"/>
                    <a:pt x="135" y="433"/>
                    <a:pt x="135" y="433"/>
                  </a:cubicBezTo>
                  <a:cubicBezTo>
                    <a:pt x="136" y="444"/>
                    <a:pt x="147" y="468"/>
                    <a:pt x="149" y="497"/>
                  </a:cubicBezTo>
                  <a:cubicBezTo>
                    <a:pt x="147" y="522"/>
                    <a:pt x="125" y="556"/>
                    <a:pt x="126" y="579"/>
                  </a:cubicBezTo>
                  <a:cubicBezTo>
                    <a:pt x="95" y="724"/>
                    <a:pt x="136" y="814"/>
                    <a:pt x="135" y="842"/>
                  </a:cubicBezTo>
                  <a:cubicBezTo>
                    <a:pt x="134" y="877"/>
                    <a:pt x="151" y="885"/>
                    <a:pt x="150" y="916"/>
                  </a:cubicBezTo>
                  <a:cubicBezTo>
                    <a:pt x="174" y="1296"/>
                    <a:pt x="174" y="1296"/>
                    <a:pt x="174" y="1296"/>
                  </a:cubicBezTo>
                  <a:cubicBezTo>
                    <a:pt x="174" y="1308"/>
                    <a:pt x="172" y="1349"/>
                    <a:pt x="176" y="1371"/>
                  </a:cubicBezTo>
                  <a:cubicBezTo>
                    <a:pt x="177" y="1376"/>
                    <a:pt x="185" y="1400"/>
                    <a:pt x="185" y="1434"/>
                  </a:cubicBezTo>
                  <a:cubicBezTo>
                    <a:pt x="187" y="1488"/>
                    <a:pt x="175" y="1565"/>
                    <a:pt x="177" y="1604"/>
                  </a:cubicBezTo>
                  <a:cubicBezTo>
                    <a:pt x="180" y="1667"/>
                    <a:pt x="178" y="1723"/>
                    <a:pt x="188" y="1764"/>
                  </a:cubicBezTo>
                  <a:cubicBezTo>
                    <a:pt x="273" y="1688"/>
                    <a:pt x="273" y="1688"/>
                    <a:pt x="273" y="1688"/>
                  </a:cubicBezTo>
                  <a:cubicBezTo>
                    <a:pt x="276" y="1675"/>
                    <a:pt x="298" y="1591"/>
                    <a:pt x="296" y="1537"/>
                  </a:cubicBezTo>
                  <a:cubicBezTo>
                    <a:pt x="295" y="1504"/>
                    <a:pt x="302" y="1424"/>
                    <a:pt x="302" y="1402"/>
                  </a:cubicBezTo>
                  <a:cubicBezTo>
                    <a:pt x="302" y="1398"/>
                    <a:pt x="304" y="1373"/>
                    <a:pt x="303" y="1368"/>
                  </a:cubicBezTo>
                  <a:cubicBezTo>
                    <a:pt x="296" y="1334"/>
                    <a:pt x="314" y="1168"/>
                    <a:pt x="314" y="1166"/>
                  </a:cubicBezTo>
                  <a:cubicBezTo>
                    <a:pt x="316" y="1144"/>
                    <a:pt x="319" y="999"/>
                    <a:pt x="319" y="999"/>
                  </a:cubicBezTo>
                  <a:cubicBezTo>
                    <a:pt x="367" y="998"/>
                    <a:pt x="367" y="998"/>
                    <a:pt x="367" y="998"/>
                  </a:cubicBezTo>
                  <a:cubicBezTo>
                    <a:pt x="367" y="998"/>
                    <a:pt x="373" y="1145"/>
                    <a:pt x="375" y="1167"/>
                  </a:cubicBezTo>
                  <a:cubicBezTo>
                    <a:pt x="375" y="1169"/>
                    <a:pt x="385" y="1335"/>
                    <a:pt x="379" y="1368"/>
                  </a:cubicBezTo>
                  <a:cubicBezTo>
                    <a:pt x="378" y="1373"/>
                    <a:pt x="380" y="1398"/>
                    <a:pt x="380" y="1402"/>
                  </a:cubicBezTo>
                  <a:cubicBezTo>
                    <a:pt x="380" y="1424"/>
                    <a:pt x="388" y="1501"/>
                    <a:pt x="385" y="1534"/>
                  </a:cubicBezTo>
                  <a:cubicBezTo>
                    <a:pt x="381" y="1591"/>
                    <a:pt x="396" y="1666"/>
                    <a:pt x="402" y="1697"/>
                  </a:cubicBezTo>
                  <a:cubicBezTo>
                    <a:pt x="488" y="1764"/>
                    <a:pt x="488" y="1764"/>
                    <a:pt x="488" y="1764"/>
                  </a:cubicBezTo>
                  <a:cubicBezTo>
                    <a:pt x="493" y="1714"/>
                    <a:pt x="499" y="1669"/>
                    <a:pt x="502" y="1605"/>
                  </a:cubicBezTo>
                  <a:cubicBezTo>
                    <a:pt x="503" y="1573"/>
                    <a:pt x="495" y="1503"/>
                    <a:pt x="497" y="1434"/>
                  </a:cubicBezTo>
                  <a:cubicBezTo>
                    <a:pt x="498" y="1400"/>
                    <a:pt x="504" y="1376"/>
                    <a:pt x="505" y="1371"/>
                  </a:cubicBezTo>
                  <a:cubicBezTo>
                    <a:pt x="509" y="1349"/>
                    <a:pt x="504" y="1308"/>
                    <a:pt x="504" y="1296"/>
                  </a:cubicBezTo>
                  <a:cubicBezTo>
                    <a:pt x="510" y="1108"/>
                    <a:pt x="535" y="946"/>
                    <a:pt x="533" y="907"/>
                  </a:cubicBezTo>
                  <a:cubicBezTo>
                    <a:pt x="533" y="907"/>
                    <a:pt x="550" y="856"/>
                    <a:pt x="547" y="842"/>
                  </a:cubicBezTo>
                  <a:cubicBezTo>
                    <a:pt x="546" y="814"/>
                    <a:pt x="594" y="733"/>
                    <a:pt x="557" y="583"/>
                  </a:cubicBezTo>
                  <a:cubicBezTo>
                    <a:pt x="558" y="559"/>
                    <a:pt x="536" y="523"/>
                    <a:pt x="535" y="499"/>
                  </a:cubicBezTo>
                  <a:cubicBezTo>
                    <a:pt x="536" y="469"/>
                    <a:pt x="547" y="444"/>
                    <a:pt x="547" y="433"/>
                  </a:cubicBezTo>
                  <a:cubicBezTo>
                    <a:pt x="547" y="432"/>
                    <a:pt x="547" y="432"/>
                    <a:pt x="547" y="432"/>
                  </a:cubicBezTo>
                  <a:cubicBezTo>
                    <a:pt x="548" y="442"/>
                    <a:pt x="549" y="451"/>
                    <a:pt x="549" y="455"/>
                  </a:cubicBezTo>
                  <a:cubicBezTo>
                    <a:pt x="551" y="463"/>
                    <a:pt x="551" y="475"/>
                    <a:pt x="552" y="477"/>
                  </a:cubicBezTo>
                  <a:cubicBezTo>
                    <a:pt x="553" y="489"/>
                    <a:pt x="563" y="554"/>
                    <a:pt x="564" y="578"/>
                  </a:cubicBezTo>
                  <a:cubicBezTo>
                    <a:pt x="559" y="611"/>
                    <a:pt x="576" y="628"/>
                    <a:pt x="585" y="675"/>
                  </a:cubicBezTo>
                  <a:cubicBezTo>
                    <a:pt x="589" y="700"/>
                    <a:pt x="617" y="814"/>
                    <a:pt x="619" y="826"/>
                  </a:cubicBezTo>
                  <a:cubicBezTo>
                    <a:pt x="621" y="839"/>
                    <a:pt x="624" y="852"/>
                    <a:pt x="626" y="855"/>
                  </a:cubicBezTo>
                  <a:cubicBezTo>
                    <a:pt x="684" y="843"/>
                    <a:pt x="684" y="843"/>
                    <a:pt x="684" y="843"/>
                  </a:cubicBezTo>
                  <a:cubicBezTo>
                    <a:pt x="681" y="832"/>
                    <a:pt x="681" y="821"/>
                    <a:pt x="678" y="808"/>
                  </a:cubicBezTo>
                  <a:cubicBezTo>
                    <a:pt x="675" y="796"/>
                    <a:pt x="675" y="771"/>
                    <a:pt x="674" y="753"/>
                  </a:cubicBezTo>
                  <a:cubicBezTo>
                    <a:pt x="673" y="724"/>
                    <a:pt x="673" y="608"/>
                    <a:pt x="656" y="566"/>
                  </a:cubicBezTo>
                  <a:cubicBezTo>
                    <a:pt x="653" y="553"/>
                    <a:pt x="649" y="532"/>
                    <a:pt x="650" y="502"/>
                  </a:cubicBezTo>
                  <a:cubicBezTo>
                    <a:pt x="640" y="419"/>
                    <a:pt x="621" y="372"/>
                    <a:pt x="623" y="346"/>
                  </a:cubicBezTo>
                  <a:cubicBezTo>
                    <a:pt x="622" y="306"/>
                    <a:pt x="599" y="257"/>
                    <a:pt x="589" y="235"/>
                  </a:cubicBezTo>
                  <a:cubicBezTo>
                    <a:pt x="574" y="206"/>
                    <a:pt x="521" y="165"/>
                    <a:pt x="506" y="159"/>
                  </a:cubicBezTo>
                  <a:cubicBezTo>
                    <a:pt x="500" y="156"/>
                    <a:pt x="463" y="128"/>
                    <a:pt x="431" y="108"/>
                  </a:cubicBezTo>
                  <a:cubicBezTo>
                    <a:pt x="398" y="81"/>
                    <a:pt x="410" y="50"/>
                    <a:pt x="411" y="36"/>
                  </a:cubicBezTo>
                  <a:cubicBezTo>
                    <a:pt x="265" y="0"/>
                    <a:pt x="265" y="0"/>
                    <a:pt x="265" y="0"/>
                  </a:cubicBezTo>
                  <a:cubicBezTo>
                    <a:pt x="265" y="16"/>
                    <a:pt x="280" y="81"/>
                    <a:pt x="250" y="113"/>
                  </a:cubicBezTo>
                  <a:cubicBezTo>
                    <a:pt x="238" y="119"/>
                    <a:pt x="171" y="171"/>
                    <a:pt x="152" y="179"/>
                  </a:cubicBezTo>
                  <a:cubicBezTo>
                    <a:pt x="121" y="192"/>
                    <a:pt x="85" y="250"/>
                    <a:pt x="75" y="294"/>
                  </a:cubicBezTo>
                  <a:cubicBezTo>
                    <a:pt x="71" y="313"/>
                    <a:pt x="57" y="353"/>
                    <a:pt x="56" y="366"/>
                  </a:cubicBezTo>
                  <a:cubicBezTo>
                    <a:pt x="58" y="391"/>
                    <a:pt x="45" y="408"/>
                    <a:pt x="37" y="502"/>
                  </a:cubicBezTo>
                  <a:cubicBezTo>
                    <a:pt x="37" y="532"/>
                    <a:pt x="34" y="553"/>
                    <a:pt x="30" y="566"/>
                  </a:cubicBezTo>
                  <a:cubicBezTo>
                    <a:pt x="13" y="608"/>
                    <a:pt x="13" y="724"/>
                    <a:pt x="12" y="753"/>
                  </a:cubicBezTo>
                  <a:cubicBezTo>
                    <a:pt x="11" y="771"/>
                    <a:pt x="11" y="796"/>
                    <a:pt x="8" y="808"/>
                  </a:cubicBezTo>
                  <a:cubicBezTo>
                    <a:pt x="5" y="821"/>
                    <a:pt x="7" y="832"/>
                    <a:pt x="4" y="843"/>
                  </a:cubicBezTo>
                  <a:cubicBezTo>
                    <a:pt x="1" y="854"/>
                    <a:pt x="0" y="868"/>
                    <a:pt x="0" y="874"/>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0" name="Freeform 882">
              <a:extLst>
                <a:ext uri="{FF2B5EF4-FFF2-40B4-BE49-F238E27FC236}">
                  <a16:creationId xmlns:a16="http://schemas.microsoft.com/office/drawing/2014/main" id="{AA4DBCED-3F28-451C-A9F0-16A2CFB527CA}"/>
                </a:ext>
              </a:extLst>
            </p:cNvPr>
            <p:cNvSpPr>
              <a:spLocks/>
            </p:cNvSpPr>
            <p:nvPr/>
          </p:nvSpPr>
          <p:spPr bwMode="auto">
            <a:xfrm>
              <a:off x="3916" y="2317"/>
              <a:ext cx="195" cy="338"/>
            </a:xfrm>
            <a:custGeom>
              <a:avLst/>
              <a:gdLst>
                <a:gd name="T0" fmla="*/ 237 w 130"/>
                <a:gd name="T1" fmla="*/ 42 h 226"/>
                <a:gd name="T2" fmla="*/ 207 w 130"/>
                <a:gd name="T3" fmla="*/ 130 h 226"/>
                <a:gd name="T4" fmla="*/ 108 w 130"/>
                <a:gd name="T5" fmla="*/ 275 h 226"/>
                <a:gd name="T6" fmla="*/ 53 w 130"/>
                <a:gd name="T7" fmla="*/ 425 h 226"/>
                <a:gd name="T8" fmla="*/ 174 w 130"/>
                <a:gd name="T9" fmla="*/ 356 h 226"/>
                <a:gd name="T10" fmla="*/ 215 w 130"/>
                <a:gd name="T11" fmla="*/ 311 h 226"/>
                <a:gd name="T12" fmla="*/ 224 w 130"/>
                <a:gd name="T13" fmla="*/ 398 h 226"/>
                <a:gd name="T14" fmla="*/ 221 w 130"/>
                <a:gd name="T15" fmla="*/ 473 h 226"/>
                <a:gd name="T16" fmla="*/ 207 w 130"/>
                <a:gd name="T17" fmla="*/ 520 h 226"/>
                <a:gd name="T18" fmla="*/ 156 w 130"/>
                <a:gd name="T19" fmla="*/ 555 h 226"/>
                <a:gd name="T20" fmla="*/ 72 w 130"/>
                <a:gd name="T21" fmla="*/ 615 h 226"/>
                <a:gd name="T22" fmla="*/ 66 w 130"/>
                <a:gd name="T23" fmla="*/ 667 h 226"/>
                <a:gd name="T24" fmla="*/ 89 w 130"/>
                <a:gd name="T25" fmla="*/ 669 h 226"/>
                <a:gd name="T26" fmla="*/ 80 w 130"/>
                <a:gd name="T27" fmla="*/ 721 h 226"/>
                <a:gd name="T28" fmla="*/ 140 w 130"/>
                <a:gd name="T29" fmla="*/ 722 h 226"/>
                <a:gd name="T30" fmla="*/ 161 w 130"/>
                <a:gd name="T31" fmla="*/ 722 h 226"/>
                <a:gd name="T32" fmla="*/ 180 w 130"/>
                <a:gd name="T33" fmla="*/ 754 h 226"/>
                <a:gd name="T34" fmla="*/ 237 w 130"/>
                <a:gd name="T35" fmla="*/ 727 h 226"/>
                <a:gd name="T36" fmla="*/ 311 w 130"/>
                <a:gd name="T37" fmla="*/ 669 h 226"/>
                <a:gd name="T38" fmla="*/ 377 w 130"/>
                <a:gd name="T39" fmla="*/ 552 h 226"/>
                <a:gd name="T40" fmla="*/ 423 w 130"/>
                <a:gd name="T41" fmla="*/ 428 h 226"/>
                <a:gd name="T42" fmla="*/ 423 w 130"/>
                <a:gd name="T43" fmla="*/ 311 h 226"/>
                <a:gd name="T44" fmla="*/ 440 w 130"/>
                <a:gd name="T45" fmla="*/ 82 h 226"/>
                <a:gd name="T46" fmla="*/ 237 w 130"/>
                <a:gd name="T47" fmla="*/ 40 h 2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0" h="226">
                  <a:moveTo>
                    <a:pt x="70" y="13"/>
                  </a:moveTo>
                  <a:cubicBezTo>
                    <a:pt x="70" y="13"/>
                    <a:pt x="69" y="31"/>
                    <a:pt x="61" y="39"/>
                  </a:cubicBezTo>
                  <a:cubicBezTo>
                    <a:pt x="52" y="48"/>
                    <a:pt x="44" y="71"/>
                    <a:pt x="32" y="82"/>
                  </a:cubicBezTo>
                  <a:cubicBezTo>
                    <a:pt x="20" y="93"/>
                    <a:pt x="0" y="118"/>
                    <a:pt x="15" y="127"/>
                  </a:cubicBezTo>
                  <a:cubicBezTo>
                    <a:pt x="29" y="136"/>
                    <a:pt x="47" y="117"/>
                    <a:pt x="51" y="106"/>
                  </a:cubicBezTo>
                  <a:cubicBezTo>
                    <a:pt x="55" y="95"/>
                    <a:pt x="63" y="93"/>
                    <a:pt x="63" y="93"/>
                  </a:cubicBezTo>
                  <a:cubicBezTo>
                    <a:pt x="63" y="93"/>
                    <a:pt x="62" y="113"/>
                    <a:pt x="66" y="119"/>
                  </a:cubicBezTo>
                  <a:cubicBezTo>
                    <a:pt x="69" y="125"/>
                    <a:pt x="61" y="134"/>
                    <a:pt x="65" y="141"/>
                  </a:cubicBezTo>
                  <a:cubicBezTo>
                    <a:pt x="67" y="144"/>
                    <a:pt x="62" y="146"/>
                    <a:pt x="61" y="156"/>
                  </a:cubicBezTo>
                  <a:cubicBezTo>
                    <a:pt x="59" y="165"/>
                    <a:pt x="53" y="156"/>
                    <a:pt x="46" y="166"/>
                  </a:cubicBezTo>
                  <a:cubicBezTo>
                    <a:pt x="43" y="170"/>
                    <a:pt x="21" y="166"/>
                    <a:pt x="21" y="184"/>
                  </a:cubicBezTo>
                  <a:cubicBezTo>
                    <a:pt x="21" y="184"/>
                    <a:pt x="10" y="194"/>
                    <a:pt x="19" y="199"/>
                  </a:cubicBezTo>
                  <a:cubicBezTo>
                    <a:pt x="26" y="200"/>
                    <a:pt x="26" y="200"/>
                    <a:pt x="26" y="200"/>
                  </a:cubicBezTo>
                  <a:cubicBezTo>
                    <a:pt x="26" y="200"/>
                    <a:pt x="16" y="207"/>
                    <a:pt x="23" y="215"/>
                  </a:cubicBezTo>
                  <a:cubicBezTo>
                    <a:pt x="26" y="218"/>
                    <a:pt x="38" y="216"/>
                    <a:pt x="41" y="216"/>
                  </a:cubicBezTo>
                  <a:cubicBezTo>
                    <a:pt x="45" y="216"/>
                    <a:pt x="47" y="216"/>
                    <a:pt x="47" y="216"/>
                  </a:cubicBezTo>
                  <a:cubicBezTo>
                    <a:pt x="47" y="216"/>
                    <a:pt x="46" y="224"/>
                    <a:pt x="53" y="225"/>
                  </a:cubicBezTo>
                  <a:cubicBezTo>
                    <a:pt x="60" y="226"/>
                    <a:pt x="67" y="220"/>
                    <a:pt x="70" y="217"/>
                  </a:cubicBezTo>
                  <a:cubicBezTo>
                    <a:pt x="72" y="214"/>
                    <a:pt x="86" y="208"/>
                    <a:pt x="92" y="200"/>
                  </a:cubicBezTo>
                  <a:cubicBezTo>
                    <a:pt x="97" y="191"/>
                    <a:pt x="105" y="191"/>
                    <a:pt x="111" y="165"/>
                  </a:cubicBezTo>
                  <a:cubicBezTo>
                    <a:pt x="114" y="153"/>
                    <a:pt x="124" y="138"/>
                    <a:pt x="125" y="128"/>
                  </a:cubicBezTo>
                  <a:cubicBezTo>
                    <a:pt x="125" y="118"/>
                    <a:pt x="127" y="109"/>
                    <a:pt x="125" y="93"/>
                  </a:cubicBezTo>
                  <a:cubicBezTo>
                    <a:pt x="122" y="77"/>
                    <a:pt x="130" y="25"/>
                    <a:pt x="130" y="25"/>
                  </a:cubicBezTo>
                  <a:cubicBezTo>
                    <a:pt x="130" y="25"/>
                    <a:pt x="103" y="0"/>
                    <a:pt x="70" y="12"/>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1" name="Freeform 883">
              <a:extLst>
                <a:ext uri="{FF2B5EF4-FFF2-40B4-BE49-F238E27FC236}">
                  <a16:creationId xmlns:a16="http://schemas.microsoft.com/office/drawing/2014/main" id="{C0FCF550-1807-4DF7-9CEB-B9AD9CCF2534}"/>
                </a:ext>
              </a:extLst>
            </p:cNvPr>
            <p:cNvSpPr>
              <a:spLocks/>
            </p:cNvSpPr>
            <p:nvPr/>
          </p:nvSpPr>
          <p:spPr bwMode="auto">
            <a:xfrm>
              <a:off x="4009" y="2458"/>
              <a:ext cx="47" cy="93"/>
            </a:xfrm>
            <a:custGeom>
              <a:avLst/>
              <a:gdLst>
                <a:gd name="T0" fmla="*/ 8 w 31"/>
                <a:gd name="T1" fmla="*/ 0 h 62"/>
                <a:gd name="T2" fmla="*/ 74 w 31"/>
                <a:gd name="T3" fmla="*/ 53 h 62"/>
                <a:gd name="T4" fmla="*/ 76 w 31"/>
                <a:gd name="T5" fmla="*/ 126 h 62"/>
                <a:gd name="T6" fmla="*/ 67 w 31"/>
                <a:gd name="T7" fmla="*/ 201 h 62"/>
                <a:gd name="T8" fmla="*/ 39 w 31"/>
                <a:gd name="T9" fmla="*/ 176 h 62"/>
                <a:gd name="T10" fmla="*/ 12 w 31"/>
                <a:gd name="T11" fmla="*/ 126 h 62"/>
                <a:gd name="T12" fmla="*/ 8 w 31"/>
                <a:gd name="T13" fmla="*/ 62 h 62"/>
                <a:gd name="T14" fmla="*/ 8 w 31"/>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62">
                  <a:moveTo>
                    <a:pt x="2" y="0"/>
                  </a:moveTo>
                  <a:cubicBezTo>
                    <a:pt x="2" y="0"/>
                    <a:pt x="1" y="7"/>
                    <a:pt x="21" y="15"/>
                  </a:cubicBezTo>
                  <a:cubicBezTo>
                    <a:pt x="31" y="19"/>
                    <a:pt x="23" y="36"/>
                    <a:pt x="22" y="37"/>
                  </a:cubicBezTo>
                  <a:cubicBezTo>
                    <a:pt x="21" y="39"/>
                    <a:pt x="19" y="59"/>
                    <a:pt x="19" y="59"/>
                  </a:cubicBezTo>
                  <a:cubicBezTo>
                    <a:pt x="19" y="59"/>
                    <a:pt x="15" y="62"/>
                    <a:pt x="11" y="52"/>
                  </a:cubicBezTo>
                  <a:cubicBezTo>
                    <a:pt x="6" y="42"/>
                    <a:pt x="0" y="52"/>
                    <a:pt x="3" y="37"/>
                  </a:cubicBezTo>
                  <a:cubicBezTo>
                    <a:pt x="7" y="23"/>
                    <a:pt x="2" y="23"/>
                    <a:pt x="2" y="18"/>
                  </a:cubicBezTo>
                  <a:lnTo>
                    <a:pt x="2" y="0"/>
                  </a:lnTo>
                  <a:close/>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2" name="Freeform 884">
              <a:extLst>
                <a:ext uri="{FF2B5EF4-FFF2-40B4-BE49-F238E27FC236}">
                  <a16:creationId xmlns:a16="http://schemas.microsoft.com/office/drawing/2014/main" id="{1A48089C-482F-4FA2-9962-4A7EB7481AB0}"/>
                </a:ext>
              </a:extLst>
            </p:cNvPr>
            <p:cNvSpPr>
              <a:spLocks/>
            </p:cNvSpPr>
            <p:nvPr/>
          </p:nvSpPr>
          <p:spPr bwMode="auto">
            <a:xfrm>
              <a:off x="3917" y="2318"/>
              <a:ext cx="197" cy="337"/>
            </a:xfrm>
            <a:custGeom>
              <a:avLst/>
              <a:gdLst>
                <a:gd name="T0" fmla="*/ 235 w 131"/>
                <a:gd name="T1" fmla="*/ 40 h 225"/>
                <a:gd name="T2" fmla="*/ 203 w 131"/>
                <a:gd name="T3" fmla="*/ 130 h 225"/>
                <a:gd name="T4" fmla="*/ 107 w 131"/>
                <a:gd name="T5" fmla="*/ 271 h 225"/>
                <a:gd name="T6" fmla="*/ 48 w 131"/>
                <a:gd name="T7" fmla="*/ 427 h 225"/>
                <a:gd name="T8" fmla="*/ 170 w 131"/>
                <a:gd name="T9" fmla="*/ 352 h 225"/>
                <a:gd name="T10" fmla="*/ 215 w 131"/>
                <a:gd name="T11" fmla="*/ 310 h 225"/>
                <a:gd name="T12" fmla="*/ 221 w 131"/>
                <a:gd name="T13" fmla="*/ 397 h 225"/>
                <a:gd name="T14" fmla="*/ 221 w 131"/>
                <a:gd name="T15" fmla="*/ 472 h 225"/>
                <a:gd name="T16" fmla="*/ 203 w 131"/>
                <a:gd name="T17" fmla="*/ 520 h 225"/>
                <a:gd name="T18" fmla="*/ 153 w 131"/>
                <a:gd name="T19" fmla="*/ 554 h 225"/>
                <a:gd name="T20" fmla="*/ 72 w 131"/>
                <a:gd name="T21" fmla="*/ 614 h 225"/>
                <a:gd name="T22" fmla="*/ 62 w 131"/>
                <a:gd name="T23" fmla="*/ 667 h 225"/>
                <a:gd name="T24" fmla="*/ 89 w 131"/>
                <a:gd name="T25" fmla="*/ 668 h 225"/>
                <a:gd name="T26" fmla="*/ 80 w 131"/>
                <a:gd name="T27" fmla="*/ 720 h 225"/>
                <a:gd name="T28" fmla="*/ 140 w 131"/>
                <a:gd name="T29" fmla="*/ 722 h 225"/>
                <a:gd name="T30" fmla="*/ 156 w 131"/>
                <a:gd name="T31" fmla="*/ 722 h 225"/>
                <a:gd name="T32" fmla="*/ 180 w 131"/>
                <a:gd name="T33" fmla="*/ 753 h 225"/>
                <a:gd name="T34" fmla="*/ 235 w 131"/>
                <a:gd name="T35" fmla="*/ 726 h 225"/>
                <a:gd name="T36" fmla="*/ 310 w 131"/>
                <a:gd name="T37" fmla="*/ 668 h 225"/>
                <a:gd name="T38" fmla="*/ 373 w 131"/>
                <a:gd name="T39" fmla="*/ 551 h 225"/>
                <a:gd name="T40" fmla="*/ 421 w 131"/>
                <a:gd name="T41" fmla="*/ 427 h 225"/>
                <a:gd name="T42" fmla="*/ 421 w 131"/>
                <a:gd name="T43" fmla="*/ 310 h 225"/>
                <a:gd name="T44" fmla="*/ 439 w 131"/>
                <a:gd name="T45" fmla="*/ 82 h 225"/>
                <a:gd name="T46" fmla="*/ 435 w 131"/>
                <a:gd name="T47" fmla="*/ 0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1" h="225">
                  <a:moveTo>
                    <a:pt x="69" y="12"/>
                  </a:moveTo>
                  <a:cubicBezTo>
                    <a:pt x="69" y="12"/>
                    <a:pt x="68" y="30"/>
                    <a:pt x="60" y="39"/>
                  </a:cubicBezTo>
                  <a:cubicBezTo>
                    <a:pt x="52" y="47"/>
                    <a:pt x="43" y="70"/>
                    <a:pt x="31" y="81"/>
                  </a:cubicBezTo>
                  <a:cubicBezTo>
                    <a:pt x="20" y="92"/>
                    <a:pt x="0" y="118"/>
                    <a:pt x="14" y="127"/>
                  </a:cubicBezTo>
                  <a:cubicBezTo>
                    <a:pt x="28" y="135"/>
                    <a:pt x="46" y="116"/>
                    <a:pt x="50" y="105"/>
                  </a:cubicBezTo>
                  <a:cubicBezTo>
                    <a:pt x="54" y="94"/>
                    <a:pt x="63" y="92"/>
                    <a:pt x="63" y="92"/>
                  </a:cubicBezTo>
                  <a:cubicBezTo>
                    <a:pt x="63" y="92"/>
                    <a:pt x="62" y="112"/>
                    <a:pt x="65" y="118"/>
                  </a:cubicBezTo>
                  <a:cubicBezTo>
                    <a:pt x="68" y="124"/>
                    <a:pt x="60" y="133"/>
                    <a:pt x="65" y="140"/>
                  </a:cubicBezTo>
                  <a:cubicBezTo>
                    <a:pt x="67" y="143"/>
                    <a:pt x="61" y="145"/>
                    <a:pt x="60" y="155"/>
                  </a:cubicBezTo>
                  <a:cubicBezTo>
                    <a:pt x="59" y="165"/>
                    <a:pt x="53" y="155"/>
                    <a:pt x="45" y="165"/>
                  </a:cubicBezTo>
                  <a:cubicBezTo>
                    <a:pt x="43" y="169"/>
                    <a:pt x="20" y="166"/>
                    <a:pt x="21" y="183"/>
                  </a:cubicBezTo>
                  <a:cubicBezTo>
                    <a:pt x="21" y="183"/>
                    <a:pt x="9" y="193"/>
                    <a:pt x="18" y="198"/>
                  </a:cubicBezTo>
                  <a:cubicBezTo>
                    <a:pt x="26" y="199"/>
                    <a:pt x="26" y="199"/>
                    <a:pt x="26" y="199"/>
                  </a:cubicBezTo>
                  <a:cubicBezTo>
                    <a:pt x="26" y="199"/>
                    <a:pt x="16" y="207"/>
                    <a:pt x="23" y="214"/>
                  </a:cubicBezTo>
                  <a:cubicBezTo>
                    <a:pt x="26" y="217"/>
                    <a:pt x="37" y="215"/>
                    <a:pt x="41" y="215"/>
                  </a:cubicBezTo>
                  <a:cubicBezTo>
                    <a:pt x="44" y="215"/>
                    <a:pt x="46" y="215"/>
                    <a:pt x="46" y="215"/>
                  </a:cubicBezTo>
                  <a:cubicBezTo>
                    <a:pt x="46" y="215"/>
                    <a:pt x="45" y="223"/>
                    <a:pt x="53" y="224"/>
                  </a:cubicBezTo>
                  <a:cubicBezTo>
                    <a:pt x="60" y="225"/>
                    <a:pt x="67" y="219"/>
                    <a:pt x="69" y="216"/>
                  </a:cubicBezTo>
                  <a:cubicBezTo>
                    <a:pt x="71" y="213"/>
                    <a:pt x="85" y="207"/>
                    <a:pt x="91" y="199"/>
                  </a:cubicBezTo>
                  <a:cubicBezTo>
                    <a:pt x="97" y="190"/>
                    <a:pt x="104" y="190"/>
                    <a:pt x="110" y="164"/>
                  </a:cubicBezTo>
                  <a:cubicBezTo>
                    <a:pt x="113" y="152"/>
                    <a:pt x="123" y="137"/>
                    <a:pt x="124" y="127"/>
                  </a:cubicBezTo>
                  <a:cubicBezTo>
                    <a:pt x="125" y="117"/>
                    <a:pt x="126" y="108"/>
                    <a:pt x="124" y="92"/>
                  </a:cubicBezTo>
                  <a:cubicBezTo>
                    <a:pt x="122" y="76"/>
                    <a:pt x="129" y="25"/>
                    <a:pt x="129" y="25"/>
                  </a:cubicBezTo>
                  <a:cubicBezTo>
                    <a:pt x="129" y="25"/>
                    <a:pt x="131" y="14"/>
                    <a:pt x="128"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3" name="Freeform 885">
              <a:extLst>
                <a:ext uri="{FF2B5EF4-FFF2-40B4-BE49-F238E27FC236}">
                  <a16:creationId xmlns:a16="http://schemas.microsoft.com/office/drawing/2014/main" id="{DADB7BE9-5F37-4F6E-8EF7-0DD78AF09814}"/>
                </a:ext>
              </a:extLst>
            </p:cNvPr>
            <p:cNvSpPr>
              <a:spLocks/>
            </p:cNvSpPr>
            <p:nvPr/>
          </p:nvSpPr>
          <p:spPr bwMode="auto">
            <a:xfrm>
              <a:off x="3986" y="2456"/>
              <a:ext cx="64" cy="183"/>
            </a:xfrm>
            <a:custGeom>
              <a:avLst/>
              <a:gdLst>
                <a:gd name="T0" fmla="*/ 61 w 42"/>
                <a:gd name="T1" fmla="*/ 0 h 122"/>
                <a:gd name="T2" fmla="*/ 143 w 42"/>
                <a:gd name="T3" fmla="*/ 72 h 122"/>
                <a:gd name="T4" fmla="*/ 134 w 42"/>
                <a:gd name="T5" fmla="*/ 126 h 122"/>
                <a:gd name="T6" fmla="*/ 120 w 42"/>
                <a:gd name="T7" fmla="*/ 197 h 122"/>
                <a:gd name="T8" fmla="*/ 120 w 42"/>
                <a:gd name="T9" fmla="*/ 230 h 122"/>
                <a:gd name="T10" fmla="*/ 107 w 42"/>
                <a:gd name="T11" fmla="*/ 251 h 122"/>
                <a:gd name="T12" fmla="*/ 79 w 42"/>
                <a:gd name="T13" fmla="*/ 323 h 122"/>
                <a:gd name="T14" fmla="*/ 32 w 42"/>
                <a:gd name="T15" fmla="*/ 363 h 122"/>
                <a:gd name="T16" fmla="*/ 0 w 42"/>
                <a:gd name="T17" fmla="*/ 413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122">
                  <a:moveTo>
                    <a:pt x="17" y="0"/>
                  </a:moveTo>
                  <a:cubicBezTo>
                    <a:pt x="18" y="12"/>
                    <a:pt x="39" y="11"/>
                    <a:pt x="41" y="21"/>
                  </a:cubicBezTo>
                  <a:cubicBezTo>
                    <a:pt x="42" y="26"/>
                    <a:pt x="40" y="33"/>
                    <a:pt x="38" y="37"/>
                  </a:cubicBezTo>
                  <a:cubicBezTo>
                    <a:pt x="36" y="44"/>
                    <a:pt x="34" y="51"/>
                    <a:pt x="34" y="58"/>
                  </a:cubicBezTo>
                  <a:cubicBezTo>
                    <a:pt x="34" y="61"/>
                    <a:pt x="34" y="65"/>
                    <a:pt x="34" y="68"/>
                  </a:cubicBezTo>
                  <a:cubicBezTo>
                    <a:pt x="33" y="71"/>
                    <a:pt x="32" y="71"/>
                    <a:pt x="30" y="74"/>
                  </a:cubicBezTo>
                  <a:cubicBezTo>
                    <a:pt x="25" y="80"/>
                    <a:pt x="24" y="88"/>
                    <a:pt x="22" y="95"/>
                  </a:cubicBezTo>
                  <a:cubicBezTo>
                    <a:pt x="19" y="103"/>
                    <a:pt x="15" y="101"/>
                    <a:pt x="9" y="107"/>
                  </a:cubicBezTo>
                  <a:cubicBezTo>
                    <a:pt x="5" y="110"/>
                    <a:pt x="0" y="117"/>
                    <a:pt x="0" y="12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4" name="Freeform 886">
              <a:extLst>
                <a:ext uri="{FF2B5EF4-FFF2-40B4-BE49-F238E27FC236}">
                  <a16:creationId xmlns:a16="http://schemas.microsoft.com/office/drawing/2014/main" id="{7ECA1474-F320-462A-AF62-3AD627236902}"/>
                </a:ext>
              </a:extLst>
            </p:cNvPr>
            <p:cNvSpPr>
              <a:spLocks/>
            </p:cNvSpPr>
            <p:nvPr/>
          </p:nvSpPr>
          <p:spPr bwMode="auto">
            <a:xfrm>
              <a:off x="4012" y="2449"/>
              <a:ext cx="21" cy="7"/>
            </a:xfrm>
            <a:custGeom>
              <a:avLst/>
              <a:gdLst>
                <a:gd name="T0" fmla="*/ 0 w 14"/>
                <a:gd name="T1" fmla="*/ 14 h 5"/>
                <a:gd name="T2" fmla="*/ 48 w 14"/>
                <a:gd name="T3" fmla="*/ 0 h 5"/>
                <a:gd name="T4" fmla="*/ 0 60000 65536"/>
                <a:gd name="T5" fmla="*/ 0 60000 65536"/>
              </a:gdLst>
              <a:ahLst/>
              <a:cxnLst>
                <a:cxn ang="T4">
                  <a:pos x="T0" y="T1"/>
                </a:cxn>
                <a:cxn ang="T5">
                  <a:pos x="T2" y="T3"/>
                </a:cxn>
              </a:cxnLst>
              <a:rect l="0" t="0" r="r" b="b"/>
              <a:pathLst>
                <a:path w="14" h="5">
                  <a:moveTo>
                    <a:pt x="0" y="5"/>
                  </a:moveTo>
                  <a:cubicBezTo>
                    <a:pt x="4" y="2"/>
                    <a:pt x="8" y="0"/>
                    <a:pt x="14"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5" name="Freeform 887">
              <a:extLst>
                <a:ext uri="{FF2B5EF4-FFF2-40B4-BE49-F238E27FC236}">
                  <a16:creationId xmlns:a16="http://schemas.microsoft.com/office/drawing/2014/main" id="{531220F8-4668-4D93-B085-79B381F5E5AC}"/>
                </a:ext>
              </a:extLst>
            </p:cNvPr>
            <p:cNvSpPr>
              <a:spLocks/>
            </p:cNvSpPr>
            <p:nvPr/>
          </p:nvSpPr>
          <p:spPr bwMode="auto">
            <a:xfrm>
              <a:off x="4015" y="2528"/>
              <a:ext cx="23" cy="20"/>
            </a:xfrm>
            <a:custGeom>
              <a:avLst/>
              <a:gdLst>
                <a:gd name="T0" fmla="*/ 0 w 15"/>
                <a:gd name="T1" fmla="*/ 0 h 13"/>
                <a:gd name="T2" fmla="*/ 54 w 15"/>
                <a:gd name="T3" fmla="*/ 48 h 13"/>
                <a:gd name="T4" fmla="*/ 0 60000 65536"/>
                <a:gd name="T5" fmla="*/ 0 60000 65536"/>
              </a:gdLst>
              <a:ahLst/>
              <a:cxnLst>
                <a:cxn ang="T4">
                  <a:pos x="T0" y="T1"/>
                </a:cxn>
                <a:cxn ang="T5">
                  <a:pos x="T2" y="T3"/>
                </a:cxn>
              </a:cxnLst>
              <a:rect l="0" t="0" r="r" b="b"/>
              <a:pathLst>
                <a:path w="15" h="13">
                  <a:moveTo>
                    <a:pt x="0" y="0"/>
                  </a:moveTo>
                  <a:cubicBezTo>
                    <a:pt x="8" y="2"/>
                    <a:pt x="7" y="13"/>
                    <a:pt x="15" y="1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6" name="Freeform 888">
              <a:extLst>
                <a:ext uri="{FF2B5EF4-FFF2-40B4-BE49-F238E27FC236}">
                  <a16:creationId xmlns:a16="http://schemas.microsoft.com/office/drawing/2014/main" id="{433D154D-3283-4E63-9752-8D6C99425A85}"/>
                </a:ext>
              </a:extLst>
            </p:cNvPr>
            <p:cNvSpPr>
              <a:spLocks/>
            </p:cNvSpPr>
            <p:nvPr/>
          </p:nvSpPr>
          <p:spPr bwMode="auto">
            <a:xfrm>
              <a:off x="3955" y="2588"/>
              <a:ext cx="66" cy="29"/>
            </a:xfrm>
            <a:custGeom>
              <a:avLst/>
              <a:gdLst>
                <a:gd name="T0" fmla="*/ 149 w 44"/>
                <a:gd name="T1" fmla="*/ 0 h 19"/>
                <a:gd name="T2" fmla="*/ 75 w 44"/>
                <a:gd name="T3" fmla="*/ 49 h 19"/>
                <a:gd name="T4" fmla="*/ 0 w 44"/>
                <a:gd name="T5" fmla="*/ 67 h 19"/>
                <a:gd name="T6" fmla="*/ 0 60000 65536"/>
                <a:gd name="T7" fmla="*/ 0 60000 65536"/>
                <a:gd name="T8" fmla="*/ 0 60000 65536"/>
              </a:gdLst>
              <a:ahLst/>
              <a:cxnLst>
                <a:cxn ang="T6">
                  <a:pos x="T0" y="T1"/>
                </a:cxn>
                <a:cxn ang="T7">
                  <a:pos x="T2" y="T3"/>
                </a:cxn>
                <a:cxn ang="T8">
                  <a:pos x="T4" y="T5"/>
                </a:cxn>
              </a:cxnLst>
              <a:rect l="0" t="0" r="r" b="b"/>
              <a:pathLst>
                <a:path w="44" h="19">
                  <a:moveTo>
                    <a:pt x="44" y="0"/>
                  </a:moveTo>
                  <a:cubicBezTo>
                    <a:pt x="35" y="2"/>
                    <a:pt x="31" y="12"/>
                    <a:pt x="22" y="14"/>
                  </a:cubicBezTo>
                  <a:cubicBezTo>
                    <a:pt x="15" y="16"/>
                    <a:pt x="6" y="15"/>
                    <a:pt x="0" y="1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7" name="Freeform 889">
              <a:extLst>
                <a:ext uri="{FF2B5EF4-FFF2-40B4-BE49-F238E27FC236}">
                  <a16:creationId xmlns:a16="http://schemas.microsoft.com/office/drawing/2014/main" id="{D3A2BBE7-5F5C-4EB4-B629-BC1F5080D470}"/>
                </a:ext>
              </a:extLst>
            </p:cNvPr>
            <p:cNvSpPr>
              <a:spLocks/>
            </p:cNvSpPr>
            <p:nvPr/>
          </p:nvSpPr>
          <p:spPr bwMode="auto">
            <a:xfrm>
              <a:off x="3949" y="2546"/>
              <a:ext cx="83" cy="47"/>
            </a:xfrm>
            <a:custGeom>
              <a:avLst/>
              <a:gdLst>
                <a:gd name="T0" fmla="*/ 0 w 55"/>
                <a:gd name="T1" fmla="*/ 108 h 31"/>
                <a:gd name="T2" fmla="*/ 54 w 55"/>
                <a:gd name="T3" fmla="*/ 102 h 31"/>
                <a:gd name="T4" fmla="*/ 116 w 55"/>
                <a:gd name="T5" fmla="*/ 76 h 31"/>
                <a:gd name="T6" fmla="*/ 164 w 55"/>
                <a:gd name="T7" fmla="*/ 49 h 31"/>
                <a:gd name="T8" fmla="*/ 189 w 55"/>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1">
                  <a:moveTo>
                    <a:pt x="0" y="31"/>
                  </a:moveTo>
                  <a:cubicBezTo>
                    <a:pt x="6" y="29"/>
                    <a:pt x="9" y="30"/>
                    <a:pt x="16" y="29"/>
                  </a:cubicBezTo>
                  <a:cubicBezTo>
                    <a:pt x="23" y="29"/>
                    <a:pt x="27" y="23"/>
                    <a:pt x="34" y="22"/>
                  </a:cubicBezTo>
                  <a:cubicBezTo>
                    <a:pt x="41" y="21"/>
                    <a:pt x="45" y="21"/>
                    <a:pt x="48" y="14"/>
                  </a:cubicBezTo>
                  <a:cubicBezTo>
                    <a:pt x="50" y="8"/>
                    <a:pt x="50" y="4"/>
                    <a:pt x="55"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8" name="Freeform 890">
              <a:extLst>
                <a:ext uri="{FF2B5EF4-FFF2-40B4-BE49-F238E27FC236}">
                  <a16:creationId xmlns:a16="http://schemas.microsoft.com/office/drawing/2014/main" id="{9CF7D2D6-D588-4084-8A5A-CF2FDF1E1199}"/>
                </a:ext>
              </a:extLst>
            </p:cNvPr>
            <p:cNvSpPr>
              <a:spLocks/>
            </p:cNvSpPr>
            <p:nvPr/>
          </p:nvSpPr>
          <p:spPr bwMode="auto">
            <a:xfrm>
              <a:off x="3934" y="2480"/>
              <a:ext cx="27" cy="27"/>
            </a:xfrm>
            <a:custGeom>
              <a:avLst/>
              <a:gdLst>
                <a:gd name="T0" fmla="*/ 62 w 18"/>
                <a:gd name="T1" fmla="*/ 27 h 18"/>
                <a:gd name="T2" fmla="*/ 45 w 18"/>
                <a:gd name="T3" fmla="*/ 62 h 18"/>
                <a:gd name="T4" fmla="*/ 0 w 18"/>
                <a:gd name="T5" fmla="*/ 35 h 18"/>
                <a:gd name="T6" fmla="*/ 26 w 18"/>
                <a:gd name="T7" fmla="*/ 0 h 18"/>
                <a:gd name="T8" fmla="*/ 62 w 18"/>
                <a:gd name="T9" fmla="*/ 2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18" y="8"/>
                  </a:moveTo>
                  <a:cubicBezTo>
                    <a:pt x="13" y="18"/>
                    <a:pt x="13" y="18"/>
                    <a:pt x="13" y="18"/>
                  </a:cubicBezTo>
                  <a:cubicBezTo>
                    <a:pt x="13" y="18"/>
                    <a:pt x="5" y="11"/>
                    <a:pt x="0" y="10"/>
                  </a:cubicBezTo>
                  <a:cubicBezTo>
                    <a:pt x="0" y="10"/>
                    <a:pt x="3" y="3"/>
                    <a:pt x="7" y="0"/>
                  </a:cubicBezTo>
                  <a:cubicBezTo>
                    <a:pt x="7" y="0"/>
                    <a:pt x="15" y="0"/>
                    <a:pt x="18" y="8"/>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9" name="Freeform 891">
              <a:extLst>
                <a:ext uri="{FF2B5EF4-FFF2-40B4-BE49-F238E27FC236}">
                  <a16:creationId xmlns:a16="http://schemas.microsoft.com/office/drawing/2014/main" id="{B5156D54-2D64-4B0B-832D-78DB907909D9}"/>
                </a:ext>
              </a:extLst>
            </p:cNvPr>
            <p:cNvSpPr>
              <a:spLocks/>
            </p:cNvSpPr>
            <p:nvPr/>
          </p:nvSpPr>
          <p:spPr bwMode="auto">
            <a:xfrm>
              <a:off x="3994" y="2637"/>
              <a:ext cx="29" cy="18"/>
            </a:xfrm>
            <a:custGeom>
              <a:avLst/>
              <a:gdLst>
                <a:gd name="T0" fmla="*/ 67 w 19"/>
                <a:gd name="T1" fmla="*/ 12 h 12"/>
                <a:gd name="T2" fmla="*/ 18 w 19"/>
                <a:gd name="T3" fmla="*/ 21 h 12"/>
                <a:gd name="T4" fmla="*/ 18 w 19"/>
                <a:gd name="T5" fmla="*/ 39 h 12"/>
                <a:gd name="T6" fmla="*/ 0 60000 65536"/>
                <a:gd name="T7" fmla="*/ 0 60000 65536"/>
                <a:gd name="T8" fmla="*/ 0 60000 65536"/>
              </a:gdLst>
              <a:ahLst/>
              <a:cxnLst>
                <a:cxn ang="T6">
                  <a:pos x="T0" y="T1"/>
                </a:cxn>
                <a:cxn ang="T7">
                  <a:pos x="T2" y="T3"/>
                </a:cxn>
                <a:cxn ang="T8">
                  <a:pos x="T4" y="T5"/>
                </a:cxn>
              </a:cxnLst>
              <a:rect l="0" t="0" r="r" b="b"/>
              <a:pathLst>
                <a:path w="19" h="12">
                  <a:moveTo>
                    <a:pt x="19" y="3"/>
                  </a:moveTo>
                  <a:cubicBezTo>
                    <a:pt x="19" y="3"/>
                    <a:pt x="15" y="0"/>
                    <a:pt x="5" y="6"/>
                  </a:cubicBezTo>
                  <a:cubicBezTo>
                    <a:pt x="0" y="9"/>
                    <a:pt x="0" y="12"/>
                    <a:pt x="5" y="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0" name="Freeform 892">
              <a:extLst>
                <a:ext uri="{FF2B5EF4-FFF2-40B4-BE49-F238E27FC236}">
                  <a16:creationId xmlns:a16="http://schemas.microsoft.com/office/drawing/2014/main" id="{9234DBE9-8A54-43E8-ABBF-700998BF5B07}"/>
                </a:ext>
              </a:extLst>
            </p:cNvPr>
            <p:cNvSpPr>
              <a:spLocks/>
            </p:cNvSpPr>
            <p:nvPr/>
          </p:nvSpPr>
          <p:spPr bwMode="auto">
            <a:xfrm>
              <a:off x="3950" y="2534"/>
              <a:ext cx="71" cy="57"/>
            </a:xfrm>
            <a:custGeom>
              <a:avLst/>
              <a:gdLst>
                <a:gd name="T0" fmla="*/ 151 w 47"/>
                <a:gd name="T1" fmla="*/ 0 h 38"/>
                <a:gd name="T2" fmla="*/ 134 w 47"/>
                <a:gd name="T3" fmla="*/ 32 h 38"/>
                <a:gd name="T4" fmla="*/ 128 w 47"/>
                <a:gd name="T5" fmla="*/ 54 h 38"/>
                <a:gd name="T6" fmla="*/ 107 w 47"/>
                <a:gd name="T7" fmla="*/ 62 h 38"/>
                <a:gd name="T8" fmla="*/ 89 w 47"/>
                <a:gd name="T9" fmla="*/ 72 h 38"/>
                <a:gd name="T10" fmla="*/ 80 w 47"/>
                <a:gd name="T11" fmla="*/ 80 h 38"/>
                <a:gd name="T12" fmla="*/ 62 w 47"/>
                <a:gd name="T13" fmla="*/ 81 h 38"/>
                <a:gd name="T14" fmla="*/ 32 w 47"/>
                <a:gd name="T15" fmla="*/ 93 h 38"/>
                <a:gd name="T16" fmla="*/ 5 w 47"/>
                <a:gd name="T17" fmla="*/ 126 h 38"/>
                <a:gd name="T18" fmla="*/ 35 w 47"/>
                <a:gd name="T19" fmla="*/ 120 h 38"/>
                <a:gd name="T20" fmla="*/ 54 w 47"/>
                <a:gd name="T21" fmla="*/ 120 h 38"/>
                <a:gd name="T22" fmla="*/ 68 w 47"/>
                <a:gd name="T23" fmla="*/ 116 h 38"/>
                <a:gd name="T24" fmla="*/ 100 w 47"/>
                <a:gd name="T25" fmla="*/ 99 h 38"/>
                <a:gd name="T26" fmla="*/ 134 w 47"/>
                <a:gd name="T27" fmla="*/ 86 h 38"/>
                <a:gd name="T28" fmla="*/ 148 w 47"/>
                <a:gd name="T29" fmla="*/ 75 h 38"/>
                <a:gd name="T30" fmla="*/ 151 w 47"/>
                <a:gd name="T31" fmla="*/ 54 h 38"/>
                <a:gd name="T32" fmla="*/ 162 w 47"/>
                <a:gd name="T33" fmla="*/ 21 h 38"/>
                <a:gd name="T34" fmla="*/ 151 w 47"/>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38">
                  <a:moveTo>
                    <a:pt x="44" y="0"/>
                  </a:moveTo>
                  <a:cubicBezTo>
                    <a:pt x="41" y="2"/>
                    <a:pt x="40" y="6"/>
                    <a:pt x="39" y="9"/>
                  </a:cubicBezTo>
                  <a:cubicBezTo>
                    <a:pt x="39" y="11"/>
                    <a:pt x="38" y="14"/>
                    <a:pt x="37" y="16"/>
                  </a:cubicBezTo>
                  <a:cubicBezTo>
                    <a:pt x="36" y="17"/>
                    <a:pt x="33" y="18"/>
                    <a:pt x="31" y="18"/>
                  </a:cubicBezTo>
                  <a:cubicBezTo>
                    <a:pt x="29" y="19"/>
                    <a:pt x="27" y="20"/>
                    <a:pt x="26" y="21"/>
                  </a:cubicBezTo>
                  <a:cubicBezTo>
                    <a:pt x="25" y="22"/>
                    <a:pt x="24" y="23"/>
                    <a:pt x="23" y="23"/>
                  </a:cubicBezTo>
                  <a:cubicBezTo>
                    <a:pt x="22" y="24"/>
                    <a:pt x="20" y="24"/>
                    <a:pt x="18" y="24"/>
                  </a:cubicBezTo>
                  <a:cubicBezTo>
                    <a:pt x="15" y="25"/>
                    <a:pt x="12" y="26"/>
                    <a:pt x="9" y="27"/>
                  </a:cubicBezTo>
                  <a:cubicBezTo>
                    <a:pt x="5" y="29"/>
                    <a:pt x="0" y="31"/>
                    <a:pt x="1" y="37"/>
                  </a:cubicBezTo>
                  <a:cubicBezTo>
                    <a:pt x="4" y="38"/>
                    <a:pt x="8" y="36"/>
                    <a:pt x="10" y="35"/>
                  </a:cubicBezTo>
                  <a:cubicBezTo>
                    <a:pt x="12" y="34"/>
                    <a:pt x="14" y="35"/>
                    <a:pt x="16" y="35"/>
                  </a:cubicBezTo>
                  <a:cubicBezTo>
                    <a:pt x="17" y="34"/>
                    <a:pt x="18" y="34"/>
                    <a:pt x="20" y="34"/>
                  </a:cubicBezTo>
                  <a:cubicBezTo>
                    <a:pt x="23" y="33"/>
                    <a:pt x="26" y="30"/>
                    <a:pt x="29" y="29"/>
                  </a:cubicBezTo>
                  <a:cubicBezTo>
                    <a:pt x="32" y="27"/>
                    <a:pt x="36" y="26"/>
                    <a:pt x="39" y="25"/>
                  </a:cubicBezTo>
                  <a:cubicBezTo>
                    <a:pt x="41" y="24"/>
                    <a:pt x="42" y="23"/>
                    <a:pt x="43" y="22"/>
                  </a:cubicBezTo>
                  <a:cubicBezTo>
                    <a:pt x="44" y="20"/>
                    <a:pt x="44" y="18"/>
                    <a:pt x="44" y="16"/>
                  </a:cubicBezTo>
                  <a:cubicBezTo>
                    <a:pt x="45" y="13"/>
                    <a:pt x="47" y="10"/>
                    <a:pt x="47" y="6"/>
                  </a:cubicBezTo>
                  <a:cubicBezTo>
                    <a:pt x="47" y="4"/>
                    <a:pt x="47" y="1"/>
                    <a:pt x="44"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1" name="Freeform 893">
              <a:extLst>
                <a:ext uri="{FF2B5EF4-FFF2-40B4-BE49-F238E27FC236}">
                  <a16:creationId xmlns:a16="http://schemas.microsoft.com/office/drawing/2014/main" id="{A1F7FAFA-94D9-4918-BE6D-78F0618B5B35}"/>
                </a:ext>
              </a:extLst>
            </p:cNvPr>
            <p:cNvSpPr>
              <a:spLocks/>
            </p:cNvSpPr>
            <p:nvPr/>
          </p:nvSpPr>
          <p:spPr bwMode="auto">
            <a:xfrm>
              <a:off x="3947" y="2546"/>
              <a:ext cx="89" cy="66"/>
            </a:xfrm>
            <a:custGeom>
              <a:avLst/>
              <a:gdLst>
                <a:gd name="T0" fmla="*/ 202 w 59"/>
                <a:gd name="T1" fmla="*/ 12 h 44"/>
                <a:gd name="T2" fmla="*/ 184 w 59"/>
                <a:gd name="T3" fmla="*/ 14 h 44"/>
                <a:gd name="T4" fmla="*/ 169 w 59"/>
                <a:gd name="T5" fmla="*/ 54 h 44"/>
                <a:gd name="T6" fmla="*/ 134 w 59"/>
                <a:gd name="T7" fmla="*/ 80 h 44"/>
                <a:gd name="T8" fmla="*/ 100 w 59"/>
                <a:gd name="T9" fmla="*/ 93 h 44"/>
                <a:gd name="T10" fmla="*/ 81 w 59"/>
                <a:gd name="T11" fmla="*/ 102 h 44"/>
                <a:gd name="T12" fmla="*/ 68 w 59"/>
                <a:gd name="T13" fmla="*/ 107 h 44"/>
                <a:gd name="T14" fmla="*/ 27 w 59"/>
                <a:gd name="T15" fmla="*/ 107 h 44"/>
                <a:gd name="T16" fmla="*/ 0 w 59"/>
                <a:gd name="T17" fmla="*/ 122 h 44"/>
                <a:gd name="T18" fmla="*/ 18 w 59"/>
                <a:gd name="T19" fmla="*/ 147 h 44"/>
                <a:gd name="T20" fmla="*/ 53 w 59"/>
                <a:gd name="T21" fmla="*/ 143 h 44"/>
                <a:gd name="T22" fmla="*/ 86 w 59"/>
                <a:gd name="T23" fmla="*/ 134 h 44"/>
                <a:gd name="T24" fmla="*/ 116 w 59"/>
                <a:gd name="T25" fmla="*/ 120 h 44"/>
                <a:gd name="T26" fmla="*/ 151 w 59"/>
                <a:gd name="T27" fmla="*/ 93 h 44"/>
                <a:gd name="T28" fmla="*/ 164 w 59"/>
                <a:gd name="T29" fmla="*/ 89 h 44"/>
                <a:gd name="T30" fmla="*/ 170 w 59"/>
                <a:gd name="T31" fmla="*/ 72 h 44"/>
                <a:gd name="T32" fmla="*/ 189 w 59"/>
                <a:gd name="T33" fmla="*/ 45 h 44"/>
                <a:gd name="T34" fmla="*/ 196 w 59"/>
                <a:gd name="T35" fmla="*/ 26 h 44"/>
                <a:gd name="T36" fmla="*/ 202 w 59"/>
                <a:gd name="T37" fmla="*/ 12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4">
                  <a:moveTo>
                    <a:pt x="59" y="3"/>
                  </a:moveTo>
                  <a:cubicBezTo>
                    <a:pt x="57" y="2"/>
                    <a:pt x="55" y="0"/>
                    <a:pt x="54" y="4"/>
                  </a:cubicBezTo>
                  <a:cubicBezTo>
                    <a:pt x="53" y="8"/>
                    <a:pt x="52" y="12"/>
                    <a:pt x="49" y="16"/>
                  </a:cubicBezTo>
                  <a:cubicBezTo>
                    <a:pt x="47" y="20"/>
                    <a:pt x="43" y="22"/>
                    <a:pt x="39" y="23"/>
                  </a:cubicBezTo>
                  <a:cubicBezTo>
                    <a:pt x="36" y="25"/>
                    <a:pt x="32" y="25"/>
                    <a:pt x="29" y="27"/>
                  </a:cubicBezTo>
                  <a:cubicBezTo>
                    <a:pt x="27" y="28"/>
                    <a:pt x="26" y="29"/>
                    <a:pt x="24" y="30"/>
                  </a:cubicBezTo>
                  <a:cubicBezTo>
                    <a:pt x="23" y="30"/>
                    <a:pt x="21" y="30"/>
                    <a:pt x="20" y="31"/>
                  </a:cubicBezTo>
                  <a:cubicBezTo>
                    <a:pt x="16" y="31"/>
                    <a:pt x="12" y="31"/>
                    <a:pt x="8" y="31"/>
                  </a:cubicBezTo>
                  <a:cubicBezTo>
                    <a:pt x="5" y="31"/>
                    <a:pt x="1" y="32"/>
                    <a:pt x="0" y="36"/>
                  </a:cubicBezTo>
                  <a:cubicBezTo>
                    <a:pt x="0" y="38"/>
                    <a:pt x="3" y="42"/>
                    <a:pt x="5" y="43"/>
                  </a:cubicBezTo>
                  <a:cubicBezTo>
                    <a:pt x="8" y="44"/>
                    <a:pt x="12" y="43"/>
                    <a:pt x="15" y="42"/>
                  </a:cubicBezTo>
                  <a:cubicBezTo>
                    <a:pt x="18" y="40"/>
                    <a:pt x="21" y="40"/>
                    <a:pt x="25" y="39"/>
                  </a:cubicBezTo>
                  <a:cubicBezTo>
                    <a:pt x="28" y="38"/>
                    <a:pt x="31" y="37"/>
                    <a:pt x="34" y="35"/>
                  </a:cubicBezTo>
                  <a:cubicBezTo>
                    <a:pt x="37" y="32"/>
                    <a:pt x="40" y="29"/>
                    <a:pt x="44" y="27"/>
                  </a:cubicBezTo>
                  <a:cubicBezTo>
                    <a:pt x="45" y="27"/>
                    <a:pt x="47" y="26"/>
                    <a:pt x="48" y="26"/>
                  </a:cubicBezTo>
                  <a:cubicBezTo>
                    <a:pt x="49" y="25"/>
                    <a:pt x="50" y="22"/>
                    <a:pt x="50" y="21"/>
                  </a:cubicBezTo>
                  <a:cubicBezTo>
                    <a:pt x="52" y="18"/>
                    <a:pt x="53" y="15"/>
                    <a:pt x="55" y="13"/>
                  </a:cubicBezTo>
                  <a:cubicBezTo>
                    <a:pt x="56" y="11"/>
                    <a:pt x="57" y="9"/>
                    <a:pt x="57" y="7"/>
                  </a:cubicBezTo>
                  <a:cubicBezTo>
                    <a:pt x="58" y="6"/>
                    <a:pt x="58" y="4"/>
                    <a:pt x="59"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2" name="Freeform 894">
              <a:extLst>
                <a:ext uri="{FF2B5EF4-FFF2-40B4-BE49-F238E27FC236}">
                  <a16:creationId xmlns:a16="http://schemas.microsoft.com/office/drawing/2014/main" id="{9EFCDE71-AFFF-45B9-A7FA-EC26A48BEA74}"/>
                </a:ext>
              </a:extLst>
            </p:cNvPr>
            <p:cNvSpPr>
              <a:spLocks/>
            </p:cNvSpPr>
            <p:nvPr/>
          </p:nvSpPr>
          <p:spPr bwMode="auto">
            <a:xfrm>
              <a:off x="3967" y="2591"/>
              <a:ext cx="54" cy="38"/>
            </a:xfrm>
            <a:custGeom>
              <a:avLst/>
              <a:gdLst>
                <a:gd name="T0" fmla="*/ 122 w 36"/>
                <a:gd name="T1" fmla="*/ 0 h 25"/>
                <a:gd name="T2" fmla="*/ 107 w 36"/>
                <a:gd name="T3" fmla="*/ 35 h 25"/>
                <a:gd name="T4" fmla="*/ 89 w 36"/>
                <a:gd name="T5" fmla="*/ 41 h 25"/>
                <a:gd name="T6" fmla="*/ 72 w 36"/>
                <a:gd name="T7" fmla="*/ 53 h 25"/>
                <a:gd name="T8" fmla="*/ 27 w 36"/>
                <a:gd name="T9" fmla="*/ 84 h 25"/>
                <a:gd name="T10" fmla="*/ 5 w 36"/>
                <a:gd name="T11" fmla="*/ 62 h 25"/>
                <a:gd name="T12" fmla="*/ 21 w 36"/>
                <a:gd name="T13" fmla="*/ 49 h 25"/>
                <a:gd name="T14" fmla="*/ 54 w 36"/>
                <a:gd name="T15" fmla="*/ 46 h 25"/>
                <a:gd name="T16" fmla="*/ 86 w 36"/>
                <a:gd name="T17" fmla="*/ 27 h 25"/>
                <a:gd name="T18" fmla="*/ 108 w 36"/>
                <a:gd name="T19" fmla="*/ 12 h 25"/>
                <a:gd name="T20" fmla="*/ 120 w 36"/>
                <a:gd name="T21" fmla="*/ 5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5">
                  <a:moveTo>
                    <a:pt x="36" y="0"/>
                  </a:moveTo>
                  <a:cubicBezTo>
                    <a:pt x="33" y="3"/>
                    <a:pt x="34" y="7"/>
                    <a:pt x="31" y="10"/>
                  </a:cubicBezTo>
                  <a:cubicBezTo>
                    <a:pt x="30" y="11"/>
                    <a:pt x="28" y="11"/>
                    <a:pt x="26" y="12"/>
                  </a:cubicBezTo>
                  <a:cubicBezTo>
                    <a:pt x="24" y="13"/>
                    <a:pt x="23" y="14"/>
                    <a:pt x="21" y="15"/>
                  </a:cubicBezTo>
                  <a:cubicBezTo>
                    <a:pt x="18" y="18"/>
                    <a:pt x="13" y="25"/>
                    <a:pt x="8" y="24"/>
                  </a:cubicBezTo>
                  <a:cubicBezTo>
                    <a:pt x="5" y="24"/>
                    <a:pt x="0" y="21"/>
                    <a:pt x="1" y="18"/>
                  </a:cubicBezTo>
                  <a:cubicBezTo>
                    <a:pt x="1" y="15"/>
                    <a:pt x="4" y="14"/>
                    <a:pt x="6" y="14"/>
                  </a:cubicBezTo>
                  <a:cubicBezTo>
                    <a:pt x="10" y="14"/>
                    <a:pt x="13" y="14"/>
                    <a:pt x="16" y="13"/>
                  </a:cubicBezTo>
                  <a:cubicBezTo>
                    <a:pt x="20" y="12"/>
                    <a:pt x="22" y="10"/>
                    <a:pt x="25" y="8"/>
                  </a:cubicBezTo>
                  <a:cubicBezTo>
                    <a:pt x="27" y="6"/>
                    <a:pt x="29" y="4"/>
                    <a:pt x="32" y="3"/>
                  </a:cubicBezTo>
                  <a:cubicBezTo>
                    <a:pt x="33" y="2"/>
                    <a:pt x="34" y="1"/>
                    <a:pt x="35"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3" name="Freeform 895">
              <a:extLst>
                <a:ext uri="{FF2B5EF4-FFF2-40B4-BE49-F238E27FC236}">
                  <a16:creationId xmlns:a16="http://schemas.microsoft.com/office/drawing/2014/main" id="{5F7B0E1F-4662-4A63-9D07-23BA27F7D489}"/>
                </a:ext>
              </a:extLst>
            </p:cNvPr>
            <p:cNvSpPr>
              <a:spLocks/>
            </p:cNvSpPr>
            <p:nvPr/>
          </p:nvSpPr>
          <p:spPr bwMode="auto">
            <a:xfrm>
              <a:off x="4041" y="2473"/>
              <a:ext cx="19" cy="63"/>
            </a:xfrm>
            <a:custGeom>
              <a:avLst/>
              <a:gdLst>
                <a:gd name="T0" fmla="*/ 0 w 13"/>
                <a:gd name="T1" fmla="*/ 0 h 42"/>
                <a:gd name="T2" fmla="*/ 22 w 13"/>
                <a:gd name="T3" fmla="*/ 68 h 42"/>
                <a:gd name="T4" fmla="*/ 13 w 13"/>
                <a:gd name="T5" fmla="*/ 102 h 42"/>
                <a:gd name="T6" fmla="*/ 6 w 13"/>
                <a:gd name="T7" fmla="*/ 143 h 42"/>
                <a:gd name="T8" fmla="*/ 26 w 13"/>
                <a:gd name="T9" fmla="*/ 107 h 42"/>
                <a:gd name="T10" fmla="*/ 38 w 13"/>
                <a:gd name="T11" fmla="*/ 53 h 42"/>
                <a:gd name="T12" fmla="*/ 1 w 13"/>
                <a:gd name="T13" fmla="*/ 5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42">
                  <a:moveTo>
                    <a:pt x="0" y="0"/>
                  </a:moveTo>
                  <a:cubicBezTo>
                    <a:pt x="6" y="2"/>
                    <a:pt x="8" y="15"/>
                    <a:pt x="7" y="20"/>
                  </a:cubicBezTo>
                  <a:cubicBezTo>
                    <a:pt x="7" y="23"/>
                    <a:pt x="5" y="26"/>
                    <a:pt x="4" y="30"/>
                  </a:cubicBezTo>
                  <a:cubicBezTo>
                    <a:pt x="3" y="34"/>
                    <a:pt x="3" y="38"/>
                    <a:pt x="2" y="42"/>
                  </a:cubicBezTo>
                  <a:cubicBezTo>
                    <a:pt x="5" y="40"/>
                    <a:pt x="7" y="35"/>
                    <a:pt x="8" y="31"/>
                  </a:cubicBezTo>
                  <a:cubicBezTo>
                    <a:pt x="11" y="26"/>
                    <a:pt x="13" y="21"/>
                    <a:pt x="12" y="15"/>
                  </a:cubicBezTo>
                  <a:cubicBezTo>
                    <a:pt x="11" y="9"/>
                    <a:pt x="9" y="0"/>
                    <a:pt x="1"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4" name="Freeform 896">
              <a:extLst>
                <a:ext uri="{FF2B5EF4-FFF2-40B4-BE49-F238E27FC236}">
                  <a16:creationId xmlns:a16="http://schemas.microsoft.com/office/drawing/2014/main" id="{A9A72645-9BD4-4E02-AB79-38E17E1587CC}"/>
                </a:ext>
              </a:extLst>
            </p:cNvPr>
            <p:cNvSpPr>
              <a:spLocks/>
            </p:cNvSpPr>
            <p:nvPr/>
          </p:nvSpPr>
          <p:spPr bwMode="auto">
            <a:xfrm>
              <a:off x="3941" y="2483"/>
              <a:ext cx="18" cy="14"/>
            </a:xfrm>
            <a:custGeom>
              <a:avLst/>
              <a:gdLst>
                <a:gd name="T0" fmla="*/ 41 w 12"/>
                <a:gd name="T1" fmla="*/ 22 h 9"/>
                <a:gd name="T2" fmla="*/ 27 w 12"/>
                <a:gd name="T3" fmla="*/ 5 h 9"/>
                <a:gd name="T4" fmla="*/ 8 w 12"/>
                <a:gd name="T5" fmla="*/ 0 h 9"/>
                <a:gd name="T6" fmla="*/ 26 w 12"/>
                <a:gd name="T7" fmla="*/ 14 h 9"/>
                <a:gd name="T8" fmla="*/ 41 w 12"/>
                <a:gd name="T9" fmla="*/ 2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9">
                  <a:moveTo>
                    <a:pt x="12" y="6"/>
                  </a:moveTo>
                  <a:cubicBezTo>
                    <a:pt x="12" y="4"/>
                    <a:pt x="9" y="2"/>
                    <a:pt x="8" y="1"/>
                  </a:cubicBezTo>
                  <a:cubicBezTo>
                    <a:pt x="7" y="1"/>
                    <a:pt x="3" y="0"/>
                    <a:pt x="2" y="0"/>
                  </a:cubicBezTo>
                  <a:cubicBezTo>
                    <a:pt x="0" y="1"/>
                    <a:pt x="6" y="4"/>
                    <a:pt x="7" y="4"/>
                  </a:cubicBezTo>
                  <a:cubicBezTo>
                    <a:pt x="9" y="5"/>
                    <a:pt x="12" y="9"/>
                    <a:pt x="1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5" name="Freeform 897">
              <a:extLst>
                <a:ext uri="{FF2B5EF4-FFF2-40B4-BE49-F238E27FC236}">
                  <a16:creationId xmlns:a16="http://schemas.microsoft.com/office/drawing/2014/main" id="{FCCB846E-AA70-48E5-A4B3-51485F8E9A2C}"/>
                </a:ext>
              </a:extLst>
            </p:cNvPr>
            <p:cNvSpPr>
              <a:spLocks/>
            </p:cNvSpPr>
            <p:nvPr/>
          </p:nvSpPr>
          <p:spPr bwMode="auto">
            <a:xfrm>
              <a:off x="4012" y="2640"/>
              <a:ext cx="8" cy="6"/>
            </a:xfrm>
            <a:custGeom>
              <a:avLst/>
              <a:gdLst>
                <a:gd name="T0" fmla="*/ 21 w 5"/>
                <a:gd name="T1" fmla="*/ 5 h 4"/>
                <a:gd name="T2" fmla="*/ 8 w 5"/>
                <a:gd name="T3" fmla="*/ 14 h 4"/>
                <a:gd name="T4" fmla="*/ 21 w 5"/>
                <a:gd name="T5" fmla="*/ 5 h 4"/>
                <a:gd name="T6" fmla="*/ 0 60000 65536"/>
                <a:gd name="T7" fmla="*/ 0 60000 65536"/>
                <a:gd name="T8" fmla="*/ 0 60000 65536"/>
              </a:gdLst>
              <a:ahLst/>
              <a:cxnLst>
                <a:cxn ang="T6">
                  <a:pos x="T0" y="T1"/>
                </a:cxn>
                <a:cxn ang="T7">
                  <a:pos x="T2" y="T3"/>
                </a:cxn>
                <a:cxn ang="T8">
                  <a:pos x="T4" y="T5"/>
                </a:cxn>
              </a:cxnLst>
              <a:rect l="0" t="0" r="r" b="b"/>
              <a:pathLst>
                <a:path w="5" h="4">
                  <a:moveTo>
                    <a:pt x="5" y="1"/>
                  </a:moveTo>
                  <a:cubicBezTo>
                    <a:pt x="4" y="2"/>
                    <a:pt x="3" y="3"/>
                    <a:pt x="2" y="4"/>
                  </a:cubicBezTo>
                  <a:cubicBezTo>
                    <a:pt x="0" y="2"/>
                    <a:pt x="3" y="0"/>
                    <a:pt x="5"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6" name="Freeform 898">
              <a:extLst>
                <a:ext uri="{FF2B5EF4-FFF2-40B4-BE49-F238E27FC236}">
                  <a16:creationId xmlns:a16="http://schemas.microsoft.com/office/drawing/2014/main" id="{ADF25F2E-D334-4A78-BDE2-7DCF46A0C172}"/>
                </a:ext>
              </a:extLst>
            </p:cNvPr>
            <p:cNvSpPr>
              <a:spLocks/>
            </p:cNvSpPr>
            <p:nvPr/>
          </p:nvSpPr>
          <p:spPr bwMode="auto">
            <a:xfrm>
              <a:off x="3465" y="1005"/>
              <a:ext cx="279" cy="251"/>
            </a:xfrm>
            <a:custGeom>
              <a:avLst/>
              <a:gdLst>
                <a:gd name="T0" fmla="*/ 635 w 185"/>
                <a:gd name="T1" fmla="*/ 33 h 168"/>
                <a:gd name="T2" fmla="*/ 541 w 185"/>
                <a:gd name="T3" fmla="*/ 209 h 168"/>
                <a:gd name="T4" fmla="*/ 555 w 185"/>
                <a:gd name="T5" fmla="*/ 430 h 168"/>
                <a:gd name="T6" fmla="*/ 39 w 185"/>
                <a:gd name="T7" fmla="*/ 357 h 168"/>
                <a:gd name="T8" fmla="*/ 0 w 185"/>
                <a:gd name="T9" fmla="*/ 0 h 168"/>
                <a:gd name="T10" fmla="*/ 635 w 185"/>
                <a:gd name="T11" fmla="*/ 33 h 1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5" h="168">
                  <a:moveTo>
                    <a:pt x="185" y="10"/>
                  </a:moveTo>
                  <a:cubicBezTo>
                    <a:pt x="185" y="10"/>
                    <a:pt x="172" y="34"/>
                    <a:pt x="158" y="63"/>
                  </a:cubicBezTo>
                  <a:cubicBezTo>
                    <a:pt x="148" y="83"/>
                    <a:pt x="150" y="114"/>
                    <a:pt x="162" y="129"/>
                  </a:cubicBezTo>
                  <a:cubicBezTo>
                    <a:pt x="184" y="156"/>
                    <a:pt x="5" y="168"/>
                    <a:pt x="11" y="107"/>
                  </a:cubicBezTo>
                  <a:cubicBezTo>
                    <a:pt x="18" y="44"/>
                    <a:pt x="3" y="16"/>
                    <a:pt x="0" y="0"/>
                  </a:cubicBezTo>
                  <a:cubicBezTo>
                    <a:pt x="0" y="0"/>
                    <a:pt x="146" y="47"/>
                    <a:pt x="185" y="10"/>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7" name="Freeform 899">
              <a:extLst>
                <a:ext uri="{FF2B5EF4-FFF2-40B4-BE49-F238E27FC236}">
                  <a16:creationId xmlns:a16="http://schemas.microsoft.com/office/drawing/2014/main" id="{F3E8CC41-0247-4194-A783-74F712475816}"/>
                </a:ext>
              </a:extLst>
            </p:cNvPr>
            <p:cNvSpPr>
              <a:spLocks/>
            </p:cNvSpPr>
            <p:nvPr/>
          </p:nvSpPr>
          <p:spPr bwMode="auto">
            <a:xfrm>
              <a:off x="3404" y="636"/>
              <a:ext cx="346" cy="527"/>
            </a:xfrm>
            <a:custGeom>
              <a:avLst/>
              <a:gdLst>
                <a:gd name="T0" fmla="*/ 755 w 230"/>
                <a:gd name="T1" fmla="*/ 350 h 352"/>
                <a:gd name="T2" fmla="*/ 769 w 230"/>
                <a:gd name="T3" fmla="*/ 600 h 352"/>
                <a:gd name="T4" fmla="*/ 772 w 230"/>
                <a:gd name="T5" fmla="*/ 831 h 352"/>
                <a:gd name="T6" fmla="*/ 677 w 230"/>
                <a:gd name="T7" fmla="*/ 1038 h 352"/>
                <a:gd name="T8" fmla="*/ 305 w 230"/>
                <a:gd name="T9" fmla="*/ 1073 h 352"/>
                <a:gd name="T10" fmla="*/ 140 w 230"/>
                <a:gd name="T11" fmla="*/ 770 h 352"/>
                <a:gd name="T12" fmla="*/ 95 w 230"/>
                <a:gd name="T13" fmla="*/ 771 h 352"/>
                <a:gd name="T14" fmla="*/ 66 w 230"/>
                <a:gd name="T15" fmla="*/ 662 h 352"/>
                <a:gd name="T16" fmla="*/ 81 w 230"/>
                <a:gd name="T17" fmla="*/ 500 h 352"/>
                <a:gd name="T18" fmla="*/ 66 w 230"/>
                <a:gd name="T19" fmla="*/ 470 h 352"/>
                <a:gd name="T20" fmla="*/ 113 w 230"/>
                <a:gd name="T21" fmla="*/ 235 h 352"/>
                <a:gd name="T22" fmla="*/ 755 w 230"/>
                <a:gd name="T23" fmla="*/ 350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0" h="352">
                  <a:moveTo>
                    <a:pt x="222" y="104"/>
                  </a:moveTo>
                  <a:cubicBezTo>
                    <a:pt x="230" y="140"/>
                    <a:pt x="228" y="167"/>
                    <a:pt x="226" y="179"/>
                  </a:cubicBezTo>
                  <a:cubicBezTo>
                    <a:pt x="224" y="190"/>
                    <a:pt x="229" y="228"/>
                    <a:pt x="227" y="248"/>
                  </a:cubicBezTo>
                  <a:cubicBezTo>
                    <a:pt x="225" y="268"/>
                    <a:pt x="213" y="294"/>
                    <a:pt x="199" y="309"/>
                  </a:cubicBezTo>
                  <a:cubicBezTo>
                    <a:pt x="185" y="323"/>
                    <a:pt x="144" y="352"/>
                    <a:pt x="90" y="320"/>
                  </a:cubicBezTo>
                  <a:cubicBezTo>
                    <a:pt x="37" y="289"/>
                    <a:pt x="42" y="247"/>
                    <a:pt x="41" y="229"/>
                  </a:cubicBezTo>
                  <a:cubicBezTo>
                    <a:pt x="41" y="229"/>
                    <a:pt x="38" y="261"/>
                    <a:pt x="28" y="230"/>
                  </a:cubicBezTo>
                  <a:cubicBezTo>
                    <a:pt x="25" y="221"/>
                    <a:pt x="18" y="227"/>
                    <a:pt x="19" y="197"/>
                  </a:cubicBezTo>
                  <a:cubicBezTo>
                    <a:pt x="20" y="167"/>
                    <a:pt x="0" y="139"/>
                    <a:pt x="24" y="149"/>
                  </a:cubicBezTo>
                  <a:cubicBezTo>
                    <a:pt x="24" y="149"/>
                    <a:pt x="19" y="145"/>
                    <a:pt x="19" y="140"/>
                  </a:cubicBezTo>
                  <a:cubicBezTo>
                    <a:pt x="19" y="125"/>
                    <a:pt x="16" y="95"/>
                    <a:pt x="33" y="70"/>
                  </a:cubicBezTo>
                  <a:cubicBezTo>
                    <a:pt x="57" y="37"/>
                    <a:pt x="199" y="0"/>
                    <a:pt x="222" y="104"/>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8" name="Freeform 900">
              <a:extLst>
                <a:ext uri="{FF2B5EF4-FFF2-40B4-BE49-F238E27FC236}">
                  <a16:creationId xmlns:a16="http://schemas.microsoft.com/office/drawing/2014/main" id="{699B375E-A045-4FF3-A13D-BA7C5FF6A7E8}"/>
                </a:ext>
              </a:extLst>
            </p:cNvPr>
            <p:cNvSpPr>
              <a:spLocks/>
            </p:cNvSpPr>
            <p:nvPr/>
          </p:nvSpPr>
          <p:spPr bwMode="auto">
            <a:xfrm>
              <a:off x="3512" y="859"/>
              <a:ext cx="128" cy="26"/>
            </a:xfrm>
            <a:custGeom>
              <a:avLst/>
              <a:gdLst>
                <a:gd name="T0" fmla="*/ 291 w 85"/>
                <a:gd name="T1" fmla="*/ 8 h 17"/>
                <a:gd name="T2" fmla="*/ 215 w 85"/>
                <a:gd name="T3" fmla="*/ 5 h 17"/>
                <a:gd name="T4" fmla="*/ 176 w 85"/>
                <a:gd name="T5" fmla="*/ 8 h 17"/>
                <a:gd name="T6" fmla="*/ 136 w 85"/>
                <a:gd name="T7" fmla="*/ 5 h 17"/>
                <a:gd name="T8" fmla="*/ 0 w 85"/>
                <a:gd name="T9" fmla="*/ 61 h 17"/>
                <a:gd name="T10" fmla="*/ 113 w 85"/>
                <a:gd name="T11" fmla="*/ 18 h 17"/>
                <a:gd name="T12" fmla="*/ 242 w 85"/>
                <a:gd name="T13" fmla="*/ 14 h 17"/>
                <a:gd name="T14" fmla="*/ 291 w 85"/>
                <a:gd name="T15" fmla="*/ 8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 h="17">
                  <a:moveTo>
                    <a:pt x="85" y="2"/>
                  </a:moveTo>
                  <a:cubicBezTo>
                    <a:pt x="77" y="0"/>
                    <a:pt x="71" y="0"/>
                    <a:pt x="63" y="1"/>
                  </a:cubicBezTo>
                  <a:cubicBezTo>
                    <a:pt x="59" y="2"/>
                    <a:pt x="56" y="2"/>
                    <a:pt x="52" y="2"/>
                  </a:cubicBezTo>
                  <a:cubicBezTo>
                    <a:pt x="48" y="2"/>
                    <a:pt x="45" y="1"/>
                    <a:pt x="40" y="1"/>
                  </a:cubicBezTo>
                  <a:cubicBezTo>
                    <a:pt x="25" y="2"/>
                    <a:pt x="7" y="1"/>
                    <a:pt x="0" y="17"/>
                  </a:cubicBezTo>
                  <a:cubicBezTo>
                    <a:pt x="0" y="17"/>
                    <a:pt x="12" y="4"/>
                    <a:pt x="33" y="5"/>
                  </a:cubicBezTo>
                  <a:cubicBezTo>
                    <a:pt x="55" y="6"/>
                    <a:pt x="65" y="6"/>
                    <a:pt x="71" y="4"/>
                  </a:cubicBezTo>
                  <a:cubicBezTo>
                    <a:pt x="76" y="2"/>
                    <a:pt x="85" y="2"/>
                    <a:pt x="85"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9" name="Freeform 901">
              <a:extLst>
                <a:ext uri="{FF2B5EF4-FFF2-40B4-BE49-F238E27FC236}">
                  <a16:creationId xmlns:a16="http://schemas.microsoft.com/office/drawing/2014/main" id="{13F80318-8E21-47EE-AF13-C48DFAE2B87F}"/>
                </a:ext>
              </a:extLst>
            </p:cNvPr>
            <p:cNvSpPr>
              <a:spLocks/>
            </p:cNvSpPr>
            <p:nvPr/>
          </p:nvSpPr>
          <p:spPr bwMode="auto">
            <a:xfrm>
              <a:off x="3691" y="885"/>
              <a:ext cx="44" cy="22"/>
            </a:xfrm>
            <a:custGeom>
              <a:avLst/>
              <a:gdLst>
                <a:gd name="T0" fmla="*/ 0 w 29"/>
                <a:gd name="T1" fmla="*/ 32 h 15"/>
                <a:gd name="T2" fmla="*/ 49 w 29"/>
                <a:gd name="T3" fmla="*/ 22 h 15"/>
                <a:gd name="T4" fmla="*/ 76 w 29"/>
                <a:gd name="T5" fmla="*/ 15 h 15"/>
                <a:gd name="T6" fmla="*/ 83 w 29"/>
                <a:gd name="T7" fmla="*/ 0 h 15"/>
                <a:gd name="T8" fmla="*/ 74 w 29"/>
                <a:gd name="T9" fmla="*/ 22 h 15"/>
                <a:gd name="T10" fmla="*/ 102 w 29"/>
                <a:gd name="T11" fmla="*/ 13 h 15"/>
                <a:gd name="T12" fmla="*/ 74 w 29"/>
                <a:gd name="T13" fmla="*/ 34 h 15"/>
                <a:gd name="T14" fmla="*/ 94 w 29"/>
                <a:gd name="T15" fmla="*/ 34 h 15"/>
                <a:gd name="T16" fmla="*/ 62 w 29"/>
                <a:gd name="T17" fmla="*/ 47 h 15"/>
                <a:gd name="T18" fmla="*/ 55 w 29"/>
                <a:gd name="T19" fmla="*/ 28 h 15"/>
                <a:gd name="T20" fmla="*/ 0 w 29"/>
                <a:gd name="T21" fmla="*/ 32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5">
                  <a:moveTo>
                    <a:pt x="0" y="10"/>
                  </a:moveTo>
                  <a:cubicBezTo>
                    <a:pt x="0" y="10"/>
                    <a:pt x="13" y="10"/>
                    <a:pt x="14" y="7"/>
                  </a:cubicBezTo>
                  <a:cubicBezTo>
                    <a:pt x="16" y="4"/>
                    <a:pt x="20" y="5"/>
                    <a:pt x="22" y="5"/>
                  </a:cubicBezTo>
                  <a:cubicBezTo>
                    <a:pt x="23" y="5"/>
                    <a:pt x="24" y="1"/>
                    <a:pt x="24" y="0"/>
                  </a:cubicBezTo>
                  <a:cubicBezTo>
                    <a:pt x="24" y="0"/>
                    <a:pt x="27" y="6"/>
                    <a:pt x="21" y="7"/>
                  </a:cubicBezTo>
                  <a:cubicBezTo>
                    <a:pt x="21" y="7"/>
                    <a:pt x="28" y="6"/>
                    <a:pt x="29" y="4"/>
                  </a:cubicBezTo>
                  <a:cubicBezTo>
                    <a:pt x="29" y="4"/>
                    <a:pt x="24" y="11"/>
                    <a:pt x="21" y="11"/>
                  </a:cubicBezTo>
                  <a:cubicBezTo>
                    <a:pt x="21" y="11"/>
                    <a:pt x="24" y="14"/>
                    <a:pt x="27" y="11"/>
                  </a:cubicBezTo>
                  <a:cubicBezTo>
                    <a:pt x="27" y="11"/>
                    <a:pt x="27" y="15"/>
                    <a:pt x="18" y="15"/>
                  </a:cubicBezTo>
                  <a:cubicBezTo>
                    <a:pt x="18" y="15"/>
                    <a:pt x="21" y="9"/>
                    <a:pt x="16" y="9"/>
                  </a:cubicBezTo>
                  <a:cubicBezTo>
                    <a:pt x="11" y="10"/>
                    <a:pt x="6" y="13"/>
                    <a:pt x="0" y="1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0" name="Freeform 902">
              <a:extLst>
                <a:ext uri="{FF2B5EF4-FFF2-40B4-BE49-F238E27FC236}">
                  <a16:creationId xmlns:a16="http://schemas.microsoft.com/office/drawing/2014/main" id="{1027D921-0F9A-4CA1-908A-256B376421EB}"/>
                </a:ext>
              </a:extLst>
            </p:cNvPr>
            <p:cNvSpPr>
              <a:spLocks/>
            </p:cNvSpPr>
            <p:nvPr/>
          </p:nvSpPr>
          <p:spPr bwMode="auto">
            <a:xfrm>
              <a:off x="3581" y="841"/>
              <a:ext cx="140" cy="24"/>
            </a:xfrm>
            <a:custGeom>
              <a:avLst/>
              <a:gdLst>
                <a:gd name="T0" fmla="*/ 318 w 93"/>
                <a:gd name="T1" fmla="*/ 27 h 16"/>
                <a:gd name="T2" fmla="*/ 272 w 93"/>
                <a:gd name="T3" fmla="*/ 26 h 16"/>
                <a:gd name="T4" fmla="*/ 215 w 93"/>
                <a:gd name="T5" fmla="*/ 21 h 16"/>
                <a:gd name="T6" fmla="*/ 116 w 93"/>
                <a:gd name="T7" fmla="*/ 5 h 16"/>
                <a:gd name="T8" fmla="*/ 62 w 93"/>
                <a:gd name="T9" fmla="*/ 12 h 16"/>
                <a:gd name="T10" fmla="*/ 0 w 93"/>
                <a:gd name="T11" fmla="*/ 8 h 16"/>
                <a:gd name="T12" fmla="*/ 107 w 93"/>
                <a:gd name="T13" fmla="*/ 18 h 16"/>
                <a:gd name="T14" fmla="*/ 223 w 93"/>
                <a:gd name="T15" fmla="*/ 39 h 16"/>
                <a:gd name="T16" fmla="*/ 283 w 93"/>
                <a:gd name="T17" fmla="*/ 32 h 16"/>
                <a:gd name="T18" fmla="*/ 318 w 93"/>
                <a:gd name="T19" fmla="*/ 2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 h="16">
                  <a:moveTo>
                    <a:pt x="93" y="8"/>
                  </a:moveTo>
                  <a:cubicBezTo>
                    <a:pt x="88" y="6"/>
                    <a:pt x="85" y="5"/>
                    <a:pt x="80" y="7"/>
                  </a:cubicBezTo>
                  <a:cubicBezTo>
                    <a:pt x="73" y="9"/>
                    <a:pt x="70" y="8"/>
                    <a:pt x="63" y="6"/>
                  </a:cubicBezTo>
                  <a:cubicBezTo>
                    <a:pt x="54" y="2"/>
                    <a:pt x="43" y="0"/>
                    <a:pt x="34" y="1"/>
                  </a:cubicBezTo>
                  <a:cubicBezTo>
                    <a:pt x="29" y="2"/>
                    <a:pt x="23" y="3"/>
                    <a:pt x="18" y="3"/>
                  </a:cubicBezTo>
                  <a:cubicBezTo>
                    <a:pt x="12" y="4"/>
                    <a:pt x="6" y="2"/>
                    <a:pt x="0" y="2"/>
                  </a:cubicBezTo>
                  <a:cubicBezTo>
                    <a:pt x="0" y="2"/>
                    <a:pt x="13" y="8"/>
                    <a:pt x="31" y="5"/>
                  </a:cubicBezTo>
                  <a:cubicBezTo>
                    <a:pt x="49" y="3"/>
                    <a:pt x="56" y="7"/>
                    <a:pt x="65" y="11"/>
                  </a:cubicBezTo>
                  <a:cubicBezTo>
                    <a:pt x="74" y="16"/>
                    <a:pt x="82" y="9"/>
                    <a:pt x="83" y="9"/>
                  </a:cubicBezTo>
                  <a:cubicBezTo>
                    <a:pt x="85" y="8"/>
                    <a:pt x="88" y="6"/>
                    <a:pt x="93" y="8"/>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1" name="Freeform 903">
              <a:extLst>
                <a:ext uri="{FF2B5EF4-FFF2-40B4-BE49-F238E27FC236}">
                  <a16:creationId xmlns:a16="http://schemas.microsoft.com/office/drawing/2014/main" id="{508298CF-6D9C-439E-B441-6B13A65A8612}"/>
                </a:ext>
              </a:extLst>
            </p:cNvPr>
            <p:cNvSpPr>
              <a:spLocks/>
            </p:cNvSpPr>
            <p:nvPr/>
          </p:nvSpPr>
          <p:spPr bwMode="auto">
            <a:xfrm>
              <a:off x="3538" y="831"/>
              <a:ext cx="132" cy="16"/>
            </a:xfrm>
            <a:custGeom>
              <a:avLst/>
              <a:gdLst>
                <a:gd name="T0" fmla="*/ 0 w 88"/>
                <a:gd name="T1" fmla="*/ 6 h 11"/>
                <a:gd name="T2" fmla="*/ 93 w 88"/>
                <a:gd name="T3" fmla="*/ 1 h 11"/>
                <a:gd name="T4" fmla="*/ 170 w 88"/>
                <a:gd name="T5" fmla="*/ 6 h 11"/>
                <a:gd name="T6" fmla="*/ 297 w 88"/>
                <a:gd name="T7" fmla="*/ 6 h 11"/>
                <a:gd name="T8" fmla="*/ 149 w 88"/>
                <a:gd name="T9" fmla="*/ 13 h 11"/>
                <a:gd name="T10" fmla="*/ 81 w 88"/>
                <a:gd name="T11" fmla="*/ 9 h 11"/>
                <a:gd name="T12" fmla="*/ 0 w 88"/>
                <a:gd name="T13" fmla="*/ 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 h="11">
                  <a:moveTo>
                    <a:pt x="0" y="2"/>
                  </a:moveTo>
                  <a:cubicBezTo>
                    <a:pt x="0" y="2"/>
                    <a:pt x="15" y="4"/>
                    <a:pt x="27" y="1"/>
                  </a:cubicBezTo>
                  <a:cubicBezTo>
                    <a:pt x="32" y="0"/>
                    <a:pt x="42" y="0"/>
                    <a:pt x="50" y="2"/>
                  </a:cubicBezTo>
                  <a:cubicBezTo>
                    <a:pt x="58" y="5"/>
                    <a:pt x="81" y="5"/>
                    <a:pt x="88" y="2"/>
                  </a:cubicBezTo>
                  <a:cubicBezTo>
                    <a:pt x="88" y="2"/>
                    <a:pt x="71" y="11"/>
                    <a:pt x="44" y="4"/>
                  </a:cubicBezTo>
                  <a:cubicBezTo>
                    <a:pt x="44" y="4"/>
                    <a:pt x="35" y="0"/>
                    <a:pt x="24" y="3"/>
                  </a:cubicBezTo>
                  <a:cubicBezTo>
                    <a:pt x="14" y="5"/>
                    <a:pt x="0" y="2"/>
                    <a:pt x="0"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2" name="Freeform 904">
              <a:extLst>
                <a:ext uri="{FF2B5EF4-FFF2-40B4-BE49-F238E27FC236}">
                  <a16:creationId xmlns:a16="http://schemas.microsoft.com/office/drawing/2014/main" id="{6DAA8B98-69F6-4D0F-A75A-35228DC307E1}"/>
                </a:ext>
              </a:extLst>
            </p:cNvPr>
            <p:cNvSpPr>
              <a:spLocks/>
            </p:cNvSpPr>
            <p:nvPr/>
          </p:nvSpPr>
          <p:spPr bwMode="auto">
            <a:xfrm>
              <a:off x="3589" y="987"/>
              <a:ext cx="83" cy="33"/>
            </a:xfrm>
            <a:custGeom>
              <a:avLst/>
              <a:gdLst>
                <a:gd name="T0" fmla="*/ 0 w 55"/>
                <a:gd name="T1" fmla="*/ 26 h 22"/>
                <a:gd name="T2" fmla="*/ 59 w 55"/>
                <a:gd name="T3" fmla="*/ 35 h 22"/>
                <a:gd name="T4" fmla="*/ 151 w 55"/>
                <a:gd name="T5" fmla="*/ 41 h 22"/>
                <a:gd name="T6" fmla="*/ 184 w 55"/>
                <a:gd name="T7" fmla="*/ 32 h 22"/>
                <a:gd name="T8" fmla="*/ 109 w 55"/>
                <a:gd name="T9" fmla="*/ 72 h 22"/>
                <a:gd name="T10" fmla="*/ 0 w 55"/>
                <a:gd name="T11" fmla="*/ 2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22">
                  <a:moveTo>
                    <a:pt x="0" y="7"/>
                  </a:moveTo>
                  <a:cubicBezTo>
                    <a:pt x="0" y="7"/>
                    <a:pt x="8" y="0"/>
                    <a:pt x="17" y="10"/>
                  </a:cubicBezTo>
                  <a:cubicBezTo>
                    <a:pt x="26" y="20"/>
                    <a:pt x="36" y="21"/>
                    <a:pt x="44" y="12"/>
                  </a:cubicBezTo>
                  <a:cubicBezTo>
                    <a:pt x="53" y="3"/>
                    <a:pt x="55" y="0"/>
                    <a:pt x="54" y="9"/>
                  </a:cubicBezTo>
                  <a:cubicBezTo>
                    <a:pt x="53" y="16"/>
                    <a:pt x="50" y="20"/>
                    <a:pt x="32" y="21"/>
                  </a:cubicBezTo>
                  <a:cubicBezTo>
                    <a:pt x="15" y="22"/>
                    <a:pt x="11" y="17"/>
                    <a:pt x="0" y="7"/>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3" name="Freeform 905">
              <a:extLst>
                <a:ext uri="{FF2B5EF4-FFF2-40B4-BE49-F238E27FC236}">
                  <a16:creationId xmlns:a16="http://schemas.microsoft.com/office/drawing/2014/main" id="{E259DB39-9D4D-4841-937B-A37221C16C4E}"/>
                </a:ext>
              </a:extLst>
            </p:cNvPr>
            <p:cNvSpPr>
              <a:spLocks/>
            </p:cNvSpPr>
            <p:nvPr/>
          </p:nvSpPr>
          <p:spPr bwMode="auto">
            <a:xfrm>
              <a:off x="3655" y="864"/>
              <a:ext cx="72" cy="27"/>
            </a:xfrm>
            <a:custGeom>
              <a:avLst/>
              <a:gdLst>
                <a:gd name="T0" fmla="*/ 0 w 48"/>
                <a:gd name="T1" fmla="*/ 18 h 18"/>
                <a:gd name="T2" fmla="*/ 75 w 48"/>
                <a:gd name="T3" fmla="*/ 41 h 18"/>
                <a:gd name="T4" fmla="*/ 149 w 48"/>
                <a:gd name="T5" fmla="*/ 45 h 18"/>
                <a:gd name="T6" fmla="*/ 126 w 48"/>
                <a:gd name="T7" fmla="*/ 8 h 18"/>
                <a:gd name="T8" fmla="*/ 0 w 48"/>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8">
                  <a:moveTo>
                    <a:pt x="0" y="5"/>
                  </a:moveTo>
                  <a:cubicBezTo>
                    <a:pt x="0" y="5"/>
                    <a:pt x="13" y="13"/>
                    <a:pt x="22" y="12"/>
                  </a:cubicBezTo>
                  <a:cubicBezTo>
                    <a:pt x="30" y="11"/>
                    <a:pt x="39" y="8"/>
                    <a:pt x="44" y="13"/>
                  </a:cubicBezTo>
                  <a:cubicBezTo>
                    <a:pt x="48" y="18"/>
                    <a:pt x="45" y="0"/>
                    <a:pt x="37" y="2"/>
                  </a:cubicBezTo>
                  <a:cubicBezTo>
                    <a:pt x="29" y="3"/>
                    <a:pt x="10" y="10"/>
                    <a:pt x="0" y="5"/>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4" name="Freeform 906">
              <a:extLst>
                <a:ext uri="{FF2B5EF4-FFF2-40B4-BE49-F238E27FC236}">
                  <a16:creationId xmlns:a16="http://schemas.microsoft.com/office/drawing/2014/main" id="{0F1534FF-2598-4C8C-BD24-E764414FDACD}"/>
                </a:ext>
              </a:extLst>
            </p:cNvPr>
            <p:cNvSpPr>
              <a:spLocks/>
            </p:cNvSpPr>
            <p:nvPr/>
          </p:nvSpPr>
          <p:spPr bwMode="auto">
            <a:xfrm>
              <a:off x="3519" y="864"/>
              <a:ext cx="76" cy="21"/>
            </a:xfrm>
            <a:custGeom>
              <a:avLst/>
              <a:gdLst>
                <a:gd name="T0" fmla="*/ 0 w 50"/>
                <a:gd name="T1" fmla="*/ 41 h 14"/>
                <a:gd name="T2" fmla="*/ 67 w 50"/>
                <a:gd name="T3" fmla="*/ 12 h 14"/>
                <a:gd name="T4" fmla="*/ 155 w 50"/>
                <a:gd name="T5" fmla="*/ 14 h 14"/>
                <a:gd name="T6" fmla="*/ 150 w 50"/>
                <a:gd name="T7" fmla="*/ 32 h 14"/>
                <a:gd name="T8" fmla="*/ 61 w 50"/>
                <a:gd name="T9" fmla="*/ 41 h 14"/>
                <a:gd name="T10" fmla="*/ 0 w 50"/>
                <a:gd name="T11" fmla="*/ 41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14">
                  <a:moveTo>
                    <a:pt x="0" y="12"/>
                  </a:moveTo>
                  <a:cubicBezTo>
                    <a:pt x="0" y="12"/>
                    <a:pt x="13" y="0"/>
                    <a:pt x="19" y="3"/>
                  </a:cubicBezTo>
                  <a:cubicBezTo>
                    <a:pt x="25" y="6"/>
                    <a:pt x="27" y="12"/>
                    <a:pt x="44" y="4"/>
                  </a:cubicBezTo>
                  <a:cubicBezTo>
                    <a:pt x="44" y="4"/>
                    <a:pt x="50" y="5"/>
                    <a:pt x="43" y="9"/>
                  </a:cubicBezTo>
                  <a:cubicBezTo>
                    <a:pt x="37" y="14"/>
                    <a:pt x="25" y="14"/>
                    <a:pt x="17" y="12"/>
                  </a:cubicBezTo>
                  <a:cubicBezTo>
                    <a:pt x="8" y="9"/>
                    <a:pt x="0" y="12"/>
                    <a:pt x="0" y="12"/>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5" name="Freeform 907">
              <a:extLst>
                <a:ext uri="{FF2B5EF4-FFF2-40B4-BE49-F238E27FC236}">
                  <a16:creationId xmlns:a16="http://schemas.microsoft.com/office/drawing/2014/main" id="{C14CC838-D5A2-4C1C-A57D-287D80D72278}"/>
                </a:ext>
              </a:extLst>
            </p:cNvPr>
            <p:cNvSpPr>
              <a:spLocks/>
            </p:cNvSpPr>
            <p:nvPr/>
          </p:nvSpPr>
          <p:spPr bwMode="auto">
            <a:xfrm>
              <a:off x="3522" y="894"/>
              <a:ext cx="37" cy="18"/>
            </a:xfrm>
            <a:custGeom>
              <a:avLst/>
              <a:gdLst>
                <a:gd name="T0" fmla="*/ 19 w 24"/>
                <a:gd name="T1" fmla="*/ 0 h 12"/>
                <a:gd name="T2" fmla="*/ 88 w 24"/>
                <a:gd name="T3" fmla="*/ 14 h 12"/>
                <a:gd name="T4" fmla="*/ 35 w 24"/>
                <a:gd name="T5" fmla="*/ 41 h 12"/>
                <a:gd name="T6" fmla="*/ 40 w 24"/>
                <a:gd name="T7" fmla="*/ 27 h 12"/>
                <a:gd name="T8" fmla="*/ 5 w 24"/>
                <a:gd name="T9" fmla="*/ 41 h 12"/>
                <a:gd name="T10" fmla="*/ 29 w 24"/>
                <a:gd name="T11" fmla="*/ 26 h 12"/>
                <a:gd name="T12" fmla="*/ 0 w 24"/>
                <a:gd name="T13" fmla="*/ 12 h 12"/>
                <a:gd name="T14" fmla="*/ 22 w 24"/>
                <a:gd name="T15" fmla="*/ 14 h 12"/>
                <a:gd name="T16" fmla="*/ 19 w 2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2">
                  <a:moveTo>
                    <a:pt x="5" y="0"/>
                  </a:moveTo>
                  <a:cubicBezTo>
                    <a:pt x="5" y="0"/>
                    <a:pt x="9" y="8"/>
                    <a:pt x="24" y="4"/>
                  </a:cubicBezTo>
                  <a:cubicBezTo>
                    <a:pt x="24" y="4"/>
                    <a:pt x="13" y="7"/>
                    <a:pt x="10" y="12"/>
                  </a:cubicBezTo>
                  <a:cubicBezTo>
                    <a:pt x="11" y="8"/>
                    <a:pt x="11" y="8"/>
                    <a:pt x="11" y="8"/>
                  </a:cubicBezTo>
                  <a:cubicBezTo>
                    <a:pt x="11" y="8"/>
                    <a:pt x="6" y="11"/>
                    <a:pt x="1" y="12"/>
                  </a:cubicBezTo>
                  <a:cubicBezTo>
                    <a:pt x="1" y="12"/>
                    <a:pt x="7" y="8"/>
                    <a:pt x="8" y="7"/>
                  </a:cubicBezTo>
                  <a:cubicBezTo>
                    <a:pt x="8" y="7"/>
                    <a:pt x="3" y="6"/>
                    <a:pt x="0" y="3"/>
                  </a:cubicBezTo>
                  <a:cubicBezTo>
                    <a:pt x="0" y="3"/>
                    <a:pt x="3" y="5"/>
                    <a:pt x="6" y="4"/>
                  </a:cubicBezTo>
                  <a:cubicBezTo>
                    <a:pt x="6" y="4"/>
                    <a:pt x="4" y="2"/>
                    <a:pt x="5"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6" name="Freeform 908">
              <a:extLst>
                <a:ext uri="{FF2B5EF4-FFF2-40B4-BE49-F238E27FC236}">
                  <a16:creationId xmlns:a16="http://schemas.microsoft.com/office/drawing/2014/main" id="{1D14F180-9417-4C40-B231-93E62AC1FB96}"/>
                </a:ext>
              </a:extLst>
            </p:cNvPr>
            <p:cNvSpPr>
              <a:spLocks/>
            </p:cNvSpPr>
            <p:nvPr/>
          </p:nvSpPr>
          <p:spPr bwMode="auto">
            <a:xfrm>
              <a:off x="3532" y="892"/>
              <a:ext cx="61" cy="21"/>
            </a:xfrm>
            <a:custGeom>
              <a:avLst/>
              <a:gdLst>
                <a:gd name="T0" fmla="*/ 135 w 41"/>
                <a:gd name="T1" fmla="*/ 48 h 14"/>
                <a:gd name="T2" fmla="*/ 76 w 41"/>
                <a:gd name="T3" fmla="*/ 14 h 14"/>
                <a:gd name="T4" fmla="*/ 28 w 41"/>
                <a:gd name="T5" fmla="*/ 18 h 14"/>
                <a:gd name="T6" fmla="*/ 0 w 4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14">
                  <a:moveTo>
                    <a:pt x="41" y="14"/>
                  </a:moveTo>
                  <a:cubicBezTo>
                    <a:pt x="36" y="10"/>
                    <a:pt x="30" y="5"/>
                    <a:pt x="23" y="4"/>
                  </a:cubicBezTo>
                  <a:cubicBezTo>
                    <a:pt x="18" y="3"/>
                    <a:pt x="14" y="6"/>
                    <a:pt x="9" y="5"/>
                  </a:cubicBezTo>
                  <a:cubicBezTo>
                    <a:pt x="5" y="5"/>
                    <a:pt x="2" y="2"/>
                    <a:pt x="0" y="0"/>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7" name="Freeform 909">
              <a:extLst>
                <a:ext uri="{FF2B5EF4-FFF2-40B4-BE49-F238E27FC236}">
                  <a16:creationId xmlns:a16="http://schemas.microsoft.com/office/drawing/2014/main" id="{1893AED1-C36B-4299-A500-AEDC9A87B12B}"/>
                </a:ext>
              </a:extLst>
            </p:cNvPr>
            <p:cNvSpPr>
              <a:spLocks/>
            </p:cNvSpPr>
            <p:nvPr/>
          </p:nvSpPr>
          <p:spPr bwMode="auto">
            <a:xfrm>
              <a:off x="3541" y="903"/>
              <a:ext cx="43" cy="12"/>
            </a:xfrm>
            <a:custGeom>
              <a:avLst/>
              <a:gdLst>
                <a:gd name="T0" fmla="*/ 95 w 29"/>
                <a:gd name="T1" fmla="*/ 26 h 8"/>
                <a:gd name="T2" fmla="*/ 49 w 29"/>
                <a:gd name="T3" fmla="*/ 5 h 8"/>
                <a:gd name="T4" fmla="*/ 0 w 29"/>
                <a:gd name="T5" fmla="*/ 21 h 8"/>
                <a:gd name="T6" fmla="*/ 95 w 29"/>
                <a:gd name="T7" fmla="*/ 2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8">
                  <a:moveTo>
                    <a:pt x="29" y="7"/>
                  </a:moveTo>
                  <a:cubicBezTo>
                    <a:pt x="26" y="3"/>
                    <a:pt x="20" y="1"/>
                    <a:pt x="15" y="1"/>
                  </a:cubicBezTo>
                  <a:cubicBezTo>
                    <a:pt x="9" y="0"/>
                    <a:pt x="3" y="1"/>
                    <a:pt x="0" y="6"/>
                  </a:cubicBezTo>
                  <a:cubicBezTo>
                    <a:pt x="10" y="7"/>
                    <a:pt x="19" y="8"/>
                    <a:pt x="29"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8" name="Freeform 910">
              <a:extLst>
                <a:ext uri="{FF2B5EF4-FFF2-40B4-BE49-F238E27FC236}">
                  <a16:creationId xmlns:a16="http://schemas.microsoft.com/office/drawing/2014/main" id="{4019B00A-8570-454B-B33A-8D2ADCA4C30F}"/>
                </a:ext>
              </a:extLst>
            </p:cNvPr>
            <p:cNvSpPr>
              <a:spLocks/>
            </p:cNvSpPr>
            <p:nvPr/>
          </p:nvSpPr>
          <p:spPr bwMode="auto">
            <a:xfrm>
              <a:off x="3559" y="904"/>
              <a:ext cx="25" cy="11"/>
            </a:xfrm>
            <a:custGeom>
              <a:avLst/>
              <a:gdLst>
                <a:gd name="T0" fmla="*/ 54 w 17"/>
                <a:gd name="T1" fmla="*/ 27 h 7"/>
                <a:gd name="T2" fmla="*/ 9 w 17"/>
                <a:gd name="T3" fmla="*/ 22 h 7"/>
                <a:gd name="T4" fmla="*/ 15 w 17"/>
                <a:gd name="T5" fmla="*/ 0 h 7"/>
                <a:gd name="T6" fmla="*/ 54 w 17"/>
                <a:gd name="T7" fmla="*/ 22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7">
                  <a:moveTo>
                    <a:pt x="17" y="7"/>
                  </a:moveTo>
                  <a:cubicBezTo>
                    <a:pt x="12" y="7"/>
                    <a:pt x="8" y="6"/>
                    <a:pt x="3" y="6"/>
                  </a:cubicBezTo>
                  <a:cubicBezTo>
                    <a:pt x="3" y="6"/>
                    <a:pt x="0" y="3"/>
                    <a:pt x="5" y="0"/>
                  </a:cubicBezTo>
                  <a:cubicBezTo>
                    <a:pt x="9" y="0"/>
                    <a:pt x="14" y="2"/>
                    <a:pt x="17" y="6"/>
                  </a:cubicBezTo>
                </a:path>
              </a:pathLst>
            </a:custGeom>
            <a:solidFill>
              <a:srgbClr val="48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9" name="Freeform 911">
              <a:extLst>
                <a:ext uri="{FF2B5EF4-FFF2-40B4-BE49-F238E27FC236}">
                  <a16:creationId xmlns:a16="http://schemas.microsoft.com/office/drawing/2014/main" id="{2686C9CB-FE00-485F-8916-8A35626BDF0D}"/>
                </a:ext>
              </a:extLst>
            </p:cNvPr>
            <p:cNvSpPr>
              <a:spLocks/>
            </p:cNvSpPr>
            <p:nvPr/>
          </p:nvSpPr>
          <p:spPr bwMode="auto">
            <a:xfrm>
              <a:off x="3672" y="898"/>
              <a:ext cx="40" cy="15"/>
            </a:xfrm>
            <a:custGeom>
              <a:avLst/>
              <a:gdLst>
                <a:gd name="T0" fmla="*/ 33 w 27"/>
                <a:gd name="T1" fmla="*/ 5 h 10"/>
                <a:gd name="T2" fmla="*/ 0 w 27"/>
                <a:gd name="T3" fmla="*/ 32 h 10"/>
                <a:gd name="T4" fmla="*/ 53 w 27"/>
                <a:gd name="T5" fmla="*/ 27 h 10"/>
                <a:gd name="T6" fmla="*/ 87 w 27"/>
                <a:gd name="T7" fmla="*/ 21 h 10"/>
                <a:gd name="T8" fmla="*/ 81 w 27"/>
                <a:gd name="T9" fmla="*/ 8 h 10"/>
                <a:gd name="T10" fmla="*/ 33 w 27"/>
                <a:gd name="T11" fmla="*/ 5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0">
                  <a:moveTo>
                    <a:pt x="10" y="1"/>
                  </a:moveTo>
                  <a:cubicBezTo>
                    <a:pt x="8" y="0"/>
                    <a:pt x="2" y="7"/>
                    <a:pt x="0" y="9"/>
                  </a:cubicBezTo>
                  <a:cubicBezTo>
                    <a:pt x="5" y="8"/>
                    <a:pt x="10" y="7"/>
                    <a:pt x="16" y="8"/>
                  </a:cubicBezTo>
                  <a:cubicBezTo>
                    <a:pt x="19" y="8"/>
                    <a:pt x="26" y="10"/>
                    <a:pt x="27" y="6"/>
                  </a:cubicBezTo>
                  <a:cubicBezTo>
                    <a:pt x="27" y="4"/>
                    <a:pt x="26" y="3"/>
                    <a:pt x="25" y="2"/>
                  </a:cubicBezTo>
                  <a:cubicBezTo>
                    <a:pt x="25" y="2"/>
                    <a:pt x="18" y="5"/>
                    <a:pt x="1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0" name="Freeform 912">
              <a:extLst>
                <a:ext uri="{FF2B5EF4-FFF2-40B4-BE49-F238E27FC236}">
                  <a16:creationId xmlns:a16="http://schemas.microsoft.com/office/drawing/2014/main" id="{1B14BEA1-DB41-49FE-AEC5-13117736B4BD}"/>
                </a:ext>
              </a:extLst>
            </p:cNvPr>
            <p:cNvSpPr>
              <a:spLocks/>
            </p:cNvSpPr>
            <p:nvPr/>
          </p:nvSpPr>
          <p:spPr bwMode="auto">
            <a:xfrm>
              <a:off x="3572" y="907"/>
              <a:ext cx="12" cy="6"/>
            </a:xfrm>
            <a:custGeom>
              <a:avLst/>
              <a:gdLst>
                <a:gd name="T0" fmla="*/ 12 w 8"/>
                <a:gd name="T1" fmla="*/ 0 h 4"/>
                <a:gd name="T2" fmla="*/ 8 w 8"/>
                <a:gd name="T3" fmla="*/ 14 h 4"/>
                <a:gd name="T4" fmla="*/ 27 w 8"/>
                <a:gd name="T5" fmla="*/ 14 h 4"/>
                <a:gd name="T6" fmla="*/ 12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3" y="0"/>
                  </a:moveTo>
                  <a:cubicBezTo>
                    <a:pt x="3" y="0"/>
                    <a:pt x="0" y="2"/>
                    <a:pt x="2" y="4"/>
                  </a:cubicBezTo>
                  <a:cubicBezTo>
                    <a:pt x="2" y="4"/>
                    <a:pt x="7" y="4"/>
                    <a:pt x="8" y="4"/>
                  </a:cubicBezTo>
                  <a:cubicBezTo>
                    <a:pt x="8" y="4"/>
                    <a:pt x="5" y="0"/>
                    <a:pt x="3"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1" name="Freeform 913">
              <a:extLst>
                <a:ext uri="{FF2B5EF4-FFF2-40B4-BE49-F238E27FC236}">
                  <a16:creationId xmlns:a16="http://schemas.microsoft.com/office/drawing/2014/main" id="{0E1D4DC5-F978-4DB3-A108-3EBCE7BEA4DF}"/>
                </a:ext>
              </a:extLst>
            </p:cNvPr>
            <p:cNvSpPr>
              <a:spLocks/>
            </p:cNvSpPr>
            <p:nvPr/>
          </p:nvSpPr>
          <p:spPr bwMode="auto">
            <a:xfrm>
              <a:off x="3562" y="904"/>
              <a:ext cx="10" cy="8"/>
            </a:xfrm>
            <a:custGeom>
              <a:avLst/>
              <a:gdLst>
                <a:gd name="T0" fmla="*/ 9 w 7"/>
                <a:gd name="T1" fmla="*/ 0 h 5"/>
                <a:gd name="T2" fmla="*/ 1 w 7"/>
                <a:gd name="T3" fmla="*/ 21 h 5"/>
                <a:gd name="T4" fmla="*/ 19 w 7"/>
                <a:gd name="T5" fmla="*/ 21 h 5"/>
                <a:gd name="T6" fmla="*/ 20 w 7"/>
                <a:gd name="T7" fmla="*/ 8 h 5"/>
                <a:gd name="T8" fmla="*/ 9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3" y="0"/>
                  </a:moveTo>
                  <a:cubicBezTo>
                    <a:pt x="3" y="0"/>
                    <a:pt x="0" y="3"/>
                    <a:pt x="1" y="5"/>
                  </a:cubicBezTo>
                  <a:cubicBezTo>
                    <a:pt x="6" y="5"/>
                    <a:pt x="6" y="5"/>
                    <a:pt x="6" y="5"/>
                  </a:cubicBezTo>
                  <a:cubicBezTo>
                    <a:pt x="6" y="5"/>
                    <a:pt x="5" y="2"/>
                    <a:pt x="7" y="2"/>
                  </a:cubicBezTo>
                  <a:cubicBezTo>
                    <a:pt x="7" y="2"/>
                    <a:pt x="4" y="0"/>
                    <a:pt x="3" y="0"/>
                  </a:cubicBezTo>
                </a:path>
              </a:pathLst>
            </a:custGeom>
            <a:solidFill>
              <a:srgbClr val="2D36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2" name="Freeform 914">
              <a:extLst>
                <a:ext uri="{FF2B5EF4-FFF2-40B4-BE49-F238E27FC236}">
                  <a16:creationId xmlns:a16="http://schemas.microsoft.com/office/drawing/2014/main" id="{3B9CA343-9A21-4B98-B587-4AA615BF39CA}"/>
                </a:ext>
              </a:extLst>
            </p:cNvPr>
            <p:cNvSpPr>
              <a:spLocks/>
            </p:cNvSpPr>
            <p:nvPr/>
          </p:nvSpPr>
          <p:spPr bwMode="auto">
            <a:xfrm>
              <a:off x="3572" y="907"/>
              <a:ext cx="6" cy="3"/>
            </a:xfrm>
            <a:custGeom>
              <a:avLst/>
              <a:gdLst>
                <a:gd name="T0" fmla="*/ 6 w 6"/>
                <a:gd name="T1" fmla="*/ 3 h 3"/>
                <a:gd name="T2" fmla="*/ 0 w 6"/>
                <a:gd name="T3" fmla="*/ 0 h 3"/>
                <a:gd name="T4" fmla="*/ 0 w 6"/>
                <a:gd name="T5" fmla="*/ 3 h 3"/>
                <a:gd name="T6" fmla="*/ 6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3"/>
                  </a:moveTo>
                  <a:lnTo>
                    <a:pt x="0" y="0"/>
                  </a:lnTo>
                  <a:lnTo>
                    <a:pt x="0" y="3"/>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3" name="Freeform 915">
              <a:extLst>
                <a:ext uri="{FF2B5EF4-FFF2-40B4-BE49-F238E27FC236}">
                  <a16:creationId xmlns:a16="http://schemas.microsoft.com/office/drawing/2014/main" id="{E554BB1C-B2AD-444D-A3C2-C5A7074D5E51}"/>
                </a:ext>
              </a:extLst>
            </p:cNvPr>
            <p:cNvSpPr>
              <a:spLocks/>
            </p:cNvSpPr>
            <p:nvPr/>
          </p:nvSpPr>
          <p:spPr bwMode="auto">
            <a:xfrm>
              <a:off x="3694" y="901"/>
              <a:ext cx="18" cy="11"/>
            </a:xfrm>
            <a:custGeom>
              <a:avLst/>
              <a:gdLst>
                <a:gd name="T0" fmla="*/ 8 w 12"/>
                <a:gd name="T1" fmla="*/ 5 h 7"/>
                <a:gd name="T2" fmla="*/ 8 w 12"/>
                <a:gd name="T3" fmla="*/ 22 h 7"/>
                <a:gd name="T4" fmla="*/ 41 w 12"/>
                <a:gd name="T5" fmla="*/ 14 h 7"/>
                <a:gd name="T6" fmla="*/ 35 w 12"/>
                <a:gd name="T7" fmla="*/ 0 h 7"/>
                <a:gd name="T8" fmla="*/ 8 w 12"/>
                <a:gd name="T9" fmla="*/ 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7">
                  <a:moveTo>
                    <a:pt x="2" y="1"/>
                  </a:moveTo>
                  <a:cubicBezTo>
                    <a:pt x="2" y="1"/>
                    <a:pt x="0" y="4"/>
                    <a:pt x="2" y="6"/>
                  </a:cubicBezTo>
                  <a:cubicBezTo>
                    <a:pt x="3" y="7"/>
                    <a:pt x="11" y="7"/>
                    <a:pt x="12" y="4"/>
                  </a:cubicBezTo>
                  <a:cubicBezTo>
                    <a:pt x="12" y="2"/>
                    <a:pt x="10" y="0"/>
                    <a:pt x="10" y="0"/>
                  </a:cubicBezTo>
                  <a:cubicBezTo>
                    <a:pt x="10" y="0"/>
                    <a:pt x="5" y="1"/>
                    <a:pt x="2" y="1"/>
                  </a:cubicBezTo>
                </a:path>
              </a:pathLst>
            </a:custGeom>
            <a:solidFill>
              <a:srgbClr val="48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4" name="Freeform 916">
              <a:extLst>
                <a:ext uri="{FF2B5EF4-FFF2-40B4-BE49-F238E27FC236}">
                  <a16:creationId xmlns:a16="http://schemas.microsoft.com/office/drawing/2014/main" id="{DB4AB1C7-5491-42A0-AE88-CC9C99EF9ADC}"/>
                </a:ext>
              </a:extLst>
            </p:cNvPr>
            <p:cNvSpPr>
              <a:spLocks/>
            </p:cNvSpPr>
            <p:nvPr/>
          </p:nvSpPr>
          <p:spPr bwMode="auto">
            <a:xfrm>
              <a:off x="3700" y="900"/>
              <a:ext cx="12" cy="10"/>
            </a:xfrm>
            <a:custGeom>
              <a:avLst/>
              <a:gdLst>
                <a:gd name="T0" fmla="*/ 18 w 8"/>
                <a:gd name="T1" fmla="*/ 1 h 7"/>
                <a:gd name="T2" fmla="*/ 21 w 8"/>
                <a:gd name="T3" fmla="*/ 20 h 7"/>
                <a:gd name="T4" fmla="*/ 27 w 8"/>
                <a:gd name="T5" fmla="*/ 13 h 7"/>
                <a:gd name="T6" fmla="*/ 18 w 8"/>
                <a:gd name="T7" fmla="*/ 1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7">
                  <a:moveTo>
                    <a:pt x="5" y="1"/>
                  </a:moveTo>
                  <a:cubicBezTo>
                    <a:pt x="5" y="1"/>
                    <a:pt x="0" y="7"/>
                    <a:pt x="6" y="7"/>
                  </a:cubicBezTo>
                  <a:cubicBezTo>
                    <a:pt x="6" y="7"/>
                    <a:pt x="8" y="6"/>
                    <a:pt x="8" y="4"/>
                  </a:cubicBezTo>
                  <a:cubicBezTo>
                    <a:pt x="7" y="2"/>
                    <a:pt x="6" y="0"/>
                    <a:pt x="5" y="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5" name="Freeform 917">
              <a:extLst>
                <a:ext uri="{FF2B5EF4-FFF2-40B4-BE49-F238E27FC236}">
                  <a16:creationId xmlns:a16="http://schemas.microsoft.com/office/drawing/2014/main" id="{99DF453F-E805-47E5-9794-8F73CC0F64E7}"/>
                </a:ext>
              </a:extLst>
            </p:cNvPr>
            <p:cNvSpPr>
              <a:spLocks/>
            </p:cNvSpPr>
            <p:nvPr/>
          </p:nvSpPr>
          <p:spPr bwMode="auto">
            <a:xfrm>
              <a:off x="3696" y="903"/>
              <a:ext cx="7" cy="6"/>
            </a:xfrm>
            <a:custGeom>
              <a:avLst/>
              <a:gdLst>
                <a:gd name="T0" fmla="*/ 1 w 5"/>
                <a:gd name="T1" fmla="*/ 5 h 4"/>
                <a:gd name="T2" fmla="*/ 1 w 5"/>
                <a:gd name="T3" fmla="*/ 14 h 4"/>
                <a:gd name="T4" fmla="*/ 11 w 5"/>
                <a:gd name="T5" fmla="*/ 14 h 4"/>
                <a:gd name="T6" fmla="*/ 14 w 5"/>
                <a:gd name="T7" fmla="*/ 0 h 4"/>
                <a:gd name="T8" fmla="*/ 1 w 5"/>
                <a:gd name="T9" fmla="*/ 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1" y="1"/>
                  </a:moveTo>
                  <a:cubicBezTo>
                    <a:pt x="1" y="1"/>
                    <a:pt x="0" y="3"/>
                    <a:pt x="1" y="4"/>
                  </a:cubicBezTo>
                  <a:cubicBezTo>
                    <a:pt x="4" y="4"/>
                    <a:pt x="4" y="4"/>
                    <a:pt x="4" y="4"/>
                  </a:cubicBezTo>
                  <a:cubicBezTo>
                    <a:pt x="4" y="4"/>
                    <a:pt x="4" y="1"/>
                    <a:pt x="5" y="0"/>
                  </a:cubicBezTo>
                  <a:lnTo>
                    <a:pt x="1" y="1"/>
                  </a:lnTo>
                  <a:close/>
                </a:path>
              </a:pathLst>
            </a:custGeom>
            <a:solidFill>
              <a:srgbClr val="2D36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6" name="Freeform 918">
              <a:extLst>
                <a:ext uri="{FF2B5EF4-FFF2-40B4-BE49-F238E27FC236}">
                  <a16:creationId xmlns:a16="http://schemas.microsoft.com/office/drawing/2014/main" id="{D50F7D88-DFA3-42B5-A1DC-88DA68674B5E}"/>
                </a:ext>
              </a:extLst>
            </p:cNvPr>
            <p:cNvSpPr>
              <a:spLocks/>
            </p:cNvSpPr>
            <p:nvPr/>
          </p:nvSpPr>
          <p:spPr bwMode="auto">
            <a:xfrm>
              <a:off x="3672" y="898"/>
              <a:ext cx="40" cy="15"/>
            </a:xfrm>
            <a:custGeom>
              <a:avLst/>
              <a:gdLst>
                <a:gd name="T0" fmla="*/ 33 w 27"/>
                <a:gd name="T1" fmla="*/ 5 h 10"/>
                <a:gd name="T2" fmla="*/ 0 w 27"/>
                <a:gd name="T3" fmla="*/ 32 h 10"/>
                <a:gd name="T4" fmla="*/ 53 w 27"/>
                <a:gd name="T5" fmla="*/ 27 h 10"/>
                <a:gd name="T6" fmla="*/ 87 w 27"/>
                <a:gd name="T7" fmla="*/ 21 h 10"/>
                <a:gd name="T8" fmla="*/ 81 w 27"/>
                <a:gd name="T9" fmla="*/ 8 h 10"/>
                <a:gd name="T10" fmla="*/ 33 w 27"/>
                <a:gd name="T11" fmla="*/ 5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0">
                  <a:moveTo>
                    <a:pt x="10" y="1"/>
                  </a:moveTo>
                  <a:cubicBezTo>
                    <a:pt x="8" y="0"/>
                    <a:pt x="2" y="7"/>
                    <a:pt x="0" y="9"/>
                  </a:cubicBezTo>
                  <a:cubicBezTo>
                    <a:pt x="5" y="8"/>
                    <a:pt x="10" y="7"/>
                    <a:pt x="16" y="8"/>
                  </a:cubicBezTo>
                  <a:cubicBezTo>
                    <a:pt x="19" y="8"/>
                    <a:pt x="26" y="10"/>
                    <a:pt x="27" y="6"/>
                  </a:cubicBezTo>
                  <a:cubicBezTo>
                    <a:pt x="27" y="4"/>
                    <a:pt x="26" y="3"/>
                    <a:pt x="25" y="2"/>
                  </a:cubicBezTo>
                  <a:cubicBezTo>
                    <a:pt x="25" y="2"/>
                    <a:pt x="18" y="5"/>
                    <a:pt x="10" y="1"/>
                  </a:cubicBezTo>
                  <a:close/>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7" name="Freeform 919">
              <a:extLst>
                <a:ext uri="{FF2B5EF4-FFF2-40B4-BE49-F238E27FC236}">
                  <a16:creationId xmlns:a16="http://schemas.microsoft.com/office/drawing/2014/main" id="{96FABFDB-F8B7-4E95-9814-D2ECD9A004B1}"/>
                </a:ext>
              </a:extLst>
            </p:cNvPr>
            <p:cNvSpPr>
              <a:spLocks/>
            </p:cNvSpPr>
            <p:nvPr/>
          </p:nvSpPr>
          <p:spPr bwMode="auto">
            <a:xfrm>
              <a:off x="3657" y="889"/>
              <a:ext cx="66" cy="26"/>
            </a:xfrm>
            <a:custGeom>
              <a:avLst/>
              <a:gdLst>
                <a:gd name="T0" fmla="*/ 0 w 44"/>
                <a:gd name="T1" fmla="*/ 14 h 17"/>
                <a:gd name="T2" fmla="*/ 39 w 44"/>
                <a:gd name="T3" fmla="*/ 12 h 17"/>
                <a:gd name="T4" fmla="*/ 122 w 44"/>
                <a:gd name="T5" fmla="*/ 28 h 17"/>
                <a:gd name="T6" fmla="*/ 149 w 44"/>
                <a:gd name="T7" fmla="*/ 61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17">
                  <a:moveTo>
                    <a:pt x="0" y="4"/>
                  </a:moveTo>
                  <a:cubicBezTo>
                    <a:pt x="0" y="4"/>
                    <a:pt x="7" y="0"/>
                    <a:pt x="11" y="3"/>
                  </a:cubicBezTo>
                  <a:cubicBezTo>
                    <a:pt x="15" y="6"/>
                    <a:pt x="27" y="11"/>
                    <a:pt x="36" y="8"/>
                  </a:cubicBezTo>
                  <a:cubicBezTo>
                    <a:pt x="44" y="4"/>
                    <a:pt x="35" y="17"/>
                    <a:pt x="44" y="17"/>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8" name="Freeform 920">
              <a:extLst>
                <a:ext uri="{FF2B5EF4-FFF2-40B4-BE49-F238E27FC236}">
                  <a16:creationId xmlns:a16="http://schemas.microsoft.com/office/drawing/2014/main" id="{89DE6779-3F0E-458D-9387-D5F7050F97A2}"/>
                </a:ext>
              </a:extLst>
            </p:cNvPr>
            <p:cNvSpPr>
              <a:spLocks/>
            </p:cNvSpPr>
            <p:nvPr/>
          </p:nvSpPr>
          <p:spPr bwMode="auto">
            <a:xfrm>
              <a:off x="3539" y="903"/>
              <a:ext cx="45" cy="12"/>
            </a:xfrm>
            <a:custGeom>
              <a:avLst/>
              <a:gdLst>
                <a:gd name="T0" fmla="*/ 102 w 30"/>
                <a:gd name="T1" fmla="*/ 26 h 8"/>
                <a:gd name="T2" fmla="*/ 54 w 30"/>
                <a:gd name="T3" fmla="*/ 5 h 8"/>
                <a:gd name="T4" fmla="*/ 0 w 30"/>
                <a:gd name="T5" fmla="*/ 21 h 8"/>
                <a:gd name="T6" fmla="*/ 102 w 30"/>
                <a:gd name="T7" fmla="*/ 2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8">
                  <a:moveTo>
                    <a:pt x="30" y="7"/>
                  </a:moveTo>
                  <a:cubicBezTo>
                    <a:pt x="27" y="3"/>
                    <a:pt x="20" y="1"/>
                    <a:pt x="16" y="1"/>
                  </a:cubicBezTo>
                  <a:cubicBezTo>
                    <a:pt x="10" y="0"/>
                    <a:pt x="4" y="1"/>
                    <a:pt x="0" y="6"/>
                  </a:cubicBezTo>
                  <a:cubicBezTo>
                    <a:pt x="10" y="7"/>
                    <a:pt x="20" y="8"/>
                    <a:pt x="30" y="8"/>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9" name="Freeform 921">
              <a:extLst>
                <a:ext uri="{FF2B5EF4-FFF2-40B4-BE49-F238E27FC236}">
                  <a16:creationId xmlns:a16="http://schemas.microsoft.com/office/drawing/2014/main" id="{8652C147-533C-44CB-A467-8CF59BED5550}"/>
                </a:ext>
              </a:extLst>
            </p:cNvPr>
            <p:cNvSpPr>
              <a:spLocks/>
            </p:cNvSpPr>
            <p:nvPr/>
          </p:nvSpPr>
          <p:spPr bwMode="auto">
            <a:xfrm>
              <a:off x="3593" y="990"/>
              <a:ext cx="77" cy="30"/>
            </a:xfrm>
            <a:custGeom>
              <a:avLst/>
              <a:gdLst>
                <a:gd name="T0" fmla="*/ 0 w 51"/>
                <a:gd name="T1" fmla="*/ 14 h 20"/>
                <a:gd name="T2" fmla="*/ 48 w 51"/>
                <a:gd name="T3" fmla="*/ 27 h 20"/>
                <a:gd name="T4" fmla="*/ 137 w 51"/>
                <a:gd name="T5" fmla="*/ 39 h 20"/>
                <a:gd name="T6" fmla="*/ 175 w 51"/>
                <a:gd name="T7" fmla="*/ 8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20">
                  <a:moveTo>
                    <a:pt x="0" y="4"/>
                  </a:moveTo>
                  <a:cubicBezTo>
                    <a:pt x="0" y="4"/>
                    <a:pt x="7" y="0"/>
                    <a:pt x="14" y="8"/>
                  </a:cubicBezTo>
                  <a:cubicBezTo>
                    <a:pt x="20" y="17"/>
                    <a:pt x="30" y="20"/>
                    <a:pt x="40" y="11"/>
                  </a:cubicBezTo>
                  <a:cubicBezTo>
                    <a:pt x="49" y="2"/>
                    <a:pt x="51" y="2"/>
                    <a:pt x="51" y="2"/>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20" name="Freeform 922">
              <a:extLst>
                <a:ext uri="{FF2B5EF4-FFF2-40B4-BE49-F238E27FC236}">
                  <a16:creationId xmlns:a16="http://schemas.microsoft.com/office/drawing/2014/main" id="{4DED190F-1735-42E9-9131-A81A1309C8D0}"/>
                </a:ext>
              </a:extLst>
            </p:cNvPr>
            <p:cNvSpPr>
              <a:spLocks/>
            </p:cNvSpPr>
            <p:nvPr/>
          </p:nvSpPr>
          <p:spPr bwMode="auto">
            <a:xfrm>
              <a:off x="3509" y="964"/>
              <a:ext cx="92" cy="93"/>
            </a:xfrm>
            <a:custGeom>
              <a:avLst/>
              <a:gdLst>
                <a:gd name="T0" fmla="*/ 210 w 61"/>
                <a:gd name="T1" fmla="*/ 0 h 62"/>
                <a:gd name="T2" fmla="*/ 170 w 61"/>
                <a:gd name="T3" fmla="*/ 21 h 62"/>
                <a:gd name="T4" fmla="*/ 80 w 61"/>
                <a:gd name="T5" fmla="*/ 80 h 62"/>
                <a:gd name="T6" fmla="*/ 35 w 61"/>
                <a:gd name="T7" fmla="*/ 21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2">
                  <a:moveTo>
                    <a:pt x="61" y="0"/>
                  </a:moveTo>
                  <a:cubicBezTo>
                    <a:pt x="61" y="0"/>
                    <a:pt x="53" y="0"/>
                    <a:pt x="50" y="6"/>
                  </a:cubicBezTo>
                  <a:cubicBezTo>
                    <a:pt x="47" y="13"/>
                    <a:pt x="29" y="18"/>
                    <a:pt x="23" y="23"/>
                  </a:cubicBezTo>
                  <a:cubicBezTo>
                    <a:pt x="16" y="27"/>
                    <a:pt x="0" y="43"/>
                    <a:pt x="10" y="62"/>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21" name="Freeform 923">
              <a:extLst>
                <a:ext uri="{FF2B5EF4-FFF2-40B4-BE49-F238E27FC236}">
                  <a16:creationId xmlns:a16="http://schemas.microsoft.com/office/drawing/2014/main" id="{2BBBC7CA-EA92-4B44-AAA1-7504A96374F4}"/>
                </a:ext>
              </a:extLst>
            </p:cNvPr>
            <p:cNvSpPr>
              <a:spLocks/>
            </p:cNvSpPr>
            <p:nvPr/>
          </p:nvSpPr>
          <p:spPr bwMode="auto">
            <a:xfrm>
              <a:off x="3667" y="963"/>
              <a:ext cx="60" cy="60"/>
            </a:xfrm>
            <a:custGeom>
              <a:avLst/>
              <a:gdLst>
                <a:gd name="T0" fmla="*/ 0 w 40"/>
                <a:gd name="T1" fmla="*/ 0 h 40"/>
                <a:gd name="T2" fmla="*/ 53 w 40"/>
                <a:gd name="T3" fmla="*/ 53 h 40"/>
                <a:gd name="T4" fmla="*/ 135 w 40"/>
                <a:gd name="T5" fmla="*/ 135 h 40"/>
                <a:gd name="T6" fmla="*/ 0 60000 65536"/>
                <a:gd name="T7" fmla="*/ 0 60000 65536"/>
                <a:gd name="T8" fmla="*/ 0 60000 65536"/>
              </a:gdLst>
              <a:ahLst/>
              <a:cxnLst>
                <a:cxn ang="T6">
                  <a:pos x="T0" y="T1"/>
                </a:cxn>
                <a:cxn ang="T7">
                  <a:pos x="T2" y="T3"/>
                </a:cxn>
                <a:cxn ang="T8">
                  <a:pos x="T4" y="T5"/>
                </a:cxn>
              </a:cxnLst>
              <a:rect l="0" t="0" r="r" b="b"/>
              <a:pathLst>
                <a:path w="40" h="40">
                  <a:moveTo>
                    <a:pt x="0" y="0"/>
                  </a:moveTo>
                  <a:cubicBezTo>
                    <a:pt x="0" y="0"/>
                    <a:pt x="10" y="13"/>
                    <a:pt x="15" y="15"/>
                  </a:cubicBezTo>
                  <a:cubicBezTo>
                    <a:pt x="21" y="17"/>
                    <a:pt x="39" y="22"/>
                    <a:pt x="40" y="40"/>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22" name="Freeform 924">
              <a:extLst>
                <a:ext uri="{FF2B5EF4-FFF2-40B4-BE49-F238E27FC236}">
                  <a16:creationId xmlns:a16="http://schemas.microsoft.com/office/drawing/2014/main" id="{B6D01A75-859C-4CF8-8D43-3DE868B08C2B}"/>
                </a:ext>
              </a:extLst>
            </p:cNvPr>
            <p:cNvSpPr>
              <a:spLocks/>
            </p:cNvSpPr>
            <p:nvPr/>
          </p:nvSpPr>
          <p:spPr bwMode="auto">
            <a:xfrm>
              <a:off x="3565" y="1015"/>
              <a:ext cx="119" cy="11"/>
            </a:xfrm>
            <a:custGeom>
              <a:avLst/>
              <a:gdLst>
                <a:gd name="T0" fmla="*/ 0 w 79"/>
                <a:gd name="T1" fmla="*/ 20 h 7"/>
                <a:gd name="T2" fmla="*/ 75 w 79"/>
                <a:gd name="T3" fmla="*/ 20 h 7"/>
                <a:gd name="T4" fmla="*/ 270 w 79"/>
                <a:gd name="T5" fmla="*/ 8 h 7"/>
                <a:gd name="T6" fmla="*/ 0 60000 65536"/>
                <a:gd name="T7" fmla="*/ 0 60000 65536"/>
                <a:gd name="T8" fmla="*/ 0 60000 65536"/>
              </a:gdLst>
              <a:ahLst/>
              <a:cxnLst>
                <a:cxn ang="T6">
                  <a:pos x="T0" y="T1"/>
                </a:cxn>
                <a:cxn ang="T7">
                  <a:pos x="T2" y="T3"/>
                </a:cxn>
                <a:cxn ang="T8">
                  <a:pos x="T4" y="T5"/>
                </a:cxn>
              </a:cxnLst>
              <a:rect l="0" t="0" r="r" b="b"/>
              <a:pathLst>
                <a:path w="79" h="7">
                  <a:moveTo>
                    <a:pt x="0" y="5"/>
                  </a:moveTo>
                  <a:cubicBezTo>
                    <a:pt x="0" y="5"/>
                    <a:pt x="16" y="2"/>
                    <a:pt x="22" y="5"/>
                  </a:cubicBezTo>
                  <a:cubicBezTo>
                    <a:pt x="28" y="7"/>
                    <a:pt x="68" y="0"/>
                    <a:pt x="79" y="2"/>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23" name="Freeform 925">
              <a:extLst>
                <a:ext uri="{FF2B5EF4-FFF2-40B4-BE49-F238E27FC236}">
                  <a16:creationId xmlns:a16="http://schemas.microsoft.com/office/drawing/2014/main" id="{4F5A4A62-258E-4FAF-8116-7C5D5C4BFC39}"/>
                </a:ext>
              </a:extLst>
            </p:cNvPr>
            <p:cNvSpPr>
              <a:spLocks/>
            </p:cNvSpPr>
            <p:nvPr/>
          </p:nvSpPr>
          <p:spPr bwMode="auto">
            <a:xfrm>
              <a:off x="3542" y="931"/>
              <a:ext cx="50" cy="27"/>
            </a:xfrm>
            <a:custGeom>
              <a:avLst/>
              <a:gdLst>
                <a:gd name="T0" fmla="*/ 115 w 33"/>
                <a:gd name="T1" fmla="*/ 8 h 18"/>
                <a:gd name="T2" fmla="*/ 0 w 33"/>
                <a:gd name="T3" fmla="*/ 0 h 18"/>
                <a:gd name="T4" fmla="*/ 0 60000 65536"/>
                <a:gd name="T5" fmla="*/ 0 60000 65536"/>
              </a:gdLst>
              <a:ahLst/>
              <a:cxnLst>
                <a:cxn ang="T4">
                  <a:pos x="T0" y="T1"/>
                </a:cxn>
                <a:cxn ang="T5">
                  <a:pos x="T2" y="T3"/>
                </a:cxn>
              </a:cxnLst>
              <a:rect l="0" t="0" r="r" b="b"/>
              <a:pathLst>
                <a:path w="33" h="18">
                  <a:moveTo>
                    <a:pt x="33" y="2"/>
                  </a:moveTo>
                  <a:cubicBezTo>
                    <a:pt x="33" y="2"/>
                    <a:pt x="23" y="18"/>
                    <a:pt x="0" y="0"/>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24" name="Freeform 926">
              <a:extLst>
                <a:ext uri="{FF2B5EF4-FFF2-40B4-BE49-F238E27FC236}">
                  <a16:creationId xmlns:a16="http://schemas.microsoft.com/office/drawing/2014/main" id="{5FABE6DA-28E3-48FC-924C-572ADB6DCED3}"/>
                </a:ext>
              </a:extLst>
            </p:cNvPr>
            <p:cNvSpPr>
              <a:spLocks/>
            </p:cNvSpPr>
            <p:nvPr/>
          </p:nvSpPr>
          <p:spPr bwMode="auto">
            <a:xfrm>
              <a:off x="3670" y="930"/>
              <a:ext cx="60" cy="33"/>
            </a:xfrm>
            <a:custGeom>
              <a:avLst/>
              <a:gdLst>
                <a:gd name="T0" fmla="*/ 0 w 40"/>
                <a:gd name="T1" fmla="*/ 0 h 22"/>
                <a:gd name="T2" fmla="*/ 135 w 40"/>
                <a:gd name="T3" fmla="*/ 32 h 22"/>
                <a:gd name="T4" fmla="*/ 0 60000 65536"/>
                <a:gd name="T5" fmla="*/ 0 60000 65536"/>
              </a:gdLst>
              <a:ahLst/>
              <a:cxnLst>
                <a:cxn ang="T4">
                  <a:pos x="T0" y="T1"/>
                </a:cxn>
                <a:cxn ang="T5">
                  <a:pos x="T2" y="T3"/>
                </a:cxn>
              </a:cxnLst>
              <a:rect l="0" t="0" r="r" b="b"/>
              <a:pathLst>
                <a:path w="40" h="22">
                  <a:moveTo>
                    <a:pt x="0" y="0"/>
                  </a:moveTo>
                  <a:cubicBezTo>
                    <a:pt x="0" y="0"/>
                    <a:pt x="39" y="22"/>
                    <a:pt x="40" y="9"/>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25" name="Freeform 927">
              <a:extLst>
                <a:ext uri="{FF2B5EF4-FFF2-40B4-BE49-F238E27FC236}">
                  <a16:creationId xmlns:a16="http://schemas.microsoft.com/office/drawing/2014/main" id="{06610480-232D-453C-BA52-D34BF327CA4E}"/>
                </a:ext>
              </a:extLst>
            </p:cNvPr>
            <p:cNvSpPr>
              <a:spLocks/>
            </p:cNvSpPr>
            <p:nvPr/>
          </p:nvSpPr>
          <p:spPr bwMode="auto">
            <a:xfrm>
              <a:off x="3501" y="913"/>
              <a:ext cx="25" cy="2"/>
            </a:xfrm>
            <a:custGeom>
              <a:avLst/>
              <a:gdLst>
                <a:gd name="T0" fmla="*/ 61 w 16"/>
                <a:gd name="T1" fmla="*/ 0 h 1"/>
                <a:gd name="T2" fmla="*/ 0 w 16"/>
                <a:gd name="T3" fmla="*/ 8 h 1"/>
                <a:gd name="T4" fmla="*/ 0 60000 65536"/>
                <a:gd name="T5" fmla="*/ 0 60000 65536"/>
              </a:gdLst>
              <a:ahLst/>
              <a:cxnLst>
                <a:cxn ang="T4">
                  <a:pos x="T0" y="T1"/>
                </a:cxn>
                <a:cxn ang="T5">
                  <a:pos x="T2" y="T3"/>
                </a:cxn>
              </a:cxnLst>
              <a:rect l="0" t="0" r="r" b="b"/>
              <a:pathLst>
                <a:path w="16" h="1">
                  <a:moveTo>
                    <a:pt x="16" y="0"/>
                  </a:moveTo>
                  <a:cubicBezTo>
                    <a:pt x="16" y="0"/>
                    <a:pt x="7" y="1"/>
                    <a:pt x="0" y="1"/>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26" name="Freeform 928">
              <a:extLst>
                <a:ext uri="{FF2B5EF4-FFF2-40B4-BE49-F238E27FC236}">
                  <a16:creationId xmlns:a16="http://schemas.microsoft.com/office/drawing/2014/main" id="{67183EAA-0F77-4414-A3CC-7D184F520042}"/>
                </a:ext>
              </a:extLst>
            </p:cNvPr>
            <p:cNvSpPr>
              <a:spLocks/>
            </p:cNvSpPr>
            <p:nvPr/>
          </p:nvSpPr>
          <p:spPr bwMode="auto">
            <a:xfrm>
              <a:off x="3510" y="918"/>
              <a:ext cx="16" cy="9"/>
            </a:xfrm>
            <a:custGeom>
              <a:avLst/>
              <a:gdLst>
                <a:gd name="T0" fmla="*/ 42 w 10"/>
                <a:gd name="T1" fmla="*/ 0 h 6"/>
                <a:gd name="T2" fmla="*/ 0 w 10"/>
                <a:gd name="T3" fmla="*/ 21 h 6"/>
                <a:gd name="T4" fmla="*/ 0 60000 65536"/>
                <a:gd name="T5" fmla="*/ 0 60000 65536"/>
              </a:gdLst>
              <a:ahLst/>
              <a:cxnLst>
                <a:cxn ang="T4">
                  <a:pos x="T0" y="T1"/>
                </a:cxn>
                <a:cxn ang="T5">
                  <a:pos x="T2" y="T3"/>
                </a:cxn>
              </a:cxnLst>
              <a:rect l="0" t="0" r="r" b="b"/>
              <a:pathLst>
                <a:path w="10" h="6">
                  <a:moveTo>
                    <a:pt x="10" y="0"/>
                  </a:moveTo>
                  <a:cubicBezTo>
                    <a:pt x="10" y="0"/>
                    <a:pt x="3" y="1"/>
                    <a:pt x="0" y="6"/>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27" name="Freeform 929">
              <a:extLst>
                <a:ext uri="{FF2B5EF4-FFF2-40B4-BE49-F238E27FC236}">
                  <a16:creationId xmlns:a16="http://schemas.microsoft.com/office/drawing/2014/main" id="{126E59B3-FC93-45FC-9076-6020E6D7A2C8}"/>
                </a:ext>
              </a:extLst>
            </p:cNvPr>
            <p:cNvSpPr>
              <a:spLocks/>
            </p:cNvSpPr>
            <p:nvPr/>
          </p:nvSpPr>
          <p:spPr bwMode="auto">
            <a:xfrm>
              <a:off x="3521" y="921"/>
              <a:ext cx="8" cy="6"/>
            </a:xfrm>
            <a:custGeom>
              <a:avLst/>
              <a:gdLst>
                <a:gd name="T0" fmla="*/ 21 w 5"/>
                <a:gd name="T1" fmla="*/ 0 h 4"/>
                <a:gd name="T2" fmla="*/ 5 w 5"/>
                <a:gd name="T3" fmla="*/ 14 h 4"/>
                <a:gd name="T4" fmla="*/ 0 60000 65536"/>
                <a:gd name="T5" fmla="*/ 0 60000 65536"/>
              </a:gdLst>
              <a:ahLst/>
              <a:cxnLst>
                <a:cxn ang="T4">
                  <a:pos x="T0" y="T1"/>
                </a:cxn>
                <a:cxn ang="T5">
                  <a:pos x="T2" y="T3"/>
                </a:cxn>
              </a:cxnLst>
              <a:rect l="0" t="0" r="r" b="b"/>
              <a:pathLst>
                <a:path w="5" h="4">
                  <a:moveTo>
                    <a:pt x="5" y="0"/>
                  </a:moveTo>
                  <a:cubicBezTo>
                    <a:pt x="5" y="0"/>
                    <a:pt x="0" y="1"/>
                    <a:pt x="1" y="4"/>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28" name="Freeform 930">
              <a:extLst>
                <a:ext uri="{FF2B5EF4-FFF2-40B4-BE49-F238E27FC236}">
                  <a16:creationId xmlns:a16="http://schemas.microsoft.com/office/drawing/2014/main" id="{34AC3303-2003-4404-8F87-894B3F110EBB}"/>
                </a:ext>
              </a:extLst>
            </p:cNvPr>
            <p:cNvSpPr>
              <a:spLocks/>
            </p:cNvSpPr>
            <p:nvPr/>
          </p:nvSpPr>
          <p:spPr bwMode="auto">
            <a:xfrm>
              <a:off x="3724" y="912"/>
              <a:ext cx="11" cy="4"/>
            </a:xfrm>
            <a:custGeom>
              <a:avLst/>
              <a:gdLst>
                <a:gd name="T0" fmla="*/ 0 w 7"/>
                <a:gd name="T1" fmla="*/ 1 h 3"/>
                <a:gd name="T2" fmla="*/ 27 w 7"/>
                <a:gd name="T3" fmla="*/ 0 h 3"/>
                <a:gd name="T4" fmla="*/ 0 60000 65536"/>
                <a:gd name="T5" fmla="*/ 0 60000 65536"/>
              </a:gdLst>
              <a:ahLst/>
              <a:cxnLst>
                <a:cxn ang="T4">
                  <a:pos x="T0" y="T1"/>
                </a:cxn>
                <a:cxn ang="T5">
                  <a:pos x="T2" y="T3"/>
                </a:cxn>
              </a:cxnLst>
              <a:rect l="0" t="0" r="r" b="b"/>
              <a:pathLst>
                <a:path w="7" h="3">
                  <a:moveTo>
                    <a:pt x="0" y="1"/>
                  </a:moveTo>
                  <a:cubicBezTo>
                    <a:pt x="0" y="1"/>
                    <a:pt x="6" y="3"/>
                    <a:pt x="7" y="0"/>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29" name="Freeform 931">
              <a:extLst>
                <a:ext uri="{FF2B5EF4-FFF2-40B4-BE49-F238E27FC236}">
                  <a16:creationId xmlns:a16="http://schemas.microsoft.com/office/drawing/2014/main" id="{79601E53-7C68-456D-A9EF-F8B935B7DEFA}"/>
                </a:ext>
              </a:extLst>
            </p:cNvPr>
            <p:cNvSpPr>
              <a:spLocks/>
            </p:cNvSpPr>
            <p:nvPr/>
          </p:nvSpPr>
          <p:spPr bwMode="auto">
            <a:xfrm>
              <a:off x="3726" y="901"/>
              <a:ext cx="9" cy="6"/>
            </a:xfrm>
            <a:custGeom>
              <a:avLst/>
              <a:gdLst>
                <a:gd name="T0" fmla="*/ 0 w 6"/>
                <a:gd name="T1" fmla="*/ 14 h 4"/>
                <a:gd name="T2" fmla="*/ 21 w 6"/>
                <a:gd name="T3" fmla="*/ 0 h 4"/>
                <a:gd name="T4" fmla="*/ 0 60000 65536"/>
                <a:gd name="T5" fmla="*/ 0 60000 65536"/>
              </a:gdLst>
              <a:ahLst/>
              <a:cxnLst>
                <a:cxn ang="T4">
                  <a:pos x="T0" y="T1"/>
                </a:cxn>
                <a:cxn ang="T5">
                  <a:pos x="T2" y="T3"/>
                </a:cxn>
              </a:cxnLst>
              <a:rect l="0" t="0" r="r" b="b"/>
              <a:pathLst>
                <a:path w="6" h="4">
                  <a:moveTo>
                    <a:pt x="0" y="4"/>
                  </a:moveTo>
                  <a:cubicBezTo>
                    <a:pt x="0" y="4"/>
                    <a:pt x="6" y="3"/>
                    <a:pt x="6" y="0"/>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30" name="Freeform 932">
              <a:extLst>
                <a:ext uri="{FF2B5EF4-FFF2-40B4-BE49-F238E27FC236}">
                  <a16:creationId xmlns:a16="http://schemas.microsoft.com/office/drawing/2014/main" id="{C6EAC4E1-0C91-403A-867E-341315CCF823}"/>
                </a:ext>
              </a:extLst>
            </p:cNvPr>
            <p:cNvSpPr>
              <a:spLocks/>
            </p:cNvSpPr>
            <p:nvPr/>
          </p:nvSpPr>
          <p:spPr bwMode="auto">
            <a:xfrm>
              <a:off x="3519" y="864"/>
              <a:ext cx="76" cy="21"/>
            </a:xfrm>
            <a:custGeom>
              <a:avLst/>
              <a:gdLst>
                <a:gd name="T0" fmla="*/ 0 w 50"/>
                <a:gd name="T1" fmla="*/ 41 h 14"/>
                <a:gd name="T2" fmla="*/ 67 w 50"/>
                <a:gd name="T3" fmla="*/ 12 h 14"/>
                <a:gd name="T4" fmla="*/ 155 w 50"/>
                <a:gd name="T5" fmla="*/ 14 h 14"/>
                <a:gd name="T6" fmla="*/ 150 w 50"/>
                <a:gd name="T7" fmla="*/ 32 h 14"/>
                <a:gd name="T8" fmla="*/ 61 w 50"/>
                <a:gd name="T9" fmla="*/ 41 h 14"/>
                <a:gd name="T10" fmla="*/ 0 w 50"/>
                <a:gd name="T11" fmla="*/ 41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14">
                  <a:moveTo>
                    <a:pt x="0" y="12"/>
                  </a:moveTo>
                  <a:cubicBezTo>
                    <a:pt x="0" y="12"/>
                    <a:pt x="13" y="0"/>
                    <a:pt x="19" y="3"/>
                  </a:cubicBezTo>
                  <a:cubicBezTo>
                    <a:pt x="25" y="6"/>
                    <a:pt x="27" y="12"/>
                    <a:pt x="44" y="4"/>
                  </a:cubicBezTo>
                  <a:cubicBezTo>
                    <a:pt x="44" y="4"/>
                    <a:pt x="50" y="5"/>
                    <a:pt x="43" y="9"/>
                  </a:cubicBezTo>
                  <a:cubicBezTo>
                    <a:pt x="37" y="14"/>
                    <a:pt x="25" y="14"/>
                    <a:pt x="17" y="12"/>
                  </a:cubicBezTo>
                  <a:cubicBezTo>
                    <a:pt x="8" y="9"/>
                    <a:pt x="0" y="12"/>
                    <a:pt x="0" y="12"/>
                  </a:cubicBezTo>
                  <a:close/>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31" name="Freeform 933">
              <a:extLst>
                <a:ext uri="{FF2B5EF4-FFF2-40B4-BE49-F238E27FC236}">
                  <a16:creationId xmlns:a16="http://schemas.microsoft.com/office/drawing/2014/main" id="{B460C074-9F8B-4E5E-BA12-F89086FA5156}"/>
                </a:ext>
              </a:extLst>
            </p:cNvPr>
            <p:cNvSpPr>
              <a:spLocks/>
            </p:cNvSpPr>
            <p:nvPr/>
          </p:nvSpPr>
          <p:spPr bwMode="auto">
            <a:xfrm>
              <a:off x="3654" y="864"/>
              <a:ext cx="73" cy="27"/>
            </a:xfrm>
            <a:custGeom>
              <a:avLst/>
              <a:gdLst>
                <a:gd name="T0" fmla="*/ 0 w 49"/>
                <a:gd name="T1" fmla="*/ 18 h 18"/>
                <a:gd name="T2" fmla="*/ 73 w 49"/>
                <a:gd name="T3" fmla="*/ 41 h 18"/>
                <a:gd name="T4" fmla="*/ 149 w 49"/>
                <a:gd name="T5" fmla="*/ 45 h 18"/>
                <a:gd name="T6" fmla="*/ 127 w 49"/>
                <a:gd name="T7" fmla="*/ 8 h 18"/>
                <a:gd name="T8" fmla="*/ 0 w 49"/>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18">
                  <a:moveTo>
                    <a:pt x="0" y="5"/>
                  </a:moveTo>
                  <a:cubicBezTo>
                    <a:pt x="0" y="5"/>
                    <a:pt x="14" y="13"/>
                    <a:pt x="22" y="12"/>
                  </a:cubicBezTo>
                  <a:cubicBezTo>
                    <a:pt x="31" y="11"/>
                    <a:pt x="40" y="8"/>
                    <a:pt x="45" y="13"/>
                  </a:cubicBezTo>
                  <a:cubicBezTo>
                    <a:pt x="49" y="18"/>
                    <a:pt x="46" y="0"/>
                    <a:pt x="38" y="2"/>
                  </a:cubicBezTo>
                  <a:cubicBezTo>
                    <a:pt x="30" y="3"/>
                    <a:pt x="11" y="10"/>
                    <a:pt x="0" y="5"/>
                  </a:cubicBezTo>
                  <a:close/>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32" name="Freeform 934">
              <a:extLst>
                <a:ext uri="{FF2B5EF4-FFF2-40B4-BE49-F238E27FC236}">
                  <a16:creationId xmlns:a16="http://schemas.microsoft.com/office/drawing/2014/main" id="{02223237-AAC0-4030-BDEE-062A2F3902F2}"/>
                </a:ext>
              </a:extLst>
            </p:cNvPr>
            <p:cNvSpPr>
              <a:spLocks/>
            </p:cNvSpPr>
            <p:nvPr/>
          </p:nvSpPr>
          <p:spPr bwMode="auto">
            <a:xfrm>
              <a:off x="3510" y="859"/>
              <a:ext cx="128" cy="26"/>
            </a:xfrm>
            <a:custGeom>
              <a:avLst/>
              <a:gdLst>
                <a:gd name="T0" fmla="*/ 0 w 85"/>
                <a:gd name="T1" fmla="*/ 61 h 17"/>
                <a:gd name="T2" fmla="*/ 140 w 85"/>
                <a:gd name="T3" fmla="*/ 5 h 17"/>
                <a:gd name="T4" fmla="*/ 181 w 85"/>
                <a:gd name="T5" fmla="*/ 8 h 17"/>
                <a:gd name="T6" fmla="*/ 215 w 85"/>
                <a:gd name="T7" fmla="*/ 5 h 17"/>
                <a:gd name="T8" fmla="*/ 291 w 85"/>
                <a:gd name="T9" fmla="*/ 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17">
                  <a:moveTo>
                    <a:pt x="0" y="17"/>
                  </a:moveTo>
                  <a:cubicBezTo>
                    <a:pt x="7" y="1"/>
                    <a:pt x="25" y="2"/>
                    <a:pt x="41" y="1"/>
                  </a:cubicBezTo>
                  <a:cubicBezTo>
                    <a:pt x="45" y="1"/>
                    <a:pt x="49" y="3"/>
                    <a:pt x="53" y="2"/>
                  </a:cubicBezTo>
                  <a:cubicBezTo>
                    <a:pt x="56" y="2"/>
                    <a:pt x="60" y="2"/>
                    <a:pt x="63" y="1"/>
                  </a:cubicBezTo>
                  <a:cubicBezTo>
                    <a:pt x="71" y="0"/>
                    <a:pt x="77" y="0"/>
                    <a:pt x="85" y="2"/>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33" name="Freeform 935">
              <a:extLst>
                <a:ext uri="{FF2B5EF4-FFF2-40B4-BE49-F238E27FC236}">
                  <a16:creationId xmlns:a16="http://schemas.microsoft.com/office/drawing/2014/main" id="{0480A42E-49BD-48AA-A87E-4E59CE5012DA}"/>
                </a:ext>
              </a:extLst>
            </p:cNvPr>
            <p:cNvSpPr>
              <a:spLocks/>
            </p:cNvSpPr>
            <p:nvPr/>
          </p:nvSpPr>
          <p:spPr bwMode="auto">
            <a:xfrm>
              <a:off x="3581" y="841"/>
              <a:ext cx="139" cy="12"/>
            </a:xfrm>
            <a:custGeom>
              <a:avLst/>
              <a:gdLst>
                <a:gd name="T0" fmla="*/ 317 w 92"/>
                <a:gd name="T1" fmla="*/ 26 h 8"/>
                <a:gd name="T2" fmla="*/ 276 w 92"/>
                <a:gd name="T3" fmla="*/ 21 h 8"/>
                <a:gd name="T4" fmla="*/ 218 w 92"/>
                <a:gd name="T5" fmla="*/ 18 h 8"/>
                <a:gd name="T6" fmla="*/ 116 w 92"/>
                <a:gd name="T7" fmla="*/ 5 h 8"/>
                <a:gd name="T8" fmla="*/ 62 w 92"/>
                <a:gd name="T9" fmla="*/ 12 h 8"/>
                <a:gd name="T10" fmla="*/ 0 w 92"/>
                <a:gd name="T11" fmla="*/ 5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8">
                  <a:moveTo>
                    <a:pt x="92" y="7"/>
                  </a:moveTo>
                  <a:cubicBezTo>
                    <a:pt x="87" y="5"/>
                    <a:pt x="85" y="4"/>
                    <a:pt x="80" y="6"/>
                  </a:cubicBezTo>
                  <a:cubicBezTo>
                    <a:pt x="73" y="8"/>
                    <a:pt x="69" y="8"/>
                    <a:pt x="63" y="5"/>
                  </a:cubicBezTo>
                  <a:cubicBezTo>
                    <a:pt x="54" y="2"/>
                    <a:pt x="43" y="0"/>
                    <a:pt x="34" y="1"/>
                  </a:cubicBezTo>
                  <a:cubicBezTo>
                    <a:pt x="28" y="1"/>
                    <a:pt x="23" y="2"/>
                    <a:pt x="18" y="3"/>
                  </a:cubicBezTo>
                  <a:cubicBezTo>
                    <a:pt x="11" y="3"/>
                    <a:pt x="6" y="1"/>
                    <a:pt x="0" y="1"/>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34" name="Freeform 936">
              <a:extLst>
                <a:ext uri="{FF2B5EF4-FFF2-40B4-BE49-F238E27FC236}">
                  <a16:creationId xmlns:a16="http://schemas.microsoft.com/office/drawing/2014/main" id="{2AB751FB-22B6-4A88-835C-1A0A9554EF1C}"/>
                </a:ext>
              </a:extLst>
            </p:cNvPr>
            <p:cNvSpPr>
              <a:spLocks/>
            </p:cNvSpPr>
            <p:nvPr/>
          </p:nvSpPr>
          <p:spPr bwMode="auto">
            <a:xfrm>
              <a:off x="3539" y="829"/>
              <a:ext cx="131" cy="11"/>
            </a:xfrm>
            <a:custGeom>
              <a:avLst/>
              <a:gdLst>
                <a:gd name="T0" fmla="*/ 0 w 87"/>
                <a:gd name="T1" fmla="*/ 20 h 7"/>
                <a:gd name="T2" fmla="*/ 86 w 87"/>
                <a:gd name="T3" fmla="*/ 13 h 7"/>
                <a:gd name="T4" fmla="*/ 157 w 87"/>
                <a:gd name="T5" fmla="*/ 13 h 7"/>
                <a:gd name="T6" fmla="*/ 297 w 87"/>
                <a:gd name="T7" fmla="*/ 1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 h="7">
                  <a:moveTo>
                    <a:pt x="0" y="5"/>
                  </a:moveTo>
                  <a:cubicBezTo>
                    <a:pt x="9" y="5"/>
                    <a:pt x="17" y="5"/>
                    <a:pt x="25" y="3"/>
                  </a:cubicBezTo>
                  <a:cubicBezTo>
                    <a:pt x="33" y="1"/>
                    <a:pt x="38" y="0"/>
                    <a:pt x="46" y="3"/>
                  </a:cubicBezTo>
                  <a:cubicBezTo>
                    <a:pt x="59" y="7"/>
                    <a:pt x="74" y="6"/>
                    <a:pt x="87" y="3"/>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35" name="Freeform 937">
              <a:extLst>
                <a:ext uri="{FF2B5EF4-FFF2-40B4-BE49-F238E27FC236}">
                  <a16:creationId xmlns:a16="http://schemas.microsoft.com/office/drawing/2014/main" id="{341C5A89-AF03-4449-BA86-4D257A51AB1A}"/>
                </a:ext>
              </a:extLst>
            </p:cNvPr>
            <p:cNvSpPr>
              <a:spLocks/>
            </p:cNvSpPr>
            <p:nvPr/>
          </p:nvSpPr>
          <p:spPr bwMode="auto">
            <a:xfrm>
              <a:off x="3404" y="636"/>
              <a:ext cx="346" cy="571"/>
            </a:xfrm>
            <a:custGeom>
              <a:avLst/>
              <a:gdLst>
                <a:gd name="T0" fmla="*/ 587 w 230"/>
                <a:gd name="T1" fmla="*/ 1221 h 381"/>
                <a:gd name="T2" fmla="*/ 677 w 230"/>
                <a:gd name="T3" fmla="*/ 1040 h 381"/>
                <a:gd name="T4" fmla="*/ 772 w 230"/>
                <a:gd name="T5" fmla="*/ 836 h 381"/>
                <a:gd name="T6" fmla="*/ 769 w 230"/>
                <a:gd name="T7" fmla="*/ 602 h 381"/>
                <a:gd name="T8" fmla="*/ 755 w 230"/>
                <a:gd name="T9" fmla="*/ 351 h 381"/>
                <a:gd name="T10" fmla="*/ 113 w 230"/>
                <a:gd name="T11" fmla="*/ 235 h 381"/>
                <a:gd name="T12" fmla="*/ 66 w 230"/>
                <a:gd name="T13" fmla="*/ 472 h 381"/>
                <a:gd name="T14" fmla="*/ 81 w 230"/>
                <a:gd name="T15" fmla="*/ 501 h 381"/>
                <a:gd name="T16" fmla="*/ 66 w 230"/>
                <a:gd name="T17" fmla="*/ 662 h 381"/>
                <a:gd name="T18" fmla="*/ 95 w 230"/>
                <a:gd name="T19" fmla="*/ 778 h 381"/>
                <a:gd name="T20" fmla="*/ 140 w 230"/>
                <a:gd name="T21" fmla="*/ 770 h 381"/>
                <a:gd name="T22" fmla="*/ 305 w 230"/>
                <a:gd name="T23" fmla="*/ 1078 h 381"/>
                <a:gd name="T24" fmla="*/ 405 w 230"/>
                <a:gd name="T25" fmla="*/ 1283 h 3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0" h="381">
                  <a:moveTo>
                    <a:pt x="172" y="363"/>
                  </a:moveTo>
                  <a:cubicBezTo>
                    <a:pt x="178" y="343"/>
                    <a:pt x="199" y="309"/>
                    <a:pt x="199" y="309"/>
                  </a:cubicBezTo>
                  <a:cubicBezTo>
                    <a:pt x="213" y="294"/>
                    <a:pt x="225" y="268"/>
                    <a:pt x="227" y="248"/>
                  </a:cubicBezTo>
                  <a:cubicBezTo>
                    <a:pt x="228" y="228"/>
                    <a:pt x="224" y="190"/>
                    <a:pt x="226" y="179"/>
                  </a:cubicBezTo>
                  <a:cubicBezTo>
                    <a:pt x="228" y="167"/>
                    <a:pt x="230" y="140"/>
                    <a:pt x="222" y="104"/>
                  </a:cubicBezTo>
                  <a:cubicBezTo>
                    <a:pt x="199" y="0"/>
                    <a:pt x="56" y="37"/>
                    <a:pt x="33" y="70"/>
                  </a:cubicBezTo>
                  <a:cubicBezTo>
                    <a:pt x="16" y="95"/>
                    <a:pt x="19" y="125"/>
                    <a:pt x="19" y="140"/>
                  </a:cubicBezTo>
                  <a:cubicBezTo>
                    <a:pt x="19" y="145"/>
                    <a:pt x="24" y="149"/>
                    <a:pt x="24" y="149"/>
                  </a:cubicBezTo>
                  <a:cubicBezTo>
                    <a:pt x="0" y="139"/>
                    <a:pt x="20" y="167"/>
                    <a:pt x="19" y="197"/>
                  </a:cubicBezTo>
                  <a:cubicBezTo>
                    <a:pt x="18" y="227"/>
                    <a:pt x="25" y="221"/>
                    <a:pt x="28" y="231"/>
                  </a:cubicBezTo>
                  <a:cubicBezTo>
                    <a:pt x="38" y="261"/>
                    <a:pt x="41" y="229"/>
                    <a:pt x="41" y="229"/>
                  </a:cubicBezTo>
                  <a:cubicBezTo>
                    <a:pt x="42" y="247"/>
                    <a:pt x="37" y="289"/>
                    <a:pt x="90" y="320"/>
                  </a:cubicBezTo>
                  <a:cubicBezTo>
                    <a:pt x="90" y="320"/>
                    <a:pt x="113" y="332"/>
                    <a:pt x="119" y="38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36" name="Freeform 938">
              <a:extLst>
                <a:ext uri="{FF2B5EF4-FFF2-40B4-BE49-F238E27FC236}">
                  <a16:creationId xmlns:a16="http://schemas.microsoft.com/office/drawing/2014/main" id="{E2204EEA-8DBD-45C9-93C4-BA8F24D61CCF}"/>
                </a:ext>
              </a:extLst>
            </p:cNvPr>
            <p:cNvSpPr>
              <a:spLocks/>
            </p:cNvSpPr>
            <p:nvPr/>
          </p:nvSpPr>
          <p:spPr bwMode="auto">
            <a:xfrm>
              <a:off x="3411" y="750"/>
              <a:ext cx="69" cy="148"/>
            </a:xfrm>
            <a:custGeom>
              <a:avLst/>
              <a:gdLst>
                <a:gd name="T0" fmla="*/ 135 w 46"/>
                <a:gd name="T1" fmla="*/ 121 h 99"/>
                <a:gd name="T2" fmla="*/ 147 w 46"/>
                <a:gd name="T3" fmla="*/ 223 h 99"/>
                <a:gd name="T4" fmla="*/ 89 w 46"/>
                <a:gd name="T5" fmla="*/ 295 h 99"/>
                <a:gd name="T6" fmla="*/ 39 w 46"/>
                <a:gd name="T7" fmla="*/ 236 h 99"/>
                <a:gd name="T8" fmla="*/ 32 w 46"/>
                <a:gd name="T9" fmla="*/ 211 h 99"/>
                <a:gd name="T10" fmla="*/ 18 w 46"/>
                <a:gd name="T11" fmla="*/ 215 h 99"/>
                <a:gd name="T12" fmla="*/ 18 w 46"/>
                <a:gd name="T13" fmla="*/ 190 h 99"/>
                <a:gd name="T14" fmla="*/ 18 w 46"/>
                <a:gd name="T15" fmla="*/ 161 h 99"/>
                <a:gd name="T16" fmla="*/ 80 w 46"/>
                <a:gd name="T17" fmla="*/ 9 h 99"/>
                <a:gd name="T18" fmla="*/ 135 w 46"/>
                <a:gd name="T19" fmla="*/ 121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99">
                  <a:moveTo>
                    <a:pt x="40" y="36"/>
                  </a:moveTo>
                  <a:cubicBezTo>
                    <a:pt x="40" y="36"/>
                    <a:pt x="40" y="63"/>
                    <a:pt x="43" y="67"/>
                  </a:cubicBezTo>
                  <a:cubicBezTo>
                    <a:pt x="46" y="71"/>
                    <a:pt x="37" y="99"/>
                    <a:pt x="26" y="88"/>
                  </a:cubicBezTo>
                  <a:cubicBezTo>
                    <a:pt x="16" y="77"/>
                    <a:pt x="20" y="72"/>
                    <a:pt x="11" y="71"/>
                  </a:cubicBezTo>
                  <a:cubicBezTo>
                    <a:pt x="11" y="71"/>
                    <a:pt x="10" y="65"/>
                    <a:pt x="9" y="63"/>
                  </a:cubicBezTo>
                  <a:cubicBezTo>
                    <a:pt x="8" y="61"/>
                    <a:pt x="5" y="64"/>
                    <a:pt x="5" y="64"/>
                  </a:cubicBezTo>
                  <a:cubicBezTo>
                    <a:pt x="5" y="64"/>
                    <a:pt x="0" y="58"/>
                    <a:pt x="5" y="57"/>
                  </a:cubicBezTo>
                  <a:cubicBezTo>
                    <a:pt x="10" y="56"/>
                    <a:pt x="8" y="47"/>
                    <a:pt x="5" y="48"/>
                  </a:cubicBezTo>
                  <a:cubicBezTo>
                    <a:pt x="1" y="48"/>
                    <a:pt x="22" y="0"/>
                    <a:pt x="23" y="3"/>
                  </a:cubicBezTo>
                  <a:cubicBezTo>
                    <a:pt x="26" y="7"/>
                    <a:pt x="25" y="34"/>
                    <a:pt x="40" y="36"/>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37" name="Freeform 939">
              <a:extLst>
                <a:ext uri="{FF2B5EF4-FFF2-40B4-BE49-F238E27FC236}">
                  <a16:creationId xmlns:a16="http://schemas.microsoft.com/office/drawing/2014/main" id="{B3FD6466-4310-4876-BF13-272A0FB7D5A8}"/>
                </a:ext>
              </a:extLst>
            </p:cNvPr>
            <p:cNvSpPr>
              <a:spLocks/>
            </p:cNvSpPr>
            <p:nvPr/>
          </p:nvSpPr>
          <p:spPr bwMode="auto">
            <a:xfrm>
              <a:off x="3736" y="780"/>
              <a:ext cx="30" cy="117"/>
            </a:xfrm>
            <a:custGeom>
              <a:avLst/>
              <a:gdLst>
                <a:gd name="T0" fmla="*/ 0 w 20"/>
                <a:gd name="T1" fmla="*/ 0 h 78"/>
                <a:gd name="T2" fmla="*/ 68 w 20"/>
                <a:gd name="T3" fmla="*/ 162 h 78"/>
                <a:gd name="T4" fmla="*/ 53 w 20"/>
                <a:gd name="T5" fmla="*/ 149 h 78"/>
                <a:gd name="T6" fmla="*/ 62 w 20"/>
                <a:gd name="T7" fmla="*/ 183 h 78"/>
                <a:gd name="T8" fmla="*/ 45 w 20"/>
                <a:gd name="T9" fmla="*/ 167 h 78"/>
                <a:gd name="T10" fmla="*/ 21 w 20"/>
                <a:gd name="T11" fmla="*/ 264 h 78"/>
                <a:gd name="T12" fmla="*/ 0 w 20"/>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78">
                  <a:moveTo>
                    <a:pt x="0" y="0"/>
                  </a:moveTo>
                  <a:cubicBezTo>
                    <a:pt x="0" y="0"/>
                    <a:pt x="18" y="21"/>
                    <a:pt x="20" y="48"/>
                  </a:cubicBezTo>
                  <a:cubicBezTo>
                    <a:pt x="15" y="44"/>
                    <a:pt x="15" y="44"/>
                    <a:pt x="15" y="44"/>
                  </a:cubicBezTo>
                  <a:cubicBezTo>
                    <a:pt x="15" y="44"/>
                    <a:pt x="19" y="49"/>
                    <a:pt x="18" y="54"/>
                  </a:cubicBezTo>
                  <a:cubicBezTo>
                    <a:pt x="13" y="49"/>
                    <a:pt x="13" y="49"/>
                    <a:pt x="13" y="49"/>
                  </a:cubicBezTo>
                  <a:cubicBezTo>
                    <a:pt x="13" y="49"/>
                    <a:pt x="8" y="69"/>
                    <a:pt x="6" y="78"/>
                  </a:cubicBezTo>
                  <a:cubicBezTo>
                    <a:pt x="6" y="78"/>
                    <a:pt x="10" y="44"/>
                    <a:pt x="0" y="0"/>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38" name="Freeform 940">
              <a:extLst>
                <a:ext uri="{FF2B5EF4-FFF2-40B4-BE49-F238E27FC236}">
                  <a16:creationId xmlns:a16="http://schemas.microsoft.com/office/drawing/2014/main" id="{FF0FF737-3B23-46F2-8C79-7BEEA43C3E5F}"/>
                </a:ext>
              </a:extLst>
            </p:cNvPr>
            <p:cNvSpPr>
              <a:spLocks/>
            </p:cNvSpPr>
            <p:nvPr/>
          </p:nvSpPr>
          <p:spPr bwMode="auto">
            <a:xfrm>
              <a:off x="3687" y="1008"/>
              <a:ext cx="16" cy="10"/>
            </a:xfrm>
            <a:custGeom>
              <a:avLst/>
              <a:gdLst>
                <a:gd name="T0" fmla="*/ 0 w 11"/>
                <a:gd name="T1" fmla="*/ 20 h 7"/>
                <a:gd name="T2" fmla="*/ 33 w 11"/>
                <a:gd name="T3" fmla="*/ 0 h 7"/>
                <a:gd name="T4" fmla="*/ 0 60000 65536"/>
                <a:gd name="T5" fmla="*/ 0 60000 65536"/>
              </a:gdLst>
              <a:ahLst/>
              <a:cxnLst>
                <a:cxn ang="T4">
                  <a:pos x="T0" y="T1"/>
                </a:cxn>
                <a:cxn ang="T5">
                  <a:pos x="T2" y="T3"/>
                </a:cxn>
              </a:cxnLst>
              <a:rect l="0" t="0" r="r" b="b"/>
              <a:pathLst>
                <a:path w="11" h="7">
                  <a:moveTo>
                    <a:pt x="0" y="7"/>
                  </a:moveTo>
                  <a:cubicBezTo>
                    <a:pt x="3" y="7"/>
                    <a:pt x="8" y="3"/>
                    <a:pt x="11" y="0"/>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39" name="Freeform 941">
              <a:extLst>
                <a:ext uri="{FF2B5EF4-FFF2-40B4-BE49-F238E27FC236}">
                  <a16:creationId xmlns:a16="http://schemas.microsoft.com/office/drawing/2014/main" id="{5B2917F9-EE8F-412D-A31E-C8B9A867B512}"/>
                </a:ext>
              </a:extLst>
            </p:cNvPr>
            <p:cNvSpPr>
              <a:spLocks/>
            </p:cNvSpPr>
            <p:nvPr/>
          </p:nvSpPr>
          <p:spPr bwMode="auto">
            <a:xfrm>
              <a:off x="3544" y="1018"/>
              <a:ext cx="16" cy="5"/>
            </a:xfrm>
            <a:custGeom>
              <a:avLst/>
              <a:gdLst>
                <a:gd name="T0" fmla="*/ 33 w 11"/>
                <a:gd name="T1" fmla="*/ 13 h 3"/>
                <a:gd name="T2" fmla="*/ 0 w 11"/>
                <a:gd name="T3" fmla="*/ 0 h 3"/>
                <a:gd name="T4" fmla="*/ 0 60000 65536"/>
                <a:gd name="T5" fmla="*/ 0 60000 65536"/>
              </a:gdLst>
              <a:ahLst/>
              <a:cxnLst>
                <a:cxn ang="T4">
                  <a:pos x="T0" y="T1"/>
                </a:cxn>
                <a:cxn ang="T5">
                  <a:pos x="T2" y="T3"/>
                </a:cxn>
              </a:cxnLst>
              <a:rect l="0" t="0" r="r" b="b"/>
              <a:pathLst>
                <a:path w="11" h="3">
                  <a:moveTo>
                    <a:pt x="11" y="3"/>
                  </a:moveTo>
                  <a:cubicBezTo>
                    <a:pt x="7" y="2"/>
                    <a:pt x="4" y="3"/>
                    <a:pt x="0" y="0"/>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40" name="Freeform 942">
              <a:extLst>
                <a:ext uri="{FF2B5EF4-FFF2-40B4-BE49-F238E27FC236}">
                  <a16:creationId xmlns:a16="http://schemas.microsoft.com/office/drawing/2014/main" id="{C7D4C701-D867-4299-95CD-88914A117829}"/>
                </a:ext>
              </a:extLst>
            </p:cNvPr>
            <p:cNvSpPr>
              <a:spLocks/>
            </p:cNvSpPr>
            <p:nvPr/>
          </p:nvSpPr>
          <p:spPr bwMode="auto">
            <a:xfrm>
              <a:off x="3700" y="997"/>
              <a:ext cx="2" cy="6"/>
            </a:xfrm>
            <a:custGeom>
              <a:avLst/>
              <a:gdLst>
                <a:gd name="T0" fmla="*/ 8 w 1"/>
                <a:gd name="T1" fmla="*/ 14 h 4"/>
                <a:gd name="T2" fmla="*/ 0 w 1"/>
                <a:gd name="T3" fmla="*/ 0 h 4"/>
                <a:gd name="T4" fmla="*/ 0 60000 65536"/>
                <a:gd name="T5" fmla="*/ 0 60000 65536"/>
              </a:gdLst>
              <a:ahLst/>
              <a:cxnLst>
                <a:cxn ang="T4">
                  <a:pos x="T0" y="T1"/>
                </a:cxn>
                <a:cxn ang="T5">
                  <a:pos x="T2" y="T3"/>
                </a:cxn>
              </a:cxnLst>
              <a:rect l="0" t="0" r="r" b="b"/>
              <a:pathLst>
                <a:path w="1" h="4">
                  <a:moveTo>
                    <a:pt x="1" y="4"/>
                  </a:moveTo>
                  <a:cubicBezTo>
                    <a:pt x="1" y="3"/>
                    <a:pt x="1" y="1"/>
                    <a:pt x="0" y="0"/>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41" name="Freeform 943">
              <a:extLst>
                <a:ext uri="{FF2B5EF4-FFF2-40B4-BE49-F238E27FC236}">
                  <a16:creationId xmlns:a16="http://schemas.microsoft.com/office/drawing/2014/main" id="{9E831E4C-0CBE-49C6-A435-7ECC43B95D6C}"/>
                </a:ext>
              </a:extLst>
            </p:cNvPr>
            <p:cNvSpPr>
              <a:spLocks/>
            </p:cNvSpPr>
            <p:nvPr/>
          </p:nvSpPr>
          <p:spPr bwMode="auto">
            <a:xfrm>
              <a:off x="3616" y="999"/>
              <a:ext cx="28" cy="19"/>
            </a:xfrm>
            <a:custGeom>
              <a:avLst/>
              <a:gdLst>
                <a:gd name="T0" fmla="*/ 0 w 19"/>
                <a:gd name="T1" fmla="*/ 0 h 13"/>
                <a:gd name="T2" fmla="*/ 60 w 19"/>
                <a:gd name="T3" fmla="*/ 22 h 13"/>
                <a:gd name="T4" fmla="*/ 0 w 19"/>
                <a:gd name="T5" fmla="*/ 0 h 13"/>
                <a:gd name="T6" fmla="*/ 0 60000 65536"/>
                <a:gd name="T7" fmla="*/ 0 60000 65536"/>
                <a:gd name="T8" fmla="*/ 0 60000 65536"/>
              </a:gdLst>
              <a:ahLst/>
              <a:cxnLst>
                <a:cxn ang="T6">
                  <a:pos x="T0" y="T1"/>
                </a:cxn>
                <a:cxn ang="T7">
                  <a:pos x="T2" y="T3"/>
                </a:cxn>
                <a:cxn ang="T8">
                  <a:pos x="T4" y="T5"/>
                </a:cxn>
              </a:cxnLst>
              <a:rect l="0" t="0" r="r" b="b"/>
              <a:pathLst>
                <a:path w="19" h="13">
                  <a:moveTo>
                    <a:pt x="0" y="0"/>
                  </a:moveTo>
                  <a:cubicBezTo>
                    <a:pt x="0" y="0"/>
                    <a:pt x="8" y="13"/>
                    <a:pt x="19" y="7"/>
                  </a:cubicBezTo>
                  <a:cubicBezTo>
                    <a:pt x="19" y="7"/>
                    <a:pt x="4" y="7"/>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42" name="Freeform 944">
              <a:extLst>
                <a:ext uri="{FF2B5EF4-FFF2-40B4-BE49-F238E27FC236}">
                  <a16:creationId xmlns:a16="http://schemas.microsoft.com/office/drawing/2014/main" id="{ABCDB17A-876F-4736-AE35-A9A7A5D3E5AC}"/>
                </a:ext>
              </a:extLst>
            </p:cNvPr>
            <p:cNvSpPr>
              <a:spLocks/>
            </p:cNvSpPr>
            <p:nvPr/>
          </p:nvSpPr>
          <p:spPr bwMode="auto">
            <a:xfrm>
              <a:off x="3611" y="888"/>
              <a:ext cx="21" cy="15"/>
            </a:xfrm>
            <a:custGeom>
              <a:avLst/>
              <a:gdLst>
                <a:gd name="T0" fmla="*/ 0 w 14"/>
                <a:gd name="T1" fmla="*/ 5 h 10"/>
                <a:gd name="T2" fmla="*/ 48 w 14"/>
                <a:gd name="T3" fmla="*/ 0 h 10"/>
                <a:gd name="T4" fmla="*/ 0 w 14"/>
                <a:gd name="T5" fmla="*/ 5 h 10"/>
                <a:gd name="T6" fmla="*/ 0 60000 65536"/>
                <a:gd name="T7" fmla="*/ 0 60000 65536"/>
                <a:gd name="T8" fmla="*/ 0 60000 65536"/>
              </a:gdLst>
              <a:ahLst/>
              <a:cxnLst>
                <a:cxn ang="T6">
                  <a:pos x="T0" y="T1"/>
                </a:cxn>
                <a:cxn ang="T7">
                  <a:pos x="T2" y="T3"/>
                </a:cxn>
                <a:cxn ang="T8">
                  <a:pos x="T4" y="T5"/>
                </a:cxn>
              </a:cxnLst>
              <a:rect l="0" t="0" r="r" b="b"/>
              <a:pathLst>
                <a:path w="14" h="10">
                  <a:moveTo>
                    <a:pt x="0" y="1"/>
                  </a:moveTo>
                  <a:cubicBezTo>
                    <a:pt x="0" y="1"/>
                    <a:pt x="6" y="5"/>
                    <a:pt x="14" y="0"/>
                  </a:cubicBezTo>
                  <a:cubicBezTo>
                    <a:pt x="14" y="0"/>
                    <a:pt x="8" y="10"/>
                    <a:pt x="0"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43" name="Freeform 945">
              <a:extLst>
                <a:ext uri="{FF2B5EF4-FFF2-40B4-BE49-F238E27FC236}">
                  <a16:creationId xmlns:a16="http://schemas.microsoft.com/office/drawing/2014/main" id="{388CDFFB-4703-4D89-AEA9-69E083449EB1}"/>
                </a:ext>
              </a:extLst>
            </p:cNvPr>
            <p:cNvSpPr>
              <a:spLocks/>
            </p:cNvSpPr>
            <p:nvPr/>
          </p:nvSpPr>
          <p:spPr bwMode="auto">
            <a:xfrm>
              <a:off x="3608" y="898"/>
              <a:ext cx="29" cy="23"/>
            </a:xfrm>
            <a:custGeom>
              <a:avLst/>
              <a:gdLst>
                <a:gd name="T0" fmla="*/ 0 w 19"/>
                <a:gd name="T1" fmla="*/ 0 h 15"/>
                <a:gd name="T2" fmla="*/ 67 w 19"/>
                <a:gd name="T3" fmla="*/ 0 h 15"/>
                <a:gd name="T4" fmla="*/ 0 w 19"/>
                <a:gd name="T5" fmla="*/ 0 h 15"/>
                <a:gd name="T6" fmla="*/ 0 60000 65536"/>
                <a:gd name="T7" fmla="*/ 0 60000 65536"/>
                <a:gd name="T8" fmla="*/ 0 60000 65536"/>
              </a:gdLst>
              <a:ahLst/>
              <a:cxnLst>
                <a:cxn ang="T6">
                  <a:pos x="T0" y="T1"/>
                </a:cxn>
                <a:cxn ang="T7">
                  <a:pos x="T2" y="T3"/>
                </a:cxn>
                <a:cxn ang="T8">
                  <a:pos x="T4" y="T5"/>
                </a:cxn>
              </a:cxnLst>
              <a:rect l="0" t="0" r="r" b="b"/>
              <a:pathLst>
                <a:path w="19" h="15">
                  <a:moveTo>
                    <a:pt x="0" y="0"/>
                  </a:moveTo>
                  <a:cubicBezTo>
                    <a:pt x="0" y="0"/>
                    <a:pt x="14" y="9"/>
                    <a:pt x="19" y="0"/>
                  </a:cubicBezTo>
                  <a:cubicBezTo>
                    <a:pt x="19" y="0"/>
                    <a:pt x="15" y="15"/>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44" name="Freeform 946">
              <a:extLst>
                <a:ext uri="{FF2B5EF4-FFF2-40B4-BE49-F238E27FC236}">
                  <a16:creationId xmlns:a16="http://schemas.microsoft.com/office/drawing/2014/main" id="{15D4E968-9802-4CD5-BE4E-979B4D336FBC}"/>
                </a:ext>
              </a:extLst>
            </p:cNvPr>
            <p:cNvSpPr>
              <a:spLocks/>
            </p:cNvSpPr>
            <p:nvPr/>
          </p:nvSpPr>
          <p:spPr bwMode="auto">
            <a:xfrm>
              <a:off x="3672" y="933"/>
              <a:ext cx="60" cy="45"/>
            </a:xfrm>
            <a:custGeom>
              <a:avLst/>
              <a:gdLst>
                <a:gd name="T0" fmla="*/ 0 w 40"/>
                <a:gd name="T1" fmla="*/ 0 h 30"/>
                <a:gd name="T2" fmla="*/ 135 w 40"/>
                <a:gd name="T3" fmla="*/ 32 h 30"/>
                <a:gd name="T4" fmla="*/ 0 w 40"/>
                <a:gd name="T5" fmla="*/ 0 h 30"/>
                <a:gd name="T6" fmla="*/ 0 60000 65536"/>
                <a:gd name="T7" fmla="*/ 0 60000 65536"/>
                <a:gd name="T8" fmla="*/ 0 60000 65536"/>
              </a:gdLst>
              <a:ahLst/>
              <a:cxnLst>
                <a:cxn ang="T6">
                  <a:pos x="T0" y="T1"/>
                </a:cxn>
                <a:cxn ang="T7">
                  <a:pos x="T2" y="T3"/>
                </a:cxn>
                <a:cxn ang="T8">
                  <a:pos x="T4" y="T5"/>
                </a:cxn>
              </a:cxnLst>
              <a:rect l="0" t="0" r="r" b="b"/>
              <a:pathLst>
                <a:path w="40" h="30">
                  <a:moveTo>
                    <a:pt x="0" y="0"/>
                  </a:moveTo>
                  <a:cubicBezTo>
                    <a:pt x="0" y="0"/>
                    <a:pt x="34" y="22"/>
                    <a:pt x="40" y="9"/>
                  </a:cubicBezTo>
                  <a:cubicBezTo>
                    <a:pt x="40" y="9"/>
                    <a:pt x="37" y="30"/>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45" name="Freeform 947">
              <a:extLst>
                <a:ext uri="{FF2B5EF4-FFF2-40B4-BE49-F238E27FC236}">
                  <a16:creationId xmlns:a16="http://schemas.microsoft.com/office/drawing/2014/main" id="{B25B8C2B-A686-426F-9C84-EC836B70E617}"/>
                </a:ext>
              </a:extLst>
            </p:cNvPr>
            <p:cNvSpPr>
              <a:spLocks/>
            </p:cNvSpPr>
            <p:nvPr/>
          </p:nvSpPr>
          <p:spPr bwMode="auto">
            <a:xfrm>
              <a:off x="3541" y="933"/>
              <a:ext cx="49" cy="34"/>
            </a:xfrm>
            <a:custGeom>
              <a:avLst/>
              <a:gdLst>
                <a:gd name="T0" fmla="*/ 0 w 33"/>
                <a:gd name="T1" fmla="*/ 0 h 23"/>
                <a:gd name="T2" fmla="*/ 108 w 33"/>
                <a:gd name="T3" fmla="*/ 15 h 23"/>
                <a:gd name="T4" fmla="*/ 0 w 33"/>
                <a:gd name="T5" fmla="*/ 0 h 23"/>
                <a:gd name="T6" fmla="*/ 0 60000 65536"/>
                <a:gd name="T7" fmla="*/ 0 60000 65536"/>
                <a:gd name="T8" fmla="*/ 0 60000 65536"/>
              </a:gdLst>
              <a:ahLst/>
              <a:cxnLst>
                <a:cxn ang="T6">
                  <a:pos x="T0" y="T1"/>
                </a:cxn>
                <a:cxn ang="T7">
                  <a:pos x="T2" y="T3"/>
                </a:cxn>
                <a:cxn ang="T8">
                  <a:pos x="T4" y="T5"/>
                </a:cxn>
              </a:cxnLst>
              <a:rect l="0" t="0" r="r" b="b"/>
              <a:pathLst>
                <a:path w="33" h="23">
                  <a:moveTo>
                    <a:pt x="0" y="0"/>
                  </a:moveTo>
                  <a:cubicBezTo>
                    <a:pt x="0" y="0"/>
                    <a:pt x="18" y="17"/>
                    <a:pt x="33" y="5"/>
                  </a:cubicBezTo>
                  <a:cubicBezTo>
                    <a:pt x="33" y="5"/>
                    <a:pt x="17" y="23"/>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46" name="Freeform 948">
              <a:extLst>
                <a:ext uri="{FF2B5EF4-FFF2-40B4-BE49-F238E27FC236}">
                  <a16:creationId xmlns:a16="http://schemas.microsoft.com/office/drawing/2014/main" id="{A78B68D9-3927-48C5-92D4-24CE2F123570}"/>
                </a:ext>
              </a:extLst>
            </p:cNvPr>
            <p:cNvSpPr>
              <a:spLocks/>
            </p:cNvSpPr>
            <p:nvPr/>
          </p:nvSpPr>
          <p:spPr bwMode="auto">
            <a:xfrm>
              <a:off x="3709" y="937"/>
              <a:ext cx="23" cy="17"/>
            </a:xfrm>
            <a:custGeom>
              <a:avLst/>
              <a:gdLst>
                <a:gd name="T0" fmla="*/ 49 w 15"/>
                <a:gd name="T1" fmla="*/ 0 h 11"/>
                <a:gd name="T2" fmla="*/ 0 w 15"/>
                <a:gd name="T3" fmla="*/ 14 h 11"/>
                <a:gd name="T4" fmla="*/ 49 w 15"/>
                <a:gd name="T5" fmla="*/ 0 h 11"/>
                <a:gd name="T6" fmla="*/ 0 60000 65536"/>
                <a:gd name="T7" fmla="*/ 0 60000 65536"/>
                <a:gd name="T8" fmla="*/ 0 60000 65536"/>
              </a:gdLst>
              <a:ahLst/>
              <a:cxnLst>
                <a:cxn ang="T6">
                  <a:pos x="T0" y="T1"/>
                </a:cxn>
                <a:cxn ang="T7">
                  <a:pos x="T2" y="T3"/>
                </a:cxn>
                <a:cxn ang="T8">
                  <a:pos x="T4" y="T5"/>
                </a:cxn>
              </a:cxnLst>
              <a:rect l="0" t="0" r="r" b="b"/>
              <a:pathLst>
                <a:path w="15" h="11">
                  <a:moveTo>
                    <a:pt x="14" y="0"/>
                  </a:moveTo>
                  <a:cubicBezTo>
                    <a:pt x="14" y="0"/>
                    <a:pt x="15" y="11"/>
                    <a:pt x="0" y="4"/>
                  </a:cubicBezTo>
                  <a:cubicBezTo>
                    <a:pt x="0" y="4"/>
                    <a:pt x="13" y="7"/>
                    <a:pt x="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47" name="Freeform 949">
              <a:extLst>
                <a:ext uri="{FF2B5EF4-FFF2-40B4-BE49-F238E27FC236}">
                  <a16:creationId xmlns:a16="http://schemas.microsoft.com/office/drawing/2014/main" id="{700AFB69-1EAB-48A0-81A2-A9A906F7FDF6}"/>
                </a:ext>
              </a:extLst>
            </p:cNvPr>
            <p:cNvSpPr>
              <a:spLocks/>
            </p:cNvSpPr>
            <p:nvPr/>
          </p:nvSpPr>
          <p:spPr bwMode="auto">
            <a:xfrm>
              <a:off x="3565" y="936"/>
              <a:ext cx="22" cy="9"/>
            </a:xfrm>
            <a:custGeom>
              <a:avLst/>
              <a:gdLst>
                <a:gd name="T0" fmla="*/ 0 w 15"/>
                <a:gd name="T1" fmla="*/ 8 h 6"/>
                <a:gd name="T2" fmla="*/ 47 w 15"/>
                <a:gd name="T3" fmla="*/ 0 h 6"/>
                <a:gd name="T4" fmla="*/ 0 w 15"/>
                <a:gd name="T5" fmla="*/ 8 h 6"/>
                <a:gd name="T6" fmla="*/ 0 60000 65536"/>
                <a:gd name="T7" fmla="*/ 0 60000 65536"/>
                <a:gd name="T8" fmla="*/ 0 60000 65536"/>
              </a:gdLst>
              <a:ahLst/>
              <a:cxnLst>
                <a:cxn ang="T6">
                  <a:pos x="T0" y="T1"/>
                </a:cxn>
                <a:cxn ang="T7">
                  <a:pos x="T2" y="T3"/>
                </a:cxn>
                <a:cxn ang="T8">
                  <a:pos x="T4" y="T5"/>
                </a:cxn>
              </a:cxnLst>
              <a:rect l="0" t="0" r="r" b="b"/>
              <a:pathLst>
                <a:path w="15" h="6">
                  <a:moveTo>
                    <a:pt x="0" y="2"/>
                  </a:moveTo>
                  <a:cubicBezTo>
                    <a:pt x="0" y="2"/>
                    <a:pt x="9" y="6"/>
                    <a:pt x="15" y="0"/>
                  </a:cubicBezTo>
                  <a:cubicBezTo>
                    <a:pt x="15" y="0"/>
                    <a:pt x="8" y="4"/>
                    <a:pt x="0"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48" name="Freeform 950">
              <a:extLst>
                <a:ext uri="{FF2B5EF4-FFF2-40B4-BE49-F238E27FC236}">
                  <a16:creationId xmlns:a16="http://schemas.microsoft.com/office/drawing/2014/main" id="{EA7FB8D8-BC37-4E97-A600-86251638B46E}"/>
                </a:ext>
              </a:extLst>
            </p:cNvPr>
            <p:cNvSpPr>
              <a:spLocks/>
            </p:cNvSpPr>
            <p:nvPr/>
          </p:nvSpPr>
          <p:spPr bwMode="auto">
            <a:xfrm>
              <a:off x="3539" y="913"/>
              <a:ext cx="45" cy="29"/>
            </a:xfrm>
            <a:custGeom>
              <a:avLst/>
              <a:gdLst>
                <a:gd name="T0" fmla="*/ 102 w 30"/>
                <a:gd name="T1" fmla="*/ 8 h 19"/>
                <a:gd name="T2" fmla="*/ 0 w 30"/>
                <a:gd name="T3" fmla="*/ 0 h 19"/>
                <a:gd name="T4" fmla="*/ 102 w 30"/>
                <a:gd name="T5" fmla="*/ 8 h 19"/>
                <a:gd name="T6" fmla="*/ 0 60000 65536"/>
                <a:gd name="T7" fmla="*/ 0 60000 65536"/>
                <a:gd name="T8" fmla="*/ 0 60000 65536"/>
              </a:gdLst>
              <a:ahLst/>
              <a:cxnLst>
                <a:cxn ang="T6">
                  <a:pos x="T0" y="T1"/>
                </a:cxn>
                <a:cxn ang="T7">
                  <a:pos x="T2" y="T3"/>
                </a:cxn>
                <a:cxn ang="T8">
                  <a:pos x="T4" y="T5"/>
                </a:cxn>
              </a:cxnLst>
              <a:rect l="0" t="0" r="r" b="b"/>
              <a:pathLst>
                <a:path w="30" h="19">
                  <a:moveTo>
                    <a:pt x="30" y="2"/>
                  </a:moveTo>
                  <a:cubicBezTo>
                    <a:pt x="0" y="0"/>
                    <a:pt x="0" y="0"/>
                    <a:pt x="0" y="0"/>
                  </a:cubicBezTo>
                  <a:cubicBezTo>
                    <a:pt x="0" y="0"/>
                    <a:pt x="30" y="19"/>
                    <a:pt x="30"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49" name="Freeform 951">
              <a:extLst>
                <a:ext uri="{FF2B5EF4-FFF2-40B4-BE49-F238E27FC236}">
                  <a16:creationId xmlns:a16="http://schemas.microsoft.com/office/drawing/2014/main" id="{634B0424-24F3-433B-A5D2-BFA0F4B3A860}"/>
                </a:ext>
              </a:extLst>
            </p:cNvPr>
            <p:cNvSpPr>
              <a:spLocks/>
            </p:cNvSpPr>
            <p:nvPr/>
          </p:nvSpPr>
          <p:spPr bwMode="auto">
            <a:xfrm>
              <a:off x="3673" y="910"/>
              <a:ext cx="47" cy="29"/>
            </a:xfrm>
            <a:custGeom>
              <a:avLst/>
              <a:gdLst>
                <a:gd name="T0" fmla="*/ 0 w 31"/>
                <a:gd name="T1" fmla="*/ 14 h 19"/>
                <a:gd name="T2" fmla="*/ 76 w 31"/>
                <a:gd name="T3" fmla="*/ 12 h 19"/>
                <a:gd name="T4" fmla="*/ 0 w 31"/>
                <a:gd name="T5" fmla="*/ 14 h 19"/>
                <a:gd name="T6" fmla="*/ 0 60000 65536"/>
                <a:gd name="T7" fmla="*/ 0 60000 65536"/>
                <a:gd name="T8" fmla="*/ 0 60000 65536"/>
              </a:gdLst>
              <a:ahLst/>
              <a:cxnLst>
                <a:cxn ang="T6">
                  <a:pos x="T0" y="T1"/>
                </a:cxn>
                <a:cxn ang="T7">
                  <a:pos x="T2" y="T3"/>
                </a:cxn>
                <a:cxn ang="T8">
                  <a:pos x="T4" y="T5"/>
                </a:cxn>
              </a:cxnLst>
              <a:rect l="0" t="0" r="r" b="b"/>
              <a:pathLst>
                <a:path w="31" h="19">
                  <a:moveTo>
                    <a:pt x="0" y="4"/>
                  </a:moveTo>
                  <a:cubicBezTo>
                    <a:pt x="0" y="4"/>
                    <a:pt x="11" y="0"/>
                    <a:pt x="22" y="3"/>
                  </a:cubicBezTo>
                  <a:cubicBezTo>
                    <a:pt x="22" y="3"/>
                    <a:pt x="31" y="19"/>
                    <a:pt x="0" y="4"/>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50" name="Freeform 952">
              <a:extLst>
                <a:ext uri="{FF2B5EF4-FFF2-40B4-BE49-F238E27FC236}">
                  <a16:creationId xmlns:a16="http://schemas.microsoft.com/office/drawing/2014/main" id="{2A3A5F7B-C339-41FE-9741-B8FC5AF5743D}"/>
                </a:ext>
              </a:extLst>
            </p:cNvPr>
            <p:cNvSpPr>
              <a:spLocks/>
            </p:cNvSpPr>
            <p:nvPr/>
          </p:nvSpPr>
          <p:spPr bwMode="auto">
            <a:xfrm>
              <a:off x="3431" y="898"/>
              <a:ext cx="31" cy="87"/>
            </a:xfrm>
            <a:custGeom>
              <a:avLst/>
              <a:gdLst>
                <a:gd name="T0" fmla="*/ 47 w 21"/>
                <a:gd name="T1" fmla="*/ 0 h 58"/>
                <a:gd name="T2" fmla="*/ 61 w 21"/>
                <a:gd name="T3" fmla="*/ 102 h 58"/>
                <a:gd name="T4" fmla="*/ 28 w 21"/>
                <a:gd name="T5" fmla="*/ 143 h 58"/>
                <a:gd name="T6" fmla="*/ 52 w 21"/>
                <a:gd name="T7" fmla="*/ 120 h 58"/>
                <a:gd name="T8" fmla="*/ 47 w 21"/>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58">
                  <a:moveTo>
                    <a:pt x="15" y="0"/>
                  </a:moveTo>
                  <a:cubicBezTo>
                    <a:pt x="15" y="0"/>
                    <a:pt x="10" y="21"/>
                    <a:pt x="19" y="30"/>
                  </a:cubicBezTo>
                  <a:cubicBezTo>
                    <a:pt x="21" y="32"/>
                    <a:pt x="18" y="58"/>
                    <a:pt x="9" y="42"/>
                  </a:cubicBezTo>
                  <a:cubicBezTo>
                    <a:pt x="9" y="42"/>
                    <a:pt x="18" y="47"/>
                    <a:pt x="16" y="35"/>
                  </a:cubicBezTo>
                  <a:cubicBezTo>
                    <a:pt x="13" y="24"/>
                    <a:pt x="0" y="29"/>
                    <a:pt x="15"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51" name="Freeform 953">
              <a:extLst>
                <a:ext uri="{FF2B5EF4-FFF2-40B4-BE49-F238E27FC236}">
                  <a16:creationId xmlns:a16="http://schemas.microsoft.com/office/drawing/2014/main" id="{F025C0C3-0A5D-4399-B96E-CF39453633F2}"/>
                </a:ext>
              </a:extLst>
            </p:cNvPr>
            <p:cNvSpPr>
              <a:spLocks/>
            </p:cNvSpPr>
            <p:nvPr/>
          </p:nvSpPr>
          <p:spPr bwMode="auto">
            <a:xfrm>
              <a:off x="3417" y="838"/>
              <a:ext cx="23" cy="47"/>
            </a:xfrm>
            <a:custGeom>
              <a:avLst/>
              <a:gdLst>
                <a:gd name="T0" fmla="*/ 54 w 15"/>
                <a:gd name="T1" fmla="*/ 76 h 31"/>
                <a:gd name="T2" fmla="*/ 26 w 15"/>
                <a:gd name="T3" fmla="*/ 108 h 31"/>
                <a:gd name="T4" fmla="*/ 54 w 15"/>
                <a:gd name="T5" fmla="*/ 76 h 31"/>
                <a:gd name="T6" fmla="*/ 0 60000 65536"/>
                <a:gd name="T7" fmla="*/ 0 60000 65536"/>
                <a:gd name="T8" fmla="*/ 0 60000 65536"/>
              </a:gdLst>
              <a:ahLst/>
              <a:cxnLst>
                <a:cxn ang="T6">
                  <a:pos x="T0" y="T1"/>
                </a:cxn>
                <a:cxn ang="T7">
                  <a:pos x="T2" y="T3"/>
                </a:cxn>
                <a:cxn ang="T8">
                  <a:pos x="T4" y="T5"/>
                </a:cxn>
              </a:cxnLst>
              <a:rect l="0" t="0" r="r" b="b"/>
              <a:pathLst>
                <a:path w="15" h="31">
                  <a:moveTo>
                    <a:pt x="15" y="22"/>
                  </a:moveTo>
                  <a:cubicBezTo>
                    <a:pt x="15" y="22"/>
                    <a:pt x="0" y="0"/>
                    <a:pt x="7" y="31"/>
                  </a:cubicBezTo>
                  <a:cubicBezTo>
                    <a:pt x="7" y="31"/>
                    <a:pt x="3" y="10"/>
                    <a:pt x="15" y="2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52" name="Freeform 954">
              <a:extLst>
                <a:ext uri="{FF2B5EF4-FFF2-40B4-BE49-F238E27FC236}">
                  <a16:creationId xmlns:a16="http://schemas.microsoft.com/office/drawing/2014/main" id="{38E37143-1EDB-464F-9D9A-01EAA359132A}"/>
                </a:ext>
              </a:extLst>
            </p:cNvPr>
            <p:cNvSpPr>
              <a:spLocks/>
            </p:cNvSpPr>
            <p:nvPr/>
          </p:nvSpPr>
          <p:spPr bwMode="auto">
            <a:xfrm>
              <a:off x="3449" y="907"/>
              <a:ext cx="10" cy="33"/>
            </a:xfrm>
            <a:custGeom>
              <a:avLst/>
              <a:gdLst>
                <a:gd name="T0" fmla="*/ 9 w 7"/>
                <a:gd name="T1" fmla="*/ 0 h 22"/>
                <a:gd name="T2" fmla="*/ 20 w 7"/>
                <a:gd name="T3" fmla="*/ 75 h 22"/>
                <a:gd name="T4" fmla="*/ 9 w 7"/>
                <a:gd name="T5" fmla="*/ 0 h 22"/>
                <a:gd name="T6" fmla="*/ 0 60000 65536"/>
                <a:gd name="T7" fmla="*/ 0 60000 65536"/>
                <a:gd name="T8" fmla="*/ 0 60000 65536"/>
              </a:gdLst>
              <a:ahLst/>
              <a:cxnLst>
                <a:cxn ang="T6">
                  <a:pos x="T0" y="T1"/>
                </a:cxn>
                <a:cxn ang="T7">
                  <a:pos x="T2" y="T3"/>
                </a:cxn>
                <a:cxn ang="T8">
                  <a:pos x="T4" y="T5"/>
                </a:cxn>
              </a:cxnLst>
              <a:rect l="0" t="0" r="r" b="b"/>
              <a:pathLst>
                <a:path w="7" h="22">
                  <a:moveTo>
                    <a:pt x="3" y="0"/>
                  </a:moveTo>
                  <a:cubicBezTo>
                    <a:pt x="3" y="0"/>
                    <a:pt x="0" y="14"/>
                    <a:pt x="7" y="22"/>
                  </a:cubicBezTo>
                  <a:cubicBezTo>
                    <a:pt x="7" y="22"/>
                    <a:pt x="2" y="9"/>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53" name="Freeform 955">
              <a:extLst>
                <a:ext uri="{FF2B5EF4-FFF2-40B4-BE49-F238E27FC236}">
                  <a16:creationId xmlns:a16="http://schemas.microsoft.com/office/drawing/2014/main" id="{5C336F3A-DB03-4648-9B65-1AF864969BBF}"/>
                </a:ext>
              </a:extLst>
            </p:cNvPr>
            <p:cNvSpPr>
              <a:spLocks/>
            </p:cNvSpPr>
            <p:nvPr/>
          </p:nvSpPr>
          <p:spPr bwMode="auto">
            <a:xfrm>
              <a:off x="3411" y="750"/>
              <a:ext cx="69" cy="148"/>
            </a:xfrm>
            <a:custGeom>
              <a:avLst/>
              <a:gdLst>
                <a:gd name="T0" fmla="*/ 135 w 46"/>
                <a:gd name="T1" fmla="*/ 121 h 99"/>
                <a:gd name="T2" fmla="*/ 147 w 46"/>
                <a:gd name="T3" fmla="*/ 223 h 99"/>
                <a:gd name="T4" fmla="*/ 89 w 46"/>
                <a:gd name="T5" fmla="*/ 295 h 99"/>
                <a:gd name="T6" fmla="*/ 39 w 46"/>
                <a:gd name="T7" fmla="*/ 236 h 99"/>
                <a:gd name="T8" fmla="*/ 32 w 46"/>
                <a:gd name="T9" fmla="*/ 211 h 99"/>
                <a:gd name="T10" fmla="*/ 18 w 46"/>
                <a:gd name="T11" fmla="*/ 215 h 99"/>
                <a:gd name="T12" fmla="*/ 18 w 46"/>
                <a:gd name="T13" fmla="*/ 190 h 99"/>
                <a:gd name="T14" fmla="*/ 18 w 46"/>
                <a:gd name="T15" fmla="*/ 161 h 99"/>
                <a:gd name="T16" fmla="*/ 80 w 46"/>
                <a:gd name="T17" fmla="*/ 9 h 99"/>
                <a:gd name="T18" fmla="*/ 135 w 46"/>
                <a:gd name="T19" fmla="*/ 121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99">
                  <a:moveTo>
                    <a:pt x="40" y="36"/>
                  </a:moveTo>
                  <a:cubicBezTo>
                    <a:pt x="40" y="36"/>
                    <a:pt x="40" y="63"/>
                    <a:pt x="43" y="67"/>
                  </a:cubicBezTo>
                  <a:cubicBezTo>
                    <a:pt x="46" y="71"/>
                    <a:pt x="37" y="99"/>
                    <a:pt x="26" y="88"/>
                  </a:cubicBezTo>
                  <a:cubicBezTo>
                    <a:pt x="16" y="77"/>
                    <a:pt x="20" y="72"/>
                    <a:pt x="11" y="71"/>
                  </a:cubicBezTo>
                  <a:cubicBezTo>
                    <a:pt x="11" y="71"/>
                    <a:pt x="10" y="65"/>
                    <a:pt x="9" y="63"/>
                  </a:cubicBezTo>
                  <a:cubicBezTo>
                    <a:pt x="8" y="61"/>
                    <a:pt x="5" y="64"/>
                    <a:pt x="5" y="64"/>
                  </a:cubicBezTo>
                  <a:cubicBezTo>
                    <a:pt x="5" y="64"/>
                    <a:pt x="0" y="58"/>
                    <a:pt x="5" y="57"/>
                  </a:cubicBezTo>
                  <a:cubicBezTo>
                    <a:pt x="10" y="56"/>
                    <a:pt x="8" y="47"/>
                    <a:pt x="5" y="48"/>
                  </a:cubicBezTo>
                  <a:cubicBezTo>
                    <a:pt x="1" y="48"/>
                    <a:pt x="22" y="0"/>
                    <a:pt x="23" y="3"/>
                  </a:cubicBezTo>
                  <a:cubicBezTo>
                    <a:pt x="26" y="7"/>
                    <a:pt x="25" y="34"/>
                    <a:pt x="40" y="36"/>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54" name="Freeform 956">
              <a:extLst>
                <a:ext uri="{FF2B5EF4-FFF2-40B4-BE49-F238E27FC236}">
                  <a16:creationId xmlns:a16="http://schemas.microsoft.com/office/drawing/2014/main" id="{FAF43EB4-7BB4-42A2-B786-C90ADAAD1536}"/>
                </a:ext>
              </a:extLst>
            </p:cNvPr>
            <p:cNvSpPr>
              <a:spLocks/>
            </p:cNvSpPr>
            <p:nvPr/>
          </p:nvSpPr>
          <p:spPr bwMode="auto">
            <a:xfrm>
              <a:off x="3735" y="780"/>
              <a:ext cx="31" cy="118"/>
            </a:xfrm>
            <a:custGeom>
              <a:avLst/>
              <a:gdLst>
                <a:gd name="T0" fmla="*/ 0 w 21"/>
                <a:gd name="T1" fmla="*/ 0 h 79"/>
                <a:gd name="T2" fmla="*/ 68 w 21"/>
                <a:gd name="T3" fmla="*/ 163 h 79"/>
                <a:gd name="T4" fmla="*/ 55 w 21"/>
                <a:gd name="T5" fmla="*/ 148 h 79"/>
                <a:gd name="T6" fmla="*/ 61 w 21"/>
                <a:gd name="T7" fmla="*/ 182 h 79"/>
                <a:gd name="T8" fmla="*/ 47 w 21"/>
                <a:gd name="T9" fmla="*/ 167 h 79"/>
                <a:gd name="T10" fmla="*/ 22 w 21"/>
                <a:gd name="T11" fmla="*/ 263 h 79"/>
                <a:gd name="T12" fmla="*/ 0 w 21"/>
                <a:gd name="T13" fmla="*/ 0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79">
                  <a:moveTo>
                    <a:pt x="0" y="0"/>
                  </a:moveTo>
                  <a:cubicBezTo>
                    <a:pt x="0" y="0"/>
                    <a:pt x="19" y="22"/>
                    <a:pt x="21" y="49"/>
                  </a:cubicBezTo>
                  <a:cubicBezTo>
                    <a:pt x="17" y="44"/>
                    <a:pt x="17" y="44"/>
                    <a:pt x="17" y="44"/>
                  </a:cubicBezTo>
                  <a:cubicBezTo>
                    <a:pt x="17" y="44"/>
                    <a:pt x="20" y="49"/>
                    <a:pt x="19" y="55"/>
                  </a:cubicBezTo>
                  <a:cubicBezTo>
                    <a:pt x="15" y="50"/>
                    <a:pt x="15" y="50"/>
                    <a:pt x="15" y="50"/>
                  </a:cubicBezTo>
                  <a:cubicBezTo>
                    <a:pt x="8" y="73"/>
                    <a:pt x="9" y="73"/>
                    <a:pt x="7" y="79"/>
                  </a:cubicBezTo>
                  <a:cubicBezTo>
                    <a:pt x="7" y="79"/>
                    <a:pt x="11" y="43"/>
                    <a:pt x="0" y="0"/>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55" name="Freeform 957">
              <a:extLst>
                <a:ext uri="{FF2B5EF4-FFF2-40B4-BE49-F238E27FC236}">
                  <a16:creationId xmlns:a16="http://schemas.microsoft.com/office/drawing/2014/main" id="{58821B35-9863-43C9-83FF-CE9B76CF83FA}"/>
                </a:ext>
              </a:extLst>
            </p:cNvPr>
            <p:cNvSpPr>
              <a:spLocks/>
            </p:cNvSpPr>
            <p:nvPr/>
          </p:nvSpPr>
          <p:spPr bwMode="auto">
            <a:xfrm>
              <a:off x="3449" y="909"/>
              <a:ext cx="12" cy="58"/>
            </a:xfrm>
            <a:custGeom>
              <a:avLst/>
              <a:gdLst>
                <a:gd name="T0" fmla="*/ 8 w 8"/>
                <a:gd name="T1" fmla="*/ 0 h 39"/>
                <a:gd name="T2" fmla="*/ 8 w 8"/>
                <a:gd name="T3" fmla="*/ 40 h 39"/>
                <a:gd name="T4" fmla="*/ 21 w 8"/>
                <a:gd name="T5" fmla="*/ 76 h 39"/>
                <a:gd name="T6" fmla="*/ 21 w 8"/>
                <a:gd name="T7" fmla="*/ 113 h 39"/>
                <a:gd name="T8" fmla="*/ 14 w 8"/>
                <a:gd name="T9" fmla="*/ 126 h 39"/>
                <a:gd name="T10" fmla="*/ 0 w 8"/>
                <a:gd name="T11" fmla="*/ 122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39">
                  <a:moveTo>
                    <a:pt x="2" y="0"/>
                  </a:moveTo>
                  <a:cubicBezTo>
                    <a:pt x="0" y="2"/>
                    <a:pt x="1" y="9"/>
                    <a:pt x="2" y="12"/>
                  </a:cubicBezTo>
                  <a:cubicBezTo>
                    <a:pt x="2" y="16"/>
                    <a:pt x="4" y="19"/>
                    <a:pt x="6" y="23"/>
                  </a:cubicBezTo>
                  <a:cubicBezTo>
                    <a:pt x="8" y="26"/>
                    <a:pt x="6" y="30"/>
                    <a:pt x="6" y="34"/>
                  </a:cubicBezTo>
                  <a:cubicBezTo>
                    <a:pt x="5" y="35"/>
                    <a:pt x="5" y="37"/>
                    <a:pt x="4" y="38"/>
                  </a:cubicBezTo>
                  <a:cubicBezTo>
                    <a:pt x="3" y="38"/>
                    <a:pt x="0" y="39"/>
                    <a:pt x="0" y="37"/>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56" name="Freeform 958">
              <a:extLst>
                <a:ext uri="{FF2B5EF4-FFF2-40B4-BE49-F238E27FC236}">
                  <a16:creationId xmlns:a16="http://schemas.microsoft.com/office/drawing/2014/main" id="{32222C69-DEA5-408D-BA59-39C1B5603D6A}"/>
                </a:ext>
              </a:extLst>
            </p:cNvPr>
            <p:cNvSpPr>
              <a:spLocks/>
            </p:cNvSpPr>
            <p:nvPr/>
          </p:nvSpPr>
          <p:spPr bwMode="auto">
            <a:xfrm>
              <a:off x="3428" y="865"/>
              <a:ext cx="13" cy="48"/>
            </a:xfrm>
            <a:custGeom>
              <a:avLst/>
              <a:gdLst>
                <a:gd name="T0" fmla="*/ 27 w 9"/>
                <a:gd name="T1" fmla="*/ 26 h 32"/>
                <a:gd name="T2" fmla="*/ 13 w 9"/>
                <a:gd name="T3" fmla="*/ 5 h 32"/>
                <a:gd name="T4" fmla="*/ 0 w 9"/>
                <a:gd name="T5" fmla="*/ 26 h 32"/>
                <a:gd name="T6" fmla="*/ 13 w 9"/>
                <a:gd name="T7" fmla="*/ 66 h 32"/>
                <a:gd name="T8" fmla="*/ 14 w 9"/>
                <a:gd name="T9" fmla="*/ 108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2">
                  <a:moveTo>
                    <a:pt x="9" y="7"/>
                  </a:moveTo>
                  <a:cubicBezTo>
                    <a:pt x="7" y="5"/>
                    <a:pt x="6" y="3"/>
                    <a:pt x="4" y="1"/>
                  </a:cubicBezTo>
                  <a:cubicBezTo>
                    <a:pt x="1" y="0"/>
                    <a:pt x="0" y="4"/>
                    <a:pt x="0" y="7"/>
                  </a:cubicBezTo>
                  <a:cubicBezTo>
                    <a:pt x="0" y="11"/>
                    <a:pt x="2" y="15"/>
                    <a:pt x="4" y="19"/>
                  </a:cubicBezTo>
                  <a:cubicBezTo>
                    <a:pt x="5" y="23"/>
                    <a:pt x="4" y="28"/>
                    <a:pt x="5" y="32"/>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57" name="Freeform 959">
              <a:extLst>
                <a:ext uri="{FF2B5EF4-FFF2-40B4-BE49-F238E27FC236}">
                  <a16:creationId xmlns:a16="http://schemas.microsoft.com/office/drawing/2014/main" id="{8F5A01D0-5648-407E-B71C-A4F63A7EFA14}"/>
                </a:ext>
              </a:extLst>
            </p:cNvPr>
            <p:cNvSpPr>
              <a:spLocks/>
            </p:cNvSpPr>
            <p:nvPr/>
          </p:nvSpPr>
          <p:spPr bwMode="auto">
            <a:xfrm>
              <a:off x="3569" y="1136"/>
              <a:ext cx="50" cy="47"/>
            </a:xfrm>
            <a:custGeom>
              <a:avLst/>
              <a:gdLst>
                <a:gd name="T0" fmla="*/ 0 w 33"/>
                <a:gd name="T1" fmla="*/ 0 h 31"/>
                <a:gd name="T2" fmla="*/ 73 w 33"/>
                <a:gd name="T3" fmla="*/ 27 h 31"/>
                <a:gd name="T4" fmla="*/ 88 w 33"/>
                <a:gd name="T5" fmla="*/ 67 h 31"/>
                <a:gd name="T6" fmla="*/ 111 w 33"/>
                <a:gd name="T7" fmla="*/ 108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1">
                  <a:moveTo>
                    <a:pt x="0" y="0"/>
                  </a:moveTo>
                  <a:cubicBezTo>
                    <a:pt x="6" y="8"/>
                    <a:pt x="16" y="0"/>
                    <a:pt x="21" y="8"/>
                  </a:cubicBezTo>
                  <a:cubicBezTo>
                    <a:pt x="23" y="11"/>
                    <a:pt x="23" y="16"/>
                    <a:pt x="25" y="19"/>
                  </a:cubicBezTo>
                  <a:cubicBezTo>
                    <a:pt x="28" y="23"/>
                    <a:pt x="33" y="26"/>
                    <a:pt x="32" y="31"/>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58" name="Freeform 960">
              <a:extLst>
                <a:ext uri="{FF2B5EF4-FFF2-40B4-BE49-F238E27FC236}">
                  <a16:creationId xmlns:a16="http://schemas.microsoft.com/office/drawing/2014/main" id="{FEB77A2E-75D4-4414-8957-5197AF581921}"/>
                </a:ext>
              </a:extLst>
            </p:cNvPr>
            <p:cNvSpPr>
              <a:spLocks/>
            </p:cNvSpPr>
            <p:nvPr/>
          </p:nvSpPr>
          <p:spPr bwMode="auto">
            <a:xfrm>
              <a:off x="3635" y="1117"/>
              <a:ext cx="41" cy="72"/>
            </a:xfrm>
            <a:custGeom>
              <a:avLst/>
              <a:gdLst>
                <a:gd name="T0" fmla="*/ 94 w 27"/>
                <a:gd name="T1" fmla="*/ 26 h 48"/>
                <a:gd name="T2" fmla="*/ 21 w 27"/>
                <a:gd name="T3" fmla="*/ 75 h 48"/>
                <a:gd name="T4" fmla="*/ 0 w 27"/>
                <a:gd name="T5" fmla="*/ 162 h 48"/>
                <a:gd name="T6" fmla="*/ 0 60000 65536"/>
                <a:gd name="T7" fmla="*/ 0 60000 65536"/>
                <a:gd name="T8" fmla="*/ 0 60000 65536"/>
              </a:gdLst>
              <a:ahLst/>
              <a:cxnLst>
                <a:cxn ang="T6">
                  <a:pos x="T0" y="T1"/>
                </a:cxn>
                <a:cxn ang="T7">
                  <a:pos x="T2" y="T3"/>
                </a:cxn>
                <a:cxn ang="T8">
                  <a:pos x="T4" y="T5"/>
                </a:cxn>
              </a:cxnLst>
              <a:rect l="0" t="0" r="r" b="b"/>
              <a:pathLst>
                <a:path w="27" h="48">
                  <a:moveTo>
                    <a:pt x="27" y="7"/>
                  </a:moveTo>
                  <a:cubicBezTo>
                    <a:pt x="21" y="0"/>
                    <a:pt x="7" y="17"/>
                    <a:pt x="6" y="22"/>
                  </a:cubicBezTo>
                  <a:cubicBezTo>
                    <a:pt x="4" y="30"/>
                    <a:pt x="4" y="40"/>
                    <a:pt x="0" y="48"/>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59" name="Freeform 961">
              <a:extLst>
                <a:ext uri="{FF2B5EF4-FFF2-40B4-BE49-F238E27FC236}">
                  <a16:creationId xmlns:a16="http://schemas.microsoft.com/office/drawing/2014/main" id="{83AB156A-AF89-4B42-9193-0F6A9CEF740C}"/>
                </a:ext>
              </a:extLst>
            </p:cNvPr>
            <p:cNvSpPr>
              <a:spLocks/>
            </p:cNvSpPr>
            <p:nvPr/>
          </p:nvSpPr>
          <p:spPr bwMode="auto">
            <a:xfrm>
              <a:off x="3614" y="1202"/>
              <a:ext cx="23" cy="21"/>
            </a:xfrm>
            <a:custGeom>
              <a:avLst/>
              <a:gdLst>
                <a:gd name="T0" fmla="*/ 0 w 15"/>
                <a:gd name="T1" fmla="*/ 8 h 14"/>
                <a:gd name="T2" fmla="*/ 26 w 15"/>
                <a:gd name="T3" fmla="*/ 45 h 14"/>
                <a:gd name="T4" fmla="*/ 54 w 15"/>
                <a:gd name="T5" fmla="*/ 0 h 14"/>
                <a:gd name="T6" fmla="*/ 0 60000 65536"/>
                <a:gd name="T7" fmla="*/ 0 60000 65536"/>
                <a:gd name="T8" fmla="*/ 0 60000 65536"/>
              </a:gdLst>
              <a:ahLst/>
              <a:cxnLst>
                <a:cxn ang="T6">
                  <a:pos x="T0" y="T1"/>
                </a:cxn>
                <a:cxn ang="T7">
                  <a:pos x="T2" y="T3"/>
                </a:cxn>
                <a:cxn ang="T8">
                  <a:pos x="T4" y="T5"/>
                </a:cxn>
              </a:cxnLst>
              <a:rect l="0" t="0" r="r" b="b"/>
              <a:pathLst>
                <a:path w="15" h="14">
                  <a:moveTo>
                    <a:pt x="0" y="2"/>
                  </a:moveTo>
                  <a:cubicBezTo>
                    <a:pt x="2" y="6"/>
                    <a:pt x="0" y="14"/>
                    <a:pt x="7" y="13"/>
                  </a:cubicBezTo>
                  <a:cubicBezTo>
                    <a:pt x="11" y="12"/>
                    <a:pt x="14" y="4"/>
                    <a:pt x="15" y="0"/>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60" name="Freeform 962">
              <a:extLst>
                <a:ext uri="{FF2B5EF4-FFF2-40B4-BE49-F238E27FC236}">
                  <a16:creationId xmlns:a16="http://schemas.microsoft.com/office/drawing/2014/main" id="{A5121F94-2D01-4AE6-B9C8-002C72DD0EFE}"/>
                </a:ext>
              </a:extLst>
            </p:cNvPr>
            <p:cNvSpPr>
              <a:spLocks/>
            </p:cNvSpPr>
            <p:nvPr/>
          </p:nvSpPr>
          <p:spPr bwMode="auto">
            <a:xfrm>
              <a:off x="3676" y="1124"/>
              <a:ext cx="14" cy="54"/>
            </a:xfrm>
            <a:custGeom>
              <a:avLst/>
              <a:gdLst>
                <a:gd name="T0" fmla="*/ 34 w 9"/>
                <a:gd name="T1" fmla="*/ 0 h 36"/>
                <a:gd name="T2" fmla="*/ 5 w 9"/>
                <a:gd name="T3" fmla="*/ 122 h 36"/>
                <a:gd name="T4" fmla="*/ 0 60000 65536"/>
                <a:gd name="T5" fmla="*/ 0 60000 65536"/>
              </a:gdLst>
              <a:ahLst/>
              <a:cxnLst>
                <a:cxn ang="T4">
                  <a:pos x="T0" y="T1"/>
                </a:cxn>
                <a:cxn ang="T5">
                  <a:pos x="T2" y="T3"/>
                </a:cxn>
              </a:cxnLst>
              <a:rect l="0" t="0" r="r" b="b"/>
              <a:pathLst>
                <a:path w="9" h="36">
                  <a:moveTo>
                    <a:pt x="9" y="0"/>
                  </a:moveTo>
                  <a:cubicBezTo>
                    <a:pt x="9" y="0"/>
                    <a:pt x="0" y="31"/>
                    <a:pt x="1" y="36"/>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61" name="Freeform 963">
              <a:extLst>
                <a:ext uri="{FF2B5EF4-FFF2-40B4-BE49-F238E27FC236}">
                  <a16:creationId xmlns:a16="http://schemas.microsoft.com/office/drawing/2014/main" id="{570CA6E4-9B64-4DCA-9C3F-45FEBA0AFC7F}"/>
                </a:ext>
              </a:extLst>
            </p:cNvPr>
            <p:cNvSpPr>
              <a:spLocks/>
            </p:cNvSpPr>
            <p:nvPr/>
          </p:nvSpPr>
          <p:spPr bwMode="auto">
            <a:xfrm>
              <a:off x="3562" y="1115"/>
              <a:ext cx="102" cy="72"/>
            </a:xfrm>
            <a:custGeom>
              <a:avLst/>
              <a:gdLst>
                <a:gd name="T0" fmla="*/ 0 w 68"/>
                <a:gd name="T1" fmla="*/ 18 h 48"/>
                <a:gd name="T2" fmla="*/ 116 w 68"/>
                <a:gd name="T3" fmla="*/ 27 h 48"/>
                <a:gd name="T4" fmla="*/ 188 w 68"/>
                <a:gd name="T5" fmla="*/ 18 h 48"/>
                <a:gd name="T6" fmla="*/ 230 w 68"/>
                <a:gd name="T7" fmla="*/ 0 h 48"/>
                <a:gd name="T8" fmla="*/ 188 w 68"/>
                <a:gd name="T9" fmla="*/ 35 h 48"/>
                <a:gd name="T10" fmla="*/ 135 w 68"/>
                <a:gd name="T11" fmla="*/ 75 h 48"/>
                <a:gd name="T12" fmla="*/ 135 w 68"/>
                <a:gd name="T13" fmla="*/ 162 h 48"/>
                <a:gd name="T14" fmla="*/ 126 w 68"/>
                <a:gd name="T15" fmla="*/ 126 h 48"/>
                <a:gd name="T16" fmla="*/ 107 w 68"/>
                <a:gd name="T17" fmla="*/ 107 h 48"/>
                <a:gd name="T18" fmla="*/ 86 w 68"/>
                <a:gd name="T19" fmla="*/ 54 h 48"/>
                <a:gd name="T20" fmla="*/ 35 w 68"/>
                <a:gd name="T21" fmla="*/ 48 h 48"/>
                <a:gd name="T22" fmla="*/ 0 w 68"/>
                <a:gd name="T23" fmla="*/ 21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48">
                  <a:moveTo>
                    <a:pt x="0" y="5"/>
                  </a:moveTo>
                  <a:cubicBezTo>
                    <a:pt x="12" y="4"/>
                    <a:pt x="22" y="8"/>
                    <a:pt x="34" y="8"/>
                  </a:cubicBezTo>
                  <a:cubicBezTo>
                    <a:pt x="41" y="8"/>
                    <a:pt x="48" y="8"/>
                    <a:pt x="55" y="5"/>
                  </a:cubicBezTo>
                  <a:cubicBezTo>
                    <a:pt x="59" y="4"/>
                    <a:pt x="64" y="0"/>
                    <a:pt x="68" y="0"/>
                  </a:cubicBezTo>
                  <a:cubicBezTo>
                    <a:pt x="64" y="4"/>
                    <a:pt x="60" y="7"/>
                    <a:pt x="55" y="10"/>
                  </a:cubicBezTo>
                  <a:cubicBezTo>
                    <a:pt x="49" y="13"/>
                    <a:pt x="42" y="15"/>
                    <a:pt x="40" y="22"/>
                  </a:cubicBezTo>
                  <a:cubicBezTo>
                    <a:pt x="37" y="30"/>
                    <a:pt x="40" y="40"/>
                    <a:pt x="40" y="48"/>
                  </a:cubicBezTo>
                  <a:cubicBezTo>
                    <a:pt x="39" y="45"/>
                    <a:pt x="39" y="41"/>
                    <a:pt x="37" y="37"/>
                  </a:cubicBezTo>
                  <a:cubicBezTo>
                    <a:pt x="35" y="35"/>
                    <a:pt x="33" y="33"/>
                    <a:pt x="31" y="31"/>
                  </a:cubicBezTo>
                  <a:cubicBezTo>
                    <a:pt x="29" y="27"/>
                    <a:pt x="29" y="20"/>
                    <a:pt x="25" y="16"/>
                  </a:cubicBezTo>
                  <a:cubicBezTo>
                    <a:pt x="21" y="13"/>
                    <a:pt x="14" y="15"/>
                    <a:pt x="10" y="14"/>
                  </a:cubicBezTo>
                  <a:cubicBezTo>
                    <a:pt x="5" y="13"/>
                    <a:pt x="2" y="10"/>
                    <a:pt x="0" y="6"/>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62" name="Freeform 964">
              <a:extLst>
                <a:ext uri="{FF2B5EF4-FFF2-40B4-BE49-F238E27FC236}">
                  <a16:creationId xmlns:a16="http://schemas.microsoft.com/office/drawing/2014/main" id="{23338E9C-47D3-4C9E-8E65-9FDA5D220281}"/>
                </a:ext>
              </a:extLst>
            </p:cNvPr>
            <p:cNvSpPr>
              <a:spLocks/>
            </p:cNvSpPr>
            <p:nvPr/>
          </p:nvSpPr>
          <p:spPr bwMode="auto">
            <a:xfrm>
              <a:off x="3635" y="1123"/>
              <a:ext cx="40" cy="73"/>
            </a:xfrm>
            <a:custGeom>
              <a:avLst/>
              <a:gdLst>
                <a:gd name="T0" fmla="*/ 95 w 26"/>
                <a:gd name="T1" fmla="*/ 13 h 49"/>
                <a:gd name="T2" fmla="*/ 35 w 26"/>
                <a:gd name="T3" fmla="*/ 54 h 49"/>
                <a:gd name="T4" fmla="*/ 22 w 26"/>
                <a:gd name="T5" fmla="*/ 100 h 49"/>
                <a:gd name="T6" fmla="*/ 0 w 26"/>
                <a:gd name="T7" fmla="*/ 162 h 49"/>
                <a:gd name="T8" fmla="*/ 52 w 26"/>
                <a:gd name="T9" fmla="*/ 67 h 49"/>
                <a:gd name="T10" fmla="*/ 75 w 26"/>
                <a:gd name="T11" fmla="*/ 28 h 49"/>
                <a:gd name="T12" fmla="*/ 89 w 26"/>
                <a:gd name="T13" fmla="*/ 13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49">
                  <a:moveTo>
                    <a:pt x="26" y="4"/>
                  </a:moveTo>
                  <a:cubicBezTo>
                    <a:pt x="19" y="0"/>
                    <a:pt x="13" y="11"/>
                    <a:pt x="10" y="16"/>
                  </a:cubicBezTo>
                  <a:cubicBezTo>
                    <a:pt x="7" y="20"/>
                    <a:pt x="6" y="25"/>
                    <a:pt x="6" y="30"/>
                  </a:cubicBezTo>
                  <a:cubicBezTo>
                    <a:pt x="5" y="37"/>
                    <a:pt x="2" y="42"/>
                    <a:pt x="0" y="49"/>
                  </a:cubicBezTo>
                  <a:cubicBezTo>
                    <a:pt x="8" y="41"/>
                    <a:pt x="10" y="30"/>
                    <a:pt x="14" y="20"/>
                  </a:cubicBezTo>
                  <a:cubicBezTo>
                    <a:pt x="15" y="16"/>
                    <a:pt x="18" y="12"/>
                    <a:pt x="21" y="9"/>
                  </a:cubicBezTo>
                  <a:cubicBezTo>
                    <a:pt x="23" y="7"/>
                    <a:pt x="24" y="6"/>
                    <a:pt x="25" y="4"/>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63" name="Freeform 965">
              <a:extLst>
                <a:ext uri="{FF2B5EF4-FFF2-40B4-BE49-F238E27FC236}">
                  <a16:creationId xmlns:a16="http://schemas.microsoft.com/office/drawing/2014/main" id="{DAB30824-90CF-476C-BB01-49106A0780E5}"/>
                </a:ext>
              </a:extLst>
            </p:cNvPr>
            <p:cNvSpPr>
              <a:spLocks/>
            </p:cNvSpPr>
            <p:nvPr/>
          </p:nvSpPr>
          <p:spPr bwMode="auto">
            <a:xfrm>
              <a:off x="3663" y="1144"/>
              <a:ext cx="18" cy="42"/>
            </a:xfrm>
            <a:custGeom>
              <a:avLst/>
              <a:gdLst>
                <a:gd name="T0" fmla="*/ 41 w 12"/>
                <a:gd name="T1" fmla="*/ 0 h 28"/>
                <a:gd name="T2" fmla="*/ 0 w 12"/>
                <a:gd name="T3" fmla="*/ 95 h 28"/>
                <a:gd name="T4" fmla="*/ 27 w 12"/>
                <a:gd name="T5" fmla="*/ 45 h 28"/>
                <a:gd name="T6" fmla="*/ 39 w 12"/>
                <a:gd name="T7" fmla="*/ 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8">
                  <a:moveTo>
                    <a:pt x="12" y="0"/>
                  </a:moveTo>
                  <a:cubicBezTo>
                    <a:pt x="7" y="8"/>
                    <a:pt x="2" y="19"/>
                    <a:pt x="0" y="28"/>
                  </a:cubicBezTo>
                  <a:cubicBezTo>
                    <a:pt x="3" y="23"/>
                    <a:pt x="7" y="19"/>
                    <a:pt x="8" y="13"/>
                  </a:cubicBezTo>
                  <a:cubicBezTo>
                    <a:pt x="9" y="9"/>
                    <a:pt x="9" y="5"/>
                    <a:pt x="11"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64" name="Freeform 966">
              <a:extLst>
                <a:ext uri="{FF2B5EF4-FFF2-40B4-BE49-F238E27FC236}">
                  <a16:creationId xmlns:a16="http://schemas.microsoft.com/office/drawing/2014/main" id="{3D63DA2B-1DD6-4157-846C-A14A39E440CC}"/>
                </a:ext>
              </a:extLst>
            </p:cNvPr>
            <p:cNvSpPr>
              <a:spLocks/>
            </p:cNvSpPr>
            <p:nvPr/>
          </p:nvSpPr>
          <p:spPr bwMode="auto">
            <a:xfrm>
              <a:off x="3568" y="1021"/>
              <a:ext cx="61" cy="12"/>
            </a:xfrm>
            <a:custGeom>
              <a:avLst/>
              <a:gdLst>
                <a:gd name="T0" fmla="*/ 1 w 41"/>
                <a:gd name="T1" fmla="*/ 8 h 8"/>
                <a:gd name="T2" fmla="*/ 55 w 41"/>
                <a:gd name="T3" fmla="*/ 8 h 8"/>
                <a:gd name="T4" fmla="*/ 135 w 41"/>
                <a:gd name="T5" fmla="*/ 8 h 8"/>
                <a:gd name="T6" fmla="*/ 55 w 41"/>
                <a:gd name="T7" fmla="*/ 18 h 8"/>
                <a:gd name="T8" fmla="*/ 0 w 41"/>
                <a:gd name="T9" fmla="*/ 12 h 8"/>
                <a:gd name="T10" fmla="*/ 1 w 41"/>
                <a:gd name="T11" fmla="*/ 1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8">
                  <a:moveTo>
                    <a:pt x="1" y="2"/>
                  </a:moveTo>
                  <a:cubicBezTo>
                    <a:pt x="7" y="3"/>
                    <a:pt x="12" y="0"/>
                    <a:pt x="17" y="2"/>
                  </a:cubicBezTo>
                  <a:cubicBezTo>
                    <a:pt x="25" y="4"/>
                    <a:pt x="32" y="3"/>
                    <a:pt x="41" y="2"/>
                  </a:cubicBezTo>
                  <a:cubicBezTo>
                    <a:pt x="34" y="8"/>
                    <a:pt x="25" y="5"/>
                    <a:pt x="17" y="5"/>
                  </a:cubicBezTo>
                  <a:cubicBezTo>
                    <a:pt x="12" y="5"/>
                    <a:pt x="4" y="6"/>
                    <a:pt x="0" y="3"/>
                  </a:cubicBezTo>
                  <a:cubicBezTo>
                    <a:pt x="0" y="3"/>
                    <a:pt x="0" y="3"/>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65" name="Freeform 967">
              <a:extLst>
                <a:ext uri="{FF2B5EF4-FFF2-40B4-BE49-F238E27FC236}">
                  <a16:creationId xmlns:a16="http://schemas.microsoft.com/office/drawing/2014/main" id="{F87FAC0E-8090-4FA0-896B-842F2F3AE7BD}"/>
                </a:ext>
              </a:extLst>
            </p:cNvPr>
            <p:cNvSpPr>
              <a:spLocks/>
            </p:cNvSpPr>
            <p:nvPr/>
          </p:nvSpPr>
          <p:spPr bwMode="auto">
            <a:xfrm>
              <a:off x="3516" y="984"/>
              <a:ext cx="64" cy="72"/>
            </a:xfrm>
            <a:custGeom>
              <a:avLst/>
              <a:gdLst>
                <a:gd name="T0" fmla="*/ 134 w 42"/>
                <a:gd name="T1" fmla="*/ 0 h 48"/>
                <a:gd name="T2" fmla="*/ 88 w 42"/>
                <a:gd name="T3" fmla="*/ 27 h 48"/>
                <a:gd name="T4" fmla="*/ 41 w 42"/>
                <a:gd name="T5" fmla="*/ 54 h 48"/>
                <a:gd name="T6" fmla="*/ 27 w 42"/>
                <a:gd name="T7" fmla="*/ 162 h 48"/>
                <a:gd name="T8" fmla="*/ 40 w 42"/>
                <a:gd name="T9" fmla="*/ 99 h 48"/>
                <a:gd name="T10" fmla="*/ 94 w 42"/>
                <a:gd name="T11" fmla="*/ 59 h 48"/>
                <a:gd name="T12" fmla="*/ 137 w 42"/>
                <a:gd name="T13" fmla="*/ 21 h 48"/>
                <a:gd name="T14" fmla="*/ 134 w 42"/>
                <a:gd name="T15" fmla="*/ 5 h 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48">
                  <a:moveTo>
                    <a:pt x="38" y="0"/>
                  </a:moveTo>
                  <a:cubicBezTo>
                    <a:pt x="36" y="4"/>
                    <a:pt x="28" y="6"/>
                    <a:pt x="25" y="8"/>
                  </a:cubicBezTo>
                  <a:cubicBezTo>
                    <a:pt x="20" y="10"/>
                    <a:pt x="15" y="12"/>
                    <a:pt x="12" y="16"/>
                  </a:cubicBezTo>
                  <a:cubicBezTo>
                    <a:pt x="4" y="24"/>
                    <a:pt x="0" y="39"/>
                    <a:pt x="8" y="48"/>
                  </a:cubicBezTo>
                  <a:cubicBezTo>
                    <a:pt x="6" y="42"/>
                    <a:pt x="7" y="34"/>
                    <a:pt x="11" y="29"/>
                  </a:cubicBezTo>
                  <a:cubicBezTo>
                    <a:pt x="14" y="23"/>
                    <a:pt x="21" y="20"/>
                    <a:pt x="27" y="17"/>
                  </a:cubicBezTo>
                  <a:cubicBezTo>
                    <a:pt x="31" y="14"/>
                    <a:pt x="36" y="11"/>
                    <a:pt x="39" y="6"/>
                  </a:cubicBezTo>
                  <a:cubicBezTo>
                    <a:pt x="39" y="5"/>
                    <a:pt x="42" y="1"/>
                    <a:pt x="38"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66" name="Freeform 968">
              <a:extLst>
                <a:ext uri="{FF2B5EF4-FFF2-40B4-BE49-F238E27FC236}">
                  <a16:creationId xmlns:a16="http://schemas.microsoft.com/office/drawing/2014/main" id="{DB7FF1A8-DC74-4858-A600-D903FA1D142B}"/>
                </a:ext>
              </a:extLst>
            </p:cNvPr>
            <p:cNvSpPr>
              <a:spLocks/>
            </p:cNvSpPr>
            <p:nvPr/>
          </p:nvSpPr>
          <p:spPr bwMode="auto">
            <a:xfrm>
              <a:off x="3700" y="993"/>
              <a:ext cx="26" cy="36"/>
            </a:xfrm>
            <a:custGeom>
              <a:avLst/>
              <a:gdLst>
                <a:gd name="T0" fmla="*/ 0 w 17"/>
                <a:gd name="T1" fmla="*/ 0 h 24"/>
                <a:gd name="T2" fmla="*/ 26 w 17"/>
                <a:gd name="T3" fmla="*/ 53 h 24"/>
                <a:gd name="T4" fmla="*/ 47 w 17"/>
                <a:gd name="T5" fmla="*/ 80 h 24"/>
                <a:gd name="T6" fmla="*/ 57 w 17"/>
                <a:gd name="T7" fmla="*/ 62 h 24"/>
                <a:gd name="T8" fmla="*/ 32 w 17"/>
                <a:gd name="T9" fmla="*/ 18 h 24"/>
                <a:gd name="T10" fmla="*/ 0 w 17"/>
                <a:gd name="T11" fmla="*/ 5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24">
                  <a:moveTo>
                    <a:pt x="0" y="0"/>
                  </a:moveTo>
                  <a:cubicBezTo>
                    <a:pt x="3" y="4"/>
                    <a:pt x="4" y="10"/>
                    <a:pt x="7" y="15"/>
                  </a:cubicBezTo>
                  <a:cubicBezTo>
                    <a:pt x="8" y="17"/>
                    <a:pt x="10" y="22"/>
                    <a:pt x="13" y="23"/>
                  </a:cubicBezTo>
                  <a:cubicBezTo>
                    <a:pt x="17" y="24"/>
                    <a:pt x="16" y="20"/>
                    <a:pt x="16" y="18"/>
                  </a:cubicBezTo>
                  <a:cubicBezTo>
                    <a:pt x="15" y="13"/>
                    <a:pt x="13" y="9"/>
                    <a:pt x="9" y="5"/>
                  </a:cubicBezTo>
                  <a:cubicBezTo>
                    <a:pt x="6" y="3"/>
                    <a:pt x="3" y="3"/>
                    <a:pt x="0"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67" name="Freeform 969">
              <a:extLst>
                <a:ext uri="{FF2B5EF4-FFF2-40B4-BE49-F238E27FC236}">
                  <a16:creationId xmlns:a16="http://schemas.microsoft.com/office/drawing/2014/main" id="{0382BA7A-1A79-4945-9AC8-AD4F3DC3A4D6}"/>
                </a:ext>
              </a:extLst>
            </p:cNvPr>
            <p:cNvSpPr>
              <a:spLocks/>
            </p:cNvSpPr>
            <p:nvPr/>
          </p:nvSpPr>
          <p:spPr bwMode="auto">
            <a:xfrm>
              <a:off x="3601" y="903"/>
              <a:ext cx="12" cy="64"/>
            </a:xfrm>
            <a:custGeom>
              <a:avLst/>
              <a:gdLst>
                <a:gd name="T0" fmla="*/ 0 w 8"/>
                <a:gd name="T1" fmla="*/ 0 h 43"/>
                <a:gd name="T2" fmla="*/ 8 w 8"/>
                <a:gd name="T3" fmla="*/ 27 h 43"/>
                <a:gd name="T4" fmla="*/ 8 w 8"/>
                <a:gd name="T5" fmla="*/ 67 h 43"/>
                <a:gd name="T6" fmla="*/ 12 w 8"/>
                <a:gd name="T7" fmla="*/ 101 h 43"/>
                <a:gd name="T8" fmla="*/ 12 w 8"/>
                <a:gd name="T9" fmla="*/ 141 h 43"/>
                <a:gd name="T10" fmla="*/ 21 w 8"/>
                <a:gd name="T11" fmla="*/ 94 h 43"/>
                <a:gd name="T12" fmla="*/ 21 w 8"/>
                <a:gd name="T13" fmla="*/ 40 h 43"/>
                <a:gd name="T14" fmla="*/ 0 w 8"/>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43">
                  <a:moveTo>
                    <a:pt x="0" y="0"/>
                  </a:moveTo>
                  <a:cubicBezTo>
                    <a:pt x="0" y="3"/>
                    <a:pt x="2" y="5"/>
                    <a:pt x="2" y="8"/>
                  </a:cubicBezTo>
                  <a:cubicBezTo>
                    <a:pt x="3" y="12"/>
                    <a:pt x="2" y="16"/>
                    <a:pt x="2" y="20"/>
                  </a:cubicBezTo>
                  <a:cubicBezTo>
                    <a:pt x="2" y="24"/>
                    <a:pt x="3" y="27"/>
                    <a:pt x="3" y="31"/>
                  </a:cubicBezTo>
                  <a:cubicBezTo>
                    <a:pt x="3" y="35"/>
                    <a:pt x="2" y="39"/>
                    <a:pt x="3" y="43"/>
                  </a:cubicBezTo>
                  <a:cubicBezTo>
                    <a:pt x="3" y="38"/>
                    <a:pt x="5" y="33"/>
                    <a:pt x="6" y="28"/>
                  </a:cubicBezTo>
                  <a:cubicBezTo>
                    <a:pt x="7" y="23"/>
                    <a:pt x="8" y="17"/>
                    <a:pt x="6" y="12"/>
                  </a:cubicBezTo>
                  <a:cubicBezTo>
                    <a:pt x="5" y="8"/>
                    <a:pt x="4" y="1"/>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68" name="Freeform 970">
              <a:extLst>
                <a:ext uri="{FF2B5EF4-FFF2-40B4-BE49-F238E27FC236}">
                  <a16:creationId xmlns:a16="http://schemas.microsoft.com/office/drawing/2014/main" id="{F7C1CDC9-9A7B-49CD-9D11-9EAF15D84A03}"/>
                </a:ext>
              </a:extLst>
            </p:cNvPr>
            <p:cNvSpPr>
              <a:spLocks/>
            </p:cNvSpPr>
            <p:nvPr/>
          </p:nvSpPr>
          <p:spPr bwMode="auto">
            <a:xfrm>
              <a:off x="3530" y="969"/>
              <a:ext cx="53" cy="34"/>
            </a:xfrm>
            <a:custGeom>
              <a:avLst/>
              <a:gdLst>
                <a:gd name="T0" fmla="*/ 117 w 35"/>
                <a:gd name="T1" fmla="*/ 9 h 23"/>
                <a:gd name="T2" fmla="*/ 94 w 35"/>
                <a:gd name="T3" fmla="*/ 28 h 23"/>
                <a:gd name="T4" fmla="*/ 62 w 35"/>
                <a:gd name="T5" fmla="*/ 40 h 23"/>
                <a:gd name="T6" fmla="*/ 0 w 35"/>
                <a:gd name="T7" fmla="*/ 74 h 23"/>
                <a:gd name="T8" fmla="*/ 41 w 35"/>
                <a:gd name="T9" fmla="*/ 41 h 23"/>
                <a:gd name="T10" fmla="*/ 76 w 35"/>
                <a:gd name="T11" fmla="*/ 27 h 23"/>
                <a:gd name="T12" fmla="*/ 108 w 35"/>
                <a:gd name="T13" fmla="*/ 6 h 23"/>
                <a:gd name="T14" fmla="*/ 117 w 35"/>
                <a:gd name="T15" fmla="*/ 9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23">
                  <a:moveTo>
                    <a:pt x="34" y="3"/>
                  </a:moveTo>
                  <a:cubicBezTo>
                    <a:pt x="31" y="6"/>
                    <a:pt x="30" y="7"/>
                    <a:pt x="27" y="9"/>
                  </a:cubicBezTo>
                  <a:cubicBezTo>
                    <a:pt x="24" y="10"/>
                    <a:pt x="21" y="11"/>
                    <a:pt x="18" y="12"/>
                  </a:cubicBezTo>
                  <a:cubicBezTo>
                    <a:pt x="12" y="15"/>
                    <a:pt x="5" y="18"/>
                    <a:pt x="0" y="23"/>
                  </a:cubicBezTo>
                  <a:cubicBezTo>
                    <a:pt x="0" y="20"/>
                    <a:pt x="9" y="15"/>
                    <a:pt x="12" y="13"/>
                  </a:cubicBezTo>
                  <a:cubicBezTo>
                    <a:pt x="15" y="12"/>
                    <a:pt x="19" y="10"/>
                    <a:pt x="22" y="8"/>
                  </a:cubicBezTo>
                  <a:cubicBezTo>
                    <a:pt x="25" y="6"/>
                    <a:pt x="28" y="4"/>
                    <a:pt x="31" y="2"/>
                  </a:cubicBezTo>
                  <a:cubicBezTo>
                    <a:pt x="32" y="1"/>
                    <a:pt x="35" y="0"/>
                    <a:pt x="3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69" name="Freeform 971">
              <a:extLst>
                <a:ext uri="{FF2B5EF4-FFF2-40B4-BE49-F238E27FC236}">
                  <a16:creationId xmlns:a16="http://schemas.microsoft.com/office/drawing/2014/main" id="{6F1FB81F-88A7-4308-BAF4-E8D6A7807E9B}"/>
                </a:ext>
              </a:extLst>
            </p:cNvPr>
            <p:cNvSpPr>
              <a:spLocks/>
            </p:cNvSpPr>
            <p:nvPr/>
          </p:nvSpPr>
          <p:spPr bwMode="auto">
            <a:xfrm>
              <a:off x="3608" y="949"/>
              <a:ext cx="8" cy="39"/>
            </a:xfrm>
            <a:custGeom>
              <a:avLst/>
              <a:gdLst>
                <a:gd name="T0" fmla="*/ 13 w 5"/>
                <a:gd name="T1" fmla="*/ 0 h 26"/>
                <a:gd name="T2" fmla="*/ 0 w 5"/>
                <a:gd name="T3" fmla="*/ 53 h 26"/>
                <a:gd name="T4" fmla="*/ 13 w 5"/>
                <a:gd name="T5" fmla="*/ 89 h 26"/>
                <a:gd name="T6" fmla="*/ 13 w 5"/>
                <a:gd name="T7" fmla="*/ 32 h 26"/>
                <a:gd name="T8" fmla="*/ 13 w 5"/>
                <a:gd name="T9" fmla="*/ 5 h 26"/>
                <a:gd name="T10" fmla="*/ 13 w 5"/>
                <a:gd name="T11" fmla="*/ 8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26">
                  <a:moveTo>
                    <a:pt x="3" y="0"/>
                  </a:moveTo>
                  <a:cubicBezTo>
                    <a:pt x="1" y="5"/>
                    <a:pt x="1" y="10"/>
                    <a:pt x="0" y="15"/>
                  </a:cubicBezTo>
                  <a:cubicBezTo>
                    <a:pt x="0" y="19"/>
                    <a:pt x="0" y="23"/>
                    <a:pt x="3" y="26"/>
                  </a:cubicBezTo>
                  <a:cubicBezTo>
                    <a:pt x="4" y="21"/>
                    <a:pt x="3" y="14"/>
                    <a:pt x="3" y="9"/>
                  </a:cubicBezTo>
                  <a:cubicBezTo>
                    <a:pt x="4" y="8"/>
                    <a:pt x="5" y="2"/>
                    <a:pt x="3" y="1"/>
                  </a:cubicBezTo>
                  <a:cubicBezTo>
                    <a:pt x="3" y="1"/>
                    <a:pt x="3" y="1"/>
                    <a:pt x="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70" name="Freeform 972">
              <a:extLst>
                <a:ext uri="{FF2B5EF4-FFF2-40B4-BE49-F238E27FC236}">
                  <a16:creationId xmlns:a16="http://schemas.microsoft.com/office/drawing/2014/main" id="{24ADEAC0-074F-4E9D-8482-8742F2DB4990}"/>
                </a:ext>
              </a:extLst>
            </p:cNvPr>
            <p:cNvSpPr>
              <a:spLocks/>
            </p:cNvSpPr>
            <p:nvPr/>
          </p:nvSpPr>
          <p:spPr bwMode="auto">
            <a:xfrm>
              <a:off x="3521" y="1071"/>
              <a:ext cx="197" cy="65"/>
            </a:xfrm>
            <a:custGeom>
              <a:avLst/>
              <a:gdLst>
                <a:gd name="T0" fmla="*/ 0 w 131"/>
                <a:gd name="T1" fmla="*/ 41 h 44"/>
                <a:gd name="T2" fmla="*/ 95 w 131"/>
                <a:gd name="T3" fmla="*/ 106 h 44"/>
                <a:gd name="T4" fmla="*/ 331 w 131"/>
                <a:gd name="T5" fmla="*/ 90 h 44"/>
                <a:gd name="T6" fmla="*/ 445 w 131"/>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1" h="44">
                  <a:moveTo>
                    <a:pt x="0" y="13"/>
                  </a:moveTo>
                  <a:cubicBezTo>
                    <a:pt x="0" y="13"/>
                    <a:pt x="17" y="35"/>
                    <a:pt x="28" y="33"/>
                  </a:cubicBezTo>
                  <a:cubicBezTo>
                    <a:pt x="38" y="30"/>
                    <a:pt x="73" y="44"/>
                    <a:pt x="97" y="28"/>
                  </a:cubicBezTo>
                  <a:cubicBezTo>
                    <a:pt x="121" y="11"/>
                    <a:pt x="127" y="12"/>
                    <a:pt x="131"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71" name="Freeform 973">
              <a:extLst>
                <a:ext uri="{FF2B5EF4-FFF2-40B4-BE49-F238E27FC236}">
                  <a16:creationId xmlns:a16="http://schemas.microsoft.com/office/drawing/2014/main" id="{D4742387-482D-47DE-A792-7B137375D3F1}"/>
                </a:ext>
              </a:extLst>
            </p:cNvPr>
            <p:cNvSpPr>
              <a:spLocks/>
            </p:cNvSpPr>
            <p:nvPr/>
          </p:nvSpPr>
          <p:spPr bwMode="auto">
            <a:xfrm>
              <a:off x="3632" y="1133"/>
              <a:ext cx="19" cy="50"/>
            </a:xfrm>
            <a:custGeom>
              <a:avLst/>
              <a:gdLst>
                <a:gd name="T0" fmla="*/ 48 w 12"/>
                <a:gd name="T1" fmla="*/ 0 h 33"/>
                <a:gd name="T2" fmla="*/ 16 w 12"/>
                <a:gd name="T3" fmla="*/ 67 h 33"/>
                <a:gd name="T4" fmla="*/ 0 w 12"/>
                <a:gd name="T5" fmla="*/ 115 h 33"/>
                <a:gd name="T6" fmla="*/ 5 w 12"/>
                <a:gd name="T7" fmla="*/ 59 h 33"/>
                <a:gd name="T8" fmla="*/ 48 w 12"/>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33">
                  <a:moveTo>
                    <a:pt x="12" y="0"/>
                  </a:moveTo>
                  <a:cubicBezTo>
                    <a:pt x="12" y="0"/>
                    <a:pt x="4" y="10"/>
                    <a:pt x="4" y="19"/>
                  </a:cubicBezTo>
                  <a:cubicBezTo>
                    <a:pt x="3" y="28"/>
                    <a:pt x="0" y="33"/>
                    <a:pt x="0" y="33"/>
                  </a:cubicBezTo>
                  <a:cubicBezTo>
                    <a:pt x="0" y="33"/>
                    <a:pt x="1" y="21"/>
                    <a:pt x="1" y="17"/>
                  </a:cubicBezTo>
                  <a:cubicBezTo>
                    <a:pt x="0" y="14"/>
                    <a:pt x="4" y="4"/>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72" name="Freeform 974">
              <a:extLst>
                <a:ext uri="{FF2B5EF4-FFF2-40B4-BE49-F238E27FC236}">
                  <a16:creationId xmlns:a16="http://schemas.microsoft.com/office/drawing/2014/main" id="{20974699-6942-41B8-9196-34FF91627801}"/>
                </a:ext>
              </a:extLst>
            </p:cNvPr>
            <p:cNvSpPr>
              <a:spLocks/>
            </p:cNvSpPr>
            <p:nvPr/>
          </p:nvSpPr>
          <p:spPr bwMode="auto">
            <a:xfrm>
              <a:off x="3574" y="1107"/>
              <a:ext cx="45" cy="19"/>
            </a:xfrm>
            <a:custGeom>
              <a:avLst/>
              <a:gdLst>
                <a:gd name="T0" fmla="*/ 0 w 30"/>
                <a:gd name="T1" fmla="*/ 9 h 13"/>
                <a:gd name="T2" fmla="*/ 102 w 30"/>
                <a:gd name="T3" fmla="*/ 22 h 13"/>
                <a:gd name="T4" fmla="*/ 5 w 30"/>
                <a:gd name="T5" fmla="*/ 6 h 13"/>
                <a:gd name="T6" fmla="*/ 0 60000 65536"/>
                <a:gd name="T7" fmla="*/ 0 60000 65536"/>
                <a:gd name="T8" fmla="*/ 0 60000 65536"/>
              </a:gdLst>
              <a:ahLst/>
              <a:cxnLst>
                <a:cxn ang="T6">
                  <a:pos x="T0" y="T1"/>
                </a:cxn>
                <a:cxn ang="T7">
                  <a:pos x="T2" y="T3"/>
                </a:cxn>
                <a:cxn ang="T8">
                  <a:pos x="T4" y="T5"/>
                </a:cxn>
              </a:cxnLst>
              <a:rect l="0" t="0" r="r" b="b"/>
              <a:pathLst>
                <a:path w="30" h="13">
                  <a:moveTo>
                    <a:pt x="0" y="3"/>
                  </a:moveTo>
                  <a:cubicBezTo>
                    <a:pt x="7" y="6"/>
                    <a:pt x="23" y="13"/>
                    <a:pt x="30" y="7"/>
                  </a:cubicBezTo>
                  <a:cubicBezTo>
                    <a:pt x="25" y="0"/>
                    <a:pt x="9" y="4"/>
                    <a:pt x="1"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73" name="Freeform 975">
              <a:extLst>
                <a:ext uri="{FF2B5EF4-FFF2-40B4-BE49-F238E27FC236}">
                  <a16:creationId xmlns:a16="http://schemas.microsoft.com/office/drawing/2014/main" id="{A08DE7D2-C64C-4A1A-9FBF-04A365267DD1}"/>
                </a:ext>
              </a:extLst>
            </p:cNvPr>
            <p:cNvSpPr>
              <a:spLocks/>
            </p:cNvSpPr>
            <p:nvPr/>
          </p:nvSpPr>
          <p:spPr bwMode="auto">
            <a:xfrm>
              <a:off x="3685" y="3589"/>
              <a:ext cx="193" cy="481"/>
            </a:xfrm>
            <a:custGeom>
              <a:avLst/>
              <a:gdLst>
                <a:gd name="T0" fmla="*/ 0 w 128"/>
                <a:gd name="T1" fmla="*/ 0 h 321"/>
                <a:gd name="T2" fmla="*/ 62 w 128"/>
                <a:gd name="T3" fmla="*/ 400 h 321"/>
                <a:gd name="T4" fmla="*/ 62 w 128"/>
                <a:gd name="T5" fmla="*/ 572 h 321"/>
                <a:gd name="T6" fmla="*/ 45 w 128"/>
                <a:gd name="T7" fmla="*/ 784 h 321"/>
                <a:gd name="T8" fmla="*/ 68 w 128"/>
                <a:gd name="T9" fmla="*/ 865 h 321"/>
                <a:gd name="T10" fmla="*/ 72 w 128"/>
                <a:gd name="T11" fmla="*/ 952 h 321"/>
                <a:gd name="T12" fmla="*/ 93 w 128"/>
                <a:gd name="T13" fmla="*/ 1023 h 321"/>
                <a:gd name="T14" fmla="*/ 148 w 128"/>
                <a:gd name="T15" fmla="*/ 1067 h 321"/>
                <a:gd name="T16" fmla="*/ 229 w 128"/>
                <a:gd name="T17" fmla="*/ 1040 h 321"/>
                <a:gd name="T18" fmla="*/ 305 w 128"/>
                <a:gd name="T19" fmla="*/ 1046 h 321"/>
                <a:gd name="T20" fmla="*/ 371 w 128"/>
                <a:gd name="T21" fmla="*/ 1037 h 321"/>
                <a:gd name="T22" fmla="*/ 372 w 128"/>
                <a:gd name="T23" fmla="*/ 1017 h 321"/>
                <a:gd name="T24" fmla="*/ 377 w 128"/>
                <a:gd name="T25" fmla="*/ 1019 h 321"/>
                <a:gd name="T26" fmla="*/ 413 w 128"/>
                <a:gd name="T27" fmla="*/ 999 h 321"/>
                <a:gd name="T28" fmla="*/ 418 w 128"/>
                <a:gd name="T29" fmla="*/ 978 h 321"/>
                <a:gd name="T30" fmla="*/ 418 w 128"/>
                <a:gd name="T31" fmla="*/ 978 h 321"/>
                <a:gd name="T32" fmla="*/ 425 w 128"/>
                <a:gd name="T33" fmla="*/ 972 h 321"/>
                <a:gd name="T34" fmla="*/ 413 w 128"/>
                <a:gd name="T35" fmla="*/ 905 h 321"/>
                <a:gd name="T36" fmla="*/ 377 w 128"/>
                <a:gd name="T37" fmla="*/ 851 h 321"/>
                <a:gd name="T38" fmla="*/ 330 w 128"/>
                <a:gd name="T39" fmla="*/ 790 h 321"/>
                <a:gd name="T40" fmla="*/ 261 w 128"/>
                <a:gd name="T41" fmla="*/ 626 h 321"/>
                <a:gd name="T42" fmla="*/ 264 w 128"/>
                <a:gd name="T43" fmla="*/ 521 h 321"/>
                <a:gd name="T44" fmla="*/ 296 w 128"/>
                <a:gd name="T45" fmla="*/ 244 h 3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321">
                  <a:moveTo>
                    <a:pt x="0" y="0"/>
                  </a:moveTo>
                  <a:cubicBezTo>
                    <a:pt x="0" y="15"/>
                    <a:pt x="20" y="95"/>
                    <a:pt x="18" y="119"/>
                  </a:cubicBezTo>
                  <a:cubicBezTo>
                    <a:pt x="15" y="143"/>
                    <a:pt x="17" y="156"/>
                    <a:pt x="18" y="170"/>
                  </a:cubicBezTo>
                  <a:cubicBezTo>
                    <a:pt x="19" y="176"/>
                    <a:pt x="13" y="222"/>
                    <a:pt x="13" y="233"/>
                  </a:cubicBezTo>
                  <a:cubicBezTo>
                    <a:pt x="14" y="247"/>
                    <a:pt x="20" y="249"/>
                    <a:pt x="20" y="257"/>
                  </a:cubicBezTo>
                  <a:cubicBezTo>
                    <a:pt x="21" y="272"/>
                    <a:pt x="22" y="272"/>
                    <a:pt x="21" y="283"/>
                  </a:cubicBezTo>
                  <a:cubicBezTo>
                    <a:pt x="20" y="295"/>
                    <a:pt x="23" y="299"/>
                    <a:pt x="27" y="304"/>
                  </a:cubicBezTo>
                  <a:cubicBezTo>
                    <a:pt x="32" y="309"/>
                    <a:pt x="35" y="315"/>
                    <a:pt x="43" y="317"/>
                  </a:cubicBezTo>
                  <a:cubicBezTo>
                    <a:pt x="51" y="319"/>
                    <a:pt x="64" y="321"/>
                    <a:pt x="67" y="309"/>
                  </a:cubicBezTo>
                  <a:cubicBezTo>
                    <a:pt x="72" y="317"/>
                    <a:pt x="83" y="316"/>
                    <a:pt x="89" y="311"/>
                  </a:cubicBezTo>
                  <a:cubicBezTo>
                    <a:pt x="93" y="317"/>
                    <a:pt x="104" y="314"/>
                    <a:pt x="108" y="308"/>
                  </a:cubicBezTo>
                  <a:cubicBezTo>
                    <a:pt x="109" y="306"/>
                    <a:pt x="109" y="304"/>
                    <a:pt x="109" y="302"/>
                  </a:cubicBezTo>
                  <a:cubicBezTo>
                    <a:pt x="110" y="303"/>
                    <a:pt x="110" y="303"/>
                    <a:pt x="110" y="303"/>
                  </a:cubicBezTo>
                  <a:cubicBezTo>
                    <a:pt x="115" y="303"/>
                    <a:pt x="121" y="301"/>
                    <a:pt x="121" y="297"/>
                  </a:cubicBezTo>
                  <a:cubicBezTo>
                    <a:pt x="122" y="295"/>
                    <a:pt x="122" y="293"/>
                    <a:pt x="122" y="291"/>
                  </a:cubicBezTo>
                  <a:cubicBezTo>
                    <a:pt x="122" y="291"/>
                    <a:pt x="122" y="291"/>
                    <a:pt x="122" y="291"/>
                  </a:cubicBezTo>
                  <a:cubicBezTo>
                    <a:pt x="123" y="291"/>
                    <a:pt x="123" y="290"/>
                    <a:pt x="124" y="289"/>
                  </a:cubicBezTo>
                  <a:cubicBezTo>
                    <a:pt x="128" y="285"/>
                    <a:pt x="122" y="276"/>
                    <a:pt x="121" y="269"/>
                  </a:cubicBezTo>
                  <a:cubicBezTo>
                    <a:pt x="118" y="261"/>
                    <a:pt x="116" y="257"/>
                    <a:pt x="110" y="253"/>
                  </a:cubicBezTo>
                  <a:cubicBezTo>
                    <a:pt x="105" y="249"/>
                    <a:pt x="103" y="243"/>
                    <a:pt x="96" y="235"/>
                  </a:cubicBezTo>
                  <a:cubicBezTo>
                    <a:pt x="89" y="228"/>
                    <a:pt x="75" y="188"/>
                    <a:pt x="76" y="186"/>
                  </a:cubicBezTo>
                  <a:cubicBezTo>
                    <a:pt x="80" y="175"/>
                    <a:pt x="79" y="161"/>
                    <a:pt x="77" y="155"/>
                  </a:cubicBezTo>
                  <a:cubicBezTo>
                    <a:pt x="76" y="146"/>
                    <a:pt x="79" y="114"/>
                    <a:pt x="86" y="73"/>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74" name="Freeform 976">
              <a:extLst>
                <a:ext uri="{FF2B5EF4-FFF2-40B4-BE49-F238E27FC236}">
                  <a16:creationId xmlns:a16="http://schemas.microsoft.com/office/drawing/2014/main" id="{57716B8E-CE3C-4B1B-A04A-7F792F78A4FF}"/>
                </a:ext>
              </a:extLst>
            </p:cNvPr>
            <p:cNvSpPr>
              <a:spLocks/>
            </p:cNvSpPr>
            <p:nvPr/>
          </p:nvSpPr>
          <p:spPr bwMode="auto">
            <a:xfrm>
              <a:off x="3301" y="3577"/>
              <a:ext cx="193" cy="493"/>
            </a:xfrm>
            <a:custGeom>
              <a:avLst/>
              <a:gdLst>
                <a:gd name="T0" fmla="*/ 140 w 128"/>
                <a:gd name="T1" fmla="*/ 271 h 329"/>
                <a:gd name="T2" fmla="*/ 170 w 128"/>
                <a:gd name="T3" fmla="*/ 548 h 329"/>
                <a:gd name="T4" fmla="*/ 178 w 128"/>
                <a:gd name="T5" fmla="*/ 653 h 329"/>
                <a:gd name="T6" fmla="*/ 107 w 128"/>
                <a:gd name="T7" fmla="*/ 817 h 329"/>
                <a:gd name="T8" fmla="*/ 59 w 128"/>
                <a:gd name="T9" fmla="*/ 878 h 329"/>
                <a:gd name="T10" fmla="*/ 26 w 128"/>
                <a:gd name="T11" fmla="*/ 932 h 329"/>
                <a:gd name="T12" fmla="*/ 14 w 128"/>
                <a:gd name="T13" fmla="*/ 999 h 329"/>
                <a:gd name="T14" fmla="*/ 21 w 128"/>
                <a:gd name="T15" fmla="*/ 1005 h 329"/>
                <a:gd name="T16" fmla="*/ 21 w 128"/>
                <a:gd name="T17" fmla="*/ 1005 h 329"/>
                <a:gd name="T18" fmla="*/ 21 w 128"/>
                <a:gd name="T19" fmla="*/ 1026 h 329"/>
                <a:gd name="T20" fmla="*/ 62 w 128"/>
                <a:gd name="T21" fmla="*/ 1046 h 329"/>
                <a:gd name="T22" fmla="*/ 62 w 128"/>
                <a:gd name="T23" fmla="*/ 1044 h 329"/>
                <a:gd name="T24" fmla="*/ 68 w 128"/>
                <a:gd name="T25" fmla="*/ 1064 h 329"/>
                <a:gd name="T26" fmla="*/ 134 w 128"/>
                <a:gd name="T27" fmla="*/ 1073 h 329"/>
                <a:gd name="T28" fmla="*/ 210 w 128"/>
                <a:gd name="T29" fmla="*/ 1067 h 329"/>
                <a:gd name="T30" fmla="*/ 291 w 128"/>
                <a:gd name="T31" fmla="*/ 1094 h 329"/>
                <a:gd name="T32" fmla="*/ 344 w 128"/>
                <a:gd name="T33" fmla="*/ 1050 h 329"/>
                <a:gd name="T34" fmla="*/ 366 w 128"/>
                <a:gd name="T35" fmla="*/ 979 h 329"/>
                <a:gd name="T36" fmla="*/ 371 w 128"/>
                <a:gd name="T37" fmla="*/ 892 h 329"/>
                <a:gd name="T38" fmla="*/ 391 w 128"/>
                <a:gd name="T39" fmla="*/ 811 h 329"/>
                <a:gd name="T40" fmla="*/ 372 w 128"/>
                <a:gd name="T41" fmla="*/ 599 h 329"/>
                <a:gd name="T42" fmla="*/ 377 w 128"/>
                <a:gd name="T43" fmla="*/ 433 h 329"/>
                <a:gd name="T44" fmla="*/ 439 w 128"/>
                <a:gd name="T45" fmla="*/ 0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329">
                  <a:moveTo>
                    <a:pt x="41" y="81"/>
                  </a:moveTo>
                  <a:cubicBezTo>
                    <a:pt x="49" y="122"/>
                    <a:pt x="52" y="154"/>
                    <a:pt x="50" y="163"/>
                  </a:cubicBezTo>
                  <a:cubicBezTo>
                    <a:pt x="49" y="169"/>
                    <a:pt x="48" y="183"/>
                    <a:pt x="52" y="194"/>
                  </a:cubicBezTo>
                  <a:cubicBezTo>
                    <a:pt x="52" y="196"/>
                    <a:pt x="39" y="236"/>
                    <a:pt x="31" y="243"/>
                  </a:cubicBezTo>
                  <a:cubicBezTo>
                    <a:pt x="25" y="251"/>
                    <a:pt x="23" y="257"/>
                    <a:pt x="17" y="261"/>
                  </a:cubicBezTo>
                  <a:cubicBezTo>
                    <a:pt x="12" y="265"/>
                    <a:pt x="9" y="269"/>
                    <a:pt x="7" y="277"/>
                  </a:cubicBezTo>
                  <a:cubicBezTo>
                    <a:pt x="5" y="284"/>
                    <a:pt x="0" y="293"/>
                    <a:pt x="4" y="297"/>
                  </a:cubicBezTo>
                  <a:cubicBezTo>
                    <a:pt x="4" y="298"/>
                    <a:pt x="5" y="299"/>
                    <a:pt x="6" y="299"/>
                  </a:cubicBezTo>
                  <a:cubicBezTo>
                    <a:pt x="6" y="299"/>
                    <a:pt x="6" y="299"/>
                    <a:pt x="6" y="299"/>
                  </a:cubicBezTo>
                  <a:cubicBezTo>
                    <a:pt x="6" y="301"/>
                    <a:pt x="6" y="303"/>
                    <a:pt x="6" y="305"/>
                  </a:cubicBezTo>
                  <a:cubicBezTo>
                    <a:pt x="9" y="310"/>
                    <a:pt x="13" y="311"/>
                    <a:pt x="18" y="311"/>
                  </a:cubicBezTo>
                  <a:cubicBezTo>
                    <a:pt x="18" y="310"/>
                    <a:pt x="18" y="310"/>
                    <a:pt x="18" y="310"/>
                  </a:cubicBezTo>
                  <a:cubicBezTo>
                    <a:pt x="18" y="312"/>
                    <a:pt x="19" y="314"/>
                    <a:pt x="20" y="316"/>
                  </a:cubicBezTo>
                  <a:cubicBezTo>
                    <a:pt x="23" y="322"/>
                    <a:pt x="34" y="325"/>
                    <a:pt x="39" y="319"/>
                  </a:cubicBezTo>
                  <a:cubicBezTo>
                    <a:pt x="45" y="324"/>
                    <a:pt x="56" y="325"/>
                    <a:pt x="61" y="317"/>
                  </a:cubicBezTo>
                  <a:cubicBezTo>
                    <a:pt x="64" y="329"/>
                    <a:pt x="77" y="327"/>
                    <a:pt x="85" y="325"/>
                  </a:cubicBezTo>
                  <a:cubicBezTo>
                    <a:pt x="93" y="323"/>
                    <a:pt x="96" y="317"/>
                    <a:pt x="100" y="312"/>
                  </a:cubicBezTo>
                  <a:cubicBezTo>
                    <a:pt x="105" y="307"/>
                    <a:pt x="108" y="303"/>
                    <a:pt x="107" y="291"/>
                  </a:cubicBezTo>
                  <a:cubicBezTo>
                    <a:pt x="106" y="280"/>
                    <a:pt x="107" y="280"/>
                    <a:pt x="108" y="265"/>
                  </a:cubicBezTo>
                  <a:cubicBezTo>
                    <a:pt x="108" y="257"/>
                    <a:pt x="113" y="255"/>
                    <a:pt x="114" y="241"/>
                  </a:cubicBezTo>
                  <a:cubicBezTo>
                    <a:pt x="115" y="230"/>
                    <a:pt x="109" y="184"/>
                    <a:pt x="109" y="178"/>
                  </a:cubicBezTo>
                  <a:cubicBezTo>
                    <a:pt x="111" y="164"/>
                    <a:pt x="112" y="152"/>
                    <a:pt x="110" y="129"/>
                  </a:cubicBezTo>
                  <a:cubicBezTo>
                    <a:pt x="108" y="105"/>
                    <a:pt x="124" y="16"/>
                    <a:pt x="128" y="0"/>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75" name="Freeform 977">
              <a:extLst>
                <a:ext uri="{FF2B5EF4-FFF2-40B4-BE49-F238E27FC236}">
                  <a16:creationId xmlns:a16="http://schemas.microsoft.com/office/drawing/2014/main" id="{DA5D2663-25DB-47BB-9584-FA1302A3DF1B}"/>
                </a:ext>
              </a:extLst>
            </p:cNvPr>
            <p:cNvSpPr>
              <a:spLocks/>
            </p:cNvSpPr>
            <p:nvPr/>
          </p:nvSpPr>
          <p:spPr bwMode="auto">
            <a:xfrm>
              <a:off x="3441" y="3804"/>
              <a:ext cx="29" cy="185"/>
            </a:xfrm>
            <a:custGeom>
              <a:avLst/>
              <a:gdLst>
                <a:gd name="T0" fmla="*/ 35 w 19"/>
                <a:gd name="T1" fmla="*/ 39 h 123"/>
                <a:gd name="T2" fmla="*/ 35 w 19"/>
                <a:gd name="T3" fmla="*/ 134 h 123"/>
                <a:gd name="T4" fmla="*/ 53 w 19"/>
                <a:gd name="T5" fmla="*/ 211 h 123"/>
                <a:gd name="T6" fmla="*/ 26 w 19"/>
                <a:gd name="T7" fmla="*/ 418 h 123"/>
                <a:gd name="T8" fmla="*/ 35 w 19"/>
                <a:gd name="T9" fmla="*/ 299 h 123"/>
                <a:gd name="T10" fmla="*/ 40 w 19"/>
                <a:gd name="T11" fmla="*/ 257 h 123"/>
                <a:gd name="T12" fmla="*/ 12 w 19"/>
                <a:gd name="T13" fmla="*/ 238 h 123"/>
                <a:gd name="T14" fmla="*/ 18 w 19"/>
                <a:gd name="T15" fmla="*/ 153 h 123"/>
                <a:gd name="T16" fmla="*/ 27 w 19"/>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23">
                  <a:moveTo>
                    <a:pt x="10" y="11"/>
                  </a:moveTo>
                  <a:cubicBezTo>
                    <a:pt x="12" y="21"/>
                    <a:pt x="8" y="30"/>
                    <a:pt x="10" y="39"/>
                  </a:cubicBezTo>
                  <a:cubicBezTo>
                    <a:pt x="11" y="47"/>
                    <a:pt x="14" y="54"/>
                    <a:pt x="15" y="62"/>
                  </a:cubicBezTo>
                  <a:cubicBezTo>
                    <a:pt x="19" y="86"/>
                    <a:pt x="13" y="101"/>
                    <a:pt x="7" y="123"/>
                  </a:cubicBezTo>
                  <a:cubicBezTo>
                    <a:pt x="6" y="112"/>
                    <a:pt x="10" y="99"/>
                    <a:pt x="10" y="88"/>
                  </a:cubicBezTo>
                  <a:cubicBezTo>
                    <a:pt x="11" y="84"/>
                    <a:pt x="12" y="80"/>
                    <a:pt x="11" y="76"/>
                  </a:cubicBezTo>
                  <a:cubicBezTo>
                    <a:pt x="9" y="71"/>
                    <a:pt x="5" y="74"/>
                    <a:pt x="3" y="70"/>
                  </a:cubicBezTo>
                  <a:cubicBezTo>
                    <a:pt x="0" y="65"/>
                    <a:pt x="4" y="52"/>
                    <a:pt x="5" y="45"/>
                  </a:cubicBezTo>
                  <a:cubicBezTo>
                    <a:pt x="7" y="31"/>
                    <a:pt x="8" y="14"/>
                    <a:pt x="8"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76" name="Freeform 978">
              <a:extLst>
                <a:ext uri="{FF2B5EF4-FFF2-40B4-BE49-F238E27FC236}">
                  <a16:creationId xmlns:a16="http://schemas.microsoft.com/office/drawing/2014/main" id="{5F9B09C7-0566-4676-A038-73E5E8D0A064}"/>
                </a:ext>
              </a:extLst>
            </p:cNvPr>
            <p:cNvSpPr>
              <a:spLocks/>
            </p:cNvSpPr>
            <p:nvPr/>
          </p:nvSpPr>
          <p:spPr bwMode="auto">
            <a:xfrm>
              <a:off x="3404" y="3974"/>
              <a:ext cx="55" cy="85"/>
            </a:xfrm>
            <a:custGeom>
              <a:avLst/>
              <a:gdLst>
                <a:gd name="T0" fmla="*/ 22 w 37"/>
                <a:gd name="T1" fmla="*/ 189 h 57"/>
                <a:gd name="T2" fmla="*/ 100 w 37"/>
                <a:gd name="T3" fmla="*/ 136 h 57"/>
                <a:gd name="T4" fmla="*/ 114 w 37"/>
                <a:gd name="T5" fmla="*/ 0 h 57"/>
                <a:gd name="T6" fmla="*/ 67 w 37"/>
                <a:gd name="T7" fmla="*/ 95 h 57"/>
                <a:gd name="T8" fmla="*/ 0 w 37"/>
                <a:gd name="T9" fmla="*/ 176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57">
                  <a:moveTo>
                    <a:pt x="7" y="57"/>
                  </a:moveTo>
                  <a:cubicBezTo>
                    <a:pt x="17" y="56"/>
                    <a:pt x="24" y="52"/>
                    <a:pt x="30" y="41"/>
                  </a:cubicBezTo>
                  <a:cubicBezTo>
                    <a:pt x="37" y="28"/>
                    <a:pt x="35" y="16"/>
                    <a:pt x="35" y="0"/>
                  </a:cubicBezTo>
                  <a:cubicBezTo>
                    <a:pt x="30" y="9"/>
                    <a:pt x="33" y="30"/>
                    <a:pt x="20" y="29"/>
                  </a:cubicBezTo>
                  <a:cubicBezTo>
                    <a:pt x="21" y="46"/>
                    <a:pt x="11" y="50"/>
                    <a:pt x="0" y="53"/>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77" name="Freeform 979">
              <a:extLst>
                <a:ext uri="{FF2B5EF4-FFF2-40B4-BE49-F238E27FC236}">
                  <a16:creationId xmlns:a16="http://schemas.microsoft.com/office/drawing/2014/main" id="{9390A10E-8090-40C5-8199-C58AEBD370EA}"/>
                </a:ext>
              </a:extLst>
            </p:cNvPr>
            <p:cNvSpPr>
              <a:spLocks/>
            </p:cNvSpPr>
            <p:nvPr/>
          </p:nvSpPr>
          <p:spPr bwMode="auto">
            <a:xfrm>
              <a:off x="3721" y="3945"/>
              <a:ext cx="49" cy="110"/>
            </a:xfrm>
            <a:custGeom>
              <a:avLst/>
              <a:gdLst>
                <a:gd name="T0" fmla="*/ 0 w 32"/>
                <a:gd name="T1" fmla="*/ 12 h 73"/>
                <a:gd name="T2" fmla="*/ 18 w 32"/>
                <a:gd name="T3" fmla="*/ 113 h 73"/>
                <a:gd name="T4" fmla="*/ 32 w 32"/>
                <a:gd name="T5" fmla="*/ 188 h 73"/>
                <a:gd name="T6" fmla="*/ 66 w 32"/>
                <a:gd name="T7" fmla="*/ 238 h 73"/>
                <a:gd name="T8" fmla="*/ 115 w 32"/>
                <a:gd name="T9" fmla="*/ 229 h 73"/>
                <a:gd name="T10" fmla="*/ 54 w 32"/>
                <a:gd name="T11" fmla="*/ 134 h 73"/>
                <a:gd name="T12" fmla="*/ 35 w 32"/>
                <a:gd name="T13" fmla="*/ 75 h 73"/>
                <a:gd name="T14" fmla="*/ 8 w 32"/>
                <a:gd name="T15" fmla="*/ 0 h 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73">
                  <a:moveTo>
                    <a:pt x="0" y="3"/>
                  </a:moveTo>
                  <a:cubicBezTo>
                    <a:pt x="5" y="10"/>
                    <a:pt x="5" y="23"/>
                    <a:pt x="5" y="33"/>
                  </a:cubicBezTo>
                  <a:cubicBezTo>
                    <a:pt x="5" y="44"/>
                    <a:pt x="7" y="45"/>
                    <a:pt x="9" y="55"/>
                  </a:cubicBezTo>
                  <a:cubicBezTo>
                    <a:pt x="12" y="63"/>
                    <a:pt x="10" y="67"/>
                    <a:pt x="18" y="70"/>
                  </a:cubicBezTo>
                  <a:cubicBezTo>
                    <a:pt x="22" y="72"/>
                    <a:pt x="30" y="73"/>
                    <a:pt x="32" y="67"/>
                  </a:cubicBezTo>
                  <a:cubicBezTo>
                    <a:pt x="16" y="70"/>
                    <a:pt x="14" y="56"/>
                    <a:pt x="15" y="39"/>
                  </a:cubicBezTo>
                  <a:cubicBezTo>
                    <a:pt x="11" y="37"/>
                    <a:pt x="11" y="27"/>
                    <a:pt x="10" y="22"/>
                  </a:cubicBezTo>
                  <a:cubicBezTo>
                    <a:pt x="8" y="15"/>
                    <a:pt x="1" y="8"/>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78" name="Freeform 980">
              <a:extLst>
                <a:ext uri="{FF2B5EF4-FFF2-40B4-BE49-F238E27FC236}">
                  <a16:creationId xmlns:a16="http://schemas.microsoft.com/office/drawing/2014/main" id="{5C052BE5-EB66-4602-B2A4-1D204D8D6434}"/>
                </a:ext>
              </a:extLst>
            </p:cNvPr>
            <p:cNvSpPr>
              <a:spLocks/>
            </p:cNvSpPr>
            <p:nvPr/>
          </p:nvSpPr>
          <p:spPr bwMode="auto">
            <a:xfrm>
              <a:off x="3792" y="3972"/>
              <a:ext cx="77" cy="84"/>
            </a:xfrm>
            <a:custGeom>
              <a:avLst/>
              <a:gdLst>
                <a:gd name="T0" fmla="*/ 75 w 51"/>
                <a:gd name="T1" fmla="*/ 176 h 56"/>
                <a:gd name="T2" fmla="*/ 113 w 51"/>
                <a:gd name="T3" fmla="*/ 143 h 56"/>
                <a:gd name="T4" fmla="*/ 162 w 51"/>
                <a:gd name="T5" fmla="*/ 113 h 56"/>
                <a:gd name="T6" fmla="*/ 143 w 51"/>
                <a:gd name="T7" fmla="*/ 0 h 56"/>
                <a:gd name="T8" fmla="*/ 109 w 51"/>
                <a:gd name="T9" fmla="*/ 81 h 56"/>
                <a:gd name="T10" fmla="*/ 82 w 51"/>
                <a:gd name="T11" fmla="*/ 81 h 56"/>
                <a:gd name="T12" fmla="*/ 75 w 51"/>
                <a:gd name="T13" fmla="*/ 120 h 56"/>
                <a:gd name="T14" fmla="*/ 26 w 51"/>
                <a:gd name="T15" fmla="*/ 126 h 56"/>
                <a:gd name="T16" fmla="*/ 14 w 51"/>
                <a:gd name="T17" fmla="*/ 162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6">
                  <a:moveTo>
                    <a:pt x="22" y="52"/>
                  </a:moveTo>
                  <a:cubicBezTo>
                    <a:pt x="29" y="56"/>
                    <a:pt x="29" y="45"/>
                    <a:pt x="33" y="42"/>
                  </a:cubicBezTo>
                  <a:cubicBezTo>
                    <a:pt x="37" y="39"/>
                    <a:pt x="43" y="43"/>
                    <a:pt x="47" y="33"/>
                  </a:cubicBezTo>
                  <a:cubicBezTo>
                    <a:pt x="51" y="23"/>
                    <a:pt x="46" y="9"/>
                    <a:pt x="42" y="0"/>
                  </a:cubicBezTo>
                  <a:cubicBezTo>
                    <a:pt x="41" y="16"/>
                    <a:pt x="46" y="23"/>
                    <a:pt x="32" y="24"/>
                  </a:cubicBezTo>
                  <a:cubicBezTo>
                    <a:pt x="31" y="24"/>
                    <a:pt x="25" y="23"/>
                    <a:pt x="24" y="24"/>
                  </a:cubicBezTo>
                  <a:cubicBezTo>
                    <a:pt x="21" y="27"/>
                    <a:pt x="24" y="33"/>
                    <a:pt x="22" y="35"/>
                  </a:cubicBezTo>
                  <a:cubicBezTo>
                    <a:pt x="18" y="41"/>
                    <a:pt x="12" y="35"/>
                    <a:pt x="7" y="37"/>
                  </a:cubicBezTo>
                  <a:cubicBezTo>
                    <a:pt x="0" y="39"/>
                    <a:pt x="3" y="50"/>
                    <a:pt x="4" y="48"/>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79" name="Freeform 981">
              <a:extLst>
                <a:ext uri="{FF2B5EF4-FFF2-40B4-BE49-F238E27FC236}">
                  <a16:creationId xmlns:a16="http://schemas.microsoft.com/office/drawing/2014/main" id="{C6320D8E-D327-4F18-8E9E-40CD24F6578D}"/>
                </a:ext>
              </a:extLst>
            </p:cNvPr>
            <p:cNvSpPr>
              <a:spLocks/>
            </p:cNvSpPr>
            <p:nvPr/>
          </p:nvSpPr>
          <p:spPr bwMode="auto">
            <a:xfrm>
              <a:off x="3402" y="4017"/>
              <a:ext cx="29" cy="21"/>
            </a:xfrm>
            <a:custGeom>
              <a:avLst/>
              <a:gdLst>
                <a:gd name="T0" fmla="*/ 0 w 19"/>
                <a:gd name="T1" fmla="*/ 32 h 14"/>
                <a:gd name="T2" fmla="*/ 53 w 19"/>
                <a:gd name="T3" fmla="*/ 39 h 14"/>
                <a:gd name="T4" fmla="*/ 61 w 19"/>
                <a:gd name="T5" fmla="*/ 14 h 14"/>
                <a:gd name="T6" fmla="*/ 14 w 19"/>
                <a:gd name="T7" fmla="*/ 5 h 14"/>
                <a:gd name="T8" fmla="*/ 0 w 19"/>
                <a:gd name="T9" fmla="*/ 3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0" y="9"/>
                  </a:moveTo>
                  <a:cubicBezTo>
                    <a:pt x="2" y="6"/>
                    <a:pt x="13" y="8"/>
                    <a:pt x="15" y="11"/>
                  </a:cubicBezTo>
                  <a:cubicBezTo>
                    <a:pt x="17" y="14"/>
                    <a:pt x="19" y="6"/>
                    <a:pt x="17" y="4"/>
                  </a:cubicBezTo>
                  <a:cubicBezTo>
                    <a:pt x="14" y="0"/>
                    <a:pt x="8" y="0"/>
                    <a:pt x="4" y="1"/>
                  </a:cubicBezTo>
                  <a:cubicBezTo>
                    <a:pt x="1" y="2"/>
                    <a:pt x="0" y="9"/>
                    <a:pt x="0" y="9"/>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80" name="Freeform 982">
              <a:extLst>
                <a:ext uri="{FF2B5EF4-FFF2-40B4-BE49-F238E27FC236}">
                  <a16:creationId xmlns:a16="http://schemas.microsoft.com/office/drawing/2014/main" id="{C3552030-754F-49E2-B749-024D12C4298B}"/>
                </a:ext>
              </a:extLst>
            </p:cNvPr>
            <p:cNvSpPr>
              <a:spLocks/>
            </p:cNvSpPr>
            <p:nvPr/>
          </p:nvSpPr>
          <p:spPr bwMode="auto">
            <a:xfrm>
              <a:off x="3390" y="3995"/>
              <a:ext cx="21" cy="60"/>
            </a:xfrm>
            <a:custGeom>
              <a:avLst/>
              <a:gdLst>
                <a:gd name="T0" fmla="*/ 48 w 14"/>
                <a:gd name="T1" fmla="*/ 0 h 40"/>
                <a:gd name="T2" fmla="*/ 12 w 14"/>
                <a:gd name="T3" fmla="*/ 72 h 40"/>
                <a:gd name="T4" fmla="*/ 8 w 14"/>
                <a:gd name="T5" fmla="*/ 135 h 40"/>
                <a:gd name="T6" fmla="*/ 0 60000 65536"/>
                <a:gd name="T7" fmla="*/ 0 60000 65536"/>
                <a:gd name="T8" fmla="*/ 0 60000 65536"/>
              </a:gdLst>
              <a:ahLst/>
              <a:cxnLst>
                <a:cxn ang="T6">
                  <a:pos x="T0" y="T1"/>
                </a:cxn>
                <a:cxn ang="T7">
                  <a:pos x="T2" y="T3"/>
                </a:cxn>
                <a:cxn ang="T8">
                  <a:pos x="T4" y="T5"/>
                </a:cxn>
              </a:cxnLst>
              <a:rect l="0" t="0" r="r" b="b"/>
              <a:pathLst>
                <a:path w="14" h="40">
                  <a:moveTo>
                    <a:pt x="14" y="0"/>
                  </a:moveTo>
                  <a:cubicBezTo>
                    <a:pt x="12" y="8"/>
                    <a:pt x="6" y="12"/>
                    <a:pt x="3" y="21"/>
                  </a:cubicBezTo>
                  <a:cubicBezTo>
                    <a:pt x="1" y="27"/>
                    <a:pt x="0" y="35"/>
                    <a:pt x="2" y="4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81" name="Freeform 983">
              <a:extLst>
                <a:ext uri="{FF2B5EF4-FFF2-40B4-BE49-F238E27FC236}">
                  <a16:creationId xmlns:a16="http://schemas.microsoft.com/office/drawing/2014/main" id="{071CE365-A09E-46E1-91F7-C5CAFC4491F2}"/>
                </a:ext>
              </a:extLst>
            </p:cNvPr>
            <p:cNvSpPr>
              <a:spLocks/>
            </p:cNvSpPr>
            <p:nvPr/>
          </p:nvSpPr>
          <p:spPr bwMode="auto">
            <a:xfrm>
              <a:off x="3351" y="3984"/>
              <a:ext cx="27" cy="71"/>
            </a:xfrm>
            <a:custGeom>
              <a:avLst/>
              <a:gdLst>
                <a:gd name="T0" fmla="*/ 62 w 18"/>
                <a:gd name="T1" fmla="*/ 0 h 47"/>
                <a:gd name="T2" fmla="*/ 39 w 18"/>
                <a:gd name="T3" fmla="*/ 41 h 47"/>
                <a:gd name="T4" fmla="*/ 18 w 18"/>
                <a:gd name="T5" fmla="*/ 95 h 47"/>
                <a:gd name="T6" fmla="*/ 21 w 18"/>
                <a:gd name="T7" fmla="*/ 162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7">
                  <a:moveTo>
                    <a:pt x="18" y="0"/>
                  </a:moveTo>
                  <a:cubicBezTo>
                    <a:pt x="13" y="3"/>
                    <a:pt x="13" y="4"/>
                    <a:pt x="11" y="12"/>
                  </a:cubicBezTo>
                  <a:cubicBezTo>
                    <a:pt x="10" y="19"/>
                    <a:pt x="7" y="23"/>
                    <a:pt x="5" y="28"/>
                  </a:cubicBezTo>
                  <a:cubicBezTo>
                    <a:pt x="3" y="32"/>
                    <a:pt x="0" y="41"/>
                    <a:pt x="6" y="4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82" name="Freeform 984">
              <a:extLst>
                <a:ext uri="{FF2B5EF4-FFF2-40B4-BE49-F238E27FC236}">
                  <a16:creationId xmlns:a16="http://schemas.microsoft.com/office/drawing/2014/main" id="{D742226D-C4C1-4DBE-8DB2-19BE7E606B79}"/>
                </a:ext>
              </a:extLst>
            </p:cNvPr>
            <p:cNvSpPr>
              <a:spLocks/>
            </p:cNvSpPr>
            <p:nvPr/>
          </p:nvSpPr>
          <p:spPr bwMode="auto">
            <a:xfrm>
              <a:off x="3328" y="3977"/>
              <a:ext cx="32" cy="64"/>
            </a:xfrm>
            <a:custGeom>
              <a:avLst/>
              <a:gdLst>
                <a:gd name="T0" fmla="*/ 75 w 21"/>
                <a:gd name="T1" fmla="*/ 0 h 43"/>
                <a:gd name="T2" fmla="*/ 27 w 21"/>
                <a:gd name="T3" fmla="*/ 54 h 43"/>
                <a:gd name="T4" fmla="*/ 8 w 21"/>
                <a:gd name="T5" fmla="*/ 109 h 43"/>
                <a:gd name="T6" fmla="*/ 0 w 21"/>
                <a:gd name="T7" fmla="*/ 14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3">
                  <a:moveTo>
                    <a:pt x="21" y="0"/>
                  </a:moveTo>
                  <a:cubicBezTo>
                    <a:pt x="16" y="3"/>
                    <a:pt x="10" y="10"/>
                    <a:pt x="8" y="16"/>
                  </a:cubicBezTo>
                  <a:cubicBezTo>
                    <a:pt x="6" y="23"/>
                    <a:pt x="5" y="26"/>
                    <a:pt x="2" y="33"/>
                  </a:cubicBezTo>
                  <a:cubicBezTo>
                    <a:pt x="1" y="36"/>
                    <a:pt x="0" y="39"/>
                    <a:pt x="0" y="4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83" name="Freeform 985">
              <a:extLst>
                <a:ext uri="{FF2B5EF4-FFF2-40B4-BE49-F238E27FC236}">
                  <a16:creationId xmlns:a16="http://schemas.microsoft.com/office/drawing/2014/main" id="{2E0EB56C-B4B2-4C9A-8399-C93EEE7F656C}"/>
                </a:ext>
              </a:extLst>
            </p:cNvPr>
            <p:cNvSpPr>
              <a:spLocks/>
            </p:cNvSpPr>
            <p:nvPr/>
          </p:nvSpPr>
          <p:spPr bwMode="auto">
            <a:xfrm>
              <a:off x="3310" y="3969"/>
              <a:ext cx="36" cy="56"/>
            </a:xfrm>
            <a:custGeom>
              <a:avLst/>
              <a:gdLst>
                <a:gd name="T0" fmla="*/ 81 w 24"/>
                <a:gd name="T1" fmla="*/ 0 h 37"/>
                <a:gd name="T2" fmla="*/ 41 w 24"/>
                <a:gd name="T3" fmla="*/ 41 h 37"/>
                <a:gd name="T4" fmla="*/ 5 w 24"/>
                <a:gd name="T5" fmla="*/ 103 h 37"/>
                <a:gd name="T6" fmla="*/ 0 w 24"/>
                <a:gd name="T7" fmla="*/ 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37">
                  <a:moveTo>
                    <a:pt x="24" y="0"/>
                  </a:moveTo>
                  <a:cubicBezTo>
                    <a:pt x="19" y="2"/>
                    <a:pt x="15" y="7"/>
                    <a:pt x="12" y="12"/>
                  </a:cubicBezTo>
                  <a:cubicBezTo>
                    <a:pt x="9" y="16"/>
                    <a:pt x="3" y="20"/>
                    <a:pt x="1" y="30"/>
                  </a:cubicBezTo>
                  <a:cubicBezTo>
                    <a:pt x="1" y="32"/>
                    <a:pt x="0" y="35"/>
                    <a:pt x="0" y="3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84" name="Freeform 986">
              <a:extLst>
                <a:ext uri="{FF2B5EF4-FFF2-40B4-BE49-F238E27FC236}">
                  <a16:creationId xmlns:a16="http://schemas.microsoft.com/office/drawing/2014/main" id="{EA0AED29-0B5B-478B-AC61-5B832A2C438C}"/>
                </a:ext>
              </a:extLst>
            </p:cNvPr>
            <p:cNvSpPr>
              <a:spLocks/>
            </p:cNvSpPr>
            <p:nvPr/>
          </p:nvSpPr>
          <p:spPr bwMode="auto">
            <a:xfrm>
              <a:off x="3364" y="4032"/>
              <a:ext cx="20" cy="17"/>
            </a:xfrm>
            <a:custGeom>
              <a:avLst/>
              <a:gdLst>
                <a:gd name="T0" fmla="*/ 5 w 13"/>
                <a:gd name="T1" fmla="*/ 36 h 11"/>
                <a:gd name="T2" fmla="*/ 43 w 13"/>
                <a:gd name="T3" fmla="*/ 34 h 11"/>
                <a:gd name="T4" fmla="*/ 26 w 13"/>
                <a:gd name="T5" fmla="*/ 5 h 11"/>
                <a:gd name="T6" fmla="*/ 5 w 13"/>
                <a:gd name="T7" fmla="*/ 3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1">
                  <a:moveTo>
                    <a:pt x="1" y="10"/>
                  </a:moveTo>
                  <a:cubicBezTo>
                    <a:pt x="5" y="11"/>
                    <a:pt x="10" y="11"/>
                    <a:pt x="12" y="9"/>
                  </a:cubicBezTo>
                  <a:cubicBezTo>
                    <a:pt x="13" y="8"/>
                    <a:pt x="12" y="1"/>
                    <a:pt x="7" y="1"/>
                  </a:cubicBezTo>
                  <a:cubicBezTo>
                    <a:pt x="1" y="0"/>
                    <a:pt x="0" y="9"/>
                    <a:pt x="1" y="10"/>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85" name="Freeform 987">
              <a:extLst>
                <a:ext uri="{FF2B5EF4-FFF2-40B4-BE49-F238E27FC236}">
                  <a16:creationId xmlns:a16="http://schemas.microsoft.com/office/drawing/2014/main" id="{96E1A698-9AEA-4197-B688-445701D5222B}"/>
                </a:ext>
              </a:extLst>
            </p:cNvPr>
            <p:cNvSpPr>
              <a:spLocks/>
            </p:cNvSpPr>
            <p:nvPr/>
          </p:nvSpPr>
          <p:spPr bwMode="auto">
            <a:xfrm>
              <a:off x="3333" y="4025"/>
              <a:ext cx="18" cy="13"/>
            </a:xfrm>
            <a:custGeom>
              <a:avLst/>
              <a:gdLst>
                <a:gd name="T0" fmla="*/ 0 w 12"/>
                <a:gd name="T1" fmla="*/ 20 h 9"/>
                <a:gd name="T2" fmla="*/ 35 w 12"/>
                <a:gd name="T3" fmla="*/ 25 h 9"/>
                <a:gd name="T4" fmla="*/ 18 w 12"/>
                <a:gd name="T5" fmla="*/ 0 h 9"/>
                <a:gd name="T6" fmla="*/ 0 w 12"/>
                <a:gd name="T7" fmla="*/ 2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9">
                  <a:moveTo>
                    <a:pt x="0" y="7"/>
                  </a:moveTo>
                  <a:cubicBezTo>
                    <a:pt x="4" y="8"/>
                    <a:pt x="9" y="9"/>
                    <a:pt x="10" y="8"/>
                  </a:cubicBezTo>
                  <a:cubicBezTo>
                    <a:pt x="12" y="7"/>
                    <a:pt x="10" y="0"/>
                    <a:pt x="5" y="0"/>
                  </a:cubicBezTo>
                  <a:cubicBezTo>
                    <a:pt x="1" y="0"/>
                    <a:pt x="0" y="6"/>
                    <a:pt x="0"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86" name="Freeform 988">
              <a:extLst>
                <a:ext uri="{FF2B5EF4-FFF2-40B4-BE49-F238E27FC236}">
                  <a16:creationId xmlns:a16="http://schemas.microsoft.com/office/drawing/2014/main" id="{484191B9-7788-4B92-BD81-A83D7D93834A}"/>
                </a:ext>
              </a:extLst>
            </p:cNvPr>
            <p:cNvSpPr>
              <a:spLocks/>
            </p:cNvSpPr>
            <p:nvPr/>
          </p:nvSpPr>
          <p:spPr bwMode="auto">
            <a:xfrm>
              <a:off x="3313" y="4019"/>
              <a:ext cx="17" cy="12"/>
            </a:xfrm>
            <a:custGeom>
              <a:avLst/>
              <a:gdLst>
                <a:gd name="T0" fmla="*/ 0 w 11"/>
                <a:gd name="T1" fmla="*/ 26 h 8"/>
                <a:gd name="T2" fmla="*/ 36 w 11"/>
                <a:gd name="T3" fmla="*/ 26 h 8"/>
                <a:gd name="T4" fmla="*/ 19 w 11"/>
                <a:gd name="T5" fmla="*/ 0 h 8"/>
                <a:gd name="T6" fmla="*/ 0 w 11"/>
                <a:gd name="T7" fmla="*/ 2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0" y="7"/>
                  </a:moveTo>
                  <a:cubicBezTo>
                    <a:pt x="4" y="6"/>
                    <a:pt x="9" y="8"/>
                    <a:pt x="10" y="7"/>
                  </a:cubicBezTo>
                  <a:cubicBezTo>
                    <a:pt x="11" y="6"/>
                    <a:pt x="10" y="0"/>
                    <a:pt x="5" y="0"/>
                  </a:cubicBezTo>
                  <a:cubicBezTo>
                    <a:pt x="1" y="0"/>
                    <a:pt x="0" y="6"/>
                    <a:pt x="0"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87" name="Freeform 989">
              <a:extLst>
                <a:ext uri="{FF2B5EF4-FFF2-40B4-BE49-F238E27FC236}">
                  <a16:creationId xmlns:a16="http://schemas.microsoft.com/office/drawing/2014/main" id="{A3C490B1-EAFD-43BD-9E32-4AA22813B0BF}"/>
                </a:ext>
              </a:extLst>
            </p:cNvPr>
            <p:cNvSpPr>
              <a:spLocks/>
            </p:cNvSpPr>
            <p:nvPr/>
          </p:nvSpPr>
          <p:spPr bwMode="auto">
            <a:xfrm>
              <a:off x="3450" y="4026"/>
              <a:ext cx="6" cy="21"/>
            </a:xfrm>
            <a:custGeom>
              <a:avLst/>
              <a:gdLst>
                <a:gd name="T0" fmla="*/ 0 w 4"/>
                <a:gd name="T1" fmla="*/ 0 h 14"/>
                <a:gd name="T2" fmla="*/ 0 w 4"/>
                <a:gd name="T3" fmla="*/ 48 h 14"/>
                <a:gd name="T4" fmla="*/ 0 60000 65536"/>
                <a:gd name="T5" fmla="*/ 0 60000 65536"/>
              </a:gdLst>
              <a:ahLst/>
              <a:cxnLst>
                <a:cxn ang="T4">
                  <a:pos x="T0" y="T1"/>
                </a:cxn>
                <a:cxn ang="T5">
                  <a:pos x="T2" y="T3"/>
                </a:cxn>
              </a:cxnLst>
              <a:rect l="0" t="0" r="r" b="b"/>
              <a:pathLst>
                <a:path w="4" h="14">
                  <a:moveTo>
                    <a:pt x="0" y="0"/>
                  </a:moveTo>
                  <a:cubicBezTo>
                    <a:pt x="2" y="5"/>
                    <a:pt x="4" y="7"/>
                    <a:pt x="0" y="1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88" name="Freeform 990">
              <a:extLst>
                <a:ext uri="{FF2B5EF4-FFF2-40B4-BE49-F238E27FC236}">
                  <a16:creationId xmlns:a16="http://schemas.microsoft.com/office/drawing/2014/main" id="{9E39C852-173D-43F0-9792-FA51C8AF389C}"/>
                </a:ext>
              </a:extLst>
            </p:cNvPr>
            <p:cNvSpPr>
              <a:spLocks/>
            </p:cNvSpPr>
            <p:nvPr/>
          </p:nvSpPr>
          <p:spPr bwMode="auto">
            <a:xfrm>
              <a:off x="3462" y="3845"/>
              <a:ext cx="3" cy="24"/>
            </a:xfrm>
            <a:custGeom>
              <a:avLst/>
              <a:gdLst>
                <a:gd name="T0" fmla="*/ 8 w 2"/>
                <a:gd name="T1" fmla="*/ 0 h 16"/>
                <a:gd name="T2" fmla="*/ 0 w 2"/>
                <a:gd name="T3" fmla="*/ 54 h 16"/>
                <a:gd name="T4" fmla="*/ 0 60000 65536"/>
                <a:gd name="T5" fmla="*/ 0 60000 65536"/>
              </a:gdLst>
              <a:ahLst/>
              <a:cxnLst>
                <a:cxn ang="T4">
                  <a:pos x="T0" y="T1"/>
                </a:cxn>
                <a:cxn ang="T5">
                  <a:pos x="T2" y="T3"/>
                </a:cxn>
              </a:cxnLst>
              <a:rect l="0" t="0" r="r" b="b"/>
              <a:pathLst>
                <a:path w="2" h="16">
                  <a:moveTo>
                    <a:pt x="2" y="0"/>
                  </a:moveTo>
                  <a:cubicBezTo>
                    <a:pt x="2" y="4"/>
                    <a:pt x="0" y="16"/>
                    <a:pt x="0" y="1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89" name="Freeform 991">
              <a:extLst>
                <a:ext uri="{FF2B5EF4-FFF2-40B4-BE49-F238E27FC236}">
                  <a16:creationId xmlns:a16="http://schemas.microsoft.com/office/drawing/2014/main" id="{16533EE0-9B9E-46C7-A71D-F6BCB6CCF1EE}"/>
                </a:ext>
              </a:extLst>
            </p:cNvPr>
            <p:cNvSpPr>
              <a:spLocks/>
            </p:cNvSpPr>
            <p:nvPr/>
          </p:nvSpPr>
          <p:spPr bwMode="auto">
            <a:xfrm>
              <a:off x="3748" y="4017"/>
              <a:ext cx="29" cy="21"/>
            </a:xfrm>
            <a:custGeom>
              <a:avLst/>
              <a:gdLst>
                <a:gd name="T0" fmla="*/ 67 w 19"/>
                <a:gd name="T1" fmla="*/ 32 h 14"/>
                <a:gd name="T2" fmla="*/ 12 w 19"/>
                <a:gd name="T3" fmla="*/ 39 h 14"/>
                <a:gd name="T4" fmla="*/ 5 w 19"/>
                <a:gd name="T5" fmla="*/ 14 h 14"/>
                <a:gd name="T6" fmla="*/ 53 w 19"/>
                <a:gd name="T7" fmla="*/ 5 h 14"/>
                <a:gd name="T8" fmla="*/ 67 w 19"/>
                <a:gd name="T9" fmla="*/ 3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9"/>
                  </a:moveTo>
                  <a:cubicBezTo>
                    <a:pt x="16" y="6"/>
                    <a:pt x="5" y="8"/>
                    <a:pt x="3" y="11"/>
                  </a:cubicBezTo>
                  <a:cubicBezTo>
                    <a:pt x="1" y="14"/>
                    <a:pt x="0" y="6"/>
                    <a:pt x="1" y="4"/>
                  </a:cubicBezTo>
                  <a:cubicBezTo>
                    <a:pt x="4" y="0"/>
                    <a:pt x="11" y="0"/>
                    <a:pt x="15" y="1"/>
                  </a:cubicBezTo>
                  <a:cubicBezTo>
                    <a:pt x="18" y="2"/>
                    <a:pt x="19" y="9"/>
                    <a:pt x="19" y="9"/>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90" name="Freeform 992">
              <a:extLst>
                <a:ext uri="{FF2B5EF4-FFF2-40B4-BE49-F238E27FC236}">
                  <a16:creationId xmlns:a16="http://schemas.microsoft.com/office/drawing/2014/main" id="{3640201D-32DB-4D41-848F-332617116301}"/>
                </a:ext>
              </a:extLst>
            </p:cNvPr>
            <p:cNvSpPr>
              <a:spLocks/>
            </p:cNvSpPr>
            <p:nvPr/>
          </p:nvSpPr>
          <p:spPr bwMode="auto">
            <a:xfrm>
              <a:off x="3766" y="3995"/>
              <a:ext cx="23" cy="58"/>
            </a:xfrm>
            <a:custGeom>
              <a:avLst/>
              <a:gdLst>
                <a:gd name="T0" fmla="*/ 0 w 15"/>
                <a:gd name="T1" fmla="*/ 0 h 39"/>
                <a:gd name="T2" fmla="*/ 43 w 15"/>
                <a:gd name="T3" fmla="*/ 68 h 39"/>
                <a:gd name="T4" fmla="*/ 48 w 15"/>
                <a:gd name="T5" fmla="*/ 128 h 39"/>
                <a:gd name="T6" fmla="*/ 0 60000 65536"/>
                <a:gd name="T7" fmla="*/ 0 60000 65536"/>
                <a:gd name="T8" fmla="*/ 0 60000 65536"/>
              </a:gdLst>
              <a:ahLst/>
              <a:cxnLst>
                <a:cxn ang="T6">
                  <a:pos x="T0" y="T1"/>
                </a:cxn>
                <a:cxn ang="T7">
                  <a:pos x="T2" y="T3"/>
                </a:cxn>
                <a:cxn ang="T8">
                  <a:pos x="T4" y="T5"/>
                </a:cxn>
              </a:cxnLst>
              <a:rect l="0" t="0" r="r" b="b"/>
              <a:pathLst>
                <a:path w="15" h="39">
                  <a:moveTo>
                    <a:pt x="0" y="0"/>
                  </a:moveTo>
                  <a:cubicBezTo>
                    <a:pt x="2" y="8"/>
                    <a:pt x="9" y="12"/>
                    <a:pt x="12" y="21"/>
                  </a:cubicBezTo>
                  <a:cubicBezTo>
                    <a:pt x="13" y="27"/>
                    <a:pt x="15" y="35"/>
                    <a:pt x="13" y="3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91" name="Freeform 993">
              <a:extLst>
                <a:ext uri="{FF2B5EF4-FFF2-40B4-BE49-F238E27FC236}">
                  <a16:creationId xmlns:a16="http://schemas.microsoft.com/office/drawing/2014/main" id="{73ECE44F-43DF-4816-9FDB-33731E609F30}"/>
                </a:ext>
              </a:extLst>
            </p:cNvPr>
            <p:cNvSpPr>
              <a:spLocks/>
            </p:cNvSpPr>
            <p:nvPr/>
          </p:nvSpPr>
          <p:spPr bwMode="auto">
            <a:xfrm>
              <a:off x="3801" y="3984"/>
              <a:ext cx="26" cy="71"/>
            </a:xfrm>
            <a:custGeom>
              <a:avLst/>
              <a:gdLst>
                <a:gd name="T0" fmla="*/ 0 w 17"/>
                <a:gd name="T1" fmla="*/ 0 h 47"/>
                <a:gd name="T2" fmla="*/ 21 w 17"/>
                <a:gd name="T3" fmla="*/ 41 h 47"/>
                <a:gd name="T4" fmla="*/ 43 w 17"/>
                <a:gd name="T5" fmla="*/ 95 h 47"/>
                <a:gd name="T6" fmla="*/ 43 w 17"/>
                <a:gd name="T7" fmla="*/ 162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7">
                  <a:moveTo>
                    <a:pt x="0" y="0"/>
                  </a:moveTo>
                  <a:cubicBezTo>
                    <a:pt x="4" y="3"/>
                    <a:pt x="5" y="4"/>
                    <a:pt x="6" y="12"/>
                  </a:cubicBezTo>
                  <a:cubicBezTo>
                    <a:pt x="8" y="19"/>
                    <a:pt x="10" y="23"/>
                    <a:pt x="12" y="28"/>
                  </a:cubicBezTo>
                  <a:cubicBezTo>
                    <a:pt x="14" y="32"/>
                    <a:pt x="17" y="41"/>
                    <a:pt x="12" y="4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92" name="Freeform 994">
              <a:extLst>
                <a:ext uri="{FF2B5EF4-FFF2-40B4-BE49-F238E27FC236}">
                  <a16:creationId xmlns:a16="http://schemas.microsoft.com/office/drawing/2014/main" id="{02F0129A-7937-47C5-A572-57B20EC127E8}"/>
                </a:ext>
              </a:extLst>
            </p:cNvPr>
            <p:cNvSpPr>
              <a:spLocks/>
            </p:cNvSpPr>
            <p:nvPr/>
          </p:nvSpPr>
          <p:spPr bwMode="auto">
            <a:xfrm>
              <a:off x="3819" y="3977"/>
              <a:ext cx="32" cy="64"/>
            </a:xfrm>
            <a:custGeom>
              <a:avLst/>
              <a:gdLst>
                <a:gd name="T0" fmla="*/ 0 w 21"/>
                <a:gd name="T1" fmla="*/ 0 h 43"/>
                <a:gd name="T2" fmla="*/ 46 w 21"/>
                <a:gd name="T3" fmla="*/ 54 h 43"/>
                <a:gd name="T4" fmla="*/ 62 w 21"/>
                <a:gd name="T5" fmla="*/ 109 h 43"/>
                <a:gd name="T6" fmla="*/ 70 w 21"/>
                <a:gd name="T7" fmla="*/ 14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3">
                  <a:moveTo>
                    <a:pt x="0" y="0"/>
                  </a:moveTo>
                  <a:cubicBezTo>
                    <a:pt x="4" y="3"/>
                    <a:pt x="11" y="10"/>
                    <a:pt x="13" y="16"/>
                  </a:cubicBezTo>
                  <a:cubicBezTo>
                    <a:pt x="15" y="23"/>
                    <a:pt x="16" y="26"/>
                    <a:pt x="18" y="33"/>
                  </a:cubicBezTo>
                  <a:cubicBezTo>
                    <a:pt x="20" y="36"/>
                    <a:pt x="21" y="39"/>
                    <a:pt x="20" y="4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93" name="Freeform 995">
              <a:extLst>
                <a:ext uri="{FF2B5EF4-FFF2-40B4-BE49-F238E27FC236}">
                  <a16:creationId xmlns:a16="http://schemas.microsoft.com/office/drawing/2014/main" id="{C89256EB-1825-49D2-9E25-289597E1180B}"/>
                </a:ext>
              </a:extLst>
            </p:cNvPr>
            <p:cNvSpPr>
              <a:spLocks/>
            </p:cNvSpPr>
            <p:nvPr/>
          </p:nvSpPr>
          <p:spPr bwMode="auto">
            <a:xfrm>
              <a:off x="3833" y="3969"/>
              <a:ext cx="36" cy="56"/>
            </a:xfrm>
            <a:custGeom>
              <a:avLst/>
              <a:gdLst>
                <a:gd name="T0" fmla="*/ 0 w 24"/>
                <a:gd name="T1" fmla="*/ 0 h 37"/>
                <a:gd name="T2" fmla="*/ 41 w 24"/>
                <a:gd name="T3" fmla="*/ 41 h 37"/>
                <a:gd name="T4" fmla="*/ 75 w 24"/>
                <a:gd name="T5" fmla="*/ 103 h 37"/>
                <a:gd name="T6" fmla="*/ 81 w 24"/>
                <a:gd name="T7" fmla="*/ 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37">
                  <a:moveTo>
                    <a:pt x="0" y="0"/>
                  </a:moveTo>
                  <a:cubicBezTo>
                    <a:pt x="5" y="2"/>
                    <a:pt x="9" y="7"/>
                    <a:pt x="12" y="12"/>
                  </a:cubicBezTo>
                  <a:cubicBezTo>
                    <a:pt x="15" y="16"/>
                    <a:pt x="20" y="20"/>
                    <a:pt x="22" y="30"/>
                  </a:cubicBezTo>
                  <a:cubicBezTo>
                    <a:pt x="23" y="33"/>
                    <a:pt x="23" y="35"/>
                    <a:pt x="24" y="3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94" name="Freeform 996">
              <a:extLst>
                <a:ext uri="{FF2B5EF4-FFF2-40B4-BE49-F238E27FC236}">
                  <a16:creationId xmlns:a16="http://schemas.microsoft.com/office/drawing/2014/main" id="{D5197F28-D845-4461-B73B-AB23EC429973}"/>
                </a:ext>
              </a:extLst>
            </p:cNvPr>
            <p:cNvSpPr>
              <a:spLocks/>
            </p:cNvSpPr>
            <p:nvPr/>
          </p:nvSpPr>
          <p:spPr bwMode="auto">
            <a:xfrm>
              <a:off x="3795" y="4032"/>
              <a:ext cx="20" cy="17"/>
            </a:xfrm>
            <a:custGeom>
              <a:avLst/>
              <a:gdLst>
                <a:gd name="T0" fmla="*/ 43 w 13"/>
                <a:gd name="T1" fmla="*/ 36 h 11"/>
                <a:gd name="T2" fmla="*/ 5 w 13"/>
                <a:gd name="T3" fmla="*/ 34 h 11"/>
                <a:gd name="T4" fmla="*/ 22 w 13"/>
                <a:gd name="T5" fmla="*/ 5 h 11"/>
                <a:gd name="T6" fmla="*/ 43 w 13"/>
                <a:gd name="T7" fmla="*/ 3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1">
                  <a:moveTo>
                    <a:pt x="12" y="10"/>
                  </a:moveTo>
                  <a:cubicBezTo>
                    <a:pt x="8" y="11"/>
                    <a:pt x="2" y="11"/>
                    <a:pt x="1" y="9"/>
                  </a:cubicBezTo>
                  <a:cubicBezTo>
                    <a:pt x="0" y="8"/>
                    <a:pt x="0" y="1"/>
                    <a:pt x="6" y="1"/>
                  </a:cubicBezTo>
                  <a:cubicBezTo>
                    <a:pt x="12" y="0"/>
                    <a:pt x="13" y="9"/>
                    <a:pt x="12" y="10"/>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95" name="Freeform 997">
              <a:extLst>
                <a:ext uri="{FF2B5EF4-FFF2-40B4-BE49-F238E27FC236}">
                  <a16:creationId xmlns:a16="http://schemas.microsoft.com/office/drawing/2014/main" id="{58DE1D00-C33F-40B7-9309-93D448F34288}"/>
                </a:ext>
              </a:extLst>
            </p:cNvPr>
            <p:cNvSpPr>
              <a:spLocks/>
            </p:cNvSpPr>
            <p:nvPr/>
          </p:nvSpPr>
          <p:spPr bwMode="auto">
            <a:xfrm>
              <a:off x="3828" y="4025"/>
              <a:ext cx="18" cy="13"/>
            </a:xfrm>
            <a:custGeom>
              <a:avLst/>
              <a:gdLst>
                <a:gd name="T0" fmla="*/ 41 w 12"/>
                <a:gd name="T1" fmla="*/ 20 h 9"/>
                <a:gd name="T2" fmla="*/ 5 w 12"/>
                <a:gd name="T3" fmla="*/ 25 h 9"/>
                <a:gd name="T4" fmla="*/ 26 w 12"/>
                <a:gd name="T5" fmla="*/ 0 h 9"/>
                <a:gd name="T6" fmla="*/ 41 w 12"/>
                <a:gd name="T7" fmla="*/ 2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9">
                  <a:moveTo>
                    <a:pt x="12" y="7"/>
                  </a:moveTo>
                  <a:cubicBezTo>
                    <a:pt x="8" y="8"/>
                    <a:pt x="3" y="9"/>
                    <a:pt x="1" y="8"/>
                  </a:cubicBezTo>
                  <a:cubicBezTo>
                    <a:pt x="0" y="7"/>
                    <a:pt x="2" y="0"/>
                    <a:pt x="7" y="0"/>
                  </a:cubicBezTo>
                  <a:cubicBezTo>
                    <a:pt x="11" y="0"/>
                    <a:pt x="12" y="6"/>
                    <a:pt x="12"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96" name="Freeform 998">
              <a:extLst>
                <a:ext uri="{FF2B5EF4-FFF2-40B4-BE49-F238E27FC236}">
                  <a16:creationId xmlns:a16="http://schemas.microsoft.com/office/drawing/2014/main" id="{EF86B4D9-2C54-4E29-BF8C-EB4FF54A288B}"/>
                </a:ext>
              </a:extLst>
            </p:cNvPr>
            <p:cNvSpPr>
              <a:spLocks/>
            </p:cNvSpPr>
            <p:nvPr/>
          </p:nvSpPr>
          <p:spPr bwMode="auto">
            <a:xfrm>
              <a:off x="3848" y="4019"/>
              <a:ext cx="18" cy="12"/>
            </a:xfrm>
            <a:custGeom>
              <a:avLst/>
              <a:gdLst>
                <a:gd name="T0" fmla="*/ 39 w 12"/>
                <a:gd name="T1" fmla="*/ 26 h 8"/>
                <a:gd name="T2" fmla="*/ 5 w 12"/>
                <a:gd name="T3" fmla="*/ 26 h 8"/>
                <a:gd name="T4" fmla="*/ 26 w 12"/>
                <a:gd name="T5" fmla="*/ 0 h 8"/>
                <a:gd name="T6" fmla="*/ 39 w 12"/>
                <a:gd name="T7" fmla="*/ 2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8">
                  <a:moveTo>
                    <a:pt x="11" y="7"/>
                  </a:moveTo>
                  <a:cubicBezTo>
                    <a:pt x="8" y="6"/>
                    <a:pt x="3" y="8"/>
                    <a:pt x="1" y="7"/>
                  </a:cubicBezTo>
                  <a:cubicBezTo>
                    <a:pt x="0" y="6"/>
                    <a:pt x="1" y="0"/>
                    <a:pt x="7" y="0"/>
                  </a:cubicBezTo>
                  <a:cubicBezTo>
                    <a:pt x="10" y="0"/>
                    <a:pt x="12" y="6"/>
                    <a:pt x="11"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97" name="Freeform 999">
              <a:extLst>
                <a:ext uri="{FF2B5EF4-FFF2-40B4-BE49-F238E27FC236}">
                  <a16:creationId xmlns:a16="http://schemas.microsoft.com/office/drawing/2014/main" id="{72EA3AE5-39EA-4D86-89A6-37928F387BF5}"/>
                </a:ext>
              </a:extLst>
            </p:cNvPr>
            <p:cNvSpPr>
              <a:spLocks/>
            </p:cNvSpPr>
            <p:nvPr/>
          </p:nvSpPr>
          <p:spPr bwMode="auto">
            <a:xfrm>
              <a:off x="3723" y="4026"/>
              <a:ext cx="6" cy="21"/>
            </a:xfrm>
            <a:custGeom>
              <a:avLst/>
              <a:gdLst>
                <a:gd name="T0" fmla="*/ 14 w 4"/>
                <a:gd name="T1" fmla="*/ 0 h 14"/>
                <a:gd name="T2" fmla="*/ 14 w 4"/>
                <a:gd name="T3" fmla="*/ 48 h 14"/>
                <a:gd name="T4" fmla="*/ 0 60000 65536"/>
                <a:gd name="T5" fmla="*/ 0 60000 65536"/>
              </a:gdLst>
              <a:ahLst/>
              <a:cxnLst>
                <a:cxn ang="T4">
                  <a:pos x="T0" y="T1"/>
                </a:cxn>
                <a:cxn ang="T5">
                  <a:pos x="T2" y="T3"/>
                </a:cxn>
              </a:cxnLst>
              <a:rect l="0" t="0" r="r" b="b"/>
              <a:pathLst>
                <a:path w="4" h="14">
                  <a:moveTo>
                    <a:pt x="4" y="0"/>
                  </a:moveTo>
                  <a:cubicBezTo>
                    <a:pt x="2" y="5"/>
                    <a:pt x="0" y="7"/>
                    <a:pt x="4" y="1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98" name="Freeform 1000">
              <a:extLst>
                <a:ext uri="{FF2B5EF4-FFF2-40B4-BE49-F238E27FC236}">
                  <a16:creationId xmlns:a16="http://schemas.microsoft.com/office/drawing/2014/main" id="{B5D991C8-8304-4969-BABB-689146BE464C}"/>
                </a:ext>
              </a:extLst>
            </p:cNvPr>
            <p:cNvSpPr>
              <a:spLocks/>
            </p:cNvSpPr>
            <p:nvPr/>
          </p:nvSpPr>
          <p:spPr bwMode="auto">
            <a:xfrm>
              <a:off x="3714" y="3845"/>
              <a:ext cx="3" cy="24"/>
            </a:xfrm>
            <a:custGeom>
              <a:avLst/>
              <a:gdLst>
                <a:gd name="T0" fmla="*/ 0 w 2"/>
                <a:gd name="T1" fmla="*/ 0 h 16"/>
                <a:gd name="T2" fmla="*/ 8 w 2"/>
                <a:gd name="T3" fmla="*/ 54 h 16"/>
                <a:gd name="T4" fmla="*/ 0 60000 65536"/>
                <a:gd name="T5" fmla="*/ 0 60000 65536"/>
              </a:gdLst>
              <a:ahLst/>
              <a:cxnLst>
                <a:cxn ang="T4">
                  <a:pos x="T0" y="T1"/>
                </a:cxn>
                <a:cxn ang="T5">
                  <a:pos x="T2" y="T3"/>
                </a:cxn>
              </a:cxnLst>
              <a:rect l="0" t="0" r="r" b="b"/>
              <a:pathLst>
                <a:path w="2" h="16">
                  <a:moveTo>
                    <a:pt x="0" y="0"/>
                  </a:moveTo>
                  <a:cubicBezTo>
                    <a:pt x="0" y="4"/>
                    <a:pt x="2" y="16"/>
                    <a:pt x="2" y="1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99" name="Freeform 1001">
              <a:extLst>
                <a:ext uri="{FF2B5EF4-FFF2-40B4-BE49-F238E27FC236}">
                  <a16:creationId xmlns:a16="http://schemas.microsoft.com/office/drawing/2014/main" id="{D367AE0B-2D9A-4CD4-82FA-D4B4368816DE}"/>
                </a:ext>
              </a:extLst>
            </p:cNvPr>
            <p:cNvSpPr>
              <a:spLocks/>
            </p:cNvSpPr>
            <p:nvPr/>
          </p:nvSpPr>
          <p:spPr bwMode="auto">
            <a:xfrm>
              <a:off x="3685" y="3598"/>
              <a:ext cx="193" cy="472"/>
            </a:xfrm>
            <a:custGeom>
              <a:avLst/>
              <a:gdLst>
                <a:gd name="T0" fmla="*/ 0 w 128"/>
                <a:gd name="T1" fmla="*/ 0 h 315"/>
                <a:gd name="T2" fmla="*/ 62 w 128"/>
                <a:gd name="T3" fmla="*/ 379 h 315"/>
                <a:gd name="T4" fmla="*/ 62 w 128"/>
                <a:gd name="T5" fmla="*/ 553 h 315"/>
                <a:gd name="T6" fmla="*/ 45 w 128"/>
                <a:gd name="T7" fmla="*/ 763 h 315"/>
                <a:gd name="T8" fmla="*/ 68 w 128"/>
                <a:gd name="T9" fmla="*/ 844 h 315"/>
                <a:gd name="T10" fmla="*/ 72 w 128"/>
                <a:gd name="T11" fmla="*/ 932 h 315"/>
                <a:gd name="T12" fmla="*/ 93 w 128"/>
                <a:gd name="T13" fmla="*/ 1004 h 315"/>
                <a:gd name="T14" fmla="*/ 148 w 128"/>
                <a:gd name="T15" fmla="*/ 1046 h 315"/>
                <a:gd name="T16" fmla="*/ 229 w 128"/>
                <a:gd name="T17" fmla="*/ 1019 h 315"/>
                <a:gd name="T18" fmla="*/ 305 w 128"/>
                <a:gd name="T19" fmla="*/ 1026 h 315"/>
                <a:gd name="T20" fmla="*/ 371 w 128"/>
                <a:gd name="T21" fmla="*/ 1017 h 315"/>
                <a:gd name="T22" fmla="*/ 372 w 128"/>
                <a:gd name="T23" fmla="*/ 996 h 315"/>
                <a:gd name="T24" fmla="*/ 377 w 128"/>
                <a:gd name="T25" fmla="*/ 999 h 315"/>
                <a:gd name="T26" fmla="*/ 413 w 128"/>
                <a:gd name="T27" fmla="*/ 978 h 315"/>
                <a:gd name="T28" fmla="*/ 418 w 128"/>
                <a:gd name="T29" fmla="*/ 959 h 315"/>
                <a:gd name="T30" fmla="*/ 418 w 128"/>
                <a:gd name="T31" fmla="*/ 959 h 315"/>
                <a:gd name="T32" fmla="*/ 425 w 128"/>
                <a:gd name="T33" fmla="*/ 951 h 315"/>
                <a:gd name="T34" fmla="*/ 413 w 128"/>
                <a:gd name="T35" fmla="*/ 884 h 315"/>
                <a:gd name="T36" fmla="*/ 377 w 128"/>
                <a:gd name="T37" fmla="*/ 830 h 315"/>
                <a:gd name="T38" fmla="*/ 330 w 128"/>
                <a:gd name="T39" fmla="*/ 770 h 315"/>
                <a:gd name="T40" fmla="*/ 261 w 128"/>
                <a:gd name="T41" fmla="*/ 607 h 315"/>
                <a:gd name="T42" fmla="*/ 264 w 128"/>
                <a:gd name="T43" fmla="*/ 500 h 315"/>
                <a:gd name="T44" fmla="*/ 296 w 128"/>
                <a:gd name="T45" fmla="*/ 225 h 3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315">
                  <a:moveTo>
                    <a:pt x="0" y="0"/>
                  </a:moveTo>
                  <a:cubicBezTo>
                    <a:pt x="0" y="15"/>
                    <a:pt x="20" y="89"/>
                    <a:pt x="18" y="113"/>
                  </a:cubicBezTo>
                  <a:cubicBezTo>
                    <a:pt x="15" y="137"/>
                    <a:pt x="17" y="150"/>
                    <a:pt x="18" y="164"/>
                  </a:cubicBezTo>
                  <a:cubicBezTo>
                    <a:pt x="19" y="170"/>
                    <a:pt x="13" y="216"/>
                    <a:pt x="13" y="227"/>
                  </a:cubicBezTo>
                  <a:cubicBezTo>
                    <a:pt x="14" y="241"/>
                    <a:pt x="20" y="243"/>
                    <a:pt x="20" y="251"/>
                  </a:cubicBezTo>
                  <a:cubicBezTo>
                    <a:pt x="21" y="266"/>
                    <a:pt x="22" y="266"/>
                    <a:pt x="21" y="277"/>
                  </a:cubicBezTo>
                  <a:cubicBezTo>
                    <a:pt x="20" y="289"/>
                    <a:pt x="23" y="293"/>
                    <a:pt x="27" y="298"/>
                  </a:cubicBezTo>
                  <a:cubicBezTo>
                    <a:pt x="32" y="303"/>
                    <a:pt x="35" y="309"/>
                    <a:pt x="43" y="311"/>
                  </a:cubicBezTo>
                  <a:cubicBezTo>
                    <a:pt x="51" y="313"/>
                    <a:pt x="64" y="315"/>
                    <a:pt x="67" y="303"/>
                  </a:cubicBezTo>
                  <a:cubicBezTo>
                    <a:pt x="72" y="311"/>
                    <a:pt x="83" y="310"/>
                    <a:pt x="89" y="305"/>
                  </a:cubicBezTo>
                  <a:cubicBezTo>
                    <a:pt x="93" y="311"/>
                    <a:pt x="104" y="308"/>
                    <a:pt x="108" y="302"/>
                  </a:cubicBezTo>
                  <a:cubicBezTo>
                    <a:pt x="109" y="300"/>
                    <a:pt x="109" y="298"/>
                    <a:pt x="109" y="296"/>
                  </a:cubicBezTo>
                  <a:cubicBezTo>
                    <a:pt x="110" y="297"/>
                    <a:pt x="110" y="297"/>
                    <a:pt x="110" y="297"/>
                  </a:cubicBezTo>
                  <a:cubicBezTo>
                    <a:pt x="115" y="297"/>
                    <a:pt x="121" y="295"/>
                    <a:pt x="121" y="291"/>
                  </a:cubicBezTo>
                  <a:cubicBezTo>
                    <a:pt x="122" y="289"/>
                    <a:pt x="122" y="287"/>
                    <a:pt x="122" y="285"/>
                  </a:cubicBezTo>
                  <a:cubicBezTo>
                    <a:pt x="122" y="285"/>
                    <a:pt x="122" y="285"/>
                    <a:pt x="122" y="285"/>
                  </a:cubicBezTo>
                  <a:cubicBezTo>
                    <a:pt x="123" y="285"/>
                    <a:pt x="123" y="284"/>
                    <a:pt x="124" y="283"/>
                  </a:cubicBezTo>
                  <a:cubicBezTo>
                    <a:pt x="128" y="279"/>
                    <a:pt x="122" y="270"/>
                    <a:pt x="121" y="263"/>
                  </a:cubicBezTo>
                  <a:cubicBezTo>
                    <a:pt x="118" y="255"/>
                    <a:pt x="116" y="251"/>
                    <a:pt x="110" y="247"/>
                  </a:cubicBezTo>
                  <a:cubicBezTo>
                    <a:pt x="105" y="243"/>
                    <a:pt x="103" y="237"/>
                    <a:pt x="96" y="229"/>
                  </a:cubicBezTo>
                  <a:cubicBezTo>
                    <a:pt x="89" y="222"/>
                    <a:pt x="75" y="182"/>
                    <a:pt x="76" y="180"/>
                  </a:cubicBezTo>
                  <a:cubicBezTo>
                    <a:pt x="80" y="169"/>
                    <a:pt x="79" y="155"/>
                    <a:pt x="77" y="149"/>
                  </a:cubicBezTo>
                  <a:cubicBezTo>
                    <a:pt x="76" y="140"/>
                    <a:pt x="79" y="108"/>
                    <a:pt x="86" y="6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00" name="Freeform 1002">
              <a:extLst>
                <a:ext uri="{FF2B5EF4-FFF2-40B4-BE49-F238E27FC236}">
                  <a16:creationId xmlns:a16="http://schemas.microsoft.com/office/drawing/2014/main" id="{E2250C2A-AB96-42CD-AA2E-1550EC46BFF1}"/>
                </a:ext>
              </a:extLst>
            </p:cNvPr>
            <p:cNvSpPr>
              <a:spLocks/>
            </p:cNvSpPr>
            <p:nvPr/>
          </p:nvSpPr>
          <p:spPr bwMode="auto">
            <a:xfrm>
              <a:off x="3301" y="3584"/>
              <a:ext cx="190" cy="486"/>
            </a:xfrm>
            <a:custGeom>
              <a:avLst/>
              <a:gdLst>
                <a:gd name="T0" fmla="*/ 140 w 126"/>
                <a:gd name="T1" fmla="*/ 257 h 324"/>
                <a:gd name="T2" fmla="*/ 170 w 126"/>
                <a:gd name="T3" fmla="*/ 534 h 324"/>
                <a:gd name="T4" fmla="*/ 178 w 126"/>
                <a:gd name="T5" fmla="*/ 639 h 324"/>
                <a:gd name="T6" fmla="*/ 107 w 126"/>
                <a:gd name="T7" fmla="*/ 804 h 324"/>
                <a:gd name="T8" fmla="*/ 59 w 126"/>
                <a:gd name="T9" fmla="*/ 864 h 324"/>
                <a:gd name="T10" fmla="*/ 26 w 126"/>
                <a:gd name="T11" fmla="*/ 918 h 324"/>
                <a:gd name="T12" fmla="*/ 14 w 126"/>
                <a:gd name="T13" fmla="*/ 986 h 324"/>
                <a:gd name="T14" fmla="*/ 21 w 126"/>
                <a:gd name="T15" fmla="*/ 993 h 324"/>
                <a:gd name="T16" fmla="*/ 21 w 126"/>
                <a:gd name="T17" fmla="*/ 993 h 324"/>
                <a:gd name="T18" fmla="*/ 21 w 126"/>
                <a:gd name="T19" fmla="*/ 1013 h 324"/>
                <a:gd name="T20" fmla="*/ 62 w 126"/>
                <a:gd name="T21" fmla="*/ 1034 h 324"/>
                <a:gd name="T22" fmla="*/ 62 w 126"/>
                <a:gd name="T23" fmla="*/ 1031 h 324"/>
                <a:gd name="T24" fmla="*/ 68 w 126"/>
                <a:gd name="T25" fmla="*/ 1052 h 324"/>
                <a:gd name="T26" fmla="*/ 134 w 126"/>
                <a:gd name="T27" fmla="*/ 1061 h 324"/>
                <a:gd name="T28" fmla="*/ 210 w 126"/>
                <a:gd name="T29" fmla="*/ 1053 h 324"/>
                <a:gd name="T30" fmla="*/ 291 w 126"/>
                <a:gd name="T31" fmla="*/ 1080 h 324"/>
                <a:gd name="T32" fmla="*/ 344 w 126"/>
                <a:gd name="T33" fmla="*/ 1038 h 324"/>
                <a:gd name="T34" fmla="*/ 366 w 126"/>
                <a:gd name="T35" fmla="*/ 966 h 324"/>
                <a:gd name="T36" fmla="*/ 371 w 126"/>
                <a:gd name="T37" fmla="*/ 878 h 324"/>
                <a:gd name="T38" fmla="*/ 391 w 126"/>
                <a:gd name="T39" fmla="*/ 797 h 324"/>
                <a:gd name="T40" fmla="*/ 372 w 126"/>
                <a:gd name="T41" fmla="*/ 585 h 324"/>
                <a:gd name="T42" fmla="*/ 380 w 126"/>
                <a:gd name="T43" fmla="*/ 399 h 324"/>
                <a:gd name="T44" fmla="*/ 433 w 12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6" h="324">
                  <a:moveTo>
                    <a:pt x="41" y="76"/>
                  </a:moveTo>
                  <a:cubicBezTo>
                    <a:pt x="49" y="117"/>
                    <a:pt x="52" y="149"/>
                    <a:pt x="50" y="158"/>
                  </a:cubicBezTo>
                  <a:cubicBezTo>
                    <a:pt x="49" y="164"/>
                    <a:pt x="48" y="178"/>
                    <a:pt x="52" y="189"/>
                  </a:cubicBezTo>
                  <a:cubicBezTo>
                    <a:pt x="52" y="191"/>
                    <a:pt x="39" y="231"/>
                    <a:pt x="31" y="238"/>
                  </a:cubicBezTo>
                  <a:cubicBezTo>
                    <a:pt x="25" y="246"/>
                    <a:pt x="23" y="252"/>
                    <a:pt x="17" y="256"/>
                  </a:cubicBezTo>
                  <a:cubicBezTo>
                    <a:pt x="12" y="260"/>
                    <a:pt x="9" y="264"/>
                    <a:pt x="7" y="272"/>
                  </a:cubicBezTo>
                  <a:cubicBezTo>
                    <a:pt x="5" y="279"/>
                    <a:pt x="0" y="288"/>
                    <a:pt x="4" y="292"/>
                  </a:cubicBezTo>
                  <a:cubicBezTo>
                    <a:pt x="4" y="293"/>
                    <a:pt x="5" y="294"/>
                    <a:pt x="6" y="294"/>
                  </a:cubicBezTo>
                  <a:cubicBezTo>
                    <a:pt x="6" y="294"/>
                    <a:pt x="6" y="294"/>
                    <a:pt x="6" y="294"/>
                  </a:cubicBezTo>
                  <a:cubicBezTo>
                    <a:pt x="6" y="296"/>
                    <a:pt x="6" y="298"/>
                    <a:pt x="6" y="300"/>
                  </a:cubicBezTo>
                  <a:cubicBezTo>
                    <a:pt x="9" y="305"/>
                    <a:pt x="13" y="306"/>
                    <a:pt x="18" y="306"/>
                  </a:cubicBezTo>
                  <a:cubicBezTo>
                    <a:pt x="18" y="305"/>
                    <a:pt x="18" y="305"/>
                    <a:pt x="18" y="305"/>
                  </a:cubicBezTo>
                  <a:cubicBezTo>
                    <a:pt x="18" y="307"/>
                    <a:pt x="19" y="309"/>
                    <a:pt x="20" y="311"/>
                  </a:cubicBezTo>
                  <a:cubicBezTo>
                    <a:pt x="23" y="317"/>
                    <a:pt x="34" y="320"/>
                    <a:pt x="39" y="314"/>
                  </a:cubicBezTo>
                  <a:cubicBezTo>
                    <a:pt x="45" y="319"/>
                    <a:pt x="56" y="320"/>
                    <a:pt x="61" y="312"/>
                  </a:cubicBezTo>
                  <a:cubicBezTo>
                    <a:pt x="64" y="324"/>
                    <a:pt x="77" y="322"/>
                    <a:pt x="85" y="320"/>
                  </a:cubicBezTo>
                  <a:cubicBezTo>
                    <a:pt x="93" y="318"/>
                    <a:pt x="96" y="312"/>
                    <a:pt x="100" y="307"/>
                  </a:cubicBezTo>
                  <a:cubicBezTo>
                    <a:pt x="105" y="302"/>
                    <a:pt x="108" y="298"/>
                    <a:pt x="107" y="286"/>
                  </a:cubicBezTo>
                  <a:cubicBezTo>
                    <a:pt x="106" y="275"/>
                    <a:pt x="107" y="275"/>
                    <a:pt x="108" y="260"/>
                  </a:cubicBezTo>
                  <a:cubicBezTo>
                    <a:pt x="108" y="252"/>
                    <a:pt x="113" y="250"/>
                    <a:pt x="114" y="236"/>
                  </a:cubicBezTo>
                  <a:cubicBezTo>
                    <a:pt x="115" y="225"/>
                    <a:pt x="109" y="179"/>
                    <a:pt x="109" y="173"/>
                  </a:cubicBezTo>
                  <a:cubicBezTo>
                    <a:pt x="111" y="159"/>
                    <a:pt x="113" y="142"/>
                    <a:pt x="111" y="118"/>
                  </a:cubicBezTo>
                  <a:cubicBezTo>
                    <a:pt x="108" y="95"/>
                    <a:pt x="122" y="19"/>
                    <a:pt x="12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01" name="Freeform 1003">
              <a:extLst>
                <a:ext uri="{FF2B5EF4-FFF2-40B4-BE49-F238E27FC236}">
                  <a16:creationId xmlns:a16="http://schemas.microsoft.com/office/drawing/2014/main" id="{A2512F02-2E8C-4703-ADDF-623A2BA4FB15}"/>
                </a:ext>
              </a:extLst>
            </p:cNvPr>
            <p:cNvSpPr>
              <a:spLocks/>
            </p:cNvSpPr>
            <p:nvPr/>
          </p:nvSpPr>
          <p:spPr bwMode="auto">
            <a:xfrm>
              <a:off x="3080" y="2327"/>
              <a:ext cx="195" cy="337"/>
            </a:xfrm>
            <a:custGeom>
              <a:avLst/>
              <a:gdLst>
                <a:gd name="T0" fmla="*/ 203 w 130"/>
                <a:gd name="T1" fmla="*/ 42 h 225"/>
                <a:gd name="T2" fmla="*/ 234 w 130"/>
                <a:gd name="T3" fmla="*/ 130 h 225"/>
                <a:gd name="T4" fmla="*/ 332 w 130"/>
                <a:gd name="T5" fmla="*/ 276 h 225"/>
                <a:gd name="T6" fmla="*/ 390 w 130"/>
                <a:gd name="T7" fmla="*/ 427 h 225"/>
                <a:gd name="T8" fmla="*/ 269 w 130"/>
                <a:gd name="T9" fmla="*/ 356 h 225"/>
                <a:gd name="T10" fmla="*/ 228 w 130"/>
                <a:gd name="T11" fmla="*/ 310 h 225"/>
                <a:gd name="T12" fmla="*/ 216 w 130"/>
                <a:gd name="T13" fmla="*/ 400 h 225"/>
                <a:gd name="T14" fmla="*/ 221 w 130"/>
                <a:gd name="T15" fmla="*/ 473 h 225"/>
                <a:gd name="T16" fmla="*/ 234 w 130"/>
                <a:gd name="T17" fmla="*/ 520 h 225"/>
                <a:gd name="T18" fmla="*/ 284 w 130"/>
                <a:gd name="T19" fmla="*/ 559 h 225"/>
                <a:gd name="T20" fmla="*/ 369 w 130"/>
                <a:gd name="T21" fmla="*/ 619 h 225"/>
                <a:gd name="T22" fmla="*/ 377 w 130"/>
                <a:gd name="T23" fmla="*/ 668 h 225"/>
                <a:gd name="T24" fmla="*/ 351 w 130"/>
                <a:gd name="T25" fmla="*/ 673 h 225"/>
                <a:gd name="T26" fmla="*/ 363 w 130"/>
                <a:gd name="T27" fmla="*/ 722 h 225"/>
                <a:gd name="T28" fmla="*/ 302 w 130"/>
                <a:gd name="T29" fmla="*/ 726 h 225"/>
                <a:gd name="T30" fmla="*/ 282 w 130"/>
                <a:gd name="T31" fmla="*/ 726 h 225"/>
                <a:gd name="T32" fmla="*/ 261 w 130"/>
                <a:gd name="T33" fmla="*/ 756 h 225"/>
                <a:gd name="T34" fmla="*/ 203 w 130"/>
                <a:gd name="T35" fmla="*/ 729 h 225"/>
                <a:gd name="T36" fmla="*/ 129 w 130"/>
                <a:gd name="T37" fmla="*/ 673 h 225"/>
                <a:gd name="T38" fmla="*/ 66 w 130"/>
                <a:gd name="T39" fmla="*/ 554 h 225"/>
                <a:gd name="T40" fmla="*/ 18 w 130"/>
                <a:gd name="T41" fmla="*/ 431 h 225"/>
                <a:gd name="T42" fmla="*/ 18 w 130"/>
                <a:gd name="T43" fmla="*/ 310 h 225"/>
                <a:gd name="T44" fmla="*/ 0 w 130"/>
                <a:gd name="T45" fmla="*/ 82 h 225"/>
                <a:gd name="T46" fmla="*/ 201 w 130"/>
                <a:gd name="T47" fmla="*/ 40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0" h="225">
                  <a:moveTo>
                    <a:pt x="60" y="13"/>
                  </a:moveTo>
                  <a:cubicBezTo>
                    <a:pt x="60" y="13"/>
                    <a:pt x="61" y="31"/>
                    <a:pt x="69" y="39"/>
                  </a:cubicBezTo>
                  <a:cubicBezTo>
                    <a:pt x="78" y="48"/>
                    <a:pt x="86" y="71"/>
                    <a:pt x="98" y="82"/>
                  </a:cubicBezTo>
                  <a:cubicBezTo>
                    <a:pt x="110" y="92"/>
                    <a:pt x="130" y="118"/>
                    <a:pt x="115" y="127"/>
                  </a:cubicBezTo>
                  <a:cubicBezTo>
                    <a:pt x="101" y="136"/>
                    <a:pt x="83" y="116"/>
                    <a:pt x="79" y="106"/>
                  </a:cubicBezTo>
                  <a:cubicBezTo>
                    <a:pt x="75" y="95"/>
                    <a:pt x="67" y="92"/>
                    <a:pt x="67" y="92"/>
                  </a:cubicBezTo>
                  <a:cubicBezTo>
                    <a:pt x="67" y="92"/>
                    <a:pt x="67" y="113"/>
                    <a:pt x="64" y="119"/>
                  </a:cubicBezTo>
                  <a:cubicBezTo>
                    <a:pt x="61" y="124"/>
                    <a:pt x="69" y="134"/>
                    <a:pt x="65" y="141"/>
                  </a:cubicBezTo>
                  <a:cubicBezTo>
                    <a:pt x="63" y="144"/>
                    <a:pt x="68" y="146"/>
                    <a:pt x="69" y="155"/>
                  </a:cubicBezTo>
                  <a:cubicBezTo>
                    <a:pt x="71" y="165"/>
                    <a:pt x="77" y="156"/>
                    <a:pt x="84" y="166"/>
                  </a:cubicBezTo>
                  <a:cubicBezTo>
                    <a:pt x="87" y="170"/>
                    <a:pt x="109" y="166"/>
                    <a:pt x="109" y="184"/>
                  </a:cubicBezTo>
                  <a:cubicBezTo>
                    <a:pt x="109" y="184"/>
                    <a:pt x="120" y="194"/>
                    <a:pt x="111" y="199"/>
                  </a:cubicBezTo>
                  <a:cubicBezTo>
                    <a:pt x="104" y="200"/>
                    <a:pt x="104" y="200"/>
                    <a:pt x="104" y="200"/>
                  </a:cubicBezTo>
                  <a:cubicBezTo>
                    <a:pt x="104" y="200"/>
                    <a:pt x="114" y="207"/>
                    <a:pt x="107" y="215"/>
                  </a:cubicBezTo>
                  <a:cubicBezTo>
                    <a:pt x="104" y="217"/>
                    <a:pt x="92" y="216"/>
                    <a:pt x="89" y="216"/>
                  </a:cubicBezTo>
                  <a:cubicBezTo>
                    <a:pt x="85" y="216"/>
                    <a:pt x="83" y="216"/>
                    <a:pt x="83" y="216"/>
                  </a:cubicBezTo>
                  <a:cubicBezTo>
                    <a:pt x="83" y="216"/>
                    <a:pt x="84" y="224"/>
                    <a:pt x="77" y="225"/>
                  </a:cubicBezTo>
                  <a:cubicBezTo>
                    <a:pt x="70" y="225"/>
                    <a:pt x="63" y="220"/>
                    <a:pt x="60" y="217"/>
                  </a:cubicBezTo>
                  <a:cubicBezTo>
                    <a:pt x="58" y="214"/>
                    <a:pt x="44" y="208"/>
                    <a:pt x="38" y="200"/>
                  </a:cubicBezTo>
                  <a:cubicBezTo>
                    <a:pt x="33" y="191"/>
                    <a:pt x="25" y="191"/>
                    <a:pt x="19" y="165"/>
                  </a:cubicBezTo>
                  <a:cubicBezTo>
                    <a:pt x="16" y="153"/>
                    <a:pt x="6" y="138"/>
                    <a:pt x="5" y="128"/>
                  </a:cubicBezTo>
                  <a:cubicBezTo>
                    <a:pt x="5" y="118"/>
                    <a:pt x="3" y="108"/>
                    <a:pt x="5" y="92"/>
                  </a:cubicBezTo>
                  <a:cubicBezTo>
                    <a:pt x="8" y="76"/>
                    <a:pt x="0" y="25"/>
                    <a:pt x="0" y="25"/>
                  </a:cubicBezTo>
                  <a:cubicBezTo>
                    <a:pt x="0" y="25"/>
                    <a:pt x="27" y="0"/>
                    <a:pt x="59" y="12"/>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02" name="Freeform 1004">
              <a:extLst>
                <a:ext uri="{FF2B5EF4-FFF2-40B4-BE49-F238E27FC236}">
                  <a16:creationId xmlns:a16="http://schemas.microsoft.com/office/drawing/2014/main" id="{93377747-755A-45E5-8083-80C399BDAA05}"/>
                </a:ext>
              </a:extLst>
            </p:cNvPr>
            <p:cNvSpPr>
              <a:spLocks/>
            </p:cNvSpPr>
            <p:nvPr/>
          </p:nvSpPr>
          <p:spPr bwMode="auto">
            <a:xfrm>
              <a:off x="3135" y="2468"/>
              <a:ext cx="47" cy="93"/>
            </a:xfrm>
            <a:custGeom>
              <a:avLst/>
              <a:gdLst>
                <a:gd name="T0" fmla="*/ 102 w 31"/>
                <a:gd name="T1" fmla="*/ 0 h 62"/>
                <a:gd name="T2" fmla="*/ 35 w 31"/>
                <a:gd name="T3" fmla="*/ 53 h 62"/>
                <a:gd name="T4" fmla="*/ 32 w 31"/>
                <a:gd name="T5" fmla="*/ 126 h 62"/>
                <a:gd name="T6" fmla="*/ 41 w 31"/>
                <a:gd name="T7" fmla="*/ 201 h 62"/>
                <a:gd name="T8" fmla="*/ 68 w 31"/>
                <a:gd name="T9" fmla="*/ 176 h 62"/>
                <a:gd name="T10" fmla="*/ 97 w 31"/>
                <a:gd name="T11" fmla="*/ 126 h 62"/>
                <a:gd name="T12" fmla="*/ 102 w 31"/>
                <a:gd name="T13" fmla="*/ 62 h 62"/>
                <a:gd name="T14" fmla="*/ 102 w 31"/>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62">
                  <a:moveTo>
                    <a:pt x="29" y="0"/>
                  </a:moveTo>
                  <a:cubicBezTo>
                    <a:pt x="29" y="0"/>
                    <a:pt x="30" y="7"/>
                    <a:pt x="10" y="15"/>
                  </a:cubicBezTo>
                  <a:cubicBezTo>
                    <a:pt x="0" y="19"/>
                    <a:pt x="8" y="35"/>
                    <a:pt x="9" y="37"/>
                  </a:cubicBezTo>
                  <a:cubicBezTo>
                    <a:pt x="10" y="39"/>
                    <a:pt x="12" y="59"/>
                    <a:pt x="12" y="59"/>
                  </a:cubicBezTo>
                  <a:cubicBezTo>
                    <a:pt x="12" y="59"/>
                    <a:pt x="16" y="62"/>
                    <a:pt x="20" y="52"/>
                  </a:cubicBezTo>
                  <a:cubicBezTo>
                    <a:pt x="25" y="42"/>
                    <a:pt x="31" y="52"/>
                    <a:pt x="28" y="37"/>
                  </a:cubicBezTo>
                  <a:cubicBezTo>
                    <a:pt x="24" y="23"/>
                    <a:pt x="29" y="23"/>
                    <a:pt x="29" y="18"/>
                  </a:cubicBezTo>
                  <a:lnTo>
                    <a:pt x="29" y="0"/>
                  </a:lnTo>
                  <a:close/>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03" name="Freeform 1005">
              <a:extLst>
                <a:ext uri="{FF2B5EF4-FFF2-40B4-BE49-F238E27FC236}">
                  <a16:creationId xmlns:a16="http://schemas.microsoft.com/office/drawing/2014/main" id="{E49E6684-A1EE-4613-A558-7A4A97F9F77B}"/>
                </a:ext>
              </a:extLst>
            </p:cNvPr>
            <p:cNvSpPr>
              <a:spLocks/>
            </p:cNvSpPr>
            <p:nvPr/>
          </p:nvSpPr>
          <p:spPr bwMode="auto">
            <a:xfrm>
              <a:off x="3141" y="2465"/>
              <a:ext cx="64" cy="184"/>
            </a:xfrm>
            <a:custGeom>
              <a:avLst/>
              <a:gdLst>
                <a:gd name="T0" fmla="*/ 88 w 42"/>
                <a:gd name="T1" fmla="*/ 0 h 123"/>
                <a:gd name="T2" fmla="*/ 5 w 42"/>
                <a:gd name="T3" fmla="*/ 73 h 123"/>
                <a:gd name="T4" fmla="*/ 14 w 42"/>
                <a:gd name="T5" fmla="*/ 127 h 123"/>
                <a:gd name="T6" fmla="*/ 27 w 42"/>
                <a:gd name="T7" fmla="*/ 197 h 123"/>
                <a:gd name="T8" fmla="*/ 27 w 42"/>
                <a:gd name="T9" fmla="*/ 230 h 123"/>
                <a:gd name="T10" fmla="*/ 41 w 42"/>
                <a:gd name="T11" fmla="*/ 251 h 123"/>
                <a:gd name="T12" fmla="*/ 70 w 42"/>
                <a:gd name="T13" fmla="*/ 322 h 123"/>
                <a:gd name="T14" fmla="*/ 116 w 42"/>
                <a:gd name="T15" fmla="*/ 362 h 123"/>
                <a:gd name="T16" fmla="*/ 149 w 42"/>
                <a:gd name="T17" fmla="*/ 411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123">
                  <a:moveTo>
                    <a:pt x="25" y="0"/>
                  </a:moveTo>
                  <a:cubicBezTo>
                    <a:pt x="24" y="13"/>
                    <a:pt x="3" y="11"/>
                    <a:pt x="1" y="22"/>
                  </a:cubicBezTo>
                  <a:cubicBezTo>
                    <a:pt x="0" y="26"/>
                    <a:pt x="2" y="34"/>
                    <a:pt x="4" y="38"/>
                  </a:cubicBezTo>
                  <a:cubicBezTo>
                    <a:pt x="6" y="45"/>
                    <a:pt x="8" y="51"/>
                    <a:pt x="8" y="59"/>
                  </a:cubicBezTo>
                  <a:cubicBezTo>
                    <a:pt x="8" y="62"/>
                    <a:pt x="8" y="66"/>
                    <a:pt x="8" y="69"/>
                  </a:cubicBezTo>
                  <a:cubicBezTo>
                    <a:pt x="9" y="72"/>
                    <a:pt x="10" y="72"/>
                    <a:pt x="12" y="75"/>
                  </a:cubicBezTo>
                  <a:cubicBezTo>
                    <a:pt x="17" y="81"/>
                    <a:pt x="18" y="89"/>
                    <a:pt x="20" y="96"/>
                  </a:cubicBezTo>
                  <a:cubicBezTo>
                    <a:pt x="23" y="104"/>
                    <a:pt x="27" y="102"/>
                    <a:pt x="33" y="108"/>
                  </a:cubicBezTo>
                  <a:cubicBezTo>
                    <a:pt x="37" y="111"/>
                    <a:pt x="42" y="118"/>
                    <a:pt x="42" y="12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04" name="Freeform 1006">
              <a:extLst>
                <a:ext uri="{FF2B5EF4-FFF2-40B4-BE49-F238E27FC236}">
                  <a16:creationId xmlns:a16="http://schemas.microsoft.com/office/drawing/2014/main" id="{3DB7B17E-FCF9-4154-B254-605F7F50BD33}"/>
                </a:ext>
              </a:extLst>
            </p:cNvPr>
            <p:cNvSpPr>
              <a:spLocks/>
            </p:cNvSpPr>
            <p:nvPr/>
          </p:nvSpPr>
          <p:spPr bwMode="auto">
            <a:xfrm>
              <a:off x="3158" y="2459"/>
              <a:ext cx="21" cy="6"/>
            </a:xfrm>
            <a:custGeom>
              <a:avLst/>
              <a:gdLst>
                <a:gd name="T0" fmla="*/ 48 w 14"/>
                <a:gd name="T1" fmla="*/ 14 h 4"/>
                <a:gd name="T2" fmla="*/ 0 w 14"/>
                <a:gd name="T3" fmla="*/ 0 h 4"/>
                <a:gd name="T4" fmla="*/ 0 60000 65536"/>
                <a:gd name="T5" fmla="*/ 0 60000 65536"/>
              </a:gdLst>
              <a:ahLst/>
              <a:cxnLst>
                <a:cxn ang="T4">
                  <a:pos x="T0" y="T1"/>
                </a:cxn>
                <a:cxn ang="T5">
                  <a:pos x="T2" y="T3"/>
                </a:cxn>
              </a:cxnLst>
              <a:rect l="0" t="0" r="r" b="b"/>
              <a:pathLst>
                <a:path w="14" h="4">
                  <a:moveTo>
                    <a:pt x="14" y="4"/>
                  </a:moveTo>
                  <a:cubicBezTo>
                    <a:pt x="10" y="2"/>
                    <a:pt x="6" y="0"/>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05" name="Freeform 1007">
              <a:extLst>
                <a:ext uri="{FF2B5EF4-FFF2-40B4-BE49-F238E27FC236}">
                  <a16:creationId xmlns:a16="http://schemas.microsoft.com/office/drawing/2014/main" id="{0E9FC686-7F16-4F01-8CE9-33839BE1EEB7}"/>
                </a:ext>
              </a:extLst>
            </p:cNvPr>
            <p:cNvSpPr>
              <a:spLocks/>
            </p:cNvSpPr>
            <p:nvPr/>
          </p:nvSpPr>
          <p:spPr bwMode="auto">
            <a:xfrm>
              <a:off x="3153" y="2539"/>
              <a:ext cx="23" cy="19"/>
            </a:xfrm>
            <a:custGeom>
              <a:avLst/>
              <a:gdLst>
                <a:gd name="T0" fmla="*/ 54 w 15"/>
                <a:gd name="T1" fmla="*/ 0 h 13"/>
                <a:gd name="T2" fmla="*/ 0 w 15"/>
                <a:gd name="T3" fmla="*/ 41 h 13"/>
                <a:gd name="T4" fmla="*/ 0 60000 65536"/>
                <a:gd name="T5" fmla="*/ 0 60000 65536"/>
              </a:gdLst>
              <a:ahLst/>
              <a:cxnLst>
                <a:cxn ang="T4">
                  <a:pos x="T0" y="T1"/>
                </a:cxn>
                <a:cxn ang="T5">
                  <a:pos x="T2" y="T3"/>
                </a:cxn>
              </a:cxnLst>
              <a:rect l="0" t="0" r="r" b="b"/>
              <a:pathLst>
                <a:path w="15" h="13">
                  <a:moveTo>
                    <a:pt x="15" y="0"/>
                  </a:moveTo>
                  <a:cubicBezTo>
                    <a:pt x="7" y="2"/>
                    <a:pt x="8" y="13"/>
                    <a:pt x="0" y="1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06" name="Freeform 1008">
              <a:extLst>
                <a:ext uri="{FF2B5EF4-FFF2-40B4-BE49-F238E27FC236}">
                  <a16:creationId xmlns:a16="http://schemas.microsoft.com/office/drawing/2014/main" id="{06897DA3-B1EA-4B4F-BDA6-AB75A235C033}"/>
                </a:ext>
              </a:extLst>
            </p:cNvPr>
            <p:cNvSpPr>
              <a:spLocks/>
            </p:cNvSpPr>
            <p:nvPr/>
          </p:nvSpPr>
          <p:spPr bwMode="auto">
            <a:xfrm>
              <a:off x="3170" y="2599"/>
              <a:ext cx="66" cy="28"/>
            </a:xfrm>
            <a:custGeom>
              <a:avLst/>
              <a:gdLst>
                <a:gd name="T0" fmla="*/ 0 w 44"/>
                <a:gd name="T1" fmla="*/ 0 h 19"/>
                <a:gd name="T2" fmla="*/ 75 w 44"/>
                <a:gd name="T3" fmla="*/ 46 h 19"/>
                <a:gd name="T4" fmla="*/ 149 w 44"/>
                <a:gd name="T5" fmla="*/ 60 h 19"/>
                <a:gd name="T6" fmla="*/ 0 60000 65536"/>
                <a:gd name="T7" fmla="*/ 0 60000 65536"/>
                <a:gd name="T8" fmla="*/ 0 60000 65536"/>
              </a:gdLst>
              <a:ahLst/>
              <a:cxnLst>
                <a:cxn ang="T6">
                  <a:pos x="T0" y="T1"/>
                </a:cxn>
                <a:cxn ang="T7">
                  <a:pos x="T2" y="T3"/>
                </a:cxn>
                <a:cxn ang="T8">
                  <a:pos x="T4" y="T5"/>
                </a:cxn>
              </a:cxnLst>
              <a:rect l="0" t="0" r="r" b="b"/>
              <a:pathLst>
                <a:path w="44" h="19">
                  <a:moveTo>
                    <a:pt x="0" y="0"/>
                  </a:moveTo>
                  <a:cubicBezTo>
                    <a:pt x="9" y="2"/>
                    <a:pt x="13" y="12"/>
                    <a:pt x="22" y="14"/>
                  </a:cubicBezTo>
                  <a:cubicBezTo>
                    <a:pt x="29" y="16"/>
                    <a:pt x="38" y="15"/>
                    <a:pt x="44" y="1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07" name="Freeform 1009">
              <a:extLst>
                <a:ext uri="{FF2B5EF4-FFF2-40B4-BE49-F238E27FC236}">
                  <a16:creationId xmlns:a16="http://schemas.microsoft.com/office/drawing/2014/main" id="{3E6E9A9A-E577-4F71-90A8-36D87A1CE8FE}"/>
                </a:ext>
              </a:extLst>
            </p:cNvPr>
            <p:cNvSpPr>
              <a:spLocks/>
            </p:cNvSpPr>
            <p:nvPr/>
          </p:nvSpPr>
          <p:spPr bwMode="auto">
            <a:xfrm>
              <a:off x="3160" y="2557"/>
              <a:ext cx="82" cy="46"/>
            </a:xfrm>
            <a:custGeom>
              <a:avLst/>
              <a:gdLst>
                <a:gd name="T0" fmla="*/ 182 w 55"/>
                <a:gd name="T1" fmla="*/ 101 h 31"/>
                <a:gd name="T2" fmla="*/ 128 w 55"/>
                <a:gd name="T3" fmla="*/ 95 h 31"/>
                <a:gd name="T4" fmla="*/ 69 w 55"/>
                <a:gd name="T5" fmla="*/ 73 h 31"/>
                <a:gd name="T6" fmla="*/ 22 w 55"/>
                <a:gd name="T7" fmla="*/ 46 h 31"/>
                <a:gd name="T8" fmla="*/ 0 w 55"/>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1">
                  <a:moveTo>
                    <a:pt x="55" y="31"/>
                  </a:moveTo>
                  <a:cubicBezTo>
                    <a:pt x="49" y="29"/>
                    <a:pt x="46" y="29"/>
                    <a:pt x="39" y="29"/>
                  </a:cubicBezTo>
                  <a:cubicBezTo>
                    <a:pt x="31" y="29"/>
                    <a:pt x="28" y="23"/>
                    <a:pt x="21" y="22"/>
                  </a:cubicBezTo>
                  <a:cubicBezTo>
                    <a:pt x="14" y="20"/>
                    <a:pt x="10" y="21"/>
                    <a:pt x="7" y="14"/>
                  </a:cubicBezTo>
                  <a:cubicBezTo>
                    <a:pt x="5" y="8"/>
                    <a:pt x="5" y="4"/>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08" name="Freeform 1010">
              <a:extLst>
                <a:ext uri="{FF2B5EF4-FFF2-40B4-BE49-F238E27FC236}">
                  <a16:creationId xmlns:a16="http://schemas.microsoft.com/office/drawing/2014/main" id="{2386600C-1A25-4CBF-8B31-641CDA28DDB5}"/>
                </a:ext>
              </a:extLst>
            </p:cNvPr>
            <p:cNvSpPr>
              <a:spLocks/>
            </p:cNvSpPr>
            <p:nvPr/>
          </p:nvSpPr>
          <p:spPr bwMode="auto">
            <a:xfrm>
              <a:off x="3230" y="2491"/>
              <a:ext cx="27" cy="27"/>
            </a:xfrm>
            <a:custGeom>
              <a:avLst/>
              <a:gdLst>
                <a:gd name="T0" fmla="*/ 0 w 18"/>
                <a:gd name="T1" fmla="*/ 27 h 18"/>
                <a:gd name="T2" fmla="*/ 18 w 18"/>
                <a:gd name="T3" fmla="*/ 62 h 18"/>
                <a:gd name="T4" fmla="*/ 62 w 18"/>
                <a:gd name="T5" fmla="*/ 35 h 18"/>
                <a:gd name="T6" fmla="*/ 39 w 18"/>
                <a:gd name="T7" fmla="*/ 0 h 18"/>
                <a:gd name="T8" fmla="*/ 0 w 18"/>
                <a:gd name="T9" fmla="*/ 2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0" y="8"/>
                  </a:moveTo>
                  <a:cubicBezTo>
                    <a:pt x="5" y="18"/>
                    <a:pt x="5" y="18"/>
                    <a:pt x="5" y="18"/>
                  </a:cubicBezTo>
                  <a:cubicBezTo>
                    <a:pt x="5" y="18"/>
                    <a:pt x="13" y="11"/>
                    <a:pt x="18" y="10"/>
                  </a:cubicBezTo>
                  <a:cubicBezTo>
                    <a:pt x="18" y="10"/>
                    <a:pt x="15" y="3"/>
                    <a:pt x="11" y="0"/>
                  </a:cubicBezTo>
                  <a:cubicBezTo>
                    <a:pt x="11" y="0"/>
                    <a:pt x="3" y="0"/>
                    <a:pt x="0" y="8"/>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09" name="Freeform 1011">
              <a:extLst>
                <a:ext uri="{FF2B5EF4-FFF2-40B4-BE49-F238E27FC236}">
                  <a16:creationId xmlns:a16="http://schemas.microsoft.com/office/drawing/2014/main" id="{42DD1EAD-41A9-422F-AAA3-92840B29DC8B}"/>
                </a:ext>
              </a:extLst>
            </p:cNvPr>
            <p:cNvSpPr>
              <a:spLocks/>
            </p:cNvSpPr>
            <p:nvPr/>
          </p:nvSpPr>
          <p:spPr bwMode="auto">
            <a:xfrm>
              <a:off x="3169" y="2646"/>
              <a:ext cx="28" cy="20"/>
            </a:xfrm>
            <a:custGeom>
              <a:avLst/>
              <a:gdLst>
                <a:gd name="T0" fmla="*/ 0 w 19"/>
                <a:gd name="T1" fmla="*/ 12 h 13"/>
                <a:gd name="T2" fmla="*/ 46 w 19"/>
                <a:gd name="T3" fmla="*/ 26 h 13"/>
                <a:gd name="T4" fmla="*/ 46 w 19"/>
                <a:gd name="T5" fmla="*/ 43 h 13"/>
                <a:gd name="T6" fmla="*/ 0 60000 65536"/>
                <a:gd name="T7" fmla="*/ 0 60000 65536"/>
                <a:gd name="T8" fmla="*/ 0 60000 65536"/>
              </a:gdLst>
              <a:ahLst/>
              <a:cxnLst>
                <a:cxn ang="T6">
                  <a:pos x="T0" y="T1"/>
                </a:cxn>
                <a:cxn ang="T7">
                  <a:pos x="T2" y="T3"/>
                </a:cxn>
                <a:cxn ang="T8">
                  <a:pos x="T4" y="T5"/>
                </a:cxn>
              </a:cxnLst>
              <a:rect l="0" t="0" r="r" b="b"/>
              <a:pathLst>
                <a:path w="19" h="13">
                  <a:moveTo>
                    <a:pt x="0" y="3"/>
                  </a:moveTo>
                  <a:cubicBezTo>
                    <a:pt x="0" y="3"/>
                    <a:pt x="4" y="0"/>
                    <a:pt x="14" y="7"/>
                  </a:cubicBezTo>
                  <a:cubicBezTo>
                    <a:pt x="19" y="10"/>
                    <a:pt x="19" y="13"/>
                    <a:pt x="14" y="1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10" name="Freeform 1012">
              <a:extLst>
                <a:ext uri="{FF2B5EF4-FFF2-40B4-BE49-F238E27FC236}">
                  <a16:creationId xmlns:a16="http://schemas.microsoft.com/office/drawing/2014/main" id="{BB1CBFAE-4D67-4380-9647-97427F569BF8}"/>
                </a:ext>
              </a:extLst>
            </p:cNvPr>
            <p:cNvSpPr>
              <a:spLocks/>
            </p:cNvSpPr>
            <p:nvPr/>
          </p:nvSpPr>
          <p:spPr bwMode="auto">
            <a:xfrm>
              <a:off x="3170" y="2545"/>
              <a:ext cx="71" cy="55"/>
            </a:xfrm>
            <a:custGeom>
              <a:avLst/>
              <a:gdLst>
                <a:gd name="T0" fmla="*/ 12 w 47"/>
                <a:gd name="T1" fmla="*/ 0 h 37"/>
                <a:gd name="T2" fmla="*/ 27 w 47"/>
                <a:gd name="T3" fmla="*/ 28 h 37"/>
                <a:gd name="T4" fmla="*/ 35 w 47"/>
                <a:gd name="T5" fmla="*/ 54 h 37"/>
                <a:gd name="T6" fmla="*/ 54 w 47"/>
                <a:gd name="T7" fmla="*/ 59 h 37"/>
                <a:gd name="T8" fmla="*/ 73 w 47"/>
                <a:gd name="T9" fmla="*/ 68 h 37"/>
                <a:gd name="T10" fmla="*/ 82 w 47"/>
                <a:gd name="T11" fmla="*/ 76 h 37"/>
                <a:gd name="T12" fmla="*/ 100 w 47"/>
                <a:gd name="T13" fmla="*/ 80 h 37"/>
                <a:gd name="T14" fmla="*/ 130 w 47"/>
                <a:gd name="T15" fmla="*/ 88 h 37"/>
                <a:gd name="T16" fmla="*/ 157 w 47"/>
                <a:gd name="T17" fmla="*/ 119 h 37"/>
                <a:gd name="T18" fmla="*/ 128 w 47"/>
                <a:gd name="T19" fmla="*/ 114 h 37"/>
                <a:gd name="T20" fmla="*/ 107 w 47"/>
                <a:gd name="T21" fmla="*/ 114 h 37"/>
                <a:gd name="T22" fmla="*/ 94 w 47"/>
                <a:gd name="T23" fmla="*/ 113 h 37"/>
                <a:gd name="T24" fmla="*/ 62 w 47"/>
                <a:gd name="T25" fmla="*/ 95 h 37"/>
                <a:gd name="T26" fmla="*/ 27 w 47"/>
                <a:gd name="T27" fmla="*/ 80 h 37"/>
                <a:gd name="T28" fmla="*/ 14 w 47"/>
                <a:gd name="T29" fmla="*/ 73 h 37"/>
                <a:gd name="T30" fmla="*/ 12 w 47"/>
                <a:gd name="T31" fmla="*/ 54 h 37"/>
                <a:gd name="T32" fmla="*/ 0 w 47"/>
                <a:gd name="T33" fmla="*/ 19 h 37"/>
                <a:gd name="T34" fmla="*/ 12 w 47"/>
                <a:gd name="T35" fmla="*/ 0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37">
                  <a:moveTo>
                    <a:pt x="3" y="0"/>
                  </a:moveTo>
                  <a:cubicBezTo>
                    <a:pt x="6" y="2"/>
                    <a:pt x="7" y="6"/>
                    <a:pt x="8" y="9"/>
                  </a:cubicBezTo>
                  <a:cubicBezTo>
                    <a:pt x="8" y="11"/>
                    <a:pt x="9" y="14"/>
                    <a:pt x="10" y="16"/>
                  </a:cubicBezTo>
                  <a:cubicBezTo>
                    <a:pt x="11" y="17"/>
                    <a:pt x="14" y="18"/>
                    <a:pt x="16" y="18"/>
                  </a:cubicBezTo>
                  <a:cubicBezTo>
                    <a:pt x="18" y="19"/>
                    <a:pt x="19" y="20"/>
                    <a:pt x="21" y="21"/>
                  </a:cubicBezTo>
                  <a:cubicBezTo>
                    <a:pt x="22" y="22"/>
                    <a:pt x="23" y="22"/>
                    <a:pt x="24" y="23"/>
                  </a:cubicBezTo>
                  <a:cubicBezTo>
                    <a:pt x="25" y="24"/>
                    <a:pt x="27" y="24"/>
                    <a:pt x="29" y="24"/>
                  </a:cubicBezTo>
                  <a:cubicBezTo>
                    <a:pt x="32" y="24"/>
                    <a:pt x="35" y="26"/>
                    <a:pt x="38" y="27"/>
                  </a:cubicBezTo>
                  <a:cubicBezTo>
                    <a:pt x="42" y="29"/>
                    <a:pt x="47" y="31"/>
                    <a:pt x="46" y="36"/>
                  </a:cubicBezTo>
                  <a:cubicBezTo>
                    <a:pt x="43" y="37"/>
                    <a:pt x="39" y="36"/>
                    <a:pt x="37" y="35"/>
                  </a:cubicBezTo>
                  <a:cubicBezTo>
                    <a:pt x="35" y="34"/>
                    <a:pt x="33" y="35"/>
                    <a:pt x="31" y="35"/>
                  </a:cubicBezTo>
                  <a:cubicBezTo>
                    <a:pt x="30" y="34"/>
                    <a:pt x="29" y="34"/>
                    <a:pt x="27" y="34"/>
                  </a:cubicBezTo>
                  <a:cubicBezTo>
                    <a:pt x="24" y="33"/>
                    <a:pt x="21" y="30"/>
                    <a:pt x="18" y="29"/>
                  </a:cubicBezTo>
                  <a:cubicBezTo>
                    <a:pt x="15" y="27"/>
                    <a:pt x="11" y="26"/>
                    <a:pt x="8" y="24"/>
                  </a:cubicBezTo>
                  <a:cubicBezTo>
                    <a:pt x="6" y="24"/>
                    <a:pt x="5" y="23"/>
                    <a:pt x="4" y="22"/>
                  </a:cubicBezTo>
                  <a:cubicBezTo>
                    <a:pt x="3" y="20"/>
                    <a:pt x="3" y="18"/>
                    <a:pt x="3" y="16"/>
                  </a:cubicBezTo>
                  <a:cubicBezTo>
                    <a:pt x="2" y="13"/>
                    <a:pt x="0" y="10"/>
                    <a:pt x="0" y="6"/>
                  </a:cubicBezTo>
                  <a:cubicBezTo>
                    <a:pt x="0" y="4"/>
                    <a:pt x="0" y="1"/>
                    <a:pt x="3"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11" name="Freeform 1013">
              <a:extLst>
                <a:ext uri="{FF2B5EF4-FFF2-40B4-BE49-F238E27FC236}">
                  <a16:creationId xmlns:a16="http://schemas.microsoft.com/office/drawing/2014/main" id="{0EFBB2E0-3919-4EED-A1CD-2C11EA70AD2A}"/>
                </a:ext>
              </a:extLst>
            </p:cNvPr>
            <p:cNvSpPr>
              <a:spLocks/>
            </p:cNvSpPr>
            <p:nvPr/>
          </p:nvSpPr>
          <p:spPr bwMode="auto">
            <a:xfrm>
              <a:off x="3155" y="2557"/>
              <a:ext cx="89" cy="66"/>
            </a:xfrm>
            <a:custGeom>
              <a:avLst/>
              <a:gdLst>
                <a:gd name="T0" fmla="*/ 0 w 59"/>
                <a:gd name="T1" fmla="*/ 12 h 44"/>
                <a:gd name="T2" fmla="*/ 18 w 59"/>
                <a:gd name="T3" fmla="*/ 12 h 44"/>
                <a:gd name="T4" fmla="*/ 35 w 59"/>
                <a:gd name="T5" fmla="*/ 53 h 44"/>
                <a:gd name="T6" fmla="*/ 68 w 59"/>
                <a:gd name="T7" fmla="*/ 80 h 44"/>
                <a:gd name="T8" fmla="*/ 103 w 59"/>
                <a:gd name="T9" fmla="*/ 93 h 44"/>
                <a:gd name="T10" fmla="*/ 121 w 59"/>
                <a:gd name="T11" fmla="*/ 102 h 44"/>
                <a:gd name="T12" fmla="*/ 134 w 59"/>
                <a:gd name="T13" fmla="*/ 107 h 44"/>
                <a:gd name="T14" fmla="*/ 175 w 59"/>
                <a:gd name="T15" fmla="*/ 107 h 44"/>
                <a:gd name="T16" fmla="*/ 202 w 59"/>
                <a:gd name="T17" fmla="*/ 120 h 44"/>
                <a:gd name="T18" fmla="*/ 184 w 59"/>
                <a:gd name="T19" fmla="*/ 143 h 44"/>
                <a:gd name="T20" fmla="*/ 151 w 59"/>
                <a:gd name="T21" fmla="*/ 140 h 44"/>
                <a:gd name="T22" fmla="*/ 116 w 59"/>
                <a:gd name="T23" fmla="*/ 134 h 44"/>
                <a:gd name="T24" fmla="*/ 86 w 59"/>
                <a:gd name="T25" fmla="*/ 116 h 44"/>
                <a:gd name="T26" fmla="*/ 53 w 59"/>
                <a:gd name="T27" fmla="*/ 93 h 44"/>
                <a:gd name="T28" fmla="*/ 39 w 59"/>
                <a:gd name="T29" fmla="*/ 89 h 44"/>
                <a:gd name="T30" fmla="*/ 32 w 59"/>
                <a:gd name="T31" fmla="*/ 72 h 44"/>
                <a:gd name="T32" fmla="*/ 14 w 59"/>
                <a:gd name="T33" fmla="*/ 45 h 44"/>
                <a:gd name="T34" fmla="*/ 8 w 59"/>
                <a:gd name="T35" fmla="*/ 26 h 44"/>
                <a:gd name="T36" fmla="*/ 0 w 59"/>
                <a:gd name="T37" fmla="*/ 12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4">
                  <a:moveTo>
                    <a:pt x="0" y="3"/>
                  </a:moveTo>
                  <a:cubicBezTo>
                    <a:pt x="2" y="2"/>
                    <a:pt x="4" y="0"/>
                    <a:pt x="5" y="3"/>
                  </a:cubicBezTo>
                  <a:cubicBezTo>
                    <a:pt x="6" y="8"/>
                    <a:pt x="7" y="12"/>
                    <a:pt x="10" y="15"/>
                  </a:cubicBezTo>
                  <a:cubicBezTo>
                    <a:pt x="12" y="20"/>
                    <a:pt x="15" y="22"/>
                    <a:pt x="20" y="23"/>
                  </a:cubicBezTo>
                  <a:cubicBezTo>
                    <a:pt x="23" y="25"/>
                    <a:pt x="27" y="25"/>
                    <a:pt x="30" y="27"/>
                  </a:cubicBezTo>
                  <a:cubicBezTo>
                    <a:pt x="32" y="28"/>
                    <a:pt x="33" y="29"/>
                    <a:pt x="35" y="30"/>
                  </a:cubicBezTo>
                  <a:cubicBezTo>
                    <a:pt x="36" y="30"/>
                    <a:pt x="38" y="30"/>
                    <a:pt x="39" y="31"/>
                  </a:cubicBezTo>
                  <a:cubicBezTo>
                    <a:pt x="43" y="31"/>
                    <a:pt x="47" y="31"/>
                    <a:pt x="51" y="31"/>
                  </a:cubicBezTo>
                  <a:cubicBezTo>
                    <a:pt x="54" y="31"/>
                    <a:pt x="58" y="32"/>
                    <a:pt x="59" y="35"/>
                  </a:cubicBezTo>
                  <a:cubicBezTo>
                    <a:pt x="59" y="37"/>
                    <a:pt x="56" y="41"/>
                    <a:pt x="54" y="42"/>
                  </a:cubicBezTo>
                  <a:cubicBezTo>
                    <a:pt x="51" y="44"/>
                    <a:pt x="47" y="43"/>
                    <a:pt x="44" y="41"/>
                  </a:cubicBezTo>
                  <a:cubicBezTo>
                    <a:pt x="41" y="40"/>
                    <a:pt x="38" y="39"/>
                    <a:pt x="34" y="39"/>
                  </a:cubicBezTo>
                  <a:cubicBezTo>
                    <a:pt x="31" y="38"/>
                    <a:pt x="28" y="37"/>
                    <a:pt x="25" y="34"/>
                  </a:cubicBezTo>
                  <a:cubicBezTo>
                    <a:pt x="22" y="31"/>
                    <a:pt x="19" y="29"/>
                    <a:pt x="15" y="27"/>
                  </a:cubicBezTo>
                  <a:cubicBezTo>
                    <a:pt x="14" y="27"/>
                    <a:pt x="12" y="26"/>
                    <a:pt x="11" y="26"/>
                  </a:cubicBezTo>
                  <a:cubicBezTo>
                    <a:pt x="10" y="25"/>
                    <a:pt x="9" y="22"/>
                    <a:pt x="9" y="21"/>
                  </a:cubicBezTo>
                  <a:cubicBezTo>
                    <a:pt x="7" y="18"/>
                    <a:pt x="6" y="15"/>
                    <a:pt x="4" y="13"/>
                  </a:cubicBezTo>
                  <a:cubicBezTo>
                    <a:pt x="3" y="11"/>
                    <a:pt x="2" y="9"/>
                    <a:pt x="2" y="7"/>
                  </a:cubicBezTo>
                  <a:cubicBezTo>
                    <a:pt x="1" y="6"/>
                    <a:pt x="1" y="4"/>
                    <a:pt x="0"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12" name="Freeform 1014">
              <a:extLst>
                <a:ext uri="{FF2B5EF4-FFF2-40B4-BE49-F238E27FC236}">
                  <a16:creationId xmlns:a16="http://schemas.microsoft.com/office/drawing/2014/main" id="{C89F31CB-F00B-46E9-AE63-F13D54A1EF5D}"/>
                </a:ext>
              </a:extLst>
            </p:cNvPr>
            <p:cNvSpPr>
              <a:spLocks/>
            </p:cNvSpPr>
            <p:nvPr/>
          </p:nvSpPr>
          <p:spPr bwMode="auto">
            <a:xfrm>
              <a:off x="3170" y="2602"/>
              <a:ext cx="54" cy="37"/>
            </a:xfrm>
            <a:custGeom>
              <a:avLst/>
              <a:gdLst>
                <a:gd name="T0" fmla="*/ 0 w 36"/>
                <a:gd name="T1" fmla="*/ 0 h 25"/>
                <a:gd name="T2" fmla="*/ 18 w 36"/>
                <a:gd name="T3" fmla="*/ 33 h 25"/>
                <a:gd name="T4" fmla="*/ 35 w 36"/>
                <a:gd name="T5" fmla="*/ 40 h 25"/>
                <a:gd name="T6" fmla="*/ 53 w 36"/>
                <a:gd name="T7" fmla="*/ 49 h 25"/>
                <a:gd name="T8" fmla="*/ 95 w 36"/>
                <a:gd name="T9" fmla="*/ 78 h 25"/>
                <a:gd name="T10" fmla="*/ 120 w 36"/>
                <a:gd name="T11" fmla="*/ 59 h 25"/>
                <a:gd name="T12" fmla="*/ 102 w 36"/>
                <a:gd name="T13" fmla="*/ 46 h 25"/>
                <a:gd name="T14" fmla="*/ 68 w 36"/>
                <a:gd name="T15" fmla="*/ 41 h 25"/>
                <a:gd name="T16" fmla="*/ 39 w 36"/>
                <a:gd name="T17" fmla="*/ 27 h 25"/>
                <a:gd name="T18" fmla="*/ 14 w 36"/>
                <a:gd name="T19" fmla="*/ 9 h 25"/>
                <a:gd name="T20" fmla="*/ 5 w 36"/>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5">
                  <a:moveTo>
                    <a:pt x="0" y="0"/>
                  </a:moveTo>
                  <a:cubicBezTo>
                    <a:pt x="3" y="2"/>
                    <a:pt x="2" y="7"/>
                    <a:pt x="5" y="10"/>
                  </a:cubicBezTo>
                  <a:cubicBezTo>
                    <a:pt x="6" y="11"/>
                    <a:pt x="8" y="11"/>
                    <a:pt x="10" y="12"/>
                  </a:cubicBezTo>
                  <a:cubicBezTo>
                    <a:pt x="12" y="13"/>
                    <a:pt x="13" y="14"/>
                    <a:pt x="15" y="15"/>
                  </a:cubicBezTo>
                  <a:cubicBezTo>
                    <a:pt x="18" y="18"/>
                    <a:pt x="23" y="25"/>
                    <a:pt x="28" y="24"/>
                  </a:cubicBezTo>
                  <a:cubicBezTo>
                    <a:pt x="31" y="24"/>
                    <a:pt x="36" y="21"/>
                    <a:pt x="35" y="18"/>
                  </a:cubicBezTo>
                  <a:cubicBezTo>
                    <a:pt x="35" y="15"/>
                    <a:pt x="32" y="14"/>
                    <a:pt x="30" y="14"/>
                  </a:cubicBezTo>
                  <a:cubicBezTo>
                    <a:pt x="26" y="14"/>
                    <a:pt x="23" y="14"/>
                    <a:pt x="20" y="13"/>
                  </a:cubicBezTo>
                  <a:cubicBezTo>
                    <a:pt x="16" y="12"/>
                    <a:pt x="14" y="10"/>
                    <a:pt x="11" y="8"/>
                  </a:cubicBezTo>
                  <a:cubicBezTo>
                    <a:pt x="9" y="6"/>
                    <a:pt x="7" y="4"/>
                    <a:pt x="4" y="3"/>
                  </a:cubicBezTo>
                  <a:cubicBezTo>
                    <a:pt x="3" y="2"/>
                    <a:pt x="2" y="1"/>
                    <a:pt x="1"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13" name="Freeform 1015">
              <a:extLst>
                <a:ext uri="{FF2B5EF4-FFF2-40B4-BE49-F238E27FC236}">
                  <a16:creationId xmlns:a16="http://schemas.microsoft.com/office/drawing/2014/main" id="{62BD8DD7-2C3E-4077-B259-97312A714E30}"/>
                </a:ext>
              </a:extLst>
            </p:cNvPr>
            <p:cNvSpPr>
              <a:spLocks/>
            </p:cNvSpPr>
            <p:nvPr/>
          </p:nvSpPr>
          <p:spPr bwMode="auto">
            <a:xfrm>
              <a:off x="3131" y="2483"/>
              <a:ext cx="19" cy="63"/>
            </a:xfrm>
            <a:custGeom>
              <a:avLst/>
              <a:gdLst>
                <a:gd name="T0" fmla="*/ 41 w 13"/>
                <a:gd name="T1" fmla="*/ 0 h 42"/>
                <a:gd name="T2" fmla="*/ 19 w 13"/>
                <a:gd name="T3" fmla="*/ 66 h 42"/>
                <a:gd name="T4" fmla="*/ 28 w 13"/>
                <a:gd name="T5" fmla="*/ 102 h 42"/>
                <a:gd name="T6" fmla="*/ 34 w 13"/>
                <a:gd name="T7" fmla="*/ 143 h 42"/>
                <a:gd name="T8" fmla="*/ 15 w 13"/>
                <a:gd name="T9" fmla="*/ 107 h 42"/>
                <a:gd name="T10" fmla="*/ 1 w 13"/>
                <a:gd name="T11" fmla="*/ 53 h 42"/>
                <a:gd name="T12" fmla="*/ 38 w 13"/>
                <a:gd name="T13" fmla="*/ 5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42">
                  <a:moveTo>
                    <a:pt x="13" y="0"/>
                  </a:moveTo>
                  <a:cubicBezTo>
                    <a:pt x="7" y="1"/>
                    <a:pt x="5" y="14"/>
                    <a:pt x="6" y="19"/>
                  </a:cubicBezTo>
                  <a:cubicBezTo>
                    <a:pt x="6" y="23"/>
                    <a:pt x="8" y="26"/>
                    <a:pt x="9" y="30"/>
                  </a:cubicBezTo>
                  <a:cubicBezTo>
                    <a:pt x="10" y="34"/>
                    <a:pt x="10" y="38"/>
                    <a:pt x="11" y="42"/>
                  </a:cubicBezTo>
                  <a:cubicBezTo>
                    <a:pt x="8" y="40"/>
                    <a:pt x="6" y="34"/>
                    <a:pt x="5" y="31"/>
                  </a:cubicBezTo>
                  <a:cubicBezTo>
                    <a:pt x="2" y="26"/>
                    <a:pt x="0" y="21"/>
                    <a:pt x="1" y="15"/>
                  </a:cubicBezTo>
                  <a:cubicBezTo>
                    <a:pt x="2" y="9"/>
                    <a:pt x="4" y="0"/>
                    <a:pt x="12"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14" name="Freeform 1016">
              <a:extLst>
                <a:ext uri="{FF2B5EF4-FFF2-40B4-BE49-F238E27FC236}">
                  <a16:creationId xmlns:a16="http://schemas.microsoft.com/office/drawing/2014/main" id="{F0CF381C-9B5E-4D39-91FC-F54A75D30795}"/>
                </a:ext>
              </a:extLst>
            </p:cNvPr>
            <p:cNvSpPr>
              <a:spLocks/>
            </p:cNvSpPr>
            <p:nvPr/>
          </p:nvSpPr>
          <p:spPr bwMode="auto">
            <a:xfrm>
              <a:off x="3232" y="2492"/>
              <a:ext cx="18" cy="15"/>
            </a:xfrm>
            <a:custGeom>
              <a:avLst/>
              <a:gdLst>
                <a:gd name="T0" fmla="*/ 0 w 12"/>
                <a:gd name="T1" fmla="*/ 26 h 10"/>
                <a:gd name="T2" fmla="*/ 14 w 12"/>
                <a:gd name="T3" fmla="*/ 8 h 10"/>
                <a:gd name="T4" fmla="*/ 32 w 12"/>
                <a:gd name="T5" fmla="*/ 5 h 10"/>
                <a:gd name="T6" fmla="*/ 18 w 12"/>
                <a:gd name="T7" fmla="*/ 18 h 10"/>
                <a:gd name="T8" fmla="*/ 0 w 12"/>
                <a:gd name="T9" fmla="*/ 26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0" y="7"/>
                  </a:moveTo>
                  <a:cubicBezTo>
                    <a:pt x="0" y="5"/>
                    <a:pt x="3" y="3"/>
                    <a:pt x="4" y="2"/>
                  </a:cubicBezTo>
                  <a:cubicBezTo>
                    <a:pt x="5" y="2"/>
                    <a:pt x="9" y="0"/>
                    <a:pt x="9" y="1"/>
                  </a:cubicBezTo>
                  <a:cubicBezTo>
                    <a:pt x="12" y="2"/>
                    <a:pt x="6" y="5"/>
                    <a:pt x="5" y="5"/>
                  </a:cubicBezTo>
                  <a:cubicBezTo>
                    <a:pt x="3" y="6"/>
                    <a:pt x="0" y="10"/>
                    <a:pt x="0"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15" name="Freeform 1017">
              <a:extLst>
                <a:ext uri="{FF2B5EF4-FFF2-40B4-BE49-F238E27FC236}">
                  <a16:creationId xmlns:a16="http://schemas.microsoft.com/office/drawing/2014/main" id="{EC594B82-FF5B-4243-93C5-004CED49B2F0}"/>
                </a:ext>
              </a:extLst>
            </p:cNvPr>
            <p:cNvSpPr>
              <a:spLocks/>
            </p:cNvSpPr>
            <p:nvPr/>
          </p:nvSpPr>
          <p:spPr bwMode="auto">
            <a:xfrm>
              <a:off x="3172" y="2651"/>
              <a:ext cx="7" cy="6"/>
            </a:xfrm>
            <a:custGeom>
              <a:avLst/>
              <a:gdLst>
                <a:gd name="T0" fmla="*/ 0 w 5"/>
                <a:gd name="T1" fmla="*/ 5 h 4"/>
                <a:gd name="T2" fmla="*/ 8 w 5"/>
                <a:gd name="T3" fmla="*/ 14 h 4"/>
                <a:gd name="T4" fmla="*/ 0 w 5"/>
                <a:gd name="T5" fmla="*/ 5 h 4"/>
                <a:gd name="T6" fmla="*/ 0 60000 65536"/>
                <a:gd name="T7" fmla="*/ 0 60000 65536"/>
                <a:gd name="T8" fmla="*/ 0 60000 65536"/>
              </a:gdLst>
              <a:ahLst/>
              <a:cxnLst>
                <a:cxn ang="T6">
                  <a:pos x="T0" y="T1"/>
                </a:cxn>
                <a:cxn ang="T7">
                  <a:pos x="T2" y="T3"/>
                </a:cxn>
                <a:cxn ang="T8">
                  <a:pos x="T4" y="T5"/>
                </a:cxn>
              </a:cxnLst>
              <a:rect l="0" t="0" r="r" b="b"/>
              <a:pathLst>
                <a:path w="5" h="4">
                  <a:moveTo>
                    <a:pt x="0" y="1"/>
                  </a:moveTo>
                  <a:cubicBezTo>
                    <a:pt x="1" y="2"/>
                    <a:pt x="2" y="3"/>
                    <a:pt x="3" y="4"/>
                  </a:cubicBezTo>
                  <a:cubicBezTo>
                    <a:pt x="5" y="2"/>
                    <a:pt x="2" y="0"/>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16" name="Freeform 1018">
              <a:extLst>
                <a:ext uri="{FF2B5EF4-FFF2-40B4-BE49-F238E27FC236}">
                  <a16:creationId xmlns:a16="http://schemas.microsoft.com/office/drawing/2014/main" id="{742BDB75-AC18-4AA1-8418-AF522A4F99CE}"/>
                </a:ext>
              </a:extLst>
            </p:cNvPr>
            <p:cNvSpPr>
              <a:spLocks/>
            </p:cNvSpPr>
            <p:nvPr/>
          </p:nvSpPr>
          <p:spPr bwMode="auto">
            <a:xfrm>
              <a:off x="3233" y="2494"/>
              <a:ext cx="14" cy="19"/>
            </a:xfrm>
            <a:custGeom>
              <a:avLst/>
              <a:gdLst>
                <a:gd name="T0" fmla="*/ 34 w 9"/>
                <a:gd name="T1" fmla="*/ 0 h 13"/>
                <a:gd name="T2" fmla="*/ 0 w 9"/>
                <a:gd name="T3" fmla="*/ 26 h 13"/>
                <a:gd name="T4" fmla="*/ 34 w 9"/>
                <a:gd name="T5" fmla="*/ 0 h 13"/>
                <a:gd name="T6" fmla="*/ 0 60000 65536"/>
                <a:gd name="T7" fmla="*/ 0 60000 65536"/>
                <a:gd name="T8" fmla="*/ 0 60000 65536"/>
              </a:gdLst>
              <a:ahLst/>
              <a:cxnLst>
                <a:cxn ang="T6">
                  <a:pos x="T0" y="T1"/>
                </a:cxn>
                <a:cxn ang="T7">
                  <a:pos x="T2" y="T3"/>
                </a:cxn>
                <a:cxn ang="T8">
                  <a:pos x="T4" y="T5"/>
                </a:cxn>
              </a:cxnLst>
              <a:rect l="0" t="0" r="r" b="b"/>
              <a:pathLst>
                <a:path w="9" h="13">
                  <a:moveTo>
                    <a:pt x="9" y="0"/>
                  </a:moveTo>
                  <a:cubicBezTo>
                    <a:pt x="9" y="0"/>
                    <a:pt x="1" y="2"/>
                    <a:pt x="0" y="8"/>
                  </a:cubicBezTo>
                  <a:cubicBezTo>
                    <a:pt x="0" y="13"/>
                    <a:pt x="3" y="1"/>
                    <a:pt x="9"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17" name="Freeform 1019">
              <a:extLst>
                <a:ext uri="{FF2B5EF4-FFF2-40B4-BE49-F238E27FC236}">
                  <a16:creationId xmlns:a16="http://schemas.microsoft.com/office/drawing/2014/main" id="{873A5A7C-D87E-4CEA-9594-526D094886E5}"/>
                </a:ext>
              </a:extLst>
            </p:cNvPr>
            <p:cNvSpPr>
              <a:spLocks/>
            </p:cNvSpPr>
            <p:nvPr/>
          </p:nvSpPr>
          <p:spPr bwMode="auto">
            <a:xfrm>
              <a:off x="3306" y="1656"/>
              <a:ext cx="143" cy="98"/>
            </a:xfrm>
            <a:custGeom>
              <a:avLst/>
              <a:gdLst>
                <a:gd name="T0" fmla="*/ 0 w 95"/>
                <a:gd name="T1" fmla="*/ 169 h 65"/>
                <a:gd name="T2" fmla="*/ 238 w 95"/>
                <a:gd name="T3" fmla="*/ 140 h 65"/>
                <a:gd name="T4" fmla="*/ 324 w 95"/>
                <a:gd name="T5" fmla="*/ 0 h 65"/>
                <a:gd name="T6" fmla="*/ 203 w 95"/>
                <a:gd name="T7" fmla="*/ 182 h 65"/>
                <a:gd name="T8" fmla="*/ 12 w 95"/>
                <a:gd name="T9" fmla="*/ 175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65">
                  <a:moveTo>
                    <a:pt x="0" y="49"/>
                  </a:moveTo>
                  <a:cubicBezTo>
                    <a:pt x="22" y="65"/>
                    <a:pt x="52" y="58"/>
                    <a:pt x="70" y="41"/>
                  </a:cubicBezTo>
                  <a:cubicBezTo>
                    <a:pt x="83" y="29"/>
                    <a:pt x="88" y="13"/>
                    <a:pt x="95" y="0"/>
                  </a:cubicBezTo>
                  <a:cubicBezTo>
                    <a:pt x="87" y="20"/>
                    <a:pt x="80" y="42"/>
                    <a:pt x="60" y="53"/>
                  </a:cubicBezTo>
                  <a:cubicBezTo>
                    <a:pt x="44" y="63"/>
                    <a:pt x="18" y="64"/>
                    <a:pt x="3" y="51"/>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18" name="Freeform 1020">
              <a:extLst>
                <a:ext uri="{FF2B5EF4-FFF2-40B4-BE49-F238E27FC236}">
                  <a16:creationId xmlns:a16="http://schemas.microsoft.com/office/drawing/2014/main" id="{4E12574A-5686-402B-A936-FAE484A3473C}"/>
                </a:ext>
              </a:extLst>
            </p:cNvPr>
            <p:cNvSpPr>
              <a:spLocks/>
            </p:cNvSpPr>
            <p:nvPr/>
          </p:nvSpPr>
          <p:spPr bwMode="auto">
            <a:xfrm>
              <a:off x="3729" y="1650"/>
              <a:ext cx="140" cy="108"/>
            </a:xfrm>
            <a:custGeom>
              <a:avLst/>
              <a:gdLst>
                <a:gd name="T0" fmla="*/ 8 w 93"/>
                <a:gd name="T1" fmla="*/ 0 h 72"/>
                <a:gd name="T2" fmla="*/ 126 w 93"/>
                <a:gd name="T3" fmla="*/ 188 h 72"/>
                <a:gd name="T4" fmla="*/ 318 w 93"/>
                <a:gd name="T5" fmla="*/ 216 h 72"/>
                <a:gd name="T6" fmla="*/ 126 w 93"/>
                <a:gd name="T7" fmla="*/ 176 h 72"/>
                <a:gd name="T8" fmla="*/ 8 w 93"/>
                <a:gd name="T9" fmla="*/ 26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 h="72">
                  <a:moveTo>
                    <a:pt x="2" y="0"/>
                  </a:moveTo>
                  <a:cubicBezTo>
                    <a:pt x="0" y="23"/>
                    <a:pt x="18" y="45"/>
                    <a:pt x="37" y="55"/>
                  </a:cubicBezTo>
                  <a:cubicBezTo>
                    <a:pt x="51" y="63"/>
                    <a:pt x="77" y="72"/>
                    <a:pt x="93" y="64"/>
                  </a:cubicBezTo>
                  <a:cubicBezTo>
                    <a:pt x="81" y="69"/>
                    <a:pt x="50" y="59"/>
                    <a:pt x="37" y="52"/>
                  </a:cubicBezTo>
                  <a:cubicBezTo>
                    <a:pt x="24" y="44"/>
                    <a:pt x="3" y="23"/>
                    <a:pt x="2" y="7"/>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19" name="Freeform 1021">
              <a:extLst>
                <a:ext uri="{FF2B5EF4-FFF2-40B4-BE49-F238E27FC236}">
                  <a16:creationId xmlns:a16="http://schemas.microsoft.com/office/drawing/2014/main" id="{84661B82-44C1-4D18-A835-17C63442D90D}"/>
                </a:ext>
              </a:extLst>
            </p:cNvPr>
            <p:cNvSpPr>
              <a:spLocks/>
            </p:cNvSpPr>
            <p:nvPr/>
          </p:nvSpPr>
          <p:spPr bwMode="auto">
            <a:xfrm>
              <a:off x="3319" y="2345"/>
              <a:ext cx="339" cy="162"/>
            </a:xfrm>
            <a:custGeom>
              <a:avLst/>
              <a:gdLst>
                <a:gd name="T0" fmla="*/ 770 w 225"/>
                <a:gd name="T1" fmla="*/ 210 h 108"/>
                <a:gd name="T2" fmla="*/ 0 w 225"/>
                <a:gd name="T3" fmla="*/ 0 h 108"/>
                <a:gd name="T4" fmla="*/ 770 w 225"/>
                <a:gd name="T5" fmla="*/ 210 h 108"/>
                <a:gd name="T6" fmla="*/ 0 60000 65536"/>
                <a:gd name="T7" fmla="*/ 0 60000 65536"/>
                <a:gd name="T8" fmla="*/ 0 60000 65536"/>
              </a:gdLst>
              <a:ahLst/>
              <a:cxnLst>
                <a:cxn ang="T6">
                  <a:pos x="T0" y="T1"/>
                </a:cxn>
                <a:cxn ang="T7">
                  <a:pos x="T2" y="T3"/>
                </a:cxn>
                <a:cxn ang="T8">
                  <a:pos x="T4" y="T5"/>
                </a:cxn>
              </a:cxnLst>
              <a:rect l="0" t="0" r="r" b="b"/>
              <a:pathLst>
                <a:path w="225" h="108">
                  <a:moveTo>
                    <a:pt x="225" y="62"/>
                  </a:moveTo>
                  <a:cubicBezTo>
                    <a:pt x="225" y="62"/>
                    <a:pt x="121" y="108"/>
                    <a:pt x="0" y="0"/>
                  </a:cubicBezTo>
                  <a:cubicBezTo>
                    <a:pt x="0" y="0"/>
                    <a:pt x="104" y="97"/>
                    <a:pt x="225" y="62"/>
                  </a:cubicBez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20" name="Freeform 1022">
              <a:extLst>
                <a:ext uri="{FF2B5EF4-FFF2-40B4-BE49-F238E27FC236}">
                  <a16:creationId xmlns:a16="http://schemas.microsoft.com/office/drawing/2014/main" id="{76D4A4BC-566C-4CFC-B36F-D1085DF16DB6}"/>
                </a:ext>
              </a:extLst>
            </p:cNvPr>
            <p:cNvSpPr>
              <a:spLocks/>
            </p:cNvSpPr>
            <p:nvPr/>
          </p:nvSpPr>
          <p:spPr bwMode="auto">
            <a:xfrm>
              <a:off x="3726" y="2345"/>
              <a:ext cx="143" cy="71"/>
            </a:xfrm>
            <a:custGeom>
              <a:avLst/>
              <a:gdLst>
                <a:gd name="T0" fmla="*/ 324 w 95"/>
                <a:gd name="T1" fmla="*/ 0 h 47"/>
                <a:gd name="T2" fmla="*/ 0 w 95"/>
                <a:gd name="T3" fmla="*/ 162 h 47"/>
                <a:gd name="T4" fmla="*/ 324 w 95"/>
                <a:gd name="T5" fmla="*/ 0 h 47"/>
                <a:gd name="T6" fmla="*/ 0 60000 65536"/>
                <a:gd name="T7" fmla="*/ 0 60000 65536"/>
                <a:gd name="T8" fmla="*/ 0 60000 65536"/>
              </a:gdLst>
              <a:ahLst/>
              <a:cxnLst>
                <a:cxn ang="T6">
                  <a:pos x="T0" y="T1"/>
                </a:cxn>
                <a:cxn ang="T7">
                  <a:pos x="T2" y="T3"/>
                </a:cxn>
                <a:cxn ang="T8">
                  <a:pos x="T4" y="T5"/>
                </a:cxn>
              </a:cxnLst>
              <a:rect l="0" t="0" r="r" b="b"/>
              <a:pathLst>
                <a:path w="95" h="47">
                  <a:moveTo>
                    <a:pt x="95" y="0"/>
                  </a:moveTo>
                  <a:cubicBezTo>
                    <a:pt x="95" y="0"/>
                    <a:pt x="40" y="37"/>
                    <a:pt x="0" y="47"/>
                  </a:cubicBezTo>
                  <a:cubicBezTo>
                    <a:pt x="0" y="47"/>
                    <a:pt x="50" y="39"/>
                    <a:pt x="95" y="0"/>
                  </a:cubicBez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21" name="Freeform 1023">
              <a:extLst>
                <a:ext uri="{FF2B5EF4-FFF2-40B4-BE49-F238E27FC236}">
                  <a16:creationId xmlns:a16="http://schemas.microsoft.com/office/drawing/2014/main" id="{413F84BE-569B-4EDF-8AD5-166E4813B0D1}"/>
                </a:ext>
              </a:extLst>
            </p:cNvPr>
            <p:cNvSpPr>
              <a:spLocks/>
            </p:cNvSpPr>
            <p:nvPr/>
          </p:nvSpPr>
          <p:spPr bwMode="auto">
            <a:xfrm>
              <a:off x="3393" y="3082"/>
              <a:ext cx="75" cy="81"/>
            </a:xfrm>
            <a:custGeom>
              <a:avLst/>
              <a:gdLst>
                <a:gd name="T0" fmla="*/ 0 w 50"/>
                <a:gd name="T1" fmla="*/ 129 h 54"/>
                <a:gd name="T2" fmla="*/ 156 w 50"/>
                <a:gd name="T3" fmla="*/ 0 h 54"/>
                <a:gd name="T4" fmla="*/ 143 w 50"/>
                <a:gd name="T5" fmla="*/ 107 h 54"/>
                <a:gd name="T6" fmla="*/ 27 w 50"/>
                <a:gd name="T7" fmla="*/ 14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54">
                  <a:moveTo>
                    <a:pt x="0" y="38"/>
                  </a:moveTo>
                  <a:cubicBezTo>
                    <a:pt x="20" y="54"/>
                    <a:pt x="41" y="14"/>
                    <a:pt x="46" y="0"/>
                  </a:cubicBezTo>
                  <a:cubicBezTo>
                    <a:pt x="47" y="11"/>
                    <a:pt x="50" y="21"/>
                    <a:pt x="42" y="31"/>
                  </a:cubicBezTo>
                  <a:cubicBezTo>
                    <a:pt x="34" y="39"/>
                    <a:pt x="19" y="42"/>
                    <a:pt x="8" y="42"/>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22" name="Freeform 1024">
              <a:extLst>
                <a:ext uri="{FF2B5EF4-FFF2-40B4-BE49-F238E27FC236}">
                  <a16:creationId xmlns:a16="http://schemas.microsoft.com/office/drawing/2014/main" id="{14BAFE31-4525-47BC-AF20-FEB25601AB7F}"/>
                </a:ext>
              </a:extLst>
            </p:cNvPr>
            <p:cNvSpPr>
              <a:spLocks/>
            </p:cNvSpPr>
            <p:nvPr/>
          </p:nvSpPr>
          <p:spPr bwMode="auto">
            <a:xfrm>
              <a:off x="3782" y="3073"/>
              <a:ext cx="55" cy="81"/>
            </a:xfrm>
            <a:custGeom>
              <a:avLst/>
              <a:gdLst>
                <a:gd name="T0" fmla="*/ 0 w 37"/>
                <a:gd name="T1" fmla="*/ 147 h 54"/>
                <a:gd name="T2" fmla="*/ 95 w 37"/>
                <a:gd name="T3" fmla="*/ 0 h 54"/>
                <a:gd name="T4" fmla="*/ 13 w 37"/>
                <a:gd name="T5" fmla="*/ 153 h 54"/>
                <a:gd name="T6" fmla="*/ 0 60000 65536"/>
                <a:gd name="T7" fmla="*/ 0 60000 65536"/>
                <a:gd name="T8" fmla="*/ 0 60000 65536"/>
              </a:gdLst>
              <a:ahLst/>
              <a:cxnLst>
                <a:cxn ang="T6">
                  <a:pos x="T0" y="T1"/>
                </a:cxn>
                <a:cxn ang="T7">
                  <a:pos x="T2" y="T3"/>
                </a:cxn>
                <a:cxn ang="T8">
                  <a:pos x="T4" y="T5"/>
                </a:cxn>
              </a:cxnLst>
              <a:rect l="0" t="0" r="r" b="b"/>
              <a:pathLst>
                <a:path w="37" h="54">
                  <a:moveTo>
                    <a:pt x="0" y="43"/>
                  </a:moveTo>
                  <a:cubicBezTo>
                    <a:pt x="21" y="52"/>
                    <a:pt x="29" y="12"/>
                    <a:pt x="29" y="0"/>
                  </a:cubicBezTo>
                  <a:cubicBezTo>
                    <a:pt x="37" y="18"/>
                    <a:pt x="29" y="54"/>
                    <a:pt x="4" y="45"/>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23" name="Freeform 1025">
              <a:extLst>
                <a:ext uri="{FF2B5EF4-FFF2-40B4-BE49-F238E27FC236}">
                  <a16:creationId xmlns:a16="http://schemas.microsoft.com/office/drawing/2014/main" id="{BA8B419E-90CB-4B30-96E1-F81A131E0C0B}"/>
                </a:ext>
              </a:extLst>
            </p:cNvPr>
            <p:cNvSpPr>
              <a:spLocks/>
            </p:cNvSpPr>
            <p:nvPr/>
          </p:nvSpPr>
          <p:spPr bwMode="auto">
            <a:xfrm>
              <a:off x="3565" y="2459"/>
              <a:ext cx="66" cy="93"/>
            </a:xfrm>
            <a:custGeom>
              <a:avLst/>
              <a:gdLst>
                <a:gd name="T0" fmla="*/ 149 w 44"/>
                <a:gd name="T1" fmla="*/ 0 h 62"/>
                <a:gd name="T2" fmla="*/ 129 w 44"/>
                <a:gd name="T3" fmla="*/ 153 h 62"/>
                <a:gd name="T4" fmla="*/ 0 w 44"/>
                <a:gd name="T5" fmla="*/ 170 h 62"/>
                <a:gd name="T6" fmla="*/ 72 w 44"/>
                <a:gd name="T7" fmla="*/ 161 h 62"/>
                <a:gd name="T8" fmla="*/ 80 w 44"/>
                <a:gd name="T9" fmla="*/ 95 h 62"/>
                <a:gd name="T10" fmla="*/ 135 w 44"/>
                <a:gd name="T11" fmla="*/ 12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2">
                  <a:moveTo>
                    <a:pt x="44" y="0"/>
                  </a:moveTo>
                  <a:cubicBezTo>
                    <a:pt x="43" y="13"/>
                    <a:pt x="44" y="32"/>
                    <a:pt x="38" y="45"/>
                  </a:cubicBezTo>
                  <a:cubicBezTo>
                    <a:pt x="29" y="62"/>
                    <a:pt x="15" y="52"/>
                    <a:pt x="0" y="50"/>
                  </a:cubicBezTo>
                  <a:cubicBezTo>
                    <a:pt x="6" y="51"/>
                    <a:pt x="16" y="51"/>
                    <a:pt x="21" y="47"/>
                  </a:cubicBezTo>
                  <a:cubicBezTo>
                    <a:pt x="28" y="40"/>
                    <a:pt x="22" y="36"/>
                    <a:pt x="23" y="28"/>
                  </a:cubicBezTo>
                  <a:cubicBezTo>
                    <a:pt x="24" y="14"/>
                    <a:pt x="35" y="13"/>
                    <a:pt x="40" y="3"/>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24" name="Freeform 1026">
              <a:extLst>
                <a:ext uri="{FF2B5EF4-FFF2-40B4-BE49-F238E27FC236}">
                  <a16:creationId xmlns:a16="http://schemas.microsoft.com/office/drawing/2014/main" id="{7F0EFF89-4F09-4771-B272-9C4DE2901506}"/>
                </a:ext>
              </a:extLst>
            </p:cNvPr>
            <p:cNvSpPr>
              <a:spLocks/>
            </p:cNvSpPr>
            <p:nvPr/>
          </p:nvSpPr>
          <p:spPr bwMode="auto">
            <a:xfrm>
              <a:off x="4063" y="1929"/>
              <a:ext cx="32" cy="355"/>
            </a:xfrm>
            <a:custGeom>
              <a:avLst/>
              <a:gdLst>
                <a:gd name="T0" fmla="*/ 12 w 21"/>
                <a:gd name="T1" fmla="*/ 351 h 237"/>
                <a:gd name="T2" fmla="*/ 75 w 21"/>
                <a:gd name="T3" fmla="*/ 797 h 237"/>
                <a:gd name="T4" fmla="*/ 41 w 21"/>
                <a:gd name="T5" fmla="*/ 391 h 237"/>
                <a:gd name="T6" fmla="*/ 5 w 21"/>
                <a:gd name="T7" fmla="*/ 0 h 237"/>
                <a:gd name="T8" fmla="*/ 12 w 21"/>
                <a:gd name="T9" fmla="*/ 351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37">
                  <a:moveTo>
                    <a:pt x="3" y="104"/>
                  </a:moveTo>
                  <a:cubicBezTo>
                    <a:pt x="4" y="124"/>
                    <a:pt x="13" y="208"/>
                    <a:pt x="21" y="237"/>
                  </a:cubicBezTo>
                  <a:cubicBezTo>
                    <a:pt x="19" y="220"/>
                    <a:pt x="13" y="170"/>
                    <a:pt x="12" y="116"/>
                  </a:cubicBezTo>
                  <a:cubicBezTo>
                    <a:pt x="11" y="61"/>
                    <a:pt x="6" y="24"/>
                    <a:pt x="1" y="0"/>
                  </a:cubicBezTo>
                  <a:cubicBezTo>
                    <a:pt x="0" y="25"/>
                    <a:pt x="2" y="81"/>
                    <a:pt x="3" y="104"/>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25" name="Freeform 1027">
              <a:extLst>
                <a:ext uri="{FF2B5EF4-FFF2-40B4-BE49-F238E27FC236}">
                  <a16:creationId xmlns:a16="http://schemas.microsoft.com/office/drawing/2014/main" id="{4DF7A782-0410-4512-AC2F-B0BCB32D746A}"/>
                </a:ext>
              </a:extLst>
            </p:cNvPr>
            <p:cNvSpPr>
              <a:spLocks/>
            </p:cNvSpPr>
            <p:nvPr/>
          </p:nvSpPr>
          <p:spPr bwMode="auto">
            <a:xfrm>
              <a:off x="3238" y="1532"/>
              <a:ext cx="42" cy="388"/>
            </a:xfrm>
            <a:custGeom>
              <a:avLst/>
              <a:gdLst>
                <a:gd name="T0" fmla="*/ 86 w 28"/>
                <a:gd name="T1" fmla="*/ 0 h 259"/>
                <a:gd name="T2" fmla="*/ 86 w 28"/>
                <a:gd name="T3" fmla="*/ 370 h 259"/>
                <a:gd name="T4" fmla="*/ 39 w 28"/>
                <a:gd name="T5" fmla="*/ 763 h 259"/>
                <a:gd name="T6" fmla="*/ 26 w 28"/>
                <a:gd name="T7" fmla="*/ 870 h 259"/>
                <a:gd name="T8" fmla="*/ 32 w 28"/>
                <a:gd name="T9" fmla="*/ 512 h 259"/>
                <a:gd name="T10" fmla="*/ 86 w 28"/>
                <a:gd name="T11" fmla="*/ 0 h 2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59">
                  <a:moveTo>
                    <a:pt x="25" y="0"/>
                  </a:moveTo>
                  <a:cubicBezTo>
                    <a:pt x="27" y="19"/>
                    <a:pt x="27" y="75"/>
                    <a:pt x="25" y="110"/>
                  </a:cubicBezTo>
                  <a:cubicBezTo>
                    <a:pt x="23" y="145"/>
                    <a:pt x="15" y="208"/>
                    <a:pt x="11" y="227"/>
                  </a:cubicBezTo>
                  <a:cubicBezTo>
                    <a:pt x="7" y="247"/>
                    <a:pt x="7" y="259"/>
                    <a:pt x="7" y="259"/>
                  </a:cubicBezTo>
                  <a:cubicBezTo>
                    <a:pt x="0" y="232"/>
                    <a:pt x="8" y="170"/>
                    <a:pt x="9" y="152"/>
                  </a:cubicBezTo>
                  <a:cubicBezTo>
                    <a:pt x="10" y="134"/>
                    <a:pt x="28" y="24"/>
                    <a:pt x="25"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26" name="Freeform 1028">
              <a:extLst>
                <a:ext uri="{FF2B5EF4-FFF2-40B4-BE49-F238E27FC236}">
                  <a16:creationId xmlns:a16="http://schemas.microsoft.com/office/drawing/2014/main" id="{6D269B15-A261-4549-AB68-E27E6B85F32A}"/>
                </a:ext>
              </a:extLst>
            </p:cNvPr>
            <p:cNvSpPr>
              <a:spLocks/>
            </p:cNvSpPr>
            <p:nvPr/>
          </p:nvSpPr>
          <p:spPr bwMode="auto">
            <a:xfrm>
              <a:off x="3104" y="1944"/>
              <a:ext cx="27" cy="325"/>
            </a:xfrm>
            <a:custGeom>
              <a:avLst/>
              <a:gdLst>
                <a:gd name="T0" fmla="*/ 0 w 18"/>
                <a:gd name="T1" fmla="*/ 729 h 217"/>
                <a:gd name="T2" fmla="*/ 21 w 18"/>
                <a:gd name="T3" fmla="*/ 397 h 217"/>
                <a:gd name="T4" fmla="*/ 54 w 18"/>
                <a:gd name="T5" fmla="*/ 0 h 217"/>
                <a:gd name="T6" fmla="*/ 59 w 18"/>
                <a:gd name="T7" fmla="*/ 298 h 217"/>
                <a:gd name="T8" fmla="*/ 0 w 18"/>
                <a:gd name="T9" fmla="*/ 729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17">
                  <a:moveTo>
                    <a:pt x="0" y="217"/>
                  </a:moveTo>
                  <a:cubicBezTo>
                    <a:pt x="0" y="211"/>
                    <a:pt x="6" y="158"/>
                    <a:pt x="6" y="118"/>
                  </a:cubicBezTo>
                  <a:cubicBezTo>
                    <a:pt x="6" y="75"/>
                    <a:pt x="9" y="31"/>
                    <a:pt x="16" y="0"/>
                  </a:cubicBezTo>
                  <a:cubicBezTo>
                    <a:pt x="13" y="19"/>
                    <a:pt x="16" y="60"/>
                    <a:pt x="17" y="89"/>
                  </a:cubicBezTo>
                  <a:cubicBezTo>
                    <a:pt x="18" y="117"/>
                    <a:pt x="9" y="191"/>
                    <a:pt x="0" y="2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27" name="Freeform 1029">
              <a:extLst>
                <a:ext uri="{FF2B5EF4-FFF2-40B4-BE49-F238E27FC236}">
                  <a16:creationId xmlns:a16="http://schemas.microsoft.com/office/drawing/2014/main" id="{126F915C-B9CB-4F41-A8D6-D0D4A2AD7083}"/>
                </a:ext>
              </a:extLst>
            </p:cNvPr>
            <p:cNvSpPr>
              <a:spLocks/>
            </p:cNvSpPr>
            <p:nvPr/>
          </p:nvSpPr>
          <p:spPr bwMode="auto">
            <a:xfrm>
              <a:off x="3581" y="2206"/>
              <a:ext cx="42" cy="15"/>
            </a:xfrm>
            <a:custGeom>
              <a:avLst/>
              <a:gdLst>
                <a:gd name="T0" fmla="*/ 32 w 28"/>
                <a:gd name="T1" fmla="*/ 0 h 10"/>
                <a:gd name="T2" fmla="*/ 27 w 28"/>
                <a:gd name="T3" fmla="*/ 32 h 10"/>
                <a:gd name="T4" fmla="*/ 66 w 28"/>
                <a:gd name="T5" fmla="*/ 14 h 10"/>
                <a:gd name="T6" fmla="*/ 0 60000 65536"/>
                <a:gd name="T7" fmla="*/ 0 60000 65536"/>
                <a:gd name="T8" fmla="*/ 0 60000 65536"/>
              </a:gdLst>
              <a:ahLst/>
              <a:cxnLst>
                <a:cxn ang="T6">
                  <a:pos x="T0" y="T1"/>
                </a:cxn>
                <a:cxn ang="T7">
                  <a:pos x="T2" y="T3"/>
                </a:cxn>
                <a:cxn ang="T8">
                  <a:pos x="T4" y="T5"/>
                </a:cxn>
              </a:cxnLst>
              <a:rect l="0" t="0" r="r" b="b"/>
              <a:pathLst>
                <a:path w="28" h="10">
                  <a:moveTo>
                    <a:pt x="9" y="0"/>
                  </a:moveTo>
                  <a:cubicBezTo>
                    <a:pt x="0" y="0"/>
                    <a:pt x="0" y="7"/>
                    <a:pt x="8" y="9"/>
                  </a:cubicBezTo>
                  <a:cubicBezTo>
                    <a:pt x="15" y="10"/>
                    <a:pt x="28" y="5"/>
                    <a:pt x="19" y="4"/>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28" name="Freeform 1030">
              <a:extLst>
                <a:ext uri="{FF2B5EF4-FFF2-40B4-BE49-F238E27FC236}">
                  <a16:creationId xmlns:a16="http://schemas.microsoft.com/office/drawing/2014/main" id="{570F5A59-7B63-4315-92A5-33F01C356A56}"/>
                </a:ext>
              </a:extLst>
            </p:cNvPr>
            <p:cNvSpPr>
              <a:spLocks/>
            </p:cNvSpPr>
            <p:nvPr/>
          </p:nvSpPr>
          <p:spPr bwMode="auto">
            <a:xfrm>
              <a:off x="3598" y="2456"/>
              <a:ext cx="68" cy="110"/>
            </a:xfrm>
            <a:custGeom>
              <a:avLst/>
              <a:gdLst>
                <a:gd name="T0" fmla="*/ 103 w 45"/>
                <a:gd name="T1" fmla="*/ 14 h 73"/>
                <a:gd name="T2" fmla="*/ 115 w 45"/>
                <a:gd name="T3" fmla="*/ 93 h 73"/>
                <a:gd name="T4" fmla="*/ 115 w 45"/>
                <a:gd name="T5" fmla="*/ 163 h 73"/>
                <a:gd name="T6" fmla="*/ 82 w 45"/>
                <a:gd name="T7" fmla="*/ 225 h 73"/>
                <a:gd name="T8" fmla="*/ 0 w 45"/>
                <a:gd name="T9" fmla="*/ 243 h 73"/>
                <a:gd name="T10" fmla="*/ 80 w 45"/>
                <a:gd name="T11" fmla="*/ 225 h 73"/>
                <a:gd name="T12" fmla="*/ 144 w 45"/>
                <a:gd name="T13" fmla="*/ 169 h 73"/>
                <a:gd name="T14" fmla="*/ 110 w 45"/>
                <a:gd name="T15" fmla="*/ 0 h 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73">
                  <a:moveTo>
                    <a:pt x="30" y="4"/>
                  </a:moveTo>
                  <a:cubicBezTo>
                    <a:pt x="30" y="12"/>
                    <a:pt x="32" y="19"/>
                    <a:pt x="33" y="27"/>
                  </a:cubicBezTo>
                  <a:cubicBezTo>
                    <a:pt x="34" y="34"/>
                    <a:pt x="34" y="41"/>
                    <a:pt x="33" y="48"/>
                  </a:cubicBezTo>
                  <a:cubicBezTo>
                    <a:pt x="31" y="55"/>
                    <a:pt x="30" y="62"/>
                    <a:pt x="24" y="66"/>
                  </a:cubicBezTo>
                  <a:cubicBezTo>
                    <a:pt x="16" y="71"/>
                    <a:pt x="9" y="68"/>
                    <a:pt x="0" y="71"/>
                  </a:cubicBezTo>
                  <a:cubicBezTo>
                    <a:pt x="7" y="73"/>
                    <a:pt x="17" y="68"/>
                    <a:pt x="23" y="66"/>
                  </a:cubicBezTo>
                  <a:cubicBezTo>
                    <a:pt x="33" y="64"/>
                    <a:pt x="41" y="59"/>
                    <a:pt x="42" y="49"/>
                  </a:cubicBezTo>
                  <a:cubicBezTo>
                    <a:pt x="45" y="31"/>
                    <a:pt x="35" y="16"/>
                    <a:pt x="32"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29" name="Freeform 1031">
              <a:extLst>
                <a:ext uri="{FF2B5EF4-FFF2-40B4-BE49-F238E27FC236}">
                  <a16:creationId xmlns:a16="http://schemas.microsoft.com/office/drawing/2014/main" id="{AF8BC580-243B-4C1B-923A-D80B7F8934D3}"/>
                </a:ext>
              </a:extLst>
            </p:cNvPr>
            <p:cNvSpPr>
              <a:spLocks/>
            </p:cNvSpPr>
            <p:nvPr/>
          </p:nvSpPr>
          <p:spPr bwMode="auto">
            <a:xfrm>
              <a:off x="3806" y="1664"/>
              <a:ext cx="40" cy="39"/>
            </a:xfrm>
            <a:custGeom>
              <a:avLst/>
              <a:gdLst>
                <a:gd name="T0" fmla="*/ 22 w 27"/>
                <a:gd name="T1" fmla="*/ 12 h 26"/>
                <a:gd name="T2" fmla="*/ 55 w 27"/>
                <a:gd name="T3" fmla="*/ 80 h 26"/>
                <a:gd name="T4" fmla="*/ 86 w 27"/>
                <a:gd name="T5" fmla="*/ 41 h 26"/>
                <a:gd name="T6" fmla="*/ 49 w 27"/>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6">
                  <a:moveTo>
                    <a:pt x="7" y="3"/>
                  </a:moveTo>
                  <a:cubicBezTo>
                    <a:pt x="0" y="11"/>
                    <a:pt x="4" y="26"/>
                    <a:pt x="17" y="23"/>
                  </a:cubicBezTo>
                  <a:cubicBezTo>
                    <a:pt x="21" y="22"/>
                    <a:pt x="25" y="17"/>
                    <a:pt x="26" y="12"/>
                  </a:cubicBezTo>
                  <a:cubicBezTo>
                    <a:pt x="27" y="5"/>
                    <a:pt x="21" y="2"/>
                    <a:pt x="15"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30" name="Freeform 1032">
              <a:extLst>
                <a:ext uri="{FF2B5EF4-FFF2-40B4-BE49-F238E27FC236}">
                  <a16:creationId xmlns:a16="http://schemas.microsoft.com/office/drawing/2014/main" id="{1C9B0CA0-E237-47AA-8BFD-A63941A172C9}"/>
                </a:ext>
              </a:extLst>
            </p:cNvPr>
            <p:cNvSpPr>
              <a:spLocks/>
            </p:cNvSpPr>
            <p:nvPr/>
          </p:nvSpPr>
          <p:spPr bwMode="auto">
            <a:xfrm>
              <a:off x="3342" y="1656"/>
              <a:ext cx="60" cy="56"/>
            </a:xfrm>
            <a:custGeom>
              <a:avLst/>
              <a:gdLst>
                <a:gd name="T0" fmla="*/ 68 w 40"/>
                <a:gd name="T1" fmla="*/ 5 h 37"/>
                <a:gd name="T2" fmla="*/ 26 w 40"/>
                <a:gd name="T3" fmla="*/ 76 h 37"/>
                <a:gd name="T4" fmla="*/ 108 w 40"/>
                <a:gd name="T5" fmla="*/ 14 h 37"/>
                <a:gd name="T6" fmla="*/ 0 60000 65536"/>
                <a:gd name="T7" fmla="*/ 0 60000 65536"/>
                <a:gd name="T8" fmla="*/ 0 60000 65536"/>
              </a:gdLst>
              <a:ahLst/>
              <a:cxnLst>
                <a:cxn ang="T6">
                  <a:pos x="T0" y="T1"/>
                </a:cxn>
                <a:cxn ang="T7">
                  <a:pos x="T2" y="T3"/>
                </a:cxn>
                <a:cxn ang="T8">
                  <a:pos x="T4" y="T5"/>
                </a:cxn>
              </a:cxnLst>
              <a:rect l="0" t="0" r="r" b="b"/>
              <a:pathLst>
                <a:path w="40" h="37">
                  <a:moveTo>
                    <a:pt x="20" y="1"/>
                  </a:moveTo>
                  <a:cubicBezTo>
                    <a:pt x="9" y="0"/>
                    <a:pt x="0" y="12"/>
                    <a:pt x="7" y="22"/>
                  </a:cubicBezTo>
                  <a:cubicBezTo>
                    <a:pt x="18" y="37"/>
                    <a:pt x="40" y="19"/>
                    <a:pt x="32" y="4"/>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31" name="Freeform 1033">
              <a:extLst>
                <a:ext uri="{FF2B5EF4-FFF2-40B4-BE49-F238E27FC236}">
                  <a16:creationId xmlns:a16="http://schemas.microsoft.com/office/drawing/2014/main" id="{ABA1961A-53A3-4DA4-85B8-2795F6A26434}"/>
                </a:ext>
              </a:extLst>
            </p:cNvPr>
            <p:cNvSpPr>
              <a:spLocks/>
            </p:cNvSpPr>
            <p:nvPr/>
          </p:nvSpPr>
          <p:spPr bwMode="auto">
            <a:xfrm>
              <a:off x="3283" y="1530"/>
              <a:ext cx="6" cy="174"/>
            </a:xfrm>
            <a:custGeom>
              <a:avLst/>
              <a:gdLst>
                <a:gd name="T0" fmla="*/ 0 w 4"/>
                <a:gd name="T1" fmla="*/ 392 h 116"/>
                <a:gd name="T2" fmla="*/ 0 w 4"/>
                <a:gd name="T3" fmla="*/ 390 h 116"/>
                <a:gd name="T4" fmla="*/ 0 w 4"/>
                <a:gd name="T5" fmla="*/ 0 h 116"/>
                <a:gd name="T6" fmla="*/ 0 60000 65536"/>
                <a:gd name="T7" fmla="*/ 0 60000 65536"/>
                <a:gd name="T8" fmla="*/ 0 60000 65536"/>
              </a:gdLst>
              <a:ahLst/>
              <a:cxnLst>
                <a:cxn ang="T6">
                  <a:pos x="T0" y="T1"/>
                </a:cxn>
                <a:cxn ang="T7">
                  <a:pos x="T2" y="T3"/>
                </a:cxn>
                <a:cxn ang="T8">
                  <a:pos x="T4" y="T5"/>
                </a:cxn>
              </a:cxnLst>
              <a:rect l="0" t="0" r="r" b="b"/>
              <a:pathLst>
                <a:path w="4" h="116">
                  <a:moveTo>
                    <a:pt x="0" y="116"/>
                  </a:moveTo>
                  <a:cubicBezTo>
                    <a:pt x="0" y="115"/>
                    <a:pt x="0" y="115"/>
                    <a:pt x="0" y="115"/>
                  </a:cubicBezTo>
                  <a:cubicBezTo>
                    <a:pt x="2" y="76"/>
                    <a:pt x="4" y="8"/>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32" name="Freeform 1034">
              <a:extLst>
                <a:ext uri="{FF2B5EF4-FFF2-40B4-BE49-F238E27FC236}">
                  <a16:creationId xmlns:a16="http://schemas.microsoft.com/office/drawing/2014/main" id="{469DE9E1-ECEF-43B3-A5FA-3EC79FCE3681}"/>
                </a:ext>
              </a:extLst>
            </p:cNvPr>
            <p:cNvSpPr>
              <a:spLocks/>
            </p:cNvSpPr>
            <p:nvPr/>
          </p:nvSpPr>
          <p:spPr bwMode="auto">
            <a:xfrm>
              <a:off x="3351" y="1667"/>
              <a:ext cx="1" cy="4"/>
            </a:xfrm>
            <a:custGeom>
              <a:avLst/>
              <a:gdLst>
                <a:gd name="T0" fmla="*/ 0 w 1"/>
                <a:gd name="T1" fmla="*/ 7 h 3"/>
                <a:gd name="T2" fmla="*/ 1 w 1"/>
                <a:gd name="T3" fmla="*/ 0 h 3"/>
                <a:gd name="T4" fmla="*/ 0 60000 65536"/>
                <a:gd name="T5" fmla="*/ 0 60000 65536"/>
              </a:gdLst>
              <a:ahLst/>
              <a:cxnLst>
                <a:cxn ang="T4">
                  <a:pos x="T0" y="T1"/>
                </a:cxn>
                <a:cxn ang="T5">
                  <a:pos x="T2" y="T3"/>
                </a:cxn>
              </a:cxnLst>
              <a:rect l="0" t="0" r="r" b="b"/>
              <a:pathLst>
                <a:path w="1" h="3">
                  <a:moveTo>
                    <a:pt x="0" y="3"/>
                  </a:moveTo>
                  <a:cubicBezTo>
                    <a:pt x="0" y="2"/>
                    <a:pt x="1" y="1"/>
                    <a:pt x="1"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33" name="Freeform 1035">
              <a:extLst>
                <a:ext uri="{FF2B5EF4-FFF2-40B4-BE49-F238E27FC236}">
                  <a16:creationId xmlns:a16="http://schemas.microsoft.com/office/drawing/2014/main" id="{EEAB1581-9A98-4533-83DD-3A75D214E228}"/>
                </a:ext>
              </a:extLst>
            </p:cNvPr>
            <p:cNvSpPr>
              <a:spLocks/>
            </p:cNvSpPr>
            <p:nvPr/>
          </p:nvSpPr>
          <p:spPr bwMode="auto">
            <a:xfrm>
              <a:off x="3352" y="1658"/>
              <a:ext cx="36" cy="39"/>
            </a:xfrm>
            <a:custGeom>
              <a:avLst/>
              <a:gdLst>
                <a:gd name="T0" fmla="*/ 39 w 24"/>
                <a:gd name="T1" fmla="*/ 0 h 26"/>
                <a:gd name="T2" fmla="*/ 81 w 24"/>
                <a:gd name="T3" fmla="*/ 45 h 26"/>
                <a:gd name="T4" fmla="*/ 39 w 24"/>
                <a:gd name="T5" fmla="*/ 89 h 26"/>
                <a:gd name="T6" fmla="*/ 0 w 24"/>
                <a:gd name="T7" fmla="*/ 62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6">
                  <a:moveTo>
                    <a:pt x="11" y="0"/>
                  </a:moveTo>
                  <a:cubicBezTo>
                    <a:pt x="19" y="0"/>
                    <a:pt x="24" y="5"/>
                    <a:pt x="24" y="13"/>
                  </a:cubicBezTo>
                  <a:cubicBezTo>
                    <a:pt x="24" y="20"/>
                    <a:pt x="19" y="26"/>
                    <a:pt x="11" y="26"/>
                  </a:cubicBezTo>
                  <a:cubicBezTo>
                    <a:pt x="6" y="26"/>
                    <a:pt x="2" y="23"/>
                    <a:pt x="0" y="1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34" name="Oval 1036">
              <a:extLst>
                <a:ext uri="{FF2B5EF4-FFF2-40B4-BE49-F238E27FC236}">
                  <a16:creationId xmlns:a16="http://schemas.microsoft.com/office/drawing/2014/main" id="{533FDC04-B8A9-4F8C-9F3B-4EE5D1C6E0F7}"/>
                </a:ext>
              </a:extLst>
            </p:cNvPr>
            <p:cNvSpPr>
              <a:spLocks noChangeArrowheads="1"/>
            </p:cNvSpPr>
            <p:nvPr/>
          </p:nvSpPr>
          <p:spPr bwMode="auto">
            <a:xfrm>
              <a:off x="3364" y="1671"/>
              <a:ext cx="11" cy="11"/>
            </a:xfrm>
            <a:prstGeom prst="ellipse">
              <a:avLst/>
            </a:prstGeom>
            <a:noFill/>
            <a:ln w="4763" cap="rnd">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1351" dirty="0">
                <a:latin typeface="Helvetica Neue" panose="02000503000000020004" pitchFamily="2" charset="0"/>
                <a:cs typeface="Helvetica Neue" panose="02000503000000020004" pitchFamily="2" charset="0"/>
              </a:endParaRPr>
            </a:p>
          </p:txBody>
        </p:sp>
        <p:sp>
          <p:nvSpPr>
            <p:cNvPr id="235" name="Freeform 1037">
              <a:extLst>
                <a:ext uri="{FF2B5EF4-FFF2-40B4-BE49-F238E27FC236}">
                  <a16:creationId xmlns:a16="http://schemas.microsoft.com/office/drawing/2014/main" id="{783E14D4-27C3-4767-8958-7A44758B481B}"/>
                </a:ext>
              </a:extLst>
            </p:cNvPr>
            <p:cNvSpPr>
              <a:spLocks/>
            </p:cNvSpPr>
            <p:nvPr/>
          </p:nvSpPr>
          <p:spPr bwMode="auto">
            <a:xfrm>
              <a:off x="3577" y="2203"/>
              <a:ext cx="46" cy="14"/>
            </a:xfrm>
            <a:custGeom>
              <a:avLst/>
              <a:gdLst>
                <a:gd name="T0" fmla="*/ 0 w 31"/>
                <a:gd name="T1" fmla="*/ 30 h 9"/>
                <a:gd name="T2" fmla="*/ 49 w 31"/>
                <a:gd name="T3" fmla="*/ 0 h 9"/>
                <a:gd name="T4" fmla="*/ 101 w 31"/>
                <a:gd name="T5" fmla="*/ 34 h 9"/>
                <a:gd name="T6" fmla="*/ 0 60000 65536"/>
                <a:gd name="T7" fmla="*/ 0 60000 65536"/>
                <a:gd name="T8" fmla="*/ 0 60000 65536"/>
              </a:gdLst>
              <a:ahLst/>
              <a:cxnLst>
                <a:cxn ang="T6">
                  <a:pos x="T0" y="T1"/>
                </a:cxn>
                <a:cxn ang="T7">
                  <a:pos x="T2" y="T3"/>
                </a:cxn>
                <a:cxn ang="T8">
                  <a:pos x="T4" y="T5"/>
                </a:cxn>
              </a:cxnLst>
              <a:rect l="0" t="0" r="r" b="b"/>
              <a:pathLst>
                <a:path w="31" h="9">
                  <a:moveTo>
                    <a:pt x="0" y="8"/>
                  </a:moveTo>
                  <a:cubicBezTo>
                    <a:pt x="7" y="2"/>
                    <a:pt x="8" y="0"/>
                    <a:pt x="15" y="0"/>
                  </a:cubicBezTo>
                  <a:cubicBezTo>
                    <a:pt x="22" y="0"/>
                    <a:pt x="23" y="2"/>
                    <a:pt x="31" y="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36" name="Freeform 1038">
              <a:extLst>
                <a:ext uri="{FF2B5EF4-FFF2-40B4-BE49-F238E27FC236}">
                  <a16:creationId xmlns:a16="http://schemas.microsoft.com/office/drawing/2014/main" id="{A7167843-0BCA-4B95-BC37-3E3B851A2C01}"/>
                </a:ext>
              </a:extLst>
            </p:cNvPr>
            <p:cNvSpPr>
              <a:spLocks/>
            </p:cNvSpPr>
            <p:nvPr/>
          </p:nvSpPr>
          <p:spPr bwMode="auto">
            <a:xfrm>
              <a:off x="3584" y="2211"/>
              <a:ext cx="30" cy="9"/>
            </a:xfrm>
            <a:custGeom>
              <a:avLst/>
              <a:gdLst>
                <a:gd name="T0" fmla="*/ 0 w 20"/>
                <a:gd name="T1" fmla="*/ 0 h 6"/>
                <a:gd name="T2" fmla="*/ 68 w 20"/>
                <a:gd name="T3" fmla="*/ 0 h 6"/>
                <a:gd name="T4" fmla="*/ 0 60000 65536"/>
                <a:gd name="T5" fmla="*/ 0 60000 65536"/>
              </a:gdLst>
              <a:ahLst/>
              <a:cxnLst>
                <a:cxn ang="T4">
                  <a:pos x="T0" y="T1"/>
                </a:cxn>
                <a:cxn ang="T5">
                  <a:pos x="T2" y="T3"/>
                </a:cxn>
              </a:cxnLst>
              <a:rect l="0" t="0" r="r" b="b"/>
              <a:pathLst>
                <a:path w="20" h="6">
                  <a:moveTo>
                    <a:pt x="0" y="0"/>
                  </a:moveTo>
                  <a:cubicBezTo>
                    <a:pt x="2" y="6"/>
                    <a:pt x="17" y="6"/>
                    <a:pt x="2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37" name="Freeform 1039">
              <a:extLst>
                <a:ext uri="{FF2B5EF4-FFF2-40B4-BE49-F238E27FC236}">
                  <a16:creationId xmlns:a16="http://schemas.microsoft.com/office/drawing/2014/main" id="{F6988BF0-13B9-431F-89BF-A4AB7D3B1B80}"/>
                </a:ext>
              </a:extLst>
            </p:cNvPr>
            <p:cNvSpPr>
              <a:spLocks/>
            </p:cNvSpPr>
            <p:nvPr/>
          </p:nvSpPr>
          <p:spPr bwMode="auto">
            <a:xfrm>
              <a:off x="3899" y="1530"/>
              <a:ext cx="6" cy="174"/>
            </a:xfrm>
            <a:custGeom>
              <a:avLst/>
              <a:gdLst>
                <a:gd name="T0" fmla="*/ 12 w 4"/>
                <a:gd name="T1" fmla="*/ 392 h 116"/>
                <a:gd name="T2" fmla="*/ 12 w 4"/>
                <a:gd name="T3" fmla="*/ 390 h 116"/>
                <a:gd name="T4" fmla="*/ 14 w 4"/>
                <a:gd name="T5" fmla="*/ 0 h 116"/>
                <a:gd name="T6" fmla="*/ 0 60000 65536"/>
                <a:gd name="T7" fmla="*/ 0 60000 65536"/>
                <a:gd name="T8" fmla="*/ 0 60000 65536"/>
              </a:gdLst>
              <a:ahLst/>
              <a:cxnLst>
                <a:cxn ang="T6">
                  <a:pos x="T0" y="T1"/>
                </a:cxn>
                <a:cxn ang="T7">
                  <a:pos x="T2" y="T3"/>
                </a:cxn>
                <a:cxn ang="T8">
                  <a:pos x="T4" y="T5"/>
                </a:cxn>
              </a:cxnLst>
              <a:rect l="0" t="0" r="r" b="b"/>
              <a:pathLst>
                <a:path w="4" h="116">
                  <a:moveTo>
                    <a:pt x="3" y="116"/>
                  </a:moveTo>
                  <a:cubicBezTo>
                    <a:pt x="3" y="115"/>
                    <a:pt x="3" y="115"/>
                    <a:pt x="3" y="115"/>
                  </a:cubicBezTo>
                  <a:cubicBezTo>
                    <a:pt x="1" y="76"/>
                    <a:pt x="0" y="8"/>
                    <a:pt x="4"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38" name="Freeform 1040">
              <a:extLst>
                <a:ext uri="{FF2B5EF4-FFF2-40B4-BE49-F238E27FC236}">
                  <a16:creationId xmlns:a16="http://schemas.microsoft.com/office/drawing/2014/main" id="{E03EED31-F61E-4C41-A2C6-6E196A527DC9}"/>
                </a:ext>
              </a:extLst>
            </p:cNvPr>
            <p:cNvSpPr>
              <a:spLocks/>
            </p:cNvSpPr>
            <p:nvPr/>
          </p:nvSpPr>
          <p:spPr bwMode="auto">
            <a:xfrm>
              <a:off x="3845" y="1673"/>
              <a:ext cx="1" cy="4"/>
            </a:xfrm>
            <a:custGeom>
              <a:avLst/>
              <a:gdLst>
                <a:gd name="T0" fmla="*/ 1 w 1"/>
                <a:gd name="T1" fmla="*/ 7 h 3"/>
                <a:gd name="T2" fmla="*/ 0 w 1"/>
                <a:gd name="T3" fmla="*/ 0 h 3"/>
                <a:gd name="T4" fmla="*/ 0 60000 65536"/>
                <a:gd name="T5" fmla="*/ 0 60000 65536"/>
              </a:gdLst>
              <a:ahLst/>
              <a:cxnLst>
                <a:cxn ang="T4">
                  <a:pos x="T0" y="T1"/>
                </a:cxn>
                <a:cxn ang="T5">
                  <a:pos x="T2" y="T3"/>
                </a:cxn>
              </a:cxnLst>
              <a:rect l="0" t="0" r="r" b="b"/>
              <a:pathLst>
                <a:path w="1" h="3">
                  <a:moveTo>
                    <a:pt x="1" y="3"/>
                  </a:moveTo>
                  <a:cubicBezTo>
                    <a:pt x="1" y="2"/>
                    <a:pt x="0" y="1"/>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39" name="Freeform 1041">
              <a:extLst>
                <a:ext uri="{FF2B5EF4-FFF2-40B4-BE49-F238E27FC236}">
                  <a16:creationId xmlns:a16="http://schemas.microsoft.com/office/drawing/2014/main" id="{FD4C3E61-9C88-482A-A9F9-5C76CFD4D86E}"/>
                </a:ext>
              </a:extLst>
            </p:cNvPr>
            <p:cNvSpPr>
              <a:spLocks/>
            </p:cNvSpPr>
            <p:nvPr/>
          </p:nvSpPr>
          <p:spPr bwMode="auto">
            <a:xfrm>
              <a:off x="3807" y="1664"/>
              <a:ext cx="38" cy="39"/>
            </a:xfrm>
            <a:custGeom>
              <a:avLst/>
              <a:gdLst>
                <a:gd name="T0" fmla="*/ 46 w 25"/>
                <a:gd name="T1" fmla="*/ 0 h 26"/>
                <a:gd name="T2" fmla="*/ 0 w 25"/>
                <a:gd name="T3" fmla="*/ 45 h 26"/>
                <a:gd name="T4" fmla="*/ 46 w 25"/>
                <a:gd name="T5" fmla="*/ 89 h 26"/>
                <a:gd name="T6" fmla="*/ 88 w 25"/>
                <a:gd name="T7" fmla="*/ 62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26">
                  <a:moveTo>
                    <a:pt x="13" y="0"/>
                  </a:moveTo>
                  <a:cubicBezTo>
                    <a:pt x="6" y="0"/>
                    <a:pt x="0" y="5"/>
                    <a:pt x="0" y="13"/>
                  </a:cubicBezTo>
                  <a:cubicBezTo>
                    <a:pt x="0" y="20"/>
                    <a:pt x="6" y="26"/>
                    <a:pt x="13" y="26"/>
                  </a:cubicBezTo>
                  <a:cubicBezTo>
                    <a:pt x="19" y="26"/>
                    <a:pt x="23" y="23"/>
                    <a:pt x="25" y="1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40" name="Oval 1042">
              <a:extLst>
                <a:ext uri="{FF2B5EF4-FFF2-40B4-BE49-F238E27FC236}">
                  <a16:creationId xmlns:a16="http://schemas.microsoft.com/office/drawing/2014/main" id="{91036C96-BCDA-4A60-8A97-910B97238F2C}"/>
                </a:ext>
              </a:extLst>
            </p:cNvPr>
            <p:cNvSpPr>
              <a:spLocks noChangeArrowheads="1"/>
            </p:cNvSpPr>
            <p:nvPr/>
          </p:nvSpPr>
          <p:spPr bwMode="auto">
            <a:xfrm>
              <a:off x="3822" y="1677"/>
              <a:ext cx="11" cy="11"/>
            </a:xfrm>
            <a:prstGeom prst="ellipse">
              <a:avLst/>
            </a:prstGeom>
            <a:noFill/>
            <a:ln w="4763" cap="rnd">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1351" dirty="0">
                <a:latin typeface="Helvetica Neue" panose="02000503000000020004" pitchFamily="2" charset="0"/>
                <a:cs typeface="Helvetica Neue" panose="02000503000000020004" pitchFamily="2" charset="0"/>
              </a:endParaRPr>
            </a:p>
          </p:txBody>
        </p:sp>
        <p:sp>
          <p:nvSpPr>
            <p:cNvPr id="241" name="Freeform 1043">
              <a:extLst>
                <a:ext uri="{FF2B5EF4-FFF2-40B4-BE49-F238E27FC236}">
                  <a16:creationId xmlns:a16="http://schemas.microsoft.com/office/drawing/2014/main" id="{6483479B-478F-402D-9787-E6116AA7E4D1}"/>
                </a:ext>
              </a:extLst>
            </p:cNvPr>
            <p:cNvSpPr>
              <a:spLocks/>
            </p:cNvSpPr>
            <p:nvPr/>
          </p:nvSpPr>
          <p:spPr bwMode="auto">
            <a:xfrm>
              <a:off x="3080" y="1056"/>
              <a:ext cx="421" cy="1309"/>
            </a:xfrm>
            <a:custGeom>
              <a:avLst/>
              <a:gdLst>
                <a:gd name="T0" fmla="*/ 899 w 280"/>
                <a:gd name="T1" fmla="*/ 0 h 874"/>
                <a:gd name="T2" fmla="*/ 850 w 280"/>
                <a:gd name="T3" fmla="*/ 379 h 874"/>
                <a:gd name="T4" fmla="*/ 517 w 280"/>
                <a:gd name="T5" fmla="*/ 601 h 874"/>
                <a:gd name="T6" fmla="*/ 256 w 280"/>
                <a:gd name="T7" fmla="*/ 987 h 874"/>
                <a:gd name="T8" fmla="*/ 189 w 280"/>
                <a:gd name="T9" fmla="*/ 1230 h 874"/>
                <a:gd name="T10" fmla="*/ 126 w 280"/>
                <a:gd name="T11" fmla="*/ 1686 h 874"/>
                <a:gd name="T12" fmla="*/ 102 w 280"/>
                <a:gd name="T13" fmla="*/ 1902 h 874"/>
                <a:gd name="T14" fmla="*/ 41 w 280"/>
                <a:gd name="T15" fmla="*/ 2530 h 874"/>
                <a:gd name="T16" fmla="*/ 27 w 280"/>
                <a:gd name="T17" fmla="*/ 2714 h 874"/>
                <a:gd name="T18" fmla="*/ 14 w 280"/>
                <a:gd name="T19" fmla="*/ 2834 h 874"/>
                <a:gd name="T20" fmla="*/ 0 w 280"/>
                <a:gd name="T21" fmla="*/ 2937 h 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0" h="874">
                  <a:moveTo>
                    <a:pt x="265" y="0"/>
                  </a:moveTo>
                  <a:cubicBezTo>
                    <a:pt x="265" y="16"/>
                    <a:pt x="280" y="81"/>
                    <a:pt x="250" y="113"/>
                  </a:cubicBezTo>
                  <a:cubicBezTo>
                    <a:pt x="238" y="119"/>
                    <a:pt x="171" y="171"/>
                    <a:pt x="152" y="179"/>
                  </a:cubicBezTo>
                  <a:cubicBezTo>
                    <a:pt x="121" y="192"/>
                    <a:pt x="85" y="250"/>
                    <a:pt x="75" y="294"/>
                  </a:cubicBezTo>
                  <a:cubicBezTo>
                    <a:pt x="71" y="313"/>
                    <a:pt x="57" y="353"/>
                    <a:pt x="56" y="366"/>
                  </a:cubicBezTo>
                  <a:cubicBezTo>
                    <a:pt x="58" y="391"/>
                    <a:pt x="45" y="408"/>
                    <a:pt x="37" y="502"/>
                  </a:cubicBezTo>
                  <a:cubicBezTo>
                    <a:pt x="37" y="532"/>
                    <a:pt x="34" y="553"/>
                    <a:pt x="30" y="566"/>
                  </a:cubicBezTo>
                  <a:cubicBezTo>
                    <a:pt x="13" y="608"/>
                    <a:pt x="13" y="724"/>
                    <a:pt x="12" y="753"/>
                  </a:cubicBezTo>
                  <a:cubicBezTo>
                    <a:pt x="11" y="771"/>
                    <a:pt x="11" y="796"/>
                    <a:pt x="8" y="808"/>
                  </a:cubicBezTo>
                  <a:cubicBezTo>
                    <a:pt x="5" y="821"/>
                    <a:pt x="7" y="832"/>
                    <a:pt x="4" y="843"/>
                  </a:cubicBezTo>
                  <a:cubicBezTo>
                    <a:pt x="1" y="854"/>
                    <a:pt x="0" y="868"/>
                    <a:pt x="0" y="87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42" name="Freeform 1044">
              <a:extLst>
                <a:ext uri="{FF2B5EF4-FFF2-40B4-BE49-F238E27FC236}">
                  <a16:creationId xmlns:a16="http://schemas.microsoft.com/office/drawing/2014/main" id="{16123AF2-2788-4673-95E6-79ED7DD36654}"/>
                </a:ext>
              </a:extLst>
            </p:cNvPr>
            <p:cNvSpPr>
              <a:spLocks/>
            </p:cNvSpPr>
            <p:nvPr/>
          </p:nvSpPr>
          <p:spPr bwMode="auto">
            <a:xfrm>
              <a:off x="3583" y="2185"/>
              <a:ext cx="45" cy="24"/>
            </a:xfrm>
            <a:custGeom>
              <a:avLst/>
              <a:gdLst>
                <a:gd name="T0" fmla="*/ 0 w 30"/>
                <a:gd name="T1" fmla="*/ 39 h 16"/>
                <a:gd name="T2" fmla="*/ 81 w 30"/>
                <a:gd name="T3" fmla="*/ 54 h 16"/>
                <a:gd name="T4" fmla="*/ 5 w 30"/>
                <a:gd name="T5" fmla="*/ 35 h 16"/>
                <a:gd name="T6" fmla="*/ 0 60000 65536"/>
                <a:gd name="T7" fmla="*/ 0 60000 65536"/>
                <a:gd name="T8" fmla="*/ 0 60000 65536"/>
              </a:gdLst>
              <a:ahLst/>
              <a:cxnLst>
                <a:cxn ang="T6">
                  <a:pos x="T0" y="T1"/>
                </a:cxn>
                <a:cxn ang="T7">
                  <a:pos x="T2" y="T3"/>
                </a:cxn>
                <a:cxn ang="T8">
                  <a:pos x="T4" y="T5"/>
                </a:cxn>
              </a:cxnLst>
              <a:rect l="0" t="0" r="r" b="b"/>
              <a:pathLst>
                <a:path w="30" h="16">
                  <a:moveTo>
                    <a:pt x="0" y="11"/>
                  </a:moveTo>
                  <a:cubicBezTo>
                    <a:pt x="7" y="6"/>
                    <a:pt x="20" y="9"/>
                    <a:pt x="24" y="16"/>
                  </a:cubicBezTo>
                  <a:cubicBezTo>
                    <a:pt x="30" y="10"/>
                    <a:pt x="5" y="0"/>
                    <a:pt x="1"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43" name="Freeform 1045">
              <a:extLst>
                <a:ext uri="{FF2B5EF4-FFF2-40B4-BE49-F238E27FC236}">
                  <a16:creationId xmlns:a16="http://schemas.microsoft.com/office/drawing/2014/main" id="{8E657196-DF54-4B12-98BC-8C05944961B3}"/>
                </a:ext>
              </a:extLst>
            </p:cNvPr>
            <p:cNvSpPr>
              <a:spLocks/>
            </p:cNvSpPr>
            <p:nvPr/>
          </p:nvSpPr>
          <p:spPr bwMode="auto">
            <a:xfrm>
              <a:off x="3884" y="1511"/>
              <a:ext cx="23" cy="40"/>
            </a:xfrm>
            <a:custGeom>
              <a:avLst/>
              <a:gdLst>
                <a:gd name="T0" fmla="*/ 0 w 15"/>
                <a:gd name="T1" fmla="*/ 87 h 27"/>
                <a:gd name="T2" fmla="*/ 0 w 15"/>
                <a:gd name="T3" fmla="*/ 87 h 27"/>
                <a:gd name="T4" fmla="*/ 54 w 15"/>
                <a:gd name="T5" fmla="*/ 1 h 27"/>
                <a:gd name="T6" fmla="*/ 48 w 15"/>
                <a:gd name="T7" fmla="*/ 0 h 27"/>
                <a:gd name="T8" fmla="*/ 0 w 15"/>
                <a:gd name="T9" fmla="*/ 8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7">
                  <a:moveTo>
                    <a:pt x="0" y="27"/>
                  </a:moveTo>
                  <a:cubicBezTo>
                    <a:pt x="0" y="27"/>
                    <a:pt x="0" y="27"/>
                    <a:pt x="0" y="27"/>
                  </a:cubicBezTo>
                  <a:cubicBezTo>
                    <a:pt x="9" y="21"/>
                    <a:pt x="9" y="13"/>
                    <a:pt x="15" y="1"/>
                  </a:cubicBezTo>
                  <a:cubicBezTo>
                    <a:pt x="13" y="0"/>
                    <a:pt x="13" y="0"/>
                    <a:pt x="13" y="0"/>
                  </a:cubicBezTo>
                  <a:cubicBezTo>
                    <a:pt x="7" y="12"/>
                    <a:pt x="8" y="21"/>
                    <a:pt x="0" y="27"/>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44" name="Freeform 1046">
              <a:extLst>
                <a:ext uri="{FF2B5EF4-FFF2-40B4-BE49-F238E27FC236}">
                  <a16:creationId xmlns:a16="http://schemas.microsoft.com/office/drawing/2014/main" id="{5393A8BF-545A-40F3-8803-4DDB7C447C63}"/>
                </a:ext>
              </a:extLst>
            </p:cNvPr>
            <p:cNvSpPr>
              <a:spLocks/>
            </p:cNvSpPr>
            <p:nvPr/>
          </p:nvSpPr>
          <p:spPr bwMode="auto">
            <a:xfrm>
              <a:off x="3269" y="1511"/>
              <a:ext cx="35" cy="40"/>
            </a:xfrm>
            <a:custGeom>
              <a:avLst/>
              <a:gdLst>
                <a:gd name="T0" fmla="*/ 0 w 23"/>
                <a:gd name="T1" fmla="*/ 1 h 27"/>
                <a:gd name="T2" fmla="*/ 81 w 23"/>
                <a:gd name="T3" fmla="*/ 87 h 27"/>
                <a:gd name="T4" fmla="*/ 8 w 23"/>
                <a:gd name="T5" fmla="*/ 0 h 27"/>
                <a:gd name="T6" fmla="*/ 0 w 23"/>
                <a:gd name="T7" fmla="*/ 1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27">
                  <a:moveTo>
                    <a:pt x="0" y="1"/>
                  </a:moveTo>
                  <a:cubicBezTo>
                    <a:pt x="6" y="13"/>
                    <a:pt x="14" y="21"/>
                    <a:pt x="23" y="27"/>
                  </a:cubicBezTo>
                  <a:cubicBezTo>
                    <a:pt x="14" y="21"/>
                    <a:pt x="8" y="12"/>
                    <a:pt x="2" y="0"/>
                  </a:cubicBezTo>
                  <a:lnTo>
                    <a:pt x="0" y="1"/>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45" name="Freeform 1047">
              <a:extLst>
                <a:ext uri="{FF2B5EF4-FFF2-40B4-BE49-F238E27FC236}">
                  <a16:creationId xmlns:a16="http://schemas.microsoft.com/office/drawing/2014/main" id="{17D9FC05-871E-4AC1-B40C-0F3496757AE4}"/>
                </a:ext>
              </a:extLst>
            </p:cNvPr>
            <p:cNvSpPr>
              <a:spLocks/>
            </p:cNvSpPr>
            <p:nvPr/>
          </p:nvSpPr>
          <p:spPr bwMode="auto">
            <a:xfrm>
              <a:off x="3513" y="2444"/>
              <a:ext cx="156" cy="126"/>
            </a:xfrm>
            <a:custGeom>
              <a:avLst/>
              <a:gdLst>
                <a:gd name="T0" fmla="*/ 45 w 103"/>
                <a:gd name="T1" fmla="*/ 0 h 84"/>
                <a:gd name="T2" fmla="*/ 53 w 103"/>
                <a:gd name="T3" fmla="*/ 72 h 84"/>
                <a:gd name="T4" fmla="*/ 174 w 103"/>
                <a:gd name="T5" fmla="*/ 284 h 84"/>
                <a:gd name="T6" fmla="*/ 303 w 103"/>
                <a:gd name="T7" fmla="*/ 68 h 84"/>
                <a:gd name="T8" fmla="*/ 303 w 103"/>
                <a:gd name="T9" fmla="*/ 27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 h="84">
                  <a:moveTo>
                    <a:pt x="13" y="0"/>
                  </a:moveTo>
                  <a:cubicBezTo>
                    <a:pt x="16" y="7"/>
                    <a:pt x="17" y="15"/>
                    <a:pt x="15" y="21"/>
                  </a:cubicBezTo>
                  <a:cubicBezTo>
                    <a:pt x="11" y="29"/>
                    <a:pt x="0" y="84"/>
                    <a:pt x="50" y="84"/>
                  </a:cubicBezTo>
                  <a:cubicBezTo>
                    <a:pt x="103" y="84"/>
                    <a:pt x="88" y="37"/>
                    <a:pt x="87" y="20"/>
                  </a:cubicBezTo>
                  <a:cubicBezTo>
                    <a:pt x="86" y="16"/>
                    <a:pt x="86" y="12"/>
                    <a:pt x="87" y="8"/>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46" name="Freeform 1048">
              <a:extLst>
                <a:ext uri="{FF2B5EF4-FFF2-40B4-BE49-F238E27FC236}">
                  <a16:creationId xmlns:a16="http://schemas.microsoft.com/office/drawing/2014/main" id="{038ABA09-13F5-4CC6-9F86-B2DDF8750F44}"/>
                </a:ext>
              </a:extLst>
            </p:cNvPr>
            <p:cNvSpPr>
              <a:spLocks/>
            </p:cNvSpPr>
            <p:nvPr/>
          </p:nvSpPr>
          <p:spPr bwMode="auto">
            <a:xfrm>
              <a:off x="3541" y="2491"/>
              <a:ext cx="31" cy="67"/>
            </a:xfrm>
            <a:custGeom>
              <a:avLst/>
              <a:gdLst>
                <a:gd name="T0" fmla="*/ 59 w 21"/>
                <a:gd name="T1" fmla="*/ 36 h 45"/>
                <a:gd name="T2" fmla="*/ 46 w 21"/>
                <a:gd name="T3" fmla="*/ 86 h 45"/>
                <a:gd name="T4" fmla="*/ 52 w 21"/>
                <a:gd name="T5" fmla="*/ 119 h 45"/>
                <a:gd name="T6" fmla="*/ 68 w 21"/>
                <a:gd name="T7" fmla="*/ 149 h 45"/>
                <a:gd name="T8" fmla="*/ 32 w 21"/>
                <a:gd name="T9" fmla="*/ 128 h 45"/>
                <a:gd name="T10" fmla="*/ 1 w 21"/>
                <a:gd name="T11" fmla="*/ 80 h 45"/>
                <a:gd name="T12" fmla="*/ 35 w 21"/>
                <a:gd name="T13" fmla="*/ 60 h 45"/>
                <a:gd name="T14" fmla="*/ 52 w 21"/>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45">
                  <a:moveTo>
                    <a:pt x="18" y="11"/>
                  </a:moveTo>
                  <a:cubicBezTo>
                    <a:pt x="20" y="17"/>
                    <a:pt x="15" y="20"/>
                    <a:pt x="14" y="26"/>
                  </a:cubicBezTo>
                  <a:cubicBezTo>
                    <a:pt x="14" y="29"/>
                    <a:pt x="14" y="33"/>
                    <a:pt x="16" y="36"/>
                  </a:cubicBezTo>
                  <a:cubicBezTo>
                    <a:pt x="17" y="39"/>
                    <a:pt x="20" y="42"/>
                    <a:pt x="21" y="45"/>
                  </a:cubicBezTo>
                  <a:cubicBezTo>
                    <a:pt x="17" y="44"/>
                    <a:pt x="13" y="42"/>
                    <a:pt x="10" y="39"/>
                  </a:cubicBezTo>
                  <a:cubicBezTo>
                    <a:pt x="7" y="36"/>
                    <a:pt x="0" y="28"/>
                    <a:pt x="1" y="24"/>
                  </a:cubicBezTo>
                  <a:cubicBezTo>
                    <a:pt x="2" y="21"/>
                    <a:pt x="8" y="21"/>
                    <a:pt x="11" y="18"/>
                  </a:cubicBezTo>
                  <a:cubicBezTo>
                    <a:pt x="15" y="14"/>
                    <a:pt x="19" y="6"/>
                    <a:pt x="16"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47" name="Freeform 1049">
              <a:extLst>
                <a:ext uri="{FF2B5EF4-FFF2-40B4-BE49-F238E27FC236}">
                  <a16:creationId xmlns:a16="http://schemas.microsoft.com/office/drawing/2014/main" id="{1A47B1F9-0415-416A-AEF6-24BAFAE551C5}"/>
                </a:ext>
              </a:extLst>
            </p:cNvPr>
            <p:cNvSpPr>
              <a:spLocks/>
            </p:cNvSpPr>
            <p:nvPr/>
          </p:nvSpPr>
          <p:spPr bwMode="auto">
            <a:xfrm>
              <a:off x="3613" y="2465"/>
              <a:ext cx="27" cy="92"/>
            </a:xfrm>
            <a:custGeom>
              <a:avLst/>
              <a:gdLst>
                <a:gd name="T0" fmla="*/ 53 w 18"/>
                <a:gd name="T1" fmla="*/ 18 h 61"/>
                <a:gd name="T2" fmla="*/ 53 w 18"/>
                <a:gd name="T3" fmla="*/ 148 h 61"/>
                <a:gd name="T4" fmla="*/ 0 w 18"/>
                <a:gd name="T5" fmla="*/ 210 h 61"/>
                <a:gd name="T6" fmla="*/ 27 w 18"/>
                <a:gd name="T7" fmla="*/ 170 h 61"/>
                <a:gd name="T8" fmla="*/ 8 w 18"/>
                <a:gd name="T9" fmla="*/ 127 h 61"/>
                <a:gd name="T10" fmla="*/ 27 w 18"/>
                <a:gd name="T11" fmla="*/ 75 h 61"/>
                <a:gd name="T12" fmla="*/ 45 w 18"/>
                <a:gd name="T13" fmla="*/ 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61">
                  <a:moveTo>
                    <a:pt x="15" y="5"/>
                  </a:moveTo>
                  <a:cubicBezTo>
                    <a:pt x="17" y="18"/>
                    <a:pt x="18" y="31"/>
                    <a:pt x="15" y="43"/>
                  </a:cubicBezTo>
                  <a:cubicBezTo>
                    <a:pt x="12" y="53"/>
                    <a:pt x="9" y="57"/>
                    <a:pt x="0" y="61"/>
                  </a:cubicBezTo>
                  <a:cubicBezTo>
                    <a:pt x="3" y="58"/>
                    <a:pt x="7" y="55"/>
                    <a:pt x="8" y="50"/>
                  </a:cubicBezTo>
                  <a:cubicBezTo>
                    <a:pt x="8" y="45"/>
                    <a:pt x="3" y="42"/>
                    <a:pt x="2" y="37"/>
                  </a:cubicBezTo>
                  <a:cubicBezTo>
                    <a:pt x="1" y="31"/>
                    <a:pt x="5" y="27"/>
                    <a:pt x="8" y="22"/>
                  </a:cubicBezTo>
                  <a:cubicBezTo>
                    <a:pt x="11" y="16"/>
                    <a:pt x="12" y="7"/>
                    <a:pt x="13"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48" name="Freeform 1050">
              <a:extLst>
                <a:ext uri="{FF2B5EF4-FFF2-40B4-BE49-F238E27FC236}">
                  <a16:creationId xmlns:a16="http://schemas.microsoft.com/office/drawing/2014/main" id="{10D60CC8-E9A9-4D26-ABEC-ED16CB2D93D7}"/>
                </a:ext>
              </a:extLst>
            </p:cNvPr>
            <p:cNvSpPr>
              <a:spLocks/>
            </p:cNvSpPr>
            <p:nvPr/>
          </p:nvSpPr>
          <p:spPr bwMode="auto">
            <a:xfrm>
              <a:off x="3522" y="2447"/>
              <a:ext cx="133" cy="123"/>
            </a:xfrm>
            <a:custGeom>
              <a:avLst/>
              <a:gdLst>
                <a:gd name="T0" fmla="*/ 27 w 88"/>
                <a:gd name="T1" fmla="*/ 0 h 82"/>
                <a:gd name="T2" fmla="*/ 32 w 88"/>
                <a:gd name="T3" fmla="*/ 66 h 82"/>
                <a:gd name="T4" fmla="*/ 39 w 88"/>
                <a:gd name="T5" fmla="*/ 230 h 82"/>
                <a:gd name="T6" fmla="*/ 153 w 88"/>
                <a:gd name="T7" fmla="*/ 278 h 82"/>
                <a:gd name="T8" fmla="*/ 264 w 88"/>
                <a:gd name="T9" fmla="*/ 237 h 82"/>
                <a:gd name="T10" fmla="*/ 283 w 88"/>
                <a:gd name="T11" fmla="*/ 89 h 82"/>
                <a:gd name="T12" fmla="*/ 278 w 88"/>
                <a:gd name="T13" fmla="*/ 66 h 82"/>
                <a:gd name="T14" fmla="*/ 277 w 88"/>
                <a:gd name="T15" fmla="*/ 48 h 82"/>
                <a:gd name="T16" fmla="*/ 272 w 88"/>
                <a:gd name="T17" fmla="*/ 12 h 82"/>
                <a:gd name="T18" fmla="*/ 272 w 88"/>
                <a:gd name="T19" fmla="*/ 45 h 82"/>
                <a:gd name="T20" fmla="*/ 277 w 88"/>
                <a:gd name="T21" fmla="*/ 62 h 82"/>
                <a:gd name="T22" fmla="*/ 278 w 88"/>
                <a:gd name="T23" fmla="*/ 89 h 82"/>
                <a:gd name="T24" fmla="*/ 263 w 88"/>
                <a:gd name="T25" fmla="*/ 237 h 82"/>
                <a:gd name="T26" fmla="*/ 153 w 88"/>
                <a:gd name="T27" fmla="*/ 275 h 82"/>
                <a:gd name="T28" fmla="*/ 41 w 88"/>
                <a:gd name="T29" fmla="*/ 228 h 82"/>
                <a:gd name="T30" fmla="*/ 35 w 88"/>
                <a:gd name="T31" fmla="*/ 66 h 82"/>
                <a:gd name="T32" fmla="*/ 27 w 8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82">
                  <a:moveTo>
                    <a:pt x="8" y="0"/>
                  </a:moveTo>
                  <a:cubicBezTo>
                    <a:pt x="13" y="6"/>
                    <a:pt x="11" y="14"/>
                    <a:pt x="9" y="19"/>
                  </a:cubicBezTo>
                  <a:cubicBezTo>
                    <a:pt x="6" y="26"/>
                    <a:pt x="0" y="51"/>
                    <a:pt x="11" y="68"/>
                  </a:cubicBezTo>
                  <a:cubicBezTo>
                    <a:pt x="17" y="78"/>
                    <a:pt x="29" y="82"/>
                    <a:pt x="44" y="82"/>
                  </a:cubicBezTo>
                  <a:cubicBezTo>
                    <a:pt x="60" y="82"/>
                    <a:pt x="70" y="78"/>
                    <a:pt x="77" y="70"/>
                  </a:cubicBezTo>
                  <a:cubicBezTo>
                    <a:pt x="88" y="58"/>
                    <a:pt x="84" y="39"/>
                    <a:pt x="82" y="26"/>
                  </a:cubicBezTo>
                  <a:cubicBezTo>
                    <a:pt x="81" y="19"/>
                    <a:pt x="81" y="19"/>
                    <a:pt x="81" y="19"/>
                  </a:cubicBezTo>
                  <a:cubicBezTo>
                    <a:pt x="80" y="14"/>
                    <a:pt x="80" y="14"/>
                    <a:pt x="80" y="14"/>
                  </a:cubicBezTo>
                  <a:cubicBezTo>
                    <a:pt x="79" y="10"/>
                    <a:pt x="79" y="6"/>
                    <a:pt x="79" y="3"/>
                  </a:cubicBezTo>
                  <a:cubicBezTo>
                    <a:pt x="79" y="6"/>
                    <a:pt x="78" y="10"/>
                    <a:pt x="79" y="13"/>
                  </a:cubicBezTo>
                  <a:cubicBezTo>
                    <a:pt x="80" y="18"/>
                    <a:pt x="80" y="18"/>
                    <a:pt x="80" y="18"/>
                  </a:cubicBezTo>
                  <a:cubicBezTo>
                    <a:pt x="81" y="26"/>
                    <a:pt x="81" y="26"/>
                    <a:pt x="81" y="26"/>
                  </a:cubicBezTo>
                  <a:cubicBezTo>
                    <a:pt x="83" y="39"/>
                    <a:pt x="86" y="58"/>
                    <a:pt x="76" y="70"/>
                  </a:cubicBezTo>
                  <a:cubicBezTo>
                    <a:pt x="69" y="77"/>
                    <a:pt x="59" y="81"/>
                    <a:pt x="44" y="81"/>
                  </a:cubicBezTo>
                  <a:cubicBezTo>
                    <a:pt x="29" y="81"/>
                    <a:pt x="18" y="77"/>
                    <a:pt x="12" y="67"/>
                  </a:cubicBezTo>
                  <a:cubicBezTo>
                    <a:pt x="1" y="50"/>
                    <a:pt x="8" y="23"/>
                    <a:pt x="10" y="19"/>
                  </a:cubicBezTo>
                  <a:cubicBezTo>
                    <a:pt x="12" y="14"/>
                    <a:pt x="14" y="7"/>
                    <a:pt x="8"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49" name="Freeform 1051">
              <a:extLst>
                <a:ext uri="{FF2B5EF4-FFF2-40B4-BE49-F238E27FC236}">
                  <a16:creationId xmlns:a16="http://schemas.microsoft.com/office/drawing/2014/main" id="{8E22FC5E-06A9-4914-9E0B-41FB47E0038B}"/>
                </a:ext>
              </a:extLst>
            </p:cNvPr>
            <p:cNvSpPr>
              <a:spLocks/>
            </p:cNvSpPr>
            <p:nvPr/>
          </p:nvSpPr>
          <p:spPr bwMode="auto">
            <a:xfrm>
              <a:off x="3563" y="2449"/>
              <a:ext cx="53" cy="112"/>
            </a:xfrm>
            <a:custGeom>
              <a:avLst/>
              <a:gdLst>
                <a:gd name="T0" fmla="*/ 111 w 35"/>
                <a:gd name="T1" fmla="*/ 0 h 75"/>
                <a:gd name="T2" fmla="*/ 115 w 35"/>
                <a:gd name="T3" fmla="*/ 42 h 75"/>
                <a:gd name="T4" fmla="*/ 108 w 35"/>
                <a:gd name="T5" fmla="*/ 163 h 75"/>
                <a:gd name="T6" fmla="*/ 108 w 35"/>
                <a:gd name="T7" fmla="*/ 163 h 75"/>
                <a:gd name="T8" fmla="*/ 108 w 35"/>
                <a:gd name="T9" fmla="*/ 163 h 75"/>
                <a:gd name="T10" fmla="*/ 117 w 35"/>
                <a:gd name="T11" fmla="*/ 200 h 75"/>
                <a:gd name="T12" fmla="*/ 67 w 35"/>
                <a:gd name="T13" fmla="*/ 248 h 75"/>
                <a:gd name="T14" fmla="*/ 62 w 35"/>
                <a:gd name="T15" fmla="*/ 248 h 75"/>
                <a:gd name="T16" fmla="*/ 5 w 35"/>
                <a:gd name="T17" fmla="*/ 200 h 75"/>
                <a:gd name="T18" fmla="*/ 18 w 35"/>
                <a:gd name="T19" fmla="*/ 163 h 75"/>
                <a:gd name="T20" fmla="*/ 18 w 35"/>
                <a:gd name="T21" fmla="*/ 161 h 75"/>
                <a:gd name="T22" fmla="*/ 12 w 35"/>
                <a:gd name="T23" fmla="*/ 42 h 75"/>
                <a:gd name="T24" fmla="*/ 8 w 35"/>
                <a:gd name="T25" fmla="*/ 15 h 75"/>
                <a:gd name="T26" fmla="*/ 8 w 35"/>
                <a:gd name="T27" fmla="*/ 55 h 75"/>
                <a:gd name="T28" fmla="*/ 12 w 35"/>
                <a:gd name="T29" fmla="*/ 163 h 75"/>
                <a:gd name="T30" fmla="*/ 0 w 35"/>
                <a:gd name="T31" fmla="*/ 194 h 75"/>
                <a:gd name="T32" fmla="*/ 0 w 35"/>
                <a:gd name="T33" fmla="*/ 200 h 75"/>
                <a:gd name="T34" fmla="*/ 62 w 35"/>
                <a:gd name="T35" fmla="*/ 249 h 75"/>
                <a:gd name="T36" fmla="*/ 67 w 35"/>
                <a:gd name="T37" fmla="*/ 249 h 75"/>
                <a:gd name="T38" fmla="*/ 121 w 35"/>
                <a:gd name="T39" fmla="*/ 203 h 75"/>
                <a:gd name="T40" fmla="*/ 121 w 35"/>
                <a:gd name="T41" fmla="*/ 196 h 75"/>
                <a:gd name="T42" fmla="*/ 111 w 35"/>
                <a:gd name="T43" fmla="*/ 163 h 75"/>
                <a:gd name="T44" fmla="*/ 117 w 35"/>
                <a:gd name="T45" fmla="*/ 54 h 75"/>
                <a:gd name="T46" fmla="*/ 117 w 35"/>
                <a:gd name="T47" fmla="*/ 46 h 75"/>
                <a:gd name="T48" fmla="*/ 111 w 35"/>
                <a:gd name="T49" fmla="*/ 0 h 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5" h="75">
                  <a:moveTo>
                    <a:pt x="32" y="0"/>
                  </a:moveTo>
                  <a:cubicBezTo>
                    <a:pt x="33" y="2"/>
                    <a:pt x="33" y="8"/>
                    <a:pt x="33" y="13"/>
                  </a:cubicBezTo>
                  <a:cubicBezTo>
                    <a:pt x="33" y="19"/>
                    <a:pt x="31" y="45"/>
                    <a:pt x="31" y="49"/>
                  </a:cubicBezTo>
                  <a:cubicBezTo>
                    <a:pt x="31" y="49"/>
                    <a:pt x="31" y="49"/>
                    <a:pt x="31" y="49"/>
                  </a:cubicBezTo>
                  <a:cubicBezTo>
                    <a:pt x="31" y="49"/>
                    <a:pt x="31" y="49"/>
                    <a:pt x="31" y="49"/>
                  </a:cubicBezTo>
                  <a:cubicBezTo>
                    <a:pt x="33" y="53"/>
                    <a:pt x="35" y="57"/>
                    <a:pt x="34" y="60"/>
                  </a:cubicBezTo>
                  <a:cubicBezTo>
                    <a:pt x="33" y="65"/>
                    <a:pt x="28" y="74"/>
                    <a:pt x="19" y="74"/>
                  </a:cubicBezTo>
                  <a:cubicBezTo>
                    <a:pt x="18" y="74"/>
                    <a:pt x="18" y="74"/>
                    <a:pt x="18" y="74"/>
                  </a:cubicBezTo>
                  <a:cubicBezTo>
                    <a:pt x="9" y="74"/>
                    <a:pt x="3" y="65"/>
                    <a:pt x="1" y="60"/>
                  </a:cubicBezTo>
                  <a:cubicBezTo>
                    <a:pt x="0" y="57"/>
                    <a:pt x="3" y="53"/>
                    <a:pt x="5" y="49"/>
                  </a:cubicBezTo>
                  <a:cubicBezTo>
                    <a:pt x="5" y="48"/>
                    <a:pt x="5" y="48"/>
                    <a:pt x="5" y="48"/>
                  </a:cubicBezTo>
                  <a:cubicBezTo>
                    <a:pt x="4" y="45"/>
                    <a:pt x="3" y="19"/>
                    <a:pt x="3" y="13"/>
                  </a:cubicBezTo>
                  <a:cubicBezTo>
                    <a:pt x="2" y="5"/>
                    <a:pt x="2" y="5"/>
                    <a:pt x="2" y="5"/>
                  </a:cubicBezTo>
                  <a:cubicBezTo>
                    <a:pt x="2" y="17"/>
                    <a:pt x="2" y="17"/>
                    <a:pt x="2" y="17"/>
                  </a:cubicBezTo>
                  <a:cubicBezTo>
                    <a:pt x="2" y="22"/>
                    <a:pt x="3" y="44"/>
                    <a:pt x="3" y="49"/>
                  </a:cubicBezTo>
                  <a:cubicBezTo>
                    <a:pt x="1" y="52"/>
                    <a:pt x="0" y="55"/>
                    <a:pt x="0" y="58"/>
                  </a:cubicBezTo>
                  <a:cubicBezTo>
                    <a:pt x="0" y="59"/>
                    <a:pt x="0" y="60"/>
                    <a:pt x="0" y="60"/>
                  </a:cubicBezTo>
                  <a:cubicBezTo>
                    <a:pt x="2" y="66"/>
                    <a:pt x="7" y="75"/>
                    <a:pt x="18" y="75"/>
                  </a:cubicBezTo>
                  <a:cubicBezTo>
                    <a:pt x="19" y="75"/>
                    <a:pt x="19" y="75"/>
                    <a:pt x="19" y="75"/>
                  </a:cubicBezTo>
                  <a:cubicBezTo>
                    <a:pt x="29" y="75"/>
                    <a:pt x="33" y="66"/>
                    <a:pt x="35" y="61"/>
                  </a:cubicBezTo>
                  <a:cubicBezTo>
                    <a:pt x="35" y="60"/>
                    <a:pt x="35" y="59"/>
                    <a:pt x="35" y="59"/>
                  </a:cubicBezTo>
                  <a:cubicBezTo>
                    <a:pt x="35" y="56"/>
                    <a:pt x="34" y="52"/>
                    <a:pt x="32" y="49"/>
                  </a:cubicBezTo>
                  <a:cubicBezTo>
                    <a:pt x="33" y="44"/>
                    <a:pt x="34" y="20"/>
                    <a:pt x="34" y="16"/>
                  </a:cubicBezTo>
                  <a:cubicBezTo>
                    <a:pt x="34" y="15"/>
                    <a:pt x="34" y="14"/>
                    <a:pt x="34" y="14"/>
                  </a:cubicBezTo>
                  <a:cubicBezTo>
                    <a:pt x="34" y="9"/>
                    <a:pt x="33" y="2"/>
                    <a:pt x="32"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50" name="Freeform 1052">
              <a:extLst>
                <a:ext uri="{FF2B5EF4-FFF2-40B4-BE49-F238E27FC236}">
                  <a16:creationId xmlns:a16="http://schemas.microsoft.com/office/drawing/2014/main" id="{BC3CCBAA-BFCB-4E23-8A53-AFB30D05A4C4}"/>
                </a:ext>
              </a:extLst>
            </p:cNvPr>
            <p:cNvSpPr>
              <a:spLocks/>
            </p:cNvSpPr>
            <p:nvPr/>
          </p:nvSpPr>
          <p:spPr bwMode="auto">
            <a:xfrm>
              <a:off x="3598" y="2516"/>
              <a:ext cx="13" cy="8"/>
            </a:xfrm>
            <a:custGeom>
              <a:avLst/>
              <a:gdLst>
                <a:gd name="T0" fmla="*/ 0 w 9"/>
                <a:gd name="T1" fmla="*/ 0 h 5"/>
                <a:gd name="T2" fmla="*/ 25 w 9"/>
                <a:gd name="T3" fmla="*/ 21 h 5"/>
                <a:gd name="T4" fmla="*/ 27 w 9"/>
                <a:gd name="T5" fmla="*/ 16 h 5"/>
                <a:gd name="T6" fmla="*/ 0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0"/>
                  </a:moveTo>
                  <a:cubicBezTo>
                    <a:pt x="2" y="0"/>
                    <a:pt x="7" y="3"/>
                    <a:pt x="8" y="5"/>
                  </a:cubicBezTo>
                  <a:cubicBezTo>
                    <a:pt x="9" y="4"/>
                    <a:pt x="9" y="4"/>
                    <a:pt x="9" y="4"/>
                  </a:cubicBezTo>
                  <a:cubicBezTo>
                    <a:pt x="7" y="1"/>
                    <a:pt x="1" y="0"/>
                    <a:pt x="0"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51" name="Freeform 1053">
              <a:extLst>
                <a:ext uri="{FF2B5EF4-FFF2-40B4-BE49-F238E27FC236}">
                  <a16:creationId xmlns:a16="http://schemas.microsoft.com/office/drawing/2014/main" id="{12A6C598-0A5E-4149-A1B0-0C0F4D0E8951}"/>
                </a:ext>
              </a:extLst>
            </p:cNvPr>
            <p:cNvSpPr>
              <a:spLocks/>
            </p:cNvSpPr>
            <p:nvPr/>
          </p:nvSpPr>
          <p:spPr bwMode="auto">
            <a:xfrm>
              <a:off x="3679" y="1110"/>
              <a:ext cx="431" cy="1208"/>
            </a:xfrm>
            <a:custGeom>
              <a:avLst/>
              <a:gdLst>
                <a:gd name="T0" fmla="*/ 45 w 286"/>
                <a:gd name="T1" fmla="*/ 0 h 807"/>
                <a:gd name="T2" fmla="*/ 113 w 286"/>
                <a:gd name="T3" fmla="*/ 242 h 807"/>
                <a:gd name="T4" fmla="*/ 371 w 286"/>
                <a:gd name="T5" fmla="*/ 412 h 807"/>
                <a:gd name="T6" fmla="*/ 654 w 286"/>
                <a:gd name="T7" fmla="*/ 668 h 807"/>
                <a:gd name="T8" fmla="*/ 770 w 286"/>
                <a:gd name="T9" fmla="*/ 1040 h 807"/>
                <a:gd name="T10" fmla="*/ 864 w 286"/>
                <a:gd name="T11" fmla="*/ 1564 h 807"/>
                <a:gd name="T12" fmla="*/ 883 w 286"/>
                <a:gd name="T13" fmla="*/ 1777 h 807"/>
                <a:gd name="T14" fmla="*/ 945 w 286"/>
                <a:gd name="T15" fmla="*/ 2404 h 807"/>
                <a:gd name="T16" fmla="*/ 958 w 286"/>
                <a:gd name="T17" fmla="*/ 2590 h 807"/>
                <a:gd name="T18" fmla="*/ 980 w 286"/>
                <a:gd name="T19" fmla="*/ 2706 h 8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6" h="807">
                  <a:moveTo>
                    <a:pt x="13" y="0"/>
                  </a:moveTo>
                  <a:cubicBezTo>
                    <a:pt x="12" y="14"/>
                    <a:pt x="0" y="45"/>
                    <a:pt x="33" y="72"/>
                  </a:cubicBezTo>
                  <a:cubicBezTo>
                    <a:pt x="65" y="92"/>
                    <a:pt x="102" y="120"/>
                    <a:pt x="108" y="123"/>
                  </a:cubicBezTo>
                  <a:cubicBezTo>
                    <a:pt x="123" y="129"/>
                    <a:pt x="176" y="170"/>
                    <a:pt x="191" y="199"/>
                  </a:cubicBezTo>
                  <a:cubicBezTo>
                    <a:pt x="201" y="221"/>
                    <a:pt x="224" y="270"/>
                    <a:pt x="225" y="310"/>
                  </a:cubicBezTo>
                  <a:cubicBezTo>
                    <a:pt x="223" y="336"/>
                    <a:pt x="242" y="383"/>
                    <a:pt x="252" y="466"/>
                  </a:cubicBezTo>
                  <a:cubicBezTo>
                    <a:pt x="251" y="496"/>
                    <a:pt x="255" y="517"/>
                    <a:pt x="258" y="530"/>
                  </a:cubicBezTo>
                  <a:cubicBezTo>
                    <a:pt x="275" y="572"/>
                    <a:pt x="275" y="688"/>
                    <a:pt x="276" y="717"/>
                  </a:cubicBezTo>
                  <a:cubicBezTo>
                    <a:pt x="277" y="735"/>
                    <a:pt x="277" y="760"/>
                    <a:pt x="280" y="772"/>
                  </a:cubicBezTo>
                  <a:cubicBezTo>
                    <a:pt x="283" y="785"/>
                    <a:pt x="283" y="796"/>
                    <a:pt x="286" y="80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52" name="Freeform 1054">
              <a:extLst>
                <a:ext uri="{FF2B5EF4-FFF2-40B4-BE49-F238E27FC236}">
                  <a16:creationId xmlns:a16="http://schemas.microsoft.com/office/drawing/2014/main" id="{D30F607E-97F7-4BE1-8FCE-598E14E80B5D}"/>
                </a:ext>
              </a:extLst>
            </p:cNvPr>
            <p:cNvSpPr>
              <a:spLocks/>
            </p:cNvSpPr>
            <p:nvPr/>
          </p:nvSpPr>
          <p:spPr bwMode="auto">
            <a:xfrm>
              <a:off x="3815" y="1703"/>
              <a:ext cx="208" cy="1995"/>
            </a:xfrm>
            <a:custGeom>
              <a:avLst/>
              <a:gdLst>
                <a:gd name="T0" fmla="*/ 0 w 138"/>
                <a:gd name="T1" fmla="*/ 4475 h 1332"/>
                <a:gd name="T2" fmla="*/ 48 w 138"/>
                <a:gd name="T3" fmla="*/ 3942 h 1332"/>
                <a:gd name="T4" fmla="*/ 32 w 138"/>
                <a:gd name="T5" fmla="*/ 3367 h 1332"/>
                <a:gd name="T6" fmla="*/ 59 w 138"/>
                <a:gd name="T7" fmla="*/ 3154 h 1332"/>
                <a:gd name="T8" fmla="*/ 54 w 138"/>
                <a:gd name="T9" fmla="*/ 2903 h 1332"/>
                <a:gd name="T10" fmla="*/ 154 w 138"/>
                <a:gd name="T11" fmla="*/ 1595 h 1332"/>
                <a:gd name="T12" fmla="*/ 202 w 138"/>
                <a:gd name="T13" fmla="*/ 1378 h 1332"/>
                <a:gd name="T14" fmla="*/ 237 w 138"/>
                <a:gd name="T15" fmla="*/ 506 h 1332"/>
                <a:gd name="T16" fmla="*/ 161 w 138"/>
                <a:gd name="T17" fmla="*/ 225 h 1332"/>
                <a:gd name="T18" fmla="*/ 202 w 138"/>
                <a:gd name="T19" fmla="*/ 1 h 1332"/>
                <a:gd name="T20" fmla="*/ 202 w 138"/>
                <a:gd name="T21" fmla="*/ 0 h 1332"/>
                <a:gd name="T22" fmla="*/ 210 w 138"/>
                <a:gd name="T23" fmla="*/ 76 h 1332"/>
                <a:gd name="T24" fmla="*/ 219 w 138"/>
                <a:gd name="T25" fmla="*/ 150 h 1332"/>
                <a:gd name="T26" fmla="*/ 261 w 138"/>
                <a:gd name="T27" fmla="*/ 491 h 1332"/>
                <a:gd name="T28" fmla="*/ 332 w 138"/>
                <a:gd name="T29" fmla="*/ 816 h 1332"/>
                <a:gd name="T30" fmla="*/ 448 w 138"/>
                <a:gd name="T31" fmla="*/ 1324 h 1332"/>
                <a:gd name="T32" fmla="*/ 473 w 138"/>
                <a:gd name="T33" fmla="*/ 1423 h 13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8" h="1332">
                  <a:moveTo>
                    <a:pt x="0" y="1332"/>
                  </a:moveTo>
                  <a:cubicBezTo>
                    <a:pt x="5" y="1282"/>
                    <a:pt x="11" y="1237"/>
                    <a:pt x="14" y="1173"/>
                  </a:cubicBezTo>
                  <a:cubicBezTo>
                    <a:pt x="15" y="1141"/>
                    <a:pt x="7" y="1071"/>
                    <a:pt x="9" y="1002"/>
                  </a:cubicBezTo>
                  <a:cubicBezTo>
                    <a:pt x="10" y="968"/>
                    <a:pt x="16" y="944"/>
                    <a:pt x="17" y="939"/>
                  </a:cubicBezTo>
                  <a:cubicBezTo>
                    <a:pt x="21" y="917"/>
                    <a:pt x="16" y="876"/>
                    <a:pt x="16" y="864"/>
                  </a:cubicBezTo>
                  <a:cubicBezTo>
                    <a:pt x="22" y="676"/>
                    <a:pt x="47" y="514"/>
                    <a:pt x="45" y="475"/>
                  </a:cubicBezTo>
                  <a:cubicBezTo>
                    <a:pt x="45" y="475"/>
                    <a:pt x="62" y="424"/>
                    <a:pt x="59" y="410"/>
                  </a:cubicBezTo>
                  <a:cubicBezTo>
                    <a:pt x="58" y="382"/>
                    <a:pt x="106" y="301"/>
                    <a:pt x="69" y="151"/>
                  </a:cubicBezTo>
                  <a:cubicBezTo>
                    <a:pt x="70" y="127"/>
                    <a:pt x="48" y="91"/>
                    <a:pt x="47" y="67"/>
                  </a:cubicBezTo>
                  <a:cubicBezTo>
                    <a:pt x="48" y="37"/>
                    <a:pt x="59" y="12"/>
                    <a:pt x="59" y="1"/>
                  </a:cubicBezTo>
                  <a:cubicBezTo>
                    <a:pt x="59" y="0"/>
                    <a:pt x="59" y="0"/>
                    <a:pt x="59" y="0"/>
                  </a:cubicBezTo>
                  <a:cubicBezTo>
                    <a:pt x="60" y="10"/>
                    <a:pt x="61" y="19"/>
                    <a:pt x="61" y="23"/>
                  </a:cubicBezTo>
                  <a:cubicBezTo>
                    <a:pt x="63" y="31"/>
                    <a:pt x="63" y="43"/>
                    <a:pt x="64" y="45"/>
                  </a:cubicBezTo>
                  <a:cubicBezTo>
                    <a:pt x="65" y="57"/>
                    <a:pt x="75" y="122"/>
                    <a:pt x="76" y="146"/>
                  </a:cubicBezTo>
                  <a:cubicBezTo>
                    <a:pt x="71" y="179"/>
                    <a:pt x="88" y="196"/>
                    <a:pt x="97" y="243"/>
                  </a:cubicBezTo>
                  <a:cubicBezTo>
                    <a:pt x="101" y="268"/>
                    <a:pt x="129" y="382"/>
                    <a:pt x="131" y="394"/>
                  </a:cubicBezTo>
                  <a:cubicBezTo>
                    <a:pt x="133" y="407"/>
                    <a:pt x="136" y="420"/>
                    <a:pt x="138" y="42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53" name="Freeform 1055">
              <a:extLst>
                <a:ext uri="{FF2B5EF4-FFF2-40B4-BE49-F238E27FC236}">
                  <a16:creationId xmlns:a16="http://schemas.microsoft.com/office/drawing/2014/main" id="{5C829557-4EFC-4BA7-9B97-FC05DFAEC495}"/>
                </a:ext>
              </a:extLst>
            </p:cNvPr>
            <p:cNvSpPr>
              <a:spLocks/>
            </p:cNvSpPr>
            <p:nvPr/>
          </p:nvSpPr>
          <p:spPr bwMode="auto">
            <a:xfrm>
              <a:off x="3632" y="2555"/>
              <a:ext cx="53" cy="1043"/>
            </a:xfrm>
            <a:custGeom>
              <a:avLst/>
              <a:gdLst>
                <a:gd name="T0" fmla="*/ 0 w 35"/>
                <a:gd name="T1" fmla="*/ 0 h 696"/>
                <a:gd name="T2" fmla="*/ 27 w 35"/>
                <a:gd name="T3" fmla="*/ 559 h 696"/>
                <a:gd name="T4" fmla="*/ 41 w 35"/>
                <a:gd name="T5" fmla="*/ 1235 h 696"/>
                <a:gd name="T6" fmla="*/ 45 w 35"/>
                <a:gd name="T7" fmla="*/ 1350 h 696"/>
                <a:gd name="T8" fmla="*/ 62 w 35"/>
                <a:gd name="T9" fmla="*/ 1794 h 696"/>
                <a:gd name="T10" fmla="*/ 121 w 35"/>
                <a:gd name="T11" fmla="*/ 2342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96">
                  <a:moveTo>
                    <a:pt x="0" y="0"/>
                  </a:moveTo>
                  <a:cubicBezTo>
                    <a:pt x="1" y="21"/>
                    <a:pt x="6" y="146"/>
                    <a:pt x="8" y="166"/>
                  </a:cubicBezTo>
                  <a:cubicBezTo>
                    <a:pt x="8" y="168"/>
                    <a:pt x="18" y="334"/>
                    <a:pt x="12" y="367"/>
                  </a:cubicBezTo>
                  <a:cubicBezTo>
                    <a:pt x="11" y="372"/>
                    <a:pt x="13" y="397"/>
                    <a:pt x="13" y="401"/>
                  </a:cubicBezTo>
                  <a:cubicBezTo>
                    <a:pt x="13" y="423"/>
                    <a:pt x="21" y="500"/>
                    <a:pt x="18" y="533"/>
                  </a:cubicBezTo>
                  <a:cubicBezTo>
                    <a:pt x="14" y="590"/>
                    <a:pt x="29" y="665"/>
                    <a:pt x="35" y="69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54" name="Freeform 1056">
              <a:extLst>
                <a:ext uri="{FF2B5EF4-FFF2-40B4-BE49-F238E27FC236}">
                  <a16:creationId xmlns:a16="http://schemas.microsoft.com/office/drawing/2014/main" id="{020BD14B-95C6-428A-B12B-1F15ABF7232B}"/>
                </a:ext>
              </a:extLst>
            </p:cNvPr>
            <p:cNvSpPr>
              <a:spLocks/>
            </p:cNvSpPr>
            <p:nvPr/>
          </p:nvSpPr>
          <p:spPr bwMode="auto">
            <a:xfrm>
              <a:off x="3491" y="2564"/>
              <a:ext cx="69" cy="1020"/>
            </a:xfrm>
            <a:custGeom>
              <a:avLst/>
              <a:gdLst>
                <a:gd name="T0" fmla="*/ 0 w 46"/>
                <a:gd name="T1" fmla="*/ 2289 h 681"/>
                <a:gd name="T2" fmla="*/ 80 w 46"/>
                <a:gd name="T3" fmla="*/ 1781 h 681"/>
                <a:gd name="T4" fmla="*/ 99 w 46"/>
                <a:gd name="T5" fmla="*/ 1329 h 681"/>
                <a:gd name="T6" fmla="*/ 102 w 46"/>
                <a:gd name="T7" fmla="*/ 1213 h 681"/>
                <a:gd name="T8" fmla="*/ 140 w 46"/>
                <a:gd name="T9" fmla="*/ 533 h 681"/>
                <a:gd name="T10" fmla="*/ 156 w 46"/>
                <a:gd name="T11" fmla="*/ 0 h 6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681">
                  <a:moveTo>
                    <a:pt x="0" y="681"/>
                  </a:moveTo>
                  <a:cubicBezTo>
                    <a:pt x="3" y="668"/>
                    <a:pt x="25" y="584"/>
                    <a:pt x="23" y="530"/>
                  </a:cubicBezTo>
                  <a:cubicBezTo>
                    <a:pt x="22" y="497"/>
                    <a:pt x="29" y="417"/>
                    <a:pt x="29" y="395"/>
                  </a:cubicBezTo>
                  <a:cubicBezTo>
                    <a:pt x="29" y="391"/>
                    <a:pt x="31" y="366"/>
                    <a:pt x="30" y="361"/>
                  </a:cubicBezTo>
                  <a:cubicBezTo>
                    <a:pt x="23" y="327"/>
                    <a:pt x="41" y="161"/>
                    <a:pt x="41" y="159"/>
                  </a:cubicBezTo>
                  <a:cubicBezTo>
                    <a:pt x="43" y="140"/>
                    <a:pt x="45" y="30"/>
                    <a:pt x="4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55" name="Freeform 1057">
              <a:extLst>
                <a:ext uri="{FF2B5EF4-FFF2-40B4-BE49-F238E27FC236}">
                  <a16:creationId xmlns:a16="http://schemas.microsoft.com/office/drawing/2014/main" id="{49E13450-654D-4853-A817-91708C3A942F}"/>
                </a:ext>
              </a:extLst>
            </p:cNvPr>
            <p:cNvSpPr>
              <a:spLocks/>
            </p:cNvSpPr>
            <p:nvPr/>
          </p:nvSpPr>
          <p:spPr bwMode="auto">
            <a:xfrm>
              <a:off x="3080" y="1703"/>
              <a:ext cx="283" cy="1995"/>
            </a:xfrm>
            <a:custGeom>
              <a:avLst/>
              <a:gdLst>
                <a:gd name="T0" fmla="*/ 0 w 188"/>
                <a:gd name="T1" fmla="*/ 1486 h 1332"/>
                <a:gd name="T2" fmla="*/ 18 w 188"/>
                <a:gd name="T3" fmla="*/ 1713 h 1332"/>
                <a:gd name="T4" fmla="*/ 18 w 188"/>
                <a:gd name="T5" fmla="*/ 1830 h 1332"/>
                <a:gd name="T6" fmla="*/ 66 w 188"/>
                <a:gd name="T7" fmla="*/ 1956 h 1332"/>
                <a:gd name="T8" fmla="*/ 129 w 188"/>
                <a:gd name="T9" fmla="*/ 2073 h 1332"/>
                <a:gd name="T10" fmla="*/ 203 w 188"/>
                <a:gd name="T11" fmla="*/ 2131 h 1332"/>
                <a:gd name="T12" fmla="*/ 259 w 188"/>
                <a:gd name="T13" fmla="*/ 2158 h 1332"/>
                <a:gd name="T14" fmla="*/ 283 w 188"/>
                <a:gd name="T15" fmla="*/ 2127 h 1332"/>
                <a:gd name="T16" fmla="*/ 300 w 188"/>
                <a:gd name="T17" fmla="*/ 2127 h 1332"/>
                <a:gd name="T18" fmla="*/ 363 w 188"/>
                <a:gd name="T19" fmla="*/ 2124 h 1332"/>
                <a:gd name="T20" fmla="*/ 351 w 188"/>
                <a:gd name="T21" fmla="*/ 2073 h 1332"/>
                <a:gd name="T22" fmla="*/ 378 w 188"/>
                <a:gd name="T23" fmla="*/ 2070 h 1332"/>
                <a:gd name="T24" fmla="*/ 369 w 188"/>
                <a:gd name="T25" fmla="*/ 2019 h 1332"/>
                <a:gd name="T26" fmla="*/ 286 w 188"/>
                <a:gd name="T27" fmla="*/ 1959 h 1332"/>
                <a:gd name="T28" fmla="*/ 236 w 188"/>
                <a:gd name="T29" fmla="*/ 1925 h 1332"/>
                <a:gd name="T30" fmla="*/ 218 w 188"/>
                <a:gd name="T31" fmla="*/ 1875 h 1332"/>
                <a:gd name="T32" fmla="*/ 218 w 188"/>
                <a:gd name="T33" fmla="*/ 1802 h 1332"/>
                <a:gd name="T34" fmla="*/ 224 w 188"/>
                <a:gd name="T35" fmla="*/ 1713 h 1332"/>
                <a:gd name="T36" fmla="*/ 269 w 188"/>
                <a:gd name="T37" fmla="*/ 1757 h 1332"/>
                <a:gd name="T38" fmla="*/ 391 w 188"/>
                <a:gd name="T39" fmla="*/ 1829 h 1332"/>
                <a:gd name="T40" fmla="*/ 336 w 188"/>
                <a:gd name="T41" fmla="*/ 1676 h 1332"/>
                <a:gd name="T42" fmla="*/ 236 w 188"/>
                <a:gd name="T43" fmla="*/ 1532 h 1332"/>
                <a:gd name="T44" fmla="*/ 203 w 188"/>
                <a:gd name="T45" fmla="*/ 1445 h 1332"/>
                <a:gd name="T46" fmla="*/ 194 w 188"/>
                <a:gd name="T47" fmla="*/ 1423 h 1332"/>
                <a:gd name="T48" fmla="*/ 218 w 188"/>
                <a:gd name="T49" fmla="*/ 1324 h 1332"/>
                <a:gd name="T50" fmla="*/ 337 w 188"/>
                <a:gd name="T51" fmla="*/ 819 h 1332"/>
                <a:gd name="T52" fmla="*/ 405 w 188"/>
                <a:gd name="T53" fmla="*/ 491 h 1332"/>
                <a:gd name="T54" fmla="*/ 447 w 188"/>
                <a:gd name="T55" fmla="*/ 150 h 1332"/>
                <a:gd name="T56" fmla="*/ 453 w 188"/>
                <a:gd name="T57" fmla="*/ 76 h 1332"/>
                <a:gd name="T58" fmla="*/ 461 w 188"/>
                <a:gd name="T59" fmla="*/ 0 h 1332"/>
                <a:gd name="T60" fmla="*/ 461 w 188"/>
                <a:gd name="T61" fmla="*/ 1 h 1332"/>
                <a:gd name="T62" fmla="*/ 507 w 188"/>
                <a:gd name="T63" fmla="*/ 217 h 1332"/>
                <a:gd name="T64" fmla="*/ 431 w 188"/>
                <a:gd name="T65" fmla="*/ 494 h 1332"/>
                <a:gd name="T66" fmla="*/ 461 w 188"/>
                <a:gd name="T67" fmla="*/ 1378 h 1332"/>
                <a:gd name="T68" fmla="*/ 512 w 188"/>
                <a:gd name="T69" fmla="*/ 1627 h 1332"/>
                <a:gd name="T70" fmla="*/ 593 w 188"/>
                <a:gd name="T71" fmla="*/ 2903 h 1332"/>
                <a:gd name="T72" fmla="*/ 601 w 188"/>
                <a:gd name="T73" fmla="*/ 3154 h 1332"/>
                <a:gd name="T74" fmla="*/ 629 w 188"/>
                <a:gd name="T75" fmla="*/ 3367 h 1332"/>
                <a:gd name="T76" fmla="*/ 602 w 188"/>
                <a:gd name="T77" fmla="*/ 3938 h 1332"/>
                <a:gd name="T78" fmla="*/ 641 w 188"/>
                <a:gd name="T79" fmla="*/ 4475 h 13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8" h="1332">
                  <a:moveTo>
                    <a:pt x="0" y="442"/>
                  </a:moveTo>
                  <a:cubicBezTo>
                    <a:pt x="0" y="442"/>
                    <a:pt x="7" y="494"/>
                    <a:pt x="5" y="510"/>
                  </a:cubicBezTo>
                  <a:cubicBezTo>
                    <a:pt x="3" y="526"/>
                    <a:pt x="4" y="535"/>
                    <a:pt x="5" y="545"/>
                  </a:cubicBezTo>
                  <a:cubicBezTo>
                    <a:pt x="6" y="555"/>
                    <a:pt x="16" y="570"/>
                    <a:pt x="19" y="582"/>
                  </a:cubicBezTo>
                  <a:cubicBezTo>
                    <a:pt x="25" y="608"/>
                    <a:pt x="32" y="608"/>
                    <a:pt x="38" y="617"/>
                  </a:cubicBezTo>
                  <a:cubicBezTo>
                    <a:pt x="44" y="625"/>
                    <a:pt x="58" y="631"/>
                    <a:pt x="60" y="634"/>
                  </a:cubicBezTo>
                  <a:cubicBezTo>
                    <a:pt x="62" y="637"/>
                    <a:pt x="69" y="643"/>
                    <a:pt x="76" y="642"/>
                  </a:cubicBezTo>
                  <a:cubicBezTo>
                    <a:pt x="84" y="641"/>
                    <a:pt x="83" y="633"/>
                    <a:pt x="83" y="633"/>
                  </a:cubicBezTo>
                  <a:cubicBezTo>
                    <a:pt x="83" y="633"/>
                    <a:pt x="85" y="633"/>
                    <a:pt x="88" y="633"/>
                  </a:cubicBezTo>
                  <a:cubicBezTo>
                    <a:pt x="92" y="633"/>
                    <a:pt x="103" y="635"/>
                    <a:pt x="106" y="632"/>
                  </a:cubicBezTo>
                  <a:cubicBezTo>
                    <a:pt x="113" y="624"/>
                    <a:pt x="103" y="617"/>
                    <a:pt x="103" y="617"/>
                  </a:cubicBezTo>
                  <a:cubicBezTo>
                    <a:pt x="111" y="616"/>
                    <a:pt x="111" y="616"/>
                    <a:pt x="111" y="616"/>
                  </a:cubicBezTo>
                  <a:cubicBezTo>
                    <a:pt x="120" y="611"/>
                    <a:pt x="108" y="601"/>
                    <a:pt x="108" y="601"/>
                  </a:cubicBezTo>
                  <a:cubicBezTo>
                    <a:pt x="109" y="583"/>
                    <a:pt x="86" y="587"/>
                    <a:pt x="84" y="583"/>
                  </a:cubicBezTo>
                  <a:cubicBezTo>
                    <a:pt x="76" y="573"/>
                    <a:pt x="69" y="573"/>
                    <a:pt x="69" y="573"/>
                  </a:cubicBezTo>
                  <a:cubicBezTo>
                    <a:pt x="68" y="563"/>
                    <a:pt x="62" y="561"/>
                    <a:pt x="64" y="558"/>
                  </a:cubicBezTo>
                  <a:cubicBezTo>
                    <a:pt x="69" y="551"/>
                    <a:pt x="60" y="542"/>
                    <a:pt x="64" y="536"/>
                  </a:cubicBezTo>
                  <a:cubicBezTo>
                    <a:pt x="67" y="530"/>
                    <a:pt x="66" y="510"/>
                    <a:pt x="66" y="510"/>
                  </a:cubicBezTo>
                  <a:cubicBezTo>
                    <a:pt x="66" y="510"/>
                    <a:pt x="75" y="512"/>
                    <a:pt x="79" y="523"/>
                  </a:cubicBezTo>
                  <a:cubicBezTo>
                    <a:pt x="83" y="534"/>
                    <a:pt x="101" y="553"/>
                    <a:pt x="115" y="544"/>
                  </a:cubicBezTo>
                  <a:cubicBezTo>
                    <a:pt x="129" y="535"/>
                    <a:pt x="109" y="510"/>
                    <a:pt x="98" y="499"/>
                  </a:cubicBezTo>
                  <a:cubicBezTo>
                    <a:pt x="86" y="488"/>
                    <a:pt x="77" y="465"/>
                    <a:pt x="69" y="456"/>
                  </a:cubicBezTo>
                  <a:cubicBezTo>
                    <a:pt x="60" y="448"/>
                    <a:pt x="60" y="430"/>
                    <a:pt x="60" y="430"/>
                  </a:cubicBezTo>
                  <a:cubicBezTo>
                    <a:pt x="60" y="430"/>
                    <a:pt x="55" y="426"/>
                    <a:pt x="57" y="423"/>
                  </a:cubicBezTo>
                  <a:cubicBezTo>
                    <a:pt x="58" y="420"/>
                    <a:pt x="62" y="407"/>
                    <a:pt x="64" y="394"/>
                  </a:cubicBezTo>
                  <a:cubicBezTo>
                    <a:pt x="66" y="382"/>
                    <a:pt x="95" y="269"/>
                    <a:pt x="99" y="244"/>
                  </a:cubicBezTo>
                  <a:cubicBezTo>
                    <a:pt x="108" y="197"/>
                    <a:pt x="124" y="179"/>
                    <a:pt x="119" y="146"/>
                  </a:cubicBezTo>
                  <a:cubicBezTo>
                    <a:pt x="119" y="122"/>
                    <a:pt x="129" y="57"/>
                    <a:pt x="131" y="45"/>
                  </a:cubicBezTo>
                  <a:cubicBezTo>
                    <a:pt x="132" y="43"/>
                    <a:pt x="132" y="31"/>
                    <a:pt x="133" y="23"/>
                  </a:cubicBezTo>
                  <a:cubicBezTo>
                    <a:pt x="134" y="19"/>
                    <a:pt x="135" y="10"/>
                    <a:pt x="135" y="0"/>
                  </a:cubicBezTo>
                  <a:cubicBezTo>
                    <a:pt x="135" y="1"/>
                    <a:pt x="135" y="1"/>
                    <a:pt x="135" y="1"/>
                  </a:cubicBezTo>
                  <a:cubicBezTo>
                    <a:pt x="136" y="12"/>
                    <a:pt x="147" y="36"/>
                    <a:pt x="149" y="65"/>
                  </a:cubicBezTo>
                  <a:cubicBezTo>
                    <a:pt x="147" y="90"/>
                    <a:pt x="125" y="124"/>
                    <a:pt x="126" y="147"/>
                  </a:cubicBezTo>
                  <a:cubicBezTo>
                    <a:pt x="95" y="292"/>
                    <a:pt x="136" y="382"/>
                    <a:pt x="135" y="410"/>
                  </a:cubicBezTo>
                  <a:cubicBezTo>
                    <a:pt x="134" y="445"/>
                    <a:pt x="151" y="453"/>
                    <a:pt x="150" y="484"/>
                  </a:cubicBezTo>
                  <a:cubicBezTo>
                    <a:pt x="174" y="864"/>
                    <a:pt x="174" y="864"/>
                    <a:pt x="174" y="864"/>
                  </a:cubicBezTo>
                  <a:cubicBezTo>
                    <a:pt x="174" y="876"/>
                    <a:pt x="172" y="917"/>
                    <a:pt x="176" y="939"/>
                  </a:cubicBezTo>
                  <a:cubicBezTo>
                    <a:pt x="177" y="944"/>
                    <a:pt x="185" y="968"/>
                    <a:pt x="185" y="1002"/>
                  </a:cubicBezTo>
                  <a:cubicBezTo>
                    <a:pt x="187" y="1056"/>
                    <a:pt x="175" y="1133"/>
                    <a:pt x="177" y="1172"/>
                  </a:cubicBezTo>
                  <a:cubicBezTo>
                    <a:pt x="180" y="1235"/>
                    <a:pt x="178" y="1291"/>
                    <a:pt x="188" y="133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56" name="Freeform 1058">
              <a:extLst>
                <a:ext uri="{FF2B5EF4-FFF2-40B4-BE49-F238E27FC236}">
                  <a16:creationId xmlns:a16="http://schemas.microsoft.com/office/drawing/2014/main" id="{36685A91-A919-4CC3-AC48-A0FFE74F71D7}"/>
                </a:ext>
              </a:extLst>
            </p:cNvPr>
            <p:cNvSpPr>
              <a:spLocks/>
            </p:cNvSpPr>
            <p:nvPr/>
          </p:nvSpPr>
          <p:spPr bwMode="auto">
            <a:xfrm>
              <a:off x="3553" y="2199"/>
              <a:ext cx="27" cy="36"/>
            </a:xfrm>
            <a:custGeom>
              <a:avLst/>
              <a:gdLst>
                <a:gd name="T0" fmla="*/ 53 w 18"/>
                <a:gd name="T1" fmla="*/ 0 h 24"/>
                <a:gd name="T2" fmla="*/ 62 w 18"/>
                <a:gd name="T3" fmla="*/ 81 h 24"/>
                <a:gd name="T4" fmla="*/ 35 w 18"/>
                <a:gd name="T5" fmla="*/ 12 h 24"/>
                <a:gd name="T6" fmla="*/ 0 60000 65536"/>
                <a:gd name="T7" fmla="*/ 0 60000 65536"/>
                <a:gd name="T8" fmla="*/ 0 60000 65536"/>
              </a:gdLst>
              <a:ahLst/>
              <a:cxnLst>
                <a:cxn ang="T6">
                  <a:pos x="T0" y="T1"/>
                </a:cxn>
                <a:cxn ang="T7">
                  <a:pos x="T2" y="T3"/>
                </a:cxn>
                <a:cxn ang="T8">
                  <a:pos x="T4" y="T5"/>
                </a:cxn>
              </a:cxnLst>
              <a:rect l="0" t="0" r="r" b="b"/>
              <a:pathLst>
                <a:path w="18" h="24">
                  <a:moveTo>
                    <a:pt x="15" y="0"/>
                  </a:moveTo>
                  <a:cubicBezTo>
                    <a:pt x="2" y="8"/>
                    <a:pt x="12" y="17"/>
                    <a:pt x="18" y="24"/>
                  </a:cubicBezTo>
                  <a:cubicBezTo>
                    <a:pt x="11" y="23"/>
                    <a:pt x="0" y="8"/>
                    <a:pt x="10"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57" name="Freeform 1059">
              <a:extLst>
                <a:ext uri="{FF2B5EF4-FFF2-40B4-BE49-F238E27FC236}">
                  <a16:creationId xmlns:a16="http://schemas.microsoft.com/office/drawing/2014/main" id="{74F0FCAC-DAA3-4770-A14F-D77BCE96EB5E}"/>
                </a:ext>
              </a:extLst>
            </p:cNvPr>
            <p:cNvSpPr>
              <a:spLocks/>
            </p:cNvSpPr>
            <p:nvPr/>
          </p:nvSpPr>
          <p:spPr bwMode="auto">
            <a:xfrm>
              <a:off x="3260" y="2044"/>
              <a:ext cx="142" cy="327"/>
            </a:xfrm>
            <a:custGeom>
              <a:avLst/>
              <a:gdLst>
                <a:gd name="T0" fmla="*/ 0 w 94"/>
                <a:gd name="T1" fmla="*/ 0 h 218"/>
                <a:gd name="T2" fmla="*/ 45 w 94"/>
                <a:gd name="T3" fmla="*/ 417 h 218"/>
                <a:gd name="T4" fmla="*/ 128 w 94"/>
                <a:gd name="T5" fmla="*/ 612 h 218"/>
                <a:gd name="T6" fmla="*/ 210 w 94"/>
                <a:gd name="T7" fmla="*/ 693 h 218"/>
                <a:gd name="T8" fmla="*/ 325 w 94"/>
                <a:gd name="T9" fmla="*/ 734 h 218"/>
                <a:gd name="T10" fmla="*/ 325 w 94"/>
                <a:gd name="T11" fmla="*/ 737 h 218"/>
                <a:gd name="T12" fmla="*/ 162 w 94"/>
                <a:gd name="T13" fmla="*/ 558 h 218"/>
                <a:gd name="T14" fmla="*/ 68 w 94"/>
                <a:gd name="T15" fmla="*/ 369 h 218"/>
                <a:gd name="T16" fmla="*/ 5 w 94"/>
                <a:gd name="T17" fmla="*/ 8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218">
                  <a:moveTo>
                    <a:pt x="0" y="0"/>
                  </a:moveTo>
                  <a:cubicBezTo>
                    <a:pt x="0" y="42"/>
                    <a:pt x="7" y="82"/>
                    <a:pt x="13" y="123"/>
                  </a:cubicBezTo>
                  <a:cubicBezTo>
                    <a:pt x="17" y="146"/>
                    <a:pt x="24" y="161"/>
                    <a:pt x="37" y="181"/>
                  </a:cubicBezTo>
                  <a:cubicBezTo>
                    <a:pt x="44" y="191"/>
                    <a:pt x="50" y="199"/>
                    <a:pt x="61" y="205"/>
                  </a:cubicBezTo>
                  <a:cubicBezTo>
                    <a:pt x="64" y="206"/>
                    <a:pt x="92" y="218"/>
                    <a:pt x="94" y="217"/>
                  </a:cubicBezTo>
                  <a:cubicBezTo>
                    <a:pt x="94" y="218"/>
                    <a:pt x="94" y="218"/>
                    <a:pt x="94" y="218"/>
                  </a:cubicBezTo>
                  <a:cubicBezTo>
                    <a:pt x="75" y="212"/>
                    <a:pt x="59" y="180"/>
                    <a:pt x="47" y="165"/>
                  </a:cubicBezTo>
                  <a:cubicBezTo>
                    <a:pt x="34" y="147"/>
                    <a:pt x="25" y="131"/>
                    <a:pt x="20" y="109"/>
                  </a:cubicBezTo>
                  <a:cubicBezTo>
                    <a:pt x="12" y="74"/>
                    <a:pt x="13" y="35"/>
                    <a:pt x="1" y="2"/>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58" name="Freeform 1060">
              <a:extLst>
                <a:ext uri="{FF2B5EF4-FFF2-40B4-BE49-F238E27FC236}">
                  <a16:creationId xmlns:a16="http://schemas.microsoft.com/office/drawing/2014/main" id="{7DAA1134-57C8-4AAC-8229-18B0647DE9A0}"/>
                </a:ext>
              </a:extLst>
            </p:cNvPr>
            <p:cNvSpPr>
              <a:spLocks/>
            </p:cNvSpPr>
            <p:nvPr/>
          </p:nvSpPr>
          <p:spPr bwMode="auto">
            <a:xfrm>
              <a:off x="3604" y="2223"/>
              <a:ext cx="298" cy="212"/>
            </a:xfrm>
            <a:custGeom>
              <a:avLst/>
              <a:gdLst>
                <a:gd name="T0" fmla="*/ 0 w 198"/>
                <a:gd name="T1" fmla="*/ 464 h 142"/>
                <a:gd name="T2" fmla="*/ 190 w 198"/>
                <a:gd name="T3" fmla="*/ 399 h 142"/>
                <a:gd name="T4" fmla="*/ 390 w 198"/>
                <a:gd name="T5" fmla="*/ 297 h 142"/>
                <a:gd name="T6" fmla="*/ 676 w 198"/>
                <a:gd name="T7" fmla="*/ 0 h 142"/>
                <a:gd name="T8" fmla="*/ 623 w 198"/>
                <a:gd name="T9" fmla="*/ 208 h 142"/>
                <a:gd name="T10" fmla="*/ 432 w 198"/>
                <a:gd name="T11" fmla="*/ 345 h 142"/>
                <a:gd name="T12" fmla="*/ 217 w 198"/>
                <a:gd name="T13" fmla="*/ 433 h 142"/>
                <a:gd name="T14" fmla="*/ 108 w 198"/>
                <a:gd name="T15" fmla="*/ 464 h 142"/>
                <a:gd name="T16" fmla="*/ 21 w 198"/>
                <a:gd name="T17" fmla="*/ 473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8" h="142">
                  <a:moveTo>
                    <a:pt x="0" y="139"/>
                  </a:moveTo>
                  <a:cubicBezTo>
                    <a:pt x="18" y="141"/>
                    <a:pt x="40" y="126"/>
                    <a:pt x="56" y="120"/>
                  </a:cubicBezTo>
                  <a:cubicBezTo>
                    <a:pt x="77" y="111"/>
                    <a:pt x="97" y="103"/>
                    <a:pt x="114" y="89"/>
                  </a:cubicBezTo>
                  <a:cubicBezTo>
                    <a:pt x="143" y="66"/>
                    <a:pt x="183" y="35"/>
                    <a:pt x="198" y="0"/>
                  </a:cubicBezTo>
                  <a:cubicBezTo>
                    <a:pt x="197" y="22"/>
                    <a:pt x="197" y="44"/>
                    <a:pt x="183" y="62"/>
                  </a:cubicBezTo>
                  <a:cubicBezTo>
                    <a:pt x="168" y="80"/>
                    <a:pt x="148" y="93"/>
                    <a:pt x="127" y="104"/>
                  </a:cubicBezTo>
                  <a:cubicBezTo>
                    <a:pt x="107" y="115"/>
                    <a:pt x="86" y="124"/>
                    <a:pt x="64" y="130"/>
                  </a:cubicBezTo>
                  <a:cubicBezTo>
                    <a:pt x="53" y="133"/>
                    <a:pt x="43" y="136"/>
                    <a:pt x="32" y="139"/>
                  </a:cubicBezTo>
                  <a:cubicBezTo>
                    <a:pt x="24" y="140"/>
                    <a:pt x="13" y="139"/>
                    <a:pt x="6"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59" name="Freeform 1061">
              <a:extLst>
                <a:ext uri="{FF2B5EF4-FFF2-40B4-BE49-F238E27FC236}">
                  <a16:creationId xmlns:a16="http://schemas.microsoft.com/office/drawing/2014/main" id="{0FD2D0A6-F4C4-4E5F-BF19-1DD72BC9693E}"/>
                </a:ext>
              </a:extLst>
            </p:cNvPr>
            <p:cNvSpPr>
              <a:spLocks/>
            </p:cNvSpPr>
            <p:nvPr/>
          </p:nvSpPr>
          <p:spPr bwMode="auto">
            <a:xfrm>
              <a:off x="3295" y="1842"/>
              <a:ext cx="294" cy="231"/>
            </a:xfrm>
            <a:custGeom>
              <a:avLst/>
              <a:gdLst>
                <a:gd name="T0" fmla="*/ 425 w 195"/>
                <a:gd name="T1" fmla="*/ 5 h 154"/>
                <a:gd name="T2" fmla="*/ 164 w 195"/>
                <a:gd name="T3" fmla="*/ 122 h 154"/>
                <a:gd name="T4" fmla="*/ 18 w 195"/>
                <a:gd name="T5" fmla="*/ 437 h 154"/>
                <a:gd name="T6" fmla="*/ 81 w 195"/>
                <a:gd name="T7" fmla="*/ 513 h 154"/>
                <a:gd name="T8" fmla="*/ 191 w 195"/>
                <a:gd name="T9" fmla="*/ 413 h 154"/>
                <a:gd name="T10" fmla="*/ 439 w 195"/>
                <a:gd name="T11" fmla="*/ 224 h 154"/>
                <a:gd name="T12" fmla="*/ 574 w 195"/>
                <a:gd name="T13" fmla="*/ 39 h 154"/>
                <a:gd name="T14" fmla="*/ 425 w 195"/>
                <a:gd name="T15" fmla="*/ 5 h 1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 h="154">
                  <a:moveTo>
                    <a:pt x="124" y="1"/>
                  </a:moveTo>
                  <a:cubicBezTo>
                    <a:pt x="99" y="0"/>
                    <a:pt x="66" y="20"/>
                    <a:pt x="48" y="36"/>
                  </a:cubicBezTo>
                  <a:cubicBezTo>
                    <a:pt x="25" y="56"/>
                    <a:pt x="0" y="97"/>
                    <a:pt x="5" y="129"/>
                  </a:cubicBezTo>
                  <a:cubicBezTo>
                    <a:pt x="6" y="140"/>
                    <a:pt x="12" y="154"/>
                    <a:pt x="24" y="152"/>
                  </a:cubicBezTo>
                  <a:cubicBezTo>
                    <a:pt x="34" y="150"/>
                    <a:pt x="49" y="129"/>
                    <a:pt x="56" y="122"/>
                  </a:cubicBezTo>
                  <a:cubicBezTo>
                    <a:pt x="78" y="97"/>
                    <a:pt x="100" y="82"/>
                    <a:pt x="128" y="66"/>
                  </a:cubicBezTo>
                  <a:cubicBezTo>
                    <a:pt x="145" y="58"/>
                    <a:pt x="195" y="32"/>
                    <a:pt x="168" y="11"/>
                  </a:cubicBezTo>
                  <a:cubicBezTo>
                    <a:pt x="158" y="3"/>
                    <a:pt x="137" y="0"/>
                    <a:pt x="124" y="1"/>
                  </a:cubicBezTo>
                </a:path>
              </a:pathLst>
            </a:custGeom>
            <a:solidFill>
              <a:srgbClr val="FAF4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60" name="Freeform 1062">
              <a:extLst>
                <a:ext uri="{FF2B5EF4-FFF2-40B4-BE49-F238E27FC236}">
                  <a16:creationId xmlns:a16="http://schemas.microsoft.com/office/drawing/2014/main" id="{E259572D-9E9F-4DF8-B11F-BCBE4F045FB3}"/>
                </a:ext>
              </a:extLst>
            </p:cNvPr>
            <p:cNvSpPr>
              <a:spLocks/>
            </p:cNvSpPr>
            <p:nvPr/>
          </p:nvSpPr>
          <p:spPr bwMode="auto">
            <a:xfrm>
              <a:off x="3589" y="1258"/>
              <a:ext cx="60" cy="37"/>
            </a:xfrm>
            <a:custGeom>
              <a:avLst/>
              <a:gdLst>
                <a:gd name="T0" fmla="*/ 12 w 40"/>
                <a:gd name="T1" fmla="*/ 0 h 25"/>
                <a:gd name="T2" fmla="*/ 54 w 40"/>
                <a:gd name="T3" fmla="*/ 40 h 25"/>
                <a:gd name="T4" fmla="*/ 129 w 40"/>
                <a:gd name="T5" fmla="*/ 19 h 25"/>
                <a:gd name="T6" fmla="*/ 48 w 40"/>
                <a:gd name="T7" fmla="*/ 74 h 25"/>
                <a:gd name="T8" fmla="*/ 5 w 40"/>
                <a:gd name="T9" fmla="*/ 9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
                  <a:moveTo>
                    <a:pt x="3" y="0"/>
                  </a:moveTo>
                  <a:cubicBezTo>
                    <a:pt x="6" y="4"/>
                    <a:pt x="9" y="10"/>
                    <a:pt x="16" y="12"/>
                  </a:cubicBezTo>
                  <a:cubicBezTo>
                    <a:pt x="24" y="13"/>
                    <a:pt x="31" y="8"/>
                    <a:pt x="38" y="6"/>
                  </a:cubicBezTo>
                  <a:cubicBezTo>
                    <a:pt x="40" y="17"/>
                    <a:pt x="23" y="25"/>
                    <a:pt x="14" y="23"/>
                  </a:cubicBezTo>
                  <a:cubicBezTo>
                    <a:pt x="7" y="21"/>
                    <a:pt x="0" y="10"/>
                    <a:pt x="1"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61" name="Freeform 1063">
              <a:extLst>
                <a:ext uri="{FF2B5EF4-FFF2-40B4-BE49-F238E27FC236}">
                  <a16:creationId xmlns:a16="http://schemas.microsoft.com/office/drawing/2014/main" id="{C63592DF-14AF-483E-B6EE-2105DFF63DC0}"/>
                </a:ext>
              </a:extLst>
            </p:cNvPr>
            <p:cNvSpPr>
              <a:spLocks/>
            </p:cNvSpPr>
            <p:nvPr/>
          </p:nvSpPr>
          <p:spPr bwMode="auto">
            <a:xfrm>
              <a:off x="3515" y="1238"/>
              <a:ext cx="185" cy="68"/>
            </a:xfrm>
            <a:custGeom>
              <a:avLst/>
              <a:gdLst>
                <a:gd name="T0" fmla="*/ 0 w 123"/>
                <a:gd name="T1" fmla="*/ 35 h 45"/>
                <a:gd name="T2" fmla="*/ 113 w 123"/>
                <a:gd name="T3" fmla="*/ 68 h 45"/>
                <a:gd name="T4" fmla="*/ 197 w 123"/>
                <a:gd name="T5" fmla="*/ 130 h 45"/>
                <a:gd name="T6" fmla="*/ 418 w 123"/>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 h="45">
                  <a:moveTo>
                    <a:pt x="0" y="10"/>
                  </a:moveTo>
                  <a:cubicBezTo>
                    <a:pt x="10" y="16"/>
                    <a:pt x="23" y="16"/>
                    <a:pt x="33" y="20"/>
                  </a:cubicBezTo>
                  <a:cubicBezTo>
                    <a:pt x="42" y="24"/>
                    <a:pt x="48" y="35"/>
                    <a:pt x="58" y="38"/>
                  </a:cubicBezTo>
                  <a:cubicBezTo>
                    <a:pt x="86" y="45"/>
                    <a:pt x="103" y="14"/>
                    <a:pt x="123" y="0"/>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62" name="Freeform 1064">
              <a:extLst>
                <a:ext uri="{FF2B5EF4-FFF2-40B4-BE49-F238E27FC236}">
                  <a16:creationId xmlns:a16="http://schemas.microsoft.com/office/drawing/2014/main" id="{79E1ABFB-102E-4319-8F3C-DF0AA6D733FB}"/>
                </a:ext>
              </a:extLst>
            </p:cNvPr>
            <p:cNvSpPr>
              <a:spLocks/>
            </p:cNvSpPr>
            <p:nvPr/>
          </p:nvSpPr>
          <p:spPr bwMode="auto">
            <a:xfrm>
              <a:off x="3780" y="1721"/>
              <a:ext cx="56" cy="22"/>
            </a:xfrm>
            <a:custGeom>
              <a:avLst/>
              <a:gdLst>
                <a:gd name="T0" fmla="*/ 0 w 37"/>
                <a:gd name="T1" fmla="*/ 0 h 15"/>
                <a:gd name="T2" fmla="*/ 129 w 37"/>
                <a:gd name="T3" fmla="*/ 47 h 15"/>
                <a:gd name="T4" fmla="*/ 0 60000 65536"/>
                <a:gd name="T5" fmla="*/ 0 60000 65536"/>
              </a:gdLst>
              <a:ahLst/>
              <a:cxnLst>
                <a:cxn ang="T4">
                  <a:pos x="T0" y="T1"/>
                </a:cxn>
                <a:cxn ang="T5">
                  <a:pos x="T2" y="T3"/>
                </a:cxn>
              </a:cxnLst>
              <a:rect l="0" t="0" r="r" b="b"/>
              <a:pathLst>
                <a:path w="37" h="15">
                  <a:moveTo>
                    <a:pt x="0" y="0"/>
                  </a:moveTo>
                  <a:cubicBezTo>
                    <a:pt x="0" y="0"/>
                    <a:pt x="16" y="13"/>
                    <a:pt x="37" y="15"/>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63" name="Freeform 1065">
              <a:extLst>
                <a:ext uri="{FF2B5EF4-FFF2-40B4-BE49-F238E27FC236}">
                  <a16:creationId xmlns:a16="http://schemas.microsoft.com/office/drawing/2014/main" id="{5BFC8927-2668-4408-BE49-D0351BAE1E2D}"/>
                </a:ext>
              </a:extLst>
            </p:cNvPr>
            <p:cNvSpPr>
              <a:spLocks/>
            </p:cNvSpPr>
            <p:nvPr/>
          </p:nvSpPr>
          <p:spPr bwMode="auto">
            <a:xfrm>
              <a:off x="3352" y="1716"/>
              <a:ext cx="56" cy="24"/>
            </a:xfrm>
            <a:custGeom>
              <a:avLst/>
              <a:gdLst>
                <a:gd name="T0" fmla="*/ 129 w 37"/>
                <a:gd name="T1" fmla="*/ 0 h 16"/>
                <a:gd name="T2" fmla="*/ 0 w 37"/>
                <a:gd name="T3" fmla="*/ 54 h 16"/>
                <a:gd name="T4" fmla="*/ 0 60000 65536"/>
                <a:gd name="T5" fmla="*/ 0 60000 65536"/>
              </a:gdLst>
              <a:ahLst/>
              <a:cxnLst>
                <a:cxn ang="T4">
                  <a:pos x="T0" y="T1"/>
                </a:cxn>
                <a:cxn ang="T5">
                  <a:pos x="T2" y="T3"/>
                </a:cxn>
              </a:cxnLst>
              <a:rect l="0" t="0" r="r" b="b"/>
              <a:pathLst>
                <a:path w="37" h="16">
                  <a:moveTo>
                    <a:pt x="37" y="0"/>
                  </a:moveTo>
                  <a:cubicBezTo>
                    <a:pt x="37" y="0"/>
                    <a:pt x="25" y="14"/>
                    <a:pt x="0" y="16"/>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64" name="Freeform 1066">
              <a:extLst>
                <a:ext uri="{FF2B5EF4-FFF2-40B4-BE49-F238E27FC236}">
                  <a16:creationId xmlns:a16="http://schemas.microsoft.com/office/drawing/2014/main" id="{A7503BC8-B836-4C97-9828-3BBA7BCB5033}"/>
                </a:ext>
              </a:extLst>
            </p:cNvPr>
            <p:cNvSpPr>
              <a:spLocks/>
            </p:cNvSpPr>
            <p:nvPr/>
          </p:nvSpPr>
          <p:spPr bwMode="auto">
            <a:xfrm>
              <a:off x="3394" y="2417"/>
              <a:ext cx="162" cy="303"/>
            </a:xfrm>
            <a:custGeom>
              <a:avLst/>
              <a:gdLst>
                <a:gd name="T0" fmla="*/ 0 w 107"/>
                <a:gd name="T1" fmla="*/ 0 h 202"/>
                <a:gd name="T2" fmla="*/ 94 w 107"/>
                <a:gd name="T3" fmla="*/ 48 h 202"/>
                <a:gd name="T4" fmla="*/ 174 w 107"/>
                <a:gd name="T5" fmla="*/ 68 h 202"/>
                <a:gd name="T6" fmla="*/ 309 w 107"/>
                <a:gd name="T7" fmla="*/ 93 h 202"/>
                <a:gd name="T8" fmla="*/ 289 w 107"/>
                <a:gd name="T9" fmla="*/ 215 h 202"/>
                <a:gd name="T10" fmla="*/ 326 w 107"/>
                <a:gd name="T11" fmla="*/ 338 h 202"/>
                <a:gd name="T12" fmla="*/ 330 w 107"/>
                <a:gd name="T13" fmla="*/ 683 h 202"/>
                <a:gd name="T14" fmla="*/ 289 w 107"/>
                <a:gd name="T15" fmla="*/ 399 h 202"/>
                <a:gd name="T16" fmla="*/ 229 w 107"/>
                <a:gd name="T17" fmla="*/ 216 h 202"/>
                <a:gd name="T18" fmla="*/ 135 w 107"/>
                <a:gd name="T19" fmla="*/ 75 h 202"/>
                <a:gd name="T20" fmla="*/ 8 w 107"/>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202">
                  <a:moveTo>
                    <a:pt x="0" y="0"/>
                  </a:moveTo>
                  <a:cubicBezTo>
                    <a:pt x="9" y="0"/>
                    <a:pt x="19" y="11"/>
                    <a:pt x="27" y="14"/>
                  </a:cubicBezTo>
                  <a:cubicBezTo>
                    <a:pt x="35" y="17"/>
                    <a:pt x="42" y="18"/>
                    <a:pt x="50" y="20"/>
                  </a:cubicBezTo>
                  <a:cubicBezTo>
                    <a:pt x="62" y="22"/>
                    <a:pt x="77" y="23"/>
                    <a:pt x="89" y="27"/>
                  </a:cubicBezTo>
                  <a:cubicBezTo>
                    <a:pt x="90" y="39"/>
                    <a:pt x="82" y="50"/>
                    <a:pt x="83" y="63"/>
                  </a:cubicBezTo>
                  <a:cubicBezTo>
                    <a:pt x="83" y="77"/>
                    <a:pt x="89" y="87"/>
                    <a:pt x="94" y="100"/>
                  </a:cubicBezTo>
                  <a:cubicBezTo>
                    <a:pt x="107" y="130"/>
                    <a:pt x="101" y="170"/>
                    <a:pt x="95" y="202"/>
                  </a:cubicBezTo>
                  <a:cubicBezTo>
                    <a:pt x="89" y="175"/>
                    <a:pt x="90" y="146"/>
                    <a:pt x="83" y="118"/>
                  </a:cubicBezTo>
                  <a:cubicBezTo>
                    <a:pt x="78" y="100"/>
                    <a:pt x="71" y="82"/>
                    <a:pt x="66" y="64"/>
                  </a:cubicBezTo>
                  <a:cubicBezTo>
                    <a:pt x="62" y="49"/>
                    <a:pt x="52" y="32"/>
                    <a:pt x="39" y="22"/>
                  </a:cubicBezTo>
                  <a:cubicBezTo>
                    <a:pt x="27" y="14"/>
                    <a:pt x="11" y="15"/>
                    <a:pt x="2" y="3"/>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65" name="Freeform 1067">
              <a:extLst>
                <a:ext uri="{FF2B5EF4-FFF2-40B4-BE49-F238E27FC236}">
                  <a16:creationId xmlns:a16="http://schemas.microsoft.com/office/drawing/2014/main" id="{F7B55067-ED62-4798-9551-D8D8AF3CAB5A}"/>
                </a:ext>
              </a:extLst>
            </p:cNvPr>
            <p:cNvSpPr>
              <a:spLocks/>
            </p:cNvSpPr>
            <p:nvPr/>
          </p:nvSpPr>
          <p:spPr bwMode="auto">
            <a:xfrm>
              <a:off x="3638" y="2579"/>
              <a:ext cx="22" cy="318"/>
            </a:xfrm>
            <a:custGeom>
              <a:avLst/>
              <a:gdLst>
                <a:gd name="T0" fmla="*/ 14 w 14"/>
                <a:gd name="T1" fmla="*/ 0 h 212"/>
                <a:gd name="T2" fmla="*/ 20 w 14"/>
                <a:gd name="T3" fmla="*/ 363 h 212"/>
                <a:gd name="T4" fmla="*/ 31 w 14"/>
                <a:gd name="T5" fmla="*/ 554 h 212"/>
                <a:gd name="T6" fmla="*/ 47 w 14"/>
                <a:gd name="T7" fmla="*/ 716 h 212"/>
                <a:gd name="T8" fmla="*/ 35 w 14"/>
                <a:gd name="T9" fmla="*/ 255 h 212"/>
                <a:gd name="T10" fmla="*/ 13 w 14"/>
                <a:gd name="T11" fmla="*/ 12 h 2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2">
                  <a:moveTo>
                    <a:pt x="4" y="0"/>
                  </a:moveTo>
                  <a:cubicBezTo>
                    <a:pt x="6" y="35"/>
                    <a:pt x="5" y="72"/>
                    <a:pt x="5" y="107"/>
                  </a:cubicBezTo>
                  <a:cubicBezTo>
                    <a:pt x="5" y="126"/>
                    <a:pt x="6" y="144"/>
                    <a:pt x="8" y="164"/>
                  </a:cubicBezTo>
                  <a:cubicBezTo>
                    <a:pt x="8" y="180"/>
                    <a:pt x="9" y="197"/>
                    <a:pt x="12" y="212"/>
                  </a:cubicBezTo>
                  <a:cubicBezTo>
                    <a:pt x="12" y="167"/>
                    <a:pt x="14" y="120"/>
                    <a:pt x="9" y="75"/>
                  </a:cubicBezTo>
                  <a:cubicBezTo>
                    <a:pt x="6" y="52"/>
                    <a:pt x="0" y="26"/>
                    <a:pt x="3"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66" name="Freeform 1068">
              <a:extLst>
                <a:ext uri="{FF2B5EF4-FFF2-40B4-BE49-F238E27FC236}">
                  <a16:creationId xmlns:a16="http://schemas.microsoft.com/office/drawing/2014/main" id="{CBA27E91-B761-4BFA-B65D-4156C864B557}"/>
                </a:ext>
              </a:extLst>
            </p:cNvPr>
            <p:cNvSpPr>
              <a:spLocks/>
            </p:cNvSpPr>
            <p:nvPr/>
          </p:nvSpPr>
          <p:spPr bwMode="auto">
            <a:xfrm>
              <a:off x="3905" y="1542"/>
              <a:ext cx="20" cy="231"/>
            </a:xfrm>
            <a:custGeom>
              <a:avLst/>
              <a:gdLst>
                <a:gd name="T0" fmla="*/ 0 w 13"/>
                <a:gd name="T1" fmla="*/ 0 h 154"/>
                <a:gd name="T2" fmla="*/ 12 w 13"/>
                <a:gd name="T3" fmla="*/ 291 h 154"/>
                <a:gd name="T4" fmla="*/ 34 w 13"/>
                <a:gd name="T5" fmla="*/ 521 h 154"/>
                <a:gd name="T6" fmla="*/ 12 w 13"/>
                <a:gd name="T7" fmla="*/ 8 h 1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54">
                  <a:moveTo>
                    <a:pt x="0" y="0"/>
                  </a:moveTo>
                  <a:cubicBezTo>
                    <a:pt x="9" y="24"/>
                    <a:pt x="3" y="60"/>
                    <a:pt x="3" y="86"/>
                  </a:cubicBezTo>
                  <a:cubicBezTo>
                    <a:pt x="3" y="109"/>
                    <a:pt x="7" y="131"/>
                    <a:pt x="9" y="154"/>
                  </a:cubicBezTo>
                  <a:cubicBezTo>
                    <a:pt x="9" y="103"/>
                    <a:pt x="13" y="50"/>
                    <a:pt x="3" y="2"/>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67" name="Freeform 1069">
              <a:extLst>
                <a:ext uri="{FF2B5EF4-FFF2-40B4-BE49-F238E27FC236}">
                  <a16:creationId xmlns:a16="http://schemas.microsoft.com/office/drawing/2014/main" id="{333C397A-B968-41F3-9F8B-97EAF3D280E1}"/>
                </a:ext>
              </a:extLst>
            </p:cNvPr>
            <p:cNvSpPr>
              <a:spLocks/>
            </p:cNvSpPr>
            <p:nvPr/>
          </p:nvSpPr>
          <p:spPr bwMode="auto">
            <a:xfrm>
              <a:off x="3233" y="3858"/>
              <a:ext cx="293" cy="237"/>
            </a:xfrm>
            <a:custGeom>
              <a:avLst/>
              <a:gdLst>
                <a:gd name="T0" fmla="*/ 649 w 194"/>
                <a:gd name="T1" fmla="*/ 26 h 158"/>
                <a:gd name="T2" fmla="*/ 662 w 194"/>
                <a:gd name="T3" fmla="*/ 237 h 158"/>
                <a:gd name="T4" fmla="*/ 554 w 194"/>
                <a:gd name="T5" fmla="*/ 291 h 158"/>
                <a:gd name="T6" fmla="*/ 317 w 194"/>
                <a:gd name="T7" fmla="*/ 527 h 158"/>
                <a:gd name="T8" fmla="*/ 134 w 194"/>
                <a:gd name="T9" fmla="*/ 332 h 158"/>
                <a:gd name="T10" fmla="*/ 282 w 194"/>
                <a:gd name="T11" fmla="*/ 0 h 158"/>
                <a:gd name="T12" fmla="*/ 649 w 194"/>
                <a:gd name="T13" fmla="*/ 26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58">
                  <a:moveTo>
                    <a:pt x="189" y="7"/>
                  </a:moveTo>
                  <a:cubicBezTo>
                    <a:pt x="189" y="7"/>
                    <a:pt x="191" y="65"/>
                    <a:pt x="192" y="70"/>
                  </a:cubicBezTo>
                  <a:cubicBezTo>
                    <a:pt x="194" y="74"/>
                    <a:pt x="176" y="86"/>
                    <a:pt x="161" y="86"/>
                  </a:cubicBezTo>
                  <a:cubicBezTo>
                    <a:pt x="146" y="86"/>
                    <a:pt x="185" y="158"/>
                    <a:pt x="92" y="156"/>
                  </a:cubicBezTo>
                  <a:cubicBezTo>
                    <a:pt x="0" y="155"/>
                    <a:pt x="3" y="139"/>
                    <a:pt x="39" y="98"/>
                  </a:cubicBezTo>
                  <a:cubicBezTo>
                    <a:pt x="74" y="58"/>
                    <a:pt x="82" y="0"/>
                    <a:pt x="82" y="0"/>
                  </a:cubicBezTo>
                  <a:lnTo>
                    <a:pt x="189" y="7"/>
                  </a:lnTo>
                  <a:close/>
                </a:path>
              </a:pathLst>
            </a:custGeom>
            <a:solidFill>
              <a:srgbClr val="6A4A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68" name="Freeform 1070">
              <a:extLst>
                <a:ext uri="{FF2B5EF4-FFF2-40B4-BE49-F238E27FC236}">
                  <a16:creationId xmlns:a16="http://schemas.microsoft.com/office/drawing/2014/main" id="{D3DE7EDE-12E1-45BD-B95B-2227DEC491DD}"/>
                </a:ext>
              </a:extLst>
            </p:cNvPr>
            <p:cNvSpPr>
              <a:spLocks/>
            </p:cNvSpPr>
            <p:nvPr/>
          </p:nvSpPr>
          <p:spPr bwMode="auto">
            <a:xfrm>
              <a:off x="3649" y="3822"/>
              <a:ext cx="292" cy="257"/>
            </a:xfrm>
            <a:custGeom>
              <a:avLst/>
              <a:gdLst>
                <a:gd name="T0" fmla="*/ 12 w 194"/>
                <a:gd name="T1" fmla="*/ 32 h 171"/>
                <a:gd name="T2" fmla="*/ 12 w 194"/>
                <a:gd name="T3" fmla="*/ 302 h 171"/>
                <a:gd name="T4" fmla="*/ 135 w 194"/>
                <a:gd name="T5" fmla="*/ 379 h 171"/>
                <a:gd name="T6" fmla="*/ 331 w 194"/>
                <a:gd name="T7" fmla="*/ 580 h 171"/>
                <a:gd name="T8" fmla="*/ 467 w 194"/>
                <a:gd name="T9" fmla="*/ 298 h 171"/>
                <a:gd name="T10" fmla="*/ 405 w 194"/>
                <a:gd name="T11" fmla="*/ 0 h 171"/>
                <a:gd name="T12" fmla="*/ 12 w 194"/>
                <a:gd name="T13" fmla="*/ 32 h 1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71">
                  <a:moveTo>
                    <a:pt x="3" y="9"/>
                  </a:moveTo>
                  <a:cubicBezTo>
                    <a:pt x="3" y="89"/>
                    <a:pt x="3" y="89"/>
                    <a:pt x="3" y="89"/>
                  </a:cubicBezTo>
                  <a:cubicBezTo>
                    <a:pt x="3" y="95"/>
                    <a:pt x="28" y="107"/>
                    <a:pt x="40" y="112"/>
                  </a:cubicBezTo>
                  <a:cubicBezTo>
                    <a:pt x="52" y="116"/>
                    <a:pt x="0" y="171"/>
                    <a:pt x="97" y="171"/>
                  </a:cubicBezTo>
                  <a:cubicBezTo>
                    <a:pt x="194" y="171"/>
                    <a:pt x="168" y="127"/>
                    <a:pt x="137" y="88"/>
                  </a:cubicBezTo>
                  <a:cubicBezTo>
                    <a:pt x="106" y="49"/>
                    <a:pt x="119" y="0"/>
                    <a:pt x="119" y="0"/>
                  </a:cubicBezTo>
                  <a:lnTo>
                    <a:pt x="3" y="9"/>
                  </a:lnTo>
                  <a:close/>
                </a:path>
              </a:pathLst>
            </a:custGeom>
            <a:solidFill>
              <a:srgbClr val="6A4A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69" name="Freeform 1071">
              <a:extLst>
                <a:ext uri="{FF2B5EF4-FFF2-40B4-BE49-F238E27FC236}">
                  <a16:creationId xmlns:a16="http://schemas.microsoft.com/office/drawing/2014/main" id="{3789DB23-C30F-41E7-B2B0-B1B5A969D2B8}"/>
                </a:ext>
              </a:extLst>
            </p:cNvPr>
            <p:cNvSpPr>
              <a:spLocks/>
            </p:cNvSpPr>
            <p:nvPr/>
          </p:nvSpPr>
          <p:spPr bwMode="auto">
            <a:xfrm>
              <a:off x="3233" y="3858"/>
              <a:ext cx="293" cy="237"/>
            </a:xfrm>
            <a:custGeom>
              <a:avLst/>
              <a:gdLst>
                <a:gd name="T0" fmla="*/ 649 w 194"/>
                <a:gd name="T1" fmla="*/ 26 h 158"/>
                <a:gd name="T2" fmla="*/ 662 w 194"/>
                <a:gd name="T3" fmla="*/ 237 h 158"/>
                <a:gd name="T4" fmla="*/ 554 w 194"/>
                <a:gd name="T5" fmla="*/ 291 h 158"/>
                <a:gd name="T6" fmla="*/ 317 w 194"/>
                <a:gd name="T7" fmla="*/ 527 h 158"/>
                <a:gd name="T8" fmla="*/ 134 w 194"/>
                <a:gd name="T9" fmla="*/ 332 h 158"/>
                <a:gd name="T10" fmla="*/ 282 w 194"/>
                <a:gd name="T11" fmla="*/ 0 h 158"/>
                <a:gd name="T12" fmla="*/ 649 w 194"/>
                <a:gd name="T13" fmla="*/ 26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58">
                  <a:moveTo>
                    <a:pt x="189" y="7"/>
                  </a:moveTo>
                  <a:cubicBezTo>
                    <a:pt x="189" y="7"/>
                    <a:pt x="191" y="65"/>
                    <a:pt x="192" y="70"/>
                  </a:cubicBezTo>
                  <a:cubicBezTo>
                    <a:pt x="194" y="74"/>
                    <a:pt x="176" y="86"/>
                    <a:pt x="161" y="86"/>
                  </a:cubicBezTo>
                  <a:cubicBezTo>
                    <a:pt x="146" y="86"/>
                    <a:pt x="185" y="158"/>
                    <a:pt x="92" y="156"/>
                  </a:cubicBezTo>
                  <a:cubicBezTo>
                    <a:pt x="0" y="155"/>
                    <a:pt x="3" y="139"/>
                    <a:pt x="39" y="98"/>
                  </a:cubicBezTo>
                  <a:cubicBezTo>
                    <a:pt x="74" y="58"/>
                    <a:pt x="82" y="0"/>
                    <a:pt x="82" y="0"/>
                  </a:cubicBezTo>
                  <a:lnTo>
                    <a:pt x="189" y="7"/>
                  </a:ln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70" name="Freeform 1072">
              <a:extLst>
                <a:ext uri="{FF2B5EF4-FFF2-40B4-BE49-F238E27FC236}">
                  <a16:creationId xmlns:a16="http://schemas.microsoft.com/office/drawing/2014/main" id="{2456B235-C11C-422D-87D3-042EF56CC5A9}"/>
                </a:ext>
              </a:extLst>
            </p:cNvPr>
            <p:cNvSpPr>
              <a:spLocks/>
            </p:cNvSpPr>
            <p:nvPr/>
          </p:nvSpPr>
          <p:spPr bwMode="auto">
            <a:xfrm>
              <a:off x="3649" y="3822"/>
              <a:ext cx="292" cy="257"/>
            </a:xfrm>
            <a:custGeom>
              <a:avLst/>
              <a:gdLst>
                <a:gd name="T0" fmla="*/ 12 w 194"/>
                <a:gd name="T1" fmla="*/ 32 h 171"/>
                <a:gd name="T2" fmla="*/ 12 w 194"/>
                <a:gd name="T3" fmla="*/ 302 h 171"/>
                <a:gd name="T4" fmla="*/ 135 w 194"/>
                <a:gd name="T5" fmla="*/ 379 h 171"/>
                <a:gd name="T6" fmla="*/ 331 w 194"/>
                <a:gd name="T7" fmla="*/ 580 h 171"/>
                <a:gd name="T8" fmla="*/ 467 w 194"/>
                <a:gd name="T9" fmla="*/ 298 h 171"/>
                <a:gd name="T10" fmla="*/ 405 w 194"/>
                <a:gd name="T11" fmla="*/ 0 h 171"/>
                <a:gd name="T12" fmla="*/ 12 w 194"/>
                <a:gd name="T13" fmla="*/ 32 h 1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71">
                  <a:moveTo>
                    <a:pt x="3" y="9"/>
                  </a:moveTo>
                  <a:cubicBezTo>
                    <a:pt x="3" y="89"/>
                    <a:pt x="3" y="89"/>
                    <a:pt x="3" y="89"/>
                  </a:cubicBezTo>
                  <a:cubicBezTo>
                    <a:pt x="3" y="95"/>
                    <a:pt x="28" y="107"/>
                    <a:pt x="40" y="112"/>
                  </a:cubicBezTo>
                  <a:cubicBezTo>
                    <a:pt x="52" y="116"/>
                    <a:pt x="0" y="171"/>
                    <a:pt x="97" y="171"/>
                  </a:cubicBezTo>
                  <a:cubicBezTo>
                    <a:pt x="194" y="171"/>
                    <a:pt x="168" y="127"/>
                    <a:pt x="137" y="88"/>
                  </a:cubicBezTo>
                  <a:cubicBezTo>
                    <a:pt x="106" y="49"/>
                    <a:pt x="119" y="0"/>
                    <a:pt x="119" y="0"/>
                  </a:cubicBezTo>
                  <a:lnTo>
                    <a:pt x="3" y="9"/>
                  </a:ln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71" name="Freeform 1073">
              <a:extLst>
                <a:ext uri="{FF2B5EF4-FFF2-40B4-BE49-F238E27FC236}">
                  <a16:creationId xmlns:a16="http://schemas.microsoft.com/office/drawing/2014/main" id="{4322707C-E6D8-454F-8F85-1C7E411C1371}"/>
                </a:ext>
              </a:extLst>
            </p:cNvPr>
            <p:cNvSpPr>
              <a:spLocks/>
            </p:cNvSpPr>
            <p:nvPr/>
          </p:nvSpPr>
          <p:spPr bwMode="auto">
            <a:xfrm>
              <a:off x="3193" y="1802"/>
              <a:ext cx="766" cy="2109"/>
            </a:xfrm>
            <a:custGeom>
              <a:avLst/>
              <a:gdLst>
                <a:gd name="T0" fmla="*/ 1682 w 509"/>
                <a:gd name="T1" fmla="*/ 514 h 1408"/>
                <a:gd name="T2" fmla="*/ 1594 w 509"/>
                <a:gd name="T3" fmla="*/ 1330 h 1408"/>
                <a:gd name="T4" fmla="*/ 1520 w 509"/>
                <a:gd name="T5" fmla="*/ 2578 h 1408"/>
                <a:gd name="T6" fmla="*/ 1499 w 509"/>
                <a:gd name="T7" fmla="*/ 3316 h 1408"/>
                <a:gd name="T8" fmla="*/ 1520 w 509"/>
                <a:gd name="T9" fmla="*/ 4429 h 1408"/>
                <a:gd name="T10" fmla="*/ 974 w 509"/>
                <a:gd name="T11" fmla="*/ 4543 h 1408"/>
                <a:gd name="T12" fmla="*/ 1058 w 509"/>
                <a:gd name="T13" fmla="*/ 3309 h 1408"/>
                <a:gd name="T14" fmla="*/ 1022 w 509"/>
                <a:gd name="T15" fmla="*/ 2759 h 1408"/>
                <a:gd name="T16" fmla="*/ 947 w 509"/>
                <a:gd name="T17" fmla="*/ 1754 h 1408"/>
                <a:gd name="T18" fmla="*/ 892 w 509"/>
                <a:gd name="T19" fmla="*/ 1748 h 1408"/>
                <a:gd name="T20" fmla="*/ 811 w 509"/>
                <a:gd name="T21" fmla="*/ 2829 h 1408"/>
                <a:gd name="T22" fmla="*/ 789 w 509"/>
                <a:gd name="T23" fmla="*/ 3421 h 1408"/>
                <a:gd name="T24" fmla="*/ 811 w 509"/>
                <a:gd name="T25" fmla="*/ 4543 h 1408"/>
                <a:gd name="T26" fmla="*/ 324 w 509"/>
                <a:gd name="T27" fmla="*/ 4591 h 1408"/>
                <a:gd name="T28" fmla="*/ 229 w 509"/>
                <a:gd name="T29" fmla="*/ 3322 h 1408"/>
                <a:gd name="T30" fmla="*/ 263 w 509"/>
                <a:gd name="T31" fmla="*/ 2564 h 1408"/>
                <a:gd name="T32" fmla="*/ 184 w 509"/>
                <a:gd name="T33" fmla="*/ 1338 h 1408"/>
                <a:gd name="T34" fmla="*/ 93 w 509"/>
                <a:gd name="T35" fmla="*/ 500 h 1408"/>
                <a:gd name="T36" fmla="*/ 1682 w 509"/>
                <a:gd name="T37" fmla="*/ 514 h 14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9" h="1408">
                  <a:moveTo>
                    <a:pt x="494" y="153"/>
                  </a:moveTo>
                  <a:cubicBezTo>
                    <a:pt x="509" y="267"/>
                    <a:pt x="484" y="341"/>
                    <a:pt x="468" y="396"/>
                  </a:cubicBezTo>
                  <a:cubicBezTo>
                    <a:pt x="452" y="452"/>
                    <a:pt x="432" y="692"/>
                    <a:pt x="446" y="767"/>
                  </a:cubicBezTo>
                  <a:cubicBezTo>
                    <a:pt x="476" y="933"/>
                    <a:pt x="444" y="965"/>
                    <a:pt x="440" y="987"/>
                  </a:cubicBezTo>
                  <a:cubicBezTo>
                    <a:pt x="436" y="1009"/>
                    <a:pt x="450" y="1230"/>
                    <a:pt x="446" y="1318"/>
                  </a:cubicBezTo>
                  <a:cubicBezTo>
                    <a:pt x="442" y="1406"/>
                    <a:pt x="348" y="1380"/>
                    <a:pt x="286" y="1352"/>
                  </a:cubicBezTo>
                  <a:cubicBezTo>
                    <a:pt x="224" y="1324"/>
                    <a:pt x="326" y="1039"/>
                    <a:pt x="310" y="985"/>
                  </a:cubicBezTo>
                  <a:cubicBezTo>
                    <a:pt x="294" y="931"/>
                    <a:pt x="300" y="893"/>
                    <a:pt x="300" y="821"/>
                  </a:cubicBezTo>
                  <a:cubicBezTo>
                    <a:pt x="302" y="649"/>
                    <a:pt x="278" y="522"/>
                    <a:pt x="278" y="522"/>
                  </a:cubicBezTo>
                  <a:cubicBezTo>
                    <a:pt x="278" y="522"/>
                    <a:pt x="266" y="517"/>
                    <a:pt x="262" y="520"/>
                  </a:cubicBezTo>
                  <a:cubicBezTo>
                    <a:pt x="245" y="531"/>
                    <a:pt x="243" y="694"/>
                    <a:pt x="238" y="842"/>
                  </a:cubicBezTo>
                  <a:cubicBezTo>
                    <a:pt x="233" y="980"/>
                    <a:pt x="232" y="953"/>
                    <a:pt x="231" y="1018"/>
                  </a:cubicBezTo>
                  <a:cubicBezTo>
                    <a:pt x="230" y="1077"/>
                    <a:pt x="262" y="1302"/>
                    <a:pt x="238" y="1352"/>
                  </a:cubicBezTo>
                  <a:cubicBezTo>
                    <a:pt x="214" y="1402"/>
                    <a:pt x="145" y="1408"/>
                    <a:pt x="95" y="1366"/>
                  </a:cubicBezTo>
                  <a:cubicBezTo>
                    <a:pt x="45" y="1324"/>
                    <a:pt x="89" y="1063"/>
                    <a:pt x="67" y="989"/>
                  </a:cubicBezTo>
                  <a:cubicBezTo>
                    <a:pt x="45" y="915"/>
                    <a:pt x="85" y="881"/>
                    <a:pt x="77" y="763"/>
                  </a:cubicBezTo>
                  <a:cubicBezTo>
                    <a:pt x="69" y="646"/>
                    <a:pt x="75" y="443"/>
                    <a:pt x="54" y="398"/>
                  </a:cubicBezTo>
                  <a:cubicBezTo>
                    <a:pt x="0" y="286"/>
                    <a:pt x="37" y="181"/>
                    <a:pt x="27" y="149"/>
                  </a:cubicBezTo>
                  <a:cubicBezTo>
                    <a:pt x="27" y="149"/>
                    <a:pt x="272" y="0"/>
                    <a:pt x="494" y="153"/>
                  </a:cubicBezTo>
                </a:path>
              </a:pathLst>
            </a:custGeom>
            <a:solidFill>
              <a:srgbClr val="CDAE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72" name="Freeform 1074">
              <a:extLst>
                <a:ext uri="{FF2B5EF4-FFF2-40B4-BE49-F238E27FC236}">
                  <a16:creationId xmlns:a16="http://schemas.microsoft.com/office/drawing/2014/main" id="{9EA134AC-C65F-40DC-AD6F-8FD6CA0E5C85}"/>
                </a:ext>
              </a:extLst>
            </p:cNvPr>
            <p:cNvSpPr>
              <a:spLocks/>
            </p:cNvSpPr>
            <p:nvPr/>
          </p:nvSpPr>
          <p:spPr bwMode="auto">
            <a:xfrm>
              <a:off x="3028" y="1165"/>
              <a:ext cx="1104" cy="1225"/>
            </a:xfrm>
            <a:custGeom>
              <a:avLst/>
              <a:gdLst>
                <a:gd name="T0" fmla="*/ 1027 w 733"/>
                <a:gd name="T1" fmla="*/ 0 h 818"/>
                <a:gd name="T2" fmla="*/ 1316 w 733"/>
                <a:gd name="T3" fmla="*/ 460 h 818"/>
                <a:gd name="T4" fmla="*/ 1532 w 733"/>
                <a:gd name="T5" fmla="*/ 40 h 818"/>
                <a:gd name="T6" fmla="*/ 1940 w 733"/>
                <a:gd name="T7" fmla="*/ 177 h 818"/>
                <a:gd name="T8" fmla="*/ 2423 w 733"/>
                <a:gd name="T9" fmla="*/ 1403 h 818"/>
                <a:gd name="T10" fmla="*/ 2470 w 733"/>
                <a:gd name="T11" fmla="*/ 2592 h 818"/>
                <a:gd name="T12" fmla="*/ 2216 w 733"/>
                <a:gd name="T13" fmla="*/ 2600 h 818"/>
                <a:gd name="T14" fmla="*/ 2071 w 733"/>
                <a:gd name="T15" fmla="*/ 1767 h 818"/>
                <a:gd name="T16" fmla="*/ 2088 w 733"/>
                <a:gd name="T17" fmla="*/ 2119 h 818"/>
                <a:gd name="T18" fmla="*/ 1237 w 733"/>
                <a:gd name="T19" fmla="*/ 2456 h 818"/>
                <a:gd name="T20" fmla="*/ 452 w 733"/>
                <a:gd name="T21" fmla="*/ 2153 h 818"/>
                <a:gd name="T22" fmla="*/ 438 w 733"/>
                <a:gd name="T23" fmla="*/ 2095 h 818"/>
                <a:gd name="T24" fmla="*/ 377 w 733"/>
                <a:gd name="T25" fmla="*/ 2619 h 818"/>
                <a:gd name="T26" fmla="*/ 93 w 733"/>
                <a:gd name="T27" fmla="*/ 2633 h 818"/>
                <a:gd name="T28" fmla="*/ 134 w 733"/>
                <a:gd name="T29" fmla="*/ 1498 h 818"/>
                <a:gd name="T30" fmla="*/ 687 w 733"/>
                <a:gd name="T31" fmla="*/ 157 h 818"/>
                <a:gd name="T32" fmla="*/ 1027 w 733"/>
                <a:gd name="T33" fmla="*/ 0 h 8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3" h="818">
                  <a:moveTo>
                    <a:pt x="301" y="0"/>
                  </a:moveTo>
                  <a:cubicBezTo>
                    <a:pt x="301" y="0"/>
                    <a:pt x="370" y="136"/>
                    <a:pt x="385" y="137"/>
                  </a:cubicBezTo>
                  <a:cubicBezTo>
                    <a:pt x="396" y="137"/>
                    <a:pt x="438" y="26"/>
                    <a:pt x="448" y="12"/>
                  </a:cubicBezTo>
                  <a:cubicBezTo>
                    <a:pt x="471" y="25"/>
                    <a:pt x="527" y="36"/>
                    <a:pt x="568" y="53"/>
                  </a:cubicBezTo>
                  <a:cubicBezTo>
                    <a:pt x="609" y="70"/>
                    <a:pt x="697" y="226"/>
                    <a:pt x="709" y="418"/>
                  </a:cubicBezTo>
                  <a:cubicBezTo>
                    <a:pt x="721" y="610"/>
                    <a:pt x="733" y="747"/>
                    <a:pt x="723" y="772"/>
                  </a:cubicBezTo>
                  <a:cubicBezTo>
                    <a:pt x="723" y="772"/>
                    <a:pt x="665" y="784"/>
                    <a:pt x="649" y="774"/>
                  </a:cubicBezTo>
                  <a:cubicBezTo>
                    <a:pt x="628" y="760"/>
                    <a:pt x="609" y="608"/>
                    <a:pt x="606" y="526"/>
                  </a:cubicBezTo>
                  <a:cubicBezTo>
                    <a:pt x="606" y="526"/>
                    <a:pt x="616" y="588"/>
                    <a:pt x="611" y="631"/>
                  </a:cubicBezTo>
                  <a:cubicBezTo>
                    <a:pt x="610" y="639"/>
                    <a:pt x="537" y="818"/>
                    <a:pt x="362" y="731"/>
                  </a:cubicBezTo>
                  <a:cubicBezTo>
                    <a:pt x="294" y="697"/>
                    <a:pt x="189" y="754"/>
                    <a:pt x="132" y="641"/>
                  </a:cubicBezTo>
                  <a:cubicBezTo>
                    <a:pt x="132" y="641"/>
                    <a:pt x="127" y="627"/>
                    <a:pt x="128" y="624"/>
                  </a:cubicBezTo>
                  <a:cubicBezTo>
                    <a:pt x="128" y="624"/>
                    <a:pt x="118" y="743"/>
                    <a:pt x="110" y="780"/>
                  </a:cubicBezTo>
                  <a:cubicBezTo>
                    <a:pt x="110" y="780"/>
                    <a:pt x="88" y="812"/>
                    <a:pt x="27" y="784"/>
                  </a:cubicBezTo>
                  <a:cubicBezTo>
                    <a:pt x="27" y="784"/>
                    <a:pt x="0" y="622"/>
                    <a:pt x="39" y="446"/>
                  </a:cubicBezTo>
                  <a:cubicBezTo>
                    <a:pt x="79" y="269"/>
                    <a:pt x="113" y="87"/>
                    <a:pt x="201" y="47"/>
                  </a:cubicBezTo>
                  <a:cubicBezTo>
                    <a:pt x="289" y="7"/>
                    <a:pt x="301" y="0"/>
                    <a:pt x="301" y="0"/>
                  </a:cubicBezTo>
                </a:path>
              </a:pathLst>
            </a:custGeom>
            <a:solidFill>
              <a:srgbClr val="98C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73" name="Freeform 1075">
              <a:extLst>
                <a:ext uri="{FF2B5EF4-FFF2-40B4-BE49-F238E27FC236}">
                  <a16:creationId xmlns:a16="http://schemas.microsoft.com/office/drawing/2014/main" id="{0F7B4583-AE4B-4AD5-BAA7-FA5A6F713B38}"/>
                </a:ext>
              </a:extLst>
            </p:cNvPr>
            <p:cNvSpPr>
              <a:spLocks/>
            </p:cNvSpPr>
            <p:nvPr/>
          </p:nvSpPr>
          <p:spPr bwMode="auto">
            <a:xfrm>
              <a:off x="3027" y="1165"/>
              <a:ext cx="1105" cy="1225"/>
            </a:xfrm>
            <a:custGeom>
              <a:avLst/>
              <a:gdLst>
                <a:gd name="T0" fmla="*/ 1031 w 734"/>
                <a:gd name="T1" fmla="*/ 0 h 818"/>
                <a:gd name="T2" fmla="*/ 1314 w 734"/>
                <a:gd name="T3" fmla="*/ 458 h 818"/>
                <a:gd name="T4" fmla="*/ 1533 w 734"/>
                <a:gd name="T5" fmla="*/ 40 h 818"/>
                <a:gd name="T6" fmla="*/ 1942 w 734"/>
                <a:gd name="T7" fmla="*/ 177 h 818"/>
                <a:gd name="T8" fmla="*/ 2418 w 734"/>
                <a:gd name="T9" fmla="*/ 1403 h 818"/>
                <a:gd name="T10" fmla="*/ 2470 w 734"/>
                <a:gd name="T11" fmla="*/ 2592 h 818"/>
                <a:gd name="T12" fmla="*/ 2219 w 734"/>
                <a:gd name="T13" fmla="*/ 2600 h 818"/>
                <a:gd name="T14" fmla="*/ 2071 w 734"/>
                <a:gd name="T15" fmla="*/ 1767 h 818"/>
                <a:gd name="T16" fmla="*/ 2088 w 734"/>
                <a:gd name="T17" fmla="*/ 2119 h 818"/>
                <a:gd name="T18" fmla="*/ 1237 w 734"/>
                <a:gd name="T19" fmla="*/ 2456 h 818"/>
                <a:gd name="T20" fmla="*/ 453 w 734"/>
                <a:gd name="T21" fmla="*/ 2149 h 818"/>
                <a:gd name="T22" fmla="*/ 440 w 734"/>
                <a:gd name="T23" fmla="*/ 2092 h 818"/>
                <a:gd name="T24" fmla="*/ 378 w 734"/>
                <a:gd name="T25" fmla="*/ 2619 h 818"/>
                <a:gd name="T26" fmla="*/ 95 w 734"/>
                <a:gd name="T27" fmla="*/ 2633 h 818"/>
                <a:gd name="T28" fmla="*/ 135 w 734"/>
                <a:gd name="T29" fmla="*/ 1493 h 818"/>
                <a:gd name="T30" fmla="*/ 686 w 734"/>
                <a:gd name="T31" fmla="*/ 157 h 818"/>
                <a:gd name="T32" fmla="*/ 1031 w 734"/>
                <a:gd name="T33" fmla="*/ 0 h 8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4" h="818">
                  <a:moveTo>
                    <a:pt x="302" y="0"/>
                  </a:moveTo>
                  <a:cubicBezTo>
                    <a:pt x="302" y="0"/>
                    <a:pt x="371" y="136"/>
                    <a:pt x="385" y="136"/>
                  </a:cubicBezTo>
                  <a:cubicBezTo>
                    <a:pt x="396" y="137"/>
                    <a:pt x="439" y="26"/>
                    <a:pt x="449" y="12"/>
                  </a:cubicBezTo>
                  <a:cubicBezTo>
                    <a:pt x="472" y="25"/>
                    <a:pt x="528" y="36"/>
                    <a:pt x="569" y="53"/>
                  </a:cubicBezTo>
                  <a:cubicBezTo>
                    <a:pt x="610" y="70"/>
                    <a:pt x="697" y="226"/>
                    <a:pt x="709" y="418"/>
                  </a:cubicBezTo>
                  <a:cubicBezTo>
                    <a:pt x="721" y="610"/>
                    <a:pt x="734" y="747"/>
                    <a:pt x="724" y="772"/>
                  </a:cubicBezTo>
                  <a:cubicBezTo>
                    <a:pt x="724" y="772"/>
                    <a:pt x="667" y="783"/>
                    <a:pt x="650" y="774"/>
                  </a:cubicBezTo>
                  <a:cubicBezTo>
                    <a:pt x="629" y="762"/>
                    <a:pt x="610" y="608"/>
                    <a:pt x="607" y="526"/>
                  </a:cubicBezTo>
                  <a:cubicBezTo>
                    <a:pt x="607" y="526"/>
                    <a:pt x="617" y="588"/>
                    <a:pt x="612" y="631"/>
                  </a:cubicBezTo>
                  <a:cubicBezTo>
                    <a:pt x="611" y="638"/>
                    <a:pt x="537" y="818"/>
                    <a:pt x="363" y="731"/>
                  </a:cubicBezTo>
                  <a:cubicBezTo>
                    <a:pt x="294" y="696"/>
                    <a:pt x="189" y="754"/>
                    <a:pt x="133" y="640"/>
                  </a:cubicBezTo>
                  <a:cubicBezTo>
                    <a:pt x="133" y="640"/>
                    <a:pt x="129" y="631"/>
                    <a:pt x="129" y="623"/>
                  </a:cubicBezTo>
                  <a:cubicBezTo>
                    <a:pt x="129" y="623"/>
                    <a:pt x="120" y="749"/>
                    <a:pt x="111" y="780"/>
                  </a:cubicBezTo>
                  <a:cubicBezTo>
                    <a:pt x="108" y="792"/>
                    <a:pt x="63" y="805"/>
                    <a:pt x="28" y="784"/>
                  </a:cubicBezTo>
                  <a:cubicBezTo>
                    <a:pt x="28" y="784"/>
                    <a:pt x="0" y="622"/>
                    <a:pt x="40" y="445"/>
                  </a:cubicBezTo>
                  <a:cubicBezTo>
                    <a:pt x="80" y="269"/>
                    <a:pt x="113" y="86"/>
                    <a:pt x="201" y="47"/>
                  </a:cubicBezTo>
                  <a:cubicBezTo>
                    <a:pt x="289" y="7"/>
                    <a:pt x="302" y="0"/>
                    <a:pt x="302" y="0"/>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74" name="Freeform 1076">
              <a:extLst>
                <a:ext uri="{FF2B5EF4-FFF2-40B4-BE49-F238E27FC236}">
                  <a16:creationId xmlns:a16="http://schemas.microsoft.com/office/drawing/2014/main" id="{0A382E9F-BFF7-41A4-A197-1C33E3EF4D01}"/>
                </a:ext>
              </a:extLst>
            </p:cNvPr>
            <p:cNvSpPr>
              <a:spLocks/>
            </p:cNvSpPr>
            <p:nvPr/>
          </p:nvSpPr>
          <p:spPr bwMode="auto">
            <a:xfrm>
              <a:off x="3226" y="2121"/>
              <a:ext cx="720" cy="1790"/>
            </a:xfrm>
            <a:custGeom>
              <a:avLst/>
              <a:gdLst>
                <a:gd name="T0" fmla="*/ 1627 w 478"/>
                <a:gd name="T1" fmla="*/ 0 h 1195"/>
                <a:gd name="T2" fmla="*/ 1524 w 478"/>
                <a:gd name="T3" fmla="*/ 614 h 1195"/>
                <a:gd name="T4" fmla="*/ 1451 w 478"/>
                <a:gd name="T5" fmla="*/ 1862 h 1195"/>
                <a:gd name="T6" fmla="*/ 1429 w 478"/>
                <a:gd name="T7" fmla="*/ 2600 h 1195"/>
                <a:gd name="T8" fmla="*/ 1451 w 478"/>
                <a:gd name="T9" fmla="*/ 3713 h 1195"/>
                <a:gd name="T10" fmla="*/ 902 w 478"/>
                <a:gd name="T11" fmla="*/ 3827 h 1195"/>
                <a:gd name="T12" fmla="*/ 985 w 478"/>
                <a:gd name="T13" fmla="*/ 2594 h 1195"/>
                <a:gd name="T14" fmla="*/ 950 w 478"/>
                <a:gd name="T15" fmla="*/ 2045 h 1195"/>
                <a:gd name="T16" fmla="*/ 875 w 478"/>
                <a:gd name="T17" fmla="*/ 1040 h 1195"/>
                <a:gd name="T18" fmla="*/ 821 w 478"/>
                <a:gd name="T19" fmla="*/ 1032 h 1195"/>
                <a:gd name="T20" fmla="*/ 743 w 478"/>
                <a:gd name="T21" fmla="*/ 2027 h 1195"/>
                <a:gd name="T22" fmla="*/ 714 w 478"/>
                <a:gd name="T23" fmla="*/ 2741 h 1195"/>
                <a:gd name="T24" fmla="*/ 743 w 478"/>
                <a:gd name="T25" fmla="*/ 3827 h 1195"/>
                <a:gd name="T26" fmla="*/ 250 w 478"/>
                <a:gd name="T27" fmla="*/ 3875 h 1195"/>
                <a:gd name="T28" fmla="*/ 154 w 478"/>
                <a:gd name="T29" fmla="*/ 2608 h 1195"/>
                <a:gd name="T30" fmla="*/ 188 w 478"/>
                <a:gd name="T31" fmla="*/ 1848 h 1195"/>
                <a:gd name="T32" fmla="*/ 108 w 478"/>
                <a:gd name="T33" fmla="*/ 622 h 1195"/>
                <a:gd name="T34" fmla="*/ 12 w 478"/>
                <a:gd name="T35" fmla="*/ 19 h 11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8" h="1195">
                  <a:moveTo>
                    <a:pt x="476" y="0"/>
                  </a:moveTo>
                  <a:cubicBezTo>
                    <a:pt x="478" y="81"/>
                    <a:pt x="459" y="138"/>
                    <a:pt x="446" y="183"/>
                  </a:cubicBezTo>
                  <a:cubicBezTo>
                    <a:pt x="430" y="239"/>
                    <a:pt x="410" y="479"/>
                    <a:pt x="424" y="554"/>
                  </a:cubicBezTo>
                  <a:cubicBezTo>
                    <a:pt x="455" y="720"/>
                    <a:pt x="422" y="752"/>
                    <a:pt x="418" y="774"/>
                  </a:cubicBezTo>
                  <a:cubicBezTo>
                    <a:pt x="414" y="796"/>
                    <a:pt x="428" y="1017"/>
                    <a:pt x="424" y="1105"/>
                  </a:cubicBezTo>
                  <a:cubicBezTo>
                    <a:pt x="420" y="1193"/>
                    <a:pt x="326" y="1167"/>
                    <a:pt x="264" y="1139"/>
                  </a:cubicBezTo>
                  <a:cubicBezTo>
                    <a:pt x="203" y="1111"/>
                    <a:pt x="304" y="826"/>
                    <a:pt x="288" y="772"/>
                  </a:cubicBezTo>
                  <a:cubicBezTo>
                    <a:pt x="272" y="718"/>
                    <a:pt x="278" y="700"/>
                    <a:pt x="278" y="608"/>
                  </a:cubicBezTo>
                  <a:cubicBezTo>
                    <a:pt x="278" y="437"/>
                    <a:pt x="256" y="309"/>
                    <a:pt x="256" y="309"/>
                  </a:cubicBezTo>
                  <a:cubicBezTo>
                    <a:pt x="256" y="309"/>
                    <a:pt x="248" y="305"/>
                    <a:pt x="240" y="307"/>
                  </a:cubicBezTo>
                  <a:cubicBezTo>
                    <a:pt x="224" y="309"/>
                    <a:pt x="225" y="452"/>
                    <a:pt x="217" y="603"/>
                  </a:cubicBezTo>
                  <a:cubicBezTo>
                    <a:pt x="209" y="752"/>
                    <a:pt x="209" y="757"/>
                    <a:pt x="209" y="816"/>
                  </a:cubicBezTo>
                  <a:cubicBezTo>
                    <a:pt x="209" y="875"/>
                    <a:pt x="240" y="1089"/>
                    <a:pt x="217" y="1139"/>
                  </a:cubicBezTo>
                  <a:cubicBezTo>
                    <a:pt x="193" y="1189"/>
                    <a:pt x="123" y="1195"/>
                    <a:pt x="73" y="1153"/>
                  </a:cubicBezTo>
                  <a:cubicBezTo>
                    <a:pt x="23" y="1111"/>
                    <a:pt x="67" y="850"/>
                    <a:pt x="45" y="776"/>
                  </a:cubicBezTo>
                  <a:cubicBezTo>
                    <a:pt x="23" y="702"/>
                    <a:pt x="63" y="668"/>
                    <a:pt x="55" y="550"/>
                  </a:cubicBezTo>
                  <a:cubicBezTo>
                    <a:pt x="47" y="433"/>
                    <a:pt x="53" y="230"/>
                    <a:pt x="32" y="185"/>
                  </a:cubicBezTo>
                  <a:cubicBezTo>
                    <a:pt x="0" y="118"/>
                    <a:pt x="0" y="54"/>
                    <a:pt x="3"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75" name="Freeform 1077">
              <a:extLst>
                <a:ext uri="{FF2B5EF4-FFF2-40B4-BE49-F238E27FC236}">
                  <a16:creationId xmlns:a16="http://schemas.microsoft.com/office/drawing/2014/main" id="{E79AF462-698F-4EC5-A910-B592EABE6A22}"/>
                </a:ext>
              </a:extLst>
            </p:cNvPr>
            <p:cNvSpPr>
              <a:spLocks/>
            </p:cNvSpPr>
            <p:nvPr/>
          </p:nvSpPr>
          <p:spPr bwMode="auto">
            <a:xfrm>
              <a:off x="3501" y="2521"/>
              <a:ext cx="74" cy="61"/>
            </a:xfrm>
            <a:custGeom>
              <a:avLst/>
              <a:gdLst>
                <a:gd name="T0" fmla="*/ 169 w 49"/>
                <a:gd name="T1" fmla="*/ 115 h 41"/>
                <a:gd name="T2" fmla="*/ 0 w 49"/>
                <a:gd name="T3" fmla="*/ 0 h 41"/>
                <a:gd name="T4" fmla="*/ 0 60000 65536"/>
                <a:gd name="T5" fmla="*/ 0 60000 65536"/>
              </a:gdLst>
              <a:ahLst/>
              <a:cxnLst>
                <a:cxn ang="T4">
                  <a:pos x="T0" y="T1"/>
                </a:cxn>
                <a:cxn ang="T5">
                  <a:pos x="T2" y="T3"/>
                </a:cxn>
              </a:cxnLst>
              <a:rect l="0" t="0" r="r" b="b"/>
              <a:pathLst>
                <a:path w="49" h="41">
                  <a:moveTo>
                    <a:pt x="49" y="35"/>
                  </a:moveTo>
                  <a:cubicBezTo>
                    <a:pt x="34" y="41"/>
                    <a:pt x="2" y="14"/>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76" name="Freeform 1078">
              <a:extLst>
                <a:ext uri="{FF2B5EF4-FFF2-40B4-BE49-F238E27FC236}">
                  <a16:creationId xmlns:a16="http://schemas.microsoft.com/office/drawing/2014/main" id="{600CBC15-8269-4727-B387-E24F522FD08D}"/>
                </a:ext>
              </a:extLst>
            </p:cNvPr>
            <p:cNvSpPr>
              <a:spLocks/>
            </p:cNvSpPr>
            <p:nvPr/>
          </p:nvSpPr>
          <p:spPr bwMode="auto">
            <a:xfrm>
              <a:off x="3617" y="2537"/>
              <a:ext cx="74" cy="36"/>
            </a:xfrm>
            <a:custGeom>
              <a:avLst/>
              <a:gdLst>
                <a:gd name="T0" fmla="*/ 0 w 49"/>
                <a:gd name="T1" fmla="*/ 81 h 24"/>
                <a:gd name="T2" fmla="*/ 103 w 49"/>
                <a:gd name="T3" fmla="*/ 48 h 24"/>
                <a:gd name="T4" fmla="*/ 169 w 49"/>
                <a:gd name="T5" fmla="*/ 0 h 24"/>
                <a:gd name="T6" fmla="*/ 0 60000 65536"/>
                <a:gd name="T7" fmla="*/ 0 60000 65536"/>
                <a:gd name="T8" fmla="*/ 0 60000 65536"/>
              </a:gdLst>
              <a:ahLst/>
              <a:cxnLst>
                <a:cxn ang="T6">
                  <a:pos x="T0" y="T1"/>
                </a:cxn>
                <a:cxn ang="T7">
                  <a:pos x="T2" y="T3"/>
                </a:cxn>
                <a:cxn ang="T8">
                  <a:pos x="T4" y="T5"/>
                </a:cxn>
              </a:cxnLst>
              <a:rect l="0" t="0" r="r" b="b"/>
              <a:pathLst>
                <a:path w="49" h="24">
                  <a:moveTo>
                    <a:pt x="0" y="24"/>
                  </a:moveTo>
                  <a:cubicBezTo>
                    <a:pt x="11" y="24"/>
                    <a:pt x="20" y="19"/>
                    <a:pt x="30" y="14"/>
                  </a:cubicBezTo>
                  <a:cubicBezTo>
                    <a:pt x="36" y="10"/>
                    <a:pt x="42" y="3"/>
                    <a:pt x="49"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77" name="Freeform 1079">
              <a:extLst>
                <a:ext uri="{FF2B5EF4-FFF2-40B4-BE49-F238E27FC236}">
                  <a16:creationId xmlns:a16="http://schemas.microsoft.com/office/drawing/2014/main" id="{CA246B20-A372-4AEB-B749-B00FB9FDF7CF}"/>
                </a:ext>
              </a:extLst>
            </p:cNvPr>
            <p:cNvSpPr>
              <a:spLocks/>
            </p:cNvSpPr>
            <p:nvPr/>
          </p:nvSpPr>
          <p:spPr bwMode="auto">
            <a:xfrm>
              <a:off x="3244" y="2226"/>
              <a:ext cx="90" cy="95"/>
            </a:xfrm>
            <a:custGeom>
              <a:avLst/>
              <a:gdLst>
                <a:gd name="T0" fmla="*/ 203 w 60"/>
                <a:gd name="T1" fmla="*/ 0 h 64"/>
                <a:gd name="T2" fmla="*/ 81 w 60"/>
                <a:gd name="T3" fmla="*/ 177 h 64"/>
                <a:gd name="T4" fmla="*/ 0 w 60"/>
                <a:gd name="T5" fmla="*/ 200 h 64"/>
                <a:gd name="T6" fmla="*/ 0 60000 65536"/>
                <a:gd name="T7" fmla="*/ 0 60000 65536"/>
                <a:gd name="T8" fmla="*/ 0 60000 65536"/>
              </a:gdLst>
              <a:ahLst/>
              <a:cxnLst>
                <a:cxn ang="T6">
                  <a:pos x="T0" y="T1"/>
                </a:cxn>
                <a:cxn ang="T7">
                  <a:pos x="T2" y="T3"/>
                </a:cxn>
                <a:cxn ang="T8">
                  <a:pos x="T4" y="T5"/>
                </a:cxn>
              </a:cxnLst>
              <a:rect l="0" t="0" r="r" b="b"/>
              <a:pathLst>
                <a:path w="60" h="64">
                  <a:moveTo>
                    <a:pt x="60" y="0"/>
                  </a:moveTo>
                  <a:cubicBezTo>
                    <a:pt x="58" y="20"/>
                    <a:pt x="40" y="42"/>
                    <a:pt x="24" y="54"/>
                  </a:cubicBezTo>
                  <a:cubicBezTo>
                    <a:pt x="17" y="59"/>
                    <a:pt x="9" y="64"/>
                    <a:pt x="0" y="6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78" name="Freeform 1080">
              <a:extLst>
                <a:ext uri="{FF2B5EF4-FFF2-40B4-BE49-F238E27FC236}">
                  <a16:creationId xmlns:a16="http://schemas.microsoft.com/office/drawing/2014/main" id="{04FBFD9A-C767-4526-9253-5C51F6B8F635}"/>
                </a:ext>
              </a:extLst>
            </p:cNvPr>
            <p:cNvSpPr>
              <a:spLocks/>
            </p:cNvSpPr>
            <p:nvPr/>
          </p:nvSpPr>
          <p:spPr bwMode="auto">
            <a:xfrm>
              <a:off x="3854" y="2244"/>
              <a:ext cx="60" cy="67"/>
            </a:xfrm>
            <a:custGeom>
              <a:avLst/>
              <a:gdLst>
                <a:gd name="T0" fmla="*/ 0 w 40"/>
                <a:gd name="T1" fmla="*/ 0 h 45"/>
                <a:gd name="T2" fmla="*/ 72 w 40"/>
                <a:gd name="T3" fmla="*/ 101 h 45"/>
                <a:gd name="T4" fmla="*/ 135 w 40"/>
                <a:gd name="T5" fmla="*/ 149 h 45"/>
                <a:gd name="T6" fmla="*/ 0 60000 65536"/>
                <a:gd name="T7" fmla="*/ 0 60000 65536"/>
                <a:gd name="T8" fmla="*/ 0 60000 65536"/>
              </a:gdLst>
              <a:ahLst/>
              <a:cxnLst>
                <a:cxn ang="T6">
                  <a:pos x="T0" y="T1"/>
                </a:cxn>
                <a:cxn ang="T7">
                  <a:pos x="T2" y="T3"/>
                </a:cxn>
                <a:cxn ang="T8">
                  <a:pos x="T4" y="T5"/>
                </a:cxn>
              </a:cxnLst>
              <a:rect l="0" t="0" r="r" b="b"/>
              <a:pathLst>
                <a:path w="40" h="45">
                  <a:moveTo>
                    <a:pt x="0" y="0"/>
                  </a:moveTo>
                  <a:cubicBezTo>
                    <a:pt x="3" y="13"/>
                    <a:pt x="11" y="24"/>
                    <a:pt x="21" y="31"/>
                  </a:cubicBezTo>
                  <a:cubicBezTo>
                    <a:pt x="27" y="35"/>
                    <a:pt x="34" y="42"/>
                    <a:pt x="40" y="45"/>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79" name="Line 1081">
              <a:extLst>
                <a:ext uri="{FF2B5EF4-FFF2-40B4-BE49-F238E27FC236}">
                  <a16:creationId xmlns:a16="http://schemas.microsoft.com/office/drawing/2014/main" id="{57310D4E-E89D-431A-B481-48AAC5FEDFFF}"/>
                </a:ext>
              </a:extLst>
            </p:cNvPr>
            <p:cNvSpPr>
              <a:spLocks noChangeShapeType="1"/>
            </p:cNvSpPr>
            <p:nvPr/>
          </p:nvSpPr>
          <p:spPr bwMode="auto">
            <a:xfrm>
              <a:off x="3343" y="2236"/>
              <a:ext cx="1" cy="11"/>
            </a:xfrm>
            <a:prstGeom prst="line">
              <a:avLst/>
            </a:prstGeom>
            <a:noFill/>
            <a:ln w="4763" cap="rnd">
              <a:solidFill>
                <a:srgbClr val="343434"/>
              </a:solidFill>
              <a:round/>
              <a:headEnd/>
              <a:tailEnd/>
            </a:ln>
            <a:extLst>
              <a:ext uri="{909E8E84-426E-40DD-AFC4-6F175D3DCCD1}">
                <a14:hiddenFill xmlns:a14="http://schemas.microsoft.com/office/drawing/2010/main">
                  <a:noFill/>
                </a14:hiddenFill>
              </a:ext>
            </a:extLst>
          </p:spPr>
          <p:txBody>
            <a:bodyPr/>
            <a:lstStyle/>
            <a:p>
              <a:endParaRPr lang="fr-FR" sz="1351" dirty="0">
                <a:latin typeface="Helvetica Neue" panose="02000503000000020004" pitchFamily="2" charset="0"/>
              </a:endParaRPr>
            </a:p>
          </p:txBody>
        </p:sp>
        <p:sp>
          <p:nvSpPr>
            <p:cNvPr id="280" name="Freeform 1082">
              <a:extLst>
                <a:ext uri="{FF2B5EF4-FFF2-40B4-BE49-F238E27FC236}">
                  <a16:creationId xmlns:a16="http://schemas.microsoft.com/office/drawing/2014/main" id="{83D869AD-310B-4C8D-8F4F-5C346148595C}"/>
                </a:ext>
              </a:extLst>
            </p:cNvPr>
            <p:cNvSpPr>
              <a:spLocks/>
            </p:cNvSpPr>
            <p:nvPr/>
          </p:nvSpPr>
          <p:spPr bwMode="auto">
            <a:xfrm>
              <a:off x="3328" y="2263"/>
              <a:ext cx="6" cy="7"/>
            </a:xfrm>
            <a:custGeom>
              <a:avLst/>
              <a:gdLst>
                <a:gd name="T0" fmla="*/ 14 w 4"/>
                <a:gd name="T1" fmla="*/ 0 h 5"/>
                <a:gd name="T2" fmla="*/ 0 w 4"/>
                <a:gd name="T3" fmla="*/ 14 h 5"/>
                <a:gd name="T4" fmla="*/ 0 60000 65536"/>
                <a:gd name="T5" fmla="*/ 0 60000 65536"/>
              </a:gdLst>
              <a:ahLst/>
              <a:cxnLst>
                <a:cxn ang="T4">
                  <a:pos x="T0" y="T1"/>
                </a:cxn>
                <a:cxn ang="T5">
                  <a:pos x="T2" y="T3"/>
                </a:cxn>
              </a:cxnLst>
              <a:rect l="0" t="0" r="r" b="b"/>
              <a:pathLst>
                <a:path w="4" h="5">
                  <a:moveTo>
                    <a:pt x="4" y="0"/>
                  </a:moveTo>
                  <a:cubicBezTo>
                    <a:pt x="3" y="1"/>
                    <a:pt x="1" y="3"/>
                    <a:pt x="0" y="5"/>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81" name="Freeform 1083">
              <a:extLst>
                <a:ext uri="{FF2B5EF4-FFF2-40B4-BE49-F238E27FC236}">
                  <a16:creationId xmlns:a16="http://schemas.microsoft.com/office/drawing/2014/main" id="{512F078F-5B3B-429A-9BF9-6E159C71F436}"/>
                </a:ext>
              </a:extLst>
            </p:cNvPr>
            <p:cNvSpPr>
              <a:spLocks/>
            </p:cNvSpPr>
            <p:nvPr/>
          </p:nvSpPr>
          <p:spPr bwMode="auto">
            <a:xfrm>
              <a:off x="3309" y="2281"/>
              <a:ext cx="9" cy="9"/>
            </a:xfrm>
            <a:custGeom>
              <a:avLst/>
              <a:gdLst>
                <a:gd name="T0" fmla="*/ 21 w 6"/>
                <a:gd name="T1" fmla="*/ 0 h 6"/>
                <a:gd name="T2" fmla="*/ 0 w 6"/>
                <a:gd name="T3" fmla="*/ 21 h 6"/>
                <a:gd name="T4" fmla="*/ 0 60000 65536"/>
                <a:gd name="T5" fmla="*/ 0 60000 65536"/>
              </a:gdLst>
              <a:ahLst/>
              <a:cxnLst>
                <a:cxn ang="T4">
                  <a:pos x="T0" y="T1"/>
                </a:cxn>
                <a:cxn ang="T5">
                  <a:pos x="T2" y="T3"/>
                </a:cxn>
              </a:cxnLst>
              <a:rect l="0" t="0" r="r" b="b"/>
              <a:pathLst>
                <a:path w="6" h="6">
                  <a:moveTo>
                    <a:pt x="6" y="0"/>
                  </a:moveTo>
                  <a:cubicBezTo>
                    <a:pt x="4" y="2"/>
                    <a:pt x="3" y="4"/>
                    <a:pt x="0"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82" name="Freeform 1084">
              <a:extLst>
                <a:ext uri="{FF2B5EF4-FFF2-40B4-BE49-F238E27FC236}">
                  <a16:creationId xmlns:a16="http://schemas.microsoft.com/office/drawing/2014/main" id="{3AB631EE-7E9F-4E93-BAE1-16942E61C9A7}"/>
                </a:ext>
              </a:extLst>
            </p:cNvPr>
            <p:cNvSpPr>
              <a:spLocks/>
            </p:cNvSpPr>
            <p:nvPr/>
          </p:nvSpPr>
          <p:spPr bwMode="auto">
            <a:xfrm>
              <a:off x="3291" y="2302"/>
              <a:ext cx="7" cy="9"/>
            </a:xfrm>
            <a:custGeom>
              <a:avLst/>
              <a:gdLst>
                <a:gd name="T0" fmla="*/ 14 w 5"/>
                <a:gd name="T1" fmla="*/ 0 h 6"/>
                <a:gd name="T2" fmla="*/ 0 w 5"/>
                <a:gd name="T3" fmla="*/ 21 h 6"/>
                <a:gd name="T4" fmla="*/ 0 60000 65536"/>
                <a:gd name="T5" fmla="*/ 0 60000 65536"/>
              </a:gdLst>
              <a:ahLst/>
              <a:cxnLst>
                <a:cxn ang="T4">
                  <a:pos x="T0" y="T1"/>
                </a:cxn>
                <a:cxn ang="T5">
                  <a:pos x="T2" y="T3"/>
                </a:cxn>
              </a:cxnLst>
              <a:rect l="0" t="0" r="r" b="b"/>
              <a:pathLst>
                <a:path w="5" h="6">
                  <a:moveTo>
                    <a:pt x="5" y="0"/>
                  </a:moveTo>
                  <a:cubicBezTo>
                    <a:pt x="3" y="2"/>
                    <a:pt x="1" y="4"/>
                    <a:pt x="0"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83" name="Freeform 1085">
              <a:extLst>
                <a:ext uri="{FF2B5EF4-FFF2-40B4-BE49-F238E27FC236}">
                  <a16:creationId xmlns:a16="http://schemas.microsoft.com/office/drawing/2014/main" id="{D46745CE-8E3C-4A69-8F12-4CBEDDBAF9EC}"/>
                </a:ext>
              </a:extLst>
            </p:cNvPr>
            <p:cNvSpPr>
              <a:spLocks/>
            </p:cNvSpPr>
            <p:nvPr/>
          </p:nvSpPr>
          <p:spPr bwMode="auto">
            <a:xfrm>
              <a:off x="3263" y="2323"/>
              <a:ext cx="9" cy="4"/>
            </a:xfrm>
            <a:custGeom>
              <a:avLst/>
              <a:gdLst>
                <a:gd name="T0" fmla="*/ 21 w 6"/>
                <a:gd name="T1" fmla="*/ 0 h 3"/>
                <a:gd name="T2" fmla="*/ 0 w 6"/>
                <a:gd name="T3" fmla="*/ 7 h 3"/>
                <a:gd name="T4" fmla="*/ 0 60000 65536"/>
                <a:gd name="T5" fmla="*/ 0 60000 65536"/>
              </a:gdLst>
              <a:ahLst/>
              <a:cxnLst>
                <a:cxn ang="T4">
                  <a:pos x="T0" y="T1"/>
                </a:cxn>
                <a:cxn ang="T5">
                  <a:pos x="T2" y="T3"/>
                </a:cxn>
              </a:cxnLst>
              <a:rect l="0" t="0" r="r" b="b"/>
              <a:pathLst>
                <a:path w="6" h="3">
                  <a:moveTo>
                    <a:pt x="6" y="0"/>
                  </a:moveTo>
                  <a:cubicBezTo>
                    <a:pt x="6" y="0"/>
                    <a:pt x="2" y="1"/>
                    <a:pt x="0" y="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84" name="Freeform 1086">
              <a:extLst>
                <a:ext uri="{FF2B5EF4-FFF2-40B4-BE49-F238E27FC236}">
                  <a16:creationId xmlns:a16="http://schemas.microsoft.com/office/drawing/2014/main" id="{EC62E10F-03C6-4F0F-A34E-F852BE5211EB}"/>
                </a:ext>
              </a:extLst>
            </p:cNvPr>
            <p:cNvSpPr>
              <a:spLocks/>
            </p:cNvSpPr>
            <p:nvPr/>
          </p:nvSpPr>
          <p:spPr bwMode="auto">
            <a:xfrm>
              <a:off x="3845" y="2255"/>
              <a:ext cx="4" cy="9"/>
            </a:xfrm>
            <a:custGeom>
              <a:avLst/>
              <a:gdLst>
                <a:gd name="T0" fmla="*/ 0 w 3"/>
                <a:gd name="T1" fmla="*/ 0 h 6"/>
                <a:gd name="T2" fmla="*/ 7 w 3"/>
                <a:gd name="T3" fmla="*/ 21 h 6"/>
                <a:gd name="T4" fmla="*/ 0 60000 65536"/>
                <a:gd name="T5" fmla="*/ 0 60000 65536"/>
              </a:gdLst>
              <a:ahLst/>
              <a:cxnLst>
                <a:cxn ang="T4">
                  <a:pos x="T0" y="T1"/>
                </a:cxn>
                <a:cxn ang="T5">
                  <a:pos x="T2" y="T3"/>
                </a:cxn>
              </a:cxnLst>
              <a:rect l="0" t="0" r="r" b="b"/>
              <a:pathLst>
                <a:path w="3" h="6">
                  <a:moveTo>
                    <a:pt x="0" y="0"/>
                  </a:moveTo>
                  <a:cubicBezTo>
                    <a:pt x="0" y="3"/>
                    <a:pt x="1" y="5"/>
                    <a:pt x="3"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85" name="Freeform 1087">
              <a:extLst>
                <a:ext uri="{FF2B5EF4-FFF2-40B4-BE49-F238E27FC236}">
                  <a16:creationId xmlns:a16="http://schemas.microsoft.com/office/drawing/2014/main" id="{87B7C592-9C2D-4B46-90FA-0F6BD1C53C23}"/>
                </a:ext>
              </a:extLst>
            </p:cNvPr>
            <p:cNvSpPr>
              <a:spLocks/>
            </p:cNvSpPr>
            <p:nvPr/>
          </p:nvSpPr>
          <p:spPr bwMode="auto">
            <a:xfrm>
              <a:off x="3857" y="2278"/>
              <a:ext cx="7" cy="9"/>
            </a:xfrm>
            <a:custGeom>
              <a:avLst/>
              <a:gdLst>
                <a:gd name="T0" fmla="*/ 0 w 5"/>
                <a:gd name="T1" fmla="*/ 0 h 6"/>
                <a:gd name="T2" fmla="*/ 14 w 5"/>
                <a:gd name="T3" fmla="*/ 21 h 6"/>
                <a:gd name="T4" fmla="*/ 0 60000 65536"/>
                <a:gd name="T5" fmla="*/ 0 60000 65536"/>
              </a:gdLst>
              <a:ahLst/>
              <a:cxnLst>
                <a:cxn ang="T4">
                  <a:pos x="T0" y="T1"/>
                </a:cxn>
                <a:cxn ang="T5">
                  <a:pos x="T2" y="T3"/>
                </a:cxn>
              </a:cxnLst>
              <a:rect l="0" t="0" r="r" b="b"/>
              <a:pathLst>
                <a:path w="5" h="6">
                  <a:moveTo>
                    <a:pt x="0" y="0"/>
                  </a:moveTo>
                  <a:cubicBezTo>
                    <a:pt x="1" y="2"/>
                    <a:pt x="3" y="4"/>
                    <a:pt x="5"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86" name="Freeform 1088">
              <a:extLst>
                <a:ext uri="{FF2B5EF4-FFF2-40B4-BE49-F238E27FC236}">
                  <a16:creationId xmlns:a16="http://schemas.microsoft.com/office/drawing/2014/main" id="{A751C28F-1492-425E-80BC-5FB2C152C7E9}"/>
                </a:ext>
              </a:extLst>
            </p:cNvPr>
            <p:cNvSpPr>
              <a:spLocks/>
            </p:cNvSpPr>
            <p:nvPr/>
          </p:nvSpPr>
          <p:spPr bwMode="auto">
            <a:xfrm>
              <a:off x="3873" y="2294"/>
              <a:ext cx="9" cy="6"/>
            </a:xfrm>
            <a:custGeom>
              <a:avLst/>
              <a:gdLst>
                <a:gd name="T0" fmla="*/ 0 w 6"/>
                <a:gd name="T1" fmla="*/ 0 h 4"/>
                <a:gd name="T2" fmla="*/ 21 w 6"/>
                <a:gd name="T3" fmla="*/ 14 h 4"/>
                <a:gd name="T4" fmla="*/ 0 60000 65536"/>
                <a:gd name="T5" fmla="*/ 0 60000 65536"/>
              </a:gdLst>
              <a:ahLst/>
              <a:cxnLst>
                <a:cxn ang="T4">
                  <a:pos x="T0" y="T1"/>
                </a:cxn>
                <a:cxn ang="T5">
                  <a:pos x="T2" y="T3"/>
                </a:cxn>
              </a:cxnLst>
              <a:rect l="0" t="0" r="r" b="b"/>
              <a:pathLst>
                <a:path w="6" h="4">
                  <a:moveTo>
                    <a:pt x="0" y="0"/>
                  </a:moveTo>
                  <a:cubicBezTo>
                    <a:pt x="1" y="2"/>
                    <a:pt x="4" y="3"/>
                    <a:pt x="6" y="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87" name="Freeform 1089">
              <a:extLst>
                <a:ext uri="{FF2B5EF4-FFF2-40B4-BE49-F238E27FC236}">
                  <a16:creationId xmlns:a16="http://schemas.microsoft.com/office/drawing/2014/main" id="{16FB3FF6-FFB3-4AE4-B099-5018641E6A17}"/>
                </a:ext>
              </a:extLst>
            </p:cNvPr>
            <p:cNvSpPr>
              <a:spLocks/>
            </p:cNvSpPr>
            <p:nvPr/>
          </p:nvSpPr>
          <p:spPr bwMode="auto">
            <a:xfrm>
              <a:off x="3898" y="2311"/>
              <a:ext cx="12" cy="9"/>
            </a:xfrm>
            <a:custGeom>
              <a:avLst/>
              <a:gdLst>
                <a:gd name="T0" fmla="*/ 0 w 8"/>
                <a:gd name="T1" fmla="*/ 0 h 6"/>
                <a:gd name="T2" fmla="*/ 27 w 8"/>
                <a:gd name="T3" fmla="*/ 21 h 6"/>
                <a:gd name="T4" fmla="*/ 0 60000 65536"/>
                <a:gd name="T5" fmla="*/ 0 60000 65536"/>
              </a:gdLst>
              <a:ahLst/>
              <a:cxnLst>
                <a:cxn ang="T4">
                  <a:pos x="T0" y="T1"/>
                </a:cxn>
                <a:cxn ang="T5">
                  <a:pos x="T2" y="T3"/>
                </a:cxn>
              </a:cxnLst>
              <a:rect l="0" t="0" r="r" b="b"/>
              <a:pathLst>
                <a:path w="8" h="6">
                  <a:moveTo>
                    <a:pt x="0" y="0"/>
                  </a:moveTo>
                  <a:cubicBezTo>
                    <a:pt x="1" y="4"/>
                    <a:pt x="5" y="6"/>
                    <a:pt x="8"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288" name="Freeform 1090">
              <a:extLst>
                <a:ext uri="{FF2B5EF4-FFF2-40B4-BE49-F238E27FC236}">
                  <a16:creationId xmlns:a16="http://schemas.microsoft.com/office/drawing/2014/main" id="{BD3D794E-A776-4121-8F91-5D3D12C1DA97}"/>
                </a:ext>
              </a:extLst>
            </p:cNvPr>
            <p:cNvSpPr>
              <a:spLocks/>
            </p:cNvSpPr>
            <p:nvPr/>
          </p:nvSpPr>
          <p:spPr bwMode="auto">
            <a:xfrm>
              <a:off x="3464" y="1174"/>
              <a:ext cx="19" cy="12"/>
            </a:xfrm>
            <a:custGeom>
              <a:avLst/>
              <a:gdLst>
                <a:gd name="T0" fmla="*/ 19 w 19"/>
                <a:gd name="T1" fmla="*/ 0 h 12"/>
                <a:gd name="T2" fmla="*/ 0 w 19"/>
                <a:gd name="T3" fmla="*/ 7 h 12"/>
                <a:gd name="T4" fmla="*/ 3 w 19"/>
                <a:gd name="T5" fmla="*/ 12 h 12"/>
                <a:gd name="T6" fmla="*/ 19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9" y="0"/>
                  </a:moveTo>
                  <a:lnTo>
                    <a:pt x="0" y="7"/>
                  </a:lnTo>
                  <a:lnTo>
                    <a:pt x="3" y="12"/>
                  </a:lnTo>
                  <a:lnTo>
                    <a:pt x="19"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89" name="Freeform 1091">
              <a:extLst>
                <a:ext uri="{FF2B5EF4-FFF2-40B4-BE49-F238E27FC236}">
                  <a16:creationId xmlns:a16="http://schemas.microsoft.com/office/drawing/2014/main" id="{950D42BF-EA4F-43A2-A407-1D05332C9F2F}"/>
                </a:ext>
              </a:extLst>
            </p:cNvPr>
            <p:cNvSpPr>
              <a:spLocks/>
            </p:cNvSpPr>
            <p:nvPr/>
          </p:nvSpPr>
          <p:spPr bwMode="auto">
            <a:xfrm>
              <a:off x="3470" y="1189"/>
              <a:ext cx="19" cy="12"/>
            </a:xfrm>
            <a:custGeom>
              <a:avLst/>
              <a:gdLst>
                <a:gd name="T0" fmla="*/ 19 w 19"/>
                <a:gd name="T1" fmla="*/ 0 h 12"/>
                <a:gd name="T2" fmla="*/ 0 w 19"/>
                <a:gd name="T3" fmla="*/ 7 h 12"/>
                <a:gd name="T4" fmla="*/ 3 w 19"/>
                <a:gd name="T5" fmla="*/ 12 h 12"/>
                <a:gd name="T6" fmla="*/ 19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9" y="0"/>
                  </a:moveTo>
                  <a:lnTo>
                    <a:pt x="0" y="7"/>
                  </a:lnTo>
                  <a:lnTo>
                    <a:pt x="3" y="12"/>
                  </a:lnTo>
                  <a:lnTo>
                    <a:pt x="19"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90" name="Freeform 1092">
              <a:extLst>
                <a:ext uri="{FF2B5EF4-FFF2-40B4-BE49-F238E27FC236}">
                  <a16:creationId xmlns:a16="http://schemas.microsoft.com/office/drawing/2014/main" id="{247CC08A-2DAD-44D9-97EA-910F888F5C65}"/>
                </a:ext>
              </a:extLst>
            </p:cNvPr>
            <p:cNvSpPr>
              <a:spLocks/>
            </p:cNvSpPr>
            <p:nvPr/>
          </p:nvSpPr>
          <p:spPr bwMode="auto">
            <a:xfrm>
              <a:off x="3480" y="1204"/>
              <a:ext cx="18" cy="13"/>
            </a:xfrm>
            <a:custGeom>
              <a:avLst/>
              <a:gdLst>
                <a:gd name="T0" fmla="*/ 0 w 18"/>
                <a:gd name="T1" fmla="*/ 6 h 13"/>
                <a:gd name="T2" fmla="*/ 2 w 18"/>
                <a:gd name="T3" fmla="*/ 13 h 13"/>
                <a:gd name="T4" fmla="*/ 18 w 18"/>
                <a:gd name="T5" fmla="*/ 0 h 13"/>
                <a:gd name="T6" fmla="*/ 0 w 18"/>
                <a:gd name="T7" fmla="*/ 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3">
                  <a:moveTo>
                    <a:pt x="0" y="6"/>
                  </a:moveTo>
                  <a:lnTo>
                    <a:pt x="2" y="13"/>
                  </a:lnTo>
                  <a:lnTo>
                    <a:pt x="18" y="0"/>
                  </a:lnTo>
                  <a:lnTo>
                    <a:pt x="0" y="6"/>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91" name="Freeform 1093">
              <a:extLst>
                <a:ext uri="{FF2B5EF4-FFF2-40B4-BE49-F238E27FC236}">
                  <a16:creationId xmlns:a16="http://schemas.microsoft.com/office/drawing/2014/main" id="{4581301B-D4E2-4919-A202-D62CCA403233}"/>
                </a:ext>
              </a:extLst>
            </p:cNvPr>
            <p:cNvSpPr>
              <a:spLocks/>
            </p:cNvSpPr>
            <p:nvPr/>
          </p:nvSpPr>
          <p:spPr bwMode="auto">
            <a:xfrm>
              <a:off x="3486" y="1225"/>
              <a:ext cx="21" cy="13"/>
            </a:xfrm>
            <a:custGeom>
              <a:avLst/>
              <a:gdLst>
                <a:gd name="T0" fmla="*/ 0 w 21"/>
                <a:gd name="T1" fmla="*/ 7 h 13"/>
                <a:gd name="T2" fmla="*/ 3 w 21"/>
                <a:gd name="T3" fmla="*/ 13 h 13"/>
                <a:gd name="T4" fmla="*/ 21 w 21"/>
                <a:gd name="T5" fmla="*/ 0 h 13"/>
                <a:gd name="T6" fmla="*/ 0 w 21"/>
                <a:gd name="T7" fmla="*/ 7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3">
                  <a:moveTo>
                    <a:pt x="0" y="7"/>
                  </a:moveTo>
                  <a:lnTo>
                    <a:pt x="3" y="13"/>
                  </a:lnTo>
                  <a:lnTo>
                    <a:pt x="21" y="0"/>
                  </a:lnTo>
                  <a:lnTo>
                    <a:pt x="0" y="7"/>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92" name="Freeform 1094">
              <a:extLst>
                <a:ext uri="{FF2B5EF4-FFF2-40B4-BE49-F238E27FC236}">
                  <a16:creationId xmlns:a16="http://schemas.microsoft.com/office/drawing/2014/main" id="{8B58A28B-13BD-4690-A2E7-CBC6124E2B3C}"/>
                </a:ext>
              </a:extLst>
            </p:cNvPr>
            <p:cNvSpPr>
              <a:spLocks/>
            </p:cNvSpPr>
            <p:nvPr/>
          </p:nvSpPr>
          <p:spPr bwMode="auto">
            <a:xfrm>
              <a:off x="3497" y="1249"/>
              <a:ext cx="21" cy="13"/>
            </a:xfrm>
            <a:custGeom>
              <a:avLst/>
              <a:gdLst>
                <a:gd name="T0" fmla="*/ 0 w 21"/>
                <a:gd name="T1" fmla="*/ 4 h 13"/>
                <a:gd name="T2" fmla="*/ 4 w 21"/>
                <a:gd name="T3" fmla="*/ 13 h 13"/>
                <a:gd name="T4" fmla="*/ 21 w 21"/>
                <a:gd name="T5" fmla="*/ 0 h 13"/>
                <a:gd name="T6" fmla="*/ 0 w 21"/>
                <a:gd name="T7" fmla="*/ 4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3">
                  <a:moveTo>
                    <a:pt x="0" y="4"/>
                  </a:moveTo>
                  <a:lnTo>
                    <a:pt x="4" y="13"/>
                  </a:lnTo>
                  <a:lnTo>
                    <a:pt x="21" y="0"/>
                  </a:lnTo>
                  <a:lnTo>
                    <a:pt x="0" y="4"/>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93" name="Freeform 1095">
              <a:extLst>
                <a:ext uri="{FF2B5EF4-FFF2-40B4-BE49-F238E27FC236}">
                  <a16:creationId xmlns:a16="http://schemas.microsoft.com/office/drawing/2014/main" id="{64B6C4F1-D717-4EFE-9D32-6869DFF64608}"/>
                </a:ext>
              </a:extLst>
            </p:cNvPr>
            <p:cNvSpPr>
              <a:spLocks/>
            </p:cNvSpPr>
            <p:nvPr/>
          </p:nvSpPr>
          <p:spPr bwMode="auto">
            <a:xfrm>
              <a:off x="3506" y="1265"/>
              <a:ext cx="24" cy="15"/>
            </a:xfrm>
            <a:custGeom>
              <a:avLst/>
              <a:gdLst>
                <a:gd name="T0" fmla="*/ 0 w 24"/>
                <a:gd name="T1" fmla="*/ 6 h 15"/>
                <a:gd name="T2" fmla="*/ 4 w 24"/>
                <a:gd name="T3" fmla="*/ 15 h 15"/>
                <a:gd name="T4" fmla="*/ 24 w 24"/>
                <a:gd name="T5" fmla="*/ 0 h 15"/>
                <a:gd name="T6" fmla="*/ 0 w 24"/>
                <a:gd name="T7" fmla="*/ 6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5">
                  <a:moveTo>
                    <a:pt x="0" y="6"/>
                  </a:moveTo>
                  <a:lnTo>
                    <a:pt x="4" y="15"/>
                  </a:lnTo>
                  <a:lnTo>
                    <a:pt x="24" y="0"/>
                  </a:lnTo>
                  <a:lnTo>
                    <a:pt x="0" y="6"/>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94" name="Freeform 1096">
              <a:extLst>
                <a:ext uri="{FF2B5EF4-FFF2-40B4-BE49-F238E27FC236}">
                  <a16:creationId xmlns:a16="http://schemas.microsoft.com/office/drawing/2014/main" id="{0B0EFD24-70AB-404C-AD67-A826715216BF}"/>
                </a:ext>
              </a:extLst>
            </p:cNvPr>
            <p:cNvSpPr>
              <a:spLocks/>
            </p:cNvSpPr>
            <p:nvPr/>
          </p:nvSpPr>
          <p:spPr bwMode="auto">
            <a:xfrm>
              <a:off x="3515" y="1285"/>
              <a:ext cx="23" cy="16"/>
            </a:xfrm>
            <a:custGeom>
              <a:avLst/>
              <a:gdLst>
                <a:gd name="T0" fmla="*/ 0 w 23"/>
                <a:gd name="T1" fmla="*/ 9 h 16"/>
                <a:gd name="T2" fmla="*/ 4 w 23"/>
                <a:gd name="T3" fmla="*/ 16 h 16"/>
                <a:gd name="T4" fmla="*/ 23 w 23"/>
                <a:gd name="T5" fmla="*/ 0 h 16"/>
                <a:gd name="T6" fmla="*/ 0 w 23"/>
                <a:gd name="T7" fmla="*/ 9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6">
                  <a:moveTo>
                    <a:pt x="0" y="9"/>
                  </a:moveTo>
                  <a:lnTo>
                    <a:pt x="4" y="16"/>
                  </a:lnTo>
                  <a:lnTo>
                    <a:pt x="23" y="0"/>
                  </a:lnTo>
                  <a:lnTo>
                    <a:pt x="0" y="9"/>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95" name="Freeform 1097">
              <a:extLst>
                <a:ext uri="{FF2B5EF4-FFF2-40B4-BE49-F238E27FC236}">
                  <a16:creationId xmlns:a16="http://schemas.microsoft.com/office/drawing/2014/main" id="{1C62C09B-4F17-4378-9928-B6A1880C940B}"/>
                </a:ext>
              </a:extLst>
            </p:cNvPr>
            <p:cNvSpPr>
              <a:spLocks/>
            </p:cNvSpPr>
            <p:nvPr/>
          </p:nvSpPr>
          <p:spPr bwMode="auto">
            <a:xfrm>
              <a:off x="3529" y="1300"/>
              <a:ext cx="24" cy="27"/>
            </a:xfrm>
            <a:custGeom>
              <a:avLst/>
              <a:gdLst>
                <a:gd name="T0" fmla="*/ 24 w 24"/>
                <a:gd name="T1" fmla="*/ 0 h 27"/>
                <a:gd name="T2" fmla="*/ 0 w 24"/>
                <a:gd name="T3" fmla="*/ 19 h 27"/>
                <a:gd name="T4" fmla="*/ 4 w 24"/>
                <a:gd name="T5" fmla="*/ 27 h 27"/>
                <a:gd name="T6" fmla="*/ 24 w 2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7">
                  <a:moveTo>
                    <a:pt x="24" y="0"/>
                  </a:moveTo>
                  <a:lnTo>
                    <a:pt x="0" y="19"/>
                  </a:lnTo>
                  <a:lnTo>
                    <a:pt x="4" y="27"/>
                  </a:lnTo>
                  <a:lnTo>
                    <a:pt x="24"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96" name="Freeform 1098">
              <a:extLst>
                <a:ext uri="{FF2B5EF4-FFF2-40B4-BE49-F238E27FC236}">
                  <a16:creationId xmlns:a16="http://schemas.microsoft.com/office/drawing/2014/main" id="{133F09E7-B451-4BEF-9049-A457D1BB5C27}"/>
                </a:ext>
              </a:extLst>
            </p:cNvPr>
            <p:cNvSpPr>
              <a:spLocks/>
            </p:cNvSpPr>
            <p:nvPr/>
          </p:nvSpPr>
          <p:spPr bwMode="auto">
            <a:xfrm>
              <a:off x="3541" y="1325"/>
              <a:ext cx="27" cy="23"/>
            </a:xfrm>
            <a:custGeom>
              <a:avLst/>
              <a:gdLst>
                <a:gd name="T0" fmla="*/ 0 w 27"/>
                <a:gd name="T1" fmla="*/ 9 h 23"/>
                <a:gd name="T2" fmla="*/ 27 w 27"/>
                <a:gd name="T3" fmla="*/ 0 h 23"/>
                <a:gd name="T4" fmla="*/ 7 w 27"/>
                <a:gd name="T5" fmla="*/ 23 h 23"/>
                <a:gd name="T6" fmla="*/ 0 w 27"/>
                <a:gd name="T7" fmla="*/ 9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3">
                  <a:moveTo>
                    <a:pt x="0" y="9"/>
                  </a:moveTo>
                  <a:lnTo>
                    <a:pt x="27" y="0"/>
                  </a:lnTo>
                  <a:lnTo>
                    <a:pt x="7" y="23"/>
                  </a:lnTo>
                  <a:lnTo>
                    <a:pt x="0" y="9"/>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97" name="Freeform 1099">
              <a:extLst>
                <a:ext uri="{FF2B5EF4-FFF2-40B4-BE49-F238E27FC236}">
                  <a16:creationId xmlns:a16="http://schemas.microsoft.com/office/drawing/2014/main" id="{0776D003-D57D-49A3-B076-5730B5769300}"/>
                </a:ext>
              </a:extLst>
            </p:cNvPr>
            <p:cNvSpPr>
              <a:spLocks/>
            </p:cNvSpPr>
            <p:nvPr/>
          </p:nvSpPr>
          <p:spPr bwMode="auto">
            <a:xfrm>
              <a:off x="3553" y="1340"/>
              <a:ext cx="24" cy="27"/>
            </a:xfrm>
            <a:custGeom>
              <a:avLst/>
              <a:gdLst>
                <a:gd name="T0" fmla="*/ 0 w 24"/>
                <a:gd name="T1" fmla="*/ 18 h 27"/>
                <a:gd name="T2" fmla="*/ 24 w 24"/>
                <a:gd name="T3" fmla="*/ 0 h 27"/>
                <a:gd name="T4" fmla="*/ 6 w 24"/>
                <a:gd name="T5" fmla="*/ 27 h 27"/>
                <a:gd name="T6" fmla="*/ 0 w 24"/>
                <a:gd name="T7" fmla="*/ 18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7">
                  <a:moveTo>
                    <a:pt x="0" y="18"/>
                  </a:moveTo>
                  <a:lnTo>
                    <a:pt x="24" y="0"/>
                  </a:lnTo>
                  <a:lnTo>
                    <a:pt x="6" y="27"/>
                  </a:lnTo>
                  <a:lnTo>
                    <a:pt x="0" y="18"/>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98" name="Freeform 1100">
              <a:extLst>
                <a:ext uri="{FF2B5EF4-FFF2-40B4-BE49-F238E27FC236}">
                  <a16:creationId xmlns:a16="http://schemas.microsoft.com/office/drawing/2014/main" id="{6FCB909C-06DE-4FC8-B073-8C303F191E9E}"/>
                </a:ext>
              </a:extLst>
            </p:cNvPr>
            <p:cNvSpPr>
              <a:spLocks/>
            </p:cNvSpPr>
            <p:nvPr/>
          </p:nvSpPr>
          <p:spPr bwMode="auto">
            <a:xfrm>
              <a:off x="3568" y="1358"/>
              <a:ext cx="21" cy="33"/>
            </a:xfrm>
            <a:custGeom>
              <a:avLst/>
              <a:gdLst>
                <a:gd name="T0" fmla="*/ 0 w 21"/>
                <a:gd name="T1" fmla="*/ 23 h 33"/>
                <a:gd name="T2" fmla="*/ 21 w 21"/>
                <a:gd name="T3" fmla="*/ 0 h 33"/>
                <a:gd name="T4" fmla="*/ 10 w 21"/>
                <a:gd name="T5" fmla="*/ 33 h 33"/>
                <a:gd name="T6" fmla="*/ 0 w 21"/>
                <a:gd name="T7" fmla="*/ 23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33">
                  <a:moveTo>
                    <a:pt x="0" y="23"/>
                  </a:moveTo>
                  <a:lnTo>
                    <a:pt x="21" y="0"/>
                  </a:lnTo>
                  <a:lnTo>
                    <a:pt x="10" y="33"/>
                  </a:lnTo>
                  <a:lnTo>
                    <a:pt x="0" y="23"/>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299" name="Freeform 1101">
              <a:extLst>
                <a:ext uri="{FF2B5EF4-FFF2-40B4-BE49-F238E27FC236}">
                  <a16:creationId xmlns:a16="http://schemas.microsoft.com/office/drawing/2014/main" id="{550380E8-9CDD-4480-84FE-7D3991714B0B}"/>
                </a:ext>
              </a:extLst>
            </p:cNvPr>
            <p:cNvSpPr>
              <a:spLocks/>
            </p:cNvSpPr>
            <p:nvPr/>
          </p:nvSpPr>
          <p:spPr bwMode="auto">
            <a:xfrm>
              <a:off x="3589" y="1373"/>
              <a:ext cx="13" cy="38"/>
            </a:xfrm>
            <a:custGeom>
              <a:avLst/>
              <a:gdLst>
                <a:gd name="T0" fmla="*/ 12 w 13"/>
                <a:gd name="T1" fmla="*/ 0 h 38"/>
                <a:gd name="T2" fmla="*/ 0 w 13"/>
                <a:gd name="T3" fmla="*/ 33 h 38"/>
                <a:gd name="T4" fmla="*/ 13 w 13"/>
                <a:gd name="T5" fmla="*/ 38 h 38"/>
                <a:gd name="T6" fmla="*/ 12 w 13"/>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8">
                  <a:moveTo>
                    <a:pt x="12" y="0"/>
                  </a:moveTo>
                  <a:lnTo>
                    <a:pt x="0" y="33"/>
                  </a:lnTo>
                  <a:lnTo>
                    <a:pt x="13" y="38"/>
                  </a:lnTo>
                  <a:lnTo>
                    <a:pt x="12"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00" name="Freeform 1102">
              <a:extLst>
                <a:ext uri="{FF2B5EF4-FFF2-40B4-BE49-F238E27FC236}">
                  <a16:creationId xmlns:a16="http://schemas.microsoft.com/office/drawing/2014/main" id="{C257484F-85E4-4A14-BC1B-1E66F6005FF3}"/>
                </a:ext>
              </a:extLst>
            </p:cNvPr>
            <p:cNvSpPr>
              <a:spLocks/>
            </p:cNvSpPr>
            <p:nvPr/>
          </p:nvSpPr>
          <p:spPr bwMode="auto">
            <a:xfrm>
              <a:off x="3613" y="1375"/>
              <a:ext cx="18" cy="34"/>
            </a:xfrm>
            <a:custGeom>
              <a:avLst/>
              <a:gdLst>
                <a:gd name="T0" fmla="*/ 0 w 18"/>
                <a:gd name="T1" fmla="*/ 0 h 34"/>
                <a:gd name="T2" fmla="*/ 6 w 18"/>
                <a:gd name="T3" fmla="*/ 34 h 34"/>
                <a:gd name="T4" fmla="*/ 18 w 18"/>
                <a:gd name="T5" fmla="*/ 27 h 34"/>
                <a:gd name="T6" fmla="*/ 0 w 1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4">
                  <a:moveTo>
                    <a:pt x="0" y="0"/>
                  </a:moveTo>
                  <a:lnTo>
                    <a:pt x="6" y="34"/>
                  </a:lnTo>
                  <a:lnTo>
                    <a:pt x="18" y="27"/>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01" name="Freeform 1103">
              <a:extLst>
                <a:ext uri="{FF2B5EF4-FFF2-40B4-BE49-F238E27FC236}">
                  <a16:creationId xmlns:a16="http://schemas.microsoft.com/office/drawing/2014/main" id="{0C2A52D6-A84B-44DD-85AF-A99A842997EE}"/>
                </a:ext>
              </a:extLst>
            </p:cNvPr>
            <p:cNvSpPr>
              <a:spLocks/>
            </p:cNvSpPr>
            <p:nvPr/>
          </p:nvSpPr>
          <p:spPr bwMode="auto">
            <a:xfrm>
              <a:off x="3620" y="1367"/>
              <a:ext cx="29" cy="26"/>
            </a:xfrm>
            <a:custGeom>
              <a:avLst/>
              <a:gdLst>
                <a:gd name="T0" fmla="*/ 0 w 29"/>
                <a:gd name="T1" fmla="*/ 0 h 26"/>
                <a:gd name="T2" fmla="*/ 20 w 29"/>
                <a:gd name="T3" fmla="*/ 26 h 26"/>
                <a:gd name="T4" fmla="*/ 29 w 29"/>
                <a:gd name="T5" fmla="*/ 12 h 26"/>
                <a:gd name="T6" fmla="*/ 0 w 29"/>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6">
                  <a:moveTo>
                    <a:pt x="0" y="0"/>
                  </a:moveTo>
                  <a:lnTo>
                    <a:pt x="20" y="26"/>
                  </a:lnTo>
                  <a:lnTo>
                    <a:pt x="29" y="12"/>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02" name="Freeform 1104">
              <a:extLst>
                <a:ext uri="{FF2B5EF4-FFF2-40B4-BE49-F238E27FC236}">
                  <a16:creationId xmlns:a16="http://schemas.microsoft.com/office/drawing/2014/main" id="{8FF20828-A2C8-464B-A817-577BD55F1D60}"/>
                </a:ext>
              </a:extLst>
            </p:cNvPr>
            <p:cNvSpPr>
              <a:spLocks/>
            </p:cNvSpPr>
            <p:nvPr/>
          </p:nvSpPr>
          <p:spPr bwMode="auto">
            <a:xfrm>
              <a:off x="3637" y="1343"/>
              <a:ext cx="24" cy="18"/>
            </a:xfrm>
            <a:custGeom>
              <a:avLst/>
              <a:gdLst>
                <a:gd name="T0" fmla="*/ 0 w 24"/>
                <a:gd name="T1" fmla="*/ 0 h 18"/>
                <a:gd name="T2" fmla="*/ 21 w 24"/>
                <a:gd name="T3" fmla="*/ 18 h 18"/>
                <a:gd name="T4" fmla="*/ 24 w 24"/>
                <a:gd name="T5" fmla="*/ 11 h 18"/>
                <a:gd name="T6" fmla="*/ 0 w 2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0" y="0"/>
                  </a:moveTo>
                  <a:lnTo>
                    <a:pt x="21" y="18"/>
                  </a:lnTo>
                  <a:lnTo>
                    <a:pt x="24" y="11"/>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03" name="Freeform 1105">
              <a:extLst>
                <a:ext uri="{FF2B5EF4-FFF2-40B4-BE49-F238E27FC236}">
                  <a16:creationId xmlns:a16="http://schemas.microsoft.com/office/drawing/2014/main" id="{04F802A2-7795-4455-AB1F-AD7FD79F9CEA}"/>
                </a:ext>
              </a:extLst>
            </p:cNvPr>
            <p:cNvSpPr>
              <a:spLocks/>
            </p:cNvSpPr>
            <p:nvPr/>
          </p:nvSpPr>
          <p:spPr bwMode="auto">
            <a:xfrm>
              <a:off x="3649" y="1322"/>
              <a:ext cx="23" cy="12"/>
            </a:xfrm>
            <a:custGeom>
              <a:avLst/>
              <a:gdLst>
                <a:gd name="T0" fmla="*/ 0 w 23"/>
                <a:gd name="T1" fmla="*/ 0 h 12"/>
                <a:gd name="T2" fmla="*/ 21 w 23"/>
                <a:gd name="T3" fmla="*/ 12 h 12"/>
                <a:gd name="T4" fmla="*/ 23 w 23"/>
                <a:gd name="T5" fmla="*/ 6 h 12"/>
                <a:gd name="T6" fmla="*/ 0 w 23"/>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0" y="0"/>
                  </a:moveTo>
                  <a:lnTo>
                    <a:pt x="21" y="12"/>
                  </a:lnTo>
                  <a:lnTo>
                    <a:pt x="23" y="6"/>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04" name="Freeform 1106">
              <a:extLst>
                <a:ext uri="{FF2B5EF4-FFF2-40B4-BE49-F238E27FC236}">
                  <a16:creationId xmlns:a16="http://schemas.microsoft.com/office/drawing/2014/main" id="{F6B9A31B-771F-4B26-9C5E-9014C7ECCD34}"/>
                </a:ext>
              </a:extLst>
            </p:cNvPr>
            <p:cNvSpPr>
              <a:spLocks/>
            </p:cNvSpPr>
            <p:nvPr/>
          </p:nvSpPr>
          <p:spPr bwMode="auto">
            <a:xfrm>
              <a:off x="3655" y="1300"/>
              <a:ext cx="27" cy="15"/>
            </a:xfrm>
            <a:custGeom>
              <a:avLst/>
              <a:gdLst>
                <a:gd name="T0" fmla="*/ 24 w 27"/>
                <a:gd name="T1" fmla="*/ 15 h 15"/>
                <a:gd name="T2" fmla="*/ 27 w 27"/>
                <a:gd name="T3" fmla="*/ 9 h 15"/>
                <a:gd name="T4" fmla="*/ 0 w 27"/>
                <a:gd name="T5" fmla="*/ 0 h 15"/>
                <a:gd name="T6" fmla="*/ 24 w 27"/>
                <a:gd name="T7" fmla="*/ 15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5">
                  <a:moveTo>
                    <a:pt x="24" y="15"/>
                  </a:moveTo>
                  <a:lnTo>
                    <a:pt x="27" y="9"/>
                  </a:lnTo>
                  <a:lnTo>
                    <a:pt x="0" y="0"/>
                  </a:lnTo>
                  <a:lnTo>
                    <a:pt x="24" y="15"/>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05" name="Freeform 1107">
              <a:extLst>
                <a:ext uri="{FF2B5EF4-FFF2-40B4-BE49-F238E27FC236}">
                  <a16:creationId xmlns:a16="http://schemas.microsoft.com/office/drawing/2014/main" id="{DA769465-41B8-45B1-8E13-C5F7BE5EC176}"/>
                </a:ext>
              </a:extLst>
            </p:cNvPr>
            <p:cNvSpPr>
              <a:spLocks/>
            </p:cNvSpPr>
            <p:nvPr/>
          </p:nvSpPr>
          <p:spPr bwMode="auto">
            <a:xfrm>
              <a:off x="3663" y="1285"/>
              <a:ext cx="27" cy="15"/>
            </a:xfrm>
            <a:custGeom>
              <a:avLst/>
              <a:gdLst>
                <a:gd name="T0" fmla="*/ 0 w 27"/>
                <a:gd name="T1" fmla="*/ 0 h 15"/>
                <a:gd name="T2" fmla="*/ 24 w 27"/>
                <a:gd name="T3" fmla="*/ 15 h 15"/>
                <a:gd name="T4" fmla="*/ 27 w 27"/>
                <a:gd name="T5" fmla="*/ 6 h 15"/>
                <a:gd name="T6" fmla="*/ 0 w 27"/>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5">
                  <a:moveTo>
                    <a:pt x="0" y="0"/>
                  </a:moveTo>
                  <a:lnTo>
                    <a:pt x="24" y="15"/>
                  </a:lnTo>
                  <a:lnTo>
                    <a:pt x="27" y="6"/>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06" name="Freeform 1108">
              <a:extLst>
                <a:ext uri="{FF2B5EF4-FFF2-40B4-BE49-F238E27FC236}">
                  <a16:creationId xmlns:a16="http://schemas.microsoft.com/office/drawing/2014/main" id="{16571184-B115-4DC7-A005-B0AADE82AE09}"/>
                </a:ext>
              </a:extLst>
            </p:cNvPr>
            <p:cNvSpPr>
              <a:spLocks/>
            </p:cNvSpPr>
            <p:nvPr/>
          </p:nvSpPr>
          <p:spPr bwMode="auto">
            <a:xfrm>
              <a:off x="3670" y="1267"/>
              <a:ext cx="27" cy="16"/>
            </a:xfrm>
            <a:custGeom>
              <a:avLst/>
              <a:gdLst>
                <a:gd name="T0" fmla="*/ 0 w 27"/>
                <a:gd name="T1" fmla="*/ 0 h 16"/>
                <a:gd name="T2" fmla="*/ 23 w 27"/>
                <a:gd name="T3" fmla="*/ 16 h 16"/>
                <a:gd name="T4" fmla="*/ 27 w 27"/>
                <a:gd name="T5" fmla="*/ 7 h 16"/>
                <a:gd name="T6" fmla="*/ 0 w 27"/>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6">
                  <a:moveTo>
                    <a:pt x="0" y="0"/>
                  </a:moveTo>
                  <a:lnTo>
                    <a:pt x="23" y="16"/>
                  </a:lnTo>
                  <a:lnTo>
                    <a:pt x="27" y="7"/>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07" name="Freeform 1109">
              <a:extLst>
                <a:ext uri="{FF2B5EF4-FFF2-40B4-BE49-F238E27FC236}">
                  <a16:creationId xmlns:a16="http://schemas.microsoft.com/office/drawing/2014/main" id="{60BB6E43-FC35-42D5-84D9-7276ECEEDACD}"/>
                </a:ext>
              </a:extLst>
            </p:cNvPr>
            <p:cNvSpPr>
              <a:spLocks/>
            </p:cNvSpPr>
            <p:nvPr/>
          </p:nvSpPr>
          <p:spPr bwMode="auto">
            <a:xfrm>
              <a:off x="3684" y="1241"/>
              <a:ext cx="22" cy="20"/>
            </a:xfrm>
            <a:custGeom>
              <a:avLst/>
              <a:gdLst>
                <a:gd name="T0" fmla="*/ 0 w 22"/>
                <a:gd name="T1" fmla="*/ 0 h 20"/>
                <a:gd name="T2" fmla="*/ 19 w 22"/>
                <a:gd name="T3" fmla="*/ 20 h 20"/>
                <a:gd name="T4" fmla="*/ 22 w 22"/>
                <a:gd name="T5" fmla="*/ 12 h 20"/>
                <a:gd name="T6" fmla="*/ 0 w 22"/>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20">
                  <a:moveTo>
                    <a:pt x="0" y="0"/>
                  </a:moveTo>
                  <a:lnTo>
                    <a:pt x="19" y="20"/>
                  </a:lnTo>
                  <a:lnTo>
                    <a:pt x="22" y="12"/>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08" name="Freeform 1110">
              <a:extLst>
                <a:ext uri="{FF2B5EF4-FFF2-40B4-BE49-F238E27FC236}">
                  <a16:creationId xmlns:a16="http://schemas.microsoft.com/office/drawing/2014/main" id="{96093B6F-D5FC-43BE-AD96-203DB45A5B5F}"/>
                </a:ext>
              </a:extLst>
            </p:cNvPr>
            <p:cNvSpPr>
              <a:spLocks/>
            </p:cNvSpPr>
            <p:nvPr/>
          </p:nvSpPr>
          <p:spPr bwMode="auto">
            <a:xfrm>
              <a:off x="3690" y="1220"/>
              <a:ext cx="31" cy="15"/>
            </a:xfrm>
            <a:custGeom>
              <a:avLst/>
              <a:gdLst>
                <a:gd name="T0" fmla="*/ 0 w 31"/>
                <a:gd name="T1" fmla="*/ 0 h 15"/>
                <a:gd name="T2" fmla="*/ 27 w 31"/>
                <a:gd name="T3" fmla="*/ 15 h 15"/>
                <a:gd name="T4" fmla="*/ 31 w 31"/>
                <a:gd name="T5" fmla="*/ 6 h 15"/>
                <a:gd name="T6" fmla="*/ 0 w 31"/>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5">
                  <a:moveTo>
                    <a:pt x="0" y="0"/>
                  </a:moveTo>
                  <a:lnTo>
                    <a:pt x="27" y="15"/>
                  </a:lnTo>
                  <a:lnTo>
                    <a:pt x="31" y="6"/>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09" name="Freeform 1111">
              <a:extLst>
                <a:ext uri="{FF2B5EF4-FFF2-40B4-BE49-F238E27FC236}">
                  <a16:creationId xmlns:a16="http://schemas.microsoft.com/office/drawing/2014/main" id="{496B1C66-B4A2-4BE9-8B2B-EB0715E4AFB2}"/>
                </a:ext>
              </a:extLst>
            </p:cNvPr>
            <p:cNvSpPr>
              <a:spLocks/>
            </p:cNvSpPr>
            <p:nvPr/>
          </p:nvSpPr>
          <p:spPr bwMode="auto">
            <a:xfrm>
              <a:off x="3700" y="1199"/>
              <a:ext cx="26" cy="20"/>
            </a:xfrm>
            <a:custGeom>
              <a:avLst/>
              <a:gdLst>
                <a:gd name="T0" fmla="*/ 0 w 26"/>
                <a:gd name="T1" fmla="*/ 0 h 20"/>
                <a:gd name="T2" fmla="*/ 23 w 26"/>
                <a:gd name="T3" fmla="*/ 20 h 20"/>
                <a:gd name="T4" fmla="*/ 26 w 26"/>
                <a:gd name="T5" fmla="*/ 12 h 20"/>
                <a:gd name="T6" fmla="*/ 0 w 26"/>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0">
                  <a:moveTo>
                    <a:pt x="0" y="0"/>
                  </a:moveTo>
                  <a:lnTo>
                    <a:pt x="23" y="20"/>
                  </a:lnTo>
                  <a:lnTo>
                    <a:pt x="26" y="12"/>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10" name="Freeform 1112">
              <a:extLst>
                <a:ext uri="{FF2B5EF4-FFF2-40B4-BE49-F238E27FC236}">
                  <a16:creationId xmlns:a16="http://schemas.microsoft.com/office/drawing/2014/main" id="{FFFFCFEC-ABDA-4FC5-AA07-DC364490624C}"/>
                </a:ext>
              </a:extLst>
            </p:cNvPr>
            <p:cNvSpPr>
              <a:spLocks/>
            </p:cNvSpPr>
            <p:nvPr/>
          </p:nvSpPr>
          <p:spPr bwMode="auto">
            <a:xfrm>
              <a:off x="3211" y="1742"/>
              <a:ext cx="31" cy="257"/>
            </a:xfrm>
            <a:custGeom>
              <a:avLst/>
              <a:gdLst>
                <a:gd name="T0" fmla="*/ 0 w 21"/>
                <a:gd name="T1" fmla="*/ 574 h 172"/>
                <a:gd name="T2" fmla="*/ 41 w 21"/>
                <a:gd name="T3" fmla="*/ 190 h 172"/>
                <a:gd name="T4" fmla="*/ 68 w 21"/>
                <a:gd name="T5" fmla="*/ 0 h 172"/>
                <a:gd name="T6" fmla="*/ 0 60000 65536"/>
                <a:gd name="T7" fmla="*/ 0 60000 65536"/>
                <a:gd name="T8" fmla="*/ 0 60000 65536"/>
              </a:gdLst>
              <a:ahLst/>
              <a:cxnLst>
                <a:cxn ang="T6">
                  <a:pos x="T0" y="T1"/>
                </a:cxn>
                <a:cxn ang="T7">
                  <a:pos x="T2" y="T3"/>
                </a:cxn>
                <a:cxn ang="T8">
                  <a:pos x="T4" y="T5"/>
                </a:cxn>
              </a:cxnLst>
              <a:rect l="0" t="0" r="r" b="b"/>
              <a:pathLst>
                <a:path w="21" h="172">
                  <a:moveTo>
                    <a:pt x="0" y="172"/>
                  </a:moveTo>
                  <a:cubicBezTo>
                    <a:pt x="2" y="147"/>
                    <a:pt x="10" y="81"/>
                    <a:pt x="13" y="57"/>
                  </a:cubicBezTo>
                  <a:cubicBezTo>
                    <a:pt x="15" y="39"/>
                    <a:pt x="16" y="18"/>
                    <a:pt x="21"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11" name="Freeform 1113">
              <a:extLst>
                <a:ext uri="{FF2B5EF4-FFF2-40B4-BE49-F238E27FC236}">
                  <a16:creationId xmlns:a16="http://schemas.microsoft.com/office/drawing/2014/main" id="{5EC92402-6ADF-4DD5-A8C4-ED2266C587A6}"/>
                </a:ext>
              </a:extLst>
            </p:cNvPr>
            <p:cNvSpPr>
              <a:spLocks/>
            </p:cNvSpPr>
            <p:nvPr/>
          </p:nvSpPr>
          <p:spPr bwMode="auto">
            <a:xfrm>
              <a:off x="3245" y="1665"/>
              <a:ext cx="12" cy="48"/>
            </a:xfrm>
            <a:custGeom>
              <a:avLst/>
              <a:gdLst>
                <a:gd name="T0" fmla="*/ 0 w 8"/>
                <a:gd name="T1" fmla="*/ 108 h 32"/>
                <a:gd name="T2" fmla="*/ 27 w 8"/>
                <a:gd name="T3" fmla="*/ 0 h 32"/>
                <a:gd name="T4" fmla="*/ 0 60000 65536"/>
                <a:gd name="T5" fmla="*/ 0 60000 65536"/>
              </a:gdLst>
              <a:ahLst/>
              <a:cxnLst>
                <a:cxn ang="T4">
                  <a:pos x="T0" y="T1"/>
                </a:cxn>
                <a:cxn ang="T5">
                  <a:pos x="T2" y="T3"/>
                </a:cxn>
              </a:cxnLst>
              <a:rect l="0" t="0" r="r" b="b"/>
              <a:pathLst>
                <a:path w="8" h="32">
                  <a:moveTo>
                    <a:pt x="0" y="32"/>
                  </a:moveTo>
                  <a:cubicBezTo>
                    <a:pt x="1" y="21"/>
                    <a:pt x="2" y="10"/>
                    <a:pt x="8"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12" name="Freeform 1114">
              <a:extLst>
                <a:ext uri="{FF2B5EF4-FFF2-40B4-BE49-F238E27FC236}">
                  <a16:creationId xmlns:a16="http://schemas.microsoft.com/office/drawing/2014/main" id="{1E6154BF-4207-4E69-A339-3D8B6B8C28F2}"/>
                </a:ext>
              </a:extLst>
            </p:cNvPr>
            <p:cNvSpPr>
              <a:spLocks/>
            </p:cNvSpPr>
            <p:nvPr/>
          </p:nvSpPr>
          <p:spPr bwMode="auto">
            <a:xfrm>
              <a:off x="3916" y="1763"/>
              <a:ext cx="22" cy="175"/>
            </a:xfrm>
            <a:custGeom>
              <a:avLst/>
              <a:gdLst>
                <a:gd name="T0" fmla="*/ 47 w 15"/>
                <a:gd name="T1" fmla="*/ 392 h 117"/>
                <a:gd name="T2" fmla="*/ 32 w 15"/>
                <a:gd name="T3" fmla="*/ 168 h 117"/>
                <a:gd name="T4" fmla="*/ 0 w 15"/>
                <a:gd name="T5" fmla="*/ 0 h 117"/>
                <a:gd name="T6" fmla="*/ 0 60000 65536"/>
                <a:gd name="T7" fmla="*/ 0 60000 65536"/>
                <a:gd name="T8" fmla="*/ 0 60000 65536"/>
              </a:gdLst>
              <a:ahLst/>
              <a:cxnLst>
                <a:cxn ang="T6">
                  <a:pos x="T0" y="T1"/>
                </a:cxn>
                <a:cxn ang="T7">
                  <a:pos x="T2" y="T3"/>
                </a:cxn>
                <a:cxn ang="T8">
                  <a:pos x="T4" y="T5"/>
                </a:cxn>
              </a:cxnLst>
              <a:rect l="0" t="0" r="r" b="b"/>
              <a:pathLst>
                <a:path w="15" h="117">
                  <a:moveTo>
                    <a:pt x="15" y="117"/>
                  </a:moveTo>
                  <a:cubicBezTo>
                    <a:pt x="15" y="94"/>
                    <a:pt x="14" y="73"/>
                    <a:pt x="10" y="50"/>
                  </a:cubicBezTo>
                  <a:cubicBezTo>
                    <a:pt x="7" y="36"/>
                    <a:pt x="8" y="12"/>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13" name="Freeform 1115">
              <a:extLst>
                <a:ext uri="{FF2B5EF4-FFF2-40B4-BE49-F238E27FC236}">
                  <a16:creationId xmlns:a16="http://schemas.microsoft.com/office/drawing/2014/main" id="{6F5E5C57-9F38-4281-B08E-6B99FC7899AF}"/>
                </a:ext>
              </a:extLst>
            </p:cNvPr>
            <p:cNvSpPr>
              <a:spLocks/>
            </p:cNvSpPr>
            <p:nvPr/>
          </p:nvSpPr>
          <p:spPr bwMode="auto">
            <a:xfrm>
              <a:off x="3904" y="1680"/>
              <a:ext cx="9" cy="51"/>
            </a:xfrm>
            <a:custGeom>
              <a:avLst/>
              <a:gdLst>
                <a:gd name="T0" fmla="*/ 21 w 6"/>
                <a:gd name="T1" fmla="*/ 116 h 34"/>
                <a:gd name="T2" fmla="*/ 0 w 6"/>
                <a:gd name="T3" fmla="*/ 0 h 34"/>
                <a:gd name="T4" fmla="*/ 0 60000 65536"/>
                <a:gd name="T5" fmla="*/ 0 60000 65536"/>
              </a:gdLst>
              <a:ahLst/>
              <a:cxnLst>
                <a:cxn ang="T4">
                  <a:pos x="T0" y="T1"/>
                </a:cxn>
                <a:cxn ang="T5">
                  <a:pos x="T2" y="T3"/>
                </a:cxn>
              </a:cxnLst>
              <a:rect l="0" t="0" r="r" b="b"/>
              <a:pathLst>
                <a:path w="6" h="34">
                  <a:moveTo>
                    <a:pt x="6" y="34"/>
                  </a:moveTo>
                  <a:cubicBezTo>
                    <a:pt x="6" y="22"/>
                    <a:pt x="3" y="12"/>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14" name="Freeform 1116">
              <a:extLst>
                <a:ext uri="{FF2B5EF4-FFF2-40B4-BE49-F238E27FC236}">
                  <a16:creationId xmlns:a16="http://schemas.microsoft.com/office/drawing/2014/main" id="{DC287BDB-1043-4519-87E0-1CDA28D47A1B}"/>
                </a:ext>
              </a:extLst>
            </p:cNvPr>
            <p:cNvSpPr>
              <a:spLocks/>
            </p:cNvSpPr>
            <p:nvPr/>
          </p:nvSpPr>
          <p:spPr bwMode="auto">
            <a:xfrm>
              <a:off x="3888" y="1622"/>
              <a:ext cx="4" cy="10"/>
            </a:xfrm>
            <a:custGeom>
              <a:avLst/>
              <a:gdLst>
                <a:gd name="T0" fmla="*/ 8 w 2"/>
                <a:gd name="T1" fmla="*/ 20 h 7"/>
                <a:gd name="T2" fmla="*/ 0 w 2"/>
                <a:gd name="T3" fmla="*/ 0 h 7"/>
                <a:gd name="T4" fmla="*/ 0 60000 65536"/>
                <a:gd name="T5" fmla="*/ 0 60000 65536"/>
              </a:gdLst>
              <a:ahLst/>
              <a:cxnLst>
                <a:cxn ang="T4">
                  <a:pos x="T0" y="T1"/>
                </a:cxn>
                <a:cxn ang="T5">
                  <a:pos x="T2" y="T3"/>
                </a:cxn>
              </a:cxnLst>
              <a:rect l="0" t="0" r="r" b="b"/>
              <a:pathLst>
                <a:path w="2" h="7">
                  <a:moveTo>
                    <a:pt x="1" y="7"/>
                  </a:moveTo>
                  <a:cubicBezTo>
                    <a:pt x="2" y="4"/>
                    <a:pt x="1" y="2"/>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15" name="Freeform 1117">
              <a:extLst>
                <a:ext uri="{FF2B5EF4-FFF2-40B4-BE49-F238E27FC236}">
                  <a16:creationId xmlns:a16="http://schemas.microsoft.com/office/drawing/2014/main" id="{375778D2-7EEB-41CA-930A-498770A32F43}"/>
                </a:ext>
              </a:extLst>
            </p:cNvPr>
            <p:cNvSpPr>
              <a:spLocks/>
            </p:cNvSpPr>
            <p:nvPr/>
          </p:nvSpPr>
          <p:spPr bwMode="auto">
            <a:xfrm>
              <a:off x="3263" y="1617"/>
              <a:ext cx="9" cy="21"/>
            </a:xfrm>
            <a:custGeom>
              <a:avLst/>
              <a:gdLst>
                <a:gd name="T0" fmla="*/ 0 w 6"/>
                <a:gd name="T1" fmla="*/ 48 h 14"/>
                <a:gd name="T2" fmla="*/ 21 w 6"/>
                <a:gd name="T3" fmla="*/ 0 h 14"/>
                <a:gd name="T4" fmla="*/ 0 60000 65536"/>
                <a:gd name="T5" fmla="*/ 0 60000 65536"/>
              </a:gdLst>
              <a:ahLst/>
              <a:cxnLst>
                <a:cxn ang="T4">
                  <a:pos x="T0" y="T1"/>
                </a:cxn>
                <a:cxn ang="T5">
                  <a:pos x="T2" y="T3"/>
                </a:cxn>
              </a:cxnLst>
              <a:rect l="0" t="0" r="r" b="b"/>
              <a:pathLst>
                <a:path w="6" h="14">
                  <a:moveTo>
                    <a:pt x="0" y="14"/>
                  </a:moveTo>
                  <a:cubicBezTo>
                    <a:pt x="2" y="9"/>
                    <a:pt x="5" y="5"/>
                    <a:pt x="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16" name="Freeform 1118">
              <a:extLst>
                <a:ext uri="{FF2B5EF4-FFF2-40B4-BE49-F238E27FC236}">
                  <a16:creationId xmlns:a16="http://schemas.microsoft.com/office/drawing/2014/main" id="{995A74CE-AD30-4836-AB77-8841877FB1AE}"/>
                </a:ext>
              </a:extLst>
            </p:cNvPr>
            <p:cNvSpPr>
              <a:spLocks/>
            </p:cNvSpPr>
            <p:nvPr/>
          </p:nvSpPr>
          <p:spPr bwMode="auto">
            <a:xfrm>
              <a:off x="3461" y="1186"/>
              <a:ext cx="102" cy="199"/>
            </a:xfrm>
            <a:custGeom>
              <a:avLst/>
              <a:gdLst>
                <a:gd name="T0" fmla="*/ 0 w 68"/>
                <a:gd name="T1" fmla="*/ 0 h 133"/>
                <a:gd name="T2" fmla="*/ 54 w 68"/>
                <a:gd name="T3" fmla="*/ 123 h 133"/>
                <a:gd name="T4" fmla="*/ 113 w 68"/>
                <a:gd name="T5" fmla="*/ 251 h 133"/>
                <a:gd name="T6" fmla="*/ 176 w 68"/>
                <a:gd name="T7" fmla="*/ 371 h 133"/>
                <a:gd name="T8" fmla="*/ 230 w 68"/>
                <a:gd name="T9" fmla="*/ 446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33">
                  <a:moveTo>
                    <a:pt x="0" y="0"/>
                  </a:moveTo>
                  <a:cubicBezTo>
                    <a:pt x="9" y="9"/>
                    <a:pt x="12" y="25"/>
                    <a:pt x="16" y="37"/>
                  </a:cubicBezTo>
                  <a:cubicBezTo>
                    <a:pt x="21" y="50"/>
                    <a:pt x="27" y="62"/>
                    <a:pt x="33" y="75"/>
                  </a:cubicBezTo>
                  <a:cubicBezTo>
                    <a:pt x="38" y="87"/>
                    <a:pt x="45" y="99"/>
                    <a:pt x="52" y="111"/>
                  </a:cubicBezTo>
                  <a:cubicBezTo>
                    <a:pt x="57" y="118"/>
                    <a:pt x="62" y="128"/>
                    <a:pt x="68" y="13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17" name="Freeform 1119">
              <a:extLst>
                <a:ext uri="{FF2B5EF4-FFF2-40B4-BE49-F238E27FC236}">
                  <a16:creationId xmlns:a16="http://schemas.microsoft.com/office/drawing/2014/main" id="{8E729022-0721-4B68-B4EB-67320427E1AA}"/>
                </a:ext>
              </a:extLst>
            </p:cNvPr>
            <p:cNvSpPr>
              <a:spLocks/>
            </p:cNvSpPr>
            <p:nvPr/>
          </p:nvSpPr>
          <p:spPr bwMode="auto">
            <a:xfrm>
              <a:off x="3575" y="1399"/>
              <a:ext cx="32" cy="16"/>
            </a:xfrm>
            <a:custGeom>
              <a:avLst/>
              <a:gdLst>
                <a:gd name="T0" fmla="*/ 0 w 21"/>
                <a:gd name="T1" fmla="*/ 0 h 11"/>
                <a:gd name="T2" fmla="*/ 75 w 21"/>
                <a:gd name="T3" fmla="*/ 33 h 11"/>
                <a:gd name="T4" fmla="*/ 0 60000 65536"/>
                <a:gd name="T5" fmla="*/ 0 60000 65536"/>
              </a:gdLst>
              <a:ahLst/>
              <a:cxnLst>
                <a:cxn ang="T4">
                  <a:pos x="T0" y="T1"/>
                </a:cxn>
                <a:cxn ang="T5">
                  <a:pos x="T2" y="T3"/>
                </a:cxn>
              </a:cxnLst>
              <a:rect l="0" t="0" r="r" b="b"/>
              <a:pathLst>
                <a:path w="21" h="11">
                  <a:moveTo>
                    <a:pt x="0" y="0"/>
                  </a:moveTo>
                  <a:cubicBezTo>
                    <a:pt x="8" y="4"/>
                    <a:pt x="12" y="9"/>
                    <a:pt x="21" y="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18" name="Freeform 1120">
              <a:extLst>
                <a:ext uri="{FF2B5EF4-FFF2-40B4-BE49-F238E27FC236}">
                  <a16:creationId xmlns:a16="http://schemas.microsoft.com/office/drawing/2014/main" id="{C4B9A4C5-E095-4337-9949-678BAFCE4A4C}"/>
                </a:ext>
              </a:extLst>
            </p:cNvPr>
            <p:cNvSpPr>
              <a:spLocks/>
            </p:cNvSpPr>
            <p:nvPr/>
          </p:nvSpPr>
          <p:spPr bwMode="auto">
            <a:xfrm>
              <a:off x="3468" y="1180"/>
              <a:ext cx="18" cy="9"/>
            </a:xfrm>
            <a:custGeom>
              <a:avLst/>
              <a:gdLst>
                <a:gd name="T0" fmla="*/ 0 w 12"/>
                <a:gd name="T1" fmla="*/ 21 h 6"/>
                <a:gd name="T2" fmla="*/ 41 w 12"/>
                <a:gd name="T3" fmla="*/ 0 h 6"/>
                <a:gd name="T4" fmla="*/ 0 60000 65536"/>
                <a:gd name="T5" fmla="*/ 0 60000 65536"/>
              </a:gdLst>
              <a:ahLst/>
              <a:cxnLst>
                <a:cxn ang="T4">
                  <a:pos x="T0" y="T1"/>
                </a:cxn>
                <a:cxn ang="T5">
                  <a:pos x="T2" y="T3"/>
                </a:cxn>
              </a:cxnLst>
              <a:rect l="0" t="0" r="r" b="b"/>
              <a:pathLst>
                <a:path w="12" h="6">
                  <a:moveTo>
                    <a:pt x="0" y="6"/>
                  </a:moveTo>
                  <a:cubicBezTo>
                    <a:pt x="6" y="4"/>
                    <a:pt x="6" y="2"/>
                    <a:pt x="12"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19" name="Freeform 1121">
              <a:extLst>
                <a:ext uri="{FF2B5EF4-FFF2-40B4-BE49-F238E27FC236}">
                  <a16:creationId xmlns:a16="http://schemas.microsoft.com/office/drawing/2014/main" id="{BD91A921-E383-4A3D-A863-FB7B38BA16E8}"/>
                </a:ext>
              </a:extLst>
            </p:cNvPr>
            <p:cNvSpPr>
              <a:spLocks/>
            </p:cNvSpPr>
            <p:nvPr/>
          </p:nvSpPr>
          <p:spPr bwMode="auto">
            <a:xfrm>
              <a:off x="3473" y="1195"/>
              <a:ext cx="21" cy="10"/>
            </a:xfrm>
            <a:custGeom>
              <a:avLst/>
              <a:gdLst>
                <a:gd name="T0" fmla="*/ 0 w 14"/>
                <a:gd name="T1" fmla="*/ 20 h 7"/>
                <a:gd name="T2" fmla="*/ 48 w 14"/>
                <a:gd name="T3" fmla="*/ 0 h 7"/>
                <a:gd name="T4" fmla="*/ 0 60000 65536"/>
                <a:gd name="T5" fmla="*/ 0 60000 65536"/>
              </a:gdLst>
              <a:ahLst/>
              <a:cxnLst>
                <a:cxn ang="T4">
                  <a:pos x="T0" y="T1"/>
                </a:cxn>
                <a:cxn ang="T5">
                  <a:pos x="T2" y="T3"/>
                </a:cxn>
              </a:cxnLst>
              <a:rect l="0" t="0" r="r" b="b"/>
              <a:pathLst>
                <a:path w="14" h="7">
                  <a:moveTo>
                    <a:pt x="0" y="7"/>
                  </a:moveTo>
                  <a:cubicBezTo>
                    <a:pt x="5" y="7"/>
                    <a:pt x="10" y="4"/>
                    <a:pt x="14"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20" name="Freeform 1122">
              <a:extLst>
                <a:ext uri="{FF2B5EF4-FFF2-40B4-BE49-F238E27FC236}">
                  <a16:creationId xmlns:a16="http://schemas.microsoft.com/office/drawing/2014/main" id="{C2596E72-14AA-4AC7-84F7-7BD2369A1524}"/>
                </a:ext>
              </a:extLst>
            </p:cNvPr>
            <p:cNvSpPr>
              <a:spLocks/>
            </p:cNvSpPr>
            <p:nvPr/>
          </p:nvSpPr>
          <p:spPr bwMode="auto">
            <a:xfrm>
              <a:off x="3482" y="1210"/>
              <a:ext cx="24" cy="15"/>
            </a:xfrm>
            <a:custGeom>
              <a:avLst/>
              <a:gdLst>
                <a:gd name="T0" fmla="*/ 0 w 16"/>
                <a:gd name="T1" fmla="*/ 35 h 10"/>
                <a:gd name="T2" fmla="*/ 54 w 16"/>
                <a:gd name="T3" fmla="*/ 0 h 10"/>
                <a:gd name="T4" fmla="*/ 0 60000 65536"/>
                <a:gd name="T5" fmla="*/ 0 60000 65536"/>
              </a:gdLst>
              <a:ahLst/>
              <a:cxnLst>
                <a:cxn ang="T4">
                  <a:pos x="T0" y="T1"/>
                </a:cxn>
                <a:cxn ang="T5">
                  <a:pos x="T2" y="T3"/>
                </a:cxn>
              </a:cxnLst>
              <a:rect l="0" t="0" r="r" b="b"/>
              <a:pathLst>
                <a:path w="16" h="10">
                  <a:moveTo>
                    <a:pt x="0" y="10"/>
                  </a:moveTo>
                  <a:cubicBezTo>
                    <a:pt x="5" y="7"/>
                    <a:pt x="12" y="5"/>
                    <a:pt x="1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21" name="Freeform 1123">
              <a:extLst>
                <a:ext uri="{FF2B5EF4-FFF2-40B4-BE49-F238E27FC236}">
                  <a16:creationId xmlns:a16="http://schemas.microsoft.com/office/drawing/2014/main" id="{FC9BFD55-AFB5-4FBD-B00E-08E02E737575}"/>
                </a:ext>
              </a:extLst>
            </p:cNvPr>
            <p:cNvSpPr>
              <a:spLocks/>
            </p:cNvSpPr>
            <p:nvPr/>
          </p:nvSpPr>
          <p:spPr bwMode="auto">
            <a:xfrm>
              <a:off x="3489" y="1235"/>
              <a:ext cx="23" cy="12"/>
            </a:xfrm>
            <a:custGeom>
              <a:avLst/>
              <a:gdLst>
                <a:gd name="T0" fmla="*/ 0 w 15"/>
                <a:gd name="T1" fmla="*/ 27 h 8"/>
                <a:gd name="T2" fmla="*/ 54 w 15"/>
                <a:gd name="T3" fmla="*/ 0 h 8"/>
                <a:gd name="T4" fmla="*/ 0 60000 65536"/>
                <a:gd name="T5" fmla="*/ 0 60000 65536"/>
              </a:gdLst>
              <a:ahLst/>
              <a:cxnLst>
                <a:cxn ang="T4">
                  <a:pos x="T0" y="T1"/>
                </a:cxn>
                <a:cxn ang="T5">
                  <a:pos x="T2" y="T3"/>
                </a:cxn>
              </a:cxnLst>
              <a:rect l="0" t="0" r="r" b="b"/>
              <a:pathLst>
                <a:path w="15" h="8">
                  <a:moveTo>
                    <a:pt x="0" y="8"/>
                  </a:moveTo>
                  <a:cubicBezTo>
                    <a:pt x="5" y="6"/>
                    <a:pt x="10" y="2"/>
                    <a:pt x="15"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22" name="Freeform 1124">
              <a:extLst>
                <a:ext uri="{FF2B5EF4-FFF2-40B4-BE49-F238E27FC236}">
                  <a16:creationId xmlns:a16="http://schemas.microsoft.com/office/drawing/2014/main" id="{2A5F38FC-2139-4A0B-BCFB-3D904F29D2C7}"/>
                </a:ext>
              </a:extLst>
            </p:cNvPr>
            <p:cNvSpPr>
              <a:spLocks/>
            </p:cNvSpPr>
            <p:nvPr/>
          </p:nvSpPr>
          <p:spPr bwMode="auto">
            <a:xfrm>
              <a:off x="3497" y="1262"/>
              <a:ext cx="29" cy="8"/>
            </a:xfrm>
            <a:custGeom>
              <a:avLst/>
              <a:gdLst>
                <a:gd name="T0" fmla="*/ 0 w 19"/>
                <a:gd name="T1" fmla="*/ 21 h 5"/>
                <a:gd name="T2" fmla="*/ 67 w 19"/>
                <a:gd name="T3" fmla="*/ 0 h 5"/>
                <a:gd name="T4" fmla="*/ 0 60000 65536"/>
                <a:gd name="T5" fmla="*/ 0 60000 65536"/>
              </a:gdLst>
              <a:ahLst/>
              <a:cxnLst>
                <a:cxn ang="T4">
                  <a:pos x="T0" y="T1"/>
                </a:cxn>
                <a:cxn ang="T5">
                  <a:pos x="T2" y="T3"/>
                </a:cxn>
              </a:cxnLst>
              <a:rect l="0" t="0" r="r" b="b"/>
              <a:pathLst>
                <a:path w="19" h="5">
                  <a:moveTo>
                    <a:pt x="0" y="5"/>
                  </a:moveTo>
                  <a:cubicBezTo>
                    <a:pt x="6" y="4"/>
                    <a:pt x="15" y="4"/>
                    <a:pt x="19"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23" name="Freeform 1125">
              <a:extLst>
                <a:ext uri="{FF2B5EF4-FFF2-40B4-BE49-F238E27FC236}">
                  <a16:creationId xmlns:a16="http://schemas.microsoft.com/office/drawing/2014/main" id="{04F5AFCD-CB8F-469B-A76A-906382FE8983}"/>
                </a:ext>
              </a:extLst>
            </p:cNvPr>
            <p:cNvSpPr>
              <a:spLocks/>
            </p:cNvSpPr>
            <p:nvPr/>
          </p:nvSpPr>
          <p:spPr bwMode="auto">
            <a:xfrm>
              <a:off x="3506" y="1276"/>
              <a:ext cx="29" cy="15"/>
            </a:xfrm>
            <a:custGeom>
              <a:avLst/>
              <a:gdLst>
                <a:gd name="T0" fmla="*/ 0 w 19"/>
                <a:gd name="T1" fmla="*/ 35 h 10"/>
                <a:gd name="T2" fmla="*/ 67 w 19"/>
                <a:gd name="T3" fmla="*/ 0 h 10"/>
                <a:gd name="T4" fmla="*/ 0 60000 65536"/>
                <a:gd name="T5" fmla="*/ 0 60000 65536"/>
              </a:gdLst>
              <a:ahLst/>
              <a:cxnLst>
                <a:cxn ang="T4">
                  <a:pos x="T0" y="T1"/>
                </a:cxn>
                <a:cxn ang="T5">
                  <a:pos x="T2" y="T3"/>
                </a:cxn>
              </a:cxnLst>
              <a:rect l="0" t="0" r="r" b="b"/>
              <a:pathLst>
                <a:path w="19" h="10">
                  <a:moveTo>
                    <a:pt x="0" y="10"/>
                  </a:moveTo>
                  <a:cubicBezTo>
                    <a:pt x="7" y="10"/>
                    <a:pt x="13" y="2"/>
                    <a:pt x="19"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24" name="Freeform 1126">
              <a:extLst>
                <a:ext uri="{FF2B5EF4-FFF2-40B4-BE49-F238E27FC236}">
                  <a16:creationId xmlns:a16="http://schemas.microsoft.com/office/drawing/2014/main" id="{0E8BC4D0-C3B0-4328-85F2-CBAB0CB4AF57}"/>
                </a:ext>
              </a:extLst>
            </p:cNvPr>
            <p:cNvSpPr>
              <a:spLocks/>
            </p:cNvSpPr>
            <p:nvPr/>
          </p:nvSpPr>
          <p:spPr bwMode="auto">
            <a:xfrm>
              <a:off x="3530" y="1322"/>
              <a:ext cx="20" cy="15"/>
            </a:xfrm>
            <a:custGeom>
              <a:avLst/>
              <a:gdLst>
                <a:gd name="T0" fmla="*/ 0 w 13"/>
                <a:gd name="T1" fmla="*/ 35 h 10"/>
                <a:gd name="T2" fmla="*/ 48 w 13"/>
                <a:gd name="T3" fmla="*/ 0 h 10"/>
                <a:gd name="T4" fmla="*/ 0 60000 65536"/>
                <a:gd name="T5" fmla="*/ 0 60000 65536"/>
              </a:gdLst>
              <a:ahLst/>
              <a:cxnLst>
                <a:cxn ang="T4">
                  <a:pos x="T0" y="T1"/>
                </a:cxn>
                <a:cxn ang="T5">
                  <a:pos x="T2" y="T3"/>
                </a:cxn>
              </a:cxnLst>
              <a:rect l="0" t="0" r="r" b="b"/>
              <a:pathLst>
                <a:path w="13" h="10">
                  <a:moveTo>
                    <a:pt x="0" y="10"/>
                  </a:moveTo>
                  <a:cubicBezTo>
                    <a:pt x="4" y="7"/>
                    <a:pt x="9" y="3"/>
                    <a:pt x="13"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25" name="Freeform 1127">
              <a:extLst>
                <a:ext uri="{FF2B5EF4-FFF2-40B4-BE49-F238E27FC236}">
                  <a16:creationId xmlns:a16="http://schemas.microsoft.com/office/drawing/2014/main" id="{0EC3BF98-7844-492B-BEA9-904B2123137A}"/>
                </a:ext>
              </a:extLst>
            </p:cNvPr>
            <p:cNvSpPr>
              <a:spLocks/>
            </p:cNvSpPr>
            <p:nvPr/>
          </p:nvSpPr>
          <p:spPr bwMode="auto">
            <a:xfrm>
              <a:off x="3542" y="1345"/>
              <a:ext cx="18" cy="15"/>
            </a:xfrm>
            <a:custGeom>
              <a:avLst/>
              <a:gdLst>
                <a:gd name="T0" fmla="*/ 0 w 12"/>
                <a:gd name="T1" fmla="*/ 35 h 10"/>
                <a:gd name="T2" fmla="*/ 41 w 12"/>
                <a:gd name="T3" fmla="*/ 0 h 10"/>
                <a:gd name="T4" fmla="*/ 0 60000 65536"/>
                <a:gd name="T5" fmla="*/ 0 60000 65536"/>
              </a:gdLst>
              <a:ahLst/>
              <a:cxnLst>
                <a:cxn ang="T4">
                  <a:pos x="T0" y="T1"/>
                </a:cxn>
                <a:cxn ang="T5">
                  <a:pos x="T2" y="T3"/>
                </a:cxn>
              </a:cxnLst>
              <a:rect l="0" t="0" r="r" b="b"/>
              <a:pathLst>
                <a:path w="12" h="10">
                  <a:moveTo>
                    <a:pt x="0" y="10"/>
                  </a:moveTo>
                  <a:cubicBezTo>
                    <a:pt x="4" y="7"/>
                    <a:pt x="9" y="4"/>
                    <a:pt x="12"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26" name="Freeform 1128">
              <a:extLst>
                <a:ext uri="{FF2B5EF4-FFF2-40B4-BE49-F238E27FC236}">
                  <a16:creationId xmlns:a16="http://schemas.microsoft.com/office/drawing/2014/main" id="{8B8EFCA2-8DCB-4EBF-A674-7D9D35E6560E}"/>
                </a:ext>
              </a:extLst>
            </p:cNvPr>
            <p:cNvSpPr>
              <a:spLocks/>
            </p:cNvSpPr>
            <p:nvPr/>
          </p:nvSpPr>
          <p:spPr bwMode="auto">
            <a:xfrm>
              <a:off x="3664" y="1198"/>
              <a:ext cx="71" cy="166"/>
            </a:xfrm>
            <a:custGeom>
              <a:avLst/>
              <a:gdLst>
                <a:gd name="T0" fmla="*/ 162 w 47"/>
                <a:gd name="T1" fmla="*/ 0 h 111"/>
                <a:gd name="T2" fmla="*/ 103 w 47"/>
                <a:gd name="T3" fmla="*/ 154 h 111"/>
                <a:gd name="T4" fmla="*/ 0 w 47"/>
                <a:gd name="T5" fmla="*/ 371 h 111"/>
                <a:gd name="T6" fmla="*/ 0 60000 65536"/>
                <a:gd name="T7" fmla="*/ 0 60000 65536"/>
                <a:gd name="T8" fmla="*/ 0 60000 65536"/>
              </a:gdLst>
              <a:ahLst/>
              <a:cxnLst>
                <a:cxn ang="T6">
                  <a:pos x="T0" y="T1"/>
                </a:cxn>
                <a:cxn ang="T7">
                  <a:pos x="T2" y="T3"/>
                </a:cxn>
                <a:cxn ang="T8">
                  <a:pos x="T4" y="T5"/>
                </a:cxn>
              </a:cxnLst>
              <a:rect l="0" t="0" r="r" b="b"/>
              <a:pathLst>
                <a:path w="47" h="111">
                  <a:moveTo>
                    <a:pt x="47" y="0"/>
                  </a:moveTo>
                  <a:cubicBezTo>
                    <a:pt x="42" y="20"/>
                    <a:pt x="37" y="26"/>
                    <a:pt x="30" y="46"/>
                  </a:cubicBezTo>
                  <a:cubicBezTo>
                    <a:pt x="21" y="68"/>
                    <a:pt x="10" y="89"/>
                    <a:pt x="0" y="1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27" name="Freeform 1129">
              <a:extLst>
                <a:ext uri="{FF2B5EF4-FFF2-40B4-BE49-F238E27FC236}">
                  <a16:creationId xmlns:a16="http://schemas.microsoft.com/office/drawing/2014/main" id="{47E0EABB-47A1-4111-9D33-24D82D8D2AD7}"/>
                </a:ext>
              </a:extLst>
            </p:cNvPr>
            <p:cNvSpPr>
              <a:spLocks/>
            </p:cNvSpPr>
            <p:nvPr/>
          </p:nvSpPr>
          <p:spPr bwMode="auto">
            <a:xfrm>
              <a:off x="3691" y="1234"/>
              <a:ext cx="24" cy="7"/>
            </a:xfrm>
            <a:custGeom>
              <a:avLst/>
              <a:gdLst>
                <a:gd name="T0" fmla="*/ 0 w 16"/>
                <a:gd name="T1" fmla="*/ 0 h 5"/>
                <a:gd name="T2" fmla="*/ 54 w 16"/>
                <a:gd name="T3" fmla="*/ 14 h 5"/>
                <a:gd name="T4" fmla="*/ 0 60000 65536"/>
                <a:gd name="T5" fmla="*/ 0 60000 65536"/>
              </a:gdLst>
              <a:ahLst/>
              <a:cxnLst>
                <a:cxn ang="T4">
                  <a:pos x="T0" y="T1"/>
                </a:cxn>
                <a:cxn ang="T5">
                  <a:pos x="T2" y="T3"/>
                </a:cxn>
              </a:cxnLst>
              <a:rect l="0" t="0" r="r" b="b"/>
              <a:pathLst>
                <a:path w="16" h="5">
                  <a:moveTo>
                    <a:pt x="0" y="0"/>
                  </a:moveTo>
                  <a:cubicBezTo>
                    <a:pt x="5" y="0"/>
                    <a:pt x="10" y="4"/>
                    <a:pt x="16" y="5"/>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28" name="Freeform 1130">
              <a:extLst>
                <a:ext uri="{FF2B5EF4-FFF2-40B4-BE49-F238E27FC236}">
                  <a16:creationId xmlns:a16="http://schemas.microsoft.com/office/drawing/2014/main" id="{EF75B9DE-633C-4E3F-89E9-8E0748F3F72E}"/>
                </a:ext>
              </a:extLst>
            </p:cNvPr>
            <p:cNvSpPr>
              <a:spLocks/>
            </p:cNvSpPr>
            <p:nvPr/>
          </p:nvSpPr>
          <p:spPr bwMode="auto">
            <a:xfrm>
              <a:off x="3700" y="1213"/>
              <a:ext cx="26" cy="12"/>
            </a:xfrm>
            <a:custGeom>
              <a:avLst/>
              <a:gdLst>
                <a:gd name="T0" fmla="*/ 0 w 17"/>
                <a:gd name="T1" fmla="*/ 0 h 8"/>
                <a:gd name="T2" fmla="*/ 61 w 17"/>
                <a:gd name="T3" fmla="*/ 27 h 8"/>
                <a:gd name="T4" fmla="*/ 0 60000 65536"/>
                <a:gd name="T5" fmla="*/ 0 60000 65536"/>
              </a:gdLst>
              <a:ahLst/>
              <a:cxnLst>
                <a:cxn ang="T4">
                  <a:pos x="T0" y="T1"/>
                </a:cxn>
                <a:cxn ang="T5">
                  <a:pos x="T2" y="T3"/>
                </a:cxn>
              </a:cxnLst>
              <a:rect l="0" t="0" r="r" b="b"/>
              <a:pathLst>
                <a:path w="17" h="8">
                  <a:moveTo>
                    <a:pt x="0" y="0"/>
                  </a:moveTo>
                  <a:cubicBezTo>
                    <a:pt x="3" y="5"/>
                    <a:pt x="11" y="6"/>
                    <a:pt x="17" y="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29" name="Freeform 1131">
              <a:extLst>
                <a:ext uri="{FF2B5EF4-FFF2-40B4-BE49-F238E27FC236}">
                  <a16:creationId xmlns:a16="http://schemas.microsoft.com/office/drawing/2014/main" id="{58E4F314-DFBF-489D-95AC-237AD2BD3A22}"/>
                </a:ext>
              </a:extLst>
            </p:cNvPr>
            <p:cNvSpPr>
              <a:spLocks/>
            </p:cNvSpPr>
            <p:nvPr/>
          </p:nvSpPr>
          <p:spPr bwMode="auto">
            <a:xfrm>
              <a:off x="3712" y="1189"/>
              <a:ext cx="23" cy="18"/>
            </a:xfrm>
            <a:custGeom>
              <a:avLst/>
              <a:gdLst>
                <a:gd name="T0" fmla="*/ 0 w 15"/>
                <a:gd name="T1" fmla="*/ 0 h 12"/>
                <a:gd name="T2" fmla="*/ 54 w 15"/>
                <a:gd name="T3" fmla="*/ 41 h 12"/>
                <a:gd name="T4" fmla="*/ 0 60000 65536"/>
                <a:gd name="T5" fmla="*/ 0 60000 65536"/>
              </a:gdLst>
              <a:ahLst/>
              <a:cxnLst>
                <a:cxn ang="T4">
                  <a:pos x="T0" y="T1"/>
                </a:cxn>
                <a:cxn ang="T5">
                  <a:pos x="T2" y="T3"/>
                </a:cxn>
              </a:cxnLst>
              <a:rect l="0" t="0" r="r" b="b"/>
              <a:pathLst>
                <a:path w="15" h="12">
                  <a:moveTo>
                    <a:pt x="0" y="0"/>
                  </a:moveTo>
                  <a:cubicBezTo>
                    <a:pt x="4" y="5"/>
                    <a:pt x="10" y="10"/>
                    <a:pt x="15" y="1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30" name="Freeform 1132">
              <a:extLst>
                <a:ext uri="{FF2B5EF4-FFF2-40B4-BE49-F238E27FC236}">
                  <a16:creationId xmlns:a16="http://schemas.microsoft.com/office/drawing/2014/main" id="{5EFBB3C1-2557-4150-9CE0-CB79EEF1241B}"/>
                </a:ext>
              </a:extLst>
            </p:cNvPr>
            <p:cNvSpPr>
              <a:spLocks/>
            </p:cNvSpPr>
            <p:nvPr/>
          </p:nvSpPr>
          <p:spPr bwMode="auto">
            <a:xfrm>
              <a:off x="3681" y="1258"/>
              <a:ext cx="25" cy="16"/>
            </a:xfrm>
            <a:custGeom>
              <a:avLst/>
              <a:gdLst>
                <a:gd name="T0" fmla="*/ 0 w 17"/>
                <a:gd name="T1" fmla="*/ 0 h 11"/>
                <a:gd name="T2" fmla="*/ 54 w 17"/>
                <a:gd name="T3" fmla="*/ 33 h 11"/>
                <a:gd name="T4" fmla="*/ 0 60000 65536"/>
                <a:gd name="T5" fmla="*/ 0 60000 65536"/>
              </a:gdLst>
              <a:ahLst/>
              <a:cxnLst>
                <a:cxn ang="T4">
                  <a:pos x="T0" y="T1"/>
                </a:cxn>
                <a:cxn ang="T5">
                  <a:pos x="T2" y="T3"/>
                </a:cxn>
              </a:cxnLst>
              <a:rect l="0" t="0" r="r" b="b"/>
              <a:pathLst>
                <a:path w="17" h="11">
                  <a:moveTo>
                    <a:pt x="0" y="0"/>
                  </a:moveTo>
                  <a:cubicBezTo>
                    <a:pt x="3" y="4"/>
                    <a:pt x="12" y="10"/>
                    <a:pt x="17" y="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31" name="Freeform 1133">
              <a:extLst>
                <a:ext uri="{FF2B5EF4-FFF2-40B4-BE49-F238E27FC236}">
                  <a16:creationId xmlns:a16="http://schemas.microsoft.com/office/drawing/2014/main" id="{5F54D8A3-E403-4364-8C2E-85CDC40763FA}"/>
                </a:ext>
              </a:extLst>
            </p:cNvPr>
            <p:cNvSpPr>
              <a:spLocks/>
            </p:cNvSpPr>
            <p:nvPr/>
          </p:nvSpPr>
          <p:spPr bwMode="auto">
            <a:xfrm>
              <a:off x="3673" y="1280"/>
              <a:ext cx="23" cy="12"/>
            </a:xfrm>
            <a:custGeom>
              <a:avLst/>
              <a:gdLst>
                <a:gd name="T0" fmla="*/ 0 w 15"/>
                <a:gd name="T1" fmla="*/ 0 h 8"/>
                <a:gd name="T2" fmla="*/ 54 w 15"/>
                <a:gd name="T3" fmla="*/ 27 h 8"/>
                <a:gd name="T4" fmla="*/ 0 60000 65536"/>
                <a:gd name="T5" fmla="*/ 0 60000 65536"/>
              </a:gdLst>
              <a:ahLst/>
              <a:cxnLst>
                <a:cxn ang="T4">
                  <a:pos x="T0" y="T1"/>
                </a:cxn>
                <a:cxn ang="T5">
                  <a:pos x="T2" y="T3"/>
                </a:cxn>
              </a:cxnLst>
              <a:rect l="0" t="0" r="r" b="b"/>
              <a:pathLst>
                <a:path w="15" h="8">
                  <a:moveTo>
                    <a:pt x="0" y="0"/>
                  </a:moveTo>
                  <a:cubicBezTo>
                    <a:pt x="4" y="2"/>
                    <a:pt x="15" y="5"/>
                    <a:pt x="15" y="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32" name="Freeform 1134">
              <a:extLst>
                <a:ext uri="{FF2B5EF4-FFF2-40B4-BE49-F238E27FC236}">
                  <a16:creationId xmlns:a16="http://schemas.microsoft.com/office/drawing/2014/main" id="{7FFD3681-2292-48FB-BBE7-0131B22B84C6}"/>
                </a:ext>
              </a:extLst>
            </p:cNvPr>
            <p:cNvSpPr>
              <a:spLocks/>
            </p:cNvSpPr>
            <p:nvPr/>
          </p:nvSpPr>
          <p:spPr bwMode="auto">
            <a:xfrm>
              <a:off x="3644" y="1337"/>
              <a:ext cx="26" cy="15"/>
            </a:xfrm>
            <a:custGeom>
              <a:avLst/>
              <a:gdLst>
                <a:gd name="T0" fmla="*/ 0 w 17"/>
                <a:gd name="T1" fmla="*/ 0 h 10"/>
                <a:gd name="T2" fmla="*/ 61 w 17"/>
                <a:gd name="T3" fmla="*/ 35 h 10"/>
                <a:gd name="T4" fmla="*/ 0 60000 65536"/>
                <a:gd name="T5" fmla="*/ 0 60000 65536"/>
              </a:gdLst>
              <a:ahLst/>
              <a:cxnLst>
                <a:cxn ang="T4">
                  <a:pos x="T0" y="T1"/>
                </a:cxn>
                <a:cxn ang="T5">
                  <a:pos x="T2" y="T3"/>
                </a:cxn>
              </a:cxnLst>
              <a:rect l="0" t="0" r="r" b="b"/>
              <a:pathLst>
                <a:path w="17" h="10">
                  <a:moveTo>
                    <a:pt x="0" y="0"/>
                  </a:moveTo>
                  <a:cubicBezTo>
                    <a:pt x="5" y="3"/>
                    <a:pt x="11" y="7"/>
                    <a:pt x="17" y="1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33" name="Freeform 1135">
              <a:extLst>
                <a:ext uri="{FF2B5EF4-FFF2-40B4-BE49-F238E27FC236}">
                  <a16:creationId xmlns:a16="http://schemas.microsoft.com/office/drawing/2014/main" id="{A1889A24-058E-4AB1-8089-05555E77E6BA}"/>
                </a:ext>
              </a:extLst>
            </p:cNvPr>
            <p:cNvSpPr>
              <a:spLocks/>
            </p:cNvSpPr>
            <p:nvPr/>
          </p:nvSpPr>
          <p:spPr bwMode="auto">
            <a:xfrm>
              <a:off x="3730" y="3286"/>
              <a:ext cx="106" cy="123"/>
            </a:xfrm>
            <a:custGeom>
              <a:avLst/>
              <a:gdLst>
                <a:gd name="T0" fmla="*/ 0 w 70"/>
                <a:gd name="T1" fmla="*/ 0 h 82"/>
                <a:gd name="T2" fmla="*/ 153 w 70"/>
                <a:gd name="T3" fmla="*/ 39 h 82"/>
                <a:gd name="T4" fmla="*/ 197 w 70"/>
                <a:gd name="T5" fmla="*/ 86 h 82"/>
                <a:gd name="T6" fmla="*/ 139 w 70"/>
                <a:gd name="T7" fmla="*/ 183 h 82"/>
                <a:gd name="T8" fmla="*/ 170 w 70"/>
                <a:gd name="T9" fmla="*/ 216 h 82"/>
                <a:gd name="T10" fmla="*/ 164 w 70"/>
                <a:gd name="T11" fmla="*/ 278 h 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82">
                  <a:moveTo>
                    <a:pt x="0" y="0"/>
                  </a:moveTo>
                  <a:cubicBezTo>
                    <a:pt x="13" y="7"/>
                    <a:pt x="30" y="9"/>
                    <a:pt x="44" y="11"/>
                  </a:cubicBezTo>
                  <a:cubicBezTo>
                    <a:pt x="59" y="12"/>
                    <a:pt x="70" y="10"/>
                    <a:pt x="57" y="25"/>
                  </a:cubicBezTo>
                  <a:cubicBezTo>
                    <a:pt x="50" y="32"/>
                    <a:pt x="35" y="41"/>
                    <a:pt x="40" y="54"/>
                  </a:cubicBezTo>
                  <a:cubicBezTo>
                    <a:pt x="42" y="58"/>
                    <a:pt x="47" y="60"/>
                    <a:pt x="49" y="64"/>
                  </a:cubicBezTo>
                  <a:cubicBezTo>
                    <a:pt x="52" y="70"/>
                    <a:pt x="49" y="76"/>
                    <a:pt x="47" y="8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34" name="Freeform 1136">
              <a:extLst>
                <a:ext uri="{FF2B5EF4-FFF2-40B4-BE49-F238E27FC236}">
                  <a16:creationId xmlns:a16="http://schemas.microsoft.com/office/drawing/2014/main" id="{65612EFD-D6F3-41D6-AF38-E664376B3943}"/>
                </a:ext>
              </a:extLst>
            </p:cNvPr>
            <p:cNvSpPr>
              <a:spLocks/>
            </p:cNvSpPr>
            <p:nvPr/>
          </p:nvSpPr>
          <p:spPr bwMode="auto">
            <a:xfrm>
              <a:off x="3346" y="3310"/>
              <a:ext cx="110" cy="23"/>
            </a:xfrm>
            <a:custGeom>
              <a:avLst/>
              <a:gdLst>
                <a:gd name="T0" fmla="*/ 0 w 73"/>
                <a:gd name="T1" fmla="*/ 12 h 15"/>
                <a:gd name="T2" fmla="*/ 250 w 73"/>
                <a:gd name="T3" fmla="*/ 0 h 15"/>
                <a:gd name="T4" fmla="*/ 0 60000 65536"/>
                <a:gd name="T5" fmla="*/ 0 60000 65536"/>
              </a:gdLst>
              <a:ahLst/>
              <a:cxnLst>
                <a:cxn ang="T4">
                  <a:pos x="T0" y="T1"/>
                </a:cxn>
                <a:cxn ang="T5">
                  <a:pos x="T2" y="T3"/>
                </a:cxn>
              </a:cxnLst>
              <a:rect l="0" t="0" r="r" b="b"/>
              <a:pathLst>
                <a:path w="73" h="15">
                  <a:moveTo>
                    <a:pt x="0" y="3"/>
                  </a:moveTo>
                  <a:cubicBezTo>
                    <a:pt x="27" y="7"/>
                    <a:pt x="49" y="15"/>
                    <a:pt x="73"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335" name="Freeform 1137">
              <a:extLst>
                <a:ext uri="{FF2B5EF4-FFF2-40B4-BE49-F238E27FC236}">
                  <a16:creationId xmlns:a16="http://schemas.microsoft.com/office/drawing/2014/main" id="{F3BE78AB-08B8-4846-A5A7-D651ED923782}"/>
                </a:ext>
              </a:extLst>
            </p:cNvPr>
            <p:cNvSpPr>
              <a:spLocks/>
            </p:cNvSpPr>
            <p:nvPr/>
          </p:nvSpPr>
          <p:spPr bwMode="auto">
            <a:xfrm>
              <a:off x="3230" y="1854"/>
              <a:ext cx="274" cy="372"/>
            </a:xfrm>
            <a:custGeom>
              <a:avLst/>
              <a:gdLst>
                <a:gd name="T0" fmla="*/ 26 w 182"/>
                <a:gd name="T1" fmla="*/ 0 h 248"/>
                <a:gd name="T2" fmla="*/ 14 w 182"/>
                <a:gd name="T3" fmla="*/ 255 h 248"/>
                <a:gd name="T4" fmla="*/ 8 w 182"/>
                <a:gd name="T5" fmla="*/ 440 h 248"/>
                <a:gd name="T6" fmla="*/ 113 w 182"/>
                <a:gd name="T7" fmla="*/ 728 h 248"/>
                <a:gd name="T8" fmla="*/ 331 w 182"/>
                <a:gd name="T9" fmla="*/ 818 h 248"/>
                <a:gd name="T10" fmla="*/ 622 w 182"/>
                <a:gd name="T11" fmla="*/ 810 h 248"/>
                <a:gd name="T12" fmla="*/ 336 w 182"/>
                <a:gd name="T13" fmla="*/ 728 h 248"/>
                <a:gd name="T14" fmla="*/ 108 w 182"/>
                <a:gd name="T15" fmla="*/ 513 h 248"/>
                <a:gd name="T16" fmla="*/ 27 w 182"/>
                <a:gd name="T17" fmla="*/ 21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248">
                  <a:moveTo>
                    <a:pt x="7" y="0"/>
                  </a:moveTo>
                  <a:cubicBezTo>
                    <a:pt x="0" y="22"/>
                    <a:pt x="4" y="52"/>
                    <a:pt x="4" y="75"/>
                  </a:cubicBezTo>
                  <a:cubicBezTo>
                    <a:pt x="4" y="93"/>
                    <a:pt x="2" y="112"/>
                    <a:pt x="2" y="130"/>
                  </a:cubicBezTo>
                  <a:cubicBezTo>
                    <a:pt x="3" y="161"/>
                    <a:pt x="7" y="194"/>
                    <a:pt x="33" y="215"/>
                  </a:cubicBezTo>
                  <a:cubicBezTo>
                    <a:pt x="51" y="229"/>
                    <a:pt x="74" y="239"/>
                    <a:pt x="97" y="242"/>
                  </a:cubicBezTo>
                  <a:cubicBezTo>
                    <a:pt x="121" y="245"/>
                    <a:pt x="161" y="248"/>
                    <a:pt x="182" y="240"/>
                  </a:cubicBezTo>
                  <a:cubicBezTo>
                    <a:pt x="154" y="231"/>
                    <a:pt x="125" y="225"/>
                    <a:pt x="98" y="215"/>
                  </a:cubicBezTo>
                  <a:cubicBezTo>
                    <a:pt x="61" y="202"/>
                    <a:pt x="46" y="188"/>
                    <a:pt x="32" y="152"/>
                  </a:cubicBezTo>
                  <a:cubicBezTo>
                    <a:pt x="14" y="106"/>
                    <a:pt x="17" y="53"/>
                    <a:pt x="8" y="6"/>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36" name="Freeform 1138">
              <a:extLst>
                <a:ext uri="{FF2B5EF4-FFF2-40B4-BE49-F238E27FC236}">
                  <a16:creationId xmlns:a16="http://schemas.microsoft.com/office/drawing/2014/main" id="{A3D72EE3-E377-4503-B328-9442E4110D59}"/>
                </a:ext>
              </a:extLst>
            </p:cNvPr>
            <p:cNvSpPr>
              <a:spLocks/>
            </p:cNvSpPr>
            <p:nvPr/>
          </p:nvSpPr>
          <p:spPr bwMode="auto">
            <a:xfrm>
              <a:off x="3854" y="1596"/>
              <a:ext cx="68" cy="349"/>
            </a:xfrm>
            <a:custGeom>
              <a:avLst/>
              <a:gdLst>
                <a:gd name="T0" fmla="*/ 54 w 45"/>
                <a:gd name="T1" fmla="*/ 0 h 233"/>
                <a:gd name="T2" fmla="*/ 89 w 45"/>
                <a:gd name="T3" fmla="*/ 168 h 233"/>
                <a:gd name="T4" fmla="*/ 128 w 45"/>
                <a:gd name="T5" fmla="*/ 350 h 233"/>
                <a:gd name="T6" fmla="*/ 138 w 45"/>
                <a:gd name="T7" fmla="*/ 565 h 233"/>
                <a:gd name="T8" fmla="*/ 151 w 45"/>
                <a:gd name="T9" fmla="*/ 783 h 233"/>
                <a:gd name="T10" fmla="*/ 94 w 45"/>
                <a:gd name="T11" fmla="*/ 508 h 233"/>
                <a:gd name="T12" fmla="*/ 59 w 45"/>
                <a:gd name="T13" fmla="*/ 265 h 233"/>
                <a:gd name="T14" fmla="*/ 54 w 45"/>
                <a:gd name="T15" fmla="*/ 0 h 2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233">
                  <a:moveTo>
                    <a:pt x="16" y="0"/>
                  </a:moveTo>
                  <a:cubicBezTo>
                    <a:pt x="21" y="13"/>
                    <a:pt x="22" y="34"/>
                    <a:pt x="26" y="50"/>
                  </a:cubicBezTo>
                  <a:cubicBezTo>
                    <a:pt x="31" y="67"/>
                    <a:pt x="35" y="86"/>
                    <a:pt x="37" y="104"/>
                  </a:cubicBezTo>
                  <a:cubicBezTo>
                    <a:pt x="40" y="126"/>
                    <a:pt x="38" y="147"/>
                    <a:pt x="40" y="168"/>
                  </a:cubicBezTo>
                  <a:cubicBezTo>
                    <a:pt x="42" y="190"/>
                    <a:pt x="45" y="211"/>
                    <a:pt x="44" y="233"/>
                  </a:cubicBezTo>
                  <a:cubicBezTo>
                    <a:pt x="28" y="216"/>
                    <a:pt x="30" y="174"/>
                    <a:pt x="27" y="151"/>
                  </a:cubicBezTo>
                  <a:cubicBezTo>
                    <a:pt x="24" y="127"/>
                    <a:pt x="19" y="103"/>
                    <a:pt x="17" y="79"/>
                  </a:cubicBezTo>
                  <a:cubicBezTo>
                    <a:pt x="15" y="59"/>
                    <a:pt x="0" y="16"/>
                    <a:pt x="16" y="0"/>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37" name="Freeform 1139">
              <a:extLst>
                <a:ext uri="{FF2B5EF4-FFF2-40B4-BE49-F238E27FC236}">
                  <a16:creationId xmlns:a16="http://schemas.microsoft.com/office/drawing/2014/main" id="{689FB0D0-DA4C-4EFE-B4D8-5A3E3DFF6DBE}"/>
                </a:ext>
              </a:extLst>
            </p:cNvPr>
            <p:cNvSpPr>
              <a:spLocks/>
            </p:cNvSpPr>
            <p:nvPr/>
          </p:nvSpPr>
          <p:spPr bwMode="auto">
            <a:xfrm>
              <a:off x="3673" y="2190"/>
              <a:ext cx="203" cy="106"/>
            </a:xfrm>
            <a:custGeom>
              <a:avLst/>
              <a:gdLst>
                <a:gd name="T0" fmla="*/ 0 w 135"/>
                <a:gd name="T1" fmla="*/ 196 h 71"/>
                <a:gd name="T2" fmla="*/ 459 w 135"/>
                <a:gd name="T3" fmla="*/ 0 h 71"/>
                <a:gd name="T4" fmla="*/ 12 w 135"/>
                <a:gd name="T5" fmla="*/ 200 h 71"/>
                <a:gd name="T6" fmla="*/ 0 60000 65536"/>
                <a:gd name="T7" fmla="*/ 0 60000 65536"/>
                <a:gd name="T8" fmla="*/ 0 60000 65536"/>
              </a:gdLst>
              <a:ahLst/>
              <a:cxnLst>
                <a:cxn ang="T6">
                  <a:pos x="T0" y="T1"/>
                </a:cxn>
                <a:cxn ang="T7">
                  <a:pos x="T2" y="T3"/>
                </a:cxn>
                <a:cxn ang="T8">
                  <a:pos x="T4" y="T5"/>
                </a:cxn>
              </a:cxnLst>
              <a:rect l="0" t="0" r="r" b="b"/>
              <a:pathLst>
                <a:path w="135" h="71">
                  <a:moveTo>
                    <a:pt x="0" y="59"/>
                  </a:moveTo>
                  <a:cubicBezTo>
                    <a:pt x="46" y="71"/>
                    <a:pt x="110" y="38"/>
                    <a:pt x="135" y="0"/>
                  </a:cubicBezTo>
                  <a:cubicBezTo>
                    <a:pt x="97" y="27"/>
                    <a:pt x="51" y="60"/>
                    <a:pt x="3" y="60"/>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38" name="Freeform 1140">
              <a:extLst>
                <a:ext uri="{FF2B5EF4-FFF2-40B4-BE49-F238E27FC236}">
                  <a16:creationId xmlns:a16="http://schemas.microsoft.com/office/drawing/2014/main" id="{CBED7465-C30F-4CD9-80F3-02D7BF27D46E}"/>
                </a:ext>
              </a:extLst>
            </p:cNvPr>
            <p:cNvSpPr>
              <a:spLocks/>
            </p:cNvSpPr>
            <p:nvPr/>
          </p:nvSpPr>
          <p:spPr bwMode="auto">
            <a:xfrm>
              <a:off x="3104" y="2251"/>
              <a:ext cx="105" cy="118"/>
            </a:xfrm>
            <a:custGeom>
              <a:avLst/>
              <a:gdLst>
                <a:gd name="T0" fmla="*/ 0 w 70"/>
                <a:gd name="T1" fmla="*/ 200 h 79"/>
                <a:gd name="T2" fmla="*/ 201 w 70"/>
                <a:gd name="T3" fmla="*/ 0 h 79"/>
                <a:gd name="T4" fmla="*/ 0 w 70"/>
                <a:gd name="T5" fmla="*/ 208 h 79"/>
                <a:gd name="T6" fmla="*/ 0 60000 65536"/>
                <a:gd name="T7" fmla="*/ 0 60000 65536"/>
                <a:gd name="T8" fmla="*/ 0 60000 65536"/>
              </a:gdLst>
              <a:ahLst/>
              <a:cxnLst>
                <a:cxn ang="T6">
                  <a:pos x="T0" y="T1"/>
                </a:cxn>
                <a:cxn ang="T7">
                  <a:pos x="T2" y="T3"/>
                </a:cxn>
                <a:cxn ang="T8">
                  <a:pos x="T4" y="T5"/>
                </a:cxn>
              </a:cxnLst>
              <a:rect l="0" t="0" r="r" b="b"/>
              <a:pathLst>
                <a:path w="70" h="79">
                  <a:moveTo>
                    <a:pt x="0" y="60"/>
                  </a:moveTo>
                  <a:cubicBezTo>
                    <a:pt x="35" y="79"/>
                    <a:pt x="70" y="34"/>
                    <a:pt x="59" y="0"/>
                  </a:cubicBezTo>
                  <a:cubicBezTo>
                    <a:pt x="55" y="25"/>
                    <a:pt x="34" y="75"/>
                    <a:pt x="0" y="62"/>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39" name="Freeform 1141">
              <a:extLst>
                <a:ext uri="{FF2B5EF4-FFF2-40B4-BE49-F238E27FC236}">
                  <a16:creationId xmlns:a16="http://schemas.microsoft.com/office/drawing/2014/main" id="{743A6004-64FD-41F8-9D7A-3681FFC6E53B}"/>
                </a:ext>
              </a:extLst>
            </p:cNvPr>
            <p:cNvSpPr>
              <a:spLocks/>
            </p:cNvSpPr>
            <p:nvPr/>
          </p:nvSpPr>
          <p:spPr bwMode="auto">
            <a:xfrm>
              <a:off x="3985" y="2233"/>
              <a:ext cx="90" cy="100"/>
            </a:xfrm>
            <a:custGeom>
              <a:avLst/>
              <a:gdLst>
                <a:gd name="T0" fmla="*/ 0 w 60"/>
                <a:gd name="T1" fmla="*/ 0 h 67"/>
                <a:gd name="T2" fmla="*/ 54 w 60"/>
                <a:gd name="T3" fmla="*/ 154 h 67"/>
                <a:gd name="T4" fmla="*/ 203 w 60"/>
                <a:gd name="T5" fmla="*/ 187 h 67"/>
                <a:gd name="T6" fmla="*/ 72 w 60"/>
                <a:gd name="T7" fmla="*/ 130 h 67"/>
                <a:gd name="T8" fmla="*/ 5 w 60"/>
                <a:gd name="T9" fmla="*/ 1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7">
                  <a:moveTo>
                    <a:pt x="0" y="0"/>
                  </a:moveTo>
                  <a:cubicBezTo>
                    <a:pt x="4" y="16"/>
                    <a:pt x="6" y="33"/>
                    <a:pt x="16" y="46"/>
                  </a:cubicBezTo>
                  <a:cubicBezTo>
                    <a:pt x="24" y="57"/>
                    <a:pt x="48" y="67"/>
                    <a:pt x="60" y="56"/>
                  </a:cubicBezTo>
                  <a:cubicBezTo>
                    <a:pt x="44" y="51"/>
                    <a:pt x="33" y="51"/>
                    <a:pt x="21" y="39"/>
                  </a:cubicBezTo>
                  <a:cubicBezTo>
                    <a:pt x="13" y="30"/>
                    <a:pt x="2" y="13"/>
                    <a:pt x="1" y="1"/>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40" name="Freeform 1142">
              <a:extLst>
                <a:ext uri="{FF2B5EF4-FFF2-40B4-BE49-F238E27FC236}">
                  <a16:creationId xmlns:a16="http://schemas.microsoft.com/office/drawing/2014/main" id="{E11C51D4-D06A-49B3-8A2D-4656EAC14999}"/>
                </a:ext>
              </a:extLst>
            </p:cNvPr>
            <p:cNvSpPr>
              <a:spLocks/>
            </p:cNvSpPr>
            <p:nvPr/>
          </p:nvSpPr>
          <p:spPr bwMode="auto">
            <a:xfrm>
              <a:off x="3238" y="2158"/>
              <a:ext cx="89" cy="106"/>
            </a:xfrm>
            <a:custGeom>
              <a:avLst/>
              <a:gdLst>
                <a:gd name="T0" fmla="*/ 0 w 59"/>
                <a:gd name="T1" fmla="*/ 0 h 71"/>
                <a:gd name="T2" fmla="*/ 103 w 59"/>
                <a:gd name="T3" fmla="*/ 121 h 71"/>
                <a:gd name="T4" fmla="*/ 164 w 59"/>
                <a:gd name="T5" fmla="*/ 148 h 71"/>
                <a:gd name="T6" fmla="*/ 192 w 59"/>
                <a:gd name="T7" fmla="*/ 181 h 71"/>
                <a:gd name="T8" fmla="*/ 121 w 59"/>
                <a:gd name="T9" fmla="*/ 227 h 71"/>
                <a:gd name="T10" fmla="*/ 66 w 59"/>
                <a:gd name="T11" fmla="*/ 148 h 71"/>
                <a:gd name="T12" fmla="*/ 5 w 59"/>
                <a:gd name="T13" fmla="*/ 9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71">
                  <a:moveTo>
                    <a:pt x="0" y="0"/>
                  </a:moveTo>
                  <a:cubicBezTo>
                    <a:pt x="6" y="14"/>
                    <a:pt x="18" y="27"/>
                    <a:pt x="30" y="36"/>
                  </a:cubicBezTo>
                  <a:cubicBezTo>
                    <a:pt x="36" y="40"/>
                    <a:pt x="41" y="42"/>
                    <a:pt x="48" y="44"/>
                  </a:cubicBezTo>
                  <a:cubicBezTo>
                    <a:pt x="56" y="47"/>
                    <a:pt x="59" y="45"/>
                    <a:pt x="56" y="54"/>
                  </a:cubicBezTo>
                  <a:cubicBezTo>
                    <a:pt x="53" y="62"/>
                    <a:pt x="43" y="71"/>
                    <a:pt x="35" y="68"/>
                  </a:cubicBezTo>
                  <a:cubicBezTo>
                    <a:pt x="28" y="65"/>
                    <a:pt x="22" y="51"/>
                    <a:pt x="19" y="44"/>
                  </a:cubicBezTo>
                  <a:cubicBezTo>
                    <a:pt x="12" y="32"/>
                    <a:pt x="5" y="17"/>
                    <a:pt x="1" y="3"/>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41" name="Freeform 1143">
              <a:extLst>
                <a:ext uri="{FF2B5EF4-FFF2-40B4-BE49-F238E27FC236}">
                  <a16:creationId xmlns:a16="http://schemas.microsoft.com/office/drawing/2014/main" id="{4DD36605-578F-479F-9BED-683D4B50FF48}"/>
                </a:ext>
              </a:extLst>
            </p:cNvPr>
            <p:cNvSpPr>
              <a:spLocks/>
            </p:cNvSpPr>
            <p:nvPr/>
          </p:nvSpPr>
          <p:spPr bwMode="auto">
            <a:xfrm>
              <a:off x="3328" y="2241"/>
              <a:ext cx="304" cy="52"/>
            </a:xfrm>
            <a:custGeom>
              <a:avLst/>
              <a:gdLst>
                <a:gd name="T0" fmla="*/ 66 w 202"/>
                <a:gd name="T1" fmla="*/ 0 h 35"/>
                <a:gd name="T2" fmla="*/ 236 w 202"/>
                <a:gd name="T3" fmla="*/ 13 h 35"/>
                <a:gd name="T4" fmla="*/ 382 w 202"/>
                <a:gd name="T5" fmla="*/ 22 h 35"/>
                <a:gd name="T6" fmla="*/ 528 w 202"/>
                <a:gd name="T7" fmla="*/ 62 h 35"/>
                <a:gd name="T8" fmla="*/ 689 w 202"/>
                <a:gd name="T9" fmla="*/ 105 h 35"/>
                <a:gd name="T10" fmla="*/ 492 w 202"/>
                <a:gd name="T11" fmla="*/ 82 h 35"/>
                <a:gd name="T12" fmla="*/ 190 w 202"/>
                <a:gd name="T13" fmla="*/ 68 h 35"/>
                <a:gd name="T14" fmla="*/ 68 w 202"/>
                <a:gd name="T15" fmla="*/ 1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2" h="35">
                  <a:moveTo>
                    <a:pt x="19" y="0"/>
                  </a:moveTo>
                  <a:cubicBezTo>
                    <a:pt x="35" y="6"/>
                    <a:pt x="52" y="3"/>
                    <a:pt x="69" y="4"/>
                  </a:cubicBezTo>
                  <a:cubicBezTo>
                    <a:pt x="83" y="5"/>
                    <a:pt x="97" y="6"/>
                    <a:pt x="112" y="7"/>
                  </a:cubicBezTo>
                  <a:cubicBezTo>
                    <a:pt x="128" y="7"/>
                    <a:pt x="140" y="13"/>
                    <a:pt x="155" y="19"/>
                  </a:cubicBezTo>
                  <a:cubicBezTo>
                    <a:pt x="170" y="25"/>
                    <a:pt x="187" y="27"/>
                    <a:pt x="202" y="32"/>
                  </a:cubicBezTo>
                  <a:cubicBezTo>
                    <a:pt x="185" y="35"/>
                    <a:pt x="161" y="27"/>
                    <a:pt x="144" y="25"/>
                  </a:cubicBezTo>
                  <a:cubicBezTo>
                    <a:pt x="115" y="21"/>
                    <a:pt x="85" y="21"/>
                    <a:pt x="56" y="21"/>
                  </a:cubicBezTo>
                  <a:cubicBezTo>
                    <a:pt x="43" y="21"/>
                    <a:pt x="0" y="26"/>
                    <a:pt x="20" y="1"/>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42" name="Freeform 1144">
              <a:extLst>
                <a:ext uri="{FF2B5EF4-FFF2-40B4-BE49-F238E27FC236}">
                  <a16:creationId xmlns:a16="http://schemas.microsoft.com/office/drawing/2014/main" id="{17BDC1E4-9372-45B1-A4B8-F6B9BDFFB339}"/>
                </a:ext>
              </a:extLst>
            </p:cNvPr>
            <p:cNvSpPr>
              <a:spLocks/>
            </p:cNvSpPr>
            <p:nvPr/>
          </p:nvSpPr>
          <p:spPr bwMode="auto">
            <a:xfrm>
              <a:off x="3861" y="2154"/>
              <a:ext cx="76" cy="122"/>
            </a:xfrm>
            <a:custGeom>
              <a:avLst/>
              <a:gdLst>
                <a:gd name="T0" fmla="*/ 0 w 50"/>
                <a:gd name="T1" fmla="*/ 196 h 82"/>
                <a:gd name="T2" fmla="*/ 112 w 50"/>
                <a:gd name="T3" fmla="*/ 82 h 82"/>
                <a:gd name="T4" fmla="*/ 169 w 50"/>
                <a:gd name="T5" fmla="*/ 0 h 82"/>
                <a:gd name="T6" fmla="*/ 81 w 50"/>
                <a:gd name="T7" fmla="*/ 196 h 82"/>
                <a:gd name="T8" fmla="*/ 8 w 50"/>
                <a:gd name="T9" fmla="*/ 201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82">
                  <a:moveTo>
                    <a:pt x="0" y="60"/>
                  </a:moveTo>
                  <a:cubicBezTo>
                    <a:pt x="11" y="55"/>
                    <a:pt x="24" y="35"/>
                    <a:pt x="32" y="25"/>
                  </a:cubicBezTo>
                  <a:cubicBezTo>
                    <a:pt x="37" y="18"/>
                    <a:pt x="41" y="5"/>
                    <a:pt x="48" y="0"/>
                  </a:cubicBezTo>
                  <a:cubicBezTo>
                    <a:pt x="50" y="24"/>
                    <a:pt x="37" y="42"/>
                    <a:pt x="23" y="60"/>
                  </a:cubicBezTo>
                  <a:cubicBezTo>
                    <a:pt x="14" y="72"/>
                    <a:pt x="5" y="82"/>
                    <a:pt x="2" y="61"/>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43" name="Freeform 1145">
              <a:extLst>
                <a:ext uri="{FF2B5EF4-FFF2-40B4-BE49-F238E27FC236}">
                  <a16:creationId xmlns:a16="http://schemas.microsoft.com/office/drawing/2014/main" id="{581667D5-C35D-4029-9D86-3A3C5D37567A}"/>
                </a:ext>
              </a:extLst>
            </p:cNvPr>
            <p:cNvSpPr>
              <a:spLocks/>
            </p:cNvSpPr>
            <p:nvPr/>
          </p:nvSpPr>
          <p:spPr bwMode="auto">
            <a:xfrm>
              <a:off x="3622" y="2561"/>
              <a:ext cx="53" cy="286"/>
            </a:xfrm>
            <a:custGeom>
              <a:avLst/>
              <a:gdLst>
                <a:gd name="T0" fmla="*/ 103 w 35"/>
                <a:gd name="T1" fmla="*/ 9 h 191"/>
                <a:gd name="T2" fmla="*/ 0 w 35"/>
                <a:gd name="T3" fmla="*/ 63 h 191"/>
                <a:gd name="T4" fmla="*/ 55 w 35"/>
                <a:gd name="T5" fmla="*/ 296 h 191"/>
                <a:gd name="T6" fmla="*/ 94 w 35"/>
                <a:gd name="T7" fmla="*/ 466 h 191"/>
                <a:gd name="T8" fmla="*/ 121 w 35"/>
                <a:gd name="T9" fmla="*/ 641 h 191"/>
                <a:gd name="T10" fmla="*/ 121 w 35"/>
                <a:gd name="T11" fmla="*/ 0 h 191"/>
                <a:gd name="T12" fmla="*/ 101 w 35"/>
                <a:gd name="T13" fmla="*/ 13 h 1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91">
                  <a:moveTo>
                    <a:pt x="30" y="3"/>
                  </a:moveTo>
                  <a:cubicBezTo>
                    <a:pt x="21" y="10"/>
                    <a:pt x="12" y="18"/>
                    <a:pt x="0" y="19"/>
                  </a:cubicBezTo>
                  <a:cubicBezTo>
                    <a:pt x="3" y="42"/>
                    <a:pt x="11" y="65"/>
                    <a:pt x="16" y="88"/>
                  </a:cubicBezTo>
                  <a:cubicBezTo>
                    <a:pt x="19" y="105"/>
                    <a:pt x="24" y="122"/>
                    <a:pt x="27" y="139"/>
                  </a:cubicBezTo>
                  <a:cubicBezTo>
                    <a:pt x="30" y="156"/>
                    <a:pt x="29" y="175"/>
                    <a:pt x="35" y="191"/>
                  </a:cubicBezTo>
                  <a:cubicBezTo>
                    <a:pt x="29" y="128"/>
                    <a:pt x="24" y="62"/>
                    <a:pt x="35" y="0"/>
                  </a:cubicBezTo>
                  <a:cubicBezTo>
                    <a:pt x="33" y="1"/>
                    <a:pt x="31" y="2"/>
                    <a:pt x="29" y="4"/>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44" name="Freeform 1146">
              <a:extLst>
                <a:ext uri="{FF2B5EF4-FFF2-40B4-BE49-F238E27FC236}">
                  <a16:creationId xmlns:a16="http://schemas.microsoft.com/office/drawing/2014/main" id="{D57FC4CD-F7C3-42B1-B19B-AF9CA66388EA}"/>
                </a:ext>
              </a:extLst>
            </p:cNvPr>
            <p:cNvSpPr>
              <a:spLocks/>
            </p:cNvSpPr>
            <p:nvPr/>
          </p:nvSpPr>
          <p:spPr bwMode="auto">
            <a:xfrm>
              <a:off x="3522" y="2560"/>
              <a:ext cx="53" cy="260"/>
            </a:xfrm>
            <a:custGeom>
              <a:avLst/>
              <a:gdLst>
                <a:gd name="T0" fmla="*/ 5 w 35"/>
                <a:gd name="T1" fmla="*/ 0 h 174"/>
                <a:gd name="T2" fmla="*/ 80 w 35"/>
                <a:gd name="T3" fmla="*/ 63 h 174"/>
                <a:gd name="T4" fmla="*/ 94 w 35"/>
                <a:gd name="T5" fmla="*/ 148 h 174"/>
                <a:gd name="T6" fmla="*/ 27 w 35"/>
                <a:gd name="T7" fmla="*/ 581 h 174"/>
                <a:gd name="T8" fmla="*/ 35 w 35"/>
                <a:gd name="T9" fmla="*/ 374 h 174"/>
                <a:gd name="T10" fmla="*/ 59 w 35"/>
                <a:gd name="T11" fmla="*/ 163 h 174"/>
                <a:gd name="T12" fmla="*/ 0 w 35"/>
                <a:gd name="T13" fmla="*/ 13 h 1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74">
                  <a:moveTo>
                    <a:pt x="1" y="0"/>
                  </a:moveTo>
                  <a:cubicBezTo>
                    <a:pt x="7" y="8"/>
                    <a:pt x="14" y="15"/>
                    <a:pt x="23" y="19"/>
                  </a:cubicBezTo>
                  <a:cubicBezTo>
                    <a:pt x="35" y="25"/>
                    <a:pt x="30" y="31"/>
                    <a:pt x="27" y="44"/>
                  </a:cubicBezTo>
                  <a:cubicBezTo>
                    <a:pt x="14" y="87"/>
                    <a:pt x="11" y="129"/>
                    <a:pt x="8" y="174"/>
                  </a:cubicBezTo>
                  <a:cubicBezTo>
                    <a:pt x="1" y="155"/>
                    <a:pt x="10" y="132"/>
                    <a:pt x="10" y="112"/>
                  </a:cubicBezTo>
                  <a:cubicBezTo>
                    <a:pt x="10" y="104"/>
                    <a:pt x="16" y="78"/>
                    <a:pt x="17" y="49"/>
                  </a:cubicBezTo>
                  <a:cubicBezTo>
                    <a:pt x="17" y="32"/>
                    <a:pt x="1" y="19"/>
                    <a:pt x="0" y="4"/>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45" name="Freeform 1147">
              <a:extLst>
                <a:ext uri="{FF2B5EF4-FFF2-40B4-BE49-F238E27FC236}">
                  <a16:creationId xmlns:a16="http://schemas.microsoft.com/office/drawing/2014/main" id="{C96337B0-4DF3-424D-87D4-A060855CE687}"/>
                </a:ext>
              </a:extLst>
            </p:cNvPr>
            <p:cNvSpPr>
              <a:spLocks/>
            </p:cNvSpPr>
            <p:nvPr/>
          </p:nvSpPr>
          <p:spPr bwMode="auto">
            <a:xfrm>
              <a:off x="3364" y="3328"/>
              <a:ext cx="127" cy="217"/>
            </a:xfrm>
            <a:custGeom>
              <a:avLst/>
              <a:gdLst>
                <a:gd name="T0" fmla="*/ 0 w 84"/>
                <a:gd name="T1" fmla="*/ 1 h 145"/>
                <a:gd name="T2" fmla="*/ 124 w 84"/>
                <a:gd name="T3" fmla="*/ 28 h 145"/>
                <a:gd name="T4" fmla="*/ 209 w 84"/>
                <a:gd name="T5" fmla="*/ 9 h 145"/>
                <a:gd name="T6" fmla="*/ 256 w 84"/>
                <a:gd name="T7" fmla="*/ 177 h 145"/>
                <a:gd name="T8" fmla="*/ 290 w 84"/>
                <a:gd name="T9" fmla="*/ 486 h 145"/>
                <a:gd name="T10" fmla="*/ 147 w 84"/>
                <a:gd name="T11" fmla="*/ 117 h 145"/>
                <a:gd name="T12" fmla="*/ 12 w 84"/>
                <a:gd name="T13" fmla="*/ 19 h 1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45">
                  <a:moveTo>
                    <a:pt x="0" y="1"/>
                  </a:moveTo>
                  <a:cubicBezTo>
                    <a:pt x="11" y="5"/>
                    <a:pt x="25" y="10"/>
                    <a:pt x="36" y="9"/>
                  </a:cubicBezTo>
                  <a:cubicBezTo>
                    <a:pt x="43" y="9"/>
                    <a:pt x="53" y="0"/>
                    <a:pt x="60" y="3"/>
                  </a:cubicBezTo>
                  <a:cubicBezTo>
                    <a:pt x="76" y="9"/>
                    <a:pt x="71" y="39"/>
                    <a:pt x="74" y="53"/>
                  </a:cubicBezTo>
                  <a:cubicBezTo>
                    <a:pt x="78" y="84"/>
                    <a:pt x="84" y="114"/>
                    <a:pt x="84" y="145"/>
                  </a:cubicBezTo>
                  <a:cubicBezTo>
                    <a:pt x="69" y="109"/>
                    <a:pt x="68" y="66"/>
                    <a:pt x="42" y="35"/>
                  </a:cubicBezTo>
                  <a:cubicBezTo>
                    <a:pt x="31" y="22"/>
                    <a:pt x="11" y="14"/>
                    <a:pt x="3" y="6"/>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46" name="Freeform 1148">
              <a:extLst>
                <a:ext uri="{FF2B5EF4-FFF2-40B4-BE49-F238E27FC236}">
                  <a16:creationId xmlns:a16="http://schemas.microsoft.com/office/drawing/2014/main" id="{72869887-9571-4148-BB7D-A0B5D61AED0E}"/>
                </a:ext>
              </a:extLst>
            </p:cNvPr>
            <p:cNvSpPr>
              <a:spLocks/>
            </p:cNvSpPr>
            <p:nvPr/>
          </p:nvSpPr>
          <p:spPr bwMode="auto">
            <a:xfrm>
              <a:off x="3735" y="3310"/>
              <a:ext cx="62" cy="63"/>
            </a:xfrm>
            <a:custGeom>
              <a:avLst/>
              <a:gdLst>
                <a:gd name="T0" fmla="*/ 0 w 41"/>
                <a:gd name="T1" fmla="*/ 0 h 42"/>
                <a:gd name="T2" fmla="*/ 142 w 41"/>
                <a:gd name="T3" fmla="*/ 14 h 42"/>
                <a:gd name="T4" fmla="*/ 89 w 41"/>
                <a:gd name="T5" fmla="*/ 143 h 42"/>
                <a:gd name="T6" fmla="*/ 0 w 41"/>
                <a:gd name="T7" fmla="*/ 12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42">
                  <a:moveTo>
                    <a:pt x="0" y="0"/>
                  </a:moveTo>
                  <a:cubicBezTo>
                    <a:pt x="13" y="1"/>
                    <a:pt x="27" y="4"/>
                    <a:pt x="41" y="4"/>
                  </a:cubicBezTo>
                  <a:cubicBezTo>
                    <a:pt x="32" y="17"/>
                    <a:pt x="25" y="24"/>
                    <a:pt x="26" y="42"/>
                  </a:cubicBezTo>
                  <a:cubicBezTo>
                    <a:pt x="12" y="29"/>
                    <a:pt x="22" y="11"/>
                    <a:pt x="0" y="3"/>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47" name="Freeform 1149">
              <a:extLst>
                <a:ext uri="{FF2B5EF4-FFF2-40B4-BE49-F238E27FC236}">
                  <a16:creationId xmlns:a16="http://schemas.microsoft.com/office/drawing/2014/main" id="{3DF7225D-93F8-43EE-B64C-49B1960F5DAA}"/>
                </a:ext>
              </a:extLst>
            </p:cNvPr>
            <p:cNvSpPr>
              <a:spLocks/>
            </p:cNvSpPr>
            <p:nvPr/>
          </p:nvSpPr>
          <p:spPr bwMode="auto">
            <a:xfrm>
              <a:off x="3301" y="3646"/>
              <a:ext cx="142" cy="232"/>
            </a:xfrm>
            <a:custGeom>
              <a:avLst/>
              <a:gdLst>
                <a:gd name="T0" fmla="*/ 27 w 94"/>
                <a:gd name="T1" fmla="*/ 0 h 155"/>
                <a:gd name="T2" fmla="*/ 68 w 94"/>
                <a:gd name="T3" fmla="*/ 337 h 155"/>
                <a:gd name="T4" fmla="*/ 325 w 94"/>
                <a:gd name="T5" fmla="*/ 519 h 155"/>
                <a:gd name="T6" fmla="*/ 80 w 94"/>
                <a:gd name="T7" fmla="*/ 229 h 155"/>
                <a:gd name="T8" fmla="*/ 27 w 94"/>
                <a:gd name="T9" fmla="*/ 13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155">
                  <a:moveTo>
                    <a:pt x="8" y="0"/>
                  </a:moveTo>
                  <a:cubicBezTo>
                    <a:pt x="0" y="20"/>
                    <a:pt x="11" y="78"/>
                    <a:pt x="20" y="100"/>
                  </a:cubicBezTo>
                  <a:cubicBezTo>
                    <a:pt x="30" y="126"/>
                    <a:pt x="67" y="151"/>
                    <a:pt x="94" y="155"/>
                  </a:cubicBezTo>
                  <a:cubicBezTo>
                    <a:pt x="59" y="135"/>
                    <a:pt x="37" y="105"/>
                    <a:pt x="23" y="68"/>
                  </a:cubicBezTo>
                  <a:cubicBezTo>
                    <a:pt x="15" y="48"/>
                    <a:pt x="18" y="21"/>
                    <a:pt x="8" y="4"/>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48" name="Freeform 1150">
              <a:extLst>
                <a:ext uri="{FF2B5EF4-FFF2-40B4-BE49-F238E27FC236}">
                  <a16:creationId xmlns:a16="http://schemas.microsoft.com/office/drawing/2014/main" id="{35FFFAC5-AF82-473C-BDDE-BDCA419F7CC0}"/>
                </a:ext>
              </a:extLst>
            </p:cNvPr>
            <p:cNvSpPr>
              <a:spLocks/>
            </p:cNvSpPr>
            <p:nvPr/>
          </p:nvSpPr>
          <p:spPr bwMode="auto">
            <a:xfrm>
              <a:off x="3602" y="3635"/>
              <a:ext cx="133" cy="213"/>
            </a:xfrm>
            <a:custGeom>
              <a:avLst/>
              <a:gdLst>
                <a:gd name="T0" fmla="*/ 45 w 88"/>
                <a:gd name="T1" fmla="*/ 0 h 142"/>
                <a:gd name="T2" fmla="*/ 45 w 88"/>
                <a:gd name="T3" fmla="*/ 324 h 142"/>
                <a:gd name="T4" fmla="*/ 304 w 88"/>
                <a:gd name="T5" fmla="*/ 480 h 142"/>
                <a:gd name="T6" fmla="*/ 76 w 88"/>
                <a:gd name="T7" fmla="*/ 284 h 142"/>
                <a:gd name="T8" fmla="*/ 39 w 88"/>
                <a:gd name="T9" fmla="*/ 26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42">
                  <a:moveTo>
                    <a:pt x="13" y="0"/>
                  </a:moveTo>
                  <a:cubicBezTo>
                    <a:pt x="6" y="25"/>
                    <a:pt x="3" y="71"/>
                    <a:pt x="13" y="96"/>
                  </a:cubicBezTo>
                  <a:cubicBezTo>
                    <a:pt x="26" y="127"/>
                    <a:pt x="58" y="135"/>
                    <a:pt x="88" y="142"/>
                  </a:cubicBezTo>
                  <a:cubicBezTo>
                    <a:pt x="59" y="129"/>
                    <a:pt x="35" y="114"/>
                    <a:pt x="22" y="84"/>
                  </a:cubicBezTo>
                  <a:cubicBezTo>
                    <a:pt x="13" y="66"/>
                    <a:pt x="0" y="25"/>
                    <a:pt x="11" y="7"/>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49" name="Freeform 1151">
              <a:extLst>
                <a:ext uri="{FF2B5EF4-FFF2-40B4-BE49-F238E27FC236}">
                  <a16:creationId xmlns:a16="http://schemas.microsoft.com/office/drawing/2014/main" id="{597D7679-B230-4ED7-BA9C-4140D7E349EC}"/>
                </a:ext>
              </a:extLst>
            </p:cNvPr>
            <p:cNvSpPr>
              <a:spLocks/>
            </p:cNvSpPr>
            <p:nvPr/>
          </p:nvSpPr>
          <p:spPr bwMode="auto">
            <a:xfrm>
              <a:off x="3492" y="2407"/>
              <a:ext cx="32" cy="136"/>
            </a:xfrm>
            <a:custGeom>
              <a:avLst/>
              <a:gdLst>
                <a:gd name="T0" fmla="*/ 0 w 21"/>
                <a:gd name="T1" fmla="*/ 0 h 91"/>
                <a:gd name="T2" fmla="*/ 18 w 21"/>
                <a:gd name="T3" fmla="*/ 167 h 91"/>
                <a:gd name="T4" fmla="*/ 75 w 21"/>
                <a:gd name="T5" fmla="*/ 303 h 91"/>
                <a:gd name="T6" fmla="*/ 5 w 21"/>
                <a:gd name="T7" fmla="*/ 13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91">
                  <a:moveTo>
                    <a:pt x="0" y="0"/>
                  </a:moveTo>
                  <a:cubicBezTo>
                    <a:pt x="4" y="16"/>
                    <a:pt x="3" y="34"/>
                    <a:pt x="5" y="50"/>
                  </a:cubicBezTo>
                  <a:cubicBezTo>
                    <a:pt x="7" y="62"/>
                    <a:pt x="11" y="83"/>
                    <a:pt x="21" y="91"/>
                  </a:cubicBezTo>
                  <a:cubicBezTo>
                    <a:pt x="9" y="66"/>
                    <a:pt x="5" y="32"/>
                    <a:pt x="1" y="4"/>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50" name="Freeform 1152">
              <a:extLst>
                <a:ext uri="{FF2B5EF4-FFF2-40B4-BE49-F238E27FC236}">
                  <a16:creationId xmlns:a16="http://schemas.microsoft.com/office/drawing/2014/main" id="{9C8E113D-1852-4002-94D7-7F83E4ABAF5D}"/>
                </a:ext>
              </a:extLst>
            </p:cNvPr>
            <p:cNvSpPr>
              <a:spLocks/>
            </p:cNvSpPr>
            <p:nvPr/>
          </p:nvSpPr>
          <p:spPr bwMode="auto">
            <a:xfrm>
              <a:off x="3298" y="3180"/>
              <a:ext cx="130" cy="139"/>
            </a:xfrm>
            <a:custGeom>
              <a:avLst/>
              <a:gdLst>
                <a:gd name="T0" fmla="*/ 0 w 86"/>
                <a:gd name="T1" fmla="*/ 9 h 93"/>
                <a:gd name="T2" fmla="*/ 121 w 86"/>
                <a:gd name="T3" fmla="*/ 254 h 93"/>
                <a:gd name="T4" fmla="*/ 298 w 86"/>
                <a:gd name="T5" fmla="*/ 277 h 93"/>
                <a:gd name="T6" fmla="*/ 215 w 86"/>
                <a:gd name="T7" fmla="*/ 223 h 93"/>
                <a:gd name="T8" fmla="*/ 107 w 86"/>
                <a:gd name="T9" fmla="*/ 161 h 93"/>
                <a:gd name="T10" fmla="*/ 8 w 86"/>
                <a:gd name="T11" fmla="*/ 0 h 93"/>
                <a:gd name="T12" fmla="*/ 0 w 86"/>
                <a:gd name="T13" fmla="*/ 19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93">
                  <a:moveTo>
                    <a:pt x="0" y="3"/>
                  </a:moveTo>
                  <a:cubicBezTo>
                    <a:pt x="0" y="35"/>
                    <a:pt x="6" y="60"/>
                    <a:pt x="35" y="76"/>
                  </a:cubicBezTo>
                  <a:cubicBezTo>
                    <a:pt x="46" y="82"/>
                    <a:pt x="75" y="93"/>
                    <a:pt x="86" y="83"/>
                  </a:cubicBezTo>
                  <a:cubicBezTo>
                    <a:pt x="82" y="74"/>
                    <a:pt x="71" y="71"/>
                    <a:pt x="62" y="67"/>
                  </a:cubicBezTo>
                  <a:cubicBezTo>
                    <a:pt x="50" y="63"/>
                    <a:pt x="41" y="57"/>
                    <a:pt x="31" y="48"/>
                  </a:cubicBezTo>
                  <a:cubicBezTo>
                    <a:pt x="20" y="36"/>
                    <a:pt x="15" y="7"/>
                    <a:pt x="2" y="0"/>
                  </a:cubicBezTo>
                  <a:cubicBezTo>
                    <a:pt x="1" y="2"/>
                    <a:pt x="0" y="5"/>
                    <a:pt x="0" y="6"/>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51" name="Freeform 1153">
              <a:extLst>
                <a:ext uri="{FF2B5EF4-FFF2-40B4-BE49-F238E27FC236}">
                  <a16:creationId xmlns:a16="http://schemas.microsoft.com/office/drawing/2014/main" id="{7E73FB6A-CB4D-4DD2-A52D-8B2BE896C7A9}"/>
                </a:ext>
              </a:extLst>
            </p:cNvPr>
            <p:cNvSpPr>
              <a:spLocks/>
            </p:cNvSpPr>
            <p:nvPr/>
          </p:nvSpPr>
          <p:spPr bwMode="auto">
            <a:xfrm>
              <a:off x="3334" y="2128"/>
              <a:ext cx="247" cy="110"/>
            </a:xfrm>
            <a:custGeom>
              <a:avLst/>
              <a:gdLst>
                <a:gd name="T0" fmla="*/ 0 w 164"/>
                <a:gd name="T1" fmla="*/ 0 h 73"/>
                <a:gd name="T2" fmla="*/ 297 w 164"/>
                <a:gd name="T3" fmla="*/ 108 h 73"/>
                <a:gd name="T4" fmla="*/ 560 w 164"/>
                <a:gd name="T5" fmla="*/ 250 h 73"/>
                <a:gd name="T6" fmla="*/ 250 w 164"/>
                <a:gd name="T7" fmla="*/ 59 h 73"/>
                <a:gd name="T8" fmla="*/ 8 w 164"/>
                <a:gd name="T9" fmla="*/ 8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73">
                  <a:moveTo>
                    <a:pt x="0" y="0"/>
                  </a:moveTo>
                  <a:cubicBezTo>
                    <a:pt x="25" y="19"/>
                    <a:pt x="58" y="23"/>
                    <a:pt x="87" y="32"/>
                  </a:cubicBezTo>
                  <a:cubicBezTo>
                    <a:pt x="114" y="42"/>
                    <a:pt x="135" y="67"/>
                    <a:pt x="164" y="73"/>
                  </a:cubicBezTo>
                  <a:cubicBezTo>
                    <a:pt x="131" y="57"/>
                    <a:pt x="107" y="30"/>
                    <a:pt x="73" y="17"/>
                  </a:cubicBezTo>
                  <a:cubicBezTo>
                    <a:pt x="50" y="9"/>
                    <a:pt x="24" y="10"/>
                    <a:pt x="2" y="2"/>
                  </a:cubicBezTo>
                </a:path>
              </a:pathLst>
            </a:custGeom>
            <a:solidFill>
              <a:srgbClr val="BBDE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52" name="Freeform 1154">
              <a:extLst>
                <a:ext uri="{FF2B5EF4-FFF2-40B4-BE49-F238E27FC236}">
                  <a16:creationId xmlns:a16="http://schemas.microsoft.com/office/drawing/2014/main" id="{74A0C90F-66B8-47C7-82C4-A7EE58B601F5}"/>
                </a:ext>
              </a:extLst>
            </p:cNvPr>
            <p:cNvSpPr>
              <a:spLocks/>
            </p:cNvSpPr>
            <p:nvPr/>
          </p:nvSpPr>
          <p:spPr bwMode="auto">
            <a:xfrm>
              <a:off x="3263" y="4065"/>
              <a:ext cx="139" cy="35"/>
            </a:xfrm>
            <a:custGeom>
              <a:avLst/>
              <a:gdLst>
                <a:gd name="T0" fmla="*/ 0 w 92"/>
                <a:gd name="T1" fmla="*/ 0 h 23"/>
                <a:gd name="T2" fmla="*/ 317 w 92"/>
                <a:gd name="T3" fmla="*/ 49 h 23"/>
                <a:gd name="T4" fmla="*/ 0 w 92"/>
                <a:gd name="T5" fmla="*/ 0 h 23"/>
                <a:gd name="T6" fmla="*/ 0 60000 65536"/>
                <a:gd name="T7" fmla="*/ 0 60000 65536"/>
                <a:gd name="T8" fmla="*/ 0 60000 65536"/>
              </a:gdLst>
              <a:ahLst/>
              <a:cxnLst>
                <a:cxn ang="T6">
                  <a:pos x="T0" y="T1"/>
                </a:cxn>
                <a:cxn ang="T7">
                  <a:pos x="T2" y="T3"/>
                </a:cxn>
                <a:cxn ang="T8">
                  <a:pos x="T4" y="T5"/>
                </a:cxn>
              </a:cxnLst>
              <a:rect l="0" t="0" r="r" b="b"/>
              <a:pathLst>
                <a:path w="92" h="23">
                  <a:moveTo>
                    <a:pt x="0" y="0"/>
                  </a:moveTo>
                  <a:cubicBezTo>
                    <a:pt x="0" y="0"/>
                    <a:pt x="30" y="23"/>
                    <a:pt x="92" y="14"/>
                  </a:cubicBezTo>
                  <a:cubicBezTo>
                    <a:pt x="92" y="14"/>
                    <a:pt x="26" y="17"/>
                    <a:pt x="0" y="0"/>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53" name="Freeform 1155">
              <a:extLst>
                <a:ext uri="{FF2B5EF4-FFF2-40B4-BE49-F238E27FC236}">
                  <a16:creationId xmlns:a16="http://schemas.microsoft.com/office/drawing/2014/main" id="{09B309FA-66FB-40C5-B4B6-6F790B54277E}"/>
                </a:ext>
              </a:extLst>
            </p:cNvPr>
            <p:cNvSpPr>
              <a:spLocks/>
            </p:cNvSpPr>
            <p:nvPr/>
          </p:nvSpPr>
          <p:spPr bwMode="auto">
            <a:xfrm>
              <a:off x="3757" y="4046"/>
              <a:ext cx="131" cy="34"/>
            </a:xfrm>
            <a:custGeom>
              <a:avLst/>
              <a:gdLst>
                <a:gd name="T0" fmla="*/ 297 w 87"/>
                <a:gd name="T1" fmla="*/ 0 h 23"/>
                <a:gd name="T2" fmla="*/ 0 w 87"/>
                <a:gd name="T3" fmla="*/ 49 h 23"/>
                <a:gd name="T4" fmla="*/ 297 w 87"/>
                <a:gd name="T5" fmla="*/ 0 h 23"/>
                <a:gd name="T6" fmla="*/ 0 60000 65536"/>
                <a:gd name="T7" fmla="*/ 0 60000 65536"/>
                <a:gd name="T8" fmla="*/ 0 60000 65536"/>
              </a:gdLst>
              <a:ahLst/>
              <a:cxnLst>
                <a:cxn ang="T6">
                  <a:pos x="T0" y="T1"/>
                </a:cxn>
                <a:cxn ang="T7">
                  <a:pos x="T2" y="T3"/>
                </a:cxn>
                <a:cxn ang="T8">
                  <a:pos x="T4" y="T5"/>
                </a:cxn>
              </a:cxnLst>
              <a:rect l="0" t="0" r="r" b="b"/>
              <a:pathLst>
                <a:path w="87" h="23">
                  <a:moveTo>
                    <a:pt x="87" y="0"/>
                  </a:moveTo>
                  <a:cubicBezTo>
                    <a:pt x="87" y="0"/>
                    <a:pt x="77" y="23"/>
                    <a:pt x="0" y="15"/>
                  </a:cubicBezTo>
                  <a:cubicBezTo>
                    <a:pt x="0" y="15"/>
                    <a:pt x="66" y="14"/>
                    <a:pt x="87" y="0"/>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54" name="Freeform 1156">
              <a:extLst>
                <a:ext uri="{FF2B5EF4-FFF2-40B4-BE49-F238E27FC236}">
                  <a16:creationId xmlns:a16="http://schemas.microsoft.com/office/drawing/2014/main" id="{DC9E55C1-D845-47D8-9D60-41A9A30C0B64}"/>
                </a:ext>
              </a:extLst>
            </p:cNvPr>
            <p:cNvSpPr>
              <a:spLocks/>
            </p:cNvSpPr>
            <p:nvPr/>
          </p:nvSpPr>
          <p:spPr bwMode="auto">
            <a:xfrm>
              <a:off x="3476" y="3941"/>
              <a:ext cx="43" cy="39"/>
            </a:xfrm>
            <a:custGeom>
              <a:avLst/>
              <a:gdLst>
                <a:gd name="T0" fmla="*/ 0 w 29"/>
                <a:gd name="T1" fmla="*/ 89 h 26"/>
                <a:gd name="T2" fmla="*/ 95 w 29"/>
                <a:gd name="T3" fmla="*/ 48 h 26"/>
                <a:gd name="T4" fmla="*/ 92 w 29"/>
                <a:gd name="T5" fmla="*/ 0 h 26"/>
                <a:gd name="T6" fmla="*/ 0 w 29"/>
                <a:gd name="T7" fmla="*/ 89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6">
                  <a:moveTo>
                    <a:pt x="0" y="26"/>
                  </a:moveTo>
                  <a:cubicBezTo>
                    <a:pt x="0" y="26"/>
                    <a:pt x="21" y="25"/>
                    <a:pt x="29" y="14"/>
                  </a:cubicBezTo>
                  <a:cubicBezTo>
                    <a:pt x="28" y="0"/>
                    <a:pt x="28" y="0"/>
                    <a:pt x="28" y="0"/>
                  </a:cubicBezTo>
                  <a:cubicBezTo>
                    <a:pt x="28" y="0"/>
                    <a:pt x="28" y="14"/>
                    <a:pt x="0" y="26"/>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55" name="Freeform 1157">
              <a:extLst>
                <a:ext uri="{FF2B5EF4-FFF2-40B4-BE49-F238E27FC236}">
                  <a16:creationId xmlns:a16="http://schemas.microsoft.com/office/drawing/2014/main" id="{12ECE024-2E1B-492E-B1D7-BFBF9F727CD0}"/>
                </a:ext>
              </a:extLst>
            </p:cNvPr>
            <p:cNvSpPr>
              <a:spLocks/>
            </p:cNvSpPr>
            <p:nvPr/>
          </p:nvSpPr>
          <p:spPr bwMode="auto">
            <a:xfrm>
              <a:off x="3657" y="3935"/>
              <a:ext cx="43" cy="45"/>
            </a:xfrm>
            <a:custGeom>
              <a:avLst/>
              <a:gdLst>
                <a:gd name="T0" fmla="*/ 1 w 29"/>
                <a:gd name="T1" fmla="*/ 0 h 30"/>
                <a:gd name="T2" fmla="*/ 0 w 29"/>
                <a:gd name="T3" fmla="*/ 41 h 30"/>
                <a:gd name="T4" fmla="*/ 95 w 29"/>
                <a:gd name="T5" fmla="*/ 102 h 30"/>
                <a:gd name="T6" fmla="*/ 1 w 29"/>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30">
                  <a:moveTo>
                    <a:pt x="1" y="0"/>
                  </a:moveTo>
                  <a:cubicBezTo>
                    <a:pt x="0" y="12"/>
                    <a:pt x="0" y="12"/>
                    <a:pt x="0" y="12"/>
                  </a:cubicBezTo>
                  <a:cubicBezTo>
                    <a:pt x="0" y="12"/>
                    <a:pt x="6" y="25"/>
                    <a:pt x="29" y="30"/>
                  </a:cubicBezTo>
                  <a:cubicBezTo>
                    <a:pt x="29" y="30"/>
                    <a:pt x="4" y="15"/>
                    <a:pt x="1" y="0"/>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56" name="Freeform 1158">
              <a:extLst>
                <a:ext uri="{FF2B5EF4-FFF2-40B4-BE49-F238E27FC236}">
                  <a16:creationId xmlns:a16="http://schemas.microsoft.com/office/drawing/2014/main" id="{CE1B3648-5EAF-4F70-A224-7F86BF7E92E0}"/>
                </a:ext>
              </a:extLst>
            </p:cNvPr>
            <p:cNvSpPr>
              <a:spLocks/>
            </p:cNvSpPr>
            <p:nvPr/>
          </p:nvSpPr>
          <p:spPr bwMode="auto">
            <a:xfrm>
              <a:off x="3268" y="4001"/>
              <a:ext cx="32" cy="52"/>
            </a:xfrm>
            <a:custGeom>
              <a:avLst/>
              <a:gdLst>
                <a:gd name="T0" fmla="*/ 21 w 21"/>
                <a:gd name="T1" fmla="*/ 114 h 35"/>
                <a:gd name="T2" fmla="*/ 75 w 21"/>
                <a:gd name="T3" fmla="*/ 0 h 35"/>
                <a:gd name="T4" fmla="*/ 21 w 21"/>
                <a:gd name="T5" fmla="*/ 114 h 35"/>
                <a:gd name="T6" fmla="*/ 0 60000 65536"/>
                <a:gd name="T7" fmla="*/ 0 60000 65536"/>
                <a:gd name="T8" fmla="*/ 0 60000 65536"/>
              </a:gdLst>
              <a:ahLst/>
              <a:cxnLst>
                <a:cxn ang="T6">
                  <a:pos x="T0" y="T1"/>
                </a:cxn>
                <a:cxn ang="T7">
                  <a:pos x="T2" y="T3"/>
                </a:cxn>
                <a:cxn ang="T8">
                  <a:pos x="T4" y="T5"/>
                </a:cxn>
              </a:cxnLst>
              <a:rect l="0" t="0" r="r" b="b"/>
              <a:pathLst>
                <a:path w="21" h="35">
                  <a:moveTo>
                    <a:pt x="6" y="35"/>
                  </a:moveTo>
                  <a:cubicBezTo>
                    <a:pt x="6" y="35"/>
                    <a:pt x="0" y="18"/>
                    <a:pt x="21" y="0"/>
                  </a:cubicBezTo>
                  <a:cubicBezTo>
                    <a:pt x="21" y="0"/>
                    <a:pt x="3" y="23"/>
                    <a:pt x="6" y="35"/>
                  </a:cubicBezTo>
                </a:path>
              </a:pathLst>
            </a:custGeom>
            <a:solidFill>
              <a:srgbClr val="8568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57" name="Freeform 1159">
              <a:extLst>
                <a:ext uri="{FF2B5EF4-FFF2-40B4-BE49-F238E27FC236}">
                  <a16:creationId xmlns:a16="http://schemas.microsoft.com/office/drawing/2014/main" id="{3CA9FE60-4DB1-4DD9-9CD4-C918AC900EB7}"/>
                </a:ext>
              </a:extLst>
            </p:cNvPr>
            <p:cNvSpPr>
              <a:spLocks/>
            </p:cNvSpPr>
            <p:nvPr/>
          </p:nvSpPr>
          <p:spPr bwMode="auto">
            <a:xfrm>
              <a:off x="3857" y="3978"/>
              <a:ext cx="45" cy="59"/>
            </a:xfrm>
            <a:custGeom>
              <a:avLst/>
              <a:gdLst>
                <a:gd name="T0" fmla="*/ 0 w 30"/>
                <a:gd name="T1" fmla="*/ 0 h 39"/>
                <a:gd name="T2" fmla="*/ 54 w 30"/>
                <a:gd name="T3" fmla="*/ 135 h 39"/>
                <a:gd name="T4" fmla="*/ 0 w 30"/>
                <a:gd name="T5" fmla="*/ 0 h 39"/>
                <a:gd name="T6" fmla="*/ 0 60000 65536"/>
                <a:gd name="T7" fmla="*/ 0 60000 65536"/>
                <a:gd name="T8" fmla="*/ 0 60000 65536"/>
              </a:gdLst>
              <a:ahLst/>
              <a:cxnLst>
                <a:cxn ang="T6">
                  <a:pos x="T0" y="T1"/>
                </a:cxn>
                <a:cxn ang="T7">
                  <a:pos x="T2" y="T3"/>
                </a:cxn>
                <a:cxn ang="T8">
                  <a:pos x="T4" y="T5"/>
                </a:cxn>
              </a:cxnLst>
              <a:rect l="0" t="0" r="r" b="b"/>
              <a:pathLst>
                <a:path w="30" h="39">
                  <a:moveTo>
                    <a:pt x="0" y="0"/>
                  </a:moveTo>
                  <a:cubicBezTo>
                    <a:pt x="0" y="0"/>
                    <a:pt x="30" y="21"/>
                    <a:pt x="16" y="39"/>
                  </a:cubicBezTo>
                  <a:cubicBezTo>
                    <a:pt x="16" y="39"/>
                    <a:pt x="22" y="17"/>
                    <a:pt x="0" y="0"/>
                  </a:cubicBezTo>
                </a:path>
              </a:pathLst>
            </a:custGeom>
            <a:solidFill>
              <a:srgbClr val="8568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58" name="Freeform 1160">
              <a:extLst>
                <a:ext uri="{FF2B5EF4-FFF2-40B4-BE49-F238E27FC236}">
                  <a16:creationId xmlns:a16="http://schemas.microsoft.com/office/drawing/2014/main" id="{8347C511-1D7C-4B83-AB82-C12328A69ADE}"/>
                </a:ext>
              </a:extLst>
            </p:cNvPr>
            <p:cNvSpPr>
              <a:spLocks/>
            </p:cNvSpPr>
            <p:nvPr/>
          </p:nvSpPr>
          <p:spPr bwMode="auto">
            <a:xfrm>
              <a:off x="3351" y="3869"/>
              <a:ext cx="104" cy="48"/>
            </a:xfrm>
            <a:custGeom>
              <a:avLst/>
              <a:gdLst>
                <a:gd name="T0" fmla="*/ 18 w 69"/>
                <a:gd name="T1" fmla="*/ 0 h 32"/>
                <a:gd name="T2" fmla="*/ 237 w 69"/>
                <a:gd name="T3" fmla="*/ 54 h 32"/>
                <a:gd name="T4" fmla="*/ 0 w 69"/>
                <a:gd name="T5" fmla="*/ 89 h 32"/>
                <a:gd name="T6" fmla="*/ 18 w 69"/>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32">
                  <a:moveTo>
                    <a:pt x="5" y="0"/>
                  </a:moveTo>
                  <a:cubicBezTo>
                    <a:pt x="5" y="0"/>
                    <a:pt x="32" y="19"/>
                    <a:pt x="69" y="16"/>
                  </a:cubicBezTo>
                  <a:cubicBezTo>
                    <a:pt x="69" y="16"/>
                    <a:pt x="19" y="32"/>
                    <a:pt x="0" y="26"/>
                  </a:cubicBezTo>
                  <a:cubicBezTo>
                    <a:pt x="0" y="26"/>
                    <a:pt x="6" y="7"/>
                    <a:pt x="5" y="0"/>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59" name="Freeform 1161">
              <a:extLst>
                <a:ext uri="{FF2B5EF4-FFF2-40B4-BE49-F238E27FC236}">
                  <a16:creationId xmlns:a16="http://schemas.microsoft.com/office/drawing/2014/main" id="{9B4C86BD-AAD9-434A-9BF0-0D8A6793774C}"/>
                </a:ext>
              </a:extLst>
            </p:cNvPr>
            <p:cNvSpPr>
              <a:spLocks/>
            </p:cNvSpPr>
            <p:nvPr/>
          </p:nvSpPr>
          <p:spPr bwMode="auto">
            <a:xfrm>
              <a:off x="3730" y="3861"/>
              <a:ext cx="92" cy="33"/>
            </a:xfrm>
            <a:custGeom>
              <a:avLst/>
              <a:gdLst>
                <a:gd name="T0" fmla="*/ 198 w 61"/>
                <a:gd name="T1" fmla="*/ 0 h 22"/>
                <a:gd name="T2" fmla="*/ 0 w 61"/>
                <a:gd name="T3" fmla="*/ 14 h 22"/>
                <a:gd name="T4" fmla="*/ 210 w 61"/>
                <a:gd name="T5" fmla="*/ 68 h 22"/>
                <a:gd name="T6" fmla="*/ 198 w 61"/>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22">
                  <a:moveTo>
                    <a:pt x="58" y="0"/>
                  </a:moveTo>
                  <a:cubicBezTo>
                    <a:pt x="58" y="0"/>
                    <a:pt x="37" y="10"/>
                    <a:pt x="0" y="4"/>
                  </a:cubicBezTo>
                  <a:cubicBezTo>
                    <a:pt x="0" y="4"/>
                    <a:pt x="26" y="22"/>
                    <a:pt x="61" y="20"/>
                  </a:cubicBezTo>
                  <a:lnTo>
                    <a:pt x="58" y="0"/>
                  </a:lnTo>
                  <a:close/>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60" name="Freeform 1162">
              <a:extLst>
                <a:ext uri="{FF2B5EF4-FFF2-40B4-BE49-F238E27FC236}">
                  <a16:creationId xmlns:a16="http://schemas.microsoft.com/office/drawing/2014/main" id="{D4D720C0-6AD3-4488-BCF5-92497868DBC3}"/>
                </a:ext>
              </a:extLst>
            </p:cNvPr>
            <p:cNvSpPr>
              <a:spLocks/>
            </p:cNvSpPr>
            <p:nvPr/>
          </p:nvSpPr>
          <p:spPr bwMode="auto">
            <a:xfrm>
              <a:off x="3345" y="3920"/>
              <a:ext cx="48" cy="22"/>
            </a:xfrm>
            <a:custGeom>
              <a:avLst/>
              <a:gdLst>
                <a:gd name="T0" fmla="*/ 0 w 32"/>
                <a:gd name="T1" fmla="*/ 26 h 15"/>
                <a:gd name="T2" fmla="*/ 108 w 32"/>
                <a:gd name="T3" fmla="*/ 47 h 15"/>
                <a:gd name="T4" fmla="*/ 0 w 32"/>
                <a:gd name="T5" fmla="*/ 26 h 15"/>
                <a:gd name="T6" fmla="*/ 0 60000 65536"/>
                <a:gd name="T7" fmla="*/ 0 60000 65536"/>
                <a:gd name="T8" fmla="*/ 0 60000 65536"/>
              </a:gdLst>
              <a:ahLst/>
              <a:cxnLst>
                <a:cxn ang="T6">
                  <a:pos x="T0" y="T1"/>
                </a:cxn>
                <a:cxn ang="T7">
                  <a:pos x="T2" y="T3"/>
                </a:cxn>
                <a:cxn ang="T8">
                  <a:pos x="T4" y="T5"/>
                </a:cxn>
              </a:cxnLst>
              <a:rect l="0" t="0" r="r" b="b"/>
              <a:pathLst>
                <a:path w="32" h="15">
                  <a:moveTo>
                    <a:pt x="0" y="8"/>
                  </a:moveTo>
                  <a:cubicBezTo>
                    <a:pt x="0" y="8"/>
                    <a:pt x="21" y="0"/>
                    <a:pt x="32" y="15"/>
                  </a:cubicBezTo>
                  <a:cubicBezTo>
                    <a:pt x="32" y="15"/>
                    <a:pt x="15" y="5"/>
                    <a:pt x="0" y="8"/>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61" name="Freeform 1163">
              <a:extLst>
                <a:ext uri="{FF2B5EF4-FFF2-40B4-BE49-F238E27FC236}">
                  <a16:creationId xmlns:a16="http://schemas.microsoft.com/office/drawing/2014/main" id="{7F1D5F3B-237D-40D3-8139-26D53B2949AB}"/>
                </a:ext>
              </a:extLst>
            </p:cNvPr>
            <p:cNvSpPr>
              <a:spLocks/>
            </p:cNvSpPr>
            <p:nvPr/>
          </p:nvSpPr>
          <p:spPr bwMode="auto">
            <a:xfrm>
              <a:off x="3334" y="3933"/>
              <a:ext cx="50" cy="20"/>
            </a:xfrm>
            <a:custGeom>
              <a:avLst/>
              <a:gdLst>
                <a:gd name="T0" fmla="*/ 0 w 33"/>
                <a:gd name="T1" fmla="*/ 40 h 13"/>
                <a:gd name="T2" fmla="*/ 115 w 33"/>
                <a:gd name="T3" fmla="*/ 48 h 13"/>
                <a:gd name="T4" fmla="*/ 0 w 33"/>
                <a:gd name="T5" fmla="*/ 40 h 13"/>
                <a:gd name="T6" fmla="*/ 0 60000 65536"/>
                <a:gd name="T7" fmla="*/ 0 60000 65536"/>
                <a:gd name="T8" fmla="*/ 0 60000 65536"/>
              </a:gdLst>
              <a:ahLst/>
              <a:cxnLst>
                <a:cxn ang="T6">
                  <a:pos x="T0" y="T1"/>
                </a:cxn>
                <a:cxn ang="T7">
                  <a:pos x="T2" y="T3"/>
                </a:cxn>
                <a:cxn ang="T8">
                  <a:pos x="T4" y="T5"/>
                </a:cxn>
              </a:cxnLst>
              <a:rect l="0" t="0" r="r" b="b"/>
              <a:pathLst>
                <a:path w="33" h="13">
                  <a:moveTo>
                    <a:pt x="0" y="11"/>
                  </a:moveTo>
                  <a:cubicBezTo>
                    <a:pt x="0" y="11"/>
                    <a:pt x="16" y="0"/>
                    <a:pt x="33" y="13"/>
                  </a:cubicBezTo>
                  <a:cubicBezTo>
                    <a:pt x="33" y="13"/>
                    <a:pt x="12" y="6"/>
                    <a:pt x="0" y="11"/>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62" name="Freeform 1164">
              <a:extLst>
                <a:ext uri="{FF2B5EF4-FFF2-40B4-BE49-F238E27FC236}">
                  <a16:creationId xmlns:a16="http://schemas.microsoft.com/office/drawing/2014/main" id="{5A52DAD8-3F7B-453D-B7EE-457DA5B0395D}"/>
                </a:ext>
              </a:extLst>
            </p:cNvPr>
            <p:cNvSpPr>
              <a:spLocks/>
            </p:cNvSpPr>
            <p:nvPr/>
          </p:nvSpPr>
          <p:spPr bwMode="auto">
            <a:xfrm>
              <a:off x="3774" y="3909"/>
              <a:ext cx="39" cy="14"/>
            </a:xfrm>
            <a:custGeom>
              <a:avLst/>
              <a:gdLst>
                <a:gd name="T0" fmla="*/ 89 w 26"/>
                <a:gd name="T1" fmla="*/ 22 h 9"/>
                <a:gd name="T2" fmla="*/ 0 w 26"/>
                <a:gd name="T3" fmla="*/ 34 h 9"/>
                <a:gd name="T4" fmla="*/ 89 w 26"/>
                <a:gd name="T5" fmla="*/ 22 h 9"/>
                <a:gd name="T6" fmla="*/ 0 60000 65536"/>
                <a:gd name="T7" fmla="*/ 0 60000 65536"/>
                <a:gd name="T8" fmla="*/ 0 60000 65536"/>
              </a:gdLst>
              <a:ahLst/>
              <a:cxnLst>
                <a:cxn ang="T6">
                  <a:pos x="T0" y="T1"/>
                </a:cxn>
                <a:cxn ang="T7">
                  <a:pos x="T2" y="T3"/>
                </a:cxn>
                <a:cxn ang="T8">
                  <a:pos x="T4" y="T5"/>
                </a:cxn>
              </a:cxnLst>
              <a:rect l="0" t="0" r="r" b="b"/>
              <a:pathLst>
                <a:path w="26" h="9">
                  <a:moveTo>
                    <a:pt x="26" y="6"/>
                  </a:moveTo>
                  <a:cubicBezTo>
                    <a:pt x="26" y="6"/>
                    <a:pt x="16" y="0"/>
                    <a:pt x="0" y="9"/>
                  </a:cubicBezTo>
                  <a:cubicBezTo>
                    <a:pt x="0" y="9"/>
                    <a:pt x="19" y="4"/>
                    <a:pt x="26" y="6"/>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363" name="Freeform 1165">
              <a:extLst>
                <a:ext uri="{FF2B5EF4-FFF2-40B4-BE49-F238E27FC236}">
                  <a16:creationId xmlns:a16="http://schemas.microsoft.com/office/drawing/2014/main" id="{15833958-9577-496D-BB61-86B5BE62AE52}"/>
                </a:ext>
              </a:extLst>
            </p:cNvPr>
            <p:cNvSpPr>
              <a:spLocks/>
            </p:cNvSpPr>
            <p:nvPr/>
          </p:nvSpPr>
          <p:spPr bwMode="auto">
            <a:xfrm>
              <a:off x="3783" y="3929"/>
              <a:ext cx="39" cy="18"/>
            </a:xfrm>
            <a:custGeom>
              <a:avLst/>
              <a:gdLst>
                <a:gd name="T0" fmla="*/ 89 w 26"/>
                <a:gd name="T1" fmla="*/ 32 h 12"/>
                <a:gd name="T2" fmla="*/ 0 w 26"/>
                <a:gd name="T3" fmla="*/ 41 h 12"/>
                <a:gd name="T4" fmla="*/ 89 w 26"/>
                <a:gd name="T5" fmla="*/ 32 h 12"/>
                <a:gd name="T6" fmla="*/ 0 60000 65536"/>
                <a:gd name="T7" fmla="*/ 0 60000 65536"/>
                <a:gd name="T8" fmla="*/ 0 60000 65536"/>
              </a:gdLst>
              <a:ahLst/>
              <a:cxnLst>
                <a:cxn ang="T6">
                  <a:pos x="T0" y="T1"/>
                </a:cxn>
                <a:cxn ang="T7">
                  <a:pos x="T2" y="T3"/>
                </a:cxn>
                <a:cxn ang="T8">
                  <a:pos x="T4" y="T5"/>
                </a:cxn>
              </a:cxnLst>
              <a:rect l="0" t="0" r="r" b="b"/>
              <a:pathLst>
                <a:path w="26" h="12">
                  <a:moveTo>
                    <a:pt x="26" y="9"/>
                  </a:moveTo>
                  <a:cubicBezTo>
                    <a:pt x="26" y="9"/>
                    <a:pt x="12" y="0"/>
                    <a:pt x="0" y="12"/>
                  </a:cubicBezTo>
                  <a:cubicBezTo>
                    <a:pt x="0" y="12"/>
                    <a:pt x="13" y="5"/>
                    <a:pt x="26" y="9"/>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grpSp>
      <p:grpSp>
        <p:nvGrpSpPr>
          <p:cNvPr id="364" name="Group 363">
            <a:extLst>
              <a:ext uri="{FF2B5EF4-FFF2-40B4-BE49-F238E27FC236}">
                <a16:creationId xmlns:a16="http://schemas.microsoft.com/office/drawing/2014/main" id="{1548D52A-49C1-490D-8D5D-49CA6C388162}"/>
              </a:ext>
            </a:extLst>
          </p:cNvPr>
          <p:cNvGrpSpPr/>
          <p:nvPr/>
        </p:nvGrpSpPr>
        <p:grpSpPr>
          <a:xfrm>
            <a:off x="10217917" y="1673584"/>
            <a:ext cx="1031535" cy="450857"/>
            <a:chOff x="1576575" y="1912650"/>
            <a:chExt cx="854205" cy="373351"/>
          </a:xfrm>
        </p:grpSpPr>
        <p:grpSp>
          <p:nvGrpSpPr>
            <p:cNvPr id="365" name="Group 364">
              <a:extLst>
                <a:ext uri="{FF2B5EF4-FFF2-40B4-BE49-F238E27FC236}">
                  <a16:creationId xmlns:a16="http://schemas.microsoft.com/office/drawing/2014/main" id="{E838533C-4A6A-4019-900B-0B62C67ACE22}"/>
                </a:ext>
              </a:extLst>
            </p:cNvPr>
            <p:cNvGrpSpPr>
              <a:grpSpLocks/>
            </p:cNvGrpSpPr>
            <p:nvPr/>
          </p:nvGrpSpPr>
          <p:grpSpPr bwMode="auto">
            <a:xfrm>
              <a:off x="1632111" y="1947403"/>
              <a:ext cx="798669" cy="338598"/>
              <a:chOff x="576" y="1008"/>
              <a:chExt cx="2619" cy="1115"/>
            </a:xfrm>
          </p:grpSpPr>
          <p:sp>
            <p:nvSpPr>
              <p:cNvPr id="367" name="Freeform 1689">
                <a:extLst>
                  <a:ext uri="{FF2B5EF4-FFF2-40B4-BE49-F238E27FC236}">
                    <a16:creationId xmlns:a16="http://schemas.microsoft.com/office/drawing/2014/main" id="{8FDAAA33-94FF-435A-AD43-D665AD743E21}"/>
                  </a:ext>
                </a:extLst>
              </p:cNvPr>
              <p:cNvSpPr>
                <a:spLocks/>
              </p:cNvSpPr>
              <p:nvPr/>
            </p:nvSpPr>
            <p:spPr bwMode="auto">
              <a:xfrm>
                <a:off x="2458" y="1014"/>
                <a:ext cx="240" cy="842"/>
              </a:xfrm>
              <a:custGeom>
                <a:avLst/>
                <a:gdLst>
                  <a:gd name="T0" fmla="*/ 2 w 240"/>
                  <a:gd name="T1" fmla="*/ 0 h 842"/>
                  <a:gd name="T2" fmla="*/ 202 w 240"/>
                  <a:gd name="T3" fmla="*/ 53 h 842"/>
                  <a:gd name="T4" fmla="*/ 240 w 240"/>
                  <a:gd name="T5" fmla="*/ 125 h 842"/>
                  <a:gd name="T6" fmla="*/ 232 w 240"/>
                  <a:gd name="T7" fmla="*/ 821 h 842"/>
                  <a:gd name="T8" fmla="*/ 0 w 240"/>
                  <a:gd name="T9" fmla="*/ 842 h 842"/>
                  <a:gd name="T10" fmla="*/ 2 w 240"/>
                  <a:gd name="T11" fmla="*/ 0 h 8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0" h="842">
                    <a:moveTo>
                      <a:pt x="2" y="0"/>
                    </a:moveTo>
                    <a:lnTo>
                      <a:pt x="202" y="53"/>
                    </a:lnTo>
                    <a:lnTo>
                      <a:pt x="240" y="125"/>
                    </a:lnTo>
                    <a:lnTo>
                      <a:pt x="232" y="821"/>
                    </a:lnTo>
                    <a:lnTo>
                      <a:pt x="0" y="842"/>
                    </a:lnTo>
                    <a:lnTo>
                      <a:pt x="2"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68" name="Freeform 1690">
                <a:extLst>
                  <a:ext uri="{FF2B5EF4-FFF2-40B4-BE49-F238E27FC236}">
                    <a16:creationId xmlns:a16="http://schemas.microsoft.com/office/drawing/2014/main" id="{DF51F31F-F5BC-4B10-8EE7-D2F8008CD66A}"/>
                  </a:ext>
                </a:extLst>
              </p:cNvPr>
              <p:cNvSpPr>
                <a:spLocks/>
              </p:cNvSpPr>
              <p:nvPr/>
            </p:nvSpPr>
            <p:spPr bwMode="auto">
              <a:xfrm>
                <a:off x="2650" y="1062"/>
                <a:ext cx="45" cy="552"/>
              </a:xfrm>
              <a:custGeom>
                <a:avLst/>
                <a:gdLst>
                  <a:gd name="T0" fmla="*/ 45 w 45"/>
                  <a:gd name="T1" fmla="*/ 74 h 552"/>
                  <a:gd name="T2" fmla="*/ 43 w 45"/>
                  <a:gd name="T3" fmla="*/ 552 h 552"/>
                  <a:gd name="T4" fmla="*/ 0 w 45"/>
                  <a:gd name="T5" fmla="*/ 504 h 552"/>
                  <a:gd name="T6" fmla="*/ 5 w 45"/>
                  <a:gd name="T7" fmla="*/ 0 h 552"/>
                  <a:gd name="T8" fmla="*/ 45 w 45"/>
                  <a:gd name="T9" fmla="*/ 74 h 5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52">
                    <a:moveTo>
                      <a:pt x="45" y="74"/>
                    </a:moveTo>
                    <a:lnTo>
                      <a:pt x="43" y="552"/>
                    </a:lnTo>
                    <a:lnTo>
                      <a:pt x="0" y="504"/>
                    </a:lnTo>
                    <a:lnTo>
                      <a:pt x="5" y="0"/>
                    </a:lnTo>
                    <a:lnTo>
                      <a:pt x="45" y="74"/>
                    </a:lnTo>
                    <a:close/>
                  </a:path>
                </a:pathLst>
              </a:custGeom>
              <a:solidFill>
                <a:srgbClr val="D3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69" name="Freeform 1691">
                <a:extLst>
                  <a:ext uri="{FF2B5EF4-FFF2-40B4-BE49-F238E27FC236}">
                    <a16:creationId xmlns:a16="http://schemas.microsoft.com/office/drawing/2014/main" id="{DEF44C52-AFE9-4C85-BF0C-33E194430FF9}"/>
                  </a:ext>
                </a:extLst>
              </p:cNvPr>
              <p:cNvSpPr>
                <a:spLocks/>
              </p:cNvSpPr>
              <p:nvPr/>
            </p:nvSpPr>
            <p:spPr bwMode="auto">
              <a:xfrm>
                <a:off x="2455" y="1011"/>
                <a:ext cx="240" cy="840"/>
              </a:xfrm>
              <a:custGeom>
                <a:avLst/>
                <a:gdLst>
                  <a:gd name="T0" fmla="*/ 3 w 240"/>
                  <a:gd name="T1" fmla="*/ 0 h 840"/>
                  <a:gd name="T2" fmla="*/ 203 w 240"/>
                  <a:gd name="T3" fmla="*/ 51 h 840"/>
                  <a:gd name="T4" fmla="*/ 240 w 240"/>
                  <a:gd name="T5" fmla="*/ 125 h 840"/>
                  <a:gd name="T6" fmla="*/ 233 w 240"/>
                  <a:gd name="T7" fmla="*/ 821 h 840"/>
                  <a:gd name="T8" fmla="*/ 0 w 240"/>
                  <a:gd name="T9" fmla="*/ 840 h 840"/>
                  <a:gd name="T10" fmla="*/ 3 w 240"/>
                  <a:gd name="T11" fmla="*/ 0 h 8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0" h="840">
                    <a:moveTo>
                      <a:pt x="3" y="0"/>
                    </a:moveTo>
                    <a:lnTo>
                      <a:pt x="203" y="51"/>
                    </a:lnTo>
                    <a:lnTo>
                      <a:pt x="240" y="125"/>
                    </a:lnTo>
                    <a:lnTo>
                      <a:pt x="233" y="821"/>
                    </a:lnTo>
                    <a:lnTo>
                      <a:pt x="0" y="840"/>
                    </a:lnTo>
                    <a:lnTo>
                      <a:pt x="3" y="0"/>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70" name="Freeform 1692">
                <a:extLst>
                  <a:ext uri="{FF2B5EF4-FFF2-40B4-BE49-F238E27FC236}">
                    <a16:creationId xmlns:a16="http://schemas.microsoft.com/office/drawing/2014/main" id="{12BC19BC-8E59-40F5-8FCF-D92227388DA9}"/>
                  </a:ext>
                </a:extLst>
              </p:cNvPr>
              <p:cNvSpPr>
                <a:spLocks/>
              </p:cNvSpPr>
              <p:nvPr/>
            </p:nvSpPr>
            <p:spPr bwMode="auto">
              <a:xfrm>
                <a:off x="1813" y="1176"/>
                <a:ext cx="1382" cy="822"/>
              </a:xfrm>
              <a:custGeom>
                <a:avLst/>
                <a:gdLst>
                  <a:gd name="T0" fmla="*/ 8619 w 553"/>
                  <a:gd name="T1" fmla="*/ 4524 h 308"/>
                  <a:gd name="T2" fmla="*/ 7882 w 553"/>
                  <a:gd name="T3" fmla="*/ 5399 h 308"/>
                  <a:gd name="T4" fmla="*/ 792 w 553"/>
                  <a:gd name="T5" fmla="*/ 5855 h 308"/>
                  <a:gd name="T6" fmla="*/ 42 w 553"/>
                  <a:gd name="T7" fmla="*/ 4943 h 308"/>
                  <a:gd name="T8" fmla="*/ 0 w 553"/>
                  <a:gd name="T9" fmla="*/ 913 h 308"/>
                  <a:gd name="T10" fmla="*/ 730 w 553"/>
                  <a:gd name="T11" fmla="*/ 0 h 308"/>
                  <a:gd name="T12" fmla="*/ 7820 w 553"/>
                  <a:gd name="T13" fmla="*/ 35 h 308"/>
                  <a:gd name="T14" fmla="*/ 8587 w 553"/>
                  <a:gd name="T15" fmla="*/ 891 h 308"/>
                  <a:gd name="T16" fmla="*/ 8619 w 553"/>
                  <a:gd name="T17" fmla="*/ 4524 h 3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3" h="308">
                    <a:moveTo>
                      <a:pt x="552" y="238"/>
                    </a:moveTo>
                    <a:cubicBezTo>
                      <a:pt x="553" y="263"/>
                      <a:pt x="531" y="284"/>
                      <a:pt x="505" y="284"/>
                    </a:cubicBezTo>
                    <a:cubicBezTo>
                      <a:pt x="51" y="308"/>
                      <a:pt x="51" y="308"/>
                      <a:pt x="51" y="308"/>
                    </a:cubicBezTo>
                    <a:cubicBezTo>
                      <a:pt x="25" y="308"/>
                      <a:pt x="3" y="287"/>
                      <a:pt x="3" y="260"/>
                    </a:cubicBezTo>
                    <a:cubicBezTo>
                      <a:pt x="0" y="48"/>
                      <a:pt x="0" y="48"/>
                      <a:pt x="0" y="48"/>
                    </a:cubicBezTo>
                    <a:cubicBezTo>
                      <a:pt x="0" y="22"/>
                      <a:pt x="21" y="0"/>
                      <a:pt x="47" y="0"/>
                    </a:cubicBezTo>
                    <a:cubicBezTo>
                      <a:pt x="501" y="2"/>
                      <a:pt x="501" y="2"/>
                      <a:pt x="501" y="2"/>
                    </a:cubicBezTo>
                    <a:cubicBezTo>
                      <a:pt x="528" y="2"/>
                      <a:pt x="550" y="22"/>
                      <a:pt x="550" y="47"/>
                    </a:cubicBezTo>
                    <a:lnTo>
                      <a:pt x="552" y="238"/>
                    </a:lnTo>
                    <a:close/>
                  </a:path>
                </a:pathLst>
              </a:custGeom>
              <a:solidFill>
                <a:srgbClr val="DB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71" name="Freeform 1693">
                <a:extLst>
                  <a:ext uri="{FF2B5EF4-FFF2-40B4-BE49-F238E27FC236}">
                    <a16:creationId xmlns:a16="http://schemas.microsoft.com/office/drawing/2014/main" id="{2FD5CD51-0991-408D-8FD6-1C6505768F49}"/>
                  </a:ext>
                </a:extLst>
              </p:cNvPr>
              <p:cNvSpPr>
                <a:spLocks/>
              </p:cNvSpPr>
              <p:nvPr/>
            </p:nvSpPr>
            <p:spPr bwMode="auto">
              <a:xfrm>
                <a:off x="1813" y="1176"/>
                <a:ext cx="1382" cy="822"/>
              </a:xfrm>
              <a:custGeom>
                <a:avLst/>
                <a:gdLst>
                  <a:gd name="T0" fmla="*/ 8619 w 553"/>
                  <a:gd name="T1" fmla="*/ 4524 h 308"/>
                  <a:gd name="T2" fmla="*/ 7882 w 553"/>
                  <a:gd name="T3" fmla="*/ 5399 h 308"/>
                  <a:gd name="T4" fmla="*/ 792 w 553"/>
                  <a:gd name="T5" fmla="*/ 5855 h 308"/>
                  <a:gd name="T6" fmla="*/ 42 w 553"/>
                  <a:gd name="T7" fmla="*/ 4943 h 308"/>
                  <a:gd name="T8" fmla="*/ 0 w 553"/>
                  <a:gd name="T9" fmla="*/ 913 h 308"/>
                  <a:gd name="T10" fmla="*/ 730 w 553"/>
                  <a:gd name="T11" fmla="*/ 0 h 308"/>
                  <a:gd name="T12" fmla="*/ 7837 w 553"/>
                  <a:gd name="T13" fmla="*/ 35 h 308"/>
                  <a:gd name="T14" fmla="*/ 8587 w 553"/>
                  <a:gd name="T15" fmla="*/ 891 h 308"/>
                  <a:gd name="T16" fmla="*/ 8619 w 553"/>
                  <a:gd name="T17" fmla="*/ 4524 h 3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3" h="308">
                    <a:moveTo>
                      <a:pt x="552" y="238"/>
                    </a:moveTo>
                    <a:cubicBezTo>
                      <a:pt x="553" y="263"/>
                      <a:pt x="532" y="284"/>
                      <a:pt x="505" y="284"/>
                    </a:cubicBezTo>
                    <a:cubicBezTo>
                      <a:pt x="51" y="308"/>
                      <a:pt x="51" y="308"/>
                      <a:pt x="51" y="308"/>
                    </a:cubicBezTo>
                    <a:cubicBezTo>
                      <a:pt x="25" y="308"/>
                      <a:pt x="3" y="287"/>
                      <a:pt x="3" y="260"/>
                    </a:cubicBezTo>
                    <a:cubicBezTo>
                      <a:pt x="0" y="48"/>
                      <a:pt x="0" y="48"/>
                      <a:pt x="0" y="48"/>
                    </a:cubicBezTo>
                    <a:cubicBezTo>
                      <a:pt x="0" y="22"/>
                      <a:pt x="21" y="0"/>
                      <a:pt x="47" y="0"/>
                    </a:cubicBezTo>
                    <a:cubicBezTo>
                      <a:pt x="502" y="2"/>
                      <a:pt x="502" y="2"/>
                      <a:pt x="502" y="2"/>
                    </a:cubicBezTo>
                    <a:cubicBezTo>
                      <a:pt x="528" y="1"/>
                      <a:pt x="550" y="21"/>
                      <a:pt x="550" y="47"/>
                    </a:cubicBezTo>
                    <a:lnTo>
                      <a:pt x="552" y="238"/>
                    </a:ln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72" name="Freeform 1694">
                <a:extLst>
                  <a:ext uri="{FF2B5EF4-FFF2-40B4-BE49-F238E27FC236}">
                    <a16:creationId xmlns:a16="http://schemas.microsoft.com/office/drawing/2014/main" id="{169A77C7-3B72-437B-9C89-7F197FCC100C}"/>
                  </a:ext>
                </a:extLst>
              </p:cNvPr>
              <p:cNvSpPr>
                <a:spLocks/>
              </p:cNvSpPr>
              <p:nvPr/>
            </p:nvSpPr>
            <p:spPr bwMode="auto">
              <a:xfrm>
                <a:off x="2973" y="1192"/>
                <a:ext cx="200" cy="88"/>
              </a:xfrm>
              <a:custGeom>
                <a:avLst/>
                <a:gdLst>
                  <a:gd name="T0" fmla="*/ 0 w 80"/>
                  <a:gd name="T1" fmla="*/ 56 h 33"/>
                  <a:gd name="T2" fmla="*/ 0 w 80"/>
                  <a:gd name="T3" fmla="*/ 21 h 33"/>
                  <a:gd name="T4" fmla="*/ 613 w 80"/>
                  <a:gd name="T5" fmla="*/ 0 h 33"/>
                  <a:gd name="T6" fmla="*/ 1250 w 80"/>
                  <a:gd name="T7" fmla="*/ 627 h 33"/>
                  <a:gd name="T8" fmla="*/ 625 w 80"/>
                  <a:gd name="T9" fmla="*/ 56 h 33"/>
                  <a:gd name="T10" fmla="*/ 0 w 80"/>
                  <a:gd name="T11" fmla="*/ 5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33">
                    <a:moveTo>
                      <a:pt x="0" y="3"/>
                    </a:moveTo>
                    <a:cubicBezTo>
                      <a:pt x="0" y="1"/>
                      <a:pt x="0" y="1"/>
                      <a:pt x="0" y="1"/>
                    </a:cubicBezTo>
                    <a:cubicBezTo>
                      <a:pt x="39" y="0"/>
                      <a:pt x="39" y="0"/>
                      <a:pt x="39" y="0"/>
                    </a:cubicBezTo>
                    <a:cubicBezTo>
                      <a:pt x="39" y="0"/>
                      <a:pt x="72" y="1"/>
                      <a:pt x="80" y="33"/>
                    </a:cubicBezTo>
                    <a:cubicBezTo>
                      <a:pt x="80" y="33"/>
                      <a:pt x="68" y="3"/>
                      <a:pt x="40" y="3"/>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73" name="Freeform 1695">
                <a:extLst>
                  <a:ext uri="{FF2B5EF4-FFF2-40B4-BE49-F238E27FC236}">
                    <a16:creationId xmlns:a16="http://schemas.microsoft.com/office/drawing/2014/main" id="{3BBD43C5-C1F2-40AD-9ACC-6A2B293EB6D7}"/>
                  </a:ext>
                </a:extLst>
              </p:cNvPr>
              <p:cNvSpPr>
                <a:spLocks/>
              </p:cNvSpPr>
              <p:nvPr/>
            </p:nvSpPr>
            <p:spPr bwMode="auto">
              <a:xfrm>
                <a:off x="2613" y="1926"/>
                <a:ext cx="452" cy="26"/>
              </a:xfrm>
              <a:custGeom>
                <a:avLst/>
                <a:gdLst>
                  <a:gd name="T0" fmla="*/ 0 w 452"/>
                  <a:gd name="T1" fmla="*/ 26 h 26"/>
                  <a:gd name="T2" fmla="*/ 452 w 452"/>
                  <a:gd name="T3" fmla="*/ 0 h 26"/>
                  <a:gd name="T4" fmla="*/ 0 w 452"/>
                  <a:gd name="T5" fmla="*/ 21 h 26"/>
                  <a:gd name="T6" fmla="*/ 0 w 452"/>
                  <a:gd name="T7" fmla="*/ 26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2" h="26">
                    <a:moveTo>
                      <a:pt x="0" y="26"/>
                    </a:moveTo>
                    <a:lnTo>
                      <a:pt x="452" y="0"/>
                    </a:lnTo>
                    <a:lnTo>
                      <a:pt x="0" y="21"/>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74" name="Freeform 1696">
                <a:extLst>
                  <a:ext uri="{FF2B5EF4-FFF2-40B4-BE49-F238E27FC236}">
                    <a16:creationId xmlns:a16="http://schemas.microsoft.com/office/drawing/2014/main" id="{2844BE09-A4CA-466A-82BC-C8A81646DEB3}"/>
                  </a:ext>
                </a:extLst>
              </p:cNvPr>
              <p:cNvSpPr>
                <a:spLocks/>
              </p:cNvSpPr>
              <p:nvPr/>
            </p:nvSpPr>
            <p:spPr bwMode="auto">
              <a:xfrm>
                <a:off x="2415" y="1270"/>
                <a:ext cx="135" cy="136"/>
              </a:xfrm>
              <a:custGeom>
                <a:avLst/>
                <a:gdLst>
                  <a:gd name="T0" fmla="*/ 845 w 54"/>
                  <a:gd name="T1" fmla="*/ 477 h 51"/>
                  <a:gd name="T2" fmla="*/ 425 w 54"/>
                  <a:gd name="T3" fmla="*/ 968 h 51"/>
                  <a:gd name="T4" fmla="*/ 0 w 54"/>
                  <a:gd name="T5" fmla="*/ 477 h 51"/>
                  <a:gd name="T6" fmla="*/ 425 w 54"/>
                  <a:gd name="T7" fmla="*/ 0 h 51"/>
                  <a:gd name="T8" fmla="*/ 845 w 54"/>
                  <a:gd name="T9" fmla="*/ 47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1">
                    <a:moveTo>
                      <a:pt x="54" y="25"/>
                    </a:moveTo>
                    <a:cubicBezTo>
                      <a:pt x="54" y="39"/>
                      <a:pt x="42" y="51"/>
                      <a:pt x="27" y="51"/>
                    </a:cubicBezTo>
                    <a:cubicBezTo>
                      <a:pt x="13" y="51"/>
                      <a:pt x="0" y="39"/>
                      <a:pt x="0" y="25"/>
                    </a:cubicBezTo>
                    <a:cubicBezTo>
                      <a:pt x="0" y="11"/>
                      <a:pt x="12" y="0"/>
                      <a:pt x="27" y="0"/>
                    </a:cubicBezTo>
                    <a:cubicBezTo>
                      <a:pt x="42" y="0"/>
                      <a:pt x="54" y="11"/>
                      <a:pt x="54" y="25"/>
                    </a:cubicBezTo>
                    <a:close/>
                  </a:path>
                </a:pathLst>
              </a:cu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75" name="Oval 374">
                <a:extLst>
                  <a:ext uri="{FF2B5EF4-FFF2-40B4-BE49-F238E27FC236}">
                    <a16:creationId xmlns:a16="http://schemas.microsoft.com/office/drawing/2014/main" id="{BE500246-F18D-43C2-A955-482DC2BC6592}"/>
                  </a:ext>
                </a:extLst>
              </p:cNvPr>
              <p:cNvSpPr>
                <a:spLocks noChangeArrowheads="1"/>
              </p:cNvSpPr>
              <p:nvPr/>
            </p:nvSpPr>
            <p:spPr bwMode="auto">
              <a:xfrm>
                <a:off x="2635" y="1278"/>
                <a:ext cx="135" cy="136"/>
              </a:xfrm>
              <a:prstGeom prst="ellipse">
                <a:avLst/>
              </a:pr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376" name="Freeform 1698">
                <a:extLst>
                  <a:ext uri="{FF2B5EF4-FFF2-40B4-BE49-F238E27FC236}">
                    <a16:creationId xmlns:a16="http://schemas.microsoft.com/office/drawing/2014/main" id="{E131D7B9-73A8-4E65-8A06-5E80C141D1F0}"/>
                  </a:ext>
                </a:extLst>
              </p:cNvPr>
              <p:cNvSpPr>
                <a:spLocks/>
              </p:cNvSpPr>
              <p:nvPr/>
            </p:nvSpPr>
            <p:spPr bwMode="auto">
              <a:xfrm>
                <a:off x="2843" y="1286"/>
                <a:ext cx="135" cy="136"/>
              </a:xfrm>
              <a:custGeom>
                <a:avLst/>
                <a:gdLst>
                  <a:gd name="T0" fmla="*/ 845 w 54"/>
                  <a:gd name="T1" fmla="*/ 477 h 51"/>
                  <a:gd name="T2" fmla="*/ 425 w 54"/>
                  <a:gd name="T3" fmla="*/ 968 h 51"/>
                  <a:gd name="T4" fmla="*/ 0 w 54"/>
                  <a:gd name="T5" fmla="*/ 477 h 51"/>
                  <a:gd name="T6" fmla="*/ 425 w 54"/>
                  <a:gd name="T7" fmla="*/ 0 h 51"/>
                  <a:gd name="T8" fmla="*/ 845 w 54"/>
                  <a:gd name="T9" fmla="*/ 47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1">
                    <a:moveTo>
                      <a:pt x="54" y="25"/>
                    </a:moveTo>
                    <a:cubicBezTo>
                      <a:pt x="54" y="39"/>
                      <a:pt x="42" y="50"/>
                      <a:pt x="27" y="51"/>
                    </a:cubicBezTo>
                    <a:cubicBezTo>
                      <a:pt x="12" y="51"/>
                      <a:pt x="0" y="39"/>
                      <a:pt x="0" y="25"/>
                    </a:cubicBezTo>
                    <a:cubicBezTo>
                      <a:pt x="0" y="11"/>
                      <a:pt x="12" y="0"/>
                      <a:pt x="27" y="0"/>
                    </a:cubicBezTo>
                    <a:cubicBezTo>
                      <a:pt x="42" y="0"/>
                      <a:pt x="54" y="11"/>
                      <a:pt x="54" y="25"/>
                    </a:cubicBezTo>
                    <a:close/>
                  </a:path>
                </a:pathLst>
              </a:cu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77" name="Freeform 1699">
                <a:extLst>
                  <a:ext uri="{FF2B5EF4-FFF2-40B4-BE49-F238E27FC236}">
                    <a16:creationId xmlns:a16="http://schemas.microsoft.com/office/drawing/2014/main" id="{3F318748-62E2-465C-B485-64509A2A4A05}"/>
                  </a:ext>
                </a:extLst>
              </p:cNvPr>
              <p:cNvSpPr>
                <a:spLocks/>
              </p:cNvSpPr>
              <p:nvPr/>
            </p:nvSpPr>
            <p:spPr bwMode="auto">
              <a:xfrm>
                <a:off x="2968" y="1486"/>
                <a:ext cx="135" cy="136"/>
              </a:xfrm>
              <a:custGeom>
                <a:avLst/>
                <a:gdLst>
                  <a:gd name="T0" fmla="*/ 845 w 54"/>
                  <a:gd name="T1" fmla="*/ 477 h 51"/>
                  <a:gd name="T2" fmla="*/ 438 w 54"/>
                  <a:gd name="T3" fmla="*/ 968 h 51"/>
                  <a:gd name="T4" fmla="*/ 0 w 54"/>
                  <a:gd name="T5" fmla="*/ 477 h 51"/>
                  <a:gd name="T6" fmla="*/ 425 w 54"/>
                  <a:gd name="T7" fmla="*/ 0 h 51"/>
                  <a:gd name="T8" fmla="*/ 845 w 54"/>
                  <a:gd name="T9" fmla="*/ 47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1">
                    <a:moveTo>
                      <a:pt x="54" y="25"/>
                    </a:moveTo>
                    <a:cubicBezTo>
                      <a:pt x="54" y="39"/>
                      <a:pt x="42" y="51"/>
                      <a:pt x="28" y="51"/>
                    </a:cubicBezTo>
                    <a:cubicBezTo>
                      <a:pt x="13" y="51"/>
                      <a:pt x="1" y="39"/>
                      <a:pt x="0" y="25"/>
                    </a:cubicBezTo>
                    <a:cubicBezTo>
                      <a:pt x="0" y="11"/>
                      <a:pt x="12" y="0"/>
                      <a:pt x="27" y="0"/>
                    </a:cubicBezTo>
                    <a:cubicBezTo>
                      <a:pt x="42" y="0"/>
                      <a:pt x="54" y="11"/>
                      <a:pt x="54" y="25"/>
                    </a:cubicBezTo>
                    <a:close/>
                  </a:path>
                </a:pathLst>
              </a:cu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78" name="Freeform 1700">
                <a:extLst>
                  <a:ext uri="{FF2B5EF4-FFF2-40B4-BE49-F238E27FC236}">
                    <a16:creationId xmlns:a16="http://schemas.microsoft.com/office/drawing/2014/main" id="{6208199F-0694-4D3C-9814-433B18A9C668}"/>
                  </a:ext>
                </a:extLst>
              </p:cNvPr>
              <p:cNvSpPr>
                <a:spLocks/>
              </p:cNvSpPr>
              <p:nvPr/>
            </p:nvSpPr>
            <p:spPr bwMode="auto">
              <a:xfrm>
                <a:off x="2753" y="1491"/>
                <a:ext cx="135" cy="136"/>
              </a:xfrm>
              <a:custGeom>
                <a:avLst/>
                <a:gdLst>
                  <a:gd name="T0" fmla="*/ 845 w 54"/>
                  <a:gd name="T1" fmla="*/ 477 h 51"/>
                  <a:gd name="T2" fmla="*/ 425 w 54"/>
                  <a:gd name="T3" fmla="*/ 968 h 51"/>
                  <a:gd name="T4" fmla="*/ 0 w 54"/>
                  <a:gd name="T5" fmla="*/ 491 h 51"/>
                  <a:gd name="T6" fmla="*/ 425 w 54"/>
                  <a:gd name="T7" fmla="*/ 0 h 51"/>
                  <a:gd name="T8" fmla="*/ 845 w 54"/>
                  <a:gd name="T9" fmla="*/ 47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1">
                    <a:moveTo>
                      <a:pt x="54" y="25"/>
                    </a:moveTo>
                    <a:cubicBezTo>
                      <a:pt x="54" y="40"/>
                      <a:pt x="42" y="51"/>
                      <a:pt x="27" y="51"/>
                    </a:cubicBezTo>
                    <a:cubicBezTo>
                      <a:pt x="12" y="51"/>
                      <a:pt x="0" y="40"/>
                      <a:pt x="0" y="26"/>
                    </a:cubicBezTo>
                    <a:cubicBezTo>
                      <a:pt x="0" y="12"/>
                      <a:pt x="12" y="0"/>
                      <a:pt x="27" y="0"/>
                    </a:cubicBezTo>
                    <a:cubicBezTo>
                      <a:pt x="42" y="0"/>
                      <a:pt x="54" y="11"/>
                      <a:pt x="54" y="25"/>
                    </a:cubicBezTo>
                    <a:close/>
                  </a:path>
                </a:pathLst>
              </a:cu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79" name="Oval 378">
                <a:extLst>
                  <a:ext uri="{FF2B5EF4-FFF2-40B4-BE49-F238E27FC236}">
                    <a16:creationId xmlns:a16="http://schemas.microsoft.com/office/drawing/2014/main" id="{9CB3EF9D-670D-4A53-9433-621B53F17629}"/>
                  </a:ext>
                </a:extLst>
              </p:cNvPr>
              <p:cNvSpPr>
                <a:spLocks noChangeArrowheads="1"/>
              </p:cNvSpPr>
              <p:nvPr/>
            </p:nvSpPr>
            <p:spPr bwMode="auto">
              <a:xfrm>
                <a:off x="2543" y="1491"/>
                <a:ext cx="135" cy="136"/>
              </a:xfrm>
              <a:prstGeom prst="ellipse">
                <a:avLst/>
              </a:pr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380" name="Oval 379">
                <a:extLst>
                  <a:ext uri="{FF2B5EF4-FFF2-40B4-BE49-F238E27FC236}">
                    <a16:creationId xmlns:a16="http://schemas.microsoft.com/office/drawing/2014/main" id="{22AD1D02-1006-4A8D-87E7-BF3AA4745E17}"/>
                  </a:ext>
                </a:extLst>
              </p:cNvPr>
              <p:cNvSpPr>
                <a:spLocks noChangeArrowheads="1"/>
              </p:cNvSpPr>
              <p:nvPr/>
            </p:nvSpPr>
            <p:spPr bwMode="auto">
              <a:xfrm>
                <a:off x="2315" y="1486"/>
                <a:ext cx="135" cy="136"/>
              </a:xfrm>
              <a:prstGeom prst="ellipse">
                <a:avLst/>
              </a:pr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381" name="Freeform 1703">
                <a:extLst>
                  <a:ext uri="{FF2B5EF4-FFF2-40B4-BE49-F238E27FC236}">
                    <a16:creationId xmlns:a16="http://schemas.microsoft.com/office/drawing/2014/main" id="{A3897EE9-D9FE-4185-B27E-0CA0D0C5D302}"/>
                  </a:ext>
                </a:extLst>
              </p:cNvPr>
              <p:cNvSpPr>
                <a:spLocks/>
              </p:cNvSpPr>
              <p:nvPr/>
            </p:nvSpPr>
            <p:spPr bwMode="auto">
              <a:xfrm>
                <a:off x="2423" y="1718"/>
                <a:ext cx="135" cy="136"/>
              </a:xfrm>
              <a:custGeom>
                <a:avLst/>
                <a:gdLst>
                  <a:gd name="T0" fmla="*/ 845 w 54"/>
                  <a:gd name="T1" fmla="*/ 491 h 51"/>
                  <a:gd name="T2" fmla="*/ 425 w 54"/>
                  <a:gd name="T3" fmla="*/ 968 h 51"/>
                  <a:gd name="T4" fmla="*/ 0 w 54"/>
                  <a:gd name="T5" fmla="*/ 491 h 51"/>
                  <a:gd name="T6" fmla="*/ 425 w 54"/>
                  <a:gd name="T7" fmla="*/ 0 h 51"/>
                  <a:gd name="T8" fmla="*/ 845 w 54"/>
                  <a:gd name="T9" fmla="*/ 491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1">
                    <a:moveTo>
                      <a:pt x="54" y="26"/>
                    </a:moveTo>
                    <a:cubicBezTo>
                      <a:pt x="54" y="40"/>
                      <a:pt x="42" y="51"/>
                      <a:pt x="27" y="51"/>
                    </a:cubicBezTo>
                    <a:cubicBezTo>
                      <a:pt x="12" y="51"/>
                      <a:pt x="0" y="40"/>
                      <a:pt x="0" y="26"/>
                    </a:cubicBezTo>
                    <a:cubicBezTo>
                      <a:pt x="0" y="12"/>
                      <a:pt x="12" y="1"/>
                      <a:pt x="27" y="0"/>
                    </a:cubicBezTo>
                    <a:cubicBezTo>
                      <a:pt x="42" y="0"/>
                      <a:pt x="54" y="12"/>
                      <a:pt x="54" y="26"/>
                    </a:cubicBezTo>
                    <a:close/>
                  </a:path>
                </a:pathLst>
              </a:cu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82" name="Oval 381">
                <a:extLst>
                  <a:ext uri="{FF2B5EF4-FFF2-40B4-BE49-F238E27FC236}">
                    <a16:creationId xmlns:a16="http://schemas.microsoft.com/office/drawing/2014/main" id="{0B1CA24D-336F-4E68-93C9-A7679663B26C}"/>
                  </a:ext>
                </a:extLst>
              </p:cNvPr>
              <p:cNvSpPr>
                <a:spLocks noChangeArrowheads="1"/>
              </p:cNvSpPr>
              <p:nvPr/>
            </p:nvSpPr>
            <p:spPr bwMode="auto">
              <a:xfrm>
                <a:off x="2645" y="1710"/>
                <a:ext cx="135" cy="136"/>
              </a:xfrm>
              <a:prstGeom prst="ellipse">
                <a:avLst/>
              </a:pr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383" name="Freeform 1705">
                <a:extLst>
                  <a:ext uri="{FF2B5EF4-FFF2-40B4-BE49-F238E27FC236}">
                    <a16:creationId xmlns:a16="http://schemas.microsoft.com/office/drawing/2014/main" id="{3D50CF17-E86B-45AE-B22B-284A1C8AB866}"/>
                  </a:ext>
                </a:extLst>
              </p:cNvPr>
              <p:cNvSpPr>
                <a:spLocks/>
              </p:cNvSpPr>
              <p:nvPr/>
            </p:nvSpPr>
            <p:spPr bwMode="auto">
              <a:xfrm>
                <a:off x="2855" y="1702"/>
                <a:ext cx="135" cy="136"/>
              </a:xfrm>
              <a:custGeom>
                <a:avLst/>
                <a:gdLst>
                  <a:gd name="T0" fmla="*/ 845 w 54"/>
                  <a:gd name="T1" fmla="*/ 477 h 51"/>
                  <a:gd name="T2" fmla="*/ 438 w 54"/>
                  <a:gd name="T3" fmla="*/ 968 h 51"/>
                  <a:gd name="T4" fmla="*/ 20 w 54"/>
                  <a:gd name="T5" fmla="*/ 477 h 51"/>
                  <a:gd name="T6" fmla="*/ 425 w 54"/>
                  <a:gd name="T7" fmla="*/ 0 h 51"/>
                  <a:gd name="T8" fmla="*/ 845 w 54"/>
                  <a:gd name="T9" fmla="*/ 47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1">
                    <a:moveTo>
                      <a:pt x="54" y="25"/>
                    </a:moveTo>
                    <a:cubicBezTo>
                      <a:pt x="54" y="39"/>
                      <a:pt x="42" y="50"/>
                      <a:pt x="28" y="51"/>
                    </a:cubicBezTo>
                    <a:cubicBezTo>
                      <a:pt x="13" y="51"/>
                      <a:pt x="1" y="39"/>
                      <a:pt x="1" y="25"/>
                    </a:cubicBezTo>
                    <a:cubicBezTo>
                      <a:pt x="0" y="11"/>
                      <a:pt x="12" y="0"/>
                      <a:pt x="27" y="0"/>
                    </a:cubicBezTo>
                    <a:cubicBezTo>
                      <a:pt x="42" y="0"/>
                      <a:pt x="54" y="11"/>
                      <a:pt x="54" y="25"/>
                    </a:cubicBezTo>
                    <a:close/>
                  </a:path>
                </a:pathLst>
              </a:cu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84" name="Freeform 1706">
                <a:extLst>
                  <a:ext uri="{FF2B5EF4-FFF2-40B4-BE49-F238E27FC236}">
                    <a16:creationId xmlns:a16="http://schemas.microsoft.com/office/drawing/2014/main" id="{4944C908-963E-4E94-B349-9D814A967267}"/>
                  </a:ext>
                </a:extLst>
              </p:cNvPr>
              <p:cNvSpPr>
                <a:spLocks/>
              </p:cNvSpPr>
              <p:nvPr/>
            </p:nvSpPr>
            <p:spPr bwMode="auto">
              <a:xfrm>
                <a:off x="2445" y="1264"/>
                <a:ext cx="138" cy="144"/>
              </a:xfrm>
              <a:custGeom>
                <a:avLst/>
                <a:gdLst>
                  <a:gd name="T0" fmla="*/ 868 w 55"/>
                  <a:gd name="T1" fmla="*/ 512 h 54"/>
                  <a:gd name="T2" fmla="*/ 442 w 55"/>
                  <a:gd name="T3" fmla="*/ 1024 h 54"/>
                  <a:gd name="T4" fmla="*/ 0 w 55"/>
                  <a:gd name="T5" fmla="*/ 512 h 54"/>
                  <a:gd name="T6" fmla="*/ 429 w 55"/>
                  <a:gd name="T7" fmla="*/ 0 h 54"/>
                  <a:gd name="T8" fmla="*/ 868 w 55"/>
                  <a:gd name="T9" fmla="*/ 512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4">
                    <a:moveTo>
                      <a:pt x="55" y="27"/>
                    </a:moveTo>
                    <a:cubicBezTo>
                      <a:pt x="55" y="42"/>
                      <a:pt x="43" y="54"/>
                      <a:pt x="28" y="54"/>
                    </a:cubicBezTo>
                    <a:cubicBezTo>
                      <a:pt x="13" y="54"/>
                      <a:pt x="1" y="42"/>
                      <a:pt x="0" y="27"/>
                    </a:cubicBezTo>
                    <a:cubicBezTo>
                      <a:pt x="0" y="12"/>
                      <a:pt x="12" y="0"/>
                      <a:pt x="27" y="0"/>
                    </a:cubicBezTo>
                    <a:cubicBezTo>
                      <a:pt x="42" y="0"/>
                      <a:pt x="55" y="12"/>
                      <a:pt x="55" y="27"/>
                    </a:cubicBezTo>
                    <a:close/>
                  </a:path>
                </a:pathLst>
              </a:cu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85" name="Freeform 1707">
                <a:extLst>
                  <a:ext uri="{FF2B5EF4-FFF2-40B4-BE49-F238E27FC236}">
                    <a16:creationId xmlns:a16="http://schemas.microsoft.com/office/drawing/2014/main" id="{116A4FEE-29F4-4B7C-B541-DB7989B02462}"/>
                  </a:ext>
                </a:extLst>
              </p:cNvPr>
              <p:cNvSpPr>
                <a:spLocks/>
              </p:cNvSpPr>
              <p:nvPr/>
            </p:nvSpPr>
            <p:spPr bwMode="auto">
              <a:xfrm>
                <a:off x="2453" y="1272"/>
                <a:ext cx="115" cy="126"/>
              </a:xfrm>
              <a:custGeom>
                <a:avLst/>
                <a:gdLst>
                  <a:gd name="T0" fmla="*/ 720 w 46"/>
                  <a:gd name="T1" fmla="*/ 445 h 47"/>
                  <a:gd name="T2" fmla="*/ 363 w 46"/>
                  <a:gd name="T3" fmla="*/ 906 h 47"/>
                  <a:gd name="T4" fmla="*/ 0 w 46"/>
                  <a:gd name="T5" fmla="*/ 461 h 47"/>
                  <a:gd name="T6" fmla="*/ 363 w 46"/>
                  <a:gd name="T7" fmla="*/ 0 h 47"/>
                  <a:gd name="T8" fmla="*/ 720 w 46"/>
                  <a:gd name="T9" fmla="*/ 445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7">
                    <a:moveTo>
                      <a:pt x="46" y="23"/>
                    </a:moveTo>
                    <a:cubicBezTo>
                      <a:pt x="46" y="36"/>
                      <a:pt x="35" y="46"/>
                      <a:pt x="23" y="47"/>
                    </a:cubicBezTo>
                    <a:cubicBezTo>
                      <a:pt x="10" y="47"/>
                      <a:pt x="0" y="36"/>
                      <a:pt x="0" y="24"/>
                    </a:cubicBezTo>
                    <a:cubicBezTo>
                      <a:pt x="0" y="11"/>
                      <a:pt x="10" y="1"/>
                      <a:pt x="23" y="0"/>
                    </a:cubicBezTo>
                    <a:cubicBezTo>
                      <a:pt x="35" y="0"/>
                      <a:pt x="46" y="11"/>
                      <a:pt x="46" y="23"/>
                    </a:cubicBezTo>
                    <a:close/>
                  </a:path>
                </a:pathLst>
              </a:custGeom>
              <a:solidFill>
                <a:srgbClr val="C9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86" name="Freeform 1708">
                <a:extLst>
                  <a:ext uri="{FF2B5EF4-FFF2-40B4-BE49-F238E27FC236}">
                    <a16:creationId xmlns:a16="http://schemas.microsoft.com/office/drawing/2014/main" id="{03C68524-67B9-42DB-8861-956EE3D3FE1C}"/>
                  </a:ext>
                </a:extLst>
              </p:cNvPr>
              <p:cNvSpPr>
                <a:spLocks/>
              </p:cNvSpPr>
              <p:nvPr/>
            </p:nvSpPr>
            <p:spPr bwMode="auto">
              <a:xfrm>
                <a:off x="2458" y="1275"/>
                <a:ext cx="115" cy="123"/>
              </a:xfrm>
              <a:custGeom>
                <a:avLst/>
                <a:gdLst>
                  <a:gd name="T0" fmla="*/ 720 w 46"/>
                  <a:gd name="T1" fmla="*/ 444 h 46"/>
                  <a:gd name="T2" fmla="*/ 363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5"/>
                      <a:pt x="36" y="46"/>
                      <a:pt x="23" y="46"/>
                    </a:cubicBezTo>
                    <a:cubicBezTo>
                      <a:pt x="10" y="46"/>
                      <a:pt x="0" y="36"/>
                      <a:pt x="0" y="23"/>
                    </a:cubicBezTo>
                    <a:cubicBezTo>
                      <a:pt x="0" y="10"/>
                      <a:pt x="10" y="0"/>
                      <a:pt x="23" y="0"/>
                    </a:cubicBezTo>
                    <a:cubicBezTo>
                      <a:pt x="35" y="0"/>
                      <a:pt x="46" y="10"/>
                      <a:pt x="46" y="23"/>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87" name="Freeform 1709">
                <a:extLst>
                  <a:ext uri="{FF2B5EF4-FFF2-40B4-BE49-F238E27FC236}">
                    <a16:creationId xmlns:a16="http://schemas.microsoft.com/office/drawing/2014/main" id="{DF78DDF2-6C5C-4CA2-9395-0B52548B5B4E}"/>
                  </a:ext>
                </a:extLst>
              </p:cNvPr>
              <p:cNvSpPr>
                <a:spLocks/>
              </p:cNvSpPr>
              <p:nvPr/>
            </p:nvSpPr>
            <p:spPr bwMode="auto">
              <a:xfrm>
                <a:off x="2458" y="1280"/>
                <a:ext cx="67" cy="107"/>
              </a:xfrm>
              <a:custGeom>
                <a:avLst/>
                <a:gdLst>
                  <a:gd name="T0" fmla="*/ 290 w 27"/>
                  <a:gd name="T1" fmla="*/ 35 h 40"/>
                  <a:gd name="T2" fmla="*/ 62 w 27"/>
                  <a:gd name="T3" fmla="*/ 251 h 40"/>
                  <a:gd name="T4" fmla="*/ 166 w 27"/>
                  <a:gd name="T5" fmla="*/ 709 h 40"/>
                  <a:gd name="T6" fmla="*/ 290 w 27"/>
                  <a:gd name="T7" fmla="*/ 709 h 40"/>
                  <a:gd name="T8" fmla="*/ 278 w 27"/>
                  <a:gd name="T9" fmla="*/ 629 h 40"/>
                  <a:gd name="T10" fmla="*/ 290 w 27"/>
                  <a:gd name="T11" fmla="*/ 500 h 40"/>
                  <a:gd name="T12" fmla="*/ 412 w 27"/>
                  <a:gd name="T13" fmla="*/ 171 h 40"/>
                  <a:gd name="T14" fmla="*/ 290 w 27"/>
                  <a:gd name="T15" fmla="*/ 35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0">
                    <a:moveTo>
                      <a:pt x="19" y="2"/>
                    </a:moveTo>
                    <a:cubicBezTo>
                      <a:pt x="14" y="3"/>
                      <a:pt x="6" y="7"/>
                      <a:pt x="4" y="13"/>
                    </a:cubicBezTo>
                    <a:cubicBezTo>
                      <a:pt x="0" y="21"/>
                      <a:pt x="3" y="32"/>
                      <a:pt x="11" y="37"/>
                    </a:cubicBezTo>
                    <a:cubicBezTo>
                      <a:pt x="13" y="39"/>
                      <a:pt x="17" y="40"/>
                      <a:pt x="19" y="37"/>
                    </a:cubicBezTo>
                    <a:cubicBezTo>
                      <a:pt x="19" y="36"/>
                      <a:pt x="19" y="34"/>
                      <a:pt x="18" y="33"/>
                    </a:cubicBezTo>
                    <a:cubicBezTo>
                      <a:pt x="18" y="30"/>
                      <a:pt x="18" y="28"/>
                      <a:pt x="19" y="26"/>
                    </a:cubicBezTo>
                    <a:cubicBezTo>
                      <a:pt x="20" y="20"/>
                      <a:pt x="27" y="16"/>
                      <a:pt x="27" y="9"/>
                    </a:cubicBezTo>
                    <a:cubicBezTo>
                      <a:pt x="27" y="6"/>
                      <a:pt x="23" y="0"/>
                      <a:pt x="19" y="2"/>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88" name="Freeform 1710">
                <a:extLst>
                  <a:ext uri="{FF2B5EF4-FFF2-40B4-BE49-F238E27FC236}">
                    <a16:creationId xmlns:a16="http://schemas.microsoft.com/office/drawing/2014/main" id="{50A03509-3918-40A2-8D05-953B50CC45A3}"/>
                  </a:ext>
                </a:extLst>
              </p:cNvPr>
              <p:cNvSpPr>
                <a:spLocks/>
              </p:cNvSpPr>
              <p:nvPr/>
            </p:nvSpPr>
            <p:spPr bwMode="auto">
              <a:xfrm>
                <a:off x="2468" y="1299"/>
                <a:ext cx="32" cy="69"/>
              </a:xfrm>
              <a:custGeom>
                <a:avLst/>
                <a:gdLst>
                  <a:gd name="T0" fmla="*/ 121 w 13"/>
                  <a:gd name="T1" fmla="*/ 21 h 26"/>
                  <a:gd name="T2" fmla="*/ 62 w 13"/>
                  <a:gd name="T3" fmla="*/ 77 h 26"/>
                  <a:gd name="T4" fmla="*/ 12 w 13"/>
                  <a:gd name="T5" fmla="*/ 170 h 26"/>
                  <a:gd name="T6" fmla="*/ 30 w 13"/>
                  <a:gd name="T7" fmla="*/ 395 h 26"/>
                  <a:gd name="T8" fmla="*/ 91 w 13"/>
                  <a:gd name="T9" fmla="*/ 464 h 26"/>
                  <a:gd name="T10" fmla="*/ 74 w 13"/>
                  <a:gd name="T11" fmla="*/ 395 h 26"/>
                  <a:gd name="T12" fmla="*/ 91 w 13"/>
                  <a:gd name="T13" fmla="*/ 281 h 26"/>
                  <a:gd name="T14" fmla="*/ 162 w 13"/>
                  <a:gd name="T15" fmla="*/ 56 h 26"/>
                  <a:gd name="T16" fmla="*/ 121 w 13"/>
                  <a:gd name="T17" fmla="*/ 2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26">
                    <a:moveTo>
                      <a:pt x="8" y="1"/>
                    </a:moveTo>
                    <a:cubicBezTo>
                      <a:pt x="6" y="1"/>
                      <a:pt x="4" y="3"/>
                      <a:pt x="4" y="4"/>
                    </a:cubicBezTo>
                    <a:cubicBezTo>
                      <a:pt x="2" y="5"/>
                      <a:pt x="2" y="7"/>
                      <a:pt x="1" y="9"/>
                    </a:cubicBezTo>
                    <a:cubicBezTo>
                      <a:pt x="0" y="13"/>
                      <a:pt x="0" y="17"/>
                      <a:pt x="2" y="21"/>
                    </a:cubicBezTo>
                    <a:cubicBezTo>
                      <a:pt x="2" y="22"/>
                      <a:pt x="4" y="26"/>
                      <a:pt x="6" y="25"/>
                    </a:cubicBezTo>
                    <a:cubicBezTo>
                      <a:pt x="6" y="24"/>
                      <a:pt x="5" y="21"/>
                      <a:pt x="5" y="21"/>
                    </a:cubicBezTo>
                    <a:cubicBezTo>
                      <a:pt x="5" y="19"/>
                      <a:pt x="5" y="17"/>
                      <a:pt x="6" y="15"/>
                    </a:cubicBezTo>
                    <a:cubicBezTo>
                      <a:pt x="8" y="11"/>
                      <a:pt x="13" y="8"/>
                      <a:pt x="11" y="3"/>
                    </a:cubicBezTo>
                    <a:cubicBezTo>
                      <a:pt x="10" y="2"/>
                      <a:pt x="9" y="0"/>
                      <a:pt x="8"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89" name="Freeform 1711">
                <a:extLst>
                  <a:ext uri="{FF2B5EF4-FFF2-40B4-BE49-F238E27FC236}">
                    <a16:creationId xmlns:a16="http://schemas.microsoft.com/office/drawing/2014/main" id="{89EFEABD-8657-4B49-ADC7-C533FC5D82D7}"/>
                  </a:ext>
                </a:extLst>
              </p:cNvPr>
              <p:cNvSpPr>
                <a:spLocks/>
              </p:cNvSpPr>
              <p:nvPr/>
            </p:nvSpPr>
            <p:spPr bwMode="auto">
              <a:xfrm>
                <a:off x="2518" y="1264"/>
                <a:ext cx="45" cy="94"/>
              </a:xfrm>
              <a:custGeom>
                <a:avLst/>
                <a:gdLst>
                  <a:gd name="T0" fmla="*/ 0 w 18"/>
                  <a:gd name="T1" fmla="*/ 21 h 35"/>
                  <a:gd name="T2" fmla="*/ 208 w 18"/>
                  <a:gd name="T3" fmla="*/ 677 h 35"/>
                  <a:gd name="T4" fmla="*/ 95 w 18"/>
                  <a:gd name="T5" fmla="*/ 35 h 35"/>
                  <a:gd name="T6" fmla="*/ 0 w 18"/>
                  <a:gd name="T7" fmla="*/ 21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5">
                    <a:moveTo>
                      <a:pt x="0" y="1"/>
                    </a:moveTo>
                    <a:cubicBezTo>
                      <a:pt x="0" y="1"/>
                      <a:pt x="15" y="4"/>
                      <a:pt x="13" y="35"/>
                    </a:cubicBezTo>
                    <a:cubicBezTo>
                      <a:pt x="13" y="35"/>
                      <a:pt x="18" y="14"/>
                      <a:pt x="6" y="2"/>
                    </a:cubicBezTo>
                    <a:cubicBezTo>
                      <a:pt x="6" y="2"/>
                      <a:pt x="3"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90" name="Freeform 1712">
                <a:extLst>
                  <a:ext uri="{FF2B5EF4-FFF2-40B4-BE49-F238E27FC236}">
                    <a16:creationId xmlns:a16="http://schemas.microsoft.com/office/drawing/2014/main" id="{55E222D8-F311-467C-925D-4A5817B0474F}"/>
                  </a:ext>
                </a:extLst>
              </p:cNvPr>
              <p:cNvSpPr>
                <a:spLocks/>
              </p:cNvSpPr>
              <p:nvPr/>
            </p:nvSpPr>
            <p:spPr bwMode="auto">
              <a:xfrm>
                <a:off x="2483" y="1270"/>
                <a:ext cx="47" cy="58"/>
              </a:xfrm>
              <a:custGeom>
                <a:avLst/>
                <a:gdLst>
                  <a:gd name="T0" fmla="*/ 0 w 19"/>
                  <a:gd name="T1" fmla="*/ 34 h 22"/>
                  <a:gd name="T2" fmla="*/ 287 w 19"/>
                  <a:gd name="T3" fmla="*/ 403 h 22"/>
                  <a:gd name="T4" fmla="*/ 42 w 19"/>
                  <a:gd name="T5" fmla="*/ 0 h 22"/>
                  <a:gd name="T6" fmla="*/ 0 w 19"/>
                  <a:gd name="T7" fmla="*/ 34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2">
                    <a:moveTo>
                      <a:pt x="0" y="2"/>
                    </a:moveTo>
                    <a:cubicBezTo>
                      <a:pt x="0" y="2"/>
                      <a:pt x="18" y="7"/>
                      <a:pt x="19" y="22"/>
                    </a:cubicBezTo>
                    <a:cubicBezTo>
                      <a:pt x="19" y="22"/>
                      <a:pt x="19" y="8"/>
                      <a:pt x="3" y="0"/>
                    </a:cubicBezTo>
                    <a:cubicBezTo>
                      <a:pt x="3" y="0"/>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91" name="Freeform 1713">
                <a:extLst>
                  <a:ext uri="{FF2B5EF4-FFF2-40B4-BE49-F238E27FC236}">
                    <a16:creationId xmlns:a16="http://schemas.microsoft.com/office/drawing/2014/main" id="{247C807E-AF28-4121-BAC4-44120387809E}"/>
                  </a:ext>
                </a:extLst>
              </p:cNvPr>
              <p:cNvSpPr>
                <a:spLocks/>
              </p:cNvSpPr>
              <p:nvPr/>
            </p:nvSpPr>
            <p:spPr bwMode="auto">
              <a:xfrm>
                <a:off x="2430" y="1315"/>
                <a:ext cx="45" cy="83"/>
              </a:xfrm>
              <a:custGeom>
                <a:avLst/>
                <a:gdLst>
                  <a:gd name="T0" fmla="*/ 113 w 18"/>
                  <a:gd name="T1" fmla="*/ 0 h 31"/>
                  <a:gd name="T2" fmla="*/ 283 w 18"/>
                  <a:gd name="T3" fmla="*/ 594 h 31"/>
                  <a:gd name="T4" fmla="*/ 113 w 18"/>
                  <a:gd name="T5" fmla="*/ 0 h 31"/>
                  <a:gd name="T6" fmla="*/ 0 60000 65536"/>
                  <a:gd name="T7" fmla="*/ 0 60000 65536"/>
                  <a:gd name="T8" fmla="*/ 0 60000 65536"/>
                </a:gdLst>
                <a:ahLst/>
                <a:cxnLst>
                  <a:cxn ang="T6">
                    <a:pos x="T0" y="T1"/>
                  </a:cxn>
                  <a:cxn ang="T7">
                    <a:pos x="T2" y="T3"/>
                  </a:cxn>
                  <a:cxn ang="T8">
                    <a:pos x="T4" y="T5"/>
                  </a:cxn>
                </a:cxnLst>
                <a:rect l="0" t="0" r="r" b="b"/>
                <a:pathLst>
                  <a:path w="18" h="31">
                    <a:moveTo>
                      <a:pt x="7" y="0"/>
                    </a:moveTo>
                    <a:cubicBezTo>
                      <a:pt x="7" y="0"/>
                      <a:pt x="1" y="17"/>
                      <a:pt x="18" y="31"/>
                    </a:cubicBezTo>
                    <a:cubicBezTo>
                      <a:pt x="18" y="31"/>
                      <a:pt x="0" y="21"/>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92" name="Freeform 1714">
                <a:extLst>
                  <a:ext uri="{FF2B5EF4-FFF2-40B4-BE49-F238E27FC236}">
                    <a16:creationId xmlns:a16="http://schemas.microsoft.com/office/drawing/2014/main" id="{B10FCE01-8FA3-4954-9EA7-F873576D1924}"/>
                  </a:ext>
                </a:extLst>
              </p:cNvPr>
              <p:cNvSpPr>
                <a:spLocks/>
              </p:cNvSpPr>
              <p:nvPr/>
            </p:nvSpPr>
            <p:spPr bwMode="auto">
              <a:xfrm>
                <a:off x="2445" y="1264"/>
                <a:ext cx="138" cy="144"/>
              </a:xfrm>
              <a:custGeom>
                <a:avLst/>
                <a:gdLst>
                  <a:gd name="T0" fmla="*/ 868 w 55"/>
                  <a:gd name="T1" fmla="*/ 512 h 54"/>
                  <a:gd name="T2" fmla="*/ 442 w 55"/>
                  <a:gd name="T3" fmla="*/ 1024 h 54"/>
                  <a:gd name="T4" fmla="*/ 0 w 55"/>
                  <a:gd name="T5" fmla="*/ 512 h 54"/>
                  <a:gd name="T6" fmla="*/ 429 w 55"/>
                  <a:gd name="T7" fmla="*/ 0 h 54"/>
                  <a:gd name="T8" fmla="*/ 868 w 55"/>
                  <a:gd name="T9" fmla="*/ 512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4">
                    <a:moveTo>
                      <a:pt x="55" y="27"/>
                    </a:moveTo>
                    <a:cubicBezTo>
                      <a:pt x="55" y="42"/>
                      <a:pt x="43" y="54"/>
                      <a:pt x="28" y="54"/>
                    </a:cubicBezTo>
                    <a:cubicBezTo>
                      <a:pt x="13" y="54"/>
                      <a:pt x="1" y="42"/>
                      <a:pt x="0" y="27"/>
                    </a:cubicBezTo>
                    <a:cubicBezTo>
                      <a:pt x="0" y="12"/>
                      <a:pt x="12" y="0"/>
                      <a:pt x="27" y="0"/>
                    </a:cubicBezTo>
                    <a:cubicBezTo>
                      <a:pt x="42" y="0"/>
                      <a:pt x="55" y="12"/>
                      <a:pt x="55" y="27"/>
                    </a:cubicBezTo>
                    <a:close/>
                  </a:path>
                </a:pathLst>
              </a:custGeom>
              <a:noFill/>
              <a:ln w="0"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93" name="Oval 392">
                <a:extLst>
                  <a:ext uri="{FF2B5EF4-FFF2-40B4-BE49-F238E27FC236}">
                    <a16:creationId xmlns:a16="http://schemas.microsoft.com/office/drawing/2014/main" id="{B663E295-1006-4A12-B8B3-7D5F0BFE8107}"/>
                  </a:ext>
                </a:extLst>
              </p:cNvPr>
              <p:cNvSpPr>
                <a:spLocks noChangeArrowheads="1"/>
              </p:cNvSpPr>
              <p:nvPr/>
            </p:nvSpPr>
            <p:spPr bwMode="auto">
              <a:xfrm>
                <a:off x="2870" y="1280"/>
                <a:ext cx="135" cy="144"/>
              </a:xfrm>
              <a:prstGeom prst="ellipse">
                <a:avLst/>
              </a:pr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394" name="Freeform 1716">
                <a:extLst>
                  <a:ext uri="{FF2B5EF4-FFF2-40B4-BE49-F238E27FC236}">
                    <a16:creationId xmlns:a16="http://schemas.microsoft.com/office/drawing/2014/main" id="{AD9C405F-5C28-4215-9F27-3152388999FD}"/>
                  </a:ext>
                </a:extLst>
              </p:cNvPr>
              <p:cNvSpPr>
                <a:spLocks/>
              </p:cNvSpPr>
              <p:nvPr/>
            </p:nvSpPr>
            <p:spPr bwMode="auto">
              <a:xfrm>
                <a:off x="2875" y="1288"/>
                <a:ext cx="115" cy="123"/>
              </a:xfrm>
              <a:custGeom>
                <a:avLst/>
                <a:gdLst>
                  <a:gd name="T0" fmla="*/ 720 w 46"/>
                  <a:gd name="T1" fmla="*/ 444 h 46"/>
                  <a:gd name="T2" fmla="*/ 363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6"/>
                      <a:pt x="36" y="46"/>
                      <a:pt x="23" y="46"/>
                    </a:cubicBezTo>
                    <a:cubicBezTo>
                      <a:pt x="10" y="46"/>
                      <a:pt x="0" y="36"/>
                      <a:pt x="0" y="23"/>
                    </a:cubicBezTo>
                    <a:cubicBezTo>
                      <a:pt x="0" y="11"/>
                      <a:pt x="10" y="0"/>
                      <a:pt x="23" y="0"/>
                    </a:cubicBezTo>
                    <a:cubicBezTo>
                      <a:pt x="35" y="0"/>
                      <a:pt x="46" y="11"/>
                      <a:pt x="46" y="23"/>
                    </a:cubicBezTo>
                    <a:close/>
                  </a:path>
                </a:pathLst>
              </a:custGeom>
              <a:solidFill>
                <a:srgbClr val="C9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95" name="Freeform 1717">
                <a:extLst>
                  <a:ext uri="{FF2B5EF4-FFF2-40B4-BE49-F238E27FC236}">
                    <a16:creationId xmlns:a16="http://schemas.microsoft.com/office/drawing/2014/main" id="{945840EC-526B-4942-A386-D17DDF3240BC}"/>
                  </a:ext>
                </a:extLst>
              </p:cNvPr>
              <p:cNvSpPr>
                <a:spLocks/>
              </p:cNvSpPr>
              <p:nvPr/>
            </p:nvSpPr>
            <p:spPr bwMode="auto">
              <a:xfrm>
                <a:off x="2880" y="1291"/>
                <a:ext cx="115" cy="123"/>
              </a:xfrm>
              <a:custGeom>
                <a:avLst/>
                <a:gdLst>
                  <a:gd name="T0" fmla="*/ 720 w 46"/>
                  <a:gd name="T1" fmla="*/ 444 h 46"/>
                  <a:gd name="T2" fmla="*/ 363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5"/>
                      <a:pt x="36" y="46"/>
                      <a:pt x="23" y="46"/>
                    </a:cubicBezTo>
                    <a:cubicBezTo>
                      <a:pt x="10" y="46"/>
                      <a:pt x="0" y="36"/>
                      <a:pt x="0" y="23"/>
                    </a:cubicBezTo>
                    <a:cubicBezTo>
                      <a:pt x="0" y="10"/>
                      <a:pt x="10" y="0"/>
                      <a:pt x="23" y="0"/>
                    </a:cubicBezTo>
                    <a:cubicBezTo>
                      <a:pt x="36" y="0"/>
                      <a:pt x="46" y="10"/>
                      <a:pt x="46" y="23"/>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96" name="Freeform 1718">
                <a:extLst>
                  <a:ext uri="{FF2B5EF4-FFF2-40B4-BE49-F238E27FC236}">
                    <a16:creationId xmlns:a16="http://schemas.microsoft.com/office/drawing/2014/main" id="{D5AF5545-3184-4C02-AAA6-C6A8290A48BE}"/>
                  </a:ext>
                </a:extLst>
              </p:cNvPr>
              <p:cNvSpPr>
                <a:spLocks/>
              </p:cNvSpPr>
              <p:nvPr/>
            </p:nvSpPr>
            <p:spPr bwMode="auto">
              <a:xfrm>
                <a:off x="2880" y="1296"/>
                <a:ext cx="70" cy="107"/>
              </a:xfrm>
              <a:custGeom>
                <a:avLst/>
                <a:gdLst>
                  <a:gd name="T0" fmla="*/ 313 w 28"/>
                  <a:gd name="T1" fmla="*/ 21 h 40"/>
                  <a:gd name="T2" fmla="*/ 63 w 28"/>
                  <a:gd name="T3" fmla="*/ 251 h 40"/>
                  <a:gd name="T4" fmla="*/ 175 w 28"/>
                  <a:gd name="T5" fmla="*/ 709 h 40"/>
                  <a:gd name="T6" fmla="*/ 300 w 28"/>
                  <a:gd name="T7" fmla="*/ 709 h 40"/>
                  <a:gd name="T8" fmla="*/ 300 w 28"/>
                  <a:gd name="T9" fmla="*/ 615 h 40"/>
                  <a:gd name="T10" fmla="*/ 300 w 28"/>
                  <a:gd name="T11" fmla="*/ 500 h 40"/>
                  <a:gd name="T12" fmla="*/ 438 w 28"/>
                  <a:gd name="T13" fmla="*/ 171 h 40"/>
                  <a:gd name="T14" fmla="*/ 313 w 28"/>
                  <a:gd name="T15" fmla="*/ 2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40">
                    <a:moveTo>
                      <a:pt x="20" y="1"/>
                    </a:moveTo>
                    <a:cubicBezTo>
                      <a:pt x="14" y="3"/>
                      <a:pt x="6" y="7"/>
                      <a:pt x="4" y="13"/>
                    </a:cubicBezTo>
                    <a:cubicBezTo>
                      <a:pt x="0" y="21"/>
                      <a:pt x="3" y="32"/>
                      <a:pt x="11" y="37"/>
                    </a:cubicBezTo>
                    <a:cubicBezTo>
                      <a:pt x="13" y="39"/>
                      <a:pt x="17" y="40"/>
                      <a:pt x="19" y="37"/>
                    </a:cubicBezTo>
                    <a:cubicBezTo>
                      <a:pt x="19" y="36"/>
                      <a:pt x="19" y="34"/>
                      <a:pt x="19" y="32"/>
                    </a:cubicBezTo>
                    <a:cubicBezTo>
                      <a:pt x="18" y="30"/>
                      <a:pt x="19" y="28"/>
                      <a:pt x="19" y="26"/>
                    </a:cubicBezTo>
                    <a:cubicBezTo>
                      <a:pt x="21" y="20"/>
                      <a:pt x="28" y="16"/>
                      <a:pt x="28" y="9"/>
                    </a:cubicBezTo>
                    <a:cubicBezTo>
                      <a:pt x="28" y="5"/>
                      <a:pt x="24" y="0"/>
                      <a:pt x="20" y="1"/>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97" name="Freeform 1719">
                <a:extLst>
                  <a:ext uri="{FF2B5EF4-FFF2-40B4-BE49-F238E27FC236}">
                    <a16:creationId xmlns:a16="http://schemas.microsoft.com/office/drawing/2014/main" id="{2AA0B478-88F7-46F9-BD7C-59D8309F4348}"/>
                  </a:ext>
                </a:extLst>
              </p:cNvPr>
              <p:cNvSpPr>
                <a:spLocks/>
              </p:cNvSpPr>
              <p:nvPr/>
            </p:nvSpPr>
            <p:spPr bwMode="auto">
              <a:xfrm>
                <a:off x="2890" y="1315"/>
                <a:ext cx="35" cy="69"/>
              </a:xfrm>
              <a:custGeom>
                <a:avLst/>
                <a:gdLst>
                  <a:gd name="T0" fmla="*/ 125 w 14"/>
                  <a:gd name="T1" fmla="*/ 21 h 26"/>
                  <a:gd name="T2" fmla="*/ 63 w 14"/>
                  <a:gd name="T3" fmla="*/ 77 h 26"/>
                  <a:gd name="T4" fmla="*/ 20 w 14"/>
                  <a:gd name="T5" fmla="*/ 170 h 26"/>
                  <a:gd name="T6" fmla="*/ 33 w 14"/>
                  <a:gd name="T7" fmla="*/ 395 h 26"/>
                  <a:gd name="T8" fmla="*/ 95 w 14"/>
                  <a:gd name="T9" fmla="*/ 464 h 26"/>
                  <a:gd name="T10" fmla="*/ 95 w 14"/>
                  <a:gd name="T11" fmla="*/ 395 h 26"/>
                  <a:gd name="T12" fmla="*/ 95 w 14"/>
                  <a:gd name="T13" fmla="*/ 281 h 26"/>
                  <a:gd name="T14" fmla="*/ 175 w 14"/>
                  <a:gd name="T15" fmla="*/ 56 h 26"/>
                  <a:gd name="T16" fmla="*/ 125 w 14"/>
                  <a:gd name="T17" fmla="*/ 2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6">
                    <a:moveTo>
                      <a:pt x="8" y="1"/>
                    </a:moveTo>
                    <a:cubicBezTo>
                      <a:pt x="7" y="1"/>
                      <a:pt x="5" y="3"/>
                      <a:pt x="4" y="4"/>
                    </a:cubicBezTo>
                    <a:cubicBezTo>
                      <a:pt x="2" y="5"/>
                      <a:pt x="2" y="7"/>
                      <a:pt x="1" y="9"/>
                    </a:cubicBezTo>
                    <a:cubicBezTo>
                      <a:pt x="0" y="13"/>
                      <a:pt x="0" y="17"/>
                      <a:pt x="2" y="21"/>
                    </a:cubicBezTo>
                    <a:cubicBezTo>
                      <a:pt x="2" y="22"/>
                      <a:pt x="4" y="26"/>
                      <a:pt x="6" y="25"/>
                    </a:cubicBezTo>
                    <a:cubicBezTo>
                      <a:pt x="7" y="24"/>
                      <a:pt x="6" y="21"/>
                      <a:pt x="6" y="21"/>
                    </a:cubicBezTo>
                    <a:cubicBezTo>
                      <a:pt x="5" y="18"/>
                      <a:pt x="5" y="17"/>
                      <a:pt x="6" y="15"/>
                    </a:cubicBezTo>
                    <a:cubicBezTo>
                      <a:pt x="9" y="11"/>
                      <a:pt x="14" y="8"/>
                      <a:pt x="11" y="3"/>
                    </a:cubicBezTo>
                    <a:cubicBezTo>
                      <a:pt x="11" y="2"/>
                      <a:pt x="9" y="0"/>
                      <a:pt x="8"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98" name="Freeform 1720">
                <a:extLst>
                  <a:ext uri="{FF2B5EF4-FFF2-40B4-BE49-F238E27FC236}">
                    <a16:creationId xmlns:a16="http://schemas.microsoft.com/office/drawing/2014/main" id="{1491851E-4CE5-4085-94DF-190E44492EFF}"/>
                  </a:ext>
                </a:extLst>
              </p:cNvPr>
              <p:cNvSpPr>
                <a:spLocks/>
              </p:cNvSpPr>
              <p:nvPr/>
            </p:nvSpPr>
            <p:spPr bwMode="auto">
              <a:xfrm>
                <a:off x="2943" y="1280"/>
                <a:ext cx="42" cy="94"/>
              </a:xfrm>
              <a:custGeom>
                <a:avLst/>
                <a:gdLst>
                  <a:gd name="T0" fmla="*/ 0 w 17"/>
                  <a:gd name="T1" fmla="*/ 21 h 35"/>
                  <a:gd name="T2" fmla="*/ 183 w 17"/>
                  <a:gd name="T3" fmla="*/ 677 h 35"/>
                  <a:gd name="T4" fmla="*/ 91 w 17"/>
                  <a:gd name="T5" fmla="*/ 35 h 35"/>
                  <a:gd name="T6" fmla="*/ 0 w 17"/>
                  <a:gd name="T7" fmla="*/ 21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5">
                    <a:moveTo>
                      <a:pt x="0" y="1"/>
                    </a:moveTo>
                    <a:cubicBezTo>
                      <a:pt x="0" y="1"/>
                      <a:pt x="15" y="4"/>
                      <a:pt x="12" y="35"/>
                    </a:cubicBezTo>
                    <a:cubicBezTo>
                      <a:pt x="12" y="35"/>
                      <a:pt x="17" y="14"/>
                      <a:pt x="6" y="2"/>
                    </a:cubicBezTo>
                    <a:cubicBezTo>
                      <a:pt x="6" y="2"/>
                      <a:pt x="3"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399" name="Freeform 1721">
                <a:extLst>
                  <a:ext uri="{FF2B5EF4-FFF2-40B4-BE49-F238E27FC236}">
                    <a16:creationId xmlns:a16="http://schemas.microsoft.com/office/drawing/2014/main" id="{1D3EF799-C7B7-421A-9DB2-A34AF175D775}"/>
                  </a:ext>
                </a:extLst>
              </p:cNvPr>
              <p:cNvSpPr>
                <a:spLocks/>
              </p:cNvSpPr>
              <p:nvPr/>
            </p:nvSpPr>
            <p:spPr bwMode="auto">
              <a:xfrm>
                <a:off x="2905" y="1286"/>
                <a:ext cx="48" cy="56"/>
              </a:xfrm>
              <a:custGeom>
                <a:avLst/>
                <a:gdLst>
                  <a:gd name="T0" fmla="*/ 0 w 19"/>
                  <a:gd name="T1" fmla="*/ 35 h 21"/>
                  <a:gd name="T2" fmla="*/ 306 w 19"/>
                  <a:gd name="T3" fmla="*/ 397 h 21"/>
                  <a:gd name="T4" fmla="*/ 63 w 19"/>
                  <a:gd name="T5" fmla="*/ 0 h 21"/>
                  <a:gd name="T6" fmla="*/ 0 w 19"/>
                  <a:gd name="T7" fmla="*/ 35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2"/>
                    </a:moveTo>
                    <a:cubicBezTo>
                      <a:pt x="0" y="2"/>
                      <a:pt x="18" y="7"/>
                      <a:pt x="19" y="21"/>
                    </a:cubicBezTo>
                    <a:cubicBezTo>
                      <a:pt x="19" y="21"/>
                      <a:pt x="19" y="8"/>
                      <a:pt x="4" y="0"/>
                    </a:cubicBezTo>
                    <a:cubicBezTo>
                      <a:pt x="4" y="0"/>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00" name="Freeform 1722">
                <a:extLst>
                  <a:ext uri="{FF2B5EF4-FFF2-40B4-BE49-F238E27FC236}">
                    <a16:creationId xmlns:a16="http://schemas.microsoft.com/office/drawing/2014/main" id="{6A16FFCC-6CFE-48B9-866F-EBB216FD8019}"/>
                  </a:ext>
                </a:extLst>
              </p:cNvPr>
              <p:cNvSpPr>
                <a:spLocks/>
              </p:cNvSpPr>
              <p:nvPr/>
            </p:nvSpPr>
            <p:spPr bwMode="auto">
              <a:xfrm>
                <a:off x="2855" y="1331"/>
                <a:ext cx="43" cy="83"/>
              </a:xfrm>
              <a:custGeom>
                <a:avLst/>
                <a:gdLst>
                  <a:gd name="T0" fmla="*/ 116 w 17"/>
                  <a:gd name="T1" fmla="*/ 0 h 31"/>
                  <a:gd name="T2" fmla="*/ 276 w 17"/>
                  <a:gd name="T3" fmla="*/ 594 h 31"/>
                  <a:gd name="T4" fmla="*/ 116 w 17"/>
                  <a:gd name="T5" fmla="*/ 0 h 31"/>
                  <a:gd name="T6" fmla="*/ 0 60000 65536"/>
                  <a:gd name="T7" fmla="*/ 0 60000 65536"/>
                  <a:gd name="T8" fmla="*/ 0 60000 65536"/>
                </a:gdLst>
                <a:ahLst/>
                <a:cxnLst>
                  <a:cxn ang="T6">
                    <a:pos x="T0" y="T1"/>
                  </a:cxn>
                  <a:cxn ang="T7">
                    <a:pos x="T2" y="T3"/>
                  </a:cxn>
                  <a:cxn ang="T8">
                    <a:pos x="T4" y="T5"/>
                  </a:cxn>
                </a:cxnLst>
                <a:rect l="0" t="0" r="r" b="b"/>
                <a:pathLst>
                  <a:path w="17" h="31">
                    <a:moveTo>
                      <a:pt x="7" y="0"/>
                    </a:moveTo>
                    <a:cubicBezTo>
                      <a:pt x="7" y="0"/>
                      <a:pt x="0" y="17"/>
                      <a:pt x="17" y="31"/>
                    </a:cubicBezTo>
                    <a:cubicBezTo>
                      <a:pt x="17" y="31"/>
                      <a:pt x="0" y="21"/>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01" name="Oval 400">
                <a:extLst>
                  <a:ext uri="{FF2B5EF4-FFF2-40B4-BE49-F238E27FC236}">
                    <a16:creationId xmlns:a16="http://schemas.microsoft.com/office/drawing/2014/main" id="{7A6CA808-F7A8-4C02-96FB-D2931771723F}"/>
                  </a:ext>
                </a:extLst>
              </p:cNvPr>
              <p:cNvSpPr>
                <a:spLocks noChangeArrowheads="1"/>
              </p:cNvSpPr>
              <p:nvPr/>
            </p:nvSpPr>
            <p:spPr bwMode="auto">
              <a:xfrm>
                <a:off x="2870" y="1280"/>
                <a:ext cx="135" cy="144"/>
              </a:xfrm>
              <a:prstGeom prst="ellipse">
                <a:avLst/>
              </a:prstGeom>
              <a:noFill/>
              <a:ln w="0">
                <a:solidFill>
                  <a:srgbClr val="333333"/>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402" name="Freeform 1724">
                <a:extLst>
                  <a:ext uri="{FF2B5EF4-FFF2-40B4-BE49-F238E27FC236}">
                    <a16:creationId xmlns:a16="http://schemas.microsoft.com/office/drawing/2014/main" id="{E9E87C5A-3B83-4DE0-84CC-01BF352795FA}"/>
                  </a:ext>
                </a:extLst>
              </p:cNvPr>
              <p:cNvSpPr>
                <a:spLocks/>
              </p:cNvSpPr>
              <p:nvPr/>
            </p:nvSpPr>
            <p:spPr bwMode="auto">
              <a:xfrm>
                <a:off x="2660" y="1270"/>
                <a:ext cx="135" cy="146"/>
              </a:xfrm>
              <a:custGeom>
                <a:avLst/>
                <a:gdLst>
                  <a:gd name="T0" fmla="*/ 845 w 54"/>
                  <a:gd name="T1" fmla="*/ 507 h 55"/>
                  <a:gd name="T2" fmla="*/ 425 w 54"/>
                  <a:gd name="T3" fmla="*/ 1009 h 55"/>
                  <a:gd name="T4" fmla="*/ 0 w 54"/>
                  <a:gd name="T5" fmla="*/ 520 h 55"/>
                  <a:gd name="T6" fmla="*/ 425 w 54"/>
                  <a:gd name="T7" fmla="*/ 0 h 55"/>
                  <a:gd name="T8" fmla="*/ 845 w 54"/>
                  <a:gd name="T9" fmla="*/ 50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5">
                    <a:moveTo>
                      <a:pt x="54" y="27"/>
                    </a:moveTo>
                    <a:cubicBezTo>
                      <a:pt x="54" y="42"/>
                      <a:pt x="42" y="54"/>
                      <a:pt x="27" y="54"/>
                    </a:cubicBezTo>
                    <a:cubicBezTo>
                      <a:pt x="12" y="55"/>
                      <a:pt x="0" y="42"/>
                      <a:pt x="0" y="28"/>
                    </a:cubicBezTo>
                    <a:cubicBezTo>
                      <a:pt x="0" y="13"/>
                      <a:pt x="12" y="0"/>
                      <a:pt x="27" y="0"/>
                    </a:cubicBezTo>
                    <a:cubicBezTo>
                      <a:pt x="42" y="0"/>
                      <a:pt x="54" y="12"/>
                      <a:pt x="54" y="27"/>
                    </a:cubicBezTo>
                    <a:close/>
                  </a:path>
                </a:pathLst>
              </a:cu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03" name="Freeform 1725">
                <a:extLst>
                  <a:ext uri="{FF2B5EF4-FFF2-40B4-BE49-F238E27FC236}">
                    <a16:creationId xmlns:a16="http://schemas.microsoft.com/office/drawing/2014/main" id="{E4D7E3B4-EAB2-4547-8F01-2C67BA1078A9}"/>
                  </a:ext>
                </a:extLst>
              </p:cNvPr>
              <p:cNvSpPr>
                <a:spLocks/>
              </p:cNvSpPr>
              <p:nvPr/>
            </p:nvSpPr>
            <p:spPr bwMode="auto">
              <a:xfrm>
                <a:off x="2665" y="1280"/>
                <a:ext cx="115" cy="123"/>
              </a:xfrm>
              <a:custGeom>
                <a:avLst/>
                <a:gdLst>
                  <a:gd name="T0" fmla="*/ 720 w 46"/>
                  <a:gd name="T1" fmla="*/ 444 h 46"/>
                  <a:gd name="T2" fmla="*/ 363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6"/>
                      <a:pt x="36" y="46"/>
                      <a:pt x="23" y="46"/>
                    </a:cubicBezTo>
                    <a:cubicBezTo>
                      <a:pt x="11" y="46"/>
                      <a:pt x="0" y="36"/>
                      <a:pt x="0" y="23"/>
                    </a:cubicBezTo>
                    <a:cubicBezTo>
                      <a:pt x="0" y="10"/>
                      <a:pt x="10" y="0"/>
                      <a:pt x="23" y="0"/>
                    </a:cubicBezTo>
                    <a:cubicBezTo>
                      <a:pt x="36" y="0"/>
                      <a:pt x="46" y="10"/>
                      <a:pt x="46" y="23"/>
                    </a:cubicBezTo>
                    <a:close/>
                  </a:path>
                </a:pathLst>
              </a:custGeom>
              <a:solidFill>
                <a:srgbClr val="C9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04" name="Freeform 1726">
                <a:extLst>
                  <a:ext uri="{FF2B5EF4-FFF2-40B4-BE49-F238E27FC236}">
                    <a16:creationId xmlns:a16="http://schemas.microsoft.com/office/drawing/2014/main" id="{75EAC7A2-2C27-4F5D-B232-15CA08B6DCE6}"/>
                  </a:ext>
                </a:extLst>
              </p:cNvPr>
              <p:cNvSpPr>
                <a:spLocks/>
              </p:cNvSpPr>
              <p:nvPr/>
            </p:nvSpPr>
            <p:spPr bwMode="auto">
              <a:xfrm>
                <a:off x="2670" y="1280"/>
                <a:ext cx="115" cy="123"/>
              </a:xfrm>
              <a:custGeom>
                <a:avLst/>
                <a:gdLst>
                  <a:gd name="T0" fmla="*/ 720 w 46"/>
                  <a:gd name="T1" fmla="*/ 444 h 46"/>
                  <a:gd name="T2" fmla="*/ 375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6"/>
                      <a:pt x="36" y="46"/>
                      <a:pt x="24" y="46"/>
                    </a:cubicBezTo>
                    <a:cubicBezTo>
                      <a:pt x="11" y="46"/>
                      <a:pt x="0" y="36"/>
                      <a:pt x="0" y="23"/>
                    </a:cubicBezTo>
                    <a:cubicBezTo>
                      <a:pt x="0" y="11"/>
                      <a:pt x="11" y="0"/>
                      <a:pt x="23" y="0"/>
                    </a:cubicBezTo>
                    <a:cubicBezTo>
                      <a:pt x="36" y="0"/>
                      <a:pt x="46" y="11"/>
                      <a:pt x="46" y="23"/>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05" name="Freeform 1727">
                <a:extLst>
                  <a:ext uri="{FF2B5EF4-FFF2-40B4-BE49-F238E27FC236}">
                    <a16:creationId xmlns:a16="http://schemas.microsoft.com/office/drawing/2014/main" id="{08FC9DD4-85E0-496A-A136-24CC3220A19E}"/>
                  </a:ext>
                </a:extLst>
              </p:cNvPr>
              <p:cNvSpPr>
                <a:spLocks/>
              </p:cNvSpPr>
              <p:nvPr/>
            </p:nvSpPr>
            <p:spPr bwMode="auto">
              <a:xfrm>
                <a:off x="2673" y="1288"/>
                <a:ext cx="67" cy="107"/>
              </a:xfrm>
              <a:custGeom>
                <a:avLst/>
                <a:gdLst>
                  <a:gd name="T0" fmla="*/ 290 w 27"/>
                  <a:gd name="T1" fmla="*/ 21 h 40"/>
                  <a:gd name="T2" fmla="*/ 42 w 27"/>
                  <a:gd name="T3" fmla="*/ 230 h 40"/>
                  <a:gd name="T4" fmla="*/ 166 w 27"/>
                  <a:gd name="T5" fmla="*/ 709 h 40"/>
                  <a:gd name="T6" fmla="*/ 278 w 27"/>
                  <a:gd name="T7" fmla="*/ 709 h 40"/>
                  <a:gd name="T8" fmla="*/ 278 w 27"/>
                  <a:gd name="T9" fmla="*/ 615 h 40"/>
                  <a:gd name="T10" fmla="*/ 278 w 27"/>
                  <a:gd name="T11" fmla="*/ 500 h 40"/>
                  <a:gd name="T12" fmla="*/ 412 w 27"/>
                  <a:gd name="T13" fmla="*/ 171 h 40"/>
                  <a:gd name="T14" fmla="*/ 290 w 27"/>
                  <a:gd name="T15" fmla="*/ 2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0">
                    <a:moveTo>
                      <a:pt x="19" y="1"/>
                    </a:moveTo>
                    <a:cubicBezTo>
                      <a:pt x="13" y="3"/>
                      <a:pt x="6" y="6"/>
                      <a:pt x="3" y="12"/>
                    </a:cubicBezTo>
                    <a:cubicBezTo>
                      <a:pt x="0" y="21"/>
                      <a:pt x="3" y="32"/>
                      <a:pt x="11" y="37"/>
                    </a:cubicBezTo>
                    <a:cubicBezTo>
                      <a:pt x="13" y="38"/>
                      <a:pt x="17" y="40"/>
                      <a:pt x="18" y="37"/>
                    </a:cubicBezTo>
                    <a:cubicBezTo>
                      <a:pt x="19" y="35"/>
                      <a:pt x="18" y="33"/>
                      <a:pt x="18" y="32"/>
                    </a:cubicBezTo>
                    <a:cubicBezTo>
                      <a:pt x="18" y="30"/>
                      <a:pt x="18" y="28"/>
                      <a:pt x="18" y="26"/>
                    </a:cubicBezTo>
                    <a:cubicBezTo>
                      <a:pt x="20" y="19"/>
                      <a:pt x="27" y="15"/>
                      <a:pt x="27" y="9"/>
                    </a:cubicBezTo>
                    <a:cubicBezTo>
                      <a:pt x="27" y="5"/>
                      <a:pt x="23" y="0"/>
                      <a:pt x="19" y="1"/>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06" name="Freeform 1728">
                <a:extLst>
                  <a:ext uri="{FF2B5EF4-FFF2-40B4-BE49-F238E27FC236}">
                    <a16:creationId xmlns:a16="http://schemas.microsoft.com/office/drawing/2014/main" id="{E20D24E5-5439-4379-8C1F-BA2BD50779E8}"/>
                  </a:ext>
                </a:extLst>
              </p:cNvPr>
              <p:cNvSpPr>
                <a:spLocks/>
              </p:cNvSpPr>
              <p:nvPr/>
            </p:nvSpPr>
            <p:spPr bwMode="auto">
              <a:xfrm>
                <a:off x="2680" y="1307"/>
                <a:ext cx="35" cy="67"/>
              </a:xfrm>
              <a:custGeom>
                <a:avLst/>
                <a:gdLst>
                  <a:gd name="T0" fmla="*/ 125 w 14"/>
                  <a:gd name="T1" fmla="*/ 21 h 25"/>
                  <a:gd name="T2" fmla="*/ 63 w 14"/>
                  <a:gd name="T3" fmla="*/ 56 h 25"/>
                  <a:gd name="T4" fmla="*/ 33 w 14"/>
                  <a:gd name="T5" fmla="*/ 150 h 25"/>
                  <a:gd name="T6" fmla="*/ 33 w 14"/>
                  <a:gd name="T7" fmla="*/ 402 h 25"/>
                  <a:gd name="T8" fmla="*/ 95 w 14"/>
                  <a:gd name="T9" fmla="*/ 461 h 25"/>
                  <a:gd name="T10" fmla="*/ 95 w 14"/>
                  <a:gd name="T11" fmla="*/ 389 h 25"/>
                  <a:gd name="T12" fmla="*/ 113 w 14"/>
                  <a:gd name="T13" fmla="*/ 273 h 25"/>
                  <a:gd name="T14" fmla="*/ 188 w 14"/>
                  <a:gd name="T15" fmla="*/ 56 h 25"/>
                  <a:gd name="T16" fmla="*/ 125 w 14"/>
                  <a:gd name="T17" fmla="*/ 21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5">
                    <a:moveTo>
                      <a:pt x="8" y="1"/>
                    </a:moveTo>
                    <a:cubicBezTo>
                      <a:pt x="7" y="0"/>
                      <a:pt x="5" y="2"/>
                      <a:pt x="4" y="3"/>
                    </a:cubicBezTo>
                    <a:cubicBezTo>
                      <a:pt x="3" y="5"/>
                      <a:pt x="2" y="6"/>
                      <a:pt x="2" y="8"/>
                    </a:cubicBezTo>
                    <a:cubicBezTo>
                      <a:pt x="0" y="12"/>
                      <a:pt x="0" y="17"/>
                      <a:pt x="2" y="21"/>
                    </a:cubicBezTo>
                    <a:cubicBezTo>
                      <a:pt x="3" y="22"/>
                      <a:pt x="5" y="25"/>
                      <a:pt x="6" y="24"/>
                    </a:cubicBezTo>
                    <a:cubicBezTo>
                      <a:pt x="7" y="23"/>
                      <a:pt x="6" y="21"/>
                      <a:pt x="6" y="20"/>
                    </a:cubicBezTo>
                    <a:cubicBezTo>
                      <a:pt x="6" y="18"/>
                      <a:pt x="6" y="16"/>
                      <a:pt x="7" y="14"/>
                    </a:cubicBezTo>
                    <a:cubicBezTo>
                      <a:pt x="9" y="11"/>
                      <a:pt x="14" y="7"/>
                      <a:pt x="12" y="3"/>
                    </a:cubicBezTo>
                    <a:cubicBezTo>
                      <a:pt x="11" y="1"/>
                      <a:pt x="10" y="0"/>
                      <a:pt x="8"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07" name="Freeform 1729">
                <a:extLst>
                  <a:ext uri="{FF2B5EF4-FFF2-40B4-BE49-F238E27FC236}">
                    <a16:creationId xmlns:a16="http://schemas.microsoft.com/office/drawing/2014/main" id="{98632EB2-874E-4F4E-BCDB-CF7D93140F90}"/>
                  </a:ext>
                </a:extLst>
              </p:cNvPr>
              <p:cNvSpPr>
                <a:spLocks/>
              </p:cNvSpPr>
              <p:nvPr/>
            </p:nvSpPr>
            <p:spPr bwMode="auto">
              <a:xfrm>
                <a:off x="2733" y="1272"/>
                <a:ext cx="45" cy="91"/>
              </a:xfrm>
              <a:custGeom>
                <a:avLst/>
                <a:gdLst>
                  <a:gd name="T0" fmla="*/ 0 w 18"/>
                  <a:gd name="T1" fmla="*/ 0 h 34"/>
                  <a:gd name="T2" fmla="*/ 188 w 18"/>
                  <a:gd name="T3" fmla="*/ 653 h 34"/>
                  <a:gd name="T4" fmla="*/ 95 w 18"/>
                  <a:gd name="T5" fmla="*/ 21 h 34"/>
                  <a:gd name="T6" fmla="*/ 0 w 1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4">
                    <a:moveTo>
                      <a:pt x="0" y="0"/>
                    </a:moveTo>
                    <a:cubicBezTo>
                      <a:pt x="0" y="0"/>
                      <a:pt x="15" y="3"/>
                      <a:pt x="12" y="34"/>
                    </a:cubicBezTo>
                    <a:cubicBezTo>
                      <a:pt x="12" y="34"/>
                      <a:pt x="18" y="14"/>
                      <a:pt x="6" y="1"/>
                    </a:cubicBezTo>
                    <a:cubicBezTo>
                      <a:pt x="6" y="1"/>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08" name="Freeform 1730">
                <a:extLst>
                  <a:ext uri="{FF2B5EF4-FFF2-40B4-BE49-F238E27FC236}">
                    <a16:creationId xmlns:a16="http://schemas.microsoft.com/office/drawing/2014/main" id="{4D4C8559-6FF9-43BD-B789-368465F4D1BE}"/>
                  </a:ext>
                </a:extLst>
              </p:cNvPr>
              <p:cNvSpPr>
                <a:spLocks/>
              </p:cNvSpPr>
              <p:nvPr/>
            </p:nvSpPr>
            <p:spPr bwMode="auto">
              <a:xfrm>
                <a:off x="2695" y="1278"/>
                <a:ext cx="50" cy="56"/>
              </a:xfrm>
              <a:custGeom>
                <a:avLst/>
                <a:gdLst>
                  <a:gd name="T0" fmla="*/ 0 w 20"/>
                  <a:gd name="T1" fmla="*/ 35 h 21"/>
                  <a:gd name="T2" fmla="*/ 313 w 20"/>
                  <a:gd name="T3" fmla="*/ 397 h 21"/>
                  <a:gd name="T4" fmla="*/ 63 w 20"/>
                  <a:gd name="T5" fmla="*/ 0 h 21"/>
                  <a:gd name="T6" fmla="*/ 0 w 20"/>
                  <a:gd name="T7" fmla="*/ 35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1">
                    <a:moveTo>
                      <a:pt x="0" y="2"/>
                    </a:moveTo>
                    <a:cubicBezTo>
                      <a:pt x="0" y="2"/>
                      <a:pt x="19" y="6"/>
                      <a:pt x="20" y="21"/>
                    </a:cubicBezTo>
                    <a:cubicBezTo>
                      <a:pt x="20" y="21"/>
                      <a:pt x="20" y="8"/>
                      <a:pt x="4" y="0"/>
                    </a:cubicBezTo>
                    <a:cubicBezTo>
                      <a:pt x="4" y="0"/>
                      <a:pt x="2"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09" name="Freeform 1731">
                <a:extLst>
                  <a:ext uri="{FF2B5EF4-FFF2-40B4-BE49-F238E27FC236}">
                    <a16:creationId xmlns:a16="http://schemas.microsoft.com/office/drawing/2014/main" id="{5145A239-B721-4322-9E13-03089F78D4F3}"/>
                  </a:ext>
                </a:extLst>
              </p:cNvPr>
              <p:cNvSpPr>
                <a:spLocks/>
              </p:cNvSpPr>
              <p:nvPr/>
            </p:nvSpPr>
            <p:spPr bwMode="auto">
              <a:xfrm>
                <a:off x="2645" y="1323"/>
                <a:ext cx="43" cy="80"/>
              </a:xfrm>
              <a:custGeom>
                <a:avLst/>
                <a:gdLst>
                  <a:gd name="T0" fmla="*/ 116 w 17"/>
                  <a:gd name="T1" fmla="*/ 0 h 30"/>
                  <a:gd name="T2" fmla="*/ 276 w 17"/>
                  <a:gd name="T3" fmla="*/ 568 h 30"/>
                  <a:gd name="T4" fmla="*/ 116 w 17"/>
                  <a:gd name="T5" fmla="*/ 0 h 30"/>
                  <a:gd name="T6" fmla="*/ 0 60000 65536"/>
                  <a:gd name="T7" fmla="*/ 0 60000 65536"/>
                  <a:gd name="T8" fmla="*/ 0 60000 65536"/>
                </a:gdLst>
                <a:ahLst/>
                <a:cxnLst>
                  <a:cxn ang="T6">
                    <a:pos x="T0" y="T1"/>
                  </a:cxn>
                  <a:cxn ang="T7">
                    <a:pos x="T2" y="T3"/>
                  </a:cxn>
                  <a:cxn ang="T8">
                    <a:pos x="T4" y="T5"/>
                  </a:cxn>
                </a:cxnLst>
                <a:rect l="0" t="0" r="r" b="b"/>
                <a:pathLst>
                  <a:path w="17" h="30">
                    <a:moveTo>
                      <a:pt x="7" y="0"/>
                    </a:moveTo>
                    <a:cubicBezTo>
                      <a:pt x="7" y="0"/>
                      <a:pt x="1" y="17"/>
                      <a:pt x="17" y="30"/>
                    </a:cubicBezTo>
                    <a:cubicBezTo>
                      <a:pt x="17" y="30"/>
                      <a:pt x="0" y="2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10" name="Freeform 1732">
                <a:extLst>
                  <a:ext uri="{FF2B5EF4-FFF2-40B4-BE49-F238E27FC236}">
                    <a16:creationId xmlns:a16="http://schemas.microsoft.com/office/drawing/2014/main" id="{E8D7E3F2-B4E9-4F81-9D62-F21F4B078478}"/>
                  </a:ext>
                </a:extLst>
              </p:cNvPr>
              <p:cNvSpPr>
                <a:spLocks/>
              </p:cNvSpPr>
              <p:nvPr/>
            </p:nvSpPr>
            <p:spPr bwMode="auto">
              <a:xfrm>
                <a:off x="2660" y="1270"/>
                <a:ext cx="135" cy="146"/>
              </a:xfrm>
              <a:custGeom>
                <a:avLst/>
                <a:gdLst>
                  <a:gd name="T0" fmla="*/ 845 w 54"/>
                  <a:gd name="T1" fmla="*/ 507 h 55"/>
                  <a:gd name="T2" fmla="*/ 425 w 54"/>
                  <a:gd name="T3" fmla="*/ 1009 h 55"/>
                  <a:gd name="T4" fmla="*/ 0 w 54"/>
                  <a:gd name="T5" fmla="*/ 520 h 55"/>
                  <a:gd name="T6" fmla="*/ 425 w 54"/>
                  <a:gd name="T7" fmla="*/ 0 h 55"/>
                  <a:gd name="T8" fmla="*/ 845 w 54"/>
                  <a:gd name="T9" fmla="*/ 50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5">
                    <a:moveTo>
                      <a:pt x="54" y="27"/>
                    </a:moveTo>
                    <a:cubicBezTo>
                      <a:pt x="54" y="42"/>
                      <a:pt x="42" y="54"/>
                      <a:pt x="27" y="54"/>
                    </a:cubicBezTo>
                    <a:cubicBezTo>
                      <a:pt x="12" y="55"/>
                      <a:pt x="0" y="42"/>
                      <a:pt x="0" y="28"/>
                    </a:cubicBezTo>
                    <a:cubicBezTo>
                      <a:pt x="0" y="13"/>
                      <a:pt x="12" y="0"/>
                      <a:pt x="27" y="0"/>
                    </a:cubicBezTo>
                    <a:cubicBezTo>
                      <a:pt x="42" y="0"/>
                      <a:pt x="54" y="12"/>
                      <a:pt x="54" y="27"/>
                    </a:cubicBezTo>
                    <a:close/>
                  </a:path>
                </a:pathLst>
              </a:custGeom>
              <a:noFill/>
              <a:ln w="0"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11" name="Freeform 1733">
                <a:extLst>
                  <a:ext uri="{FF2B5EF4-FFF2-40B4-BE49-F238E27FC236}">
                    <a16:creationId xmlns:a16="http://schemas.microsoft.com/office/drawing/2014/main" id="{22184C4B-AF73-43FB-AAF2-A480600E1E6E}"/>
                  </a:ext>
                </a:extLst>
              </p:cNvPr>
              <p:cNvSpPr>
                <a:spLocks/>
              </p:cNvSpPr>
              <p:nvPr/>
            </p:nvSpPr>
            <p:spPr bwMode="auto">
              <a:xfrm>
                <a:off x="2885" y="1696"/>
                <a:ext cx="138" cy="144"/>
              </a:xfrm>
              <a:custGeom>
                <a:avLst/>
                <a:gdLst>
                  <a:gd name="T0" fmla="*/ 868 w 55"/>
                  <a:gd name="T1" fmla="*/ 512 h 54"/>
                  <a:gd name="T2" fmla="*/ 442 w 55"/>
                  <a:gd name="T3" fmla="*/ 1024 h 54"/>
                  <a:gd name="T4" fmla="*/ 0 w 55"/>
                  <a:gd name="T5" fmla="*/ 512 h 54"/>
                  <a:gd name="T6" fmla="*/ 429 w 55"/>
                  <a:gd name="T7" fmla="*/ 0 h 54"/>
                  <a:gd name="T8" fmla="*/ 868 w 55"/>
                  <a:gd name="T9" fmla="*/ 512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4">
                    <a:moveTo>
                      <a:pt x="55" y="27"/>
                    </a:moveTo>
                    <a:cubicBezTo>
                      <a:pt x="55" y="42"/>
                      <a:pt x="43" y="54"/>
                      <a:pt x="28" y="54"/>
                    </a:cubicBezTo>
                    <a:cubicBezTo>
                      <a:pt x="13" y="54"/>
                      <a:pt x="0" y="42"/>
                      <a:pt x="0" y="27"/>
                    </a:cubicBezTo>
                    <a:cubicBezTo>
                      <a:pt x="0" y="13"/>
                      <a:pt x="12" y="0"/>
                      <a:pt x="27" y="0"/>
                    </a:cubicBezTo>
                    <a:cubicBezTo>
                      <a:pt x="42" y="0"/>
                      <a:pt x="54" y="12"/>
                      <a:pt x="55" y="27"/>
                    </a:cubicBezTo>
                    <a:close/>
                  </a:path>
                </a:pathLst>
              </a:cu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12" name="Freeform 1734">
                <a:extLst>
                  <a:ext uri="{FF2B5EF4-FFF2-40B4-BE49-F238E27FC236}">
                    <a16:creationId xmlns:a16="http://schemas.microsoft.com/office/drawing/2014/main" id="{AB0F5E64-89F1-409E-B2C3-0DFC4E537E31}"/>
                  </a:ext>
                </a:extLst>
              </p:cNvPr>
              <p:cNvSpPr>
                <a:spLocks/>
              </p:cNvSpPr>
              <p:nvPr/>
            </p:nvSpPr>
            <p:spPr bwMode="auto">
              <a:xfrm>
                <a:off x="2890" y="1707"/>
                <a:ext cx="118" cy="123"/>
              </a:xfrm>
              <a:custGeom>
                <a:avLst/>
                <a:gdLst>
                  <a:gd name="T0" fmla="*/ 743 w 47"/>
                  <a:gd name="T1" fmla="*/ 444 h 46"/>
                  <a:gd name="T2" fmla="*/ 379 w 47"/>
                  <a:gd name="T3" fmla="*/ 880 h 46"/>
                  <a:gd name="T4" fmla="*/ 20 w 47"/>
                  <a:gd name="T5" fmla="*/ 444 h 46"/>
                  <a:gd name="T6" fmla="*/ 367 w 47"/>
                  <a:gd name="T7" fmla="*/ 0 h 46"/>
                  <a:gd name="T8" fmla="*/ 743 w 47"/>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6">
                    <a:moveTo>
                      <a:pt x="47" y="23"/>
                    </a:moveTo>
                    <a:cubicBezTo>
                      <a:pt x="47" y="36"/>
                      <a:pt x="36" y="46"/>
                      <a:pt x="24" y="46"/>
                    </a:cubicBezTo>
                    <a:cubicBezTo>
                      <a:pt x="11" y="46"/>
                      <a:pt x="1" y="36"/>
                      <a:pt x="1" y="23"/>
                    </a:cubicBezTo>
                    <a:cubicBezTo>
                      <a:pt x="0" y="10"/>
                      <a:pt x="11" y="0"/>
                      <a:pt x="23" y="0"/>
                    </a:cubicBezTo>
                    <a:cubicBezTo>
                      <a:pt x="36" y="0"/>
                      <a:pt x="47" y="10"/>
                      <a:pt x="47" y="23"/>
                    </a:cubicBezTo>
                    <a:close/>
                  </a:path>
                </a:pathLst>
              </a:custGeom>
              <a:solidFill>
                <a:srgbClr val="C9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13" name="Freeform 1735">
                <a:extLst>
                  <a:ext uri="{FF2B5EF4-FFF2-40B4-BE49-F238E27FC236}">
                    <a16:creationId xmlns:a16="http://schemas.microsoft.com/office/drawing/2014/main" id="{A17FAA78-5478-4B86-B521-A23D601D2D6C}"/>
                  </a:ext>
                </a:extLst>
              </p:cNvPr>
              <p:cNvSpPr>
                <a:spLocks/>
              </p:cNvSpPr>
              <p:nvPr/>
            </p:nvSpPr>
            <p:spPr bwMode="auto">
              <a:xfrm>
                <a:off x="2898" y="1707"/>
                <a:ext cx="115" cy="123"/>
              </a:xfrm>
              <a:custGeom>
                <a:avLst/>
                <a:gdLst>
                  <a:gd name="T0" fmla="*/ 720 w 46"/>
                  <a:gd name="T1" fmla="*/ 444 h 46"/>
                  <a:gd name="T2" fmla="*/ 363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6"/>
                      <a:pt x="36" y="46"/>
                      <a:pt x="23" y="46"/>
                    </a:cubicBezTo>
                    <a:cubicBezTo>
                      <a:pt x="10" y="46"/>
                      <a:pt x="0" y="36"/>
                      <a:pt x="0" y="23"/>
                    </a:cubicBezTo>
                    <a:cubicBezTo>
                      <a:pt x="0" y="11"/>
                      <a:pt x="10" y="0"/>
                      <a:pt x="23" y="0"/>
                    </a:cubicBezTo>
                    <a:cubicBezTo>
                      <a:pt x="35" y="0"/>
                      <a:pt x="46" y="10"/>
                      <a:pt x="46" y="23"/>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14" name="Freeform 1736">
                <a:extLst>
                  <a:ext uri="{FF2B5EF4-FFF2-40B4-BE49-F238E27FC236}">
                    <a16:creationId xmlns:a16="http://schemas.microsoft.com/office/drawing/2014/main" id="{44F94184-13B0-4F74-AF6F-48E5D191C4C7}"/>
                  </a:ext>
                </a:extLst>
              </p:cNvPr>
              <p:cNvSpPr>
                <a:spLocks/>
              </p:cNvSpPr>
              <p:nvPr/>
            </p:nvSpPr>
            <p:spPr bwMode="auto">
              <a:xfrm>
                <a:off x="2898" y="1715"/>
                <a:ext cx="67" cy="107"/>
              </a:xfrm>
              <a:custGeom>
                <a:avLst/>
                <a:gdLst>
                  <a:gd name="T0" fmla="*/ 290 w 27"/>
                  <a:gd name="T1" fmla="*/ 21 h 40"/>
                  <a:gd name="T2" fmla="*/ 42 w 27"/>
                  <a:gd name="T3" fmla="*/ 230 h 40"/>
                  <a:gd name="T4" fmla="*/ 166 w 27"/>
                  <a:gd name="T5" fmla="*/ 709 h 40"/>
                  <a:gd name="T6" fmla="*/ 278 w 27"/>
                  <a:gd name="T7" fmla="*/ 709 h 40"/>
                  <a:gd name="T8" fmla="*/ 278 w 27"/>
                  <a:gd name="T9" fmla="*/ 615 h 40"/>
                  <a:gd name="T10" fmla="*/ 290 w 27"/>
                  <a:gd name="T11" fmla="*/ 500 h 40"/>
                  <a:gd name="T12" fmla="*/ 412 w 27"/>
                  <a:gd name="T13" fmla="*/ 171 h 40"/>
                  <a:gd name="T14" fmla="*/ 290 w 27"/>
                  <a:gd name="T15" fmla="*/ 2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0">
                    <a:moveTo>
                      <a:pt x="19" y="1"/>
                    </a:moveTo>
                    <a:cubicBezTo>
                      <a:pt x="13" y="3"/>
                      <a:pt x="6" y="6"/>
                      <a:pt x="3" y="12"/>
                    </a:cubicBezTo>
                    <a:cubicBezTo>
                      <a:pt x="0" y="21"/>
                      <a:pt x="3" y="32"/>
                      <a:pt x="11" y="37"/>
                    </a:cubicBezTo>
                    <a:cubicBezTo>
                      <a:pt x="13" y="38"/>
                      <a:pt x="17" y="40"/>
                      <a:pt x="18" y="37"/>
                    </a:cubicBezTo>
                    <a:cubicBezTo>
                      <a:pt x="19" y="35"/>
                      <a:pt x="19" y="33"/>
                      <a:pt x="18" y="32"/>
                    </a:cubicBezTo>
                    <a:cubicBezTo>
                      <a:pt x="18" y="30"/>
                      <a:pt x="18" y="28"/>
                      <a:pt x="19" y="26"/>
                    </a:cubicBezTo>
                    <a:cubicBezTo>
                      <a:pt x="20" y="19"/>
                      <a:pt x="27" y="15"/>
                      <a:pt x="27" y="9"/>
                    </a:cubicBezTo>
                    <a:cubicBezTo>
                      <a:pt x="27" y="5"/>
                      <a:pt x="23" y="0"/>
                      <a:pt x="19" y="1"/>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15" name="Freeform 1737">
                <a:extLst>
                  <a:ext uri="{FF2B5EF4-FFF2-40B4-BE49-F238E27FC236}">
                    <a16:creationId xmlns:a16="http://schemas.microsoft.com/office/drawing/2014/main" id="{12D4252D-9684-4BCD-8117-A9D9B012DCFF}"/>
                  </a:ext>
                </a:extLst>
              </p:cNvPr>
              <p:cNvSpPr>
                <a:spLocks/>
              </p:cNvSpPr>
              <p:nvPr/>
            </p:nvSpPr>
            <p:spPr bwMode="auto">
              <a:xfrm>
                <a:off x="2905" y="1734"/>
                <a:ext cx="35" cy="66"/>
              </a:xfrm>
              <a:custGeom>
                <a:avLst/>
                <a:gdLst>
                  <a:gd name="T0" fmla="*/ 145 w 14"/>
                  <a:gd name="T1" fmla="*/ 21 h 25"/>
                  <a:gd name="T2" fmla="*/ 63 w 14"/>
                  <a:gd name="T3" fmla="*/ 55 h 25"/>
                  <a:gd name="T4" fmla="*/ 33 w 14"/>
                  <a:gd name="T5" fmla="*/ 145 h 25"/>
                  <a:gd name="T6" fmla="*/ 50 w 14"/>
                  <a:gd name="T7" fmla="*/ 383 h 25"/>
                  <a:gd name="T8" fmla="*/ 113 w 14"/>
                  <a:gd name="T9" fmla="*/ 438 h 25"/>
                  <a:gd name="T10" fmla="*/ 95 w 14"/>
                  <a:gd name="T11" fmla="*/ 370 h 25"/>
                  <a:gd name="T12" fmla="*/ 113 w 14"/>
                  <a:gd name="T13" fmla="*/ 259 h 25"/>
                  <a:gd name="T14" fmla="*/ 188 w 14"/>
                  <a:gd name="T15" fmla="*/ 55 h 25"/>
                  <a:gd name="T16" fmla="*/ 145 w 14"/>
                  <a:gd name="T17" fmla="*/ 21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5">
                    <a:moveTo>
                      <a:pt x="9" y="1"/>
                    </a:moveTo>
                    <a:cubicBezTo>
                      <a:pt x="7" y="0"/>
                      <a:pt x="5" y="2"/>
                      <a:pt x="4" y="3"/>
                    </a:cubicBezTo>
                    <a:cubicBezTo>
                      <a:pt x="3" y="5"/>
                      <a:pt x="3" y="6"/>
                      <a:pt x="2" y="8"/>
                    </a:cubicBezTo>
                    <a:cubicBezTo>
                      <a:pt x="0" y="12"/>
                      <a:pt x="1" y="17"/>
                      <a:pt x="3" y="21"/>
                    </a:cubicBezTo>
                    <a:cubicBezTo>
                      <a:pt x="3" y="22"/>
                      <a:pt x="5" y="25"/>
                      <a:pt x="7" y="24"/>
                    </a:cubicBezTo>
                    <a:cubicBezTo>
                      <a:pt x="7" y="23"/>
                      <a:pt x="6" y="21"/>
                      <a:pt x="6" y="20"/>
                    </a:cubicBezTo>
                    <a:cubicBezTo>
                      <a:pt x="6" y="18"/>
                      <a:pt x="6" y="16"/>
                      <a:pt x="7" y="14"/>
                    </a:cubicBezTo>
                    <a:cubicBezTo>
                      <a:pt x="9" y="11"/>
                      <a:pt x="14" y="7"/>
                      <a:pt x="12" y="3"/>
                    </a:cubicBezTo>
                    <a:cubicBezTo>
                      <a:pt x="11" y="1"/>
                      <a:pt x="10" y="0"/>
                      <a:pt x="9"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16" name="Freeform 1738">
                <a:extLst>
                  <a:ext uri="{FF2B5EF4-FFF2-40B4-BE49-F238E27FC236}">
                    <a16:creationId xmlns:a16="http://schemas.microsoft.com/office/drawing/2014/main" id="{AE88B7FE-1E8E-495B-869A-DD11868DBC8C}"/>
                  </a:ext>
                </a:extLst>
              </p:cNvPr>
              <p:cNvSpPr>
                <a:spLocks/>
              </p:cNvSpPr>
              <p:nvPr/>
            </p:nvSpPr>
            <p:spPr bwMode="auto">
              <a:xfrm>
                <a:off x="2958" y="1699"/>
                <a:ext cx="45" cy="91"/>
              </a:xfrm>
              <a:custGeom>
                <a:avLst/>
                <a:gdLst>
                  <a:gd name="T0" fmla="*/ 0 w 18"/>
                  <a:gd name="T1" fmla="*/ 0 h 34"/>
                  <a:gd name="T2" fmla="*/ 188 w 18"/>
                  <a:gd name="T3" fmla="*/ 653 h 34"/>
                  <a:gd name="T4" fmla="*/ 95 w 18"/>
                  <a:gd name="T5" fmla="*/ 21 h 34"/>
                  <a:gd name="T6" fmla="*/ 0 w 1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4">
                    <a:moveTo>
                      <a:pt x="0" y="0"/>
                    </a:moveTo>
                    <a:cubicBezTo>
                      <a:pt x="0" y="0"/>
                      <a:pt x="15" y="3"/>
                      <a:pt x="12" y="34"/>
                    </a:cubicBezTo>
                    <a:cubicBezTo>
                      <a:pt x="12" y="34"/>
                      <a:pt x="18" y="14"/>
                      <a:pt x="6" y="1"/>
                    </a:cubicBezTo>
                    <a:cubicBezTo>
                      <a:pt x="6" y="1"/>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17" name="Freeform 1739">
                <a:extLst>
                  <a:ext uri="{FF2B5EF4-FFF2-40B4-BE49-F238E27FC236}">
                    <a16:creationId xmlns:a16="http://schemas.microsoft.com/office/drawing/2014/main" id="{33132573-049A-4BC1-9C82-D395B330D19C}"/>
                  </a:ext>
                </a:extLst>
              </p:cNvPr>
              <p:cNvSpPr>
                <a:spLocks/>
              </p:cNvSpPr>
              <p:nvPr/>
            </p:nvSpPr>
            <p:spPr bwMode="auto">
              <a:xfrm>
                <a:off x="2923" y="1704"/>
                <a:ext cx="47" cy="56"/>
              </a:xfrm>
              <a:custGeom>
                <a:avLst/>
                <a:gdLst>
                  <a:gd name="T0" fmla="*/ 0 w 19"/>
                  <a:gd name="T1" fmla="*/ 21 h 21"/>
                  <a:gd name="T2" fmla="*/ 287 w 19"/>
                  <a:gd name="T3" fmla="*/ 397 h 21"/>
                  <a:gd name="T4" fmla="*/ 42 w 19"/>
                  <a:gd name="T5" fmla="*/ 0 h 21"/>
                  <a:gd name="T6" fmla="*/ 0 w 19"/>
                  <a:gd name="T7" fmla="*/ 21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1"/>
                    </a:moveTo>
                    <a:cubicBezTo>
                      <a:pt x="0" y="1"/>
                      <a:pt x="18" y="6"/>
                      <a:pt x="19" y="21"/>
                    </a:cubicBezTo>
                    <a:cubicBezTo>
                      <a:pt x="19" y="21"/>
                      <a:pt x="19" y="8"/>
                      <a:pt x="3" y="0"/>
                    </a:cubicBezTo>
                    <a:cubicBezTo>
                      <a:pt x="3"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18" name="Freeform 1740">
                <a:extLst>
                  <a:ext uri="{FF2B5EF4-FFF2-40B4-BE49-F238E27FC236}">
                    <a16:creationId xmlns:a16="http://schemas.microsoft.com/office/drawing/2014/main" id="{BAB2AAF9-BEAC-4E4E-8993-15603ADB6D65}"/>
                  </a:ext>
                </a:extLst>
              </p:cNvPr>
              <p:cNvSpPr>
                <a:spLocks/>
              </p:cNvSpPr>
              <p:nvPr/>
            </p:nvSpPr>
            <p:spPr bwMode="auto">
              <a:xfrm>
                <a:off x="2870" y="1750"/>
                <a:ext cx="45" cy="80"/>
              </a:xfrm>
              <a:custGeom>
                <a:avLst/>
                <a:gdLst>
                  <a:gd name="T0" fmla="*/ 113 w 18"/>
                  <a:gd name="T1" fmla="*/ 0 h 30"/>
                  <a:gd name="T2" fmla="*/ 283 w 18"/>
                  <a:gd name="T3" fmla="*/ 568 h 30"/>
                  <a:gd name="T4" fmla="*/ 113 w 18"/>
                  <a:gd name="T5" fmla="*/ 0 h 30"/>
                  <a:gd name="T6" fmla="*/ 0 60000 65536"/>
                  <a:gd name="T7" fmla="*/ 0 60000 65536"/>
                  <a:gd name="T8" fmla="*/ 0 60000 65536"/>
                </a:gdLst>
                <a:ahLst/>
                <a:cxnLst>
                  <a:cxn ang="T6">
                    <a:pos x="T0" y="T1"/>
                  </a:cxn>
                  <a:cxn ang="T7">
                    <a:pos x="T2" y="T3"/>
                  </a:cxn>
                  <a:cxn ang="T8">
                    <a:pos x="T4" y="T5"/>
                  </a:cxn>
                </a:cxnLst>
                <a:rect l="0" t="0" r="r" b="b"/>
                <a:pathLst>
                  <a:path w="18" h="30">
                    <a:moveTo>
                      <a:pt x="7" y="0"/>
                    </a:moveTo>
                    <a:cubicBezTo>
                      <a:pt x="7" y="0"/>
                      <a:pt x="1" y="17"/>
                      <a:pt x="18" y="30"/>
                    </a:cubicBezTo>
                    <a:cubicBezTo>
                      <a:pt x="18" y="30"/>
                      <a:pt x="0" y="2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19" name="Freeform 1741">
                <a:extLst>
                  <a:ext uri="{FF2B5EF4-FFF2-40B4-BE49-F238E27FC236}">
                    <a16:creationId xmlns:a16="http://schemas.microsoft.com/office/drawing/2014/main" id="{5A0C9381-4805-4BF0-9E24-EAE6A99267AF}"/>
                  </a:ext>
                </a:extLst>
              </p:cNvPr>
              <p:cNvSpPr>
                <a:spLocks/>
              </p:cNvSpPr>
              <p:nvPr/>
            </p:nvSpPr>
            <p:spPr bwMode="auto">
              <a:xfrm>
                <a:off x="2885" y="1696"/>
                <a:ext cx="138" cy="147"/>
              </a:xfrm>
              <a:custGeom>
                <a:avLst/>
                <a:gdLst>
                  <a:gd name="T0" fmla="*/ 868 w 55"/>
                  <a:gd name="T1" fmla="*/ 513 h 55"/>
                  <a:gd name="T2" fmla="*/ 442 w 55"/>
                  <a:gd name="T3" fmla="*/ 1029 h 55"/>
                  <a:gd name="T4" fmla="*/ 0 w 55"/>
                  <a:gd name="T5" fmla="*/ 513 h 55"/>
                  <a:gd name="T6" fmla="*/ 429 w 55"/>
                  <a:gd name="T7" fmla="*/ 0 h 55"/>
                  <a:gd name="T8" fmla="*/ 868 w 55"/>
                  <a:gd name="T9" fmla="*/ 513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5">
                    <a:moveTo>
                      <a:pt x="55" y="27"/>
                    </a:moveTo>
                    <a:cubicBezTo>
                      <a:pt x="55" y="42"/>
                      <a:pt x="43" y="54"/>
                      <a:pt x="28" y="54"/>
                    </a:cubicBezTo>
                    <a:cubicBezTo>
                      <a:pt x="13" y="55"/>
                      <a:pt x="0" y="42"/>
                      <a:pt x="0" y="27"/>
                    </a:cubicBezTo>
                    <a:cubicBezTo>
                      <a:pt x="0" y="13"/>
                      <a:pt x="12" y="0"/>
                      <a:pt x="27" y="0"/>
                    </a:cubicBezTo>
                    <a:cubicBezTo>
                      <a:pt x="42" y="0"/>
                      <a:pt x="54" y="12"/>
                      <a:pt x="55" y="27"/>
                    </a:cubicBezTo>
                    <a:close/>
                  </a:path>
                </a:pathLst>
              </a:custGeom>
              <a:noFill/>
              <a:ln w="0"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20" name="Freeform 1742">
                <a:extLst>
                  <a:ext uri="{FF2B5EF4-FFF2-40B4-BE49-F238E27FC236}">
                    <a16:creationId xmlns:a16="http://schemas.microsoft.com/office/drawing/2014/main" id="{9BFE3724-51F3-404F-8DB2-F18535BF3895}"/>
                  </a:ext>
                </a:extLst>
              </p:cNvPr>
              <p:cNvSpPr>
                <a:spLocks/>
              </p:cNvSpPr>
              <p:nvPr/>
            </p:nvSpPr>
            <p:spPr bwMode="auto">
              <a:xfrm>
                <a:off x="2670" y="1707"/>
                <a:ext cx="138" cy="147"/>
              </a:xfrm>
              <a:custGeom>
                <a:avLst/>
                <a:gdLst>
                  <a:gd name="T0" fmla="*/ 868 w 55"/>
                  <a:gd name="T1" fmla="*/ 513 h 55"/>
                  <a:gd name="T2" fmla="*/ 442 w 55"/>
                  <a:gd name="T3" fmla="*/ 1050 h 55"/>
                  <a:gd name="T4" fmla="*/ 20 w 55"/>
                  <a:gd name="T5" fmla="*/ 535 h 55"/>
                  <a:gd name="T6" fmla="*/ 429 w 55"/>
                  <a:gd name="T7" fmla="*/ 0 h 55"/>
                  <a:gd name="T8" fmla="*/ 868 w 55"/>
                  <a:gd name="T9" fmla="*/ 513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5">
                    <a:moveTo>
                      <a:pt x="55" y="27"/>
                    </a:moveTo>
                    <a:cubicBezTo>
                      <a:pt x="55" y="42"/>
                      <a:pt x="43" y="55"/>
                      <a:pt x="28" y="55"/>
                    </a:cubicBezTo>
                    <a:cubicBezTo>
                      <a:pt x="13" y="55"/>
                      <a:pt x="1" y="43"/>
                      <a:pt x="1" y="28"/>
                    </a:cubicBezTo>
                    <a:cubicBezTo>
                      <a:pt x="0" y="13"/>
                      <a:pt x="13" y="1"/>
                      <a:pt x="27" y="0"/>
                    </a:cubicBezTo>
                    <a:cubicBezTo>
                      <a:pt x="42" y="0"/>
                      <a:pt x="55" y="12"/>
                      <a:pt x="55" y="27"/>
                    </a:cubicBezTo>
                    <a:close/>
                  </a:path>
                </a:pathLst>
              </a:cu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21" name="Freeform 1743">
                <a:extLst>
                  <a:ext uri="{FF2B5EF4-FFF2-40B4-BE49-F238E27FC236}">
                    <a16:creationId xmlns:a16="http://schemas.microsoft.com/office/drawing/2014/main" id="{8F623D18-320A-4EF6-8EBB-199B51A3FD04}"/>
                  </a:ext>
                </a:extLst>
              </p:cNvPr>
              <p:cNvSpPr>
                <a:spLocks/>
              </p:cNvSpPr>
              <p:nvPr/>
            </p:nvSpPr>
            <p:spPr bwMode="auto">
              <a:xfrm>
                <a:off x="2678" y="1718"/>
                <a:ext cx="115" cy="122"/>
              </a:xfrm>
              <a:custGeom>
                <a:avLst/>
                <a:gdLst>
                  <a:gd name="T0" fmla="*/ 720 w 46"/>
                  <a:gd name="T1" fmla="*/ 430 h 46"/>
                  <a:gd name="T2" fmla="*/ 363 w 46"/>
                  <a:gd name="T3" fmla="*/ 859 h 46"/>
                  <a:gd name="T4" fmla="*/ 0 w 46"/>
                  <a:gd name="T5" fmla="*/ 430 h 46"/>
                  <a:gd name="T6" fmla="*/ 363 w 46"/>
                  <a:gd name="T7" fmla="*/ 0 h 46"/>
                  <a:gd name="T8" fmla="*/ 720 w 46"/>
                  <a:gd name="T9" fmla="*/ 43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6"/>
                      <a:pt x="36" y="46"/>
                      <a:pt x="23" y="46"/>
                    </a:cubicBezTo>
                    <a:cubicBezTo>
                      <a:pt x="10" y="46"/>
                      <a:pt x="0" y="36"/>
                      <a:pt x="0" y="23"/>
                    </a:cubicBezTo>
                    <a:cubicBezTo>
                      <a:pt x="0" y="10"/>
                      <a:pt x="10" y="0"/>
                      <a:pt x="23" y="0"/>
                    </a:cubicBezTo>
                    <a:cubicBezTo>
                      <a:pt x="35" y="0"/>
                      <a:pt x="46" y="10"/>
                      <a:pt x="46" y="23"/>
                    </a:cubicBezTo>
                    <a:close/>
                  </a:path>
                </a:pathLst>
              </a:custGeom>
              <a:solidFill>
                <a:srgbClr val="C9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22" name="Freeform 1744">
                <a:extLst>
                  <a:ext uri="{FF2B5EF4-FFF2-40B4-BE49-F238E27FC236}">
                    <a16:creationId xmlns:a16="http://schemas.microsoft.com/office/drawing/2014/main" id="{14D7EA1D-D29E-45A1-8030-A8EF068113B4}"/>
                  </a:ext>
                </a:extLst>
              </p:cNvPr>
              <p:cNvSpPr>
                <a:spLocks/>
              </p:cNvSpPr>
              <p:nvPr/>
            </p:nvSpPr>
            <p:spPr bwMode="auto">
              <a:xfrm>
                <a:off x="2683" y="1718"/>
                <a:ext cx="115" cy="125"/>
              </a:xfrm>
              <a:custGeom>
                <a:avLst/>
                <a:gdLst>
                  <a:gd name="T0" fmla="*/ 720 w 46"/>
                  <a:gd name="T1" fmla="*/ 431 h 47"/>
                  <a:gd name="T2" fmla="*/ 363 w 46"/>
                  <a:gd name="T3" fmla="*/ 862 h 47"/>
                  <a:gd name="T4" fmla="*/ 0 w 46"/>
                  <a:gd name="T5" fmla="*/ 452 h 47"/>
                  <a:gd name="T6" fmla="*/ 363 w 46"/>
                  <a:gd name="T7" fmla="*/ 0 h 47"/>
                  <a:gd name="T8" fmla="*/ 720 w 46"/>
                  <a:gd name="T9" fmla="*/ 431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7">
                    <a:moveTo>
                      <a:pt x="46" y="23"/>
                    </a:moveTo>
                    <a:cubicBezTo>
                      <a:pt x="46" y="36"/>
                      <a:pt x="36" y="46"/>
                      <a:pt x="23" y="46"/>
                    </a:cubicBezTo>
                    <a:cubicBezTo>
                      <a:pt x="10" y="47"/>
                      <a:pt x="0" y="36"/>
                      <a:pt x="0" y="24"/>
                    </a:cubicBezTo>
                    <a:cubicBezTo>
                      <a:pt x="0" y="11"/>
                      <a:pt x="10" y="1"/>
                      <a:pt x="23" y="0"/>
                    </a:cubicBezTo>
                    <a:cubicBezTo>
                      <a:pt x="35" y="0"/>
                      <a:pt x="46" y="11"/>
                      <a:pt x="46" y="23"/>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23" name="Freeform 1745">
                <a:extLst>
                  <a:ext uri="{FF2B5EF4-FFF2-40B4-BE49-F238E27FC236}">
                    <a16:creationId xmlns:a16="http://schemas.microsoft.com/office/drawing/2014/main" id="{71087CE1-5525-451A-AA74-A8232501298F}"/>
                  </a:ext>
                </a:extLst>
              </p:cNvPr>
              <p:cNvSpPr>
                <a:spLocks/>
              </p:cNvSpPr>
              <p:nvPr/>
            </p:nvSpPr>
            <p:spPr bwMode="auto">
              <a:xfrm>
                <a:off x="2683" y="1726"/>
                <a:ext cx="67" cy="106"/>
              </a:xfrm>
              <a:custGeom>
                <a:avLst/>
                <a:gdLst>
                  <a:gd name="T0" fmla="*/ 290 w 27"/>
                  <a:gd name="T1" fmla="*/ 21 h 40"/>
                  <a:gd name="T2" fmla="*/ 62 w 27"/>
                  <a:gd name="T3" fmla="*/ 225 h 40"/>
                  <a:gd name="T4" fmla="*/ 166 w 27"/>
                  <a:gd name="T5" fmla="*/ 689 h 40"/>
                  <a:gd name="T6" fmla="*/ 290 w 27"/>
                  <a:gd name="T7" fmla="*/ 689 h 40"/>
                  <a:gd name="T8" fmla="*/ 290 w 27"/>
                  <a:gd name="T9" fmla="*/ 596 h 40"/>
                  <a:gd name="T10" fmla="*/ 290 w 27"/>
                  <a:gd name="T11" fmla="*/ 485 h 40"/>
                  <a:gd name="T12" fmla="*/ 412 w 27"/>
                  <a:gd name="T13" fmla="*/ 170 h 40"/>
                  <a:gd name="T14" fmla="*/ 290 w 27"/>
                  <a:gd name="T15" fmla="*/ 2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0">
                    <a:moveTo>
                      <a:pt x="19" y="1"/>
                    </a:moveTo>
                    <a:cubicBezTo>
                      <a:pt x="14" y="3"/>
                      <a:pt x="6" y="6"/>
                      <a:pt x="4" y="12"/>
                    </a:cubicBezTo>
                    <a:cubicBezTo>
                      <a:pt x="0" y="21"/>
                      <a:pt x="3" y="32"/>
                      <a:pt x="11" y="37"/>
                    </a:cubicBezTo>
                    <a:cubicBezTo>
                      <a:pt x="13" y="38"/>
                      <a:pt x="17" y="40"/>
                      <a:pt x="19" y="37"/>
                    </a:cubicBezTo>
                    <a:cubicBezTo>
                      <a:pt x="19" y="35"/>
                      <a:pt x="19" y="34"/>
                      <a:pt x="19" y="32"/>
                    </a:cubicBezTo>
                    <a:cubicBezTo>
                      <a:pt x="18" y="30"/>
                      <a:pt x="18" y="28"/>
                      <a:pt x="19" y="26"/>
                    </a:cubicBezTo>
                    <a:cubicBezTo>
                      <a:pt x="20" y="20"/>
                      <a:pt x="27" y="16"/>
                      <a:pt x="27" y="9"/>
                    </a:cubicBezTo>
                    <a:cubicBezTo>
                      <a:pt x="27" y="5"/>
                      <a:pt x="23" y="0"/>
                      <a:pt x="19" y="1"/>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24" name="Freeform 1746">
                <a:extLst>
                  <a:ext uri="{FF2B5EF4-FFF2-40B4-BE49-F238E27FC236}">
                    <a16:creationId xmlns:a16="http://schemas.microsoft.com/office/drawing/2014/main" id="{4F726CAD-C578-4EE2-A4FF-2B4759C292E5}"/>
                  </a:ext>
                </a:extLst>
              </p:cNvPr>
              <p:cNvSpPr>
                <a:spLocks/>
              </p:cNvSpPr>
              <p:nvPr/>
            </p:nvSpPr>
            <p:spPr bwMode="auto">
              <a:xfrm>
                <a:off x="2693" y="1744"/>
                <a:ext cx="35" cy="70"/>
              </a:xfrm>
              <a:custGeom>
                <a:avLst/>
                <a:gdLst>
                  <a:gd name="T0" fmla="*/ 125 w 14"/>
                  <a:gd name="T1" fmla="*/ 22 h 26"/>
                  <a:gd name="T2" fmla="*/ 63 w 14"/>
                  <a:gd name="T3" fmla="*/ 59 h 26"/>
                  <a:gd name="T4" fmla="*/ 20 w 14"/>
                  <a:gd name="T5" fmla="*/ 175 h 26"/>
                  <a:gd name="T6" fmla="*/ 33 w 14"/>
                  <a:gd name="T7" fmla="*/ 412 h 26"/>
                  <a:gd name="T8" fmla="*/ 95 w 14"/>
                  <a:gd name="T9" fmla="*/ 471 h 26"/>
                  <a:gd name="T10" fmla="*/ 83 w 14"/>
                  <a:gd name="T11" fmla="*/ 390 h 26"/>
                  <a:gd name="T12" fmla="*/ 95 w 14"/>
                  <a:gd name="T13" fmla="*/ 291 h 26"/>
                  <a:gd name="T14" fmla="*/ 175 w 14"/>
                  <a:gd name="T15" fmla="*/ 59 h 26"/>
                  <a:gd name="T16" fmla="*/ 125 w 14"/>
                  <a:gd name="T17" fmla="*/ 22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6">
                    <a:moveTo>
                      <a:pt x="8" y="1"/>
                    </a:moveTo>
                    <a:cubicBezTo>
                      <a:pt x="6" y="0"/>
                      <a:pt x="5" y="2"/>
                      <a:pt x="4" y="3"/>
                    </a:cubicBezTo>
                    <a:cubicBezTo>
                      <a:pt x="2" y="5"/>
                      <a:pt x="2" y="7"/>
                      <a:pt x="1" y="9"/>
                    </a:cubicBezTo>
                    <a:cubicBezTo>
                      <a:pt x="0" y="12"/>
                      <a:pt x="0" y="17"/>
                      <a:pt x="2" y="21"/>
                    </a:cubicBezTo>
                    <a:cubicBezTo>
                      <a:pt x="2" y="22"/>
                      <a:pt x="4" y="26"/>
                      <a:pt x="6" y="24"/>
                    </a:cubicBezTo>
                    <a:cubicBezTo>
                      <a:pt x="6" y="24"/>
                      <a:pt x="6" y="21"/>
                      <a:pt x="5" y="20"/>
                    </a:cubicBezTo>
                    <a:cubicBezTo>
                      <a:pt x="5" y="18"/>
                      <a:pt x="5" y="16"/>
                      <a:pt x="6" y="15"/>
                    </a:cubicBezTo>
                    <a:cubicBezTo>
                      <a:pt x="8" y="11"/>
                      <a:pt x="14" y="8"/>
                      <a:pt x="11" y="3"/>
                    </a:cubicBezTo>
                    <a:cubicBezTo>
                      <a:pt x="11" y="2"/>
                      <a:pt x="9" y="0"/>
                      <a:pt x="8"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25" name="Freeform 1747">
                <a:extLst>
                  <a:ext uri="{FF2B5EF4-FFF2-40B4-BE49-F238E27FC236}">
                    <a16:creationId xmlns:a16="http://schemas.microsoft.com/office/drawing/2014/main" id="{9941B4CC-54F4-40B4-8C06-F9DDF33C0ABF}"/>
                  </a:ext>
                </a:extLst>
              </p:cNvPr>
              <p:cNvSpPr>
                <a:spLocks/>
              </p:cNvSpPr>
              <p:nvPr/>
            </p:nvSpPr>
            <p:spPr bwMode="auto">
              <a:xfrm>
                <a:off x="2743" y="1710"/>
                <a:ext cx="45" cy="90"/>
              </a:xfrm>
              <a:custGeom>
                <a:avLst/>
                <a:gdLst>
                  <a:gd name="T0" fmla="*/ 0 w 18"/>
                  <a:gd name="T1" fmla="*/ 0 h 34"/>
                  <a:gd name="T2" fmla="*/ 208 w 18"/>
                  <a:gd name="T3" fmla="*/ 630 h 34"/>
                  <a:gd name="T4" fmla="*/ 95 w 18"/>
                  <a:gd name="T5" fmla="*/ 21 h 34"/>
                  <a:gd name="T6" fmla="*/ 0 w 1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4">
                    <a:moveTo>
                      <a:pt x="0" y="0"/>
                    </a:moveTo>
                    <a:cubicBezTo>
                      <a:pt x="0" y="0"/>
                      <a:pt x="16" y="3"/>
                      <a:pt x="13" y="34"/>
                    </a:cubicBezTo>
                    <a:cubicBezTo>
                      <a:pt x="13" y="34"/>
                      <a:pt x="18" y="14"/>
                      <a:pt x="6" y="1"/>
                    </a:cubicBezTo>
                    <a:cubicBezTo>
                      <a:pt x="6" y="1"/>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26" name="Freeform 1748">
                <a:extLst>
                  <a:ext uri="{FF2B5EF4-FFF2-40B4-BE49-F238E27FC236}">
                    <a16:creationId xmlns:a16="http://schemas.microsoft.com/office/drawing/2014/main" id="{29F57305-F9CF-4B36-82FB-63AF7CF2F41B}"/>
                  </a:ext>
                </a:extLst>
              </p:cNvPr>
              <p:cNvSpPr>
                <a:spLocks/>
              </p:cNvSpPr>
              <p:nvPr/>
            </p:nvSpPr>
            <p:spPr bwMode="auto">
              <a:xfrm>
                <a:off x="2708" y="1715"/>
                <a:ext cx="47" cy="56"/>
              </a:xfrm>
              <a:custGeom>
                <a:avLst/>
                <a:gdLst>
                  <a:gd name="T0" fmla="*/ 0 w 19"/>
                  <a:gd name="T1" fmla="*/ 35 h 21"/>
                  <a:gd name="T2" fmla="*/ 287 w 19"/>
                  <a:gd name="T3" fmla="*/ 397 h 21"/>
                  <a:gd name="T4" fmla="*/ 42 w 19"/>
                  <a:gd name="T5" fmla="*/ 0 h 21"/>
                  <a:gd name="T6" fmla="*/ 0 w 19"/>
                  <a:gd name="T7" fmla="*/ 35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2"/>
                    </a:moveTo>
                    <a:cubicBezTo>
                      <a:pt x="0" y="2"/>
                      <a:pt x="18" y="7"/>
                      <a:pt x="19" y="21"/>
                    </a:cubicBezTo>
                    <a:cubicBezTo>
                      <a:pt x="19" y="21"/>
                      <a:pt x="19" y="8"/>
                      <a:pt x="3" y="0"/>
                    </a:cubicBezTo>
                    <a:cubicBezTo>
                      <a:pt x="3" y="0"/>
                      <a:pt x="1"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27" name="Freeform 1749">
                <a:extLst>
                  <a:ext uri="{FF2B5EF4-FFF2-40B4-BE49-F238E27FC236}">
                    <a16:creationId xmlns:a16="http://schemas.microsoft.com/office/drawing/2014/main" id="{C2CC97B9-CADD-4043-AC9D-8F69950B2A7B}"/>
                  </a:ext>
                </a:extLst>
              </p:cNvPr>
              <p:cNvSpPr>
                <a:spLocks/>
              </p:cNvSpPr>
              <p:nvPr/>
            </p:nvSpPr>
            <p:spPr bwMode="auto">
              <a:xfrm>
                <a:off x="2655" y="1760"/>
                <a:ext cx="45" cy="80"/>
              </a:xfrm>
              <a:custGeom>
                <a:avLst/>
                <a:gdLst>
                  <a:gd name="T0" fmla="*/ 113 w 18"/>
                  <a:gd name="T1" fmla="*/ 0 h 30"/>
                  <a:gd name="T2" fmla="*/ 283 w 18"/>
                  <a:gd name="T3" fmla="*/ 568 h 30"/>
                  <a:gd name="T4" fmla="*/ 113 w 18"/>
                  <a:gd name="T5" fmla="*/ 0 h 30"/>
                  <a:gd name="T6" fmla="*/ 0 60000 65536"/>
                  <a:gd name="T7" fmla="*/ 0 60000 65536"/>
                  <a:gd name="T8" fmla="*/ 0 60000 65536"/>
                </a:gdLst>
                <a:ahLst/>
                <a:cxnLst>
                  <a:cxn ang="T6">
                    <a:pos x="T0" y="T1"/>
                  </a:cxn>
                  <a:cxn ang="T7">
                    <a:pos x="T2" y="T3"/>
                  </a:cxn>
                  <a:cxn ang="T8">
                    <a:pos x="T4" y="T5"/>
                  </a:cxn>
                </a:cxnLst>
                <a:rect l="0" t="0" r="r" b="b"/>
                <a:pathLst>
                  <a:path w="18" h="30">
                    <a:moveTo>
                      <a:pt x="7" y="0"/>
                    </a:moveTo>
                    <a:cubicBezTo>
                      <a:pt x="7" y="0"/>
                      <a:pt x="1" y="17"/>
                      <a:pt x="18" y="30"/>
                    </a:cubicBezTo>
                    <a:cubicBezTo>
                      <a:pt x="18" y="30"/>
                      <a:pt x="0" y="2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28" name="Freeform 1750">
                <a:extLst>
                  <a:ext uri="{FF2B5EF4-FFF2-40B4-BE49-F238E27FC236}">
                    <a16:creationId xmlns:a16="http://schemas.microsoft.com/office/drawing/2014/main" id="{FD9885E4-C54A-4334-8C98-14E6819D72DE}"/>
                  </a:ext>
                </a:extLst>
              </p:cNvPr>
              <p:cNvSpPr>
                <a:spLocks/>
              </p:cNvSpPr>
              <p:nvPr/>
            </p:nvSpPr>
            <p:spPr bwMode="auto">
              <a:xfrm>
                <a:off x="2670" y="1707"/>
                <a:ext cx="138" cy="147"/>
              </a:xfrm>
              <a:custGeom>
                <a:avLst/>
                <a:gdLst>
                  <a:gd name="T0" fmla="*/ 868 w 55"/>
                  <a:gd name="T1" fmla="*/ 513 h 55"/>
                  <a:gd name="T2" fmla="*/ 442 w 55"/>
                  <a:gd name="T3" fmla="*/ 1050 h 55"/>
                  <a:gd name="T4" fmla="*/ 20 w 55"/>
                  <a:gd name="T5" fmla="*/ 535 h 55"/>
                  <a:gd name="T6" fmla="*/ 429 w 55"/>
                  <a:gd name="T7" fmla="*/ 0 h 55"/>
                  <a:gd name="T8" fmla="*/ 868 w 55"/>
                  <a:gd name="T9" fmla="*/ 513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5">
                    <a:moveTo>
                      <a:pt x="55" y="27"/>
                    </a:moveTo>
                    <a:cubicBezTo>
                      <a:pt x="55" y="42"/>
                      <a:pt x="43" y="55"/>
                      <a:pt x="28" y="55"/>
                    </a:cubicBezTo>
                    <a:cubicBezTo>
                      <a:pt x="13" y="55"/>
                      <a:pt x="1" y="43"/>
                      <a:pt x="1" y="28"/>
                    </a:cubicBezTo>
                    <a:cubicBezTo>
                      <a:pt x="0" y="13"/>
                      <a:pt x="13" y="1"/>
                      <a:pt x="27" y="0"/>
                    </a:cubicBezTo>
                    <a:cubicBezTo>
                      <a:pt x="42" y="0"/>
                      <a:pt x="55" y="12"/>
                      <a:pt x="55" y="27"/>
                    </a:cubicBezTo>
                    <a:close/>
                  </a:path>
                </a:pathLst>
              </a:custGeom>
              <a:noFill/>
              <a:ln w="0"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29" name="Oval 428">
                <a:extLst>
                  <a:ext uri="{FF2B5EF4-FFF2-40B4-BE49-F238E27FC236}">
                    <a16:creationId xmlns:a16="http://schemas.microsoft.com/office/drawing/2014/main" id="{EF3119F0-18B4-4C64-B34E-94AD9681BC3B}"/>
                  </a:ext>
                </a:extLst>
              </p:cNvPr>
              <p:cNvSpPr>
                <a:spLocks noChangeArrowheads="1"/>
              </p:cNvSpPr>
              <p:nvPr/>
            </p:nvSpPr>
            <p:spPr bwMode="auto">
              <a:xfrm>
                <a:off x="2453" y="1712"/>
                <a:ext cx="135" cy="144"/>
              </a:xfrm>
              <a:prstGeom prst="ellipse">
                <a:avLst/>
              </a:pr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430" name="Freeform 1752">
                <a:extLst>
                  <a:ext uri="{FF2B5EF4-FFF2-40B4-BE49-F238E27FC236}">
                    <a16:creationId xmlns:a16="http://schemas.microsoft.com/office/drawing/2014/main" id="{3C6A529C-02C6-4992-A8CD-9C9D63D49A2E}"/>
                  </a:ext>
                </a:extLst>
              </p:cNvPr>
              <p:cNvSpPr>
                <a:spLocks/>
              </p:cNvSpPr>
              <p:nvPr/>
            </p:nvSpPr>
            <p:spPr bwMode="auto">
              <a:xfrm>
                <a:off x="2458" y="1723"/>
                <a:ext cx="115" cy="123"/>
              </a:xfrm>
              <a:custGeom>
                <a:avLst/>
                <a:gdLst>
                  <a:gd name="T0" fmla="*/ 720 w 46"/>
                  <a:gd name="T1" fmla="*/ 444 h 46"/>
                  <a:gd name="T2" fmla="*/ 363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5"/>
                      <a:pt x="36" y="46"/>
                      <a:pt x="23" y="46"/>
                    </a:cubicBezTo>
                    <a:cubicBezTo>
                      <a:pt x="11" y="46"/>
                      <a:pt x="0" y="36"/>
                      <a:pt x="0" y="23"/>
                    </a:cubicBezTo>
                    <a:cubicBezTo>
                      <a:pt x="0" y="10"/>
                      <a:pt x="10" y="0"/>
                      <a:pt x="23" y="0"/>
                    </a:cubicBezTo>
                    <a:cubicBezTo>
                      <a:pt x="36" y="0"/>
                      <a:pt x="46" y="10"/>
                      <a:pt x="46" y="23"/>
                    </a:cubicBezTo>
                    <a:close/>
                  </a:path>
                </a:pathLst>
              </a:custGeom>
              <a:solidFill>
                <a:srgbClr val="C9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31" name="Freeform 1753">
                <a:extLst>
                  <a:ext uri="{FF2B5EF4-FFF2-40B4-BE49-F238E27FC236}">
                    <a16:creationId xmlns:a16="http://schemas.microsoft.com/office/drawing/2014/main" id="{6210D918-7157-47BF-81DC-A44D6FDF9B5F}"/>
                  </a:ext>
                </a:extLst>
              </p:cNvPr>
              <p:cNvSpPr>
                <a:spLocks/>
              </p:cNvSpPr>
              <p:nvPr/>
            </p:nvSpPr>
            <p:spPr bwMode="auto">
              <a:xfrm>
                <a:off x="2463" y="1723"/>
                <a:ext cx="117" cy="123"/>
              </a:xfrm>
              <a:custGeom>
                <a:avLst/>
                <a:gdLst>
                  <a:gd name="T0" fmla="*/ 712 w 47"/>
                  <a:gd name="T1" fmla="*/ 444 h 46"/>
                  <a:gd name="T2" fmla="*/ 371 w 47"/>
                  <a:gd name="T3" fmla="*/ 880 h 46"/>
                  <a:gd name="T4" fmla="*/ 0 w 47"/>
                  <a:gd name="T5" fmla="*/ 444 h 46"/>
                  <a:gd name="T6" fmla="*/ 353 w 47"/>
                  <a:gd name="T7" fmla="*/ 0 h 46"/>
                  <a:gd name="T8" fmla="*/ 712 w 47"/>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6">
                    <a:moveTo>
                      <a:pt x="46" y="23"/>
                    </a:moveTo>
                    <a:cubicBezTo>
                      <a:pt x="47" y="36"/>
                      <a:pt x="36" y="46"/>
                      <a:pt x="24" y="46"/>
                    </a:cubicBezTo>
                    <a:cubicBezTo>
                      <a:pt x="11" y="46"/>
                      <a:pt x="0" y="36"/>
                      <a:pt x="0" y="23"/>
                    </a:cubicBezTo>
                    <a:cubicBezTo>
                      <a:pt x="0" y="11"/>
                      <a:pt x="11" y="0"/>
                      <a:pt x="23" y="0"/>
                    </a:cubicBezTo>
                    <a:cubicBezTo>
                      <a:pt x="36" y="0"/>
                      <a:pt x="46" y="10"/>
                      <a:pt x="46" y="23"/>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32" name="Freeform 1754">
                <a:extLst>
                  <a:ext uri="{FF2B5EF4-FFF2-40B4-BE49-F238E27FC236}">
                    <a16:creationId xmlns:a16="http://schemas.microsoft.com/office/drawing/2014/main" id="{9075CFD0-D2A9-4575-9E11-D6060977F5C1}"/>
                  </a:ext>
                </a:extLst>
              </p:cNvPr>
              <p:cNvSpPr>
                <a:spLocks/>
              </p:cNvSpPr>
              <p:nvPr/>
            </p:nvSpPr>
            <p:spPr bwMode="auto">
              <a:xfrm>
                <a:off x="2465" y="1731"/>
                <a:ext cx="68" cy="107"/>
              </a:xfrm>
              <a:custGeom>
                <a:avLst/>
                <a:gdLst>
                  <a:gd name="T0" fmla="*/ 305 w 27"/>
                  <a:gd name="T1" fmla="*/ 21 h 40"/>
                  <a:gd name="T2" fmla="*/ 50 w 27"/>
                  <a:gd name="T3" fmla="*/ 230 h 40"/>
                  <a:gd name="T4" fmla="*/ 179 w 27"/>
                  <a:gd name="T5" fmla="*/ 709 h 40"/>
                  <a:gd name="T6" fmla="*/ 285 w 27"/>
                  <a:gd name="T7" fmla="*/ 709 h 40"/>
                  <a:gd name="T8" fmla="*/ 285 w 27"/>
                  <a:gd name="T9" fmla="*/ 615 h 40"/>
                  <a:gd name="T10" fmla="*/ 305 w 27"/>
                  <a:gd name="T11" fmla="*/ 500 h 40"/>
                  <a:gd name="T12" fmla="*/ 431 w 27"/>
                  <a:gd name="T13" fmla="*/ 171 h 40"/>
                  <a:gd name="T14" fmla="*/ 305 w 27"/>
                  <a:gd name="T15" fmla="*/ 2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0">
                    <a:moveTo>
                      <a:pt x="19" y="1"/>
                    </a:moveTo>
                    <a:cubicBezTo>
                      <a:pt x="13" y="2"/>
                      <a:pt x="6" y="6"/>
                      <a:pt x="3" y="12"/>
                    </a:cubicBezTo>
                    <a:cubicBezTo>
                      <a:pt x="0" y="21"/>
                      <a:pt x="3" y="32"/>
                      <a:pt x="11" y="37"/>
                    </a:cubicBezTo>
                    <a:cubicBezTo>
                      <a:pt x="13" y="38"/>
                      <a:pt x="17" y="40"/>
                      <a:pt x="18" y="37"/>
                    </a:cubicBezTo>
                    <a:cubicBezTo>
                      <a:pt x="19" y="35"/>
                      <a:pt x="18" y="33"/>
                      <a:pt x="18" y="32"/>
                    </a:cubicBezTo>
                    <a:cubicBezTo>
                      <a:pt x="18" y="30"/>
                      <a:pt x="18" y="28"/>
                      <a:pt x="19" y="26"/>
                    </a:cubicBezTo>
                    <a:cubicBezTo>
                      <a:pt x="20" y="19"/>
                      <a:pt x="27" y="15"/>
                      <a:pt x="27" y="9"/>
                    </a:cubicBezTo>
                    <a:cubicBezTo>
                      <a:pt x="27" y="5"/>
                      <a:pt x="23" y="0"/>
                      <a:pt x="19" y="1"/>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33" name="Freeform 1755">
                <a:extLst>
                  <a:ext uri="{FF2B5EF4-FFF2-40B4-BE49-F238E27FC236}">
                    <a16:creationId xmlns:a16="http://schemas.microsoft.com/office/drawing/2014/main" id="{FA5513BF-C1B2-4E15-AE31-FD0E9DA06FA8}"/>
                  </a:ext>
                </a:extLst>
              </p:cNvPr>
              <p:cNvSpPr>
                <a:spLocks/>
              </p:cNvSpPr>
              <p:nvPr/>
            </p:nvSpPr>
            <p:spPr bwMode="auto">
              <a:xfrm>
                <a:off x="2473" y="1750"/>
                <a:ext cx="35" cy="66"/>
              </a:xfrm>
              <a:custGeom>
                <a:avLst/>
                <a:gdLst>
                  <a:gd name="T0" fmla="*/ 145 w 14"/>
                  <a:gd name="T1" fmla="*/ 0 h 25"/>
                  <a:gd name="T2" fmla="*/ 63 w 14"/>
                  <a:gd name="T3" fmla="*/ 55 h 25"/>
                  <a:gd name="T4" fmla="*/ 33 w 14"/>
                  <a:gd name="T5" fmla="*/ 145 h 25"/>
                  <a:gd name="T6" fmla="*/ 33 w 14"/>
                  <a:gd name="T7" fmla="*/ 383 h 25"/>
                  <a:gd name="T8" fmla="*/ 95 w 14"/>
                  <a:gd name="T9" fmla="*/ 438 h 25"/>
                  <a:gd name="T10" fmla="*/ 95 w 14"/>
                  <a:gd name="T11" fmla="*/ 370 h 25"/>
                  <a:gd name="T12" fmla="*/ 113 w 14"/>
                  <a:gd name="T13" fmla="*/ 259 h 25"/>
                  <a:gd name="T14" fmla="*/ 188 w 14"/>
                  <a:gd name="T15" fmla="*/ 34 h 25"/>
                  <a:gd name="T16" fmla="*/ 125 w 14"/>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5">
                    <a:moveTo>
                      <a:pt x="9" y="0"/>
                    </a:moveTo>
                    <a:cubicBezTo>
                      <a:pt x="7" y="0"/>
                      <a:pt x="5" y="2"/>
                      <a:pt x="4" y="3"/>
                    </a:cubicBezTo>
                    <a:cubicBezTo>
                      <a:pt x="3" y="5"/>
                      <a:pt x="2" y="6"/>
                      <a:pt x="2" y="8"/>
                    </a:cubicBezTo>
                    <a:cubicBezTo>
                      <a:pt x="0" y="12"/>
                      <a:pt x="0" y="17"/>
                      <a:pt x="2" y="21"/>
                    </a:cubicBezTo>
                    <a:cubicBezTo>
                      <a:pt x="3" y="21"/>
                      <a:pt x="5" y="25"/>
                      <a:pt x="6" y="24"/>
                    </a:cubicBezTo>
                    <a:cubicBezTo>
                      <a:pt x="7" y="23"/>
                      <a:pt x="6" y="21"/>
                      <a:pt x="6" y="20"/>
                    </a:cubicBezTo>
                    <a:cubicBezTo>
                      <a:pt x="6" y="18"/>
                      <a:pt x="6" y="16"/>
                      <a:pt x="7" y="14"/>
                    </a:cubicBezTo>
                    <a:cubicBezTo>
                      <a:pt x="9" y="10"/>
                      <a:pt x="14" y="7"/>
                      <a:pt x="12" y="2"/>
                    </a:cubicBezTo>
                    <a:cubicBezTo>
                      <a:pt x="11" y="1"/>
                      <a:pt x="10"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34" name="Freeform 1756">
                <a:extLst>
                  <a:ext uri="{FF2B5EF4-FFF2-40B4-BE49-F238E27FC236}">
                    <a16:creationId xmlns:a16="http://schemas.microsoft.com/office/drawing/2014/main" id="{8DE56260-2821-42F3-B952-DFDBBB8B25D6}"/>
                  </a:ext>
                </a:extLst>
              </p:cNvPr>
              <p:cNvSpPr>
                <a:spLocks/>
              </p:cNvSpPr>
              <p:nvPr/>
            </p:nvSpPr>
            <p:spPr bwMode="auto">
              <a:xfrm>
                <a:off x="2525" y="1715"/>
                <a:ext cx="45" cy="91"/>
              </a:xfrm>
              <a:custGeom>
                <a:avLst/>
                <a:gdLst>
                  <a:gd name="T0" fmla="*/ 0 w 18"/>
                  <a:gd name="T1" fmla="*/ 0 h 34"/>
                  <a:gd name="T2" fmla="*/ 188 w 18"/>
                  <a:gd name="T3" fmla="*/ 653 h 34"/>
                  <a:gd name="T4" fmla="*/ 95 w 18"/>
                  <a:gd name="T5" fmla="*/ 21 h 34"/>
                  <a:gd name="T6" fmla="*/ 0 w 1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4">
                    <a:moveTo>
                      <a:pt x="0" y="0"/>
                    </a:moveTo>
                    <a:cubicBezTo>
                      <a:pt x="0" y="0"/>
                      <a:pt x="15" y="3"/>
                      <a:pt x="12" y="34"/>
                    </a:cubicBezTo>
                    <a:cubicBezTo>
                      <a:pt x="12" y="34"/>
                      <a:pt x="18" y="14"/>
                      <a:pt x="6" y="1"/>
                    </a:cubicBezTo>
                    <a:cubicBezTo>
                      <a:pt x="6" y="1"/>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35" name="Freeform 1757">
                <a:extLst>
                  <a:ext uri="{FF2B5EF4-FFF2-40B4-BE49-F238E27FC236}">
                    <a16:creationId xmlns:a16="http://schemas.microsoft.com/office/drawing/2014/main" id="{4CE44A64-E6D1-46DA-8F9E-79A1AB427CF5}"/>
                  </a:ext>
                </a:extLst>
              </p:cNvPr>
              <p:cNvSpPr>
                <a:spLocks/>
              </p:cNvSpPr>
              <p:nvPr/>
            </p:nvSpPr>
            <p:spPr bwMode="auto">
              <a:xfrm>
                <a:off x="2488" y="1720"/>
                <a:ext cx="50" cy="56"/>
              </a:xfrm>
              <a:custGeom>
                <a:avLst/>
                <a:gdLst>
                  <a:gd name="T0" fmla="*/ 0 w 20"/>
                  <a:gd name="T1" fmla="*/ 21 h 21"/>
                  <a:gd name="T2" fmla="*/ 313 w 20"/>
                  <a:gd name="T3" fmla="*/ 397 h 21"/>
                  <a:gd name="T4" fmla="*/ 63 w 20"/>
                  <a:gd name="T5" fmla="*/ 0 h 21"/>
                  <a:gd name="T6" fmla="*/ 0 w 20"/>
                  <a:gd name="T7" fmla="*/ 21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1">
                    <a:moveTo>
                      <a:pt x="0" y="1"/>
                    </a:moveTo>
                    <a:cubicBezTo>
                      <a:pt x="0" y="1"/>
                      <a:pt x="19" y="6"/>
                      <a:pt x="20" y="21"/>
                    </a:cubicBezTo>
                    <a:cubicBezTo>
                      <a:pt x="20" y="21"/>
                      <a:pt x="20" y="8"/>
                      <a:pt x="4" y="0"/>
                    </a:cubicBezTo>
                    <a:cubicBezTo>
                      <a:pt x="4" y="0"/>
                      <a:pt x="2"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36" name="Freeform 1758">
                <a:extLst>
                  <a:ext uri="{FF2B5EF4-FFF2-40B4-BE49-F238E27FC236}">
                    <a16:creationId xmlns:a16="http://schemas.microsoft.com/office/drawing/2014/main" id="{70DA97BF-FACD-4A70-9F81-3F432951D706}"/>
                  </a:ext>
                </a:extLst>
              </p:cNvPr>
              <p:cNvSpPr>
                <a:spLocks/>
              </p:cNvSpPr>
              <p:nvPr/>
            </p:nvSpPr>
            <p:spPr bwMode="auto">
              <a:xfrm>
                <a:off x="2438" y="1766"/>
                <a:ext cx="42" cy="80"/>
              </a:xfrm>
              <a:custGeom>
                <a:avLst/>
                <a:gdLst>
                  <a:gd name="T0" fmla="*/ 104 w 17"/>
                  <a:gd name="T1" fmla="*/ 0 h 30"/>
                  <a:gd name="T2" fmla="*/ 257 w 17"/>
                  <a:gd name="T3" fmla="*/ 568 h 30"/>
                  <a:gd name="T4" fmla="*/ 104 w 17"/>
                  <a:gd name="T5" fmla="*/ 0 h 30"/>
                  <a:gd name="T6" fmla="*/ 0 60000 65536"/>
                  <a:gd name="T7" fmla="*/ 0 60000 65536"/>
                  <a:gd name="T8" fmla="*/ 0 60000 65536"/>
                </a:gdLst>
                <a:ahLst/>
                <a:cxnLst>
                  <a:cxn ang="T6">
                    <a:pos x="T0" y="T1"/>
                  </a:cxn>
                  <a:cxn ang="T7">
                    <a:pos x="T2" y="T3"/>
                  </a:cxn>
                  <a:cxn ang="T8">
                    <a:pos x="T4" y="T5"/>
                  </a:cxn>
                </a:cxnLst>
                <a:rect l="0" t="0" r="r" b="b"/>
                <a:pathLst>
                  <a:path w="17" h="30">
                    <a:moveTo>
                      <a:pt x="7" y="0"/>
                    </a:moveTo>
                    <a:cubicBezTo>
                      <a:pt x="7" y="0"/>
                      <a:pt x="1" y="17"/>
                      <a:pt x="17" y="30"/>
                    </a:cubicBezTo>
                    <a:cubicBezTo>
                      <a:pt x="17" y="30"/>
                      <a:pt x="0" y="2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37" name="Oval 436">
                <a:extLst>
                  <a:ext uri="{FF2B5EF4-FFF2-40B4-BE49-F238E27FC236}">
                    <a16:creationId xmlns:a16="http://schemas.microsoft.com/office/drawing/2014/main" id="{201AC16C-E212-42F9-B0B7-740E85610BB9}"/>
                  </a:ext>
                </a:extLst>
              </p:cNvPr>
              <p:cNvSpPr>
                <a:spLocks noChangeArrowheads="1"/>
              </p:cNvSpPr>
              <p:nvPr/>
            </p:nvSpPr>
            <p:spPr bwMode="auto">
              <a:xfrm>
                <a:off x="2453" y="1712"/>
                <a:ext cx="135" cy="144"/>
              </a:xfrm>
              <a:prstGeom prst="ellipse">
                <a:avLst/>
              </a:prstGeom>
              <a:noFill/>
              <a:ln w="0">
                <a:solidFill>
                  <a:srgbClr val="333333"/>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438" name="Freeform 1760">
                <a:extLst>
                  <a:ext uri="{FF2B5EF4-FFF2-40B4-BE49-F238E27FC236}">
                    <a16:creationId xmlns:a16="http://schemas.microsoft.com/office/drawing/2014/main" id="{574E6D1A-7343-4FDE-B909-76ADC6759A46}"/>
                  </a:ext>
                </a:extLst>
              </p:cNvPr>
              <p:cNvSpPr>
                <a:spLocks/>
              </p:cNvSpPr>
              <p:nvPr/>
            </p:nvSpPr>
            <p:spPr bwMode="auto">
              <a:xfrm>
                <a:off x="2998" y="1480"/>
                <a:ext cx="137" cy="147"/>
              </a:xfrm>
              <a:custGeom>
                <a:avLst/>
                <a:gdLst>
                  <a:gd name="T0" fmla="*/ 849 w 55"/>
                  <a:gd name="T1" fmla="*/ 513 h 55"/>
                  <a:gd name="T2" fmla="*/ 433 w 55"/>
                  <a:gd name="T3" fmla="*/ 1050 h 55"/>
                  <a:gd name="T4" fmla="*/ 0 w 55"/>
                  <a:gd name="T5" fmla="*/ 535 h 55"/>
                  <a:gd name="T6" fmla="*/ 416 w 55"/>
                  <a:gd name="T7" fmla="*/ 21 h 55"/>
                  <a:gd name="T8" fmla="*/ 849 w 55"/>
                  <a:gd name="T9" fmla="*/ 513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5">
                    <a:moveTo>
                      <a:pt x="55" y="27"/>
                    </a:moveTo>
                    <a:cubicBezTo>
                      <a:pt x="55" y="42"/>
                      <a:pt x="43" y="55"/>
                      <a:pt x="28" y="55"/>
                    </a:cubicBezTo>
                    <a:cubicBezTo>
                      <a:pt x="13" y="55"/>
                      <a:pt x="0" y="43"/>
                      <a:pt x="0" y="28"/>
                    </a:cubicBezTo>
                    <a:cubicBezTo>
                      <a:pt x="0" y="13"/>
                      <a:pt x="12" y="1"/>
                      <a:pt x="27" y="1"/>
                    </a:cubicBezTo>
                    <a:cubicBezTo>
                      <a:pt x="42" y="0"/>
                      <a:pt x="54" y="13"/>
                      <a:pt x="55" y="27"/>
                    </a:cubicBezTo>
                    <a:close/>
                  </a:path>
                </a:pathLst>
              </a:cu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39" name="Freeform 1761">
                <a:extLst>
                  <a:ext uri="{FF2B5EF4-FFF2-40B4-BE49-F238E27FC236}">
                    <a16:creationId xmlns:a16="http://schemas.microsoft.com/office/drawing/2014/main" id="{FC87068C-034E-46E6-B75E-F6B8427F6136}"/>
                  </a:ext>
                </a:extLst>
              </p:cNvPr>
              <p:cNvSpPr>
                <a:spLocks/>
              </p:cNvSpPr>
              <p:nvPr/>
            </p:nvSpPr>
            <p:spPr bwMode="auto">
              <a:xfrm>
                <a:off x="3005" y="1491"/>
                <a:ext cx="115" cy="123"/>
              </a:xfrm>
              <a:custGeom>
                <a:avLst/>
                <a:gdLst>
                  <a:gd name="T0" fmla="*/ 720 w 46"/>
                  <a:gd name="T1" fmla="*/ 444 h 46"/>
                  <a:gd name="T2" fmla="*/ 363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6"/>
                      <a:pt x="35" y="46"/>
                      <a:pt x="23" y="46"/>
                    </a:cubicBezTo>
                    <a:cubicBezTo>
                      <a:pt x="10" y="46"/>
                      <a:pt x="0" y="36"/>
                      <a:pt x="0" y="23"/>
                    </a:cubicBezTo>
                    <a:cubicBezTo>
                      <a:pt x="0" y="11"/>
                      <a:pt x="10" y="0"/>
                      <a:pt x="23" y="0"/>
                    </a:cubicBezTo>
                    <a:cubicBezTo>
                      <a:pt x="35" y="0"/>
                      <a:pt x="46" y="10"/>
                      <a:pt x="46" y="23"/>
                    </a:cubicBezTo>
                    <a:close/>
                  </a:path>
                </a:pathLst>
              </a:custGeom>
              <a:solidFill>
                <a:srgbClr val="C9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40" name="Freeform 1762">
                <a:extLst>
                  <a:ext uri="{FF2B5EF4-FFF2-40B4-BE49-F238E27FC236}">
                    <a16:creationId xmlns:a16="http://schemas.microsoft.com/office/drawing/2014/main" id="{D05A586E-6244-4B97-A73B-EF59237F056E}"/>
                  </a:ext>
                </a:extLst>
              </p:cNvPr>
              <p:cNvSpPr>
                <a:spLocks/>
              </p:cNvSpPr>
              <p:nvPr/>
            </p:nvSpPr>
            <p:spPr bwMode="auto">
              <a:xfrm>
                <a:off x="3010" y="1491"/>
                <a:ext cx="115" cy="125"/>
              </a:xfrm>
              <a:custGeom>
                <a:avLst/>
                <a:gdLst>
                  <a:gd name="T0" fmla="*/ 720 w 46"/>
                  <a:gd name="T1" fmla="*/ 431 h 47"/>
                  <a:gd name="T2" fmla="*/ 363 w 46"/>
                  <a:gd name="T3" fmla="*/ 883 h 47"/>
                  <a:gd name="T4" fmla="*/ 0 w 46"/>
                  <a:gd name="T5" fmla="*/ 452 h 47"/>
                  <a:gd name="T6" fmla="*/ 363 w 46"/>
                  <a:gd name="T7" fmla="*/ 21 h 47"/>
                  <a:gd name="T8" fmla="*/ 720 w 46"/>
                  <a:gd name="T9" fmla="*/ 431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7">
                    <a:moveTo>
                      <a:pt x="46" y="23"/>
                    </a:moveTo>
                    <a:cubicBezTo>
                      <a:pt x="46" y="36"/>
                      <a:pt x="36" y="47"/>
                      <a:pt x="23" y="47"/>
                    </a:cubicBezTo>
                    <a:cubicBezTo>
                      <a:pt x="10" y="47"/>
                      <a:pt x="0" y="36"/>
                      <a:pt x="0" y="24"/>
                    </a:cubicBezTo>
                    <a:cubicBezTo>
                      <a:pt x="0" y="11"/>
                      <a:pt x="10" y="1"/>
                      <a:pt x="23" y="1"/>
                    </a:cubicBezTo>
                    <a:cubicBezTo>
                      <a:pt x="35" y="0"/>
                      <a:pt x="46" y="11"/>
                      <a:pt x="46" y="23"/>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41" name="Freeform 1763">
                <a:extLst>
                  <a:ext uri="{FF2B5EF4-FFF2-40B4-BE49-F238E27FC236}">
                    <a16:creationId xmlns:a16="http://schemas.microsoft.com/office/drawing/2014/main" id="{BBDE6152-44C4-4D11-BC63-47D8CDB08201}"/>
                  </a:ext>
                </a:extLst>
              </p:cNvPr>
              <p:cNvSpPr>
                <a:spLocks/>
              </p:cNvSpPr>
              <p:nvPr/>
            </p:nvSpPr>
            <p:spPr bwMode="auto">
              <a:xfrm>
                <a:off x="3010" y="1499"/>
                <a:ext cx="68" cy="107"/>
              </a:xfrm>
              <a:custGeom>
                <a:avLst/>
                <a:gdLst>
                  <a:gd name="T0" fmla="*/ 305 w 27"/>
                  <a:gd name="T1" fmla="*/ 21 h 40"/>
                  <a:gd name="T2" fmla="*/ 50 w 27"/>
                  <a:gd name="T3" fmla="*/ 251 h 40"/>
                  <a:gd name="T4" fmla="*/ 179 w 27"/>
                  <a:gd name="T5" fmla="*/ 709 h 40"/>
                  <a:gd name="T6" fmla="*/ 285 w 27"/>
                  <a:gd name="T7" fmla="*/ 709 h 40"/>
                  <a:gd name="T8" fmla="*/ 285 w 27"/>
                  <a:gd name="T9" fmla="*/ 615 h 40"/>
                  <a:gd name="T10" fmla="*/ 305 w 27"/>
                  <a:gd name="T11" fmla="*/ 500 h 40"/>
                  <a:gd name="T12" fmla="*/ 431 w 27"/>
                  <a:gd name="T13" fmla="*/ 171 h 40"/>
                  <a:gd name="T14" fmla="*/ 305 w 27"/>
                  <a:gd name="T15" fmla="*/ 2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0">
                    <a:moveTo>
                      <a:pt x="19" y="1"/>
                    </a:moveTo>
                    <a:cubicBezTo>
                      <a:pt x="14" y="3"/>
                      <a:pt x="6" y="7"/>
                      <a:pt x="3" y="13"/>
                    </a:cubicBezTo>
                    <a:cubicBezTo>
                      <a:pt x="0" y="21"/>
                      <a:pt x="3" y="32"/>
                      <a:pt x="11" y="37"/>
                    </a:cubicBezTo>
                    <a:cubicBezTo>
                      <a:pt x="13" y="39"/>
                      <a:pt x="17" y="40"/>
                      <a:pt x="18" y="37"/>
                    </a:cubicBezTo>
                    <a:cubicBezTo>
                      <a:pt x="19" y="35"/>
                      <a:pt x="19" y="34"/>
                      <a:pt x="18" y="32"/>
                    </a:cubicBezTo>
                    <a:cubicBezTo>
                      <a:pt x="18" y="30"/>
                      <a:pt x="18" y="28"/>
                      <a:pt x="19" y="26"/>
                    </a:cubicBezTo>
                    <a:cubicBezTo>
                      <a:pt x="20" y="20"/>
                      <a:pt x="27" y="16"/>
                      <a:pt x="27" y="9"/>
                    </a:cubicBezTo>
                    <a:cubicBezTo>
                      <a:pt x="27" y="5"/>
                      <a:pt x="23" y="0"/>
                      <a:pt x="19" y="1"/>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42" name="Freeform 1764">
                <a:extLst>
                  <a:ext uri="{FF2B5EF4-FFF2-40B4-BE49-F238E27FC236}">
                    <a16:creationId xmlns:a16="http://schemas.microsoft.com/office/drawing/2014/main" id="{AE8430AD-4091-485C-98B2-809F270F6A67}"/>
                  </a:ext>
                </a:extLst>
              </p:cNvPr>
              <p:cNvSpPr>
                <a:spLocks/>
              </p:cNvSpPr>
              <p:nvPr/>
            </p:nvSpPr>
            <p:spPr bwMode="auto">
              <a:xfrm>
                <a:off x="3020" y="1518"/>
                <a:ext cx="33" cy="69"/>
              </a:xfrm>
              <a:custGeom>
                <a:avLst/>
                <a:gdLst>
                  <a:gd name="T0" fmla="*/ 129 w 13"/>
                  <a:gd name="T1" fmla="*/ 21 h 26"/>
                  <a:gd name="T2" fmla="*/ 63 w 13"/>
                  <a:gd name="T3" fmla="*/ 56 h 26"/>
                  <a:gd name="T4" fmla="*/ 20 w 13"/>
                  <a:gd name="T5" fmla="*/ 170 h 26"/>
                  <a:gd name="T6" fmla="*/ 33 w 13"/>
                  <a:gd name="T7" fmla="*/ 395 h 26"/>
                  <a:gd name="T8" fmla="*/ 96 w 13"/>
                  <a:gd name="T9" fmla="*/ 451 h 26"/>
                  <a:gd name="T10" fmla="*/ 84 w 13"/>
                  <a:gd name="T11" fmla="*/ 374 h 26"/>
                  <a:gd name="T12" fmla="*/ 96 w 13"/>
                  <a:gd name="T13" fmla="*/ 281 h 26"/>
                  <a:gd name="T14" fmla="*/ 180 w 13"/>
                  <a:gd name="T15" fmla="*/ 56 h 26"/>
                  <a:gd name="T16" fmla="*/ 129 w 13"/>
                  <a:gd name="T17" fmla="*/ 2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26">
                    <a:moveTo>
                      <a:pt x="8" y="1"/>
                    </a:moveTo>
                    <a:cubicBezTo>
                      <a:pt x="6" y="0"/>
                      <a:pt x="4" y="3"/>
                      <a:pt x="4" y="3"/>
                    </a:cubicBezTo>
                    <a:cubicBezTo>
                      <a:pt x="2" y="5"/>
                      <a:pt x="2" y="7"/>
                      <a:pt x="1" y="9"/>
                    </a:cubicBezTo>
                    <a:cubicBezTo>
                      <a:pt x="0" y="13"/>
                      <a:pt x="0" y="17"/>
                      <a:pt x="2" y="21"/>
                    </a:cubicBezTo>
                    <a:cubicBezTo>
                      <a:pt x="2" y="22"/>
                      <a:pt x="4" y="26"/>
                      <a:pt x="6" y="24"/>
                    </a:cubicBezTo>
                    <a:cubicBezTo>
                      <a:pt x="6" y="24"/>
                      <a:pt x="5" y="21"/>
                      <a:pt x="5" y="20"/>
                    </a:cubicBezTo>
                    <a:cubicBezTo>
                      <a:pt x="5" y="18"/>
                      <a:pt x="5" y="16"/>
                      <a:pt x="6" y="15"/>
                    </a:cubicBezTo>
                    <a:cubicBezTo>
                      <a:pt x="8" y="11"/>
                      <a:pt x="13" y="8"/>
                      <a:pt x="11" y="3"/>
                    </a:cubicBezTo>
                    <a:cubicBezTo>
                      <a:pt x="10" y="2"/>
                      <a:pt x="9" y="0"/>
                      <a:pt x="8"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43" name="Freeform 1765">
                <a:extLst>
                  <a:ext uri="{FF2B5EF4-FFF2-40B4-BE49-F238E27FC236}">
                    <a16:creationId xmlns:a16="http://schemas.microsoft.com/office/drawing/2014/main" id="{F7FFA945-C937-4BFC-8692-9C4B8E81B8F6}"/>
                  </a:ext>
                </a:extLst>
              </p:cNvPr>
              <p:cNvSpPr>
                <a:spLocks/>
              </p:cNvSpPr>
              <p:nvPr/>
            </p:nvSpPr>
            <p:spPr bwMode="auto">
              <a:xfrm>
                <a:off x="3070" y="1483"/>
                <a:ext cx="45" cy="91"/>
              </a:xfrm>
              <a:custGeom>
                <a:avLst/>
                <a:gdLst>
                  <a:gd name="T0" fmla="*/ 0 w 18"/>
                  <a:gd name="T1" fmla="*/ 0 h 34"/>
                  <a:gd name="T2" fmla="*/ 208 w 18"/>
                  <a:gd name="T3" fmla="*/ 653 h 34"/>
                  <a:gd name="T4" fmla="*/ 95 w 18"/>
                  <a:gd name="T5" fmla="*/ 21 h 34"/>
                  <a:gd name="T6" fmla="*/ 0 w 1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4">
                    <a:moveTo>
                      <a:pt x="0" y="0"/>
                    </a:moveTo>
                    <a:cubicBezTo>
                      <a:pt x="0" y="0"/>
                      <a:pt x="15" y="3"/>
                      <a:pt x="13" y="34"/>
                    </a:cubicBezTo>
                    <a:cubicBezTo>
                      <a:pt x="13" y="34"/>
                      <a:pt x="18" y="14"/>
                      <a:pt x="6" y="1"/>
                    </a:cubicBezTo>
                    <a:cubicBezTo>
                      <a:pt x="6" y="1"/>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44" name="Freeform 1766">
                <a:extLst>
                  <a:ext uri="{FF2B5EF4-FFF2-40B4-BE49-F238E27FC236}">
                    <a16:creationId xmlns:a16="http://schemas.microsoft.com/office/drawing/2014/main" id="{ED742E7B-685E-45C3-A0B9-27B4A0127E7E}"/>
                  </a:ext>
                </a:extLst>
              </p:cNvPr>
              <p:cNvSpPr>
                <a:spLocks/>
              </p:cNvSpPr>
              <p:nvPr/>
            </p:nvSpPr>
            <p:spPr bwMode="auto">
              <a:xfrm>
                <a:off x="3035" y="1488"/>
                <a:ext cx="48" cy="56"/>
              </a:xfrm>
              <a:custGeom>
                <a:avLst/>
                <a:gdLst>
                  <a:gd name="T0" fmla="*/ 0 w 19"/>
                  <a:gd name="T1" fmla="*/ 35 h 21"/>
                  <a:gd name="T2" fmla="*/ 306 w 19"/>
                  <a:gd name="T3" fmla="*/ 397 h 21"/>
                  <a:gd name="T4" fmla="*/ 51 w 19"/>
                  <a:gd name="T5" fmla="*/ 0 h 21"/>
                  <a:gd name="T6" fmla="*/ 0 w 19"/>
                  <a:gd name="T7" fmla="*/ 35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2"/>
                    </a:moveTo>
                    <a:cubicBezTo>
                      <a:pt x="0" y="2"/>
                      <a:pt x="18" y="7"/>
                      <a:pt x="19" y="21"/>
                    </a:cubicBezTo>
                    <a:cubicBezTo>
                      <a:pt x="19" y="21"/>
                      <a:pt x="19" y="8"/>
                      <a:pt x="3" y="0"/>
                    </a:cubicBezTo>
                    <a:cubicBezTo>
                      <a:pt x="3" y="0"/>
                      <a:pt x="1" y="0"/>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45" name="Freeform 1767">
                <a:extLst>
                  <a:ext uri="{FF2B5EF4-FFF2-40B4-BE49-F238E27FC236}">
                    <a16:creationId xmlns:a16="http://schemas.microsoft.com/office/drawing/2014/main" id="{C7FF610B-DD58-4F64-8E87-81E58C239107}"/>
                  </a:ext>
                </a:extLst>
              </p:cNvPr>
              <p:cNvSpPr>
                <a:spLocks/>
              </p:cNvSpPr>
              <p:nvPr/>
            </p:nvSpPr>
            <p:spPr bwMode="auto">
              <a:xfrm>
                <a:off x="2983" y="1534"/>
                <a:ext cx="45" cy="80"/>
              </a:xfrm>
              <a:custGeom>
                <a:avLst/>
                <a:gdLst>
                  <a:gd name="T0" fmla="*/ 113 w 18"/>
                  <a:gd name="T1" fmla="*/ 0 h 30"/>
                  <a:gd name="T2" fmla="*/ 283 w 18"/>
                  <a:gd name="T3" fmla="*/ 568 h 30"/>
                  <a:gd name="T4" fmla="*/ 113 w 18"/>
                  <a:gd name="T5" fmla="*/ 0 h 30"/>
                  <a:gd name="T6" fmla="*/ 0 60000 65536"/>
                  <a:gd name="T7" fmla="*/ 0 60000 65536"/>
                  <a:gd name="T8" fmla="*/ 0 60000 65536"/>
                </a:gdLst>
                <a:ahLst/>
                <a:cxnLst>
                  <a:cxn ang="T6">
                    <a:pos x="T0" y="T1"/>
                  </a:cxn>
                  <a:cxn ang="T7">
                    <a:pos x="T2" y="T3"/>
                  </a:cxn>
                  <a:cxn ang="T8">
                    <a:pos x="T4" y="T5"/>
                  </a:cxn>
                </a:cxnLst>
                <a:rect l="0" t="0" r="r" b="b"/>
                <a:pathLst>
                  <a:path w="18" h="30">
                    <a:moveTo>
                      <a:pt x="7" y="0"/>
                    </a:moveTo>
                    <a:cubicBezTo>
                      <a:pt x="7" y="0"/>
                      <a:pt x="1" y="17"/>
                      <a:pt x="18" y="30"/>
                    </a:cubicBezTo>
                    <a:cubicBezTo>
                      <a:pt x="18" y="30"/>
                      <a:pt x="0" y="2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46" name="Freeform 1768">
                <a:extLst>
                  <a:ext uri="{FF2B5EF4-FFF2-40B4-BE49-F238E27FC236}">
                    <a16:creationId xmlns:a16="http://schemas.microsoft.com/office/drawing/2014/main" id="{C4CC1544-DD43-480A-9EB2-23B7D3814C1F}"/>
                  </a:ext>
                </a:extLst>
              </p:cNvPr>
              <p:cNvSpPr>
                <a:spLocks/>
              </p:cNvSpPr>
              <p:nvPr/>
            </p:nvSpPr>
            <p:spPr bwMode="auto">
              <a:xfrm>
                <a:off x="2998" y="1480"/>
                <a:ext cx="137" cy="147"/>
              </a:xfrm>
              <a:custGeom>
                <a:avLst/>
                <a:gdLst>
                  <a:gd name="T0" fmla="*/ 849 w 55"/>
                  <a:gd name="T1" fmla="*/ 513 h 55"/>
                  <a:gd name="T2" fmla="*/ 433 w 55"/>
                  <a:gd name="T3" fmla="*/ 1050 h 55"/>
                  <a:gd name="T4" fmla="*/ 0 w 55"/>
                  <a:gd name="T5" fmla="*/ 535 h 55"/>
                  <a:gd name="T6" fmla="*/ 416 w 55"/>
                  <a:gd name="T7" fmla="*/ 21 h 55"/>
                  <a:gd name="T8" fmla="*/ 849 w 55"/>
                  <a:gd name="T9" fmla="*/ 513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5">
                    <a:moveTo>
                      <a:pt x="55" y="27"/>
                    </a:moveTo>
                    <a:cubicBezTo>
                      <a:pt x="55" y="42"/>
                      <a:pt x="43" y="55"/>
                      <a:pt x="28" y="55"/>
                    </a:cubicBezTo>
                    <a:cubicBezTo>
                      <a:pt x="13" y="55"/>
                      <a:pt x="0" y="43"/>
                      <a:pt x="0" y="28"/>
                    </a:cubicBezTo>
                    <a:cubicBezTo>
                      <a:pt x="0" y="13"/>
                      <a:pt x="12" y="1"/>
                      <a:pt x="27" y="1"/>
                    </a:cubicBezTo>
                    <a:cubicBezTo>
                      <a:pt x="42" y="0"/>
                      <a:pt x="54" y="13"/>
                      <a:pt x="55" y="27"/>
                    </a:cubicBezTo>
                    <a:close/>
                  </a:path>
                </a:pathLst>
              </a:custGeom>
              <a:noFill/>
              <a:ln w="0"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47" name="Oval 446">
                <a:extLst>
                  <a:ext uri="{FF2B5EF4-FFF2-40B4-BE49-F238E27FC236}">
                    <a16:creationId xmlns:a16="http://schemas.microsoft.com/office/drawing/2014/main" id="{44132E74-F0CA-4B58-9B3E-6A827E44AC2B}"/>
                  </a:ext>
                </a:extLst>
              </p:cNvPr>
              <p:cNvSpPr>
                <a:spLocks noChangeArrowheads="1"/>
              </p:cNvSpPr>
              <p:nvPr/>
            </p:nvSpPr>
            <p:spPr bwMode="auto">
              <a:xfrm>
                <a:off x="2778" y="1486"/>
                <a:ext cx="135" cy="144"/>
              </a:xfrm>
              <a:prstGeom prst="ellipse">
                <a:avLst/>
              </a:pr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448" name="Freeform 1770">
                <a:extLst>
                  <a:ext uri="{FF2B5EF4-FFF2-40B4-BE49-F238E27FC236}">
                    <a16:creationId xmlns:a16="http://schemas.microsoft.com/office/drawing/2014/main" id="{05C69FA7-59FD-474A-86E6-4E88268E2673}"/>
                  </a:ext>
                </a:extLst>
              </p:cNvPr>
              <p:cNvSpPr>
                <a:spLocks/>
              </p:cNvSpPr>
              <p:nvPr/>
            </p:nvSpPr>
            <p:spPr bwMode="auto">
              <a:xfrm>
                <a:off x="2783" y="1494"/>
                <a:ext cx="117" cy="122"/>
              </a:xfrm>
              <a:custGeom>
                <a:avLst/>
                <a:gdLst>
                  <a:gd name="T0" fmla="*/ 712 w 47"/>
                  <a:gd name="T1" fmla="*/ 430 h 46"/>
                  <a:gd name="T2" fmla="*/ 371 w 47"/>
                  <a:gd name="T3" fmla="*/ 859 h 46"/>
                  <a:gd name="T4" fmla="*/ 0 w 47"/>
                  <a:gd name="T5" fmla="*/ 430 h 46"/>
                  <a:gd name="T6" fmla="*/ 353 w 47"/>
                  <a:gd name="T7" fmla="*/ 0 h 46"/>
                  <a:gd name="T8" fmla="*/ 712 w 47"/>
                  <a:gd name="T9" fmla="*/ 43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6">
                    <a:moveTo>
                      <a:pt x="46" y="23"/>
                    </a:moveTo>
                    <a:cubicBezTo>
                      <a:pt x="47" y="36"/>
                      <a:pt x="36" y="46"/>
                      <a:pt x="24" y="46"/>
                    </a:cubicBezTo>
                    <a:cubicBezTo>
                      <a:pt x="11" y="46"/>
                      <a:pt x="0" y="36"/>
                      <a:pt x="0" y="23"/>
                    </a:cubicBezTo>
                    <a:cubicBezTo>
                      <a:pt x="0" y="11"/>
                      <a:pt x="11" y="0"/>
                      <a:pt x="23" y="0"/>
                    </a:cubicBezTo>
                    <a:cubicBezTo>
                      <a:pt x="36" y="0"/>
                      <a:pt x="46" y="11"/>
                      <a:pt x="46" y="23"/>
                    </a:cubicBezTo>
                    <a:close/>
                  </a:path>
                </a:pathLst>
              </a:custGeom>
              <a:solidFill>
                <a:srgbClr val="C9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49" name="Freeform 1771">
                <a:extLst>
                  <a:ext uri="{FF2B5EF4-FFF2-40B4-BE49-F238E27FC236}">
                    <a16:creationId xmlns:a16="http://schemas.microsoft.com/office/drawing/2014/main" id="{F3AA3DF6-7422-4EEB-871C-5B961D043AAD}"/>
                  </a:ext>
                </a:extLst>
              </p:cNvPr>
              <p:cNvSpPr>
                <a:spLocks/>
              </p:cNvSpPr>
              <p:nvPr/>
            </p:nvSpPr>
            <p:spPr bwMode="auto">
              <a:xfrm>
                <a:off x="2790" y="1496"/>
                <a:ext cx="115" cy="123"/>
              </a:xfrm>
              <a:custGeom>
                <a:avLst/>
                <a:gdLst>
                  <a:gd name="T0" fmla="*/ 720 w 46"/>
                  <a:gd name="T1" fmla="*/ 444 h 46"/>
                  <a:gd name="T2" fmla="*/ 363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5"/>
                      <a:pt x="35" y="46"/>
                      <a:pt x="23" y="46"/>
                    </a:cubicBezTo>
                    <a:cubicBezTo>
                      <a:pt x="10" y="46"/>
                      <a:pt x="0" y="36"/>
                      <a:pt x="0" y="23"/>
                    </a:cubicBezTo>
                    <a:cubicBezTo>
                      <a:pt x="0" y="10"/>
                      <a:pt x="10" y="0"/>
                      <a:pt x="23" y="0"/>
                    </a:cubicBezTo>
                    <a:cubicBezTo>
                      <a:pt x="35" y="0"/>
                      <a:pt x="46" y="10"/>
                      <a:pt x="46" y="23"/>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50" name="Freeform 1772">
                <a:extLst>
                  <a:ext uri="{FF2B5EF4-FFF2-40B4-BE49-F238E27FC236}">
                    <a16:creationId xmlns:a16="http://schemas.microsoft.com/office/drawing/2014/main" id="{4C5E68D1-FA74-4A0B-B34E-1EDE8F53F38D}"/>
                  </a:ext>
                </a:extLst>
              </p:cNvPr>
              <p:cNvSpPr>
                <a:spLocks/>
              </p:cNvSpPr>
              <p:nvPr/>
            </p:nvSpPr>
            <p:spPr bwMode="auto">
              <a:xfrm>
                <a:off x="2790" y="1502"/>
                <a:ext cx="68" cy="106"/>
              </a:xfrm>
              <a:custGeom>
                <a:avLst/>
                <a:gdLst>
                  <a:gd name="T0" fmla="*/ 305 w 27"/>
                  <a:gd name="T1" fmla="*/ 21 h 40"/>
                  <a:gd name="T2" fmla="*/ 50 w 27"/>
                  <a:gd name="T3" fmla="*/ 239 h 40"/>
                  <a:gd name="T4" fmla="*/ 179 w 27"/>
                  <a:gd name="T5" fmla="*/ 689 h 40"/>
                  <a:gd name="T6" fmla="*/ 285 w 27"/>
                  <a:gd name="T7" fmla="*/ 689 h 40"/>
                  <a:gd name="T8" fmla="*/ 285 w 27"/>
                  <a:gd name="T9" fmla="*/ 596 h 40"/>
                  <a:gd name="T10" fmla="*/ 305 w 27"/>
                  <a:gd name="T11" fmla="*/ 485 h 40"/>
                  <a:gd name="T12" fmla="*/ 431 w 27"/>
                  <a:gd name="T13" fmla="*/ 170 h 40"/>
                  <a:gd name="T14" fmla="*/ 305 w 27"/>
                  <a:gd name="T15" fmla="*/ 2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0">
                    <a:moveTo>
                      <a:pt x="19" y="1"/>
                    </a:moveTo>
                    <a:cubicBezTo>
                      <a:pt x="13" y="3"/>
                      <a:pt x="6" y="7"/>
                      <a:pt x="3" y="13"/>
                    </a:cubicBezTo>
                    <a:cubicBezTo>
                      <a:pt x="0" y="21"/>
                      <a:pt x="3" y="32"/>
                      <a:pt x="11" y="37"/>
                    </a:cubicBezTo>
                    <a:cubicBezTo>
                      <a:pt x="13" y="39"/>
                      <a:pt x="17" y="40"/>
                      <a:pt x="18" y="37"/>
                    </a:cubicBezTo>
                    <a:cubicBezTo>
                      <a:pt x="19" y="36"/>
                      <a:pt x="18" y="34"/>
                      <a:pt x="18" y="32"/>
                    </a:cubicBezTo>
                    <a:cubicBezTo>
                      <a:pt x="18" y="30"/>
                      <a:pt x="18" y="28"/>
                      <a:pt x="19" y="26"/>
                    </a:cubicBezTo>
                    <a:cubicBezTo>
                      <a:pt x="20" y="20"/>
                      <a:pt x="27" y="16"/>
                      <a:pt x="27" y="9"/>
                    </a:cubicBezTo>
                    <a:cubicBezTo>
                      <a:pt x="27" y="5"/>
                      <a:pt x="23" y="0"/>
                      <a:pt x="19" y="1"/>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51" name="Freeform 1773">
                <a:extLst>
                  <a:ext uri="{FF2B5EF4-FFF2-40B4-BE49-F238E27FC236}">
                    <a16:creationId xmlns:a16="http://schemas.microsoft.com/office/drawing/2014/main" id="{284A60C1-D261-45C0-8B50-24EB13E0FEDE}"/>
                  </a:ext>
                </a:extLst>
              </p:cNvPr>
              <p:cNvSpPr>
                <a:spLocks/>
              </p:cNvSpPr>
              <p:nvPr/>
            </p:nvSpPr>
            <p:spPr bwMode="auto">
              <a:xfrm>
                <a:off x="2798" y="1520"/>
                <a:ext cx="35" cy="70"/>
              </a:xfrm>
              <a:custGeom>
                <a:avLst/>
                <a:gdLst>
                  <a:gd name="T0" fmla="*/ 145 w 14"/>
                  <a:gd name="T1" fmla="*/ 22 h 26"/>
                  <a:gd name="T2" fmla="*/ 63 w 14"/>
                  <a:gd name="T3" fmla="*/ 81 h 26"/>
                  <a:gd name="T4" fmla="*/ 33 w 14"/>
                  <a:gd name="T5" fmla="*/ 175 h 26"/>
                  <a:gd name="T6" fmla="*/ 33 w 14"/>
                  <a:gd name="T7" fmla="*/ 412 h 26"/>
                  <a:gd name="T8" fmla="*/ 95 w 14"/>
                  <a:gd name="T9" fmla="*/ 471 h 26"/>
                  <a:gd name="T10" fmla="*/ 95 w 14"/>
                  <a:gd name="T11" fmla="*/ 390 h 26"/>
                  <a:gd name="T12" fmla="*/ 113 w 14"/>
                  <a:gd name="T13" fmla="*/ 291 h 26"/>
                  <a:gd name="T14" fmla="*/ 188 w 14"/>
                  <a:gd name="T15" fmla="*/ 59 h 26"/>
                  <a:gd name="T16" fmla="*/ 125 w 14"/>
                  <a:gd name="T17" fmla="*/ 22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6">
                    <a:moveTo>
                      <a:pt x="9" y="1"/>
                    </a:moveTo>
                    <a:cubicBezTo>
                      <a:pt x="7" y="1"/>
                      <a:pt x="5" y="3"/>
                      <a:pt x="4" y="4"/>
                    </a:cubicBezTo>
                    <a:cubicBezTo>
                      <a:pt x="3" y="5"/>
                      <a:pt x="2" y="7"/>
                      <a:pt x="2" y="9"/>
                    </a:cubicBezTo>
                    <a:cubicBezTo>
                      <a:pt x="0" y="13"/>
                      <a:pt x="1" y="17"/>
                      <a:pt x="2" y="21"/>
                    </a:cubicBezTo>
                    <a:cubicBezTo>
                      <a:pt x="3" y="22"/>
                      <a:pt x="5" y="26"/>
                      <a:pt x="6" y="24"/>
                    </a:cubicBezTo>
                    <a:cubicBezTo>
                      <a:pt x="7" y="24"/>
                      <a:pt x="6" y="21"/>
                      <a:pt x="6" y="20"/>
                    </a:cubicBezTo>
                    <a:cubicBezTo>
                      <a:pt x="6" y="18"/>
                      <a:pt x="6" y="17"/>
                      <a:pt x="7" y="15"/>
                    </a:cubicBezTo>
                    <a:cubicBezTo>
                      <a:pt x="9" y="11"/>
                      <a:pt x="14" y="8"/>
                      <a:pt x="12" y="3"/>
                    </a:cubicBezTo>
                    <a:cubicBezTo>
                      <a:pt x="11" y="2"/>
                      <a:pt x="10" y="0"/>
                      <a:pt x="8"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52" name="Freeform 1774">
                <a:extLst>
                  <a:ext uri="{FF2B5EF4-FFF2-40B4-BE49-F238E27FC236}">
                    <a16:creationId xmlns:a16="http://schemas.microsoft.com/office/drawing/2014/main" id="{E546AB87-93FF-4144-985F-C983DA5464E3}"/>
                  </a:ext>
                </a:extLst>
              </p:cNvPr>
              <p:cNvSpPr>
                <a:spLocks/>
              </p:cNvSpPr>
              <p:nvPr/>
            </p:nvSpPr>
            <p:spPr bwMode="auto">
              <a:xfrm>
                <a:off x="2850" y="1486"/>
                <a:ext cx="45" cy="93"/>
              </a:xfrm>
              <a:custGeom>
                <a:avLst/>
                <a:gdLst>
                  <a:gd name="T0" fmla="*/ 0 w 18"/>
                  <a:gd name="T1" fmla="*/ 21 h 35"/>
                  <a:gd name="T2" fmla="*/ 188 w 18"/>
                  <a:gd name="T3" fmla="*/ 656 h 35"/>
                  <a:gd name="T4" fmla="*/ 95 w 18"/>
                  <a:gd name="T5" fmla="*/ 35 h 35"/>
                  <a:gd name="T6" fmla="*/ 0 w 18"/>
                  <a:gd name="T7" fmla="*/ 21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5">
                    <a:moveTo>
                      <a:pt x="0" y="1"/>
                    </a:moveTo>
                    <a:cubicBezTo>
                      <a:pt x="0" y="1"/>
                      <a:pt x="15" y="3"/>
                      <a:pt x="12" y="35"/>
                    </a:cubicBezTo>
                    <a:cubicBezTo>
                      <a:pt x="12" y="35"/>
                      <a:pt x="18" y="14"/>
                      <a:pt x="6" y="2"/>
                    </a:cubicBezTo>
                    <a:cubicBezTo>
                      <a:pt x="6" y="2"/>
                      <a:pt x="3"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53" name="Freeform 1775">
                <a:extLst>
                  <a:ext uri="{FF2B5EF4-FFF2-40B4-BE49-F238E27FC236}">
                    <a16:creationId xmlns:a16="http://schemas.microsoft.com/office/drawing/2014/main" id="{1BAC81BC-EBE5-4BF2-81AC-96063BBBE626}"/>
                  </a:ext>
                </a:extLst>
              </p:cNvPr>
              <p:cNvSpPr>
                <a:spLocks/>
              </p:cNvSpPr>
              <p:nvPr/>
            </p:nvSpPr>
            <p:spPr bwMode="auto">
              <a:xfrm>
                <a:off x="2815" y="1491"/>
                <a:ext cx="48" cy="56"/>
              </a:xfrm>
              <a:custGeom>
                <a:avLst/>
                <a:gdLst>
                  <a:gd name="T0" fmla="*/ 0 w 19"/>
                  <a:gd name="T1" fmla="*/ 35 h 21"/>
                  <a:gd name="T2" fmla="*/ 306 w 19"/>
                  <a:gd name="T3" fmla="*/ 397 h 21"/>
                  <a:gd name="T4" fmla="*/ 51 w 19"/>
                  <a:gd name="T5" fmla="*/ 0 h 21"/>
                  <a:gd name="T6" fmla="*/ 0 w 19"/>
                  <a:gd name="T7" fmla="*/ 35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2"/>
                    </a:moveTo>
                    <a:cubicBezTo>
                      <a:pt x="0" y="2"/>
                      <a:pt x="18" y="7"/>
                      <a:pt x="19" y="21"/>
                    </a:cubicBezTo>
                    <a:cubicBezTo>
                      <a:pt x="19" y="21"/>
                      <a:pt x="19" y="8"/>
                      <a:pt x="3" y="0"/>
                    </a:cubicBezTo>
                    <a:cubicBezTo>
                      <a:pt x="3" y="0"/>
                      <a:pt x="1" y="1"/>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54" name="Freeform 1776">
                <a:extLst>
                  <a:ext uri="{FF2B5EF4-FFF2-40B4-BE49-F238E27FC236}">
                    <a16:creationId xmlns:a16="http://schemas.microsoft.com/office/drawing/2014/main" id="{180335E3-A306-4D80-933A-BAB4B4A67830}"/>
                  </a:ext>
                </a:extLst>
              </p:cNvPr>
              <p:cNvSpPr>
                <a:spLocks/>
              </p:cNvSpPr>
              <p:nvPr/>
            </p:nvSpPr>
            <p:spPr bwMode="auto">
              <a:xfrm>
                <a:off x="2763" y="1536"/>
                <a:ext cx="45" cy="83"/>
              </a:xfrm>
              <a:custGeom>
                <a:avLst/>
                <a:gdLst>
                  <a:gd name="T0" fmla="*/ 113 w 18"/>
                  <a:gd name="T1" fmla="*/ 0 h 31"/>
                  <a:gd name="T2" fmla="*/ 283 w 18"/>
                  <a:gd name="T3" fmla="*/ 594 h 31"/>
                  <a:gd name="T4" fmla="*/ 113 w 18"/>
                  <a:gd name="T5" fmla="*/ 0 h 31"/>
                  <a:gd name="T6" fmla="*/ 0 60000 65536"/>
                  <a:gd name="T7" fmla="*/ 0 60000 65536"/>
                  <a:gd name="T8" fmla="*/ 0 60000 65536"/>
                </a:gdLst>
                <a:ahLst/>
                <a:cxnLst>
                  <a:cxn ang="T6">
                    <a:pos x="T0" y="T1"/>
                  </a:cxn>
                  <a:cxn ang="T7">
                    <a:pos x="T2" y="T3"/>
                  </a:cxn>
                  <a:cxn ang="T8">
                    <a:pos x="T4" y="T5"/>
                  </a:cxn>
                </a:cxnLst>
                <a:rect l="0" t="0" r="r" b="b"/>
                <a:pathLst>
                  <a:path w="18" h="31">
                    <a:moveTo>
                      <a:pt x="7" y="0"/>
                    </a:moveTo>
                    <a:cubicBezTo>
                      <a:pt x="7" y="0"/>
                      <a:pt x="1" y="17"/>
                      <a:pt x="18" y="31"/>
                    </a:cubicBezTo>
                    <a:cubicBezTo>
                      <a:pt x="18" y="31"/>
                      <a:pt x="0" y="21"/>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55" name="Oval 454">
                <a:extLst>
                  <a:ext uri="{FF2B5EF4-FFF2-40B4-BE49-F238E27FC236}">
                    <a16:creationId xmlns:a16="http://schemas.microsoft.com/office/drawing/2014/main" id="{BF77584B-4B11-451F-9450-957D1C55107D}"/>
                  </a:ext>
                </a:extLst>
              </p:cNvPr>
              <p:cNvSpPr>
                <a:spLocks noChangeArrowheads="1"/>
              </p:cNvSpPr>
              <p:nvPr/>
            </p:nvSpPr>
            <p:spPr bwMode="auto">
              <a:xfrm>
                <a:off x="2778" y="1486"/>
                <a:ext cx="135" cy="144"/>
              </a:xfrm>
              <a:prstGeom prst="ellipse">
                <a:avLst/>
              </a:prstGeom>
              <a:noFill/>
              <a:ln w="0">
                <a:solidFill>
                  <a:srgbClr val="333333"/>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456" name="Oval 455">
                <a:extLst>
                  <a:ext uri="{FF2B5EF4-FFF2-40B4-BE49-F238E27FC236}">
                    <a16:creationId xmlns:a16="http://schemas.microsoft.com/office/drawing/2014/main" id="{D0FADF90-D4E6-4666-97F0-DA546424F681}"/>
                  </a:ext>
                </a:extLst>
              </p:cNvPr>
              <p:cNvSpPr>
                <a:spLocks noChangeArrowheads="1"/>
              </p:cNvSpPr>
              <p:nvPr/>
            </p:nvSpPr>
            <p:spPr bwMode="auto">
              <a:xfrm>
                <a:off x="2565" y="1486"/>
                <a:ext cx="135" cy="144"/>
              </a:xfrm>
              <a:prstGeom prst="ellipse">
                <a:avLst/>
              </a:pr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457" name="Freeform 1779">
                <a:extLst>
                  <a:ext uri="{FF2B5EF4-FFF2-40B4-BE49-F238E27FC236}">
                    <a16:creationId xmlns:a16="http://schemas.microsoft.com/office/drawing/2014/main" id="{25E26777-0491-4B54-B42F-ADF47B75E548}"/>
                  </a:ext>
                </a:extLst>
              </p:cNvPr>
              <p:cNvSpPr>
                <a:spLocks/>
              </p:cNvSpPr>
              <p:nvPr/>
            </p:nvSpPr>
            <p:spPr bwMode="auto">
              <a:xfrm>
                <a:off x="2570" y="1496"/>
                <a:ext cx="115" cy="123"/>
              </a:xfrm>
              <a:custGeom>
                <a:avLst/>
                <a:gdLst>
                  <a:gd name="T0" fmla="*/ 720 w 46"/>
                  <a:gd name="T1" fmla="*/ 444 h 46"/>
                  <a:gd name="T2" fmla="*/ 363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5"/>
                      <a:pt x="36" y="46"/>
                      <a:pt x="23" y="46"/>
                    </a:cubicBezTo>
                    <a:cubicBezTo>
                      <a:pt x="10" y="46"/>
                      <a:pt x="0" y="36"/>
                      <a:pt x="0" y="23"/>
                    </a:cubicBezTo>
                    <a:cubicBezTo>
                      <a:pt x="0" y="10"/>
                      <a:pt x="10" y="0"/>
                      <a:pt x="23" y="0"/>
                    </a:cubicBezTo>
                    <a:cubicBezTo>
                      <a:pt x="35" y="0"/>
                      <a:pt x="46" y="10"/>
                      <a:pt x="46" y="23"/>
                    </a:cubicBezTo>
                    <a:close/>
                  </a:path>
                </a:pathLst>
              </a:custGeom>
              <a:solidFill>
                <a:srgbClr val="C9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58" name="Oval 457">
                <a:extLst>
                  <a:ext uri="{FF2B5EF4-FFF2-40B4-BE49-F238E27FC236}">
                    <a16:creationId xmlns:a16="http://schemas.microsoft.com/office/drawing/2014/main" id="{F8137539-FEE9-4198-97C9-A9DD0B40AFAE}"/>
                  </a:ext>
                </a:extLst>
              </p:cNvPr>
              <p:cNvSpPr>
                <a:spLocks noChangeArrowheads="1"/>
              </p:cNvSpPr>
              <p:nvPr/>
            </p:nvSpPr>
            <p:spPr bwMode="auto">
              <a:xfrm>
                <a:off x="2575" y="1496"/>
                <a:ext cx="115" cy="123"/>
              </a:xfrm>
              <a:prstGeom prst="ellipse">
                <a:avLst/>
              </a:pr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459" name="Freeform 1781">
                <a:extLst>
                  <a:ext uri="{FF2B5EF4-FFF2-40B4-BE49-F238E27FC236}">
                    <a16:creationId xmlns:a16="http://schemas.microsoft.com/office/drawing/2014/main" id="{D680BF09-CCF4-4C8D-89CE-4DC723E1A809}"/>
                  </a:ext>
                </a:extLst>
              </p:cNvPr>
              <p:cNvSpPr>
                <a:spLocks/>
              </p:cNvSpPr>
              <p:nvPr/>
            </p:nvSpPr>
            <p:spPr bwMode="auto">
              <a:xfrm>
                <a:off x="2575" y="1504"/>
                <a:ext cx="70" cy="107"/>
              </a:xfrm>
              <a:custGeom>
                <a:avLst/>
                <a:gdLst>
                  <a:gd name="T0" fmla="*/ 313 w 28"/>
                  <a:gd name="T1" fmla="*/ 21 h 40"/>
                  <a:gd name="T2" fmla="*/ 63 w 28"/>
                  <a:gd name="T3" fmla="*/ 230 h 40"/>
                  <a:gd name="T4" fmla="*/ 175 w 28"/>
                  <a:gd name="T5" fmla="*/ 709 h 40"/>
                  <a:gd name="T6" fmla="*/ 300 w 28"/>
                  <a:gd name="T7" fmla="*/ 687 h 40"/>
                  <a:gd name="T8" fmla="*/ 300 w 28"/>
                  <a:gd name="T9" fmla="*/ 615 h 40"/>
                  <a:gd name="T10" fmla="*/ 300 w 28"/>
                  <a:gd name="T11" fmla="*/ 500 h 40"/>
                  <a:gd name="T12" fmla="*/ 438 w 28"/>
                  <a:gd name="T13" fmla="*/ 171 h 40"/>
                  <a:gd name="T14" fmla="*/ 313 w 28"/>
                  <a:gd name="T15" fmla="*/ 2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40">
                    <a:moveTo>
                      <a:pt x="20" y="1"/>
                    </a:moveTo>
                    <a:cubicBezTo>
                      <a:pt x="14" y="2"/>
                      <a:pt x="6" y="6"/>
                      <a:pt x="4" y="12"/>
                    </a:cubicBezTo>
                    <a:cubicBezTo>
                      <a:pt x="0" y="21"/>
                      <a:pt x="3" y="32"/>
                      <a:pt x="11" y="37"/>
                    </a:cubicBezTo>
                    <a:cubicBezTo>
                      <a:pt x="13" y="38"/>
                      <a:pt x="17" y="40"/>
                      <a:pt x="19" y="36"/>
                    </a:cubicBezTo>
                    <a:cubicBezTo>
                      <a:pt x="19" y="35"/>
                      <a:pt x="19" y="33"/>
                      <a:pt x="19" y="32"/>
                    </a:cubicBezTo>
                    <a:cubicBezTo>
                      <a:pt x="18" y="29"/>
                      <a:pt x="19" y="28"/>
                      <a:pt x="19" y="26"/>
                    </a:cubicBezTo>
                    <a:cubicBezTo>
                      <a:pt x="21" y="19"/>
                      <a:pt x="28" y="15"/>
                      <a:pt x="28" y="9"/>
                    </a:cubicBezTo>
                    <a:cubicBezTo>
                      <a:pt x="27" y="5"/>
                      <a:pt x="24" y="0"/>
                      <a:pt x="20" y="1"/>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60" name="Freeform 1782">
                <a:extLst>
                  <a:ext uri="{FF2B5EF4-FFF2-40B4-BE49-F238E27FC236}">
                    <a16:creationId xmlns:a16="http://schemas.microsoft.com/office/drawing/2014/main" id="{472E3E77-F292-4FCB-B45C-DD3A2F115D94}"/>
                  </a:ext>
                </a:extLst>
              </p:cNvPr>
              <p:cNvSpPr>
                <a:spLocks/>
              </p:cNvSpPr>
              <p:nvPr/>
            </p:nvSpPr>
            <p:spPr bwMode="auto">
              <a:xfrm>
                <a:off x="2585" y="1523"/>
                <a:ext cx="35" cy="67"/>
              </a:xfrm>
              <a:custGeom>
                <a:avLst/>
                <a:gdLst>
                  <a:gd name="T0" fmla="*/ 125 w 14"/>
                  <a:gd name="T1" fmla="*/ 0 h 25"/>
                  <a:gd name="T2" fmla="*/ 63 w 14"/>
                  <a:gd name="T3" fmla="*/ 56 h 25"/>
                  <a:gd name="T4" fmla="*/ 20 w 14"/>
                  <a:gd name="T5" fmla="*/ 150 h 25"/>
                  <a:gd name="T6" fmla="*/ 33 w 14"/>
                  <a:gd name="T7" fmla="*/ 389 h 25"/>
                  <a:gd name="T8" fmla="*/ 95 w 14"/>
                  <a:gd name="T9" fmla="*/ 461 h 25"/>
                  <a:gd name="T10" fmla="*/ 95 w 14"/>
                  <a:gd name="T11" fmla="*/ 389 h 25"/>
                  <a:gd name="T12" fmla="*/ 95 w 14"/>
                  <a:gd name="T13" fmla="*/ 273 h 25"/>
                  <a:gd name="T14" fmla="*/ 175 w 14"/>
                  <a:gd name="T15" fmla="*/ 35 h 25"/>
                  <a:gd name="T16" fmla="*/ 125 w 14"/>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5">
                    <a:moveTo>
                      <a:pt x="8" y="0"/>
                    </a:moveTo>
                    <a:cubicBezTo>
                      <a:pt x="7" y="0"/>
                      <a:pt x="5" y="2"/>
                      <a:pt x="4" y="3"/>
                    </a:cubicBezTo>
                    <a:cubicBezTo>
                      <a:pt x="2" y="5"/>
                      <a:pt x="2" y="6"/>
                      <a:pt x="1" y="8"/>
                    </a:cubicBezTo>
                    <a:cubicBezTo>
                      <a:pt x="0" y="12"/>
                      <a:pt x="0" y="17"/>
                      <a:pt x="2" y="20"/>
                    </a:cubicBezTo>
                    <a:cubicBezTo>
                      <a:pt x="2" y="21"/>
                      <a:pt x="4" y="25"/>
                      <a:pt x="6" y="24"/>
                    </a:cubicBezTo>
                    <a:cubicBezTo>
                      <a:pt x="7" y="23"/>
                      <a:pt x="6" y="21"/>
                      <a:pt x="6" y="20"/>
                    </a:cubicBezTo>
                    <a:cubicBezTo>
                      <a:pt x="5" y="18"/>
                      <a:pt x="5" y="16"/>
                      <a:pt x="6" y="14"/>
                    </a:cubicBezTo>
                    <a:cubicBezTo>
                      <a:pt x="9" y="10"/>
                      <a:pt x="14" y="7"/>
                      <a:pt x="11" y="2"/>
                    </a:cubicBezTo>
                    <a:cubicBezTo>
                      <a:pt x="11" y="1"/>
                      <a:pt x="9"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61" name="Freeform 1783">
                <a:extLst>
                  <a:ext uri="{FF2B5EF4-FFF2-40B4-BE49-F238E27FC236}">
                    <a16:creationId xmlns:a16="http://schemas.microsoft.com/office/drawing/2014/main" id="{6C3B4B67-62C5-4048-A4DF-964B7C1750D1}"/>
                  </a:ext>
                </a:extLst>
              </p:cNvPr>
              <p:cNvSpPr>
                <a:spLocks/>
              </p:cNvSpPr>
              <p:nvPr/>
            </p:nvSpPr>
            <p:spPr bwMode="auto">
              <a:xfrm>
                <a:off x="2638" y="1488"/>
                <a:ext cx="42" cy="91"/>
              </a:xfrm>
              <a:custGeom>
                <a:avLst/>
                <a:gdLst>
                  <a:gd name="T0" fmla="*/ 0 w 17"/>
                  <a:gd name="T1" fmla="*/ 0 h 34"/>
                  <a:gd name="T2" fmla="*/ 183 w 17"/>
                  <a:gd name="T3" fmla="*/ 653 h 34"/>
                  <a:gd name="T4" fmla="*/ 91 w 17"/>
                  <a:gd name="T5" fmla="*/ 21 h 34"/>
                  <a:gd name="T6" fmla="*/ 0 w 17"/>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4">
                    <a:moveTo>
                      <a:pt x="0" y="0"/>
                    </a:moveTo>
                    <a:cubicBezTo>
                      <a:pt x="0" y="0"/>
                      <a:pt x="15" y="3"/>
                      <a:pt x="12" y="34"/>
                    </a:cubicBezTo>
                    <a:cubicBezTo>
                      <a:pt x="12" y="34"/>
                      <a:pt x="17" y="14"/>
                      <a:pt x="6" y="1"/>
                    </a:cubicBezTo>
                    <a:cubicBezTo>
                      <a:pt x="6" y="1"/>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62" name="Freeform 1784">
                <a:extLst>
                  <a:ext uri="{FF2B5EF4-FFF2-40B4-BE49-F238E27FC236}">
                    <a16:creationId xmlns:a16="http://schemas.microsoft.com/office/drawing/2014/main" id="{269A6D21-09F8-4551-A4AC-12C78FFFE01A}"/>
                  </a:ext>
                </a:extLst>
              </p:cNvPr>
              <p:cNvSpPr>
                <a:spLocks/>
              </p:cNvSpPr>
              <p:nvPr/>
            </p:nvSpPr>
            <p:spPr bwMode="auto">
              <a:xfrm>
                <a:off x="2600" y="1494"/>
                <a:ext cx="48" cy="56"/>
              </a:xfrm>
              <a:custGeom>
                <a:avLst/>
                <a:gdLst>
                  <a:gd name="T0" fmla="*/ 0 w 19"/>
                  <a:gd name="T1" fmla="*/ 21 h 21"/>
                  <a:gd name="T2" fmla="*/ 306 w 19"/>
                  <a:gd name="T3" fmla="*/ 397 h 21"/>
                  <a:gd name="T4" fmla="*/ 63 w 19"/>
                  <a:gd name="T5" fmla="*/ 0 h 21"/>
                  <a:gd name="T6" fmla="*/ 0 w 19"/>
                  <a:gd name="T7" fmla="*/ 21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1"/>
                    </a:moveTo>
                    <a:cubicBezTo>
                      <a:pt x="0" y="1"/>
                      <a:pt x="18" y="6"/>
                      <a:pt x="19" y="21"/>
                    </a:cubicBezTo>
                    <a:cubicBezTo>
                      <a:pt x="19" y="21"/>
                      <a:pt x="19" y="7"/>
                      <a:pt x="4" y="0"/>
                    </a:cubicBezTo>
                    <a:cubicBezTo>
                      <a:pt x="4"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63" name="Freeform 1785">
                <a:extLst>
                  <a:ext uri="{FF2B5EF4-FFF2-40B4-BE49-F238E27FC236}">
                    <a16:creationId xmlns:a16="http://schemas.microsoft.com/office/drawing/2014/main" id="{A21EC7F7-50F5-4214-852F-D2B64279C3C6}"/>
                  </a:ext>
                </a:extLst>
              </p:cNvPr>
              <p:cNvSpPr>
                <a:spLocks/>
              </p:cNvSpPr>
              <p:nvPr/>
            </p:nvSpPr>
            <p:spPr bwMode="auto">
              <a:xfrm>
                <a:off x="2550" y="1536"/>
                <a:ext cx="43" cy="83"/>
              </a:xfrm>
              <a:custGeom>
                <a:avLst/>
                <a:gdLst>
                  <a:gd name="T0" fmla="*/ 116 w 17"/>
                  <a:gd name="T1" fmla="*/ 0 h 31"/>
                  <a:gd name="T2" fmla="*/ 276 w 17"/>
                  <a:gd name="T3" fmla="*/ 594 h 31"/>
                  <a:gd name="T4" fmla="*/ 116 w 17"/>
                  <a:gd name="T5" fmla="*/ 0 h 31"/>
                  <a:gd name="T6" fmla="*/ 0 60000 65536"/>
                  <a:gd name="T7" fmla="*/ 0 60000 65536"/>
                  <a:gd name="T8" fmla="*/ 0 60000 65536"/>
                </a:gdLst>
                <a:ahLst/>
                <a:cxnLst>
                  <a:cxn ang="T6">
                    <a:pos x="T0" y="T1"/>
                  </a:cxn>
                  <a:cxn ang="T7">
                    <a:pos x="T2" y="T3"/>
                  </a:cxn>
                  <a:cxn ang="T8">
                    <a:pos x="T4" y="T5"/>
                  </a:cxn>
                </a:cxnLst>
                <a:rect l="0" t="0" r="r" b="b"/>
                <a:pathLst>
                  <a:path w="17" h="31">
                    <a:moveTo>
                      <a:pt x="7" y="0"/>
                    </a:moveTo>
                    <a:cubicBezTo>
                      <a:pt x="7" y="0"/>
                      <a:pt x="0" y="18"/>
                      <a:pt x="17" y="31"/>
                    </a:cubicBezTo>
                    <a:cubicBezTo>
                      <a:pt x="17" y="31"/>
                      <a:pt x="0" y="21"/>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64" name="Oval 463">
                <a:extLst>
                  <a:ext uri="{FF2B5EF4-FFF2-40B4-BE49-F238E27FC236}">
                    <a16:creationId xmlns:a16="http://schemas.microsoft.com/office/drawing/2014/main" id="{6C139461-686E-4309-B42D-647E8703C25F}"/>
                  </a:ext>
                </a:extLst>
              </p:cNvPr>
              <p:cNvSpPr>
                <a:spLocks noChangeArrowheads="1"/>
              </p:cNvSpPr>
              <p:nvPr/>
            </p:nvSpPr>
            <p:spPr bwMode="auto">
              <a:xfrm>
                <a:off x="2565" y="1486"/>
                <a:ext cx="135" cy="144"/>
              </a:xfrm>
              <a:prstGeom prst="ellipse">
                <a:avLst/>
              </a:prstGeom>
              <a:noFill/>
              <a:ln w="0">
                <a:solidFill>
                  <a:srgbClr val="333333"/>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465" name="Oval 464">
                <a:extLst>
                  <a:ext uri="{FF2B5EF4-FFF2-40B4-BE49-F238E27FC236}">
                    <a16:creationId xmlns:a16="http://schemas.microsoft.com/office/drawing/2014/main" id="{1FB3B393-7920-4E5B-988E-4AD0CD868795}"/>
                  </a:ext>
                </a:extLst>
              </p:cNvPr>
              <p:cNvSpPr>
                <a:spLocks noChangeArrowheads="1"/>
              </p:cNvSpPr>
              <p:nvPr/>
            </p:nvSpPr>
            <p:spPr bwMode="auto">
              <a:xfrm>
                <a:off x="2335" y="1480"/>
                <a:ext cx="135" cy="144"/>
              </a:xfrm>
              <a:prstGeom prst="ellipse">
                <a:avLst/>
              </a:prstGeom>
              <a:solidFill>
                <a:srgbClr val="E5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466" name="Freeform 1788">
                <a:extLst>
                  <a:ext uri="{FF2B5EF4-FFF2-40B4-BE49-F238E27FC236}">
                    <a16:creationId xmlns:a16="http://schemas.microsoft.com/office/drawing/2014/main" id="{FC95B62B-3A49-460A-BC31-7C7E03C26380}"/>
                  </a:ext>
                </a:extLst>
              </p:cNvPr>
              <p:cNvSpPr>
                <a:spLocks/>
              </p:cNvSpPr>
              <p:nvPr/>
            </p:nvSpPr>
            <p:spPr bwMode="auto">
              <a:xfrm>
                <a:off x="2340" y="1491"/>
                <a:ext cx="115" cy="123"/>
              </a:xfrm>
              <a:custGeom>
                <a:avLst/>
                <a:gdLst>
                  <a:gd name="T0" fmla="*/ 720 w 46"/>
                  <a:gd name="T1" fmla="*/ 444 h 46"/>
                  <a:gd name="T2" fmla="*/ 363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5"/>
                      <a:pt x="36" y="46"/>
                      <a:pt x="23" y="46"/>
                    </a:cubicBezTo>
                    <a:cubicBezTo>
                      <a:pt x="10" y="46"/>
                      <a:pt x="0" y="36"/>
                      <a:pt x="0" y="23"/>
                    </a:cubicBezTo>
                    <a:cubicBezTo>
                      <a:pt x="0" y="10"/>
                      <a:pt x="10" y="0"/>
                      <a:pt x="23" y="0"/>
                    </a:cubicBezTo>
                    <a:cubicBezTo>
                      <a:pt x="35" y="0"/>
                      <a:pt x="46" y="10"/>
                      <a:pt x="46" y="23"/>
                    </a:cubicBezTo>
                    <a:close/>
                  </a:path>
                </a:pathLst>
              </a:custGeom>
              <a:solidFill>
                <a:srgbClr val="C9C5C5"/>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67" name="Freeform 1789">
                <a:extLst>
                  <a:ext uri="{FF2B5EF4-FFF2-40B4-BE49-F238E27FC236}">
                    <a16:creationId xmlns:a16="http://schemas.microsoft.com/office/drawing/2014/main" id="{511E1EF9-7C8E-417E-B9C2-1E09E8117332}"/>
                  </a:ext>
                </a:extLst>
              </p:cNvPr>
              <p:cNvSpPr>
                <a:spLocks/>
              </p:cNvSpPr>
              <p:nvPr/>
            </p:nvSpPr>
            <p:spPr bwMode="auto">
              <a:xfrm>
                <a:off x="2345" y="1491"/>
                <a:ext cx="115" cy="123"/>
              </a:xfrm>
              <a:custGeom>
                <a:avLst/>
                <a:gdLst>
                  <a:gd name="T0" fmla="*/ 720 w 46"/>
                  <a:gd name="T1" fmla="*/ 444 h 46"/>
                  <a:gd name="T2" fmla="*/ 363 w 46"/>
                  <a:gd name="T3" fmla="*/ 880 h 46"/>
                  <a:gd name="T4" fmla="*/ 0 w 46"/>
                  <a:gd name="T5" fmla="*/ 444 h 46"/>
                  <a:gd name="T6" fmla="*/ 363 w 46"/>
                  <a:gd name="T7" fmla="*/ 0 h 46"/>
                  <a:gd name="T8" fmla="*/ 720 w 46"/>
                  <a:gd name="T9" fmla="*/ 444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46">
                    <a:moveTo>
                      <a:pt x="46" y="23"/>
                    </a:moveTo>
                    <a:cubicBezTo>
                      <a:pt x="46" y="36"/>
                      <a:pt x="36" y="46"/>
                      <a:pt x="23" y="46"/>
                    </a:cubicBezTo>
                    <a:cubicBezTo>
                      <a:pt x="10" y="46"/>
                      <a:pt x="0" y="36"/>
                      <a:pt x="0" y="23"/>
                    </a:cubicBezTo>
                    <a:cubicBezTo>
                      <a:pt x="0" y="11"/>
                      <a:pt x="10" y="0"/>
                      <a:pt x="23" y="0"/>
                    </a:cubicBezTo>
                    <a:cubicBezTo>
                      <a:pt x="36" y="0"/>
                      <a:pt x="46" y="10"/>
                      <a:pt x="46" y="23"/>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68" name="Freeform 1790">
                <a:extLst>
                  <a:ext uri="{FF2B5EF4-FFF2-40B4-BE49-F238E27FC236}">
                    <a16:creationId xmlns:a16="http://schemas.microsoft.com/office/drawing/2014/main" id="{86BC4939-D1B0-44C2-8742-601670ECA00C}"/>
                  </a:ext>
                </a:extLst>
              </p:cNvPr>
              <p:cNvSpPr>
                <a:spLocks/>
              </p:cNvSpPr>
              <p:nvPr/>
            </p:nvSpPr>
            <p:spPr bwMode="auto">
              <a:xfrm>
                <a:off x="2345" y="1499"/>
                <a:ext cx="70" cy="107"/>
              </a:xfrm>
              <a:custGeom>
                <a:avLst/>
                <a:gdLst>
                  <a:gd name="T0" fmla="*/ 313 w 28"/>
                  <a:gd name="T1" fmla="*/ 21 h 40"/>
                  <a:gd name="T2" fmla="*/ 63 w 28"/>
                  <a:gd name="T3" fmla="*/ 230 h 40"/>
                  <a:gd name="T4" fmla="*/ 175 w 28"/>
                  <a:gd name="T5" fmla="*/ 709 h 40"/>
                  <a:gd name="T6" fmla="*/ 300 w 28"/>
                  <a:gd name="T7" fmla="*/ 709 h 40"/>
                  <a:gd name="T8" fmla="*/ 300 w 28"/>
                  <a:gd name="T9" fmla="*/ 615 h 40"/>
                  <a:gd name="T10" fmla="*/ 300 w 28"/>
                  <a:gd name="T11" fmla="*/ 500 h 40"/>
                  <a:gd name="T12" fmla="*/ 438 w 28"/>
                  <a:gd name="T13" fmla="*/ 171 h 40"/>
                  <a:gd name="T14" fmla="*/ 313 w 28"/>
                  <a:gd name="T15" fmla="*/ 2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40">
                    <a:moveTo>
                      <a:pt x="20" y="1"/>
                    </a:moveTo>
                    <a:cubicBezTo>
                      <a:pt x="14" y="2"/>
                      <a:pt x="6" y="6"/>
                      <a:pt x="4" y="12"/>
                    </a:cubicBezTo>
                    <a:cubicBezTo>
                      <a:pt x="0" y="21"/>
                      <a:pt x="3" y="32"/>
                      <a:pt x="11" y="37"/>
                    </a:cubicBezTo>
                    <a:cubicBezTo>
                      <a:pt x="13" y="38"/>
                      <a:pt x="17" y="40"/>
                      <a:pt x="19" y="37"/>
                    </a:cubicBezTo>
                    <a:cubicBezTo>
                      <a:pt x="19" y="35"/>
                      <a:pt x="19" y="33"/>
                      <a:pt x="19" y="32"/>
                    </a:cubicBezTo>
                    <a:cubicBezTo>
                      <a:pt x="18" y="30"/>
                      <a:pt x="19" y="28"/>
                      <a:pt x="19" y="26"/>
                    </a:cubicBezTo>
                    <a:cubicBezTo>
                      <a:pt x="21" y="19"/>
                      <a:pt x="28" y="15"/>
                      <a:pt x="28" y="9"/>
                    </a:cubicBezTo>
                    <a:cubicBezTo>
                      <a:pt x="28" y="5"/>
                      <a:pt x="24" y="0"/>
                      <a:pt x="20" y="1"/>
                    </a:cubicBezTo>
                  </a:path>
                </a:pathLst>
              </a:custGeom>
              <a:solidFill>
                <a:srgbClr val="F4F4F4"/>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69" name="Freeform 1791">
                <a:extLst>
                  <a:ext uri="{FF2B5EF4-FFF2-40B4-BE49-F238E27FC236}">
                    <a16:creationId xmlns:a16="http://schemas.microsoft.com/office/drawing/2014/main" id="{F0257573-35CA-428F-89A9-840674E9B118}"/>
                  </a:ext>
                </a:extLst>
              </p:cNvPr>
              <p:cNvSpPr>
                <a:spLocks/>
              </p:cNvSpPr>
              <p:nvPr/>
            </p:nvSpPr>
            <p:spPr bwMode="auto">
              <a:xfrm>
                <a:off x="2355" y="1518"/>
                <a:ext cx="35" cy="66"/>
              </a:xfrm>
              <a:custGeom>
                <a:avLst/>
                <a:gdLst>
                  <a:gd name="T0" fmla="*/ 125 w 14"/>
                  <a:gd name="T1" fmla="*/ 0 h 25"/>
                  <a:gd name="T2" fmla="*/ 63 w 14"/>
                  <a:gd name="T3" fmla="*/ 55 h 25"/>
                  <a:gd name="T4" fmla="*/ 20 w 14"/>
                  <a:gd name="T5" fmla="*/ 145 h 25"/>
                  <a:gd name="T6" fmla="*/ 33 w 14"/>
                  <a:gd name="T7" fmla="*/ 383 h 25"/>
                  <a:gd name="T8" fmla="*/ 95 w 14"/>
                  <a:gd name="T9" fmla="*/ 438 h 25"/>
                  <a:gd name="T10" fmla="*/ 95 w 14"/>
                  <a:gd name="T11" fmla="*/ 370 h 25"/>
                  <a:gd name="T12" fmla="*/ 95 w 14"/>
                  <a:gd name="T13" fmla="*/ 259 h 25"/>
                  <a:gd name="T14" fmla="*/ 175 w 14"/>
                  <a:gd name="T15" fmla="*/ 34 h 25"/>
                  <a:gd name="T16" fmla="*/ 125 w 14"/>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5">
                    <a:moveTo>
                      <a:pt x="8" y="0"/>
                    </a:moveTo>
                    <a:cubicBezTo>
                      <a:pt x="7" y="0"/>
                      <a:pt x="5" y="2"/>
                      <a:pt x="4" y="3"/>
                    </a:cubicBezTo>
                    <a:cubicBezTo>
                      <a:pt x="2" y="5"/>
                      <a:pt x="2" y="6"/>
                      <a:pt x="1" y="8"/>
                    </a:cubicBezTo>
                    <a:cubicBezTo>
                      <a:pt x="0" y="12"/>
                      <a:pt x="0" y="17"/>
                      <a:pt x="2" y="21"/>
                    </a:cubicBezTo>
                    <a:cubicBezTo>
                      <a:pt x="2" y="21"/>
                      <a:pt x="4" y="25"/>
                      <a:pt x="6" y="24"/>
                    </a:cubicBezTo>
                    <a:cubicBezTo>
                      <a:pt x="7" y="23"/>
                      <a:pt x="6" y="21"/>
                      <a:pt x="6" y="20"/>
                    </a:cubicBezTo>
                    <a:cubicBezTo>
                      <a:pt x="5" y="18"/>
                      <a:pt x="5" y="16"/>
                      <a:pt x="6" y="14"/>
                    </a:cubicBezTo>
                    <a:cubicBezTo>
                      <a:pt x="9" y="10"/>
                      <a:pt x="14" y="7"/>
                      <a:pt x="11" y="2"/>
                    </a:cubicBezTo>
                    <a:cubicBezTo>
                      <a:pt x="11" y="1"/>
                      <a:pt x="9" y="0"/>
                      <a:pt x="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70" name="Freeform 1792">
                <a:extLst>
                  <a:ext uri="{FF2B5EF4-FFF2-40B4-BE49-F238E27FC236}">
                    <a16:creationId xmlns:a16="http://schemas.microsoft.com/office/drawing/2014/main" id="{7BB90ED5-875B-4A54-9F45-4B981F621BE5}"/>
                  </a:ext>
                </a:extLst>
              </p:cNvPr>
              <p:cNvSpPr>
                <a:spLocks/>
              </p:cNvSpPr>
              <p:nvPr/>
            </p:nvSpPr>
            <p:spPr bwMode="auto">
              <a:xfrm>
                <a:off x="2408" y="1483"/>
                <a:ext cx="42" cy="91"/>
              </a:xfrm>
              <a:custGeom>
                <a:avLst/>
                <a:gdLst>
                  <a:gd name="T0" fmla="*/ 0 w 17"/>
                  <a:gd name="T1" fmla="*/ 0 h 34"/>
                  <a:gd name="T2" fmla="*/ 183 w 17"/>
                  <a:gd name="T3" fmla="*/ 653 h 34"/>
                  <a:gd name="T4" fmla="*/ 91 w 17"/>
                  <a:gd name="T5" fmla="*/ 21 h 34"/>
                  <a:gd name="T6" fmla="*/ 0 w 17"/>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4">
                    <a:moveTo>
                      <a:pt x="0" y="0"/>
                    </a:moveTo>
                    <a:cubicBezTo>
                      <a:pt x="0" y="0"/>
                      <a:pt x="15" y="3"/>
                      <a:pt x="12" y="34"/>
                    </a:cubicBezTo>
                    <a:cubicBezTo>
                      <a:pt x="12" y="34"/>
                      <a:pt x="17" y="14"/>
                      <a:pt x="6" y="1"/>
                    </a:cubicBezTo>
                    <a:cubicBezTo>
                      <a:pt x="6" y="1"/>
                      <a:pt x="3"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71" name="Freeform 1793">
                <a:extLst>
                  <a:ext uri="{FF2B5EF4-FFF2-40B4-BE49-F238E27FC236}">
                    <a16:creationId xmlns:a16="http://schemas.microsoft.com/office/drawing/2014/main" id="{45606967-C494-4596-88F2-7F3717D8B9B7}"/>
                  </a:ext>
                </a:extLst>
              </p:cNvPr>
              <p:cNvSpPr>
                <a:spLocks/>
              </p:cNvSpPr>
              <p:nvPr/>
            </p:nvSpPr>
            <p:spPr bwMode="auto">
              <a:xfrm>
                <a:off x="2370" y="1488"/>
                <a:ext cx="48" cy="56"/>
              </a:xfrm>
              <a:custGeom>
                <a:avLst/>
                <a:gdLst>
                  <a:gd name="T0" fmla="*/ 0 w 19"/>
                  <a:gd name="T1" fmla="*/ 21 h 21"/>
                  <a:gd name="T2" fmla="*/ 306 w 19"/>
                  <a:gd name="T3" fmla="*/ 397 h 21"/>
                  <a:gd name="T4" fmla="*/ 63 w 19"/>
                  <a:gd name="T5" fmla="*/ 0 h 21"/>
                  <a:gd name="T6" fmla="*/ 0 w 19"/>
                  <a:gd name="T7" fmla="*/ 21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1"/>
                    </a:moveTo>
                    <a:cubicBezTo>
                      <a:pt x="0" y="1"/>
                      <a:pt x="18" y="6"/>
                      <a:pt x="19" y="21"/>
                    </a:cubicBezTo>
                    <a:cubicBezTo>
                      <a:pt x="19" y="21"/>
                      <a:pt x="19" y="8"/>
                      <a:pt x="4" y="0"/>
                    </a:cubicBezTo>
                    <a:cubicBezTo>
                      <a:pt x="4" y="0"/>
                      <a:pt x="1"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72" name="Freeform 1794">
                <a:extLst>
                  <a:ext uri="{FF2B5EF4-FFF2-40B4-BE49-F238E27FC236}">
                    <a16:creationId xmlns:a16="http://schemas.microsoft.com/office/drawing/2014/main" id="{F7659CDC-39FF-45C8-9D26-8979FA403249}"/>
                  </a:ext>
                </a:extLst>
              </p:cNvPr>
              <p:cNvSpPr>
                <a:spLocks/>
              </p:cNvSpPr>
              <p:nvPr/>
            </p:nvSpPr>
            <p:spPr bwMode="auto">
              <a:xfrm>
                <a:off x="2320" y="1534"/>
                <a:ext cx="43" cy="80"/>
              </a:xfrm>
              <a:custGeom>
                <a:avLst/>
                <a:gdLst>
                  <a:gd name="T0" fmla="*/ 116 w 17"/>
                  <a:gd name="T1" fmla="*/ 0 h 30"/>
                  <a:gd name="T2" fmla="*/ 276 w 17"/>
                  <a:gd name="T3" fmla="*/ 568 h 30"/>
                  <a:gd name="T4" fmla="*/ 116 w 17"/>
                  <a:gd name="T5" fmla="*/ 0 h 30"/>
                  <a:gd name="T6" fmla="*/ 0 60000 65536"/>
                  <a:gd name="T7" fmla="*/ 0 60000 65536"/>
                  <a:gd name="T8" fmla="*/ 0 60000 65536"/>
                </a:gdLst>
                <a:ahLst/>
                <a:cxnLst>
                  <a:cxn ang="T6">
                    <a:pos x="T0" y="T1"/>
                  </a:cxn>
                  <a:cxn ang="T7">
                    <a:pos x="T2" y="T3"/>
                  </a:cxn>
                  <a:cxn ang="T8">
                    <a:pos x="T4" y="T5"/>
                  </a:cxn>
                </a:cxnLst>
                <a:rect l="0" t="0" r="r" b="b"/>
                <a:pathLst>
                  <a:path w="17" h="30">
                    <a:moveTo>
                      <a:pt x="7" y="0"/>
                    </a:moveTo>
                    <a:cubicBezTo>
                      <a:pt x="7" y="0"/>
                      <a:pt x="0" y="17"/>
                      <a:pt x="17" y="30"/>
                    </a:cubicBezTo>
                    <a:cubicBezTo>
                      <a:pt x="17" y="30"/>
                      <a:pt x="0" y="2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73" name="Oval 472">
                <a:extLst>
                  <a:ext uri="{FF2B5EF4-FFF2-40B4-BE49-F238E27FC236}">
                    <a16:creationId xmlns:a16="http://schemas.microsoft.com/office/drawing/2014/main" id="{1E7B4064-392A-4366-9C0A-3FE336C3A212}"/>
                  </a:ext>
                </a:extLst>
              </p:cNvPr>
              <p:cNvSpPr>
                <a:spLocks noChangeArrowheads="1"/>
              </p:cNvSpPr>
              <p:nvPr/>
            </p:nvSpPr>
            <p:spPr bwMode="auto">
              <a:xfrm>
                <a:off x="2335" y="1480"/>
                <a:ext cx="135" cy="144"/>
              </a:xfrm>
              <a:prstGeom prst="ellipse">
                <a:avLst/>
              </a:prstGeom>
              <a:noFill/>
              <a:ln w="0">
                <a:solidFill>
                  <a:srgbClr val="333333"/>
                </a:solidFill>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474" name="Freeform 1796">
                <a:extLst>
                  <a:ext uri="{FF2B5EF4-FFF2-40B4-BE49-F238E27FC236}">
                    <a16:creationId xmlns:a16="http://schemas.microsoft.com/office/drawing/2014/main" id="{7E5B478C-545C-4ACD-BA52-4BB84ECC6FD3}"/>
                  </a:ext>
                </a:extLst>
              </p:cNvPr>
              <p:cNvSpPr>
                <a:spLocks/>
              </p:cNvSpPr>
              <p:nvPr/>
            </p:nvSpPr>
            <p:spPr bwMode="auto">
              <a:xfrm>
                <a:off x="626" y="1056"/>
                <a:ext cx="1999" cy="1027"/>
              </a:xfrm>
              <a:custGeom>
                <a:avLst/>
                <a:gdLst>
                  <a:gd name="T0" fmla="*/ 0 w 1999"/>
                  <a:gd name="T1" fmla="*/ 24 h 1027"/>
                  <a:gd name="T2" fmla="*/ 15 w 1999"/>
                  <a:gd name="T3" fmla="*/ 1027 h 1027"/>
                  <a:gd name="T4" fmla="*/ 1994 w 1999"/>
                  <a:gd name="T5" fmla="*/ 947 h 1027"/>
                  <a:gd name="T6" fmla="*/ 1999 w 1999"/>
                  <a:gd name="T7" fmla="*/ 0 h 1027"/>
                  <a:gd name="T8" fmla="*/ 0 w 1999"/>
                  <a:gd name="T9" fmla="*/ 24 h 10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027">
                    <a:moveTo>
                      <a:pt x="0" y="24"/>
                    </a:moveTo>
                    <a:lnTo>
                      <a:pt x="15" y="1027"/>
                    </a:lnTo>
                    <a:lnTo>
                      <a:pt x="1994" y="947"/>
                    </a:lnTo>
                    <a:lnTo>
                      <a:pt x="1999" y="0"/>
                    </a:lnTo>
                    <a:lnTo>
                      <a:pt x="0" y="24"/>
                    </a:lnTo>
                    <a:close/>
                  </a:path>
                </a:pathLst>
              </a:custGeom>
              <a:solidFill>
                <a:srgbClr val="F9F9F9"/>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75" name="Freeform 1797">
                <a:extLst>
                  <a:ext uri="{FF2B5EF4-FFF2-40B4-BE49-F238E27FC236}">
                    <a16:creationId xmlns:a16="http://schemas.microsoft.com/office/drawing/2014/main" id="{95B5B695-E183-4AF9-8D8F-590FB98BEBBB}"/>
                  </a:ext>
                </a:extLst>
              </p:cNvPr>
              <p:cNvSpPr>
                <a:spLocks/>
              </p:cNvSpPr>
              <p:nvPr/>
            </p:nvSpPr>
            <p:spPr bwMode="auto">
              <a:xfrm>
                <a:off x="628" y="1609"/>
                <a:ext cx="1997" cy="511"/>
              </a:xfrm>
              <a:custGeom>
                <a:avLst/>
                <a:gdLst>
                  <a:gd name="T0" fmla="*/ 0 w 1997"/>
                  <a:gd name="T1" fmla="*/ 50 h 626"/>
                  <a:gd name="T2" fmla="*/ 15 w 1997"/>
                  <a:gd name="T3" fmla="*/ 626 h 626"/>
                  <a:gd name="T4" fmla="*/ 1992 w 1997"/>
                  <a:gd name="T5" fmla="*/ 546 h 626"/>
                  <a:gd name="T6" fmla="*/ 1997 w 1997"/>
                  <a:gd name="T7" fmla="*/ 0 h 626"/>
                  <a:gd name="T8" fmla="*/ 0 w 1997"/>
                  <a:gd name="T9" fmla="*/ 50 h 6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7" h="626">
                    <a:moveTo>
                      <a:pt x="0" y="50"/>
                    </a:moveTo>
                    <a:lnTo>
                      <a:pt x="15" y="626"/>
                    </a:lnTo>
                    <a:lnTo>
                      <a:pt x="1992" y="546"/>
                    </a:lnTo>
                    <a:lnTo>
                      <a:pt x="1997" y="0"/>
                    </a:lnTo>
                    <a:lnTo>
                      <a:pt x="0" y="50"/>
                    </a:lnTo>
                    <a:close/>
                  </a:path>
                </a:pathLst>
              </a:custGeom>
              <a:solidFill>
                <a:srgbClr val="2A705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76" name="Freeform 1798">
                <a:extLst>
                  <a:ext uri="{FF2B5EF4-FFF2-40B4-BE49-F238E27FC236}">
                    <a16:creationId xmlns:a16="http://schemas.microsoft.com/office/drawing/2014/main" id="{53E6D35A-80BC-4329-8BB8-929365AEA1DC}"/>
                  </a:ext>
                </a:extLst>
              </p:cNvPr>
              <p:cNvSpPr>
                <a:spLocks/>
              </p:cNvSpPr>
              <p:nvPr/>
            </p:nvSpPr>
            <p:spPr bwMode="auto">
              <a:xfrm>
                <a:off x="576" y="1030"/>
                <a:ext cx="65" cy="1093"/>
              </a:xfrm>
              <a:custGeom>
                <a:avLst/>
                <a:gdLst>
                  <a:gd name="T0" fmla="*/ 0 w 65"/>
                  <a:gd name="T1" fmla="*/ 0 h 1093"/>
                  <a:gd name="T2" fmla="*/ 50 w 65"/>
                  <a:gd name="T3" fmla="*/ 90 h 1093"/>
                  <a:gd name="T4" fmla="*/ 65 w 65"/>
                  <a:gd name="T5" fmla="*/ 1093 h 1093"/>
                  <a:gd name="T6" fmla="*/ 5 w 65"/>
                  <a:gd name="T7" fmla="*/ 949 h 1093"/>
                  <a:gd name="T8" fmla="*/ 0 w 65"/>
                  <a:gd name="T9" fmla="*/ 0 h 10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1093">
                    <a:moveTo>
                      <a:pt x="0" y="0"/>
                    </a:moveTo>
                    <a:lnTo>
                      <a:pt x="50" y="90"/>
                    </a:lnTo>
                    <a:lnTo>
                      <a:pt x="65" y="1093"/>
                    </a:lnTo>
                    <a:lnTo>
                      <a:pt x="5" y="949"/>
                    </a:lnTo>
                    <a:lnTo>
                      <a:pt x="0" y="0"/>
                    </a:lnTo>
                    <a:close/>
                  </a:path>
                </a:pathLst>
              </a:custGeom>
              <a:solidFill>
                <a:srgbClr val="911F19"/>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77" name="Freeform 1799">
                <a:extLst>
                  <a:ext uri="{FF2B5EF4-FFF2-40B4-BE49-F238E27FC236}">
                    <a16:creationId xmlns:a16="http://schemas.microsoft.com/office/drawing/2014/main" id="{6C4476C3-8FE3-45C8-A760-464F1317107C}"/>
                  </a:ext>
                </a:extLst>
              </p:cNvPr>
              <p:cNvSpPr>
                <a:spLocks/>
              </p:cNvSpPr>
              <p:nvPr/>
            </p:nvSpPr>
            <p:spPr bwMode="auto">
              <a:xfrm>
                <a:off x="576" y="1014"/>
                <a:ext cx="2049" cy="106"/>
              </a:xfrm>
              <a:custGeom>
                <a:avLst/>
                <a:gdLst>
                  <a:gd name="T0" fmla="*/ 2049 w 2049"/>
                  <a:gd name="T1" fmla="*/ 80 h 106"/>
                  <a:gd name="T2" fmla="*/ 1884 w 2049"/>
                  <a:gd name="T3" fmla="*/ 0 h 106"/>
                  <a:gd name="T4" fmla="*/ 0 w 2049"/>
                  <a:gd name="T5" fmla="*/ 16 h 106"/>
                  <a:gd name="T6" fmla="*/ 50 w 2049"/>
                  <a:gd name="T7" fmla="*/ 106 h 106"/>
                  <a:gd name="T8" fmla="*/ 2049 w 2049"/>
                  <a:gd name="T9" fmla="*/ 8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9" h="106">
                    <a:moveTo>
                      <a:pt x="2049" y="80"/>
                    </a:moveTo>
                    <a:lnTo>
                      <a:pt x="1884" y="0"/>
                    </a:lnTo>
                    <a:lnTo>
                      <a:pt x="0" y="16"/>
                    </a:lnTo>
                    <a:lnTo>
                      <a:pt x="50" y="106"/>
                    </a:lnTo>
                    <a:lnTo>
                      <a:pt x="2049" y="80"/>
                    </a:lnTo>
                    <a:close/>
                  </a:path>
                </a:pathLst>
              </a:custGeom>
              <a:solidFill>
                <a:srgbClr val="FCFAFA"/>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78" name="Freeform 1800">
                <a:extLst>
                  <a:ext uri="{FF2B5EF4-FFF2-40B4-BE49-F238E27FC236}">
                    <a16:creationId xmlns:a16="http://schemas.microsoft.com/office/drawing/2014/main" id="{57AEB069-5B48-4E15-9D15-F9CB9F88BAA1}"/>
                  </a:ext>
                </a:extLst>
              </p:cNvPr>
              <p:cNvSpPr>
                <a:spLocks/>
              </p:cNvSpPr>
              <p:nvPr/>
            </p:nvSpPr>
            <p:spPr bwMode="auto">
              <a:xfrm>
                <a:off x="576" y="1019"/>
                <a:ext cx="955" cy="101"/>
              </a:xfrm>
              <a:custGeom>
                <a:avLst/>
                <a:gdLst>
                  <a:gd name="T0" fmla="*/ 955 w 955"/>
                  <a:gd name="T1" fmla="*/ 91 h 101"/>
                  <a:gd name="T2" fmla="*/ 842 w 955"/>
                  <a:gd name="T3" fmla="*/ 0 h 101"/>
                  <a:gd name="T4" fmla="*/ 0 w 955"/>
                  <a:gd name="T5" fmla="*/ 11 h 101"/>
                  <a:gd name="T6" fmla="*/ 50 w 955"/>
                  <a:gd name="T7" fmla="*/ 101 h 101"/>
                  <a:gd name="T8" fmla="*/ 955 w 955"/>
                  <a:gd name="T9" fmla="*/ 91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5" h="101">
                    <a:moveTo>
                      <a:pt x="955" y="91"/>
                    </a:moveTo>
                    <a:lnTo>
                      <a:pt x="842" y="0"/>
                    </a:lnTo>
                    <a:lnTo>
                      <a:pt x="0" y="11"/>
                    </a:lnTo>
                    <a:lnTo>
                      <a:pt x="50" y="101"/>
                    </a:lnTo>
                    <a:lnTo>
                      <a:pt x="955" y="91"/>
                    </a:lnTo>
                    <a:close/>
                  </a:path>
                </a:pathLst>
              </a:custGeom>
              <a:solidFill>
                <a:srgbClr val="A9281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79" name="Freeform 1801">
                <a:extLst>
                  <a:ext uri="{FF2B5EF4-FFF2-40B4-BE49-F238E27FC236}">
                    <a16:creationId xmlns:a16="http://schemas.microsoft.com/office/drawing/2014/main" id="{817BC89E-8983-44C6-B597-F667EB9EB636}"/>
                  </a:ext>
                </a:extLst>
              </p:cNvPr>
              <p:cNvSpPr>
                <a:spLocks/>
              </p:cNvSpPr>
              <p:nvPr/>
            </p:nvSpPr>
            <p:spPr bwMode="auto">
              <a:xfrm>
                <a:off x="576" y="1030"/>
                <a:ext cx="65" cy="1093"/>
              </a:xfrm>
              <a:custGeom>
                <a:avLst/>
                <a:gdLst>
                  <a:gd name="T0" fmla="*/ 0 w 65"/>
                  <a:gd name="T1" fmla="*/ 0 h 1093"/>
                  <a:gd name="T2" fmla="*/ 50 w 65"/>
                  <a:gd name="T3" fmla="*/ 90 h 1093"/>
                  <a:gd name="T4" fmla="*/ 65 w 65"/>
                  <a:gd name="T5" fmla="*/ 1093 h 1093"/>
                  <a:gd name="T6" fmla="*/ 5 w 65"/>
                  <a:gd name="T7" fmla="*/ 949 h 1093"/>
                  <a:gd name="T8" fmla="*/ 0 w 65"/>
                  <a:gd name="T9" fmla="*/ 0 h 10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 h="1093">
                    <a:moveTo>
                      <a:pt x="0" y="0"/>
                    </a:moveTo>
                    <a:lnTo>
                      <a:pt x="50" y="90"/>
                    </a:lnTo>
                    <a:lnTo>
                      <a:pt x="65" y="1093"/>
                    </a:lnTo>
                    <a:lnTo>
                      <a:pt x="5" y="949"/>
                    </a:lnTo>
                    <a:lnTo>
                      <a:pt x="0" y="0"/>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80" name="Line 1802">
                <a:extLst>
                  <a:ext uri="{FF2B5EF4-FFF2-40B4-BE49-F238E27FC236}">
                    <a16:creationId xmlns:a16="http://schemas.microsoft.com/office/drawing/2014/main" id="{91064635-3AF3-4722-8475-EBBCEF5D5B62}"/>
                  </a:ext>
                </a:extLst>
              </p:cNvPr>
              <p:cNvSpPr>
                <a:spLocks noChangeShapeType="1"/>
              </p:cNvSpPr>
              <p:nvPr/>
            </p:nvSpPr>
            <p:spPr bwMode="auto">
              <a:xfrm>
                <a:off x="2655" y="1072"/>
                <a:ext cx="1" cy="40"/>
              </a:xfrm>
              <a:prstGeom prst="line">
                <a:avLst/>
              </a:prstGeom>
              <a:noFill/>
              <a:ln w="3175" cap="rnd">
                <a:solidFill>
                  <a:srgbClr val="333333"/>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81" name="Line 1803">
                <a:extLst>
                  <a:ext uri="{FF2B5EF4-FFF2-40B4-BE49-F238E27FC236}">
                    <a16:creationId xmlns:a16="http://schemas.microsoft.com/office/drawing/2014/main" id="{42CF1C3A-D905-4702-9068-0CC7D62CFC9F}"/>
                  </a:ext>
                </a:extLst>
              </p:cNvPr>
              <p:cNvSpPr>
                <a:spLocks noChangeShapeType="1"/>
              </p:cNvSpPr>
              <p:nvPr/>
            </p:nvSpPr>
            <p:spPr bwMode="auto">
              <a:xfrm>
                <a:off x="2655" y="1123"/>
                <a:ext cx="1" cy="19"/>
              </a:xfrm>
              <a:prstGeom prst="line">
                <a:avLst/>
              </a:prstGeom>
              <a:noFill/>
              <a:ln w="3175" cap="rnd">
                <a:solidFill>
                  <a:srgbClr val="333333"/>
                </a:solidFill>
                <a:round/>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82" name="Freeform 1804">
                <a:extLst>
                  <a:ext uri="{FF2B5EF4-FFF2-40B4-BE49-F238E27FC236}">
                    <a16:creationId xmlns:a16="http://schemas.microsoft.com/office/drawing/2014/main" id="{2A8E340B-90E3-4376-AF29-4AD51697B45D}"/>
                  </a:ext>
                </a:extLst>
              </p:cNvPr>
              <p:cNvSpPr>
                <a:spLocks/>
              </p:cNvSpPr>
              <p:nvPr/>
            </p:nvSpPr>
            <p:spPr bwMode="auto">
              <a:xfrm>
                <a:off x="2138" y="1499"/>
                <a:ext cx="310" cy="560"/>
              </a:xfrm>
              <a:custGeom>
                <a:avLst/>
                <a:gdLst>
                  <a:gd name="T0" fmla="*/ 0 w 310"/>
                  <a:gd name="T1" fmla="*/ 5 h 560"/>
                  <a:gd name="T2" fmla="*/ 5 w 310"/>
                  <a:gd name="T3" fmla="*/ 560 h 560"/>
                  <a:gd name="T4" fmla="*/ 310 w 310"/>
                  <a:gd name="T5" fmla="*/ 549 h 560"/>
                  <a:gd name="T6" fmla="*/ 305 w 310"/>
                  <a:gd name="T7" fmla="*/ 0 h 560"/>
                  <a:gd name="T8" fmla="*/ 0 w 310"/>
                  <a:gd name="T9" fmla="*/ 5 h 5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 h="560">
                    <a:moveTo>
                      <a:pt x="0" y="5"/>
                    </a:moveTo>
                    <a:lnTo>
                      <a:pt x="5" y="560"/>
                    </a:lnTo>
                    <a:lnTo>
                      <a:pt x="310" y="549"/>
                    </a:lnTo>
                    <a:lnTo>
                      <a:pt x="305" y="0"/>
                    </a:lnTo>
                    <a:lnTo>
                      <a:pt x="0" y="5"/>
                    </a:lnTo>
                    <a:close/>
                  </a:path>
                </a:pathLst>
              </a:custGeom>
              <a:solidFill>
                <a:srgbClr val="A9281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83" name="Freeform 1805">
                <a:extLst>
                  <a:ext uri="{FF2B5EF4-FFF2-40B4-BE49-F238E27FC236}">
                    <a16:creationId xmlns:a16="http://schemas.microsoft.com/office/drawing/2014/main" id="{02BBA998-F69D-41E9-828F-7F0AD7A4C000}"/>
                  </a:ext>
                </a:extLst>
              </p:cNvPr>
              <p:cNvSpPr>
                <a:spLocks/>
              </p:cNvSpPr>
              <p:nvPr/>
            </p:nvSpPr>
            <p:spPr bwMode="auto">
              <a:xfrm>
                <a:off x="2068" y="1014"/>
                <a:ext cx="372" cy="45"/>
              </a:xfrm>
              <a:custGeom>
                <a:avLst/>
                <a:gdLst>
                  <a:gd name="T0" fmla="*/ 67 w 372"/>
                  <a:gd name="T1" fmla="*/ 45 h 45"/>
                  <a:gd name="T2" fmla="*/ 0 w 372"/>
                  <a:gd name="T3" fmla="*/ 0 h 45"/>
                  <a:gd name="T4" fmla="*/ 302 w 372"/>
                  <a:gd name="T5" fmla="*/ 0 h 45"/>
                  <a:gd name="T6" fmla="*/ 372 w 372"/>
                  <a:gd name="T7" fmla="*/ 42 h 45"/>
                  <a:gd name="T8" fmla="*/ 67 w 372"/>
                  <a:gd name="T9" fmla="*/ 45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2" h="45">
                    <a:moveTo>
                      <a:pt x="67" y="45"/>
                    </a:moveTo>
                    <a:lnTo>
                      <a:pt x="0" y="0"/>
                    </a:lnTo>
                    <a:lnTo>
                      <a:pt x="302" y="0"/>
                    </a:lnTo>
                    <a:lnTo>
                      <a:pt x="372" y="42"/>
                    </a:lnTo>
                    <a:lnTo>
                      <a:pt x="67" y="45"/>
                    </a:lnTo>
                    <a:close/>
                  </a:path>
                </a:pathLst>
              </a:custGeom>
              <a:solidFill>
                <a:srgbClr val="A9281C"/>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84" name="Line 1806">
                <a:extLst>
                  <a:ext uri="{FF2B5EF4-FFF2-40B4-BE49-F238E27FC236}">
                    <a16:creationId xmlns:a16="http://schemas.microsoft.com/office/drawing/2014/main" id="{E0FF2237-A325-4CA1-9441-460D919D5E56}"/>
                  </a:ext>
                </a:extLst>
              </p:cNvPr>
              <p:cNvSpPr>
                <a:spLocks noChangeShapeType="1"/>
              </p:cNvSpPr>
              <p:nvPr/>
            </p:nvSpPr>
            <p:spPr bwMode="auto">
              <a:xfrm>
                <a:off x="2138" y="1504"/>
                <a:ext cx="5" cy="555"/>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85" name="Line 1807">
                <a:extLst>
                  <a:ext uri="{FF2B5EF4-FFF2-40B4-BE49-F238E27FC236}">
                    <a16:creationId xmlns:a16="http://schemas.microsoft.com/office/drawing/2014/main" id="{6B85661A-3583-4AAB-AE5D-EBDC2E2B1FD6}"/>
                  </a:ext>
                </a:extLst>
              </p:cNvPr>
              <p:cNvSpPr>
                <a:spLocks noChangeShapeType="1"/>
              </p:cNvSpPr>
              <p:nvPr/>
            </p:nvSpPr>
            <p:spPr bwMode="auto">
              <a:xfrm>
                <a:off x="2173" y="1502"/>
                <a:ext cx="5" cy="557"/>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86" name="Line 1808">
                <a:extLst>
                  <a:ext uri="{FF2B5EF4-FFF2-40B4-BE49-F238E27FC236}">
                    <a16:creationId xmlns:a16="http://schemas.microsoft.com/office/drawing/2014/main" id="{FAD98719-B6F4-413B-91E1-F41DA355E1ED}"/>
                  </a:ext>
                </a:extLst>
              </p:cNvPr>
              <p:cNvSpPr>
                <a:spLocks noChangeShapeType="1"/>
              </p:cNvSpPr>
              <p:nvPr/>
            </p:nvSpPr>
            <p:spPr bwMode="auto">
              <a:xfrm>
                <a:off x="2210" y="1502"/>
                <a:ext cx="5" cy="554"/>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87" name="Line 1809">
                <a:extLst>
                  <a:ext uri="{FF2B5EF4-FFF2-40B4-BE49-F238E27FC236}">
                    <a16:creationId xmlns:a16="http://schemas.microsoft.com/office/drawing/2014/main" id="{47F91BC2-8831-4F80-BEFA-735E710E029C}"/>
                  </a:ext>
                </a:extLst>
              </p:cNvPr>
              <p:cNvSpPr>
                <a:spLocks noChangeShapeType="1"/>
              </p:cNvSpPr>
              <p:nvPr/>
            </p:nvSpPr>
            <p:spPr bwMode="auto">
              <a:xfrm>
                <a:off x="2250" y="1502"/>
                <a:ext cx="5" cy="552"/>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88" name="Line 1810">
                <a:extLst>
                  <a:ext uri="{FF2B5EF4-FFF2-40B4-BE49-F238E27FC236}">
                    <a16:creationId xmlns:a16="http://schemas.microsoft.com/office/drawing/2014/main" id="{ADDEF75A-663E-45F7-AA07-8687F73E3F2B}"/>
                  </a:ext>
                </a:extLst>
              </p:cNvPr>
              <p:cNvSpPr>
                <a:spLocks noChangeShapeType="1"/>
              </p:cNvSpPr>
              <p:nvPr/>
            </p:nvSpPr>
            <p:spPr bwMode="auto">
              <a:xfrm>
                <a:off x="2290" y="1502"/>
                <a:ext cx="3" cy="549"/>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89" name="Line 1811">
                <a:extLst>
                  <a:ext uri="{FF2B5EF4-FFF2-40B4-BE49-F238E27FC236}">
                    <a16:creationId xmlns:a16="http://schemas.microsoft.com/office/drawing/2014/main" id="{41F3A871-3A86-40EF-9B2B-B2C23DB17E61}"/>
                  </a:ext>
                </a:extLst>
              </p:cNvPr>
              <p:cNvSpPr>
                <a:spLocks noChangeShapeType="1"/>
              </p:cNvSpPr>
              <p:nvPr/>
            </p:nvSpPr>
            <p:spPr bwMode="auto">
              <a:xfrm>
                <a:off x="2333" y="1496"/>
                <a:ext cx="5" cy="555"/>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90" name="Line 1812">
                <a:extLst>
                  <a:ext uri="{FF2B5EF4-FFF2-40B4-BE49-F238E27FC236}">
                    <a16:creationId xmlns:a16="http://schemas.microsoft.com/office/drawing/2014/main" id="{F93AC725-9A42-4F60-857E-BA1FB8A0958A}"/>
                  </a:ext>
                </a:extLst>
              </p:cNvPr>
              <p:cNvSpPr>
                <a:spLocks noChangeShapeType="1"/>
              </p:cNvSpPr>
              <p:nvPr/>
            </p:nvSpPr>
            <p:spPr bwMode="auto">
              <a:xfrm>
                <a:off x="2373" y="1488"/>
                <a:ext cx="5" cy="563"/>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91" name="Line 1813">
                <a:extLst>
                  <a:ext uri="{FF2B5EF4-FFF2-40B4-BE49-F238E27FC236}">
                    <a16:creationId xmlns:a16="http://schemas.microsoft.com/office/drawing/2014/main" id="{ADA71F0A-AD03-4B3F-B2B1-617305BDFF92}"/>
                  </a:ext>
                </a:extLst>
              </p:cNvPr>
              <p:cNvSpPr>
                <a:spLocks noChangeShapeType="1"/>
              </p:cNvSpPr>
              <p:nvPr/>
            </p:nvSpPr>
            <p:spPr bwMode="auto">
              <a:xfrm>
                <a:off x="2410" y="1488"/>
                <a:ext cx="5" cy="558"/>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92" name="Line 1814">
                <a:extLst>
                  <a:ext uri="{FF2B5EF4-FFF2-40B4-BE49-F238E27FC236}">
                    <a16:creationId xmlns:a16="http://schemas.microsoft.com/office/drawing/2014/main" id="{E40F5A77-9AE2-4AA7-ACA9-139EE6EE3855}"/>
                  </a:ext>
                </a:extLst>
              </p:cNvPr>
              <p:cNvSpPr>
                <a:spLocks noChangeShapeType="1"/>
              </p:cNvSpPr>
              <p:nvPr/>
            </p:nvSpPr>
            <p:spPr bwMode="auto">
              <a:xfrm>
                <a:off x="2443" y="1486"/>
                <a:ext cx="2" cy="560"/>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93" name="Line 1815">
                <a:extLst>
                  <a:ext uri="{FF2B5EF4-FFF2-40B4-BE49-F238E27FC236}">
                    <a16:creationId xmlns:a16="http://schemas.microsoft.com/office/drawing/2014/main" id="{CBC86097-1819-438F-A117-E5EA1D110775}"/>
                  </a:ext>
                </a:extLst>
              </p:cNvPr>
              <p:cNvSpPr>
                <a:spLocks noChangeShapeType="1"/>
              </p:cNvSpPr>
              <p:nvPr/>
            </p:nvSpPr>
            <p:spPr bwMode="auto">
              <a:xfrm>
                <a:off x="2068" y="1014"/>
                <a:ext cx="67" cy="45"/>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94" name="Line 1816">
                <a:extLst>
                  <a:ext uri="{FF2B5EF4-FFF2-40B4-BE49-F238E27FC236}">
                    <a16:creationId xmlns:a16="http://schemas.microsoft.com/office/drawing/2014/main" id="{5B0F9522-F1CC-40E4-B85E-A594A2385F42}"/>
                  </a:ext>
                </a:extLst>
              </p:cNvPr>
              <p:cNvSpPr>
                <a:spLocks noChangeShapeType="1"/>
              </p:cNvSpPr>
              <p:nvPr/>
            </p:nvSpPr>
            <p:spPr bwMode="auto">
              <a:xfrm>
                <a:off x="2110" y="1014"/>
                <a:ext cx="68" cy="45"/>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95" name="Line 1817">
                <a:extLst>
                  <a:ext uri="{FF2B5EF4-FFF2-40B4-BE49-F238E27FC236}">
                    <a16:creationId xmlns:a16="http://schemas.microsoft.com/office/drawing/2014/main" id="{A7D802A0-2BDB-4AFA-914B-C69A4145DF9A}"/>
                  </a:ext>
                </a:extLst>
              </p:cNvPr>
              <p:cNvSpPr>
                <a:spLocks noChangeShapeType="1"/>
              </p:cNvSpPr>
              <p:nvPr/>
            </p:nvSpPr>
            <p:spPr bwMode="auto">
              <a:xfrm>
                <a:off x="2148" y="1014"/>
                <a:ext cx="67" cy="45"/>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96" name="Line 1818">
                <a:extLst>
                  <a:ext uri="{FF2B5EF4-FFF2-40B4-BE49-F238E27FC236}">
                    <a16:creationId xmlns:a16="http://schemas.microsoft.com/office/drawing/2014/main" id="{39BA4EA5-A59A-40CE-8071-C1485CE8902D}"/>
                  </a:ext>
                </a:extLst>
              </p:cNvPr>
              <p:cNvSpPr>
                <a:spLocks noChangeShapeType="1"/>
              </p:cNvSpPr>
              <p:nvPr/>
            </p:nvSpPr>
            <p:spPr bwMode="auto">
              <a:xfrm>
                <a:off x="2188" y="1011"/>
                <a:ext cx="67" cy="48"/>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97" name="Line 1819">
                <a:extLst>
                  <a:ext uri="{FF2B5EF4-FFF2-40B4-BE49-F238E27FC236}">
                    <a16:creationId xmlns:a16="http://schemas.microsoft.com/office/drawing/2014/main" id="{7F21F9C0-B363-4EED-A6DE-E475C0DD58A8}"/>
                  </a:ext>
                </a:extLst>
              </p:cNvPr>
              <p:cNvSpPr>
                <a:spLocks noChangeShapeType="1"/>
              </p:cNvSpPr>
              <p:nvPr/>
            </p:nvSpPr>
            <p:spPr bwMode="auto">
              <a:xfrm>
                <a:off x="2225" y="1011"/>
                <a:ext cx="68" cy="48"/>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98" name="Line 1820">
                <a:extLst>
                  <a:ext uri="{FF2B5EF4-FFF2-40B4-BE49-F238E27FC236}">
                    <a16:creationId xmlns:a16="http://schemas.microsoft.com/office/drawing/2014/main" id="{7629B47C-619C-4DD7-959D-4EBBCBC3E539}"/>
                  </a:ext>
                </a:extLst>
              </p:cNvPr>
              <p:cNvSpPr>
                <a:spLocks noChangeShapeType="1"/>
              </p:cNvSpPr>
              <p:nvPr/>
            </p:nvSpPr>
            <p:spPr bwMode="auto">
              <a:xfrm>
                <a:off x="2263" y="1011"/>
                <a:ext cx="67" cy="48"/>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499" name="Line 1821">
                <a:extLst>
                  <a:ext uri="{FF2B5EF4-FFF2-40B4-BE49-F238E27FC236}">
                    <a16:creationId xmlns:a16="http://schemas.microsoft.com/office/drawing/2014/main" id="{74B25ED2-AC72-4F6B-BAA5-560498B3E861}"/>
                  </a:ext>
                </a:extLst>
              </p:cNvPr>
              <p:cNvSpPr>
                <a:spLocks noChangeShapeType="1"/>
              </p:cNvSpPr>
              <p:nvPr/>
            </p:nvSpPr>
            <p:spPr bwMode="auto">
              <a:xfrm>
                <a:off x="2303" y="1014"/>
                <a:ext cx="70" cy="48"/>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00" name="Line 1822">
                <a:extLst>
                  <a:ext uri="{FF2B5EF4-FFF2-40B4-BE49-F238E27FC236}">
                    <a16:creationId xmlns:a16="http://schemas.microsoft.com/office/drawing/2014/main" id="{19A1141C-A835-437C-8410-D38CE0B198F0}"/>
                  </a:ext>
                </a:extLst>
              </p:cNvPr>
              <p:cNvSpPr>
                <a:spLocks noChangeShapeType="1"/>
              </p:cNvSpPr>
              <p:nvPr/>
            </p:nvSpPr>
            <p:spPr bwMode="auto">
              <a:xfrm>
                <a:off x="2335" y="1011"/>
                <a:ext cx="68" cy="48"/>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01" name="Line 1823">
                <a:extLst>
                  <a:ext uri="{FF2B5EF4-FFF2-40B4-BE49-F238E27FC236}">
                    <a16:creationId xmlns:a16="http://schemas.microsoft.com/office/drawing/2014/main" id="{8C91E8A9-CBF5-4D2B-BFF2-15EEDAA3080A}"/>
                  </a:ext>
                </a:extLst>
              </p:cNvPr>
              <p:cNvSpPr>
                <a:spLocks noChangeShapeType="1"/>
              </p:cNvSpPr>
              <p:nvPr/>
            </p:nvSpPr>
            <p:spPr bwMode="auto">
              <a:xfrm>
                <a:off x="2368" y="1008"/>
                <a:ext cx="67" cy="48"/>
              </a:xfrm>
              <a:prstGeom prst="line">
                <a:avLst/>
              </a:prstGeom>
              <a:noFill/>
              <a:ln w="11113"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02" name="Rectangle 501">
                <a:extLst>
                  <a:ext uri="{FF2B5EF4-FFF2-40B4-BE49-F238E27FC236}">
                    <a16:creationId xmlns:a16="http://schemas.microsoft.com/office/drawing/2014/main" id="{0A4CD915-87C8-47BA-8279-DFF5F92B76F6}"/>
                  </a:ext>
                </a:extLst>
              </p:cNvPr>
              <p:cNvSpPr>
                <a:spLocks noChangeArrowheads="1"/>
              </p:cNvSpPr>
              <p:nvPr/>
            </p:nvSpPr>
            <p:spPr bwMode="auto">
              <a:xfrm>
                <a:off x="1631" y="1185"/>
                <a:ext cx="3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fr-FR" altLang="en-US" sz="551" dirty="0">
                    <a:solidFill>
                      <a:schemeClr val="bg2">
                        <a:lumMod val="50000"/>
                      </a:schemeClr>
                    </a:solidFill>
                    <a:latin typeface="Helvetica Neue" panose="02000503000000020004" pitchFamily="2" charset="0"/>
                    <a:cs typeface="Helvetica Neue" panose="02000503000000020004" pitchFamily="2" charset="0"/>
                  </a:rPr>
                  <a:t>250</a:t>
                </a:r>
              </a:p>
            </p:txBody>
          </p:sp>
          <p:sp>
            <p:nvSpPr>
              <p:cNvPr id="503" name="Rectangle 502">
                <a:extLst>
                  <a:ext uri="{FF2B5EF4-FFF2-40B4-BE49-F238E27FC236}">
                    <a16:creationId xmlns:a16="http://schemas.microsoft.com/office/drawing/2014/main" id="{A1FFBC25-94ED-4440-96F9-F424DA4AC4B2}"/>
                  </a:ext>
                </a:extLst>
              </p:cNvPr>
              <p:cNvSpPr>
                <a:spLocks noChangeArrowheads="1"/>
              </p:cNvSpPr>
              <p:nvPr/>
            </p:nvSpPr>
            <p:spPr bwMode="auto">
              <a:xfrm>
                <a:off x="2040" y="1221"/>
                <a:ext cx="26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fr-FR" altLang="en-US" sz="440" dirty="0">
                    <a:solidFill>
                      <a:srgbClr val="717272"/>
                    </a:solidFill>
                    <a:latin typeface="Helvetica Neue" panose="02000503000000020004" pitchFamily="2" charset="0"/>
                    <a:cs typeface="Helvetica Neue" panose="02000503000000020004" pitchFamily="2" charset="0"/>
                  </a:rPr>
                  <a:t> mg</a:t>
                </a:r>
                <a:endParaRPr lang="fr-FR" altLang="en-US" sz="440" dirty="0">
                  <a:latin typeface="Helvetica Neue" panose="02000503000000020004" pitchFamily="2" charset="0"/>
                  <a:cs typeface="Helvetica Neue" panose="02000503000000020004" pitchFamily="2" charset="0"/>
                </a:endParaRPr>
              </a:p>
            </p:txBody>
          </p:sp>
          <p:sp>
            <p:nvSpPr>
              <p:cNvPr id="504" name="Freeform 1826">
                <a:extLst>
                  <a:ext uri="{FF2B5EF4-FFF2-40B4-BE49-F238E27FC236}">
                    <a16:creationId xmlns:a16="http://schemas.microsoft.com/office/drawing/2014/main" id="{281936C6-AD5F-4B8A-9B18-21CABA166FD5}"/>
                  </a:ext>
                </a:extLst>
              </p:cNvPr>
              <p:cNvSpPr>
                <a:spLocks/>
              </p:cNvSpPr>
              <p:nvPr/>
            </p:nvSpPr>
            <p:spPr bwMode="auto">
              <a:xfrm>
                <a:off x="576" y="1011"/>
                <a:ext cx="2049" cy="107"/>
              </a:xfrm>
              <a:custGeom>
                <a:avLst/>
                <a:gdLst>
                  <a:gd name="T0" fmla="*/ 2049 w 2049"/>
                  <a:gd name="T1" fmla="*/ 85 h 107"/>
                  <a:gd name="T2" fmla="*/ 1884 w 2049"/>
                  <a:gd name="T3" fmla="*/ 0 h 107"/>
                  <a:gd name="T4" fmla="*/ 0 w 2049"/>
                  <a:gd name="T5" fmla="*/ 16 h 107"/>
                  <a:gd name="T6" fmla="*/ 50 w 2049"/>
                  <a:gd name="T7" fmla="*/ 107 h 107"/>
                  <a:gd name="T8" fmla="*/ 2049 w 2049"/>
                  <a:gd name="T9" fmla="*/ 85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9" h="107">
                    <a:moveTo>
                      <a:pt x="2049" y="85"/>
                    </a:moveTo>
                    <a:lnTo>
                      <a:pt x="1884" y="0"/>
                    </a:lnTo>
                    <a:lnTo>
                      <a:pt x="0" y="16"/>
                    </a:lnTo>
                    <a:lnTo>
                      <a:pt x="50" y="107"/>
                    </a:lnTo>
                    <a:lnTo>
                      <a:pt x="2049" y="85"/>
                    </a:lnTo>
                    <a:close/>
                  </a:path>
                </a:pathLst>
              </a:custGeom>
              <a:noFill/>
              <a:ln w="7938" cap="rnd">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05" name="Rectangle 504">
                <a:extLst>
                  <a:ext uri="{FF2B5EF4-FFF2-40B4-BE49-F238E27FC236}">
                    <a16:creationId xmlns:a16="http://schemas.microsoft.com/office/drawing/2014/main" id="{E4D0D8CC-4A13-4777-BB3D-1819334C48B7}"/>
                  </a:ext>
                </a:extLst>
              </p:cNvPr>
              <p:cNvSpPr>
                <a:spLocks noChangeArrowheads="1"/>
              </p:cNvSpPr>
              <p:nvPr/>
            </p:nvSpPr>
            <p:spPr bwMode="auto">
              <a:xfrm>
                <a:off x="783" y="1698"/>
                <a:ext cx="174"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fr-FR" altLang="en-US" sz="440" dirty="0">
                    <a:solidFill>
                      <a:srgbClr val="FFFFFF"/>
                    </a:solidFill>
                    <a:latin typeface="Helvetica Neue" panose="02000503000000020004" pitchFamily="2" charset="0"/>
                    <a:cs typeface="Helvetica Neue" panose="02000503000000020004" pitchFamily="2" charset="0"/>
                  </a:rPr>
                  <a:t>30</a:t>
                </a:r>
                <a:endParaRPr lang="fr-FR" altLang="en-US" sz="440" dirty="0">
                  <a:latin typeface="Helvetica Neue" panose="02000503000000020004" pitchFamily="2" charset="0"/>
                  <a:cs typeface="Helvetica Neue" panose="02000503000000020004" pitchFamily="2" charset="0"/>
                </a:endParaRPr>
              </a:p>
            </p:txBody>
          </p:sp>
          <p:sp>
            <p:nvSpPr>
              <p:cNvPr id="506" name="Line 1828">
                <a:extLst>
                  <a:ext uri="{FF2B5EF4-FFF2-40B4-BE49-F238E27FC236}">
                    <a16:creationId xmlns:a16="http://schemas.microsoft.com/office/drawing/2014/main" id="{BFF3D1FE-9A7E-409E-A1FD-0C5F0F470F38}"/>
                  </a:ext>
                </a:extLst>
              </p:cNvPr>
              <p:cNvSpPr>
                <a:spLocks noChangeShapeType="1"/>
              </p:cNvSpPr>
              <p:nvPr/>
            </p:nvSpPr>
            <p:spPr bwMode="auto">
              <a:xfrm flipV="1">
                <a:off x="1097" y="1717"/>
                <a:ext cx="215" cy="8"/>
              </a:xfrm>
              <a:prstGeom prst="line">
                <a:avLst/>
              </a:prstGeom>
              <a:noFill/>
              <a:ln w="15875"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07" name="Line 1830">
                <a:extLst>
                  <a:ext uri="{FF2B5EF4-FFF2-40B4-BE49-F238E27FC236}">
                    <a16:creationId xmlns:a16="http://schemas.microsoft.com/office/drawing/2014/main" id="{5539BD6C-F7EA-468C-8005-D7C7768C183A}"/>
                  </a:ext>
                </a:extLst>
              </p:cNvPr>
              <p:cNvSpPr>
                <a:spLocks noChangeShapeType="1"/>
              </p:cNvSpPr>
              <p:nvPr/>
            </p:nvSpPr>
            <p:spPr bwMode="auto">
              <a:xfrm flipV="1">
                <a:off x="1101" y="1830"/>
                <a:ext cx="215" cy="8"/>
              </a:xfrm>
              <a:prstGeom prst="line">
                <a:avLst/>
              </a:prstGeom>
              <a:noFill/>
              <a:ln w="15875"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08" name="Line 1831">
                <a:extLst>
                  <a:ext uri="{FF2B5EF4-FFF2-40B4-BE49-F238E27FC236}">
                    <a16:creationId xmlns:a16="http://schemas.microsoft.com/office/drawing/2014/main" id="{B06AF894-49FE-4B91-A5FC-DAB74012BBF1}"/>
                  </a:ext>
                </a:extLst>
              </p:cNvPr>
              <p:cNvSpPr>
                <a:spLocks noChangeShapeType="1"/>
              </p:cNvSpPr>
              <p:nvPr/>
            </p:nvSpPr>
            <p:spPr bwMode="auto">
              <a:xfrm flipV="1">
                <a:off x="729" y="1998"/>
                <a:ext cx="458" cy="21"/>
              </a:xfrm>
              <a:prstGeom prst="line">
                <a:avLst/>
              </a:prstGeom>
              <a:noFill/>
              <a:ln w="15875" cap="rnd">
                <a:solidFill>
                  <a:srgbClr val="FFFFFF"/>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09" name="Freeform 1834">
                <a:extLst>
                  <a:ext uri="{FF2B5EF4-FFF2-40B4-BE49-F238E27FC236}">
                    <a16:creationId xmlns:a16="http://schemas.microsoft.com/office/drawing/2014/main" id="{F94129F6-5228-47F3-8EAA-A00454F05690}"/>
                  </a:ext>
                </a:extLst>
              </p:cNvPr>
              <p:cNvSpPr>
                <a:spLocks/>
              </p:cNvSpPr>
              <p:nvPr/>
            </p:nvSpPr>
            <p:spPr bwMode="auto">
              <a:xfrm>
                <a:off x="2135" y="1104"/>
                <a:ext cx="30" cy="86"/>
              </a:xfrm>
              <a:custGeom>
                <a:avLst/>
                <a:gdLst>
                  <a:gd name="T0" fmla="*/ 30 w 30"/>
                  <a:gd name="T1" fmla="*/ 83 h 86"/>
                  <a:gd name="T2" fmla="*/ 0 w 30"/>
                  <a:gd name="T3" fmla="*/ 86 h 86"/>
                  <a:gd name="T4" fmla="*/ 0 w 30"/>
                  <a:gd name="T5" fmla="*/ 0 h 86"/>
                  <a:gd name="T6" fmla="*/ 28 w 30"/>
                  <a:gd name="T7" fmla="*/ 0 h 86"/>
                  <a:gd name="T8" fmla="*/ 30 w 30"/>
                  <a:gd name="T9" fmla="*/ 83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6">
                    <a:moveTo>
                      <a:pt x="30" y="83"/>
                    </a:moveTo>
                    <a:lnTo>
                      <a:pt x="0" y="86"/>
                    </a:lnTo>
                    <a:lnTo>
                      <a:pt x="0" y="0"/>
                    </a:lnTo>
                    <a:lnTo>
                      <a:pt x="28" y="0"/>
                    </a:lnTo>
                    <a:lnTo>
                      <a:pt x="30" y="83"/>
                    </a:lnTo>
                    <a:close/>
                  </a:path>
                </a:pathLst>
              </a:custGeom>
              <a:solidFill>
                <a:srgbClr val="C4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10" name="Freeform 1835">
                <a:extLst>
                  <a:ext uri="{FF2B5EF4-FFF2-40B4-BE49-F238E27FC236}">
                    <a16:creationId xmlns:a16="http://schemas.microsoft.com/office/drawing/2014/main" id="{FB997775-5651-4B73-A304-F113F2DDBF3D}"/>
                  </a:ext>
                </a:extLst>
              </p:cNvPr>
              <p:cNvSpPr>
                <a:spLocks/>
              </p:cNvSpPr>
              <p:nvPr/>
            </p:nvSpPr>
            <p:spPr bwMode="auto">
              <a:xfrm>
                <a:off x="2175" y="1102"/>
                <a:ext cx="30" cy="85"/>
              </a:xfrm>
              <a:custGeom>
                <a:avLst/>
                <a:gdLst>
                  <a:gd name="T0" fmla="*/ 30 w 30"/>
                  <a:gd name="T1" fmla="*/ 85 h 85"/>
                  <a:gd name="T2" fmla="*/ 0 w 30"/>
                  <a:gd name="T3" fmla="*/ 85 h 85"/>
                  <a:gd name="T4" fmla="*/ 0 w 30"/>
                  <a:gd name="T5" fmla="*/ 2 h 85"/>
                  <a:gd name="T6" fmla="*/ 28 w 30"/>
                  <a:gd name="T7" fmla="*/ 0 h 85"/>
                  <a:gd name="T8" fmla="*/ 30 w 30"/>
                  <a:gd name="T9" fmla="*/ 85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5">
                    <a:moveTo>
                      <a:pt x="30" y="85"/>
                    </a:moveTo>
                    <a:lnTo>
                      <a:pt x="0" y="85"/>
                    </a:lnTo>
                    <a:lnTo>
                      <a:pt x="0" y="2"/>
                    </a:lnTo>
                    <a:lnTo>
                      <a:pt x="28" y="0"/>
                    </a:lnTo>
                    <a:lnTo>
                      <a:pt x="30" y="85"/>
                    </a:lnTo>
                    <a:close/>
                  </a:path>
                </a:pathLst>
              </a:custGeom>
              <a:solidFill>
                <a:srgbClr val="C4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11" name="Freeform 1836">
                <a:extLst>
                  <a:ext uri="{FF2B5EF4-FFF2-40B4-BE49-F238E27FC236}">
                    <a16:creationId xmlns:a16="http://schemas.microsoft.com/office/drawing/2014/main" id="{E70F6AAE-DF2E-46F8-96DF-9F9B70F7209C}"/>
                  </a:ext>
                </a:extLst>
              </p:cNvPr>
              <p:cNvSpPr>
                <a:spLocks/>
              </p:cNvSpPr>
              <p:nvPr/>
            </p:nvSpPr>
            <p:spPr bwMode="auto">
              <a:xfrm>
                <a:off x="2213" y="1102"/>
                <a:ext cx="30" cy="85"/>
              </a:xfrm>
              <a:custGeom>
                <a:avLst/>
                <a:gdLst>
                  <a:gd name="T0" fmla="*/ 30 w 30"/>
                  <a:gd name="T1" fmla="*/ 85 h 85"/>
                  <a:gd name="T2" fmla="*/ 2 w 30"/>
                  <a:gd name="T3" fmla="*/ 85 h 85"/>
                  <a:gd name="T4" fmla="*/ 0 w 30"/>
                  <a:gd name="T5" fmla="*/ 0 h 85"/>
                  <a:gd name="T6" fmla="*/ 30 w 30"/>
                  <a:gd name="T7" fmla="*/ 0 h 85"/>
                  <a:gd name="T8" fmla="*/ 30 w 30"/>
                  <a:gd name="T9" fmla="*/ 85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5">
                    <a:moveTo>
                      <a:pt x="30" y="85"/>
                    </a:moveTo>
                    <a:lnTo>
                      <a:pt x="2" y="85"/>
                    </a:lnTo>
                    <a:lnTo>
                      <a:pt x="0" y="0"/>
                    </a:lnTo>
                    <a:lnTo>
                      <a:pt x="30" y="0"/>
                    </a:lnTo>
                    <a:lnTo>
                      <a:pt x="30" y="85"/>
                    </a:lnTo>
                    <a:close/>
                  </a:path>
                </a:pathLst>
              </a:custGeom>
              <a:solidFill>
                <a:srgbClr val="C4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12" name="Freeform 1837">
                <a:extLst>
                  <a:ext uri="{FF2B5EF4-FFF2-40B4-BE49-F238E27FC236}">
                    <a16:creationId xmlns:a16="http://schemas.microsoft.com/office/drawing/2014/main" id="{BE46DB1D-EECB-4247-A473-E4638A3B69D1}"/>
                  </a:ext>
                </a:extLst>
              </p:cNvPr>
              <p:cNvSpPr>
                <a:spLocks/>
              </p:cNvSpPr>
              <p:nvPr/>
            </p:nvSpPr>
            <p:spPr bwMode="auto">
              <a:xfrm>
                <a:off x="2253" y="1102"/>
                <a:ext cx="30" cy="85"/>
              </a:xfrm>
              <a:custGeom>
                <a:avLst/>
                <a:gdLst>
                  <a:gd name="T0" fmla="*/ 30 w 30"/>
                  <a:gd name="T1" fmla="*/ 82 h 85"/>
                  <a:gd name="T2" fmla="*/ 2 w 30"/>
                  <a:gd name="T3" fmla="*/ 85 h 85"/>
                  <a:gd name="T4" fmla="*/ 0 w 30"/>
                  <a:gd name="T5" fmla="*/ 0 h 85"/>
                  <a:gd name="T6" fmla="*/ 30 w 30"/>
                  <a:gd name="T7" fmla="*/ 0 h 85"/>
                  <a:gd name="T8" fmla="*/ 30 w 30"/>
                  <a:gd name="T9" fmla="*/ 82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5">
                    <a:moveTo>
                      <a:pt x="30" y="82"/>
                    </a:moveTo>
                    <a:lnTo>
                      <a:pt x="2" y="85"/>
                    </a:lnTo>
                    <a:lnTo>
                      <a:pt x="0" y="0"/>
                    </a:lnTo>
                    <a:lnTo>
                      <a:pt x="30" y="0"/>
                    </a:lnTo>
                    <a:lnTo>
                      <a:pt x="30" y="82"/>
                    </a:lnTo>
                    <a:close/>
                  </a:path>
                </a:pathLst>
              </a:custGeom>
              <a:solidFill>
                <a:srgbClr val="C4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13" name="Freeform 1838">
                <a:extLst>
                  <a:ext uri="{FF2B5EF4-FFF2-40B4-BE49-F238E27FC236}">
                    <a16:creationId xmlns:a16="http://schemas.microsoft.com/office/drawing/2014/main" id="{7DAC9890-688B-47DF-9CB5-15823D2DBE7E}"/>
                  </a:ext>
                </a:extLst>
              </p:cNvPr>
              <p:cNvSpPr>
                <a:spLocks/>
              </p:cNvSpPr>
              <p:nvPr/>
            </p:nvSpPr>
            <p:spPr bwMode="auto">
              <a:xfrm>
                <a:off x="2293" y="1099"/>
                <a:ext cx="30" cy="85"/>
              </a:xfrm>
              <a:custGeom>
                <a:avLst/>
                <a:gdLst>
                  <a:gd name="T0" fmla="*/ 30 w 30"/>
                  <a:gd name="T1" fmla="*/ 85 h 85"/>
                  <a:gd name="T2" fmla="*/ 2 w 30"/>
                  <a:gd name="T3" fmla="*/ 85 h 85"/>
                  <a:gd name="T4" fmla="*/ 0 w 30"/>
                  <a:gd name="T5" fmla="*/ 3 h 85"/>
                  <a:gd name="T6" fmla="*/ 30 w 30"/>
                  <a:gd name="T7" fmla="*/ 0 h 85"/>
                  <a:gd name="T8" fmla="*/ 30 w 30"/>
                  <a:gd name="T9" fmla="*/ 85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5">
                    <a:moveTo>
                      <a:pt x="30" y="85"/>
                    </a:moveTo>
                    <a:lnTo>
                      <a:pt x="2" y="85"/>
                    </a:lnTo>
                    <a:lnTo>
                      <a:pt x="0" y="3"/>
                    </a:lnTo>
                    <a:lnTo>
                      <a:pt x="30" y="0"/>
                    </a:lnTo>
                    <a:lnTo>
                      <a:pt x="30" y="85"/>
                    </a:lnTo>
                    <a:close/>
                  </a:path>
                </a:pathLst>
              </a:custGeom>
              <a:solidFill>
                <a:srgbClr val="C4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14" name="Freeform 1839">
                <a:extLst>
                  <a:ext uri="{FF2B5EF4-FFF2-40B4-BE49-F238E27FC236}">
                    <a16:creationId xmlns:a16="http://schemas.microsoft.com/office/drawing/2014/main" id="{161B0EEC-48AE-4054-9DAC-84081A1AF8A0}"/>
                  </a:ext>
                </a:extLst>
              </p:cNvPr>
              <p:cNvSpPr>
                <a:spLocks/>
              </p:cNvSpPr>
              <p:nvPr/>
            </p:nvSpPr>
            <p:spPr bwMode="auto">
              <a:xfrm>
                <a:off x="2333" y="1099"/>
                <a:ext cx="30" cy="85"/>
              </a:xfrm>
              <a:custGeom>
                <a:avLst/>
                <a:gdLst>
                  <a:gd name="T0" fmla="*/ 30 w 30"/>
                  <a:gd name="T1" fmla="*/ 85 h 85"/>
                  <a:gd name="T2" fmla="*/ 2 w 30"/>
                  <a:gd name="T3" fmla="*/ 85 h 85"/>
                  <a:gd name="T4" fmla="*/ 0 w 30"/>
                  <a:gd name="T5" fmla="*/ 0 h 85"/>
                  <a:gd name="T6" fmla="*/ 27 w 30"/>
                  <a:gd name="T7" fmla="*/ 0 h 85"/>
                  <a:gd name="T8" fmla="*/ 30 w 30"/>
                  <a:gd name="T9" fmla="*/ 85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5">
                    <a:moveTo>
                      <a:pt x="30" y="85"/>
                    </a:moveTo>
                    <a:lnTo>
                      <a:pt x="2" y="85"/>
                    </a:lnTo>
                    <a:lnTo>
                      <a:pt x="0" y="0"/>
                    </a:lnTo>
                    <a:lnTo>
                      <a:pt x="27" y="0"/>
                    </a:lnTo>
                    <a:lnTo>
                      <a:pt x="30" y="85"/>
                    </a:lnTo>
                    <a:close/>
                  </a:path>
                </a:pathLst>
              </a:custGeom>
              <a:solidFill>
                <a:srgbClr val="C4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15" name="Freeform 1840">
                <a:extLst>
                  <a:ext uri="{FF2B5EF4-FFF2-40B4-BE49-F238E27FC236}">
                    <a16:creationId xmlns:a16="http://schemas.microsoft.com/office/drawing/2014/main" id="{6E7D9F21-A576-4103-AD3C-56822C03F4B2}"/>
                  </a:ext>
                </a:extLst>
              </p:cNvPr>
              <p:cNvSpPr>
                <a:spLocks/>
              </p:cNvSpPr>
              <p:nvPr/>
            </p:nvSpPr>
            <p:spPr bwMode="auto">
              <a:xfrm>
                <a:off x="2373" y="1099"/>
                <a:ext cx="30" cy="85"/>
              </a:xfrm>
              <a:custGeom>
                <a:avLst/>
                <a:gdLst>
                  <a:gd name="T0" fmla="*/ 30 w 30"/>
                  <a:gd name="T1" fmla="*/ 85 h 85"/>
                  <a:gd name="T2" fmla="*/ 0 w 30"/>
                  <a:gd name="T3" fmla="*/ 85 h 85"/>
                  <a:gd name="T4" fmla="*/ 0 w 30"/>
                  <a:gd name="T5" fmla="*/ 0 h 85"/>
                  <a:gd name="T6" fmla="*/ 27 w 30"/>
                  <a:gd name="T7" fmla="*/ 0 h 85"/>
                  <a:gd name="T8" fmla="*/ 30 w 30"/>
                  <a:gd name="T9" fmla="*/ 85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5">
                    <a:moveTo>
                      <a:pt x="30" y="85"/>
                    </a:moveTo>
                    <a:lnTo>
                      <a:pt x="0" y="85"/>
                    </a:lnTo>
                    <a:lnTo>
                      <a:pt x="0" y="0"/>
                    </a:lnTo>
                    <a:lnTo>
                      <a:pt x="27" y="0"/>
                    </a:lnTo>
                    <a:lnTo>
                      <a:pt x="30" y="85"/>
                    </a:lnTo>
                    <a:close/>
                  </a:path>
                </a:pathLst>
              </a:custGeom>
              <a:solidFill>
                <a:srgbClr val="C4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16" name="Freeform 1841">
                <a:extLst>
                  <a:ext uri="{FF2B5EF4-FFF2-40B4-BE49-F238E27FC236}">
                    <a16:creationId xmlns:a16="http://schemas.microsoft.com/office/drawing/2014/main" id="{1B08CC2C-237F-4D39-9109-FD7E3A213F16}"/>
                  </a:ext>
                </a:extLst>
              </p:cNvPr>
              <p:cNvSpPr>
                <a:spLocks/>
              </p:cNvSpPr>
              <p:nvPr/>
            </p:nvSpPr>
            <p:spPr bwMode="auto">
              <a:xfrm>
                <a:off x="2413" y="1099"/>
                <a:ext cx="30" cy="85"/>
              </a:xfrm>
              <a:custGeom>
                <a:avLst/>
                <a:gdLst>
                  <a:gd name="T0" fmla="*/ 30 w 30"/>
                  <a:gd name="T1" fmla="*/ 83 h 85"/>
                  <a:gd name="T2" fmla="*/ 0 w 30"/>
                  <a:gd name="T3" fmla="*/ 85 h 85"/>
                  <a:gd name="T4" fmla="*/ 0 w 30"/>
                  <a:gd name="T5" fmla="*/ 0 h 85"/>
                  <a:gd name="T6" fmla="*/ 27 w 30"/>
                  <a:gd name="T7" fmla="*/ 0 h 85"/>
                  <a:gd name="T8" fmla="*/ 30 w 30"/>
                  <a:gd name="T9" fmla="*/ 83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85">
                    <a:moveTo>
                      <a:pt x="30" y="83"/>
                    </a:moveTo>
                    <a:lnTo>
                      <a:pt x="0" y="85"/>
                    </a:lnTo>
                    <a:lnTo>
                      <a:pt x="0" y="0"/>
                    </a:lnTo>
                    <a:lnTo>
                      <a:pt x="27" y="0"/>
                    </a:lnTo>
                    <a:lnTo>
                      <a:pt x="30" y="83"/>
                    </a:lnTo>
                    <a:close/>
                  </a:path>
                </a:pathLst>
              </a:custGeom>
              <a:solidFill>
                <a:srgbClr val="C4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17" name="Freeform 1842">
                <a:extLst>
                  <a:ext uri="{FF2B5EF4-FFF2-40B4-BE49-F238E27FC236}">
                    <a16:creationId xmlns:a16="http://schemas.microsoft.com/office/drawing/2014/main" id="{B611A6A9-B3A7-464F-9710-859B6542BC91}"/>
                  </a:ext>
                </a:extLst>
              </p:cNvPr>
              <p:cNvSpPr>
                <a:spLocks/>
              </p:cNvSpPr>
              <p:nvPr/>
            </p:nvSpPr>
            <p:spPr bwMode="auto">
              <a:xfrm>
                <a:off x="626" y="1096"/>
                <a:ext cx="1999" cy="1024"/>
              </a:xfrm>
              <a:custGeom>
                <a:avLst/>
                <a:gdLst>
                  <a:gd name="T0" fmla="*/ 0 w 1999"/>
                  <a:gd name="T1" fmla="*/ 22 h 1024"/>
                  <a:gd name="T2" fmla="*/ 15 w 1999"/>
                  <a:gd name="T3" fmla="*/ 1024 h 1024"/>
                  <a:gd name="T4" fmla="*/ 1994 w 1999"/>
                  <a:gd name="T5" fmla="*/ 944 h 1024"/>
                  <a:gd name="T6" fmla="*/ 1999 w 1999"/>
                  <a:gd name="T7" fmla="*/ 0 h 1024"/>
                  <a:gd name="T8" fmla="*/ 0 w 1999"/>
                  <a:gd name="T9" fmla="*/ 22 h 10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024">
                    <a:moveTo>
                      <a:pt x="0" y="22"/>
                    </a:moveTo>
                    <a:lnTo>
                      <a:pt x="15" y="1024"/>
                    </a:lnTo>
                    <a:lnTo>
                      <a:pt x="1994" y="944"/>
                    </a:lnTo>
                    <a:lnTo>
                      <a:pt x="1999" y="0"/>
                    </a:lnTo>
                    <a:lnTo>
                      <a:pt x="0" y="22"/>
                    </a:ln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18" name="Freeform 1843">
                <a:extLst>
                  <a:ext uri="{FF2B5EF4-FFF2-40B4-BE49-F238E27FC236}">
                    <a16:creationId xmlns:a16="http://schemas.microsoft.com/office/drawing/2014/main" id="{93FD2348-130D-4A06-A3FA-55267BD9E49C}"/>
                  </a:ext>
                </a:extLst>
              </p:cNvPr>
              <p:cNvSpPr>
                <a:spLocks/>
              </p:cNvSpPr>
              <p:nvPr/>
            </p:nvSpPr>
            <p:spPr bwMode="auto">
              <a:xfrm>
                <a:off x="608" y="1112"/>
                <a:ext cx="23" cy="931"/>
              </a:xfrm>
              <a:custGeom>
                <a:avLst/>
                <a:gdLst>
                  <a:gd name="T0" fmla="*/ 10 w 23"/>
                  <a:gd name="T1" fmla="*/ 16 h 931"/>
                  <a:gd name="T2" fmla="*/ 23 w 23"/>
                  <a:gd name="T3" fmla="*/ 931 h 931"/>
                  <a:gd name="T4" fmla="*/ 0 w 23"/>
                  <a:gd name="T5" fmla="*/ 0 h 931"/>
                  <a:gd name="T6" fmla="*/ 10 w 23"/>
                  <a:gd name="T7" fmla="*/ 16 h 9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931">
                    <a:moveTo>
                      <a:pt x="10" y="16"/>
                    </a:moveTo>
                    <a:lnTo>
                      <a:pt x="23" y="931"/>
                    </a:lnTo>
                    <a:lnTo>
                      <a:pt x="0" y="0"/>
                    </a:lnTo>
                    <a:lnTo>
                      <a:pt x="10" y="16"/>
                    </a:lnTo>
                    <a:close/>
                  </a:path>
                </a:pathLst>
              </a:custGeom>
              <a:solidFill>
                <a:srgbClr val="911F19"/>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19" name="Line 1844">
                <a:extLst>
                  <a:ext uri="{FF2B5EF4-FFF2-40B4-BE49-F238E27FC236}">
                    <a16:creationId xmlns:a16="http://schemas.microsoft.com/office/drawing/2014/main" id="{D2490861-7105-448F-928B-3BA5D258763F}"/>
                  </a:ext>
                </a:extLst>
              </p:cNvPr>
              <p:cNvSpPr>
                <a:spLocks noChangeShapeType="1"/>
              </p:cNvSpPr>
              <p:nvPr/>
            </p:nvSpPr>
            <p:spPr bwMode="auto">
              <a:xfrm flipV="1">
                <a:off x="1602" y="1523"/>
                <a:ext cx="445" cy="6"/>
              </a:xfrm>
              <a:prstGeom prst="line">
                <a:avLst/>
              </a:prstGeom>
              <a:noFill/>
              <a:ln w="15875" cap="rnd">
                <a:solidFill>
                  <a:srgbClr val="C4C6C6"/>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grpSp>
        <p:sp>
          <p:nvSpPr>
            <p:cNvPr id="366" name="TextBox 365">
              <a:extLst>
                <a:ext uri="{FF2B5EF4-FFF2-40B4-BE49-F238E27FC236}">
                  <a16:creationId xmlns:a16="http://schemas.microsoft.com/office/drawing/2014/main" id="{D4882483-56F9-46BE-A6E5-C605802A9348}"/>
                </a:ext>
              </a:extLst>
            </p:cNvPr>
            <p:cNvSpPr txBox="1"/>
            <p:nvPr/>
          </p:nvSpPr>
          <p:spPr>
            <a:xfrm>
              <a:off x="1576575" y="1912650"/>
              <a:ext cx="433265" cy="188602"/>
            </a:xfrm>
            <a:prstGeom prst="rect">
              <a:avLst/>
            </a:prstGeom>
            <a:noFill/>
          </p:spPr>
          <p:txBody>
            <a:bodyPr wrap="square" rtlCol="0">
              <a:spAutoFit/>
            </a:bodyPr>
            <a:lstStyle/>
            <a:p>
              <a:r>
                <a:rPr lang="en-CA" sz="880" dirty="0">
                  <a:solidFill>
                    <a:schemeClr val="bg2">
                      <a:lumMod val="50000"/>
                    </a:schemeClr>
                  </a:solidFill>
                  <a:latin typeface="Helvetica Neue" panose="02000503000000020004" pitchFamily="2" charset="0"/>
                </a:rPr>
                <a:t>AA</a:t>
              </a:r>
            </a:p>
          </p:txBody>
        </p:sp>
      </p:grpSp>
      <p:grpSp>
        <p:nvGrpSpPr>
          <p:cNvPr id="520" name="Group 519">
            <a:extLst>
              <a:ext uri="{FF2B5EF4-FFF2-40B4-BE49-F238E27FC236}">
                <a16:creationId xmlns:a16="http://schemas.microsoft.com/office/drawing/2014/main" id="{BB7E0B6C-1214-44F8-A002-52E2BCDE922A}"/>
              </a:ext>
            </a:extLst>
          </p:cNvPr>
          <p:cNvGrpSpPr/>
          <p:nvPr/>
        </p:nvGrpSpPr>
        <p:grpSpPr>
          <a:xfrm>
            <a:off x="10399861" y="2410814"/>
            <a:ext cx="315251" cy="173012"/>
            <a:chOff x="1683807" y="131525"/>
            <a:chExt cx="446183" cy="244868"/>
          </a:xfrm>
        </p:grpSpPr>
        <p:grpSp>
          <p:nvGrpSpPr>
            <p:cNvPr id="521" name="Group 520">
              <a:extLst>
                <a:ext uri="{FF2B5EF4-FFF2-40B4-BE49-F238E27FC236}">
                  <a16:creationId xmlns:a16="http://schemas.microsoft.com/office/drawing/2014/main" id="{1DD93262-1FE5-4219-9455-C77B75192402}"/>
                </a:ext>
              </a:extLst>
            </p:cNvPr>
            <p:cNvGrpSpPr>
              <a:grpSpLocks/>
            </p:cNvGrpSpPr>
            <p:nvPr/>
          </p:nvGrpSpPr>
          <p:grpSpPr bwMode="auto">
            <a:xfrm rot="20482034">
              <a:off x="1683807" y="131525"/>
              <a:ext cx="446183" cy="244868"/>
              <a:chOff x="1209" y="2067"/>
              <a:chExt cx="1252" cy="687"/>
            </a:xfrm>
          </p:grpSpPr>
          <p:sp>
            <p:nvSpPr>
              <p:cNvPr id="523" name="Freeform 4">
                <a:extLst>
                  <a:ext uri="{FF2B5EF4-FFF2-40B4-BE49-F238E27FC236}">
                    <a16:creationId xmlns:a16="http://schemas.microsoft.com/office/drawing/2014/main" id="{3AD2A5BF-44E4-44D5-BCA4-D04C900232A0}"/>
                  </a:ext>
                </a:extLst>
              </p:cNvPr>
              <p:cNvSpPr>
                <a:spLocks/>
              </p:cNvSpPr>
              <p:nvPr/>
            </p:nvSpPr>
            <p:spPr bwMode="auto">
              <a:xfrm>
                <a:off x="1218" y="2218"/>
                <a:ext cx="1243" cy="531"/>
              </a:xfrm>
              <a:custGeom>
                <a:avLst/>
                <a:gdLst>
                  <a:gd name="T0" fmla="*/ 2070 w 957"/>
                  <a:gd name="T1" fmla="*/ 509 h 383"/>
                  <a:gd name="T2" fmla="*/ 1601 w 957"/>
                  <a:gd name="T3" fmla="*/ 1020 h 383"/>
                  <a:gd name="T4" fmla="*/ 523 w 957"/>
                  <a:gd name="T5" fmla="*/ 1020 h 383"/>
                  <a:gd name="T6" fmla="*/ 58 w 957"/>
                  <a:gd name="T7" fmla="*/ 474 h 383"/>
                  <a:gd name="T8" fmla="*/ 58 w 957"/>
                  <a:gd name="T9" fmla="*/ 474 h 383"/>
                  <a:gd name="T10" fmla="*/ 523 w 957"/>
                  <a:gd name="T11" fmla="*/ 0 h 383"/>
                  <a:gd name="T12" fmla="*/ 1601 w 957"/>
                  <a:gd name="T13" fmla="*/ 0 h 383"/>
                  <a:gd name="T14" fmla="*/ 2070 w 957"/>
                  <a:gd name="T15" fmla="*/ 509 h 3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7" h="383">
                    <a:moveTo>
                      <a:pt x="945" y="191"/>
                    </a:moveTo>
                    <a:cubicBezTo>
                      <a:pt x="945" y="297"/>
                      <a:pt x="813" y="375"/>
                      <a:pt x="731" y="383"/>
                    </a:cubicBezTo>
                    <a:cubicBezTo>
                      <a:pt x="239" y="383"/>
                      <a:pt x="239" y="383"/>
                      <a:pt x="239" y="383"/>
                    </a:cubicBezTo>
                    <a:cubicBezTo>
                      <a:pt x="121" y="383"/>
                      <a:pt x="27" y="283"/>
                      <a:pt x="27" y="178"/>
                    </a:cubicBezTo>
                    <a:cubicBezTo>
                      <a:pt x="27" y="178"/>
                      <a:pt x="27" y="178"/>
                      <a:pt x="27" y="178"/>
                    </a:cubicBezTo>
                    <a:cubicBezTo>
                      <a:pt x="27" y="72"/>
                      <a:pt x="0" y="8"/>
                      <a:pt x="239" y="0"/>
                    </a:cubicBezTo>
                    <a:cubicBezTo>
                      <a:pt x="731" y="0"/>
                      <a:pt x="731" y="0"/>
                      <a:pt x="731" y="0"/>
                    </a:cubicBezTo>
                    <a:cubicBezTo>
                      <a:pt x="957" y="0"/>
                      <a:pt x="945" y="85"/>
                      <a:pt x="945" y="19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24" name="Freeform 5">
                <a:extLst>
                  <a:ext uri="{FF2B5EF4-FFF2-40B4-BE49-F238E27FC236}">
                    <a16:creationId xmlns:a16="http://schemas.microsoft.com/office/drawing/2014/main" id="{AD61E980-23EC-46C0-9CB8-518D388AA059}"/>
                  </a:ext>
                </a:extLst>
              </p:cNvPr>
              <p:cNvSpPr>
                <a:spLocks/>
              </p:cNvSpPr>
              <p:nvPr/>
            </p:nvSpPr>
            <p:spPr bwMode="auto">
              <a:xfrm>
                <a:off x="1217" y="2216"/>
                <a:ext cx="489" cy="538"/>
              </a:xfrm>
              <a:custGeom>
                <a:avLst/>
                <a:gdLst>
                  <a:gd name="T0" fmla="*/ 748 w 377"/>
                  <a:gd name="T1" fmla="*/ 0 h 388"/>
                  <a:gd name="T2" fmla="*/ 523 w 377"/>
                  <a:gd name="T3" fmla="*/ 0 h 388"/>
                  <a:gd name="T4" fmla="*/ 58 w 377"/>
                  <a:gd name="T5" fmla="*/ 474 h 388"/>
                  <a:gd name="T6" fmla="*/ 58 w 377"/>
                  <a:gd name="T7" fmla="*/ 474 h 388"/>
                  <a:gd name="T8" fmla="*/ 523 w 377"/>
                  <a:gd name="T9" fmla="*/ 1021 h 388"/>
                  <a:gd name="T10" fmla="*/ 791 w 377"/>
                  <a:gd name="T11" fmla="*/ 1021 h 388"/>
                  <a:gd name="T12" fmla="*/ 822 w 377"/>
                  <a:gd name="T13" fmla="*/ 602 h 388"/>
                  <a:gd name="T14" fmla="*/ 748 w 377"/>
                  <a:gd name="T15" fmla="*/ 0 h 3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7" h="388">
                    <a:moveTo>
                      <a:pt x="343" y="0"/>
                    </a:moveTo>
                    <a:cubicBezTo>
                      <a:pt x="240" y="0"/>
                      <a:pt x="240" y="0"/>
                      <a:pt x="240" y="0"/>
                    </a:cubicBezTo>
                    <a:cubicBezTo>
                      <a:pt x="0" y="9"/>
                      <a:pt x="27" y="73"/>
                      <a:pt x="27" y="178"/>
                    </a:cubicBezTo>
                    <a:cubicBezTo>
                      <a:pt x="27" y="178"/>
                      <a:pt x="27" y="178"/>
                      <a:pt x="27" y="178"/>
                    </a:cubicBezTo>
                    <a:cubicBezTo>
                      <a:pt x="27" y="284"/>
                      <a:pt x="155" y="388"/>
                      <a:pt x="240" y="383"/>
                    </a:cubicBezTo>
                    <a:cubicBezTo>
                      <a:pt x="362" y="383"/>
                      <a:pt x="362" y="383"/>
                      <a:pt x="362" y="383"/>
                    </a:cubicBezTo>
                    <a:cubicBezTo>
                      <a:pt x="377" y="226"/>
                      <a:pt x="377" y="226"/>
                      <a:pt x="377" y="226"/>
                    </a:cubicBezTo>
                    <a:lnTo>
                      <a:pt x="34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25" name="Freeform 6">
                <a:extLst>
                  <a:ext uri="{FF2B5EF4-FFF2-40B4-BE49-F238E27FC236}">
                    <a16:creationId xmlns:a16="http://schemas.microsoft.com/office/drawing/2014/main" id="{0BAA9555-4448-4FFE-AB93-D3CB6517C461}"/>
                  </a:ext>
                </a:extLst>
              </p:cNvPr>
              <p:cNvSpPr>
                <a:spLocks/>
              </p:cNvSpPr>
              <p:nvPr/>
            </p:nvSpPr>
            <p:spPr bwMode="auto">
              <a:xfrm>
                <a:off x="1260" y="2426"/>
                <a:ext cx="374" cy="313"/>
              </a:xfrm>
              <a:custGeom>
                <a:avLst/>
                <a:gdLst>
                  <a:gd name="T0" fmla="*/ 631 w 288"/>
                  <a:gd name="T1" fmla="*/ 600 h 226"/>
                  <a:gd name="T2" fmla="*/ 470 w 288"/>
                  <a:gd name="T3" fmla="*/ 600 h 226"/>
                  <a:gd name="T4" fmla="*/ 1 w 288"/>
                  <a:gd name="T5" fmla="*/ 90 h 226"/>
                  <a:gd name="T6" fmla="*/ 1 w 288"/>
                  <a:gd name="T7" fmla="*/ 90 h 226"/>
                  <a:gd name="T8" fmla="*/ 0 w 288"/>
                  <a:gd name="T9" fmla="*/ 0 h 226"/>
                  <a:gd name="T10" fmla="*/ 631 w 288"/>
                  <a:gd name="T11" fmla="*/ 600 h 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226">
                    <a:moveTo>
                      <a:pt x="288" y="226"/>
                    </a:moveTo>
                    <a:cubicBezTo>
                      <a:pt x="215" y="226"/>
                      <a:pt x="215" y="226"/>
                      <a:pt x="215" y="226"/>
                    </a:cubicBezTo>
                    <a:cubicBezTo>
                      <a:pt x="96" y="226"/>
                      <a:pt x="1" y="140"/>
                      <a:pt x="1" y="34"/>
                    </a:cubicBezTo>
                    <a:cubicBezTo>
                      <a:pt x="1" y="34"/>
                      <a:pt x="1" y="34"/>
                      <a:pt x="1" y="34"/>
                    </a:cubicBezTo>
                    <a:cubicBezTo>
                      <a:pt x="1" y="22"/>
                      <a:pt x="0" y="11"/>
                      <a:pt x="0" y="0"/>
                    </a:cubicBezTo>
                    <a:cubicBezTo>
                      <a:pt x="0" y="0"/>
                      <a:pt x="26" y="226"/>
                      <a:pt x="288" y="22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26" name="Freeform 7">
                <a:extLst>
                  <a:ext uri="{FF2B5EF4-FFF2-40B4-BE49-F238E27FC236}">
                    <a16:creationId xmlns:a16="http://schemas.microsoft.com/office/drawing/2014/main" id="{BE0FADFE-7954-43B1-88E9-EB460370E493}"/>
                  </a:ext>
                </a:extLst>
              </p:cNvPr>
              <p:cNvSpPr>
                <a:spLocks/>
              </p:cNvSpPr>
              <p:nvPr/>
            </p:nvSpPr>
            <p:spPr bwMode="auto">
              <a:xfrm>
                <a:off x="1252" y="2067"/>
                <a:ext cx="1195" cy="531"/>
              </a:xfrm>
              <a:custGeom>
                <a:avLst/>
                <a:gdLst>
                  <a:gd name="T0" fmla="*/ 2016 w 920"/>
                  <a:gd name="T1" fmla="*/ 512 h 383"/>
                  <a:gd name="T2" fmla="*/ 1547 w 920"/>
                  <a:gd name="T3" fmla="*/ 1020 h 383"/>
                  <a:gd name="T4" fmla="*/ 469 w 920"/>
                  <a:gd name="T5" fmla="*/ 1020 h 383"/>
                  <a:gd name="T6" fmla="*/ 0 w 920"/>
                  <a:gd name="T7" fmla="*/ 512 h 383"/>
                  <a:gd name="T8" fmla="*/ 0 w 920"/>
                  <a:gd name="T9" fmla="*/ 512 h 383"/>
                  <a:gd name="T10" fmla="*/ 469 w 920"/>
                  <a:gd name="T11" fmla="*/ 0 h 383"/>
                  <a:gd name="T12" fmla="*/ 1547 w 920"/>
                  <a:gd name="T13" fmla="*/ 0 h 383"/>
                  <a:gd name="T14" fmla="*/ 2016 w 920"/>
                  <a:gd name="T15" fmla="*/ 512 h 3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0" h="383">
                    <a:moveTo>
                      <a:pt x="920" y="192"/>
                    </a:moveTo>
                    <a:cubicBezTo>
                      <a:pt x="920" y="297"/>
                      <a:pt x="824" y="383"/>
                      <a:pt x="706" y="383"/>
                    </a:cubicBezTo>
                    <a:cubicBezTo>
                      <a:pt x="214" y="383"/>
                      <a:pt x="214" y="383"/>
                      <a:pt x="214" y="383"/>
                    </a:cubicBezTo>
                    <a:cubicBezTo>
                      <a:pt x="96" y="383"/>
                      <a:pt x="0" y="297"/>
                      <a:pt x="0" y="192"/>
                    </a:cubicBezTo>
                    <a:cubicBezTo>
                      <a:pt x="0" y="192"/>
                      <a:pt x="0" y="192"/>
                      <a:pt x="0" y="192"/>
                    </a:cubicBezTo>
                    <a:cubicBezTo>
                      <a:pt x="0" y="86"/>
                      <a:pt x="96" y="0"/>
                      <a:pt x="214" y="0"/>
                    </a:cubicBezTo>
                    <a:cubicBezTo>
                      <a:pt x="706" y="0"/>
                      <a:pt x="706" y="0"/>
                      <a:pt x="706" y="0"/>
                    </a:cubicBezTo>
                    <a:cubicBezTo>
                      <a:pt x="824" y="0"/>
                      <a:pt x="920" y="86"/>
                      <a:pt x="920" y="192"/>
                    </a:cubicBezTo>
                    <a:close/>
                  </a:path>
                </a:pathLst>
              </a:custGeom>
              <a:solidFill>
                <a:srgbClr val="F2F0D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27" name="Freeform 8">
                <a:extLst>
                  <a:ext uri="{FF2B5EF4-FFF2-40B4-BE49-F238E27FC236}">
                    <a16:creationId xmlns:a16="http://schemas.microsoft.com/office/drawing/2014/main" id="{8678DE4F-91FF-4C3A-AE3E-86E30E884025}"/>
                  </a:ext>
                </a:extLst>
              </p:cNvPr>
              <p:cNvSpPr>
                <a:spLocks/>
              </p:cNvSpPr>
              <p:nvPr/>
            </p:nvSpPr>
            <p:spPr bwMode="auto">
              <a:xfrm>
                <a:off x="1269" y="2081"/>
                <a:ext cx="1161" cy="503"/>
              </a:xfrm>
              <a:custGeom>
                <a:avLst/>
                <a:gdLst>
                  <a:gd name="T0" fmla="*/ 1958 w 894"/>
                  <a:gd name="T1" fmla="*/ 484 h 363"/>
                  <a:gd name="T2" fmla="*/ 1503 w 894"/>
                  <a:gd name="T3" fmla="*/ 966 h 363"/>
                  <a:gd name="T4" fmla="*/ 456 w 894"/>
                  <a:gd name="T5" fmla="*/ 966 h 363"/>
                  <a:gd name="T6" fmla="*/ 0 w 894"/>
                  <a:gd name="T7" fmla="*/ 484 h 363"/>
                  <a:gd name="T8" fmla="*/ 0 w 894"/>
                  <a:gd name="T9" fmla="*/ 484 h 363"/>
                  <a:gd name="T10" fmla="*/ 456 w 894"/>
                  <a:gd name="T11" fmla="*/ 0 h 363"/>
                  <a:gd name="T12" fmla="*/ 1503 w 894"/>
                  <a:gd name="T13" fmla="*/ 0 h 363"/>
                  <a:gd name="T14" fmla="*/ 1958 w 894"/>
                  <a:gd name="T15" fmla="*/ 484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4" h="363">
                    <a:moveTo>
                      <a:pt x="894" y="182"/>
                    </a:moveTo>
                    <a:cubicBezTo>
                      <a:pt x="894" y="282"/>
                      <a:pt x="801" y="363"/>
                      <a:pt x="686" y="363"/>
                    </a:cubicBezTo>
                    <a:cubicBezTo>
                      <a:pt x="208" y="363"/>
                      <a:pt x="208" y="363"/>
                      <a:pt x="208" y="363"/>
                    </a:cubicBezTo>
                    <a:cubicBezTo>
                      <a:pt x="93" y="363"/>
                      <a:pt x="0" y="282"/>
                      <a:pt x="0" y="182"/>
                    </a:cubicBezTo>
                    <a:cubicBezTo>
                      <a:pt x="0" y="182"/>
                      <a:pt x="0" y="182"/>
                      <a:pt x="0" y="182"/>
                    </a:cubicBezTo>
                    <a:cubicBezTo>
                      <a:pt x="0" y="81"/>
                      <a:pt x="93" y="0"/>
                      <a:pt x="208" y="0"/>
                    </a:cubicBezTo>
                    <a:cubicBezTo>
                      <a:pt x="686" y="0"/>
                      <a:pt x="686" y="0"/>
                      <a:pt x="686" y="0"/>
                    </a:cubicBezTo>
                    <a:cubicBezTo>
                      <a:pt x="801" y="0"/>
                      <a:pt x="894" y="81"/>
                      <a:pt x="894" y="18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28" name="Freeform 9">
                <a:extLst>
                  <a:ext uri="{FF2B5EF4-FFF2-40B4-BE49-F238E27FC236}">
                    <a16:creationId xmlns:a16="http://schemas.microsoft.com/office/drawing/2014/main" id="{C238744F-CAB7-43BF-9F02-8984A49A1C50}"/>
                  </a:ext>
                </a:extLst>
              </p:cNvPr>
              <p:cNvSpPr>
                <a:spLocks/>
              </p:cNvSpPr>
              <p:nvPr/>
            </p:nvSpPr>
            <p:spPr bwMode="auto">
              <a:xfrm>
                <a:off x="1831" y="2100"/>
                <a:ext cx="26" cy="463"/>
              </a:xfrm>
              <a:custGeom>
                <a:avLst/>
                <a:gdLst>
                  <a:gd name="T0" fmla="*/ 44 w 20"/>
                  <a:gd name="T1" fmla="*/ 853 h 334"/>
                  <a:gd name="T2" fmla="*/ 22 w 20"/>
                  <a:gd name="T3" fmla="*/ 890 h 334"/>
                  <a:gd name="T4" fmla="*/ 22 w 20"/>
                  <a:gd name="T5" fmla="*/ 890 h 334"/>
                  <a:gd name="T6" fmla="*/ 0 w 20"/>
                  <a:gd name="T7" fmla="*/ 853 h 334"/>
                  <a:gd name="T8" fmla="*/ 0 w 20"/>
                  <a:gd name="T9" fmla="*/ 36 h 334"/>
                  <a:gd name="T10" fmla="*/ 22 w 20"/>
                  <a:gd name="T11" fmla="*/ 0 h 334"/>
                  <a:gd name="T12" fmla="*/ 22 w 20"/>
                  <a:gd name="T13" fmla="*/ 0 h 334"/>
                  <a:gd name="T14" fmla="*/ 44 w 20"/>
                  <a:gd name="T15" fmla="*/ 36 h 334"/>
                  <a:gd name="T16" fmla="*/ 44 w 20"/>
                  <a:gd name="T17" fmla="*/ 853 h 3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334">
                    <a:moveTo>
                      <a:pt x="20" y="320"/>
                    </a:moveTo>
                    <a:cubicBezTo>
                      <a:pt x="20" y="328"/>
                      <a:pt x="15" y="334"/>
                      <a:pt x="10" y="334"/>
                    </a:cubicBezTo>
                    <a:cubicBezTo>
                      <a:pt x="10" y="334"/>
                      <a:pt x="10" y="334"/>
                      <a:pt x="10" y="334"/>
                    </a:cubicBezTo>
                    <a:cubicBezTo>
                      <a:pt x="4" y="334"/>
                      <a:pt x="0" y="328"/>
                      <a:pt x="0" y="320"/>
                    </a:cubicBezTo>
                    <a:cubicBezTo>
                      <a:pt x="0" y="14"/>
                      <a:pt x="0" y="14"/>
                      <a:pt x="0" y="14"/>
                    </a:cubicBezTo>
                    <a:cubicBezTo>
                      <a:pt x="0" y="6"/>
                      <a:pt x="4" y="0"/>
                      <a:pt x="10" y="0"/>
                    </a:cubicBezTo>
                    <a:cubicBezTo>
                      <a:pt x="10" y="0"/>
                      <a:pt x="10" y="0"/>
                      <a:pt x="10" y="0"/>
                    </a:cubicBezTo>
                    <a:cubicBezTo>
                      <a:pt x="15" y="0"/>
                      <a:pt x="20" y="6"/>
                      <a:pt x="20" y="14"/>
                    </a:cubicBezTo>
                    <a:lnTo>
                      <a:pt x="20" y="3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29" name="Freeform 10">
                <a:extLst>
                  <a:ext uri="{FF2B5EF4-FFF2-40B4-BE49-F238E27FC236}">
                    <a16:creationId xmlns:a16="http://schemas.microsoft.com/office/drawing/2014/main" id="{338FDB23-EE6E-4493-87F1-CFDB3273ABD5}"/>
                  </a:ext>
                </a:extLst>
              </p:cNvPr>
              <p:cNvSpPr>
                <a:spLocks/>
              </p:cNvSpPr>
              <p:nvPr/>
            </p:nvSpPr>
            <p:spPr bwMode="auto">
              <a:xfrm>
                <a:off x="1209" y="2089"/>
                <a:ext cx="412" cy="495"/>
              </a:xfrm>
              <a:custGeom>
                <a:avLst/>
                <a:gdLst>
                  <a:gd name="T0" fmla="*/ 450 w 317"/>
                  <a:gd name="T1" fmla="*/ 0 h 357"/>
                  <a:gd name="T2" fmla="*/ 103 w 317"/>
                  <a:gd name="T3" fmla="*/ 469 h 357"/>
                  <a:gd name="T4" fmla="*/ 103 w 317"/>
                  <a:gd name="T5" fmla="*/ 469 h 357"/>
                  <a:gd name="T6" fmla="*/ 559 w 317"/>
                  <a:gd name="T7" fmla="*/ 951 h 357"/>
                  <a:gd name="T8" fmla="*/ 695 w 317"/>
                  <a:gd name="T9" fmla="*/ 951 h 357"/>
                  <a:gd name="T10" fmla="*/ 450 w 317"/>
                  <a:gd name="T11" fmla="*/ 0 h 3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7" h="357">
                    <a:moveTo>
                      <a:pt x="205" y="0"/>
                    </a:moveTo>
                    <a:cubicBezTo>
                      <a:pt x="115" y="19"/>
                      <a:pt x="47" y="91"/>
                      <a:pt x="47" y="176"/>
                    </a:cubicBezTo>
                    <a:cubicBezTo>
                      <a:pt x="47" y="176"/>
                      <a:pt x="47" y="176"/>
                      <a:pt x="47" y="176"/>
                    </a:cubicBezTo>
                    <a:cubicBezTo>
                      <a:pt x="47" y="276"/>
                      <a:pt x="141" y="357"/>
                      <a:pt x="255" y="357"/>
                    </a:cubicBezTo>
                    <a:cubicBezTo>
                      <a:pt x="317" y="357"/>
                      <a:pt x="317" y="357"/>
                      <a:pt x="317" y="357"/>
                    </a:cubicBezTo>
                    <a:cubicBezTo>
                      <a:pt x="317" y="357"/>
                      <a:pt x="0" y="173"/>
                      <a:pt x="20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30" name="Freeform 11">
                <a:extLst>
                  <a:ext uri="{FF2B5EF4-FFF2-40B4-BE49-F238E27FC236}">
                    <a16:creationId xmlns:a16="http://schemas.microsoft.com/office/drawing/2014/main" id="{82820507-2163-45E7-A931-858FA58F8AF8}"/>
                  </a:ext>
                </a:extLst>
              </p:cNvPr>
              <p:cNvSpPr>
                <a:spLocks/>
              </p:cNvSpPr>
              <p:nvPr/>
            </p:nvSpPr>
            <p:spPr bwMode="auto">
              <a:xfrm>
                <a:off x="1806" y="2096"/>
                <a:ext cx="30" cy="459"/>
              </a:xfrm>
              <a:custGeom>
                <a:avLst/>
                <a:gdLst>
                  <a:gd name="T0" fmla="*/ 51 w 23"/>
                  <a:gd name="T1" fmla="*/ 0 h 331"/>
                  <a:gd name="T2" fmla="*/ 30 w 23"/>
                  <a:gd name="T3" fmla="*/ 50 h 331"/>
                  <a:gd name="T4" fmla="*/ 27 w 23"/>
                  <a:gd name="T5" fmla="*/ 76 h 331"/>
                  <a:gd name="T6" fmla="*/ 27 w 23"/>
                  <a:gd name="T7" fmla="*/ 876 h 331"/>
                  <a:gd name="T8" fmla="*/ 1 w 23"/>
                  <a:gd name="T9" fmla="*/ 882 h 331"/>
                  <a:gd name="T10" fmla="*/ 0 w 23"/>
                  <a:gd name="T11" fmla="*/ 68 h 331"/>
                  <a:gd name="T12" fmla="*/ 51 w 23"/>
                  <a:gd name="T13" fmla="*/ 0 h 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331">
                    <a:moveTo>
                      <a:pt x="23" y="0"/>
                    </a:moveTo>
                    <a:cubicBezTo>
                      <a:pt x="23" y="0"/>
                      <a:pt x="16" y="9"/>
                      <a:pt x="14" y="19"/>
                    </a:cubicBezTo>
                    <a:cubicBezTo>
                      <a:pt x="12" y="29"/>
                      <a:pt x="12" y="29"/>
                      <a:pt x="12" y="29"/>
                    </a:cubicBezTo>
                    <a:cubicBezTo>
                      <a:pt x="12" y="329"/>
                      <a:pt x="12" y="329"/>
                      <a:pt x="12" y="329"/>
                    </a:cubicBezTo>
                    <a:cubicBezTo>
                      <a:pt x="1" y="331"/>
                      <a:pt x="1" y="331"/>
                      <a:pt x="1" y="331"/>
                    </a:cubicBezTo>
                    <a:cubicBezTo>
                      <a:pt x="0" y="25"/>
                      <a:pt x="0" y="25"/>
                      <a:pt x="0" y="25"/>
                    </a:cubicBezTo>
                    <a:cubicBezTo>
                      <a:pt x="0" y="25"/>
                      <a:pt x="2" y="3"/>
                      <a:pt x="23" y="0"/>
                    </a:cubicBezTo>
                    <a:close/>
                  </a:path>
                </a:pathLst>
              </a:custGeom>
              <a:solidFill>
                <a:srgbClr val="F2F0D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31" name="Oval 530">
                <a:extLst>
                  <a:ext uri="{FF2B5EF4-FFF2-40B4-BE49-F238E27FC236}">
                    <a16:creationId xmlns:a16="http://schemas.microsoft.com/office/drawing/2014/main" id="{D9E36E02-3545-4C50-B1C0-953B20F0E5FF}"/>
                  </a:ext>
                </a:extLst>
              </p:cNvPr>
              <p:cNvSpPr>
                <a:spLocks noChangeArrowheads="1"/>
              </p:cNvSpPr>
              <p:nvPr/>
            </p:nvSpPr>
            <p:spPr bwMode="auto">
              <a:xfrm>
                <a:off x="1427" y="2097"/>
                <a:ext cx="314" cy="2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532" name="Freeform 14">
                <a:extLst>
                  <a:ext uri="{FF2B5EF4-FFF2-40B4-BE49-F238E27FC236}">
                    <a16:creationId xmlns:a16="http://schemas.microsoft.com/office/drawing/2014/main" id="{974A27F9-51EE-49DA-A530-9A2D274A6E43}"/>
                  </a:ext>
                </a:extLst>
              </p:cNvPr>
              <p:cNvSpPr>
                <a:spLocks/>
              </p:cNvSpPr>
              <p:nvPr/>
            </p:nvSpPr>
            <p:spPr bwMode="auto">
              <a:xfrm>
                <a:off x="2012" y="2433"/>
                <a:ext cx="391" cy="145"/>
              </a:xfrm>
              <a:custGeom>
                <a:avLst/>
                <a:gdLst>
                  <a:gd name="T0" fmla="*/ 8 w 301"/>
                  <a:gd name="T1" fmla="*/ 275 h 105"/>
                  <a:gd name="T2" fmla="*/ 316 w 301"/>
                  <a:gd name="T3" fmla="*/ 261 h 105"/>
                  <a:gd name="T4" fmla="*/ 660 w 301"/>
                  <a:gd name="T5" fmla="*/ 0 h 105"/>
                  <a:gd name="T6" fmla="*/ 344 w 301"/>
                  <a:gd name="T7" fmla="*/ 226 h 105"/>
                  <a:gd name="T8" fmla="*/ 0 w 301"/>
                  <a:gd name="T9" fmla="*/ 269 h 1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 h="105">
                    <a:moveTo>
                      <a:pt x="4" y="104"/>
                    </a:moveTo>
                    <a:cubicBezTo>
                      <a:pt x="144" y="99"/>
                      <a:pt x="144" y="99"/>
                      <a:pt x="144" y="99"/>
                    </a:cubicBezTo>
                    <a:cubicBezTo>
                      <a:pt x="144" y="99"/>
                      <a:pt x="229" y="105"/>
                      <a:pt x="301" y="0"/>
                    </a:cubicBezTo>
                    <a:cubicBezTo>
                      <a:pt x="301" y="0"/>
                      <a:pt x="237" y="71"/>
                      <a:pt x="157" y="86"/>
                    </a:cubicBezTo>
                    <a:cubicBezTo>
                      <a:pt x="78" y="101"/>
                      <a:pt x="0" y="102"/>
                      <a:pt x="0" y="10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33" name="Oval 532">
                <a:extLst>
                  <a:ext uri="{FF2B5EF4-FFF2-40B4-BE49-F238E27FC236}">
                    <a16:creationId xmlns:a16="http://schemas.microsoft.com/office/drawing/2014/main" id="{1AA13036-ACFF-4717-B8DF-DB3587A92E6B}"/>
                  </a:ext>
                </a:extLst>
              </p:cNvPr>
              <p:cNvSpPr>
                <a:spLocks noChangeArrowheads="1"/>
              </p:cNvSpPr>
              <p:nvPr/>
            </p:nvSpPr>
            <p:spPr bwMode="auto">
              <a:xfrm>
                <a:off x="2230" y="2535"/>
                <a:ext cx="31" cy="2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534" name="Oval 533">
                <a:extLst>
                  <a:ext uri="{FF2B5EF4-FFF2-40B4-BE49-F238E27FC236}">
                    <a16:creationId xmlns:a16="http://schemas.microsoft.com/office/drawing/2014/main" id="{C6037A26-27B9-4A9B-BE1D-59259A196961}"/>
                  </a:ext>
                </a:extLst>
              </p:cNvPr>
              <p:cNvSpPr>
                <a:spLocks noChangeArrowheads="1"/>
              </p:cNvSpPr>
              <p:nvPr/>
            </p:nvSpPr>
            <p:spPr bwMode="auto">
              <a:xfrm>
                <a:off x="2249" y="2510"/>
                <a:ext cx="33" cy="2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535" name="Oval 534">
                <a:extLst>
                  <a:ext uri="{FF2B5EF4-FFF2-40B4-BE49-F238E27FC236}">
                    <a16:creationId xmlns:a16="http://schemas.microsoft.com/office/drawing/2014/main" id="{FA530ED8-DDED-4DCA-8578-C3D4B24B3F02}"/>
                  </a:ext>
                </a:extLst>
              </p:cNvPr>
              <p:cNvSpPr>
                <a:spLocks noChangeArrowheads="1"/>
              </p:cNvSpPr>
              <p:nvPr/>
            </p:nvSpPr>
            <p:spPr bwMode="auto">
              <a:xfrm>
                <a:off x="1682" y="2604"/>
                <a:ext cx="36" cy="8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536" name="Oval 535">
                <a:extLst>
                  <a:ext uri="{FF2B5EF4-FFF2-40B4-BE49-F238E27FC236}">
                    <a16:creationId xmlns:a16="http://schemas.microsoft.com/office/drawing/2014/main" id="{283DEA76-F60E-4FCC-B9BA-8A5FC766B125}"/>
                  </a:ext>
                </a:extLst>
              </p:cNvPr>
              <p:cNvSpPr>
                <a:spLocks noChangeArrowheads="1"/>
              </p:cNvSpPr>
              <p:nvPr/>
            </p:nvSpPr>
            <p:spPr bwMode="auto">
              <a:xfrm>
                <a:off x="1678" y="2706"/>
                <a:ext cx="30" cy="2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endParaRPr lang="en-US" altLang="en-US" sz="2207" dirty="0">
                  <a:latin typeface="Helvetica Neue" panose="02000503000000020004" pitchFamily="2" charset="0"/>
                  <a:cs typeface="Helvetica Neue" panose="02000503000000020004" pitchFamily="2" charset="0"/>
                </a:endParaRPr>
              </a:p>
            </p:txBody>
          </p:sp>
          <p:sp>
            <p:nvSpPr>
              <p:cNvPr id="537" name="Freeform 19">
                <a:extLst>
                  <a:ext uri="{FF2B5EF4-FFF2-40B4-BE49-F238E27FC236}">
                    <a16:creationId xmlns:a16="http://schemas.microsoft.com/office/drawing/2014/main" id="{9CDB6362-FCAC-4EA7-A889-6F03CC851071}"/>
                  </a:ext>
                </a:extLst>
              </p:cNvPr>
              <p:cNvSpPr>
                <a:spLocks/>
              </p:cNvSpPr>
              <p:nvPr/>
            </p:nvSpPr>
            <p:spPr bwMode="auto">
              <a:xfrm>
                <a:off x="1838" y="2122"/>
                <a:ext cx="11" cy="416"/>
              </a:xfrm>
              <a:custGeom>
                <a:avLst/>
                <a:gdLst>
                  <a:gd name="T0" fmla="*/ 0 w 9"/>
                  <a:gd name="T1" fmla="*/ 0 h 300"/>
                  <a:gd name="T2" fmla="*/ 0 w 9"/>
                  <a:gd name="T3" fmla="*/ 800 h 300"/>
                  <a:gd name="T4" fmla="*/ 0 w 9"/>
                  <a:gd name="T5" fmla="*/ 0 h 300"/>
                  <a:gd name="T6" fmla="*/ 0 60000 65536"/>
                  <a:gd name="T7" fmla="*/ 0 60000 65536"/>
                  <a:gd name="T8" fmla="*/ 0 60000 65536"/>
                </a:gdLst>
                <a:ahLst/>
                <a:cxnLst>
                  <a:cxn ang="T6">
                    <a:pos x="T0" y="T1"/>
                  </a:cxn>
                  <a:cxn ang="T7">
                    <a:pos x="T2" y="T3"/>
                  </a:cxn>
                  <a:cxn ang="T8">
                    <a:pos x="T4" y="T5"/>
                  </a:cxn>
                </a:cxnLst>
                <a:rect l="0" t="0" r="r" b="b"/>
                <a:pathLst>
                  <a:path w="9" h="300">
                    <a:moveTo>
                      <a:pt x="0" y="0"/>
                    </a:moveTo>
                    <a:cubicBezTo>
                      <a:pt x="0" y="300"/>
                      <a:pt x="0" y="300"/>
                      <a:pt x="0" y="300"/>
                    </a:cubicBezTo>
                    <a:cubicBezTo>
                      <a:pt x="0" y="300"/>
                      <a:pt x="9" y="29"/>
                      <a:pt x="0" y="0"/>
                    </a:cubicBezTo>
                    <a:close/>
                  </a:path>
                </a:pathLst>
              </a:custGeom>
              <a:solidFill>
                <a:srgbClr val="AFAB8B"/>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38" name="Freeform 20">
                <a:extLst>
                  <a:ext uri="{FF2B5EF4-FFF2-40B4-BE49-F238E27FC236}">
                    <a16:creationId xmlns:a16="http://schemas.microsoft.com/office/drawing/2014/main" id="{D13DF887-B096-4C6F-BD7A-78FAC8881F3B}"/>
                  </a:ext>
                </a:extLst>
              </p:cNvPr>
              <p:cNvSpPr>
                <a:spLocks/>
              </p:cNvSpPr>
              <p:nvPr/>
            </p:nvSpPr>
            <p:spPr bwMode="auto">
              <a:xfrm>
                <a:off x="1813" y="2144"/>
                <a:ext cx="8" cy="402"/>
              </a:xfrm>
              <a:custGeom>
                <a:avLst/>
                <a:gdLst>
                  <a:gd name="T0" fmla="*/ 15 w 6"/>
                  <a:gd name="T1" fmla="*/ 0 h 290"/>
                  <a:gd name="T2" fmla="*/ 15 w 6"/>
                  <a:gd name="T3" fmla="*/ 772 h 290"/>
                  <a:gd name="T4" fmla="*/ 15 w 6"/>
                  <a:gd name="T5" fmla="*/ 0 h 290"/>
                  <a:gd name="T6" fmla="*/ 0 60000 65536"/>
                  <a:gd name="T7" fmla="*/ 0 60000 65536"/>
                  <a:gd name="T8" fmla="*/ 0 60000 65536"/>
                </a:gdLst>
                <a:ahLst/>
                <a:cxnLst>
                  <a:cxn ang="T6">
                    <a:pos x="T0" y="T1"/>
                  </a:cxn>
                  <a:cxn ang="T7">
                    <a:pos x="T2" y="T3"/>
                  </a:cxn>
                  <a:cxn ang="T8">
                    <a:pos x="T4" y="T5"/>
                  </a:cxn>
                </a:cxnLst>
                <a:rect l="0" t="0" r="r" b="b"/>
                <a:pathLst>
                  <a:path w="6" h="290">
                    <a:moveTo>
                      <a:pt x="6" y="0"/>
                    </a:moveTo>
                    <a:cubicBezTo>
                      <a:pt x="6" y="290"/>
                      <a:pt x="6" y="290"/>
                      <a:pt x="6" y="290"/>
                    </a:cubicBezTo>
                    <a:cubicBezTo>
                      <a:pt x="6" y="290"/>
                      <a:pt x="0" y="15"/>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39" name="Freeform 24">
                <a:extLst>
                  <a:ext uri="{FF2B5EF4-FFF2-40B4-BE49-F238E27FC236}">
                    <a16:creationId xmlns:a16="http://schemas.microsoft.com/office/drawing/2014/main" id="{AED2FD1B-58F1-4682-9780-E8E5B8A2490B}"/>
                  </a:ext>
                </a:extLst>
              </p:cNvPr>
              <p:cNvSpPr>
                <a:spLocks/>
              </p:cNvSpPr>
              <p:nvPr/>
            </p:nvSpPr>
            <p:spPr bwMode="auto">
              <a:xfrm>
                <a:off x="1348" y="2269"/>
                <a:ext cx="131" cy="194"/>
              </a:xfrm>
              <a:custGeom>
                <a:avLst/>
                <a:gdLst>
                  <a:gd name="T0" fmla="*/ 185 w 101"/>
                  <a:gd name="T1" fmla="*/ 140 h 140"/>
                  <a:gd name="T2" fmla="*/ 176 w 101"/>
                  <a:gd name="T3" fmla="*/ 345 h 140"/>
                  <a:gd name="T4" fmla="*/ 38 w 101"/>
                  <a:gd name="T5" fmla="*/ 233 h 140"/>
                  <a:gd name="T6" fmla="*/ 44 w 101"/>
                  <a:gd name="T7" fmla="*/ 24 h 140"/>
                  <a:gd name="T8" fmla="*/ 185 w 101"/>
                  <a:gd name="T9" fmla="*/ 140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 h="140">
                    <a:moveTo>
                      <a:pt x="85" y="53"/>
                    </a:moveTo>
                    <a:cubicBezTo>
                      <a:pt x="101" y="86"/>
                      <a:pt x="100" y="121"/>
                      <a:pt x="81" y="130"/>
                    </a:cubicBezTo>
                    <a:cubicBezTo>
                      <a:pt x="62" y="140"/>
                      <a:pt x="34" y="120"/>
                      <a:pt x="17" y="87"/>
                    </a:cubicBezTo>
                    <a:cubicBezTo>
                      <a:pt x="0" y="53"/>
                      <a:pt x="2" y="18"/>
                      <a:pt x="20" y="9"/>
                    </a:cubicBezTo>
                    <a:cubicBezTo>
                      <a:pt x="39" y="0"/>
                      <a:pt x="68" y="19"/>
                      <a:pt x="85" y="5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40" name="Freeform 25">
                <a:extLst>
                  <a:ext uri="{FF2B5EF4-FFF2-40B4-BE49-F238E27FC236}">
                    <a16:creationId xmlns:a16="http://schemas.microsoft.com/office/drawing/2014/main" id="{B3EC815B-139A-4FEC-A455-3CCD34A8D564}"/>
                  </a:ext>
                </a:extLst>
              </p:cNvPr>
              <p:cNvSpPr>
                <a:spLocks/>
              </p:cNvSpPr>
              <p:nvPr/>
            </p:nvSpPr>
            <p:spPr bwMode="auto">
              <a:xfrm>
                <a:off x="1435" y="2433"/>
                <a:ext cx="103" cy="93"/>
              </a:xfrm>
              <a:custGeom>
                <a:avLst/>
                <a:gdLst>
                  <a:gd name="T0" fmla="*/ 158 w 79"/>
                  <a:gd name="T1" fmla="*/ 153 h 67"/>
                  <a:gd name="T2" fmla="*/ 57 w 79"/>
                  <a:gd name="T3" fmla="*/ 139 h 67"/>
                  <a:gd name="T4" fmla="*/ 16 w 79"/>
                  <a:gd name="T5" fmla="*/ 26 h 67"/>
                  <a:gd name="T6" fmla="*/ 117 w 79"/>
                  <a:gd name="T7" fmla="*/ 40 h 67"/>
                  <a:gd name="T8" fmla="*/ 158 w 79"/>
                  <a:gd name="T9" fmla="*/ 153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67">
                    <a:moveTo>
                      <a:pt x="71" y="57"/>
                    </a:moveTo>
                    <a:cubicBezTo>
                      <a:pt x="64" y="67"/>
                      <a:pt x="43" y="65"/>
                      <a:pt x="26" y="52"/>
                    </a:cubicBezTo>
                    <a:cubicBezTo>
                      <a:pt x="8" y="39"/>
                      <a:pt x="0" y="21"/>
                      <a:pt x="7" y="10"/>
                    </a:cubicBezTo>
                    <a:cubicBezTo>
                      <a:pt x="15" y="0"/>
                      <a:pt x="35" y="2"/>
                      <a:pt x="53" y="15"/>
                    </a:cubicBezTo>
                    <a:cubicBezTo>
                      <a:pt x="70" y="27"/>
                      <a:pt x="79" y="46"/>
                      <a:pt x="71" y="5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41" name="Freeform 26">
                <a:extLst>
                  <a:ext uri="{FF2B5EF4-FFF2-40B4-BE49-F238E27FC236}">
                    <a16:creationId xmlns:a16="http://schemas.microsoft.com/office/drawing/2014/main" id="{545CAA73-D684-4B26-8B0E-8CBF4DE939C6}"/>
                  </a:ext>
                </a:extLst>
              </p:cNvPr>
              <p:cNvSpPr>
                <a:spLocks/>
              </p:cNvSpPr>
              <p:nvPr/>
            </p:nvSpPr>
            <p:spPr bwMode="auto">
              <a:xfrm>
                <a:off x="1252" y="2068"/>
                <a:ext cx="1193" cy="531"/>
              </a:xfrm>
              <a:custGeom>
                <a:avLst/>
                <a:gdLst>
                  <a:gd name="T0" fmla="*/ 2011 w 919"/>
                  <a:gd name="T1" fmla="*/ 512 h 383"/>
                  <a:gd name="T2" fmla="*/ 1542 w 919"/>
                  <a:gd name="T3" fmla="*/ 1020 h 383"/>
                  <a:gd name="T4" fmla="*/ 469 w 919"/>
                  <a:gd name="T5" fmla="*/ 1020 h 383"/>
                  <a:gd name="T6" fmla="*/ 0 w 919"/>
                  <a:gd name="T7" fmla="*/ 512 h 383"/>
                  <a:gd name="T8" fmla="*/ 0 w 919"/>
                  <a:gd name="T9" fmla="*/ 512 h 383"/>
                  <a:gd name="T10" fmla="*/ 469 w 919"/>
                  <a:gd name="T11" fmla="*/ 0 h 383"/>
                  <a:gd name="T12" fmla="*/ 1542 w 919"/>
                  <a:gd name="T13" fmla="*/ 0 h 383"/>
                  <a:gd name="T14" fmla="*/ 2011 w 919"/>
                  <a:gd name="T15" fmla="*/ 512 h 3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9" h="383">
                    <a:moveTo>
                      <a:pt x="919" y="192"/>
                    </a:moveTo>
                    <a:cubicBezTo>
                      <a:pt x="919" y="297"/>
                      <a:pt x="824" y="383"/>
                      <a:pt x="705" y="383"/>
                    </a:cubicBezTo>
                    <a:cubicBezTo>
                      <a:pt x="214" y="383"/>
                      <a:pt x="214" y="383"/>
                      <a:pt x="214" y="383"/>
                    </a:cubicBezTo>
                    <a:cubicBezTo>
                      <a:pt x="96" y="383"/>
                      <a:pt x="0" y="297"/>
                      <a:pt x="0" y="192"/>
                    </a:cubicBezTo>
                    <a:cubicBezTo>
                      <a:pt x="0" y="192"/>
                      <a:pt x="0" y="192"/>
                      <a:pt x="0" y="192"/>
                    </a:cubicBezTo>
                    <a:cubicBezTo>
                      <a:pt x="0" y="86"/>
                      <a:pt x="96" y="0"/>
                      <a:pt x="214" y="0"/>
                    </a:cubicBezTo>
                    <a:cubicBezTo>
                      <a:pt x="705" y="0"/>
                      <a:pt x="705" y="0"/>
                      <a:pt x="705" y="0"/>
                    </a:cubicBezTo>
                    <a:cubicBezTo>
                      <a:pt x="824" y="0"/>
                      <a:pt x="919" y="86"/>
                      <a:pt x="919" y="192"/>
                    </a:cubicBezTo>
                    <a:close/>
                  </a:path>
                </a:pathLst>
              </a:custGeom>
              <a:solidFill>
                <a:srgbClr val="FFFFFF"/>
              </a:solidFill>
              <a:ln w="3175" cap="flat">
                <a:solidFill>
                  <a:schemeClr val="tx1"/>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42" name="Freeform 27">
                <a:extLst>
                  <a:ext uri="{FF2B5EF4-FFF2-40B4-BE49-F238E27FC236}">
                    <a16:creationId xmlns:a16="http://schemas.microsoft.com/office/drawing/2014/main" id="{B615F078-08A7-41B7-A4FE-583B1824DBC1}"/>
                  </a:ext>
                </a:extLst>
              </p:cNvPr>
              <p:cNvSpPr>
                <a:spLocks/>
              </p:cNvSpPr>
              <p:nvPr/>
            </p:nvSpPr>
            <p:spPr bwMode="auto">
              <a:xfrm>
                <a:off x="1248" y="2067"/>
                <a:ext cx="1196" cy="682"/>
              </a:xfrm>
              <a:custGeom>
                <a:avLst/>
                <a:gdLst>
                  <a:gd name="T0" fmla="*/ 2017 w 921"/>
                  <a:gd name="T1" fmla="*/ 509 h 492"/>
                  <a:gd name="T2" fmla="*/ 1548 w 921"/>
                  <a:gd name="T3" fmla="*/ 0 h 492"/>
                  <a:gd name="T4" fmla="*/ 473 w 921"/>
                  <a:gd name="T5" fmla="*/ 0 h 492"/>
                  <a:gd name="T6" fmla="*/ 5 w 921"/>
                  <a:gd name="T7" fmla="*/ 509 h 492"/>
                  <a:gd name="T8" fmla="*/ 5 w 921"/>
                  <a:gd name="T9" fmla="*/ 549 h 492"/>
                  <a:gd name="T10" fmla="*/ 5 w 921"/>
                  <a:gd name="T11" fmla="*/ 765 h 492"/>
                  <a:gd name="T12" fmla="*/ 470 w 921"/>
                  <a:gd name="T13" fmla="*/ 1310 h 492"/>
                  <a:gd name="T14" fmla="*/ 1547 w 921"/>
                  <a:gd name="T15" fmla="*/ 1310 h 492"/>
                  <a:gd name="T16" fmla="*/ 2015 w 921"/>
                  <a:gd name="T17" fmla="*/ 800 h 492"/>
                  <a:gd name="T18" fmla="*/ 2010 w 921"/>
                  <a:gd name="T19" fmla="*/ 593 h 492"/>
                  <a:gd name="T20" fmla="*/ 2017 w 921"/>
                  <a:gd name="T21" fmla="*/ 509 h 4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1" h="492">
                    <a:moveTo>
                      <a:pt x="921" y="191"/>
                    </a:moveTo>
                    <a:cubicBezTo>
                      <a:pt x="921" y="86"/>
                      <a:pt x="825" y="0"/>
                      <a:pt x="707" y="0"/>
                    </a:cubicBezTo>
                    <a:cubicBezTo>
                      <a:pt x="216" y="0"/>
                      <a:pt x="216" y="0"/>
                      <a:pt x="216" y="0"/>
                    </a:cubicBezTo>
                    <a:cubicBezTo>
                      <a:pt x="97" y="0"/>
                      <a:pt x="2" y="86"/>
                      <a:pt x="2" y="191"/>
                    </a:cubicBezTo>
                    <a:cubicBezTo>
                      <a:pt x="2" y="196"/>
                      <a:pt x="2" y="201"/>
                      <a:pt x="2" y="206"/>
                    </a:cubicBezTo>
                    <a:cubicBezTo>
                      <a:pt x="0" y="229"/>
                      <a:pt x="2" y="256"/>
                      <a:pt x="2" y="287"/>
                    </a:cubicBezTo>
                    <a:cubicBezTo>
                      <a:pt x="2" y="392"/>
                      <a:pt x="96" y="492"/>
                      <a:pt x="215" y="492"/>
                    </a:cubicBezTo>
                    <a:cubicBezTo>
                      <a:pt x="706" y="492"/>
                      <a:pt x="706" y="492"/>
                      <a:pt x="706" y="492"/>
                    </a:cubicBezTo>
                    <a:cubicBezTo>
                      <a:pt x="788" y="484"/>
                      <a:pt x="920" y="406"/>
                      <a:pt x="920" y="300"/>
                    </a:cubicBezTo>
                    <a:cubicBezTo>
                      <a:pt x="920" y="273"/>
                      <a:pt x="921" y="246"/>
                      <a:pt x="918" y="223"/>
                    </a:cubicBezTo>
                    <a:cubicBezTo>
                      <a:pt x="920" y="213"/>
                      <a:pt x="921" y="202"/>
                      <a:pt x="921" y="191"/>
                    </a:cubicBezTo>
                    <a:close/>
                  </a:path>
                </a:pathLst>
              </a:custGeom>
              <a:noFill/>
              <a:ln w="793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43" name="Freeform 28">
                <a:extLst>
                  <a:ext uri="{FF2B5EF4-FFF2-40B4-BE49-F238E27FC236}">
                    <a16:creationId xmlns:a16="http://schemas.microsoft.com/office/drawing/2014/main" id="{DFBC551C-D32D-443B-8D3B-7059803084DF}"/>
                  </a:ext>
                </a:extLst>
              </p:cNvPr>
              <p:cNvSpPr>
                <a:spLocks/>
              </p:cNvSpPr>
              <p:nvPr/>
            </p:nvSpPr>
            <p:spPr bwMode="auto">
              <a:xfrm>
                <a:off x="1270" y="2082"/>
                <a:ext cx="1161" cy="502"/>
              </a:xfrm>
              <a:custGeom>
                <a:avLst/>
                <a:gdLst>
                  <a:gd name="T0" fmla="*/ 1958 w 894"/>
                  <a:gd name="T1" fmla="*/ 483 h 362"/>
                  <a:gd name="T2" fmla="*/ 1503 w 894"/>
                  <a:gd name="T3" fmla="*/ 965 h 362"/>
                  <a:gd name="T4" fmla="*/ 456 w 894"/>
                  <a:gd name="T5" fmla="*/ 965 h 362"/>
                  <a:gd name="T6" fmla="*/ 0 w 894"/>
                  <a:gd name="T7" fmla="*/ 483 h 362"/>
                  <a:gd name="T8" fmla="*/ 0 w 894"/>
                  <a:gd name="T9" fmla="*/ 483 h 362"/>
                  <a:gd name="T10" fmla="*/ 456 w 894"/>
                  <a:gd name="T11" fmla="*/ 0 h 362"/>
                  <a:gd name="T12" fmla="*/ 1503 w 894"/>
                  <a:gd name="T13" fmla="*/ 0 h 362"/>
                  <a:gd name="T14" fmla="*/ 1958 w 894"/>
                  <a:gd name="T15" fmla="*/ 483 h 3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4" h="362">
                    <a:moveTo>
                      <a:pt x="894" y="181"/>
                    </a:moveTo>
                    <a:cubicBezTo>
                      <a:pt x="894" y="281"/>
                      <a:pt x="801" y="362"/>
                      <a:pt x="686" y="362"/>
                    </a:cubicBezTo>
                    <a:cubicBezTo>
                      <a:pt x="208" y="362"/>
                      <a:pt x="208" y="362"/>
                      <a:pt x="208" y="362"/>
                    </a:cubicBezTo>
                    <a:cubicBezTo>
                      <a:pt x="93" y="362"/>
                      <a:pt x="0" y="281"/>
                      <a:pt x="0" y="181"/>
                    </a:cubicBezTo>
                    <a:cubicBezTo>
                      <a:pt x="0" y="181"/>
                      <a:pt x="0" y="181"/>
                      <a:pt x="0" y="181"/>
                    </a:cubicBezTo>
                    <a:cubicBezTo>
                      <a:pt x="0" y="81"/>
                      <a:pt x="93" y="0"/>
                      <a:pt x="208" y="0"/>
                    </a:cubicBezTo>
                    <a:cubicBezTo>
                      <a:pt x="686" y="0"/>
                      <a:pt x="686" y="0"/>
                      <a:pt x="686" y="0"/>
                    </a:cubicBezTo>
                    <a:cubicBezTo>
                      <a:pt x="801" y="0"/>
                      <a:pt x="894" y="81"/>
                      <a:pt x="894" y="181"/>
                    </a:cubicBezTo>
                    <a:close/>
                  </a:path>
                </a:pathLst>
              </a:custGeom>
              <a:noFill/>
              <a:ln w="158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44" name="Line 29">
                <a:extLst>
                  <a:ext uri="{FF2B5EF4-FFF2-40B4-BE49-F238E27FC236}">
                    <a16:creationId xmlns:a16="http://schemas.microsoft.com/office/drawing/2014/main" id="{CA24F7F0-F3BE-4275-97C5-1CFFB5F8A767}"/>
                  </a:ext>
                </a:extLst>
              </p:cNvPr>
              <p:cNvSpPr>
                <a:spLocks noChangeShapeType="1"/>
              </p:cNvSpPr>
              <p:nvPr/>
            </p:nvSpPr>
            <p:spPr bwMode="auto">
              <a:xfrm flipH="1">
                <a:off x="1649" y="2598"/>
                <a:ext cx="56" cy="1"/>
              </a:xfrm>
              <a:prstGeom prst="line">
                <a:avLst/>
              </a:prstGeom>
              <a:noFill/>
              <a:ln w="1588">
                <a:solidFill>
                  <a:srgbClr val="333333"/>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45" name="Line 30">
                <a:extLst>
                  <a:ext uri="{FF2B5EF4-FFF2-40B4-BE49-F238E27FC236}">
                    <a16:creationId xmlns:a16="http://schemas.microsoft.com/office/drawing/2014/main" id="{91304E6F-AAF5-40E9-8EFE-3580D4CEAF3E}"/>
                  </a:ext>
                </a:extLst>
              </p:cNvPr>
              <p:cNvSpPr>
                <a:spLocks noChangeShapeType="1"/>
              </p:cNvSpPr>
              <p:nvPr/>
            </p:nvSpPr>
            <p:spPr bwMode="auto">
              <a:xfrm flipH="1">
                <a:off x="1753" y="2598"/>
                <a:ext cx="43" cy="1"/>
              </a:xfrm>
              <a:prstGeom prst="line">
                <a:avLst/>
              </a:prstGeom>
              <a:noFill/>
              <a:ln w="1588">
                <a:solidFill>
                  <a:srgbClr val="333333"/>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46" name="Line 31">
                <a:extLst>
                  <a:ext uri="{FF2B5EF4-FFF2-40B4-BE49-F238E27FC236}">
                    <a16:creationId xmlns:a16="http://schemas.microsoft.com/office/drawing/2014/main" id="{310F64FB-0014-49AF-A240-7E18DE70A913}"/>
                  </a:ext>
                </a:extLst>
              </p:cNvPr>
              <p:cNvSpPr>
                <a:spLocks noChangeShapeType="1"/>
              </p:cNvSpPr>
              <p:nvPr/>
            </p:nvSpPr>
            <p:spPr bwMode="auto">
              <a:xfrm flipH="1">
                <a:off x="1831" y="2598"/>
                <a:ext cx="240" cy="1"/>
              </a:xfrm>
              <a:prstGeom prst="line">
                <a:avLst/>
              </a:prstGeom>
              <a:noFill/>
              <a:ln w="1588">
                <a:solidFill>
                  <a:schemeClr val="tx1"/>
                </a:solidFill>
                <a:miter lim="800000"/>
                <a:headEnd/>
                <a:tailEnd/>
              </a:ln>
              <a:extLst>
                <a:ext uri="{909E8E84-426E-40DD-AFC4-6F175D3DCCD1}">
                  <a14:hiddenFill xmlns:a14="http://schemas.microsoft.com/office/drawing/2010/main">
                    <a:no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sp>
            <p:nvSpPr>
              <p:cNvPr id="547" name="Freeform 32">
                <a:extLst>
                  <a:ext uri="{FF2B5EF4-FFF2-40B4-BE49-F238E27FC236}">
                    <a16:creationId xmlns:a16="http://schemas.microsoft.com/office/drawing/2014/main" id="{97771862-8C26-4A85-AE06-36F7C8880DDD}"/>
                  </a:ext>
                </a:extLst>
              </p:cNvPr>
              <p:cNvSpPr>
                <a:spLocks/>
              </p:cNvSpPr>
              <p:nvPr/>
            </p:nvSpPr>
            <p:spPr bwMode="auto">
              <a:xfrm>
                <a:off x="1252" y="2067"/>
                <a:ext cx="1195" cy="531"/>
              </a:xfrm>
              <a:custGeom>
                <a:avLst/>
                <a:gdLst>
                  <a:gd name="T0" fmla="*/ 469 w 920"/>
                  <a:gd name="T1" fmla="*/ 1020 h 383"/>
                  <a:gd name="T2" fmla="*/ 0 w 920"/>
                  <a:gd name="T3" fmla="*/ 512 h 383"/>
                  <a:gd name="T4" fmla="*/ 0 w 920"/>
                  <a:gd name="T5" fmla="*/ 512 h 383"/>
                  <a:gd name="T6" fmla="*/ 469 w 920"/>
                  <a:gd name="T7" fmla="*/ 0 h 383"/>
                  <a:gd name="T8" fmla="*/ 1547 w 920"/>
                  <a:gd name="T9" fmla="*/ 0 h 383"/>
                  <a:gd name="T10" fmla="*/ 2016 w 920"/>
                  <a:gd name="T11" fmla="*/ 512 h 383"/>
                  <a:gd name="T12" fmla="*/ 2016 w 920"/>
                  <a:gd name="T13" fmla="*/ 512 h 383"/>
                  <a:gd name="T14" fmla="*/ 1943 w 920"/>
                  <a:gd name="T15" fmla="*/ 785 h 3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0" h="383">
                    <a:moveTo>
                      <a:pt x="214" y="383"/>
                    </a:moveTo>
                    <a:cubicBezTo>
                      <a:pt x="96" y="383"/>
                      <a:pt x="0" y="297"/>
                      <a:pt x="0" y="192"/>
                    </a:cubicBezTo>
                    <a:cubicBezTo>
                      <a:pt x="0" y="192"/>
                      <a:pt x="0" y="192"/>
                      <a:pt x="0" y="192"/>
                    </a:cubicBezTo>
                    <a:cubicBezTo>
                      <a:pt x="0" y="86"/>
                      <a:pt x="96" y="0"/>
                      <a:pt x="214" y="0"/>
                    </a:cubicBezTo>
                    <a:cubicBezTo>
                      <a:pt x="706" y="0"/>
                      <a:pt x="706" y="0"/>
                      <a:pt x="706" y="0"/>
                    </a:cubicBezTo>
                    <a:cubicBezTo>
                      <a:pt x="824" y="0"/>
                      <a:pt x="920" y="86"/>
                      <a:pt x="920" y="192"/>
                    </a:cubicBezTo>
                    <a:cubicBezTo>
                      <a:pt x="920" y="192"/>
                      <a:pt x="920" y="192"/>
                      <a:pt x="920" y="192"/>
                    </a:cubicBezTo>
                    <a:cubicBezTo>
                      <a:pt x="920" y="229"/>
                      <a:pt x="908" y="264"/>
                      <a:pt x="887" y="294"/>
                    </a:cubicBezTo>
                  </a:path>
                </a:pathLst>
              </a:custGeom>
              <a:noFill/>
              <a:ln w="1588"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grpSp>
        <p:cxnSp>
          <p:nvCxnSpPr>
            <p:cNvPr id="522" name="Straight Connector 521">
              <a:extLst>
                <a:ext uri="{FF2B5EF4-FFF2-40B4-BE49-F238E27FC236}">
                  <a16:creationId xmlns:a16="http://schemas.microsoft.com/office/drawing/2014/main" id="{08AE7397-FDF8-404C-8187-9D4E1E1604CE}"/>
                </a:ext>
              </a:extLst>
            </p:cNvPr>
            <p:cNvCxnSpPr>
              <a:cxnSpLocks/>
            </p:cNvCxnSpPr>
            <p:nvPr/>
          </p:nvCxnSpPr>
          <p:spPr>
            <a:xfrm>
              <a:off x="1874712" y="159768"/>
              <a:ext cx="51243" cy="125646"/>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48" name="Freeform 23">
            <a:extLst>
              <a:ext uri="{FF2B5EF4-FFF2-40B4-BE49-F238E27FC236}">
                <a16:creationId xmlns:a16="http://schemas.microsoft.com/office/drawing/2014/main" id="{55E0F9CF-DDBD-47F7-8CF4-C1CE6E6E4075}"/>
              </a:ext>
            </a:extLst>
          </p:cNvPr>
          <p:cNvSpPr>
            <a:spLocks/>
          </p:cNvSpPr>
          <p:nvPr/>
        </p:nvSpPr>
        <p:spPr bwMode="auto">
          <a:xfrm rot="20008479" flipV="1">
            <a:off x="9915007" y="2363143"/>
            <a:ext cx="514533" cy="111664"/>
          </a:xfrm>
          <a:custGeom>
            <a:avLst/>
            <a:gdLst>
              <a:gd name="T0" fmla="*/ 2147483646 w 394"/>
              <a:gd name="T1" fmla="*/ 2147483646 h 74"/>
              <a:gd name="T2" fmla="*/ 2147483646 w 394"/>
              <a:gd name="T3" fmla="*/ 2147483646 h 74"/>
              <a:gd name="T4" fmla="*/ 2147483646 w 394"/>
              <a:gd name="T5" fmla="*/ 2147483646 h 74"/>
              <a:gd name="T6" fmla="*/ 0 w 394"/>
              <a:gd name="T7" fmla="*/ 2147483646 h 74"/>
              <a:gd name="T8" fmla="*/ 2147483646 w 394"/>
              <a:gd name="T9" fmla="*/ 2147483646 h 74"/>
              <a:gd name="T10" fmla="*/ 2147483646 w 394"/>
              <a:gd name="T11" fmla="*/ 2147483646 h 74"/>
              <a:gd name="T12" fmla="*/ 2147483646 w 394"/>
              <a:gd name="T13" fmla="*/ 2147483646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4" h="74">
                <a:moveTo>
                  <a:pt x="394" y="54"/>
                </a:moveTo>
                <a:cubicBezTo>
                  <a:pt x="278" y="2"/>
                  <a:pt x="153" y="0"/>
                  <a:pt x="50" y="31"/>
                </a:cubicBezTo>
                <a:cubicBezTo>
                  <a:pt x="44" y="13"/>
                  <a:pt x="44" y="13"/>
                  <a:pt x="44" y="13"/>
                </a:cubicBezTo>
                <a:cubicBezTo>
                  <a:pt x="0" y="63"/>
                  <a:pt x="0" y="63"/>
                  <a:pt x="0" y="63"/>
                </a:cubicBezTo>
                <a:cubicBezTo>
                  <a:pt x="65" y="74"/>
                  <a:pt x="65" y="74"/>
                  <a:pt x="65" y="74"/>
                </a:cubicBezTo>
                <a:cubicBezTo>
                  <a:pt x="59" y="57"/>
                  <a:pt x="59" y="57"/>
                  <a:pt x="59" y="57"/>
                </a:cubicBezTo>
                <a:cubicBezTo>
                  <a:pt x="156" y="26"/>
                  <a:pt x="274" y="18"/>
                  <a:pt x="394" y="54"/>
                </a:cubicBezTo>
                <a:close/>
              </a:path>
            </a:pathLst>
          </a:custGeom>
          <a:ln w="3175">
            <a:headEnd/>
            <a:tailEnd/>
          </a:ln>
        </p:spPr>
        <p:style>
          <a:lnRef idx="1">
            <a:schemeClr val="dk1"/>
          </a:lnRef>
          <a:fillRef idx="2">
            <a:schemeClr val="dk1"/>
          </a:fillRef>
          <a:effectRef idx="1">
            <a:schemeClr val="dk1"/>
          </a:effectRef>
          <a:fontRef idx="minor">
            <a:schemeClr val="dk1"/>
          </a:fontRef>
        </p:style>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2207" dirty="0">
              <a:latin typeface="Helvetica Neue" panose="02000503000000020004" pitchFamily="2" charset="0"/>
              <a:cs typeface="Helvetica Neue" panose="02000503000000020004" pitchFamily="2" charset="0"/>
            </a:endParaRPr>
          </a:p>
        </p:txBody>
      </p:sp>
      <p:grpSp>
        <p:nvGrpSpPr>
          <p:cNvPr id="549" name="Group 879">
            <a:extLst>
              <a:ext uri="{FF2B5EF4-FFF2-40B4-BE49-F238E27FC236}">
                <a16:creationId xmlns:a16="http://schemas.microsoft.com/office/drawing/2014/main" id="{821E8C9C-3FB5-44EB-9F9F-D74E18F90EE5}"/>
              </a:ext>
            </a:extLst>
          </p:cNvPr>
          <p:cNvGrpSpPr>
            <a:grpSpLocks/>
          </p:cNvGrpSpPr>
          <p:nvPr/>
        </p:nvGrpSpPr>
        <p:grpSpPr bwMode="auto">
          <a:xfrm>
            <a:off x="1962535" y="2012244"/>
            <a:ext cx="1314644" cy="4121201"/>
            <a:chOff x="3027" y="636"/>
            <a:chExt cx="1105" cy="3464"/>
          </a:xfrm>
        </p:grpSpPr>
        <p:sp>
          <p:nvSpPr>
            <p:cNvPr id="550" name="Freeform 880">
              <a:extLst>
                <a:ext uri="{FF2B5EF4-FFF2-40B4-BE49-F238E27FC236}">
                  <a16:creationId xmlns:a16="http://schemas.microsoft.com/office/drawing/2014/main" id="{A70DEE52-7696-4882-88BF-EAA07B77C798}"/>
                </a:ext>
              </a:extLst>
            </p:cNvPr>
            <p:cNvSpPr>
              <a:spLocks/>
            </p:cNvSpPr>
            <p:nvPr/>
          </p:nvSpPr>
          <p:spPr bwMode="auto">
            <a:xfrm>
              <a:off x="4024" y="2309"/>
              <a:ext cx="93" cy="51"/>
            </a:xfrm>
            <a:custGeom>
              <a:avLst/>
              <a:gdLst>
                <a:gd name="T0" fmla="*/ 5 w 62"/>
                <a:gd name="T1" fmla="*/ 59 h 34"/>
                <a:gd name="T2" fmla="*/ 188 w 62"/>
                <a:gd name="T3" fmla="*/ 0 h 34"/>
                <a:gd name="T4" fmla="*/ 194 w 62"/>
                <a:gd name="T5" fmla="*/ 116 h 34"/>
                <a:gd name="T6" fmla="*/ 0 w 62"/>
                <a:gd name="T7" fmla="*/ 72 h 34"/>
                <a:gd name="T8" fmla="*/ 5 w 62"/>
                <a:gd name="T9" fmla="*/ 59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4">
                  <a:moveTo>
                    <a:pt x="1" y="17"/>
                  </a:moveTo>
                  <a:cubicBezTo>
                    <a:pt x="55" y="0"/>
                    <a:pt x="55" y="0"/>
                    <a:pt x="55" y="0"/>
                  </a:cubicBezTo>
                  <a:cubicBezTo>
                    <a:pt x="55" y="0"/>
                    <a:pt x="62" y="14"/>
                    <a:pt x="57" y="34"/>
                  </a:cubicBezTo>
                  <a:cubicBezTo>
                    <a:pt x="0" y="21"/>
                    <a:pt x="0" y="21"/>
                    <a:pt x="0" y="21"/>
                  </a:cubicBezTo>
                  <a:lnTo>
                    <a:pt x="1" y="17"/>
                  </a:lnTo>
                  <a:close/>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51" name="Freeform 881">
              <a:extLst>
                <a:ext uri="{FF2B5EF4-FFF2-40B4-BE49-F238E27FC236}">
                  <a16:creationId xmlns:a16="http://schemas.microsoft.com/office/drawing/2014/main" id="{03BEE380-B28C-4859-A781-B889D938553E}"/>
                </a:ext>
              </a:extLst>
            </p:cNvPr>
            <p:cNvSpPr>
              <a:spLocks/>
            </p:cNvSpPr>
            <p:nvPr/>
          </p:nvSpPr>
          <p:spPr bwMode="auto">
            <a:xfrm>
              <a:off x="3080" y="1056"/>
              <a:ext cx="1030" cy="2642"/>
            </a:xfrm>
            <a:custGeom>
              <a:avLst/>
              <a:gdLst>
                <a:gd name="T0" fmla="*/ 18 w 684"/>
                <a:gd name="T1" fmla="*/ 3165 h 1764"/>
                <a:gd name="T2" fmla="*/ 66 w 684"/>
                <a:gd name="T3" fmla="*/ 3407 h 1764"/>
                <a:gd name="T4" fmla="*/ 205 w 684"/>
                <a:gd name="T5" fmla="*/ 3583 h 1764"/>
                <a:gd name="T6" fmla="*/ 283 w 684"/>
                <a:gd name="T7" fmla="*/ 3578 h 1764"/>
                <a:gd name="T8" fmla="*/ 363 w 684"/>
                <a:gd name="T9" fmla="*/ 3575 h 1764"/>
                <a:gd name="T10" fmla="*/ 378 w 684"/>
                <a:gd name="T11" fmla="*/ 3521 h 1764"/>
                <a:gd name="T12" fmla="*/ 286 w 684"/>
                <a:gd name="T13" fmla="*/ 3410 h 1764"/>
                <a:gd name="T14" fmla="*/ 218 w 684"/>
                <a:gd name="T15" fmla="*/ 3326 h 1764"/>
                <a:gd name="T16" fmla="*/ 224 w 684"/>
                <a:gd name="T17" fmla="*/ 3165 h 1764"/>
                <a:gd name="T18" fmla="*/ 393 w 684"/>
                <a:gd name="T19" fmla="*/ 3280 h 1764"/>
                <a:gd name="T20" fmla="*/ 236 w 684"/>
                <a:gd name="T21" fmla="*/ 2983 h 1764"/>
                <a:gd name="T22" fmla="*/ 196 w 684"/>
                <a:gd name="T23" fmla="*/ 2874 h 1764"/>
                <a:gd name="T24" fmla="*/ 337 w 684"/>
                <a:gd name="T25" fmla="*/ 2271 h 1764"/>
                <a:gd name="T26" fmla="*/ 447 w 684"/>
                <a:gd name="T27" fmla="*/ 1601 h 1764"/>
                <a:gd name="T28" fmla="*/ 461 w 684"/>
                <a:gd name="T29" fmla="*/ 1451 h 1764"/>
                <a:gd name="T30" fmla="*/ 507 w 684"/>
                <a:gd name="T31" fmla="*/ 1668 h 1764"/>
                <a:gd name="T32" fmla="*/ 461 w 684"/>
                <a:gd name="T33" fmla="*/ 2829 h 1764"/>
                <a:gd name="T34" fmla="*/ 595 w 684"/>
                <a:gd name="T35" fmla="*/ 4354 h 1764"/>
                <a:gd name="T36" fmla="*/ 632 w 684"/>
                <a:gd name="T37" fmla="*/ 4818 h 1764"/>
                <a:gd name="T38" fmla="*/ 641 w 684"/>
                <a:gd name="T39" fmla="*/ 5927 h 1764"/>
                <a:gd name="T40" fmla="*/ 1012 w 684"/>
                <a:gd name="T41" fmla="*/ 5164 h 1764"/>
                <a:gd name="T42" fmla="*/ 1035 w 684"/>
                <a:gd name="T43" fmla="*/ 4597 h 1764"/>
                <a:gd name="T44" fmla="*/ 1089 w 684"/>
                <a:gd name="T45" fmla="*/ 3356 h 1764"/>
                <a:gd name="T46" fmla="*/ 1281 w 684"/>
                <a:gd name="T47" fmla="*/ 3921 h 1764"/>
                <a:gd name="T48" fmla="*/ 1297 w 684"/>
                <a:gd name="T49" fmla="*/ 4710 h 1764"/>
                <a:gd name="T50" fmla="*/ 1372 w 684"/>
                <a:gd name="T51" fmla="*/ 5702 h 1764"/>
                <a:gd name="T52" fmla="*/ 1714 w 684"/>
                <a:gd name="T53" fmla="*/ 5393 h 1764"/>
                <a:gd name="T54" fmla="*/ 1723 w 684"/>
                <a:gd name="T55" fmla="*/ 4606 h 1764"/>
                <a:gd name="T56" fmla="*/ 1821 w 684"/>
                <a:gd name="T57" fmla="*/ 3046 h 1764"/>
                <a:gd name="T58" fmla="*/ 1902 w 684"/>
                <a:gd name="T59" fmla="*/ 1959 h 1764"/>
                <a:gd name="T60" fmla="*/ 1869 w 684"/>
                <a:gd name="T61" fmla="*/ 1456 h 1764"/>
                <a:gd name="T62" fmla="*/ 1875 w 684"/>
                <a:gd name="T63" fmla="*/ 1528 h 1764"/>
                <a:gd name="T64" fmla="*/ 1924 w 684"/>
                <a:gd name="T65" fmla="*/ 1943 h 1764"/>
                <a:gd name="T66" fmla="*/ 2113 w 684"/>
                <a:gd name="T67" fmla="*/ 2775 h 1764"/>
                <a:gd name="T68" fmla="*/ 2336 w 684"/>
                <a:gd name="T69" fmla="*/ 2834 h 1764"/>
                <a:gd name="T70" fmla="*/ 2301 w 684"/>
                <a:gd name="T71" fmla="*/ 2530 h 1764"/>
                <a:gd name="T72" fmla="*/ 2220 w 684"/>
                <a:gd name="T73" fmla="*/ 1686 h 1764"/>
                <a:gd name="T74" fmla="*/ 2012 w 684"/>
                <a:gd name="T75" fmla="*/ 789 h 1764"/>
                <a:gd name="T76" fmla="*/ 1471 w 684"/>
                <a:gd name="T77" fmla="*/ 364 h 1764"/>
                <a:gd name="T78" fmla="*/ 905 w 684"/>
                <a:gd name="T79" fmla="*/ 0 h 1764"/>
                <a:gd name="T80" fmla="*/ 520 w 684"/>
                <a:gd name="T81" fmla="*/ 601 h 1764"/>
                <a:gd name="T82" fmla="*/ 190 w 684"/>
                <a:gd name="T83" fmla="*/ 1230 h 1764"/>
                <a:gd name="T84" fmla="*/ 102 w 684"/>
                <a:gd name="T85" fmla="*/ 1902 h 1764"/>
                <a:gd name="T86" fmla="*/ 27 w 684"/>
                <a:gd name="T87" fmla="*/ 2714 h 1764"/>
                <a:gd name="T88" fmla="*/ 0 w 684"/>
                <a:gd name="T89" fmla="*/ 2937 h 17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84" h="1764">
                  <a:moveTo>
                    <a:pt x="0" y="874"/>
                  </a:moveTo>
                  <a:cubicBezTo>
                    <a:pt x="0" y="874"/>
                    <a:pt x="7" y="926"/>
                    <a:pt x="5" y="942"/>
                  </a:cubicBezTo>
                  <a:cubicBezTo>
                    <a:pt x="3" y="958"/>
                    <a:pt x="4" y="967"/>
                    <a:pt x="5" y="977"/>
                  </a:cubicBezTo>
                  <a:cubicBezTo>
                    <a:pt x="6" y="987"/>
                    <a:pt x="16" y="1002"/>
                    <a:pt x="19" y="1014"/>
                  </a:cubicBezTo>
                  <a:cubicBezTo>
                    <a:pt x="25" y="1040"/>
                    <a:pt x="32" y="1040"/>
                    <a:pt x="38" y="1049"/>
                  </a:cubicBezTo>
                  <a:cubicBezTo>
                    <a:pt x="44" y="1057"/>
                    <a:pt x="58" y="1063"/>
                    <a:pt x="60" y="1066"/>
                  </a:cubicBezTo>
                  <a:cubicBezTo>
                    <a:pt x="62" y="1069"/>
                    <a:pt x="69" y="1075"/>
                    <a:pt x="76" y="1074"/>
                  </a:cubicBezTo>
                  <a:cubicBezTo>
                    <a:pt x="84" y="1073"/>
                    <a:pt x="83" y="1065"/>
                    <a:pt x="83" y="1065"/>
                  </a:cubicBezTo>
                  <a:cubicBezTo>
                    <a:pt x="83" y="1065"/>
                    <a:pt x="85" y="1065"/>
                    <a:pt x="88" y="1065"/>
                  </a:cubicBezTo>
                  <a:cubicBezTo>
                    <a:pt x="92" y="1065"/>
                    <a:pt x="103" y="1067"/>
                    <a:pt x="106" y="1064"/>
                  </a:cubicBezTo>
                  <a:cubicBezTo>
                    <a:pt x="113" y="1056"/>
                    <a:pt x="103" y="1049"/>
                    <a:pt x="103" y="1049"/>
                  </a:cubicBezTo>
                  <a:cubicBezTo>
                    <a:pt x="111" y="1048"/>
                    <a:pt x="111" y="1048"/>
                    <a:pt x="111" y="1048"/>
                  </a:cubicBezTo>
                  <a:cubicBezTo>
                    <a:pt x="120" y="1043"/>
                    <a:pt x="108" y="1033"/>
                    <a:pt x="108" y="1033"/>
                  </a:cubicBezTo>
                  <a:cubicBezTo>
                    <a:pt x="109" y="1015"/>
                    <a:pt x="86" y="1019"/>
                    <a:pt x="84" y="1015"/>
                  </a:cubicBezTo>
                  <a:cubicBezTo>
                    <a:pt x="76" y="1005"/>
                    <a:pt x="69" y="1005"/>
                    <a:pt x="69" y="1005"/>
                  </a:cubicBezTo>
                  <a:cubicBezTo>
                    <a:pt x="68" y="995"/>
                    <a:pt x="62" y="993"/>
                    <a:pt x="64" y="990"/>
                  </a:cubicBezTo>
                  <a:cubicBezTo>
                    <a:pt x="69" y="983"/>
                    <a:pt x="60" y="974"/>
                    <a:pt x="64" y="968"/>
                  </a:cubicBezTo>
                  <a:cubicBezTo>
                    <a:pt x="67" y="962"/>
                    <a:pt x="66" y="942"/>
                    <a:pt x="66" y="942"/>
                  </a:cubicBezTo>
                  <a:cubicBezTo>
                    <a:pt x="66" y="942"/>
                    <a:pt x="75" y="944"/>
                    <a:pt x="79" y="955"/>
                  </a:cubicBezTo>
                  <a:cubicBezTo>
                    <a:pt x="83" y="966"/>
                    <a:pt x="101" y="985"/>
                    <a:pt x="115" y="976"/>
                  </a:cubicBezTo>
                  <a:cubicBezTo>
                    <a:pt x="129" y="967"/>
                    <a:pt x="109" y="942"/>
                    <a:pt x="98" y="931"/>
                  </a:cubicBezTo>
                  <a:cubicBezTo>
                    <a:pt x="86" y="920"/>
                    <a:pt x="77" y="897"/>
                    <a:pt x="69" y="888"/>
                  </a:cubicBezTo>
                  <a:cubicBezTo>
                    <a:pt x="60" y="880"/>
                    <a:pt x="60" y="862"/>
                    <a:pt x="60" y="862"/>
                  </a:cubicBezTo>
                  <a:cubicBezTo>
                    <a:pt x="60" y="862"/>
                    <a:pt x="55" y="858"/>
                    <a:pt x="57" y="855"/>
                  </a:cubicBezTo>
                  <a:cubicBezTo>
                    <a:pt x="58" y="852"/>
                    <a:pt x="62" y="839"/>
                    <a:pt x="64" y="826"/>
                  </a:cubicBezTo>
                  <a:cubicBezTo>
                    <a:pt x="66" y="814"/>
                    <a:pt x="95" y="701"/>
                    <a:pt x="99" y="676"/>
                  </a:cubicBezTo>
                  <a:cubicBezTo>
                    <a:pt x="108" y="629"/>
                    <a:pt x="124" y="611"/>
                    <a:pt x="119" y="578"/>
                  </a:cubicBezTo>
                  <a:cubicBezTo>
                    <a:pt x="119" y="554"/>
                    <a:pt x="129" y="489"/>
                    <a:pt x="131" y="477"/>
                  </a:cubicBezTo>
                  <a:cubicBezTo>
                    <a:pt x="132" y="475"/>
                    <a:pt x="132" y="463"/>
                    <a:pt x="133" y="455"/>
                  </a:cubicBezTo>
                  <a:cubicBezTo>
                    <a:pt x="134" y="451"/>
                    <a:pt x="135" y="442"/>
                    <a:pt x="135" y="432"/>
                  </a:cubicBezTo>
                  <a:cubicBezTo>
                    <a:pt x="135" y="433"/>
                    <a:pt x="135" y="433"/>
                    <a:pt x="135" y="433"/>
                  </a:cubicBezTo>
                  <a:cubicBezTo>
                    <a:pt x="136" y="444"/>
                    <a:pt x="147" y="468"/>
                    <a:pt x="149" y="497"/>
                  </a:cubicBezTo>
                  <a:cubicBezTo>
                    <a:pt x="147" y="522"/>
                    <a:pt x="125" y="556"/>
                    <a:pt x="126" y="579"/>
                  </a:cubicBezTo>
                  <a:cubicBezTo>
                    <a:pt x="95" y="724"/>
                    <a:pt x="136" y="814"/>
                    <a:pt x="135" y="842"/>
                  </a:cubicBezTo>
                  <a:cubicBezTo>
                    <a:pt x="134" y="877"/>
                    <a:pt x="151" y="885"/>
                    <a:pt x="150" y="916"/>
                  </a:cubicBezTo>
                  <a:cubicBezTo>
                    <a:pt x="174" y="1296"/>
                    <a:pt x="174" y="1296"/>
                    <a:pt x="174" y="1296"/>
                  </a:cubicBezTo>
                  <a:cubicBezTo>
                    <a:pt x="174" y="1308"/>
                    <a:pt x="172" y="1349"/>
                    <a:pt x="176" y="1371"/>
                  </a:cubicBezTo>
                  <a:cubicBezTo>
                    <a:pt x="177" y="1376"/>
                    <a:pt x="185" y="1400"/>
                    <a:pt x="185" y="1434"/>
                  </a:cubicBezTo>
                  <a:cubicBezTo>
                    <a:pt x="187" y="1488"/>
                    <a:pt x="175" y="1565"/>
                    <a:pt x="177" y="1604"/>
                  </a:cubicBezTo>
                  <a:cubicBezTo>
                    <a:pt x="180" y="1667"/>
                    <a:pt x="178" y="1723"/>
                    <a:pt x="188" y="1764"/>
                  </a:cubicBezTo>
                  <a:cubicBezTo>
                    <a:pt x="273" y="1688"/>
                    <a:pt x="273" y="1688"/>
                    <a:pt x="273" y="1688"/>
                  </a:cubicBezTo>
                  <a:cubicBezTo>
                    <a:pt x="276" y="1675"/>
                    <a:pt x="298" y="1591"/>
                    <a:pt x="296" y="1537"/>
                  </a:cubicBezTo>
                  <a:cubicBezTo>
                    <a:pt x="295" y="1504"/>
                    <a:pt x="302" y="1424"/>
                    <a:pt x="302" y="1402"/>
                  </a:cubicBezTo>
                  <a:cubicBezTo>
                    <a:pt x="302" y="1398"/>
                    <a:pt x="304" y="1373"/>
                    <a:pt x="303" y="1368"/>
                  </a:cubicBezTo>
                  <a:cubicBezTo>
                    <a:pt x="296" y="1334"/>
                    <a:pt x="314" y="1168"/>
                    <a:pt x="314" y="1166"/>
                  </a:cubicBezTo>
                  <a:cubicBezTo>
                    <a:pt x="316" y="1144"/>
                    <a:pt x="319" y="999"/>
                    <a:pt x="319" y="999"/>
                  </a:cubicBezTo>
                  <a:cubicBezTo>
                    <a:pt x="367" y="998"/>
                    <a:pt x="367" y="998"/>
                    <a:pt x="367" y="998"/>
                  </a:cubicBezTo>
                  <a:cubicBezTo>
                    <a:pt x="367" y="998"/>
                    <a:pt x="373" y="1145"/>
                    <a:pt x="375" y="1167"/>
                  </a:cubicBezTo>
                  <a:cubicBezTo>
                    <a:pt x="375" y="1169"/>
                    <a:pt x="385" y="1335"/>
                    <a:pt x="379" y="1368"/>
                  </a:cubicBezTo>
                  <a:cubicBezTo>
                    <a:pt x="378" y="1373"/>
                    <a:pt x="380" y="1398"/>
                    <a:pt x="380" y="1402"/>
                  </a:cubicBezTo>
                  <a:cubicBezTo>
                    <a:pt x="380" y="1424"/>
                    <a:pt x="388" y="1501"/>
                    <a:pt x="385" y="1534"/>
                  </a:cubicBezTo>
                  <a:cubicBezTo>
                    <a:pt x="381" y="1591"/>
                    <a:pt x="396" y="1666"/>
                    <a:pt x="402" y="1697"/>
                  </a:cubicBezTo>
                  <a:cubicBezTo>
                    <a:pt x="488" y="1764"/>
                    <a:pt x="488" y="1764"/>
                    <a:pt x="488" y="1764"/>
                  </a:cubicBezTo>
                  <a:cubicBezTo>
                    <a:pt x="493" y="1714"/>
                    <a:pt x="499" y="1669"/>
                    <a:pt x="502" y="1605"/>
                  </a:cubicBezTo>
                  <a:cubicBezTo>
                    <a:pt x="503" y="1573"/>
                    <a:pt x="495" y="1503"/>
                    <a:pt x="497" y="1434"/>
                  </a:cubicBezTo>
                  <a:cubicBezTo>
                    <a:pt x="498" y="1400"/>
                    <a:pt x="504" y="1376"/>
                    <a:pt x="505" y="1371"/>
                  </a:cubicBezTo>
                  <a:cubicBezTo>
                    <a:pt x="509" y="1349"/>
                    <a:pt x="504" y="1308"/>
                    <a:pt x="504" y="1296"/>
                  </a:cubicBezTo>
                  <a:cubicBezTo>
                    <a:pt x="510" y="1108"/>
                    <a:pt x="535" y="946"/>
                    <a:pt x="533" y="907"/>
                  </a:cubicBezTo>
                  <a:cubicBezTo>
                    <a:pt x="533" y="907"/>
                    <a:pt x="550" y="856"/>
                    <a:pt x="547" y="842"/>
                  </a:cubicBezTo>
                  <a:cubicBezTo>
                    <a:pt x="546" y="814"/>
                    <a:pt x="594" y="733"/>
                    <a:pt x="557" y="583"/>
                  </a:cubicBezTo>
                  <a:cubicBezTo>
                    <a:pt x="558" y="559"/>
                    <a:pt x="536" y="523"/>
                    <a:pt x="535" y="499"/>
                  </a:cubicBezTo>
                  <a:cubicBezTo>
                    <a:pt x="536" y="469"/>
                    <a:pt x="547" y="444"/>
                    <a:pt x="547" y="433"/>
                  </a:cubicBezTo>
                  <a:cubicBezTo>
                    <a:pt x="547" y="432"/>
                    <a:pt x="547" y="432"/>
                    <a:pt x="547" y="432"/>
                  </a:cubicBezTo>
                  <a:cubicBezTo>
                    <a:pt x="548" y="442"/>
                    <a:pt x="549" y="451"/>
                    <a:pt x="549" y="455"/>
                  </a:cubicBezTo>
                  <a:cubicBezTo>
                    <a:pt x="551" y="463"/>
                    <a:pt x="551" y="475"/>
                    <a:pt x="552" y="477"/>
                  </a:cubicBezTo>
                  <a:cubicBezTo>
                    <a:pt x="553" y="489"/>
                    <a:pt x="563" y="554"/>
                    <a:pt x="564" y="578"/>
                  </a:cubicBezTo>
                  <a:cubicBezTo>
                    <a:pt x="559" y="611"/>
                    <a:pt x="576" y="628"/>
                    <a:pt x="585" y="675"/>
                  </a:cubicBezTo>
                  <a:cubicBezTo>
                    <a:pt x="589" y="700"/>
                    <a:pt x="617" y="814"/>
                    <a:pt x="619" y="826"/>
                  </a:cubicBezTo>
                  <a:cubicBezTo>
                    <a:pt x="621" y="839"/>
                    <a:pt x="624" y="852"/>
                    <a:pt x="626" y="855"/>
                  </a:cubicBezTo>
                  <a:cubicBezTo>
                    <a:pt x="684" y="843"/>
                    <a:pt x="684" y="843"/>
                    <a:pt x="684" y="843"/>
                  </a:cubicBezTo>
                  <a:cubicBezTo>
                    <a:pt x="681" y="832"/>
                    <a:pt x="681" y="821"/>
                    <a:pt x="678" y="808"/>
                  </a:cubicBezTo>
                  <a:cubicBezTo>
                    <a:pt x="675" y="796"/>
                    <a:pt x="675" y="771"/>
                    <a:pt x="674" y="753"/>
                  </a:cubicBezTo>
                  <a:cubicBezTo>
                    <a:pt x="673" y="724"/>
                    <a:pt x="673" y="608"/>
                    <a:pt x="656" y="566"/>
                  </a:cubicBezTo>
                  <a:cubicBezTo>
                    <a:pt x="653" y="553"/>
                    <a:pt x="649" y="532"/>
                    <a:pt x="650" y="502"/>
                  </a:cubicBezTo>
                  <a:cubicBezTo>
                    <a:pt x="640" y="419"/>
                    <a:pt x="621" y="372"/>
                    <a:pt x="623" y="346"/>
                  </a:cubicBezTo>
                  <a:cubicBezTo>
                    <a:pt x="622" y="306"/>
                    <a:pt x="599" y="257"/>
                    <a:pt x="589" y="235"/>
                  </a:cubicBezTo>
                  <a:cubicBezTo>
                    <a:pt x="574" y="206"/>
                    <a:pt x="521" y="165"/>
                    <a:pt x="506" y="159"/>
                  </a:cubicBezTo>
                  <a:cubicBezTo>
                    <a:pt x="500" y="156"/>
                    <a:pt x="463" y="128"/>
                    <a:pt x="431" y="108"/>
                  </a:cubicBezTo>
                  <a:cubicBezTo>
                    <a:pt x="398" y="81"/>
                    <a:pt x="410" y="50"/>
                    <a:pt x="411" y="36"/>
                  </a:cubicBezTo>
                  <a:cubicBezTo>
                    <a:pt x="265" y="0"/>
                    <a:pt x="265" y="0"/>
                    <a:pt x="265" y="0"/>
                  </a:cubicBezTo>
                  <a:cubicBezTo>
                    <a:pt x="265" y="16"/>
                    <a:pt x="280" y="81"/>
                    <a:pt x="250" y="113"/>
                  </a:cubicBezTo>
                  <a:cubicBezTo>
                    <a:pt x="238" y="119"/>
                    <a:pt x="171" y="171"/>
                    <a:pt x="152" y="179"/>
                  </a:cubicBezTo>
                  <a:cubicBezTo>
                    <a:pt x="121" y="192"/>
                    <a:pt x="85" y="250"/>
                    <a:pt x="75" y="294"/>
                  </a:cubicBezTo>
                  <a:cubicBezTo>
                    <a:pt x="71" y="313"/>
                    <a:pt x="57" y="353"/>
                    <a:pt x="56" y="366"/>
                  </a:cubicBezTo>
                  <a:cubicBezTo>
                    <a:pt x="58" y="391"/>
                    <a:pt x="45" y="408"/>
                    <a:pt x="37" y="502"/>
                  </a:cubicBezTo>
                  <a:cubicBezTo>
                    <a:pt x="37" y="532"/>
                    <a:pt x="34" y="553"/>
                    <a:pt x="30" y="566"/>
                  </a:cubicBezTo>
                  <a:cubicBezTo>
                    <a:pt x="13" y="608"/>
                    <a:pt x="13" y="724"/>
                    <a:pt x="12" y="753"/>
                  </a:cubicBezTo>
                  <a:cubicBezTo>
                    <a:pt x="11" y="771"/>
                    <a:pt x="11" y="796"/>
                    <a:pt x="8" y="808"/>
                  </a:cubicBezTo>
                  <a:cubicBezTo>
                    <a:pt x="5" y="821"/>
                    <a:pt x="7" y="832"/>
                    <a:pt x="4" y="843"/>
                  </a:cubicBezTo>
                  <a:cubicBezTo>
                    <a:pt x="1" y="854"/>
                    <a:pt x="0" y="868"/>
                    <a:pt x="0" y="874"/>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52" name="Freeform 882">
              <a:extLst>
                <a:ext uri="{FF2B5EF4-FFF2-40B4-BE49-F238E27FC236}">
                  <a16:creationId xmlns:a16="http://schemas.microsoft.com/office/drawing/2014/main" id="{B3985E02-3250-4905-B3B7-7A1EA84EEFE8}"/>
                </a:ext>
              </a:extLst>
            </p:cNvPr>
            <p:cNvSpPr>
              <a:spLocks/>
            </p:cNvSpPr>
            <p:nvPr/>
          </p:nvSpPr>
          <p:spPr bwMode="auto">
            <a:xfrm>
              <a:off x="3916" y="2317"/>
              <a:ext cx="195" cy="338"/>
            </a:xfrm>
            <a:custGeom>
              <a:avLst/>
              <a:gdLst>
                <a:gd name="T0" fmla="*/ 237 w 130"/>
                <a:gd name="T1" fmla="*/ 42 h 226"/>
                <a:gd name="T2" fmla="*/ 207 w 130"/>
                <a:gd name="T3" fmla="*/ 130 h 226"/>
                <a:gd name="T4" fmla="*/ 108 w 130"/>
                <a:gd name="T5" fmla="*/ 275 h 226"/>
                <a:gd name="T6" fmla="*/ 53 w 130"/>
                <a:gd name="T7" fmla="*/ 425 h 226"/>
                <a:gd name="T8" fmla="*/ 174 w 130"/>
                <a:gd name="T9" fmla="*/ 356 h 226"/>
                <a:gd name="T10" fmla="*/ 215 w 130"/>
                <a:gd name="T11" fmla="*/ 311 h 226"/>
                <a:gd name="T12" fmla="*/ 224 w 130"/>
                <a:gd name="T13" fmla="*/ 398 h 226"/>
                <a:gd name="T14" fmla="*/ 221 w 130"/>
                <a:gd name="T15" fmla="*/ 473 h 226"/>
                <a:gd name="T16" fmla="*/ 207 w 130"/>
                <a:gd name="T17" fmla="*/ 520 h 226"/>
                <a:gd name="T18" fmla="*/ 156 w 130"/>
                <a:gd name="T19" fmla="*/ 555 h 226"/>
                <a:gd name="T20" fmla="*/ 72 w 130"/>
                <a:gd name="T21" fmla="*/ 615 h 226"/>
                <a:gd name="T22" fmla="*/ 66 w 130"/>
                <a:gd name="T23" fmla="*/ 667 h 226"/>
                <a:gd name="T24" fmla="*/ 89 w 130"/>
                <a:gd name="T25" fmla="*/ 669 h 226"/>
                <a:gd name="T26" fmla="*/ 80 w 130"/>
                <a:gd name="T27" fmla="*/ 721 h 226"/>
                <a:gd name="T28" fmla="*/ 140 w 130"/>
                <a:gd name="T29" fmla="*/ 722 h 226"/>
                <a:gd name="T30" fmla="*/ 161 w 130"/>
                <a:gd name="T31" fmla="*/ 722 h 226"/>
                <a:gd name="T32" fmla="*/ 180 w 130"/>
                <a:gd name="T33" fmla="*/ 754 h 226"/>
                <a:gd name="T34" fmla="*/ 237 w 130"/>
                <a:gd name="T35" fmla="*/ 727 h 226"/>
                <a:gd name="T36" fmla="*/ 311 w 130"/>
                <a:gd name="T37" fmla="*/ 669 h 226"/>
                <a:gd name="T38" fmla="*/ 377 w 130"/>
                <a:gd name="T39" fmla="*/ 552 h 226"/>
                <a:gd name="T40" fmla="*/ 423 w 130"/>
                <a:gd name="T41" fmla="*/ 428 h 226"/>
                <a:gd name="T42" fmla="*/ 423 w 130"/>
                <a:gd name="T43" fmla="*/ 311 h 226"/>
                <a:gd name="T44" fmla="*/ 440 w 130"/>
                <a:gd name="T45" fmla="*/ 82 h 226"/>
                <a:gd name="T46" fmla="*/ 237 w 130"/>
                <a:gd name="T47" fmla="*/ 40 h 2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0" h="226">
                  <a:moveTo>
                    <a:pt x="70" y="13"/>
                  </a:moveTo>
                  <a:cubicBezTo>
                    <a:pt x="70" y="13"/>
                    <a:pt x="69" y="31"/>
                    <a:pt x="61" y="39"/>
                  </a:cubicBezTo>
                  <a:cubicBezTo>
                    <a:pt x="52" y="48"/>
                    <a:pt x="44" y="71"/>
                    <a:pt x="32" y="82"/>
                  </a:cubicBezTo>
                  <a:cubicBezTo>
                    <a:pt x="20" y="93"/>
                    <a:pt x="0" y="118"/>
                    <a:pt x="15" y="127"/>
                  </a:cubicBezTo>
                  <a:cubicBezTo>
                    <a:pt x="29" y="136"/>
                    <a:pt x="47" y="117"/>
                    <a:pt x="51" y="106"/>
                  </a:cubicBezTo>
                  <a:cubicBezTo>
                    <a:pt x="55" y="95"/>
                    <a:pt x="63" y="93"/>
                    <a:pt x="63" y="93"/>
                  </a:cubicBezTo>
                  <a:cubicBezTo>
                    <a:pt x="63" y="93"/>
                    <a:pt x="62" y="113"/>
                    <a:pt x="66" y="119"/>
                  </a:cubicBezTo>
                  <a:cubicBezTo>
                    <a:pt x="69" y="125"/>
                    <a:pt x="61" y="134"/>
                    <a:pt x="65" y="141"/>
                  </a:cubicBezTo>
                  <a:cubicBezTo>
                    <a:pt x="67" y="144"/>
                    <a:pt x="62" y="146"/>
                    <a:pt x="61" y="156"/>
                  </a:cubicBezTo>
                  <a:cubicBezTo>
                    <a:pt x="59" y="165"/>
                    <a:pt x="53" y="156"/>
                    <a:pt x="46" y="166"/>
                  </a:cubicBezTo>
                  <a:cubicBezTo>
                    <a:pt x="43" y="170"/>
                    <a:pt x="21" y="166"/>
                    <a:pt x="21" y="184"/>
                  </a:cubicBezTo>
                  <a:cubicBezTo>
                    <a:pt x="21" y="184"/>
                    <a:pt x="10" y="194"/>
                    <a:pt x="19" y="199"/>
                  </a:cubicBezTo>
                  <a:cubicBezTo>
                    <a:pt x="26" y="200"/>
                    <a:pt x="26" y="200"/>
                    <a:pt x="26" y="200"/>
                  </a:cubicBezTo>
                  <a:cubicBezTo>
                    <a:pt x="26" y="200"/>
                    <a:pt x="16" y="207"/>
                    <a:pt x="23" y="215"/>
                  </a:cubicBezTo>
                  <a:cubicBezTo>
                    <a:pt x="26" y="218"/>
                    <a:pt x="38" y="216"/>
                    <a:pt x="41" y="216"/>
                  </a:cubicBezTo>
                  <a:cubicBezTo>
                    <a:pt x="45" y="216"/>
                    <a:pt x="47" y="216"/>
                    <a:pt x="47" y="216"/>
                  </a:cubicBezTo>
                  <a:cubicBezTo>
                    <a:pt x="47" y="216"/>
                    <a:pt x="46" y="224"/>
                    <a:pt x="53" y="225"/>
                  </a:cubicBezTo>
                  <a:cubicBezTo>
                    <a:pt x="60" y="226"/>
                    <a:pt x="67" y="220"/>
                    <a:pt x="70" y="217"/>
                  </a:cubicBezTo>
                  <a:cubicBezTo>
                    <a:pt x="72" y="214"/>
                    <a:pt x="86" y="208"/>
                    <a:pt x="92" y="200"/>
                  </a:cubicBezTo>
                  <a:cubicBezTo>
                    <a:pt x="97" y="191"/>
                    <a:pt x="105" y="191"/>
                    <a:pt x="111" y="165"/>
                  </a:cubicBezTo>
                  <a:cubicBezTo>
                    <a:pt x="114" y="153"/>
                    <a:pt x="124" y="138"/>
                    <a:pt x="125" y="128"/>
                  </a:cubicBezTo>
                  <a:cubicBezTo>
                    <a:pt x="125" y="118"/>
                    <a:pt x="127" y="109"/>
                    <a:pt x="125" y="93"/>
                  </a:cubicBezTo>
                  <a:cubicBezTo>
                    <a:pt x="122" y="77"/>
                    <a:pt x="130" y="25"/>
                    <a:pt x="130" y="25"/>
                  </a:cubicBezTo>
                  <a:cubicBezTo>
                    <a:pt x="130" y="25"/>
                    <a:pt x="103" y="0"/>
                    <a:pt x="70" y="12"/>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53" name="Freeform 883">
              <a:extLst>
                <a:ext uri="{FF2B5EF4-FFF2-40B4-BE49-F238E27FC236}">
                  <a16:creationId xmlns:a16="http://schemas.microsoft.com/office/drawing/2014/main" id="{AFF82E9C-160C-46E2-82B1-6227010269E9}"/>
                </a:ext>
              </a:extLst>
            </p:cNvPr>
            <p:cNvSpPr>
              <a:spLocks/>
            </p:cNvSpPr>
            <p:nvPr/>
          </p:nvSpPr>
          <p:spPr bwMode="auto">
            <a:xfrm>
              <a:off x="4009" y="2458"/>
              <a:ext cx="47" cy="93"/>
            </a:xfrm>
            <a:custGeom>
              <a:avLst/>
              <a:gdLst>
                <a:gd name="T0" fmla="*/ 8 w 31"/>
                <a:gd name="T1" fmla="*/ 0 h 62"/>
                <a:gd name="T2" fmla="*/ 74 w 31"/>
                <a:gd name="T3" fmla="*/ 53 h 62"/>
                <a:gd name="T4" fmla="*/ 76 w 31"/>
                <a:gd name="T5" fmla="*/ 126 h 62"/>
                <a:gd name="T6" fmla="*/ 67 w 31"/>
                <a:gd name="T7" fmla="*/ 201 h 62"/>
                <a:gd name="T8" fmla="*/ 39 w 31"/>
                <a:gd name="T9" fmla="*/ 176 h 62"/>
                <a:gd name="T10" fmla="*/ 12 w 31"/>
                <a:gd name="T11" fmla="*/ 126 h 62"/>
                <a:gd name="T12" fmla="*/ 8 w 31"/>
                <a:gd name="T13" fmla="*/ 62 h 62"/>
                <a:gd name="T14" fmla="*/ 8 w 31"/>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62">
                  <a:moveTo>
                    <a:pt x="2" y="0"/>
                  </a:moveTo>
                  <a:cubicBezTo>
                    <a:pt x="2" y="0"/>
                    <a:pt x="1" y="7"/>
                    <a:pt x="21" y="15"/>
                  </a:cubicBezTo>
                  <a:cubicBezTo>
                    <a:pt x="31" y="19"/>
                    <a:pt x="23" y="36"/>
                    <a:pt x="22" y="37"/>
                  </a:cubicBezTo>
                  <a:cubicBezTo>
                    <a:pt x="21" y="39"/>
                    <a:pt x="19" y="59"/>
                    <a:pt x="19" y="59"/>
                  </a:cubicBezTo>
                  <a:cubicBezTo>
                    <a:pt x="19" y="59"/>
                    <a:pt x="15" y="62"/>
                    <a:pt x="11" y="52"/>
                  </a:cubicBezTo>
                  <a:cubicBezTo>
                    <a:pt x="6" y="42"/>
                    <a:pt x="0" y="52"/>
                    <a:pt x="3" y="37"/>
                  </a:cubicBezTo>
                  <a:cubicBezTo>
                    <a:pt x="7" y="23"/>
                    <a:pt x="2" y="23"/>
                    <a:pt x="2" y="18"/>
                  </a:cubicBezTo>
                  <a:lnTo>
                    <a:pt x="2" y="0"/>
                  </a:lnTo>
                  <a:close/>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54" name="Freeform 884">
              <a:extLst>
                <a:ext uri="{FF2B5EF4-FFF2-40B4-BE49-F238E27FC236}">
                  <a16:creationId xmlns:a16="http://schemas.microsoft.com/office/drawing/2014/main" id="{9ED78498-193B-47A7-AD5C-FBC09C068BCD}"/>
                </a:ext>
              </a:extLst>
            </p:cNvPr>
            <p:cNvSpPr>
              <a:spLocks/>
            </p:cNvSpPr>
            <p:nvPr/>
          </p:nvSpPr>
          <p:spPr bwMode="auto">
            <a:xfrm>
              <a:off x="3917" y="2318"/>
              <a:ext cx="197" cy="337"/>
            </a:xfrm>
            <a:custGeom>
              <a:avLst/>
              <a:gdLst>
                <a:gd name="T0" fmla="*/ 235 w 131"/>
                <a:gd name="T1" fmla="*/ 40 h 225"/>
                <a:gd name="T2" fmla="*/ 203 w 131"/>
                <a:gd name="T3" fmla="*/ 130 h 225"/>
                <a:gd name="T4" fmla="*/ 107 w 131"/>
                <a:gd name="T5" fmla="*/ 271 h 225"/>
                <a:gd name="T6" fmla="*/ 48 w 131"/>
                <a:gd name="T7" fmla="*/ 427 h 225"/>
                <a:gd name="T8" fmla="*/ 170 w 131"/>
                <a:gd name="T9" fmla="*/ 352 h 225"/>
                <a:gd name="T10" fmla="*/ 215 w 131"/>
                <a:gd name="T11" fmla="*/ 310 h 225"/>
                <a:gd name="T12" fmla="*/ 221 w 131"/>
                <a:gd name="T13" fmla="*/ 397 h 225"/>
                <a:gd name="T14" fmla="*/ 221 w 131"/>
                <a:gd name="T15" fmla="*/ 472 h 225"/>
                <a:gd name="T16" fmla="*/ 203 w 131"/>
                <a:gd name="T17" fmla="*/ 520 h 225"/>
                <a:gd name="T18" fmla="*/ 153 w 131"/>
                <a:gd name="T19" fmla="*/ 554 h 225"/>
                <a:gd name="T20" fmla="*/ 72 w 131"/>
                <a:gd name="T21" fmla="*/ 614 h 225"/>
                <a:gd name="T22" fmla="*/ 62 w 131"/>
                <a:gd name="T23" fmla="*/ 667 h 225"/>
                <a:gd name="T24" fmla="*/ 89 w 131"/>
                <a:gd name="T25" fmla="*/ 668 h 225"/>
                <a:gd name="T26" fmla="*/ 80 w 131"/>
                <a:gd name="T27" fmla="*/ 720 h 225"/>
                <a:gd name="T28" fmla="*/ 140 w 131"/>
                <a:gd name="T29" fmla="*/ 722 h 225"/>
                <a:gd name="T30" fmla="*/ 156 w 131"/>
                <a:gd name="T31" fmla="*/ 722 h 225"/>
                <a:gd name="T32" fmla="*/ 180 w 131"/>
                <a:gd name="T33" fmla="*/ 753 h 225"/>
                <a:gd name="T34" fmla="*/ 235 w 131"/>
                <a:gd name="T35" fmla="*/ 726 h 225"/>
                <a:gd name="T36" fmla="*/ 310 w 131"/>
                <a:gd name="T37" fmla="*/ 668 h 225"/>
                <a:gd name="T38" fmla="*/ 373 w 131"/>
                <a:gd name="T39" fmla="*/ 551 h 225"/>
                <a:gd name="T40" fmla="*/ 421 w 131"/>
                <a:gd name="T41" fmla="*/ 427 h 225"/>
                <a:gd name="T42" fmla="*/ 421 w 131"/>
                <a:gd name="T43" fmla="*/ 310 h 225"/>
                <a:gd name="T44" fmla="*/ 439 w 131"/>
                <a:gd name="T45" fmla="*/ 82 h 225"/>
                <a:gd name="T46" fmla="*/ 435 w 131"/>
                <a:gd name="T47" fmla="*/ 0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1" h="225">
                  <a:moveTo>
                    <a:pt x="69" y="12"/>
                  </a:moveTo>
                  <a:cubicBezTo>
                    <a:pt x="69" y="12"/>
                    <a:pt x="68" y="30"/>
                    <a:pt x="60" y="39"/>
                  </a:cubicBezTo>
                  <a:cubicBezTo>
                    <a:pt x="52" y="47"/>
                    <a:pt x="43" y="70"/>
                    <a:pt x="31" y="81"/>
                  </a:cubicBezTo>
                  <a:cubicBezTo>
                    <a:pt x="20" y="92"/>
                    <a:pt x="0" y="118"/>
                    <a:pt x="14" y="127"/>
                  </a:cubicBezTo>
                  <a:cubicBezTo>
                    <a:pt x="28" y="135"/>
                    <a:pt x="46" y="116"/>
                    <a:pt x="50" y="105"/>
                  </a:cubicBezTo>
                  <a:cubicBezTo>
                    <a:pt x="54" y="94"/>
                    <a:pt x="63" y="92"/>
                    <a:pt x="63" y="92"/>
                  </a:cubicBezTo>
                  <a:cubicBezTo>
                    <a:pt x="63" y="92"/>
                    <a:pt x="62" y="112"/>
                    <a:pt x="65" y="118"/>
                  </a:cubicBezTo>
                  <a:cubicBezTo>
                    <a:pt x="68" y="124"/>
                    <a:pt x="60" y="133"/>
                    <a:pt x="65" y="140"/>
                  </a:cubicBezTo>
                  <a:cubicBezTo>
                    <a:pt x="67" y="143"/>
                    <a:pt x="61" y="145"/>
                    <a:pt x="60" y="155"/>
                  </a:cubicBezTo>
                  <a:cubicBezTo>
                    <a:pt x="59" y="165"/>
                    <a:pt x="53" y="155"/>
                    <a:pt x="45" y="165"/>
                  </a:cubicBezTo>
                  <a:cubicBezTo>
                    <a:pt x="43" y="169"/>
                    <a:pt x="20" y="166"/>
                    <a:pt x="21" y="183"/>
                  </a:cubicBezTo>
                  <a:cubicBezTo>
                    <a:pt x="21" y="183"/>
                    <a:pt x="9" y="193"/>
                    <a:pt x="18" y="198"/>
                  </a:cubicBezTo>
                  <a:cubicBezTo>
                    <a:pt x="26" y="199"/>
                    <a:pt x="26" y="199"/>
                    <a:pt x="26" y="199"/>
                  </a:cubicBezTo>
                  <a:cubicBezTo>
                    <a:pt x="26" y="199"/>
                    <a:pt x="16" y="207"/>
                    <a:pt x="23" y="214"/>
                  </a:cubicBezTo>
                  <a:cubicBezTo>
                    <a:pt x="26" y="217"/>
                    <a:pt x="37" y="215"/>
                    <a:pt x="41" y="215"/>
                  </a:cubicBezTo>
                  <a:cubicBezTo>
                    <a:pt x="44" y="215"/>
                    <a:pt x="46" y="215"/>
                    <a:pt x="46" y="215"/>
                  </a:cubicBezTo>
                  <a:cubicBezTo>
                    <a:pt x="46" y="215"/>
                    <a:pt x="45" y="223"/>
                    <a:pt x="53" y="224"/>
                  </a:cubicBezTo>
                  <a:cubicBezTo>
                    <a:pt x="60" y="225"/>
                    <a:pt x="67" y="219"/>
                    <a:pt x="69" y="216"/>
                  </a:cubicBezTo>
                  <a:cubicBezTo>
                    <a:pt x="71" y="213"/>
                    <a:pt x="85" y="207"/>
                    <a:pt x="91" y="199"/>
                  </a:cubicBezTo>
                  <a:cubicBezTo>
                    <a:pt x="97" y="190"/>
                    <a:pt x="104" y="190"/>
                    <a:pt x="110" y="164"/>
                  </a:cubicBezTo>
                  <a:cubicBezTo>
                    <a:pt x="113" y="152"/>
                    <a:pt x="123" y="137"/>
                    <a:pt x="124" y="127"/>
                  </a:cubicBezTo>
                  <a:cubicBezTo>
                    <a:pt x="125" y="117"/>
                    <a:pt x="126" y="108"/>
                    <a:pt x="124" y="92"/>
                  </a:cubicBezTo>
                  <a:cubicBezTo>
                    <a:pt x="122" y="76"/>
                    <a:pt x="129" y="25"/>
                    <a:pt x="129" y="25"/>
                  </a:cubicBezTo>
                  <a:cubicBezTo>
                    <a:pt x="129" y="25"/>
                    <a:pt x="131" y="14"/>
                    <a:pt x="128"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55" name="Freeform 885">
              <a:extLst>
                <a:ext uri="{FF2B5EF4-FFF2-40B4-BE49-F238E27FC236}">
                  <a16:creationId xmlns:a16="http://schemas.microsoft.com/office/drawing/2014/main" id="{73848280-7819-48CC-8CF7-BB69A2666BF8}"/>
                </a:ext>
              </a:extLst>
            </p:cNvPr>
            <p:cNvSpPr>
              <a:spLocks/>
            </p:cNvSpPr>
            <p:nvPr/>
          </p:nvSpPr>
          <p:spPr bwMode="auto">
            <a:xfrm>
              <a:off x="3986" y="2456"/>
              <a:ext cx="64" cy="183"/>
            </a:xfrm>
            <a:custGeom>
              <a:avLst/>
              <a:gdLst>
                <a:gd name="T0" fmla="*/ 61 w 42"/>
                <a:gd name="T1" fmla="*/ 0 h 122"/>
                <a:gd name="T2" fmla="*/ 143 w 42"/>
                <a:gd name="T3" fmla="*/ 72 h 122"/>
                <a:gd name="T4" fmla="*/ 134 w 42"/>
                <a:gd name="T5" fmla="*/ 126 h 122"/>
                <a:gd name="T6" fmla="*/ 120 w 42"/>
                <a:gd name="T7" fmla="*/ 197 h 122"/>
                <a:gd name="T8" fmla="*/ 120 w 42"/>
                <a:gd name="T9" fmla="*/ 230 h 122"/>
                <a:gd name="T10" fmla="*/ 107 w 42"/>
                <a:gd name="T11" fmla="*/ 251 h 122"/>
                <a:gd name="T12" fmla="*/ 79 w 42"/>
                <a:gd name="T13" fmla="*/ 323 h 122"/>
                <a:gd name="T14" fmla="*/ 32 w 42"/>
                <a:gd name="T15" fmla="*/ 363 h 122"/>
                <a:gd name="T16" fmla="*/ 0 w 42"/>
                <a:gd name="T17" fmla="*/ 413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122">
                  <a:moveTo>
                    <a:pt x="17" y="0"/>
                  </a:moveTo>
                  <a:cubicBezTo>
                    <a:pt x="18" y="12"/>
                    <a:pt x="39" y="11"/>
                    <a:pt x="41" y="21"/>
                  </a:cubicBezTo>
                  <a:cubicBezTo>
                    <a:pt x="42" y="26"/>
                    <a:pt x="40" y="33"/>
                    <a:pt x="38" y="37"/>
                  </a:cubicBezTo>
                  <a:cubicBezTo>
                    <a:pt x="36" y="44"/>
                    <a:pt x="34" y="51"/>
                    <a:pt x="34" y="58"/>
                  </a:cubicBezTo>
                  <a:cubicBezTo>
                    <a:pt x="34" y="61"/>
                    <a:pt x="34" y="65"/>
                    <a:pt x="34" y="68"/>
                  </a:cubicBezTo>
                  <a:cubicBezTo>
                    <a:pt x="33" y="71"/>
                    <a:pt x="32" y="71"/>
                    <a:pt x="30" y="74"/>
                  </a:cubicBezTo>
                  <a:cubicBezTo>
                    <a:pt x="25" y="80"/>
                    <a:pt x="24" y="88"/>
                    <a:pt x="22" y="95"/>
                  </a:cubicBezTo>
                  <a:cubicBezTo>
                    <a:pt x="19" y="103"/>
                    <a:pt x="15" y="101"/>
                    <a:pt x="9" y="107"/>
                  </a:cubicBezTo>
                  <a:cubicBezTo>
                    <a:pt x="5" y="110"/>
                    <a:pt x="0" y="117"/>
                    <a:pt x="0" y="12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56" name="Freeform 886">
              <a:extLst>
                <a:ext uri="{FF2B5EF4-FFF2-40B4-BE49-F238E27FC236}">
                  <a16:creationId xmlns:a16="http://schemas.microsoft.com/office/drawing/2014/main" id="{85D8F7A1-6A91-407B-AFCA-0447FEF76956}"/>
                </a:ext>
              </a:extLst>
            </p:cNvPr>
            <p:cNvSpPr>
              <a:spLocks/>
            </p:cNvSpPr>
            <p:nvPr/>
          </p:nvSpPr>
          <p:spPr bwMode="auto">
            <a:xfrm>
              <a:off x="4012" y="2449"/>
              <a:ext cx="21" cy="7"/>
            </a:xfrm>
            <a:custGeom>
              <a:avLst/>
              <a:gdLst>
                <a:gd name="T0" fmla="*/ 0 w 14"/>
                <a:gd name="T1" fmla="*/ 14 h 5"/>
                <a:gd name="T2" fmla="*/ 48 w 14"/>
                <a:gd name="T3" fmla="*/ 0 h 5"/>
                <a:gd name="T4" fmla="*/ 0 60000 65536"/>
                <a:gd name="T5" fmla="*/ 0 60000 65536"/>
              </a:gdLst>
              <a:ahLst/>
              <a:cxnLst>
                <a:cxn ang="T4">
                  <a:pos x="T0" y="T1"/>
                </a:cxn>
                <a:cxn ang="T5">
                  <a:pos x="T2" y="T3"/>
                </a:cxn>
              </a:cxnLst>
              <a:rect l="0" t="0" r="r" b="b"/>
              <a:pathLst>
                <a:path w="14" h="5">
                  <a:moveTo>
                    <a:pt x="0" y="5"/>
                  </a:moveTo>
                  <a:cubicBezTo>
                    <a:pt x="4" y="2"/>
                    <a:pt x="8" y="0"/>
                    <a:pt x="14"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57" name="Freeform 887">
              <a:extLst>
                <a:ext uri="{FF2B5EF4-FFF2-40B4-BE49-F238E27FC236}">
                  <a16:creationId xmlns:a16="http://schemas.microsoft.com/office/drawing/2014/main" id="{CBF56803-190A-45C4-9064-D59FB1FF4294}"/>
                </a:ext>
              </a:extLst>
            </p:cNvPr>
            <p:cNvSpPr>
              <a:spLocks/>
            </p:cNvSpPr>
            <p:nvPr/>
          </p:nvSpPr>
          <p:spPr bwMode="auto">
            <a:xfrm>
              <a:off x="4015" y="2528"/>
              <a:ext cx="23" cy="20"/>
            </a:xfrm>
            <a:custGeom>
              <a:avLst/>
              <a:gdLst>
                <a:gd name="T0" fmla="*/ 0 w 15"/>
                <a:gd name="T1" fmla="*/ 0 h 13"/>
                <a:gd name="T2" fmla="*/ 54 w 15"/>
                <a:gd name="T3" fmla="*/ 48 h 13"/>
                <a:gd name="T4" fmla="*/ 0 60000 65536"/>
                <a:gd name="T5" fmla="*/ 0 60000 65536"/>
              </a:gdLst>
              <a:ahLst/>
              <a:cxnLst>
                <a:cxn ang="T4">
                  <a:pos x="T0" y="T1"/>
                </a:cxn>
                <a:cxn ang="T5">
                  <a:pos x="T2" y="T3"/>
                </a:cxn>
              </a:cxnLst>
              <a:rect l="0" t="0" r="r" b="b"/>
              <a:pathLst>
                <a:path w="15" h="13">
                  <a:moveTo>
                    <a:pt x="0" y="0"/>
                  </a:moveTo>
                  <a:cubicBezTo>
                    <a:pt x="8" y="2"/>
                    <a:pt x="7" y="13"/>
                    <a:pt x="15" y="1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58" name="Freeform 888">
              <a:extLst>
                <a:ext uri="{FF2B5EF4-FFF2-40B4-BE49-F238E27FC236}">
                  <a16:creationId xmlns:a16="http://schemas.microsoft.com/office/drawing/2014/main" id="{6EDD6EA6-B2AB-41DB-A0F8-57F756615C05}"/>
                </a:ext>
              </a:extLst>
            </p:cNvPr>
            <p:cNvSpPr>
              <a:spLocks/>
            </p:cNvSpPr>
            <p:nvPr/>
          </p:nvSpPr>
          <p:spPr bwMode="auto">
            <a:xfrm>
              <a:off x="3955" y="2588"/>
              <a:ext cx="66" cy="29"/>
            </a:xfrm>
            <a:custGeom>
              <a:avLst/>
              <a:gdLst>
                <a:gd name="T0" fmla="*/ 149 w 44"/>
                <a:gd name="T1" fmla="*/ 0 h 19"/>
                <a:gd name="T2" fmla="*/ 75 w 44"/>
                <a:gd name="T3" fmla="*/ 49 h 19"/>
                <a:gd name="T4" fmla="*/ 0 w 44"/>
                <a:gd name="T5" fmla="*/ 67 h 19"/>
                <a:gd name="T6" fmla="*/ 0 60000 65536"/>
                <a:gd name="T7" fmla="*/ 0 60000 65536"/>
                <a:gd name="T8" fmla="*/ 0 60000 65536"/>
              </a:gdLst>
              <a:ahLst/>
              <a:cxnLst>
                <a:cxn ang="T6">
                  <a:pos x="T0" y="T1"/>
                </a:cxn>
                <a:cxn ang="T7">
                  <a:pos x="T2" y="T3"/>
                </a:cxn>
                <a:cxn ang="T8">
                  <a:pos x="T4" y="T5"/>
                </a:cxn>
              </a:cxnLst>
              <a:rect l="0" t="0" r="r" b="b"/>
              <a:pathLst>
                <a:path w="44" h="19">
                  <a:moveTo>
                    <a:pt x="44" y="0"/>
                  </a:moveTo>
                  <a:cubicBezTo>
                    <a:pt x="35" y="2"/>
                    <a:pt x="31" y="12"/>
                    <a:pt x="22" y="14"/>
                  </a:cubicBezTo>
                  <a:cubicBezTo>
                    <a:pt x="15" y="16"/>
                    <a:pt x="6" y="15"/>
                    <a:pt x="0" y="1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59" name="Freeform 889">
              <a:extLst>
                <a:ext uri="{FF2B5EF4-FFF2-40B4-BE49-F238E27FC236}">
                  <a16:creationId xmlns:a16="http://schemas.microsoft.com/office/drawing/2014/main" id="{0914B781-A131-43D5-818E-4B32D50513CA}"/>
                </a:ext>
              </a:extLst>
            </p:cNvPr>
            <p:cNvSpPr>
              <a:spLocks/>
            </p:cNvSpPr>
            <p:nvPr/>
          </p:nvSpPr>
          <p:spPr bwMode="auto">
            <a:xfrm>
              <a:off x="3949" y="2546"/>
              <a:ext cx="83" cy="47"/>
            </a:xfrm>
            <a:custGeom>
              <a:avLst/>
              <a:gdLst>
                <a:gd name="T0" fmla="*/ 0 w 55"/>
                <a:gd name="T1" fmla="*/ 108 h 31"/>
                <a:gd name="T2" fmla="*/ 54 w 55"/>
                <a:gd name="T3" fmla="*/ 102 h 31"/>
                <a:gd name="T4" fmla="*/ 116 w 55"/>
                <a:gd name="T5" fmla="*/ 76 h 31"/>
                <a:gd name="T6" fmla="*/ 164 w 55"/>
                <a:gd name="T7" fmla="*/ 49 h 31"/>
                <a:gd name="T8" fmla="*/ 189 w 55"/>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1">
                  <a:moveTo>
                    <a:pt x="0" y="31"/>
                  </a:moveTo>
                  <a:cubicBezTo>
                    <a:pt x="6" y="29"/>
                    <a:pt x="9" y="30"/>
                    <a:pt x="16" y="29"/>
                  </a:cubicBezTo>
                  <a:cubicBezTo>
                    <a:pt x="23" y="29"/>
                    <a:pt x="27" y="23"/>
                    <a:pt x="34" y="22"/>
                  </a:cubicBezTo>
                  <a:cubicBezTo>
                    <a:pt x="41" y="21"/>
                    <a:pt x="45" y="21"/>
                    <a:pt x="48" y="14"/>
                  </a:cubicBezTo>
                  <a:cubicBezTo>
                    <a:pt x="50" y="8"/>
                    <a:pt x="50" y="4"/>
                    <a:pt x="55"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60" name="Freeform 890">
              <a:extLst>
                <a:ext uri="{FF2B5EF4-FFF2-40B4-BE49-F238E27FC236}">
                  <a16:creationId xmlns:a16="http://schemas.microsoft.com/office/drawing/2014/main" id="{83A50E1A-344F-4F5D-89D3-ACC1E9E819ED}"/>
                </a:ext>
              </a:extLst>
            </p:cNvPr>
            <p:cNvSpPr>
              <a:spLocks/>
            </p:cNvSpPr>
            <p:nvPr/>
          </p:nvSpPr>
          <p:spPr bwMode="auto">
            <a:xfrm>
              <a:off x="3934" y="2480"/>
              <a:ext cx="27" cy="27"/>
            </a:xfrm>
            <a:custGeom>
              <a:avLst/>
              <a:gdLst>
                <a:gd name="T0" fmla="*/ 62 w 18"/>
                <a:gd name="T1" fmla="*/ 27 h 18"/>
                <a:gd name="T2" fmla="*/ 45 w 18"/>
                <a:gd name="T3" fmla="*/ 62 h 18"/>
                <a:gd name="T4" fmla="*/ 0 w 18"/>
                <a:gd name="T5" fmla="*/ 35 h 18"/>
                <a:gd name="T6" fmla="*/ 26 w 18"/>
                <a:gd name="T7" fmla="*/ 0 h 18"/>
                <a:gd name="T8" fmla="*/ 62 w 18"/>
                <a:gd name="T9" fmla="*/ 2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18" y="8"/>
                  </a:moveTo>
                  <a:cubicBezTo>
                    <a:pt x="13" y="18"/>
                    <a:pt x="13" y="18"/>
                    <a:pt x="13" y="18"/>
                  </a:cubicBezTo>
                  <a:cubicBezTo>
                    <a:pt x="13" y="18"/>
                    <a:pt x="5" y="11"/>
                    <a:pt x="0" y="10"/>
                  </a:cubicBezTo>
                  <a:cubicBezTo>
                    <a:pt x="0" y="10"/>
                    <a:pt x="3" y="3"/>
                    <a:pt x="7" y="0"/>
                  </a:cubicBezTo>
                  <a:cubicBezTo>
                    <a:pt x="7" y="0"/>
                    <a:pt x="15" y="0"/>
                    <a:pt x="18" y="8"/>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61" name="Freeform 891">
              <a:extLst>
                <a:ext uri="{FF2B5EF4-FFF2-40B4-BE49-F238E27FC236}">
                  <a16:creationId xmlns:a16="http://schemas.microsoft.com/office/drawing/2014/main" id="{6AC8D472-962A-4250-8C15-EEE195D5A7DF}"/>
                </a:ext>
              </a:extLst>
            </p:cNvPr>
            <p:cNvSpPr>
              <a:spLocks/>
            </p:cNvSpPr>
            <p:nvPr/>
          </p:nvSpPr>
          <p:spPr bwMode="auto">
            <a:xfrm>
              <a:off x="3994" y="2637"/>
              <a:ext cx="29" cy="18"/>
            </a:xfrm>
            <a:custGeom>
              <a:avLst/>
              <a:gdLst>
                <a:gd name="T0" fmla="*/ 67 w 19"/>
                <a:gd name="T1" fmla="*/ 12 h 12"/>
                <a:gd name="T2" fmla="*/ 18 w 19"/>
                <a:gd name="T3" fmla="*/ 21 h 12"/>
                <a:gd name="T4" fmla="*/ 18 w 19"/>
                <a:gd name="T5" fmla="*/ 39 h 12"/>
                <a:gd name="T6" fmla="*/ 0 60000 65536"/>
                <a:gd name="T7" fmla="*/ 0 60000 65536"/>
                <a:gd name="T8" fmla="*/ 0 60000 65536"/>
              </a:gdLst>
              <a:ahLst/>
              <a:cxnLst>
                <a:cxn ang="T6">
                  <a:pos x="T0" y="T1"/>
                </a:cxn>
                <a:cxn ang="T7">
                  <a:pos x="T2" y="T3"/>
                </a:cxn>
                <a:cxn ang="T8">
                  <a:pos x="T4" y="T5"/>
                </a:cxn>
              </a:cxnLst>
              <a:rect l="0" t="0" r="r" b="b"/>
              <a:pathLst>
                <a:path w="19" h="12">
                  <a:moveTo>
                    <a:pt x="19" y="3"/>
                  </a:moveTo>
                  <a:cubicBezTo>
                    <a:pt x="19" y="3"/>
                    <a:pt x="15" y="0"/>
                    <a:pt x="5" y="6"/>
                  </a:cubicBezTo>
                  <a:cubicBezTo>
                    <a:pt x="0" y="9"/>
                    <a:pt x="0" y="12"/>
                    <a:pt x="5" y="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62" name="Freeform 892">
              <a:extLst>
                <a:ext uri="{FF2B5EF4-FFF2-40B4-BE49-F238E27FC236}">
                  <a16:creationId xmlns:a16="http://schemas.microsoft.com/office/drawing/2014/main" id="{D51EA97C-115A-4A3B-8F25-C6616D9F6BC9}"/>
                </a:ext>
              </a:extLst>
            </p:cNvPr>
            <p:cNvSpPr>
              <a:spLocks/>
            </p:cNvSpPr>
            <p:nvPr/>
          </p:nvSpPr>
          <p:spPr bwMode="auto">
            <a:xfrm>
              <a:off x="3950" y="2534"/>
              <a:ext cx="71" cy="57"/>
            </a:xfrm>
            <a:custGeom>
              <a:avLst/>
              <a:gdLst>
                <a:gd name="T0" fmla="*/ 151 w 47"/>
                <a:gd name="T1" fmla="*/ 0 h 38"/>
                <a:gd name="T2" fmla="*/ 134 w 47"/>
                <a:gd name="T3" fmla="*/ 32 h 38"/>
                <a:gd name="T4" fmla="*/ 128 w 47"/>
                <a:gd name="T5" fmla="*/ 54 h 38"/>
                <a:gd name="T6" fmla="*/ 107 w 47"/>
                <a:gd name="T7" fmla="*/ 62 h 38"/>
                <a:gd name="T8" fmla="*/ 89 w 47"/>
                <a:gd name="T9" fmla="*/ 72 h 38"/>
                <a:gd name="T10" fmla="*/ 80 w 47"/>
                <a:gd name="T11" fmla="*/ 80 h 38"/>
                <a:gd name="T12" fmla="*/ 62 w 47"/>
                <a:gd name="T13" fmla="*/ 81 h 38"/>
                <a:gd name="T14" fmla="*/ 32 w 47"/>
                <a:gd name="T15" fmla="*/ 93 h 38"/>
                <a:gd name="T16" fmla="*/ 5 w 47"/>
                <a:gd name="T17" fmla="*/ 126 h 38"/>
                <a:gd name="T18" fmla="*/ 35 w 47"/>
                <a:gd name="T19" fmla="*/ 120 h 38"/>
                <a:gd name="T20" fmla="*/ 54 w 47"/>
                <a:gd name="T21" fmla="*/ 120 h 38"/>
                <a:gd name="T22" fmla="*/ 68 w 47"/>
                <a:gd name="T23" fmla="*/ 116 h 38"/>
                <a:gd name="T24" fmla="*/ 100 w 47"/>
                <a:gd name="T25" fmla="*/ 99 h 38"/>
                <a:gd name="T26" fmla="*/ 134 w 47"/>
                <a:gd name="T27" fmla="*/ 86 h 38"/>
                <a:gd name="T28" fmla="*/ 148 w 47"/>
                <a:gd name="T29" fmla="*/ 75 h 38"/>
                <a:gd name="T30" fmla="*/ 151 w 47"/>
                <a:gd name="T31" fmla="*/ 54 h 38"/>
                <a:gd name="T32" fmla="*/ 162 w 47"/>
                <a:gd name="T33" fmla="*/ 21 h 38"/>
                <a:gd name="T34" fmla="*/ 151 w 47"/>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38">
                  <a:moveTo>
                    <a:pt x="44" y="0"/>
                  </a:moveTo>
                  <a:cubicBezTo>
                    <a:pt x="41" y="2"/>
                    <a:pt x="40" y="6"/>
                    <a:pt x="39" y="9"/>
                  </a:cubicBezTo>
                  <a:cubicBezTo>
                    <a:pt x="39" y="11"/>
                    <a:pt x="38" y="14"/>
                    <a:pt x="37" y="16"/>
                  </a:cubicBezTo>
                  <a:cubicBezTo>
                    <a:pt x="36" y="17"/>
                    <a:pt x="33" y="18"/>
                    <a:pt x="31" y="18"/>
                  </a:cubicBezTo>
                  <a:cubicBezTo>
                    <a:pt x="29" y="19"/>
                    <a:pt x="27" y="20"/>
                    <a:pt x="26" y="21"/>
                  </a:cubicBezTo>
                  <a:cubicBezTo>
                    <a:pt x="25" y="22"/>
                    <a:pt x="24" y="23"/>
                    <a:pt x="23" y="23"/>
                  </a:cubicBezTo>
                  <a:cubicBezTo>
                    <a:pt x="22" y="24"/>
                    <a:pt x="20" y="24"/>
                    <a:pt x="18" y="24"/>
                  </a:cubicBezTo>
                  <a:cubicBezTo>
                    <a:pt x="15" y="25"/>
                    <a:pt x="12" y="26"/>
                    <a:pt x="9" y="27"/>
                  </a:cubicBezTo>
                  <a:cubicBezTo>
                    <a:pt x="5" y="29"/>
                    <a:pt x="0" y="31"/>
                    <a:pt x="1" y="37"/>
                  </a:cubicBezTo>
                  <a:cubicBezTo>
                    <a:pt x="4" y="38"/>
                    <a:pt x="8" y="36"/>
                    <a:pt x="10" y="35"/>
                  </a:cubicBezTo>
                  <a:cubicBezTo>
                    <a:pt x="12" y="34"/>
                    <a:pt x="14" y="35"/>
                    <a:pt x="16" y="35"/>
                  </a:cubicBezTo>
                  <a:cubicBezTo>
                    <a:pt x="17" y="34"/>
                    <a:pt x="18" y="34"/>
                    <a:pt x="20" y="34"/>
                  </a:cubicBezTo>
                  <a:cubicBezTo>
                    <a:pt x="23" y="33"/>
                    <a:pt x="26" y="30"/>
                    <a:pt x="29" y="29"/>
                  </a:cubicBezTo>
                  <a:cubicBezTo>
                    <a:pt x="32" y="27"/>
                    <a:pt x="36" y="26"/>
                    <a:pt x="39" y="25"/>
                  </a:cubicBezTo>
                  <a:cubicBezTo>
                    <a:pt x="41" y="24"/>
                    <a:pt x="42" y="23"/>
                    <a:pt x="43" y="22"/>
                  </a:cubicBezTo>
                  <a:cubicBezTo>
                    <a:pt x="44" y="20"/>
                    <a:pt x="44" y="18"/>
                    <a:pt x="44" y="16"/>
                  </a:cubicBezTo>
                  <a:cubicBezTo>
                    <a:pt x="45" y="13"/>
                    <a:pt x="47" y="10"/>
                    <a:pt x="47" y="6"/>
                  </a:cubicBezTo>
                  <a:cubicBezTo>
                    <a:pt x="47" y="4"/>
                    <a:pt x="47" y="1"/>
                    <a:pt x="44"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63" name="Freeform 893">
              <a:extLst>
                <a:ext uri="{FF2B5EF4-FFF2-40B4-BE49-F238E27FC236}">
                  <a16:creationId xmlns:a16="http://schemas.microsoft.com/office/drawing/2014/main" id="{74BCF55B-6BD0-407C-A8A7-19F4AF7AE7DD}"/>
                </a:ext>
              </a:extLst>
            </p:cNvPr>
            <p:cNvSpPr>
              <a:spLocks/>
            </p:cNvSpPr>
            <p:nvPr/>
          </p:nvSpPr>
          <p:spPr bwMode="auto">
            <a:xfrm>
              <a:off x="3947" y="2546"/>
              <a:ext cx="89" cy="66"/>
            </a:xfrm>
            <a:custGeom>
              <a:avLst/>
              <a:gdLst>
                <a:gd name="T0" fmla="*/ 202 w 59"/>
                <a:gd name="T1" fmla="*/ 12 h 44"/>
                <a:gd name="T2" fmla="*/ 184 w 59"/>
                <a:gd name="T3" fmla="*/ 14 h 44"/>
                <a:gd name="T4" fmla="*/ 169 w 59"/>
                <a:gd name="T5" fmla="*/ 54 h 44"/>
                <a:gd name="T6" fmla="*/ 134 w 59"/>
                <a:gd name="T7" fmla="*/ 80 h 44"/>
                <a:gd name="T8" fmla="*/ 100 w 59"/>
                <a:gd name="T9" fmla="*/ 93 h 44"/>
                <a:gd name="T10" fmla="*/ 81 w 59"/>
                <a:gd name="T11" fmla="*/ 102 h 44"/>
                <a:gd name="T12" fmla="*/ 68 w 59"/>
                <a:gd name="T13" fmla="*/ 107 h 44"/>
                <a:gd name="T14" fmla="*/ 27 w 59"/>
                <a:gd name="T15" fmla="*/ 107 h 44"/>
                <a:gd name="T16" fmla="*/ 0 w 59"/>
                <a:gd name="T17" fmla="*/ 122 h 44"/>
                <a:gd name="T18" fmla="*/ 18 w 59"/>
                <a:gd name="T19" fmla="*/ 147 h 44"/>
                <a:gd name="T20" fmla="*/ 53 w 59"/>
                <a:gd name="T21" fmla="*/ 143 h 44"/>
                <a:gd name="T22" fmla="*/ 86 w 59"/>
                <a:gd name="T23" fmla="*/ 134 h 44"/>
                <a:gd name="T24" fmla="*/ 116 w 59"/>
                <a:gd name="T25" fmla="*/ 120 h 44"/>
                <a:gd name="T26" fmla="*/ 151 w 59"/>
                <a:gd name="T27" fmla="*/ 93 h 44"/>
                <a:gd name="T28" fmla="*/ 164 w 59"/>
                <a:gd name="T29" fmla="*/ 89 h 44"/>
                <a:gd name="T30" fmla="*/ 170 w 59"/>
                <a:gd name="T31" fmla="*/ 72 h 44"/>
                <a:gd name="T32" fmla="*/ 189 w 59"/>
                <a:gd name="T33" fmla="*/ 45 h 44"/>
                <a:gd name="T34" fmla="*/ 196 w 59"/>
                <a:gd name="T35" fmla="*/ 26 h 44"/>
                <a:gd name="T36" fmla="*/ 202 w 59"/>
                <a:gd name="T37" fmla="*/ 12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4">
                  <a:moveTo>
                    <a:pt x="59" y="3"/>
                  </a:moveTo>
                  <a:cubicBezTo>
                    <a:pt x="57" y="2"/>
                    <a:pt x="55" y="0"/>
                    <a:pt x="54" y="4"/>
                  </a:cubicBezTo>
                  <a:cubicBezTo>
                    <a:pt x="53" y="8"/>
                    <a:pt x="52" y="12"/>
                    <a:pt x="49" y="16"/>
                  </a:cubicBezTo>
                  <a:cubicBezTo>
                    <a:pt x="47" y="20"/>
                    <a:pt x="43" y="22"/>
                    <a:pt x="39" y="23"/>
                  </a:cubicBezTo>
                  <a:cubicBezTo>
                    <a:pt x="36" y="25"/>
                    <a:pt x="32" y="25"/>
                    <a:pt x="29" y="27"/>
                  </a:cubicBezTo>
                  <a:cubicBezTo>
                    <a:pt x="27" y="28"/>
                    <a:pt x="26" y="29"/>
                    <a:pt x="24" y="30"/>
                  </a:cubicBezTo>
                  <a:cubicBezTo>
                    <a:pt x="23" y="30"/>
                    <a:pt x="21" y="30"/>
                    <a:pt x="20" y="31"/>
                  </a:cubicBezTo>
                  <a:cubicBezTo>
                    <a:pt x="16" y="31"/>
                    <a:pt x="12" y="31"/>
                    <a:pt x="8" y="31"/>
                  </a:cubicBezTo>
                  <a:cubicBezTo>
                    <a:pt x="5" y="31"/>
                    <a:pt x="1" y="32"/>
                    <a:pt x="0" y="36"/>
                  </a:cubicBezTo>
                  <a:cubicBezTo>
                    <a:pt x="0" y="38"/>
                    <a:pt x="3" y="42"/>
                    <a:pt x="5" y="43"/>
                  </a:cubicBezTo>
                  <a:cubicBezTo>
                    <a:pt x="8" y="44"/>
                    <a:pt x="12" y="43"/>
                    <a:pt x="15" y="42"/>
                  </a:cubicBezTo>
                  <a:cubicBezTo>
                    <a:pt x="18" y="40"/>
                    <a:pt x="21" y="40"/>
                    <a:pt x="25" y="39"/>
                  </a:cubicBezTo>
                  <a:cubicBezTo>
                    <a:pt x="28" y="38"/>
                    <a:pt x="31" y="37"/>
                    <a:pt x="34" y="35"/>
                  </a:cubicBezTo>
                  <a:cubicBezTo>
                    <a:pt x="37" y="32"/>
                    <a:pt x="40" y="29"/>
                    <a:pt x="44" y="27"/>
                  </a:cubicBezTo>
                  <a:cubicBezTo>
                    <a:pt x="45" y="27"/>
                    <a:pt x="47" y="26"/>
                    <a:pt x="48" y="26"/>
                  </a:cubicBezTo>
                  <a:cubicBezTo>
                    <a:pt x="49" y="25"/>
                    <a:pt x="50" y="22"/>
                    <a:pt x="50" y="21"/>
                  </a:cubicBezTo>
                  <a:cubicBezTo>
                    <a:pt x="52" y="18"/>
                    <a:pt x="53" y="15"/>
                    <a:pt x="55" y="13"/>
                  </a:cubicBezTo>
                  <a:cubicBezTo>
                    <a:pt x="56" y="11"/>
                    <a:pt x="57" y="9"/>
                    <a:pt x="57" y="7"/>
                  </a:cubicBezTo>
                  <a:cubicBezTo>
                    <a:pt x="58" y="6"/>
                    <a:pt x="58" y="4"/>
                    <a:pt x="59"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64" name="Freeform 894">
              <a:extLst>
                <a:ext uri="{FF2B5EF4-FFF2-40B4-BE49-F238E27FC236}">
                  <a16:creationId xmlns:a16="http://schemas.microsoft.com/office/drawing/2014/main" id="{61370ED0-F637-4193-A80D-BA509C7EE101}"/>
                </a:ext>
              </a:extLst>
            </p:cNvPr>
            <p:cNvSpPr>
              <a:spLocks/>
            </p:cNvSpPr>
            <p:nvPr/>
          </p:nvSpPr>
          <p:spPr bwMode="auto">
            <a:xfrm>
              <a:off x="3967" y="2591"/>
              <a:ext cx="54" cy="38"/>
            </a:xfrm>
            <a:custGeom>
              <a:avLst/>
              <a:gdLst>
                <a:gd name="T0" fmla="*/ 122 w 36"/>
                <a:gd name="T1" fmla="*/ 0 h 25"/>
                <a:gd name="T2" fmla="*/ 107 w 36"/>
                <a:gd name="T3" fmla="*/ 35 h 25"/>
                <a:gd name="T4" fmla="*/ 89 w 36"/>
                <a:gd name="T5" fmla="*/ 41 h 25"/>
                <a:gd name="T6" fmla="*/ 72 w 36"/>
                <a:gd name="T7" fmla="*/ 53 h 25"/>
                <a:gd name="T8" fmla="*/ 27 w 36"/>
                <a:gd name="T9" fmla="*/ 84 h 25"/>
                <a:gd name="T10" fmla="*/ 5 w 36"/>
                <a:gd name="T11" fmla="*/ 62 h 25"/>
                <a:gd name="T12" fmla="*/ 21 w 36"/>
                <a:gd name="T13" fmla="*/ 49 h 25"/>
                <a:gd name="T14" fmla="*/ 54 w 36"/>
                <a:gd name="T15" fmla="*/ 46 h 25"/>
                <a:gd name="T16" fmla="*/ 86 w 36"/>
                <a:gd name="T17" fmla="*/ 27 h 25"/>
                <a:gd name="T18" fmla="*/ 108 w 36"/>
                <a:gd name="T19" fmla="*/ 12 h 25"/>
                <a:gd name="T20" fmla="*/ 120 w 36"/>
                <a:gd name="T21" fmla="*/ 5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5">
                  <a:moveTo>
                    <a:pt x="36" y="0"/>
                  </a:moveTo>
                  <a:cubicBezTo>
                    <a:pt x="33" y="3"/>
                    <a:pt x="34" y="7"/>
                    <a:pt x="31" y="10"/>
                  </a:cubicBezTo>
                  <a:cubicBezTo>
                    <a:pt x="30" y="11"/>
                    <a:pt x="28" y="11"/>
                    <a:pt x="26" y="12"/>
                  </a:cubicBezTo>
                  <a:cubicBezTo>
                    <a:pt x="24" y="13"/>
                    <a:pt x="23" y="14"/>
                    <a:pt x="21" y="15"/>
                  </a:cubicBezTo>
                  <a:cubicBezTo>
                    <a:pt x="18" y="18"/>
                    <a:pt x="13" y="25"/>
                    <a:pt x="8" y="24"/>
                  </a:cubicBezTo>
                  <a:cubicBezTo>
                    <a:pt x="5" y="24"/>
                    <a:pt x="0" y="21"/>
                    <a:pt x="1" y="18"/>
                  </a:cubicBezTo>
                  <a:cubicBezTo>
                    <a:pt x="1" y="15"/>
                    <a:pt x="4" y="14"/>
                    <a:pt x="6" y="14"/>
                  </a:cubicBezTo>
                  <a:cubicBezTo>
                    <a:pt x="10" y="14"/>
                    <a:pt x="13" y="14"/>
                    <a:pt x="16" y="13"/>
                  </a:cubicBezTo>
                  <a:cubicBezTo>
                    <a:pt x="20" y="12"/>
                    <a:pt x="22" y="10"/>
                    <a:pt x="25" y="8"/>
                  </a:cubicBezTo>
                  <a:cubicBezTo>
                    <a:pt x="27" y="6"/>
                    <a:pt x="29" y="4"/>
                    <a:pt x="32" y="3"/>
                  </a:cubicBezTo>
                  <a:cubicBezTo>
                    <a:pt x="33" y="2"/>
                    <a:pt x="34" y="1"/>
                    <a:pt x="35"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65" name="Freeform 895">
              <a:extLst>
                <a:ext uri="{FF2B5EF4-FFF2-40B4-BE49-F238E27FC236}">
                  <a16:creationId xmlns:a16="http://schemas.microsoft.com/office/drawing/2014/main" id="{9948B82C-C155-4A50-9CC2-4AA8CD288A2F}"/>
                </a:ext>
              </a:extLst>
            </p:cNvPr>
            <p:cNvSpPr>
              <a:spLocks/>
            </p:cNvSpPr>
            <p:nvPr/>
          </p:nvSpPr>
          <p:spPr bwMode="auto">
            <a:xfrm>
              <a:off x="4041" y="2473"/>
              <a:ext cx="19" cy="63"/>
            </a:xfrm>
            <a:custGeom>
              <a:avLst/>
              <a:gdLst>
                <a:gd name="T0" fmla="*/ 0 w 13"/>
                <a:gd name="T1" fmla="*/ 0 h 42"/>
                <a:gd name="T2" fmla="*/ 22 w 13"/>
                <a:gd name="T3" fmla="*/ 68 h 42"/>
                <a:gd name="T4" fmla="*/ 13 w 13"/>
                <a:gd name="T5" fmla="*/ 102 h 42"/>
                <a:gd name="T6" fmla="*/ 6 w 13"/>
                <a:gd name="T7" fmla="*/ 143 h 42"/>
                <a:gd name="T8" fmla="*/ 26 w 13"/>
                <a:gd name="T9" fmla="*/ 107 h 42"/>
                <a:gd name="T10" fmla="*/ 38 w 13"/>
                <a:gd name="T11" fmla="*/ 53 h 42"/>
                <a:gd name="T12" fmla="*/ 1 w 13"/>
                <a:gd name="T13" fmla="*/ 5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42">
                  <a:moveTo>
                    <a:pt x="0" y="0"/>
                  </a:moveTo>
                  <a:cubicBezTo>
                    <a:pt x="6" y="2"/>
                    <a:pt x="8" y="15"/>
                    <a:pt x="7" y="20"/>
                  </a:cubicBezTo>
                  <a:cubicBezTo>
                    <a:pt x="7" y="23"/>
                    <a:pt x="5" y="26"/>
                    <a:pt x="4" y="30"/>
                  </a:cubicBezTo>
                  <a:cubicBezTo>
                    <a:pt x="3" y="34"/>
                    <a:pt x="3" y="38"/>
                    <a:pt x="2" y="42"/>
                  </a:cubicBezTo>
                  <a:cubicBezTo>
                    <a:pt x="5" y="40"/>
                    <a:pt x="7" y="35"/>
                    <a:pt x="8" y="31"/>
                  </a:cubicBezTo>
                  <a:cubicBezTo>
                    <a:pt x="11" y="26"/>
                    <a:pt x="13" y="21"/>
                    <a:pt x="12" y="15"/>
                  </a:cubicBezTo>
                  <a:cubicBezTo>
                    <a:pt x="11" y="9"/>
                    <a:pt x="9" y="0"/>
                    <a:pt x="1"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66" name="Freeform 896">
              <a:extLst>
                <a:ext uri="{FF2B5EF4-FFF2-40B4-BE49-F238E27FC236}">
                  <a16:creationId xmlns:a16="http://schemas.microsoft.com/office/drawing/2014/main" id="{67DCAB12-B24B-42C3-A478-0712320ADDC0}"/>
                </a:ext>
              </a:extLst>
            </p:cNvPr>
            <p:cNvSpPr>
              <a:spLocks/>
            </p:cNvSpPr>
            <p:nvPr/>
          </p:nvSpPr>
          <p:spPr bwMode="auto">
            <a:xfrm>
              <a:off x="3941" y="2483"/>
              <a:ext cx="18" cy="14"/>
            </a:xfrm>
            <a:custGeom>
              <a:avLst/>
              <a:gdLst>
                <a:gd name="T0" fmla="*/ 41 w 12"/>
                <a:gd name="T1" fmla="*/ 22 h 9"/>
                <a:gd name="T2" fmla="*/ 27 w 12"/>
                <a:gd name="T3" fmla="*/ 5 h 9"/>
                <a:gd name="T4" fmla="*/ 8 w 12"/>
                <a:gd name="T5" fmla="*/ 0 h 9"/>
                <a:gd name="T6" fmla="*/ 26 w 12"/>
                <a:gd name="T7" fmla="*/ 14 h 9"/>
                <a:gd name="T8" fmla="*/ 41 w 12"/>
                <a:gd name="T9" fmla="*/ 2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9">
                  <a:moveTo>
                    <a:pt x="12" y="6"/>
                  </a:moveTo>
                  <a:cubicBezTo>
                    <a:pt x="12" y="4"/>
                    <a:pt x="9" y="2"/>
                    <a:pt x="8" y="1"/>
                  </a:cubicBezTo>
                  <a:cubicBezTo>
                    <a:pt x="7" y="1"/>
                    <a:pt x="3" y="0"/>
                    <a:pt x="2" y="0"/>
                  </a:cubicBezTo>
                  <a:cubicBezTo>
                    <a:pt x="0" y="1"/>
                    <a:pt x="6" y="4"/>
                    <a:pt x="7" y="4"/>
                  </a:cubicBezTo>
                  <a:cubicBezTo>
                    <a:pt x="9" y="5"/>
                    <a:pt x="12" y="9"/>
                    <a:pt x="1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67" name="Freeform 897">
              <a:extLst>
                <a:ext uri="{FF2B5EF4-FFF2-40B4-BE49-F238E27FC236}">
                  <a16:creationId xmlns:a16="http://schemas.microsoft.com/office/drawing/2014/main" id="{90C16B6F-6ABB-41B2-886B-FCF9A850355B}"/>
                </a:ext>
              </a:extLst>
            </p:cNvPr>
            <p:cNvSpPr>
              <a:spLocks/>
            </p:cNvSpPr>
            <p:nvPr/>
          </p:nvSpPr>
          <p:spPr bwMode="auto">
            <a:xfrm>
              <a:off x="4012" y="2640"/>
              <a:ext cx="8" cy="6"/>
            </a:xfrm>
            <a:custGeom>
              <a:avLst/>
              <a:gdLst>
                <a:gd name="T0" fmla="*/ 21 w 5"/>
                <a:gd name="T1" fmla="*/ 5 h 4"/>
                <a:gd name="T2" fmla="*/ 8 w 5"/>
                <a:gd name="T3" fmla="*/ 14 h 4"/>
                <a:gd name="T4" fmla="*/ 21 w 5"/>
                <a:gd name="T5" fmla="*/ 5 h 4"/>
                <a:gd name="T6" fmla="*/ 0 60000 65536"/>
                <a:gd name="T7" fmla="*/ 0 60000 65536"/>
                <a:gd name="T8" fmla="*/ 0 60000 65536"/>
              </a:gdLst>
              <a:ahLst/>
              <a:cxnLst>
                <a:cxn ang="T6">
                  <a:pos x="T0" y="T1"/>
                </a:cxn>
                <a:cxn ang="T7">
                  <a:pos x="T2" y="T3"/>
                </a:cxn>
                <a:cxn ang="T8">
                  <a:pos x="T4" y="T5"/>
                </a:cxn>
              </a:cxnLst>
              <a:rect l="0" t="0" r="r" b="b"/>
              <a:pathLst>
                <a:path w="5" h="4">
                  <a:moveTo>
                    <a:pt x="5" y="1"/>
                  </a:moveTo>
                  <a:cubicBezTo>
                    <a:pt x="4" y="2"/>
                    <a:pt x="3" y="3"/>
                    <a:pt x="2" y="4"/>
                  </a:cubicBezTo>
                  <a:cubicBezTo>
                    <a:pt x="0" y="2"/>
                    <a:pt x="3" y="0"/>
                    <a:pt x="5"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68" name="Freeform 898">
              <a:extLst>
                <a:ext uri="{FF2B5EF4-FFF2-40B4-BE49-F238E27FC236}">
                  <a16:creationId xmlns:a16="http://schemas.microsoft.com/office/drawing/2014/main" id="{43C86ECD-911B-4463-83C6-EC8F3EF85805}"/>
                </a:ext>
              </a:extLst>
            </p:cNvPr>
            <p:cNvSpPr>
              <a:spLocks/>
            </p:cNvSpPr>
            <p:nvPr/>
          </p:nvSpPr>
          <p:spPr bwMode="auto">
            <a:xfrm>
              <a:off x="3465" y="1005"/>
              <a:ext cx="279" cy="251"/>
            </a:xfrm>
            <a:custGeom>
              <a:avLst/>
              <a:gdLst>
                <a:gd name="T0" fmla="*/ 635 w 185"/>
                <a:gd name="T1" fmla="*/ 33 h 168"/>
                <a:gd name="T2" fmla="*/ 541 w 185"/>
                <a:gd name="T3" fmla="*/ 209 h 168"/>
                <a:gd name="T4" fmla="*/ 555 w 185"/>
                <a:gd name="T5" fmla="*/ 430 h 168"/>
                <a:gd name="T6" fmla="*/ 39 w 185"/>
                <a:gd name="T7" fmla="*/ 357 h 168"/>
                <a:gd name="T8" fmla="*/ 0 w 185"/>
                <a:gd name="T9" fmla="*/ 0 h 168"/>
                <a:gd name="T10" fmla="*/ 635 w 185"/>
                <a:gd name="T11" fmla="*/ 33 h 1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5" h="168">
                  <a:moveTo>
                    <a:pt x="185" y="10"/>
                  </a:moveTo>
                  <a:cubicBezTo>
                    <a:pt x="185" y="10"/>
                    <a:pt x="172" y="34"/>
                    <a:pt x="158" y="63"/>
                  </a:cubicBezTo>
                  <a:cubicBezTo>
                    <a:pt x="148" y="83"/>
                    <a:pt x="150" y="114"/>
                    <a:pt x="162" y="129"/>
                  </a:cubicBezTo>
                  <a:cubicBezTo>
                    <a:pt x="184" y="156"/>
                    <a:pt x="5" y="168"/>
                    <a:pt x="11" y="107"/>
                  </a:cubicBezTo>
                  <a:cubicBezTo>
                    <a:pt x="18" y="44"/>
                    <a:pt x="3" y="16"/>
                    <a:pt x="0" y="0"/>
                  </a:cubicBezTo>
                  <a:cubicBezTo>
                    <a:pt x="0" y="0"/>
                    <a:pt x="146" y="47"/>
                    <a:pt x="185" y="10"/>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69" name="Freeform 899">
              <a:extLst>
                <a:ext uri="{FF2B5EF4-FFF2-40B4-BE49-F238E27FC236}">
                  <a16:creationId xmlns:a16="http://schemas.microsoft.com/office/drawing/2014/main" id="{72B83221-D879-4B0C-8618-5613F7C8559C}"/>
                </a:ext>
              </a:extLst>
            </p:cNvPr>
            <p:cNvSpPr>
              <a:spLocks/>
            </p:cNvSpPr>
            <p:nvPr/>
          </p:nvSpPr>
          <p:spPr bwMode="auto">
            <a:xfrm>
              <a:off x="3404" y="636"/>
              <a:ext cx="346" cy="527"/>
            </a:xfrm>
            <a:custGeom>
              <a:avLst/>
              <a:gdLst>
                <a:gd name="T0" fmla="*/ 755 w 230"/>
                <a:gd name="T1" fmla="*/ 350 h 352"/>
                <a:gd name="T2" fmla="*/ 769 w 230"/>
                <a:gd name="T3" fmla="*/ 600 h 352"/>
                <a:gd name="T4" fmla="*/ 772 w 230"/>
                <a:gd name="T5" fmla="*/ 831 h 352"/>
                <a:gd name="T6" fmla="*/ 677 w 230"/>
                <a:gd name="T7" fmla="*/ 1038 h 352"/>
                <a:gd name="T8" fmla="*/ 305 w 230"/>
                <a:gd name="T9" fmla="*/ 1073 h 352"/>
                <a:gd name="T10" fmla="*/ 140 w 230"/>
                <a:gd name="T11" fmla="*/ 770 h 352"/>
                <a:gd name="T12" fmla="*/ 95 w 230"/>
                <a:gd name="T13" fmla="*/ 771 h 352"/>
                <a:gd name="T14" fmla="*/ 66 w 230"/>
                <a:gd name="T15" fmla="*/ 662 h 352"/>
                <a:gd name="T16" fmla="*/ 81 w 230"/>
                <a:gd name="T17" fmla="*/ 500 h 352"/>
                <a:gd name="T18" fmla="*/ 66 w 230"/>
                <a:gd name="T19" fmla="*/ 470 h 352"/>
                <a:gd name="T20" fmla="*/ 113 w 230"/>
                <a:gd name="T21" fmla="*/ 235 h 352"/>
                <a:gd name="T22" fmla="*/ 755 w 230"/>
                <a:gd name="T23" fmla="*/ 350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0" h="352">
                  <a:moveTo>
                    <a:pt x="222" y="104"/>
                  </a:moveTo>
                  <a:cubicBezTo>
                    <a:pt x="230" y="140"/>
                    <a:pt x="228" y="167"/>
                    <a:pt x="226" y="179"/>
                  </a:cubicBezTo>
                  <a:cubicBezTo>
                    <a:pt x="224" y="190"/>
                    <a:pt x="229" y="228"/>
                    <a:pt x="227" y="248"/>
                  </a:cubicBezTo>
                  <a:cubicBezTo>
                    <a:pt x="225" y="268"/>
                    <a:pt x="213" y="294"/>
                    <a:pt x="199" y="309"/>
                  </a:cubicBezTo>
                  <a:cubicBezTo>
                    <a:pt x="185" y="323"/>
                    <a:pt x="144" y="352"/>
                    <a:pt x="90" y="320"/>
                  </a:cubicBezTo>
                  <a:cubicBezTo>
                    <a:pt x="37" y="289"/>
                    <a:pt x="42" y="247"/>
                    <a:pt x="41" y="229"/>
                  </a:cubicBezTo>
                  <a:cubicBezTo>
                    <a:pt x="41" y="229"/>
                    <a:pt x="38" y="261"/>
                    <a:pt x="28" y="230"/>
                  </a:cubicBezTo>
                  <a:cubicBezTo>
                    <a:pt x="25" y="221"/>
                    <a:pt x="18" y="227"/>
                    <a:pt x="19" y="197"/>
                  </a:cubicBezTo>
                  <a:cubicBezTo>
                    <a:pt x="20" y="167"/>
                    <a:pt x="0" y="139"/>
                    <a:pt x="24" y="149"/>
                  </a:cubicBezTo>
                  <a:cubicBezTo>
                    <a:pt x="24" y="149"/>
                    <a:pt x="19" y="145"/>
                    <a:pt x="19" y="140"/>
                  </a:cubicBezTo>
                  <a:cubicBezTo>
                    <a:pt x="19" y="125"/>
                    <a:pt x="16" y="95"/>
                    <a:pt x="33" y="70"/>
                  </a:cubicBezTo>
                  <a:cubicBezTo>
                    <a:pt x="57" y="37"/>
                    <a:pt x="199" y="0"/>
                    <a:pt x="222" y="104"/>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70" name="Freeform 900">
              <a:extLst>
                <a:ext uri="{FF2B5EF4-FFF2-40B4-BE49-F238E27FC236}">
                  <a16:creationId xmlns:a16="http://schemas.microsoft.com/office/drawing/2014/main" id="{7AF0CA55-5F24-47E0-9780-F52A77949D36}"/>
                </a:ext>
              </a:extLst>
            </p:cNvPr>
            <p:cNvSpPr>
              <a:spLocks/>
            </p:cNvSpPr>
            <p:nvPr/>
          </p:nvSpPr>
          <p:spPr bwMode="auto">
            <a:xfrm>
              <a:off x="3512" y="859"/>
              <a:ext cx="128" cy="26"/>
            </a:xfrm>
            <a:custGeom>
              <a:avLst/>
              <a:gdLst>
                <a:gd name="T0" fmla="*/ 291 w 85"/>
                <a:gd name="T1" fmla="*/ 8 h 17"/>
                <a:gd name="T2" fmla="*/ 215 w 85"/>
                <a:gd name="T3" fmla="*/ 5 h 17"/>
                <a:gd name="T4" fmla="*/ 176 w 85"/>
                <a:gd name="T5" fmla="*/ 8 h 17"/>
                <a:gd name="T6" fmla="*/ 136 w 85"/>
                <a:gd name="T7" fmla="*/ 5 h 17"/>
                <a:gd name="T8" fmla="*/ 0 w 85"/>
                <a:gd name="T9" fmla="*/ 61 h 17"/>
                <a:gd name="T10" fmla="*/ 113 w 85"/>
                <a:gd name="T11" fmla="*/ 18 h 17"/>
                <a:gd name="T12" fmla="*/ 242 w 85"/>
                <a:gd name="T13" fmla="*/ 14 h 17"/>
                <a:gd name="T14" fmla="*/ 291 w 85"/>
                <a:gd name="T15" fmla="*/ 8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 h="17">
                  <a:moveTo>
                    <a:pt x="85" y="2"/>
                  </a:moveTo>
                  <a:cubicBezTo>
                    <a:pt x="77" y="0"/>
                    <a:pt x="71" y="0"/>
                    <a:pt x="63" y="1"/>
                  </a:cubicBezTo>
                  <a:cubicBezTo>
                    <a:pt x="59" y="2"/>
                    <a:pt x="56" y="2"/>
                    <a:pt x="52" y="2"/>
                  </a:cubicBezTo>
                  <a:cubicBezTo>
                    <a:pt x="48" y="2"/>
                    <a:pt x="45" y="1"/>
                    <a:pt x="40" y="1"/>
                  </a:cubicBezTo>
                  <a:cubicBezTo>
                    <a:pt x="25" y="2"/>
                    <a:pt x="7" y="1"/>
                    <a:pt x="0" y="17"/>
                  </a:cubicBezTo>
                  <a:cubicBezTo>
                    <a:pt x="0" y="17"/>
                    <a:pt x="12" y="4"/>
                    <a:pt x="33" y="5"/>
                  </a:cubicBezTo>
                  <a:cubicBezTo>
                    <a:pt x="55" y="6"/>
                    <a:pt x="65" y="6"/>
                    <a:pt x="71" y="4"/>
                  </a:cubicBezTo>
                  <a:cubicBezTo>
                    <a:pt x="76" y="2"/>
                    <a:pt x="85" y="2"/>
                    <a:pt x="85"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71" name="Freeform 901">
              <a:extLst>
                <a:ext uri="{FF2B5EF4-FFF2-40B4-BE49-F238E27FC236}">
                  <a16:creationId xmlns:a16="http://schemas.microsoft.com/office/drawing/2014/main" id="{E2DD4B6F-F5CD-48AD-BF55-3F62A91CEACC}"/>
                </a:ext>
              </a:extLst>
            </p:cNvPr>
            <p:cNvSpPr>
              <a:spLocks/>
            </p:cNvSpPr>
            <p:nvPr/>
          </p:nvSpPr>
          <p:spPr bwMode="auto">
            <a:xfrm>
              <a:off x="3691" y="885"/>
              <a:ext cx="44" cy="22"/>
            </a:xfrm>
            <a:custGeom>
              <a:avLst/>
              <a:gdLst>
                <a:gd name="T0" fmla="*/ 0 w 29"/>
                <a:gd name="T1" fmla="*/ 32 h 15"/>
                <a:gd name="T2" fmla="*/ 49 w 29"/>
                <a:gd name="T3" fmla="*/ 22 h 15"/>
                <a:gd name="T4" fmla="*/ 76 w 29"/>
                <a:gd name="T5" fmla="*/ 15 h 15"/>
                <a:gd name="T6" fmla="*/ 83 w 29"/>
                <a:gd name="T7" fmla="*/ 0 h 15"/>
                <a:gd name="T8" fmla="*/ 74 w 29"/>
                <a:gd name="T9" fmla="*/ 22 h 15"/>
                <a:gd name="T10" fmla="*/ 102 w 29"/>
                <a:gd name="T11" fmla="*/ 13 h 15"/>
                <a:gd name="T12" fmla="*/ 74 w 29"/>
                <a:gd name="T13" fmla="*/ 34 h 15"/>
                <a:gd name="T14" fmla="*/ 94 w 29"/>
                <a:gd name="T15" fmla="*/ 34 h 15"/>
                <a:gd name="T16" fmla="*/ 62 w 29"/>
                <a:gd name="T17" fmla="*/ 47 h 15"/>
                <a:gd name="T18" fmla="*/ 55 w 29"/>
                <a:gd name="T19" fmla="*/ 28 h 15"/>
                <a:gd name="T20" fmla="*/ 0 w 29"/>
                <a:gd name="T21" fmla="*/ 32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5">
                  <a:moveTo>
                    <a:pt x="0" y="10"/>
                  </a:moveTo>
                  <a:cubicBezTo>
                    <a:pt x="0" y="10"/>
                    <a:pt x="13" y="10"/>
                    <a:pt x="14" y="7"/>
                  </a:cubicBezTo>
                  <a:cubicBezTo>
                    <a:pt x="16" y="4"/>
                    <a:pt x="20" y="5"/>
                    <a:pt x="22" y="5"/>
                  </a:cubicBezTo>
                  <a:cubicBezTo>
                    <a:pt x="23" y="5"/>
                    <a:pt x="24" y="1"/>
                    <a:pt x="24" y="0"/>
                  </a:cubicBezTo>
                  <a:cubicBezTo>
                    <a:pt x="24" y="0"/>
                    <a:pt x="27" y="6"/>
                    <a:pt x="21" y="7"/>
                  </a:cubicBezTo>
                  <a:cubicBezTo>
                    <a:pt x="21" y="7"/>
                    <a:pt x="28" y="6"/>
                    <a:pt x="29" y="4"/>
                  </a:cubicBezTo>
                  <a:cubicBezTo>
                    <a:pt x="29" y="4"/>
                    <a:pt x="24" y="11"/>
                    <a:pt x="21" y="11"/>
                  </a:cubicBezTo>
                  <a:cubicBezTo>
                    <a:pt x="21" y="11"/>
                    <a:pt x="24" y="14"/>
                    <a:pt x="27" y="11"/>
                  </a:cubicBezTo>
                  <a:cubicBezTo>
                    <a:pt x="27" y="11"/>
                    <a:pt x="27" y="15"/>
                    <a:pt x="18" y="15"/>
                  </a:cubicBezTo>
                  <a:cubicBezTo>
                    <a:pt x="18" y="15"/>
                    <a:pt x="21" y="9"/>
                    <a:pt x="16" y="9"/>
                  </a:cubicBezTo>
                  <a:cubicBezTo>
                    <a:pt x="11" y="10"/>
                    <a:pt x="6" y="13"/>
                    <a:pt x="0" y="1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72" name="Freeform 902">
              <a:extLst>
                <a:ext uri="{FF2B5EF4-FFF2-40B4-BE49-F238E27FC236}">
                  <a16:creationId xmlns:a16="http://schemas.microsoft.com/office/drawing/2014/main" id="{92DC22DB-C09A-4134-9804-064E5EDAE832}"/>
                </a:ext>
              </a:extLst>
            </p:cNvPr>
            <p:cNvSpPr>
              <a:spLocks/>
            </p:cNvSpPr>
            <p:nvPr/>
          </p:nvSpPr>
          <p:spPr bwMode="auto">
            <a:xfrm>
              <a:off x="3581" y="841"/>
              <a:ext cx="140" cy="24"/>
            </a:xfrm>
            <a:custGeom>
              <a:avLst/>
              <a:gdLst>
                <a:gd name="T0" fmla="*/ 318 w 93"/>
                <a:gd name="T1" fmla="*/ 27 h 16"/>
                <a:gd name="T2" fmla="*/ 272 w 93"/>
                <a:gd name="T3" fmla="*/ 26 h 16"/>
                <a:gd name="T4" fmla="*/ 215 w 93"/>
                <a:gd name="T5" fmla="*/ 21 h 16"/>
                <a:gd name="T6" fmla="*/ 116 w 93"/>
                <a:gd name="T7" fmla="*/ 5 h 16"/>
                <a:gd name="T8" fmla="*/ 62 w 93"/>
                <a:gd name="T9" fmla="*/ 12 h 16"/>
                <a:gd name="T10" fmla="*/ 0 w 93"/>
                <a:gd name="T11" fmla="*/ 8 h 16"/>
                <a:gd name="T12" fmla="*/ 107 w 93"/>
                <a:gd name="T13" fmla="*/ 18 h 16"/>
                <a:gd name="T14" fmla="*/ 223 w 93"/>
                <a:gd name="T15" fmla="*/ 39 h 16"/>
                <a:gd name="T16" fmla="*/ 283 w 93"/>
                <a:gd name="T17" fmla="*/ 32 h 16"/>
                <a:gd name="T18" fmla="*/ 318 w 93"/>
                <a:gd name="T19" fmla="*/ 2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 h="16">
                  <a:moveTo>
                    <a:pt x="93" y="8"/>
                  </a:moveTo>
                  <a:cubicBezTo>
                    <a:pt x="88" y="6"/>
                    <a:pt x="85" y="5"/>
                    <a:pt x="80" y="7"/>
                  </a:cubicBezTo>
                  <a:cubicBezTo>
                    <a:pt x="73" y="9"/>
                    <a:pt x="70" y="8"/>
                    <a:pt x="63" y="6"/>
                  </a:cubicBezTo>
                  <a:cubicBezTo>
                    <a:pt x="54" y="2"/>
                    <a:pt x="43" y="0"/>
                    <a:pt x="34" y="1"/>
                  </a:cubicBezTo>
                  <a:cubicBezTo>
                    <a:pt x="29" y="2"/>
                    <a:pt x="23" y="3"/>
                    <a:pt x="18" y="3"/>
                  </a:cubicBezTo>
                  <a:cubicBezTo>
                    <a:pt x="12" y="4"/>
                    <a:pt x="6" y="2"/>
                    <a:pt x="0" y="2"/>
                  </a:cubicBezTo>
                  <a:cubicBezTo>
                    <a:pt x="0" y="2"/>
                    <a:pt x="13" y="8"/>
                    <a:pt x="31" y="5"/>
                  </a:cubicBezTo>
                  <a:cubicBezTo>
                    <a:pt x="49" y="3"/>
                    <a:pt x="56" y="7"/>
                    <a:pt x="65" y="11"/>
                  </a:cubicBezTo>
                  <a:cubicBezTo>
                    <a:pt x="74" y="16"/>
                    <a:pt x="82" y="9"/>
                    <a:pt x="83" y="9"/>
                  </a:cubicBezTo>
                  <a:cubicBezTo>
                    <a:pt x="85" y="8"/>
                    <a:pt x="88" y="6"/>
                    <a:pt x="93" y="8"/>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73" name="Freeform 903">
              <a:extLst>
                <a:ext uri="{FF2B5EF4-FFF2-40B4-BE49-F238E27FC236}">
                  <a16:creationId xmlns:a16="http://schemas.microsoft.com/office/drawing/2014/main" id="{1D446BDA-AAE3-45DF-A9A0-73961278FEB7}"/>
                </a:ext>
              </a:extLst>
            </p:cNvPr>
            <p:cNvSpPr>
              <a:spLocks/>
            </p:cNvSpPr>
            <p:nvPr/>
          </p:nvSpPr>
          <p:spPr bwMode="auto">
            <a:xfrm>
              <a:off x="3538" y="831"/>
              <a:ext cx="132" cy="16"/>
            </a:xfrm>
            <a:custGeom>
              <a:avLst/>
              <a:gdLst>
                <a:gd name="T0" fmla="*/ 0 w 88"/>
                <a:gd name="T1" fmla="*/ 6 h 11"/>
                <a:gd name="T2" fmla="*/ 93 w 88"/>
                <a:gd name="T3" fmla="*/ 1 h 11"/>
                <a:gd name="T4" fmla="*/ 170 w 88"/>
                <a:gd name="T5" fmla="*/ 6 h 11"/>
                <a:gd name="T6" fmla="*/ 297 w 88"/>
                <a:gd name="T7" fmla="*/ 6 h 11"/>
                <a:gd name="T8" fmla="*/ 149 w 88"/>
                <a:gd name="T9" fmla="*/ 13 h 11"/>
                <a:gd name="T10" fmla="*/ 81 w 88"/>
                <a:gd name="T11" fmla="*/ 9 h 11"/>
                <a:gd name="T12" fmla="*/ 0 w 88"/>
                <a:gd name="T13" fmla="*/ 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 h="11">
                  <a:moveTo>
                    <a:pt x="0" y="2"/>
                  </a:moveTo>
                  <a:cubicBezTo>
                    <a:pt x="0" y="2"/>
                    <a:pt x="15" y="4"/>
                    <a:pt x="27" y="1"/>
                  </a:cubicBezTo>
                  <a:cubicBezTo>
                    <a:pt x="32" y="0"/>
                    <a:pt x="42" y="0"/>
                    <a:pt x="50" y="2"/>
                  </a:cubicBezTo>
                  <a:cubicBezTo>
                    <a:pt x="58" y="5"/>
                    <a:pt x="81" y="5"/>
                    <a:pt x="88" y="2"/>
                  </a:cubicBezTo>
                  <a:cubicBezTo>
                    <a:pt x="88" y="2"/>
                    <a:pt x="71" y="11"/>
                    <a:pt x="44" y="4"/>
                  </a:cubicBezTo>
                  <a:cubicBezTo>
                    <a:pt x="44" y="4"/>
                    <a:pt x="35" y="0"/>
                    <a:pt x="24" y="3"/>
                  </a:cubicBezTo>
                  <a:cubicBezTo>
                    <a:pt x="14" y="5"/>
                    <a:pt x="0" y="2"/>
                    <a:pt x="0"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74" name="Freeform 904">
              <a:extLst>
                <a:ext uri="{FF2B5EF4-FFF2-40B4-BE49-F238E27FC236}">
                  <a16:creationId xmlns:a16="http://schemas.microsoft.com/office/drawing/2014/main" id="{6B7F0E69-374C-4505-983A-021235DE330F}"/>
                </a:ext>
              </a:extLst>
            </p:cNvPr>
            <p:cNvSpPr>
              <a:spLocks/>
            </p:cNvSpPr>
            <p:nvPr/>
          </p:nvSpPr>
          <p:spPr bwMode="auto">
            <a:xfrm>
              <a:off x="3589" y="987"/>
              <a:ext cx="83" cy="33"/>
            </a:xfrm>
            <a:custGeom>
              <a:avLst/>
              <a:gdLst>
                <a:gd name="T0" fmla="*/ 0 w 55"/>
                <a:gd name="T1" fmla="*/ 26 h 22"/>
                <a:gd name="T2" fmla="*/ 59 w 55"/>
                <a:gd name="T3" fmla="*/ 35 h 22"/>
                <a:gd name="T4" fmla="*/ 151 w 55"/>
                <a:gd name="T5" fmla="*/ 41 h 22"/>
                <a:gd name="T6" fmla="*/ 184 w 55"/>
                <a:gd name="T7" fmla="*/ 32 h 22"/>
                <a:gd name="T8" fmla="*/ 109 w 55"/>
                <a:gd name="T9" fmla="*/ 72 h 22"/>
                <a:gd name="T10" fmla="*/ 0 w 55"/>
                <a:gd name="T11" fmla="*/ 2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22">
                  <a:moveTo>
                    <a:pt x="0" y="7"/>
                  </a:moveTo>
                  <a:cubicBezTo>
                    <a:pt x="0" y="7"/>
                    <a:pt x="8" y="0"/>
                    <a:pt x="17" y="10"/>
                  </a:cubicBezTo>
                  <a:cubicBezTo>
                    <a:pt x="26" y="20"/>
                    <a:pt x="36" y="21"/>
                    <a:pt x="44" y="12"/>
                  </a:cubicBezTo>
                  <a:cubicBezTo>
                    <a:pt x="53" y="3"/>
                    <a:pt x="55" y="0"/>
                    <a:pt x="54" y="9"/>
                  </a:cubicBezTo>
                  <a:cubicBezTo>
                    <a:pt x="53" y="16"/>
                    <a:pt x="50" y="20"/>
                    <a:pt x="32" y="21"/>
                  </a:cubicBezTo>
                  <a:cubicBezTo>
                    <a:pt x="15" y="22"/>
                    <a:pt x="11" y="17"/>
                    <a:pt x="0" y="7"/>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75" name="Freeform 905">
              <a:extLst>
                <a:ext uri="{FF2B5EF4-FFF2-40B4-BE49-F238E27FC236}">
                  <a16:creationId xmlns:a16="http://schemas.microsoft.com/office/drawing/2014/main" id="{1BD02E9A-ED05-420C-9B0F-EC595A5B818C}"/>
                </a:ext>
              </a:extLst>
            </p:cNvPr>
            <p:cNvSpPr>
              <a:spLocks/>
            </p:cNvSpPr>
            <p:nvPr/>
          </p:nvSpPr>
          <p:spPr bwMode="auto">
            <a:xfrm>
              <a:off x="3655" y="864"/>
              <a:ext cx="72" cy="27"/>
            </a:xfrm>
            <a:custGeom>
              <a:avLst/>
              <a:gdLst>
                <a:gd name="T0" fmla="*/ 0 w 48"/>
                <a:gd name="T1" fmla="*/ 18 h 18"/>
                <a:gd name="T2" fmla="*/ 75 w 48"/>
                <a:gd name="T3" fmla="*/ 41 h 18"/>
                <a:gd name="T4" fmla="*/ 149 w 48"/>
                <a:gd name="T5" fmla="*/ 45 h 18"/>
                <a:gd name="T6" fmla="*/ 126 w 48"/>
                <a:gd name="T7" fmla="*/ 8 h 18"/>
                <a:gd name="T8" fmla="*/ 0 w 48"/>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8">
                  <a:moveTo>
                    <a:pt x="0" y="5"/>
                  </a:moveTo>
                  <a:cubicBezTo>
                    <a:pt x="0" y="5"/>
                    <a:pt x="13" y="13"/>
                    <a:pt x="22" y="12"/>
                  </a:cubicBezTo>
                  <a:cubicBezTo>
                    <a:pt x="30" y="11"/>
                    <a:pt x="39" y="8"/>
                    <a:pt x="44" y="13"/>
                  </a:cubicBezTo>
                  <a:cubicBezTo>
                    <a:pt x="48" y="18"/>
                    <a:pt x="45" y="0"/>
                    <a:pt x="37" y="2"/>
                  </a:cubicBezTo>
                  <a:cubicBezTo>
                    <a:pt x="29" y="3"/>
                    <a:pt x="10" y="10"/>
                    <a:pt x="0" y="5"/>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76" name="Freeform 906">
              <a:extLst>
                <a:ext uri="{FF2B5EF4-FFF2-40B4-BE49-F238E27FC236}">
                  <a16:creationId xmlns:a16="http://schemas.microsoft.com/office/drawing/2014/main" id="{34A57147-6C0E-40E4-84DD-2BC94CB1A0E9}"/>
                </a:ext>
              </a:extLst>
            </p:cNvPr>
            <p:cNvSpPr>
              <a:spLocks/>
            </p:cNvSpPr>
            <p:nvPr/>
          </p:nvSpPr>
          <p:spPr bwMode="auto">
            <a:xfrm>
              <a:off x="3519" y="864"/>
              <a:ext cx="76" cy="21"/>
            </a:xfrm>
            <a:custGeom>
              <a:avLst/>
              <a:gdLst>
                <a:gd name="T0" fmla="*/ 0 w 50"/>
                <a:gd name="T1" fmla="*/ 41 h 14"/>
                <a:gd name="T2" fmla="*/ 67 w 50"/>
                <a:gd name="T3" fmla="*/ 12 h 14"/>
                <a:gd name="T4" fmla="*/ 155 w 50"/>
                <a:gd name="T5" fmla="*/ 14 h 14"/>
                <a:gd name="T6" fmla="*/ 150 w 50"/>
                <a:gd name="T7" fmla="*/ 32 h 14"/>
                <a:gd name="T8" fmla="*/ 61 w 50"/>
                <a:gd name="T9" fmla="*/ 41 h 14"/>
                <a:gd name="T10" fmla="*/ 0 w 50"/>
                <a:gd name="T11" fmla="*/ 41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14">
                  <a:moveTo>
                    <a:pt x="0" y="12"/>
                  </a:moveTo>
                  <a:cubicBezTo>
                    <a:pt x="0" y="12"/>
                    <a:pt x="13" y="0"/>
                    <a:pt x="19" y="3"/>
                  </a:cubicBezTo>
                  <a:cubicBezTo>
                    <a:pt x="25" y="6"/>
                    <a:pt x="27" y="12"/>
                    <a:pt x="44" y="4"/>
                  </a:cubicBezTo>
                  <a:cubicBezTo>
                    <a:pt x="44" y="4"/>
                    <a:pt x="50" y="5"/>
                    <a:pt x="43" y="9"/>
                  </a:cubicBezTo>
                  <a:cubicBezTo>
                    <a:pt x="37" y="14"/>
                    <a:pt x="25" y="14"/>
                    <a:pt x="17" y="12"/>
                  </a:cubicBezTo>
                  <a:cubicBezTo>
                    <a:pt x="8" y="9"/>
                    <a:pt x="0" y="12"/>
                    <a:pt x="0" y="12"/>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77" name="Freeform 907">
              <a:extLst>
                <a:ext uri="{FF2B5EF4-FFF2-40B4-BE49-F238E27FC236}">
                  <a16:creationId xmlns:a16="http://schemas.microsoft.com/office/drawing/2014/main" id="{F2DC046B-D1BB-455C-A7D9-BD9943974180}"/>
                </a:ext>
              </a:extLst>
            </p:cNvPr>
            <p:cNvSpPr>
              <a:spLocks/>
            </p:cNvSpPr>
            <p:nvPr/>
          </p:nvSpPr>
          <p:spPr bwMode="auto">
            <a:xfrm>
              <a:off x="3522" y="894"/>
              <a:ext cx="37" cy="18"/>
            </a:xfrm>
            <a:custGeom>
              <a:avLst/>
              <a:gdLst>
                <a:gd name="T0" fmla="*/ 19 w 24"/>
                <a:gd name="T1" fmla="*/ 0 h 12"/>
                <a:gd name="T2" fmla="*/ 88 w 24"/>
                <a:gd name="T3" fmla="*/ 14 h 12"/>
                <a:gd name="T4" fmla="*/ 35 w 24"/>
                <a:gd name="T5" fmla="*/ 41 h 12"/>
                <a:gd name="T6" fmla="*/ 40 w 24"/>
                <a:gd name="T7" fmla="*/ 27 h 12"/>
                <a:gd name="T8" fmla="*/ 5 w 24"/>
                <a:gd name="T9" fmla="*/ 41 h 12"/>
                <a:gd name="T10" fmla="*/ 29 w 24"/>
                <a:gd name="T11" fmla="*/ 26 h 12"/>
                <a:gd name="T12" fmla="*/ 0 w 24"/>
                <a:gd name="T13" fmla="*/ 12 h 12"/>
                <a:gd name="T14" fmla="*/ 22 w 24"/>
                <a:gd name="T15" fmla="*/ 14 h 12"/>
                <a:gd name="T16" fmla="*/ 19 w 2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2">
                  <a:moveTo>
                    <a:pt x="5" y="0"/>
                  </a:moveTo>
                  <a:cubicBezTo>
                    <a:pt x="5" y="0"/>
                    <a:pt x="9" y="8"/>
                    <a:pt x="24" y="4"/>
                  </a:cubicBezTo>
                  <a:cubicBezTo>
                    <a:pt x="24" y="4"/>
                    <a:pt x="13" y="7"/>
                    <a:pt x="10" y="12"/>
                  </a:cubicBezTo>
                  <a:cubicBezTo>
                    <a:pt x="11" y="8"/>
                    <a:pt x="11" y="8"/>
                    <a:pt x="11" y="8"/>
                  </a:cubicBezTo>
                  <a:cubicBezTo>
                    <a:pt x="11" y="8"/>
                    <a:pt x="6" y="11"/>
                    <a:pt x="1" y="12"/>
                  </a:cubicBezTo>
                  <a:cubicBezTo>
                    <a:pt x="1" y="12"/>
                    <a:pt x="7" y="8"/>
                    <a:pt x="8" y="7"/>
                  </a:cubicBezTo>
                  <a:cubicBezTo>
                    <a:pt x="8" y="7"/>
                    <a:pt x="3" y="6"/>
                    <a:pt x="0" y="3"/>
                  </a:cubicBezTo>
                  <a:cubicBezTo>
                    <a:pt x="0" y="3"/>
                    <a:pt x="3" y="5"/>
                    <a:pt x="6" y="4"/>
                  </a:cubicBezTo>
                  <a:cubicBezTo>
                    <a:pt x="6" y="4"/>
                    <a:pt x="4" y="2"/>
                    <a:pt x="5"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78" name="Freeform 908">
              <a:extLst>
                <a:ext uri="{FF2B5EF4-FFF2-40B4-BE49-F238E27FC236}">
                  <a16:creationId xmlns:a16="http://schemas.microsoft.com/office/drawing/2014/main" id="{0FE27513-9358-4245-AB92-A54C564DC267}"/>
                </a:ext>
              </a:extLst>
            </p:cNvPr>
            <p:cNvSpPr>
              <a:spLocks/>
            </p:cNvSpPr>
            <p:nvPr/>
          </p:nvSpPr>
          <p:spPr bwMode="auto">
            <a:xfrm>
              <a:off x="3532" y="892"/>
              <a:ext cx="61" cy="21"/>
            </a:xfrm>
            <a:custGeom>
              <a:avLst/>
              <a:gdLst>
                <a:gd name="T0" fmla="*/ 135 w 41"/>
                <a:gd name="T1" fmla="*/ 48 h 14"/>
                <a:gd name="T2" fmla="*/ 76 w 41"/>
                <a:gd name="T3" fmla="*/ 14 h 14"/>
                <a:gd name="T4" fmla="*/ 28 w 41"/>
                <a:gd name="T5" fmla="*/ 18 h 14"/>
                <a:gd name="T6" fmla="*/ 0 w 4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14">
                  <a:moveTo>
                    <a:pt x="41" y="14"/>
                  </a:moveTo>
                  <a:cubicBezTo>
                    <a:pt x="36" y="10"/>
                    <a:pt x="30" y="5"/>
                    <a:pt x="23" y="4"/>
                  </a:cubicBezTo>
                  <a:cubicBezTo>
                    <a:pt x="18" y="3"/>
                    <a:pt x="14" y="6"/>
                    <a:pt x="9" y="5"/>
                  </a:cubicBezTo>
                  <a:cubicBezTo>
                    <a:pt x="5" y="5"/>
                    <a:pt x="2" y="2"/>
                    <a:pt x="0" y="0"/>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79" name="Freeform 909">
              <a:extLst>
                <a:ext uri="{FF2B5EF4-FFF2-40B4-BE49-F238E27FC236}">
                  <a16:creationId xmlns:a16="http://schemas.microsoft.com/office/drawing/2014/main" id="{D94BB72D-294A-416B-B9FC-6314591B0F29}"/>
                </a:ext>
              </a:extLst>
            </p:cNvPr>
            <p:cNvSpPr>
              <a:spLocks/>
            </p:cNvSpPr>
            <p:nvPr/>
          </p:nvSpPr>
          <p:spPr bwMode="auto">
            <a:xfrm>
              <a:off x="3541" y="903"/>
              <a:ext cx="43" cy="12"/>
            </a:xfrm>
            <a:custGeom>
              <a:avLst/>
              <a:gdLst>
                <a:gd name="T0" fmla="*/ 95 w 29"/>
                <a:gd name="T1" fmla="*/ 26 h 8"/>
                <a:gd name="T2" fmla="*/ 49 w 29"/>
                <a:gd name="T3" fmla="*/ 5 h 8"/>
                <a:gd name="T4" fmla="*/ 0 w 29"/>
                <a:gd name="T5" fmla="*/ 21 h 8"/>
                <a:gd name="T6" fmla="*/ 95 w 29"/>
                <a:gd name="T7" fmla="*/ 2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8">
                  <a:moveTo>
                    <a:pt x="29" y="7"/>
                  </a:moveTo>
                  <a:cubicBezTo>
                    <a:pt x="26" y="3"/>
                    <a:pt x="20" y="1"/>
                    <a:pt x="15" y="1"/>
                  </a:cubicBezTo>
                  <a:cubicBezTo>
                    <a:pt x="9" y="0"/>
                    <a:pt x="3" y="1"/>
                    <a:pt x="0" y="6"/>
                  </a:cubicBezTo>
                  <a:cubicBezTo>
                    <a:pt x="10" y="7"/>
                    <a:pt x="19" y="8"/>
                    <a:pt x="29"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80" name="Freeform 910">
              <a:extLst>
                <a:ext uri="{FF2B5EF4-FFF2-40B4-BE49-F238E27FC236}">
                  <a16:creationId xmlns:a16="http://schemas.microsoft.com/office/drawing/2014/main" id="{774E1F22-8587-4393-B215-9192E1A2E53E}"/>
                </a:ext>
              </a:extLst>
            </p:cNvPr>
            <p:cNvSpPr>
              <a:spLocks/>
            </p:cNvSpPr>
            <p:nvPr/>
          </p:nvSpPr>
          <p:spPr bwMode="auto">
            <a:xfrm>
              <a:off x="3559" y="904"/>
              <a:ext cx="25" cy="11"/>
            </a:xfrm>
            <a:custGeom>
              <a:avLst/>
              <a:gdLst>
                <a:gd name="T0" fmla="*/ 54 w 17"/>
                <a:gd name="T1" fmla="*/ 27 h 7"/>
                <a:gd name="T2" fmla="*/ 9 w 17"/>
                <a:gd name="T3" fmla="*/ 22 h 7"/>
                <a:gd name="T4" fmla="*/ 15 w 17"/>
                <a:gd name="T5" fmla="*/ 0 h 7"/>
                <a:gd name="T6" fmla="*/ 54 w 17"/>
                <a:gd name="T7" fmla="*/ 22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7">
                  <a:moveTo>
                    <a:pt x="17" y="7"/>
                  </a:moveTo>
                  <a:cubicBezTo>
                    <a:pt x="12" y="7"/>
                    <a:pt x="8" y="6"/>
                    <a:pt x="3" y="6"/>
                  </a:cubicBezTo>
                  <a:cubicBezTo>
                    <a:pt x="3" y="6"/>
                    <a:pt x="0" y="3"/>
                    <a:pt x="5" y="0"/>
                  </a:cubicBezTo>
                  <a:cubicBezTo>
                    <a:pt x="9" y="0"/>
                    <a:pt x="14" y="2"/>
                    <a:pt x="17" y="6"/>
                  </a:cubicBezTo>
                </a:path>
              </a:pathLst>
            </a:custGeom>
            <a:solidFill>
              <a:srgbClr val="48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81" name="Freeform 911">
              <a:extLst>
                <a:ext uri="{FF2B5EF4-FFF2-40B4-BE49-F238E27FC236}">
                  <a16:creationId xmlns:a16="http://schemas.microsoft.com/office/drawing/2014/main" id="{F72ACF99-2946-4534-911A-820334A9420C}"/>
                </a:ext>
              </a:extLst>
            </p:cNvPr>
            <p:cNvSpPr>
              <a:spLocks/>
            </p:cNvSpPr>
            <p:nvPr/>
          </p:nvSpPr>
          <p:spPr bwMode="auto">
            <a:xfrm>
              <a:off x="3672" y="898"/>
              <a:ext cx="40" cy="15"/>
            </a:xfrm>
            <a:custGeom>
              <a:avLst/>
              <a:gdLst>
                <a:gd name="T0" fmla="*/ 33 w 27"/>
                <a:gd name="T1" fmla="*/ 5 h 10"/>
                <a:gd name="T2" fmla="*/ 0 w 27"/>
                <a:gd name="T3" fmla="*/ 32 h 10"/>
                <a:gd name="T4" fmla="*/ 53 w 27"/>
                <a:gd name="T5" fmla="*/ 27 h 10"/>
                <a:gd name="T6" fmla="*/ 87 w 27"/>
                <a:gd name="T7" fmla="*/ 21 h 10"/>
                <a:gd name="T8" fmla="*/ 81 w 27"/>
                <a:gd name="T9" fmla="*/ 8 h 10"/>
                <a:gd name="T10" fmla="*/ 33 w 27"/>
                <a:gd name="T11" fmla="*/ 5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0">
                  <a:moveTo>
                    <a:pt x="10" y="1"/>
                  </a:moveTo>
                  <a:cubicBezTo>
                    <a:pt x="8" y="0"/>
                    <a:pt x="2" y="7"/>
                    <a:pt x="0" y="9"/>
                  </a:cubicBezTo>
                  <a:cubicBezTo>
                    <a:pt x="5" y="8"/>
                    <a:pt x="10" y="7"/>
                    <a:pt x="16" y="8"/>
                  </a:cubicBezTo>
                  <a:cubicBezTo>
                    <a:pt x="19" y="8"/>
                    <a:pt x="26" y="10"/>
                    <a:pt x="27" y="6"/>
                  </a:cubicBezTo>
                  <a:cubicBezTo>
                    <a:pt x="27" y="4"/>
                    <a:pt x="26" y="3"/>
                    <a:pt x="25" y="2"/>
                  </a:cubicBezTo>
                  <a:cubicBezTo>
                    <a:pt x="25" y="2"/>
                    <a:pt x="18" y="5"/>
                    <a:pt x="1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82" name="Freeform 912">
              <a:extLst>
                <a:ext uri="{FF2B5EF4-FFF2-40B4-BE49-F238E27FC236}">
                  <a16:creationId xmlns:a16="http://schemas.microsoft.com/office/drawing/2014/main" id="{9E482E65-E85E-4A7E-A0DC-86128C1026ED}"/>
                </a:ext>
              </a:extLst>
            </p:cNvPr>
            <p:cNvSpPr>
              <a:spLocks/>
            </p:cNvSpPr>
            <p:nvPr/>
          </p:nvSpPr>
          <p:spPr bwMode="auto">
            <a:xfrm>
              <a:off x="3572" y="907"/>
              <a:ext cx="12" cy="6"/>
            </a:xfrm>
            <a:custGeom>
              <a:avLst/>
              <a:gdLst>
                <a:gd name="T0" fmla="*/ 12 w 8"/>
                <a:gd name="T1" fmla="*/ 0 h 4"/>
                <a:gd name="T2" fmla="*/ 8 w 8"/>
                <a:gd name="T3" fmla="*/ 14 h 4"/>
                <a:gd name="T4" fmla="*/ 27 w 8"/>
                <a:gd name="T5" fmla="*/ 14 h 4"/>
                <a:gd name="T6" fmla="*/ 12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3" y="0"/>
                  </a:moveTo>
                  <a:cubicBezTo>
                    <a:pt x="3" y="0"/>
                    <a:pt x="0" y="2"/>
                    <a:pt x="2" y="4"/>
                  </a:cubicBezTo>
                  <a:cubicBezTo>
                    <a:pt x="2" y="4"/>
                    <a:pt x="7" y="4"/>
                    <a:pt x="8" y="4"/>
                  </a:cubicBezTo>
                  <a:cubicBezTo>
                    <a:pt x="8" y="4"/>
                    <a:pt x="5" y="0"/>
                    <a:pt x="3"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83" name="Freeform 913">
              <a:extLst>
                <a:ext uri="{FF2B5EF4-FFF2-40B4-BE49-F238E27FC236}">
                  <a16:creationId xmlns:a16="http://schemas.microsoft.com/office/drawing/2014/main" id="{96F59EEC-40FF-4314-9366-019F2CF802A5}"/>
                </a:ext>
              </a:extLst>
            </p:cNvPr>
            <p:cNvSpPr>
              <a:spLocks/>
            </p:cNvSpPr>
            <p:nvPr/>
          </p:nvSpPr>
          <p:spPr bwMode="auto">
            <a:xfrm>
              <a:off x="3562" y="904"/>
              <a:ext cx="10" cy="8"/>
            </a:xfrm>
            <a:custGeom>
              <a:avLst/>
              <a:gdLst>
                <a:gd name="T0" fmla="*/ 9 w 7"/>
                <a:gd name="T1" fmla="*/ 0 h 5"/>
                <a:gd name="T2" fmla="*/ 1 w 7"/>
                <a:gd name="T3" fmla="*/ 21 h 5"/>
                <a:gd name="T4" fmla="*/ 19 w 7"/>
                <a:gd name="T5" fmla="*/ 21 h 5"/>
                <a:gd name="T6" fmla="*/ 20 w 7"/>
                <a:gd name="T7" fmla="*/ 8 h 5"/>
                <a:gd name="T8" fmla="*/ 9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3" y="0"/>
                  </a:moveTo>
                  <a:cubicBezTo>
                    <a:pt x="3" y="0"/>
                    <a:pt x="0" y="3"/>
                    <a:pt x="1" y="5"/>
                  </a:cubicBezTo>
                  <a:cubicBezTo>
                    <a:pt x="6" y="5"/>
                    <a:pt x="6" y="5"/>
                    <a:pt x="6" y="5"/>
                  </a:cubicBezTo>
                  <a:cubicBezTo>
                    <a:pt x="6" y="5"/>
                    <a:pt x="5" y="2"/>
                    <a:pt x="7" y="2"/>
                  </a:cubicBezTo>
                  <a:cubicBezTo>
                    <a:pt x="7" y="2"/>
                    <a:pt x="4" y="0"/>
                    <a:pt x="3" y="0"/>
                  </a:cubicBezTo>
                </a:path>
              </a:pathLst>
            </a:custGeom>
            <a:solidFill>
              <a:srgbClr val="2D36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84" name="Freeform 914">
              <a:extLst>
                <a:ext uri="{FF2B5EF4-FFF2-40B4-BE49-F238E27FC236}">
                  <a16:creationId xmlns:a16="http://schemas.microsoft.com/office/drawing/2014/main" id="{399F76BF-7AC0-4E84-81E7-1D66F3EAFA1E}"/>
                </a:ext>
              </a:extLst>
            </p:cNvPr>
            <p:cNvSpPr>
              <a:spLocks/>
            </p:cNvSpPr>
            <p:nvPr/>
          </p:nvSpPr>
          <p:spPr bwMode="auto">
            <a:xfrm>
              <a:off x="3572" y="907"/>
              <a:ext cx="6" cy="3"/>
            </a:xfrm>
            <a:custGeom>
              <a:avLst/>
              <a:gdLst>
                <a:gd name="T0" fmla="*/ 6 w 6"/>
                <a:gd name="T1" fmla="*/ 3 h 3"/>
                <a:gd name="T2" fmla="*/ 0 w 6"/>
                <a:gd name="T3" fmla="*/ 0 h 3"/>
                <a:gd name="T4" fmla="*/ 0 w 6"/>
                <a:gd name="T5" fmla="*/ 3 h 3"/>
                <a:gd name="T6" fmla="*/ 6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3"/>
                  </a:moveTo>
                  <a:lnTo>
                    <a:pt x="0" y="0"/>
                  </a:lnTo>
                  <a:lnTo>
                    <a:pt x="0" y="3"/>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85" name="Freeform 915">
              <a:extLst>
                <a:ext uri="{FF2B5EF4-FFF2-40B4-BE49-F238E27FC236}">
                  <a16:creationId xmlns:a16="http://schemas.microsoft.com/office/drawing/2014/main" id="{8167094B-ED40-45B9-9EF7-9C1FADEED92F}"/>
                </a:ext>
              </a:extLst>
            </p:cNvPr>
            <p:cNvSpPr>
              <a:spLocks/>
            </p:cNvSpPr>
            <p:nvPr/>
          </p:nvSpPr>
          <p:spPr bwMode="auto">
            <a:xfrm>
              <a:off x="3694" y="901"/>
              <a:ext cx="18" cy="11"/>
            </a:xfrm>
            <a:custGeom>
              <a:avLst/>
              <a:gdLst>
                <a:gd name="T0" fmla="*/ 8 w 12"/>
                <a:gd name="T1" fmla="*/ 5 h 7"/>
                <a:gd name="T2" fmla="*/ 8 w 12"/>
                <a:gd name="T3" fmla="*/ 22 h 7"/>
                <a:gd name="T4" fmla="*/ 41 w 12"/>
                <a:gd name="T5" fmla="*/ 14 h 7"/>
                <a:gd name="T6" fmla="*/ 35 w 12"/>
                <a:gd name="T7" fmla="*/ 0 h 7"/>
                <a:gd name="T8" fmla="*/ 8 w 12"/>
                <a:gd name="T9" fmla="*/ 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7">
                  <a:moveTo>
                    <a:pt x="2" y="1"/>
                  </a:moveTo>
                  <a:cubicBezTo>
                    <a:pt x="2" y="1"/>
                    <a:pt x="0" y="4"/>
                    <a:pt x="2" y="6"/>
                  </a:cubicBezTo>
                  <a:cubicBezTo>
                    <a:pt x="3" y="7"/>
                    <a:pt x="11" y="7"/>
                    <a:pt x="12" y="4"/>
                  </a:cubicBezTo>
                  <a:cubicBezTo>
                    <a:pt x="12" y="2"/>
                    <a:pt x="10" y="0"/>
                    <a:pt x="10" y="0"/>
                  </a:cubicBezTo>
                  <a:cubicBezTo>
                    <a:pt x="10" y="0"/>
                    <a:pt x="5" y="1"/>
                    <a:pt x="2" y="1"/>
                  </a:cubicBezTo>
                </a:path>
              </a:pathLst>
            </a:custGeom>
            <a:solidFill>
              <a:srgbClr val="48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86" name="Freeform 916">
              <a:extLst>
                <a:ext uri="{FF2B5EF4-FFF2-40B4-BE49-F238E27FC236}">
                  <a16:creationId xmlns:a16="http://schemas.microsoft.com/office/drawing/2014/main" id="{83D31258-FB70-4F75-96AA-7F3206DEF8F1}"/>
                </a:ext>
              </a:extLst>
            </p:cNvPr>
            <p:cNvSpPr>
              <a:spLocks/>
            </p:cNvSpPr>
            <p:nvPr/>
          </p:nvSpPr>
          <p:spPr bwMode="auto">
            <a:xfrm>
              <a:off x="3700" y="900"/>
              <a:ext cx="12" cy="10"/>
            </a:xfrm>
            <a:custGeom>
              <a:avLst/>
              <a:gdLst>
                <a:gd name="T0" fmla="*/ 18 w 8"/>
                <a:gd name="T1" fmla="*/ 1 h 7"/>
                <a:gd name="T2" fmla="*/ 21 w 8"/>
                <a:gd name="T3" fmla="*/ 20 h 7"/>
                <a:gd name="T4" fmla="*/ 27 w 8"/>
                <a:gd name="T5" fmla="*/ 13 h 7"/>
                <a:gd name="T6" fmla="*/ 18 w 8"/>
                <a:gd name="T7" fmla="*/ 1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7">
                  <a:moveTo>
                    <a:pt x="5" y="1"/>
                  </a:moveTo>
                  <a:cubicBezTo>
                    <a:pt x="5" y="1"/>
                    <a:pt x="0" y="7"/>
                    <a:pt x="6" y="7"/>
                  </a:cubicBezTo>
                  <a:cubicBezTo>
                    <a:pt x="6" y="7"/>
                    <a:pt x="8" y="6"/>
                    <a:pt x="8" y="4"/>
                  </a:cubicBezTo>
                  <a:cubicBezTo>
                    <a:pt x="7" y="2"/>
                    <a:pt x="6" y="0"/>
                    <a:pt x="5" y="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87" name="Freeform 917">
              <a:extLst>
                <a:ext uri="{FF2B5EF4-FFF2-40B4-BE49-F238E27FC236}">
                  <a16:creationId xmlns:a16="http://schemas.microsoft.com/office/drawing/2014/main" id="{50109E69-86EC-4DB4-BACF-525EFEEE6000}"/>
                </a:ext>
              </a:extLst>
            </p:cNvPr>
            <p:cNvSpPr>
              <a:spLocks/>
            </p:cNvSpPr>
            <p:nvPr/>
          </p:nvSpPr>
          <p:spPr bwMode="auto">
            <a:xfrm>
              <a:off x="3696" y="903"/>
              <a:ext cx="7" cy="6"/>
            </a:xfrm>
            <a:custGeom>
              <a:avLst/>
              <a:gdLst>
                <a:gd name="T0" fmla="*/ 1 w 5"/>
                <a:gd name="T1" fmla="*/ 5 h 4"/>
                <a:gd name="T2" fmla="*/ 1 w 5"/>
                <a:gd name="T3" fmla="*/ 14 h 4"/>
                <a:gd name="T4" fmla="*/ 11 w 5"/>
                <a:gd name="T5" fmla="*/ 14 h 4"/>
                <a:gd name="T6" fmla="*/ 14 w 5"/>
                <a:gd name="T7" fmla="*/ 0 h 4"/>
                <a:gd name="T8" fmla="*/ 1 w 5"/>
                <a:gd name="T9" fmla="*/ 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1" y="1"/>
                  </a:moveTo>
                  <a:cubicBezTo>
                    <a:pt x="1" y="1"/>
                    <a:pt x="0" y="3"/>
                    <a:pt x="1" y="4"/>
                  </a:cubicBezTo>
                  <a:cubicBezTo>
                    <a:pt x="4" y="4"/>
                    <a:pt x="4" y="4"/>
                    <a:pt x="4" y="4"/>
                  </a:cubicBezTo>
                  <a:cubicBezTo>
                    <a:pt x="4" y="4"/>
                    <a:pt x="4" y="1"/>
                    <a:pt x="5" y="0"/>
                  </a:cubicBezTo>
                  <a:lnTo>
                    <a:pt x="1" y="1"/>
                  </a:lnTo>
                  <a:close/>
                </a:path>
              </a:pathLst>
            </a:custGeom>
            <a:solidFill>
              <a:srgbClr val="2D36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588" name="Freeform 918">
              <a:extLst>
                <a:ext uri="{FF2B5EF4-FFF2-40B4-BE49-F238E27FC236}">
                  <a16:creationId xmlns:a16="http://schemas.microsoft.com/office/drawing/2014/main" id="{E8B0E4C7-726A-470C-A05B-C56A6EB825A8}"/>
                </a:ext>
              </a:extLst>
            </p:cNvPr>
            <p:cNvSpPr>
              <a:spLocks/>
            </p:cNvSpPr>
            <p:nvPr/>
          </p:nvSpPr>
          <p:spPr bwMode="auto">
            <a:xfrm>
              <a:off x="3672" y="898"/>
              <a:ext cx="40" cy="15"/>
            </a:xfrm>
            <a:custGeom>
              <a:avLst/>
              <a:gdLst>
                <a:gd name="T0" fmla="*/ 33 w 27"/>
                <a:gd name="T1" fmla="*/ 5 h 10"/>
                <a:gd name="T2" fmla="*/ 0 w 27"/>
                <a:gd name="T3" fmla="*/ 32 h 10"/>
                <a:gd name="T4" fmla="*/ 53 w 27"/>
                <a:gd name="T5" fmla="*/ 27 h 10"/>
                <a:gd name="T6" fmla="*/ 87 w 27"/>
                <a:gd name="T7" fmla="*/ 21 h 10"/>
                <a:gd name="T8" fmla="*/ 81 w 27"/>
                <a:gd name="T9" fmla="*/ 8 h 10"/>
                <a:gd name="T10" fmla="*/ 33 w 27"/>
                <a:gd name="T11" fmla="*/ 5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0">
                  <a:moveTo>
                    <a:pt x="10" y="1"/>
                  </a:moveTo>
                  <a:cubicBezTo>
                    <a:pt x="8" y="0"/>
                    <a:pt x="2" y="7"/>
                    <a:pt x="0" y="9"/>
                  </a:cubicBezTo>
                  <a:cubicBezTo>
                    <a:pt x="5" y="8"/>
                    <a:pt x="10" y="7"/>
                    <a:pt x="16" y="8"/>
                  </a:cubicBezTo>
                  <a:cubicBezTo>
                    <a:pt x="19" y="8"/>
                    <a:pt x="26" y="10"/>
                    <a:pt x="27" y="6"/>
                  </a:cubicBezTo>
                  <a:cubicBezTo>
                    <a:pt x="27" y="4"/>
                    <a:pt x="26" y="3"/>
                    <a:pt x="25" y="2"/>
                  </a:cubicBezTo>
                  <a:cubicBezTo>
                    <a:pt x="25" y="2"/>
                    <a:pt x="18" y="5"/>
                    <a:pt x="10" y="1"/>
                  </a:cubicBezTo>
                  <a:close/>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89" name="Freeform 919">
              <a:extLst>
                <a:ext uri="{FF2B5EF4-FFF2-40B4-BE49-F238E27FC236}">
                  <a16:creationId xmlns:a16="http://schemas.microsoft.com/office/drawing/2014/main" id="{6C5E514C-AFDE-4159-8F82-67A61E0738D1}"/>
                </a:ext>
              </a:extLst>
            </p:cNvPr>
            <p:cNvSpPr>
              <a:spLocks/>
            </p:cNvSpPr>
            <p:nvPr/>
          </p:nvSpPr>
          <p:spPr bwMode="auto">
            <a:xfrm>
              <a:off x="3657" y="889"/>
              <a:ext cx="66" cy="26"/>
            </a:xfrm>
            <a:custGeom>
              <a:avLst/>
              <a:gdLst>
                <a:gd name="T0" fmla="*/ 0 w 44"/>
                <a:gd name="T1" fmla="*/ 14 h 17"/>
                <a:gd name="T2" fmla="*/ 39 w 44"/>
                <a:gd name="T3" fmla="*/ 12 h 17"/>
                <a:gd name="T4" fmla="*/ 122 w 44"/>
                <a:gd name="T5" fmla="*/ 28 h 17"/>
                <a:gd name="T6" fmla="*/ 149 w 44"/>
                <a:gd name="T7" fmla="*/ 61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17">
                  <a:moveTo>
                    <a:pt x="0" y="4"/>
                  </a:moveTo>
                  <a:cubicBezTo>
                    <a:pt x="0" y="4"/>
                    <a:pt x="7" y="0"/>
                    <a:pt x="11" y="3"/>
                  </a:cubicBezTo>
                  <a:cubicBezTo>
                    <a:pt x="15" y="6"/>
                    <a:pt x="27" y="11"/>
                    <a:pt x="36" y="8"/>
                  </a:cubicBezTo>
                  <a:cubicBezTo>
                    <a:pt x="44" y="4"/>
                    <a:pt x="35" y="17"/>
                    <a:pt x="44" y="17"/>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90" name="Freeform 920">
              <a:extLst>
                <a:ext uri="{FF2B5EF4-FFF2-40B4-BE49-F238E27FC236}">
                  <a16:creationId xmlns:a16="http://schemas.microsoft.com/office/drawing/2014/main" id="{8B4C69E4-7EA1-42CF-B2F6-7B54A29025FC}"/>
                </a:ext>
              </a:extLst>
            </p:cNvPr>
            <p:cNvSpPr>
              <a:spLocks/>
            </p:cNvSpPr>
            <p:nvPr/>
          </p:nvSpPr>
          <p:spPr bwMode="auto">
            <a:xfrm>
              <a:off x="3539" y="903"/>
              <a:ext cx="45" cy="12"/>
            </a:xfrm>
            <a:custGeom>
              <a:avLst/>
              <a:gdLst>
                <a:gd name="T0" fmla="*/ 102 w 30"/>
                <a:gd name="T1" fmla="*/ 26 h 8"/>
                <a:gd name="T2" fmla="*/ 54 w 30"/>
                <a:gd name="T3" fmla="*/ 5 h 8"/>
                <a:gd name="T4" fmla="*/ 0 w 30"/>
                <a:gd name="T5" fmla="*/ 21 h 8"/>
                <a:gd name="T6" fmla="*/ 102 w 30"/>
                <a:gd name="T7" fmla="*/ 2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8">
                  <a:moveTo>
                    <a:pt x="30" y="7"/>
                  </a:moveTo>
                  <a:cubicBezTo>
                    <a:pt x="27" y="3"/>
                    <a:pt x="20" y="1"/>
                    <a:pt x="16" y="1"/>
                  </a:cubicBezTo>
                  <a:cubicBezTo>
                    <a:pt x="10" y="0"/>
                    <a:pt x="4" y="1"/>
                    <a:pt x="0" y="6"/>
                  </a:cubicBezTo>
                  <a:cubicBezTo>
                    <a:pt x="10" y="7"/>
                    <a:pt x="20" y="8"/>
                    <a:pt x="30" y="8"/>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91" name="Freeform 921">
              <a:extLst>
                <a:ext uri="{FF2B5EF4-FFF2-40B4-BE49-F238E27FC236}">
                  <a16:creationId xmlns:a16="http://schemas.microsoft.com/office/drawing/2014/main" id="{C2188D4C-2C28-42BC-92E2-E0CAB5096EA6}"/>
                </a:ext>
              </a:extLst>
            </p:cNvPr>
            <p:cNvSpPr>
              <a:spLocks/>
            </p:cNvSpPr>
            <p:nvPr/>
          </p:nvSpPr>
          <p:spPr bwMode="auto">
            <a:xfrm>
              <a:off x="3593" y="990"/>
              <a:ext cx="77" cy="30"/>
            </a:xfrm>
            <a:custGeom>
              <a:avLst/>
              <a:gdLst>
                <a:gd name="T0" fmla="*/ 0 w 51"/>
                <a:gd name="T1" fmla="*/ 14 h 20"/>
                <a:gd name="T2" fmla="*/ 48 w 51"/>
                <a:gd name="T3" fmla="*/ 27 h 20"/>
                <a:gd name="T4" fmla="*/ 137 w 51"/>
                <a:gd name="T5" fmla="*/ 39 h 20"/>
                <a:gd name="T6" fmla="*/ 175 w 51"/>
                <a:gd name="T7" fmla="*/ 8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20">
                  <a:moveTo>
                    <a:pt x="0" y="4"/>
                  </a:moveTo>
                  <a:cubicBezTo>
                    <a:pt x="0" y="4"/>
                    <a:pt x="7" y="0"/>
                    <a:pt x="14" y="8"/>
                  </a:cubicBezTo>
                  <a:cubicBezTo>
                    <a:pt x="20" y="17"/>
                    <a:pt x="30" y="20"/>
                    <a:pt x="40" y="11"/>
                  </a:cubicBezTo>
                  <a:cubicBezTo>
                    <a:pt x="49" y="2"/>
                    <a:pt x="51" y="2"/>
                    <a:pt x="51" y="2"/>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92" name="Freeform 922">
              <a:extLst>
                <a:ext uri="{FF2B5EF4-FFF2-40B4-BE49-F238E27FC236}">
                  <a16:creationId xmlns:a16="http://schemas.microsoft.com/office/drawing/2014/main" id="{8A2EB90C-AE7C-4F8E-8D5F-EEA4029F0DD3}"/>
                </a:ext>
              </a:extLst>
            </p:cNvPr>
            <p:cNvSpPr>
              <a:spLocks/>
            </p:cNvSpPr>
            <p:nvPr/>
          </p:nvSpPr>
          <p:spPr bwMode="auto">
            <a:xfrm>
              <a:off x="3509" y="964"/>
              <a:ext cx="92" cy="93"/>
            </a:xfrm>
            <a:custGeom>
              <a:avLst/>
              <a:gdLst>
                <a:gd name="T0" fmla="*/ 210 w 61"/>
                <a:gd name="T1" fmla="*/ 0 h 62"/>
                <a:gd name="T2" fmla="*/ 170 w 61"/>
                <a:gd name="T3" fmla="*/ 21 h 62"/>
                <a:gd name="T4" fmla="*/ 80 w 61"/>
                <a:gd name="T5" fmla="*/ 80 h 62"/>
                <a:gd name="T6" fmla="*/ 35 w 61"/>
                <a:gd name="T7" fmla="*/ 21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2">
                  <a:moveTo>
                    <a:pt x="61" y="0"/>
                  </a:moveTo>
                  <a:cubicBezTo>
                    <a:pt x="61" y="0"/>
                    <a:pt x="53" y="0"/>
                    <a:pt x="50" y="6"/>
                  </a:cubicBezTo>
                  <a:cubicBezTo>
                    <a:pt x="47" y="13"/>
                    <a:pt x="29" y="18"/>
                    <a:pt x="23" y="23"/>
                  </a:cubicBezTo>
                  <a:cubicBezTo>
                    <a:pt x="16" y="27"/>
                    <a:pt x="0" y="43"/>
                    <a:pt x="10" y="62"/>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93" name="Freeform 923">
              <a:extLst>
                <a:ext uri="{FF2B5EF4-FFF2-40B4-BE49-F238E27FC236}">
                  <a16:creationId xmlns:a16="http://schemas.microsoft.com/office/drawing/2014/main" id="{3D4D7642-D4C5-4DD1-981A-D2C9040D4082}"/>
                </a:ext>
              </a:extLst>
            </p:cNvPr>
            <p:cNvSpPr>
              <a:spLocks/>
            </p:cNvSpPr>
            <p:nvPr/>
          </p:nvSpPr>
          <p:spPr bwMode="auto">
            <a:xfrm>
              <a:off x="3667" y="963"/>
              <a:ext cx="60" cy="60"/>
            </a:xfrm>
            <a:custGeom>
              <a:avLst/>
              <a:gdLst>
                <a:gd name="T0" fmla="*/ 0 w 40"/>
                <a:gd name="T1" fmla="*/ 0 h 40"/>
                <a:gd name="T2" fmla="*/ 53 w 40"/>
                <a:gd name="T3" fmla="*/ 53 h 40"/>
                <a:gd name="T4" fmla="*/ 135 w 40"/>
                <a:gd name="T5" fmla="*/ 135 h 40"/>
                <a:gd name="T6" fmla="*/ 0 60000 65536"/>
                <a:gd name="T7" fmla="*/ 0 60000 65536"/>
                <a:gd name="T8" fmla="*/ 0 60000 65536"/>
              </a:gdLst>
              <a:ahLst/>
              <a:cxnLst>
                <a:cxn ang="T6">
                  <a:pos x="T0" y="T1"/>
                </a:cxn>
                <a:cxn ang="T7">
                  <a:pos x="T2" y="T3"/>
                </a:cxn>
                <a:cxn ang="T8">
                  <a:pos x="T4" y="T5"/>
                </a:cxn>
              </a:cxnLst>
              <a:rect l="0" t="0" r="r" b="b"/>
              <a:pathLst>
                <a:path w="40" h="40">
                  <a:moveTo>
                    <a:pt x="0" y="0"/>
                  </a:moveTo>
                  <a:cubicBezTo>
                    <a:pt x="0" y="0"/>
                    <a:pt x="10" y="13"/>
                    <a:pt x="15" y="15"/>
                  </a:cubicBezTo>
                  <a:cubicBezTo>
                    <a:pt x="21" y="17"/>
                    <a:pt x="39" y="22"/>
                    <a:pt x="40" y="40"/>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94" name="Freeform 924">
              <a:extLst>
                <a:ext uri="{FF2B5EF4-FFF2-40B4-BE49-F238E27FC236}">
                  <a16:creationId xmlns:a16="http://schemas.microsoft.com/office/drawing/2014/main" id="{8072D603-4CA6-4A98-8732-0A6D12B0EE93}"/>
                </a:ext>
              </a:extLst>
            </p:cNvPr>
            <p:cNvSpPr>
              <a:spLocks/>
            </p:cNvSpPr>
            <p:nvPr/>
          </p:nvSpPr>
          <p:spPr bwMode="auto">
            <a:xfrm>
              <a:off x="3565" y="1015"/>
              <a:ext cx="119" cy="11"/>
            </a:xfrm>
            <a:custGeom>
              <a:avLst/>
              <a:gdLst>
                <a:gd name="T0" fmla="*/ 0 w 79"/>
                <a:gd name="T1" fmla="*/ 20 h 7"/>
                <a:gd name="T2" fmla="*/ 75 w 79"/>
                <a:gd name="T3" fmla="*/ 20 h 7"/>
                <a:gd name="T4" fmla="*/ 270 w 79"/>
                <a:gd name="T5" fmla="*/ 8 h 7"/>
                <a:gd name="T6" fmla="*/ 0 60000 65536"/>
                <a:gd name="T7" fmla="*/ 0 60000 65536"/>
                <a:gd name="T8" fmla="*/ 0 60000 65536"/>
              </a:gdLst>
              <a:ahLst/>
              <a:cxnLst>
                <a:cxn ang="T6">
                  <a:pos x="T0" y="T1"/>
                </a:cxn>
                <a:cxn ang="T7">
                  <a:pos x="T2" y="T3"/>
                </a:cxn>
                <a:cxn ang="T8">
                  <a:pos x="T4" y="T5"/>
                </a:cxn>
              </a:cxnLst>
              <a:rect l="0" t="0" r="r" b="b"/>
              <a:pathLst>
                <a:path w="79" h="7">
                  <a:moveTo>
                    <a:pt x="0" y="5"/>
                  </a:moveTo>
                  <a:cubicBezTo>
                    <a:pt x="0" y="5"/>
                    <a:pt x="16" y="2"/>
                    <a:pt x="22" y="5"/>
                  </a:cubicBezTo>
                  <a:cubicBezTo>
                    <a:pt x="28" y="7"/>
                    <a:pt x="68" y="0"/>
                    <a:pt x="79" y="2"/>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95" name="Freeform 925">
              <a:extLst>
                <a:ext uri="{FF2B5EF4-FFF2-40B4-BE49-F238E27FC236}">
                  <a16:creationId xmlns:a16="http://schemas.microsoft.com/office/drawing/2014/main" id="{D32B9A0F-077C-4843-B459-140EC027CEEB}"/>
                </a:ext>
              </a:extLst>
            </p:cNvPr>
            <p:cNvSpPr>
              <a:spLocks/>
            </p:cNvSpPr>
            <p:nvPr/>
          </p:nvSpPr>
          <p:spPr bwMode="auto">
            <a:xfrm>
              <a:off x="3542" y="931"/>
              <a:ext cx="50" cy="27"/>
            </a:xfrm>
            <a:custGeom>
              <a:avLst/>
              <a:gdLst>
                <a:gd name="T0" fmla="*/ 115 w 33"/>
                <a:gd name="T1" fmla="*/ 8 h 18"/>
                <a:gd name="T2" fmla="*/ 0 w 33"/>
                <a:gd name="T3" fmla="*/ 0 h 18"/>
                <a:gd name="T4" fmla="*/ 0 60000 65536"/>
                <a:gd name="T5" fmla="*/ 0 60000 65536"/>
              </a:gdLst>
              <a:ahLst/>
              <a:cxnLst>
                <a:cxn ang="T4">
                  <a:pos x="T0" y="T1"/>
                </a:cxn>
                <a:cxn ang="T5">
                  <a:pos x="T2" y="T3"/>
                </a:cxn>
              </a:cxnLst>
              <a:rect l="0" t="0" r="r" b="b"/>
              <a:pathLst>
                <a:path w="33" h="18">
                  <a:moveTo>
                    <a:pt x="33" y="2"/>
                  </a:moveTo>
                  <a:cubicBezTo>
                    <a:pt x="33" y="2"/>
                    <a:pt x="23" y="18"/>
                    <a:pt x="0" y="0"/>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96" name="Freeform 926">
              <a:extLst>
                <a:ext uri="{FF2B5EF4-FFF2-40B4-BE49-F238E27FC236}">
                  <a16:creationId xmlns:a16="http://schemas.microsoft.com/office/drawing/2014/main" id="{035EAE72-D59F-4D12-9DCA-DCE84338EE97}"/>
                </a:ext>
              </a:extLst>
            </p:cNvPr>
            <p:cNvSpPr>
              <a:spLocks/>
            </p:cNvSpPr>
            <p:nvPr/>
          </p:nvSpPr>
          <p:spPr bwMode="auto">
            <a:xfrm>
              <a:off x="3670" y="930"/>
              <a:ext cx="60" cy="33"/>
            </a:xfrm>
            <a:custGeom>
              <a:avLst/>
              <a:gdLst>
                <a:gd name="T0" fmla="*/ 0 w 40"/>
                <a:gd name="T1" fmla="*/ 0 h 22"/>
                <a:gd name="T2" fmla="*/ 135 w 40"/>
                <a:gd name="T3" fmla="*/ 32 h 22"/>
                <a:gd name="T4" fmla="*/ 0 60000 65536"/>
                <a:gd name="T5" fmla="*/ 0 60000 65536"/>
              </a:gdLst>
              <a:ahLst/>
              <a:cxnLst>
                <a:cxn ang="T4">
                  <a:pos x="T0" y="T1"/>
                </a:cxn>
                <a:cxn ang="T5">
                  <a:pos x="T2" y="T3"/>
                </a:cxn>
              </a:cxnLst>
              <a:rect l="0" t="0" r="r" b="b"/>
              <a:pathLst>
                <a:path w="40" h="22">
                  <a:moveTo>
                    <a:pt x="0" y="0"/>
                  </a:moveTo>
                  <a:cubicBezTo>
                    <a:pt x="0" y="0"/>
                    <a:pt x="39" y="22"/>
                    <a:pt x="40" y="9"/>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97" name="Freeform 927">
              <a:extLst>
                <a:ext uri="{FF2B5EF4-FFF2-40B4-BE49-F238E27FC236}">
                  <a16:creationId xmlns:a16="http://schemas.microsoft.com/office/drawing/2014/main" id="{5E2EEA0C-1DEA-4FF6-A434-292C88E7A8A1}"/>
                </a:ext>
              </a:extLst>
            </p:cNvPr>
            <p:cNvSpPr>
              <a:spLocks/>
            </p:cNvSpPr>
            <p:nvPr/>
          </p:nvSpPr>
          <p:spPr bwMode="auto">
            <a:xfrm>
              <a:off x="3501" y="913"/>
              <a:ext cx="25" cy="2"/>
            </a:xfrm>
            <a:custGeom>
              <a:avLst/>
              <a:gdLst>
                <a:gd name="T0" fmla="*/ 61 w 16"/>
                <a:gd name="T1" fmla="*/ 0 h 1"/>
                <a:gd name="T2" fmla="*/ 0 w 16"/>
                <a:gd name="T3" fmla="*/ 8 h 1"/>
                <a:gd name="T4" fmla="*/ 0 60000 65536"/>
                <a:gd name="T5" fmla="*/ 0 60000 65536"/>
              </a:gdLst>
              <a:ahLst/>
              <a:cxnLst>
                <a:cxn ang="T4">
                  <a:pos x="T0" y="T1"/>
                </a:cxn>
                <a:cxn ang="T5">
                  <a:pos x="T2" y="T3"/>
                </a:cxn>
              </a:cxnLst>
              <a:rect l="0" t="0" r="r" b="b"/>
              <a:pathLst>
                <a:path w="16" h="1">
                  <a:moveTo>
                    <a:pt x="16" y="0"/>
                  </a:moveTo>
                  <a:cubicBezTo>
                    <a:pt x="16" y="0"/>
                    <a:pt x="7" y="1"/>
                    <a:pt x="0" y="1"/>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98" name="Freeform 928">
              <a:extLst>
                <a:ext uri="{FF2B5EF4-FFF2-40B4-BE49-F238E27FC236}">
                  <a16:creationId xmlns:a16="http://schemas.microsoft.com/office/drawing/2014/main" id="{6B0A3212-F01F-4459-9C15-A89285297F32}"/>
                </a:ext>
              </a:extLst>
            </p:cNvPr>
            <p:cNvSpPr>
              <a:spLocks/>
            </p:cNvSpPr>
            <p:nvPr/>
          </p:nvSpPr>
          <p:spPr bwMode="auto">
            <a:xfrm>
              <a:off x="3510" y="918"/>
              <a:ext cx="16" cy="9"/>
            </a:xfrm>
            <a:custGeom>
              <a:avLst/>
              <a:gdLst>
                <a:gd name="T0" fmla="*/ 42 w 10"/>
                <a:gd name="T1" fmla="*/ 0 h 6"/>
                <a:gd name="T2" fmla="*/ 0 w 10"/>
                <a:gd name="T3" fmla="*/ 21 h 6"/>
                <a:gd name="T4" fmla="*/ 0 60000 65536"/>
                <a:gd name="T5" fmla="*/ 0 60000 65536"/>
              </a:gdLst>
              <a:ahLst/>
              <a:cxnLst>
                <a:cxn ang="T4">
                  <a:pos x="T0" y="T1"/>
                </a:cxn>
                <a:cxn ang="T5">
                  <a:pos x="T2" y="T3"/>
                </a:cxn>
              </a:cxnLst>
              <a:rect l="0" t="0" r="r" b="b"/>
              <a:pathLst>
                <a:path w="10" h="6">
                  <a:moveTo>
                    <a:pt x="10" y="0"/>
                  </a:moveTo>
                  <a:cubicBezTo>
                    <a:pt x="10" y="0"/>
                    <a:pt x="3" y="1"/>
                    <a:pt x="0" y="6"/>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599" name="Freeform 929">
              <a:extLst>
                <a:ext uri="{FF2B5EF4-FFF2-40B4-BE49-F238E27FC236}">
                  <a16:creationId xmlns:a16="http://schemas.microsoft.com/office/drawing/2014/main" id="{AFF69C9D-50E0-407D-A882-B6A88FD8401D}"/>
                </a:ext>
              </a:extLst>
            </p:cNvPr>
            <p:cNvSpPr>
              <a:spLocks/>
            </p:cNvSpPr>
            <p:nvPr/>
          </p:nvSpPr>
          <p:spPr bwMode="auto">
            <a:xfrm>
              <a:off x="3521" y="921"/>
              <a:ext cx="8" cy="6"/>
            </a:xfrm>
            <a:custGeom>
              <a:avLst/>
              <a:gdLst>
                <a:gd name="T0" fmla="*/ 21 w 5"/>
                <a:gd name="T1" fmla="*/ 0 h 4"/>
                <a:gd name="T2" fmla="*/ 5 w 5"/>
                <a:gd name="T3" fmla="*/ 14 h 4"/>
                <a:gd name="T4" fmla="*/ 0 60000 65536"/>
                <a:gd name="T5" fmla="*/ 0 60000 65536"/>
              </a:gdLst>
              <a:ahLst/>
              <a:cxnLst>
                <a:cxn ang="T4">
                  <a:pos x="T0" y="T1"/>
                </a:cxn>
                <a:cxn ang="T5">
                  <a:pos x="T2" y="T3"/>
                </a:cxn>
              </a:cxnLst>
              <a:rect l="0" t="0" r="r" b="b"/>
              <a:pathLst>
                <a:path w="5" h="4">
                  <a:moveTo>
                    <a:pt x="5" y="0"/>
                  </a:moveTo>
                  <a:cubicBezTo>
                    <a:pt x="5" y="0"/>
                    <a:pt x="0" y="1"/>
                    <a:pt x="1" y="4"/>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00" name="Freeform 930">
              <a:extLst>
                <a:ext uri="{FF2B5EF4-FFF2-40B4-BE49-F238E27FC236}">
                  <a16:creationId xmlns:a16="http://schemas.microsoft.com/office/drawing/2014/main" id="{295A68C6-57AB-410A-94CB-1BE3D658F2AA}"/>
                </a:ext>
              </a:extLst>
            </p:cNvPr>
            <p:cNvSpPr>
              <a:spLocks/>
            </p:cNvSpPr>
            <p:nvPr/>
          </p:nvSpPr>
          <p:spPr bwMode="auto">
            <a:xfrm>
              <a:off x="3724" y="912"/>
              <a:ext cx="11" cy="4"/>
            </a:xfrm>
            <a:custGeom>
              <a:avLst/>
              <a:gdLst>
                <a:gd name="T0" fmla="*/ 0 w 7"/>
                <a:gd name="T1" fmla="*/ 1 h 3"/>
                <a:gd name="T2" fmla="*/ 27 w 7"/>
                <a:gd name="T3" fmla="*/ 0 h 3"/>
                <a:gd name="T4" fmla="*/ 0 60000 65536"/>
                <a:gd name="T5" fmla="*/ 0 60000 65536"/>
              </a:gdLst>
              <a:ahLst/>
              <a:cxnLst>
                <a:cxn ang="T4">
                  <a:pos x="T0" y="T1"/>
                </a:cxn>
                <a:cxn ang="T5">
                  <a:pos x="T2" y="T3"/>
                </a:cxn>
              </a:cxnLst>
              <a:rect l="0" t="0" r="r" b="b"/>
              <a:pathLst>
                <a:path w="7" h="3">
                  <a:moveTo>
                    <a:pt x="0" y="1"/>
                  </a:moveTo>
                  <a:cubicBezTo>
                    <a:pt x="0" y="1"/>
                    <a:pt x="6" y="3"/>
                    <a:pt x="7" y="0"/>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01" name="Freeform 931">
              <a:extLst>
                <a:ext uri="{FF2B5EF4-FFF2-40B4-BE49-F238E27FC236}">
                  <a16:creationId xmlns:a16="http://schemas.microsoft.com/office/drawing/2014/main" id="{BC16CE07-D92F-44B6-AF59-0A90B08BBB32}"/>
                </a:ext>
              </a:extLst>
            </p:cNvPr>
            <p:cNvSpPr>
              <a:spLocks/>
            </p:cNvSpPr>
            <p:nvPr/>
          </p:nvSpPr>
          <p:spPr bwMode="auto">
            <a:xfrm>
              <a:off x="3726" y="901"/>
              <a:ext cx="9" cy="6"/>
            </a:xfrm>
            <a:custGeom>
              <a:avLst/>
              <a:gdLst>
                <a:gd name="T0" fmla="*/ 0 w 6"/>
                <a:gd name="T1" fmla="*/ 14 h 4"/>
                <a:gd name="T2" fmla="*/ 21 w 6"/>
                <a:gd name="T3" fmla="*/ 0 h 4"/>
                <a:gd name="T4" fmla="*/ 0 60000 65536"/>
                <a:gd name="T5" fmla="*/ 0 60000 65536"/>
              </a:gdLst>
              <a:ahLst/>
              <a:cxnLst>
                <a:cxn ang="T4">
                  <a:pos x="T0" y="T1"/>
                </a:cxn>
                <a:cxn ang="T5">
                  <a:pos x="T2" y="T3"/>
                </a:cxn>
              </a:cxnLst>
              <a:rect l="0" t="0" r="r" b="b"/>
              <a:pathLst>
                <a:path w="6" h="4">
                  <a:moveTo>
                    <a:pt x="0" y="4"/>
                  </a:moveTo>
                  <a:cubicBezTo>
                    <a:pt x="0" y="4"/>
                    <a:pt x="6" y="3"/>
                    <a:pt x="6" y="0"/>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02" name="Freeform 932">
              <a:extLst>
                <a:ext uri="{FF2B5EF4-FFF2-40B4-BE49-F238E27FC236}">
                  <a16:creationId xmlns:a16="http://schemas.microsoft.com/office/drawing/2014/main" id="{ADB3B3DC-168A-46F4-B35C-C64E8EA14B8A}"/>
                </a:ext>
              </a:extLst>
            </p:cNvPr>
            <p:cNvSpPr>
              <a:spLocks/>
            </p:cNvSpPr>
            <p:nvPr/>
          </p:nvSpPr>
          <p:spPr bwMode="auto">
            <a:xfrm>
              <a:off x="3519" y="864"/>
              <a:ext cx="76" cy="21"/>
            </a:xfrm>
            <a:custGeom>
              <a:avLst/>
              <a:gdLst>
                <a:gd name="T0" fmla="*/ 0 w 50"/>
                <a:gd name="T1" fmla="*/ 41 h 14"/>
                <a:gd name="T2" fmla="*/ 67 w 50"/>
                <a:gd name="T3" fmla="*/ 12 h 14"/>
                <a:gd name="T4" fmla="*/ 155 w 50"/>
                <a:gd name="T5" fmla="*/ 14 h 14"/>
                <a:gd name="T6" fmla="*/ 150 w 50"/>
                <a:gd name="T7" fmla="*/ 32 h 14"/>
                <a:gd name="T8" fmla="*/ 61 w 50"/>
                <a:gd name="T9" fmla="*/ 41 h 14"/>
                <a:gd name="T10" fmla="*/ 0 w 50"/>
                <a:gd name="T11" fmla="*/ 41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14">
                  <a:moveTo>
                    <a:pt x="0" y="12"/>
                  </a:moveTo>
                  <a:cubicBezTo>
                    <a:pt x="0" y="12"/>
                    <a:pt x="13" y="0"/>
                    <a:pt x="19" y="3"/>
                  </a:cubicBezTo>
                  <a:cubicBezTo>
                    <a:pt x="25" y="6"/>
                    <a:pt x="27" y="12"/>
                    <a:pt x="44" y="4"/>
                  </a:cubicBezTo>
                  <a:cubicBezTo>
                    <a:pt x="44" y="4"/>
                    <a:pt x="50" y="5"/>
                    <a:pt x="43" y="9"/>
                  </a:cubicBezTo>
                  <a:cubicBezTo>
                    <a:pt x="37" y="14"/>
                    <a:pt x="25" y="14"/>
                    <a:pt x="17" y="12"/>
                  </a:cubicBezTo>
                  <a:cubicBezTo>
                    <a:pt x="8" y="9"/>
                    <a:pt x="0" y="12"/>
                    <a:pt x="0" y="12"/>
                  </a:cubicBezTo>
                  <a:close/>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03" name="Freeform 933">
              <a:extLst>
                <a:ext uri="{FF2B5EF4-FFF2-40B4-BE49-F238E27FC236}">
                  <a16:creationId xmlns:a16="http://schemas.microsoft.com/office/drawing/2014/main" id="{7CC91F50-F2EE-45BA-977F-F24B0CA0195F}"/>
                </a:ext>
              </a:extLst>
            </p:cNvPr>
            <p:cNvSpPr>
              <a:spLocks/>
            </p:cNvSpPr>
            <p:nvPr/>
          </p:nvSpPr>
          <p:spPr bwMode="auto">
            <a:xfrm>
              <a:off x="3654" y="864"/>
              <a:ext cx="73" cy="27"/>
            </a:xfrm>
            <a:custGeom>
              <a:avLst/>
              <a:gdLst>
                <a:gd name="T0" fmla="*/ 0 w 49"/>
                <a:gd name="T1" fmla="*/ 18 h 18"/>
                <a:gd name="T2" fmla="*/ 73 w 49"/>
                <a:gd name="T3" fmla="*/ 41 h 18"/>
                <a:gd name="T4" fmla="*/ 149 w 49"/>
                <a:gd name="T5" fmla="*/ 45 h 18"/>
                <a:gd name="T6" fmla="*/ 127 w 49"/>
                <a:gd name="T7" fmla="*/ 8 h 18"/>
                <a:gd name="T8" fmla="*/ 0 w 49"/>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18">
                  <a:moveTo>
                    <a:pt x="0" y="5"/>
                  </a:moveTo>
                  <a:cubicBezTo>
                    <a:pt x="0" y="5"/>
                    <a:pt x="14" y="13"/>
                    <a:pt x="22" y="12"/>
                  </a:cubicBezTo>
                  <a:cubicBezTo>
                    <a:pt x="31" y="11"/>
                    <a:pt x="40" y="8"/>
                    <a:pt x="45" y="13"/>
                  </a:cubicBezTo>
                  <a:cubicBezTo>
                    <a:pt x="49" y="18"/>
                    <a:pt x="46" y="0"/>
                    <a:pt x="38" y="2"/>
                  </a:cubicBezTo>
                  <a:cubicBezTo>
                    <a:pt x="30" y="3"/>
                    <a:pt x="11" y="10"/>
                    <a:pt x="0" y="5"/>
                  </a:cubicBezTo>
                  <a:close/>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04" name="Freeform 934">
              <a:extLst>
                <a:ext uri="{FF2B5EF4-FFF2-40B4-BE49-F238E27FC236}">
                  <a16:creationId xmlns:a16="http://schemas.microsoft.com/office/drawing/2014/main" id="{9E34EC60-E3F2-4C6C-B56A-FB6E77752704}"/>
                </a:ext>
              </a:extLst>
            </p:cNvPr>
            <p:cNvSpPr>
              <a:spLocks/>
            </p:cNvSpPr>
            <p:nvPr/>
          </p:nvSpPr>
          <p:spPr bwMode="auto">
            <a:xfrm>
              <a:off x="3510" y="859"/>
              <a:ext cx="128" cy="26"/>
            </a:xfrm>
            <a:custGeom>
              <a:avLst/>
              <a:gdLst>
                <a:gd name="T0" fmla="*/ 0 w 85"/>
                <a:gd name="T1" fmla="*/ 61 h 17"/>
                <a:gd name="T2" fmla="*/ 140 w 85"/>
                <a:gd name="T3" fmla="*/ 5 h 17"/>
                <a:gd name="T4" fmla="*/ 181 w 85"/>
                <a:gd name="T5" fmla="*/ 8 h 17"/>
                <a:gd name="T6" fmla="*/ 215 w 85"/>
                <a:gd name="T7" fmla="*/ 5 h 17"/>
                <a:gd name="T8" fmla="*/ 291 w 85"/>
                <a:gd name="T9" fmla="*/ 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17">
                  <a:moveTo>
                    <a:pt x="0" y="17"/>
                  </a:moveTo>
                  <a:cubicBezTo>
                    <a:pt x="7" y="1"/>
                    <a:pt x="25" y="2"/>
                    <a:pt x="41" y="1"/>
                  </a:cubicBezTo>
                  <a:cubicBezTo>
                    <a:pt x="45" y="1"/>
                    <a:pt x="49" y="3"/>
                    <a:pt x="53" y="2"/>
                  </a:cubicBezTo>
                  <a:cubicBezTo>
                    <a:pt x="56" y="2"/>
                    <a:pt x="60" y="2"/>
                    <a:pt x="63" y="1"/>
                  </a:cubicBezTo>
                  <a:cubicBezTo>
                    <a:pt x="71" y="0"/>
                    <a:pt x="77" y="0"/>
                    <a:pt x="85" y="2"/>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05" name="Freeform 935">
              <a:extLst>
                <a:ext uri="{FF2B5EF4-FFF2-40B4-BE49-F238E27FC236}">
                  <a16:creationId xmlns:a16="http://schemas.microsoft.com/office/drawing/2014/main" id="{69D55652-22A7-4ACD-A5C4-A9274505367B}"/>
                </a:ext>
              </a:extLst>
            </p:cNvPr>
            <p:cNvSpPr>
              <a:spLocks/>
            </p:cNvSpPr>
            <p:nvPr/>
          </p:nvSpPr>
          <p:spPr bwMode="auto">
            <a:xfrm>
              <a:off x="3581" y="841"/>
              <a:ext cx="139" cy="12"/>
            </a:xfrm>
            <a:custGeom>
              <a:avLst/>
              <a:gdLst>
                <a:gd name="T0" fmla="*/ 317 w 92"/>
                <a:gd name="T1" fmla="*/ 26 h 8"/>
                <a:gd name="T2" fmla="*/ 276 w 92"/>
                <a:gd name="T3" fmla="*/ 21 h 8"/>
                <a:gd name="T4" fmla="*/ 218 w 92"/>
                <a:gd name="T5" fmla="*/ 18 h 8"/>
                <a:gd name="T6" fmla="*/ 116 w 92"/>
                <a:gd name="T7" fmla="*/ 5 h 8"/>
                <a:gd name="T8" fmla="*/ 62 w 92"/>
                <a:gd name="T9" fmla="*/ 12 h 8"/>
                <a:gd name="T10" fmla="*/ 0 w 92"/>
                <a:gd name="T11" fmla="*/ 5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8">
                  <a:moveTo>
                    <a:pt x="92" y="7"/>
                  </a:moveTo>
                  <a:cubicBezTo>
                    <a:pt x="87" y="5"/>
                    <a:pt x="85" y="4"/>
                    <a:pt x="80" y="6"/>
                  </a:cubicBezTo>
                  <a:cubicBezTo>
                    <a:pt x="73" y="8"/>
                    <a:pt x="69" y="8"/>
                    <a:pt x="63" y="5"/>
                  </a:cubicBezTo>
                  <a:cubicBezTo>
                    <a:pt x="54" y="2"/>
                    <a:pt x="43" y="0"/>
                    <a:pt x="34" y="1"/>
                  </a:cubicBezTo>
                  <a:cubicBezTo>
                    <a:pt x="28" y="1"/>
                    <a:pt x="23" y="2"/>
                    <a:pt x="18" y="3"/>
                  </a:cubicBezTo>
                  <a:cubicBezTo>
                    <a:pt x="11" y="3"/>
                    <a:pt x="6" y="1"/>
                    <a:pt x="0" y="1"/>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06" name="Freeform 936">
              <a:extLst>
                <a:ext uri="{FF2B5EF4-FFF2-40B4-BE49-F238E27FC236}">
                  <a16:creationId xmlns:a16="http://schemas.microsoft.com/office/drawing/2014/main" id="{8B0E9801-45F3-4D0E-8C18-FF3075D65818}"/>
                </a:ext>
              </a:extLst>
            </p:cNvPr>
            <p:cNvSpPr>
              <a:spLocks/>
            </p:cNvSpPr>
            <p:nvPr/>
          </p:nvSpPr>
          <p:spPr bwMode="auto">
            <a:xfrm>
              <a:off x="3539" y="829"/>
              <a:ext cx="131" cy="11"/>
            </a:xfrm>
            <a:custGeom>
              <a:avLst/>
              <a:gdLst>
                <a:gd name="T0" fmla="*/ 0 w 87"/>
                <a:gd name="T1" fmla="*/ 20 h 7"/>
                <a:gd name="T2" fmla="*/ 86 w 87"/>
                <a:gd name="T3" fmla="*/ 13 h 7"/>
                <a:gd name="T4" fmla="*/ 157 w 87"/>
                <a:gd name="T5" fmla="*/ 13 h 7"/>
                <a:gd name="T6" fmla="*/ 297 w 87"/>
                <a:gd name="T7" fmla="*/ 1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 h="7">
                  <a:moveTo>
                    <a:pt x="0" y="5"/>
                  </a:moveTo>
                  <a:cubicBezTo>
                    <a:pt x="9" y="5"/>
                    <a:pt x="17" y="5"/>
                    <a:pt x="25" y="3"/>
                  </a:cubicBezTo>
                  <a:cubicBezTo>
                    <a:pt x="33" y="1"/>
                    <a:pt x="38" y="0"/>
                    <a:pt x="46" y="3"/>
                  </a:cubicBezTo>
                  <a:cubicBezTo>
                    <a:pt x="59" y="7"/>
                    <a:pt x="74" y="6"/>
                    <a:pt x="87" y="3"/>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07" name="Freeform 937">
              <a:extLst>
                <a:ext uri="{FF2B5EF4-FFF2-40B4-BE49-F238E27FC236}">
                  <a16:creationId xmlns:a16="http://schemas.microsoft.com/office/drawing/2014/main" id="{3291D450-7055-4BB5-86A1-9F5FC2D1DE0D}"/>
                </a:ext>
              </a:extLst>
            </p:cNvPr>
            <p:cNvSpPr>
              <a:spLocks/>
            </p:cNvSpPr>
            <p:nvPr/>
          </p:nvSpPr>
          <p:spPr bwMode="auto">
            <a:xfrm>
              <a:off x="3404" y="636"/>
              <a:ext cx="346" cy="571"/>
            </a:xfrm>
            <a:custGeom>
              <a:avLst/>
              <a:gdLst>
                <a:gd name="T0" fmla="*/ 587 w 230"/>
                <a:gd name="T1" fmla="*/ 1221 h 381"/>
                <a:gd name="T2" fmla="*/ 677 w 230"/>
                <a:gd name="T3" fmla="*/ 1040 h 381"/>
                <a:gd name="T4" fmla="*/ 772 w 230"/>
                <a:gd name="T5" fmla="*/ 836 h 381"/>
                <a:gd name="T6" fmla="*/ 769 w 230"/>
                <a:gd name="T7" fmla="*/ 602 h 381"/>
                <a:gd name="T8" fmla="*/ 755 w 230"/>
                <a:gd name="T9" fmla="*/ 351 h 381"/>
                <a:gd name="T10" fmla="*/ 113 w 230"/>
                <a:gd name="T11" fmla="*/ 235 h 381"/>
                <a:gd name="T12" fmla="*/ 66 w 230"/>
                <a:gd name="T13" fmla="*/ 472 h 381"/>
                <a:gd name="T14" fmla="*/ 81 w 230"/>
                <a:gd name="T15" fmla="*/ 501 h 381"/>
                <a:gd name="T16" fmla="*/ 66 w 230"/>
                <a:gd name="T17" fmla="*/ 662 h 381"/>
                <a:gd name="T18" fmla="*/ 95 w 230"/>
                <a:gd name="T19" fmla="*/ 778 h 381"/>
                <a:gd name="T20" fmla="*/ 140 w 230"/>
                <a:gd name="T21" fmla="*/ 770 h 381"/>
                <a:gd name="T22" fmla="*/ 305 w 230"/>
                <a:gd name="T23" fmla="*/ 1078 h 381"/>
                <a:gd name="T24" fmla="*/ 405 w 230"/>
                <a:gd name="T25" fmla="*/ 1283 h 3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0" h="381">
                  <a:moveTo>
                    <a:pt x="172" y="363"/>
                  </a:moveTo>
                  <a:cubicBezTo>
                    <a:pt x="178" y="343"/>
                    <a:pt x="199" y="309"/>
                    <a:pt x="199" y="309"/>
                  </a:cubicBezTo>
                  <a:cubicBezTo>
                    <a:pt x="213" y="294"/>
                    <a:pt x="225" y="268"/>
                    <a:pt x="227" y="248"/>
                  </a:cubicBezTo>
                  <a:cubicBezTo>
                    <a:pt x="228" y="228"/>
                    <a:pt x="224" y="190"/>
                    <a:pt x="226" y="179"/>
                  </a:cubicBezTo>
                  <a:cubicBezTo>
                    <a:pt x="228" y="167"/>
                    <a:pt x="230" y="140"/>
                    <a:pt x="222" y="104"/>
                  </a:cubicBezTo>
                  <a:cubicBezTo>
                    <a:pt x="199" y="0"/>
                    <a:pt x="56" y="37"/>
                    <a:pt x="33" y="70"/>
                  </a:cubicBezTo>
                  <a:cubicBezTo>
                    <a:pt x="16" y="95"/>
                    <a:pt x="19" y="125"/>
                    <a:pt x="19" y="140"/>
                  </a:cubicBezTo>
                  <a:cubicBezTo>
                    <a:pt x="19" y="145"/>
                    <a:pt x="24" y="149"/>
                    <a:pt x="24" y="149"/>
                  </a:cubicBezTo>
                  <a:cubicBezTo>
                    <a:pt x="0" y="139"/>
                    <a:pt x="20" y="167"/>
                    <a:pt x="19" y="197"/>
                  </a:cubicBezTo>
                  <a:cubicBezTo>
                    <a:pt x="18" y="227"/>
                    <a:pt x="25" y="221"/>
                    <a:pt x="28" y="231"/>
                  </a:cubicBezTo>
                  <a:cubicBezTo>
                    <a:pt x="38" y="261"/>
                    <a:pt x="41" y="229"/>
                    <a:pt x="41" y="229"/>
                  </a:cubicBezTo>
                  <a:cubicBezTo>
                    <a:pt x="42" y="247"/>
                    <a:pt x="37" y="289"/>
                    <a:pt x="90" y="320"/>
                  </a:cubicBezTo>
                  <a:cubicBezTo>
                    <a:pt x="90" y="320"/>
                    <a:pt x="113" y="332"/>
                    <a:pt x="119" y="38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08" name="Freeform 938">
              <a:extLst>
                <a:ext uri="{FF2B5EF4-FFF2-40B4-BE49-F238E27FC236}">
                  <a16:creationId xmlns:a16="http://schemas.microsoft.com/office/drawing/2014/main" id="{AD219BD7-9E63-42C4-8672-BA4839890042}"/>
                </a:ext>
              </a:extLst>
            </p:cNvPr>
            <p:cNvSpPr>
              <a:spLocks/>
            </p:cNvSpPr>
            <p:nvPr/>
          </p:nvSpPr>
          <p:spPr bwMode="auto">
            <a:xfrm>
              <a:off x="3411" y="750"/>
              <a:ext cx="69" cy="148"/>
            </a:xfrm>
            <a:custGeom>
              <a:avLst/>
              <a:gdLst>
                <a:gd name="T0" fmla="*/ 135 w 46"/>
                <a:gd name="T1" fmla="*/ 121 h 99"/>
                <a:gd name="T2" fmla="*/ 147 w 46"/>
                <a:gd name="T3" fmla="*/ 223 h 99"/>
                <a:gd name="T4" fmla="*/ 89 w 46"/>
                <a:gd name="T5" fmla="*/ 295 h 99"/>
                <a:gd name="T6" fmla="*/ 39 w 46"/>
                <a:gd name="T7" fmla="*/ 236 h 99"/>
                <a:gd name="T8" fmla="*/ 32 w 46"/>
                <a:gd name="T9" fmla="*/ 211 h 99"/>
                <a:gd name="T10" fmla="*/ 18 w 46"/>
                <a:gd name="T11" fmla="*/ 215 h 99"/>
                <a:gd name="T12" fmla="*/ 18 w 46"/>
                <a:gd name="T13" fmla="*/ 190 h 99"/>
                <a:gd name="T14" fmla="*/ 18 w 46"/>
                <a:gd name="T15" fmla="*/ 161 h 99"/>
                <a:gd name="T16" fmla="*/ 80 w 46"/>
                <a:gd name="T17" fmla="*/ 9 h 99"/>
                <a:gd name="T18" fmla="*/ 135 w 46"/>
                <a:gd name="T19" fmla="*/ 121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99">
                  <a:moveTo>
                    <a:pt x="40" y="36"/>
                  </a:moveTo>
                  <a:cubicBezTo>
                    <a:pt x="40" y="36"/>
                    <a:pt x="40" y="63"/>
                    <a:pt x="43" y="67"/>
                  </a:cubicBezTo>
                  <a:cubicBezTo>
                    <a:pt x="46" y="71"/>
                    <a:pt x="37" y="99"/>
                    <a:pt x="26" y="88"/>
                  </a:cubicBezTo>
                  <a:cubicBezTo>
                    <a:pt x="16" y="77"/>
                    <a:pt x="20" y="72"/>
                    <a:pt x="11" y="71"/>
                  </a:cubicBezTo>
                  <a:cubicBezTo>
                    <a:pt x="11" y="71"/>
                    <a:pt x="10" y="65"/>
                    <a:pt x="9" y="63"/>
                  </a:cubicBezTo>
                  <a:cubicBezTo>
                    <a:pt x="8" y="61"/>
                    <a:pt x="5" y="64"/>
                    <a:pt x="5" y="64"/>
                  </a:cubicBezTo>
                  <a:cubicBezTo>
                    <a:pt x="5" y="64"/>
                    <a:pt x="0" y="58"/>
                    <a:pt x="5" y="57"/>
                  </a:cubicBezTo>
                  <a:cubicBezTo>
                    <a:pt x="10" y="56"/>
                    <a:pt x="8" y="47"/>
                    <a:pt x="5" y="48"/>
                  </a:cubicBezTo>
                  <a:cubicBezTo>
                    <a:pt x="1" y="48"/>
                    <a:pt x="22" y="0"/>
                    <a:pt x="23" y="3"/>
                  </a:cubicBezTo>
                  <a:cubicBezTo>
                    <a:pt x="26" y="7"/>
                    <a:pt x="25" y="34"/>
                    <a:pt x="40" y="36"/>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09" name="Freeform 939">
              <a:extLst>
                <a:ext uri="{FF2B5EF4-FFF2-40B4-BE49-F238E27FC236}">
                  <a16:creationId xmlns:a16="http://schemas.microsoft.com/office/drawing/2014/main" id="{D0EA57E4-9E88-4FE8-8017-605D5B71B6AE}"/>
                </a:ext>
              </a:extLst>
            </p:cNvPr>
            <p:cNvSpPr>
              <a:spLocks/>
            </p:cNvSpPr>
            <p:nvPr/>
          </p:nvSpPr>
          <p:spPr bwMode="auto">
            <a:xfrm>
              <a:off x="3736" y="780"/>
              <a:ext cx="30" cy="117"/>
            </a:xfrm>
            <a:custGeom>
              <a:avLst/>
              <a:gdLst>
                <a:gd name="T0" fmla="*/ 0 w 20"/>
                <a:gd name="T1" fmla="*/ 0 h 78"/>
                <a:gd name="T2" fmla="*/ 68 w 20"/>
                <a:gd name="T3" fmla="*/ 162 h 78"/>
                <a:gd name="T4" fmla="*/ 53 w 20"/>
                <a:gd name="T5" fmla="*/ 149 h 78"/>
                <a:gd name="T6" fmla="*/ 62 w 20"/>
                <a:gd name="T7" fmla="*/ 183 h 78"/>
                <a:gd name="T8" fmla="*/ 45 w 20"/>
                <a:gd name="T9" fmla="*/ 167 h 78"/>
                <a:gd name="T10" fmla="*/ 21 w 20"/>
                <a:gd name="T11" fmla="*/ 264 h 78"/>
                <a:gd name="T12" fmla="*/ 0 w 20"/>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78">
                  <a:moveTo>
                    <a:pt x="0" y="0"/>
                  </a:moveTo>
                  <a:cubicBezTo>
                    <a:pt x="0" y="0"/>
                    <a:pt x="18" y="21"/>
                    <a:pt x="20" y="48"/>
                  </a:cubicBezTo>
                  <a:cubicBezTo>
                    <a:pt x="15" y="44"/>
                    <a:pt x="15" y="44"/>
                    <a:pt x="15" y="44"/>
                  </a:cubicBezTo>
                  <a:cubicBezTo>
                    <a:pt x="15" y="44"/>
                    <a:pt x="19" y="49"/>
                    <a:pt x="18" y="54"/>
                  </a:cubicBezTo>
                  <a:cubicBezTo>
                    <a:pt x="13" y="49"/>
                    <a:pt x="13" y="49"/>
                    <a:pt x="13" y="49"/>
                  </a:cubicBezTo>
                  <a:cubicBezTo>
                    <a:pt x="13" y="49"/>
                    <a:pt x="8" y="69"/>
                    <a:pt x="6" y="78"/>
                  </a:cubicBezTo>
                  <a:cubicBezTo>
                    <a:pt x="6" y="78"/>
                    <a:pt x="10" y="44"/>
                    <a:pt x="0" y="0"/>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10" name="Freeform 940">
              <a:extLst>
                <a:ext uri="{FF2B5EF4-FFF2-40B4-BE49-F238E27FC236}">
                  <a16:creationId xmlns:a16="http://schemas.microsoft.com/office/drawing/2014/main" id="{D389F70F-586C-42B7-848A-F2231DE8A3F2}"/>
                </a:ext>
              </a:extLst>
            </p:cNvPr>
            <p:cNvSpPr>
              <a:spLocks/>
            </p:cNvSpPr>
            <p:nvPr/>
          </p:nvSpPr>
          <p:spPr bwMode="auto">
            <a:xfrm>
              <a:off x="3687" y="1008"/>
              <a:ext cx="16" cy="10"/>
            </a:xfrm>
            <a:custGeom>
              <a:avLst/>
              <a:gdLst>
                <a:gd name="T0" fmla="*/ 0 w 11"/>
                <a:gd name="T1" fmla="*/ 20 h 7"/>
                <a:gd name="T2" fmla="*/ 33 w 11"/>
                <a:gd name="T3" fmla="*/ 0 h 7"/>
                <a:gd name="T4" fmla="*/ 0 60000 65536"/>
                <a:gd name="T5" fmla="*/ 0 60000 65536"/>
              </a:gdLst>
              <a:ahLst/>
              <a:cxnLst>
                <a:cxn ang="T4">
                  <a:pos x="T0" y="T1"/>
                </a:cxn>
                <a:cxn ang="T5">
                  <a:pos x="T2" y="T3"/>
                </a:cxn>
              </a:cxnLst>
              <a:rect l="0" t="0" r="r" b="b"/>
              <a:pathLst>
                <a:path w="11" h="7">
                  <a:moveTo>
                    <a:pt x="0" y="7"/>
                  </a:moveTo>
                  <a:cubicBezTo>
                    <a:pt x="3" y="7"/>
                    <a:pt x="8" y="3"/>
                    <a:pt x="11" y="0"/>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11" name="Freeform 941">
              <a:extLst>
                <a:ext uri="{FF2B5EF4-FFF2-40B4-BE49-F238E27FC236}">
                  <a16:creationId xmlns:a16="http://schemas.microsoft.com/office/drawing/2014/main" id="{8FD9C277-63F5-436B-9364-50923415FEE1}"/>
                </a:ext>
              </a:extLst>
            </p:cNvPr>
            <p:cNvSpPr>
              <a:spLocks/>
            </p:cNvSpPr>
            <p:nvPr/>
          </p:nvSpPr>
          <p:spPr bwMode="auto">
            <a:xfrm>
              <a:off x="3544" y="1018"/>
              <a:ext cx="16" cy="5"/>
            </a:xfrm>
            <a:custGeom>
              <a:avLst/>
              <a:gdLst>
                <a:gd name="T0" fmla="*/ 33 w 11"/>
                <a:gd name="T1" fmla="*/ 13 h 3"/>
                <a:gd name="T2" fmla="*/ 0 w 11"/>
                <a:gd name="T3" fmla="*/ 0 h 3"/>
                <a:gd name="T4" fmla="*/ 0 60000 65536"/>
                <a:gd name="T5" fmla="*/ 0 60000 65536"/>
              </a:gdLst>
              <a:ahLst/>
              <a:cxnLst>
                <a:cxn ang="T4">
                  <a:pos x="T0" y="T1"/>
                </a:cxn>
                <a:cxn ang="T5">
                  <a:pos x="T2" y="T3"/>
                </a:cxn>
              </a:cxnLst>
              <a:rect l="0" t="0" r="r" b="b"/>
              <a:pathLst>
                <a:path w="11" h="3">
                  <a:moveTo>
                    <a:pt x="11" y="3"/>
                  </a:moveTo>
                  <a:cubicBezTo>
                    <a:pt x="7" y="2"/>
                    <a:pt x="4" y="3"/>
                    <a:pt x="0" y="0"/>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12" name="Freeform 942">
              <a:extLst>
                <a:ext uri="{FF2B5EF4-FFF2-40B4-BE49-F238E27FC236}">
                  <a16:creationId xmlns:a16="http://schemas.microsoft.com/office/drawing/2014/main" id="{59CCBC52-99DF-4AB6-A0E8-458273D0BAC5}"/>
                </a:ext>
              </a:extLst>
            </p:cNvPr>
            <p:cNvSpPr>
              <a:spLocks/>
            </p:cNvSpPr>
            <p:nvPr/>
          </p:nvSpPr>
          <p:spPr bwMode="auto">
            <a:xfrm>
              <a:off x="3700" y="997"/>
              <a:ext cx="2" cy="6"/>
            </a:xfrm>
            <a:custGeom>
              <a:avLst/>
              <a:gdLst>
                <a:gd name="T0" fmla="*/ 8 w 1"/>
                <a:gd name="T1" fmla="*/ 14 h 4"/>
                <a:gd name="T2" fmla="*/ 0 w 1"/>
                <a:gd name="T3" fmla="*/ 0 h 4"/>
                <a:gd name="T4" fmla="*/ 0 60000 65536"/>
                <a:gd name="T5" fmla="*/ 0 60000 65536"/>
              </a:gdLst>
              <a:ahLst/>
              <a:cxnLst>
                <a:cxn ang="T4">
                  <a:pos x="T0" y="T1"/>
                </a:cxn>
                <a:cxn ang="T5">
                  <a:pos x="T2" y="T3"/>
                </a:cxn>
              </a:cxnLst>
              <a:rect l="0" t="0" r="r" b="b"/>
              <a:pathLst>
                <a:path w="1" h="4">
                  <a:moveTo>
                    <a:pt x="1" y="4"/>
                  </a:moveTo>
                  <a:cubicBezTo>
                    <a:pt x="1" y="3"/>
                    <a:pt x="1" y="1"/>
                    <a:pt x="0" y="0"/>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13" name="Freeform 943">
              <a:extLst>
                <a:ext uri="{FF2B5EF4-FFF2-40B4-BE49-F238E27FC236}">
                  <a16:creationId xmlns:a16="http://schemas.microsoft.com/office/drawing/2014/main" id="{C15CC46C-36EF-411C-A332-55316D4612F2}"/>
                </a:ext>
              </a:extLst>
            </p:cNvPr>
            <p:cNvSpPr>
              <a:spLocks/>
            </p:cNvSpPr>
            <p:nvPr/>
          </p:nvSpPr>
          <p:spPr bwMode="auto">
            <a:xfrm>
              <a:off x="3616" y="999"/>
              <a:ext cx="28" cy="19"/>
            </a:xfrm>
            <a:custGeom>
              <a:avLst/>
              <a:gdLst>
                <a:gd name="T0" fmla="*/ 0 w 19"/>
                <a:gd name="T1" fmla="*/ 0 h 13"/>
                <a:gd name="T2" fmla="*/ 60 w 19"/>
                <a:gd name="T3" fmla="*/ 22 h 13"/>
                <a:gd name="T4" fmla="*/ 0 w 19"/>
                <a:gd name="T5" fmla="*/ 0 h 13"/>
                <a:gd name="T6" fmla="*/ 0 60000 65536"/>
                <a:gd name="T7" fmla="*/ 0 60000 65536"/>
                <a:gd name="T8" fmla="*/ 0 60000 65536"/>
              </a:gdLst>
              <a:ahLst/>
              <a:cxnLst>
                <a:cxn ang="T6">
                  <a:pos x="T0" y="T1"/>
                </a:cxn>
                <a:cxn ang="T7">
                  <a:pos x="T2" y="T3"/>
                </a:cxn>
                <a:cxn ang="T8">
                  <a:pos x="T4" y="T5"/>
                </a:cxn>
              </a:cxnLst>
              <a:rect l="0" t="0" r="r" b="b"/>
              <a:pathLst>
                <a:path w="19" h="13">
                  <a:moveTo>
                    <a:pt x="0" y="0"/>
                  </a:moveTo>
                  <a:cubicBezTo>
                    <a:pt x="0" y="0"/>
                    <a:pt x="8" y="13"/>
                    <a:pt x="19" y="7"/>
                  </a:cubicBezTo>
                  <a:cubicBezTo>
                    <a:pt x="19" y="7"/>
                    <a:pt x="4" y="7"/>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14" name="Freeform 944">
              <a:extLst>
                <a:ext uri="{FF2B5EF4-FFF2-40B4-BE49-F238E27FC236}">
                  <a16:creationId xmlns:a16="http://schemas.microsoft.com/office/drawing/2014/main" id="{BF9FBB57-7D01-4DB2-9C0C-8090ADC3CD55}"/>
                </a:ext>
              </a:extLst>
            </p:cNvPr>
            <p:cNvSpPr>
              <a:spLocks/>
            </p:cNvSpPr>
            <p:nvPr/>
          </p:nvSpPr>
          <p:spPr bwMode="auto">
            <a:xfrm>
              <a:off x="3611" y="888"/>
              <a:ext cx="21" cy="15"/>
            </a:xfrm>
            <a:custGeom>
              <a:avLst/>
              <a:gdLst>
                <a:gd name="T0" fmla="*/ 0 w 14"/>
                <a:gd name="T1" fmla="*/ 5 h 10"/>
                <a:gd name="T2" fmla="*/ 48 w 14"/>
                <a:gd name="T3" fmla="*/ 0 h 10"/>
                <a:gd name="T4" fmla="*/ 0 w 14"/>
                <a:gd name="T5" fmla="*/ 5 h 10"/>
                <a:gd name="T6" fmla="*/ 0 60000 65536"/>
                <a:gd name="T7" fmla="*/ 0 60000 65536"/>
                <a:gd name="T8" fmla="*/ 0 60000 65536"/>
              </a:gdLst>
              <a:ahLst/>
              <a:cxnLst>
                <a:cxn ang="T6">
                  <a:pos x="T0" y="T1"/>
                </a:cxn>
                <a:cxn ang="T7">
                  <a:pos x="T2" y="T3"/>
                </a:cxn>
                <a:cxn ang="T8">
                  <a:pos x="T4" y="T5"/>
                </a:cxn>
              </a:cxnLst>
              <a:rect l="0" t="0" r="r" b="b"/>
              <a:pathLst>
                <a:path w="14" h="10">
                  <a:moveTo>
                    <a:pt x="0" y="1"/>
                  </a:moveTo>
                  <a:cubicBezTo>
                    <a:pt x="0" y="1"/>
                    <a:pt x="6" y="5"/>
                    <a:pt x="14" y="0"/>
                  </a:cubicBezTo>
                  <a:cubicBezTo>
                    <a:pt x="14" y="0"/>
                    <a:pt x="8" y="10"/>
                    <a:pt x="0"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15" name="Freeform 945">
              <a:extLst>
                <a:ext uri="{FF2B5EF4-FFF2-40B4-BE49-F238E27FC236}">
                  <a16:creationId xmlns:a16="http://schemas.microsoft.com/office/drawing/2014/main" id="{AC08DA87-A050-449A-933D-61CF0AE205F3}"/>
                </a:ext>
              </a:extLst>
            </p:cNvPr>
            <p:cNvSpPr>
              <a:spLocks/>
            </p:cNvSpPr>
            <p:nvPr/>
          </p:nvSpPr>
          <p:spPr bwMode="auto">
            <a:xfrm>
              <a:off x="3608" y="898"/>
              <a:ext cx="29" cy="23"/>
            </a:xfrm>
            <a:custGeom>
              <a:avLst/>
              <a:gdLst>
                <a:gd name="T0" fmla="*/ 0 w 19"/>
                <a:gd name="T1" fmla="*/ 0 h 15"/>
                <a:gd name="T2" fmla="*/ 67 w 19"/>
                <a:gd name="T3" fmla="*/ 0 h 15"/>
                <a:gd name="T4" fmla="*/ 0 w 19"/>
                <a:gd name="T5" fmla="*/ 0 h 15"/>
                <a:gd name="T6" fmla="*/ 0 60000 65536"/>
                <a:gd name="T7" fmla="*/ 0 60000 65536"/>
                <a:gd name="T8" fmla="*/ 0 60000 65536"/>
              </a:gdLst>
              <a:ahLst/>
              <a:cxnLst>
                <a:cxn ang="T6">
                  <a:pos x="T0" y="T1"/>
                </a:cxn>
                <a:cxn ang="T7">
                  <a:pos x="T2" y="T3"/>
                </a:cxn>
                <a:cxn ang="T8">
                  <a:pos x="T4" y="T5"/>
                </a:cxn>
              </a:cxnLst>
              <a:rect l="0" t="0" r="r" b="b"/>
              <a:pathLst>
                <a:path w="19" h="15">
                  <a:moveTo>
                    <a:pt x="0" y="0"/>
                  </a:moveTo>
                  <a:cubicBezTo>
                    <a:pt x="0" y="0"/>
                    <a:pt x="14" y="9"/>
                    <a:pt x="19" y="0"/>
                  </a:cubicBezTo>
                  <a:cubicBezTo>
                    <a:pt x="19" y="0"/>
                    <a:pt x="15" y="15"/>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16" name="Freeform 946">
              <a:extLst>
                <a:ext uri="{FF2B5EF4-FFF2-40B4-BE49-F238E27FC236}">
                  <a16:creationId xmlns:a16="http://schemas.microsoft.com/office/drawing/2014/main" id="{325B7E47-81E6-4EDD-AD8E-5898B88372F2}"/>
                </a:ext>
              </a:extLst>
            </p:cNvPr>
            <p:cNvSpPr>
              <a:spLocks/>
            </p:cNvSpPr>
            <p:nvPr/>
          </p:nvSpPr>
          <p:spPr bwMode="auto">
            <a:xfrm>
              <a:off x="3672" y="933"/>
              <a:ext cx="60" cy="45"/>
            </a:xfrm>
            <a:custGeom>
              <a:avLst/>
              <a:gdLst>
                <a:gd name="T0" fmla="*/ 0 w 40"/>
                <a:gd name="T1" fmla="*/ 0 h 30"/>
                <a:gd name="T2" fmla="*/ 135 w 40"/>
                <a:gd name="T3" fmla="*/ 32 h 30"/>
                <a:gd name="T4" fmla="*/ 0 w 40"/>
                <a:gd name="T5" fmla="*/ 0 h 30"/>
                <a:gd name="T6" fmla="*/ 0 60000 65536"/>
                <a:gd name="T7" fmla="*/ 0 60000 65536"/>
                <a:gd name="T8" fmla="*/ 0 60000 65536"/>
              </a:gdLst>
              <a:ahLst/>
              <a:cxnLst>
                <a:cxn ang="T6">
                  <a:pos x="T0" y="T1"/>
                </a:cxn>
                <a:cxn ang="T7">
                  <a:pos x="T2" y="T3"/>
                </a:cxn>
                <a:cxn ang="T8">
                  <a:pos x="T4" y="T5"/>
                </a:cxn>
              </a:cxnLst>
              <a:rect l="0" t="0" r="r" b="b"/>
              <a:pathLst>
                <a:path w="40" h="30">
                  <a:moveTo>
                    <a:pt x="0" y="0"/>
                  </a:moveTo>
                  <a:cubicBezTo>
                    <a:pt x="0" y="0"/>
                    <a:pt x="34" y="22"/>
                    <a:pt x="40" y="9"/>
                  </a:cubicBezTo>
                  <a:cubicBezTo>
                    <a:pt x="40" y="9"/>
                    <a:pt x="37" y="30"/>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17" name="Freeform 947">
              <a:extLst>
                <a:ext uri="{FF2B5EF4-FFF2-40B4-BE49-F238E27FC236}">
                  <a16:creationId xmlns:a16="http://schemas.microsoft.com/office/drawing/2014/main" id="{838E7CBE-79BD-4C35-88EE-7A62A6BCC016}"/>
                </a:ext>
              </a:extLst>
            </p:cNvPr>
            <p:cNvSpPr>
              <a:spLocks/>
            </p:cNvSpPr>
            <p:nvPr/>
          </p:nvSpPr>
          <p:spPr bwMode="auto">
            <a:xfrm>
              <a:off x="3541" y="933"/>
              <a:ext cx="49" cy="34"/>
            </a:xfrm>
            <a:custGeom>
              <a:avLst/>
              <a:gdLst>
                <a:gd name="T0" fmla="*/ 0 w 33"/>
                <a:gd name="T1" fmla="*/ 0 h 23"/>
                <a:gd name="T2" fmla="*/ 108 w 33"/>
                <a:gd name="T3" fmla="*/ 15 h 23"/>
                <a:gd name="T4" fmla="*/ 0 w 33"/>
                <a:gd name="T5" fmla="*/ 0 h 23"/>
                <a:gd name="T6" fmla="*/ 0 60000 65536"/>
                <a:gd name="T7" fmla="*/ 0 60000 65536"/>
                <a:gd name="T8" fmla="*/ 0 60000 65536"/>
              </a:gdLst>
              <a:ahLst/>
              <a:cxnLst>
                <a:cxn ang="T6">
                  <a:pos x="T0" y="T1"/>
                </a:cxn>
                <a:cxn ang="T7">
                  <a:pos x="T2" y="T3"/>
                </a:cxn>
                <a:cxn ang="T8">
                  <a:pos x="T4" y="T5"/>
                </a:cxn>
              </a:cxnLst>
              <a:rect l="0" t="0" r="r" b="b"/>
              <a:pathLst>
                <a:path w="33" h="23">
                  <a:moveTo>
                    <a:pt x="0" y="0"/>
                  </a:moveTo>
                  <a:cubicBezTo>
                    <a:pt x="0" y="0"/>
                    <a:pt x="18" y="17"/>
                    <a:pt x="33" y="5"/>
                  </a:cubicBezTo>
                  <a:cubicBezTo>
                    <a:pt x="33" y="5"/>
                    <a:pt x="17" y="23"/>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18" name="Freeform 948">
              <a:extLst>
                <a:ext uri="{FF2B5EF4-FFF2-40B4-BE49-F238E27FC236}">
                  <a16:creationId xmlns:a16="http://schemas.microsoft.com/office/drawing/2014/main" id="{A6AC9CAE-51D6-4805-9EE3-0FD1501B25DE}"/>
                </a:ext>
              </a:extLst>
            </p:cNvPr>
            <p:cNvSpPr>
              <a:spLocks/>
            </p:cNvSpPr>
            <p:nvPr/>
          </p:nvSpPr>
          <p:spPr bwMode="auto">
            <a:xfrm>
              <a:off x="3709" y="937"/>
              <a:ext cx="23" cy="17"/>
            </a:xfrm>
            <a:custGeom>
              <a:avLst/>
              <a:gdLst>
                <a:gd name="T0" fmla="*/ 49 w 15"/>
                <a:gd name="T1" fmla="*/ 0 h 11"/>
                <a:gd name="T2" fmla="*/ 0 w 15"/>
                <a:gd name="T3" fmla="*/ 14 h 11"/>
                <a:gd name="T4" fmla="*/ 49 w 15"/>
                <a:gd name="T5" fmla="*/ 0 h 11"/>
                <a:gd name="T6" fmla="*/ 0 60000 65536"/>
                <a:gd name="T7" fmla="*/ 0 60000 65536"/>
                <a:gd name="T8" fmla="*/ 0 60000 65536"/>
              </a:gdLst>
              <a:ahLst/>
              <a:cxnLst>
                <a:cxn ang="T6">
                  <a:pos x="T0" y="T1"/>
                </a:cxn>
                <a:cxn ang="T7">
                  <a:pos x="T2" y="T3"/>
                </a:cxn>
                <a:cxn ang="T8">
                  <a:pos x="T4" y="T5"/>
                </a:cxn>
              </a:cxnLst>
              <a:rect l="0" t="0" r="r" b="b"/>
              <a:pathLst>
                <a:path w="15" h="11">
                  <a:moveTo>
                    <a:pt x="14" y="0"/>
                  </a:moveTo>
                  <a:cubicBezTo>
                    <a:pt x="14" y="0"/>
                    <a:pt x="15" y="11"/>
                    <a:pt x="0" y="4"/>
                  </a:cubicBezTo>
                  <a:cubicBezTo>
                    <a:pt x="0" y="4"/>
                    <a:pt x="13" y="7"/>
                    <a:pt x="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19" name="Freeform 949">
              <a:extLst>
                <a:ext uri="{FF2B5EF4-FFF2-40B4-BE49-F238E27FC236}">
                  <a16:creationId xmlns:a16="http://schemas.microsoft.com/office/drawing/2014/main" id="{2D3458F1-2725-488C-928E-3DC0AA35EFD0}"/>
                </a:ext>
              </a:extLst>
            </p:cNvPr>
            <p:cNvSpPr>
              <a:spLocks/>
            </p:cNvSpPr>
            <p:nvPr/>
          </p:nvSpPr>
          <p:spPr bwMode="auto">
            <a:xfrm>
              <a:off x="3565" y="936"/>
              <a:ext cx="22" cy="9"/>
            </a:xfrm>
            <a:custGeom>
              <a:avLst/>
              <a:gdLst>
                <a:gd name="T0" fmla="*/ 0 w 15"/>
                <a:gd name="T1" fmla="*/ 8 h 6"/>
                <a:gd name="T2" fmla="*/ 47 w 15"/>
                <a:gd name="T3" fmla="*/ 0 h 6"/>
                <a:gd name="T4" fmla="*/ 0 w 15"/>
                <a:gd name="T5" fmla="*/ 8 h 6"/>
                <a:gd name="T6" fmla="*/ 0 60000 65536"/>
                <a:gd name="T7" fmla="*/ 0 60000 65536"/>
                <a:gd name="T8" fmla="*/ 0 60000 65536"/>
              </a:gdLst>
              <a:ahLst/>
              <a:cxnLst>
                <a:cxn ang="T6">
                  <a:pos x="T0" y="T1"/>
                </a:cxn>
                <a:cxn ang="T7">
                  <a:pos x="T2" y="T3"/>
                </a:cxn>
                <a:cxn ang="T8">
                  <a:pos x="T4" y="T5"/>
                </a:cxn>
              </a:cxnLst>
              <a:rect l="0" t="0" r="r" b="b"/>
              <a:pathLst>
                <a:path w="15" h="6">
                  <a:moveTo>
                    <a:pt x="0" y="2"/>
                  </a:moveTo>
                  <a:cubicBezTo>
                    <a:pt x="0" y="2"/>
                    <a:pt x="9" y="6"/>
                    <a:pt x="15" y="0"/>
                  </a:cubicBezTo>
                  <a:cubicBezTo>
                    <a:pt x="15" y="0"/>
                    <a:pt x="8" y="4"/>
                    <a:pt x="0"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20" name="Freeform 950">
              <a:extLst>
                <a:ext uri="{FF2B5EF4-FFF2-40B4-BE49-F238E27FC236}">
                  <a16:creationId xmlns:a16="http://schemas.microsoft.com/office/drawing/2014/main" id="{B9089C0C-AFB0-4101-893D-C621395FC225}"/>
                </a:ext>
              </a:extLst>
            </p:cNvPr>
            <p:cNvSpPr>
              <a:spLocks/>
            </p:cNvSpPr>
            <p:nvPr/>
          </p:nvSpPr>
          <p:spPr bwMode="auto">
            <a:xfrm>
              <a:off x="3539" y="913"/>
              <a:ext cx="45" cy="29"/>
            </a:xfrm>
            <a:custGeom>
              <a:avLst/>
              <a:gdLst>
                <a:gd name="T0" fmla="*/ 102 w 30"/>
                <a:gd name="T1" fmla="*/ 8 h 19"/>
                <a:gd name="T2" fmla="*/ 0 w 30"/>
                <a:gd name="T3" fmla="*/ 0 h 19"/>
                <a:gd name="T4" fmla="*/ 102 w 30"/>
                <a:gd name="T5" fmla="*/ 8 h 19"/>
                <a:gd name="T6" fmla="*/ 0 60000 65536"/>
                <a:gd name="T7" fmla="*/ 0 60000 65536"/>
                <a:gd name="T8" fmla="*/ 0 60000 65536"/>
              </a:gdLst>
              <a:ahLst/>
              <a:cxnLst>
                <a:cxn ang="T6">
                  <a:pos x="T0" y="T1"/>
                </a:cxn>
                <a:cxn ang="T7">
                  <a:pos x="T2" y="T3"/>
                </a:cxn>
                <a:cxn ang="T8">
                  <a:pos x="T4" y="T5"/>
                </a:cxn>
              </a:cxnLst>
              <a:rect l="0" t="0" r="r" b="b"/>
              <a:pathLst>
                <a:path w="30" h="19">
                  <a:moveTo>
                    <a:pt x="30" y="2"/>
                  </a:moveTo>
                  <a:cubicBezTo>
                    <a:pt x="0" y="0"/>
                    <a:pt x="0" y="0"/>
                    <a:pt x="0" y="0"/>
                  </a:cubicBezTo>
                  <a:cubicBezTo>
                    <a:pt x="0" y="0"/>
                    <a:pt x="30" y="19"/>
                    <a:pt x="30"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21" name="Freeform 951">
              <a:extLst>
                <a:ext uri="{FF2B5EF4-FFF2-40B4-BE49-F238E27FC236}">
                  <a16:creationId xmlns:a16="http://schemas.microsoft.com/office/drawing/2014/main" id="{4BD24FAF-344D-410D-B2AD-977E1C83B844}"/>
                </a:ext>
              </a:extLst>
            </p:cNvPr>
            <p:cNvSpPr>
              <a:spLocks/>
            </p:cNvSpPr>
            <p:nvPr/>
          </p:nvSpPr>
          <p:spPr bwMode="auto">
            <a:xfrm>
              <a:off x="3673" y="910"/>
              <a:ext cx="47" cy="29"/>
            </a:xfrm>
            <a:custGeom>
              <a:avLst/>
              <a:gdLst>
                <a:gd name="T0" fmla="*/ 0 w 31"/>
                <a:gd name="T1" fmla="*/ 14 h 19"/>
                <a:gd name="T2" fmla="*/ 76 w 31"/>
                <a:gd name="T3" fmla="*/ 12 h 19"/>
                <a:gd name="T4" fmla="*/ 0 w 31"/>
                <a:gd name="T5" fmla="*/ 14 h 19"/>
                <a:gd name="T6" fmla="*/ 0 60000 65536"/>
                <a:gd name="T7" fmla="*/ 0 60000 65536"/>
                <a:gd name="T8" fmla="*/ 0 60000 65536"/>
              </a:gdLst>
              <a:ahLst/>
              <a:cxnLst>
                <a:cxn ang="T6">
                  <a:pos x="T0" y="T1"/>
                </a:cxn>
                <a:cxn ang="T7">
                  <a:pos x="T2" y="T3"/>
                </a:cxn>
                <a:cxn ang="T8">
                  <a:pos x="T4" y="T5"/>
                </a:cxn>
              </a:cxnLst>
              <a:rect l="0" t="0" r="r" b="b"/>
              <a:pathLst>
                <a:path w="31" h="19">
                  <a:moveTo>
                    <a:pt x="0" y="4"/>
                  </a:moveTo>
                  <a:cubicBezTo>
                    <a:pt x="0" y="4"/>
                    <a:pt x="11" y="0"/>
                    <a:pt x="22" y="3"/>
                  </a:cubicBezTo>
                  <a:cubicBezTo>
                    <a:pt x="22" y="3"/>
                    <a:pt x="31" y="19"/>
                    <a:pt x="0" y="4"/>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22" name="Freeform 952">
              <a:extLst>
                <a:ext uri="{FF2B5EF4-FFF2-40B4-BE49-F238E27FC236}">
                  <a16:creationId xmlns:a16="http://schemas.microsoft.com/office/drawing/2014/main" id="{26AD9C8E-8A79-469D-99B6-317595F370CD}"/>
                </a:ext>
              </a:extLst>
            </p:cNvPr>
            <p:cNvSpPr>
              <a:spLocks/>
            </p:cNvSpPr>
            <p:nvPr/>
          </p:nvSpPr>
          <p:spPr bwMode="auto">
            <a:xfrm>
              <a:off x="3431" y="898"/>
              <a:ext cx="31" cy="87"/>
            </a:xfrm>
            <a:custGeom>
              <a:avLst/>
              <a:gdLst>
                <a:gd name="T0" fmla="*/ 47 w 21"/>
                <a:gd name="T1" fmla="*/ 0 h 58"/>
                <a:gd name="T2" fmla="*/ 61 w 21"/>
                <a:gd name="T3" fmla="*/ 102 h 58"/>
                <a:gd name="T4" fmla="*/ 28 w 21"/>
                <a:gd name="T5" fmla="*/ 143 h 58"/>
                <a:gd name="T6" fmla="*/ 52 w 21"/>
                <a:gd name="T7" fmla="*/ 120 h 58"/>
                <a:gd name="T8" fmla="*/ 47 w 21"/>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58">
                  <a:moveTo>
                    <a:pt x="15" y="0"/>
                  </a:moveTo>
                  <a:cubicBezTo>
                    <a:pt x="15" y="0"/>
                    <a:pt x="10" y="21"/>
                    <a:pt x="19" y="30"/>
                  </a:cubicBezTo>
                  <a:cubicBezTo>
                    <a:pt x="21" y="32"/>
                    <a:pt x="18" y="58"/>
                    <a:pt x="9" y="42"/>
                  </a:cubicBezTo>
                  <a:cubicBezTo>
                    <a:pt x="9" y="42"/>
                    <a:pt x="18" y="47"/>
                    <a:pt x="16" y="35"/>
                  </a:cubicBezTo>
                  <a:cubicBezTo>
                    <a:pt x="13" y="24"/>
                    <a:pt x="0" y="29"/>
                    <a:pt x="15"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23" name="Freeform 953">
              <a:extLst>
                <a:ext uri="{FF2B5EF4-FFF2-40B4-BE49-F238E27FC236}">
                  <a16:creationId xmlns:a16="http://schemas.microsoft.com/office/drawing/2014/main" id="{DE0940B5-7197-4542-A49E-C3EB00C17B46}"/>
                </a:ext>
              </a:extLst>
            </p:cNvPr>
            <p:cNvSpPr>
              <a:spLocks/>
            </p:cNvSpPr>
            <p:nvPr/>
          </p:nvSpPr>
          <p:spPr bwMode="auto">
            <a:xfrm>
              <a:off x="3417" y="838"/>
              <a:ext cx="23" cy="47"/>
            </a:xfrm>
            <a:custGeom>
              <a:avLst/>
              <a:gdLst>
                <a:gd name="T0" fmla="*/ 54 w 15"/>
                <a:gd name="T1" fmla="*/ 76 h 31"/>
                <a:gd name="T2" fmla="*/ 26 w 15"/>
                <a:gd name="T3" fmla="*/ 108 h 31"/>
                <a:gd name="T4" fmla="*/ 54 w 15"/>
                <a:gd name="T5" fmla="*/ 76 h 31"/>
                <a:gd name="T6" fmla="*/ 0 60000 65536"/>
                <a:gd name="T7" fmla="*/ 0 60000 65536"/>
                <a:gd name="T8" fmla="*/ 0 60000 65536"/>
              </a:gdLst>
              <a:ahLst/>
              <a:cxnLst>
                <a:cxn ang="T6">
                  <a:pos x="T0" y="T1"/>
                </a:cxn>
                <a:cxn ang="T7">
                  <a:pos x="T2" y="T3"/>
                </a:cxn>
                <a:cxn ang="T8">
                  <a:pos x="T4" y="T5"/>
                </a:cxn>
              </a:cxnLst>
              <a:rect l="0" t="0" r="r" b="b"/>
              <a:pathLst>
                <a:path w="15" h="31">
                  <a:moveTo>
                    <a:pt x="15" y="22"/>
                  </a:moveTo>
                  <a:cubicBezTo>
                    <a:pt x="15" y="22"/>
                    <a:pt x="0" y="0"/>
                    <a:pt x="7" y="31"/>
                  </a:cubicBezTo>
                  <a:cubicBezTo>
                    <a:pt x="7" y="31"/>
                    <a:pt x="3" y="10"/>
                    <a:pt x="15" y="2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24" name="Freeform 954">
              <a:extLst>
                <a:ext uri="{FF2B5EF4-FFF2-40B4-BE49-F238E27FC236}">
                  <a16:creationId xmlns:a16="http://schemas.microsoft.com/office/drawing/2014/main" id="{3A9B0FA4-C555-42A2-AAFD-91319EB4BFFB}"/>
                </a:ext>
              </a:extLst>
            </p:cNvPr>
            <p:cNvSpPr>
              <a:spLocks/>
            </p:cNvSpPr>
            <p:nvPr/>
          </p:nvSpPr>
          <p:spPr bwMode="auto">
            <a:xfrm>
              <a:off x="3449" y="907"/>
              <a:ext cx="10" cy="33"/>
            </a:xfrm>
            <a:custGeom>
              <a:avLst/>
              <a:gdLst>
                <a:gd name="T0" fmla="*/ 9 w 7"/>
                <a:gd name="T1" fmla="*/ 0 h 22"/>
                <a:gd name="T2" fmla="*/ 20 w 7"/>
                <a:gd name="T3" fmla="*/ 75 h 22"/>
                <a:gd name="T4" fmla="*/ 9 w 7"/>
                <a:gd name="T5" fmla="*/ 0 h 22"/>
                <a:gd name="T6" fmla="*/ 0 60000 65536"/>
                <a:gd name="T7" fmla="*/ 0 60000 65536"/>
                <a:gd name="T8" fmla="*/ 0 60000 65536"/>
              </a:gdLst>
              <a:ahLst/>
              <a:cxnLst>
                <a:cxn ang="T6">
                  <a:pos x="T0" y="T1"/>
                </a:cxn>
                <a:cxn ang="T7">
                  <a:pos x="T2" y="T3"/>
                </a:cxn>
                <a:cxn ang="T8">
                  <a:pos x="T4" y="T5"/>
                </a:cxn>
              </a:cxnLst>
              <a:rect l="0" t="0" r="r" b="b"/>
              <a:pathLst>
                <a:path w="7" h="22">
                  <a:moveTo>
                    <a:pt x="3" y="0"/>
                  </a:moveTo>
                  <a:cubicBezTo>
                    <a:pt x="3" y="0"/>
                    <a:pt x="0" y="14"/>
                    <a:pt x="7" y="22"/>
                  </a:cubicBezTo>
                  <a:cubicBezTo>
                    <a:pt x="7" y="22"/>
                    <a:pt x="2" y="9"/>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25" name="Freeform 955">
              <a:extLst>
                <a:ext uri="{FF2B5EF4-FFF2-40B4-BE49-F238E27FC236}">
                  <a16:creationId xmlns:a16="http://schemas.microsoft.com/office/drawing/2014/main" id="{4C802A6A-FE3C-4842-BB30-387020696413}"/>
                </a:ext>
              </a:extLst>
            </p:cNvPr>
            <p:cNvSpPr>
              <a:spLocks/>
            </p:cNvSpPr>
            <p:nvPr/>
          </p:nvSpPr>
          <p:spPr bwMode="auto">
            <a:xfrm>
              <a:off x="3411" y="750"/>
              <a:ext cx="69" cy="148"/>
            </a:xfrm>
            <a:custGeom>
              <a:avLst/>
              <a:gdLst>
                <a:gd name="T0" fmla="*/ 135 w 46"/>
                <a:gd name="T1" fmla="*/ 121 h 99"/>
                <a:gd name="T2" fmla="*/ 147 w 46"/>
                <a:gd name="T3" fmla="*/ 223 h 99"/>
                <a:gd name="T4" fmla="*/ 89 w 46"/>
                <a:gd name="T5" fmla="*/ 295 h 99"/>
                <a:gd name="T6" fmla="*/ 39 w 46"/>
                <a:gd name="T7" fmla="*/ 236 h 99"/>
                <a:gd name="T8" fmla="*/ 32 w 46"/>
                <a:gd name="T9" fmla="*/ 211 h 99"/>
                <a:gd name="T10" fmla="*/ 18 w 46"/>
                <a:gd name="T11" fmla="*/ 215 h 99"/>
                <a:gd name="T12" fmla="*/ 18 w 46"/>
                <a:gd name="T13" fmla="*/ 190 h 99"/>
                <a:gd name="T14" fmla="*/ 18 w 46"/>
                <a:gd name="T15" fmla="*/ 161 h 99"/>
                <a:gd name="T16" fmla="*/ 80 w 46"/>
                <a:gd name="T17" fmla="*/ 9 h 99"/>
                <a:gd name="T18" fmla="*/ 135 w 46"/>
                <a:gd name="T19" fmla="*/ 121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99">
                  <a:moveTo>
                    <a:pt x="40" y="36"/>
                  </a:moveTo>
                  <a:cubicBezTo>
                    <a:pt x="40" y="36"/>
                    <a:pt x="40" y="63"/>
                    <a:pt x="43" y="67"/>
                  </a:cubicBezTo>
                  <a:cubicBezTo>
                    <a:pt x="46" y="71"/>
                    <a:pt x="37" y="99"/>
                    <a:pt x="26" y="88"/>
                  </a:cubicBezTo>
                  <a:cubicBezTo>
                    <a:pt x="16" y="77"/>
                    <a:pt x="20" y="72"/>
                    <a:pt x="11" y="71"/>
                  </a:cubicBezTo>
                  <a:cubicBezTo>
                    <a:pt x="11" y="71"/>
                    <a:pt x="10" y="65"/>
                    <a:pt x="9" y="63"/>
                  </a:cubicBezTo>
                  <a:cubicBezTo>
                    <a:pt x="8" y="61"/>
                    <a:pt x="5" y="64"/>
                    <a:pt x="5" y="64"/>
                  </a:cubicBezTo>
                  <a:cubicBezTo>
                    <a:pt x="5" y="64"/>
                    <a:pt x="0" y="58"/>
                    <a:pt x="5" y="57"/>
                  </a:cubicBezTo>
                  <a:cubicBezTo>
                    <a:pt x="10" y="56"/>
                    <a:pt x="8" y="47"/>
                    <a:pt x="5" y="48"/>
                  </a:cubicBezTo>
                  <a:cubicBezTo>
                    <a:pt x="1" y="48"/>
                    <a:pt x="22" y="0"/>
                    <a:pt x="23" y="3"/>
                  </a:cubicBezTo>
                  <a:cubicBezTo>
                    <a:pt x="26" y="7"/>
                    <a:pt x="25" y="34"/>
                    <a:pt x="40" y="36"/>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26" name="Freeform 956">
              <a:extLst>
                <a:ext uri="{FF2B5EF4-FFF2-40B4-BE49-F238E27FC236}">
                  <a16:creationId xmlns:a16="http://schemas.microsoft.com/office/drawing/2014/main" id="{D734F342-5305-4E6D-B269-89E52CE65CA3}"/>
                </a:ext>
              </a:extLst>
            </p:cNvPr>
            <p:cNvSpPr>
              <a:spLocks/>
            </p:cNvSpPr>
            <p:nvPr/>
          </p:nvSpPr>
          <p:spPr bwMode="auto">
            <a:xfrm>
              <a:off x="3735" y="780"/>
              <a:ext cx="31" cy="118"/>
            </a:xfrm>
            <a:custGeom>
              <a:avLst/>
              <a:gdLst>
                <a:gd name="T0" fmla="*/ 0 w 21"/>
                <a:gd name="T1" fmla="*/ 0 h 79"/>
                <a:gd name="T2" fmla="*/ 68 w 21"/>
                <a:gd name="T3" fmla="*/ 163 h 79"/>
                <a:gd name="T4" fmla="*/ 55 w 21"/>
                <a:gd name="T5" fmla="*/ 148 h 79"/>
                <a:gd name="T6" fmla="*/ 61 w 21"/>
                <a:gd name="T7" fmla="*/ 182 h 79"/>
                <a:gd name="T8" fmla="*/ 47 w 21"/>
                <a:gd name="T9" fmla="*/ 167 h 79"/>
                <a:gd name="T10" fmla="*/ 22 w 21"/>
                <a:gd name="T11" fmla="*/ 263 h 79"/>
                <a:gd name="T12" fmla="*/ 0 w 21"/>
                <a:gd name="T13" fmla="*/ 0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79">
                  <a:moveTo>
                    <a:pt x="0" y="0"/>
                  </a:moveTo>
                  <a:cubicBezTo>
                    <a:pt x="0" y="0"/>
                    <a:pt x="19" y="22"/>
                    <a:pt x="21" y="49"/>
                  </a:cubicBezTo>
                  <a:cubicBezTo>
                    <a:pt x="17" y="44"/>
                    <a:pt x="17" y="44"/>
                    <a:pt x="17" y="44"/>
                  </a:cubicBezTo>
                  <a:cubicBezTo>
                    <a:pt x="17" y="44"/>
                    <a:pt x="20" y="49"/>
                    <a:pt x="19" y="55"/>
                  </a:cubicBezTo>
                  <a:cubicBezTo>
                    <a:pt x="15" y="50"/>
                    <a:pt x="15" y="50"/>
                    <a:pt x="15" y="50"/>
                  </a:cubicBezTo>
                  <a:cubicBezTo>
                    <a:pt x="8" y="73"/>
                    <a:pt x="9" y="73"/>
                    <a:pt x="7" y="79"/>
                  </a:cubicBezTo>
                  <a:cubicBezTo>
                    <a:pt x="7" y="79"/>
                    <a:pt x="11" y="43"/>
                    <a:pt x="0" y="0"/>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27" name="Freeform 957">
              <a:extLst>
                <a:ext uri="{FF2B5EF4-FFF2-40B4-BE49-F238E27FC236}">
                  <a16:creationId xmlns:a16="http://schemas.microsoft.com/office/drawing/2014/main" id="{CF16210C-1D65-489C-9890-705664A29442}"/>
                </a:ext>
              </a:extLst>
            </p:cNvPr>
            <p:cNvSpPr>
              <a:spLocks/>
            </p:cNvSpPr>
            <p:nvPr/>
          </p:nvSpPr>
          <p:spPr bwMode="auto">
            <a:xfrm>
              <a:off x="3449" y="909"/>
              <a:ext cx="12" cy="58"/>
            </a:xfrm>
            <a:custGeom>
              <a:avLst/>
              <a:gdLst>
                <a:gd name="T0" fmla="*/ 8 w 8"/>
                <a:gd name="T1" fmla="*/ 0 h 39"/>
                <a:gd name="T2" fmla="*/ 8 w 8"/>
                <a:gd name="T3" fmla="*/ 40 h 39"/>
                <a:gd name="T4" fmla="*/ 21 w 8"/>
                <a:gd name="T5" fmla="*/ 76 h 39"/>
                <a:gd name="T6" fmla="*/ 21 w 8"/>
                <a:gd name="T7" fmla="*/ 113 h 39"/>
                <a:gd name="T8" fmla="*/ 14 w 8"/>
                <a:gd name="T9" fmla="*/ 126 h 39"/>
                <a:gd name="T10" fmla="*/ 0 w 8"/>
                <a:gd name="T11" fmla="*/ 122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39">
                  <a:moveTo>
                    <a:pt x="2" y="0"/>
                  </a:moveTo>
                  <a:cubicBezTo>
                    <a:pt x="0" y="2"/>
                    <a:pt x="1" y="9"/>
                    <a:pt x="2" y="12"/>
                  </a:cubicBezTo>
                  <a:cubicBezTo>
                    <a:pt x="2" y="16"/>
                    <a:pt x="4" y="19"/>
                    <a:pt x="6" y="23"/>
                  </a:cubicBezTo>
                  <a:cubicBezTo>
                    <a:pt x="8" y="26"/>
                    <a:pt x="6" y="30"/>
                    <a:pt x="6" y="34"/>
                  </a:cubicBezTo>
                  <a:cubicBezTo>
                    <a:pt x="5" y="35"/>
                    <a:pt x="5" y="37"/>
                    <a:pt x="4" y="38"/>
                  </a:cubicBezTo>
                  <a:cubicBezTo>
                    <a:pt x="3" y="38"/>
                    <a:pt x="0" y="39"/>
                    <a:pt x="0" y="37"/>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28" name="Freeform 958">
              <a:extLst>
                <a:ext uri="{FF2B5EF4-FFF2-40B4-BE49-F238E27FC236}">
                  <a16:creationId xmlns:a16="http://schemas.microsoft.com/office/drawing/2014/main" id="{6EEC812D-519F-4812-8EF4-58C4A41D3AA3}"/>
                </a:ext>
              </a:extLst>
            </p:cNvPr>
            <p:cNvSpPr>
              <a:spLocks/>
            </p:cNvSpPr>
            <p:nvPr/>
          </p:nvSpPr>
          <p:spPr bwMode="auto">
            <a:xfrm>
              <a:off x="3428" y="865"/>
              <a:ext cx="13" cy="48"/>
            </a:xfrm>
            <a:custGeom>
              <a:avLst/>
              <a:gdLst>
                <a:gd name="T0" fmla="*/ 27 w 9"/>
                <a:gd name="T1" fmla="*/ 26 h 32"/>
                <a:gd name="T2" fmla="*/ 13 w 9"/>
                <a:gd name="T3" fmla="*/ 5 h 32"/>
                <a:gd name="T4" fmla="*/ 0 w 9"/>
                <a:gd name="T5" fmla="*/ 26 h 32"/>
                <a:gd name="T6" fmla="*/ 13 w 9"/>
                <a:gd name="T7" fmla="*/ 66 h 32"/>
                <a:gd name="T8" fmla="*/ 14 w 9"/>
                <a:gd name="T9" fmla="*/ 108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2">
                  <a:moveTo>
                    <a:pt x="9" y="7"/>
                  </a:moveTo>
                  <a:cubicBezTo>
                    <a:pt x="7" y="5"/>
                    <a:pt x="6" y="3"/>
                    <a:pt x="4" y="1"/>
                  </a:cubicBezTo>
                  <a:cubicBezTo>
                    <a:pt x="1" y="0"/>
                    <a:pt x="0" y="4"/>
                    <a:pt x="0" y="7"/>
                  </a:cubicBezTo>
                  <a:cubicBezTo>
                    <a:pt x="0" y="11"/>
                    <a:pt x="2" y="15"/>
                    <a:pt x="4" y="19"/>
                  </a:cubicBezTo>
                  <a:cubicBezTo>
                    <a:pt x="5" y="23"/>
                    <a:pt x="4" y="28"/>
                    <a:pt x="5" y="32"/>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29" name="Freeform 959">
              <a:extLst>
                <a:ext uri="{FF2B5EF4-FFF2-40B4-BE49-F238E27FC236}">
                  <a16:creationId xmlns:a16="http://schemas.microsoft.com/office/drawing/2014/main" id="{13C9BEB3-3FB6-4D1B-BA29-21FF4CC3E680}"/>
                </a:ext>
              </a:extLst>
            </p:cNvPr>
            <p:cNvSpPr>
              <a:spLocks/>
            </p:cNvSpPr>
            <p:nvPr/>
          </p:nvSpPr>
          <p:spPr bwMode="auto">
            <a:xfrm>
              <a:off x="3569" y="1136"/>
              <a:ext cx="50" cy="47"/>
            </a:xfrm>
            <a:custGeom>
              <a:avLst/>
              <a:gdLst>
                <a:gd name="T0" fmla="*/ 0 w 33"/>
                <a:gd name="T1" fmla="*/ 0 h 31"/>
                <a:gd name="T2" fmla="*/ 73 w 33"/>
                <a:gd name="T3" fmla="*/ 27 h 31"/>
                <a:gd name="T4" fmla="*/ 88 w 33"/>
                <a:gd name="T5" fmla="*/ 67 h 31"/>
                <a:gd name="T6" fmla="*/ 111 w 33"/>
                <a:gd name="T7" fmla="*/ 108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1">
                  <a:moveTo>
                    <a:pt x="0" y="0"/>
                  </a:moveTo>
                  <a:cubicBezTo>
                    <a:pt x="6" y="8"/>
                    <a:pt x="16" y="0"/>
                    <a:pt x="21" y="8"/>
                  </a:cubicBezTo>
                  <a:cubicBezTo>
                    <a:pt x="23" y="11"/>
                    <a:pt x="23" y="16"/>
                    <a:pt x="25" y="19"/>
                  </a:cubicBezTo>
                  <a:cubicBezTo>
                    <a:pt x="28" y="23"/>
                    <a:pt x="33" y="26"/>
                    <a:pt x="32" y="31"/>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30" name="Freeform 960">
              <a:extLst>
                <a:ext uri="{FF2B5EF4-FFF2-40B4-BE49-F238E27FC236}">
                  <a16:creationId xmlns:a16="http://schemas.microsoft.com/office/drawing/2014/main" id="{EF5CDF9E-423F-4D81-A96F-2D66A61A6668}"/>
                </a:ext>
              </a:extLst>
            </p:cNvPr>
            <p:cNvSpPr>
              <a:spLocks/>
            </p:cNvSpPr>
            <p:nvPr/>
          </p:nvSpPr>
          <p:spPr bwMode="auto">
            <a:xfrm>
              <a:off x="3635" y="1117"/>
              <a:ext cx="41" cy="72"/>
            </a:xfrm>
            <a:custGeom>
              <a:avLst/>
              <a:gdLst>
                <a:gd name="T0" fmla="*/ 94 w 27"/>
                <a:gd name="T1" fmla="*/ 26 h 48"/>
                <a:gd name="T2" fmla="*/ 21 w 27"/>
                <a:gd name="T3" fmla="*/ 75 h 48"/>
                <a:gd name="T4" fmla="*/ 0 w 27"/>
                <a:gd name="T5" fmla="*/ 162 h 48"/>
                <a:gd name="T6" fmla="*/ 0 60000 65536"/>
                <a:gd name="T7" fmla="*/ 0 60000 65536"/>
                <a:gd name="T8" fmla="*/ 0 60000 65536"/>
              </a:gdLst>
              <a:ahLst/>
              <a:cxnLst>
                <a:cxn ang="T6">
                  <a:pos x="T0" y="T1"/>
                </a:cxn>
                <a:cxn ang="T7">
                  <a:pos x="T2" y="T3"/>
                </a:cxn>
                <a:cxn ang="T8">
                  <a:pos x="T4" y="T5"/>
                </a:cxn>
              </a:cxnLst>
              <a:rect l="0" t="0" r="r" b="b"/>
              <a:pathLst>
                <a:path w="27" h="48">
                  <a:moveTo>
                    <a:pt x="27" y="7"/>
                  </a:moveTo>
                  <a:cubicBezTo>
                    <a:pt x="21" y="0"/>
                    <a:pt x="7" y="17"/>
                    <a:pt x="6" y="22"/>
                  </a:cubicBezTo>
                  <a:cubicBezTo>
                    <a:pt x="4" y="30"/>
                    <a:pt x="4" y="40"/>
                    <a:pt x="0" y="48"/>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31" name="Freeform 961">
              <a:extLst>
                <a:ext uri="{FF2B5EF4-FFF2-40B4-BE49-F238E27FC236}">
                  <a16:creationId xmlns:a16="http://schemas.microsoft.com/office/drawing/2014/main" id="{C86B079A-0C2B-4DBC-A03D-7CDBD6EA4494}"/>
                </a:ext>
              </a:extLst>
            </p:cNvPr>
            <p:cNvSpPr>
              <a:spLocks/>
            </p:cNvSpPr>
            <p:nvPr/>
          </p:nvSpPr>
          <p:spPr bwMode="auto">
            <a:xfrm>
              <a:off x="3614" y="1202"/>
              <a:ext cx="23" cy="21"/>
            </a:xfrm>
            <a:custGeom>
              <a:avLst/>
              <a:gdLst>
                <a:gd name="T0" fmla="*/ 0 w 15"/>
                <a:gd name="T1" fmla="*/ 8 h 14"/>
                <a:gd name="T2" fmla="*/ 26 w 15"/>
                <a:gd name="T3" fmla="*/ 45 h 14"/>
                <a:gd name="T4" fmla="*/ 54 w 15"/>
                <a:gd name="T5" fmla="*/ 0 h 14"/>
                <a:gd name="T6" fmla="*/ 0 60000 65536"/>
                <a:gd name="T7" fmla="*/ 0 60000 65536"/>
                <a:gd name="T8" fmla="*/ 0 60000 65536"/>
              </a:gdLst>
              <a:ahLst/>
              <a:cxnLst>
                <a:cxn ang="T6">
                  <a:pos x="T0" y="T1"/>
                </a:cxn>
                <a:cxn ang="T7">
                  <a:pos x="T2" y="T3"/>
                </a:cxn>
                <a:cxn ang="T8">
                  <a:pos x="T4" y="T5"/>
                </a:cxn>
              </a:cxnLst>
              <a:rect l="0" t="0" r="r" b="b"/>
              <a:pathLst>
                <a:path w="15" h="14">
                  <a:moveTo>
                    <a:pt x="0" y="2"/>
                  </a:moveTo>
                  <a:cubicBezTo>
                    <a:pt x="2" y="6"/>
                    <a:pt x="0" y="14"/>
                    <a:pt x="7" y="13"/>
                  </a:cubicBezTo>
                  <a:cubicBezTo>
                    <a:pt x="11" y="12"/>
                    <a:pt x="14" y="4"/>
                    <a:pt x="15" y="0"/>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32" name="Freeform 962">
              <a:extLst>
                <a:ext uri="{FF2B5EF4-FFF2-40B4-BE49-F238E27FC236}">
                  <a16:creationId xmlns:a16="http://schemas.microsoft.com/office/drawing/2014/main" id="{645D0A11-288C-46D4-B57E-CBDFF5A5DFF4}"/>
                </a:ext>
              </a:extLst>
            </p:cNvPr>
            <p:cNvSpPr>
              <a:spLocks/>
            </p:cNvSpPr>
            <p:nvPr/>
          </p:nvSpPr>
          <p:spPr bwMode="auto">
            <a:xfrm>
              <a:off x="3676" y="1124"/>
              <a:ext cx="14" cy="54"/>
            </a:xfrm>
            <a:custGeom>
              <a:avLst/>
              <a:gdLst>
                <a:gd name="T0" fmla="*/ 34 w 9"/>
                <a:gd name="T1" fmla="*/ 0 h 36"/>
                <a:gd name="T2" fmla="*/ 5 w 9"/>
                <a:gd name="T3" fmla="*/ 122 h 36"/>
                <a:gd name="T4" fmla="*/ 0 60000 65536"/>
                <a:gd name="T5" fmla="*/ 0 60000 65536"/>
              </a:gdLst>
              <a:ahLst/>
              <a:cxnLst>
                <a:cxn ang="T4">
                  <a:pos x="T0" y="T1"/>
                </a:cxn>
                <a:cxn ang="T5">
                  <a:pos x="T2" y="T3"/>
                </a:cxn>
              </a:cxnLst>
              <a:rect l="0" t="0" r="r" b="b"/>
              <a:pathLst>
                <a:path w="9" h="36">
                  <a:moveTo>
                    <a:pt x="9" y="0"/>
                  </a:moveTo>
                  <a:cubicBezTo>
                    <a:pt x="9" y="0"/>
                    <a:pt x="0" y="31"/>
                    <a:pt x="1" y="36"/>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33" name="Freeform 963">
              <a:extLst>
                <a:ext uri="{FF2B5EF4-FFF2-40B4-BE49-F238E27FC236}">
                  <a16:creationId xmlns:a16="http://schemas.microsoft.com/office/drawing/2014/main" id="{3E3E5ACF-5821-4FD6-9888-44E35B2FC021}"/>
                </a:ext>
              </a:extLst>
            </p:cNvPr>
            <p:cNvSpPr>
              <a:spLocks/>
            </p:cNvSpPr>
            <p:nvPr/>
          </p:nvSpPr>
          <p:spPr bwMode="auto">
            <a:xfrm>
              <a:off x="3562" y="1115"/>
              <a:ext cx="102" cy="72"/>
            </a:xfrm>
            <a:custGeom>
              <a:avLst/>
              <a:gdLst>
                <a:gd name="T0" fmla="*/ 0 w 68"/>
                <a:gd name="T1" fmla="*/ 18 h 48"/>
                <a:gd name="T2" fmla="*/ 116 w 68"/>
                <a:gd name="T3" fmla="*/ 27 h 48"/>
                <a:gd name="T4" fmla="*/ 188 w 68"/>
                <a:gd name="T5" fmla="*/ 18 h 48"/>
                <a:gd name="T6" fmla="*/ 230 w 68"/>
                <a:gd name="T7" fmla="*/ 0 h 48"/>
                <a:gd name="T8" fmla="*/ 188 w 68"/>
                <a:gd name="T9" fmla="*/ 35 h 48"/>
                <a:gd name="T10" fmla="*/ 135 w 68"/>
                <a:gd name="T11" fmla="*/ 75 h 48"/>
                <a:gd name="T12" fmla="*/ 135 w 68"/>
                <a:gd name="T13" fmla="*/ 162 h 48"/>
                <a:gd name="T14" fmla="*/ 126 w 68"/>
                <a:gd name="T15" fmla="*/ 126 h 48"/>
                <a:gd name="T16" fmla="*/ 107 w 68"/>
                <a:gd name="T17" fmla="*/ 107 h 48"/>
                <a:gd name="T18" fmla="*/ 86 w 68"/>
                <a:gd name="T19" fmla="*/ 54 h 48"/>
                <a:gd name="T20" fmla="*/ 35 w 68"/>
                <a:gd name="T21" fmla="*/ 48 h 48"/>
                <a:gd name="T22" fmla="*/ 0 w 68"/>
                <a:gd name="T23" fmla="*/ 21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48">
                  <a:moveTo>
                    <a:pt x="0" y="5"/>
                  </a:moveTo>
                  <a:cubicBezTo>
                    <a:pt x="12" y="4"/>
                    <a:pt x="22" y="8"/>
                    <a:pt x="34" y="8"/>
                  </a:cubicBezTo>
                  <a:cubicBezTo>
                    <a:pt x="41" y="8"/>
                    <a:pt x="48" y="8"/>
                    <a:pt x="55" y="5"/>
                  </a:cubicBezTo>
                  <a:cubicBezTo>
                    <a:pt x="59" y="4"/>
                    <a:pt x="64" y="0"/>
                    <a:pt x="68" y="0"/>
                  </a:cubicBezTo>
                  <a:cubicBezTo>
                    <a:pt x="64" y="4"/>
                    <a:pt x="60" y="7"/>
                    <a:pt x="55" y="10"/>
                  </a:cubicBezTo>
                  <a:cubicBezTo>
                    <a:pt x="49" y="13"/>
                    <a:pt x="42" y="15"/>
                    <a:pt x="40" y="22"/>
                  </a:cubicBezTo>
                  <a:cubicBezTo>
                    <a:pt x="37" y="30"/>
                    <a:pt x="40" y="40"/>
                    <a:pt x="40" y="48"/>
                  </a:cubicBezTo>
                  <a:cubicBezTo>
                    <a:pt x="39" y="45"/>
                    <a:pt x="39" y="41"/>
                    <a:pt x="37" y="37"/>
                  </a:cubicBezTo>
                  <a:cubicBezTo>
                    <a:pt x="35" y="35"/>
                    <a:pt x="33" y="33"/>
                    <a:pt x="31" y="31"/>
                  </a:cubicBezTo>
                  <a:cubicBezTo>
                    <a:pt x="29" y="27"/>
                    <a:pt x="29" y="20"/>
                    <a:pt x="25" y="16"/>
                  </a:cubicBezTo>
                  <a:cubicBezTo>
                    <a:pt x="21" y="13"/>
                    <a:pt x="14" y="15"/>
                    <a:pt x="10" y="14"/>
                  </a:cubicBezTo>
                  <a:cubicBezTo>
                    <a:pt x="5" y="13"/>
                    <a:pt x="2" y="10"/>
                    <a:pt x="0" y="6"/>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34" name="Freeform 964">
              <a:extLst>
                <a:ext uri="{FF2B5EF4-FFF2-40B4-BE49-F238E27FC236}">
                  <a16:creationId xmlns:a16="http://schemas.microsoft.com/office/drawing/2014/main" id="{C2ACB4B5-8D60-4AD6-B15C-3A4FBE0B041E}"/>
                </a:ext>
              </a:extLst>
            </p:cNvPr>
            <p:cNvSpPr>
              <a:spLocks/>
            </p:cNvSpPr>
            <p:nvPr/>
          </p:nvSpPr>
          <p:spPr bwMode="auto">
            <a:xfrm>
              <a:off x="3635" y="1123"/>
              <a:ext cx="40" cy="73"/>
            </a:xfrm>
            <a:custGeom>
              <a:avLst/>
              <a:gdLst>
                <a:gd name="T0" fmla="*/ 95 w 26"/>
                <a:gd name="T1" fmla="*/ 13 h 49"/>
                <a:gd name="T2" fmla="*/ 35 w 26"/>
                <a:gd name="T3" fmla="*/ 54 h 49"/>
                <a:gd name="T4" fmla="*/ 22 w 26"/>
                <a:gd name="T5" fmla="*/ 100 h 49"/>
                <a:gd name="T6" fmla="*/ 0 w 26"/>
                <a:gd name="T7" fmla="*/ 162 h 49"/>
                <a:gd name="T8" fmla="*/ 52 w 26"/>
                <a:gd name="T9" fmla="*/ 67 h 49"/>
                <a:gd name="T10" fmla="*/ 75 w 26"/>
                <a:gd name="T11" fmla="*/ 28 h 49"/>
                <a:gd name="T12" fmla="*/ 89 w 26"/>
                <a:gd name="T13" fmla="*/ 13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49">
                  <a:moveTo>
                    <a:pt x="26" y="4"/>
                  </a:moveTo>
                  <a:cubicBezTo>
                    <a:pt x="19" y="0"/>
                    <a:pt x="13" y="11"/>
                    <a:pt x="10" y="16"/>
                  </a:cubicBezTo>
                  <a:cubicBezTo>
                    <a:pt x="7" y="20"/>
                    <a:pt x="6" y="25"/>
                    <a:pt x="6" y="30"/>
                  </a:cubicBezTo>
                  <a:cubicBezTo>
                    <a:pt x="5" y="37"/>
                    <a:pt x="2" y="42"/>
                    <a:pt x="0" y="49"/>
                  </a:cubicBezTo>
                  <a:cubicBezTo>
                    <a:pt x="8" y="41"/>
                    <a:pt x="10" y="30"/>
                    <a:pt x="14" y="20"/>
                  </a:cubicBezTo>
                  <a:cubicBezTo>
                    <a:pt x="15" y="16"/>
                    <a:pt x="18" y="12"/>
                    <a:pt x="21" y="9"/>
                  </a:cubicBezTo>
                  <a:cubicBezTo>
                    <a:pt x="23" y="7"/>
                    <a:pt x="24" y="6"/>
                    <a:pt x="25" y="4"/>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35" name="Freeform 965">
              <a:extLst>
                <a:ext uri="{FF2B5EF4-FFF2-40B4-BE49-F238E27FC236}">
                  <a16:creationId xmlns:a16="http://schemas.microsoft.com/office/drawing/2014/main" id="{38C18DC5-8273-40EE-B42A-77D4E7C10739}"/>
                </a:ext>
              </a:extLst>
            </p:cNvPr>
            <p:cNvSpPr>
              <a:spLocks/>
            </p:cNvSpPr>
            <p:nvPr/>
          </p:nvSpPr>
          <p:spPr bwMode="auto">
            <a:xfrm>
              <a:off x="3663" y="1144"/>
              <a:ext cx="18" cy="42"/>
            </a:xfrm>
            <a:custGeom>
              <a:avLst/>
              <a:gdLst>
                <a:gd name="T0" fmla="*/ 41 w 12"/>
                <a:gd name="T1" fmla="*/ 0 h 28"/>
                <a:gd name="T2" fmla="*/ 0 w 12"/>
                <a:gd name="T3" fmla="*/ 95 h 28"/>
                <a:gd name="T4" fmla="*/ 27 w 12"/>
                <a:gd name="T5" fmla="*/ 45 h 28"/>
                <a:gd name="T6" fmla="*/ 39 w 12"/>
                <a:gd name="T7" fmla="*/ 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8">
                  <a:moveTo>
                    <a:pt x="12" y="0"/>
                  </a:moveTo>
                  <a:cubicBezTo>
                    <a:pt x="7" y="8"/>
                    <a:pt x="2" y="19"/>
                    <a:pt x="0" y="28"/>
                  </a:cubicBezTo>
                  <a:cubicBezTo>
                    <a:pt x="3" y="23"/>
                    <a:pt x="7" y="19"/>
                    <a:pt x="8" y="13"/>
                  </a:cubicBezTo>
                  <a:cubicBezTo>
                    <a:pt x="9" y="9"/>
                    <a:pt x="9" y="5"/>
                    <a:pt x="11"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36" name="Freeform 966">
              <a:extLst>
                <a:ext uri="{FF2B5EF4-FFF2-40B4-BE49-F238E27FC236}">
                  <a16:creationId xmlns:a16="http://schemas.microsoft.com/office/drawing/2014/main" id="{3E0FC422-4754-4894-B1A8-A24CB5B8B51E}"/>
                </a:ext>
              </a:extLst>
            </p:cNvPr>
            <p:cNvSpPr>
              <a:spLocks/>
            </p:cNvSpPr>
            <p:nvPr/>
          </p:nvSpPr>
          <p:spPr bwMode="auto">
            <a:xfrm>
              <a:off x="3568" y="1021"/>
              <a:ext cx="61" cy="12"/>
            </a:xfrm>
            <a:custGeom>
              <a:avLst/>
              <a:gdLst>
                <a:gd name="T0" fmla="*/ 1 w 41"/>
                <a:gd name="T1" fmla="*/ 8 h 8"/>
                <a:gd name="T2" fmla="*/ 55 w 41"/>
                <a:gd name="T3" fmla="*/ 8 h 8"/>
                <a:gd name="T4" fmla="*/ 135 w 41"/>
                <a:gd name="T5" fmla="*/ 8 h 8"/>
                <a:gd name="T6" fmla="*/ 55 w 41"/>
                <a:gd name="T7" fmla="*/ 18 h 8"/>
                <a:gd name="T8" fmla="*/ 0 w 41"/>
                <a:gd name="T9" fmla="*/ 12 h 8"/>
                <a:gd name="T10" fmla="*/ 1 w 41"/>
                <a:gd name="T11" fmla="*/ 1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8">
                  <a:moveTo>
                    <a:pt x="1" y="2"/>
                  </a:moveTo>
                  <a:cubicBezTo>
                    <a:pt x="7" y="3"/>
                    <a:pt x="12" y="0"/>
                    <a:pt x="17" y="2"/>
                  </a:cubicBezTo>
                  <a:cubicBezTo>
                    <a:pt x="25" y="4"/>
                    <a:pt x="32" y="3"/>
                    <a:pt x="41" y="2"/>
                  </a:cubicBezTo>
                  <a:cubicBezTo>
                    <a:pt x="34" y="8"/>
                    <a:pt x="25" y="5"/>
                    <a:pt x="17" y="5"/>
                  </a:cubicBezTo>
                  <a:cubicBezTo>
                    <a:pt x="12" y="5"/>
                    <a:pt x="4" y="6"/>
                    <a:pt x="0" y="3"/>
                  </a:cubicBezTo>
                  <a:cubicBezTo>
                    <a:pt x="0" y="3"/>
                    <a:pt x="0" y="3"/>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37" name="Freeform 967">
              <a:extLst>
                <a:ext uri="{FF2B5EF4-FFF2-40B4-BE49-F238E27FC236}">
                  <a16:creationId xmlns:a16="http://schemas.microsoft.com/office/drawing/2014/main" id="{78F1D2BA-6D78-46A4-B290-35F21CDDD49F}"/>
                </a:ext>
              </a:extLst>
            </p:cNvPr>
            <p:cNvSpPr>
              <a:spLocks/>
            </p:cNvSpPr>
            <p:nvPr/>
          </p:nvSpPr>
          <p:spPr bwMode="auto">
            <a:xfrm>
              <a:off x="3516" y="984"/>
              <a:ext cx="64" cy="72"/>
            </a:xfrm>
            <a:custGeom>
              <a:avLst/>
              <a:gdLst>
                <a:gd name="T0" fmla="*/ 134 w 42"/>
                <a:gd name="T1" fmla="*/ 0 h 48"/>
                <a:gd name="T2" fmla="*/ 88 w 42"/>
                <a:gd name="T3" fmla="*/ 27 h 48"/>
                <a:gd name="T4" fmla="*/ 41 w 42"/>
                <a:gd name="T5" fmla="*/ 54 h 48"/>
                <a:gd name="T6" fmla="*/ 27 w 42"/>
                <a:gd name="T7" fmla="*/ 162 h 48"/>
                <a:gd name="T8" fmla="*/ 40 w 42"/>
                <a:gd name="T9" fmla="*/ 99 h 48"/>
                <a:gd name="T10" fmla="*/ 94 w 42"/>
                <a:gd name="T11" fmla="*/ 59 h 48"/>
                <a:gd name="T12" fmla="*/ 137 w 42"/>
                <a:gd name="T13" fmla="*/ 21 h 48"/>
                <a:gd name="T14" fmla="*/ 134 w 42"/>
                <a:gd name="T15" fmla="*/ 5 h 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48">
                  <a:moveTo>
                    <a:pt x="38" y="0"/>
                  </a:moveTo>
                  <a:cubicBezTo>
                    <a:pt x="36" y="4"/>
                    <a:pt x="28" y="6"/>
                    <a:pt x="25" y="8"/>
                  </a:cubicBezTo>
                  <a:cubicBezTo>
                    <a:pt x="20" y="10"/>
                    <a:pt x="15" y="12"/>
                    <a:pt x="12" y="16"/>
                  </a:cubicBezTo>
                  <a:cubicBezTo>
                    <a:pt x="4" y="24"/>
                    <a:pt x="0" y="39"/>
                    <a:pt x="8" y="48"/>
                  </a:cubicBezTo>
                  <a:cubicBezTo>
                    <a:pt x="6" y="42"/>
                    <a:pt x="7" y="34"/>
                    <a:pt x="11" y="29"/>
                  </a:cubicBezTo>
                  <a:cubicBezTo>
                    <a:pt x="14" y="23"/>
                    <a:pt x="21" y="20"/>
                    <a:pt x="27" y="17"/>
                  </a:cubicBezTo>
                  <a:cubicBezTo>
                    <a:pt x="31" y="14"/>
                    <a:pt x="36" y="11"/>
                    <a:pt x="39" y="6"/>
                  </a:cubicBezTo>
                  <a:cubicBezTo>
                    <a:pt x="39" y="5"/>
                    <a:pt x="42" y="1"/>
                    <a:pt x="38"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38" name="Freeform 968">
              <a:extLst>
                <a:ext uri="{FF2B5EF4-FFF2-40B4-BE49-F238E27FC236}">
                  <a16:creationId xmlns:a16="http://schemas.microsoft.com/office/drawing/2014/main" id="{21DE7956-DC13-4A76-9E0B-4AB39DE5F5DF}"/>
                </a:ext>
              </a:extLst>
            </p:cNvPr>
            <p:cNvSpPr>
              <a:spLocks/>
            </p:cNvSpPr>
            <p:nvPr/>
          </p:nvSpPr>
          <p:spPr bwMode="auto">
            <a:xfrm>
              <a:off x="3700" y="993"/>
              <a:ext cx="26" cy="36"/>
            </a:xfrm>
            <a:custGeom>
              <a:avLst/>
              <a:gdLst>
                <a:gd name="T0" fmla="*/ 0 w 17"/>
                <a:gd name="T1" fmla="*/ 0 h 24"/>
                <a:gd name="T2" fmla="*/ 26 w 17"/>
                <a:gd name="T3" fmla="*/ 53 h 24"/>
                <a:gd name="T4" fmla="*/ 47 w 17"/>
                <a:gd name="T5" fmla="*/ 80 h 24"/>
                <a:gd name="T6" fmla="*/ 57 w 17"/>
                <a:gd name="T7" fmla="*/ 62 h 24"/>
                <a:gd name="T8" fmla="*/ 32 w 17"/>
                <a:gd name="T9" fmla="*/ 18 h 24"/>
                <a:gd name="T10" fmla="*/ 0 w 17"/>
                <a:gd name="T11" fmla="*/ 5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24">
                  <a:moveTo>
                    <a:pt x="0" y="0"/>
                  </a:moveTo>
                  <a:cubicBezTo>
                    <a:pt x="3" y="4"/>
                    <a:pt x="4" y="10"/>
                    <a:pt x="7" y="15"/>
                  </a:cubicBezTo>
                  <a:cubicBezTo>
                    <a:pt x="8" y="17"/>
                    <a:pt x="10" y="22"/>
                    <a:pt x="13" y="23"/>
                  </a:cubicBezTo>
                  <a:cubicBezTo>
                    <a:pt x="17" y="24"/>
                    <a:pt x="16" y="20"/>
                    <a:pt x="16" y="18"/>
                  </a:cubicBezTo>
                  <a:cubicBezTo>
                    <a:pt x="15" y="13"/>
                    <a:pt x="13" y="9"/>
                    <a:pt x="9" y="5"/>
                  </a:cubicBezTo>
                  <a:cubicBezTo>
                    <a:pt x="6" y="3"/>
                    <a:pt x="3" y="3"/>
                    <a:pt x="0"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39" name="Freeform 969">
              <a:extLst>
                <a:ext uri="{FF2B5EF4-FFF2-40B4-BE49-F238E27FC236}">
                  <a16:creationId xmlns:a16="http://schemas.microsoft.com/office/drawing/2014/main" id="{88AA58AA-442E-4589-80CD-DFCE61604603}"/>
                </a:ext>
              </a:extLst>
            </p:cNvPr>
            <p:cNvSpPr>
              <a:spLocks/>
            </p:cNvSpPr>
            <p:nvPr/>
          </p:nvSpPr>
          <p:spPr bwMode="auto">
            <a:xfrm>
              <a:off x="3601" y="903"/>
              <a:ext cx="12" cy="64"/>
            </a:xfrm>
            <a:custGeom>
              <a:avLst/>
              <a:gdLst>
                <a:gd name="T0" fmla="*/ 0 w 8"/>
                <a:gd name="T1" fmla="*/ 0 h 43"/>
                <a:gd name="T2" fmla="*/ 8 w 8"/>
                <a:gd name="T3" fmla="*/ 27 h 43"/>
                <a:gd name="T4" fmla="*/ 8 w 8"/>
                <a:gd name="T5" fmla="*/ 67 h 43"/>
                <a:gd name="T6" fmla="*/ 12 w 8"/>
                <a:gd name="T7" fmla="*/ 101 h 43"/>
                <a:gd name="T8" fmla="*/ 12 w 8"/>
                <a:gd name="T9" fmla="*/ 141 h 43"/>
                <a:gd name="T10" fmla="*/ 21 w 8"/>
                <a:gd name="T11" fmla="*/ 94 h 43"/>
                <a:gd name="T12" fmla="*/ 21 w 8"/>
                <a:gd name="T13" fmla="*/ 40 h 43"/>
                <a:gd name="T14" fmla="*/ 0 w 8"/>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43">
                  <a:moveTo>
                    <a:pt x="0" y="0"/>
                  </a:moveTo>
                  <a:cubicBezTo>
                    <a:pt x="0" y="3"/>
                    <a:pt x="2" y="5"/>
                    <a:pt x="2" y="8"/>
                  </a:cubicBezTo>
                  <a:cubicBezTo>
                    <a:pt x="3" y="12"/>
                    <a:pt x="2" y="16"/>
                    <a:pt x="2" y="20"/>
                  </a:cubicBezTo>
                  <a:cubicBezTo>
                    <a:pt x="2" y="24"/>
                    <a:pt x="3" y="27"/>
                    <a:pt x="3" y="31"/>
                  </a:cubicBezTo>
                  <a:cubicBezTo>
                    <a:pt x="3" y="35"/>
                    <a:pt x="2" y="39"/>
                    <a:pt x="3" y="43"/>
                  </a:cubicBezTo>
                  <a:cubicBezTo>
                    <a:pt x="3" y="38"/>
                    <a:pt x="5" y="33"/>
                    <a:pt x="6" y="28"/>
                  </a:cubicBezTo>
                  <a:cubicBezTo>
                    <a:pt x="7" y="23"/>
                    <a:pt x="8" y="17"/>
                    <a:pt x="6" y="12"/>
                  </a:cubicBezTo>
                  <a:cubicBezTo>
                    <a:pt x="5" y="8"/>
                    <a:pt x="4" y="1"/>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40" name="Freeform 970">
              <a:extLst>
                <a:ext uri="{FF2B5EF4-FFF2-40B4-BE49-F238E27FC236}">
                  <a16:creationId xmlns:a16="http://schemas.microsoft.com/office/drawing/2014/main" id="{25FBADF2-F59D-4D12-B996-D5D58C8FC697}"/>
                </a:ext>
              </a:extLst>
            </p:cNvPr>
            <p:cNvSpPr>
              <a:spLocks/>
            </p:cNvSpPr>
            <p:nvPr/>
          </p:nvSpPr>
          <p:spPr bwMode="auto">
            <a:xfrm>
              <a:off x="3530" y="969"/>
              <a:ext cx="53" cy="34"/>
            </a:xfrm>
            <a:custGeom>
              <a:avLst/>
              <a:gdLst>
                <a:gd name="T0" fmla="*/ 117 w 35"/>
                <a:gd name="T1" fmla="*/ 9 h 23"/>
                <a:gd name="T2" fmla="*/ 94 w 35"/>
                <a:gd name="T3" fmla="*/ 28 h 23"/>
                <a:gd name="T4" fmla="*/ 62 w 35"/>
                <a:gd name="T5" fmla="*/ 40 h 23"/>
                <a:gd name="T6" fmla="*/ 0 w 35"/>
                <a:gd name="T7" fmla="*/ 74 h 23"/>
                <a:gd name="T8" fmla="*/ 41 w 35"/>
                <a:gd name="T9" fmla="*/ 41 h 23"/>
                <a:gd name="T10" fmla="*/ 76 w 35"/>
                <a:gd name="T11" fmla="*/ 27 h 23"/>
                <a:gd name="T12" fmla="*/ 108 w 35"/>
                <a:gd name="T13" fmla="*/ 6 h 23"/>
                <a:gd name="T14" fmla="*/ 117 w 35"/>
                <a:gd name="T15" fmla="*/ 9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23">
                  <a:moveTo>
                    <a:pt x="34" y="3"/>
                  </a:moveTo>
                  <a:cubicBezTo>
                    <a:pt x="31" y="6"/>
                    <a:pt x="30" y="7"/>
                    <a:pt x="27" y="9"/>
                  </a:cubicBezTo>
                  <a:cubicBezTo>
                    <a:pt x="24" y="10"/>
                    <a:pt x="21" y="11"/>
                    <a:pt x="18" y="12"/>
                  </a:cubicBezTo>
                  <a:cubicBezTo>
                    <a:pt x="12" y="15"/>
                    <a:pt x="5" y="18"/>
                    <a:pt x="0" y="23"/>
                  </a:cubicBezTo>
                  <a:cubicBezTo>
                    <a:pt x="0" y="20"/>
                    <a:pt x="9" y="15"/>
                    <a:pt x="12" y="13"/>
                  </a:cubicBezTo>
                  <a:cubicBezTo>
                    <a:pt x="15" y="12"/>
                    <a:pt x="19" y="10"/>
                    <a:pt x="22" y="8"/>
                  </a:cubicBezTo>
                  <a:cubicBezTo>
                    <a:pt x="25" y="6"/>
                    <a:pt x="28" y="4"/>
                    <a:pt x="31" y="2"/>
                  </a:cubicBezTo>
                  <a:cubicBezTo>
                    <a:pt x="32" y="1"/>
                    <a:pt x="35" y="0"/>
                    <a:pt x="3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41" name="Freeform 971">
              <a:extLst>
                <a:ext uri="{FF2B5EF4-FFF2-40B4-BE49-F238E27FC236}">
                  <a16:creationId xmlns:a16="http://schemas.microsoft.com/office/drawing/2014/main" id="{96599BF8-DC2A-4BAB-AD2D-61CFD824671E}"/>
                </a:ext>
              </a:extLst>
            </p:cNvPr>
            <p:cNvSpPr>
              <a:spLocks/>
            </p:cNvSpPr>
            <p:nvPr/>
          </p:nvSpPr>
          <p:spPr bwMode="auto">
            <a:xfrm>
              <a:off x="3608" y="949"/>
              <a:ext cx="8" cy="39"/>
            </a:xfrm>
            <a:custGeom>
              <a:avLst/>
              <a:gdLst>
                <a:gd name="T0" fmla="*/ 13 w 5"/>
                <a:gd name="T1" fmla="*/ 0 h 26"/>
                <a:gd name="T2" fmla="*/ 0 w 5"/>
                <a:gd name="T3" fmla="*/ 53 h 26"/>
                <a:gd name="T4" fmla="*/ 13 w 5"/>
                <a:gd name="T5" fmla="*/ 89 h 26"/>
                <a:gd name="T6" fmla="*/ 13 w 5"/>
                <a:gd name="T7" fmla="*/ 32 h 26"/>
                <a:gd name="T8" fmla="*/ 13 w 5"/>
                <a:gd name="T9" fmla="*/ 5 h 26"/>
                <a:gd name="T10" fmla="*/ 13 w 5"/>
                <a:gd name="T11" fmla="*/ 8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26">
                  <a:moveTo>
                    <a:pt x="3" y="0"/>
                  </a:moveTo>
                  <a:cubicBezTo>
                    <a:pt x="1" y="5"/>
                    <a:pt x="1" y="10"/>
                    <a:pt x="0" y="15"/>
                  </a:cubicBezTo>
                  <a:cubicBezTo>
                    <a:pt x="0" y="19"/>
                    <a:pt x="0" y="23"/>
                    <a:pt x="3" y="26"/>
                  </a:cubicBezTo>
                  <a:cubicBezTo>
                    <a:pt x="4" y="21"/>
                    <a:pt x="3" y="14"/>
                    <a:pt x="3" y="9"/>
                  </a:cubicBezTo>
                  <a:cubicBezTo>
                    <a:pt x="4" y="8"/>
                    <a:pt x="5" y="2"/>
                    <a:pt x="3" y="1"/>
                  </a:cubicBezTo>
                  <a:cubicBezTo>
                    <a:pt x="3" y="1"/>
                    <a:pt x="3" y="1"/>
                    <a:pt x="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42" name="Freeform 972">
              <a:extLst>
                <a:ext uri="{FF2B5EF4-FFF2-40B4-BE49-F238E27FC236}">
                  <a16:creationId xmlns:a16="http://schemas.microsoft.com/office/drawing/2014/main" id="{BA4571BE-457B-404E-9D14-6DEB83B29A5B}"/>
                </a:ext>
              </a:extLst>
            </p:cNvPr>
            <p:cNvSpPr>
              <a:spLocks/>
            </p:cNvSpPr>
            <p:nvPr/>
          </p:nvSpPr>
          <p:spPr bwMode="auto">
            <a:xfrm>
              <a:off x="3521" y="1071"/>
              <a:ext cx="197" cy="65"/>
            </a:xfrm>
            <a:custGeom>
              <a:avLst/>
              <a:gdLst>
                <a:gd name="T0" fmla="*/ 0 w 131"/>
                <a:gd name="T1" fmla="*/ 41 h 44"/>
                <a:gd name="T2" fmla="*/ 95 w 131"/>
                <a:gd name="T3" fmla="*/ 106 h 44"/>
                <a:gd name="T4" fmla="*/ 331 w 131"/>
                <a:gd name="T5" fmla="*/ 90 h 44"/>
                <a:gd name="T6" fmla="*/ 445 w 131"/>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1" h="44">
                  <a:moveTo>
                    <a:pt x="0" y="13"/>
                  </a:moveTo>
                  <a:cubicBezTo>
                    <a:pt x="0" y="13"/>
                    <a:pt x="17" y="35"/>
                    <a:pt x="28" y="33"/>
                  </a:cubicBezTo>
                  <a:cubicBezTo>
                    <a:pt x="38" y="30"/>
                    <a:pt x="73" y="44"/>
                    <a:pt x="97" y="28"/>
                  </a:cubicBezTo>
                  <a:cubicBezTo>
                    <a:pt x="121" y="11"/>
                    <a:pt x="127" y="12"/>
                    <a:pt x="131"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43" name="Freeform 973">
              <a:extLst>
                <a:ext uri="{FF2B5EF4-FFF2-40B4-BE49-F238E27FC236}">
                  <a16:creationId xmlns:a16="http://schemas.microsoft.com/office/drawing/2014/main" id="{5275826A-B745-4598-A2F8-3E8C2486E4A7}"/>
                </a:ext>
              </a:extLst>
            </p:cNvPr>
            <p:cNvSpPr>
              <a:spLocks/>
            </p:cNvSpPr>
            <p:nvPr/>
          </p:nvSpPr>
          <p:spPr bwMode="auto">
            <a:xfrm>
              <a:off x="3632" y="1133"/>
              <a:ext cx="19" cy="50"/>
            </a:xfrm>
            <a:custGeom>
              <a:avLst/>
              <a:gdLst>
                <a:gd name="T0" fmla="*/ 48 w 12"/>
                <a:gd name="T1" fmla="*/ 0 h 33"/>
                <a:gd name="T2" fmla="*/ 16 w 12"/>
                <a:gd name="T3" fmla="*/ 67 h 33"/>
                <a:gd name="T4" fmla="*/ 0 w 12"/>
                <a:gd name="T5" fmla="*/ 115 h 33"/>
                <a:gd name="T6" fmla="*/ 5 w 12"/>
                <a:gd name="T7" fmla="*/ 59 h 33"/>
                <a:gd name="T8" fmla="*/ 48 w 12"/>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33">
                  <a:moveTo>
                    <a:pt x="12" y="0"/>
                  </a:moveTo>
                  <a:cubicBezTo>
                    <a:pt x="12" y="0"/>
                    <a:pt x="4" y="10"/>
                    <a:pt x="4" y="19"/>
                  </a:cubicBezTo>
                  <a:cubicBezTo>
                    <a:pt x="3" y="28"/>
                    <a:pt x="0" y="33"/>
                    <a:pt x="0" y="33"/>
                  </a:cubicBezTo>
                  <a:cubicBezTo>
                    <a:pt x="0" y="33"/>
                    <a:pt x="1" y="21"/>
                    <a:pt x="1" y="17"/>
                  </a:cubicBezTo>
                  <a:cubicBezTo>
                    <a:pt x="0" y="14"/>
                    <a:pt x="4" y="4"/>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44" name="Freeform 974">
              <a:extLst>
                <a:ext uri="{FF2B5EF4-FFF2-40B4-BE49-F238E27FC236}">
                  <a16:creationId xmlns:a16="http://schemas.microsoft.com/office/drawing/2014/main" id="{1933B351-6A8A-4EBB-A019-65E971CED54C}"/>
                </a:ext>
              </a:extLst>
            </p:cNvPr>
            <p:cNvSpPr>
              <a:spLocks/>
            </p:cNvSpPr>
            <p:nvPr/>
          </p:nvSpPr>
          <p:spPr bwMode="auto">
            <a:xfrm>
              <a:off x="3574" y="1107"/>
              <a:ext cx="45" cy="19"/>
            </a:xfrm>
            <a:custGeom>
              <a:avLst/>
              <a:gdLst>
                <a:gd name="T0" fmla="*/ 0 w 30"/>
                <a:gd name="T1" fmla="*/ 9 h 13"/>
                <a:gd name="T2" fmla="*/ 102 w 30"/>
                <a:gd name="T3" fmla="*/ 22 h 13"/>
                <a:gd name="T4" fmla="*/ 5 w 30"/>
                <a:gd name="T5" fmla="*/ 6 h 13"/>
                <a:gd name="T6" fmla="*/ 0 60000 65536"/>
                <a:gd name="T7" fmla="*/ 0 60000 65536"/>
                <a:gd name="T8" fmla="*/ 0 60000 65536"/>
              </a:gdLst>
              <a:ahLst/>
              <a:cxnLst>
                <a:cxn ang="T6">
                  <a:pos x="T0" y="T1"/>
                </a:cxn>
                <a:cxn ang="T7">
                  <a:pos x="T2" y="T3"/>
                </a:cxn>
                <a:cxn ang="T8">
                  <a:pos x="T4" y="T5"/>
                </a:cxn>
              </a:cxnLst>
              <a:rect l="0" t="0" r="r" b="b"/>
              <a:pathLst>
                <a:path w="30" h="13">
                  <a:moveTo>
                    <a:pt x="0" y="3"/>
                  </a:moveTo>
                  <a:cubicBezTo>
                    <a:pt x="7" y="6"/>
                    <a:pt x="23" y="13"/>
                    <a:pt x="30" y="7"/>
                  </a:cubicBezTo>
                  <a:cubicBezTo>
                    <a:pt x="25" y="0"/>
                    <a:pt x="9" y="4"/>
                    <a:pt x="1"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45" name="Freeform 975">
              <a:extLst>
                <a:ext uri="{FF2B5EF4-FFF2-40B4-BE49-F238E27FC236}">
                  <a16:creationId xmlns:a16="http://schemas.microsoft.com/office/drawing/2014/main" id="{7D31C06C-D054-481B-94AC-D86C3322C13B}"/>
                </a:ext>
              </a:extLst>
            </p:cNvPr>
            <p:cNvSpPr>
              <a:spLocks/>
            </p:cNvSpPr>
            <p:nvPr/>
          </p:nvSpPr>
          <p:spPr bwMode="auto">
            <a:xfrm>
              <a:off x="3685" y="3589"/>
              <a:ext cx="193" cy="481"/>
            </a:xfrm>
            <a:custGeom>
              <a:avLst/>
              <a:gdLst>
                <a:gd name="T0" fmla="*/ 0 w 128"/>
                <a:gd name="T1" fmla="*/ 0 h 321"/>
                <a:gd name="T2" fmla="*/ 62 w 128"/>
                <a:gd name="T3" fmla="*/ 400 h 321"/>
                <a:gd name="T4" fmla="*/ 62 w 128"/>
                <a:gd name="T5" fmla="*/ 572 h 321"/>
                <a:gd name="T6" fmla="*/ 45 w 128"/>
                <a:gd name="T7" fmla="*/ 784 h 321"/>
                <a:gd name="T8" fmla="*/ 68 w 128"/>
                <a:gd name="T9" fmla="*/ 865 h 321"/>
                <a:gd name="T10" fmla="*/ 72 w 128"/>
                <a:gd name="T11" fmla="*/ 952 h 321"/>
                <a:gd name="T12" fmla="*/ 93 w 128"/>
                <a:gd name="T13" fmla="*/ 1023 h 321"/>
                <a:gd name="T14" fmla="*/ 148 w 128"/>
                <a:gd name="T15" fmla="*/ 1067 h 321"/>
                <a:gd name="T16" fmla="*/ 229 w 128"/>
                <a:gd name="T17" fmla="*/ 1040 h 321"/>
                <a:gd name="T18" fmla="*/ 305 w 128"/>
                <a:gd name="T19" fmla="*/ 1046 h 321"/>
                <a:gd name="T20" fmla="*/ 371 w 128"/>
                <a:gd name="T21" fmla="*/ 1037 h 321"/>
                <a:gd name="T22" fmla="*/ 372 w 128"/>
                <a:gd name="T23" fmla="*/ 1017 h 321"/>
                <a:gd name="T24" fmla="*/ 377 w 128"/>
                <a:gd name="T25" fmla="*/ 1019 h 321"/>
                <a:gd name="T26" fmla="*/ 413 w 128"/>
                <a:gd name="T27" fmla="*/ 999 h 321"/>
                <a:gd name="T28" fmla="*/ 418 w 128"/>
                <a:gd name="T29" fmla="*/ 978 h 321"/>
                <a:gd name="T30" fmla="*/ 418 w 128"/>
                <a:gd name="T31" fmla="*/ 978 h 321"/>
                <a:gd name="T32" fmla="*/ 425 w 128"/>
                <a:gd name="T33" fmla="*/ 972 h 321"/>
                <a:gd name="T34" fmla="*/ 413 w 128"/>
                <a:gd name="T35" fmla="*/ 905 h 321"/>
                <a:gd name="T36" fmla="*/ 377 w 128"/>
                <a:gd name="T37" fmla="*/ 851 h 321"/>
                <a:gd name="T38" fmla="*/ 330 w 128"/>
                <a:gd name="T39" fmla="*/ 790 h 321"/>
                <a:gd name="T40" fmla="*/ 261 w 128"/>
                <a:gd name="T41" fmla="*/ 626 h 321"/>
                <a:gd name="T42" fmla="*/ 264 w 128"/>
                <a:gd name="T43" fmla="*/ 521 h 321"/>
                <a:gd name="T44" fmla="*/ 296 w 128"/>
                <a:gd name="T45" fmla="*/ 244 h 3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321">
                  <a:moveTo>
                    <a:pt x="0" y="0"/>
                  </a:moveTo>
                  <a:cubicBezTo>
                    <a:pt x="0" y="15"/>
                    <a:pt x="20" y="95"/>
                    <a:pt x="18" y="119"/>
                  </a:cubicBezTo>
                  <a:cubicBezTo>
                    <a:pt x="15" y="143"/>
                    <a:pt x="17" y="156"/>
                    <a:pt x="18" y="170"/>
                  </a:cubicBezTo>
                  <a:cubicBezTo>
                    <a:pt x="19" y="176"/>
                    <a:pt x="13" y="222"/>
                    <a:pt x="13" y="233"/>
                  </a:cubicBezTo>
                  <a:cubicBezTo>
                    <a:pt x="14" y="247"/>
                    <a:pt x="20" y="249"/>
                    <a:pt x="20" y="257"/>
                  </a:cubicBezTo>
                  <a:cubicBezTo>
                    <a:pt x="21" y="272"/>
                    <a:pt x="22" y="272"/>
                    <a:pt x="21" y="283"/>
                  </a:cubicBezTo>
                  <a:cubicBezTo>
                    <a:pt x="20" y="295"/>
                    <a:pt x="23" y="299"/>
                    <a:pt x="27" y="304"/>
                  </a:cubicBezTo>
                  <a:cubicBezTo>
                    <a:pt x="32" y="309"/>
                    <a:pt x="35" y="315"/>
                    <a:pt x="43" y="317"/>
                  </a:cubicBezTo>
                  <a:cubicBezTo>
                    <a:pt x="51" y="319"/>
                    <a:pt x="64" y="321"/>
                    <a:pt x="67" y="309"/>
                  </a:cubicBezTo>
                  <a:cubicBezTo>
                    <a:pt x="72" y="317"/>
                    <a:pt x="83" y="316"/>
                    <a:pt x="89" y="311"/>
                  </a:cubicBezTo>
                  <a:cubicBezTo>
                    <a:pt x="93" y="317"/>
                    <a:pt x="104" y="314"/>
                    <a:pt x="108" y="308"/>
                  </a:cubicBezTo>
                  <a:cubicBezTo>
                    <a:pt x="109" y="306"/>
                    <a:pt x="109" y="304"/>
                    <a:pt x="109" y="302"/>
                  </a:cubicBezTo>
                  <a:cubicBezTo>
                    <a:pt x="110" y="303"/>
                    <a:pt x="110" y="303"/>
                    <a:pt x="110" y="303"/>
                  </a:cubicBezTo>
                  <a:cubicBezTo>
                    <a:pt x="115" y="303"/>
                    <a:pt x="121" y="301"/>
                    <a:pt x="121" y="297"/>
                  </a:cubicBezTo>
                  <a:cubicBezTo>
                    <a:pt x="122" y="295"/>
                    <a:pt x="122" y="293"/>
                    <a:pt x="122" y="291"/>
                  </a:cubicBezTo>
                  <a:cubicBezTo>
                    <a:pt x="122" y="291"/>
                    <a:pt x="122" y="291"/>
                    <a:pt x="122" y="291"/>
                  </a:cubicBezTo>
                  <a:cubicBezTo>
                    <a:pt x="123" y="291"/>
                    <a:pt x="123" y="290"/>
                    <a:pt x="124" y="289"/>
                  </a:cubicBezTo>
                  <a:cubicBezTo>
                    <a:pt x="128" y="285"/>
                    <a:pt x="122" y="276"/>
                    <a:pt x="121" y="269"/>
                  </a:cubicBezTo>
                  <a:cubicBezTo>
                    <a:pt x="118" y="261"/>
                    <a:pt x="116" y="257"/>
                    <a:pt x="110" y="253"/>
                  </a:cubicBezTo>
                  <a:cubicBezTo>
                    <a:pt x="105" y="249"/>
                    <a:pt x="103" y="243"/>
                    <a:pt x="96" y="235"/>
                  </a:cubicBezTo>
                  <a:cubicBezTo>
                    <a:pt x="89" y="228"/>
                    <a:pt x="75" y="188"/>
                    <a:pt x="76" y="186"/>
                  </a:cubicBezTo>
                  <a:cubicBezTo>
                    <a:pt x="80" y="175"/>
                    <a:pt x="79" y="161"/>
                    <a:pt x="77" y="155"/>
                  </a:cubicBezTo>
                  <a:cubicBezTo>
                    <a:pt x="76" y="146"/>
                    <a:pt x="79" y="114"/>
                    <a:pt x="86" y="73"/>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46" name="Freeform 976">
              <a:extLst>
                <a:ext uri="{FF2B5EF4-FFF2-40B4-BE49-F238E27FC236}">
                  <a16:creationId xmlns:a16="http://schemas.microsoft.com/office/drawing/2014/main" id="{0C4F7D3E-4335-4EF2-9F52-B5B8B0FB8718}"/>
                </a:ext>
              </a:extLst>
            </p:cNvPr>
            <p:cNvSpPr>
              <a:spLocks/>
            </p:cNvSpPr>
            <p:nvPr/>
          </p:nvSpPr>
          <p:spPr bwMode="auto">
            <a:xfrm>
              <a:off x="3301" y="3577"/>
              <a:ext cx="193" cy="493"/>
            </a:xfrm>
            <a:custGeom>
              <a:avLst/>
              <a:gdLst>
                <a:gd name="T0" fmla="*/ 140 w 128"/>
                <a:gd name="T1" fmla="*/ 271 h 329"/>
                <a:gd name="T2" fmla="*/ 170 w 128"/>
                <a:gd name="T3" fmla="*/ 548 h 329"/>
                <a:gd name="T4" fmla="*/ 178 w 128"/>
                <a:gd name="T5" fmla="*/ 653 h 329"/>
                <a:gd name="T6" fmla="*/ 107 w 128"/>
                <a:gd name="T7" fmla="*/ 817 h 329"/>
                <a:gd name="T8" fmla="*/ 59 w 128"/>
                <a:gd name="T9" fmla="*/ 878 h 329"/>
                <a:gd name="T10" fmla="*/ 26 w 128"/>
                <a:gd name="T11" fmla="*/ 932 h 329"/>
                <a:gd name="T12" fmla="*/ 14 w 128"/>
                <a:gd name="T13" fmla="*/ 999 h 329"/>
                <a:gd name="T14" fmla="*/ 21 w 128"/>
                <a:gd name="T15" fmla="*/ 1005 h 329"/>
                <a:gd name="T16" fmla="*/ 21 w 128"/>
                <a:gd name="T17" fmla="*/ 1005 h 329"/>
                <a:gd name="T18" fmla="*/ 21 w 128"/>
                <a:gd name="T19" fmla="*/ 1026 h 329"/>
                <a:gd name="T20" fmla="*/ 62 w 128"/>
                <a:gd name="T21" fmla="*/ 1046 h 329"/>
                <a:gd name="T22" fmla="*/ 62 w 128"/>
                <a:gd name="T23" fmla="*/ 1044 h 329"/>
                <a:gd name="T24" fmla="*/ 68 w 128"/>
                <a:gd name="T25" fmla="*/ 1064 h 329"/>
                <a:gd name="T26" fmla="*/ 134 w 128"/>
                <a:gd name="T27" fmla="*/ 1073 h 329"/>
                <a:gd name="T28" fmla="*/ 210 w 128"/>
                <a:gd name="T29" fmla="*/ 1067 h 329"/>
                <a:gd name="T30" fmla="*/ 291 w 128"/>
                <a:gd name="T31" fmla="*/ 1094 h 329"/>
                <a:gd name="T32" fmla="*/ 344 w 128"/>
                <a:gd name="T33" fmla="*/ 1050 h 329"/>
                <a:gd name="T34" fmla="*/ 366 w 128"/>
                <a:gd name="T35" fmla="*/ 979 h 329"/>
                <a:gd name="T36" fmla="*/ 371 w 128"/>
                <a:gd name="T37" fmla="*/ 892 h 329"/>
                <a:gd name="T38" fmla="*/ 391 w 128"/>
                <a:gd name="T39" fmla="*/ 811 h 329"/>
                <a:gd name="T40" fmla="*/ 372 w 128"/>
                <a:gd name="T41" fmla="*/ 599 h 329"/>
                <a:gd name="T42" fmla="*/ 377 w 128"/>
                <a:gd name="T43" fmla="*/ 433 h 329"/>
                <a:gd name="T44" fmla="*/ 439 w 128"/>
                <a:gd name="T45" fmla="*/ 0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329">
                  <a:moveTo>
                    <a:pt x="41" y="81"/>
                  </a:moveTo>
                  <a:cubicBezTo>
                    <a:pt x="49" y="122"/>
                    <a:pt x="52" y="154"/>
                    <a:pt x="50" y="163"/>
                  </a:cubicBezTo>
                  <a:cubicBezTo>
                    <a:pt x="49" y="169"/>
                    <a:pt x="48" y="183"/>
                    <a:pt x="52" y="194"/>
                  </a:cubicBezTo>
                  <a:cubicBezTo>
                    <a:pt x="52" y="196"/>
                    <a:pt x="39" y="236"/>
                    <a:pt x="31" y="243"/>
                  </a:cubicBezTo>
                  <a:cubicBezTo>
                    <a:pt x="25" y="251"/>
                    <a:pt x="23" y="257"/>
                    <a:pt x="17" y="261"/>
                  </a:cubicBezTo>
                  <a:cubicBezTo>
                    <a:pt x="12" y="265"/>
                    <a:pt x="9" y="269"/>
                    <a:pt x="7" y="277"/>
                  </a:cubicBezTo>
                  <a:cubicBezTo>
                    <a:pt x="5" y="284"/>
                    <a:pt x="0" y="293"/>
                    <a:pt x="4" y="297"/>
                  </a:cubicBezTo>
                  <a:cubicBezTo>
                    <a:pt x="4" y="298"/>
                    <a:pt x="5" y="299"/>
                    <a:pt x="6" y="299"/>
                  </a:cubicBezTo>
                  <a:cubicBezTo>
                    <a:pt x="6" y="299"/>
                    <a:pt x="6" y="299"/>
                    <a:pt x="6" y="299"/>
                  </a:cubicBezTo>
                  <a:cubicBezTo>
                    <a:pt x="6" y="301"/>
                    <a:pt x="6" y="303"/>
                    <a:pt x="6" y="305"/>
                  </a:cubicBezTo>
                  <a:cubicBezTo>
                    <a:pt x="9" y="310"/>
                    <a:pt x="13" y="311"/>
                    <a:pt x="18" y="311"/>
                  </a:cubicBezTo>
                  <a:cubicBezTo>
                    <a:pt x="18" y="310"/>
                    <a:pt x="18" y="310"/>
                    <a:pt x="18" y="310"/>
                  </a:cubicBezTo>
                  <a:cubicBezTo>
                    <a:pt x="18" y="312"/>
                    <a:pt x="19" y="314"/>
                    <a:pt x="20" y="316"/>
                  </a:cubicBezTo>
                  <a:cubicBezTo>
                    <a:pt x="23" y="322"/>
                    <a:pt x="34" y="325"/>
                    <a:pt x="39" y="319"/>
                  </a:cubicBezTo>
                  <a:cubicBezTo>
                    <a:pt x="45" y="324"/>
                    <a:pt x="56" y="325"/>
                    <a:pt x="61" y="317"/>
                  </a:cubicBezTo>
                  <a:cubicBezTo>
                    <a:pt x="64" y="329"/>
                    <a:pt x="77" y="327"/>
                    <a:pt x="85" y="325"/>
                  </a:cubicBezTo>
                  <a:cubicBezTo>
                    <a:pt x="93" y="323"/>
                    <a:pt x="96" y="317"/>
                    <a:pt x="100" y="312"/>
                  </a:cubicBezTo>
                  <a:cubicBezTo>
                    <a:pt x="105" y="307"/>
                    <a:pt x="108" y="303"/>
                    <a:pt x="107" y="291"/>
                  </a:cubicBezTo>
                  <a:cubicBezTo>
                    <a:pt x="106" y="280"/>
                    <a:pt x="107" y="280"/>
                    <a:pt x="108" y="265"/>
                  </a:cubicBezTo>
                  <a:cubicBezTo>
                    <a:pt x="108" y="257"/>
                    <a:pt x="113" y="255"/>
                    <a:pt x="114" y="241"/>
                  </a:cubicBezTo>
                  <a:cubicBezTo>
                    <a:pt x="115" y="230"/>
                    <a:pt x="109" y="184"/>
                    <a:pt x="109" y="178"/>
                  </a:cubicBezTo>
                  <a:cubicBezTo>
                    <a:pt x="111" y="164"/>
                    <a:pt x="112" y="152"/>
                    <a:pt x="110" y="129"/>
                  </a:cubicBezTo>
                  <a:cubicBezTo>
                    <a:pt x="108" y="105"/>
                    <a:pt x="124" y="16"/>
                    <a:pt x="128" y="0"/>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47" name="Freeform 977">
              <a:extLst>
                <a:ext uri="{FF2B5EF4-FFF2-40B4-BE49-F238E27FC236}">
                  <a16:creationId xmlns:a16="http://schemas.microsoft.com/office/drawing/2014/main" id="{0C574D39-C28A-48D9-9CCD-790AC8BECFE8}"/>
                </a:ext>
              </a:extLst>
            </p:cNvPr>
            <p:cNvSpPr>
              <a:spLocks/>
            </p:cNvSpPr>
            <p:nvPr/>
          </p:nvSpPr>
          <p:spPr bwMode="auto">
            <a:xfrm>
              <a:off x="3441" y="3804"/>
              <a:ext cx="29" cy="185"/>
            </a:xfrm>
            <a:custGeom>
              <a:avLst/>
              <a:gdLst>
                <a:gd name="T0" fmla="*/ 35 w 19"/>
                <a:gd name="T1" fmla="*/ 39 h 123"/>
                <a:gd name="T2" fmla="*/ 35 w 19"/>
                <a:gd name="T3" fmla="*/ 134 h 123"/>
                <a:gd name="T4" fmla="*/ 53 w 19"/>
                <a:gd name="T5" fmla="*/ 211 h 123"/>
                <a:gd name="T6" fmla="*/ 26 w 19"/>
                <a:gd name="T7" fmla="*/ 418 h 123"/>
                <a:gd name="T8" fmla="*/ 35 w 19"/>
                <a:gd name="T9" fmla="*/ 299 h 123"/>
                <a:gd name="T10" fmla="*/ 40 w 19"/>
                <a:gd name="T11" fmla="*/ 257 h 123"/>
                <a:gd name="T12" fmla="*/ 12 w 19"/>
                <a:gd name="T13" fmla="*/ 238 h 123"/>
                <a:gd name="T14" fmla="*/ 18 w 19"/>
                <a:gd name="T15" fmla="*/ 153 h 123"/>
                <a:gd name="T16" fmla="*/ 27 w 19"/>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23">
                  <a:moveTo>
                    <a:pt x="10" y="11"/>
                  </a:moveTo>
                  <a:cubicBezTo>
                    <a:pt x="12" y="21"/>
                    <a:pt x="8" y="30"/>
                    <a:pt x="10" y="39"/>
                  </a:cubicBezTo>
                  <a:cubicBezTo>
                    <a:pt x="11" y="47"/>
                    <a:pt x="14" y="54"/>
                    <a:pt x="15" y="62"/>
                  </a:cubicBezTo>
                  <a:cubicBezTo>
                    <a:pt x="19" y="86"/>
                    <a:pt x="13" y="101"/>
                    <a:pt x="7" y="123"/>
                  </a:cubicBezTo>
                  <a:cubicBezTo>
                    <a:pt x="6" y="112"/>
                    <a:pt x="10" y="99"/>
                    <a:pt x="10" y="88"/>
                  </a:cubicBezTo>
                  <a:cubicBezTo>
                    <a:pt x="11" y="84"/>
                    <a:pt x="12" y="80"/>
                    <a:pt x="11" y="76"/>
                  </a:cubicBezTo>
                  <a:cubicBezTo>
                    <a:pt x="9" y="71"/>
                    <a:pt x="5" y="74"/>
                    <a:pt x="3" y="70"/>
                  </a:cubicBezTo>
                  <a:cubicBezTo>
                    <a:pt x="0" y="65"/>
                    <a:pt x="4" y="52"/>
                    <a:pt x="5" y="45"/>
                  </a:cubicBezTo>
                  <a:cubicBezTo>
                    <a:pt x="7" y="31"/>
                    <a:pt x="8" y="14"/>
                    <a:pt x="8"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48" name="Freeform 978">
              <a:extLst>
                <a:ext uri="{FF2B5EF4-FFF2-40B4-BE49-F238E27FC236}">
                  <a16:creationId xmlns:a16="http://schemas.microsoft.com/office/drawing/2014/main" id="{914C3EAE-0BA4-4ACF-8291-DFB0FAF3BFE3}"/>
                </a:ext>
              </a:extLst>
            </p:cNvPr>
            <p:cNvSpPr>
              <a:spLocks/>
            </p:cNvSpPr>
            <p:nvPr/>
          </p:nvSpPr>
          <p:spPr bwMode="auto">
            <a:xfrm>
              <a:off x="3404" y="3974"/>
              <a:ext cx="55" cy="85"/>
            </a:xfrm>
            <a:custGeom>
              <a:avLst/>
              <a:gdLst>
                <a:gd name="T0" fmla="*/ 22 w 37"/>
                <a:gd name="T1" fmla="*/ 189 h 57"/>
                <a:gd name="T2" fmla="*/ 100 w 37"/>
                <a:gd name="T3" fmla="*/ 136 h 57"/>
                <a:gd name="T4" fmla="*/ 114 w 37"/>
                <a:gd name="T5" fmla="*/ 0 h 57"/>
                <a:gd name="T6" fmla="*/ 67 w 37"/>
                <a:gd name="T7" fmla="*/ 95 h 57"/>
                <a:gd name="T8" fmla="*/ 0 w 37"/>
                <a:gd name="T9" fmla="*/ 176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57">
                  <a:moveTo>
                    <a:pt x="7" y="57"/>
                  </a:moveTo>
                  <a:cubicBezTo>
                    <a:pt x="17" y="56"/>
                    <a:pt x="24" y="52"/>
                    <a:pt x="30" y="41"/>
                  </a:cubicBezTo>
                  <a:cubicBezTo>
                    <a:pt x="37" y="28"/>
                    <a:pt x="35" y="16"/>
                    <a:pt x="35" y="0"/>
                  </a:cubicBezTo>
                  <a:cubicBezTo>
                    <a:pt x="30" y="9"/>
                    <a:pt x="33" y="30"/>
                    <a:pt x="20" y="29"/>
                  </a:cubicBezTo>
                  <a:cubicBezTo>
                    <a:pt x="21" y="46"/>
                    <a:pt x="11" y="50"/>
                    <a:pt x="0" y="53"/>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49" name="Freeform 979">
              <a:extLst>
                <a:ext uri="{FF2B5EF4-FFF2-40B4-BE49-F238E27FC236}">
                  <a16:creationId xmlns:a16="http://schemas.microsoft.com/office/drawing/2014/main" id="{F446987C-E832-405D-80ED-1336F7FC6193}"/>
                </a:ext>
              </a:extLst>
            </p:cNvPr>
            <p:cNvSpPr>
              <a:spLocks/>
            </p:cNvSpPr>
            <p:nvPr/>
          </p:nvSpPr>
          <p:spPr bwMode="auto">
            <a:xfrm>
              <a:off x="3721" y="3945"/>
              <a:ext cx="49" cy="110"/>
            </a:xfrm>
            <a:custGeom>
              <a:avLst/>
              <a:gdLst>
                <a:gd name="T0" fmla="*/ 0 w 32"/>
                <a:gd name="T1" fmla="*/ 12 h 73"/>
                <a:gd name="T2" fmla="*/ 18 w 32"/>
                <a:gd name="T3" fmla="*/ 113 h 73"/>
                <a:gd name="T4" fmla="*/ 32 w 32"/>
                <a:gd name="T5" fmla="*/ 188 h 73"/>
                <a:gd name="T6" fmla="*/ 66 w 32"/>
                <a:gd name="T7" fmla="*/ 238 h 73"/>
                <a:gd name="T8" fmla="*/ 115 w 32"/>
                <a:gd name="T9" fmla="*/ 229 h 73"/>
                <a:gd name="T10" fmla="*/ 54 w 32"/>
                <a:gd name="T11" fmla="*/ 134 h 73"/>
                <a:gd name="T12" fmla="*/ 35 w 32"/>
                <a:gd name="T13" fmla="*/ 75 h 73"/>
                <a:gd name="T14" fmla="*/ 8 w 32"/>
                <a:gd name="T15" fmla="*/ 0 h 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73">
                  <a:moveTo>
                    <a:pt x="0" y="3"/>
                  </a:moveTo>
                  <a:cubicBezTo>
                    <a:pt x="5" y="10"/>
                    <a:pt x="5" y="23"/>
                    <a:pt x="5" y="33"/>
                  </a:cubicBezTo>
                  <a:cubicBezTo>
                    <a:pt x="5" y="44"/>
                    <a:pt x="7" y="45"/>
                    <a:pt x="9" y="55"/>
                  </a:cubicBezTo>
                  <a:cubicBezTo>
                    <a:pt x="12" y="63"/>
                    <a:pt x="10" y="67"/>
                    <a:pt x="18" y="70"/>
                  </a:cubicBezTo>
                  <a:cubicBezTo>
                    <a:pt x="22" y="72"/>
                    <a:pt x="30" y="73"/>
                    <a:pt x="32" y="67"/>
                  </a:cubicBezTo>
                  <a:cubicBezTo>
                    <a:pt x="16" y="70"/>
                    <a:pt x="14" y="56"/>
                    <a:pt x="15" y="39"/>
                  </a:cubicBezTo>
                  <a:cubicBezTo>
                    <a:pt x="11" y="37"/>
                    <a:pt x="11" y="27"/>
                    <a:pt x="10" y="22"/>
                  </a:cubicBezTo>
                  <a:cubicBezTo>
                    <a:pt x="8" y="15"/>
                    <a:pt x="1" y="8"/>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50" name="Freeform 980">
              <a:extLst>
                <a:ext uri="{FF2B5EF4-FFF2-40B4-BE49-F238E27FC236}">
                  <a16:creationId xmlns:a16="http://schemas.microsoft.com/office/drawing/2014/main" id="{B837B6EB-49E0-42E4-99BC-23048DA3C161}"/>
                </a:ext>
              </a:extLst>
            </p:cNvPr>
            <p:cNvSpPr>
              <a:spLocks/>
            </p:cNvSpPr>
            <p:nvPr/>
          </p:nvSpPr>
          <p:spPr bwMode="auto">
            <a:xfrm>
              <a:off x="3792" y="3972"/>
              <a:ext cx="77" cy="84"/>
            </a:xfrm>
            <a:custGeom>
              <a:avLst/>
              <a:gdLst>
                <a:gd name="T0" fmla="*/ 75 w 51"/>
                <a:gd name="T1" fmla="*/ 176 h 56"/>
                <a:gd name="T2" fmla="*/ 113 w 51"/>
                <a:gd name="T3" fmla="*/ 143 h 56"/>
                <a:gd name="T4" fmla="*/ 162 w 51"/>
                <a:gd name="T5" fmla="*/ 113 h 56"/>
                <a:gd name="T6" fmla="*/ 143 w 51"/>
                <a:gd name="T7" fmla="*/ 0 h 56"/>
                <a:gd name="T8" fmla="*/ 109 w 51"/>
                <a:gd name="T9" fmla="*/ 81 h 56"/>
                <a:gd name="T10" fmla="*/ 82 w 51"/>
                <a:gd name="T11" fmla="*/ 81 h 56"/>
                <a:gd name="T12" fmla="*/ 75 w 51"/>
                <a:gd name="T13" fmla="*/ 120 h 56"/>
                <a:gd name="T14" fmla="*/ 26 w 51"/>
                <a:gd name="T15" fmla="*/ 126 h 56"/>
                <a:gd name="T16" fmla="*/ 14 w 51"/>
                <a:gd name="T17" fmla="*/ 162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6">
                  <a:moveTo>
                    <a:pt x="22" y="52"/>
                  </a:moveTo>
                  <a:cubicBezTo>
                    <a:pt x="29" y="56"/>
                    <a:pt x="29" y="45"/>
                    <a:pt x="33" y="42"/>
                  </a:cubicBezTo>
                  <a:cubicBezTo>
                    <a:pt x="37" y="39"/>
                    <a:pt x="43" y="43"/>
                    <a:pt x="47" y="33"/>
                  </a:cubicBezTo>
                  <a:cubicBezTo>
                    <a:pt x="51" y="23"/>
                    <a:pt x="46" y="9"/>
                    <a:pt x="42" y="0"/>
                  </a:cubicBezTo>
                  <a:cubicBezTo>
                    <a:pt x="41" y="16"/>
                    <a:pt x="46" y="23"/>
                    <a:pt x="32" y="24"/>
                  </a:cubicBezTo>
                  <a:cubicBezTo>
                    <a:pt x="31" y="24"/>
                    <a:pt x="25" y="23"/>
                    <a:pt x="24" y="24"/>
                  </a:cubicBezTo>
                  <a:cubicBezTo>
                    <a:pt x="21" y="27"/>
                    <a:pt x="24" y="33"/>
                    <a:pt x="22" y="35"/>
                  </a:cubicBezTo>
                  <a:cubicBezTo>
                    <a:pt x="18" y="41"/>
                    <a:pt x="12" y="35"/>
                    <a:pt x="7" y="37"/>
                  </a:cubicBezTo>
                  <a:cubicBezTo>
                    <a:pt x="0" y="39"/>
                    <a:pt x="3" y="50"/>
                    <a:pt x="4" y="48"/>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51" name="Freeform 981">
              <a:extLst>
                <a:ext uri="{FF2B5EF4-FFF2-40B4-BE49-F238E27FC236}">
                  <a16:creationId xmlns:a16="http://schemas.microsoft.com/office/drawing/2014/main" id="{E07CDEFF-800E-4C3C-8CC1-2DA96E8E0E92}"/>
                </a:ext>
              </a:extLst>
            </p:cNvPr>
            <p:cNvSpPr>
              <a:spLocks/>
            </p:cNvSpPr>
            <p:nvPr/>
          </p:nvSpPr>
          <p:spPr bwMode="auto">
            <a:xfrm>
              <a:off x="3402" y="4017"/>
              <a:ext cx="29" cy="21"/>
            </a:xfrm>
            <a:custGeom>
              <a:avLst/>
              <a:gdLst>
                <a:gd name="T0" fmla="*/ 0 w 19"/>
                <a:gd name="T1" fmla="*/ 32 h 14"/>
                <a:gd name="T2" fmla="*/ 53 w 19"/>
                <a:gd name="T3" fmla="*/ 39 h 14"/>
                <a:gd name="T4" fmla="*/ 61 w 19"/>
                <a:gd name="T5" fmla="*/ 14 h 14"/>
                <a:gd name="T6" fmla="*/ 14 w 19"/>
                <a:gd name="T7" fmla="*/ 5 h 14"/>
                <a:gd name="T8" fmla="*/ 0 w 19"/>
                <a:gd name="T9" fmla="*/ 3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0" y="9"/>
                  </a:moveTo>
                  <a:cubicBezTo>
                    <a:pt x="2" y="6"/>
                    <a:pt x="13" y="8"/>
                    <a:pt x="15" y="11"/>
                  </a:cubicBezTo>
                  <a:cubicBezTo>
                    <a:pt x="17" y="14"/>
                    <a:pt x="19" y="6"/>
                    <a:pt x="17" y="4"/>
                  </a:cubicBezTo>
                  <a:cubicBezTo>
                    <a:pt x="14" y="0"/>
                    <a:pt x="8" y="0"/>
                    <a:pt x="4" y="1"/>
                  </a:cubicBezTo>
                  <a:cubicBezTo>
                    <a:pt x="1" y="2"/>
                    <a:pt x="0" y="9"/>
                    <a:pt x="0" y="9"/>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52" name="Freeform 982">
              <a:extLst>
                <a:ext uri="{FF2B5EF4-FFF2-40B4-BE49-F238E27FC236}">
                  <a16:creationId xmlns:a16="http://schemas.microsoft.com/office/drawing/2014/main" id="{5880AD78-537E-4CD3-8420-AAFE3AF9CCAF}"/>
                </a:ext>
              </a:extLst>
            </p:cNvPr>
            <p:cNvSpPr>
              <a:spLocks/>
            </p:cNvSpPr>
            <p:nvPr/>
          </p:nvSpPr>
          <p:spPr bwMode="auto">
            <a:xfrm>
              <a:off x="3390" y="3995"/>
              <a:ext cx="21" cy="60"/>
            </a:xfrm>
            <a:custGeom>
              <a:avLst/>
              <a:gdLst>
                <a:gd name="T0" fmla="*/ 48 w 14"/>
                <a:gd name="T1" fmla="*/ 0 h 40"/>
                <a:gd name="T2" fmla="*/ 12 w 14"/>
                <a:gd name="T3" fmla="*/ 72 h 40"/>
                <a:gd name="T4" fmla="*/ 8 w 14"/>
                <a:gd name="T5" fmla="*/ 135 h 40"/>
                <a:gd name="T6" fmla="*/ 0 60000 65536"/>
                <a:gd name="T7" fmla="*/ 0 60000 65536"/>
                <a:gd name="T8" fmla="*/ 0 60000 65536"/>
              </a:gdLst>
              <a:ahLst/>
              <a:cxnLst>
                <a:cxn ang="T6">
                  <a:pos x="T0" y="T1"/>
                </a:cxn>
                <a:cxn ang="T7">
                  <a:pos x="T2" y="T3"/>
                </a:cxn>
                <a:cxn ang="T8">
                  <a:pos x="T4" y="T5"/>
                </a:cxn>
              </a:cxnLst>
              <a:rect l="0" t="0" r="r" b="b"/>
              <a:pathLst>
                <a:path w="14" h="40">
                  <a:moveTo>
                    <a:pt x="14" y="0"/>
                  </a:moveTo>
                  <a:cubicBezTo>
                    <a:pt x="12" y="8"/>
                    <a:pt x="6" y="12"/>
                    <a:pt x="3" y="21"/>
                  </a:cubicBezTo>
                  <a:cubicBezTo>
                    <a:pt x="1" y="27"/>
                    <a:pt x="0" y="35"/>
                    <a:pt x="2" y="4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53" name="Freeform 983">
              <a:extLst>
                <a:ext uri="{FF2B5EF4-FFF2-40B4-BE49-F238E27FC236}">
                  <a16:creationId xmlns:a16="http://schemas.microsoft.com/office/drawing/2014/main" id="{4848FA9F-5448-40A0-8654-5C9D1A03326F}"/>
                </a:ext>
              </a:extLst>
            </p:cNvPr>
            <p:cNvSpPr>
              <a:spLocks/>
            </p:cNvSpPr>
            <p:nvPr/>
          </p:nvSpPr>
          <p:spPr bwMode="auto">
            <a:xfrm>
              <a:off x="3351" y="3984"/>
              <a:ext cx="27" cy="71"/>
            </a:xfrm>
            <a:custGeom>
              <a:avLst/>
              <a:gdLst>
                <a:gd name="T0" fmla="*/ 62 w 18"/>
                <a:gd name="T1" fmla="*/ 0 h 47"/>
                <a:gd name="T2" fmla="*/ 39 w 18"/>
                <a:gd name="T3" fmla="*/ 41 h 47"/>
                <a:gd name="T4" fmla="*/ 18 w 18"/>
                <a:gd name="T5" fmla="*/ 95 h 47"/>
                <a:gd name="T6" fmla="*/ 21 w 18"/>
                <a:gd name="T7" fmla="*/ 162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7">
                  <a:moveTo>
                    <a:pt x="18" y="0"/>
                  </a:moveTo>
                  <a:cubicBezTo>
                    <a:pt x="13" y="3"/>
                    <a:pt x="13" y="4"/>
                    <a:pt x="11" y="12"/>
                  </a:cubicBezTo>
                  <a:cubicBezTo>
                    <a:pt x="10" y="19"/>
                    <a:pt x="7" y="23"/>
                    <a:pt x="5" y="28"/>
                  </a:cubicBezTo>
                  <a:cubicBezTo>
                    <a:pt x="3" y="32"/>
                    <a:pt x="0" y="41"/>
                    <a:pt x="6" y="4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54" name="Freeform 984">
              <a:extLst>
                <a:ext uri="{FF2B5EF4-FFF2-40B4-BE49-F238E27FC236}">
                  <a16:creationId xmlns:a16="http://schemas.microsoft.com/office/drawing/2014/main" id="{7FB0A81E-DD5A-4D9D-B78D-72E130FCEBCF}"/>
                </a:ext>
              </a:extLst>
            </p:cNvPr>
            <p:cNvSpPr>
              <a:spLocks/>
            </p:cNvSpPr>
            <p:nvPr/>
          </p:nvSpPr>
          <p:spPr bwMode="auto">
            <a:xfrm>
              <a:off x="3328" y="3977"/>
              <a:ext cx="32" cy="64"/>
            </a:xfrm>
            <a:custGeom>
              <a:avLst/>
              <a:gdLst>
                <a:gd name="T0" fmla="*/ 75 w 21"/>
                <a:gd name="T1" fmla="*/ 0 h 43"/>
                <a:gd name="T2" fmla="*/ 27 w 21"/>
                <a:gd name="T3" fmla="*/ 54 h 43"/>
                <a:gd name="T4" fmla="*/ 8 w 21"/>
                <a:gd name="T5" fmla="*/ 109 h 43"/>
                <a:gd name="T6" fmla="*/ 0 w 21"/>
                <a:gd name="T7" fmla="*/ 14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3">
                  <a:moveTo>
                    <a:pt x="21" y="0"/>
                  </a:moveTo>
                  <a:cubicBezTo>
                    <a:pt x="16" y="3"/>
                    <a:pt x="10" y="10"/>
                    <a:pt x="8" y="16"/>
                  </a:cubicBezTo>
                  <a:cubicBezTo>
                    <a:pt x="6" y="23"/>
                    <a:pt x="5" y="26"/>
                    <a:pt x="2" y="33"/>
                  </a:cubicBezTo>
                  <a:cubicBezTo>
                    <a:pt x="1" y="36"/>
                    <a:pt x="0" y="39"/>
                    <a:pt x="0" y="4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55" name="Freeform 985">
              <a:extLst>
                <a:ext uri="{FF2B5EF4-FFF2-40B4-BE49-F238E27FC236}">
                  <a16:creationId xmlns:a16="http://schemas.microsoft.com/office/drawing/2014/main" id="{5FF91672-6284-4A4F-BBC6-8D58F7E95DF9}"/>
                </a:ext>
              </a:extLst>
            </p:cNvPr>
            <p:cNvSpPr>
              <a:spLocks/>
            </p:cNvSpPr>
            <p:nvPr/>
          </p:nvSpPr>
          <p:spPr bwMode="auto">
            <a:xfrm>
              <a:off x="3310" y="3969"/>
              <a:ext cx="36" cy="56"/>
            </a:xfrm>
            <a:custGeom>
              <a:avLst/>
              <a:gdLst>
                <a:gd name="T0" fmla="*/ 81 w 24"/>
                <a:gd name="T1" fmla="*/ 0 h 37"/>
                <a:gd name="T2" fmla="*/ 41 w 24"/>
                <a:gd name="T3" fmla="*/ 41 h 37"/>
                <a:gd name="T4" fmla="*/ 5 w 24"/>
                <a:gd name="T5" fmla="*/ 103 h 37"/>
                <a:gd name="T6" fmla="*/ 0 w 24"/>
                <a:gd name="T7" fmla="*/ 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37">
                  <a:moveTo>
                    <a:pt x="24" y="0"/>
                  </a:moveTo>
                  <a:cubicBezTo>
                    <a:pt x="19" y="2"/>
                    <a:pt x="15" y="7"/>
                    <a:pt x="12" y="12"/>
                  </a:cubicBezTo>
                  <a:cubicBezTo>
                    <a:pt x="9" y="16"/>
                    <a:pt x="3" y="20"/>
                    <a:pt x="1" y="30"/>
                  </a:cubicBezTo>
                  <a:cubicBezTo>
                    <a:pt x="1" y="32"/>
                    <a:pt x="0" y="35"/>
                    <a:pt x="0" y="3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56" name="Freeform 986">
              <a:extLst>
                <a:ext uri="{FF2B5EF4-FFF2-40B4-BE49-F238E27FC236}">
                  <a16:creationId xmlns:a16="http://schemas.microsoft.com/office/drawing/2014/main" id="{411D3319-6948-4164-90BD-3C0499CE924B}"/>
                </a:ext>
              </a:extLst>
            </p:cNvPr>
            <p:cNvSpPr>
              <a:spLocks/>
            </p:cNvSpPr>
            <p:nvPr/>
          </p:nvSpPr>
          <p:spPr bwMode="auto">
            <a:xfrm>
              <a:off x="3364" y="4032"/>
              <a:ext cx="20" cy="17"/>
            </a:xfrm>
            <a:custGeom>
              <a:avLst/>
              <a:gdLst>
                <a:gd name="T0" fmla="*/ 5 w 13"/>
                <a:gd name="T1" fmla="*/ 36 h 11"/>
                <a:gd name="T2" fmla="*/ 43 w 13"/>
                <a:gd name="T3" fmla="*/ 34 h 11"/>
                <a:gd name="T4" fmla="*/ 26 w 13"/>
                <a:gd name="T5" fmla="*/ 5 h 11"/>
                <a:gd name="T6" fmla="*/ 5 w 13"/>
                <a:gd name="T7" fmla="*/ 3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1">
                  <a:moveTo>
                    <a:pt x="1" y="10"/>
                  </a:moveTo>
                  <a:cubicBezTo>
                    <a:pt x="5" y="11"/>
                    <a:pt x="10" y="11"/>
                    <a:pt x="12" y="9"/>
                  </a:cubicBezTo>
                  <a:cubicBezTo>
                    <a:pt x="13" y="8"/>
                    <a:pt x="12" y="1"/>
                    <a:pt x="7" y="1"/>
                  </a:cubicBezTo>
                  <a:cubicBezTo>
                    <a:pt x="1" y="0"/>
                    <a:pt x="0" y="9"/>
                    <a:pt x="1" y="10"/>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57" name="Freeform 987">
              <a:extLst>
                <a:ext uri="{FF2B5EF4-FFF2-40B4-BE49-F238E27FC236}">
                  <a16:creationId xmlns:a16="http://schemas.microsoft.com/office/drawing/2014/main" id="{E0505453-362C-4037-A5D3-203B6F6FABE4}"/>
                </a:ext>
              </a:extLst>
            </p:cNvPr>
            <p:cNvSpPr>
              <a:spLocks/>
            </p:cNvSpPr>
            <p:nvPr/>
          </p:nvSpPr>
          <p:spPr bwMode="auto">
            <a:xfrm>
              <a:off x="3333" y="4025"/>
              <a:ext cx="18" cy="13"/>
            </a:xfrm>
            <a:custGeom>
              <a:avLst/>
              <a:gdLst>
                <a:gd name="T0" fmla="*/ 0 w 12"/>
                <a:gd name="T1" fmla="*/ 20 h 9"/>
                <a:gd name="T2" fmla="*/ 35 w 12"/>
                <a:gd name="T3" fmla="*/ 25 h 9"/>
                <a:gd name="T4" fmla="*/ 18 w 12"/>
                <a:gd name="T5" fmla="*/ 0 h 9"/>
                <a:gd name="T6" fmla="*/ 0 w 12"/>
                <a:gd name="T7" fmla="*/ 2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9">
                  <a:moveTo>
                    <a:pt x="0" y="7"/>
                  </a:moveTo>
                  <a:cubicBezTo>
                    <a:pt x="4" y="8"/>
                    <a:pt x="9" y="9"/>
                    <a:pt x="10" y="8"/>
                  </a:cubicBezTo>
                  <a:cubicBezTo>
                    <a:pt x="12" y="7"/>
                    <a:pt x="10" y="0"/>
                    <a:pt x="5" y="0"/>
                  </a:cubicBezTo>
                  <a:cubicBezTo>
                    <a:pt x="1" y="0"/>
                    <a:pt x="0" y="6"/>
                    <a:pt x="0"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58" name="Freeform 988">
              <a:extLst>
                <a:ext uri="{FF2B5EF4-FFF2-40B4-BE49-F238E27FC236}">
                  <a16:creationId xmlns:a16="http://schemas.microsoft.com/office/drawing/2014/main" id="{629D0984-3CB9-4732-AAF5-929AC3D532C9}"/>
                </a:ext>
              </a:extLst>
            </p:cNvPr>
            <p:cNvSpPr>
              <a:spLocks/>
            </p:cNvSpPr>
            <p:nvPr/>
          </p:nvSpPr>
          <p:spPr bwMode="auto">
            <a:xfrm>
              <a:off x="3313" y="4019"/>
              <a:ext cx="17" cy="12"/>
            </a:xfrm>
            <a:custGeom>
              <a:avLst/>
              <a:gdLst>
                <a:gd name="T0" fmla="*/ 0 w 11"/>
                <a:gd name="T1" fmla="*/ 26 h 8"/>
                <a:gd name="T2" fmla="*/ 36 w 11"/>
                <a:gd name="T3" fmla="*/ 26 h 8"/>
                <a:gd name="T4" fmla="*/ 19 w 11"/>
                <a:gd name="T5" fmla="*/ 0 h 8"/>
                <a:gd name="T6" fmla="*/ 0 w 11"/>
                <a:gd name="T7" fmla="*/ 2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0" y="7"/>
                  </a:moveTo>
                  <a:cubicBezTo>
                    <a:pt x="4" y="6"/>
                    <a:pt x="9" y="8"/>
                    <a:pt x="10" y="7"/>
                  </a:cubicBezTo>
                  <a:cubicBezTo>
                    <a:pt x="11" y="6"/>
                    <a:pt x="10" y="0"/>
                    <a:pt x="5" y="0"/>
                  </a:cubicBezTo>
                  <a:cubicBezTo>
                    <a:pt x="1" y="0"/>
                    <a:pt x="0" y="6"/>
                    <a:pt x="0"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59" name="Freeform 989">
              <a:extLst>
                <a:ext uri="{FF2B5EF4-FFF2-40B4-BE49-F238E27FC236}">
                  <a16:creationId xmlns:a16="http://schemas.microsoft.com/office/drawing/2014/main" id="{1E550A51-9C07-4CA9-B99F-FC32724C50D2}"/>
                </a:ext>
              </a:extLst>
            </p:cNvPr>
            <p:cNvSpPr>
              <a:spLocks/>
            </p:cNvSpPr>
            <p:nvPr/>
          </p:nvSpPr>
          <p:spPr bwMode="auto">
            <a:xfrm>
              <a:off x="3450" y="4026"/>
              <a:ext cx="6" cy="21"/>
            </a:xfrm>
            <a:custGeom>
              <a:avLst/>
              <a:gdLst>
                <a:gd name="T0" fmla="*/ 0 w 4"/>
                <a:gd name="T1" fmla="*/ 0 h 14"/>
                <a:gd name="T2" fmla="*/ 0 w 4"/>
                <a:gd name="T3" fmla="*/ 48 h 14"/>
                <a:gd name="T4" fmla="*/ 0 60000 65536"/>
                <a:gd name="T5" fmla="*/ 0 60000 65536"/>
              </a:gdLst>
              <a:ahLst/>
              <a:cxnLst>
                <a:cxn ang="T4">
                  <a:pos x="T0" y="T1"/>
                </a:cxn>
                <a:cxn ang="T5">
                  <a:pos x="T2" y="T3"/>
                </a:cxn>
              </a:cxnLst>
              <a:rect l="0" t="0" r="r" b="b"/>
              <a:pathLst>
                <a:path w="4" h="14">
                  <a:moveTo>
                    <a:pt x="0" y="0"/>
                  </a:moveTo>
                  <a:cubicBezTo>
                    <a:pt x="2" y="5"/>
                    <a:pt x="4" y="7"/>
                    <a:pt x="0" y="1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60" name="Freeform 990">
              <a:extLst>
                <a:ext uri="{FF2B5EF4-FFF2-40B4-BE49-F238E27FC236}">
                  <a16:creationId xmlns:a16="http://schemas.microsoft.com/office/drawing/2014/main" id="{7D2BBB16-0FAB-493C-ACE7-761FBDBE287B}"/>
                </a:ext>
              </a:extLst>
            </p:cNvPr>
            <p:cNvSpPr>
              <a:spLocks/>
            </p:cNvSpPr>
            <p:nvPr/>
          </p:nvSpPr>
          <p:spPr bwMode="auto">
            <a:xfrm>
              <a:off x="3462" y="3845"/>
              <a:ext cx="3" cy="24"/>
            </a:xfrm>
            <a:custGeom>
              <a:avLst/>
              <a:gdLst>
                <a:gd name="T0" fmla="*/ 8 w 2"/>
                <a:gd name="T1" fmla="*/ 0 h 16"/>
                <a:gd name="T2" fmla="*/ 0 w 2"/>
                <a:gd name="T3" fmla="*/ 54 h 16"/>
                <a:gd name="T4" fmla="*/ 0 60000 65536"/>
                <a:gd name="T5" fmla="*/ 0 60000 65536"/>
              </a:gdLst>
              <a:ahLst/>
              <a:cxnLst>
                <a:cxn ang="T4">
                  <a:pos x="T0" y="T1"/>
                </a:cxn>
                <a:cxn ang="T5">
                  <a:pos x="T2" y="T3"/>
                </a:cxn>
              </a:cxnLst>
              <a:rect l="0" t="0" r="r" b="b"/>
              <a:pathLst>
                <a:path w="2" h="16">
                  <a:moveTo>
                    <a:pt x="2" y="0"/>
                  </a:moveTo>
                  <a:cubicBezTo>
                    <a:pt x="2" y="4"/>
                    <a:pt x="0" y="16"/>
                    <a:pt x="0" y="1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61" name="Freeform 991">
              <a:extLst>
                <a:ext uri="{FF2B5EF4-FFF2-40B4-BE49-F238E27FC236}">
                  <a16:creationId xmlns:a16="http://schemas.microsoft.com/office/drawing/2014/main" id="{AE84584B-892E-411C-9E7E-39EB742D600C}"/>
                </a:ext>
              </a:extLst>
            </p:cNvPr>
            <p:cNvSpPr>
              <a:spLocks/>
            </p:cNvSpPr>
            <p:nvPr/>
          </p:nvSpPr>
          <p:spPr bwMode="auto">
            <a:xfrm>
              <a:off x="3748" y="4017"/>
              <a:ext cx="29" cy="21"/>
            </a:xfrm>
            <a:custGeom>
              <a:avLst/>
              <a:gdLst>
                <a:gd name="T0" fmla="*/ 67 w 19"/>
                <a:gd name="T1" fmla="*/ 32 h 14"/>
                <a:gd name="T2" fmla="*/ 12 w 19"/>
                <a:gd name="T3" fmla="*/ 39 h 14"/>
                <a:gd name="T4" fmla="*/ 5 w 19"/>
                <a:gd name="T5" fmla="*/ 14 h 14"/>
                <a:gd name="T6" fmla="*/ 53 w 19"/>
                <a:gd name="T7" fmla="*/ 5 h 14"/>
                <a:gd name="T8" fmla="*/ 67 w 19"/>
                <a:gd name="T9" fmla="*/ 3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9"/>
                  </a:moveTo>
                  <a:cubicBezTo>
                    <a:pt x="16" y="6"/>
                    <a:pt x="5" y="8"/>
                    <a:pt x="3" y="11"/>
                  </a:cubicBezTo>
                  <a:cubicBezTo>
                    <a:pt x="1" y="14"/>
                    <a:pt x="0" y="6"/>
                    <a:pt x="1" y="4"/>
                  </a:cubicBezTo>
                  <a:cubicBezTo>
                    <a:pt x="4" y="0"/>
                    <a:pt x="11" y="0"/>
                    <a:pt x="15" y="1"/>
                  </a:cubicBezTo>
                  <a:cubicBezTo>
                    <a:pt x="18" y="2"/>
                    <a:pt x="19" y="9"/>
                    <a:pt x="19" y="9"/>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62" name="Freeform 992">
              <a:extLst>
                <a:ext uri="{FF2B5EF4-FFF2-40B4-BE49-F238E27FC236}">
                  <a16:creationId xmlns:a16="http://schemas.microsoft.com/office/drawing/2014/main" id="{89F45F0D-74FD-4A05-8BCF-A82137DEFD36}"/>
                </a:ext>
              </a:extLst>
            </p:cNvPr>
            <p:cNvSpPr>
              <a:spLocks/>
            </p:cNvSpPr>
            <p:nvPr/>
          </p:nvSpPr>
          <p:spPr bwMode="auto">
            <a:xfrm>
              <a:off x="3766" y="3995"/>
              <a:ext cx="23" cy="58"/>
            </a:xfrm>
            <a:custGeom>
              <a:avLst/>
              <a:gdLst>
                <a:gd name="T0" fmla="*/ 0 w 15"/>
                <a:gd name="T1" fmla="*/ 0 h 39"/>
                <a:gd name="T2" fmla="*/ 43 w 15"/>
                <a:gd name="T3" fmla="*/ 68 h 39"/>
                <a:gd name="T4" fmla="*/ 48 w 15"/>
                <a:gd name="T5" fmla="*/ 128 h 39"/>
                <a:gd name="T6" fmla="*/ 0 60000 65536"/>
                <a:gd name="T7" fmla="*/ 0 60000 65536"/>
                <a:gd name="T8" fmla="*/ 0 60000 65536"/>
              </a:gdLst>
              <a:ahLst/>
              <a:cxnLst>
                <a:cxn ang="T6">
                  <a:pos x="T0" y="T1"/>
                </a:cxn>
                <a:cxn ang="T7">
                  <a:pos x="T2" y="T3"/>
                </a:cxn>
                <a:cxn ang="T8">
                  <a:pos x="T4" y="T5"/>
                </a:cxn>
              </a:cxnLst>
              <a:rect l="0" t="0" r="r" b="b"/>
              <a:pathLst>
                <a:path w="15" h="39">
                  <a:moveTo>
                    <a:pt x="0" y="0"/>
                  </a:moveTo>
                  <a:cubicBezTo>
                    <a:pt x="2" y="8"/>
                    <a:pt x="9" y="12"/>
                    <a:pt x="12" y="21"/>
                  </a:cubicBezTo>
                  <a:cubicBezTo>
                    <a:pt x="13" y="27"/>
                    <a:pt x="15" y="35"/>
                    <a:pt x="13" y="3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63" name="Freeform 993">
              <a:extLst>
                <a:ext uri="{FF2B5EF4-FFF2-40B4-BE49-F238E27FC236}">
                  <a16:creationId xmlns:a16="http://schemas.microsoft.com/office/drawing/2014/main" id="{F3A5929C-0E56-42A5-922C-262E96742E6C}"/>
                </a:ext>
              </a:extLst>
            </p:cNvPr>
            <p:cNvSpPr>
              <a:spLocks/>
            </p:cNvSpPr>
            <p:nvPr/>
          </p:nvSpPr>
          <p:spPr bwMode="auto">
            <a:xfrm>
              <a:off x="3801" y="3984"/>
              <a:ext cx="26" cy="71"/>
            </a:xfrm>
            <a:custGeom>
              <a:avLst/>
              <a:gdLst>
                <a:gd name="T0" fmla="*/ 0 w 17"/>
                <a:gd name="T1" fmla="*/ 0 h 47"/>
                <a:gd name="T2" fmla="*/ 21 w 17"/>
                <a:gd name="T3" fmla="*/ 41 h 47"/>
                <a:gd name="T4" fmla="*/ 43 w 17"/>
                <a:gd name="T5" fmla="*/ 95 h 47"/>
                <a:gd name="T6" fmla="*/ 43 w 17"/>
                <a:gd name="T7" fmla="*/ 162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7">
                  <a:moveTo>
                    <a:pt x="0" y="0"/>
                  </a:moveTo>
                  <a:cubicBezTo>
                    <a:pt x="4" y="3"/>
                    <a:pt x="5" y="4"/>
                    <a:pt x="6" y="12"/>
                  </a:cubicBezTo>
                  <a:cubicBezTo>
                    <a:pt x="8" y="19"/>
                    <a:pt x="10" y="23"/>
                    <a:pt x="12" y="28"/>
                  </a:cubicBezTo>
                  <a:cubicBezTo>
                    <a:pt x="14" y="32"/>
                    <a:pt x="17" y="41"/>
                    <a:pt x="12" y="4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64" name="Freeform 994">
              <a:extLst>
                <a:ext uri="{FF2B5EF4-FFF2-40B4-BE49-F238E27FC236}">
                  <a16:creationId xmlns:a16="http://schemas.microsoft.com/office/drawing/2014/main" id="{6B9CEE8D-42BC-4919-81BE-D653664DE739}"/>
                </a:ext>
              </a:extLst>
            </p:cNvPr>
            <p:cNvSpPr>
              <a:spLocks/>
            </p:cNvSpPr>
            <p:nvPr/>
          </p:nvSpPr>
          <p:spPr bwMode="auto">
            <a:xfrm>
              <a:off x="3819" y="3977"/>
              <a:ext cx="32" cy="64"/>
            </a:xfrm>
            <a:custGeom>
              <a:avLst/>
              <a:gdLst>
                <a:gd name="T0" fmla="*/ 0 w 21"/>
                <a:gd name="T1" fmla="*/ 0 h 43"/>
                <a:gd name="T2" fmla="*/ 46 w 21"/>
                <a:gd name="T3" fmla="*/ 54 h 43"/>
                <a:gd name="T4" fmla="*/ 62 w 21"/>
                <a:gd name="T5" fmla="*/ 109 h 43"/>
                <a:gd name="T6" fmla="*/ 70 w 21"/>
                <a:gd name="T7" fmla="*/ 14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3">
                  <a:moveTo>
                    <a:pt x="0" y="0"/>
                  </a:moveTo>
                  <a:cubicBezTo>
                    <a:pt x="4" y="3"/>
                    <a:pt x="11" y="10"/>
                    <a:pt x="13" y="16"/>
                  </a:cubicBezTo>
                  <a:cubicBezTo>
                    <a:pt x="15" y="23"/>
                    <a:pt x="16" y="26"/>
                    <a:pt x="18" y="33"/>
                  </a:cubicBezTo>
                  <a:cubicBezTo>
                    <a:pt x="20" y="36"/>
                    <a:pt x="21" y="39"/>
                    <a:pt x="20" y="4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65" name="Freeform 995">
              <a:extLst>
                <a:ext uri="{FF2B5EF4-FFF2-40B4-BE49-F238E27FC236}">
                  <a16:creationId xmlns:a16="http://schemas.microsoft.com/office/drawing/2014/main" id="{63AAA645-022F-4847-BC01-8CAE9CDF0CEE}"/>
                </a:ext>
              </a:extLst>
            </p:cNvPr>
            <p:cNvSpPr>
              <a:spLocks/>
            </p:cNvSpPr>
            <p:nvPr/>
          </p:nvSpPr>
          <p:spPr bwMode="auto">
            <a:xfrm>
              <a:off x="3833" y="3969"/>
              <a:ext cx="36" cy="56"/>
            </a:xfrm>
            <a:custGeom>
              <a:avLst/>
              <a:gdLst>
                <a:gd name="T0" fmla="*/ 0 w 24"/>
                <a:gd name="T1" fmla="*/ 0 h 37"/>
                <a:gd name="T2" fmla="*/ 41 w 24"/>
                <a:gd name="T3" fmla="*/ 41 h 37"/>
                <a:gd name="T4" fmla="*/ 75 w 24"/>
                <a:gd name="T5" fmla="*/ 103 h 37"/>
                <a:gd name="T6" fmla="*/ 81 w 24"/>
                <a:gd name="T7" fmla="*/ 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37">
                  <a:moveTo>
                    <a:pt x="0" y="0"/>
                  </a:moveTo>
                  <a:cubicBezTo>
                    <a:pt x="5" y="2"/>
                    <a:pt x="9" y="7"/>
                    <a:pt x="12" y="12"/>
                  </a:cubicBezTo>
                  <a:cubicBezTo>
                    <a:pt x="15" y="16"/>
                    <a:pt x="20" y="20"/>
                    <a:pt x="22" y="30"/>
                  </a:cubicBezTo>
                  <a:cubicBezTo>
                    <a:pt x="23" y="33"/>
                    <a:pt x="23" y="35"/>
                    <a:pt x="24" y="3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66" name="Freeform 996">
              <a:extLst>
                <a:ext uri="{FF2B5EF4-FFF2-40B4-BE49-F238E27FC236}">
                  <a16:creationId xmlns:a16="http://schemas.microsoft.com/office/drawing/2014/main" id="{855840D4-6B52-4948-A4B1-8D4ACE338D53}"/>
                </a:ext>
              </a:extLst>
            </p:cNvPr>
            <p:cNvSpPr>
              <a:spLocks/>
            </p:cNvSpPr>
            <p:nvPr/>
          </p:nvSpPr>
          <p:spPr bwMode="auto">
            <a:xfrm>
              <a:off x="3795" y="4032"/>
              <a:ext cx="20" cy="17"/>
            </a:xfrm>
            <a:custGeom>
              <a:avLst/>
              <a:gdLst>
                <a:gd name="T0" fmla="*/ 43 w 13"/>
                <a:gd name="T1" fmla="*/ 36 h 11"/>
                <a:gd name="T2" fmla="*/ 5 w 13"/>
                <a:gd name="T3" fmla="*/ 34 h 11"/>
                <a:gd name="T4" fmla="*/ 22 w 13"/>
                <a:gd name="T5" fmla="*/ 5 h 11"/>
                <a:gd name="T6" fmla="*/ 43 w 13"/>
                <a:gd name="T7" fmla="*/ 3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1">
                  <a:moveTo>
                    <a:pt x="12" y="10"/>
                  </a:moveTo>
                  <a:cubicBezTo>
                    <a:pt x="8" y="11"/>
                    <a:pt x="2" y="11"/>
                    <a:pt x="1" y="9"/>
                  </a:cubicBezTo>
                  <a:cubicBezTo>
                    <a:pt x="0" y="8"/>
                    <a:pt x="0" y="1"/>
                    <a:pt x="6" y="1"/>
                  </a:cubicBezTo>
                  <a:cubicBezTo>
                    <a:pt x="12" y="0"/>
                    <a:pt x="13" y="9"/>
                    <a:pt x="12" y="10"/>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67" name="Freeform 997">
              <a:extLst>
                <a:ext uri="{FF2B5EF4-FFF2-40B4-BE49-F238E27FC236}">
                  <a16:creationId xmlns:a16="http://schemas.microsoft.com/office/drawing/2014/main" id="{560F3718-F045-40F4-8A2A-E712B92FF06E}"/>
                </a:ext>
              </a:extLst>
            </p:cNvPr>
            <p:cNvSpPr>
              <a:spLocks/>
            </p:cNvSpPr>
            <p:nvPr/>
          </p:nvSpPr>
          <p:spPr bwMode="auto">
            <a:xfrm>
              <a:off x="3828" y="4025"/>
              <a:ext cx="18" cy="13"/>
            </a:xfrm>
            <a:custGeom>
              <a:avLst/>
              <a:gdLst>
                <a:gd name="T0" fmla="*/ 41 w 12"/>
                <a:gd name="T1" fmla="*/ 20 h 9"/>
                <a:gd name="T2" fmla="*/ 5 w 12"/>
                <a:gd name="T3" fmla="*/ 25 h 9"/>
                <a:gd name="T4" fmla="*/ 26 w 12"/>
                <a:gd name="T5" fmla="*/ 0 h 9"/>
                <a:gd name="T6" fmla="*/ 41 w 12"/>
                <a:gd name="T7" fmla="*/ 2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9">
                  <a:moveTo>
                    <a:pt x="12" y="7"/>
                  </a:moveTo>
                  <a:cubicBezTo>
                    <a:pt x="8" y="8"/>
                    <a:pt x="3" y="9"/>
                    <a:pt x="1" y="8"/>
                  </a:cubicBezTo>
                  <a:cubicBezTo>
                    <a:pt x="0" y="7"/>
                    <a:pt x="2" y="0"/>
                    <a:pt x="7" y="0"/>
                  </a:cubicBezTo>
                  <a:cubicBezTo>
                    <a:pt x="11" y="0"/>
                    <a:pt x="12" y="6"/>
                    <a:pt x="12"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68" name="Freeform 998">
              <a:extLst>
                <a:ext uri="{FF2B5EF4-FFF2-40B4-BE49-F238E27FC236}">
                  <a16:creationId xmlns:a16="http://schemas.microsoft.com/office/drawing/2014/main" id="{82F13937-2857-4B8E-823B-4DBB331AD2E9}"/>
                </a:ext>
              </a:extLst>
            </p:cNvPr>
            <p:cNvSpPr>
              <a:spLocks/>
            </p:cNvSpPr>
            <p:nvPr/>
          </p:nvSpPr>
          <p:spPr bwMode="auto">
            <a:xfrm>
              <a:off x="3848" y="4019"/>
              <a:ext cx="18" cy="12"/>
            </a:xfrm>
            <a:custGeom>
              <a:avLst/>
              <a:gdLst>
                <a:gd name="T0" fmla="*/ 39 w 12"/>
                <a:gd name="T1" fmla="*/ 26 h 8"/>
                <a:gd name="T2" fmla="*/ 5 w 12"/>
                <a:gd name="T3" fmla="*/ 26 h 8"/>
                <a:gd name="T4" fmla="*/ 26 w 12"/>
                <a:gd name="T5" fmla="*/ 0 h 8"/>
                <a:gd name="T6" fmla="*/ 39 w 12"/>
                <a:gd name="T7" fmla="*/ 2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8">
                  <a:moveTo>
                    <a:pt x="11" y="7"/>
                  </a:moveTo>
                  <a:cubicBezTo>
                    <a:pt x="8" y="6"/>
                    <a:pt x="3" y="8"/>
                    <a:pt x="1" y="7"/>
                  </a:cubicBezTo>
                  <a:cubicBezTo>
                    <a:pt x="0" y="6"/>
                    <a:pt x="1" y="0"/>
                    <a:pt x="7" y="0"/>
                  </a:cubicBezTo>
                  <a:cubicBezTo>
                    <a:pt x="10" y="0"/>
                    <a:pt x="12" y="6"/>
                    <a:pt x="11"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69" name="Freeform 999">
              <a:extLst>
                <a:ext uri="{FF2B5EF4-FFF2-40B4-BE49-F238E27FC236}">
                  <a16:creationId xmlns:a16="http://schemas.microsoft.com/office/drawing/2014/main" id="{ABCD3689-E796-4E42-A9E6-511B7D365587}"/>
                </a:ext>
              </a:extLst>
            </p:cNvPr>
            <p:cNvSpPr>
              <a:spLocks/>
            </p:cNvSpPr>
            <p:nvPr/>
          </p:nvSpPr>
          <p:spPr bwMode="auto">
            <a:xfrm>
              <a:off x="3723" y="4026"/>
              <a:ext cx="6" cy="21"/>
            </a:xfrm>
            <a:custGeom>
              <a:avLst/>
              <a:gdLst>
                <a:gd name="T0" fmla="*/ 14 w 4"/>
                <a:gd name="T1" fmla="*/ 0 h 14"/>
                <a:gd name="T2" fmla="*/ 14 w 4"/>
                <a:gd name="T3" fmla="*/ 48 h 14"/>
                <a:gd name="T4" fmla="*/ 0 60000 65536"/>
                <a:gd name="T5" fmla="*/ 0 60000 65536"/>
              </a:gdLst>
              <a:ahLst/>
              <a:cxnLst>
                <a:cxn ang="T4">
                  <a:pos x="T0" y="T1"/>
                </a:cxn>
                <a:cxn ang="T5">
                  <a:pos x="T2" y="T3"/>
                </a:cxn>
              </a:cxnLst>
              <a:rect l="0" t="0" r="r" b="b"/>
              <a:pathLst>
                <a:path w="4" h="14">
                  <a:moveTo>
                    <a:pt x="4" y="0"/>
                  </a:moveTo>
                  <a:cubicBezTo>
                    <a:pt x="2" y="5"/>
                    <a:pt x="0" y="7"/>
                    <a:pt x="4" y="1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70" name="Freeform 1000">
              <a:extLst>
                <a:ext uri="{FF2B5EF4-FFF2-40B4-BE49-F238E27FC236}">
                  <a16:creationId xmlns:a16="http://schemas.microsoft.com/office/drawing/2014/main" id="{73CADDF2-C016-4A52-9868-9CBF1421AD1A}"/>
                </a:ext>
              </a:extLst>
            </p:cNvPr>
            <p:cNvSpPr>
              <a:spLocks/>
            </p:cNvSpPr>
            <p:nvPr/>
          </p:nvSpPr>
          <p:spPr bwMode="auto">
            <a:xfrm>
              <a:off x="3714" y="3845"/>
              <a:ext cx="3" cy="24"/>
            </a:xfrm>
            <a:custGeom>
              <a:avLst/>
              <a:gdLst>
                <a:gd name="T0" fmla="*/ 0 w 2"/>
                <a:gd name="T1" fmla="*/ 0 h 16"/>
                <a:gd name="T2" fmla="*/ 8 w 2"/>
                <a:gd name="T3" fmla="*/ 54 h 16"/>
                <a:gd name="T4" fmla="*/ 0 60000 65536"/>
                <a:gd name="T5" fmla="*/ 0 60000 65536"/>
              </a:gdLst>
              <a:ahLst/>
              <a:cxnLst>
                <a:cxn ang="T4">
                  <a:pos x="T0" y="T1"/>
                </a:cxn>
                <a:cxn ang="T5">
                  <a:pos x="T2" y="T3"/>
                </a:cxn>
              </a:cxnLst>
              <a:rect l="0" t="0" r="r" b="b"/>
              <a:pathLst>
                <a:path w="2" h="16">
                  <a:moveTo>
                    <a:pt x="0" y="0"/>
                  </a:moveTo>
                  <a:cubicBezTo>
                    <a:pt x="0" y="4"/>
                    <a:pt x="2" y="16"/>
                    <a:pt x="2" y="1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71" name="Freeform 1001">
              <a:extLst>
                <a:ext uri="{FF2B5EF4-FFF2-40B4-BE49-F238E27FC236}">
                  <a16:creationId xmlns:a16="http://schemas.microsoft.com/office/drawing/2014/main" id="{EB6297EF-89D5-4C95-8ACF-B8C9F686644F}"/>
                </a:ext>
              </a:extLst>
            </p:cNvPr>
            <p:cNvSpPr>
              <a:spLocks/>
            </p:cNvSpPr>
            <p:nvPr/>
          </p:nvSpPr>
          <p:spPr bwMode="auto">
            <a:xfrm>
              <a:off x="3685" y="3598"/>
              <a:ext cx="193" cy="472"/>
            </a:xfrm>
            <a:custGeom>
              <a:avLst/>
              <a:gdLst>
                <a:gd name="T0" fmla="*/ 0 w 128"/>
                <a:gd name="T1" fmla="*/ 0 h 315"/>
                <a:gd name="T2" fmla="*/ 62 w 128"/>
                <a:gd name="T3" fmla="*/ 379 h 315"/>
                <a:gd name="T4" fmla="*/ 62 w 128"/>
                <a:gd name="T5" fmla="*/ 553 h 315"/>
                <a:gd name="T6" fmla="*/ 45 w 128"/>
                <a:gd name="T7" fmla="*/ 763 h 315"/>
                <a:gd name="T8" fmla="*/ 68 w 128"/>
                <a:gd name="T9" fmla="*/ 844 h 315"/>
                <a:gd name="T10" fmla="*/ 72 w 128"/>
                <a:gd name="T11" fmla="*/ 932 h 315"/>
                <a:gd name="T12" fmla="*/ 93 w 128"/>
                <a:gd name="T13" fmla="*/ 1004 h 315"/>
                <a:gd name="T14" fmla="*/ 148 w 128"/>
                <a:gd name="T15" fmla="*/ 1046 h 315"/>
                <a:gd name="T16" fmla="*/ 229 w 128"/>
                <a:gd name="T17" fmla="*/ 1019 h 315"/>
                <a:gd name="T18" fmla="*/ 305 w 128"/>
                <a:gd name="T19" fmla="*/ 1026 h 315"/>
                <a:gd name="T20" fmla="*/ 371 w 128"/>
                <a:gd name="T21" fmla="*/ 1017 h 315"/>
                <a:gd name="T22" fmla="*/ 372 w 128"/>
                <a:gd name="T23" fmla="*/ 996 h 315"/>
                <a:gd name="T24" fmla="*/ 377 w 128"/>
                <a:gd name="T25" fmla="*/ 999 h 315"/>
                <a:gd name="T26" fmla="*/ 413 w 128"/>
                <a:gd name="T27" fmla="*/ 978 h 315"/>
                <a:gd name="T28" fmla="*/ 418 w 128"/>
                <a:gd name="T29" fmla="*/ 959 h 315"/>
                <a:gd name="T30" fmla="*/ 418 w 128"/>
                <a:gd name="T31" fmla="*/ 959 h 315"/>
                <a:gd name="T32" fmla="*/ 425 w 128"/>
                <a:gd name="T33" fmla="*/ 951 h 315"/>
                <a:gd name="T34" fmla="*/ 413 w 128"/>
                <a:gd name="T35" fmla="*/ 884 h 315"/>
                <a:gd name="T36" fmla="*/ 377 w 128"/>
                <a:gd name="T37" fmla="*/ 830 h 315"/>
                <a:gd name="T38" fmla="*/ 330 w 128"/>
                <a:gd name="T39" fmla="*/ 770 h 315"/>
                <a:gd name="T40" fmla="*/ 261 w 128"/>
                <a:gd name="T41" fmla="*/ 607 h 315"/>
                <a:gd name="T42" fmla="*/ 264 w 128"/>
                <a:gd name="T43" fmla="*/ 500 h 315"/>
                <a:gd name="T44" fmla="*/ 296 w 128"/>
                <a:gd name="T45" fmla="*/ 225 h 3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315">
                  <a:moveTo>
                    <a:pt x="0" y="0"/>
                  </a:moveTo>
                  <a:cubicBezTo>
                    <a:pt x="0" y="15"/>
                    <a:pt x="20" y="89"/>
                    <a:pt x="18" y="113"/>
                  </a:cubicBezTo>
                  <a:cubicBezTo>
                    <a:pt x="15" y="137"/>
                    <a:pt x="17" y="150"/>
                    <a:pt x="18" y="164"/>
                  </a:cubicBezTo>
                  <a:cubicBezTo>
                    <a:pt x="19" y="170"/>
                    <a:pt x="13" y="216"/>
                    <a:pt x="13" y="227"/>
                  </a:cubicBezTo>
                  <a:cubicBezTo>
                    <a:pt x="14" y="241"/>
                    <a:pt x="20" y="243"/>
                    <a:pt x="20" y="251"/>
                  </a:cubicBezTo>
                  <a:cubicBezTo>
                    <a:pt x="21" y="266"/>
                    <a:pt x="22" y="266"/>
                    <a:pt x="21" y="277"/>
                  </a:cubicBezTo>
                  <a:cubicBezTo>
                    <a:pt x="20" y="289"/>
                    <a:pt x="23" y="293"/>
                    <a:pt x="27" y="298"/>
                  </a:cubicBezTo>
                  <a:cubicBezTo>
                    <a:pt x="32" y="303"/>
                    <a:pt x="35" y="309"/>
                    <a:pt x="43" y="311"/>
                  </a:cubicBezTo>
                  <a:cubicBezTo>
                    <a:pt x="51" y="313"/>
                    <a:pt x="64" y="315"/>
                    <a:pt x="67" y="303"/>
                  </a:cubicBezTo>
                  <a:cubicBezTo>
                    <a:pt x="72" y="311"/>
                    <a:pt x="83" y="310"/>
                    <a:pt x="89" y="305"/>
                  </a:cubicBezTo>
                  <a:cubicBezTo>
                    <a:pt x="93" y="311"/>
                    <a:pt x="104" y="308"/>
                    <a:pt x="108" y="302"/>
                  </a:cubicBezTo>
                  <a:cubicBezTo>
                    <a:pt x="109" y="300"/>
                    <a:pt x="109" y="298"/>
                    <a:pt x="109" y="296"/>
                  </a:cubicBezTo>
                  <a:cubicBezTo>
                    <a:pt x="110" y="297"/>
                    <a:pt x="110" y="297"/>
                    <a:pt x="110" y="297"/>
                  </a:cubicBezTo>
                  <a:cubicBezTo>
                    <a:pt x="115" y="297"/>
                    <a:pt x="121" y="295"/>
                    <a:pt x="121" y="291"/>
                  </a:cubicBezTo>
                  <a:cubicBezTo>
                    <a:pt x="122" y="289"/>
                    <a:pt x="122" y="287"/>
                    <a:pt x="122" y="285"/>
                  </a:cubicBezTo>
                  <a:cubicBezTo>
                    <a:pt x="122" y="285"/>
                    <a:pt x="122" y="285"/>
                    <a:pt x="122" y="285"/>
                  </a:cubicBezTo>
                  <a:cubicBezTo>
                    <a:pt x="123" y="285"/>
                    <a:pt x="123" y="284"/>
                    <a:pt x="124" y="283"/>
                  </a:cubicBezTo>
                  <a:cubicBezTo>
                    <a:pt x="128" y="279"/>
                    <a:pt x="122" y="270"/>
                    <a:pt x="121" y="263"/>
                  </a:cubicBezTo>
                  <a:cubicBezTo>
                    <a:pt x="118" y="255"/>
                    <a:pt x="116" y="251"/>
                    <a:pt x="110" y="247"/>
                  </a:cubicBezTo>
                  <a:cubicBezTo>
                    <a:pt x="105" y="243"/>
                    <a:pt x="103" y="237"/>
                    <a:pt x="96" y="229"/>
                  </a:cubicBezTo>
                  <a:cubicBezTo>
                    <a:pt x="89" y="222"/>
                    <a:pt x="75" y="182"/>
                    <a:pt x="76" y="180"/>
                  </a:cubicBezTo>
                  <a:cubicBezTo>
                    <a:pt x="80" y="169"/>
                    <a:pt x="79" y="155"/>
                    <a:pt x="77" y="149"/>
                  </a:cubicBezTo>
                  <a:cubicBezTo>
                    <a:pt x="76" y="140"/>
                    <a:pt x="79" y="108"/>
                    <a:pt x="86" y="6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72" name="Freeform 1002">
              <a:extLst>
                <a:ext uri="{FF2B5EF4-FFF2-40B4-BE49-F238E27FC236}">
                  <a16:creationId xmlns:a16="http://schemas.microsoft.com/office/drawing/2014/main" id="{0BC20E4C-6B2C-413E-B23E-1621EDBE8101}"/>
                </a:ext>
              </a:extLst>
            </p:cNvPr>
            <p:cNvSpPr>
              <a:spLocks/>
            </p:cNvSpPr>
            <p:nvPr/>
          </p:nvSpPr>
          <p:spPr bwMode="auto">
            <a:xfrm>
              <a:off x="3301" y="3584"/>
              <a:ext cx="190" cy="486"/>
            </a:xfrm>
            <a:custGeom>
              <a:avLst/>
              <a:gdLst>
                <a:gd name="T0" fmla="*/ 140 w 126"/>
                <a:gd name="T1" fmla="*/ 257 h 324"/>
                <a:gd name="T2" fmla="*/ 170 w 126"/>
                <a:gd name="T3" fmla="*/ 534 h 324"/>
                <a:gd name="T4" fmla="*/ 178 w 126"/>
                <a:gd name="T5" fmla="*/ 639 h 324"/>
                <a:gd name="T6" fmla="*/ 107 w 126"/>
                <a:gd name="T7" fmla="*/ 804 h 324"/>
                <a:gd name="T8" fmla="*/ 59 w 126"/>
                <a:gd name="T9" fmla="*/ 864 h 324"/>
                <a:gd name="T10" fmla="*/ 26 w 126"/>
                <a:gd name="T11" fmla="*/ 918 h 324"/>
                <a:gd name="T12" fmla="*/ 14 w 126"/>
                <a:gd name="T13" fmla="*/ 986 h 324"/>
                <a:gd name="T14" fmla="*/ 21 w 126"/>
                <a:gd name="T15" fmla="*/ 993 h 324"/>
                <a:gd name="T16" fmla="*/ 21 w 126"/>
                <a:gd name="T17" fmla="*/ 993 h 324"/>
                <a:gd name="T18" fmla="*/ 21 w 126"/>
                <a:gd name="T19" fmla="*/ 1013 h 324"/>
                <a:gd name="T20" fmla="*/ 62 w 126"/>
                <a:gd name="T21" fmla="*/ 1034 h 324"/>
                <a:gd name="T22" fmla="*/ 62 w 126"/>
                <a:gd name="T23" fmla="*/ 1031 h 324"/>
                <a:gd name="T24" fmla="*/ 68 w 126"/>
                <a:gd name="T25" fmla="*/ 1052 h 324"/>
                <a:gd name="T26" fmla="*/ 134 w 126"/>
                <a:gd name="T27" fmla="*/ 1061 h 324"/>
                <a:gd name="T28" fmla="*/ 210 w 126"/>
                <a:gd name="T29" fmla="*/ 1053 h 324"/>
                <a:gd name="T30" fmla="*/ 291 w 126"/>
                <a:gd name="T31" fmla="*/ 1080 h 324"/>
                <a:gd name="T32" fmla="*/ 344 w 126"/>
                <a:gd name="T33" fmla="*/ 1038 h 324"/>
                <a:gd name="T34" fmla="*/ 366 w 126"/>
                <a:gd name="T35" fmla="*/ 966 h 324"/>
                <a:gd name="T36" fmla="*/ 371 w 126"/>
                <a:gd name="T37" fmla="*/ 878 h 324"/>
                <a:gd name="T38" fmla="*/ 391 w 126"/>
                <a:gd name="T39" fmla="*/ 797 h 324"/>
                <a:gd name="T40" fmla="*/ 372 w 126"/>
                <a:gd name="T41" fmla="*/ 585 h 324"/>
                <a:gd name="T42" fmla="*/ 380 w 126"/>
                <a:gd name="T43" fmla="*/ 399 h 324"/>
                <a:gd name="T44" fmla="*/ 433 w 12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6" h="324">
                  <a:moveTo>
                    <a:pt x="41" y="76"/>
                  </a:moveTo>
                  <a:cubicBezTo>
                    <a:pt x="49" y="117"/>
                    <a:pt x="52" y="149"/>
                    <a:pt x="50" y="158"/>
                  </a:cubicBezTo>
                  <a:cubicBezTo>
                    <a:pt x="49" y="164"/>
                    <a:pt x="48" y="178"/>
                    <a:pt x="52" y="189"/>
                  </a:cubicBezTo>
                  <a:cubicBezTo>
                    <a:pt x="52" y="191"/>
                    <a:pt x="39" y="231"/>
                    <a:pt x="31" y="238"/>
                  </a:cubicBezTo>
                  <a:cubicBezTo>
                    <a:pt x="25" y="246"/>
                    <a:pt x="23" y="252"/>
                    <a:pt x="17" y="256"/>
                  </a:cubicBezTo>
                  <a:cubicBezTo>
                    <a:pt x="12" y="260"/>
                    <a:pt x="9" y="264"/>
                    <a:pt x="7" y="272"/>
                  </a:cubicBezTo>
                  <a:cubicBezTo>
                    <a:pt x="5" y="279"/>
                    <a:pt x="0" y="288"/>
                    <a:pt x="4" y="292"/>
                  </a:cubicBezTo>
                  <a:cubicBezTo>
                    <a:pt x="4" y="293"/>
                    <a:pt x="5" y="294"/>
                    <a:pt x="6" y="294"/>
                  </a:cubicBezTo>
                  <a:cubicBezTo>
                    <a:pt x="6" y="294"/>
                    <a:pt x="6" y="294"/>
                    <a:pt x="6" y="294"/>
                  </a:cubicBezTo>
                  <a:cubicBezTo>
                    <a:pt x="6" y="296"/>
                    <a:pt x="6" y="298"/>
                    <a:pt x="6" y="300"/>
                  </a:cubicBezTo>
                  <a:cubicBezTo>
                    <a:pt x="9" y="305"/>
                    <a:pt x="13" y="306"/>
                    <a:pt x="18" y="306"/>
                  </a:cubicBezTo>
                  <a:cubicBezTo>
                    <a:pt x="18" y="305"/>
                    <a:pt x="18" y="305"/>
                    <a:pt x="18" y="305"/>
                  </a:cubicBezTo>
                  <a:cubicBezTo>
                    <a:pt x="18" y="307"/>
                    <a:pt x="19" y="309"/>
                    <a:pt x="20" y="311"/>
                  </a:cubicBezTo>
                  <a:cubicBezTo>
                    <a:pt x="23" y="317"/>
                    <a:pt x="34" y="320"/>
                    <a:pt x="39" y="314"/>
                  </a:cubicBezTo>
                  <a:cubicBezTo>
                    <a:pt x="45" y="319"/>
                    <a:pt x="56" y="320"/>
                    <a:pt x="61" y="312"/>
                  </a:cubicBezTo>
                  <a:cubicBezTo>
                    <a:pt x="64" y="324"/>
                    <a:pt x="77" y="322"/>
                    <a:pt x="85" y="320"/>
                  </a:cubicBezTo>
                  <a:cubicBezTo>
                    <a:pt x="93" y="318"/>
                    <a:pt x="96" y="312"/>
                    <a:pt x="100" y="307"/>
                  </a:cubicBezTo>
                  <a:cubicBezTo>
                    <a:pt x="105" y="302"/>
                    <a:pt x="108" y="298"/>
                    <a:pt x="107" y="286"/>
                  </a:cubicBezTo>
                  <a:cubicBezTo>
                    <a:pt x="106" y="275"/>
                    <a:pt x="107" y="275"/>
                    <a:pt x="108" y="260"/>
                  </a:cubicBezTo>
                  <a:cubicBezTo>
                    <a:pt x="108" y="252"/>
                    <a:pt x="113" y="250"/>
                    <a:pt x="114" y="236"/>
                  </a:cubicBezTo>
                  <a:cubicBezTo>
                    <a:pt x="115" y="225"/>
                    <a:pt x="109" y="179"/>
                    <a:pt x="109" y="173"/>
                  </a:cubicBezTo>
                  <a:cubicBezTo>
                    <a:pt x="111" y="159"/>
                    <a:pt x="113" y="142"/>
                    <a:pt x="111" y="118"/>
                  </a:cubicBezTo>
                  <a:cubicBezTo>
                    <a:pt x="108" y="95"/>
                    <a:pt x="122" y="19"/>
                    <a:pt x="12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73" name="Freeform 1003">
              <a:extLst>
                <a:ext uri="{FF2B5EF4-FFF2-40B4-BE49-F238E27FC236}">
                  <a16:creationId xmlns:a16="http://schemas.microsoft.com/office/drawing/2014/main" id="{20E84EE1-E4F6-4E68-B75B-92462404491A}"/>
                </a:ext>
              </a:extLst>
            </p:cNvPr>
            <p:cNvSpPr>
              <a:spLocks/>
            </p:cNvSpPr>
            <p:nvPr/>
          </p:nvSpPr>
          <p:spPr bwMode="auto">
            <a:xfrm>
              <a:off x="3080" y="2327"/>
              <a:ext cx="195" cy="337"/>
            </a:xfrm>
            <a:custGeom>
              <a:avLst/>
              <a:gdLst>
                <a:gd name="T0" fmla="*/ 203 w 130"/>
                <a:gd name="T1" fmla="*/ 42 h 225"/>
                <a:gd name="T2" fmla="*/ 234 w 130"/>
                <a:gd name="T3" fmla="*/ 130 h 225"/>
                <a:gd name="T4" fmla="*/ 332 w 130"/>
                <a:gd name="T5" fmla="*/ 276 h 225"/>
                <a:gd name="T6" fmla="*/ 390 w 130"/>
                <a:gd name="T7" fmla="*/ 427 h 225"/>
                <a:gd name="T8" fmla="*/ 269 w 130"/>
                <a:gd name="T9" fmla="*/ 356 h 225"/>
                <a:gd name="T10" fmla="*/ 228 w 130"/>
                <a:gd name="T11" fmla="*/ 310 h 225"/>
                <a:gd name="T12" fmla="*/ 216 w 130"/>
                <a:gd name="T13" fmla="*/ 400 h 225"/>
                <a:gd name="T14" fmla="*/ 221 w 130"/>
                <a:gd name="T15" fmla="*/ 473 h 225"/>
                <a:gd name="T16" fmla="*/ 234 w 130"/>
                <a:gd name="T17" fmla="*/ 520 h 225"/>
                <a:gd name="T18" fmla="*/ 284 w 130"/>
                <a:gd name="T19" fmla="*/ 559 h 225"/>
                <a:gd name="T20" fmla="*/ 369 w 130"/>
                <a:gd name="T21" fmla="*/ 619 h 225"/>
                <a:gd name="T22" fmla="*/ 377 w 130"/>
                <a:gd name="T23" fmla="*/ 668 h 225"/>
                <a:gd name="T24" fmla="*/ 351 w 130"/>
                <a:gd name="T25" fmla="*/ 673 h 225"/>
                <a:gd name="T26" fmla="*/ 363 w 130"/>
                <a:gd name="T27" fmla="*/ 722 h 225"/>
                <a:gd name="T28" fmla="*/ 302 w 130"/>
                <a:gd name="T29" fmla="*/ 726 h 225"/>
                <a:gd name="T30" fmla="*/ 282 w 130"/>
                <a:gd name="T31" fmla="*/ 726 h 225"/>
                <a:gd name="T32" fmla="*/ 261 w 130"/>
                <a:gd name="T33" fmla="*/ 756 h 225"/>
                <a:gd name="T34" fmla="*/ 203 w 130"/>
                <a:gd name="T35" fmla="*/ 729 h 225"/>
                <a:gd name="T36" fmla="*/ 129 w 130"/>
                <a:gd name="T37" fmla="*/ 673 h 225"/>
                <a:gd name="T38" fmla="*/ 66 w 130"/>
                <a:gd name="T39" fmla="*/ 554 h 225"/>
                <a:gd name="T40" fmla="*/ 18 w 130"/>
                <a:gd name="T41" fmla="*/ 431 h 225"/>
                <a:gd name="T42" fmla="*/ 18 w 130"/>
                <a:gd name="T43" fmla="*/ 310 h 225"/>
                <a:gd name="T44" fmla="*/ 0 w 130"/>
                <a:gd name="T45" fmla="*/ 82 h 225"/>
                <a:gd name="T46" fmla="*/ 201 w 130"/>
                <a:gd name="T47" fmla="*/ 40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0" h="225">
                  <a:moveTo>
                    <a:pt x="60" y="13"/>
                  </a:moveTo>
                  <a:cubicBezTo>
                    <a:pt x="60" y="13"/>
                    <a:pt x="61" y="31"/>
                    <a:pt x="69" y="39"/>
                  </a:cubicBezTo>
                  <a:cubicBezTo>
                    <a:pt x="78" y="48"/>
                    <a:pt x="86" y="71"/>
                    <a:pt x="98" y="82"/>
                  </a:cubicBezTo>
                  <a:cubicBezTo>
                    <a:pt x="110" y="92"/>
                    <a:pt x="130" y="118"/>
                    <a:pt x="115" y="127"/>
                  </a:cubicBezTo>
                  <a:cubicBezTo>
                    <a:pt x="101" y="136"/>
                    <a:pt x="83" y="116"/>
                    <a:pt x="79" y="106"/>
                  </a:cubicBezTo>
                  <a:cubicBezTo>
                    <a:pt x="75" y="95"/>
                    <a:pt x="67" y="92"/>
                    <a:pt x="67" y="92"/>
                  </a:cubicBezTo>
                  <a:cubicBezTo>
                    <a:pt x="67" y="92"/>
                    <a:pt x="67" y="113"/>
                    <a:pt x="64" y="119"/>
                  </a:cubicBezTo>
                  <a:cubicBezTo>
                    <a:pt x="61" y="124"/>
                    <a:pt x="69" y="134"/>
                    <a:pt x="65" y="141"/>
                  </a:cubicBezTo>
                  <a:cubicBezTo>
                    <a:pt x="63" y="144"/>
                    <a:pt x="68" y="146"/>
                    <a:pt x="69" y="155"/>
                  </a:cubicBezTo>
                  <a:cubicBezTo>
                    <a:pt x="71" y="165"/>
                    <a:pt x="77" y="156"/>
                    <a:pt x="84" y="166"/>
                  </a:cubicBezTo>
                  <a:cubicBezTo>
                    <a:pt x="87" y="170"/>
                    <a:pt x="109" y="166"/>
                    <a:pt x="109" y="184"/>
                  </a:cubicBezTo>
                  <a:cubicBezTo>
                    <a:pt x="109" y="184"/>
                    <a:pt x="120" y="194"/>
                    <a:pt x="111" y="199"/>
                  </a:cubicBezTo>
                  <a:cubicBezTo>
                    <a:pt x="104" y="200"/>
                    <a:pt x="104" y="200"/>
                    <a:pt x="104" y="200"/>
                  </a:cubicBezTo>
                  <a:cubicBezTo>
                    <a:pt x="104" y="200"/>
                    <a:pt x="114" y="207"/>
                    <a:pt x="107" y="215"/>
                  </a:cubicBezTo>
                  <a:cubicBezTo>
                    <a:pt x="104" y="217"/>
                    <a:pt x="92" y="216"/>
                    <a:pt x="89" y="216"/>
                  </a:cubicBezTo>
                  <a:cubicBezTo>
                    <a:pt x="85" y="216"/>
                    <a:pt x="83" y="216"/>
                    <a:pt x="83" y="216"/>
                  </a:cubicBezTo>
                  <a:cubicBezTo>
                    <a:pt x="83" y="216"/>
                    <a:pt x="84" y="224"/>
                    <a:pt x="77" y="225"/>
                  </a:cubicBezTo>
                  <a:cubicBezTo>
                    <a:pt x="70" y="225"/>
                    <a:pt x="63" y="220"/>
                    <a:pt x="60" y="217"/>
                  </a:cubicBezTo>
                  <a:cubicBezTo>
                    <a:pt x="58" y="214"/>
                    <a:pt x="44" y="208"/>
                    <a:pt x="38" y="200"/>
                  </a:cubicBezTo>
                  <a:cubicBezTo>
                    <a:pt x="33" y="191"/>
                    <a:pt x="25" y="191"/>
                    <a:pt x="19" y="165"/>
                  </a:cubicBezTo>
                  <a:cubicBezTo>
                    <a:pt x="16" y="153"/>
                    <a:pt x="6" y="138"/>
                    <a:pt x="5" y="128"/>
                  </a:cubicBezTo>
                  <a:cubicBezTo>
                    <a:pt x="5" y="118"/>
                    <a:pt x="3" y="108"/>
                    <a:pt x="5" y="92"/>
                  </a:cubicBezTo>
                  <a:cubicBezTo>
                    <a:pt x="8" y="76"/>
                    <a:pt x="0" y="25"/>
                    <a:pt x="0" y="25"/>
                  </a:cubicBezTo>
                  <a:cubicBezTo>
                    <a:pt x="0" y="25"/>
                    <a:pt x="27" y="0"/>
                    <a:pt x="59" y="12"/>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74" name="Freeform 1004">
              <a:extLst>
                <a:ext uri="{FF2B5EF4-FFF2-40B4-BE49-F238E27FC236}">
                  <a16:creationId xmlns:a16="http://schemas.microsoft.com/office/drawing/2014/main" id="{E5852E2A-3A4A-4FA9-B325-1A97B8E0BBD5}"/>
                </a:ext>
              </a:extLst>
            </p:cNvPr>
            <p:cNvSpPr>
              <a:spLocks/>
            </p:cNvSpPr>
            <p:nvPr/>
          </p:nvSpPr>
          <p:spPr bwMode="auto">
            <a:xfrm>
              <a:off x="3135" y="2468"/>
              <a:ext cx="47" cy="93"/>
            </a:xfrm>
            <a:custGeom>
              <a:avLst/>
              <a:gdLst>
                <a:gd name="T0" fmla="*/ 102 w 31"/>
                <a:gd name="T1" fmla="*/ 0 h 62"/>
                <a:gd name="T2" fmla="*/ 35 w 31"/>
                <a:gd name="T3" fmla="*/ 53 h 62"/>
                <a:gd name="T4" fmla="*/ 32 w 31"/>
                <a:gd name="T5" fmla="*/ 126 h 62"/>
                <a:gd name="T6" fmla="*/ 41 w 31"/>
                <a:gd name="T7" fmla="*/ 201 h 62"/>
                <a:gd name="T8" fmla="*/ 68 w 31"/>
                <a:gd name="T9" fmla="*/ 176 h 62"/>
                <a:gd name="T10" fmla="*/ 97 w 31"/>
                <a:gd name="T11" fmla="*/ 126 h 62"/>
                <a:gd name="T12" fmla="*/ 102 w 31"/>
                <a:gd name="T13" fmla="*/ 62 h 62"/>
                <a:gd name="T14" fmla="*/ 102 w 31"/>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62">
                  <a:moveTo>
                    <a:pt x="29" y="0"/>
                  </a:moveTo>
                  <a:cubicBezTo>
                    <a:pt x="29" y="0"/>
                    <a:pt x="30" y="7"/>
                    <a:pt x="10" y="15"/>
                  </a:cubicBezTo>
                  <a:cubicBezTo>
                    <a:pt x="0" y="19"/>
                    <a:pt x="8" y="35"/>
                    <a:pt x="9" y="37"/>
                  </a:cubicBezTo>
                  <a:cubicBezTo>
                    <a:pt x="10" y="39"/>
                    <a:pt x="12" y="59"/>
                    <a:pt x="12" y="59"/>
                  </a:cubicBezTo>
                  <a:cubicBezTo>
                    <a:pt x="12" y="59"/>
                    <a:pt x="16" y="62"/>
                    <a:pt x="20" y="52"/>
                  </a:cubicBezTo>
                  <a:cubicBezTo>
                    <a:pt x="25" y="42"/>
                    <a:pt x="31" y="52"/>
                    <a:pt x="28" y="37"/>
                  </a:cubicBezTo>
                  <a:cubicBezTo>
                    <a:pt x="24" y="23"/>
                    <a:pt x="29" y="23"/>
                    <a:pt x="29" y="18"/>
                  </a:cubicBezTo>
                  <a:lnTo>
                    <a:pt x="29" y="0"/>
                  </a:lnTo>
                  <a:close/>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75" name="Freeform 1005">
              <a:extLst>
                <a:ext uri="{FF2B5EF4-FFF2-40B4-BE49-F238E27FC236}">
                  <a16:creationId xmlns:a16="http://schemas.microsoft.com/office/drawing/2014/main" id="{2A60B6FF-8D83-4F14-B2AC-F7F4E00EDB2B}"/>
                </a:ext>
              </a:extLst>
            </p:cNvPr>
            <p:cNvSpPr>
              <a:spLocks/>
            </p:cNvSpPr>
            <p:nvPr/>
          </p:nvSpPr>
          <p:spPr bwMode="auto">
            <a:xfrm>
              <a:off x="3141" y="2465"/>
              <a:ext cx="64" cy="184"/>
            </a:xfrm>
            <a:custGeom>
              <a:avLst/>
              <a:gdLst>
                <a:gd name="T0" fmla="*/ 88 w 42"/>
                <a:gd name="T1" fmla="*/ 0 h 123"/>
                <a:gd name="T2" fmla="*/ 5 w 42"/>
                <a:gd name="T3" fmla="*/ 73 h 123"/>
                <a:gd name="T4" fmla="*/ 14 w 42"/>
                <a:gd name="T5" fmla="*/ 127 h 123"/>
                <a:gd name="T6" fmla="*/ 27 w 42"/>
                <a:gd name="T7" fmla="*/ 197 h 123"/>
                <a:gd name="T8" fmla="*/ 27 w 42"/>
                <a:gd name="T9" fmla="*/ 230 h 123"/>
                <a:gd name="T10" fmla="*/ 41 w 42"/>
                <a:gd name="T11" fmla="*/ 251 h 123"/>
                <a:gd name="T12" fmla="*/ 70 w 42"/>
                <a:gd name="T13" fmla="*/ 322 h 123"/>
                <a:gd name="T14" fmla="*/ 116 w 42"/>
                <a:gd name="T15" fmla="*/ 362 h 123"/>
                <a:gd name="T16" fmla="*/ 149 w 42"/>
                <a:gd name="T17" fmla="*/ 411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123">
                  <a:moveTo>
                    <a:pt x="25" y="0"/>
                  </a:moveTo>
                  <a:cubicBezTo>
                    <a:pt x="24" y="13"/>
                    <a:pt x="3" y="11"/>
                    <a:pt x="1" y="22"/>
                  </a:cubicBezTo>
                  <a:cubicBezTo>
                    <a:pt x="0" y="26"/>
                    <a:pt x="2" y="34"/>
                    <a:pt x="4" y="38"/>
                  </a:cubicBezTo>
                  <a:cubicBezTo>
                    <a:pt x="6" y="45"/>
                    <a:pt x="8" y="51"/>
                    <a:pt x="8" y="59"/>
                  </a:cubicBezTo>
                  <a:cubicBezTo>
                    <a:pt x="8" y="62"/>
                    <a:pt x="8" y="66"/>
                    <a:pt x="8" y="69"/>
                  </a:cubicBezTo>
                  <a:cubicBezTo>
                    <a:pt x="9" y="72"/>
                    <a:pt x="10" y="72"/>
                    <a:pt x="12" y="75"/>
                  </a:cubicBezTo>
                  <a:cubicBezTo>
                    <a:pt x="17" y="81"/>
                    <a:pt x="18" y="89"/>
                    <a:pt x="20" y="96"/>
                  </a:cubicBezTo>
                  <a:cubicBezTo>
                    <a:pt x="23" y="104"/>
                    <a:pt x="27" y="102"/>
                    <a:pt x="33" y="108"/>
                  </a:cubicBezTo>
                  <a:cubicBezTo>
                    <a:pt x="37" y="111"/>
                    <a:pt x="42" y="118"/>
                    <a:pt x="42" y="12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76" name="Freeform 1006">
              <a:extLst>
                <a:ext uri="{FF2B5EF4-FFF2-40B4-BE49-F238E27FC236}">
                  <a16:creationId xmlns:a16="http://schemas.microsoft.com/office/drawing/2014/main" id="{C95D2504-C4D6-4191-8B1B-AAA804AA03DA}"/>
                </a:ext>
              </a:extLst>
            </p:cNvPr>
            <p:cNvSpPr>
              <a:spLocks/>
            </p:cNvSpPr>
            <p:nvPr/>
          </p:nvSpPr>
          <p:spPr bwMode="auto">
            <a:xfrm>
              <a:off x="3158" y="2459"/>
              <a:ext cx="21" cy="6"/>
            </a:xfrm>
            <a:custGeom>
              <a:avLst/>
              <a:gdLst>
                <a:gd name="T0" fmla="*/ 48 w 14"/>
                <a:gd name="T1" fmla="*/ 14 h 4"/>
                <a:gd name="T2" fmla="*/ 0 w 14"/>
                <a:gd name="T3" fmla="*/ 0 h 4"/>
                <a:gd name="T4" fmla="*/ 0 60000 65536"/>
                <a:gd name="T5" fmla="*/ 0 60000 65536"/>
              </a:gdLst>
              <a:ahLst/>
              <a:cxnLst>
                <a:cxn ang="T4">
                  <a:pos x="T0" y="T1"/>
                </a:cxn>
                <a:cxn ang="T5">
                  <a:pos x="T2" y="T3"/>
                </a:cxn>
              </a:cxnLst>
              <a:rect l="0" t="0" r="r" b="b"/>
              <a:pathLst>
                <a:path w="14" h="4">
                  <a:moveTo>
                    <a:pt x="14" y="4"/>
                  </a:moveTo>
                  <a:cubicBezTo>
                    <a:pt x="10" y="2"/>
                    <a:pt x="6" y="0"/>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77" name="Freeform 1007">
              <a:extLst>
                <a:ext uri="{FF2B5EF4-FFF2-40B4-BE49-F238E27FC236}">
                  <a16:creationId xmlns:a16="http://schemas.microsoft.com/office/drawing/2014/main" id="{6E191254-E3EE-4CCA-8329-8D0B5122FF33}"/>
                </a:ext>
              </a:extLst>
            </p:cNvPr>
            <p:cNvSpPr>
              <a:spLocks/>
            </p:cNvSpPr>
            <p:nvPr/>
          </p:nvSpPr>
          <p:spPr bwMode="auto">
            <a:xfrm>
              <a:off x="3153" y="2539"/>
              <a:ext cx="23" cy="19"/>
            </a:xfrm>
            <a:custGeom>
              <a:avLst/>
              <a:gdLst>
                <a:gd name="T0" fmla="*/ 54 w 15"/>
                <a:gd name="T1" fmla="*/ 0 h 13"/>
                <a:gd name="T2" fmla="*/ 0 w 15"/>
                <a:gd name="T3" fmla="*/ 41 h 13"/>
                <a:gd name="T4" fmla="*/ 0 60000 65536"/>
                <a:gd name="T5" fmla="*/ 0 60000 65536"/>
              </a:gdLst>
              <a:ahLst/>
              <a:cxnLst>
                <a:cxn ang="T4">
                  <a:pos x="T0" y="T1"/>
                </a:cxn>
                <a:cxn ang="T5">
                  <a:pos x="T2" y="T3"/>
                </a:cxn>
              </a:cxnLst>
              <a:rect l="0" t="0" r="r" b="b"/>
              <a:pathLst>
                <a:path w="15" h="13">
                  <a:moveTo>
                    <a:pt x="15" y="0"/>
                  </a:moveTo>
                  <a:cubicBezTo>
                    <a:pt x="7" y="2"/>
                    <a:pt x="8" y="13"/>
                    <a:pt x="0" y="1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78" name="Freeform 1008">
              <a:extLst>
                <a:ext uri="{FF2B5EF4-FFF2-40B4-BE49-F238E27FC236}">
                  <a16:creationId xmlns:a16="http://schemas.microsoft.com/office/drawing/2014/main" id="{3F46D967-B075-4E00-BD80-AD31390F60F7}"/>
                </a:ext>
              </a:extLst>
            </p:cNvPr>
            <p:cNvSpPr>
              <a:spLocks/>
            </p:cNvSpPr>
            <p:nvPr/>
          </p:nvSpPr>
          <p:spPr bwMode="auto">
            <a:xfrm>
              <a:off x="3170" y="2599"/>
              <a:ext cx="66" cy="28"/>
            </a:xfrm>
            <a:custGeom>
              <a:avLst/>
              <a:gdLst>
                <a:gd name="T0" fmla="*/ 0 w 44"/>
                <a:gd name="T1" fmla="*/ 0 h 19"/>
                <a:gd name="T2" fmla="*/ 75 w 44"/>
                <a:gd name="T3" fmla="*/ 46 h 19"/>
                <a:gd name="T4" fmla="*/ 149 w 44"/>
                <a:gd name="T5" fmla="*/ 60 h 19"/>
                <a:gd name="T6" fmla="*/ 0 60000 65536"/>
                <a:gd name="T7" fmla="*/ 0 60000 65536"/>
                <a:gd name="T8" fmla="*/ 0 60000 65536"/>
              </a:gdLst>
              <a:ahLst/>
              <a:cxnLst>
                <a:cxn ang="T6">
                  <a:pos x="T0" y="T1"/>
                </a:cxn>
                <a:cxn ang="T7">
                  <a:pos x="T2" y="T3"/>
                </a:cxn>
                <a:cxn ang="T8">
                  <a:pos x="T4" y="T5"/>
                </a:cxn>
              </a:cxnLst>
              <a:rect l="0" t="0" r="r" b="b"/>
              <a:pathLst>
                <a:path w="44" h="19">
                  <a:moveTo>
                    <a:pt x="0" y="0"/>
                  </a:moveTo>
                  <a:cubicBezTo>
                    <a:pt x="9" y="2"/>
                    <a:pt x="13" y="12"/>
                    <a:pt x="22" y="14"/>
                  </a:cubicBezTo>
                  <a:cubicBezTo>
                    <a:pt x="29" y="16"/>
                    <a:pt x="38" y="15"/>
                    <a:pt x="44" y="1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79" name="Freeform 1009">
              <a:extLst>
                <a:ext uri="{FF2B5EF4-FFF2-40B4-BE49-F238E27FC236}">
                  <a16:creationId xmlns:a16="http://schemas.microsoft.com/office/drawing/2014/main" id="{A6FEF541-E07F-4E68-A399-0C3037D808C3}"/>
                </a:ext>
              </a:extLst>
            </p:cNvPr>
            <p:cNvSpPr>
              <a:spLocks/>
            </p:cNvSpPr>
            <p:nvPr/>
          </p:nvSpPr>
          <p:spPr bwMode="auto">
            <a:xfrm>
              <a:off x="3160" y="2557"/>
              <a:ext cx="82" cy="46"/>
            </a:xfrm>
            <a:custGeom>
              <a:avLst/>
              <a:gdLst>
                <a:gd name="T0" fmla="*/ 182 w 55"/>
                <a:gd name="T1" fmla="*/ 101 h 31"/>
                <a:gd name="T2" fmla="*/ 128 w 55"/>
                <a:gd name="T3" fmla="*/ 95 h 31"/>
                <a:gd name="T4" fmla="*/ 69 w 55"/>
                <a:gd name="T5" fmla="*/ 73 h 31"/>
                <a:gd name="T6" fmla="*/ 22 w 55"/>
                <a:gd name="T7" fmla="*/ 46 h 31"/>
                <a:gd name="T8" fmla="*/ 0 w 55"/>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1">
                  <a:moveTo>
                    <a:pt x="55" y="31"/>
                  </a:moveTo>
                  <a:cubicBezTo>
                    <a:pt x="49" y="29"/>
                    <a:pt x="46" y="29"/>
                    <a:pt x="39" y="29"/>
                  </a:cubicBezTo>
                  <a:cubicBezTo>
                    <a:pt x="31" y="29"/>
                    <a:pt x="28" y="23"/>
                    <a:pt x="21" y="22"/>
                  </a:cubicBezTo>
                  <a:cubicBezTo>
                    <a:pt x="14" y="20"/>
                    <a:pt x="10" y="21"/>
                    <a:pt x="7" y="14"/>
                  </a:cubicBezTo>
                  <a:cubicBezTo>
                    <a:pt x="5" y="8"/>
                    <a:pt x="5" y="4"/>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80" name="Freeform 1010">
              <a:extLst>
                <a:ext uri="{FF2B5EF4-FFF2-40B4-BE49-F238E27FC236}">
                  <a16:creationId xmlns:a16="http://schemas.microsoft.com/office/drawing/2014/main" id="{D124A35E-32A8-4AF2-ABAA-D70CA4E134C8}"/>
                </a:ext>
              </a:extLst>
            </p:cNvPr>
            <p:cNvSpPr>
              <a:spLocks/>
            </p:cNvSpPr>
            <p:nvPr/>
          </p:nvSpPr>
          <p:spPr bwMode="auto">
            <a:xfrm>
              <a:off x="3230" y="2491"/>
              <a:ext cx="27" cy="27"/>
            </a:xfrm>
            <a:custGeom>
              <a:avLst/>
              <a:gdLst>
                <a:gd name="T0" fmla="*/ 0 w 18"/>
                <a:gd name="T1" fmla="*/ 27 h 18"/>
                <a:gd name="T2" fmla="*/ 18 w 18"/>
                <a:gd name="T3" fmla="*/ 62 h 18"/>
                <a:gd name="T4" fmla="*/ 62 w 18"/>
                <a:gd name="T5" fmla="*/ 35 h 18"/>
                <a:gd name="T6" fmla="*/ 39 w 18"/>
                <a:gd name="T7" fmla="*/ 0 h 18"/>
                <a:gd name="T8" fmla="*/ 0 w 18"/>
                <a:gd name="T9" fmla="*/ 2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0" y="8"/>
                  </a:moveTo>
                  <a:cubicBezTo>
                    <a:pt x="5" y="18"/>
                    <a:pt x="5" y="18"/>
                    <a:pt x="5" y="18"/>
                  </a:cubicBezTo>
                  <a:cubicBezTo>
                    <a:pt x="5" y="18"/>
                    <a:pt x="13" y="11"/>
                    <a:pt x="18" y="10"/>
                  </a:cubicBezTo>
                  <a:cubicBezTo>
                    <a:pt x="18" y="10"/>
                    <a:pt x="15" y="3"/>
                    <a:pt x="11" y="0"/>
                  </a:cubicBezTo>
                  <a:cubicBezTo>
                    <a:pt x="11" y="0"/>
                    <a:pt x="3" y="0"/>
                    <a:pt x="0" y="8"/>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81" name="Freeform 1011">
              <a:extLst>
                <a:ext uri="{FF2B5EF4-FFF2-40B4-BE49-F238E27FC236}">
                  <a16:creationId xmlns:a16="http://schemas.microsoft.com/office/drawing/2014/main" id="{06DB3EEF-4449-4D5E-B4BF-A2EFF889E0E5}"/>
                </a:ext>
              </a:extLst>
            </p:cNvPr>
            <p:cNvSpPr>
              <a:spLocks/>
            </p:cNvSpPr>
            <p:nvPr/>
          </p:nvSpPr>
          <p:spPr bwMode="auto">
            <a:xfrm>
              <a:off x="3169" y="2646"/>
              <a:ext cx="28" cy="20"/>
            </a:xfrm>
            <a:custGeom>
              <a:avLst/>
              <a:gdLst>
                <a:gd name="T0" fmla="*/ 0 w 19"/>
                <a:gd name="T1" fmla="*/ 12 h 13"/>
                <a:gd name="T2" fmla="*/ 46 w 19"/>
                <a:gd name="T3" fmla="*/ 26 h 13"/>
                <a:gd name="T4" fmla="*/ 46 w 19"/>
                <a:gd name="T5" fmla="*/ 43 h 13"/>
                <a:gd name="T6" fmla="*/ 0 60000 65536"/>
                <a:gd name="T7" fmla="*/ 0 60000 65536"/>
                <a:gd name="T8" fmla="*/ 0 60000 65536"/>
              </a:gdLst>
              <a:ahLst/>
              <a:cxnLst>
                <a:cxn ang="T6">
                  <a:pos x="T0" y="T1"/>
                </a:cxn>
                <a:cxn ang="T7">
                  <a:pos x="T2" y="T3"/>
                </a:cxn>
                <a:cxn ang="T8">
                  <a:pos x="T4" y="T5"/>
                </a:cxn>
              </a:cxnLst>
              <a:rect l="0" t="0" r="r" b="b"/>
              <a:pathLst>
                <a:path w="19" h="13">
                  <a:moveTo>
                    <a:pt x="0" y="3"/>
                  </a:moveTo>
                  <a:cubicBezTo>
                    <a:pt x="0" y="3"/>
                    <a:pt x="4" y="0"/>
                    <a:pt x="14" y="7"/>
                  </a:cubicBezTo>
                  <a:cubicBezTo>
                    <a:pt x="19" y="10"/>
                    <a:pt x="19" y="13"/>
                    <a:pt x="14" y="1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682" name="Freeform 1012">
              <a:extLst>
                <a:ext uri="{FF2B5EF4-FFF2-40B4-BE49-F238E27FC236}">
                  <a16:creationId xmlns:a16="http://schemas.microsoft.com/office/drawing/2014/main" id="{51E47534-9389-40F7-88B2-64709744949F}"/>
                </a:ext>
              </a:extLst>
            </p:cNvPr>
            <p:cNvSpPr>
              <a:spLocks/>
            </p:cNvSpPr>
            <p:nvPr/>
          </p:nvSpPr>
          <p:spPr bwMode="auto">
            <a:xfrm>
              <a:off x="3170" y="2545"/>
              <a:ext cx="71" cy="55"/>
            </a:xfrm>
            <a:custGeom>
              <a:avLst/>
              <a:gdLst>
                <a:gd name="T0" fmla="*/ 12 w 47"/>
                <a:gd name="T1" fmla="*/ 0 h 37"/>
                <a:gd name="T2" fmla="*/ 27 w 47"/>
                <a:gd name="T3" fmla="*/ 28 h 37"/>
                <a:gd name="T4" fmla="*/ 35 w 47"/>
                <a:gd name="T5" fmla="*/ 54 h 37"/>
                <a:gd name="T6" fmla="*/ 54 w 47"/>
                <a:gd name="T7" fmla="*/ 59 h 37"/>
                <a:gd name="T8" fmla="*/ 73 w 47"/>
                <a:gd name="T9" fmla="*/ 68 h 37"/>
                <a:gd name="T10" fmla="*/ 82 w 47"/>
                <a:gd name="T11" fmla="*/ 76 h 37"/>
                <a:gd name="T12" fmla="*/ 100 w 47"/>
                <a:gd name="T13" fmla="*/ 80 h 37"/>
                <a:gd name="T14" fmla="*/ 130 w 47"/>
                <a:gd name="T15" fmla="*/ 88 h 37"/>
                <a:gd name="T16" fmla="*/ 157 w 47"/>
                <a:gd name="T17" fmla="*/ 119 h 37"/>
                <a:gd name="T18" fmla="*/ 128 w 47"/>
                <a:gd name="T19" fmla="*/ 114 h 37"/>
                <a:gd name="T20" fmla="*/ 107 w 47"/>
                <a:gd name="T21" fmla="*/ 114 h 37"/>
                <a:gd name="T22" fmla="*/ 94 w 47"/>
                <a:gd name="T23" fmla="*/ 113 h 37"/>
                <a:gd name="T24" fmla="*/ 62 w 47"/>
                <a:gd name="T25" fmla="*/ 95 h 37"/>
                <a:gd name="T26" fmla="*/ 27 w 47"/>
                <a:gd name="T27" fmla="*/ 80 h 37"/>
                <a:gd name="T28" fmla="*/ 14 w 47"/>
                <a:gd name="T29" fmla="*/ 73 h 37"/>
                <a:gd name="T30" fmla="*/ 12 w 47"/>
                <a:gd name="T31" fmla="*/ 54 h 37"/>
                <a:gd name="T32" fmla="*/ 0 w 47"/>
                <a:gd name="T33" fmla="*/ 19 h 37"/>
                <a:gd name="T34" fmla="*/ 12 w 47"/>
                <a:gd name="T35" fmla="*/ 0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37">
                  <a:moveTo>
                    <a:pt x="3" y="0"/>
                  </a:moveTo>
                  <a:cubicBezTo>
                    <a:pt x="6" y="2"/>
                    <a:pt x="7" y="6"/>
                    <a:pt x="8" y="9"/>
                  </a:cubicBezTo>
                  <a:cubicBezTo>
                    <a:pt x="8" y="11"/>
                    <a:pt x="9" y="14"/>
                    <a:pt x="10" y="16"/>
                  </a:cubicBezTo>
                  <a:cubicBezTo>
                    <a:pt x="11" y="17"/>
                    <a:pt x="14" y="18"/>
                    <a:pt x="16" y="18"/>
                  </a:cubicBezTo>
                  <a:cubicBezTo>
                    <a:pt x="18" y="19"/>
                    <a:pt x="19" y="20"/>
                    <a:pt x="21" y="21"/>
                  </a:cubicBezTo>
                  <a:cubicBezTo>
                    <a:pt x="22" y="22"/>
                    <a:pt x="23" y="22"/>
                    <a:pt x="24" y="23"/>
                  </a:cubicBezTo>
                  <a:cubicBezTo>
                    <a:pt x="25" y="24"/>
                    <a:pt x="27" y="24"/>
                    <a:pt x="29" y="24"/>
                  </a:cubicBezTo>
                  <a:cubicBezTo>
                    <a:pt x="32" y="24"/>
                    <a:pt x="35" y="26"/>
                    <a:pt x="38" y="27"/>
                  </a:cubicBezTo>
                  <a:cubicBezTo>
                    <a:pt x="42" y="29"/>
                    <a:pt x="47" y="31"/>
                    <a:pt x="46" y="36"/>
                  </a:cubicBezTo>
                  <a:cubicBezTo>
                    <a:pt x="43" y="37"/>
                    <a:pt x="39" y="36"/>
                    <a:pt x="37" y="35"/>
                  </a:cubicBezTo>
                  <a:cubicBezTo>
                    <a:pt x="35" y="34"/>
                    <a:pt x="33" y="35"/>
                    <a:pt x="31" y="35"/>
                  </a:cubicBezTo>
                  <a:cubicBezTo>
                    <a:pt x="30" y="34"/>
                    <a:pt x="29" y="34"/>
                    <a:pt x="27" y="34"/>
                  </a:cubicBezTo>
                  <a:cubicBezTo>
                    <a:pt x="24" y="33"/>
                    <a:pt x="21" y="30"/>
                    <a:pt x="18" y="29"/>
                  </a:cubicBezTo>
                  <a:cubicBezTo>
                    <a:pt x="15" y="27"/>
                    <a:pt x="11" y="26"/>
                    <a:pt x="8" y="24"/>
                  </a:cubicBezTo>
                  <a:cubicBezTo>
                    <a:pt x="6" y="24"/>
                    <a:pt x="5" y="23"/>
                    <a:pt x="4" y="22"/>
                  </a:cubicBezTo>
                  <a:cubicBezTo>
                    <a:pt x="3" y="20"/>
                    <a:pt x="3" y="18"/>
                    <a:pt x="3" y="16"/>
                  </a:cubicBezTo>
                  <a:cubicBezTo>
                    <a:pt x="2" y="13"/>
                    <a:pt x="0" y="10"/>
                    <a:pt x="0" y="6"/>
                  </a:cubicBezTo>
                  <a:cubicBezTo>
                    <a:pt x="0" y="4"/>
                    <a:pt x="0" y="1"/>
                    <a:pt x="3"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83" name="Freeform 1013">
              <a:extLst>
                <a:ext uri="{FF2B5EF4-FFF2-40B4-BE49-F238E27FC236}">
                  <a16:creationId xmlns:a16="http://schemas.microsoft.com/office/drawing/2014/main" id="{244648E5-A760-4F62-9FC9-17E6A8800ABD}"/>
                </a:ext>
              </a:extLst>
            </p:cNvPr>
            <p:cNvSpPr>
              <a:spLocks/>
            </p:cNvSpPr>
            <p:nvPr/>
          </p:nvSpPr>
          <p:spPr bwMode="auto">
            <a:xfrm>
              <a:off x="3155" y="2557"/>
              <a:ext cx="89" cy="66"/>
            </a:xfrm>
            <a:custGeom>
              <a:avLst/>
              <a:gdLst>
                <a:gd name="T0" fmla="*/ 0 w 59"/>
                <a:gd name="T1" fmla="*/ 12 h 44"/>
                <a:gd name="T2" fmla="*/ 18 w 59"/>
                <a:gd name="T3" fmla="*/ 12 h 44"/>
                <a:gd name="T4" fmla="*/ 35 w 59"/>
                <a:gd name="T5" fmla="*/ 53 h 44"/>
                <a:gd name="T6" fmla="*/ 68 w 59"/>
                <a:gd name="T7" fmla="*/ 80 h 44"/>
                <a:gd name="T8" fmla="*/ 103 w 59"/>
                <a:gd name="T9" fmla="*/ 93 h 44"/>
                <a:gd name="T10" fmla="*/ 121 w 59"/>
                <a:gd name="T11" fmla="*/ 102 h 44"/>
                <a:gd name="T12" fmla="*/ 134 w 59"/>
                <a:gd name="T13" fmla="*/ 107 h 44"/>
                <a:gd name="T14" fmla="*/ 175 w 59"/>
                <a:gd name="T15" fmla="*/ 107 h 44"/>
                <a:gd name="T16" fmla="*/ 202 w 59"/>
                <a:gd name="T17" fmla="*/ 120 h 44"/>
                <a:gd name="T18" fmla="*/ 184 w 59"/>
                <a:gd name="T19" fmla="*/ 143 h 44"/>
                <a:gd name="T20" fmla="*/ 151 w 59"/>
                <a:gd name="T21" fmla="*/ 140 h 44"/>
                <a:gd name="T22" fmla="*/ 116 w 59"/>
                <a:gd name="T23" fmla="*/ 134 h 44"/>
                <a:gd name="T24" fmla="*/ 86 w 59"/>
                <a:gd name="T25" fmla="*/ 116 h 44"/>
                <a:gd name="T26" fmla="*/ 53 w 59"/>
                <a:gd name="T27" fmla="*/ 93 h 44"/>
                <a:gd name="T28" fmla="*/ 39 w 59"/>
                <a:gd name="T29" fmla="*/ 89 h 44"/>
                <a:gd name="T30" fmla="*/ 32 w 59"/>
                <a:gd name="T31" fmla="*/ 72 h 44"/>
                <a:gd name="T32" fmla="*/ 14 w 59"/>
                <a:gd name="T33" fmla="*/ 45 h 44"/>
                <a:gd name="T34" fmla="*/ 8 w 59"/>
                <a:gd name="T35" fmla="*/ 26 h 44"/>
                <a:gd name="T36" fmla="*/ 0 w 59"/>
                <a:gd name="T37" fmla="*/ 12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4">
                  <a:moveTo>
                    <a:pt x="0" y="3"/>
                  </a:moveTo>
                  <a:cubicBezTo>
                    <a:pt x="2" y="2"/>
                    <a:pt x="4" y="0"/>
                    <a:pt x="5" y="3"/>
                  </a:cubicBezTo>
                  <a:cubicBezTo>
                    <a:pt x="6" y="8"/>
                    <a:pt x="7" y="12"/>
                    <a:pt x="10" y="15"/>
                  </a:cubicBezTo>
                  <a:cubicBezTo>
                    <a:pt x="12" y="20"/>
                    <a:pt x="15" y="22"/>
                    <a:pt x="20" y="23"/>
                  </a:cubicBezTo>
                  <a:cubicBezTo>
                    <a:pt x="23" y="25"/>
                    <a:pt x="27" y="25"/>
                    <a:pt x="30" y="27"/>
                  </a:cubicBezTo>
                  <a:cubicBezTo>
                    <a:pt x="32" y="28"/>
                    <a:pt x="33" y="29"/>
                    <a:pt x="35" y="30"/>
                  </a:cubicBezTo>
                  <a:cubicBezTo>
                    <a:pt x="36" y="30"/>
                    <a:pt x="38" y="30"/>
                    <a:pt x="39" y="31"/>
                  </a:cubicBezTo>
                  <a:cubicBezTo>
                    <a:pt x="43" y="31"/>
                    <a:pt x="47" y="31"/>
                    <a:pt x="51" y="31"/>
                  </a:cubicBezTo>
                  <a:cubicBezTo>
                    <a:pt x="54" y="31"/>
                    <a:pt x="58" y="32"/>
                    <a:pt x="59" y="35"/>
                  </a:cubicBezTo>
                  <a:cubicBezTo>
                    <a:pt x="59" y="37"/>
                    <a:pt x="56" y="41"/>
                    <a:pt x="54" y="42"/>
                  </a:cubicBezTo>
                  <a:cubicBezTo>
                    <a:pt x="51" y="44"/>
                    <a:pt x="47" y="43"/>
                    <a:pt x="44" y="41"/>
                  </a:cubicBezTo>
                  <a:cubicBezTo>
                    <a:pt x="41" y="40"/>
                    <a:pt x="38" y="39"/>
                    <a:pt x="34" y="39"/>
                  </a:cubicBezTo>
                  <a:cubicBezTo>
                    <a:pt x="31" y="38"/>
                    <a:pt x="28" y="37"/>
                    <a:pt x="25" y="34"/>
                  </a:cubicBezTo>
                  <a:cubicBezTo>
                    <a:pt x="22" y="31"/>
                    <a:pt x="19" y="29"/>
                    <a:pt x="15" y="27"/>
                  </a:cubicBezTo>
                  <a:cubicBezTo>
                    <a:pt x="14" y="27"/>
                    <a:pt x="12" y="26"/>
                    <a:pt x="11" y="26"/>
                  </a:cubicBezTo>
                  <a:cubicBezTo>
                    <a:pt x="10" y="25"/>
                    <a:pt x="9" y="22"/>
                    <a:pt x="9" y="21"/>
                  </a:cubicBezTo>
                  <a:cubicBezTo>
                    <a:pt x="7" y="18"/>
                    <a:pt x="6" y="15"/>
                    <a:pt x="4" y="13"/>
                  </a:cubicBezTo>
                  <a:cubicBezTo>
                    <a:pt x="3" y="11"/>
                    <a:pt x="2" y="9"/>
                    <a:pt x="2" y="7"/>
                  </a:cubicBezTo>
                  <a:cubicBezTo>
                    <a:pt x="1" y="6"/>
                    <a:pt x="1" y="4"/>
                    <a:pt x="0"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84" name="Freeform 1014">
              <a:extLst>
                <a:ext uri="{FF2B5EF4-FFF2-40B4-BE49-F238E27FC236}">
                  <a16:creationId xmlns:a16="http://schemas.microsoft.com/office/drawing/2014/main" id="{15DB5439-5251-41CF-9D29-2C2CB335239A}"/>
                </a:ext>
              </a:extLst>
            </p:cNvPr>
            <p:cNvSpPr>
              <a:spLocks/>
            </p:cNvSpPr>
            <p:nvPr/>
          </p:nvSpPr>
          <p:spPr bwMode="auto">
            <a:xfrm>
              <a:off x="3170" y="2602"/>
              <a:ext cx="54" cy="37"/>
            </a:xfrm>
            <a:custGeom>
              <a:avLst/>
              <a:gdLst>
                <a:gd name="T0" fmla="*/ 0 w 36"/>
                <a:gd name="T1" fmla="*/ 0 h 25"/>
                <a:gd name="T2" fmla="*/ 18 w 36"/>
                <a:gd name="T3" fmla="*/ 33 h 25"/>
                <a:gd name="T4" fmla="*/ 35 w 36"/>
                <a:gd name="T5" fmla="*/ 40 h 25"/>
                <a:gd name="T6" fmla="*/ 53 w 36"/>
                <a:gd name="T7" fmla="*/ 49 h 25"/>
                <a:gd name="T8" fmla="*/ 95 w 36"/>
                <a:gd name="T9" fmla="*/ 78 h 25"/>
                <a:gd name="T10" fmla="*/ 120 w 36"/>
                <a:gd name="T11" fmla="*/ 59 h 25"/>
                <a:gd name="T12" fmla="*/ 102 w 36"/>
                <a:gd name="T13" fmla="*/ 46 h 25"/>
                <a:gd name="T14" fmla="*/ 68 w 36"/>
                <a:gd name="T15" fmla="*/ 41 h 25"/>
                <a:gd name="T16" fmla="*/ 39 w 36"/>
                <a:gd name="T17" fmla="*/ 27 h 25"/>
                <a:gd name="T18" fmla="*/ 14 w 36"/>
                <a:gd name="T19" fmla="*/ 9 h 25"/>
                <a:gd name="T20" fmla="*/ 5 w 36"/>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5">
                  <a:moveTo>
                    <a:pt x="0" y="0"/>
                  </a:moveTo>
                  <a:cubicBezTo>
                    <a:pt x="3" y="2"/>
                    <a:pt x="2" y="7"/>
                    <a:pt x="5" y="10"/>
                  </a:cubicBezTo>
                  <a:cubicBezTo>
                    <a:pt x="6" y="11"/>
                    <a:pt x="8" y="11"/>
                    <a:pt x="10" y="12"/>
                  </a:cubicBezTo>
                  <a:cubicBezTo>
                    <a:pt x="12" y="13"/>
                    <a:pt x="13" y="14"/>
                    <a:pt x="15" y="15"/>
                  </a:cubicBezTo>
                  <a:cubicBezTo>
                    <a:pt x="18" y="18"/>
                    <a:pt x="23" y="25"/>
                    <a:pt x="28" y="24"/>
                  </a:cubicBezTo>
                  <a:cubicBezTo>
                    <a:pt x="31" y="24"/>
                    <a:pt x="36" y="21"/>
                    <a:pt x="35" y="18"/>
                  </a:cubicBezTo>
                  <a:cubicBezTo>
                    <a:pt x="35" y="15"/>
                    <a:pt x="32" y="14"/>
                    <a:pt x="30" y="14"/>
                  </a:cubicBezTo>
                  <a:cubicBezTo>
                    <a:pt x="26" y="14"/>
                    <a:pt x="23" y="14"/>
                    <a:pt x="20" y="13"/>
                  </a:cubicBezTo>
                  <a:cubicBezTo>
                    <a:pt x="16" y="12"/>
                    <a:pt x="14" y="10"/>
                    <a:pt x="11" y="8"/>
                  </a:cubicBezTo>
                  <a:cubicBezTo>
                    <a:pt x="9" y="6"/>
                    <a:pt x="7" y="4"/>
                    <a:pt x="4" y="3"/>
                  </a:cubicBezTo>
                  <a:cubicBezTo>
                    <a:pt x="3" y="2"/>
                    <a:pt x="2" y="1"/>
                    <a:pt x="1"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85" name="Freeform 1015">
              <a:extLst>
                <a:ext uri="{FF2B5EF4-FFF2-40B4-BE49-F238E27FC236}">
                  <a16:creationId xmlns:a16="http://schemas.microsoft.com/office/drawing/2014/main" id="{7E34D384-B63F-4CF2-9FE6-B9B680491FB4}"/>
                </a:ext>
              </a:extLst>
            </p:cNvPr>
            <p:cNvSpPr>
              <a:spLocks/>
            </p:cNvSpPr>
            <p:nvPr/>
          </p:nvSpPr>
          <p:spPr bwMode="auto">
            <a:xfrm>
              <a:off x="3131" y="2483"/>
              <a:ext cx="19" cy="63"/>
            </a:xfrm>
            <a:custGeom>
              <a:avLst/>
              <a:gdLst>
                <a:gd name="T0" fmla="*/ 41 w 13"/>
                <a:gd name="T1" fmla="*/ 0 h 42"/>
                <a:gd name="T2" fmla="*/ 19 w 13"/>
                <a:gd name="T3" fmla="*/ 66 h 42"/>
                <a:gd name="T4" fmla="*/ 28 w 13"/>
                <a:gd name="T5" fmla="*/ 102 h 42"/>
                <a:gd name="T6" fmla="*/ 34 w 13"/>
                <a:gd name="T7" fmla="*/ 143 h 42"/>
                <a:gd name="T8" fmla="*/ 15 w 13"/>
                <a:gd name="T9" fmla="*/ 107 h 42"/>
                <a:gd name="T10" fmla="*/ 1 w 13"/>
                <a:gd name="T11" fmla="*/ 53 h 42"/>
                <a:gd name="T12" fmla="*/ 38 w 13"/>
                <a:gd name="T13" fmla="*/ 5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42">
                  <a:moveTo>
                    <a:pt x="13" y="0"/>
                  </a:moveTo>
                  <a:cubicBezTo>
                    <a:pt x="7" y="1"/>
                    <a:pt x="5" y="14"/>
                    <a:pt x="6" y="19"/>
                  </a:cubicBezTo>
                  <a:cubicBezTo>
                    <a:pt x="6" y="23"/>
                    <a:pt x="8" y="26"/>
                    <a:pt x="9" y="30"/>
                  </a:cubicBezTo>
                  <a:cubicBezTo>
                    <a:pt x="10" y="34"/>
                    <a:pt x="10" y="38"/>
                    <a:pt x="11" y="42"/>
                  </a:cubicBezTo>
                  <a:cubicBezTo>
                    <a:pt x="8" y="40"/>
                    <a:pt x="6" y="34"/>
                    <a:pt x="5" y="31"/>
                  </a:cubicBezTo>
                  <a:cubicBezTo>
                    <a:pt x="2" y="26"/>
                    <a:pt x="0" y="21"/>
                    <a:pt x="1" y="15"/>
                  </a:cubicBezTo>
                  <a:cubicBezTo>
                    <a:pt x="2" y="9"/>
                    <a:pt x="4" y="0"/>
                    <a:pt x="12"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86" name="Freeform 1016">
              <a:extLst>
                <a:ext uri="{FF2B5EF4-FFF2-40B4-BE49-F238E27FC236}">
                  <a16:creationId xmlns:a16="http://schemas.microsoft.com/office/drawing/2014/main" id="{0B3A33C9-0194-410D-BAB7-3D0CADE82FDF}"/>
                </a:ext>
              </a:extLst>
            </p:cNvPr>
            <p:cNvSpPr>
              <a:spLocks/>
            </p:cNvSpPr>
            <p:nvPr/>
          </p:nvSpPr>
          <p:spPr bwMode="auto">
            <a:xfrm>
              <a:off x="3232" y="2492"/>
              <a:ext cx="18" cy="15"/>
            </a:xfrm>
            <a:custGeom>
              <a:avLst/>
              <a:gdLst>
                <a:gd name="T0" fmla="*/ 0 w 12"/>
                <a:gd name="T1" fmla="*/ 26 h 10"/>
                <a:gd name="T2" fmla="*/ 14 w 12"/>
                <a:gd name="T3" fmla="*/ 8 h 10"/>
                <a:gd name="T4" fmla="*/ 32 w 12"/>
                <a:gd name="T5" fmla="*/ 5 h 10"/>
                <a:gd name="T6" fmla="*/ 18 w 12"/>
                <a:gd name="T7" fmla="*/ 18 h 10"/>
                <a:gd name="T8" fmla="*/ 0 w 12"/>
                <a:gd name="T9" fmla="*/ 26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0" y="7"/>
                  </a:moveTo>
                  <a:cubicBezTo>
                    <a:pt x="0" y="5"/>
                    <a:pt x="3" y="3"/>
                    <a:pt x="4" y="2"/>
                  </a:cubicBezTo>
                  <a:cubicBezTo>
                    <a:pt x="5" y="2"/>
                    <a:pt x="9" y="0"/>
                    <a:pt x="9" y="1"/>
                  </a:cubicBezTo>
                  <a:cubicBezTo>
                    <a:pt x="12" y="2"/>
                    <a:pt x="6" y="5"/>
                    <a:pt x="5" y="5"/>
                  </a:cubicBezTo>
                  <a:cubicBezTo>
                    <a:pt x="3" y="6"/>
                    <a:pt x="0" y="10"/>
                    <a:pt x="0"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87" name="Freeform 1017">
              <a:extLst>
                <a:ext uri="{FF2B5EF4-FFF2-40B4-BE49-F238E27FC236}">
                  <a16:creationId xmlns:a16="http://schemas.microsoft.com/office/drawing/2014/main" id="{FCC3C658-B464-4C6B-94D9-A60C61845ACE}"/>
                </a:ext>
              </a:extLst>
            </p:cNvPr>
            <p:cNvSpPr>
              <a:spLocks/>
            </p:cNvSpPr>
            <p:nvPr/>
          </p:nvSpPr>
          <p:spPr bwMode="auto">
            <a:xfrm>
              <a:off x="3172" y="2651"/>
              <a:ext cx="7" cy="6"/>
            </a:xfrm>
            <a:custGeom>
              <a:avLst/>
              <a:gdLst>
                <a:gd name="T0" fmla="*/ 0 w 5"/>
                <a:gd name="T1" fmla="*/ 5 h 4"/>
                <a:gd name="T2" fmla="*/ 8 w 5"/>
                <a:gd name="T3" fmla="*/ 14 h 4"/>
                <a:gd name="T4" fmla="*/ 0 w 5"/>
                <a:gd name="T5" fmla="*/ 5 h 4"/>
                <a:gd name="T6" fmla="*/ 0 60000 65536"/>
                <a:gd name="T7" fmla="*/ 0 60000 65536"/>
                <a:gd name="T8" fmla="*/ 0 60000 65536"/>
              </a:gdLst>
              <a:ahLst/>
              <a:cxnLst>
                <a:cxn ang="T6">
                  <a:pos x="T0" y="T1"/>
                </a:cxn>
                <a:cxn ang="T7">
                  <a:pos x="T2" y="T3"/>
                </a:cxn>
                <a:cxn ang="T8">
                  <a:pos x="T4" y="T5"/>
                </a:cxn>
              </a:cxnLst>
              <a:rect l="0" t="0" r="r" b="b"/>
              <a:pathLst>
                <a:path w="5" h="4">
                  <a:moveTo>
                    <a:pt x="0" y="1"/>
                  </a:moveTo>
                  <a:cubicBezTo>
                    <a:pt x="1" y="2"/>
                    <a:pt x="2" y="3"/>
                    <a:pt x="3" y="4"/>
                  </a:cubicBezTo>
                  <a:cubicBezTo>
                    <a:pt x="5" y="2"/>
                    <a:pt x="2" y="0"/>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88" name="Freeform 1018">
              <a:extLst>
                <a:ext uri="{FF2B5EF4-FFF2-40B4-BE49-F238E27FC236}">
                  <a16:creationId xmlns:a16="http://schemas.microsoft.com/office/drawing/2014/main" id="{A8EBD5FB-B6EA-4BB5-8E9C-C239BA287F7D}"/>
                </a:ext>
              </a:extLst>
            </p:cNvPr>
            <p:cNvSpPr>
              <a:spLocks/>
            </p:cNvSpPr>
            <p:nvPr/>
          </p:nvSpPr>
          <p:spPr bwMode="auto">
            <a:xfrm>
              <a:off x="3233" y="2494"/>
              <a:ext cx="14" cy="19"/>
            </a:xfrm>
            <a:custGeom>
              <a:avLst/>
              <a:gdLst>
                <a:gd name="T0" fmla="*/ 34 w 9"/>
                <a:gd name="T1" fmla="*/ 0 h 13"/>
                <a:gd name="T2" fmla="*/ 0 w 9"/>
                <a:gd name="T3" fmla="*/ 26 h 13"/>
                <a:gd name="T4" fmla="*/ 34 w 9"/>
                <a:gd name="T5" fmla="*/ 0 h 13"/>
                <a:gd name="T6" fmla="*/ 0 60000 65536"/>
                <a:gd name="T7" fmla="*/ 0 60000 65536"/>
                <a:gd name="T8" fmla="*/ 0 60000 65536"/>
              </a:gdLst>
              <a:ahLst/>
              <a:cxnLst>
                <a:cxn ang="T6">
                  <a:pos x="T0" y="T1"/>
                </a:cxn>
                <a:cxn ang="T7">
                  <a:pos x="T2" y="T3"/>
                </a:cxn>
                <a:cxn ang="T8">
                  <a:pos x="T4" y="T5"/>
                </a:cxn>
              </a:cxnLst>
              <a:rect l="0" t="0" r="r" b="b"/>
              <a:pathLst>
                <a:path w="9" h="13">
                  <a:moveTo>
                    <a:pt x="9" y="0"/>
                  </a:moveTo>
                  <a:cubicBezTo>
                    <a:pt x="9" y="0"/>
                    <a:pt x="1" y="2"/>
                    <a:pt x="0" y="8"/>
                  </a:cubicBezTo>
                  <a:cubicBezTo>
                    <a:pt x="0" y="13"/>
                    <a:pt x="3" y="1"/>
                    <a:pt x="9"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89" name="Freeform 1019">
              <a:extLst>
                <a:ext uri="{FF2B5EF4-FFF2-40B4-BE49-F238E27FC236}">
                  <a16:creationId xmlns:a16="http://schemas.microsoft.com/office/drawing/2014/main" id="{34F6D557-F4BE-4F25-B2C8-EA55DCAF211B}"/>
                </a:ext>
              </a:extLst>
            </p:cNvPr>
            <p:cNvSpPr>
              <a:spLocks/>
            </p:cNvSpPr>
            <p:nvPr/>
          </p:nvSpPr>
          <p:spPr bwMode="auto">
            <a:xfrm>
              <a:off x="3306" y="1656"/>
              <a:ext cx="143" cy="98"/>
            </a:xfrm>
            <a:custGeom>
              <a:avLst/>
              <a:gdLst>
                <a:gd name="T0" fmla="*/ 0 w 95"/>
                <a:gd name="T1" fmla="*/ 169 h 65"/>
                <a:gd name="T2" fmla="*/ 238 w 95"/>
                <a:gd name="T3" fmla="*/ 140 h 65"/>
                <a:gd name="T4" fmla="*/ 324 w 95"/>
                <a:gd name="T5" fmla="*/ 0 h 65"/>
                <a:gd name="T6" fmla="*/ 203 w 95"/>
                <a:gd name="T7" fmla="*/ 182 h 65"/>
                <a:gd name="T8" fmla="*/ 12 w 95"/>
                <a:gd name="T9" fmla="*/ 175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65">
                  <a:moveTo>
                    <a:pt x="0" y="49"/>
                  </a:moveTo>
                  <a:cubicBezTo>
                    <a:pt x="22" y="65"/>
                    <a:pt x="52" y="58"/>
                    <a:pt x="70" y="41"/>
                  </a:cubicBezTo>
                  <a:cubicBezTo>
                    <a:pt x="83" y="29"/>
                    <a:pt x="88" y="13"/>
                    <a:pt x="95" y="0"/>
                  </a:cubicBezTo>
                  <a:cubicBezTo>
                    <a:pt x="87" y="20"/>
                    <a:pt x="80" y="42"/>
                    <a:pt x="60" y="53"/>
                  </a:cubicBezTo>
                  <a:cubicBezTo>
                    <a:pt x="44" y="63"/>
                    <a:pt x="18" y="64"/>
                    <a:pt x="3" y="51"/>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90" name="Freeform 1020">
              <a:extLst>
                <a:ext uri="{FF2B5EF4-FFF2-40B4-BE49-F238E27FC236}">
                  <a16:creationId xmlns:a16="http://schemas.microsoft.com/office/drawing/2014/main" id="{37EEED83-478F-4A4B-8E61-EBB402E1822E}"/>
                </a:ext>
              </a:extLst>
            </p:cNvPr>
            <p:cNvSpPr>
              <a:spLocks/>
            </p:cNvSpPr>
            <p:nvPr/>
          </p:nvSpPr>
          <p:spPr bwMode="auto">
            <a:xfrm>
              <a:off x="3729" y="1650"/>
              <a:ext cx="140" cy="108"/>
            </a:xfrm>
            <a:custGeom>
              <a:avLst/>
              <a:gdLst>
                <a:gd name="T0" fmla="*/ 8 w 93"/>
                <a:gd name="T1" fmla="*/ 0 h 72"/>
                <a:gd name="T2" fmla="*/ 126 w 93"/>
                <a:gd name="T3" fmla="*/ 188 h 72"/>
                <a:gd name="T4" fmla="*/ 318 w 93"/>
                <a:gd name="T5" fmla="*/ 216 h 72"/>
                <a:gd name="T6" fmla="*/ 126 w 93"/>
                <a:gd name="T7" fmla="*/ 176 h 72"/>
                <a:gd name="T8" fmla="*/ 8 w 93"/>
                <a:gd name="T9" fmla="*/ 26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 h="72">
                  <a:moveTo>
                    <a:pt x="2" y="0"/>
                  </a:moveTo>
                  <a:cubicBezTo>
                    <a:pt x="0" y="23"/>
                    <a:pt x="18" y="45"/>
                    <a:pt x="37" y="55"/>
                  </a:cubicBezTo>
                  <a:cubicBezTo>
                    <a:pt x="51" y="63"/>
                    <a:pt x="77" y="72"/>
                    <a:pt x="93" y="64"/>
                  </a:cubicBezTo>
                  <a:cubicBezTo>
                    <a:pt x="81" y="69"/>
                    <a:pt x="50" y="59"/>
                    <a:pt x="37" y="52"/>
                  </a:cubicBezTo>
                  <a:cubicBezTo>
                    <a:pt x="24" y="44"/>
                    <a:pt x="3" y="23"/>
                    <a:pt x="2" y="7"/>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91" name="Freeform 1021">
              <a:extLst>
                <a:ext uri="{FF2B5EF4-FFF2-40B4-BE49-F238E27FC236}">
                  <a16:creationId xmlns:a16="http://schemas.microsoft.com/office/drawing/2014/main" id="{763F5063-9C5A-4BD1-959A-5D8E17A3C135}"/>
                </a:ext>
              </a:extLst>
            </p:cNvPr>
            <p:cNvSpPr>
              <a:spLocks/>
            </p:cNvSpPr>
            <p:nvPr/>
          </p:nvSpPr>
          <p:spPr bwMode="auto">
            <a:xfrm>
              <a:off x="3319" y="2345"/>
              <a:ext cx="339" cy="162"/>
            </a:xfrm>
            <a:custGeom>
              <a:avLst/>
              <a:gdLst>
                <a:gd name="T0" fmla="*/ 770 w 225"/>
                <a:gd name="T1" fmla="*/ 210 h 108"/>
                <a:gd name="T2" fmla="*/ 0 w 225"/>
                <a:gd name="T3" fmla="*/ 0 h 108"/>
                <a:gd name="T4" fmla="*/ 770 w 225"/>
                <a:gd name="T5" fmla="*/ 210 h 108"/>
                <a:gd name="T6" fmla="*/ 0 60000 65536"/>
                <a:gd name="T7" fmla="*/ 0 60000 65536"/>
                <a:gd name="T8" fmla="*/ 0 60000 65536"/>
              </a:gdLst>
              <a:ahLst/>
              <a:cxnLst>
                <a:cxn ang="T6">
                  <a:pos x="T0" y="T1"/>
                </a:cxn>
                <a:cxn ang="T7">
                  <a:pos x="T2" y="T3"/>
                </a:cxn>
                <a:cxn ang="T8">
                  <a:pos x="T4" y="T5"/>
                </a:cxn>
              </a:cxnLst>
              <a:rect l="0" t="0" r="r" b="b"/>
              <a:pathLst>
                <a:path w="225" h="108">
                  <a:moveTo>
                    <a:pt x="225" y="62"/>
                  </a:moveTo>
                  <a:cubicBezTo>
                    <a:pt x="225" y="62"/>
                    <a:pt x="121" y="108"/>
                    <a:pt x="0" y="0"/>
                  </a:cubicBezTo>
                  <a:cubicBezTo>
                    <a:pt x="0" y="0"/>
                    <a:pt x="104" y="97"/>
                    <a:pt x="225" y="62"/>
                  </a:cubicBez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92" name="Freeform 1022">
              <a:extLst>
                <a:ext uri="{FF2B5EF4-FFF2-40B4-BE49-F238E27FC236}">
                  <a16:creationId xmlns:a16="http://schemas.microsoft.com/office/drawing/2014/main" id="{F40FB6E3-1F53-4802-9B9E-4E5B9D1388A5}"/>
                </a:ext>
              </a:extLst>
            </p:cNvPr>
            <p:cNvSpPr>
              <a:spLocks/>
            </p:cNvSpPr>
            <p:nvPr/>
          </p:nvSpPr>
          <p:spPr bwMode="auto">
            <a:xfrm>
              <a:off x="3726" y="2345"/>
              <a:ext cx="143" cy="71"/>
            </a:xfrm>
            <a:custGeom>
              <a:avLst/>
              <a:gdLst>
                <a:gd name="T0" fmla="*/ 324 w 95"/>
                <a:gd name="T1" fmla="*/ 0 h 47"/>
                <a:gd name="T2" fmla="*/ 0 w 95"/>
                <a:gd name="T3" fmla="*/ 162 h 47"/>
                <a:gd name="T4" fmla="*/ 324 w 95"/>
                <a:gd name="T5" fmla="*/ 0 h 47"/>
                <a:gd name="T6" fmla="*/ 0 60000 65536"/>
                <a:gd name="T7" fmla="*/ 0 60000 65536"/>
                <a:gd name="T8" fmla="*/ 0 60000 65536"/>
              </a:gdLst>
              <a:ahLst/>
              <a:cxnLst>
                <a:cxn ang="T6">
                  <a:pos x="T0" y="T1"/>
                </a:cxn>
                <a:cxn ang="T7">
                  <a:pos x="T2" y="T3"/>
                </a:cxn>
                <a:cxn ang="T8">
                  <a:pos x="T4" y="T5"/>
                </a:cxn>
              </a:cxnLst>
              <a:rect l="0" t="0" r="r" b="b"/>
              <a:pathLst>
                <a:path w="95" h="47">
                  <a:moveTo>
                    <a:pt x="95" y="0"/>
                  </a:moveTo>
                  <a:cubicBezTo>
                    <a:pt x="95" y="0"/>
                    <a:pt x="40" y="37"/>
                    <a:pt x="0" y="47"/>
                  </a:cubicBezTo>
                  <a:cubicBezTo>
                    <a:pt x="0" y="47"/>
                    <a:pt x="50" y="39"/>
                    <a:pt x="95" y="0"/>
                  </a:cubicBez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93" name="Freeform 1023">
              <a:extLst>
                <a:ext uri="{FF2B5EF4-FFF2-40B4-BE49-F238E27FC236}">
                  <a16:creationId xmlns:a16="http://schemas.microsoft.com/office/drawing/2014/main" id="{74C972BE-5FE9-4459-8410-4A71023E0E7A}"/>
                </a:ext>
              </a:extLst>
            </p:cNvPr>
            <p:cNvSpPr>
              <a:spLocks/>
            </p:cNvSpPr>
            <p:nvPr/>
          </p:nvSpPr>
          <p:spPr bwMode="auto">
            <a:xfrm>
              <a:off x="3393" y="3082"/>
              <a:ext cx="75" cy="81"/>
            </a:xfrm>
            <a:custGeom>
              <a:avLst/>
              <a:gdLst>
                <a:gd name="T0" fmla="*/ 0 w 50"/>
                <a:gd name="T1" fmla="*/ 129 h 54"/>
                <a:gd name="T2" fmla="*/ 156 w 50"/>
                <a:gd name="T3" fmla="*/ 0 h 54"/>
                <a:gd name="T4" fmla="*/ 143 w 50"/>
                <a:gd name="T5" fmla="*/ 107 h 54"/>
                <a:gd name="T6" fmla="*/ 27 w 50"/>
                <a:gd name="T7" fmla="*/ 14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54">
                  <a:moveTo>
                    <a:pt x="0" y="38"/>
                  </a:moveTo>
                  <a:cubicBezTo>
                    <a:pt x="20" y="54"/>
                    <a:pt x="41" y="14"/>
                    <a:pt x="46" y="0"/>
                  </a:cubicBezTo>
                  <a:cubicBezTo>
                    <a:pt x="47" y="11"/>
                    <a:pt x="50" y="21"/>
                    <a:pt x="42" y="31"/>
                  </a:cubicBezTo>
                  <a:cubicBezTo>
                    <a:pt x="34" y="39"/>
                    <a:pt x="19" y="42"/>
                    <a:pt x="8" y="42"/>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94" name="Freeform 1024">
              <a:extLst>
                <a:ext uri="{FF2B5EF4-FFF2-40B4-BE49-F238E27FC236}">
                  <a16:creationId xmlns:a16="http://schemas.microsoft.com/office/drawing/2014/main" id="{D22FE298-B4BB-48E0-8E98-C2A064DFFE27}"/>
                </a:ext>
              </a:extLst>
            </p:cNvPr>
            <p:cNvSpPr>
              <a:spLocks/>
            </p:cNvSpPr>
            <p:nvPr/>
          </p:nvSpPr>
          <p:spPr bwMode="auto">
            <a:xfrm>
              <a:off x="3782" y="3073"/>
              <a:ext cx="55" cy="81"/>
            </a:xfrm>
            <a:custGeom>
              <a:avLst/>
              <a:gdLst>
                <a:gd name="T0" fmla="*/ 0 w 37"/>
                <a:gd name="T1" fmla="*/ 147 h 54"/>
                <a:gd name="T2" fmla="*/ 95 w 37"/>
                <a:gd name="T3" fmla="*/ 0 h 54"/>
                <a:gd name="T4" fmla="*/ 13 w 37"/>
                <a:gd name="T5" fmla="*/ 153 h 54"/>
                <a:gd name="T6" fmla="*/ 0 60000 65536"/>
                <a:gd name="T7" fmla="*/ 0 60000 65536"/>
                <a:gd name="T8" fmla="*/ 0 60000 65536"/>
              </a:gdLst>
              <a:ahLst/>
              <a:cxnLst>
                <a:cxn ang="T6">
                  <a:pos x="T0" y="T1"/>
                </a:cxn>
                <a:cxn ang="T7">
                  <a:pos x="T2" y="T3"/>
                </a:cxn>
                <a:cxn ang="T8">
                  <a:pos x="T4" y="T5"/>
                </a:cxn>
              </a:cxnLst>
              <a:rect l="0" t="0" r="r" b="b"/>
              <a:pathLst>
                <a:path w="37" h="54">
                  <a:moveTo>
                    <a:pt x="0" y="43"/>
                  </a:moveTo>
                  <a:cubicBezTo>
                    <a:pt x="21" y="52"/>
                    <a:pt x="29" y="12"/>
                    <a:pt x="29" y="0"/>
                  </a:cubicBezTo>
                  <a:cubicBezTo>
                    <a:pt x="37" y="18"/>
                    <a:pt x="29" y="54"/>
                    <a:pt x="4" y="45"/>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95" name="Freeform 1025">
              <a:extLst>
                <a:ext uri="{FF2B5EF4-FFF2-40B4-BE49-F238E27FC236}">
                  <a16:creationId xmlns:a16="http://schemas.microsoft.com/office/drawing/2014/main" id="{87F89BB3-85EC-46F9-9F57-D6E2A8E02B17}"/>
                </a:ext>
              </a:extLst>
            </p:cNvPr>
            <p:cNvSpPr>
              <a:spLocks/>
            </p:cNvSpPr>
            <p:nvPr/>
          </p:nvSpPr>
          <p:spPr bwMode="auto">
            <a:xfrm>
              <a:off x="3565" y="2459"/>
              <a:ext cx="66" cy="93"/>
            </a:xfrm>
            <a:custGeom>
              <a:avLst/>
              <a:gdLst>
                <a:gd name="T0" fmla="*/ 149 w 44"/>
                <a:gd name="T1" fmla="*/ 0 h 62"/>
                <a:gd name="T2" fmla="*/ 129 w 44"/>
                <a:gd name="T3" fmla="*/ 153 h 62"/>
                <a:gd name="T4" fmla="*/ 0 w 44"/>
                <a:gd name="T5" fmla="*/ 170 h 62"/>
                <a:gd name="T6" fmla="*/ 72 w 44"/>
                <a:gd name="T7" fmla="*/ 161 h 62"/>
                <a:gd name="T8" fmla="*/ 80 w 44"/>
                <a:gd name="T9" fmla="*/ 95 h 62"/>
                <a:gd name="T10" fmla="*/ 135 w 44"/>
                <a:gd name="T11" fmla="*/ 12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2">
                  <a:moveTo>
                    <a:pt x="44" y="0"/>
                  </a:moveTo>
                  <a:cubicBezTo>
                    <a:pt x="43" y="13"/>
                    <a:pt x="44" y="32"/>
                    <a:pt x="38" y="45"/>
                  </a:cubicBezTo>
                  <a:cubicBezTo>
                    <a:pt x="29" y="62"/>
                    <a:pt x="15" y="52"/>
                    <a:pt x="0" y="50"/>
                  </a:cubicBezTo>
                  <a:cubicBezTo>
                    <a:pt x="6" y="51"/>
                    <a:pt x="16" y="51"/>
                    <a:pt x="21" y="47"/>
                  </a:cubicBezTo>
                  <a:cubicBezTo>
                    <a:pt x="28" y="40"/>
                    <a:pt x="22" y="36"/>
                    <a:pt x="23" y="28"/>
                  </a:cubicBezTo>
                  <a:cubicBezTo>
                    <a:pt x="24" y="14"/>
                    <a:pt x="35" y="13"/>
                    <a:pt x="40" y="3"/>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96" name="Freeform 1026">
              <a:extLst>
                <a:ext uri="{FF2B5EF4-FFF2-40B4-BE49-F238E27FC236}">
                  <a16:creationId xmlns:a16="http://schemas.microsoft.com/office/drawing/2014/main" id="{7BFE2F12-BB90-4335-95B6-4AFBC2ADF61B}"/>
                </a:ext>
              </a:extLst>
            </p:cNvPr>
            <p:cNvSpPr>
              <a:spLocks/>
            </p:cNvSpPr>
            <p:nvPr/>
          </p:nvSpPr>
          <p:spPr bwMode="auto">
            <a:xfrm>
              <a:off x="4063" y="1929"/>
              <a:ext cx="32" cy="355"/>
            </a:xfrm>
            <a:custGeom>
              <a:avLst/>
              <a:gdLst>
                <a:gd name="T0" fmla="*/ 12 w 21"/>
                <a:gd name="T1" fmla="*/ 351 h 237"/>
                <a:gd name="T2" fmla="*/ 75 w 21"/>
                <a:gd name="T3" fmla="*/ 797 h 237"/>
                <a:gd name="T4" fmla="*/ 41 w 21"/>
                <a:gd name="T5" fmla="*/ 391 h 237"/>
                <a:gd name="T6" fmla="*/ 5 w 21"/>
                <a:gd name="T7" fmla="*/ 0 h 237"/>
                <a:gd name="T8" fmla="*/ 12 w 21"/>
                <a:gd name="T9" fmla="*/ 351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37">
                  <a:moveTo>
                    <a:pt x="3" y="104"/>
                  </a:moveTo>
                  <a:cubicBezTo>
                    <a:pt x="4" y="124"/>
                    <a:pt x="13" y="208"/>
                    <a:pt x="21" y="237"/>
                  </a:cubicBezTo>
                  <a:cubicBezTo>
                    <a:pt x="19" y="220"/>
                    <a:pt x="13" y="170"/>
                    <a:pt x="12" y="116"/>
                  </a:cubicBezTo>
                  <a:cubicBezTo>
                    <a:pt x="11" y="61"/>
                    <a:pt x="6" y="24"/>
                    <a:pt x="1" y="0"/>
                  </a:cubicBezTo>
                  <a:cubicBezTo>
                    <a:pt x="0" y="25"/>
                    <a:pt x="2" y="81"/>
                    <a:pt x="3" y="104"/>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97" name="Freeform 1027">
              <a:extLst>
                <a:ext uri="{FF2B5EF4-FFF2-40B4-BE49-F238E27FC236}">
                  <a16:creationId xmlns:a16="http://schemas.microsoft.com/office/drawing/2014/main" id="{3ED1C9D9-9B4E-4501-9B4C-6434DBDB0246}"/>
                </a:ext>
              </a:extLst>
            </p:cNvPr>
            <p:cNvSpPr>
              <a:spLocks/>
            </p:cNvSpPr>
            <p:nvPr/>
          </p:nvSpPr>
          <p:spPr bwMode="auto">
            <a:xfrm>
              <a:off x="3238" y="1532"/>
              <a:ext cx="42" cy="388"/>
            </a:xfrm>
            <a:custGeom>
              <a:avLst/>
              <a:gdLst>
                <a:gd name="T0" fmla="*/ 86 w 28"/>
                <a:gd name="T1" fmla="*/ 0 h 259"/>
                <a:gd name="T2" fmla="*/ 86 w 28"/>
                <a:gd name="T3" fmla="*/ 370 h 259"/>
                <a:gd name="T4" fmla="*/ 39 w 28"/>
                <a:gd name="T5" fmla="*/ 763 h 259"/>
                <a:gd name="T6" fmla="*/ 26 w 28"/>
                <a:gd name="T7" fmla="*/ 870 h 259"/>
                <a:gd name="T8" fmla="*/ 32 w 28"/>
                <a:gd name="T9" fmla="*/ 512 h 259"/>
                <a:gd name="T10" fmla="*/ 86 w 28"/>
                <a:gd name="T11" fmla="*/ 0 h 2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59">
                  <a:moveTo>
                    <a:pt x="25" y="0"/>
                  </a:moveTo>
                  <a:cubicBezTo>
                    <a:pt x="27" y="19"/>
                    <a:pt x="27" y="75"/>
                    <a:pt x="25" y="110"/>
                  </a:cubicBezTo>
                  <a:cubicBezTo>
                    <a:pt x="23" y="145"/>
                    <a:pt x="15" y="208"/>
                    <a:pt x="11" y="227"/>
                  </a:cubicBezTo>
                  <a:cubicBezTo>
                    <a:pt x="7" y="247"/>
                    <a:pt x="7" y="259"/>
                    <a:pt x="7" y="259"/>
                  </a:cubicBezTo>
                  <a:cubicBezTo>
                    <a:pt x="0" y="232"/>
                    <a:pt x="8" y="170"/>
                    <a:pt x="9" y="152"/>
                  </a:cubicBezTo>
                  <a:cubicBezTo>
                    <a:pt x="10" y="134"/>
                    <a:pt x="28" y="24"/>
                    <a:pt x="25"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98" name="Freeform 1028">
              <a:extLst>
                <a:ext uri="{FF2B5EF4-FFF2-40B4-BE49-F238E27FC236}">
                  <a16:creationId xmlns:a16="http://schemas.microsoft.com/office/drawing/2014/main" id="{C89F0F1D-E60C-44B7-9BDF-8453CD7AC360}"/>
                </a:ext>
              </a:extLst>
            </p:cNvPr>
            <p:cNvSpPr>
              <a:spLocks/>
            </p:cNvSpPr>
            <p:nvPr/>
          </p:nvSpPr>
          <p:spPr bwMode="auto">
            <a:xfrm>
              <a:off x="3104" y="1944"/>
              <a:ext cx="27" cy="325"/>
            </a:xfrm>
            <a:custGeom>
              <a:avLst/>
              <a:gdLst>
                <a:gd name="T0" fmla="*/ 0 w 18"/>
                <a:gd name="T1" fmla="*/ 729 h 217"/>
                <a:gd name="T2" fmla="*/ 21 w 18"/>
                <a:gd name="T3" fmla="*/ 397 h 217"/>
                <a:gd name="T4" fmla="*/ 54 w 18"/>
                <a:gd name="T5" fmla="*/ 0 h 217"/>
                <a:gd name="T6" fmla="*/ 59 w 18"/>
                <a:gd name="T7" fmla="*/ 298 h 217"/>
                <a:gd name="T8" fmla="*/ 0 w 18"/>
                <a:gd name="T9" fmla="*/ 729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17">
                  <a:moveTo>
                    <a:pt x="0" y="217"/>
                  </a:moveTo>
                  <a:cubicBezTo>
                    <a:pt x="0" y="211"/>
                    <a:pt x="6" y="158"/>
                    <a:pt x="6" y="118"/>
                  </a:cubicBezTo>
                  <a:cubicBezTo>
                    <a:pt x="6" y="75"/>
                    <a:pt x="9" y="31"/>
                    <a:pt x="16" y="0"/>
                  </a:cubicBezTo>
                  <a:cubicBezTo>
                    <a:pt x="13" y="19"/>
                    <a:pt x="16" y="60"/>
                    <a:pt x="17" y="89"/>
                  </a:cubicBezTo>
                  <a:cubicBezTo>
                    <a:pt x="18" y="117"/>
                    <a:pt x="9" y="191"/>
                    <a:pt x="0" y="2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699" name="Freeform 1029">
              <a:extLst>
                <a:ext uri="{FF2B5EF4-FFF2-40B4-BE49-F238E27FC236}">
                  <a16:creationId xmlns:a16="http://schemas.microsoft.com/office/drawing/2014/main" id="{1F46E795-77AA-4528-914F-BC12C5704BBE}"/>
                </a:ext>
              </a:extLst>
            </p:cNvPr>
            <p:cNvSpPr>
              <a:spLocks/>
            </p:cNvSpPr>
            <p:nvPr/>
          </p:nvSpPr>
          <p:spPr bwMode="auto">
            <a:xfrm>
              <a:off x="3581" y="2206"/>
              <a:ext cx="42" cy="15"/>
            </a:xfrm>
            <a:custGeom>
              <a:avLst/>
              <a:gdLst>
                <a:gd name="T0" fmla="*/ 32 w 28"/>
                <a:gd name="T1" fmla="*/ 0 h 10"/>
                <a:gd name="T2" fmla="*/ 27 w 28"/>
                <a:gd name="T3" fmla="*/ 32 h 10"/>
                <a:gd name="T4" fmla="*/ 66 w 28"/>
                <a:gd name="T5" fmla="*/ 14 h 10"/>
                <a:gd name="T6" fmla="*/ 0 60000 65536"/>
                <a:gd name="T7" fmla="*/ 0 60000 65536"/>
                <a:gd name="T8" fmla="*/ 0 60000 65536"/>
              </a:gdLst>
              <a:ahLst/>
              <a:cxnLst>
                <a:cxn ang="T6">
                  <a:pos x="T0" y="T1"/>
                </a:cxn>
                <a:cxn ang="T7">
                  <a:pos x="T2" y="T3"/>
                </a:cxn>
                <a:cxn ang="T8">
                  <a:pos x="T4" y="T5"/>
                </a:cxn>
              </a:cxnLst>
              <a:rect l="0" t="0" r="r" b="b"/>
              <a:pathLst>
                <a:path w="28" h="10">
                  <a:moveTo>
                    <a:pt x="9" y="0"/>
                  </a:moveTo>
                  <a:cubicBezTo>
                    <a:pt x="0" y="0"/>
                    <a:pt x="0" y="7"/>
                    <a:pt x="8" y="9"/>
                  </a:cubicBezTo>
                  <a:cubicBezTo>
                    <a:pt x="15" y="10"/>
                    <a:pt x="28" y="5"/>
                    <a:pt x="19" y="4"/>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00" name="Freeform 1030">
              <a:extLst>
                <a:ext uri="{FF2B5EF4-FFF2-40B4-BE49-F238E27FC236}">
                  <a16:creationId xmlns:a16="http://schemas.microsoft.com/office/drawing/2014/main" id="{E640F633-B1E1-4A05-9377-75A12403D645}"/>
                </a:ext>
              </a:extLst>
            </p:cNvPr>
            <p:cNvSpPr>
              <a:spLocks/>
            </p:cNvSpPr>
            <p:nvPr/>
          </p:nvSpPr>
          <p:spPr bwMode="auto">
            <a:xfrm>
              <a:off x="3598" y="2456"/>
              <a:ext cx="68" cy="110"/>
            </a:xfrm>
            <a:custGeom>
              <a:avLst/>
              <a:gdLst>
                <a:gd name="T0" fmla="*/ 103 w 45"/>
                <a:gd name="T1" fmla="*/ 14 h 73"/>
                <a:gd name="T2" fmla="*/ 115 w 45"/>
                <a:gd name="T3" fmla="*/ 93 h 73"/>
                <a:gd name="T4" fmla="*/ 115 w 45"/>
                <a:gd name="T5" fmla="*/ 163 h 73"/>
                <a:gd name="T6" fmla="*/ 82 w 45"/>
                <a:gd name="T7" fmla="*/ 225 h 73"/>
                <a:gd name="T8" fmla="*/ 0 w 45"/>
                <a:gd name="T9" fmla="*/ 243 h 73"/>
                <a:gd name="T10" fmla="*/ 80 w 45"/>
                <a:gd name="T11" fmla="*/ 225 h 73"/>
                <a:gd name="T12" fmla="*/ 144 w 45"/>
                <a:gd name="T13" fmla="*/ 169 h 73"/>
                <a:gd name="T14" fmla="*/ 110 w 45"/>
                <a:gd name="T15" fmla="*/ 0 h 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73">
                  <a:moveTo>
                    <a:pt x="30" y="4"/>
                  </a:moveTo>
                  <a:cubicBezTo>
                    <a:pt x="30" y="12"/>
                    <a:pt x="32" y="19"/>
                    <a:pt x="33" y="27"/>
                  </a:cubicBezTo>
                  <a:cubicBezTo>
                    <a:pt x="34" y="34"/>
                    <a:pt x="34" y="41"/>
                    <a:pt x="33" y="48"/>
                  </a:cubicBezTo>
                  <a:cubicBezTo>
                    <a:pt x="31" y="55"/>
                    <a:pt x="30" y="62"/>
                    <a:pt x="24" y="66"/>
                  </a:cubicBezTo>
                  <a:cubicBezTo>
                    <a:pt x="16" y="71"/>
                    <a:pt x="9" y="68"/>
                    <a:pt x="0" y="71"/>
                  </a:cubicBezTo>
                  <a:cubicBezTo>
                    <a:pt x="7" y="73"/>
                    <a:pt x="17" y="68"/>
                    <a:pt x="23" y="66"/>
                  </a:cubicBezTo>
                  <a:cubicBezTo>
                    <a:pt x="33" y="64"/>
                    <a:pt x="41" y="59"/>
                    <a:pt x="42" y="49"/>
                  </a:cubicBezTo>
                  <a:cubicBezTo>
                    <a:pt x="45" y="31"/>
                    <a:pt x="35" y="16"/>
                    <a:pt x="32"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01" name="Freeform 1031">
              <a:extLst>
                <a:ext uri="{FF2B5EF4-FFF2-40B4-BE49-F238E27FC236}">
                  <a16:creationId xmlns:a16="http://schemas.microsoft.com/office/drawing/2014/main" id="{B166079A-02BC-41B6-A4CA-98B8ABE2AD9E}"/>
                </a:ext>
              </a:extLst>
            </p:cNvPr>
            <p:cNvSpPr>
              <a:spLocks/>
            </p:cNvSpPr>
            <p:nvPr/>
          </p:nvSpPr>
          <p:spPr bwMode="auto">
            <a:xfrm>
              <a:off x="3806" y="1664"/>
              <a:ext cx="40" cy="39"/>
            </a:xfrm>
            <a:custGeom>
              <a:avLst/>
              <a:gdLst>
                <a:gd name="T0" fmla="*/ 22 w 27"/>
                <a:gd name="T1" fmla="*/ 12 h 26"/>
                <a:gd name="T2" fmla="*/ 55 w 27"/>
                <a:gd name="T3" fmla="*/ 80 h 26"/>
                <a:gd name="T4" fmla="*/ 86 w 27"/>
                <a:gd name="T5" fmla="*/ 41 h 26"/>
                <a:gd name="T6" fmla="*/ 49 w 27"/>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6">
                  <a:moveTo>
                    <a:pt x="7" y="3"/>
                  </a:moveTo>
                  <a:cubicBezTo>
                    <a:pt x="0" y="11"/>
                    <a:pt x="4" y="26"/>
                    <a:pt x="17" y="23"/>
                  </a:cubicBezTo>
                  <a:cubicBezTo>
                    <a:pt x="21" y="22"/>
                    <a:pt x="25" y="17"/>
                    <a:pt x="26" y="12"/>
                  </a:cubicBezTo>
                  <a:cubicBezTo>
                    <a:pt x="27" y="5"/>
                    <a:pt x="21" y="2"/>
                    <a:pt x="15"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02" name="Freeform 1032">
              <a:extLst>
                <a:ext uri="{FF2B5EF4-FFF2-40B4-BE49-F238E27FC236}">
                  <a16:creationId xmlns:a16="http://schemas.microsoft.com/office/drawing/2014/main" id="{CD155DE1-1117-4B5E-8A69-2D72168F7077}"/>
                </a:ext>
              </a:extLst>
            </p:cNvPr>
            <p:cNvSpPr>
              <a:spLocks/>
            </p:cNvSpPr>
            <p:nvPr/>
          </p:nvSpPr>
          <p:spPr bwMode="auto">
            <a:xfrm>
              <a:off x="3342" y="1656"/>
              <a:ext cx="60" cy="56"/>
            </a:xfrm>
            <a:custGeom>
              <a:avLst/>
              <a:gdLst>
                <a:gd name="T0" fmla="*/ 68 w 40"/>
                <a:gd name="T1" fmla="*/ 5 h 37"/>
                <a:gd name="T2" fmla="*/ 26 w 40"/>
                <a:gd name="T3" fmla="*/ 76 h 37"/>
                <a:gd name="T4" fmla="*/ 108 w 40"/>
                <a:gd name="T5" fmla="*/ 14 h 37"/>
                <a:gd name="T6" fmla="*/ 0 60000 65536"/>
                <a:gd name="T7" fmla="*/ 0 60000 65536"/>
                <a:gd name="T8" fmla="*/ 0 60000 65536"/>
              </a:gdLst>
              <a:ahLst/>
              <a:cxnLst>
                <a:cxn ang="T6">
                  <a:pos x="T0" y="T1"/>
                </a:cxn>
                <a:cxn ang="T7">
                  <a:pos x="T2" y="T3"/>
                </a:cxn>
                <a:cxn ang="T8">
                  <a:pos x="T4" y="T5"/>
                </a:cxn>
              </a:cxnLst>
              <a:rect l="0" t="0" r="r" b="b"/>
              <a:pathLst>
                <a:path w="40" h="37">
                  <a:moveTo>
                    <a:pt x="20" y="1"/>
                  </a:moveTo>
                  <a:cubicBezTo>
                    <a:pt x="9" y="0"/>
                    <a:pt x="0" y="12"/>
                    <a:pt x="7" y="22"/>
                  </a:cubicBezTo>
                  <a:cubicBezTo>
                    <a:pt x="18" y="37"/>
                    <a:pt x="40" y="19"/>
                    <a:pt x="32" y="4"/>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03" name="Freeform 1033">
              <a:extLst>
                <a:ext uri="{FF2B5EF4-FFF2-40B4-BE49-F238E27FC236}">
                  <a16:creationId xmlns:a16="http://schemas.microsoft.com/office/drawing/2014/main" id="{8C3026CD-6D55-49FE-A1BA-88EE7967EE8D}"/>
                </a:ext>
              </a:extLst>
            </p:cNvPr>
            <p:cNvSpPr>
              <a:spLocks/>
            </p:cNvSpPr>
            <p:nvPr/>
          </p:nvSpPr>
          <p:spPr bwMode="auto">
            <a:xfrm>
              <a:off x="3283" y="1530"/>
              <a:ext cx="6" cy="174"/>
            </a:xfrm>
            <a:custGeom>
              <a:avLst/>
              <a:gdLst>
                <a:gd name="T0" fmla="*/ 0 w 4"/>
                <a:gd name="T1" fmla="*/ 392 h 116"/>
                <a:gd name="T2" fmla="*/ 0 w 4"/>
                <a:gd name="T3" fmla="*/ 390 h 116"/>
                <a:gd name="T4" fmla="*/ 0 w 4"/>
                <a:gd name="T5" fmla="*/ 0 h 116"/>
                <a:gd name="T6" fmla="*/ 0 60000 65536"/>
                <a:gd name="T7" fmla="*/ 0 60000 65536"/>
                <a:gd name="T8" fmla="*/ 0 60000 65536"/>
              </a:gdLst>
              <a:ahLst/>
              <a:cxnLst>
                <a:cxn ang="T6">
                  <a:pos x="T0" y="T1"/>
                </a:cxn>
                <a:cxn ang="T7">
                  <a:pos x="T2" y="T3"/>
                </a:cxn>
                <a:cxn ang="T8">
                  <a:pos x="T4" y="T5"/>
                </a:cxn>
              </a:cxnLst>
              <a:rect l="0" t="0" r="r" b="b"/>
              <a:pathLst>
                <a:path w="4" h="116">
                  <a:moveTo>
                    <a:pt x="0" y="116"/>
                  </a:moveTo>
                  <a:cubicBezTo>
                    <a:pt x="0" y="115"/>
                    <a:pt x="0" y="115"/>
                    <a:pt x="0" y="115"/>
                  </a:cubicBezTo>
                  <a:cubicBezTo>
                    <a:pt x="2" y="76"/>
                    <a:pt x="4" y="8"/>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04" name="Freeform 1034">
              <a:extLst>
                <a:ext uri="{FF2B5EF4-FFF2-40B4-BE49-F238E27FC236}">
                  <a16:creationId xmlns:a16="http://schemas.microsoft.com/office/drawing/2014/main" id="{2035CBDE-89D9-4ACF-9E2C-3E9B571B5A9F}"/>
                </a:ext>
              </a:extLst>
            </p:cNvPr>
            <p:cNvSpPr>
              <a:spLocks/>
            </p:cNvSpPr>
            <p:nvPr/>
          </p:nvSpPr>
          <p:spPr bwMode="auto">
            <a:xfrm>
              <a:off x="3351" y="1667"/>
              <a:ext cx="1" cy="4"/>
            </a:xfrm>
            <a:custGeom>
              <a:avLst/>
              <a:gdLst>
                <a:gd name="T0" fmla="*/ 0 w 1"/>
                <a:gd name="T1" fmla="*/ 7 h 3"/>
                <a:gd name="T2" fmla="*/ 1 w 1"/>
                <a:gd name="T3" fmla="*/ 0 h 3"/>
                <a:gd name="T4" fmla="*/ 0 60000 65536"/>
                <a:gd name="T5" fmla="*/ 0 60000 65536"/>
              </a:gdLst>
              <a:ahLst/>
              <a:cxnLst>
                <a:cxn ang="T4">
                  <a:pos x="T0" y="T1"/>
                </a:cxn>
                <a:cxn ang="T5">
                  <a:pos x="T2" y="T3"/>
                </a:cxn>
              </a:cxnLst>
              <a:rect l="0" t="0" r="r" b="b"/>
              <a:pathLst>
                <a:path w="1" h="3">
                  <a:moveTo>
                    <a:pt x="0" y="3"/>
                  </a:moveTo>
                  <a:cubicBezTo>
                    <a:pt x="0" y="2"/>
                    <a:pt x="1" y="1"/>
                    <a:pt x="1"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05" name="Freeform 1035">
              <a:extLst>
                <a:ext uri="{FF2B5EF4-FFF2-40B4-BE49-F238E27FC236}">
                  <a16:creationId xmlns:a16="http://schemas.microsoft.com/office/drawing/2014/main" id="{191F0A4E-6189-4B63-9A8C-4BE45EA0EBCF}"/>
                </a:ext>
              </a:extLst>
            </p:cNvPr>
            <p:cNvSpPr>
              <a:spLocks/>
            </p:cNvSpPr>
            <p:nvPr/>
          </p:nvSpPr>
          <p:spPr bwMode="auto">
            <a:xfrm>
              <a:off x="3352" y="1658"/>
              <a:ext cx="36" cy="39"/>
            </a:xfrm>
            <a:custGeom>
              <a:avLst/>
              <a:gdLst>
                <a:gd name="T0" fmla="*/ 39 w 24"/>
                <a:gd name="T1" fmla="*/ 0 h 26"/>
                <a:gd name="T2" fmla="*/ 81 w 24"/>
                <a:gd name="T3" fmla="*/ 45 h 26"/>
                <a:gd name="T4" fmla="*/ 39 w 24"/>
                <a:gd name="T5" fmla="*/ 89 h 26"/>
                <a:gd name="T6" fmla="*/ 0 w 24"/>
                <a:gd name="T7" fmla="*/ 62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6">
                  <a:moveTo>
                    <a:pt x="11" y="0"/>
                  </a:moveTo>
                  <a:cubicBezTo>
                    <a:pt x="19" y="0"/>
                    <a:pt x="24" y="5"/>
                    <a:pt x="24" y="13"/>
                  </a:cubicBezTo>
                  <a:cubicBezTo>
                    <a:pt x="24" y="20"/>
                    <a:pt x="19" y="26"/>
                    <a:pt x="11" y="26"/>
                  </a:cubicBezTo>
                  <a:cubicBezTo>
                    <a:pt x="6" y="26"/>
                    <a:pt x="2" y="23"/>
                    <a:pt x="0" y="1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06" name="Oval 1036">
              <a:extLst>
                <a:ext uri="{FF2B5EF4-FFF2-40B4-BE49-F238E27FC236}">
                  <a16:creationId xmlns:a16="http://schemas.microsoft.com/office/drawing/2014/main" id="{E3A2B90D-6D2B-49BE-B8EA-3A9BFFA3155E}"/>
                </a:ext>
              </a:extLst>
            </p:cNvPr>
            <p:cNvSpPr>
              <a:spLocks noChangeArrowheads="1"/>
            </p:cNvSpPr>
            <p:nvPr/>
          </p:nvSpPr>
          <p:spPr bwMode="auto">
            <a:xfrm>
              <a:off x="3364" y="1671"/>
              <a:ext cx="11" cy="11"/>
            </a:xfrm>
            <a:prstGeom prst="ellipse">
              <a:avLst/>
            </a:prstGeom>
            <a:noFill/>
            <a:ln w="4763" cap="rnd">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1351" dirty="0">
                <a:latin typeface="Helvetica Neue" panose="02000503000000020004" pitchFamily="2" charset="0"/>
                <a:cs typeface="Helvetica Neue" panose="02000503000000020004" pitchFamily="2" charset="0"/>
              </a:endParaRPr>
            </a:p>
          </p:txBody>
        </p:sp>
        <p:sp>
          <p:nvSpPr>
            <p:cNvPr id="707" name="Freeform 1037">
              <a:extLst>
                <a:ext uri="{FF2B5EF4-FFF2-40B4-BE49-F238E27FC236}">
                  <a16:creationId xmlns:a16="http://schemas.microsoft.com/office/drawing/2014/main" id="{3BE58124-B012-4B54-88E5-70218C8A1624}"/>
                </a:ext>
              </a:extLst>
            </p:cNvPr>
            <p:cNvSpPr>
              <a:spLocks/>
            </p:cNvSpPr>
            <p:nvPr/>
          </p:nvSpPr>
          <p:spPr bwMode="auto">
            <a:xfrm>
              <a:off x="3577" y="2203"/>
              <a:ext cx="46" cy="14"/>
            </a:xfrm>
            <a:custGeom>
              <a:avLst/>
              <a:gdLst>
                <a:gd name="T0" fmla="*/ 0 w 31"/>
                <a:gd name="T1" fmla="*/ 30 h 9"/>
                <a:gd name="T2" fmla="*/ 49 w 31"/>
                <a:gd name="T3" fmla="*/ 0 h 9"/>
                <a:gd name="T4" fmla="*/ 101 w 31"/>
                <a:gd name="T5" fmla="*/ 34 h 9"/>
                <a:gd name="T6" fmla="*/ 0 60000 65536"/>
                <a:gd name="T7" fmla="*/ 0 60000 65536"/>
                <a:gd name="T8" fmla="*/ 0 60000 65536"/>
              </a:gdLst>
              <a:ahLst/>
              <a:cxnLst>
                <a:cxn ang="T6">
                  <a:pos x="T0" y="T1"/>
                </a:cxn>
                <a:cxn ang="T7">
                  <a:pos x="T2" y="T3"/>
                </a:cxn>
                <a:cxn ang="T8">
                  <a:pos x="T4" y="T5"/>
                </a:cxn>
              </a:cxnLst>
              <a:rect l="0" t="0" r="r" b="b"/>
              <a:pathLst>
                <a:path w="31" h="9">
                  <a:moveTo>
                    <a:pt x="0" y="8"/>
                  </a:moveTo>
                  <a:cubicBezTo>
                    <a:pt x="7" y="2"/>
                    <a:pt x="8" y="0"/>
                    <a:pt x="15" y="0"/>
                  </a:cubicBezTo>
                  <a:cubicBezTo>
                    <a:pt x="22" y="0"/>
                    <a:pt x="23" y="2"/>
                    <a:pt x="31" y="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08" name="Freeform 1038">
              <a:extLst>
                <a:ext uri="{FF2B5EF4-FFF2-40B4-BE49-F238E27FC236}">
                  <a16:creationId xmlns:a16="http://schemas.microsoft.com/office/drawing/2014/main" id="{DDBDBB81-4369-437F-9CCF-8A5500519EC6}"/>
                </a:ext>
              </a:extLst>
            </p:cNvPr>
            <p:cNvSpPr>
              <a:spLocks/>
            </p:cNvSpPr>
            <p:nvPr/>
          </p:nvSpPr>
          <p:spPr bwMode="auto">
            <a:xfrm>
              <a:off x="3584" y="2211"/>
              <a:ext cx="30" cy="9"/>
            </a:xfrm>
            <a:custGeom>
              <a:avLst/>
              <a:gdLst>
                <a:gd name="T0" fmla="*/ 0 w 20"/>
                <a:gd name="T1" fmla="*/ 0 h 6"/>
                <a:gd name="T2" fmla="*/ 68 w 20"/>
                <a:gd name="T3" fmla="*/ 0 h 6"/>
                <a:gd name="T4" fmla="*/ 0 60000 65536"/>
                <a:gd name="T5" fmla="*/ 0 60000 65536"/>
              </a:gdLst>
              <a:ahLst/>
              <a:cxnLst>
                <a:cxn ang="T4">
                  <a:pos x="T0" y="T1"/>
                </a:cxn>
                <a:cxn ang="T5">
                  <a:pos x="T2" y="T3"/>
                </a:cxn>
              </a:cxnLst>
              <a:rect l="0" t="0" r="r" b="b"/>
              <a:pathLst>
                <a:path w="20" h="6">
                  <a:moveTo>
                    <a:pt x="0" y="0"/>
                  </a:moveTo>
                  <a:cubicBezTo>
                    <a:pt x="2" y="6"/>
                    <a:pt x="17" y="6"/>
                    <a:pt x="2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09" name="Freeform 1039">
              <a:extLst>
                <a:ext uri="{FF2B5EF4-FFF2-40B4-BE49-F238E27FC236}">
                  <a16:creationId xmlns:a16="http://schemas.microsoft.com/office/drawing/2014/main" id="{0E261E36-1164-4540-8179-4F9CAB1C5AE4}"/>
                </a:ext>
              </a:extLst>
            </p:cNvPr>
            <p:cNvSpPr>
              <a:spLocks/>
            </p:cNvSpPr>
            <p:nvPr/>
          </p:nvSpPr>
          <p:spPr bwMode="auto">
            <a:xfrm>
              <a:off x="3899" y="1530"/>
              <a:ext cx="6" cy="174"/>
            </a:xfrm>
            <a:custGeom>
              <a:avLst/>
              <a:gdLst>
                <a:gd name="T0" fmla="*/ 12 w 4"/>
                <a:gd name="T1" fmla="*/ 392 h 116"/>
                <a:gd name="T2" fmla="*/ 12 w 4"/>
                <a:gd name="T3" fmla="*/ 390 h 116"/>
                <a:gd name="T4" fmla="*/ 14 w 4"/>
                <a:gd name="T5" fmla="*/ 0 h 116"/>
                <a:gd name="T6" fmla="*/ 0 60000 65536"/>
                <a:gd name="T7" fmla="*/ 0 60000 65536"/>
                <a:gd name="T8" fmla="*/ 0 60000 65536"/>
              </a:gdLst>
              <a:ahLst/>
              <a:cxnLst>
                <a:cxn ang="T6">
                  <a:pos x="T0" y="T1"/>
                </a:cxn>
                <a:cxn ang="T7">
                  <a:pos x="T2" y="T3"/>
                </a:cxn>
                <a:cxn ang="T8">
                  <a:pos x="T4" y="T5"/>
                </a:cxn>
              </a:cxnLst>
              <a:rect l="0" t="0" r="r" b="b"/>
              <a:pathLst>
                <a:path w="4" h="116">
                  <a:moveTo>
                    <a:pt x="3" y="116"/>
                  </a:moveTo>
                  <a:cubicBezTo>
                    <a:pt x="3" y="115"/>
                    <a:pt x="3" y="115"/>
                    <a:pt x="3" y="115"/>
                  </a:cubicBezTo>
                  <a:cubicBezTo>
                    <a:pt x="1" y="76"/>
                    <a:pt x="0" y="8"/>
                    <a:pt x="4"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10" name="Freeform 1040">
              <a:extLst>
                <a:ext uri="{FF2B5EF4-FFF2-40B4-BE49-F238E27FC236}">
                  <a16:creationId xmlns:a16="http://schemas.microsoft.com/office/drawing/2014/main" id="{3EF24DF9-CC63-4DDB-BE6A-43C082FA90D4}"/>
                </a:ext>
              </a:extLst>
            </p:cNvPr>
            <p:cNvSpPr>
              <a:spLocks/>
            </p:cNvSpPr>
            <p:nvPr/>
          </p:nvSpPr>
          <p:spPr bwMode="auto">
            <a:xfrm>
              <a:off x="3845" y="1673"/>
              <a:ext cx="1" cy="4"/>
            </a:xfrm>
            <a:custGeom>
              <a:avLst/>
              <a:gdLst>
                <a:gd name="T0" fmla="*/ 1 w 1"/>
                <a:gd name="T1" fmla="*/ 7 h 3"/>
                <a:gd name="T2" fmla="*/ 0 w 1"/>
                <a:gd name="T3" fmla="*/ 0 h 3"/>
                <a:gd name="T4" fmla="*/ 0 60000 65536"/>
                <a:gd name="T5" fmla="*/ 0 60000 65536"/>
              </a:gdLst>
              <a:ahLst/>
              <a:cxnLst>
                <a:cxn ang="T4">
                  <a:pos x="T0" y="T1"/>
                </a:cxn>
                <a:cxn ang="T5">
                  <a:pos x="T2" y="T3"/>
                </a:cxn>
              </a:cxnLst>
              <a:rect l="0" t="0" r="r" b="b"/>
              <a:pathLst>
                <a:path w="1" h="3">
                  <a:moveTo>
                    <a:pt x="1" y="3"/>
                  </a:moveTo>
                  <a:cubicBezTo>
                    <a:pt x="1" y="2"/>
                    <a:pt x="0" y="1"/>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11" name="Freeform 1041">
              <a:extLst>
                <a:ext uri="{FF2B5EF4-FFF2-40B4-BE49-F238E27FC236}">
                  <a16:creationId xmlns:a16="http://schemas.microsoft.com/office/drawing/2014/main" id="{31EC7699-45FE-48D2-83EC-AAB90F11A93F}"/>
                </a:ext>
              </a:extLst>
            </p:cNvPr>
            <p:cNvSpPr>
              <a:spLocks/>
            </p:cNvSpPr>
            <p:nvPr/>
          </p:nvSpPr>
          <p:spPr bwMode="auto">
            <a:xfrm>
              <a:off x="3807" y="1664"/>
              <a:ext cx="38" cy="39"/>
            </a:xfrm>
            <a:custGeom>
              <a:avLst/>
              <a:gdLst>
                <a:gd name="T0" fmla="*/ 46 w 25"/>
                <a:gd name="T1" fmla="*/ 0 h 26"/>
                <a:gd name="T2" fmla="*/ 0 w 25"/>
                <a:gd name="T3" fmla="*/ 45 h 26"/>
                <a:gd name="T4" fmla="*/ 46 w 25"/>
                <a:gd name="T5" fmla="*/ 89 h 26"/>
                <a:gd name="T6" fmla="*/ 88 w 25"/>
                <a:gd name="T7" fmla="*/ 62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26">
                  <a:moveTo>
                    <a:pt x="13" y="0"/>
                  </a:moveTo>
                  <a:cubicBezTo>
                    <a:pt x="6" y="0"/>
                    <a:pt x="0" y="5"/>
                    <a:pt x="0" y="13"/>
                  </a:cubicBezTo>
                  <a:cubicBezTo>
                    <a:pt x="0" y="20"/>
                    <a:pt x="6" y="26"/>
                    <a:pt x="13" y="26"/>
                  </a:cubicBezTo>
                  <a:cubicBezTo>
                    <a:pt x="19" y="26"/>
                    <a:pt x="23" y="23"/>
                    <a:pt x="25" y="1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12" name="Oval 1042">
              <a:extLst>
                <a:ext uri="{FF2B5EF4-FFF2-40B4-BE49-F238E27FC236}">
                  <a16:creationId xmlns:a16="http://schemas.microsoft.com/office/drawing/2014/main" id="{75F682A7-1409-425D-8DEE-75BE0DD71D11}"/>
                </a:ext>
              </a:extLst>
            </p:cNvPr>
            <p:cNvSpPr>
              <a:spLocks noChangeArrowheads="1"/>
            </p:cNvSpPr>
            <p:nvPr/>
          </p:nvSpPr>
          <p:spPr bwMode="auto">
            <a:xfrm>
              <a:off x="3822" y="1677"/>
              <a:ext cx="11" cy="11"/>
            </a:xfrm>
            <a:prstGeom prst="ellipse">
              <a:avLst/>
            </a:prstGeom>
            <a:noFill/>
            <a:ln w="4763" cap="rnd">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1351" dirty="0">
                <a:latin typeface="Helvetica Neue" panose="02000503000000020004" pitchFamily="2" charset="0"/>
                <a:cs typeface="Helvetica Neue" panose="02000503000000020004" pitchFamily="2" charset="0"/>
              </a:endParaRPr>
            </a:p>
          </p:txBody>
        </p:sp>
        <p:sp>
          <p:nvSpPr>
            <p:cNvPr id="713" name="Freeform 1043">
              <a:extLst>
                <a:ext uri="{FF2B5EF4-FFF2-40B4-BE49-F238E27FC236}">
                  <a16:creationId xmlns:a16="http://schemas.microsoft.com/office/drawing/2014/main" id="{9EC6B901-8C2C-4E18-91C1-2EDA326A2C5A}"/>
                </a:ext>
              </a:extLst>
            </p:cNvPr>
            <p:cNvSpPr>
              <a:spLocks/>
            </p:cNvSpPr>
            <p:nvPr/>
          </p:nvSpPr>
          <p:spPr bwMode="auto">
            <a:xfrm>
              <a:off x="3080" y="1056"/>
              <a:ext cx="421" cy="1309"/>
            </a:xfrm>
            <a:custGeom>
              <a:avLst/>
              <a:gdLst>
                <a:gd name="T0" fmla="*/ 899 w 280"/>
                <a:gd name="T1" fmla="*/ 0 h 874"/>
                <a:gd name="T2" fmla="*/ 850 w 280"/>
                <a:gd name="T3" fmla="*/ 379 h 874"/>
                <a:gd name="T4" fmla="*/ 517 w 280"/>
                <a:gd name="T5" fmla="*/ 601 h 874"/>
                <a:gd name="T6" fmla="*/ 256 w 280"/>
                <a:gd name="T7" fmla="*/ 987 h 874"/>
                <a:gd name="T8" fmla="*/ 189 w 280"/>
                <a:gd name="T9" fmla="*/ 1230 h 874"/>
                <a:gd name="T10" fmla="*/ 126 w 280"/>
                <a:gd name="T11" fmla="*/ 1686 h 874"/>
                <a:gd name="T12" fmla="*/ 102 w 280"/>
                <a:gd name="T13" fmla="*/ 1902 h 874"/>
                <a:gd name="T14" fmla="*/ 41 w 280"/>
                <a:gd name="T15" fmla="*/ 2530 h 874"/>
                <a:gd name="T16" fmla="*/ 27 w 280"/>
                <a:gd name="T17" fmla="*/ 2714 h 874"/>
                <a:gd name="T18" fmla="*/ 14 w 280"/>
                <a:gd name="T19" fmla="*/ 2834 h 874"/>
                <a:gd name="T20" fmla="*/ 0 w 280"/>
                <a:gd name="T21" fmla="*/ 2937 h 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0" h="874">
                  <a:moveTo>
                    <a:pt x="265" y="0"/>
                  </a:moveTo>
                  <a:cubicBezTo>
                    <a:pt x="265" y="16"/>
                    <a:pt x="280" y="81"/>
                    <a:pt x="250" y="113"/>
                  </a:cubicBezTo>
                  <a:cubicBezTo>
                    <a:pt x="238" y="119"/>
                    <a:pt x="171" y="171"/>
                    <a:pt x="152" y="179"/>
                  </a:cubicBezTo>
                  <a:cubicBezTo>
                    <a:pt x="121" y="192"/>
                    <a:pt x="85" y="250"/>
                    <a:pt x="75" y="294"/>
                  </a:cubicBezTo>
                  <a:cubicBezTo>
                    <a:pt x="71" y="313"/>
                    <a:pt x="57" y="353"/>
                    <a:pt x="56" y="366"/>
                  </a:cubicBezTo>
                  <a:cubicBezTo>
                    <a:pt x="58" y="391"/>
                    <a:pt x="45" y="408"/>
                    <a:pt x="37" y="502"/>
                  </a:cubicBezTo>
                  <a:cubicBezTo>
                    <a:pt x="37" y="532"/>
                    <a:pt x="34" y="553"/>
                    <a:pt x="30" y="566"/>
                  </a:cubicBezTo>
                  <a:cubicBezTo>
                    <a:pt x="13" y="608"/>
                    <a:pt x="13" y="724"/>
                    <a:pt x="12" y="753"/>
                  </a:cubicBezTo>
                  <a:cubicBezTo>
                    <a:pt x="11" y="771"/>
                    <a:pt x="11" y="796"/>
                    <a:pt x="8" y="808"/>
                  </a:cubicBezTo>
                  <a:cubicBezTo>
                    <a:pt x="5" y="821"/>
                    <a:pt x="7" y="832"/>
                    <a:pt x="4" y="843"/>
                  </a:cubicBezTo>
                  <a:cubicBezTo>
                    <a:pt x="1" y="854"/>
                    <a:pt x="0" y="868"/>
                    <a:pt x="0" y="87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14" name="Freeform 1044">
              <a:extLst>
                <a:ext uri="{FF2B5EF4-FFF2-40B4-BE49-F238E27FC236}">
                  <a16:creationId xmlns:a16="http://schemas.microsoft.com/office/drawing/2014/main" id="{2EA87995-150C-45C8-BCA5-80D9009C98CE}"/>
                </a:ext>
              </a:extLst>
            </p:cNvPr>
            <p:cNvSpPr>
              <a:spLocks/>
            </p:cNvSpPr>
            <p:nvPr/>
          </p:nvSpPr>
          <p:spPr bwMode="auto">
            <a:xfrm>
              <a:off x="3583" y="2185"/>
              <a:ext cx="45" cy="24"/>
            </a:xfrm>
            <a:custGeom>
              <a:avLst/>
              <a:gdLst>
                <a:gd name="T0" fmla="*/ 0 w 30"/>
                <a:gd name="T1" fmla="*/ 39 h 16"/>
                <a:gd name="T2" fmla="*/ 81 w 30"/>
                <a:gd name="T3" fmla="*/ 54 h 16"/>
                <a:gd name="T4" fmla="*/ 5 w 30"/>
                <a:gd name="T5" fmla="*/ 35 h 16"/>
                <a:gd name="T6" fmla="*/ 0 60000 65536"/>
                <a:gd name="T7" fmla="*/ 0 60000 65536"/>
                <a:gd name="T8" fmla="*/ 0 60000 65536"/>
              </a:gdLst>
              <a:ahLst/>
              <a:cxnLst>
                <a:cxn ang="T6">
                  <a:pos x="T0" y="T1"/>
                </a:cxn>
                <a:cxn ang="T7">
                  <a:pos x="T2" y="T3"/>
                </a:cxn>
                <a:cxn ang="T8">
                  <a:pos x="T4" y="T5"/>
                </a:cxn>
              </a:cxnLst>
              <a:rect l="0" t="0" r="r" b="b"/>
              <a:pathLst>
                <a:path w="30" h="16">
                  <a:moveTo>
                    <a:pt x="0" y="11"/>
                  </a:moveTo>
                  <a:cubicBezTo>
                    <a:pt x="7" y="6"/>
                    <a:pt x="20" y="9"/>
                    <a:pt x="24" y="16"/>
                  </a:cubicBezTo>
                  <a:cubicBezTo>
                    <a:pt x="30" y="10"/>
                    <a:pt x="5" y="0"/>
                    <a:pt x="1"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15" name="Freeform 1045">
              <a:extLst>
                <a:ext uri="{FF2B5EF4-FFF2-40B4-BE49-F238E27FC236}">
                  <a16:creationId xmlns:a16="http://schemas.microsoft.com/office/drawing/2014/main" id="{FEE7C867-6E6B-4CEC-BB62-D424B5433D40}"/>
                </a:ext>
              </a:extLst>
            </p:cNvPr>
            <p:cNvSpPr>
              <a:spLocks/>
            </p:cNvSpPr>
            <p:nvPr/>
          </p:nvSpPr>
          <p:spPr bwMode="auto">
            <a:xfrm>
              <a:off x="3884" y="1511"/>
              <a:ext cx="23" cy="40"/>
            </a:xfrm>
            <a:custGeom>
              <a:avLst/>
              <a:gdLst>
                <a:gd name="T0" fmla="*/ 0 w 15"/>
                <a:gd name="T1" fmla="*/ 87 h 27"/>
                <a:gd name="T2" fmla="*/ 0 w 15"/>
                <a:gd name="T3" fmla="*/ 87 h 27"/>
                <a:gd name="T4" fmla="*/ 54 w 15"/>
                <a:gd name="T5" fmla="*/ 1 h 27"/>
                <a:gd name="T6" fmla="*/ 48 w 15"/>
                <a:gd name="T7" fmla="*/ 0 h 27"/>
                <a:gd name="T8" fmla="*/ 0 w 15"/>
                <a:gd name="T9" fmla="*/ 8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7">
                  <a:moveTo>
                    <a:pt x="0" y="27"/>
                  </a:moveTo>
                  <a:cubicBezTo>
                    <a:pt x="0" y="27"/>
                    <a:pt x="0" y="27"/>
                    <a:pt x="0" y="27"/>
                  </a:cubicBezTo>
                  <a:cubicBezTo>
                    <a:pt x="9" y="21"/>
                    <a:pt x="9" y="13"/>
                    <a:pt x="15" y="1"/>
                  </a:cubicBezTo>
                  <a:cubicBezTo>
                    <a:pt x="13" y="0"/>
                    <a:pt x="13" y="0"/>
                    <a:pt x="13" y="0"/>
                  </a:cubicBezTo>
                  <a:cubicBezTo>
                    <a:pt x="7" y="12"/>
                    <a:pt x="8" y="21"/>
                    <a:pt x="0" y="27"/>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16" name="Freeform 1046">
              <a:extLst>
                <a:ext uri="{FF2B5EF4-FFF2-40B4-BE49-F238E27FC236}">
                  <a16:creationId xmlns:a16="http://schemas.microsoft.com/office/drawing/2014/main" id="{804414E9-E46E-4BFA-8581-358E2A355DD6}"/>
                </a:ext>
              </a:extLst>
            </p:cNvPr>
            <p:cNvSpPr>
              <a:spLocks/>
            </p:cNvSpPr>
            <p:nvPr/>
          </p:nvSpPr>
          <p:spPr bwMode="auto">
            <a:xfrm>
              <a:off x="3269" y="1511"/>
              <a:ext cx="35" cy="40"/>
            </a:xfrm>
            <a:custGeom>
              <a:avLst/>
              <a:gdLst>
                <a:gd name="T0" fmla="*/ 0 w 23"/>
                <a:gd name="T1" fmla="*/ 1 h 27"/>
                <a:gd name="T2" fmla="*/ 81 w 23"/>
                <a:gd name="T3" fmla="*/ 87 h 27"/>
                <a:gd name="T4" fmla="*/ 8 w 23"/>
                <a:gd name="T5" fmla="*/ 0 h 27"/>
                <a:gd name="T6" fmla="*/ 0 w 23"/>
                <a:gd name="T7" fmla="*/ 1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27">
                  <a:moveTo>
                    <a:pt x="0" y="1"/>
                  </a:moveTo>
                  <a:cubicBezTo>
                    <a:pt x="6" y="13"/>
                    <a:pt x="14" y="21"/>
                    <a:pt x="23" y="27"/>
                  </a:cubicBezTo>
                  <a:cubicBezTo>
                    <a:pt x="14" y="21"/>
                    <a:pt x="8" y="12"/>
                    <a:pt x="2" y="0"/>
                  </a:cubicBezTo>
                  <a:lnTo>
                    <a:pt x="0" y="1"/>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17" name="Freeform 1047">
              <a:extLst>
                <a:ext uri="{FF2B5EF4-FFF2-40B4-BE49-F238E27FC236}">
                  <a16:creationId xmlns:a16="http://schemas.microsoft.com/office/drawing/2014/main" id="{BB8A1397-A374-4188-AEFF-E2A7693DB605}"/>
                </a:ext>
              </a:extLst>
            </p:cNvPr>
            <p:cNvSpPr>
              <a:spLocks/>
            </p:cNvSpPr>
            <p:nvPr/>
          </p:nvSpPr>
          <p:spPr bwMode="auto">
            <a:xfrm>
              <a:off x="3513" y="2444"/>
              <a:ext cx="156" cy="126"/>
            </a:xfrm>
            <a:custGeom>
              <a:avLst/>
              <a:gdLst>
                <a:gd name="T0" fmla="*/ 45 w 103"/>
                <a:gd name="T1" fmla="*/ 0 h 84"/>
                <a:gd name="T2" fmla="*/ 53 w 103"/>
                <a:gd name="T3" fmla="*/ 72 h 84"/>
                <a:gd name="T4" fmla="*/ 174 w 103"/>
                <a:gd name="T5" fmla="*/ 284 h 84"/>
                <a:gd name="T6" fmla="*/ 303 w 103"/>
                <a:gd name="T7" fmla="*/ 68 h 84"/>
                <a:gd name="T8" fmla="*/ 303 w 103"/>
                <a:gd name="T9" fmla="*/ 27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 h="84">
                  <a:moveTo>
                    <a:pt x="13" y="0"/>
                  </a:moveTo>
                  <a:cubicBezTo>
                    <a:pt x="16" y="7"/>
                    <a:pt x="17" y="15"/>
                    <a:pt x="15" y="21"/>
                  </a:cubicBezTo>
                  <a:cubicBezTo>
                    <a:pt x="11" y="29"/>
                    <a:pt x="0" y="84"/>
                    <a:pt x="50" y="84"/>
                  </a:cubicBezTo>
                  <a:cubicBezTo>
                    <a:pt x="103" y="84"/>
                    <a:pt x="88" y="37"/>
                    <a:pt x="87" y="20"/>
                  </a:cubicBezTo>
                  <a:cubicBezTo>
                    <a:pt x="86" y="16"/>
                    <a:pt x="86" y="12"/>
                    <a:pt x="87" y="8"/>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18" name="Freeform 1048">
              <a:extLst>
                <a:ext uri="{FF2B5EF4-FFF2-40B4-BE49-F238E27FC236}">
                  <a16:creationId xmlns:a16="http://schemas.microsoft.com/office/drawing/2014/main" id="{361FE828-3742-48F7-AA9A-27C9B2060C2F}"/>
                </a:ext>
              </a:extLst>
            </p:cNvPr>
            <p:cNvSpPr>
              <a:spLocks/>
            </p:cNvSpPr>
            <p:nvPr/>
          </p:nvSpPr>
          <p:spPr bwMode="auto">
            <a:xfrm>
              <a:off x="3541" y="2491"/>
              <a:ext cx="31" cy="67"/>
            </a:xfrm>
            <a:custGeom>
              <a:avLst/>
              <a:gdLst>
                <a:gd name="T0" fmla="*/ 59 w 21"/>
                <a:gd name="T1" fmla="*/ 36 h 45"/>
                <a:gd name="T2" fmla="*/ 46 w 21"/>
                <a:gd name="T3" fmla="*/ 86 h 45"/>
                <a:gd name="T4" fmla="*/ 52 w 21"/>
                <a:gd name="T5" fmla="*/ 119 h 45"/>
                <a:gd name="T6" fmla="*/ 68 w 21"/>
                <a:gd name="T7" fmla="*/ 149 h 45"/>
                <a:gd name="T8" fmla="*/ 32 w 21"/>
                <a:gd name="T9" fmla="*/ 128 h 45"/>
                <a:gd name="T10" fmla="*/ 1 w 21"/>
                <a:gd name="T11" fmla="*/ 80 h 45"/>
                <a:gd name="T12" fmla="*/ 35 w 21"/>
                <a:gd name="T13" fmla="*/ 60 h 45"/>
                <a:gd name="T14" fmla="*/ 52 w 21"/>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45">
                  <a:moveTo>
                    <a:pt x="18" y="11"/>
                  </a:moveTo>
                  <a:cubicBezTo>
                    <a:pt x="20" y="17"/>
                    <a:pt x="15" y="20"/>
                    <a:pt x="14" y="26"/>
                  </a:cubicBezTo>
                  <a:cubicBezTo>
                    <a:pt x="14" y="29"/>
                    <a:pt x="14" y="33"/>
                    <a:pt x="16" y="36"/>
                  </a:cubicBezTo>
                  <a:cubicBezTo>
                    <a:pt x="17" y="39"/>
                    <a:pt x="20" y="42"/>
                    <a:pt x="21" y="45"/>
                  </a:cubicBezTo>
                  <a:cubicBezTo>
                    <a:pt x="17" y="44"/>
                    <a:pt x="13" y="42"/>
                    <a:pt x="10" y="39"/>
                  </a:cubicBezTo>
                  <a:cubicBezTo>
                    <a:pt x="7" y="36"/>
                    <a:pt x="0" y="28"/>
                    <a:pt x="1" y="24"/>
                  </a:cubicBezTo>
                  <a:cubicBezTo>
                    <a:pt x="2" y="21"/>
                    <a:pt x="8" y="21"/>
                    <a:pt x="11" y="18"/>
                  </a:cubicBezTo>
                  <a:cubicBezTo>
                    <a:pt x="15" y="14"/>
                    <a:pt x="19" y="6"/>
                    <a:pt x="16"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19" name="Freeform 1049">
              <a:extLst>
                <a:ext uri="{FF2B5EF4-FFF2-40B4-BE49-F238E27FC236}">
                  <a16:creationId xmlns:a16="http://schemas.microsoft.com/office/drawing/2014/main" id="{7BFC0BE7-5213-46CE-A8DC-6C0402AB47ED}"/>
                </a:ext>
              </a:extLst>
            </p:cNvPr>
            <p:cNvSpPr>
              <a:spLocks/>
            </p:cNvSpPr>
            <p:nvPr/>
          </p:nvSpPr>
          <p:spPr bwMode="auto">
            <a:xfrm>
              <a:off x="3613" y="2465"/>
              <a:ext cx="27" cy="92"/>
            </a:xfrm>
            <a:custGeom>
              <a:avLst/>
              <a:gdLst>
                <a:gd name="T0" fmla="*/ 53 w 18"/>
                <a:gd name="T1" fmla="*/ 18 h 61"/>
                <a:gd name="T2" fmla="*/ 53 w 18"/>
                <a:gd name="T3" fmla="*/ 148 h 61"/>
                <a:gd name="T4" fmla="*/ 0 w 18"/>
                <a:gd name="T5" fmla="*/ 210 h 61"/>
                <a:gd name="T6" fmla="*/ 27 w 18"/>
                <a:gd name="T7" fmla="*/ 170 h 61"/>
                <a:gd name="T8" fmla="*/ 8 w 18"/>
                <a:gd name="T9" fmla="*/ 127 h 61"/>
                <a:gd name="T10" fmla="*/ 27 w 18"/>
                <a:gd name="T11" fmla="*/ 75 h 61"/>
                <a:gd name="T12" fmla="*/ 45 w 18"/>
                <a:gd name="T13" fmla="*/ 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61">
                  <a:moveTo>
                    <a:pt x="15" y="5"/>
                  </a:moveTo>
                  <a:cubicBezTo>
                    <a:pt x="17" y="18"/>
                    <a:pt x="18" y="31"/>
                    <a:pt x="15" y="43"/>
                  </a:cubicBezTo>
                  <a:cubicBezTo>
                    <a:pt x="12" y="53"/>
                    <a:pt x="9" y="57"/>
                    <a:pt x="0" y="61"/>
                  </a:cubicBezTo>
                  <a:cubicBezTo>
                    <a:pt x="3" y="58"/>
                    <a:pt x="7" y="55"/>
                    <a:pt x="8" y="50"/>
                  </a:cubicBezTo>
                  <a:cubicBezTo>
                    <a:pt x="8" y="45"/>
                    <a:pt x="3" y="42"/>
                    <a:pt x="2" y="37"/>
                  </a:cubicBezTo>
                  <a:cubicBezTo>
                    <a:pt x="1" y="31"/>
                    <a:pt x="5" y="27"/>
                    <a:pt x="8" y="22"/>
                  </a:cubicBezTo>
                  <a:cubicBezTo>
                    <a:pt x="11" y="16"/>
                    <a:pt x="12" y="7"/>
                    <a:pt x="13"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20" name="Freeform 1050">
              <a:extLst>
                <a:ext uri="{FF2B5EF4-FFF2-40B4-BE49-F238E27FC236}">
                  <a16:creationId xmlns:a16="http://schemas.microsoft.com/office/drawing/2014/main" id="{85FD4A35-50E1-4380-8C34-DC193CE99711}"/>
                </a:ext>
              </a:extLst>
            </p:cNvPr>
            <p:cNvSpPr>
              <a:spLocks/>
            </p:cNvSpPr>
            <p:nvPr/>
          </p:nvSpPr>
          <p:spPr bwMode="auto">
            <a:xfrm>
              <a:off x="3522" y="2447"/>
              <a:ext cx="133" cy="123"/>
            </a:xfrm>
            <a:custGeom>
              <a:avLst/>
              <a:gdLst>
                <a:gd name="T0" fmla="*/ 27 w 88"/>
                <a:gd name="T1" fmla="*/ 0 h 82"/>
                <a:gd name="T2" fmla="*/ 32 w 88"/>
                <a:gd name="T3" fmla="*/ 66 h 82"/>
                <a:gd name="T4" fmla="*/ 39 w 88"/>
                <a:gd name="T5" fmla="*/ 230 h 82"/>
                <a:gd name="T6" fmla="*/ 153 w 88"/>
                <a:gd name="T7" fmla="*/ 278 h 82"/>
                <a:gd name="T8" fmla="*/ 264 w 88"/>
                <a:gd name="T9" fmla="*/ 237 h 82"/>
                <a:gd name="T10" fmla="*/ 283 w 88"/>
                <a:gd name="T11" fmla="*/ 89 h 82"/>
                <a:gd name="T12" fmla="*/ 278 w 88"/>
                <a:gd name="T13" fmla="*/ 66 h 82"/>
                <a:gd name="T14" fmla="*/ 277 w 88"/>
                <a:gd name="T15" fmla="*/ 48 h 82"/>
                <a:gd name="T16" fmla="*/ 272 w 88"/>
                <a:gd name="T17" fmla="*/ 12 h 82"/>
                <a:gd name="T18" fmla="*/ 272 w 88"/>
                <a:gd name="T19" fmla="*/ 45 h 82"/>
                <a:gd name="T20" fmla="*/ 277 w 88"/>
                <a:gd name="T21" fmla="*/ 62 h 82"/>
                <a:gd name="T22" fmla="*/ 278 w 88"/>
                <a:gd name="T23" fmla="*/ 89 h 82"/>
                <a:gd name="T24" fmla="*/ 263 w 88"/>
                <a:gd name="T25" fmla="*/ 237 h 82"/>
                <a:gd name="T26" fmla="*/ 153 w 88"/>
                <a:gd name="T27" fmla="*/ 275 h 82"/>
                <a:gd name="T28" fmla="*/ 41 w 88"/>
                <a:gd name="T29" fmla="*/ 228 h 82"/>
                <a:gd name="T30" fmla="*/ 35 w 88"/>
                <a:gd name="T31" fmla="*/ 66 h 82"/>
                <a:gd name="T32" fmla="*/ 27 w 8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82">
                  <a:moveTo>
                    <a:pt x="8" y="0"/>
                  </a:moveTo>
                  <a:cubicBezTo>
                    <a:pt x="13" y="6"/>
                    <a:pt x="11" y="14"/>
                    <a:pt x="9" y="19"/>
                  </a:cubicBezTo>
                  <a:cubicBezTo>
                    <a:pt x="6" y="26"/>
                    <a:pt x="0" y="51"/>
                    <a:pt x="11" y="68"/>
                  </a:cubicBezTo>
                  <a:cubicBezTo>
                    <a:pt x="17" y="78"/>
                    <a:pt x="29" y="82"/>
                    <a:pt x="44" y="82"/>
                  </a:cubicBezTo>
                  <a:cubicBezTo>
                    <a:pt x="60" y="82"/>
                    <a:pt x="70" y="78"/>
                    <a:pt x="77" y="70"/>
                  </a:cubicBezTo>
                  <a:cubicBezTo>
                    <a:pt x="88" y="58"/>
                    <a:pt x="84" y="39"/>
                    <a:pt x="82" y="26"/>
                  </a:cubicBezTo>
                  <a:cubicBezTo>
                    <a:pt x="81" y="19"/>
                    <a:pt x="81" y="19"/>
                    <a:pt x="81" y="19"/>
                  </a:cubicBezTo>
                  <a:cubicBezTo>
                    <a:pt x="80" y="14"/>
                    <a:pt x="80" y="14"/>
                    <a:pt x="80" y="14"/>
                  </a:cubicBezTo>
                  <a:cubicBezTo>
                    <a:pt x="79" y="10"/>
                    <a:pt x="79" y="6"/>
                    <a:pt x="79" y="3"/>
                  </a:cubicBezTo>
                  <a:cubicBezTo>
                    <a:pt x="79" y="6"/>
                    <a:pt x="78" y="10"/>
                    <a:pt x="79" y="13"/>
                  </a:cubicBezTo>
                  <a:cubicBezTo>
                    <a:pt x="80" y="18"/>
                    <a:pt x="80" y="18"/>
                    <a:pt x="80" y="18"/>
                  </a:cubicBezTo>
                  <a:cubicBezTo>
                    <a:pt x="81" y="26"/>
                    <a:pt x="81" y="26"/>
                    <a:pt x="81" y="26"/>
                  </a:cubicBezTo>
                  <a:cubicBezTo>
                    <a:pt x="83" y="39"/>
                    <a:pt x="86" y="58"/>
                    <a:pt x="76" y="70"/>
                  </a:cubicBezTo>
                  <a:cubicBezTo>
                    <a:pt x="69" y="77"/>
                    <a:pt x="59" y="81"/>
                    <a:pt x="44" y="81"/>
                  </a:cubicBezTo>
                  <a:cubicBezTo>
                    <a:pt x="29" y="81"/>
                    <a:pt x="18" y="77"/>
                    <a:pt x="12" y="67"/>
                  </a:cubicBezTo>
                  <a:cubicBezTo>
                    <a:pt x="1" y="50"/>
                    <a:pt x="8" y="23"/>
                    <a:pt x="10" y="19"/>
                  </a:cubicBezTo>
                  <a:cubicBezTo>
                    <a:pt x="12" y="14"/>
                    <a:pt x="14" y="7"/>
                    <a:pt x="8"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21" name="Freeform 1051">
              <a:extLst>
                <a:ext uri="{FF2B5EF4-FFF2-40B4-BE49-F238E27FC236}">
                  <a16:creationId xmlns:a16="http://schemas.microsoft.com/office/drawing/2014/main" id="{AC9858BA-1D12-4848-9273-41E3D56DC4E2}"/>
                </a:ext>
              </a:extLst>
            </p:cNvPr>
            <p:cNvSpPr>
              <a:spLocks/>
            </p:cNvSpPr>
            <p:nvPr/>
          </p:nvSpPr>
          <p:spPr bwMode="auto">
            <a:xfrm>
              <a:off x="3563" y="2449"/>
              <a:ext cx="53" cy="112"/>
            </a:xfrm>
            <a:custGeom>
              <a:avLst/>
              <a:gdLst>
                <a:gd name="T0" fmla="*/ 111 w 35"/>
                <a:gd name="T1" fmla="*/ 0 h 75"/>
                <a:gd name="T2" fmla="*/ 115 w 35"/>
                <a:gd name="T3" fmla="*/ 42 h 75"/>
                <a:gd name="T4" fmla="*/ 108 w 35"/>
                <a:gd name="T5" fmla="*/ 163 h 75"/>
                <a:gd name="T6" fmla="*/ 108 w 35"/>
                <a:gd name="T7" fmla="*/ 163 h 75"/>
                <a:gd name="T8" fmla="*/ 108 w 35"/>
                <a:gd name="T9" fmla="*/ 163 h 75"/>
                <a:gd name="T10" fmla="*/ 117 w 35"/>
                <a:gd name="T11" fmla="*/ 200 h 75"/>
                <a:gd name="T12" fmla="*/ 67 w 35"/>
                <a:gd name="T13" fmla="*/ 248 h 75"/>
                <a:gd name="T14" fmla="*/ 62 w 35"/>
                <a:gd name="T15" fmla="*/ 248 h 75"/>
                <a:gd name="T16" fmla="*/ 5 w 35"/>
                <a:gd name="T17" fmla="*/ 200 h 75"/>
                <a:gd name="T18" fmla="*/ 18 w 35"/>
                <a:gd name="T19" fmla="*/ 163 h 75"/>
                <a:gd name="T20" fmla="*/ 18 w 35"/>
                <a:gd name="T21" fmla="*/ 161 h 75"/>
                <a:gd name="T22" fmla="*/ 12 w 35"/>
                <a:gd name="T23" fmla="*/ 42 h 75"/>
                <a:gd name="T24" fmla="*/ 8 w 35"/>
                <a:gd name="T25" fmla="*/ 15 h 75"/>
                <a:gd name="T26" fmla="*/ 8 w 35"/>
                <a:gd name="T27" fmla="*/ 55 h 75"/>
                <a:gd name="T28" fmla="*/ 12 w 35"/>
                <a:gd name="T29" fmla="*/ 163 h 75"/>
                <a:gd name="T30" fmla="*/ 0 w 35"/>
                <a:gd name="T31" fmla="*/ 194 h 75"/>
                <a:gd name="T32" fmla="*/ 0 w 35"/>
                <a:gd name="T33" fmla="*/ 200 h 75"/>
                <a:gd name="T34" fmla="*/ 62 w 35"/>
                <a:gd name="T35" fmla="*/ 249 h 75"/>
                <a:gd name="T36" fmla="*/ 67 w 35"/>
                <a:gd name="T37" fmla="*/ 249 h 75"/>
                <a:gd name="T38" fmla="*/ 121 w 35"/>
                <a:gd name="T39" fmla="*/ 203 h 75"/>
                <a:gd name="T40" fmla="*/ 121 w 35"/>
                <a:gd name="T41" fmla="*/ 196 h 75"/>
                <a:gd name="T42" fmla="*/ 111 w 35"/>
                <a:gd name="T43" fmla="*/ 163 h 75"/>
                <a:gd name="T44" fmla="*/ 117 w 35"/>
                <a:gd name="T45" fmla="*/ 54 h 75"/>
                <a:gd name="T46" fmla="*/ 117 w 35"/>
                <a:gd name="T47" fmla="*/ 46 h 75"/>
                <a:gd name="T48" fmla="*/ 111 w 35"/>
                <a:gd name="T49" fmla="*/ 0 h 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5" h="75">
                  <a:moveTo>
                    <a:pt x="32" y="0"/>
                  </a:moveTo>
                  <a:cubicBezTo>
                    <a:pt x="33" y="2"/>
                    <a:pt x="33" y="8"/>
                    <a:pt x="33" y="13"/>
                  </a:cubicBezTo>
                  <a:cubicBezTo>
                    <a:pt x="33" y="19"/>
                    <a:pt x="31" y="45"/>
                    <a:pt x="31" y="49"/>
                  </a:cubicBezTo>
                  <a:cubicBezTo>
                    <a:pt x="31" y="49"/>
                    <a:pt x="31" y="49"/>
                    <a:pt x="31" y="49"/>
                  </a:cubicBezTo>
                  <a:cubicBezTo>
                    <a:pt x="31" y="49"/>
                    <a:pt x="31" y="49"/>
                    <a:pt x="31" y="49"/>
                  </a:cubicBezTo>
                  <a:cubicBezTo>
                    <a:pt x="33" y="53"/>
                    <a:pt x="35" y="57"/>
                    <a:pt x="34" y="60"/>
                  </a:cubicBezTo>
                  <a:cubicBezTo>
                    <a:pt x="33" y="65"/>
                    <a:pt x="28" y="74"/>
                    <a:pt x="19" y="74"/>
                  </a:cubicBezTo>
                  <a:cubicBezTo>
                    <a:pt x="18" y="74"/>
                    <a:pt x="18" y="74"/>
                    <a:pt x="18" y="74"/>
                  </a:cubicBezTo>
                  <a:cubicBezTo>
                    <a:pt x="9" y="74"/>
                    <a:pt x="3" y="65"/>
                    <a:pt x="1" y="60"/>
                  </a:cubicBezTo>
                  <a:cubicBezTo>
                    <a:pt x="0" y="57"/>
                    <a:pt x="3" y="53"/>
                    <a:pt x="5" y="49"/>
                  </a:cubicBezTo>
                  <a:cubicBezTo>
                    <a:pt x="5" y="48"/>
                    <a:pt x="5" y="48"/>
                    <a:pt x="5" y="48"/>
                  </a:cubicBezTo>
                  <a:cubicBezTo>
                    <a:pt x="4" y="45"/>
                    <a:pt x="3" y="19"/>
                    <a:pt x="3" y="13"/>
                  </a:cubicBezTo>
                  <a:cubicBezTo>
                    <a:pt x="2" y="5"/>
                    <a:pt x="2" y="5"/>
                    <a:pt x="2" y="5"/>
                  </a:cubicBezTo>
                  <a:cubicBezTo>
                    <a:pt x="2" y="17"/>
                    <a:pt x="2" y="17"/>
                    <a:pt x="2" y="17"/>
                  </a:cubicBezTo>
                  <a:cubicBezTo>
                    <a:pt x="2" y="22"/>
                    <a:pt x="3" y="44"/>
                    <a:pt x="3" y="49"/>
                  </a:cubicBezTo>
                  <a:cubicBezTo>
                    <a:pt x="1" y="52"/>
                    <a:pt x="0" y="55"/>
                    <a:pt x="0" y="58"/>
                  </a:cubicBezTo>
                  <a:cubicBezTo>
                    <a:pt x="0" y="59"/>
                    <a:pt x="0" y="60"/>
                    <a:pt x="0" y="60"/>
                  </a:cubicBezTo>
                  <a:cubicBezTo>
                    <a:pt x="2" y="66"/>
                    <a:pt x="7" y="75"/>
                    <a:pt x="18" y="75"/>
                  </a:cubicBezTo>
                  <a:cubicBezTo>
                    <a:pt x="19" y="75"/>
                    <a:pt x="19" y="75"/>
                    <a:pt x="19" y="75"/>
                  </a:cubicBezTo>
                  <a:cubicBezTo>
                    <a:pt x="29" y="75"/>
                    <a:pt x="33" y="66"/>
                    <a:pt x="35" y="61"/>
                  </a:cubicBezTo>
                  <a:cubicBezTo>
                    <a:pt x="35" y="60"/>
                    <a:pt x="35" y="59"/>
                    <a:pt x="35" y="59"/>
                  </a:cubicBezTo>
                  <a:cubicBezTo>
                    <a:pt x="35" y="56"/>
                    <a:pt x="34" y="52"/>
                    <a:pt x="32" y="49"/>
                  </a:cubicBezTo>
                  <a:cubicBezTo>
                    <a:pt x="33" y="44"/>
                    <a:pt x="34" y="20"/>
                    <a:pt x="34" y="16"/>
                  </a:cubicBezTo>
                  <a:cubicBezTo>
                    <a:pt x="34" y="15"/>
                    <a:pt x="34" y="14"/>
                    <a:pt x="34" y="14"/>
                  </a:cubicBezTo>
                  <a:cubicBezTo>
                    <a:pt x="34" y="9"/>
                    <a:pt x="33" y="2"/>
                    <a:pt x="32"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22" name="Freeform 1052">
              <a:extLst>
                <a:ext uri="{FF2B5EF4-FFF2-40B4-BE49-F238E27FC236}">
                  <a16:creationId xmlns:a16="http://schemas.microsoft.com/office/drawing/2014/main" id="{F3266996-B17B-4F25-B744-AB37F5D67BEF}"/>
                </a:ext>
              </a:extLst>
            </p:cNvPr>
            <p:cNvSpPr>
              <a:spLocks/>
            </p:cNvSpPr>
            <p:nvPr/>
          </p:nvSpPr>
          <p:spPr bwMode="auto">
            <a:xfrm>
              <a:off x="3598" y="2516"/>
              <a:ext cx="13" cy="8"/>
            </a:xfrm>
            <a:custGeom>
              <a:avLst/>
              <a:gdLst>
                <a:gd name="T0" fmla="*/ 0 w 9"/>
                <a:gd name="T1" fmla="*/ 0 h 5"/>
                <a:gd name="T2" fmla="*/ 25 w 9"/>
                <a:gd name="T3" fmla="*/ 21 h 5"/>
                <a:gd name="T4" fmla="*/ 27 w 9"/>
                <a:gd name="T5" fmla="*/ 16 h 5"/>
                <a:gd name="T6" fmla="*/ 0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0"/>
                  </a:moveTo>
                  <a:cubicBezTo>
                    <a:pt x="2" y="0"/>
                    <a:pt x="7" y="3"/>
                    <a:pt x="8" y="5"/>
                  </a:cubicBezTo>
                  <a:cubicBezTo>
                    <a:pt x="9" y="4"/>
                    <a:pt x="9" y="4"/>
                    <a:pt x="9" y="4"/>
                  </a:cubicBezTo>
                  <a:cubicBezTo>
                    <a:pt x="7" y="1"/>
                    <a:pt x="1" y="0"/>
                    <a:pt x="0"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23" name="Freeform 1053">
              <a:extLst>
                <a:ext uri="{FF2B5EF4-FFF2-40B4-BE49-F238E27FC236}">
                  <a16:creationId xmlns:a16="http://schemas.microsoft.com/office/drawing/2014/main" id="{FFAB21A7-BF86-4EB2-BCF7-5F7778D2FE40}"/>
                </a:ext>
              </a:extLst>
            </p:cNvPr>
            <p:cNvSpPr>
              <a:spLocks/>
            </p:cNvSpPr>
            <p:nvPr/>
          </p:nvSpPr>
          <p:spPr bwMode="auto">
            <a:xfrm>
              <a:off x="3679" y="1110"/>
              <a:ext cx="431" cy="1208"/>
            </a:xfrm>
            <a:custGeom>
              <a:avLst/>
              <a:gdLst>
                <a:gd name="T0" fmla="*/ 45 w 286"/>
                <a:gd name="T1" fmla="*/ 0 h 807"/>
                <a:gd name="T2" fmla="*/ 113 w 286"/>
                <a:gd name="T3" fmla="*/ 242 h 807"/>
                <a:gd name="T4" fmla="*/ 371 w 286"/>
                <a:gd name="T5" fmla="*/ 412 h 807"/>
                <a:gd name="T6" fmla="*/ 654 w 286"/>
                <a:gd name="T7" fmla="*/ 668 h 807"/>
                <a:gd name="T8" fmla="*/ 770 w 286"/>
                <a:gd name="T9" fmla="*/ 1040 h 807"/>
                <a:gd name="T10" fmla="*/ 864 w 286"/>
                <a:gd name="T11" fmla="*/ 1564 h 807"/>
                <a:gd name="T12" fmla="*/ 883 w 286"/>
                <a:gd name="T13" fmla="*/ 1777 h 807"/>
                <a:gd name="T14" fmla="*/ 945 w 286"/>
                <a:gd name="T15" fmla="*/ 2404 h 807"/>
                <a:gd name="T16" fmla="*/ 958 w 286"/>
                <a:gd name="T17" fmla="*/ 2590 h 807"/>
                <a:gd name="T18" fmla="*/ 980 w 286"/>
                <a:gd name="T19" fmla="*/ 2706 h 8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6" h="807">
                  <a:moveTo>
                    <a:pt x="13" y="0"/>
                  </a:moveTo>
                  <a:cubicBezTo>
                    <a:pt x="12" y="14"/>
                    <a:pt x="0" y="45"/>
                    <a:pt x="33" y="72"/>
                  </a:cubicBezTo>
                  <a:cubicBezTo>
                    <a:pt x="65" y="92"/>
                    <a:pt x="102" y="120"/>
                    <a:pt x="108" y="123"/>
                  </a:cubicBezTo>
                  <a:cubicBezTo>
                    <a:pt x="123" y="129"/>
                    <a:pt x="176" y="170"/>
                    <a:pt x="191" y="199"/>
                  </a:cubicBezTo>
                  <a:cubicBezTo>
                    <a:pt x="201" y="221"/>
                    <a:pt x="224" y="270"/>
                    <a:pt x="225" y="310"/>
                  </a:cubicBezTo>
                  <a:cubicBezTo>
                    <a:pt x="223" y="336"/>
                    <a:pt x="242" y="383"/>
                    <a:pt x="252" y="466"/>
                  </a:cubicBezTo>
                  <a:cubicBezTo>
                    <a:pt x="251" y="496"/>
                    <a:pt x="255" y="517"/>
                    <a:pt x="258" y="530"/>
                  </a:cubicBezTo>
                  <a:cubicBezTo>
                    <a:pt x="275" y="572"/>
                    <a:pt x="275" y="688"/>
                    <a:pt x="276" y="717"/>
                  </a:cubicBezTo>
                  <a:cubicBezTo>
                    <a:pt x="277" y="735"/>
                    <a:pt x="277" y="760"/>
                    <a:pt x="280" y="772"/>
                  </a:cubicBezTo>
                  <a:cubicBezTo>
                    <a:pt x="283" y="785"/>
                    <a:pt x="283" y="796"/>
                    <a:pt x="286" y="80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24" name="Freeform 1054">
              <a:extLst>
                <a:ext uri="{FF2B5EF4-FFF2-40B4-BE49-F238E27FC236}">
                  <a16:creationId xmlns:a16="http://schemas.microsoft.com/office/drawing/2014/main" id="{E35AE938-4C85-4933-9F6A-66C871F27AB9}"/>
                </a:ext>
              </a:extLst>
            </p:cNvPr>
            <p:cNvSpPr>
              <a:spLocks/>
            </p:cNvSpPr>
            <p:nvPr/>
          </p:nvSpPr>
          <p:spPr bwMode="auto">
            <a:xfrm>
              <a:off x="3815" y="1703"/>
              <a:ext cx="208" cy="1995"/>
            </a:xfrm>
            <a:custGeom>
              <a:avLst/>
              <a:gdLst>
                <a:gd name="T0" fmla="*/ 0 w 138"/>
                <a:gd name="T1" fmla="*/ 4475 h 1332"/>
                <a:gd name="T2" fmla="*/ 48 w 138"/>
                <a:gd name="T3" fmla="*/ 3942 h 1332"/>
                <a:gd name="T4" fmla="*/ 32 w 138"/>
                <a:gd name="T5" fmla="*/ 3367 h 1332"/>
                <a:gd name="T6" fmla="*/ 59 w 138"/>
                <a:gd name="T7" fmla="*/ 3154 h 1332"/>
                <a:gd name="T8" fmla="*/ 54 w 138"/>
                <a:gd name="T9" fmla="*/ 2903 h 1332"/>
                <a:gd name="T10" fmla="*/ 154 w 138"/>
                <a:gd name="T11" fmla="*/ 1595 h 1332"/>
                <a:gd name="T12" fmla="*/ 202 w 138"/>
                <a:gd name="T13" fmla="*/ 1378 h 1332"/>
                <a:gd name="T14" fmla="*/ 237 w 138"/>
                <a:gd name="T15" fmla="*/ 506 h 1332"/>
                <a:gd name="T16" fmla="*/ 161 w 138"/>
                <a:gd name="T17" fmla="*/ 225 h 1332"/>
                <a:gd name="T18" fmla="*/ 202 w 138"/>
                <a:gd name="T19" fmla="*/ 1 h 1332"/>
                <a:gd name="T20" fmla="*/ 202 w 138"/>
                <a:gd name="T21" fmla="*/ 0 h 1332"/>
                <a:gd name="T22" fmla="*/ 210 w 138"/>
                <a:gd name="T23" fmla="*/ 76 h 1332"/>
                <a:gd name="T24" fmla="*/ 219 w 138"/>
                <a:gd name="T25" fmla="*/ 150 h 1332"/>
                <a:gd name="T26" fmla="*/ 261 w 138"/>
                <a:gd name="T27" fmla="*/ 491 h 1332"/>
                <a:gd name="T28" fmla="*/ 332 w 138"/>
                <a:gd name="T29" fmla="*/ 816 h 1332"/>
                <a:gd name="T30" fmla="*/ 448 w 138"/>
                <a:gd name="T31" fmla="*/ 1324 h 1332"/>
                <a:gd name="T32" fmla="*/ 473 w 138"/>
                <a:gd name="T33" fmla="*/ 1423 h 13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8" h="1332">
                  <a:moveTo>
                    <a:pt x="0" y="1332"/>
                  </a:moveTo>
                  <a:cubicBezTo>
                    <a:pt x="5" y="1282"/>
                    <a:pt x="11" y="1237"/>
                    <a:pt x="14" y="1173"/>
                  </a:cubicBezTo>
                  <a:cubicBezTo>
                    <a:pt x="15" y="1141"/>
                    <a:pt x="7" y="1071"/>
                    <a:pt x="9" y="1002"/>
                  </a:cubicBezTo>
                  <a:cubicBezTo>
                    <a:pt x="10" y="968"/>
                    <a:pt x="16" y="944"/>
                    <a:pt x="17" y="939"/>
                  </a:cubicBezTo>
                  <a:cubicBezTo>
                    <a:pt x="21" y="917"/>
                    <a:pt x="16" y="876"/>
                    <a:pt x="16" y="864"/>
                  </a:cubicBezTo>
                  <a:cubicBezTo>
                    <a:pt x="22" y="676"/>
                    <a:pt x="47" y="514"/>
                    <a:pt x="45" y="475"/>
                  </a:cubicBezTo>
                  <a:cubicBezTo>
                    <a:pt x="45" y="475"/>
                    <a:pt x="62" y="424"/>
                    <a:pt x="59" y="410"/>
                  </a:cubicBezTo>
                  <a:cubicBezTo>
                    <a:pt x="58" y="382"/>
                    <a:pt x="106" y="301"/>
                    <a:pt x="69" y="151"/>
                  </a:cubicBezTo>
                  <a:cubicBezTo>
                    <a:pt x="70" y="127"/>
                    <a:pt x="48" y="91"/>
                    <a:pt x="47" y="67"/>
                  </a:cubicBezTo>
                  <a:cubicBezTo>
                    <a:pt x="48" y="37"/>
                    <a:pt x="59" y="12"/>
                    <a:pt x="59" y="1"/>
                  </a:cubicBezTo>
                  <a:cubicBezTo>
                    <a:pt x="59" y="0"/>
                    <a:pt x="59" y="0"/>
                    <a:pt x="59" y="0"/>
                  </a:cubicBezTo>
                  <a:cubicBezTo>
                    <a:pt x="60" y="10"/>
                    <a:pt x="61" y="19"/>
                    <a:pt x="61" y="23"/>
                  </a:cubicBezTo>
                  <a:cubicBezTo>
                    <a:pt x="63" y="31"/>
                    <a:pt x="63" y="43"/>
                    <a:pt x="64" y="45"/>
                  </a:cubicBezTo>
                  <a:cubicBezTo>
                    <a:pt x="65" y="57"/>
                    <a:pt x="75" y="122"/>
                    <a:pt x="76" y="146"/>
                  </a:cubicBezTo>
                  <a:cubicBezTo>
                    <a:pt x="71" y="179"/>
                    <a:pt x="88" y="196"/>
                    <a:pt x="97" y="243"/>
                  </a:cubicBezTo>
                  <a:cubicBezTo>
                    <a:pt x="101" y="268"/>
                    <a:pt x="129" y="382"/>
                    <a:pt x="131" y="394"/>
                  </a:cubicBezTo>
                  <a:cubicBezTo>
                    <a:pt x="133" y="407"/>
                    <a:pt x="136" y="420"/>
                    <a:pt x="138" y="42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25" name="Freeform 1055">
              <a:extLst>
                <a:ext uri="{FF2B5EF4-FFF2-40B4-BE49-F238E27FC236}">
                  <a16:creationId xmlns:a16="http://schemas.microsoft.com/office/drawing/2014/main" id="{D9253C9F-4673-42A8-88D9-9DB05DA873CD}"/>
                </a:ext>
              </a:extLst>
            </p:cNvPr>
            <p:cNvSpPr>
              <a:spLocks/>
            </p:cNvSpPr>
            <p:nvPr/>
          </p:nvSpPr>
          <p:spPr bwMode="auto">
            <a:xfrm>
              <a:off x="3632" y="2555"/>
              <a:ext cx="53" cy="1043"/>
            </a:xfrm>
            <a:custGeom>
              <a:avLst/>
              <a:gdLst>
                <a:gd name="T0" fmla="*/ 0 w 35"/>
                <a:gd name="T1" fmla="*/ 0 h 696"/>
                <a:gd name="T2" fmla="*/ 27 w 35"/>
                <a:gd name="T3" fmla="*/ 559 h 696"/>
                <a:gd name="T4" fmla="*/ 41 w 35"/>
                <a:gd name="T5" fmla="*/ 1235 h 696"/>
                <a:gd name="T6" fmla="*/ 45 w 35"/>
                <a:gd name="T7" fmla="*/ 1350 h 696"/>
                <a:gd name="T8" fmla="*/ 62 w 35"/>
                <a:gd name="T9" fmla="*/ 1794 h 696"/>
                <a:gd name="T10" fmla="*/ 121 w 35"/>
                <a:gd name="T11" fmla="*/ 2342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96">
                  <a:moveTo>
                    <a:pt x="0" y="0"/>
                  </a:moveTo>
                  <a:cubicBezTo>
                    <a:pt x="1" y="21"/>
                    <a:pt x="6" y="146"/>
                    <a:pt x="8" y="166"/>
                  </a:cubicBezTo>
                  <a:cubicBezTo>
                    <a:pt x="8" y="168"/>
                    <a:pt x="18" y="334"/>
                    <a:pt x="12" y="367"/>
                  </a:cubicBezTo>
                  <a:cubicBezTo>
                    <a:pt x="11" y="372"/>
                    <a:pt x="13" y="397"/>
                    <a:pt x="13" y="401"/>
                  </a:cubicBezTo>
                  <a:cubicBezTo>
                    <a:pt x="13" y="423"/>
                    <a:pt x="21" y="500"/>
                    <a:pt x="18" y="533"/>
                  </a:cubicBezTo>
                  <a:cubicBezTo>
                    <a:pt x="14" y="590"/>
                    <a:pt x="29" y="665"/>
                    <a:pt x="35" y="69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26" name="Freeform 1056">
              <a:extLst>
                <a:ext uri="{FF2B5EF4-FFF2-40B4-BE49-F238E27FC236}">
                  <a16:creationId xmlns:a16="http://schemas.microsoft.com/office/drawing/2014/main" id="{4DF1F127-DF18-4192-85A6-6F5A0C905105}"/>
                </a:ext>
              </a:extLst>
            </p:cNvPr>
            <p:cNvSpPr>
              <a:spLocks/>
            </p:cNvSpPr>
            <p:nvPr/>
          </p:nvSpPr>
          <p:spPr bwMode="auto">
            <a:xfrm>
              <a:off x="3491" y="2564"/>
              <a:ext cx="69" cy="1020"/>
            </a:xfrm>
            <a:custGeom>
              <a:avLst/>
              <a:gdLst>
                <a:gd name="T0" fmla="*/ 0 w 46"/>
                <a:gd name="T1" fmla="*/ 2289 h 681"/>
                <a:gd name="T2" fmla="*/ 80 w 46"/>
                <a:gd name="T3" fmla="*/ 1781 h 681"/>
                <a:gd name="T4" fmla="*/ 99 w 46"/>
                <a:gd name="T5" fmla="*/ 1329 h 681"/>
                <a:gd name="T6" fmla="*/ 102 w 46"/>
                <a:gd name="T7" fmla="*/ 1213 h 681"/>
                <a:gd name="T8" fmla="*/ 140 w 46"/>
                <a:gd name="T9" fmla="*/ 533 h 681"/>
                <a:gd name="T10" fmla="*/ 156 w 46"/>
                <a:gd name="T11" fmla="*/ 0 h 6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681">
                  <a:moveTo>
                    <a:pt x="0" y="681"/>
                  </a:moveTo>
                  <a:cubicBezTo>
                    <a:pt x="3" y="668"/>
                    <a:pt x="25" y="584"/>
                    <a:pt x="23" y="530"/>
                  </a:cubicBezTo>
                  <a:cubicBezTo>
                    <a:pt x="22" y="497"/>
                    <a:pt x="29" y="417"/>
                    <a:pt x="29" y="395"/>
                  </a:cubicBezTo>
                  <a:cubicBezTo>
                    <a:pt x="29" y="391"/>
                    <a:pt x="31" y="366"/>
                    <a:pt x="30" y="361"/>
                  </a:cubicBezTo>
                  <a:cubicBezTo>
                    <a:pt x="23" y="327"/>
                    <a:pt x="41" y="161"/>
                    <a:pt x="41" y="159"/>
                  </a:cubicBezTo>
                  <a:cubicBezTo>
                    <a:pt x="43" y="140"/>
                    <a:pt x="45" y="30"/>
                    <a:pt x="4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27" name="Freeform 1057">
              <a:extLst>
                <a:ext uri="{FF2B5EF4-FFF2-40B4-BE49-F238E27FC236}">
                  <a16:creationId xmlns:a16="http://schemas.microsoft.com/office/drawing/2014/main" id="{7D715FD4-2766-4384-9794-7796D3B7767D}"/>
                </a:ext>
              </a:extLst>
            </p:cNvPr>
            <p:cNvSpPr>
              <a:spLocks/>
            </p:cNvSpPr>
            <p:nvPr/>
          </p:nvSpPr>
          <p:spPr bwMode="auto">
            <a:xfrm>
              <a:off x="3080" y="1703"/>
              <a:ext cx="283" cy="1995"/>
            </a:xfrm>
            <a:custGeom>
              <a:avLst/>
              <a:gdLst>
                <a:gd name="T0" fmla="*/ 0 w 188"/>
                <a:gd name="T1" fmla="*/ 1486 h 1332"/>
                <a:gd name="T2" fmla="*/ 18 w 188"/>
                <a:gd name="T3" fmla="*/ 1713 h 1332"/>
                <a:gd name="T4" fmla="*/ 18 w 188"/>
                <a:gd name="T5" fmla="*/ 1830 h 1332"/>
                <a:gd name="T6" fmla="*/ 66 w 188"/>
                <a:gd name="T7" fmla="*/ 1956 h 1332"/>
                <a:gd name="T8" fmla="*/ 129 w 188"/>
                <a:gd name="T9" fmla="*/ 2073 h 1332"/>
                <a:gd name="T10" fmla="*/ 203 w 188"/>
                <a:gd name="T11" fmla="*/ 2131 h 1332"/>
                <a:gd name="T12" fmla="*/ 259 w 188"/>
                <a:gd name="T13" fmla="*/ 2158 h 1332"/>
                <a:gd name="T14" fmla="*/ 283 w 188"/>
                <a:gd name="T15" fmla="*/ 2127 h 1332"/>
                <a:gd name="T16" fmla="*/ 300 w 188"/>
                <a:gd name="T17" fmla="*/ 2127 h 1332"/>
                <a:gd name="T18" fmla="*/ 363 w 188"/>
                <a:gd name="T19" fmla="*/ 2124 h 1332"/>
                <a:gd name="T20" fmla="*/ 351 w 188"/>
                <a:gd name="T21" fmla="*/ 2073 h 1332"/>
                <a:gd name="T22" fmla="*/ 378 w 188"/>
                <a:gd name="T23" fmla="*/ 2070 h 1332"/>
                <a:gd name="T24" fmla="*/ 369 w 188"/>
                <a:gd name="T25" fmla="*/ 2019 h 1332"/>
                <a:gd name="T26" fmla="*/ 286 w 188"/>
                <a:gd name="T27" fmla="*/ 1959 h 1332"/>
                <a:gd name="T28" fmla="*/ 236 w 188"/>
                <a:gd name="T29" fmla="*/ 1925 h 1332"/>
                <a:gd name="T30" fmla="*/ 218 w 188"/>
                <a:gd name="T31" fmla="*/ 1875 h 1332"/>
                <a:gd name="T32" fmla="*/ 218 w 188"/>
                <a:gd name="T33" fmla="*/ 1802 h 1332"/>
                <a:gd name="T34" fmla="*/ 224 w 188"/>
                <a:gd name="T35" fmla="*/ 1713 h 1332"/>
                <a:gd name="T36" fmla="*/ 269 w 188"/>
                <a:gd name="T37" fmla="*/ 1757 h 1332"/>
                <a:gd name="T38" fmla="*/ 391 w 188"/>
                <a:gd name="T39" fmla="*/ 1829 h 1332"/>
                <a:gd name="T40" fmla="*/ 336 w 188"/>
                <a:gd name="T41" fmla="*/ 1676 h 1332"/>
                <a:gd name="T42" fmla="*/ 236 w 188"/>
                <a:gd name="T43" fmla="*/ 1532 h 1332"/>
                <a:gd name="T44" fmla="*/ 203 w 188"/>
                <a:gd name="T45" fmla="*/ 1445 h 1332"/>
                <a:gd name="T46" fmla="*/ 194 w 188"/>
                <a:gd name="T47" fmla="*/ 1423 h 1332"/>
                <a:gd name="T48" fmla="*/ 218 w 188"/>
                <a:gd name="T49" fmla="*/ 1324 h 1332"/>
                <a:gd name="T50" fmla="*/ 337 w 188"/>
                <a:gd name="T51" fmla="*/ 819 h 1332"/>
                <a:gd name="T52" fmla="*/ 405 w 188"/>
                <a:gd name="T53" fmla="*/ 491 h 1332"/>
                <a:gd name="T54" fmla="*/ 447 w 188"/>
                <a:gd name="T55" fmla="*/ 150 h 1332"/>
                <a:gd name="T56" fmla="*/ 453 w 188"/>
                <a:gd name="T57" fmla="*/ 76 h 1332"/>
                <a:gd name="T58" fmla="*/ 461 w 188"/>
                <a:gd name="T59" fmla="*/ 0 h 1332"/>
                <a:gd name="T60" fmla="*/ 461 w 188"/>
                <a:gd name="T61" fmla="*/ 1 h 1332"/>
                <a:gd name="T62" fmla="*/ 507 w 188"/>
                <a:gd name="T63" fmla="*/ 217 h 1332"/>
                <a:gd name="T64" fmla="*/ 431 w 188"/>
                <a:gd name="T65" fmla="*/ 494 h 1332"/>
                <a:gd name="T66" fmla="*/ 461 w 188"/>
                <a:gd name="T67" fmla="*/ 1378 h 1332"/>
                <a:gd name="T68" fmla="*/ 512 w 188"/>
                <a:gd name="T69" fmla="*/ 1627 h 1332"/>
                <a:gd name="T70" fmla="*/ 593 w 188"/>
                <a:gd name="T71" fmla="*/ 2903 h 1332"/>
                <a:gd name="T72" fmla="*/ 601 w 188"/>
                <a:gd name="T73" fmla="*/ 3154 h 1332"/>
                <a:gd name="T74" fmla="*/ 629 w 188"/>
                <a:gd name="T75" fmla="*/ 3367 h 1332"/>
                <a:gd name="T76" fmla="*/ 602 w 188"/>
                <a:gd name="T77" fmla="*/ 3938 h 1332"/>
                <a:gd name="T78" fmla="*/ 641 w 188"/>
                <a:gd name="T79" fmla="*/ 4475 h 13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8" h="1332">
                  <a:moveTo>
                    <a:pt x="0" y="442"/>
                  </a:moveTo>
                  <a:cubicBezTo>
                    <a:pt x="0" y="442"/>
                    <a:pt x="7" y="494"/>
                    <a:pt x="5" y="510"/>
                  </a:cubicBezTo>
                  <a:cubicBezTo>
                    <a:pt x="3" y="526"/>
                    <a:pt x="4" y="535"/>
                    <a:pt x="5" y="545"/>
                  </a:cubicBezTo>
                  <a:cubicBezTo>
                    <a:pt x="6" y="555"/>
                    <a:pt x="16" y="570"/>
                    <a:pt x="19" y="582"/>
                  </a:cubicBezTo>
                  <a:cubicBezTo>
                    <a:pt x="25" y="608"/>
                    <a:pt x="32" y="608"/>
                    <a:pt x="38" y="617"/>
                  </a:cubicBezTo>
                  <a:cubicBezTo>
                    <a:pt x="44" y="625"/>
                    <a:pt x="58" y="631"/>
                    <a:pt x="60" y="634"/>
                  </a:cubicBezTo>
                  <a:cubicBezTo>
                    <a:pt x="62" y="637"/>
                    <a:pt x="69" y="643"/>
                    <a:pt x="76" y="642"/>
                  </a:cubicBezTo>
                  <a:cubicBezTo>
                    <a:pt x="84" y="641"/>
                    <a:pt x="83" y="633"/>
                    <a:pt x="83" y="633"/>
                  </a:cubicBezTo>
                  <a:cubicBezTo>
                    <a:pt x="83" y="633"/>
                    <a:pt x="85" y="633"/>
                    <a:pt x="88" y="633"/>
                  </a:cubicBezTo>
                  <a:cubicBezTo>
                    <a:pt x="92" y="633"/>
                    <a:pt x="103" y="635"/>
                    <a:pt x="106" y="632"/>
                  </a:cubicBezTo>
                  <a:cubicBezTo>
                    <a:pt x="113" y="624"/>
                    <a:pt x="103" y="617"/>
                    <a:pt x="103" y="617"/>
                  </a:cubicBezTo>
                  <a:cubicBezTo>
                    <a:pt x="111" y="616"/>
                    <a:pt x="111" y="616"/>
                    <a:pt x="111" y="616"/>
                  </a:cubicBezTo>
                  <a:cubicBezTo>
                    <a:pt x="120" y="611"/>
                    <a:pt x="108" y="601"/>
                    <a:pt x="108" y="601"/>
                  </a:cubicBezTo>
                  <a:cubicBezTo>
                    <a:pt x="109" y="583"/>
                    <a:pt x="86" y="587"/>
                    <a:pt x="84" y="583"/>
                  </a:cubicBezTo>
                  <a:cubicBezTo>
                    <a:pt x="76" y="573"/>
                    <a:pt x="69" y="573"/>
                    <a:pt x="69" y="573"/>
                  </a:cubicBezTo>
                  <a:cubicBezTo>
                    <a:pt x="68" y="563"/>
                    <a:pt x="62" y="561"/>
                    <a:pt x="64" y="558"/>
                  </a:cubicBezTo>
                  <a:cubicBezTo>
                    <a:pt x="69" y="551"/>
                    <a:pt x="60" y="542"/>
                    <a:pt x="64" y="536"/>
                  </a:cubicBezTo>
                  <a:cubicBezTo>
                    <a:pt x="67" y="530"/>
                    <a:pt x="66" y="510"/>
                    <a:pt x="66" y="510"/>
                  </a:cubicBezTo>
                  <a:cubicBezTo>
                    <a:pt x="66" y="510"/>
                    <a:pt x="75" y="512"/>
                    <a:pt x="79" y="523"/>
                  </a:cubicBezTo>
                  <a:cubicBezTo>
                    <a:pt x="83" y="534"/>
                    <a:pt x="101" y="553"/>
                    <a:pt x="115" y="544"/>
                  </a:cubicBezTo>
                  <a:cubicBezTo>
                    <a:pt x="129" y="535"/>
                    <a:pt x="109" y="510"/>
                    <a:pt x="98" y="499"/>
                  </a:cubicBezTo>
                  <a:cubicBezTo>
                    <a:pt x="86" y="488"/>
                    <a:pt x="77" y="465"/>
                    <a:pt x="69" y="456"/>
                  </a:cubicBezTo>
                  <a:cubicBezTo>
                    <a:pt x="60" y="448"/>
                    <a:pt x="60" y="430"/>
                    <a:pt x="60" y="430"/>
                  </a:cubicBezTo>
                  <a:cubicBezTo>
                    <a:pt x="60" y="430"/>
                    <a:pt x="55" y="426"/>
                    <a:pt x="57" y="423"/>
                  </a:cubicBezTo>
                  <a:cubicBezTo>
                    <a:pt x="58" y="420"/>
                    <a:pt x="62" y="407"/>
                    <a:pt x="64" y="394"/>
                  </a:cubicBezTo>
                  <a:cubicBezTo>
                    <a:pt x="66" y="382"/>
                    <a:pt x="95" y="269"/>
                    <a:pt x="99" y="244"/>
                  </a:cubicBezTo>
                  <a:cubicBezTo>
                    <a:pt x="108" y="197"/>
                    <a:pt x="124" y="179"/>
                    <a:pt x="119" y="146"/>
                  </a:cubicBezTo>
                  <a:cubicBezTo>
                    <a:pt x="119" y="122"/>
                    <a:pt x="129" y="57"/>
                    <a:pt x="131" y="45"/>
                  </a:cubicBezTo>
                  <a:cubicBezTo>
                    <a:pt x="132" y="43"/>
                    <a:pt x="132" y="31"/>
                    <a:pt x="133" y="23"/>
                  </a:cubicBezTo>
                  <a:cubicBezTo>
                    <a:pt x="134" y="19"/>
                    <a:pt x="135" y="10"/>
                    <a:pt x="135" y="0"/>
                  </a:cubicBezTo>
                  <a:cubicBezTo>
                    <a:pt x="135" y="1"/>
                    <a:pt x="135" y="1"/>
                    <a:pt x="135" y="1"/>
                  </a:cubicBezTo>
                  <a:cubicBezTo>
                    <a:pt x="136" y="12"/>
                    <a:pt x="147" y="36"/>
                    <a:pt x="149" y="65"/>
                  </a:cubicBezTo>
                  <a:cubicBezTo>
                    <a:pt x="147" y="90"/>
                    <a:pt x="125" y="124"/>
                    <a:pt x="126" y="147"/>
                  </a:cubicBezTo>
                  <a:cubicBezTo>
                    <a:pt x="95" y="292"/>
                    <a:pt x="136" y="382"/>
                    <a:pt x="135" y="410"/>
                  </a:cubicBezTo>
                  <a:cubicBezTo>
                    <a:pt x="134" y="445"/>
                    <a:pt x="151" y="453"/>
                    <a:pt x="150" y="484"/>
                  </a:cubicBezTo>
                  <a:cubicBezTo>
                    <a:pt x="174" y="864"/>
                    <a:pt x="174" y="864"/>
                    <a:pt x="174" y="864"/>
                  </a:cubicBezTo>
                  <a:cubicBezTo>
                    <a:pt x="174" y="876"/>
                    <a:pt x="172" y="917"/>
                    <a:pt x="176" y="939"/>
                  </a:cubicBezTo>
                  <a:cubicBezTo>
                    <a:pt x="177" y="944"/>
                    <a:pt x="185" y="968"/>
                    <a:pt x="185" y="1002"/>
                  </a:cubicBezTo>
                  <a:cubicBezTo>
                    <a:pt x="187" y="1056"/>
                    <a:pt x="175" y="1133"/>
                    <a:pt x="177" y="1172"/>
                  </a:cubicBezTo>
                  <a:cubicBezTo>
                    <a:pt x="180" y="1235"/>
                    <a:pt x="178" y="1291"/>
                    <a:pt x="188" y="133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28" name="Freeform 1058">
              <a:extLst>
                <a:ext uri="{FF2B5EF4-FFF2-40B4-BE49-F238E27FC236}">
                  <a16:creationId xmlns:a16="http://schemas.microsoft.com/office/drawing/2014/main" id="{CE4571D3-BA1D-4A45-9FAA-DF694AD2D9CD}"/>
                </a:ext>
              </a:extLst>
            </p:cNvPr>
            <p:cNvSpPr>
              <a:spLocks/>
            </p:cNvSpPr>
            <p:nvPr/>
          </p:nvSpPr>
          <p:spPr bwMode="auto">
            <a:xfrm>
              <a:off x="3553" y="2199"/>
              <a:ext cx="27" cy="36"/>
            </a:xfrm>
            <a:custGeom>
              <a:avLst/>
              <a:gdLst>
                <a:gd name="T0" fmla="*/ 53 w 18"/>
                <a:gd name="T1" fmla="*/ 0 h 24"/>
                <a:gd name="T2" fmla="*/ 62 w 18"/>
                <a:gd name="T3" fmla="*/ 81 h 24"/>
                <a:gd name="T4" fmla="*/ 35 w 18"/>
                <a:gd name="T5" fmla="*/ 12 h 24"/>
                <a:gd name="T6" fmla="*/ 0 60000 65536"/>
                <a:gd name="T7" fmla="*/ 0 60000 65536"/>
                <a:gd name="T8" fmla="*/ 0 60000 65536"/>
              </a:gdLst>
              <a:ahLst/>
              <a:cxnLst>
                <a:cxn ang="T6">
                  <a:pos x="T0" y="T1"/>
                </a:cxn>
                <a:cxn ang="T7">
                  <a:pos x="T2" y="T3"/>
                </a:cxn>
                <a:cxn ang="T8">
                  <a:pos x="T4" y="T5"/>
                </a:cxn>
              </a:cxnLst>
              <a:rect l="0" t="0" r="r" b="b"/>
              <a:pathLst>
                <a:path w="18" h="24">
                  <a:moveTo>
                    <a:pt x="15" y="0"/>
                  </a:moveTo>
                  <a:cubicBezTo>
                    <a:pt x="2" y="8"/>
                    <a:pt x="12" y="17"/>
                    <a:pt x="18" y="24"/>
                  </a:cubicBezTo>
                  <a:cubicBezTo>
                    <a:pt x="11" y="23"/>
                    <a:pt x="0" y="8"/>
                    <a:pt x="10"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29" name="Freeform 1059">
              <a:extLst>
                <a:ext uri="{FF2B5EF4-FFF2-40B4-BE49-F238E27FC236}">
                  <a16:creationId xmlns:a16="http://schemas.microsoft.com/office/drawing/2014/main" id="{3C1BDC07-950E-4A6D-B0DB-A71971D6954C}"/>
                </a:ext>
              </a:extLst>
            </p:cNvPr>
            <p:cNvSpPr>
              <a:spLocks/>
            </p:cNvSpPr>
            <p:nvPr/>
          </p:nvSpPr>
          <p:spPr bwMode="auto">
            <a:xfrm>
              <a:off x="3260" y="2044"/>
              <a:ext cx="142" cy="327"/>
            </a:xfrm>
            <a:custGeom>
              <a:avLst/>
              <a:gdLst>
                <a:gd name="T0" fmla="*/ 0 w 94"/>
                <a:gd name="T1" fmla="*/ 0 h 218"/>
                <a:gd name="T2" fmla="*/ 45 w 94"/>
                <a:gd name="T3" fmla="*/ 417 h 218"/>
                <a:gd name="T4" fmla="*/ 128 w 94"/>
                <a:gd name="T5" fmla="*/ 612 h 218"/>
                <a:gd name="T6" fmla="*/ 210 w 94"/>
                <a:gd name="T7" fmla="*/ 693 h 218"/>
                <a:gd name="T8" fmla="*/ 325 w 94"/>
                <a:gd name="T9" fmla="*/ 734 h 218"/>
                <a:gd name="T10" fmla="*/ 325 w 94"/>
                <a:gd name="T11" fmla="*/ 737 h 218"/>
                <a:gd name="T12" fmla="*/ 162 w 94"/>
                <a:gd name="T13" fmla="*/ 558 h 218"/>
                <a:gd name="T14" fmla="*/ 68 w 94"/>
                <a:gd name="T15" fmla="*/ 369 h 218"/>
                <a:gd name="T16" fmla="*/ 5 w 94"/>
                <a:gd name="T17" fmla="*/ 8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218">
                  <a:moveTo>
                    <a:pt x="0" y="0"/>
                  </a:moveTo>
                  <a:cubicBezTo>
                    <a:pt x="0" y="42"/>
                    <a:pt x="7" y="82"/>
                    <a:pt x="13" y="123"/>
                  </a:cubicBezTo>
                  <a:cubicBezTo>
                    <a:pt x="17" y="146"/>
                    <a:pt x="24" y="161"/>
                    <a:pt x="37" y="181"/>
                  </a:cubicBezTo>
                  <a:cubicBezTo>
                    <a:pt x="44" y="191"/>
                    <a:pt x="50" y="199"/>
                    <a:pt x="61" y="205"/>
                  </a:cubicBezTo>
                  <a:cubicBezTo>
                    <a:pt x="64" y="206"/>
                    <a:pt x="92" y="218"/>
                    <a:pt x="94" y="217"/>
                  </a:cubicBezTo>
                  <a:cubicBezTo>
                    <a:pt x="94" y="218"/>
                    <a:pt x="94" y="218"/>
                    <a:pt x="94" y="218"/>
                  </a:cubicBezTo>
                  <a:cubicBezTo>
                    <a:pt x="75" y="212"/>
                    <a:pt x="59" y="180"/>
                    <a:pt x="47" y="165"/>
                  </a:cubicBezTo>
                  <a:cubicBezTo>
                    <a:pt x="34" y="147"/>
                    <a:pt x="25" y="131"/>
                    <a:pt x="20" y="109"/>
                  </a:cubicBezTo>
                  <a:cubicBezTo>
                    <a:pt x="12" y="74"/>
                    <a:pt x="13" y="35"/>
                    <a:pt x="1" y="2"/>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30" name="Freeform 1060">
              <a:extLst>
                <a:ext uri="{FF2B5EF4-FFF2-40B4-BE49-F238E27FC236}">
                  <a16:creationId xmlns:a16="http://schemas.microsoft.com/office/drawing/2014/main" id="{93939C53-8A90-4475-A628-182F10F23944}"/>
                </a:ext>
              </a:extLst>
            </p:cNvPr>
            <p:cNvSpPr>
              <a:spLocks/>
            </p:cNvSpPr>
            <p:nvPr/>
          </p:nvSpPr>
          <p:spPr bwMode="auto">
            <a:xfrm>
              <a:off x="3604" y="2223"/>
              <a:ext cx="298" cy="212"/>
            </a:xfrm>
            <a:custGeom>
              <a:avLst/>
              <a:gdLst>
                <a:gd name="T0" fmla="*/ 0 w 198"/>
                <a:gd name="T1" fmla="*/ 464 h 142"/>
                <a:gd name="T2" fmla="*/ 190 w 198"/>
                <a:gd name="T3" fmla="*/ 399 h 142"/>
                <a:gd name="T4" fmla="*/ 390 w 198"/>
                <a:gd name="T5" fmla="*/ 297 h 142"/>
                <a:gd name="T6" fmla="*/ 676 w 198"/>
                <a:gd name="T7" fmla="*/ 0 h 142"/>
                <a:gd name="T8" fmla="*/ 623 w 198"/>
                <a:gd name="T9" fmla="*/ 208 h 142"/>
                <a:gd name="T10" fmla="*/ 432 w 198"/>
                <a:gd name="T11" fmla="*/ 345 h 142"/>
                <a:gd name="T12" fmla="*/ 217 w 198"/>
                <a:gd name="T13" fmla="*/ 433 h 142"/>
                <a:gd name="T14" fmla="*/ 108 w 198"/>
                <a:gd name="T15" fmla="*/ 464 h 142"/>
                <a:gd name="T16" fmla="*/ 21 w 198"/>
                <a:gd name="T17" fmla="*/ 473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8" h="142">
                  <a:moveTo>
                    <a:pt x="0" y="139"/>
                  </a:moveTo>
                  <a:cubicBezTo>
                    <a:pt x="18" y="141"/>
                    <a:pt x="40" y="126"/>
                    <a:pt x="56" y="120"/>
                  </a:cubicBezTo>
                  <a:cubicBezTo>
                    <a:pt x="77" y="111"/>
                    <a:pt x="97" y="103"/>
                    <a:pt x="114" y="89"/>
                  </a:cubicBezTo>
                  <a:cubicBezTo>
                    <a:pt x="143" y="66"/>
                    <a:pt x="183" y="35"/>
                    <a:pt x="198" y="0"/>
                  </a:cubicBezTo>
                  <a:cubicBezTo>
                    <a:pt x="197" y="22"/>
                    <a:pt x="197" y="44"/>
                    <a:pt x="183" y="62"/>
                  </a:cubicBezTo>
                  <a:cubicBezTo>
                    <a:pt x="168" y="80"/>
                    <a:pt x="148" y="93"/>
                    <a:pt x="127" y="104"/>
                  </a:cubicBezTo>
                  <a:cubicBezTo>
                    <a:pt x="107" y="115"/>
                    <a:pt x="86" y="124"/>
                    <a:pt x="64" y="130"/>
                  </a:cubicBezTo>
                  <a:cubicBezTo>
                    <a:pt x="53" y="133"/>
                    <a:pt x="43" y="136"/>
                    <a:pt x="32" y="139"/>
                  </a:cubicBezTo>
                  <a:cubicBezTo>
                    <a:pt x="24" y="140"/>
                    <a:pt x="13" y="139"/>
                    <a:pt x="6"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31" name="Freeform 1061">
              <a:extLst>
                <a:ext uri="{FF2B5EF4-FFF2-40B4-BE49-F238E27FC236}">
                  <a16:creationId xmlns:a16="http://schemas.microsoft.com/office/drawing/2014/main" id="{59F307CA-D92E-4F9F-A861-911A36BF289A}"/>
                </a:ext>
              </a:extLst>
            </p:cNvPr>
            <p:cNvSpPr>
              <a:spLocks/>
            </p:cNvSpPr>
            <p:nvPr/>
          </p:nvSpPr>
          <p:spPr bwMode="auto">
            <a:xfrm>
              <a:off x="3295" y="1842"/>
              <a:ext cx="294" cy="231"/>
            </a:xfrm>
            <a:custGeom>
              <a:avLst/>
              <a:gdLst>
                <a:gd name="T0" fmla="*/ 425 w 195"/>
                <a:gd name="T1" fmla="*/ 5 h 154"/>
                <a:gd name="T2" fmla="*/ 164 w 195"/>
                <a:gd name="T3" fmla="*/ 122 h 154"/>
                <a:gd name="T4" fmla="*/ 18 w 195"/>
                <a:gd name="T5" fmla="*/ 437 h 154"/>
                <a:gd name="T6" fmla="*/ 81 w 195"/>
                <a:gd name="T7" fmla="*/ 513 h 154"/>
                <a:gd name="T8" fmla="*/ 191 w 195"/>
                <a:gd name="T9" fmla="*/ 413 h 154"/>
                <a:gd name="T10" fmla="*/ 439 w 195"/>
                <a:gd name="T11" fmla="*/ 224 h 154"/>
                <a:gd name="T12" fmla="*/ 574 w 195"/>
                <a:gd name="T13" fmla="*/ 39 h 154"/>
                <a:gd name="T14" fmla="*/ 425 w 195"/>
                <a:gd name="T15" fmla="*/ 5 h 1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 h="154">
                  <a:moveTo>
                    <a:pt x="124" y="1"/>
                  </a:moveTo>
                  <a:cubicBezTo>
                    <a:pt x="99" y="0"/>
                    <a:pt x="66" y="20"/>
                    <a:pt x="48" y="36"/>
                  </a:cubicBezTo>
                  <a:cubicBezTo>
                    <a:pt x="25" y="56"/>
                    <a:pt x="0" y="97"/>
                    <a:pt x="5" y="129"/>
                  </a:cubicBezTo>
                  <a:cubicBezTo>
                    <a:pt x="6" y="140"/>
                    <a:pt x="12" y="154"/>
                    <a:pt x="24" y="152"/>
                  </a:cubicBezTo>
                  <a:cubicBezTo>
                    <a:pt x="34" y="150"/>
                    <a:pt x="49" y="129"/>
                    <a:pt x="56" y="122"/>
                  </a:cubicBezTo>
                  <a:cubicBezTo>
                    <a:pt x="78" y="97"/>
                    <a:pt x="100" y="82"/>
                    <a:pt x="128" y="66"/>
                  </a:cubicBezTo>
                  <a:cubicBezTo>
                    <a:pt x="145" y="58"/>
                    <a:pt x="195" y="32"/>
                    <a:pt x="168" y="11"/>
                  </a:cubicBezTo>
                  <a:cubicBezTo>
                    <a:pt x="158" y="3"/>
                    <a:pt x="137" y="0"/>
                    <a:pt x="124" y="1"/>
                  </a:cubicBezTo>
                </a:path>
              </a:pathLst>
            </a:custGeom>
            <a:solidFill>
              <a:srgbClr val="FAF4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32" name="Freeform 1062">
              <a:extLst>
                <a:ext uri="{FF2B5EF4-FFF2-40B4-BE49-F238E27FC236}">
                  <a16:creationId xmlns:a16="http://schemas.microsoft.com/office/drawing/2014/main" id="{C45012FD-7130-4386-9D9C-5EA7BED642B2}"/>
                </a:ext>
              </a:extLst>
            </p:cNvPr>
            <p:cNvSpPr>
              <a:spLocks/>
            </p:cNvSpPr>
            <p:nvPr/>
          </p:nvSpPr>
          <p:spPr bwMode="auto">
            <a:xfrm>
              <a:off x="3589" y="1258"/>
              <a:ext cx="60" cy="37"/>
            </a:xfrm>
            <a:custGeom>
              <a:avLst/>
              <a:gdLst>
                <a:gd name="T0" fmla="*/ 12 w 40"/>
                <a:gd name="T1" fmla="*/ 0 h 25"/>
                <a:gd name="T2" fmla="*/ 54 w 40"/>
                <a:gd name="T3" fmla="*/ 40 h 25"/>
                <a:gd name="T4" fmla="*/ 129 w 40"/>
                <a:gd name="T5" fmla="*/ 19 h 25"/>
                <a:gd name="T6" fmla="*/ 48 w 40"/>
                <a:gd name="T7" fmla="*/ 74 h 25"/>
                <a:gd name="T8" fmla="*/ 5 w 40"/>
                <a:gd name="T9" fmla="*/ 9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
                  <a:moveTo>
                    <a:pt x="3" y="0"/>
                  </a:moveTo>
                  <a:cubicBezTo>
                    <a:pt x="6" y="4"/>
                    <a:pt x="9" y="10"/>
                    <a:pt x="16" y="12"/>
                  </a:cubicBezTo>
                  <a:cubicBezTo>
                    <a:pt x="24" y="13"/>
                    <a:pt x="31" y="8"/>
                    <a:pt x="38" y="6"/>
                  </a:cubicBezTo>
                  <a:cubicBezTo>
                    <a:pt x="40" y="17"/>
                    <a:pt x="23" y="25"/>
                    <a:pt x="14" y="23"/>
                  </a:cubicBezTo>
                  <a:cubicBezTo>
                    <a:pt x="7" y="21"/>
                    <a:pt x="0" y="10"/>
                    <a:pt x="1"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33" name="Freeform 1063">
              <a:extLst>
                <a:ext uri="{FF2B5EF4-FFF2-40B4-BE49-F238E27FC236}">
                  <a16:creationId xmlns:a16="http://schemas.microsoft.com/office/drawing/2014/main" id="{928B24AB-978E-4D1D-8FF1-74EE18417CBD}"/>
                </a:ext>
              </a:extLst>
            </p:cNvPr>
            <p:cNvSpPr>
              <a:spLocks/>
            </p:cNvSpPr>
            <p:nvPr/>
          </p:nvSpPr>
          <p:spPr bwMode="auto">
            <a:xfrm>
              <a:off x="3515" y="1238"/>
              <a:ext cx="185" cy="68"/>
            </a:xfrm>
            <a:custGeom>
              <a:avLst/>
              <a:gdLst>
                <a:gd name="T0" fmla="*/ 0 w 123"/>
                <a:gd name="T1" fmla="*/ 35 h 45"/>
                <a:gd name="T2" fmla="*/ 113 w 123"/>
                <a:gd name="T3" fmla="*/ 68 h 45"/>
                <a:gd name="T4" fmla="*/ 197 w 123"/>
                <a:gd name="T5" fmla="*/ 130 h 45"/>
                <a:gd name="T6" fmla="*/ 418 w 123"/>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 h="45">
                  <a:moveTo>
                    <a:pt x="0" y="10"/>
                  </a:moveTo>
                  <a:cubicBezTo>
                    <a:pt x="10" y="16"/>
                    <a:pt x="23" y="16"/>
                    <a:pt x="33" y="20"/>
                  </a:cubicBezTo>
                  <a:cubicBezTo>
                    <a:pt x="42" y="24"/>
                    <a:pt x="48" y="35"/>
                    <a:pt x="58" y="38"/>
                  </a:cubicBezTo>
                  <a:cubicBezTo>
                    <a:pt x="86" y="45"/>
                    <a:pt x="103" y="14"/>
                    <a:pt x="123" y="0"/>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34" name="Freeform 1064">
              <a:extLst>
                <a:ext uri="{FF2B5EF4-FFF2-40B4-BE49-F238E27FC236}">
                  <a16:creationId xmlns:a16="http://schemas.microsoft.com/office/drawing/2014/main" id="{D59EB42A-F917-4C9E-BA42-767563673D09}"/>
                </a:ext>
              </a:extLst>
            </p:cNvPr>
            <p:cNvSpPr>
              <a:spLocks/>
            </p:cNvSpPr>
            <p:nvPr/>
          </p:nvSpPr>
          <p:spPr bwMode="auto">
            <a:xfrm>
              <a:off x="3780" y="1721"/>
              <a:ext cx="56" cy="22"/>
            </a:xfrm>
            <a:custGeom>
              <a:avLst/>
              <a:gdLst>
                <a:gd name="T0" fmla="*/ 0 w 37"/>
                <a:gd name="T1" fmla="*/ 0 h 15"/>
                <a:gd name="T2" fmla="*/ 129 w 37"/>
                <a:gd name="T3" fmla="*/ 47 h 15"/>
                <a:gd name="T4" fmla="*/ 0 60000 65536"/>
                <a:gd name="T5" fmla="*/ 0 60000 65536"/>
              </a:gdLst>
              <a:ahLst/>
              <a:cxnLst>
                <a:cxn ang="T4">
                  <a:pos x="T0" y="T1"/>
                </a:cxn>
                <a:cxn ang="T5">
                  <a:pos x="T2" y="T3"/>
                </a:cxn>
              </a:cxnLst>
              <a:rect l="0" t="0" r="r" b="b"/>
              <a:pathLst>
                <a:path w="37" h="15">
                  <a:moveTo>
                    <a:pt x="0" y="0"/>
                  </a:moveTo>
                  <a:cubicBezTo>
                    <a:pt x="0" y="0"/>
                    <a:pt x="16" y="13"/>
                    <a:pt x="37" y="15"/>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35" name="Freeform 1065">
              <a:extLst>
                <a:ext uri="{FF2B5EF4-FFF2-40B4-BE49-F238E27FC236}">
                  <a16:creationId xmlns:a16="http://schemas.microsoft.com/office/drawing/2014/main" id="{36F4BA54-0463-41BA-B380-CAFFC2B472A8}"/>
                </a:ext>
              </a:extLst>
            </p:cNvPr>
            <p:cNvSpPr>
              <a:spLocks/>
            </p:cNvSpPr>
            <p:nvPr/>
          </p:nvSpPr>
          <p:spPr bwMode="auto">
            <a:xfrm>
              <a:off x="3352" y="1716"/>
              <a:ext cx="56" cy="24"/>
            </a:xfrm>
            <a:custGeom>
              <a:avLst/>
              <a:gdLst>
                <a:gd name="T0" fmla="*/ 129 w 37"/>
                <a:gd name="T1" fmla="*/ 0 h 16"/>
                <a:gd name="T2" fmla="*/ 0 w 37"/>
                <a:gd name="T3" fmla="*/ 54 h 16"/>
                <a:gd name="T4" fmla="*/ 0 60000 65536"/>
                <a:gd name="T5" fmla="*/ 0 60000 65536"/>
              </a:gdLst>
              <a:ahLst/>
              <a:cxnLst>
                <a:cxn ang="T4">
                  <a:pos x="T0" y="T1"/>
                </a:cxn>
                <a:cxn ang="T5">
                  <a:pos x="T2" y="T3"/>
                </a:cxn>
              </a:cxnLst>
              <a:rect l="0" t="0" r="r" b="b"/>
              <a:pathLst>
                <a:path w="37" h="16">
                  <a:moveTo>
                    <a:pt x="37" y="0"/>
                  </a:moveTo>
                  <a:cubicBezTo>
                    <a:pt x="37" y="0"/>
                    <a:pt x="25" y="14"/>
                    <a:pt x="0" y="16"/>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36" name="Freeform 1066">
              <a:extLst>
                <a:ext uri="{FF2B5EF4-FFF2-40B4-BE49-F238E27FC236}">
                  <a16:creationId xmlns:a16="http://schemas.microsoft.com/office/drawing/2014/main" id="{1F3227D4-A869-4CE7-BC82-7F202CA702EB}"/>
                </a:ext>
              </a:extLst>
            </p:cNvPr>
            <p:cNvSpPr>
              <a:spLocks/>
            </p:cNvSpPr>
            <p:nvPr/>
          </p:nvSpPr>
          <p:spPr bwMode="auto">
            <a:xfrm>
              <a:off x="3394" y="2417"/>
              <a:ext cx="162" cy="303"/>
            </a:xfrm>
            <a:custGeom>
              <a:avLst/>
              <a:gdLst>
                <a:gd name="T0" fmla="*/ 0 w 107"/>
                <a:gd name="T1" fmla="*/ 0 h 202"/>
                <a:gd name="T2" fmla="*/ 94 w 107"/>
                <a:gd name="T3" fmla="*/ 48 h 202"/>
                <a:gd name="T4" fmla="*/ 174 w 107"/>
                <a:gd name="T5" fmla="*/ 68 h 202"/>
                <a:gd name="T6" fmla="*/ 309 w 107"/>
                <a:gd name="T7" fmla="*/ 93 h 202"/>
                <a:gd name="T8" fmla="*/ 289 w 107"/>
                <a:gd name="T9" fmla="*/ 215 h 202"/>
                <a:gd name="T10" fmla="*/ 326 w 107"/>
                <a:gd name="T11" fmla="*/ 338 h 202"/>
                <a:gd name="T12" fmla="*/ 330 w 107"/>
                <a:gd name="T13" fmla="*/ 683 h 202"/>
                <a:gd name="T14" fmla="*/ 289 w 107"/>
                <a:gd name="T15" fmla="*/ 399 h 202"/>
                <a:gd name="T16" fmla="*/ 229 w 107"/>
                <a:gd name="T17" fmla="*/ 216 h 202"/>
                <a:gd name="T18" fmla="*/ 135 w 107"/>
                <a:gd name="T19" fmla="*/ 75 h 202"/>
                <a:gd name="T20" fmla="*/ 8 w 107"/>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202">
                  <a:moveTo>
                    <a:pt x="0" y="0"/>
                  </a:moveTo>
                  <a:cubicBezTo>
                    <a:pt x="9" y="0"/>
                    <a:pt x="19" y="11"/>
                    <a:pt x="27" y="14"/>
                  </a:cubicBezTo>
                  <a:cubicBezTo>
                    <a:pt x="35" y="17"/>
                    <a:pt x="42" y="18"/>
                    <a:pt x="50" y="20"/>
                  </a:cubicBezTo>
                  <a:cubicBezTo>
                    <a:pt x="62" y="22"/>
                    <a:pt x="77" y="23"/>
                    <a:pt x="89" y="27"/>
                  </a:cubicBezTo>
                  <a:cubicBezTo>
                    <a:pt x="90" y="39"/>
                    <a:pt x="82" y="50"/>
                    <a:pt x="83" y="63"/>
                  </a:cubicBezTo>
                  <a:cubicBezTo>
                    <a:pt x="83" y="77"/>
                    <a:pt x="89" y="87"/>
                    <a:pt x="94" y="100"/>
                  </a:cubicBezTo>
                  <a:cubicBezTo>
                    <a:pt x="107" y="130"/>
                    <a:pt x="101" y="170"/>
                    <a:pt x="95" y="202"/>
                  </a:cubicBezTo>
                  <a:cubicBezTo>
                    <a:pt x="89" y="175"/>
                    <a:pt x="90" y="146"/>
                    <a:pt x="83" y="118"/>
                  </a:cubicBezTo>
                  <a:cubicBezTo>
                    <a:pt x="78" y="100"/>
                    <a:pt x="71" y="82"/>
                    <a:pt x="66" y="64"/>
                  </a:cubicBezTo>
                  <a:cubicBezTo>
                    <a:pt x="62" y="49"/>
                    <a:pt x="52" y="32"/>
                    <a:pt x="39" y="22"/>
                  </a:cubicBezTo>
                  <a:cubicBezTo>
                    <a:pt x="27" y="14"/>
                    <a:pt x="11" y="15"/>
                    <a:pt x="2" y="3"/>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37" name="Freeform 1067">
              <a:extLst>
                <a:ext uri="{FF2B5EF4-FFF2-40B4-BE49-F238E27FC236}">
                  <a16:creationId xmlns:a16="http://schemas.microsoft.com/office/drawing/2014/main" id="{64C69598-577D-40A9-B4DA-56819935779F}"/>
                </a:ext>
              </a:extLst>
            </p:cNvPr>
            <p:cNvSpPr>
              <a:spLocks/>
            </p:cNvSpPr>
            <p:nvPr/>
          </p:nvSpPr>
          <p:spPr bwMode="auto">
            <a:xfrm>
              <a:off x="3638" y="2579"/>
              <a:ext cx="22" cy="318"/>
            </a:xfrm>
            <a:custGeom>
              <a:avLst/>
              <a:gdLst>
                <a:gd name="T0" fmla="*/ 14 w 14"/>
                <a:gd name="T1" fmla="*/ 0 h 212"/>
                <a:gd name="T2" fmla="*/ 20 w 14"/>
                <a:gd name="T3" fmla="*/ 363 h 212"/>
                <a:gd name="T4" fmla="*/ 31 w 14"/>
                <a:gd name="T5" fmla="*/ 554 h 212"/>
                <a:gd name="T6" fmla="*/ 47 w 14"/>
                <a:gd name="T7" fmla="*/ 716 h 212"/>
                <a:gd name="T8" fmla="*/ 35 w 14"/>
                <a:gd name="T9" fmla="*/ 255 h 212"/>
                <a:gd name="T10" fmla="*/ 13 w 14"/>
                <a:gd name="T11" fmla="*/ 12 h 2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2">
                  <a:moveTo>
                    <a:pt x="4" y="0"/>
                  </a:moveTo>
                  <a:cubicBezTo>
                    <a:pt x="6" y="35"/>
                    <a:pt x="5" y="72"/>
                    <a:pt x="5" y="107"/>
                  </a:cubicBezTo>
                  <a:cubicBezTo>
                    <a:pt x="5" y="126"/>
                    <a:pt x="6" y="144"/>
                    <a:pt x="8" y="164"/>
                  </a:cubicBezTo>
                  <a:cubicBezTo>
                    <a:pt x="8" y="180"/>
                    <a:pt x="9" y="197"/>
                    <a:pt x="12" y="212"/>
                  </a:cubicBezTo>
                  <a:cubicBezTo>
                    <a:pt x="12" y="167"/>
                    <a:pt x="14" y="120"/>
                    <a:pt x="9" y="75"/>
                  </a:cubicBezTo>
                  <a:cubicBezTo>
                    <a:pt x="6" y="52"/>
                    <a:pt x="0" y="26"/>
                    <a:pt x="3"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38" name="Freeform 1068">
              <a:extLst>
                <a:ext uri="{FF2B5EF4-FFF2-40B4-BE49-F238E27FC236}">
                  <a16:creationId xmlns:a16="http://schemas.microsoft.com/office/drawing/2014/main" id="{9C48E920-7FD1-433A-822D-B4D65D867EA0}"/>
                </a:ext>
              </a:extLst>
            </p:cNvPr>
            <p:cNvSpPr>
              <a:spLocks/>
            </p:cNvSpPr>
            <p:nvPr/>
          </p:nvSpPr>
          <p:spPr bwMode="auto">
            <a:xfrm>
              <a:off x="3905" y="1542"/>
              <a:ext cx="20" cy="231"/>
            </a:xfrm>
            <a:custGeom>
              <a:avLst/>
              <a:gdLst>
                <a:gd name="T0" fmla="*/ 0 w 13"/>
                <a:gd name="T1" fmla="*/ 0 h 154"/>
                <a:gd name="T2" fmla="*/ 12 w 13"/>
                <a:gd name="T3" fmla="*/ 291 h 154"/>
                <a:gd name="T4" fmla="*/ 34 w 13"/>
                <a:gd name="T5" fmla="*/ 521 h 154"/>
                <a:gd name="T6" fmla="*/ 12 w 13"/>
                <a:gd name="T7" fmla="*/ 8 h 1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54">
                  <a:moveTo>
                    <a:pt x="0" y="0"/>
                  </a:moveTo>
                  <a:cubicBezTo>
                    <a:pt x="9" y="24"/>
                    <a:pt x="3" y="60"/>
                    <a:pt x="3" y="86"/>
                  </a:cubicBezTo>
                  <a:cubicBezTo>
                    <a:pt x="3" y="109"/>
                    <a:pt x="7" y="131"/>
                    <a:pt x="9" y="154"/>
                  </a:cubicBezTo>
                  <a:cubicBezTo>
                    <a:pt x="9" y="103"/>
                    <a:pt x="13" y="50"/>
                    <a:pt x="3" y="2"/>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39" name="Freeform 1069">
              <a:extLst>
                <a:ext uri="{FF2B5EF4-FFF2-40B4-BE49-F238E27FC236}">
                  <a16:creationId xmlns:a16="http://schemas.microsoft.com/office/drawing/2014/main" id="{15CCB1AF-8C56-408C-A400-33F04456D00F}"/>
                </a:ext>
              </a:extLst>
            </p:cNvPr>
            <p:cNvSpPr>
              <a:spLocks/>
            </p:cNvSpPr>
            <p:nvPr/>
          </p:nvSpPr>
          <p:spPr bwMode="auto">
            <a:xfrm>
              <a:off x="3233" y="3858"/>
              <a:ext cx="293" cy="237"/>
            </a:xfrm>
            <a:custGeom>
              <a:avLst/>
              <a:gdLst>
                <a:gd name="T0" fmla="*/ 649 w 194"/>
                <a:gd name="T1" fmla="*/ 26 h 158"/>
                <a:gd name="T2" fmla="*/ 662 w 194"/>
                <a:gd name="T3" fmla="*/ 237 h 158"/>
                <a:gd name="T4" fmla="*/ 554 w 194"/>
                <a:gd name="T5" fmla="*/ 291 h 158"/>
                <a:gd name="T6" fmla="*/ 317 w 194"/>
                <a:gd name="T7" fmla="*/ 527 h 158"/>
                <a:gd name="T8" fmla="*/ 134 w 194"/>
                <a:gd name="T9" fmla="*/ 332 h 158"/>
                <a:gd name="T10" fmla="*/ 282 w 194"/>
                <a:gd name="T11" fmla="*/ 0 h 158"/>
                <a:gd name="T12" fmla="*/ 649 w 194"/>
                <a:gd name="T13" fmla="*/ 26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58">
                  <a:moveTo>
                    <a:pt x="189" y="7"/>
                  </a:moveTo>
                  <a:cubicBezTo>
                    <a:pt x="189" y="7"/>
                    <a:pt x="191" y="65"/>
                    <a:pt x="192" y="70"/>
                  </a:cubicBezTo>
                  <a:cubicBezTo>
                    <a:pt x="194" y="74"/>
                    <a:pt x="176" y="86"/>
                    <a:pt x="161" y="86"/>
                  </a:cubicBezTo>
                  <a:cubicBezTo>
                    <a:pt x="146" y="86"/>
                    <a:pt x="185" y="158"/>
                    <a:pt x="92" y="156"/>
                  </a:cubicBezTo>
                  <a:cubicBezTo>
                    <a:pt x="0" y="155"/>
                    <a:pt x="3" y="139"/>
                    <a:pt x="39" y="98"/>
                  </a:cubicBezTo>
                  <a:cubicBezTo>
                    <a:pt x="74" y="58"/>
                    <a:pt x="82" y="0"/>
                    <a:pt x="82" y="0"/>
                  </a:cubicBezTo>
                  <a:lnTo>
                    <a:pt x="189" y="7"/>
                  </a:lnTo>
                  <a:close/>
                </a:path>
              </a:pathLst>
            </a:custGeom>
            <a:solidFill>
              <a:srgbClr val="6A4A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40" name="Freeform 1070">
              <a:extLst>
                <a:ext uri="{FF2B5EF4-FFF2-40B4-BE49-F238E27FC236}">
                  <a16:creationId xmlns:a16="http://schemas.microsoft.com/office/drawing/2014/main" id="{2ACADE55-A0A9-4DF6-B477-81B5A213A4F6}"/>
                </a:ext>
              </a:extLst>
            </p:cNvPr>
            <p:cNvSpPr>
              <a:spLocks/>
            </p:cNvSpPr>
            <p:nvPr/>
          </p:nvSpPr>
          <p:spPr bwMode="auto">
            <a:xfrm>
              <a:off x="3649" y="3822"/>
              <a:ext cx="292" cy="257"/>
            </a:xfrm>
            <a:custGeom>
              <a:avLst/>
              <a:gdLst>
                <a:gd name="T0" fmla="*/ 12 w 194"/>
                <a:gd name="T1" fmla="*/ 32 h 171"/>
                <a:gd name="T2" fmla="*/ 12 w 194"/>
                <a:gd name="T3" fmla="*/ 302 h 171"/>
                <a:gd name="T4" fmla="*/ 135 w 194"/>
                <a:gd name="T5" fmla="*/ 379 h 171"/>
                <a:gd name="T6" fmla="*/ 331 w 194"/>
                <a:gd name="T7" fmla="*/ 580 h 171"/>
                <a:gd name="T8" fmla="*/ 467 w 194"/>
                <a:gd name="T9" fmla="*/ 298 h 171"/>
                <a:gd name="T10" fmla="*/ 405 w 194"/>
                <a:gd name="T11" fmla="*/ 0 h 171"/>
                <a:gd name="T12" fmla="*/ 12 w 194"/>
                <a:gd name="T13" fmla="*/ 32 h 1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71">
                  <a:moveTo>
                    <a:pt x="3" y="9"/>
                  </a:moveTo>
                  <a:cubicBezTo>
                    <a:pt x="3" y="89"/>
                    <a:pt x="3" y="89"/>
                    <a:pt x="3" y="89"/>
                  </a:cubicBezTo>
                  <a:cubicBezTo>
                    <a:pt x="3" y="95"/>
                    <a:pt x="28" y="107"/>
                    <a:pt x="40" y="112"/>
                  </a:cubicBezTo>
                  <a:cubicBezTo>
                    <a:pt x="52" y="116"/>
                    <a:pt x="0" y="171"/>
                    <a:pt x="97" y="171"/>
                  </a:cubicBezTo>
                  <a:cubicBezTo>
                    <a:pt x="194" y="171"/>
                    <a:pt x="168" y="127"/>
                    <a:pt x="137" y="88"/>
                  </a:cubicBezTo>
                  <a:cubicBezTo>
                    <a:pt x="106" y="49"/>
                    <a:pt x="119" y="0"/>
                    <a:pt x="119" y="0"/>
                  </a:cubicBezTo>
                  <a:lnTo>
                    <a:pt x="3" y="9"/>
                  </a:lnTo>
                  <a:close/>
                </a:path>
              </a:pathLst>
            </a:custGeom>
            <a:solidFill>
              <a:srgbClr val="6A4A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41" name="Freeform 1071">
              <a:extLst>
                <a:ext uri="{FF2B5EF4-FFF2-40B4-BE49-F238E27FC236}">
                  <a16:creationId xmlns:a16="http://schemas.microsoft.com/office/drawing/2014/main" id="{1F60DE65-3628-4011-A59A-98E7D59D1052}"/>
                </a:ext>
              </a:extLst>
            </p:cNvPr>
            <p:cNvSpPr>
              <a:spLocks/>
            </p:cNvSpPr>
            <p:nvPr/>
          </p:nvSpPr>
          <p:spPr bwMode="auto">
            <a:xfrm>
              <a:off x="3233" y="3858"/>
              <a:ext cx="293" cy="237"/>
            </a:xfrm>
            <a:custGeom>
              <a:avLst/>
              <a:gdLst>
                <a:gd name="T0" fmla="*/ 649 w 194"/>
                <a:gd name="T1" fmla="*/ 26 h 158"/>
                <a:gd name="T2" fmla="*/ 662 w 194"/>
                <a:gd name="T3" fmla="*/ 237 h 158"/>
                <a:gd name="T4" fmla="*/ 554 w 194"/>
                <a:gd name="T5" fmla="*/ 291 h 158"/>
                <a:gd name="T6" fmla="*/ 317 w 194"/>
                <a:gd name="T7" fmla="*/ 527 h 158"/>
                <a:gd name="T8" fmla="*/ 134 w 194"/>
                <a:gd name="T9" fmla="*/ 332 h 158"/>
                <a:gd name="T10" fmla="*/ 282 w 194"/>
                <a:gd name="T11" fmla="*/ 0 h 158"/>
                <a:gd name="T12" fmla="*/ 649 w 194"/>
                <a:gd name="T13" fmla="*/ 26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58">
                  <a:moveTo>
                    <a:pt x="189" y="7"/>
                  </a:moveTo>
                  <a:cubicBezTo>
                    <a:pt x="189" y="7"/>
                    <a:pt x="191" y="65"/>
                    <a:pt x="192" y="70"/>
                  </a:cubicBezTo>
                  <a:cubicBezTo>
                    <a:pt x="194" y="74"/>
                    <a:pt x="176" y="86"/>
                    <a:pt x="161" y="86"/>
                  </a:cubicBezTo>
                  <a:cubicBezTo>
                    <a:pt x="146" y="86"/>
                    <a:pt x="185" y="158"/>
                    <a:pt x="92" y="156"/>
                  </a:cubicBezTo>
                  <a:cubicBezTo>
                    <a:pt x="0" y="155"/>
                    <a:pt x="3" y="139"/>
                    <a:pt x="39" y="98"/>
                  </a:cubicBezTo>
                  <a:cubicBezTo>
                    <a:pt x="74" y="58"/>
                    <a:pt x="82" y="0"/>
                    <a:pt x="82" y="0"/>
                  </a:cubicBezTo>
                  <a:lnTo>
                    <a:pt x="189" y="7"/>
                  </a:ln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42" name="Freeform 1072">
              <a:extLst>
                <a:ext uri="{FF2B5EF4-FFF2-40B4-BE49-F238E27FC236}">
                  <a16:creationId xmlns:a16="http://schemas.microsoft.com/office/drawing/2014/main" id="{3E5E8594-BE81-445A-A7AD-D0BFCBCB0EB3}"/>
                </a:ext>
              </a:extLst>
            </p:cNvPr>
            <p:cNvSpPr>
              <a:spLocks/>
            </p:cNvSpPr>
            <p:nvPr/>
          </p:nvSpPr>
          <p:spPr bwMode="auto">
            <a:xfrm>
              <a:off x="3649" y="3822"/>
              <a:ext cx="292" cy="257"/>
            </a:xfrm>
            <a:custGeom>
              <a:avLst/>
              <a:gdLst>
                <a:gd name="T0" fmla="*/ 12 w 194"/>
                <a:gd name="T1" fmla="*/ 32 h 171"/>
                <a:gd name="T2" fmla="*/ 12 w 194"/>
                <a:gd name="T3" fmla="*/ 302 h 171"/>
                <a:gd name="T4" fmla="*/ 135 w 194"/>
                <a:gd name="T5" fmla="*/ 379 h 171"/>
                <a:gd name="T6" fmla="*/ 331 w 194"/>
                <a:gd name="T7" fmla="*/ 580 h 171"/>
                <a:gd name="T8" fmla="*/ 467 w 194"/>
                <a:gd name="T9" fmla="*/ 298 h 171"/>
                <a:gd name="T10" fmla="*/ 405 w 194"/>
                <a:gd name="T11" fmla="*/ 0 h 171"/>
                <a:gd name="T12" fmla="*/ 12 w 194"/>
                <a:gd name="T13" fmla="*/ 32 h 1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71">
                  <a:moveTo>
                    <a:pt x="3" y="9"/>
                  </a:moveTo>
                  <a:cubicBezTo>
                    <a:pt x="3" y="89"/>
                    <a:pt x="3" y="89"/>
                    <a:pt x="3" y="89"/>
                  </a:cubicBezTo>
                  <a:cubicBezTo>
                    <a:pt x="3" y="95"/>
                    <a:pt x="28" y="107"/>
                    <a:pt x="40" y="112"/>
                  </a:cubicBezTo>
                  <a:cubicBezTo>
                    <a:pt x="52" y="116"/>
                    <a:pt x="0" y="171"/>
                    <a:pt x="97" y="171"/>
                  </a:cubicBezTo>
                  <a:cubicBezTo>
                    <a:pt x="194" y="171"/>
                    <a:pt x="168" y="127"/>
                    <a:pt x="137" y="88"/>
                  </a:cubicBezTo>
                  <a:cubicBezTo>
                    <a:pt x="106" y="49"/>
                    <a:pt x="119" y="0"/>
                    <a:pt x="119" y="0"/>
                  </a:cubicBezTo>
                  <a:lnTo>
                    <a:pt x="3" y="9"/>
                  </a:ln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43" name="Freeform 1073">
              <a:extLst>
                <a:ext uri="{FF2B5EF4-FFF2-40B4-BE49-F238E27FC236}">
                  <a16:creationId xmlns:a16="http://schemas.microsoft.com/office/drawing/2014/main" id="{332834FC-0B66-4B91-99B2-8FA7AC9B13EC}"/>
                </a:ext>
              </a:extLst>
            </p:cNvPr>
            <p:cNvSpPr>
              <a:spLocks/>
            </p:cNvSpPr>
            <p:nvPr/>
          </p:nvSpPr>
          <p:spPr bwMode="auto">
            <a:xfrm>
              <a:off x="3193" y="1802"/>
              <a:ext cx="766" cy="2109"/>
            </a:xfrm>
            <a:custGeom>
              <a:avLst/>
              <a:gdLst>
                <a:gd name="T0" fmla="*/ 1682 w 509"/>
                <a:gd name="T1" fmla="*/ 514 h 1408"/>
                <a:gd name="T2" fmla="*/ 1594 w 509"/>
                <a:gd name="T3" fmla="*/ 1330 h 1408"/>
                <a:gd name="T4" fmla="*/ 1520 w 509"/>
                <a:gd name="T5" fmla="*/ 2578 h 1408"/>
                <a:gd name="T6" fmla="*/ 1499 w 509"/>
                <a:gd name="T7" fmla="*/ 3316 h 1408"/>
                <a:gd name="T8" fmla="*/ 1520 w 509"/>
                <a:gd name="T9" fmla="*/ 4429 h 1408"/>
                <a:gd name="T10" fmla="*/ 974 w 509"/>
                <a:gd name="T11" fmla="*/ 4543 h 1408"/>
                <a:gd name="T12" fmla="*/ 1058 w 509"/>
                <a:gd name="T13" fmla="*/ 3309 h 1408"/>
                <a:gd name="T14" fmla="*/ 1022 w 509"/>
                <a:gd name="T15" fmla="*/ 2759 h 1408"/>
                <a:gd name="T16" fmla="*/ 947 w 509"/>
                <a:gd name="T17" fmla="*/ 1754 h 1408"/>
                <a:gd name="T18" fmla="*/ 892 w 509"/>
                <a:gd name="T19" fmla="*/ 1748 h 1408"/>
                <a:gd name="T20" fmla="*/ 811 w 509"/>
                <a:gd name="T21" fmla="*/ 2829 h 1408"/>
                <a:gd name="T22" fmla="*/ 789 w 509"/>
                <a:gd name="T23" fmla="*/ 3421 h 1408"/>
                <a:gd name="T24" fmla="*/ 811 w 509"/>
                <a:gd name="T25" fmla="*/ 4543 h 1408"/>
                <a:gd name="T26" fmla="*/ 324 w 509"/>
                <a:gd name="T27" fmla="*/ 4591 h 1408"/>
                <a:gd name="T28" fmla="*/ 229 w 509"/>
                <a:gd name="T29" fmla="*/ 3322 h 1408"/>
                <a:gd name="T30" fmla="*/ 263 w 509"/>
                <a:gd name="T31" fmla="*/ 2564 h 1408"/>
                <a:gd name="T32" fmla="*/ 184 w 509"/>
                <a:gd name="T33" fmla="*/ 1338 h 1408"/>
                <a:gd name="T34" fmla="*/ 93 w 509"/>
                <a:gd name="T35" fmla="*/ 500 h 1408"/>
                <a:gd name="T36" fmla="*/ 1682 w 509"/>
                <a:gd name="T37" fmla="*/ 514 h 14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9" h="1408">
                  <a:moveTo>
                    <a:pt x="494" y="153"/>
                  </a:moveTo>
                  <a:cubicBezTo>
                    <a:pt x="509" y="267"/>
                    <a:pt x="484" y="341"/>
                    <a:pt x="468" y="396"/>
                  </a:cubicBezTo>
                  <a:cubicBezTo>
                    <a:pt x="452" y="452"/>
                    <a:pt x="432" y="692"/>
                    <a:pt x="446" y="767"/>
                  </a:cubicBezTo>
                  <a:cubicBezTo>
                    <a:pt x="476" y="933"/>
                    <a:pt x="444" y="965"/>
                    <a:pt x="440" y="987"/>
                  </a:cubicBezTo>
                  <a:cubicBezTo>
                    <a:pt x="436" y="1009"/>
                    <a:pt x="450" y="1230"/>
                    <a:pt x="446" y="1318"/>
                  </a:cubicBezTo>
                  <a:cubicBezTo>
                    <a:pt x="442" y="1406"/>
                    <a:pt x="348" y="1380"/>
                    <a:pt x="286" y="1352"/>
                  </a:cubicBezTo>
                  <a:cubicBezTo>
                    <a:pt x="224" y="1324"/>
                    <a:pt x="326" y="1039"/>
                    <a:pt x="310" y="985"/>
                  </a:cubicBezTo>
                  <a:cubicBezTo>
                    <a:pt x="294" y="931"/>
                    <a:pt x="300" y="893"/>
                    <a:pt x="300" y="821"/>
                  </a:cubicBezTo>
                  <a:cubicBezTo>
                    <a:pt x="302" y="649"/>
                    <a:pt x="278" y="522"/>
                    <a:pt x="278" y="522"/>
                  </a:cubicBezTo>
                  <a:cubicBezTo>
                    <a:pt x="278" y="522"/>
                    <a:pt x="266" y="517"/>
                    <a:pt x="262" y="520"/>
                  </a:cubicBezTo>
                  <a:cubicBezTo>
                    <a:pt x="245" y="531"/>
                    <a:pt x="243" y="694"/>
                    <a:pt x="238" y="842"/>
                  </a:cubicBezTo>
                  <a:cubicBezTo>
                    <a:pt x="233" y="980"/>
                    <a:pt x="232" y="953"/>
                    <a:pt x="231" y="1018"/>
                  </a:cubicBezTo>
                  <a:cubicBezTo>
                    <a:pt x="230" y="1077"/>
                    <a:pt x="262" y="1302"/>
                    <a:pt x="238" y="1352"/>
                  </a:cubicBezTo>
                  <a:cubicBezTo>
                    <a:pt x="214" y="1402"/>
                    <a:pt x="145" y="1408"/>
                    <a:pt x="95" y="1366"/>
                  </a:cubicBezTo>
                  <a:cubicBezTo>
                    <a:pt x="45" y="1324"/>
                    <a:pt x="89" y="1063"/>
                    <a:pt x="67" y="989"/>
                  </a:cubicBezTo>
                  <a:cubicBezTo>
                    <a:pt x="45" y="915"/>
                    <a:pt x="85" y="881"/>
                    <a:pt x="77" y="763"/>
                  </a:cubicBezTo>
                  <a:cubicBezTo>
                    <a:pt x="69" y="646"/>
                    <a:pt x="75" y="443"/>
                    <a:pt x="54" y="398"/>
                  </a:cubicBezTo>
                  <a:cubicBezTo>
                    <a:pt x="0" y="286"/>
                    <a:pt x="37" y="181"/>
                    <a:pt x="27" y="149"/>
                  </a:cubicBezTo>
                  <a:cubicBezTo>
                    <a:pt x="27" y="149"/>
                    <a:pt x="272" y="0"/>
                    <a:pt x="494" y="153"/>
                  </a:cubicBezTo>
                </a:path>
              </a:pathLst>
            </a:custGeom>
            <a:solidFill>
              <a:srgbClr val="CDAE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44" name="Freeform 1074">
              <a:extLst>
                <a:ext uri="{FF2B5EF4-FFF2-40B4-BE49-F238E27FC236}">
                  <a16:creationId xmlns:a16="http://schemas.microsoft.com/office/drawing/2014/main" id="{B219B448-4295-4583-A87B-0DD0053EA3A9}"/>
                </a:ext>
              </a:extLst>
            </p:cNvPr>
            <p:cNvSpPr>
              <a:spLocks/>
            </p:cNvSpPr>
            <p:nvPr/>
          </p:nvSpPr>
          <p:spPr bwMode="auto">
            <a:xfrm>
              <a:off x="3028" y="1165"/>
              <a:ext cx="1104" cy="1225"/>
            </a:xfrm>
            <a:custGeom>
              <a:avLst/>
              <a:gdLst>
                <a:gd name="T0" fmla="*/ 1027 w 733"/>
                <a:gd name="T1" fmla="*/ 0 h 818"/>
                <a:gd name="T2" fmla="*/ 1316 w 733"/>
                <a:gd name="T3" fmla="*/ 460 h 818"/>
                <a:gd name="T4" fmla="*/ 1532 w 733"/>
                <a:gd name="T5" fmla="*/ 40 h 818"/>
                <a:gd name="T6" fmla="*/ 1940 w 733"/>
                <a:gd name="T7" fmla="*/ 177 h 818"/>
                <a:gd name="T8" fmla="*/ 2423 w 733"/>
                <a:gd name="T9" fmla="*/ 1403 h 818"/>
                <a:gd name="T10" fmla="*/ 2470 w 733"/>
                <a:gd name="T11" fmla="*/ 2592 h 818"/>
                <a:gd name="T12" fmla="*/ 2216 w 733"/>
                <a:gd name="T13" fmla="*/ 2600 h 818"/>
                <a:gd name="T14" fmla="*/ 2071 w 733"/>
                <a:gd name="T15" fmla="*/ 1767 h 818"/>
                <a:gd name="T16" fmla="*/ 2088 w 733"/>
                <a:gd name="T17" fmla="*/ 2119 h 818"/>
                <a:gd name="T18" fmla="*/ 1237 w 733"/>
                <a:gd name="T19" fmla="*/ 2456 h 818"/>
                <a:gd name="T20" fmla="*/ 452 w 733"/>
                <a:gd name="T21" fmla="*/ 2153 h 818"/>
                <a:gd name="T22" fmla="*/ 438 w 733"/>
                <a:gd name="T23" fmla="*/ 2095 h 818"/>
                <a:gd name="T24" fmla="*/ 377 w 733"/>
                <a:gd name="T25" fmla="*/ 2619 h 818"/>
                <a:gd name="T26" fmla="*/ 93 w 733"/>
                <a:gd name="T27" fmla="*/ 2633 h 818"/>
                <a:gd name="T28" fmla="*/ 134 w 733"/>
                <a:gd name="T29" fmla="*/ 1498 h 818"/>
                <a:gd name="T30" fmla="*/ 687 w 733"/>
                <a:gd name="T31" fmla="*/ 157 h 818"/>
                <a:gd name="T32" fmla="*/ 1027 w 733"/>
                <a:gd name="T33" fmla="*/ 0 h 8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3" h="818">
                  <a:moveTo>
                    <a:pt x="301" y="0"/>
                  </a:moveTo>
                  <a:cubicBezTo>
                    <a:pt x="301" y="0"/>
                    <a:pt x="370" y="136"/>
                    <a:pt x="385" y="137"/>
                  </a:cubicBezTo>
                  <a:cubicBezTo>
                    <a:pt x="396" y="137"/>
                    <a:pt x="438" y="26"/>
                    <a:pt x="448" y="12"/>
                  </a:cubicBezTo>
                  <a:cubicBezTo>
                    <a:pt x="471" y="25"/>
                    <a:pt x="527" y="36"/>
                    <a:pt x="568" y="53"/>
                  </a:cubicBezTo>
                  <a:cubicBezTo>
                    <a:pt x="609" y="70"/>
                    <a:pt x="697" y="226"/>
                    <a:pt x="709" y="418"/>
                  </a:cubicBezTo>
                  <a:cubicBezTo>
                    <a:pt x="721" y="610"/>
                    <a:pt x="733" y="747"/>
                    <a:pt x="723" y="772"/>
                  </a:cubicBezTo>
                  <a:cubicBezTo>
                    <a:pt x="723" y="772"/>
                    <a:pt x="665" y="784"/>
                    <a:pt x="649" y="774"/>
                  </a:cubicBezTo>
                  <a:cubicBezTo>
                    <a:pt x="628" y="760"/>
                    <a:pt x="609" y="608"/>
                    <a:pt x="606" y="526"/>
                  </a:cubicBezTo>
                  <a:cubicBezTo>
                    <a:pt x="606" y="526"/>
                    <a:pt x="616" y="588"/>
                    <a:pt x="611" y="631"/>
                  </a:cubicBezTo>
                  <a:cubicBezTo>
                    <a:pt x="610" y="639"/>
                    <a:pt x="537" y="818"/>
                    <a:pt x="362" y="731"/>
                  </a:cubicBezTo>
                  <a:cubicBezTo>
                    <a:pt x="294" y="697"/>
                    <a:pt x="189" y="754"/>
                    <a:pt x="132" y="641"/>
                  </a:cubicBezTo>
                  <a:cubicBezTo>
                    <a:pt x="132" y="641"/>
                    <a:pt x="127" y="627"/>
                    <a:pt x="128" y="624"/>
                  </a:cubicBezTo>
                  <a:cubicBezTo>
                    <a:pt x="128" y="624"/>
                    <a:pt x="118" y="743"/>
                    <a:pt x="110" y="780"/>
                  </a:cubicBezTo>
                  <a:cubicBezTo>
                    <a:pt x="110" y="780"/>
                    <a:pt x="88" y="812"/>
                    <a:pt x="27" y="784"/>
                  </a:cubicBezTo>
                  <a:cubicBezTo>
                    <a:pt x="27" y="784"/>
                    <a:pt x="0" y="622"/>
                    <a:pt x="39" y="446"/>
                  </a:cubicBezTo>
                  <a:cubicBezTo>
                    <a:pt x="79" y="269"/>
                    <a:pt x="113" y="87"/>
                    <a:pt x="201" y="47"/>
                  </a:cubicBezTo>
                  <a:cubicBezTo>
                    <a:pt x="289" y="7"/>
                    <a:pt x="301" y="0"/>
                    <a:pt x="301" y="0"/>
                  </a:cubicBezTo>
                </a:path>
              </a:pathLst>
            </a:custGeom>
            <a:solidFill>
              <a:srgbClr val="98C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45" name="Freeform 1075">
              <a:extLst>
                <a:ext uri="{FF2B5EF4-FFF2-40B4-BE49-F238E27FC236}">
                  <a16:creationId xmlns:a16="http://schemas.microsoft.com/office/drawing/2014/main" id="{E8609D29-67D6-48A9-9968-081B23BAA6BC}"/>
                </a:ext>
              </a:extLst>
            </p:cNvPr>
            <p:cNvSpPr>
              <a:spLocks/>
            </p:cNvSpPr>
            <p:nvPr/>
          </p:nvSpPr>
          <p:spPr bwMode="auto">
            <a:xfrm>
              <a:off x="3027" y="1165"/>
              <a:ext cx="1105" cy="1225"/>
            </a:xfrm>
            <a:custGeom>
              <a:avLst/>
              <a:gdLst>
                <a:gd name="T0" fmla="*/ 1031 w 734"/>
                <a:gd name="T1" fmla="*/ 0 h 818"/>
                <a:gd name="T2" fmla="*/ 1314 w 734"/>
                <a:gd name="T3" fmla="*/ 458 h 818"/>
                <a:gd name="T4" fmla="*/ 1533 w 734"/>
                <a:gd name="T5" fmla="*/ 40 h 818"/>
                <a:gd name="T6" fmla="*/ 1942 w 734"/>
                <a:gd name="T7" fmla="*/ 177 h 818"/>
                <a:gd name="T8" fmla="*/ 2418 w 734"/>
                <a:gd name="T9" fmla="*/ 1403 h 818"/>
                <a:gd name="T10" fmla="*/ 2470 w 734"/>
                <a:gd name="T11" fmla="*/ 2592 h 818"/>
                <a:gd name="T12" fmla="*/ 2219 w 734"/>
                <a:gd name="T13" fmla="*/ 2600 h 818"/>
                <a:gd name="T14" fmla="*/ 2071 w 734"/>
                <a:gd name="T15" fmla="*/ 1767 h 818"/>
                <a:gd name="T16" fmla="*/ 2088 w 734"/>
                <a:gd name="T17" fmla="*/ 2119 h 818"/>
                <a:gd name="T18" fmla="*/ 1237 w 734"/>
                <a:gd name="T19" fmla="*/ 2456 h 818"/>
                <a:gd name="T20" fmla="*/ 453 w 734"/>
                <a:gd name="T21" fmla="*/ 2149 h 818"/>
                <a:gd name="T22" fmla="*/ 440 w 734"/>
                <a:gd name="T23" fmla="*/ 2092 h 818"/>
                <a:gd name="T24" fmla="*/ 378 w 734"/>
                <a:gd name="T25" fmla="*/ 2619 h 818"/>
                <a:gd name="T26" fmla="*/ 95 w 734"/>
                <a:gd name="T27" fmla="*/ 2633 h 818"/>
                <a:gd name="T28" fmla="*/ 135 w 734"/>
                <a:gd name="T29" fmla="*/ 1493 h 818"/>
                <a:gd name="T30" fmla="*/ 686 w 734"/>
                <a:gd name="T31" fmla="*/ 157 h 818"/>
                <a:gd name="T32" fmla="*/ 1031 w 734"/>
                <a:gd name="T33" fmla="*/ 0 h 8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4" h="818">
                  <a:moveTo>
                    <a:pt x="302" y="0"/>
                  </a:moveTo>
                  <a:cubicBezTo>
                    <a:pt x="302" y="0"/>
                    <a:pt x="371" y="136"/>
                    <a:pt x="385" y="136"/>
                  </a:cubicBezTo>
                  <a:cubicBezTo>
                    <a:pt x="396" y="137"/>
                    <a:pt x="439" y="26"/>
                    <a:pt x="449" y="12"/>
                  </a:cubicBezTo>
                  <a:cubicBezTo>
                    <a:pt x="472" y="25"/>
                    <a:pt x="528" y="36"/>
                    <a:pt x="569" y="53"/>
                  </a:cubicBezTo>
                  <a:cubicBezTo>
                    <a:pt x="610" y="70"/>
                    <a:pt x="697" y="226"/>
                    <a:pt x="709" y="418"/>
                  </a:cubicBezTo>
                  <a:cubicBezTo>
                    <a:pt x="721" y="610"/>
                    <a:pt x="734" y="747"/>
                    <a:pt x="724" y="772"/>
                  </a:cubicBezTo>
                  <a:cubicBezTo>
                    <a:pt x="724" y="772"/>
                    <a:pt x="667" y="783"/>
                    <a:pt x="650" y="774"/>
                  </a:cubicBezTo>
                  <a:cubicBezTo>
                    <a:pt x="629" y="762"/>
                    <a:pt x="610" y="608"/>
                    <a:pt x="607" y="526"/>
                  </a:cubicBezTo>
                  <a:cubicBezTo>
                    <a:pt x="607" y="526"/>
                    <a:pt x="617" y="588"/>
                    <a:pt x="612" y="631"/>
                  </a:cubicBezTo>
                  <a:cubicBezTo>
                    <a:pt x="611" y="638"/>
                    <a:pt x="537" y="818"/>
                    <a:pt x="363" y="731"/>
                  </a:cubicBezTo>
                  <a:cubicBezTo>
                    <a:pt x="294" y="696"/>
                    <a:pt x="189" y="754"/>
                    <a:pt x="133" y="640"/>
                  </a:cubicBezTo>
                  <a:cubicBezTo>
                    <a:pt x="133" y="640"/>
                    <a:pt x="129" y="631"/>
                    <a:pt x="129" y="623"/>
                  </a:cubicBezTo>
                  <a:cubicBezTo>
                    <a:pt x="129" y="623"/>
                    <a:pt x="120" y="749"/>
                    <a:pt x="111" y="780"/>
                  </a:cubicBezTo>
                  <a:cubicBezTo>
                    <a:pt x="108" y="792"/>
                    <a:pt x="63" y="805"/>
                    <a:pt x="28" y="784"/>
                  </a:cubicBezTo>
                  <a:cubicBezTo>
                    <a:pt x="28" y="784"/>
                    <a:pt x="0" y="622"/>
                    <a:pt x="40" y="445"/>
                  </a:cubicBezTo>
                  <a:cubicBezTo>
                    <a:pt x="80" y="269"/>
                    <a:pt x="113" y="86"/>
                    <a:pt x="201" y="47"/>
                  </a:cubicBezTo>
                  <a:cubicBezTo>
                    <a:pt x="289" y="7"/>
                    <a:pt x="302" y="0"/>
                    <a:pt x="302" y="0"/>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46" name="Freeform 1076">
              <a:extLst>
                <a:ext uri="{FF2B5EF4-FFF2-40B4-BE49-F238E27FC236}">
                  <a16:creationId xmlns:a16="http://schemas.microsoft.com/office/drawing/2014/main" id="{1063E7C2-3144-474B-8CAA-E5C531B48469}"/>
                </a:ext>
              </a:extLst>
            </p:cNvPr>
            <p:cNvSpPr>
              <a:spLocks/>
            </p:cNvSpPr>
            <p:nvPr/>
          </p:nvSpPr>
          <p:spPr bwMode="auto">
            <a:xfrm>
              <a:off x="3226" y="2121"/>
              <a:ext cx="720" cy="1790"/>
            </a:xfrm>
            <a:custGeom>
              <a:avLst/>
              <a:gdLst>
                <a:gd name="T0" fmla="*/ 1627 w 478"/>
                <a:gd name="T1" fmla="*/ 0 h 1195"/>
                <a:gd name="T2" fmla="*/ 1524 w 478"/>
                <a:gd name="T3" fmla="*/ 614 h 1195"/>
                <a:gd name="T4" fmla="*/ 1451 w 478"/>
                <a:gd name="T5" fmla="*/ 1862 h 1195"/>
                <a:gd name="T6" fmla="*/ 1429 w 478"/>
                <a:gd name="T7" fmla="*/ 2600 h 1195"/>
                <a:gd name="T8" fmla="*/ 1451 w 478"/>
                <a:gd name="T9" fmla="*/ 3713 h 1195"/>
                <a:gd name="T10" fmla="*/ 902 w 478"/>
                <a:gd name="T11" fmla="*/ 3827 h 1195"/>
                <a:gd name="T12" fmla="*/ 985 w 478"/>
                <a:gd name="T13" fmla="*/ 2594 h 1195"/>
                <a:gd name="T14" fmla="*/ 950 w 478"/>
                <a:gd name="T15" fmla="*/ 2045 h 1195"/>
                <a:gd name="T16" fmla="*/ 875 w 478"/>
                <a:gd name="T17" fmla="*/ 1040 h 1195"/>
                <a:gd name="T18" fmla="*/ 821 w 478"/>
                <a:gd name="T19" fmla="*/ 1032 h 1195"/>
                <a:gd name="T20" fmla="*/ 743 w 478"/>
                <a:gd name="T21" fmla="*/ 2027 h 1195"/>
                <a:gd name="T22" fmla="*/ 714 w 478"/>
                <a:gd name="T23" fmla="*/ 2741 h 1195"/>
                <a:gd name="T24" fmla="*/ 743 w 478"/>
                <a:gd name="T25" fmla="*/ 3827 h 1195"/>
                <a:gd name="T26" fmla="*/ 250 w 478"/>
                <a:gd name="T27" fmla="*/ 3875 h 1195"/>
                <a:gd name="T28" fmla="*/ 154 w 478"/>
                <a:gd name="T29" fmla="*/ 2608 h 1195"/>
                <a:gd name="T30" fmla="*/ 188 w 478"/>
                <a:gd name="T31" fmla="*/ 1848 h 1195"/>
                <a:gd name="T32" fmla="*/ 108 w 478"/>
                <a:gd name="T33" fmla="*/ 622 h 1195"/>
                <a:gd name="T34" fmla="*/ 12 w 478"/>
                <a:gd name="T35" fmla="*/ 19 h 11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8" h="1195">
                  <a:moveTo>
                    <a:pt x="476" y="0"/>
                  </a:moveTo>
                  <a:cubicBezTo>
                    <a:pt x="478" y="81"/>
                    <a:pt x="459" y="138"/>
                    <a:pt x="446" y="183"/>
                  </a:cubicBezTo>
                  <a:cubicBezTo>
                    <a:pt x="430" y="239"/>
                    <a:pt x="410" y="479"/>
                    <a:pt x="424" y="554"/>
                  </a:cubicBezTo>
                  <a:cubicBezTo>
                    <a:pt x="455" y="720"/>
                    <a:pt x="422" y="752"/>
                    <a:pt x="418" y="774"/>
                  </a:cubicBezTo>
                  <a:cubicBezTo>
                    <a:pt x="414" y="796"/>
                    <a:pt x="428" y="1017"/>
                    <a:pt x="424" y="1105"/>
                  </a:cubicBezTo>
                  <a:cubicBezTo>
                    <a:pt x="420" y="1193"/>
                    <a:pt x="326" y="1167"/>
                    <a:pt x="264" y="1139"/>
                  </a:cubicBezTo>
                  <a:cubicBezTo>
                    <a:pt x="203" y="1111"/>
                    <a:pt x="304" y="826"/>
                    <a:pt x="288" y="772"/>
                  </a:cubicBezTo>
                  <a:cubicBezTo>
                    <a:pt x="272" y="718"/>
                    <a:pt x="278" y="700"/>
                    <a:pt x="278" y="608"/>
                  </a:cubicBezTo>
                  <a:cubicBezTo>
                    <a:pt x="278" y="437"/>
                    <a:pt x="256" y="309"/>
                    <a:pt x="256" y="309"/>
                  </a:cubicBezTo>
                  <a:cubicBezTo>
                    <a:pt x="256" y="309"/>
                    <a:pt x="248" y="305"/>
                    <a:pt x="240" y="307"/>
                  </a:cubicBezTo>
                  <a:cubicBezTo>
                    <a:pt x="224" y="309"/>
                    <a:pt x="225" y="452"/>
                    <a:pt x="217" y="603"/>
                  </a:cubicBezTo>
                  <a:cubicBezTo>
                    <a:pt x="209" y="752"/>
                    <a:pt x="209" y="757"/>
                    <a:pt x="209" y="816"/>
                  </a:cubicBezTo>
                  <a:cubicBezTo>
                    <a:pt x="209" y="875"/>
                    <a:pt x="240" y="1089"/>
                    <a:pt x="217" y="1139"/>
                  </a:cubicBezTo>
                  <a:cubicBezTo>
                    <a:pt x="193" y="1189"/>
                    <a:pt x="123" y="1195"/>
                    <a:pt x="73" y="1153"/>
                  </a:cubicBezTo>
                  <a:cubicBezTo>
                    <a:pt x="23" y="1111"/>
                    <a:pt x="67" y="850"/>
                    <a:pt x="45" y="776"/>
                  </a:cubicBezTo>
                  <a:cubicBezTo>
                    <a:pt x="23" y="702"/>
                    <a:pt x="63" y="668"/>
                    <a:pt x="55" y="550"/>
                  </a:cubicBezTo>
                  <a:cubicBezTo>
                    <a:pt x="47" y="433"/>
                    <a:pt x="53" y="230"/>
                    <a:pt x="32" y="185"/>
                  </a:cubicBezTo>
                  <a:cubicBezTo>
                    <a:pt x="0" y="118"/>
                    <a:pt x="0" y="54"/>
                    <a:pt x="3"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47" name="Freeform 1077">
              <a:extLst>
                <a:ext uri="{FF2B5EF4-FFF2-40B4-BE49-F238E27FC236}">
                  <a16:creationId xmlns:a16="http://schemas.microsoft.com/office/drawing/2014/main" id="{DC9E313C-059E-4C32-A41C-823C09AFB554}"/>
                </a:ext>
              </a:extLst>
            </p:cNvPr>
            <p:cNvSpPr>
              <a:spLocks/>
            </p:cNvSpPr>
            <p:nvPr/>
          </p:nvSpPr>
          <p:spPr bwMode="auto">
            <a:xfrm>
              <a:off x="3501" y="2521"/>
              <a:ext cx="74" cy="61"/>
            </a:xfrm>
            <a:custGeom>
              <a:avLst/>
              <a:gdLst>
                <a:gd name="T0" fmla="*/ 169 w 49"/>
                <a:gd name="T1" fmla="*/ 115 h 41"/>
                <a:gd name="T2" fmla="*/ 0 w 49"/>
                <a:gd name="T3" fmla="*/ 0 h 41"/>
                <a:gd name="T4" fmla="*/ 0 60000 65536"/>
                <a:gd name="T5" fmla="*/ 0 60000 65536"/>
              </a:gdLst>
              <a:ahLst/>
              <a:cxnLst>
                <a:cxn ang="T4">
                  <a:pos x="T0" y="T1"/>
                </a:cxn>
                <a:cxn ang="T5">
                  <a:pos x="T2" y="T3"/>
                </a:cxn>
              </a:cxnLst>
              <a:rect l="0" t="0" r="r" b="b"/>
              <a:pathLst>
                <a:path w="49" h="41">
                  <a:moveTo>
                    <a:pt x="49" y="35"/>
                  </a:moveTo>
                  <a:cubicBezTo>
                    <a:pt x="34" y="41"/>
                    <a:pt x="2" y="14"/>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48" name="Freeform 1078">
              <a:extLst>
                <a:ext uri="{FF2B5EF4-FFF2-40B4-BE49-F238E27FC236}">
                  <a16:creationId xmlns:a16="http://schemas.microsoft.com/office/drawing/2014/main" id="{6AEBEF3D-9199-45C6-8D84-53D899DC190F}"/>
                </a:ext>
              </a:extLst>
            </p:cNvPr>
            <p:cNvSpPr>
              <a:spLocks/>
            </p:cNvSpPr>
            <p:nvPr/>
          </p:nvSpPr>
          <p:spPr bwMode="auto">
            <a:xfrm>
              <a:off x="3617" y="2537"/>
              <a:ext cx="74" cy="36"/>
            </a:xfrm>
            <a:custGeom>
              <a:avLst/>
              <a:gdLst>
                <a:gd name="T0" fmla="*/ 0 w 49"/>
                <a:gd name="T1" fmla="*/ 81 h 24"/>
                <a:gd name="T2" fmla="*/ 103 w 49"/>
                <a:gd name="T3" fmla="*/ 48 h 24"/>
                <a:gd name="T4" fmla="*/ 169 w 49"/>
                <a:gd name="T5" fmla="*/ 0 h 24"/>
                <a:gd name="T6" fmla="*/ 0 60000 65536"/>
                <a:gd name="T7" fmla="*/ 0 60000 65536"/>
                <a:gd name="T8" fmla="*/ 0 60000 65536"/>
              </a:gdLst>
              <a:ahLst/>
              <a:cxnLst>
                <a:cxn ang="T6">
                  <a:pos x="T0" y="T1"/>
                </a:cxn>
                <a:cxn ang="T7">
                  <a:pos x="T2" y="T3"/>
                </a:cxn>
                <a:cxn ang="T8">
                  <a:pos x="T4" y="T5"/>
                </a:cxn>
              </a:cxnLst>
              <a:rect l="0" t="0" r="r" b="b"/>
              <a:pathLst>
                <a:path w="49" h="24">
                  <a:moveTo>
                    <a:pt x="0" y="24"/>
                  </a:moveTo>
                  <a:cubicBezTo>
                    <a:pt x="11" y="24"/>
                    <a:pt x="20" y="19"/>
                    <a:pt x="30" y="14"/>
                  </a:cubicBezTo>
                  <a:cubicBezTo>
                    <a:pt x="36" y="10"/>
                    <a:pt x="42" y="3"/>
                    <a:pt x="49"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49" name="Freeform 1079">
              <a:extLst>
                <a:ext uri="{FF2B5EF4-FFF2-40B4-BE49-F238E27FC236}">
                  <a16:creationId xmlns:a16="http://schemas.microsoft.com/office/drawing/2014/main" id="{A9CC0109-59E0-4DC8-AB4F-D3A85E9C69A4}"/>
                </a:ext>
              </a:extLst>
            </p:cNvPr>
            <p:cNvSpPr>
              <a:spLocks/>
            </p:cNvSpPr>
            <p:nvPr/>
          </p:nvSpPr>
          <p:spPr bwMode="auto">
            <a:xfrm>
              <a:off x="3244" y="2226"/>
              <a:ext cx="90" cy="95"/>
            </a:xfrm>
            <a:custGeom>
              <a:avLst/>
              <a:gdLst>
                <a:gd name="T0" fmla="*/ 203 w 60"/>
                <a:gd name="T1" fmla="*/ 0 h 64"/>
                <a:gd name="T2" fmla="*/ 81 w 60"/>
                <a:gd name="T3" fmla="*/ 177 h 64"/>
                <a:gd name="T4" fmla="*/ 0 w 60"/>
                <a:gd name="T5" fmla="*/ 200 h 64"/>
                <a:gd name="T6" fmla="*/ 0 60000 65536"/>
                <a:gd name="T7" fmla="*/ 0 60000 65536"/>
                <a:gd name="T8" fmla="*/ 0 60000 65536"/>
              </a:gdLst>
              <a:ahLst/>
              <a:cxnLst>
                <a:cxn ang="T6">
                  <a:pos x="T0" y="T1"/>
                </a:cxn>
                <a:cxn ang="T7">
                  <a:pos x="T2" y="T3"/>
                </a:cxn>
                <a:cxn ang="T8">
                  <a:pos x="T4" y="T5"/>
                </a:cxn>
              </a:cxnLst>
              <a:rect l="0" t="0" r="r" b="b"/>
              <a:pathLst>
                <a:path w="60" h="64">
                  <a:moveTo>
                    <a:pt x="60" y="0"/>
                  </a:moveTo>
                  <a:cubicBezTo>
                    <a:pt x="58" y="20"/>
                    <a:pt x="40" y="42"/>
                    <a:pt x="24" y="54"/>
                  </a:cubicBezTo>
                  <a:cubicBezTo>
                    <a:pt x="17" y="59"/>
                    <a:pt x="9" y="64"/>
                    <a:pt x="0" y="6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50" name="Freeform 1080">
              <a:extLst>
                <a:ext uri="{FF2B5EF4-FFF2-40B4-BE49-F238E27FC236}">
                  <a16:creationId xmlns:a16="http://schemas.microsoft.com/office/drawing/2014/main" id="{326DFDD4-9703-4B2F-A761-B520FFC427B2}"/>
                </a:ext>
              </a:extLst>
            </p:cNvPr>
            <p:cNvSpPr>
              <a:spLocks/>
            </p:cNvSpPr>
            <p:nvPr/>
          </p:nvSpPr>
          <p:spPr bwMode="auto">
            <a:xfrm>
              <a:off x="3854" y="2244"/>
              <a:ext cx="60" cy="67"/>
            </a:xfrm>
            <a:custGeom>
              <a:avLst/>
              <a:gdLst>
                <a:gd name="T0" fmla="*/ 0 w 40"/>
                <a:gd name="T1" fmla="*/ 0 h 45"/>
                <a:gd name="T2" fmla="*/ 72 w 40"/>
                <a:gd name="T3" fmla="*/ 101 h 45"/>
                <a:gd name="T4" fmla="*/ 135 w 40"/>
                <a:gd name="T5" fmla="*/ 149 h 45"/>
                <a:gd name="T6" fmla="*/ 0 60000 65536"/>
                <a:gd name="T7" fmla="*/ 0 60000 65536"/>
                <a:gd name="T8" fmla="*/ 0 60000 65536"/>
              </a:gdLst>
              <a:ahLst/>
              <a:cxnLst>
                <a:cxn ang="T6">
                  <a:pos x="T0" y="T1"/>
                </a:cxn>
                <a:cxn ang="T7">
                  <a:pos x="T2" y="T3"/>
                </a:cxn>
                <a:cxn ang="T8">
                  <a:pos x="T4" y="T5"/>
                </a:cxn>
              </a:cxnLst>
              <a:rect l="0" t="0" r="r" b="b"/>
              <a:pathLst>
                <a:path w="40" h="45">
                  <a:moveTo>
                    <a:pt x="0" y="0"/>
                  </a:moveTo>
                  <a:cubicBezTo>
                    <a:pt x="3" y="13"/>
                    <a:pt x="11" y="24"/>
                    <a:pt x="21" y="31"/>
                  </a:cubicBezTo>
                  <a:cubicBezTo>
                    <a:pt x="27" y="35"/>
                    <a:pt x="34" y="42"/>
                    <a:pt x="40" y="45"/>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51" name="Line 1081">
              <a:extLst>
                <a:ext uri="{FF2B5EF4-FFF2-40B4-BE49-F238E27FC236}">
                  <a16:creationId xmlns:a16="http://schemas.microsoft.com/office/drawing/2014/main" id="{C673A54A-1989-4F93-A7E3-6A8E187D13C7}"/>
                </a:ext>
              </a:extLst>
            </p:cNvPr>
            <p:cNvSpPr>
              <a:spLocks noChangeShapeType="1"/>
            </p:cNvSpPr>
            <p:nvPr/>
          </p:nvSpPr>
          <p:spPr bwMode="auto">
            <a:xfrm>
              <a:off x="3343" y="2236"/>
              <a:ext cx="1" cy="11"/>
            </a:xfrm>
            <a:prstGeom prst="line">
              <a:avLst/>
            </a:prstGeom>
            <a:noFill/>
            <a:ln w="4763" cap="rnd">
              <a:solidFill>
                <a:srgbClr val="343434"/>
              </a:solidFill>
              <a:round/>
              <a:headEnd/>
              <a:tailEnd/>
            </a:ln>
            <a:extLst>
              <a:ext uri="{909E8E84-426E-40DD-AFC4-6F175D3DCCD1}">
                <a14:hiddenFill xmlns:a14="http://schemas.microsoft.com/office/drawing/2010/main">
                  <a:noFill/>
                </a14:hiddenFill>
              </a:ext>
            </a:extLst>
          </p:spPr>
          <p:txBody>
            <a:bodyPr/>
            <a:lstStyle/>
            <a:p>
              <a:endParaRPr lang="fr-FR" sz="1351" dirty="0">
                <a:latin typeface="Helvetica Neue" panose="02000503000000020004" pitchFamily="2" charset="0"/>
              </a:endParaRPr>
            </a:p>
          </p:txBody>
        </p:sp>
        <p:sp>
          <p:nvSpPr>
            <p:cNvPr id="752" name="Freeform 1082">
              <a:extLst>
                <a:ext uri="{FF2B5EF4-FFF2-40B4-BE49-F238E27FC236}">
                  <a16:creationId xmlns:a16="http://schemas.microsoft.com/office/drawing/2014/main" id="{4F245D2A-2E3B-42E4-A1AB-F5F41E7B4FB0}"/>
                </a:ext>
              </a:extLst>
            </p:cNvPr>
            <p:cNvSpPr>
              <a:spLocks/>
            </p:cNvSpPr>
            <p:nvPr/>
          </p:nvSpPr>
          <p:spPr bwMode="auto">
            <a:xfrm>
              <a:off x="3328" y="2263"/>
              <a:ext cx="6" cy="7"/>
            </a:xfrm>
            <a:custGeom>
              <a:avLst/>
              <a:gdLst>
                <a:gd name="T0" fmla="*/ 14 w 4"/>
                <a:gd name="T1" fmla="*/ 0 h 5"/>
                <a:gd name="T2" fmla="*/ 0 w 4"/>
                <a:gd name="T3" fmla="*/ 14 h 5"/>
                <a:gd name="T4" fmla="*/ 0 60000 65536"/>
                <a:gd name="T5" fmla="*/ 0 60000 65536"/>
              </a:gdLst>
              <a:ahLst/>
              <a:cxnLst>
                <a:cxn ang="T4">
                  <a:pos x="T0" y="T1"/>
                </a:cxn>
                <a:cxn ang="T5">
                  <a:pos x="T2" y="T3"/>
                </a:cxn>
              </a:cxnLst>
              <a:rect l="0" t="0" r="r" b="b"/>
              <a:pathLst>
                <a:path w="4" h="5">
                  <a:moveTo>
                    <a:pt x="4" y="0"/>
                  </a:moveTo>
                  <a:cubicBezTo>
                    <a:pt x="3" y="1"/>
                    <a:pt x="1" y="3"/>
                    <a:pt x="0" y="5"/>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53" name="Freeform 1083">
              <a:extLst>
                <a:ext uri="{FF2B5EF4-FFF2-40B4-BE49-F238E27FC236}">
                  <a16:creationId xmlns:a16="http://schemas.microsoft.com/office/drawing/2014/main" id="{5C3401DC-5F9B-47BB-87C8-5438DD0B05BF}"/>
                </a:ext>
              </a:extLst>
            </p:cNvPr>
            <p:cNvSpPr>
              <a:spLocks/>
            </p:cNvSpPr>
            <p:nvPr/>
          </p:nvSpPr>
          <p:spPr bwMode="auto">
            <a:xfrm>
              <a:off x="3309" y="2281"/>
              <a:ext cx="9" cy="9"/>
            </a:xfrm>
            <a:custGeom>
              <a:avLst/>
              <a:gdLst>
                <a:gd name="T0" fmla="*/ 21 w 6"/>
                <a:gd name="T1" fmla="*/ 0 h 6"/>
                <a:gd name="T2" fmla="*/ 0 w 6"/>
                <a:gd name="T3" fmla="*/ 21 h 6"/>
                <a:gd name="T4" fmla="*/ 0 60000 65536"/>
                <a:gd name="T5" fmla="*/ 0 60000 65536"/>
              </a:gdLst>
              <a:ahLst/>
              <a:cxnLst>
                <a:cxn ang="T4">
                  <a:pos x="T0" y="T1"/>
                </a:cxn>
                <a:cxn ang="T5">
                  <a:pos x="T2" y="T3"/>
                </a:cxn>
              </a:cxnLst>
              <a:rect l="0" t="0" r="r" b="b"/>
              <a:pathLst>
                <a:path w="6" h="6">
                  <a:moveTo>
                    <a:pt x="6" y="0"/>
                  </a:moveTo>
                  <a:cubicBezTo>
                    <a:pt x="4" y="2"/>
                    <a:pt x="3" y="4"/>
                    <a:pt x="0"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54" name="Freeform 1084">
              <a:extLst>
                <a:ext uri="{FF2B5EF4-FFF2-40B4-BE49-F238E27FC236}">
                  <a16:creationId xmlns:a16="http://schemas.microsoft.com/office/drawing/2014/main" id="{2958CE94-CEC4-44A5-B683-C24CFC815D82}"/>
                </a:ext>
              </a:extLst>
            </p:cNvPr>
            <p:cNvSpPr>
              <a:spLocks/>
            </p:cNvSpPr>
            <p:nvPr/>
          </p:nvSpPr>
          <p:spPr bwMode="auto">
            <a:xfrm>
              <a:off x="3291" y="2302"/>
              <a:ext cx="7" cy="9"/>
            </a:xfrm>
            <a:custGeom>
              <a:avLst/>
              <a:gdLst>
                <a:gd name="T0" fmla="*/ 14 w 5"/>
                <a:gd name="T1" fmla="*/ 0 h 6"/>
                <a:gd name="T2" fmla="*/ 0 w 5"/>
                <a:gd name="T3" fmla="*/ 21 h 6"/>
                <a:gd name="T4" fmla="*/ 0 60000 65536"/>
                <a:gd name="T5" fmla="*/ 0 60000 65536"/>
              </a:gdLst>
              <a:ahLst/>
              <a:cxnLst>
                <a:cxn ang="T4">
                  <a:pos x="T0" y="T1"/>
                </a:cxn>
                <a:cxn ang="T5">
                  <a:pos x="T2" y="T3"/>
                </a:cxn>
              </a:cxnLst>
              <a:rect l="0" t="0" r="r" b="b"/>
              <a:pathLst>
                <a:path w="5" h="6">
                  <a:moveTo>
                    <a:pt x="5" y="0"/>
                  </a:moveTo>
                  <a:cubicBezTo>
                    <a:pt x="3" y="2"/>
                    <a:pt x="1" y="4"/>
                    <a:pt x="0"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55" name="Freeform 1085">
              <a:extLst>
                <a:ext uri="{FF2B5EF4-FFF2-40B4-BE49-F238E27FC236}">
                  <a16:creationId xmlns:a16="http://schemas.microsoft.com/office/drawing/2014/main" id="{94441E26-31E9-4A66-9B98-DE2F1B42977A}"/>
                </a:ext>
              </a:extLst>
            </p:cNvPr>
            <p:cNvSpPr>
              <a:spLocks/>
            </p:cNvSpPr>
            <p:nvPr/>
          </p:nvSpPr>
          <p:spPr bwMode="auto">
            <a:xfrm>
              <a:off x="3263" y="2323"/>
              <a:ext cx="9" cy="4"/>
            </a:xfrm>
            <a:custGeom>
              <a:avLst/>
              <a:gdLst>
                <a:gd name="T0" fmla="*/ 21 w 6"/>
                <a:gd name="T1" fmla="*/ 0 h 3"/>
                <a:gd name="T2" fmla="*/ 0 w 6"/>
                <a:gd name="T3" fmla="*/ 7 h 3"/>
                <a:gd name="T4" fmla="*/ 0 60000 65536"/>
                <a:gd name="T5" fmla="*/ 0 60000 65536"/>
              </a:gdLst>
              <a:ahLst/>
              <a:cxnLst>
                <a:cxn ang="T4">
                  <a:pos x="T0" y="T1"/>
                </a:cxn>
                <a:cxn ang="T5">
                  <a:pos x="T2" y="T3"/>
                </a:cxn>
              </a:cxnLst>
              <a:rect l="0" t="0" r="r" b="b"/>
              <a:pathLst>
                <a:path w="6" h="3">
                  <a:moveTo>
                    <a:pt x="6" y="0"/>
                  </a:moveTo>
                  <a:cubicBezTo>
                    <a:pt x="6" y="0"/>
                    <a:pt x="2" y="1"/>
                    <a:pt x="0" y="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56" name="Freeform 1086">
              <a:extLst>
                <a:ext uri="{FF2B5EF4-FFF2-40B4-BE49-F238E27FC236}">
                  <a16:creationId xmlns:a16="http://schemas.microsoft.com/office/drawing/2014/main" id="{ABE93A79-1C59-48C2-A2B2-63E5AE6D6A62}"/>
                </a:ext>
              </a:extLst>
            </p:cNvPr>
            <p:cNvSpPr>
              <a:spLocks/>
            </p:cNvSpPr>
            <p:nvPr/>
          </p:nvSpPr>
          <p:spPr bwMode="auto">
            <a:xfrm>
              <a:off x="3845" y="2255"/>
              <a:ext cx="4" cy="9"/>
            </a:xfrm>
            <a:custGeom>
              <a:avLst/>
              <a:gdLst>
                <a:gd name="T0" fmla="*/ 0 w 3"/>
                <a:gd name="T1" fmla="*/ 0 h 6"/>
                <a:gd name="T2" fmla="*/ 7 w 3"/>
                <a:gd name="T3" fmla="*/ 21 h 6"/>
                <a:gd name="T4" fmla="*/ 0 60000 65536"/>
                <a:gd name="T5" fmla="*/ 0 60000 65536"/>
              </a:gdLst>
              <a:ahLst/>
              <a:cxnLst>
                <a:cxn ang="T4">
                  <a:pos x="T0" y="T1"/>
                </a:cxn>
                <a:cxn ang="T5">
                  <a:pos x="T2" y="T3"/>
                </a:cxn>
              </a:cxnLst>
              <a:rect l="0" t="0" r="r" b="b"/>
              <a:pathLst>
                <a:path w="3" h="6">
                  <a:moveTo>
                    <a:pt x="0" y="0"/>
                  </a:moveTo>
                  <a:cubicBezTo>
                    <a:pt x="0" y="3"/>
                    <a:pt x="1" y="5"/>
                    <a:pt x="3"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57" name="Freeform 1087">
              <a:extLst>
                <a:ext uri="{FF2B5EF4-FFF2-40B4-BE49-F238E27FC236}">
                  <a16:creationId xmlns:a16="http://schemas.microsoft.com/office/drawing/2014/main" id="{EA5B6635-8E32-433F-84C6-3959CD5F0760}"/>
                </a:ext>
              </a:extLst>
            </p:cNvPr>
            <p:cNvSpPr>
              <a:spLocks/>
            </p:cNvSpPr>
            <p:nvPr/>
          </p:nvSpPr>
          <p:spPr bwMode="auto">
            <a:xfrm>
              <a:off x="3857" y="2278"/>
              <a:ext cx="7" cy="9"/>
            </a:xfrm>
            <a:custGeom>
              <a:avLst/>
              <a:gdLst>
                <a:gd name="T0" fmla="*/ 0 w 5"/>
                <a:gd name="T1" fmla="*/ 0 h 6"/>
                <a:gd name="T2" fmla="*/ 14 w 5"/>
                <a:gd name="T3" fmla="*/ 21 h 6"/>
                <a:gd name="T4" fmla="*/ 0 60000 65536"/>
                <a:gd name="T5" fmla="*/ 0 60000 65536"/>
              </a:gdLst>
              <a:ahLst/>
              <a:cxnLst>
                <a:cxn ang="T4">
                  <a:pos x="T0" y="T1"/>
                </a:cxn>
                <a:cxn ang="T5">
                  <a:pos x="T2" y="T3"/>
                </a:cxn>
              </a:cxnLst>
              <a:rect l="0" t="0" r="r" b="b"/>
              <a:pathLst>
                <a:path w="5" h="6">
                  <a:moveTo>
                    <a:pt x="0" y="0"/>
                  </a:moveTo>
                  <a:cubicBezTo>
                    <a:pt x="1" y="2"/>
                    <a:pt x="3" y="4"/>
                    <a:pt x="5"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58" name="Freeform 1088">
              <a:extLst>
                <a:ext uri="{FF2B5EF4-FFF2-40B4-BE49-F238E27FC236}">
                  <a16:creationId xmlns:a16="http://schemas.microsoft.com/office/drawing/2014/main" id="{1FF81B08-B2E5-47B6-8FC4-65D0E4396FE7}"/>
                </a:ext>
              </a:extLst>
            </p:cNvPr>
            <p:cNvSpPr>
              <a:spLocks/>
            </p:cNvSpPr>
            <p:nvPr/>
          </p:nvSpPr>
          <p:spPr bwMode="auto">
            <a:xfrm>
              <a:off x="3873" y="2294"/>
              <a:ext cx="9" cy="6"/>
            </a:xfrm>
            <a:custGeom>
              <a:avLst/>
              <a:gdLst>
                <a:gd name="T0" fmla="*/ 0 w 6"/>
                <a:gd name="T1" fmla="*/ 0 h 4"/>
                <a:gd name="T2" fmla="*/ 21 w 6"/>
                <a:gd name="T3" fmla="*/ 14 h 4"/>
                <a:gd name="T4" fmla="*/ 0 60000 65536"/>
                <a:gd name="T5" fmla="*/ 0 60000 65536"/>
              </a:gdLst>
              <a:ahLst/>
              <a:cxnLst>
                <a:cxn ang="T4">
                  <a:pos x="T0" y="T1"/>
                </a:cxn>
                <a:cxn ang="T5">
                  <a:pos x="T2" y="T3"/>
                </a:cxn>
              </a:cxnLst>
              <a:rect l="0" t="0" r="r" b="b"/>
              <a:pathLst>
                <a:path w="6" h="4">
                  <a:moveTo>
                    <a:pt x="0" y="0"/>
                  </a:moveTo>
                  <a:cubicBezTo>
                    <a:pt x="1" y="2"/>
                    <a:pt x="4" y="3"/>
                    <a:pt x="6" y="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59" name="Freeform 1089">
              <a:extLst>
                <a:ext uri="{FF2B5EF4-FFF2-40B4-BE49-F238E27FC236}">
                  <a16:creationId xmlns:a16="http://schemas.microsoft.com/office/drawing/2014/main" id="{17AE96BB-C30A-4B45-AD37-6CD06BEE0A3B}"/>
                </a:ext>
              </a:extLst>
            </p:cNvPr>
            <p:cNvSpPr>
              <a:spLocks/>
            </p:cNvSpPr>
            <p:nvPr/>
          </p:nvSpPr>
          <p:spPr bwMode="auto">
            <a:xfrm>
              <a:off x="3898" y="2311"/>
              <a:ext cx="12" cy="9"/>
            </a:xfrm>
            <a:custGeom>
              <a:avLst/>
              <a:gdLst>
                <a:gd name="T0" fmla="*/ 0 w 8"/>
                <a:gd name="T1" fmla="*/ 0 h 6"/>
                <a:gd name="T2" fmla="*/ 27 w 8"/>
                <a:gd name="T3" fmla="*/ 21 h 6"/>
                <a:gd name="T4" fmla="*/ 0 60000 65536"/>
                <a:gd name="T5" fmla="*/ 0 60000 65536"/>
              </a:gdLst>
              <a:ahLst/>
              <a:cxnLst>
                <a:cxn ang="T4">
                  <a:pos x="T0" y="T1"/>
                </a:cxn>
                <a:cxn ang="T5">
                  <a:pos x="T2" y="T3"/>
                </a:cxn>
              </a:cxnLst>
              <a:rect l="0" t="0" r="r" b="b"/>
              <a:pathLst>
                <a:path w="8" h="6">
                  <a:moveTo>
                    <a:pt x="0" y="0"/>
                  </a:moveTo>
                  <a:cubicBezTo>
                    <a:pt x="1" y="4"/>
                    <a:pt x="5" y="6"/>
                    <a:pt x="8"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60" name="Freeform 1090">
              <a:extLst>
                <a:ext uri="{FF2B5EF4-FFF2-40B4-BE49-F238E27FC236}">
                  <a16:creationId xmlns:a16="http://schemas.microsoft.com/office/drawing/2014/main" id="{34FCC8BD-C23B-4299-872A-92CA413320E1}"/>
                </a:ext>
              </a:extLst>
            </p:cNvPr>
            <p:cNvSpPr>
              <a:spLocks/>
            </p:cNvSpPr>
            <p:nvPr/>
          </p:nvSpPr>
          <p:spPr bwMode="auto">
            <a:xfrm>
              <a:off x="3464" y="1174"/>
              <a:ext cx="19" cy="12"/>
            </a:xfrm>
            <a:custGeom>
              <a:avLst/>
              <a:gdLst>
                <a:gd name="T0" fmla="*/ 19 w 19"/>
                <a:gd name="T1" fmla="*/ 0 h 12"/>
                <a:gd name="T2" fmla="*/ 0 w 19"/>
                <a:gd name="T3" fmla="*/ 7 h 12"/>
                <a:gd name="T4" fmla="*/ 3 w 19"/>
                <a:gd name="T5" fmla="*/ 12 h 12"/>
                <a:gd name="T6" fmla="*/ 19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9" y="0"/>
                  </a:moveTo>
                  <a:lnTo>
                    <a:pt x="0" y="7"/>
                  </a:lnTo>
                  <a:lnTo>
                    <a:pt x="3" y="12"/>
                  </a:lnTo>
                  <a:lnTo>
                    <a:pt x="19"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61" name="Freeform 1091">
              <a:extLst>
                <a:ext uri="{FF2B5EF4-FFF2-40B4-BE49-F238E27FC236}">
                  <a16:creationId xmlns:a16="http://schemas.microsoft.com/office/drawing/2014/main" id="{28760C6B-ABD9-47D0-B92A-E0FFB79F19C2}"/>
                </a:ext>
              </a:extLst>
            </p:cNvPr>
            <p:cNvSpPr>
              <a:spLocks/>
            </p:cNvSpPr>
            <p:nvPr/>
          </p:nvSpPr>
          <p:spPr bwMode="auto">
            <a:xfrm>
              <a:off x="3470" y="1189"/>
              <a:ext cx="19" cy="12"/>
            </a:xfrm>
            <a:custGeom>
              <a:avLst/>
              <a:gdLst>
                <a:gd name="T0" fmla="*/ 19 w 19"/>
                <a:gd name="T1" fmla="*/ 0 h 12"/>
                <a:gd name="T2" fmla="*/ 0 w 19"/>
                <a:gd name="T3" fmla="*/ 7 h 12"/>
                <a:gd name="T4" fmla="*/ 3 w 19"/>
                <a:gd name="T5" fmla="*/ 12 h 12"/>
                <a:gd name="T6" fmla="*/ 19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9" y="0"/>
                  </a:moveTo>
                  <a:lnTo>
                    <a:pt x="0" y="7"/>
                  </a:lnTo>
                  <a:lnTo>
                    <a:pt x="3" y="12"/>
                  </a:lnTo>
                  <a:lnTo>
                    <a:pt x="19"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62" name="Freeform 1092">
              <a:extLst>
                <a:ext uri="{FF2B5EF4-FFF2-40B4-BE49-F238E27FC236}">
                  <a16:creationId xmlns:a16="http://schemas.microsoft.com/office/drawing/2014/main" id="{D1CF11F3-E294-436C-A6FA-6B0FA22AEB9F}"/>
                </a:ext>
              </a:extLst>
            </p:cNvPr>
            <p:cNvSpPr>
              <a:spLocks/>
            </p:cNvSpPr>
            <p:nvPr/>
          </p:nvSpPr>
          <p:spPr bwMode="auto">
            <a:xfrm>
              <a:off x="3480" y="1204"/>
              <a:ext cx="18" cy="13"/>
            </a:xfrm>
            <a:custGeom>
              <a:avLst/>
              <a:gdLst>
                <a:gd name="T0" fmla="*/ 0 w 18"/>
                <a:gd name="T1" fmla="*/ 6 h 13"/>
                <a:gd name="T2" fmla="*/ 2 w 18"/>
                <a:gd name="T3" fmla="*/ 13 h 13"/>
                <a:gd name="T4" fmla="*/ 18 w 18"/>
                <a:gd name="T5" fmla="*/ 0 h 13"/>
                <a:gd name="T6" fmla="*/ 0 w 18"/>
                <a:gd name="T7" fmla="*/ 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3">
                  <a:moveTo>
                    <a:pt x="0" y="6"/>
                  </a:moveTo>
                  <a:lnTo>
                    <a:pt x="2" y="13"/>
                  </a:lnTo>
                  <a:lnTo>
                    <a:pt x="18" y="0"/>
                  </a:lnTo>
                  <a:lnTo>
                    <a:pt x="0" y="6"/>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63" name="Freeform 1093">
              <a:extLst>
                <a:ext uri="{FF2B5EF4-FFF2-40B4-BE49-F238E27FC236}">
                  <a16:creationId xmlns:a16="http://schemas.microsoft.com/office/drawing/2014/main" id="{4E632F31-669D-441E-A30D-D78BC2BD8398}"/>
                </a:ext>
              </a:extLst>
            </p:cNvPr>
            <p:cNvSpPr>
              <a:spLocks/>
            </p:cNvSpPr>
            <p:nvPr/>
          </p:nvSpPr>
          <p:spPr bwMode="auto">
            <a:xfrm>
              <a:off x="3486" y="1225"/>
              <a:ext cx="21" cy="13"/>
            </a:xfrm>
            <a:custGeom>
              <a:avLst/>
              <a:gdLst>
                <a:gd name="T0" fmla="*/ 0 w 21"/>
                <a:gd name="T1" fmla="*/ 7 h 13"/>
                <a:gd name="T2" fmla="*/ 3 w 21"/>
                <a:gd name="T3" fmla="*/ 13 h 13"/>
                <a:gd name="T4" fmla="*/ 21 w 21"/>
                <a:gd name="T5" fmla="*/ 0 h 13"/>
                <a:gd name="T6" fmla="*/ 0 w 21"/>
                <a:gd name="T7" fmla="*/ 7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3">
                  <a:moveTo>
                    <a:pt x="0" y="7"/>
                  </a:moveTo>
                  <a:lnTo>
                    <a:pt x="3" y="13"/>
                  </a:lnTo>
                  <a:lnTo>
                    <a:pt x="21" y="0"/>
                  </a:lnTo>
                  <a:lnTo>
                    <a:pt x="0" y="7"/>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64" name="Freeform 1094">
              <a:extLst>
                <a:ext uri="{FF2B5EF4-FFF2-40B4-BE49-F238E27FC236}">
                  <a16:creationId xmlns:a16="http://schemas.microsoft.com/office/drawing/2014/main" id="{CED23F03-F521-4B26-8C73-1798F985E81D}"/>
                </a:ext>
              </a:extLst>
            </p:cNvPr>
            <p:cNvSpPr>
              <a:spLocks/>
            </p:cNvSpPr>
            <p:nvPr/>
          </p:nvSpPr>
          <p:spPr bwMode="auto">
            <a:xfrm>
              <a:off x="3497" y="1249"/>
              <a:ext cx="21" cy="13"/>
            </a:xfrm>
            <a:custGeom>
              <a:avLst/>
              <a:gdLst>
                <a:gd name="T0" fmla="*/ 0 w 21"/>
                <a:gd name="T1" fmla="*/ 4 h 13"/>
                <a:gd name="T2" fmla="*/ 4 w 21"/>
                <a:gd name="T3" fmla="*/ 13 h 13"/>
                <a:gd name="T4" fmla="*/ 21 w 21"/>
                <a:gd name="T5" fmla="*/ 0 h 13"/>
                <a:gd name="T6" fmla="*/ 0 w 21"/>
                <a:gd name="T7" fmla="*/ 4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3">
                  <a:moveTo>
                    <a:pt x="0" y="4"/>
                  </a:moveTo>
                  <a:lnTo>
                    <a:pt x="4" y="13"/>
                  </a:lnTo>
                  <a:lnTo>
                    <a:pt x="21" y="0"/>
                  </a:lnTo>
                  <a:lnTo>
                    <a:pt x="0" y="4"/>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65" name="Freeform 1095">
              <a:extLst>
                <a:ext uri="{FF2B5EF4-FFF2-40B4-BE49-F238E27FC236}">
                  <a16:creationId xmlns:a16="http://schemas.microsoft.com/office/drawing/2014/main" id="{C5E6A542-69D5-4BBD-89D8-2A6394ABB6E6}"/>
                </a:ext>
              </a:extLst>
            </p:cNvPr>
            <p:cNvSpPr>
              <a:spLocks/>
            </p:cNvSpPr>
            <p:nvPr/>
          </p:nvSpPr>
          <p:spPr bwMode="auto">
            <a:xfrm>
              <a:off x="3506" y="1265"/>
              <a:ext cx="24" cy="15"/>
            </a:xfrm>
            <a:custGeom>
              <a:avLst/>
              <a:gdLst>
                <a:gd name="T0" fmla="*/ 0 w 24"/>
                <a:gd name="T1" fmla="*/ 6 h 15"/>
                <a:gd name="T2" fmla="*/ 4 w 24"/>
                <a:gd name="T3" fmla="*/ 15 h 15"/>
                <a:gd name="T4" fmla="*/ 24 w 24"/>
                <a:gd name="T5" fmla="*/ 0 h 15"/>
                <a:gd name="T6" fmla="*/ 0 w 24"/>
                <a:gd name="T7" fmla="*/ 6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5">
                  <a:moveTo>
                    <a:pt x="0" y="6"/>
                  </a:moveTo>
                  <a:lnTo>
                    <a:pt x="4" y="15"/>
                  </a:lnTo>
                  <a:lnTo>
                    <a:pt x="24" y="0"/>
                  </a:lnTo>
                  <a:lnTo>
                    <a:pt x="0" y="6"/>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66" name="Freeform 1096">
              <a:extLst>
                <a:ext uri="{FF2B5EF4-FFF2-40B4-BE49-F238E27FC236}">
                  <a16:creationId xmlns:a16="http://schemas.microsoft.com/office/drawing/2014/main" id="{A808B8AE-FF4E-45C9-98AE-F331CF395EB3}"/>
                </a:ext>
              </a:extLst>
            </p:cNvPr>
            <p:cNvSpPr>
              <a:spLocks/>
            </p:cNvSpPr>
            <p:nvPr/>
          </p:nvSpPr>
          <p:spPr bwMode="auto">
            <a:xfrm>
              <a:off x="3515" y="1285"/>
              <a:ext cx="23" cy="16"/>
            </a:xfrm>
            <a:custGeom>
              <a:avLst/>
              <a:gdLst>
                <a:gd name="T0" fmla="*/ 0 w 23"/>
                <a:gd name="T1" fmla="*/ 9 h 16"/>
                <a:gd name="T2" fmla="*/ 4 w 23"/>
                <a:gd name="T3" fmla="*/ 16 h 16"/>
                <a:gd name="T4" fmla="*/ 23 w 23"/>
                <a:gd name="T5" fmla="*/ 0 h 16"/>
                <a:gd name="T6" fmla="*/ 0 w 23"/>
                <a:gd name="T7" fmla="*/ 9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6">
                  <a:moveTo>
                    <a:pt x="0" y="9"/>
                  </a:moveTo>
                  <a:lnTo>
                    <a:pt x="4" y="16"/>
                  </a:lnTo>
                  <a:lnTo>
                    <a:pt x="23" y="0"/>
                  </a:lnTo>
                  <a:lnTo>
                    <a:pt x="0" y="9"/>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67" name="Freeform 1097">
              <a:extLst>
                <a:ext uri="{FF2B5EF4-FFF2-40B4-BE49-F238E27FC236}">
                  <a16:creationId xmlns:a16="http://schemas.microsoft.com/office/drawing/2014/main" id="{F0C6A7F3-36E4-4F12-9DA2-1E1CD5C9F94E}"/>
                </a:ext>
              </a:extLst>
            </p:cNvPr>
            <p:cNvSpPr>
              <a:spLocks/>
            </p:cNvSpPr>
            <p:nvPr/>
          </p:nvSpPr>
          <p:spPr bwMode="auto">
            <a:xfrm>
              <a:off x="3529" y="1300"/>
              <a:ext cx="24" cy="27"/>
            </a:xfrm>
            <a:custGeom>
              <a:avLst/>
              <a:gdLst>
                <a:gd name="T0" fmla="*/ 24 w 24"/>
                <a:gd name="T1" fmla="*/ 0 h 27"/>
                <a:gd name="T2" fmla="*/ 0 w 24"/>
                <a:gd name="T3" fmla="*/ 19 h 27"/>
                <a:gd name="T4" fmla="*/ 4 w 24"/>
                <a:gd name="T5" fmla="*/ 27 h 27"/>
                <a:gd name="T6" fmla="*/ 24 w 2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7">
                  <a:moveTo>
                    <a:pt x="24" y="0"/>
                  </a:moveTo>
                  <a:lnTo>
                    <a:pt x="0" y="19"/>
                  </a:lnTo>
                  <a:lnTo>
                    <a:pt x="4" y="27"/>
                  </a:lnTo>
                  <a:lnTo>
                    <a:pt x="24"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68" name="Freeform 1098">
              <a:extLst>
                <a:ext uri="{FF2B5EF4-FFF2-40B4-BE49-F238E27FC236}">
                  <a16:creationId xmlns:a16="http://schemas.microsoft.com/office/drawing/2014/main" id="{CB47590A-3B5C-4676-B519-5AE1128B99EA}"/>
                </a:ext>
              </a:extLst>
            </p:cNvPr>
            <p:cNvSpPr>
              <a:spLocks/>
            </p:cNvSpPr>
            <p:nvPr/>
          </p:nvSpPr>
          <p:spPr bwMode="auto">
            <a:xfrm>
              <a:off x="3541" y="1325"/>
              <a:ext cx="27" cy="23"/>
            </a:xfrm>
            <a:custGeom>
              <a:avLst/>
              <a:gdLst>
                <a:gd name="T0" fmla="*/ 0 w 27"/>
                <a:gd name="T1" fmla="*/ 9 h 23"/>
                <a:gd name="T2" fmla="*/ 27 w 27"/>
                <a:gd name="T3" fmla="*/ 0 h 23"/>
                <a:gd name="T4" fmla="*/ 7 w 27"/>
                <a:gd name="T5" fmla="*/ 23 h 23"/>
                <a:gd name="T6" fmla="*/ 0 w 27"/>
                <a:gd name="T7" fmla="*/ 9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3">
                  <a:moveTo>
                    <a:pt x="0" y="9"/>
                  </a:moveTo>
                  <a:lnTo>
                    <a:pt x="27" y="0"/>
                  </a:lnTo>
                  <a:lnTo>
                    <a:pt x="7" y="23"/>
                  </a:lnTo>
                  <a:lnTo>
                    <a:pt x="0" y="9"/>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69" name="Freeform 1099">
              <a:extLst>
                <a:ext uri="{FF2B5EF4-FFF2-40B4-BE49-F238E27FC236}">
                  <a16:creationId xmlns:a16="http://schemas.microsoft.com/office/drawing/2014/main" id="{58EB22F2-F8CF-4F31-B736-B6A3C716C6E9}"/>
                </a:ext>
              </a:extLst>
            </p:cNvPr>
            <p:cNvSpPr>
              <a:spLocks/>
            </p:cNvSpPr>
            <p:nvPr/>
          </p:nvSpPr>
          <p:spPr bwMode="auto">
            <a:xfrm>
              <a:off x="3553" y="1340"/>
              <a:ext cx="24" cy="27"/>
            </a:xfrm>
            <a:custGeom>
              <a:avLst/>
              <a:gdLst>
                <a:gd name="T0" fmla="*/ 0 w 24"/>
                <a:gd name="T1" fmla="*/ 18 h 27"/>
                <a:gd name="T2" fmla="*/ 24 w 24"/>
                <a:gd name="T3" fmla="*/ 0 h 27"/>
                <a:gd name="T4" fmla="*/ 6 w 24"/>
                <a:gd name="T5" fmla="*/ 27 h 27"/>
                <a:gd name="T6" fmla="*/ 0 w 24"/>
                <a:gd name="T7" fmla="*/ 18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7">
                  <a:moveTo>
                    <a:pt x="0" y="18"/>
                  </a:moveTo>
                  <a:lnTo>
                    <a:pt x="24" y="0"/>
                  </a:lnTo>
                  <a:lnTo>
                    <a:pt x="6" y="27"/>
                  </a:lnTo>
                  <a:lnTo>
                    <a:pt x="0" y="18"/>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70" name="Freeform 1100">
              <a:extLst>
                <a:ext uri="{FF2B5EF4-FFF2-40B4-BE49-F238E27FC236}">
                  <a16:creationId xmlns:a16="http://schemas.microsoft.com/office/drawing/2014/main" id="{F4DBF04F-B75F-4040-AD83-DDF1DDDA5FB3}"/>
                </a:ext>
              </a:extLst>
            </p:cNvPr>
            <p:cNvSpPr>
              <a:spLocks/>
            </p:cNvSpPr>
            <p:nvPr/>
          </p:nvSpPr>
          <p:spPr bwMode="auto">
            <a:xfrm>
              <a:off x="3568" y="1358"/>
              <a:ext cx="21" cy="33"/>
            </a:xfrm>
            <a:custGeom>
              <a:avLst/>
              <a:gdLst>
                <a:gd name="T0" fmla="*/ 0 w 21"/>
                <a:gd name="T1" fmla="*/ 23 h 33"/>
                <a:gd name="T2" fmla="*/ 21 w 21"/>
                <a:gd name="T3" fmla="*/ 0 h 33"/>
                <a:gd name="T4" fmla="*/ 10 w 21"/>
                <a:gd name="T5" fmla="*/ 33 h 33"/>
                <a:gd name="T6" fmla="*/ 0 w 21"/>
                <a:gd name="T7" fmla="*/ 23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33">
                  <a:moveTo>
                    <a:pt x="0" y="23"/>
                  </a:moveTo>
                  <a:lnTo>
                    <a:pt x="21" y="0"/>
                  </a:lnTo>
                  <a:lnTo>
                    <a:pt x="10" y="33"/>
                  </a:lnTo>
                  <a:lnTo>
                    <a:pt x="0" y="23"/>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71" name="Freeform 1101">
              <a:extLst>
                <a:ext uri="{FF2B5EF4-FFF2-40B4-BE49-F238E27FC236}">
                  <a16:creationId xmlns:a16="http://schemas.microsoft.com/office/drawing/2014/main" id="{181B9C0C-CCF1-44FF-AB83-E6F3F2FC6771}"/>
                </a:ext>
              </a:extLst>
            </p:cNvPr>
            <p:cNvSpPr>
              <a:spLocks/>
            </p:cNvSpPr>
            <p:nvPr/>
          </p:nvSpPr>
          <p:spPr bwMode="auto">
            <a:xfrm>
              <a:off x="3589" y="1373"/>
              <a:ext cx="13" cy="38"/>
            </a:xfrm>
            <a:custGeom>
              <a:avLst/>
              <a:gdLst>
                <a:gd name="T0" fmla="*/ 12 w 13"/>
                <a:gd name="T1" fmla="*/ 0 h 38"/>
                <a:gd name="T2" fmla="*/ 0 w 13"/>
                <a:gd name="T3" fmla="*/ 33 h 38"/>
                <a:gd name="T4" fmla="*/ 13 w 13"/>
                <a:gd name="T5" fmla="*/ 38 h 38"/>
                <a:gd name="T6" fmla="*/ 12 w 13"/>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8">
                  <a:moveTo>
                    <a:pt x="12" y="0"/>
                  </a:moveTo>
                  <a:lnTo>
                    <a:pt x="0" y="33"/>
                  </a:lnTo>
                  <a:lnTo>
                    <a:pt x="13" y="38"/>
                  </a:lnTo>
                  <a:lnTo>
                    <a:pt x="12"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72" name="Freeform 1102">
              <a:extLst>
                <a:ext uri="{FF2B5EF4-FFF2-40B4-BE49-F238E27FC236}">
                  <a16:creationId xmlns:a16="http://schemas.microsoft.com/office/drawing/2014/main" id="{2A9DC020-64CB-46FF-A3D2-45B313CC49F0}"/>
                </a:ext>
              </a:extLst>
            </p:cNvPr>
            <p:cNvSpPr>
              <a:spLocks/>
            </p:cNvSpPr>
            <p:nvPr/>
          </p:nvSpPr>
          <p:spPr bwMode="auto">
            <a:xfrm>
              <a:off x="3613" y="1375"/>
              <a:ext cx="18" cy="34"/>
            </a:xfrm>
            <a:custGeom>
              <a:avLst/>
              <a:gdLst>
                <a:gd name="T0" fmla="*/ 0 w 18"/>
                <a:gd name="T1" fmla="*/ 0 h 34"/>
                <a:gd name="T2" fmla="*/ 6 w 18"/>
                <a:gd name="T3" fmla="*/ 34 h 34"/>
                <a:gd name="T4" fmla="*/ 18 w 18"/>
                <a:gd name="T5" fmla="*/ 27 h 34"/>
                <a:gd name="T6" fmla="*/ 0 w 1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4">
                  <a:moveTo>
                    <a:pt x="0" y="0"/>
                  </a:moveTo>
                  <a:lnTo>
                    <a:pt x="6" y="34"/>
                  </a:lnTo>
                  <a:lnTo>
                    <a:pt x="18" y="27"/>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73" name="Freeform 1103">
              <a:extLst>
                <a:ext uri="{FF2B5EF4-FFF2-40B4-BE49-F238E27FC236}">
                  <a16:creationId xmlns:a16="http://schemas.microsoft.com/office/drawing/2014/main" id="{83DE499D-B078-4912-8627-9620AA0FF2C8}"/>
                </a:ext>
              </a:extLst>
            </p:cNvPr>
            <p:cNvSpPr>
              <a:spLocks/>
            </p:cNvSpPr>
            <p:nvPr/>
          </p:nvSpPr>
          <p:spPr bwMode="auto">
            <a:xfrm>
              <a:off x="3620" y="1367"/>
              <a:ext cx="29" cy="26"/>
            </a:xfrm>
            <a:custGeom>
              <a:avLst/>
              <a:gdLst>
                <a:gd name="T0" fmla="*/ 0 w 29"/>
                <a:gd name="T1" fmla="*/ 0 h 26"/>
                <a:gd name="T2" fmla="*/ 20 w 29"/>
                <a:gd name="T3" fmla="*/ 26 h 26"/>
                <a:gd name="T4" fmla="*/ 29 w 29"/>
                <a:gd name="T5" fmla="*/ 12 h 26"/>
                <a:gd name="T6" fmla="*/ 0 w 29"/>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6">
                  <a:moveTo>
                    <a:pt x="0" y="0"/>
                  </a:moveTo>
                  <a:lnTo>
                    <a:pt x="20" y="26"/>
                  </a:lnTo>
                  <a:lnTo>
                    <a:pt x="29" y="12"/>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74" name="Freeform 1104">
              <a:extLst>
                <a:ext uri="{FF2B5EF4-FFF2-40B4-BE49-F238E27FC236}">
                  <a16:creationId xmlns:a16="http://schemas.microsoft.com/office/drawing/2014/main" id="{6BA1825C-18A3-474F-9146-78C79FF2256C}"/>
                </a:ext>
              </a:extLst>
            </p:cNvPr>
            <p:cNvSpPr>
              <a:spLocks/>
            </p:cNvSpPr>
            <p:nvPr/>
          </p:nvSpPr>
          <p:spPr bwMode="auto">
            <a:xfrm>
              <a:off x="3637" y="1343"/>
              <a:ext cx="24" cy="18"/>
            </a:xfrm>
            <a:custGeom>
              <a:avLst/>
              <a:gdLst>
                <a:gd name="T0" fmla="*/ 0 w 24"/>
                <a:gd name="T1" fmla="*/ 0 h 18"/>
                <a:gd name="T2" fmla="*/ 21 w 24"/>
                <a:gd name="T3" fmla="*/ 18 h 18"/>
                <a:gd name="T4" fmla="*/ 24 w 24"/>
                <a:gd name="T5" fmla="*/ 11 h 18"/>
                <a:gd name="T6" fmla="*/ 0 w 2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0" y="0"/>
                  </a:moveTo>
                  <a:lnTo>
                    <a:pt x="21" y="18"/>
                  </a:lnTo>
                  <a:lnTo>
                    <a:pt x="24" y="11"/>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75" name="Freeform 1105">
              <a:extLst>
                <a:ext uri="{FF2B5EF4-FFF2-40B4-BE49-F238E27FC236}">
                  <a16:creationId xmlns:a16="http://schemas.microsoft.com/office/drawing/2014/main" id="{3A7628DA-3361-4B24-8BDA-E2642FE563AF}"/>
                </a:ext>
              </a:extLst>
            </p:cNvPr>
            <p:cNvSpPr>
              <a:spLocks/>
            </p:cNvSpPr>
            <p:nvPr/>
          </p:nvSpPr>
          <p:spPr bwMode="auto">
            <a:xfrm>
              <a:off x="3649" y="1322"/>
              <a:ext cx="23" cy="12"/>
            </a:xfrm>
            <a:custGeom>
              <a:avLst/>
              <a:gdLst>
                <a:gd name="T0" fmla="*/ 0 w 23"/>
                <a:gd name="T1" fmla="*/ 0 h 12"/>
                <a:gd name="T2" fmla="*/ 21 w 23"/>
                <a:gd name="T3" fmla="*/ 12 h 12"/>
                <a:gd name="T4" fmla="*/ 23 w 23"/>
                <a:gd name="T5" fmla="*/ 6 h 12"/>
                <a:gd name="T6" fmla="*/ 0 w 23"/>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0" y="0"/>
                  </a:moveTo>
                  <a:lnTo>
                    <a:pt x="21" y="12"/>
                  </a:lnTo>
                  <a:lnTo>
                    <a:pt x="23" y="6"/>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76" name="Freeform 1106">
              <a:extLst>
                <a:ext uri="{FF2B5EF4-FFF2-40B4-BE49-F238E27FC236}">
                  <a16:creationId xmlns:a16="http://schemas.microsoft.com/office/drawing/2014/main" id="{DCA7CEB8-B597-4921-ABF0-0344D081BDE6}"/>
                </a:ext>
              </a:extLst>
            </p:cNvPr>
            <p:cNvSpPr>
              <a:spLocks/>
            </p:cNvSpPr>
            <p:nvPr/>
          </p:nvSpPr>
          <p:spPr bwMode="auto">
            <a:xfrm>
              <a:off x="3655" y="1300"/>
              <a:ext cx="27" cy="15"/>
            </a:xfrm>
            <a:custGeom>
              <a:avLst/>
              <a:gdLst>
                <a:gd name="T0" fmla="*/ 24 w 27"/>
                <a:gd name="T1" fmla="*/ 15 h 15"/>
                <a:gd name="T2" fmla="*/ 27 w 27"/>
                <a:gd name="T3" fmla="*/ 9 h 15"/>
                <a:gd name="T4" fmla="*/ 0 w 27"/>
                <a:gd name="T5" fmla="*/ 0 h 15"/>
                <a:gd name="T6" fmla="*/ 24 w 27"/>
                <a:gd name="T7" fmla="*/ 15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5">
                  <a:moveTo>
                    <a:pt x="24" y="15"/>
                  </a:moveTo>
                  <a:lnTo>
                    <a:pt x="27" y="9"/>
                  </a:lnTo>
                  <a:lnTo>
                    <a:pt x="0" y="0"/>
                  </a:lnTo>
                  <a:lnTo>
                    <a:pt x="24" y="15"/>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77" name="Freeform 1107">
              <a:extLst>
                <a:ext uri="{FF2B5EF4-FFF2-40B4-BE49-F238E27FC236}">
                  <a16:creationId xmlns:a16="http://schemas.microsoft.com/office/drawing/2014/main" id="{8A8B6216-7E66-458D-8AE8-10BFC3ED9499}"/>
                </a:ext>
              </a:extLst>
            </p:cNvPr>
            <p:cNvSpPr>
              <a:spLocks/>
            </p:cNvSpPr>
            <p:nvPr/>
          </p:nvSpPr>
          <p:spPr bwMode="auto">
            <a:xfrm>
              <a:off x="3663" y="1285"/>
              <a:ext cx="27" cy="15"/>
            </a:xfrm>
            <a:custGeom>
              <a:avLst/>
              <a:gdLst>
                <a:gd name="T0" fmla="*/ 0 w 27"/>
                <a:gd name="T1" fmla="*/ 0 h 15"/>
                <a:gd name="T2" fmla="*/ 24 w 27"/>
                <a:gd name="T3" fmla="*/ 15 h 15"/>
                <a:gd name="T4" fmla="*/ 27 w 27"/>
                <a:gd name="T5" fmla="*/ 6 h 15"/>
                <a:gd name="T6" fmla="*/ 0 w 27"/>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5">
                  <a:moveTo>
                    <a:pt x="0" y="0"/>
                  </a:moveTo>
                  <a:lnTo>
                    <a:pt x="24" y="15"/>
                  </a:lnTo>
                  <a:lnTo>
                    <a:pt x="27" y="6"/>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78" name="Freeform 1108">
              <a:extLst>
                <a:ext uri="{FF2B5EF4-FFF2-40B4-BE49-F238E27FC236}">
                  <a16:creationId xmlns:a16="http://schemas.microsoft.com/office/drawing/2014/main" id="{D95C702E-14DB-4358-A935-252067CE10B5}"/>
                </a:ext>
              </a:extLst>
            </p:cNvPr>
            <p:cNvSpPr>
              <a:spLocks/>
            </p:cNvSpPr>
            <p:nvPr/>
          </p:nvSpPr>
          <p:spPr bwMode="auto">
            <a:xfrm>
              <a:off x="3670" y="1267"/>
              <a:ext cx="27" cy="16"/>
            </a:xfrm>
            <a:custGeom>
              <a:avLst/>
              <a:gdLst>
                <a:gd name="T0" fmla="*/ 0 w 27"/>
                <a:gd name="T1" fmla="*/ 0 h 16"/>
                <a:gd name="T2" fmla="*/ 23 w 27"/>
                <a:gd name="T3" fmla="*/ 16 h 16"/>
                <a:gd name="T4" fmla="*/ 27 w 27"/>
                <a:gd name="T5" fmla="*/ 7 h 16"/>
                <a:gd name="T6" fmla="*/ 0 w 27"/>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6">
                  <a:moveTo>
                    <a:pt x="0" y="0"/>
                  </a:moveTo>
                  <a:lnTo>
                    <a:pt x="23" y="16"/>
                  </a:lnTo>
                  <a:lnTo>
                    <a:pt x="27" y="7"/>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79" name="Freeform 1109">
              <a:extLst>
                <a:ext uri="{FF2B5EF4-FFF2-40B4-BE49-F238E27FC236}">
                  <a16:creationId xmlns:a16="http://schemas.microsoft.com/office/drawing/2014/main" id="{7420A7AC-B78F-4FBB-8487-389CDE5EFFE0}"/>
                </a:ext>
              </a:extLst>
            </p:cNvPr>
            <p:cNvSpPr>
              <a:spLocks/>
            </p:cNvSpPr>
            <p:nvPr/>
          </p:nvSpPr>
          <p:spPr bwMode="auto">
            <a:xfrm>
              <a:off x="3684" y="1241"/>
              <a:ext cx="22" cy="20"/>
            </a:xfrm>
            <a:custGeom>
              <a:avLst/>
              <a:gdLst>
                <a:gd name="T0" fmla="*/ 0 w 22"/>
                <a:gd name="T1" fmla="*/ 0 h 20"/>
                <a:gd name="T2" fmla="*/ 19 w 22"/>
                <a:gd name="T3" fmla="*/ 20 h 20"/>
                <a:gd name="T4" fmla="*/ 22 w 22"/>
                <a:gd name="T5" fmla="*/ 12 h 20"/>
                <a:gd name="T6" fmla="*/ 0 w 22"/>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20">
                  <a:moveTo>
                    <a:pt x="0" y="0"/>
                  </a:moveTo>
                  <a:lnTo>
                    <a:pt x="19" y="20"/>
                  </a:lnTo>
                  <a:lnTo>
                    <a:pt x="22" y="12"/>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80" name="Freeform 1110">
              <a:extLst>
                <a:ext uri="{FF2B5EF4-FFF2-40B4-BE49-F238E27FC236}">
                  <a16:creationId xmlns:a16="http://schemas.microsoft.com/office/drawing/2014/main" id="{6FEC6457-6E84-43AC-AF46-CB3092656804}"/>
                </a:ext>
              </a:extLst>
            </p:cNvPr>
            <p:cNvSpPr>
              <a:spLocks/>
            </p:cNvSpPr>
            <p:nvPr/>
          </p:nvSpPr>
          <p:spPr bwMode="auto">
            <a:xfrm>
              <a:off x="3690" y="1220"/>
              <a:ext cx="31" cy="15"/>
            </a:xfrm>
            <a:custGeom>
              <a:avLst/>
              <a:gdLst>
                <a:gd name="T0" fmla="*/ 0 w 31"/>
                <a:gd name="T1" fmla="*/ 0 h 15"/>
                <a:gd name="T2" fmla="*/ 27 w 31"/>
                <a:gd name="T3" fmla="*/ 15 h 15"/>
                <a:gd name="T4" fmla="*/ 31 w 31"/>
                <a:gd name="T5" fmla="*/ 6 h 15"/>
                <a:gd name="T6" fmla="*/ 0 w 31"/>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5">
                  <a:moveTo>
                    <a:pt x="0" y="0"/>
                  </a:moveTo>
                  <a:lnTo>
                    <a:pt x="27" y="15"/>
                  </a:lnTo>
                  <a:lnTo>
                    <a:pt x="31" y="6"/>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81" name="Freeform 1111">
              <a:extLst>
                <a:ext uri="{FF2B5EF4-FFF2-40B4-BE49-F238E27FC236}">
                  <a16:creationId xmlns:a16="http://schemas.microsoft.com/office/drawing/2014/main" id="{CAAF7379-46C4-48D2-A044-AC5FB181C8EB}"/>
                </a:ext>
              </a:extLst>
            </p:cNvPr>
            <p:cNvSpPr>
              <a:spLocks/>
            </p:cNvSpPr>
            <p:nvPr/>
          </p:nvSpPr>
          <p:spPr bwMode="auto">
            <a:xfrm>
              <a:off x="3700" y="1199"/>
              <a:ext cx="26" cy="20"/>
            </a:xfrm>
            <a:custGeom>
              <a:avLst/>
              <a:gdLst>
                <a:gd name="T0" fmla="*/ 0 w 26"/>
                <a:gd name="T1" fmla="*/ 0 h 20"/>
                <a:gd name="T2" fmla="*/ 23 w 26"/>
                <a:gd name="T3" fmla="*/ 20 h 20"/>
                <a:gd name="T4" fmla="*/ 26 w 26"/>
                <a:gd name="T5" fmla="*/ 12 h 20"/>
                <a:gd name="T6" fmla="*/ 0 w 26"/>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0">
                  <a:moveTo>
                    <a:pt x="0" y="0"/>
                  </a:moveTo>
                  <a:lnTo>
                    <a:pt x="23" y="20"/>
                  </a:lnTo>
                  <a:lnTo>
                    <a:pt x="26" y="12"/>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782" name="Freeform 1112">
              <a:extLst>
                <a:ext uri="{FF2B5EF4-FFF2-40B4-BE49-F238E27FC236}">
                  <a16:creationId xmlns:a16="http://schemas.microsoft.com/office/drawing/2014/main" id="{4FD6B10D-BBA0-4262-98D5-D0F4FFA86E60}"/>
                </a:ext>
              </a:extLst>
            </p:cNvPr>
            <p:cNvSpPr>
              <a:spLocks/>
            </p:cNvSpPr>
            <p:nvPr/>
          </p:nvSpPr>
          <p:spPr bwMode="auto">
            <a:xfrm>
              <a:off x="3211" y="1742"/>
              <a:ext cx="31" cy="257"/>
            </a:xfrm>
            <a:custGeom>
              <a:avLst/>
              <a:gdLst>
                <a:gd name="T0" fmla="*/ 0 w 21"/>
                <a:gd name="T1" fmla="*/ 574 h 172"/>
                <a:gd name="T2" fmla="*/ 41 w 21"/>
                <a:gd name="T3" fmla="*/ 190 h 172"/>
                <a:gd name="T4" fmla="*/ 68 w 21"/>
                <a:gd name="T5" fmla="*/ 0 h 172"/>
                <a:gd name="T6" fmla="*/ 0 60000 65536"/>
                <a:gd name="T7" fmla="*/ 0 60000 65536"/>
                <a:gd name="T8" fmla="*/ 0 60000 65536"/>
              </a:gdLst>
              <a:ahLst/>
              <a:cxnLst>
                <a:cxn ang="T6">
                  <a:pos x="T0" y="T1"/>
                </a:cxn>
                <a:cxn ang="T7">
                  <a:pos x="T2" y="T3"/>
                </a:cxn>
                <a:cxn ang="T8">
                  <a:pos x="T4" y="T5"/>
                </a:cxn>
              </a:cxnLst>
              <a:rect l="0" t="0" r="r" b="b"/>
              <a:pathLst>
                <a:path w="21" h="172">
                  <a:moveTo>
                    <a:pt x="0" y="172"/>
                  </a:moveTo>
                  <a:cubicBezTo>
                    <a:pt x="2" y="147"/>
                    <a:pt x="10" y="81"/>
                    <a:pt x="13" y="57"/>
                  </a:cubicBezTo>
                  <a:cubicBezTo>
                    <a:pt x="15" y="39"/>
                    <a:pt x="16" y="18"/>
                    <a:pt x="21"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83" name="Freeform 1113">
              <a:extLst>
                <a:ext uri="{FF2B5EF4-FFF2-40B4-BE49-F238E27FC236}">
                  <a16:creationId xmlns:a16="http://schemas.microsoft.com/office/drawing/2014/main" id="{A77B3476-BD9F-4D91-9459-BFAA4079D96E}"/>
                </a:ext>
              </a:extLst>
            </p:cNvPr>
            <p:cNvSpPr>
              <a:spLocks/>
            </p:cNvSpPr>
            <p:nvPr/>
          </p:nvSpPr>
          <p:spPr bwMode="auto">
            <a:xfrm>
              <a:off x="3245" y="1665"/>
              <a:ext cx="12" cy="48"/>
            </a:xfrm>
            <a:custGeom>
              <a:avLst/>
              <a:gdLst>
                <a:gd name="T0" fmla="*/ 0 w 8"/>
                <a:gd name="T1" fmla="*/ 108 h 32"/>
                <a:gd name="T2" fmla="*/ 27 w 8"/>
                <a:gd name="T3" fmla="*/ 0 h 32"/>
                <a:gd name="T4" fmla="*/ 0 60000 65536"/>
                <a:gd name="T5" fmla="*/ 0 60000 65536"/>
              </a:gdLst>
              <a:ahLst/>
              <a:cxnLst>
                <a:cxn ang="T4">
                  <a:pos x="T0" y="T1"/>
                </a:cxn>
                <a:cxn ang="T5">
                  <a:pos x="T2" y="T3"/>
                </a:cxn>
              </a:cxnLst>
              <a:rect l="0" t="0" r="r" b="b"/>
              <a:pathLst>
                <a:path w="8" h="32">
                  <a:moveTo>
                    <a:pt x="0" y="32"/>
                  </a:moveTo>
                  <a:cubicBezTo>
                    <a:pt x="1" y="21"/>
                    <a:pt x="2" y="10"/>
                    <a:pt x="8"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84" name="Freeform 1114">
              <a:extLst>
                <a:ext uri="{FF2B5EF4-FFF2-40B4-BE49-F238E27FC236}">
                  <a16:creationId xmlns:a16="http://schemas.microsoft.com/office/drawing/2014/main" id="{B48576FB-245A-46E6-8FF6-A684D3C33AA9}"/>
                </a:ext>
              </a:extLst>
            </p:cNvPr>
            <p:cNvSpPr>
              <a:spLocks/>
            </p:cNvSpPr>
            <p:nvPr/>
          </p:nvSpPr>
          <p:spPr bwMode="auto">
            <a:xfrm>
              <a:off x="3916" y="1763"/>
              <a:ext cx="22" cy="175"/>
            </a:xfrm>
            <a:custGeom>
              <a:avLst/>
              <a:gdLst>
                <a:gd name="T0" fmla="*/ 47 w 15"/>
                <a:gd name="T1" fmla="*/ 392 h 117"/>
                <a:gd name="T2" fmla="*/ 32 w 15"/>
                <a:gd name="T3" fmla="*/ 168 h 117"/>
                <a:gd name="T4" fmla="*/ 0 w 15"/>
                <a:gd name="T5" fmla="*/ 0 h 117"/>
                <a:gd name="T6" fmla="*/ 0 60000 65536"/>
                <a:gd name="T7" fmla="*/ 0 60000 65536"/>
                <a:gd name="T8" fmla="*/ 0 60000 65536"/>
              </a:gdLst>
              <a:ahLst/>
              <a:cxnLst>
                <a:cxn ang="T6">
                  <a:pos x="T0" y="T1"/>
                </a:cxn>
                <a:cxn ang="T7">
                  <a:pos x="T2" y="T3"/>
                </a:cxn>
                <a:cxn ang="T8">
                  <a:pos x="T4" y="T5"/>
                </a:cxn>
              </a:cxnLst>
              <a:rect l="0" t="0" r="r" b="b"/>
              <a:pathLst>
                <a:path w="15" h="117">
                  <a:moveTo>
                    <a:pt x="15" y="117"/>
                  </a:moveTo>
                  <a:cubicBezTo>
                    <a:pt x="15" y="94"/>
                    <a:pt x="14" y="73"/>
                    <a:pt x="10" y="50"/>
                  </a:cubicBezTo>
                  <a:cubicBezTo>
                    <a:pt x="7" y="36"/>
                    <a:pt x="8" y="12"/>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85" name="Freeform 1115">
              <a:extLst>
                <a:ext uri="{FF2B5EF4-FFF2-40B4-BE49-F238E27FC236}">
                  <a16:creationId xmlns:a16="http://schemas.microsoft.com/office/drawing/2014/main" id="{0FC31F28-2891-4BD3-B181-9124500E7986}"/>
                </a:ext>
              </a:extLst>
            </p:cNvPr>
            <p:cNvSpPr>
              <a:spLocks/>
            </p:cNvSpPr>
            <p:nvPr/>
          </p:nvSpPr>
          <p:spPr bwMode="auto">
            <a:xfrm>
              <a:off x="3904" y="1680"/>
              <a:ext cx="9" cy="51"/>
            </a:xfrm>
            <a:custGeom>
              <a:avLst/>
              <a:gdLst>
                <a:gd name="T0" fmla="*/ 21 w 6"/>
                <a:gd name="T1" fmla="*/ 116 h 34"/>
                <a:gd name="T2" fmla="*/ 0 w 6"/>
                <a:gd name="T3" fmla="*/ 0 h 34"/>
                <a:gd name="T4" fmla="*/ 0 60000 65536"/>
                <a:gd name="T5" fmla="*/ 0 60000 65536"/>
              </a:gdLst>
              <a:ahLst/>
              <a:cxnLst>
                <a:cxn ang="T4">
                  <a:pos x="T0" y="T1"/>
                </a:cxn>
                <a:cxn ang="T5">
                  <a:pos x="T2" y="T3"/>
                </a:cxn>
              </a:cxnLst>
              <a:rect l="0" t="0" r="r" b="b"/>
              <a:pathLst>
                <a:path w="6" h="34">
                  <a:moveTo>
                    <a:pt x="6" y="34"/>
                  </a:moveTo>
                  <a:cubicBezTo>
                    <a:pt x="6" y="22"/>
                    <a:pt x="3" y="12"/>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86" name="Freeform 1116">
              <a:extLst>
                <a:ext uri="{FF2B5EF4-FFF2-40B4-BE49-F238E27FC236}">
                  <a16:creationId xmlns:a16="http://schemas.microsoft.com/office/drawing/2014/main" id="{D987DAAE-4999-4404-AF2F-570C9DA4A83C}"/>
                </a:ext>
              </a:extLst>
            </p:cNvPr>
            <p:cNvSpPr>
              <a:spLocks/>
            </p:cNvSpPr>
            <p:nvPr/>
          </p:nvSpPr>
          <p:spPr bwMode="auto">
            <a:xfrm>
              <a:off x="3888" y="1622"/>
              <a:ext cx="4" cy="10"/>
            </a:xfrm>
            <a:custGeom>
              <a:avLst/>
              <a:gdLst>
                <a:gd name="T0" fmla="*/ 8 w 2"/>
                <a:gd name="T1" fmla="*/ 20 h 7"/>
                <a:gd name="T2" fmla="*/ 0 w 2"/>
                <a:gd name="T3" fmla="*/ 0 h 7"/>
                <a:gd name="T4" fmla="*/ 0 60000 65536"/>
                <a:gd name="T5" fmla="*/ 0 60000 65536"/>
              </a:gdLst>
              <a:ahLst/>
              <a:cxnLst>
                <a:cxn ang="T4">
                  <a:pos x="T0" y="T1"/>
                </a:cxn>
                <a:cxn ang="T5">
                  <a:pos x="T2" y="T3"/>
                </a:cxn>
              </a:cxnLst>
              <a:rect l="0" t="0" r="r" b="b"/>
              <a:pathLst>
                <a:path w="2" h="7">
                  <a:moveTo>
                    <a:pt x="1" y="7"/>
                  </a:moveTo>
                  <a:cubicBezTo>
                    <a:pt x="2" y="4"/>
                    <a:pt x="1" y="2"/>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87" name="Freeform 1117">
              <a:extLst>
                <a:ext uri="{FF2B5EF4-FFF2-40B4-BE49-F238E27FC236}">
                  <a16:creationId xmlns:a16="http://schemas.microsoft.com/office/drawing/2014/main" id="{1E0ADC8D-3BE2-4704-93B8-7BFBF9A508CB}"/>
                </a:ext>
              </a:extLst>
            </p:cNvPr>
            <p:cNvSpPr>
              <a:spLocks/>
            </p:cNvSpPr>
            <p:nvPr/>
          </p:nvSpPr>
          <p:spPr bwMode="auto">
            <a:xfrm>
              <a:off x="3263" y="1617"/>
              <a:ext cx="9" cy="21"/>
            </a:xfrm>
            <a:custGeom>
              <a:avLst/>
              <a:gdLst>
                <a:gd name="T0" fmla="*/ 0 w 6"/>
                <a:gd name="T1" fmla="*/ 48 h 14"/>
                <a:gd name="T2" fmla="*/ 21 w 6"/>
                <a:gd name="T3" fmla="*/ 0 h 14"/>
                <a:gd name="T4" fmla="*/ 0 60000 65536"/>
                <a:gd name="T5" fmla="*/ 0 60000 65536"/>
              </a:gdLst>
              <a:ahLst/>
              <a:cxnLst>
                <a:cxn ang="T4">
                  <a:pos x="T0" y="T1"/>
                </a:cxn>
                <a:cxn ang="T5">
                  <a:pos x="T2" y="T3"/>
                </a:cxn>
              </a:cxnLst>
              <a:rect l="0" t="0" r="r" b="b"/>
              <a:pathLst>
                <a:path w="6" h="14">
                  <a:moveTo>
                    <a:pt x="0" y="14"/>
                  </a:moveTo>
                  <a:cubicBezTo>
                    <a:pt x="2" y="9"/>
                    <a:pt x="5" y="5"/>
                    <a:pt x="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88" name="Freeform 1118">
              <a:extLst>
                <a:ext uri="{FF2B5EF4-FFF2-40B4-BE49-F238E27FC236}">
                  <a16:creationId xmlns:a16="http://schemas.microsoft.com/office/drawing/2014/main" id="{6ADDC7DD-C8D8-481C-96A5-D551B41E3403}"/>
                </a:ext>
              </a:extLst>
            </p:cNvPr>
            <p:cNvSpPr>
              <a:spLocks/>
            </p:cNvSpPr>
            <p:nvPr/>
          </p:nvSpPr>
          <p:spPr bwMode="auto">
            <a:xfrm>
              <a:off x="3461" y="1186"/>
              <a:ext cx="102" cy="199"/>
            </a:xfrm>
            <a:custGeom>
              <a:avLst/>
              <a:gdLst>
                <a:gd name="T0" fmla="*/ 0 w 68"/>
                <a:gd name="T1" fmla="*/ 0 h 133"/>
                <a:gd name="T2" fmla="*/ 54 w 68"/>
                <a:gd name="T3" fmla="*/ 123 h 133"/>
                <a:gd name="T4" fmla="*/ 113 w 68"/>
                <a:gd name="T5" fmla="*/ 251 h 133"/>
                <a:gd name="T6" fmla="*/ 176 w 68"/>
                <a:gd name="T7" fmla="*/ 371 h 133"/>
                <a:gd name="T8" fmla="*/ 230 w 68"/>
                <a:gd name="T9" fmla="*/ 446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33">
                  <a:moveTo>
                    <a:pt x="0" y="0"/>
                  </a:moveTo>
                  <a:cubicBezTo>
                    <a:pt x="9" y="9"/>
                    <a:pt x="12" y="25"/>
                    <a:pt x="16" y="37"/>
                  </a:cubicBezTo>
                  <a:cubicBezTo>
                    <a:pt x="21" y="50"/>
                    <a:pt x="27" y="62"/>
                    <a:pt x="33" y="75"/>
                  </a:cubicBezTo>
                  <a:cubicBezTo>
                    <a:pt x="38" y="87"/>
                    <a:pt x="45" y="99"/>
                    <a:pt x="52" y="111"/>
                  </a:cubicBezTo>
                  <a:cubicBezTo>
                    <a:pt x="57" y="118"/>
                    <a:pt x="62" y="128"/>
                    <a:pt x="68" y="13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89" name="Freeform 1119">
              <a:extLst>
                <a:ext uri="{FF2B5EF4-FFF2-40B4-BE49-F238E27FC236}">
                  <a16:creationId xmlns:a16="http://schemas.microsoft.com/office/drawing/2014/main" id="{6A92B53C-DB17-41A3-AB1B-2FC78B2659FC}"/>
                </a:ext>
              </a:extLst>
            </p:cNvPr>
            <p:cNvSpPr>
              <a:spLocks/>
            </p:cNvSpPr>
            <p:nvPr/>
          </p:nvSpPr>
          <p:spPr bwMode="auto">
            <a:xfrm>
              <a:off x="3575" y="1399"/>
              <a:ext cx="32" cy="16"/>
            </a:xfrm>
            <a:custGeom>
              <a:avLst/>
              <a:gdLst>
                <a:gd name="T0" fmla="*/ 0 w 21"/>
                <a:gd name="T1" fmla="*/ 0 h 11"/>
                <a:gd name="T2" fmla="*/ 75 w 21"/>
                <a:gd name="T3" fmla="*/ 33 h 11"/>
                <a:gd name="T4" fmla="*/ 0 60000 65536"/>
                <a:gd name="T5" fmla="*/ 0 60000 65536"/>
              </a:gdLst>
              <a:ahLst/>
              <a:cxnLst>
                <a:cxn ang="T4">
                  <a:pos x="T0" y="T1"/>
                </a:cxn>
                <a:cxn ang="T5">
                  <a:pos x="T2" y="T3"/>
                </a:cxn>
              </a:cxnLst>
              <a:rect l="0" t="0" r="r" b="b"/>
              <a:pathLst>
                <a:path w="21" h="11">
                  <a:moveTo>
                    <a:pt x="0" y="0"/>
                  </a:moveTo>
                  <a:cubicBezTo>
                    <a:pt x="8" y="4"/>
                    <a:pt x="12" y="9"/>
                    <a:pt x="21" y="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90" name="Freeform 1120">
              <a:extLst>
                <a:ext uri="{FF2B5EF4-FFF2-40B4-BE49-F238E27FC236}">
                  <a16:creationId xmlns:a16="http://schemas.microsoft.com/office/drawing/2014/main" id="{7641EC40-2D63-471A-AE5A-8430AE04C567}"/>
                </a:ext>
              </a:extLst>
            </p:cNvPr>
            <p:cNvSpPr>
              <a:spLocks/>
            </p:cNvSpPr>
            <p:nvPr/>
          </p:nvSpPr>
          <p:spPr bwMode="auto">
            <a:xfrm>
              <a:off x="3468" y="1180"/>
              <a:ext cx="18" cy="9"/>
            </a:xfrm>
            <a:custGeom>
              <a:avLst/>
              <a:gdLst>
                <a:gd name="T0" fmla="*/ 0 w 12"/>
                <a:gd name="T1" fmla="*/ 21 h 6"/>
                <a:gd name="T2" fmla="*/ 41 w 12"/>
                <a:gd name="T3" fmla="*/ 0 h 6"/>
                <a:gd name="T4" fmla="*/ 0 60000 65536"/>
                <a:gd name="T5" fmla="*/ 0 60000 65536"/>
              </a:gdLst>
              <a:ahLst/>
              <a:cxnLst>
                <a:cxn ang="T4">
                  <a:pos x="T0" y="T1"/>
                </a:cxn>
                <a:cxn ang="T5">
                  <a:pos x="T2" y="T3"/>
                </a:cxn>
              </a:cxnLst>
              <a:rect l="0" t="0" r="r" b="b"/>
              <a:pathLst>
                <a:path w="12" h="6">
                  <a:moveTo>
                    <a:pt x="0" y="6"/>
                  </a:moveTo>
                  <a:cubicBezTo>
                    <a:pt x="6" y="4"/>
                    <a:pt x="6" y="2"/>
                    <a:pt x="12"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91" name="Freeform 1121">
              <a:extLst>
                <a:ext uri="{FF2B5EF4-FFF2-40B4-BE49-F238E27FC236}">
                  <a16:creationId xmlns:a16="http://schemas.microsoft.com/office/drawing/2014/main" id="{8B3D7F46-F138-4B88-9069-25DE19F82610}"/>
                </a:ext>
              </a:extLst>
            </p:cNvPr>
            <p:cNvSpPr>
              <a:spLocks/>
            </p:cNvSpPr>
            <p:nvPr/>
          </p:nvSpPr>
          <p:spPr bwMode="auto">
            <a:xfrm>
              <a:off x="3473" y="1195"/>
              <a:ext cx="21" cy="10"/>
            </a:xfrm>
            <a:custGeom>
              <a:avLst/>
              <a:gdLst>
                <a:gd name="T0" fmla="*/ 0 w 14"/>
                <a:gd name="T1" fmla="*/ 20 h 7"/>
                <a:gd name="T2" fmla="*/ 48 w 14"/>
                <a:gd name="T3" fmla="*/ 0 h 7"/>
                <a:gd name="T4" fmla="*/ 0 60000 65536"/>
                <a:gd name="T5" fmla="*/ 0 60000 65536"/>
              </a:gdLst>
              <a:ahLst/>
              <a:cxnLst>
                <a:cxn ang="T4">
                  <a:pos x="T0" y="T1"/>
                </a:cxn>
                <a:cxn ang="T5">
                  <a:pos x="T2" y="T3"/>
                </a:cxn>
              </a:cxnLst>
              <a:rect l="0" t="0" r="r" b="b"/>
              <a:pathLst>
                <a:path w="14" h="7">
                  <a:moveTo>
                    <a:pt x="0" y="7"/>
                  </a:moveTo>
                  <a:cubicBezTo>
                    <a:pt x="5" y="7"/>
                    <a:pt x="10" y="4"/>
                    <a:pt x="14"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92" name="Freeform 1122">
              <a:extLst>
                <a:ext uri="{FF2B5EF4-FFF2-40B4-BE49-F238E27FC236}">
                  <a16:creationId xmlns:a16="http://schemas.microsoft.com/office/drawing/2014/main" id="{BA63F8E1-4E55-4960-8C49-B7A9C41D649F}"/>
                </a:ext>
              </a:extLst>
            </p:cNvPr>
            <p:cNvSpPr>
              <a:spLocks/>
            </p:cNvSpPr>
            <p:nvPr/>
          </p:nvSpPr>
          <p:spPr bwMode="auto">
            <a:xfrm>
              <a:off x="3482" y="1210"/>
              <a:ext cx="24" cy="15"/>
            </a:xfrm>
            <a:custGeom>
              <a:avLst/>
              <a:gdLst>
                <a:gd name="T0" fmla="*/ 0 w 16"/>
                <a:gd name="T1" fmla="*/ 35 h 10"/>
                <a:gd name="T2" fmla="*/ 54 w 16"/>
                <a:gd name="T3" fmla="*/ 0 h 10"/>
                <a:gd name="T4" fmla="*/ 0 60000 65536"/>
                <a:gd name="T5" fmla="*/ 0 60000 65536"/>
              </a:gdLst>
              <a:ahLst/>
              <a:cxnLst>
                <a:cxn ang="T4">
                  <a:pos x="T0" y="T1"/>
                </a:cxn>
                <a:cxn ang="T5">
                  <a:pos x="T2" y="T3"/>
                </a:cxn>
              </a:cxnLst>
              <a:rect l="0" t="0" r="r" b="b"/>
              <a:pathLst>
                <a:path w="16" h="10">
                  <a:moveTo>
                    <a:pt x="0" y="10"/>
                  </a:moveTo>
                  <a:cubicBezTo>
                    <a:pt x="5" y="7"/>
                    <a:pt x="12" y="5"/>
                    <a:pt x="1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93" name="Freeform 1123">
              <a:extLst>
                <a:ext uri="{FF2B5EF4-FFF2-40B4-BE49-F238E27FC236}">
                  <a16:creationId xmlns:a16="http://schemas.microsoft.com/office/drawing/2014/main" id="{DAD07A59-B641-4D8F-BE45-B3442CAE2A6A}"/>
                </a:ext>
              </a:extLst>
            </p:cNvPr>
            <p:cNvSpPr>
              <a:spLocks/>
            </p:cNvSpPr>
            <p:nvPr/>
          </p:nvSpPr>
          <p:spPr bwMode="auto">
            <a:xfrm>
              <a:off x="3489" y="1235"/>
              <a:ext cx="23" cy="12"/>
            </a:xfrm>
            <a:custGeom>
              <a:avLst/>
              <a:gdLst>
                <a:gd name="T0" fmla="*/ 0 w 15"/>
                <a:gd name="T1" fmla="*/ 27 h 8"/>
                <a:gd name="T2" fmla="*/ 54 w 15"/>
                <a:gd name="T3" fmla="*/ 0 h 8"/>
                <a:gd name="T4" fmla="*/ 0 60000 65536"/>
                <a:gd name="T5" fmla="*/ 0 60000 65536"/>
              </a:gdLst>
              <a:ahLst/>
              <a:cxnLst>
                <a:cxn ang="T4">
                  <a:pos x="T0" y="T1"/>
                </a:cxn>
                <a:cxn ang="T5">
                  <a:pos x="T2" y="T3"/>
                </a:cxn>
              </a:cxnLst>
              <a:rect l="0" t="0" r="r" b="b"/>
              <a:pathLst>
                <a:path w="15" h="8">
                  <a:moveTo>
                    <a:pt x="0" y="8"/>
                  </a:moveTo>
                  <a:cubicBezTo>
                    <a:pt x="5" y="6"/>
                    <a:pt x="10" y="2"/>
                    <a:pt x="15"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94" name="Freeform 1124">
              <a:extLst>
                <a:ext uri="{FF2B5EF4-FFF2-40B4-BE49-F238E27FC236}">
                  <a16:creationId xmlns:a16="http://schemas.microsoft.com/office/drawing/2014/main" id="{C766B419-8FC3-4FDA-A9D1-9C6425C1E28A}"/>
                </a:ext>
              </a:extLst>
            </p:cNvPr>
            <p:cNvSpPr>
              <a:spLocks/>
            </p:cNvSpPr>
            <p:nvPr/>
          </p:nvSpPr>
          <p:spPr bwMode="auto">
            <a:xfrm>
              <a:off x="3497" y="1262"/>
              <a:ext cx="29" cy="8"/>
            </a:xfrm>
            <a:custGeom>
              <a:avLst/>
              <a:gdLst>
                <a:gd name="T0" fmla="*/ 0 w 19"/>
                <a:gd name="T1" fmla="*/ 21 h 5"/>
                <a:gd name="T2" fmla="*/ 67 w 19"/>
                <a:gd name="T3" fmla="*/ 0 h 5"/>
                <a:gd name="T4" fmla="*/ 0 60000 65536"/>
                <a:gd name="T5" fmla="*/ 0 60000 65536"/>
              </a:gdLst>
              <a:ahLst/>
              <a:cxnLst>
                <a:cxn ang="T4">
                  <a:pos x="T0" y="T1"/>
                </a:cxn>
                <a:cxn ang="T5">
                  <a:pos x="T2" y="T3"/>
                </a:cxn>
              </a:cxnLst>
              <a:rect l="0" t="0" r="r" b="b"/>
              <a:pathLst>
                <a:path w="19" h="5">
                  <a:moveTo>
                    <a:pt x="0" y="5"/>
                  </a:moveTo>
                  <a:cubicBezTo>
                    <a:pt x="6" y="4"/>
                    <a:pt x="15" y="4"/>
                    <a:pt x="19"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95" name="Freeform 1125">
              <a:extLst>
                <a:ext uri="{FF2B5EF4-FFF2-40B4-BE49-F238E27FC236}">
                  <a16:creationId xmlns:a16="http://schemas.microsoft.com/office/drawing/2014/main" id="{EE83247A-34CE-470D-9D5D-F048E9F6B700}"/>
                </a:ext>
              </a:extLst>
            </p:cNvPr>
            <p:cNvSpPr>
              <a:spLocks/>
            </p:cNvSpPr>
            <p:nvPr/>
          </p:nvSpPr>
          <p:spPr bwMode="auto">
            <a:xfrm>
              <a:off x="3506" y="1276"/>
              <a:ext cx="29" cy="15"/>
            </a:xfrm>
            <a:custGeom>
              <a:avLst/>
              <a:gdLst>
                <a:gd name="T0" fmla="*/ 0 w 19"/>
                <a:gd name="T1" fmla="*/ 35 h 10"/>
                <a:gd name="T2" fmla="*/ 67 w 19"/>
                <a:gd name="T3" fmla="*/ 0 h 10"/>
                <a:gd name="T4" fmla="*/ 0 60000 65536"/>
                <a:gd name="T5" fmla="*/ 0 60000 65536"/>
              </a:gdLst>
              <a:ahLst/>
              <a:cxnLst>
                <a:cxn ang="T4">
                  <a:pos x="T0" y="T1"/>
                </a:cxn>
                <a:cxn ang="T5">
                  <a:pos x="T2" y="T3"/>
                </a:cxn>
              </a:cxnLst>
              <a:rect l="0" t="0" r="r" b="b"/>
              <a:pathLst>
                <a:path w="19" h="10">
                  <a:moveTo>
                    <a:pt x="0" y="10"/>
                  </a:moveTo>
                  <a:cubicBezTo>
                    <a:pt x="7" y="10"/>
                    <a:pt x="13" y="2"/>
                    <a:pt x="19"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96" name="Freeform 1126">
              <a:extLst>
                <a:ext uri="{FF2B5EF4-FFF2-40B4-BE49-F238E27FC236}">
                  <a16:creationId xmlns:a16="http://schemas.microsoft.com/office/drawing/2014/main" id="{DAC5F1DA-C381-476C-BBFD-57A757CE2948}"/>
                </a:ext>
              </a:extLst>
            </p:cNvPr>
            <p:cNvSpPr>
              <a:spLocks/>
            </p:cNvSpPr>
            <p:nvPr/>
          </p:nvSpPr>
          <p:spPr bwMode="auto">
            <a:xfrm>
              <a:off x="3530" y="1322"/>
              <a:ext cx="20" cy="15"/>
            </a:xfrm>
            <a:custGeom>
              <a:avLst/>
              <a:gdLst>
                <a:gd name="T0" fmla="*/ 0 w 13"/>
                <a:gd name="T1" fmla="*/ 35 h 10"/>
                <a:gd name="T2" fmla="*/ 48 w 13"/>
                <a:gd name="T3" fmla="*/ 0 h 10"/>
                <a:gd name="T4" fmla="*/ 0 60000 65536"/>
                <a:gd name="T5" fmla="*/ 0 60000 65536"/>
              </a:gdLst>
              <a:ahLst/>
              <a:cxnLst>
                <a:cxn ang="T4">
                  <a:pos x="T0" y="T1"/>
                </a:cxn>
                <a:cxn ang="T5">
                  <a:pos x="T2" y="T3"/>
                </a:cxn>
              </a:cxnLst>
              <a:rect l="0" t="0" r="r" b="b"/>
              <a:pathLst>
                <a:path w="13" h="10">
                  <a:moveTo>
                    <a:pt x="0" y="10"/>
                  </a:moveTo>
                  <a:cubicBezTo>
                    <a:pt x="4" y="7"/>
                    <a:pt x="9" y="3"/>
                    <a:pt x="13"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97" name="Freeform 1127">
              <a:extLst>
                <a:ext uri="{FF2B5EF4-FFF2-40B4-BE49-F238E27FC236}">
                  <a16:creationId xmlns:a16="http://schemas.microsoft.com/office/drawing/2014/main" id="{19D37685-C35B-4442-AE3C-86815B3476C6}"/>
                </a:ext>
              </a:extLst>
            </p:cNvPr>
            <p:cNvSpPr>
              <a:spLocks/>
            </p:cNvSpPr>
            <p:nvPr/>
          </p:nvSpPr>
          <p:spPr bwMode="auto">
            <a:xfrm>
              <a:off x="3542" y="1345"/>
              <a:ext cx="18" cy="15"/>
            </a:xfrm>
            <a:custGeom>
              <a:avLst/>
              <a:gdLst>
                <a:gd name="T0" fmla="*/ 0 w 12"/>
                <a:gd name="T1" fmla="*/ 35 h 10"/>
                <a:gd name="T2" fmla="*/ 41 w 12"/>
                <a:gd name="T3" fmla="*/ 0 h 10"/>
                <a:gd name="T4" fmla="*/ 0 60000 65536"/>
                <a:gd name="T5" fmla="*/ 0 60000 65536"/>
              </a:gdLst>
              <a:ahLst/>
              <a:cxnLst>
                <a:cxn ang="T4">
                  <a:pos x="T0" y="T1"/>
                </a:cxn>
                <a:cxn ang="T5">
                  <a:pos x="T2" y="T3"/>
                </a:cxn>
              </a:cxnLst>
              <a:rect l="0" t="0" r="r" b="b"/>
              <a:pathLst>
                <a:path w="12" h="10">
                  <a:moveTo>
                    <a:pt x="0" y="10"/>
                  </a:moveTo>
                  <a:cubicBezTo>
                    <a:pt x="4" y="7"/>
                    <a:pt x="9" y="4"/>
                    <a:pt x="12"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98" name="Freeform 1128">
              <a:extLst>
                <a:ext uri="{FF2B5EF4-FFF2-40B4-BE49-F238E27FC236}">
                  <a16:creationId xmlns:a16="http://schemas.microsoft.com/office/drawing/2014/main" id="{59AE0038-AA68-4475-872A-03C2F4269D4C}"/>
                </a:ext>
              </a:extLst>
            </p:cNvPr>
            <p:cNvSpPr>
              <a:spLocks/>
            </p:cNvSpPr>
            <p:nvPr/>
          </p:nvSpPr>
          <p:spPr bwMode="auto">
            <a:xfrm>
              <a:off x="3664" y="1198"/>
              <a:ext cx="71" cy="166"/>
            </a:xfrm>
            <a:custGeom>
              <a:avLst/>
              <a:gdLst>
                <a:gd name="T0" fmla="*/ 162 w 47"/>
                <a:gd name="T1" fmla="*/ 0 h 111"/>
                <a:gd name="T2" fmla="*/ 103 w 47"/>
                <a:gd name="T3" fmla="*/ 154 h 111"/>
                <a:gd name="T4" fmla="*/ 0 w 47"/>
                <a:gd name="T5" fmla="*/ 371 h 111"/>
                <a:gd name="T6" fmla="*/ 0 60000 65536"/>
                <a:gd name="T7" fmla="*/ 0 60000 65536"/>
                <a:gd name="T8" fmla="*/ 0 60000 65536"/>
              </a:gdLst>
              <a:ahLst/>
              <a:cxnLst>
                <a:cxn ang="T6">
                  <a:pos x="T0" y="T1"/>
                </a:cxn>
                <a:cxn ang="T7">
                  <a:pos x="T2" y="T3"/>
                </a:cxn>
                <a:cxn ang="T8">
                  <a:pos x="T4" y="T5"/>
                </a:cxn>
              </a:cxnLst>
              <a:rect l="0" t="0" r="r" b="b"/>
              <a:pathLst>
                <a:path w="47" h="111">
                  <a:moveTo>
                    <a:pt x="47" y="0"/>
                  </a:moveTo>
                  <a:cubicBezTo>
                    <a:pt x="42" y="20"/>
                    <a:pt x="37" y="26"/>
                    <a:pt x="30" y="46"/>
                  </a:cubicBezTo>
                  <a:cubicBezTo>
                    <a:pt x="21" y="68"/>
                    <a:pt x="10" y="89"/>
                    <a:pt x="0" y="1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799" name="Freeform 1129">
              <a:extLst>
                <a:ext uri="{FF2B5EF4-FFF2-40B4-BE49-F238E27FC236}">
                  <a16:creationId xmlns:a16="http://schemas.microsoft.com/office/drawing/2014/main" id="{A844DEE1-9D61-4449-9AEC-C83F6C556600}"/>
                </a:ext>
              </a:extLst>
            </p:cNvPr>
            <p:cNvSpPr>
              <a:spLocks/>
            </p:cNvSpPr>
            <p:nvPr/>
          </p:nvSpPr>
          <p:spPr bwMode="auto">
            <a:xfrm>
              <a:off x="3691" y="1234"/>
              <a:ext cx="24" cy="7"/>
            </a:xfrm>
            <a:custGeom>
              <a:avLst/>
              <a:gdLst>
                <a:gd name="T0" fmla="*/ 0 w 16"/>
                <a:gd name="T1" fmla="*/ 0 h 5"/>
                <a:gd name="T2" fmla="*/ 54 w 16"/>
                <a:gd name="T3" fmla="*/ 14 h 5"/>
                <a:gd name="T4" fmla="*/ 0 60000 65536"/>
                <a:gd name="T5" fmla="*/ 0 60000 65536"/>
              </a:gdLst>
              <a:ahLst/>
              <a:cxnLst>
                <a:cxn ang="T4">
                  <a:pos x="T0" y="T1"/>
                </a:cxn>
                <a:cxn ang="T5">
                  <a:pos x="T2" y="T3"/>
                </a:cxn>
              </a:cxnLst>
              <a:rect l="0" t="0" r="r" b="b"/>
              <a:pathLst>
                <a:path w="16" h="5">
                  <a:moveTo>
                    <a:pt x="0" y="0"/>
                  </a:moveTo>
                  <a:cubicBezTo>
                    <a:pt x="5" y="0"/>
                    <a:pt x="10" y="4"/>
                    <a:pt x="16" y="5"/>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00" name="Freeform 1130">
              <a:extLst>
                <a:ext uri="{FF2B5EF4-FFF2-40B4-BE49-F238E27FC236}">
                  <a16:creationId xmlns:a16="http://schemas.microsoft.com/office/drawing/2014/main" id="{722BAAD5-3C82-4CC0-BFCC-6D1B47AB7A71}"/>
                </a:ext>
              </a:extLst>
            </p:cNvPr>
            <p:cNvSpPr>
              <a:spLocks/>
            </p:cNvSpPr>
            <p:nvPr/>
          </p:nvSpPr>
          <p:spPr bwMode="auto">
            <a:xfrm>
              <a:off x="3700" y="1213"/>
              <a:ext cx="26" cy="12"/>
            </a:xfrm>
            <a:custGeom>
              <a:avLst/>
              <a:gdLst>
                <a:gd name="T0" fmla="*/ 0 w 17"/>
                <a:gd name="T1" fmla="*/ 0 h 8"/>
                <a:gd name="T2" fmla="*/ 61 w 17"/>
                <a:gd name="T3" fmla="*/ 27 h 8"/>
                <a:gd name="T4" fmla="*/ 0 60000 65536"/>
                <a:gd name="T5" fmla="*/ 0 60000 65536"/>
              </a:gdLst>
              <a:ahLst/>
              <a:cxnLst>
                <a:cxn ang="T4">
                  <a:pos x="T0" y="T1"/>
                </a:cxn>
                <a:cxn ang="T5">
                  <a:pos x="T2" y="T3"/>
                </a:cxn>
              </a:cxnLst>
              <a:rect l="0" t="0" r="r" b="b"/>
              <a:pathLst>
                <a:path w="17" h="8">
                  <a:moveTo>
                    <a:pt x="0" y="0"/>
                  </a:moveTo>
                  <a:cubicBezTo>
                    <a:pt x="3" y="5"/>
                    <a:pt x="11" y="6"/>
                    <a:pt x="17" y="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01" name="Freeform 1131">
              <a:extLst>
                <a:ext uri="{FF2B5EF4-FFF2-40B4-BE49-F238E27FC236}">
                  <a16:creationId xmlns:a16="http://schemas.microsoft.com/office/drawing/2014/main" id="{FD58F03C-852E-4A09-A3EF-C1F9BB9E9E97}"/>
                </a:ext>
              </a:extLst>
            </p:cNvPr>
            <p:cNvSpPr>
              <a:spLocks/>
            </p:cNvSpPr>
            <p:nvPr/>
          </p:nvSpPr>
          <p:spPr bwMode="auto">
            <a:xfrm>
              <a:off x="3712" y="1189"/>
              <a:ext cx="23" cy="18"/>
            </a:xfrm>
            <a:custGeom>
              <a:avLst/>
              <a:gdLst>
                <a:gd name="T0" fmla="*/ 0 w 15"/>
                <a:gd name="T1" fmla="*/ 0 h 12"/>
                <a:gd name="T2" fmla="*/ 54 w 15"/>
                <a:gd name="T3" fmla="*/ 41 h 12"/>
                <a:gd name="T4" fmla="*/ 0 60000 65536"/>
                <a:gd name="T5" fmla="*/ 0 60000 65536"/>
              </a:gdLst>
              <a:ahLst/>
              <a:cxnLst>
                <a:cxn ang="T4">
                  <a:pos x="T0" y="T1"/>
                </a:cxn>
                <a:cxn ang="T5">
                  <a:pos x="T2" y="T3"/>
                </a:cxn>
              </a:cxnLst>
              <a:rect l="0" t="0" r="r" b="b"/>
              <a:pathLst>
                <a:path w="15" h="12">
                  <a:moveTo>
                    <a:pt x="0" y="0"/>
                  </a:moveTo>
                  <a:cubicBezTo>
                    <a:pt x="4" y="5"/>
                    <a:pt x="10" y="10"/>
                    <a:pt x="15" y="1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02" name="Freeform 1132">
              <a:extLst>
                <a:ext uri="{FF2B5EF4-FFF2-40B4-BE49-F238E27FC236}">
                  <a16:creationId xmlns:a16="http://schemas.microsoft.com/office/drawing/2014/main" id="{EA59D632-7A0F-4096-9806-9D3289477E22}"/>
                </a:ext>
              </a:extLst>
            </p:cNvPr>
            <p:cNvSpPr>
              <a:spLocks/>
            </p:cNvSpPr>
            <p:nvPr/>
          </p:nvSpPr>
          <p:spPr bwMode="auto">
            <a:xfrm>
              <a:off x="3681" y="1258"/>
              <a:ext cx="25" cy="16"/>
            </a:xfrm>
            <a:custGeom>
              <a:avLst/>
              <a:gdLst>
                <a:gd name="T0" fmla="*/ 0 w 17"/>
                <a:gd name="T1" fmla="*/ 0 h 11"/>
                <a:gd name="T2" fmla="*/ 54 w 17"/>
                <a:gd name="T3" fmla="*/ 33 h 11"/>
                <a:gd name="T4" fmla="*/ 0 60000 65536"/>
                <a:gd name="T5" fmla="*/ 0 60000 65536"/>
              </a:gdLst>
              <a:ahLst/>
              <a:cxnLst>
                <a:cxn ang="T4">
                  <a:pos x="T0" y="T1"/>
                </a:cxn>
                <a:cxn ang="T5">
                  <a:pos x="T2" y="T3"/>
                </a:cxn>
              </a:cxnLst>
              <a:rect l="0" t="0" r="r" b="b"/>
              <a:pathLst>
                <a:path w="17" h="11">
                  <a:moveTo>
                    <a:pt x="0" y="0"/>
                  </a:moveTo>
                  <a:cubicBezTo>
                    <a:pt x="3" y="4"/>
                    <a:pt x="12" y="10"/>
                    <a:pt x="17" y="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03" name="Freeform 1133">
              <a:extLst>
                <a:ext uri="{FF2B5EF4-FFF2-40B4-BE49-F238E27FC236}">
                  <a16:creationId xmlns:a16="http://schemas.microsoft.com/office/drawing/2014/main" id="{36A4F63E-A002-455D-A87B-8696408107E2}"/>
                </a:ext>
              </a:extLst>
            </p:cNvPr>
            <p:cNvSpPr>
              <a:spLocks/>
            </p:cNvSpPr>
            <p:nvPr/>
          </p:nvSpPr>
          <p:spPr bwMode="auto">
            <a:xfrm>
              <a:off x="3673" y="1280"/>
              <a:ext cx="23" cy="12"/>
            </a:xfrm>
            <a:custGeom>
              <a:avLst/>
              <a:gdLst>
                <a:gd name="T0" fmla="*/ 0 w 15"/>
                <a:gd name="T1" fmla="*/ 0 h 8"/>
                <a:gd name="T2" fmla="*/ 54 w 15"/>
                <a:gd name="T3" fmla="*/ 27 h 8"/>
                <a:gd name="T4" fmla="*/ 0 60000 65536"/>
                <a:gd name="T5" fmla="*/ 0 60000 65536"/>
              </a:gdLst>
              <a:ahLst/>
              <a:cxnLst>
                <a:cxn ang="T4">
                  <a:pos x="T0" y="T1"/>
                </a:cxn>
                <a:cxn ang="T5">
                  <a:pos x="T2" y="T3"/>
                </a:cxn>
              </a:cxnLst>
              <a:rect l="0" t="0" r="r" b="b"/>
              <a:pathLst>
                <a:path w="15" h="8">
                  <a:moveTo>
                    <a:pt x="0" y="0"/>
                  </a:moveTo>
                  <a:cubicBezTo>
                    <a:pt x="4" y="2"/>
                    <a:pt x="15" y="5"/>
                    <a:pt x="15" y="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04" name="Freeform 1134">
              <a:extLst>
                <a:ext uri="{FF2B5EF4-FFF2-40B4-BE49-F238E27FC236}">
                  <a16:creationId xmlns:a16="http://schemas.microsoft.com/office/drawing/2014/main" id="{CEE75613-E405-4287-8ABC-5BBB1C2F98B7}"/>
                </a:ext>
              </a:extLst>
            </p:cNvPr>
            <p:cNvSpPr>
              <a:spLocks/>
            </p:cNvSpPr>
            <p:nvPr/>
          </p:nvSpPr>
          <p:spPr bwMode="auto">
            <a:xfrm>
              <a:off x="3644" y="1337"/>
              <a:ext cx="26" cy="15"/>
            </a:xfrm>
            <a:custGeom>
              <a:avLst/>
              <a:gdLst>
                <a:gd name="T0" fmla="*/ 0 w 17"/>
                <a:gd name="T1" fmla="*/ 0 h 10"/>
                <a:gd name="T2" fmla="*/ 61 w 17"/>
                <a:gd name="T3" fmla="*/ 35 h 10"/>
                <a:gd name="T4" fmla="*/ 0 60000 65536"/>
                <a:gd name="T5" fmla="*/ 0 60000 65536"/>
              </a:gdLst>
              <a:ahLst/>
              <a:cxnLst>
                <a:cxn ang="T4">
                  <a:pos x="T0" y="T1"/>
                </a:cxn>
                <a:cxn ang="T5">
                  <a:pos x="T2" y="T3"/>
                </a:cxn>
              </a:cxnLst>
              <a:rect l="0" t="0" r="r" b="b"/>
              <a:pathLst>
                <a:path w="17" h="10">
                  <a:moveTo>
                    <a:pt x="0" y="0"/>
                  </a:moveTo>
                  <a:cubicBezTo>
                    <a:pt x="5" y="3"/>
                    <a:pt x="11" y="7"/>
                    <a:pt x="17" y="1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05" name="Freeform 1135">
              <a:extLst>
                <a:ext uri="{FF2B5EF4-FFF2-40B4-BE49-F238E27FC236}">
                  <a16:creationId xmlns:a16="http://schemas.microsoft.com/office/drawing/2014/main" id="{3706CF54-4649-4E5F-9CEC-927D7D7CB0CD}"/>
                </a:ext>
              </a:extLst>
            </p:cNvPr>
            <p:cNvSpPr>
              <a:spLocks/>
            </p:cNvSpPr>
            <p:nvPr/>
          </p:nvSpPr>
          <p:spPr bwMode="auto">
            <a:xfrm>
              <a:off x="3730" y="3286"/>
              <a:ext cx="106" cy="123"/>
            </a:xfrm>
            <a:custGeom>
              <a:avLst/>
              <a:gdLst>
                <a:gd name="T0" fmla="*/ 0 w 70"/>
                <a:gd name="T1" fmla="*/ 0 h 82"/>
                <a:gd name="T2" fmla="*/ 153 w 70"/>
                <a:gd name="T3" fmla="*/ 39 h 82"/>
                <a:gd name="T4" fmla="*/ 197 w 70"/>
                <a:gd name="T5" fmla="*/ 86 h 82"/>
                <a:gd name="T6" fmla="*/ 139 w 70"/>
                <a:gd name="T7" fmla="*/ 183 h 82"/>
                <a:gd name="T8" fmla="*/ 170 w 70"/>
                <a:gd name="T9" fmla="*/ 216 h 82"/>
                <a:gd name="T10" fmla="*/ 164 w 70"/>
                <a:gd name="T11" fmla="*/ 278 h 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82">
                  <a:moveTo>
                    <a:pt x="0" y="0"/>
                  </a:moveTo>
                  <a:cubicBezTo>
                    <a:pt x="13" y="7"/>
                    <a:pt x="30" y="9"/>
                    <a:pt x="44" y="11"/>
                  </a:cubicBezTo>
                  <a:cubicBezTo>
                    <a:pt x="59" y="12"/>
                    <a:pt x="70" y="10"/>
                    <a:pt x="57" y="25"/>
                  </a:cubicBezTo>
                  <a:cubicBezTo>
                    <a:pt x="50" y="32"/>
                    <a:pt x="35" y="41"/>
                    <a:pt x="40" y="54"/>
                  </a:cubicBezTo>
                  <a:cubicBezTo>
                    <a:pt x="42" y="58"/>
                    <a:pt x="47" y="60"/>
                    <a:pt x="49" y="64"/>
                  </a:cubicBezTo>
                  <a:cubicBezTo>
                    <a:pt x="52" y="70"/>
                    <a:pt x="49" y="76"/>
                    <a:pt x="47" y="8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06" name="Freeform 1136">
              <a:extLst>
                <a:ext uri="{FF2B5EF4-FFF2-40B4-BE49-F238E27FC236}">
                  <a16:creationId xmlns:a16="http://schemas.microsoft.com/office/drawing/2014/main" id="{EE22ECC9-84C6-4BC9-9143-56EFF0BFC010}"/>
                </a:ext>
              </a:extLst>
            </p:cNvPr>
            <p:cNvSpPr>
              <a:spLocks/>
            </p:cNvSpPr>
            <p:nvPr/>
          </p:nvSpPr>
          <p:spPr bwMode="auto">
            <a:xfrm>
              <a:off x="3346" y="3310"/>
              <a:ext cx="110" cy="23"/>
            </a:xfrm>
            <a:custGeom>
              <a:avLst/>
              <a:gdLst>
                <a:gd name="T0" fmla="*/ 0 w 73"/>
                <a:gd name="T1" fmla="*/ 12 h 15"/>
                <a:gd name="T2" fmla="*/ 250 w 73"/>
                <a:gd name="T3" fmla="*/ 0 h 15"/>
                <a:gd name="T4" fmla="*/ 0 60000 65536"/>
                <a:gd name="T5" fmla="*/ 0 60000 65536"/>
              </a:gdLst>
              <a:ahLst/>
              <a:cxnLst>
                <a:cxn ang="T4">
                  <a:pos x="T0" y="T1"/>
                </a:cxn>
                <a:cxn ang="T5">
                  <a:pos x="T2" y="T3"/>
                </a:cxn>
              </a:cxnLst>
              <a:rect l="0" t="0" r="r" b="b"/>
              <a:pathLst>
                <a:path w="73" h="15">
                  <a:moveTo>
                    <a:pt x="0" y="3"/>
                  </a:moveTo>
                  <a:cubicBezTo>
                    <a:pt x="27" y="7"/>
                    <a:pt x="49" y="15"/>
                    <a:pt x="73"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807" name="Freeform 1137">
              <a:extLst>
                <a:ext uri="{FF2B5EF4-FFF2-40B4-BE49-F238E27FC236}">
                  <a16:creationId xmlns:a16="http://schemas.microsoft.com/office/drawing/2014/main" id="{641F6CA7-E386-44FF-B221-7CA965E4F726}"/>
                </a:ext>
              </a:extLst>
            </p:cNvPr>
            <p:cNvSpPr>
              <a:spLocks/>
            </p:cNvSpPr>
            <p:nvPr/>
          </p:nvSpPr>
          <p:spPr bwMode="auto">
            <a:xfrm>
              <a:off x="3230" y="1854"/>
              <a:ext cx="274" cy="372"/>
            </a:xfrm>
            <a:custGeom>
              <a:avLst/>
              <a:gdLst>
                <a:gd name="T0" fmla="*/ 26 w 182"/>
                <a:gd name="T1" fmla="*/ 0 h 248"/>
                <a:gd name="T2" fmla="*/ 14 w 182"/>
                <a:gd name="T3" fmla="*/ 255 h 248"/>
                <a:gd name="T4" fmla="*/ 8 w 182"/>
                <a:gd name="T5" fmla="*/ 440 h 248"/>
                <a:gd name="T6" fmla="*/ 113 w 182"/>
                <a:gd name="T7" fmla="*/ 728 h 248"/>
                <a:gd name="T8" fmla="*/ 331 w 182"/>
                <a:gd name="T9" fmla="*/ 818 h 248"/>
                <a:gd name="T10" fmla="*/ 622 w 182"/>
                <a:gd name="T11" fmla="*/ 810 h 248"/>
                <a:gd name="T12" fmla="*/ 336 w 182"/>
                <a:gd name="T13" fmla="*/ 728 h 248"/>
                <a:gd name="T14" fmla="*/ 108 w 182"/>
                <a:gd name="T15" fmla="*/ 513 h 248"/>
                <a:gd name="T16" fmla="*/ 27 w 182"/>
                <a:gd name="T17" fmla="*/ 21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248">
                  <a:moveTo>
                    <a:pt x="7" y="0"/>
                  </a:moveTo>
                  <a:cubicBezTo>
                    <a:pt x="0" y="22"/>
                    <a:pt x="4" y="52"/>
                    <a:pt x="4" y="75"/>
                  </a:cubicBezTo>
                  <a:cubicBezTo>
                    <a:pt x="4" y="93"/>
                    <a:pt x="2" y="112"/>
                    <a:pt x="2" y="130"/>
                  </a:cubicBezTo>
                  <a:cubicBezTo>
                    <a:pt x="3" y="161"/>
                    <a:pt x="7" y="194"/>
                    <a:pt x="33" y="215"/>
                  </a:cubicBezTo>
                  <a:cubicBezTo>
                    <a:pt x="51" y="229"/>
                    <a:pt x="74" y="239"/>
                    <a:pt x="97" y="242"/>
                  </a:cubicBezTo>
                  <a:cubicBezTo>
                    <a:pt x="121" y="245"/>
                    <a:pt x="161" y="248"/>
                    <a:pt x="182" y="240"/>
                  </a:cubicBezTo>
                  <a:cubicBezTo>
                    <a:pt x="154" y="231"/>
                    <a:pt x="125" y="225"/>
                    <a:pt x="98" y="215"/>
                  </a:cubicBezTo>
                  <a:cubicBezTo>
                    <a:pt x="61" y="202"/>
                    <a:pt x="46" y="188"/>
                    <a:pt x="32" y="152"/>
                  </a:cubicBezTo>
                  <a:cubicBezTo>
                    <a:pt x="14" y="106"/>
                    <a:pt x="17" y="53"/>
                    <a:pt x="8" y="6"/>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08" name="Freeform 1138">
              <a:extLst>
                <a:ext uri="{FF2B5EF4-FFF2-40B4-BE49-F238E27FC236}">
                  <a16:creationId xmlns:a16="http://schemas.microsoft.com/office/drawing/2014/main" id="{AE66C397-2FDD-4A38-97F4-64C3347B5F13}"/>
                </a:ext>
              </a:extLst>
            </p:cNvPr>
            <p:cNvSpPr>
              <a:spLocks/>
            </p:cNvSpPr>
            <p:nvPr/>
          </p:nvSpPr>
          <p:spPr bwMode="auto">
            <a:xfrm>
              <a:off x="3854" y="1596"/>
              <a:ext cx="68" cy="349"/>
            </a:xfrm>
            <a:custGeom>
              <a:avLst/>
              <a:gdLst>
                <a:gd name="T0" fmla="*/ 54 w 45"/>
                <a:gd name="T1" fmla="*/ 0 h 233"/>
                <a:gd name="T2" fmla="*/ 89 w 45"/>
                <a:gd name="T3" fmla="*/ 168 h 233"/>
                <a:gd name="T4" fmla="*/ 128 w 45"/>
                <a:gd name="T5" fmla="*/ 350 h 233"/>
                <a:gd name="T6" fmla="*/ 138 w 45"/>
                <a:gd name="T7" fmla="*/ 565 h 233"/>
                <a:gd name="T8" fmla="*/ 151 w 45"/>
                <a:gd name="T9" fmla="*/ 783 h 233"/>
                <a:gd name="T10" fmla="*/ 94 w 45"/>
                <a:gd name="T11" fmla="*/ 508 h 233"/>
                <a:gd name="T12" fmla="*/ 59 w 45"/>
                <a:gd name="T13" fmla="*/ 265 h 233"/>
                <a:gd name="T14" fmla="*/ 54 w 45"/>
                <a:gd name="T15" fmla="*/ 0 h 2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233">
                  <a:moveTo>
                    <a:pt x="16" y="0"/>
                  </a:moveTo>
                  <a:cubicBezTo>
                    <a:pt x="21" y="13"/>
                    <a:pt x="22" y="34"/>
                    <a:pt x="26" y="50"/>
                  </a:cubicBezTo>
                  <a:cubicBezTo>
                    <a:pt x="31" y="67"/>
                    <a:pt x="35" y="86"/>
                    <a:pt x="37" y="104"/>
                  </a:cubicBezTo>
                  <a:cubicBezTo>
                    <a:pt x="40" y="126"/>
                    <a:pt x="38" y="147"/>
                    <a:pt x="40" y="168"/>
                  </a:cubicBezTo>
                  <a:cubicBezTo>
                    <a:pt x="42" y="190"/>
                    <a:pt x="45" y="211"/>
                    <a:pt x="44" y="233"/>
                  </a:cubicBezTo>
                  <a:cubicBezTo>
                    <a:pt x="28" y="216"/>
                    <a:pt x="30" y="174"/>
                    <a:pt x="27" y="151"/>
                  </a:cubicBezTo>
                  <a:cubicBezTo>
                    <a:pt x="24" y="127"/>
                    <a:pt x="19" y="103"/>
                    <a:pt x="17" y="79"/>
                  </a:cubicBezTo>
                  <a:cubicBezTo>
                    <a:pt x="15" y="59"/>
                    <a:pt x="0" y="16"/>
                    <a:pt x="16" y="0"/>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09" name="Freeform 1139">
              <a:extLst>
                <a:ext uri="{FF2B5EF4-FFF2-40B4-BE49-F238E27FC236}">
                  <a16:creationId xmlns:a16="http://schemas.microsoft.com/office/drawing/2014/main" id="{83122DAD-3CF2-442E-8ED0-013C1228CF42}"/>
                </a:ext>
              </a:extLst>
            </p:cNvPr>
            <p:cNvSpPr>
              <a:spLocks/>
            </p:cNvSpPr>
            <p:nvPr/>
          </p:nvSpPr>
          <p:spPr bwMode="auto">
            <a:xfrm>
              <a:off x="3673" y="2190"/>
              <a:ext cx="203" cy="106"/>
            </a:xfrm>
            <a:custGeom>
              <a:avLst/>
              <a:gdLst>
                <a:gd name="T0" fmla="*/ 0 w 135"/>
                <a:gd name="T1" fmla="*/ 196 h 71"/>
                <a:gd name="T2" fmla="*/ 459 w 135"/>
                <a:gd name="T3" fmla="*/ 0 h 71"/>
                <a:gd name="T4" fmla="*/ 12 w 135"/>
                <a:gd name="T5" fmla="*/ 200 h 71"/>
                <a:gd name="T6" fmla="*/ 0 60000 65536"/>
                <a:gd name="T7" fmla="*/ 0 60000 65536"/>
                <a:gd name="T8" fmla="*/ 0 60000 65536"/>
              </a:gdLst>
              <a:ahLst/>
              <a:cxnLst>
                <a:cxn ang="T6">
                  <a:pos x="T0" y="T1"/>
                </a:cxn>
                <a:cxn ang="T7">
                  <a:pos x="T2" y="T3"/>
                </a:cxn>
                <a:cxn ang="T8">
                  <a:pos x="T4" y="T5"/>
                </a:cxn>
              </a:cxnLst>
              <a:rect l="0" t="0" r="r" b="b"/>
              <a:pathLst>
                <a:path w="135" h="71">
                  <a:moveTo>
                    <a:pt x="0" y="59"/>
                  </a:moveTo>
                  <a:cubicBezTo>
                    <a:pt x="46" y="71"/>
                    <a:pt x="110" y="38"/>
                    <a:pt x="135" y="0"/>
                  </a:cubicBezTo>
                  <a:cubicBezTo>
                    <a:pt x="97" y="27"/>
                    <a:pt x="51" y="60"/>
                    <a:pt x="3" y="60"/>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10" name="Freeform 1140">
              <a:extLst>
                <a:ext uri="{FF2B5EF4-FFF2-40B4-BE49-F238E27FC236}">
                  <a16:creationId xmlns:a16="http://schemas.microsoft.com/office/drawing/2014/main" id="{8F9A73BD-825B-4948-B1F9-D9528356C55B}"/>
                </a:ext>
              </a:extLst>
            </p:cNvPr>
            <p:cNvSpPr>
              <a:spLocks/>
            </p:cNvSpPr>
            <p:nvPr/>
          </p:nvSpPr>
          <p:spPr bwMode="auto">
            <a:xfrm>
              <a:off x="3104" y="2251"/>
              <a:ext cx="105" cy="118"/>
            </a:xfrm>
            <a:custGeom>
              <a:avLst/>
              <a:gdLst>
                <a:gd name="T0" fmla="*/ 0 w 70"/>
                <a:gd name="T1" fmla="*/ 200 h 79"/>
                <a:gd name="T2" fmla="*/ 201 w 70"/>
                <a:gd name="T3" fmla="*/ 0 h 79"/>
                <a:gd name="T4" fmla="*/ 0 w 70"/>
                <a:gd name="T5" fmla="*/ 208 h 79"/>
                <a:gd name="T6" fmla="*/ 0 60000 65536"/>
                <a:gd name="T7" fmla="*/ 0 60000 65536"/>
                <a:gd name="T8" fmla="*/ 0 60000 65536"/>
              </a:gdLst>
              <a:ahLst/>
              <a:cxnLst>
                <a:cxn ang="T6">
                  <a:pos x="T0" y="T1"/>
                </a:cxn>
                <a:cxn ang="T7">
                  <a:pos x="T2" y="T3"/>
                </a:cxn>
                <a:cxn ang="T8">
                  <a:pos x="T4" y="T5"/>
                </a:cxn>
              </a:cxnLst>
              <a:rect l="0" t="0" r="r" b="b"/>
              <a:pathLst>
                <a:path w="70" h="79">
                  <a:moveTo>
                    <a:pt x="0" y="60"/>
                  </a:moveTo>
                  <a:cubicBezTo>
                    <a:pt x="35" y="79"/>
                    <a:pt x="70" y="34"/>
                    <a:pt x="59" y="0"/>
                  </a:cubicBezTo>
                  <a:cubicBezTo>
                    <a:pt x="55" y="25"/>
                    <a:pt x="34" y="75"/>
                    <a:pt x="0" y="62"/>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11" name="Freeform 1141">
              <a:extLst>
                <a:ext uri="{FF2B5EF4-FFF2-40B4-BE49-F238E27FC236}">
                  <a16:creationId xmlns:a16="http://schemas.microsoft.com/office/drawing/2014/main" id="{978C5F71-4A20-4DD6-A20F-C36485258E41}"/>
                </a:ext>
              </a:extLst>
            </p:cNvPr>
            <p:cNvSpPr>
              <a:spLocks/>
            </p:cNvSpPr>
            <p:nvPr/>
          </p:nvSpPr>
          <p:spPr bwMode="auto">
            <a:xfrm>
              <a:off x="3985" y="2233"/>
              <a:ext cx="90" cy="100"/>
            </a:xfrm>
            <a:custGeom>
              <a:avLst/>
              <a:gdLst>
                <a:gd name="T0" fmla="*/ 0 w 60"/>
                <a:gd name="T1" fmla="*/ 0 h 67"/>
                <a:gd name="T2" fmla="*/ 54 w 60"/>
                <a:gd name="T3" fmla="*/ 154 h 67"/>
                <a:gd name="T4" fmla="*/ 203 w 60"/>
                <a:gd name="T5" fmla="*/ 187 h 67"/>
                <a:gd name="T6" fmla="*/ 72 w 60"/>
                <a:gd name="T7" fmla="*/ 130 h 67"/>
                <a:gd name="T8" fmla="*/ 5 w 60"/>
                <a:gd name="T9" fmla="*/ 1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7">
                  <a:moveTo>
                    <a:pt x="0" y="0"/>
                  </a:moveTo>
                  <a:cubicBezTo>
                    <a:pt x="4" y="16"/>
                    <a:pt x="6" y="33"/>
                    <a:pt x="16" y="46"/>
                  </a:cubicBezTo>
                  <a:cubicBezTo>
                    <a:pt x="24" y="57"/>
                    <a:pt x="48" y="67"/>
                    <a:pt x="60" y="56"/>
                  </a:cubicBezTo>
                  <a:cubicBezTo>
                    <a:pt x="44" y="51"/>
                    <a:pt x="33" y="51"/>
                    <a:pt x="21" y="39"/>
                  </a:cubicBezTo>
                  <a:cubicBezTo>
                    <a:pt x="13" y="30"/>
                    <a:pt x="2" y="13"/>
                    <a:pt x="1" y="1"/>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12" name="Freeform 1142">
              <a:extLst>
                <a:ext uri="{FF2B5EF4-FFF2-40B4-BE49-F238E27FC236}">
                  <a16:creationId xmlns:a16="http://schemas.microsoft.com/office/drawing/2014/main" id="{977B5F6B-A0B6-4383-B9FC-A9C709982980}"/>
                </a:ext>
              </a:extLst>
            </p:cNvPr>
            <p:cNvSpPr>
              <a:spLocks/>
            </p:cNvSpPr>
            <p:nvPr/>
          </p:nvSpPr>
          <p:spPr bwMode="auto">
            <a:xfrm>
              <a:off x="3238" y="2158"/>
              <a:ext cx="89" cy="106"/>
            </a:xfrm>
            <a:custGeom>
              <a:avLst/>
              <a:gdLst>
                <a:gd name="T0" fmla="*/ 0 w 59"/>
                <a:gd name="T1" fmla="*/ 0 h 71"/>
                <a:gd name="T2" fmla="*/ 103 w 59"/>
                <a:gd name="T3" fmla="*/ 121 h 71"/>
                <a:gd name="T4" fmla="*/ 164 w 59"/>
                <a:gd name="T5" fmla="*/ 148 h 71"/>
                <a:gd name="T6" fmla="*/ 192 w 59"/>
                <a:gd name="T7" fmla="*/ 181 h 71"/>
                <a:gd name="T8" fmla="*/ 121 w 59"/>
                <a:gd name="T9" fmla="*/ 227 h 71"/>
                <a:gd name="T10" fmla="*/ 66 w 59"/>
                <a:gd name="T11" fmla="*/ 148 h 71"/>
                <a:gd name="T12" fmla="*/ 5 w 59"/>
                <a:gd name="T13" fmla="*/ 9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71">
                  <a:moveTo>
                    <a:pt x="0" y="0"/>
                  </a:moveTo>
                  <a:cubicBezTo>
                    <a:pt x="6" y="14"/>
                    <a:pt x="18" y="27"/>
                    <a:pt x="30" y="36"/>
                  </a:cubicBezTo>
                  <a:cubicBezTo>
                    <a:pt x="36" y="40"/>
                    <a:pt x="41" y="42"/>
                    <a:pt x="48" y="44"/>
                  </a:cubicBezTo>
                  <a:cubicBezTo>
                    <a:pt x="56" y="47"/>
                    <a:pt x="59" y="45"/>
                    <a:pt x="56" y="54"/>
                  </a:cubicBezTo>
                  <a:cubicBezTo>
                    <a:pt x="53" y="62"/>
                    <a:pt x="43" y="71"/>
                    <a:pt x="35" y="68"/>
                  </a:cubicBezTo>
                  <a:cubicBezTo>
                    <a:pt x="28" y="65"/>
                    <a:pt x="22" y="51"/>
                    <a:pt x="19" y="44"/>
                  </a:cubicBezTo>
                  <a:cubicBezTo>
                    <a:pt x="12" y="32"/>
                    <a:pt x="5" y="17"/>
                    <a:pt x="1" y="3"/>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13" name="Freeform 1143">
              <a:extLst>
                <a:ext uri="{FF2B5EF4-FFF2-40B4-BE49-F238E27FC236}">
                  <a16:creationId xmlns:a16="http://schemas.microsoft.com/office/drawing/2014/main" id="{8B4FF7F4-9042-4C05-8A63-A05F98D52F8D}"/>
                </a:ext>
              </a:extLst>
            </p:cNvPr>
            <p:cNvSpPr>
              <a:spLocks/>
            </p:cNvSpPr>
            <p:nvPr/>
          </p:nvSpPr>
          <p:spPr bwMode="auto">
            <a:xfrm>
              <a:off x="3328" y="2241"/>
              <a:ext cx="304" cy="52"/>
            </a:xfrm>
            <a:custGeom>
              <a:avLst/>
              <a:gdLst>
                <a:gd name="T0" fmla="*/ 66 w 202"/>
                <a:gd name="T1" fmla="*/ 0 h 35"/>
                <a:gd name="T2" fmla="*/ 236 w 202"/>
                <a:gd name="T3" fmla="*/ 13 h 35"/>
                <a:gd name="T4" fmla="*/ 382 w 202"/>
                <a:gd name="T5" fmla="*/ 22 h 35"/>
                <a:gd name="T6" fmla="*/ 528 w 202"/>
                <a:gd name="T7" fmla="*/ 62 h 35"/>
                <a:gd name="T8" fmla="*/ 689 w 202"/>
                <a:gd name="T9" fmla="*/ 105 h 35"/>
                <a:gd name="T10" fmla="*/ 492 w 202"/>
                <a:gd name="T11" fmla="*/ 82 h 35"/>
                <a:gd name="T12" fmla="*/ 190 w 202"/>
                <a:gd name="T13" fmla="*/ 68 h 35"/>
                <a:gd name="T14" fmla="*/ 68 w 202"/>
                <a:gd name="T15" fmla="*/ 1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2" h="35">
                  <a:moveTo>
                    <a:pt x="19" y="0"/>
                  </a:moveTo>
                  <a:cubicBezTo>
                    <a:pt x="35" y="6"/>
                    <a:pt x="52" y="3"/>
                    <a:pt x="69" y="4"/>
                  </a:cubicBezTo>
                  <a:cubicBezTo>
                    <a:pt x="83" y="5"/>
                    <a:pt x="97" y="6"/>
                    <a:pt x="112" y="7"/>
                  </a:cubicBezTo>
                  <a:cubicBezTo>
                    <a:pt x="128" y="7"/>
                    <a:pt x="140" y="13"/>
                    <a:pt x="155" y="19"/>
                  </a:cubicBezTo>
                  <a:cubicBezTo>
                    <a:pt x="170" y="25"/>
                    <a:pt x="187" y="27"/>
                    <a:pt x="202" y="32"/>
                  </a:cubicBezTo>
                  <a:cubicBezTo>
                    <a:pt x="185" y="35"/>
                    <a:pt x="161" y="27"/>
                    <a:pt x="144" y="25"/>
                  </a:cubicBezTo>
                  <a:cubicBezTo>
                    <a:pt x="115" y="21"/>
                    <a:pt x="85" y="21"/>
                    <a:pt x="56" y="21"/>
                  </a:cubicBezTo>
                  <a:cubicBezTo>
                    <a:pt x="43" y="21"/>
                    <a:pt x="0" y="26"/>
                    <a:pt x="20" y="1"/>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14" name="Freeform 1144">
              <a:extLst>
                <a:ext uri="{FF2B5EF4-FFF2-40B4-BE49-F238E27FC236}">
                  <a16:creationId xmlns:a16="http://schemas.microsoft.com/office/drawing/2014/main" id="{DD870100-F309-4BF4-AA67-227EB0B85372}"/>
                </a:ext>
              </a:extLst>
            </p:cNvPr>
            <p:cNvSpPr>
              <a:spLocks/>
            </p:cNvSpPr>
            <p:nvPr/>
          </p:nvSpPr>
          <p:spPr bwMode="auto">
            <a:xfrm>
              <a:off x="3861" y="2154"/>
              <a:ext cx="76" cy="122"/>
            </a:xfrm>
            <a:custGeom>
              <a:avLst/>
              <a:gdLst>
                <a:gd name="T0" fmla="*/ 0 w 50"/>
                <a:gd name="T1" fmla="*/ 196 h 82"/>
                <a:gd name="T2" fmla="*/ 112 w 50"/>
                <a:gd name="T3" fmla="*/ 82 h 82"/>
                <a:gd name="T4" fmla="*/ 169 w 50"/>
                <a:gd name="T5" fmla="*/ 0 h 82"/>
                <a:gd name="T6" fmla="*/ 81 w 50"/>
                <a:gd name="T7" fmla="*/ 196 h 82"/>
                <a:gd name="T8" fmla="*/ 8 w 50"/>
                <a:gd name="T9" fmla="*/ 201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82">
                  <a:moveTo>
                    <a:pt x="0" y="60"/>
                  </a:moveTo>
                  <a:cubicBezTo>
                    <a:pt x="11" y="55"/>
                    <a:pt x="24" y="35"/>
                    <a:pt x="32" y="25"/>
                  </a:cubicBezTo>
                  <a:cubicBezTo>
                    <a:pt x="37" y="18"/>
                    <a:pt x="41" y="5"/>
                    <a:pt x="48" y="0"/>
                  </a:cubicBezTo>
                  <a:cubicBezTo>
                    <a:pt x="50" y="24"/>
                    <a:pt x="37" y="42"/>
                    <a:pt x="23" y="60"/>
                  </a:cubicBezTo>
                  <a:cubicBezTo>
                    <a:pt x="14" y="72"/>
                    <a:pt x="5" y="82"/>
                    <a:pt x="2" y="61"/>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15" name="Freeform 1145">
              <a:extLst>
                <a:ext uri="{FF2B5EF4-FFF2-40B4-BE49-F238E27FC236}">
                  <a16:creationId xmlns:a16="http://schemas.microsoft.com/office/drawing/2014/main" id="{80791904-11FC-41D3-B42A-D99A7BA68BE5}"/>
                </a:ext>
              </a:extLst>
            </p:cNvPr>
            <p:cNvSpPr>
              <a:spLocks/>
            </p:cNvSpPr>
            <p:nvPr/>
          </p:nvSpPr>
          <p:spPr bwMode="auto">
            <a:xfrm>
              <a:off x="3622" y="2561"/>
              <a:ext cx="53" cy="286"/>
            </a:xfrm>
            <a:custGeom>
              <a:avLst/>
              <a:gdLst>
                <a:gd name="T0" fmla="*/ 103 w 35"/>
                <a:gd name="T1" fmla="*/ 9 h 191"/>
                <a:gd name="T2" fmla="*/ 0 w 35"/>
                <a:gd name="T3" fmla="*/ 63 h 191"/>
                <a:gd name="T4" fmla="*/ 55 w 35"/>
                <a:gd name="T5" fmla="*/ 296 h 191"/>
                <a:gd name="T6" fmla="*/ 94 w 35"/>
                <a:gd name="T7" fmla="*/ 466 h 191"/>
                <a:gd name="T8" fmla="*/ 121 w 35"/>
                <a:gd name="T9" fmla="*/ 641 h 191"/>
                <a:gd name="T10" fmla="*/ 121 w 35"/>
                <a:gd name="T11" fmla="*/ 0 h 191"/>
                <a:gd name="T12" fmla="*/ 101 w 35"/>
                <a:gd name="T13" fmla="*/ 13 h 1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91">
                  <a:moveTo>
                    <a:pt x="30" y="3"/>
                  </a:moveTo>
                  <a:cubicBezTo>
                    <a:pt x="21" y="10"/>
                    <a:pt x="12" y="18"/>
                    <a:pt x="0" y="19"/>
                  </a:cubicBezTo>
                  <a:cubicBezTo>
                    <a:pt x="3" y="42"/>
                    <a:pt x="11" y="65"/>
                    <a:pt x="16" y="88"/>
                  </a:cubicBezTo>
                  <a:cubicBezTo>
                    <a:pt x="19" y="105"/>
                    <a:pt x="24" y="122"/>
                    <a:pt x="27" y="139"/>
                  </a:cubicBezTo>
                  <a:cubicBezTo>
                    <a:pt x="30" y="156"/>
                    <a:pt x="29" y="175"/>
                    <a:pt x="35" y="191"/>
                  </a:cubicBezTo>
                  <a:cubicBezTo>
                    <a:pt x="29" y="128"/>
                    <a:pt x="24" y="62"/>
                    <a:pt x="35" y="0"/>
                  </a:cubicBezTo>
                  <a:cubicBezTo>
                    <a:pt x="33" y="1"/>
                    <a:pt x="31" y="2"/>
                    <a:pt x="29" y="4"/>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16" name="Freeform 1146">
              <a:extLst>
                <a:ext uri="{FF2B5EF4-FFF2-40B4-BE49-F238E27FC236}">
                  <a16:creationId xmlns:a16="http://schemas.microsoft.com/office/drawing/2014/main" id="{BDFEFBE3-25AA-44B3-AEC9-4285E7792F44}"/>
                </a:ext>
              </a:extLst>
            </p:cNvPr>
            <p:cNvSpPr>
              <a:spLocks/>
            </p:cNvSpPr>
            <p:nvPr/>
          </p:nvSpPr>
          <p:spPr bwMode="auto">
            <a:xfrm>
              <a:off x="3522" y="2560"/>
              <a:ext cx="53" cy="260"/>
            </a:xfrm>
            <a:custGeom>
              <a:avLst/>
              <a:gdLst>
                <a:gd name="T0" fmla="*/ 5 w 35"/>
                <a:gd name="T1" fmla="*/ 0 h 174"/>
                <a:gd name="T2" fmla="*/ 80 w 35"/>
                <a:gd name="T3" fmla="*/ 63 h 174"/>
                <a:gd name="T4" fmla="*/ 94 w 35"/>
                <a:gd name="T5" fmla="*/ 148 h 174"/>
                <a:gd name="T6" fmla="*/ 27 w 35"/>
                <a:gd name="T7" fmla="*/ 581 h 174"/>
                <a:gd name="T8" fmla="*/ 35 w 35"/>
                <a:gd name="T9" fmla="*/ 374 h 174"/>
                <a:gd name="T10" fmla="*/ 59 w 35"/>
                <a:gd name="T11" fmla="*/ 163 h 174"/>
                <a:gd name="T12" fmla="*/ 0 w 35"/>
                <a:gd name="T13" fmla="*/ 13 h 1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74">
                  <a:moveTo>
                    <a:pt x="1" y="0"/>
                  </a:moveTo>
                  <a:cubicBezTo>
                    <a:pt x="7" y="8"/>
                    <a:pt x="14" y="15"/>
                    <a:pt x="23" y="19"/>
                  </a:cubicBezTo>
                  <a:cubicBezTo>
                    <a:pt x="35" y="25"/>
                    <a:pt x="30" y="31"/>
                    <a:pt x="27" y="44"/>
                  </a:cubicBezTo>
                  <a:cubicBezTo>
                    <a:pt x="14" y="87"/>
                    <a:pt x="11" y="129"/>
                    <a:pt x="8" y="174"/>
                  </a:cubicBezTo>
                  <a:cubicBezTo>
                    <a:pt x="1" y="155"/>
                    <a:pt x="10" y="132"/>
                    <a:pt x="10" y="112"/>
                  </a:cubicBezTo>
                  <a:cubicBezTo>
                    <a:pt x="10" y="104"/>
                    <a:pt x="16" y="78"/>
                    <a:pt x="17" y="49"/>
                  </a:cubicBezTo>
                  <a:cubicBezTo>
                    <a:pt x="17" y="32"/>
                    <a:pt x="1" y="19"/>
                    <a:pt x="0" y="4"/>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17" name="Freeform 1147">
              <a:extLst>
                <a:ext uri="{FF2B5EF4-FFF2-40B4-BE49-F238E27FC236}">
                  <a16:creationId xmlns:a16="http://schemas.microsoft.com/office/drawing/2014/main" id="{0AC6325D-8647-4AF5-BB0B-35CC0307B616}"/>
                </a:ext>
              </a:extLst>
            </p:cNvPr>
            <p:cNvSpPr>
              <a:spLocks/>
            </p:cNvSpPr>
            <p:nvPr/>
          </p:nvSpPr>
          <p:spPr bwMode="auto">
            <a:xfrm>
              <a:off x="3364" y="3328"/>
              <a:ext cx="127" cy="217"/>
            </a:xfrm>
            <a:custGeom>
              <a:avLst/>
              <a:gdLst>
                <a:gd name="T0" fmla="*/ 0 w 84"/>
                <a:gd name="T1" fmla="*/ 1 h 145"/>
                <a:gd name="T2" fmla="*/ 124 w 84"/>
                <a:gd name="T3" fmla="*/ 28 h 145"/>
                <a:gd name="T4" fmla="*/ 209 w 84"/>
                <a:gd name="T5" fmla="*/ 9 h 145"/>
                <a:gd name="T6" fmla="*/ 256 w 84"/>
                <a:gd name="T7" fmla="*/ 177 h 145"/>
                <a:gd name="T8" fmla="*/ 290 w 84"/>
                <a:gd name="T9" fmla="*/ 486 h 145"/>
                <a:gd name="T10" fmla="*/ 147 w 84"/>
                <a:gd name="T11" fmla="*/ 117 h 145"/>
                <a:gd name="T12" fmla="*/ 12 w 84"/>
                <a:gd name="T13" fmla="*/ 19 h 1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45">
                  <a:moveTo>
                    <a:pt x="0" y="1"/>
                  </a:moveTo>
                  <a:cubicBezTo>
                    <a:pt x="11" y="5"/>
                    <a:pt x="25" y="10"/>
                    <a:pt x="36" y="9"/>
                  </a:cubicBezTo>
                  <a:cubicBezTo>
                    <a:pt x="43" y="9"/>
                    <a:pt x="53" y="0"/>
                    <a:pt x="60" y="3"/>
                  </a:cubicBezTo>
                  <a:cubicBezTo>
                    <a:pt x="76" y="9"/>
                    <a:pt x="71" y="39"/>
                    <a:pt x="74" y="53"/>
                  </a:cubicBezTo>
                  <a:cubicBezTo>
                    <a:pt x="78" y="84"/>
                    <a:pt x="84" y="114"/>
                    <a:pt x="84" y="145"/>
                  </a:cubicBezTo>
                  <a:cubicBezTo>
                    <a:pt x="69" y="109"/>
                    <a:pt x="68" y="66"/>
                    <a:pt x="42" y="35"/>
                  </a:cubicBezTo>
                  <a:cubicBezTo>
                    <a:pt x="31" y="22"/>
                    <a:pt x="11" y="14"/>
                    <a:pt x="3" y="6"/>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18" name="Freeform 1148">
              <a:extLst>
                <a:ext uri="{FF2B5EF4-FFF2-40B4-BE49-F238E27FC236}">
                  <a16:creationId xmlns:a16="http://schemas.microsoft.com/office/drawing/2014/main" id="{4A11088F-A726-4D9F-BD75-8A122056465A}"/>
                </a:ext>
              </a:extLst>
            </p:cNvPr>
            <p:cNvSpPr>
              <a:spLocks/>
            </p:cNvSpPr>
            <p:nvPr/>
          </p:nvSpPr>
          <p:spPr bwMode="auto">
            <a:xfrm>
              <a:off x="3735" y="3310"/>
              <a:ext cx="62" cy="63"/>
            </a:xfrm>
            <a:custGeom>
              <a:avLst/>
              <a:gdLst>
                <a:gd name="T0" fmla="*/ 0 w 41"/>
                <a:gd name="T1" fmla="*/ 0 h 42"/>
                <a:gd name="T2" fmla="*/ 142 w 41"/>
                <a:gd name="T3" fmla="*/ 14 h 42"/>
                <a:gd name="T4" fmla="*/ 89 w 41"/>
                <a:gd name="T5" fmla="*/ 143 h 42"/>
                <a:gd name="T6" fmla="*/ 0 w 41"/>
                <a:gd name="T7" fmla="*/ 12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42">
                  <a:moveTo>
                    <a:pt x="0" y="0"/>
                  </a:moveTo>
                  <a:cubicBezTo>
                    <a:pt x="13" y="1"/>
                    <a:pt x="27" y="4"/>
                    <a:pt x="41" y="4"/>
                  </a:cubicBezTo>
                  <a:cubicBezTo>
                    <a:pt x="32" y="17"/>
                    <a:pt x="25" y="24"/>
                    <a:pt x="26" y="42"/>
                  </a:cubicBezTo>
                  <a:cubicBezTo>
                    <a:pt x="12" y="29"/>
                    <a:pt x="22" y="11"/>
                    <a:pt x="0" y="3"/>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19" name="Freeform 1149">
              <a:extLst>
                <a:ext uri="{FF2B5EF4-FFF2-40B4-BE49-F238E27FC236}">
                  <a16:creationId xmlns:a16="http://schemas.microsoft.com/office/drawing/2014/main" id="{E9EFA756-F31A-4E90-B254-406053E4AE82}"/>
                </a:ext>
              </a:extLst>
            </p:cNvPr>
            <p:cNvSpPr>
              <a:spLocks/>
            </p:cNvSpPr>
            <p:nvPr/>
          </p:nvSpPr>
          <p:spPr bwMode="auto">
            <a:xfrm>
              <a:off x="3301" y="3646"/>
              <a:ext cx="142" cy="232"/>
            </a:xfrm>
            <a:custGeom>
              <a:avLst/>
              <a:gdLst>
                <a:gd name="T0" fmla="*/ 27 w 94"/>
                <a:gd name="T1" fmla="*/ 0 h 155"/>
                <a:gd name="T2" fmla="*/ 68 w 94"/>
                <a:gd name="T3" fmla="*/ 337 h 155"/>
                <a:gd name="T4" fmla="*/ 325 w 94"/>
                <a:gd name="T5" fmla="*/ 519 h 155"/>
                <a:gd name="T6" fmla="*/ 80 w 94"/>
                <a:gd name="T7" fmla="*/ 229 h 155"/>
                <a:gd name="T8" fmla="*/ 27 w 94"/>
                <a:gd name="T9" fmla="*/ 13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155">
                  <a:moveTo>
                    <a:pt x="8" y="0"/>
                  </a:moveTo>
                  <a:cubicBezTo>
                    <a:pt x="0" y="20"/>
                    <a:pt x="11" y="78"/>
                    <a:pt x="20" y="100"/>
                  </a:cubicBezTo>
                  <a:cubicBezTo>
                    <a:pt x="30" y="126"/>
                    <a:pt x="67" y="151"/>
                    <a:pt x="94" y="155"/>
                  </a:cubicBezTo>
                  <a:cubicBezTo>
                    <a:pt x="59" y="135"/>
                    <a:pt x="37" y="105"/>
                    <a:pt x="23" y="68"/>
                  </a:cubicBezTo>
                  <a:cubicBezTo>
                    <a:pt x="15" y="48"/>
                    <a:pt x="18" y="21"/>
                    <a:pt x="8" y="4"/>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20" name="Freeform 1150">
              <a:extLst>
                <a:ext uri="{FF2B5EF4-FFF2-40B4-BE49-F238E27FC236}">
                  <a16:creationId xmlns:a16="http://schemas.microsoft.com/office/drawing/2014/main" id="{B93C44EB-D359-4AB3-914E-C36AB1708136}"/>
                </a:ext>
              </a:extLst>
            </p:cNvPr>
            <p:cNvSpPr>
              <a:spLocks/>
            </p:cNvSpPr>
            <p:nvPr/>
          </p:nvSpPr>
          <p:spPr bwMode="auto">
            <a:xfrm>
              <a:off x="3602" y="3635"/>
              <a:ext cx="133" cy="213"/>
            </a:xfrm>
            <a:custGeom>
              <a:avLst/>
              <a:gdLst>
                <a:gd name="T0" fmla="*/ 45 w 88"/>
                <a:gd name="T1" fmla="*/ 0 h 142"/>
                <a:gd name="T2" fmla="*/ 45 w 88"/>
                <a:gd name="T3" fmla="*/ 324 h 142"/>
                <a:gd name="T4" fmla="*/ 304 w 88"/>
                <a:gd name="T5" fmla="*/ 480 h 142"/>
                <a:gd name="T6" fmla="*/ 76 w 88"/>
                <a:gd name="T7" fmla="*/ 284 h 142"/>
                <a:gd name="T8" fmla="*/ 39 w 88"/>
                <a:gd name="T9" fmla="*/ 26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42">
                  <a:moveTo>
                    <a:pt x="13" y="0"/>
                  </a:moveTo>
                  <a:cubicBezTo>
                    <a:pt x="6" y="25"/>
                    <a:pt x="3" y="71"/>
                    <a:pt x="13" y="96"/>
                  </a:cubicBezTo>
                  <a:cubicBezTo>
                    <a:pt x="26" y="127"/>
                    <a:pt x="58" y="135"/>
                    <a:pt x="88" y="142"/>
                  </a:cubicBezTo>
                  <a:cubicBezTo>
                    <a:pt x="59" y="129"/>
                    <a:pt x="35" y="114"/>
                    <a:pt x="22" y="84"/>
                  </a:cubicBezTo>
                  <a:cubicBezTo>
                    <a:pt x="13" y="66"/>
                    <a:pt x="0" y="25"/>
                    <a:pt x="11" y="7"/>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21" name="Freeform 1151">
              <a:extLst>
                <a:ext uri="{FF2B5EF4-FFF2-40B4-BE49-F238E27FC236}">
                  <a16:creationId xmlns:a16="http://schemas.microsoft.com/office/drawing/2014/main" id="{C1C66953-92C1-4532-BD50-D92DE49A6BF8}"/>
                </a:ext>
              </a:extLst>
            </p:cNvPr>
            <p:cNvSpPr>
              <a:spLocks/>
            </p:cNvSpPr>
            <p:nvPr/>
          </p:nvSpPr>
          <p:spPr bwMode="auto">
            <a:xfrm>
              <a:off x="3492" y="2407"/>
              <a:ext cx="32" cy="136"/>
            </a:xfrm>
            <a:custGeom>
              <a:avLst/>
              <a:gdLst>
                <a:gd name="T0" fmla="*/ 0 w 21"/>
                <a:gd name="T1" fmla="*/ 0 h 91"/>
                <a:gd name="T2" fmla="*/ 18 w 21"/>
                <a:gd name="T3" fmla="*/ 167 h 91"/>
                <a:gd name="T4" fmla="*/ 75 w 21"/>
                <a:gd name="T5" fmla="*/ 303 h 91"/>
                <a:gd name="T6" fmla="*/ 5 w 21"/>
                <a:gd name="T7" fmla="*/ 13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91">
                  <a:moveTo>
                    <a:pt x="0" y="0"/>
                  </a:moveTo>
                  <a:cubicBezTo>
                    <a:pt x="4" y="16"/>
                    <a:pt x="3" y="34"/>
                    <a:pt x="5" y="50"/>
                  </a:cubicBezTo>
                  <a:cubicBezTo>
                    <a:pt x="7" y="62"/>
                    <a:pt x="11" y="83"/>
                    <a:pt x="21" y="91"/>
                  </a:cubicBezTo>
                  <a:cubicBezTo>
                    <a:pt x="9" y="66"/>
                    <a:pt x="5" y="32"/>
                    <a:pt x="1" y="4"/>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22" name="Freeform 1152">
              <a:extLst>
                <a:ext uri="{FF2B5EF4-FFF2-40B4-BE49-F238E27FC236}">
                  <a16:creationId xmlns:a16="http://schemas.microsoft.com/office/drawing/2014/main" id="{CEE17663-C48C-4BBF-AA13-959CE3A20851}"/>
                </a:ext>
              </a:extLst>
            </p:cNvPr>
            <p:cNvSpPr>
              <a:spLocks/>
            </p:cNvSpPr>
            <p:nvPr/>
          </p:nvSpPr>
          <p:spPr bwMode="auto">
            <a:xfrm>
              <a:off x="3298" y="3180"/>
              <a:ext cx="130" cy="139"/>
            </a:xfrm>
            <a:custGeom>
              <a:avLst/>
              <a:gdLst>
                <a:gd name="T0" fmla="*/ 0 w 86"/>
                <a:gd name="T1" fmla="*/ 9 h 93"/>
                <a:gd name="T2" fmla="*/ 121 w 86"/>
                <a:gd name="T3" fmla="*/ 254 h 93"/>
                <a:gd name="T4" fmla="*/ 298 w 86"/>
                <a:gd name="T5" fmla="*/ 277 h 93"/>
                <a:gd name="T6" fmla="*/ 215 w 86"/>
                <a:gd name="T7" fmla="*/ 223 h 93"/>
                <a:gd name="T8" fmla="*/ 107 w 86"/>
                <a:gd name="T9" fmla="*/ 161 h 93"/>
                <a:gd name="T10" fmla="*/ 8 w 86"/>
                <a:gd name="T11" fmla="*/ 0 h 93"/>
                <a:gd name="T12" fmla="*/ 0 w 86"/>
                <a:gd name="T13" fmla="*/ 19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93">
                  <a:moveTo>
                    <a:pt x="0" y="3"/>
                  </a:moveTo>
                  <a:cubicBezTo>
                    <a:pt x="0" y="35"/>
                    <a:pt x="6" y="60"/>
                    <a:pt x="35" y="76"/>
                  </a:cubicBezTo>
                  <a:cubicBezTo>
                    <a:pt x="46" y="82"/>
                    <a:pt x="75" y="93"/>
                    <a:pt x="86" y="83"/>
                  </a:cubicBezTo>
                  <a:cubicBezTo>
                    <a:pt x="82" y="74"/>
                    <a:pt x="71" y="71"/>
                    <a:pt x="62" y="67"/>
                  </a:cubicBezTo>
                  <a:cubicBezTo>
                    <a:pt x="50" y="63"/>
                    <a:pt x="41" y="57"/>
                    <a:pt x="31" y="48"/>
                  </a:cubicBezTo>
                  <a:cubicBezTo>
                    <a:pt x="20" y="36"/>
                    <a:pt x="15" y="7"/>
                    <a:pt x="2" y="0"/>
                  </a:cubicBezTo>
                  <a:cubicBezTo>
                    <a:pt x="1" y="2"/>
                    <a:pt x="0" y="5"/>
                    <a:pt x="0" y="6"/>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23" name="Freeform 1153">
              <a:extLst>
                <a:ext uri="{FF2B5EF4-FFF2-40B4-BE49-F238E27FC236}">
                  <a16:creationId xmlns:a16="http://schemas.microsoft.com/office/drawing/2014/main" id="{C786C3F2-880B-483E-B7C0-AE0DD844B059}"/>
                </a:ext>
              </a:extLst>
            </p:cNvPr>
            <p:cNvSpPr>
              <a:spLocks/>
            </p:cNvSpPr>
            <p:nvPr/>
          </p:nvSpPr>
          <p:spPr bwMode="auto">
            <a:xfrm>
              <a:off x="3334" y="2128"/>
              <a:ext cx="247" cy="110"/>
            </a:xfrm>
            <a:custGeom>
              <a:avLst/>
              <a:gdLst>
                <a:gd name="T0" fmla="*/ 0 w 164"/>
                <a:gd name="T1" fmla="*/ 0 h 73"/>
                <a:gd name="T2" fmla="*/ 297 w 164"/>
                <a:gd name="T3" fmla="*/ 108 h 73"/>
                <a:gd name="T4" fmla="*/ 560 w 164"/>
                <a:gd name="T5" fmla="*/ 250 h 73"/>
                <a:gd name="T6" fmla="*/ 250 w 164"/>
                <a:gd name="T7" fmla="*/ 59 h 73"/>
                <a:gd name="T8" fmla="*/ 8 w 164"/>
                <a:gd name="T9" fmla="*/ 8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73">
                  <a:moveTo>
                    <a:pt x="0" y="0"/>
                  </a:moveTo>
                  <a:cubicBezTo>
                    <a:pt x="25" y="19"/>
                    <a:pt x="58" y="23"/>
                    <a:pt x="87" y="32"/>
                  </a:cubicBezTo>
                  <a:cubicBezTo>
                    <a:pt x="114" y="42"/>
                    <a:pt x="135" y="67"/>
                    <a:pt x="164" y="73"/>
                  </a:cubicBezTo>
                  <a:cubicBezTo>
                    <a:pt x="131" y="57"/>
                    <a:pt x="107" y="30"/>
                    <a:pt x="73" y="17"/>
                  </a:cubicBezTo>
                  <a:cubicBezTo>
                    <a:pt x="50" y="9"/>
                    <a:pt x="24" y="10"/>
                    <a:pt x="2" y="2"/>
                  </a:cubicBezTo>
                </a:path>
              </a:pathLst>
            </a:custGeom>
            <a:solidFill>
              <a:srgbClr val="BBDE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24" name="Freeform 1154">
              <a:extLst>
                <a:ext uri="{FF2B5EF4-FFF2-40B4-BE49-F238E27FC236}">
                  <a16:creationId xmlns:a16="http://schemas.microsoft.com/office/drawing/2014/main" id="{FA45AE33-245D-4FAC-80E5-C1F28F71B1F5}"/>
                </a:ext>
              </a:extLst>
            </p:cNvPr>
            <p:cNvSpPr>
              <a:spLocks/>
            </p:cNvSpPr>
            <p:nvPr/>
          </p:nvSpPr>
          <p:spPr bwMode="auto">
            <a:xfrm>
              <a:off x="3263" y="4065"/>
              <a:ext cx="139" cy="35"/>
            </a:xfrm>
            <a:custGeom>
              <a:avLst/>
              <a:gdLst>
                <a:gd name="T0" fmla="*/ 0 w 92"/>
                <a:gd name="T1" fmla="*/ 0 h 23"/>
                <a:gd name="T2" fmla="*/ 317 w 92"/>
                <a:gd name="T3" fmla="*/ 49 h 23"/>
                <a:gd name="T4" fmla="*/ 0 w 92"/>
                <a:gd name="T5" fmla="*/ 0 h 23"/>
                <a:gd name="T6" fmla="*/ 0 60000 65536"/>
                <a:gd name="T7" fmla="*/ 0 60000 65536"/>
                <a:gd name="T8" fmla="*/ 0 60000 65536"/>
              </a:gdLst>
              <a:ahLst/>
              <a:cxnLst>
                <a:cxn ang="T6">
                  <a:pos x="T0" y="T1"/>
                </a:cxn>
                <a:cxn ang="T7">
                  <a:pos x="T2" y="T3"/>
                </a:cxn>
                <a:cxn ang="T8">
                  <a:pos x="T4" y="T5"/>
                </a:cxn>
              </a:cxnLst>
              <a:rect l="0" t="0" r="r" b="b"/>
              <a:pathLst>
                <a:path w="92" h="23">
                  <a:moveTo>
                    <a:pt x="0" y="0"/>
                  </a:moveTo>
                  <a:cubicBezTo>
                    <a:pt x="0" y="0"/>
                    <a:pt x="30" y="23"/>
                    <a:pt x="92" y="14"/>
                  </a:cubicBezTo>
                  <a:cubicBezTo>
                    <a:pt x="92" y="14"/>
                    <a:pt x="26" y="17"/>
                    <a:pt x="0" y="0"/>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25" name="Freeform 1155">
              <a:extLst>
                <a:ext uri="{FF2B5EF4-FFF2-40B4-BE49-F238E27FC236}">
                  <a16:creationId xmlns:a16="http://schemas.microsoft.com/office/drawing/2014/main" id="{B3C7A21C-3E7D-4214-A246-C3BAB141933F}"/>
                </a:ext>
              </a:extLst>
            </p:cNvPr>
            <p:cNvSpPr>
              <a:spLocks/>
            </p:cNvSpPr>
            <p:nvPr/>
          </p:nvSpPr>
          <p:spPr bwMode="auto">
            <a:xfrm>
              <a:off x="3757" y="4046"/>
              <a:ext cx="131" cy="34"/>
            </a:xfrm>
            <a:custGeom>
              <a:avLst/>
              <a:gdLst>
                <a:gd name="T0" fmla="*/ 297 w 87"/>
                <a:gd name="T1" fmla="*/ 0 h 23"/>
                <a:gd name="T2" fmla="*/ 0 w 87"/>
                <a:gd name="T3" fmla="*/ 49 h 23"/>
                <a:gd name="T4" fmla="*/ 297 w 87"/>
                <a:gd name="T5" fmla="*/ 0 h 23"/>
                <a:gd name="T6" fmla="*/ 0 60000 65536"/>
                <a:gd name="T7" fmla="*/ 0 60000 65536"/>
                <a:gd name="T8" fmla="*/ 0 60000 65536"/>
              </a:gdLst>
              <a:ahLst/>
              <a:cxnLst>
                <a:cxn ang="T6">
                  <a:pos x="T0" y="T1"/>
                </a:cxn>
                <a:cxn ang="T7">
                  <a:pos x="T2" y="T3"/>
                </a:cxn>
                <a:cxn ang="T8">
                  <a:pos x="T4" y="T5"/>
                </a:cxn>
              </a:cxnLst>
              <a:rect l="0" t="0" r="r" b="b"/>
              <a:pathLst>
                <a:path w="87" h="23">
                  <a:moveTo>
                    <a:pt x="87" y="0"/>
                  </a:moveTo>
                  <a:cubicBezTo>
                    <a:pt x="87" y="0"/>
                    <a:pt x="77" y="23"/>
                    <a:pt x="0" y="15"/>
                  </a:cubicBezTo>
                  <a:cubicBezTo>
                    <a:pt x="0" y="15"/>
                    <a:pt x="66" y="14"/>
                    <a:pt x="87" y="0"/>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26" name="Freeform 1156">
              <a:extLst>
                <a:ext uri="{FF2B5EF4-FFF2-40B4-BE49-F238E27FC236}">
                  <a16:creationId xmlns:a16="http://schemas.microsoft.com/office/drawing/2014/main" id="{3A7D9AC9-FEE0-4E4A-BE57-0B4546C4C38C}"/>
                </a:ext>
              </a:extLst>
            </p:cNvPr>
            <p:cNvSpPr>
              <a:spLocks/>
            </p:cNvSpPr>
            <p:nvPr/>
          </p:nvSpPr>
          <p:spPr bwMode="auto">
            <a:xfrm>
              <a:off x="3476" y="3941"/>
              <a:ext cx="43" cy="39"/>
            </a:xfrm>
            <a:custGeom>
              <a:avLst/>
              <a:gdLst>
                <a:gd name="T0" fmla="*/ 0 w 29"/>
                <a:gd name="T1" fmla="*/ 89 h 26"/>
                <a:gd name="T2" fmla="*/ 95 w 29"/>
                <a:gd name="T3" fmla="*/ 48 h 26"/>
                <a:gd name="T4" fmla="*/ 92 w 29"/>
                <a:gd name="T5" fmla="*/ 0 h 26"/>
                <a:gd name="T6" fmla="*/ 0 w 29"/>
                <a:gd name="T7" fmla="*/ 89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6">
                  <a:moveTo>
                    <a:pt x="0" y="26"/>
                  </a:moveTo>
                  <a:cubicBezTo>
                    <a:pt x="0" y="26"/>
                    <a:pt x="21" y="25"/>
                    <a:pt x="29" y="14"/>
                  </a:cubicBezTo>
                  <a:cubicBezTo>
                    <a:pt x="28" y="0"/>
                    <a:pt x="28" y="0"/>
                    <a:pt x="28" y="0"/>
                  </a:cubicBezTo>
                  <a:cubicBezTo>
                    <a:pt x="28" y="0"/>
                    <a:pt x="28" y="14"/>
                    <a:pt x="0" y="26"/>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27" name="Freeform 1157">
              <a:extLst>
                <a:ext uri="{FF2B5EF4-FFF2-40B4-BE49-F238E27FC236}">
                  <a16:creationId xmlns:a16="http://schemas.microsoft.com/office/drawing/2014/main" id="{E6151E7F-9D5F-4822-AA9F-4695AE447942}"/>
                </a:ext>
              </a:extLst>
            </p:cNvPr>
            <p:cNvSpPr>
              <a:spLocks/>
            </p:cNvSpPr>
            <p:nvPr/>
          </p:nvSpPr>
          <p:spPr bwMode="auto">
            <a:xfrm>
              <a:off x="3657" y="3935"/>
              <a:ext cx="43" cy="45"/>
            </a:xfrm>
            <a:custGeom>
              <a:avLst/>
              <a:gdLst>
                <a:gd name="T0" fmla="*/ 1 w 29"/>
                <a:gd name="T1" fmla="*/ 0 h 30"/>
                <a:gd name="T2" fmla="*/ 0 w 29"/>
                <a:gd name="T3" fmla="*/ 41 h 30"/>
                <a:gd name="T4" fmla="*/ 95 w 29"/>
                <a:gd name="T5" fmla="*/ 102 h 30"/>
                <a:gd name="T6" fmla="*/ 1 w 29"/>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30">
                  <a:moveTo>
                    <a:pt x="1" y="0"/>
                  </a:moveTo>
                  <a:cubicBezTo>
                    <a:pt x="0" y="12"/>
                    <a:pt x="0" y="12"/>
                    <a:pt x="0" y="12"/>
                  </a:cubicBezTo>
                  <a:cubicBezTo>
                    <a:pt x="0" y="12"/>
                    <a:pt x="6" y="25"/>
                    <a:pt x="29" y="30"/>
                  </a:cubicBezTo>
                  <a:cubicBezTo>
                    <a:pt x="29" y="30"/>
                    <a:pt x="4" y="15"/>
                    <a:pt x="1" y="0"/>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28" name="Freeform 1158">
              <a:extLst>
                <a:ext uri="{FF2B5EF4-FFF2-40B4-BE49-F238E27FC236}">
                  <a16:creationId xmlns:a16="http://schemas.microsoft.com/office/drawing/2014/main" id="{A596ED8A-B05F-4DE3-A06F-4267EA1CD1F7}"/>
                </a:ext>
              </a:extLst>
            </p:cNvPr>
            <p:cNvSpPr>
              <a:spLocks/>
            </p:cNvSpPr>
            <p:nvPr/>
          </p:nvSpPr>
          <p:spPr bwMode="auto">
            <a:xfrm>
              <a:off x="3268" y="4001"/>
              <a:ext cx="32" cy="52"/>
            </a:xfrm>
            <a:custGeom>
              <a:avLst/>
              <a:gdLst>
                <a:gd name="T0" fmla="*/ 21 w 21"/>
                <a:gd name="T1" fmla="*/ 114 h 35"/>
                <a:gd name="T2" fmla="*/ 75 w 21"/>
                <a:gd name="T3" fmla="*/ 0 h 35"/>
                <a:gd name="T4" fmla="*/ 21 w 21"/>
                <a:gd name="T5" fmla="*/ 114 h 35"/>
                <a:gd name="T6" fmla="*/ 0 60000 65536"/>
                <a:gd name="T7" fmla="*/ 0 60000 65536"/>
                <a:gd name="T8" fmla="*/ 0 60000 65536"/>
              </a:gdLst>
              <a:ahLst/>
              <a:cxnLst>
                <a:cxn ang="T6">
                  <a:pos x="T0" y="T1"/>
                </a:cxn>
                <a:cxn ang="T7">
                  <a:pos x="T2" y="T3"/>
                </a:cxn>
                <a:cxn ang="T8">
                  <a:pos x="T4" y="T5"/>
                </a:cxn>
              </a:cxnLst>
              <a:rect l="0" t="0" r="r" b="b"/>
              <a:pathLst>
                <a:path w="21" h="35">
                  <a:moveTo>
                    <a:pt x="6" y="35"/>
                  </a:moveTo>
                  <a:cubicBezTo>
                    <a:pt x="6" y="35"/>
                    <a:pt x="0" y="18"/>
                    <a:pt x="21" y="0"/>
                  </a:cubicBezTo>
                  <a:cubicBezTo>
                    <a:pt x="21" y="0"/>
                    <a:pt x="3" y="23"/>
                    <a:pt x="6" y="35"/>
                  </a:cubicBezTo>
                </a:path>
              </a:pathLst>
            </a:custGeom>
            <a:solidFill>
              <a:srgbClr val="8568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29" name="Freeform 1159">
              <a:extLst>
                <a:ext uri="{FF2B5EF4-FFF2-40B4-BE49-F238E27FC236}">
                  <a16:creationId xmlns:a16="http://schemas.microsoft.com/office/drawing/2014/main" id="{A30CCD2F-834F-487B-BD39-301121D85CF7}"/>
                </a:ext>
              </a:extLst>
            </p:cNvPr>
            <p:cNvSpPr>
              <a:spLocks/>
            </p:cNvSpPr>
            <p:nvPr/>
          </p:nvSpPr>
          <p:spPr bwMode="auto">
            <a:xfrm>
              <a:off x="3857" y="3978"/>
              <a:ext cx="45" cy="59"/>
            </a:xfrm>
            <a:custGeom>
              <a:avLst/>
              <a:gdLst>
                <a:gd name="T0" fmla="*/ 0 w 30"/>
                <a:gd name="T1" fmla="*/ 0 h 39"/>
                <a:gd name="T2" fmla="*/ 54 w 30"/>
                <a:gd name="T3" fmla="*/ 135 h 39"/>
                <a:gd name="T4" fmla="*/ 0 w 30"/>
                <a:gd name="T5" fmla="*/ 0 h 39"/>
                <a:gd name="T6" fmla="*/ 0 60000 65536"/>
                <a:gd name="T7" fmla="*/ 0 60000 65536"/>
                <a:gd name="T8" fmla="*/ 0 60000 65536"/>
              </a:gdLst>
              <a:ahLst/>
              <a:cxnLst>
                <a:cxn ang="T6">
                  <a:pos x="T0" y="T1"/>
                </a:cxn>
                <a:cxn ang="T7">
                  <a:pos x="T2" y="T3"/>
                </a:cxn>
                <a:cxn ang="T8">
                  <a:pos x="T4" y="T5"/>
                </a:cxn>
              </a:cxnLst>
              <a:rect l="0" t="0" r="r" b="b"/>
              <a:pathLst>
                <a:path w="30" h="39">
                  <a:moveTo>
                    <a:pt x="0" y="0"/>
                  </a:moveTo>
                  <a:cubicBezTo>
                    <a:pt x="0" y="0"/>
                    <a:pt x="30" y="21"/>
                    <a:pt x="16" y="39"/>
                  </a:cubicBezTo>
                  <a:cubicBezTo>
                    <a:pt x="16" y="39"/>
                    <a:pt x="22" y="17"/>
                    <a:pt x="0" y="0"/>
                  </a:cubicBezTo>
                </a:path>
              </a:pathLst>
            </a:custGeom>
            <a:solidFill>
              <a:srgbClr val="8568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30" name="Freeform 1160">
              <a:extLst>
                <a:ext uri="{FF2B5EF4-FFF2-40B4-BE49-F238E27FC236}">
                  <a16:creationId xmlns:a16="http://schemas.microsoft.com/office/drawing/2014/main" id="{E0E2E138-C3F3-4139-9B55-555EC011ADEB}"/>
                </a:ext>
              </a:extLst>
            </p:cNvPr>
            <p:cNvSpPr>
              <a:spLocks/>
            </p:cNvSpPr>
            <p:nvPr/>
          </p:nvSpPr>
          <p:spPr bwMode="auto">
            <a:xfrm>
              <a:off x="3351" y="3869"/>
              <a:ext cx="104" cy="48"/>
            </a:xfrm>
            <a:custGeom>
              <a:avLst/>
              <a:gdLst>
                <a:gd name="T0" fmla="*/ 18 w 69"/>
                <a:gd name="T1" fmla="*/ 0 h 32"/>
                <a:gd name="T2" fmla="*/ 237 w 69"/>
                <a:gd name="T3" fmla="*/ 54 h 32"/>
                <a:gd name="T4" fmla="*/ 0 w 69"/>
                <a:gd name="T5" fmla="*/ 89 h 32"/>
                <a:gd name="T6" fmla="*/ 18 w 69"/>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32">
                  <a:moveTo>
                    <a:pt x="5" y="0"/>
                  </a:moveTo>
                  <a:cubicBezTo>
                    <a:pt x="5" y="0"/>
                    <a:pt x="32" y="19"/>
                    <a:pt x="69" y="16"/>
                  </a:cubicBezTo>
                  <a:cubicBezTo>
                    <a:pt x="69" y="16"/>
                    <a:pt x="19" y="32"/>
                    <a:pt x="0" y="26"/>
                  </a:cubicBezTo>
                  <a:cubicBezTo>
                    <a:pt x="0" y="26"/>
                    <a:pt x="6" y="7"/>
                    <a:pt x="5" y="0"/>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31" name="Freeform 1161">
              <a:extLst>
                <a:ext uri="{FF2B5EF4-FFF2-40B4-BE49-F238E27FC236}">
                  <a16:creationId xmlns:a16="http://schemas.microsoft.com/office/drawing/2014/main" id="{37F4B604-FA10-4246-A1C3-84E74810A839}"/>
                </a:ext>
              </a:extLst>
            </p:cNvPr>
            <p:cNvSpPr>
              <a:spLocks/>
            </p:cNvSpPr>
            <p:nvPr/>
          </p:nvSpPr>
          <p:spPr bwMode="auto">
            <a:xfrm>
              <a:off x="3730" y="3861"/>
              <a:ext cx="92" cy="33"/>
            </a:xfrm>
            <a:custGeom>
              <a:avLst/>
              <a:gdLst>
                <a:gd name="T0" fmla="*/ 198 w 61"/>
                <a:gd name="T1" fmla="*/ 0 h 22"/>
                <a:gd name="T2" fmla="*/ 0 w 61"/>
                <a:gd name="T3" fmla="*/ 14 h 22"/>
                <a:gd name="T4" fmla="*/ 210 w 61"/>
                <a:gd name="T5" fmla="*/ 68 h 22"/>
                <a:gd name="T6" fmla="*/ 198 w 61"/>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22">
                  <a:moveTo>
                    <a:pt x="58" y="0"/>
                  </a:moveTo>
                  <a:cubicBezTo>
                    <a:pt x="58" y="0"/>
                    <a:pt x="37" y="10"/>
                    <a:pt x="0" y="4"/>
                  </a:cubicBezTo>
                  <a:cubicBezTo>
                    <a:pt x="0" y="4"/>
                    <a:pt x="26" y="22"/>
                    <a:pt x="61" y="20"/>
                  </a:cubicBezTo>
                  <a:lnTo>
                    <a:pt x="58" y="0"/>
                  </a:lnTo>
                  <a:close/>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32" name="Freeform 1162">
              <a:extLst>
                <a:ext uri="{FF2B5EF4-FFF2-40B4-BE49-F238E27FC236}">
                  <a16:creationId xmlns:a16="http://schemas.microsoft.com/office/drawing/2014/main" id="{C1938681-D201-4869-92A2-B658EF88D785}"/>
                </a:ext>
              </a:extLst>
            </p:cNvPr>
            <p:cNvSpPr>
              <a:spLocks/>
            </p:cNvSpPr>
            <p:nvPr/>
          </p:nvSpPr>
          <p:spPr bwMode="auto">
            <a:xfrm>
              <a:off x="3345" y="3920"/>
              <a:ext cx="48" cy="22"/>
            </a:xfrm>
            <a:custGeom>
              <a:avLst/>
              <a:gdLst>
                <a:gd name="T0" fmla="*/ 0 w 32"/>
                <a:gd name="T1" fmla="*/ 26 h 15"/>
                <a:gd name="T2" fmla="*/ 108 w 32"/>
                <a:gd name="T3" fmla="*/ 47 h 15"/>
                <a:gd name="T4" fmla="*/ 0 w 32"/>
                <a:gd name="T5" fmla="*/ 26 h 15"/>
                <a:gd name="T6" fmla="*/ 0 60000 65536"/>
                <a:gd name="T7" fmla="*/ 0 60000 65536"/>
                <a:gd name="T8" fmla="*/ 0 60000 65536"/>
              </a:gdLst>
              <a:ahLst/>
              <a:cxnLst>
                <a:cxn ang="T6">
                  <a:pos x="T0" y="T1"/>
                </a:cxn>
                <a:cxn ang="T7">
                  <a:pos x="T2" y="T3"/>
                </a:cxn>
                <a:cxn ang="T8">
                  <a:pos x="T4" y="T5"/>
                </a:cxn>
              </a:cxnLst>
              <a:rect l="0" t="0" r="r" b="b"/>
              <a:pathLst>
                <a:path w="32" h="15">
                  <a:moveTo>
                    <a:pt x="0" y="8"/>
                  </a:moveTo>
                  <a:cubicBezTo>
                    <a:pt x="0" y="8"/>
                    <a:pt x="21" y="0"/>
                    <a:pt x="32" y="15"/>
                  </a:cubicBezTo>
                  <a:cubicBezTo>
                    <a:pt x="32" y="15"/>
                    <a:pt x="15" y="5"/>
                    <a:pt x="0" y="8"/>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33" name="Freeform 1163">
              <a:extLst>
                <a:ext uri="{FF2B5EF4-FFF2-40B4-BE49-F238E27FC236}">
                  <a16:creationId xmlns:a16="http://schemas.microsoft.com/office/drawing/2014/main" id="{490F8F86-7B30-49E0-9EC4-ECB6972DA624}"/>
                </a:ext>
              </a:extLst>
            </p:cNvPr>
            <p:cNvSpPr>
              <a:spLocks/>
            </p:cNvSpPr>
            <p:nvPr/>
          </p:nvSpPr>
          <p:spPr bwMode="auto">
            <a:xfrm>
              <a:off x="3334" y="3933"/>
              <a:ext cx="50" cy="20"/>
            </a:xfrm>
            <a:custGeom>
              <a:avLst/>
              <a:gdLst>
                <a:gd name="T0" fmla="*/ 0 w 33"/>
                <a:gd name="T1" fmla="*/ 40 h 13"/>
                <a:gd name="T2" fmla="*/ 115 w 33"/>
                <a:gd name="T3" fmla="*/ 48 h 13"/>
                <a:gd name="T4" fmla="*/ 0 w 33"/>
                <a:gd name="T5" fmla="*/ 40 h 13"/>
                <a:gd name="T6" fmla="*/ 0 60000 65536"/>
                <a:gd name="T7" fmla="*/ 0 60000 65536"/>
                <a:gd name="T8" fmla="*/ 0 60000 65536"/>
              </a:gdLst>
              <a:ahLst/>
              <a:cxnLst>
                <a:cxn ang="T6">
                  <a:pos x="T0" y="T1"/>
                </a:cxn>
                <a:cxn ang="T7">
                  <a:pos x="T2" y="T3"/>
                </a:cxn>
                <a:cxn ang="T8">
                  <a:pos x="T4" y="T5"/>
                </a:cxn>
              </a:cxnLst>
              <a:rect l="0" t="0" r="r" b="b"/>
              <a:pathLst>
                <a:path w="33" h="13">
                  <a:moveTo>
                    <a:pt x="0" y="11"/>
                  </a:moveTo>
                  <a:cubicBezTo>
                    <a:pt x="0" y="11"/>
                    <a:pt x="16" y="0"/>
                    <a:pt x="33" y="13"/>
                  </a:cubicBezTo>
                  <a:cubicBezTo>
                    <a:pt x="33" y="13"/>
                    <a:pt x="12" y="6"/>
                    <a:pt x="0" y="11"/>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34" name="Freeform 1164">
              <a:extLst>
                <a:ext uri="{FF2B5EF4-FFF2-40B4-BE49-F238E27FC236}">
                  <a16:creationId xmlns:a16="http://schemas.microsoft.com/office/drawing/2014/main" id="{07D30742-9BD7-4630-862E-65CD204F9FCF}"/>
                </a:ext>
              </a:extLst>
            </p:cNvPr>
            <p:cNvSpPr>
              <a:spLocks/>
            </p:cNvSpPr>
            <p:nvPr/>
          </p:nvSpPr>
          <p:spPr bwMode="auto">
            <a:xfrm>
              <a:off x="3774" y="3909"/>
              <a:ext cx="39" cy="14"/>
            </a:xfrm>
            <a:custGeom>
              <a:avLst/>
              <a:gdLst>
                <a:gd name="T0" fmla="*/ 89 w 26"/>
                <a:gd name="T1" fmla="*/ 22 h 9"/>
                <a:gd name="T2" fmla="*/ 0 w 26"/>
                <a:gd name="T3" fmla="*/ 34 h 9"/>
                <a:gd name="T4" fmla="*/ 89 w 26"/>
                <a:gd name="T5" fmla="*/ 22 h 9"/>
                <a:gd name="T6" fmla="*/ 0 60000 65536"/>
                <a:gd name="T7" fmla="*/ 0 60000 65536"/>
                <a:gd name="T8" fmla="*/ 0 60000 65536"/>
              </a:gdLst>
              <a:ahLst/>
              <a:cxnLst>
                <a:cxn ang="T6">
                  <a:pos x="T0" y="T1"/>
                </a:cxn>
                <a:cxn ang="T7">
                  <a:pos x="T2" y="T3"/>
                </a:cxn>
                <a:cxn ang="T8">
                  <a:pos x="T4" y="T5"/>
                </a:cxn>
              </a:cxnLst>
              <a:rect l="0" t="0" r="r" b="b"/>
              <a:pathLst>
                <a:path w="26" h="9">
                  <a:moveTo>
                    <a:pt x="26" y="6"/>
                  </a:moveTo>
                  <a:cubicBezTo>
                    <a:pt x="26" y="6"/>
                    <a:pt x="16" y="0"/>
                    <a:pt x="0" y="9"/>
                  </a:cubicBezTo>
                  <a:cubicBezTo>
                    <a:pt x="0" y="9"/>
                    <a:pt x="19" y="4"/>
                    <a:pt x="26" y="6"/>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835" name="Freeform 1165">
              <a:extLst>
                <a:ext uri="{FF2B5EF4-FFF2-40B4-BE49-F238E27FC236}">
                  <a16:creationId xmlns:a16="http://schemas.microsoft.com/office/drawing/2014/main" id="{D794C408-7EB5-4CEE-AA00-DD49A7AF66C9}"/>
                </a:ext>
              </a:extLst>
            </p:cNvPr>
            <p:cNvSpPr>
              <a:spLocks/>
            </p:cNvSpPr>
            <p:nvPr/>
          </p:nvSpPr>
          <p:spPr bwMode="auto">
            <a:xfrm>
              <a:off x="3783" y="3929"/>
              <a:ext cx="39" cy="18"/>
            </a:xfrm>
            <a:custGeom>
              <a:avLst/>
              <a:gdLst>
                <a:gd name="T0" fmla="*/ 89 w 26"/>
                <a:gd name="T1" fmla="*/ 32 h 12"/>
                <a:gd name="T2" fmla="*/ 0 w 26"/>
                <a:gd name="T3" fmla="*/ 41 h 12"/>
                <a:gd name="T4" fmla="*/ 89 w 26"/>
                <a:gd name="T5" fmla="*/ 32 h 12"/>
                <a:gd name="T6" fmla="*/ 0 60000 65536"/>
                <a:gd name="T7" fmla="*/ 0 60000 65536"/>
                <a:gd name="T8" fmla="*/ 0 60000 65536"/>
              </a:gdLst>
              <a:ahLst/>
              <a:cxnLst>
                <a:cxn ang="T6">
                  <a:pos x="T0" y="T1"/>
                </a:cxn>
                <a:cxn ang="T7">
                  <a:pos x="T2" y="T3"/>
                </a:cxn>
                <a:cxn ang="T8">
                  <a:pos x="T4" y="T5"/>
                </a:cxn>
              </a:cxnLst>
              <a:rect l="0" t="0" r="r" b="b"/>
              <a:pathLst>
                <a:path w="26" h="12">
                  <a:moveTo>
                    <a:pt x="26" y="9"/>
                  </a:moveTo>
                  <a:cubicBezTo>
                    <a:pt x="26" y="9"/>
                    <a:pt x="12" y="0"/>
                    <a:pt x="0" y="12"/>
                  </a:cubicBezTo>
                  <a:cubicBezTo>
                    <a:pt x="0" y="12"/>
                    <a:pt x="13" y="5"/>
                    <a:pt x="26" y="9"/>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grpSp>
      <p:grpSp>
        <p:nvGrpSpPr>
          <p:cNvPr id="836" name="Group 247">
            <a:extLst>
              <a:ext uri="{FF2B5EF4-FFF2-40B4-BE49-F238E27FC236}">
                <a16:creationId xmlns:a16="http://schemas.microsoft.com/office/drawing/2014/main" id="{9812D88C-E5F9-41CB-BCB2-A8DB8C669A81}"/>
              </a:ext>
            </a:extLst>
          </p:cNvPr>
          <p:cNvGrpSpPr>
            <a:grpSpLocks/>
          </p:cNvGrpSpPr>
          <p:nvPr/>
        </p:nvGrpSpPr>
        <p:grpSpPr bwMode="auto">
          <a:xfrm rot="2573803">
            <a:off x="8252123" y="2504603"/>
            <a:ext cx="1060680" cy="177960"/>
            <a:chOff x="2169" y="2982"/>
            <a:chExt cx="2247" cy="377"/>
          </a:xfrm>
        </p:grpSpPr>
        <p:sp>
          <p:nvSpPr>
            <p:cNvPr id="837" name="Freeform 248">
              <a:extLst>
                <a:ext uri="{FF2B5EF4-FFF2-40B4-BE49-F238E27FC236}">
                  <a16:creationId xmlns:a16="http://schemas.microsoft.com/office/drawing/2014/main" id="{B553DAC7-013E-4486-B20E-70B91514D6AE}"/>
                </a:ext>
              </a:extLst>
            </p:cNvPr>
            <p:cNvSpPr>
              <a:spLocks/>
            </p:cNvSpPr>
            <p:nvPr/>
          </p:nvSpPr>
          <p:spPr bwMode="auto">
            <a:xfrm>
              <a:off x="2169" y="2982"/>
              <a:ext cx="1835" cy="377"/>
            </a:xfrm>
            <a:custGeom>
              <a:avLst/>
              <a:gdLst>
                <a:gd name="T0" fmla="*/ 16282 w 615"/>
                <a:gd name="T1" fmla="*/ 1725 h 118"/>
                <a:gd name="T2" fmla="*/ 16151 w 615"/>
                <a:gd name="T3" fmla="*/ 1725 h 118"/>
                <a:gd name="T4" fmla="*/ 15089 w 615"/>
                <a:gd name="T5" fmla="*/ 1604 h 118"/>
                <a:gd name="T6" fmla="*/ 14743 w 615"/>
                <a:gd name="T7" fmla="*/ 1604 h 118"/>
                <a:gd name="T8" fmla="*/ 14608 w 615"/>
                <a:gd name="T9" fmla="*/ 1399 h 118"/>
                <a:gd name="T10" fmla="*/ 14555 w 615"/>
                <a:gd name="T11" fmla="*/ 1399 h 118"/>
                <a:gd name="T12" fmla="*/ 14450 w 615"/>
                <a:gd name="T13" fmla="*/ 1530 h 118"/>
                <a:gd name="T14" fmla="*/ 14209 w 615"/>
                <a:gd name="T15" fmla="*/ 1530 h 118"/>
                <a:gd name="T16" fmla="*/ 13791 w 615"/>
                <a:gd name="T17" fmla="*/ 744 h 118"/>
                <a:gd name="T18" fmla="*/ 4673 w 615"/>
                <a:gd name="T19" fmla="*/ 744 h 118"/>
                <a:gd name="T20" fmla="*/ 4219 w 615"/>
                <a:gd name="T21" fmla="*/ 0 h 118"/>
                <a:gd name="T22" fmla="*/ 4088 w 615"/>
                <a:gd name="T23" fmla="*/ 0 h 118"/>
                <a:gd name="T24" fmla="*/ 3536 w 615"/>
                <a:gd name="T25" fmla="*/ 1204 h 118"/>
                <a:gd name="T26" fmla="*/ 3401 w 615"/>
                <a:gd name="T27" fmla="*/ 1204 h 118"/>
                <a:gd name="T28" fmla="*/ 1405 w 615"/>
                <a:gd name="T29" fmla="*/ 1339 h 118"/>
                <a:gd name="T30" fmla="*/ 695 w 615"/>
                <a:gd name="T31" fmla="*/ 1339 h 118"/>
                <a:gd name="T32" fmla="*/ 695 w 615"/>
                <a:gd name="T33" fmla="*/ 1339 h 118"/>
                <a:gd name="T34" fmla="*/ 427 w 615"/>
                <a:gd name="T35" fmla="*/ 847 h 118"/>
                <a:gd name="T36" fmla="*/ 319 w 615"/>
                <a:gd name="T37" fmla="*/ 847 h 118"/>
                <a:gd name="T38" fmla="*/ 0 w 615"/>
                <a:gd name="T39" fmla="*/ 1888 h 118"/>
                <a:gd name="T40" fmla="*/ 292 w 615"/>
                <a:gd name="T41" fmla="*/ 2939 h 118"/>
                <a:gd name="T42" fmla="*/ 427 w 615"/>
                <a:gd name="T43" fmla="*/ 2939 h 118"/>
                <a:gd name="T44" fmla="*/ 695 w 615"/>
                <a:gd name="T45" fmla="*/ 2511 h 118"/>
                <a:gd name="T46" fmla="*/ 695 w 615"/>
                <a:gd name="T47" fmla="*/ 2511 h 118"/>
                <a:gd name="T48" fmla="*/ 1405 w 615"/>
                <a:gd name="T49" fmla="*/ 2511 h 118"/>
                <a:gd name="T50" fmla="*/ 1405 w 615"/>
                <a:gd name="T51" fmla="*/ 2511 h 118"/>
                <a:gd name="T52" fmla="*/ 3401 w 615"/>
                <a:gd name="T53" fmla="*/ 2642 h 118"/>
                <a:gd name="T54" fmla="*/ 3536 w 615"/>
                <a:gd name="T55" fmla="*/ 2674 h 118"/>
                <a:gd name="T56" fmla="*/ 4088 w 615"/>
                <a:gd name="T57" fmla="*/ 3847 h 118"/>
                <a:gd name="T58" fmla="*/ 4192 w 615"/>
                <a:gd name="T59" fmla="*/ 3847 h 118"/>
                <a:gd name="T60" fmla="*/ 4699 w 615"/>
                <a:gd name="T61" fmla="*/ 3032 h 118"/>
                <a:gd name="T62" fmla="*/ 13791 w 615"/>
                <a:gd name="T63" fmla="*/ 3032 h 118"/>
                <a:gd name="T64" fmla="*/ 14209 w 615"/>
                <a:gd name="T65" fmla="*/ 2214 h 118"/>
                <a:gd name="T66" fmla="*/ 14423 w 615"/>
                <a:gd name="T67" fmla="*/ 2214 h 118"/>
                <a:gd name="T68" fmla="*/ 14555 w 615"/>
                <a:gd name="T69" fmla="*/ 2409 h 118"/>
                <a:gd name="T70" fmla="*/ 14608 w 615"/>
                <a:gd name="T71" fmla="*/ 2409 h 118"/>
                <a:gd name="T72" fmla="*/ 14743 w 615"/>
                <a:gd name="T73" fmla="*/ 2185 h 118"/>
                <a:gd name="T74" fmla="*/ 15089 w 615"/>
                <a:gd name="T75" fmla="*/ 2185 h 118"/>
                <a:gd name="T76" fmla="*/ 15089 w 615"/>
                <a:gd name="T77" fmla="*/ 2185 h 118"/>
                <a:gd name="T78" fmla="*/ 16151 w 615"/>
                <a:gd name="T79" fmla="*/ 2051 h 118"/>
                <a:gd name="T80" fmla="*/ 16282 w 615"/>
                <a:gd name="T81" fmla="*/ 2051 h 118"/>
                <a:gd name="T82" fmla="*/ 16336 w 615"/>
                <a:gd name="T83" fmla="*/ 1888 h 118"/>
                <a:gd name="T84" fmla="*/ 16282 w 615"/>
                <a:gd name="T85" fmla="*/ 1725 h 1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15" h="118">
                  <a:moveTo>
                    <a:pt x="613" y="53"/>
                  </a:moveTo>
                  <a:cubicBezTo>
                    <a:pt x="608" y="53"/>
                    <a:pt x="608" y="53"/>
                    <a:pt x="608" y="53"/>
                  </a:cubicBezTo>
                  <a:cubicBezTo>
                    <a:pt x="608" y="53"/>
                    <a:pt x="572" y="49"/>
                    <a:pt x="568" y="49"/>
                  </a:cubicBezTo>
                  <a:cubicBezTo>
                    <a:pt x="555" y="49"/>
                    <a:pt x="555" y="49"/>
                    <a:pt x="555" y="49"/>
                  </a:cubicBezTo>
                  <a:cubicBezTo>
                    <a:pt x="555" y="51"/>
                    <a:pt x="553" y="43"/>
                    <a:pt x="550" y="43"/>
                  </a:cubicBezTo>
                  <a:cubicBezTo>
                    <a:pt x="548" y="43"/>
                    <a:pt x="548" y="43"/>
                    <a:pt x="548" y="43"/>
                  </a:cubicBezTo>
                  <a:cubicBezTo>
                    <a:pt x="546" y="43"/>
                    <a:pt x="545" y="44"/>
                    <a:pt x="544" y="47"/>
                  </a:cubicBezTo>
                  <a:cubicBezTo>
                    <a:pt x="535" y="47"/>
                    <a:pt x="535" y="47"/>
                    <a:pt x="535" y="47"/>
                  </a:cubicBezTo>
                  <a:cubicBezTo>
                    <a:pt x="535" y="48"/>
                    <a:pt x="525" y="23"/>
                    <a:pt x="519" y="23"/>
                  </a:cubicBezTo>
                  <a:cubicBezTo>
                    <a:pt x="176" y="23"/>
                    <a:pt x="176" y="23"/>
                    <a:pt x="176" y="23"/>
                  </a:cubicBezTo>
                  <a:cubicBezTo>
                    <a:pt x="172" y="9"/>
                    <a:pt x="166" y="0"/>
                    <a:pt x="159" y="0"/>
                  </a:cubicBezTo>
                  <a:cubicBezTo>
                    <a:pt x="154" y="0"/>
                    <a:pt x="154" y="0"/>
                    <a:pt x="154" y="0"/>
                  </a:cubicBezTo>
                  <a:cubicBezTo>
                    <a:pt x="145" y="0"/>
                    <a:pt x="137" y="15"/>
                    <a:pt x="133" y="37"/>
                  </a:cubicBezTo>
                  <a:cubicBezTo>
                    <a:pt x="128" y="37"/>
                    <a:pt x="128" y="37"/>
                    <a:pt x="128" y="37"/>
                  </a:cubicBezTo>
                  <a:cubicBezTo>
                    <a:pt x="128" y="37"/>
                    <a:pt x="62" y="41"/>
                    <a:pt x="53" y="41"/>
                  </a:cubicBezTo>
                  <a:cubicBezTo>
                    <a:pt x="26" y="41"/>
                    <a:pt x="26" y="41"/>
                    <a:pt x="26" y="41"/>
                  </a:cubicBezTo>
                  <a:cubicBezTo>
                    <a:pt x="26" y="41"/>
                    <a:pt x="26" y="41"/>
                    <a:pt x="26" y="41"/>
                  </a:cubicBezTo>
                  <a:cubicBezTo>
                    <a:pt x="24" y="32"/>
                    <a:pt x="20" y="26"/>
                    <a:pt x="16" y="26"/>
                  </a:cubicBezTo>
                  <a:cubicBezTo>
                    <a:pt x="12" y="26"/>
                    <a:pt x="12" y="26"/>
                    <a:pt x="12" y="26"/>
                  </a:cubicBezTo>
                  <a:cubicBezTo>
                    <a:pt x="5" y="26"/>
                    <a:pt x="0" y="40"/>
                    <a:pt x="0" y="58"/>
                  </a:cubicBezTo>
                  <a:cubicBezTo>
                    <a:pt x="0" y="75"/>
                    <a:pt x="5" y="90"/>
                    <a:pt x="11" y="90"/>
                  </a:cubicBezTo>
                  <a:cubicBezTo>
                    <a:pt x="16" y="90"/>
                    <a:pt x="16" y="90"/>
                    <a:pt x="16" y="90"/>
                  </a:cubicBezTo>
                  <a:cubicBezTo>
                    <a:pt x="20" y="90"/>
                    <a:pt x="23" y="85"/>
                    <a:pt x="26" y="77"/>
                  </a:cubicBezTo>
                  <a:cubicBezTo>
                    <a:pt x="26" y="77"/>
                    <a:pt x="26" y="77"/>
                    <a:pt x="26" y="77"/>
                  </a:cubicBezTo>
                  <a:cubicBezTo>
                    <a:pt x="53" y="77"/>
                    <a:pt x="53" y="77"/>
                    <a:pt x="53" y="77"/>
                  </a:cubicBezTo>
                  <a:cubicBezTo>
                    <a:pt x="53" y="77"/>
                    <a:pt x="53" y="77"/>
                    <a:pt x="53" y="77"/>
                  </a:cubicBezTo>
                  <a:cubicBezTo>
                    <a:pt x="62" y="77"/>
                    <a:pt x="128" y="81"/>
                    <a:pt x="128" y="81"/>
                  </a:cubicBezTo>
                  <a:cubicBezTo>
                    <a:pt x="133" y="82"/>
                    <a:pt x="133" y="82"/>
                    <a:pt x="133" y="82"/>
                  </a:cubicBezTo>
                  <a:cubicBezTo>
                    <a:pt x="137" y="103"/>
                    <a:pt x="145" y="118"/>
                    <a:pt x="154" y="118"/>
                  </a:cubicBezTo>
                  <a:cubicBezTo>
                    <a:pt x="158" y="118"/>
                    <a:pt x="158" y="118"/>
                    <a:pt x="158" y="118"/>
                  </a:cubicBezTo>
                  <a:cubicBezTo>
                    <a:pt x="166" y="118"/>
                    <a:pt x="173" y="108"/>
                    <a:pt x="177" y="93"/>
                  </a:cubicBezTo>
                  <a:cubicBezTo>
                    <a:pt x="519" y="93"/>
                    <a:pt x="519" y="93"/>
                    <a:pt x="519" y="93"/>
                  </a:cubicBezTo>
                  <a:cubicBezTo>
                    <a:pt x="526" y="93"/>
                    <a:pt x="535" y="65"/>
                    <a:pt x="535" y="68"/>
                  </a:cubicBezTo>
                  <a:cubicBezTo>
                    <a:pt x="543" y="68"/>
                    <a:pt x="543" y="68"/>
                    <a:pt x="543" y="68"/>
                  </a:cubicBezTo>
                  <a:cubicBezTo>
                    <a:pt x="544" y="71"/>
                    <a:pt x="546" y="74"/>
                    <a:pt x="548" y="74"/>
                  </a:cubicBezTo>
                  <a:cubicBezTo>
                    <a:pt x="550" y="74"/>
                    <a:pt x="550" y="74"/>
                    <a:pt x="550" y="74"/>
                  </a:cubicBezTo>
                  <a:cubicBezTo>
                    <a:pt x="552" y="74"/>
                    <a:pt x="554" y="71"/>
                    <a:pt x="555" y="67"/>
                  </a:cubicBezTo>
                  <a:cubicBezTo>
                    <a:pt x="568" y="67"/>
                    <a:pt x="568" y="67"/>
                    <a:pt x="568" y="67"/>
                  </a:cubicBezTo>
                  <a:cubicBezTo>
                    <a:pt x="568" y="67"/>
                    <a:pt x="568" y="67"/>
                    <a:pt x="568" y="67"/>
                  </a:cubicBezTo>
                  <a:cubicBezTo>
                    <a:pt x="572" y="67"/>
                    <a:pt x="608" y="63"/>
                    <a:pt x="608" y="63"/>
                  </a:cubicBezTo>
                  <a:cubicBezTo>
                    <a:pt x="613" y="63"/>
                    <a:pt x="613" y="63"/>
                    <a:pt x="613" y="63"/>
                  </a:cubicBezTo>
                  <a:cubicBezTo>
                    <a:pt x="614" y="63"/>
                    <a:pt x="615" y="63"/>
                    <a:pt x="615" y="58"/>
                  </a:cubicBezTo>
                  <a:cubicBezTo>
                    <a:pt x="615" y="54"/>
                    <a:pt x="614" y="53"/>
                    <a:pt x="613" y="53"/>
                  </a:cubicBez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38" name="Freeform 249">
              <a:extLst>
                <a:ext uri="{FF2B5EF4-FFF2-40B4-BE49-F238E27FC236}">
                  <a16:creationId xmlns:a16="http://schemas.microsoft.com/office/drawing/2014/main" id="{BFC28565-E456-4350-95AA-BB705846E20C}"/>
                </a:ext>
              </a:extLst>
            </p:cNvPr>
            <p:cNvSpPr>
              <a:spLocks/>
            </p:cNvSpPr>
            <p:nvPr/>
          </p:nvSpPr>
          <p:spPr bwMode="auto">
            <a:xfrm>
              <a:off x="2691" y="3056"/>
              <a:ext cx="1066" cy="223"/>
            </a:xfrm>
            <a:custGeom>
              <a:avLst/>
              <a:gdLst>
                <a:gd name="T0" fmla="*/ 9158 w 357"/>
                <a:gd name="T1" fmla="*/ 0 h 70"/>
                <a:gd name="T2" fmla="*/ 0 w 357"/>
                <a:gd name="T3" fmla="*/ 0 h 70"/>
                <a:gd name="T4" fmla="*/ 161 w 357"/>
                <a:gd name="T5" fmla="*/ 1166 h 70"/>
                <a:gd name="T6" fmla="*/ 27 w 357"/>
                <a:gd name="T7" fmla="*/ 2262 h 70"/>
                <a:gd name="T8" fmla="*/ 9158 w 357"/>
                <a:gd name="T9" fmla="*/ 2262 h 70"/>
                <a:gd name="T10" fmla="*/ 9504 w 357"/>
                <a:gd name="T11" fmla="*/ 1128 h 70"/>
                <a:gd name="T12" fmla="*/ 9158 w 357"/>
                <a:gd name="T13" fmla="*/ 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 h="70">
                  <a:moveTo>
                    <a:pt x="344" y="0"/>
                  </a:moveTo>
                  <a:cubicBezTo>
                    <a:pt x="0" y="0"/>
                    <a:pt x="0" y="0"/>
                    <a:pt x="0" y="0"/>
                  </a:cubicBezTo>
                  <a:cubicBezTo>
                    <a:pt x="3" y="9"/>
                    <a:pt x="6" y="22"/>
                    <a:pt x="6" y="36"/>
                  </a:cubicBezTo>
                  <a:cubicBezTo>
                    <a:pt x="6" y="49"/>
                    <a:pt x="4" y="61"/>
                    <a:pt x="1" y="70"/>
                  </a:cubicBezTo>
                  <a:cubicBezTo>
                    <a:pt x="344" y="70"/>
                    <a:pt x="344" y="70"/>
                    <a:pt x="344" y="70"/>
                  </a:cubicBezTo>
                  <a:cubicBezTo>
                    <a:pt x="351" y="70"/>
                    <a:pt x="357" y="54"/>
                    <a:pt x="357" y="35"/>
                  </a:cubicBezTo>
                  <a:cubicBezTo>
                    <a:pt x="357" y="16"/>
                    <a:pt x="349" y="0"/>
                    <a:pt x="344" y="0"/>
                  </a:cubicBezTo>
                  <a:close/>
                </a:path>
              </a:pathLst>
            </a:custGeom>
            <a:solidFill>
              <a:srgbClr val="F4F9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39" name="Freeform 250">
              <a:extLst>
                <a:ext uri="{FF2B5EF4-FFF2-40B4-BE49-F238E27FC236}">
                  <a16:creationId xmlns:a16="http://schemas.microsoft.com/office/drawing/2014/main" id="{5430809A-0F69-4450-9A61-BD90E1CD1307}"/>
                </a:ext>
              </a:extLst>
            </p:cNvPr>
            <p:cNvSpPr>
              <a:spLocks/>
            </p:cNvSpPr>
            <p:nvPr/>
          </p:nvSpPr>
          <p:spPr bwMode="auto">
            <a:xfrm>
              <a:off x="2691" y="3056"/>
              <a:ext cx="836" cy="223"/>
            </a:xfrm>
            <a:custGeom>
              <a:avLst/>
              <a:gdLst>
                <a:gd name="T0" fmla="*/ 161 w 280"/>
                <a:gd name="T1" fmla="*/ 1166 h 70"/>
                <a:gd name="T2" fmla="*/ 27 w 280"/>
                <a:gd name="T3" fmla="*/ 2262 h 70"/>
                <a:gd name="T4" fmla="*/ 7237 w 280"/>
                <a:gd name="T5" fmla="*/ 2262 h 70"/>
                <a:gd name="T6" fmla="*/ 7425 w 280"/>
                <a:gd name="T7" fmla="*/ 1389 h 70"/>
                <a:gd name="T8" fmla="*/ 7452 w 280"/>
                <a:gd name="T9" fmla="*/ 548 h 70"/>
                <a:gd name="T10" fmla="*/ 7184 w 280"/>
                <a:gd name="T11" fmla="*/ 0 h 70"/>
                <a:gd name="T12" fmla="*/ 0 w 280"/>
                <a:gd name="T13" fmla="*/ 0 h 70"/>
                <a:gd name="T14" fmla="*/ 161 w 280"/>
                <a:gd name="T15" fmla="*/ 1166 h 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0" h="70">
                  <a:moveTo>
                    <a:pt x="6" y="36"/>
                  </a:moveTo>
                  <a:cubicBezTo>
                    <a:pt x="6" y="49"/>
                    <a:pt x="4" y="61"/>
                    <a:pt x="1" y="70"/>
                  </a:cubicBezTo>
                  <a:cubicBezTo>
                    <a:pt x="272" y="70"/>
                    <a:pt x="272" y="70"/>
                    <a:pt x="272" y="70"/>
                  </a:cubicBezTo>
                  <a:cubicBezTo>
                    <a:pt x="279" y="43"/>
                    <a:pt x="279" y="43"/>
                    <a:pt x="279" y="43"/>
                  </a:cubicBezTo>
                  <a:cubicBezTo>
                    <a:pt x="280" y="17"/>
                    <a:pt x="280" y="17"/>
                    <a:pt x="280" y="17"/>
                  </a:cubicBezTo>
                  <a:cubicBezTo>
                    <a:pt x="270" y="0"/>
                    <a:pt x="270" y="0"/>
                    <a:pt x="270" y="0"/>
                  </a:cubicBezTo>
                  <a:cubicBezTo>
                    <a:pt x="0" y="0"/>
                    <a:pt x="0" y="0"/>
                    <a:pt x="0" y="0"/>
                  </a:cubicBezTo>
                  <a:cubicBezTo>
                    <a:pt x="3" y="9"/>
                    <a:pt x="6" y="22"/>
                    <a:pt x="6" y="36"/>
                  </a:cubicBezTo>
                  <a:close/>
                </a:path>
              </a:pathLst>
            </a:custGeom>
            <a:solidFill>
              <a:srgbClr val="D1E1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40" name="Freeform 251">
              <a:extLst>
                <a:ext uri="{FF2B5EF4-FFF2-40B4-BE49-F238E27FC236}">
                  <a16:creationId xmlns:a16="http://schemas.microsoft.com/office/drawing/2014/main" id="{B573B4F6-B24F-4CCE-8257-7A6F8D08508D}"/>
                </a:ext>
              </a:extLst>
            </p:cNvPr>
            <p:cNvSpPr>
              <a:spLocks/>
            </p:cNvSpPr>
            <p:nvPr/>
          </p:nvSpPr>
          <p:spPr bwMode="auto">
            <a:xfrm>
              <a:off x="3524" y="3059"/>
              <a:ext cx="57" cy="217"/>
            </a:xfrm>
            <a:custGeom>
              <a:avLst/>
              <a:gdLst>
                <a:gd name="T0" fmla="*/ 0 w 19"/>
                <a:gd name="T1" fmla="*/ 0 h 68"/>
                <a:gd name="T2" fmla="*/ 513 w 19"/>
                <a:gd name="T3" fmla="*/ 1139 h 68"/>
                <a:gd name="T4" fmla="*/ 27 w 19"/>
                <a:gd name="T5" fmla="*/ 2208 h 68"/>
                <a:gd name="T6" fmla="*/ 0 60000 65536"/>
                <a:gd name="T7" fmla="*/ 0 60000 65536"/>
                <a:gd name="T8" fmla="*/ 0 60000 65536"/>
              </a:gdLst>
              <a:ahLst/>
              <a:cxnLst>
                <a:cxn ang="T6">
                  <a:pos x="T0" y="T1"/>
                </a:cxn>
                <a:cxn ang="T7">
                  <a:pos x="T2" y="T3"/>
                </a:cxn>
                <a:cxn ang="T8">
                  <a:pos x="T4" y="T5"/>
                </a:cxn>
              </a:cxnLst>
              <a:rect l="0" t="0" r="r" b="b"/>
              <a:pathLst>
                <a:path w="19" h="68">
                  <a:moveTo>
                    <a:pt x="0" y="0"/>
                  </a:moveTo>
                  <a:cubicBezTo>
                    <a:pt x="6" y="10"/>
                    <a:pt x="19" y="26"/>
                    <a:pt x="19" y="35"/>
                  </a:cubicBezTo>
                  <a:cubicBezTo>
                    <a:pt x="19" y="44"/>
                    <a:pt x="1" y="68"/>
                    <a:pt x="1" y="68"/>
                  </a:cubicBezTo>
                </a:path>
              </a:pathLst>
            </a:custGeom>
            <a:solidFill>
              <a:srgbClr val="8283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41" name="Freeform 252">
              <a:extLst>
                <a:ext uri="{FF2B5EF4-FFF2-40B4-BE49-F238E27FC236}">
                  <a16:creationId xmlns:a16="http://schemas.microsoft.com/office/drawing/2014/main" id="{64435409-977E-40CD-896D-551072E7C98D}"/>
                </a:ext>
              </a:extLst>
            </p:cNvPr>
            <p:cNvSpPr>
              <a:spLocks/>
            </p:cNvSpPr>
            <p:nvPr/>
          </p:nvSpPr>
          <p:spPr bwMode="auto">
            <a:xfrm>
              <a:off x="3679" y="3056"/>
              <a:ext cx="93" cy="223"/>
            </a:xfrm>
            <a:custGeom>
              <a:avLst/>
              <a:gdLst>
                <a:gd name="T0" fmla="*/ 837 w 31"/>
                <a:gd name="T1" fmla="*/ 1067 h 70"/>
                <a:gd name="T2" fmla="*/ 351 w 31"/>
                <a:gd name="T3" fmla="*/ 0 h 70"/>
                <a:gd name="T4" fmla="*/ 0 w 31"/>
                <a:gd name="T5" fmla="*/ 1128 h 70"/>
                <a:gd name="T6" fmla="*/ 351 w 31"/>
                <a:gd name="T7" fmla="*/ 2262 h 70"/>
                <a:gd name="T8" fmla="*/ 378 w 31"/>
                <a:gd name="T9" fmla="*/ 2262 h 70"/>
                <a:gd name="T10" fmla="*/ 837 w 31"/>
                <a:gd name="T11" fmla="*/ 1067 h 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70">
                  <a:moveTo>
                    <a:pt x="31" y="33"/>
                  </a:moveTo>
                  <a:cubicBezTo>
                    <a:pt x="31" y="25"/>
                    <a:pt x="20" y="0"/>
                    <a:pt x="13" y="0"/>
                  </a:cubicBezTo>
                  <a:cubicBezTo>
                    <a:pt x="6" y="0"/>
                    <a:pt x="0" y="16"/>
                    <a:pt x="0" y="35"/>
                  </a:cubicBezTo>
                  <a:cubicBezTo>
                    <a:pt x="0" y="54"/>
                    <a:pt x="6" y="70"/>
                    <a:pt x="13" y="70"/>
                  </a:cubicBezTo>
                  <a:cubicBezTo>
                    <a:pt x="13" y="70"/>
                    <a:pt x="14" y="70"/>
                    <a:pt x="14" y="70"/>
                  </a:cubicBezTo>
                  <a:cubicBezTo>
                    <a:pt x="21" y="68"/>
                    <a:pt x="31" y="42"/>
                    <a:pt x="31" y="33"/>
                  </a:cubicBezTo>
                  <a:close/>
                </a:path>
              </a:pathLst>
            </a:custGeom>
            <a:solidFill>
              <a:srgbClr val="D1E1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42" name="Freeform 253">
              <a:extLst>
                <a:ext uri="{FF2B5EF4-FFF2-40B4-BE49-F238E27FC236}">
                  <a16:creationId xmlns:a16="http://schemas.microsoft.com/office/drawing/2014/main" id="{AAAD6C65-57C9-4773-8C32-2FD95FF5AEEF}"/>
                </a:ext>
              </a:extLst>
            </p:cNvPr>
            <p:cNvSpPr>
              <a:spLocks/>
            </p:cNvSpPr>
            <p:nvPr/>
          </p:nvSpPr>
          <p:spPr bwMode="auto">
            <a:xfrm>
              <a:off x="3464" y="3059"/>
              <a:ext cx="90" cy="220"/>
            </a:xfrm>
            <a:custGeom>
              <a:avLst/>
              <a:gdLst>
                <a:gd name="T0" fmla="*/ 0 w 30"/>
                <a:gd name="T1" fmla="*/ 2235 h 69"/>
                <a:gd name="T2" fmla="*/ 351 w 30"/>
                <a:gd name="T3" fmla="*/ 1138 h 69"/>
                <a:gd name="T4" fmla="*/ 0 w 30"/>
                <a:gd name="T5" fmla="*/ 0 h 69"/>
                <a:gd name="T6" fmla="*/ 459 w 30"/>
                <a:gd name="T7" fmla="*/ 0 h 69"/>
                <a:gd name="T8" fmla="*/ 810 w 30"/>
                <a:gd name="T9" fmla="*/ 1138 h 69"/>
                <a:gd name="T10" fmla="*/ 459 w 30"/>
                <a:gd name="T11" fmla="*/ 2235 h 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69">
                  <a:moveTo>
                    <a:pt x="0" y="69"/>
                  </a:moveTo>
                  <a:cubicBezTo>
                    <a:pt x="7" y="69"/>
                    <a:pt x="13" y="54"/>
                    <a:pt x="13" y="35"/>
                  </a:cubicBezTo>
                  <a:cubicBezTo>
                    <a:pt x="13" y="15"/>
                    <a:pt x="7" y="0"/>
                    <a:pt x="0" y="0"/>
                  </a:cubicBezTo>
                  <a:cubicBezTo>
                    <a:pt x="17" y="0"/>
                    <a:pt x="17" y="0"/>
                    <a:pt x="17" y="0"/>
                  </a:cubicBezTo>
                  <a:cubicBezTo>
                    <a:pt x="25" y="0"/>
                    <a:pt x="30" y="15"/>
                    <a:pt x="30" y="35"/>
                  </a:cubicBezTo>
                  <a:cubicBezTo>
                    <a:pt x="30" y="54"/>
                    <a:pt x="24" y="69"/>
                    <a:pt x="17" y="69"/>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43" name="Freeform 254">
              <a:extLst>
                <a:ext uri="{FF2B5EF4-FFF2-40B4-BE49-F238E27FC236}">
                  <a16:creationId xmlns:a16="http://schemas.microsoft.com/office/drawing/2014/main" id="{DE2F0B76-AC57-4CA2-A724-D64E03E41C84}"/>
                </a:ext>
              </a:extLst>
            </p:cNvPr>
            <p:cNvSpPr>
              <a:spLocks/>
            </p:cNvSpPr>
            <p:nvPr/>
          </p:nvSpPr>
          <p:spPr bwMode="auto">
            <a:xfrm>
              <a:off x="3491" y="3088"/>
              <a:ext cx="63" cy="60"/>
            </a:xfrm>
            <a:custGeom>
              <a:avLst/>
              <a:gdLst>
                <a:gd name="T0" fmla="*/ 459 w 21"/>
                <a:gd name="T1" fmla="*/ 0 h 19"/>
                <a:gd name="T2" fmla="*/ 0 w 21"/>
                <a:gd name="T3" fmla="*/ 0 h 19"/>
                <a:gd name="T4" fmla="*/ 0 w 21"/>
                <a:gd name="T5" fmla="*/ 60 h 19"/>
                <a:gd name="T6" fmla="*/ 108 w 21"/>
                <a:gd name="T7" fmla="*/ 597 h 19"/>
                <a:gd name="T8" fmla="*/ 567 w 21"/>
                <a:gd name="T9" fmla="*/ 568 h 19"/>
                <a:gd name="T10" fmla="*/ 459 w 21"/>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19">
                  <a:moveTo>
                    <a:pt x="17" y="0"/>
                  </a:moveTo>
                  <a:cubicBezTo>
                    <a:pt x="0" y="0"/>
                    <a:pt x="0" y="0"/>
                    <a:pt x="0" y="0"/>
                  </a:cubicBezTo>
                  <a:cubicBezTo>
                    <a:pt x="0" y="0"/>
                    <a:pt x="0" y="1"/>
                    <a:pt x="0" y="2"/>
                  </a:cubicBezTo>
                  <a:cubicBezTo>
                    <a:pt x="2" y="7"/>
                    <a:pt x="3" y="13"/>
                    <a:pt x="4" y="19"/>
                  </a:cubicBezTo>
                  <a:cubicBezTo>
                    <a:pt x="21" y="18"/>
                    <a:pt x="21" y="18"/>
                    <a:pt x="21" y="18"/>
                  </a:cubicBezTo>
                  <a:cubicBezTo>
                    <a:pt x="20" y="11"/>
                    <a:pt x="19" y="5"/>
                    <a:pt x="17" y="0"/>
                  </a:cubicBezTo>
                  <a:close/>
                </a:path>
              </a:pathLst>
            </a:custGeom>
            <a:solidFill>
              <a:srgbClr val="9EA0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44" name="Freeform 255">
              <a:extLst>
                <a:ext uri="{FF2B5EF4-FFF2-40B4-BE49-F238E27FC236}">
                  <a16:creationId xmlns:a16="http://schemas.microsoft.com/office/drawing/2014/main" id="{DB65362A-70FB-46B3-A831-647476A8BC94}"/>
                </a:ext>
              </a:extLst>
            </p:cNvPr>
            <p:cNvSpPr>
              <a:spLocks/>
            </p:cNvSpPr>
            <p:nvPr/>
          </p:nvSpPr>
          <p:spPr bwMode="auto">
            <a:xfrm>
              <a:off x="3482" y="3072"/>
              <a:ext cx="57" cy="12"/>
            </a:xfrm>
            <a:custGeom>
              <a:avLst/>
              <a:gdLst>
                <a:gd name="T0" fmla="*/ 459 w 19"/>
                <a:gd name="T1" fmla="*/ 0 h 4"/>
                <a:gd name="T2" fmla="*/ 0 w 19"/>
                <a:gd name="T3" fmla="*/ 0 h 4"/>
                <a:gd name="T4" fmla="*/ 54 w 19"/>
                <a:gd name="T5" fmla="*/ 108 h 4"/>
                <a:gd name="T6" fmla="*/ 513 w 19"/>
                <a:gd name="T7" fmla="*/ 108 h 4"/>
                <a:gd name="T8" fmla="*/ 459 w 19"/>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4">
                  <a:moveTo>
                    <a:pt x="17" y="0"/>
                  </a:moveTo>
                  <a:cubicBezTo>
                    <a:pt x="0" y="0"/>
                    <a:pt x="0" y="0"/>
                    <a:pt x="0" y="0"/>
                  </a:cubicBezTo>
                  <a:cubicBezTo>
                    <a:pt x="1" y="1"/>
                    <a:pt x="2" y="3"/>
                    <a:pt x="2" y="4"/>
                  </a:cubicBezTo>
                  <a:cubicBezTo>
                    <a:pt x="19" y="4"/>
                    <a:pt x="19" y="4"/>
                    <a:pt x="19" y="4"/>
                  </a:cubicBezTo>
                  <a:cubicBezTo>
                    <a:pt x="19" y="2"/>
                    <a:pt x="18" y="1"/>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45" name="Freeform 256">
              <a:extLst>
                <a:ext uri="{FF2B5EF4-FFF2-40B4-BE49-F238E27FC236}">
                  <a16:creationId xmlns:a16="http://schemas.microsoft.com/office/drawing/2014/main" id="{EA76DC5F-B5C6-4443-A136-38874AA9E88C}"/>
                </a:ext>
              </a:extLst>
            </p:cNvPr>
            <p:cNvSpPr>
              <a:spLocks/>
            </p:cNvSpPr>
            <p:nvPr/>
          </p:nvSpPr>
          <p:spPr bwMode="auto">
            <a:xfrm>
              <a:off x="3503" y="3158"/>
              <a:ext cx="51" cy="28"/>
            </a:xfrm>
            <a:custGeom>
              <a:avLst/>
              <a:gdLst>
                <a:gd name="T0" fmla="*/ 459 w 17"/>
                <a:gd name="T1" fmla="*/ 271 h 9"/>
                <a:gd name="T2" fmla="*/ 459 w 17"/>
                <a:gd name="T3" fmla="*/ 115 h 9"/>
                <a:gd name="T4" fmla="*/ 459 w 17"/>
                <a:gd name="T5" fmla="*/ 0 h 9"/>
                <a:gd name="T6" fmla="*/ 0 w 17"/>
                <a:gd name="T7" fmla="*/ 0 h 9"/>
                <a:gd name="T8" fmla="*/ 0 w 17"/>
                <a:gd name="T9" fmla="*/ 115 h 9"/>
                <a:gd name="T10" fmla="*/ 0 w 17"/>
                <a:gd name="T11" fmla="*/ 271 h 9"/>
                <a:gd name="T12" fmla="*/ 459 w 17"/>
                <a:gd name="T13" fmla="*/ 271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9">
                  <a:moveTo>
                    <a:pt x="17" y="9"/>
                  </a:moveTo>
                  <a:cubicBezTo>
                    <a:pt x="17" y="7"/>
                    <a:pt x="17" y="5"/>
                    <a:pt x="17" y="4"/>
                  </a:cubicBezTo>
                  <a:cubicBezTo>
                    <a:pt x="17" y="2"/>
                    <a:pt x="17" y="1"/>
                    <a:pt x="17" y="0"/>
                  </a:cubicBezTo>
                  <a:cubicBezTo>
                    <a:pt x="0" y="0"/>
                    <a:pt x="0" y="0"/>
                    <a:pt x="0" y="0"/>
                  </a:cubicBezTo>
                  <a:cubicBezTo>
                    <a:pt x="0" y="1"/>
                    <a:pt x="0" y="3"/>
                    <a:pt x="0" y="4"/>
                  </a:cubicBezTo>
                  <a:cubicBezTo>
                    <a:pt x="0" y="6"/>
                    <a:pt x="0" y="8"/>
                    <a:pt x="0" y="9"/>
                  </a:cubicBezTo>
                  <a:lnTo>
                    <a:pt x="17" y="9"/>
                  </a:lnTo>
                  <a:close/>
                </a:path>
              </a:pathLst>
            </a:custGeom>
            <a:solidFill>
              <a:srgbClr val="DDDE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46" name="Freeform 257">
              <a:extLst>
                <a:ext uri="{FF2B5EF4-FFF2-40B4-BE49-F238E27FC236}">
                  <a16:creationId xmlns:a16="http://schemas.microsoft.com/office/drawing/2014/main" id="{CCE00A0D-41E3-4F63-A511-8A02B0992743}"/>
                </a:ext>
              </a:extLst>
            </p:cNvPr>
            <p:cNvSpPr>
              <a:spLocks/>
            </p:cNvSpPr>
            <p:nvPr/>
          </p:nvSpPr>
          <p:spPr bwMode="auto">
            <a:xfrm>
              <a:off x="3679" y="3056"/>
              <a:ext cx="39" cy="223"/>
            </a:xfrm>
            <a:custGeom>
              <a:avLst/>
              <a:gdLst>
                <a:gd name="T0" fmla="*/ 351 w 13"/>
                <a:gd name="T1" fmla="*/ 2262 h 70"/>
                <a:gd name="T2" fmla="*/ 0 w 13"/>
                <a:gd name="T3" fmla="*/ 1128 h 70"/>
                <a:gd name="T4" fmla="*/ 351 w 13"/>
                <a:gd name="T5" fmla="*/ 0 h 70"/>
                <a:gd name="T6" fmla="*/ 0 60000 65536"/>
                <a:gd name="T7" fmla="*/ 0 60000 65536"/>
                <a:gd name="T8" fmla="*/ 0 60000 65536"/>
              </a:gdLst>
              <a:ahLst/>
              <a:cxnLst>
                <a:cxn ang="T6">
                  <a:pos x="T0" y="T1"/>
                </a:cxn>
                <a:cxn ang="T7">
                  <a:pos x="T2" y="T3"/>
                </a:cxn>
                <a:cxn ang="T8">
                  <a:pos x="T4" y="T5"/>
                </a:cxn>
              </a:cxnLst>
              <a:rect l="0" t="0" r="r" b="b"/>
              <a:pathLst>
                <a:path w="13" h="70">
                  <a:moveTo>
                    <a:pt x="13" y="70"/>
                  </a:moveTo>
                  <a:cubicBezTo>
                    <a:pt x="6" y="70"/>
                    <a:pt x="0" y="54"/>
                    <a:pt x="0" y="35"/>
                  </a:cubicBezTo>
                  <a:cubicBezTo>
                    <a:pt x="0" y="16"/>
                    <a:pt x="6" y="0"/>
                    <a:pt x="13" y="0"/>
                  </a:cubicBezTo>
                </a:path>
              </a:pathLst>
            </a:custGeom>
            <a:noFill/>
            <a:ln w="95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47" name="Freeform 258">
              <a:extLst>
                <a:ext uri="{FF2B5EF4-FFF2-40B4-BE49-F238E27FC236}">
                  <a16:creationId xmlns:a16="http://schemas.microsoft.com/office/drawing/2014/main" id="{5E08480D-AC18-4516-9FBB-78364E1CCB0B}"/>
                </a:ext>
              </a:extLst>
            </p:cNvPr>
            <p:cNvSpPr>
              <a:spLocks/>
            </p:cNvSpPr>
            <p:nvPr/>
          </p:nvSpPr>
          <p:spPr bwMode="auto">
            <a:xfrm>
              <a:off x="2703" y="3113"/>
              <a:ext cx="782" cy="159"/>
            </a:xfrm>
            <a:custGeom>
              <a:avLst/>
              <a:gdLst>
                <a:gd name="T0" fmla="*/ 81 w 262"/>
                <a:gd name="T1" fmla="*/ 0 h 50"/>
                <a:gd name="T2" fmla="*/ 27 w 262"/>
                <a:gd name="T3" fmla="*/ 1476 h 50"/>
                <a:gd name="T4" fmla="*/ 242 w 262"/>
                <a:gd name="T5" fmla="*/ 1577 h 50"/>
                <a:gd name="T6" fmla="*/ 6966 w 262"/>
                <a:gd name="T7" fmla="*/ 1577 h 50"/>
                <a:gd name="T8" fmla="*/ 1889 w 262"/>
                <a:gd name="T9" fmla="*/ 1224 h 50"/>
                <a:gd name="T10" fmla="*/ 346 w 262"/>
                <a:gd name="T11" fmla="*/ 808 h 50"/>
                <a:gd name="T12" fmla="*/ 81 w 262"/>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2" h="50">
                  <a:moveTo>
                    <a:pt x="3" y="0"/>
                  </a:moveTo>
                  <a:cubicBezTo>
                    <a:pt x="5" y="10"/>
                    <a:pt x="6" y="28"/>
                    <a:pt x="1" y="46"/>
                  </a:cubicBezTo>
                  <a:cubicBezTo>
                    <a:pt x="0" y="50"/>
                    <a:pt x="3" y="49"/>
                    <a:pt x="9" y="49"/>
                  </a:cubicBezTo>
                  <a:cubicBezTo>
                    <a:pt x="14" y="49"/>
                    <a:pt x="262" y="49"/>
                    <a:pt x="262" y="49"/>
                  </a:cubicBezTo>
                  <a:cubicBezTo>
                    <a:pt x="237" y="49"/>
                    <a:pt x="106" y="40"/>
                    <a:pt x="71" y="38"/>
                  </a:cubicBezTo>
                  <a:cubicBezTo>
                    <a:pt x="32" y="37"/>
                    <a:pt x="20" y="38"/>
                    <a:pt x="13" y="25"/>
                  </a:cubicBezTo>
                  <a:cubicBezTo>
                    <a:pt x="8" y="14"/>
                    <a:pt x="5" y="2"/>
                    <a:pt x="3" y="0"/>
                  </a:cubicBezTo>
                  <a:close/>
                </a:path>
              </a:pathLst>
            </a:cu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48" name="Freeform 259">
              <a:extLst>
                <a:ext uri="{FF2B5EF4-FFF2-40B4-BE49-F238E27FC236}">
                  <a16:creationId xmlns:a16="http://schemas.microsoft.com/office/drawing/2014/main" id="{9D149EA8-A26B-4D6F-98A9-A7821E07EBE9}"/>
                </a:ext>
              </a:extLst>
            </p:cNvPr>
            <p:cNvSpPr>
              <a:spLocks/>
            </p:cNvSpPr>
            <p:nvPr/>
          </p:nvSpPr>
          <p:spPr bwMode="auto">
            <a:xfrm>
              <a:off x="2739" y="3068"/>
              <a:ext cx="773" cy="29"/>
            </a:xfrm>
            <a:custGeom>
              <a:avLst/>
              <a:gdLst>
                <a:gd name="T0" fmla="*/ 0 w 259"/>
                <a:gd name="T1" fmla="*/ 0 h 9"/>
                <a:gd name="T2" fmla="*/ 6885 w 259"/>
                <a:gd name="T3" fmla="*/ 0 h 9"/>
                <a:gd name="T4" fmla="*/ 0 w 259"/>
                <a:gd name="T5" fmla="*/ 0 h 9"/>
                <a:gd name="T6" fmla="*/ 0 60000 65536"/>
                <a:gd name="T7" fmla="*/ 0 60000 65536"/>
                <a:gd name="T8" fmla="*/ 0 60000 65536"/>
              </a:gdLst>
              <a:ahLst/>
              <a:cxnLst>
                <a:cxn ang="T6">
                  <a:pos x="T0" y="T1"/>
                </a:cxn>
                <a:cxn ang="T7">
                  <a:pos x="T2" y="T3"/>
                </a:cxn>
                <a:cxn ang="T8">
                  <a:pos x="T4" y="T5"/>
                </a:cxn>
              </a:cxnLst>
              <a:rect l="0" t="0" r="r" b="b"/>
              <a:pathLst>
                <a:path w="259" h="9">
                  <a:moveTo>
                    <a:pt x="0" y="0"/>
                  </a:moveTo>
                  <a:cubicBezTo>
                    <a:pt x="259" y="0"/>
                    <a:pt x="259" y="0"/>
                    <a:pt x="259" y="0"/>
                  </a:cubicBezTo>
                  <a:cubicBezTo>
                    <a:pt x="247" y="5"/>
                    <a:pt x="17"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49" name="Oval 260">
              <a:extLst>
                <a:ext uri="{FF2B5EF4-FFF2-40B4-BE49-F238E27FC236}">
                  <a16:creationId xmlns:a16="http://schemas.microsoft.com/office/drawing/2014/main" id="{87CD486A-2232-4A2E-BCEE-7D0C8A5F7D8B}"/>
                </a:ext>
              </a:extLst>
            </p:cNvPr>
            <p:cNvSpPr>
              <a:spLocks noChangeArrowheads="1"/>
            </p:cNvSpPr>
            <p:nvPr/>
          </p:nvSpPr>
          <p:spPr bwMode="auto">
            <a:xfrm>
              <a:off x="3724" y="3126"/>
              <a:ext cx="24" cy="73"/>
            </a:xfrm>
            <a:prstGeom prst="ellipse">
              <a:avLst/>
            </a:pr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1" dirty="0">
                <a:latin typeface="Helvetica Neue" panose="02000503000000020004" pitchFamily="2" charset="0"/>
                <a:cs typeface="Helvetica Neue" panose="02000503000000020004" pitchFamily="2" charset="0"/>
              </a:endParaRPr>
            </a:p>
          </p:txBody>
        </p:sp>
        <p:sp>
          <p:nvSpPr>
            <p:cNvPr id="850" name="Freeform 261">
              <a:extLst>
                <a:ext uri="{FF2B5EF4-FFF2-40B4-BE49-F238E27FC236}">
                  <a16:creationId xmlns:a16="http://schemas.microsoft.com/office/drawing/2014/main" id="{F685822B-3301-4F05-9FF1-6AAA7CF322B7}"/>
                </a:ext>
              </a:extLst>
            </p:cNvPr>
            <p:cNvSpPr>
              <a:spLocks/>
            </p:cNvSpPr>
            <p:nvPr/>
          </p:nvSpPr>
          <p:spPr bwMode="auto">
            <a:xfrm>
              <a:off x="3825" y="3139"/>
              <a:ext cx="51" cy="57"/>
            </a:xfrm>
            <a:custGeom>
              <a:avLst/>
              <a:gdLst>
                <a:gd name="T0" fmla="*/ 351 w 17"/>
                <a:gd name="T1" fmla="*/ 0 h 18"/>
                <a:gd name="T2" fmla="*/ 0 w 17"/>
                <a:gd name="T3" fmla="*/ 0 h 18"/>
                <a:gd name="T4" fmla="*/ 27 w 17"/>
                <a:gd name="T5" fmla="*/ 291 h 18"/>
                <a:gd name="T6" fmla="*/ 0 w 17"/>
                <a:gd name="T7" fmla="*/ 573 h 18"/>
                <a:gd name="T8" fmla="*/ 351 w 17"/>
                <a:gd name="T9" fmla="*/ 573 h 18"/>
                <a:gd name="T10" fmla="*/ 459 w 17"/>
                <a:gd name="T11" fmla="*/ 291 h 18"/>
                <a:gd name="T12" fmla="*/ 351 w 17"/>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8">
                  <a:moveTo>
                    <a:pt x="13" y="0"/>
                  </a:moveTo>
                  <a:cubicBezTo>
                    <a:pt x="0" y="0"/>
                    <a:pt x="0" y="0"/>
                    <a:pt x="0" y="0"/>
                  </a:cubicBezTo>
                  <a:cubicBezTo>
                    <a:pt x="0" y="3"/>
                    <a:pt x="1" y="6"/>
                    <a:pt x="1" y="9"/>
                  </a:cubicBezTo>
                  <a:cubicBezTo>
                    <a:pt x="1" y="12"/>
                    <a:pt x="0" y="15"/>
                    <a:pt x="0" y="18"/>
                  </a:cubicBezTo>
                  <a:cubicBezTo>
                    <a:pt x="13" y="18"/>
                    <a:pt x="13" y="18"/>
                    <a:pt x="13" y="18"/>
                  </a:cubicBezTo>
                  <a:cubicBezTo>
                    <a:pt x="15" y="18"/>
                    <a:pt x="17" y="14"/>
                    <a:pt x="17" y="9"/>
                  </a:cubicBezTo>
                  <a:cubicBezTo>
                    <a:pt x="17" y="4"/>
                    <a:pt x="15" y="0"/>
                    <a:pt x="13" y="0"/>
                  </a:cubicBezTo>
                  <a:close/>
                </a:path>
              </a:pathLst>
            </a:custGeom>
            <a:solidFill>
              <a:srgbClr val="DFE0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51" name="Oval 262">
              <a:extLst>
                <a:ext uri="{FF2B5EF4-FFF2-40B4-BE49-F238E27FC236}">
                  <a16:creationId xmlns:a16="http://schemas.microsoft.com/office/drawing/2014/main" id="{9D88365F-CCBD-4EFD-8C79-AD6131A266C6}"/>
                </a:ext>
              </a:extLst>
            </p:cNvPr>
            <p:cNvSpPr>
              <a:spLocks noChangeArrowheads="1"/>
            </p:cNvSpPr>
            <p:nvPr/>
          </p:nvSpPr>
          <p:spPr bwMode="auto">
            <a:xfrm>
              <a:off x="3786" y="3119"/>
              <a:ext cx="36" cy="99"/>
            </a:xfrm>
            <a:prstGeom prst="ellipse">
              <a:avLst/>
            </a:prstGeom>
            <a:solidFill>
              <a:srgbClr val="E9EBD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351" dirty="0">
                <a:latin typeface="Helvetica Neue" panose="02000503000000020004" pitchFamily="2" charset="0"/>
                <a:cs typeface="Helvetica Neue" panose="02000503000000020004" pitchFamily="2" charset="0"/>
              </a:endParaRPr>
            </a:p>
          </p:txBody>
        </p:sp>
        <p:sp>
          <p:nvSpPr>
            <p:cNvPr id="852" name="Freeform 263">
              <a:extLst>
                <a:ext uri="{FF2B5EF4-FFF2-40B4-BE49-F238E27FC236}">
                  <a16:creationId xmlns:a16="http://schemas.microsoft.com/office/drawing/2014/main" id="{6A669629-935E-4D74-8E8A-D572DC5A1185}"/>
                </a:ext>
              </a:extLst>
            </p:cNvPr>
            <p:cNvSpPr>
              <a:spLocks/>
            </p:cNvSpPr>
            <p:nvPr/>
          </p:nvSpPr>
          <p:spPr bwMode="auto">
            <a:xfrm>
              <a:off x="3804" y="3119"/>
              <a:ext cx="24" cy="99"/>
            </a:xfrm>
            <a:custGeom>
              <a:avLst/>
              <a:gdLst>
                <a:gd name="T0" fmla="*/ 54 w 8"/>
                <a:gd name="T1" fmla="*/ 1009 h 31"/>
                <a:gd name="T2" fmla="*/ 216 w 8"/>
                <a:gd name="T3" fmla="*/ 489 h 31"/>
                <a:gd name="T4" fmla="*/ 54 w 8"/>
                <a:gd name="T5" fmla="*/ 0 h 31"/>
                <a:gd name="T6" fmla="*/ 0 w 8"/>
                <a:gd name="T7" fmla="*/ 0 h 31"/>
                <a:gd name="T8" fmla="*/ 162 w 8"/>
                <a:gd name="T9" fmla="*/ 489 h 31"/>
                <a:gd name="T10" fmla="*/ 0 w 8"/>
                <a:gd name="T11" fmla="*/ 1009 h 31"/>
                <a:gd name="T12" fmla="*/ 54 w 8"/>
                <a:gd name="T13" fmla="*/ 1009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31">
                  <a:moveTo>
                    <a:pt x="2" y="31"/>
                  </a:moveTo>
                  <a:cubicBezTo>
                    <a:pt x="5" y="31"/>
                    <a:pt x="8" y="24"/>
                    <a:pt x="8" y="15"/>
                  </a:cubicBezTo>
                  <a:cubicBezTo>
                    <a:pt x="8" y="7"/>
                    <a:pt x="5" y="0"/>
                    <a:pt x="2" y="0"/>
                  </a:cubicBezTo>
                  <a:cubicBezTo>
                    <a:pt x="0" y="0"/>
                    <a:pt x="0" y="0"/>
                    <a:pt x="0" y="0"/>
                  </a:cubicBezTo>
                  <a:cubicBezTo>
                    <a:pt x="3" y="0"/>
                    <a:pt x="6" y="7"/>
                    <a:pt x="6" y="15"/>
                  </a:cubicBezTo>
                  <a:cubicBezTo>
                    <a:pt x="6" y="24"/>
                    <a:pt x="3" y="31"/>
                    <a:pt x="0" y="31"/>
                  </a:cubicBezTo>
                  <a:lnTo>
                    <a:pt x="2" y="31"/>
                  </a:lnTo>
                  <a:close/>
                </a:path>
              </a:pathLst>
            </a:custGeom>
            <a:solidFill>
              <a:srgbClr val="738C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53" name="Freeform 264">
              <a:extLst>
                <a:ext uri="{FF2B5EF4-FFF2-40B4-BE49-F238E27FC236}">
                  <a16:creationId xmlns:a16="http://schemas.microsoft.com/office/drawing/2014/main" id="{BF6448C6-7044-4C51-A5B1-DF4963CC876D}"/>
                </a:ext>
              </a:extLst>
            </p:cNvPr>
            <p:cNvSpPr>
              <a:spLocks/>
            </p:cNvSpPr>
            <p:nvPr/>
          </p:nvSpPr>
          <p:spPr bwMode="auto">
            <a:xfrm>
              <a:off x="3825" y="3139"/>
              <a:ext cx="179" cy="57"/>
            </a:xfrm>
            <a:custGeom>
              <a:avLst/>
              <a:gdLst>
                <a:gd name="T0" fmla="*/ 1539 w 60"/>
                <a:gd name="T1" fmla="*/ 440 h 18"/>
                <a:gd name="T2" fmla="*/ 1593 w 60"/>
                <a:gd name="T3" fmla="*/ 291 h 18"/>
                <a:gd name="T4" fmla="*/ 1539 w 60"/>
                <a:gd name="T5" fmla="*/ 130 h 18"/>
                <a:gd name="T6" fmla="*/ 1405 w 60"/>
                <a:gd name="T7" fmla="*/ 130 h 18"/>
                <a:gd name="T8" fmla="*/ 346 w 60"/>
                <a:gd name="T9" fmla="*/ 0 h 18"/>
                <a:gd name="T10" fmla="*/ 0 w 60"/>
                <a:gd name="T11" fmla="*/ 0 h 18"/>
                <a:gd name="T12" fmla="*/ 27 w 60"/>
                <a:gd name="T13" fmla="*/ 291 h 18"/>
                <a:gd name="T14" fmla="*/ 0 w 60"/>
                <a:gd name="T15" fmla="*/ 573 h 18"/>
                <a:gd name="T16" fmla="*/ 346 w 60"/>
                <a:gd name="T17" fmla="*/ 573 h 18"/>
                <a:gd name="T18" fmla="*/ 346 w 60"/>
                <a:gd name="T19" fmla="*/ 573 h 18"/>
                <a:gd name="T20" fmla="*/ 1405 w 60"/>
                <a:gd name="T21" fmla="*/ 440 h 18"/>
                <a:gd name="T22" fmla="*/ 1539 w 60"/>
                <a:gd name="T23" fmla="*/ 44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18">
                  <a:moveTo>
                    <a:pt x="58" y="14"/>
                  </a:moveTo>
                  <a:cubicBezTo>
                    <a:pt x="59" y="14"/>
                    <a:pt x="60" y="14"/>
                    <a:pt x="60" y="9"/>
                  </a:cubicBezTo>
                  <a:cubicBezTo>
                    <a:pt x="60" y="5"/>
                    <a:pt x="59" y="4"/>
                    <a:pt x="58" y="4"/>
                  </a:cubicBezTo>
                  <a:cubicBezTo>
                    <a:pt x="53" y="4"/>
                    <a:pt x="53" y="4"/>
                    <a:pt x="53" y="4"/>
                  </a:cubicBezTo>
                  <a:cubicBezTo>
                    <a:pt x="53" y="4"/>
                    <a:pt x="17" y="0"/>
                    <a:pt x="13" y="0"/>
                  </a:cubicBezTo>
                  <a:cubicBezTo>
                    <a:pt x="0" y="0"/>
                    <a:pt x="0" y="0"/>
                    <a:pt x="0" y="0"/>
                  </a:cubicBezTo>
                  <a:cubicBezTo>
                    <a:pt x="0" y="3"/>
                    <a:pt x="1" y="6"/>
                    <a:pt x="1" y="9"/>
                  </a:cubicBezTo>
                  <a:cubicBezTo>
                    <a:pt x="1" y="12"/>
                    <a:pt x="0" y="15"/>
                    <a:pt x="0" y="18"/>
                  </a:cubicBezTo>
                  <a:cubicBezTo>
                    <a:pt x="13" y="18"/>
                    <a:pt x="13" y="18"/>
                    <a:pt x="13" y="18"/>
                  </a:cubicBezTo>
                  <a:cubicBezTo>
                    <a:pt x="13" y="18"/>
                    <a:pt x="13" y="18"/>
                    <a:pt x="13" y="18"/>
                  </a:cubicBezTo>
                  <a:cubicBezTo>
                    <a:pt x="17" y="18"/>
                    <a:pt x="53" y="14"/>
                    <a:pt x="53" y="14"/>
                  </a:cubicBezTo>
                  <a:lnTo>
                    <a:pt x="58" y="14"/>
                  </a:lnTo>
                  <a:close/>
                </a:path>
              </a:pathLst>
            </a:custGeom>
            <a:solidFill>
              <a:srgbClr val="D5DA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54" name="Freeform 265">
              <a:extLst>
                <a:ext uri="{FF2B5EF4-FFF2-40B4-BE49-F238E27FC236}">
                  <a16:creationId xmlns:a16="http://schemas.microsoft.com/office/drawing/2014/main" id="{B256303C-F72B-4CA5-9624-C62D22D938E5}"/>
                </a:ext>
              </a:extLst>
            </p:cNvPr>
            <p:cNvSpPr>
              <a:spLocks/>
            </p:cNvSpPr>
            <p:nvPr/>
          </p:nvSpPr>
          <p:spPr bwMode="auto">
            <a:xfrm>
              <a:off x="2691" y="3056"/>
              <a:ext cx="1081" cy="223"/>
            </a:xfrm>
            <a:custGeom>
              <a:avLst/>
              <a:gdLst>
                <a:gd name="T0" fmla="*/ 9159 w 362"/>
                <a:gd name="T1" fmla="*/ 0 h 70"/>
                <a:gd name="T2" fmla="*/ 0 w 362"/>
                <a:gd name="T3" fmla="*/ 0 h 70"/>
                <a:gd name="T4" fmla="*/ 161 w 362"/>
                <a:gd name="T5" fmla="*/ 1166 h 70"/>
                <a:gd name="T6" fmla="*/ 27 w 362"/>
                <a:gd name="T7" fmla="*/ 2262 h 70"/>
                <a:gd name="T8" fmla="*/ 9159 w 362"/>
                <a:gd name="T9" fmla="*/ 2262 h 70"/>
                <a:gd name="T10" fmla="*/ 9639 w 362"/>
                <a:gd name="T11" fmla="*/ 1067 h 70"/>
                <a:gd name="T12" fmla="*/ 9159 w 362"/>
                <a:gd name="T13" fmla="*/ 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2" h="70">
                  <a:moveTo>
                    <a:pt x="344" y="0"/>
                  </a:moveTo>
                  <a:cubicBezTo>
                    <a:pt x="0" y="0"/>
                    <a:pt x="0" y="0"/>
                    <a:pt x="0" y="0"/>
                  </a:cubicBezTo>
                  <a:cubicBezTo>
                    <a:pt x="3" y="9"/>
                    <a:pt x="6" y="22"/>
                    <a:pt x="6" y="36"/>
                  </a:cubicBezTo>
                  <a:cubicBezTo>
                    <a:pt x="6" y="49"/>
                    <a:pt x="4" y="61"/>
                    <a:pt x="1" y="70"/>
                  </a:cubicBezTo>
                  <a:cubicBezTo>
                    <a:pt x="344" y="70"/>
                    <a:pt x="344" y="70"/>
                    <a:pt x="344" y="70"/>
                  </a:cubicBezTo>
                  <a:cubicBezTo>
                    <a:pt x="351" y="70"/>
                    <a:pt x="362" y="42"/>
                    <a:pt x="362" y="33"/>
                  </a:cubicBezTo>
                  <a:cubicBezTo>
                    <a:pt x="362" y="25"/>
                    <a:pt x="351" y="0"/>
                    <a:pt x="344"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55" name="Freeform 266">
              <a:extLst>
                <a:ext uri="{FF2B5EF4-FFF2-40B4-BE49-F238E27FC236}">
                  <a16:creationId xmlns:a16="http://schemas.microsoft.com/office/drawing/2014/main" id="{A3326A22-C48F-4C32-90D1-DEC7B8709512}"/>
                </a:ext>
              </a:extLst>
            </p:cNvPr>
            <p:cNvSpPr>
              <a:spLocks/>
            </p:cNvSpPr>
            <p:nvPr/>
          </p:nvSpPr>
          <p:spPr bwMode="auto">
            <a:xfrm>
              <a:off x="2742" y="3056"/>
              <a:ext cx="33" cy="111"/>
            </a:xfrm>
            <a:custGeom>
              <a:avLst/>
              <a:gdLst>
                <a:gd name="T0" fmla="*/ 0 w 11"/>
                <a:gd name="T1" fmla="*/ 0 h 35"/>
                <a:gd name="T2" fmla="*/ 270 w 11"/>
                <a:gd name="T3" fmla="*/ 1116 h 35"/>
                <a:gd name="T4" fmla="*/ 0 60000 65536"/>
                <a:gd name="T5" fmla="*/ 0 60000 65536"/>
              </a:gdLst>
              <a:ahLst/>
              <a:cxnLst>
                <a:cxn ang="T4">
                  <a:pos x="T0" y="T1"/>
                </a:cxn>
                <a:cxn ang="T5">
                  <a:pos x="T2" y="T3"/>
                </a:cxn>
              </a:cxnLst>
              <a:rect l="0" t="0" r="r" b="b"/>
              <a:pathLst>
                <a:path w="11" h="35">
                  <a:moveTo>
                    <a:pt x="0" y="0"/>
                  </a:moveTo>
                  <a:cubicBezTo>
                    <a:pt x="7" y="0"/>
                    <a:pt x="11" y="17"/>
                    <a:pt x="10"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56" name="Freeform 267">
              <a:extLst>
                <a:ext uri="{FF2B5EF4-FFF2-40B4-BE49-F238E27FC236}">
                  <a16:creationId xmlns:a16="http://schemas.microsoft.com/office/drawing/2014/main" id="{377A6C73-F4FF-4B08-B14C-9BDD3B50081C}"/>
                </a:ext>
              </a:extLst>
            </p:cNvPr>
            <p:cNvSpPr>
              <a:spLocks/>
            </p:cNvSpPr>
            <p:nvPr/>
          </p:nvSpPr>
          <p:spPr bwMode="auto">
            <a:xfrm>
              <a:off x="2826" y="3059"/>
              <a:ext cx="29" cy="108"/>
            </a:xfrm>
            <a:custGeom>
              <a:avLst/>
              <a:gdLst>
                <a:gd name="T0" fmla="*/ 0 w 10"/>
                <a:gd name="T1" fmla="*/ 0 h 34"/>
                <a:gd name="T2" fmla="*/ 244 w 10"/>
                <a:gd name="T3" fmla="*/ 1090 h 34"/>
                <a:gd name="T4" fmla="*/ 0 60000 65536"/>
                <a:gd name="T5" fmla="*/ 0 60000 65536"/>
              </a:gdLst>
              <a:ahLst/>
              <a:cxnLst>
                <a:cxn ang="T4">
                  <a:pos x="T0" y="T1"/>
                </a:cxn>
                <a:cxn ang="T5">
                  <a:pos x="T2" y="T3"/>
                </a:cxn>
              </a:cxnLst>
              <a:rect l="0" t="0" r="r" b="b"/>
              <a:pathLst>
                <a:path w="10" h="34">
                  <a:moveTo>
                    <a:pt x="0" y="0"/>
                  </a:moveTo>
                  <a:cubicBezTo>
                    <a:pt x="7" y="0"/>
                    <a:pt x="10" y="16"/>
                    <a:pt x="10" y="34"/>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57" name="Freeform 268">
              <a:extLst>
                <a:ext uri="{FF2B5EF4-FFF2-40B4-BE49-F238E27FC236}">
                  <a16:creationId xmlns:a16="http://schemas.microsoft.com/office/drawing/2014/main" id="{F56DF51E-181A-4C4B-9622-73A62C58C563}"/>
                </a:ext>
              </a:extLst>
            </p:cNvPr>
            <p:cNvSpPr>
              <a:spLocks/>
            </p:cNvSpPr>
            <p:nvPr/>
          </p:nvSpPr>
          <p:spPr bwMode="auto">
            <a:xfrm>
              <a:off x="2906" y="3059"/>
              <a:ext cx="33" cy="111"/>
            </a:xfrm>
            <a:custGeom>
              <a:avLst/>
              <a:gdLst>
                <a:gd name="T0" fmla="*/ 0 w 11"/>
                <a:gd name="T1" fmla="*/ 0 h 35"/>
                <a:gd name="T2" fmla="*/ 297 w 11"/>
                <a:gd name="T3" fmla="*/ 1116 h 35"/>
                <a:gd name="T4" fmla="*/ 0 60000 65536"/>
                <a:gd name="T5" fmla="*/ 0 60000 65536"/>
              </a:gdLst>
              <a:ahLst/>
              <a:cxnLst>
                <a:cxn ang="T4">
                  <a:pos x="T0" y="T1"/>
                </a:cxn>
                <a:cxn ang="T5">
                  <a:pos x="T2" y="T3"/>
                </a:cxn>
              </a:cxnLst>
              <a:rect l="0" t="0" r="r" b="b"/>
              <a:pathLst>
                <a:path w="11" h="35">
                  <a:moveTo>
                    <a:pt x="0" y="0"/>
                  </a:moveTo>
                  <a:cubicBezTo>
                    <a:pt x="7" y="0"/>
                    <a:pt x="11" y="16"/>
                    <a:pt x="11"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58" name="Freeform 269">
              <a:extLst>
                <a:ext uri="{FF2B5EF4-FFF2-40B4-BE49-F238E27FC236}">
                  <a16:creationId xmlns:a16="http://schemas.microsoft.com/office/drawing/2014/main" id="{9A11AD35-D4F2-44F1-A875-1F4BD327D574}"/>
                </a:ext>
              </a:extLst>
            </p:cNvPr>
            <p:cNvSpPr>
              <a:spLocks/>
            </p:cNvSpPr>
            <p:nvPr/>
          </p:nvSpPr>
          <p:spPr bwMode="auto">
            <a:xfrm>
              <a:off x="2987" y="3059"/>
              <a:ext cx="36" cy="111"/>
            </a:xfrm>
            <a:custGeom>
              <a:avLst/>
              <a:gdLst>
                <a:gd name="T0" fmla="*/ 0 w 12"/>
                <a:gd name="T1" fmla="*/ 0 h 35"/>
                <a:gd name="T2" fmla="*/ 324 w 12"/>
                <a:gd name="T3" fmla="*/ 1116 h 35"/>
                <a:gd name="T4" fmla="*/ 0 60000 65536"/>
                <a:gd name="T5" fmla="*/ 0 60000 65536"/>
              </a:gdLst>
              <a:ahLst/>
              <a:cxnLst>
                <a:cxn ang="T4">
                  <a:pos x="T0" y="T1"/>
                </a:cxn>
                <a:cxn ang="T5">
                  <a:pos x="T2" y="T3"/>
                </a:cxn>
              </a:cxnLst>
              <a:rect l="0" t="0" r="r" b="b"/>
              <a:pathLst>
                <a:path w="12" h="35">
                  <a:moveTo>
                    <a:pt x="0" y="0"/>
                  </a:moveTo>
                  <a:cubicBezTo>
                    <a:pt x="8" y="0"/>
                    <a:pt x="12" y="16"/>
                    <a:pt x="12"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59" name="Freeform 270">
              <a:extLst>
                <a:ext uri="{FF2B5EF4-FFF2-40B4-BE49-F238E27FC236}">
                  <a16:creationId xmlns:a16="http://schemas.microsoft.com/office/drawing/2014/main" id="{C1A2CB67-7452-44CE-83FA-E8CD3B8DF4B2}"/>
                </a:ext>
              </a:extLst>
            </p:cNvPr>
            <p:cNvSpPr>
              <a:spLocks/>
            </p:cNvSpPr>
            <p:nvPr/>
          </p:nvSpPr>
          <p:spPr bwMode="auto">
            <a:xfrm>
              <a:off x="3070" y="3056"/>
              <a:ext cx="33" cy="111"/>
            </a:xfrm>
            <a:custGeom>
              <a:avLst/>
              <a:gdLst>
                <a:gd name="T0" fmla="*/ 0 w 11"/>
                <a:gd name="T1" fmla="*/ 0 h 35"/>
                <a:gd name="T2" fmla="*/ 270 w 11"/>
                <a:gd name="T3" fmla="*/ 1116 h 35"/>
                <a:gd name="T4" fmla="*/ 0 60000 65536"/>
                <a:gd name="T5" fmla="*/ 0 60000 65536"/>
              </a:gdLst>
              <a:ahLst/>
              <a:cxnLst>
                <a:cxn ang="T4">
                  <a:pos x="T0" y="T1"/>
                </a:cxn>
                <a:cxn ang="T5">
                  <a:pos x="T2" y="T3"/>
                </a:cxn>
              </a:cxnLst>
              <a:rect l="0" t="0" r="r" b="b"/>
              <a:pathLst>
                <a:path w="11" h="35">
                  <a:moveTo>
                    <a:pt x="0" y="0"/>
                  </a:moveTo>
                  <a:cubicBezTo>
                    <a:pt x="7" y="0"/>
                    <a:pt x="11" y="17"/>
                    <a:pt x="10"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60" name="Freeform 271">
              <a:extLst>
                <a:ext uri="{FF2B5EF4-FFF2-40B4-BE49-F238E27FC236}">
                  <a16:creationId xmlns:a16="http://schemas.microsoft.com/office/drawing/2014/main" id="{33D2526D-88E8-4266-AC7D-078759D8B38E}"/>
                </a:ext>
              </a:extLst>
            </p:cNvPr>
            <p:cNvSpPr>
              <a:spLocks/>
            </p:cNvSpPr>
            <p:nvPr/>
          </p:nvSpPr>
          <p:spPr bwMode="auto">
            <a:xfrm>
              <a:off x="3151" y="3059"/>
              <a:ext cx="33" cy="108"/>
            </a:xfrm>
            <a:custGeom>
              <a:avLst/>
              <a:gdLst>
                <a:gd name="T0" fmla="*/ 0 w 11"/>
                <a:gd name="T1" fmla="*/ 0 h 34"/>
                <a:gd name="T2" fmla="*/ 297 w 11"/>
                <a:gd name="T3" fmla="*/ 1090 h 34"/>
                <a:gd name="T4" fmla="*/ 0 60000 65536"/>
                <a:gd name="T5" fmla="*/ 0 60000 65536"/>
              </a:gdLst>
              <a:ahLst/>
              <a:cxnLst>
                <a:cxn ang="T4">
                  <a:pos x="T0" y="T1"/>
                </a:cxn>
                <a:cxn ang="T5">
                  <a:pos x="T2" y="T3"/>
                </a:cxn>
              </a:cxnLst>
              <a:rect l="0" t="0" r="r" b="b"/>
              <a:pathLst>
                <a:path w="11" h="34">
                  <a:moveTo>
                    <a:pt x="0" y="0"/>
                  </a:moveTo>
                  <a:cubicBezTo>
                    <a:pt x="7" y="0"/>
                    <a:pt x="11" y="16"/>
                    <a:pt x="11" y="34"/>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61" name="Freeform 272">
              <a:extLst>
                <a:ext uri="{FF2B5EF4-FFF2-40B4-BE49-F238E27FC236}">
                  <a16:creationId xmlns:a16="http://schemas.microsoft.com/office/drawing/2014/main" id="{F917EA71-788B-4D4B-912F-808E316DEBB7}"/>
                </a:ext>
              </a:extLst>
            </p:cNvPr>
            <p:cNvSpPr>
              <a:spLocks/>
            </p:cNvSpPr>
            <p:nvPr/>
          </p:nvSpPr>
          <p:spPr bwMode="auto">
            <a:xfrm>
              <a:off x="3234" y="3059"/>
              <a:ext cx="33" cy="108"/>
            </a:xfrm>
            <a:custGeom>
              <a:avLst/>
              <a:gdLst>
                <a:gd name="T0" fmla="*/ 0 w 11"/>
                <a:gd name="T1" fmla="*/ 0 h 34"/>
                <a:gd name="T2" fmla="*/ 297 w 11"/>
                <a:gd name="T3" fmla="*/ 1090 h 34"/>
                <a:gd name="T4" fmla="*/ 0 60000 65536"/>
                <a:gd name="T5" fmla="*/ 0 60000 65536"/>
              </a:gdLst>
              <a:ahLst/>
              <a:cxnLst>
                <a:cxn ang="T4">
                  <a:pos x="T0" y="T1"/>
                </a:cxn>
                <a:cxn ang="T5">
                  <a:pos x="T2" y="T3"/>
                </a:cxn>
              </a:cxnLst>
              <a:rect l="0" t="0" r="r" b="b"/>
              <a:pathLst>
                <a:path w="11" h="34">
                  <a:moveTo>
                    <a:pt x="0" y="0"/>
                  </a:moveTo>
                  <a:cubicBezTo>
                    <a:pt x="7" y="0"/>
                    <a:pt x="11" y="16"/>
                    <a:pt x="11" y="34"/>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62" name="Freeform 273">
              <a:extLst>
                <a:ext uri="{FF2B5EF4-FFF2-40B4-BE49-F238E27FC236}">
                  <a16:creationId xmlns:a16="http://schemas.microsoft.com/office/drawing/2014/main" id="{0B7CE23A-E6F8-45DF-A72E-3F1CBCD50F76}"/>
                </a:ext>
              </a:extLst>
            </p:cNvPr>
            <p:cNvSpPr>
              <a:spLocks/>
            </p:cNvSpPr>
            <p:nvPr/>
          </p:nvSpPr>
          <p:spPr bwMode="auto">
            <a:xfrm>
              <a:off x="3315" y="3056"/>
              <a:ext cx="36" cy="111"/>
            </a:xfrm>
            <a:custGeom>
              <a:avLst/>
              <a:gdLst>
                <a:gd name="T0" fmla="*/ 0 w 12"/>
                <a:gd name="T1" fmla="*/ 0 h 35"/>
                <a:gd name="T2" fmla="*/ 297 w 12"/>
                <a:gd name="T3" fmla="*/ 1116 h 35"/>
                <a:gd name="T4" fmla="*/ 0 60000 65536"/>
                <a:gd name="T5" fmla="*/ 0 60000 65536"/>
              </a:gdLst>
              <a:ahLst/>
              <a:cxnLst>
                <a:cxn ang="T4">
                  <a:pos x="T0" y="T1"/>
                </a:cxn>
                <a:cxn ang="T5">
                  <a:pos x="T2" y="T3"/>
                </a:cxn>
              </a:cxnLst>
              <a:rect l="0" t="0" r="r" b="b"/>
              <a:pathLst>
                <a:path w="12" h="35">
                  <a:moveTo>
                    <a:pt x="0" y="0"/>
                  </a:moveTo>
                  <a:cubicBezTo>
                    <a:pt x="8" y="0"/>
                    <a:pt x="12" y="17"/>
                    <a:pt x="11"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63" name="Freeform 274">
              <a:extLst>
                <a:ext uri="{FF2B5EF4-FFF2-40B4-BE49-F238E27FC236}">
                  <a16:creationId xmlns:a16="http://schemas.microsoft.com/office/drawing/2014/main" id="{60E0AA7A-9895-418B-8F9E-8EE0450AAE08}"/>
                </a:ext>
              </a:extLst>
            </p:cNvPr>
            <p:cNvSpPr>
              <a:spLocks/>
            </p:cNvSpPr>
            <p:nvPr/>
          </p:nvSpPr>
          <p:spPr bwMode="auto">
            <a:xfrm>
              <a:off x="3399" y="3059"/>
              <a:ext cx="32" cy="108"/>
            </a:xfrm>
            <a:custGeom>
              <a:avLst/>
              <a:gdLst>
                <a:gd name="T0" fmla="*/ 0 w 11"/>
                <a:gd name="T1" fmla="*/ 0 h 34"/>
                <a:gd name="T2" fmla="*/ 271 w 11"/>
                <a:gd name="T3" fmla="*/ 1090 h 34"/>
                <a:gd name="T4" fmla="*/ 0 60000 65536"/>
                <a:gd name="T5" fmla="*/ 0 60000 65536"/>
              </a:gdLst>
              <a:ahLst/>
              <a:cxnLst>
                <a:cxn ang="T4">
                  <a:pos x="T0" y="T1"/>
                </a:cxn>
                <a:cxn ang="T5">
                  <a:pos x="T2" y="T3"/>
                </a:cxn>
              </a:cxnLst>
              <a:rect l="0" t="0" r="r" b="b"/>
              <a:pathLst>
                <a:path w="11" h="34">
                  <a:moveTo>
                    <a:pt x="0" y="0"/>
                  </a:moveTo>
                  <a:cubicBezTo>
                    <a:pt x="7" y="0"/>
                    <a:pt x="11" y="16"/>
                    <a:pt x="11" y="34"/>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64" name="Freeform 275">
              <a:extLst>
                <a:ext uri="{FF2B5EF4-FFF2-40B4-BE49-F238E27FC236}">
                  <a16:creationId xmlns:a16="http://schemas.microsoft.com/office/drawing/2014/main" id="{5D2092F0-E09B-49CE-9236-7BDAB2036C72}"/>
                </a:ext>
              </a:extLst>
            </p:cNvPr>
            <p:cNvSpPr>
              <a:spLocks/>
            </p:cNvSpPr>
            <p:nvPr/>
          </p:nvSpPr>
          <p:spPr bwMode="auto">
            <a:xfrm>
              <a:off x="3479" y="3056"/>
              <a:ext cx="33" cy="111"/>
            </a:xfrm>
            <a:custGeom>
              <a:avLst/>
              <a:gdLst>
                <a:gd name="T0" fmla="*/ 0 w 11"/>
                <a:gd name="T1" fmla="*/ 0 h 35"/>
                <a:gd name="T2" fmla="*/ 297 w 11"/>
                <a:gd name="T3" fmla="*/ 1116 h 35"/>
                <a:gd name="T4" fmla="*/ 0 60000 65536"/>
                <a:gd name="T5" fmla="*/ 0 60000 65536"/>
              </a:gdLst>
              <a:ahLst/>
              <a:cxnLst>
                <a:cxn ang="T4">
                  <a:pos x="T0" y="T1"/>
                </a:cxn>
                <a:cxn ang="T5">
                  <a:pos x="T2" y="T3"/>
                </a:cxn>
              </a:cxnLst>
              <a:rect l="0" t="0" r="r" b="b"/>
              <a:pathLst>
                <a:path w="11" h="35">
                  <a:moveTo>
                    <a:pt x="0" y="0"/>
                  </a:moveTo>
                  <a:cubicBezTo>
                    <a:pt x="8" y="0"/>
                    <a:pt x="11" y="17"/>
                    <a:pt x="11"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65" name="Freeform 276">
              <a:extLst>
                <a:ext uri="{FF2B5EF4-FFF2-40B4-BE49-F238E27FC236}">
                  <a16:creationId xmlns:a16="http://schemas.microsoft.com/office/drawing/2014/main" id="{B13104E9-CCC6-4AED-9A55-B9121C11B572}"/>
                </a:ext>
              </a:extLst>
            </p:cNvPr>
            <p:cNvSpPr>
              <a:spLocks/>
            </p:cNvSpPr>
            <p:nvPr/>
          </p:nvSpPr>
          <p:spPr bwMode="auto">
            <a:xfrm>
              <a:off x="3563" y="3056"/>
              <a:ext cx="32" cy="111"/>
            </a:xfrm>
            <a:custGeom>
              <a:avLst/>
              <a:gdLst>
                <a:gd name="T0" fmla="*/ 0 w 11"/>
                <a:gd name="T1" fmla="*/ 0 h 35"/>
                <a:gd name="T2" fmla="*/ 271 w 11"/>
                <a:gd name="T3" fmla="*/ 1116 h 35"/>
                <a:gd name="T4" fmla="*/ 0 60000 65536"/>
                <a:gd name="T5" fmla="*/ 0 60000 65536"/>
              </a:gdLst>
              <a:ahLst/>
              <a:cxnLst>
                <a:cxn ang="T4">
                  <a:pos x="T0" y="T1"/>
                </a:cxn>
                <a:cxn ang="T5">
                  <a:pos x="T2" y="T3"/>
                </a:cxn>
              </a:cxnLst>
              <a:rect l="0" t="0" r="r" b="b"/>
              <a:pathLst>
                <a:path w="11" h="35">
                  <a:moveTo>
                    <a:pt x="0" y="0"/>
                  </a:moveTo>
                  <a:cubicBezTo>
                    <a:pt x="7" y="0"/>
                    <a:pt x="11" y="17"/>
                    <a:pt x="11" y="35"/>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66" name="Freeform 277">
              <a:extLst>
                <a:ext uri="{FF2B5EF4-FFF2-40B4-BE49-F238E27FC236}">
                  <a16:creationId xmlns:a16="http://schemas.microsoft.com/office/drawing/2014/main" id="{4454F7C9-B29C-4AB1-8729-FC427FC171DF}"/>
                </a:ext>
              </a:extLst>
            </p:cNvPr>
            <p:cNvSpPr>
              <a:spLocks/>
            </p:cNvSpPr>
            <p:nvPr/>
          </p:nvSpPr>
          <p:spPr bwMode="auto">
            <a:xfrm>
              <a:off x="3637" y="3056"/>
              <a:ext cx="30" cy="108"/>
            </a:xfrm>
            <a:custGeom>
              <a:avLst/>
              <a:gdLst>
                <a:gd name="T0" fmla="*/ 0 w 10"/>
                <a:gd name="T1" fmla="*/ 0 h 34"/>
                <a:gd name="T2" fmla="*/ 270 w 10"/>
                <a:gd name="T3" fmla="*/ 1090 h 34"/>
                <a:gd name="T4" fmla="*/ 0 60000 65536"/>
                <a:gd name="T5" fmla="*/ 0 60000 65536"/>
              </a:gdLst>
              <a:ahLst/>
              <a:cxnLst>
                <a:cxn ang="T4">
                  <a:pos x="T0" y="T1"/>
                </a:cxn>
                <a:cxn ang="T5">
                  <a:pos x="T2" y="T3"/>
                </a:cxn>
              </a:cxnLst>
              <a:rect l="0" t="0" r="r" b="b"/>
              <a:pathLst>
                <a:path w="10" h="34">
                  <a:moveTo>
                    <a:pt x="0" y="0"/>
                  </a:moveTo>
                  <a:cubicBezTo>
                    <a:pt x="7" y="0"/>
                    <a:pt x="10" y="15"/>
                    <a:pt x="10" y="34"/>
                  </a:cubicBezTo>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67" name="Freeform 278">
              <a:extLst>
                <a:ext uri="{FF2B5EF4-FFF2-40B4-BE49-F238E27FC236}">
                  <a16:creationId xmlns:a16="http://schemas.microsoft.com/office/drawing/2014/main" id="{8801EDDA-3824-4281-83DB-F43D3D42B41E}"/>
                </a:ext>
              </a:extLst>
            </p:cNvPr>
            <p:cNvSpPr>
              <a:spLocks/>
            </p:cNvSpPr>
            <p:nvPr/>
          </p:nvSpPr>
          <p:spPr bwMode="auto">
            <a:xfrm>
              <a:off x="3721" y="3059"/>
              <a:ext cx="27" cy="220"/>
            </a:xfrm>
            <a:custGeom>
              <a:avLst/>
              <a:gdLst>
                <a:gd name="T0" fmla="*/ 0 w 9"/>
                <a:gd name="T1" fmla="*/ 2235 h 69"/>
                <a:gd name="T2" fmla="*/ 243 w 9"/>
                <a:gd name="T3" fmla="*/ 1138 h 69"/>
                <a:gd name="T4" fmla="*/ 0 w 9"/>
                <a:gd name="T5" fmla="*/ 0 h 69"/>
                <a:gd name="T6" fmla="*/ 0 60000 65536"/>
                <a:gd name="T7" fmla="*/ 0 60000 65536"/>
                <a:gd name="T8" fmla="*/ 0 60000 65536"/>
              </a:gdLst>
              <a:ahLst/>
              <a:cxnLst>
                <a:cxn ang="T6">
                  <a:pos x="T0" y="T1"/>
                </a:cxn>
                <a:cxn ang="T7">
                  <a:pos x="T2" y="T3"/>
                </a:cxn>
                <a:cxn ang="T8">
                  <a:pos x="T4" y="T5"/>
                </a:cxn>
              </a:cxnLst>
              <a:rect l="0" t="0" r="r" b="b"/>
              <a:pathLst>
                <a:path w="9" h="69">
                  <a:moveTo>
                    <a:pt x="0" y="69"/>
                  </a:moveTo>
                  <a:cubicBezTo>
                    <a:pt x="5" y="69"/>
                    <a:pt x="9" y="53"/>
                    <a:pt x="9" y="35"/>
                  </a:cubicBezTo>
                  <a:cubicBezTo>
                    <a:pt x="9" y="16"/>
                    <a:pt x="5" y="0"/>
                    <a:pt x="0"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68" name="Freeform 279">
              <a:extLst>
                <a:ext uri="{FF2B5EF4-FFF2-40B4-BE49-F238E27FC236}">
                  <a16:creationId xmlns:a16="http://schemas.microsoft.com/office/drawing/2014/main" id="{EE3C7355-B51C-4AD0-9BE2-4FD390DFC0FD}"/>
                </a:ext>
              </a:extLst>
            </p:cNvPr>
            <p:cNvSpPr>
              <a:spLocks/>
            </p:cNvSpPr>
            <p:nvPr/>
          </p:nvSpPr>
          <p:spPr bwMode="auto">
            <a:xfrm>
              <a:off x="3766" y="3132"/>
              <a:ext cx="44" cy="67"/>
            </a:xfrm>
            <a:custGeom>
              <a:avLst/>
              <a:gdLst>
                <a:gd name="T0" fmla="*/ 276 w 15"/>
                <a:gd name="T1" fmla="*/ 0 h 21"/>
                <a:gd name="T2" fmla="*/ 0 w 15"/>
                <a:gd name="T3" fmla="*/ 0 h 21"/>
                <a:gd name="T4" fmla="*/ 26 w 15"/>
                <a:gd name="T5" fmla="*/ 325 h 21"/>
                <a:gd name="T6" fmla="*/ 0 w 15"/>
                <a:gd name="T7" fmla="*/ 683 h 21"/>
                <a:gd name="T8" fmla="*/ 276 w 15"/>
                <a:gd name="T9" fmla="*/ 683 h 21"/>
                <a:gd name="T10" fmla="*/ 378 w 15"/>
                <a:gd name="T11" fmla="*/ 325 h 21"/>
                <a:gd name="T12" fmla="*/ 276 w 15"/>
                <a:gd name="T13" fmla="*/ 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1">
                  <a:moveTo>
                    <a:pt x="11" y="0"/>
                  </a:moveTo>
                  <a:cubicBezTo>
                    <a:pt x="0" y="0"/>
                    <a:pt x="0" y="0"/>
                    <a:pt x="0" y="0"/>
                  </a:cubicBezTo>
                  <a:cubicBezTo>
                    <a:pt x="0" y="3"/>
                    <a:pt x="1" y="7"/>
                    <a:pt x="1" y="10"/>
                  </a:cubicBezTo>
                  <a:cubicBezTo>
                    <a:pt x="1" y="14"/>
                    <a:pt x="0" y="18"/>
                    <a:pt x="0" y="21"/>
                  </a:cubicBezTo>
                  <a:cubicBezTo>
                    <a:pt x="11" y="21"/>
                    <a:pt x="11" y="21"/>
                    <a:pt x="11" y="21"/>
                  </a:cubicBezTo>
                  <a:cubicBezTo>
                    <a:pt x="13" y="21"/>
                    <a:pt x="15" y="16"/>
                    <a:pt x="15" y="10"/>
                  </a:cubicBezTo>
                  <a:cubicBezTo>
                    <a:pt x="15" y="5"/>
                    <a:pt x="13" y="0"/>
                    <a:pt x="11" y="0"/>
                  </a:cubicBezTo>
                  <a:close/>
                </a:path>
              </a:pathLst>
            </a:cu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69" name="Freeform 280">
              <a:extLst>
                <a:ext uri="{FF2B5EF4-FFF2-40B4-BE49-F238E27FC236}">
                  <a16:creationId xmlns:a16="http://schemas.microsoft.com/office/drawing/2014/main" id="{F3A54337-9BEB-43E5-B4E4-9243E705BA92}"/>
                </a:ext>
              </a:extLst>
            </p:cNvPr>
            <p:cNvSpPr>
              <a:spLocks/>
            </p:cNvSpPr>
            <p:nvPr/>
          </p:nvSpPr>
          <p:spPr bwMode="auto">
            <a:xfrm>
              <a:off x="4010" y="3164"/>
              <a:ext cx="406" cy="6"/>
            </a:xfrm>
            <a:custGeom>
              <a:avLst/>
              <a:gdLst>
                <a:gd name="T0" fmla="*/ 3618 w 136"/>
                <a:gd name="T1" fmla="*/ 0 h 2"/>
                <a:gd name="T2" fmla="*/ 0 w 136"/>
                <a:gd name="T3" fmla="*/ 0 h 2"/>
                <a:gd name="T4" fmla="*/ 0 w 136"/>
                <a:gd name="T5" fmla="*/ 27 h 2"/>
                <a:gd name="T6" fmla="*/ 0 w 136"/>
                <a:gd name="T7" fmla="*/ 54 h 2"/>
                <a:gd name="T8" fmla="*/ 3350 w 136"/>
                <a:gd name="T9" fmla="*/ 54 h 2"/>
                <a:gd name="T10" fmla="*/ 3618 w 13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6" h="2">
                  <a:moveTo>
                    <a:pt x="136" y="0"/>
                  </a:moveTo>
                  <a:cubicBezTo>
                    <a:pt x="0" y="0"/>
                    <a:pt x="0" y="0"/>
                    <a:pt x="0" y="0"/>
                  </a:cubicBezTo>
                  <a:cubicBezTo>
                    <a:pt x="0" y="1"/>
                    <a:pt x="0" y="1"/>
                    <a:pt x="0" y="1"/>
                  </a:cubicBezTo>
                  <a:cubicBezTo>
                    <a:pt x="0" y="2"/>
                    <a:pt x="0" y="2"/>
                    <a:pt x="0" y="2"/>
                  </a:cubicBezTo>
                  <a:cubicBezTo>
                    <a:pt x="126" y="2"/>
                    <a:pt x="126" y="2"/>
                    <a:pt x="126" y="2"/>
                  </a:cubicBezTo>
                  <a:lnTo>
                    <a:pt x="136" y="0"/>
                  </a:lnTo>
                  <a:close/>
                </a:path>
              </a:pathLst>
            </a:custGeom>
            <a:solidFill>
              <a:srgbClr val="0033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70" name="Freeform 281">
              <a:extLst>
                <a:ext uri="{FF2B5EF4-FFF2-40B4-BE49-F238E27FC236}">
                  <a16:creationId xmlns:a16="http://schemas.microsoft.com/office/drawing/2014/main" id="{48E0412E-6697-491A-9A40-3CE8101A0E19}"/>
                </a:ext>
              </a:extLst>
            </p:cNvPr>
            <p:cNvSpPr>
              <a:spLocks/>
            </p:cNvSpPr>
            <p:nvPr/>
          </p:nvSpPr>
          <p:spPr bwMode="auto">
            <a:xfrm>
              <a:off x="3775" y="3135"/>
              <a:ext cx="35" cy="42"/>
            </a:xfrm>
            <a:custGeom>
              <a:avLst/>
              <a:gdLst>
                <a:gd name="T0" fmla="*/ 222 w 12"/>
                <a:gd name="T1" fmla="*/ 439 h 13"/>
                <a:gd name="T2" fmla="*/ 195 w 12"/>
                <a:gd name="T3" fmla="*/ 32 h 13"/>
                <a:gd name="T4" fmla="*/ 0 w 12"/>
                <a:gd name="T5" fmla="*/ 0 h 13"/>
                <a:gd name="T6" fmla="*/ 222 w 12"/>
                <a:gd name="T7" fmla="*/ 439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3">
                  <a:moveTo>
                    <a:pt x="9" y="13"/>
                  </a:moveTo>
                  <a:cubicBezTo>
                    <a:pt x="12" y="7"/>
                    <a:pt x="8" y="1"/>
                    <a:pt x="8" y="1"/>
                  </a:cubicBezTo>
                  <a:cubicBezTo>
                    <a:pt x="0" y="0"/>
                    <a:pt x="0" y="0"/>
                    <a:pt x="0" y="0"/>
                  </a:cubicBezTo>
                  <a:cubicBezTo>
                    <a:pt x="3" y="1"/>
                    <a:pt x="11" y="2"/>
                    <a:pt x="9"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71" name="Freeform 282">
              <a:extLst>
                <a:ext uri="{FF2B5EF4-FFF2-40B4-BE49-F238E27FC236}">
                  <a16:creationId xmlns:a16="http://schemas.microsoft.com/office/drawing/2014/main" id="{D949CDB5-95F0-4294-A220-F1B08ADC9E75}"/>
                </a:ext>
              </a:extLst>
            </p:cNvPr>
            <p:cNvSpPr>
              <a:spLocks/>
            </p:cNvSpPr>
            <p:nvPr/>
          </p:nvSpPr>
          <p:spPr bwMode="auto">
            <a:xfrm>
              <a:off x="3766" y="3132"/>
              <a:ext cx="32" cy="67"/>
            </a:xfrm>
            <a:custGeom>
              <a:avLst/>
              <a:gdLst>
                <a:gd name="T0" fmla="*/ 271 w 11"/>
                <a:gd name="T1" fmla="*/ 0 h 21"/>
                <a:gd name="T2" fmla="*/ 0 w 11"/>
                <a:gd name="T3" fmla="*/ 0 h 21"/>
                <a:gd name="T4" fmla="*/ 26 w 11"/>
                <a:gd name="T5" fmla="*/ 325 h 21"/>
                <a:gd name="T6" fmla="*/ 0 w 11"/>
                <a:gd name="T7" fmla="*/ 683 h 21"/>
                <a:gd name="T8" fmla="*/ 271 w 11"/>
                <a:gd name="T9" fmla="*/ 683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1">
                  <a:moveTo>
                    <a:pt x="11" y="0"/>
                  </a:moveTo>
                  <a:cubicBezTo>
                    <a:pt x="0" y="0"/>
                    <a:pt x="0" y="0"/>
                    <a:pt x="0" y="0"/>
                  </a:cubicBezTo>
                  <a:cubicBezTo>
                    <a:pt x="0" y="3"/>
                    <a:pt x="1" y="7"/>
                    <a:pt x="1" y="10"/>
                  </a:cubicBezTo>
                  <a:cubicBezTo>
                    <a:pt x="1" y="14"/>
                    <a:pt x="0" y="18"/>
                    <a:pt x="0" y="21"/>
                  </a:cubicBezTo>
                  <a:cubicBezTo>
                    <a:pt x="11" y="21"/>
                    <a:pt x="11" y="21"/>
                    <a:pt x="11" y="21"/>
                  </a:cubicBezTo>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72" name="Freeform 283">
              <a:extLst>
                <a:ext uri="{FF2B5EF4-FFF2-40B4-BE49-F238E27FC236}">
                  <a16:creationId xmlns:a16="http://schemas.microsoft.com/office/drawing/2014/main" id="{120DCF14-2EEF-4120-A520-39E98A45357C}"/>
                </a:ext>
              </a:extLst>
            </p:cNvPr>
            <p:cNvSpPr>
              <a:spLocks/>
            </p:cNvSpPr>
            <p:nvPr/>
          </p:nvSpPr>
          <p:spPr bwMode="auto">
            <a:xfrm>
              <a:off x="3772" y="3155"/>
              <a:ext cx="29" cy="38"/>
            </a:xfrm>
            <a:custGeom>
              <a:avLst/>
              <a:gdLst>
                <a:gd name="T0" fmla="*/ 26 w 10"/>
                <a:gd name="T1" fmla="*/ 0 h 12"/>
                <a:gd name="T2" fmla="*/ 0 w 10"/>
                <a:gd name="T3" fmla="*/ 380 h 12"/>
                <a:gd name="T4" fmla="*/ 244 w 10"/>
                <a:gd name="T5" fmla="*/ 380 h 12"/>
                <a:gd name="T6" fmla="*/ 75 w 10"/>
                <a:gd name="T7" fmla="*/ 190 h 12"/>
                <a:gd name="T8" fmla="*/ 2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 y="0"/>
                  </a:moveTo>
                  <a:cubicBezTo>
                    <a:pt x="1" y="4"/>
                    <a:pt x="1" y="10"/>
                    <a:pt x="0" y="12"/>
                  </a:cubicBezTo>
                  <a:cubicBezTo>
                    <a:pt x="10" y="12"/>
                    <a:pt x="10" y="12"/>
                    <a:pt x="10" y="12"/>
                  </a:cubicBezTo>
                  <a:cubicBezTo>
                    <a:pt x="7" y="11"/>
                    <a:pt x="3" y="9"/>
                    <a:pt x="3" y="6"/>
                  </a:cubicBezTo>
                  <a:cubicBezTo>
                    <a:pt x="3" y="3"/>
                    <a:pt x="1" y="0"/>
                    <a:pt x="1" y="0"/>
                  </a:cubicBezTo>
                  <a:close/>
                </a:path>
              </a:pathLst>
            </a:custGeom>
            <a:solidFill>
              <a:srgbClr val="5AA2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73" name="Freeform 284">
              <a:extLst>
                <a:ext uri="{FF2B5EF4-FFF2-40B4-BE49-F238E27FC236}">
                  <a16:creationId xmlns:a16="http://schemas.microsoft.com/office/drawing/2014/main" id="{9B1657D5-B239-4478-A3D3-D62D45F017BD}"/>
                </a:ext>
              </a:extLst>
            </p:cNvPr>
            <p:cNvSpPr>
              <a:spLocks/>
            </p:cNvSpPr>
            <p:nvPr/>
          </p:nvSpPr>
          <p:spPr bwMode="auto">
            <a:xfrm>
              <a:off x="3297" y="3084"/>
              <a:ext cx="33" cy="32"/>
            </a:xfrm>
            <a:custGeom>
              <a:avLst/>
              <a:gdLst>
                <a:gd name="T0" fmla="*/ 27 w 11"/>
                <a:gd name="T1" fmla="*/ 224 h 10"/>
                <a:gd name="T2" fmla="*/ 108 w 11"/>
                <a:gd name="T3" fmla="*/ 0 h 10"/>
                <a:gd name="T4" fmla="*/ 270 w 11"/>
                <a:gd name="T5" fmla="*/ 102 h 10"/>
                <a:gd name="T6" fmla="*/ 216 w 11"/>
                <a:gd name="T7" fmla="*/ 298 h 10"/>
                <a:gd name="T8" fmla="*/ 27 w 11"/>
                <a:gd name="T9" fmla="*/ 224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
                  <a:moveTo>
                    <a:pt x="1" y="7"/>
                  </a:moveTo>
                  <a:cubicBezTo>
                    <a:pt x="0" y="4"/>
                    <a:pt x="2" y="1"/>
                    <a:pt x="4" y="0"/>
                  </a:cubicBezTo>
                  <a:cubicBezTo>
                    <a:pt x="6" y="0"/>
                    <a:pt x="9" y="1"/>
                    <a:pt x="10" y="3"/>
                  </a:cubicBezTo>
                  <a:cubicBezTo>
                    <a:pt x="11" y="6"/>
                    <a:pt x="10" y="8"/>
                    <a:pt x="8" y="9"/>
                  </a:cubicBezTo>
                  <a:cubicBezTo>
                    <a:pt x="5" y="10"/>
                    <a:pt x="2" y="9"/>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74" name="Freeform 285">
              <a:extLst>
                <a:ext uri="{FF2B5EF4-FFF2-40B4-BE49-F238E27FC236}">
                  <a16:creationId xmlns:a16="http://schemas.microsoft.com/office/drawing/2014/main" id="{DAEE6BEA-781E-4DEE-9DA2-CB27B3721D8E}"/>
                </a:ext>
              </a:extLst>
            </p:cNvPr>
            <p:cNvSpPr>
              <a:spLocks/>
            </p:cNvSpPr>
            <p:nvPr/>
          </p:nvSpPr>
          <p:spPr bwMode="auto">
            <a:xfrm>
              <a:off x="3384" y="3088"/>
              <a:ext cx="23" cy="25"/>
            </a:xfrm>
            <a:custGeom>
              <a:avLst/>
              <a:gdLst>
                <a:gd name="T0" fmla="*/ 26 w 8"/>
                <a:gd name="T1" fmla="*/ 156 h 8"/>
                <a:gd name="T2" fmla="*/ 75 w 8"/>
                <a:gd name="T3" fmla="*/ 28 h 8"/>
                <a:gd name="T4" fmla="*/ 167 w 8"/>
                <a:gd name="T5" fmla="*/ 88 h 8"/>
                <a:gd name="T6" fmla="*/ 115 w 8"/>
                <a:gd name="T7" fmla="*/ 216 h 8"/>
                <a:gd name="T8" fmla="*/ 26 w 8"/>
                <a:gd name="T9" fmla="*/ 15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1" y="5"/>
                  </a:moveTo>
                  <a:cubicBezTo>
                    <a:pt x="0" y="3"/>
                    <a:pt x="1" y="2"/>
                    <a:pt x="3" y="1"/>
                  </a:cubicBezTo>
                  <a:cubicBezTo>
                    <a:pt x="4" y="0"/>
                    <a:pt x="6" y="1"/>
                    <a:pt x="7" y="3"/>
                  </a:cubicBezTo>
                  <a:cubicBezTo>
                    <a:pt x="8" y="4"/>
                    <a:pt x="7" y="6"/>
                    <a:pt x="5" y="7"/>
                  </a:cubicBezTo>
                  <a:cubicBezTo>
                    <a:pt x="3" y="8"/>
                    <a:pt x="1" y="7"/>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75" name="Freeform 286">
              <a:extLst>
                <a:ext uri="{FF2B5EF4-FFF2-40B4-BE49-F238E27FC236}">
                  <a16:creationId xmlns:a16="http://schemas.microsoft.com/office/drawing/2014/main" id="{186C906E-7CCD-4DD5-91EA-0F7941ED5FB4}"/>
                </a:ext>
              </a:extLst>
            </p:cNvPr>
            <p:cNvSpPr>
              <a:spLocks/>
            </p:cNvSpPr>
            <p:nvPr/>
          </p:nvSpPr>
          <p:spPr bwMode="auto">
            <a:xfrm>
              <a:off x="3330" y="3078"/>
              <a:ext cx="51" cy="54"/>
            </a:xfrm>
            <a:custGeom>
              <a:avLst/>
              <a:gdLst>
                <a:gd name="T0" fmla="*/ 54 w 17"/>
                <a:gd name="T1" fmla="*/ 353 h 17"/>
                <a:gd name="T2" fmla="*/ 162 w 17"/>
                <a:gd name="T3" fmla="*/ 32 h 17"/>
                <a:gd name="T4" fmla="*/ 432 w 17"/>
                <a:gd name="T5" fmla="*/ 191 h 17"/>
                <a:gd name="T6" fmla="*/ 324 w 17"/>
                <a:gd name="T7" fmla="*/ 483 h 17"/>
                <a:gd name="T8" fmla="*/ 54 w 17"/>
                <a:gd name="T9" fmla="*/ 353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7">
                  <a:moveTo>
                    <a:pt x="2" y="11"/>
                  </a:moveTo>
                  <a:cubicBezTo>
                    <a:pt x="0" y="7"/>
                    <a:pt x="2" y="3"/>
                    <a:pt x="6" y="1"/>
                  </a:cubicBezTo>
                  <a:cubicBezTo>
                    <a:pt x="10" y="0"/>
                    <a:pt x="14" y="2"/>
                    <a:pt x="16" y="6"/>
                  </a:cubicBezTo>
                  <a:cubicBezTo>
                    <a:pt x="17" y="9"/>
                    <a:pt x="15" y="14"/>
                    <a:pt x="12" y="15"/>
                  </a:cubicBezTo>
                  <a:cubicBezTo>
                    <a:pt x="8" y="17"/>
                    <a:pt x="3" y="15"/>
                    <a:pt x="2"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76" name="Freeform 287">
              <a:extLst>
                <a:ext uri="{FF2B5EF4-FFF2-40B4-BE49-F238E27FC236}">
                  <a16:creationId xmlns:a16="http://schemas.microsoft.com/office/drawing/2014/main" id="{BB5E18A0-244C-4EB1-94EC-B0E5622CEB64}"/>
                </a:ext>
              </a:extLst>
            </p:cNvPr>
            <p:cNvSpPr>
              <a:spLocks/>
            </p:cNvSpPr>
            <p:nvPr/>
          </p:nvSpPr>
          <p:spPr bwMode="auto">
            <a:xfrm>
              <a:off x="2566" y="2982"/>
              <a:ext cx="128" cy="377"/>
            </a:xfrm>
            <a:custGeom>
              <a:avLst/>
              <a:gdLst>
                <a:gd name="T0" fmla="*/ 560 w 43"/>
                <a:gd name="T1" fmla="*/ 0 h 118"/>
                <a:gd name="T2" fmla="*/ 0 w 43"/>
                <a:gd name="T3" fmla="*/ 1236 h 118"/>
                <a:gd name="T4" fmla="*/ 399 w 43"/>
                <a:gd name="T5" fmla="*/ 1236 h 118"/>
                <a:gd name="T6" fmla="*/ 601 w 43"/>
                <a:gd name="T7" fmla="*/ 1958 h 118"/>
                <a:gd name="T8" fmla="*/ 399 w 43"/>
                <a:gd name="T9" fmla="*/ 2674 h 118"/>
                <a:gd name="T10" fmla="*/ 0 w 43"/>
                <a:gd name="T11" fmla="*/ 2674 h 118"/>
                <a:gd name="T12" fmla="*/ 560 w 43"/>
                <a:gd name="T13" fmla="*/ 3847 h 118"/>
                <a:gd name="T14" fmla="*/ 1134 w 43"/>
                <a:gd name="T15" fmla="*/ 1930 h 118"/>
                <a:gd name="T16" fmla="*/ 560 w 43"/>
                <a:gd name="T17" fmla="*/ 0 h 1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 h="118">
                  <a:moveTo>
                    <a:pt x="21" y="0"/>
                  </a:moveTo>
                  <a:cubicBezTo>
                    <a:pt x="11" y="0"/>
                    <a:pt x="3" y="16"/>
                    <a:pt x="0" y="38"/>
                  </a:cubicBezTo>
                  <a:cubicBezTo>
                    <a:pt x="15" y="38"/>
                    <a:pt x="15" y="38"/>
                    <a:pt x="15" y="38"/>
                  </a:cubicBezTo>
                  <a:cubicBezTo>
                    <a:pt x="19" y="38"/>
                    <a:pt x="23" y="48"/>
                    <a:pt x="23" y="60"/>
                  </a:cubicBezTo>
                  <a:cubicBezTo>
                    <a:pt x="23" y="72"/>
                    <a:pt x="19" y="82"/>
                    <a:pt x="15" y="82"/>
                  </a:cubicBezTo>
                  <a:cubicBezTo>
                    <a:pt x="0" y="82"/>
                    <a:pt x="0" y="82"/>
                    <a:pt x="0" y="82"/>
                  </a:cubicBezTo>
                  <a:cubicBezTo>
                    <a:pt x="4" y="103"/>
                    <a:pt x="12" y="118"/>
                    <a:pt x="21" y="118"/>
                  </a:cubicBezTo>
                  <a:cubicBezTo>
                    <a:pt x="33" y="118"/>
                    <a:pt x="43" y="92"/>
                    <a:pt x="43" y="59"/>
                  </a:cubicBezTo>
                  <a:cubicBezTo>
                    <a:pt x="43" y="26"/>
                    <a:pt x="33" y="0"/>
                    <a:pt x="21" y="0"/>
                  </a:cubicBezTo>
                  <a:close/>
                </a:path>
              </a:pathLst>
            </a:custGeom>
            <a:solidFill>
              <a:srgbClr val="DEE9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77" name="Freeform 288">
              <a:extLst>
                <a:ext uri="{FF2B5EF4-FFF2-40B4-BE49-F238E27FC236}">
                  <a16:creationId xmlns:a16="http://schemas.microsoft.com/office/drawing/2014/main" id="{2E6E6AA0-903F-4453-A7DD-13CD32DD3F43}"/>
                </a:ext>
              </a:extLst>
            </p:cNvPr>
            <p:cNvSpPr>
              <a:spLocks/>
            </p:cNvSpPr>
            <p:nvPr/>
          </p:nvSpPr>
          <p:spPr bwMode="auto">
            <a:xfrm>
              <a:off x="2629" y="2982"/>
              <a:ext cx="80" cy="377"/>
            </a:xfrm>
            <a:custGeom>
              <a:avLst/>
              <a:gdLst>
                <a:gd name="T0" fmla="*/ 130 w 27"/>
                <a:gd name="T1" fmla="*/ 3847 h 118"/>
                <a:gd name="T2" fmla="*/ 702 w 27"/>
                <a:gd name="T3" fmla="*/ 1930 h 118"/>
                <a:gd name="T4" fmla="*/ 130 w 27"/>
                <a:gd name="T5" fmla="*/ 0 h 118"/>
                <a:gd name="T6" fmla="*/ 0 w 27"/>
                <a:gd name="T7" fmla="*/ 0 h 118"/>
                <a:gd name="T8" fmla="*/ 572 w 27"/>
                <a:gd name="T9" fmla="*/ 1930 h 118"/>
                <a:gd name="T10" fmla="*/ 0 w 27"/>
                <a:gd name="T11" fmla="*/ 3847 h 118"/>
                <a:gd name="T12" fmla="*/ 130 w 27"/>
                <a:gd name="T13" fmla="*/ 3847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18">
                  <a:moveTo>
                    <a:pt x="5" y="118"/>
                  </a:moveTo>
                  <a:cubicBezTo>
                    <a:pt x="17" y="118"/>
                    <a:pt x="27" y="92"/>
                    <a:pt x="27" y="59"/>
                  </a:cubicBezTo>
                  <a:cubicBezTo>
                    <a:pt x="27" y="27"/>
                    <a:pt x="17" y="0"/>
                    <a:pt x="5" y="0"/>
                  </a:cubicBezTo>
                  <a:cubicBezTo>
                    <a:pt x="0" y="0"/>
                    <a:pt x="0" y="0"/>
                    <a:pt x="0" y="0"/>
                  </a:cubicBezTo>
                  <a:cubicBezTo>
                    <a:pt x="12" y="0"/>
                    <a:pt x="22" y="27"/>
                    <a:pt x="22" y="59"/>
                  </a:cubicBezTo>
                  <a:cubicBezTo>
                    <a:pt x="22" y="92"/>
                    <a:pt x="12" y="118"/>
                    <a:pt x="0" y="118"/>
                  </a:cubicBezTo>
                  <a:lnTo>
                    <a:pt x="5" y="118"/>
                  </a:lnTo>
                  <a:close/>
                </a:path>
              </a:pathLst>
            </a:custGeom>
            <a:solidFill>
              <a:srgbClr val="A6C7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78" name="Freeform 289">
              <a:extLst>
                <a:ext uri="{FF2B5EF4-FFF2-40B4-BE49-F238E27FC236}">
                  <a16:creationId xmlns:a16="http://schemas.microsoft.com/office/drawing/2014/main" id="{44E0D87B-AB8B-4425-94F6-1BA1B64CA61E}"/>
                </a:ext>
              </a:extLst>
            </p:cNvPr>
            <p:cNvSpPr>
              <a:spLocks/>
            </p:cNvSpPr>
            <p:nvPr/>
          </p:nvSpPr>
          <p:spPr bwMode="auto">
            <a:xfrm>
              <a:off x="2247" y="3113"/>
              <a:ext cx="101" cy="115"/>
            </a:xfrm>
            <a:custGeom>
              <a:avLst/>
              <a:gdLst>
                <a:gd name="T0" fmla="*/ 707 w 34"/>
                <a:gd name="T1" fmla="*/ 0 h 36"/>
                <a:gd name="T2" fmla="*/ 0 w 34"/>
                <a:gd name="T3" fmla="*/ 0 h 36"/>
                <a:gd name="T4" fmla="*/ 53 w 34"/>
                <a:gd name="T5" fmla="*/ 553 h 36"/>
                <a:gd name="T6" fmla="*/ 0 w 34"/>
                <a:gd name="T7" fmla="*/ 1172 h 36"/>
                <a:gd name="T8" fmla="*/ 707 w 34"/>
                <a:gd name="T9" fmla="*/ 1172 h 36"/>
                <a:gd name="T10" fmla="*/ 891 w 34"/>
                <a:gd name="T11" fmla="*/ 591 h 36"/>
                <a:gd name="T12" fmla="*/ 707 w 34"/>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6">
                  <a:moveTo>
                    <a:pt x="27" y="0"/>
                  </a:moveTo>
                  <a:cubicBezTo>
                    <a:pt x="0" y="0"/>
                    <a:pt x="0" y="0"/>
                    <a:pt x="0" y="0"/>
                  </a:cubicBezTo>
                  <a:cubicBezTo>
                    <a:pt x="1" y="5"/>
                    <a:pt x="2" y="11"/>
                    <a:pt x="2" y="17"/>
                  </a:cubicBezTo>
                  <a:cubicBezTo>
                    <a:pt x="2" y="24"/>
                    <a:pt x="1" y="31"/>
                    <a:pt x="0" y="36"/>
                  </a:cubicBezTo>
                  <a:cubicBezTo>
                    <a:pt x="27" y="36"/>
                    <a:pt x="27" y="36"/>
                    <a:pt x="27" y="36"/>
                  </a:cubicBezTo>
                  <a:cubicBezTo>
                    <a:pt x="31" y="36"/>
                    <a:pt x="34" y="28"/>
                    <a:pt x="34" y="18"/>
                  </a:cubicBezTo>
                  <a:cubicBezTo>
                    <a:pt x="34" y="8"/>
                    <a:pt x="31" y="0"/>
                    <a:pt x="27" y="0"/>
                  </a:cubicBezTo>
                  <a:close/>
                </a:path>
              </a:pathLst>
            </a:custGeom>
            <a:solidFill>
              <a:srgbClr val="DFE0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79" name="Freeform 290">
              <a:extLst>
                <a:ext uri="{FF2B5EF4-FFF2-40B4-BE49-F238E27FC236}">
                  <a16:creationId xmlns:a16="http://schemas.microsoft.com/office/drawing/2014/main" id="{9FD95AF2-2DF9-49D6-A3E2-6F463BF6DC14}"/>
                </a:ext>
              </a:extLst>
            </p:cNvPr>
            <p:cNvSpPr>
              <a:spLocks/>
            </p:cNvSpPr>
            <p:nvPr/>
          </p:nvSpPr>
          <p:spPr bwMode="auto">
            <a:xfrm>
              <a:off x="2169" y="3065"/>
              <a:ext cx="69" cy="204"/>
            </a:xfrm>
            <a:custGeom>
              <a:avLst/>
              <a:gdLst>
                <a:gd name="T0" fmla="*/ 0 w 23"/>
                <a:gd name="T1" fmla="*/ 1036 h 64"/>
                <a:gd name="T2" fmla="*/ 324 w 23"/>
                <a:gd name="T3" fmla="*/ 0 h 64"/>
                <a:gd name="T4" fmla="*/ 621 w 23"/>
                <a:gd name="T5" fmla="*/ 1036 h 64"/>
                <a:gd name="T6" fmla="*/ 297 w 23"/>
                <a:gd name="T7" fmla="*/ 2072 h 64"/>
                <a:gd name="T8" fmla="*/ 0 w 23"/>
                <a:gd name="T9" fmla="*/ 1036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4">
                  <a:moveTo>
                    <a:pt x="0" y="32"/>
                  </a:moveTo>
                  <a:cubicBezTo>
                    <a:pt x="0" y="14"/>
                    <a:pt x="5" y="0"/>
                    <a:pt x="12" y="0"/>
                  </a:cubicBezTo>
                  <a:cubicBezTo>
                    <a:pt x="18" y="0"/>
                    <a:pt x="23" y="14"/>
                    <a:pt x="23" y="32"/>
                  </a:cubicBezTo>
                  <a:cubicBezTo>
                    <a:pt x="23" y="49"/>
                    <a:pt x="18" y="64"/>
                    <a:pt x="11" y="64"/>
                  </a:cubicBezTo>
                  <a:cubicBezTo>
                    <a:pt x="5" y="64"/>
                    <a:pt x="0" y="49"/>
                    <a:pt x="0" y="32"/>
                  </a:cubicBezTo>
                  <a:close/>
                </a:path>
              </a:pathLst>
            </a:custGeom>
            <a:solidFill>
              <a:srgbClr val="DEE9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80" name="Freeform 291">
              <a:extLst>
                <a:ext uri="{FF2B5EF4-FFF2-40B4-BE49-F238E27FC236}">
                  <a16:creationId xmlns:a16="http://schemas.microsoft.com/office/drawing/2014/main" id="{7272FEE0-C7E0-4E17-B2DB-BB50F43960F8}"/>
                </a:ext>
              </a:extLst>
            </p:cNvPr>
            <p:cNvSpPr>
              <a:spLocks/>
            </p:cNvSpPr>
            <p:nvPr/>
          </p:nvSpPr>
          <p:spPr bwMode="auto">
            <a:xfrm>
              <a:off x="2169" y="3072"/>
              <a:ext cx="63" cy="102"/>
            </a:xfrm>
            <a:custGeom>
              <a:avLst/>
              <a:gdLst>
                <a:gd name="T0" fmla="*/ 243 w 21"/>
                <a:gd name="T1" fmla="*/ 32 h 32"/>
                <a:gd name="T2" fmla="*/ 81 w 21"/>
                <a:gd name="T3" fmla="*/ 488 h 32"/>
                <a:gd name="T4" fmla="*/ 54 w 21"/>
                <a:gd name="T5" fmla="*/ 1036 h 32"/>
                <a:gd name="T6" fmla="*/ 189 w 21"/>
                <a:gd name="T7" fmla="*/ 682 h 32"/>
                <a:gd name="T8" fmla="*/ 324 w 21"/>
                <a:gd name="T9" fmla="*/ 650 h 32"/>
                <a:gd name="T10" fmla="*/ 432 w 21"/>
                <a:gd name="T11" fmla="*/ 781 h 32"/>
                <a:gd name="T12" fmla="*/ 351 w 21"/>
                <a:gd name="T13" fmla="*/ 131 h 32"/>
                <a:gd name="T14" fmla="*/ 243 w 21"/>
                <a:gd name="T15" fmla="*/ 32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32">
                  <a:moveTo>
                    <a:pt x="9" y="1"/>
                  </a:moveTo>
                  <a:cubicBezTo>
                    <a:pt x="5" y="5"/>
                    <a:pt x="3" y="11"/>
                    <a:pt x="3" y="15"/>
                  </a:cubicBezTo>
                  <a:cubicBezTo>
                    <a:pt x="2" y="20"/>
                    <a:pt x="0" y="27"/>
                    <a:pt x="2" y="32"/>
                  </a:cubicBezTo>
                  <a:cubicBezTo>
                    <a:pt x="4" y="29"/>
                    <a:pt x="3" y="24"/>
                    <a:pt x="7" y="21"/>
                  </a:cubicBezTo>
                  <a:cubicBezTo>
                    <a:pt x="8" y="20"/>
                    <a:pt x="11" y="20"/>
                    <a:pt x="12" y="20"/>
                  </a:cubicBezTo>
                  <a:cubicBezTo>
                    <a:pt x="15" y="21"/>
                    <a:pt x="14" y="22"/>
                    <a:pt x="16" y="24"/>
                  </a:cubicBezTo>
                  <a:cubicBezTo>
                    <a:pt x="21" y="22"/>
                    <a:pt x="16" y="7"/>
                    <a:pt x="13" y="4"/>
                  </a:cubicBezTo>
                  <a:cubicBezTo>
                    <a:pt x="12" y="2"/>
                    <a:pt x="10" y="0"/>
                    <a:pt x="9" y="1"/>
                  </a:cubicBezTo>
                  <a:close/>
                </a:path>
              </a:pathLst>
            </a:custGeom>
            <a:solidFill>
              <a:srgbClr val="D1E1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81" name="Freeform 292">
              <a:extLst>
                <a:ext uri="{FF2B5EF4-FFF2-40B4-BE49-F238E27FC236}">
                  <a16:creationId xmlns:a16="http://schemas.microsoft.com/office/drawing/2014/main" id="{56F7FB9B-6A86-4E1F-AA87-1389FB0850AD}"/>
                </a:ext>
              </a:extLst>
            </p:cNvPr>
            <p:cNvSpPr>
              <a:spLocks/>
            </p:cNvSpPr>
            <p:nvPr/>
          </p:nvSpPr>
          <p:spPr bwMode="auto">
            <a:xfrm>
              <a:off x="2181" y="3068"/>
              <a:ext cx="30" cy="67"/>
            </a:xfrm>
            <a:custGeom>
              <a:avLst/>
              <a:gdLst>
                <a:gd name="T0" fmla="*/ 0 w 10"/>
                <a:gd name="T1" fmla="*/ 683 h 21"/>
                <a:gd name="T2" fmla="*/ 81 w 10"/>
                <a:gd name="T3" fmla="*/ 195 h 21"/>
                <a:gd name="T4" fmla="*/ 270 w 10"/>
                <a:gd name="T5" fmla="*/ 386 h 21"/>
                <a:gd name="T6" fmla="*/ 81 w 10"/>
                <a:gd name="T7" fmla="*/ 357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1">
                  <a:moveTo>
                    <a:pt x="0" y="21"/>
                  </a:moveTo>
                  <a:cubicBezTo>
                    <a:pt x="0" y="16"/>
                    <a:pt x="0" y="9"/>
                    <a:pt x="3" y="6"/>
                  </a:cubicBezTo>
                  <a:cubicBezTo>
                    <a:pt x="7" y="0"/>
                    <a:pt x="9" y="9"/>
                    <a:pt x="10" y="12"/>
                  </a:cubicBezTo>
                  <a:cubicBezTo>
                    <a:pt x="9" y="11"/>
                    <a:pt x="4" y="5"/>
                    <a:pt x="3" y="11"/>
                  </a:cubicBezTo>
                </a:path>
              </a:pathLst>
            </a:cu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82" name="Freeform 293">
              <a:extLst>
                <a:ext uri="{FF2B5EF4-FFF2-40B4-BE49-F238E27FC236}">
                  <a16:creationId xmlns:a16="http://schemas.microsoft.com/office/drawing/2014/main" id="{C7C27495-2A90-44A3-8856-0511A3C63B57}"/>
                </a:ext>
              </a:extLst>
            </p:cNvPr>
            <p:cNvSpPr>
              <a:spLocks/>
            </p:cNvSpPr>
            <p:nvPr/>
          </p:nvSpPr>
          <p:spPr bwMode="auto">
            <a:xfrm>
              <a:off x="2244" y="3155"/>
              <a:ext cx="77" cy="70"/>
            </a:xfrm>
            <a:custGeom>
              <a:avLst/>
              <a:gdLst>
                <a:gd name="T0" fmla="*/ 53 w 26"/>
                <a:gd name="T1" fmla="*/ 0 h 22"/>
                <a:gd name="T2" fmla="*/ 0 w 26"/>
                <a:gd name="T3" fmla="*/ 710 h 22"/>
                <a:gd name="T4" fmla="*/ 675 w 26"/>
                <a:gd name="T5" fmla="*/ 710 h 22"/>
                <a:gd name="T6" fmla="*/ 157 w 26"/>
                <a:gd name="T7" fmla="*/ 414 h 22"/>
                <a:gd name="T8" fmla="*/ 53 w 26"/>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2" y="0"/>
                  </a:moveTo>
                  <a:cubicBezTo>
                    <a:pt x="3" y="3"/>
                    <a:pt x="4" y="16"/>
                    <a:pt x="0" y="22"/>
                  </a:cubicBezTo>
                  <a:cubicBezTo>
                    <a:pt x="26" y="22"/>
                    <a:pt x="26" y="22"/>
                    <a:pt x="26" y="22"/>
                  </a:cubicBezTo>
                  <a:cubicBezTo>
                    <a:pt x="14" y="22"/>
                    <a:pt x="10" y="20"/>
                    <a:pt x="6" y="13"/>
                  </a:cubicBezTo>
                  <a:cubicBezTo>
                    <a:pt x="4" y="9"/>
                    <a:pt x="2" y="0"/>
                    <a:pt x="2" y="0"/>
                  </a:cubicBezTo>
                  <a:close/>
                </a:path>
              </a:pathLst>
            </a:custGeom>
            <a:solidFill>
              <a:srgbClr val="CACD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83" name="Freeform 294">
              <a:extLst>
                <a:ext uri="{FF2B5EF4-FFF2-40B4-BE49-F238E27FC236}">
                  <a16:creationId xmlns:a16="http://schemas.microsoft.com/office/drawing/2014/main" id="{58842494-40B0-4E3A-BF44-4C2A64172496}"/>
                </a:ext>
              </a:extLst>
            </p:cNvPr>
            <p:cNvSpPr>
              <a:spLocks/>
            </p:cNvSpPr>
            <p:nvPr/>
          </p:nvSpPr>
          <p:spPr bwMode="auto">
            <a:xfrm>
              <a:off x="2202" y="3065"/>
              <a:ext cx="51" cy="204"/>
            </a:xfrm>
            <a:custGeom>
              <a:avLst/>
              <a:gdLst>
                <a:gd name="T0" fmla="*/ 135 w 17"/>
                <a:gd name="T1" fmla="*/ 2072 h 64"/>
                <a:gd name="T2" fmla="*/ 459 w 17"/>
                <a:gd name="T3" fmla="*/ 1036 h 64"/>
                <a:gd name="T4" fmla="*/ 135 w 17"/>
                <a:gd name="T5" fmla="*/ 0 h 64"/>
                <a:gd name="T6" fmla="*/ 27 w 17"/>
                <a:gd name="T7" fmla="*/ 0 h 64"/>
                <a:gd name="T8" fmla="*/ 324 w 17"/>
                <a:gd name="T9" fmla="*/ 1036 h 64"/>
                <a:gd name="T10" fmla="*/ 0 w 17"/>
                <a:gd name="T11" fmla="*/ 2072 h 64"/>
                <a:gd name="T12" fmla="*/ 135 w 17"/>
                <a:gd name="T13" fmla="*/ 2072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64">
                  <a:moveTo>
                    <a:pt x="5" y="64"/>
                  </a:moveTo>
                  <a:cubicBezTo>
                    <a:pt x="12" y="64"/>
                    <a:pt x="17" y="49"/>
                    <a:pt x="17" y="32"/>
                  </a:cubicBezTo>
                  <a:cubicBezTo>
                    <a:pt x="17" y="14"/>
                    <a:pt x="12" y="0"/>
                    <a:pt x="5" y="0"/>
                  </a:cubicBezTo>
                  <a:cubicBezTo>
                    <a:pt x="1" y="0"/>
                    <a:pt x="1" y="0"/>
                    <a:pt x="1" y="0"/>
                  </a:cubicBezTo>
                  <a:cubicBezTo>
                    <a:pt x="7" y="0"/>
                    <a:pt x="12" y="14"/>
                    <a:pt x="12" y="32"/>
                  </a:cubicBezTo>
                  <a:cubicBezTo>
                    <a:pt x="12" y="49"/>
                    <a:pt x="7" y="64"/>
                    <a:pt x="0" y="64"/>
                  </a:cubicBezTo>
                  <a:lnTo>
                    <a:pt x="5" y="64"/>
                  </a:lnTo>
                  <a:close/>
                </a:path>
              </a:pathLst>
            </a:custGeom>
            <a:solidFill>
              <a:srgbClr val="A6C7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84" name="Freeform 295">
              <a:extLst>
                <a:ext uri="{FF2B5EF4-FFF2-40B4-BE49-F238E27FC236}">
                  <a16:creationId xmlns:a16="http://schemas.microsoft.com/office/drawing/2014/main" id="{A7AF6E3A-235B-4884-8F34-E6AC3C550E2C}"/>
                </a:ext>
              </a:extLst>
            </p:cNvPr>
            <p:cNvSpPr>
              <a:spLocks/>
            </p:cNvSpPr>
            <p:nvPr/>
          </p:nvSpPr>
          <p:spPr bwMode="auto">
            <a:xfrm>
              <a:off x="2235" y="3116"/>
              <a:ext cx="18" cy="35"/>
            </a:xfrm>
            <a:custGeom>
              <a:avLst/>
              <a:gdLst>
                <a:gd name="T0" fmla="*/ 162 w 6"/>
                <a:gd name="T1" fmla="*/ 325 h 11"/>
                <a:gd name="T2" fmla="*/ 108 w 6"/>
                <a:gd name="T3" fmla="*/ 0 h 11"/>
                <a:gd name="T4" fmla="*/ 0 w 6"/>
                <a:gd name="T5" fmla="*/ 0 h 11"/>
                <a:gd name="T6" fmla="*/ 27 w 6"/>
                <a:gd name="T7" fmla="*/ 353 h 11"/>
                <a:gd name="T8" fmla="*/ 162 w 6"/>
                <a:gd name="T9" fmla="*/ 325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10"/>
                  </a:moveTo>
                  <a:cubicBezTo>
                    <a:pt x="5" y="6"/>
                    <a:pt x="5" y="3"/>
                    <a:pt x="4" y="0"/>
                  </a:cubicBezTo>
                  <a:cubicBezTo>
                    <a:pt x="0" y="0"/>
                    <a:pt x="0" y="0"/>
                    <a:pt x="0" y="0"/>
                  </a:cubicBezTo>
                  <a:cubicBezTo>
                    <a:pt x="0" y="3"/>
                    <a:pt x="1" y="7"/>
                    <a:pt x="1" y="11"/>
                  </a:cubicBezTo>
                  <a:lnTo>
                    <a:pt x="6"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85" name="Freeform 296">
              <a:extLst>
                <a:ext uri="{FF2B5EF4-FFF2-40B4-BE49-F238E27FC236}">
                  <a16:creationId xmlns:a16="http://schemas.microsoft.com/office/drawing/2014/main" id="{AF923194-D56B-4118-851A-FDD00EAA08A4}"/>
                </a:ext>
              </a:extLst>
            </p:cNvPr>
            <p:cNvSpPr>
              <a:spLocks/>
            </p:cNvSpPr>
            <p:nvPr/>
          </p:nvSpPr>
          <p:spPr bwMode="auto">
            <a:xfrm>
              <a:off x="2232" y="3104"/>
              <a:ext cx="15" cy="6"/>
            </a:xfrm>
            <a:custGeom>
              <a:avLst/>
              <a:gdLst>
                <a:gd name="T0" fmla="*/ 108 w 5"/>
                <a:gd name="T1" fmla="*/ 0 h 2"/>
                <a:gd name="T2" fmla="*/ 0 w 5"/>
                <a:gd name="T3" fmla="*/ 0 h 2"/>
                <a:gd name="T4" fmla="*/ 0 w 5"/>
                <a:gd name="T5" fmla="*/ 54 h 2"/>
                <a:gd name="T6" fmla="*/ 135 w 5"/>
                <a:gd name="T7" fmla="*/ 54 h 2"/>
                <a:gd name="T8" fmla="*/ 108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4" y="0"/>
                  </a:moveTo>
                  <a:cubicBezTo>
                    <a:pt x="0" y="0"/>
                    <a:pt x="0" y="0"/>
                    <a:pt x="0" y="0"/>
                  </a:cubicBezTo>
                  <a:cubicBezTo>
                    <a:pt x="0" y="1"/>
                    <a:pt x="0" y="2"/>
                    <a:pt x="0" y="2"/>
                  </a:cubicBezTo>
                  <a:cubicBezTo>
                    <a:pt x="5" y="2"/>
                    <a:pt x="5" y="2"/>
                    <a:pt x="5" y="2"/>
                  </a:cubicBezTo>
                  <a:cubicBezTo>
                    <a:pt x="5" y="1"/>
                    <a:pt x="4" y="1"/>
                    <a:pt x="4" y="0"/>
                  </a:cubicBezTo>
                  <a:close/>
                </a:path>
              </a:pathLst>
            </a:custGeom>
            <a:solidFill>
              <a:srgbClr val="007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86" name="Freeform 297">
              <a:extLst>
                <a:ext uri="{FF2B5EF4-FFF2-40B4-BE49-F238E27FC236}">
                  <a16:creationId xmlns:a16="http://schemas.microsoft.com/office/drawing/2014/main" id="{145F0CD8-005F-410A-A56D-6A600A9D80DA}"/>
                </a:ext>
              </a:extLst>
            </p:cNvPr>
            <p:cNvSpPr>
              <a:spLocks/>
            </p:cNvSpPr>
            <p:nvPr/>
          </p:nvSpPr>
          <p:spPr bwMode="auto">
            <a:xfrm>
              <a:off x="2238" y="3158"/>
              <a:ext cx="15" cy="16"/>
            </a:xfrm>
            <a:custGeom>
              <a:avLst/>
              <a:gdLst>
                <a:gd name="T0" fmla="*/ 0 w 5"/>
                <a:gd name="T1" fmla="*/ 0 h 5"/>
                <a:gd name="T2" fmla="*/ 0 w 5"/>
                <a:gd name="T3" fmla="*/ 102 h 5"/>
                <a:gd name="T4" fmla="*/ 0 w 5"/>
                <a:gd name="T5" fmla="*/ 163 h 5"/>
                <a:gd name="T6" fmla="*/ 135 w 5"/>
                <a:gd name="T7" fmla="*/ 163 h 5"/>
                <a:gd name="T8" fmla="*/ 135 w 5"/>
                <a:gd name="T9" fmla="*/ 102 h 5"/>
                <a:gd name="T10" fmla="*/ 135 w 5"/>
                <a:gd name="T11" fmla="*/ 32 h 5"/>
                <a:gd name="T12" fmla="*/ 135 w 5"/>
                <a:gd name="T13" fmla="*/ 0 h 5"/>
                <a:gd name="T14" fmla="*/ 0 w 5"/>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5">
                  <a:moveTo>
                    <a:pt x="0" y="0"/>
                  </a:moveTo>
                  <a:cubicBezTo>
                    <a:pt x="0" y="1"/>
                    <a:pt x="0" y="2"/>
                    <a:pt x="0" y="3"/>
                  </a:cubicBezTo>
                  <a:cubicBezTo>
                    <a:pt x="0" y="4"/>
                    <a:pt x="0" y="4"/>
                    <a:pt x="0" y="5"/>
                  </a:cubicBezTo>
                  <a:cubicBezTo>
                    <a:pt x="5" y="5"/>
                    <a:pt x="5" y="5"/>
                    <a:pt x="5" y="5"/>
                  </a:cubicBezTo>
                  <a:cubicBezTo>
                    <a:pt x="5" y="4"/>
                    <a:pt x="5" y="4"/>
                    <a:pt x="5" y="3"/>
                  </a:cubicBezTo>
                  <a:cubicBezTo>
                    <a:pt x="5" y="2"/>
                    <a:pt x="5" y="2"/>
                    <a:pt x="5" y="1"/>
                  </a:cubicBezTo>
                  <a:cubicBezTo>
                    <a:pt x="5" y="1"/>
                    <a:pt x="5" y="1"/>
                    <a:pt x="5" y="0"/>
                  </a:cubicBezTo>
                  <a:lnTo>
                    <a:pt x="0" y="0"/>
                  </a:lnTo>
                  <a:close/>
                </a:path>
              </a:pathLst>
            </a:custGeom>
            <a:solidFill>
              <a:srgbClr val="2994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87" name="Freeform 298">
              <a:extLst>
                <a:ext uri="{FF2B5EF4-FFF2-40B4-BE49-F238E27FC236}">
                  <a16:creationId xmlns:a16="http://schemas.microsoft.com/office/drawing/2014/main" id="{EBA60917-891B-4577-AA68-0FF5C55C7626}"/>
                </a:ext>
              </a:extLst>
            </p:cNvPr>
            <p:cNvSpPr>
              <a:spLocks/>
            </p:cNvSpPr>
            <p:nvPr/>
          </p:nvSpPr>
          <p:spPr bwMode="auto">
            <a:xfrm>
              <a:off x="2688" y="3091"/>
              <a:ext cx="18" cy="44"/>
            </a:xfrm>
            <a:custGeom>
              <a:avLst/>
              <a:gdLst>
                <a:gd name="T0" fmla="*/ 108 w 6"/>
                <a:gd name="T1" fmla="*/ 0 h 14"/>
                <a:gd name="T2" fmla="*/ 0 w 6"/>
                <a:gd name="T3" fmla="*/ 0 h 14"/>
                <a:gd name="T4" fmla="*/ 27 w 6"/>
                <a:gd name="T5" fmla="*/ 434 h 14"/>
                <a:gd name="T6" fmla="*/ 162 w 6"/>
                <a:gd name="T7" fmla="*/ 405 h 14"/>
                <a:gd name="T8" fmla="*/ 108 w 6"/>
                <a:gd name="T9" fmla="*/ 0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4">
                  <a:moveTo>
                    <a:pt x="4" y="0"/>
                  </a:moveTo>
                  <a:cubicBezTo>
                    <a:pt x="0" y="0"/>
                    <a:pt x="0" y="0"/>
                    <a:pt x="0" y="0"/>
                  </a:cubicBezTo>
                  <a:cubicBezTo>
                    <a:pt x="1" y="5"/>
                    <a:pt x="1" y="9"/>
                    <a:pt x="1" y="14"/>
                  </a:cubicBezTo>
                  <a:cubicBezTo>
                    <a:pt x="6" y="13"/>
                    <a:pt x="6" y="13"/>
                    <a:pt x="6" y="13"/>
                  </a:cubicBezTo>
                  <a:cubicBezTo>
                    <a:pt x="6" y="8"/>
                    <a:pt x="5" y="4"/>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88" name="Freeform 299">
              <a:extLst>
                <a:ext uri="{FF2B5EF4-FFF2-40B4-BE49-F238E27FC236}">
                  <a16:creationId xmlns:a16="http://schemas.microsoft.com/office/drawing/2014/main" id="{67D9BA1B-113F-4424-A177-1B4D0F0CC68B}"/>
                </a:ext>
              </a:extLst>
            </p:cNvPr>
            <p:cNvSpPr>
              <a:spLocks/>
            </p:cNvSpPr>
            <p:nvPr/>
          </p:nvSpPr>
          <p:spPr bwMode="auto">
            <a:xfrm>
              <a:off x="2685" y="3078"/>
              <a:ext cx="15" cy="10"/>
            </a:xfrm>
            <a:custGeom>
              <a:avLst/>
              <a:gdLst>
                <a:gd name="T0" fmla="*/ 108 w 5"/>
                <a:gd name="T1" fmla="*/ 0 h 3"/>
                <a:gd name="T2" fmla="*/ 0 w 5"/>
                <a:gd name="T3" fmla="*/ 0 h 3"/>
                <a:gd name="T4" fmla="*/ 27 w 5"/>
                <a:gd name="T5" fmla="*/ 110 h 3"/>
                <a:gd name="T6" fmla="*/ 135 w 5"/>
                <a:gd name="T7" fmla="*/ 77 h 3"/>
                <a:gd name="T8" fmla="*/ 108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4" y="0"/>
                  </a:moveTo>
                  <a:cubicBezTo>
                    <a:pt x="0" y="0"/>
                    <a:pt x="0" y="0"/>
                    <a:pt x="0" y="0"/>
                  </a:cubicBezTo>
                  <a:cubicBezTo>
                    <a:pt x="0" y="1"/>
                    <a:pt x="0" y="2"/>
                    <a:pt x="1" y="3"/>
                  </a:cubicBezTo>
                  <a:cubicBezTo>
                    <a:pt x="5" y="2"/>
                    <a:pt x="5" y="2"/>
                    <a:pt x="5" y="2"/>
                  </a:cubicBezTo>
                  <a:cubicBezTo>
                    <a:pt x="4" y="1"/>
                    <a:pt x="4" y="1"/>
                    <a:pt x="4" y="0"/>
                  </a:cubicBezTo>
                  <a:close/>
                </a:path>
              </a:pathLst>
            </a:custGeom>
            <a:solidFill>
              <a:srgbClr val="007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89" name="Freeform 300">
              <a:extLst>
                <a:ext uri="{FF2B5EF4-FFF2-40B4-BE49-F238E27FC236}">
                  <a16:creationId xmlns:a16="http://schemas.microsoft.com/office/drawing/2014/main" id="{B8180504-1103-430A-934C-187BB5B70F2E}"/>
                </a:ext>
              </a:extLst>
            </p:cNvPr>
            <p:cNvSpPr>
              <a:spLocks/>
            </p:cNvSpPr>
            <p:nvPr/>
          </p:nvSpPr>
          <p:spPr bwMode="auto">
            <a:xfrm>
              <a:off x="2694" y="3142"/>
              <a:ext cx="12" cy="22"/>
            </a:xfrm>
            <a:custGeom>
              <a:avLst/>
              <a:gdLst>
                <a:gd name="T0" fmla="*/ 108 w 4"/>
                <a:gd name="T1" fmla="*/ 189 h 7"/>
                <a:gd name="T2" fmla="*/ 108 w 4"/>
                <a:gd name="T3" fmla="*/ 129 h 7"/>
                <a:gd name="T4" fmla="*/ 108 w 4"/>
                <a:gd name="T5" fmla="*/ 60 h 7"/>
                <a:gd name="T6" fmla="*/ 108 w 4"/>
                <a:gd name="T7" fmla="*/ 0 h 7"/>
                <a:gd name="T8" fmla="*/ 0 w 4"/>
                <a:gd name="T9" fmla="*/ 28 h 7"/>
                <a:gd name="T10" fmla="*/ 0 w 4"/>
                <a:gd name="T11" fmla="*/ 217 h 7"/>
                <a:gd name="T12" fmla="*/ 108 w 4"/>
                <a:gd name="T13" fmla="*/ 189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7">
                  <a:moveTo>
                    <a:pt x="4" y="6"/>
                  </a:moveTo>
                  <a:cubicBezTo>
                    <a:pt x="4" y="5"/>
                    <a:pt x="4" y="5"/>
                    <a:pt x="4" y="4"/>
                  </a:cubicBezTo>
                  <a:cubicBezTo>
                    <a:pt x="4" y="3"/>
                    <a:pt x="4" y="3"/>
                    <a:pt x="4" y="2"/>
                  </a:cubicBezTo>
                  <a:cubicBezTo>
                    <a:pt x="4" y="2"/>
                    <a:pt x="4" y="1"/>
                    <a:pt x="4" y="0"/>
                  </a:cubicBezTo>
                  <a:cubicBezTo>
                    <a:pt x="0" y="1"/>
                    <a:pt x="0" y="1"/>
                    <a:pt x="0" y="1"/>
                  </a:cubicBezTo>
                  <a:cubicBezTo>
                    <a:pt x="0" y="3"/>
                    <a:pt x="0" y="5"/>
                    <a:pt x="0" y="7"/>
                  </a:cubicBezTo>
                  <a:lnTo>
                    <a:pt x="4" y="6"/>
                  </a:lnTo>
                  <a:close/>
                </a:path>
              </a:pathLst>
            </a:custGeom>
            <a:solidFill>
              <a:srgbClr val="2994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90" name="Freeform 301">
              <a:extLst>
                <a:ext uri="{FF2B5EF4-FFF2-40B4-BE49-F238E27FC236}">
                  <a16:creationId xmlns:a16="http://schemas.microsoft.com/office/drawing/2014/main" id="{F5D57EEC-16DE-4AD2-92E7-3154F16ABF1A}"/>
                </a:ext>
              </a:extLst>
            </p:cNvPr>
            <p:cNvSpPr>
              <a:spLocks/>
            </p:cNvSpPr>
            <p:nvPr/>
          </p:nvSpPr>
          <p:spPr bwMode="auto">
            <a:xfrm>
              <a:off x="2256" y="3119"/>
              <a:ext cx="89" cy="61"/>
            </a:xfrm>
            <a:custGeom>
              <a:avLst/>
              <a:gdLst>
                <a:gd name="T0" fmla="*/ 439 w 30"/>
                <a:gd name="T1" fmla="*/ 32 h 19"/>
                <a:gd name="T2" fmla="*/ 653 w 30"/>
                <a:gd name="T3" fmla="*/ 103 h 19"/>
                <a:gd name="T4" fmla="*/ 703 w 30"/>
                <a:gd name="T5" fmla="*/ 266 h 19"/>
                <a:gd name="T6" fmla="*/ 757 w 30"/>
                <a:gd name="T7" fmla="*/ 629 h 19"/>
                <a:gd name="T8" fmla="*/ 626 w 30"/>
                <a:gd name="T9" fmla="*/ 0 h 19"/>
                <a:gd name="T10" fmla="*/ 0 w 30"/>
                <a:gd name="T11" fmla="*/ 0 h 19"/>
                <a:gd name="T12" fmla="*/ 439 w 30"/>
                <a:gd name="T13" fmla="*/ 32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17" y="1"/>
                  </a:moveTo>
                  <a:cubicBezTo>
                    <a:pt x="20" y="2"/>
                    <a:pt x="23" y="1"/>
                    <a:pt x="25" y="3"/>
                  </a:cubicBezTo>
                  <a:cubicBezTo>
                    <a:pt x="26" y="4"/>
                    <a:pt x="26" y="6"/>
                    <a:pt x="27" y="8"/>
                  </a:cubicBezTo>
                  <a:cubicBezTo>
                    <a:pt x="28" y="11"/>
                    <a:pt x="29" y="16"/>
                    <a:pt x="29" y="19"/>
                  </a:cubicBezTo>
                  <a:cubicBezTo>
                    <a:pt x="30" y="11"/>
                    <a:pt x="28" y="0"/>
                    <a:pt x="24" y="0"/>
                  </a:cubicBezTo>
                  <a:cubicBezTo>
                    <a:pt x="0" y="0"/>
                    <a:pt x="0" y="0"/>
                    <a:pt x="0" y="0"/>
                  </a:cubicBezTo>
                  <a:cubicBezTo>
                    <a:pt x="0" y="0"/>
                    <a:pt x="6" y="1"/>
                    <a:pt x="1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91" name="Freeform 302">
              <a:extLst>
                <a:ext uri="{FF2B5EF4-FFF2-40B4-BE49-F238E27FC236}">
                  <a16:creationId xmlns:a16="http://schemas.microsoft.com/office/drawing/2014/main" id="{0703215D-84F1-449C-A654-A0550F8E4FB8}"/>
                </a:ext>
              </a:extLst>
            </p:cNvPr>
            <p:cNvSpPr>
              <a:spLocks/>
            </p:cNvSpPr>
            <p:nvPr/>
          </p:nvSpPr>
          <p:spPr bwMode="auto">
            <a:xfrm>
              <a:off x="2199" y="3072"/>
              <a:ext cx="36" cy="191"/>
            </a:xfrm>
            <a:custGeom>
              <a:avLst/>
              <a:gdLst>
                <a:gd name="T0" fmla="*/ 27 w 12"/>
                <a:gd name="T1" fmla="*/ 0 h 60"/>
                <a:gd name="T2" fmla="*/ 27 w 12"/>
                <a:gd name="T3" fmla="*/ 0 h 60"/>
                <a:gd name="T4" fmla="*/ 297 w 12"/>
                <a:gd name="T5" fmla="*/ 933 h 60"/>
                <a:gd name="T6" fmla="*/ 0 w 12"/>
                <a:gd name="T7" fmla="*/ 1904 h 60"/>
                <a:gd name="T8" fmla="*/ 27 w 12"/>
                <a:gd name="T9" fmla="*/ 1935 h 60"/>
                <a:gd name="T10" fmla="*/ 324 w 12"/>
                <a:gd name="T11" fmla="*/ 974 h 60"/>
                <a:gd name="T12" fmla="*/ 27 w 12"/>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0">
                  <a:moveTo>
                    <a:pt x="1" y="0"/>
                  </a:moveTo>
                  <a:cubicBezTo>
                    <a:pt x="1" y="0"/>
                    <a:pt x="1" y="0"/>
                    <a:pt x="1" y="0"/>
                  </a:cubicBezTo>
                  <a:cubicBezTo>
                    <a:pt x="6" y="1"/>
                    <a:pt x="11" y="15"/>
                    <a:pt x="11" y="29"/>
                  </a:cubicBezTo>
                  <a:cubicBezTo>
                    <a:pt x="11" y="45"/>
                    <a:pt x="6" y="59"/>
                    <a:pt x="0" y="59"/>
                  </a:cubicBezTo>
                  <a:cubicBezTo>
                    <a:pt x="0" y="60"/>
                    <a:pt x="1" y="60"/>
                    <a:pt x="1" y="60"/>
                  </a:cubicBezTo>
                  <a:cubicBezTo>
                    <a:pt x="7" y="60"/>
                    <a:pt x="12" y="46"/>
                    <a:pt x="12" y="30"/>
                  </a:cubicBezTo>
                  <a:cubicBezTo>
                    <a:pt x="12" y="14"/>
                    <a:pt x="7"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92" name="Freeform 303">
              <a:extLst>
                <a:ext uri="{FF2B5EF4-FFF2-40B4-BE49-F238E27FC236}">
                  <a16:creationId xmlns:a16="http://schemas.microsoft.com/office/drawing/2014/main" id="{64C02699-6B32-4484-8F6D-3ECE000C1C70}"/>
                </a:ext>
              </a:extLst>
            </p:cNvPr>
            <p:cNvSpPr>
              <a:spLocks/>
            </p:cNvSpPr>
            <p:nvPr/>
          </p:nvSpPr>
          <p:spPr bwMode="auto">
            <a:xfrm>
              <a:off x="2620" y="2989"/>
              <a:ext cx="68" cy="363"/>
            </a:xfrm>
            <a:custGeom>
              <a:avLst/>
              <a:gdLst>
                <a:gd name="T0" fmla="*/ 53 w 23"/>
                <a:gd name="T1" fmla="*/ 0 h 114"/>
                <a:gd name="T2" fmla="*/ 53 w 23"/>
                <a:gd name="T3" fmla="*/ 0 h 114"/>
                <a:gd name="T4" fmla="*/ 514 w 23"/>
                <a:gd name="T5" fmla="*/ 1805 h 114"/>
                <a:gd name="T6" fmla="*/ 0 w 23"/>
                <a:gd name="T7" fmla="*/ 3649 h 114"/>
                <a:gd name="T8" fmla="*/ 80 w 23"/>
                <a:gd name="T9" fmla="*/ 3681 h 114"/>
                <a:gd name="T10" fmla="*/ 594 w 23"/>
                <a:gd name="T11" fmla="*/ 1847 h 114"/>
                <a:gd name="T12" fmla="*/ 53 w 23"/>
                <a:gd name="T13" fmla="*/ 0 h 1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14">
                  <a:moveTo>
                    <a:pt x="2" y="0"/>
                  </a:moveTo>
                  <a:cubicBezTo>
                    <a:pt x="2" y="0"/>
                    <a:pt x="2" y="0"/>
                    <a:pt x="2" y="0"/>
                  </a:cubicBezTo>
                  <a:cubicBezTo>
                    <a:pt x="12" y="4"/>
                    <a:pt x="20" y="29"/>
                    <a:pt x="20" y="56"/>
                  </a:cubicBezTo>
                  <a:cubicBezTo>
                    <a:pt x="20" y="86"/>
                    <a:pt x="11" y="113"/>
                    <a:pt x="0" y="113"/>
                  </a:cubicBezTo>
                  <a:cubicBezTo>
                    <a:pt x="1" y="114"/>
                    <a:pt x="2" y="114"/>
                    <a:pt x="3" y="114"/>
                  </a:cubicBezTo>
                  <a:cubicBezTo>
                    <a:pt x="14" y="114"/>
                    <a:pt x="23" y="87"/>
                    <a:pt x="23" y="57"/>
                  </a:cubicBezTo>
                  <a:cubicBezTo>
                    <a:pt x="23" y="27"/>
                    <a:pt x="13" y="0"/>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93" name="Freeform 304">
              <a:extLst>
                <a:ext uri="{FF2B5EF4-FFF2-40B4-BE49-F238E27FC236}">
                  <a16:creationId xmlns:a16="http://schemas.microsoft.com/office/drawing/2014/main" id="{7B9B6A42-7D87-4956-BFAA-81FD7FE2725A}"/>
                </a:ext>
              </a:extLst>
            </p:cNvPr>
            <p:cNvSpPr>
              <a:spLocks/>
            </p:cNvSpPr>
            <p:nvPr/>
          </p:nvSpPr>
          <p:spPr bwMode="auto">
            <a:xfrm>
              <a:off x="2629" y="2982"/>
              <a:ext cx="80" cy="377"/>
            </a:xfrm>
            <a:custGeom>
              <a:avLst/>
              <a:gdLst>
                <a:gd name="T0" fmla="*/ 107 w 27"/>
                <a:gd name="T1" fmla="*/ 3847 h 118"/>
                <a:gd name="T2" fmla="*/ 702 w 27"/>
                <a:gd name="T3" fmla="*/ 1930 h 118"/>
                <a:gd name="T4" fmla="*/ 130 w 27"/>
                <a:gd name="T5" fmla="*/ 0 h 118"/>
                <a:gd name="T6" fmla="*/ 0 w 27"/>
                <a:gd name="T7" fmla="*/ 0 h 118"/>
                <a:gd name="T8" fmla="*/ 572 w 27"/>
                <a:gd name="T9" fmla="*/ 1930 h 118"/>
                <a:gd name="T10" fmla="*/ 0 w 27"/>
                <a:gd name="T11" fmla="*/ 3847 h 118"/>
                <a:gd name="T12" fmla="*/ 107 w 27"/>
                <a:gd name="T13" fmla="*/ 3847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18">
                  <a:moveTo>
                    <a:pt x="4" y="118"/>
                  </a:moveTo>
                  <a:cubicBezTo>
                    <a:pt x="17" y="118"/>
                    <a:pt x="27" y="92"/>
                    <a:pt x="27" y="59"/>
                  </a:cubicBezTo>
                  <a:cubicBezTo>
                    <a:pt x="27" y="26"/>
                    <a:pt x="17" y="0"/>
                    <a:pt x="5" y="0"/>
                  </a:cubicBezTo>
                  <a:cubicBezTo>
                    <a:pt x="0" y="0"/>
                    <a:pt x="0" y="0"/>
                    <a:pt x="0" y="0"/>
                  </a:cubicBezTo>
                  <a:cubicBezTo>
                    <a:pt x="12" y="0"/>
                    <a:pt x="22" y="26"/>
                    <a:pt x="22" y="59"/>
                  </a:cubicBezTo>
                  <a:cubicBezTo>
                    <a:pt x="22" y="92"/>
                    <a:pt x="12" y="118"/>
                    <a:pt x="0" y="118"/>
                  </a:cubicBezTo>
                  <a:lnTo>
                    <a:pt x="4" y="118"/>
                  </a:lnTo>
                  <a:close/>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94" name="Freeform 305">
              <a:extLst>
                <a:ext uri="{FF2B5EF4-FFF2-40B4-BE49-F238E27FC236}">
                  <a16:creationId xmlns:a16="http://schemas.microsoft.com/office/drawing/2014/main" id="{CCF5ED8C-055D-4C2B-BC9F-75E905D6C4C1}"/>
                </a:ext>
              </a:extLst>
            </p:cNvPr>
            <p:cNvSpPr>
              <a:spLocks/>
            </p:cNvSpPr>
            <p:nvPr/>
          </p:nvSpPr>
          <p:spPr bwMode="auto">
            <a:xfrm>
              <a:off x="2566" y="2982"/>
              <a:ext cx="128" cy="377"/>
            </a:xfrm>
            <a:custGeom>
              <a:avLst/>
              <a:gdLst>
                <a:gd name="T0" fmla="*/ 560 w 43"/>
                <a:gd name="T1" fmla="*/ 0 h 118"/>
                <a:gd name="T2" fmla="*/ 0 w 43"/>
                <a:gd name="T3" fmla="*/ 1236 h 118"/>
                <a:gd name="T4" fmla="*/ 399 w 43"/>
                <a:gd name="T5" fmla="*/ 1236 h 118"/>
                <a:gd name="T6" fmla="*/ 601 w 43"/>
                <a:gd name="T7" fmla="*/ 1958 h 118"/>
                <a:gd name="T8" fmla="*/ 399 w 43"/>
                <a:gd name="T9" fmla="*/ 2674 h 118"/>
                <a:gd name="T10" fmla="*/ 0 w 43"/>
                <a:gd name="T11" fmla="*/ 2674 h 118"/>
                <a:gd name="T12" fmla="*/ 560 w 43"/>
                <a:gd name="T13" fmla="*/ 3847 h 118"/>
                <a:gd name="T14" fmla="*/ 1134 w 43"/>
                <a:gd name="T15" fmla="*/ 1930 h 118"/>
                <a:gd name="T16" fmla="*/ 560 w 43"/>
                <a:gd name="T17" fmla="*/ 0 h 1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 h="118">
                  <a:moveTo>
                    <a:pt x="21" y="0"/>
                  </a:moveTo>
                  <a:cubicBezTo>
                    <a:pt x="11" y="0"/>
                    <a:pt x="3" y="16"/>
                    <a:pt x="0" y="38"/>
                  </a:cubicBezTo>
                  <a:cubicBezTo>
                    <a:pt x="15" y="38"/>
                    <a:pt x="15" y="38"/>
                    <a:pt x="15" y="38"/>
                  </a:cubicBezTo>
                  <a:cubicBezTo>
                    <a:pt x="19" y="38"/>
                    <a:pt x="23" y="48"/>
                    <a:pt x="23" y="60"/>
                  </a:cubicBezTo>
                  <a:cubicBezTo>
                    <a:pt x="23" y="72"/>
                    <a:pt x="19" y="82"/>
                    <a:pt x="15" y="82"/>
                  </a:cubicBezTo>
                  <a:cubicBezTo>
                    <a:pt x="0" y="82"/>
                    <a:pt x="0" y="82"/>
                    <a:pt x="0" y="82"/>
                  </a:cubicBezTo>
                  <a:cubicBezTo>
                    <a:pt x="4" y="103"/>
                    <a:pt x="12" y="118"/>
                    <a:pt x="21" y="118"/>
                  </a:cubicBezTo>
                  <a:cubicBezTo>
                    <a:pt x="33" y="118"/>
                    <a:pt x="43" y="92"/>
                    <a:pt x="43" y="59"/>
                  </a:cubicBezTo>
                  <a:cubicBezTo>
                    <a:pt x="43" y="26"/>
                    <a:pt x="33" y="0"/>
                    <a:pt x="21"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95" name="Freeform 306">
              <a:extLst>
                <a:ext uri="{FF2B5EF4-FFF2-40B4-BE49-F238E27FC236}">
                  <a16:creationId xmlns:a16="http://schemas.microsoft.com/office/drawing/2014/main" id="{FDD8C6BC-C4FF-4C37-9565-4C0FE4249429}"/>
                </a:ext>
              </a:extLst>
            </p:cNvPr>
            <p:cNvSpPr>
              <a:spLocks/>
            </p:cNvSpPr>
            <p:nvPr/>
          </p:nvSpPr>
          <p:spPr bwMode="auto">
            <a:xfrm>
              <a:off x="2169" y="3065"/>
              <a:ext cx="69" cy="204"/>
            </a:xfrm>
            <a:custGeom>
              <a:avLst/>
              <a:gdLst>
                <a:gd name="T0" fmla="*/ 0 w 23"/>
                <a:gd name="T1" fmla="*/ 1036 h 64"/>
                <a:gd name="T2" fmla="*/ 324 w 23"/>
                <a:gd name="T3" fmla="*/ 0 h 64"/>
                <a:gd name="T4" fmla="*/ 621 w 23"/>
                <a:gd name="T5" fmla="*/ 1036 h 64"/>
                <a:gd name="T6" fmla="*/ 297 w 23"/>
                <a:gd name="T7" fmla="*/ 2072 h 64"/>
                <a:gd name="T8" fmla="*/ 0 w 23"/>
                <a:gd name="T9" fmla="*/ 1036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4">
                  <a:moveTo>
                    <a:pt x="0" y="32"/>
                  </a:moveTo>
                  <a:cubicBezTo>
                    <a:pt x="0" y="14"/>
                    <a:pt x="5" y="0"/>
                    <a:pt x="12" y="0"/>
                  </a:cubicBezTo>
                  <a:cubicBezTo>
                    <a:pt x="18" y="0"/>
                    <a:pt x="23" y="14"/>
                    <a:pt x="23" y="32"/>
                  </a:cubicBezTo>
                  <a:cubicBezTo>
                    <a:pt x="23" y="49"/>
                    <a:pt x="18" y="64"/>
                    <a:pt x="11" y="64"/>
                  </a:cubicBezTo>
                  <a:cubicBezTo>
                    <a:pt x="5" y="64"/>
                    <a:pt x="0" y="49"/>
                    <a:pt x="0" y="32"/>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96" name="Freeform 307">
              <a:extLst>
                <a:ext uri="{FF2B5EF4-FFF2-40B4-BE49-F238E27FC236}">
                  <a16:creationId xmlns:a16="http://schemas.microsoft.com/office/drawing/2014/main" id="{E7EEF896-B182-432E-A9DC-FA53EAF11277}"/>
                </a:ext>
              </a:extLst>
            </p:cNvPr>
            <p:cNvSpPr>
              <a:spLocks/>
            </p:cNvSpPr>
            <p:nvPr/>
          </p:nvSpPr>
          <p:spPr bwMode="auto">
            <a:xfrm>
              <a:off x="2202" y="3065"/>
              <a:ext cx="51" cy="204"/>
            </a:xfrm>
            <a:custGeom>
              <a:avLst/>
              <a:gdLst>
                <a:gd name="T0" fmla="*/ 135 w 17"/>
                <a:gd name="T1" fmla="*/ 2072 h 64"/>
                <a:gd name="T2" fmla="*/ 459 w 17"/>
                <a:gd name="T3" fmla="*/ 1036 h 64"/>
                <a:gd name="T4" fmla="*/ 135 w 17"/>
                <a:gd name="T5" fmla="*/ 0 h 64"/>
                <a:gd name="T6" fmla="*/ 27 w 17"/>
                <a:gd name="T7" fmla="*/ 0 h 64"/>
                <a:gd name="T8" fmla="*/ 324 w 17"/>
                <a:gd name="T9" fmla="*/ 1036 h 64"/>
                <a:gd name="T10" fmla="*/ 0 w 17"/>
                <a:gd name="T11" fmla="*/ 2072 h 64"/>
                <a:gd name="T12" fmla="*/ 135 w 17"/>
                <a:gd name="T13" fmla="*/ 2072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64">
                  <a:moveTo>
                    <a:pt x="5" y="64"/>
                  </a:moveTo>
                  <a:cubicBezTo>
                    <a:pt x="12" y="64"/>
                    <a:pt x="17" y="49"/>
                    <a:pt x="17" y="32"/>
                  </a:cubicBezTo>
                  <a:cubicBezTo>
                    <a:pt x="17" y="14"/>
                    <a:pt x="12" y="0"/>
                    <a:pt x="5" y="0"/>
                  </a:cubicBezTo>
                  <a:cubicBezTo>
                    <a:pt x="1" y="0"/>
                    <a:pt x="1" y="0"/>
                    <a:pt x="1" y="0"/>
                  </a:cubicBezTo>
                  <a:cubicBezTo>
                    <a:pt x="7" y="0"/>
                    <a:pt x="12" y="14"/>
                    <a:pt x="12" y="32"/>
                  </a:cubicBezTo>
                  <a:cubicBezTo>
                    <a:pt x="12" y="49"/>
                    <a:pt x="7" y="64"/>
                    <a:pt x="0" y="64"/>
                  </a:cubicBezTo>
                  <a:lnTo>
                    <a:pt x="5" y="64"/>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97" name="Freeform 308">
              <a:extLst>
                <a:ext uri="{FF2B5EF4-FFF2-40B4-BE49-F238E27FC236}">
                  <a16:creationId xmlns:a16="http://schemas.microsoft.com/office/drawing/2014/main" id="{85AA4008-4106-4A7D-9D73-F1FF95ADC8CD}"/>
                </a:ext>
              </a:extLst>
            </p:cNvPr>
            <p:cNvSpPr>
              <a:spLocks/>
            </p:cNvSpPr>
            <p:nvPr/>
          </p:nvSpPr>
          <p:spPr bwMode="auto">
            <a:xfrm>
              <a:off x="2247" y="3100"/>
              <a:ext cx="391" cy="141"/>
            </a:xfrm>
            <a:custGeom>
              <a:avLst/>
              <a:gdLst>
                <a:gd name="T0" fmla="*/ 3241 w 131"/>
                <a:gd name="T1" fmla="*/ 1448 h 44"/>
                <a:gd name="T2" fmla="*/ 3483 w 131"/>
                <a:gd name="T3" fmla="*/ 731 h 44"/>
                <a:gd name="T4" fmla="*/ 3241 w 131"/>
                <a:gd name="T5" fmla="*/ 0 h 44"/>
                <a:gd name="T6" fmla="*/ 2707 w 131"/>
                <a:gd name="T7" fmla="*/ 0 h 44"/>
                <a:gd name="T8" fmla="*/ 722 w 131"/>
                <a:gd name="T9" fmla="*/ 135 h 44"/>
                <a:gd name="T10" fmla="*/ 0 w 131"/>
                <a:gd name="T11" fmla="*/ 135 h 44"/>
                <a:gd name="T12" fmla="*/ 54 w 131"/>
                <a:gd name="T13" fmla="*/ 689 h 44"/>
                <a:gd name="T14" fmla="*/ 0 w 131"/>
                <a:gd name="T15" fmla="*/ 1314 h 44"/>
                <a:gd name="T16" fmla="*/ 722 w 131"/>
                <a:gd name="T17" fmla="*/ 1314 h 44"/>
                <a:gd name="T18" fmla="*/ 722 w 131"/>
                <a:gd name="T19" fmla="*/ 1314 h 44"/>
                <a:gd name="T20" fmla="*/ 2707 w 131"/>
                <a:gd name="T21" fmla="*/ 1448 h 44"/>
                <a:gd name="T22" fmla="*/ 3241 w 131"/>
                <a:gd name="T23" fmla="*/ 1448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1" h="44">
                  <a:moveTo>
                    <a:pt x="122" y="44"/>
                  </a:moveTo>
                  <a:cubicBezTo>
                    <a:pt x="127" y="44"/>
                    <a:pt x="131" y="40"/>
                    <a:pt x="131" y="22"/>
                  </a:cubicBezTo>
                  <a:cubicBezTo>
                    <a:pt x="131" y="3"/>
                    <a:pt x="127" y="0"/>
                    <a:pt x="122" y="0"/>
                  </a:cubicBezTo>
                  <a:cubicBezTo>
                    <a:pt x="102" y="0"/>
                    <a:pt x="102" y="0"/>
                    <a:pt x="102" y="0"/>
                  </a:cubicBezTo>
                  <a:cubicBezTo>
                    <a:pt x="102" y="0"/>
                    <a:pt x="36" y="4"/>
                    <a:pt x="27" y="4"/>
                  </a:cubicBezTo>
                  <a:cubicBezTo>
                    <a:pt x="0" y="4"/>
                    <a:pt x="0" y="4"/>
                    <a:pt x="0" y="4"/>
                  </a:cubicBezTo>
                  <a:cubicBezTo>
                    <a:pt x="1" y="9"/>
                    <a:pt x="2" y="15"/>
                    <a:pt x="2" y="21"/>
                  </a:cubicBezTo>
                  <a:cubicBezTo>
                    <a:pt x="2" y="28"/>
                    <a:pt x="1" y="35"/>
                    <a:pt x="0" y="40"/>
                  </a:cubicBezTo>
                  <a:cubicBezTo>
                    <a:pt x="27" y="40"/>
                    <a:pt x="27" y="40"/>
                    <a:pt x="27" y="40"/>
                  </a:cubicBezTo>
                  <a:cubicBezTo>
                    <a:pt x="27" y="40"/>
                    <a:pt x="27" y="40"/>
                    <a:pt x="27" y="40"/>
                  </a:cubicBezTo>
                  <a:cubicBezTo>
                    <a:pt x="36" y="40"/>
                    <a:pt x="102" y="44"/>
                    <a:pt x="102" y="44"/>
                  </a:cubicBezTo>
                  <a:lnTo>
                    <a:pt x="122" y="44"/>
                  </a:lnTo>
                  <a:close/>
                </a:path>
              </a:pathLst>
            </a:custGeom>
            <a:solidFill>
              <a:srgbClr val="D1E1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898" name="Freeform 309">
              <a:extLst>
                <a:ext uri="{FF2B5EF4-FFF2-40B4-BE49-F238E27FC236}">
                  <a16:creationId xmlns:a16="http://schemas.microsoft.com/office/drawing/2014/main" id="{4FB80BC4-4157-4F29-9FE9-B8E0BD419C98}"/>
                </a:ext>
              </a:extLst>
            </p:cNvPr>
            <p:cNvSpPr>
              <a:spLocks/>
            </p:cNvSpPr>
            <p:nvPr/>
          </p:nvSpPr>
          <p:spPr bwMode="auto">
            <a:xfrm>
              <a:off x="2247" y="3100"/>
              <a:ext cx="391" cy="141"/>
            </a:xfrm>
            <a:custGeom>
              <a:avLst/>
              <a:gdLst>
                <a:gd name="T0" fmla="*/ 3241 w 131"/>
                <a:gd name="T1" fmla="*/ 1448 h 44"/>
                <a:gd name="T2" fmla="*/ 3483 w 131"/>
                <a:gd name="T3" fmla="*/ 731 h 44"/>
                <a:gd name="T4" fmla="*/ 3241 w 131"/>
                <a:gd name="T5" fmla="*/ 0 h 44"/>
                <a:gd name="T6" fmla="*/ 2707 w 131"/>
                <a:gd name="T7" fmla="*/ 0 h 44"/>
                <a:gd name="T8" fmla="*/ 722 w 131"/>
                <a:gd name="T9" fmla="*/ 135 h 44"/>
                <a:gd name="T10" fmla="*/ 0 w 131"/>
                <a:gd name="T11" fmla="*/ 135 h 44"/>
                <a:gd name="T12" fmla="*/ 54 w 131"/>
                <a:gd name="T13" fmla="*/ 689 h 44"/>
                <a:gd name="T14" fmla="*/ 0 w 131"/>
                <a:gd name="T15" fmla="*/ 1314 h 44"/>
                <a:gd name="T16" fmla="*/ 722 w 131"/>
                <a:gd name="T17" fmla="*/ 1314 h 44"/>
                <a:gd name="T18" fmla="*/ 722 w 131"/>
                <a:gd name="T19" fmla="*/ 1314 h 44"/>
                <a:gd name="T20" fmla="*/ 2707 w 131"/>
                <a:gd name="T21" fmla="*/ 1448 h 44"/>
                <a:gd name="T22" fmla="*/ 3241 w 131"/>
                <a:gd name="T23" fmla="*/ 1448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1" h="44">
                  <a:moveTo>
                    <a:pt x="122" y="44"/>
                  </a:moveTo>
                  <a:cubicBezTo>
                    <a:pt x="127" y="44"/>
                    <a:pt x="131" y="40"/>
                    <a:pt x="131" y="22"/>
                  </a:cubicBezTo>
                  <a:cubicBezTo>
                    <a:pt x="131" y="3"/>
                    <a:pt x="127" y="0"/>
                    <a:pt x="122" y="0"/>
                  </a:cubicBezTo>
                  <a:cubicBezTo>
                    <a:pt x="102" y="0"/>
                    <a:pt x="102" y="0"/>
                    <a:pt x="102" y="0"/>
                  </a:cubicBezTo>
                  <a:cubicBezTo>
                    <a:pt x="102" y="0"/>
                    <a:pt x="36" y="4"/>
                    <a:pt x="27" y="4"/>
                  </a:cubicBezTo>
                  <a:cubicBezTo>
                    <a:pt x="0" y="4"/>
                    <a:pt x="0" y="4"/>
                    <a:pt x="0" y="4"/>
                  </a:cubicBezTo>
                  <a:cubicBezTo>
                    <a:pt x="1" y="9"/>
                    <a:pt x="2" y="15"/>
                    <a:pt x="2" y="21"/>
                  </a:cubicBezTo>
                  <a:cubicBezTo>
                    <a:pt x="2" y="28"/>
                    <a:pt x="1" y="35"/>
                    <a:pt x="0" y="40"/>
                  </a:cubicBezTo>
                  <a:cubicBezTo>
                    <a:pt x="27" y="40"/>
                    <a:pt x="27" y="40"/>
                    <a:pt x="27" y="40"/>
                  </a:cubicBezTo>
                  <a:cubicBezTo>
                    <a:pt x="27" y="40"/>
                    <a:pt x="27" y="40"/>
                    <a:pt x="27" y="40"/>
                  </a:cubicBezTo>
                  <a:cubicBezTo>
                    <a:pt x="36" y="40"/>
                    <a:pt x="102" y="44"/>
                    <a:pt x="102" y="44"/>
                  </a:cubicBezTo>
                  <a:lnTo>
                    <a:pt x="122" y="44"/>
                  </a:lnTo>
                  <a:close/>
                </a:path>
              </a:pathLst>
            </a:custGeom>
            <a:noFill/>
            <a:ln w="63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1351" dirty="0">
                <a:latin typeface="Helvetica Neue" panose="02000503000000020004" pitchFamily="2" charset="0"/>
              </a:endParaRPr>
            </a:p>
          </p:txBody>
        </p:sp>
        <p:sp>
          <p:nvSpPr>
            <p:cNvPr id="899" name="Freeform 310">
              <a:extLst>
                <a:ext uri="{FF2B5EF4-FFF2-40B4-BE49-F238E27FC236}">
                  <a16:creationId xmlns:a16="http://schemas.microsoft.com/office/drawing/2014/main" id="{8F394F2B-CB39-4B66-8475-DB6802F57CB6}"/>
                </a:ext>
              </a:extLst>
            </p:cNvPr>
            <p:cNvSpPr>
              <a:spLocks/>
            </p:cNvSpPr>
            <p:nvPr/>
          </p:nvSpPr>
          <p:spPr bwMode="auto">
            <a:xfrm>
              <a:off x="3831" y="3142"/>
              <a:ext cx="149" cy="38"/>
            </a:xfrm>
            <a:custGeom>
              <a:avLst/>
              <a:gdLst>
                <a:gd name="T0" fmla="*/ 763 w 50"/>
                <a:gd name="T1" fmla="*/ 162 h 12"/>
                <a:gd name="T2" fmla="*/ 238 w 50"/>
                <a:gd name="T3" fmla="*/ 380 h 12"/>
                <a:gd name="T4" fmla="*/ 80 w 50"/>
                <a:gd name="T5" fmla="*/ 380 h 12"/>
                <a:gd name="T6" fmla="*/ 0 w 50"/>
                <a:gd name="T7" fmla="*/ 320 h 12"/>
                <a:gd name="T8" fmla="*/ 0 w 50"/>
                <a:gd name="T9" fmla="*/ 32 h 12"/>
                <a:gd name="T10" fmla="*/ 107 w 50"/>
                <a:gd name="T11" fmla="*/ 32 h 12"/>
                <a:gd name="T12" fmla="*/ 292 w 50"/>
                <a:gd name="T13" fmla="*/ 0 h 12"/>
                <a:gd name="T14" fmla="*/ 1323 w 50"/>
                <a:gd name="T15" fmla="*/ 130 h 12"/>
                <a:gd name="T16" fmla="*/ 763 w 50"/>
                <a:gd name="T17" fmla="*/ 16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12">
                  <a:moveTo>
                    <a:pt x="29" y="5"/>
                  </a:moveTo>
                  <a:cubicBezTo>
                    <a:pt x="21" y="6"/>
                    <a:pt x="14" y="11"/>
                    <a:pt x="9" y="12"/>
                  </a:cubicBezTo>
                  <a:cubicBezTo>
                    <a:pt x="7" y="12"/>
                    <a:pt x="5" y="12"/>
                    <a:pt x="3" y="12"/>
                  </a:cubicBezTo>
                  <a:cubicBezTo>
                    <a:pt x="2" y="12"/>
                    <a:pt x="0" y="11"/>
                    <a:pt x="0" y="10"/>
                  </a:cubicBezTo>
                  <a:cubicBezTo>
                    <a:pt x="0" y="6"/>
                    <a:pt x="0" y="2"/>
                    <a:pt x="0" y="1"/>
                  </a:cubicBezTo>
                  <a:cubicBezTo>
                    <a:pt x="0" y="1"/>
                    <a:pt x="2" y="1"/>
                    <a:pt x="4" y="1"/>
                  </a:cubicBezTo>
                  <a:cubicBezTo>
                    <a:pt x="7" y="1"/>
                    <a:pt x="11" y="0"/>
                    <a:pt x="11" y="0"/>
                  </a:cubicBezTo>
                  <a:cubicBezTo>
                    <a:pt x="50" y="4"/>
                    <a:pt x="50" y="4"/>
                    <a:pt x="50" y="4"/>
                  </a:cubicBezTo>
                  <a:cubicBezTo>
                    <a:pt x="46" y="4"/>
                    <a:pt x="37" y="3"/>
                    <a:pt x="29" y="5"/>
                  </a:cubicBezTo>
                  <a:close/>
                </a:path>
              </a:pathLst>
            </a:custGeom>
            <a:solidFill>
              <a:srgbClr val="F0F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900" name="Freeform 311">
              <a:extLst>
                <a:ext uri="{FF2B5EF4-FFF2-40B4-BE49-F238E27FC236}">
                  <a16:creationId xmlns:a16="http://schemas.microsoft.com/office/drawing/2014/main" id="{E8D968D3-56F2-4C83-B370-25CF00FACEDA}"/>
                </a:ext>
              </a:extLst>
            </p:cNvPr>
            <p:cNvSpPr>
              <a:spLocks/>
            </p:cNvSpPr>
            <p:nvPr/>
          </p:nvSpPr>
          <p:spPr bwMode="auto">
            <a:xfrm>
              <a:off x="3840" y="3161"/>
              <a:ext cx="164" cy="32"/>
            </a:xfrm>
            <a:custGeom>
              <a:avLst/>
              <a:gdLst>
                <a:gd name="T0" fmla="*/ 0 w 55"/>
                <a:gd name="T1" fmla="*/ 298 h 10"/>
                <a:gd name="T2" fmla="*/ 292 w 55"/>
                <a:gd name="T3" fmla="*/ 298 h 10"/>
                <a:gd name="T4" fmla="*/ 1220 w 55"/>
                <a:gd name="T5" fmla="*/ 195 h 10"/>
                <a:gd name="T6" fmla="*/ 1404 w 55"/>
                <a:gd name="T7" fmla="*/ 195 h 10"/>
                <a:gd name="T8" fmla="*/ 1431 w 55"/>
                <a:gd name="T9" fmla="*/ 0 h 10"/>
                <a:gd name="T10" fmla="*/ 1220 w 55"/>
                <a:gd name="T11" fmla="*/ 102 h 10"/>
                <a:gd name="T12" fmla="*/ 534 w 55"/>
                <a:gd name="T13" fmla="*/ 195 h 10"/>
                <a:gd name="T14" fmla="*/ 0 w 55"/>
                <a:gd name="T15" fmla="*/ 298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 h="10">
                  <a:moveTo>
                    <a:pt x="0" y="9"/>
                  </a:moveTo>
                  <a:cubicBezTo>
                    <a:pt x="0" y="9"/>
                    <a:pt x="8" y="10"/>
                    <a:pt x="11" y="9"/>
                  </a:cubicBezTo>
                  <a:cubicBezTo>
                    <a:pt x="14" y="9"/>
                    <a:pt x="43" y="6"/>
                    <a:pt x="46" y="6"/>
                  </a:cubicBezTo>
                  <a:cubicBezTo>
                    <a:pt x="49" y="6"/>
                    <a:pt x="52" y="6"/>
                    <a:pt x="53" y="6"/>
                  </a:cubicBezTo>
                  <a:cubicBezTo>
                    <a:pt x="54" y="6"/>
                    <a:pt x="55" y="3"/>
                    <a:pt x="54" y="0"/>
                  </a:cubicBezTo>
                  <a:cubicBezTo>
                    <a:pt x="53" y="2"/>
                    <a:pt x="53" y="2"/>
                    <a:pt x="46" y="3"/>
                  </a:cubicBezTo>
                  <a:cubicBezTo>
                    <a:pt x="39" y="3"/>
                    <a:pt x="26" y="5"/>
                    <a:pt x="20" y="6"/>
                  </a:cubicBezTo>
                  <a:cubicBezTo>
                    <a:pt x="15" y="8"/>
                    <a:pt x="2" y="10"/>
                    <a:pt x="0" y="9"/>
                  </a:cubicBezTo>
                  <a:close/>
                </a:path>
              </a:pathLst>
            </a:custGeom>
            <a:solidFill>
              <a:srgbClr val="ACB9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901" name="Freeform 312">
              <a:extLst>
                <a:ext uri="{FF2B5EF4-FFF2-40B4-BE49-F238E27FC236}">
                  <a16:creationId xmlns:a16="http://schemas.microsoft.com/office/drawing/2014/main" id="{D6B8005F-C64D-4E84-91F6-A572930FCF66}"/>
                </a:ext>
              </a:extLst>
            </p:cNvPr>
            <p:cNvSpPr>
              <a:spLocks/>
            </p:cNvSpPr>
            <p:nvPr/>
          </p:nvSpPr>
          <p:spPr bwMode="auto">
            <a:xfrm>
              <a:off x="3837" y="3151"/>
              <a:ext cx="63" cy="19"/>
            </a:xfrm>
            <a:custGeom>
              <a:avLst/>
              <a:gdLst>
                <a:gd name="T0" fmla="*/ 27 w 21"/>
                <a:gd name="T1" fmla="*/ 32 h 6"/>
                <a:gd name="T2" fmla="*/ 54 w 21"/>
                <a:gd name="T3" fmla="*/ 190 h 6"/>
                <a:gd name="T4" fmla="*/ 189 w 21"/>
                <a:gd name="T5" fmla="*/ 162 h 6"/>
                <a:gd name="T6" fmla="*/ 432 w 21"/>
                <a:gd name="T7" fmla="*/ 60 h 6"/>
                <a:gd name="T8" fmla="*/ 540 w 21"/>
                <a:gd name="T9" fmla="*/ 32 h 6"/>
                <a:gd name="T10" fmla="*/ 432 w 21"/>
                <a:gd name="T11" fmla="*/ 32 h 6"/>
                <a:gd name="T12" fmla="*/ 243 w 21"/>
                <a:gd name="T13" fmla="*/ 32 h 6"/>
                <a:gd name="T14" fmla="*/ 81 w 21"/>
                <a:gd name="T15" fmla="*/ 32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6">
                  <a:moveTo>
                    <a:pt x="1" y="1"/>
                  </a:moveTo>
                  <a:cubicBezTo>
                    <a:pt x="0" y="3"/>
                    <a:pt x="1" y="5"/>
                    <a:pt x="2" y="6"/>
                  </a:cubicBezTo>
                  <a:cubicBezTo>
                    <a:pt x="4" y="6"/>
                    <a:pt x="5" y="5"/>
                    <a:pt x="7" y="5"/>
                  </a:cubicBezTo>
                  <a:cubicBezTo>
                    <a:pt x="10" y="4"/>
                    <a:pt x="13" y="3"/>
                    <a:pt x="16" y="2"/>
                  </a:cubicBezTo>
                  <a:cubicBezTo>
                    <a:pt x="17" y="2"/>
                    <a:pt x="21" y="1"/>
                    <a:pt x="20" y="1"/>
                  </a:cubicBezTo>
                  <a:cubicBezTo>
                    <a:pt x="20" y="0"/>
                    <a:pt x="17" y="1"/>
                    <a:pt x="16" y="1"/>
                  </a:cubicBezTo>
                  <a:cubicBezTo>
                    <a:pt x="13" y="1"/>
                    <a:pt x="11" y="2"/>
                    <a:pt x="9" y="1"/>
                  </a:cubicBezTo>
                  <a:cubicBezTo>
                    <a:pt x="7" y="1"/>
                    <a:pt x="4" y="0"/>
                    <a:pt x="3"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902" name="Freeform 313">
              <a:extLst>
                <a:ext uri="{FF2B5EF4-FFF2-40B4-BE49-F238E27FC236}">
                  <a16:creationId xmlns:a16="http://schemas.microsoft.com/office/drawing/2014/main" id="{13D9858E-1431-441C-BA77-5F97C081EB8C}"/>
                </a:ext>
              </a:extLst>
            </p:cNvPr>
            <p:cNvSpPr>
              <a:spLocks/>
            </p:cNvSpPr>
            <p:nvPr/>
          </p:nvSpPr>
          <p:spPr bwMode="auto">
            <a:xfrm>
              <a:off x="2253" y="3113"/>
              <a:ext cx="376" cy="121"/>
            </a:xfrm>
            <a:custGeom>
              <a:avLst/>
              <a:gdLst>
                <a:gd name="T0" fmla="*/ 803 w 126"/>
                <a:gd name="T1" fmla="*/ 872 h 38"/>
                <a:gd name="T2" fmla="*/ 1916 w 126"/>
                <a:gd name="T3" fmla="*/ 678 h 38"/>
                <a:gd name="T4" fmla="*/ 2572 w 126"/>
                <a:gd name="T5" fmla="*/ 650 h 38"/>
                <a:gd name="T6" fmla="*/ 2975 w 126"/>
                <a:gd name="T7" fmla="*/ 618 h 38"/>
                <a:gd name="T8" fmla="*/ 3241 w 126"/>
                <a:gd name="T9" fmla="*/ 0 h 38"/>
                <a:gd name="T10" fmla="*/ 3348 w 126"/>
                <a:gd name="T11" fmla="*/ 739 h 38"/>
                <a:gd name="T12" fmla="*/ 3241 w 126"/>
                <a:gd name="T13" fmla="*/ 1165 h 38"/>
                <a:gd name="T14" fmla="*/ 2733 w 126"/>
                <a:gd name="T15" fmla="*/ 1226 h 38"/>
                <a:gd name="T16" fmla="*/ 803 w 126"/>
                <a:gd name="T17" fmla="*/ 1095 h 38"/>
                <a:gd name="T18" fmla="*/ 0 w 126"/>
                <a:gd name="T19" fmla="*/ 1064 h 38"/>
                <a:gd name="T20" fmla="*/ 27 w 126"/>
                <a:gd name="T21" fmla="*/ 255 h 38"/>
                <a:gd name="T22" fmla="*/ 803 w 126"/>
                <a:gd name="T23" fmla="*/ 872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6" h="38">
                  <a:moveTo>
                    <a:pt x="30" y="27"/>
                  </a:moveTo>
                  <a:cubicBezTo>
                    <a:pt x="44" y="25"/>
                    <a:pt x="58" y="22"/>
                    <a:pt x="72" y="21"/>
                  </a:cubicBezTo>
                  <a:cubicBezTo>
                    <a:pt x="80" y="21"/>
                    <a:pt x="89" y="20"/>
                    <a:pt x="97" y="20"/>
                  </a:cubicBezTo>
                  <a:cubicBezTo>
                    <a:pt x="102" y="19"/>
                    <a:pt x="108" y="20"/>
                    <a:pt x="112" y="19"/>
                  </a:cubicBezTo>
                  <a:cubicBezTo>
                    <a:pt x="120" y="17"/>
                    <a:pt x="122" y="7"/>
                    <a:pt x="122" y="0"/>
                  </a:cubicBezTo>
                  <a:cubicBezTo>
                    <a:pt x="126" y="7"/>
                    <a:pt x="126" y="13"/>
                    <a:pt x="126" y="23"/>
                  </a:cubicBezTo>
                  <a:cubicBezTo>
                    <a:pt x="126" y="26"/>
                    <a:pt x="125" y="33"/>
                    <a:pt x="122" y="36"/>
                  </a:cubicBezTo>
                  <a:cubicBezTo>
                    <a:pt x="121" y="37"/>
                    <a:pt x="115" y="38"/>
                    <a:pt x="103" y="38"/>
                  </a:cubicBezTo>
                  <a:cubicBezTo>
                    <a:pt x="84" y="37"/>
                    <a:pt x="52" y="35"/>
                    <a:pt x="30" y="34"/>
                  </a:cubicBezTo>
                  <a:cubicBezTo>
                    <a:pt x="14" y="33"/>
                    <a:pt x="1" y="34"/>
                    <a:pt x="0" y="33"/>
                  </a:cubicBezTo>
                  <a:cubicBezTo>
                    <a:pt x="1" y="26"/>
                    <a:pt x="4" y="16"/>
                    <a:pt x="1" y="8"/>
                  </a:cubicBezTo>
                  <a:cubicBezTo>
                    <a:pt x="1" y="8"/>
                    <a:pt x="11" y="27"/>
                    <a:pt x="30" y="27"/>
                  </a:cubicBezTo>
                  <a:close/>
                </a:path>
              </a:pathLst>
            </a:cu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903" name="Freeform 314">
              <a:extLst>
                <a:ext uri="{FF2B5EF4-FFF2-40B4-BE49-F238E27FC236}">
                  <a16:creationId xmlns:a16="http://schemas.microsoft.com/office/drawing/2014/main" id="{938B55F5-8BB4-43B2-BD54-4C912100F4F5}"/>
                </a:ext>
              </a:extLst>
            </p:cNvPr>
            <p:cNvSpPr>
              <a:spLocks/>
            </p:cNvSpPr>
            <p:nvPr/>
          </p:nvSpPr>
          <p:spPr bwMode="auto">
            <a:xfrm>
              <a:off x="2265" y="3110"/>
              <a:ext cx="343" cy="54"/>
            </a:xfrm>
            <a:custGeom>
              <a:avLst/>
              <a:gdLst>
                <a:gd name="T0" fmla="*/ 0 w 115"/>
                <a:gd name="T1" fmla="*/ 162 h 17"/>
                <a:gd name="T2" fmla="*/ 400 w 115"/>
                <a:gd name="T3" fmla="*/ 483 h 17"/>
                <a:gd name="T4" fmla="*/ 1059 w 115"/>
                <a:gd name="T5" fmla="*/ 413 h 17"/>
                <a:gd name="T6" fmla="*/ 2046 w 115"/>
                <a:gd name="T7" fmla="*/ 384 h 17"/>
                <a:gd name="T8" fmla="*/ 2732 w 115"/>
                <a:gd name="T9" fmla="*/ 324 h 17"/>
                <a:gd name="T10" fmla="*/ 2944 w 115"/>
                <a:gd name="T11" fmla="*/ 324 h 17"/>
                <a:gd name="T12" fmla="*/ 2998 w 115"/>
                <a:gd name="T13" fmla="*/ 60 h 17"/>
                <a:gd name="T14" fmla="*/ 2813 w 115"/>
                <a:gd name="T15" fmla="*/ 0 h 17"/>
                <a:gd name="T16" fmla="*/ 2288 w 115"/>
                <a:gd name="T17" fmla="*/ 32 h 17"/>
                <a:gd name="T18" fmla="*/ 1059 w 115"/>
                <a:gd name="T19" fmla="*/ 130 h 17"/>
                <a:gd name="T20" fmla="*/ 534 w 115"/>
                <a:gd name="T21" fmla="*/ 162 h 17"/>
                <a:gd name="T22" fmla="*/ 161 w 115"/>
                <a:gd name="T23" fmla="*/ 130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 h="17">
                  <a:moveTo>
                    <a:pt x="0" y="5"/>
                  </a:moveTo>
                  <a:cubicBezTo>
                    <a:pt x="1" y="11"/>
                    <a:pt x="9" y="14"/>
                    <a:pt x="15" y="15"/>
                  </a:cubicBezTo>
                  <a:cubicBezTo>
                    <a:pt x="23" y="17"/>
                    <a:pt x="31" y="14"/>
                    <a:pt x="40" y="13"/>
                  </a:cubicBezTo>
                  <a:cubicBezTo>
                    <a:pt x="52" y="11"/>
                    <a:pt x="65" y="12"/>
                    <a:pt x="77" y="12"/>
                  </a:cubicBezTo>
                  <a:cubicBezTo>
                    <a:pt x="86" y="12"/>
                    <a:pt x="95" y="9"/>
                    <a:pt x="103" y="10"/>
                  </a:cubicBezTo>
                  <a:cubicBezTo>
                    <a:pt x="106" y="11"/>
                    <a:pt x="108" y="12"/>
                    <a:pt x="111" y="10"/>
                  </a:cubicBezTo>
                  <a:cubicBezTo>
                    <a:pt x="113" y="8"/>
                    <a:pt x="115" y="5"/>
                    <a:pt x="113" y="2"/>
                  </a:cubicBezTo>
                  <a:cubicBezTo>
                    <a:pt x="112" y="0"/>
                    <a:pt x="108" y="0"/>
                    <a:pt x="106" y="0"/>
                  </a:cubicBezTo>
                  <a:cubicBezTo>
                    <a:pt x="99" y="0"/>
                    <a:pt x="92" y="1"/>
                    <a:pt x="86" y="1"/>
                  </a:cubicBezTo>
                  <a:cubicBezTo>
                    <a:pt x="70" y="2"/>
                    <a:pt x="55" y="4"/>
                    <a:pt x="40" y="4"/>
                  </a:cubicBezTo>
                  <a:cubicBezTo>
                    <a:pt x="34" y="5"/>
                    <a:pt x="27" y="5"/>
                    <a:pt x="20" y="5"/>
                  </a:cubicBezTo>
                  <a:cubicBezTo>
                    <a:pt x="16" y="5"/>
                    <a:pt x="10" y="6"/>
                    <a:pt x="6" y="4"/>
                  </a:cubicBezTo>
                </a:path>
              </a:pathLst>
            </a:custGeom>
            <a:solidFill>
              <a:srgbClr val="E5EEF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904" name="Freeform 315">
              <a:extLst>
                <a:ext uri="{FF2B5EF4-FFF2-40B4-BE49-F238E27FC236}">
                  <a16:creationId xmlns:a16="http://schemas.microsoft.com/office/drawing/2014/main" id="{3C66D310-B43A-4F54-AA28-75FE37321F2B}"/>
                </a:ext>
              </a:extLst>
            </p:cNvPr>
            <p:cNvSpPr>
              <a:spLocks/>
            </p:cNvSpPr>
            <p:nvPr/>
          </p:nvSpPr>
          <p:spPr bwMode="auto">
            <a:xfrm>
              <a:off x="2297" y="3116"/>
              <a:ext cx="278" cy="39"/>
            </a:xfrm>
            <a:custGeom>
              <a:avLst/>
              <a:gdLst>
                <a:gd name="T0" fmla="*/ 0 w 93"/>
                <a:gd name="T1" fmla="*/ 244 h 12"/>
                <a:gd name="T2" fmla="*/ 508 w 93"/>
                <a:gd name="T3" fmla="*/ 276 h 12"/>
                <a:gd name="T4" fmla="*/ 1235 w 93"/>
                <a:gd name="T5" fmla="*/ 211 h 12"/>
                <a:gd name="T6" fmla="*/ 1545 w 93"/>
                <a:gd name="T7" fmla="*/ 211 h 12"/>
                <a:gd name="T8" fmla="*/ 1868 w 93"/>
                <a:gd name="T9" fmla="*/ 169 h 12"/>
                <a:gd name="T10" fmla="*/ 2484 w 93"/>
                <a:gd name="T11" fmla="*/ 107 h 12"/>
                <a:gd name="T12" fmla="*/ 2215 w 93"/>
                <a:gd name="T13" fmla="*/ 75 h 12"/>
                <a:gd name="T14" fmla="*/ 1841 w 93"/>
                <a:gd name="T15" fmla="*/ 107 h 12"/>
                <a:gd name="T16" fmla="*/ 1303 w 93"/>
                <a:gd name="T17" fmla="*/ 107 h 12"/>
                <a:gd name="T18" fmla="*/ 616 w 93"/>
                <a:gd name="T19" fmla="*/ 169 h 12"/>
                <a:gd name="T20" fmla="*/ 54 w 93"/>
                <a:gd name="T21" fmla="*/ 24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12">
                  <a:moveTo>
                    <a:pt x="0" y="7"/>
                  </a:moveTo>
                  <a:cubicBezTo>
                    <a:pt x="2" y="12"/>
                    <a:pt x="15" y="8"/>
                    <a:pt x="19" y="8"/>
                  </a:cubicBezTo>
                  <a:cubicBezTo>
                    <a:pt x="28" y="7"/>
                    <a:pt x="37" y="6"/>
                    <a:pt x="46" y="6"/>
                  </a:cubicBezTo>
                  <a:cubicBezTo>
                    <a:pt x="50" y="6"/>
                    <a:pt x="54" y="7"/>
                    <a:pt x="58" y="6"/>
                  </a:cubicBezTo>
                  <a:cubicBezTo>
                    <a:pt x="62" y="6"/>
                    <a:pt x="66" y="6"/>
                    <a:pt x="70" y="5"/>
                  </a:cubicBezTo>
                  <a:cubicBezTo>
                    <a:pt x="78" y="5"/>
                    <a:pt x="86" y="6"/>
                    <a:pt x="93" y="3"/>
                  </a:cubicBezTo>
                  <a:cubicBezTo>
                    <a:pt x="92" y="0"/>
                    <a:pt x="85" y="2"/>
                    <a:pt x="83" y="2"/>
                  </a:cubicBezTo>
                  <a:cubicBezTo>
                    <a:pt x="79" y="3"/>
                    <a:pt x="74" y="3"/>
                    <a:pt x="69" y="3"/>
                  </a:cubicBezTo>
                  <a:cubicBezTo>
                    <a:pt x="63" y="3"/>
                    <a:pt x="56" y="3"/>
                    <a:pt x="49" y="3"/>
                  </a:cubicBezTo>
                  <a:cubicBezTo>
                    <a:pt x="41" y="3"/>
                    <a:pt x="32" y="4"/>
                    <a:pt x="23" y="5"/>
                  </a:cubicBezTo>
                  <a:cubicBezTo>
                    <a:pt x="16" y="6"/>
                    <a:pt x="9" y="8"/>
                    <a:pt x="2"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905" name="Freeform 316">
              <a:extLst>
                <a:ext uri="{FF2B5EF4-FFF2-40B4-BE49-F238E27FC236}">
                  <a16:creationId xmlns:a16="http://schemas.microsoft.com/office/drawing/2014/main" id="{73D69DBB-C3E5-43F9-A1A8-AAAD3B37F597}"/>
                </a:ext>
              </a:extLst>
            </p:cNvPr>
            <p:cNvSpPr>
              <a:spLocks/>
            </p:cNvSpPr>
            <p:nvPr/>
          </p:nvSpPr>
          <p:spPr bwMode="auto">
            <a:xfrm>
              <a:off x="2387" y="3174"/>
              <a:ext cx="233" cy="51"/>
            </a:xfrm>
            <a:custGeom>
              <a:avLst/>
              <a:gdLst>
                <a:gd name="T0" fmla="*/ 0 w 78"/>
                <a:gd name="T1" fmla="*/ 456 h 16"/>
                <a:gd name="T2" fmla="*/ 1249 w 78"/>
                <a:gd name="T3" fmla="*/ 520 h 16"/>
                <a:gd name="T4" fmla="*/ 1864 w 78"/>
                <a:gd name="T5" fmla="*/ 488 h 16"/>
                <a:gd name="T6" fmla="*/ 2025 w 78"/>
                <a:gd name="T7" fmla="*/ 357 h 16"/>
                <a:gd name="T8" fmla="*/ 2025 w 78"/>
                <a:gd name="T9" fmla="*/ 0 h 16"/>
                <a:gd name="T10" fmla="*/ 1706 w 78"/>
                <a:gd name="T11" fmla="*/ 325 h 16"/>
                <a:gd name="T12" fmla="*/ 1356 w 78"/>
                <a:gd name="T13" fmla="*/ 357 h 16"/>
                <a:gd name="T14" fmla="*/ 54 w 78"/>
                <a:gd name="T15" fmla="*/ 418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8" h="16">
                  <a:moveTo>
                    <a:pt x="0" y="14"/>
                  </a:moveTo>
                  <a:cubicBezTo>
                    <a:pt x="16" y="14"/>
                    <a:pt x="31" y="16"/>
                    <a:pt x="47" y="16"/>
                  </a:cubicBezTo>
                  <a:cubicBezTo>
                    <a:pt x="54" y="16"/>
                    <a:pt x="63" y="16"/>
                    <a:pt x="70" y="15"/>
                  </a:cubicBezTo>
                  <a:cubicBezTo>
                    <a:pt x="74" y="15"/>
                    <a:pt x="75" y="14"/>
                    <a:pt x="76" y="11"/>
                  </a:cubicBezTo>
                  <a:cubicBezTo>
                    <a:pt x="78" y="8"/>
                    <a:pt x="78" y="4"/>
                    <a:pt x="76" y="0"/>
                  </a:cubicBezTo>
                  <a:cubicBezTo>
                    <a:pt x="76" y="8"/>
                    <a:pt x="71" y="10"/>
                    <a:pt x="64" y="10"/>
                  </a:cubicBezTo>
                  <a:cubicBezTo>
                    <a:pt x="60" y="10"/>
                    <a:pt x="56" y="11"/>
                    <a:pt x="51" y="11"/>
                  </a:cubicBezTo>
                  <a:cubicBezTo>
                    <a:pt x="44" y="11"/>
                    <a:pt x="9" y="12"/>
                    <a:pt x="2" y="13"/>
                  </a:cubicBezTo>
                </a:path>
              </a:pathLst>
            </a:custGeom>
            <a:solidFill>
              <a:srgbClr val="63A6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906" name="Freeform 317">
              <a:extLst>
                <a:ext uri="{FF2B5EF4-FFF2-40B4-BE49-F238E27FC236}">
                  <a16:creationId xmlns:a16="http://schemas.microsoft.com/office/drawing/2014/main" id="{0D53F939-922A-4DA7-B28D-DDF4A7A6131B}"/>
                </a:ext>
              </a:extLst>
            </p:cNvPr>
            <p:cNvSpPr>
              <a:spLocks/>
            </p:cNvSpPr>
            <p:nvPr/>
          </p:nvSpPr>
          <p:spPr bwMode="auto">
            <a:xfrm>
              <a:off x="2706" y="3193"/>
              <a:ext cx="131" cy="76"/>
            </a:xfrm>
            <a:custGeom>
              <a:avLst/>
              <a:gdLst>
                <a:gd name="T0" fmla="*/ 161 w 44"/>
                <a:gd name="T1" fmla="*/ 0 h 24"/>
                <a:gd name="T2" fmla="*/ 107 w 44"/>
                <a:gd name="T3" fmla="*/ 671 h 24"/>
                <a:gd name="T4" fmla="*/ 682 w 44"/>
                <a:gd name="T5" fmla="*/ 703 h 24"/>
                <a:gd name="T6" fmla="*/ 1161 w 44"/>
                <a:gd name="T7" fmla="*/ 671 h 24"/>
                <a:gd name="T8" fmla="*/ 319 w 44"/>
                <a:gd name="T9" fmla="*/ 573 h 24"/>
                <a:gd name="T10" fmla="*/ 188 w 44"/>
                <a:gd name="T11" fmla="*/ 13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24">
                  <a:moveTo>
                    <a:pt x="6" y="0"/>
                  </a:moveTo>
                  <a:cubicBezTo>
                    <a:pt x="7" y="5"/>
                    <a:pt x="0" y="18"/>
                    <a:pt x="4" y="21"/>
                  </a:cubicBezTo>
                  <a:cubicBezTo>
                    <a:pt x="7" y="24"/>
                    <a:pt x="22" y="22"/>
                    <a:pt x="26" y="22"/>
                  </a:cubicBezTo>
                  <a:cubicBezTo>
                    <a:pt x="33" y="23"/>
                    <a:pt x="37" y="21"/>
                    <a:pt x="44" y="21"/>
                  </a:cubicBezTo>
                  <a:cubicBezTo>
                    <a:pt x="36" y="21"/>
                    <a:pt x="19" y="21"/>
                    <a:pt x="12" y="18"/>
                  </a:cubicBezTo>
                  <a:cubicBezTo>
                    <a:pt x="3" y="15"/>
                    <a:pt x="9" y="12"/>
                    <a:pt x="7" y="4"/>
                  </a:cubicBezTo>
                </a:path>
              </a:pathLst>
            </a:custGeom>
            <a:solidFill>
              <a:srgbClr val="63A6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907" name="Freeform 318">
              <a:extLst>
                <a:ext uri="{FF2B5EF4-FFF2-40B4-BE49-F238E27FC236}">
                  <a16:creationId xmlns:a16="http://schemas.microsoft.com/office/drawing/2014/main" id="{C44C7A62-B0C0-4C7C-8934-B1BD7BFCAE8D}"/>
                </a:ext>
              </a:extLst>
            </p:cNvPr>
            <p:cNvSpPr>
              <a:spLocks/>
            </p:cNvSpPr>
            <p:nvPr/>
          </p:nvSpPr>
          <p:spPr bwMode="auto">
            <a:xfrm>
              <a:off x="2581" y="3215"/>
              <a:ext cx="89" cy="128"/>
            </a:xfrm>
            <a:custGeom>
              <a:avLst/>
              <a:gdLst>
                <a:gd name="T0" fmla="*/ 0 w 30"/>
                <a:gd name="T1" fmla="*/ 522 h 40"/>
                <a:gd name="T2" fmla="*/ 107 w 30"/>
                <a:gd name="T3" fmla="*/ 922 h 40"/>
                <a:gd name="T4" fmla="*/ 264 w 30"/>
                <a:gd name="T5" fmla="*/ 1248 h 40"/>
                <a:gd name="T6" fmla="*/ 519 w 30"/>
                <a:gd name="T7" fmla="*/ 1178 h 40"/>
                <a:gd name="T8" fmla="*/ 783 w 30"/>
                <a:gd name="T9" fmla="*/ 0 h 40"/>
                <a:gd name="T10" fmla="*/ 703 w 30"/>
                <a:gd name="T11" fmla="*/ 358 h 40"/>
                <a:gd name="T12" fmla="*/ 466 w 30"/>
                <a:gd name="T13" fmla="*/ 429 h 40"/>
                <a:gd name="T14" fmla="*/ 184 w 30"/>
                <a:gd name="T15" fmla="*/ 461 h 40"/>
                <a:gd name="T16" fmla="*/ 0 w 30"/>
                <a:gd name="T17" fmla="*/ 461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40">
                  <a:moveTo>
                    <a:pt x="0" y="16"/>
                  </a:moveTo>
                  <a:cubicBezTo>
                    <a:pt x="0" y="20"/>
                    <a:pt x="2" y="24"/>
                    <a:pt x="4" y="28"/>
                  </a:cubicBezTo>
                  <a:cubicBezTo>
                    <a:pt x="6" y="31"/>
                    <a:pt x="7" y="36"/>
                    <a:pt x="10" y="38"/>
                  </a:cubicBezTo>
                  <a:cubicBezTo>
                    <a:pt x="13" y="40"/>
                    <a:pt x="17" y="38"/>
                    <a:pt x="20" y="36"/>
                  </a:cubicBezTo>
                  <a:cubicBezTo>
                    <a:pt x="30" y="26"/>
                    <a:pt x="30" y="13"/>
                    <a:pt x="30" y="0"/>
                  </a:cubicBezTo>
                  <a:cubicBezTo>
                    <a:pt x="30" y="4"/>
                    <a:pt x="28" y="8"/>
                    <a:pt x="27" y="11"/>
                  </a:cubicBezTo>
                  <a:cubicBezTo>
                    <a:pt x="24" y="15"/>
                    <a:pt x="22" y="14"/>
                    <a:pt x="18" y="13"/>
                  </a:cubicBezTo>
                  <a:cubicBezTo>
                    <a:pt x="13" y="12"/>
                    <a:pt x="12" y="13"/>
                    <a:pt x="7" y="14"/>
                  </a:cubicBezTo>
                  <a:cubicBezTo>
                    <a:pt x="5" y="14"/>
                    <a:pt x="3" y="14"/>
                    <a:pt x="0" y="14"/>
                  </a:cubicBezTo>
                </a:path>
              </a:pathLst>
            </a:custGeom>
            <a:solidFill>
              <a:srgbClr val="B2D1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sp>
          <p:nvSpPr>
            <p:cNvPr id="908" name="Freeform 319">
              <a:extLst>
                <a:ext uri="{FF2B5EF4-FFF2-40B4-BE49-F238E27FC236}">
                  <a16:creationId xmlns:a16="http://schemas.microsoft.com/office/drawing/2014/main" id="{C5B35F99-666A-4AB8-8FD1-DDED1C415E7A}"/>
                </a:ext>
              </a:extLst>
            </p:cNvPr>
            <p:cNvSpPr>
              <a:spLocks/>
            </p:cNvSpPr>
            <p:nvPr/>
          </p:nvSpPr>
          <p:spPr bwMode="auto">
            <a:xfrm>
              <a:off x="2587" y="3282"/>
              <a:ext cx="68" cy="61"/>
            </a:xfrm>
            <a:custGeom>
              <a:avLst/>
              <a:gdLst>
                <a:gd name="T0" fmla="*/ 0 w 23"/>
                <a:gd name="T1" fmla="*/ 0 h 19"/>
                <a:gd name="T2" fmla="*/ 263 w 23"/>
                <a:gd name="T3" fmla="*/ 568 h 19"/>
                <a:gd name="T4" fmla="*/ 594 w 23"/>
                <a:gd name="T5" fmla="*/ 61 h 19"/>
                <a:gd name="T6" fmla="*/ 438 w 23"/>
                <a:gd name="T7" fmla="*/ 331 h 19"/>
                <a:gd name="T8" fmla="*/ 130 w 23"/>
                <a:gd name="T9" fmla="*/ 19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9">
                  <a:moveTo>
                    <a:pt x="0" y="0"/>
                  </a:moveTo>
                  <a:cubicBezTo>
                    <a:pt x="2" y="6"/>
                    <a:pt x="3" y="15"/>
                    <a:pt x="10" y="17"/>
                  </a:cubicBezTo>
                  <a:cubicBezTo>
                    <a:pt x="18" y="19"/>
                    <a:pt x="22" y="8"/>
                    <a:pt x="23" y="2"/>
                  </a:cubicBezTo>
                  <a:cubicBezTo>
                    <a:pt x="22" y="5"/>
                    <a:pt x="20" y="8"/>
                    <a:pt x="17" y="10"/>
                  </a:cubicBezTo>
                  <a:cubicBezTo>
                    <a:pt x="12" y="12"/>
                    <a:pt x="9" y="9"/>
                    <a:pt x="5" y="6"/>
                  </a:cubicBezTo>
                </a:path>
              </a:pathLst>
            </a:custGeom>
            <a:solidFill>
              <a:srgbClr val="A4C6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1351" dirty="0">
                <a:latin typeface="Helvetica Neue" panose="02000503000000020004" pitchFamily="2" charset="0"/>
              </a:endParaRPr>
            </a:p>
          </p:txBody>
        </p:sp>
      </p:grpSp>
      <p:grpSp>
        <p:nvGrpSpPr>
          <p:cNvPr id="909" name="Group 879">
            <a:extLst>
              <a:ext uri="{FF2B5EF4-FFF2-40B4-BE49-F238E27FC236}">
                <a16:creationId xmlns:a16="http://schemas.microsoft.com/office/drawing/2014/main" id="{97E7D583-4B80-4D94-9883-986B12D40C0A}"/>
              </a:ext>
            </a:extLst>
          </p:cNvPr>
          <p:cNvGrpSpPr>
            <a:grpSpLocks/>
          </p:cNvGrpSpPr>
          <p:nvPr/>
        </p:nvGrpSpPr>
        <p:grpSpPr bwMode="auto">
          <a:xfrm>
            <a:off x="8998718" y="2012244"/>
            <a:ext cx="1314644" cy="4121201"/>
            <a:chOff x="3027" y="636"/>
            <a:chExt cx="1105" cy="3464"/>
          </a:xfrm>
        </p:grpSpPr>
        <p:sp>
          <p:nvSpPr>
            <p:cNvPr id="910" name="Freeform 880">
              <a:extLst>
                <a:ext uri="{FF2B5EF4-FFF2-40B4-BE49-F238E27FC236}">
                  <a16:creationId xmlns:a16="http://schemas.microsoft.com/office/drawing/2014/main" id="{8911E8E0-0519-48A0-AE52-D5C5A5DA94DC}"/>
                </a:ext>
              </a:extLst>
            </p:cNvPr>
            <p:cNvSpPr>
              <a:spLocks/>
            </p:cNvSpPr>
            <p:nvPr/>
          </p:nvSpPr>
          <p:spPr bwMode="auto">
            <a:xfrm>
              <a:off x="4024" y="2309"/>
              <a:ext cx="93" cy="51"/>
            </a:xfrm>
            <a:custGeom>
              <a:avLst/>
              <a:gdLst>
                <a:gd name="T0" fmla="*/ 5 w 62"/>
                <a:gd name="T1" fmla="*/ 59 h 34"/>
                <a:gd name="T2" fmla="*/ 188 w 62"/>
                <a:gd name="T3" fmla="*/ 0 h 34"/>
                <a:gd name="T4" fmla="*/ 194 w 62"/>
                <a:gd name="T5" fmla="*/ 116 h 34"/>
                <a:gd name="T6" fmla="*/ 0 w 62"/>
                <a:gd name="T7" fmla="*/ 72 h 34"/>
                <a:gd name="T8" fmla="*/ 5 w 62"/>
                <a:gd name="T9" fmla="*/ 59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4">
                  <a:moveTo>
                    <a:pt x="1" y="17"/>
                  </a:moveTo>
                  <a:cubicBezTo>
                    <a:pt x="55" y="0"/>
                    <a:pt x="55" y="0"/>
                    <a:pt x="55" y="0"/>
                  </a:cubicBezTo>
                  <a:cubicBezTo>
                    <a:pt x="55" y="0"/>
                    <a:pt x="62" y="14"/>
                    <a:pt x="57" y="34"/>
                  </a:cubicBezTo>
                  <a:cubicBezTo>
                    <a:pt x="0" y="21"/>
                    <a:pt x="0" y="21"/>
                    <a:pt x="0" y="21"/>
                  </a:cubicBezTo>
                  <a:lnTo>
                    <a:pt x="1" y="17"/>
                  </a:lnTo>
                  <a:close/>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11" name="Freeform 881">
              <a:extLst>
                <a:ext uri="{FF2B5EF4-FFF2-40B4-BE49-F238E27FC236}">
                  <a16:creationId xmlns:a16="http://schemas.microsoft.com/office/drawing/2014/main" id="{82AC388E-35FE-47F5-8F7B-418E88E702EE}"/>
                </a:ext>
              </a:extLst>
            </p:cNvPr>
            <p:cNvSpPr>
              <a:spLocks/>
            </p:cNvSpPr>
            <p:nvPr/>
          </p:nvSpPr>
          <p:spPr bwMode="auto">
            <a:xfrm>
              <a:off x="3080" y="1056"/>
              <a:ext cx="1030" cy="2642"/>
            </a:xfrm>
            <a:custGeom>
              <a:avLst/>
              <a:gdLst>
                <a:gd name="T0" fmla="*/ 18 w 684"/>
                <a:gd name="T1" fmla="*/ 3165 h 1764"/>
                <a:gd name="T2" fmla="*/ 66 w 684"/>
                <a:gd name="T3" fmla="*/ 3407 h 1764"/>
                <a:gd name="T4" fmla="*/ 205 w 684"/>
                <a:gd name="T5" fmla="*/ 3583 h 1764"/>
                <a:gd name="T6" fmla="*/ 283 w 684"/>
                <a:gd name="T7" fmla="*/ 3578 h 1764"/>
                <a:gd name="T8" fmla="*/ 363 w 684"/>
                <a:gd name="T9" fmla="*/ 3575 h 1764"/>
                <a:gd name="T10" fmla="*/ 378 w 684"/>
                <a:gd name="T11" fmla="*/ 3521 h 1764"/>
                <a:gd name="T12" fmla="*/ 286 w 684"/>
                <a:gd name="T13" fmla="*/ 3410 h 1764"/>
                <a:gd name="T14" fmla="*/ 218 w 684"/>
                <a:gd name="T15" fmla="*/ 3326 h 1764"/>
                <a:gd name="T16" fmla="*/ 224 w 684"/>
                <a:gd name="T17" fmla="*/ 3165 h 1764"/>
                <a:gd name="T18" fmla="*/ 393 w 684"/>
                <a:gd name="T19" fmla="*/ 3280 h 1764"/>
                <a:gd name="T20" fmla="*/ 236 w 684"/>
                <a:gd name="T21" fmla="*/ 2983 h 1764"/>
                <a:gd name="T22" fmla="*/ 196 w 684"/>
                <a:gd name="T23" fmla="*/ 2874 h 1764"/>
                <a:gd name="T24" fmla="*/ 337 w 684"/>
                <a:gd name="T25" fmla="*/ 2271 h 1764"/>
                <a:gd name="T26" fmla="*/ 447 w 684"/>
                <a:gd name="T27" fmla="*/ 1601 h 1764"/>
                <a:gd name="T28" fmla="*/ 461 w 684"/>
                <a:gd name="T29" fmla="*/ 1451 h 1764"/>
                <a:gd name="T30" fmla="*/ 507 w 684"/>
                <a:gd name="T31" fmla="*/ 1668 h 1764"/>
                <a:gd name="T32" fmla="*/ 461 w 684"/>
                <a:gd name="T33" fmla="*/ 2829 h 1764"/>
                <a:gd name="T34" fmla="*/ 595 w 684"/>
                <a:gd name="T35" fmla="*/ 4354 h 1764"/>
                <a:gd name="T36" fmla="*/ 632 w 684"/>
                <a:gd name="T37" fmla="*/ 4818 h 1764"/>
                <a:gd name="T38" fmla="*/ 641 w 684"/>
                <a:gd name="T39" fmla="*/ 5927 h 1764"/>
                <a:gd name="T40" fmla="*/ 1012 w 684"/>
                <a:gd name="T41" fmla="*/ 5164 h 1764"/>
                <a:gd name="T42" fmla="*/ 1035 w 684"/>
                <a:gd name="T43" fmla="*/ 4597 h 1764"/>
                <a:gd name="T44" fmla="*/ 1089 w 684"/>
                <a:gd name="T45" fmla="*/ 3356 h 1764"/>
                <a:gd name="T46" fmla="*/ 1281 w 684"/>
                <a:gd name="T47" fmla="*/ 3921 h 1764"/>
                <a:gd name="T48" fmla="*/ 1297 w 684"/>
                <a:gd name="T49" fmla="*/ 4710 h 1764"/>
                <a:gd name="T50" fmla="*/ 1372 w 684"/>
                <a:gd name="T51" fmla="*/ 5702 h 1764"/>
                <a:gd name="T52" fmla="*/ 1714 w 684"/>
                <a:gd name="T53" fmla="*/ 5393 h 1764"/>
                <a:gd name="T54" fmla="*/ 1723 w 684"/>
                <a:gd name="T55" fmla="*/ 4606 h 1764"/>
                <a:gd name="T56" fmla="*/ 1821 w 684"/>
                <a:gd name="T57" fmla="*/ 3046 h 1764"/>
                <a:gd name="T58" fmla="*/ 1902 w 684"/>
                <a:gd name="T59" fmla="*/ 1959 h 1764"/>
                <a:gd name="T60" fmla="*/ 1869 w 684"/>
                <a:gd name="T61" fmla="*/ 1456 h 1764"/>
                <a:gd name="T62" fmla="*/ 1875 w 684"/>
                <a:gd name="T63" fmla="*/ 1528 h 1764"/>
                <a:gd name="T64" fmla="*/ 1924 w 684"/>
                <a:gd name="T65" fmla="*/ 1943 h 1764"/>
                <a:gd name="T66" fmla="*/ 2113 w 684"/>
                <a:gd name="T67" fmla="*/ 2775 h 1764"/>
                <a:gd name="T68" fmla="*/ 2336 w 684"/>
                <a:gd name="T69" fmla="*/ 2834 h 1764"/>
                <a:gd name="T70" fmla="*/ 2301 w 684"/>
                <a:gd name="T71" fmla="*/ 2530 h 1764"/>
                <a:gd name="T72" fmla="*/ 2220 w 684"/>
                <a:gd name="T73" fmla="*/ 1686 h 1764"/>
                <a:gd name="T74" fmla="*/ 2012 w 684"/>
                <a:gd name="T75" fmla="*/ 789 h 1764"/>
                <a:gd name="T76" fmla="*/ 1471 w 684"/>
                <a:gd name="T77" fmla="*/ 364 h 1764"/>
                <a:gd name="T78" fmla="*/ 905 w 684"/>
                <a:gd name="T79" fmla="*/ 0 h 1764"/>
                <a:gd name="T80" fmla="*/ 520 w 684"/>
                <a:gd name="T81" fmla="*/ 601 h 1764"/>
                <a:gd name="T82" fmla="*/ 190 w 684"/>
                <a:gd name="T83" fmla="*/ 1230 h 1764"/>
                <a:gd name="T84" fmla="*/ 102 w 684"/>
                <a:gd name="T85" fmla="*/ 1902 h 1764"/>
                <a:gd name="T86" fmla="*/ 27 w 684"/>
                <a:gd name="T87" fmla="*/ 2714 h 1764"/>
                <a:gd name="T88" fmla="*/ 0 w 684"/>
                <a:gd name="T89" fmla="*/ 2937 h 176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84" h="1764">
                  <a:moveTo>
                    <a:pt x="0" y="874"/>
                  </a:moveTo>
                  <a:cubicBezTo>
                    <a:pt x="0" y="874"/>
                    <a:pt x="7" y="926"/>
                    <a:pt x="5" y="942"/>
                  </a:cubicBezTo>
                  <a:cubicBezTo>
                    <a:pt x="3" y="958"/>
                    <a:pt x="4" y="967"/>
                    <a:pt x="5" y="977"/>
                  </a:cubicBezTo>
                  <a:cubicBezTo>
                    <a:pt x="6" y="987"/>
                    <a:pt x="16" y="1002"/>
                    <a:pt x="19" y="1014"/>
                  </a:cubicBezTo>
                  <a:cubicBezTo>
                    <a:pt x="25" y="1040"/>
                    <a:pt x="32" y="1040"/>
                    <a:pt x="38" y="1049"/>
                  </a:cubicBezTo>
                  <a:cubicBezTo>
                    <a:pt x="44" y="1057"/>
                    <a:pt x="58" y="1063"/>
                    <a:pt x="60" y="1066"/>
                  </a:cubicBezTo>
                  <a:cubicBezTo>
                    <a:pt x="62" y="1069"/>
                    <a:pt x="69" y="1075"/>
                    <a:pt x="76" y="1074"/>
                  </a:cubicBezTo>
                  <a:cubicBezTo>
                    <a:pt x="84" y="1073"/>
                    <a:pt x="83" y="1065"/>
                    <a:pt x="83" y="1065"/>
                  </a:cubicBezTo>
                  <a:cubicBezTo>
                    <a:pt x="83" y="1065"/>
                    <a:pt x="85" y="1065"/>
                    <a:pt x="88" y="1065"/>
                  </a:cubicBezTo>
                  <a:cubicBezTo>
                    <a:pt x="92" y="1065"/>
                    <a:pt x="103" y="1067"/>
                    <a:pt x="106" y="1064"/>
                  </a:cubicBezTo>
                  <a:cubicBezTo>
                    <a:pt x="113" y="1056"/>
                    <a:pt x="103" y="1049"/>
                    <a:pt x="103" y="1049"/>
                  </a:cubicBezTo>
                  <a:cubicBezTo>
                    <a:pt x="111" y="1048"/>
                    <a:pt x="111" y="1048"/>
                    <a:pt x="111" y="1048"/>
                  </a:cubicBezTo>
                  <a:cubicBezTo>
                    <a:pt x="120" y="1043"/>
                    <a:pt x="108" y="1033"/>
                    <a:pt x="108" y="1033"/>
                  </a:cubicBezTo>
                  <a:cubicBezTo>
                    <a:pt x="109" y="1015"/>
                    <a:pt x="86" y="1019"/>
                    <a:pt x="84" y="1015"/>
                  </a:cubicBezTo>
                  <a:cubicBezTo>
                    <a:pt x="76" y="1005"/>
                    <a:pt x="69" y="1005"/>
                    <a:pt x="69" y="1005"/>
                  </a:cubicBezTo>
                  <a:cubicBezTo>
                    <a:pt x="68" y="995"/>
                    <a:pt x="62" y="993"/>
                    <a:pt x="64" y="990"/>
                  </a:cubicBezTo>
                  <a:cubicBezTo>
                    <a:pt x="69" y="983"/>
                    <a:pt x="60" y="974"/>
                    <a:pt x="64" y="968"/>
                  </a:cubicBezTo>
                  <a:cubicBezTo>
                    <a:pt x="67" y="962"/>
                    <a:pt x="66" y="942"/>
                    <a:pt x="66" y="942"/>
                  </a:cubicBezTo>
                  <a:cubicBezTo>
                    <a:pt x="66" y="942"/>
                    <a:pt x="75" y="944"/>
                    <a:pt x="79" y="955"/>
                  </a:cubicBezTo>
                  <a:cubicBezTo>
                    <a:pt x="83" y="966"/>
                    <a:pt x="101" y="985"/>
                    <a:pt x="115" y="976"/>
                  </a:cubicBezTo>
                  <a:cubicBezTo>
                    <a:pt x="129" y="967"/>
                    <a:pt x="109" y="942"/>
                    <a:pt x="98" y="931"/>
                  </a:cubicBezTo>
                  <a:cubicBezTo>
                    <a:pt x="86" y="920"/>
                    <a:pt x="77" y="897"/>
                    <a:pt x="69" y="888"/>
                  </a:cubicBezTo>
                  <a:cubicBezTo>
                    <a:pt x="60" y="880"/>
                    <a:pt x="60" y="862"/>
                    <a:pt x="60" y="862"/>
                  </a:cubicBezTo>
                  <a:cubicBezTo>
                    <a:pt x="60" y="862"/>
                    <a:pt x="55" y="858"/>
                    <a:pt x="57" y="855"/>
                  </a:cubicBezTo>
                  <a:cubicBezTo>
                    <a:pt x="58" y="852"/>
                    <a:pt x="62" y="839"/>
                    <a:pt x="64" y="826"/>
                  </a:cubicBezTo>
                  <a:cubicBezTo>
                    <a:pt x="66" y="814"/>
                    <a:pt x="95" y="701"/>
                    <a:pt x="99" y="676"/>
                  </a:cubicBezTo>
                  <a:cubicBezTo>
                    <a:pt x="108" y="629"/>
                    <a:pt x="124" y="611"/>
                    <a:pt x="119" y="578"/>
                  </a:cubicBezTo>
                  <a:cubicBezTo>
                    <a:pt x="119" y="554"/>
                    <a:pt x="129" y="489"/>
                    <a:pt x="131" y="477"/>
                  </a:cubicBezTo>
                  <a:cubicBezTo>
                    <a:pt x="132" y="475"/>
                    <a:pt x="132" y="463"/>
                    <a:pt x="133" y="455"/>
                  </a:cubicBezTo>
                  <a:cubicBezTo>
                    <a:pt x="134" y="451"/>
                    <a:pt x="135" y="442"/>
                    <a:pt x="135" y="432"/>
                  </a:cubicBezTo>
                  <a:cubicBezTo>
                    <a:pt x="135" y="433"/>
                    <a:pt x="135" y="433"/>
                    <a:pt x="135" y="433"/>
                  </a:cubicBezTo>
                  <a:cubicBezTo>
                    <a:pt x="136" y="444"/>
                    <a:pt x="147" y="468"/>
                    <a:pt x="149" y="497"/>
                  </a:cubicBezTo>
                  <a:cubicBezTo>
                    <a:pt x="147" y="522"/>
                    <a:pt x="125" y="556"/>
                    <a:pt x="126" y="579"/>
                  </a:cubicBezTo>
                  <a:cubicBezTo>
                    <a:pt x="95" y="724"/>
                    <a:pt x="136" y="814"/>
                    <a:pt x="135" y="842"/>
                  </a:cubicBezTo>
                  <a:cubicBezTo>
                    <a:pt x="134" y="877"/>
                    <a:pt x="151" y="885"/>
                    <a:pt x="150" y="916"/>
                  </a:cubicBezTo>
                  <a:cubicBezTo>
                    <a:pt x="174" y="1296"/>
                    <a:pt x="174" y="1296"/>
                    <a:pt x="174" y="1296"/>
                  </a:cubicBezTo>
                  <a:cubicBezTo>
                    <a:pt x="174" y="1308"/>
                    <a:pt x="172" y="1349"/>
                    <a:pt x="176" y="1371"/>
                  </a:cubicBezTo>
                  <a:cubicBezTo>
                    <a:pt x="177" y="1376"/>
                    <a:pt x="185" y="1400"/>
                    <a:pt x="185" y="1434"/>
                  </a:cubicBezTo>
                  <a:cubicBezTo>
                    <a:pt x="187" y="1488"/>
                    <a:pt x="175" y="1565"/>
                    <a:pt x="177" y="1604"/>
                  </a:cubicBezTo>
                  <a:cubicBezTo>
                    <a:pt x="180" y="1667"/>
                    <a:pt x="178" y="1723"/>
                    <a:pt x="188" y="1764"/>
                  </a:cubicBezTo>
                  <a:cubicBezTo>
                    <a:pt x="273" y="1688"/>
                    <a:pt x="273" y="1688"/>
                    <a:pt x="273" y="1688"/>
                  </a:cubicBezTo>
                  <a:cubicBezTo>
                    <a:pt x="276" y="1675"/>
                    <a:pt x="298" y="1591"/>
                    <a:pt x="296" y="1537"/>
                  </a:cubicBezTo>
                  <a:cubicBezTo>
                    <a:pt x="295" y="1504"/>
                    <a:pt x="302" y="1424"/>
                    <a:pt x="302" y="1402"/>
                  </a:cubicBezTo>
                  <a:cubicBezTo>
                    <a:pt x="302" y="1398"/>
                    <a:pt x="304" y="1373"/>
                    <a:pt x="303" y="1368"/>
                  </a:cubicBezTo>
                  <a:cubicBezTo>
                    <a:pt x="296" y="1334"/>
                    <a:pt x="314" y="1168"/>
                    <a:pt x="314" y="1166"/>
                  </a:cubicBezTo>
                  <a:cubicBezTo>
                    <a:pt x="316" y="1144"/>
                    <a:pt x="319" y="999"/>
                    <a:pt x="319" y="999"/>
                  </a:cubicBezTo>
                  <a:cubicBezTo>
                    <a:pt x="367" y="998"/>
                    <a:pt x="367" y="998"/>
                    <a:pt x="367" y="998"/>
                  </a:cubicBezTo>
                  <a:cubicBezTo>
                    <a:pt x="367" y="998"/>
                    <a:pt x="373" y="1145"/>
                    <a:pt x="375" y="1167"/>
                  </a:cubicBezTo>
                  <a:cubicBezTo>
                    <a:pt x="375" y="1169"/>
                    <a:pt x="385" y="1335"/>
                    <a:pt x="379" y="1368"/>
                  </a:cubicBezTo>
                  <a:cubicBezTo>
                    <a:pt x="378" y="1373"/>
                    <a:pt x="380" y="1398"/>
                    <a:pt x="380" y="1402"/>
                  </a:cubicBezTo>
                  <a:cubicBezTo>
                    <a:pt x="380" y="1424"/>
                    <a:pt x="388" y="1501"/>
                    <a:pt x="385" y="1534"/>
                  </a:cubicBezTo>
                  <a:cubicBezTo>
                    <a:pt x="381" y="1591"/>
                    <a:pt x="396" y="1666"/>
                    <a:pt x="402" y="1697"/>
                  </a:cubicBezTo>
                  <a:cubicBezTo>
                    <a:pt x="488" y="1764"/>
                    <a:pt x="488" y="1764"/>
                    <a:pt x="488" y="1764"/>
                  </a:cubicBezTo>
                  <a:cubicBezTo>
                    <a:pt x="493" y="1714"/>
                    <a:pt x="499" y="1669"/>
                    <a:pt x="502" y="1605"/>
                  </a:cubicBezTo>
                  <a:cubicBezTo>
                    <a:pt x="503" y="1573"/>
                    <a:pt x="495" y="1503"/>
                    <a:pt x="497" y="1434"/>
                  </a:cubicBezTo>
                  <a:cubicBezTo>
                    <a:pt x="498" y="1400"/>
                    <a:pt x="504" y="1376"/>
                    <a:pt x="505" y="1371"/>
                  </a:cubicBezTo>
                  <a:cubicBezTo>
                    <a:pt x="509" y="1349"/>
                    <a:pt x="504" y="1308"/>
                    <a:pt x="504" y="1296"/>
                  </a:cubicBezTo>
                  <a:cubicBezTo>
                    <a:pt x="510" y="1108"/>
                    <a:pt x="535" y="946"/>
                    <a:pt x="533" y="907"/>
                  </a:cubicBezTo>
                  <a:cubicBezTo>
                    <a:pt x="533" y="907"/>
                    <a:pt x="550" y="856"/>
                    <a:pt x="547" y="842"/>
                  </a:cubicBezTo>
                  <a:cubicBezTo>
                    <a:pt x="546" y="814"/>
                    <a:pt x="594" y="733"/>
                    <a:pt x="557" y="583"/>
                  </a:cubicBezTo>
                  <a:cubicBezTo>
                    <a:pt x="558" y="559"/>
                    <a:pt x="536" y="523"/>
                    <a:pt x="535" y="499"/>
                  </a:cubicBezTo>
                  <a:cubicBezTo>
                    <a:pt x="536" y="469"/>
                    <a:pt x="547" y="444"/>
                    <a:pt x="547" y="433"/>
                  </a:cubicBezTo>
                  <a:cubicBezTo>
                    <a:pt x="547" y="432"/>
                    <a:pt x="547" y="432"/>
                    <a:pt x="547" y="432"/>
                  </a:cubicBezTo>
                  <a:cubicBezTo>
                    <a:pt x="548" y="442"/>
                    <a:pt x="549" y="451"/>
                    <a:pt x="549" y="455"/>
                  </a:cubicBezTo>
                  <a:cubicBezTo>
                    <a:pt x="551" y="463"/>
                    <a:pt x="551" y="475"/>
                    <a:pt x="552" y="477"/>
                  </a:cubicBezTo>
                  <a:cubicBezTo>
                    <a:pt x="553" y="489"/>
                    <a:pt x="563" y="554"/>
                    <a:pt x="564" y="578"/>
                  </a:cubicBezTo>
                  <a:cubicBezTo>
                    <a:pt x="559" y="611"/>
                    <a:pt x="576" y="628"/>
                    <a:pt x="585" y="675"/>
                  </a:cubicBezTo>
                  <a:cubicBezTo>
                    <a:pt x="589" y="700"/>
                    <a:pt x="617" y="814"/>
                    <a:pt x="619" y="826"/>
                  </a:cubicBezTo>
                  <a:cubicBezTo>
                    <a:pt x="621" y="839"/>
                    <a:pt x="624" y="852"/>
                    <a:pt x="626" y="855"/>
                  </a:cubicBezTo>
                  <a:cubicBezTo>
                    <a:pt x="684" y="843"/>
                    <a:pt x="684" y="843"/>
                    <a:pt x="684" y="843"/>
                  </a:cubicBezTo>
                  <a:cubicBezTo>
                    <a:pt x="681" y="832"/>
                    <a:pt x="681" y="821"/>
                    <a:pt x="678" y="808"/>
                  </a:cubicBezTo>
                  <a:cubicBezTo>
                    <a:pt x="675" y="796"/>
                    <a:pt x="675" y="771"/>
                    <a:pt x="674" y="753"/>
                  </a:cubicBezTo>
                  <a:cubicBezTo>
                    <a:pt x="673" y="724"/>
                    <a:pt x="673" y="608"/>
                    <a:pt x="656" y="566"/>
                  </a:cubicBezTo>
                  <a:cubicBezTo>
                    <a:pt x="653" y="553"/>
                    <a:pt x="649" y="532"/>
                    <a:pt x="650" y="502"/>
                  </a:cubicBezTo>
                  <a:cubicBezTo>
                    <a:pt x="640" y="419"/>
                    <a:pt x="621" y="372"/>
                    <a:pt x="623" y="346"/>
                  </a:cubicBezTo>
                  <a:cubicBezTo>
                    <a:pt x="622" y="306"/>
                    <a:pt x="599" y="257"/>
                    <a:pt x="589" y="235"/>
                  </a:cubicBezTo>
                  <a:cubicBezTo>
                    <a:pt x="574" y="206"/>
                    <a:pt x="521" y="165"/>
                    <a:pt x="506" y="159"/>
                  </a:cubicBezTo>
                  <a:cubicBezTo>
                    <a:pt x="500" y="156"/>
                    <a:pt x="463" y="128"/>
                    <a:pt x="431" y="108"/>
                  </a:cubicBezTo>
                  <a:cubicBezTo>
                    <a:pt x="398" y="81"/>
                    <a:pt x="410" y="50"/>
                    <a:pt x="411" y="36"/>
                  </a:cubicBezTo>
                  <a:cubicBezTo>
                    <a:pt x="265" y="0"/>
                    <a:pt x="265" y="0"/>
                    <a:pt x="265" y="0"/>
                  </a:cubicBezTo>
                  <a:cubicBezTo>
                    <a:pt x="265" y="16"/>
                    <a:pt x="280" y="81"/>
                    <a:pt x="250" y="113"/>
                  </a:cubicBezTo>
                  <a:cubicBezTo>
                    <a:pt x="238" y="119"/>
                    <a:pt x="171" y="171"/>
                    <a:pt x="152" y="179"/>
                  </a:cubicBezTo>
                  <a:cubicBezTo>
                    <a:pt x="121" y="192"/>
                    <a:pt x="85" y="250"/>
                    <a:pt x="75" y="294"/>
                  </a:cubicBezTo>
                  <a:cubicBezTo>
                    <a:pt x="71" y="313"/>
                    <a:pt x="57" y="353"/>
                    <a:pt x="56" y="366"/>
                  </a:cubicBezTo>
                  <a:cubicBezTo>
                    <a:pt x="58" y="391"/>
                    <a:pt x="45" y="408"/>
                    <a:pt x="37" y="502"/>
                  </a:cubicBezTo>
                  <a:cubicBezTo>
                    <a:pt x="37" y="532"/>
                    <a:pt x="34" y="553"/>
                    <a:pt x="30" y="566"/>
                  </a:cubicBezTo>
                  <a:cubicBezTo>
                    <a:pt x="13" y="608"/>
                    <a:pt x="13" y="724"/>
                    <a:pt x="12" y="753"/>
                  </a:cubicBezTo>
                  <a:cubicBezTo>
                    <a:pt x="11" y="771"/>
                    <a:pt x="11" y="796"/>
                    <a:pt x="8" y="808"/>
                  </a:cubicBezTo>
                  <a:cubicBezTo>
                    <a:pt x="5" y="821"/>
                    <a:pt x="7" y="832"/>
                    <a:pt x="4" y="843"/>
                  </a:cubicBezTo>
                  <a:cubicBezTo>
                    <a:pt x="1" y="854"/>
                    <a:pt x="0" y="868"/>
                    <a:pt x="0" y="874"/>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12" name="Freeform 882">
              <a:extLst>
                <a:ext uri="{FF2B5EF4-FFF2-40B4-BE49-F238E27FC236}">
                  <a16:creationId xmlns:a16="http://schemas.microsoft.com/office/drawing/2014/main" id="{1AD16572-3470-4312-B0B0-EA54FB6FF5FD}"/>
                </a:ext>
              </a:extLst>
            </p:cNvPr>
            <p:cNvSpPr>
              <a:spLocks/>
            </p:cNvSpPr>
            <p:nvPr/>
          </p:nvSpPr>
          <p:spPr bwMode="auto">
            <a:xfrm>
              <a:off x="3916" y="2317"/>
              <a:ext cx="195" cy="338"/>
            </a:xfrm>
            <a:custGeom>
              <a:avLst/>
              <a:gdLst>
                <a:gd name="T0" fmla="*/ 237 w 130"/>
                <a:gd name="T1" fmla="*/ 42 h 226"/>
                <a:gd name="T2" fmla="*/ 207 w 130"/>
                <a:gd name="T3" fmla="*/ 130 h 226"/>
                <a:gd name="T4" fmla="*/ 108 w 130"/>
                <a:gd name="T5" fmla="*/ 275 h 226"/>
                <a:gd name="T6" fmla="*/ 53 w 130"/>
                <a:gd name="T7" fmla="*/ 425 h 226"/>
                <a:gd name="T8" fmla="*/ 174 w 130"/>
                <a:gd name="T9" fmla="*/ 356 h 226"/>
                <a:gd name="T10" fmla="*/ 215 w 130"/>
                <a:gd name="T11" fmla="*/ 311 h 226"/>
                <a:gd name="T12" fmla="*/ 224 w 130"/>
                <a:gd name="T13" fmla="*/ 398 h 226"/>
                <a:gd name="T14" fmla="*/ 221 w 130"/>
                <a:gd name="T15" fmla="*/ 473 h 226"/>
                <a:gd name="T16" fmla="*/ 207 w 130"/>
                <a:gd name="T17" fmla="*/ 520 h 226"/>
                <a:gd name="T18" fmla="*/ 156 w 130"/>
                <a:gd name="T19" fmla="*/ 555 h 226"/>
                <a:gd name="T20" fmla="*/ 72 w 130"/>
                <a:gd name="T21" fmla="*/ 615 h 226"/>
                <a:gd name="T22" fmla="*/ 66 w 130"/>
                <a:gd name="T23" fmla="*/ 667 h 226"/>
                <a:gd name="T24" fmla="*/ 89 w 130"/>
                <a:gd name="T25" fmla="*/ 669 h 226"/>
                <a:gd name="T26" fmla="*/ 80 w 130"/>
                <a:gd name="T27" fmla="*/ 721 h 226"/>
                <a:gd name="T28" fmla="*/ 140 w 130"/>
                <a:gd name="T29" fmla="*/ 722 h 226"/>
                <a:gd name="T30" fmla="*/ 161 w 130"/>
                <a:gd name="T31" fmla="*/ 722 h 226"/>
                <a:gd name="T32" fmla="*/ 180 w 130"/>
                <a:gd name="T33" fmla="*/ 754 h 226"/>
                <a:gd name="T34" fmla="*/ 237 w 130"/>
                <a:gd name="T35" fmla="*/ 727 h 226"/>
                <a:gd name="T36" fmla="*/ 311 w 130"/>
                <a:gd name="T37" fmla="*/ 669 h 226"/>
                <a:gd name="T38" fmla="*/ 377 w 130"/>
                <a:gd name="T39" fmla="*/ 552 h 226"/>
                <a:gd name="T40" fmla="*/ 423 w 130"/>
                <a:gd name="T41" fmla="*/ 428 h 226"/>
                <a:gd name="T42" fmla="*/ 423 w 130"/>
                <a:gd name="T43" fmla="*/ 311 h 226"/>
                <a:gd name="T44" fmla="*/ 440 w 130"/>
                <a:gd name="T45" fmla="*/ 82 h 226"/>
                <a:gd name="T46" fmla="*/ 237 w 130"/>
                <a:gd name="T47" fmla="*/ 40 h 2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0" h="226">
                  <a:moveTo>
                    <a:pt x="70" y="13"/>
                  </a:moveTo>
                  <a:cubicBezTo>
                    <a:pt x="70" y="13"/>
                    <a:pt x="69" y="31"/>
                    <a:pt x="61" y="39"/>
                  </a:cubicBezTo>
                  <a:cubicBezTo>
                    <a:pt x="52" y="48"/>
                    <a:pt x="44" y="71"/>
                    <a:pt x="32" y="82"/>
                  </a:cubicBezTo>
                  <a:cubicBezTo>
                    <a:pt x="20" y="93"/>
                    <a:pt x="0" y="118"/>
                    <a:pt x="15" y="127"/>
                  </a:cubicBezTo>
                  <a:cubicBezTo>
                    <a:pt x="29" y="136"/>
                    <a:pt x="47" y="117"/>
                    <a:pt x="51" y="106"/>
                  </a:cubicBezTo>
                  <a:cubicBezTo>
                    <a:pt x="55" y="95"/>
                    <a:pt x="63" y="93"/>
                    <a:pt x="63" y="93"/>
                  </a:cubicBezTo>
                  <a:cubicBezTo>
                    <a:pt x="63" y="93"/>
                    <a:pt x="62" y="113"/>
                    <a:pt x="66" y="119"/>
                  </a:cubicBezTo>
                  <a:cubicBezTo>
                    <a:pt x="69" y="125"/>
                    <a:pt x="61" y="134"/>
                    <a:pt x="65" y="141"/>
                  </a:cubicBezTo>
                  <a:cubicBezTo>
                    <a:pt x="67" y="144"/>
                    <a:pt x="62" y="146"/>
                    <a:pt x="61" y="156"/>
                  </a:cubicBezTo>
                  <a:cubicBezTo>
                    <a:pt x="59" y="165"/>
                    <a:pt x="53" y="156"/>
                    <a:pt x="46" y="166"/>
                  </a:cubicBezTo>
                  <a:cubicBezTo>
                    <a:pt x="43" y="170"/>
                    <a:pt x="21" y="166"/>
                    <a:pt x="21" y="184"/>
                  </a:cubicBezTo>
                  <a:cubicBezTo>
                    <a:pt x="21" y="184"/>
                    <a:pt x="10" y="194"/>
                    <a:pt x="19" y="199"/>
                  </a:cubicBezTo>
                  <a:cubicBezTo>
                    <a:pt x="26" y="200"/>
                    <a:pt x="26" y="200"/>
                    <a:pt x="26" y="200"/>
                  </a:cubicBezTo>
                  <a:cubicBezTo>
                    <a:pt x="26" y="200"/>
                    <a:pt x="16" y="207"/>
                    <a:pt x="23" y="215"/>
                  </a:cubicBezTo>
                  <a:cubicBezTo>
                    <a:pt x="26" y="218"/>
                    <a:pt x="38" y="216"/>
                    <a:pt x="41" y="216"/>
                  </a:cubicBezTo>
                  <a:cubicBezTo>
                    <a:pt x="45" y="216"/>
                    <a:pt x="47" y="216"/>
                    <a:pt x="47" y="216"/>
                  </a:cubicBezTo>
                  <a:cubicBezTo>
                    <a:pt x="47" y="216"/>
                    <a:pt x="46" y="224"/>
                    <a:pt x="53" y="225"/>
                  </a:cubicBezTo>
                  <a:cubicBezTo>
                    <a:pt x="60" y="226"/>
                    <a:pt x="67" y="220"/>
                    <a:pt x="70" y="217"/>
                  </a:cubicBezTo>
                  <a:cubicBezTo>
                    <a:pt x="72" y="214"/>
                    <a:pt x="86" y="208"/>
                    <a:pt x="92" y="200"/>
                  </a:cubicBezTo>
                  <a:cubicBezTo>
                    <a:pt x="97" y="191"/>
                    <a:pt x="105" y="191"/>
                    <a:pt x="111" y="165"/>
                  </a:cubicBezTo>
                  <a:cubicBezTo>
                    <a:pt x="114" y="153"/>
                    <a:pt x="124" y="138"/>
                    <a:pt x="125" y="128"/>
                  </a:cubicBezTo>
                  <a:cubicBezTo>
                    <a:pt x="125" y="118"/>
                    <a:pt x="127" y="109"/>
                    <a:pt x="125" y="93"/>
                  </a:cubicBezTo>
                  <a:cubicBezTo>
                    <a:pt x="122" y="77"/>
                    <a:pt x="130" y="25"/>
                    <a:pt x="130" y="25"/>
                  </a:cubicBezTo>
                  <a:cubicBezTo>
                    <a:pt x="130" y="25"/>
                    <a:pt x="103" y="0"/>
                    <a:pt x="70" y="12"/>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13" name="Freeform 883">
              <a:extLst>
                <a:ext uri="{FF2B5EF4-FFF2-40B4-BE49-F238E27FC236}">
                  <a16:creationId xmlns:a16="http://schemas.microsoft.com/office/drawing/2014/main" id="{54715FF2-2060-4913-914B-26A1E9858F18}"/>
                </a:ext>
              </a:extLst>
            </p:cNvPr>
            <p:cNvSpPr>
              <a:spLocks/>
            </p:cNvSpPr>
            <p:nvPr/>
          </p:nvSpPr>
          <p:spPr bwMode="auto">
            <a:xfrm>
              <a:off x="4009" y="2458"/>
              <a:ext cx="47" cy="93"/>
            </a:xfrm>
            <a:custGeom>
              <a:avLst/>
              <a:gdLst>
                <a:gd name="T0" fmla="*/ 8 w 31"/>
                <a:gd name="T1" fmla="*/ 0 h 62"/>
                <a:gd name="T2" fmla="*/ 74 w 31"/>
                <a:gd name="T3" fmla="*/ 53 h 62"/>
                <a:gd name="T4" fmla="*/ 76 w 31"/>
                <a:gd name="T5" fmla="*/ 126 h 62"/>
                <a:gd name="T6" fmla="*/ 67 w 31"/>
                <a:gd name="T7" fmla="*/ 201 h 62"/>
                <a:gd name="T8" fmla="*/ 39 w 31"/>
                <a:gd name="T9" fmla="*/ 176 h 62"/>
                <a:gd name="T10" fmla="*/ 12 w 31"/>
                <a:gd name="T11" fmla="*/ 126 h 62"/>
                <a:gd name="T12" fmla="*/ 8 w 31"/>
                <a:gd name="T13" fmla="*/ 62 h 62"/>
                <a:gd name="T14" fmla="*/ 8 w 31"/>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62">
                  <a:moveTo>
                    <a:pt x="2" y="0"/>
                  </a:moveTo>
                  <a:cubicBezTo>
                    <a:pt x="2" y="0"/>
                    <a:pt x="1" y="7"/>
                    <a:pt x="21" y="15"/>
                  </a:cubicBezTo>
                  <a:cubicBezTo>
                    <a:pt x="31" y="19"/>
                    <a:pt x="23" y="36"/>
                    <a:pt x="22" y="37"/>
                  </a:cubicBezTo>
                  <a:cubicBezTo>
                    <a:pt x="21" y="39"/>
                    <a:pt x="19" y="59"/>
                    <a:pt x="19" y="59"/>
                  </a:cubicBezTo>
                  <a:cubicBezTo>
                    <a:pt x="19" y="59"/>
                    <a:pt x="15" y="62"/>
                    <a:pt x="11" y="52"/>
                  </a:cubicBezTo>
                  <a:cubicBezTo>
                    <a:pt x="6" y="42"/>
                    <a:pt x="0" y="52"/>
                    <a:pt x="3" y="37"/>
                  </a:cubicBezTo>
                  <a:cubicBezTo>
                    <a:pt x="7" y="23"/>
                    <a:pt x="2" y="23"/>
                    <a:pt x="2" y="18"/>
                  </a:cubicBezTo>
                  <a:lnTo>
                    <a:pt x="2" y="0"/>
                  </a:lnTo>
                  <a:close/>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14" name="Freeform 884">
              <a:extLst>
                <a:ext uri="{FF2B5EF4-FFF2-40B4-BE49-F238E27FC236}">
                  <a16:creationId xmlns:a16="http://schemas.microsoft.com/office/drawing/2014/main" id="{DF67FFB9-38DB-4A33-9817-1039C5EA8E9F}"/>
                </a:ext>
              </a:extLst>
            </p:cNvPr>
            <p:cNvSpPr>
              <a:spLocks/>
            </p:cNvSpPr>
            <p:nvPr/>
          </p:nvSpPr>
          <p:spPr bwMode="auto">
            <a:xfrm>
              <a:off x="3917" y="2318"/>
              <a:ext cx="197" cy="337"/>
            </a:xfrm>
            <a:custGeom>
              <a:avLst/>
              <a:gdLst>
                <a:gd name="T0" fmla="*/ 235 w 131"/>
                <a:gd name="T1" fmla="*/ 40 h 225"/>
                <a:gd name="T2" fmla="*/ 203 w 131"/>
                <a:gd name="T3" fmla="*/ 130 h 225"/>
                <a:gd name="T4" fmla="*/ 107 w 131"/>
                <a:gd name="T5" fmla="*/ 271 h 225"/>
                <a:gd name="T6" fmla="*/ 48 w 131"/>
                <a:gd name="T7" fmla="*/ 427 h 225"/>
                <a:gd name="T8" fmla="*/ 170 w 131"/>
                <a:gd name="T9" fmla="*/ 352 h 225"/>
                <a:gd name="T10" fmla="*/ 215 w 131"/>
                <a:gd name="T11" fmla="*/ 310 h 225"/>
                <a:gd name="T12" fmla="*/ 221 w 131"/>
                <a:gd name="T13" fmla="*/ 397 h 225"/>
                <a:gd name="T14" fmla="*/ 221 w 131"/>
                <a:gd name="T15" fmla="*/ 472 h 225"/>
                <a:gd name="T16" fmla="*/ 203 w 131"/>
                <a:gd name="T17" fmla="*/ 520 h 225"/>
                <a:gd name="T18" fmla="*/ 153 w 131"/>
                <a:gd name="T19" fmla="*/ 554 h 225"/>
                <a:gd name="T20" fmla="*/ 72 w 131"/>
                <a:gd name="T21" fmla="*/ 614 h 225"/>
                <a:gd name="T22" fmla="*/ 62 w 131"/>
                <a:gd name="T23" fmla="*/ 667 h 225"/>
                <a:gd name="T24" fmla="*/ 89 w 131"/>
                <a:gd name="T25" fmla="*/ 668 h 225"/>
                <a:gd name="T26" fmla="*/ 80 w 131"/>
                <a:gd name="T27" fmla="*/ 720 h 225"/>
                <a:gd name="T28" fmla="*/ 140 w 131"/>
                <a:gd name="T29" fmla="*/ 722 h 225"/>
                <a:gd name="T30" fmla="*/ 156 w 131"/>
                <a:gd name="T31" fmla="*/ 722 h 225"/>
                <a:gd name="T32" fmla="*/ 180 w 131"/>
                <a:gd name="T33" fmla="*/ 753 h 225"/>
                <a:gd name="T34" fmla="*/ 235 w 131"/>
                <a:gd name="T35" fmla="*/ 726 h 225"/>
                <a:gd name="T36" fmla="*/ 310 w 131"/>
                <a:gd name="T37" fmla="*/ 668 h 225"/>
                <a:gd name="T38" fmla="*/ 373 w 131"/>
                <a:gd name="T39" fmla="*/ 551 h 225"/>
                <a:gd name="T40" fmla="*/ 421 w 131"/>
                <a:gd name="T41" fmla="*/ 427 h 225"/>
                <a:gd name="T42" fmla="*/ 421 w 131"/>
                <a:gd name="T43" fmla="*/ 310 h 225"/>
                <a:gd name="T44" fmla="*/ 439 w 131"/>
                <a:gd name="T45" fmla="*/ 82 h 225"/>
                <a:gd name="T46" fmla="*/ 435 w 131"/>
                <a:gd name="T47" fmla="*/ 0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1" h="225">
                  <a:moveTo>
                    <a:pt x="69" y="12"/>
                  </a:moveTo>
                  <a:cubicBezTo>
                    <a:pt x="69" y="12"/>
                    <a:pt x="68" y="30"/>
                    <a:pt x="60" y="39"/>
                  </a:cubicBezTo>
                  <a:cubicBezTo>
                    <a:pt x="52" y="47"/>
                    <a:pt x="43" y="70"/>
                    <a:pt x="31" y="81"/>
                  </a:cubicBezTo>
                  <a:cubicBezTo>
                    <a:pt x="20" y="92"/>
                    <a:pt x="0" y="118"/>
                    <a:pt x="14" y="127"/>
                  </a:cubicBezTo>
                  <a:cubicBezTo>
                    <a:pt x="28" y="135"/>
                    <a:pt x="46" y="116"/>
                    <a:pt x="50" y="105"/>
                  </a:cubicBezTo>
                  <a:cubicBezTo>
                    <a:pt x="54" y="94"/>
                    <a:pt x="63" y="92"/>
                    <a:pt x="63" y="92"/>
                  </a:cubicBezTo>
                  <a:cubicBezTo>
                    <a:pt x="63" y="92"/>
                    <a:pt x="62" y="112"/>
                    <a:pt x="65" y="118"/>
                  </a:cubicBezTo>
                  <a:cubicBezTo>
                    <a:pt x="68" y="124"/>
                    <a:pt x="60" y="133"/>
                    <a:pt x="65" y="140"/>
                  </a:cubicBezTo>
                  <a:cubicBezTo>
                    <a:pt x="67" y="143"/>
                    <a:pt x="61" y="145"/>
                    <a:pt x="60" y="155"/>
                  </a:cubicBezTo>
                  <a:cubicBezTo>
                    <a:pt x="59" y="165"/>
                    <a:pt x="53" y="155"/>
                    <a:pt x="45" y="165"/>
                  </a:cubicBezTo>
                  <a:cubicBezTo>
                    <a:pt x="43" y="169"/>
                    <a:pt x="20" y="166"/>
                    <a:pt x="21" y="183"/>
                  </a:cubicBezTo>
                  <a:cubicBezTo>
                    <a:pt x="21" y="183"/>
                    <a:pt x="9" y="193"/>
                    <a:pt x="18" y="198"/>
                  </a:cubicBezTo>
                  <a:cubicBezTo>
                    <a:pt x="26" y="199"/>
                    <a:pt x="26" y="199"/>
                    <a:pt x="26" y="199"/>
                  </a:cubicBezTo>
                  <a:cubicBezTo>
                    <a:pt x="26" y="199"/>
                    <a:pt x="16" y="207"/>
                    <a:pt x="23" y="214"/>
                  </a:cubicBezTo>
                  <a:cubicBezTo>
                    <a:pt x="26" y="217"/>
                    <a:pt x="37" y="215"/>
                    <a:pt x="41" y="215"/>
                  </a:cubicBezTo>
                  <a:cubicBezTo>
                    <a:pt x="44" y="215"/>
                    <a:pt x="46" y="215"/>
                    <a:pt x="46" y="215"/>
                  </a:cubicBezTo>
                  <a:cubicBezTo>
                    <a:pt x="46" y="215"/>
                    <a:pt x="45" y="223"/>
                    <a:pt x="53" y="224"/>
                  </a:cubicBezTo>
                  <a:cubicBezTo>
                    <a:pt x="60" y="225"/>
                    <a:pt x="67" y="219"/>
                    <a:pt x="69" y="216"/>
                  </a:cubicBezTo>
                  <a:cubicBezTo>
                    <a:pt x="71" y="213"/>
                    <a:pt x="85" y="207"/>
                    <a:pt x="91" y="199"/>
                  </a:cubicBezTo>
                  <a:cubicBezTo>
                    <a:pt x="97" y="190"/>
                    <a:pt x="104" y="190"/>
                    <a:pt x="110" y="164"/>
                  </a:cubicBezTo>
                  <a:cubicBezTo>
                    <a:pt x="113" y="152"/>
                    <a:pt x="123" y="137"/>
                    <a:pt x="124" y="127"/>
                  </a:cubicBezTo>
                  <a:cubicBezTo>
                    <a:pt x="125" y="117"/>
                    <a:pt x="126" y="108"/>
                    <a:pt x="124" y="92"/>
                  </a:cubicBezTo>
                  <a:cubicBezTo>
                    <a:pt x="122" y="76"/>
                    <a:pt x="129" y="25"/>
                    <a:pt x="129" y="25"/>
                  </a:cubicBezTo>
                  <a:cubicBezTo>
                    <a:pt x="129" y="25"/>
                    <a:pt x="131" y="14"/>
                    <a:pt x="128"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15" name="Freeform 885">
              <a:extLst>
                <a:ext uri="{FF2B5EF4-FFF2-40B4-BE49-F238E27FC236}">
                  <a16:creationId xmlns:a16="http://schemas.microsoft.com/office/drawing/2014/main" id="{D36823EA-2B00-4FD4-B883-331DF419F1BE}"/>
                </a:ext>
              </a:extLst>
            </p:cNvPr>
            <p:cNvSpPr>
              <a:spLocks/>
            </p:cNvSpPr>
            <p:nvPr/>
          </p:nvSpPr>
          <p:spPr bwMode="auto">
            <a:xfrm>
              <a:off x="3986" y="2456"/>
              <a:ext cx="64" cy="183"/>
            </a:xfrm>
            <a:custGeom>
              <a:avLst/>
              <a:gdLst>
                <a:gd name="T0" fmla="*/ 61 w 42"/>
                <a:gd name="T1" fmla="*/ 0 h 122"/>
                <a:gd name="T2" fmla="*/ 143 w 42"/>
                <a:gd name="T3" fmla="*/ 72 h 122"/>
                <a:gd name="T4" fmla="*/ 134 w 42"/>
                <a:gd name="T5" fmla="*/ 126 h 122"/>
                <a:gd name="T6" fmla="*/ 120 w 42"/>
                <a:gd name="T7" fmla="*/ 197 h 122"/>
                <a:gd name="T8" fmla="*/ 120 w 42"/>
                <a:gd name="T9" fmla="*/ 230 h 122"/>
                <a:gd name="T10" fmla="*/ 107 w 42"/>
                <a:gd name="T11" fmla="*/ 251 h 122"/>
                <a:gd name="T12" fmla="*/ 79 w 42"/>
                <a:gd name="T13" fmla="*/ 323 h 122"/>
                <a:gd name="T14" fmla="*/ 32 w 42"/>
                <a:gd name="T15" fmla="*/ 363 h 122"/>
                <a:gd name="T16" fmla="*/ 0 w 42"/>
                <a:gd name="T17" fmla="*/ 413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122">
                  <a:moveTo>
                    <a:pt x="17" y="0"/>
                  </a:moveTo>
                  <a:cubicBezTo>
                    <a:pt x="18" y="12"/>
                    <a:pt x="39" y="11"/>
                    <a:pt x="41" y="21"/>
                  </a:cubicBezTo>
                  <a:cubicBezTo>
                    <a:pt x="42" y="26"/>
                    <a:pt x="40" y="33"/>
                    <a:pt x="38" y="37"/>
                  </a:cubicBezTo>
                  <a:cubicBezTo>
                    <a:pt x="36" y="44"/>
                    <a:pt x="34" y="51"/>
                    <a:pt x="34" y="58"/>
                  </a:cubicBezTo>
                  <a:cubicBezTo>
                    <a:pt x="34" y="61"/>
                    <a:pt x="34" y="65"/>
                    <a:pt x="34" y="68"/>
                  </a:cubicBezTo>
                  <a:cubicBezTo>
                    <a:pt x="33" y="71"/>
                    <a:pt x="32" y="71"/>
                    <a:pt x="30" y="74"/>
                  </a:cubicBezTo>
                  <a:cubicBezTo>
                    <a:pt x="25" y="80"/>
                    <a:pt x="24" y="88"/>
                    <a:pt x="22" y="95"/>
                  </a:cubicBezTo>
                  <a:cubicBezTo>
                    <a:pt x="19" y="103"/>
                    <a:pt x="15" y="101"/>
                    <a:pt x="9" y="107"/>
                  </a:cubicBezTo>
                  <a:cubicBezTo>
                    <a:pt x="5" y="110"/>
                    <a:pt x="0" y="117"/>
                    <a:pt x="0" y="12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16" name="Freeform 886">
              <a:extLst>
                <a:ext uri="{FF2B5EF4-FFF2-40B4-BE49-F238E27FC236}">
                  <a16:creationId xmlns:a16="http://schemas.microsoft.com/office/drawing/2014/main" id="{98D3E634-04BC-4598-AC8A-FE55BBA48696}"/>
                </a:ext>
              </a:extLst>
            </p:cNvPr>
            <p:cNvSpPr>
              <a:spLocks/>
            </p:cNvSpPr>
            <p:nvPr/>
          </p:nvSpPr>
          <p:spPr bwMode="auto">
            <a:xfrm>
              <a:off x="4012" y="2449"/>
              <a:ext cx="21" cy="7"/>
            </a:xfrm>
            <a:custGeom>
              <a:avLst/>
              <a:gdLst>
                <a:gd name="T0" fmla="*/ 0 w 14"/>
                <a:gd name="T1" fmla="*/ 14 h 5"/>
                <a:gd name="T2" fmla="*/ 48 w 14"/>
                <a:gd name="T3" fmla="*/ 0 h 5"/>
                <a:gd name="T4" fmla="*/ 0 60000 65536"/>
                <a:gd name="T5" fmla="*/ 0 60000 65536"/>
              </a:gdLst>
              <a:ahLst/>
              <a:cxnLst>
                <a:cxn ang="T4">
                  <a:pos x="T0" y="T1"/>
                </a:cxn>
                <a:cxn ang="T5">
                  <a:pos x="T2" y="T3"/>
                </a:cxn>
              </a:cxnLst>
              <a:rect l="0" t="0" r="r" b="b"/>
              <a:pathLst>
                <a:path w="14" h="5">
                  <a:moveTo>
                    <a:pt x="0" y="5"/>
                  </a:moveTo>
                  <a:cubicBezTo>
                    <a:pt x="4" y="2"/>
                    <a:pt x="8" y="0"/>
                    <a:pt x="14"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17" name="Freeform 887">
              <a:extLst>
                <a:ext uri="{FF2B5EF4-FFF2-40B4-BE49-F238E27FC236}">
                  <a16:creationId xmlns:a16="http://schemas.microsoft.com/office/drawing/2014/main" id="{83FFD050-F305-4E6D-9C70-02EDB5615A92}"/>
                </a:ext>
              </a:extLst>
            </p:cNvPr>
            <p:cNvSpPr>
              <a:spLocks/>
            </p:cNvSpPr>
            <p:nvPr/>
          </p:nvSpPr>
          <p:spPr bwMode="auto">
            <a:xfrm>
              <a:off x="4015" y="2528"/>
              <a:ext cx="23" cy="20"/>
            </a:xfrm>
            <a:custGeom>
              <a:avLst/>
              <a:gdLst>
                <a:gd name="T0" fmla="*/ 0 w 15"/>
                <a:gd name="T1" fmla="*/ 0 h 13"/>
                <a:gd name="T2" fmla="*/ 54 w 15"/>
                <a:gd name="T3" fmla="*/ 48 h 13"/>
                <a:gd name="T4" fmla="*/ 0 60000 65536"/>
                <a:gd name="T5" fmla="*/ 0 60000 65536"/>
              </a:gdLst>
              <a:ahLst/>
              <a:cxnLst>
                <a:cxn ang="T4">
                  <a:pos x="T0" y="T1"/>
                </a:cxn>
                <a:cxn ang="T5">
                  <a:pos x="T2" y="T3"/>
                </a:cxn>
              </a:cxnLst>
              <a:rect l="0" t="0" r="r" b="b"/>
              <a:pathLst>
                <a:path w="15" h="13">
                  <a:moveTo>
                    <a:pt x="0" y="0"/>
                  </a:moveTo>
                  <a:cubicBezTo>
                    <a:pt x="8" y="2"/>
                    <a:pt x="7" y="13"/>
                    <a:pt x="15" y="1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18" name="Freeform 888">
              <a:extLst>
                <a:ext uri="{FF2B5EF4-FFF2-40B4-BE49-F238E27FC236}">
                  <a16:creationId xmlns:a16="http://schemas.microsoft.com/office/drawing/2014/main" id="{2E4AB4BF-124D-49BE-A179-406330BD6BAB}"/>
                </a:ext>
              </a:extLst>
            </p:cNvPr>
            <p:cNvSpPr>
              <a:spLocks/>
            </p:cNvSpPr>
            <p:nvPr/>
          </p:nvSpPr>
          <p:spPr bwMode="auto">
            <a:xfrm>
              <a:off x="3955" y="2588"/>
              <a:ext cx="66" cy="29"/>
            </a:xfrm>
            <a:custGeom>
              <a:avLst/>
              <a:gdLst>
                <a:gd name="T0" fmla="*/ 149 w 44"/>
                <a:gd name="T1" fmla="*/ 0 h 19"/>
                <a:gd name="T2" fmla="*/ 75 w 44"/>
                <a:gd name="T3" fmla="*/ 49 h 19"/>
                <a:gd name="T4" fmla="*/ 0 w 44"/>
                <a:gd name="T5" fmla="*/ 67 h 19"/>
                <a:gd name="T6" fmla="*/ 0 60000 65536"/>
                <a:gd name="T7" fmla="*/ 0 60000 65536"/>
                <a:gd name="T8" fmla="*/ 0 60000 65536"/>
              </a:gdLst>
              <a:ahLst/>
              <a:cxnLst>
                <a:cxn ang="T6">
                  <a:pos x="T0" y="T1"/>
                </a:cxn>
                <a:cxn ang="T7">
                  <a:pos x="T2" y="T3"/>
                </a:cxn>
                <a:cxn ang="T8">
                  <a:pos x="T4" y="T5"/>
                </a:cxn>
              </a:cxnLst>
              <a:rect l="0" t="0" r="r" b="b"/>
              <a:pathLst>
                <a:path w="44" h="19">
                  <a:moveTo>
                    <a:pt x="44" y="0"/>
                  </a:moveTo>
                  <a:cubicBezTo>
                    <a:pt x="35" y="2"/>
                    <a:pt x="31" y="12"/>
                    <a:pt x="22" y="14"/>
                  </a:cubicBezTo>
                  <a:cubicBezTo>
                    <a:pt x="15" y="16"/>
                    <a:pt x="6" y="15"/>
                    <a:pt x="0" y="1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19" name="Freeform 889">
              <a:extLst>
                <a:ext uri="{FF2B5EF4-FFF2-40B4-BE49-F238E27FC236}">
                  <a16:creationId xmlns:a16="http://schemas.microsoft.com/office/drawing/2014/main" id="{55F6E8D6-AC40-4231-8C59-89F9023A0DFE}"/>
                </a:ext>
              </a:extLst>
            </p:cNvPr>
            <p:cNvSpPr>
              <a:spLocks/>
            </p:cNvSpPr>
            <p:nvPr/>
          </p:nvSpPr>
          <p:spPr bwMode="auto">
            <a:xfrm>
              <a:off x="3949" y="2546"/>
              <a:ext cx="83" cy="47"/>
            </a:xfrm>
            <a:custGeom>
              <a:avLst/>
              <a:gdLst>
                <a:gd name="T0" fmla="*/ 0 w 55"/>
                <a:gd name="T1" fmla="*/ 108 h 31"/>
                <a:gd name="T2" fmla="*/ 54 w 55"/>
                <a:gd name="T3" fmla="*/ 102 h 31"/>
                <a:gd name="T4" fmla="*/ 116 w 55"/>
                <a:gd name="T5" fmla="*/ 76 h 31"/>
                <a:gd name="T6" fmla="*/ 164 w 55"/>
                <a:gd name="T7" fmla="*/ 49 h 31"/>
                <a:gd name="T8" fmla="*/ 189 w 55"/>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1">
                  <a:moveTo>
                    <a:pt x="0" y="31"/>
                  </a:moveTo>
                  <a:cubicBezTo>
                    <a:pt x="6" y="29"/>
                    <a:pt x="9" y="30"/>
                    <a:pt x="16" y="29"/>
                  </a:cubicBezTo>
                  <a:cubicBezTo>
                    <a:pt x="23" y="29"/>
                    <a:pt x="27" y="23"/>
                    <a:pt x="34" y="22"/>
                  </a:cubicBezTo>
                  <a:cubicBezTo>
                    <a:pt x="41" y="21"/>
                    <a:pt x="45" y="21"/>
                    <a:pt x="48" y="14"/>
                  </a:cubicBezTo>
                  <a:cubicBezTo>
                    <a:pt x="50" y="8"/>
                    <a:pt x="50" y="4"/>
                    <a:pt x="55"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20" name="Freeform 890">
              <a:extLst>
                <a:ext uri="{FF2B5EF4-FFF2-40B4-BE49-F238E27FC236}">
                  <a16:creationId xmlns:a16="http://schemas.microsoft.com/office/drawing/2014/main" id="{D164DE8C-83D2-4350-ABDF-9A2F46D0EB79}"/>
                </a:ext>
              </a:extLst>
            </p:cNvPr>
            <p:cNvSpPr>
              <a:spLocks/>
            </p:cNvSpPr>
            <p:nvPr/>
          </p:nvSpPr>
          <p:spPr bwMode="auto">
            <a:xfrm>
              <a:off x="3934" y="2480"/>
              <a:ext cx="27" cy="27"/>
            </a:xfrm>
            <a:custGeom>
              <a:avLst/>
              <a:gdLst>
                <a:gd name="T0" fmla="*/ 62 w 18"/>
                <a:gd name="T1" fmla="*/ 27 h 18"/>
                <a:gd name="T2" fmla="*/ 45 w 18"/>
                <a:gd name="T3" fmla="*/ 62 h 18"/>
                <a:gd name="T4" fmla="*/ 0 w 18"/>
                <a:gd name="T5" fmla="*/ 35 h 18"/>
                <a:gd name="T6" fmla="*/ 26 w 18"/>
                <a:gd name="T7" fmla="*/ 0 h 18"/>
                <a:gd name="T8" fmla="*/ 62 w 18"/>
                <a:gd name="T9" fmla="*/ 2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18" y="8"/>
                  </a:moveTo>
                  <a:cubicBezTo>
                    <a:pt x="13" y="18"/>
                    <a:pt x="13" y="18"/>
                    <a:pt x="13" y="18"/>
                  </a:cubicBezTo>
                  <a:cubicBezTo>
                    <a:pt x="13" y="18"/>
                    <a:pt x="5" y="11"/>
                    <a:pt x="0" y="10"/>
                  </a:cubicBezTo>
                  <a:cubicBezTo>
                    <a:pt x="0" y="10"/>
                    <a:pt x="3" y="3"/>
                    <a:pt x="7" y="0"/>
                  </a:cubicBezTo>
                  <a:cubicBezTo>
                    <a:pt x="7" y="0"/>
                    <a:pt x="15" y="0"/>
                    <a:pt x="18" y="8"/>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21" name="Freeform 891">
              <a:extLst>
                <a:ext uri="{FF2B5EF4-FFF2-40B4-BE49-F238E27FC236}">
                  <a16:creationId xmlns:a16="http://schemas.microsoft.com/office/drawing/2014/main" id="{DFBF4AFF-5ABE-49FF-8717-9833A41C84CA}"/>
                </a:ext>
              </a:extLst>
            </p:cNvPr>
            <p:cNvSpPr>
              <a:spLocks/>
            </p:cNvSpPr>
            <p:nvPr/>
          </p:nvSpPr>
          <p:spPr bwMode="auto">
            <a:xfrm>
              <a:off x="3994" y="2637"/>
              <a:ext cx="29" cy="18"/>
            </a:xfrm>
            <a:custGeom>
              <a:avLst/>
              <a:gdLst>
                <a:gd name="T0" fmla="*/ 67 w 19"/>
                <a:gd name="T1" fmla="*/ 12 h 12"/>
                <a:gd name="T2" fmla="*/ 18 w 19"/>
                <a:gd name="T3" fmla="*/ 21 h 12"/>
                <a:gd name="T4" fmla="*/ 18 w 19"/>
                <a:gd name="T5" fmla="*/ 39 h 12"/>
                <a:gd name="T6" fmla="*/ 0 60000 65536"/>
                <a:gd name="T7" fmla="*/ 0 60000 65536"/>
                <a:gd name="T8" fmla="*/ 0 60000 65536"/>
              </a:gdLst>
              <a:ahLst/>
              <a:cxnLst>
                <a:cxn ang="T6">
                  <a:pos x="T0" y="T1"/>
                </a:cxn>
                <a:cxn ang="T7">
                  <a:pos x="T2" y="T3"/>
                </a:cxn>
                <a:cxn ang="T8">
                  <a:pos x="T4" y="T5"/>
                </a:cxn>
              </a:cxnLst>
              <a:rect l="0" t="0" r="r" b="b"/>
              <a:pathLst>
                <a:path w="19" h="12">
                  <a:moveTo>
                    <a:pt x="19" y="3"/>
                  </a:moveTo>
                  <a:cubicBezTo>
                    <a:pt x="19" y="3"/>
                    <a:pt x="15" y="0"/>
                    <a:pt x="5" y="6"/>
                  </a:cubicBezTo>
                  <a:cubicBezTo>
                    <a:pt x="0" y="9"/>
                    <a:pt x="0" y="12"/>
                    <a:pt x="5" y="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22" name="Freeform 892">
              <a:extLst>
                <a:ext uri="{FF2B5EF4-FFF2-40B4-BE49-F238E27FC236}">
                  <a16:creationId xmlns:a16="http://schemas.microsoft.com/office/drawing/2014/main" id="{47AA70B4-51A0-439C-ADBC-0F40628AA387}"/>
                </a:ext>
              </a:extLst>
            </p:cNvPr>
            <p:cNvSpPr>
              <a:spLocks/>
            </p:cNvSpPr>
            <p:nvPr/>
          </p:nvSpPr>
          <p:spPr bwMode="auto">
            <a:xfrm>
              <a:off x="3950" y="2534"/>
              <a:ext cx="71" cy="57"/>
            </a:xfrm>
            <a:custGeom>
              <a:avLst/>
              <a:gdLst>
                <a:gd name="T0" fmla="*/ 151 w 47"/>
                <a:gd name="T1" fmla="*/ 0 h 38"/>
                <a:gd name="T2" fmla="*/ 134 w 47"/>
                <a:gd name="T3" fmla="*/ 32 h 38"/>
                <a:gd name="T4" fmla="*/ 128 w 47"/>
                <a:gd name="T5" fmla="*/ 54 h 38"/>
                <a:gd name="T6" fmla="*/ 107 w 47"/>
                <a:gd name="T7" fmla="*/ 62 h 38"/>
                <a:gd name="T8" fmla="*/ 89 w 47"/>
                <a:gd name="T9" fmla="*/ 72 h 38"/>
                <a:gd name="T10" fmla="*/ 80 w 47"/>
                <a:gd name="T11" fmla="*/ 80 h 38"/>
                <a:gd name="T12" fmla="*/ 62 w 47"/>
                <a:gd name="T13" fmla="*/ 81 h 38"/>
                <a:gd name="T14" fmla="*/ 32 w 47"/>
                <a:gd name="T15" fmla="*/ 93 h 38"/>
                <a:gd name="T16" fmla="*/ 5 w 47"/>
                <a:gd name="T17" fmla="*/ 126 h 38"/>
                <a:gd name="T18" fmla="*/ 35 w 47"/>
                <a:gd name="T19" fmla="*/ 120 h 38"/>
                <a:gd name="T20" fmla="*/ 54 w 47"/>
                <a:gd name="T21" fmla="*/ 120 h 38"/>
                <a:gd name="T22" fmla="*/ 68 w 47"/>
                <a:gd name="T23" fmla="*/ 116 h 38"/>
                <a:gd name="T24" fmla="*/ 100 w 47"/>
                <a:gd name="T25" fmla="*/ 99 h 38"/>
                <a:gd name="T26" fmla="*/ 134 w 47"/>
                <a:gd name="T27" fmla="*/ 86 h 38"/>
                <a:gd name="T28" fmla="*/ 148 w 47"/>
                <a:gd name="T29" fmla="*/ 75 h 38"/>
                <a:gd name="T30" fmla="*/ 151 w 47"/>
                <a:gd name="T31" fmla="*/ 54 h 38"/>
                <a:gd name="T32" fmla="*/ 162 w 47"/>
                <a:gd name="T33" fmla="*/ 21 h 38"/>
                <a:gd name="T34" fmla="*/ 151 w 47"/>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38">
                  <a:moveTo>
                    <a:pt x="44" y="0"/>
                  </a:moveTo>
                  <a:cubicBezTo>
                    <a:pt x="41" y="2"/>
                    <a:pt x="40" y="6"/>
                    <a:pt x="39" y="9"/>
                  </a:cubicBezTo>
                  <a:cubicBezTo>
                    <a:pt x="39" y="11"/>
                    <a:pt x="38" y="14"/>
                    <a:pt x="37" y="16"/>
                  </a:cubicBezTo>
                  <a:cubicBezTo>
                    <a:pt x="36" y="17"/>
                    <a:pt x="33" y="18"/>
                    <a:pt x="31" y="18"/>
                  </a:cubicBezTo>
                  <a:cubicBezTo>
                    <a:pt x="29" y="19"/>
                    <a:pt x="27" y="20"/>
                    <a:pt x="26" y="21"/>
                  </a:cubicBezTo>
                  <a:cubicBezTo>
                    <a:pt x="25" y="22"/>
                    <a:pt x="24" y="23"/>
                    <a:pt x="23" y="23"/>
                  </a:cubicBezTo>
                  <a:cubicBezTo>
                    <a:pt x="22" y="24"/>
                    <a:pt x="20" y="24"/>
                    <a:pt x="18" y="24"/>
                  </a:cubicBezTo>
                  <a:cubicBezTo>
                    <a:pt x="15" y="25"/>
                    <a:pt x="12" y="26"/>
                    <a:pt x="9" y="27"/>
                  </a:cubicBezTo>
                  <a:cubicBezTo>
                    <a:pt x="5" y="29"/>
                    <a:pt x="0" y="31"/>
                    <a:pt x="1" y="37"/>
                  </a:cubicBezTo>
                  <a:cubicBezTo>
                    <a:pt x="4" y="38"/>
                    <a:pt x="8" y="36"/>
                    <a:pt x="10" y="35"/>
                  </a:cubicBezTo>
                  <a:cubicBezTo>
                    <a:pt x="12" y="34"/>
                    <a:pt x="14" y="35"/>
                    <a:pt x="16" y="35"/>
                  </a:cubicBezTo>
                  <a:cubicBezTo>
                    <a:pt x="17" y="34"/>
                    <a:pt x="18" y="34"/>
                    <a:pt x="20" y="34"/>
                  </a:cubicBezTo>
                  <a:cubicBezTo>
                    <a:pt x="23" y="33"/>
                    <a:pt x="26" y="30"/>
                    <a:pt x="29" y="29"/>
                  </a:cubicBezTo>
                  <a:cubicBezTo>
                    <a:pt x="32" y="27"/>
                    <a:pt x="36" y="26"/>
                    <a:pt x="39" y="25"/>
                  </a:cubicBezTo>
                  <a:cubicBezTo>
                    <a:pt x="41" y="24"/>
                    <a:pt x="42" y="23"/>
                    <a:pt x="43" y="22"/>
                  </a:cubicBezTo>
                  <a:cubicBezTo>
                    <a:pt x="44" y="20"/>
                    <a:pt x="44" y="18"/>
                    <a:pt x="44" y="16"/>
                  </a:cubicBezTo>
                  <a:cubicBezTo>
                    <a:pt x="45" y="13"/>
                    <a:pt x="47" y="10"/>
                    <a:pt x="47" y="6"/>
                  </a:cubicBezTo>
                  <a:cubicBezTo>
                    <a:pt x="47" y="4"/>
                    <a:pt x="47" y="1"/>
                    <a:pt x="44"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23" name="Freeform 893">
              <a:extLst>
                <a:ext uri="{FF2B5EF4-FFF2-40B4-BE49-F238E27FC236}">
                  <a16:creationId xmlns:a16="http://schemas.microsoft.com/office/drawing/2014/main" id="{D9D93E66-9D5D-4E2E-9E80-D894D46FA616}"/>
                </a:ext>
              </a:extLst>
            </p:cNvPr>
            <p:cNvSpPr>
              <a:spLocks/>
            </p:cNvSpPr>
            <p:nvPr/>
          </p:nvSpPr>
          <p:spPr bwMode="auto">
            <a:xfrm>
              <a:off x="3947" y="2546"/>
              <a:ext cx="89" cy="66"/>
            </a:xfrm>
            <a:custGeom>
              <a:avLst/>
              <a:gdLst>
                <a:gd name="T0" fmla="*/ 202 w 59"/>
                <a:gd name="T1" fmla="*/ 12 h 44"/>
                <a:gd name="T2" fmla="*/ 184 w 59"/>
                <a:gd name="T3" fmla="*/ 14 h 44"/>
                <a:gd name="T4" fmla="*/ 169 w 59"/>
                <a:gd name="T5" fmla="*/ 54 h 44"/>
                <a:gd name="T6" fmla="*/ 134 w 59"/>
                <a:gd name="T7" fmla="*/ 80 h 44"/>
                <a:gd name="T8" fmla="*/ 100 w 59"/>
                <a:gd name="T9" fmla="*/ 93 h 44"/>
                <a:gd name="T10" fmla="*/ 81 w 59"/>
                <a:gd name="T11" fmla="*/ 102 h 44"/>
                <a:gd name="T12" fmla="*/ 68 w 59"/>
                <a:gd name="T13" fmla="*/ 107 h 44"/>
                <a:gd name="T14" fmla="*/ 27 w 59"/>
                <a:gd name="T15" fmla="*/ 107 h 44"/>
                <a:gd name="T16" fmla="*/ 0 w 59"/>
                <a:gd name="T17" fmla="*/ 122 h 44"/>
                <a:gd name="T18" fmla="*/ 18 w 59"/>
                <a:gd name="T19" fmla="*/ 147 h 44"/>
                <a:gd name="T20" fmla="*/ 53 w 59"/>
                <a:gd name="T21" fmla="*/ 143 h 44"/>
                <a:gd name="T22" fmla="*/ 86 w 59"/>
                <a:gd name="T23" fmla="*/ 134 h 44"/>
                <a:gd name="T24" fmla="*/ 116 w 59"/>
                <a:gd name="T25" fmla="*/ 120 h 44"/>
                <a:gd name="T26" fmla="*/ 151 w 59"/>
                <a:gd name="T27" fmla="*/ 93 h 44"/>
                <a:gd name="T28" fmla="*/ 164 w 59"/>
                <a:gd name="T29" fmla="*/ 89 h 44"/>
                <a:gd name="T30" fmla="*/ 170 w 59"/>
                <a:gd name="T31" fmla="*/ 72 h 44"/>
                <a:gd name="T32" fmla="*/ 189 w 59"/>
                <a:gd name="T33" fmla="*/ 45 h 44"/>
                <a:gd name="T34" fmla="*/ 196 w 59"/>
                <a:gd name="T35" fmla="*/ 26 h 44"/>
                <a:gd name="T36" fmla="*/ 202 w 59"/>
                <a:gd name="T37" fmla="*/ 12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4">
                  <a:moveTo>
                    <a:pt x="59" y="3"/>
                  </a:moveTo>
                  <a:cubicBezTo>
                    <a:pt x="57" y="2"/>
                    <a:pt x="55" y="0"/>
                    <a:pt x="54" y="4"/>
                  </a:cubicBezTo>
                  <a:cubicBezTo>
                    <a:pt x="53" y="8"/>
                    <a:pt x="52" y="12"/>
                    <a:pt x="49" y="16"/>
                  </a:cubicBezTo>
                  <a:cubicBezTo>
                    <a:pt x="47" y="20"/>
                    <a:pt x="43" y="22"/>
                    <a:pt x="39" y="23"/>
                  </a:cubicBezTo>
                  <a:cubicBezTo>
                    <a:pt x="36" y="25"/>
                    <a:pt x="32" y="25"/>
                    <a:pt x="29" y="27"/>
                  </a:cubicBezTo>
                  <a:cubicBezTo>
                    <a:pt x="27" y="28"/>
                    <a:pt x="26" y="29"/>
                    <a:pt x="24" y="30"/>
                  </a:cubicBezTo>
                  <a:cubicBezTo>
                    <a:pt x="23" y="30"/>
                    <a:pt x="21" y="30"/>
                    <a:pt x="20" y="31"/>
                  </a:cubicBezTo>
                  <a:cubicBezTo>
                    <a:pt x="16" y="31"/>
                    <a:pt x="12" y="31"/>
                    <a:pt x="8" y="31"/>
                  </a:cubicBezTo>
                  <a:cubicBezTo>
                    <a:pt x="5" y="31"/>
                    <a:pt x="1" y="32"/>
                    <a:pt x="0" y="36"/>
                  </a:cubicBezTo>
                  <a:cubicBezTo>
                    <a:pt x="0" y="38"/>
                    <a:pt x="3" y="42"/>
                    <a:pt x="5" y="43"/>
                  </a:cubicBezTo>
                  <a:cubicBezTo>
                    <a:pt x="8" y="44"/>
                    <a:pt x="12" y="43"/>
                    <a:pt x="15" y="42"/>
                  </a:cubicBezTo>
                  <a:cubicBezTo>
                    <a:pt x="18" y="40"/>
                    <a:pt x="21" y="40"/>
                    <a:pt x="25" y="39"/>
                  </a:cubicBezTo>
                  <a:cubicBezTo>
                    <a:pt x="28" y="38"/>
                    <a:pt x="31" y="37"/>
                    <a:pt x="34" y="35"/>
                  </a:cubicBezTo>
                  <a:cubicBezTo>
                    <a:pt x="37" y="32"/>
                    <a:pt x="40" y="29"/>
                    <a:pt x="44" y="27"/>
                  </a:cubicBezTo>
                  <a:cubicBezTo>
                    <a:pt x="45" y="27"/>
                    <a:pt x="47" y="26"/>
                    <a:pt x="48" y="26"/>
                  </a:cubicBezTo>
                  <a:cubicBezTo>
                    <a:pt x="49" y="25"/>
                    <a:pt x="50" y="22"/>
                    <a:pt x="50" y="21"/>
                  </a:cubicBezTo>
                  <a:cubicBezTo>
                    <a:pt x="52" y="18"/>
                    <a:pt x="53" y="15"/>
                    <a:pt x="55" y="13"/>
                  </a:cubicBezTo>
                  <a:cubicBezTo>
                    <a:pt x="56" y="11"/>
                    <a:pt x="57" y="9"/>
                    <a:pt x="57" y="7"/>
                  </a:cubicBezTo>
                  <a:cubicBezTo>
                    <a:pt x="58" y="6"/>
                    <a:pt x="58" y="4"/>
                    <a:pt x="59"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24" name="Freeform 894">
              <a:extLst>
                <a:ext uri="{FF2B5EF4-FFF2-40B4-BE49-F238E27FC236}">
                  <a16:creationId xmlns:a16="http://schemas.microsoft.com/office/drawing/2014/main" id="{5303DF15-5217-4544-989A-CD74BF7CE78D}"/>
                </a:ext>
              </a:extLst>
            </p:cNvPr>
            <p:cNvSpPr>
              <a:spLocks/>
            </p:cNvSpPr>
            <p:nvPr/>
          </p:nvSpPr>
          <p:spPr bwMode="auto">
            <a:xfrm>
              <a:off x="3967" y="2591"/>
              <a:ext cx="54" cy="38"/>
            </a:xfrm>
            <a:custGeom>
              <a:avLst/>
              <a:gdLst>
                <a:gd name="T0" fmla="*/ 122 w 36"/>
                <a:gd name="T1" fmla="*/ 0 h 25"/>
                <a:gd name="T2" fmla="*/ 107 w 36"/>
                <a:gd name="T3" fmla="*/ 35 h 25"/>
                <a:gd name="T4" fmla="*/ 89 w 36"/>
                <a:gd name="T5" fmla="*/ 41 h 25"/>
                <a:gd name="T6" fmla="*/ 72 w 36"/>
                <a:gd name="T7" fmla="*/ 53 h 25"/>
                <a:gd name="T8" fmla="*/ 27 w 36"/>
                <a:gd name="T9" fmla="*/ 84 h 25"/>
                <a:gd name="T10" fmla="*/ 5 w 36"/>
                <a:gd name="T11" fmla="*/ 62 h 25"/>
                <a:gd name="T12" fmla="*/ 21 w 36"/>
                <a:gd name="T13" fmla="*/ 49 h 25"/>
                <a:gd name="T14" fmla="*/ 54 w 36"/>
                <a:gd name="T15" fmla="*/ 46 h 25"/>
                <a:gd name="T16" fmla="*/ 86 w 36"/>
                <a:gd name="T17" fmla="*/ 27 h 25"/>
                <a:gd name="T18" fmla="*/ 108 w 36"/>
                <a:gd name="T19" fmla="*/ 12 h 25"/>
                <a:gd name="T20" fmla="*/ 120 w 36"/>
                <a:gd name="T21" fmla="*/ 5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5">
                  <a:moveTo>
                    <a:pt x="36" y="0"/>
                  </a:moveTo>
                  <a:cubicBezTo>
                    <a:pt x="33" y="3"/>
                    <a:pt x="34" y="7"/>
                    <a:pt x="31" y="10"/>
                  </a:cubicBezTo>
                  <a:cubicBezTo>
                    <a:pt x="30" y="11"/>
                    <a:pt x="28" y="11"/>
                    <a:pt x="26" y="12"/>
                  </a:cubicBezTo>
                  <a:cubicBezTo>
                    <a:pt x="24" y="13"/>
                    <a:pt x="23" y="14"/>
                    <a:pt x="21" y="15"/>
                  </a:cubicBezTo>
                  <a:cubicBezTo>
                    <a:pt x="18" y="18"/>
                    <a:pt x="13" y="25"/>
                    <a:pt x="8" y="24"/>
                  </a:cubicBezTo>
                  <a:cubicBezTo>
                    <a:pt x="5" y="24"/>
                    <a:pt x="0" y="21"/>
                    <a:pt x="1" y="18"/>
                  </a:cubicBezTo>
                  <a:cubicBezTo>
                    <a:pt x="1" y="15"/>
                    <a:pt x="4" y="14"/>
                    <a:pt x="6" y="14"/>
                  </a:cubicBezTo>
                  <a:cubicBezTo>
                    <a:pt x="10" y="14"/>
                    <a:pt x="13" y="14"/>
                    <a:pt x="16" y="13"/>
                  </a:cubicBezTo>
                  <a:cubicBezTo>
                    <a:pt x="20" y="12"/>
                    <a:pt x="22" y="10"/>
                    <a:pt x="25" y="8"/>
                  </a:cubicBezTo>
                  <a:cubicBezTo>
                    <a:pt x="27" y="6"/>
                    <a:pt x="29" y="4"/>
                    <a:pt x="32" y="3"/>
                  </a:cubicBezTo>
                  <a:cubicBezTo>
                    <a:pt x="33" y="2"/>
                    <a:pt x="34" y="1"/>
                    <a:pt x="35"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25" name="Freeform 895">
              <a:extLst>
                <a:ext uri="{FF2B5EF4-FFF2-40B4-BE49-F238E27FC236}">
                  <a16:creationId xmlns:a16="http://schemas.microsoft.com/office/drawing/2014/main" id="{EB617E4B-56F6-4952-A3CD-8B41ED8B5233}"/>
                </a:ext>
              </a:extLst>
            </p:cNvPr>
            <p:cNvSpPr>
              <a:spLocks/>
            </p:cNvSpPr>
            <p:nvPr/>
          </p:nvSpPr>
          <p:spPr bwMode="auto">
            <a:xfrm>
              <a:off x="4041" y="2473"/>
              <a:ext cx="19" cy="63"/>
            </a:xfrm>
            <a:custGeom>
              <a:avLst/>
              <a:gdLst>
                <a:gd name="T0" fmla="*/ 0 w 13"/>
                <a:gd name="T1" fmla="*/ 0 h 42"/>
                <a:gd name="T2" fmla="*/ 22 w 13"/>
                <a:gd name="T3" fmla="*/ 68 h 42"/>
                <a:gd name="T4" fmla="*/ 13 w 13"/>
                <a:gd name="T5" fmla="*/ 102 h 42"/>
                <a:gd name="T6" fmla="*/ 6 w 13"/>
                <a:gd name="T7" fmla="*/ 143 h 42"/>
                <a:gd name="T8" fmla="*/ 26 w 13"/>
                <a:gd name="T9" fmla="*/ 107 h 42"/>
                <a:gd name="T10" fmla="*/ 38 w 13"/>
                <a:gd name="T11" fmla="*/ 53 h 42"/>
                <a:gd name="T12" fmla="*/ 1 w 13"/>
                <a:gd name="T13" fmla="*/ 5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42">
                  <a:moveTo>
                    <a:pt x="0" y="0"/>
                  </a:moveTo>
                  <a:cubicBezTo>
                    <a:pt x="6" y="2"/>
                    <a:pt x="8" y="15"/>
                    <a:pt x="7" y="20"/>
                  </a:cubicBezTo>
                  <a:cubicBezTo>
                    <a:pt x="7" y="23"/>
                    <a:pt x="5" y="26"/>
                    <a:pt x="4" y="30"/>
                  </a:cubicBezTo>
                  <a:cubicBezTo>
                    <a:pt x="3" y="34"/>
                    <a:pt x="3" y="38"/>
                    <a:pt x="2" y="42"/>
                  </a:cubicBezTo>
                  <a:cubicBezTo>
                    <a:pt x="5" y="40"/>
                    <a:pt x="7" y="35"/>
                    <a:pt x="8" y="31"/>
                  </a:cubicBezTo>
                  <a:cubicBezTo>
                    <a:pt x="11" y="26"/>
                    <a:pt x="13" y="21"/>
                    <a:pt x="12" y="15"/>
                  </a:cubicBezTo>
                  <a:cubicBezTo>
                    <a:pt x="11" y="9"/>
                    <a:pt x="9" y="0"/>
                    <a:pt x="1"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26" name="Freeform 896">
              <a:extLst>
                <a:ext uri="{FF2B5EF4-FFF2-40B4-BE49-F238E27FC236}">
                  <a16:creationId xmlns:a16="http://schemas.microsoft.com/office/drawing/2014/main" id="{6A86DF99-7B5B-49EA-BB21-72DCF7C7890C}"/>
                </a:ext>
              </a:extLst>
            </p:cNvPr>
            <p:cNvSpPr>
              <a:spLocks/>
            </p:cNvSpPr>
            <p:nvPr/>
          </p:nvSpPr>
          <p:spPr bwMode="auto">
            <a:xfrm>
              <a:off x="3941" y="2483"/>
              <a:ext cx="18" cy="14"/>
            </a:xfrm>
            <a:custGeom>
              <a:avLst/>
              <a:gdLst>
                <a:gd name="T0" fmla="*/ 41 w 12"/>
                <a:gd name="T1" fmla="*/ 22 h 9"/>
                <a:gd name="T2" fmla="*/ 27 w 12"/>
                <a:gd name="T3" fmla="*/ 5 h 9"/>
                <a:gd name="T4" fmla="*/ 8 w 12"/>
                <a:gd name="T5" fmla="*/ 0 h 9"/>
                <a:gd name="T6" fmla="*/ 26 w 12"/>
                <a:gd name="T7" fmla="*/ 14 h 9"/>
                <a:gd name="T8" fmla="*/ 41 w 12"/>
                <a:gd name="T9" fmla="*/ 2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9">
                  <a:moveTo>
                    <a:pt x="12" y="6"/>
                  </a:moveTo>
                  <a:cubicBezTo>
                    <a:pt x="12" y="4"/>
                    <a:pt x="9" y="2"/>
                    <a:pt x="8" y="1"/>
                  </a:cubicBezTo>
                  <a:cubicBezTo>
                    <a:pt x="7" y="1"/>
                    <a:pt x="3" y="0"/>
                    <a:pt x="2" y="0"/>
                  </a:cubicBezTo>
                  <a:cubicBezTo>
                    <a:pt x="0" y="1"/>
                    <a:pt x="6" y="4"/>
                    <a:pt x="7" y="4"/>
                  </a:cubicBezTo>
                  <a:cubicBezTo>
                    <a:pt x="9" y="5"/>
                    <a:pt x="12" y="9"/>
                    <a:pt x="1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27" name="Freeform 897">
              <a:extLst>
                <a:ext uri="{FF2B5EF4-FFF2-40B4-BE49-F238E27FC236}">
                  <a16:creationId xmlns:a16="http://schemas.microsoft.com/office/drawing/2014/main" id="{4F891A15-F69D-48D3-91A2-D56526176DDD}"/>
                </a:ext>
              </a:extLst>
            </p:cNvPr>
            <p:cNvSpPr>
              <a:spLocks/>
            </p:cNvSpPr>
            <p:nvPr/>
          </p:nvSpPr>
          <p:spPr bwMode="auto">
            <a:xfrm>
              <a:off x="4012" y="2640"/>
              <a:ext cx="8" cy="6"/>
            </a:xfrm>
            <a:custGeom>
              <a:avLst/>
              <a:gdLst>
                <a:gd name="T0" fmla="*/ 21 w 5"/>
                <a:gd name="T1" fmla="*/ 5 h 4"/>
                <a:gd name="T2" fmla="*/ 8 w 5"/>
                <a:gd name="T3" fmla="*/ 14 h 4"/>
                <a:gd name="T4" fmla="*/ 21 w 5"/>
                <a:gd name="T5" fmla="*/ 5 h 4"/>
                <a:gd name="T6" fmla="*/ 0 60000 65536"/>
                <a:gd name="T7" fmla="*/ 0 60000 65536"/>
                <a:gd name="T8" fmla="*/ 0 60000 65536"/>
              </a:gdLst>
              <a:ahLst/>
              <a:cxnLst>
                <a:cxn ang="T6">
                  <a:pos x="T0" y="T1"/>
                </a:cxn>
                <a:cxn ang="T7">
                  <a:pos x="T2" y="T3"/>
                </a:cxn>
                <a:cxn ang="T8">
                  <a:pos x="T4" y="T5"/>
                </a:cxn>
              </a:cxnLst>
              <a:rect l="0" t="0" r="r" b="b"/>
              <a:pathLst>
                <a:path w="5" h="4">
                  <a:moveTo>
                    <a:pt x="5" y="1"/>
                  </a:moveTo>
                  <a:cubicBezTo>
                    <a:pt x="4" y="2"/>
                    <a:pt x="3" y="3"/>
                    <a:pt x="2" y="4"/>
                  </a:cubicBezTo>
                  <a:cubicBezTo>
                    <a:pt x="0" y="2"/>
                    <a:pt x="3" y="0"/>
                    <a:pt x="5"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28" name="Freeform 898">
              <a:extLst>
                <a:ext uri="{FF2B5EF4-FFF2-40B4-BE49-F238E27FC236}">
                  <a16:creationId xmlns:a16="http://schemas.microsoft.com/office/drawing/2014/main" id="{CE2FC6E6-6C2E-4620-AC7F-0A2986DCC6F6}"/>
                </a:ext>
              </a:extLst>
            </p:cNvPr>
            <p:cNvSpPr>
              <a:spLocks/>
            </p:cNvSpPr>
            <p:nvPr/>
          </p:nvSpPr>
          <p:spPr bwMode="auto">
            <a:xfrm>
              <a:off x="3465" y="1005"/>
              <a:ext cx="279" cy="251"/>
            </a:xfrm>
            <a:custGeom>
              <a:avLst/>
              <a:gdLst>
                <a:gd name="T0" fmla="*/ 635 w 185"/>
                <a:gd name="T1" fmla="*/ 33 h 168"/>
                <a:gd name="T2" fmla="*/ 541 w 185"/>
                <a:gd name="T3" fmla="*/ 209 h 168"/>
                <a:gd name="T4" fmla="*/ 555 w 185"/>
                <a:gd name="T5" fmla="*/ 430 h 168"/>
                <a:gd name="T6" fmla="*/ 39 w 185"/>
                <a:gd name="T7" fmla="*/ 357 h 168"/>
                <a:gd name="T8" fmla="*/ 0 w 185"/>
                <a:gd name="T9" fmla="*/ 0 h 168"/>
                <a:gd name="T10" fmla="*/ 635 w 185"/>
                <a:gd name="T11" fmla="*/ 33 h 1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5" h="168">
                  <a:moveTo>
                    <a:pt x="185" y="10"/>
                  </a:moveTo>
                  <a:cubicBezTo>
                    <a:pt x="185" y="10"/>
                    <a:pt x="172" y="34"/>
                    <a:pt x="158" y="63"/>
                  </a:cubicBezTo>
                  <a:cubicBezTo>
                    <a:pt x="148" y="83"/>
                    <a:pt x="150" y="114"/>
                    <a:pt x="162" y="129"/>
                  </a:cubicBezTo>
                  <a:cubicBezTo>
                    <a:pt x="184" y="156"/>
                    <a:pt x="5" y="168"/>
                    <a:pt x="11" y="107"/>
                  </a:cubicBezTo>
                  <a:cubicBezTo>
                    <a:pt x="18" y="44"/>
                    <a:pt x="3" y="16"/>
                    <a:pt x="0" y="0"/>
                  </a:cubicBezTo>
                  <a:cubicBezTo>
                    <a:pt x="0" y="0"/>
                    <a:pt x="146" y="47"/>
                    <a:pt x="185" y="10"/>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29" name="Freeform 899">
              <a:extLst>
                <a:ext uri="{FF2B5EF4-FFF2-40B4-BE49-F238E27FC236}">
                  <a16:creationId xmlns:a16="http://schemas.microsoft.com/office/drawing/2014/main" id="{0B96C6A3-BD7D-428D-B261-44F8A5D4ED22}"/>
                </a:ext>
              </a:extLst>
            </p:cNvPr>
            <p:cNvSpPr>
              <a:spLocks/>
            </p:cNvSpPr>
            <p:nvPr/>
          </p:nvSpPr>
          <p:spPr bwMode="auto">
            <a:xfrm>
              <a:off x="3404" y="636"/>
              <a:ext cx="346" cy="527"/>
            </a:xfrm>
            <a:custGeom>
              <a:avLst/>
              <a:gdLst>
                <a:gd name="T0" fmla="*/ 755 w 230"/>
                <a:gd name="T1" fmla="*/ 350 h 352"/>
                <a:gd name="T2" fmla="*/ 769 w 230"/>
                <a:gd name="T3" fmla="*/ 600 h 352"/>
                <a:gd name="T4" fmla="*/ 772 w 230"/>
                <a:gd name="T5" fmla="*/ 831 h 352"/>
                <a:gd name="T6" fmla="*/ 677 w 230"/>
                <a:gd name="T7" fmla="*/ 1038 h 352"/>
                <a:gd name="T8" fmla="*/ 305 w 230"/>
                <a:gd name="T9" fmla="*/ 1073 h 352"/>
                <a:gd name="T10" fmla="*/ 140 w 230"/>
                <a:gd name="T11" fmla="*/ 770 h 352"/>
                <a:gd name="T12" fmla="*/ 95 w 230"/>
                <a:gd name="T13" fmla="*/ 771 h 352"/>
                <a:gd name="T14" fmla="*/ 66 w 230"/>
                <a:gd name="T15" fmla="*/ 662 h 352"/>
                <a:gd name="T16" fmla="*/ 81 w 230"/>
                <a:gd name="T17" fmla="*/ 500 h 352"/>
                <a:gd name="T18" fmla="*/ 66 w 230"/>
                <a:gd name="T19" fmla="*/ 470 h 352"/>
                <a:gd name="T20" fmla="*/ 113 w 230"/>
                <a:gd name="T21" fmla="*/ 235 h 352"/>
                <a:gd name="T22" fmla="*/ 755 w 230"/>
                <a:gd name="T23" fmla="*/ 350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0" h="352">
                  <a:moveTo>
                    <a:pt x="222" y="104"/>
                  </a:moveTo>
                  <a:cubicBezTo>
                    <a:pt x="230" y="140"/>
                    <a:pt x="228" y="167"/>
                    <a:pt x="226" y="179"/>
                  </a:cubicBezTo>
                  <a:cubicBezTo>
                    <a:pt x="224" y="190"/>
                    <a:pt x="229" y="228"/>
                    <a:pt x="227" y="248"/>
                  </a:cubicBezTo>
                  <a:cubicBezTo>
                    <a:pt x="225" y="268"/>
                    <a:pt x="213" y="294"/>
                    <a:pt x="199" y="309"/>
                  </a:cubicBezTo>
                  <a:cubicBezTo>
                    <a:pt x="185" y="323"/>
                    <a:pt x="144" y="352"/>
                    <a:pt x="90" y="320"/>
                  </a:cubicBezTo>
                  <a:cubicBezTo>
                    <a:pt x="37" y="289"/>
                    <a:pt x="42" y="247"/>
                    <a:pt x="41" y="229"/>
                  </a:cubicBezTo>
                  <a:cubicBezTo>
                    <a:pt x="41" y="229"/>
                    <a:pt x="38" y="261"/>
                    <a:pt x="28" y="230"/>
                  </a:cubicBezTo>
                  <a:cubicBezTo>
                    <a:pt x="25" y="221"/>
                    <a:pt x="18" y="227"/>
                    <a:pt x="19" y="197"/>
                  </a:cubicBezTo>
                  <a:cubicBezTo>
                    <a:pt x="20" y="167"/>
                    <a:pt x="0" y="139"/>
                    <a:pt x="24" y="149"/>
                  </a:cubicBezTo>
                  <a:cubicBezTo>
                    <a:pt x="24" y="149"/>
                    <a:pt x="19" y="145"/>
                    <a:pt x="19" y="140"/>
                  </a:cubicBezTo>
                  <a:cubicBezTo>
                    <a:pt x="19" y="125"/>
                    <a:pt x="16" y="95"/>
                    <a:pt x="33" y="70"/>
                  </a:cubicBezTo>
                  <a:cubicBezTo>
                    <a:pt x="57" y="37"/>
                    <a:pt x="199" y="0"/>
                    <a:pt x="222" y="104"/>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30" name="Freeform 900">
              <a:extLst>
                <a:ext uri="{FF2B5EF4-FFF2-40B4-BE49-F238E27FC236}">
                  <a16:creationId xmlns:a16="http://schemas.microsoft.com/office/drawing/2014/main" id="{0149E74A-3B6A-4C98-BB54-590DB6C2669E}"/>
                </a:ext>
              </a:extLst>
            </p:cNvPr>
            <p:cNvSpPr>
              <a:spLocks/>
            </p:cNvSpPr>
            <p:nvPr/>
          </p:nvSpPr>
          <p:spPr bwMode="auto">
            <a:xfrm>
              <a:off x="3512" y="859"/>
              <a:ext cx="128" cy="26"/>
            </a:xfrm>
            <a:custGeom>
              <a:avLst/>
              <a:gdLst>
                <a:gd name="T0" fmla="*/ 291 w 85"/>
                <a:gd name="T1" fmla="*/ 8 h 17"/>
                <a:gd name="T2" fmla="*/ 215 w 85"/>
                <a:gd name="T3" fmla="*/ 5 h 17"/>
                <a:gd name="T4" fmla="*/ 176 w 85"/>
                <a:gd name="T5" fmla="*/ 8 h 17"/>
                <a:gd name="T6" fmla="*/ 136 w 85"/>
                <a:gd name="T7" fmla="*/ 5 h 17"/>
                <a:gd name="T8" fmla="*/ 0 w 85"/>
                <a:gd name="T9" fmla="*/ 61 h 17"/>
                <a:gd name="T10" fmla="*/ 113 w 85"/>
                <a:gd name="T11" fmla="*/ 18 h 17"/>
                <a:gd name="T12" fmla="*/ 242 w 85"/>
                <a:gd name="T13" fmla="*/ 14 h 17"/>
                <a:gd name="T14" fmla="*/ 291 w 85"/>
                <a:gd name="T15" fmla="*/ 8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 h="17">
                  <a:moveTo>
                    <a:pt x="85" y="2"/>
                  </a:moveTo>
                  <a:cubicBezTo>
                    <a:pt x="77" y="0"/>
                    <a:pt x="71" y="0"/>
                    <a:pt x="63" y="1"/>
                  </a:cubicBezTo>
                  <a:cubicBezTo>
                    <a:pt x="59" y="2"/>
                    <a:pt x="56" y="2"/>
                    <a:pt x="52" y="2"/>
                  </a:cubicBezTo>
                  <a:cubicBezTo>
                    <a:pt x="48" y="2"/>
                    <a:pt x="45" y="1"/>
                    <a:pt x="40" y="1"/>
                  </a:cubicBezTo>
                  <a:cubicBezTo>
                    <a:pt x="25" y="2"/>
                    <a:pt x="7" y="1"/>
                    <a:pt x="0" y="17"/>
                  </a:cubicBezTo>
                  <a:cubicBezTo>
                    <a:pt x="0" y="17"/>
                    <a:pt x="12" y="4"/>
                    <a:pt x="33" y="5"/>
                  </a:cubicBezTo>
                  <a:cubicBezTo>
                    <a:pt x="55" y="6"/>
                    <a:pt x="65" y="6"/>
                    <a:pt x="71" y="4"/>
                  </a:cubicBezTo>
                  <a:cubicBezTo>
                    <a:pt x="76" y="2"/>
                    <a:pt x="85" y="2"/>
                    <a:pt x="85"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31" name="Freeform 901">
              <a:extLst>
                <a:ext uri="{FF2B5EF4-FFF2-40B4-BE49-F238E27FC236}">
                  <a16:creationId xmlns:a16="http://schemas.microsoft.com/office/drawing/2014/main" id="{65BA7F73-1579-4350-A242-573B8A7B03DF}"/>
                </a:ext>
              </a:extLst>
            </p:cNvPr>
            <p:cNvSpPr>
              <a:spLocks/>
            </p:cNvSpPr>
            <p:nvPr/>
          </p:nvSpPr>
          <p:spPr bwMode="auto">
            <a:xfrm>
              <a:off x="3691" y="885"/>
              <a:ext cx="44" cy="22"/>
            </a:xfrm>
            <a:custGeom>
              <a:avLst/>
              <a:gdLst>
                <a:gd name="T0" fmla="*/ 0 w 29"/>
                <a:gd name="T1" fmla="*/ 32 h 15"/>
                <a:gd name="T2" fmla="*/ 49 w 29"/>
                <a:gd name="T3" fmla="*/ 22 h 15"/>
                <a:gd name="T4" fmla="*/ 76 w 29"/>
                <a:gd name="T5" fmla="*/ 15 h 15"/>
                <a:gd name="T6" fmla="*/ 83 w 29"/>
                <a:gd name="T7" fmla="*/ 0 h 15"/>
                <a:gd name="T8" fmla="*/ 74 w 29"/>
                <a:gd name="T9" fmla="*/ 22 h 15"/>
                <a:gd name="T10" fmla="*/ 102 w 29"/>
                <a:gd name="T11" fmla="*/ 13 h 15"/>
                <a:gd name="T12" fmla="*/ 74 w 29"/>
                <a:gd name="T13" fmla="*/ 34 h 15"/>
                <a:gd name="T14" fmla="*/ 94 w 29"/>
                <a:gd name="T15" fmla="*/ 34 h 15"/>
                <a:gd name="T16" fmla="*/ 62 w 29"/>
                <a:gd name="T17" fmla="*/ 47 h 15"/>
                <a:gd name="T18" fmla="*/ 55 w 29"/>
                <a:gd name="T19" fmla="*/ 28 h 15"/>
                <a:gd name="T20" fmla="*/ 0 w 29"/>
                <a:gd name="T21" fmla="*/ 32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15">
                  <a:moveTo>
                    <a:pt x="0" y="10"/>
                  </a:moveTo>
                  <a:cubicBezTo>
                    <a:pt x="0" y="10"/>
                    <a:pt x="13" y="10"/>
                    <a:pt x="14" y="7"/>
                  </a:cubicBezTo>
                  <a:cubicBezTo>
                    <a:pt x="16" y="4"/>
                    <a:pt x="20" y="5"/>
                    <a:pt x="22" y="5"/>
                  </a:cubicBezTo>
                  <a:cubicBezTo>
                    <a:pt x="23" y="5"/>
                    <a:pt x="24" y="1"/>
                    <a:pt x="24" y="0"/>
                  </a:cubicBezTo>
                  <a:cubicBezTo>
                    <a:pt x="24" y="0"/>
                    <a:pt x="27" y="6"/>
                    <a:pt x="21" y="7"/>
                  </a:cubicBezTo>
                  <a:cubicBezTo>
                    <a:pt x="21" y="7"/>
                    <a:pt x="28" y="6"/>
                    <a:pt x="29" y="4"/>
                  </a:cubicBezTo>
                  <a:cubicBezTo>
                    <a:pt x="29" y="4"/>
                    <a:pt x="24" y="11"/>
                    <a:pt x="21" y="11"/>
                  </a:cubicBezTo>
                  <a:cubicBezTo>
                    <a:pt x="21" y="11"/>
                    <a:pt x="24" y="14"/>
                    <a:pt x="27" y="11"/>
                  </a:cubicBezTo>
                  <a:cubicBezTo>
                    <a:pt x="27" y="11"/>
                    <a:pt x="27" y="15"/>
                    <a:pt x="18" y="15"/>
                  </a:cubicBezTo>
                  <a:cubicBezTo>
                    <a:pt x="18" y="15"/>
                    <a:pt x="21" y="9"/>
                    <a:pt x="16" y="9"/>
                  </a:cubicBezTo>
                  <a:cubicBezTo>
                    <a:pt x="11" y="10"/>
                    <a:pt x="6" y="13"/>
                    <a:pt x="0" y="1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32" name="Freeform 902">
              <a:extLst>
                <a:ext uri="{FF2B5EF4-FFF2-40B4-BE49-F238E27FC236}">
                  <a16:creationId xmlns:a16="http://schemas.microsoft.com/office/drawing/2014/main" id="{F0E6483D-6376-4EB0-8B1F-3CCE4924797A}"/>
                </a:ext>
              </a:extLst>
            </p:cNvPr>
            <p:cNvSpPr>
              <a:spLocks/>
            </p:cNvSpPr>
            <p:nvPr/>
          </p:nvSpPr>
          <p:spPr bwMode="auto">
            <a:xfrm>
              <a:off x="3581" y="841"/>
              <a:ext cx="140" cy="24"/>
            </a:xfrm>
            <a:custGeom>
              <a:avLst/>
              <a:gdLst>
                <a:gd name="T0" fmla="*/ 318 w 93"/>
                <a:gd name="T1" fmla="*/ 27 h 16"/>
                <a:gd name="T2" fmla="*/ 272 w 93"/>
                <a:gd name="T3" fmla="*/ 26 h 16"/>
                <a:gd name="T4" fmla="*/ 215 w 93"/>
                <a:gd name="T5" fmla="*/ 21 h 16"/>
                <a:gd name="T6" fmla="*/ 116 w 93"/>
                <a:gd name="T7" fmla="*/ 5 h 16"/>
                <a:gd name="T8" fmla="*/ 62 w 93"/>
                <a:gd name="T9" fmla="*/ 12 h 16"/>
                <a:gd name="T10" fmla="*/ 0 w 93"/>
                <a:gd name="T11" fmla="*/ 8 h 16"/>
                <a:gd name="T12" fmla="*/ 107 w 93"/>
                <a:gd name="T13" fmla="*/ 18 h 16"/>
                <a:gd name="T14" fmla="*/ 223 w 93"/>
                <a:gd name="T15" fmla="*/ 39 h 16"/>
                <a:gd name="T16" fmla="*/ 283 w 93"/>
                <a:gd name="T17" fmla="*/ 32 h 16"/>
                <a:gd name="T18" fmla="*/ 318 w 93"/>
                <a:gd name="T19" fmla="*/ 2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 h="16">
                  <a:moveTo>
                    <a:pt x="93" y="8"/>
                  </a:moveTo>
                  <a:cubicBezTo>
                    <a:pt x="88" y="6"/>
                    <a:pt x="85" y="5"/>
                    <a:pt x="80" y="7"/>
                  </a:cubicBezTo>
                  <a:cubicBezTo>
                    <a:pt x="73" y="9"/>
                    <a:pt x="70" y="8"/>
                    <a:pt x="63" y="6"/>
                  </a:cubicBezTo>
                  <a:cubicBezTo>
                    <a:pt x="54" y="2"/>
                    <a:pt x="43" y="0"/>
                    <a:pt x="34" y="1"/>
                  </a:cubicBezTo>
                  <a:cubicBezTo>
                    <a:pt x="29" y="2"/>
                    <a:pt x="23" y="3"/>
                    <a:pt x="18" y="3"/>
                  </a:cubicBezTo>
                  <a:cubicBezTo>
                    <a:pt x="12" y="4"/>
                    <a:pt x="6" y="2"/>
                    <a:pt x="0" y="2"/>
                  </a:cubicBezTo>
                  <a:cubicBezTo>
                    <a:pt x="0" y="2"/>
                    <a:pt x="13" y="8"/>
                    <a:pt x="31" y="5"/>
                  </a:cubicBezTo>
                  <a:cubicBezTo>
                    <a:pt x="49" y="3"/>
                    <a:pt x="56" y="7"/>
                    <a:pt x="65" y="11"/>
                  </a:cubicBezTo>
                  <a:cubicBezTo>
                    <a:pt x="74" y="16"/>
                    <a:pt x="82" y="9"/>
                    <a:pt x="83" y="9"/>
                  </a:cubicBezTo>
                  <a:cubicBezTo>
                    <a:pt x="85" y="8"/>
                    <a:pt x="88" y="6"/>
                    <a:pt x="93" y="8"/>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33" name="Freeform 903">
              <a:extLst>
                <a:ext uri="{FF2B5EF4-FFF2-40B4-BE49-F238E27FC236}">
                  <a16:creationId xmlns:a16="http://schemas.microsoft.com/office/drawing/2014/main" id="{30AB96E8-F4C9-4127-AC81-84A2BB684E0E}"/>
                </a:ext>
              </a:extLst>
            </p:cNvPr>
            <p:cNvSpPr>
              <a:spLocks/>
            </p:cNvSpPr>
            <p:nvPr/>
          </p:nvSpPr>
          <p:spPr bwMode="auto">
            <a:xfrm>
              <a:off x="3538" y="831"/>
              <a:ext cx="132" cy="16"/>
            </a:xfrm>
            <a:custGeom>
              <a:avLst/>
              <a:gdLst>
                <a:gd name="T0" fmla="*/ 0 w 88"/>
                <a:gd name="T1" fmla="*/ 6 h 11"/>
                <a:gd name="T2" fmla="*/ 93 w 88"/>
                <a:gd name="T3" fmla="*/ 1 h 11"/>
                <a:gd name="T4" fmla="*/ 170 w 88"/>
                <a:gd name="T5" fmla="*/ 6 h 11"/>
                <a:gd name="T6" fmla="*/ 297 w 88"/>
                <a:gd name="T7" fmla="*/ 6 h 11"/>
                <a:gd name="T8" fmla="*/ 149 w 88"/>
                <a:gd name="T9" fmla="*/ 13 h 11"/>
                <a:gd name="T10" fmla="*/ 81 w 88"/>
                <a:gd name="T11" fmla="*/ 9 h 11"/>
                <a:gd name="T12" fmla="*/ 0 w 88"/>
                <a:gd name="T13" fmla="*/ 6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 h="11">
                  <a:moveTo>
                    <a:pt x="0" y="2"/>
                  </a:moveTo>
                  <a:cubicBezTo>
                    <a:pt x="0" y="2"/>
                    <a:pt x="15" y="4"/>
                    <a:pt x="27" y="1"/>
                  </a:cubicBezTo>
                  <a:cubicBezTo>
                    <a:pt x="32" y="0"/>
                    <a:pt x="42" y="0"/>
                    <a:pt x="50" y="2"/>
                  </a:cubicBezTo>
                  <a:cubicBezTo>
                    <a:pt x="58" y="5"/>
                    <a:pt x="81" y="5"/>
                    <a:pt x="88" y="2"/>
                  </a:cubicBezTo>
                  <a:cubicBezTo>
                    <a:pt x="88" y="2"/>
                    <a:pt x="71" y="11"/>
                    <a:pt x="44" y="4"/>
                  </a:cubicBezTo>
                  <a:cubicBezTo>
                    <a:pt x="44" y="4"/>
                    <a:pt x="35" y="0"/>
                    <a:pt x="24" y="3"/>
                  </a:cubicBezTo>
                  <a:cubicBezTo>
                    <a:pt x="14" y="5"/>
                    <a:pt x="0" y="2"/>
                    <a:pt x="0"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34" name="Freeform 904">
              <a:extLst>
                <a:ext uri="{FF2B5EF4-FFF2-40B4-BE49-F238E27FC236}">
                  <a16:creationId xmlns:a16="http://schemas.microsoft.com/office/drawing/2014/main" id="{DFBF5A46-92A1-4C54-9513-4F9645388A51}"/>
                </a:ext>
              </a:extLst>
            </p:cNvPr>
            <p:cNvSpPr>
              <a:spLocks/>
            </p:cNvSpPr>
            <p:nvPr/>
          </p:nvSpPr>
          <p:spPr bwMode="auto">
            <a:xfrm>
              <a:off x="3589" y="987"/>
              <a:ext cx="83" cy="33"/>
            </a:xfrm>
            <a:custGeom>
              <a:avLst/>
              <a:gdLst>
                <a:gd name="T0" fmla="*/ 0 w 55"/>
                <a:gd name="T1" fmla="*/ 26 h 22"/>
                <a:gd name="T2" fmla="*/ 59 w 55"/>
                <a:gd name="T3" fmla="*/ 35 h 22"/>
                <a:gd name="T4" fmla="*/ 151 w 55"/>
                <a:gd name="T5" fmla="*/ 41 h 22"/>
                <a:gd name="T6" fmla="*/ 184 w 55"/>
                <a:gd name="T7" fmla="*/ 32 h 22"/>
                <a:gd name="T8" fmla="*/ 109 w 55"/>
                <a:gd name="T9" fmla="*/ 72 h 22"/>
                <a:gd name="T10" fmla="*/ 0 w 55"/>
                <a:gd name="T11" fmla="*/ 2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22">
                  <a:moveTo>
                    <a:pt x="0" y="7"/>
                  </a:moveTo>
                  <a:cubicBezTo>
                    <a:pt x="0" y="7"/>
                    <a:pt x="8" y="0"/>
                    <a:pt x="17" y="10"/>
                  </a:cubicBezTo>
                  <a:cubicBezTo>
                    <a:pt x="26" y="20"/>
                    <a:pt x="36" y="21"/>
                    <a:pt x="44" y="12"/>
                  </a:cubicBezTo>
                  <a:cubicBezTo>
                    <a:pt x="53" y="3"/>
                    <a:pt x="55" y="0"/>
                    <a:pt x="54" y="9"/>
                  </a:cubicBezTo>
                  <a:cubicBezTo>
                    <a:pt x="53" y="16"/>
                    <a:pt x="50" y="20"/>
                    <a:pt x="32" y="21"/>
                  </a:cubicBezTo>
                  <a:cubicBezTo>
                    <a:pt x="15" y="22"/>
                    <a:pt x="11" y="17"/>
                    <a:pt x="0" y="7"/>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35" name="Freeform 905">
              <a:extLst>
                <a:ext uri="{FF2B5EF4-FFF2-40B4-BE49-F238E27FC236}">
                  <a16:creationId xmlns:a16="http://schemas.microsoft.com/office/drawing/2014/main" id="{B422DD05-0F7A-4260-A731-E3D00BB1D079}"/>
                </a:ext>
              </a:extLst>
            </p:cNvPr>
            <p:cNvSpPr>
              <a:spLocks/>
            </p:cNvSpPr>
            <p:nvPr/>
          </p:nvSpPr>
          <p:spPr bwMode="auto">
            <a:xfrm>
              <a:off x="3655" y="864"/>
              <a:ext cx="72" cy="27"/>
            </a:xfrm>
            <a:custGeom>
              <a:avLst/>
              <a:gdLst>
                <a:gd name="T0" fmla="*/ 0 w 48"/>
                <a:gd name="T1" fmla="*/ 18 h 18"/>
                <a:gd name="T2" fmla="*/ 75 w 48"/>
                <a:gd name="T3" fmla="*/ 41 h 18"/>
                <a:gd name="T4" fmla="*/ 149 w 48"/>
                <a:gd name="T5" fmla="*/ 45 h 18"/>
                <a:gd name="T6" fmla="*/ 126 w 48"/>
                <a:gd name="T7" fmla="*/ 8 h 18"/>
                <a:gd name="T8" fmla="*/ 0 w 48"/>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8">
                  <a:moveTo>
                    <a:pt x="0" y="5"/>
                  </a:moveTo>
                  <a:cubicBezTo>
                    <a:pt x="0" y="5"/>
                    <a:pt x="13" y="13"/>
                    <a:pt x="22" y="12"/>
                  </a:cubicBezTo>
                  <a:cubicBezTo>
                    <a:pt x="30" y="11"/>
                    <a:pt x="39" y="8"/>
                    <a:pt x="44" y="13"/>
                  </a:cubicBezTo>
                  <a:cubicBezTo>
                    <a:pt x="48" y="18"/>
                    <a:pt x="45" y="0"/>
                    <a:pt x="37" y="2"/>
                  </a:cubicBezTo>
                  <a:cubicBezTo>
                    <a:pt x="29" y="3"/>
                    <a:pt x="10" y="10"/>
                    <a:pt x="0" y="5"/>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36" name="Freeform 906">
              <a:extLst>
                <a:ext uri="{FF2B5EF4-FFF2-40B4-BE49-F238E27FC236}">
                  <a16:creationId xmlns:a16="http://schemas.microsoft.com/office/drawing/2014/main" id="{D1DFDFCE-FAF5-4430-809A-73E32DE2C562}"/>
                </a:ext>
              </a:extLst>
            </p:cNvPr>
            <p:cNvSpPr>
              <a:spLocks/>
            </p:cNvSpPr>
            <p:nvPr/>
          </p:nvSpPr>
          <p:spPr bwMode="auto">
            <a:xfrm>
              <a:off x="3519" y="864"/>
              <a:ext cx="76" cy="21"/>
            </a:xfrm>
            <a:custGeom>
              <a:avLst/>
              <a:gdLst>
                <a:gd name="T0" fmla="*/ 0 w 50"/>
                <a:gd name="T1" fmla="*/ 41 h 14"/>
                <a:gd name="T2" fmla="*/ 67 w 50"/>
                <a:gd name="T3" fmla="*/ 12 h 14"/>
                <a:gd name="T4" fmla="*/ 155 w 50"/>
                <a:gd name="T5" fmla="*/ 14 h 14"/>
                <a:gd name="T6" fmla="*/ 150 w 50"/>
                <a:gd name="T7" fmla="*/ 32 h 14"/>
                <a:gd name="T8" fmla="*/ 61 w 50"/>
                <a:gd name="T9" fmla="*/ 41 h 14"/>
                <a:gd name="T10" fmla="*/ 0 w 50"/>
                <a:gd name="T11" fmla="*/ 41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14">
                  <a:moveTo>
                    <a:pt x="0" y="12"/>
                  </a:moveTo>
                  <a:cubicBezTo>
                    <a:pt x="0" y="12"/>
                    <a:pt x="13" y="0"/>
                    <a:pt x="19" y="3"/>
                  </a:cubicBezTo>
                  <a:cubicBezTo>
                    <a:pt x="25" y="6"/>
                    <a:pt x="27" y="12"/>
                    <a:pt x="44" y="4"/>
                  </a:cubicBezTo>
                  <a:cubicBezTo>
                    <a:pt x="44" y="4"/>
                    <a:pt x="50" y="5"/>
                    <a:pt x="43" y="9"/>
                  </a:cubicBezTo>
                  <a:cubicBezTo>
                    <a:pt x="37" y="14"/>
                    <a:pt x="25" y="14"/>
                    <a:pt x="17" y="12"/>
                  </a:cubicBezTo>
                  <a:cubicBezTo>
                    <a:pt x="8" y="9"/>
                    <a:pt x="0" y="12"/>
                    <a:pt x="0" y="12"/>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37" name="Freeform 907">
              <a:extLst>
                <a:ext uri="{FF2B5EF4-FFF2-40B4-BE49-F238E27FC236}">
                  <a16:creationId xmlns:a16="http://schemas.microsoft.com/office/drawing/2014/main" id="{5583955B-A2F4-4E36-B5D6-64680ECD9322}"/>
                </a:ext>
              </a:extLst>
            </p:cNvPr>
            <p:cNvSpPr>
              <a:spLocks/>
            </p:cNvSpPr>
            <p:nvPr/>
          </p:nvSpPr>
          <p:spPr bwMode="auto">
            <a:xfrm>
              <a:off x="3522" y="894"/>
              <a:ext cx="37" cy="18"/>
            </a:xfrm>
            <a:custGeom>
              <a:avLst/>
              <a:gdLst>
                <a:gd name="T0" fmla="*/ 19 w 24"/>
                <a:gd name="T1" fmla="*/ 0 h 12"/>
                <a:gd name="T2" fmla="*/ 88 w 24"/>
                <a:gd name="T3" fmla="*/ 14 h 12"/>
                <a:gd name="T4" fmla="*/ 35 w 24"/>
                <a:gd name="T5" fmla="*/ 41 h 12"/>
                <a:gd name="T6" fmla="*/ 40 w 24"/>
                <a:gd name="T7" fmla="*/ 27 h 12"/>
                <a:gd name="T8" fmla="*/ 5 w 24"/>
                <a:gd name="T9" fmla="*/ 41 h 12"/>
                <a:gd name="T10" fmla="*/ 29 w 24"/>
                <a:gd name="T11" fmla="*/ 26 h 12"/>
                <a:gd name="T12" fmla="*/ 0 w 24"/>
                <a:gd name="T13" fmla="*/ 12 h 12"/>
                <a:gd name="T14" fmla="*/ 22 w 24"/>
                <a:gd name="T15" fmla="*/ 14 h 12"/>
                <a:gd name="T16" fmla="*/ 19 w 2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2">
                  <a:moveTo>
                    <a:pt x="5" y="0"/>
                  </a:moveTo>
                  <a:cubicBezTo>
                    <a:pt x="5" y="0"/>
                    <a:pt x="9" y="8"/>
                    <a:pt x="24" y="4"/>
                  </a:cubicBezTo>
                  <a:cubicBezTo>
                    <a:pt x="24" y="4"/>
                    <a:pt x="13" y="7"/>
                    <a:pt x="10" y="12"/>
                  </a:cubicBezTo>
                  <a:cubicBezTo>
                    <a:pt x="11" y="8"/>
                    <a:pt x="11" y="8"/>
                    <a:pt x="11" y="8"/>
                  </a:cubicBezTo>
                  <a:cubicBezTo>
                    <a:pt x="11" y="8"/>
                    <a:pt x="6" y="11"/>
                    <a:pt x="1" y="12"/>
                  </a:cubicBezTo>
                  <a:cubicBezTo>
                    <a:pt x="1" y="12"/>
                    <a:pt x="7" y="8"/>
                    <a:pt x="8" y="7"/>
                  </a:cubicBezTo>
                  <a:cubicBezTo>
                    <a:pt x="8" y="7"/>
                    <a:pt x="3" y="6"/>
                    <a:pt x="0" y="3"/>
                  </a:cubicBezTo>
                  <a:cubicBezTo>
                    <a:pt x="0" y="3"/>
                    <a:pt x="3" y="5"/>
                    <a:pt x="6" y="4"/>
                  </a:cubicBezTo>
                  <a:cubicBezTo>
                    <a:pt x="6" y="4"/>
                    <a:pt x="4" y="2"/>
                    <a:pt x="5"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38" name="Freeform 908">
              <a:extLst>
                <a:ext uri="{FF2B5EF4-FFF2-40B4-BE49-F238E27FC236}">
                  <a16:creationId xmlns:a16="http://schemas.microsoft.com/office/drawing/2014/main" id="{8BCA17C5-A32C-4851-BD64-3E08FF63465B}"/>
                </a:ext>
              </a:extLst>
            </p:cNvPr>
            <p:cNvSpPr>
              <a:spLocks/>
            </p:cNvSpPr>
            <p:nvPr/>
          </p:nvSpPr>
          <p:spPr bwMode="auto">
            <a:xfrm>
              <a:off x="3532" y="892"/>
              <a:ext cx="61" cy="21"/>
            </a:xfrm>
            <a:custGeom>
              <a:avLst/>
              <a:gdLst>
                <a:gd name="T0" fmla="*/ 135 w 41"/>
                <a:gd name="T1" fmla="*/ 48 h 14"/>
                <a:gd name="T2" fmla="*/ 76 w 41"/>
                <a:gd name="T3" fmla="*/ 14 h 14"/>
                <a:gd name="T4" fmla="*/ 28 w 41"/>
                <a:gd name="T5" fmla="*/ 18 h 14"/>
                <a:gd name="T6" fmla="*/ 0 w 41"/>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14">
                  <a:moveTo>
                    <a:pt x="41" y="14"/>
                  </a:moveTo>
                  <a:cubicBezTo>
                    <a:pt x="36" y="10"/>
                    <a:pt x="30" y="5"/>
                    <a:pt x="23" y="4"/>
                  </a:cubicBezTo>
                  <a:cubicBezTo>
                    <a:pt x="18" y="3"/>
                    <a:pt x="14" y="6"/>
                    <a:pt x="9" y="5"/>
                  </a:cubicBezTo>
                  <a:cubicBezTo>
                    <a:pt x="5" y="5"/>
                    <a:pt x="2" y="2"/>
                    <a:pt x="0" y="0"/>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39" name="Freeform 909">
              <a:extLst>
                <a:ext uri="{FF2B5EF4-FFF2-40B4-BE49-F238E27FC236}">
                  <a16:creationId xmlns:a16="http://schemas.microsoft.com/office/drawing/2014/main" id="{E2FBD791-6F83-4942-9A6E-F89A0F2083A9}"/>
                </a:ext>
              </a:extLst>
            </p:cNvPr>
            <p:cNvSpPr>
              <a:spLocks/>
            </p:cNvSpPr>
            <p:nvPr/>
          </p:nvSpPr>
          <p:spPr bwMode="auto">
            <a:xfrm>
              <a:off x="3541" y="903"/>
              <a:ext cx="43" cy="12"/>
            </a:xfrm>
            <a:custGeom>
              <a:avLst/>
              <a:gdLst>
                <a:gd name="T0" fmla="*/ 95 w 29"/>
                <a:gd name="T1" fmla="*/ 26 h 8"/>
                <a:gd name="T2" fmla="*/ 49 w 29"/>
                <a:gd name="T3" fmla="*/ 5 h 8"/>
                <a:gd name="T4" fmla="*/ 0 w 29"/>
                <a:gd name="T5" fmla="*/ 21 h 8"/>
                <a:gd name="T6" fmla="*/ 95 w 29"/>
                <a:gd name="T7" fmla="*/ 2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8">
                  <a:moveTo>
                    <a:pt x="29" y="7"/>
                  </a:moveTo>
                  <a:cubicBezTo>
                    <a:pt x="26" y="3"/>
                    <a:pt x="20" y="1"/>
                    <a:pt x="15" y="1"/>
                  </a:cubicBezTo>
                  <a:cubicBezTo>
                    <a:pt x="9" y="0"/>
                    <a:pt x="3" y="1"/>
                    <a:pt x="0" y="6"/>
                  </a:cubicBezTo>
                  <a:cubicBezTo>
                    <a:pt x="10" y="7"/>
                    <a:pt x="19" y="8"/>
                    <a:pt x="29"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40" name="Freeform 910">
              <a:extLst>
                <a:ext uri="{FF2B5EF4-FFF2-40B4-BE49-F238E27FC236}">
                  <a16:creationId xmlns:a16="http://schemas.microsoft.com/office/drawing/2014/main" id="{82343FF1-206E-4139-9D33-7F4E224C2C58}"/>
                </a:ext>
              </a:extLst>
            </p:cNvPr>
            <p:cNvSpPr>
              <a:spLocks/>
            </p:cNvSpPr>
            <p:nvPr/>
          </p:nvSpPr>
          <p:spPr bwMode="auto">
            <a:xfrm>
              <a:off x="3559" y="904"/>
              <a:ext cx="25" cy="11"/>
            </a:xfrm>
            <a:custGeom>
              <a:avLst/>
              <a:gdLst>
                <a:gd name="T0" fmla="*/ 54 w 17"/>
                <a:gd name="T1" fmla="*/ 27 h 7"/>
                <a:gd name="T2" fmla="*/ 9 w 17"/>
                <a:gd name="T3" fmla="*/ 22 h 7"/>
                <a:gd name="T4" fmla="*/ 15 w 17"/>
                <a:gd name="T5" fmla="*/ 0 h 7"/>
                <a:gd name="T6" fmla="*/ 54 w 17"/>
                <a:gd name="T7" fmla="*/ 22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7">
                  <a:moveTo>
                    <a:pt x="17" y="7"/>
                  </a:moveTo>
                  <a:cubicBezTo>
                    <a:pt x="12" y="7"/>
                    <a:pt x="8" y="6"/>
                    <a:pt x="3" y="6"/>
                  </a:cubicBezTo>
                  <a:cubicBezTo>
                    <a:pt x="3" y="6"/>
                    <a:pt x="0" y="3"/>
                    <a:pt x="5" y="0"/>
                  </a:cubicBezTo>
                  <a:cubicBezTo>
                    <a:pt x="9" y="0"/>
                    <a:pt x="14" y="2"/>
                    <a:pt x="17" y="6"/>
                  </a:cubicBezTo>
                </a:path>
              </a:pathLst>
            </a:custGeom>
            <a:solidFill>
              <a:srgbClr val="48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41" name="Freeform 911">
              <a:extLst>
                <a:ext uri="{FF2B5EF4-FFF2-40B4-BE49-F238E27FC236}">
                  <a16:creationId xmlns:a16="http://schemas.microsoft.com/office/drawing/2014/main" id="{B3EBC81C-0360-4B2C-9648-363452AEB405}"/>
                </a:ext>
              </a:extLst>
            </p:cNvPr>
            <p:cNvSpPr>
              <a:spLocks/>
            </p:cNvSpPr>
            <p:nvPr/>
          </p:nvSpPr>
          <p:spPr bwMode="auto">
            <a:xfrm>
              <a:off x="3672" y="898"/>
              <a:ext cx="40" cy="15"/>
            </a:xfrm>
            <a:custGeom>
              <a:avLst/>
              <a:gdLst>
                <a:gd name="T0" fmla="*/ 33 w 27"/>
                <a:gd name="T1" fmla="*/ 5 h 10"/>
                <a:gd name="T2" fmla="*/ 0 w 27"/>
                <a:gd name="T3" fmla="*/ 32 h 10"/>
                <a:gd name="T4" fmla="*/ 53 w 27"/>
                <a:gd name="T5" fmla="*/ 27 h 10"/>
                <a:gd name="T6" fmla="*/ 87 w 27"/>
                <a:gd name="T7" fmla="*/ 21 h 10"/>
                <a:gd name="T8" fmla="*/ 81 w 27"/>
                <a:gd name="T9" fmla="*/ 8 h 10"/>
                <a:gd name="T10" fmla="*/ 33 w 27"/>
                <a:gd name="T11" fmla="*/ 5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0">
                  <a:moveTo>
                    <a:pt x="10" y="1"/>
                  </a:moveTo>
                  <a:cubicBezTo>
                    <a:pt x="8" y="0"/>
                    <a:pt x="2" y="7"/>
                    <a:pt x="0" y="9"/>
                  </a:cubicBezTo>
                  <a:cubicBezTo>
                    <a:pt x="5" y="8"/>
                    <a:pt x="10" y="7"/>
                    <a:pt x="16" y="8"/>
                  </a:cubicBezTo>
                  <a:cubicBezTo>
                    <a:pt x="19" y="8"/>
                    <a:pt x="26" y="10"/>
                    <a:pt x="27" y="6"/>
                  </a:cubicBezTo>
                  <a:cubicBezTo>
                    <a:pt x="27" y="4"/>
                    <a:pt x="26" y="3"/>
                    <a:pt x="25" y="2"/>
                  </a:cubicBezTo>
                  <a:cubicBezTo>
                    <a:pt x="25" y="2"/>
                    <a:pt x="18" y="5"/>
                    <a:pt x="1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42" name="Freeform 912">
              <a:extLst>
                <a:ext uri="{FF2B5EF4-FFF2-40B4-BE49-F238E27FC236}">
                  <a16:creationId xmlns:a16="http://schemas.microsoft.com/office/drawing/2014/main" id="{9BC46534-D470-44AE-BAA8-B6FA7773ABF6}"/>
                </a:ext>
              </a:extLst>
            </p:cNvPr>
            <p:cNvSpPr>
              <a:spLocks/>
            </p:cNvSpPr>
            <p:nvPr/>
          </p:nvSpPr>
          <p:spPr bwMode="auto">
            <a:xfrm>
              <a:off x="3572" y="907"/>
              <a:ext cx="12" cy="6"/>
            </a:xfrm>
            <a:custGeom>
              <a:avLst/>
              <a:gdLst>
                <a:gd name="T0" fmla="*/ 12 w 8"/>
                <a:gd name="T1" fmla="*/ 0 h 4"/>
                <a:gd name="T2" fmla="*/ 8 w 8"/>
                <a:gd name="T3" fmla="*/ 14 h 4"/>
                <a:gd name="T4" fmla="*/ 27 w 8"/>
                <a:gd name="T5" fmla="*/ 14 h 4"/>
                <a:gd name="T6" fmla="*/ 12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3" y="0"/>
                  </a:moveTo>
                  <a:cubicBezTo>
                    <a:pt x="3" y="0"/>
                    <a:pt x="0" y="2"/>
                    <a:pt x="2" y="4"/>
                  </a:cubicBezTo>
                  <a:cubicBezTo>
                    <a:pt x="2" y="4"/>
                    <a:pt x="7" y="4"/>
                    <a:pt x="8" y="4"/>
                  </a:cubicBezTo>
                  <a:cubicBezTo>
                    <a:pt x="8" y="4"/>
                    <a:pt x="5" y="0"/>
                    <a:pt x="3"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43" name="Freeform 913">
              <a:extLst>
                <a:ext uri="{FF2B5EF4-FFF2-40B4-BE49-F238E27FC236}">
                  <a16:creationId xmlns:a16="http://schemas.microsoft.com/office/drawing/2014/main" id="{0869BB25-724A-4E8E-9E92-5D3B0B2B0553}"/>
                </a:ext>
              </a:extLst>
            </p:cNvPr>
            <p:cNvSpPr>
              <a:spLocks/>
            </p:cNvSpPr>
            <p:nvPr/>
          </p:nvSpPr>
          <p:spPr bwMode="auto">
            <a:xfrm>
              <a:off x="3562" y="904"/>
              <a:ext cx="10" cy="8"/>
            </a:xfrm>
            <a:custGeom>
              <a:avLst/>
              <a:gdLst>
                <a:gd name="T0" fmla="*/ 9 w 7"/>
                <a:gd name="T1" fmla="*/ 0 h 5"/>
                <a:gd name="T2" fmla="*/ 1 w 7"/>
                <a:gd name="T3" fmla="*/ 21 h 5"/>
                <a:gd name="T4" fmla="*/ 19 w 7"/>
                <a:gd name="T5" fmla="*/ 21 h 5"/>
                <a:gd name="T6" fmla="*/ 20 w 7"/>
                <a:gd name="T7" fmla="*/ 8 h 5"/>
                <a:gd name="T8" fmla="*/ 9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3" y="0"/>
                  </a:moveTo>
                  <a:cubicBezTo>
                    <a:pt x="3" y="0"/>
                    <a:pt x="0" y="3"/>
                    <a:pt x="1" y="5"/>
                  </a:cubicBezTo>
                  <a:cubicBezTo>
                    <a:pt x="6" y="5"/>
                    <a:pt x="6" y="5"/>
                    <a:pt x="6" y="5"/>
                  </a:cubicBezTo>
                  <a:cubicBezTo>
                    <a:pt x="6" y="5"/>
                    <a:pt x="5" y="2"/>
                    <a:pt x="7" y="2"/>
                  </a:cubicBezTo>
                  <a:cubicBezTo>
                    <a:pt x="7" y="2"/>
                    <a:pt x="4" y="0"/>
                    <a:pt x="3" y="0"/>
                  </a:cubicBezTo>
                </a:path>
              </a:pathLst>
            </a:custGeom>
            <a:solidFill>
              <a:srgbClr val="2D36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44" name="Freeform 914">
              <a:extLst>
                <a:ext uri="{FF2B5EF4-FFF2-40B4-BE49-F238E27FC236}">
                  <a16:creationId xmlns:a16="http://schemas.microsoft.com/office/drawing/2014/main" id="{8644C679-E070-409E-97D7-12707DF3D849}"/>
                </a:ext>
              </a:extLst>
            </p:cNvPr>
            <p:cNvSpPr>
              <a:spLocks/>
            </p:cNvSpPr>
            <p:nvPr/>
          </p:nvSpPr>
          <p:spPr bwMode="auto">
            <a:xfrm>
              <a:off x="3572" y="907"/>
              <a:ext cx="6" cy="3"/>
            </a:xfrm>
            <a:custGeom>
              <a:avLst/>
              <a:gdLst>
                <a:gd name="T0" fmla="*/ 6 w 6"/>
                <a:gd name="T1" fmla="*/ 3 h 3"/>
                <a:gd name="T2" fmla="*/ 0 w 6"/>
                <a:gd name="T3" fmla="*/ 0 h 3"/>
                <a:gd name="T4" fmla="*/ 0 w 6"/>
                <a:gd name="T5" fmla="*/ 3 h 3"/>
                <a:gd name="T6" fmla="*/ 6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3"/>
                  </a:moveTo>
                  <a:lnTo>
                    <a:pt x="0" y="0"/>
                  </a:lnTo>
                  <a:lnTo>
                    <a:pt x="0" y="3"/>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45" name="Freeform 915">
              <a:extLst>
                <a:ext uri="{FF2B5EF4-FFF2-40B4-BE49-F238E27FC236}">
                  <a16:creationId xmlns:a16="http://schemas.microsoft.com/office/drawing/2014/main" id="{265EE3A4-56DB-4E0E-B271-25EB10CE3BCC}"/>
                </a:ext>
              </a:extLst>
            </p:cNvPr>
            <p:cNvSpPr>
              <a:spLocks/>
            </p:cNvSpPr>
            <p:nvPr/>
          </p:nvSpPr>
          <p:spPr bwMode="auto">
            <a:xfrm>
              <a:off x="3694" y="901"/>
              <a:ext cx="18" cy="11"/>
            </a:xfrm>
            <a:custGeom>
              <a:avLst/>
              <a:gdLst>
                <a:gd name="T0" fmla="*/ 8 w 12"/>
                <a:gd name="T1" fmla="*/ 5 h 7"/>
                <a:gd name="T2" fmla="*/ 8 w 12"/>
                <a:gd name="T3" fmla="*/ 22 h 7"/>
                <a:gd name="T4" fmla="*/ 41 w 12"/>
                <a:gd name="T5" fmla="*/ 14 h 7"/>
                <a:gd name="T6" fmla="*/ 35 w 12"/>
                <a:gd name="T7" fmla="*/ 0 h 7"/>
                <a:gd name="T8" fmla="*/ 8 w 12"/>
                <a:gd name="T9" fmla="*/ 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7">
                  <a:moveTo>
                    <a:pt x="2" y="1"/>
                  </a:moveTo>
                  <a:cubicBezTo>
                    <a:pt x="2" y="1"/>
                    <a:pt x="0" y="4"/>
                    <a:pt x="2" y="6"/>
                  </a:cubicBezTo>
                  <a:cubicBezTo>
                    <a:pt x="3" y="7"/>
                    <a:pt x="11" y="7"/>
                    <a:pt x="12" y="4"/>
                  </a:cubicBezTo>
                  <a:cubicBezTo>
                    <a:pt x="12" y="2"/>
                    <a:pt x="10" y="0"/>
                    <a:pt x="10" y="0"/>
                  </a:cubicBezTo>
                  <a:cubicBezTo>
                    <a:pt x="10" y="0"/>
                    <a:pt x="5" y="1"/>
                    <a:pt x="2" y="1"/>
                  </a:cubicBezTo>
                </a:path>
              </a:pathLst>
            </a:custGeom>
            <a:solidFill>
              <a:srgbClr val="485B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46" name="Freeform 916">
              <a:extLst>
                <a:ext uri="{FF2B5EF4-FFF2-40B4-BE49-F238E27FC236}">
                  <a16:creationId xmlns:a16="http://schemas.microsoft.com/office/drawing/2014/main" id="{0A6647C5-D14F-4DF6-B2FE-D58DC101F607}"/>
                </a:ext>
              </a:extLst>
            </p:cNvPr>
            <p:cNvSpPr>
              <a:spLocks/>
            </p:cNvSpPr>
            <p:nvPr/>
          </p:nvSpPr>
          <p:spPr bwMode="auto">
            <a:xfrm>
              <a:off x="3700" y="900"/>
              <a:ext cx="12" cy="10"/>
            </a:xfrm>
            <a:custGeom>
              <a:avLst/>
              <a:gdLst>
                <a:gd name="T0" fmla="*/ 18 w 8"/>
                <a:gd name="T1" fmla="*/ 1 h 7"/>
                <a:gd name="T2" fmla="*/ 21 w 8"/>
                <a:gd name="T3" fmla="*/ 20 h 7"/>
                <a:gd name="T4" fmla="*/ 27 w 8"/>
                <a:gd name="T5" fmla="*/ 13 h 7"/>
                <a:gd name="T6" fmla="*/ 18 w 8"/>
                <a:gd name="T7" fmla="*/ 1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7">
                  <a:moveTo>
                    <a:pt x="5" y="1"/>
                  </a:moveTo>
                  <a:cubicBezTo>
                    <a:pt x="5" y="1"/>
                    <a:pt x="0" y="7"/>
                    <a:pt x="6" y="7"/>
                  </a:cubicBezTo>
                  <a:cubicBezTo>
                    <a:pt x="6" y="7"/>
                    <a:pt x="8" y="6"/>
                    <a:pt x="8" y="4"/>
                  </a:cubicBezTo>
                  <a:cubicBezTo>
                    <a:pt x="7" y="2"/>
                    <a:pt x="6" y="0"/>
                    <a:pt x="5" y="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47" name="Freeform 917">
              <a:extLst>
                <a:ext uri="{FF2B5EF4-FFF2-40B4-BE49-F238E27FC236}">
                  <a16:creationId xmlns:a16="http://schemas.microsoft.com/office/drawing/2014/main" id="{09A4B9DE-CAF1-4920-974A-7106B3CE8B2D}"/>
                </a:ext>
              </a:extLst>
            </p:cNvPr>
            <p:cNvSpPr>
              <a:spLocks/>
            </p:cNvSpPr>
            <p:nvPr/>
          </p:nvSpPr>
          <p:spPr bwMode="auto">
            <a:xfrm>
              <a:off x="3696" y="903"/>
              <a:ext cx="7" cy="6"/>
            </a:xfrm>
            <a:custGeom>
              <a:avLst/>
              <a:gdLst>
                <a:gd name="T0" fmla="*/ 1 w 5"/>
                <a:gd name="T1" fmla="*/ 5 h 4"/>
                <a:gd name="T2" fmla="*/ 1 w 5"/>
                <a:gd name="T3" fmla="*/ 14 h 4"/>
                <a:gd name="T4" fmla="*/ 11 w 5"/>
                <a:gd name="T5" fmla="*/ 14 h 4"/>
                <a:gd name="T6" fmla="*/ 14 w 5"/>
                <a:gd name="T7" fmla="*/ 0 h 4"/>
                <a:gd name="T8" fmla="*/ 1 w 5"/>
                <a:gd name="T9" fmla="*/ 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1" y="1"/>
                  </a:moveTo>
                  <a:cubicBezTo>
                    <a:pt x="1" y="1"/>
                    <a:pt x="0" y="3"/>
                    <a:pt x="1" y="4"/>
                  </a:cubicBezTo>
                  <a:cubicBezTo>
                    <a:pt x="4" y="4"/>
                    <a:pt x="4" y="4"/>
                    <a:pt x="4" y="4"/>
                  </a:cubicBezTo>
                  <a:cubicBezTo>
                    <a:pt x="4" y="4"/>
                    <a:pt x="4" y="1"/>
                    <a:pt x="5" y="0"/>
                  </a:cubicBezTo>
                  <a:lnTo>
                    <a:pt x="1" y="1"/>
                  </a:lnTo>
                  <a:close/>
                </a:path>
              </a:pathLst>
            </a:custGeom>
            <a:solidFill>
              <a:srgbClr val="2D36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48" name="Freeform 918">
              <a:extLst>
                <a:ext uri="{FF2B5EF4-FFF2-40B4-BE49-F238E27FC236}">
                  <a16:creationId xmlns:a16="http://schemas.microsoft.com/office/drawing/2014/main" id="{DD1DE49B-5923-4481-87C0-69FF1F456964}"/>
                </a:ext>
              </a:extLst>
            </p:cNvPr>
            <p:cNvSpPr>
              <a:spLocks/>
            </p:cNvSpPr>
            <p:nvPr/>
          </p:nvSpPr>
          <p:spPr bwMode="auto">
            <a:xfrm>
              <a:off x="3672" y="898"/>
              <a:ext cx="40" cy="15"/>
            </a:xfrm>
            <a:custGeom>
              <a:avLst/>
              <a:gdLst>
                <a:gd name="T0" fmla="*/ 33 w 27"/>
                <a:gd name="T1" fmla="*/ 5 h 10"/>
                <a:gd name="T2" fmla="*/ 0 w 27"/>
                <a:gd name="T3" fmla="*/ 32 h 10"/>
                <a:gd name="T4" fmla="*/ 53 w 27"/>
                <a:gd name="T5" fmla="*/ 27 h 10"/>
                <a:gd name="T6" fmla="*/ 87 w 27"/>
                <a:gd name="T7" fmla="*/ 21 h 10"/>
                <a:gd name="T8" fmla="*/ 81 w 27"/>
                <a:gd name="T9" fmla="*/ 8 h 10"/>
                <a:gd name="T10" fmla="*/ 33 w 27"/>
                <a:gd name="T11" fmla="*/ 5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0">
                  <a:moveTo>
                    <a:pt x="10" y="1"/>
                  </a:moveTo>
                  <a:cubicBezTo>
                    <a:pt x="8" y="0"/>
                    <a:pt x="2" y="7"/>
                    <a:pt x="0" y="9"/>
                  </a:cubicBezTo>
                  <a:cubicBezTo>
                    <a:pt x="5" y="8"/>
                    <a:pt x="10" y="7"/>
                    <a:pt x="16" y="8"/>
                  </a:cubicBezTo>
                  <a:cubicBezTo>
                    <a:pt x="19" y="8"/>
                    <a:pt x="26" y="10"/>
                    <a:pt x="27" y="6"/>
                  </a:cubicBezTo>
                  <a:cubicBezTo>
                    <a:pt x="27" y="4"/>
                    <a:pt x="26" y="3"/>
                    <a:pt x="25" y="2"/>
                  </a:cubicBezTo>
                  <a:cubicBezTo>
                    <a:pt x="25" y="2"/>
                    <a:pt x="18" y="5"/>
                    <a:pt x="10" y="1"/>
                  </a:cubicBezTo>
                  <a:close/>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49" name="Freeform 919">
              <a:extLst>
                <a:ext uri="{FF2B5EF4-FFF2-40B4-BE49-F238E27FC236}">
                  <a16:creationId xmlns:a16="http://schemas.microsoft.com/office/drawing/2014/main" id="{0D51D4DD-FC9D-4E2C-8206-5A63EA0BDC56}"/>
                </a:ext>
              </a:extLst>
            </p:cNvPr>
            <p:cNvSpPr>
              <a:spLocks/>
            </p:cNvSpPr>
            <p:nvPr/>
          </p:nvSpPr>
          <p:spPr bwMode="auto">
            <a:xfrm>
              <a:off x="3657" y="889"/>
              <a:ext cx="66" cy="26"/>
            </a:xfrm>
            <a:custGeom>
              <a:avLst/>
              <a:gdLst>
                <a:gd name="T0" fmla="*/ 0 w 44"/>
                <a:gd name="T1" fmla="*/ 14 h 17"/>
                <a:gd name="T2" fmla="*/ 39 w 44"/>
                <a:gd name="T3" fmla="*/ 12 h 17"/>
                <a:gd name="T4" fmla="*/ 122 w 44"/>
                <a:gd name="T5" fmla="*/ 28 h 17"/>
                <a:gd name="T6" fmla="*/ 149 w 44"/>
                <a:gd name="T7" fmla="*/ 61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17">
                  <a:moveTo>
                    <a:pt x="0" y="4"/>
                  </a:moveTo>
                  <a:cubicBezTo>
                    <a:pt x="0" y="4"/>
                    <a:pt x="7" y="0"/>
                    <a:pt x="11" y="3"/>
                  </a:cubicBezTo>
                  <a:cubicBezTo>
                    <a:pt x="15" y="6"/>
                    <a:pt x="27" y="11"/>
                    <a:pt x="36" y="8"/>
                  </a:cubicBezTo>
                  <a:cubicBezTo>
                    <a:pt x="44" y="4"/>
                    <a:pt x="35" y="17"/>
                    <a:pt x="44" y="17"/>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50" name="Freeform 920">
              <a:extLst>
                <a:ext uri="{FF2B5EF4-FFF2-40B4-BE49-F238E27FC236}">
                  <a16:creationId xmlns:a16="http://schemas.microsoft.com/office/drawing/2014/main" id="{322CD2F3-BD7B-4BAD-B168-DFE655451889}"/>
                </a:ext>
              </a:extLst>
            </p:cNvPr>
            <p:cNvSpPr>
              <a:spLocks/>
            </p:cNvSpPr>
            <p:nvPr/>
          </p:nvSpPr>
          <p:spPr bwMode="auto">
            <a:xfrm>
              <a:off x="3539" y="903"/>
              <a:ext cx="45" cy="12"/>
            </a:xfrm>
            <a:custGeom>
              <a:avLst/>
              <a:gdLst>
                <a:gd name="T0" fmla="*/ 102 w 30"/>
                <a:gd name="T1" fmla="*/ 26 h 8"/>
                <a:gd name="T2" fmla="*/ 54 w 30"/>
                <a:gd name="T3" fmla="*/ 5 h 8"/>
                <a:gd name="T4" fmla="*/ 0 w 30"/>
                <a:gd name="T5" fmla="*/ 21 h 8"/>
                <a:gd name="T6" fmla="*/ 102 w 30"/>
                <a:gd name="T7" fmla="*/ 27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8">
                  <a:moveTo>
                    <a:pt x="30" y="7"/>
                  </a:moveTo>
                  <a:cubicBezTo>
                    <a:pt x="27" y="3"/>
                    <a:pt x="20" y="1"/>
                    <a:pt x="16" y="1"/>
                  </a:cubicBezTo>
                  <a:cubicBezTo>
                    <a:pt x="10" y="0"/>
                    <a:pt x="4" y="1"/>
                    <a:pt x="0" y="6"/>
                  </a:cubicBezTo>
                  <a:cubicBezTo>
                    <a:pt x="10" y="7"/>
                    <a:pt x="20" y="8"/>
                    <a:pt x="30" y="8"/>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51" name="Freeform 921">
              <a:extLst>
                <a:ext uri="{FF2B5EF4-FFF2-40B4-BE49-F238E27FC236}">
                  <a16:creationId xmlns:a16="http://schemas.microsoft.com/office/drawing/2014/main" id="{BF2476FE-4746-4497-A2C4-A6C14DD871F2}"/>
                </a:ext>
              </a:extLst>
            </p:cNvPr>
            <p:cNvSpPr>
              <a:spLocks/>
            </p:cNvSpPr>
            <p:nvPr/>
          </p:nvSpPr>
          <p:spPr bwMode="auto">
            <a:xfrm>
              <a:off x="3593" y="990"/>
              <a:ext cx="77" cy="30"/>
            </a:xfrm>
            <a:custGeom>
              <a:avLst/>
              <a:gdLst>
                <a:gd name="T0" fmla="*/ 0 w 51"/>
                <a:gd name="T1" fmla="*/ 14 h 20"/>
                <a:gd name="T2" fmla="*/ 48 w 51"/>
                <a:gd name="T3" fmla="*/ 27 h 20"/>
                <a:gd name="T4" fmla="*/ 137 w 51"/>
                <a:gd name="T5" fmla="*/ 39 h 20"/>
                <a:gd name="T6" fmla="*/ 175 w 51"/>
                <a:gd name="T7" fmla="*/ 8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20">
                  <a:moveTo>
                    <a:pt x="0" y="4"/>
                  </a:moveTo>
                  <a:cubicBezTo>
                    <a:pt x="0" y="4"/>
                    <a:pt x="7" y="0"/>
                    <a:pt x="14" y="8"/>
                  </a:cubicBezTo>
                  <a:cubicBezTo>
                    <a:pt x="20" y="17"/>
                    <a:pt x="30" y="20"/>
                    <a:pt x="40" y="11"/>
                  </a:cubicBezTo>
                  <a:cubicBezTo>
                    <a:pt x="49" y="2"/>
                    <a:pt x="51" y="2"/>
                    <a:pt x="51" y="2"/>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52" name="Freeform 922">
              <a:extLst>
                <a:ext uri="{FF2B5EF4-FFF2-40B4-BE49-F238E27FC236}">
                  <a16:creationId xmlns:a16="http://schemas.microsoft.com/office/drawing/2014/main" id="{02F55562-9FD9-4407-BA8A-6C738E4E6598}"/>
                </a:ext>
              </a:extLst>
            </p:cNvPr>
            <p:cNvSpPr>
              <a:spLocks/>
            </p:cNvSpPr>
            <p:nvPr/>
          </p:nvSpPr>
          <p:spPr bwMode="auto">
            <a:xfrm>
              <a:off x="3509" y="964"/>
              <a:ext cx="92" cy="93"/>
            </a:xfrm>
            <a:custGeom>
              <a:avLst/>
              <a:gdLst>
                <a:gd name="T0" fmla="*/ 210 w 61"/>
                <a:gd name="T1" fmla="*/ 0 h 62"/>
                <a:gd name="T2" fmla="*/ 170 w 61"/>
                <a:gd name="T3" fmla="*/ 21 h 62"/>
                <a:gd name="T4" fmla="*/ 80 w 61"/>
                <a:gd name="T5" fmla="*/ 80 h 62"/>
                <a:gd name="T6" fmla="*/ 35 w 61"/>
                <a:gd name="T7" fmla="*/ 21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62">
                  <a:moveTo>
                    <a:pt x="61" y="0"/>
                  </a:moveTo>
                  <a:cubicBezTo>
                    <a:pt x="61" y="0"/>
                    <a:pt x="53" y="0"/>
                    <a:pt x="50" y="6"/>
                  </a:cubicBezTo>
                  <a:cubicBezTo>
                    <a:pt x="47" y="13"/>
                    <a:pt x="29" y="18"/>
                    <a:pt x="23" y="23"/>
                  </a:cubicBezTo>
                  <a:cubicBezTo>
                    <a:pt x="16" y="27"/>
                    <a:pt x="0" y="43"/>
                    <a:pt x="10" y="62"/>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53" name="Freeform 923">
              <a:extLst>
                <a:ext uri="{FF2B5EF4-FFF2-40B4-BE49-F238E27FC236}">
                  <a16:creationId xmlns:a16="http://schemas.microsoft.com/office/drawing/2014/main" id="{33F3E237-5C09-4E7B-B3B6-32ED5AA813D4}"/>
                </a:ext>
              </a:extLst>
            </p:cNvPr>
            <p:cNvSpPr>
              <a:spLocks/>
            </p:cNvSpPr>
            <p:nvPr/>
          </p:nvSpPr>
          <p:spPr bwMode="auto">
            <a:xfrm>
              <a:off x="3667" y="963"/>
              <a:ext cx="60" cy="60"/>
            </a:xfrm>
            <a:custGeom>
              <a:avLst/>
              <a:gdLst>
                <a:gd name="T0" fmla="*/ 0 w 40"/>
                <a:gd name="T1" fmla="*/ 0 h 40"/>
                <a:gd name="T2" fmla="*/ 53 w 40"/>
                <a:gd name="T3" fmla="*/ 53 h 40"/>
                <a:gd name="T4" fmla="*/ 135 w 40"/>
                <a:gd name="T5" fmla="*/ 135 h 40"/>
                <a:gd name="T6" fmla="*/ 0 60000 65536"/>
                <a:gd name="T7" fmla="*/ 0 60000 65536"/>
                <a:gd name="T8" fmla="*/ 0 60000 65536"/>
              </a:gdLst>
              <a:ahLst/>
              <a:cxnLst>
                <a:cxn ang="T6">
                  <a:pos x="T0" y="T1"/>
                </a:cxn>
                <a:cxn ang="T7">
                  <a:pos x="T2" y="T3"/>
                </a:cxn>
                <a:cxn ang="T8">
                  <a:pos x="T4" y="T5"/>
                </a:cxn>
              </a:cxnLst>
              <a:rect l="0" t="0" r="r" b="b"/>
              <a:pathLst>
                <a:path w="40" h="40">
                  <a:moveTo>
                    <a:pt x="0" y="0"/>
                  </a:moveTo>
                  <a:cubicBezTo>
                    <a:pt x="0" y="0"/>
                    <a:pt x="10" y="13"/>
                    <a:pt x="15" y="15"/>
                  </a:cubicBezTo>
                  <a:cubicBezTo>
                    <a:pt x="21" y="17"/>
                    <a:pt x="39" y="22"/>
                    <a:pt x="40" y="40"/>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54" name="Freeform 924">
              <a:extLst>
                <a:ext uri="{FF2B5EF4-FFF2-40B4-BE49-F238E27FC236}">
                  <a16:creationId xmlns:a16="http://schemas.microsoft.com/office/drawing/2014/main" id="{FC698D8E-3648-49E6-AB55-9F74A2FECC67}"/>
                </a:ext>
              </a:extLst>
            </p:cNvPr>
            <p:cNvSpPr>
              <a:spLocks/>
            </p:cNvSpPr>
            <p:nvPr/>
          </p:nvSpPr>
          <p:spPr bwMode="auto">
            <a:xfrm>
              <a:off x="3565" y="1015"/>
              <a:ext cx="119" cy="11"/>
            </a:xfrm>
            <a:custGeom>
              <a:avLst/>
              <a:gdLst>
                <a:gd name="T0" fmla="*/ 0 w 79"/>
                <a:gd name="T1" fmla="*/ 20 h 7"/>
                <a:gd name="T2" fmla="*/ 75 w 79"/>
                <a:gd name="T3" fmla="*/ 20 h 7"/>
                <a:gd name="T4" fmla="*/ 270 w 79"/>
                <a:gd name="T5" fmla="*/ 8 h 7"/>
                <a:gd name="T6" fmla="*/ 0 60000 65536"/>
                <a:gd name="T7" fmla="*/ 0 60000 65536"/>
                <a:gd name="T8" fmla="*/ 0 60000 65536"/>
              </a:gdLst>
              <a:ahLst/>
              <a:cxnLst>
                <a:cxn ang="T6">
                  <a:pos x="T0" y="T1"/>
                </a:cxn>
                <a:cxn ang="T7">
                  <a:pos x="T2" y="T3"/>
                </a:cxn>
                <a:cxn ang="T8">
                  <a:pos x="T4" y="T5"/>
                </a:cxn>
              </a:cxnLst>
              <a:rect l="0" t="0" r="r" b="b"/>
              <a:pathLst>
                <a:path w="79" h="7">
                  <a:moveTo>
                    <a:pt x="0" y="5"/>
                  </a:moveTo>
                  <a:cubicBezTo>
                    <a:pt x="0" y="5"/>
                    <a:pt x="16" y="2"/>
                    <a:pt x="22" y="5"/>
                  </a:cubicBezTo>
                  <a:cubicBezTo>
                    <a:pt x="28" y="7"/>
                    <a:pt x="68" y="0"/>
                    <a:pt x="79" y="2"/>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55" name="Freeform 925">
              <a:extLst>
                <a:ext uri="{FF2B5EF4-FFF2-40B4-BE49-F238E27FC236}">
                  <a16:creationId xmlns:a16="http://schemas.microsoft.com/office/drawing/2014/main" id="{899748B2-52AF-496B-8FA2-63AFA726C245}"/>
                </a:ext>
              </a:extLst>
            </p:cNvPr>
            <p:cNvSpPr>
              <a:spLocks/>
            </p:cNvSpPr>
            <p:nvPr/>
          </p:nvSpPr>
          <p:spPr bwMode="auto">
            <a:xfrm>
              <a:off x="3542" y="931"/>
              <a:ext cx="50" cy="27"/>
            </a:xfrm>
            <a:custGeom>
              <a:avLst/>
              <a:gdLst>
                <a:gd name="T0" fmla="*/ 115 w 33"/>
                <a:gd name="T1" fmla="*/ 8 h 18"/>
                <a:gd name="T2" fmla="*/ 0 w 33"/>
                <a:gd name="T3" fmla="*/ 0 h 18"/>
                <a:gd name="T4" fmla="*/ 0 60000 65536"/>
                <a:gd name="T5" fmla="*/ 0 60000 65536"/>
              </a:gdLst>
              <a:ahLst/>
              <a:cxnLst>
                <a:cxn ang="T4">
                  <a:pos x="T0" y="T1"/>
                </a:cxn>
                <a:cxn ang="T5">
                  <a:pos x="T2" y="T3"/>
                </a:cxn>
              </a:cxnLst>
              <a:rect l="0" t="0" r="r" b="b"/>
              <a:pathLst>
                <a:path w="33" h="18">
                  <a:moveTo>
                    <a:pt x="33" y="2"/>
                  </a:moveTo>
                  <a:cubicBezTo>
                    <a:pt x="33" y="2"/>
                    <a:pt x="23" y="18"/>
                    <a:pt x="0" y="0"/>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56" name="Freeform 926">
              <a:extLst>
                <a:ext uri="{FF2B5EF4-FFF2-40B4-BE49-F238E27FC236}">
                  <a16:creationId xmlns:a16="http://schemas.microsoft.com/office/drawing/2014/main" id="{6124CC54-C144-4438-AA28-BCE8C5B3F589}"/>
                </a:ext>
              </a:extLst>
            </p:cNvPr>
            <p:cNvSpPr>
              <a:spLocks/>
            </p:cNvSpPr>
            <p:nvPr/>
          </p:nvSpPr>
          <p:spPr bwMode="auto">
            <a:xfrm>
              <a:off x="3670" y="930"/>
              <a:ext cx="60" cy="33"/>
            </a:xfrm>
            <a:custGeom>
              <a:avLst/>
              <a:gdLst>
                <a:gd name="T0" fmla="*/ 0 w 40"/>
                <a:gd name="T1" fmla="*/ 0 h 22"/>
                <a:gd name="T2" fmla="*/ 135 w 40"/>
                <a:gd name="T3" fmla="*/ 32 h 22"/>
                <a:gd name="T4" fmla="*/ 0 60000 65536"/>
                <a:gd name="T5" fmla="*/ 0 60000 65536"/>
              </a:gdLst>
              <a:ahLst/>
              <a:cxnLst>
                <a:cxn ang="T4">
                  <a:pos x="T0" y="T1"/>
                </a:cxn>
                <a:cxn ang="T5">
                  <a:pos x="T2" y="T3"/>
                </a:cxn>
              </a:cxnLst>
              <a:rect l="0" t="0" r="r" b="b"/>
              <a:pathLst>
                <a:path w="40" h="22">
                  <a:moveTo>
                    <a:pt x="0" y="0"/>
                  </a:moveTo>
                  <a:cubicBezTo>
                    <a:pt x="0" y="0"/>
                    <a:pt x="39" y="22"/>
                    <a:pt x="40" y="9"/>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57" name="Freeform 927">
              <a:extLst>
                <a:ext uri="{FF2B5EF4-FFF2-40B4-BE49-F238E27FC236}">
                  <a16:creationId xmlns:a16="http://schemas.microsoft.com/office/drawing/2014/main" id="{A7AE1351-DBAA-4456-9A59-4874D9C996EB}"/>
                </a:ext>
              </a:extLst>
            </p:cNvPr>
            <p:cNvSpPr>
              <a:spLocks/>
            </p:cNvSpPr>
            <p:nvPr/>
          </p:nvSpPr>
          <p:spPr bwMode="auto">
            <a:xfrm>
              <a:off x="3501" y="913"/>
              <a:ext cx="25" cy="2"/>
            </a:xfrm>
            <a:custGeom>
              <a:avLst/>
              <a:gdLst>
                <a:gd name="T0" fmla="*/ 61 w 16"/>
                <a:gd name="T1" fmla="*/ 0 h 1"/>
                <a:gd name="T2" fmla="*/ 0 w 16"/>
                <a:gd name="T3" fmla="*/ 8 h 1"/>
                <a:gd name="T4" fmla="*/ 0 60000 65536"/>
                <a:gd name="T5" fmla="*/ 0 60000 65536"/>
              </a:gdLst>
              <a:ahLst/>
              <a:cxnLst>
                <a:cxn ang="T4">
                  <a:pos x="T0" y="T1"/>
                </a:cxn>
                <a:cxn ang="T5">
                  <a:pos x="T2" y="T3"/>
                </a:cxn>
              </a:cxnLst>
              <a:rect l="0" t="0" r="r" b="b"/>
              <a:pathLst>
                <a:path w="16" h="1">
                  <a:moveTo>
                    <a:pt x="16" y="0"/>
                  </a:moveTo>
                  <a:cubicBezTo>
                    <a:pt x="16" y="0"/>
                    <a:pt x="7" y="1"/>
                    <a:pt x="0" y="1"/>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58" name="Freeform 928">
              <a:extLst>
                <a:ext uri="{FF2B5EF4-FFF2-40B4-BE49-F238E27FC236}">
                  <a16:creationId xmlns:a16="http://schemas.microsoft.com/office/drawing/2014/main" id="{F70FC58A-D06C-4BC0-BDF9-A31DA1E6F9CA}"/>
                </a:ext>
              </a:extLst>
            </p:cNvPr>
            <p:cNvSpPr>
              <a:spLocks/>
            </p:cNvSpPr>
            <p:nvPr/>
          </p:nvSpPr>
          <p:spPr bwMode="auto">
            <a:xfrm>
              <a:off x="3510" y="918"/>
              <a:ext cx="16" cy="9"/>
            </a:xfrm>
            <a:custGeom>
              <a:avLst/>
              <a:gdLst>
                <a:gd name="T0" fmla="*/ 42 w 10"/>
                <a:gd name="T1" fmla="*/ 0 h 6"/>
                <a:gd name="T2" fmla="*/ 0 w 10"/>
                <a:gd name="T3" fmla="*/ 21 h 6"/>
                <a:gd name="T4" fmla="*/ 0 60000 65536"/>
                <a:gd name="T5" fmla="*/ 0 60000 65536"/>
              </a:gdLst>
              <a:ahLst/>
              <a:cxnLst>
                <a:cxn ang="T4">
                  <a:pos x="T0" y="T1"/>
                </a:cxn>
                <a:cxn ang="T5">
                  <a:pos x="T2" y="T3"/>
                </a:cxn>
              </a:cxnLst>
              <a:rect l="0" t="0" r="r" b="b"/>
              <a:pathLst>
                <a:path w="10" h="6">
                  <a:moveTo>
                    <a:pt x="10" y="0"/>
                  </a:moveTo>
                  <a:cubicBezTo>
                    <a:pt x="10" y="0"/>
                    <a:pt x="3" y="1"/>
                    <a:pt x="0" y="6"/>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59" name="Freeform 929">
              <a:extLst>
                <a:ext uri="{FF2B5EF4-FFF2-40B4-BE49-F238E27FC236}">
                  <a16:creationId xmlns:a16="http://schemas.microsoft.com/office/drawing/2014/main" id="{2C71B1ED-D7A2-494B-BF52-34D29E317A58}"/>
                </a:ext>
              </a:extLst>
            </p:cNvPr>
            <p:cNvSpPr>
              <a:spLocks/>
            </p:cNvSpPr>
            <p:nvPr/>
          </p:nvSpPr>
          <p:spPr bwMode="auto">
            <a:xfrm>
              <a:off x="3521" y="921"/>
              <a:ext cx="8" cy="6"/>
            </a:xfrm>
            <a:custGeom>
              <a:avLst/>
              <a:gdLst>
                <a:gd name="T0" fmla="*/ 21 w 5"/>
                <a:gd name="T1" fmla="*/ 0 h 4"/>
                <a:gd name="T2" fmla="*/ 5 w 5"/>
                <a:gd name="T3" fmla="*/ 14 h 4"/>
                <a:gd name="T4" fmla="*/ 0 60000 65536"/>
                <a:gd name="T5" fmla="*/ 0 60000 65536"/>
              </a:gdLst>
              <a:ahLst/>
              <a:cxnLst>
                <a:cxn ang="T4">
                  <a:pos x="T0" y="T1"/>
                </a:cxn>
                <a:cxn ang="T5">
                  <a:pos x="T2" y="T3"/>
                </a:cxn>
              </a:cxnLst>
              <a:rect l="0" t="0" r="r" b="b"/>
              <a:pathLst>
                <a:path w="5" h="4">
                  <a:moveTo>
                    <a:pt x="5" y="0"/>
                  </a:moveTo>
                  <a:cubicBezTo>
                    <a:pt x="5" y="0"/>
                    <a:pt x="0" y="1"/>
                    <a:pt x="1" y="4"/>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60" name="Freeform 930">
              <a:extLst>
                <a:ext uri="{FF2B5EF4-FFF2-40B4-BE49-F238E27FC236}">
                  <a16:creationId xmlns:a16="http://schemas.microsoft.com/office/drawing/2014/main" id="{C3ADBD26-80D6-4B1B-A21C-92356394D95E}"/>
                </a:ext>
              </a:extLst>
            </p:cNvPr>
            <p:cNvSpPr>
              <a:spLocks/>
            </p:cNvSpPr>
            <p:nvPr/>
          </p:nvSpPr>
          <p:spPr bwMode="auto">
            <a:xfrm>
              <a:off x="3724" y="912"/>
              <a:ext cx="11" cy="4"/>
            </a:xfrm>
            <a:custGeom>
              <a:avLst/>
              <a:gdLst>
                <a:gd name="T0" fmla="*/ 0 w 7"/>
                <a:gd name="T1" fmla="*/ 1 h 3"/>
                <a:gd name="T2" fmla="*/ 27 w 7"/>
                <a:gd name="T3" fmla="*/ 0 h 3"/>
                <a:gd name="T4" fmla="*/ 0 60000 65536"/>
                <a:gd name="T5" fmla="*/ 0 60000 65536"/>
              </a:gdLst>
              <a:ahLst/>
              <a:cxnLst>
                <a:cxn ang="T4">
                  <a:pos x="T0" y="T1"/>
                </a:cxn>
                <a:cxn ang="T5">
                  <a:pos x="T2" y="T3"/>
                </a:cxn>
              </a:cxnLst>
              <a:rect l="0" t="0" r="r" b="b"/>
              <a:pathLst>
                <a:path w="7" h="3">
                  <a:moveTo>
                    <a:pt x="0" y="1"/>
                  </a:moveTo>
                  <a:cubicBezTo>
                    <a:pt x="0" y="1"/>
                    <a:pt x="6" y="3"/>
                    <a:pt x="7" y="0"/>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61" name="Freeform 931">
              <a:extLst>
                <a:ext uri="{FF2B5EF4-FFF2-40B4-BE49-F238E27FC236}">
                  <a16:creationId xmlns:a16="http://schemas.microsoft.com/office/drawing/2014/main" id="{0B2F4E53-E7D5-4F6A-A02C-E4FB61953686}"/>
                </a:ext>
              </a:extLst>
            </p:cNvPr>
            <p:cNvSpPr>
              <a:spLocks/>
            </p:cNvSpPr>
            <p:nvPr/>
          </p:nvSpPr>
          <p:spPr bwMode="auto">
            <a:xfrm>
              <a:off x="3726" y="901"/>
              <a:ext cx="9" cy="6"/>
            </a:xfrm>
            <a:custGeom>
              <a:avLst/>
              <a:gdLst>
                <a:gd name="T0" fmla="*/ 0 w 6"/>
                <a:gd name="T1" fmla="*/ 14 h 4"/>
                <a:gd name="T2" fmla="*/ 21 w 6"/>
                <a:gd name="T3" fmla="*/ 0 h 4"/>
                <a:gd name="T4" fmla="*/ 0 60000 65536"/>
                <a:gd name="T5" fmla="*/ 0 60000 65536"/>
              </a:gdLst>
              <a:ahLst/>
              <a:cxnLst>
                <a:cxn ang="T4">
                  <a:pos x="T0" y="T1"/>
                </a:cxn>
                <a:cxn ang="T5">
                  <a:pos x="T2" y="T3"/>
                </a:cxn>
              </a:cxnLst>
              <a:rect l="0" t="0" r="r" b="b"/>
              <a:pathLst>
                <a:path w="6" h="4">
                  <a:moveTo>
                    <a:pt x="0" y="4"/>
                  </a:moveTo>
                  <a:cubicBezTo>
                    <a:pt x="0" y="4"/>
                    <a:pt x="6" y="3"/>
                    <a:pt x="6" y="0"/>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62" name="Freeform 932">
              <a:extLst>
                <a:ext uri="{FF2B5EF4-FFF2-40B4-BE49-F238E27FC236}">
                  <a16:creationId xmlns:a16="http://schemas.microsoft.com/office/drawing/2014/main" id="{204AC57E-7296-4696-8CA0-5466A2EEF29F}"/>
                </a:ext>
              </a:extLst>
            </p:cNvPr>
            <p:cNvSpPr>
              <a:spLocks/>
            </p:cNvSpPr>
            <p:nvPr/>
          </p:nvSpPr>
          <p:spPr bwMode="auto">
            <a:xfrm>
              <a:off x="3519" y="864"/>
              <a:ext cx="76" cy="21"/>
            </a:xfrm>
            <a:custGeom>
              <a:avLst/>
              <a:gdLst>
                <a:gd name="T0" fmla="*/ 0 w 50"/>
                <a:gd name="T1" fmla="*/ 41 h 14"/>
                <a:gd name="T2" fmla="*/ 67 w 50"/>
                <a:gd name="T3" fmla="*/ 12 h 14"/>
                <a:gd name="T4" fmla="*/ 155 w 50"/>
                <a:gd name="T5" fmla="*/ 14 h 14"/>
                <a:gd name="T6" fmla="*/ 150 w 50"/>
                <a:gd name="T7" fmla="*/ 32 h 14"/>
                <a:gd name="T8" fmla="*/ 61 w 50"/>
                <a:gd name="T9" fmla="*/ 41 h 14"/>
                <a:gd name="T10" fmla="*/ 0 w 50"/>
                <a:gd name="T11" fmla="*/ 41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14">
                  <a:moveTo>
                    <a:pt x="0" y="12"/>
                  </a:moveTo>
                  <a:cubicBezTo>
                    <a:pt x="0" y="12"/>
                    <a:pt x="13" y="0"/>
                    <a:pt x="19" y="3"/>
                  </a:cubicBezTo>
                  <a:cubicBezTo>
                    <a:pt x="25" y="6"/>
                    <a:pt x="27" y="12"/>
                    <a:pt x="44" y="4"/>
                  </a:cubicBezTo>
                  <a:cubicBezTo>
                    <a:pt x="44" y="4"/>
                    <a:pt x="50" y="5"/>
                    <a:pt x="43" y="9"/>
                  </a:cubicBezTo>
                  <a:cubicBezTo>
                    <a:pt x="37" y="14"/>
                    <a:pt x="25" y="14"/>
                    <a:pt x="17" y="12"/>
                  </a:cubicBezTo>
                  <a:cubicBezTo>
                    <a:pt x="8" y="9"/>
                    <a:pt x="0" y="12"/>
                    <a:pt x="0" y="12"/>
                  </a:cubicBezTo>
                  <a:close/>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63" name="Freeform 933">
              <a:extLst>
                <a:ext uri="{FF2B5EF4-FFF2-40B4-BE49-F238E27FC236}">
                  <a16:creationId xmlns:a16="http://schemas.microsoft.com/office/drawing/2014/main" id="{A5A7778D-437F-4B50-A4DD-720E58049BE6}"/>
                </a:ext>
              </a:extLst>
            </p:cNvPr>
            <p:cNvSpPr>
              <a:spLocks/>
            </p:cNvSpPr>
            <p:nvPr/>
          </p:nvSpPr>
          <p:spPr bwMode="auto">
            <a:xfrm>
              <a:off x="3654" y="864"/>
              <a:ext cx="73" cy="27"/>
            </a:xfrm>
            <a:custGeom>
              <a:avLst/>
              <a:gdLst>
                <a:gd name="T0" fmla="*/ 0 w 49"/>
                <a:gd name="T1" fmla="*/ 18 h 18"/>
                <a:gd name="T2" fmla="*/ 73 w 49"/>
                <a:gd name="T3" fmla="*/ 41 h 18"/>
                <a:gd name="T4" fmla="*/ 149 w 49"/>
                <a:gd name="T5" fmla="*/ 45 h 18"/>
                <a:gd name="T6" fmla="*/ 127 w 49"/>
                <a:gd name="T7" fmla="*/ 8 h 18"/>
                <a:gd name="T8" fmla="*/ 0 w 49"/>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18">
                  <a:moveTo>
                    <a:pt x="0" y="5"/>
                  </a:moveTo>
                  <a:cubicBezTo>
                    <a:pt x="0" y="5"/>
                    <a:pt x="14" y="13"/>
                    <a:pt x="22" y="12"/>
                  </a:cubicBezTo>
                  <a:cubicBezTo>
                    <a:pt x="31" y="11"/>
                    <a:pt x="40" y="8"/>
                    <a:pt x="45" y="13"/>
                  </a:cubicBezTo>
                  <a:cubicBezTo>
                    <a:pt x="49" y="18"/>
                    <a:pt x="46" y="0"/>
                    <a:pt x="38" y="2"/>
                  </a:cubicBezTo>
                  <a:cubicBezTo>
                    <a:pt x="30" y="3"/>
                    <a:pt x="11" y="10"/>
                    <a:pt x="0" y="5"/>
                  </a:cubicBezTo>
                  <a:close/>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64" name="Freeform 934">
              <a:extLst>
                <a:ext uri="{FF2B5EF4-FFF2-40B4-BE49-F238E27FC236}">
                  <a16:creationId xmlns:a16="http://schemas.microsoft.com/office/drawing/2014/main" id="{DA29F6D1-209D-46E2-848A-19CFE65FCED4}"/>
                </a:ext>
              </a:extLst>
            </p:cNvPr>
            <p:cNvSpPr>
              <a:spLocks/>
            </p:cNvSpPr>
            <p:nvPr/>
          </p:nvSpPr>
          <p:spPr bwMode="auto">
            <a:xfrm>
              <a:off x="3510" y="859"/>
              <a:ext cx="128" cy="26"/>
            </a:xfrm>
            <a:custGeom>
              <a:avLst/>
              <a:gdLst>
                <a:gd name="T0" fmla="*/ 0 w 85"/>
                <a:gd name="T1" fmla="*/ 61 h 17"/>
                <a:gd name="T2" fmla="*/ 140 w 85"/>
                <a:gd name="T3" fmla="*/ 5 h 17"/>
                <a:gd name="T4" fmla="*/ 181 w 85"/>
                <a:gd name="T5" fmla="*/ 8 h 17"/>
                <a:gd name="T6" fmla="*/ 215 w 85"/>
                <a:gd name="T7" fmla="*/ 5 h 17"/>
                <a:gd name="T8" fmla="*/ 291 w 85"/>
                <a:gd name="T9" fmla="*/ 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17">
                  <a:moveTo>
                    <a:pt x="0" y="17"/>
                  </a:moveTo>
                  <a:cubicBezTo>
                    <a:pt x="7" y="1"/>
                    <a:pt x="25" y="2"/>
                    <a:pt x="41" y="1"/>
                  </a:cubicBezTo>
                  <a:cubicBezTo>
                    <a:pt x="45" y="1"/>
                    <a:pt x="49" y="3"/>
                    <a:pt x="53" y="2"/>
                  </a:cubicBezTo>
                  <a:cubicBezTo>
                    <a:pt x="56" y="2"/>
                    <a:pt x="60" y="2"/>
                    <a:pt x="63" y="1"/>
                  </a:cubicBezTo>
                  <a:cubicBezTo>
                    <a:pt x="71" y="0"/>
                    <a:pt x="77" y="0"/>
                    <a:pt x="85" y="2"/>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65" name="Freeform 935">
              <a:extLst>
                <a:ext uri="{FF2B5EF4-FFF2-40B4-BE49-F238E27FC236}">
                  <a16:creationId xmlns:a16="http://schemas.microsoft.com/office/drawing/2014/main" id="{7C27B4B2-0123-4475-9D28-9518DFB08366}"/>
                </a:ext>
              </a:extLst>
            </p:cNvPr>
            <p:cNvSpPr>
              <a:spLocks/>
            </p:cNvSpPr>
            <p:nvPr/>
          </p:nvSpPr>
          <p:spPr bwMode="auto">
            <a:xfrm>
              <a:off x="3581" y="841"/>
              <a:ext cx="139" cy="12"/>
            </a:xfrm>
            <a:custGeom>
              <a:avLst/>
              <a:gdLst>
                <a:gd name="T0" fmla="*/ 317 w 92"/>
                <a:gd name="T1" fmla="*/ 26 h 8"/>
                <a:gd name="T2" fmla="*/ 276 w 92"/>
                <a:gd name="T3" fmla="*/ 21 h 8"/>
                <a:gd name="T4" fmla="*/ 218 w 92"/>
                <a:gd name="T5" fmla="*/ 18 h 8"/>
                <a:gd name="T6" fmla="*/ 116 w 92"/>
                <a:gd name="T7" fmla="*/ 5 h 8"/>
                <a:gd name="T8" fmla="*/ 62 w 92"/>
                <a:gd name="T9" fmla="*/ 12 h 8"/>
                <a:gd name="T10" fmla="*/ 0 w 92"/>
                <a:gd name="T11" fmla="*/ 5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8">
                  <a:moveTo>
                    <a:pt x="92" y="7"/>
                  </a:moveTo>
                  <a:cubicBezTo>
                    <a:pt x="87" y="5"/>
                    <a:pt x="85" y="4"/>
                    <a:pt x="80" y="6"/>
                  </a:cubicBezTo>
                  <a:cubicBezTo>
                    <a:pt x="73" y="8"/>
                    <a:pt x="69" y="8"/>
                    <a:pt x="63" y="5"/>
                  </a:cubicBezTo>
                  <a:cubicBezTo>
                    <a:pt x="54" y="2"/>
                    <a:pt x="43" y="0"/>
                    <a:pt x="34" y="1"/>
                  </a:cubicBezTo>
                  <a:cubicBezTo>
                    <a:pt x="28" y="1"/>
                    <a:pt x="23" y="2"/>
                    <a:pt x="18" y="3"/>
                  </a:cubicBezTo>
                  <a:cubicBezTo>
                    <a:pt x="11" y="3"/>
                    <a:pt x="6" y="1"/>
                    <a:pt x="0" y="1"/>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66" name="Freeform 936">
              <a:extLst>
                <a:ext uri="{FF2B5EF4-FFF2-40B4-BE49-F238E27FC236}">
                  <a16:creationId xmlns:a16="http://schemas.microsoft.com/office/drawing/2014/main" id="{FB210AA3-7C37-4CA1-B11A-6083F3C32F30}"/>
                </a:ext>
              </a:extLst>
            </p:cNvPr>
            <p:cNvSpPr>
              <a:spLocks/>
            </p:cNvSpPr>
            <p:nvPr/>
          </p:nvSpPr>
          <p:spPr bwMode="auto">
            <a:xfrm>
              <a:off x="3539" y="829"/>
              <a:ext cx="131" cy="11"/>
            </a:xfrm>
            <a:custGeom>
              <a:avLst/>
              <a:gdLst>
                <a:gd name="T0" fmla="*/ 0 w 87"/>
                <a:gd name="T1" fmla="*/ 20 h 7"/>
                <a:gd name="T2" fmla="*/ 86 w 87"/>
                <a:gd name="T3" fmla="*/ 13 h 7"/>
                <a:gd name="T4" fmla="*/ 157 w 87"/>
                <a:gd name="T5" fmla="*/ 13 h 7"/>
                <a:gd name="T6" fmla="*/ 297 w 87"/>
                <a:gd name="T7" fmla="*/ 13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 h="7">
                  <a:moveTo>
                    <a:pt x="0" y="5"/>
                  </a:moveTo>
                  <a:cubicBezTo>
                    <a:pt x="9" y="5"/>
                    <a:pt x="17" y="5"/>
                    <a:pt x="25" y="3"/>
                  </a:cubicBezTo>
                  <a:cubicBezTo>
                    <a:pt x="33" y="1"/>
                    <a:pt x="38" y="0"/>
                    <a:pt x="46" y="3"/>
                  </a:cubicBezTo>
                  <a:cubicBezTo>
                    <a:pt x="59" y="7"/>
                    <a:pt x="74" y="6"/>
                    <a:pt x="87" y="3"/>
                  </a:cubicBezTo>
                </a:path>
              </a:pathLst>
            </a:custGeom>
            <a:noFill/>
            <a:ln w="15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67" name="Freeform 937">
              <a:extLst>
                <a:ext uri="{FF2B5EF4-FFF2-40B4-BE49-F238E27FC236}">
                  <a16:creationId xmlns:a16="http://schemas.microsoft.com/office/drawing/2014/main" id="{15DEE63A-DB29-4E8E-A3F5-BEF43D0B47D8}"/>
                </a:ext>
              </a:extLst>
            </p:cNvPr>
            <p:cNvSpPr>
              <a:spLocks/>
            </p:cNvSpPr>
            <p:nvPr/>
          </p:nvSpPr>
          <p:spPr bwMode="auto">
            <a:xfrm>
              <a:off x="3404" y="636"/>
              <a:ext cx="346" cy="571"/>
            </a:xfrm>
            <a:custGeom>
              <a:avLst/>
              <a:gdLst>
                <a:gd name="T0" fmla="*/ 587 w 230"/>
                <a:gd name="T1" fmla="*/ 1221 h 381"/>
                <a:gd name="T2" fmla="*/ 677 w 230"/>
                <a:gd name="T3" fmla="*/ 1040 h 381"/>
                <a:gd name="T4" fmla="*/ 772 w 230"/>
                <a:gd name="T5" fmla="*/ 836 h 381"/>
                <a:gd name="T6" fmla="*/ 769 w 230"/>
                <a:gd name="T7" fmla="*/ 602 h 381"/>
                <a:gd name="T8" fmla="*/ 755 w 230"/>
                <a:gd name="T9" fmla="*/ 351 h 381"/>
                <a:gd name="T10" fmla="*/ 113 w 230"/>
                <a:gd name="T11" fmla="*/ 235 h 381"/>
                <a:gd name="T12" fmla="*/ 66 w 230"/>
                <a:gd name="T13" fmla="*/ 472 h 381"/>
                <a:gd name="T14" fmla="*/ 81 w 230"/>
                <a:gd name="T15" fmla="*/ 501 h 381"/>
                <a:gd name="T16" fmla="*/ 66 w 230"/>
                <a:gd name="T17" fmla="*/ 662 h 381"/>
                <a:gd name="T18" fmla="*/ 95 w 230"/>
                <a:gd name="T19" fmla="*/ 778 h 381"/>
                <a:gd name="T20" fmla="*/ 140 w 230"/>
                <a:gd name="T21" fmla="*/ 770 h 381"/>
                <a:gd name="T22" fmla="*/ 305 w 230"/>
                <a:gd name="T23" fmla="*/ 1078 h 381"/>
                <a:gd name="T24" fmla="*/ 405 w 230"/>
                <a:gd name="T25" fmla="*/ 1283 h 3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0" h="381">
                  <a:moveTo>
                    <a:pt x="172" y="363"/>
                  </a:moveTo>
                  <a:cubicBezTo>
                    <a:pt x="178" y="343"/>
                    <a:pt x="199" y="309"/>
                    <a:pt x="199" y="309"/>
                  </a:cubicBezTo>
                  <a:cubicBezTo>
                    <a:pt x="213" y="294"/>
                    <a:pt x="225" y="268"/>
                    <a:pt x="227" y="248"/>
                  </a:cubicBezTo>
                  <a:cubicBezTo>
                    <a:pt x="228" y="228"/>
                    <a:pt x="224" y="190"/>
                    <a:pt x="226" y="179"/>
                  </a:cubicBezTo>
                  <a:cubicBezTo>
                    <a:pt x="228" y="167"/>
                    <a:pt x="230" y="140"/>
                    <a:pt x="222" y="104"/>
                  </a:cubicBezTo>
                  <a:cubicBezTo>
                    <a:pt x="199" y="0"/>
                    <a:pt x="56" y="37"/>
                    <a:pt x="33" y="70"/>
                  </a:cubicBezTo>
                  <a:cubicBezTo>
                    <a:pt x="16" y="95"/>
                    <a:pt x="19" y="125"/>
                    <a:pt x="19" y="140"/>
                  </a:cubicBezTo>
                  <a:cubicBezTo>
                    <a:pt x="19" y="145"/>
                    <a:pt x="24" y="149"/>
                    <a:pt x="24" y="149"/>
                  </a:cubicBezTo>
                  <a:cubicBezTo>
                    <a:pt x="0" y="139"/>
                    <a:pt x="20" y="167"/>
                    <a:pt x="19" y="197"/>
                  </a:cubicBezTo>
                  <a:cubicBezTo>
                    <a:pt x="18" y="227"/>
                    <a:pt x="25" y="221"/>
                    <a:pt x="28" y="231"/>
                  </a:cubicBezTo>
                  <a:cubicBezTo>
                    <a:pt x="38" y="261"/>
                    <a:pt x="41" y="229"/>
                    <a:pt x="41" y="229"/>
                  </a:cubicBezTo>
                  <a:cubicBezTo>
                    <a:pt x="42" y="247"/>
                    <a:pt x="37" y="289"/>
                    <a:pt x="90" y="320"/>
                  </a:cubicBezTo>
                  <a:cubicBezTo>
                    <a:pt x="90" y="320"/>
                    <a:pt x="113" y="332"/>
                    <a:pt x="119" y="38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68" name="Freeform 938">
              <a:extLst>
                <a:ext uri="{FF2B5EF4-FFF2-40B4-BE49-F238E27FC236}">
                  <a16:creationId xmlns:a16="http://schemas.microsoft.com/office/drawing/2014/main" id="{93BD40F9-684E-4F76-8A26-4A8682B054FD}"/>
                </a:ext>
              </a:extLst>
            </p:cNvPr>
            <p:cNvSpPr>
              <a:spLocks/>
            </p:cNvSpPr>
            <p:nvPr/>
          </p:nvSpPr>
          <p:spPr bwMode="auto">
            <a:xfrm>
              <a:off x="3411" y="750"/>
              <a:ext cx="69" cy="148"/>
            </a:xfrm>
            <a:custGeom>
              <a:avLst/>
              <a:gdLst>
                <a:gd name="T0" fmla="*/ 135 w 46"/>
                <a:gd name="T1" fmla="*/ 121 h 99"/>
                <a:gd name="T2" fmla="*/ 147 w 46"/>
                <a:gd name="T3" fmla="*/ 223 h 99"/>
                <a:gd name="T4" fmla="*/ 89 w 46"/>
                <a:gd name="T5" fmla="*/ 295 h 99"/>
                <a:gd name="T6" fmla="*/ 39 w 46"/>
                <a:gd name="T7" fmla="*/ 236 h 99"/>
                <a:gd name="T8" fmla="*/ 32 w 46"/>
                <a:gd name="T9" fmla="*/ 211 h 99"/>
                <a:gd name="T10" fmla="*/ 18 w 46"/>
                <a:gd name="T11" fmla="*/ 215 h 99"/>
                <a:gd name="T12" fmla="*/ 18 w 46"/>
                <a:gd name="T13" fmla="*/ 190 h 99"/>
                <a:gd name="T14" fmla="*/ 18 w 46"/>
                <a:gd name="T15" fmla="*/ 161 h 99"/>
                <a:gd name="T16" fmla="*/ 80 w 46"/>
                <a:gd name="T17" fmla="*/ 9 h 99"/>
                <a:gd name="T18" fmla="*/ 135 w 46"/>
                <a:gd name="T19" fmla="*/ 121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99">
                  <a:moveTo>
                    <a:pt x="40" y="36"/>
                  </a:moveTo>
                  <a:cubicBezTo>
                    <a:pt x="40" y="36"/>
                    <a:pt x="40" y="63"/>
                    <a:pt x="43" y="67"/>
                  </a:cubicBezTo>
                  <a:cubicBezTo>
                    <a:pt x="46" y="71"/>
                    <a:pt x="37" y="99"/>
                    <a:pt x="26" y="88"/>
                  </a:cubicBezTo>
                  <a:cubicBezTo>
                    <a:pt x="16" y="77"/>
                    <a:pt x="20" y="72"/>
                    <a:pt x="11" y="71"/>
                  </a:cubicBezTo>
                  <a:cubicBezTo>
                    <a:pt x="11" y="71"/>
                    <a:pt x="10" y="65"/>
                    <a:pt x="9" y="63"/>
                  </a:cubicBezTo>
                  <a:cubicBezTo>
                    <a:pt x="8" y="61"/>
                    <a:pt x="5" y="64"/>
                    <a:pt x="5" y="64"/>
                  </a:cubicBezTo>
                  <a:cubicBezTo>
                    <a:pt x="5" y="64"/>
                    <a:pt x="0" y="58"/>
                    <a:pt x="5" y="57"/>
                  </a:cubicBezTo>
                  <a:cubicBezTo>
                    <a:pt x="10" y="56"/>
                    <a:pt x="8" y="47"/>
                    <a:pt x="5" y="48"/>
                  </a:cubicBezTo>
                  <a:cubicBezTo>
                    <a:pt x="1" y="48"/>
                    <a:pt x="22" y="0"/>
                    <a:pt x="23" y="3"/>
                  </a:cubicBezTo>
                  <a:cubicBezTo>
                    <a:pt x="26" y="7"/>
                    <a:pt x="25" y="34"/>
                    <a:pt x="40" y="36"/>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69" name="Freeform 939">
              <a:extLst>
                <a:ext uri="{FF2B5EF4-FFF2-40B4-BE49-F238E27FC236}">
                  <a16:creationId xmlns:a16="http://schemas.microsoft.com/office/drawing/2014/main" id="{FB46143A-0442-4E61-8D62-DFC59BC99188}"/>
                </a:ext>
              </a:extLst>
            </p:cNvPr>
            <p:cNvSpPr>
              <a:spLocks/>
            </p:cNvSpPr>
            <p:nvPr/>
          </p:nvSpPr>
          <p:spPr bwMode="auto">
            <a:xfrm>
              <a:off x="3736" y="780"/>
              <a:ext cx="30" cy="117"/>
            </a:xfrm>
            <a:custGeom>
              <a:avLst/>
              <a:gdLst>
                <a:gd name="T0" fmla="*/ 0 w 20"/>
                <a:gd name="T1" fmla="*/ 0 h 78"/>
                <a:gd name="T2" fmla="*/ 68 w 20"/>
                <a:gd name="T3" fmla="*/ 162 h 78"/>
                <a:gd name="T4" fmla="*/ 53 w 20"/>
                <a:gd name="T5" fmla="*/ 149 h 78"/>
                <a:gd name="T6" fmla="*/ 62 w 20"/>
                <a:gd name="T7" fmla="*/ 183 h 78"/>
                <a:gd name="T8" fmla="*/ 45 w 20"/>
                <a:gd name="T9" fmla="*/ 167 h 78"/>
                <a:gd name="T10" fmla="*/ 21 w 20"/>
                <a:gd name="T11" fmla="*/ 264 h 78"/>
                <a:gd name="T12" fmla="*/ 0 w 20"/>
                <a:gd name="T13" fmla="*/ 0 h 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78">
                  <a:moveTo>
                    <a:pt x="0" y="0"/>
                  </a:moveTo>
                  <a:cubicBezTo>
                    <a:pt x="0" y="0"/>
                    <a:pt x="18" y="21"/>
                    <a:pt x="20" y="48"/>
                  </a:cubicBezTo>
                  <a:cubicBezTo>
                    <a:pt x="15" y="44"/>
                    <a:pt x="15" y="44"/>
                    <a:pt x="15" y="44"/>
                  </a:cubicBezTo>
                  <a:cubicBezTo>
                    <a:pt x="15" y="44"/>
                    <a:pt x="19" y="49"/>
                    <a:pt x="18" y="54"/>
                  </a:cubicBezTo>
                  <a:cubicBezTo>
                    <a:pt x="13" y="49"/>
                    <a:pt x="13" y="49"/>
                    <a:pt x="13" y="49"/>
                  </a:cubicBezTo>
                  <a:cubicBezTo>
                    <a:pt x="13" y="49"/>
                    <a:pt x="8" y="69"/>
                    <a:pt x="6" y="78"/>
                  </a:cubicBezTo>
                  <a:cubicBezTo>
                    <a:pt x="6" y="78"/>
                    <a:pt x="10" y="44"/>
                    <a:pt x="0" y="0"/>
                  </a:cubicBezTo>
                </a:path>
              </a:pathLst>
            </a:custGeom>
            <a:solidFill>
              <a:srgbClr val="8982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70" name="Freeform 940">
              <a:extLst>
                <a:ext uri="{FF2B5EF4-FFF2-40B4-BE49-F238E27FC236}">
                  <a16:creationId xmlns:a16="http://schemas.microsoft.com/office/drawing/2014/main" id="{B9EDE4ED-B223-4D50-A4EA-5DECC8E9945D}"/>
                </a:ext>
              </a:extLst>
            </p:cNvPr>
            <p:cNvSpPr>
              <a:spLocks/>
            </p:cNvSpPr>
            <p:nvPr/>
          </p:nvSpPr>
          <p:spPr bwMode="auto">
            <a:xfrm>
              <a:off x="3687" y="1008"/>
              <a:ext cx="16" cy="10"/>
            </a:xfrm>
            <a:custGeom>
              <a:avLst/>
              <a:gdLst>
                <a:gd name="T0" fmla="*/ 0 w 11"/>
                <a:gd name="T1" fmla="*/ 20 h 7"/>
                <a:gd name="T2" fmla="*/ 33 w 11"/>
                <a:gd name="T3" fmla="*/ 0 h 7"/>
                <a:gd name="T4" fmla="*/ 0 60000 65536"/>
                <a:gd name="T5" fmla="*/ 0 60000 65536"/>
              </a:gdLst>
              <a:ahLst/>
              <a:cxnLst>
                <a:cxn ang="T4">
                  <a:pos x="T0" y="T1"/>
                </a:cxn>
                <a:cxn ang="T5">
                  <a:pos x="T2" y="T3"/>
                </a:cxn>
              </a:cxnLst>
              <a:rect l="0" t="0" r="r" b="b"/>
              <a:pathLst>
                <a:path w="11" h="7">
                  <a:moveTo>
                    <a:pt x="0" y="7"/>
                  </a:moveTo>
                  <a:cubicBezTo>
                    <a:pt x="3" y="7"/>
                    <a:pt x="8" y="3"/>
                    <a:pt x="11" y="0"/>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71" name="Freeform 941">
              <a:extLst>
                <a:ext uri="{FF2B5EF4-FFF2-40B4-BE49-F238E27FC236}">
                  <a16:creationId xmlns:a16="http://schemas.microsoft.com/office/drawing/2014/main" id="{6E46A04A-3C58-4ADB-9934-AF9C8A745FA6}"/>
                </a:ext>
              </a:extLst>
            </p:cNvPr>
            <p:cNvSpPr>
              <a:spLocks/>
            </p:cNvSpPr>
            <p:nvPr/>
          </p:nvSpPr>
          <p:spPr bwMode="auto">
            <a:xfrm>
              <a:off x="3544" y="1018"/>
              <a:ext cx="16" cy="5"/>
            </a:xfrm>
            <a:custGeom>
              <a:avLst/>
              <a:gdLst>
                <a:gd name="T0" fmla="*/ 33 w 11"/>
                <a:gd name="T1" fmla="*/ 13 h 3"/>
                <a:gd name="T2" fmla="*/ 0 w 11"/>
                <a:gd name="T3" fmla="*/ 0 h 3"/>
                <a:gd name="T4" fmla="*/ 0 60000 65536"/>
                <a:gd name="T5" fmla="*/ 0 60000 65536"/>
              </a:gdLst>
              <a:ahLst/>
              <a:cxnLst>
                <a:cxn ang="T4">
                  <a:pos x="T0" y="T1"/>
                </a:cxn>
                <a:cxn ang="T5">
                  <a:pos x="T2" y="T3"/>
                </a:cxn>
              </a:cxnLst>
              <a:rect l="0" t="0" r="r" b="b"/>
              <a:pathLst>
                <a:path w="11" h="3">
                  <a:moveTo>
                    <a:pt x="11" y="3"/>
                  </a:moveTo>
                  <a:cubicBezTo>
                    <a:pt x="7" y="2"/>
                    <a:pt x="4" y="3"/>
                    <a:pt x="0" y="0"/>
                  </a:cubicBezTo>
                </a:path>
              </a:pathLst>
            </a:custGeom>
            <a:noFill/>
            <a:ln w="4763"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72" name="Freeform 942">
              <a:extLst>
                <a:ext uri="{FF2B5EF4-FFF2-40B4-BE49-F238E27FC236}">
                  <a16:creationId xmlns:a16="http://schemas.microsoft.com/office/drawing/2014/main" id="{DD947C93-E551-4230-92D5-5E850338D8DD}"/>
                </a:ext>
              </a:extLst>
            </p:cNvPr>
            <p:cNvSpPr>
              <a:spLocks/>
            </p:cNvSpPr>
            <p:nvPr/>
          </p:nvSpPr>
          <p:spPr bwMode="auto">
            <a:xfrm>
              <a:off x="3700" y="997"/>
              <a:ext cx="2" cy="6"/>
            </a:xfrm>
            <a:custGeom>
              <a:avLst/>
              <a:gdLst>
                <a:gd name="T0" fmla="*/ 8 w 1"/>
                <a:gd name="T1" fmla="*/ 14 h 4"/>
                <a:gd name="T2" fmla="*/ 0 w 1"/>
                <a:gd name="T3" fmla="*/ 0 h 4"/>
                <a:gd name="T4" fmla="*/ 0 60000 65536"/>
                <a:gd name="T5" fmla="*/ 0 60000 65536"/>
              </a:gdLst>
              <a:ahLst/>
              <a:cxnLst>
                <a:cxn ang="T4">
                  <a:pos x="T0" y="T1"/>
                </a:cxn>
                <a:cxn ang="T5">
                  <a:pos x="T2" y="T3"/>
                </a:cxn>
              </a:cxnLst>
              <a:rect l="0" t="0" r="r" b="b"/>
              <a:pathLst>
                <a:path w="1" h="4">
                  <a:moveTo>
                    <a:pt x="1" y="4"/>
                  </a:moveTo>
                  <a:cubicBezTo>
                    <a:pt x="1" y="3"/>
                    <a:pt x="1" y="1"/>
                    <a:pt x="0" y="0"/>
                  </a:cubicBezTo>
                </a:path>
              </a:pathLst>
            </a:custGeom>
            <a:noFill/>
            <a:ln w="158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73" name="Freeform 943">
              <a:extLst>
                <a:ext uri="{FF2B5EF4-FFF2-40B4-BE49-F238E27FC236}">
                  <a16:creationId xmlns:a16="http://schemas.microsoft.com/office/drawing/2014/main" id="{F83EF580-3212-438B-83E1-6B85A5F58B40}"/>
                </a:ext>
              </a:extLst>
            </p:cNvPr>
            <p:cNvSpPr>
              <a:spLocks/>
            </p:cNvSpPr>
            <p:nvPr/>
          </p:nvSpPr>
          <p:spPr bwMode="auto">
            <a:xfrm>
              <a:off x="3616" y="999"/>
              <a:ext cx="28" cy="19"/>
            </a:xfrm>
            <a:custGeom>
              <a:avLst/>
              <a:gdLst>
                <a:gd name="T0" fmla="*/ 0 w 19"/>
                <a:gd name="T1" fmla="*/ 0 h 13"/>
                <a:gd name="T2" fmla="*/ 60 w 19"/>
                <a:gd name="T3" fmla="*/ 22 h 13"/>
                <a:gd name="T4" fmla="*/ 0 w 19"/>
                <a:gd name="T5" fmla="*/ 0 h 13"/>
                <a:gd name="T6" fmla="*/ 0 60000 65536"/>
                <a:gd name="T7" fmla="*/ 0 60000 65536"/>
                <a:gd name="T8" fmla="*/ 0 60000 65536"/>
              </a:gdLst>
              <a:ahLst/>
              <a:cxnLst>
                <a:cxn ang="T6">
                  <a:pos x="T0" y="T1"/>
                </a:cxn>
                <a:cxn ang="T7">
                  <a:pos x="T2" y="T3"/>
                </a:cxn>
                <a:cxn ang="T8">
                  <a:pos x="T4" y="T5"/>
                </a:cxn>
              </a:cxnLst>
              <a:rect l="0" t="0" r="r" b="b"/>
              <a:pathLst>
                <a:path w="19" h="13">
                  <a:moveTo>
                    <a:pt x="0" y="0"/>
                  </a:moveTo>
                  <a:cubicBezTo>
                    <a:pt x="0" y="0"/>
                    <a:pt x="8" y="13"/>
                    <a:pt x="19" y="7"/>
                  </a:cubicBezTo>
                  <a:cubicBezTo>
                    <a:pt x="19" y="7"/>
                    <a:pt x="4" y="7"/>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74" name="Freeform 944">
              <a:extLst>
                <a:ext uri="{FF2B5EF4-FFF2-40B4-BE49-F238E27FC236}">
                  <a16:creationId xmlns:a16="http://schemas.microsoft.com/office/drawing/2014/main" id="{B0396C86-D00F-473D-A4DC-BAB2EC524D83}"/>
                </a:ext>
              </a:extLst>
            </p:cNvPr>
            <p:cNvSpPr>
              <a:spLocks/>
            </p:cNvSpPr>
            <p:nvPr/>
          </p:nvSpPr>
          <p:spPr bwMode="auto">
            <a:xfrm>
              <a:off x="3611" y="888"/>
              <a:ext cx="21" cy="15"/>
            </a:xfrm>
            <a:custGeom>
              <a:avLst/>
              <a:gdLst>
                <a:gd name="T0" fmla="*/ 0 w 14"/>
                <a:gd name="T1" fmla="*/ 5 h 10"/>
                <a:gd name="T2" fmla="*/ 48 w 14"/>
                <a:gd name="T3" fmla="*/ 0 h 10"/>
                <a:gd name="T4" fmla="*/ 0 w 14"/>
                <a:gd name="T5" fmla="*/ 5 h 10"/>
                <a:gd name="T6" fmla="*/ 0 60000 65536"/>
                <a:gd name="T7" fmla="*/ 0 60000 65536"/>
                <a:gd name="T8" fmla="*/ 0 60000 65536"/>
              </a:gdLst>
              <a:ahLst/>
              <a:cxnLst>
                <a:cxn ang="T6">
                  <a:pos x="T0" y="T1"/>
                </a:cxn>
                <a:cxn ang="T7">
                  <a:pos x="T2" y="T3"/>
                </a:cxn>
                <a:cxn ang="T8">
                  <a:pos x="T4" y="T5"/>
                </a:cxn>
              </a:cxnLst>
              <a:rect l="0" t="0" r="r" b="b"/>
              <a:pathLst>
                <a:path w="14" h="10">
                  <a:moveTo>
                    <a:pt x="0" y="1"/>
                  </a:moveTo>
                  <a:cubicBezTo>
                    <a:pt x="0" y="1"/>
                    <a:pt x="6" y="5"/>
                    <a:pt x="14" y="0"/>
                  </a:cubicBezTo>
                  <a:cubicBezTo>
                    <a:pt x="14" y="0"/>
                    <a:pt x="8" y="10"/>
                    <a:pt x="0"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75" name="Freeform 945">
              <a:extLst>
                <a:ext uri="{FF2B5EF4-FFF2-40B4-BE49-F238E27FC236}">
                  <a16:creationId xmlns:a16="http://schemas.microsoft.com/office/drawing/2014/main" id="{6B175F5B-C303-446A-A6EF-94D1A4489377}"/>
                </a:ext>
              </a:extLst>
            </p:cNvPr>
            <p:cNvSpPr>
              <a:spLocks/>
            </p:cNvSpPr>
            <p:nvPr/>
          </p:nvSpPr>
          <p:spPr bwMode="auto">
            <a:xfrm>
              <a:off x="3608" y="898"/>
              <a:ext cx="29" cy="23"/>
            </a:xfrm>
            <a:custGeom>
              <a:avLst/>
              <a:gdLst>
                <a:gd name="T0" fmla="*/ 0 w 19"/>
                <a:gd name="T1" fmla="*/ 0 h 15"/>
                <a:gd name="T2" fmla="*/ 67 w 19"/>
                <a:gd name="T3" fmla="*/ 0 h 15"/>
                <a:gd name="T4" fmla="*/ 0 w 19"/>
                <a:gd name="T5" fmla="*/ 0 h 15"/>
                <a:gd name="T6" fmla="*/ 0 60000 65536"/>
                <a:gd name="T7" fmla="*/ 0 60000 65536"/>
                <a:gd name="T8" fmla="*/ 0 60000 65536"/>
              </a:gdLst>
              <a:ahLst/>
              <a:cxnLst>
                <a:cxn ang="T6">
                  <a:pos x="T0" y="T1"/>
                </a:cxn>
                <a:cxn ang="T7">
                  <a:pos x="T2" y="T3"/>
                </a:cxn>
                <a:cxn ang="T8">
                  <a:pos x="T4" y="T5"/>
                </a:cxn>
              </a:cxnLst>
              <a:rect l="0" t="0" r="r" b="b"/>
              <a:pathLst>
                <a:path w="19" h="15">
                  <a:moveTo>
                    <a:pt x="0" y="0"/>
                  </a:moveTo>
                  <a:cubicBezTo>
                    <a:pt x="0" y="0"/>
                    <a:pt x="14" y="9"/>
                    <a:pt x="19" y="0"/>
                  </a:cubicBezTo>
                  <a:cubicBezTo>
                    <a:pt x="19" y="0"/>
                    <a:pt x="15" y="15"/>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76" name="Freeform 946">
              <a:extLst>
                <a:ext uri="{FF2B5EF4-FFF2-40B4-BE49-F238E27FC236}">
                  <a16:creationId xmlns:a16="http://schemas.microsoft.com/office/drawing/2014/main" id="{123C789C-2913-463C-86BE-1A82EEE02F0A}"/>
                </a:ext>
              </a:extLst>
            </p:cNvPr>
            <p:cNvSpPr>
              <a:spLocks/>
            </p:cNvSpPr>
            <p:nvPr/>
          </p:nvSpPr>
          <p:spPr bwMode="auto">
            <a:xfrm>
              <a:off x="3672" y="933"/>
              <a:ext cx="60" cy="45"/>
            </a:xfrm>
            <a:custGeom>
              <a:avLst/>
              <a:gdLst>
                <a:gd name="T0" fmla="*/ 0 w 40"/>
                <a:gd name="T1" fmla="*/ 0 h 30"/>
                <a:gd name="T2" fmla="*/ 135 w 40"/>
                <a:gd name="T3" fmla="*/ 32 h 30"/>
                <a:gd name="T4" fmla="*/ 0 w 40"/>
                <a:gd name="T5" fmla="*/ 0 h 30"/>
                <a:gd name="T6" fmla="*/ 0 60000 65536"/>
                <a:gd name="T7" fmla="*/ 0 60000 65536"/>
                <a:gd name="T8" fmla="*/ 0 60000 65536"/>
              </a:gdLst>
              <a:ahLst/>
              <a:cxnLst>
                <a:cxn ang="T6">
                  <a:pos x="T0" y="T1"/>
                </a:cxn>
                <a:cxn ang="T7">
                  <a:pos x="T2" y="T3"/>
                </a:cxn>
                <a:cxn ang="T8">
                  <a:pos x="T4" y="T5"/>
                </a:cxn>
              </a:cxnLst>
              <a:rect l="0" t="0" r="r" b="b"/>
              <a:pathLst>
                <a:path w="40" h="30">
                  <a:moveTo>
                    <a:pt x="0" y="0"/>
                  </a:moveTo>
                  <a:cubicBezTo>
                    <a:pt x="0" y="0"/>
                    <a:pt x="34" y="22"/>
                    <a:pt x="40" y="9"/>
                  </a:cubicBezTo>
                  <a:cubicBezTo>
                    <a:pt x="40" y="9"/>
                    <a:pt x="37" y="30"/>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77" name="Freeform 947">
              <a:extLst>
                <a:ext uri="{FF2B5EF4-FFF2-40B4-BE49-F238E27FC236}">
                  <a16:creationId xmlns:a16="http://schemas.microsoft.com/office/drawing/2014/main" id="{24D2CA35-A2AD-4060-9F1F-5258F5B97DFE}"/>
                </a:ext>
              </a:extLst>
            </p:cNvPr>
            <p:cNvSpPr>
              <a:spLocks/>
            </p:cNvSpPr>
            <p:nvPr/>
          </p:nvSpPr>
          <p:spPr bwMode="auto">
            <a:xfrm>
              <a:off x="3541" y="933"/>
              <a:ext cx="49" cy="34"/>
            </a:xfrm>
            <a:custGeom>
              <a:avLst/>
              <a:gdLst>
                <a:gd name="T0" fmla="*/ 0 w 33"/>
                <a:gd name="T1" fmla="*/ 0 h 23"/>
                <a:gd name="T2" fmla="*/ 108 w 33"/>
                <a:gd name="T3" fmla="*/ 15 h 23"/>
                <a:gd name="T4" fmla="*/ 0 w 33"/>
                <a:gd name="T5" fmla="*/ 0 h 23"/>
                <a:gd name="T6" fmla="*/ 0 60000 65536"/>
                <a:gd name="T7" fmla="*/ 0 60000 65536"/>
                <a:gd name="T8" fmla="*/ 0 60000 65536"/>
              </a:gdLst>
              <a:ahLst/>
              <a:cxnLst>
                <a:cxn ang="T6">
                  <a:pos x="T0" y="T1"/>
                </a:cxn>
                <a:cxn ang="T7">
                  <a:pos x="T2" y="T3"/>
                </a:cxn>
                <a:cxn ang="T8">
                  <a:pos x="T4" y="T5"/>
                </a:cxn>
              </a:cxnLst>
              <a:rect l="0" t="0" r="r" b="b"/>
              <a:pathLst>
                <a:path w="33" h="23">
                  <a:moveTo>
                    <a:pt x="0" y="0"/>
                  </a:moveTo>
                  <a:cubicBezTo>
                    <a:pt x="0" y="0"/>
                    <a:pt x="18" y="17"/>
                    <a:pt x="33" y="5"/>
                  </a:cubicBezTo>
                  <a:cubicBezTo>
                    <a:pt x="33" y="5"/>
                    <a:pt x="17" y="23"/>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78" name="Freeform 948">
              <a:extLst>
                <a:ext uri="{FF2B5EF4-FFF2-40B4-BE49-F238E27FC236}">
                  <a16:creationId xmlns:a16="http://schemas.microsoft.com/office/drawing/2014/main" id="{12D26CC7-1D88-494C-9A68-A79DE0BB5C0B}"/>
                </a:ext>
              </a:extLst>
            </p:cNvPr>
            <p:cNvSpPr>
              <a:spLocks/>
            </p:cNvSpPr>
            <p:nvPr/>
          </p:nvSpPr>
          <p:spPr bwMode="auto">
            <a:xfrm>
              <a:off x="3709" y="937"/>
              <a:ext cx="23" cy="17"/>
            </a:xfrm>
            <a:custGeom>
              <a:avLst/>
              <a:gdLst>
                <a:gd name="T0" fmla="*/ 49 w 15"/>
                <a:gd name="T1" fmla="*/ 0 h 11"/>
                <a:gd name="T2" fmla="*/ 0 w 15"/>
                <a:gd name="T3" fmla="*/ 14 h 11"/>
                <a:gd name="T4" fmla="*/ 49 w 15"/>
                <a:gd name="T5" fmla="*/ 0 h 11"/>
                <a:gd name="T6" fmla="*/ 0 60000 65536"/>
                <a:gd name="T7" fmla="*/ 0 60000 65536"/>
                <a:gd name="T8" fmla="*/ 0 60000 65536"/>
              </a:gdLst>
              <a:ahLst/>
              <a:cxnLst>
                <a:cxn ang="T6">
                  <a:pos x="T0" y="T1"/>
                </a:cxn>
                <a:cxn ang="T7">
                  <a:pos x="T2" y="T3"/>
                </a:cxn>
                <a:cxn ang="T8">
                  <a:pos x="T4" y="T5"/>
                </a:cxn>
              </a:cxnLst>
              <a:rect l="0" t="0" r="r" b="b"/>
              <a:pathLst>
                <a:path w="15" h="11">
                  <a:moveTo>
                    <a:pt x="14" y="0"/>
                  </a:moveTo>
                  <a:cubicBezTo>
                    <a:pt x="14" y="0"/>
                    <a:pt x="15" y="11"/>
                    <a:pt x="0" y="4"/>
                  </a:cubicBezTo>
                  <a:cubicBezTo>
                    <a:pt x="0" y="4"/>
                    <a:pt x="13" y="7"/>
                    <a:pt x="1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79" name="Freeform 949">
              <a:extLst>
                <a:ext uri="{FF2B5EF4-FFF2-40B4-BE49-F238E27FC236}">
                  <a16:creationId xmlns:a16="http://schemas.microsoft.com/office/drawing/2014/main" id="{0B65337A-D48E-488E-BD0E-7A06A0669D9E}"/>
                </a:ext>
              </a:extLst>
            </p:cNvPr>
            <p:cNvSpPr>
              <a:spLocks/>
            </p:cNvSpPr>
            <p:nvPr/>
          </p:nvSpPr>
          <p:spPr bwMode="auto">
            <a:xfrm>
              <a:off x="3565" y="936"/>
              <a:ext cx="22" cy="9"/>
            </a:xfrm>
            <a:custGeom>
              <a:avLst/>
              <a:gdLst>
                <a:gd name="T0" fmla="*/ 0 w 15"/>
                <a:gd name="T1" fmla="*/ 8 h 6"/>
                <a:gd name="T2" fmla="*/ 47 w 15"/>
                <a:gd name="T3" fmla="*/ 0 h 6"/>
                <a:gd name="T4" fmla="*/ 0 w 15"/>
                <a:gd name="T5" fmla="*/ 8 h 6"/>
                <a:gd name="T6" fmla="*/ 0 60000 65536"/>
                <a:gd name="T7" fmla="*/ 0 60000 65536"/>
                <a:gd name="T8" fmla="*/ 0 60000 65536"/>
              </a:gdLst>
              <a:ahLst/>
              <a:cxnLst>
                <a:cxn ang="T6">
                  <a:pos x="T0" y="T1"/>
                </a:cxn>
                <a:cxn ang="T7">
                  <a:pos x="T2" y="T3"/>
                </a:cxn>
                <a:cxn ang="T8">
                  <a:pos x="T4" y="T5"/>
                </a:cxn>
              </a:cxnLst>
              <a:rect l="0" t="0" r="r" b="b"/>
              <a:pathLst>
                <a:path w="15" h="6">
                  <a:moveTo>
                    <a:pt x="0" y="2"/>
                  </a:moveTo>
                  <a:cubicBezTo>
                    <a:pt x="0" y="2"/>
                    <a:pt x="9" y="6"/>
                    <a:pt x="15" y="0"/>
                  </a:cubicBezTo>
                  <a:cubicBezTo>
                    <a:pt x="15" y="0"/>
                    <a:pt x="8" y="4"/>
                    <a:pt x="0"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80" name="Freeform 950">
              <a:extLst>
                <a:ext uri="{FF2B5EF4-FFF2-40B4-BE49-F238E27FC236}">
                  <a16:creationId xmlns:a16="http://schemas.microsoft.com/office/drawing/2014/main" id="{B25FE604-F7BD-4EEC-98BF-1BD00EB5F02C}"/>
                </a:ext>
              </a:extLst>
            </p:cNvPr>
            <p:cNvSpPr>
              <a:spLocks/>
            </p:cNvSpPr>
            <p:nvPr/>
          </p:nvSpPr>
          <p:spPr bwMode="auto">
            <a:xfrm>
              <a:off x="3539" y="913"/>
              <a:ext cx="45" cy="29"/>
            </a:xfrm>
            <a:custGeom>
              <a:avLst/>
              <a:gdLst>
                <a:gd name="T0" fmla="*/ 102 w 30"/>
                <a:gd name="T1" fmla="*/ 8 h 19"/>
                <a:gd name="T2" fmla="*/ 0 w 30"/>
                <a:gd name="T3" fmla="*/ 0 h 19"/>
                <a:gd name="T4" fmla="*/ 102 w 30"/>
                <a:gd name="T5" fmla="*/ 8 h 19"/>
                <a:gd name="T6" fmla="*/ 0 60000 65536"/>
                <a:gd name="T7" fmla="*/ 0 60000 65536"/>
                <a:gd name="T8" fmla="*/ 0 60000 65536"/>
              </a:gdLst>
              <a:ahLst/>
              <a:cxnLst>
                <a:cxn ang="T6">
                  <a:pos x="T0" y="T1"/>
                </a:cxn>
                <a:cxn ang="T7">
                  <a:pos x="T2" y="T3"/>
                </a:cxn>
                <a:cxn ang="T8">
                  <a:pos x="T4" y="T5"/>
                </a:cxn>
              </a:cxnLst>
              <a:rect l="0" t="0" r="r" b="b"/>
              <a:pathLst>
                <a:path w="30" h="19">
                  <a:moveTo>
                    <a:pt x="30" y="2"/>
                  </a:moveTo>
                  <a:cubicBezTo>
                    <a:pt x="0" y="0"/>
                    <a:pt x="0" y="0"/>
                    <a:pt x="0" y="0"/>
                  </a:cubicBezTo>
                  <a:cubicBezTo>
                    <a:pt x="0" y="0"/>
                    <a:pt x="30" y="19"/>
                    <a:pt x="30"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81" name="Freeform 951">
              <a:extLst>
                <a:ext uri="{FF2B5EF4-FFF2-40B4-BE49-F238E27FC236}">
                  <a16:creationId xmlns:a16="http://schemas.microsoft.com/office/drawing/2014/main" id="{65FCF5C5-3A6A-48AB-A933-B941531D3BC5}"/>
                </a:ext>
              </a:extLst>
            </p:cNvPr>
            <p:cNvSpPr>
              <a:spLocks/>
            </p:cNvSpPr>
            <p:nvPr/>
          </p:nvSpPr>
          <p:spPr bwMode="auto">
            <a:xfrm>
              <a:off x="3673" y="910"/>
              <a:ext cx="47" cy="29"/>
            </a:xfrm>
            <a:custGeom>
              <a:avLst/>
              <a:gdLst>
                <a:gd name="T0" fmla="*/ 0 w 31"/>
                <a:gd name="T1" fmla="*/ 14 h 19"/>
                <a:gd name="T2" fmla="*/ 76 w 31"/>
                <a:gd name="T3" fmla="*/ 12 h 19"/>
                <a:gd name="T4" fmla="*/ 0 w 31"/>
                <a:gd name="T5" fmla="*/ 14 h 19"/>
                <a:gd name="T6" fmla="*/ 0 60000 65536"/>
                <a:gd name="T7" fmla="*/ 0 60000 65536"/>
                <a:gd name="T8" fmla="*/ 0 60000 65536"/>
              </a:gdLst>
              <a:ahLst/>
              <a:cxnLst>
                <a:cxn ang="T6">
                  <a:pos x="T0" y="T1"/>
                </a:cxn>
                <a:cxn ang="T7">
                  <a:pos x="T2" y="T3"/>
                </a:cxn>
                <a:cxn ang="T8">
                  <a:pos x="T4" y="T5"/>
                </a:cxn>
              </a:cxnLst>
              <a:rect l="0" t="0" r="r" b="b"/>
              <a:pathLst>
                <a:path w="31" h="19">
                  <a:moveTo>
                    <a:pt x="0" y="4"/>
                  </a:moveTo>
                  <a:cubicBezTo>
                    <a:pt x="0" y="4"/>
                    <a:pt x="11" y="0"/>
                    <a:pt x="22" y="3"/>
                  </a:cubicBezTo>
                  <a:cubicBezTo>
                    <a:pt x="22" y="3"/>
                    <a:pt x="31" y="19"/>
                    <a:pt x="0" y="4"/>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82" name="Freeform 952">
              <a:extLst>
                <a:ext uri="{FF2B5EF4-FFF2-40B4-BE49-F238E27FC236}">
                  <a16:creationId xmlns:a16="http://schemas.microsoft.com/office/drawing/2014/main" id="{2510FBD7-EC92-4EBB-94EA-13DD706D0230}"/>
                </a:ext>
              </a:extLst>
            </p:cNvPr>
            <p:cNvSpPr>
              <a:spLocks/>
            </p:cNvSpPr>
            <p:nvPr/>
          </p:nvSpPr>
          <p:spPr bwMode="auto">
            <a:xfrm>
              <a:off x="3431" y="898"/>
              <a:ext cx="31" cy="87"/>
            </a:xfrm>
            <a:custGeom>
              <a:avLst/>
              <a:gdLst>
                <a:gd name="T0" fmla="*/ 47 w 21"/>
                <a:gd name="T1" fmla="*/ 0 h 58"/>
                <a:gd name="T2" fmla="*/ 61 w 21"/>
                <a:gd name="T3" fmla="*/ 102 h 58"/>
                <a:gd name="T4" fmla="*/ 28 w 21"/>
                <a:gd name="T5" fmla="*/ 143 h 58"/>
                <a:gd name="T6" fmla="*/ 52 w 21"/>
                <a:gd name="T7" fmla="*/ 120 h 58"/>
                <a:gd name="T8" fmla="*/ 47 w 21"/>
                <a:gd name="T9" fmla="*/ 0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58">
                  <a:moveTo>
                    <a:pt x="15" y="0"/>
                  </a:moveTo>
                  <a:cubicBezTo>
                    <a:pt x="15" y="0"/>
                    <a:pt x="10" y="21"/>
                    <a:pt x="19" y="30"/>
                  </a:cubicBezTo>
                  <a:cubicBezTo>
                    <a:pt x="21" y="32"/>
                    <a:pt x="18" y="58"/>
                    <a:pt x="9" y="42"/>
                  </a:cubicBezTo>
                  <a:cubicBezTo>
                    <a:pt x="9" y="42"/>
                    <a:pt x="18" y="47"/>
                    <a:pt x="16" y="35"/>
                  </a:cubicBezTo>
                  <a:cubicBezTo>
                    <a:pt x="13" y="24"/>
                    <a:pt x="0" y="29"/>
                    <a:pt x="15"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83" name="Freeform 953">
              <a:extLst>
                <a:ext uri="{FF2B5EF4-FFF2-40B4-BE49-F238E27FC236}">
                  <a16:creationId xmlns:a16="http://schemas.microsoft.com/office/drawing/2014/main" id="{8CF10C97-B612-4583-ADC6-86CB7AD77F07}"/>
                </a:ext>
              </a:extLst>
            </p:cNvPr>
            <p:cNvSpPr>
              <a:spLocks/>
            </p:cNvSpPr>
            <p:nvPr/>
          </p:nvSpPr>
          <p:spPr bwMode="auto">
            <a:xfrm>
              <a:off x="3417" y="838"/>
              <a:ext cx="23" cy="47"/>
            </a:xfrm>
            <a:custGeom>
              <a:avLst/>
              <a:gdLst>
                <a:gd name="T0" fmla="*/ 54 w 15"/>
                <a:gd name="T1" fmla="*/ 76 h 31"/>
                <a:gd name="T2" fmla="*/ 26 w 15"/>
                <a:gd name="T3" fmla="*/ 108 h 31"/>
                <a:gd name="T4" fmla="*/ 54 w 15"/>
                <a:gd name="T5" fmla="*/ 76 h 31"/>
                <a:gd name="T6" fmla="*/ 0 60000 65536"/>
                <a:gd name="T7" fmla="*/ 0 60000 65536"/>
                <a:gd name="T8" fmla="*/ 0 60000 65536"/>
              </a:gdLst>
              <a:ahLst/>
              <a:cxnLst>
                <a:cxn ang="T6">
                  <a:pos x="T0" y="T1"/>
                </a:cxn>
                <a:cxn ang="T7">
                  <a:pos x="T2" y="T3"/>
                </a:cxn>
                <a:cxn ang="T8">
                  <a:pos x="T4" y="T5"/>
                </a:cxn>
              </a:cxnLst>
              <a:rect l="0" t="0" r="r" b="b"/>
              <a:pathLst>
                <a:path w="15" h="31">
                  <a:moveTo>
                    <a:pt x="15" y="22"/>
                  </a:moveTo>
                  <a:cubicBezTo>
                    <a:pt x="15" y="22"/>
                    <a:pt x="0" y="0"/>
                    <a:pt x="7" y="31"/>
                  </a:cubicBezTo>
                  <a:cubicBezTo>
                    <a:pt x="7" y="31"/>
                    <a:pt x="3" y="10"/>
                    <a:pt x="15" y="2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84" name="Freeform 954">
              <a:extLst>
                <a:ext uri="{FF2B5EF4-FFF2-40B4-BE49-F238E27FC236}">
                  <a16:creationId xmlns:a16="http://schemas.microsoft.com/office/drawing/2014/main" id="{A0890E4F-552C-446A-9FA5-3250D4C06C34}"/>
                </a:ext>
              </a:extLst>
            </p:cNvPr>
            <p:cNvSpPr>
              <a:spLocks/>
            </p:cNvSpPr>
            <p:nvPr/>
          </p:nvSpPr>
          <p:spPr bwMode="auto">
            <a:xfrm>
              <a:off x="3449" y="907"/>
              <a:ext cx="10" cy="33"/>
            </a:xfrm>
            <a:custGeom>
              <a:avLst/>
              <a:gdLst>
                <a:gd name="T0" fmla="*/ 9 w 7"/>
                <a:gd name="T1" fmla="*/ 0 h 22"/>
                <a:gd name="T2" fmla="*/ 20 w 7"/>
                <a:gd name="T3" fmla="*/ 75 h 22"/>
                <a:gd name="T4" fmla="*/ 9 w 7"/>
                <a:gd name="T5" fmla="*/ 0 h 22"/>
                <a:gd name="T6" fmla="*/ 0 60000 65536"/>
                <a:gd name="T7" fmla="*/ 0 60000 65536"/>
                <a:gd name="T8" fmla="*/ 0 60000 65536"/>
              </a:gdLst>
              <a:ahLst/>
              <a:cxnLst>
                <a:cxn ang="T6">
                  <a:pos x="T0" y="T1"/>
                </a:cxn>
                <a:cxn ang="T7">
                  <a:pos x="T2" y="T3"/>
                </a:cxn>
                <a:cxn ang="T8">
                  <a:pos x="T4" y="T5"/>
                </a:cxn>
              </a:cxnLst>
              <a:rect l="0" t="0" r="r" b="b"/>
              <a:pathLst>
                <a:path w="7" h="22">
                  <a:moveTo>
                    <a:pt x="3" y="0"/>
                  </a:moveTo>
                  <a:cubicBezTo>
                    <a:pt x="3" y="0"/>
                    <a:pt x="0" y="14"/>
                    <a:pt x="7" y="22"/>
                  </a:cubicBezTo>
                  <a:cubicBezTo>
                    <a:pt x="7" y="22"/>
                    <a:pt x="2" y="9"/>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85" name="Freeform 955">
              <a:extLst>
                <a:ext uri="{FF2B5EF4-FFF2-40B4-BE49-F238E27FC236}">
                  <a16:creationId xmlns:a16="http://schemas.microsoft.com/office/drawing/2014/main" id="{853E1328-80ED-4577-8799-CCBD5C415F78}"/>
                </a:ext>
              </a:extLst>
            </p:cNvPr>
            <p:cNvSpPr>
              <a:spLocks/>
            </p:cNvSpPr>
            <p:nvPr/>
          </p:nvSpPr>
          <p:spPr bwMode="auto">
            <a:xfrm>
              <a:off x="3411" y="750"/>
              <a:ext cx="69" cy="148"/>
            </a:xfrm>
            <a:custGeom>
              <a:avLst/>
              <a:gdLst>
                <a:gd name="T0" fmla="*/ 135 w 46"/>
                <a:gd name="T1" fmla="*/ 121 h 99"/>
                <a:gd name="T2" fmla="*/ 147 w 46"/>
                <a:gd name="T3" fmla="*/ 223 h 99"/>
                <a:gd name="T4" fmla="*/ 89 w 46"/>
                <a:gd name="T5" fmla="*/ 295 h 99"/>
                <a:gd name="T6" fmla="*/ 39 w 46"/>
                <a:gd name="T7" fmla="*/ 236 h 99"/>
                <a:gd name="T8" fmla="*/ 32 w 46"/>
                <a:gd name="T9" fmla="*/ 211 h 99"/>
                <a:gd name="T10" fmla="*/ 18 w 46"/>
                <a:gd name="T11" fmla="*/ 215 h 99"/>
                <a:gd name="T12" fmla="*/ 18 w 46"/>
                <a:gd name="T13" fmla="*/ 190 h 99"/>
                <a:gd name="T14" fmla="*/ 18 w 46"/>
                <a:gd name="T15" fmla="*/ 161 h 99"/>
                <a:gd name="T16" fmla="*/ 80 w 46"/>
                <a:gd name="T17" fmla="*/ 9 h 99"/>
                <a:gd name="T18" fmla="*/ 135 w 46"/>
                <a:gd name="T19" fmla="*/ 121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99">
                  <a:moveTo>
                    <a:pt x="40" y="36"/>
                  </a:moveTo>
                  <a:cubicBezTo>
                    <a:pt x="40" y="36"/>
                    <a:pt x="40" y="63"/>
                    <a:pt x="43" y="67"/>
                  </a:cubicBezTo>
                  <a:cubicBezTo>
                    <a:pt x="46" y="71"/>
                    <a:pt x="37" y="99"/>
                    <a:pt x="26" y="88"/>
                  </a:cubicBezTo>
                  <a:cubicBezTo>
                    <a:pt x="16" y="77"/>
                    <a:pt x="20" y="72"/>
                    <a:pt x="11" y="71"/>
                  </a:cubicBezTo>
                  <a:cubicBezTo>
                    <a:pt x="11" y="71"/>
                    <a:pt x="10" y="65"/>
                    <a:pt x="9" y="63"/>
                  </a:cubicBezTo>
                  <a:cubicBezTo>
                    <a:pt x="8" y="61"/>
                    <a:pt x="5" y="64"/>
                    <a:pt x="5" y="64"/>
                  </a:cubicBezTo>
                  <a:cubicBezTo>
                    <a:pt x="5" y="64"/>
                    <a:pt x="0" y="58"/>
                    <a:pt x="5" y="57"/>
                  </a:cubicBezTo>
                  <a:cubicBezTo>
                    <a:pt x="10" y="56"/>
                    <a:pt x="8" y="47"/>
                    <a:pt x="5" y="48"/>
                  </a:cubicBezTo>
                  <a:cubicBezTo>
                    <a:pt x="1" y="48"/>
                    <a:pt x="22" y="0"/>
                    <a:pt x="23" y="3"/>
                  </a:cubicBezTo>
                  <a:cubicBezTo>
                    <a:pt x="26" y="7"/>
                    <a:pt x="25" y="34"/>
                    <a:pt x="40" y="36"/>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86" name="Freeform 956">
              <a:extLst>
                <a:ext uri="{FF2B5EF4-FFF2-40B4-BE49-F238E27FC236}">
                  <a16:creationId xmlns:a16="http://schemas.microsoft.com/office/drawing/2014/main" id="{6875761F-C189-4C39-B892-9477E71C55CF}"/>
                </a:ext>
              </a:extLst>
            </p:cNvPr>
            <p:cNvSpPr>
              <a:spLocks/>
            </p:cNvSpPr>
            <p:nvPr/>
          </p:nvSpPr>
          <p:spPr bwMode="auto">
            <a:xfrm>
              <a:off x="3735" y="780"/>
              <a:ext cx="31" cy="118"/>
            </a:xfrm>
            <a:custGeom>
              <a:avLst/>
              <a:gdLst>
                <a:gd name="T0" fmla="*/ 0 w 21"/>
                <a:gd name="T1" fmla="*/ 0 h 79"/>
                <a:gd name="T2" fmla="*/ 68 w 21"/>
                <a:gd name="T3" fmla="*/ 163 h 79"/>
                <a:gd name="T4" fmla="*/ 55 w 21"/>
                <a:gd name="T5" fmla="*/ 148 h 79"/>
                <a:gd name="T6" fmla="*/ 61 w 21"/>
                <a:gd name="T7" fmla="*/ 182 h 79"/>
                <a:gd name="T8" fmla="*/ 47 w 21"/>
                <a:gd name="T9" fmla="*/ 167 h 79"/>
                <a:gd name="T10" fmla="*/ 22 w 21"/>
                <a:gd name="T11" fmla="*/ 263 h 79"/>
                <a:gd name="T12" fmla="*/ 0 w 21"/>
                <a:gd name="T13" fmla="*/ 0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79">
                  <a:moveTo>
                    <a:pt x="0" y="0"/>
                  </a:moveTo>
                  <a:cubicBezTo>
                    <a:pt x="0" y="0"/>
                    <a:pt x="19" y="22"/>
                    <a:pt x="21" y="49"/>
                  </a:cubicBezTo>
                  <a:cubicBezTo>
                    <a:pt x="17" y="44"/>
                    <a:pt x="17" y="44"/>
                    <a:pt x="17" y="44"/>
                  </a:cubicBezTo>
                  <a:cubicBezTo>
                    <a:pt x="17" y="44"/>
                    <a:pt x="20" y="49"/>
                    <a:pt x="19" y="55"/>
                  </a:cubicBezTo>
                  <a:cubicBezTo>
                    <a:pt x="15" y="50"/>
                    <a:pt x="15" y="50"/>
                    <a:pt x="15" y="50"/>
                  </a:cubicBezTo>
                  <a:cubicBezTo>
                    <a:pt x="8" y="73"/>
                    <a:pt x="9" y="73"/>
                    <a:pt x="7" y="79"/>
                  </a:cubicBezTo>
                  <a:cubicBezTo>
                    <a:pt x="7" y="79"/>
                    <a:pt x="11" y="43"/>
                    <a:pt x="0" y="0"/>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87" name="Freeform 957">
              <a:extLst>
                <a:ext uri="{FF2B5EF4-FFF2-40B4-BE49-F238E27FC236}">
                  <a16:creationId xmlns:a16="http://schemas.microsoft.com/office/drawing/2014/main" id="{C73EA6E1-3AEB-437E-BDDB-380038FB26AC}"/>
                </a:ext>
              </a:extLst>
            </p:cNvPr>
            <p:cNvSpPr>
              <a:spLocks/>
            </p:cNvSpPr>
            <p:nvPr/>
          </p:nvSpPr>
          <p:spPr bwMode="auto">
            <a:xfrm>
              <a:off x="3449" y="909"/>
              <a:ext cx="12" cy="58"/>
            </a:xfrm>
            <a:custGeom>
              <a:avLst/>
              <a:gdLst>
                <a:gd name="T0" fmla="*/ 8 w 8"/>
                <a:gd name="T1" fmla="*/ 0 h 39"/>
                <a:gd name="T2" fmla="*/ 8 w 8"/>
                <a:gd name="T3" fmla="*/ 40 h 39"/>
                <a:gd name="T4" fmla="*/ 21 w 8"/>
                <a:gd name="T5" fmla="*/ 76 h 39"/>
                <a:gd name="T6" fmla="*/ 21 w 8"/>
                <a:gd name="T7" fmla="*/ 113 h 39"/>
                <a:gd name="T8" fmla="*/ 14 w 8"/>
                <a:gd name="T9" fmla="*/ 126 h 39"/>
                <a:gd name="T10" fmla="*/ 0 w 8"/>
                <a:gd name="T11" fmla="*/ 122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39">
                  <a:moveTo>
                    <a:pt x="2" y="0"/>
                  </a:moveTo>
                  <a:cubicBezTo>
                    <a:pt x="0" y="2"/>
                    <a:pt x="1" y="9"/>
                    <a:pt x="2" y="12"/>
                  </a:cubicBezTo>
                  <a:cubicBezTo>
                    <a:pt x="2" y="16"/>
                    <a:pt x="4" y="19"/>
                    <a:pt x="6" y="23"/>
                  </a:cubicBezTo>
                  <a:cubicBezTo>
                    <a:pt x="8" y="26"/>
                    <a:pt x="6" y="30"/>
                    <a:pt x="6" y="34"/>
                  </a:cubicBezTo>
                  <a:cubicBezTo>
                    <a:pt x="5" y="35"/>
                    <a:pt x="5" y="37"/>
                    <a:pt x="4" y="38"/>
                  </a:cubicBezTo>
                  <a:cubicBezTo>
                    <a:pt x="3" y="38"/>
                    <a:pt x="0" y="39"/>
                    <a:pt x="0" y="37"/>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88" name="Freeform 958">
              <a:extLst>
                <a:ext uri="{FF2B5EF4-FFF2-40B4-BE49-F238E27FC236}">
                  <a16:creationId xmlns:a16="http://schemas.microsoft.com/office/drawing/2014/main" id="{95F47FCF-F986-4B78-8FBB-805A6B7B65D4}"/>
                </a:ext>
              </a:extLst>
            </p:cNvPr>
            <p:cNvSpPr>
              <a:spLocks/>
            </p:cNvSpPr>
            <p:nvPr/>
          </p:nvSpPr>
          <p:spPr bwMode="auto">
            <a:xfrm>
              <a:off x="3428" y="865"/>
              <a:ext cx="13" cy="48"/>
            </a:xfrm>
            <a:custGeom>
              <a:avLst/>
              <a:gdLst>
                <a:gd name="T0" fmla="*/ 27 w 9"/>
                <a:gd name="T1" fmla="*/ 26 h 32"/>
                <a:gd name="T2" fmla="*/ 13 w 9"/>
                <a:gd name="T3" fmla="*/ 5 h 32"/>
                <a:gd name="T4" fmla="*/ 0 w 9"/>
                <a:gd name="T5" fmla="*/ 26 h 32"/>
                <a:gd name="T6" fmla="*/ 13 w 9"/>
                <a:gd name="T7" fmla="*/ 66 h 32"/>
                <a:gd name="T8" fmla="*/ 14 w 9"/>
                <a:gd name="T9" fmla="*/ 108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32">
                  <a:moveTo>
                    <a:pt x="9" y="7"/>
                  </a:moveTo>
                  <a:cubicBezTo>
                    <a:pt x="7" y="5"/>
                    <a:pt x="6" y="3"/>
                    <a:pt x="4" y="1"/>
                  </a:cubicBezTo>
                  <a:cubicBezTo>
                    <a:pt x="1" y="0"/>
                    <a:pt x="0" y="4"/>
                    <a:pt x="0" y="7"/>
                  </a:cubicBezTo>
                  <a:cubicBezTo>
                    <a:pt x="0" y="11"/>
                    <a:pt x="2" y="15"/>
                    <a:pt x="4" y="19"/>
                  </a:cubicBezTo>
                  <a:cubicBezTo>
                    <a:pt x="5" y="23"/>
                    <a:pt x="4" y="28"/>
                    <a:pt x="5" y="32"/>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89" name="Freeform 959">
              <a:extLst>
                <a:ext uri="{FF2B5EF4-FFF2-40B4-BE49-F238E27FC236}">
                  <a16:creationId xmlns:a16="http://schemas.microsoft.com/office/drawing/2014/main" id="{3257FD28-3DD3-44D7-A243-09CE2AE2FAE5}"/>
                </a:ext>
              </a:extLst>
            </p:cNvPr>
            <p:cNvSpPr>
              <a:spLocks/>
            </p:cNvSpPr>
            <p:nvPr/>
          </p:nvSpPr>
          <p:spPr bwMode="auto">
            <a:xfrm>
              <a:off x="3569" y="1136"/>
              <a:ext cx="50" cy="47"/>
            </a:xfrm>
            <a:custGeom>
              <a:avLst/>
              <a:gdLst>
                <a:gd name="T0" fmla="*/ 0 w 33"/>
                <a:gd name="T1" fmla="*/ 0 h 31"/>
                <a:gd name="T2" fmla="*/ 73 w 33"/>
                <a:gd name="T3" fmla="*/ 27 h 31"/>
                <a:gd name="T4" fmla="*/ 88 w 33"/>
                <a:gd name="T5" fmla="*/ 67 h 31"/>
                <a:gd name="T6" fmla="*/ 111 w 33"/>
                <a:gd name="T7" fmla="*/ 108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 h="31">
                  <a:moveTo>
                    <a:pt x="0" y="0"/>
                  </a:moveTo>
                  <a:cubicBezTo>
                    <a:pt x="6" y="8"/>
                    <a:pt x="16" y="0"/>
                    <a:pt x="21" y="8"/>
                  </a:cubicBezTo>
                  <a:cubicBezTo>
                    <a:pt x="23" y="11"/>
                    <a:pt x="23" y="16"/>
                    <a:pt x="25" y="19"/>
                  </a:cubicBezTo>
                  <a:cubicBezTo>
                    <a:pt x="28" y="23"/>
                    <a:pt x="33" y="26"/>
                    <a:pt x="32" y="31"/>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90" name="Freeform 960">
              <a:extLst>
                <a:ext uri="{FF2B5EF4-FFF2-40B4-BE49-F238E27FC236}">
                  <a16:creationId xmlns:a16="http://schemas.microsoft.com/office/drawing/2014/main" id="{1F2062A9-F190-4976-898F-C032F9820E96}"/>
                </a:ext>
              </a:extLst>
            </p:cNvPr>
            <p:cNvSpPr>
              <a:spLocks/>
            </p:cNvSpPr>
            <p:nvPr/>
          </p:nvSpPr>
          <p:spPr bwMode="auto">
            <a:xfrm>
              <a:off x="3635" y="1117"/>
              <a:ext cx="41" cy="72"/>
            </a:xfrm>
            <a:custGeom>
              <a:avLst/>
              <a:gdLst>
                <a:gd name="T0" fmla="*/ 94 w 27"/>
                <a:gd name="T1" fmla="*/ 26 h 48"/>
                <a:gd name="T2" fmla="*/ 21 w 27"/>
                <a:gd name="T3" fmla="*/ 75 h 48"/>
                <a:gd name="T4" fmla="*/ 0 w 27"/>
                <a:gd name="T5" fmla="*/ 162 h 48"/>
                <a:gd name="T6" fmla="*/ 0 60000 65536"/>
                <a:gd name="T7" fmla="*/ 0 60000 65536"/>
                <a:gd name="T8" fmla="*/ 0 60000 65536"/>
              </a:gdLst>
              <a:ahLst/>
              <a:cxnLst>
                <a:cxn ang="T6">
                  <a:pos x="T0" y="T1"/>
                </a:cxn>
                <a:cxn ang="T7">
                  <a:pos x="T2" y="T3"/>
                </a:cxn>
                <a:cxn ang="T8">
                  <a:pos x="T4" y="T5"/>
                </a:cxn>
              </a:cxnLst>
              <a:rect l="0" t="0" r="r" b="b"/>
              <a:pathLst>
                <a:path w="27" h="48">
                  <a:moveTo>
                    <a:pt x="27" y="7"/>
                  </a:moveTo>
                  <a:cubicBezTo>
                    <a:pt x="21" y="0"/>
                    <a:pt x="7" y="17"/>
                    <a:pt x="6" y="22"/>
                  </a:cubicBezTo>
                  <a:cubicBezTo>
                    <a:pt x="4" y="30"/>
                    <a:pt x="4" y="40"/>
                    <a:pt x="0" y="48"/>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91" name="Freeform 961">
              <a:extLst>
                <a:ext uri="{FF2B5EF4-FFF2-40B4-BE49-F238E27FC236}">
                  <a16:creationId xmlns:a16="http://schemas.microsoft.com/office/drawing/2014/main" id="{73E5EE00-BFF2-4054-A8DF-15E8CA1A072F}"/>
                </a:ext>
              </a:extLst>
            </p:cNvPr>
            <p:cNvSpPr>
              <a:spLocks/>
            </p:cNvSpPr>
            <p:nvPr/>
          </p:nvSpPr>
          <p:spPr bwMode="auto">
            <a:xfrm>
              <a:off x="3614" y="1202"/>
              <a:ext cx="23" cy="21"/>
            </a:xfrm>
            <a:custGeom>
              <a:avLst/>
              <a:gdLst>
                <a:gd name="T0" fmla="*/ 0 w 15"/>
                <a:gd name="T1" fmla="*/ 8 h 14"/>
                <a:gd name="T2" fmla="*/ 26 w 15"/>
                <a:gd name="T3" fmla="*/ 45 h 14"/>
                <a:gd name="T4" fmla="*/ 54 w 15"/>
                <a:gd name="T5" fmla="*/ 0 h 14"/>
                <a:gd name="T6" fmla="*/ 0 60000 65536"/>
                <a:gd name="T7" fmla="*/ 0 60000 65536"/>
                <a:gd name="T8" fmla="*/ 0 60000 65536"/>
              </a:gdLst>
              <a:ahLst/>
              <a:cxnLst>
                <a:cxn ang="T6">
                  <a:pos x="T0" y="T1"/>
                </a:cxn>
                <a:cxn ang="T7">
                  <a:pos x="T2" y="T3"/>
                </a:cxn>
                <a:cxn ang="T8">
                  <a:pos x="T4" y="T5"/>
                </a:cxn>
              </a:cxnLst>
              <a:rect l="0" t="0" r="r" b="b"/>
              <a:pathLst>
                <a:path w="15" h="14">
                  <a:moveTo>
                    <a:pt x="0" y="2"/>
                  </a:moveTo>
                  <a:cubicBezTo>
                    <a:pt x="2" y="6"/>
                    <a:pt x="0" y="14"/>
                    <a:pt x="7" y="13"/>
                  </a:cubicBezTo>
                  <a:cubicBezTo>
                    <a:pt x="11" y="12"/>
                    <a:pt x="14" y="4"/>
                    <a:pt x="15" y="0"/>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92" name="Freeform 962">
              <a:extLst>
                <a:ext uri="{FF2B5EF4-FFF2-40B4-BE49-F238E27FC236}">
                  <a16:creationId xmlns:a16="http://schemas.microsoft.com/office/drawing/2014/main" id="{8D15C513-8F47-432F-86D3-65A269EE071F}"/>
                </a:ext>
              </a:extLst>
            </p:cNvPr>
            <p:cNvSpPr>
              <a:spLocks/>
            </p:cNvSpPr>
            <p:nvPr/>
          </p:nvSpPr>
          <p:spPr bwMode="auto">
            <a:xfrm>
              <a:off x="3676" y="1124"/>
              <a:ext cx="14" cy="54"/>
            </a:xfrm>
            <a:custGeom>
              <a:avLst/>
              <a:gdLst>
                <a:gd name="T0" fmla="*/ 34 w 9"/>
                <a:gd name="T1" fmla="*/ 0 h 36"/>
                <a:gd name="T2" fmla="*/ 5 w 9"/>
                <a:gd name="T3" fmla="*/ 122 h 36"/>
                <a:gd name="T4" fmla="*/ 0 60000 65536"/>
                <a:gd name="T5" fmla="*/ 0 60000 65536"/>
              </a:gdLst>
              <a:ahLst/>
              <a:cxnLst>
                <a:cxn ang="T4">
                  <a:pos x="T0" y="T1"/>
                </a:cxn>
                <a:cxn ang="T5">
                  <a:pos x="T2" y="T3"/>
                </a:cxn>
              </a:cxnLst>
              <a:rect l="0" t="0" r="r" b="b"/>
              <a:pathLst>
                <a:path w="9" h="36">
                  <a:moveTo>
                    <a:pt x="9" y="0"/>
                  </a:moveTo>
                  <a:cubicBezTo>
                    <a:pt x="9" y="0"/>
                    <a:pt x="0" y="31"/>
                    <a:pt x="1" y="36"/>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993" name="Freeform 963">
              <a:extLst>
                <a:ext uri="{FF2B5EF4-FFF2-40B4-BE49-F238E27FC236}">
                  <a16:creationId xmlns:a16="http://schemas.microsoft.com/office/drawing/2014/main" id="{9B942473-B5B3-4A90-9C63-FC0FDACA8281}"/>
                </a:ext>
              </a:extLst>
            </p:cNvPr>
            <p:cNvSpPr>
              <a:spLocks/>
            </p:cNvSpPr>
            <p:nvPr/>
          </p:nvSpPr>
          <p:spPr bwMode="auto">
            <a:xfrm>
              <a:off x="3562" y="1115"/>
              <a:ext cx="102" cy="72"/>
            </a:xfrm>
            <a:custGeom>
              <a:avLst/>
              <a:gdLst>
                <a:gd name="T0" fmla="*/ 0 w 68"/>
                <a:gd name="T1" fmla="*/ 18 h 48"/>
                <a:gd name="T2" fmla="*/ 116 w 68"/>
                <a:gd name="T3" fmla="*/ 27 h 48"/>
                <a:gd name="T4" fmla="*/ 188 w 68"/>
                <a:gd name="T5" fmla="*/ 18 h 48"/>
                <a:gd name="T6" fmla="*/ 230 w 68"/>
                <a:gd name="T7" fmla="*/ 0 h 48"/>
                <a:gd name="T8" fmla="*/ 188 w 68"/>
                <a:gd name="T9" fmla="*/ 35 h 48"/>
                <a:gd name="T10" fmla="*/ 135 w 68"/>
                <a:gd name="T11" fmla="*/ 75 h 48"/>
                <a:gd name="T12" fmla="*/ 135 w 68"/>
                <a:gd name="T13" fmla="*/ 162 h 48"/>
                <a:gd name="T14" fmla="*/ 126 w 68"/>
                <a:gd name="T15" fmla="*/ 126 h 48"/>
                <a:gd name="T16" fmla="*/ 107 w 68"/>
                <a:gd name="T17" fmla="*/ 107 h 48"/>
                <a:gd name="T18" fmla="*/ 86 w 68"/>
                <a:gd name="T19" fmla="*/ 54 h 48"/>
                <a:gd name="T20" fmla="*/ 35 w 68"/>
                <a:gd name="T21" fmla="*/ 48 h 48"/>
                <a:gd name="T22" fmla="*/ 0 w 68"/>
                <a:gd name="T23" fmla="*/ 21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48">
                  <a:moveTo>
                    <a:pt x="0" y="5"/>
                  </a:moveTo>
                  <a:cubicBezTo>
                    <a:pt x="12" y="4"/>
                    <a:pt x="22" y="8"/>
                    <a:pt x="34" y="8"/>
                  </a:cubicBezTo>
                  <a:cubicBezTo>
                    <a:pt x="41" y="8"/>
                    <a:pt x="48" y="8"/>
                    <a:pt x="55" y="5"/>
                  </a:cubicBezTo>
                  <a:cubicBezTo>
                    <a:pt x="59" y="4"/>
                    <a:pt x="64" y="0"/>
                    <a:pt x="68" y="0"/>
                  </a:cubicBezTo>
                  <a:cubicBezTo>
                    <a:pt x="64" y="4"/>
                    <a:pt x="60" y="7"/>
                    <a:pt x="55" y="10"/>
                  </a:cubicBezTo>
                  <a:cubicBezTo>
                    <a:pt x="49" y="13"/>
                    <a:pt x="42" y="15"/>
                    <a:pt x="40" y="22"/>
                  </a:cubicBezTo>
                  <a:cubicBezTo>
                    <a:pt x="37" y="30"/>
                    <a:pt x="40" y="40"/>
                    <a:pt x="40" y="48"/>
                  </a:cubicBezTo>
                  <a:cubicBezTo>
                    <a:pt x="39" y="45"/>
                    <a:pt x="39" y="41"/>
                    <a:pt x="37" y="37"/>
                  </a:cubicBezTo>
                  <a:cubicBezTo>
                    <a:pt x="35" y="35"/>
                    <a:pt x="33" y="33"/>
                    <a:pt x="31" y="31"/>
                  </a:cubicBezTo>
                  <a:cubicBezTo>
                    <a:pt x="29" y="27"/>
                    <a:pt x="29" y="20"/>
                    <a:pt x="25" y="16"/>
                  </a:cubicBezTo>
                  <a:cubicBezTo>
                    <a:pt x="21" y="13"/>
                    <a:pt x="14" y="15"/>
                    <a:pt x="10" y="14"/>
                  </a:cubicBezTo>
                  <a:cubicBezTo>
                    <a:pt x="5" y="13"/>
                    <a:pt x="2" y="10"/>
                    <a:pt x="0" y="6"/>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94" name="Freeform 964">
              <a:extLst>
                <a:ext uri="{FF2B5EF4-FFF2-40B4-BE49-F238E27FC236}">
                  <a16:creationId xmlns:a16="http://schemas.microsoft.com/office/drawing/2014/main" id="{2661892B-8CFF-4C2C-9554-CFBA0DBB2746}"/>
                </a:ext>
              </a:extLst>
            </p:cNvPr>
            <p:cNvSpPr>
              <a:spLocks/>
            </p:cNvSpPr>
            <p:nvPr/>
          </p:nvSpPr>
          <p:spPr bwMode="auto">
            <a:xfrm>
              <a:off x="3635" y="1123"/>
              <a:ext cx="40" cy="73"/>
            </a:xfrm>
            <a:custGeom>
              <a:avLst/>
              <a:gdLst>
                <a:gd name="T0" fmla="*/ 95 w 26"/>
                <a:gd name="T1" fmla="*/ 13 h 49"/>
                <a:gd name="T2" fmla="*/ 35 w 26"/>
                <a:gd name="T3" fmla="*/ 54 h 49"/>
                <a:gd name="T4" fmla="*/ 22 w 26"/>
                <a:gd name="T5" fmla="*/ 100 h 49"/>
                <a:gd name="T6" fmla="*/ 0 w 26"/>
                <a:gd name="T7" fmla="*/ 162 h 49"/>
                <a:gd name="T8" fmla="*/ 52 w 26"/>
                <a:gd name="T9" fmla="*/ 67 h 49"/>
                <a:gd name="T10" fmla="*/ 75 w 26"/>
                <a:gd name="T11" fmla="*/ 28 h 49"/>
                <a:gd name="T12" fmla="*/ 89 w 26"/>
                <a:gd name="T13" fmla="*/ 13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49">
                  <a:moveTo>
                    <a:pt x="26" y="4"/>
                  </a:moveTo>
                  <a:cubicBezTo>
                    <a:pt x="19" y="0"/>
                    <a:pt x="13" y="11"/>
                    <a:pt x="10" y="16"/>
                  </a:cubicBezTo>
                  <a:cubicBezTo>
                    <a:pt x="7" y="20"/>
                    <a:pt x="6" y="25"/>
                    <a:pt x="6" y="30"/>
                  </a:cubicBezTo>
                  <a:cubicBezTo>
                    <a:pt x="5" y="37"/>
                    <a:pt x="2" y="42"/>
                    <a:pt x="0" y="49"/>
                  </a:cubicBezTo>
                  <a:cubicBezTo>
                    <a:pt x="8" y="41"/>
                    <a:pt x="10" y="30"/>
                    <a:pt x="14" y="20"/>
                  </a:cubicBezTo>
                  <a:cubicBezTo>
                    <a:pt x="15" y="16"/>
                    <a:pt x="18" y="12"/>
                    <a:pt x="21" y="9"/>
                  </a:cubicBezTo>
                  <a:cubicBezTo>
                    <a:pt x="23" y="7"/>
                    <a:pt x="24" y="6"/>
                    <a:pt x="25" y="4"/>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95" name="Freeform 965">
              <a:extLst>
                <a:ext uri="{FF2B5EF4-FFF2-40B4-BE49-F238E27FC236}">
                  <a16:creationId xmlns:a16="http://schemas.microsoft.com/office/drawing/2014/main" id="{73ECE83E-34A8-4DBF-8E11-90727F6E34AF}"/>
                </a:ext>
              </a:extLst>
            </p:cNvPr>
            <p:cNvSpPr>
              <a:spLocks/>
            </p:cNvSpPr>
            <p:nvPr/>
          </p:nvSpPr>
          <p:spPr bwMode="auto">
            <a:xfrm>
              <a:off x="3663" y="1144"/>
              <a:ext cx="18" cy="42"/>
            </a:xfrm>
            <a:custGeom>
              <a:avLst/>
              <a:gdLst>
                <a:gd name="T0" fmla="*/ 41 w 12"/>
                <a:gd name="T1" fmla="*/ 0 h 28"/>
                <a:gd name="T2" fmla="*/ 0 w 12"/>
                <a:gd name="T3" fmla="*/ 95 h 28"/>
                <a:gd name="T4" fmla="*/ 27 w 12"/>
                <a:gd name="T5" fmla="*/ 45 h 28"/>
                <a:gd name="T6" fmla="*/ 39 w 12"/>
                <a:gd name="T7" fmla="*/ 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8">
                  <a:moveTo>
                    <a:pt x="12" y="0"/>
                  </a:moveTo>
                  <a:cubicBezTo>
                    <a:pt x="7" y="8"/>
                    <a:pt x="2" y="19"/>
                    <a:pt x="0" y="28"/>
                  </a:cubicBezTo>
                  <a:cubicBezTo>
                    <a:pt x="3" y="23"/>
                    <a:pt x="7" y="19"/>
                    <a:pt x="8" y="13"/>
                  </a:cubicBezTo>
                  <a:cubicBezTo>
                    <a:pt x="9" y="9"/>
                    <a:pt x="9" y="5"/>
                    <a:pt x="11" y="2"/>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96" name="Freeform 966">
              <a:extLst>
                <a:ext uri="{FF2B5EF4-FFF2-40B4-BE49-F238E27FC236}">
                  <a16:creationId xmlns:a16="http://schemas.microsoft.com/office/drawing/2014/main" id="{96439468-C1DE-44A8-B7C4-4101B8C403E9}"/>
                </a:ext>
              </a:extLst>
            </p:cNvPr>
            <p:cNvSpPr>
              <a:spLocks/>
            </p:cNvSpPr>
            <p:nvPr/>
          </p:nvSpPr>
          <p:spPr bwMode="auto">
            <a:xfrm>
              <a:off x="3568" y="1021"/>
              <a:ext cx="61" cy="12"/>
            </a:xfrm>
            <a:custGeom>
              <a:avLst/>
              <a:gdLst>
                <a:gd name="T0" fmla="*/ 1 w 41"/>
                <a:gd name="T1" fmla="*/ 8 h 8"/>
                <a:gd name="T2" fmla="*/ 55 w 41"/>
                <a:gd name="T3" fmla="*/ 8 h 8"/>
                <a:gd name="T4" fmla="*/ 135 w 41"/>
                <a:gd name="T5" fmla="*/ 8 h 8"/>
                <a:gd name="T6" fmla="*/ 55 w 41"/>
                <a:gd name="T7" fmla="*/ 18 h 8"/>
                <a:gd name="T8" fmla="*/ 0 w 41"/>
                <a:gd name="T9" fmla="*/ 12 h 8"/>
                <a:gd name="T10" fmla="*/ 1 w 41"/>
                <a:gd name="T11" fmla="*/ 12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8">
                  <a:moveTo>
                    <a:pt x="1" y="2"/>
                  </a:moveTo>
                  <a:cubicBezTo>
                    <a:pt x="7" y="3"/>
                    <a:pt x="12" y="0"/>
                    <a:pt x="17" y="2"/>
                  </a:cubicBezTo>
                  <a:cubicBezTo>
                    <a:pt x="25" y="4"/>
                    <a:pt x="32" y="3"/>
                    <a:pt x="41" y="2"/>
                  </a:cubicBezTo>
                  <a:cubicBezTo>
                    <a:pt x="34" y="8"/>
                    <a:pt x="25" y="5"/>
                    <a:pt x="17" y="5"/>
                  </a:cubicBezTo>
                  <a:cubicBezTo>
                    <a:pt x="12" y="5"/>
                    <a:pt x="4" y="6"/>
                    <a:pt x="0" y="3"/>
                  </a:cubicBezTo>
                  <a:cubicBezTo>
                    <a:pt x="0" y="3"/>
                    <a:pt x="0" y="3"/>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97" name="Freeform 967">
              <a:extLst>
                <a:ext uri="{FF2B5EF4-FFF2-40B4-BE49-F238E27FC236}">
                  <a16:creationId xmlns:a16="http://schemas.microsoft.com/office/drawing/2014/main" id="{6D9E9E16-7479-4999-885E-A5E8E69EF5FB}"/>
                </a:ext>
              </a:extLst>
            </p:cNvPr>
            <p:cNvSpPr>
              <a:spLocks/>
            </p:cNvSpPr>
            <p:nvPr/>
          </p:nvSpPr>
          <p:spPr bwMode="auto">
            <a:xfrm>
              <a:off x="3516" y="984"/>
              <a:ext cx="64" cy="72"/>
            </a:xfrm>
            <a:custGeom>
              <a:avLst/>
              <a:gdLst>
                <a:gd name="T0" fmla="*/ 134 w 42"/>
                <a:gd name="T1" fmla="*/ 0 h 48"/>
                <a:gd name="T2" fmla="*/ 88 w 42"/>
                <a:gd name="T3" fmla="*/ 27 h 48"/>
                <a:gd name="T4" fmla="*/ 41 w 42"/>
                <a:gd name="T5" fmla="*/ 54 h 48"/>
                <a:gd name="T6" fmla="*/ 27 w 42"/>
                <a:gd name="T7" fmla="*/ 162 h 48"/>
                <a:gd name="T8" fmla="*/ 40 w 42"/>
                <a:gd name="T9" fmla="*/ 99 h 48"/>
                <a:gd name="T10" fmla="*/ 94 w 42"/>
                <a:gd name="T11" fmla="*/ 59 h 48"/>
                <a:gd name="T12" fmla="*/ 137 w 42"/>
                <a:gd name="T13" fmla="*/ 21 h 48"/>
                <a:gd name="T14" fmla="*/ 134 w 42"/>
                <a:gd name="T15" fmla="*/ 5 h 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48">
                  <a:moveTo>
                    <a:pt x="38" y="0"/>
                  </a:moveTo>
                  <a:cubicBezTo>
                    <a:pt x="36" y="4"/>
                    <a:pt x="28" y="6"/>
                    <a:pt x="25" y="8"/>
                  </a:cubicBezTo>
                  <a:cubicBezTo>
                    <a:pt x="20" y="10"/>
                    <a:pt x="15" y="12"/>
                    <a:pt x="12" y="16"/>
                  </a:cubicBezTo>
                  <a:cubicBezTo>
                    <a:pt x="4" y="24"/>
                    <a:pt x="0" y="39"/>
                    <a:pt x="8" y="48"/>
                  </a:cubicBezTo>
                  <a:cubicBezTo>
                    <a:pt x="6" y="42"/>
                    <a:pt x="7" y="34"/>
                    <a:pt x="11" y="29"/>
                  </a:cubicBezTo>
                  <a:cubicBezTo>
                    <a:pt x="14" y="23"/>
                    <a:pt x="21" y="20"/>
                    <a:pt x="27" y="17"/>
                  </a:cubicBezTo>
                  <a:cubicBezTo>
                    <a:pt x="31" y="14"/>
                    <a:pt x="36" y="11"/>
                    <a:pt x="39" y="6"/>
                  </a:cubicBezTo>
                  <a:cubicBezTo>
                    <a:pt x="39" y="5"/>
                    <a:pt x="42" y="1"/>
                    <a:pt x="38"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98" name="Freeform 968">
              <a:extLst>
                <a:ext uri="{FF2B5EF4-FFF2-40B4-BE49-F238E27FC236}">
                  <a16:creationId xmlns:a16="http://schemas.microsoft.com/office/drawing/2014/main" id="{8E0F8AEA-DC3D-4191-8C29-F85AD956D6CD}"/>
                </a:ext>
              </a:extLst>
            </p:cNvPr>
            <p:cNvSpPr>
              <a:spLocks/>
            </p:cNvSpPr>
            <p:nvPr/>
          </p:nvSpPr>
          <p:spPr bwMode="auto">
            <a:xfrm>
              <a:off x="3700" y="993"/>
              <a:ext cx="26" cy="36"/>
            </a:xfrm>
            <a:custGeom>
              <a:avLst/>
              <a:gdLst>
                <a:gd name="T0" fmla="*/ 0 w 17"/>
                <a:gd name="T1" fmla="*/ 0 h 24"/>
                <a:gd name="T2" fmla="*/ 26 w 17"/>
                <a:gd name="T3" fmla="*/ 53 h 24"/>
                <a:gd name="T4" fmla="*/ 47 w 17"/>
                <a:gd name="T5" fmla="*/ 80 h 24"/>
                <a:gd name="T6" fmla="*/ 57 w 17"/>
                <a:gd name="T7" fmla="*/ 62 h 24"/>
                <a:gd name="T8" fmla="*/ 32 w 17"/>
                <a:gd name="T9" fmla="*/ 18 h 24"/>
                <a:gd name="T10" fmla="*/ 0 w 17"/>
                <a:gd name="T11" fmla="*/ 5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24">
                  <a:moveTo>
                    <a:pt x="0" y="0"/>
                  </a:moveTo>
                  <a:cubicBezTo>
                    <a:pt x="3" y="4"/>
                    <a:pt x="4" y="10"/>
                    <a:pt x="7" y="15"/>
                  </a:cubicBezTo>
                  <a:cubicBezTo>
                    <a:pt x="8" y="17"/>
                    <a:pt x="10" y="22"/>
                    <a:pt x="13" y="23"/>
                  </a:cubicBezTo>
                  <a:cubicBezTo>
                    <a:pt x="17" y="24"/>
                    <a:pt x="16" y="20"/>
                    <a:pt x="16" y="18"/>
                  </a:cubicBezTo>
                  <a:cubicBezTo>
                    <a:pt x="15" y="13"/>
                    <a:pt x="13" y="9"/>
                    <a:pt x="9" y="5"/>
                  </a:cubicBezTo>
                  <a:cubicBezTo>
                    <a:pt x="6" y="3"/>
                    <a:pt x="3" y="3"/>
                    <a:pt x="0" y="1"/>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999" name="Freeform 969">
              <a:extLst>
                <a:ext uri="{FF2B5EF4-FFF2-40B4-BE49-F238E27FC236}">
                  <a16:creationId xmlns:a16="http://schemas.microsoft.com/office/drawing/2014/main" id="{BEF7F6DC-8795-4E7B-B4C2-D6D32A7018E6}"/>
                </a:ext>
              </a:extLst>
            </p:cNvPr>
            <p:cNvSpPr>
              <a:spLocks/>
            </p:cNvSpPr>
            <p:nvPr/>
          </p:nvSpPr>
          <p:spPr bwMode="auto">
            <a:xfrm>
              <a:off x="3601" y="903"/>
              <a:ext cx="12" cy="64"/>
            </a:xfrm>
            <a:custGeom>
              <a:avLst/>
              <a:gdLst>
                <a:gd name="T0" fmla="*/ 0 w 8"/>
                <a:gd name="T1" fmla="*/ 0 h 43"/>
                <a:gd name="T2" fmla="*/ 8 w 8"/>
                <a:gd name="T3" fmla="*/ 27 h 43"/>
                <a:gd name="T4" fmla="*/ 8 w 8"/>
                <a:gd name="T5" fmla="*/ 67 h 43"/>
                <a:gd name="T6" fmla="*/ 12 w 8"/>
                <a:gd name="T7" fmla="*/ 101 h 43"/>
                <a:gd name="T8" fmla="*/ 12 w 8"/>
                <a:gd name="T9" fmla="*/ 141 h 43"/>
                <a:gd name="T10" fmla="*/ 21 w 8"/>
                <a:gd name="T11" fmla="*/ 94 h 43"/>
                <a:gd name="T12" fmla="*/ 21 w 8"/>
                <a:gd name="T13" fmla="*/ 40 h 43"/>
                <a:gd name="T14" fmla="*/ 0 w 8"/>
                <a:gd name="T15" fmla="*/ 0 h 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43">
                  <a:moveTo>
                    <a:pt x="0" y="0"/>
                  </a:moveTo>
                  <a:cubicBezTo>
                    <a:pt x="0" y="3"/>
                    <a:pt x="2" y="5"/>
                    <a:pt x="2" y="8"/>
                  </a:cubicBezTo>
                  <a:cubicBezTo>
                    <a:pt x="3" y="12"/>
                    <a:pt x="2" y="16"/>
                    <a:pt x="2" y="20"/>
                  </a:cubicBezTo>
                  <a:cubicBezTo>
                    <a:pt x="2" y="24"/>
                    <a:pt x="3" y="27"/>
                    <a:pt x="3" y="31"/>
                  </a:cubicBezTo>
                  <a:cubicBezTo>
                    <a:pt x="3" y="35"/>
                    <a:pt x="2" y="39"/>
                    <a:pt x="3" y="43"/>
                  </a:cubicBezTo>
                  <a:cubicBezTo>
                    <a:pt x="3" y="38"/>
                    <a:pt x="5" y="33"/>
                    <a:pt x="6" y="28"/>
                  </a:cubicBezTo>
                  <a:cubicBezTo>
                    <a:pt x="7" y="23"/>
                    <a:pt x="8" y="17"/>
                    <a:pt x="6" y="12"/>
                  </a:cubicBezTo>
                  <a:cubicBezTo>
                    <a:pt x="5" y="8"/>
                    <a:pt x="4" y="1"/>
                    <a:pt x="0"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00" name="Freeform 970">
              <a:extLst>
                <a:ext uri="{FF2B5EF4-FFF2-40B4-BE49-F238E27FC236}">
                  <a16:creationId xmlns:a16="http://schemas.microsoft.com/office/drawing/2014/main" id="{16F70309-2A6D-46AF-BF7A-0C79ED2AC025}"/>
                </a:ext>
              </a:extLst>
            </p:cNvPr>
            <p:cNvSpPr>
              <a:spLocks/>
            </p:cNvSpPr>
            <p:nvPr/>
          </p:nvSpPr>
          <p:spPr bwMode="auto">
            <a:xfrm>
              <a:off x="3530" y="969"/>
              <a:ext cx="53" cy="34"/>
            </a:xfrm>
            <a:custGeom>
              <a:avLst/>
              <a:gdLst>
                <a:gd name="T0" fmla="*/ 117 w 35"/>
                <a:gd name="T1" fmla="*/ 9 h 23"/>
                <a:gd name="T2" fmla="*/ 94 w 35"/>
                <a:gd name="T3" fmla="*/ 28 h 23"/>
                <a:gd name="T4" fmla="*/ 62 w 35"/>
                <a:gd name="T5" fmla="*/ 40 h 23"/>
                <a:gd name="T6" fmla="*/ 0 w 35"/>
                <a:gd name="T7" fmla="*/ 74 h 23"/>
                <a:gd name="T8" fmla="*/ 41 w 35"/>
                <a:gd name="T9" fmla="*/ 41 h 23"/>
                <a:gd name="T10" fmla="*/ 76 w 35"/>
                <a:gd name="T11" fmla="*/ 27 h 23"/>
                <a:gd name="T12" fmla="*/ 108 w 35"/>
                <a:gd name="T13" fmla="*/ 6 h 23"/>
                <a:gd name="T14" fmla="*/ 117 w 35"/>
                <a:gd name="T15" fmla="*/ 9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23">
                  <a:moveTo>
                    <a:pt x="34" y="3"/>
                  </a:moveTo>
                  <a:cubicBezTo>
                    <a:pt x="31" y="6"/>
                    <a:pt x="30" y="7"/>
                    <a:pt x="27" y="9"/>
                  </a:cubicBezTo>
                  <a:cubicBezTo>
                    <a:pt x="24" y="10"/>
                    <a:pt x="21" y="11"/>
                    <a:pt x="18" y="12"/>
                  </a:cubicBezTo>
                  <a:cubicBezTo>
                    <a:pt x="12" y="15"/>
                    <a:pt x="5" y="18"/>
                    <a:pt x="0" y="23"/>
                  </a:cubicBezTo>
                  <a:cubicBezTo>
                    <a:pt x="0" y="20"/>
                    <a:pt x="9" y="15"/>
                    <a:pt x="12" y="13"/>
                  </a:cubicBezTo>
                  <a:cubicBezTo>
                    <a:pt x="15" y="12"/>
                    <a:pt x="19" y="10"/>
                    <a:pt x="22" y="8"/>
                  </a:cubicBezTo>
                  <a:cubicBezTo>
                    <a:pt x="25" y="6"/>
                    <a:pt x="28" y="4"/>
                    <a:pt x="31" y="2"/>
                  </a:cubicBezTo>
                  <a:cubicBezTo>
                    <a:pt x="32" y="1"/>
                    <a:pt x="35" y="0"/>
                    <a:pt x="34"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01" name="Freeform 971">
              <a:extLst>
                <a:ext uri="{FF2B5EF4-FFF2-40B4-BE49-F238E27FC236}">
                  <a16:creationId xmlns:a16="http://schemas.microsoft.com/office/drawing/2014/main" id="{4E13E55B-45D9-4B4A-9BBF-B7198FBDFA80}"/>
                </a:ext>
              </a:extLst>
            </p:cNvPr>
            <p:cNvSpPr>
              <a:spLocks/>
            </p:cNvSpPr>
            <p:nvPr/>
          </p:nvSpPr>
          <p:spPr bwMode="auto">
            <a:xfrm>
              <a:off x="3608" y="949"/>
              <a:ext cx="8" cy="39"/>
            </a:xfrm>
            <a:custGeom>
              <a:avLst/>
              <a:gdLst>
                <a:gd name="T0" fmla="*/ 13 w 5"/>
                <a:gd name="T1" fmla="*/ 0 h 26"/>
                <a:gd name="T2" fmla="*/ 0 w 5"/>
                <a:gd name="T3" fmla="*/ 53 h 26"/>
                <a:gd name="T4" fmla="*/ 13 w 5"/>
                <a:gd name="T5" fmla="*/ 89 h 26"/>
                <a:gd name="T6" fmla="*/ 13 w 5"/>
                <a:gd name="T7" fmla="*/ 32 h 26"/>
                <a:gd name="T8" fmla="*/ 13 w 5"/>
                <a:gd name="T9" fmla="*/ 5 h 26"/>
                <a:gd name="T10" fmla="*/ 13 w 5"/>
                <a:gd name="T11" fmla="*/ 8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26">
                  <a:moveTo>
                    <a:pt x="3" y="0"/>
                  </a:moveTo>
                  <a:cubicBezTo>
                    <a:pt x="1" y="5"/>
                    <a:pt x="1" y="10"/>
                    <a:pt x="0" y="15"/>
                  </a:cubicBezTo>
                  <a:cubicBezTo>
                    <a:pt x="0" y="19"/>
                    <a:pt x="0" y="23"/>
                    <a:pt x="3" y="26"/>
                  </a:cubicBezTo>
                  <a:cubicBezTo>
                    <a:pt x="4" y="21"/>
                    <a:pt x="3" y="14"/>
                    <a:pt x="3" y="9"/>
                  </a:cubicBezTo>
                  <a:cubicBezTo>
                    <a:pt x="4" y="8"/>
                    <a:pt x="5" y="2"/>
                    <a:pt x="3" y="1"/>
                  </a:cubicBezTo>
                  <a:cubicBezTo>
                    <a:pt x="3" y="1"/>
                    <a:pt x="3" y="1"/>
                    <a:pt x="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02" name="Freeform 972">
              <a:extLst>
                <a:ext uri="{FF2B5EF4-FFF2-40B4-BE49-F238E27FC236}">
                  <a16:creationId xmlns:a16="http://schemas.microsoft.com/office/drawing/2014/main" id="{3AB0DDC9-2D2E-48AC-AD74-7DD992844887}"/>
                </a:ext>
              </a:extLst>
            </p:cNvPr>
            <p:cNvSpPr>
              <a:spLocks/>
            </p:cNvSpPr>
            <p:nvPr/>
          </p:nvSpPr>
          <p:spPr bwMode="auto">
            <a:xfrm>
              <a:off x="3521" y="1071"/>
              <a:ext cx="197" cy="65"/>
            </a:xfrm>
            <a:custGeom>
              <a:avLst/>
              <a:gdLst>
                <a:gd name="T0" fmla="*/ 0 w 131"/>
                <a:gd name="T1" fmla="*/ 41 h 44"/>
                <a:gd name="T2" fmla="*/ 95 w 131"/>
                <a:gd name="T3" fmla="*/ 106 h 44"/>
                <a:gd name="T4" fmla="*/ 331 w 131"/>
                <a:gd name="T5" fmla="*/ 90 h 44"/>
                <a:gd name="T6" fmla="*/ 445 w 131"/>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1" h="44">
                  <a:moveTo>
                    <a:pt x="0" y="13"/>
                  </a:moveTo>
                  <a:cubicBezTo>
                    <a:pt x="0" y="13"/>
                    <a:pt x="17" y="35"/>
                    <a:pt x="28" y="33"/>
                  </a:cubicBezTo>
                  <a:cubicBezTo>
                    <a:pt x="38" y="30"/>
                    <a:pt x="73" y="44"/>
                    <a:pt x="97" y="28"/>
                  </a:cubicBezTo>
                  <a:cubicBezTo>
                    <a:pt x="121" y="11"/>
                    <a:pt x="127" y="12"/>
                    <a:pt x="131"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03" name="Freeform 973">
              <a:extLst>
                <a:ext uri="{FF2B5EF4-FFF2-40B4-BE49-F238E27FC236}">
                  <a16:creationId xmlns:a16="http://schemas.microsoft.com/office/drawing/2014/main" id="{C81A4220-A097-4A84-8A24-8472956C574B}"/>
                </a:ext>
              </a:extLst>
            </p:cNvPr>
            <p:cNvSpPr>
              <a:spLocks/>
            </p:cNvSpPr>
            <p:nvPr/>
          </p:nvSpPr>
          <p:spPr bwMode="auto">
            <a:xfrm>
              <a:off x="3632" y="1133"/>
              <a:ext cx="19" cy="50"/>
            </a:xfrm>
            <a:custGeom>
              <a:avLst/>
              <a:gdLst>
                <a:gd name="T0" fmla="*/ 48 w 12"/>
                <a:gd name="T1" fmla="*/ 0 h 33"/>
                <a:gd name="T2" fmla="*/ 16 w 12"/>
                <a:gd name="T3" fmla="*/ 67 h 33"/>
                <a:gd name="T4" fmla="*/ 0 w 12"/>
                <a:gd name="T5" fmla="*/ 115 h 33"/>
                <a:gd name="T6" fmla="*/ 5 w 12"/>
                <a:gd name="T7" fmla="*/ 59 h 33"/>
                <a:gd name="T8" fmla="*/ 48 w 12"/>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33">
                  <a:moveTo>
                    <a:pt x="12" y="0"/>
                  </a:moveTo>
                  <a:cubicBezTo>
                    <a:pt x="12" y="0"/>
                    <a:pt x="4" y="10"/>
                    <a:pt x="4" y="19"/>
                  </a:cubicBezTo>
                  <a:cubicBezTo>
                    <a:pt x="3" y="28"/>
                    <a:pt x="0" y="33"/>
                    <a:pt x="0" y="33"/>
                  </a:cubicBezTo>
                  <a:cubicBezTo>
                    <a:pt x="0" y="33"/>
                    <a:pt x="1" y="21"/>
                    <a:pt x="1" y="17"/>
                  </a:cubicBezTo>
                  <a:cubicBezTo>
                    <a:pt x="0" y="14"/>
                    <a:pt x="4" y="4"/>
                    <a:pt x="1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04" name="Freeform 974">
              <a:extLst>
                <a:ext uri="{FF2B5EF4-FFF2-40B4-BE49-F238E27FC236}">
                  <a16:creationId xmlns:a16="http://schemas.microsoft.com/office/drawing/2014/main" id="{ECE795FF-A18C-41A2-A0A9-6719245EAEB8}"/>
                </a:ext>
              </a:extLst>
            </p:cNvPr>
            <p:cNvSpPr>
              <a:spLocks/>
            </p:cNvSpPr>
            <p:nvPr/>
          </p:nvSpPr>
          <p:spPr bwMode="auto">
            <a:xfrm>
              <a:off x="3574" y="1107"/>
              <a:ext cx="45" cy="19"/>
            </a:xfrm>
            <a:custGeom>
              <a:avLst/>
              <a:gdLst>
                <a:gd name="T0" fmla="*/ 0 w 30"/>
                <a:gd name="T1" fmla="*/ 9 h 13"/>
                <a:gd name="T2" fmla="*/ 102 w 30"/>
                <a:gd name="T3" fmla="*/ 22 h 13"/>
                <a:gd name="T4" fmla="*/ 5 w 30"/>
                <a:gd name="T5" fmla="*/ 6 h 13"/>
                <a:gd name="T6" fmla="*/ 0 60000 65536"/>
                <a:gd name="T7" fmla="*/ 0 60000 65536"/>
                <a:gd name="T8" fmla="*/ 0 60000 65536"/>
              </a:gdLst>
              <a:ahLst/>
              <a:cxnLst>
                <a:cxn ang="T6">
                  <a:pos x="T0" y="T1"/>
                </a:cxn>
                <a:cxn ang="T7">
                  <a:pos x="T2" y="T3"/>
                </a:cxn>
                <a:cxn ang="T8">
                  <a:pos x="T4" y="T5"/>
                </a:cxn>
              </a:cxnLst>
              <a:rect l="0" t="0" r="r" b="b"/>
              <a:pathLst>
                <a:path w="30" h="13">
                  <a:moveTo>
                    <a:pt x="0" y="3"/>
                  </a:moveTo>
                  <a:cubicBezTo>
                    <a:pt x="7" y="6"/>
                    <a:pt x="23" y="13"/>
                    <a:pt x="30" y="7"/>
                  </a:cubicBezTo>
                  <a:cubicBezTo>
                    <a:pt x="25" y="0"/>
                    <a:pt x="9" y="4"/>
                    <a:pt x="1"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05" name="Freeform 975">
              <a:extLst>
                <a:ext uri="{FF2B5EF4-FFF2-40B4-BE49-F238E27FC236}">
                  <a16:creationId xmlns:a16="http://schemas.microsoft.com/office/drawing/2014/main" id="{495330DA-B903-4B3F-9641-FD277D893155}"/>
                </a:ext>
              </a:extLst>
            </p:cNvPr>
            <p:cNvSpPr>
              <a:spLocks/>
            </p:cNvSpPr>
            <p:nvPr/>
          </p:nvSpPr>
          <p:spPr bwMode="auto">
            <a:xfrm>
              <a:off x="3685" y="3589"/>
              <a:ext cx="193" cy="481"/>
            </a:xfrm>
            <a:custGeom>
              <a:avLst/>
              <a:gdLst>
                <a:gd name="T0" fmla="*/ 0 w 128"/>
                <a:gd name="T1" fmla="*/ 0 h 321"/>
                <a:gd name="T2" fmla="*/ 62 w 128"/>
                <a:gd name="T3" fmla="*/ 400 h 321"/>
                <a:gd name="T4" fmla="*/ 62 w 128"/>
                <a:gd name="T5" fmla="*/ 572 h 321"/>
                <a:gd name="T6" fmla="*/ 45 w 128"/>
                <a:gd name="T7" fmla="*/ 784 h 321"/>
                <a:gd name="T8" fmla="*/ 68 w 128"/>
                <a:gd name="T9" fmla="*/ 865 h 321"/>
                <a:gd name="T10" fmla="*/ 72 w 128"/>
                <a:gd name="T11" fmla="*/ 952 h 321"/>
                <a:gd name="T12" fmla="*/ 93 w 128"/>
                <a:gd name="T13" fmla="*/ 1023 h 321"/>
                <a:gd name="T14" fmla="*/ 148 w 128"/>
                <a:gd name="T15" fmla="*/ 1067 h 321"/>
                <a:gd name="T16" fmla="*/ 229 w 128"/>
                <a:gd name="T17" fmla="*/ 1040 h 321"/>
                <a:gd name="T18" fmla="*/ 305 w 128"/>
                <a:gd name="T19" fmla="*/ 1046 h 321"/>
                <a:gd name="T20" fmla="*/ 371 w 128"/>
                <a:gd name="T21" fmla="*/ 1037 h 321"/>
                <a:gd name="T22" fmla="*/ 372 w 128"/>
                <a:gd name="T23" fmla="*/ 1017 h 321"/>
                <a:gd name="T24" fmla="*/ 377 w 128"/>
                <a:gd name="T25" fmla="*/ 1019 h 321"/>
                <a:gd name="T26" fmla="*/ 413 w 128"/>
                <a:gd name="T27" fmla="*/ 999 h 321"/>
                <a:gd name="T28" fmla="*/ 418 w 128"/>
                <a:gd name="T29" fmla="*/ 978 h 321"/>
                <a:gd name="T30" fmla="*/ 418 w 128"/>
                <a:gd name="T31" fmla="*/ 978 h 321"/>
                <a:gd name="T32" fmla="*/ 425 w 128"/>
                <a:gd name="T33" fmla="*/ 972 h 321"/>
                <a:gd name="T34" fmla="*/ 413 w 128"/>
                <a:gd name="T35" fmla="*/ 905 h 321"/>
                <a:gd name="T36" fmla="*/ 377 w 128"/>
                <a:gd name="T37" fmla="*/ 851 h 321"/>
                <a:gd name="T38" fmla="*/ 330 w 128"/>
                <a:gd name="T39" fmla="*/ 790 h 321"/>
                <a:gd name="T40" fmla="*/ 261 w 128"/>
                <a:gd name="T41" fmla="*/ 626 h 321"/>
                <a:gd name="T42" fmla="*/ 264 w 128"/>
                <a:gd name="T43" fmla="*/ 521 h 321"/>
                <a:gd name="T44" fmla="*/ 296 w 128"/>
                <a:gd name="T45" fmla="*/ 244 h 3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321">
                  <a:moveTo>
                    <a:pt x="0" y="0"/>
                  </a:moveTo>
                  <a:cubicBezTo>
                    <a:pt x="0" y="15"/>
                    <a:pt x="20" y="95"/>
                    <a:pt x="18" y="119"/>
                  </a:cubicBezTo>
                  <a:cubicBezTo>
                    <a:pt x="15" y="143"/>
                    <a:pt x="17" y="156"/>
                    <a:pt x="18" y="170"/>
                  </a:cubicBezTo>
                  <a:cubicBezTo>
                    <a:pt x="19" y="176"/>
                    <a:pt x="13" y="222"/>
                    <a:pt x="13" y="233"/>
                  </a:cubicBezTo>
                  <a:cubicBezTo>
                    <a:pt x="14" y="247"/>
                    <a:pt x="20" y="249"/>
                    <a:pt x="20" y="257"/>
                  </a:cubicBezTo>
                  <a:cubicBezTo>
                    <a:pt x="21" y="272"/>
                    <a:pt x="22" y="272"/>
                    <a:pt x="21" y="283"/>
                  </a:cubicBezTo>
                  <a:cubicBezTo>
                    <a:pt x="20" y="295"/>
                    <a:pt x="23" y="299"/>
                    <a:pt x="27" y="304"/>
                  </a:cubicBezTo>
                  <a:cubicBezTo>
                    <a:pt x="32" y="309"/>
                    <a:pt x="35" y="315"/>
                    <a:pt x="43" y="317"/>
                  </a:cubicBezTo>
                  <a:cubicBezTo>
                    <a:pt x="51" y="319"/>
                    <a:pt x="64" y="321"/>
                    <a:pt x="67" y="309"/>
                  </a:cubicBezTo>
                  <a:cubicBezTo>
                    <a:pt x="72" y="317"/>
                    <a:pt x="83" y="316"/>
                    <a:pt x="89" y="311"/>
                  </a:cubicBezTo>
                  <a:cubicBezTo>
                    <a:pt x="93" y="317"/>
                    <a:pt x="104" y="314"/>
                    <a:pt x="108" y="308"/>
                  </a:cubicBezTo>
                  <a:cubicBezTo>
                    <a:pt x="109" y="306"/>
                    <a:pt x="109" y="304"/>
                    <a:pt x="109" y="302"/>
                  </a:cubicBezTo>
                  <a:cubicBezTo>
                    <a:pt x="110" y="303"/>
                    <a:pt x="110" y="303"/>
                    <a:pt x="110" y="303"/>
                  </a:cubicBezTo>
                  <a:cubicBezTo>
                    <a:pt x="115" y="303"/>
                    <a:pt x="121" y="301"/>
                    <a:pt x="121" y="297"/>
                  </a:cubicBezTo>
                  <a:cubicBezTo>
                    <a:pt x="122" y="295"/>
                    <a:pt x="122" y="293"/>
                    <a:pt x="122" y="291"/>
                  </a:cubicBezTo>
                  <a:cubicBezTo>
                    <a:pt x="122" y="291"/>
                    <a:pt x="122" y="291"/>
                    <a:pt x="122" y="291"/>
                  </a:cubicBezTo>
                  <a:cubicBezTo>
                    <a:pt x="123" y="291"/>
                    <a:pt x="123" y="290"/>
                    <a:pt x="124" y="289"/>
                  </a:cubicBezTo>
                  <a:cubicBezTo>
                    <a:pt x="128" y="285"/>
                    <a:pt x="122" y="276"/>
                    <a:pt x="121" y="269"/>
                  </a:cubicBezTo>
                  <a:cubicBezTo>
                    <a:pt x="118" y="261"/>
                    <a:pt x="116" y="257"/>
                    <a:pt x="110" y="253"/>
                  </a:cubicBezTo>
                  <a:cubicBezTo>
                    <a:pt x="105" y="249"/>
                    <a:pt x="103" y="243"/>
                    <a:pt x="96" y="235"/>
                  </a:cubicBezTo>
                  <a:cubicBezTo>
                    <a:pt x="89" y="228"/>
                    <a:pt x="75" y="188"/>
                    <a:pt x="76" y="186"/>
                  </a:cubicBezTo>
                  <a:cubicBezTo>
                    <a:pt x="80" y="175"/>
                    <a:pt x="79" y="161"/>
                    <a:pt x="77" y="155"/>
                  </a:cubicBezTo>
                  <a:cubicBezTo>
                    <a:pt x="76" y="146"/>
                    <a:pt x="79" y="114"/>
                    <a:pt x="86" y="73"/>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06" name="Freeform 976">
              <a:extLst>
                <a:ext uri="{FF2B5EF4-FFF2-40B4-BE49-F238E27FC236}">
                  <a16:creationId xmlns:a16="http://schemas.microsoft.com/office/drawing/2014/main" id="{2686D311-AED6-4D44-9798-7D7DF7AC9F6D}"/>
                </a:ext>
              </a:extLst>
            </p:cNvPr>
            <p:cNvSpPr>
              <a:spLocks/>
            </p:cNvSpPr>
            <p:nvPr/>
          </p:nvSpPr>
          <p:spPr bwMode="auto">
            <a:xfrm>
              <a:off x="3301" y="3577"/>
              <a:ext cx="193" cy="493"/>
            </a:xfrm>
            <a:custGeom>
              <a:avLst/>
              <a:gdLst>
                <a:gd name="T0" fmla="*/ 140 w 128"/>
                <a:gd name="T1" fmla="*/ 271 h 329"/>
                <a:gd name="T2" fmla="*/ 170 w 128"/>
                <a:gd name="T3" fmla="*/ 548 h 329"/>
                <a:gd name="T4" fmla="*/ 178 w 128"/>
                <a:gd name="T5" fmla="*/ 653 h 329"/>
                <a:gd name="T6" fmla="*/ 107 w 128"/>
                <a:gd name="T7" fmla="*/ 817 h 329"/>
                <a:gd name="T8" fmla="*/ 59 w 128"/>
                <a:gd name="T9" fmla="*/ 878 h 329"/>
                <a:gd name="T10" fmla="*/ 26 w 128"/>
                <a:gd name="T11" fmla="*/ 932 h 329"/>
                <a:gd name="T12" fmla="*/ 14 w 128"/>
                <a:gd name="T13" fmla="*/ 999 h 329"/>
                <a:gd name="T14" fmla="*/ 21 w 128"/>
                <a:gd name="T15" fmla="*/ 1005 h 329"/>
                <a:gd name="T16" fmla="*/ 21 w 128"/>
                <a:gd name="T17" fmla="*/ 1005 h 329"/>
                <a:gd name="T18" fmla="*/ 21 w 128"/>
                <a:gd name="T19" fmla="*/ 1026 h 329"/>
                <a:gd name="T20" fmla="*/ 62 w 128"/>
                <a:gd name="T21" fmla="*/ 1046 h 329"/>
                <a:gd name="T22" fmla="*/ 62 w 128"/>
                <a:gd name="T23" fmla="*/ 1044 h 329"/>
                <a:gd name="T24" fmla="*/ 68 w 128"/>
                <a:gd name="T25" fmla="*/ 1064 h 329"/>
                <a:gd name="T26" fmla="*/ 134 w 128"/>
                <a:gd name="T27" fmla="*/ 1073 h 329"/>
                <a:gd name="T28" fmla="*/ 210 w 128"/>
                <a:gd name="T29" fmla="*/ 1067 h 329"/>
                <a:gd name="T30" fmla="*/ 291 w 128"/>
                <a:gd name="T31" fmla="*/ 1094 h 329"/>
                <a:gd name="T32" fmla="*/ 344 w 128"/>
                <a:gd name="T33" fmla="*/ 1050 h 329"/>
                <a:gd name="T34" fmla="*/ 366 w 128"/>
                <a:gd name="T35" fmla="*/ 979 h 329"/>
                <a:gd name="T36" fmla="*/ 371 w 128"/>
                <a:gd name="T37" fmla="*/ 892 h 329"/>
                <a:gd name="T38" fmla="*/ 391 w 128"/>
                <a:gd name="T39" fmla="*/ 811 h 329"/>
                <a:gd name="T40" fmla="*/ 372 w 128"/>
                <a:gd name="T41" fmla="*/ 599 h 329"/>
                <a:gd name="T42" fmla="*/ 377 w 128"/>
                <a:gd name="T43" fmla="*/ 433 h 329"/>
                <a:gd name="T44" fmla="*/ 439 w 128"/>
                <a:gd name="T45" fmla="*/ 0 h 3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329">
                  <a:moveTo>
                    <a:pt x="41" y="81"/>
                  </a:moveTo>
                  <a:cubicBezTo>
                    <a:pt x="49" y="122"/>
                    <a:pt x="52" y="154"/>
                    <a:pt x="50" y="163"/>
                  </a:cubicBezTo>
                  <a:cubicBezTo>
                    <a:pt x="49" y="169"/>
                    <a:pt x="48" y="183"/>
                    <a:pt x="52" y="194"/>
                  </a:cubicBezTo>
                  <a:cubicBezTo>
                    <a:pt x="52" y="196"/>
                    <a:pt x="39" y="236"/>
                    <a:pt x="31" y="243"/>
                  </a:cubicBezTo>
                  <a:cubicBezTo>
                    <a:pt x="25" y="251"/>
                    <a:pt x="23" y="257"/>
                    <a:pt x="17" y="261"/>
                  </a:cubicBezTo>
                  <a:cubicBezTo>
                    <a:pt x="12" y="265"/>
                    <a:pt x="9" y="269"/>
                    <a:pt x="7" y="277"/>
                  </a:cubicBezTo>
                  <a:cubicBezTo>
                    <a:pt x="5" y="284"/>
                    <a:pt x="0" y="293"/>
                    <a:pt x="4" y="297"/>
                  </a:cubicBezTo>
                  <a:cubicBezTo>
                    <a:pt x="4" y="298"/>
                    <a:pt x="5" y="299"/>
                    <a:pt x="6" y="299"/>
                  </a:cubicBezTo>
                  <a:cubicBezTo>
                    <a:pt x="6" y="299"/>
                    <a:pt x="6" y="299"/>
                    <a:pt x="6" y="299"/>
                  </a:cubicBezTo>
                  <a:cubicBezTo>
                    <a:pt x="6" y="301"/>
                    <a:pt x="6" y="303"/>
                    <a:pt x="6" y="305"/>
                  </a:cubicBezTo>
                  <a:cubicBezTo>
                    <a:pt x="9" y="310"/>
                    <a:pt x="13" y="311"/>
                    <a:pt x="18" y="311"/>
                  </a:cubicBezTo>
                  <a:cubicBezTo>
                    <a:pt x="18" y="310"/>
                    <a:pt x="18" y="310"/>
                    <a:pt x="18" y="310"/>
                  </a:cubicBezTo>
                  <a:cubicBezTo>
                    <a:pt x="18" y="312"/>
                    <a:pt x="19" y="314"/>
                    <a:pt x="20" y="316"/>
                  </a:cubicBezTo>
                  <a:cubicBezTo>
                    <a:pt x="23" y="322"/>
                    <a:pt x="34" y="325"/>
                    <a:pt x="39" y="319"/>
                  </a:cubicBezTo>
                  <a:cubicBezTo>
                    <a:pt x="45" y="324"/>
                    <a:pt x="56" y="325"/>
                    <a:pt x="61" y="317"/>
                  </a:cubicBezTo>
                  <a:cubicBezTo>
                    <a:pt x="64" y="329"/>
                    <a:pt x="77" y="327"/>
                    <a:pt x="85" y="325"/>
                  </a:cubicBezTo>
                  <a:cubicBezTo>
                    <a:pt x="93" y="323"/>
                    <a:pt x="96" y="317"/>
                    <a:pt x="100" y="312"/>
                  </a:cubicBezTo>
                  <a:cubicBezTo>
                    <a:pt x="105" y="307"/>
                    <a:pt x="108" y="303"/>
                    <a:pt x="107" y="291"/>
                  </a:cubicBezTo>
                  <a:cubicBezTo>
                    <a:pt x="106" y="280"/>
                    <a:pt x="107" y="280"/>
                    <a:pt x="108" y="265"/>
                  </a:cubicBezTo>
                  <a:cubicBezTo>
                    <a:pt x="108" y="257"/>
                    <a:pt x="113" y="255"/>
                    <a:pt x="114" y="241"/>
                  </a:cubicBezTo>
                  <a:cubicBezTo>
                    <a:pt x="115" y="230"/>
                    <a:pt x="109" y="184"/>
                    <a:pt x="109" y="178"/>
                  </a:cubicBezTo>
                  <a:cubicBezTo>
                    <a:pt x="111" y="164"/>
                    <a:pt x="112" y="152"/>
                    <a:pt x="110" y="129"/>
                  </a:cubicBezTo>
                  <a:cubicBezTo>
                    <a:pt x="108" y="105"/>
                    <a:pt x="124" y="16"/>
                    <a:pt x="128" y="0"/>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07" name="Freeform 977">
              <a:extLst>
                <a:ext uri="{FF2B5EF4-FFF2-40B4-BE49-F238E27FC236}">
                  <a16:creationId xmlns:a16="http://schemas.microsoft.com/office/drawing/2014/main" id="{30ED981E-83AD-49F2-BAD5-BDD8C88E0A72}"/>
                </a:ext>
              </a:extLst>
            </p:cNvPr>
            <p:cNvSpPr>
              <a:spLocks/>
            </p:cNvSpPr>
            <p:nvPr/>
          </p:nvSpPr>
          <p:spPr bwMode="auto">
            <a:xfrm>
              <a:off x="3441" y="3804"/>
              <a:ext cx="29" cy="185"/>
            </a:xfrm>
            <a:custGeom>
              <a:avLst/>
              <a:gdLst>
                <a:gd name="T0" fmla="*/ 35 w 19"/>
                <a:gd name="T1" fmla="*/ 39 h 123"/>
                <a:gd name="T2" fmla="*/ 35 w 19"/>
                <a:gd name="T3" fmla="*/ 134 h 123"/>
                <a:gd name="T4" fmla="*/ 53 w 19"/>
                <a:gd name="T5" fmla="*/ 211 h 123"/>
                <a:gd name="T6" fmla="*/ 26 w 19"/>
                <a:gd name="T7" fmla="*/ 418 h 123"/>
                <a:gd name="T8" fmla="*/ 35 w 19"/>
                <a:gd name="T9" fmla="*/ 299 h 123"/>
                <a:gd name="T10" fmla="*/ 40 w 19"/>
                <a:gd name="T11" fmla="*/ 257 h 123"/>
                <a:gd name="T12" fmla="*/ 12 w 19"/>
                <a:gd name="T13" fmla="*/ 238 h 123"/>
                <a:gd name="T14" fmla="*/ 18 w 19"/>
                <a:gd name="T15" fmla="*/ 153 h 123"/>
                <a:gd name="T16" fmla="*/ 27 w 19"/>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23">
                  <a:moveTo>
                    <a:pt x="10" y="11"/>
                  </a:moveTo>
                  <a:cubicBezTo>
                    <a:pt x="12" y="21"/>
                    <a:pt x="8" y="30"/>
                    <a:pt x="10" y="39"/>
                  </a:cubicBezTo>
                  <a:cubicBezTo>
                    <a:pt x="11" y="47"/>
                    <a:pt x="14" y="54"/>
                    <a:pt x="15" y="62"/>
                  </a:cubicBezTo>
                  <a:cubicBezTo>
                    <a:pt x="19" y="86"/>
                    <a:pt x="13" y="101"/>
                    <a:pt x="7" y="123"/>
                  </a:cubicBezTo>
                  <a:cubicBezTo>
                    <a:pt x="6" y="112"/>
                    <a:pt x="10" y="99"/>
                    <a:pt x="10" y="88"/>
                  </a:cubicBezTo>
                  <a:cubicBezTo>
                    <a:pt x="11" y="84"/>
                    <a:pt x="12" y="80"/>
                    <a:pt x="11" y="76"/>
                  </a:cubicBezTo>
                  <a:cubicBezTo>
                    <a:pt x="9" y="71"/>
                    <a:pt x="5" y="74"/>
                    <a:pt x="3" y="70"/>
                  </a:cubicBezTo>
                  <a:cubicBezTo>
                    <a:pt x="0" y="65"/>
                    <a:pt x="4" y="52"/>
                    <a:pt x="5" y="45"/>
                  </a:cubicBezTo>
                  <a:cubicBezTo>
                    <a:pt x="7" y="31"/>
                    <a:pt x="8" y="14"/>
                    <a:pt x="8"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08" name="Freeform 978">
              <a:extLst>
                <a:ext uri="{FF2B5EF4-FFF2-40B4-BE49-F238E27FC236}">
                  <a16:creationId xmlns:a16="http://schemas.microsoft.com/office/drawing/2014/main" id="{19C7C197-FAD8-4AB7-8032-5D0D47FDFC8E}"/>
                </a:ext>
              </a:extLst>
            </p:cNvPr>
            <p:cNvSpPr>
              <a:spLocks/>
            </p:cNvSpPr>
            <p:nvPr/>
          </p:nvSpPr>
          <p:spPr bwMode="auto">
            <a:xfrm>
              <a:off x="3404" y="3974"/>
              <a:ext cx="55" cy="85"/>
            </a:xfrm>
            <a:custGeom>
              <a:avLst/>
              <a:gdLst>
                <a:gd name="T0" fmla="*/ 22 w 37"/>
                <a:gd name="T1" fmla="*/ 189 h 57"/>
                <a:gd name="T2" fmla="*/ 100 w 37"/>
                <a:gd name="T3" fmla="*/ 136 h 57"/>
                <a:gd name="T4" fmla="*/ 114 w 37"/>
                <a:gd name="T5" fmla="*/ 0 h 57"/>
                <a:gd name="T6" fmla="*/ 67 w 37"/>
                <a:gd name="T7" fmla="*/ 95 h 57"/>
                <a:gd name="T8" fmla="*/ 0 w 37"/>
                <a:gd name="T9" fmla="*/ 176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57">
                  <a:moveTo>
                    <a:pt x="7" y="57"/>
                  </a:moveTo>
                  <a:cubicBezTo>
                    <a:pt x="17" y="56"/>
                    <a:pt x="24" y="52"/>
                    <a:pt x="30" y="41"/>
                  </a:cubicBezTo>
                  <a:cubicBezTo>
                    <a:pt x="37" y="28"/>
                    <a:pt x="35" y="16"/>
                    <a:pt x="35" y="0"/>
                  </a:cubicBezTo>
                  <a:cubicBezTo>
                    <a:pt x="30" y="9"/>
                    <a:pt x="33" y="30"/>
                    <a:pt x="20" y="29"/>
                  </a:cubicBezTo>
                  <a:cubicBezTo>
                    <a:pt x="21" y="46"/>
                    <a:pt x="11" y="50"/>
                    <a:pt x="0" y="53"/>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09" name="Freeform 979">
              <a:extLst>
                <a:ext uri="{FF2B5EF4-FFF2-40B4-BE49-F238E27FC236}">
                  <a16:creationId xmlns:a16="http://schemas.microsoft.com/office/drawing/2014/main" id="{3B473BB2-A3F8-4B97-B915-B3AA706F5427}"/>
                </a:ext>
              </a:extLst>
            </p:cNvPr>
            <p:cNvSpPr>
              <a:spLocks/>
            </p:cNvSpPr>
            <p:nvPr/>
          </p:nvSpPr>
          <p:spPr bwMode="auto">
            <a:xfrm>
              <a:off x="3721" y="3945"/>
              <a:ext cx="49" cy="110"/>
            </a:xfrm>
            <a:custGeom>
              <a:avLst/>
              <a:gdLst>
                <a:gd name="T0" fmla="*/ 0 w 32"/>
                <a:gd name="T1" fmla="*/ 12 h 73"/>
                <a:gd name="T2" fmla="*/ 18 w 32"/>
                <a:gd name="T3" fmla="*/ 113 h 73"/>
                <a:gd name="T4" fmla="*/ 32 w 32"/>
                <a:gd name="T5" fmla="*/ 188 h 73"/>
                <a:gd name="T6" fmla="*/ 66 w 32"/>
                <a:gd name="T7" fmla="*/ 238 h 73"/>
                <a:gd name="T8" fmla="*/ 115 w 32"/>
                <a:gd name="T9" fmla="*/ 229 h 73"/>
                <a:gd name="T10" fmla="*/ 54 w 32"/>
                <a:gd name="T11" fmla="*/ 134 h 73"/>
                <a:gd name="T12" fmla="*/ 35 w 32"/>
                <a:gd name="T13" fmla="*/ 75 h 73"/>
                <a:gd name="T14" fmla="*/ 8 w 32"/>
                <a:gd name="T15" fmla="*/ 0 h 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73">
                  <a:moveTo>
                    <a:pt x="0" y="3"/>
                  </a:moveTo>
                  <a:cubicBezTo>
                    <a:pt x="5" y="10"/>
                    <a:pt x="5" y="23"/>
                    <a:pt x="5" y="33"/>
                  </a:cubicBezTo>
                  <a:cubicBezTo>
                    <a:pt x="5" y="44"/>
                    <a:pt x="7" y="45"/>
                    <a:pt x="9" y="55"/>
                  </a:cubicBezTo>
                  <a:cubicBezTo>
                    <a:pt x="12" y="63"/>
                    <a:pt x="10" y="67"/>
                    <a:pt x="18" y="70"/>
                  </a:cubicBezTo>
                  <a:cubicBezTo>
                    <a:pt x="22" y="72"/>
                    <a:pt x="30" y="73"/>
                    <a:pt x="32" y="67"/>
                  </a:cubicBezTo>
                  <a:cubicBezTo>
                    <a:pt x="16" y="70"/>
                    <a:pt x="14" y="56"/>
                    <a:pt x="15" y="39"/>
                  </a:cubicBezTo>
                  <a:cubicBezTo>
                    <a:pt x="11" y="37"/>
                    <a:pt x="11" y="27"/>
                    <a:pt x="10" y="22"/>
                  </a:cubicBezTo>
                  <a:cubicBezTo>
                    <a:pt x="8" y="15"/>
                    <a:pt x="1" y="8"/>
                    <a:pt x="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10" name="Freeform 980">
              <a:extLst>
                <a:ext uri="{FF2B5EF4-FFF2-40B4-BE49-F238E27FC236}">
                  <a16:creationId xmlns:a16="http://schemas.microsoft.com/office/drawing/2014/main" id="{B78F2460-F297-4C3F-A51C-C40E286674F1}"/>
                </a:ext>
              </a:extLst>
            </p:cNvPr>
            <p:cNvSpPr>
              <a:spLocks/>
            </p:cNvSpPr>
            <p:nvPr/>
          </p:nvSpPr>
          <p:spPr bwMode="auto">
            <a:xfrm>
              <a:off x="3792" y="3972"/>
              <a:ext cx="77" cy="84"/>
            </a:xfrm>
            <a:custGeom>
              <a:avLst/>
              <a:gdLst>
                <a:gd name="T0" fmla="*/ 75 w 51"/>
                <a:gd name="T1" fmla="*/ 176 h 56"/>
                <a:gd name="T2" fmla="*/ 113 w 51"/>
                <a:gd name="T3" fmla="*/ 143 h 56"/>
                <a:gd name="T4" fmla="*/ 162 w 51"/>
                <a:gd name="T5" fmla="*/ 113 h 56"/>
                <a:gd name="T6" fmla="*/ 143 w 51"/>
                <a:gd name="T7" fmla="*/ 0 h 56"/>
                <a:gd name="T8" fmla="*/ 109 w 51"/>
                <a:gd name="T9" fmla="*/ 81 h 56"/>
                <a:gd name="T10" fmla="*/ 82 w 51"/>
                <a:gd name="T11" fmla="*/ 81 h 56"/>
                <a:gd name="T12" fmla="*/ 75 w 51"/>
                <a:gd name="T13" fmla="*/ 120 h 56"/>
                <a:gd name="T14" fmla="*/ 26 w 51"/>
                <a:gd name="T15" fmla="*/ 126 h 56"/>
                <a:gd name="T16" fmla="*/ 14 w 51"/>
                <a:gd name="T17" fmla="*/ 162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6">
                  <a:moveTo>
                    <a:pt x="22" y="52"/>
                  </a:moveTo>
                  <a:cubicBezTo>
                    <a:pt x="29" y="56"/>
                    <a:pt x="29" y="45"/>
                    <a:pt x="33" y="42"/>
                  </a:cubicBezTo>
                  <a:cubicBezTo>
                    <a:pt x="37" y="39"/>
                    <a:pt x="43" y="43"/>
                    <a:pt x="47" y="33"/>
                  </a:cubicBezTo>
                  <a:cubicBezTo>
                    <a:pt x="51" y="23"/>
                    <a:pt x="46" y="9"/>
                    <a:pt x="42" y="0"/>
                  </a:cubicBezTo>
                  <a:cubicBezTo>
                    <a:pt x="41" y="16"/>
                    <a:pt x="46" y="23"/>
                    <a:pt x="32" y="24"/>
                  </a:cubicBezTo>
                  <a:cubicBezTo>
                    <a:pt x="31" y="24"/>
                    <a:pt x="25" y="23"/>
                    <a:pt x="24" y="24"/>
                  </a:cubicBezTo>
                  <a:cubicBezTo>
                    <a:pt x="21" y="27"/>
                    <a:pt x="24" y="33"/>
                    <a:pt x="22" y="35"/>
                  </a:cubicBezTo>
                  <a:cubicBezTo>
                    <a:pt x="18" y="41"/>
                    <a:pt x="12" y="35"/>
                    <a:pt x="7" y="37"/>
                  </a:cubicBezTo>
                  <a:cubicBezTo>
                    <a:pt x="0" y="39"/>
                    <a:pt x="3" y="50"/>
                    <a:pt x="4" y="48"/>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11" name="Freeform 981">
              <a:extLst>
                <a:ext uri="{FF2B5EF4-FFF2-40B4-BE49-F238E27FC236}">
                  <a16:creationId xmlns:a16="http://schemas.microsoft.com/office/drawing/2014/main" id="{72A1848B-AD6A-4DFD-93EA-475E87CB4D1C}"/>
                </a:ext>
              </a:extLst>
            </p:cNvPr>
            <p:cNvSpPr>
              <a:spLocks/>
            </p:cNvSpPr>
            <p:nvPr/>
          </p:nvSpPr>
          <p:spPr bwMode="auto">
            <a:xfrm>
              <a:off x="3402" y="4017"/>
              <a:ext cx="29" cy="21"/>
            </a:xfrm>
            <a:custGeom>
              <a:avLst/>
              <a:gdLst>
                <a:gd name="T0" fmla="*/ 0 w 19"/>
                <a:gd name="T1" fmla="*/ 32 h 14"/>
                <a:gd name="T2" fmla="*/ 53 w 19"/>
                <a:gd name="T3" fmla="*/ 39 h 14"/>
                <a:gd name="T4" fmla="*/ 61 w 19"/>
                <a:gd name="T5" fmla="*/ 14 h 14"/>
                <a:gd name="T6" fmla="*/ 14 w 19"/>
                <a:gd name="T7" fmla="*/ 5 h 14"/>
                <a:gd name="T8" fmla="*/ 0 w 19"/>
                <a:gd name="T9" fmla="*/ 3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0" y="9"/>
                  </a:moveTo>
                  <a:cubicBezTo>
                    <a:pt x="2" y="6"/>
                    <a:pt x="13" y="8"/>
                    <a:pt x="15" y="11"/>
                  </a:cubicBezTo>
                  <a:cubicBezTo>
                    <a:pt x="17" y="14"/>
                    <a:pt x="19" y="6"/>
                    <a:pt x="17" y="4"/>
                  </a:cubicBezTo>
                  <a:cubicBezTo>
                    <a:pt x="14" y="0"/>
                    <a:pt x="8" y="0"/>
                    <a:pt x="4" y="1"/>
                  </a:cubicBezTo>
                  <a:cubicBezTo>
                    <a:pt x="1" y="2"/>
                    <a:pt x="0" y="9"/>
                    <a:pt x="0" y="9"/>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12" name="Freeform 982">
              <a:extLst>
                <a:ext uri="{FF2B5EF4-FFF2-40B4-BE49-F238E27FC236}">
                  <a16:creationId xmlns:a16="http://schemas.microsoft.com/office/drawing/2014/main" id="{E850662E-9F05-4B64-8DE7-316D9AC3BDFD}"/>
                </a:ext>
              </a:extLst>
            </p:cNvPr>
            <p:cNvSpPr>
              <a:spLocks/>
            </p:cNvSpPr>
            <p:nvPr/>
          </p:nvSpPr>
          <p:spPr bwMode="auto">
            <a:xfrm>
              <a:off x="3390" y="3995"/>
              <a:ext cx="21" cy="60"/>
            </a:xfrm>
            <a:custGeom>
              <a:avLst/>
              <a:gdLst>
                <a:gd name="T0" fmla="*/ 48 w 14"/>
                <a:gd name="T1" fmla="*/ 0 h 40"/>
                <a:gd name="T2" fmla="*/ 12 w 14"/>
                <a:gd name="T3" fmla="*/ 72 h 40"/>
                <a:gd name="T4" fmla="*/ 8 w 14"/>
                <a:gd name="T5" fmla="*/ 135 h 40"/>
                <a:gd name="T6" fmla="*/ 0 60000 65536"/>
                <a:gd name="T7" fmla="*/ 0 60000 65536"/>
                <a:gd name="T8" fmla="*/ 0 60000 65536"/>
              </a:gdLst>
              <a:ahLst/>
              <a:cxnLst>
                <a:cxn ang="T6">
                  <a:pos x="T0" y="T1"/>
                </a:cxn>
                <a:cxn ang="T7">
                  <a:pos x="T2" y="T3"/>
                </a:cxn>
                <a:cxn ang="T8">
                  <a:pos x="T4" y="T5"/>
                </a:cxn>
              </a:cxnLst>
              <a:rect l="0" t="0" r="r" b="b"/>
              <a:pathLst>
                <a:path w="14" h="40">
                  <a:moveTo>
                    <a:pt x="14" y="0"/>
                  </a:moveTo>
                  <a:cubicBezTo>
                    <a:pt x="12" y="8"/>
                    <a:pt x="6" y="12"/>
                    <a:pt x="3" y="21"/>
                  </a:cubicBezTo>
                  <a:cubicBezTo>
                    <a:pt x="1" y="27"/>
                    <a:pt x="0" y="35"/>
                    <a:pt x="2" y="4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13" name="Freeform 983">
              <a:extLst>
                <a:ext uri="{FF2B5EF4-FFF2-40B4-BE49-F238E27FC236}">
                  <a16:creationId xmlns:a16="http://schemas.microsoft.com/office/drawing/2014/main" id="{7A9FEF07-D60E-44CD-ADF3-79EAC4686674}"/>
                </a:ext>
              </a:extLst>
            </p:cNvPr>
            <p:cNvSpPr>
              <a:spLocks/>
            </p:cNvSpPr>
            <p:nvPr/>
          </p:nvSpPr>
          <p:spPr bwMode="auto">
            <a:xfrm>
              <a:off x="3351" y="3984"/>
              <a:ext cx="27" cy="71"/>
            </a:xfrm>
            <a:custGeom>
              <a:avLst/>
              <a:gdLst>
                <a:gd name="T0" fmla="*/ 62 w 18"/>
                <a:gd name="T1" fmla="*/ 0 h 47"/>
                <a:gd name="T2" fmla="*/ 39 w 18"/>
                <a:gd name="T3" fmla="*/ 41 h 47"/>
                <a:gd name="T4" fmla="*/ 18 w 18"/>
                <a:gd name="T5" fmla="*/ 95 h 47"/>
                <a:gd name="T6" fmla="*/ 21 w 18"/>
                <a:gd name="T7" fmla="*/ 162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7">
                  <a:moveTo>
                    <a:pt x="18" y="0"/>
                  </a:moveTo>
                  <a:cubicBezTo>
                    <a:pt x="13" y="3"/>
                    <a:pt x="13" y="4"/>
                    <a:pt x="11" y="12"/>
                  </a:cubicBezTo>
                  <a:cubicBezTo>
                    <a:pt x="10" y="19"/>
                    <a:pt x="7" y="23"/>
                    <a:pt x="5" y="28"/>
                  </a:cubicBezTo>
                  <a:cubicBezTo>
                    <a:pt x="3" y="32"/>
                    <a:pt x="0" y="41"/>
                    <a:pt x="6" y="4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14" name="Freeform 984">
              <a:extLst>
                <a:ext uri="{FF2B5EF4-FFF2-40B4-BE49-F238E27FC236}">
                  <a16:creationId xmlns:a16="http://schemas.microsoft.com/office/drawing/2014/main" id="{F9F6E421-E30E-48D0-9061-A1E3A3E56CCA}"/>
                </a:ext>
              </a:extLst>
            </p:cNvPr>
            <p:cNvSpPr>
              <a:spLocks/>
            </p:cNvSpPr>
            <p:nvPr/>
          </p:nvSpPr>
          <p:spPr bwMode="auto">
            <a:xfrm>
              <a:off x="3328" y="3977"/>
              <a:ext cx="32" cy="64"/>
            </a:xfrm>
            <a:custGeom>
              <a:avLst/>
              <a:gdLst>
                <a:gd name="T0" fmla="*/ 75 w 21"/>
                <a:gd name="T1" fmla="*/ 0 h 43"/>
                <a:gd name="T2" fmla="*/ 27 w 21"/>
                <a:gd name="T3" fmla="*/ 54 h 43"/>
                <a:gd name="T4" fmla="*/ 8 w 21"/>
                <a:gd name="T5" fmla="*/ 109 h 43"/>
                <a:gd name="T6" fmla="*/ 0 w 21"/>
                <a:gd name="T7" fmla="*/ 14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3">
                  <a:moveTo>
                    <a:pt x="21" y="0"/>
                  </a:moveTo>
                  <a:cubicBezTo>
                    <a:pt x="16" y="3"/>
                    <a:pt x="10" y="10"/>
                    <a:pt x="8" y="16"/>
                  </a:cubicBezTo>
                  <a:cubicBezTo>
                    <a:pt x="6" y="23"/>
                    <a:pt x="5" y="26"/>
                    <a:pt x="2" y="33"/>
                  </a:cubicBezTo>
                  <a:cubicBezTo>
                    <a:pt x="1" y="36"/>
                    <a:pt x="0" y="39"/>
                    <a:pt x="0" y="4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15" name="Freeform 985">
              <a:extLst>
                <a:ext uri="{FF2B5EF4-FFF2-40B4-BE49-F238E27FC236}">
                  <a16:creationId xmlns:a16="http://schemas.microsoft.com/office/drawing/2014/main" id="{7D2AD1EF-B4FF-40F7-9AF7-8C61B7EAD074}"/>
                </a:ext>
              </a:extLst>
            </p:cNvPr>
            <p:cNvSpPr>
              <a:spLocks/>
            </p:cNvSpPr>
            <p:nvPr/>
          </p:nvSpPr>
          <p:spPr bwMode="auto">
            <a:xfrm>
              <a:off x="3310" y="3969"/>
              <a:ext cx="36" cy="56"/>
            </a:xfrm>
            <a:custGeom>
              <a:avLst/>
              <a:gdLst>
                <a:gd name="T0" fmla="*/ 81 w 24"/>
                <a:gd name="T1" fmla="*/ 0 h 37"/>
                <a:gd name="T2" fmla="*/ 41 w 24"/>
                <a:gd name="T3" fmla="*/ 41 h 37"/>
                <a:gd name="T4" fmla="*/ 5 w 24"/>
                <a:gd name="T5" fmla="*/ 103 h 37"/>
                <a:gd name="T6" fmla="*/ 0 w 24"/>
                <a:gd name="T7" fmla="*/ 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37">
                  <a:moveTo>
                    <a:pt x="24" y="0"/>
                  </a:moveTo>
                  <a:cubicBezTo>
                    <a:pt x="19" y="2"/>
                    <a:pt x="15" y="7"/>
                    <a:pt x="12" y="12"/>
                  </a:cubicBezTo>
                  <a:cubicBezTo>
                    <a:pt x="9" y="16"/>
                    <a:pt x="3" y="20"/>
                    <a:pt x="1" y="30"/>
                  </a:cubicBezTo>
                  <a:cubicBezTo>
                    <a:pt x="1" y="32"/>
                    <a:pt x="0" y="35"/>
                    <a:pt x="0" y="3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16" name="Freeform 986">
              <a:extLst>
                <a:ext uri="{FF2B5EF4-FFF2-40B4-BE49-F238E27FC236}">
                  <a16:creationId xmlns:a16="http://schemas.microsoft.com/office/drawing/2014/main" id="{859E261B-17E5-4AD1-B2DD-4AC1AF6A9DC8}"/>
                </a:ext>
              </a:extLst>
            </p:cNvPr>
            <p:cNvSpPr>
              <a:spLocks/>
            </p:cNvSpPr>
            <p:nvPr/>
          </p:nvSpPr>
          <p:spPr bwMode="auto">
            <a:xfrm>
              <a:off x="3364" y="4032"/>
              <a:ext cx="20" cy="17"/>
            </a:xfrm>
            <a:custGeom>
              <a:avLst/>
              <a:gdLst>
                <a:gd name="T0" fmla="*/ 5 w 13"/>
                <a:gd name="T1" fmla="*/ 36 h 11"/>
                <a:gd name="T2" fmla="*/ 43 w 13"/>
                <a:gd name="T3" fmla="*/ 34 h 11"/>
                <a:gd name="T4" fmla="*/ 26 w 13"/>
                <a:gd name="T5" fmla="*/ 5 h 11"/>
                <a:gd name="T6" fmla="*/ 5 w 13"/>
                <a:gd name="T7" fmla="*/ 3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1">
                  <a:moveTo>
                    <a:pt x="1" y="10"/>
                  </a:moveTo>
                  <a:cubicBezTo>
                    <a:pt x="5" y="11"/>
                    <a:pt x="10" y="11"/>
                    <a:pt x="12" y="9"/>
                  </a:cubicBezTo>
                  <a:cubicBezTo>
                    <a:pt x="13" y="8"/>
                    <a:pt x="12" y="1"/>
                    <a:pt x="7" y="1"/>
                  </a:cubicBezTo>
                  <a:cubicBezTo>
                    <a:pt x="1" y="0"/>
                    <a:pt x="0" y="9"/>
                    <a:pt x="1" y="10"/>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17" name="Freeform 987">
              <a:extLst>
                <a:ext uri="{FF2B5EF4-FFF2-40B4-BE49-F238E27FC236}">
                  <a16:creationId xmlns:a16="http://schemas.microsoft.com/office/drawing/2014/main" id="{1958964A-94B1-4A05-9523-17A1A78F99D9}"/>
                </a:ext>
              </a:extLst>
            </p:cNvPr>
            <p:cNvSpPr>
              <a:spLocks/>
            </p:cNvSpPr>
            <p:nvPr/>
          </p:nvSpPr>
          <p:spPr bwMode="auto">
            <a:xfrm>
              <a:off x="3333" y="4025"/>
              <a:ext cx="18" cy="13"/>
            </a:xfrm>
            <a:custGeom>
              <a:avLst/>
              <a:gdLst>
                <a:gd name="T0" fmla="*/ 0 w 12"/>
                <a:gd name="T1" fmla="*/ 20 h 9"/>
                <a:gd name="T2" fmla="*/ 35 w 12"/>
                <a:gd name="T3" fmla="*/ 25 h 9"/>
                <a:gd name="T4" fmla="*/ 18 w 12"/>
                <a:gd name="T5" fmla="*/ 0 h 9"/>
                <a:gd name="T6" fmla="*/ 0 w 12"/>
                <a:gd name="T7" fmla="*/ 2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9">
                  <a:moveTo>
                    <a:pt x="0" y="7"/>
                  </a:moveTo>
                  <a:cubicBezTo>
                    <a:pt x="4" y="8"/>
                    <a:pt x="9" y="9"/>
                    <a:pt x="10" y="8"/>
                  </a:cubicBezTo>
                  <a:cubicBezTo>
                    <a:pt x="12" y="7"/>
                    <a:pt x="10" y="0"/>
                    <a:pt x="5" y="0"/>
                  </a:cubicBezTo>
                  <a:cubicBezTo>
                    <a:pt x="1" y="0"/>
                    <a:pt x="0" y="6"/>
                    <a:pt x="0"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18" name="Freeform 988">
              <a:extLst>
                <a:ext uri="{FF2B5EF4-FFF2-40B4-BE49-F238E27FC236}">
                  <a16:creationId xmlns:a16="http://schemas.microsoft.com/office/drawing/2014/main" id="{BD990C5A-BC8B-4397-9787-046DB6C95519}"/>
                </a:ext>
              </a:extLst>
            </p:cNvPr>
            <p:cNvSpPr>
              <a:spLocks/>
            </p:cNvSpPr>
            <p:nvPr/>
          </p:nvSpPr>
          <p:spPr bwMode="auto">
            <a:xfrm>
              <a:off x="3313" y="4019"/>
              <a:ext cx="17" cy="12"/>
            </a:xfrm>
            <a:custGeom>
              <a:avLst/>
              <a:gdLst>
                <a:gd name="T0" fmla="*/ 0 w 11"/>
                <a:gd name="T1" fmla="*/ 26 h 8"/>
                <a:gd name="T2" fmla="*/ 36 w 11"/>
                <a:gd name="T3" fmla="*/ 26 h 8"/>
                <a:gd name="T4" fmla="*/ 19 w 11"/>
                <a:gd name="T5" fmla="*/ 0 h 8"/>
                <a:gd name="T6" fmla="*/ 0 w 11"/>
                <a:gd name="T7" fmla="*/ 2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0" y="7"/>
                  </a:moveTo>
                  <a:cubicBezTo>
                    <a:pt x="4" y="6"/>
                    <a:pt x="9" y="8"/>
                    <a:pt x="10" y="7"/>
                  </a:cubicBezTo>
                  <a:cubicBezTo>
                    <a:pt x="11" y="6"/>
                    <a:pt x="10" y="0"/>
                    <a:pt x="5" y="0"/>
                  </a:cubicBezTo>
                  <a:cubicBezTo>
                    <a:pt x="1" y="0"/>
                    <a:pt x="0" y="6"/>
                    <a:pt x="0"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19" name="Freeform 989">
              <a:extLst>
                <a:ext uri="{FF2B5EF4-FFF2-40B4-BE49-F238E27FC236}">
                  <a16:creationId xmlns:a16="http://schemas.microsoft.com/office/drawing/2014/main" id="{9C78DEAF-2271-492E-B628-CC5D7433401B}"/>
                </a:ext>
              </a:extLst>
            </p:cNvPr>
            <p:cNvSpPr>
              <a:spLocks/>
            </p:cNvSpPr>
            <p:nvPr/>
          </p:nvSpPr>
          <p:spPr bwMode="auto">
            <a:xfrm>
              <a:off x="3450" y="4026"/>
              <a:ext cx="6" cy="21"/>
            </a:xfrm>
            <a:custGeom>
              <a:avLst/>
              <a:gdLst>
                <a:gd name="T0" fmla="*/ 0 w 4"/>
                <a:gd name="T1" fmla="*/ 0 h 14"/>
                <a:gd name="T2" fmla="*/ 0 w 4"/>
                <a:gd name="T3" fmla="*/ 48 h 14"/>
                <a:gd name="T4" fmla="*/ 0 60000 65536"/>
                <a:gd name="T5" fmla="*/ 0 60000 65536"/>
              </a:gdLst>
              <a:ahLst/>
              <a:cxnLst>
                <a:cxn ang="T4">
                  <a:pos x="T0" y="T1"/>
                </a:cxn>
                <a:cxn ang="T5">
                  <a:pos x="T2" y="T3"/>
                </a:cxn>
              </a:cxnLst>
              <a:rect l="0" t="0" r="r" b="b"/>
              <a:pathLst>
                <a:path w="4" h="14">
                  <a:moveTo>
                    <a:pt x="0" y="0"/>
                  </a:moveTo>
                  <a:cubicBezTo>
                    <a:pt x="2" y="5"/>
                    <a:pt x="4" y="7"/>
                    <a:pt x="0" y="1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20" name="Freeform 990">
              <a:extLst>
                <a:ext uri="{FF2B5EF4-FFF2-40B4-BE49-F238E27FC236}">
                  <a16:creationId xmlns:a16="http://schemas.microsoft.com/office/drawing/2014/main" id="{77EC149E-5ECB-47C6-A6CB-FD3E36AF30DA}"/>
                </a:ext>
              </a:extLst>
            </p:cNvPr>
            <p:cNvSpPr>
              <a:spLocks/>
            </p:cNvSpPr>
            <p:nvPr/>
          </p:nvSpPr>
          <p:spPr bwMode="auto">
            <a:xfrm>
              <a:off x="3462" y="3845"/>
              <a:ext cx="3" cy="24"/>
            </a:xfrm>
            <a:custGeom>
              <a:avLst/>
              <a:gdLst>
                <a:gd name="T0" fmla="*/ 8 w 2"/>
                <a:gd name="T1" fmla="*/ 0 h 16"/>
                <a:gd name="T2" fmla="*/ 0 w 2"/>
                <a:gd name="T3" fmla="*/ 54 h 16"/>
                <a:gd name="T4" fmla="*/ 0 60000 65536"/>
                <a:gd name="T5" fmla="*/ 0 60000 65536"/>
              </a:gdLst>
              <a:ahLst/>
              <a:cxnLst>
                <a:cxn ang="T4">
                  <a:pos x="T0" y="T1"/>
                </a:cxn>
                <a:cxn ang="T5">
                  <a:pos x="T2" y="T3"/>
                </a:cxn>
              </a:cxnLst>
              <a:rect l="0" t="0" r="r" b="b"/>
              <a:pathLst>
                <a:path w="2" h="16">
                  <a:moveTo>
                    <a:pt x="2" y="0"/>
                  </a:moveTo>
                  <a:cubicBezTo>
                    <a:pt x="2" y="4"/>
                    <a:pt x="0" y="16"/>
                    <a:pt x="0" y="1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21" name="Freeform 991">
              <a:extLst>
                <a:ext uri="{FF2B5EF4-FFF2-40B4-BE49-F238E27FC236}">
                  <a16:creationId xmlns:a16="http://schemas.microsoft.com/office/drawing/2014/main" id="{65D6AEDE-986B-4A31-8969-4686030C7CD5}"/>
                </a:ext>
              </a:extLst>
            </p:cNvPr>
            <p:cNvSpPr>
              <a:spLocks/>
            </p:cNvSpPr>
            <p:nvPr/>
          </p:nvSpPr>
          <p:spPr bwMode="auto">
            <a:xfrm>
              <a:off x="3748" y="4017"/>
              <a:ext cx="29" cy="21"/>
            </a:xfrm>
            <a:custGeom>
              <a:avLst/>
              <a:gdLst>
                <a:gd name="T0" fmla="*/ 67 w 19"/>
                <a:gd name="T1" fmla="*/ 32 h 14"/>
                <a:gd name="T2" fmla="*/ 12 w 19"/>
                <a:gd name="T3" fmla="*/ 39 h 14"/>
                <a:gd name="T4" fmla="*/ 5 w 19"/>
                <a:gd name="T5" fmla="*/ 14 h 14"/>
                <a:gd name="T6" fmla="*/ 53 w 19"/>
                <a:gd name="T7" fmla="*/ 5 h 14"/>
                <a:gd name="T8" fmla="*/ 67 w 19"/>
                <a:gd name="T9" fmla="*/ 3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9"/>
                  </a:moveTo>
                  <a:cubicBezTo>
                    <a:pt x="16" y="6"/>
                    <a:pt x="5" y="8"/>
                    <a:pt x="3" y="11"/>
                  </a:cubicBezTo>
                  <a:cubicBezTo>
                    <a:pt x="1" y="14"/>
                    <a:pt x="0" y="6"/>
                    <a:pt x="1" y="4"/>
                  </a:cubicBezTo>
                  <a:cubicBezTo>
                    <a:pt x="4" y="0"/>
                    <a:pt x="11" y="0"/>
                    <a:pt x="15" y="1"/>
                  </a:cubicBezTo>
                  <a:cubicBezTo>
                    <a:pt x="18" y="2"/>
                    <a:pt x="19" y="9"/>
                    <a:pt x="19" y="9"/>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22" name="Freeform 992">
              <a:extLst>
                <a:ext uri="{FF2B5EF4-FFF2-40B4-BE49-F238E27FC236}">
                  <a16:creationId xmlns:a16="http://schemas.microsoft.com/office/drawing/2014/main" id="{9C9A0CCD-6954-4FA2-9B8D-2F01EB970854}"/>
                </a:ext>
              </a:extLst>
            </p:cNvPr>
            <p:cNvSpPr>
              <a:spLocks/>
            </p:cNvSpPr>
            <p:nvPr/>
          </p:nvSpPr>
          <p:spPr bwMode="auto">
            <a:xfrm>
              <a:off x="3766" y="3995"/>
              <a:ext cx="23" cy="58"/>
            </a:xfrm>
            <a:custGeom>
              <a:avLst/>
              <a:gdLst>
                <a:gd name="T0" fmla="*/ 0 w 15"/>
                <a:gd name="T1" fmla="*/ 0 h 39"/>
                <a:gd name="T2" fmla="*/ 43 w 15"/>
                <a:gd name="T3" fmla="*/ 68 h 39"/>
                <a:gd name="T4" fmla="*/ 48 w 15"/>
                <a:gd name="T5" fmla="*/ 128 h 39"/>
                <a:gd name="T6" fmla="*/ 0 60000 65536"/>
                <a:gd name="T7" fmla="*/ 0 60000 65536"/>
                <a:gd name="T8" fmla="*/ 0 60000 65536"/>
              </a:gdLst>
              <a:ahLst/>
              <a:cxnLst>
                <a:cxn ang="T6">
                  <a:pos x="T0" y="T1"/>
                </a:cxn>
                <a:cxn ang="T7">
                  <a:pos x="T2" y="T3"/>
                </a:cxn>
                <a:cxn ang="T8">
                  <a:pos x="T4" y="T5"/>
                </a:cxn>
              </a:cxnLst>
              <a:rect l="0" t="0" r="r" b="b"/>
              <a:pathLst>
                <a:path w="15" h="39">
                  <a:moveTo>
                    <a:pt x="0" y="0"/>
                  </a:moveTo>
                  <a:cubicBezTo>
                    <a:pt x="2" y="8"/>
                    <a:pt x="9" y="12"/>
                    <a:pt x="12" y="21"/>
                  </a:cubicBezTo>
                  <a:cubicBezTo>
                    <a:pt x="13" y="27"/>
                    <a:pt x="15" y="35"/>
                    <a:pt x="13" y="3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23" name="Freeform 993">
              <a:extLst>
                <a:ext uri="{FF2B5EF4-FFF2-40B4-BE49-F238E27FC236}">
                  <a16:creationId xmlns:a16="http://schemas.microsoft.com/office/drawing/2014/main" id="{924A304E-93BD-4555-A160-35638969D7AC}"/>
                </a:ext>
              </a:extLst>
            </p:cNvPr>
            <p:cNvSpPr>
              <a:spLocks/>
            </p:cNvSpPr>
            <p:nvPr/>
          </p:nvSpPr>
          <p:spPr bwMode="auto">
            <a:xfrm>
              <a:off x="3801" y="3984"/>
              <a:ext cx="26" cy="71"/>
            </a:xfrm>
            <a:custGeom>
              <a:avLst/>
              <a:gdLst>
                <a:gd name="T0" fmla="*/ 0 w 17"/>
                <a:gd name="T1" fmla="*/ 0 h 47"/>
                <a:gd name="T2" fmla="*/ 21 w 17"/>
                <a:gd name="T3" fmla="*/ 41 h 47"/>
                <a:gd name="T4" fmla="*/ 43 w 17"/>
                <a:gd name="T5" fmla="*/ 95 h 47"/>
                <a:gd name="T6" fmla="*/ 43 w 17"/>
                <a:gd name="T7" fmla="*/ 162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47">
                  <a:moveTo>
                    <a:pt x="0" y="0"/>
                  </a:moveTo>
                  <a:cubicBezTo>
                    <a:pt x="4" y="3"/>
                    <a:pt x="5" y="4"/>
                    <a:pt x="6" y="12"/>
                  </a:cubicBezTo>
                  <a:cubicBezTo>
                    <a:pt x="8" y="19"/>
                    <a:pt x="10" y="23"/>
                    <a:pt x="12" y="28"/>
                  </a:cubicBezTo>
                  <a:cubicBezTo>
                    <a:pt x="14" y="32"/>
                    <a:pt x="17" y="41"/>
                    <a:pt x="12" y="4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24" name="Freeform 994">
              <a:extLst>
                <a:ext uri="{FF2B5EF4-FFF2-40B4-BE49-F238E27FC236}">
                  <a16:creationId xmlns:a16="http://schemas.microsoft.com/office/drawing/2014/main" id="{0769A014-F68B-4F19-99B5-BD0FA89DF4FE}"/>
                </a:ext>
              </a:extLst>
            </p:cNvPr>
            <p:cNvSpPr>
              <a:spLocks/>
            </p:cNvSpPr>
            <p:nvPr/>
          </p:nvSpPr>
          <p:spPr bwMode="auto">
            <a:xfrm>
              <a:off x="3819" y="3977"/>
              <a:ext cx="32" cy="64"/>
            </a:xfrm>
            <a:custGeom>
              <a:avLst/>
              <a:gdLst>
                <a:gd name="T0" fmla="*/ 0 w 21"/>
                <a:gd name="T1" fmla="*/ 0 h 43"/>
                <a:gd name="T2" fmla="*/ 46 w 21"/>
                <a:gd name="T3" fmla="*/ 54 h 43"/>
                <a:gd name="T4" fmla="*/ 62 w 21"/>
                <a:gd name="T5" fmla="*/ 109 h 43"/>
                <a:gd name="T6" fmla="*/ 70 w 21"/>
                <a:gd name="T7" fmla="*/ 141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3">
                  <a:moveTo>
                    <a:pt x="0" y="0"/>
                  </a:moveTo>
                  <a:cubicBezTo>
                    <a:pt x="4" y="3"/>
                    <a:pt x="11" y="10"/>
                    <a:pt x="13" y="16"/>
                  </a:cubicBezTo>
                  <a:cubicBezTo>
                    <a:pt x="15" y="23"/>
                    <a:pt x="16" y="26"/>
                    <a:pt x="18" y="33"/>
                  </a:cubicBezTo>
                  <a:cubicBezTo>
                    <a:pt x="20" y="36"/>
                    <a:pt x="21" y="39"/>
                    <a:pt x="20" y="4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25" name="Freeform 995">
              <a:extLst>
                <a:ext uri="{FF2B5EF4-FFF2-40B4-BE49-F238E27FC236}">
                  <a16:creationId xmlns:a16="http://schemas.microsoft.com/office/drawing/2014/main" id="{1EB00E30-49AD-4DB9-9CDA-F498089EB39D}"/>
                </a:ext>
              </a:extLst>
            </p:cNvPr>
            <p:cNvSpPr>
              <a:spLocks/>
            </p:cNvSpPr>
            <p:nvPr/>
          </p:nvSpPr>
          <p:spPr bwMode="auto">
            <a:xfrm>
              <a:off x="3833" y="3969"/>
              <a:ext cx="36" cy="56"/>
            </a:xfrm>
            <a:custGeom>
              <a:avLst/>
              <a:gdLst>
                <a:gd name="T0" fmla="*/ 0 w 24"/>
                <a:gd name="T1" fmla="*/ 0 h 37"/>
                <a:gd name="T2" fmla="*/ 41 w 24"/>
                <a:gd name="T3" fmla="*/ 41 h 37"/>
                <a:gd name="T4" fmla="*/ 75 w 24"/>
                <a:gd name="T5" fmla="*/ 103 h 37"/>
                <a:gd name="T6" fmla="*/ 81 w 24"/>
                <a:gd name="T7" fmla="*/ 129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37">
                  <a:moveTo>
                    <a:pt x="0" y="0"/>
                  </a:moveTo>
                  <a:cubicBezTo>
                    <a:pt x="5" y="2"/>
                    <a:pt x="9" y="7"/>
                    <a:pt x="12" y="12"/>
                  </a:cubicBezTo>
                  <a:cubicBezTo>
                    <a:pt x="15" y="16"/>
                    <a:pt x="20" y="20"/>
                    <a:pt x="22" y="30"/>
                  </a:cubicBezTo>
                  <a:cubicBezTo>
                    <a:pt x="23" y="33"/>
                    <a:pt x="23" y="35"/>
                    <a:pt x="24" y="3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26" name="Freeform 996">
              <a:extLst>
                <a:ext uri="{FF2B5EF4-FFF2-40B4-BE49-F238E27FC236}">
                  <a16:creationId xmlns:a16="http://schemas.microsoft.com/office/drawing/2014/main" id="{CE1DBE57-3052-4543-B7A9-1B5EC264F125}"/>
                </a:ext>
              </a:extLst>
            </p:cNvPr>
            <p:cNvSpPr>
              <a:spLocks/>
            </p:cNvSpPr>
            <p:nvPr/>
          </p:nvSpPr>
          <p:spPr bwMode="auto">
            <a:xfrm>
              <a:off x="3795" y="4032"/>
              <a:ext cx="20" cy="17"/>
            </a:xfrm>
            <a:custGeom>
              <a:avLst/>
              <a:gdLst>
                <a:gd name="T0" fmla="*/ 43 w 13"/>
                <a:gd name="T1" fmla="*/ 36 h 11"/>
                <a:gd name="T2" fmla="*/ 5 w 13"/>
                <a:gd name="T3" fmla="*/ 34 h 11"/>
                <a:gd name="T4" fmla="*/ 22 w 13"/>
                <a:gd name="T5" fmla="*/ 5 h 11"/>
                <a:gd name="T6" fmla="*/ 43 w 13"/>
                <a:gd name="T7" fmla="*/ 3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1">
                  <a:moveTo>
                    <a:pt x="12" y="10"/>
                  </a:moveTo>
                  <a:cubicBezTo>
                    <a:pt x="8" y="11"/>
                    <a:pt x="2" y="11"/>
                    <a:pt x="1" y="9"/>
                  </a:cubicBezTo>
                  <a:cubicBezTo>
                    <a:pt x="0" y="8"/>
                    <a:pt x="0" y="1"/>
                    <a:pt x="6" y="1"/>
                  </a:cubicBezTo>
                  <a:cubicBezTo>
                    <a:pt x="12" y="0"/>
                    <a:pt x="13" y="9"/>
                    <a:pt x="12" y="10"/>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27" name="Freeform 997">
              <a:extLst>
                <a:ext uri="{FF2B5EF4-FFF2-40B4-BE49-F238E27FC236}">
                  <a16:creationId xmlns:a16="http://schemas.microsoft.com/office/drawing/2014/main" id="{5AB0FC05-F94C-4B4A-8FBA-A8231A95A8F5}"/>
                </a:ext>
              </a:extLst>
            </p:cNvPr>
            <p:cNvSpPr>
              <a:spLocks/>
            </p:cNvSpPr>
            <p:nvPr/>
          </p:nvSpPr>
          <p:spPr bwMode="auto">
            <a:xfrm>
              <a:off x="3828" y="4025"/>
              <a:ext cx="18" cy="13"/>
            </a:xfrm>
            <a:custGeom>
              <a:avLst/>
              <a:gdLst>
                <a:gd name="T0" fmla="*/ 41 w 12"/>
                <a:gd name="T1" fmla="*/ 20 h 9"/>
                <a:gd name="T2" fmla="*/ 5 w 12"/>
                <a:gd name="T3" fmla="*/ 25 h 9"/>
                <a:gd name="T4" fmla="*/ 26 w 12"/>
                <a:gd name="T5" fmla="*/ 0 h 9"/>
                <a:gd name="T6" fmla="*/ 41 w 12"/>
                <a:gd name="T7" fmla="*/ 2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9">
                  <a:moveTo>
                    <a:pt x="12" y="7"/>
                  </a:moveTo>
                  <a:cubicBezTo>
                    <a:pt x="8" y="8"/>
                    <a:pt x="3" y="9"/>
                    <a:pt x="1" y="8"/>
                  </a:cubicBezTo>
                  <a:cubicBezTo>
                    <a:pt x="0" y="7"/>
                    <a:pt x="2" y="0"/>
                    <a:pt x="7" y="0"/>
                  </a:cubicBezTo>
                  <a:cubicBezTo>
                    <a:pt x="11" y="0"/>
                    <a:pt x="12" y="6"/>
                    <a:pt x="12"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28" name="Freeform 998">
              <a:extLst>
                <a:ext uri="{FF2B5EF4-FFF2-40B4-BE49-F238E27FC236}">
                  <a16:creationId xmlns:a16="http://schemas.microsoft.com/office/drawing/2014/main" id="{D4B7EE24-0EC4-4A41-8E5E-184AF34AD99C}"/>
                </a:ext>
              </a:extLst>
            </p:cNvPr>
            <p:cNvSpPr>
              <a:spLocks/>
            </p:cNvSpPr>
            <p:nvPr/>
          </p:nvSpPr>
          <p:spPr bwMode="auto">
            <a:xfrm>
              <a:off x="3848" y="4019"/>
              <a:ext cx="18" cy="12"/>
            </a:xfrm>
            <a:custGeom>
              <a:avLst/>
              <a:gdLst>
                <a:gd name="T0" fmla="*/ 39 w 12"/>
                <a:gd name="T1" fmla="*/ 26 h 8"/>
                <a:gd name="T2" fmla="*/ 5 w 12"/>
                <a:gd name="T3" fmla="*/ 26 h 8"/>
                <a:gd name="T4" fmla="*/ 26 w 12"/>
                <a:gd name="T5" fmla="*/ 0 h 8"/>
                <a:gd name="T6" fmla="*/ 39 w 12"/>
                <a:gd name="T7" fmla="*/ 26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8">
                  <a:moveTo>
                    <a:pt x="11" y="7"/>
                  </a:moveTo>
                  <a:cubicBezTo>
                    <a:pt x="8" y="6"/>
                    <a:pt x="3" y="8"/>
                    <a:pt x="1" y="7"/>
                  </a:cubicBezTo>
                  <a:cubicBezTo>
                    <a:pt x="0" y="6"/>
                    <a:pt x="1" y="0"/>
                    <a:pt x="7" y="0"/>
                  </a:cubicBezTo>
                  <a:cubicBezTo>
                    <a:pt x="10" y="0"/>
                    <a:pt x="12" y="6"/>
                    <a:pt x="11" y="7"/>
                  </a:cubicBezTo>
                  <a:close/>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29" name="Freeform 999">
              <a:extLst>
                <a:ext uri="{FF2B5EF4-FFF2-40B4-BE49-F238E27FC236}">
                  <a16:creationId xmlns:a16="http://schemas.microsoft.com/office/drawing/2014/main" id="{DE8B7816-22C2-4297-974D-02D3EBDEF962}"/>
                </a:ext>
              </a:extLst>
            </p:cNvPr>
            <p:cNvSpPr>
              <a:spLocks/>
            </p:cNvSpPr>
            <p:nvPr/>
          </p:nvSpPr>
          <p:spPr bwMode="auto">
            <a:xfrm>
              <a:off x="3723" y="4026"/>
              <a:ext cx="6" cy="21"/>
            </a:xfrm>
            <a:custGeom>
              <a:avLst/>
              <a:gdLst>
                <a:gd name="T0" fmla="*/ 14 w 4"/>
                <a:gd name="T1" fmla="*/ 0 h 14"/>
                <a:gd name="T2" fmla="*/ 14 w 4"/>
                <a:gd name="T3" fmla="*/ 48 h 14"/>
                <a:gd name="T4" fmla="*/ 0 60000 65536"/>
                <a:gd name="T5" fmla="*/ 0 60000 65536"/>
              </a:gdLst>
              <a:ahLst/>
              <a:cxnLst>
                <a:cxn ang="T4">
                  <a:pos x="T0" y="T1"/>
                </a:cxn>
                <a:cxn ang="T5">
                  <a:pos x="T2" y="T3"/>
                </a:cxn>
              </a:cxnLst>
              <a:rect l="0" t="0" r="r" b="b"/>
              <a:pathLst>
                <a:path w="4" h="14">
                  <a:moveTo>
                    <a:pt x="4" y="0"/>
                  </a:moveTo>
                  <a:cubicBezTo>
                    <a:pt x="2" y="5"/>
                    <a:pt x="0" y="7"/>
                    <a:pt x="4" y="1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30" name="Freeform 1000">
              <a:extLst>
                <a:ext uri="{FF2B5EF4-FFF2-40B4-BE49-F238E27FC236}">
                  <a16:creationId xmlns:a16="http://schemas.microsoft.com/office/drawing/2014/main" id="{5FA034CB-7E43-400D-94BE-DABD45EFAC2B}"/>
                </a:ext>
              </a:extLst>
            </p:cNvPr>
            <p:cNvSpPr>
              <a:spLocks/>
            </p:cNvSpPr>
            <p:nvPr/>
          </p:nvSpPr>
          <p:spPr bwMode="auto">
            <a:xfrm>
              <a:off x="3714" y="3845"/>
              <a:ext cx="3" cy="24"/>
            </a:xfrm>
            <a:custGeom>
              <a:avLst/>
              <a:gdLst>
                <a:gd name="T0" fmla="*/ 0 w 2"/>
                <a:gd name="T1" fmla="*/ 0 h 16"/>
                <a:gd name="T2" fmla="*/ 8 w 2"/>
                <a:gd name="T3" fmla="*/ 54 h 16"/>
                <a:gd name="T4" fmla="*/ 0 60000 65536"/>
                <a:gd name="T5" fmla="*/ 0 60000 65536"/>
              </a:gdLst>
              <a:ahLst/>
              <a:cxnLst>
                <a:cxn ang="T4">
                  <a:pos x="T0" y="T1"/>
                </a:cxn>
                <a:cxn ang="T5">
                  <a:pos x="T2" y="T3"/>
                </a:cxn>
              </a:cxnLst>
              <a:rect l="0" t="0" r="r" b="b"/>
              <a:pathLst>
                <a:path w="2" h="16">
                  <a:moveTo>
                    <a:pt x="0" y="0"/>
                  </a:moveTo>
                  <a:cubicBezTo>
                    <a:pt x="0" y="4"/>
                    <a:pt x="2" y="16"/>
                    <a:pt x="2" y="1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31" name="Freeform 1001">
              <a:extLst>
                <a:ext uri="{FF2B5EF4-FFF2-40B4-BE49-F238E27FC236}">
                  <a16:creationId xmlns:a16="http://schemas.microsoft.com/office/drawing/2014/main" id="{3C0FC241-A249-4E21-A053-85285C5190AF}"/>
                </a:ext>
              </a:extLst>
            </p:cNvPr>
            <p:cNvSpPr>
              <a:spLocks/>
            </p:cNvSpPr>
            <p:nvPr/>
          </p:nvSpPr>
          <p:spPr bwMode="auto">
            <a:xfrm>
              <a:off x="3685" y="3598"/>
              <a:ext cx="193" cy="472"/>
            </a:xfrm>
            <a:custGeom>
              <a:avLst/>
              <a:gdLst>
                <a:gd name="T0" fmla="*/ 0 w 128"/>
                <a:gd name="T1" fmla="*/ 0 h 315"/>
                <a:gd name="T2" fmla="*/ 62 w 128"/>
                <a:gd name="T3" fmla="*/ 379 h 315"/>
                <a:gd name="T4" fmla="*/ 62 w 128"/>
                <a:gd name="T5" fmla="*/ 553 h 315"/>
                <a:gd name="T6" fmla="*/ 45 w 128"/>
                <a:gd name="T7" fmla="*/ 763 h 315"/>
                <a:gd name="T8" fmla="*/ 68 w 128"/>
                <a:gd name="T9" fmla="*/ 844 h 315"/>
                <a:gd name="T10" fmla="*/ 72 w 128"/>
                <a:gd name="T11" fmla="*/ 932 h 315"/>
                <a:gd name="T12" fmla="*/ 93 w 128"/>
                <a:gd name="T13" fmla="*/ 1004 h 315"/>
                <a:gd name="T14" fmla="*/ 148 w 128"/>
                <a:gd name="T15" fmla="*/ 1046 h 315"/>
                <a:gd name="T16" fmla="*/ 229 w 128"/>
                <a:gd name="T17" fmla="*/ 1019 h 315"/>
                <a:gd name="T18" fmla="*/ 305 w 128"/>
                <a:gd name="T19" fmla="*/ 1026 h 315"/>
                <a:gd name="T20" fmla="*/ 371 w 128"/>
                <a:gd name="T21" fmla="*/ 1017 h 315"/>
                <a:gd name="T22" fmla="*/ 372 w 128"/>
                <a:gd name="T23" fmla="*/ 996 h 315"/>
                <a:gd name="T24" fmla="*/ 377 w 128"/>
                <a:gd name="T25" fmla="*/ 999 h 315"/>
                <a:gd name="T26" fmla="*/ 413 w 128"/>
                <a:gd name="T27" fmla="*/ 978 h 315"/>
                <a:gd name="T28" fmla="*/ 418 w 128"/>
                <a:gd name="T29" fmla="*/ 959 h 315"/>
                <a:gd name="T30" fmla="*/ 418 w 128"/>
                <a:gd name="T31" fmla="*/ 959 h 315"/>
                <a:gd name="T32" fmla="*/ 425 w 128"/>
                <a:gd name="T33" fmla="*/ 951 h 315"/>
                <a:gd name="T34" fmla="*/ 413 w 128"/>
                <a:gd name="T35" fmla="*/ 884 h 315"/>
                <a:gd name="T36" fmla="*/ 377 w 128"/>
                <a:gd name="T37" fmla="*/ 830 h 315"/>
                <a:gd name="T38" fmla="*/ 330 w 128"/>
                <a:gd name="T39" fmla="*/ 770 h 315"/>
                <a:gd name="T40" fmla="*/ 261 w 128"/>
                <a:gd name="T41" fmla="*/ 607 h 315"/>
                <a:gd name="T42" fmla="*/ 264 w 128"/>
                <a:gd name="T43" fmla="*/ 500 h 315"/>
                <a:gd name="T44" fmla="*/ 296 w 128"/>
                <a:gd name="T45" fmla="*/ 225 h 3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315">
                  <a:moveTo>
                    <a:pt x="0" y="0"/>
                  </a:moveTo>
                  <a:cubicBezTo>
                    <a:pt x="0" y="15"/>
                    <a:pt x="20" y="89"/>
                    <a:pt x="18" y="113"/>
                  </a:cubicBezTo>
                  <a:cubicBezTo>
                    <a:pt x="15" y="137"/>
                    <a:pt x="17" y="150"/>
                    <a:pt x="18" y="164"/>
                  </a:cubicBezTo>
                  <a:cubicBezTo>
                    <a:pt x="19" y="170"/>
                    <a:pt x="13" y="216"/>
                    <a:pt x="13" y="227"/>
                  </a:cubicBezTo>
                  <a:cubicBezTo>
                    <a:pt x="14" y="241"/>
                    <a:pt x="20" y="243"/>
                    <a:pt x="20" y="251"/>
                  </a:cubicBezTo>
                  <a:cubicBezTo>
                    <a:pt x="21" y="266"/>
                    <a:pt x="22" y="266"/>
                    <a:pt x="21" y="277"/>
                  </a:cubicBezTo>
                  <a:cubicBezTo>
                    <a:pt x="20" y="289"/>
                    <a:pt x="23" y="293"/>
                    <a:pt x="27" y="298"/>
                  </a:cubicBezTo>
                  <a:cubicBezTo>
                    <a:pt x="32" y="303"/>
                    <a:pt x="35" y="309"/>
                    <a:pt x="43" y="311"/>
                  </a:cubicBezTo>
                  <a:cubicBezTo>
                    <a:pt x="51" y="313"/>
                    <a:pt x="64" y="315"/>
                    <a:pt x="67" y="303"/>
                  </a:cubicBezTo>
                  <a:cubicBezTo>
                    <a:pt x="72" y="311"/>
                    <a:pt x="83" y="310"/>
                    <a:pt x="89" y="305"/>
                  </a:cubicBezTo>
                  <a:cubicBezTo>
                    <a:pt x="93" y="311"/>
                    <a:pt x="104" y="308"/>
                    <a:pt x="108" y="302"/>
                  </a:cubicBezTo>
                  <a:cubicBezTo>
                    <a:pt x="109" y="300"/>
                    <a:pt x="109" y="298"/>
                    <a:pt x="109" y="296"/>
                  </a:cubicBezTo>
                  <a:cubicBezTo>
                    <a:pt x="110" y="297"/>
                    <a:pt x="110" y="297"/>
                    <a:pt x="110" y="297"/>
                  </a:cubicBezTo>
                  <a:cubicBezTo>
                    <a:pt x="115" y="297"/>
                    <a:pt x="121" y="295"/>
                    <a:pt x="121" y="291"/>
                  </a:cubicBezTo>
                  <a:cubicBezTo>
                    <a:pt x="122" y="289"/>
                    <a:pt x="122" y="287"/>
                    <a:pt x="122" y="285"/>
                  </a:cubicBezTo>
                  <a:cubicBezTo>
                    <a:pt x="122" y="285"/>
                    <a:pt x="122" y="285"/>
                    <a:pt x="122" y="285"/>
                  </a:cubicBezTo>
                  <a:cubicBezTo>
                    <a:pt x="123" y="285"/>
                    <a:pt x="123" y="284"/>
                    <a:pt x="124" y="283"/>
                  </a:cubicBezTo>
                  <a:cubicBezTo>
                    <a:pt x="128" y="279"/>
                    <a:pt x="122" y="270"/>
                    <a:pt x="121" y="263"/>
                  </a:cubicBezTo>
                  <a:cubicBezTo>
                    <a:pt x="118" y="255"/>
                    <a:pt x="116" y="251"/>
                    <a:pt x="110" y="247"/>
                  </a:cubicBezTo>
                  <a:cubicBezTo>
                    <a:pt x="105" y="243"/>
                    <a:pt x="103" y="237"/>
                    <a:pt x="96" y="229"/>
                  </a:cubicBezTo>
                  <a:cubicBezTo>
                    <a:pt x="89" y="222"/>
                    <a:pt x="75" y="182"/>
                    <a:pt x="76" y="180"/>
                  </a:cubicBezTo>
                  <a:cubicBezTo>
                    <a:pt x="80" y="169"/>
                    <a:pt x="79" y="155"/>
                    <a:pt x="77" y="149"/>
                  </a:cubicBezTo>
                  <a:cubicBezTo>
                    <a:pt x="76" y="140"/>
                    <a:pt x="79" y="108"/>
                    <a:pt x="86" y="6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32" name="Freeform 1002">
              <a:extLst>
                <a:ext uri="{FF2B5EF4-FFF2-40B4-BE49-F238E27FC236}">
                  <a16:creationId xmlns:a16="http://schemas.microsoft.com/office/drawing/2014/main" id="{F9C2BE88-8FC5-4597-AE73-6684FD822759}"/>
                </a:ext>
              </a:extLst>
            </p:cNvPr>
            <p:cNvSpPr>
              <a:spLocks/>
            </p:cNvSpPr>
            <p:nvPr/>
          </p:nvSpPr>
          <p:spPr bwMode="auto">
            <a:xfrm>
              <a:off x="3301" y="3584"/>
              <a:ext cx="190" cy="486"/>
            </a:xfrm>
            <a:custGeom>
              <a:avLst/>
              <a:gdLst>
                <a:gd name="T0" fmla="*/ 140 w 126"/>
                <a:gd name="T1" fmla="*/ 257 h 324"/>
                <a:gd name="T2" fmla="*/ 170 w 126"/>
                <a:gd name="T3" fmla="*/ 534 h 324"/>
                <a:gd name="T4" fmla="*/ 178 w 126"/>
                <a:gd name="T5" fmla="*/ 639 h 324"/>
                <a:gd name="T6" fmla="*/ 107 w 126"/>
                <a:gd name="T7" fmla="*/ 804 h 324"/>
                <a:gd name="T8" fmla="*/ 59 w 126"/>
                <a:gd name="T9" fmla="*/ 864 h 324"/>
                <a:gd name="T10" fmla="*/ 26 w 126"/>
                <a:gd name="T11" fmla="*/ 918 h 324"/>
                <a:gd name="T12" fmla="*/ 14 w 126"/>
                <a:gd name="T13" fmla="*/ 986 h 324"/>
                <a:gd name="T14" fmla="*/ 21 w 126"/>
                <a:gd name="T15" fmla="*/ 993 h 324"/>
                <a:gd name="T16" fmla="*/ 21 w 126"/>
                <a:gd name="T17" fmla="*/ 993 h 324"/>
                <a:gd name="T18" fmla="*/ 21 w 126"/>
                <a:gd name="T19" fmla="*/ 1013 h 324"/>
                <a:gd name="T20" fmla="*/ 62 w 126"/>
                <a:gd name="T21" fmla="*/ 1034 h 324"/>
                <a:gd name="T22" fmla="*/ 62 w 126"/>
                <a:gd name="T23" fmla="*/ 1031 h 324"/>
                <a:gd name="T24" fmla="*/ 68 w 126"/>
                <a:gd name="T25" fmla="*/ 1052 h 324"/>
                <a:gd name="T26" fmla="*/ 134 w 126"/>
                <a:gd name="T27" fmla="*/ 1061 h 324"/>
                <a:gd name="T28" fmla="*/ 210 w 126"/>
                <a:gd name="T29" fmla="*/ 1053 h 324"/>
                <a:gd name="T30" fmla="*/ 291 w 126"/>
                <a:gd name="T31" fmla="*/ 1080 h 324"/>
                <a:gd name="T32" fmla="*/ 344 w 126"/>
                <a:gd name="T33" fmla="*/ 1038 h 324"/>
                <a:gd name="T34" fmla="*/ 366 w 126"/>
                <a:gd name="T35" fmla="*/ 966 h 324"/>
                <a:gd name="T36" fmla="*/ 371 w 126"/>
                <a:gd name="T37" fmla="*/ 878 h 324"/>
                <a:gd name="T38" fmla="*/ 391 w 126"/>
                <a:gd name="T39" fmla="*/ 797 h 324"/>
                <a:gd name="T40" fmla="*/ 372 w 126"/>
                <a:gd name="T41" fmla="*/ 585 h 324"/>
                <a:gd name="T42" fmla="*/ 380 w 126"/>
                <a:gd name="T43" fmla="*/ 399 h 324"/>
                <a:gd name="T44" fmla="*/ 433 w 126"/>
                <a:gd name="T45" fmla="*/ 0 h 3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6" h="324">
                  <a:moveTo>
                    <a:pt x="41" y="76"/>
                  </a:moveTo>
                  <a:cubicBezTo>
                    <a:pt x="49" y="117"/>
                    <a:pt x="52" y="149"/>
                    <a:pt x="50" y="158"/>
                  </a:cubicBezTo>
                  <a:cubicBezTo>
                    <a:pt x="49" y="164"/>
                    <a:pt x="48" y="178"/>
                    <a:pt x="52" y="189"/>
                  </a:cubicBezTo>
                  <a:cubicBezTo>
                    <a:pt x="52" y="191"/>
                    <a:pt x="39" y="231"/>
                    <a:pt x="31" y="238"/>
                  </a:cubicBezTo>
                  <a:cubicBezTo>
                    <a:pt x="25" y="246"/>
                    <a:pt x="23" y="252"/>
                    <a:pt x="17" y="256"/>
                  </a:cubicBezTo>
                  <a:cubicBezTo>
                    <a:pt x="12" y="260"/>
                    <a:pt x="9" y="264"/>
                    <a:pt x="7" y="272"/>
                  </a:cubicBezTo>
                  <a:cubicBezTo>
                    <a:pt x="5" y="279"/>
                    <a:pt x="0" y="288"/>
                    <a:pt x="4" y="292"/>
                  </a:cubicBezTo>
                  <a:cubicBezTo>
                    <a:pt x="4" y="293"/>
                    <a:pt x="5" y="294"/>
                    <a:pt x="6" y="294"/>
                  </a:cubicBezTo>
                  <a:cubicBezTo>
                    <a:pt x="6" y="294"/>
                    <a:pt x="6" y="294"/>
                    <a:pt x="6" y="294"/>
                  </a:cubicBezTo>
                  <a:cubicBezTo>
                    <a:pt x="6" y="296"/>
                    <a:pt x="6" y="298"/>
                    <a:pt x="6" y="300"/>
                  </a:cubicBezTo>
                  <a:cubicBezTo>
                    <a:pt x="9" y="305"/>
                    <a:pt x="13" y="306"/>
                    <a:pt x="18" y="306"/>
                  </a:cubicBezTo>
                  <a:cubicBezTo>
                    <a:pt x="18" y="305"/>
                    <a:pt x="18" y="305"/>
                    <a:pt x="18" y="305"/>
                  </a:cubicBezTo>
                  <a:cubicBezTo>
                    <a:pt x="18" y="307"/>
                    <a:pt x="19" y="309"/>
                    <a:pt x="20" y="311"/>
                  </a:cubicBezTo>
                  <a:cubicBezTo>
                    <a:pt x="23" y="317"/>
                    <a:pt x="34" y="320"/>
                    <a:pt x="39" y="314"/>
                  </a:cubicBezTo>
                  <a:cubicBezTo>
                    <a:pt x="45" y="319"/>
                    <a:pt x="56" y="320"/>
                    <a:pt x="61" y="312"/>
                  </a:cubicBezTo>
                  <a:cubicBezTo>
                    <a:pt x="64" y="324"/>
                    <a:pt x="77" y="322"/>
                    <a:pt x="85" y="320"/>
                  </a:cubicBezTo>
                  <a:cubicBezTo>
                    <a:pt x="93" y="318"/>
                    <a:pt x="96" y="312"/>
                    <a:pt x="100" y="307"/>
                  </a:cubicBezTo>
                  <a:cubicBezTo>
                    <a:pt x="105" y="302"/>
                    <a:pt x="108" y="298"/>
                    <a:pt x="107" y="286"/>
                  </a:cubicBezTo>
                  <a:cubicBezTo>
                    <a:pt x="106" y="275"/>
                    <a:pt x="107" y="275"/>
                    <a:pt x="108" y="260"/>
                  </a:cubicBezTo>
                  <a:cubicBezTo>
                    <a:pt x="108" y="252"/>
                    <a:pt x="113" y="250"/>
                    <a:pt x="114" y="236"/>
                  </a:cubicBezTo>
                  <a:cubicBezTo>
                    <a:pt x="115" y="225"/>
                    <a:pt x="109" y="179"/>
                    <a:pt x="109" y="173"/>
                  </a:cubicBezTo>
                  <a:cubicBezTo>
                    <a:pt x="111" y="159"/>
                    <a:pt x="113" y="142"/>
                    <a:pt x="111" y="118"/>
                  </a:cubicBezTo>
                  <a:cubicBezTo>
                    <a:pt x="108" y="95"/>
                    <a:pt x="122" y="19"/>
                    <a:pt x="12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33" name="Freeform 1003">
              <a:extLst>
                <a:ext uri="{FF2B5EF4-FFF2-40B4-BE49-F238E27FC236}">
                  <a16:creationId xmlns:a16="http://schemas.microsoft.com/office/drawing/2014/main" id="{66BBB7E3-9EB7-4903-8DBE-A0643CDC671A}"/>
                </a:ext>
              </a:extLst>
            </p:cNvPr>
            <p:cNvSpPr>
              <a:spLocks/>
            </p:cNvSpPr>
            <p:nvPr/>
          </p:nvSpPr>
          <p:spPr bwMode="auto">
            <a:xfrm>
              <a:off x="3080" y="2327"/>
              <a:ext cx="195" cy="337"/>
            </a:xfrm>
            <a:custGeom>
              <a:avLst/>
              <a:gdLst>
                <a:gd name="T0" fmla="*/ 203 w 130"/>
                <a:gd name="T1" fmla="*/ 42 h 225"/>
                <a:gd name="T2" fmla="*/ 234 w 130"/>
                <a:gd name="T3" fmla="*/ 130 h 225"/>
                <a:gd name="T4" fmla="*/ 332 w 130"/>
                <a:gd name="T5" fmla="*/ 276 h 225"/>
                <a:gd name="T6" fmla="*/ 390 w 130"/>
                <a:gd name="T7" fmla="*/ 427 h 225"/>
                <a:gd name="T8" fmla="*/ 269 w 130"/>
                <a:gd name="T9" fmla="*/ 356 h 225"/>
                <a:gd name="T10" fmla="*/ 228 w 130"/>
                <a:gd name="T11" fmla="*/ 310 h 225"/>
                <a:gd name="T12" fmla="*/ 216 w 130"/>
                <a:gd name="T13" fmla="*/ 400 h 225"/>
                <a:gd name="T14" fmla="*/ 221 w 130"/>
                <a:gd name="T15" fmla="*/ 473 h 225"/>
                <a:gd name="T16" fmla="*/ 234 w 130"/>
                <a:gd name="T17" fmla="*/ 520 h 225"/>
                <a:gd name="T18" fmla="*/ 284 w 130"/>
                <a:gd name="T19" fmla="*/ 559 h 225"/>
                <a:gd name="T20" fmla="*/ 369 w 130"/>
                <a:gd name="T21" fmla="*/ 619 h 225"/>
                <a:gd name="T22" fmla="*/ 377 w 130"/>
                <a:gd name="T23" fmla="*/ 668 h 225"/>
                <a:gd name="T24" fmla="*/ 351 w 130"/>
                <a:gd name="T25" fmla="*/ 673 h 225"/>
                <a:gd name="T26" fmla="*/ 363 w 130"/>
                <a:gd name="T27" fmla="*/ 722 h 225"/>
                <a:gd name="T28" fmla="*/ 302 w 130"/>
                <a:gd name="T29" fmla="*/ 726 h 225"/>
                <a:gd name="T30" fmla="*/ 282 w 130"/>
                <a:gd name="T31" fmla="*/ 726 h 225"/>
                <a:gd name="T32" fmla="*/ 261 w 130"/>
                <a:gd name="T33" fmla="*/ 756 h 225"/>
                <a:gd name="T34" fmla="*/ 203 w 130"/>
                <a:gd name="T35" fmla="*/ 729 h 225"/>
                <a:gd name="T36" fmla="*/ 129 w 130"/>
                <a:gd name="T37" fmla="*/ 673 h 225"/>
                <a:gd name="T38" fmla="*/ 66 w 130"/>
                <a:gd name="T39" fmla="*/ 554 h 225"/>
                <a:gd name="T40" fmla="*/ 18 w 130"/>
                <a:gd name="T41" fmla="*/ 431 h 225"/>
                <a:gd name="T42" fmla="*/ 18 w 130"/>
                <a:gd name="T43" fmla="*/ 310 h 225"/>
                <a:gd name="T44" fmla="*/ 0 w 130"/>
                <a:gd name="T45" fmla="*/ 82 h 225"/>
                <a:gd name="T46" fmla="*/ 201 w 130"/>
                <a:gd name="T47" fmla="*/ 40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30" h="225">
                  <a:moveTo>
                    <a:pt x="60" y="13"/>
                  </a:moveTo>
                  <a:cubicBezTo>
                    <a:pt x="60" y="13"/>
                    <a:pt x="61" y="31"/>
                    <a:pt x="69" y="39"/>
                  </a:cubicBezTo>
                  <a:cubicBezTo>
                    <a:pt x="78" y="48"/>
                    <a:pt x="86" y="71"/>
                    <a:pt x="98" y="82"/>
                  </a:cubicBezTo>
                  <a:cubicBezTo>
                    <a:pt x="110" y="92"/>
                    <a:pt x="130" y="118"/>
                    <a:pt x="115" y="127"/>
                  </a:cubicBezTo>
                  <a:cubicBezTo>
                    <a:pt x="101" y="136"/>
                    <a:pt x="83" y="116"/>
                    <a:pt x="79" y="106"/>
                  </a:cubicBezTo>
                  <a:cubicBezTo>
                    <a:pt x="75" y="95"/>
                    <a:pt x="67" y="92"/>
                    <a:pt x="67" y="92"/>
                  </a:cubicBezTo>
                  <a:cubicBezTo>
                    <a:pt x="67" y="92"/>
                    <a:pt x="67" y="113"/>
                    <a:pt x="64" y="119"/>
                  </a:cubicBezTo>
                  <a:cubicBezTo>
                    <a:pt x="61" y="124"/>
                    <a:pt x="69" y="134"/>
                    <a:pt x="65" y="141"/>
                  </a:cubicBezTo>
                  <a:cubicBezTo>
                    <a:pt x="63" y="144"/>
                    <a:pt x="68" y="146"/>
                    <a:pt x="69" y="155"/>
                  </a:cubicBezTo>
                  <a:cubicBezTo>
                    <a:pt x="71" y="165"/>
                    <a:pt x="77" y="156"/>
                    <a:pt x="84" y="166"/>
                  </a:cubicBezTo>
                  <a:cubicBezTo>
                    <a:pt x="87" y="170"/>
                    <a:pt x="109" y="166"/>
                    <a:pt x="109" y="184"/>
                  </a:cubicBezTo>
                  <a:cubicBezTo>
                    <a:pt x="109" y="184"/>
                    <a:pt x="120" y="194"/>
                    <a:pt x="111" y="199"/>
                  </a:cubicBezTo>
                  <a:cubicBezTo>
                    <a:pt x="104" y="200"/>
                    <a:pt x="104" y="200"/>
                    <a:pt x="104" y="200"/>
                  </a:cubicBezTo>
                  <a:cubicBezTo>
                    <a:pt x="104" y="200"/>
                    <a:pt x="114" y="207"/>
                    <a:pt x="107" y="215"/>
                  </a:cubicBezTo>
                  <a:cubicBezTo>
                    <a:pt x="104" y="217"/>
                    <a:pt x="92" y="216"/>
                    <a:pt x="89" y="216"/>
                  </a:cubicBezTo>
                  <a:cubicBezTo>
                    <a:pt x="85" y="216"/>
                    <a:pt x="83" y="216"/>
                    <a:pt x="83" y="216"/>
                  </a:cubicBezTo>
                  <a:cubicBezTo>
                    <a:pt x="83" y="216"/>
                    <a:pt x="84" y="224"/>
                    <a:pt x="77" y="225"/>
                  </a:cubicBezTo>
                  <a:cubicBezTo>
                    <a:pt x="70" y="225"/>
                    <a:pt x="63" y="220"/>
                    <a:pt x="60" y="217"/>
                  </a:cubicBezTo>
                  <a:cubicBezTo>
                    <a:pt x="58" y="214"/>
                    <a:pt x="44" y="208"/>
                    <a:pt x="38" y="200"/>
                  </a:cubicBezTo>
                  <a:cubicBezTo>
                    <a:pt x="33" y="191"/>
                    <a:pt x="25" y="191"/>
                    <a:pt x="19" y="165"/>
                  </a:cubicBezTo>
                  <a:cubicBezTo>
                    <a:pt x="16" y="153"/>
                    <a:pt x="6" y="138"/>
                    <a:pt x="5" y="128"/>
                  </a:cubicBezTo>
                  <a:cubicBezTo>
                    <a:pt x="5" y="118"/>
                    <a:pt x="3" y="108"/>
                    <a:pt x="5" y="92"/>
                  </a:cubicBezTo>
                  <a:cubicBezTo>
                    <a:pt x="8" y="76"/>
                    <a:pt x="0" y="25"/>
                    <a:pt x="0" y="25"/>
                  </a:cubicBezTo>
                  <a:cubicBezTo>
                    <a:pt x="0" y="25"/>
                    <a:pt x="27" y="0"/>
                    <a:pt x="59" y="12"/>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34" name="Freeform 1004">
              <a:extLst>
                <a:ext uri="{FF2B5EF4-FFF2-40B4-BE49-F238E27FC236}">
                  <a16:creationId xmlns:a16="http://schemas.microsoft.com/office/drawing/2014/main" id="{1633B9FB-7F0A-4F1C-8182-858A829F4DD7}"/>
                </a:ext>
              </a:extLst>
            </p:cNvPr>
            <p:cNvSpPr>
              <a:spLocks/>
            </p:cNvSpPr>
            <p:nvPr/>
          </p:nvSpPr>
          <p:spPr bwMode="auto">
            <a:xfrm>
              <a:off x="3135" y="2468"/>
              <a:ext cx="47" cy="93"/>
            </a:xfrm>
            <a:custGeom>
              <a:avLst/>
              <a:gdLst>
                <a:gd name="T0" fmla="*/ 102 w 31"/>
                <a:gd name="T1" fmla="*/ 0 h 62"/>
                <a:gd name="T2" fmla="*/ 35 w 31"/>
                <a:gd name="T3" fmla="*/ 53 h 62"/>
                <a:gd name="T4" fmla="*/ 32 w 31"/>
                <a:gd name="T5" fmla="*/ 126 h 62"/>
                <a:gd name="T6" fmla="*/ 41 w 31"/>
                <a:gd name="T7" fmla="*/ 201 h 62"/>
                <a:gd name="T8" fmla="*/ 68 w 31"/>
                <a:gd name="T9" fmla="*/ 176 h 62"/>
                <a:gd name="T10" fmla="*/ 97 w 31"/>
                <a:gd name="T11" fmla="*/ 126 h 62"/>
                <a:gd name="T12" fmla="*/ 102 w 31"/>
                <a:gd name="T13" fmla="*/ 62 h 62"/>
                <a:gd name="T14" fmla="*/ 102 w 31"/>
                <a:gd name="T15" fmla="*/ 0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62">
                  <a:moveTo>
                    <a:pt x="29" y="0"/>
                  </a:moveTo>
                  <a:cubicBezTo>
                    <a:pt x="29" y="0"/>
                    <a:pt x="30" y="7"/>
                    <a:pt x="10" y="15"/>
                  </a:cubicBezTo>
                  <a:cubicBezTo>
                    <a:pt x="0" y="19"/>
                    <a:pt x="8" y="35"/>
                    <a:pt x="9" y="37"/>
                  </a:cubicBezTo>
                  <a:cubicBezTo>
                    <a:pt x="10" y="39"/>
                    <a:pt x="12" y="59"/>
                    <a:pt x="12" y="59"/>
                  </a:cubicBezTo>
                  <a:cubicBezTo>
                    <a:pt x="12" y="59"/>
                    <a:pt x="16" y="62"/>
                    <a:pt x="20" y="52"/>
                  </a:cubicBezTo>
                  <a:cubicBezTo>
                    <a:pt x="25" y="42"/>
                    <a:pt x="31" y="52"/>
                    <a:pt x="28" y="37"/>
                  </a:cubicBezTo>
                  <a:cubicBezTo>
                    <a:pt x="24" y="23"/>
                    <a:pt x="29" y="23"/>
                    <a:pt x="29" y="18"/>
                  </a:cubicBezTo>
                  <a:lnTo>
                    <a:pt x="29" y="0"/>
                  </a:lnTo>
                  <a:close/>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35" name="Freeform 1005">
              <a:extLst>
                <a:ext uri="{FF2B5EF4-FFF2-40B4-BE49-F238E27FC236}">
                  <a16:creationId xmlns:a16="http://schemas.microsoft.com/office/drawing/2014/main" id="{9432CCF2-8C98-4B1B-A9B7-5FC153B50962}"/>
                </a:ext>
              </a:extLst>
            </p:cNvPr>
            <p:cNvSpPr>
              <a:spLocks/>
            </p:cNvSpPr>
            <p:nvPr/>
          </p:nvSpPr>
          <p:spPr bwMode="auto">
            <a:xfrm>
              <a:off x="3141" y="2465"/>
              <a:ext cx="64" cy="184"/>
            </a:xfrm>
            <a:custGeom>
              <a:avLst/>
              <a:gdLst>
                <a:gd name="T0" fmla="*/ 88 w 42"/>
                <a:gd name="T1" fmla="*/ 0 h 123"/>
                <a:gd name="T2" fmla="*/ 5 w 42"/>
                <a:gd name="T3" fmla="*/ 73 h 123"/>
                <a:gd name="T4" fmla="*/ 14 w 42"/>
                <a:gd name="T5" fmla="*/ 127 h 123"/>
                <a:gd name="T6" fmla="*/ 27 w 42"/>
                <a:gd name="T7" fmla="*/ 197 h 123"/>
                <a:gd name="T8" fmla="*/ 27 w 42"/>
                <a:gd name="T9" fmla="*/ 230 h 123"/>
                <a:gd name="T10" fmla="*/ 41 w 42"/>
                <a:gd name="T11" fmla="*/ 251 h 123"/>
                <a:gd name="T12" fmla="*/ 70 w 42"/>
                <a:gd name="T13" fmla="*/ 322 h 123"/>
                <a:gd name="T14" fmla="*/ 116 w 42"/>
                <a:gd name="T15" fmla="*/ 362 h 123"/>
                <a:gd name="T16" fmla="*/ 149 w 42"/>
                <a:gd name="T17" fmla="*/ 411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123">
                  <a:moveTo>
                    <a:pt x="25" y="0"/>
                  </a:moveTo>
                  <a:cubicBezTo>
                    <a:pt x="24" y="13"/>
                    <a:pt x="3" y="11"/>
                    <a:pt x="1" y="22"/>
                  </a:cubicBezTo>
                  <a:cubicBezTo>
                    <a:pt x="0" y="26"/>
                    <a:pt x="2" y="34"/>
                    <a:pt x="4" y="38"/>
                  </a:cubicBezTo>
                  <a:cubicBezTo>
                    <a:pt x="6" y="45"/>
                    <a:pt x="8" y="51"/>
                    <a:pt x="8" y="59"/>
                  </a:cubicBezTo>
                  <a:cubicBezTo>
                    <a:pt x="8" y="62"/>
                    <a:pt x="8" y="66"/>
                    <a:pt x="8" y="69"/>
                  </a:cubicBezTo>
                  <a:cubicBezTo>
                    <a:pt x="9" y="72"/>
                    <a:pt x="10" y="72"/>
                    <a:pt x="12" y="75"/>
                  </a:cubicBezTo>
                  <a:cubicBezTo>
                    <a:pt x="17" y="81"/>
                    <a:pt x="18" y="89"/>
                    <a:pt x="20" y="96"/>
                  </a:cubicBezTo>
                  <a:cubicBezTo>
                    <a:pt x="23" y="104"/>
                    <a:pt x="27" y="102"/>
                    <a:pt x="33" y="108"/>
                  </a:cubicBezTo>
                  <a:cubicBezTo>
                    <a:pt x="37" y="111"/>
                    <a:pt x="42" y="118"/>
                    <a:pt x="42" y="12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36" name="Freeform 1006">
              <a:extLst>
                <a:ext uri="{FF2B5EF4-FFF2-40B4-BE49-F238E27FC236}">
                  <a16:creationId xmlns:a16="http://schemas.microsoft.com/office/drawing/2014/main" id="{1C505FDD-A494-4FFD-840A-CE48DFDB4845}"/>
                </a:ext>
              </a:extLst>
            </p:cNvPr>
            <p:cNvSpPr>
              <a:spLocks/>
            </p:cNvSpPr>
            <p:nvPr/>
          </p:nvSpPr>
          <p:spPr bwMode="auto">
            <a:xfrm>
              <a:off x="3158" y="2459"/>
              <a:ext cx="21" cy="6"/>
            </a:xfrm>
            <a:custGeom>
              <a:avLst/>
              <a:gdLst>
                <a:gd name="T0" fmla="*/ 48 w 14"/>
                <a:gd name="T1" fmla="*/ 14 h 4"/>
                <a:gd name="T2" fmla="*/ 0 w 14"/>
                <a:gd name="T3" fmla="*/ 0 h 4"/>
                <a:gd name="T4" fmla="*/ 0 60000 65536"/>
                <a:gd name="T5" fmla="*/ 0 60000 65536"/>
              </a:gdLst>
              <a:ahLst/>
              <a:cxnLst>
                <a:cxn ang="T4">
                  <a:pos x="T0" y="T1"/>
                </a:cxn>
                <a:cxn ang="T5">
                  <a:pos x="T2" y="T3"/>
                </a:cxn>
              </a:cxnLst>
              <a:rect l="0" t="0" r="r" b="b"/>
              <a:pathLst>
                <a:path w="14" h="4">
                  <a:moveTo>
                    <a:pt x="14" y="4"/>
                  </a:moveTo>
                  <a:cubicBezTo>
                    <a:pt x="10" y="2"/>
                    <a:pt x="6" y="0"/>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37" name="Freeform 1007">
              <a:extLst>
                <a:ext uri="{FF2B5EF4-FFF2-40B4-BE49-F238E27FC236}">
                  <a16:creationId xmlns:a16="http://schemas.microsoft.com/office/drawing/2014/main" id="{8568B776-DE4F-4116-8B8C-5E9015976033}"/>
                </a:ext>
              </a:extLst>
            </p:cNvPr>
            <p:cNvSpPr>
              <a:spLocks/>
            </p:cNvSpPr>
            <p:nvPr/>
          </p:nvSpPr>
          <p:spPr bwMode="auto">
            <a:xfrm>
              <a:off x="3153" y="2539"/>
              <a:ext cx="23" cy="19"/>
            </a:xfrm>
            <a:custGeom>
              <a:avLst/>
              <a:gdLst>
                <a:gd name="T0" fmla="*/ 54 w 15"/>
                <a:gd name="T1" fmla="*/ 0 h 13"/>
                <a:gd name="T2" fmla="*/ 0 w 15"/>
                <a:gd name="T3" fmla="*/ 41 h 13"/>
                <a:gd name="T4" fmla="*/ 0 60000 65536"/>
                <a:gd name="T5" fmla="*/ 0 60000 65536"/>
              </a:gdLst>
              <a:ahLst/>
              <a:cxnLst>
                <a:cxn ang="T4">
                  <a:pos x="T0" y="T1"/>
                </a:cxn>
                <a:cxn ang="T5">
                  <a:pos x="T2" y="T3"/>
                </a:cxn>
              </a:cxnLst>
              <a:rect l="0" t="0" r="r" b="b"/>
              <a:pathLst>
                <a:path w="15" h="13">
                  <a:moveTo>
                    <a:pt x="15" y="0"/>
                  </a:moveTo>
                  <a:cubicBezTo>
                    <a:pt x="7" y="2"/>
                    <a:pt x="8" y="13"/>
                    <a:pt x="0" y="1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38" name="Freeform 1008">
              <a:extLst>
                <a:ext uri="{FF2B5EF4-FFF2-40B4-BE49-F238E27FC236}">
                  <a16:creationId xmlns:a16="http://schemas.microsoft.com/office/drawing/2014/main" id="{F37636A4-CADC-492A-A1FA-3C211A87014D}"/>
                </a:ext>
              </a:extLst>
            </p:cNvPr>
            <p:cNvSpPr>
              <a:spLocks/>
            </p:cNvSpPr>
            <p:nvPr/>
          </p:nvSpPr>
          <p:spPr bwMode="auto">
            <a:xfrm>
              <a:off x="3170" y="2599"/>
              <a:ext cx="66" cy="28"/>
            </a:xfrm>
            <a:custGeom>
              <a:avLst/>
              <a:gdLst>
                <a:gd name="T0" fmla="*/ 0 w 44"/>
                <a:gd name="T1" fmla="*/ 0 h 19"/>
                <a:gd name="T2" fmla="*/ 75 w 44"/>
                <a:gd name="T3" fmla="*/ 46 h 19"/>
                <a:gd name="T4" fmla="*/ 149 w 44"/>
                <a:gd name="T5" fmla="*/ 60 h 19"/>
                <a:gd name="T6" fmla="*/ 0 60000 65536"/>
                <a:gd name="T7" fmla="*/ 0 60000 65536"/>
                <a:gd name="T8" fmla="*/ 0 60000 65536"/>
              </a:gdLst>
              <a:ahLst/>
              <a:cxnLst>
                <a:cxn ang="T6">
                  <a:pos x="T0" y="T1"/>
                </a:cxn>
                <a:cxn ang="T7">
                  <a:pos x="T2" y="T3"/>
                </a:cxn>
                <a:cxn ang="T8">
                  <a:pos x="T4" y="T5"/>
                </a:cxn>
              </a:cxnLst>
              <a:rect l="0" t="0" r="r" b="b"/>
              <a:pathLst>
                <a:path w="44" h="19">
                  <a:moveTo>
                    <a:pt x="0" y="0"/>
                  </a:moveTo>
                  <a:cubicBezTo>
                    <a:pt x="9" y="2"/>
                    <a:pt x="13" y="12"/>
                    <a:pt x="22" y="14"/>
                  </a:cubicBezTo>
                  <a:cubicBezTo>
                    <a:pt x="29" y="16"/>
                    <a:pt x="38" y="15"/>
                    <a:pt x="44" y="1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39" name="Freeform 1009">
              <a:extLst>
                <a:ext uri="{FF2B5EF4-FFF2-40B4-BE49-F238E27FC236}">
                  <a16:creationId xmlns:a16="http://schemas.microsoft.com/office/drawing/2014/main" id="{E816AE13-1B82-4313-8342-15B8B3612BBC}"/>
                </a:ext>
              </a:extLst>
            </p:cNvPr>
            <p:cNvSpPr>
              <a:spLocks/>
            </p:cNvSpPr>
            <p:nvPr/>
          </p:nvSpPr>
          <p:spPr bwMode="auto">
            <a:xfrm>
              <a:off x="3160" y="2557"/>
              <a:ext cx="82" cy="46"/>
            </a:xfrm>
            <a:custGeom>
              <a:avLst/>
              <a:gdLst>
                <a:gd name="T0" fmla="*/ 182 w 55"/>
                <a:gd name="T1" fmla="*/ 101 h 31"/>
                <a:gd name="T2" fmla="*/ 128 w 55"/>
                <a:gd name="T3" fmla="*/ 95 h 31"/>
                <a:gd name="T4" fmla="*/ 69 w 55"/>
                <a:gd name="T5" fmla="*/ 73 h 31"/>
                <a:gd name="T6" fmla="*/ 22 w 55"/>
                <a:gd name="T7" fmla="*/ 46 h 31"/>
                <a:gd name="T8" fmla="*/ 0 w 55"/>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1">
                  <a:moveTo>
                    <a:pt x="55" y="31"/>
                  </a:moveTo>
                  <a:cubicBezTo>
                    <a:pt x="49" y="29"/>
                    <a:pt x="46" y="29"/>
                    <a:pt x="39" y="29"/>
                  </a:cubicBezTo>
                  <a:cubicBezTo>
                    <a:pt x="31" y="29"/>
                    <a:pt x="28" y="23"/>
                    <a:pt x="21" y="22"/>
                  </a:cubicBezTo>
                  <a:cubicBezTo>
                    <a:pt x="14" y="20"/>
                    <a:pt x="10" y="21"/>
                    <a:pt x="7" y="14"/>
                  </a:cubicBezTo>
                  <a:cubicBezTo>
                    <a:pt x="5" y="8"/>
                    <a:pt x="5" y="4"/>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40" name="Freeform 1010">
              <a:extLst>
                <a:ext uri="{FF2B5EF4-FFF2-40B4-BE49-F238E27FC236}">
                  <a16:creationId xmlns:a16="http://schemas.microsoft.com/office/drawing/2014/main" id="{6F493CC2-7F17-4006-8FAB-11A0101A21AC}"/>
                </a:ext>
              </a:extLst>
            </p:cNvPr>
            <p:cNvSpPr>
              <a:spLocks/>
            </p:cNvSpPr>
            <p:nvPr/>
          </p:nvSpPr>
          <p:spPr bwMode="auto">
            <a:xfrm>
              <a:off x="3230" y="2491"/>
              <a:ext cx="27" cy="27"/>
            </a:xfrm>
            <a:custGeom>
              <a:avLst/>
              <a:gdLst>
                <a:gd name="T0" fmla="*/ 0 w 18"/>
                <a:gd name="T1" fmla="*/ 27 h 18"/>
                <a:gd name="T2" fmla="*/ 18 w 18"/>
                <a:gd name="T3" fmla="*/ 62 h 18"/>
                <a:gd name="T4" fmla="*/ 62 w 18"/>
                <a:gd name="T5" fmla="*/ 35 h 18"/>
                <a:gd name="T6" fmla="*/ 39 w 18"/>
                <a:gd name="T7" fmla="*/ 0 h 18"/>
                <a:gd name="T8" fmla="*/ 0 w 18"/>
                <a:gd name="T9" fmla="*/ 2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0" y="8"/>
                  </a:moveTo>
                  <a:cubicBezTo>
                    <a:pt x="5" y="18"/>
                    <a:pt x="5" y="18"/>
                    <a:pt x="5" y="18"/>
                  </a:cubicBezTo>
                  <a:cubicBezTo>
                    <a:pt x="5" y="18"/>
                    <a:pt x="13" y="11"/>
                    <a:pt x="18" y="10"/>
                  </a:cubicBezTo>
                  <a:cubicBezTo>
                    <a:pt x="18" y="10"/>
                    <a:pt x="15" y="3"/>
                    <a:pt x="11" y="0"/>
                  </a:cubicBezTo>
                  <a:cubicBezTo>
                    <a:pt x="11" y="0"/>
                    <a:pt x="3" y="0"/>
                    <a:pt x="0" y="8"/>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41" name="Freeform 1011">
              <a:extLst>
                <a:ext uri="{FF2B5EF4-FFF2-40B4-BE49-F238E27FC236}">
                  <a16:creationId xmlns:a16="http://schemas.microsoft.com/office/drawing/2014/main" id="{CADFA3C9-DDCE-4511-8AC7-2F6D71E148B2}"/>
                </a:ext>
              </a:extLst>
            </p:cNvPr>
            <p:cNvSpPr>
              <a:spLocks/>
            </p:cNvSpPr>
            <p:nvPr/>
          </p:nvSpPr>
          <p:spPr bwMode="auto">
            <a:xfrm>
              <a:off x="3169" y="2646"/>
              <a:ext cx="28" cy="20"/>
            </a:xfrm>
            <a:custGeom>
              <a:avLst/>
              <a:gdLst>
                <a:gd name="T0" fmla="*/ 0 w 19"/>
                <a:gd name="T1" fmla="*/ 12 h 13"/>
                <a:gd name="T2" fmla="*/ 46 w 19"/>
                <a:gd name="T3" fmla="*/ 26 h 13"/>
                <a:gd name="T4" fmla="*/ 46 w 19"/>
                <a:gd name="T5" fmla="*/ 43 h 13"/>
                <a:gd name="T6" fmla="*/ 0 60000 65536"/>
                <a:gd name="T7" fmla="*/ 0 60000 65536"/>
                <a:gd name="T8" fmla="*/ 0 60000 65536"/>
              </a:gdLst>
              <a:ahLst/>
              <a:cxnLst>
                <a:cxn ang="T6">
                  <a:pos x="T0" y="T1"/>
                </a:cxn>
                <a:cxn ang="T7">
                  <a:pos x="T2" y="T3"/>
                </a:cxn>
                <a:cxn ang="T8">
                  <a:pos x="T4" y="T5"/>
                </a:cxn>
              </a:cxnLst>
              <a:rect l="0" t="0" r="r" b="b"/>
              <a:pathLst>
                <a:path w="19" h="13">
                  <a:moveTo>
                    <a:pt x="0" y="3"/>
                  </a:moveTo>
                  <a:cubicBezTo>
                    <a:pt x="0" y="3"/>
                    <a:pt x="4" y="0"/>
                    <a:pt x="14" y="7"/>
                  </a:cubicBezTo>
                  <a:cubicBezTo>
                    <a:pt x="19" y="10"/>
                    <a:pt x="19" y="13"/>
                    <a:pt x="14" y="1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42" name="Freeform 1012">
              <a:extLst>
                <a:ext uri="{FF2B5EF4-FFF2-40B4-BE49-F238E27FC236}">
                  <a16:creationId xmlns:a16="http://schemas.microsoft.com/office/drawing/2014/main" id="{06E74607-2986-48EF-88E4-7AB82FCCBAC3}"/>
                </a:ext>
              </a:extLst>
            </p:cNvPr>
            <p:cNvSpPr>
              <a:spLocks/>
            </p:cNvSpPr>
            <p:nvPr/>
          </p:nvSpPr>
          <p:spPr bwMode="auto">
            <a:xfrm>
              <a:off x="3170" y="2545"/>
              <a:ext cx="71" cy="55"/>
            </a:xfrm>
            <a:custGeom>
              <a:avLst/>
              <a:gdLst>
                <a:gd name="T0" fmla="*/ 12 w 47"/>
                <a:gd name="T1" fmla="*/ 0 h 37"/>
                <a:gd name="T2" fmla="*/ 27 w 47"/>
                <a:gd name="T3" fmla="*/ 28 h 37"/>
                <a:gd name="T4" fmla="*/ 35 w 47"/>
                <a:gd name="T5" fmla="*/ 54 h 37"/>
                <a:gd name="T6" fmla="*/ 54 w 47"/>
                <a:gd name="T7" fmla="*/ 59 h 37"/>
                <a:gd name="T8" fmla="*/ 73 w 47"/>
                <a:gd name="T9" fmla="*/ 68 h 37"/>
                <a:gd name="T10" fmla="*/ 82 w 47"/>
                <a:gd name="T11" fmla="*/ 76 h 37"/>
                <a:gd name="T12" fmla="*/ 100 w 47"/>
                <a:gd name="T13" fmla="*/ 80 h 37"/>
                <a:gd name="T14" fmla="*/ 130 w 47"/>
                <a:gd name="T15" fmla="*/ 88 h 37"/>
                <a:gd name="T16" fmla="*/ 157 w 47"/>
                <a:gd name="T17" fmla="*/ 119 h 37"/>
                <a:gd name="T18" fmla="*/ 128 w 47"/>
                <a:gd name="T19" fmla="*/ 114 h 37"/>
                <a:gd name="T20" fmla="*/ 107 w 47"/>
                <a:gd name="T21" fmla="*/ 114 h 37"/>
                <a:gd name="T22" fmla="*/ 94 w 47"/>
                <a:gd name="T23" fmla="*/ 113 h 37"/>
                <a:gd name="T24" fmla="*/ 62 w 47"/>
                <a:gd name="T25" fmla="*/ 95 h 37"/>
                <a:gd name="T26" fmla="*/ 27 w 47"/>
                <a:gd name="T27" fmla="*/ 80 h 37"/>
                <a:gd name="T28" fmla="*/ 14 w 47"/>
                <a:gd name="T29" fmla="*/ 73 h 37"/>
                <a:gd name="T30" fmla="*/ 12 w 47"/>
                <a:gd name="T31" fmla="*/ 54 h 37"/>
                <a:gd name="T32" fmla="*/ 0 w 47"/>
                <a:gd name="T33" fmla="*/ 19 h 37"/>
                <a:gd name="T34" fmla="*/ 12 w 47"/>
                <a:gd name="T35" fmla="*/ 0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37">
                  <a:moveTo>
                    <a:pt x="3" y="0"/>
                  </a:moveTo>
                  <a:cubicBezTo>
                    <a:pt x="6" y="2"/>
                    <a:pt x="7" y="6"/>
                    <a:pt x="8" y="9"/>
                  </a:cubicBezTo>
                  <a:cubicBezTo>
                    <a:pt x="8" y="11"/>
                    <a:pt x="9" y="14"/>
                    <a:pt x="10" y="16"/>
                  </a:cubicBezTo>
                  <a:cubicBezTo>
                    <a:pt x="11" y="17"/>
                    <a:pt x="14" y="18"/>
                    <a:pt x="16" y="18"/>
                  </a:cubicBezTo>
                  <a:cubicBezTo>
                    <a:pt x="18" y="19"/>
                    <a:pt x="19" y="20"/>
                    <a:pt x="21" y="21"/>
                  </a:cubicBezTo>
                  <a:cubicBezTo>
                    <a:pt x="22" y="22"/>
                    <a:pt x="23" y="22"/>
                    <a:pt x="24" y="23"/>
                  </a:cubicBezTo>
                  <a:cubicBezTo>
                    <a:pt x="25" y="24"/>
                    <a:pt x="27" y="24"/>
                    <a:pt x="29" y="24"/>
                  </a:cubicBezTo>
                  <a:cubicBezTo>
                    <a:pt x="32" y="24"/>
                    <a:pt x="35" y="26"/>
                    <a:pt x="38" y="27"/>
                  </a:cubicBezTo>
                  <a:cubicBezTo>
                    <a:pt x="42" y="29"/>
                    <a:pt x="47" y="31"/>
                    <a:pt x="46" y="36"/>
                  </a:cubicBezTo>
                  <a:cubicBezTo>
                    <a:pt x="43" y="37"/>
                    <a:pt x="39" y="36"/>
                    <a:pt x="37" y="35"/>
                  </a:cubicBezTo>
                  <a:cubicBezTo>
                    <a:pt x="35" y="34"/>
                    <a:pt x="33" y="35"/>
                    <a:pt x="31" y="35"/>
                  </a:cubicBezTo>
                  <a:cubicBezTo>
                    <a:pt x="30" y="34"/>
                    <a:pt x="29" y="34"/>
                    <a:pt x="27" y="34"/>
                  </a:cubicBezTo>
                  <a:cubicBezTo>
                    <a:pt x="24" y="33"/>
                    <a:pt x="21" y="30"/>
                    <a:pt x="18" y="29"/>
                  </a:cubicBezTo>
                  <a:cubicBezTo>
                    <a:pt x="15" y="27"/>
                    <a:pt x="11" y="26"/>
                    <a:pt x="8" y="24"/>
                  </a:cubicBezTo>
                  <a:cubicBezTo>
                    <a:pt x="6" y="24"/>
                    <a:pt x="5" y="23"/>
                    <a:pt x="4" y="22"/>
                  </a:cubicBezTo>
                  <a:cubicBezTo>
                    <a:pt x="3" y="20"/>
                    <a:pt x="3" y="18"/>
                    <a:pt x="3" y="16"/>
                  </a:cubicBezTo>
                  <a:cubicBezTo>
                    <a:pt x="2" y="13"/>
                    <a:pt x="0" y="10"/>
                    <a:pt x="0" y="6"/>
                  </a:cubicBezTo>
                  <a:cubicBezTo>
                    <a:pt x="0" y="4"/>
                    <a:pt x="0" y="1"/>
                    <a:pt x="3"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43" name="Freeform 1013">
              <a:extLst>
                <a:ext uri="{FF2B5EF4-FFF2-40B4-BE49-F238E27FC236}">
                  <a16:creationId xmlns:a16="http://schemas.microsoft.com/office/drawing/2014/main" id="{290CB2CC-6855-4075-AC3D-5D24160D69DA}"/>
                </a:ext>
              </a:extLst>
            </p:cNvPr>
            <p:cNvSpPr>
              <a:spLocks/>
            </p:cNvSpPr>
            <p:nvPr/>
          </p:nvSpPr>
          <p:spPr bwMode="auto">
            <a:xfrm>
              <a:off x="3155" y="2557"/>
              <a:ext cx="89" cy="66"/>
            </a:xfrm>
            <a:custGeom>
              <a:avLst/>
              <a:gdLst>
                <a:gd name="T0" fmla="*/ 0 w 59"/>
                <a:gd name="T1" fmla="*/ 12 h 44"/>
                <a:gd name="T2" fmla="*/ 18 w 59"/>
                <a:gd name="T3" fmla="*/ 12 h 44"/>
                <a:gd name="T4" fmla="*/ 35 w 59"/>
                <a:gd name="T5" fmla="*/ 53 h 44"/>
                <a:gd name="T6" fmla="*/ 68 w 59"/>
                <a:gd name="T7" fmla="*/ 80 h 44"/>
                <a:gd name="T8" fmla="*/ 103 w 59"/>
                <a:gd name="T9" fmla="*/ 93 h 44"/>
                <a:gd name="T10" fmla="*/ 121 w 59"/>
                <a:gd name="T11" fmla="*/ 102 h 44"/>
                <a:gd name="T12" fmla="*/ 134 w 59"/>
                <a:gd name="T13" fmla="*/ 107 h 44"/>
                <a:gd name="T14" fmla="*/ 175 w 59"/>
                <a:gd name="T15" fmla="*/ 107 h 44"/>
                <a:gd name="T16" fmla="*/ 202 w 59"/>
                <a:gd name="T17" fmla="*/ 120 h 44"/>
                <a:gd name="T18" fmla="*/ 184 w 59"/>
                <a:gd name="T19" fmla="*/ 143 h 44"/>
                <a:gd name="T20" fmla="*/ 151 w 59"/>
                <a:gd name="T21" fmla="*/ 140 h 44"/>
                <a:gd name="T22" fmla="*/ 116 w 59"/>
                <a:gd name="T23" fmla="*/ 134 h 44"/>
                <a:gd name="T24" fmla="*/ 86 w 59"/>
                <a:gd name="T25" fmla="*/ 116 h 44"/>
                <a:gd name="T26" fmla="*/ 53 w 59"/>
                <a:gd name="T27" fmla="*/ 93 h 44"/>
                <a:gd name="T28" fmla="*/ 39 w 59"/>
                <a:gd name="T29" fmla="*/ 89 h 44"/>
                <a:gd name="T30" fmla="*/ 32 w 59"/>
                <a:gd name="T31" fmla="*/ 72 h 44"/>
                <a:gd name="T32" fmla="*/ 14 w 59"/>
                <a:gd name="T33" fmla="*/ 45 h 44"/>
                <a:gd name="T34" fmla="*/ 8 w 59"/>
                <a:gd name="T35" fmla="*/ 26 h 44"/>
                <a:gd name="T36" fmla="*/ 0 w 59"/>
                <a:gd name="T37" fmla="*/ 12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4">
                  <a:moveTo>
                    <a:pt x="0" y="3"/>
                  </a:moveTo>
                  <a:cubicBezTo>
                    <a:pt x="2" y="2"/>
                    <a:pt x="4" y="0"/>
                    <a:pt x="5" y="3"/>
                  </a:cubicBezTo>
                  <a:cubicBezTo>
                    <a:pt x="6" y="8"/>
                    <a:pt x="7" y="12"/>
                    <a:pt x="10" y="15"/>
                  </a:cubicBezTo>
                  <a:cubicBezTo>
                    <a:pt x="12" y="20"/>
                    <a:pt x="15" y="22"/>
                    <a:pt x="20" y="23"/>
                  </a:cubicBezTo>
                  <a:cubicBezTo>
                    <a:pt x="23" y="25"/>
                    <a:pt x="27" y="25"/>
                    <a:pt x="30" y="27"/>
                  </a:cubicBezTo>
                  <a:cubicBezTo>
                    <a:pt x="32" y="28"/>
                    <a:pt x="33" y="29"/>
                    <a:pt x="35" y="30"/>
                  </a:cubicBezTo>
                  <a:cubicBezTo>
                    <a:pt x="36" y="30"/>
                    <a:pt x="38" y="30"/>
                    <a:pt x="39" y="31"/>
                  </a:cubicBezTo>
                  <a:cubicBezTo>
                    <a:pt x="43" y="31"/>
                    <a:pt x="47" y="31"/>
                    <a:pt x="51" y="31"/>
                  </a:cubicBezTo>
                  <a:cubicBezTo>
                    <a:pt x="54" y="31"/>
                    <a:pt x="58" y="32"/>
                    <a:pt x="59" y="35"/>
                  </a:cubicBezTo>
                  <a:cubicBezTo>
                    <a:pt x="59" y="37"/>
                    <a:pt x="56" y="41"/>
                    <a:pt x="54" y="42"/>
                  </a:cubicBezTo>
                  <a:cubicBezTo>
                    <a:pt x="51" y="44"/>
                    <a:pt x="47" y="43"/>
                    <a:pt x="44" y="41"/>
                  </a:cubicBezTo>
                  <a:cubicBezTo>
                    <a:pt x="41" y="40"/>
                    <a:pt x="38" y="39"/>
                    <a:pt x="34" y="39"/>
                  </a:cubicBezTo>
                  <a:cubicBezTo>
                    <a:pt x="31" y="38"/>
                    <a:pt x="28" y="37"/>
                    <a:pt x="25" y="34"/>
                  </a:cubicBezTo>
                  <a:cubicBezTo>
                    <a:pt x="22" y="31"/>
                    <a:pt x="19" y="29"/>
                    <a:pt x="15" y="27"/>
                  </a:cubicBezTo>
                  <a:cubicBezTo>
                    <a:pt x="14" y="27"/>
                    <a:pt x="12" y="26"/>
                    <a:pt x="11" y="26"/>
                  </a:cubicBezTo>
                  <a:cubicBezTo>
                    <a:pt x="10" y="25"/>
                    <a:pt x="9" y="22"/>
                    <a:pt x="9" y="21"/>
                  </a:cubicBezTo>
                  <a:cubicBezTo>
                    <a:pt x="7" y="18"/>
                    <a:pt x="6" y="15"/>
                    <a:pt x="4" y="13"/>
                  </a:cubicBezTo>
                  <a:cubicBezTo>
                    <a:pt x="3" y="11"/>
                    <a:pt x="2" y="9"/>
                    <a:pt x="2" y="7"/>
                  </a:cubicBezTo>
                  <a:cubicBezTo>
                    <a:pt x="1" y="6"/>
                    <a:pt x="1" y="4"/>
                    <a:pt x="0"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44" name="Freeform 1014">
              <a:extLst>
                <a:ext uri="{FF2B5EF4-FFF2-40B4-BE49-F238E27FC236}">
                  <a16:creationId xmlns:a16="http://schemas.microsoft.com/office/drawing/2014/main" id="{0B360532-58CE-46A3-A645-449F32CCF1B1}"/>
                </a:ext>
              </a:extLst>
            </p:cNvPr>
            <p:cNvSpPr>
              <a:spLocks/>
            </p:cNvSpPr>
            <p:nvPr/>
          </p:nvSpPr>
          <p:spPr bwMode="auto">
            <a:xfrm>
              <a:off x="3170" y="2602"/>
              <a:ext cx="54" cy="37"/>
            </a:xfrm>
            <a:custGeom>
              <a:avLst/>
              <a:gdLst>
                <a:gd name="T0" fmla="*/ 0 w 36"/>
                <a:gd name="T1" fmla="*/ 0 h 25"/>
                <a:gd name="T2" fmla="*/ 18 w 36"/>
                <a:gd name="T3" fmla="*/ 33 h 25"/>
                <a:gd name="T4" fmla="*/ 35 w 36"/>
                <a:gd name="T5" fmla="*/ 40 h 25"/>
                <a:gd name="T6" fmla="*/ 53 w 36"/>
                <a:gd name="T7" fmla="*/ 49 h 25"/>
                <a:gd name="T8" fmla="*/ 95 w 36"/>
                <a:gd name="T9" fmla="*/ 78 h 25"/>
                <a:gd name="T10" fmla="*/ 120 w 36"/>
                <a:gd name="T11" fmla="*/ 59 h 25"/>
                <a:gd name="T12" fmla="*/ 102 w 36"/>
                <a:gd name="T13" fmla="*/ 46 h 25"/>
                <a:gd name="T14" fmla="*/ 68 w 36"/>
                <a:gd name="T15" fmla="*/ 41 h 25"/>
                <a:gd name="T16" fmla="*/ 39 w 36"/>
                <a:gd name="T17" fmla="*/ 27 h 25"/>
                <a:gd name="T18" fmla="*/ 14 w 36"/>
                <a:gd name="T19" fmla="*/ 9 h 25"/>
                <a:gd name="T20" fmla="*/ 5 w 36"/>
                <a:gd name="T21" fmla="*/ 0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25">
                  <a:moveTo>
                    <a:pt x="0" y="0"/>
                  </a:moveTo>
                  <a:cubicBezTo>
                    <a:pt x="3" y="2"/>
                    <a:pt x="2" y="7"/>
                    <a:pt x="5" y="10"/>
                  </a:cubicBezTo>
                  <a:cubicBezTo>
                    <a:pt x="6" y="11"/>
                    <a:pt x="8" y="11"/>
                    <a:pt x="10" y="12"/>
                  </a:cubicBezTo>
                  <a:cubicBezTo>
                    <a:pt x="12" y="13"/>
                    <a:pt x="13" y="14"/>
                    <a:pt x="15" y="15"/>
                  </a:cubicBezTo>
                  <a:cubicBezTo>
                    <a:pt x="18" y="18"/>
                    <a:pt x="23" y="25"/>
                    <a:pt x="28" y="24"/>
                  </a:cubicBezTo>
                  <a:cubicBezTo>
                    <a:pt x="31" y="24"/>
                    <a:pt x="36" y="21"/>
                    <a:pt x="35" y="18"/>
                  </a:cubicBezTo>
                  <a:cubicBezTo>
                    <a:pt x="35" y="15"/>
                    <a:pt x="32" y="14"/>
                    <a:pt x="30" y="14"/>
                  </a:cubicBezTo>
                  <a:cubicBezTo>
                    <a:pt x="26" y="14"/>
                    <a:pt x="23" y="14"/>
                    <a:pt x="20" y="13"/>
                  </a:cubicBezTo>
                  <a:cubicBezTo>
                    <a:pt x="16" y="12"/>
                    <a:pt x="14" y="10"/>
                    <a:pt x="11" y="8"/>
                  </a:cubicBezTo>
                  <a:cubicBezTo>
                    <a:pt x="9" y="6"/>
                    <a:pt x="7" y="4"/>
                    <a:pt x="4" y="3"/>
                  </a:cubicBezTo>
                  <a:cubicBezTo>
                    <a:pt x="3" y="2"/>
                    <a:pt x="2" y="1"/>
                    <a:pt x="1"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45" name="Freeform 1015">
              <a:extLst>
                <a:ext uri="{FF2B5EF4-FFF2-40B4-BE49-F238E27FC236}">
                  <a16:creationId xmlns:a16="http://schemas.microsoft.com/office/drawing/2014/main" id="{9D418956-1B39-442E-9E49-8200D19C70A5}"/>
                </a:ext>
              </a:extLst>
            </p:cNvPr>
            <p:cNvSpPr>
              <a:spLocks/>
            </p:cNvSpPr>
            <p:nvPr/>
          </p:nvSpPr>
          <p:spPr bwMode="auto">
            <a:xfrm>
              <a:off x="3131" y="2483"/>
              <a:ext cx="19" cy="63"/>
            </a:xfrm>
            <a:custGeom>
              <a:avLst/>
              <a:gdLst>
                <a:gd name="T0" fmla="*/ 41 w 13"/>
                <a:gd name="T1" fmla="*/ 0 h 42"/>
                <a:gd name="T2" fmla="*/ 19 w 13"/>
                <a:gd name="T3" fmla="*/ 66 h 42"/>
                <a:gd name="T4" fmla="*/ 28 w 13"/>
                <a:gd name="T5" fmla="*/ 102 h 42"/>
                <a:gd name="T6" fmla="*/ 34 w 13"/>
                <a:gd name="T7" fmla="*/ 143 h 42"/>
                <a:gd name="T8" fmla="*/ 15 w 13"/>
                <a:gd name="T9" fmla="*/ 107 h 42"/>
                <a:gd name="T10" fmla="*/ 1 w 13"/>
                <a:gd name="T11" fmla="*/ 53 h 42"/>
                <a:gd name="T12" fmla="*/ 38 w 13"/>
                <a:gd name="T13" fmla="*/ 5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42">
                  <a:moveTo>
                    <a:pt x="13" y="0"/>
                  </a:moveTo>
                  <a:cubicBezTo>
                    <a:pt x="7" y="1"/>
                    <a:pt x="5" y="14"/>
                    <a:pt x="6" y="19"/>
                  </a:cubicBezTo>
                  <a:cubicBezTo>
                    <a:pt x="6" y="23"/>
                    <a:pt x="8" y="26"/>
                    <a:pt x="9" y="30"/>
                  </a:cubicBezTo>
                  <a:cubicBezTo>
                    <a:pt x="10" y="34"/>
                    <a:pt x="10" y="38"/>
                    <a:pt x="11" y="42"/>
                  </a:cubicBezTo>
                  <a:cubicBezTo>
                    <a:pt x="8" y="40"/>
                    <a:pt x="6" y="34"/>
                    <a:pt x="5" y="31"/>
                  </a:cubicBezTo>
                  <a:cubicBezTo>
                    <a:pt x="2" y="26"/>
                    <a:pt x="0" y="21"/>
                    <a:pt x="1" y="15"/>
                  </a:cubicBezTo>
                  <a:cubicBezTo>
                    <a:pt x="2" y="9"/>
                    <a:pt x="4" y="0"/>
                    <a:pt x="12"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46" name="Freeform 1016">
              <a:extLst>
                <a:ext uri="{FF2B5EF4-FFF2-40B4-BE49-F238E27FC236}">
                  <a16:creationId xmlns:a16="http://schemas.microsoft.com/office/drawing/2014/main" id="{12EA5B9C-A286-478A-8085-959EA285DBD9}"/>
                </a:ext>
              </a:extLst>
            </p:cNvPr>
            <p:cNvSpPr>
              <a:spLocks/>
            </p:cNvSpPr>
            <p:nvPr/>
          </p:nvSpPr>
          <p:spPr bwMode="auto">
            <a:xfrm>
              <a:off x="3232" y="2492"/>
              <a:ext cx="18" cy="15"/>
            </a:xfrm>
            <a:custGeom>
              <a:avLst/>
              <a:gdLst>
                <a:gd name="T0" fmla="*/ 0 w 12"/>
                <a:gd name="T1" fmla="*/ 26 h 10"/>
                <a:gd name="T2" fmla="*/ 14 w 12"/>
                <a:gd name="T3" fmla="*/ 8 h 10"/>
                <a:gd name="T4" fmla="*/ 32 w 12"/>
                <a:gd name="T5" fmla="*/ 5 h 10"/>
                <a:gd name="T6" fmla="*/ 18 w 12"/>
                <a:gd name="T7" fmla="*/ 18 h 10"/>
                <a:gd name="T8" fmla="*/ 0 w 12"/>
                <a:gd name="T9" fmla="*/ 26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0" y="7"/>
                  </a:moveTo>
                  <a:cubicBezTo>
                    <a:pt x="0" y="5"/>
                    <a:pt x="3" y="3"/>
                    <a:pt x="4" y="2"/>
                  </a:cubicBezTo>
                  <a:cubicBezTo>
                    <a:pt x="5" y="2"/>
                    <a:pt x="9" y="0"/>
                    <a:pt x="9" y="1"/>
                  </a:cubicBezTo>
                  <a:cubicBezTo>
                    <a:pt x="12" y="2"/>
                    <a:pt x="6" y="5"/>
                    <a:pt x="5" y="5"/>
                  </a:cubicBezTo>
                  <a:cubicBezTo>
                    <a:pt x="3" y="6"/>
                    <a:pt x="0" y="10"/>
                    <a:pt x="0"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47" name="Freeform 1017">
              <a:extLst>
                <a:ext uri="{FF2B5EF4-FFF2-40B4-BE49-F238E27FC236}">
                  <a16:creationId xmlns:a16="http://schemas.microsoft.com/office/drawing/2014/main" id="{0BF381BF-32F5-4D0E-9620-02601C27D780}"/>
                </a:ext>
              </a:extLst>
            </p:cNvPr>
            <p:cNvSpPr>
              <a:spLocks/>
            </p:cNvSpPr>
            <p:nvPr/>
          </p:nvSpPr>
          <p:spPr bwMode="auto">
            <a:xfrm>
              <a:off x="3172" y="2651"/>
              <a:ext cx="7" cy="6"/>
            </a:xfrm>
            <a:custGeom>
              <a:avLst/>
              <a:gdLst>
                <a:gd name="T0" fmla="*/ 0 w 5"/>
                <a:gd name="T1" fmla="*/ 5 h 4"/>
                <a:gd name="T2" fmla="*/ 8 w 5"/>
                <a:gd name="T3" fmla="*/ 14 h 4"/>
                <a:gd name="T4" fmla="*/ 0 w 5"/>
                <a:gd name="T5" fmla="*/ 5 h 4"/>
                <a:gd name="T6" fmla="*/ 0 60000 65536"/>
                <a:gd name="T7" fmla="*/ 0 60000 65536"/>
                <a:gd name="T8" fmla="*/ 0 60000 65536"/>
              </a:gdLst>
              <a:ahLst/>
              <a:cxnLst>
                <a:cxn ang="T6">
                  <a:pos x="T0" y="T1"/>
                </a:cxn>
                <a:cxn ang="T7">
                  <a:pos x="T2" y="T3"/>
                </a:cxn>
                <a:cxn ang="T8">
                  <a:pos x="T4" y="T5"/>
                </a:cxn>
              </a:cxnLst>
              <a:rect l="0" t="0" r="r" b="b"/>
              <a:pathLst>
                <a:path w="5" h="4">
                  <a:moveTo>
                    <a:pt x="0" y="1"/>
                  </a:moveTo>
                  <a:cubicBezTo>
                    <a:pt x="1" y="2"/>
                    <a:pt x="2" y="3"/>
                    <a:pt x="3" y="4"/>
                  </a:cubicBezTo>
                  <a:cubicBezTo>
                    <a:pt x="5" y="2"/>
                    <a:pt x="2" y="0"/>
                    <a:pt x="0" y="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48" name="Freeform 1018">
              <a:extLst>
                <a:ext uri="{FF2B5EF4-FFF2-40B4-BE49-F238E27FC236}">
                  <a16:creationId xmlns:a16="http://schemas.microsoft.com/office/drawing/2014/main" id="{2AEA045A-C540-4C04-B542-8F9BF89455BD}"/>
                </a:ext>
              </a:extLst>
            </p:cNvPr>
            <p:cNvSpPr>
              <a:spLocks/>
            </p:cNvSpPr>
            <p:nvPr/>
          </p:nvSpPr>
          <p:spPr bwMode="auto">
            <a:xfrm>
              <a:off x="3233" y="2494"/>
              <a:ext cx="14" cy="19"/>
            </a:xfrm>
            <a:custGeom>
              <a:avLst/>
              <a:gdLst>
                <a:gd name="T0" fmla="*/ 34 w 9"/>
                <a:gd name="T1" fmla="*/ 0 h 13"/>
                <a:gd name="T2" fmla="*/ 0 w 9"/>
                <a:gd name="T3" fmla="*/ 26 h 13"/>
                <a:gd name="T4" fmla="*/ 34 w 9"/>
                <a:gd name="T5" fmla="*/ 0 h 13"/>
                <a:gd name="T6" fmla="*/ 0 60000 65536"/>
                <a:gd name="T7" fmla="*/ 0 60000 65536"/>
                <a:gd name="T8" fmla="*/ 0 60000 65536"/>
              </a:gdLst>
              <a:ahLst/>
              <a:cxnLst>
                <a:cxn ang="T6">
                  <a:pos x="T0" y="T1"/>
                </a:cxn>
                <a:cxn ang="T7">
                  <a:pos x="T2" y="T3"/>
                </a:cxn>
                <a:cxn ang="T8">
                  <a:pos x="T4" y="T5"/>
                </a:cxn>
              </a:cxnLst>
              <a:rect l="0" t="0" r="r" b="b"/>
              <a:pathLst>
                <a:path w="9" h="13">
                  <a:moveTo>
                    <a:pt x="9" y="0"/>
                  </a:moveTo>
                  <a:cubicBezTo>
                    <a:pt x="9" y="0"/>
                    <a:pt x="1" y="2"/>
                    <a:pt x="0" y="8"/>
                  </a:cubicBezTo>
                  <a:cubicBezTo>
                    <a:pt x="0" y="13"/>
                    <a:pt x="3" y="1"/>
                    <a:pt x="9" y="0"/>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49" name="Freeform 1019">
              <a:extLst>
                <a:ext uri="{FF2B5EF4-FFF2-40B4-BE49-F238E27FC236}">
                  <a16:creationId xmlns:a16="http://schemas.microsoft.com/office/drawing/2014/main" id="{6E7CAEBF-25B2-4E69-9F0D-C364F6698E3A}"/>
                </a:ext>
              </a:extLst>
            </p:cNvPr>
            <p:cNvSpPr>
              <a:spLocks/>
            </p:cNvSpPr>
            <p:nvPr/>
          </p:nvSpPr>
          <p:spPr bwMode="auto">
            <a:xfrm>
              <a:off x="3306" y="1656"/>
              <a:ext cx="143" cy="98"/>
            </a:xfrm>
            <a:custGeom>
              <a:avLst/>
              <a:gdLst>
                <a:gd name="T0" fmla="*/ 0 w 95"/>
                <a:gd name="T1" fmla="*/ 169 h 65"/>
                <a:gd name="T2" fmla="*/ 238 w 95"/>
                <a:gd name="T3" fmla="*/ 140 h 65"/>
                <a:gd name="T4" fmla="*/ 324 w 95"/>
                <a:gd name="T5" fmla="*/ 0 h 65"/>
                <a:gd name="T6" fmla="*/ 203 w 95"/>
                <a:gd name="T7" fmla="*/ 182 h 65"/>
                <a:gd name="T8" fmla="*/ 12 w 95"/>
                <a:gd name="T9" fmla="*/ 175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65">
                  <a:moveTo>
                    <a:pt x="0" y="49"/>
                  </a:moveTo>
                  <a:cubicBezTo>
                    <a:pt x="22" y="65"/>
                    <a:pt x="52" y="58"/>
                    <a:pt x="70" y="41"/>
                  </a:cubicBezTo>
                  <a:cubicBezTo>
                    <a:pt x="83" y="29"/>
                    <a:pt x="88" y="13"/>
                    <a:pt x="95" y="0"/>
                  </a:cubicBezTo>
                  <a:cubicBezTo>
                    <a:pt x="87" y="20"/>
                    <a:pt x="80" y="42"/>
                    <a:pt x="60" y="53"/>
                  </a:cubicBezTo>
                  <a:cubicBezTo>
                    <a:pt x="44" y="63"/>
                    <a:pt x="18" y="64"/>
                    <a:pt x="3" y="51"/>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50" name="Freeform 1020">
              <a:extLst>
                <a:ext uri="{FF2B5EF4-FFF2-40B4-BE49-F238E27FC236}">
                  <a16:creationId xmlns:a16="http://schemas.microsoft.com/office/drawing/2014/main" id="{D13DF267-65F8-4FFA-8B26-2899917E020B}"/>
                </a:ext>
              </a:extLst>
            </p:cNvPr>
            <p:cNvSpPr>
              <a:spLocks/>
            </p:cNvSpPr>
            <p:nvPr/>
          </p:nvSpPr>
          <p:spPr bwMode="auto">
            <a:xfrm>
              <a:off x="3729" y="1650"/>
              <a:ext cx="140" cy="108"/>
            </a:xfrm>
            <a:custGeom>
              <a:avLst/>
              <a:gdLst>
                <a:gd name="T0" fmla="*/ 8 w 93"/>
                <a:gd name="T1" fmla="*/ 0 h 72"/>
                <a:gd name="T2" fmla="*/ 126 w 93"/>
                <a:gd name="T3" fmla="*/ 188 h 72"/>
                <a:gd name="T4" fmla="*/ 318 w 93"/>
                <a:gd name="T5" fmla="*/ 216 h 72"/>
                <a:gd name="T6" fmla="*/ 126 w 93"/>
                <a:gd name="T7" fmla="*/ 176 h 72"/>
                <a:gd name="T8" fmla="*/ 8 w 93"/>
                <a:gd name="T9" fmla="*/ 26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 h="72">
                  <a:moveTo>
                    <a:pt x="2" y="0"/>
                  </a:moveTo>
                  <a:cubicBezTo>
                    <a:pt x="0" y="23"/>
                    <a:pt x="18" y="45"/>
                    <a:pt x="37" y="55"/>
                  </a:cubicBezTo>
                  <a:cubicBezTo>
                    <a:pt x="51" y="63"/>
                    <a:pt x="77" y="72"/>
                    <a:pt x="93" y="64"/>
                  </a:cubicBezTo>
                  <a:cubicBezTo>
                    <a:pt x="81" y="69"/>
                    <a:pt x="50" y="59"/>
                    <a:pt x="37" y="52"/>
                  </a:cubicBezTo>
                  <a:cubicBezTo>
                    <a:pt x="24" y="44"/>
                    <a:pt x="3" y="23"/>
                    <a:pt x="2" y="7"/>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51" name="Freeform 1021">
              <a:extLst>
                <a:ext uri="{FF2B5EF4-FFF2-40B4-BE49-F238E27FC236}">
                  <a16:creationId xmlns:a16="http://schemas.microsoft.com/office/drawing/2014/main" id="{13CF8031-718F-4FD7-9DA5-1B7A2B2D74F0}"/>
                </a:ext>
              </a:extLst>
            </p:cNvPr>
            <p:cNvSpPr>
              <a:spLocks/>
            </p:cNvSpPr>
            <p:nvPr/>
          </p:nvSpPr>
          <p:spPr bwMode="auto">
            <a:xfrm>
              <a:off x="3319" y="2345"/>
              <a:ext cx="339" cy="162"/>
            </a:xfrm>
            <a:custGeom>
              <a:avLst/>
              <a:gdLst>
                <a:gd name="T0" fmla="*/ 770 w 225"/>
                <a:gd name="T1" fmla="*/ 210 h 108"/>
                <a:gd name="T2" fmla="*/ 0 w 225"/>
                <a:gd name="T3" fmla="*/ 0 h 108"/>
                <a:gd name="T4" fmla="*/ 770 w 225"/>
                <a:gd name="T5" fmla="*/ 210 h 108"/>
                <a:gd name="T6" fmla="*/ 0 60000 65536"/>
                <a:gd name="T7" fmla="*/ 0 60000 65536"/>
                <a:gd name="T8" fmla="*/ 0 60000 65536"/>
              </a:gdLst>
              <a:ahLst/>
              <a:cxnLst>
                <a:cxn ang="T6">
                  <a:pos x="T0" y="T1"/>
                </a:cxn>
                <a:cxn ang="T7">
                  <a:pos x="T2" y="T3"/>
                </a:cxn>
                <a:cxn ang="T8">
                  <a:pos x="T4" y="T5"/>
                </a:cxn>
              </a:cxnLst>
              <a:rect l="0" t="0" r="r" b="b"/>
              <a:pathLst>
                <a:path w="225" h="108">
                  <a:moveTo>
                    <a:pt x="225" y="62"/>
                  </a:moveTo>
                  <a:cubicBezTo>
                    <a:pt x="225" y="62"/>
                    <a:pt x="121" y="108"/>
                    <a:pt x="0" y="0"/>
                  </a:cubicBezTo>
                  <a:cubicBezTo>
                    <a:pt x="0" y="0"/>
                    <a:pt x="104" y="97"/>
                    <a:pt x="225" y="62"/>
                  </a:cubicBez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52" name="Freeform 1022">
              <a:extLst>
                <a:ext uri="{FF2B5EF4-FFF2-40B4-BE49-F238E27FC236}">
                  <a16:creationId xmlns:a16="http://schemas.microsoft.com/office/drawing/2014/main" id="{E180A718-0E9C-4146-8E21-453C34BCDC0B}"/>
                </a:ext>
              </a:extLst>
            </p:cNvPr>
            <p:cNvSpPr>
              <a:spLocks/>
            </p:cNvSpPr>
            <p:nvPr/>
          </p:nvSpPr>
          <p:spPr bwMode="auto">
            <a:xfrm>
              <a:off x="3726" y="2345"/>
              <a:ext cx="143" cy="71"/>
            </a:xfrm>
            <a:custGeom>
              <a:avLst/>
              <a:gdLst>
                <a:gd name="T0" fmla="*/ 324 w 95"/>
                <a:gd name="T1" fmla="*/ 0 h 47"/>
                <a:gd name="T2" fmla="*/ 0 w 95"/>
                <a:gd name="T3" fmla="*/ 162 h 47"/>
                <a:gd name="T4" fmla="*/ 324 w 95"/>
                <a:gd name="T5" fmla="*/ 0 h 47"/>
                <a:gd name="T6" fmla="*/ 0 60000 65536"/>
                <a:gd name="T7" fmla="*/ 0 60000 65536"/>
                <a:gd name="T8" fmla="*/ 0 60000 65536"/>
              </a:gdLst>
              <a:ahLst/>
              <a:cxnLst>
                <a:cxn ang="T6">
                  <a:pos x="T0" y="T1"/>
                </a:cxn>
                <a:cxn ang="T7">
                  <a:pos x="T2" y="T3"/>
                </a:cxn>
                <a:cxn ang="T8">
                  <a:pos x="T4" y="T5"/>
                </a:cxn>
              </a:cxnLst>
              <a:rect l="0" t="0" r="r" b="b"/>
              <a:pathLst>
                <a:path w="95" h="47">
                  <a:moveTo>
                    <a:pt x="95" y="0"/>
                  </a:moveTo>
                  <a:cubicBezTo>
                    <a:pt x="95" y="0"/>
                    <a:pt x="40" y="37"/>
                    <a:pt x="0" y="47"/>
                  </a:cubicBezTo>
                  <a:cubicBezTo>
                    <a:pt x="0" y="47"/>
                    <a:pt x="50" y="39"/>
                    <a:pt x="95" y="0"/>
                  </a:cubicBezTo>
                  <a:close/>
                </a:path>
              </a:pathLst>
            </a:custGeom>
            <a:solidFill>
              <a:srgbClr val="8F8E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53" name="Freeform 1023">
              <a:extLst>
                <a:ext uri="{FF2B5EF4-FFF2-40B4-BE49-F238E27FC236}">
                  <a16:creationId xmlns:a16="http://schemas.microsoft.com/office/drawing/2014/main" id="{A15D9C0D-C054-4E40-80CA-7CE892995A39}"/>
                </a:ext>
              </a:extLst>
            </p:cNvPr>
            <p:cNvSpPr>
              <a:spLocks/>
            </p:cNvSpPr>
            <p:nvPr/>
          </p:nvSpPr>
          <p:spPr bwMode="auto">
            <a:xfrm>
              <a:off x="3393" y="3082"/>
              <a:ext cx="75" cy="81"/>
            </a:xfrm>
            <a:custGeom>
              <a:avLst/>
              <a:gdLst>
                <a:gd name="T0" fmla="*/ 0 w 50"/>
                <a:gd name="T1" fmla="*/ 129 h 54"/>
                <a:gd name="T2" fmla="*/ 156 w 50"/>
                <a:gd name="T3" fmla="*/ 0 h 54"/>
                <a:gd name="T4" fmla="*/ 143 w 50"/>
                <a:gd name="T5" fmla="*/ 107 h 54"/>
                <a:gd name="T6" fmla="*/ 27 w 50"/>
                <a:gd name="T7" fmla="*/ 14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54">
                  <a:moveTo>
                    <a:pt x="0" y="38"/>
                  </a:moveTo>
                  <a:cubicBezTo>
                    <a:pt x="20" y="54"/>
                    <a:pt x="41" y="14"/>
                    <a:pt x="46" y="0"/>
                  </a:cubicBezTo>
                  <a:cubicBezTo>
                    <a:pt x="47" y="11"/>
                    <a:pt x="50" y="21"/>
                    <a:pt x="42" y="31"/>
                  </a:cubicBezTo>
                  <a:cubicBezTo>
                    <a:pt x="34" y="39"/>
                    <a:pt x="19" y="42"/>
                    <a:pt x="8" y="42"/>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54" name="Freeform 1024">
              <a:extLst>
                <a:ext uri="{FF2B5EF4-FFF2-40B4-BE49-F238E27FC236}">
                  <a16:creationId xmlns:a16="http://schemas.microsoft.com/office/drawing/2014/main" id="{FA2F7F51-5454-429D-96CF-FFE863862DAA}"/>
                </a:ext>
              </a:extLst>
            </p:cNvPr>
            <p:cNvSpPr>
              <a:spLocks/>
            </p:cNvSpPr>
            <p:nvPr/>
          </p:nvSpPr>
          <p:spPr bwMode="auto">
            <a:xfrm>
              <a:off x="3782" y="3073"/>
              <a:ext cx="55" cy="81"/>
            </a:xfrm>
            <a:custGeom>
              <a:avLst/>
              <a:gdLst>
                <a:gd name="T0" fmla="*/ 0 w 37"/>
                <a:gd name="T1" fmla="*/ 147 h 54"/>
                <a:gd name="T2" fmla="*/ 95 w 37"/>
                <a:gd name="T3" fmla="*/ 0 h 54"/>
                <a:gd name="T4" fmla="*/ 13 w 37"/>
                <a:gd name="T5" fmla="*/ 153 h 54"/>
                <a:gd name="T6" fmla="*/ 0 60000 65536"/>
                <a:gd name="T7" fmla="*/ 0 60000 65536"/>
                <a:gd name="T8" fmla="*/ 0 60000 65536"/>
              </a:gdLst>
              <a:ahLst/>
              <a:cxnLst>
                <a:cxn ang="T6">
                  <a:pos x="T0" y="T1"/>
                </a:cxn>
                <a:cxn ang="T7">
                  <a:pos x="T2" y="T3"/>
                </a:cxn>
                <a:cxn ang="T8">
                  <a:pos x="T4" y="T5"/>
                </a:cxn>
              </a:cxnLst>
              <a:rect l="0" t="0" r="r" b="b"/>
              <a:pathLst>
                <a:path w="37" h="54">
                  <a:moveTo>
                    <a:pt x="0" y="43"/>
                  </a:moveTo>
                  <a:cubicBezTo>
                    <a:pt x="21" y="52"/>
                    <a:pt x="29" y="12"/>
                    <a:pt x="29" y="0"/>
                  </a:cubicBezTo>
                  <a:cubicBezTo>
                    <a:pt x="37" y="18"/>
                    <a:pt x="29" y="54"/>
                    <a:pt x="4" y="45"/>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55" name="Freeform 1025">
              <a:extLst>
                <a:ext uri="{FF2B5EF4-FFF2-40B4-BE49-F238E27FC236}">
                  <a16:creationId xmlns:a16="http://schemas.microsoft.com/office/drawing/2014/main" id="{4B4FB10A-327D-4D13-98F8-E04BFA63C72A}"/>
                </a:ext>
              </a:extLst>
            </p:cNvPr>
            <p:cNvSpPr>
              <a:spLocks/>
            </p:cNvSpPr>
            <p:nvPr/>
          </p:nvSpPr>
          <p:spPr bwMode="auto">
            <a:xfrm>
              <a:off x="3565" y="2459"/>
              <a:ext cx="66" cy="93"/>
            </a:xfrm>
            <a:custGeom>
              <a:avLst/>
              <a:gdLst>
                <a:gd name="T0" fmla="*/ 149 w 44"/>
                <a:gd name="T1" fmla="*/ 0 h 62"/>
                <a:gd name="T2" fmla="*/ 129 w 44"/>
                <a:gd name="T3" fmla="*/ 153 h 62"/>
                <a:gd name="T4" fmla="*/ 0 w 44"/>
                <a:gd name="T5" fmla="*/ 170 h 62"/>
                <a:gd name="T6" fmla="*/ 72 w 44"/>
                <a:gd name="T7" fmla="*/ 161 h 62"/>
                <a:gd name="T8" fmla="*/ 80 w 44"/>
                <a:gd name="T9" fmla="*/ 95 h 62"/>
                <a:gd name="T10" fmla="*/ 135 w 44"/>
                <a:gd name="T11" fmla="*/ 12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2">
                  <a:moveTo>
                    <a:pt x="44" y="0"/>
                  </a:moveTo>
                  <a:cubicBezTo>
                    <a:pt x="43" y="13"/>
                    <a:pt x="44" y="32"/>
                    <a:pt x="38" y="45"/>
                  </a:cubicBezTo>
                  <a:cubicBezTo>
                    <a:pt x="29" y="62"/>
                    <a:pt x="15" y="52"/>
                    <a:pt x="0" y="50"/>
                  </a:cubicBezTo>
                  <a:cubicBezTo>
                    <a:pt x="6" y="51"/>
                    <a:pt x="16" y="51"/>
                    <a:pt x="21" y="47"/>
                  </a:cubicBezTo>
                  <a:cubicBezTo>
                    <a:pt x="28" y="40"/>
                    <a:pt x="22" y="36"/>
                    <a:pt x="23" y="28"/>
                  </a:cubicBezTo>
                  <a:cubicBezTo>
                    <a:pt x="24" y="14"/>
                    <a:pt x="35" y="13"/>
                    <a:pt x="40" y="3"/>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56" name="Freeform 1026">
              <a:extLst>
                <a:ext uri="{FF2B5EF4-FFF2-40B4-BE49-F238E27FC236}">
                  <a16:creationId xmlns:a16="http://schemas.microsoft.com/office/drawing/2014/main" id="{DEDC5E7B-AA15-4368-B2DD-B174DED71B3E}"/>
                </a:ext>
              </a:extLst>
            </p:cNvPr>
            <p:cNvSpPr>
              <a:spLocks/>
            </p:cNvSpPr>
            <p:nvPr/>
          </p:nvSpPr>
          <p:spPr bwMode="auto">
            <a:xfrm>
              <a:off x="4063" y="1929"/>
              <a:ext cx="32" cy="355"/>
            </a:xfrm>
            <a:custGeom>
              <a:avLst/>
              <a:gdLst>
                <a:gd name="T0" fmla="*/ 12 w 21"/>
                <a:gd name="T1" fmla="*/ 351 h 237"/>
                <a:gd name="T2" fmla="*/ 75 w 21"/>
                <a:gd name="T3" fmla="*/ 797 h 237"/>
                <a:gd name="T4" fmla="*/ 41 w 21"/>
                <a:gd name="T5" fmla="*/ 391 h 237"/>
                <a:gd name="T6" fmla="*/ 5 w 21"/>
                <a:gd name="T7" fmla="*/ 0 h 237"/>
                <a:gd name="T8" fmla="*/ 12 w 21"/>
                <a:gd name="T9" fmla="*/ 351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37">
                  <a:moveTo>
                    <a:pt x="3" y="104"/>
                  </a:moveTo>
                  <a:cubicBezTo>
                    <a:pt x="4" y="124"/>
                    <a:pt x="13" y="208"/>
                    <a:pt x="21" y="237"/>
                  </a:cubicBezTo>
                  <a:cubicBezTo>
                    <a:pt x="19" y="220"/>
                    <a:pt x="13" y="170"/>
                    <a:pt x="12" y="116"/>
                  </a:cubicBezTo>
                  <a:cubicBezTo>
                    <a:pt x="11" y="61"/>
                    <a:pt x="6" y="24"/>
                    <a:pt x="1" y="0"/>
                  </a:cubicBezTo>
                  <a:cubicBezTo>
                    <a:pt x="0" y="25"/>
                    <a:pt x="2" y="81"/>
                    <a:pt x="3" y="104"/>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57" name="Freeform 1027">
              <a:extLst>
                <a:ext uri="{FF2B5EF4-FFF2-40B4-BE49-F238E27FC236}">
                  <a16:creationId xmlns:a16="http://schemas.microsoft.com/office/drawing/2014/main" id="{FCFF95A5-11C2-411C-83BC-E5F2CC482290}"/>
                </a:ext>
              </a:extLst>
            </p:cNvPr>
            <p:cNvSpPr>
              <a:spLocks/>
            </p:cNvSpPr>
            <p:nvPr/>
          </p:nvSpPr>
          <p:spPr bwMode="auto">
            <a:xfrm>
              <a:off x="3238" y="1532"/>
              <a:ext cx="42" cy="388"/>
            </a:xfrm>
            <a:custGeom>
              <a:avLst/>
              <a:gdLst>
                <a:gd name="T0" fmla="*/ 86 w 28"/>
                <a:gd name="T1" fmla="*/ 0 h 259"/>
                <a:gd name="T2" fmla="*/ 86 w 28"/>
                <a:gd name="T3" fmla="*/ 370 h 259"/>
                <a:gd name="T4" fmla="*/ 39 w 28"/>
                <a:gd name="T5" fmla="*/ 763 h 259"/>
                <a:gd name="T6" fmla="*/ 26 w 28"/>
                <a:gd name="T7" fmla="*/ 870 h 259"/>
                <a:gd name="T8" fmla="*/ 32 w 28"/>
                <a:gd name="T9" fmla="*/ 512 h 259"/>
                <a:gd name="T10" fmla="*/ 86 w 28"/>
                <a:gd name="T11" fmla="*/ 0 h 2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59">
                  <a:moveTo>
                    <a:pt x="25" y="0"/>
                  </a:moveTo>
                  <a:cubicBezTo>
                    <a:pt x="27" y="19"/>
                    <a:pt x="27" y="75"/>
                    <a:pt x="25" y="110"/>
                  </a:cubicBezTo>
                  <a:cubicBezTo>
                    <a:pt x="23" y="145"/>
                    <a:pt x="15" y="208"/>
                    <a:pt x="11" y="227"/>
                  </a:cubicBezTo>
                  <a:cubicBezTo>
                    <a:pt x="7" y="247"/>
                    <a:pt x="7" y="259"/>
                    <a:pt x="7" y="259"/>
                  </a:cubicBezTo>
                  <a:cubicBezTo>
                    <a:pt x="0" y="232"/>
                    <a:pt x="8" y="170"/>
                    <a:pt x="9" y="152"/>
                  </a:cubicBezTo>
                  <a:cubicBezTo>
                    <a:pt x="10" y="134"/>
                    <a:pt x="28" y="24"/>
                    <a:pt x="25"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58" name="Freeform 1028">
              <a:extLst>
                <a:ext uri="{FF2B5EF4-FFF2-40B4-BE49-F238E27FC236}">
                  <a16:creationId xmlns:a16="http://schemas.microsoft.com/office/drawing/2014/main" id="{D5A6702D-AD19-4FC9-ABB9-510D62A9ACDD}"/>
                </a:ext>
              </a:extLst>
            </p:cNvPr>
            <p:cNvSpPr>
              <a:spLocks/>
            </p:cNvSpPr>
            <p:nvPr/>
          </p:nvSpPr>
          <p:spPr bwMode="auto">
            <a:xfrm>
              <a:off x="3104" y="1944"/>
              <a:ext cx="27" cy="325"/>
            </a:xfrm>
            <a:custGeom>
              <a:avLst/>
              <a:gdLst>
                <a:gd name="T0" fmla="*/ 0 w 18"/>
                <a:gd name="T1" fmla="*/ 729 h 217"/>
                <a:gd name="T2" fmla="*/ 21 w 18"/>
                <a:gd name="T3" fmla="*/ 397 h 217"/>
                <a:gd name="T4" fmla="*/ 54 w 18"/>
                <a:gd name="T5" fmla="*/ 0 h 217"/>
                <a:gd name="T6" fmla="*/ 59 w 18"/>
                <a:gd name="T7" fmla="*/ 298 h 217"/>
                <a:gd name="T8" fmla="*/ 0 w 18"/>
                <a:gd name="T9" fmla="*/ 729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17">
                  <a:moveTo>
                    <a:pt x="0" y="217"/>
                  </a:moveTo>
                  <a:cubicBezTo>
                    <a:pt x="0" y="211"/>
                    <a:pt x="6" y="158"/>
                    <a:pt x="6" y="118"/>
                  </a:cubicBezTo>
                  <a:cubicBezTo>
                    <a:pt x="6" y="75"/>
                    <a:pt x="9" y="31"/>
                    <a:pt x="16" y="0"/>
                  </a:cubicBezTo>
                  <a:cubicBezTo>
                    <a:pt x="13" y="19"/>
                    <a:pt x="16" y="60"/>
                    <a:pt x="17" y="89"/>
                  </a:cubicBezTo>
                  <a:cubicBezTo>
                    <a:pt x="18" y="117"/>
                    <a:pt x="9" y="191"/>
                    <a:pt x="0" y="2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59" name="Freeform 1029">
              <a:extLst>
                <a:ext uri="{FF2B5EF4-FFF2-40B4-BE49-F238E27FC236}">
                  <a16:creationId xmlns:a16="http://schemas.microsoft.com/office/drawing/2014/main" id="{90F3C3DB-F7F3-4431-98F8-FB878B05457D}"/>
                </a:ext>
              </a:extLst>
            </p:cNvPr>
            <p:cNvSpPr>
              <a:spLocks/>
            </p:cNvSpPr>
            <p:nvPr/>
          </p:nvSpPr>
          <p:spPr bwMode="auto">
            <a:xfrm>
              <a:off x="3581" y="2206"/>
              <a:ext cx="42" cy="15"/>
            </a:xfrm>
            <a:custGeom>
              <a:avLst/>
              <a:gdLst>
                <a:gd name="T0" fmla="*/ 32 w 28"/>
                <a:gd name="T1" fmla="*/ 0 h 10"/>
                <a:gd name="T2" fmla="*/ 27 w 28"/>
                <a:gd name="T3" fmla="*/ 32 h 10"/>
                <a:gd name="T4" fmla="*/ 66 w 28"/>
                <a:gd name="T5" fmla="*/ 14 h 10"/>
                <a:gd name="T6" fmla="*/ 0 60000 65536"/>
                <a:gd name="T7" fmla="*/ 0 60000 65536"/>
                <a:gd name="T8" fmla="*/ 0 60000 65536"/>
              </a:gdLst>
              <a:ahLst/>
              <a:cxnLst>
                <a:cxn ang="T6">
                  <a:pos x="T0" y="T1"/>
                </a:cxn>
                <a:cxn ang="T7">
                  <a:pos x="T2" y="T3"/>
                </a:cxn>
                <a:cxn ang="T8">
                  <a:pos x="T4" y="T5"/>
                </a:cxn>
              </a:cxnLst>
              <a:rect l="0" t="0" r="r" b="b"/>
              <a:pathLst>
                <a:path w="28" h="10">
                  <a:moveTo>
                    <a:pt x="9" y="0"/>
                  </a:moveTo>
                  <a:cubicBezTo>
                    <a:pt x="0" y="0"/>
                    <a:pt x="0" y="7"/>
                    <a:pt x="8" y="9"/>
                  </a:cubicBezTo>
                  <a:cubicBezTo>
                    <a:pt x="15" y="10"/>
                    <a:pt x="28" y="5"/>
                    <a:pt x="19" y="4"/>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60" name="Freeform 1030">
              <a:extLst>
                <a:ext uri="{FF2B5EF4-FFF2-40B4-BE49-F238E27FC236}">
                  <a16:creationId xmlns:a16="http://schemas.microsoft.com/office/drawing/2014/main" id="{F1FBFF3F-85C3-41CA-A762-79E586B87BF3}"/>
                </a:ext>
              </a:extLst>
            </p:cNvPr>
            <p:cNvSpPr>
              <a:spLocks/>
            </p:cNvSpPr>
            <p:nvPr/>
          </p:nvSpPr>
          <p:spPr bwMode="auto">
            <a:xfrm>
              <a:off x="3598" y="2456"/>
              <a:ext cx="68" cy="110"/>
            </a:xfrm>
            <a:custGeom>
              <a:avLst/>
              <a:gdLst>
                <a:gd name="T0" fmla="*/ 103 w 45"/>
                <a:gd name="T1" fmla="*/ 14 h 73"/>
                <a:gd name="T2" fmla="*/ 115 w 45"/>
                <a:gd name="T3" fmla="*/ 93 h 73"/>
                <a:gd name="T4" fmla="*/ 115 w 45"/>
                <a:gd name="T5" fmla="*/ 163 h 73"/>
                <a:gd name="T6" fmla="*/ 82 w 45"/>
                <a:gd name="T7" fmla="*/ 225 h 73"/>
                <a:gd name="T8" fmla="*/ 0 w 45"/>
                <a:gd name="T9" fmla="*/ 243 h 73"/>
                <a:gd name="T10" fmla="*/ 80 w 45"/>
                <a:gd name="T11" fmla="*/ 225 h 73"/>
                <a:gd name="T12" fmla="*/ 144 w 45"/>
                <a:gd name="T13" fmla="*/ 169 h 73"/>
                <a:gd name="T14" fmla="*/ 110 w 45"/>
                <a:gd name="T15" fmla="*/ 0 h 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73">
                  <a:moveTo>
                    <a:pt x="30" y="4"/>
                  </a:moveTo>
                  <a:cubicBezTo>
                    <a:pt x="30" y="12"/>
                    <a:pt x="32" y="19"/>
                    <a:pt x="33" y="27"/>
                  </a:cubicBezTo>
                  <a:cubicBezTo>
                    <a:pt x="34" y="34"/>
                    <a:pt x="34" y="41"/>
                    <a:pt x="33" y="48"/>
                  </a:cubicBezTo>
                  <a:cubicBezTo>
                    <a:pt x="31" y="55"/>
                    <a:pt x="30" y="62"/>
                    <a:pt x="24" y="66"/>
                  </a:cubicBezTo>
                  <a:cubicBezTo>
                    <a:pt x="16" y="71"/>
                    <a:pt x="9" y="68"/>
                    <a:pt x="0" y="71"/>
                  </a:cubicBezTo>
                  <a:cubicBezTo>
                    <a:pt x="7" y="73"/>
                    <a:pt x="17" y="68"/>
                    <a:pt x="23" y="66"/>
                  </a:cubicBezTo>
                  <a:cubicBezTo>
                    <a:pt x="33" y="64"/>
                    <a:pt x="41" y="59"/>
                    <a:pt x="42" y="49"/>
                  </a:cubicBezTo>
                  <a:cubicBezTo>
                    <a:pt x="45" y="31"/>
                    <a:pt x="35" y="16"/>
                    <a:pt x="32"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61" name="Freeform 1031">
              <a:extLst>
                <a:ext uri="{FF2B5EF4-FFF2-40B4-BE49-F238E27FC236}">
                  <a16:creationId xmlns:a16="http://schemas.microsoft.com/office/drawing/2014/main" id="{070F9F16-B995-40AD-8A4E-C6BFBD8DB1DA}"/>
                </a:ext>
              </a:extLst>
            </p:cNvPr>
            <p:cNvSpPr>
              <a:spLocks/>
            </p:cNvSpPr>
            <p:nvPr/>
          </p:nvSpPr>
          <p:spPr bwMode="auto">
            <a:xfrm>
              <a:off x="3806" y="1664"/>
              <a:ext cx="40" cy="39"/>
            </a:xfrm>
            <a:custGeom>
              <a:avLst/>
              <a:gdLst>
                <a:gd name="T0" fmla="*/ 22 w 27"/>
                <a:gd name="T1" fmla="*/ 12 h 26"/>
                <a:gd name="T2" fmla="*/ 55 w 27"/>
                <a:gd name="T3" fmla="*/ 80 h 26"/>
                <a:gd name="T4" fmla="*/ 86 w 27"/>
                <a:gd name="T5" fmla="*/ 41 h 26"/>
                <a:gd name="T6" fmla="*/ 49 w 27"/>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6">
                  <a:moveTo>
                    <a:pt x="7" y="3"/>
                  </a:moveTo>
                  <a:cubicBezTo>
                    <a:pt x="0" y="11"/>
                    <a:pt x="4" y="26"/>
                    <a:pt x="17" y="23"/>
                  </a:cubicBezTo>
                  <a:cubicBezTo>
                    <a:pt x="21" y="22"/>
                    <a:pt x="25" y="17"/>
                    <a:pt x="26" y="12"/>
                  </a:cubicBezTo>
                  <a:cubicBezTo>
                    <a:pt x="27" y="5"/>
                    <a:pt x="21" y="2"/>
                    <a:pt x="15"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62" name="Freeform 1032">
              <a:extLst>
                <a:ext uri="{FF2B5EF4-FFF2-40B4-BE49-F238E27FC236}">
                  <a16:creationId xmlns:a16="http://schemas.microsoft.com/office/drawing/2014/main" id="{88804A64-6A54-4004-B59D-2639EDDEAC2E}"/>
                </a:ext>
              </a:extLst>
            </p:cNvPr>
            <p:cNvSpPr>
              <a:spLocks/>
            </p:cNvSpPr>
            <p:nvPr/>
          </p:nvSpPr>
          <p:spPr bwMode="auto">
            <a:xfrm>
              <a:off x="3342" y="1656"/>
              <a:ext cx="60" cy="56"/>
            </a:xfrm>
            <a:custGeom>
              <a:avLst/>
              <a:gdLst>
                <a:gd name="T0" fmla="*/ 68 w 40"/>
                <a:gd name="T1" fmla="*/ 5 h 37"/>
                <a:gd name="T2" fmla="*/ 26 w 40"/>
                <a:gd name="T3" fmla="*/ 76 h 37"/>
                <a:gd name="T4" fmla="*/ 108 w 40"/>
                <a:gd name="T5" fmla="*/ 14 h 37"/>
                <a:gd name="T6" fmla="*/ 0 60000 65536"/>
                <a:gd name="T7" fmla="*/ 0 60000 65536"/>
                <a:gd name="T8" fmla="*/ 0 60000 65536"/>
              </a:gdLst>
              <a:ahLst/>
              <a:cxnLst>
                <a:cxn ang="T6">
                  <a:pos x="T0" y="T1"/>
                </a:cxn>
                <a:cxn ang="T7">
                  <a:pos x="T2" y="T3"/>
                </a:cxn>
                <a:cxn ang="T8">
                  <a:pos x="T4" y="T5"/>
                </a:cxn>
              </a:cxnLst>
              <a:rect l="0" t="0" r="r" b="b"/>
              <a:pathLst>
                <a:path w="40" h="37">
                  <a:moveTo>
                    <a:pt x="20" y="1"/>
                  </a:moveTo>
                  <a:cubicBezTo>
                    <a:pt x="9" y="0"/>
                    <a:pt x="0" y="12"/>
                    <a:pt x="7" y="22"/>
                  </a:cubicBezTo>
                  <a:cubicBezTo>
                    <a:pt x="18" y="37"/>
                    <a:pt x="40" y="19"/>
                    <a:pt x="32" y="4"/>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63" name="Freeform 1033">
              <a:extLst>
                <a:ext uri="{FF2B5EF4-FFF2-40B4-BE49-F238E27FC236}">
                  <a16:creationId xmlns:a16="http://schemas.microsoft.com/office/drawing/2014/main" id="{B1BD8364-9407-4601-8595-40474BDDEBDA}"/>
                </a:ext>
              </a:extLst>
            </p:cNvPr>
            <p:cNvSpPr>
              <a:spLocks/>
            </p:cNvSpPr>
            <p:nvPr/>
          </p:nvSpPr>
          <p:spPr bwMode="auto">
            <a:xfrm>
              <a:off x="3283" y="1530"/>
              <a:ext cx="6" cy="174"/>
            </a:xfrm>
            <a:custGeom>
              <a:avLst/>
              <a:gdLst>
                <a:gd name="T0" fmla="*/ 0 w 4"/>
                <a:gd name="T1" fmla="*/ 392 h 116"/>
                <a:gd name="T2" fmla="*/ 0 w 4"/>
                <a:gd name="T3" fmla="*/ 390 h 116"/>
                <a:gd name="T4" fmla="*/ 0 w 4"/>
                <a:gd name="T5" fmla="*/ 0 h 116"/>
                <a:gd name="T6" fmla="*/ 0 60000 65536"/>
                <a:gd name="T7" fmla="*/ 0 60000 65536"/>
                <a:gd name="T8" fmla="*/ 0 60000 65536"/>
              </a:gdLst>
              <a:ahLst/>
              <a:cxnLst>
                <a:cxn ang="T6">
                  <a:pos x="T0" y="T1"/>
                </a:cxn>
                <a:cxn ang="T7">
                  <a:pos x="T2" y="T3"/>
                </a:cxn>
                <a:cxn ang="T8">
                  <a:pos x="T4" y="T5"/>
                </a:cxn>
              </a:cxnLst>
              <a:rect l="0" t="0" r="r" b="b"/>
              <a:pathLst>
                <a:path w="4" h="116">
                  <a:moveTo>
                    <a:pt x="0" y="116"/>
                  </a:moveTo>
                  <a:cubicBezTo>
                    <a:pt x="0" y="115"/>
                    <a:pt x="0" y="115"/>
                    <a:pt x="0" y="115"/>
                  </a:cubicBezTo>
                  <a:cubicBezTo>
                    <a:pt x="2" y="76"/>
                    <a:pt x="4" y="8"/>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64" name="Freeform 1034">
              <a:extLst>
                <a:ext uri="{FF2B5EF4-FFF2-40B4-BE49-F238E27FC236}">
                  <a16:creationId xmlns:a16="http://schemas.microsoft.com/office/drawing/2014/main" id="{0E159B57-C3C9-476E-9FA3-42CE4EEF0C42}"/>
                </a:ext>
              </a:extLst>
            </p:cNvPr>
            <p:cNvSpPr>
              <a:spLocks/>
            </p:cNvSpPr>
            <p:nvPr/>
          </p:nvSpPr>
          <p:spPr bwMode="auto">
            <a:xfrm>
              <a:off x="3351" y="1667"/>
              <a:ext cx="1" cy="4"/>
            </a:xfrm>
            <a:custGeom>
              <a:avLst/>
              <a:gdLst>
                <a:gd name="T0" fmla="*/ 0 w 1"/>
                <a:gd name="T1" fmla="*/ 7 h 3"/>
                <a:gd name="T2" fmla="*/ 1 w 1"/>
                <a:gd name="T3" fmla="*/ 0 h 3"/>
                <a:gd name="T4" fmla="*/ 0 60000 65536"/>
                <a:gd name="T5" fmla="*/ 0 60000 65536"/>
              </a:gdLst>
              <a:ahLst/>
              <a:cxnLst>
                <a:cxn ang="T4">
                  <a:pos x="T0" y="T1"/>
                </a:cxn>
                <a:cxn ang="T5">
                  <a:pos x="T2" y="T3"/>
                </a:cxn>
              </a:cxnLst>
              <a:rect l="0" t="0" r="r" b="b"/>
              <a:pathLst>
                <a:path w="1" h="3">
                  <a:moveTo>
                    <a:pt x="0" y="3"/>
                  </a:moveTo>
                  <a:cubicBezTo>
                    <a:pt x="0" y="2"/>
                    <a:pt x="1" y="1"/>
                    <a:pt x="1"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65" name="Freeform 1035">
              <a:extLst>
                <a:ext uri="{FF2B5EF4-FFF2-40B4-BE49-F238E27FC236}">
                  <a16:creationId xmlns:a16="http://schemas.microsoft.com/office/drawing/2014/main" id="{4156D2C5-232E-437F-BDE8-04D609BCCF12}"/>
                </a:ext>
              </a:extLst>
            </p:cNvPr>
            <p:cNvSpPr>
              <a:spLocks/>
            </p:cNvSpPr>
            <p:nvPr/>
          </p:nvSpPr>
          <p:spPr bwMode="auto">
            <a:xfrm>
              <a:off x="3352" y="1658"/>
              <a:ext cx="36" cy="39"/>
            </a:xfrm>
            <a:custGeom>
              <a:avLst/>
              <a:gdLst>
                <a:gd name="T0" fmla="*/ 39 w 24"/>
                <a:gd name="T1" fmla="*/ 0 h 26"/>
                <a:gd name="T2" fmla="*/ 81 w 24"/>
                <a:gd name="T3" fmla="*/ 45 h 26"/>
                <a:gd name="T4" fmla="*/ 39 w 24"/>
                <a:gd name="T5" fmla="*/ 89 h 26"/>
                <a:gd name="T6" fmla="*/ 0 w 24"/>
                <a:gd name="T7" fmla="*/ 62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6">
                  <a:moveTo>
                    <a:pt x="11" y="0"/>
                  </a:moveTo>
                  <a:cubicBezTo>
                    <a:pt x="19" y="0"/>
                    <a:pt x="24" y="5"/>
                    <a:pt x="24" y="13"/>
                  </a:cubicBezTo>
                  <a:cubicBezTo>
                    <a:pt x="24" y="20"/>
                    <a:pt x="19" y="26"/>
                    <a:pt x="11" y="26"/>
                  </a:cubicBezTo>
                  <a:cubicBezTo>
                    <a:pt x="6" y="26"/>
                    <a:pt x="2" y="23"/>
                    <a:pt x="0" y="1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66" name="Oval 1036">
              <a:extLst>
                <a:ext uri="{FF2B5EF4-FFF2-40B4-BE49-F238E27FC236}">
                  <a16:creationId xmlns:a16="http://schemas.microsoft.com/office/drawing/2014/main" id="{89C0B4FB-D81F-4891-9BBD-C916A837231C}"/>
                </a:ext>
              </a:extLst>
            </p:cNvPr>
            <p:cNvSpPr>
              <a:spLocks noChangeArrowheads="1"/>
            </p:cNvSpPr>
            <p:nvPr/>
          </p:nvSpPr>
          <p:spPr bwMode="auto">
            <a:xfrm>
              <a:off x="3364" y="1671"/>
              <a:ext cx="11" cy="11"/>
            </a:xfrm>
            <a:prstGeom prst="ellipse">
              <a:avLst/>
            </a:prstGeom>
            <a:noFill/>
            <a:ln w="4763" cap="rnd">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1351" dirty="0">
                <a:latin typeface="Helvetica Neue" panose="02000503000000020004" pitchFamily="2" charset="0"/>
                <a:cs typeface="Helvetica Neue" panose="02000503000000020004" pitchFamily="2" charset="0"/>
              </a:endParaRPr>
            </a:p>
          </p:txBody>
        </p:sp>
        <p:sp>
          <p:nvSpPr>
            <p:cNvPr id="1067" name="Freeform 1037">
              <a:extLst>
                <a:ext uri="{FF2B5EF4-FFF2-40B4-BE49-F238E27FC236}">
                  <a16:creationId xmlns:a16="http://schemas.microsoft.com/office/drawing/2014/main" id="{639B131C-7573-46A2-850B-A5943F4D22DD}"/>
                </a:ext>
              </a:extLst>
            </p:cNvPr>
            <p:cNvSpPr>
              <a:spLocks/>
            </p:cNvSpPr>
            <p:nvPr/>
          </p:nvSpPr>
          <p:spPr bwMode="auto">
            <a:xfrm>
              <a:off x="3577" y="2203"/>
              <a:ext cx="46" cy="14"/>
            </a:xfrm>
            <a:custGeom>
              <a:avLst/>
              <a:gdLst>
                <a:gd name="T0" fmla="*/ 0 w 31"/>
                <a:gd name="T1" fmla="*/ 30 h 9"/>
                <a:gd name="T2" fmla="*/ 49 w 31"/>
                <a:gd name="T3" fmla="*/ 0 h 9"/>
                <a:gd name="T4" fmla="*/ 101 w 31"/>
                <a:gd name="T5" fmla="*/ 34 h 9"/>
                <a:gd name="T6" fmla="*/ 0 60000 65536"/>
                <a:gd name="T7" fmla="*/ 0 60000 65536"/>
                <a:gd name="T8" fmla="*/ 0 60000 65536"/>
              </a:gdLst>
              <a:ahLst/>
              <a:cxnLst>
                <a:cxn ang="T6">
                  <a:pos x="T0" y="T1"/>
                </a:cxn>
                <a:cxn ang="T7">
                  <a:pos x="T2" y="T3"/>
                </a:cxn>
                <a:cxn ang="T8">
                  <a:pos x="T4" y="T5"/>
                </a:cxn>
              </a:cxnLst>
              <a:rect l="0" t="0" r="r" b="b"/>
              <a:pathLst>
                <a:path w="31" h="9">
                  <a:moveTo>
                    <a:pt x="0" y="8"/>
                  </a:moveTo>
                  <a:cubicBezTo>
                    <a:pt x="7" y="2"/>
                    <a:pt x="8" y="0"/>
                    <a:pt x="15" y="0"/>
                  </a:cubicBezTo>
                  <a:cubicBezTo>
                    <a:pt x="22" y="0"/>
                    <a:pt x="23" y="2"/>
                    <a:pt x="31" y="9"/>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68" name="Freeform 1038">
              <a:extLst>
                <a:ext uri="{FF2B5EF4-FFF2-40B4-BE49-F238E27FC236}">
                  <a16:creationId xmlns:a16="http://schemas.microsoft.com/office/drawing/2014/main" id="{D2FBE272-F553-4423-A952-86A72F4D1F8E}"/>
                </a:ext>
              </a:extLst>
            </p:cNvPr>
            <p:cNvSpPr>
              <a:spLocks/>
            </p:cNvSpPr>
            <p:nvPr/>
          </p:nvSpPr>
          <p:spPr bwMode="auto">
            <a:xfrm>
              <a:off x="3584" y="2211"/>
              <a:ext cx="30" cy="9"/>
            </a:xfrm>
            <a:custGeom>
              <a:avLst/>
              <a:gdLst>
                <a:gd name="T0" fmla="*/ 0 w 20"/>
                <a:gd name="T1" fmla="*/ 0 h 6"/>
                <a:gd name="T2" fmla="*/ 68 w 20"/>
                <a:gd name="T3" fmla="*/ 0 h 6"/>
                <a:gd name="T4" fmla="*/ 0 60000 65536"/>
                <a:gd name="T5" fmla="*/ 0 60000 65536"/>
              </a:gdLst>
              <a:ahLst/>
              <a:cxnLst>
                <a:cxn ang="T4">
                  <a:pos x="T0" y="T1"/>
                </a:cxn>
                <a:cxn ang="T5">
                  <a:pos x="T2" y="T3"/>
                </a:cxn>
              </a:cxnLst>
              <a:rect l="0" t="0" r="r" b="b"/>
              <a:pathLst>
                <a:path w="20" h="6">
                  <a:moveTo>
                    <a:pt x="0" y="0"/>
                  </a:moveTo>
                  <a:cubicBezTo>
                    <a:pt x="2" y="6"/>
                    <a:pt x="17" y="6"/>
                    <a:pt x="2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69" name="Freeform 1039">
              <a:extLst>
                <a:ext uri="{FF2B5EF4-FFF2-40B4-BE49-F238E27FC236}">
                  <a16:creationId xmlns:a16="http://schemas.microsoft.com/office/drawing/2014/main" id="{BC542AB9-5AE4-45B8-AE0E-7051C80716C5}"/>
                </a:ext>
              </a:extLst>
            </p:cNvPr>
            <p:cNvSpPr>
              <a:spLocks/>
            </p:cNvSpPr>
            <p:nvPr/>
          </p:nvSpPr>
          <p:spPr bwMode="auto">
            <a:xfrm>
              <a:off x="3899" y="1530"/>
              <a:ext cx="6" cy="174"/>
            </a:xfrm>
            <a:custGeom>
              <a:avLst/>
              <a:gdLst>
                <a:gd name="T0" fmla="*/ 12 w 4"/>
                <a:gd name="T1" fmla="*/ 392 h 116"/>
                <a:gd name="T2" fmla="*/ 12 w 4"/>
                <a:gd name="T3" fmla="*/ 390 h 116"/>
                <a:gd name="T4" fmla="*/ 14 w 4"/>
                <a:gd name="T5" fmla="*/ 0 h 116"/>
                <a:gd name="T6" fmla="*/ 0 60000 65536"/>
                <a:gd name="T7" fmla="*/ 0 60000 65536"/>
                <a:gd name="T8" fmla="*/ 0 60000 65536"/>
              </a:gdLst>
              <a:ahLst/>
              <a:cxnLst>
                <a:cxn ang="T6">
                  <a:pos x="T0" y="T1"/>
                </a:cxn>
                <a:cxn ang="T7">
                  <a:pos x="T2" y="T3"/>
                </a:cxn>
                <a:cxn ang="T8">
                  <a:pos x="T4" y="T5"/>
                </a:cxn>
              </a:cxnLst>
              <a:rect l="0" t="0" r="r" b="b"/>
              <a:pathLst>
                <a:path w="4" h="116">
                  <a:moveTo>
                    <a:pt x="3" y="116"/>
                  </a:moveTo>
                  <a:cubicBezTo>
                    <a:pt x="3" y="115"/>
                    <a:pt x="3" y="115"/>
                    <a:pt x="3" y="115"/>
                  </a:cubicBezTo>
                  <a:cubicBezTo>
                    <a:pt x="1" y="76"/>
                    <a:pt x="0" y="8"/>
                    <a:pt x="4"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70" name="Freeform 1040">
              <a:extLst>
                <a:ext uri="{FF2B5EF4-FFF2-40B4-BE49-F238E27FC236}">
                  <a16:creationId xmlns:a16="http://schemas.microsoft.com/office/drawing/2014/main" id="{39CA551B-31D7-4821-B83B-5E3FCD7472B8}"/>
                </a:ext>
              </a:extLst>
            </p:cNvPr>
            <p:cNvSpPr>
              <a:spLocks/>
            </p:cNvSpPr>
            <p:nvPr/>
          </p:nvSpPr>
          <p:spPr bwMode="auto">
            <a:xfrm>
              <a:off x="3845" y="1673"/>
              <a:ext cx="1" cy="4"/>
            </a:xfrm>
            <a:custGeom>
              <a:avLst/>
              <a:gdLst>
                <a:gd name="T0" fmla="*/ 1 w 1"/>
                <a:gd name="T1" fmla="*/ 7 h 3"/>
                <a:gd name="T2" fmla="*/ 0 w 1"/>
                <a:gd name="T3" fmla="*/ 0 h 3"/>
                <a:gd name="T4" fmla="*/ 0 60000 65536"/>
                <a:gd name="T5" fmla="*/ 0 60000 65536"/>
              </a:gdLst>
              <a:ahLst/>
              <a:cxnLst>
                <a:cxn ang="T4">
                  <a:pos x="T0" y="T1"/>
                </a:cxn>
                <a:cxn ang="T5">
                  <a:pos x="T2" y="T3"/>
                </a:cxn>
              </a:cxnLst>
              <a:rect l="0" t="0" r="r" b="b"/>
              <a:pathLst>
                <a:path w="1" h="3">
                  <a:moveTo>
                    <a:pt x="1" y="3"/>
                  </a:moveTo>
                  <a:cubicBezTo>
                    <a:pt x="1" y="2"/>
                    <a:pt x="0" y="1"/>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71" name="Freeform 1041">
              <a:extLst>
                <a:ext uri="{FF2B5EF4-FFF2-40B4-BE49-F238E27FC236}">
                  <a16:creationId xmlns:a16="http://schemas.microsoft.com/office/drawing/2014/main" id="{1F79F01D-A196-49EF-A533-00FFEC5DFAF0}"/>
                </a:ext>
              </a:extLst>
            </p:cNvPr>
            <p:cNvSpPr>
              <a:spLocks/>
            </p:cNvSpPr>
            <p:nvPr/>
          </p:nvSpPr>
          <p:spPr bwMode="auto">
            <a:xfrm>
              <a:off x="3807" y="1664"/>
              <a:ext cx="38" cy="39"/>
            </a:xfrm>
            <a:custGeom>
              <a:avLst/>
              <a:gdLst>
                <a:gd name="T0" fmla="*/ 46 w 25"/>
                <a:gd name="T1" fmla="*/ 0 h 26"/>
                <a:gd name="T2" fmla="*/ 0 w 25"/>
                <a:gd name="T3" fmla="*/ 45 h 26"/>
                <a:gd name="T4" fmla="*/ 46 w 25"/>
                <a:gd name="T5" fmla="*/ 89 h 26"/>
                <a:gd name="T6" fmla="*/ 88 w 25"/>
                <a:gd name="T7" fmla="*/ 62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26">
                  <a:moveTo>
                    <a:pt x="13" y="0"/>
                  </a:moveTo>
                  <a:cubicBezTo>
                    <a:pt x="6" y="0"/>
                    <a:pt x="0" y="5"/>
                    <a:pt x="0" y="13"/>
                  </a:cubicBezTo>
                  <a:cubicBezTo>
                    <a:pt x="0" y="20"/>
                    <a:pt x="6" y="26"/>
                    <a:pt x="13" y="26"/>
                  </a:cubicBezTo>
                  <a:cubicBezTo>
                    <a:pt x="19" y="26"/>
                    <a:pt x="23" y="23"/>
                    <a:pt x="25" y="1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72" name="Oval 1042">
              <a:extLst>
                <a:ext uri="{FF2B5EF4-FFF2-40B4-BE49-F238E27FC236}">
                  <a16:creationId xmlns:a16="http://schemas.microsoft.com/office/drawing/2014/main" id="{958F729A-54D4-48CB-8176-3529BA0CC4AD}"/>
                </a:ext>
              </a:extLst>
            </p:cNvPr>
            <p:cNvSpPr>
              <a:spLocks noChangeArrowheads="1"/>
            </p:cNvSpPr>
            <p:nvPr/>
          </p:nvSpPr>
          <p:spPr bwMode="auto">
            <a:xfrm>
              <a:off x="3822" y="1677"/>
              <a:ext cx="11" cy="11"/>
            </a:xfrm>
            <a:prstGeom prst="ellipse">
              <a:avLst/>
            </a:prstGeom>
            <a:noFill/>
            <a:ln w="4763" cap="rnd">
              <a:solidFill>
                <a:srgbClr val="343434"/>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sz="1351" dirty="0">
                <a:latin typeface="Helvetica Neue" panose="02000503000000020004" pitchFamily="2" charset="0"/>
                <a:cs typeface="Helvetica Neue" panose="02000503000000020004" pitchFamily="2" charset="0"/>
              </a:endParaRPr>
            </a:p>
          </p:txBody>
        </p:sp>
        <p:sp>
          <p:nvSpPr>
            <p:cNvPr id="1073" name="Freeform 1043">
              <a:extLst>
                <a:ext uri="{FF2B5EF4-FFF2-40B4-BE49-F238E27FC236}">
                  <a16:creationId xmlns:a16="http://schemas.microsoft.com/office/drawing/2014/main" id="{5A858EA1-FB24-4303-9B5E-3FBBB0E99DC2}"/>
                </a:ext>
              </a:extLst>
            </p:cNvPr>
            <p:cNvSpPr>
              <a:spLocks/>
            </p:cNvSpPr>
            <p:nvPr/>
          </p:nvSpPr>
          <p:spPr bwMode="auto">
            <a:xfrm>
              <a:off x="3080" y="1056"/>
              <a:ext cx="421" cy="1309"/>
            </a:xfrm>
            <a:custGeom>
              <a:avLst/>
              <a:gdLst>
                <a:gd name="T0" fmla="*/ 899 w 280"/>
                <a:gd name="T1" fmla="*/ 0 h 874"/>
                <a:gd name="T2" fmla="*/ 850 w 280"/>
                <a:gd name="T3" fmla="*/ 379 h 874"/>
                <a:gd name="T4" fmla="*/ 517 w 280"/>
                <a:gd name="T5" fmla="*/ 601 h 874"/>
                <a:gd name="T6" fmla="*/ 256 w 280"/>
                <a:gd name="T7" fmla="*/ 987 h 874"/>
                <a:gd name="T8" fmla="*/ 189 w 280"/>
                <a:gd name="T9" fmla="*/ 1230 h 874"/>
                <a:gd name="T10" fmla="*/ 126 w 280"/>
                <a:gd name="T11" fmla="*/ 1686 h 874"/>
                <a:gd name="T12" fmla="*/ 102 w 280"/>
                <a:gd name="T13" fmla="*/ 1902 h 874"/>
                <a:gd name="T14" fmla="*/ 41 w 280"/>
                <a:gd name="T15" fmla="*/ 2530 h 874"/>
                <a:gd name="T16" fmla="*/ 27 w 280"/>
                <a:gd name="T17" fmla="*/ 2714 h 874"/>
                <a:gd name="T18" fmla="*/ 14 w 280"/>
                <a:gd name="T19" fmla="*/ 2834 h 874"/>
                <a:gd name="T20" fmla="*/ 0 w 280"/>
                <a:gd name="T21" fmla="*/ 2937 h 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0" h="874">
                  <a:moveTo>
                    <a:pt x="265" y="0"/>
                  </a:moveTo>
                  <a:cubicBezTo>
                    <a:pt x="265" y="16"/>
                    <a:pt x="280" y="81"/>
                    <a:pt x="250" y="113"/>
                  </a:cubicBezTo>
                  <a:cubicBezTo>
                    <a:pt x="238" y="119"/>
                    <a:pt x="171" y="171"/>
                    <a:pt x="152" y="179"/>
                  </a:cubicBezTo>
                  <a:cubicBezTo>
                    <a:pt x="121" y="192"/>
                    <a:pt x="85" y="250"/>
                    <a:pt x="75" y="294"/>
                  </a:cubicBezTo>
                  <a:cubicBezTo>
                    <a:pt x="71" y="313"/>
                    <a:pt x="57" y="353"/>
                    <a:pt x="56" y="366"/>
                  </a:cubicBezTo>
                  <a:cubicBezTo>
                    <a:pt x="58" y="391"/>
                    <a:pt x="45" y="408"/>
                    <a:pt x="37" y="502"/>
                  </a:cubicBezTo>
                  <a:cubicBezTo>
                    <a:pt x="37" y="532"/>
                    <a:pt x="34" y="553"/>
                    <a:pt x="30" y="566"/>
                  </a:cubicBezTo>
                  <a:cubicBezTo>
                    <a:pt x="13" y="608"/>
                    <a:pt x="13" y="724"/>
                    <a:pt x="12" y="753"/>
                  </a:cubicBezTo>
                  <a:cubicBezTo>
                    <a:pt x="11" y="771"/>
                    <a:pt x="11" y="796"/>
                    <a:pt x="8" y="808"/>
                  </a:cubicBezTo>
                  <a:cubicBezTo>
                    <a:pt x="5" y="821"/>
                    <a:pt x="7" y="832"/>
                    <a:pt x="4" y="843"/>
                  </a:cubicBezTo>
                  <a:cubicBezTo>
                    <a:pt x="1" y="854"/>
                    <a:pt x="0" y="868"/>
                    <a:pt x="0" y="87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74" name="Freeform 1044">
              <a:extLst>
                <a:ext uri="{FF2B5EF4-FFF2-40B4-BE49-F238E27FC236}">
                  <a16:creationId xmlns:a16="http://schemas.microsoft.com/office/drawing/2014/main" id="{78E7FA8A-CD65-4592-BADE-77D888C8638A}"/>
                </a:ext>
              </a:extLst>
            </p:cNvPr>
            <p:cNvSpPr>
              <a:spLocks/>
            </p:cNvSpPr>
            <p:nvPr/>
          </p:nvSpPr>
          <p:spPr bwMode="auto">
            <a:xfrm>
              <a:off x="3583" y="2185"/>
              <a:ext cx="45" cy="24"/>
            </a:xfrm>
            <a:custGeom>
              <a:avLst/>
              <a:gdLst>
                <a:gd name="T0" fmla="*/ 0 w 30"/>
                <a:gd name="T1" fmla="*/ 39 h 16"/>
                <a:gd name="T2" fmla="*/ 81 w 30"/>
                <a:gd name="T3" fmla="*/ 54 h 16"/>
                <a:gd name="T4" fmla="*/ 5 w 30"/>
                <a:gd name="T5" fmla="*/ 35 h 16"/>
                <a:gd name="T6" fmla="*/ 0 60000 65536"/>
                <a:gd name="T7" fmla="*/ 0 60000 65536"/>
                <a:gd name="T8" fmla="*/ 0 60000 65536"/>
              </a:gdLst>
              <a:ahLst/>
              <a:cxnLst>
                <a:cxn ang="T6">
                  <a:pos x="T0" y="T1"/>
                </a:cxn>
                <a:cxn ang="T7">
                  <a:pos x="T2" y="T3"/>
                </a:cxn>
                <a:cxn ang="T8">
                  <a:pos x="T4" y="T5"/>
                </a:cxn>
              </a:cxnLst>
              <a:rect l="0" t="0" r="r" b="b"/>
              <a:pathLst>
                <a:path w="30" h="16">
                  <a:moveTo>
                    <a:pt x="0" y="11"/>
                  </a:moveTo>
                  <a:cubicBezTo>
                    <a:pt x="7" y="6"/>
                    <a:pt x="20" y="9"/>
                    <a:pt x="24" y="16"/>
                  </a:cubicBezTo>
                  <a:cubicBezTo>
                    <a:pt x="30" y="10"/>
                    <a:pt x="5" y="0"/>
                    <a:pt x="1"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75" name="Freeform 1045">
              <a:extLst>
                <a:ext uri="{FF2B5EF4-FFF2-40B4-BE49-F238E27FC236}">
                  <a16:creationId xmlns:a16="http://schemas.microsoft.com/office/drawing/2014/main" id="{E8EF8D0D-03C6-4264-A90B-86A519710C5F}"/>
                </a:ext>
              </a:extLst>
            </p:cNvPr>
            <p:cNvSpPr>
              <a:spLocks/>
            </p:cNvSpPr>
            <p:nvPr/>
          </p:nvSpPr>
          <p:spPr bwMode="auto">
            <a:xfrm>
              <a:off x="3884" y="1511"/>
              <a:ext cx="23" cy="40"/>
            </a:xfrm>
            <a:custGeom>
              <a:avLst/>
              <a:gdLst>
                <a:gd name="T0" fmla="*/ 0 w 15"/>
                <a:gd name="T1" fmla="*/ 87 h 27"/>
                <a:gd name="T2" fmla="*/ 0 w 15"/>
                <a:gd name="T3" fmla="*/ 87 h 27"/>
                <a:gd name="T4" fmla="*/ 54 w 15"/>
                <a:gd name="T5" fmla="*/ 1 h 27"/>
                <a:gd name="T6" fmla="*/ 48 w 15"/>
                <a:gd name="T7" fmla="*/ 0 h 27"/>
                <a:gd name="T8" fmla="*/ 0 w 15"/>
                <a:gd name="T9" fmla="*/ 8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7">
                  <a:moveTo>
                    <a:pt x="0" y="27"/>
                  </a:moveTo>
                  <a:cubicBezTo>
                    <a:pt x="0" y="27"/>
                    <a:pt x="0" y="27"/>
                    <a:pt x="0" y="27"/>
                  </a:cubicBezTo>
                  <a:cubicBezTo>
                    <a:pt x="9" y="21"/>
                    <a:pt x="9" y="13"/>
                    <a:pt x="15" y="1"/>
                  </a:cubicBezTo>
                  <a:cubicBezTo>
                    <a:pt x="13" y="0"/>
                    <a:pt x="13" y="0"/>
                    <a:pt x="13" y="0"/>
                  </a:cubicBezTo>
                  <a:cubicBezTo>
                    <a:pt x="7" y="12"/>
                    <a:pt x="8" y="21"/>
                    <a:pt x="0" y="27"/>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76" name="Freeform 1046">
              <a:extLst>
                <a:ext uri="{FF2B5EF4-FFF2-40B4-BE49-F238E27FC236}">
                  <a16:creationId xmlns:a16="http://schemas.microsoft.com/office/drawing/2014/main" id="{FB8BC354-AF6B-4629-B0E8-0EA3CF4C2CFE}"/>
                </a:ext>
              </a:extLst>
            </p:cNvPr>
            <p:cNvSpPr>
              <a:spLocks/>
            </p:cNvSpPr>
            <p:nvPr/>
          </p:nvSpPr>
          <p:spPr bwMode="auto">
            <a:xfrm>
              <a:off x="3269" y="1511"/>
              <a:ext cx="35" cy="40"/>
            </a:xfrm>
            <a:custGeom>
              <a:avLst/>
              <a:gdLst>
                <a:gd name="T0" fmla="*/ 0 w 23"/>
                <a:gd name="T1" fmla="*/ 1 h 27"/>
                <a:gd name="T2" fmla="*/ 81 w 23"/>
                <a:gd name="T3" fmla="*/ 87 h 27"/>
                <a:gd name="T4" fmla="*/ 8 w 23"/>
                <a:gd name="T5" fmla="*/ 0 h 27"/>
                <a:gd name="T6" fmla="*/ 0 w 23"/>
                <a:gd name="T7" fmla="*/ 1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27">
                  <a:moveTo>
                    <a:pt x="0" y="1"/>
                  </a:moveTo>
                  <a:cubicBezTo>
                    <a:pt x="6" y="13"/>
                    <a:pt x="14" y="21"/>
                    <a:pt x="23" y="27"/>
                  </a:cubicBezTo>
                  <a:cubicBezTo>
                    <a:pt x="14" y="21"/>
                    <a:pt x="8" y="12"/>
                    <a:pt x="2" y="0"/>
                  </a:cubicBezTo>
                  <a:lnTo>
                    <a:pt x="0" y="1"/>
                  </a:lnTo>
                  <a:close/>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77" name="Freeform 1047">
              <a:extLst>
                <a:ext uri="{FF2B5EF4-FFF2-40B4-BE49-F238E27FC236}">
                  <a16:creationId xmlns:a16="http://schemas.microsoft.com/office/drawing/2014/main" id="{E702B4FE-E6EC-46BD-B9BD-86D90A5A988F}"/>
                </a:ext>
              </a:extLst>
            </p:cNvPr>
            <p:cNvSpPr>
              <a:spLocks/>
            </p:cNvSpPr>
            <p:nvPr/>
          </p:nvSpPr>
          <p:spPr bwMode="auto">
            <a:xfrm>
              <a:off x="3513" y="2444"/>
              <a:ext cx="156" cy="126"/>
            </a:xfrm>
            <a:custGeom>
              <a:avLst/>
              <a:gdLst>
                <a:gd name="T0" fmla="*/ 45 w 103"/>
                <a:gd name="T1" fmla="*/ 0 h 84"/>
                <a:gd name="T2" fmla="*/ 53 w 103"/>
                <a:gd name="T3" fmla="*/ 72 h 84"/>
                <a:gd name="T4" fmla="*/ 174 w 103"/>
                <a:gd name="T5" fmla="*/ 284 h 84"/>
                <a:gd name="T6" fmla="*/ 303 w 103"/>
                <a:gd name="T7" fmla="*/ 68 h 84"/>
                <a:gd name="T8" fmla="*/ 303 w 103"/>
                <a:gd name="T9" fmla="*/ 27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 h="84">
                  <a:moveTo>
                    <a:pt x="13" y="0"/>
                  </a:moveTo>
                  <a:cubicBezTo>
                    <a:pt x="16" y="7"/>
                    <a:pt x="17" y="15"/>
                    <a:pt x="15" y="21"/>
                  </a:cubicBezTo>
                  <a:cubicBezTo>
                    <a:pt x="11" y="29"/>
                    <a:pt x="0" y="84"/>
                    <a:pt x="50" y="84"/>
                  </a:cubicBezTo>
                  <a:cubicBezTo>
                    <a:pt x="103" y="84"/>
                    <a:pt x="88" y="37"/>
                    <a:pt x="87" y="20"/>
                  </a:cubicBezTo>
                  <a:cubicBezTo>
                    <a:pt x="86" y="16"/>
                    <a:pt x="86" y="12"/>
                    <a:pt x="87" y="8"/>
                  </a:cubicBezTo>
                </a:path>
              </a:pathLst>
            </a:custGeom>
            <a:solidFill>
              <a:srgbClr val="FEF3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78" name="Freeform 1048">
              <a:extLst>
                <a:ext uri="{FF2B5EF4-FFF2-40B4-BE49-F238E27FC236}">
                  <a16:creationId xmlns:a16="http://schemas.microsoft.com/office/drawing/2014/main" id="{EFC0A191-4760-40B6-AC7F-6921AA76FCE0}"/>
                </a:ext>
              </a:extLst>
            </p:cNvPr>
            <p:cNvSpPr>
              <a:spLocks/>
            </p:cNvSpPr>
            <p:nvPr/>
          </p:nvSpPr>
          <p:spPr bwMode="auto">
            <a:xfrm>
              <a:off x="3541" y="2491"/>
              <a:ext cx="31" cy="67"/>
            </a:xfrm>
            <a:custGeom>
              <a:avLst/>
              <a:gdLst>
                <a:gd name="T0" fmla="*/ 59 w 21"/>
                <a:gd name="T1" fmla="*/ 36 h 45"/>
                <a:gd name="T2" fmla="*/ 46 w 21"/>
                <a:gd name="T3" fmla="*/ 86 h 45"/>
                <a:gd name="T4" fmla="*/ 52 w 21"/>
                <a:gd name="T5" fmla="*/ 119 h 45"/>
                <a:gd name="T6" fmla="*/ 68 w 21"/>
                <a:gd name="T7" fmla="*/ 149 h 45"/>
                <a:gd name="T8" fmla="*/ 32 w 21"/>
                <a:gd name="T9" fmla="*/ 128 h 45"/>
                <a:gd name="T10" fmla="*/ 1 w 21"/>
                <a:gd name="T11" fmla="*/ 80 h 45"/>
                <a:gd name="T12" fmla="*/ 35 w 21"/>
                <a:gd name="T13" fmla="*/ 60 h 45"/>
                <a:gd name="T14" fmla="*/ 52 w 21"/>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45">
                  <a:moveTo>
                    <a:pt x="18" y="11"/>
                  </a:moveTo>
                  <a:cubicBezTo>
                    <a:pt x="20" y="17"/>
                    <a:pt x="15" y="20"/>
                    <a:pt x="14" y="26"/>
                  </a:cubicBezTo>
                  <a:cubicBezTo>
                    <a:pt x="14" y="29"/>
                    <a:pt x="14" y="33"/>
                    <a:pt x="16" y="36"/>
                  </a:cubicBezTo>
                  <a:cubicBezTo>
                    <a:pt x="17" y="39"/>
                    <a:pt x="20" y="42"/>
                    <a:pt x="21" y="45"/>
                  </a:cubicBezTo>
                  <a:cubicBezTo>
                    <a:pt x="17" y="44"/>
                    <a:pt x="13" y="42"/>
                    <a:pt x="10" y="39"/>
                  </a:cubicBezTo>
                  <a:cubicBezTo>
                    <a:pt x="7" y="36"/>
                    <a:pt x="0" y="28"/>
                    <a:pt x="1" y="24"/>
                  </a:cubicBezTo>
                  <a:cubicBezTo>
                    <a:pt x="2" y="21"/>
                    <a:pt x="8" y="21"/>
                    <a:pt x="11" y="18"/>
                  </a:cubicBezTo>
                  <a:cubicBezTo>
                    <a:pt x="15" y="14"/>
                    <a:pt x="19" y="6"/>
                    <a:pt x="16"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79" name="Freeform 1049">
              <a:extLst>
                <a:ext uri="{FF2B5EF4-FFF2-40B4-BE49-F238E27FC236}">
                  <a16:creationId xmlns:a16="http://schemas.microsoft.com/office/drawing/2014/main" id="{20281E3E-B733-4E15-B022-095BD1524356}"/>
                </a:ext>
              </a:extLst>
            </p:cNvPr>
            <p:cNvSpPr>
              <a:spLocks/>
            </p:cNvSpPr>
            <p:nvPr/>
          </p:nvSpPr>
          <p:spPr bwMode="auto">
            <a:xfrm>
              <a:off x="3613" y="2465"/>
              <a:ext cx="27" cy="92"/>
            </a:xfrm>
            <a:custGeom>
              <a:avLst/>
              <a:gdLst>
                <a:gd name="T0" fmla="*/ 53 w 18"/>
                <a:gd name="T1" fmla="*/ 18 h 61"/>
                <a:gd name="T2" fmla="*/ 53 w 18"/>
                <a:gd name="T3" fmla="*/ 148 h 61"/>
                <a:gd name="T4" fmla="*/ 0 w 18"/>
                <a:gd name="T5" fmla="*/ 210 h 61"/>
                <a:gd name="T6" fmla="*/ 27 w 18"/>
                <a:gd name="T7" fmla="*/ 170 h 61"/>
                <a:gd name="T8" fmla="*/ 8 w 18"/>
                <a:gd name="T9" fmla="*/ 127 h 61"/>
                <a:gd name="T10" fmla="*/ 27 w 18"/>
                <a:gd name="T11" fmla="*/ 75 h 61"/>
                <a:gd name="T12" fmla="*/ 45 w 18"/>
                <a:gd name="T13" fmla="*/ 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61">
                  <a:moveTo>
                    <a:pt x="15" y="5"/>
                  </a:moveTo>
                  <a:cubicBezTo>
                    <a:pt x="17" y="18"/>
                    <a:pt x="18" y="31"/>
                    <a:pt x="15" y="43"/>
                  </a:cubicBezTo>
                  <a:cubicBezTo>
                    <a:pt x="12" y="53"/>
                    <a:pt x="9" y="57"/>
                    <a:pt x="0" y="61"/>
                  </a:cubicBezTo>
                  <a:cubicBezTo>
                    <a:pt x="3" y="58"/>
                    <a:pt x="7" y="55"/>
                    <a:pt x="8" y="50"/>
                  </a:cubicBezTo>
                  <a:cubicBezTo>
                    <a:pt x="8" y="45"/>
                    <a:pt x="3" y="42"/>
                    <a:pt x="2" y="37"/>
                  </a:cubicBezTo>
                  <a:cubicBezTo>
                    <a:pt x="1" y="31"/>
                    <a:pt x="5" y="27"/>
                    <a:pt x="8" y="22"/>
                  </a:cubicBezTo>
                  <a:cubicBezTo>
                    <a:pt x="11" y="16"/>
                    <a:pt x="12" y="7"/>
                    <a:pt x="13" y="0"/>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80" name="Freeform 1050">
              <a:extLst>
                <a:ext uri="{FF2B5EF4-FFF2-40B4-BE49-F238E27FC236}">
                  <a16:creationId xmlns:a16="http://schemas.microsoft.com/office/drawing/2014/main" id="{CBB86769-B4C7-455A-B820-D05C0E16A971}"/>
                </a:ext>
              </a:extLst>
            </p:cNvPr>
            <p:cNvSpPr>
              <a:spLocks/>
            </p:cNvSpPr>
            <p:nvPr/>
          </p:nvSpPr>
          <p:spPr bwMode="auto">
            <a:xfrm>
              <a:off x="3522" y="2447"/>
              <a:ext cx="133" cy="123"/>
            </a:xfrm>
            <a:custGeom>
              <a:avLst/>
              <a:gdLst>
                <a:gd name="T0" fmla="*/ 27 w 88"/>
                <a:gd name="T1" fmla="*/ 0 h 82"/>
                <a:gd name="T2" fmla="*/ 32 w 88"/>
                <a:gd name="T3" fmla="*/ 66 h 82"/>
                <a:gd name="T4" fmla="*/ 39 w 88"/>
                <a:gd name="T5" fmla="*/ 230 h 82"/>
                <a:gd name="T6" fmla="*/ 153 w 88"/>
                <a:gd name="T7" fmla="*/ 278 h 82"/>
                <a:gd name="T8" fmla="*/ 264 w 88"/>
                <a:gd name="T9" fmla="*/ 237 h 82"/>
                <a:gd name="T10" fmla="*/ 283 w 88"/>
                <a:gd name="T11" fmla="*/ 89 h 82"/>
                <a:gd name="T12" fmla="*/ 278 w 88"/>
                <a:gd name="T13" fmla="*/ 66 h 82"/>
                <a:gd name="T14" fmla="*/ 277 w 88"/>
                <a:gd name="T15" fmla="*/ 48 h 82"/>
                <a:gd name="T16" fmla="*/ 272 w 88"/>
                <a:gd name="T17" fmla="*/ 12 h 82"/>
                <a:gd name="T18" fmla="*/ 272 w 88"/>
                <a:gd name="T19" fmla="*/ 45 h 82"/>
                <a:gd name="T20" fmla="*/ 277 w 88"/>
                <a:gd name="T21" fmla="*/ 62 h 82"/>
                <a:gd name="T22" fmla="*/ 278 w 88"/>
                <a:gd name="T23" fmla="*/ 89 h 82"/>
                <a:gd name="T24" fmla="*/ 263 w 88"/>
                <a:gd name="T25" fmla="*/ 237 h 82"/>
                <a:gd name="T26" fmla="*/ 153 w 88"/>
                <a:gd name="T27" fmla="*/ 275 h 82"/>
                <a:gd name="T28" fmla="*/ 41 w 88"/>
                <a:gd name="T29" fmla="*/ 228 h 82"/>
                <a:gd name="T30" fmla="*/ 35 w 88"/>
                <a:gd name="T31" fmla="*/ 66 h 82"/>
                <a:gd name="T32" fmla="*/ 27 w 88"/>
                <a:gd name="T33" fmla="*/ 0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82">
                  <a:moveTo>
                    <a:pt x="8" y="0"/>
                  </a:moveTo>
                  <a:cubicBezTo>
                    <a:pt x="13" y="6"/>
                    <a:pt x="11" y="14"/>
                    <a:pt x="9" y="19"/>
                  </a:cubicBezTo>
                  <a:cubicBezTo>
                    <a:pt x="6" y="26"/>
                    <a:pt x="0" y="51"/>
                    <a:pt x="11" y="68"/>
                  </a:cubicBezTo>
                  <a:cubicBezTo>
                    <a:pt x="17" y="78"/>
                    <a:pt x="29" y="82"/>
                    <a:pt x="44" y="82"/>
                  </a:cubicBezTo>
                  <a:cubicBezTo>
                    <a:pt x="60" y="82"/>
                    <a:pt x="70" y="78"/>
                    <a:pt x="77" y="70"/>
                  </a:cubicBezTo>
                  <a:cubicBezTo>
                    <a:pt x="88" y="58"/>
                    <a:pt x="84" y="39"/>
                    <a:pt x="82" y="26"/>
                  </a:cubicBezTo>
                  <a:cubicBezTo>
                    <a:pt x="81" y="19"/>
                    <a:pt x="81" y="19"/>
                    <a:pt x="81" y="19"/>
                  </a:cubicBezTo>
                  <a:cubicBezTo>
                    <a:pt x="80" y="14"/>
                    <a:pt x="80" y="14"/>
                    <a:pt x="80" y="14"/>
                  </a:cubicBezTo>
                  <a:cubicBezTo>
                    <a:pt x="79" y="10"/>
                    <a:pt x="79" y="6"/>
                    <a:pt x="79" y="3"/>
                  </a:cubicBezTo>
                  <a:cubicBezTo>
                    <a:pt x="79" y="6"/>
                    <a:pt x="78" y="10"/>
                    <a:pt x="79" y="13"/>
                  </a:cubicBezTo>
                  <a:cubicBezTo>
                    <a:pt x="80" y="18"/>
                    <a:pt x="80" y="18"/>
                    <a:pt x="80" y="18"/>
                  </a:cubicBezTo>
                  <a:cubicBezTo>
                    <a:pt x="81" y="26"/>
                    <a:pt x="81" y="26"/>
                    <a:pt x="81" y="26"/>
                  </a:cubicBezTo>
                  <a:cubicBezTo>
                    <a:pt x="83" y="39"/>
                    <a:pt x="86" y="58"/>
                    <a:pt x="76" y="70"/>
                  </a:cubicBezTo>
                  <a:cubicBezTo>
                    <a:pt x="69" y="77"/>
                    <a:pt x="59" y="81"/>
                    <a:pt x="44" y="81"/>
                  </a:cubicBezTo>
                  <a:cubicBezTo>
                    <a:pt x="29" y="81"/>
                    <a:pt x="18" y="77"/>
                    <a:pt x="12" y="67"/>
                  </a:cubicBezTo>
                  <a:cubicBezTo>
                    <a:pt x="1" y="50"/>
                    <a:pt x="8" y="23"/>
                    <a:pt x="10" y="19"/>
                  </a:cubicBezTo>
                  <a:cubicBezTo>
                    <a:pt x="12" y="14"/>
                    <a:pt x="14" y="7"/>
                    <a:pt x="8"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81" name="Freeform 1051">
              <a:extLst>
                <a:ext uri="{FF2B5EF4-FFF2-40B4-BE49-F238E27FC236}">
                  <a16:creationId xmlns:a16="http://schemas.microsoft.com/office/drawing/2014/main" id="{4D32B73E-398E-4406-8ED3-ED1303B9BEB1}"/>
                </a:ext>
              </a:extLst>
            </p:cNvPr>
            <p:cNvSpPr>
              <a:spLocks/>
            </p:cNvSpPr>
            <p:nvPr/>
          </p:nvSpPr>
          <p:spPr bwMode="auto">
            <a:xfrm>
              <a:off x="3563" y="2449"/>
              <a:ext cx="53" cy="112"/>
            </a:xfrm>
            <a:custGeom>
              <a:avLst/>
              <a:gdLst>
                <a:gd name="T0" fmla="*/ 111 w 35"/>
                <a:gd name="T1" fmla="*/ 0 h 75"/>
                <a:gd name="T2" fmla="*/ 115 w 35"/>
                <a:gd name="T3" fmla="*/ 42 h 75"/>
                <a:gd name="T4" fmla="*/ 108 w 35"/>
                <a:gd name="T5" fmla="*/ 163 h 75"/>
                <a:gd name="T6" fmla="*/ 108 w 35"/>
                <a:gd name="T7" fmla="*/ 163 h 75"/>
                <a:gd name="T8" fmla="*/ 108 w 35"/>
                <a:gd name="T9" fmla="*/ 163 h 75"/>
                <a:gd name="T10" fmla="*/ 117 w 35"/>
                <a:gd name="T11" fmla="*/ 200 h 75"/>
                <a:gd name="T12" fmla="*/ 67 w 35"/>
                <a:gd name="T13" fmla="*/ 248 h 75"/>
                <a:gd name="T14" fmla="*/ 62 w 35"/>
                <a:gd name="T15" fmla="*/ 248 h 75"/>
                <a:gd name="T16" fmla="*/ 5 w 35"/>
                <a:gd name="T17" fmla="*/ 200 h 75"/>
                <a:gd name="T18" fmla="*/ 18 w 35"/>
                <a:gd name="T19" fmla="*/ 163 h 75"/>
                <a:gd name="T20" fmla="*/ 18 w 35"/>
                <a:gd name="T21" fmla="*/ 161 h 75"/>
                <a:gd name="T22" fmla="*/ 12 w 35"/>
                <a:gd name="T23" fmla="*/ 42 h 75"/>
                <a:gd name="T24" fmla="*/ 8 w 35"/>
                <a:gd name="T25" fmla="*/ 15 h 75"/>
                <a:gd name="T26" fmla="*/ 8 w 35"/>
                <a:gd name="T27" fmla="*/ 55 h 75"/>
                <a:gd name="T28" fmla="*/ 12 w 35"/>
                <a:gd name="T29" fmla="*/ 163 h 75"/>
                <a:gd name="T30" fmla="*/ 0 w 35"/>
                <a:gd name="T31" fmla="*/ 194 h 75"/>
                <a:gd name="T32" fmla="*/ 0 w 35"/>
                <a:gd name="T33" fmla="*/ 200 h 75"/>
                <a:gd name="T34" fmla="*/ 62 w 35"/>
                <a:gd name="T35" fmla="*/ 249 h 75"/>
                <a:gd name="T36" fmla="*/ 67 w 35"/>
                <a:gd name="T37" fmla="*/ 249 h 75"/>
                <a:gd name="T38" fmla="*/ 121 w 35"/>
                <a:gd name="T39" fmla="*/ 203 h 75"/>
                <a:gd name="T40" fmla="*/ 121 w 35"/>
                <a:gd name="T41" fmla="*/ 196 h 75"/>
                <a:gd name="T42" fmla="*/ 111 w 35"/>
                <a:gd name="T43" fmla="*/ 163 h 75"/>
                <a:gd name="T44" fmla="*/ 117 w 35"/>
                <a:gd name="T45" fmla="*/ 54 h 75"/>
                <a:gd name="T46" fmla="*/ 117 w 35"/>
                <a:gd name="T47" fmla="*/ 46 h 75"/>
                <a:gd name="T48" fmla="*/ 111 w 35"/>
                <a:gd name="T49" fmla="*/ 0 h 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5" h="75">
                  <a:moveTo>
                    <a:pt x="32" y="0"/>
                  </a:moveTo>
                  <a:cubicBezTo>
                    <a:pt x="33" y="2"/>
                    <a:pt x="33" y="8"/>
                    <a:pt x="33" y="13"/>
                  </a:cubicBezTo>
                  <a:cubicBezTo>
                    <a:pt x="33" y="19"/>
                    <a:pt x="31" y="45"/>
                    <a:pt x="31" y="49"/>
                  </a:cubicBezTo>
                  <a:cubicBezTo>
                    <a:pt x="31" y="49"/>
                    <a:pt x="31" y="49"/>
                    <a:pt x="31" y="49"/>
                  </a:cubicBezTo>
                  <a:cubicBezTo>
                    <a:pt x="31" y="49"/>
                    <a:pt x="31" y="49"/>
                    <a:pt x="31" y="49"/>
                  </a:cubicBezTo>
                  <a:cubicBezTo>
                    <a:pt x="33" y="53"/>
                    <a:pt x="35" y="57"/>
                    <a:pt x="34" y="60"/>
                  </a:cubicBezTo>
                  <a:cubicBezTo>
                    <a:pt x="33" y="65"/>
                    <a:pt x="28" y="74"/>
                    <a:pt x="19" y="74"/>
                  </a:cubicBezTo>
                  <a:cubicBezTo>
                    <a:pt x="18" y="74"/>
                    <a:pt x="18" y="74"/>
                    <a:pt x="18" y="74"/>
                  </a:cubicBezTo>
                  <a:cubicBezTo>
                    <a:pt x="9" y="74"/>
                    <a:pt x="3" y="65"/>
                    <a:pt x="1" y="60"/>
                  </a:cubicBezTo>
                  <a:cubicBezTo>
                    <a:pt x="0" y="57"/>
                    <a:pt x="3" y="53"/>
                    <a:pt x="5" y="49"/>
                  </a:cubicBezTo>
                  <a:cubicBezTo>
                    <a:pt x="5" y="48"/>
                    <a:pt x="5" y="48"/>
                    <a:pt x="5" y="48"/>
                  </a:cubicBezTo>
                  <a:cubicBezTo>
                    <a:pt x="4" y="45"/>
                    <a:pt x="3" y="19"/>
                    <a:pt x="3" y="13"/>
                  </a:cubicBezTo>
                  <a:cubicBezTo>
                    <a:pt x="2" y="5"/>
                    <a:pt x="2" y="5"/>
                    <a:pt x="2" y="5"/>
                  </a:cubicBezTo>
                  <a:cubicBezTo>
                    <a:pt x="2" y="17"/>
                    <a:pt x="2" y="17"/>
                    <a:pt x="2" y="17"/>
                  </a:cubicBezTo>
                  <a:cubicBezTo>
                    <a:pt x="2" y="22"/>
                    <a:pt x="3" y="44"/>
                    <a:pt x="3" y="49"/>
                  </a:cubicBezTo>
                  <a:cubicBezTo>
                    <a:pt x="1" y="52"/>
                    <a:pt x="0" y="55"/>
                    <a:pt x="0" y="58"/>
                  </a:cubicBezTo>
                  <a:cubicBezTo>
                    <a:pt x="0" y="59"/>
                    <a:pt x="0" y="60"/>
                    <a:pt x="0" y="60"/>
                  </a:cubicBezTo>
                  <a:cubicBezTo>
                    <a:pt x="2" y="66"/>
                    <a:pt x="7" y="75"/>
                    <a:pt x="18" y="75"/>
                  </a:cubicBezTo>
                  <a:cubicBezTo>
                    <a:pt x="19" y="75"/>
                    <a:pt x="19" y="75"/>
                    <a:pt x="19" y="75"/>
                  </a:cubicBezTo>
                  <a:cubicBezTo>
                    <a:pt x="29" y="75"/>
                    <a:pt x="33" y="66"/>
                    <a:pt x="35" y="61"/>
                  </a:cubicBezTo>
                  <a:cubicBezTo>
                    <a:pt x="35" y="60"/>
                    <a:pt x="35" y="59"/>
                    <a:pt x="35" y="59"/>
                  </a:cubicBezTo>
                  <a:cubicBezTo>
                    <a:pt x="35" y="56"/>
                    <a:pt x="34" y="52"/>
                    <a:pt x="32" y="49"/>
                  </a:cubicBezTo>
                  <a:cubicBezTo>
                    <a:pt x="33" y="44"/>
                    <a:pt x="34" y="20"/>
                    <a:pt x="34" y="16"/>
                  </a:cubicBezTo>
                  <a:cubicBezTo>
                    <a:pt x="34" y="15"/>
                    <a:pt x="34" y="14"/>
                    <a:pt x="34" y="14"/>
                  </a:cubicBezTo>
                  <a:cubicBezTo>
                    <a:pt x="34" y="9"/>
                    <a:pt x="33" y="2"/>
                    <a:pt x="32"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82" name="Freeform 1052">
              <a:extLst>
                <a:ext uri="{FF2B5EF4-FFF2-40B4-BE49-F238E27FC236}">
                  <a16:creationId xmlns:a16="http://schemas.microsoft.com/office/drawing/2014/main" id="{8805A877-5B81-4897-9DD0-F200E7265940}"/>
                </a:ext>
              </a:extLst>
            </p:cNvPr>
            <p:cNvSpPr>
              <a:spLocks/>
            </p:cNvSpPr>
            <p:nvPr/>
          </p:nvSpPr>
          <p:spPr bwMode="auto">
            <a:xfrm>
              <a:off x="3598" y="2516"/>
              <a:ext cx="13" cy="8"/>
            </a:xfrm>
            <a:custGeom>
              <a:avLst/>
              <a:gdLst>
                <a:gd name="T0" fmla="*/ 0 w 9"/>
                <a:gd name="T1" fmla="*/ 0 h 5"/>
                <a:gd name="T2" fmla="*/ 25 w 9"/>
                <a:gd name="T3" fmla="*/ 21 h 5"/>
                <a:gd name="T4" fmla="*/ 27 w 9"/>
                <a:gd name="T5" fmla="*/ 16 h 5"/>
                <a:gd name="T6" fmla="*/ 0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0"/>
                  </a:moveTo>
                  <a:cubicBezTo>
                    <a:pt x="2" y="0"/>
                    <a:pt x="7" y="3"/>
                    <a:pt x="8" y="5"/>
                  </a:cubicBezTo>
                  <a:cubicBezTo>
                    <a:pt x="9" y="4"/>
                    <a:pt x="9" y="4"/>
                    <a:pt x="9" y="4"/>
                  </a:cubicBezTo>
                  <a:cubicBezTo>
                    <a:pt x="7" y="1"/>
                    <a:pt x="1" y="0"/>
                    <a:pt x="0" y="0"/>
                  </a:cubicBezTo>
                </a:path>
              </a:pathLst>
            </a:custGeom>
            <a:solidFill>
              <a:srgbClr val="3434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83" name="Freeform 1053">
              <a:extLst>
                <a:ext uri="{FF2B5EF4-FFF2-40B4-BE49-F238E27FC236}">
                  <a16:creationId xmlns:a16="http://schemas.microsoft.com/office/drawing/2014/main" id="{A5187FAA-C906-4E64-97D8-2F5E338AFE75}"/>
                </a:ext>
              </a:extLst>
            </p:cNvPr>
            <p:cNvSpPr>
              <a:spLocks/>
            </p:cNvSpPr>
            <p:nvPr/>
          </p:nvSpPr>
          <p:spPr bwMode="auto">
            <a:xfrm>
              <a:off x="3679" y="1110"/>
              <a:ext cx="431" cy="1208"/>
            </a:xfrm>
            <a:custGeom>
              <a:avLst/>
              <a:gdLst>
                <a:gd name="T0" fmla="*/ 45 w 286"/>
                <a:gd name="T1" fmla="*/ 0 h 807"/>
                <a:gd name="T2" fmla="*/ 113 w 286"/>
                <a:gd name="T3" fmla="*/ 242 h 807"/>
                <a:gd name="T4" fmla="*/ 371 w 286"/>
                <a:gd name="T5" fmla="*/ 412 h 807"/>
                <a:gd name="T6" fmla="*/ 654 w 286"/>
                <a:gd name="T7" fmla="*/ 668 h 807"/>
                <a:gd name="T8" fmla="*/ 770 w 286"/>
                <a:gd name="T9" fmla="*/ 1040 h 807"/>
                <a:gd name="T10" fmla="*/ 864 w 286"/>
                <a:gd name="T11" fmla="*/ 1564 h 807"/>
                <a:gd name="T12" fmla="*/ 883 w 286"/>
                <a:gd name="T13" fmla="*/ 1777 h 807"/>
                <a:gd name="T14" fmla="*/ 945 w 286"/>
                <a:gd name="T15" fmla="*/ 2404 h 807"/>
                <a:gd name="T16" fmla="*/ 958 w 286"/>
                <a:gd name="T17" fmla="*/ 2590 h 807"/>
                <a:gd name="T18" fmla="*/ 980 w 286"/>
                <a:gd name="T19" fmla="*/ 2706 h 8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6" h="807">
                  <a:moveTo>
                    <a:pt x="13" y="0"/>
                  </a:moveTo>
                  <a:cubicBezTo>
                    <a:pt x="12" y="14"/>
                    <a:pt x="0" y="45"/>
                    <a:pt x="33" y="72"/>
                  </a:cubicBezTo>
                  <a:cubicBezTo>
                    <a:pt x="65" y="92"/>
                    <a:pt x="102" y="120"/>
                    <a:pt x="108" y="123"/>
                  </a:cubicBezTo>
                  <a:cubicBezTo>
                    <a:pt x="123" y="129"/>
                    <a:pt x="176" y="170"/>
                    <a:pt x="191" y="199"/>
                  </a:cubicBezTo>
                  <a:cubicBezTo>
                    <a:pt x="201" y="221"/>
                    <a:pt x="224" y="270"/>
                    <a:pt x="225" y="310"/>
                  </a:cubicBezTo>
                  <a:cubicBezTo>
                    <a:pt x="223" y="336"/>
                    <a:pt x="242" y="383"/>
                    <a:pt x="252" y="466"/>
                  </a:cubicBezTo>
                  <a:cubicBezTo>
                    <a:pt x="251" y="496"/>
                    <a:pt x="255" y="517"/>
                    <a:pt x="258" y="530"/>
                  </a:cubicBezTo>
                  <a:cubicBezTo>
                    <a:pt x="275" y="572"/>
                    <a:pt x="275" y="688"/>
                    <a:pt x="276" y="717"/>
                  </a:cubicBezTo>
                  <a:cubicBezTo>
                    <a:pt x="277" y="735"/>
                    <a:pt x="277" y="760"/>
                    <a:pt x="280" y="772"/>
                  </a:cubicBezTo>
                  <a:cubicBezTo>
                    <a:pt x="283" y="785"/>
                    <a:pt x="283" y="796"/>
                    <a:pt x="286" y="807"/>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84" name="Freeform 1054">
              <a:extLst>
                <a:ext uri="{FF2B5EF4-FFF2-40B4-BE49-F238E27FC236}">
                  <a16:creationId xmlns:a16="http://schemas.microsoft.com/office/drawing/2014/main" id="{E5123C5F-95DD-4685-B96E-481876AB6206}"/>
                </a:ext>
              </a:extLst>
            </p:cNvPr>
            <p:cNvSpPr>
              <a:spLocks/>
            </p:cNvSpPr>
            <p:nvPr/>
          </p:nvSpPr>
          <p:spPr bwMode="auto">
            <a:xfrm>
              <a:off x="3815" y="1703"/>
              <a:ext cx="208" cy="1995"/>
            </a:xfrm>
            <a:custGeom>
              <a:avLst/>
              <a:gdLst>
                <a:gd name="T0" fmla="*/ 0 w 138"/>
                <a:gd name="T1" fmla="*/ 4475 h 1332"/>
                <a:gd name="T2" fmla="*/ 48 w 138"/>
                <a:gd name="T3" fmla="*/ 3942 h 1332"/>
                <a:gd name="T4" fmla="*/ 32 w 138"/>
                <a:gd name="T5" fmla="*/ 3367 h 1332"/>
                <a:gd name="T6" fmla="*/ 59 w 138"/>
                <a:gd name="T7" fmla="*/ 3154 h 1332"/>
                <a:gd name="T8" fmla="*/ 54 w 138"/>
                <a:gd name="T9" fmla="*/ 2903 h 1332"/>
                <a:gd name="T10" fmla="*/ 154 w 138"/>
                <a:gd name="T11" fmla="*/ 1595 h 1332"/>
                <a:gd name="T12" fmla="*/ 202 w 138"/>
                <a:gd name="T13" fmla="*/ 1378 h 1332"/>
                <a:gd name="T14" fmla="*/ 237 w 138"/>
                <a:gd name="T15" fmla="*/ 506 h 1332"/>
                <a:gd name="T16" fmla="*/ 161 w 138"/>
                <a:gd name="T17" fmla="*/ 225 h 1332"/>
                <a:gd name="T18" fmla="*/ 202 w 138"/>
                <a:gd name="T19" fmla="*/ 1 h 1332"/>
                <a:gd name="T20" fmla="*/ 202 w 138"/>
                <a:gd name="T21" fmla="*/ 0 h 1332"/>
                <a:gd name="T22" fmla="*/ 210 w 138"/>
                <a:gd name="T23" fmla="*/ 76 h 1332"/>
                <a:gd name="T24" fmla="*/ 219 w 138"/>
                <a:gd name="T25" fmla="*/ 150 h 1332"/>
                <a:gd name="T26" fmla="*/ 261 w 138"/>
                <a:gd name="T27" fmla="*/ 491 h 1332"/>
                <a:gd name="T28" fmla="*/ 332 w 138"/>
                <a:gd name="T29" fmla="*/ 816 h 1332"/>
                <a:gd name="T30" fmla="*/ 448 w 138"/>
                <a:gd name="T31" fmla="*/ 1324 h 1332"/>
                <a:gd name="T32" fmla="*/ 473 w 138"/>
                <a:gd name="T33" fmla="*/ 1423 h 13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8" h="1332">
                  <a:moveTo>
                    <a:pt x="0" y="1332"/>
                  </a:moveTo>
                  <a:cubicBezTo>
                    <a:pt x="5" y="1282"/>
                    <a:pt x="11" y="1237"/>
                    <a:pt x="14" y="1173"/>
                  </a:cubicBezTo>
                  <a:cubicBezTo>
                    <a:pt x="15" y="1141"/>
                    <a:pt x="7" y="1071"/>
                    <a:pt x="9" y="1002"/>
                  </a:cubicBezTo>
                  <a:cubicBezTo>
                    <a:pt x="10" y="968"/>
                    <a:pt x="16" y="944"/>
                    <a:pt x="17" y="939"/>
                  </a:cubicBezTo>
                  <a:cubicBezTo>
                    <a:pt x="21" y="917"/>
                    <a:pt x="16" y="876"/>
                    <a:pt x="16" y="864"/>
                  </a:cubicBezTo>
                  <a:cubicBezTo>
                    <a:pt x="22" y="676"/>
                    <a:pt x="47" y="514"/>
                    <a:pt x="45" y="475"/>
                  </a:cubicBezTo>
                  <a:cubicBezTo>
                    <a:pt x="45" y="475"/>
                    <a:pt x="62" y="424"/>
                    <a:pt x="59" y="410"/>
                  </a:cubicBezTo>
                  <a:cubicBezTo>
                    <a:pt x="58" y="382"/>
                    <a:pt x="106" y="301"/>
                    <a:pt x="69" y="151"/>
                  </a:cubicBezTo>
                  <a:cubicBezTo>
                    <a:pt x="70" y="127"/>
                    <a:pt x="48" y="91"/>
                    <a:pt x="47" y="67"/>
                  </a:cubicBezTo>
                  <a:cubicBezTo>
                    <a:pt x="48" y="37"/>
                    <a:pt x="59" y="12"/>
                    <a:pt x="59" y="1"/>
                  </a:cubicBezTo>
                  <a:cubicBezTo>
                    <a:pt x="59" y="0"/>
                    <a:pt x="59" y="0"/>
                    <a:pt x="59" y="0"/>
                  </a:cubicBezTo>
                  <a:cubicBezTo>
                    <a:pt x="60" y="10"/>
                    <a:pt x="61" y="19"/>
                    <a:pt x="61" y="23"/>
                  </a:cubicBezTo>
                  <a:cubicBezTo>
                    <a:pt x="63" y="31"/>
                    <a:pt x="63" y="43"/>
                    <a:pt x="64" y="45"/>
                  </a:cubicBezTo>
                  <a:cubicBezTo>
                    <a:pt x="65" y="57"/>
                    <a:pt x="75" y="122"/>
                    <a:pt x="76" y="146"/>
                  </a:cubicBezTo>
                  <a:cubicBezTo>
                    <a:pt x="71" y="179"/>
                    <a:pt x="88" y="196"/>
                    <a:pt x="97" y="243"/>
                  </a:cubicBezTo>
                  <a:cubicBezTo>
                    <a:pt x="101" y="268"/>
                    <a:pt x="129" y="382"/>
                    <a:pt x="131" y="394"/>
                  </a:cubicBezTo>
                  <a:cubicBezTo>
                    <a:pt x="133" y="407"/>
                    <a:pt x="136" y="420"/>
                    <a:pt x="138" y="42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85" name="Freeform 1055">
              <a:extLst>
                <a:ext uri="{FF2B5EF4-FFF2-40B4-BE49-F238E27FC236}">
                  <a16:creationId xmlns:a16="http://schemas.microsoft.com/office/drawing/2014/main" id="{E0235FCB-9210-4253-8BAC-6011110DB833}"/>
                </a:ext>
              </a:extLst>
            </p:cNvPr>
            <p:cNvSpPr>
              <a:spLocks/>
            </p:cNvSpPr>
            <p:nvPr/>
          </p:nvSpPr>
          <p:spPr bwMode="auto">
            <a:xfrm>
              <a:off x="3632" y="2555"/>
              <a:ext cx="53" cy="1043"/>
            </a:xfrm>
            <a:custGeom>
              <a:avLst/>
              <a:gdLst>
                <a:gd name="T0" fmla="*/ 0 w 35"/>
                <a:gd name="T1" fmla="*/ 0 h 696"/>
                <a:gd name="T2" fmla="*/ 27 w 35"/>
                <a:gd name="T3" fmla="*/ 559 h 696"/>
                <a:gd name="T4" fmla="*/ 41 w 35"/>
                <a:gd name="T5" fmla="*/ 1235 h 696"/>
                <a:gd name="T6" fmla="*/ 45 w 35"/>
                <a:gd name="T7" fmla="*/ 1350 h 696"/>
                <a:gd name="T8" fmla="*/ 62 w 35"/>
                <a:gd name="T9" fmla="*/ 1794 h 696"/>
                <a:gd name="T10" fmla="*/ 121 w 35"/>
                <a:gd name="T11" fmla="*/ 2342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696">
                  <a:moveTo>
                    <a:pt x="0" y="0"/>
                  </a:moveTo>
                  <a:cubicBezTo>
                    <a:pt x="1" y="21"/>
                    <a:pt x="6" y="146"/>
                    <a:pt x="8" y="166"/>
                  </a:cubicBezTo>
                  <a:cubicBezTo>
                    <a:pt x="8" y="168"/>
                    <a:pt x="18" y="334"/>
                    <a:pt x="12" y="367"/>
                  </a:cubicBezTo>
                  <a:cubicBezTo>
                    <a:pt x="11" y="372"/>
                    <a:pt x="13" y="397"/>
                    <a:pt x="13" y="401"/>
                  </a:cubicBezTo>
                  <a:cubicBezTo>
                    <a:pt x="13" y="423"/>
                    <a:pt x="21" y="500"/>
                    <a:pt x="18" y="533"/>
                  </a:cubicBezTo>
                  <a:cubicBezTo>
                    <a:pt x="14" y="590"/>
                    <a:pt x="29" y="665"/>
                    <a:pt x="35" y="69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86" name="Freeform 1056">
              <a:extLst>
                <a:ext uri="{FF2B5EF4-FFF2-40B4-BE49-F238E27FC236}">
                  <a16:creationId xmlns:a16="http://schemas.microsoft.com/office/drawing/2014/main" id="{83F877ED-9BE0-45EE-84B4-ED3219A5FA09}"/>
                </a:ext>
              </a:extLst>
            </p:cNvPr>
            <p:cNvSpPr>
              <a:spLocks/>
            </p:cNvSpPr>
            <p:nvPr/>
          </p:nvSpPr>
          <p:spPr bwMode="auto">
            <a:xfrm>
              <a:off x="3491" y="2564"/>
              <a:ext cx="69" cy="1020"/>
            </a:xfrm>
            <a:custGeom>
              <a:avLst/>
              <a:gdLst>
                <a:gd name="T0" fmla="*/ 0 w 46"/>
                <a:gd name="T1" fmla="*/ 2289 h 681"/>
                <a:gd name="T2" fmla="*/ 80 w 46"/>
                <a:gd name="T3" fmla="*/ 1781 h 681"/>
                <a:gd name="T4" fmla="*/ 99 w 46"/>
                <a:gd name="T5" fmla="*/ 1329 h 681"/>
                <a:gd name="T6" fmla="*/ 102 w 46"/>
                <a:gd name="T7" fmla="*/ 1213 h 681"/>
                <a:gd name="T8" fmla="*/ 140 w 46"/>
                <a:gd name="T9" fmla="*/ 533 h 681"/>
                <a:gd name="T10" fmla="*/ 156 w 46"/>
                <a:gd name="T11" fmla="*/ 0 h 6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681">
                  <a:moveTo>
                    <a:pt x="0" y="681"/>
                  </a:moveTo>
                  <a:cubicBezTo>
                    <a:pt x="3" y="668"/>
                    <a:pt x="25" y="584"/>
                    <a:pt x="23" y="530"/>
                  </a:cubicBezTo>
                  <a:cubicBezTo>
                    <a:pt x="22" y="497"/>
                    <a:pt x="29" y="417"/>
                    <a:pt x="29" y="395"/>
                  </a:cubicBezTo>
                  <a:cubicBezTo>
                    <a:pt x="29" y="391"/>
                    <a:pt x="31" y="366"/>
                    <a:pt x="30" y="361"/>
                  </a:cubicBezTo>
                  <a:cubicBezTo>
                    <a:pt x="23" y="327"/>
                    <a:pt x="41" y="161"/>
                    <a:pt x="41" y="159"/>
                  </a:cubicBezTo>
                  <a:cubicBezTo>
                    <a:pt x="43" y="140"/>
                    <a:pt x="45" y="30"/>
                    <a:pt x="4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87" name="Freeform 1057">
              <a:extLst>
                <a:ext uri="{FF2B5EF4-FFF2-40B4-BE49-F238E27FC236}">
                  <a16:creationId xmlns:a16="http://schemas.microsoft.com/office/drawing/2014/main" id="{85A47E9D-DD30-4E8C-91B8-E39F7BA80245}"/>
                </a:ext>
              </a:extLst>
            </p:cNvPr>
            <p:cNvSpPr>
              <a:spLocks/>
            </p:cNvSpPr>
            <p:nvPr/>
          </p:nvSpPr>
          <p:spPr bwMode="auto">
            <a:xfrm>
              <a:off x="3080" y="1703"/>
              <a:ext cx="283" cy="1995"/>
            </a:xfrm>
            <a:custGeom>
              <a:avLst/>
              <a:gdLst>
                <a:gd name="T0" fmla="*/ 0 w 188"/>
                <a:gd name="T1" fmla="*/ 1486 h 1332"/>
                <a:gd name="T2" fmla="*/ 18 w 188"/>
                <a:gd name="T3" fmla="*/ 1713 h 1332"/>
                <a:gd name="T4" fmla="*/ 18 w 188"/>
                <a:gd name="T5" fmla="*/ 1830 h 1332"/>
                <a:gd name="T6" fmla="*/ 66 w 188"/>
                <a:gd name="T7" fmla="*/ 1956 h 1332"/>
                <a:gd name="T8" fmla="*/ 129 w 188"/>
                <a:gd name="T9" fmla="*/ 2073 h 1332"/>
                <a:gd name="T10" fmla="*/ 203 w 188"/>
                <a:gd name="T11" fmla="*/ 2131 h 1332"/>
                <a:gd name="T12" fmla="*/ 259 w 188"/>
                <a:gd name="T13" fmla="*/ 2158 h 1332"/>
                <a:gd name="T14" fmla="*/ 283 w 188"/>
                <a:gd name="T15" fmla="*/ 2127 h 1332"/>
                <a:gd name="T16" fmla="*/ 300 w 188"/>
                <a:gd name="T17" fmla="*/ 2127 h 1332"/>
                <a:gd name="T18" fmla="*/ 363 w 188"/>
                <a:gd name="T19" fmla="*/ 2124 h 1332"/>
                <a:gd name="T20" fmla="*/ 351 w 188"/>
                <a:gd name="T21" fmla="*/ 2073 h 1332"/>
                <a:gd name="T22" fmla="*/ 378 w 188"/>
                <a:gd name="T23" fmla="*/ 2070 h 1332"/>
                <a:gd name="T24" fmla="*/ 369 w 188"/>
                <a:gd name="T25" fmla="*/ 2019 h 1332"/>
                <a:gd name="T26" fmla="*/ 286 w 188"/>
                <a:gd name="T27" fmla="*/ 1959 h 1332"/>
                <a:gd name="T28" fmla="*/ 236 w 188"/>
                <a:gd name="T29" fmla="*/ 1925 h 1332"/>
                <a:gd name="T30" fmla="*/ 218 w 188"/>
                <a:gd name="T31" fmla="*/ 1875 h 1332"/>
                <a:gd name="T32" fmla="*/ 218 w 188"/>
                <a:gd name="T33" fmla="*/ 1802 h 1332"/>
                <a:gd name="T34" fmla="*/ 224 w 188"/>
                <a:gd name="T35" fmla="*/ 1713 h 1332"/>
                <a:gd name="T36" fmla="*/ 269 w 188"/>
                <a:gd name="T37" fmla="*/ 1757 h 1332"/>
                <a:gd name="T38" fmla="*/ 391 w 188"/>
                <a:gd name="T39" fmla="*/ 1829 h 1332"/>
                <a:gd name="T40" fmla="*/ 336 w 188"/>
                <a:gd name="T41" fmla="*/ 1676 h 1332"/>
                <a:gd name="T42" fmla="*/ 236 w 188"/>
                <a:gd name="T43" fmla="*/ 1532 h 1332"/>
                <a:gd name="T44" fmla="*/ 203 w 188"/>
                <a:gd name="T45" fmla="*/ 1445 h 1332"/>
                <a:gd name="T46" fmla="*/ 194 w 188"/>
                <a:gd name="T47" fmla="*/ 1423 h 1332"/>
                <a:gd name="T48" fmla="*/ 218 w 188"/>
                <a:gd name="T49" fmla="*/ 1324 h 1332"/>
                <a:gd name="T50" fmla="*/ 337 w 188"/>
                <a:gd name="T51" fmla="*/ 819 h 1332"/>
                <a:gd name="T52" fmla="*/ 405 w 188"/>
                <a:gd name="T53" fmla="*/ 491 h 1332"/>
                <a:gd name="T54" fmla="*/ 447 w 188"/>
                <a:gd name="T55" fmla="*/ 150 h 1332"/>
                <a:gd name="T56" fmla="*/ 453 w 188"/>
                <a:gd name="T57" fmla="*/ 76 h 1332"/>
                <a:gd name="T58" fmla="*/ 461 w 188"/>
                <a:gd name="T59" fmla="*/ 0 h 1332"/>
                <a:gd name="T60" fmla="*/ 461 w 188"/>
                <a:gd name="T61" fmla="*/ 1 h 1332"/>
                <a:gd name="T62" fmla="*/ 507 w 188"/>
                <a:gd name="T63" fmla="*/ 217 h 1332"/>
                <a:gd name="T64" fmla="*/ 431 w 188"/>
                <a:gd name="T65" fmla="*/ 494 h 1332"/>
                <a:gd name="T66" fmla="*/ 461 w 188"/>
                <a:gd name="T67" fmla="*/ 1378 h 1332"/>
                <a:gd name="T68" fmla="*/ 512 w 188"/>
                <a:gd name="T69" fmla="*/ 1627 h 1332"/>
                <a:gd name="T70" fmla="*/ 593 w 188"/>
                <a:gd name="T71" fmla="*/ 2903 h 1332"/>
                <a:gd name="T72" fmla="*/ 601 w 188"/>
                <a:gd name="T73" fmla="*/ 3154 h 1332"/>
                <a:gd name="T74" fmla="*/ 629 w 188"/>
                <a:gd name="T75" fmla="*/ 3367 h 1332"/>
                <a:gd name="T76" fmla="*/ 602 w 188"/>
                <a:gd name="T77" fmla="*/ 3938 h 1332"/>
                <a:gd name="T78" fmla="*/ 641 w 188"/>
                <a:gd name="T79" fmla="*/ 4475 h 13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8" h="1332">
                  <a:moveTo>
                    <a:pt x="0" y="442"/>
                  </a:moveTo>
                  <a:cubicBezTo>
                    <a:pt x="0" y="442"/>
                    <a:pt x="7" y="494"/>
                    <a:pt x="5" y="510"/>
                  </a:cubicBezTo>
                  <a:cubicBezTo>
                    <a:pt x="3" y="526"/>
                    <a:pt x="4" y="535"/>
                    <a:pt x="5" y="545"/>
                  </a:cubicBezTo>
                  <a:cubicBezTo>
                    <a:pt x="6" y="555"/>
                    <a:pt x="16" y="570"/>
                    <a:pt x="19" y="582"/>
                  </a:cubicBezTo>
                  <a:cubicBezTo>
                    <a:pt x="25" y="608"/>
                    <a:pt x="32" y="608"/>
                    <a:pt x="38" y="617"/>
                  </a:cubicBezTo>
                  <a:cubicBezTo>
                    <a:pt x="44" y="625"/>
                    <a:pt x="58" y="631"/>
                    <a:pt x="60" y="634"/>
                  </a:cubicBezTo>
                  <a:cubicBezTo>
                    <a:pt x="62" y="637"/>
                    <a:pt x="69" y="643"/>
                    <a:pt x="76" y="642"/>
                  </a:cubicBezTo>
                  <a:cubicBezTo>
                    <a:pt x="84" y="641"/>
                    <a:pt x="83" y="633"/>
                    <a:pt x="83" y="633"/>
                  </a:cubicBezTo>
                  <a:cubicBezTo>
                    <a:pt x="83" y="633"/>
                    <a:pt x="85" y="633"/>
                    <a:pt x="88" y="633"/>
                  </a:cubicBezTo>
                  <a:cubicBezTo>
                    <a:pt x="92" y="633"/>
                    <a:pt x="103" y="635"/>
                    <a:pt x="106" y="632"/>
                  </a:cubicBezTo>
                  <a:cubicBezTo>
                    <a:pt x="113" y="624"/>
                    <a:pt x="103" y="617"/>
                    <a:pt x="103" y="617"/>
                  </a:cubicBezTo>
                  <a:cubicBezTo>
                    <a:pt x="111" y="616"/>
                    <a:pt x="111" y="616"/>
                    <a:pt x="111" y="616"/>
                  </a:cubicBezTo>
                  <a:cubicBezTo>
                    <a:pt x="120" y="611"/>
                    <a:pt x="108" y="601"/>
                    <a:pt x="108" y="601"/>
                  </a:cubicBezTo>
                  <a:cubicBezTo>
                    <a:pt x="109" y="583"/>
                    <a:pt x="86" y="587"/>
                    <a:pt x="84" y="583"/>
                  </a:cubicBezTo>
                  <a:cubicBezTo>
                    <a:pt x="76" y="573"/>
                    <a:pt x="69" y="573"/>
                    <a:pt x="69" y="573"/>
                  </a:cubicBezTo>
                  <a:cubicBezTo>
                    <a:pt x="68" y="563"/>
                    <a:pt x="62" y="561"/>
                    <a:pt x="64" y="558"/>
                  </a:cubicBezTo>
                  <a:cubicBezTo>
                    <a:pt x="69" y="551"/>
                    <a:pt x="60" y="542"/>
                    <a:pt x="64" y="536"/>
                  </a:cubicBezTo>
                  <a:cubicBezTo>
                    <a:pt x="67" y="530"/>
                    <a:pt x="66" y="510"/>
                    <a:pt x="66" y="510"/>
                  </a:cubicBezTo>
                  <a:cubicBezTo>
                    <a:pt x="66" y="510"/>
                    <a:pt x="75" y="512"/>
                    <a:pt x="79" y="523"/>
                  </a:cubicBezTo>
                  <a:cubicBezTo>
                    <a:pt x="83" y="534"/>
                    <a:pt x="101" y="553"/>
                    <a:pt x="115" y="544"/>
                  </a:cubicBezTo>
                  <a:cubicBezTo>
                    <a:pt x="129" y="535"/>
                    <a:pt x="109" y="510"/>
                    <a:pt x="98" y="499"/>
                  </a:cubicBezTo>
                  <a:cubicBezTo>
                    <a:pt x="86" y="488"/>
                    <a:pt x="77" y="465"/>
                    <a:pt x="69" y="456"/>
                  </a:cubicBezTo>
                  <a:cubicBezTo>
                    <a:pt x="60" y="448"/>
                    <a:pt x="60" y="430"/>
                    <a:pt x="60" y="430"/>
                  </a:cubicBezTo>
                  <a:cubicBezTo>
                    <a:pt x="60" y="430"/>
                    <a:pt x="55" y="426"/>
                    <a:pt x="57" y="423"/>
                  </a:cubicBezTo>
                  <a:cubicBezTo>
                    <a:pt x="58" y="420"/>
                    <a:pt x="62" y="407"/>
                    <a:pt x="64" y="394"/>
                  </a:cubicBezTo>
                  <a:cubicBezTo>
                    <a:pt x="66" y="382"/>
                    <a:pt x="95" y="269"/>
                    <a:pt x="99" y="244"/>
                  </a:cubicBezTo>
                  <a:cubicBezTo>
                    <a:pt x="108" y="197"/>
                    <a:pt x="124" y="179"/>
                    <a:pt x="119" y="146"/>
                  </a:cubicBezTo>
                  <a:cubicBezTo>
                    <a:pt x="119" y="122"/>
                    <a:pt x="129" y="57"/>
                    <a:pt x="131" y="45"/>
                  </a:cubicBezTo>
                  <a:cubicBezTo>
                    <a:pt x="132" y="43"/>
                    <a:pt x="132" y="31"/>
                    <a:pt x="133" y="23"/>
                  </a:cubicBezTo>
                  <a:cubicBezTo>
                    <a:pt x="134" y="19"/>
                    <a:pt x="135" y="10"/>
                    <a:pt x="135" y="0"/>
                  </a:cubicBezTo>
                  <a:cubicBezTo>
                    <a:pt x="135" y="1"/>
                    <a:pt x="135" y="1"/>
                    <a:pt x="135" y="1"/>
                  </a:cubicBezTo>
                  <a:cubicBezTo>
                    <a:pt x="136" y="12"/>
                    <a:pt x="147" y="36"/>
                    <a:pt x="149" y="65"/>
                  </a:cubicBezTo>
                  <a:cubicBezTo>
                    <a:pt x="147" y="90"/>
                    <a:pt x="125" y="124"/>
                    <a:pt x="126" y="147"/>
                  </a:cubicBezTo>
                  <a:cubicBezTo>
                    <a:pt x="95" y="292"/>
                    <a:pt x="136" y="382"/>
                    <a:pt x="135" y="410"/>
                  </a:cubicBezTo>
                  <a:cubicBezTo>
                    <a:pt x="134" y="445"/>
                    <a:pt x="151" y="453"/>
                    <a:pt x="150" y="484"/>
                  </a:cubicBezTo>
                  <a:cubicBezTo>
                    <a:pt x="174" y="864"/>
                    <a:pt x="174" y="864"/>
                    <a:pt x="174" y="864"/>
                  </a:cubicBezTo>
                  <a:cubicBezTo>
                    <a:pt x="174" y="876"/>
                    <a:pt x="172" y="917"/>
                    <a:pt x="176" y="939"/>
                  </a:cubicBezTo>
                  <a:cubicBezTo>
                    <a:pt x="177" y="944"/>
                    <a:pt x="185" y="968"/>
                    <a:pt x="185" y="1002"/>
                  </a:cubicBezTo>
                  <a:cubicBezTo>
                    <a:pt x="187" y="1056"/>
                    <a:pt x="175" y="1133"/>
                    <a:pt x="177" y="1172"/>
                  </a:cubicBezTo>
                  <a:cubicBezTo>
                    <a:pt x="180" y="1235"/>
                    <a:pt x="178" y="1291"/>
                    <a:pt x="188" y="133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88" name="Freeform 1058">
              <a:extLst>
                <a:ext uri="{FF2B5EF4-FFF2-40B4-BE49-F238E27FC236}">
                  <a16:creationId xmlns:a16="http://schemas.microsoft.com/office/drawing/2014/main" id="{B79F0E25-1BF5-4886-B5D7-281A00096039}"/>
                </a:ext>
              </a:extLst>
            </p:cNvPr>
            <p:cNvSpPr>
              <a:spLocks/>
            </p:cNvSpPr>
            <p:nvPr/>
          </p:nvSpPr>
          <p:spPr bwMode="auto">
            <a:xfrm>
              <a:off x="3553" y="2199"/>
              <a:ext cx="27" cy="36"/>
            </a:xfrm>
            <a:custGeom>
              <a:avLst/>
              <a:gdLst>
                <a:gd name="T0" fmla="*/ 53 w 18"/>
                <a:gd name="T1" fmla="*/ 0 h 24"/>
                <a:gd name="T2" fmla="*/ 62 w 18"/>
                <a:gd name="T3" fmla="*/ 81 h 24"/>
                <a:gd name="T4" fmla="*/ 35 w 18"/>
                <a:gd name="T5" fmla="*/ 12 h 24"/>
                <a:gd name="T6" fmla="*/ 0 60000 65536"/>
                <a:gd name="T7" fmla="*/ 0 60000 65536"/>
                <a:gd name="T8" fmla="*/ 0 60000 65536"/>
              </a:gdLst>
              <a:ahLst/>
              <a:cxnLst>
                <a:cxn ang="T6">
                  <a:pos x="T0" y="T1"/>
                </a:cxn>
                <a:cxn ang="T7">
                  <a:pos x="T2" y="T3"/>
                </a:cxn>
                <a:cxn ang="T8">
                  <a:pos x="T4" y="T5"/>
                </a:cxn>
              </a:cxnLst>
              <a:rect l="0" t="0" r="r" b="b"/>
              <a:pathLst>
                <a:path w="18" h="24">
                  <a:moveTo>
                    <a:pt x="15" y="0"/>
                  </a:moveTo>
                  <a:cubicBezTo>
                    <a:pt x="2" y="8"/>
                    <a:pt x="12" y="17"/>
                    <a:pt x="18" y="24"/>
                  </a:cubicBezTo>
                  <a:cubicBezTo>
                    <a:pt x="11" y="23"/>
                    <a:pt x="0" y="8"/>
                    <a:pt x="10"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89" name="Freeform 1059">
              <a:extLst>
                <a:ext uri="{FF2B5EF4-FFF2-40B4-BE49-F238E27FC236}">
                  <a16:creationId xmlns:a16="http://schemas.microsoft.com/office/drawing/2014/main" id="{449AF8CF-EEBA-4916-AE90-95B1879F5183}"/>
                </a:ext>
              </a:extLst>
            </p:cNvPr>
            <p:cNvSpPr>
              <a:spLocks/>
            </p:cNvSpPr>
            <p:nvPr/>
          </p:nvSpPr>
          <p:spPr bwMode="auto">
            <a:xfrm>
              <a:off x="3260" y="2044"/>
              <a:ext cx="142" cy="327"/>
            </a:xfrm>
            <a:custGeom>
              <a:avLst/>
              <a:gdLst>
                <a:gd name="T0" fmla="*/ 0 w 94"/>
                <a:gd name="T1" fmla="*/ 0 h 218"/>
                <a:gd name="T2" fmla="*/ 45 w 94"/>
                <a:gd name="T3" fmla="*/ 417 h 218"/>
                <a:gd name="T4" fmla="*/ 128 w 94"/>
                <a:gd name="T5" fmla="*/ 612 h 218"/>
                <a:gd name="T6" fmla="*/ 210 w 94"/>
                <a:gd name="T7" fmla="*/ 693 h 218"/>
                <a:gd name="T8" fmla="*/ 325 w 94"/>
                <a:gd name="T9" fmla="*/ 734 h 218"/>
                <a:gd name="T10" fmla="*/ 325 w 94"/>
                <a:gd name="T11" fmla="*/ 737 h 218"/>
                <a:gd name="T12" fmla="*/ 162 w 94"/>
                <a:gd name="T13" fmla="*/ 558 h 218"/>
                <a:gd name="T14" fmla="*/ 68 w 94"/>
                <a:gd name="T15" fmla="*/ 369 h 218"/>
                <a:gd name="T16" fmla="*/ 5 w 94"/>
                <a:gd name="T17" fmla="*/ 8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 h="218">
                  <a:moveTo>
                    <a:pt x="0" y="0"/>
                  </a:moveTo>
                  <a:cubicBezTo>
                    <a:pt x="0" y="42"/>
                    <a:pt x="7" y="82"/>
                    <a:pt x="13" y="123"/>
                  </a:cubicBezTo>
                  <a:cubicBezTo>
                    <a:pt x="17" y="146"/>
                    <a:pt x="24" y="161"/>
                    <a:pt x="37" y="181"/>
                  </a:cubicBezTo>
                  <a:cubicBezTo>
                    <a:pt x="44" y="191"/>
                    <a:pt x="50" y="199"/>
                    <a:pt x="61" y="205"/>
                  </a:cubicBezTo>
                  <a:cubicBezTo>
                    <a:pt x="64" y="206"/>
                    <a:pt x="92" y="218"/>
                    <a:pt x="94" y="217"/>
                  </a:cubicBezTo>
                  <a:cubicBezTo>
                    <a:pt x="94" y="218"/>
                    <a:pt x="94" y="218"/>
                    <a:pt x="94" y="218"/>
                  </a:cubicBezTo>
                  <a:cubicBezTo>
                    <a:pt x="75" y="212"/>
                    <a:pt x="59" y="180"/>
                    <a:pt x="47" y="165"/>
                  </a:cubicBezTo>
                  <a:cubicBezTo>
                    <a:pt x="34" y="147"/>
                    <a:pt x="25" y="131"/>
                    <a:pt x="20" y="109"/>
                  </a:cubicBezTo>
                  <a:cubicBezTo>
                    <a:pt x="12" y="74"/>
                    <a:pt x="13" y="35"/>
                    <a:pt x="1" y="2"/>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90" name="Freeform 1060">
              <a:extLst>
                <a:ext uri="{FF2B5EF4-FFF2-40B4-BE49-F238E27FC236}">
                  <a16:creationId xmlns:a16="http://schemas.microsoft.com/office/drawing/2014/main" id="{1281B2EA-DFC8-4BFC-B567-44C86979110E}"/>
                </a:ext>
              </a:extLst>
            </p:cNvPr>
            <p:cNvSpPr>
              <a:spLocks/>
            </p:cNvSpPr>
            <p:nvPr/>
          </p:nvSpPr>
          <p:spPr bwMode="auto">
            <a:xfrm>
              <a:off x="3604" y="2223"/>
              <a:ext cx="298" cy="212"/>
            </a:xfrm>
            <a:custGeom>
              <a:avLst/>
              <a:gdLst>
                <a:gd name="T0" fmla="*/ 0 w 198"/>
                <a:gd name="T1" fmla="*/ 464 h 142"/>
                <a:gd name="T2" fmla="*/ 190 w 198"/>
                <a:gd name="T3" fmla="*/ 399 h 142"/>
                <a:gd name="T4" fmla="*/ 390 w 198"/>
                <a:gd name="T5" fmla="*/ 297 h 142"/>
                <a:gd name="T6" fmla="*/ 676 w 198"/>
                <a:gd name="T7" fmla="*/ 0 h 142"/>
                <a:gd name="T8" fmla="*/ 623 w 198"/>
                <a:gd name="T9" fmla="*/ 208 h 142"/>
                <a:gd name="T10" fmla="*/ 432 w 198"/>
                <a:gd name="T11" fmla="*/ 345 h 142"/>
                <a:gd name="T12" fmla="*/ 217 w 198"/>
                <a:gd name="T13" fmla="*/ 433 h 142"/>
                <a:gd name="T14" fmla="*/ 108 w 198"/>
                <a:gd name="T15" fmla="*/ 464 h 142"/>
                <a:gd name="T16" fmla="*/ 21 w 198"/>
                <a:gd name="T17" fmla="*/ 473 h 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8" h="142">
                  <a:moveTo>
                    <a:pt x="0" y="139"/>
                  </a:moveTo>
                  <a:cubicBezTo>
                    <a:pt x="18" y="141"/>
                    <a:pt x="40" y="126"/>
                    <a:pt x="56" y="120"/>
                  </a:cubicBezTo>
                  <a:cubicBezTo>
                    <a:pt x="77" y="111"/>
                    <a:pt x="97" y="103"/>
                    <a:pt x="114" y="89"/>
                  </a:cubicBezTo>
                  <a:cubicBezTo>
                    <a:pt x="143" y="66"/>
                    <a:pt x="183" y="35"/>
                    <a:pt x="198" y="0"/>
                  </a:cubicBezTo>
                  <a:cubicBezTo>
                    <a:pt x="197" y="22"/>
                    <a:pt x="197" y="44"/>
                    <a:pt x="183" y="62"/>
                  </a:cubicBezTo>
                  <a:cubicBezTo>
                    <a:pt x="168" y="80"/>
                    <a:pt x="148" y="93"/>
                    <a:pt x="127" y="104"/>
                  </a:cubicBezTo>
                  <a:cubicBezTo>
                    <a:pt x="107" y="115"/>
                    <a:pt x="86" y="124"/>
                    <a:pt x="64" y="130"/>
                  </a:cubicBezTo>
                  <a:cubicBezTo>
                    <a:pt x="53" y="133"/>
                    <a:pt x="43" y="136"/>
                    <a:pt x="32" y="139"/>
                  </a:cubicBezTo>
                  <a:cubicBezTo>
                    <a:pt x="24" y="140"/>
                    <a:pt x="13" y="139"/>
                    <a:pt x="6"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91" name="Freeform 1061">
              <a:extLst>
                <a:ext uri="{FF2B5EF4-FFF2-40B4-BE49-F238E27FC236}">
                  <a16:creationId xmlns:a16="http://schemas.microsoft.com/office/drawing/2014/main" id="{B051C037-489A-4A1D-8980-BE0F30854ADE}"/>
                </a:ext>
              </a:extLst>
            </p:cNvPr>
            <p:cNvSpPr>
              <a:spLocks/>
            </p:cNvSpPr>
            <p:nvPr/>
          </p:nvSpPr>
          <p:spPr bwMode="auto">
            <a:xfrm>
              <a:off x="3295" y="1842"/>
              <a:ext cx="294" cy="231"/>
            </a:xfrm>
            <a:custGeom>
              <a:avLst/>
              <a:gdLst>
                <a:gd name="T0" fmla="*/ 425 w 195"/>
                <a:gd name="T1" fmla="*/ 5 h 154"/>
                <a:gd name="T2" fmla="*/ 164 w 195"/>
                <a:gd name="T3" fmla="*/ 122 h 154"/>
                <a:gd name="T4" fmla="*/ 18 w 195"/>
                <a:gd name="T5" fmla="*/ 437 h 154"/>
                <a:gd name="T6" fmla="*/ 81 w 195"/>
                <a:gd name="T7" fmla="*/ 513 h 154"/>
                <a:gd name="T8" fmla="*/ 191 w 195"/>
                <a:gd name="T9" fmla="*/ 413 h 154"/>
                <a:gd name="T10" fmla="*/ 439 w 195"/>
                <a:gd name="T11" fmla="*/ 224 h 154"/>
                <a:gd name="T12" fmla="*/ 574 w 195"/>
                <a:gd name="T13" fmla="*/ 39 h 154"/>
                <a:gd name="T14" fmla="*/ 425 w 195"/>
                <a:gd name="T15" fmla="*/ 5 h 1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5" h="154">
                  <a:moveTo>
                    <a:pt x="124" y="1"/>
                  </a:moveTo>
                  <a:cubicBezTo>
                    <a:pt x="99" y="0"/>
                    <a:pt x="66" y="20"/>
                    <a:pt x="48" y="36"/>
                  </a:cubicBezTo>
                  <a:cubicBezTo>
                    <a:pt x="25" y="56"/>
                    <a:pt x="0" y="97"/>
                    <a:pt x="5" y="129"/>
                  </a:cubicBezTo>
                  <a:cubicBezTo>
                    <a:pt x="6" y="140"/>
                    <a:pt x="12" y="154"/>
                    <a:pt x="24" y="152"/>
                  </a:cubicBezTo>
                  <a:cubicBezTo>
                    <a:pt x="34" y="150"/>
                    <a:pt x="49" y="129"/>
                    <a:pt x="56" y="122"/>
                  </a:cubicBezTo>
                  <a:cubicBezTo>
                    <a:pt x="78" y="97"/>
                    <a:pt x="100" y="82"/>
                    <a:pt x="128" y="66"/>
                  </a:cubicBezTo>
                  <a:cubicBezTo>
                    <a:pt x="145" y="58"/>
                    <a:pt x="195" y="32"/>
                    <a:pt x="168" y="11"/>
                  </a:cubicBezTo>
                  <a:cubicBezTo>
                    <a:pt x="158" y="3"/>
                    <a:pt x="137" y="0"/>
                    <a:pt x="124" y="1"/>
                  </a:cubicBezTo>
                </a:path>
              </a:pathLst>
            </a:custGeom>
            <a:solidFill>
              <a:srgbClr val="FAF4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92" name="Freeform 1062">
              <a:extLst>
                <a:ext uri="{FF2B5EF4-FFF2-40B4-BE49-F238E27FC236}">
                  <a16:creationId xmlns:a16="http://schemas.microsoft.com/office/drawing/2014/main" id="{E3B298AF-1FAA-4CFD-8066-24C9DA332AD1}"/>
                </a:ext>
              </a:extLst>
            </p:cNvPr>
            <p:cNvSpPr>
              <a:spLocks/>
            </p:cNvSpPr>
            <p:nvPr/>
          </p:nvSpPr>
          <p:spPr bwMode="auto">
            <a:xfrm>
              <a:off x="3589" y="1258"/>
              <a:ext cx="60" cy="37"/>
            </a:xfrm>
            <a:custGeom>
              <a:avLst/>
              <a:gdLst>
                <a:gd name="T0" fmla="*/ 12 w 40"/>
                <a:gd name="T1" fmla="*/ 0 h 25"/>
                <a:gd name="T2" fmla="*/ 54 w 40"/>
                <a:gd name="T3" fmla="*/ 40 h 25"/>
                <a:gd name="T4" fmla="*/ 129 w 40"/>
                <a:gd name="T5" fmla="*/ 19 h 25"/>
                <a:gd name="T6" fmla="*/ 48 w 40"/>
                <a:gd name="T7" fmla="*/ 74 h 25"/>
                <a:gd name="T8" fmla="*/ 5 w 40"/>
                <a:gd name="T9" fmla="*/ 9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25">
                  <a:moveTo>
                    <a:pt x="3" y="0"/>
                  </a:moveTo>
                  <a:cubicBezTo>
                    <a:pt x="6" y="4"/>
                    <a:pt x="9" y="10"/>
                    <a:pt x="16" y="12"/>
                  </a:cubicBezTo>
                  <a:cubicBezTo>
                    <a:pt x="24" y="13"/>
                    <a:pt x="31" y="8"/>
                    <a:pt x="38" y="6"/>
                  </a:cubicBezTo>
                  <a:cubicBezTo>
                    <a:pt x="40" y="17"/>
                    <a:pt x="23" y="25"/>
                    <a:pt x="14" y="23"/>
                  </a:cubicBezTo>
                  <a:cubicBezTo>
                    <a:pt x="7" y="21"/>
                    <a:pt x="0" y="10"/>
                    <a:pt x="1" y="3"/>
                  </a:cubicBezTo>
                </a:path>
              </a:pathLst>
            </a:custGeom>
            <a:solidFill>
              <a:srgbClr val="FAD7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93" name="Freeform 1063">
              <a:extLst>
                <a:ext uri="{FF2B5EF4-FFF2-40B4-BE49-F238E27FC236}">
                  <a16:creationId xmlns:a16="http://schemas.microsoft.com/office/drawing/2014/main" id="{4CC27A91-DF96-4400-8A37-B2D32EF9C39A}"/>
                </a:ext>
              </a:extLst>
            </p:cNvPr>
            <p:cNvSpPr>
              <a:spLocks/>
            </p:cNvSpPr>
            <p:nvPr/>
          </p:nvSpPr>
          <p:spPr bwMode="auto">
            <a:xfrm>
              <a:off x="3515" y="1238"/>
              <a:ext cx="185" cy="68"/>
            </a:xfrm>
            <a:custGeom>
              <a:avLst/>
              <a:gdLst>
                <a:gd name="T0" fmla="*/ 0 w 123"/>
                <a:gd name="T1" fmla="*/ 35 h 45"/>
                <a:gd name="T2" fmla="*/ 113 w 123"/>
                <a:gd name="T3" fmla="*/ 68 h 45"/>
                <a:gd name="T4" fmla="*/ 197 w 123"/>
                <a:gd name="T5" fmla="*/ 130 h 45"/>
                <a:gd name="T6" fmla="*/ 418 w 123"/>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 h="45">
                  <a:moveTo>
                    <a:pt x="0" y="10"/>
                  </a:moveTo>
                  <a:cubicBezTo>
                    <a:pt x="10" y="16"/>
                    <a:pt x="23" y="16"/>
                    <a:pt x="33" y="20"/>
                  </a:cubicBezTo>
                  <a:cubicBezTo>
                    <a:pt x="42" y="24"/>
                    <a:pt x="48" y="35"/>
                    <a:pt x="58" y="38"/>
                  </a:cubicBezTo>
                  <a:cubicBezTo>
                    <a:pt x="86" y="45"/>
                    <a:pt x="103" y="14"/>
                    <a:pt x="123" y="0"/>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94" name="Freeform 1064">
              <a:extLst>
                <a:ext uri="{FF2B5EF4-FFF2-40B4-BE49-F238E27FC236}">
                  <a16:creationId xmlns:a16="http://schemas.microsoft.com/office/drawing/2014/main" id="{10B3F01B-C17A-4050-B5F6-1AD3FC53B4A5}"/>
                </a:ext>
              </a:extLst>
            </p:cNvPr>
            <p:cNvSpPr>
              <a:spLocks/>
            </p:cNvSpPr>
            <p:nvPr/>
          </p:nvSpPr>
          <p:spPr bwMode="auto">
            <a:xfrm>
              <a:off x="3780" y="1721"/>
              <a:ext cx="56" cy="22"/>
            </a:xfrm>
            <a:custGeom>
              <a:avLst/>
              <a:gdLst>
                <a:gd name="T0" fmla="*/ 0 w 37"/>
                <a:gd name="T1" fmla="*/ 0 h 15"/>
                <a:gd name="T2" fmla="*/ 129 w 37"/>
                <a:gd name="T3" fmla="*/ 47 h 15"/>
                <a:gd name="T4" fmla="*/ 0 60000 65536"/>
                <a:gd name="T5" fmla="*/ 0 60000 65536"/>
              </a:gdLst>
              <a:ahLst/>
              <a:cxnLst>
                <a:cxn ang="T4">
                  <a:pos x="T0" y="T1"/>
                </a:cxn>
                <a:cxn ang="T5">
                  <a:pos x="T2" y="T3"/>
                </a:cxn>
              </a:cxnLst>
              <a:rect l="0" t="0" r="r" b="b"/>
              <a:pathLst>
                <a:path w="37" h="15">
                  <a:moveTo>
                    <a:pt x="0" y="0"/>
                  </a:moveTo>
                  <a:cubicBezTo>
                    <a:pt x="0" y="0"/>
                    <a:pt x="16" y="13"/>
                    <a:pt x="37" y="15"/>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95" name="Freeform 1065">
              <a:extLst>
                <a:ext uri="{FF2B5EF4-FFF2-40B4-BE49-F238E27FC236}">
                  <a16:creationId xmlns:a16="http://schemas.microsoft.com/office/drawing/2014/main" id="{9D6F930E-8499-45A2-B3A7-4F99AFC86BC4}"/>
                </a:ext>
              </a:extLst>
            </p:cNvPr>
            <p:cNvSpPr>
              <a:spLocks/>
            </p:cNvSpPr>
            <p:nvPr/>
          </p:nvSpPr>
          <p:spPr bwMode="auto">
            <a:xfrm>
              <a:off x="3352" y="1716"/>
              <a:ext cx="56" cy="24"/>
            </a:xfrm>
            <a:custGeom>
              <a:avLst/>
              <a:gdLst>
                <a:gd name="T0" fmla="*/ 129 w 37"/>
                <a:gd name="T1" fmla="*/ 0 h 16"/>
                <a:gd name="T2" fmla="*/ 0 w 37"/>
                <a:gd name="T3" fmla="*/ 54 h 16"/>
                <a:gd name="T4" fmla="*/ 0 60000 65536"/>
                <a:gd name="T5" fmla="*/ 0 60000 65536"/>
              </a:gdLst>
              <a:ahLst/>
              <a:cxnLst>
                <a:cxn ang="T4">
                  <a:pos x="T0" y="T1"/>
                </a:cxn>
                <a:cxn ang="T5">
                  <a:pos x="T2" y="T3"/>
                </a:cxn>
              </a:cxnLst>
              <a:rect l="0" t="0" r="r" b="b"/>
              <a:pathLst>
                <a:path w="37" h="16">
                  <a:moveTo>
                    <a:pt x="37" y="0"/>
                  </a:moveTo>
                  <a:cubicBezTo>
                    <a:pt x="37" y="0"/>
                    <a:pt x="25" y="14"/>
                    <a:pt x="0" y="16"/>
                  </a:cubicBezTo>
                </a:path>
              </a:pathLst>
            </a:custGeom>
            <a:noFill/>
            <a:ln w="1588"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096" name="Freeform 1066">
              <a:extLst>
                <a:ext uri="{FF2B5EF4-FFF2-40B4-BE49-F238E27FC236}">
                  <a16:creationId xmlns:a16="http://schemas.microsoft.com/office/drawing/2014/main" id="{69088561-77AE-41C3-8694-7AB1CF539BF8}"/>
                </a:ext>
              </a:extLst>
            </p:cNvPr>
            <p:cNvSpPr>
              <a:spLocks/>
            </p:cNvSpPr>
            <p:nvPr/>
          </p:nvSpPr>
          <p:spPr bwMode="auto">
            <a:xfrm>
              <a:off x="3394" y="2417"/>
              <a:ext cx="162" cy="303"/>
            </a:xfrm>
            <a:custGeom>
              <a:avLst/>
              <a:gdLst>
                <a:gd name="T0" fmla="*/ 0 w 107"/>
                <a:gd name="T1" fmla="*/ 0 h 202"/>
                <a:gd name="T2" fmla="*/ 94 w 107"/>
                <a:gd name="T3" fmla="*/ 48 h 202"/>
                <a:gd name="T4" fmla="*/ 174 w 107"/>
                <a:gd name="T5" fmla="*/ 68 h 202"/>
                <a:gd name="T6" fmla="*/ 309 w 107"/>
                <a:gd name="T7" fmla="*/ 93 h 202"/>
                <a:gd name="T8" fmla="*/ 289 w 107"/>
                <a:gd name="T9" fmla="*/ 215 h 202"/>
                <a:gd name="T10" fmla="*/ 326 w 107"/>
                <a:gd name="T11" fmla="*/ 338 h 202"/>
                <a:gd name="T12" fmla="*/ 330 w 107"/>
                <a:gd name="T13" fmla="*/ 683 h 202"/>
                <a:gd name="T14" fmla="*/ 289 w 107"/>
                <a:gd name="T15" fmla="*/ 399 h 202"/>
                <a:gd name="T16" fmla="*/ 229 w 107"/>
                <a:gd name="T17" fmla="*/ 216 h 202"/>
                <a:gd name="T18" fmla="*/ 135 w 107"/>
                <a:gd name="T19" fmla="*/ 75 h 202"/>
                <a:gd name="T20" fmla="*/ 8 w 107"/>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 h="202">
                  <a:moveTo>
                    <a:pt x="0" y="0"/>
                  </a:moveTo>
                  <a:cubicBezTo>
                    <a:pt x="9" y="0"/>
                    <a:pt x="19" y="11"/>
                    <a:pt x="27" y="14"/>
                  </a:cubicBezTo>
                  <a:cubicBezTo>
                    <a:pt x="35" y="17"/>
                    <a:pt x="42" y="18"/>
                    <a:pt x="50" y="20"/>
                  </a:cubicBezTo>
                  <a:cubicBezTo>
                    <a:pt x="62" y="22"/>
                    <a:pt x="77" y="23"/>
                    <a:pt x="89" y="27"/>
                  </a:cubicBezTo>
                  <a:cubicBezTo>
                    <a:pt x="90" y="39"/>
                    <a:pt x="82" y="50"/>
                    <a:pt x="83" y="63"/>
                  </a:cubicBezTo>
                  <a:cubicBezTo>
                    <a:pt x="83" y="77"/>
                    <a:pt x="89" y="87"/>
                    <a:pt x="94" y="100"/>
                  </a:cubicBezTo>
                  <a:cubicBezTo>
                    <a:pt x="107" y="130"/>
                    <a:pt x="101" y="170"/>
                    <a:pt x="95" y="202"/>
                  </a:cubicBezTo>
                  <a:cubicBezTo>
                    <a:pt x="89" y="175"/>
                    <a:pt x="90" y="146"/>
                    <a:pt x="83" y="118"/>
                  </a:cubicBezTo>
                  <a:cubicBezTo>
                    <a:pt x="78" y="100"/>
                    <a:pt x="71" y="82"/>
                    <a:pt x="66" y="64"/>
                  </a:cubicBezTo>
                  <a:cubicBezTo>
                    <a:pt x="62" y="49"/>
                    <a:pt x="52" y="32"/>
                    <a:pt x="39" y="22"/>
                  </a:cubicBezTo>
                  <a:cubicBezTo>
                    <a:pt x="27" y="14"/>
                    <a:pt x="11" y="15"/>
                    <a:pt x="2" y="3"/>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97" name="Freeform 1067">
              <a:extLst>
                <a:ext uri="{FF2B5EF4-FFF2-40B4-BE49-F238E27FC236}">
                  <a16:creationId xmlns:a16="http://schemas.microsoft.com/office/drawing/2014/main" id="{D33CB2F1-3FF2-4CD9-95B3-43C4406EAB16}"/>
                </a:ext>
              </a:extLst>
            </p:cNvPr>
            <p:cNvSpPr>
              <a:spLocks/>
            </p:cNvSpPr>
            <p:nvPr/>
          </p:nvSpPr>
          <p:spPr bwMode="auto">
            <a:xfrm>
              <a:off x="3638" y="2579"/>
              <a:ext cx="22" cy="318"/>
            </a:xfrm>
            <a:custGeom>
              <a:avLst/>
              <a:gdLst>
                <a:gd name="T0" fmla="*/ 14 w 14"/>
                <a:gd name="T1" fmla="*/ 0 h 212"/>
                <a:gd name="T2" fmla="*/ 20 w 14"/>
                <a:gd name="T3" fmla="*/ 363 h 212"/>
                <a:gd name="T4" fmla="*/ 31 w 14"/>
                <a:gd name="T5" fmla="*/ 554 h 212"/>
                <a:gd name="T6" fmla="*/ 47 w 14"/>
                <a:gd name="T7" fmla="*/ 716 h 212"/>
                <a:gd name="T8" fmla="*/ 35 w 14"/>
                <a:gd name="T9" fmla="*/ 255 h 212"/>
                <a:gd name="T10" fmla="*/ 13 w 14"/>
                <a:gd name="T11" fmla="*/ 12 h 2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2">
                  <a:moveTo>
                    <a:pt x="4" y="0"/>
                  </a:moveTo>
                  <a:cubicBezTo>
                    <a:pt x="6" y="35"/>
                    <a:pt x="5" y="72"/>
                    <a:pt x="5" y="107"/>
                  </a:cubicBezTo>
                  <a:cubicBezTo>
                    <a:pt x="5" y="126"/>
                    <a:pt x="6" y="144"/>
                    <a:pt x="8" y="164"/>
                  </a:cubicBezTo>
                  <a:cubicBezTo>
                    <a:pt x="8" y="180"/>
                    <a:pt x="9" y="197"/>
                    <a:pt x="12" y="212"/>
                  </a:cubicBezTo>
                  <a:cubicBezTo>
                    <a:pt x="12" y="167"/>
                    <a:pt x="14" y="120"/>
                    <a:pt x="9" y="75"/>
                  </a:cubicBezTo>
                  <a:cubicBezTo>
                    <a:pt x="6" y="52"/>
                    <a:pt x="0" y="26"/>
                    <a:pt x="3"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98" name="Freeform 1068">
              <a:extLst>
                <a:ext uri="{FF2B5EF4-FFF2-40B4-BE49-F238E27FC236}">
                  <a16:creationId xmlns:a16="http://schemas.microsoft.com/office/drawing/2014/main" id="{372E244D-49DE-43F6-989C-DF8B8890D65E}"/>
                </a:ext>
              </a:extLst>
            </p:cNvPr>
            <p:cNvSpPr>
              <a:spLocks/>
            </p:cNvSpPr>
            <p:nvPr/>
          </p:nvSpPr>
          <p:spPr bwMode="auto">
            <a:xfrm>
              <a:off x="3905" y="1542"/>
              <a:ext cx="20" cy="231"/>
            </a:xfrm>
            <a:custGeom>
              <a:avLst/>
              <a:gdLst>
                <a:gd name="T0" fmla="*/ 0 w 13"/>
                <a:gd name="T1" fmla="*/ 0 h 154"/>
                <a:gd name="T2" fmla="*/ 12 w 13"/>
                <a:gd name="T3" fmla="*/ 291 h 154"/>
                <a:gd name="T4" fmla="*/ 34 w 13"/>
                <a:gd name="T5" fmla="*/ 521 h 154"/>
                <a:gd name="T6" fmla="*/ 12 w 13"/>
                <a:gd name="T7" fmla="*/ 8 h 1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54">
                  <a:moveTo>
                    <a:pt x="0" y="0"/>
                  </a:moveTo>
                  <a:cubicBezTo>
                    <a:pt x="9" y="24"/>
                    <a:pt x="3" y="60"/>
                    <a:pt x="3" y="86"/>
                  </a:cubicBezTo>
                  <a:cubicBezTo>
                    <a:pt x="3" y="109"/>
                    <a:pt x="7" y="131"/>
                    <a:pt x="9" y="154"/>
                  </a:cubicBezTo>
                  <a:cubicBezTo>
                    <a:pt x="9" y="103"/>
                    <a:pt x="13" y="50"/>
                    <a:pt x="3" y="2"/>
                  </a:cubicBezTo>
                </a:path>
              </a:pathLst>
            </a:custGeom>
            <a:solidFill>
              <a:srgbClr val="FCE2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099" name="Freeform 1069">
              <a:extLst>
                <a:ext uri="{FF2B5EF4-FFF2-40B4-BE49-F238E27FC236}">
                  <a16:creationId xmlns:a16="http://schemas.microsoft.com/office/drawing/2014/main" id="{7709F786-F3B0-46E0-9E0A-4B7844B01B7F}"/>
                </a:ext>
              </a:extLst>
            </p:cNvPr>
            <p:cNvSpPr>
              <a:spLocks/>
            </p:cNvSpPr>
            <p:nvPr/>
          </p:nvSpPr>
          <p:spPr bwMode="auto">
            <a:xfrm>
              <a:off x="3233" y="3858"/>
              <a:ext cx="293" cy="237"/>
            </a:xfrm>
            <a:custGeom>
              <a:avLst/>
              <a:gdLst>
                <a:gd name="T0" fmla="*/ 649 w 194"/>
                <a:gd name="T1" fmla="*/ 26 h 158"/>
                <a:gd name="T2" fmla="*/ 662 w 194"/>
                <a:gd name="T3" fmla="*/ 237 h 158"/>
                <a:gd name="T4" fmla="*/ 554 w 194"/>
                <a:gd name="T5" fmla="*/ 291 h 158"/>
                <a:gd name="T6" fmla="*/ 317 w 194"/>
                <a:gd name="T7" fmla="*/ 527 h 158"/>
                <a:gd name="T8" fmla="*/ 134 w 194"/>
                <a:gd name="T9" fmla="*/ 332 h 158"/>
                <a:gd name="T10" fmla="*/ 282 w 194"/>
                <a:gd name="T11" fmla="*/ 0 h 158"/>
                <a:gd name="T12" fmla="*/ 649 w 194"/>
                <a:gd name="T13" fmla="*/ 26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58">
                  <a:moveTo>
                    <a:pt x="189" y="7"/>
                  </a:moveTo>
                  <a:cubicBezTo>
                    <a:pt x="189" y="7"/>
                    <a:pt x="191" y="65"/>
                    <a:pt x="192" y="70"/>
                  </a:cubicBezTo>
                  <a:cubicBezTo>
                    <a:pt x="194" y="74"/>
                    <a:pt x="176" y="86"/>
                    <a:pt x="161" y="86"/>
                  </a:cubicBezTo>
                  <a:cubicBezTo>
                    <a:pt x="146" y="86"/>
                    <a:pt x="185" y="158"/>
                    <a:pt x="92" y="156"/>
                  </a:cubicBezTo>
                  <a:cubicBezTo>
                    <a:pt x="0" y="155"/>
                    <a:pt x="3" y="139"/>
                    <a:pt x="39" y="98"/>
                  </a:cubicBezTo>
                  <a:cubicBezTo>
                    <a:pt x="74" y="58"/>
                    <a:pt x="82" y="0"/>
                    <a:pt x="82" y="0"/>
                  </a:cubicBezTo>
                  <a:lnTo>
                    <a:pt x="189" y="7"/>
                  </a:lnTo>
                  <a:close/>
                </a:path>
              </a:pathLst>
            </a:custGeom>
            <a:solidFill>
              <a:srgbClr val="6A4A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00" name="Freeform 1070">
              <a:extLst>
                <a:ext uri="{FF2B5EF4-FFF2-40B4-BE49-F238E27FC236}">
                  <a16:creationId xmlns:a16="http://schemas.microsoft.com/office/drawing/2014/main" id="{22F3E157-DCCF-457B-BED6-B057B81FB6C2}"/>
                </a:ext>
              </a:extLst>
            </p:cNvPr>
            <p:cNvSpPr>
              <a:spLocks/>
            </p:cNvSpPr>
            <p:nvPr/>
          </p:nvSpPr>
          <p:spPr bwMode="auto">
            <a:xfrm>
              <a:off x="3649" y="3822"/>
              <a:ext cx="292" cy="257"/>
            </a:xfrm>
            <a:custGeom>
              <a:avLst/>
              <a:gdLst>
                <a:gd name="T0" fmla="*/ 12 w 194"/>
                <a:gd name="T1" fmla="*/ 32 h 171"/>
                <a:gd name="T2" fmla="*/ 12 w 194"/>
                <a:gd name="T3" fmla="*/ 302 h 171"/>
                <a:gd name="T4" fmla="*/ 135 w 194"/>
                <a:gd name="T5" fmla="*/ 379 h 171"/>
                <a:gd name="T6" fmla="*/ 331 w 194"/>
                <a:gd name="T7" fmla="*/ 580 h 171"/>
                <a:gd name="T8" fmla="*/ 467 w 194"/>
                <a:gd name="T9" fmla="*/ 298 h 171"/>
                <a:gd name="T10" fmla="*/ 405 w 194"/>
                <a:gd name="T11" fmla="*/ 0 h 171"/>
                <a:gd name="T12" fmla="*/ 12 w 194"/>
                <a:gd name="T13" fmla="*/ 32 h 1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71">
                  <a:moveTo>
                    <a:pt x="3" y="9"/>
                  </a:moveTo>
                  <a:cubicBezTo>
                    <a:pt x="3" y="89"/>
                    <a:pt x="3" y="89"/>
                    <a:pt x="3" y="89"/>
                  </a:cubicBezTo>
                  <a:cubicBezTo>
                    <a:pt x="3" y="95"/>
                    <a:pt x="28" y="107"/>
                    <a:pt x="40" y="112"/>
                  </a:cubicBezTo>
                  <a:cubicBezTo>
                    <a:pt x="52" y="116"/>
                    <a:pt x="0" y="171"/>
                    <a:pt x="97" y="171"/>
                  </a:cubicBezTo>
                  <a:cubicBezTo>
                    <a:pt x="194" y="171"/>
                    <a:pt x="168" y="127"/>
                    <a:pt x="137" y="88"/>
                  </a:cubicBezTo>
                  <a:cubicBezTo>
                    <a:pt x="106" y="49"/>
                    <a:pt x="119" y="0"/>
                    <a:pt x="119" y="0"/>
                  </a:cubicBezTo>
                  <a:lnTo>
                    <a:pt x="3" y="9"/>
                  </a:lnTo>
                  <a:close/>
                </a:path>
              </a:pathLst>
            </a:custGeom>
            <a:solidFill>
              <a:srgbClr val="6A4A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01" name="Freeform 1071">
              <a:extLst>
                <a:ext uri="{FF2B5EF4-FFF2-40B4-BE49-F238E27FC236}">
                  <a16:creationId xmlns:a16="http://schemas.microsoft.com/office/drawing/2014/main" id="{71DB4E52-DDEE-4D53-998C-D90BDD3D1606}"/>
                </a:ext>
              </a:extLst>
            </p:cNvPr>
            <p:cNvSpPr>
              <a:spLocks/>
            </p:cNvSpPr>
            <p:nvPr/>
          </p:nvSpPr>
          <p:spPr bwMode="auto">
            <a:xfrm>
              <a:off x="3233" y="3858"/>
              <a:ext cx="293" cy="237"/>
            </a:xfrm>
            <a:custGeom>
              <a:avLst/>
              <a:gdLst>
                <a:gd name="T0" fmla="*/ 649 w 194"/>
                <a:gd name="T1" fmla="*/ 26 h 158"/>
                <a:gd name="T2" fmla="*/ 662 w 194"/>
                <a:gd name="T3" fmla="*/ 237 h 158"/>
                <a:gd name="T4" fmla="*/ 554 w 194"/>
                <a:gd name="T5" fmla="*/ 291 h 158"/>
                <a:gd name="T6" fmla="*/ 317 w 194"/>
                <a:gd name="T7" fmla="*/ 527 h 158"/>
                <a:gd name="T8" fmla="*/ 134 w 194"/>
                <a:gd name="T9" fmla="*/ 332 h 158"/>
                <a:gd name="T10" fmla="*/ 282 w 194"/>
                <a:gd name="T11" fmla="*/ 0 h 158"/>
                <a:gd name="T12" fmla="*/ 649 w 194"/>
                <a:gd name="T13" fmla="*/ 26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58">
                  <a:moveTo>
                    <a:pt x="189" y="7"/>
                  </a:moveTo>
                  <a:cubicBezTo>
                    <a:pt x="189" y="7"/>
                    <a:pt x="191" y="65"/>
                    <a:pt x="192" y="70"/>
                  </a:cubicBezTo>
                  <a:cubicBezTo>
                    <a:pt x="194" y="74"/>
                    <a:pt x="176" y="86"/>
                    <a:pt x="161" y="86"/>
                  </a:cubicBezTo>
                  <a:cubicBezTo>
                    <a:pt x="146" y="86"/>
                    <a:pt x="185" y="158"/>
                    <a:pt x="92" y="156"/>
                  </a:cubicBezTo>
                  <a:cubicBezTo>
                    <a:pt x="0" y="155"/>
                    <a:pt x="3" y="139"/>
                    <a:pt x="39" y="98"/>
                  </a:cubicBezTo>
                  <a:cubicBezTo>
                    <a:pt x="74" y="58"/>
                    <a:pt x="82" y="0"/>
                    <a:pt x="82" y="0"/>
                  </a:cubicBezTo>
                  <a:lnTo>
                    <a:pt x="189" y="7"/>
                  </a:ln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02" name="Freeform 1072">
              <a:extLst>
                <a:ext uri="{FF2B5EF4-FFF2-40B4-BE49-F238E27FC236}">
                  <a16:creationId xmlns:a16="http://schemas.microsoft.com/office/drawing/2014/main" id="{F09F1A77-E591-4C73-A3A4-0CFEE44894F7}"/>
                </a:ext>
              </a:extLst>
            </p:cNvPr>
            <p:cNvSpPr>
              <a:spLocks/>
            </p:cNvSpPr>
            <p:nvPr/>
          </p:nvSpPr>
          <p:spPr bwMode="auto">
            <a:xfrm>
              <a:off x="3649" y="3822"/>
              <a:ext cx="292" cy="257"/>
            </a:xfrm>
            <a:custGeom>
              <a:avLst/>
              <a:gdLst>
                <a:gd name="T0" fmla="*/ 12 w 194"/>
                <a:gd name="T1" fmla="*/ 32 h 171"/>
                <a:gd name="T2" fmla="*/ 12 w 194"/>
                <a:gd name="T3" fmla="*/ 302 h 171"/>
                <a:gd name="T4" fmla="*/ 135 w 194"/>
                <a:gd name="T5" fmla="*/ 379 h 171"/>
                <a:gd name="T6" fmla="*/ 331 w 194"/>
                <a:gd name="T7" fmla="*/ 580 h 171"/>
                <a:gd name="T8" fmla="*/ 467 w 194"/>
                <a:gd name="T9" fmla="*/ 298 h 171"/>
                <a:gd name="T10" fmla="*/ 405 w 194"/>
                <a:gd name="T11" fmla="*/ 0 h 171"/>
                <a:gd name="T12" fmla="*/ 12 w 194"/>
                <a:gd name="T13" fmla="*/ 32 h 1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171">
                  <a:moveTo>
                    <a:pt x="3" y="9"/>
                  </a:moveTo>
                  <a:cubicBezTo>
                    <a:pt x="3" y="89"/>
                    <a:pt x="3" y="89"/>
                    <a:pt x="3" y="89"/>
                  </a:cubicBezTo>
                  <a:cubicBezTo>
                    <a:pt x="3" y="95"/>
                    <a:pt x="28" y="107"/>
                    <a:pt x="40" y="112"/>
                  </a:cubicBezTo>
                  <a:cubicBezTo>
                    <a:pt x="52" y="116"/>
                    <a:pt x="0" y="171"/>
                    <a:pt x="97" y="171"/>
                  </a:cubicBezTo>
                  <a:cubicBezTo>
                    <a:pt x="194" y="171"/>
                    <a:pt x="168" y="127"/>
                    <a:pt x="137" y="88"/>
                  </a:cubicBezTo>
                  <a:cubicBezTo>
                    <a:pt x="106" y="49"/>
                    <a:pt x="119" y="0"/>
                    <a:pt x="119" y="0"/>
                  </a:cubicBezTo>
                  <a:lnTo>
                    <a:pt x="3" y="9"/>
                  </a:ln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03" name="Freeform 1073">
              <a:extLst>
                <a:ext uri="{FF2B5EF4-FFF2-40B4-BE49-F238E27FC236}">
                  <a16:creationId xmlns:a16="http://schemas.microsoft.com/office/drawing/2014/main" id="{CEFC5D2F-FF44-41CF-A3C7-40C22649C7AB}"/>
                </a:ext>
              </a:extLst>
            </p:cNvPr>
            <p:cNvSpPr>
              <a:spLocks/>
            </p:cNvSpPr>
            <p:nvPr/>
          </p:nvSpPr>
          <p:spPr bwMode="auto">
            <a:xfrm>
              <a:off x="3193" y="1802"/>
              <a:ext cx="766" cy="2109"/>
            </a:xfrm>
            <a:custGeom>
              <a:avLst/>
              <a:gdLst>
                <a:gd name="T0" fmla="*/ 1682 w 509"/>
                <a:gd name="T1" fmla="*/ 514 h 1408"/>
                <a:gd name="T2" fmla="*/ 1594 w 509"/>
                <a:gd name="T3" fmla="*/ 1330 h 1408"/>
                <a:gd name="T4" fmla="*/ 1520 w 509"/>
                <a:gd name="T5" fmla="*/ 2578 h 1408"/>
                <a:gd name="T6" fmla="*/ 1499 w 509"/>
                <a:gd name="T7" fmla="*/ 3316 h 1408"/>
                <a:gd name="T8" fmla="*/ 1520 w 509"/>
                <a:gd name="T9" fmla="*/ 4429 h 1408"/>
                <a:gd name="T10" fmla="*/ 974 w 509"/>
                <a:gd name="T11" fmla="*/ 4543 h 1408"/>
                <a:gd name="T12" fmla="*/ 1058 w 509"/>
                <a:gd name="T13" fmla="*/ 3309 h 1408"/>
                <a:gd name="T14" fmla="*/ 1022 w 509"/>
                <a:gd name="T15" fmla="*/ 2759 h 1408"/>
                <a:gd name="T16" fmla="*/ 947 w 509"/>
                <a:gd name="T17" fmla="*/ 1754 h 1408"/>
                <a:gd name="T18" fmla="*/ 892 w 509"/>
                <a:gd name="T19" fmla="*/ 1748 h 1408"/>
                <a:gd name="T20" fmla="*/ 811 w 509"/>
                <a:gd name="T21" fmla="*/ 2829 h 1408"/>
                <a:gd name="T22" fmla="*/ 789 w 509"/>
                <a:gd name="T23" fmla="*/ 3421 h 1408"/>
                <a:gd name="T24" fmla="*/ 811 w 509"/>
                <a:gd name="T25" fmla="*/ 4543 h 1408"/>
                <a:gd name="T26" fmla="*/ 324 w 509"/>
                <a:gd name="T27" fmla="*/ 4591 h 1408"/>
                <a:gd name="T28" fmla="*/ 229 w 509"/>
                <a:gd name="T29" fmla="*/ 3322 h 1408"/>
                <a:gd name="T30" fmla="*/ 263 w 509"/>
                <a:gd name="T31" fmla="*/ 2564 h 1408"/>
                <a:gd name="T32" fmla="*/ 184 w 509"/>
                <a:gd name="T33" fmla="*/ 1338 h 1408"/>
                <a:gd name="T34" fmla="*/ 93 w 509"/>
                <a:gd name="T35" fmla="*/ 500 h 1408"/>
                <a:gd name="T36" fmla="*/ 1682 w 509"/>
                <a:gd name="T37" fmla="*/ 514 h 14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9" h="1408">
                  <a:moveTo>
                    <a:pt x="494" y="153"/>
                  </a:moveTo>
                  <a:cubicBezTo>
                    <a:pt x="509" y="267"/>
                    <a:pt x="484" y="341"/>
                    <a:pt x="468" y="396"/>
                  </a:cubicBezTo>
                  <a:cubicBezTo>
                    <a:pt x="452" y="452"/>
                    <a:pt x="432" y="692"/>
                    <a:pt x="446" y="767"/>
                  </a:cubicBezTo>
                  <a:cubicBezTo>
                    <a:pt x="476" y="933"/>
                    <a:pt x="444" y="965"/>
                    <a:pt x="440" y="987"/>
                  </a:cubicBezTo>
                  <a:cubicBezTo>
                    <a:pt x="436" y="1009"/>
                    <a:pt x="450" y="1230"/>
                    <a:pt x="446" y="1318"/>
                  </a:cubicBezTo>
                  <a:cubicBezTo>
                    <a:pt x="442" y="1406"/>
                    <a:pt x="348" y="1380"/>
                    <a:pt x="286" y="1352"/>
                  </a:cubicBezTo>
                  <a:cubicBezTo>
                    <a:pt x="224" y="1324"/>
                    <a:pt x="326" y="1039"/>
                    <a:pt x="310" y="985"/>
                  </a:cubicBezTo>
                  <a:cubicBezTo>
                    <a:pt x="294" y="931"/>
                    <a:pt x="300" y="893"/>
                    <a:pt x="300" y="821"/>
                  </a:cubicBezTo>
                  <a:cubicBezTo>
                    <a:pt x="302" y="649"/>
                    <a:pt x="278" y="522"/>
                    <a:pt x="278" y="522"/>
                  </a:cubicBezTo>
                  <a:cubicBezTo>
                    <a:pt x="278" y="522"/>
                    <a:pt x="266" y="517"/>
                    <a:pt x="262" y="520"/>
                  </a:cubicBezTo>
                  <a:cubicBezTo>
                    <a:pt x="245" y="531"/>
                    <a:pt x="243" y="694"/>
                    <a:pt x="238" y="842"/>
                  </a:cubicBezTo>
                  <a:cubicBezTo>
                    <a:pt x="233" y="980"/>
                    <a:pt x="232" y="953"/>
                    <a:pt x="231" y="1018"/>
                  </a:cubicBezTo>
                  <a:cubicBezTo>
                    <a:pt x="230" y="1077"/>
                    <a:pt x="262" y="1302"/>
                    <a:pt x="238" y="1352"/>
                  </a:cubicBezTo>
                  <a:cubicBezTo>
                    <a:pt x="214" y="1402"/>
                    <a:pt x="145" y="1408"/>
                    <a:pt x="95" y="1366"/>
                  </a:cubicBezTo>
                  <a:cubicBezTo>
                    <a:pt x="45" y="1324"/>
                    <a:pt x="89" y="1063"/>
                    <a:pt x="67" y="989"/>
                  </a:cubicBezTo>
                  <a:cubicBezTo>
                    <a:pt x="45" y="915"/>
                    <a:pt x="85" y="881"/>
                    <a:pt x="77" y="763"/>
                  </a:cubicBezTo>
                  <a:cubicBezTo>
                    <a:pt x="69" y="646"/>
                    <a:pt x="75" y="443"/>
                    <a:pt x="54" y="398"/>
                  </a:cubicBezTo>
                  <a:cubicBezTo>
                    <a:pt x="0" y="286"/>
                    <a:pt x="37" y="181"/>
                    <a:pt x="27" y="149"/>
                  </a:cubicBezTo>
                  <a:cubicBezTo>
                    <a:pt x="27" y="149"/>
                    <a:pt x="272" y="0"/>
                    <a:pt x="494" y="153"/>
                  </a:cubicBezTo>
                </a:path>
              </a:pathLst>
            </a:custGeom>
            <a:solidFill>
              <a:srgbClr val="CDAE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04" name="Freeform 1074">
              <a:extLst>
                <a:ext uri="{FF2B5EF4-FFF2-40B4-BE49-F238E27FC236}">
                  <a16:creationId xmlns:a16="http://schemas.microsoft.com/office/drawing/2014/main" id="{2F9362BC-5492-4B1E-9A13-2990EF8FCFAD}"/>
                </a:ext>
              </a:extLst>
            </p:cNvPr>
            <p:cNvSpPr>
              <a:spLocks/>
            </p:cNvSpPr>
            <p:nvPr/>
          </p:nvSpPr>
          <p:spPr bwMode="auto">
            <a:xfrm>
              <a:off x="3028" y="1165"/>
              <a:ext cx="1104" cy="1225"/>
            </a:xfrm>
            <a:custGeom>
              <a:avLst/>
              <a:gdLst>
                <a:gd name="T0" fmla="*/ 1027 w 733"/>
                <a:gd name="T1" fmla="*/ 0 h 818"/>
                <a:gd name="T2" fmla="*/ 1316 w 733"/>
                <a:gd name="T3" fmla="*/ 460 h 818"/>
                <a:gd name="T4" fmla="*/ 1532 w 733"/>
                <a:gd name="T5" fmla="*/ 40 h 818"/>
                <a:gd name="T6" fmla="*/ 1940 w 733"/>
                <a:gd name="T7" fmla="*/ 177 h 818"/>
                <a:gd name="T8" fmla="*/ 2423 w 733"/>
                <a:gd name="T9" fmla="*/ 1403 h 818"/>
                <a:gd name="T10" fmla="*/ 2470 w 733"/>
                <a:gd name="T11" fmla="*/ 2592 h 818"/>
                <a:gd name="T12" fmla="*/ 2216 w 733"/>
                <a:gd name="T13" fmla="*/ 2600 h 818"/>
                <a:gd name="T14" fmla="*/ 2071 w 733"/>
                <a:gd name="T15" fmla="*/ 1767 h 818"/>
                <a:gd name="T16" fmla="*/ 2088 w 733"/>
                <a:gd name="T17" fmla="*/ 2119 h 818"/>
                <a:gd name="T18" fmla="*/ 1237 w 733"/>
                <a:gd name="T19" fmla="*/ 2456 h 818"/>
                <a:gd name="T20" fmla="*/ 452 w 733"/>
                <a:gd name="T21" fmla="*/ 2153 h 818"/>
                <a:gd name="T22" fmla="*/ 438 w 733"/>
                <a:gd name="T23" fmla="*/ 2095 h 818"/>
                <a:gd name="T24" fmla="*/ 377 w 733"/>
                <a:gd name="T25" fmla="*/ 2619 h 818"/>
                <a:gd name="T26" fmla="*/ 93 w 733"/>
                <a:gd name="T27" fmla="*/ 2633 h 818"/>
                <a:gd name="T28" fmla="*/ 134 w 733"/>
                <a:gd name="T29" fmla="*/ 1498 h 818"/>
                <a:gd name="T30" fmla="*/ 687 w 733"/>
                <a:gd name="T31" fmla="*/ 157 h 818"/>
                <a:gd name="T32" fmla="*/ 1027 w 733"/>
                <a:gd name="T33" fmla="*/ 0 h 8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3" h="818">
                  <a:moveTo>
                    <a:pt x="301" y="0"/>
                  </a:moveTo>
                  <a:cubicBezTo>
                    <a:pt x="301" y="0"/>
                    <a:pt x="370" y="136"/>
                    <a:pt x="385" y="137"/>
                  </a:cubicBezTo>
                  <a:cubicBezTo>
                    <a:pt x="396" y="137"/>
                    <a:pt x="438" y="26"/>
                    <a:pt x="448" y="12"/>
                  </a:cubicBezTo>
                  <a:cubicBezTo>
                    <a:pt x="471" y="25"/>
                    <a:pt x="527" y="36"/>
                    <a:pt x="568" y="53"/>
                  </a:cubicBezTo>
                  <a:cubicBezTo>
                    <a:pt x="609" y="70"/>
                    <a:pt x="697" y="226"/>
                    <a:pt x="709" y="418"/>
                  </a:cubicBezTo>
                  <a:cubicBezTo>
                    <a:pt x="721" y="610"/>
                    <a:pt x="733" y="747"/>
                    <a:pt x="723" y="772"/>
                  </a:cubicBezTo>
                  <a:cubicBezTo>
                    <a:pt x="723" y="772"/>
                    <a:pt x="665" y="784"/>
                    <a:pt x="649" y="774"/>
                  </a:cubicBezTo>
                  <a:cubicBezTo>
                    <a:pt x="628" y="760"/>
                    <a:pt x="609" y="608"/>
                    <a:pt x="606" y="526"/>
                  </a:cubicBezTo>
                  <a:cubicBezTo>
                    <a:pt x="606" y="526"/>
                    <a:pt x="616" y="588"/>
                    <a:pt x="611" y="631"/>
                  </a:cubicBezTo>
                  <a:cubicBezTo>
                    <a:pt x="610" y="639"/>
                    <a:pt x="537" y="818"/>
                    <a:pt x="362" y="731"/>
                  </a:cubicBezTo>
                  <a:cubicBezTo>
                    <a:pt x="294" y="697"/>
                    <a:pt x="189" y="754"/>
                    <a:pt x="132" y="641"/>
                  </a:cubicBezTo>
                  <a:cubicBezTo>
                    <a:pt x="132" y="641"/>
                    <a:pt x="127" y="627"/>
                    <a:pt x="128" y="624"/>
                  </a:cubicBezTo>
                  <a:cubicBezTo>
                    <a:pt x="128" y="624"/>
                    <a:pt x="118" y="743"/>
                    <a:pt x="110" y="780"/>
                  </a:cubicBezTo>
                  <a:cubicBezTo>
                    <a:pt x="110" y="780"/>
                    <a:pt x="88" y="812"/>
                    <a:pt x="27" y="784"/>
                  </a:cubicBezTo>
                  <a:cubicBezTo>
                    <a:pt x="27" y="784"/>
                    <a:pt x="0" y="622"/>
                    <a:pt x="39" y="446"/>
                  </a:cubicBezTo>
                  <a:cubicBezTo>
                    <a:pt x="79" y="269"/>
                    <a:pt x="113" y="87"/>
                    <a:pt x="201" y="47"/>
                  </a:cubicBezTo>
                  <a:cubicBezTo>
                    <a:pt x="289" y="7"/>
                    <a:pt x="301" y="0"/>
                    <a:pt x="301" y="0"/>
                  </a:cubicBezTo>
                </a:path>
              </a:pathLst>
            </a:custGeom>
            <a:solidFill>
              <a:srgbClr val="98C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05" name="Freeform 1075">
              <a:extLst>
                <a:ext uri="{FF2B5EF4-FFF2-40B4-BE49-F238E27FC236}">
                  <a16:creationId xmlns:a16="http://schemas.microsoft.com/office/drawing/2014/main" id="{04AC5A8B-95C0-4C0F-A2B9-DA974E76E0E9}"/>
                </a:ext>
              </a:extLst>
            </p:cNvPr>
            <p:cNvSpPr>
              <a:spLocks/>
            </p:cNvSpPr>
            <p:nvPr/>
          </p:nvSpPr>
          <p:spPr bwMode="auto">
            <a:xfrm>
              <a:off x="3027" y="1165"/>
              <a:ext cx="1105" cy="1225"/>
            </a:xfrm>
            <a:custGeom>
              <a:avLst/>
              <a:gdLst>
                <a:gd name="T0" fmla="*/ 1031 w 734"/>
                <a:gd name="T1" fmla="*/ 0 h 818"/>
                <a:gd name="T2" fmla="*/ 1314 w 734"/>
                <a:gd name="T3" fmla="*/ 458 h 818"/>
                <a:gd name="T4" fmla="*/ 1533 w 734"/>
                <a:gd name="T5" fmla="*/ 40 h 818"/>
                <a:gd name="T6" fmla="*/ 1942 w 734"/>
                <a:gd name="T7" fmla="*/ 177 h 818"/>
                <a:gd name="T8" fmla="*/ 2418 w 734"/>
                <a:gd name="T9" fmla="*/ 1403 h 818"/>
                <a:gd name="T10" fmla="*/ 2470 w 734"/>
                <a:gd name="T11" fmla="*/ 2592 h 818"/>
                <a:gd name="T12" fmla="*/ 2219 w 734"/>
                <a:gd name="T13" fmla="*/ 2600 h 818"/>
                <a:gd name="T14" fmla="*/ 2071 w 734"/>
                <a:gd name="T15" fmla="*/ 1767 h 818"/>
                <a:gd name="T16" fmla="*/ 2088 w 734"/>
                <a:gd name="T17" fmla="*/ 2119 h 818"/>
                <a:gd name="T18" fmla="*/ 1237 w 734"/>
                <a:gd name="T19" fmla="*/ 2456 h 818"/>
                <a:gd name="T20" fmla="*/ 453 w 734"/>
                <a:gd name="T21" fmla="*/ 2149 h 818"/>
                <a:gd name="T22" fmla="*/ 440 w 734"/>
                <a:gd name="T23" fmla="*/ 2092 h 818"/>
                <a:gd name="T24" fmla="*/ 378 w 734"/>
                <a:gd name="T25" fmla="*/ 2619 h 818"/>
                <a:gd name="T26" fmla="*/ 95 w 734"/>
                <a:gd name="T27" fmla="*/ 2633 h 818"/>
                <a:gd name="T28" fmla="*/ 135 w 734"/>
                <a:gd name="T29" fmla="*/ 1493 h 818"/>
                <a:gd name="T30" fmla="*/ 686 w 734"/>
                <a:gd name="T31" fmla="*/ 157 h 818"/>
                <a:gd name="T32" fmla="*/ 1031 w 734"/>
                <a:gd name="T33" fmla="*/ 0 h 8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4" h="818">
                  <a:moveTo>
                    <a:pt x="302" y="0"/>
                  </a:moveTo>
                  <a:cubicBezTo>
                    <a:pt x="302" y="0"/>
                    <a:pt x="371" y="136"/>
                    <a:pt x="385" y="136"/>
                  </a:cubicBezTo>
                  <a:cubicBezTo>
                    <a:pt x="396" y="137"/>
                    <a:pt x="439" y="26"/>
                    <a:pt x="449" y="12"/>
                  </a:cubicBezTo>
                  <a:cubicBezTo>
                    <a:pt x="472" y="25"/>
                    <a:pt x="528" y="36"/>
                    <a:pt x="569" y="53"/>
                  </a:cubicBezTo>
                  <a:cubicBezTo>
                    <a:pt x="610" y="70"/>
                    <a:pt x="697" y="226"/>
                    <a:pt x="709" y="418"/>
                  </a:cubicBezTo>
                  <a:cubicBezTo>
                    <a:pt x="721" y="610"/>
                    <a:pt x="734" y="747"/>
                    <a:pt x="724" y="772"/>
                  </a:cubicBezTo>
                  <a:cubicBezTo>
                    <a:pt x="724" y="772"/>
                    <a:pt x="667" y="783"/>
                    <a:pt x="650" y="774"/>
                  </a:cubicBezTo>
                  <a:cubicBezTo>
                    <a:pt x="629" y="762"/>
                    <a:pt x="610" y="608"/>
                    <a:pt x="607" y="526"/>
                  </a:cubicBezTo>
                  <a:cubicBezTo>
                    <a:pt x="607" y="526"/>
                    <a:pt x="617" y="588"/>
                    <a:pt x="612" y="631"/>
                  </a:cubicBezTo>
                  <a:cubicBezTo>
                    <a:pt x="611" y="638"/>
                    <a:pt x="537" y="818"/>
                    <a:pt x="363" y="731"/>
                  </a:cubicBezTo>
                  <a:cubicBezTo>
                    <a:pt x="294" y="696"/>
                    <a:pt x="189" y="754"/>
                    <a:pt x="133" y="640"/>
                  </a:cubicBezTo>
                  <a:cubicBezTo>
                    <a:pt x="133" y="640"/>
                    <a:pt x="129" y="631"/>
                    <a:pt x="129" y="623"/>
                  </a:cubicBezTo>
                  <a:cubicBezTo>
                    <a:pt x="129" y="623"/>
                    <a:pt x="120" y="749"/>
                    <a:pt x="111" y="780"/>
                  </a:cubicBezTo>
                  <a:cubicBezTo>
                    <a:pt x="108" y="792"/>
                    <a:pt x="63" y="805"/>
                    <a:pt x="28" y="784"/>
                  </a:cubicBezTo>
                  <a:cubicBezTo>
                    <a:pt x="28" y="784"/>
                    <a:pt x="0" y="622"/>
                    <a:pt x="40" y="445"/>
                  </a:cubicBezTo>
                  <a:cubicBezTo>
                    <a:pt x="80" y="269"/>
                    <a:pt x="113" y="86"/>
                    <a:pt x="201" y="47"/>
                  </a:cubicBezTo>
                  <a:cubicBezTo>
                    <a:pt x="289" y="7"/>
                    <a:pt x="302" y="0"/>
                    <a:pt x="302" y="0"/>
                  </a:cubicBezTo>
                  <a:close/>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06" name="Freeform 1076">
              <a:extLst>
                <a:ext uri="{FF2B5EF4-FFF2-40B4-BE49-F238E27FC236}">
                  <a16:creationId xmlns:a16="http://schemas.microsoft.com/office/drawing/2014/main" id="{D68C00BC-88EB-4404-BFC5-7244CB81600C}"/>
                </a:ext>
              </a:extLst>
            </p:cNvPr>
            <p:cNvSpPr>
              <a:spLocks/>
            </p:cNvSpPr>
            <p:nvPr/>
          </p:nvSpPr>
          <p:spPr bwMode="auto">
            <a:xfrm>
              <a:off x="3226" y="2121"/>
              <a:ext cx="720" cy="1790"/>
            </a:xfrm>
            <a:custGeom>
              <a:avLst/>
              <a:gdLst>
                <a:gd name="T0" fmla="*/ 1627 w 478"/>
                <a:gd name="T1" fmla="*/ 0 h 1195"/>
                <a:gd name="T2" fmla="*/ 1524 w 478"/>
                <a:gd name="T3" fmla="*/ 614 h 1195"/>
                <a:gd name="T4" fmla="*/ 1451 w 478"/>
                <a:gd name="T5" fmla="*/ 1862 h 1195"/>
                <a:gd name="T6" fmla="*/ 1429 w 478"/>
                <a:gd name="T7" fmla="*/ 2600 h 1195"/>
                <a:gd name="T8" fmla="*/ 1451 w 478"/>
                <a:gd name="T9" fmla="*/ 3713 h 1195"/>
                <a:gd name="T10" fmla="*/ 902 w 478"/>
                <a:gd name="T11" fmla="*/ 3827 h 1195"/>
                <a:gd name="T12" fmla="*/ 985 w 478"/>
                <a:gd name="T13" fmla="*/ 2594 h 1195"/>
                <a:gd name="T14" fmla="*/ 950 w 478"/>
                <a:gd name="T15" fmla="*/ 2045 h 1195"/>
                <a:gd name="T16" fmla="*/ 875 w 478"/>
                <a:gd name="T17" fmla="*/ 1040 h 1195"/>
                <a:gd name="T18" fmla="*/ 821 w 478"/>
                <a:gd name="T19" fmla="*/ 1032 h 1195"/>
                <a:gd name="T20" fmla="*/ 743 w 478"/>
                <a:gd name="T21" fmla="*/ 2027 h 1195"/>
                <a:gd name="T22" fmla="*/ 714 w 478"/>
                <a:gd name="T23" fmla="*/ 2741 h 1195"/>
                <a:gd name="T24" fmla="*/ 743 w 478"/>
                <a:gd name="T25" fmla="*/ 3827 h 1195"/>
                <a:gd name="T26" fmla="*/ 250 w 478"/>
                <a:gd name="T27" fmla="*/ 3875 h 1195"/>
                <a:gd name="T28" fmla="*/ 154 w 478"/>
                <a:gd name="T29" fmla="*/ 2608 h 1195"/>
                <a:gd name="T30" fmla="*/ 188 w 478"/>
                <a:gd name="T31" fmla="*/ 1848 h 1195"/>
                <a:gd name="T32" fmla="*/ 108 w 478"/>
                <a:gd name="T33" fmla="*/ 622 h 1195"/>
                <a:gd name="T34" fmla="*/ 12 w 478"/>
                <a:gd name="T35" fmla="*/ 19 h 11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8" h="1195">
                  <a:moveTo>
                    <a:pt x="476" y="0"/>
                  </a:moveTo>
                  <a:cubicBezTo>
                    <a:pt x="478" y="81"/>
                    <a:pt x="459" y="138"/>
                    <a:pt x="446" y="183"/>
                  </a:cubicBezTo>
                  <a:cubicBezTo>
                    <a:pt x="430" y="239"/>
                    <a:pt x="410" y="479"/>
                    <a:pt x="424" y="554"/>
                  </a:cubicBezTo>
                  <a:cubicBezTo>
                    <a:pt x="455" y="720"/>
                    <a:pt x="422" y="752"/>
                    <a:pt x="418" y="774"/>
                  </a:cubicBezTo>
                  <a:cubicBezTo>
                    <a:pt x="414" y="796"/>
                    <a:pt x="428" y="1017"/>
                    <a:pt x="424" y="1105"/>
                  </a:cubicBezTo>
                  <a:cubicBezTo>
                    <a:pt x="420" y="1193"/>
                    <a:pt x="326" y="1167"/>
                    <a:pt x="264" y="1139"/>
                  </a:cubicBezTo>
                  <a:cubicBezTo>
                    <a:pt x="203" y="1111"/>
                    <a:pt x="304" y="826"/>
                    <a:pt x="288" y="772"/>
                  </a:cubicBezTo>
                  <a:cubicBezTo>
                    <a:pt x="272" y="718"/>
                    <a:pt x="278" y="700"/>
                    <a:pt x="278" y="608"/>
                  </a:cubicBezTo>
                  <a:cubicBezTo>
                    <a:pt x="278" y="437"/>
                    <a:pt x="256" y="309"/>
                    <a:pt x="256" y="309"/>
                  </a:cubicBezTo>
                  <a:cubicBezTo>
                    <a:pt x="256" y="309"/>
                    <a:pt x="248" y="305"/>
                    <a:pt x="240" y="307"/>
                  </a:cubicBezTo>
                  <a:cubicBezTo>
                    <a:pt x="224" y="309"/>
                    <a:pt x="225" y="452"/>
                    <a:pt x="217" y="603"/>
                  </a:cubicBezTo>
                  <a:cubicBezTo>
                    <a:pt x="209" y="752"/>
                    <a:pt x="209" y="757"/>
                    <a:pt x="209" y="816"/>
                  </a:cubicBezTo>
                  <a:cubicBezTo>
                    <a:pt x="209" y="875"/>
                    <a:pt x="240" y="1089"/>
                    <a:pt x="217" y="1139"/>
                  </a:cubicBezTo>
                  <a:cubicBezTo>
                    <a:pt x="193" y="1189"/>
                    <a:pt x="123" y="1195"/>
                    <a:pt x="73" y="1153"/>
                  </a:cubicBezTo>
                  <a:cubicBezTo>
                    <a:pt x="23" y="1111"/>
                    <a:pt x="67" y="850"/>
                    <a:pt x="45" y="776"/>
                  </a:cubicBezTo>
                  <a:cubicBezTo>
                    <a:pt x="23" y="702"/>
                    <a:pt x="63" y="668"/>
                    <a:pt x="55" y="550"/>
                  </a:cubicBezTo>
                  <a:cubicBezTo>
                    <a:pt x="47" y="433"/>
                    <a:pt x="53" y="230"/>
                    <a:pt x="32" y="185"/>
                  </a:cubicBezTo>
                  <a:cubicBezTo>
                    <a:pt x="0" y="118"/>
                    <a:pt x="0" y="54"/>
                    <a:pt x="3"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07" name="Freeform 1077">
              <a:extLst>
                <a:ext uri="{FF2B5EF4-FFF2-40B4-BE49-F238E27FC236}">
                  <a16:creationId xmlns:a16="http://schemas.microsoft.com/office/drawing/2014/main" id="{A6536855-2314-4401-AC4E-0C6C96E11964}"/>
                </a:ext>
              </a:extLst>
            </p:cNvPr>
            <p:cNvSpPr>
              <a:spLocks/>
            </p:cNvSpPr>
            <p:nvPr/>
          </p:nvSpPr>
          <p:spPr bwMode="auto">
            <a:xfrm>
              <a:off x="3501" y="2521"/>
              <a:ext cx="74" cy="61"/>
            </a:xfrm>
            <a:custGeom>
              <a:avLst/>
              <a:gdLst>
                <a:gd name="T0" fmla="*/ 169 w 49"/>
                <a:gd name="T1" fmla="*/ 115 h 41"/>
                <a:gd name="T2" fmla="*/ 0 w 49"/>
                <a:gd name="T3" fmla="*/ 0 h 41"/>
                <a:gd name="T4" fmla="*/ 0 60000 65536"/>
                <a:gd name="T5" fmla="*/ 0 60000 65536"/>
              </a:gdLst>
              <a:ahLst/>
              <a:cxnLst>
                <a:cxn ang="T4">
                  <a:pos x="T0" y="T1"/>
                </a:cxn>
                <a:cxn ang="T5">
                  <a:pos x="T2" y="T3"/>
                </a:cxn>
              </a:cxnLst>
              <a:rect l="0" t="0" r="r" b="b"/>
              <a:pathLst>
                <a:path w="49" h="41">
                  <a:moveTo>
                    <a:pt x="49" y="35"/>
                  </a:moveTo>
                  <a:cubicBezTo>
                    <a:pt x="34" y="41"/>
                    <a:pt x="2" y="14"/>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08" name="Freeform 1078">
              <a:extLst>
                <a:ext uri="{FF2B5EF4-FFF2-40B4-BE49-F238E27FC236}">
                  <a16:creationId xmlns:a16="http://schemas.microsoft.com/office/drawing/2014/main" id="{3EEA2FD0-CC5B-4CAC-AAF7-BB00897E0E31}"/>
                </a:ext>
              </a:extLst>
            </p:cNvPr>
            <p:cNvSpPr>
              <a:spLocks/>
            </p:cNvSpPr>
            <p:nvPr/>
          </p:nvSpPr>
          <p:spPr bwMode="auto">
            <a:xfrm>
              <a:off x="3617" y="2537"/>
              <a:ext cx="74" cy="36"/>
            </a:xfrm>
            <a:custGeom>
              <a:avLst/>
              <a:gdLst>
                <a:gd name="T0" fmla="*/ 0 w 49"/>
                <a:gd name="T1" fmla="*/ 81 h 24"/>
                <a:gd name="T2" fmla="*/ 103 w 49"/>
                <a:gd name="T3" fmla="*/ 48 h 24"/>
                <a:gd name="T4" fmla="*/ 169 w 49"/>
                <a:gd name="T5" fmla="*/ 0 h 24"/>
                <a:gd name="T6" fmla="*/ 0 60000 65536"/>
                <a:gd name="T7" fmla="*/ 0 60000 65536"/>
                <a:gd name="T8" fmla="*/ 0 60000 65536"/>
              </a:gdLst>
              <a:ahLst/>
              <a:cxnLst>
                <a:cxn ang="T6">
                  <a:pos x="T0" y="T1"/>
                </a:cxn>
                <a:cxn ang="T7">
                  <a:pos x="T2" y="T3"/>
                </a:cxn>
                <a:cxn ang="T8">
                  <a:pos x="T4" y="T5"/>
                </a:cxn>
              </a:cxnLst>
              <a:rect l="0" t="0" r="r" b="b"/>
              <a:pathLst>
                <a:path w="49" h="24">
                  <a:moveTo>
                    <a:pt x="0" y="24"/>
                  </a:moveTo>
                  <a:cubicBezTo>
                    <a:pt x="11" y="24"/>
                    <a:pt x="20" y="19"/>
                    <a:pt x="30" y="14"/>
                  </a:cubicBezTo>
                  <a:cubicBezTo>
                    <a:pt x="36" y="10"/>
                    <a:pt x="42" y="3"/>
                    <a:pt x="49"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09" name="Freeform 1079">
              <a:extLst>
                <a:ext uri="{FF2B5EF4-FFF2-40B4-BE49-F238E27FC236}">
                  <a16:creationId xmlns:a16="http://schemas.microsoft.com/office/drawing/2014/main" id="{87FF59CB-C0CA-41E5-8E32-4D91BA74C6AB}"/>
                </a:ext>
              </a:extLst>
            </p:cNvPr>
            <p:cNvSpPr>
              <a:spLocks/>
            </p:cNvSpPr>
            <p:nvPr/>
          </p:nvSpPr>
          <p:spPr bwMode="auto">
            <a:xfrm>
              <a:off x="3244" y="2226"/>
              <a:ext cx="90" cy="95"/>
            </a:xfrm>
            <a:custGeom>
              <a:avLst/>
              <a:gdLst>
                <a:gd name="T0" fmla="*/ 203 w 60"/>
                <a:gd name="T1" fmla="*/ 0 h 64"/>
                <a:gd name="T2" fmla="*/ 81 w 60"/>
                <a:gd name="T3" fmla="*/ 177 h 64"/>
                <a:gd name="T4" fmla="*/ 0 w 60"/>
                <a:gd name="T5" fmla="*/ 200 h 64"/>
                <a:gd name="T6" fmla="*/ 0 60000 65536"/>
                <a:gd name="T7" fmla="*/ 0 60000 65536"/>
                <a:gd name="T8" fmla="*/ 0 60000 65536"/>
              </a:gdLst>
              <a:ahLst/>
              <a:cxnLst>
                <a:cxn ang="T6">
                  <a:pos x="T0" y="T1"/>
                </a:cxn>
                <a:cxn ang="T7">
                  <a:pos x="T2" y="T3"/>
                </a:cxn>
                <a:cxn ang="T8">
                  <a:pos x="T4" y="T5"/>
                </a:cxn>
              </a:cxnLst>
              <a:rect l="0" t="0" r="r" b="b"/>
              <a:pathLst>
                <a:path w="60" h="64">
                  <a:moveTo>
                    <a:pt x="60" y="0"/>
                  </a:moveTo>
                  <a:cubicBezTo>
                    <a:pt x="58" y="20"/>
                    <a:pt x="40" y="42"/>
                    <a:pt x="24" y="54"/>
                  </a:cubicBezTo>
                  <a:cubicBezTo>
                    <a:pt x="17" y="59"/>
                    <a:pt x="9" y="64"/>
                    <a:pt x="0" y="6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10" name="Freeform 1080">
              <a:extLst>
                <a:ext uri="{FF2B5EF4-FFF2-40B4-BE49-F238E27FC236}">
                  <a16:creationId xmlns:a16="http://schemas.microsoft.com/office/drawing/2014/main" id="{EAEA051A-6242-4B6B-86AE-ADC4B977DE17}"/>
                </a:ext>
              </a:extLst>
            </p:cNvPr>
            <p:cNvSpPr>
              <a:spLocks/>
            </p:cNvSpPr>
            <p:nvPr/>
          </p:nvSpPr>
          <p:spPr bwMode="auto">
            <a:xfrm>
              <a:off x="3854" y="2244"/>
              <a:ext cx="60" cy="67"/>
            </a:xfrm>
            <a:custGeom>
              <a:avLst/>
              <a:gdLst>
                <a:gd name="T0" fmla="*/ 0 w 40"/>
                <a:gd name="T1" fmla="*/ 0 h 45"/>
                <a:gd name="T2" fmla="*/ 72 w 40"/>
                <a:gd name="T3" fmla="*/ 101 h 45"/>
                <a:gd name="T4" fmla="*/ 135 w 40"/>
                <a:gd name="T5" fmla="*/ 149 h 45"/>
                <a:gd name="T6" fmla="*/ 0 60000 65536"/>
                <a:gd name="T7" fmla="*/ 0 60000 65536"/>
                <a:gd name="T8" fmla="*/ 0 60000 65536"/>
              </a:gdLst>
              <a:ahLst/>
              <a:cxnLst>
                <a:cxn ang="T6">
                  <a:pos x="T0" y="T1"/>
                </a:cxn>
                <a:cxn ang="T7">
                  <a:pos x="T2" y="T3"/>
                </a:cxn>
                <a:cxn ang="T8">
                  <a:pos x="T4" y="T5"/>
                </a:cxn>
              </a:cxnLst>
              <a:rect l="0" t="0" r="r" b="b"/>
              <a:pathLst>
                <a:path w="40" h="45">
                  <a:moveTo>
                    <a:pt x="0" y="0"/>
                  </a:moveTo>
                  <a:cubicBezTo>
                    <a:pt x="3" y="13"/>
                    <a:pt x="11" y="24"/>
                    <a:pt x="21" y="31"/>
                  </a:cubicBezTo>
                  <a:cubicBezTo>
                    <a:pt x="27" y="35"/>
                    <a:pt x="34" y="42"/>
                    <a:pt x="40" y="45"/>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11" name="Line 1081">
              <a:extLst>
                <a:ext uri="{FF2B5EF4-FFF2-40B4-BE49-F238E27FC236}">
                  <a16:creationId xmlns:a16="http://schemas.microsoft.com/office/drawing/2014/main" id="{3D762106-94DA-441A-9FD6-47DCE59D4860}"/>
                </a:ext>
              </a:extLst>
            </p:cNvPr>
            <p:cNvSpPr>
              <a:spLocks noChangeShapeType="1"/>
            </p:cNvSpPr>
            <p:nvPr/>
          </p:nvSpPr>
          <p:spPr bwMode="auto">
            <a:xfrm>
              <a:off x="3343" y="2236"/>
              <a:ext cx="1" cy="11"/>
            </a:xfrm>
            <a:prstGeom prst="line">
              <a:avLst/>
            </a:prstGeom>
            <a:noFill/>
            <a:ln w="4763" cap="rnd">
              <a:solidFill>
                <a:srgbClr val="343434"/>
              </a:solidFill>
              <a:round/>
              <a:headEnd/>
              <a:tailEnd/>
            </a:ln>
            <a:extLst>
              <a:ext uri="{909E8E84-426E-40DD-AFC4-6F175D3DCCD1}">
                <a14:hiddenFill xmlns:a14="http://schemas.microsoft.com/office/drawing/2010/main">
                  <a:noFill/>
                </a14:hiddenFill>
              </a:ext>
            </a:extLst>
          </p:spPr>
          <p:txBody>
            <a:bodyPr/>
            <a:lstStyle/>
            <a:p>
              <a:endParaRPr lang="fr-FR" sz="1351" dirty="0">
                <a:latin typeface="Helvetica Neue" panose="02000503000000020004" pitchFamily="2" charset="0"/>
              </a:endParaRPr>
            </a:p>
          </p:txBody>
        </p:sp>
        <p:sp>
          <p:nvSpPr>
            <p:cNvPr id="1112" name="Freeform 1082">
              <a:extLst>
                <a:ext uri="{FF2B5EF4-FFF2-40B4-BE49-F238E27FC236}">
                  <a16:creationId xmlns:a16="http://schemas.microsoft.com/office/drawing/2014/main" id="{2B5FBEA8-EE38-48C6-B84A-76FB980DA346}"/>
                </a:ext>
              </a:extLst>
            </p:cNvPr>
            <p:cNvSpPr>
              <a:spLocks/>
            </p:cNvSpPr>
            <p:nvPr/>
          </p:nvSpPr>
          <p:spPr bwMode="auto">
            <a:xfrm>
              <a:off x="3328" y="2263"/>
              <a:ext cx="6" cy="7"/>
            </a:xfrm>
            <a:custGeom>
              <a:avLst/>
              <a:gdLst>
                <a:gd name="T0" fmla="*/ 14 w 4"/>
                <a:gd name="T1" fmla="*/ 0 h 5"/>
                <a:gd name="T2" fmla="*/ 0 w 4"/>
                <a:gd name="T3" fmla="*/ 14 h 5"/>
                <a:gd name="T4" fmla="*/ 0 60000 65536"/>
                <a:gd name="T5" fmla="*/ 0 60000 65536"/>
              </a:gdLst>
              <a:ahLst/>
              <a:cxnLst>
                <a:cxn ang="T4">
                  <a:pos x="T0" y="T1"/>
                </a:cxn>
                <a:cxn ang="T5">
                  <a:pos x="T2" y="T3"/>
                </a:cxn>
              </a:cxnLst>
              <a:rect l="0" t="0" r="r" b="b"/>
              <a:pathLst>
                <a:path w="4" h="5">
                  <a:moveTo>
                    <a:pt x="4" y="0"/>
                  </a:moveTo>
                  <a:cubicBezTo>
                    <a:pt x="3" y="1"/>
                    <a:pt x="1" y="3"/>
                    <a:pt x="0" y="5"/>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13" name="Freeform 1083">
              <a:extLst>
                <a:ext uri="{FF2B5EF4-FFF2-40B4-BE49-F238E27FC236}">
                  <a16:creationId xmlns:a16="http://schemas.microsoft.com/office/drawing/2014/main" id="{09CC98F5-8219-4E3B-8197-FA00A95D1996}"/>
                </a:ext>
              </a:extLst>
            </p:cNvPr>
            <p:cNvSpPr>
              <a:spLocks/>
            </p:cNvSpPr>
            <p:nvPr/>
          </p:nvSpPr>
          <p:spPr bwMode="auto">
            <a:xfrm>
              <a:off x="3309" y="2281"/>
              <a:ext cx="9" cy="9"/>
            </a:xfrm>
            <a:custGeom>
              <a:avLst/>
              <a:gdLst>
                <a:gd name="T0" fmla="*/ 21 w 6"/>
                <a:gd name="T1" fmla="*/ 0 h 6"/>
                <a:gd name="T2" fmla="*/ 0 w 6"/>
                <a:gd name="T3" fmla="*/ 21 h 6"/>
                <a:gd name="T4" fmla="*/ 0 60000 65536"/>
                <a:gd name="T5" fmla="*/ 0 60000 65536"/>
              </a:gdLst>
              <a:ahLst/>
              <a:cxnLst>
                <a:cxn ang="T4">
                  <a:pos x="T0" y="T1"/>
                </a:cxn>
                <a:cxn ang="T5">
                  <a:pos x="T2" y="T3"/>
                </a:cxn>
              </a:cxnLst>
              <a:rect l="0" t="0" r="r" b="b"/>
              <a:pathLst>
                <a:path w="6" h="6">
                  <a:moveTo>
                    <a:pt x="6" y="0"/>
                  </a:moveTo>
                  <a:cubicBezTo>
                    <a:pt x="4" y="2"/>
                    <a:pt x="3" y="4"/>
                    <a:pt x="0"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14" name="Freeform 1084">
              <a:extLst>
                <a:ext uri="{FF2B5EF4-FFF2-40B4-BE49-F238E27FC236}">
                  <a16:creationId xmlns:a16="http://schemas.microsoft.com/office/drawing/2014/main" id="{F1954A34-915F-4530-A80D-4ECFE31814E3}"/>
                </a:ext>
              </a:extLst>
            </p:cNvPr>
            <p:cNvSpPr>
              <a:spLocks/>
            </p:cNvSpPr>
            <p:nvPr/>
          </p:nvSpPr>
          <p:spPr bwMode="auto">
            <a:xfrm>
              <a:off x="3291" y="2302"/>
              <a:ext cx="7" cy="9"/>
            </a:xfrm>
            <a:custGeom>
              <a:avLst/>
              <a:gdLst>
                <a:gd name="T0" fmla="*/ 14 w 5"/>
                <a:gd name="T1" fmla="*/ 0 h 6"/>
                <a:gd name="T2" fmla="*/ 0 w 5"/>
                <a:gd name="T3" fmla="*/ 21 h 6"/>
                <a:gd name="T4" fmla="*/ 0 60000 65536"/>
                <a:gd name="T5" fmla="*/ 0 60000 65536"/>
              </a:gdLst>
              <a:ahLst/>
              <a:cxnLst>
                <a:cxn ang="T4">
                  <a:pos x="T0" y="T1"/>
                </a:cxn>
                <a:cxn ang="T5">
                  <a:pos x="T2" y="T3"/>
                </a:cxn>
              </a:cxnLst>
              <a:rect l="0" t="0" r="r" b="b"/>
              <a:pathLst>
                <a:path w="5" h="6">
                  <a:moveTo>
                    <a:pt x="5" y="0"/>
                  </a:moveTo>
                  <a:cubicBezTo>
                    <a:pt x="3" y="2"/>
                    <a:pt x="1" y="4"/>
                    <a:pt x="0"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15" name="Freeform 1085">
              <a:extLst>
                <a:ext uri="{FF2B5EF4-FFF2-40B4-BE49-F238E27FC236}">
                  <a16:creationId xmlns:a16="http://schemas.microsoft.com/office/drawing/2014/main" id="{0BB27E19-CCF4-4AF8-BA81-C586A78FCB5D}"/>
                </a:ext>
              </a:extLst>
            </p:cNvPr>
            <p:cNvSpPr>
              <a:spLocks/>
            </p:cNvSpPr>
            <p:nvPr/>
          </p:nvSpPr>
          <p:spPr bwMode="auto">
            <a:xfrm>
              <a:off x="3263" y="2323"/>
              <a:ext cx="9" cy="4"/>
            </a:xfrm>
            <a:custGeom>
              <a:avLst/>
              <a:gdLst>
                <a:gd name="T0" fmla="*/ 21 w 6"/>
                <a:gd name="T1" fmla="*/ 0 h 3"/>
                <a:gd name="T2" fmla="*/ 0 w 6"/>
                <a:gd name="T3" fmla="*/ 7 h 3"/>
                <a:gd name="T4" fmla="*/ 0 60000 65536"/>
                <a:gd name="T5" fmla="*/ 0 60000 65536"/>
              </a:gdLst>
              <a:ahLst/>
              <a:cxnLst>
                <a:cxn ang="T4">
                  <a:pos x="T0" y="T1"/>
                </a:cxn>
                <a:cxn ang="T5">
                  <a:pos x="T2" y="T3"/>
                </a:cxn>
              </a:cxnLst>
              <a:rect l="0" t="0" r="r" b="b"/>
              <a:pathLst>
                <a:path w="6" h="3">
                  <a:moveTo>
                    <a:pt x="6" y="0"/>
                  </a:moveTo>
                  <a:cubicBezTo>
                    <a:pt x="6" y="0"/>
                    <a:pt x="2" y="1"/>
                    <a:pt x="0" y="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16" name="Freeform 1086">
              <a:extLst>
                <a:ext uri="{FF2B5EF4-FFF2-40B4-BE49-F238E27FC236}">
                  <a16:creationId xmlns:a16="http://schemas.microsoft.com/office/drawing/2014/main" id="{B147B614-03D8-4A71-9B8F-C698234B28EB}"/>
                </a:ext>
              </a:extLst>
            </p:cNvPr>
            <p:cNvSpPr>
              <a:spLocks/>
            </p:cNvSpPr>
            <p:nvPr/>
          </p:nvSpPr>
          <p:spPr bwMode="auto">
            <a:xfrm>
              <a:off x="3845" y="2255"/>
              <a:ext cx="4" cy="9"/>
            </a:xfrm>
            <a:custGeom>
              <a:avLst/>
              <a:gdLst>
                <a:gd name="T0" fmla="*/ 0 w 3"/>
                <a:gd name="T1" fmla="*/ 0 h 6"/>
                <a:gd name="T2" fmla="*/ 7 w 3"/>
                <a:gd name="T3" fmla="*/ 21 h 6"/>
                <a:gd name="T4" fmla="*/ 0 60000 65536"/>
                <a:gd name="T5" fmla="*/ 0 60000 65536"/>
              </a:gdLst>
              <a:ahLst/>
              <a:cxnLst>
                <a:cxn ang="T4">
                  <a:pos x="T0" y="T1"/>
                </a:cxn>
                <a:cxn ang="T5">
                  <a:pos x="T2" y="T3"/>
                </a:cxn>
              </a:cxnLst>
              <a:rect l="0" t="0" r="r" b="b"/>
              <a:pathLst>
                <a:path w="3" h="6">
                  <a:moveTo>
                    <a:pt x="0" y="0"/>
                  </a:moveTo>
                  <a:cubicBezTo>
                    <a:pt x="0" y="3"/>
                    <a:pt x="1" y="5"/>
                    <a:pt x="3"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17" name="Freeform 1087">
              <a:extLst>
                <a:ext uri="{FF2B5EF4-FFF2-40B4-BE49-F238E27FC236}">
                  <a16:creationId xmlns:a16="http://schemas.microsoft.com/office/drawing/2014/main" id="{24F2C980-B7AE-4634-966C-79BA90E8ECA8}"/>
                </a:ext>
              </a:extLst>
            </p:cNvPr>
            <p:cNvSpPr>
              <a:spLocks/>
            </p:cNvSpPr>
            <p:nvPr/>
          </p:nvSpPr>
          <p:spPr bwMode="auto">
            <a:xfrm>
              <a:off x="3857" y="2278"/>
              <a:ext cx="7" cy="9"/>
            </a:xfrm>
            <a:custGeom>
              <a:avLst/>
              <a:gdLst>
                <a:gd name="T0" fmla="*/ 0 w 5"/>
                <a:gd name="T1" fmla="*/ 0 h 6"/>
                <a:gd name="T2" fmla="*/ 14 w 5"/>
                <a:gd name="T3" fmla="*/ 21 h 6"/>
                <a:gd name="T4" fmla="*/ 0 60000 65536"/>
                <a:gd name="T5" fmla="*/ 0 60000 65536"/>
              </a:gdLst>
              <a:ahLst/>
              <a:cxnLst>
                <a:cxn ang="T4">
                  <a:pos x="T0" y="T1"/>
                </a:cxn>
                <a:cxn ang="T5">
                  <a:pos x="T2" y="T3"/>
                </a:cxn>
              </a:cxnLst>
              <a:rect l="0" t="0" r="r" b="b"/>
              <a:pathLst>
                <a:path w="5" h="6">
                  <a:moveTo>
                    <a:pt x="0" y="0"/>
                  </a:moveTo>
                  <a:cubicBezTo>
                    <a:pt x="1" y="2"/>
                    <a:pt x="3" y="4"/>
                    <a:pt x="5"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18" name="Freeform 1088">
              <a:extLst>
                <a:ext uri="{FF2B5EF4-FFF2-40B4-BE49-F238E27FC236}">
                  <a16:creationId xmlns:a16="http://schemas.microsoft.com/office/drawing/2014/main" id="{A23959A3-A7A5-421B-BA2E-0735B56B6D0F}"/>
                </a:ext>
              </a:extLst>
            </p:cNvPr>
            <p:cNvSpPr>
              <a:spLocks/>
            </p:cNvSpPr>
            <p:nvPr/>
          </p:nvSpPr>
          <p:spPr bwMode="auto">
            <a:xfrm>
              <a:off x="3873" y="2294"/>
              <a:ext cx="9" cy="6"/>
            </a:xfrm>
            <a:custGeom>
              <a:avLst/>
              <a:gdLst>
                <a:gd name="T0" fmla="*/ 0 w 6"/>
                <a:gd name="T1" fmla="*/ 0 h 4"/>
                <a:gd name="T2" fmla="*/ 21 w 6"/>
                <a:gd name="T3" fmla="*/ 14 h 4"/>
                <a:gd name="T4" fmla="*/ 0 60000 65536"/>
                <a:gd name="T5" fmla="*/ 0 60000 65536"/>
              </a:gdLst>
              <a:ahLst/>
              <a:cxnLst>
                <a:cxn ang="T4">
                  <a:pos x="T0" y="T1"/>
                </a:cxn>
                <a:cxn ang="T5">
                  <a:pos x="T2" y="T3"/>
                </a:cxn>
              </a:cxnLst>
              <a:rect l="0" t="0" r="r" b="b"/>
              <a:pathLst>
                <a:path w="6" h="4">
                  <a:moveTo>
                    <a:pt x="0" y="0"/>
                  </a:moveTo>
                  <a:cubicBezTo>
                    <a:pt x="1" y="2"/>
                    <a:pt x="4" y="3"/>
                    <a:pt x="6" y="4"/>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19" name="Freeform 1089">
              <a:extLst>
                <a:ext uri="{FF2B5EF4-FFF2-40B4-BE49-F238E27FC236}">
                  <a16:creationId xmlns:a16="http://schemas.microsoft.com/office/drawing/2014/main" id="{7FA24D1F-306D-469D-B08A-6C83CF967775}"/>
                </a:ext>
              </a:extLst>
            </p:cNvPr>
            <p:cNvSpPr>
              <a:spLocks/>
            </p:cNvSpPr>
            <p:nvPr/>
          </p:nvSpPr>
          <p:spPr bwMode="auto">
            <a:xfrm>
              <a:off x="3898" y="2311"/>
              <a:ext cx="12" cy="9"/>
            </a:xfrm>
            <a:custGeom>
              <a:avLst/>
              <a:gdLst>
                <a:gd name="T0" fmla="*/ 0 w 8"/>
                <a:gd name="T1" fmla="*/ 0 h 6"/>
                <a:gd name="T2" fmla="*/ 27 w 8"/>
                <a:gd name="T3" fmla="*/ 21 h 6"/>
                <a:gd name="T4" fmla="*/ 0 60000 65536"/>
                <a:gd name="T5" fmla="*/ 0 60000 65536"/>
              </a:gdLst>
              <a:ahLst/>
              <a:cxnLst>
                <a:cxn ang="T4">
                  <a:pos x="T0" y="T1"/>
                </a:cxn>
                <a:cxn ang="T5">
                  <a:pos x="T2" y="T3"/>
                </a:cxn>
              </a:cxnLst>
              <a:rect l="0" t="0" r="r" b="b"/>
              <a:pathLst>
                <a:path w="8" h="6">
                  <a:moveTo>
                    <a:pt x="0" y="0"/>
                  </a:moveTo>
                  <a:cubicBezTo>
                    <a:pt x="1" y="4"/>
                    <a:pt x="5" y="6"/>
                    <a:pt x="8" y="6"/>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20" name="Freeform 1090">
              <a:extLst>
                <a:ext uri="{FF2B5EF4-FFF2-40B4-BE49-F238E27FC236}">
                  <a16:creationId xmlns:a16="http://schemas.microsoft.com/office/drawing/2014/main" id="{B985D68D-FD49-4E4F-BF3C-531B48455869}"/>
                </a:ext>
              </a:extLst>
            </p:cNvPr>
            <p:cNvSpPr>
              <a:spLocks/>
            </p:cNvSpPr>
            <p:nvPr/>
          </p:nvSpPr>
          <p:spPr bwMode="auto">
            <a:xfrm>
              <a:off x="3464" y="1174"/>
              <a:ext cx="19" cy="12"/>
            </a:xfrm>
            <a:custGeom>
              <a:avLst/>
              <a:gdLst>
                <a:gd name="T0" fmla="*/ 19 w 19"/>
                <a:gd name="T1" fmla="*/ 0 h 12"/>
                <a:gd name="T2" fmla="*/ 0 w 19"/>
                <a:gd name="T3" fmla="*/ 7 h 12"/>
                <a:gd name="T4" fmla="*/ 3 w 19"/>
                <a:gd name="T5" fmla="*/ 12 h 12"/>
                <a:gd name="T6" fmla="*/ 19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9" y="0"/>
                  </a:moveTo>
                  <a:lnTo>
                    <a:pt x="0" y="7"/>
                  </a:lnTo>
                  <a:lnTo>
                    <a:pt x="3" y="12"/>
                  </a:lnTo>
                  <a:lnTo>
                    <a:pt x="19"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21" name="Freeform 1091">
              <a:extLst>
                <a:ext uri="{FF2B5EF4-FFF2-40B4-BE49-F238E27FC236}">
                  <a16:creationId xmlns:a16="http://schemas.microsoft.com/office/drawing/2014/main" id="{7767EA88-4BF2-492D-937D-CB2B87491EF2}"/>
                </a:ext>
              </a:extLst>
            </p:cNvPr>
            <p:cNvSpPr>
              <a:spLocks/>
            </p:cNvSpPr>
            <p:nvPr/>
          </p:nvSpPr>
          <p:spPr bwMode="auto">
            <a:xfrm>
              <a:off x="3470" y="1189"/>
              <a:ext cx="19" cy="12"/>
            </a:xfrm>
            <a:custGeom>
              <a:avLst/>
              <a:gdLst>
                <a:gd name="T0" fmla="*/ 19 w 19"/>
                <a:gd name="T1" fmla="*/ 0 h 12"/>
                <a:gd name="T2" fmla="*/ 0 w 19"/>
                <a:gd name="T3" fmla="*/ 7 h 12"/>
                <a:gd name="T4" fmla="*/ 3 w 19"/>
                <a:gd name="T5" fmla="*/ 12 h 12"/>
                <a:gd name="T6" fmla="*/ 19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9" y="0"/>
                  </a:moveTo>
                  <a:lnTo>
                    <a:pt x="0" y="7"/>
                  </a:lnTo>
                  <a:lnTo>
                    <a:pt x="3" y="12"/>
                  </a:lnTo>
                  <a:lnTo>
                    <a:pt x="19"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22" name="Freeform 1092">
              <a:extLst>
                <a:ext uri="{FF2B5EF4-FFF2-40B4-BE49-F238E27FC236}">
                  <a16:creationId xmlns:a16="http://schemas.microsoft.com/office/drawing/2014/main" id="{D626046A-1736-4262-8D0A-4B14EE323DE6}"/>
                </a:ext>
              </a:extLst>
            </p:cNvPr>
            <p:cNvSpPr>
              <a:spLocks/>
            </p:cNvSpPr>
            <p:nvPr/>
          </p:nvSpPr>
          <p:spPr bwMode="auto">
            <a:xfrm>
              <a:off x="3480" y="1204"/>
              <a:ext cx="18" cy="13"/>
            </a:xfrm>
            <a:custGeom>
              <a:avLst/>
              <a:gdLst>
                <a:gd name="T0" fmla="*/ 0 w 18"/>
                <a:gd name="T1" fmla="*/ 6 h 13"/>
                <a:gd name="T2" fmla="*/ 2 w 18"/>
                <a:gd name="T3" fmla="*/ 13 h 13"/>
                <a:gd name="T4" fmla="*/ 18 w 18"/>
                <a:gd name="T5" fmla="*/ 0 h 13"/>
                <a:gd name="T6" fmla="*/ 0 w 18"/>
                <a:gd name="T7" fmla="*/ 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3">
                  <a:moveTo>
                    <a:pt x="0" y="6"/>
                  </a:moveTo>
                  <a:lnTo>
                    <a:pt x="2" y="13"/>
                  </a:lnTo>
                  <a:lnTo>
                    <a:pt x="18" y="0"/>
                  </a:lnTo>
                  <a:lnTo>
                    <a:pt x="0" y="6"/>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23" name="Freeform 1093">
              <a:extLst>
                <a:ext uri="{FF2B5EF4-FFF2-40B4-BE49-F238E27FC236}">
                  <a16:creationId xmlns:a16="http://schemas.microsoft.com/office/drawing/2014/main" id="{0060600A-829C-4189-930A-7DF81D0A019C}"/>
                </a:ext>
              </a:extLst>
            </p:cNvPr>
            <p:cNvSpPr>
              <a:spLocks/>
            </p:cNvSpPr>
            <p:nvPr/>
          </p:nvSpPr>
          <p:spPr bwMode="auto">
            <a:xfrm>
              <a:off x="3486" y="1225"/>
              <a:ext cx="21" cy="13"/>
            </a:xfrm>
            <a:custGeom>
              <a:avLst/>
              <a:gdLst>
                <a:gd name="T0" fmla="*/ 0 w 21"/>
                <a:gd name="T1" fmla="*/ 7 h 13"/>
                <a:gd name="T2" fmla="*/ 3 w 21"/>
                <a:gd name="T3" fmla="*/ 13 h 13"/>
                <a:gd name="T4" fmla="*/ 21 w 21"/>
                <a:gd name="T5" fmla="*/ 0 h 13"/>
                <a:gd name="T6" fmla="*/ 0 w 21"/>
                <a:gd name="T7" fmla="*/ 7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3">
                  <a:moveTo>
                    <a:pt x="0" y="7"/>
                  </a:moveTo>
                  <a:lnTo>
                    <a:pt x="3" y="13"/>
                  </a:lnTo>
                  <a:lnTo>
                    <a:pt x="21" y="0"/>
                  </a:lnTo>
                  <a:lnTo>
                    <a:pt x="0" y="7"/>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24" name="Freeform 1094">
              <a:extLst>
                <a:ext uri="{FF2B5EF4-FFF2-40B4-BE49-F238E27FC236}">
                  <a16:creationId xmlns:a16="http://schemas.microsoft.com/office/drawing/2014/main" id="{677FAA6D-7C0C-496A-8C83-5BC6DFD2471A}"/>
                </a:ext>
              </a:extLst>
            </p:cNvPr>
            <p:cNvSpPr>
              <a:spLocks/>
            </p:cNvSpPr>
            <p:nvPr/>
          </p:nvSpPr>
          <p:spPr bwMode="auto">
            <a:xfrm>
              <a:off x="3497" y="1249"/>
              <a:ext cx="21" cy="13"/>
            </a:xfrm>
            <a:custGeom>
              <a:avLst/>
              <a:gdLst>
                <a:gd name="T0" fmla="*/ 0 w 21"/>
                <a:gd name="T1" fmla="*/ 4 h 13"/>
                <a:gd name="T2" fmla="*/ 4 w 21"/>
                <a:gd name="T3" fmla="*/ 13 h 13"/>
                <a:gd name="T4" fmla="*/ 21 w 21"/>
                <a:gd name="T5" fmla="*/ 0 h 13"/>
                <a:gd name="T6" fmla="*/ 0 w 21"/>
                <a:gd name="T7" fmla="*/ 4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3">
                  <a:moveTo>
                    <a:pt x="0" y="4"/>
                  </a:moveTo>
                  <a:lnTo>
                    <a:pt x="4" y="13"/>
                  </a:lnTo>
                  <a:lnTo>
                    <a:pt x="21" y="0"/>
                  </a:lnTo>
                  <a:lnTo>
                    <a:pt x="0" y="4"/>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25" name="Freeform 1095">
              <a:extLst>
                <a:ext uri="{FF2B5EF4-FFF2-40B4-BE49-F238E27FC236}">
                  <a16:creationId xmlns:a16="http://schemas.microsoft.com/office/drawing/2014/main" id="{82C1DB86-36E3-42BC-B1CF-96DBC54BB30D}"/>
                </a:ext>
              </a:extLst>
            </p:cNvPr>
            <p:cNvSpPr>
              <a:spLocks/>
            </p:cNvSpPr>
            <p:nvPr/>
          </p:nvSpPr>
          <p:spPr bwMode="auto">
            <a:xfrm>
              <a:off x="3506" y="1265"/>
              <a:ext cx="24" cy="15"/>
            </a:xfrm>
            <a:custGeom>
              <a:avLst/>
              <a:gdLst>
                <a:gd name="T0" fmla="*/ 0 w 24"/>
                <a:gd name="T1" fmla="*/ 6 h 15"/>
                <a:gd name="T2" fmla="*/ 4 w 24"/>
                <a:gd name="T3" fmla="*/ 15 h 15"/>
                <a:gd name="T4" fmla="*/ 24 w 24"/>
                <a:gd name="T5" fmla="*/ 0 h 15"/>
                <a:gd name="T6" fmla="*/ 0 w 24"/>
                <a:gd name="T7" fmla="*/ 6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5">
                  <a:moveTo>
                    <a:pt x="0" y="6"/>
                  </a:moveTo>
                  <a:lnTo>
                    <a:pt x="4" y="15"/>
                  </a:lnTo>
                  <a:lnTo>
                    <a:pt x="24" y="0"/>
                  </a:lnTo>
                  <a:lnTo>
                    <a:pt x="0" y="6"/>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26" name="Freeform 1096">
              <a:extLst>
                <a:ext uri="{FF2B5EF4-FFF2-40B4-BE49-F238E27FC236}">
                  <a16:creationId xmlns:a16="http://schemas.microsoft.com/office/drawing/2014/main" id="{D60174F7-6C7F-49DA-9AB0-B1036C3034AD}"/>
                </a:ext>
              </a:extLst>
            </p:cNvPr>
            <p:cNvSpPr>
              <a:spLocks/>
            </p:cNvSpPr>
            <p:nvPr/>
          </p:nvSpPr>
          <p:spPr bwMode="auto">
            <a:xfrm>
              <a:off x="3515" y="1285"/>
              <a:ext cx="23" cy="16"/>
            </a:xfrm>
            <a:custGeom>
              <a:avLst/>
              <a:gdLst>
                <a:gd name="T0" fmla="*/ 0 w 23"/>
                <a:gd name="T1" fmla="*/ 9 h 16"/>
                <a:gd name="T2" fmla="*/ 4 w 23"/>
                <a:gd name="T3" fmla="*/ 16 h 16"/>
                <a:gd name="T4" fmla="*/ 23 w 23"/>
                <a:gd name="T5" fmla="*/ 0 h 16"/>
                <a:gd name="T6" fmla="*/ 0 w 23"/>
                <a:gd name="T7" fmla="*/ 9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6">
                  <a:moveTo>
                    <a:pt x="0" y="9"/>
                  </a:moveTo>
                  <a:lnTo>
                    <a:pt x="4" y="16"/>
                  </a:lnTo>
                  <a:lnTo>
                    <a:pt x="23" y="0"/>
                  </a:lnTo>
                  <a:lnTo>
                    <a:pt x="0" y="9"/>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27" name="Freeform 1097">
              <a:extLst>
                <a:ext uri="{FF2B5EF4-FFF2-40B4-BE49-F238E27FC236}">
                  <a16:creationId xmlns:a16="http://schemas.microsoft.com/office/drawing/2014/main" id="{BD708B5F-9BDA-4DD8-ABF2-C4992AD41871}"/>
                </a:ext>
              </a:extLst>
            </p:cNvPr>
            <p:cNvSpPr>
              <a:spLocks/>
            </p:cNvSpPr>
            <p:nvPr/>
          </p:nvSpPr>
          <p:spPr bwMode="auto">
            <a:xfrm>
              <a:off x="3529" y="1300"/>
              <a:ext cx="24" cy="27"/>
            </a:xfrm>
            <a:custGeom>
              <a:avLst/>
              <a:gdLst>
                <a:gd name="T0" fmla="*/ 24 w 24"/>
                <a:gd name="T1" fmla="*/ 0 h 27"/>
                <a:gd name="T2" fmla="*/ 0 w 24"/>
                <a:gd name="T3" fmla="*/ 19 h 27"/>
                <a:gd name="T4" fmla="*/ 4 w 24"/>
                <a:gd name="T5" fmla="*/ 27 h 27"/>
                <a:gd name="T6" fmla="*/ 24 w 2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7">
                  <a:moveTo>
                    <a:pt x="24" y="0"/>
                  </a:moveTo>
                  <a:lnTo>
                    <a:pt x="0" y="19"/>
                  </a:lnTo>
                  <a:lnTo>
                    <a:pt x="4" y="27"/>
                  </a:lnTo>
                  <a:lnTo>
                    <a:pt x="24"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28" name="Freeform 1098">
              <a:extLst>
                <a:ext uri="{FF2B5EF4-FFF2-40B4-BE49-F238E27FC236}">
                  <a16:creationId xmlns:a16="http://schemas.microsoft.com/office/drawing/2014/main" id="{DD34E5B7-90FE-4C8A-9CDF-24D8E99D526C}"/>
                </a:ext>
              </a:extLst>
            </p:cNvPr>
            <p:cNvSpPr>
              <a:spLocks/>
            </p:cNvSpPr>
            <p:nvPr/>
          </p:nvSpPr>
          <p:spPr bwMode="auto">
            <a:xfrm>
              <a:off x="3541" y="1325"/>
              <a:ext cx="27" cy="23"/>
            </a:xfrm>
            <a:custGeom>
              <a:avLst/>
              <a:gdLst>
                <a:gd name="T0" fmla="*/ 0 w 27"/>
                <a:gd name="T1" fmla="*/ 9 h 23"/>
                <a:gd name="T2" fmla="*/ 27 w 27"/>
                <a:gd name="T3" fmla="*/ 0 h 23"/>
                <a:gd name="T4" fmla="*/ 7 w 27"/>
                <a:gd name="T5" fmla="*/ 23 h 23"/>
                <a:gd name="T6" fmla="*/ 0 w 27"/>
                <a:gd name="T7" fmla="*/ 9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3">
                  <a:moveTo>
                    <a:pt x="0" y="9"/>
                  </a:moveTo>
                  <a:lnTo>
                    <a:pt x="27" y="0"/>
                  </a:lnTo>
                  <a:lnTo>
                    <a:pt x="7" y="23"/>
                  </a:lnTo>
                  <a:lnTo>
                    <a:pt x="0" y="9"/>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29" name="Freeform 1099">
              <a:extLst>
                <a:ext uri="{FF2B5EF4-FFF2-40B4-BE49-F238E27FC236}">
                  <a16:creationId xmlns:a16="http://schemas.microsoft.com/office/drawing/2014/main" id="{95B3338A-63D6-49E8-A436-96DE84467620}"/>
                </a:ext>
              </a:extLst>
            </p:cNvPr>
            <p:cNvSpPr>
              <a:spLocks/>
            </p:cNvSpPr>
            <p:nvPr/>
          </p:nvSpPr>
          <p:spPr bwMode="auto">
            <a:xfrm>
              <a:off x="3553" y="1340"/>
              <a:ext cx="24" cy="27"/>
            </a:xfrm>
            <a:custGeom>
              <a:avLst/>
              <a:gdLst>
                <a:gd name="T0" fmla="*/ 0 w 24"/>
                <a:gd name="T1" fmla="*/ 18 h 27"/>
                <a:gd name="T2" fmla="*/ 24 w 24"/>
                <a:gd name="T3" fmla="*/ 0 h 27"/>
                <a:gd name="T4" fmla="*/ 6 w 24"/>
                <a:gd name="T5" fmla="*/ 27 h 27"/>
                <a:gd name="T6" fmla="*/ 0 w 24"/>
                <a:gd name="T7" fmla="*/ 18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7">
                  <a:moveTo>
                    <a:pt x="0" y="18"/>
                  </a:moveTo>
                  <a:lnTo>
                    <a:pt x="24" y="0"/>
                  </a:lnTo>
                  <a:lnTo>
                    <a:pt x="6" y="27"/>
                  </a:lnTo>
                  <a:lnTo>
                    <a:pt x="0" y="18"/>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30" name="Freeform 1100">
              <a:extLst>
                <a:ext uri="{FF2B5EF4-FFF2-40B4-BE49-F238E27FC236}">
                  <a16:creationId xmlns:a16="http://schemas.microsoft.com/office/drawing/2014/main" id="{5C74D59F-0A3B-4357-857D-578913402C6C}"/>
                </a:ext>
              </a:extLst>
            </p:cNvPr>
            <p:cNvSpPr>
              <a:spLocks/>
            </p:cNvSpPr>
            <p:nvPr/>
          </p:nvSpPr>
          <p:spPr bwMode="auto">
            <a:xfrm>
              <a:off x="3568" y="1358"/>
              <a:ext cx="21" cy="33"/>
            </a:xfrm>
            <a:custGeom>
              <a:avLst/>
              <a:gdLst>
                <a:gd name="T0" fmla="*/ 0 w 21"/>
                <a:gd name="T1" fmla="*/ 23 h 33"/>
                <a:gd name="T2" fmla="*/ 21 w 21"/>
                <a:gd name="T3" fmla="*/ 0 h 33"/>
                <a:gd name="T4" fmla="*/ 10 w 21"/>
                <a:gd name="T5" fmla="*/ 33 h 33"/>
                <a:gd name="T6" fmla="*/ 0 w 21"/>
                <a:gd name="T7" fmla="*/ 23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33">
                  <a:moveTo>
                    <a:pt x="0" y="23"/>
                  </a:moveTo>
                  <a:lnTo>
                    <a:pt x="21" y="0"/>
                  </a:lnTo>
                  <a:lnTo>
                    <a:pt x="10" y="33"/>
                  </a:lnTo>
                  <a:lnTo>
                    <a:pt x="0" y="23"/>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31" name="Freeform 1101">
              <a:extLst>
                <a:ext uri="{FF2B5EF4-FFF2-40B4-BE49-F238E27FC236}">
                  <a16:creationId xmlns:a16="http://schemas.microsoft.com/office/drawing/2014/main" id="{92F83899-7EDB-4700-97B7-23AD9E7B1573}"/>
                </a:ext>
              </a:extLst>
            </p:cNvPr>
            <p:cNvSpPr>
              <a:spLocks/>
            </p:cNvSpPr>
            <p:nvPr/>
          </p:nvSpPr>
          <p:spPr bwMode="auto">
            <a:xfrm>
              <a:off x="3589" y="1373"/>
              <a:ext cx="13" cy="38"/>
            </a:xfrm>
            <a:custGeom>
              <a:avLst/>
              <a:gdLst>
                <a:gd name="T0" fmla="*/ 12 w 13"/>
                <a:gd name="T1" fmla="*/ 0 h 38"/>
                <a:gd name="T2" fmla="*/ 0 w 13"/>
                <a:gd name="T3" fmla="*/ 33 h 38"/>
                <a:gd name="T4" fmla="*/ 13 w 13"/>
                <a:gd name="T5" fmla="*/ 38 h 38"/>
                <a:gd name="T6" fmla="*/ 12 w 13"/>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38">
                  <a:moveTo>
                    <a:pt x="12" y="0"/>
                  </a:moveTo>
                  <a:lnTo>
                    <a:pt x="0" y="33"/>
                  </a:lnTo>
                  <a:lnTo>
                    <a:pt x="13" y="38"/>
                  </a:lnTo>
                  <a:lnTo>
                    <a:pt x="12"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32" name="Freeform 1102">
              <a:extLst>
                <a:ext uri="{FF2B5EF4-FFF2-40B4-BE49-F238E27FC236}">
                  <a16:creationId xmlns:a16="http://schemas.microsoft.com/office/drawing/2014/main" id="{4C4DB854-3DF1-4603-A4E2-9CA11FBBC00F}"/>
                </a:ext>
              </a:extLst>
            </p:cNvPr>
            <p:cNvSpPr>
              <a:spLocks/>
            </p:cNvSpPr>
            <p:nvPr/>
          </p:nvSpPr>
          <p:spPr bwMode="auto">
            <a:xfrm>
              <a:off x="3613" y="1375"/>
              <a:ext cx="18" cy="34"/>
            </a:xfrm>
            <a:custGeom>
              <a:avLst/>
              <a:gdLst>
                <a:gd name="T0" fmla="*/ 0 w 18"/>
                <a:gd name="T1" fmla="*/ 0 h 34"/>
                <a:gd name="T2" fmla="*/ 6 w 18"/>
                <a:gd name="T3" fmla="*/ 34 h 34"/>
                <a:gd name="T4" fmla="*/ 18 w 18"/>
                <a:gd name="T5" fmla="*/ 27 h 34"/>
                <a:gd name="T6" fmla="*/ 0 w 18"/>
                <a:gd name="T7" fmla="*/ 0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4">
                  <a:moveTo>
                    <a:pt x="0" y="0"/>
                  </a:moveTo>
                  <a:lnTo>
                    <a:pt x="6" y="34"/>
                  </a:lnTo>
                  <a:lnTo>
                    <a:pt x="18" y="27"/>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33" name="Freeform 1103">
              <a:extLst>
                <a:ext uri="{FF2B5EF4-FFF2-40B4-BE49-F238E27FC236}">
                  <a16:creationId xmlns:a16="http://schemas.microsoft.com/office/drawing/2014/main" id="{31AD8980-544E-4040-8C5B-2938C876981F}"/>
                </a:ext>
              </a:extLst>
            </p:cNvPr>
            <p:cNvSpPr>
              <a:spLocks/>
            </p:cNvSpPr>
            <p:nvPr/>
          </p:nvSpPr>
          <p:spPr bwMode="auto">
            <a:xfrm>
              <a:off x="3620" y="1367"/>
              <a:ext cx="29" cy="26"/>
            </a:xfrm>
            <a:custGeom>
              <a:avLst/>
              <a:gdLst>
                <a:gd name="T0" fmla="*/ 0 w 29"/>
                <a:gd name="T1" fmla="*/ 0 h 26"/>
                <a:gd name="T2" fmla="*/ 20 w 29"/>
                <a:gd name="T3" fmla="*/ 26 h 26"/>
                <a:gd name="T4" fmla="*/ 29 w 29"/>
                <a:gd name="T5" fmla="*/ 12 h 26"/>
                <a:gd name="T6" fmla="*/ 0 w 29"/>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6">
                  <a:moveTo>
                    <a:pt x="0" y="0"/>
                  </a:moveTo>
                  <a:lnTo>
                    <a:pt x="20" y="26"/>
                  </a:lnTo>
                  <a:lnTo>
                    <a:pt x="29" y="12"/>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34" name="Freeform 1104">
              <a:extLst>
                <a:ext uri="{FF2B5EF4-FFF2-40B4-BE49-F238E27FC236}">
                  <a16:creationId xmlns:a16="http://schemas.microsoft.com/office/drawing/2014/main" id="{211D62D9-3653-4220-B55E-162E86236861}"/>
                </a:ext>
              </a:extLst>
            </p:cNvPr>
            <p:cNvSpPr>
              <a:spLocks/>
            </p:cNvSpPr>
            <p:nvPr/>
          </p:nvSpPr>
          <p:spPr bwMode="auto">
            <a:xfrm>
              <a:off x="3637" y="1343"/>
              <a:ext cx="24" cy="18"/>
            </a:xfrm>
            <a:custGeom>
              <a:avLst/>
              <a:gdLst>
                <a:gd name="T0" fmla="*/ 0 w 24"/>
                <a:gd name="T1" fmla="*/ 0 h 18"/>
                <a:gd name="T2" fmla="*/ 21 w 24"/>
                <a:gd name="T3" fmla="*/ 18 h 18"/>
                <a:gd name="T4" fmla="*/ 24 w 24"/>
                <a:gd name="T5" fmla="*/ 11 h 18"/>
                <a:gd name="T6" fmla="*/ 0 w 2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0" y="0"/>
                  </a:moveTo>
                  <a:lnTo>
                    <a:pt x="21" y="18"/>
                  </a:lnTo>
                  <a:lnTo>
                    <a:pt x="24" y="11"/>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35" name="Freeform 1105">
              <a:extLst>
                <a:ext uri="{FF2B5EF4-FFF2-40B4-BE49-F238E27FC236}">
                  <a16:creationId xmlns:a16="http://schemas.microsoft.com/office/drawing/2014/main" id="{7B727EC6-20A3-4106-B5E9-89158CC90C0B}"/>
                </a:ext>
              </a:extLst>
            </p:cNvPr>
            <p:cNvSpPr>
              <a:spLocks/>
            </p:cNvSpPr>
            <p:nvPr/>
          </p:nvSpPr>
          <p:spPr bwMode="auto">
            <a:xfrm>
              <a:off x="3649" y="1322"/>
              <a:ext cx="23" cy="12"/>
            </a:xfrm>
            <a:custGeom>
              <a:avLst/>
              <a:gdLst>
                <a:gd name="T0" fmla="*/ 0 w 23"/>
                <a:gd name="T1" fmla="*/ 0 h 12"/>
                <a:gd name="T2" fmla="*/ 21 w 23"/>
                <a:gd name="T3" fmla="*/ 12 h 12"/>
                <a:gd name="T4" fmla="*/ 23 w 23"/>
                <a:gd name="T5" fmla="*/ 6 h 12"/>
                <a:gd name="T6" fmla="*/ 0 w 23"/>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0" y="0"/>
                  </a:moveTo>
                  <a:lnTo>
                    <a:pt x="21" y="12"/>
                  </a:lnTo>
                  <a:lnTo>
                    <a:pt x="23" y="6"/>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36" name="Freeform 1106">
              <a:extLst>
                <a:ext uri="{FF2B5EF4-FFF2-40B4-BE49-F238E27FC236}">
                  <a16:creationId xmlns:a16="http://schemas.microsoft.com/office/drawing/2014/main" id="{2D888E42-307C-47DE-9F16-5A8FC6DAEF30}"/>
                </a:ext>
              </a:extLst>
            </p:cNvPr>
            <p:cNvSpPr>
              <a:spLocks/>
            </p:cNvSpPr>
            <p:nvPr/>
          </p:nvSpPr>
          <p:spPr bwMode="auto">
            <a:xfrm>
              <a:off x="3655" y="1300"/>
              <a:ext cx="27" cy="15"/>
            </a:xfrm>
            <a:custGeom>
              <a:avLst/>
              <a:gdLst>
                <a:gd name="T0" fmla="*/ 24 w 27"/>
                <a:gd name="T1" fmla="*/ 15 h 15"/>
                <a:gd name="T2" fmla="*/ 27 w 27"/>
                <a:gd name="T3" fmla="*/ 9 h 15"/>
                <a:gd name="T4" fmla="*/ 0 w 27"/>
                <a:gd name="T5" fmla="*/ 0 h 15"/>
                <a:gd name="T6" fmla="*/ 24 w 27"/>
                <a:gd name="T7" fmla="*/ 15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5">
                  <a:moveTo>
                    <a:pt x="24" y="15"/>
                  </a:moveTo>
                  <a:lnTo>
                    <a:pt x="27" y="9"/>
                  </a:lnTo>
                  <a:lnTo>
                    <a:pt x="0" y="0"/>
                  </a:lnTo>
                  <a:lnTo>
                    <a:pt x="24" y="15"/>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37" name="Freeform 1107">
              <a:extLst>
                <a:ext uri="{FF2B5EF4-FFF2-40B4-BE49-F238E27FC236}">
                  <a16:creationId xmlns:a16="http://schemas.microsoft.com/office/drawing/2014/main" id="{D807215F-8AD9-40A1-922E-8B1432C19976}"/>
                </a:ext>
              </a:extLst>
            </p:cNvPr>
            <p:cNvSpPr>
              <a:spLocks/>
            </p:cNvSpPr>
            <p:nvPr/>
          </p:nvSpPr>
          <p:spPr bwMode="auto">
            <a:xfrm>
              <a:off x="3663" y="1285"/>
              <a:ext cx="27" cy="15"/>
            </a:xfrm>
            <a:custGeom>
              <a:avLst/>
              <a:gdLst>
                <a:gd name="T0" fmla="*/ 0 w 27"/>
                <a:gd name="T1" fmla="*/ 0 h 15"/>
                <a:gd name="T2" fmla="*/ 24 w 27"/>
                <a:gd name="T3" fmla="*/ 15 h 15"/>
                <a:gd name="T4" fmla="*/ 27 w 27"/>
                <a:gd name="T5" fmla="*/ 6 h 15"/>
                <a:gd name="T6" fmla="*/ 0 w 27"/>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5">
                  <a:moveTo>
                    <a:pt x="0" y="0"/>
                  </a:moveTo>
                  <a:lnTo>
                    <a:pt x="24" y="15"/>
                  </a:lnTo>
                  <a:lnTo>
                    <a:pt x="27" y="6"/>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38" name="Freeform 1108">
              <a:extLst>
                <a:ext uri="{FF2B5EF4-FFF2-40B4-BE49-F238E27FC236}">
                  <a16:creationId xmlns:a16="http://schemas.microsoft.com/office/drawing/2014/main" id="{04D09669-E143-41DB-B8BF-F08100EC5C99}"/>
                </a:ext>
              </a:extLst>
            </p:cNvPr>
            <p:cNvSpPr>
              <a:spLocks/>
            </p:cNvSpPr>
            <p:nvPr/>
          </p:nvSpPr>
          <p:spPr bwMode="auto">
            <a:xfrm>
              <a:off x="3670" y="1267"/>
              <a:ext cx="27" cy="16"/>
            </a:xfrm>
            <a:custGeom>
              <a:avLst/>
              <a:gdLst>
                <a:gd name="T0" fmla="*/ 0 w 27"/>
                <a:gd name="T1" fmla="*/ 0 h 16"/>
                <a:gd name="T2" fmla="*/ 23 w 27"/>
                <a:gd name="T3" fmla="*/ 16 h 16"/>
                <a:gd name="T4" fmla="*/ 27 w 27"/>
                <a:gd name="T5" fmla="*/ 7 h 16"/>
                <a:gd name="T6" fmla="*/ 0 w 27"/>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6">
                  <a:moveTo>
                    <a:pt x="0" y="0"/>
                  </a:moveTo>
                  <a:lnTo>
                    <a:pt x="23" y="16"/>
                  </a:lnTo>
                  <a:lnTo>
                    <a:pt x="27" y="7"/>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39" name="Freeform 1109">
              <a:extLst>
                <a:ext uri="{FF2B5EF4-FFF2-40B4-BE49-F238E27FC236}">
                  <a16:creationId xmlns:a16="http://schemas.microsoft.com/office/drawing/2014/main" id="{E767C39C-183D-4D55-91A4-330624D8C09A}"/>
                </a:ext>
              </a:extLst>
            </p:cNvPr>
            <p:cNvSpPr>
              <a:spLocks/>
            </p:cNvSpPr>
            <p:nvPr/>
          </p:nvSpPr>
          <p:spPr bwMode="auto">
            <a:xfrm>
              <a:off x="3684" y="1241"/>
              <a:ext cx="22" cy="20"/>
            </a:xfrm>
            <a:custGeom>
              <a:avLst/>
              <a:gdLst>
                <a:gd name="T0" fmla="*/ 0 w 22"/>
                <a:gd name="T1" fmla="*/ 0 h 20"/>
                <a:gd name="T2" fmla="*/ 19 w 22"/>
                <a:gd name="T3" fmla="*/ 20 h 20"/>
                <a:gd name="T4" fmla="*/ 22 w 22"/>
                <a:gd name="T5" fmla="*/ 12 h 20"/>
                <a:gd name="T6" fmla="*/ 0 w 22"/>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20">
                  <a:moveTo>
                    <a:pt x="0" y="0"/>
                  </a:moveTo>
                  <a:lnTo>
                    <a:pt x="19" y="20"/>
                  </a:lnTo>
                  <a:lnTo>
                    <a:pt x="22" y="12"/>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40" name="Freeform 1110">
              <a:extLst>
                <a:ext uri="{FF2B5EF4-FFF2-40B4-BE49-F238E27FC236}">
                  <a16:creationId xmlns:a16="http://schemas.microsoft.com/office/drawing/2014/main" id="{F226CD71-BF1C-4535-8A1B-3485AC2EFE50}"/>
                </a:ext>
              </a:extLst>
            </p:cNvPr>
            <p:cNvSpPr>
              <a:spLocks/>
            </p:cNvSpPr>
            <p:nvPr/>
          </p:nvSpPr>
          <p:spPr bwMode="auto">
            <a:xfrm>
              <a:off x="3690" y="1220"/>
              <a:ext cx="31" cy="15"/>
            </a:xfrm>
            <a:custGeom>
              <a:avLst/>
              <a:gdLst>
                <a:gd name="T0" fmla="*/ 0 w 31"/>
                <a:gd name="T1" fmla="*/ 0 h 15"/>
                <a:gd name="T2" fmla="*/ 27 w 31"/>
                <a:gd name="T3" fmla="*/ 15 h 15"/>
                <a:gd name="T4" fmla="*/ 31 w 31"/>
                <a:gd name="T5" fmla="*/ 6 h 15"/>
                <a:gd name="T6" fmla="*/ 0 w 31"/>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15">
                  <a:moveTo>
                    <a:pt x="0" y="0"/>
                  </a:moveTo>
                  <a:lnTo>
                    <a:pt x="27" y="15"/>
                  </a:lnTo>
                  <a:lnTo>
                    <a:pt x="31" y="6"/>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41" name="Freeform 1111">
              <a:extLst>
                <a:ext uri="{FF2B5EF4-FFF2-40B4-BE49-F238E27FC236}">
                  <a16:creationId xmlns:a16="http://schemas.microsoft.com/office/drawing/2014/main" id="{380C929F-F0E9-4176-8169-C6AFD60FB666}"/>
                </a:ext>
              </a:extLst>
            </p:cNvPr>
            <p:cNvSpPr>
              <a:spLocks/>
            </p:cNvSpPr>
            <p:nvPr/>
          </p:nvSpPr>
          <p:spPr bwMode="auto">
            <a:xfrm>
              <a:off x="3700" y="1199"/>
              <a:ext cx="26" cy="20"/>
            </a:xfrm>
            <a:custGeom>
              <a:avLst/>
              <a:gdLst>
                <a:gd name="T0" fmla="*/ 0 w 26"/>
                <a:gd name="T1" fmla="*/ 0 h 20"/>
                <a:gd name="T2" fmla="*/ 23 w 26"/>
                <a:gd name="T3" fmla="*/ 20 h 20"/>
                <a:gd name="T4" fmla="*/ 26 w 26"/>
                <a:gd name="T5" fmla="*/ 12 h 20"/>
                <a:gd name="T6" fmla="*/ 0 w 26"/>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0">
                  <a:moveTo>
                    <a:pt x="0" y="0"/>
                  </a:moveTo>
                  <a:lnTo>
                    <a:pt x="23" y="20"/>
                  </a:lnTo>
                  <a:lnTo>
                    <a:pt x="26" y="12"/>
                  </a:lnTo>
                  <a:lnTo>
                    <a:pt x="0" y="0"/>
                  </a:lnTo>
                  <a:close/>
                </a:path>
              </a:pathLst>
            </a:custGeom>
            <a:solidFill>
              <a:srgbClr val="B8DA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42" name="Freeform 1112">
              <a:extLst>
                <a:ext uri="{FF2B5EF4-FFF2-40B4-BE49-F238E27FC236}">
                  <a16:creationId xmlns:a16="http://schemas.microsoft.com/office/drawing/2014/main" id="{4B423C8D-6AC1-41FF-A004-7D37AC13401D}"/>
                </a:ext>
              </a:extLst>
            </p:cNvPr>
            <p:cNvSpPr>
              <a:spLocks/>
            </p:cNvSpPr>
            <p:nvPr/>
          </p:nvSpPr>
          <p:spPr bwMode="auto">
            <a:xfrm>
              <a:off x="3211" y="1742"/>
              <a:ext cx="31" cy="257"/>
            </a:xfrm>
            <a:custGeom>
              <a:avLst/>
              <a:gdLst>
                <a:gd name="T0" fmla="*/ 0 w 21"/>
                <a:gd name="T1" fmla="*/ 574 h 172"/>
                <a:gd name="T2" fmla="*/ 41 w 21"/>
                <a:gd name="T3" fmla="*/ 190 h 172"/>
                <a:gd name="T4" fmla="*/ 68 w 21"/>
                <a:gd name="T5" fmla="*/ 0 h 172"/>
                <a:gd name="T6" fmla="*/ 0 60000 65536"/>
                <a:gd name="T7" fmla="*/ 0 60000 65536"/>
                <a:gd name="T8" fmla="*/ 0 60000 65536"/>
              </a:gdLst>
              <a:ahLst/>
              <a:cxnLst>
                <a:cxn ang="T6">
                  <a:pos x="T0" y="T1"/>
                </a:cxn>
                <a:cxn ang="T7">
                  <a:pos x="T2" y="T3"/>
                </a:cxn>
                <a:cxn ang="T8">
                  <a:pos x="T4" y="T5"/>
                </a:cxn>
              </a:cxnLst>
              <a:rect l="0" t="0" r="r" b="b"/>
              <a:pathLst>
                <a:path w="21" h="172">
                  <a:moveTo>
                    <a:pt x="0" y="172"/>
                  </a:moveTo>
                  <a:cubicBezTo>
                    <a:pt x="2" y="147"/>
                    <a:pt x="10" y="81"/>
                    <a:pt x="13" y="57"/>
                  </a:cubicBezTo>
                  <a:cubicBezTo>
                    <a:pt x="15" y="39"/>
                    <a:pt x="16" y="18"/>
                    <a:pt x="21"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43" name="Freeform 1113">
              <a:extLst>
                <a:ext uri="{FF2B5EF4-FFF2-40B4-BE49-F238E27FC236}">
                  <a16:creationId xmlns:a16="http://schemas.microsoft.com/office/drawing/2014/main" id="{39D96D09-008A-4CEC-9FF0-799DD499CDEE}"/>
                </a:ext>
              </a:extLst>
            </p:cNvPr>
            <p:cNvSpPr>
              <a:spLocks/>
            </p:cNvSpPr>
            <p:nvPr/>
          </p:nvSpPr>
          <p:spPr bwMode="auto">
            <a:xfrm>
              <a:off x="3245" y="1665"/>
              <a:ext cx="12" cy="48"/>
            </a:xfrm>
            <a:custGeom>
              <a:avLst/>
              <a:gdLst>
                <a:gd name="T0" fmla="*/ 0 w 8"/>
                <a:gd name="T1" fmla="*/ 108 h 32"/>
                <a:gd name="T2" fmla="*/ 27 w 8"/>
                <a:gd name="T3" fmla="*/ 0 h 32"/>
                <a:gd name="T4" fmla="*/ 0 60000 65536"/>
                <a:gd name="T5" fmla="*/ 0 60000 65536"/>
              </a:gdLst>
              <a:ahLst/>
              <a:cxnLst>
                <a:cxn ang="T4">
                  <a:pos x="T0" y="T1"/>
                </a:cxn>
                <a:cxn ang="T5">
                  <a:pos x="T2" y="T3"/>
                </a:cxn>
              </a:cxnLst>
              <a:rect l="0" t="0" r="r" b="b"/>
              <a:pathLst>
                <a:path w="8" h="32">
                  <a:moveTo>
                    <a:pt x="0" y="32"/>
                  </a:moveTo>
                  <a:cubicBezTo>
                    <a:pt x="1" y="21"/>
                    <a:pt x="2" y="10"/>
                    <a:pt x="8"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44" name="Freeform 1114">
              <a:extLst>
                <a:ext uri="{FF2B5EF4-FFF2-40B4-BE49-F238E27FC236}">
                  <a16:creationId xmlns:a16="http://schemas.microsoft.com/office/drawing/2014/main" id="{9D124EBC-94BE-45F6-B75A-C69C217F293F}"/>
                </a:ext>
              </a:extLst>
            </p:cNvPr>
            <p:cNvSpPr>
              <a:spLocks/>
            </p:cNvSpPr>
            <p:nvPr/>
          </p:nvSpPr>
          <p:spPr bwMode="auto">
            <a:xfrm>
              <a:off x="3916" y="1763"/>
              <a:ext cx="22" cy="175"/>
            </a:xfrm>
            <a:custGeom>
              <a:avLst/>
              <a:gdLst>
                <a:gd name="T0" fmla="*/ 47 w 15"/>
                <a:gd name="T1" fmla="*/ 392 h 117"/>
                <a:gd name="T2" fmla="*/ 32 w 15"/>
                <a:gd name="T3" fmla="*/ 168 h 117"/>
                <a:gd name="T4" fmla="*/ 0 w 15"/>
                <a:gd name="T5" fmla="*/ 0 h 117"/>
                <a:gd name="T6" fmla="*/ 0 60000 65536"/>
                <a:gd name="T7" fmla="*/ 0 60000 65536"/>
                <a:gd name="T8" fmla="*/ 0 60000 65536"/>
              </a:gdLst>
              <a:ahLst/>
              <a:cxnLst>
                <a:cxn ang="T6">
                  <a:pos x="T0" y="T1"/>
                </a:cxn>
                <a:cxn ang="T7">
                  <a:pos x="T2" y="T3"/>
                </a:cxn>
                <a:cxn ang="T8">
                  <a:pos x="T4" y="T5"/>
                </a:cxn>
              </a:cxnLst>
              <a:rect l="0" t="0" r="r" b="b"/>
              <a:pathLst>
                <a:path w="15" h="117">
                  <a:moveTo>
                    <a:pt x="15" y="117"/>
                  </a:moveTo>
                  <a:cubicBezTo>
                    <a:pt x="15" y="94"/>
                    <a:pt x="14" y="73"/>
                    <a:pt x="10" y="50"/>
                  </a:cubicBezTo>
                  <a:cubicBezTo>
                    <a:pt x="7" y="36"/>
                    <a:pt x="8" y="12"/>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45" name="Freeform 1115">
              <a:extLst>
                <a:ext uri="{FF2B5EF4-FFF2-40B4-BE49-F238E27FC236}">
                  <a16:creationId xmlns:a16="http://schemas.microsoft.com/office/drawing/2014/main" id="{E16BF905-03B8-4657-BD7E-05EDDB8D08DC}"/>
                </a:ext>
              </a:extLst>
            </p:cNvPr>
            <p:cNvSpPr>
              <a:spLocks/>
            </p:cNvSpPr>
            <p:nvPr/>
          </p:nvSpPr>
          <p:spPr bwMode="auto">
            <a:xfrm>
              <a:off x="3904" y="1680"/>
              <a:ext cx="9" cy="51"/>
            </a:xfrm>
            <a:custGeom>
              <a:avLst/>
              <a:gdLst>
                <a:gd name="T0" fmla="*/ 21 w 6"/>
                <a:gd name="T1" fmla="*/ 116 h 34"/>
                <a:gd name="T2" fmla="*/ 0 w 6"/>
                <a:gd name="T3" fmla="*/ 0 h 34"/>
                <a:gd name="T4" fmla="*/ 0 60000 65536"/>
                <a:gd name="T5" fmla="*/ 0 60000 65536"/>
              </a:gdLst>
              <a:ahLst/>
              <a:cxnLst>
                <a:cxn ang="T4">
                  <a:pos x="T0" y="T1"/>
                </a:cxn>
                <a:cxn ang="T5">
                  <a:pos x="T2" y="T3"/>
                </a:cxn>
              </a:cxnLst>
              <a:rect l="0" t="0" r="r" b="b"/>
              <a:pathLst>
                <a:path w="6" h="34">
                  <a:moveTo>
                    <a:pt x="6" y="34"/>
                  </a:moveTo>
                  <a:cubicBezTo>
                    <a:pt x="6" y="22"/>
                    <a:pt x="3" y="12"/>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46" name="Freeform 1116">
              <a:extLst>
                <a:ext uri="{FF2B5EF4-FFF2-40B4-BE49-F238E27FC236}">
                  <a16:creationId xmlns:a16="http://schemas.microsoft.com/office/drawing/2014/main" id="{5DE95E2E-65CF-464C-936E-3E713B6290EC}"/>
                </a:ext>
              </a:extLst>
            </p:cNvPr>
            <p:cNvSpPr>
              <a:spLocks/>
            </p:cNvSpPr>
            <p:nvPr/>
          </p:nvSpPr>
          <p:spPr bwMode="auto">
            <a:xfrm>
              <a:off x="3888" y="1622"/>
              <a:ext cx="4" cy="10"/>
            </a:xfrm>
            <a:custGeom>
              <a:avLst/>
              <a:gdLst>
                <a:gd name="T0" fmla="*/ 8 w 2"/>
                <a:gd name="T1" fmla="*/ 20 h 7"/>
                <a:gd name="T2" fmla="*/ 0 w 2"/>
                <a:gd name="T3" fmla="*/ 0 h 7"/>
                <a:gd name="T4" fmla="*/ 0 60000 65536"/>
                <a:gd name="T5" fmla="*/ 0 60000 65536"/>
              </a:gdLst>
              <a:ahLst/>
              <a:cxnLst>
                <a:cxn ang="T4">
                  <a:pos x="T0" y="T1"/>
                </a:cxn>
                <a:cxn ang="T5">
                  <a:pos x="T2" y="T3"/>
                </a:cxn>
              </a:cxnLst>
              <a:rect l="0" t="0" r="r" b="b"/>
              <a:pathLst>
                <a:path w="2" h="7">
                  <a:moveTo>
                    <a:pt x="1" y="7"/>
                  </a:moveTo>
                  <a:cubicBezTo>
                    <a:pt x="2" y="4"/>
                    <a:pt x="1" y="2"/>
                    <a:pt x="0"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47" name="Freeform 1117">
              <a:extLst>
                <a:ext uri="{FF2B5EF4-FFF2-40B4-BE49-F238E27FC236}">
                  <a16:creationId xmlns:a16="http://schemas.microsoft.com/office/drawing/2014/main" id="{619A1432-6843-4F4F-9B62-675DB606FA30}"/>
                </a:ext>
              </a:extLst>
            </p:cNvPr>
            <p:cNvSpPr>
              <a:spLocks/>
            </p:cNvSpPr>
            <p:nvPr/>
          </p:nvSpPr>
          <p:spPr bwMode="auto">
            <a:xfrm>
              <a:off x="3263" y="1617"/>
              <a:ext cx="9" cy="21"/>
            </a:xfrm>
            <a:custGeom>
              <a:avLst/>
              <a:gdLst>
                <a:gd name="T0" fmla="*/ 0 w 6"/>
                <a:gd name="T1" fmla="*/ 48 h 14"/>
                <a:gd name="T2" fmla="*/ 21 w 6"/>
                <a:gd name="T3" fmla="*/ 0 h 14"/>
                <a:gd name="T4" fmla="*/ 0 60000 65536"/>
                <a:gd name="T5" fmla="*/ 0 60000 65536"/>
              </a:gdLst>
              <a:ahLst/>
              <a:cxnLst>
                <a:cxn ang="T4">
                  <a:pos x="T0" y="T1"/>
                </a:cxn>
                <a:cxn ang="T5">
                  <a:pos x="T2" y="T3"/>
                </a:cxn>
              </a:cxnLst>
              <a:rect l="0" t="0" r="r" b="b"/>
              <a:pathLst>
                <a:path w="6" h="14">
                  <a:moveTo>
                    <a:pt x="0" y="14"/>
                  </a:moveTo>
                  <a:cubicBezTo>
                    <a:pt x="2" y="9"/>
                    <a:pt x="5" y="5"/>
                    <a:pt x="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48" name="Freeform 1118">
              <a:extLst>
                <a:ext uri="{FF2B5EF4-FFF2-40B4-BE49-F238E27FC236}">
                  <a16:creationId xmlns:a16="http://schemas.microsoft.com/office/drawing/2014/main" id="{F0F6B37E-D2DB-4F6F-A668-FEE40379BD98}"/>
                </a:ext>
              </a:extLst>
            </p:cNvPr>
            <p:cNvSpPr>
              <a:spLocks/>
            </p:cNvSpPr>
            <p:nvPr/>
          </p:nvSpPr>
          <p:spPr bwMode="auto">
            <a:xfrm>
              <a:off x="3461" y="1186"/>
              <a:ext cx="102" cy="199"/>
            </a:xfrm>
            <a:custGeom>
              <a:avLst/>
              <a:gdLst>
                <a:gd name="T0" fmla="*/ 0 w 68"/>
                <a:gd name="T1" fmla="*/ 0 h 133"/>
                <a:gd name="T2" fmla="*/ 54 w 68"/>
                <a:gd name="T3" fmla="*/ 123 h 133"/>
                <a:gd name="T4" fmla="*/ 113 w 68"/>
                <a:gd name="T5" fmla="*/ 251 h 133"/>
                <a:gd name="T6" fmla="*/ 176 w 68"/>
                <a:gd name="T7" fmla="*/ 371 h 133"/>
                <a:gd name="T8" fmla="*/ 230 w 68"/>
                <a:gd name="T9" fmla="*/ 446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33">
                  <a:moveTo>
                    <a:pt x="0" y="0"/>
                  </a:moveTo>
                  <a:cubicBezTo>
                    <a:pt x="9" y="9"/>
                    <a:pt x="12" y="25"/>
                    <a:pt x="16" y="37"/>
                  </a:cubicBezTo>
                  <a:cubicBezTo>
                    <a:pt x="21" y="50"/>
                    <a:pt x="27" y="62"/>
                    <a:pt x="33" y="75"/>
                  </a:cubicBezTo>
                  <a:cubicBezTo>
                    <a:pt x="38" y="87"/>
                    <a:pt x="45" y="99"/>
                    <a:pt x="52" y="111"/>
                  </a:cubicBezTo>
                  <a:cubicBezTo>
                    <a:pt x="57" y="118"/>
                    <a:pt x="62" y="128"/>
                    <a:pt x="68" y="133"/>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49" name="Freeform 1119">
              <a:extLst>
                <a:ext uri="{FF2B5EF4-FFF2-40B4-BE49-F238E27FC236}">
                  <a16:creationId xmlns:a16="http://schemas.microsoft.com/office/drawing/2014/main" id="{69409841-B066-42FA-9B11-163AF394D867}"/>
                </a:ext>
              </a:extLst>
            </p:cNvPr>
            <p:cNvSpPr>
              <a:spLocks/>
            </p:cNvSpPr>
            <p:nvPr/>
          </p:nvSpPr>
          <p:spPr bwMode="auto">
            <a:xfrm>
              <a:off x="3575" y="1399"/>
              <a:ext cx="32" cy="16"/>
            </a:xfrm>
            <a:custGeom>
              <a:avLst/>
              <a:gdLst>
                <a:gd name="T0" fmla="*/ 0 w 21"/>
                <a:gd name="T1" fmla="*/ 0 h 11"/>
                <a:gd name="T2" fmla="*/ 75 w 21"/>
                <a:gd name="T3" fmla="*/ 33 h 11"/>
                <a:gd name="T4" fmla="*/ 0 60000 65536"/>
                <a:gd name="T5" fmla="*/ 0 60000 65536"/>
              </a:gdLst>
              <a:ahLst/>
              <a:cxnLst>
                <a:cxn ang="T4">
                  <a:pos x="T0" y="T1"/>
                </a:cxn>
                <a:cxn ang="T5">
                  <a:pos x="T2" y="T3"/>
                </a:cxn>
              </a:cxnLst>
              <a:rect l="0" t="0" r="r" b="b"/>
              <a:pathLst>
                <a:path w="21" h="11">
                  <a:moveTo>
                    <a:pt x="0" y="0"/>
                  </a:moveTo>
                  <a:cubicBezTo>
                    <a:pt x="8" y="4"/>
                    <a:pt x="12" y="9"/>
                    <a:pt x="21" y="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50" name="Freeform 1120">
              <a:extLst>
                <a:ext uri="{FF2B5EF4-FFF2-40B4-BE49-F238E27FC236}">
                  <a16:creationId xmlns:a16="http://schemas.microsoft.com/office/drawing/2014/main" id="{E42DBE8D-D1CD-430F-84E8-EFE4E32AE38F}"/>
                </a:ext>
              </a:extLst>
            </p:cNvPr>
            <p:cNvSpPr>
              <a:spLocks/>
            </p:cNvSpPr>
            <p:nvPr/>
          </p:nvSpPr>
          <p:spPr bwMode="auto">
            <a:xfrm>
              <a:off x="3468" y="1180"/>
              <a:ext cx="18" cy="9"/>
            </a:xfrm>
            <a:custGeom>
              <a:avLst/>
              <a:gdLst>
                <a:gd name="T0" fmla="*/ 0 w 12"/>
                <a:gd name="T1" fmla="*/ 21 h 6"/>
                <a:gd name="T2" fmla="*/ 41 w 12"/>
                <a:gd name="T3" fmla="*/ 0 h 6"/>
                <a:gd name="T4" fmla="*/ 0 60000 65536"/>
                <a:gd name="T5" fmla="*/ 0 60000 65536"/>
              </a:gdLst>
              <a:ahLst/>
              <a:cxnLst>
                <a:cxn ang="T4">
                  <a:pos x="T0" y="T1"/>
                </a:cxn>
                <a:cxn ang="T5">
                  <a:pos x="T2" y="T3"/>
                </a:cxn>
              </a:cxnLst>
              <a:rect l="0" t="0" r="r" b="b"/>
              <a:pathLst>
                <a:path w="12" h="6">
                  <a:moveTo>
                    <a:pt x="0" y="6"/>
                  </a:moveTo>
                  <a:cubicBezTo>
                    <a:pt x="6" y="4"/>
                    <a:pt x="6" y="2"/>
                    <a:pt x="12"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51" name="Freeform 1121">
              <a:extLst>
                <a:ext uri="{FF2B5EF4-FFF2-40B4-BE49-F238E27FC236}">
                  <a16:creationId xmlns:a16="http://schemas.microsoft.com/office/drawing/2014/main" id="{808D5802-EE39-4DEE-A98B-6796F146CC08}"/>
                </a:ext>
              </a:extLst>
            </p:cNvPr>
            <p:cNvSpPr>
              <a:spLocks/>
            </p:cNvSpPr>
            <p:nvPr/>
          </p:nvSpPr>
          <p:spPr bwMode="auto">
            <a:xfrm>
              <a:off x="3473" y="1195"/>
              <a:ext cx="21" cy="10"/>
            </a:xfrm>
            <a:custGeom>
              <a:avLst/>
              <a:gdLst>
                <a:gd name="T0" fmla="*/ 0 w 14"/>
                <a:gd name="T1" fmla="*/ 20 h 7"/>
                <a:gd name="T2" fmla="*/ 48 w 14"/>
                <a:gd name="T3" fmla="*/ 0 h 7"/>
                <a:gd name="T4" fmla="*/ 0 60000 65536"/>
                <a:gd name="T5" fmla="*/ 0 60000 65536"/>
              </a:gdLst>
              <a:ahLst/>
              <a:cxnLst>
                <a:cxn ang="T4">
                  <a:pos x="T0" y="T1"/>
                </a:cxn>
                <a:cxn ang="T5">
                  <a:pos x="T2" y="T3"/>
                </a:cxn>
              </a:cxnLst>
              <a:rect l="0" t="0" r="r" b="b"/>
              <a:pathLst>
                <a:path w="14" h="7">
                  <a:moveTo>
                    <a:pt x="0" y="7"/>
                  </a:moveTo>
                  <a:cubicBezTo>
                    <a:pt x="5" y="7"/>
                    <a:pt x="10" y="4"/>
                    <a:pt x="14"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52" name="Freeform 1122">
              <a:extLst>
                <a:ext uri="{FF2B5EF4-FFF2-40B4-BE49-F238E27FC236}">
                  <a16:creationId xmlns:a16="http://schemas.microsoft.com/office/drawing/2014/main" id="{FE5B475B-8F9A-4F5D-BE94-48907954ED44}"/>
                </a:ext>
              </a:extLst>
            </p:cNvPr>
            <p:cNvSpPr>
              <a:spLocks/>
            </p:cNvSpPr>
            <p:nvPr/>
          </p:nvSpPr>
          <p:spPr bwMode="auto">
            <a:xfrm>
              <a:off x="3482" y="1210"/>
              <a:ext cx="24" cy="15"/>
            </a:xfrm>
            <a:custGeom>
              <a:avLst/>
              <a:gdLst>
                <a:gd name="T0" fmla="*/ 0 w 16"/>
                <a:gd name="T1" fmla="*/ 35 h 10"/>
                <a:gd name="T2" fmla="*/ 54 w 16"/>
                <a:gd name="T3" fmla="*/ 0 h 10"/>
                <a:gd name="T4" fmla="*/ 0 60000 65536"/>
                <a:gd name="T5" fmla="*/ 0 60000 65536"/>
              </a:gdLst>
              <a:ahLst/>
              <a:cxnLst>
                <a:cxn ang="T4">
                  <a:pos x="T0" y="T1"/>
                </a:cxn>
                <a:cxn ang="T5">
                  <a:pos x="T2" y="T3"/>
                </a:cxn>
              </a:cxnLst>
              <a:rect l="0" t="0" r="r" b="b"/>
              <a:pathLst>
                <a:path w="16" h="10">
                  <a:moveTo>
                    <a:pt x="0" y="10"/>
                  </a:moveTo>
                  <a:cubicBezTo>
                    <a:pt x="5" y="7"/>
                    <a:pt x="12" y="5"/>
                    <a:pt x="16"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53" name="Freeform 1123">
              <a:extLst>
                <a:ext uri="{FF2B5EF4-FFF2-40B4-BE49-F238E27FC236}">
                  <a16:creationId xmlns:a16="http://schemas.microsoft.com/office/drawing/2014/main" id="{14ADF7ED-BA75-4962-8E70-172380B26CA9}"/>
                </a:ext>
              </a:extLst>
            </p:cNvPr>
            <p:cNvSpPr>
              <a:spLocks/>
            </p:cNvSpPr>
            <p:nvPr/>
          </p:nvSpPr>
          <p:spPr bwMode="auto">
            <a:xfrm>
              <a:off x="3489" y="1235"/>
              <a:ext cx="23" cy="12"/>
            </a:xfrm>
            <a:custGeom>
              <a:avLst/>
              <a:gdLst>
                <a:gd name="T0" fmla="*/ 0 w 15"/>
                <a:gd name="T1" fmla="*/ 27 h 8"/>
                <a:gd name="T2" fmla="*/ 54 w 15"/>
                <a:gd name="T3" fmla="*/ 0 h 8"/>
                <a:gd name="T4" fmla="*/ 0 60000 65536"/>
                <a:gd name="T5" fmla="*/ 0 60000 65536"/>
              </a:gdLst>
              <a:ahLst/>
              <a:cxnLst>
                <a:cxn ang="T4">
                  <a:pos x="T0" y="T1"/>
                </a:cxn>
                <a:cxn ang="T5">
                  <a:pos x="T2" y="T3"/>
                </a:cxn>
              </a:cxnLst>
              <a:rect l="0" t="0" r="r" b="b"/>
              <a:pathLst>
                <a:path w="15" h="8">
                  <a:moveTo>
                    <a:pt x="0" y="8"/>
                  </a:moveTo>
                  <a:cubicBezTo>
                    <a:pt x="5" y="6"/>
                    <a:pt x="10" y="2"/>
                    <a:pt x="15"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54" name="Freeform 1124">
              <a:extLst>
                <a:ext uri="{FF2B5EF4-FFF2-40B4-BE49-F238E27FC236}">
                  <a16:creationId xmlns:a16="http://schemas.microsoft.com/office/drawing/2014/main" id="{6DF94F6F-6716-4886-AD59-9CDB30EF4A5A}"/>
                </a:ext>
              </a:extLst>
            </p:cNvPr>
            <p:cNvSpPr>
              <a:spLocks/>
            </p:cNvSpPr>
            <p:nvPr/>
          </p:nvSpPr>
          <p:spPr bwMode="auto">
            <a:xfrm>
              <a:off x="3497" y="1262"/>
              <a:ext cx="29" cy="8"/>
            </a:xfrm>
            <a:custGeom>
              <a:avLst/>
              <a:gdLst>
                <a:gd name="T0" fmla="*/ 0 w 19"/>
                <a:gd name="T1" fmla="*/ 21 h 5"/>
                <a:gd name="T2" fmla="*/ 67 w 19"/>
                <a:gd name="T3" fmla="*/ 0 h 5"/>
                <a:gd name="T4" fmla="*/ 0 60000 65536"/>
                <a:gd name="T5" fmla="*/ 0 60000 65536"/>
              </a:gdLst>
              <a:ahLst/>
              <a:cxnLst>
                <a:cxn ang="T4">
                  <a:pos x="T0" y="T1"/>
                </a:cxn>
                <a:cxn ang="T5">
                  <a:pos x="T2" y="T3"/>
                </a:cxn>
              </a:cxnLst>
              <a:rect l="0" t="0" r="r" b="b"/>
              <a:pathLst>
                <a:path w="19" h="5">
                  <a:moveTo>
                    <a:pt x="0" y="5"/>
                  </a:moveTo>
                  <a:cubicBezTo>
                    <a:pt x="6" y="4"/>
                    <a:pt x="15" y="4"/>
                    <a:pt x="19"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55" name="Freeform 1125">
              <a:extLst>
                <a:ext uri="{FF2B5EF4-FFF2-40B4-BE49-F238E27FC236}">
                  <a16:creationId xmlns:a16="http://schemas.microsoft.com/office/drawing/2014/main" id="{BEF060DA-4109-4245-96AB-B7D43325E751}"/>
                </a:ext>
              </a:extLst>
            </p:cNvPr>
            <p:cNvSpPr>
              <a:spLocks/>
            </p:cNvSpPr>
            <p:nvPr/>
          </p:nvSpPr>
          <p:spPr bwMode="auto">
            <a:xfrm>
              <a:off x="3506" y="1276"/>
              <a:ext cx="29" cy="15"/>
            </a:xfrm>
            <a:custGeom>
              <a:avLst/>
              <a:gdLst>
                <a:gd name="T0" fmla="*/ 0 w 19"/>
                <a:gd name="T1" fmla="*/ 35 h 10"/>
                <a:gd name="T2" fmla="*/ 67 w 19"/>
                <a:gd name="T3" fmla="*/ 0 h 10"/>
                <a:gd name="T4" fmla="*/ 0 60000 65536"/>
                <a:gd name="T5" fmla="*/ 0 60000 65536"/>
              </a:gdLst>
              <a:ahLst/>
              <a:cxnLst>
                <a:cxn ang="T4">
                  <a:pos x="T0" y="T1"/>
                </a:cxn>
                <a:cxn ang="T5">
                  <a:pos x="T2" y="T3"/>
                </a:cxn>
              </a:cxnLst>
              <a:rect l="0" t="0" r="r" b="b"/>
              <a:pathLst>
                <a:path w="19" h="10">
                  <a:moveTo>
                    <a:pt x="0" y="10"/>
                  </a:moveTo>
                  <a:cubicBezTo>
                    <a:pt x="7" y="10"/>
                    <a:pt x="13" y="2"/>
                    <a:pt x="19"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56" name="Freeform 1126">
              <a:extLst>
                <a:ext uri="{FF2B5EF4-FFF2-40B4-BE49-F238E27FC236}">
                  <a16:creationId xmlns:a16="http://schemas.microsoft.com/office/drawing/2014/main" id="{B1261FF3-0E4D-4A7F-B180-FBE5E04F8B84}"/>
                </a:ext>
              </a:extLst>
            </p:cNvPr>
            <p:cNvSpPr>
              <a:spLocks/>
            </p:cNvSpPr>
            <p:nvPr/>
          </p:nvSpPr>
          <p:spPr bwMode="auto">
            <a:xfrm>
              <a:off x="3530" y="1322"/>
              <a:ext cx="20" cy="15"/>
            </a:xfrm>
            <a:custGeom>
              <a:avLst/>
              <a:gdLst>
                <a:gd name="T0" fmla="*/ 0 w 13"/>
                <a:gd name="T1" fmla="*/ 35 h 10"/>
                <a:gd name="T2" fmla="*/ 48 w 13"/>
                <a:gd name="T3" fmla="*/ 0 h 10"/>
                <a:gd name="T4" fmla="*/ 0 60000 65536"/>
                <a:gd name="T5" fmla="*/ 0 60000 65536"/>
              </a:gdLst>
              <a:ahLst/>
              <a:cxnLst>
                <a:cxn ang="T4">
                  <a:pos x="T0" y="T1"/>
                </a:cxn>
                <a:cxn ang="T5">
                  <a:pos x="T2" y="T3"/>
                </a:cxn>
              </a:cxnLst>
              <a:rect l="0" t="0" r="r" b="b"/>
              <a:pathLst>
                <a:path w="13" h="10">
                  <a:moveTo>
                    <a:pt x="0" y="10"/>
                  </a:moveTo>
                  <a:cubicBezTo>
                    <a:pt x="4" y="7"/>
                    <a:pt x="9" y="3"/>
                    <a:pt x="13"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57" name="Freeform 1127">
              <a:extLst>
                <a:ext uri="{FF2B5EF4-FFF2-40B4-BE49-F238E27FC236}">
                  <a16:creationId xmlns:a16="http://schemas.microsoft.com/office/drawing/2014/main" id="{F773E418-1778-4F3C-8EDD-F530B07FEE22}"/>
                </a:ext>
              </a:extLst>
            </p:cNvPr>
            <p:cNvSpPr>
              <a:spLocks/>
            </p:cNvSpPr>
            <p:nvPr/>
          </p:nvSpPr>
          <p:spPr bwMode="auto">
            <a:xfrm>
              <a:off x="3542" y="1345"/>
              <a:ext cx="18" cy="15"/>
            </a:xfrm>
            <a:custGeom>
              <a:avLst/>
              <a:gdLst>
                <a:gd name="T0" fmla="*/ 0 w 12"/>
                <a:gd name="T1" fmla="*/ 35 h 10"/>
                <a:gd name="T2" fmla="*/ 41 w 12"/>
                <a:gd name="T3" fmla="*/ 0 h 10"/>
                <a:gd name="T4" fmla="*/ 0 60000 65536"/>
                <a:gd name="T5" fmla="*/ 0 60000 65536"/>
              </a:gdLst>
              <a:ahLst/>
              <a:cxnLst>
                <a:cxn ang="T4">
                  <a:pos x="T0" y="T1"/>
                </a:cxn>
                <a:cxn ang="T5">
                  <a:pos x="T2" y="T3"/>
                </a:cxn>
              </a:cxnLst>
              <a:rect l="0" t="0" r="r" b="b"/>
              <a:pathLst>
                <a:path w="12" h="10">
                  <a:moveTo>
                    <a:pt x="0" y="10"/>
                  </a:moveTo>
                  <a:cubicBezTo>
                    <a:pt x="4" y="7"/>
                    <a:pt x="9" y="4"/>
                    <a:pt x="12"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58" name="Freeform 1128">
              <a:extLst>
                <a:ext uri="{FF2B5EF4-FFF2-40B4-BE49-F238E27FC236}">
                  <a16:creationId xmlns:a16="http://schemas.microsoft.com/office/drawing/2014/main" id="{06DCA96E-4226-45D8-BE87-F08DDF86B5D9}"/>
                </a:ext>
              </a:extLst>
            </p:cNvPr>
            <p:cNvSpPr>
              <a:spLocks/>
            </p:cNvSpPr>
            <p:nvPr/>
          </p:nvSpPr>
          <p:spPr bwMode="auto">
            <a:xfrm>
              <a:off x="3664" y="1198"/>
              <a:ext cx="71" cy="166"/>
            </a:xfrm>
            <a:custGeom>
              <a:avLst/>
              <a:gdLst>
                <a:gd name="T0" fmla="*/ 162 w 47"/>
                <a:gd name="T1" fmla="*/ 0 h 111"/>
                <a:gd name="T2" fmla="*/ 103 w 47"/>
                <a:gd name="T3" fmla="*/ 154 h 111"/>
                <a:gd name="T4" fmla="*/ 0 w 47"/>
                <a:gd name="T5" fmla="*/ 371 h 111"/>
                <a:gd name="T6" fmla="*/ 0 60000 65536"/>
                <a:gd name="T7" fmla="*/ 0 60000 65536"/>
                <a:gd name="T8" fmla="*/ 0 60000 65536"/>
              </a:gdLst>
              <a:ahLst/>
              <a:cxnLst>
                <a:cxn ang="T6">
                  <a:pos x="T0" y="T1"/>
                </a:cxn>
                <a:cxn ang="T7">
                  <a:pos x="T2" y="T3"/>
                </a:cxn>
                <a:cxn ang="T8">
                  <a:pos x="T4" y="T5"/>
                </a:cxn>
              </a:cxnLst>
              <a:rect l="0" t="0" r="r" b="b"/>
              <a:pathLst>
                <a:path w="47" h="111">
                  <a:moveTo>
                    <a:pt x="47" y="0"/>
                  </a:moveTo>
                  <a:cubicBezTo>
                    <a:pt x="42" y="20"/>
                    <a:pt x="37" y="26"/>
                    <a:pt x="30" y="46"/>
                  </a:cubicBezTo>
                  <a:cubicBezTo>
                    <a:pt x="21" y="68"/>
                    <a:pt x="10" y="89"/>
                    <a:pt x="0" y="1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59" name="Freeform 1129">
              <a:extLst>
                <a:ext uri="{FF2B5EF4-FFF2-40B4-BE49-F238E27FC236}">
                  <a16:creationId xmlns:a16="http://schemas.microsoft.com/office/drawing/2014/main" id="{AE8B038F-F607-4E1D-A2AC-23F1429B3CCA}"/>
                </a:ext>
              </a:extLst>
            </p:cNvPr>
            <p:cNvSpPr>
              <a:spLocks/>
            </p:cNvSpPr>
            <p:nvPr/>
          </p:nvSpPr>
          <p:spPr bwMode="auto">
            <a:xfrm>
              <a:off x="3691" y="1234"/>
              <a:ext cx="24" cy="7"/>
            </a:xfrm>
            <a:custGeom>
              <a:avLst/>
              <a:gdLst>
                <a:gd name="T0" fmla="*/ 0 w 16"/>
                <a:gd name="T1" fmla="*/ 0 h 5"/>
                <a:gd name="T2" fmla="*/ 54 w 16"/>
                <a:gd name="T3" fmla="*/ 14 h 5"/>
                <a:gd name="T4" fmla="*/ 0 60000 65536"/>
                <a:gd name="T5" fmla="*/ 0 60000 65536"/>
              </a:gdLst>
              <a:ahLst/>
              <a:cxnLst>
                <a:cxn ang="T4">
                  <a:pos x="T0" y="T1"/>
                </a:cxn>
                <a:cxn ang="T5">
                  <a:pos x="T2" y="T3"/>
                </a:cxn>
              </a:cxnLst>
              <a:rect l="0" t="0" r="r" b="b"/>
              <a:pathLst>
                <a:path w="16" h="5">
                  <a:moveTo>
                    <a:pt x="0" y="0"/>
                  </a:moveTo>
                  <a:cubicBezTo>
                    <a:pt x="5" y="0"/>
                    <a:pt x="10" y="4"/>
                    <a:pt x="16" y="5"/>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60" name="Freeform 1130">
              <a:extLst>
                <a:ext uri="{FF2B5EF4-FFF2-40B4-BE49-F238E27FC236}">
                  <a16:creationId xmlns:a16="http://schemas.microsoft.com/office/drawing/2014/main" id="{C0DA1A7D-7284-4B18-82D7-0DC9A39724DE}"/>
                </a:ext>
              </a:extLst>
            </p:cNvPr>
            <p:cNvSpPr>
              <a:spLocks/>
            </p:cNvSpPr>
            <p:nvPr/>
          </p:nvSpPr>
          <p:spPr bwMode="auto">
            <a:xfrm>
              <a:off x="3700" y="1213"/>
              <a:ext cx="26" cy="12"/>
            </a:xfrm>
            <a:custGeom>
              <a:avLst/>
              <a:gdLst>
                <a:gd name="T0" fmla="*/ 0 w 17"/>
                <a:gd name="T1" fmla="*/ 0 h 8"/>
                <a:gd name="T2" fmla="*/ 61 w 17"/>
                <a:gd name="T3" fmla="*/ 27 h 8"/>
                <a:gd name="T4" fmla="*/ 0 60000 65536"/>
                <a:gd name="T5" fmla="*/ 0 60000 65536"/>
              </a:gdLst>
              <a:ahLst/>
              <a:cxnLst>
                <a:cxn ang="T4">
                  <a:pos x="T0" y="T1"/>
                </a:cxn>
                <a:cxn ang="T5">
                  <a:pos x="T2" y="T3"/>
                </a:cxn>
              </a:cxnLst>
              <a:rect l="0" t="0" r="r" b="b"/>
              <a:pathLst>
                <a:path w="17" h="8">
                  <a:moveTo>
                    <a:pt x="0" y="0"/>
                  </a:moveTo>
                  <a:cubicBezTo>
                    <a:pt x="3" y="5"/>
                    <a:pt x="11" y="6"/>
                    <a:pt x="17" y="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61" name="Freeform 1131">
              <a:extLst>
                <a:ext uri="{FF2B5EF4-FFF2-40B4-BE49-F238E27FC236}">
                  <a16:creationId xmlns:a16="http://schemas.microsoft.com/office/drawing/2014/main" id="{53769156-31A7-4253-97F8-A0AADC8283EA}"/>
                </a:ext>
              </a:extLst>
            </p:cNvPr>
            <p:cNvSpPr>
              <a:spLocks/>
            </p:cNvSpPr>
            <p:nvPr/>
          </p:nvSpPr>
          <p:spPr bwMode="auto">
            <a:xfrm>
              <a:off x="3712" y="1189"/>
              <a:ext cx="23" cy="18"/>
            </a:xfrm>
            <a:custGeom>
              <a:avLst/>
              <a:gdLst>
                <a:gd name="T0" fmla="*/ 0 w 15"/>
                <a:gd name="T1" fmla="*/ 0 h 12"/>
                <a:gd name="T2" fmla="*/ 54 w 15"/>
                <a:gd name="T3" fmla="*/ 41 h 12"/>
                <a:gd name="T4" fmla="*/ 0 60000 65536"/>
                <a:gd name="T5" fmla="*/ 0 60000 65536"/>
              </a:gdLst>
              <a:ahLst/>
              <a:cxnLst>
                <a:cxn ang="T4">
                  <a:pos x="T0" y="T1"/>
                </a:cxn>
                <a:cxn ang="T5">
                  <a:pos x="T2" y="T3"/>
                </a:cxn>
              </a:cxnLst>
              <a:rect l="0" t="0" r="r" b="b"/>
              <a:pathLst>
                <a:path w="15" h="12">
                  <a:moveTo>
                    <a:pt x="0" y="0"/>
                  </a:moveTo>
                  <a:cubicBezTo>
                    <a:pt x="4" y="5"/>
                    <a:pt x="10" y="10"/>
                    <a:pt x="15" y="1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62" name="Freeform 1132">
              <a:extLst>
                <a:ext uri="{FF2B5EF4-FFF2-40B4-BE49-F238E27FC236}">
                  <a16:creationId xmlns:a16="http://schemas.microsoft.com/office/drawing/2014/main" id="{1D43421D-0CD9-4426-8040-A467106F7406}"/>
                </a:ext>
              </a:extLst>
            </p:cNvPr>
            <p:cNvSpPr>
              <a:spLocks/>
            </p:cNvSpPr>
            <p:nvPr/>
          </p:nvSpPr>
          <p:spPr bwMode="auto">
            <a:xfrm>
              <a:off x="3681" y="1258"/>
              <a:ext cx="25" cy="16"/>
            </a:xfrm>
            <a:custGeom>
              <a:avLst/>
              <a:gdLst>
                <a:gd name="T0" fmla="*/ 0 w 17"/>
                <a:gd name="T1" fmla="*/ 0 h 11"/>
                <a:gd name="T2" fmla="*/ 54 w 17"/>
                <a:gd name="T3" fmla="*/ 33 h 11"/>
                <a:gd name="T4" fmla="*/ 0 60000 65536"/>
                <a:gd name="T5" fmla="*/ 0 60000 65536"/>
              </a:gdLst>
              <a:ahLst/>
              <a:cxnLst>
                <a:cxn ang="T4">
                  <a:pos x="T0" y="T1"/>
                </a:cxn>
                <a:cxn ang="T5">
                  <a:pos x="T2" y="T3"/>
                </a:cxn>
              </a:cxnLst>
              <a:rect l="0" t="0" r="r" b="b"/>
              <a:pathLst>
                <a:path w="17" h="11">
                  <a:moveTo>
                    <a:pt x="0" y="0"/>
                  </a:moveTo>
                  <a:cubicBezTo>
                    <a:pt x="3" y="4"/>
                    <a:pt x="12" y="10"/>
                    <a:pt x="17" y="11"/>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63" name="Freeform 1133">
              <a:extLst>
                <a:ext uri="{FF2B5EF4-FFF2-40B4-BE49-F238E27FC236}">
                  <a16:creationId xmlns:a16="http://schemas.microsoft.com/office/drawing/2014/main" id="{4F97744E-2A75-4DEF-830A-EA755A9FEB86}"/>
                </a:ext>
              </a:extLst>
            </p:cNvPr>
            <p:cNvSpPr>
              <a:spLocks/>
            </p:cNvSpPr>
            <p:nvPr/>
          </p:nvSpPr>
          <p:spPr bwMode="auto">
            <a:xfrm>
              <a:off x="3673" y="1280"/>
              <a:ext cx="23" cy="12"/>
            </a:xfrm>
            <a:custGeom>
              <a:avLst/>
              <a:gdLst>
                <a:gd name="T0" fmla="*/ 0 w 15"/>
                <a:gd name="T1" fmla="*/ 0 h 8"/>
                <a:gd name="T2" fmla="*/ 54 w 15"/>
                <a:gd name="T3" fmla="*/ 27 h 8"/>
                <a:gd name="T4" fmla="*/ 0 60000 65536"/>
                <a:gd name="T5" fmla="*/ 0 60000 65536"/>
              </a:gdLst>
              <a:ahLst/>
              <a:cxnLst>
                <a:cxn ang="T4">
                  <a:pos x="T0" y="T1"/>
                </a:cxn>
                <a:cxn ang="T5">
                  <a:pos x="T2" y="T3"/>
                </a:cxn>
              </a:cxnLst>
              <a:rect l="0" t="0" r="r" b="b"/>
              <a:pathLst>
                <a:path w="15" h="8">
                  <a:moveTo>
                    <a:pt x="0" y="0"/>
                  </a:moveTo>
                  <a:cubicBezTo>
                    <a:pt x="4" y="2"/>
                    <a:pt x="15" y="5"/>
                    <a:pt x="15" y="8"/>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64" name="Freeform 1134">
              <a:extLst>
                <a:ext uri="{FF2B5EF4-FFF2-40B4-BE49-F238E27FC236}">
                  <a16:creationId xmlns:a16="http://schemas.microsoft.com/office/drawing/2014/main" id="{A144FF8B-C636-4016-9FF4-F4D7969DD746}"/>
                </a:ext>
              </a:extLst>
            </p:cNvPr>
            <p:cNvSpPr>
              <a:spLocks/>
            </p:cNvSpPr>
            <p:nvPr/>
          </p:nvSpPr>
          <p:spPr bwMode="auto">
            <a:xfrm>
              <a:off x="3644" y="1337"/>
              <a:ext cx="26" cy="15"/>
            </a:xfrm>
            <a:custGeom>
              <a:avLst/>
              <a:gdLst>
                <a:gd name="T0" fmla="*/ 0 w 17"/>
                <a:gd name="T1" fmla="*/ 0 h 10"/>
                <a:gd name="T2" fmla="*/ 61 w 17"/>
                <a:gd name="T3" fmla="*/ 35 h 10"/>
                <a:gd name="T4" fmla="*/ 0 60000 65536"/>
                <a:gd name="T5" fmla="*/ 0 60000 65536"/>
              </a:gdLst>
              <a:ahLst/>
              <a:cxnLst>
                <a:cxn ang="T4">
                  <a:pos x="T0" y="T1"/>
                </a:cxn>
                <a:cxn ang="T5">
                  <a:pos x="T2" y="T3"/>
                </a:cxn>
              </a:cxnLst>
              <a:rect l="0" t="0" r="r" b="b"/>
              <a:pathLst>
                <a:path w="17" h="10">
                  <a:moveTo>
                    <a:pt x="0" y="0"/>
                  </a:moveTo>
                  <a:cubicBezTo>
                    <a:pt x="5" y="3"/>
                    <a:pt x="11" y="7"/>
                    <a:pt x="17" y="1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65" name="Freeform 1135">
              <a:extLst>
                <a:ext uri="{FF2B5EF4-FFF2-40B4-BE49-F238E27FC236}">
                  <a16:creationId xmlns:a16="http://schemas.microsoft.com/office/drawing/2014/main" id="{E6B0F0EA-5BA4-4473-9951-85CDA6AD7416}"/>
                </a:ext>
              </a:extLst>
            </p:cNvPr>
            <p:cNvSpPr>
              <a:spLocks/>
            </p:cNvSpPr>
            <p:nvPr/>
          </p:nvSpPr>
          <p:spPr bwMode="auto">
            <a:xfrm>
              <a:off x="3730" y="3286"/>
              <a:ext cx="106" cy="123"/>
            </a:xfrm>
            <a:custGeom>
              <a:avLst/>
              <a:gdLst>
                <a:gd name="T0" fmla="*/ 0 w 70"/>
                <a:gd name="T1" fmla="*/ 0 h 82"/>
                <a:gd name="T2" fmla="*/ 153 w 70"/>
                <a:gd name="T3" fmla="*/ 39 h 82"/>
                <a:gd name="T4" fmla="*/ 197 w 70"/>
                <a:gd name="T5" fmla="*/ 86 h 82"/>
                <a:gd name="T6" fmla="*/ 139 w 70"/>
                <a:gd name="T7" fmla="*/ 183 h 82"/>
                <a:gd name="T8" fmla="*/ 170 w 70"/>
                <a:gd name="T9" fmla="*/ 216 h 82"/>
                <a:gd name="T10" fmla="*/ 164 w 70"/>
                <a:gd name="T11" fmla="*/ 278 h 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82">
                  <a:moveTo>
                    <a:pt x="0" y="0"/>
                  </a:moveTo>
                  <a:cubicBezTo>
                    <a:pt x="13" y="7"/>
                    <a:pt x="30" y="9"/>
                    <a:pt x="44" y="11"/>
                  </a:cubicBezTo>
                  <a:cubicBezTo>
                    <a:pt x="59" y="12"/>
                    <a:pt x="70" y="10"/>
                    <a:pt x="57" y="25"/>
                  </a:cubicBezTo>
                  <a:cubicBezTo>
                    <a:pt x="50" y="32"/>
                    <a:pt x="35" y="41"/>
                    <a:pt x="40" y="54"/>
                  </a:cubicBezTo>
                  <a:cubicBezTo>
                    <a:pt x="42" y="58"/>
                    <a:pt x="47" y="60"/>
                    <a:pt x="49" y="64"/>
                  </a:cubicBezTo>
                  <a:cubicBezTo>
                    <a:pt x="52" y="70"/>
                    <a:pt x="49" y="76"/>
                    <a:pt x="47" y="82"/>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66" name="Freeform 1136">
              <a:extLst>
                <a:ext uri="{FF2B5EF4-FFF2-40B4-BE49-F238E27FC236}">
                  <a16:creationId xmlns:a16="http://schemas.microsoft.com/office/drawing/2014/main" id="{87E8E7C3-A7E7-4C82-B2CC-0484E8B45CA3}"/>
                </a:ext>
              </a:extLst>
            </p:cNvPr>
            <p:cNvSpPr>
              <a:spLocks/>
            </p:cNvSpPr>
            <p:nvPr/>
          </p:nvSpPr>
          <p:spPr bwMode="auto">
            <a:xfrm>
              <a:off x="3346" y="3310"/>
              <a:ext cx="110" cy="23"/>
            </a:xfrm>
            <a:custGeom>
              <a:avLst/>
              <a:gdLst>
                <a:gd name="T0" fmla="*/ 0 w 73"/>
                <a:gd name="T1" fmla="*/ 12 h 15"/>
                <a:gd name="T2" fmla="*/ 250 w 73"/>
                <a:gd name="T3" fmla="*/ 0 h 15"/>
                <a:gd name="T4" fmla="*/ 0 60000 65536"/>
                <a:gd name="T5" fmla="*/ 0 60000 65536"/>
              </a:gdLst>
              <a:ahLst/>
              <a:cxnLst>
                <a:cxn ang="T4">
                  <a:pos x="T0" y="T1"/>
                </a:cxn>
                <a:cxn ang="T5">
                  <a:pos x="T2" y="T3"/>
                </a:cxn>
              </a:cxnLst>
              <a:rect l="0" t="0" r="r" b="b"/>
              <a:pathLst>
                <a:path w="73" h="15">
                  <a:moveTo>
                    <a:pt x="0" y="3"/>
                  </a:moveTo>
                  <a:cubicBezTo>
                    <a:pt x="27" y="7"/>
                    <a:pt x="49" y="15"/>
                    <a:pt x="73" y="0"/>
                  </a:cubicBezTo>
                </a:path>
              </a:pathLst>
            </a:custGeom>
            <a:noFill/>
            <a:ln w="4763" cap="rnd">
              <a:solidFill>
                <a:srgbClr val="34343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fr-FR" sz="1351" dirty="0">
                <a:latin typeface="Helvetica Neue" panose="02000503000000020004" pitchFamily="2" charset="0"/>
              </a:endParaRPr>
            </a:p>
          </p:txBody>
        </p:sp>
        <p:sp>
          <p:nvSpPr>
            <p:cNvPr id="1167" name="Freeform 1137">
              <a:extLst>
                <a:ext uri="{FF2B5EF4-FFF2-40B4-BE49-F238E27FC236}">
                  <a16:creationId xmlns:a16="http://schemas.microsoft.com/office/drawing/2014/main" id="{1C345CEB-A220-4594-93E8-DC968C7C639E}"/>
                </a:ext>
              </a:extLst>
            </p:cNvPr>
            <p:cNvSpPr>
              <a:spLocks/>
            </p:cNvSpPr>
            <p:nvPr/>
          </p:nvSpPr>
          <p:spPr bwMode="auto">
            <a:xfrm>
              <a:off x="3230" y="1854"/>
              <a:ext cx="274" cy="372"/>
            </a:xfrm>
            <a:custGeom>
              <a:avLst/>
              <a:gdLst>
                <a:gd name="T0" fmla="*/ 26 w 182"/>
                <a:gd name="T1" fmla="*/ 0 h 248"/>
                <a:gd name="T2" fmla="*/ 14 w 182"/>
                <a:gd name="T3" fmla="*/ 255 h 248"/>
                <a:gd name="T4" fmla="*/ 8 w 182"/>
                <a:gd name="T5" fmla="*/ 440 h 248"/>
                <a:gd name="T6" fmla="*/ 113 w 182"/>
                <a:gd name="T7" fmla="*/ 728 h 248"/>
                <a:gd name="T8" fmla="*/ 331 w 182"/>
                <a:gd name="T9" fmla="*/ 818 h 248"/>
                <a:gd name="T10" fmla="*/ 622 w 182"/>
                <a:gd name="T11" fmla="*/ 810 h 248"/>
                <a:gd name="T12" fmla="*/ 336 w 182"/>
                <a:gd name="T13" fmla="*/ 728 h 248"/>
                <a:gd name="T14" fmla="*/ 108 w 182"/>
                <a:gd name="T15" fmla="*/ 513 h 248"/>
                <a:gd name="T16" fmla="*/ 27 w 182"/>
                <a:gd name="T17" fmla="*/ 21 h 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248">
                  <a:moveTo>
                    <a:pt x="7" y="0"/>
                  </a:moveTo>
                  <a:cubicBezTo>
                    <a:pt x="0" y="22"/>
                    <a:pt x="4" y="52"/>
                    <a:pt x="4" y="75"/>
                  </a:cubicBezTo>
                  <a:cubicBezTo>
                    <a:pt x="4" y="93"/>
                    <a:pt x="2" y="112"/>
                    <a:pt x="2" y="130"/>
                  </a:cubicBezTo>
                  <a:cubicBezTo>
                    <a:pt x="3" y="161"/>
                    <a:pt x="7" y="194"/>
                    <a:pt x="33" y="215"/>
                  </a:cubicBezTo>
                  <a:cubicBezTo>
                    <a:pt x="51" y="229"/>
                    <a:pt x="74" y="239"/>
                    <a:pt x="97" y="242"/>
                  </a:cubicBezTo>
                  <a:cubicBezTo>
                    <a:pt x="121" y="245"/>
                    <a:pt x="161" y="248"/>
                    <a:pt x="182" y="240"/>
                  </a:cubicBezTo>
                  <a:cubicBezTo>
                    <a:pt x="154" y="231"/>
                    <a:pt x="125" y="225"/>
                    <a:pt x="98" y="215"/>
                  </a:cubicBezTo>
                  <a:cubicBezTo>
                    <a:pt x="61" y="202"/>
                    <a:pt x="46" y="188"/>
                    <a:pt x="32" y="152"/>
                  </a:cubicBezTo>
                  <a:cubicBezTo>
                    <a:pt x="14" y="106"/>
                    <a:pt x="17" y="53"/>
                    <a:pt x="8" y="6"/>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68" name="Freeform 1138">
              <a:extLst>
                <a:ext uri="{FF2B5EF4-FFF2-40B4-BE49-F238E27FC236}">
                  <a16:creationId xmlns:a16="http://schemas.microsoft.com/office/drawing/2014/main" id="{CC452807-1D6C-4B88-9AFB-67A5D413A658}"/>
                </a:ext>
              </a:extLst>
            </p:cNvPr>
            <p:cNvSpPr>
              <a:spLocks/>
            </p:cNvSpPr>
            <p:nvPr/>
          </p:nvSpPr>
          <p:spPr bwMode="auto">
            <a:xfrm>
              <a:off x="3854" y="1596"/>
              <a:ext cx="68" cy="349"/>
            </a:xfrm>
            <a:custGeom>
              <a:avLst/>
              <a:gdLst>
                <a:gd name="T0" fmla="*/ 54 w 45"/>
                <a:gd name="T1" fmla="*/ 0 h 233"/>
                <a:gd name="T2" fmla="*/ 89 w 45"/>
                <a:gd name="T3" fmla="*/ 168 h 233"/>
                <a:gd name="T4" fmla="*/ 128 w 45"/>
                <a:gd name="T5" fmla="*/ 350 h 233"/>
                <a:gd name="T6" fmla="*/ 138 w 45"/>
                <a:gd name="T7" fmla="*/ 565 h 233"/>
                <a:gd name="T8" fmla="*/ 151 w 45"/>
                <a:gd name="T9" fmla="*/ 783 h 233"/>
                <a:gd name="T10" fmla="*/ 94 w 45"/>
                <a:gd name="T11" fmla="*/ 508 h 233"/>
                <a:gd name="T12" fmla="*/ 59 w 45"/>
                <a:gd name="T13" fmla="*/ 265 h 233"/>
                <a:gd name="T14" fmla="*/ 54 w 45"/>
                <a:gd name="T15" fmla="*/ 0 h 2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233">
                  <a:moveTo>
                    <a:pt x="16" y="0"/>
                  </a:moveTo>
                  <a:cubicBezTo>
                    <a:pt x="21" y="13"/>
                    <a:pt x="22" y="34"/>
                    <a:pt x="26" y="50"/>
                  </a:cubicBezTo>
                  <a:cubicBezTo>
                    <a:pt x="31" y="67"/>
                    <a:pt x="35" y="86"/>
                    <a:pt x="37" y="104"/>
                  </a:cubicBezTo>
                  <a:cubicBezTo>
                    <a:pt x="40" y="126"/>
                    <a:pt x="38" y="147"/>
                    <a:pt x="40" y="168"/>
                  </a:cubicBezTo>
                  <a:cubicBezTo>
                    <a:pt x="42" y="190"/>
                    <a:pt x="45" y="211"/>
                    <a:pt x="44" y="233"/>
                  </a:cubicBezTo>
                  <a:cubicBezTo>
                    <a:pt x="28" y="216"/>
                    <a:pt x="30" y="174"/>
                    <a:pt x="27" y="151"/>
                  </a:cubicBezTo>
                  <a:cubicBezTo>
                    <a:pt x="24" y="127"/>
                    <a:pt x="19" y="103"/>
                    <a:pt x="17" y="79"/>
                  </a:cubicBezTo>
                  <a:cubicBezTo>
                    <a:pt x="15" y="59"/>
                    <a:pt x="0" y="16"/>
                    <a:pt x="16" y="0"/>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69" name="Freeform 1139">
              <a:extLst>
                <a:ext uri="{FF2B5EF4-FFF2-40B4-BE49-F238E27FC236}">
                  <a16:creationId xmlns:a16="http://schemas.microsoft.com/office/drawing/2014/main" id="{C06EB03D-5AD9-405E-BEA7-BC331567B5A0}"/>
                </a:ext>
              </a:extLst>
            </p:cNvPr>
            <p:cNvSpPr>
              <a:spLocks/>
            </p:cNvSpPr>
            <p:nvPr/>
          </p:nvSpPr>
          <p:spPr bwMode="auto">
            <a:xfrm>
              <a:off x="3673" y="2190"/>
              <a:ext cx="203" cy="106"/>
            </a:xfrm>
            <a:custGeom>
              <a:avLst/>
              <a:gdLst>
                <a:gd name="T0" fmla="*/ 0 w 135"/>
                <a:gd name="T1" fmla="*/ 196 h 71"/>
                <a:gd name="T2" fmla="*/ 459 w 135"/>
                <a:gd name="T3" fmla="*/ 0 h 71"/>
                <a:gd name="T4" fmla="*/ 12 w 135"/>
                <a:gd name="T5" fmla="*/ 200 h 71"/>
                <a:gd name="T6" fmla="*/ 0 60000 65536"/>
                <a:gd name="T7" fmla="*/ 0 60000 65536"/>
                <a:gd name="T8" fmla="*/ 0 60000 65536"/>
              </a:gdLst>
              <a:ahLst/>
              <a:cxnLst>
                <a:cxn ang="T6">
                  <a:pos x="T0" y="T1"/>
                </a:cxn>
                <a:cxn ang="T7">
                  <a:pos x="T2" y="T3"/>
                </a:cxn>
                <a:cxn ang="T8">
                  <a:pos x="T4" y="T5"/>
                </a:cxn>
              </a:cxnLst>
              <a:rect l="0" t="0" r="r" b="b"/>
              <a:pathLst>
                <a:path w="135" h="71">
                  <a:moveTo>
                    <a:pt x="0" y="59"/>
                  </a:moveTo>
                  <a:cubicBezTo>
                    <a:pt x="46" y="71"/>
                    <a:pt x="110" y="38"/>
                    <a:pt x="135" y="0"/>
                  </a:cubicBezTo>
                  <a:cubicBezTo>
                    <a:pt x="97" y="27"/>
                    <a:pt x="51" y="60"/>
                    <a:pt x="3" y="60"/>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70" name="Freeform 1140">
              <a:extLst>
                <a:ext uri="{FF2B5EF4-FFF2-40B4-BE49-F238E27FC236}">
                  <a16:creationId xmlns:a16="http://schemas.microsoft.com/office/drawing/2014/main" id="{545F5A57-70F9-4DC1-818A-C5F7A46743FD}"/>
                </a:ext>
              </a:extLst>
            </p:cNvPr>
            <p:cNvSpPr>
              <a:spLocks/>
            </p:cNvSpPr>
            <p:nvPr/>
          </p:nvSpPr>
          <p:spPr bwMode="auto">
            <a:xfrm>
              <a:off x="3104" y="2251"/>
              <a:ext cx="105" cy="118"/>
            </a:xfrm>
            <a:custGeom>
              <a:avLst/>
              <a:gdLst>
                <a:gd name="T0" fmla="*/ 0 w 70"/>
                <a:gd name="T1" fmla="*/ 200 h 79"/>
                <a:gd name="T2" fmla="*/ 201 w 70"/>
                <a:gd name="T3" fmla="*/ 0 h 79"/>
                <a:gd name="T4" fmla="*/ 0 w 70"/>
                <a:gd name="T5" fmla="*/ 208 h 79"/>
                <a:gd name="T6" fmla="*/ 0 60000 65536"/>
                <a:gd name="T7" fmla="*/ 0 60000 65536"/>
                <a:gd name="T8" fmla="*/ 0 60000 65536"/>
              </a:gdLst>
              <a:ahLst/>
              <a:cxnLst>
                <a:cxn ang="T6">
                  <a:pos x="T0" y="T1"/>
                </a:cxn>
                <a:cxn ang="T7">
                  <a:pos x="T2" y="T3"/>
                </a:cxn>
                <a:cxn ang="T8">
                  <a:pos x="T4" y="T5"/>
                </a:cxn>
              </a:cxnLst>
              <a:rect l="0" t="0" r="r" b="b"/>
              <a:pathLst>
                <a:path w="70" h="79">
                  <a:moveTo>
                    <a:pt x="0" y="60"/>
                  </a:moveTo>
                  <a:cubicBezTo>
                    <a:pt x="35" y="79"/>
                    <a:pt x="70" y="34"/>
                    <a:pt x="59" y="0"/>
                  </a:cubicBezTo>
                  <a:cubicBezTo>
                    <a:pt x="55" y="25"/>
                    <a:pt x="34" y="75"/>
                    <a:pt x="0" y="62"/>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71" name="Freeform 1141">
              <a:extLst>
                <a:ext uri="{FF2B5EF4-FFF2-40B4-BE49-F238E27FC236}">
                  <a16:creationId xmlns:a16="http://schemas.microsoft.com/office/drawing/2014/main" id="{D6A95119-B93E-45AA-BB45-210C939E92C1}"/>
                </a:ext>
              </a:extLst>
            </p:cNvPr>
            <p:cNvSpPr>
              <a:spLocks/>
            </p:cNvSpPr>
            <p:nvPr/>
          </p:nvSpPr>
          <p:spPr bwMode="auto">
            <a:xfrm>
              <a:off x="3985" y="2233"/>
              <a:ext cx="90" cy="100"/>
            </a:xfrm>
            <a:custGeom>
              <a:avLst/>
              <a:gdLst>
                <a:gd name="T0" fmla="*/ 0 w 60"/>
                <a:gd name="T1" fmla="*/ 0 h 67"/>
                <a:gd name="T2" fmla="*/ 54 w 60"/>
                <a:gd name="T3" fmla="*/ 154 h 67"/>
                <a:gd name="T4" fmla="*/ 203 w 60"/>
                <a:gd name="T5" fmla="*/ 187 h 67"/>
                <a:gd name="T6" fmla="*/ 72 w 60"/>
                <a:gd name="T7" fmla="*/ 130 h 67"/>
                <a:gd name="T8" fmla="*/ 5 w 60"/>
                <a:gd name="T9" fmla="*/ 1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7">
                  <a:moveTo>
                    <a:pt x="0" y="0"/>
                  </a:moveTo>
                  <a:cubicBezTo>
                    <a:pt x="4" y="16"/>
                    <a:pt x="6" y="33"/>
                    <a:pt x="16" y="46"/>
                  </a:cubicBezTo>
                  <a:cubicBezTo>
                    <a:pt x="24" y="57"/>
                    <a:pt x="48" y="67"/>
                    <a:pt x="60" y="56"/>
                  </a:cubicBezTo>
                  <a:cubicBezTo>
                    <a:pt x="44" y="51"/>
                    <a:pt x="33" y="51"/>
                    <a:pt x="21" y="39"/>
                  </a:cubicBezTo>
                  <a:cubicBezTo>
                    <a:pt x="13" y="30"/>
                    <a:pt x="2" y="13"/>
                    <a:pt x="1" y="1"/>
                  </a:cubicBezTo>
                </a:path>
              </a:pathLst>
            </a:custGeom>
            <a:solidFill>
              <a:srgbClr val="6A8E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72" name="Freeform 1142">
              <a:extLst>
                <a:ext uri="{FF2B5EF4-FFF2-40B4-BE49-F238E27FC236}">
                  <a16:creationId xmlns:a16="http://schemas.microsoft.com/office/drawing/2014/main" id="{B23D60F8-C5F2-4C1C-A783-343F54F4207F}"/>
                </a:ext>
              </a:extLst>
            </p:cNvPr>
            <p:cNvSpPr>
              <a:spLocks/>
            </p:cNvSpPr>
            <p:nvPr/>
          </p:nvSpPr>
          <p:spPr bwMode="auto">
            <a:xfrm>
              <a:off x="3238" y="2158"/>
              <a:ext cx="89" cy="106"/>
            </a:xfrm>
            <a:custGeom>
              <a:avLst/>
              <a:gdLst>
                <a:gd name="T0" fmla="*/ 0 w 59"/>
                <a:gd name="T1" fmla="*/ 0 h 71"/>
                <a:gd name="T2" fmla="*/ 103 w 59"/>
                <a:gd name="T3" fmla="*/ 121 h 71"/>
                <a:gd name="T4" fmla="*/ 164 w 59"/>
                <a:gd name="T5" fmla="*/ 148 h 71"/>
                <a:gd name="T6" fmla="*/ 192 w 59"/>
                <a:gd name="T7" fmla="*/ 181 h 71"/>
                <a:gd name="T8" fmla="*/ 121 w 59"/>
                <a:gd name="T9" fmla="*/ 227 h 71"/>
                <a:gd name="T10" fmla="*/ 66 w 59"/>
                <a:gd name="T11" fmla="*/ 148 h 71"/>
                <a:gd name="T12" fmla="*/ 5 w 59"/>
                <a:gd name="T13" fmla="*/ 9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71">
                  <a:moveTo>
                    <a:pt x="0" y="0"/>
                  </a:moveTo>
                  <a:cubicBezTo>
                    <a:pt x="6" y="14"/>
                    <a:pt x="18" y="27"/>
                    <a:pt x="30" y="36"/>
                  </a:cubicBezTo>
                  <a:cubicBezTo>
                    <a:pt x="36" y="40"/>
                    <a:pt x="41" y="42"/>
                    <a:pt x="48" y="44"/>
                  </a:cubicBezTo>
                  <a:cubicBezTo>
                    <a:pt x="56" y="47"/>
                    <a:pt x="59" y="45"/>
                    <a:pt x="56" y="54"/>
                  </a:cubicBezTo>
                  <a:cubicBezTo>
                    <a:pt x="53" y="62"/>
                    <a:pt x="43" y="71"/>
                    <a:pt x="35" y="68"/>
                  </a:cubicBezTo>
                  <a:cubicBezTo>
                    <a:pt x="28" y="65"/>
                    <a:pt x="22" y="51"/>
                    <a:pt x="19" y="44"/>
                  </a:cubicBezTo>
                  <a:cubicBezTo>
                    <a:pt x="12" y="32"/>
                    <a:pt x="5" y="17"/>
                    <a:pt x="1" y="3"/>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73" name="Freeform 1143">
              <a:extLst>
                <a:ext uri="{FF2B5EF4-FFF2-40B4-BE49-F238E27FC236}">
                  <a16:creationId xmlns:a16="http://schemas.microsoft.com/office/drawing/2014/main" id="{61EE4998-6B70-428E-8AE6-5B0274CA7C36}"/>
                </a:ext>
              </a:extLst>
            </p:cNvPr>
            <p:cNvSpPr>
              <a:spLocks/>
            </p:cNvSpPr>
            <p:nvPr/>
          </p:nvSpPr>
          <p:spPr bwMode="auto">
            <a:xfrm>
              <a:off x="3328" y="2241"/>
              <a:ext cx="304" cy="52"/>
            </a:xfrm>
            <a:custGeom>
              <a:avLst/>
              <a:gdLst>
                <a:gd name="T0" fmla="*/ 66 w 202"/>
                <a:gd name="T1" fmla="*/ 0 h 35"/>
                <a:gd name="T2" fmla="*/ 236 w 202"/>
                <a:gd name="T3" fmla="*/ 13 h 35"/>
                <a:gd name="T4" fmla="*/ 382 w 202"/>
                <a:gd name="T5" fmla="*/ 22 h 35"/>
                <a:gd name="T6" fmla="*/ 528 w 202"/>
                <a:gd name="T7" fmla="*/ 62 h 35"/>
                <a:gd name="T8" fmla="*/ 689 w 202"/>
                <a:gd name="T9" fmla="*/ 105 h 35"/>
                <a:gd name="T10" fmla="*/ 492 w 202"/>
                <a:gd name="T11" fmla="*/ 82 h 35"/>
                <a:gd name="T12" fmla="*/ 190 w 202"/>
                <a:gd name="T13" fmla="*/ 68 h 35"/>
                <a:gd name="T14" fmla="*/ 68 w 202"/>
                <a:gd name="T15" fmla="*/ 1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2" h="35">
                  <a:moveTo>
                    <a:pt x="19" y="0"/>
                  </a:moveTo>
                  <a:cubicBezTo>
                    <a:pt x="35" y="6"/>
                    <a:pt x="52" y="3"/>
                    <a:pt x="69" y="4"/>
                  </a:cubicBezTo>
                  <a:cubicBezTo>
                    <a:pt x="83" y="5"/>
                    <a:pt x="97" y="6"/>
                    <a:pt x="112" y="7"/>
                  </a:cubicBezTo>
                  <a:cubicBezTo>
                    <a:pt x="128" y="7"/>
                    <a:pt x="140" y="13"/>
                    <a:pt x="155" y="19"/>
                  </a:cubicBezTo>
                  <a:cubicBezTo>
                    <a:pt x="170" y="25"/>
                    <a:pt x="187" y="27"/>
                    <a:pt x="202" y="32"/>
                  </a:cubicBezTo>
                  <a:cubicBezTo>
                    <a:pt x="185" y="35"/>
                    <a:pt x="161" y="27"/>
                    <a:pt x="144" y="25"/>
                  </a:cubicBezTo>
                  <a:cubicBezTo>
                    <a:pt x="115" y="21"/>
                    <a:pt x="85" y="21"/>
                    <a:pt x="56" y="21"/>
                  </a:cubicBezTo>
                  <a:cubicBezTo>
                    <a:pt x="43" y="21"/>
                    <a:pt x="0" y="26"/>
                    <a:pt x="20" y="1"/>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74" name="Freeform 1144">
              <a:extLst>
                <a:ext uri="{FF2B5EF4-FFF2-40B4-BE49-F238E27FC236}">
                  <a16:creationId xmlns:a16="http://schemas.microsoft.com/office/drawing/2014/main" id="{321C8398-F9E8-441B-BDFE-914FA7393AC1}"/>
                </a:ext>
              </a:extLst>
            </p:cNvPr>
            <p:cNvSpPr>
              <a:spLocks/>
            </p:cNvSpPr>
            <p:nvPr/>
          </p:nvSpPr>
          <p:spPr bwMode="auto">
            <a:xfrm>
              <a:off x="3861" y="2154"/>
              <a:ext cx="76" cy="122"/>
            </a:xfrm>
            <a:custGeom>
              <a:avLst/>
              <a:gdLst>
                <a:gd name="T0" fmla="*/ 0 w 50"/>
                <a:gd name="T1" fmla="*/ 196 h 82"/>
                <a:gd name="T2" fmla="*/ 112 w 50"/>
                <a:gd name="T3" fmla="*/ 82 h 82"/>
                <a:gd name="T4" fmla="*/ 169 w 50"/>
                <a:gd name="T5" fmla="*/ 0 h 82"/>
                <a:gd name="T6" fmla="*/ 81 w 50"/>
                <a:gd name="T7" fmla="*/ 196 h 82"/>
                <a:gd name="T8" fmla="*/ 8 w 50"/>
                <a:gd name="T9" fmla="*/ 201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82">
                  <a:moveTo>
                    <a:pt x="0" y="60"/>
                  </a:moveTo>
                  <a:cubicBezTo>
                    <a:pt x="11" y="55"/>
                    <a:pt x="24" y="35"/>
                    <a:pt x="32" y="25"/>
                  </a:cubicBezTo>
                  <a:cubicBezTo>
                    <a:pt x="37" y="18"/>
                    <a:pt x="41" y="5"/>
                    <a:pt x="48" y="0"/>
                  </a:cubicBezTo>
                  <a:cubicBezTo>
                    <a:pt x="50" y="24"/>
                    <a:pt x="37" y="42"/>
                    <a:pt x="23" y="60"/>
                  </a:cubicBezTo>
                  <a:cubicBezTo>
                    <a:pt x="14" y="72"/>
                    <a:pt x="5" y="82"/>
                    <a:pt x="2" y="61"/>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75" name="Freeform 1145">
              <a:extLst>
                <a:ext uri="{FF2B5EF4-FFF2-40B4-BE49-F238E27FC236}">
                  <a16:creationId xmlns:a16="http://schemas.microsoft.com/office/drawing/2014/main" id="{0AD25E0F-2357-444F-B432-D26DE1EF58C8}"/>
                </a:ext>
              </a:extLst>
            </p:cNvPr>
            <p:cNvSpPr>
              <a:spLocks/>
            </p:cNvSpPr>
            <p:nvPr/>
          </p:nvSpPr>
          <p:spPr bwMode="auto">
            <a:xfrm>
              <a:off x="3622" y="2561"/>
              <a:ext cx="53" cy="286"/>
            </a:xfrm>
            <a:custGeom>
              <a:avLst/>
              <a:gdLst>
                <a:gd name="T0" fmla="*/ 103 w 35"/>
                <a:gd name="T1" fmla="*/ 9 h 191"/>
                <a:gd name="T2" fmla="*/ 0 w 35"/>
                <a:gd name="T3" fmla="*/ 63 h 191"/>
                <a:gd name="T4" fmla="*/ 55 w 35"/>
                <a:gd name="T5" fmla="*/ 296 h 191"/>
                <a:gd name="T6" fmla="*/ 94 w 35"/>
                <a:gd name="T7" fmla="*/ 466 h 191"/>
                <a:gd name="T8" fmla="*/ 121 w 35"/>
                <a:gd name="T9" fmla="*/ 641 h 191"/>
                <a:gd name="T10" fmla="*/ 121 w 35"/>
                <a:gd name="T11" fmla="*/ 0 h 191"/>
                <a:gd name="T12" fmla="*/ 101 w 35"/>
                <a:gd name="T13" fmla="*/ 13 h 1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91">
                  <a:moveTo>
                    <a:pt x="30" y="3"/>
                  </a:moveTo>
                  <a:cubicBezTo>
                    <a:pt x="21" y="10"/>
                    <a:pt x="12" y="18"/>
                    <a:pt x="0" y="19"/>
                  </a:cubicBezTo>
                  <a:cubicBezTo>
                    <a:pt x="3" y="42"/>
                    <a:pt x="11" y="65"/>
                    <a:pt x="16" y="88"/>
                  </a:cubicBezTo>
                  <a:cubicBezTo>
                    <a:pt x="19" y="105"/>
                    <a:pt x="24" y="122"/>
                    <a:pt x="27" y="139"/>
                  </a:cubicBezTo>
                  <a:cubicBezTo>
                    <a:pt x="30" y="156"/>
                    <a:pt x="29" y="175"/>
                    <a:pt x="35" y="191"/>
                  </a:cubicBezTo>
                  <a:cubicBezTo>
                    <a:pt x="29" y="128"/>
                    <a:pt x="24" y="62"/>
                    <a:pt x="35" y="0"/>
                  </a:cubicBezTo>
                  <a:cubicBezTo>
                    <a:pt x="33" y="1"/>
                    <a:pt x="31" y="2"/>
                    <a:pt x="29" y="4"/>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76" name="Freeform 1146">
              <a:extLst>
                <a:ext uri="{FF2B5EF4-FFF2-40B4-BE49-F238E27FC236}">
                  <a16:creationId xmlns:a16="http://schemas.microsoft.com/office/drawing/2014/main" id="{06B037FD-43DB-4B85-8DE5-5C117D4F7E70}"/>
                </a:ext>
              </a:extLst>
            </p:cNvPr>
            <p:cNvSpPr>
              <a:spLocks/>
            </p:cNvSpPr>
            <p:nvPr/>
          </p:nvSpPr>
          <p:spPr bwMode="auto">
            <a:xfrm>
              <a:off x="3522" y="2560"/>
              <a:ext cx="53" cy="260"/>
            </a:xfrm>
            <a:custGeom>
              <a:avLst/>
              <a:gdLst>
                <a:gd name="T0" fmla="*/ 5 w 35"/>
                <a:gd name="T1" fmla="*/ 0 h 174"/>
                <a:gd name="T2" fmla="*/ 80 w 35"/>
                <a:gd name="T3" fmla="*/ 63 h 174"/>
                <a:gd name="T4" fmla="*/ 94 w 35"/>
                <a:gd name="T5" fmla="*/ 148 h 174"/>
                <a:gd name="T6" fmla="*/ 27 w 35"/>
                <a:gd name="T7" fmla="*/ 581 h 174"/>
                <a:gd name="T8" fmla="*/ 35 w 35"/>
                <a:gd name="T9" fmla="*/ 374 h 174"/>
                <a:gd name="T10" fmla="*/ 59 w 35"/>
                <a:gd name="T11" fmla="*/ 163 h 174"/>
                <a:gd name="T12" fmla="*/ 0 w 35"/>
                <a:gd name="T13" fmla="*/ 13 h 1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74">
                  <a:moveTo>
                    <a:pt x="1" y="0"/>
                  </a:moveTo>
                  <a:cubicBezTo>
                    <a:pt x="7" y="8"/>
                    <a:pt x="14" y="15"/>
                    <a:pt x="23" y="19"/>
                  </a:cubicBezTo>
                  <a:cubicBezTo>
                    <a:pt x="35" y="25"/>
                    <a:pt x="30" y="31"/>
                    <a:pt x="27" y="44"/>
                  </a:cubicBezTo>
                  <a:cubicBezTo>
                    <a:pt x="14" y="87"/>
                    <a:pt x="11" y="129"/>
                    <a:pt x="8" y="174"/>
                  </a:cubicBezTo>
                  <a:cubicBezTo>
                    <a:pt x="1" y="155"/>
                    <a:pt x="10" y="132"/>
                    <a:pt x="10" y="112"/>
                  </a:cubicBezTo>
                  <a:cubicBezTo>
                    <a:pt x="10" y="104"/>
                    <a:pt x="16" y="78"/>
                    <a:pt x="17" y="49"/>
                  </a:cubicBezTo>
                  <a:cubicBezTo>
                    <a:pt x="17" y="32"/>
                    <a:pt x="1" y="19"/>
                    <a:pt x="0" y="4"/>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77" name="Freeform 1147">
              <a:extLst>
                <a:ext uri="{FF2B5EF4-FFF2-40B4-BE49-F238E27FC236}">
                  <a16:creationId xmlns:a16="http://schemas.microsoft.com/office/drawing/2014/main" id="{C720D29B-71FC-4340-92D2-D37D904FFB42}"/>
                </a:ext>
              </a:extLst>
            </p:cNvPr>
            <p:cNvSpPr>
              <a:spLocks/>
            </p:cNvSpPr>
            <p:nvPr/>
          </p:nvSpPr>
          <p:spPr bwMode="auto">
            <a:xfrm>
              <a:off x="3364" y="3328"/>
              <a:ext cx="127" cy="217"/>
            </a:xfrm>
            <a:custGeom>
              <a:avLst/>
              <a:gdLst>
                <a:gd name="T0" fmla="*/ 0 w 84"/>
                <a:gd name="T1" fmla="*/ 1 h 145"/>
                <a:gd name="T2" fmla="*/ 124 w 84"/>
                <a:gd name="T3" fmla="*/ 28 h 145"/>
                <a:gd name="T4" fmla="*/ 209 w 84"/>
                <a:gd name="T5" fmla="*/ 9 h 145"/>
                <a:gd name="T6" fmla="*/ 256 w 84"/>
                <a:gd name="T7" fmla="*/ 177 h 145"/>
                <a:gd name="T8" fmla="*/ 290 w 84"/>
                <a:gd name="T9" fmla="*/ 486 h 145"/>
                <a:gd name="T10" fmla="*/ 147 w 84"/>
                <a:gd name="T11" fmla="*/ 117 h 145"/>
                <a:gd name="T12" fmla="*/ 12 w 84"/>
                <a:gd name="T13" fmla="*/ 19 h 1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4" h="145">
                  <a:moveTo>
                    <a:pt x="0" y="1"/>
                  </a:moveTo>
                  <a:cubicBezTo>
                    <a:pt x="11" y="5"/>
                    <a:pt x="25" y="10"/>
                    <a:pt x="36" y="9"/>
                  </a:cubicBezTo>
                  <a:cubicBezTo>
                    <a:pt x="43" y="9"/>
                    <a:pt x="53" y="0"/>
                    <a:pt x="60" y="3"/>
                  </a:cubicBezTo>
                  <a:cubicBezTo>
                    <a:pt x="76" y="9"/>
                    <a:pt x="71" y="39"/>
                    <a:pt x="74" y="53"/>
                  </a:cubicBezTo>
                  <a:cubicBezTo>
                    <a:pt x="78" y="84"/>
                    <a:pt x="84" y="114"/>
                    <a:pt x="84" y="145"/>
                  </a:cubicBezTo>
                  <a:cubicBezTo>
                    <a:pt x="69" y="109"/>
                    <a:pt x="68" y="66"/>
                    <a:pt x="42" y="35"/>
                  </a:cubicBezTo>
                  <a:cubicBezTo>
                    <a:pt x="31" y="22"/>
                    <a:pt x="11" y="14"/>
                    <a:pt x="3" y="6"/>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78" name="Freeform 1148">
              <a:extLst>
                <a:ext uri="{FF2B5EF4-FFF2-40B4-BE49-F238E27FC236}">
                  <a16:creationId xmlns:a16="http://schemas.microsoft.com/office/drawing/2014/main" id="{EE42051F-5239-4E26-982F-F1AFCCC0E7E3}"/>
                </a:ext>
              </a:extLst>
            </p:cNvPr>
            <p:cNvSpPr>
              <a:spLocks/>
            </p:cNvSpPr>
            <p:nvPr/>
          </p:nvSpPr>
          <p:spPr bwMode="auto">
            <a:xfrm>
              <a:off x="3735" y="3310"/>
              <a:ext cx="62" cy="63"/>
            </a:xfrm>
            <a:custGeom>
              <a:avLst/>
              <a:gdLst>
                <a:gd name="T0" fmla="*/ 0 w 41"/>
                <a:gd name="T1" fmla="*/ 0 h 42"/>
                <a:gd name="T2" fmla="*/ 142 w 41"/>
                <a:gd name="T3" fmla="*/ 14 h 42"/>
                <a:gd name="T4" fmla="*/ 89 w 41"/>
                <a:gd name="T5" fmla="*/ 143 h 42"/>
                <a:gd name="T6" fmla="*/ 0 w 41"/>
                <a:gd name="T7" fmla="*/ 12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 h="42">
                  <a:moveTo>
                    <a:pt x="0" y="0"/>
                  </a:moveTo>
                  <a:cubicBezTo>
                    <a:pt x="13" y="1"/>
                    <a:pt x="27" y="4"/>
                    <a:pt x="41" y="4"/>
                  </a:cubicBezTo>
                  <a:cubicBezTo>
                    <a:pt x="32" y="17"/>
                    <a:pt x="25" y="24"/>
                    <a:pt x="26" y="42"/>
                  </a:cubicBezTo>
                  <a:cubicBezTo>
                    <a:pt x="12" y="29"/>
                    <a:pt x="22" y="11"/>
                    <a:pt x="0" y="3"/>
                  </a:cubicBezTo>
                </a:path>
              </a:pathLst>
            </a:custGeom>
            <a:solidFill>
              <a:srgbClr val="A28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79" name="Freeform 1149">
              <a:extLst>
                <a:ext uri="{FF2B5EF4-FFF2-40B4-BE49-F238E27FC236}">
                  <a16:creationId xmlns:a16="http://schemas.microsoft.com/office/drawing/2014/main" id="{F376BBD5-5412-4E01-9A8A-0AF89C63FAA0}"/>
                </a:ext>
              </a:extLst>
            </p:cNvPr>
            <p:cNvSpPr>
              <a:spLocks/>
            </p:cNvSpPr>
            <p:nvPr/>
          </p:nvSpPr>
          <p:spPr bwMode="auto">
            <a:xfrm>
              <a:off x="3301" y="3646"/>
              <a:ext cx="142" cy="232"/>
            </a:xfrm>
            <a:custGeom>
              <a:avLst/>
              <a:gdLst>
                <a:gd name="T0" fmla="*/ 27 w 94"/>
                <a:gd name="T1" fmla="*/ 0 h 155"/>
                <a:gd name="T2" fmla="*/ 68 w 94"/>
                <a:gd name="T3" fmla="*/ 337 h 155"/>
                <a:gd name="T4" fmla="*/ 325 w 94"/>
                <a:gd name="T5" fmla="*/ 519 h 155"/>
                <a:gd name="T6" fmla="*/ 80 w 94"/>
                <a:gd name="T7" fmla="*/ 229 h 155"/>
                <a:gd name="T8" fmla="*/ 27 w 94"/>
                <a:gd name="T9" fmla="*/ 13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155">
                  <a:moveTo>
                    <a:pt x="8" y="0"/>
                  </a:moveTo>
                  <a:cubicBezTo>
                    <a:pt x="0" y="20"/>
                    <a:pt x="11" y="78"/>
                    <a:pt x="20" y="100"/>
                  </a:cubicBezTo>
                  <a:cubicBezTo>
                    <a:pt x="30" y="126"/>
                    <a:pt x="67" y="151"/>
                    <a:pt x="94" y="155"/>
                  </a:cubicBezTo>
                  <a:cubicBezTo>
                    <a:pt x="59" y="135"/>
                    <a:pt x="37" y="105"/>
                    <a:pt x="23" y="68"/>
                  </a:cubicBezTo>
                  <a:cubicBezTo>
                    <a:pt x="15" y="48"/>
                    <a:pt x="18" y="21"/>
                    <a:pt x="8" y="4"/>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80" name="Freeform 1150">
              <a:extLst>
                <a:ext uri="{FF2B5EF4-FFF2-40B4-BE49-F238E27FC236}">
                  <a16:creationId xmlns:a16="http://schemas.microsoft.com/office/drawing/2014/main" id="{6C1584BC-74C7-49CF-A385-4A9E605F49C2}"/>
                </a:ext>
              </a:extLst>
            </p:cNvPr>
            <p:cNvSpPr>
              <a:spLocks/>
            </p:cNvSpPr>
            <p:nvPr/>
          </p:nvSpPr>
          <p:spPr bwMode="auto">
            <a:xfrm>
              <a:off x="3602" y="3635"/>
              <a:ext cx="133" cy="213"/>
            </a:xfrm>
            <a:custGeom>
              <a:avLst/>
              <a:gdLst>
                <a:gd name="T0" fmla="*/ 45 w 88"/>
                <a:gd name="T1" fmla="*/ 0 h 142"/>
                <a:gd name="T2" fmla="*/ 45 w 88"/>
                <a:gd name="T3" fmla="*/ 324 h 142"/>
                <a:gd name="T4" fmla="*/ 304 w 88"/>
                <a:gd name="T5" fmla="*/ 480 h 142"/>
                <a:gd name="T6" fmla="*/ 76 w 88"/>
                <a:gd name="T7" fmla="*/ 284 h 142"/>
                <a:gd name="T8" fmla="*/ 39 w 88"/>
                <a:gd name="T9" fmla="*/ 26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142">
                  <a:moveTo>
                    <a:pt x="13" y="0"/>
                  </a:moveTo>
                  <a:cubicBezTo>
                    <a:pt x="6" y="25"/>
                    <a:pt x="3" y="71"/>
                    <a:pt x="13" y="96"/>
                  </a:cubicBezTo>
                  <a:cubicBezTo>
                    <a:pt x="26" y="127"/>
                    <a:pt x="58" y="135"/>
                    <a:pt x="88" y="142"/>
                  </a:cubicBezTo>
                  <a:cubicBezTo>
                    <a:pt x="59" y="129"/>
                    <a:pt x="35" y="114"/>
                    <a:pt x="22" y="84"/>
                  </a:cubicBezTo>
                  <a:cubicBezTo>
                    <a:pt x="13" y="66"/>
                    <a:pt x="0" y="25"/>
                    <a:pt x="11" y="7"/>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81" name="Freeform 1151">
              <a:extLst>
                <a:ext uri="{FF2B5EF4-FFF2-40B4-BE49-F238E27FC236}">
                  <a16:creationId xmlns:a16="http://schemas.microsoft.com/office/drawing/2014/main" id="{8CB3C668-1C6D-485F-A2DA-E322951D1C2A}"/>
                </a:ext>
              </a:extLst>
            </p:cNvPr>
            <p:cNvSpPr>
              <a:spLocks/>
            </p:cNvSpPr>
            <p:nvPr/>
          </p:nvSpPr>
          <p:spPr bwMode="auto">
            <a:xfrm>
              <a:off x="3492" y="2407"/>
              <a:ext cx="32" cy="136"/>
            </a:xfrm>
            <a:custGeom>
              <a:avLst/>
              <a:gdLst>
                <a:gd name="T0" fmla="*/ 0 w 21"/>
                <a:gd name="T1" fmla="*/ 0 h 91"/>
                <a:gd name="T2" fmla="*/ 18 w 21"/>
                <a:gd name="T3" fmla="*/ 167 h 91"/>
                <a:gd name="T4" fmla="*/ 75 w 21"/>
                <a:gd name="T5" fmla="*/ 303 h 91"/>
                <a:gd name="T6" fmla="*/ 5 w 21"/>
                <a:gd name="T7" fmla="*/ 13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91">
                  <a:moveTo>
                    <a:pt x="0" y="0"/>
                  </a:moveTo>
                  <a:cubicBezTo>
                    <a:pt x="4" y="16"/>
                    <a:pt x="3" y="34"/>
                    <a:pt x="5" y="50"/>
                  </a:cubicBezTo>
                  <a:cubicBezTo>
                    <a:pt x="7" y="62"/>
                    <a:pt x="11" y="83"/>
                    <a:pt x="21" y="91"/>
                  </a:cubicBezTo>
                  <a:cubicBezTo>
                    <a:pt x="9" y="66"/>
                    <a:pt x="5" y="32"/>
                    <a:pt x="1" y="4"/>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82" name="Freeform 1152">
              <a:extLst>
                <a:ext uri="{FF2B5EF4-FFF2-40B4-BE49-F238E27FC236}">
                  <a16:creationId xmlns:a16="http://schemas.microsoft.com/office/drawing/2014/main" id="{2B74FCBC-79F5-4049-A2A7-6034BDAE0B5D}"/>
                </a:ext>
              </a:extLst>
            </p:cNvPr>
            <p:cNvSpPr>
              <a:spLocks/>
            </p:cNvSpPr>
            <p:nvPr/>
          </p:nvSpPr>
          <p:spPr bwMode="auto">
            <a:xfrm>
              <a:off x="3298" y="3180"/>
              <a:ext cx="130" cy="139"/>
            </a:xfrm>
            <a:custGeom>
              <a:avLst/>
              <a:gdLst>
                <a:gd name="T0" fmla="*/ 0 w 86"/>
                <a:gd name="T1" fmla="*/ 9 h 93"/>
                <a:gd name="T2" fmla="*/ 121 w 86"/>
                <a:gd name="T3" fmla="*/ 254 h 93"/>
                <a:gd name="T4" fmla="*/ 298 w 86"/>
                <a:gd name="T5" fmla="*/ 277 h 93"/>
                <a:gd name="T6" fmla="*/ 215 w 86"/>
                <a:gd name="T7" fmla="*/ 223 h 93"/>
                <a:gd name="T8" fmla="*/ 107 w 86"/>
                <a:gd name="T9" fmla="*/ 161 h 93"/>
                <a:gd name="T10" fmla="*/ 8 w 86"/>
                <a:gd name="T11" fmla="*/ 0 h 93"/>
                <a:gd name="T12" fmla="*/ 0 w 86"/>
                <a:gd name="T13" fmla="*/ 19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 h="93">
                  <a:moveTo>
                    <a:pt x="0" y="3"/>
                  </a:moveTo>
                  <a:cubicBezTo>
                    <a:pt x="0" y="35"/>
                    <a:pt x="6" y="60"/>
                    <a:pt x="35" y="76"/>
                  </a:cubicBezTo>
                  <a:cubicBezTo>
                    <a:pt x="46" y="82"/>
                    <a:pt x="75" y="93"/>
                    <a:pt x="86" y="83"/>
                  </a:cubicBezTo>
                  <a:cubicBezTo>
                    <a:pt x="82" y="74"/>
                    <a:pt x="71" y="71"/>
                    <a:pt x="62" y="67"/>
                  </a:cubicBezTo>
                  <a:cubicBezTo>
                    <a:pt x="50" y="63"/>
                    <a:pt x="41" y="57"/>
                    <a:pt x="31" y="48"/>
                  </a:cubicBezTo>
                  <a:cubicBezTo>
                    <a:pt x="20" y="36"/>
                    <a:pt x="15" y="7"/>
                    <a:pt x="2" y="0"/>
                  </a:cubicBezTo>
                  <a:cubicBezTo>
                    <a:pt x="1" y="2"/>
                    <a:pt x="0" y="5"/>
                    <a:pt x="0" y="6"/>
                  </a:cubicBezTo>
                </a:path>
              </a:pathLst>
            </a:custGeom>
            <a:solidFill>
              <a:srgbClr val="E4CB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83" name="Freeform 1153">
              <a:extLst>
                <a:ext uri="{FF2B5EF4-FFF2-40B4-BE49-F238E27FC236}">
                  <a16:creationId xmlns:a16="http://schemas.microsoft.com/office/drawing/2014/main" id="{75533F37-EDBF-46C3-9CF3-A2609DA6011E}"/>
                </a:ext>
              </a:extLst>
            </p:cNvPr>
            <p:cNvSpPr>
              <a:spLocks/>
            </p:cNvSpPr>
            <p:nvPr/>
          </p:nvSpPr>
          <p:spPr bwMode="auto">
            <a:xfrm>
              <a:off x="3334" y="2128"/>
              <a:ext cx="247" cy="110"/>
            </a:xfrm>
            <a:custGeom>
              <a:avLst/>
              <a:gdLst>
                <a:gd name="T0" fmla="*/ 0 w 164"/>
                <a:gd name="T1" fmla="*/ 0 h 73"/>
                <a:gd name="T2" fmla="*/ 297 w 164"/>
                <a:gd name="T3" fmla="*/ 108 h 73"/>
                <a:gd name="T4" fmla="*/ 560 w 164"/>
                <a:gd name="T5" fmla="*/ 250 h 73"/>
                <a:gd name="T6" fmla="*/ 250 w 164"/>
                <a:gd name="T7" fmla="*/ 59 h 73"/>
                <a:gd name="T8" fmla="*/ 8 w 164"/>
                <a:gd name="T9" fmla="*/ 8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73">
                  <a:moveTo>
                    <a:pt x="0" y="0"/>
                  </a:moveTo>
                  <a:cubicBezTo>
                    <a:pt x="25" y="19"/>
                    <a:pt x="58" y="23"/>
                    <a:pt x="87" y="32"/>
                  </a:cubicBezTo>
                  <a:cubicBezTo>
                    <a:pt x="114" y="42"/>
                    <a:pt x="135" y="67"/>
                    <a:pt x="164" y="73"/>
                  </a:cubicBezTo>
                  <a:cubicBezTo>
                    <a:pt x="131" y="57"/>
                    <a:pt x="107" y="30"/>
                    <a:pt x="73" y="17"/>
                  </a:cubicBezTo>
                  <a:cubicBezTo>
                    <a:pt x="50" y="9"/>
                    <a:pt x="24" y="10"/>
                    <a:pt x="2" y="2"/>
                  </a:cubicBezTo>
                </a:path>
              </a:pathLst>
            </a:custGeom>
            <a:solidFill>
              <a:srgbClr val="BBDE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84" name="Freeform 1154">
              <a:extLst>
                <a:ext uri="{FF2B5EF4-FFF2-40B4-BE49-F238E27FC236}">
                  <a16:creationId xmlns:a16="http://schemas.microsoft.com/office/drawing/2014/main" id="{B9ED949E-C065-4583-B3B8-604FE78FD929}"/>
                </a:ext>
              </a:extLst>
            </p:cNvPr>
            <p:cNvSpPr>
              <a:spLocks/>
            </p:cNvSpPr>
            <p:nvPr/>
          </p:nvSpPr>
          <p:spPr bwMode="auto">
            <a:xfrm>
              <a:off x="3263" y="4065"/>
              <a:ext cx="139" cy="35"/>
            </a:xfrm>
            <a:custGeom>
              <a:avLst/>
              <a:gdLst>
                <a:gd name="T0" fmla="*/ 0 w 92"/>
                <a:gd name="T1" fmla="*/ 0 h 23"/>
                <a:gd name="T2" fmla="*/ 317 w 92"/>
                <a:gd name="T3" fmla="*/ 49 h 23"/>
                <a:gd name="T4" fmla="*/ 0 w 92"/>
                <a:gd name="T5" fmla="*/ 0 h 23"/>
                <a:gd name="T6" fmla="*/ 0 60000 65536"/>
                <a:gd name="T7" fmla="*/ 0 60000 65536"/>
                <a:gd name="T8" fmla="*/ 0 60000 65536"/>
              </a:gdLst>
              <a:ahLst/>
              <a:cxnLst>
                <a:cxn ang="T6">
                  <a:pos x="T0" y="T1"/>
                </a:cxn>
                <a:cxn ang="T7">
                  <a:pos x="T2" y="T3"/>
                </a:cxn>
                <a:cxn ang="T8">
                  <a:pos x="T4" y="T5"/>
                </a:cxn>
              </a:cxnLst>
              <a:rect l="0" t="0" r="r" b="b"/>
              <a:pathLst>
                <a:path w="92" h="23">
                  <a:moveTo>
                    <a:pt x="0" y="0"/>
                  </a:moveTo>
                  <a:cubicBezTo>
                    <a:pt x="0" y="0"/>
                    <a:pt x="30" y="23"/>
                    <a:pt x="92" y="14"/>
                  </a:cubicBezTo>
                  <a:cubicBezTo>
                    <a:pt x="92" y="14"/>
                    <a:pt x="26" y="17"/>
                    <a:pt x="0" y="0"/>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85" name="Freeform 1155">
              <a:extLst>
                <a:ext uri="{FF2B5EF4-FFF2-40B4-BE49-F238E27FC236}">
                  <a16:creationId xmlns:a16="http://schemas.microsoft.com/office/drawing/2014/main" id="{A425BDD5-3E71-4E79-AAC3-FA8C6B354664}"/>
                </a:ext>
              </a:extLst>
            </p:cNvPr>
            <p:cNvSpPr>
              <a:spLocks/>
            </p:cNvSpPr>
            <p:nvPr/>
          </p:nvSpPr>
          <p:spPr bwMode="auto">
            <a:xfrm>
              <a:off x="3757" y="4046"/>
              <a:ext cx="131" cy="34"/>
            </a:xfrm>
            <a:custGeom>
              <a:avLst/>
              <a:gdLst>
                <a:gd name="T0" fmla="*/ 297 w 87"/>
                <a:gd name="T1" fmla="*/ 0 h 23"/>
                <a:gd name="T2" fmla="*/ 0 w 87"/>
                <a:gd name="T3" fmla="*/ 49 h 23"/>
                <a:gd name="T4" fmla="*/ 297 w 87"/>
                <a:gd name="T5" fmla="*/ 0 h 23"/>
                <a:gd name="T6" fmla="*/ 0 60000 65536"/>
                <a:gd name="T7" fmla="*/ 0 60000 65536"/>
                <a:gd name="T8" fmla="*/ 0 60000 65536"/>
              </a:gdLst>
              <a:ahLst/>
              <a:cxnLst>
                <a:cxn ang="T6">
                  <a:pos x="T0" y="T1"/>
                </a:cxn>
                <a:cxn ang="T7">
                  <a:pos x="T2" y="T3"/>
                </a:cxn>
                <a:cxn ang="T8">
                  <a:pos x="T4" y="T5"/>
                </a:cxn>
              </a:cxnLst>
              <a:rect l="0" t="0" r="r" b="b"/>
              <a:pathLst>
                <a:path w="87" h="23">
                  <a:moveTo>
                    <a:pt x="87" y="0"/>
                  </a:moveTo>
                  <a:cubicBezTo>
                    <a:pt x="87" y="0"/>
                    <a:pt x="77" y="23"/>
                    <a:pt x="0" y="15"/>
                  </a:cubicBezTo>
                  <a:cubicBezTo>
                    <a:pt x="0" y="15"/>
                    <a:pt x="66" y="14"/>
                    <a:pt x="87" y="0"/>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86" name="Freeform 1156">
              <a:extLst>
                <a:ext uri="{FF2B5EF4-FFF2-40B4-BE49-F238E27FC236}">
                  <a16:creationId xmlns:a16="http://schemas.microsoft.com/office/drawing/2014/main" id="{20B4DFFB-D009-4C12-96B2-F3AF44161056}"/>
                </a:ext>
              </a:extLst>
            </p:cNvPr>
            <p:cNvSpPr>
              <a:spLocks/>
            </p:cNvSpPr>
            <p:nvPr/>
          </p:nvSpPr>
          <p:spPr bwMode="auto">
            <a:xfrm>
              <a:off x="3476" y="3941"/>
              <a:ext cx="43" cy="39"/>
            </a:xfrm>
            <a:custGeom>
              <a:avLst/>
              <a:gdLst>
                <a:gd name="T0" fmla="*/ 0 w 29"/>
                <a:gd name="T1" fmla="*/ 89 h 26"/>
                <a:gd name="T2" fmla="*/ 95 w 29"/>
                <a:gd name="T3" fmla="*/ 48 h 26"/>
                <a:gd name="T4" fmla="*/ 92 w 29"/>
                <a:gd name="T5" fmla="*/ 0 h 26"/>
                <a:gd name="T6" fmla="*/ 0 w 29"/>
                <a:gd name="T7" fmla="*/ 89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6">
                  <a:moveTo>
                    <a:pt x="0" y="26"/>
                  </a:moveTo>
                  <a:cubicBezTo>
                    <a:pt x="0" y="26"/>
                    <a:pt x="21" y="25"/>
                    <a:pt x="29" y="14"/>
                  </a:cubicBezTo>
                  <a:cubicBezTo>
                    <a:pt x="28" y="0"/>
                    <a:pt x="28" y="0"/>
                    <a:pt x="28" y="0"/>
                  </a:cubicBezTo>
                  <a:cubicBezTo>
                    <a:pt x="28" y="0"/>
                    <a:pt x="28" y="14"/>
                    <a:pt x="0" y="26"/>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87" name="Freeform 1157">
              <a:extLst>
                <a:ext uri="{FF2B5EF4-FFF2-40B4-BE49-F238E27FC236}">
                  <a16:creationId xmlns:a16="http://schemas.microsoft.com/office/drawing/2014/main" id="{61BBD0F3-12ED-41D0-9439-4C0E639DE465}"/>
                </a:ext>
              </a:extLst>
            </p:cNvPr>
            <p:cNvSpPr>
              <a:spLocks/>
            </p:cNvSpPr>
            <p:nvPr/>
          </p:nvSpPr>
          <p:spPr bwMode="auto">
            <a:xfrm>
              <a:off x="3657" y="3935"/>
              <a:ext cx="43" cy="45"/>
            </a:xfrm>
            <a:custGeom>
              <a:avLst/>
              <a:gdLst>
                <a:gd name="T0" fmla="*/ 1 w 29"/>
                <a:gd name="T1" fmla="*/ 0 h 30"/>
                <a:gd name="T2" fmla="*/ 0 w 29"/>
                <a:gd name="T3" fmla="*/ 41 h 30"/>
                <a:gd name="T4" fmla="*/ 95 w 29"/>
                <a:gd name="T5" fmla="*/ 102 h 30"/>
                <a:gd name="T6" fmla="*/ 1 w 29"/>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30">
                  <a:moveTo>
                    <a:pt x="1" y="0"/>
                  </a:moveTo>
                  <a:cubicBezTo>
                    <a:pt x="0" y="12"/>
                    <a:pt x="0" y="12"/>
                    <a:pt x="0" y="12"/>
                  </a:cubicBezTo>
                  <a:cubicBezTo>
                    <a:pt x="0" y="12"/>
                    <a:pt x="6" y="25"/>
                    <a:pt x="29" y="30"/>
                  </a:cubicBezTo>
                  <a:cubicBezTo>
                    <a:pt x="29" y="30"/>
                    <a:pt x="4" y="15"/>
                    <a:pt x="1" y="0"/>
                  </a:cubicBezTo>
                </a:path>
              </a:pathLst>
            </a:custGeom>
            <a:solidFill>
              <a:srgbClr val="4D31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88" name="Freeform 1158">
              <a:extLst>
                <a:ext uri="{FF2B5EF4-FFF2-40B4-BE49-F238E27FC236}">
                  <a16:creationId xmlns:a16="http://schemas.microsoft.com/office/drawing/2014/main" id="{4892AEBE-89E9-4360-A4B6-715A11ED57C5}"/>
                </a:ext>
              </a:extLst>
            </p:cNvPr>
            <p:cNvSpPr>
              <a:spLocks/>
            </p:cNvSpPr>
            <p:nvPr/>
          </p:nvSpPr>
          <p:spPr bwMode="auto">
            <a:xfrm>
              <a:off x="3268" y="4001"/>
              <a:ext cx="32" cy="52"/>
            </a:xfrm>
            <a:custGeom>
              <a:avLst/>
              <a:gdLst>
                <a:gd name="T0" fmla="*/ 21 w 21"/>
                <a:gd name="T1" fmla="*/ 114 h 35"/>
                <a:gd name="T2" fmla="*/ 75 w 21"/>
                <a:gd name="T3" fmla="*/ 0 h 35"/>
                <a:gd name="T4" fmla="*/ 21 w 21"/>
                <a:gd name="T5" fmla="*/ 114 h 35"/>
                <a:gd name="T6" fmla="*/ 0 60000 65536"/>
                <a:gd name="T7" fmla="*/ 0 60000 65536"/>
                <a:gd name="T8" fmla="*/ 0 60000 65536"/>
              </a:gdLst>
              <a:ahLst/>
              <a:cxnLst>
                <a:cxn ang="T6">
                  <a:pos x="T0" y="T1"/>
                </a:cxn>
                <a:cxn ang="T7">
                  <a:pos x="T2" y="T3"/>
                </a:cxn>
                <a:cxn ang="T8">
                  <a:pos x="T4" y="T5"/>
                </a:cxn>
              </a:cxnLst>
              <a:rect l="0" t="0" r="r" b="b"/>
              <a:pathLst>
                <a:path w="21" h="35">
                  <a:moveTo>
                    <a:pt x="6" y="35"/>
                  </a:moveTo>
                  <a:cubicBezTo>
                    <a:pt x="6" y="35"/>
                    <a:pt x="0" y="18"/>
                    <a:pt x="21" y="0"/>
                  </a:cubicBezTo>
                  <a:cubicBezTo>
                    <a:pt x="21" y="0"/>
                    <a:pt x="3" y="23"/>
                    <a:pt x="6" y="35"/>
                  </a:cubicBezTo>
                </a:path>
              </a:pathLst>
            </a:custGeom>
            <a:solidFill>
              <a:srgbClr val="8568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89" name="Freeform 1159">
              <a:extLst>
                <a:ext uri="{FF2B5EF4-FFF2-40B4-BE49-F238E27FC236}">
                  <a16:creationId xmlns:a16="http://schemas.microsoft.com/office/drawing/2014/main" id="{93EB2EB4-97A4-4D6D-9921-F3D82915015A}"/>
                </a:ext>
              </a:extLst>
            </p:cNvPr>
            <p:cNvSpPr>
              <a:spLocks/>
            </p:cNvSpPr>
            <p:nvPr/>
          </p:nvSpPr>
          <p:spPr bwMode="auto">
            <a:xfrm>
              <a:off x="3857" y="3978"/>
              <a:ext cx="45" cy="59"/>
            </a:xfrm>
            <a:custGeom>
              <a:avLst/>
              <a:gdLst>
                <a:gd name="T0" fmla="*/ 0 w 30"/>
                <a:gd name="T1" fmla="*/ 0 h 39"/>
                <a:gd name="T2" fmla="*/ 54 w 30"/>
                <a:gd name="T3" fmla="*/ 135 h 39"/>
                <a:gd name="T4" fmla="*/ 0 w 30"/>
                <a:gd name="T5" fmla="*/ 0 h 39"/>
                <a:gd name="T6" fmla="*/ 0 60000 65536"/>
                <a:gd name="T7" fmla="*/ 0 60000 65536"/>
                <a:gd name="T8" fmla="*/ 0 60000 65536"/>
              </a:gdLst>
              <a:ahLst/>
              <a:cxnLst>
                <a:cxn ang="T6">
                  <a:pos x="T0" y="T1"/>
                </a:cxn>
                <a:cxn ang="T7">
                  <a:pos x="T2" y="T3"/>
                </a:cxn>
                <a:cxn ang="T8">
                  <a:pos x="T4" y="T5"/>
                </a:cxn>
              </a:cxnLst>
              <a:rect l="0" t="0" r="r" b="b"/>
              <a:pathLst>
                <a:path w="30" h="39">
                  <a:moveTo>
                    <a:pt x="0" y="0"/>
                  </a:moveTo>
                  <a:cubicBezTo>
                    <a:pt x="0" y="0"/>
                    <a:pt x="30" y="21"/>
                    <a:pt x="16" y="39"/>
                  </a:cubicBezTo>
                  <a:cubicBezTo>
                    <a:pt x="16" y="39"/>
                    <a:pt x="22" y="17"/>
                    <a:pt x="0" y="0"/>
                  </a:cubicBezTo>
                </a:path>
              </a:pathLst>
            </a:custGeom>
            <a:solidFill>
              <a:srgbClr val="8568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90" name="Freeform 1160">
              <a:extLst>
                <a:ext uri="{FF2B5EF4-FFF2-40B4-BE49-F238E27FC236}">
                  <a16:creationId xmlns:a16="http://schemas.microsoft.com/office/drawing/2014/main" id="{0FADD17D-547E-4DA3-AC15-F7311EB4691D}"/>
                </a:ext>
              </a:extLst>
            </p:cNvPr>
            <p:cNvSpPr>
              <a:spLocks/>
            </p:cNvSpPr>
            <p:nvPr/>
          </p:nvSpPr>
          <p:spPr bwMode="auto">
            <a:xfrm>
              <a:off x="3351" y="3869"/>
              <a:ext cx="104" cy="48"/>
            </a:xfrm>
            <a:custGeom>
              <a:avLst/>
              <a:gdLst>
                <a:gd name="T0" fmla="*/ 18 w 69"/>
                <a:gd name="T1" fmla="*/ 0 h 32"/>
                <a:gd name="T2" fmla="*/ 237 w 69"/>
                <a:gd name="T3" fmla="*/ 54 h 32"/>
                <a:gd name="T4" fmla="*/ 0 w 69"/>
                <a:gd name="T5" fmla="*/ 89 h 32"/>
                <a:gd name="T6" fmla="*/ 18 w 69"/>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32">
                  <a:moveTo>
                    <a:pt x="5" y="0"/>
                  </a:moveTo>
                  <a:cubicBezTo>
                    <a:pt x="5" y="0"/>
                    <a:pt x="32" y="19"/>
                    <a:pt x="69" y="16"/>
                  </a:cubicBezTo>
                  <a:cubicBezTo>
                    <a:pt x="69" y="16"/>
                    <a:pt x="19" y="32"/>
                    <a:pt x="0" y="26"/>
                  </a:cubicBezTo>
                  <a:cubicBezTo>
                    <a:pt x="0" y="26"/>
                    <a:pt x="6" y="7"/>
                    <a:pt x="5" y="0"/>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91" name="Freeform 1161">
              <a:extLst>
                <a:ext uri="{FF2B5EF4-FFF2-40B4-BE49-F238E27FC236}">
                  <a16:creationId xmlns:a16="http://schemas.microsoft.com/office/drawing/2014/main" id="{17555DC8-3478-4A0A-8848-E9240D564294}"/>
                </a:ext>
              </a:extLst>
            </p:cNvPr>
            <p:cNvSpPr>
              <a:spLocks/>
            </p:cNvSpPr>
            <p:nvPr/>
          </p:nvSpPr>
          <p:spPr bwMode="auto">
            <a:xfrm>
              <a:off x="3730" y="3861"/>
              <a:ext cx="92" cy="33"/>
            </a:xfrm>
            <a:custGeom>
              <a:avLst/>
              <a:gdLst>
                <a:gd name="T0" fmla="*/ 198 w 61"/>
                <a:gd name="T1" fmla="*/ 0 h 22"/>
                <a:gd name="T2" fmla="*/ 0 w 61"/>
                <a:gd name="T3" fmla="*/ 14 h 22"/>
                <a:gd name="T4" fmla="*/ 210 w 61"/>
                <a:gd name="T5" fmla="*/ 68 h 22"/>
                <a:gd name="T6" fmla="*/ 198 w 61"/>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 h="22">
                  <a:moveTo>
                    <a:pt x="58" y="0"/>
                  </a:moveTo>
                  <a:cubicBezTo>
                    <a:pt x="58" y="0"/>
                    <a:pt x="37" y="10"/>
                    <a:pt x="0" y="4"/>
                  </a:cubicBezTo>
                  <a:cubicBezTo>
                    <a:pt x="0" y="4"/>
                    <a:pt x="26" y="22"/>
                    <a:pt x="61" y="20"/>
                  </a:cubicBezTo>
                  <a:lnTo>
                    <a:pt x="58" y="0"/>
                  </a:lnTo>
                  <a:close/>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92" name="Freeform 1162">
              <a:extLst>
                <a:ext uri="{FF2B5EF4-FFF2-40B4-BE49-F238E27FC236}">
                  <a16:creationId xmlns:a16="http://schemas.microsoft.com/office/drawing/2014/main" id="{329F4086-178F-4E2D-84FC-F9C637ED7B12}"/>
                </a:ext>
              </a:extLst>
            </p:cNvPr>
            <p:cNvSpPr>
              <a:spLocks/>
            </p:cNvSpPr>
            <p:nvPr/>
          </p:nvSpPr>
          <p:spPr bwMode="auto">
            <a:xfrm>
              <a:off x="3345" y="3920"/>
              <a:ext cx="48" cy="22"/>
            </a:xfrm>
            <a:custGeom>
              <a:avLst/>
              <a:gdLst>
                <a:gd name="T0" fmla="*/ 0 w 32"/>
                <a:gd name="T1" fmla="*/ 26 h 15"/>
                <a:gd name="T2" fmla="*/ 108 w 32"/>
                <a:gd name="T3" fmla="*/ 47 h 15"/>
                <a:gd name="T4" fmla="*/ 0 w 32"/>
                <a:gd name="T5" fmla="*/ 26 h 15"/>
                <a:gd name="T6" fmla="*/ 0 60000 65536"/>
                <a:gd name="T7" fmla="*/ 0 60000 65536"/>
                <a:gd name="T8" fmla="*/ 0 60000 65536"/>
              </a:gdLst>
              <a:ahLst/>
              <a:cxnLst>
                <a:cxn ang="T6">
                  <a:pos x="T0" y="T1"/>
                </a:cxn>
                <a:cxn ang="T7">
                  <a:pos x="T2" y="T3"/>
                </a:cxn>
                <a:cxn ang="T8">
                  <a:pos x="T4" y="T5"/>
                </a:cxn>
              </a:cxnLst>
              <a:rect l="0" t="0" r="r" b="b"/>
              <a:pathLst>
                <a:path w="32" h="15">
                  <a:moveTo>
                    <a:pt x="0" y="8"/>
                  </a:moveTo>
                  <a:cubicBezTo>
                    <a:pt x="0" y="8"/>
                    <a:pt x="21" y="0"/>
                    <a:pt x="32" y="15"/>
                  </a:cubicBezTo>
                  <a:cubicBezTo>
                    <a:pt x="32" y="15"/>
                    <a:pt x="15" y="5"/>
                    <a:pt x="0" y="8"/>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93" name="Freeform 1163">
              <a:extLst>
                <a:ext uri="{FF2B5EF4-FFF2-40B4-BE49-F238E27FC236}">
                  <a16:creationId xmlns:a16="http://schemas.microsoft.com/office/drawing/2014/main" id="{1B07CA2B-82F5-4256-B403-57612FAEFEA1}"/>
                </a:ext>
              </a:extLst>
            </p:cNvPr>
            <p:cNvSpPr>
              <a:spLocks/>
            </p:cNvSpPr>
            <p:nvPr/>
          </p:nvSpPr>
          <p:spPr bwMode="auto">
            <a:xfrm>
              <a:off x="3334" y="3933"/>
              <a:ext cx="50" cy="20"/>
            </a:xfrm>
            <a:custGeom>
              <a:avLst/>
              <a:gdLst>
                <a:gd name="T0" fmla="*/ 0 w 33"/>
                <a:gd name="T1" fmla="*/ 40 h 13"/>
                <a:gd name="T2" fmla="*/ 115 w 33"/>
                <a:gd name="T3" fmla="*/ 48 h 13"/>
                <a:gd name="T4" fmla="*/ 0 w 33"/>
                <a:gd name="T5" fmla="*/ 40 h 13"/>
                <a:gd name="T6" fmla="*/ 0 60000 65536"/>
                <a:gd name="T7" fmla="*/ 0 60000 65536"/>
                <a:gd name="T8" fmla="*/ 0 60000 65536"/>
              </a:gdLst>
              <a:ahLst/>
              <a:cxnLst>
                <a:cxn ang="T6">
                  <a:pos x="T0" y="T1"/>
                </a:cxn>
                <a:cxn ang="T7">
                  <a:pos x="T2" y="T3"/>
                </a:cxn>
                <a:cxn ang="T8">
                  <a:pos x="T4" y="T5"/>
                </a:cxn>
              </a:cxnLst>
              <a:rect l="0" t="0" r="r" b="b"/>
              <a:pathLst>
                <a:path w="33" h="13">
                  <a:moveTo>
                    <a:pt x="0" y="11"/>
                  </a:moveTo>
                  <a:cubicBezTo>
                    <a:pt x="0" y="11"/>
                    <a:pt x="16" y="0"/>
                    <a:pt x="33" y="13"/>
                  </a:cubicBezTo>
                  <a:cubicBezTo>
                    <a:pt x="33" y="13"/>
                    <a:pt x="12" y="6"/>
                    <a:pt x="0" y="11"/>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94" name="Freeform 1164">
              <a:extLst>
                <a:ext uri="{FF2B5EF4-FFF2-40B4-BE49-F238E27FC236}">
                  <a16:creationId xmlns:a16="http://schemas.microsoft.com/office/drawing/2014/main" id="{47660D3A-FB3F-46B1-9529-96AA15677641}"/>
                </a:ext>
              </a:extLst>
            </p:cNvPr>
            <p:cNvSpPr>
              <a:spLocks/>
            </p:cNvSpPr>
            <p:nvPr/>
          </p:nvSpPr>
          <p:spPr bwMode="auto">
            <a:xfrm>
              <a:off x="3774" y="3909"/>
              <a:ext cx="39" cy="14"/>
            </a:xfrm>
            <a:custGeom>
              <a:avLst/>
              <a:gdLst>
                <a:gd name="T0" fmla="*/ 89 w 26"/>
                <a:gd name="T1" fmla="*/ 22 h 9"/>
                <a:gd name="T2" fmla="*/ 0 w 26"/>
                <a:gd name="T3" fmla="*/ 34 h 9"/>
                <a:gd name="T4" fmla="*/ 89 w 26"/>
                <a:gd name="T5" fmla="*/ 22 h 9"/>
                <a:gd name="T6" fmla="*/ 0 60000 65536"/>
                <a:gd name="T7" fmla="*/ 0 60000 65536"/>
                <a:gd name="T8" fmla="*/ 0 60000 65536"/>
              </a:gdLst>
              <a:ahLst/>
              <a:cxnLst>
                <a:cxn ang="T6">
                  <a:pos x="T0" y="T1"/>
                </a:cxn>
                <a:cxn ang="T7">
                  <a:pos x="T2" y="T3"/>
                </a:cxn>
                <a:cxn ang="T8">
                  <a:pos x="T4" y="T5"/>
                </a:cxn>
              </a:cxnLst>
              <a:rect l="0" t="0" r="r" b="b"/>
              <a:pathLst>
                <a:path w="26" h="9">
                  <a:moveTo>
                    <a:pt x="26" y="6"/>
                  </a:moveTo>
                  <a:cubicBezTo>
                    <a:pt x="26" y="6"/>
                    <a:pt x="16" y="0"/>
                    <a:pt x="0" y="9"/>
                  </a:cubicBezTo>
                  <a:cubicBezTo>
                    <a:pt x="0" y="9"/>
                    <a:pt x="19" y="4"/>
                    <a:pt x="26" y="6"/>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sp>
          <p:nvSpPr>
            <p:cNvPr id="1195" name="Freeform 1165">
              <a:extLst>
                <a:ext uri="{FF2B5EF4-FFF2-40B4-BE49-F238E27FC236}">
                  <a16:creationId xmlns:a16="http://schemas.microsoft.com/office/drawing/2014/main" id="{388D1F4E-708A-4B35-A50D-28076513C26B}"/>
                </a:ext>
              </a:extLst>
            </p:cNvPr>
            <p:cNvSpPr>
              <a:spLocks/>
            </p:cNvSpPr>
            <p:nvPr/>
          </p:nvSpPr>
          <p:spPr bwMode="auto">
            <a:xfrm>
              <a:off x="3783" y="3929"/>
              <a:ext cx="39" cy="18"/>
            </a:xfrm>
            <a:custGeom>
              <a:avLst/>
              <a:gdLst>
                <a:gd name="T0" fmla="*/ 89 w 26"/>
                <a:gd name="T1" fmla="*/ 32 h 12"/>
                <a:gd name="T2" fmla="*/ 0 w 26"/>
                <a:gd name="T3" fmla="*/ 41 h 12"/>
                <a:gd name="T4" fmla="*/ 89 w 26"/>
                <a:gd name="T5" fmla="*/ 32 h 12"/>
                <a:gd name="T6" fmla="*/ 0 60000 65536"/>
                <a:gd name="T7" fmla="*/ 0 60000 65536"/>
                <a:gd name="T8" fmla="*/ 0 60000 65536"/>
              </a:gdLst>
              <a:ahLst/>
              <a:cxnLst>
                <a:cxn ang="T6">
                  <a:pos x="T0" y="T1"/>
                </a:cxn>
                <a:cxn ang="T7">
                  <a:pos x="T2" y="T3"/>
                </a:cxn>
                <a:cxn ang="T8">
                  <a:pos x="T4" y="T5"/>
                </a:cxn>
              </a:cxnLst>
              <a:rect l="0" t="0" r="r" b="b"/>
              <a:pathLst>
                <a:path w="26" h="12">
                  <a:moveTo>
                    <a:pt x="26" y="9"/>
                  </a:moveTo>
                  <a:cubicBezTo>
                    <a:pt x="26" y="9"/>
                    <a:pt x="12" y="0"/>
                    <a:pt x="0" y="12"/>
                  </a:cubicBezTo>
                  <a:cubicBezTo>
                    <a:pt x="0" y="12"/>
                    <a:pt x="13" y="5"/>
                    <a:pt x="26" y="9"/>
                  </a:cubicBezTo>
                </a:path>
              </a:pathLst>
            </a:custGeom>
            <a:solidFill>
              <a:srgbClr val="3D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sz="1351" dirty="0">
                <a:latin typeface="Helvetica Neue" panose="02000503000000020004" pitchFamily="2" charset="0"/>
              </a:endParaRPr>
            </a:p>
          </p:txBody>
        </p:sp>
      </p:grpSp>
      <p:sp>
        <p:nvSpPr>
          <p:cNvPr id="1196" name="TextBox 1195">
            <a:extLst>
              <a:ext uri="{FF2B5EF4-FFF2-40B4-BE49-F238E27FC236}">
                <a16:creationId xmlns:a16="http://schemas.microsoft.com/office/drawing/2014/main" id="{CD47F143-B28B-48C2-8EF1-4E61FD01347F}"/>
              </a:ext>
            </a:extLst>
          </p:cNvPr>
          <p:cNvSpPr txBox="1"/>
          <p:nvPr/>
        </p:nvSpPr>
        <p:spPr>
          <a:xfrm>
            <a:off x="4664631" y="2829100"/>
            <a:ext cx="737702" cy="254044"/>
          </a:xfrm>
          <a:prstGeom prst="rect">
            <a:avLst/>
          </a:prstGeom>
          <a:noFill/>
        </p:spPr>
        <p:txBody>
          <a:bodyPr wrap="none" rtlCol="0">
            <a:spAutoFit/>
          </a:bodyPr>
          <a:lstStyle/>
          <a:p>
            <a:r>
              <a:rPr lang="en-CA" sz="1051" dirty="0">
                <a:latin typeface="Helvetica Neue" panose="02000503000000020004" pitchFamily="2" charset="0"/>
              </a:rPr>
              <a:t>Systemic</a:t>
            </a:r>
          </a:p>
        </p:txBody>
      </p:sp>
      <p:sp>
        <p:nvSpPr>
          <p:cNvPr id="1197" name="TextBox 1196">
            <a:extLst>
              <a:ext uri="{FF2B5EF4-FFF2-40B4-BE49-F238E27FC236}">
                <a16:creationId xmlns:a16="http://schemas.microsoft.com/office/drawing/2014/main" id="{6E34E842-A52D-4A25-B2C1-FD8A645D4617}"/>
              </a:ext>
            </a:extLst>
          </p:cNvPr>
          <p:cNvSpPr txBox="1"/>
          <p:nvPr/>
        </p:nvSpPr>
        <p:spPr>
          <a:xfrm>
            <a:off x="8132855" y="2829100"/>
            <a:ext cx="737702" cy="254044"/>
          </a:xfrm>
          <a:prstGeom prst="rect">
            <a:avLst/>
          </a:prstGeom>
          <a:noFill/>
        </p:spPr>
        <p:txBody>
          <a:bodyPr wrap="none" rtlCol="0">
            <a:spAutoFit/>
          </a:bodyPr>
          <a:lstStyle/>
          <a:p>
            <a:r>
              <a:rPr lang="en-CA" sz="1051" dirty="0">
                <a:latin typeface="Helvetica Neue" panose="02000503000000020004" pitchFamily="2" charset="0"/>
              </a:rPr>
              <a:t>Systemic</a:t>
            </a:r>
          </a:p>
        </p:txBody>
      </p:sp>
      <p:sp>
        <p:nvSpPr>
          <p:cNvPr id="1198" name="TextBox 1197">
            <a:extLst>
              <a:ext uri="{FF2B5EF4-FFF2-40B4-BE49-F238E27FC236}">
                <a16:creationId xmlns:a16="http://schemas.microsoft.com/office/drawing/2014/main" id="{9A6D1685-B08D-4438-A000-40D2D7428EED}"/>
              </a:ext>
            </a:extLst>
          </p:cNvPr>
          <p:cNvSpPr txBox="1"/>
          <p:nvPr/>
        </p:nvSpPr>
        <p:spPr>
          <a:xfrm>
            <a:off x="10618267" y="2077796"/>
            <a:ext cx="434734" cy="254044"/>
          </a:xfrm>
          <a:prstGeom prst="rect">
            <a:avLst/>
          </a:prstGeom>
          <a:noFill/>
        </p:spPr>
        <p:txBody>
          <a:bodyPr wrap="none" rtlCol="0">
            <a:spAutoFit/>
          </a:bodyPr>
          <a:lstStyle/>
          <a:p>
            <a:r>
              <a:rPr lang="en-CA" sz="1051" dirty="0">
                <a:latin typeface="Helvetica Neue" panose="02000503000000020004" pitchFamily="2" charset="0"/>
              </a:rPr>
              <a:t>Oral</a:t>
            </a:r>
          </a:p>
        </p:txBody>
      </p:sp>
      <p:sp>
        <p:nvSpPr>
          <p:cNvPr id="1199" name="TextBox 1198">
            <a:extLst>
              <a:ext uri="{FF2B5EF4-FFF2-40B4-BE49-F238E27FC236}">
                <a16:creationId xmlns:a16="http://schemas.microsoft.com/office/drawing/2014/main" id="{843E254B-1731-4E81-841C-432FCE2B2FB5}"/>
              </a:ext>
            </a:extLst>
          </p:cNvPr>
          <p:cNvSpPr txBox="1"/>
          <p:nvPr/>
        </p:nvSpPr>
        <p:spPr>
          <a:xfrm>
            <a:off x="4455329" y="1112561"/>
            <a:ext cx="3353417" cy="379656"/>
          </a:xfrm>
          <a:prstGeom prst="rect">
            <a:avLst/>
          </a:prstGeom>
          <a:solidFill>
            <a:srgbClr val="009999">
              <a:alpha val="23922"/>
            </a:srgbClr>
          </a:solidFill>
          <a:ln w="9525">
            <a:solidFill>
              <a:schemeClr val="tx1"/>
            </a:solidFill>
          </a:ln>
        </p:spPr>
        <p:txBody>
          <a:bodyPr wrap="square" rtlCol="0">
            <a:spAutoFit/>
          </a:bodyPr>
          <a:lstStyle/>
          <a:p>
            <a:pPr algn="ctr"/>
            <a:r>
              <a:rPr lang="en-CA" sz="1867" dirty="0">
                <a:latin typeface="Helvetica Neue" panose="02000503000000020004" pitchFamily="2" charset="0"/>
                <a:ea typeface="Adobe Heiti Std R" panose="020B0400000000000000" pitchFamily="34" charset="-128"/>
              </a:rPr>
              <a:t>Androgen deprivation therapy </a:t>
            </a:r>
          </a:p>
        </p:txBody>
      </p:sp>
      <p:sp>
        <p:nvSpPr>
          <p:cNvPr id="1200" name="TextBox 1199">
            <a:extLst>
              <a:ext uri="{FF2B5EF4-FFF2-40B4-BE49-F238E27FC236}">
                <a16:creationId xmlns:a16="http://schemas.microsoft.com/office/drawing/2014/main" id="{C8DC7CB9-FAE6-48E2-99D7-2EED69A30989}"/>
              </a:ext>
            </a:extLst>
          </p:cNvPr>
          <p:cNvSpPr txBox="1"/>
          <p:nvPr/>
        </p:nvSpPr>
        <p:spPr>
          <a:xfrm>
            <a:off x="973638" y="328612"/>
            <a:ext cx="10308573" cy="646331"/>
          </a:xfrm>
          <a:prstGeom prst="rect">
            <a:avLst/>
          </a:prstGeom>
          <a:noFill/>
        </p:spPr>
        <p:txBody>
          <a:bodyPr wrap="square" rtlCol="0">
            <a:spAutoFit/>
          </a:bodyPr>
          <a:lstStyle/>
          <a:p>
            <a:pPr algn="ctr"/>
            <a:r>
              <a:rPr lang="en-CA" sz="3600" b="1" dirty="0">
                <a:latin typeface="Helvetica Neue" panose="02000503000000020004" pitchFamily="2" charset="0"/>
              </a:rPr>
              <a:t>Patients diagnosed with prostate cancer</a:t>
            </a:r>
          </a:p>
        </p:txBody>
      </p:sp>
      <p:sp>
        <p:nvSpPr>
          <p:cNvPr id="1201" name="TextBox 1200">
            <a:extLst>
              <a:ext uri="{FF2B5EF4-FFF2-40B4-BE49-F238E27FC236}">
                <a16:creationId xmlns:a16="http://schemas.microsoft.com/office/drawing/2014/main" id="{7F3AA9AD-DBB0-4F3C-A67C-E5257AC73D4A}"/>
              </a:ext>
            </a:extLst>
          </p:cNvPr>
          <p:cNvSpPr txBox="1"/>
          <p:nvPr/>
        </p:nvSpPr>
        <p:spPr>
          <a:xfrm>
            <a:off x="7940661" y="1112561"/>
            <a:ext cx="3438539" cy="369332"/>
          </a:xfrm>
          <a:prstGeom prst="rect">
            <a:avLst/>
          </a:prstGeom>
          <a:solidFill>
            <a:srgbClr val="7030A0">
              <a:alpha val="32157"/>
            </a:srgbClr>
          </a:solidFill>
          <a:ln w="9525">
            <a:solidFill>
              <a:schemeClr val="tx1"/>
            </a:solidFill>
          </a:ln>
        </p:spPr>
        <p:txBody>
          <a:bodyPr wrap="square" rtlCol="0">
            <a:spAutoFit/>
          </a:bodyPr>
          <a:lstStyle/>
          <a:p>
            <a:pPr algn="ctr"/>
            <a:r>
              <a:rPr lang="en-CA" dirty="0">
                <a:latin typeface="Helvetica Neue" panose="02000503000000020004" pitchFamily="2" charset="0"/>
                <a:ea typeface="Adobe Heiti Std R" panose="020B0400000000000000" pitchFamily="34" charset="-128"/>
              </a:rPr>
              <a:t>ADT + Abiraterone acetate (AA)</a:t>
            </a:r>
          </a:p>
        </p:txBody>
      </p:sp>
      <p:sp>
        <p:nvSpPr>
          <p:cNvPr id="1202" name="Rectangle 1201">
            <a:extLst>
              <a:ext uri="{FF2B5EF4-FFF2-40B4-BE49-F238E27FC236}">
                <a16:creationId xmlns:a16="http://schemas.microsoft.com/office/drawing/2014/main" id="{ABFC356B-EA8C-4155-910D-6D7160D5C385}"/>
              </a:ext>
            </a:extLst>
          </p:cNvPr>
          <p:cNvSpPr/>
          <p:nvPr/>
        </p:nvSpPr>
        <p:spPr>
          <a:xfrm>
            <a:off x="4457150" y="1683377"/>
            <a:ext cx="3353417" cy="4584403"/>
          </a:xfrm>
          <a:prstGeom prst="rect">
            <a:avLst/>
          </a:prstGeom>
          <a:no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sz="1351" dirty="0">
              <a:latin typeface="Helvetica Neue" panose="02000503000000020004" pitchFamily="2" charset="0"/>
            </a:endParaRPr>
          </a:p>
        </p:txBody>
      </p:sp>
      <p:sp>
        <p:nvSpPr>
          <p:cNvPr id="1203" name="Rectangle 1202">
            <a:extLst>
              <a:ext uri="{FF2B5EF4-FFF2-40B4-BE49-F238E27FC236}">
                <a16:creationId xmlns:a16="http://schemas.microsoft.com/office/drawing/2014/main" id="{1C7B4F5D-A001-4145-B474-4B7F95E8AB44}"/>
              </a:ext>
            </a:extLst>
          </p:cNvPr>
          <p:cNvSpPr/>
          <p:nvPr/>
        </p:nvSpPr>
        <p:spPr>
          <a:xfrm>
            <a:off x="7940661" y="1683377"/>
            <a:ext cx="3438539" cy="4584403"/>
          </a:xfrm>
          <a:prstGeom prst="rect">
            <a:avLst/>
          </a:prstGeom>
          <a:no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sz="1351" dirty="0">
              <a:latin typeface="Helvetica Neue" panose="02000503000000020004" pitchFamily="2" charset="0"/>
            </a:endParaRPr>
          </a:p>
        </p:txBody>
      </p:sp>
      <p:grpSp>
        <p:nvGrpSpPr>
          <p:cNvPr id="1204" name="Group 1203">
            <a:extLst>
              <a:ext uri="{FF2B5EF4-FFF2-40B4-BE49-F238E27FC236}">
                <a16:creationId xmlns:a16="http://schemas.microsoft.com/office/drawing/2014/main" id="{1F3E669A-ED12-43D7-92C8-1CF4472DF9C9}"/>
              </a:ext>
            </a:extLst>
          </p:cNvPr>
          <p:cNvGrpSpPr/>
          <p:nvPr/>
        </p:nvGrpSpPr>
        <p:grpSpPr>
          <a:xfrm>
            <a:off x="7204275" y="5253900"/>
            <a:ext cx="452463" cy="654448"/>
            <a:chOff x="594818" y="559923"/>
            <a:chExt cx="278809" cy="403274"/>
          </a:xfrm>
        </p:grpSpPr>
        <p:grpSp>
          <p:nvGrpSpPr>
            <p:cNvPr id="1205" name="Group 3">
              <a:extLst>
                <a:ext uri="{FF2B5EF4-FFF2-40B4-BE49-F238E27FC236}">
                  <a16:creationId xmlns:a16="http://schemas.microsoft.com/office/drawing/2014/main" id="{42D214FE-D25D-4D47-81FF-4FA07F0040A0}"/>
                </a:ext>
              </a:extLst>
            </p:cNvPr>
            <p:cNvGrpSpPr>
              <a:grpSpLocks/>
            </p:cNvGrpSpPr>
            <p:nvPr/>
          </p:nvGrpSpPr>
          <p:grpSpPr bwMode="auto">
            <a:xfrm>
              <a:off x="594818" y="559923"/>
              <a:ext cx="278809" cy="403274"/>
              <a:chOff x="3168" y="1008"/>
              <a:chExt cx="1521" cy="2200"/>
            </a:xfrm>
          </p:grpSpPr>
          <p:sp>
            <p:nvSpPr>
              <p:cNvPr id="1207" name="Freeform 4">
                <a:extLst>
                  <a:ext uri="{FF2B5EF4-FFF2-40B4-BE49-F238E27FC236}">
                    <a16:creationId xmlns:a16="http://schemas.microsoft.com/office/drawing/2014/main" id="{049C1DA6-5EF3-48CD-9B6C-5EEEE183AB24}"/>
                  </a:ext>
                </a:extLst>
              </p:cNvPr>
              <p:cNvSpPr>
                <a:spLocks/>
              </p:cNvSpPr>
              <p:nvPr/>
            </p:nvSpPr>
            <p:spPr bwMode="auto">
              <a:xfrm>
                <a:off x="3202" y="1575"/>
                <a:ext cx="1453" cy="246"/>
              </a:xfrm>
              <a:custGeom>
                <a:avLst/>
                <a:gdLst>
                  <a:gd name="T0" fmla="*/ 8318 w 429"/>
                  <a:gd name="T1" fmla="*/ 2460 h 68"/>
                  <a:gd name="T2" fmla="*/ 0 w 429"/>
                  <a:gd name="T3" fmla="*/ 0 h 68"/>
                  <a:gd name="T4" fmla="*/ 81 w 429"/>
                  <a:gd name="T5" fmla="*/ 760 h 68"/>
                  <a:gd name="T6" fmla="*/ 8318 w 429"/>
                  <a:gd name="T7" fmla="*/ 3220 h 68"/>
                  <a:gd name="T8" fmla="*/ 16589 w 429"/>
                  <a:gd name="T9" fmla="*/ 760 h 68"/>
                  <a:gd name="T10" fmla="*/ 16667 w 429"/>
                  <a:gd name="T11" fmla="*/ 0 h 68"/>
                  <a:gd name="T12" fmla="*/ 8318 w 429"/>
                  <a:gd name="T13" fmla="*/ 2460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9" h="68">
                    <a:moveTo>
                      <a:pt x="214" y="52"/>
                    </a:moveTo>
                    <a:cubicBezTo>
                      <a:pt x="113" y="52"/>
                      <a:pt x="28" y="29"/>
                      <a:pt x="0" y="0"/>
                    </a:cubicBezTo>
                    <a:cubicBezTo>
                      <a:pt x="0" y="0"/>
                      <a:pt x="1" y="16"/>
                      <a:pt x="2" y="16"/>
                    </a:cubicBezTo>
                    <a:cubicBezTo>
                      <a:pt x="31" y="44"/>
                      <a:pt x="115" y="68"/>
                      <a:pt x="214" y="68"/>
                    </a:cubicBezTo>
                    <a:cubicBezTo>
                      <a:pt x="314" y="68"/>
                      <a:pt x="397" y="45"/>
                      <a:pt x="427" y="16"/>
                    </a:cubicBezTo>
                    <a:cubicBezTo>
                      <a:pt x="428" y="16"/>
                      <a:pt x="429" y="0"/>
                      <a:pt x="429" y="0"/>
                    </a:cubicBezTo>
                    <a:cubicBezTo>
                      <a:pt x="401" y="29"/>
                      <a:pt x="316" y="52"/>
                      <a:pt x="214" y="52"/>
                    </a:cubicBezTo>
                    <a:close/>
                  </a:path>
                </a:pathLst>
              </a:custGeom>
              <a:solidFill>
                <a:srgbClr val="DDEB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08" name="Freeform 5">
                <a:extLst>
                  <a:ext uri="{FF2B5EF4-FFF2-40B4-BE49-F238E27FC236}">
                    <a16:creationId xmlns:a16="http://schemas.microsoft.com/office/drawing/2014/main" id="{5213CB7C-88C7-4463-8ECD-7124E229C4F3}"/>
                  </a:ext>
                </a:extLst>
              </p:cNvPr>
              <p:cNvSpPr>
                <a:spLocks/>
              </p:cNvSpPr>
              <p:nvPr/>
            </p:nvSpPr>
            <p:spPr bwMode="auto">
              <a:xfrm>
                <a:off x="3256" y="1673"/>
                <a:ext cx="1341" cy="1535"/>
              </a:xfrm>
              <a:custGeom>
                <a:avLst/>
                <a:gdLst>
                  <a:gd name="T0" fmla="*/ 15377 w 396"/>
                  <a:gd name="T1" fmla="*/ 0 h 425"/>
                  <a:gd name="T2" fmla="*/ 7694 w 396"/>
                  <a:gd name="T3" fmla="*/ 1932 h 425"/>
                  <a:gd name="T4" fmla="*/ 0 w 396"/>
                  <a:gd name="T5" fmla="*/ 0 h 425"/>
                  <a:gd name="T6" fmla="*/ 1043 w 396"/>
                  <a:gd name="T7" fmla="*/ 16683 h 425"/>
                  <a:gd name="T8" fmla="*/ 1043 w 396"/>
                  <a:gd name="T9" fmla="*/ 16722 h 425"/>
                  <a:gd name="T10" fmla="*/ 7694 w 396"/>
                  <a:gd name="T11" fmla="*/ 20024 h 425"/>
                  <a:gd name="T12" fmla="*/ 14334 w 396"/>
                  <a:gd name="T13" fmla="*/ 16722 h 425"/>
                  <a:gd name="T14" fmla="*/ 14334 w 396"/>
                  <a:gd name="T15" fmla="*/ 16683 h 425"/>
                  <a:gd name="T16" fmla="*/ 15377 w 396"/>
                  <a:gd name="T17" fmla="*/ 0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6" h="425">
                    <a:moveTo>
                      <a:pt x="396" y="0"/>
                    </a:moveTo>
                    <a:cubicBezTo>
                      <a:pt x="359" y="23"/>
                      <a:pt x="285" y="41"/>
                      <a:pt x="198" y="41"/>
                    </a:cubicBezTo>
                    <a:cubicBezTo>
                      <a:pt x="112" y="41"/>
                      <a:pt x="38" y="23"/>
                      <a:pt x="0" y="0"/>
                    </a:cubicBezTo>
                    <a:cubicBezTo>
                      <a:pt x="27" y="354"/>
                      <a:pt x="27" y="354"/>
                      <a:pt x="27" y="354"/>
                    </a:cubicBezTo>
                    <a:cubicBezTo>
                      <a:pt x="27" y="355"/>
                      <a:pt x="27" y="355"/>
                      <a:pt x="27" y="355"/>
                    </a:cubicBezTo>
                    <a:cubicBezTo>
                      <a:pt x="27" y="394"/>
                      <a:pt x="103" y="425"/>
                      <a:pt x="198" y="425"/>
                    </a:cubicBezTo>
                    <a:cubicBezTo>
                      <a:pt x="293" y="425"/>
                      <a:pt x="369" y="394"/>
                      <a:pt x="369" y="355"/>
                    </a:cubicBezTo>
                    <a:cubicBezTo>
                      <a:pt x="369" y="354"/>
                      <a:pt x="369" y="354"/>
                      <a:pt x="369" y="354"/>
                    </a:cubicBezTo>
                    <a:lnTo>
                      <a:pt x="396" y="0"/>
                    </a:lnTo>
                    <a:close/>
                  </a:path>
                </a:pathLst>
              </a:custGeom>
              <a:solidFill>
                <a:srgbClr val="EAF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09" name="Freeform 6">
                <a:extLst>
                  <a:ext uri="{FF2B5EF4-FFF2-40B4-BE49-F238E27FC236}">
                    <a16:creationId xmlns:a16="http://schemas.microsoft.com/office/drawing/2014/main" id="{63BC18AB-C2F3-4638-AD1B-55466B103B98}"/>
                  </a:ext>
                </a:extLst>
              </p:cNvPr>
              <p:cNvSpPr>
                <a:spLocks/>
              </p:cNvSpPr>
              <p:nvPr/>
            </p:nvSpPr>
            <p:spPr bwMode="auto">
              <a:xfrm>
                <a:off x="3283" y="1694"/>
                <a:ext cx="105" cy="120"/>
              </a:xfrm>
              <a:custGeom>
                <a:avLst/>
                <a:gdLst>
                  <a:gd name="T0" fmla="*/ 115 w 31"/>
                  <a:gd name="T1" fmla="*/ 1585 h 33"/>
                  <a:gd name="T2" fmla="*/ 1206 w 31"/>
                  <a:gd name="T3" fmla="*/ 582 h 33"/>
                  <a:gd name="T4" fmla="*/ 0 w 31"/>
                  <a:gd name="T5" fmla="*/ 0 h 33"/>
                  <a:gd name="T6" fmla="*/ 0 60000 65536"/>
                  <a:gd name="T7" fmla="*/ 0 60000 65536"/>
                  <a:gd name="T8" fmla="*/ 0 60000 65536"/>
                </a:gdLst>
                <a:ahLst/>
                <a:cxnLst>
                  <a:cxn ang="T6">
                    <a:pos x="T0" y="T1"/>
                  </a:cxn>
                  <a:cxn ang="T7">
                    <a:pos x="T2" y="T3"/>
                  </a:cxn>
                  <a:cxn ang="T8">
                    <a:pos x="T4" y="T5"/>
                  </a:cxn>
                </a:cxnLst>
                <a:rect l="0" t="0" r="r" b="b"/>
                <a:pathLst>
                  <a:path w="31" h="33">
                    <a:moveTo>
                      <a:pt x="3" y="33"/>
                    </a:moveTo>
                    <a:cubicBezTo>
                      <a:pt x="6" y="16"/>
                      <a:pt x="18" y="18"/>
                      <a:pt x="31" y="12"/>
                    </a:cubicBezTo>
                    <a:cubicBezTo>
                      <a:pt x="20" y="10"/>
                      <a:pt x="9" y="5"/>
                      <a:pt x="0" y="0"/>
                    </a:cubicBezTo>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10" name="Oval 7">
                <a:extLst>
                  <a:ext uri="{FF2B5EF4-FFF2-40B4-BE49-F238E27FC236}">
                    <a16:creationId xmlns:a16="http://schemas.microsoft.com/office/drawing/2014/main" id="{F9157DBC-8178-4257-BCE6-48E322B8CC4D}"/>
                  </a:ext>
                </a:extLst>
              </p:cNvPr>
              <p:cNvSpPr>
                <a:spLocks noChangeArrowheads="1"/>
              </p:cNvSpPr>
              <p:nvPr/>
            </p:nvSpPr>
            <p:spPr bwMode="auto">
              <a:xfrm>
                <a:off x="3192" y="1008"/>
                <a:ext cx="1470" cy="452"/>
              </a:xfrm>
              <a:prstGeom prst="ellipse">
                <a:avLst/>
              </a:prstGeom>
              <a:solidFill>
                <a:srgbClr val="D4D1D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211" name="Freeform 10">
                <a:extLst>
                  <a:ext uri="{FF2B5EF4-FFF2-40B4-BE49-F238E27FC236}">
                    <a16:creationId xmlns:a16="http://schemas.microsoft.com/office/drawing/2014/main" id="{A2B369CD-EE03-44AC-8AFD-FD9FBD9EEC69}"/>
                  </a:ext>
                </a:extLst>
              </p:cNvPr>
              <p:cNvSpPr>
                <a:spLocks/>
              </p:cNvSpPr>
              <p:nvPr/>
            </p:nvSpPr>
            <p:spPr bwMode="auto">
              <a:xfrm>
                <a:off x="3717" y="2854"/>
                <a:ext cx="423" cy="202"/>
              </a:xfrm>
              <a:custGeom>
                <a:avLst/>
                <a:gdLst>
                  <a:gd name="T0" fmla="*/ 2406 w 125"/>
                  <a:gd name="T1" fmla="*/ 2630 h 56"/>
                  <a:gd name="T2" fmla="*/ 0 w 125"/>
                  <a:gd name="T3" fmla="*/ 1313 h 56"/>
                  <a:gd name="T4" fmla="*/ 0 w 125"/>
                  <a:gd name="T5" fmla="*/ 1313 h 56"/>
                  <a:gd name="T6" fmla="*/ 2406 w 125"/>
                  <a:gd name="T7" fmla="*/ 0 h 56"/>
                  <a:gd name="T8" fmla="*/ 4843 w 125"/>
                  <a:gd name="T9" fmla="*/ 1313 h 56"/>
                  <a:gd name="T10" fmla="*/ 2406 w 125"/>
                  <a:gd name="T11" fmla="*/ 263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 h="56">
                    <a:moveTo>
                      <a:pt x="62" y="56"/>
                    </a:moveTo>
                    <a:cubicBezTo>
                      <a:pt x="27" y="56"/>
                      <a:pt x="0" y="44"/>
                      <a:pt x="0" y="28"/>
                    </a:cubicBezTo>
                    <a:cubicBezTo>
                      <a:pt x="0" y="28"/>
                      <a:pt x="0" y="28"/>
                      <a:pt x="0" y="28"/>
                    </a:cubicBezTo>
                    <a:cubicBezTo>
                      <a:pt x="0" y="13"/>
                      <a:pt x="27" y="0"/>
                      <a:pt x="62" y="0"/>
                    </a:cubicBezTo>
                    <a:cubicBezTo>
                      <a:pt x="97" y="0"/>
                      <a:pt x="125" y="13"/>
                      <a:pt x="125" y="28"/>
                    </a:cubicBezTo>
                    <a:cubicBezTo>
                      <a:pt x="125" y="44"/>
                      <a:pt x="97" y="56"/>
                      <a:pt x="62" y="56"/>
                    </a:cubicBezTo>
                    <a:close/>
                  </a:path>
                </a:pathLst>
              </a:custGeom>
              <a:solidFill>
                <a:srgbClr val="CEE3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12" name="Freeform 11">
                <a:extLst>
                  <a:ext uri="{FF2B5EF4-FFF2-40B4-BE49-F238E27FC236}">
                    <a16:creationId xmlns:a16="http://schemas.microsoft.com/office/drawing/2014/main" id="{2E37ED18-0B54-4F12-B2F3-01AF7933999D}"/>
                  </a:ext>
                </a:extLst>
              </p:cNvPr>
              <p:cNvSpPr>
                <a:spLocks/>
              </p:cNvSpPr>
              <p:nvPr/>
            </p:nvSpPr>
            <p:spPr bwMode="auto">
              <a:xfrm>
                <a:off x="3717" y="2854"/>
                <a:ext cx="423" cy="108"/>
              </a:xfrm>
              <a:custGeom>
                <a:avLst/>
                <a:gdLst>
                  <a:gd name="T0" fmla="*/ 2406 w 125"/>
                  <a:gd name="T1" fmla="*/ 180 h 30"/>
                  <a:gd name="T2" fmla="*/ 4843 w 125"/>
                  <a:gd name="T3" fmla="*/ 1400 h 30"/>
                  <a:gd name="T4" fmla="*/ 4843 w 125"/>
                  <a:gd name="T5" fmla="*/ 1310 h 30"/>
                  <a:gd name="T6" fmla="*/ 2406 w 125"/>
                  <a:gd name="T7" fmla="*/ 0 h 30"/>
                  <a:gd name="T8" fmla="*/ 0 w 125"/>
                  <a:gd name="T9" fmla="*/ 1310 h 30"/>
                  <a:gd name="T10" fmla="*/ 0 w 125"/>
                  <a:gd name="T11" fmla="*/ 1400 h 30"/>
                  <a:gd name="T12" fmla="*/ 2406 w 125"/>
                  <a:gd name="T13" fmla="*/ 18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 h="30">
                    <a:moveTo>
                      <a:pt x="62" y="4"/>
                    </a:moveTo>
                    <a:cubicBezTo>
                      <a:pt x="96" y="4"/>
                      <a:pt x="123" y="16"/>
                      <a:pt x="125" y="30"/>
                    </a:cubicBezTo>
                    <a:cubicBezTo>
                      <a:pt x="125" y="30"/>
                      <a:pt x="125" y="29"/>
                      <a:pt x="125" y="28"/>
                    </a:cubicBezTo>
                    <a:cubicBezTo>
                      <a:pt x="125" y="13"/>
                      <a:pt x="97" y="0"/>
                      <a:pt x="62" y="0"/>
                    </a:cubicBezTo>
                    <a:cubicBezTo>
                      <a:pt x="27" y="0"/>
                      <a:pt x="0" y="13"/>
                      <a:pt x="0" y="28"/>
                    </a:cubicBezTo>
                    <a:cubicBezTo>
                      <a:pt x="0" y="29"/>
                      <a:pt x="0" y="30"/>
                      <a:pt x="0" y="30"/>
                    </a:cubicBezTo>
                    <a:cubicBezTo>
                      <a:pt x="2" y="16"/>
                      <a:pt x="29" y="4"/>
                      <a:pt x="62" y="4"/>
                    </a:cubicBezTo>
                    <a:close/>
                  </a:path>
                </a:pathLst>
              </a:custGeom>
              <a:solidFill>
                <a:srgbClr val="BBD9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13" name="Oval 12">
                <a:extLst>
                  <a:ext uri="{FF2B5EF4-FFF2-40B4-BE49-F238E27FC236}">
                    <a16:creationId xmlns:a16="http://schemas.microsoft.com/office/drawing/2014/main" id="{DD656C4E-04A5-4C44-A658-5C739A95F397}"/>
                  </a:ext>
                </a:extLst>
              </p:cNvPr>
              <p:cNvSpPr>
                <a:spLocks noChangeArrowheads="1"/>
              </p:cNvSpPr>
              <p:nvPr/>
            </p:nvSpPr>
            <p:spPr bwMode="auto">
              <a:xfrm>
                <a:off x="3842" y="2912"/>
                <a:ext cx="173" cy="87"/>
              </a:xfrm>
              <a:prstGeom prst="ellipse">
                <a:avLst/>
              </a:prstGeom>
              <a:solidFill>
                <a:srgbClr val="B4D5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214" name="Freeform 13">
                <a:extLst>
                  <a:ext uri="{FF2B5EF4-FFF2-40B4-BE49-F238E27FC236}">
                    <a16:creationId xmlns:a16="http://schemas.microsoft.com/office/drawing/2014/main" id="{3BA5D16D-591E-46FD-A52F-38C72C661103}"/>
                  </a:ext>
                </a:extLst>
              </p:cNvPr>
              <p:cNvSpPr>
                <a:spLocks/>
              </p:cNvSpPr>
              <p:nvPr/>
            </p:nvSpPr>
            <p:spPr bwMode="auto">
              <a:xfrm>
                <a:off x="3842" y="2912"/>
                <a:ext cx="173" cy="54"/>
              </a:xfrm>
              <a:custGeom>
                <a:avLst/>
                <a:gdLst>
                  <a:gd name="T0" fmla="*/ 977 w 51"/>
                  <a:gd name="T1" fmla="*/ 234 h 15"/>
                  <a:gd name="T2" fmla="*/ 1957 w 51"/>
                  <a:gd name="T3" fmla="*/ 698 h 15"/>
                  <a:gd name="T4" fmla="*/ 1991 w 51"/>
                  <a:gd name="T5" fmla="*/ 558 h 15"/>
                  <a:gd name="T6" fmla="*/ 977 w 51"/>
                  <a:gd name="T7" fmla="*/ 0 h 15"/>
                  <a:gd name="T8" fmla="*/ 0 w 51"/>
                  <a:gd name="T9" fmla="*/ 558 h 15"/>
                  <a:gd name="T10" fmla="*/ 0 w 51"/>
                  <a:gd name="T11" fmla="*/ 698 h 15"/>
                  <a:gd name="T12" fmla="*/ 977 w 51"/>
                  <a:gd name="T13" fmla="*/ 23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15">
                    <a:moveTo>
                      <a:pt x="25" y="5"/>
                    </a:moveTo>
                    <a:cubicBezTo>
                      <a:pt x="38" y="5"/>
                      <a:pt x="48" y="9"/>
                      <a:pt x="50" y="15"/>
                    </a:cubicBezTo>
                    <a:cubicBezTo>
                      <a:pt x="51" y="14"/>
                      <a:pt x="51" y="13"/>
                      <a:pt x="51" y="12"/>
                    </a:cubicBezTo>
                    <a:cubicBezTo>
                      <a:pt x="51" y="6"/>
                      <a:pt x="39" y="0"/>
                      <a:pt x="25" y="0"/>
                    </a:cubicBezTo>
                    <a:cubicBezTo>
                      <a:pt x="11" y="0"/>
                      <a:pt x="0" y="6"/>
                      <a:pt x="0" y="12"/>
                    </a:cubicBezTo>
                    <a:cubicBezTo>
                      <a:pt x="0" y="13"/>
                      <a:pt x="0" y="14"/>
                      <a:pt x="0" y="15"/>
                    </a:cubicBezTo>
                    <a:cubicBezTo>
                      <a:pt x="3" y="9"/>
                      <a:pt x="13" y="5"/>
                      <a:pt x="25" y="5"/>
                    </a:cubicBezTo>
                    <a:close/>
                  </a:path>
                </a:pathLst>
              </a:custGeom>
              <a:solidFill>
                <a:srgbClr val="8EC1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15" name="Freeform 14">
                <a:extLst>
                  <a:ext uri="{FF2B5EF4-FFF2-40B4-BE49-F238E27FC236}">
                    <a16:creationId xmlns:a16="http://schemas.microsoft.com/office/drawing/2014/main" id="{20A2724B-1E48-4E54-B227-0B231EF76BAF}"/>
                  </a:ext>
                </a:extLst>
              </p:cNvPr>
              <p:cNvSpPr>
                <a:spLocks/>
              </p:cNvSpPr>
              <p:nvPr/>
            </p:nvSpPr>
            <p:spPr bwMode="auto">
              <a:xfrm>
                <a:off x="3168" y="1275"/>
                <a:ext cx="1521" cy="488"/>
              </a:xfrm>
              <a:custGeom>
                <a:avLst/>
                <a:gdLst>
                  <a:gd name="T0" fmla="*/ 0 w 449"/>
                  <a:gd name="T1" fmla="*/ 2928 h 135"/>
                  <a:gd name="T2" fmla="*/ 8709 w 449"/>
                  <a:gd name="T3" fmla="*/ 6377 h 135"/>
                  <a:gd name="T4" fmla="*/ 17453 w 449"/>
                  <a:gd name="T5" fmla="*/ 2928 h 135"/>
                  <a:gd name="T6" fmla="*/ 17453 w 449"/>
                  <a:gd name="T7" fmla="*/ 0 h 135"/>
                  <a:gd name="T8" fmla="*/ 8709 w 449"/>
                  <a:gd name="T9" fmla="*/ 3214 h 135"/>
                  <a:gd name="T10" fmla="*/ 0 w 449"/>
                  <a:gd name="T11" fmla="*/ 0 h 135"/>
                  <a:gd name="T12" fmla="*/ 0 w 449"/>
                  <a:gd name="T13" fmla="*/ 2928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135">
                    <a:moveTo>
                      <a:pt x="0" y="62"/>
                    </a:moveTo>
                    <a:cubicBezTo>
                      <a:pt x="0" y="100"/>
                      <a:pt x="100" y="135"/>
                      <a:pt x="224" y="135"/>
                    </a:cubicBezTo>
                    <a:cubicBezTo>
                      <a:pt x="349" y="135"/>
                      <a:pt x="449" y="100"/>
                      <a:pt x="449" y="62"/>
                    </a:cubicBezTo>
                    <a:cubicBezTo>
                      <a:pt x="449" y="0"/>
                      <a:pt x="449" y="0"/>
                      <a:pt x="449" y="0"/>
                    </a:cubicBezTo>
                    <a:cubicBezTo>
                      <a:pt x="449" y="38"/>
                      <a:pt x="349" y="68"/>
                      <a:pt x="224" y="68"/>
                    </a:cubicBezTo>
                    <a:cubicBezTo>
                      <a:pt x="100" y="68"/>
                      <a:pt x="0" y="38"/>
                      <a:pt x="0" y="0"/>
                    </a:cubicBezTo>
                    <a:lnTo>
                      <a:pt x="0" y="62"/>
                    </a:lnTo>
                    <a:close/>
                  </a:path>
                </a:pathLst>
              </a:custGeom>
              <a:solidFill>
                <a:srgbClr val="B9B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16" name="Freeform 15">
                <a:extLst>
                  <a:ext uri="{FF2B5EF4-FFF2-40B4-BE49-F238E27FC236}">
                    <a16:creationId xmlns:a16="http://schemas.microsoft.com/office/drawing/2014/main" id="{D9FA899A-756D-4A89-80B2-0D3D6637756E}"/>
                  </a:ext>
                </a:extLst>
              </p:cNvPr>
              <p:cNvSpPr>
                <a:spLocks/>
              </p:cNvSpPr>
              <p:nvPr/>
            </p:nvSpPr>
            <p:spPr bwMode="auto">
              <a:xfrm>
                <a:off x="3283" y="1705"/>
                <a:ext cx="88" cy="1243"/>
              </a:xfrm>
              <a:custGeom>
                <a:avLst/>
                <a:gdLst>
                  <a:gd name="T0" fmla="*/ 0 w 88"/>
                  <a:gd name="T1" fmla="*/ 0 h 1243"/>
                  <a:gd name="T2" fmla="*/ 88 w 88"/>
                  <a:gd name="T3" fmla="*/ 1243 h 1243"/>
                  <a:gd name="T4" fmla="*/ 0 w 88"/>
                  <a:gd name="T5" fmla="*/ 0 h 1243"/>
                  <a:gd name="T6" fmla="*/ 0 60000 65536"/>
                  <a:gd name="T7" fmla="*/ 0 60000 65536"/>
                  <a:gd name="T8" fmla="*/ 0 60000 65536"/>
                </a:gdLst>
                <a:ahLst/>
                <a:cxnLst>
                  <a:cxn ang="T6">
                    <a:pos x="T0" y="T1"/>
                  </a:cxn>
                  <a:cxn ang="T7">
                    <a:pos x="T2" y="T3"/>
                  </a:cxn>
                  <a:cxn ang="T8">
                    <a:pos x="T4" y="T5"/>
                  </a:cxn>
                </a:cxnLst>
                <a:rect l="0" t="0" r="r" b="b"/>
                <a:pathLst>
                  <a:path w="88" h="1243">
                    <a:moveTo>
                      <a:pt x="0" y="0"/>
                    </a:moveTo>
                    <a:lnTo>
                      <a:pt x="88" y="1243"/>
                    </a:lnTo>
                    <a:lnTo>
                      <a:pt x="0" y="0"/>
                    </a:lnTo>
                    <a:close/>
                  </a:path>
                </a:pathLst>
              </a:custGeom>
              <a:solidFill>
                <a:srgbClr val="EAF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17" name="Line 16">
                <a:extLst>
                  <a:ext uri="{FF2B5EF4-FFF2-40B4-BE49-F238E27FC236}">
                    <a16:creationId xmlns:a16="http://schemas.microsoft.com/office/drawing/2014/main" id="{EF4B429A-51B7-410A-A294-94FC4E9072BC}"/>
                  </a:ext>
                </a:extLst>
              </p:cNvPr>
              <p:cNvSpPr>
                <a:spLocks noChangeShapeType="1"/>
              </p:cNvSpPr>
              <p:nvPr/>
            </p:nvSpPr>
            <p:spPr bwMode="auto">
              <a:xfrm>
                <a:off x="3283" y="1705"/>
                <a:ext cx="88" cy="124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18" name="Freeform 17">
                <a:extLst>
                  <a:ext uri="{FF2B5EF4-FFF2-40B4-BE49-F238E27FC236}">
                    <a16:creationId xmlns:a16="http://schemas.microsoft.com/office/drawing/2014/main" id="{D1884A0F-9364-4B8A-B5AA-8D37E46679AD}"/>
                  </a:ext>
                </a:extLst>
              </p:cNvPr>
              <p:cNvSpPr>
                <a:spLocks/>
              </p:cNvSpPr>
              <p:nvPr/>
            </p:nvSpPr>
            <p:spPr bwMode="auto">
              <a:xfrm>
                <a:off x="4482" y="1687"/>
                <a:ext cx="88" cy="1279"/>
              </a:xfrm>
              <a:custGeom>
                <a:avLst/>
                <a:gdLst>
                  <a:gd name="T0" fmla="*/ 88 w 88"/>
                  <a:gd name="T1" fmla="*/ 0 h 1279"/>
                  <a:gd name="T2" fmla="*/ 0 w 88"/>
                  <a:gd name="T3" fmla="*/ 1279 h 1279"/>
                  <a:gd name="T4" fmla="*/ 88 w 88"/>
                  <a:gd name="T5" fmla="*/ 0 h 1279"/>
                  <a:gd name="T6" fmla="*/ 0 60000 65536"/>
                  <a:gd name="T7" fmla="*/ 0 60000 65536"/>
                  <a:gd name="T8" fmla="*/ 0 60000 65536"/>
                </a:gdLst>
                <a:ahLst/>
                <a:cxnLst>
                  <a:cxn ang="T6">
                    <a:pos x="T0" y="T1"/>
                  </a:cxn>
                  <a:cxn ang="T7">
                    <a:pos x="T2" y="T3"/>
                  </a:cxn>
                  <a:cxn ang="T8">
                    <a:pos x="T4" y="T5"/>
                  </a:cxn>
                </a:cxnLst>
                <a:rect l="0" t="0" r="r" b="b"/>
                <a:pathLst>
                  <a:path w="88" h="1279">
                    <a:moveTo>
                      <a:pt x="88" y="0"/>
                    </a:moveTo>
                    <a:lnTo>
                      <a:pt x="0" y="1279"/>
                    </a:lnTo>
                    <a:lnTo>
                      <a:pt x="88" y="0"/>
                    </a:lnTo>
                    <a:close/>
                  </a:path>
                </a:pathLst>
              </a:custGeom>
              <a:solidFill>
                <a:srgbClr val="EAF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19" name="Line 18">
                <a:extLst>
                  <a:ext uri="{FF2B5EF4-FFF2-40B4-BE49-F238E27FC236}">
                    <a16:creationId xmlns:a16="http://schemas.microsoft.com/office/drawing/2014/main" id="{754C76FF-81B8-4BC0-8789-BC38ABDE22F9}"/>
                  </a:ext>
                </a:extLst>
              </p:cNvPr>
              <p:cNvSpPr>
                <a:spLocks noChangeShapeType="1"/>
              </p:cNvSpPr>
              <p:nvPr/>
            </p:nvSpPr>
            <p:spPr bwMode="auto">
              <a:xfrm flipH="1">
                <a:off x="4482" y="1687"/>
                <a:ext cx="88" cy="127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20" name="Freeform 19">
                <a:extLst>
                  <a:ext uri="{FF2B5EF4-FFF2-40B4-BE49-F238E27FC236}">
                    <a16:creationId xmlns:a16="http://schemas.microsoft.com/office/drawing/2014/main" id="{31DD4710-B221-47B4-B5E9-966E5A5E6AEE}"/>
                  </a:ext>
                </a:extLst>
              </p:cNvPr>
              <p:cNvSpPr>
                <a:spLocks/>
              </p:cNvSpPr>
              <p:nvPr/>
            </p:nvSpPr>
            <p:spPr bwMode="auto">
              <a:xfrm>
                <a:off x="3192" y="1232"/>
                <a:ext cx="1470" cy="253"/>
              </a:xfrm>
              <a:custGeom>
                <a:avLst/>
                <a:gdLst>
                  <a:gd name="T0" fmla="*/ 16864 w 434"/>
                  <a:gd name="T1" fmla="*/ 380 h 70"/>
                  <a:gd name="T2" fmla="*/ 8434 w 434"/>
                  <a:gd name="T3" fmla="*/ 3303 h 70"/>
                  <a:gd name="T4" fmla="*/ 0 w 434"/>
                  <a:gd name="T5" fmla="*/ 380 h 70"/>
                  <a:gd name="T6" fmla="*/ 0 w 434"/>
                  <a:gd name="T7" fmla="*/ 0 h 70"/>
                  <a:gd name="T8" fmla="*/ 8434 w 434"/>
                  <a:gd name="T9" fmla="*/ 2978 h 70"/>
                  <a:gd name="T10" fmla="*/ 16864 w 434"/>
                  <a:gd name="T11" fmla="*/ 0 h 70"/>
                  <a:gd name="T12" fmla="*/ 16864 w 434"/>
                  <a:gd name="T13" fmla="*/ 38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 h="70">
                    <a:moveTo>
                      <a:pt x="434" y="8"/>
                    </a:moveTo>
                    <a:cubicBezTo>
                      <a:pt x="434" y="42"/>
                      <a:pt x="338" y="70"/>
                      <a:pt x="217" y="70"/>
                    </a:cubicBezTo>
                    <a:cubicBezTo>
                      <a:pt x="97" y="70"/>
                      <a:pt x="0" y="42"/>
                      <a:pt x="0" y="8"/>
                    </a:cubicBezTo>
                    <a:cubicBezTo>
                      <a:pt x="0" y="0"/>
                      <a:pt x="0" y="0"/>
                      <a:pt x="0" y="0"/>
                    </a:cubicBezTo>
                    <a:cubicBezTo>
                      <a:pt x="0" y="35"/>
                      <a:pt x="97" y="63"/>
                      <a:pt x="217" y="63"/>
                    </a:cubicBezTo>
                    <a:cubicBezTo>
                      <a:pt x="338" y="63"/>
                      <a:pt x="434" y="35"/>
                      <a:pt x="434" y="0"/>
                    </a:cubicBezTo>
                    <a:lnTo>
                      <a:pt x="434" y="8"/>
                    </a:lnTo>
                    <a:close/>
                  </a:path>
                </a:pathLst>
              </a:custGeom>
              <a:solidFill>
                <a:srgbClr val="B9B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21" name="Freeform 20">
                <a:extLst>
                  <a:ext uri="{FF2B5EF4-FFF2-40B4-BE49-F238E27FC236}">
                    <a16:creationId xmlns:a16="http://schemas.microsoft.com/office/drawing/2014/main" id="{049864A1-0AE2-48D5-B432-D2763089DA6B}"/>
                  </a:ext>
                </a:extLst>
              </p:cNvPr>
              <p:cNvSpPr>
                <a:spLocks/>
              </p:cNvSpPr>
              <p:nvPr/>
            </p:nvSpPr>
            <p:spPr bwMode="auto">
              <a:xfrm>
                <a:off x="3168" y="1210"/>
                <a:ext cx="1521" cy="315"/>
              </a:xfrm>
              <a:custGeom>
                <a:avLst/>
                <a:gdLst>
                  <a:gd name="T0" fmla="*/ 17110 w 449"/>
                  <a:gd name="T1" fmla="*/ 0 h 87"/>
                  <a:gd name="T2" fmla="*/ 17144 w 449"/>
                  <a:gd name="T3" fmla="*/ 290 h 87"/>
                  <a:gd name="T4" fmla="*/ 17144 w 449"/>
                  <a:gd name="T5" fmla="*/ 670 h 87"/>
                  <a:gd name="T6" fmla="*/ 8709 w 449"/>
                  <a:gd name="T7" fmla="*/ 3606 h 87"/>
                  <a:gd name="T8" fmla="*/ 274 w 449"/>
                  <a:gd name="T9" fmla="*/ 670 h 87"/>
                  <a:gd name="T10" fmla="*/ 274 w 449"/>
                  <a:gd name="T11" fmla="*/ 290 h 87"/>
                  <a:gd name="T12" fmla="*/ 346 w 449"/>
                  <a:gd name="T13" fmla="*/ 0 h 87"/>
                  <a:gd name="T14" fmla="*/ 0 w 449"/>
                  <a:gd name="T15" fmla="*/ 905 h 87"/>
                  <a:gd name="T16" fmla="*/ 8709 w 449"/>
                  <a:gd name="T17" fmla="*/ 4131 h 87"/>
                  <a:gd name="T18" fmla="*/ 17453 w 449"/>
                  <a:gd name="T19" fmla="*/ 905 h 87"/>
                  <a:gd name="T20" fmla="*/ 17110 w 449"/>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9" h="87">
                    <a:moveTo>
                      <a:pt x="440" y="0"/>
                    </a:moveTo>
                    <a:cubicBezTo>
                      <a:pt x="441" y="2"/>
                      <a:pt x="441" y="4"/>
                      <a:pt x="441" y="6"/>
                    </a:cubicBezTo>
                    <a:cubicBezTo>
                      <a:pt x="441" y="14"/>
                      <a:pt x="441" y="14"/>
                      <a:pt x="441" y="14"/>
                    </a:cubicBezTo>
                    <a:cubicBezTo>
                      <a:pt x="441" y="48"/>
                      <a:pt x="345" y="76"/>
                      <a:pt x="224" y="76"/>
                    </a:cubicBezTo>
                    <a:cubicBezTo>
                      <a:pt x="104" y="76"/>
                      <a:pt x="7" y="48"/>
                      <a:pt x="7" y="14"/>
                    </a:cubicBezTo>
                    <a:cubicBezTo>
                      <a:pt x="7" y="6"/>
                      <a:pt x="7" y="6"/>
                      <a:pt x="7" y="6"/>
                    </a:cubicBezTo>
                    <a:cubicBezTo>
                      <a:pt x="7" y="4"/>
                      <a:pt x="8" y="2"/>
                      <a:pt x="9" y="0"/>
                    </a:cubicBezTo>
                    <a:cubicBezTo>
                      <a:pt x="3" y="6"/>
                      <a:pt x="0" y="12"/>
                      <a:pt x="0" y="19"/>
                    </a:cubicBezTo>
                    <a:cubicBezTo>
                      <a:pt x="0" y="57"/>
                      <a:pt x="100" y="87"/>
                      <a:pt x="224" y="87"/>
                    </a:cubicBezTo>
                    <a:cubicBezTo>
                      <a:pt x="349" y="87"/>
                      <a:pt x="449" y="57"/>
                      <a:pt x="449" y="19"/>
                    </a:cubicBezTo>
                    <a:cubicBezTo>
                      <a:pt x="449" y="12"/>
                      <a:pt x="446" y="6"/>
                      <a:pt x="440" y="0"/>
                    </a:cubicBezTo>
                    <a:close/>
                  </a:path>
                </a:pathLst>
              </a:custGeom>
              <a:solidFill>
                <a:srgbClr val="C8C6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22" name="Freeform 21">
                <a:extLst>
                  <a:ext uri="{FF2B5EF4-FFF2-40B4-BE49-F238E27FC236}">
                    <a16:creationId xmlns:a16="http://schemas.microsoft.com/office/drawing/2014/main" id="{4E4A7F8D-4219-4EFB-A2BE-3B999A4D56A3}"/>
                  </a:ext>
                </a:extLst>
              </p:cNvPr>
              <p:cNvSpPr>
                <a:spLocks/>
              </p:cNvSpPr>
              <p:nvPr/>
            </p:nvSpPr>
            <p:spPr bwMode="auto">
              <a:xfrm>
                <a:off x="3175" y="1261"/>
                <a:ext cx="1439" cy="253"/>
              </a:xfrm>
              <a:custGeom>
                <a:avLst/>
                <a:gdLst>
                  <a:gd name="T0" fmla="*/ 0 w 425"/>
                  <a:gd name="T1" fmla="*/ 0 h 70"/>
                  <a:gd name="T2" fmla="*/ 8620 w 425"/>
                  <a:gd name="T3" fmla="*/ 3303 h 70"/>
                  <a:gd name="T4" fmla="*/ 16496 w 425"/>
                  <a:gd name="T5" fmla="*/ 1279 h 70"/>
                  <a:gd name="T6" fmla="*/ 16496 w 425"/>
                  <a:gd name="T7" fmla="*/ 1279 h 70"/>
                  <a:gd name="T8" fmla="*/ 8620 w 425"/>
                  <a:gd name="T9" fmla="*/ 3123 h 70"/>
                  <a:gd name="T10" fmla="*/ 0 w 425"/>
                  <a:gd name="T11" fmla="*/ 0 h 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70">
                    <a:moveTo>
                      <a:pt x="0" y="0"/>
                    </a:moveTo>
                    <a:cubicBezTo>
                      <a:pt x="0" y="39"/>
                      <a:pt x="95" y="70"/>
                      <a:pt x="222" y="70"/>
                    </a:cubicBezTo>
                    <a:cubicBezTo>
                      <a:pt x="311" y="70"/>
                      <a:pt x="388" y="52"/>
                      <a:pt x="425" y="27"/>
                    </a:cubicBezTo>
                    <a:cubicBezTo>
                      <a:pt x="425" y="27"/>
                      <a:pt x="425" y="27"/>
                      <a:pt x="425" y="27"/>
                    </a:cubicBezTo>
                    <a:cubicBezTo>
                      <a:pt x="389" y="51"/>
                      <a:pt x="309" y="66"/>
                      <a:pt x="222" y="66"/>
                    </a:cubicBezTo>
                    <a:cubicBezTo>
                      <a:pt x="100" y="66"/>
                      <a:pt x="0" y="3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23" name="Freeform 23">
                <a:extLst>
                  <a:ext uri="{FF2B5EF4-FFF2-40B4-BE49-F238E27FC236}">
                    <a16:creationId xmlns:a16="http://schemas.microsoft.com/office/drawing/2014/main" id="{C633BEAF-966E-42A7-B386-FB4C742CCF84}"/>
                  </a:ext>
                </a:extLst>
              </p:cNvPr>
              <p:cNvSpPr>
                <a:spLocks/>
              </p:cNvSpPr>
              <p:nvPr/>
            </p:nvSpPr>
            <p:spPr bwMode="auto">
              <a:xfrm>
                <a:off x="3872" y="2829"/>
                <a:ext cx="610" cy="365"/>
              </a:xfrm>
              <a:custGeom>
                <a:avLst/>
                <a:gdLst>
                  <a:gd name="T0" fmla="*/ 5995 w 180"/>
                  <a:gd name="T1" fmla="*/ 0 h 101"/>
                  <a:gd name="T2" fmla="*/ 5216 w 180"/>
                  <a:gd name="T3" fmla="*/ 2259 h 101"/>
                  <a:gd name="T4" fmla="*/ 81 w 180"/>
                  <a:gd name="T5" fmla="*/ 4716 h 101"/>
                  <a:gd name="T6" fmla="*/ 0 w 180"/>
                  <a:gd name="T7" fmla="*/ 4716 h 101"/>
                  <a:gd name="T8" fmla="*/ 620 w 180"/>
                  <a:gd name="T9" fmla="*/ 4767 h 101"/>
                  <a:gd name="T10" fmla="*/ 7005 w 180"/>
                  <a:gd name="T11" fmla="*/ 1644 h 101"/>
                  <a:gd name="T12" fmla="*/ 5995 w 180"/>
                  <a:gd name="T13" fmla="*/ 0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101">
                    <a:moveTo>
                      <a:pt x="154" y="0"/>
                    </a:moveTo>
                    <a:cubicBezTo>
                      <a:pt x="152" y="19"/>
                      <a:pt x="146" y="35"/>
                      <a:pt x="134" y="48"/>
                    </a:cubicBezTo>
                    <a:cubicBezTo>
                      <a:pt x="104" y="80"/>
                      <a:pt x="36" y="99"/>
                      <a:pt x="2" y="100"/>
                    </a:cubicBezTo>
                    <a:cubicBezTo>
                      <a:pt x="1" y="100"/>
                      <a:pt x="0" y="100"/>
                      <a:pt x="0" y="100"/>
                    </a:cubicBezTo>
                    <a:cubicBezTo>
                      <a:pt x="5" y="100"/>
                      <a:pt x="11" y="101"/>
                      <a:pt x="16" y="101"/>
                    </a:cubicBezTo>
                    <a:cubicBezTo>
                      <a:pt x="107" y="101"/>
                      <a:pt x="180" y="72"/>
                      <a:pt x="180" y="35"/>
                    </a:cubicBezTo>
                    <a:cubicBezTo>
                      <a:pt x="180" y="22"/>
                      <a:pt x="171" y="10"/>
                      <a:pt x="154" y="0"/>
                    </a:cubicBezTo>
                    <a:close/>
                  </a:path>
                </a:pathLst>
              </a:custGeom>
              <a:solidFill>
                <a:srgbClr val="C1DC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24" name="Freeform 24">
                <a:extLst>
                  <a:ext uri="{FF2B5EF4-FFF2-40B4-BE49-F238E27FC236}">
                    <a16:creationId xmlns:a16="http://schemas.microsoft.com/office/drawing/2014/main" id="{5922803D-9305-4F7C-9E6A-8841ACB626F1}"/>
                  </a:ext>
                </a:extLst>
              </p:cNvPr>
              <p:cNvSpPr>
                <a:spLocks/>
              </p:cNvSpPr>
              <p:nvPr/>
            </p:nvSpPr>
            <p:spPr bwMode="auto">
              <a:xfrm>
                <a:off x="4225" y="2139"/>
                <a:ext cx="305" cy="1011"/>
              </a:xfrm>
              <a:custGeom>
                <a:avLst/>
                <a:gdLst>
                  <a:gd name="T0" fmla="*/ 3504 w 90"/>
                  <a:gd name="T1" fmla="*/ 0 h 280"/>
                  <a:gd name="T2" fmla="*/ 2962 w 90"/>
                  <a:gd name="T3" fmla="*/ 10262 h 280"/>
                  <a:gd name="T4" fmla="*/ 2413 w 90"/>
                  <a:gd name="T5" fmla="*/ 11811 h 280"/>
                  <a:gd name="T6" fmla="*/ 0 w 90"/>
                  <a:gd name="T7" fmla="*/ 13179 h 280"/>
                  <a:gd name="T8" fmla="*/ 2332 w 90"/>
                  <a:gd name="T9" fmla="*/ 10457 h 280"/>
                  <a:gd name="T10" fmla="*/ 3423 w 90"/>
                  <a:gd name="T11" fmla="*/ 184 h 2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280">
                    <a:moveTo>
                      <a:pt x="90" y="0"/>
                    </a:moveTo>
                    <a:cubicBezTo>
                      <a:pt x="76" y="218"/>
                      <a:pt x="76" y="218"/>
                      <a:pt x="76" y="218"/>
                    </a:cubicBezTo>
                    <a:cubicBezTo>
                      <a:pt x="76" y="218"/>
                      <a:pt x="79" y="238"/>
                      <a:pt x="62" y="251"/>
                    </a:cubicBezTo>
                    <a:cubicBezTo>
                      <a:pt x="44" y="264"/>
                      <a:pt x="8" y="280"/>
                      <a:pt x="0" y="280"/>
                    </a:cubicBezTo>
                    <a:cubicBezTo>
                      <a:pt x="26" y="264"/>
                      <a:pt x="50" y="251"/>
                      <a:pt x="60" y="222"/>
                    </a:cubicBezTo>
                    <a:cubicBezTo>
                      <a:pt x="71" y="192"/>
                      <a:pt x="88" y="4"/>
                      <a:pt x="88" y="4"/>
                    </a:cubicBezTo>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25" name="Freeform 25">
                <a:extLst>
                  <a:ext uri="{FF2B5EF4-FFF2-40B4-BE49-F238E27FC236}">
                    <a16:creationId xmlns:a16="http://schemas.microsoft.com/office/drawing/2014/main" id="{065E410F-4E91-45DD-A0C5-F5DDB2BC4826}"/>
                  </a:ext>
                </a:extLst>
              </p:cNvPr>
              <p:cNvSpPr>
                <a:spLocks/>
              </p:cNvSpPr>
              <p:nvPr/>
            </p:nvSpPr>
            <p:spPr bwMode="auto">
              <a:xfrm>
                <a:off x="4225" y="2868"/>
                <a:ext cx="257" cy="282"/>
              </a:xfrm>
              <a:custGeom>
                <a:avLst/>
                <a:gdLst>
                  <a:gd name="T0" fmla="*/ 2939 w 76"/>
                  <a:gd name="T1" fmla="*/ 1085 h 78"/>
                  <a:gd name="T2" fmla="*/ 2516 w 76"/>
                  <a:gd name="T3" fmla="*/ 0 h 78"/>
                  <a:gd name="T4" fmla="*/ 2320 w 76"/>
                  <a:gd name="T5" fmla="*/ 940 h 78"/>
                  <a:gd name="T6" fmla="*/ 0 w 76"/>
                  <a:gd name="T7" fmla="*/ 3688 h 78"/>
                  <a:gd name="T8" fmla="*/ 2401 w 76"/>
                  <a:gd name="T9" fmla="*/ 2314 h 78"/>
                  <a:gd name="T10" fmla="*/ 2939 w 76"/>
                  <a:gd name="T11" fmla="*/ 1085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 h="78">
                    <a:moveTo>
                      <a:pt x="76" y="23"/>
                    </a:moveTo>
                    <a:cubicBezTo>
                      <a:pt x="76" y="15"/>
                      <a:pt x="72" y="7"/>
                      <a:pt x="65" y="0"/>
                    </a:cubicBezTo>
                    <a:cubicBezTo>
                      <a:pt x="63" y="9"/>
                      <a:pt x="62" y="16"/>
                      <a:pt x="60" y="20"/>
                    </a:cubicBezTo>
                    <a:cubicBezTo>
                      <a:pt x="50" y="49"/>
                      <a:pt x="26" y="62"/>
                      <a:pt x="0" y="78"/>
                    </a:cubicBezTo>
                    <a:cubicBezTo>
                      <a:pt x="8" y="78"/>
                      <a:pt x="44" y="62"/>
                      <a:pt x="62" y="49"/>
                    </a:cubicBezTo>
                    <a:cubicBezTo>
                      <a:pt x="72" y="41"/>
                      <a:pt x="75" y="30"/>
                      <a:pt x="76" y="23"/>
                    </a:cubicBezTo>
                    <a:close/>
                  </a:path>
                </a:pathLst>
              </a:custGeom>
              <a:solidFill>
                <a:srgbClr val="91C2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26" name="Freeform 26">
                <a:extLst>
                  <a:ext uri="{FF2B5EF4-FFF2-40B4-BE49-F238E27FC236}">
                    <a16:creationId xmlns:a16="http://schemas.microsoft.com/office/drawing/2014/main" id="{61F8C109-BED0-4597-A709-44B84E0E8216}"/>
                  </a:ext>
                </a:extLst>
              </p:cNvPr>
              <p:cNvSpPr>
                <a:spLocks/>
              </p:cNvSpPr>
              <p:nvPr/>
            </p:nvSpPr>
            <p:spPr bwMode="auto">
              <a:xfrm>
                <a:off x="3893" y="1821"/>
                <a:ext cx="30" cy="36"/>
              </a:xfrm>
              <a:custGeom>
                <a:avLst/>
                <a:gdLst>
                  <a:gd name="T0" fmla="*/ 0 w 9"/>
                  <a:gd name="T1" fmla="*/ 0 h 10"/>
                  <a:gd name="T2" fmla="*/ 0 w 9"/>
                  <a:gd name="T3" fmla="*/ 468 h 10"/>
                  <a:gd name="T4" fmla="*/ 333 w 9"/>
                  <a:gd name="T5" fmla="*/ 468 h 10"/>
                  <a:gd name="T6" fmla="*/ 333 w 9"/>
                  <a:gd name="T7" fmla="*/ 0 h 10"/>
                  <a:gd name="T8" fmla="*/ 0 w 9"/>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0" y="0"/>
                    </a:moveTo>
                    <a:cubicBezTo>
                      <a:pt x="0" y="10"/>
                      <a:pt x="0" y="10"/>
                      <a:pt x="0" y="10"/>
                    </a:cubicBezTo>
                    <a:cubicBezTo>
                      <a:pt x="9" y="10"/>
                      <a:pt x="9" y="10"/>
                      <a:pt x="9" y="10"/>
                    </a:cubicBezTo>
                    <a:cubicBezTo>
                      <a:pt x="9" y="0"/>
                      <a:pt x="9" y="0"/>
                      <a:pt x="9" y="0"/>
                    </a:cubicBezTo>
                    <a:cubicBezTo>
                      <a:pt x="6" y="0"/>
                      <a:pt x="3" y="0"/>
                      <a:pt x="0" y="0"/>
                    </a:cubicBezTo>
                    <a:close/>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27" name="Freeform 27">
                <a:extLst>
                  <a:ext uri="{FF2B5EF4-FFF2-40B4-BE49-F238E27FC236}">
                    <a16:creationId xmlns:a16="http://schemas.microsoft.com/office/drawing/2014/main" id="{F12A735B-2423-4452-BC62-C67F78ECAE7A}"/>
                  </a:ext>
                </a:extLst>
              </p:cNvPr>
              <p:cNvSpPr>
                <a:spLocks/>
              </p:cNvSpPr>
              <p:nvPr/>
            </p:nvSpPr>
            <p:spPr bwMode="auto">
              <a:xfrm>
                <a:off x="3392" y="1738"/>
                <a:ext cx="27" cy="47"/>
              </a:xfrm>
              <a:custGeom>
                <a:avLst/>
                <a:gdLst>
                  <a:gd name="T0" fmla="*/ 307 w 8"/>
                  <a:gd name="T1" fmla="*/ 145 h 13"/>
                  <a:gd name="T2" fmla="*/ 0 w 8"/>
                  <a:gd name="T3" fmla="*/ 0 h 13"/>
                  <a:gd name="T4" fmla="*/ 0 w 8"/>
                  <a:gd name="T5" fmla="*/ 524 h 13"/>
                  <a:gd name="T6" fmla="*/ 307 w 8"/>
                  <a:gd name="T7" fmla="*/ 615 h 13"/>
                  <a:gd name="T8" fmla="*/ 307 w 8"/>
                  <a:gd name="T9" fmla="*/ 14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3">
                    <a:moveTo>
                      <a:pt x="8" y="3"/>
                    </a:moveTo>
                    <a:cubicBezTo>
                      <a:pt x="5" y="2"/>
                      <a:pt x="2" y="1"/>
                      <a:pt x="0" y="0"/>
                    </a:cubicBezTo>
                    <a:cubicBezTo>
                      <a:pt x="0" y="11"/>
                      <a:pt x="0" y="11"/>
                      <a:pt x="0" y="11"/>
                    </a:cubicBezTo>
                    <a:cubicBezTo>
                      <a:pt x="8" y="13"/>
                      <a:pt x="8" y="13"/>
                      <a:pt x="8" y="13"/>
                    </a:cubicBezTo>
                    <a:lnTo>
                      <a:pt x="8" y="3"/>
                    </a:lnTo>
                    <a:close/>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28" name="Freeform 28">
                <a:extLst>
                  <a:ext uri="{FF2B5EF4-FFF2-40B4-BE49-F238E27FC236}">
                    <a16:creationId xmlns:a16="http://schemas.microsoft.com/office/drawing/2014/main" id="{076B0DAB-529D-4CF2-A135-06EE0BE9226A}"/>
                  </a:ext>
                </a:extLst>
              </p:cNvPr>
              <p:cNvSpPr>
                <a:spLocks/>
              </p:cNvSpPr>
              <p:nvPr/>
            </p:nvSpPr>
            <p:spPr bwMode="auto">
              <a:xfrm>
                <a:off x="4482" y="1720"/>
                <a:ext cx="31" cy="47"/>
              </a:xfrm>
              <a:custGeom>
                <a:avLst/>
                <a:gdLst>
                  <a:gd name="T0" fmla="*/ 369 w 9"/>
                  <a:gd name="T1" fmla="*/ 0 h 13"/>
                  <a:gd name="T2" fmla="*/ 0 w 9"/>
                  <a:gd name="T3" fmla="*/ 145 h 13"/>
                  <a:gd name="T4" fmla="*/ 0 w 9"/>
                  <a:gd name="T5" fmla="*/ 615 h 13"/>
                  <a:gd name="T6" fmla="*/ 369 w 9"/>
                  <a:gd name="T7" fmla="*/ 470 h 13"/>
                  <a:gd name="T8" fmla="*/ 369 w 9"/>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3">
                    <a:moveTo>
                      <a:pt x="9" y="0"/>
                    </a:moveTo>
                    <a:cubicBezTo>
                      <a:pt x="6" y="1"/>
                      <a:pt x="3" y="2"/>
                      <a:pt x="0" y="3"/>
                    </a:cubicBezTo>
                    <a:cubicBezTo>
                      <a:pt x="0" y="13"/>
                      <a:pt x="0" y="13"/>
                      <a:pt x="0" y="13"/>
                    </a:cubicBezTo>
                    <a:cubicBezTo>
                      <a:pt x="9" y="10"/>
                      <a:pt x="9" y="10"/>
                      <a:pt x="9" y="10"/>
                    </a:cubicBezTo>
                    <a:lnTo>
                      <a:pt x="9" y="0"/>
                    </a:lnTo>
                    <a:close/>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29" name="Freeform 31">
                <a:extLst>
                  <a:ext uri="{FF2B5EF4-FFF2-40B4-BE49-F238E27FC236}">
                    <a16:creationId xmlns:a16="http://schemas.microsoft.com/office/drawing/2014/main" id="{E88EEE8B-2B72-43D0-8C1A-18DAD9C3761C}"/>
                  </a:ext>
                </a:extLst>
              </p:cNvPr>
              <p:cNvSpPr>
                <a:spLocks/>
              </p:cNvSpPr>
              <p:nvPr/>
            </p:nvSpPr>
            <p:spPr bwMode="auto">
              <a:xfrm>
                <a:off x="3717" y="2861"/>
                <a:ext cx="135" cy="177"/>
              </a:xfrm>
              <a:custGeom>
                <a:avLst/>
                <a:gdLst>
                  <a:gd name="T0" fmla="*/ 1036 w 40"/>
                  <a:gd name="T1" fmla="*/ 2308 h 49"/>
                  <a:gd name="T2" fmla="*/ 1539 w 40"/>
                  <a:gd name="T3" fmla="*/ 0 h 49"/>
                  <a:gd name="T4" fmla="*/ 0 w 40"/>
                  <a:gd name="T5" fmla="*/ 1228 h 49"/>
                  <a:gd name="T6" fmla="*/ 1036 w 40"/>
                  <a:gd name="T7" fmla="*/ 230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49">
                    <a:moveTo>
                      <a:pt x="27" y="49"/>
                    </a:moveTo>
                    <a:cubicBezTo>
                      <a:pt x="33" y="38"/>
                      <a:pt x="37" y="20"/>
                      <a:pt x="40" y="0"/>
                    </a:cubicBezTo>
                    <a:cubicBezTo>
                      <a:pt x="16" y="4"/>
                      <a:pt x="0" y="14"/>
                      <a:pt x="0" y="26"/>
                    </a:cubicBezTo>
                    <a:cubicBezTo>
                      <a:pt x="0" y="36"/>
                      <a:pt x="10" y="44"/>
                      <a:pt x="27" y="49"/>
                    </a:cubicBezTo>
                    <a:close/>
                  </a:path>
                </a:pathLst>
              </a:custGeom>
              <a:solidFill>
                <a:srgbClr val="E3EF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30" name="Freeform 34">
                <a:extLst>
                  <a:ext uri="{FF2B5EF4-FFF2-40B4-BE49-F238E27FC236}">
                    <a16:creationId xmlns:a16="http://schemas.microsoft.com/office/drawing/2014/main" id="{43451192-0586-4B6C-9F46-D379C628BD36}"/>
                  </a:ext>
                </a:extLst>
              </p:cNvPr>
              <p:cNvSpPr>
                <a:spLocks noEditPoints="1"/>
              </p:cNvSpPr>
              <p:nvPr/>
            </p:nvSpPr>
            <p:spPr bwMode="auto">
              <a:xfrm>
                <a:off x="3974" y="1694"/>
                <a:ext cx="589" cy="380"/>
              </a:xfrm>
              <a:custGeom>
                <a:avLst/>
                <a:gdLst>
                  <a:gd name="T0" fmla="*/ 0 w 174"/>
                  <a:gd name="T1" fmla="*/ 1701 h 105"/>
                  <a:gd name="T2" fmla="*/ 196 w 174"/>
                  <a:gd name="T3" fmla="*/ 1755 h 105"/>
                  <a:gd name="T4" fmla="*/ 34 w 174"/>
                  <a:gd name="T5" fmla="*/ 1701 h 105"/>
                  <a:gd name="T6" fmla="*/ 0 w 174"/>
                  <a:gd name="T7" fmla="*/ 1701 h 105"/>
                  <a:gd name="T8" fmla="*/ 894 w 174"/>
                  <a:gd name="T9" fmla="*/ 1610 h 105"/>
                  <a:gd name="T10" fmla="*/ 196 w 174"/>
                  <a:gd name="T11" fmla="*/ 1755 h 105"/>
                  <a:gd name="T12" fmla="*/ 4573 w 174"/>
                  <a:gd name="T13" fmla="*/ 2045 h 105"/>
                  <a:gd name="T14" fmla="*/ 6438 w 174"/>
                  <a:gd name="T15" fmla="*/ 4976 h 105"/>
                  <a:gd name="T16" fmla="*/ 6750 w 174"/>
                  <a:gd name="T17" fmla="*/ 0 h 105"/>
                  <a:gd name="T18" fmla="*/ 894 w 174"/>
                  <a:gd name="T19" fmla="*/ 1610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4" h="105">
                    <a:moveTo>
                      <a:pt x="0" y="36"/>
                    </a:moveTo>
                    <a:cubicBezTo>
                      <a:pt x="1" y="37"/>
                      <a:pt x="3" y="37"/>
                      <a:pt x="5" y="37"/>
                    </a:cubicBezTo>
                    <a:cubicBezTo>
                      <a:pt x="2" y="36"/>
                      <a:pt x="1" y="36"/>
                      <a:pt x="1" y="36"/>
                    </a:cubicBezTo>
                    <a:lnTo>
                      <a:pt x="0" y="36"/>
                    </a:lnTo>
                    <a:close/>
                    <a:moveTo>
                      <a:pt x="23" y="34"/>
                    </a:moveTo>
                    <a:cubicBezTo>
                      <a:pt x="16" y="36"/>
                      <a:pt x="10" y="36"/>
                      <a:pt x="5" y="37"/>
                    </a:cubicBezTo>
                    <a:cubicBezTo>
                      <a:pt x="20" y="37"/>
                      <a:pt x="78" y="34"/>
                      <a:pt x="118" y="43"/>
                    </a:cubicBezTo>
                    <a:cubicBezTo>
                      <a:pt x="158" y="52"/>
                      <a:pt x="166" y="105"/>
                      <a:pt x="166" y="105"/>
                    </a:cubicBezTo>
                    <a:cubicBezTo>
                      <a:pt x="174" y="0"/>
                      <a:pt x="174" y="0"/>
                      <a:pt x="174" y="0"/>
                    </a:cubicBezTo>
                    <a:cubicBezTo>
                      <a:pt x="141" y="17"/>
                      <a:pt x="87" y="30"/>
                      <a:pt x="23" y="34"/>
                    </a:cubicBezTo>
                    <a:close/>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31" name="Freeform 35">
                <a:extLst>
                  <a:ext uri="{FF2B5EF4-FFF2-40B4-BE49-F238E27FC236}">
                    <a16:creationId xmlns:a16="http://schemas.microsoft.com/office/drawing/2014/main" id="{C228DF0E-A6E4-4BFE-81B8-FD425AFE582D}"/>
                  </a:ext>
                </a:extLst>
              </p:cNvPr>
              <p:cNvSpPr>
                <a:spLocks/>
              </p:cNvSpPr>
              <p:nvPr/>
            </p:nvSpPr>
            <p:spPr bwMode="auto">
              <a:xfrm>
                <a:off x="4401" y="1694"/>
                <a:ext cx="156" cy="138"/>
              </a:xfrm>
              <a:custGeom>
                <a:avLst/>
                <a:gdLst>
                  <a:gd name="T0" fmla="*/ 0 w 46"/>
                  <a:gd name="T1" fmla="*/ 817 h 38"/>
                  <a:gd name="T2" fmla="*/ 1679 w 46"/>
                  <a:gd name="T3" fmla="*/ 1819 h 38"/>
                  <a:gd name="T4" fmla="*/ 1760 w 46"/>
                  <a:gd name="T5" fmla="*/ 0 h 38"/>
                  <a:gd name="T6" fmla="*/ 861 w 46"/>
                  <a:gd name="T7" fmla="*/ 476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0" y="17"/>
                    </a:moveTo>
                    <a:cubicBezTo>
                      <a:pt x="18" y="15"/>
                      <a:pt x="41" y="15"/>
                      <a:pt x="43" y="38"/>
                    </a:cubicBezTo>
                    <a:cubicBezTo>
                      <a:pt x="46" y="27"/>
                      <a:pt x="45" y="11"/>
                      <a:pt x="45" y="0"/>
                    </a:cubicBezTo>
                    <a:cubicBezTo>
                      <a:pt x="39" y="5"/>
                      <a:pt x="30" y="8"/>
                      <a:pt x="22" y="10"/>
                    </a:cubicBezTo>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32" name="Freeform 36">
                <a:extLst>
                  <a:ext uri="{FF2B5EF4-FFF2-40B4-BE49-F238E27FC236}">
                    <a16:creationId xmlns:a16="http://schemas.microsoft.com/office/drawing/2014/main" id="{EC8866D0-38FD-4884-AA0A-B73B06297A64}"/>
                  </a:ext>
                </a:extLst>
              </p:cNvPr>
              <p:cNvSpPr>
                <a:spLocks/>
              </p:cNvSpPr>
              <p:nvPr/>
            </p:nvSpPr>
            <p:spPr bwMode="auto">
              <a:xfrm>
                <a:off x="3605" y="1738"/>
                <a:ext cx="288" cy="83"/>
              </a:xfrm>
              <a:custGeom>
                <a:avLst/>
                <a:gdLst>
                  <a:gd name="T0" fmla="*/ 0 w 85"/>
                  <a:gd name="T1" fmla="*/ 754 h 23"/>
                  <a:gd name="T2" fmla="*/ 3307 w 85"/>
                  <a:gd name="T3" fmla="*/ 1083 h 23"/>
                  <a:gd name="T4" fmla="*/ 3307 w 85"/>
                  <a:gd name="T5" fmla="*/ 325 h 23"/>
                  <a:gd name="T6" fmla="*/ 0 w 85"/>
                  <a:gd name="T7" fmla="*/ 0 h 23"/>
                  <a:gd name="T8" fmla="*/ 0 w 85"/>
                  <a:gd name="T9" fmla="*/ 75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16"/>
                    </a:moveTo>
                    <a:cubicBezTo>
                      <a:pt x="26" y="20"/>
                      <a:pt x="55" y="23"/>
                      <a:pt x="85" y="23"/>
                    </a:cubicBezTo>
                    <a:cubicBezTo>
                      <a:pt x="85" y="7"/>
                      <a:pt x="85" y="7"/>
                      <a:pt x="85" y="7"/>
                    </a:cubicBezTo>
                    <a:cubicBezTo>
                      <a:pt x="55" y="6"/>
                      <a:pt x="26" y="4"/>
                      <a:pt x="0" y="0"/>
                    </a:cubicBezTo>
                    <a:lnTo>
                      <a:pt x="0" y="16"/>
                    </a:lnTo>
                    <a:close/>
                  </a:path>
                </a:pathLst>
              </a:custGeom>
              <a:solidFill>
                <a:srgbClr val="EF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33" name="Freeform 37">
                <a:extLst>
                  <a:ext uri="{FF2B5EF4-FFF2-40B4-BE49-F238E27FC236}">
                    <a16:creationId xmlns:a16="http://schemas.microsoft.com/office/drawing/2014/main" id="{69B2DF48-867E-47FF-9841-66AC0A485DE4}"/>
                  </a:ext>
                </a:extLst>
              </p:cNvPr>
              <p:cNvSpPr>
                <a:spLocks/>
              </p:cNvSpPr>
              <p:nvPr/>
            </p:nvSpPr>
            <p:spPr bwMode="auto">
              <a:xfrm>
                <a:off x="3696" y="1749"/>
                <a:ext cx="88" cy="68"/>
              </a:xfrm>
              <a:custGeom>
                <a:avLst/>
                <a:gdLst>
                  <a:gd name="T0" fmla="*/ 0 w 26"/>
                  <a:gd name="T1" fmla="*/ 730 h 19"/>
                  <a:gd name="T2" fmla="*/ 975 w 26"/>
                  <a:gd name="T3" fmla="*/ 870 h 19"/>
                  <a:gd name="T4" fmla="*/ 975 w 26"/>
                  <a:gd name="T5" fmla="*/ 89 h 19"/>
                  <a:gd name="T6" fmla="*/ 0 w 26"/>
                  <a:gd name="T7" fmla="*/ 0 h 19"/>
                  <a:gd name="T8" fmla="*/ 0 w 26"/>
                  <a:gd name="T9" fmla="*/ 73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9">
                    <a:moveTo>
                      <a:pt x="0" y="16"/>
                    </a:moveTo>
                    <a:cubicBezTo>
                      <a:pt x="8" y="17"/>
                      <a:pt x="17" y="18"/>
                      <a:pt x="25" y="19"/>
                    </a:cubicBezTo>
                    <a:cubicBezTo>
                      <a:pt x="26" y="14"/>
                      <a:pt x="25" y="8"/>
                      <a:pt x="25" y="2"/>
                    </a:cubicBezTo>
                    <a:cubicBezTo>
                      <a:pt x="16" y="2"/>
                      <a:pt x="8" y="1"/>
                      <a:pt x="0" y="0"/>
                    </a:cubicBez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34" name="Freeform 38">
                <a:extLst>
                  <a:ext uri="{FF2B5EF4-FFF2-40B4-BE49-F238E27FC236}">
                    <a16:creationId xmlns:a16="http://schemas.microsoft.com/office/drawing/2014/main" id="{DFCF819A-9ADD-4C6E-8B25-58474E500C5C}"/>
                  </a:ext>
                </a:extLst>
              </p:cNvPr>
              <p:cNvSpPr>
                <a:spLocks/>
              </p:cNvSpPr>
              <p:nvPr/>
            </p:nvSpPr>
            <p:spPr bwMode="auto">
              <a:xfrm>
                <a:off x="3219" y="1590"/>
                <a:ext cx="139" cy="137"/>
              </a:xfrm>
              <a:custGeom>
                <a:avLst/>
                <a:gdLst>
                  <a:gd name="T0" fmla="*/ 1597 w 41"/>
                  <a:gd name="T1" fmla="*/ 1781 h 38"/>
                  <a:gd name="T2" fmla="*/ 1597 w 41"/>
                  <a:gd name="T3" fmla="*/ 1078 h 38"/>
                  <a:gd name="T4" fmla="*/ 0 w 41"/>
                  <a:gd name="T5" fmla="*/ 0 h 38"/>
                  <a:gd name="T6" fmla="*/ 0 w 41"/>
                  <a:gd name="T7" fmla="*/ 703 h 38"/>
                  <a:gd name="T8" fmla="*/ 1597 w 41"/>
                  <a:gd name="T9" fmla="*/ 1781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8">
                    <a:moveTo>
                      <a:pt x="41" y="38"/>
                    </a:moveTo>
                    <a:cubicBezTo>
                      <a:pt x="41" y="23"/>
                      <a:pt x="41" y="23"/>
                      <a:pt x="41" y="23"/>
                    </a:cubicBezTo>
                    <a:cubicBezTo>
                      <a:pt x="23" y="16"/>
                      <a:pt x="9" y="8"/>
                      <a:pt x="0" y="0"/>
                    </a:cubicBezTo>
                    <a:cubicBezTo>
                      <a:pt x="0" y="15"/>
                      <a:pt x="0" y="15"/>
                      <a:pt x="0" y="15"/>
                    </a:cubicBezTo>
                    <a:cubicBezTo>
                      <a:pt x="10" y="23"/>
                      <a:pt x="24" y="31"/>
                      <a:pt x="41" y="38"/>
                    </a:cubicBezTo>
                    <a:close/>
                  </a:path>
                </a:pathLst>
              </a:custGeom>
              <a:solidFill>
                <a:srgbClr val="BEDA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35" name="Freeform 39">
                <a:extLst>
                  <a:ext uri="{FF2B5EF4-FFF2-40B4-BE49-F238E27FC236}">
                    <a16:creationId xmlns:a16="http://schemas.microsoft.com/office/drawing/2014/main" id="{2C1467C8-C1F7-4A50-8D3E-014CBBC789CD}"/>
                  </a:ext>
                </a:extLst>
              </p:cNvPr>
              <p:cNvSpPr>
                <a:spLocks/>
              </p:cNvSpPr>
              <p:nvPr/>
            </p:nvSpPr>
            <p:spPr bwMode="auto">
              <a:xfrm>
                <a:off x="3215" y="1590"/>
                <a:ext cx="55" cy="90"/>
              </a:xfrm>
              <a:custGeom>
                <a:avLst/>
                <a:gdLst>
                  <a:gd name="T0" fmla="*/ 650 w 16"/>
                  <a:gd name="T1" fmla="*/ 1166 h 25"/>
                  <a:gd name="T2" fmla="*/ 533 w 16"/>
                  <a:gd name="T3" fmla="*/ 414 h 25"/>
                  <a:gd name="T4" fmla="*/ 0 w 16"/>
                  <a:gd name="T5" fmla="*/ 0 h 25"/>
                  <a:gd name="T6" fmla="*/ 83 w 16"/>
                  <a:gd name="T7" fmla="*/ 752 h 25"/>
                  <a:gd name="T8" fmla="*/ 650 w 16"/>
                  <a:gd name="T9" fmla="*/ 1166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5">
                    <a:moveTo>
                      <a:pt x="16" y="25"/>
                    </a:moveTo>
                    <a:cubicBezTo>
                      <a:pt x="16" y="25"/>
                      <a:pt x="14" y="10"/>
                      <a:pt x="13" y="9"/>
                    </a:cubicBezTo>
                    <a:cubicBezTo>
                      <a:pt x="8" y="6"/>
                      <a:pt x="4" y="3"/>
                      <a:pt x="0" y="0"/>
                    </a:cubicBezTo>
                    <a:cubicBezTo>
                      <a:pt x="2" y="16"/>
                      <a:pt x="2" y="16"/>
                      <a:pt x="2" y="16"/>
                    </a:cubicBezTo>
                    <a:cubicBezTo>
                      <a:pt x="6" y="19"/>
                      <a:pt x="11" y="22"/>
                      <a:pt x="16" y="25"/>
                    </a:cubicBezTo>
                    <a:close/>
                  </a:path>
                </a:pathLst>
              </a:custGeom>
              <a:solidFill>
                <a:srgbClr val="89BE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36" name="Freeform 40">
                <a:extLst>
                  <a:ext uri="{FF2B5EF4-FFF2-40B4-BE49-F238E27FC236}">
                    <a16:creationId xmlns:a16="http://schemas.microsoft.com/office/drawing/2014/main" id="{CE57AEBE-8FC2-4103-BF69-3809ACE5A464}"/>
                  </a:ext>
                </a:extLst>
              </p:cNvPr>
              <p:cNvSpPr>
                <a:spLocks/>
              </p:cNvSpPr>
              <p:nvPr/>
            </p:nvSpPr>
            <p:spPr bwMode="auto">
              <a:xfrm>
                <a:off x="4326" y="1597"/>
                <a:ext cx="305" cy="181"/>
              </a:xfrm>
              <a:custGeom>
                <a:avLst/>
                <a:gdLst>
                  <a:gd name="T0" fmla="*/ 0 w 90"/>
                  <a:gd name="T1" fmla="*/ 2371 h 50"/>
                  <a:gd name="T2" fmla="*/ 3467 w 90"/>
                  <a:gd name="T3" fmla="*/ 760 h 50"/>
                  <a:gd name="T4" fmla="*/ 3504 w 90"/>
                  <a:gd name="T5" fmla="*/ 670 h 50"/>
                  <a:gd name="T6" fmla="*/ 3504 w 90"/>
                  <a:gd name="T7" fmla="*/ 0 h 50"/>
                  <a:gd name="T8" fmla="*/ 0 w 90"/>
                  <a:gd name="T9" fmla="*/ 1665 h 50"/>
                  <a:gd name="T10" fmla="*/ 0 w 90"/>
                  <a:gd name="T11" fmla="*/ 2371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50">
                    <a:moveTo>
                      <a:pt x="0" y="50"/>
                    </a:moveTo>
                    <a:cubicBezTo>
                      <a:pt x="39" y="42"/>
                      <a:pt x="70" y="29"/>
                      <a:pt x="89" y="16"/>
                    </a:cubicBezTo>
                    <a:cubicBezTo>
                      <a:pt x="89" y="15"/>
                      <a:pt x="90" y="15"/>
                      <a:pt x="90" y="14"/>
                    </a:cubicBezTo>
                    <a:cubicBezTo>
                      <a:pt x="90" y="0"/>
                      <a:pt x="90" y="0"/>
                      <a:pt x="90" y="0"/>
                    </a:cubicBezTo>
                    <a:cubicBezTo>
                      <a:pt x="72" y="14"/>
                      <a:pt x="41" y="26"/>
                      <a:pt x="0" y="35"/>
                    </a:cubicBezTo>
                    <a:lnTo>
                      <a:pt x="0" y="50"/>
                    </a:lnTo>
                    <a:close/>
                  </a:path>
                </a:pathLst>
              </a:custGeom>
              <a:solidFill>
                <a:srgbClr val="89BE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37" name="Line 41">
                <a:extLst>
                  <a:ext uri="{FF2B5EF4-FFF2-40B4-BE49-F238E27FC236}">
                    <a16:creationId xmlns:a16="http://schemas.microsoft.com/office/drawing/2014/main" id="{04586291-5231-4F8F-A226-D062148E5530}"/>
                  </a:ext>
                </a:extLst>
              </p:cNvPr>
              <p:cNvSpPr>
                <a:spLocks noChangeShapeType="1"/>
              </p:cNvSpPr>
              <p:nvPr/>
            </p:nvSpPr>
            <p:spPr bwMode="auto">
              <a:xfrm>
                <a:off x="4628" y="1651"/>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38" name="Line 42">
                <a:extLst>
                  <a:ext uri="{FF2B5EF4-FFF2-40B4-BE49-F238E27FC236}">
                    <a16:creationId xmlns:a16="http://schemas.microsoft.com/office/drawing/2014/main" id="{62188544-D9C1-47AB-982A-E611880E74E0}"/>
                  </a:ext>
                </a:extLst>
              </p:cNvPr>
              <p:cNvSpPr>
                <a:spLocks noChangeShapeType="1"/>
              </p:cNvSpPr>
              <p:nvPr/>
            </p:nvSpPr>
            <p:spPr bwMode="auto">
              <a:xfrm>
                <a:off x="4628" y="1651"/>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39" name="Freeform 43">
                <a:extLst>
                  <a:ext uri="{FF2B5EF4-FFF2-40B4-BE49-F238E27FC236}">
                    <a16:creationId xmlns:a16="http://schemas.microsoft.com/office/drawing/2014/main" id="{E715CFA6-B40B-40E8-ACB4-58A6A8009B01}"/>
                  </a:ext>
                </a:extLst>
              </p:cNvPr>
              <p:cNvSpPr>
                <a:spLocks/>
              </p:cNvSpPr>
              <p:nvPr/>
            </p:nvSpPr>
            <p:spPr bwMode="auto">
              <a:xfrm>
                <a:off x="4506" y="1629"/>
                <a:ext cx="78" cy="94"/>
              </a:xfrm>
              <a:custGeom>
                <a:avLst/>
                <a:gdLst>
                  <a:gd name="T0" fmla="*/ 0 w 23"/>
                  <a:gd name="T1" fmla="*/ 1229 h 26"/>
                  <a:gd name="T2" fmla="*/ 899 w 23"/>
                  <a:gd name="T3" fmla="*/ 705 h 26"/>
                  <a:gd name="T4" fmla="*/ 899 w 23"/>
                  <a:gd name="T5" fmla="*/ 0 h 26"/>
                  <a:gd name="T6" fmla="*/ 0 w 23"/>
                  <a:gd name="T7" fmla="*/ 524 h 26"/>
                  <a:gd name="T8" fmla="*/ 0 w 23"/>
                  <a:gd name="T9" fmla="*/ 1229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6">
                    <a:moveTo>
                      <a:pt x="0" y="26"/>
                    </a:moveTo>
                    <a:cubicBezTo>
                      <a:pt x="8" y="22"/>
                      <a:pt x="16" y="19"/>
                      <a:pt x="23" y="15"/>
                    </a:cubicBezTo>
                    <a:cubicBezTo>
                      <a:pt x="23" y="0"/>
                      <a:pt x="23" y="0"/>
                      <a:pt x="23" y="0"/>
                    </a:cubicBezTo>
                    <a:cubicBezTo>
                      <a:pt x="16" y="4"/>
                      <a:pt x="8" y="7"/>
                      <a:pt x="0" y="11"/>
                    </a:cubicBezTo>
                    <a:lnTo>
                      <a:pt x="0" y="26"/>
                    </a:lnTo>
                    <a:close/>
                  </a:path>
                </a:pathLst>
              </a:custGeom>
              <a:solidFill>
                <a:srgbClr val="55A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40" name="Freeform 44">
                <a:extLst>
                  <a:ext uri="{FF2B5EF4-FFF2-40B4-BE49-F238E27FC236}">
                    <a16:creationId xmlns:a16="http://schemas.microsoft.com/office/drawing/2014/main" id="{FB709AEC-42AC-4ED2-BC45-B5FF5DF1A22A}"/>
                  </a:ext>
                </a:extLst>
              </p:cNvPr>
              <p:cNvSpPr>
                <a:spLocks/>
              </p:cNvSpPr>
              <p:nvPr/>
            </p:nvSpPr>
            <p:spPr bwMode="auto">
              <a:xfrm>
                <a:off x="3554" y="1727"/>
                <a:ext cx="58" cy="69"/>
              </a:xfrm>
              <a:custGeom>
                <a:avLst/>
                <a:gdLst>
                  <a:gd name="T0" fmla="*/ 0 w 17"/>
                  <a:gd name="T1" fmla="*/ 766 h 19"/>
                  <a:gd name="T2" fmla="*/ 676 w 17"/>
                  <a:gd name="T3" fmla="*/ 912 h 19"/>
                  <a:gd name="T4" fmla="*/ 676 w 17"/>
                  <a:gd name="T5" fmla="*/ 145 h 19"/>
                  <a:gd name="T6" fmla="*/ 0 w 17"/>
                  <a:gd name="T7" fmla="*/ 0 h 19"/>
                  <a:gd name="T8" fmla="*/ 0 w 17"/>
                  <a:gd name="T9" fmla="*/ 76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9">
                    <a:moveTo>
                      <a:pt x="0" y="16"/>
                    </a:moveTo>
                    <a:cubicBezTo>
                      <a:pt x="5" y="17"/>
                      <a:pt x="11" y="18"/>
                      <a:pt x="17" y="19"/>
                    </a:cubicBezTo>
                    <a:cubicBezTo>
                      <a:pt x="17" y="3"/>
                      <a:pt x="17" y="3"/>
                      <a:pt x="17" y="3"/>
                    </a:cubicBezTo>
                    <a:cubicBezTo>
                      <a:pt x="11" y="2"/>
                      <a:pt x="5" y="1"/>
                      <a:pt x="0" y="0"/>
                    </a:cubicBezTo>
                    <a:lnTo>
                      <a:pt x="0" y="16"/>
                    </a:lnTo>
                    <a:close/>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41" name="Freeform 45">
                <a:extLst>
                  <a:ext uri="{FF2B5EF4-FFF2-40B4-BE49-F238E27FC236}">
                    <a16:creationId xmlns:a16="http://schemas.microsoft.com/office/drawing/2014/main" id="{60CE6699-E240-49A3-952D-3BB483B67CA6}"/>
                  </a:ext>
                </a:extLst>
              </p:cNvPr>
              <p:cNvSpPr>
                <a:spLocks/>
              </p:cNvSpPr>
              <p:nvPr/>
            </p:nvSpPr>
            <p:spPr bwMode="auto">
              <a:xfrm>
                <a:off x="3615" y="1077"/>
                <a:ext cx="1040" cy="375"/>
              </a:xfrm>
              <a:custGeom>
                <a:avLst/>
                <a:gdLst>
                  <a:gd name="T0" fmla="*/ 0 w 307"/>
                  <a:gd name="T1" fmla="*/ 4460 h 104"/>
                  <a:gd name="T2" fmla="*/ 4672 w 307"/>
                  <a:gd name="T3" fmla="*/ 4550 h 104"/>
                  <a:gd name="T4" fmla="*/ 8479 w 307"/>
                  <a:gd name="T5" fmla="*/ 3977 h 104"/>
                  <a:gd name="T6" fmla="*/ 11464 w 307"/>
                  <a:gd name="T7" fmla="*/ 2719 h 104"/>
                  <a:gd name="T8" fmla="*/ 11315 w 307"/>
                  <a:gd name="T9" fmla="*/ 1172 h 104"/>
                  <a:gd name="T10" fmla="*/ 8046 w 307"/>
                  <a:gd name="T11" fmla="*/ 0 h 104"/>
                  <a:gd name="T12" fmla="*/ 9214 w 307"/>
                  <a:gd name="T13" fmla="*/ 988 h 104"/>
                  <a:gd name="T14" fmla="*/ 7781 w 307"/>
                  <a:gd name="T15" fmla="*/ 2859 h 104"/>
                  <a:gd name="T16" fmla="*/ 81 w 307"/>
                  <a:gd name="T17" fmla="*/ 4406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104">
                    <a:moveTo>
                      <a:pt x="0" y="95"/>
                    </a:moveTo>
                    <a:cubicBezTo>
                      <a:pt x="40" y="104"/>
                      <a:pt x="83" y="98"/>
                      <a:pt x="120" y="97"/>
                    </a:cubicBezTo>
                    <a:cubicBezTo>
                      <a:pt x="153" y="97"/>
                      <a:pt x="186" y="90"/>
                      <a:pt x="218" y="85"/>
                    </a:cubicBezTo>
                    <a:cubicBezTo>
                      <a:pt x="239" y="82"/>
                      <a:pt x="278" y="71"/>
                      <a:pt x="295" y="58"/>
                    </a:cubicBezTo>
                    <a:cubicBezTo>
                      <a:pt x="307" y="48"/>
                      <a:pt x="306" y="34"/>
                      <a:pt x="291" y="25"/>
                    </a:cubicBezTo>
                    <a:cubicBezTo>
                      <a:pt x="265" y="9"/>
                      <a:pt x="235" y="4"/>
                      <a:pt x="207" y="0"/>
                    </a:cubicBezTo>
                    <a:cubicBezTo>
                      <a:pt x="218" y="5"/>
                      <a:pt x="233" y="10"/>
                      <a:pt x="237" y="21"/>
                    </a:cubicBezTo>
                    <a:cubicBezTo>
                      <a:pt x="246" y="45"/>
                      <a:pt x="218" y="55"/>
                      <a:pt x="200" y="61"/>
                    </a:cubicBezTo>
                    <a:cubicBezTo>
                      <a:pt x="149" y="75"/>
                      <a:pt x="69" y="97"/>
                      <a:pt x="2" y="94"/>
                    </a:cubicBezTo>
                  </a:path>
                </a:pathLst>
              </a:custGeom>
              <a:solidFill>
                <a:srgbClr val="E4E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42" name="Freeform 46">
                <a:extLst>
                  <a:ext uri="{FF2B5EF4-FFF2-40B4-BE49-F238E27FC236}">
                    <a16:creationId xmlns:a16="http://schemas.microsoft.com/office/drawing/2014/main" id="{E33C14B5-B48A-406C-8FCF-24CE28E039C0}"/>
                  </a:ext>
                </a:extLst>
              </p:cNvPr>
              <p:cNvSpPr>
                <a:spLocks/>
              </p:cNvSpPr>
              <p:nvPr/>
            </p:nvSpPr>
            <p:spPr bwMode="auto">
              <a:xfrm>
                <a:off x="4011" y="1167"/>
                <a:ext cx="657" cy="264"/>
              </a:xfrm>
              <a:custGeom>
                <a:avLst/>
                <a:gdLst>
                  <a:gd name="T0" fmla="*/ 0 w 194"/>
                  <a:gd name="T1" fmla="*/ 3454 h 73"/>
                  <a:gd name="T2" fmla="*/ 3888 w 194"/>
                  <a:gd name="T3" fmla="*/ 2929 h 73"/>
                  <a:gd name="T4" fmla="*/ 6915 w 194"/>
                  <a:gd name="T5" fmla="*/ 1555 h 73"/>
                  <a:gd name="T6" fmla="*/ 6756 w 194"/>
                  <a:gd name="T7" fmla="*/ 0 h 73"/>
                  <a:gd name="T8" fmla="*/ 4589 w 194"/>
                  <a:gd name="T9" fmla="*/ 2315 h 73"/>
                  <a:gd name="T10" fmla="*/ 0 w 194"/>
                  <a:gd name="T11" fmla="*/ 3454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73">
                    <a:moveTo>
                      <a:pt x="0" y="73"/>
                    </a:moveTo>
                    <a:cubicBezTo>
                      <a:pt x="33" y="72"/>
                      <a:pt x="58" y="68"/>
                      <a:pt x="100" y="62"/>
                    </a:cubicBezTo>
                    <a:cubicBezTo>
                      <a:pt x="121" y="59"/>
                      <a:pt x="161" y="46"/>
                      <a:pt x="178" y="33"/>
                    </a:cubicBezTo>
                    <a:cubicBezTo>
                      <a:pt x="190" y="23"/>
                      <a:pt x="189" y="9"/>
                      <a:pt x="174" y="0"/>
                    </a:cubicBezTo>
                    <a:cubicBezTo>
                      <a:pt x="194" y="24"/>
                      <a:pt x="167" y="37"/>
                      <a:pt x="118" y="49"/>
                    </a:cubicBezTo>
                    <a:cubicBezTo>
                      <a:pt x="70" y="62"/>
                      <a:pt x="0" y="73"/>
                      <a:pt x="0" y="73"/>
                    </a:cubicBezTo>
                    <a:close/>
                  </a:path>
                </a:pathLst>
              </a:custGeom>
              <a:solidFill>
                <a:srgbClr val="F4F4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243" name="Oval 48">
                <a:extLst>
                  <a:ext uri="{FF2B5EF4-FFF2-40B4-BE49-F238E27FC236}">
                    <a16:creationId xmlns:a16="http://schemas.microsoft.com/office/drawing/2014/main" id="{0386A4E7-6DE4-45CB-B235-70A2E12BCBB9}"/>
                  </a:ext>
                </a:extLst>
              </p:cNvPr>
              <p:cNvSpPr>
                <a:spLocks noChangeArrowheads="1"/>
              </p:cNvSpPr>
              <p:nvPr/>
            </p:nvSpPr>
            <p:spPr bwMode="auto">
              <a:xfrm>
                <a:off x="3192" y="1008"/>
                <a:ext cx="1470" cy="452"/>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244" name="Freeform 49">
                <a:extLst>
                  <a:ext uri="{FF2B5EF4-FFF2-40B4-BE49-F238E27FC236}">
                    <a16:creationId xmlns:a16="http://schemas.microsoft.com/office/drawing/2014/main" id="{2C5F533A-286A-49CE-854A-92D999EB9C89}"/>
                  </a:ext>
                </a:extLst>
              </p:cNvPr>
              <p:cNvSpPr>
                <a:spLocks/>
              </p:cNvSpPr>
              <p:nvPr/>
            </p:nvSpPr>
            <p:spPr bwMode="auto">
              <a:xfrm>
                <a:off x="4448" y="2843"/>
                <a:ext cx="58" cy="112"/>
              </a:xfrm>
              <a:custGeom>
                <a:avLst/>
                <a:gdLst>
                  <a:gd name="T0" fmla="*/ 0 w 17"/>
                  <a:gd name="T1" fmla="*/ 0 h 31"/>
                  <a:gd name="T2" fmla="*/ 676 w 17"/>
                  <a:gd name="T3" fmla="*/ 1463 h 31"/>
                  <a:gd name="T4" fmla="*/ 0 60000 65536"/>
                  <a:gd name="T5" fmla="*/ 0 60000 65536"/>
                </a:gdLst>
                <a:ahLst/>
                <a:cxnLst>
                  <a:cxn ang="T4">
                    <a:pos x="T0" y="T1"/>
                  </a:cxn>
                  <a:cxn ang="T5">
                    <a:pos x="T2" y="T3"/>
                  </a:cxn>
                </a:cxnLst>
                <a:rect l="0" t="0" r="r" b="b"/>
                <a:pathLst>
                  <a:path w="17" h="31">
                    <a:moveTo>
                      <a:pt x="0" y="0"/>
                    </a:moveTo>
                    <a:cubicBezTo>
                      <a:pt x="11" y="10"/>
                      <a:pt x="17" y="20"/>
                      <a:pt x="17" y="31"/>
                    </a:cubicBezTo>
                  </a:path>
                </a:pathLst>
              </a:custGeom>
              <a:noFill/>
              <a:ln w="11113" cap="rnd">
                <a:solidFill>
                  <a:srgbClr val="85858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45" name="Freeform 50">
                <a:extLst>
                  <a:ext uri="{FF2B5EF4-FFF2-40B4-BE49-F238E27FC236}">
                    <a16:creationId xmlns:a16="http://schemas.microsoft.com/office/drawing/2014/main" id="{DB328C84-8D8F-4956-A27F-44A73E2A4251}"/>
                  </a:ext>
                </a:extLst>
              </p:cNvPr>
              <p:cNvSpPr>
                <a:spLocks/>
              </p:cNvSpPr>
              <p:nvPr/>
            </p:nvSpPr>
            <p:spPr bwMode="auto">
              <a:xfrm>
                <a:off x="4391" y="2803"/>
                <a:ext cx="57" cy="40"/>
              </a:xfrm>
              <a:custGeom>
                <a:avLst/>
                <a:gdLst>
                  <a:gd name="T0" fmla="*/ 0 w 17"/>
                  <a:gd name="T1" fmla="*/ 0 h 11"/>
                  <a:gd name="T2" fmla="*/ 640 w 17"/>
                  <a:gd name="T3" fmla="*/ 527 h 11"/>
                  <a:gd name="T4" fmla="*/ 0 60000 65536"/>
                  <a:gd name="T5" fmla="*/ 0 60000 65536"/>
                </a:gdLst>
                <a:ahLst/>
                <a:cxnLst>
                  <a:cxn ang="T4">
                    <a:pos x="T0" y="T1"/>
                  </a:cxn>
                  <a:cxn ang="T5">
                    <a:pos x="T2" y="T3"/>
                  </a:cxn>
                </a:cxnLst>
                <a:rect l="0" t="0" r="r" b="b"/>
                <a:pathLst>
                  <a:path w="17" h="11">
                    <a:moveTo>
                      <a:pt x="0" y="0"/>
                    </a:moveTo>
                    <a:cubicBezTo>
                      <a:pt x="6" y="4"/>
                      <a:pt x="12" y="7"/>
                      <a:pt x="17" y="11"/>
                    </a:cubicBezTo>
                  </a:path>
                </a:pathLst>
              </a:custGeom>
              <a:noFill/>
              <a:ln w="11113" cap="rnd">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46" name="Freeform 51">
                <a:extLst>
                  <a:ext uri="{FF2B5EF4-FFF2-40B4-BE49-F238E27FC236}">
                    <a16:creationId xmlns:a16="http://schemas.microsoft.com/office/drawing/2014/main" id="{B8DAAC48-5EF5-403C-899F-5358345B9535}"/>
                  </a:ext>
                </a:extLst>
              </p:cNvPr>
              <p:cNvSpPr>
                <a:spLocks/>
              </p:cNvSpPr>
              <p:nvPr/>
            </p:nvSpPr>
            <p:spPr bwMode="auto">
              <a:xfrm>
                <a:off x="3856" y="2702"/>
                <a:ext cx="535" cy="101"/>
              </a:xfrm>
              <a:custGeom>
                <a:avLst/>
                <a:gdLst>
                  <a:gd name="T0" fmla="*/ 0 w 158"/>
                  <a:gd name="T1" fmla="*/ 51 h 28"/>
                  <a:gd name="T2" fmla="*/ 813 w 158"/>
                  <a:gd name="T3" fmla="*/ 0 h 28"/>
                  <a:gd name="T4" fmla="*/ 6136 w 158"/>
                  <a:gd name="T5" fmla="*/ 1313 h 28"/>
                  <a:gd name="T6" fmla="*/ 0 60000 65536"/>
                  <a:gd name="T7" fmla="*/ 0 60000 65536"/>
                  <a:gd name="T8" fmla="*/ 0 60000 65536"/>
                </a:gdLst>
                <a:ahLst/>
                <a:cxnLst>
                  <a:cxn ang="T6">
                    <a:pos x="T0" y="T1"/>
                  </a:cxn>
                  <a:cxn ang="T7">
                    <a:pos x="T2" y="T3"/>
                  </a:cxn>
                  <a:cxn ang="T8">
                    <a:pos x="T4" y="T5"/>
                  </a:cxn>
                </a:cxnLst>
                <a:rect l="0" t="0" r="r" b="b"/>
                <a:pathLst>
                  <a:path w="158" h="28">
                    <a:moveTo>
                      <a:pt x="0" y="1"/>
                    </a:moveTo>
                    <a:cubicBezTo>
                      <a:pt x="7" y="0"/>
                      <a:pt x="14" y="0"/>
                      <a:pt x="21" y="0"/>
                    </a:cubicBezTo>
                    <a:cubicBezTo>
                      <a:pt x="77" y="0"/>
                      <a:pt x="127" y="11"/>
                      <a:pt x="158" y="28"/>
                    </a:cubicBezTo>
                  </a:path>
                </a:pathLst>
              </a:custGeom>
              <a:noFill/>
              <a:ln w="11113" cap="rnd">
                <a:solidFill>
                  <a:srgbClr val="B2B2B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47" name="Freeform 52">
                <a:extLst>
                  <a:ext uri="{FF2B5EF4-FFF2-40B4-BE49-F238E27FC236}">
                    <a16:creationId xmlns:a16="http://schemas.microsoft.com/office/drawing/2014/main" id="{1A3D5502-BA38-4649-8992-A304E86118F1}"/>
                  </a:ext>
                </a:extLst>
              </p:cNvPr>
              <p:cNvSpPr>
                <a:spLocks/>
              </p:cNvSpPr>
              <p:nvPr/>
            </p:nvSpPr>
            <p:spPr bwMode="auto">
              <a:xfrm>
                <a:off x="3422" y="2706"/>
                <a:ext cx="434" cy="126"/>
              </a:xfrm>
              <a:custGeom>
                <a:avLst/>
                <a:gdLst>
                  <a:gd name="T0" fmla="*/ 0 w 128"/>
                  <a:gd name="T1" fmla="*/ 1634 h 35"/>
                  <a:gd name="T2" fmla="*/ 4991 w 128"/>
                  <a:gd name="T3" fmla="*/ 0 h 35"/>
                  <a:gd name="T4" fmla="*/ 0 60000 65536"/>
                  <a:gd name="T5" fmla="*/ 0 60000 65536"/>
                </a:gdLst>
                <a:ahLst/>
                <a:cxnLst>
                  <a:cxn ang="T4">
                    <a:pos x="T0" y="T1"/>
                  </a:cxn>
                  <a:cxn ang="T5">
                    <a:pos x="T2" y="T3"/>
                  </a:cxn>
                </a:cxnLst>
                <a:rect l="0" t="0" r="r" b="b"/>
                <a:pathLst>
                  <a:path w="128" h="35">
                    <a:moveTo>
                      <a:pt x="0" y="35"/>
                    </a:moveTo>
                    <a:cubicBezTo>
                      <a:pt x="26" y="16"/>
                      <a:pt x="73" y="3"/>
                      <a:pt x="128" y="0"/>
                    </a:cubicBezTo>
                  </a:path>
                </a:pathLst>
              </a:custGeom>
              <a:noFill/>
              <a:ln w="11113"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48" name="Freeform 53">
                <a:extLst>
                  <a:ext uri="{FF2B5EF4-FFF2-40B4-BE49-F238E27FC236}">
                    <a16:creationId xmlns:a16="http://schemas.microsoft.com/office/drawing/2014/main" id="{8B2E6707-B0EC-4D03-B315-F1BD3C81F170}"/>
                  </a:ext>
                </a:extLst>
              </p:cNvPr>
              <p:cNvSpPr>
                <a:spLocks/>
              </p:cNvSpPr>
              <p:nvPr/>
            </p:nvSpPr>
            <p:spPr bwMode="auto">
              <a:xfrm>
                <a:off x="3347" y="2832"/>
                <a:ext cx="75" cy="123"/>
              </a:xfrm>
              <a:custGeom>
                <a:avLst/>
                <a:gdLst>
                  <a:gd name="T0" fmla="*/ 0 w 22"/>
                  <a:gd name="T1" fmla="*/ 1610 h 34"/>
                  <a:gd name="T2" fmla="*/ 873 w 22"/>
                  <a:gd name="T3" fmla="*/ 0 h 34"/>
                  <a:gd name="T4" fmla="*/ 0 60000 65536"/>
                  <a:gd name="T5" fmla="*/ 0 60000 65536"/>
                </a:gdLst>
                <a:ahLst/>
                <a:cxnLst>
                  <a:cxn ang="T4">
                    <a:pos x="T0" y="T1"/>
                  </a:cxn>
                  <a:cxn ang="T5">
                    <a:pos x="T2" y="T3"/>
                  </a:cxn>
                </a:cxnLst>
                <a:rect l="0" t="0" r="r" b="b"/>
                <a:pathLst>
                  <a:path w="22" h="34">
                    <a:moveTo>
                      <a:pt x="0" y="34"/>
                    </a:moveTo>
                    <a:cubicBezTo>
                      <a:pt x="0" y="22"/>
                      <a:pt x="8" y="10"/>
                      <a:pt x="22" y="0"/>
                    </a:cubicBezTo>
                  </a:path>
                </a:pathLst>
              </a:custGeom>
              <a:noFill/>
              <a:ln w="11113" cap="rnd">
                <a:solidFill>
                  <a:srgbClr val="B2B2B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49" name="Freeform 54">
                <a:extLst>
                  <a:ext uri="{FF2B5EF4-FFF2-40B4-BE49-F238E27FC236}">
                    <a16:creationId xmlns:a16="http://schemas.microsoft.com/office/drawing/2014/main" id="{33735A29-F75D-4389-A3F9-87BD6C519D93}"/>
                  </a:ext>
                </a:extLst>
              </p:cNvPr>
              <p:cNvSpPr>
                <a:spLocks/>
              </p:cNvSpPr>
              <p:nvPr/>
            </p:nvSpPr>
            <p:spPr bwMode="auto">
              <a:xfrm>
                <a:off x="3347" y="2955"/>
                <a:ext cx="1159" cy="253"/>
              </a:xfrm>
              <a:custGeom>
                <a:avLst/>
                <a:gdLst>
                  <a:gd name="T0" fmla="*/ 13312 w 342"/>
                  <a:gd name="T1" fmla="*/ 0 h 70"/>
                  <a:gd name="T2" fmla="*/ 6663 w 342"/>
                  <a:gd name="T3" fmla="*/ 3303 h 70"/>
                  <a:gd name="T4" fmla="*/ 0 w 342"/>
                  <a:gd name="T5" fmla="*/ 0 h 70"/>
                  <a:gd name="T6" fmla="*/ 0 w 342"/>
                  <a:gd name="T7" fmla="*/ 0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2" h="70">
                    <a:moveTo>
                      <a:pt x="342" y="0"/>
                    </a:moveTo>
                    <a:cubicBezTo>
                      <a:pt x="342" y="39"/>
                      <a:pt x="266" y="70"/>
                      <a:pt x="171" y="70"/>
                    </a:cubicBezTo>
                    <a:cubicBezTo>
                      <a:pt x="76" y="70"/>
                      <a:pt x="0" y="39"/>
                      <a:pt x="0" y="0"/>
                    </a:cubicBezTo>
                    <a:cubicBezTo>
                      <a:pt x="0" y="0"/>
                      <a:pt x="0" y="0"/>
                      <a:pt x="0" y="0"/>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50" name="Freeform 55">
                <a:extLst>
                  <a:ext uri="{FF2B5EF4-FFF2-40B4-BE49-F238E27FC236}">
                    <a16:creationId xmlns:a16="http://schemas.microsoft.com/office/drawing/2014/main" id="{40159A7B-6B03-4737-B63E-9F2D0A79BDF7}"/>
                  </a:ext>
                </a:extLst>
              </p:cNvPr>
              <p:cNvSpPr>
                <a:spLocks/>
              </p:cNvSpPr>
              <p:nvPr/>
            </p:nvSpPr>
            <p:spPr bwMode="auto">
              <a:xfrm>
                <a:off x="3371" y="2720"/>
                <a:ext cx="1016" cy="235"/>
              </a:xfrm>
              <a:custGeom>
                <a:avLst/>
                <a:gdLst>
                  <a:gd name="T0" fmla="*/ 0 w 300"/>
                  <a:gd name="T1" fmla="*/ 3073 h 65"/>
                  <a:gd name="T2" fmla="*/ 6367 w 300"/>
                  <a:gd name="T3" fmla="*/ 0 h 65"/>
                  <a:gd name="T4" fmla="*/ 11654 w 300"/>
                  <a:gd name="T5" fmla="*/ 1374 h 65"/>
                  <a:gd name="T6" fmla="*/ 0 60000 65536"/>
                  <a:gd name="T7" fmla="*/ 0 60000 65536"/>
                  <a:gd name="T8" fmla="*/ 0 60000 65536"/>
                </a:gdLst>
                <a:ahLst/>
                <a:cxnLst>
                  <a:cxn ang="T6">
                    <a:pos x="T0" y="T1"/>
                  </a:cxn>
                  <a:cxn ang="T7">
                    <a:pos x="T2" y="T3"/>
                  </a:cxn>
                  <a:cxn ang="T8">
                    <a:pos x="T4" y="T5"/>
                  </a:cxn>
                </a:cxnLst>
                <a:rect l="0" t="0" r="r" b="b"/>
                <a:pathLst>
                  <a:path w="300" h="65">
                    <a:moveTo>
                      <a:pt x="0" y="65"/>
                    </a:moveTo>
                    <a:cubicBezTo>
                      <a:pt x="0" y="29"/>
                      <a:pt x="73" y="0"/>
                      <a:pt x="164" y="0"/>
                    </a:cubicBezTo>
                    <a:cubicBezTo>
                      <a:pt x="221" y="0"/>
                      <a:pt x="271" y="11"/>
                      <a:pt x="300" y="29"/>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51" name="Freeform 57">
                <a:extLst>
                  <a:ext uri="{FF2B5EF4-FFF2-40B4-BE49-F238E27FC236}">
                    <a16:creationId xmlns:a16="http://schemas.microsoft.com/office/drawing/2014/main" id="{4082C56E-A92A-4029-AF73-BCBE2DD24D9B}"/>
                  </a:ext>
                </a:extLst>
              </p:cNvPr>
              <p:cNvSpPr>
                <a:spLocks/>
              </p:cNvSpPr>
              <p:nvPr/>
            </p:nvSpPr>
            <p:spPr bwMode="auto">
              <a:xfrm>
                <a:off x="3717" y="2854"/>
                <a:ext cx="423" cy="202"/>
              </a:xfrm>
              <a:custGeom>
                <a:avLst/>
                <a:gdLst>
                  <a:gd name="T0" fmla="*/ 2406 w 125"/>
                  <a:gd name="T1" fmla="*/ 2630 h 56"/>
                  <a:gd name="T2" fmla="*/ 0 w 125"/>
                  <a:gd name="T3" fmla="*/ 1313 h 56"/>
                  <a:gd name="T4" fmla="*/ 0 w 125"/>
                  <a:gd name="T5" fmla="*/ 1313 h 56"/>
                  <a:gd name="T6" fmla="*/ 2406 w 125"/>
                  <a:gd name="T7" fmla="*/ 0 h 56"/>
                  <a:gd name="T8" fmla="*/ 4843 w 125"/>
                  <a:gd name="T9" fmla="*/ 1313 h 56"/>
                  <a:gd name="T10" fmla="*/ 2406 w 125"/>
                  <a:gd name="T11" fmla="*/ 263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 h="56">
                    <a:moveTo>
                      <a:pt x="62" y="56"/>
                    </a:moveTo>
                    <a:cubicBezTo>
                      <a:pt x="27" y="56"/>
                      <a:pt x="0" y="44"/>
                      <a:pt x="0" y="28"/>
                    </a:cubicBezTo>
                    <a:cubicBezTo>
                      <a:pt x="0" y="28"/>
                      <a:pt x="0" y="28"/>
                      <a:pt x="0" y="28"/>
                    </a:cubicBezTo>
                    <a:cubicBezTo>
                      <a:pt x="0" y="13"/>
                      <a:pt x="27" y="0"/>
                      <a:pt x="62" y="0"/>
                    </a:cubicBezTo>
                    <a:cubicBezTo>
                      <a:pt x="97" y="0"/>
                      <a:pt x="125" y="13"/>
                      <a:pt x="125" y="28"/>
                    </a:cubicBezTo>
                    <a:cubicBezTo>
                      <a:pt x="125" y="44"/>
                      <a:pt x="97" y="56"/>
                      <a:pt x="62" y="56"/>
                    </a:cubicBezTo>
                    <a:close/>
                  </a:path>
                </a:pathLst>
              </a:custGeom>
              <a:noFill/>
              <a:ln w="11113" cap="flat">
                <a:solidFill>
                  <a:srgbClr val="EAF3F8"/>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52" name="Oval 58">
                <a:extLst>
                  <a:ext uri="{FF2B5EF4-FFF2-40B4-BE49-F238E27FC236}">
                    <a16:creationId xmlns:a16="http://schemas.microsoft.com/office/drawing/2014/main" id="{35A4CE49-4644-4499-8BF0-EABBB7CB4F8F}"/>
                  </a:ext>
                </a:extLst>
              </p:cNvPr>
              <p:cNvSpPr>
                <a:spLocks noChangeArrowheads="1"/>
              </p:cNvSpPr>
              <p:nvPr/>
            </p:nvSpPr>
            <p:spPr bwMode="auto">
              <a:xfrm>
                <a:off x="3842" y="2912"/>
                <a:ext cx="173" cy="87"/>
              </a:xfrm>
              <a:prstGeom prst="ellipse">
                <a:avLst/>
              </a:prstGeom>
              <a:noFill/>
              <a:ln w="11113">
                <a:solidFill>
                  <a:srgbClr val="EAF3F8"/>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253" name="Freeform 59">
                <a:extLst>
                  <a:ext uri="{FF2B5EF4-FFF2-40B4-BE49-F238E27FC236}">
                    <a16:creationId xmlns:a16="http://schemas.microsoft.com/office/drawing/2014/main" id="{810E8D39-1369-4C41-BE4E-983200A2116B}"/>
                  </a:ext>
                </a:extLst>
              </p:cNvPr>
              <p:cNvSpPr>
                <a:spLocks/>
              </p:cNvSpPr>
              <p:nvPr/>
            </p:nvSpPr>
            <p:spPr bwMode="auto">
              <a:xfrm>
                <a:off x="3202" y="1575"/>
                <a:ext cx="1453" cy="246"/>
              </a:xfrm>
              <a:custGeom>
                <a:avLst/>
                <a:gdLst>
                  <a:gd name="T0" fmla="*/ 8318 w 429"/>
                  <a:gd name="T1" fmla="*/ 2460 h 68"/>
                  <a:gd name="T2" fmla="*/ 0 w 429"/>
                  <a:gd name="T3" fmla="*/ 0 h 68"/>
                  <a:gd name="T4" fmla="*/ 81 w 429"/>
                  <a:gd name="T5" fmla="*/ 760 h 68"/>
                  <a:gd name="T6" fmla="*/ 8318 w 429"/>
                  <a:gd name="T7" fmla="*/ 3220 h 68"/>
                  <a:gd name="T8" fmla="*/ 16589 w 429"/>
                  <a:gd name="T9" fmla="*/ 760 h 68"/>
                  <a:gd name="T10" fmla="*/ 16667 w 429"/>
                  <a:gd name="T11" fmla="*/ 0 h 68"/>
                  <a:gd name="T12" fmla="*/ 8318 w 429"/>
                  <a:gd name="T13" fmla="*/ 2460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9" h="68">
                    <a:moveTo>
                      <a:pt x="214" y="52"/>
                    </a:moveTo>
                    <a:cubicBezTo>
                      <a:pt x="113" y="52"/>
                      <a:pt x="28" y="29"/>
                      <a:pt x="0" y="0"/>
                    </a:cubicBezTo>
                    <a:cubicBezTo>
                      <a:pt x="0" y="0"/>
                      <a:pt x="1" y="16"/>
                      <a:pt x="2" y="16"/>
                    </a:cubicBezTo>
                    <a:cubicBezTo>
                      <a:pt x="31" y="44"/>
                      <a:pt x="115" y="68"/>
                      <a:pt x="214" y="68"/>
                    </a:cubicBezTo>
                    <a:cubicBezTo>
                      <a:pt x="314" y="68"/>
                      <a:pt x="397" y="45"/>
                      <a:pt x="427" y="16"/>
                    </a:cubicBezTo>
                    <a:cubicBezTo>
                      <a:pt x="428" y="16"/>
                      <a:pt x="429" y="0"/>
                      <a:pt x="429" y="0"/>
                    </a:cubicBezTo>
                    <a:cubicBezTo>
                      <a:pt x="401" y="29"/>
                      <a:pt x="316" y="52"/>
                      <a:pt x="214" y="52"/>
                    </a:cubicBez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54" name="Freeform 60">
                <a:extLst>
                  <a:ext uri="{FF2B5EF4-FFF2-40B4-BE49-F238E27FC236}">
                    <a16:creationId xmlns:a16="http://schemas.microsoft.com/office/drawing/2014/main" id="{C2360729-90D9-4EDF-BDFC-E655395EA37E}"/>
                  </a:ext>
                </a:extLst>
              </p:cNvPr>
              <p:cNvSpPr>
                <a:spLocks/>
              </p:cNvSpPr>
              <p:nvPr/>
            </p:nvSpPr>
            <p:spPr bwMode="auto">
              <a:xfrm>
                <a:off x="3256" y="1673"/>
                <a:ext cx="1341" cy="1535"/>
              </a:xfrm>
              <a:custGeom>
                <a:avLst/>
                <a:gdLst>
                  <a:gd name="T0" fmla="*/ 15377 w 396"/>
                  <a:gd name="T1" fmla="*/ 0 h 425"/>
                  <a:gd name="T2" fmla="*/ 7694 w 396"/>
                  <a:gd name="T3" fmla="*/ 1932 h 425"/>
                  <a:gd name="T4" fmla="*/ 0 w 396"/>
                  <a:gd name="T5" fmla="*/ 0 h 425"/>
                  <a:gd name="T6" fmla="*/ 1043 w 396"/>
                  <a:gd name="T7" fmla="*/ 16683 h 425"/>
                  <a:gd name="T8" fmla="*/ 1043 w 396"/>
                  <a:gd name="T9" fmla="*/ 16722 h 425"/>
                  <a:gd name="T10" fmla="*/ 7694 w 396"/>
                  <a:gd name="T11" fmla="*/ 20024 h 425"/>
                  <a:gd name="T12" fmla="*/ 14334 w 396"/>
                  <a:gd name="T13" fmla="*/ 16722 h 425"/>
                  <a:gd name="T14" fmla="*/ 14334 w 396"/>
                  <a:gd name="T15" fmla="*/ 16683 h 425"/>
                  <a:gd name="T16" fmla="*/ 15377 w 396"/>
                  <a:gd name="T17" fmla="*/ 0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6" h="425">
                    <a:moveTo>
                      <a:pt x="396" y="0"/>
                    </a:moveTo>
                    <a:cubicBezTo>
                      <a:pt x="359" y="23"/>
                      <a:pt x="285" y="41"/>
                      <a:pt x="198" y="41"/>
                    </a:cubicBezTo>
                    <a:cubicBezTo>
                      <a:pt x="112" y="41"/>
                      <a:pt x="38" y="23"/>
                      <a:pt x="0" y="0"/>
                    </a:cubicBezTo>
                    <a:cubicBezTo>
                      <a:pt x="27" y="354"/>
                      <a:pt x="27" y="354"/>
                      <a:pt x="27" y="354"/>
                    </a:cubicBezTo>
                    <a:cubicBezTo>
                      <a:pt x="27" y="355"/>
                      <a:pt x="27" y="355"/>
                      <a:pt x="27" y="355"/>
                    </a:cubicBezTo>
                    <a:cubicBezTo>
                      <a:pt x="27" y="394"/>
                      <a:pt x="103" y="425"/>
                      <a:pt x="198" y="425"/>
                    </a:cubicBezTo>
                    <a:cubicBezTo>
                      <a:pt x="293" y="425"/>
                      <a:pt x="369" y="394"/>
                      <a:pt x="369" y="355"/>
                    </a:cubicBezTo>
                    <a:cubicBezTo>
                      <a:pt x="369" y="354"/>
                      <a:pt x="369" y="354"/>
                      <a:pt x="369" y="354"/>
                    </a:cubicBezTo>
                    <a:lnTo>
                      <a:pt x="396"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55" name="Freeform 61">
                <a:extLst>
                  <a:ext uri="{FF2B5EF4-FFF2-40B4-BE49-F238E27FC236}">
                    <a16:creationId xmlns:a16="http://schemas.microsoft.com/office/drawing/2014/main" id="{BBE30674-B503-4C55-B0EB-2329424BD994}"/>
                  </a:ext>
                </a:extLst>
              </p:cNvPr>
              <p:cNvSpPr>
                <a:spLocks/>
              </p:cNvSpPr>
              <p:nvPr/>
            </p:nvSpPr>
            <p:spPr bwMode="auto">
              <a:xfrm>
                <a:off x="3202" y="1575"/>
                <a:ext cx="1453" cy="246"/>
              </a:xfrm>
              <a:custGeom>
                <a:avLst/>
                <a:gdLst>
                  <a:gd name="T0" fmla="*/ 8318 w 429"/>
                  <a:gd name="T1" fmla="*/ 2460 h 68"/>
                  <a:gd name="T2" fmla="*/ 0 w 429"/>
                  <a:gd name="T3" fmla="*/ 0 h 68"/>
                  <a:gd name="T4" fmla="*/ 81 w 429"/>
                  <a:gd name="T5" fmla="*/ 760 h 68"/>
                  <a:gd name="T6" fmla="*/ 8318 w 429"/>
                  <a:gd name="T7" fmla="*/ 3220 h 68"/>
                  <a:gd name="T8" fmla="*/ 16589 w 429"/>
                  <a:gd name="T9" fmla="*/ 760 h 68"/>
                  <a:gd name="T10" fmla="*/ 16667 w 429"/>
                  <a:gd name="T11" fmla="*/ 0 h 68"/>
                  <a:gd name="T12" fmla="*/ 8318 w 429"/>
                  <a:gd name="T13" fmla="*/ 2460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9" h="68">
                    <a:moveTo>
                      <a:pt x="214" y="52"/>
                    </a:moveTo>
                    <a:cubicBezTo>
                      <a:pt x="113" y="52"/>
                      <a:pt x="28" y="29"/>
                      <a:pt x="0" y="0"/>
                    </a:cubicBezTo>
                    <a:cubicBezTo>
                      <a:pt x="0" y="0"/>
                      <a:pt x="1" y="16"/>
                      <a:pt x="2" y="16"/>
                    </a:cubicBezTo>
                    <a:cubicBezTo>
                      <a:pt x="31" y="44"/>
                      <a:pt x="115" y="68"/>
                      <a:pt x="214" y="68"/>
                    </a:cubicBezTo>
                    <a:cubicBezTo>
                      <a:pt x="314" y="68"/>
                      <a:pt x="397" y="45"/>
                      <a:pt x="427" y="16"/>
                    </a:cubicBezTo>
                    <a:cubicBezTo>
                      <a:pt x="428" y="16"/>
                      <a:pt x="429" y="0"/>
                      <a:pt x="429" y="0"/>
                    </a:cubicBezTo>
                    <a:cubicBezTo>
                      <a:pt x="401" y="29"/>
                      <a:pt x="316" y="52"/>
                      <a:pt x="214" y="52"/>
                    </a:cubicBez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56" name="Freeform 62">
                <a:extLst>
                  <a:ext uri="{FF2B5EF4-FFF2-40B4-BE49-F238E27FC236}">
                    <a16:creationId xmlns:a16="http://schemas.microsoft.com/office/drawing/2014/main" id="{81E13309-E617-434E-8BC9-06A4619E6F26}"/>
                  </a:ext>
                </a:extLst>
              </p:cNvPr>
              <p:cNvSpPr>
                <a:spLocks/>
              </p:cNvSpPr>
              <p:nvPr/>
            </p:nvSpPr>
            <p:spPr bwMode="auto">
              <a:xfrm>
                <a:off x="3256" y="1673"/>
                <a:ext cx="1341" cy="1535"/>
              </a:xfrm>
              <a:custGeom>
                <a:avLst/>
                <a:gdLst>
                  <a:gd name="T0" fmla="*/ 15377 w 396"/>
                  <a:gd name="T1" fmla="*/ 0 h 425"/>
                  <a:gd name="T2" fmla="*/ 7694 w 396"/>
                  <a:gd name="T3" fmla="*/ 1932 h 425"/>
                  <a:gd name="T4" fmla="*/ 0 w 396"/>
                  <a:gd name="T5" fmla="*/ 0 h 425"/>
                  <a:gd name="T6" fmla="*/ 1043 w 396"/>
                  <a:gd name="T7" fmla="*/ 16683 h 425"/>
                  <a:gd name="T8" fmla="*/ 1043 w 396"/>
                  <a:gd name="T9" fmla="*/ 16722 h 425"/>
                  <a:gd name="T10" fmla="*/ 7694 w 396"/>
                  <a:gd name="T11" fmla="*/ 20024 h 425"/>
                  <a:gd name="T12" fmla="*/ 14334 w 396"/>
                  <a:gd name="T13" fmla="*/ 16722 h 425"/>
                  <a:gd name="T14" fmla="*/ 14334 w 396"/>
                  <a:gd name="T15" fmla="*/ 16683 h 425"/>
                  <a:gd name="T16" fmla="*/ 15377 w 396"/>
                  <a:gd name="T17" fmla="*/ 0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6" h="425">
                    <a:moveTo>
                      <a:pt x="396" y="0"/>
                    </a:moveTo>
                    <a:cubicBezTo>
                      <a:pt x="359" y="23"/>
                      <a:pt x="285" y="41"/>
                      <a:pt x="198" y="41"/>
                    </a:cubicBezTo>
                    <a:cubicBezTo>
                      <a:pt x="112" y="41"/>
                      <a:pt x="38" y="23"/>
                      <a:pt x="0" y="0"/>
                    </a:cubicBezTo>
                    <a:cubicBezTo>
                      <a:pt x="27" y="354"/>
                      <a:pt x="27" y="354"/>
                      <a:pt x="27" y="354"/>
                    </a:cubicBezTo>
                    <a:cubicBezTo>
                      <a:pt x="27" y="355"/>
                      <a:pt x="27" y="355"/>
                      <a:pt x="27" y="355"/>
                    </a:cubicBezTo>
                    <a:cubicBezTo>
                      <a:pt x="27" y="394"/>
                      <a:pt x="103" y="425"/>
                      <a:pt x="198" y="425"/>
                    </a:cubicBezTo>
                    <a:cubicBezTo>
                      <a:pt x="293" y="425"/>
                      <a:pt x="369" y="394"/>
                      <a:pt x="369" y="355"/>
                    </a:cubicBezTo>
                    <a:cubicBezTo>
                      <a:pt x="369" y="354"/>
                      <a:pt x="369" y="354"/>
                      <a:pt x="369" y="354"/>
                    </a:cubicBezTo>
                    <a:lnTo>
                      <a:pt x="396"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57" name="Freeform 65">
                <a:extLst>
                  <a:ext uri="{FF2B5EF4-FFF2-40B4-BE49-F238E27FC236}">
                    <a16:creationId xmlns:a16="http://schemas.microsoft.com/office/drawing/2014/main" id="{A01850DD-5959-4B08-B6B6-BCAE4C0DF35C}"/>
                  </a:ext>
                </a:extLst>
              </p:cNvPr>
              <p:cNvSpPr>
                <a:spLocks/>
              </p:cNvSpPr>
              <p:nvPr/>
            </p:nvSpPr>
            <p:spPr bwMode="auto">
              <a:xfrm>
                <a:off x="3192" y="1232"/>
                <a:ext cx="1470" cy="253"/>
              </a:xfrm>
              <a:custGeom>
                <a:avLst/>
                <a:gdLst>
                  <a:gd name="T0" fmla="*/ 16864 w 434"/>
                  <a:gd name="T1" fmla="*/ 380 h 70"/>
                  <a:gd name="T2" fmla="*/ 8434 w 434"/>
                  <a:gd name="T3" fmla="*/ 3303 h 70"/>
                  <a:gd name="T4" fmla="*/ 0 w 434"/>
                  <a:gd name="T5" fmla="*/ 380 h 70"/>
                  <a:gd name="T6" fmla="*/ 0 w 434"/>
                  <a:gd name="T7" fmla="*/ 0 h 70"/>
                  <a:gd name="T8" fmla="*/ 8434 w 434"/>
                  <a:gd name="T9" fmla="*/ 2978 h 70"/>
                  <a:gd name="T10" fmla="*/ 16864 w 434"/>
                  <a:gd name="T11" fmla="*/ 0 h 70"/>
                  <a:gd name="T12" fmla="*/ 16864 w 434"/>
                  <a:gd name="T13" fmla="*/ 38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 h="70">
                    <a:moveTo>
                      <a:pt x="434" y="8"/>
                    </a:moveTo>
                    <a:cubicBezTo>
                      <a:pt x="434" y="42"/>
                      <a:pt x="338" y="70"/>
                      <a:pt x="217" y="70"/>
                    </a:cubicBezTo>
                    <a:cubicBezTo>
                      <a:pt x="97" y="70"/>
                      <a:pt x="0" y="42"/>
                      <a:pt x="0" y="8"/>
                    </a:cubicBezTo>
                    <a:cubicBezTo>
                      <a:pt x="0" y="0"/>
                      <a:pt x="0" y="0"/>
                      <a:pt x="0" y="0"/>
                    </a:cubicBezTo>
                    <a:cubicBezTo>
                      <a:pt x="0" y="35"/>
                      <a:pt x="97" y="63"/>
                      <a:pt x="217" y="63"/>
                    </a:cubicBezTo>
                    <a:cubicBezTo>
                      <a:pt x="338" y="63"/>
                      <a:pt x="434" y="35"/>
                      <a:pt x="434" y="0"/>
                    </a:cubicBezTo>
                    <a:lnTo>
                      <a:pt x="434" y="8"/>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58" name="Freeform 66">
                <a:extLst>
                  <a:ext uri="{FF2B5EF4-FFF2-40B4-BE49-F238E27FC236}">
                    <a16:creationId xmlns:a16="http://schemas.microsoft.com/office/drawing/2014/main" id="{219FA5C8-675A-4B72-926A-6B34DBF0203B}"/>
                  </a:ext>
                </a:extLst>
              </p:cNvPr>
              <p:cNvSpPr>
                <a:spLocks/>
              </p:cNvSpPr>
              <p:nvPr/>
            </p:nvSpPr>
            <p:spPr bwMode="auto">
              <a:xfrm>
                <a:off x="3168" y="1210"/>
                <a:ext cx="1521" cy="315"/>
              </a:xfrm>
              <a:custGeom>
                <a:avLst/>
                <a:gdLst>
                  <a:gd name="T0" fmla="*/ 17110 w 449"/>
                  <a:gd name="T1" fmla="*/ 0 h 87"/>
                  <a:gd name="T2" fmla="*/ 17144 w 449"/>
                  <a:gd name="T3" fmla="*/ 290 h 87"/>
                  <a:gd name="T4" fmla="*/ 17144 w 449"/>
                  <a:gd name="T5" fmla="*/ 670 h 87"/>
                  <a:gd name="T6" fmla="*/ 8709 w 449"/>
                  <a:gd name="T7" fmla="*/ 3606 h 87"/>
                  <a:gd name="T8" fmla="*/ 274 w 449"/>
                  <a:gd name="T9" fmla="*/ 670 h 87"/>
                  <a:gd name="T10" fmla="*/ 274 w 449"/>
                  <a:gd name="T11" fmla="*/ 290 h 87"/>
                  <a:gd name="T12" fmla="*/ 346 w 449"/>
                  <a:gd name="T13" fmla="*/ 0 h 87"/>
                  <a:gd name="T14" fmla="*/ 0 w 449"/>
                  <a:gd name="T15" fmla="*/ 905 h 87"/>
                  <a:gd name="T16" fmla="*/ 8709 w 449"/>
                  <a:gd name="T17" fmla="*/ 4131 h 87"/>
                  <a:gd name="T18" fmla="*/ 17453 w 449"/>
                  <a:gd name="T19" fmla="*/ 905 h 87"/>
                  <a:gd name="T20" fmla="*/ 17110 w 449"/>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9" h="87">
                    <a:moveTo>
                      <a:pt x="440" y="0"/>
                    </a:moveTo>
                    <a:cubicBezTo>
                      <a:pt x="441" y="2"/>
                      <a:pt x="441" y="4"/>
                      <a:pt x="441" y="6"/>
                    </a:cubicBezTo>
                    <a:cubicBezTo>
                      <a:pt x="441" y="14"/>
                      <a:pt x="441" y="14"/>
                      <a:pt x="441" y="14"/>
                    </a:cubicBezTo>
                    <a:cubicBezTo>
                      <a:pt x="441" y="48"/>
                      <a:pt x="345" y="76"/>
                      <a:pt x="224" y="76"/>
                    </a:cubicBezTo>
                    <a:cubicBezTo>
                      <a:pt x="104" y="76"/>
                      <a:pt x="7" y="48"/>
                      <a:pt x="7" y="14"/>
                    </a:cubicBezTo>
                    <a:cubicBezTo>
                      <a:pt x="7" y="6"/>
                      <a:pt x="7" y="6"/>
                      <a:pt x="7" y="6"/>
                    </a:cubicBezTo>
                    <a:cubicBezTo>
                      <a:pt x="7" y="4"/>
                      <a:pt x="8" y="2"/>
                      <a:pt x="9" y="0"/>
                    </a:cubicBezTo>
                    <a:cubicBezTo>
                      <a:pt x="3" y="6"/>
                      <a:pt x="0" y="12"/>
                      <a:pt x="0" y="19"/>
                    </a:cubicBezTo>
                    <a:cubicBezTo>
                      <a:pt x="0" y="57"/>
                      <a:pt x="100" y="87"/>
                      <a:pt x="224" y="87"/>
                    </a:cubicBezTo>
                    <a:cubicBezTo>
                      <a:pt x="349" y="87"/>
                      <a:pt x="449" y="57"/>
                      <a:pt x="449" y="19"/>
                    </a:cubicBezTo>
                    <a:cubicBezTo>
                      <a:pt x="449" y="12"/>
                      <a:pt x="446" y="6"/>
                      <a:pt x="440" y="0"/>
                    </a:cubicBez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259" name="Line 67">
                <a:extLst>
                  <a:ext uri="{FF2B5EF4-FFF2-40B4-BE49-F238E27FC236}">
                    <a16:creationId xmlns:a16="http://schemas.microsoft.com/office/drawing/2014/main" id="{4CC227D3-B998-481E-B548-2C5523FD5738}"/>
                  </a:ext>
                </a:extLst>
              </p:cNvPr>
              <p:cNvSpPr>
                <a:spLocks noChangeShapeType="1"/>
              </p:cNvSpPr>
              <p:nvPr/>
            </p:nvSpPr>
            <p:spPr bwMode="auto">
              <a:xfrm>
                <a:off x="3314" y="1449"/>
                <a:ext cx="1" cy="180"/>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60" name="Line 68">
                <a:extLst>
                  <a:ext uri="{FF2B5EF4-FFF2-40B4-BE49-F238E27FC236}">
                    <a16:creationId xmlns:a16="http://schemas.microsoft.com/office/drawing/2014/main" id="{8340A457-467C-47B0-9BFC-0E36D67902C5}"/>
                  </a:ext>
                </a:extLst>
              </p:cNvPr>
              <p:cNvSpPr>
                <a:spLocks noChangeShapeType="1"/>
              </p:cNvSpPr>
              <p:nvPr/>
            </p:nvSpPr>
            <p:spPr bwMode="auto">
              <a:xfrm>
                <a:off x="3337" y="1449"/>
                <a:ext cx="1" cy="180"/>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61" name="Line 69">
                <a:extLst>
                  <a:ext uri="{FF2B5EF4-FFF2-40B4-BE49-F238E27FC236}">
                    <a16:creationId xmlns:a16="http://schemas.microsoft.com/office/drawing/2014/main" id="{7691C665-9C0C-425F-8D14-D2D5C545A2A2}"/>
                  </a:ext>
                </a:extLst>
              </p:cNvPr>
              <p:cNvSpPr>
                <a:spLocks noChangeShapeType="1"/>
              </p:cNvSpPr>
              <p:nvPr/>
            </p:nvSpPr>
            <p:spPr bwMode="auto">
              <a:xfrm>
                <a:off x="3324" y="1449"/>
                <a:ext cx="1" cy="180"/>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62" name="Line 70">
                <a:extLst>
                  <a:ext uri="{FF2B5EF4-FFF2-40B4-BE49-F238E27FC236}">
                    <a16:creationId xmlns:a16="http://schemas.microsoft.com/office/drawing/2014/main" id="{8AB6DC83-CA25-468F-8A45-98145BEE460A}"/>
                  </a:ext>
                </a:extLst>
              </p:cNvPr>
              <p:cNvSpPr>
                <a:spLocks noChangeShapeType="1"/>
              </p:cNvSpPr>
              <p:nvPr/>
            </p:nvSpPr>
            <p:spPr bwMode="auto">
              <a:xfrm>
                <a:off x="3368" y="1471"/>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63" name="Line 71">
                <a:extLst>
                  <a:ext uri="{FF2B5EF4-FFF2-40B4-BE49-F238E27FC236}">
                    <a16:creationId xmlns:a16="http://schemas.microsoft.com/office/drawing/2014/main" id="{293C58FA-5900-4243-A408-FA7B353D1621}"/>
                  </a:ext>
                </a:extLst>
              </p:cNvPr>
              <p:cNvSpPr>
                <a:spLocks noChangeShapeType="1"/>
              </p:cNvSpPr>
              <p:nvPr/>
            </p:nvSpPr>
            <p:spPr bwMode="auto">
              <a:xfrm>
                <a:off x="3392" y="1471"/>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64" name="Line 72">
                <a:extLst>
                  <a:ext uri="{FF2B5EF4-FFF2-40B4-BE49-F238E27FC236}">
                    <a16:creationId xmlns:a16="http://schemas.microsoft.com/office/drawing/2014/main" id="{4C7431FB-8D6C-47CA-89FF-B92404933846}"/>
                  </a:ext>
                </a:extLst>
              </p:cNvPr>
              <p:cNvSpPr>
                <a:spLocks noChangeShapeType="1"/>
              </p:cNvSpPr>
              <p:nvPr/>
            </p:nvSpPr>
            <p:spPr bwMode="auto">
              <a:xfrm>
                <a:off x="3378" y="1471"/>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65" name="Line 73">
                <a:extLst>
                  <a:ext uri="{FF2B5EF4-FFF2-40B4-BE49-F238E27FC236}">
                    <a16:creationId xmlns:a16="http://schemas.microsoft.com/office/drawing/2014/main" id="{7752F491-3214-420C-B0C3-FA96C3FAE4E9}"/>
                  </a:ext>
                </a:extLst>
              </p:cNvPr>
              <p:cNvSpPr>
                <a:spLocks noChangeShapeType="1"/>
              </p:cNvSpPr>
              <p:nvPr/>
            </p:nvSpPr>
            <p:spPr bwMode="auto">
              <a:xfrm>
                <a:off x="3425" y="1492"/>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66" name="Line 74">
                <a:extLst>
                  <a:ext uri="{FF2B5EF4-FFF2-40B4-BE49-F238E27FC236}">
                    <a16:creationId xmlns:a16="http://schemas.microsoft.com/office/drawing/2014/main" id="{3365128B-A20F-4C02-8E3B-50ED3ABE8906}"/>
                  </a:ext>
                </a:extLst>
              </p:cNvPr>
              <p:cNvSpPr>
                <a:spLocks noChangeShapeType="1"/>
              </p:cNvSpPr>
              <p:nvPr/>
            </p:nvSpPr>
            <p:spPr bwMode="auto">
              <a:xfrm>
                <a:off x="3449" y="1492"/>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67" name="Line 75">
                <a:extLst>
                  <a:ext uri="{FF2B5EF4-FFF2-40B4-BE49-F238E27FC236}">
                    <a16:creationId xmlns:a16="http://schemas.microsoft.com/office/drawing/2014/main" id="{4976ED70-5E25-40A2-8ACE-DB5CD184F617}"/>
                  </a:ext>
                </a:extLst>
              </p:cNvPr>
              <p:cNvSpPr>
                <a:spLocks noChangeShapeType="1"/>
              </p:cNvSpPr>
              <p:nvPr/>
            </p:nvSpPr>
            <p:spPr bwMode="auto">
              <a:xfrm>
                <a:off x="3436" y="1492"/>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68" name="Line 76">
                <a:extLst>
                  <a:ext uri="{FF2B5EF4-FFF2-40B4-BE49-F238E27FC236}">
                    <a16:creationId xmlns:a16="http://schemas.microsoft.com/office/drawing/2014/main" id="{9E8346D2-9322-4348-9998-00D097F13895}"/>
                  </a:ext>
                </a:extLst>
              </p:cNvPr>
              <p:cNvSpPr>
                <a:spLocks noChangeShapeType="1"/>
              </p:cNvSpPr>
              <p:nvPr/>
            </p:nvSpPr>
            <p:spPr bwMode="auto">
              <a:xfrm>
                <a:off x="3175" y="1359"/>
                <a:ext cx="1" cy="155"/>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69" name="Line 77">
                <a:extLst>
                  <a:ext uri="{FF2B5EF4-FFF2-40B4-BE49-F238E27FC236}">
                    <a16:creationId xmlns:a16="http://schemas.microsoft.com/office/drawing/2014/main" id="{DF830A95-8371-49AB-A657-5F1FF99E64AA}"/>
                  </a:ext>
                </a:extLst>
              </p:cNvPr>
              <p:cNvSpPr>
                <a:spLocks noChangeShapeType="1"/>
              </p:cNvSpPr>
              <p:nvPr/>
            </p:nvSpPr>
            <p:spPr bwMode="auto">
              <a:xfrm>
                <a:off x="3198" y="1369"/>
                <a:ext cx="1" cy="156"/>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70" name="Line 78">
                <a:extLst>
                  <a:ext uri="{FF2B5EF4-FFF2-40B4-BE49-F238E27FC236}">
                    <a16:creationId xmlns:a16="http://schemas.microsoft.com/office/drawing/2014/main" id="{4CAB700D-EDF9-46D2-961D-61897A422100}"/>
                  </a:ext>
                </a:extLst>
              </p:cNvPr>
              <p:cNvSpPr>
                <a:spLocks noChangeShapeType="1"/>
              </p:cNvSpPr>
              <p:nvPr/>
            </p:nvSpPr>
            <p:spPr bwMode="auto">
              <a:xfrm>
                <a:off x="3185" y="1359"/>
                <a:ext cx="1" cy="166"/>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71" name="Line 79">
                <a:extLst>
                  <a:ext uri="{FF2B5EF4-FFF2-40B4-BE49-F238E27FC236}">
                    <a16:creationId xmlns:a16="http://schemas.microsoft.com/office/drawing/2014/main" id="{A75D718B-8CDE-4836-B601-04A437975321}"/>
                  </a:ext>
                </a:extLst>
              </p:cNvPr>
              <p:cNvSpPr>
                <a:spLocks noChangeShapeType="1"/>
              </p:cNvSpPr>
              <p:nvPr/>
            </p:nvSpPr>
            <p:spPr bwMode="auto">
              <a:xfrm>
                <a:off x="3215" y="1391"/>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72" name="Line 80">
                <a:extLst>
                  <a:ext uri="{FF2B5EF4-FFF2-40B4-BE49-F238E27FC236}">
                    <a16:creationId xmlns:a16="http://schemas.microsoft.com/office/drawing/2014/main" id="{ACFC4A7F-06A3-4E6B-A162-EDCE608FC3E8}"/>
                  </a:ext>
                </a:extLst>
              </p:cNvPr>
              <p:cNvSpPr>
                <a:spLocks noChangeShapeType="1"/>
              </p:cNvSpPr>
              <p:nvPr/>
            </p:nvSpPr>
            <p:spPr bwMode="auto">
              <a:xfrm>
                <a:off x="3236" y="1391"/>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73" name="Line 81">
                <a:extLst>
                  <a:ext uri="{FF2B5EF4-FFF2-40B4-BE49-F238E27FC236}">
                    <a16:creationId xmlns:a16="http://schemas.microsoft.com/office/drawing/2014/main" id="{E2BE0B8A-AF33-4A4A-95C8-82B24DD50F84}"/>
                  </a:ext>
                </a:extLst>
              </p:cNvPr>
              <p:cNvSpPr>
                <a:spLocks noChangeShapeType="1"/>
              </p:cNvSpPr>
              <p:nvPr/>
            </p:nvSpPr>
            <p:spPr bwMode="auto">
              <a:xfrm>
                <a:off x="3226" y="1391"/>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74" name="Line 82">
                <a:extLst>
                  <a:ext uri="{FF2B5EF4-FFF2-40B4-BE49-F238E27FC236}">
                    <a16:creationId xmlns:a16="http://schemas.microsoft.com/office/drawing/2014/main" id="{A89E4B8C-881B-44A6-8D3A-C9E86472ED94}"/>
                  </a:ext>
                </a:extLst>
              </p:cNvPr>
              <p:cNvSpPr>
                <a:spLocks noChangeShapeType="1"/>
              </p:cNvSpPr>
              <p:nvPr/>
            </p:nvSpPr>
            <p:spPr bwMode="auto">
              <a:xfrm>
                <a:off x="3263" y="1427"/>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75" name="Line 83">
                <a:extLst>
                  <a:ext uri="{FF2B5EF4-FFF2-40B4-BE49-F238E27FC236}">
                    <a16:creationId xmlns:a16="http://schemas.microsoft.com/office/drawing/2014/main" id="{D4B0F80E-D2E4-42AF-87F9-BC228B07A4C9}"/>
                  </a:ext>
                </a:extLst>
              </p:cNvPr>
              <p:cNvSpPr>
                <a:spLocks noChangeShapeType="1"/>
              </p:cNvSpPr>
              <p:nvPr/>
            </p:nvSpPr>
            <p:spPr bwMode="auto">
              <a:xfrm>
                <a:off x="3287" y="1427"/>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76" name="Line 84">
                <a:extLst>
                  <a:ext uri="{FF2B5EF4-FFF2-40B4-BE49-F238E27FC236}">
                    <a16:creationId xmlns:a16="http://schemas.microsoft.com/office/drawing/2014/main" id="{B5C8B329-EDC2-47DB-B5AE-44BCD076397F}"/>
                  </a:ext>
                </a:extLst>
              </p:cNvPr>
              <p:cNvSpPr>
                <a:spLocks noChangeShapeType="1"/>
              </p:cNvSpPr>
              <p:nvPr/>
            </p:nvSpPr>
            <p:spPr bwMode="auto">
              <a:xfrm>
                <a:off x="3273" y="1427"/>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77" name="Line 85">
                <a:extLst>
                  <a:ext uri="{FF2B5EF4-FFF2-40B4-BE49-F238E27FC236}">
                    <a16:creationId xmlns:a16="http://schemas.microsoft.com/office/drawing/2014/main" id="{2BC76C20-2ABF-44AD-9391-071CFDE67312}"/>
                  </a:ext>
                </a:extLst>
              </p:cNvPr>
              <p:cNvSpPr>
                <a:spLocks noChangeShapeType="1"/>
              </p:cNvSpPr>
              <p:nvPr/>
            </p:nvSpPr>
            <p:spPr bwMode="auto">
              <a:xfrm>
                <a:off x="3483" y="151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78" name="Line 86">
                <a:extLst>
                  <a:ext uri="{FF2B5EF4-FFF2-40B4-BE49-F238E27FC236}">
                    <a16:creationId xmlns:a16="http://schemas.microsoft.com/office/drawing/2014/main" id="{665D2A9A-F47A-4E1E-8C1F-6C0CC7FE7E7B}"/>
                  </a:ext>
                </a:extLst>
              </p:cNvPr>
              <p:cNvSpPr>
                <a:spLocks noChangeShapeType="1"/>
              </p:cNvSpPr>
              <p:nvPr/>
            </p:nvSpPr>
            <p:spPr bwMode="auto">
              <a:xfrm>
                <a:off x="3503" y="1510"/>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79" name="Line 87">
                <a:extLst>
                  <a:ext uri="{FF2B5EF4-FFF2-40B4-BE49-F238E27FC236}">
                    <a16:creationId xmlns:a16="http://schemas.microsoft.com/office/drawing/2014/main" id="{4459F0A1-377A-420D-ADC7-36544EAB1441}"/>
                  </a:ext>
                </a:extLst>
              </p:cNvPr>
              <p:cNvSpPr>
                <a:spLocks noChangeShapeType="1"/>
              </p:cNvSpPr>
              <p:nvPr/>
            </p:nvSpPr>
            <p:spPr bwMode="auto">
              <a:xfrm>
                <a:off x="3493" y="151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80" name="Line 88">
                <a:extLst>
                  <a:ext uri="{FF2B5EF4-FFF2-40B4-BE49-F238E27FC236}">
                    <a16:creationId xmlns:a16="http://schemas.microsoft.com/office/drawing/2014/main" id="{27BED7A7-7C29-4A77-A4F4-A4E500F6F0C1}"/>
                  </a:ext>
                </a:extLst>
              </p:cNvPr>
              <p:cNvSpPr>
                <a:spLocks noChangeShapeType="1"/>
              </p:cNvSpPr>
              <p:nvPr/>
            </p:nvSpPr>
            <p:spPr bwMode="auto">
              <a:xfrm>
                <a:off x="3541" y="1517"/>
                <a:ext cx="1" cy="185"/>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81" name="Line 89">
                <a:extLst>
                  <a:ext uri="{FF2B5EF4-FFF2-40B4-BE49-F238E27FC236}">
                    <a16:creationId xmlns:a16="http://schemas.microsoft.com/office/drawing/2014/main" id="{A1AC35AC-091E-40F3-8AE6-429A75269926}"/>
                  </a:ext>
                </a:extLst>
              </p:cNvPr>
              <p:cNvSpPr>
                <a:spLocks noChangeShapeType="1"/>
              </p:cNvSpPr>
              <p:nvPr/>
            </p:nvSpPr>
            <p:spPr bwMode="auto">
              <a:xfrm>
                <a:off x="3564" y="1517"/>
                <a:ext cx="1" cy="185"/>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82" name="Line 90">
                <a:extLst>
                  <a:ext uri="{FF2B5EF4-FFF2-40B4-BE49-F238E27FC236}">
                    <a16:creationId xmlns:a16="http://schemas.microsoft.com/office/drawing/2014/main" id="{5C274D7C-5078-4E4C-A633-8935DEE61330}"/>
                  </a:ext>
                </a:extLst>
              </p:cNvPr>
              <p:cNvSpPr>
                <a:spLocks noChangeShapeType="1"/>
              </p:cNvSpPr>
              <p:nvPr/>
            </p:nvSpPr>
            <p:spPr bwMode="auto">
              <a:xfrm>
                <a:off x="3551" y="1517"/>
                <a:ext cx="1" cy="185"/>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83" name="Line 91">
                <a:extLst>
                  <a:ext uri="{FF2B5EF4-FFF2-40B4-BE49-F238E27FC236}">
                    <a16:creationId xmlns:a16="http://schemas.microsoft.com/office/drawing/2014/main" id="{A12633D5-E5F3-4642-A0C7-A78F78E73D14}"/>
                  </a:ext>
                </a:extLst>
              </p:cNvPr>
              <p:cNvSpPr>
                <a:spLocks noChangeShapeType="1"/>
              </p:cNvSpPr>
              <p:nvPr/>
            </p:nvSpPr>
            <p:spPr bwMode="auto">
              <a:xfrm>
                <a:off x="3602" y="1528"/>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84" name="Line 92">
                <a:extLst>
                  <a:ext uri="{FF2B5EF4-FFF2-40B4-BE49-F238E27FC236}">
                    <a16:creationId xmlns:a16="http://schemas.microsoft.com/office/drawing/2014/main" id="{63E67192-E083-47EA-863A-B65411AB608E}"/>
                  </a:ext>
                </a:extLst>
              </p:cNvPr>
              <p:cNvSpPr>
                <a:spLocks noChangeShapeType="1"/>
              </p:cNvSpPr>
              <p:nvPr/>
            </p:nvSpPr>
            <p:spPr bwMode="auto">
              <a:xfrm>
                <a:off x="3625" y="1528"/>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85" name="Line 93">
                <a:extLst>
                  <a:ext uri="{FF2B5EF4-FFF2-40B4-BE49-F238E27FC236}">
                    <a16:creationId xmlns:a16="http://schemas.microsoft.com/office/drawing/2014/main" id="{74F8FDB4-FB5C-4859-8464-533C6915C52E}"/>
                  </a:ext>
                </a:extLst>
              </p:cNvPr>
              <p:cNvSpPr>
                <a:spLocks noChangeShapeType="1"/>
              </p:cNvSpPr>
              <p:nvPr/>
            </p:nvSpPr>
            <p:spPr bwMode="auto">
              <a:xfrm>
                <a:off x="3612" y="1528"/>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86" name="Line 94">
                <a:extLst>
                  <a:ext uri="{FF2B5EF4-FFF2-40B4-BE49-F238E27FC236}">
                    <a16:creationId xmlns:a16="http://schemas.microsoft.com/office/drawing/2014/main" id="{6D1A28C3-F8F9-4895-84E3-DA9387B493B7}"/>
                  </a:ext>
                </a:extLst>
              </p:cNvPr>
              <p:cNvSpPr>
                <a:spLocks noChangeShapeType="1"/>
              </p:cNvSpPr>
              <p:nvPr/>
            </p:nvSpPr>
            <p:spPr bwMode="auto">
              <a:xfrm>
                <a:off x="3662" y="1543"/>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87" name="Line 95">
                <a:extLst>
                  <a:ext uri="{FF2B5EF4-FFF2-40B4-BE49-F238E27FC236}">
                    <a16:creationId xmlns:a16="http://schemas.microsoft.com/office/drawing/2014/main" id="{70A8C050-27A8-4D37-A98B-3B5FC1D6FE9A}"/>
                  </a:ext>
                </a:extLst>
              </p:cNvPr>
              <p:cNvSpPr>
                <a:spLocks noChangeShapeType="1"/>
              </p:cNvSpPr>
              <p:nvPr/>
            </p:nvSpPr>
            <p:spPr bwMode="auto">
              <a:xfrm>
                <a:off x="3683" y="1543"/>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88" name="Line 96">
                <a:extLst>
                  <a:ext uri="{FF2B5EF4-FFF2-40B4-BE49-F238E27FC236}">
                    <a16:creationId xmlns:a16="http://schemas.microsoft.com/office/drawing/2014/main" id="{9737568F-E308-4D18-A0F0-9F66D10F31C6}"/>
                  </a:ext>
                </a:extLst>
              </p:cNvPr>
              <p:cNvSpPr>
                <a:spLocks noChangeShapeType="1"/>
              </p:cNvSpPr>
              <p:nvPr/>
            </p:nvSpPr>
            <p:spPr bwMode="auto">
              <a:xfrm>
                <a:off x="3673" y="1543"/>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89" name="Line 97">
                <a:extLst>
                  <a:ext uri="{FF2B5EF4-FFF2-40B4-BE49-F238E27FC236}">
                    <a16:creationId xmlns:a16="http://schemas.microsoft.com/office/drawing/2014/main" id="{D47BE718-F03A-4E4A-9A62-FFBC078D1C75}"/>
                  </a:ext>
                </a:extLst>
              </p:cNvPr>
              <p:cNvSpPr>
                <a:spLocks noChangeShapeType="1"/>
              </p:cNvSpPr>
              <p:nvPr/>
            </p:nvSpPr>
            <p:spPr bwMode="auto">
              <a:xfrm>
                <a:off x="3723" y="155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90" name="Line 98">
                <a:extLst>
                  <a:ext uri="{FF2B5EF4-FFF2-40B4-BE49-F238E27FC236}">
                    <a16:creationId xmlns:a16="http://schemas.microsoft.com/office/drawing/2014/main" id="{E40EA59C-0E51-4A96-B3FC-8DA212EE3042}"/>
                  </a:ext>
                </a:extLst>
              </p:cNvPr>
              <p:cNvSpPr>
                <a:spLocks noChangeShapeType="1"/>
              </p:cNvSpPr>
              <p:nvPr/>
            </p:nvSpPr>
            <p:spPr bwMode="auto">
              <a:xfrm>
                <a:off x="3744" y="1550"/>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91" name="Line 99">
                <a:extLst>
                  <a:ext uri="{FF2B5EF4-FFF2-40B4-BE49-F238E27FC236}">
                    <a16:creationId xmlns:a16="http://schemas.microsoft.com/office/drawing/2014/main" id="{EF0F7D0A-BE52-4F60-A891-F139C9A196D6}"/>
                  </a:ext>
                </a:extLst>
              </p:cNvPr>
              <p:cNvSpPr>
                <a:spLocks noChangeShapeType="1"/>
              </p:cNvSpPr>
              <p:nvPr/>
            </p:nvSpPr>
            <p:spPr bwMode="auto">
              <a:xfrm>
                <a:off x="3734" y="155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92" name="Line 100">
                <a:extLst>
                  <a:ext uri="{FF2B5EF4-FFF2-40B4-BE49-F238E27FC236}">
                    <a16:creationId xmlns:a16="http://schemas.microsoft.com/office/drawing/2014/main" id="{CB487C82-4743-4B58-9A9C-D2E944014F37}"/>
                  </a:ext>
                </a:extLst>
              </p:cNvPr>
              <p:cNvSpPr>
                <a:spLocks noChangeShapeType="1"/>
              </p:cNvSpPr>
              <p:nvPr/>
            </p:nvSpPr>
            <p:spPr bwMode="auto">
              <a:xfrm>
                <a:off x="3788" y="1554"/>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93" name="Line 101">
                <a:extLst>
                  <a:ext uri="{FF2B5EF4-FFF2-40B4-BE49-F238E27FC236}">
                    <a16:creationId xmlns:a16="http://schemas.microsoft.com/office/drawing/2014/main" id="{C6D13243-8CAC-474E-929D-BBCD2AE102B2}"/>
                  </a:ext>
                </a:extLst>
              </p:cNvPr>
              <p:cNvSpPr>
                <a:spLocks noChangeShapeType="1"/>
              </p:cNvSpPr>
              <p:nvPr/>
            </p:nvSpPr>
            <p:spPr bwMode="auto">
              <a:xfrm>
                <a:off x="3812" y="1554"/>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94" name="Line 102">
                <a:extLst>
                  <a:ext uri="{FF2B5EF4-FFF2-40B4-BE49-F238E27FC236}">
                    <a16:creationId xmlns:a16="http://schemas.microsoft.com/office/drawing/2014/main" id="{697E4F8C-1792-4B30-8DEC-680B010472CA}"/>
                  </a:ext>
                </a:extLst>
              </p:cNvPr>
              <p:cNvSpPr>
                <a:spLocks noChangeShapeType="1"/>
              </p:cNvSpPr>
              <p:nvPr/>
            </p:nvSpPr>
            <p:spPr bwMode="auto">
              <a:xfrm>
                <a:off x="3801" y="1554"/>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95" name="Line 103">
                <a:extLst>
                  <a:ext uri="{FF2B5EF4-FFF2-40B4-BE49-F238E27FC236}">
                    <a16:creationId xmlns:a16="http://schemas.microsoft.com/office/drawing/2014/main" id="{2C3D878A-E569-4340-B3B3-9369DA63D69E}"/>
                  </a:ext>
                </a:extLst>
              </p:cNvPr>
              <p:cNvSpPr>
                <a:spLocks noChangeShapeType="1"/>
              </p:cNvSpPr>
              <p:nvPr/>
            </p:nvSpPr>
            <p:spPr bwMode="auto">
              <a:xfrm>
                <a:off x="3849" y="1554"/>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96" name="Line 104">
                <a:extLst>
                  <a:ext uri="{FF2B5EF4-FFF2-40B4-BE49-F238E27FC236}">
                    <a16:creationId xmlns:a16="http://schemas.microsoft.com/office/drawing/2014/main" id="{20ADE1FB-65BB-4512-A425-991B4E8600BF}"/>
                  </a:ext>
                </a:extLst>
              </p:cNvPr>
              <p:cNvSpPr>
                <a:spLocks noChangeShapeType="1"/>
              </p:cNvSpPr>
              <p:nvPr/>
            </p:nvSpPr>
            <p:spPr bwMode="auto">
              <a:xfrm>
                <a:off x="3872" y="1554"/>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97" name="Line 105">
                <a:extLst>
                  <a:ext uri="{FF2B5EF4-FFF2-40B4-BE49-F238E27FC236}">
                    <a16:creationId xmlns:a16="http://schemas.microsoft.com/office/drawing/2014/main" id="{F3E005D7-C6DB-40B8-BD53-60C3A50C9359}"/>
                  </a:ext>
                </a:extLst>
              </p:cNvPr>
              <p:cNvSpPr>
                <a:spLocks noChangeShapeType="1"/>
              </p:cNvSpPr>
              <p:nvPr/>
            </p:nvSpPr>
            <p:spPr bwMode="auto">
              <a:xfrm>
                <a:off x="3862" y="1554"/>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98" name="Line 106">
                <a:extLst>
                  <a:ext uri="{FF2B5EF4-FFF2-40B4-BE49-F238E27FC236}">
                    <a16:creationId xmlns:a16="http://schemas.microsoft.com/office/drawing/2014/main" id="{AC6C40F0-597D-4460-90AB-0FD366709CDC}"/>
                  </a:ext>
                </a:extLst>
              </p:cNvPr>
              <p:cNvSpPr>
                <a:spLocks noChangeShapeType="1"/>
              </p:cNvSpPr>
              <p:nvPr/>
            </p:nvSpPr>
            <p:spPr bwMode="auto">
              <a:xfrm>
                <a:off x="3910" y="1557"/>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299" name="Line 107">
                <a:extLst>
                  <a:ext uri="{FF2B5EF4-FFF2-40B4-BE49-F238E27FC236}">
                    <a16:creationId xmlns:a16="http://schemas.microsoft.com/office/drawing/2014/main" id="{0503B492-F73D-4983-AD7F-CADC3FBD6E3F}"/>
                  </a:ext>
                </a:extLst>
              </p:cNvPr>
              <p:cNvSpPr>
                <a:spLocks noChangeShapeType="1"/>
              </p:cNvSpPr>
              <p:nvPr/>
            </p:nvSpPr>
            <p:spPr bwMode="auto">
              <a:xfrm>
                <a:off x="3933" y="1557"/>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00" name="Line 108">
                <a:extLst>
                  <a:ext uri="{FF2B5EF4-FFF2-40B4-BE49-F238E27FC236}">
                    <a16:creationId xmlns:a16="http://schemas.microsoft.com/office/drawing/2014/main" id="{9EA524E1-1C2C-4F45-ABA6-108E012A2E41}"/>
                  </a:ext>
                </a:extLst>
              </p:cNvPr>
              <p:cNvSpPr>
                <a:spLocks noChangeShapeType="1"/>
              </p:cNvSpPr>
              <p:nvPr/>
            </p:nvSpPr>
            <p:spPr bwMode="auto">
              <a:xfrm>
                <a:off x="3920" y="1557"/>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01" name="Line 109">
                <a:extLst>
                  <a:ext uri="{FF2B5EF4-FFF2-40B4-BE49-F238E27FC236}">
                    <a16:creationId xmlns:a16="http://schemas.microsoft.com/office/drawing/2014/main" id="{89D84069-A08A-4B1E-BF57-7FC10A3EEC5C}"/>
                  </a:ext>
                </a:extLst>
              </p:cNvPr>
              <p:cNvSpPr>
                <a:spLocks noChangeShapeType="1"/>
              </p:cNvSpPr>
              <p:nvPr/>
            </p:nvSpPr>
            <p:spPr bwMode="auto">
              <a:xfrm>
                <a:off x="3971" y="1554"/>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02" name="Line 110">
                <a:extLst>
                  <a:ext uri="{FF2B5EF4-FFF2-40B4-BE49-F238E27FC236}">
                    <a16:creationId xmlns:a16="http://schemas.microsoft.com/office/drawing/2014/main" id="{4D2839C6-08BD-4C6C-B656-B5E89B8B1BE9}"/>
                  </a:ext>
                </a:extLst>
              </p:cNvPr>
              <p:cNvSpPr>
                <a:spLocks noChangeShapeType="1"/>
              </p:cNvSpPr>
              <p:nvPr/>
            </p:nvSpPr>
            <p:spPr bwMode="auto">
              <a:xfrm>
                <a:off x="3994" y="1554"/>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03" name="Line 111">
                <a:extLst>
                  <a:ext uri="{FF2B5EF4-FFF2-40B4-BE49-F238E27FC236}">
                    <a16:creationId xmlns:a16="http://schemas.microsoft.com/office/drawing/2014/main" id="{08896E69-8F49-4341-91E1-71FD6BF1ACF5}"/>
                  </a:ext>
                </a:extLst>
              </p:cNvPr>
              <p:cNvSpPr>
                <a:spLocks noChangeShapeType="1"/>
              </p:cNvSpPr>
              <p:nvPr/>
            </p:nvSpPr>
            <p:spPr bwMode="auto">
              <a:xfrm>
                <a:off x="3981" y="1554"/>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04" name="Line 112">
                <a:extLst>
                  <a:ext uri="{FF2B5EF4-FFF2-40B4-BE49-F238E27FC236}">
                    <a16:creationId xmlns:a16="http://schemas.microsoft.com/office/drawing/2014/main" id="{84B68964-0279-4812-9A0F-CB197BFBD104}"/>
                  </a:ext>
                </a:extLst>
              </p:cNvPr>
              <p:cNvSpPr>
                <a:spLocks noChangeShapeType="1"/>
              </p:cNvSpPr>
              <p:nvPr/>
            </p:nvSpPr>
            <p:spPr bwMode="auto">
              <a:xfrm>
                <a:off x="4025" y="155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05" name="Line 113">
                <a:extLst>
                  <a:ext uri="{FF2B5EF4-FFF2-40B4-BE49-F238E27FC236}">
                    <a16:creationId xmlns:a16="http://schemas.microsoft.com/office/drawing/2014/main" id="{2E202A35-F7CF-4C74-BF26-9146E333BB4F}"/>
                  </a:ext>
                </a:extLst>
              </p:cNvPr>
              <p:cNvSpPr>
                <a:spLocks noChangeShapeType="1"/>
              </p:cNvSpPr>
              <p:nvPr/>
            </p:nvSpPr>
            <p:spPr bwMode="auto">
              <a:xfrm>
                <a:off x="4045" y="1550"/>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06" name="Line 114">
                <a:extLst>
                  <a:ext uri="{FF2B5EF4-FFF2-40B4-BE49-F238E27FC236}">
                    <a16:creationId xmlns:a16="http://schemas.microsoft.com/office/drawing/2014/main" id="{1420B7E5-F4B0-4C89-ADAD-F83416244B84}"/>
                  </a:ext>
                </a:extLst>
              </p:cNvPr>
              <p:cNvSpPr>
                <a:spLocks noChangeShapeType="1"/>
              </p:cNvSpPr>
              <p:nvPr/>
            </p:nvSpPr>
            <p:spPr bwMode="auto">
              <a:xfrm>
                <a:off x="4035" y="155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07" name="Line 115">
                <a:extLst>
                  <a:ext uri="{FF2B5EF4-FFF2-40B4-BE49-F238E27FC236}">
                    <a16:creationId xmlns:a16="http://schemas.microsoft.com/office/drawing/2014/main" id="{D0CFDCC3-8B20-4A75-9A9D-825743788913}"/>
                  </a:ext>
                </a:extLst>
              </p:cNvPr>
              <p:cNvSpPr>
                <a:spLocks noChangeShapeType="1"/>
              </p:cNvSpPr>
              <p:nvPr/>
            </p:nvSpPr>
            <p:spPr bwMode="auto">
              <a:xfrm>
                <a:off x="4086" y="1550"/>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08" name="Line 116">
                <a:extLst>
                  <a:ext uri="{FF2B5EF4-FFF2-40B4-BE49-F238E27FC236}">
                    <a16:creationId xmlns:a16="http://schemas.microsoft.com/office/drawing/2014/main" id="{A3128196-92B7-41C1-8F98-EE77CFC97F2C}"/>
                  </a:ext>
                </a:extLst>
              </p:cNvPr>
              <p:cNvSpPr>
                <a:spLocks noChangeShapeType="1"/>
              </p:cNvSpPr>
              <p:nvPr/>
            </p:nvSpPr>
            <p:spPr bwMode="auto">
              <a:xfrm>
                <a:off x="4106" y="1550"/>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09" name="Line 117">
                <a:extLst>
                  <a:ext uri="{FF2B5EF4-FFF2-40B4-BE49-F238E27FC236}">
                    <a16:creationId xmlns:a16="http://schemas.microsoft.com/office/drawing/2014/main" id="{297EBA49-13C7-4F2D-AB2A-55BD7E63FD32}"/>
                  </a:ext>
                </a:extLst>
              </p:cNvPr>
              <p:cNvSpPr>
                <a:spLocks noChangeShapeType="1"/>
              </p:cNvSpPr>
              <p:nvPr/>
            </p:nvSpPr>
            <p:spPr bwMode="auto">
              <a:xfrm>
                <a:off x="4096" y="1550"/>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10" name="Line 118">
                <a:extLst>
                  <a:ext uri="{FF2B5EF4-FFF2-40B4-BE49-F238E27FC236}">
                    <a16:creationId xmlns:a16="http://schemas.microsoft.com/office/drawing/2014/main" id="{39E461A4-70FF-4091-B80D-686BCD80A5D4}"/>
                  </a:ext>
                </a:extLst>
              </p:cNvPr>
              <p:cNvSpPr>
                <a:spLocks noChangeShapeType="1"/>
              </p:cNvSpPr>
              <p:nvPr/>
            </p:nvSpPr>
            <p:spPr bwMode="auto">
              <a:xfrm>
                <a:off x="4150" y="1543"/>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11" name="Line 119">
                <a:extLst>
                  <a:ext uri="{FF2B5EF4-FFF2-40B4-BE49-F238E27FC236}">
                    <a16:creationId xmlns:a16="http://schemas.microsoft.com/office/drawing/2014/main" id="{9B74CAC3-EBF1-4B01-8696-42A7DD4C3FD5}"/>
                  </a:ext>
                </a:extLst>
              </p:cNvPr>
              <p:cNvSpPr>
                <a:spLocks noChangeShapeType="1"/>
              </p:cNvSpPr>
              <p:nvPr/>
            </p:nvSpPr>
            <p:spPr bwMode="auto">
              <a:xfrm>
                <a:off x="4174" y="1543"/>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12" name="Line 120">
                <a:extLst>
                  <a:ext uri="{FF2B5EF4-FFF2-40B4-BE49-F238E27FC236}">
                    <a16:creationId xmlns:a16="http://schemas.microsoft.com/office/drawing/2014/main" id="{840763B3-DA64-4F51-8C8D-B662E1DA51D7}"/>
                  </a:ext>
                </a:extLst>
              </p:cNvPr>
              <p:cNvSpPr>
                <a:spLocks noChangeShapeType="1"/>
              </p:cNvSpPr>
              <p:nvPr/>
            </p:nvSpPr>
            <p:spPr bwMode="auto">
              <a:xfrm>
                <a:off x="4164" y="1543"/>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13" name="Line 121">
                <a:extLst>
                  <a:ext uri="{FF2B5EF4-FFF2-40B4-BE49-F238E27FC236}">
                    <a16:creationId xmlns:a16="http://schemas.microsoft.com/office/drawing/2014/main" id="{83337DD4-9A36-4F3F-B29E-57D2D22C5C68}"/>
                  </a:ext>
                </a:extLst>
              </p:cNvPr>
              <p:cNvSpPr>
                <a:spLocks noChangeShapeType="1"/>
              </p:cNvSpPr>
              <p:nvPr/>
            </p:nvSpPr>
            <p:spPr bwMode="auto">
              <a:xfrm>
                <a:off x="4211" y="1536"/>
                <a:ext cx="1" cy="180"/>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14" name="Line 122">
                <a:extLst>
                  <a:ext uri="{FF2B5EF4-FFF2-40B4-BE49-F238E27FC236}">
                    <a16:creationId xmlns:a16="http://schemas.microsoft.com/office/drawing/2014/main" id="{39352F85-770A-4789-98C7-EB1C70553554}"/>
                  </a:ext>
                </a:extLst>
              </p:cNvPr>
              <p:cNvSpPr>
                <a:spLocks noChangeShapeType="1"/>
              </p:cNvSpPr>
              <p:nvPr/>
            </p:nvSpPr>
            <p:spPr bwMode="auto">
              <a:xfrm>
                <a:off x="4235" y="1536"/>
                <a:ext cx="1" cy="180"/>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15" name="Line 123">
                <a:extLst>
                  <a:ext uri="{FF2B5EF4-FFF2-40B4-BE49-F238E27FC236}">
                    <a16:creationId xmlns:a16="http://schemas.microsoft.com/office/drawing/2014/main" id="{E9A3F238-D0FF-4742-8F53-7AC6B6523E78}"/>
                  </a:ext>
                </a:extLst>
              </p:cNvPr>
              <p:cNvSpPr>
                <a:spLocks noChangeShapeType="1"/>
              </p:cNvSpPr>
              <p:nvPr/>
            </p:nvSpPr>
            <p:spPr bwMode="auto">
              <a:xfrm>
                <a:off x="4225" y="1536"/>
                <a:ext cx="1" cy="180"/>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16" name="Line 124">
                <a:extLst>
                  <a:ext uri="{FF2B5EF4-FFF2-40B4-BE49-F238E27FC236}">
                    <a16:creationId xmlns:a16="http://schemas.microsoft.com/office/drawing/2014/main" id="{79DE3B04-696D-45C8-8CFC-A77266B1B4F4}"/>
                  </a:ext>
                </a:extLst>
              </p:cNvPr>
              <p:cNvSpPr>
                <a:spLocks noChangeShapeType="1"/>
              </p:cNvSpPr>
              <p:nvPr/>
            </p:nvSpPr>
            <p:spPr bwMode="auto">
              <a:xfrm>
                <a:off x="4272" y="1532"/>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17" name="Line 125">
                <a:extLst>
                  <a:ext uri="{FF2B5EF4-FFF2-40B4-BE49-F238E27FC236}">
                    <a16:creationId xmlns:a16="http://schemas.microsoft.com/office/drawing/2014/main" id="{13B68F98-354B-46C8-B4ED-D00EA6B8497A}"/>
                  </a:ext>
                </a:extLst>
              </p:cNvPr>
              <p:cNvSpPr>
                <a:spLocks noChangeShapeType="1"/>
              </p:cNvSpPr>
              <p:nvPr/>
            </p:nvSpPr>
            <p:spPr bwMode="auto">
              <a:xfrm>
                <a:off x="4296" y="1532"/>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18" name="Line 126">
                <a:extLst>
                  <a:ext uri="{FF2B5EF4-FFF2-40B4-BE49-F238E27FC236}">
                    <a16:creationId xmlns:a16="http://schemas.microsoft.com/office/drawing/2014/main" id="{717D8F16-9D61-4BC2-B8F5-F16883FAEBF7}"/>
                  </a:ext>
                </a:extLst>
              </p:cNvPr>
              <p:cNvSpPr>
                <a:spLocks noChangeShapeType="1"/>
              </p:cNvSpPr>
              <p:nvPr/>
            </p:nvSpPr>
            <p:spPr bwMode="auto">
              <a:xfrm>
                <a:off x="4282" y="1532"/>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19" name="Line 127">
                <a:extLst>
                  <a:ext uri="{FF2B5EF4-FFF2-40B4-BE49-F238E27FC236}">
                    <a16:creationId xmlns:a16="http://schemas.microsoft.com/office/drawing/2014/main" id="{1E6DB86E-FCA6-47CB-9786-F4EA39E8C75B}"/>
                  </a:ext>
                </a:extLst>
              </p:cNvPr>
              <p:cNvSpPr>
                <a:spLocks noChangeShapeType="1"/>
              </p:cNvSpPr>
              <p:nvPr/>
            </p:nvSpPr>
            <p:spPr bwMode="auto">
              <a:xfrm>
                <a:off x="4333" y="1517"/>
                <a:ext cx="1" cy="185"/>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20" name="Line 128">
                <a:extLst>
                  <a:ext uri="{FF2B5EF4-FFF2-40B4-BE49-F238E27FC236}">
                    <a16:creationId xmlns:a16="http://schemas.microsoft.com/office/drawing/2014/main" id="{42A47879-EF68-4242-A96E-22E5E5BFE03E}"/>
                  </a:ext>
                </a:extLst>
              </p:cNvPr>
              <p:cNvSpPr>
                <a:spLocks noChangeShapeType="1"/>
              </p:cNvSpPr>
              <p:nvPr/>
            </p:nvSpPr>
            <p:spPr bwMode="auto">
              <a:xfrm>
                <a:off x="4357" y="1517"/>
                <a:ext cx="1" cy="185"/>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21" name="Line 129">
                <a:extLst>
                  <a:ext uri="{FF2B5EF4-FFF2-40B4-BE49-F238E27FC236}">
                    <a16:creationId xmlns:a16="http://schemas.microsoft.com/office/drawing/2014/main" id="{44A641E7-56E2-44B0-8445-49F22AC2EA64}"/>
                  </a:ext>
                </a:extLst>
              </p:cNvPr>
              <p:cNvSpPr>
                <a:spLocks noChangeShapeType="1"/>
              </p:cNvSpPr>
              <p:nvPr/>
            </p:nvSpPr>
            <p:spPr bwMode="auto">
              <a:xfrm>
                <a:off x="4343" y="1517"/>
                <a:ext cx="1" cy="185"/>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22" name="Line 130">
                <a:extLst>
                  <a:ext uri="{FF2B5EF4-FFF2-40B4-BE49-F238E27FC236}">
                    <a16:creationId xmlns:a16="http://schemas.microsoft.com/office/drawing/2014/main" id="{A055AC28-9897-4E29-800D-8BC57F7E480C}"/>
                  </a:ext>
                </a:extLst>
              </p:cNvPr>
              <p:cNvSpPr>
                <a:spLocks noChangeShapeType="1"/>
              </p:cNvSpPr>
              <p:nvPr/>
            </p:nvSpPr>
            <p:spPr bwMode="auto">
              <a:xfrm>
                <a:off x="4387" y="1503"/>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23" name="Line 131">
                <a:extLst>
                  <a:ext uri="{FF2B5EF4-FFF2-40B4-BE49-F238E27FC236}">
                    <a16:creationId xmlns:a16="http://schemas.microsoft.com/office/drawing/2014/main" id="{2505A147-41C0-4788-AF99-EF8EB1FA9618}"/>
                  </a:ext>
                </a:extLst>
              </p:cNvPr>
              <p:cNvSpPr>
                <a:spLocks noChangeShapeType="1"/>
              </p:cNvSpPr>
              <p:nvPr/>
            </p:nvSpPr>
            <p:spPr bwMode="auto">
              <a:xfrm>
                <a:off x="4411" y="1503"/>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24" name="Line 132">
                <a:extLst>
                  <a:ext uri="{FF2B5EF4-FFF2-40B4-BE49-F238E27FC236}">
                    <a16:creationId xmlns:a16="http://schemas.microsoft.com/office/drawing/2014/main" id="{207404B2-9EFB-4C38-A027-3FCA72CA57A0}"/>
                  </a:ext>
                </a:extLst>
              </p:cNvPr>
              <p:cNvSpPr>
                <a:spLocks noChangeShapeType="1"/>
              </p:cNvSpPr>
              <p:nvPr/>
            </p:nvSpPr>
            <p:spPr bwMode="auto">
              <a:xfrm>
                <a:off x="4397" y="1503"/>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25" name="Line 133">
                <a:extLst>
                  <a:ext uri="{FF2B5EF4-FFF2-40B4-BE49-F238E27FC236}">
                    <a16:creationId xmlns:a16="http://schemas.microsoft.com/office/drawing/2014/main" id="{007E0BBF-E3D4-436C-8190-F42B6AD1989E}"/>
                  </a:ext>
                </a:extLst>
              </p:cNvPr>
              <p:cNvSpPr>
                <a:spLocks noChangeShapeType="1"/>
              </p:cNvSpPr>
              <p:nvPr/>
            </p:nvSpPr>
            <p:spPr bwMode="auto">
              <a:xfrm>
                <a:off x="4448" y="1481"/>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26" name="Line 134">
                <a:extLst>
                  <a:ext uri="{FF2B5EF4-FFF2-40B4-BE49-F238E27FC236}">
                    <a16:creationId xmlns:a16="http://schemas.microsoft.com/office/drawing/2014/main" id="{5B415986-DB4D-42FD-95E9-37466BEA88A4}"/>
                  </a:ext>
                </a:extLst>
              </p:cNvPr>
              <p:cNvSpPr>
                <a:spLocks noChangeShapeType="1"/>
              </p:cNvSpPr>
              <p:nvPr/>
            </p:nvSpPr>
            <p:spPr bwMode="auto">
              <a:xfrm>
                <a:off x="4472" y="1481"/>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27" name="Line 135">
                <a:extLst>
                  <a:ext uri="{FF2B5EF4-FFF2-40B4-BE49-F238E27FC236}">
                    <a16:creationId xmlns:a16="http://schemas.microsoft.com/office/drawing/2014/main" id="{CE0D4961-10A2-45EE-84E7-0F975E618C4E}"/>
                  </a:ext>
                </a:extLst>
              </p:cNvPr>
              <p:cNvSpPr>
                <a:spLocks noChangeShapeType="1"/>
              </p:cNvSpPr>
              <p:nvPr/>
            </p:nvSpPr>
            <p:spPr bwMode="auto">
              <a:xfrm>
                <a:off x="4458" y="1481"/>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28" name="Line 136">
                <a:extLst>
                  <a:ext uri="{FF2B5EF4-FFF2-40B4-BE49-F238E27FC236}">
                    <a16:creationId xmlns:a16="http://schemas.microsoft.com/office/drawing/2014/main" id="{9585BEA2-DC93-4ABC-8790-BF789BA78300}"/>
                  </a:ext>
                </a:extLst>
              </p:cNvPr>
              <p:cNvSpPr>
                <a:spLocks noChangeShapeType="1"/>
              </p:cNvSpPr>
              <p:nvPr/>
            </p:nvSpPr>
            <p:spPr bwMode="auto">
              <a:xfrm>
                <a:off x="4506" y="146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29" name="Line 137">
                <a:extLst>
                  <a:ext uri="{FF2B5EF4-FFF2-40B4-BE49-F238E27FC236}">
                    <a16:creationId xmlns:a16="http://schemas.microsoft.com/office/drawing/2014/main" id="{23B96B99-0EF6-4CEC-8913-D3AAB2CA1C51}"/>
                  </a:ext>
                </a:extLst>
              </p:cNvPr>
              <p:cNvSpPr>
                <a:spLocks noChangeShapeType="1"/>
              </p:cNvSpPr>
              <p:nvPr/>
            </p:nvSpPr>
            <p:spPr bwMode="auto">
              <a:xfrm>
                <a:off x="4530" y="1460"/>
                <a:ext cx="1" cy="166"/>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30" name="Line 138">
                <a:extLst>
                  <a:ext uri="{FF2B5EF4-FFF2-40B4-BE49-F238E27FC236}">
                    <a16:creationId xmlns:a16="http://schemas.microsoft.com/office/drawing/2014/main" id="{72164C55-3B0E-4924-9032-0B51B23C89DC}"/>
                  </a:ext>
                </a:extLst>
              </p:cNvPr>
              <p:cNvSpPr>
                <a:spLocks noChangeShapeType="1"/>
              </p:cNvSpPr>
              <p:nvPr/>
            </p:nvSpPr>
            <p:spPr bwMode="auto">
              <a:xfrm>
                <a:off x="4519" y="146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31" name="Line 139">
                <a:extLst>
                  <a:ext uri="{FF2B5EF4-FFF2-40B4-BE49-F238E27FC236}">
                    <a16:creationId xmlns:a16="http://schemas.microsoft.com/office/drawing/2014/main" id="{4576AC1E-EE9D-4945-B538-F7AAF4F24117}"/>
                  </a:ext>
                </a:extLst>
              </p:cNvPr>
              <p:cNvSpPr>
                <a:spLocks noChangeShapeType="1"/>
              </p:cNvSpPr>
              <p:nvPr/>
            </p:nvSpPr>
            <p:spPr bwMode="auto">
              <a:xfrm>
                <a:off x="4567" y="1431"/>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32" name="Line 140">
                <a:extLst>
                  <a:ext uri="{FF2B5EF4-FFF2-40B4-BE49-F238E27FC236}">
                    <a16:creationId xmlns:a16="http://schemas.microsoft.com/office/drawing/2014/main" id="{AC948623-2CA3-4998-B634-B33270401268}"/>
                  </a:ext>
                </a:extLst>
              </p:cNvPr>
              <p:cNvSpPr>
                <a:spLocks noChangeShapeType="1"/>
              </p:cNvSpPr>
              <p:nvPr/>
            </p:nvSpPr>
            <p:spPr bwMode="auto">
              <a:xfrm>
                <a:off x="4591" y="1431"/>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33" name="Line 141">
                <a:extLst>
                  <a:ext uri="{FF2B5EF4-FFF2-40B4-BE49-F238E27FC236}">
                    <a16:creationId xmlns:a16="http://schemas.microsoft.com/office/drawing/2014/main" id="{D978DDE7-9999-4CD2-90E9-637EA963BE57}"/>
                  </a:ext>
                </a:extLst>
              </p:cNvPr>
              <p:cNvSpPr>
                <a:spLocks noChangeShapeType="1"/>
              </p:cNvSpPr>
              <p:nvPr/>
            </p:nvSpPr>
            <p:spPr bwMode="auto">
              <a:xfrm>
                <a:off x="4580" y="1431"/>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34" name="Line 142">
                <a:extLst>
                  <a:ext uri="{FF2B5EF4-FFF2-40B4-BE49-F238E27FC236}">
                    <a16:creationId xmlns:a16="http://schemas.microsoft.com/office/drawing/2014/main" id="{C242AEEE-AA3E-467B-827E-53F07BF933B6}"/>
                  </a:ext>
                </a:extLst>
              </p:cNvPr>
              <p:cNvSpPr>
                <a:spLocks noChangeShapeType="1"/>
              </p:cNvSpPr>
              <p:nvPr/>
            </p:nvSpPr>
            <p:spPr bwMode="auto">
              <a:xfrm>
                <a:off x="4614" y="1395"/>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35" name="Line 143">
                <a:extLst>
                  <a:ext uri="{FF2B5EF4-FFF2-40B4-BE49-F238E27FC236}">
                    <a16:creationId xmlns:a16="http://schemas.microsoft.com/office/drawing/2014/main" id="{889CC313-7569-49FB-B362-F270181034A7}"/>
                  </a:ext>
                </a:extLst>
              </p:cNvPr>
              <p:cNvSpPr>
                <a:spLocks noChangeShapeType="1"/>
              </p:cNvSpPr>
              <p:nvPr/>
            </p:nvSpPr>
            <p:spPr bwMode="auto">
              <a:xfrm>
                <a:off x="4638" y="1395"/>
                <a:ext cx="1" cy="169"/>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36" name="Line 144">
                <a:extLst>
                  <a:ext uri="{FF2B5EF4-FFF2-40B4-BE49-F238E27FC236}">
                    <a16:creationId xmlns:a16="http://schemas.microsoft.com/office/drawing/2014/main" id="{E7439AC0-C9A6-483E-993A-614C3387A648}"/>
                  </a:ext>
                </a:extLst>
              </p:cNvPr>
              <p:cNvSpPr>
                <a:spLocks noChangeShapeType="1"/>
              </p:cNvSpPr>
              <p:nvPr/>
            </p:nvSpPr>
            <p:spPr bwMode="auto">
              <a:xfrm>
                <a:off x="4624" y="1395"/>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37" name="Line 145">
                <a:extLst>
                  <a:ext uri="{FF2B5EF4-FFF2-40B4-BE49-F238E27FC236}">
                    <a16:creationId xmlns:a16="http://schemas.microsoft.com/office/drawing/2014/main" id="{03BAB03A-ECCD-486D-8DE6-180125ED97D3}"/>
                  </a:ext>
                </a:extLst>
              </p:cNvPr>
              <p:cNvSpPr>
                <a:spLocks noChangeShapeType="1"/>
              </p:cNvSpPr>
              <p:nvPr/>
            </p:nvSpPr>
            <p:spPr bwMode="auto">
              <a:xfrm>
                <a:off x="4658" y="1366"/>
                <a:ext cx="1" cy="170"/>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38" name="Line 146">
                <a:extLst>
                  <a:ext uri="{FF2B5EF4-FFF2-40B4-BE49-F238E27FC236}">
                    <a16:creationId xmlns:a16="http://schemas.microsoft.com/office/drawing/2014/main" id="{F7FFB5F8-72BE-4939-9074-43BF4C138F4C}"/>
                  </a:ext>
                </a:extLst>
              </p:cNvPr>
              <p:cNvSpPr>
                <a:spLocks noChangeShapeType="1"/>
              </p:cNvSpPr>
              <p:nvPr/>
            </p:nvSpPr>
            <p:spPr bwMode="auto">
              <a:xfrm>
                <a:off x="4682" y="1366"/>
                <a:ext cx="1" cy="14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39" name="Line 147">
                <a:extLst>
                  <a:ext uri="{FF2B5EF4-FFF2-40B4-BE49-F238E27FC236}">
                    <a16:creationId xmlns:a16="http://schemas.microsoft.com/office/drawing/2014/main" id="{4558C1C0-8AD6-44A2-83AF-C84E921BC9F1}"/>
                  </a:ext>
                </a:extLst>
              </p:cNvPr>
              <p:cNvSpPr>
                <a:spLocks noChangeShapeType="1"/>
              </p:cNvSpPr>
              <p:nvPr/>
            </p:nvSpPr>
            <p:spPr bwMode="auto">
              <a:xfrm>
                <a:off x="4668" y="1366"/>
                <a:ext cx="1" cy="170"/>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340" name="Freeform 148">
                <a:extLst>
                  <a:ext uri="{FF2B5EF4-FFF2-40B4-BE49-F238E27FC236}">
                    <a16:creationId xmlns:a16="http://schemas.microsoft.com/office/drawing/2014/main" id="{5935C553-852C-4A5D-AD98-6CC37477A66D}"/>
                  </a:ext>
                </a:extLst>
              </p:cNvPr>
              <p:cNvSpPr>
                <a:spLocks/>
              </p:cNvSpPr>
              <p:nvPr/>
            </p:nvSpPr>
            <p:spPr bwMode="auto">
              <a:xfrm>
                <a:off x="3168" y="1275"/>
                <a:ext cx="1521" cy="289"/>
              </a:xfrm>
              <a:custGeom>
                <a:avLst/>
                <a:gdLst>
                  <a:gd name="T0" fmla="*/ 0 w 449"/>
                  <a:gd name="T1" fmla="*/ 560 h 80"/>
                  <a:gd name="T2" fmla="*/ 8709 w 449"/>
                  <a:gd name="T3" fmla="*/ 3771 h 80"/>
                  <a:gd name="T4" fmla="*/ 17453 w 449"/>
                  <a:gd name="T5" fmla="*/ 560 h 80"/>
                  <a:gd name="T6" fmla="*/ 17453 w 449"/>
                  <a:gd name="T7" fmla="*/ 0 h 80"/>
                  <a:gd name="T8" fmla="*/ 8709 w 449"/>
                  <a:gd name="T9" fmla="*/ 3212 h 80"/>
                  <a:gd name="T10" fmla="*/ 0 w 449"/>
                  <a:gd name="T11" fmla="*/ 0 h 80"/>
                  <a:gd name="T12" fmla="*/ 0 w 449"/>
                  <a:gd name="T13" fmla="*/ 56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80">
                    <a:moveTo>
                      <a:pt x="0" y="12"/>
                    </a:moveTo>
                    <a:cubicBezTo>
                      <a:pt x="0" y="50"/>
                      <a:pt x="100" y="80"/>
                      <a:pt x="224" y="80"/>
                    </a:cubicBezTo>
                    <a:cubicBezTo>
                      <a:pt x="349" y="80"/>
                      <a:pt x="449" y="50"/>
                      <a:pt x="449" y="12"/>
                    </a:cubicBezTo>
                    <a:cubicBezTo>
                      <a:pt x="449" y="0"/>
                      <a:pt x="449" y="0"/>
                      <a:pt x="449" y="0"/>
                    </a:cubicBezTo>
                    <a:cubicBezTo>
                      <a:pt x="449" y="38"/>
                      <a:pt x="349" y="68"/>
                      <a:pt x="224" y="68"/>
                    </a:cubicBezTo>
                    <a:cubicBezTo>
                      <a:pt x="100" y="68"/>
                      <a:pt x="0" y="38"/>
                      <a:pt x="0" y="0"/>
                    </a:cubicBezTo>
                    <a:lnTo>
                      <a:pt x="0" y="12"/>
                    </a:lnTo>
                    <a:close/>
                  </a:path>
                </a:pathLst>
              </a:custGeom>
              <a:solidFill>
                <a:srgbClr val="AAA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41" name="Freeform 149">
                <a:extLst>
                  <a:ext uri="{FF2B5EF4-FFF2-40B4-BE49-F238E27FC236}">
                    <a16:creationId xmlns:a16="http://schemas.microsoft.com/office/drawing/2014/main" id="{8A05F446-E499-44FE-ADC2-C701A92B4711}"/>
                  </a:ext>
                </a:extLst>
              </p:cNvPr>
              <p:cNvSpPr>
                <a:spLocks/>
              </p:cNvSpPr>
              <p:nvPr/>
            </p:nvSpPr>
            <p:spPr bwMode="auto">
              <a:xfrm>
                <a:off x="3168" y="1463"/>
                <a:ext cx="1521" cy="300"/>
              </a:xfrm>
              <a:custGeom>
                <a:avLst/>
                <a:gdLst>
                  <a:gd name="T0" fmla="*/ 17453 w 449"/>
                  <a:gd name="T1" fmla="*/ 0 h 83"/>
                  <a:gd name="T2" fmla="*/ 8709 w 449"/>
                  <a:gd name="T3" fmla="*/ 3448 h 83"/>
                  <a:gd name="T4" fmla="*/ 0 w 449"/>
                  <a:gd name="T5" fmla="*/ 0 h 83"/>
                  <a:gd name="T6" fmla="*/ 0 w 449"/>
                  <a:gd name="T7" fmla="*/ 470 h 83"/>
                  <a:gd name="T8" fmla="*/ 8709 w 449"/>
                  <a:gd name="T9" fmla="*/ 3918 h 83"/>
                  <a:gd name="T10" fmla="*/ 17453 w 449"/>
                  <a:gd name="T11" fmla="*/ 470 h 83"/>
                  <a:gd name="T12" fmla="*/ 17453 w 449"/>
                  <a:gd name="T13" fmla="*/ 0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83">
                    <a:moveTo>
                      <a:pt x="449" y="0"/>
                    </a:moveTo>
                    <a:cubicBezTo>
                      <a:pt x="449" y="38"/>
                      <a:pt x="349" y="73"/>
                      <a:pt x="224" y="73"/>
                    </a:cubicBezTo>
                    <a:cubicBezTo>
                      <a:pt x="100" y="73"/>
                      <a:pt x="0" y="38"/>
                      <a:pt x="0" y="0"/>
                    </a:cubicBezTo>
                    <a:cubicBezTo>
                      <a:pt x="0" y="10"/>
                      <a:pt x="0" y="10"/>
                      <a:pt x="0" y="10"/>
                    </a:cubicBezTo>
                    <a:cubicBezTo>
                      <a:pt x="0" y="48"/>
                      <a:pt x="100" y="83"/>
                      <a:pt x="224" y="83"/>
                    </a:cubicBezTo>
                    <a:cubicBezTo>
                      <a:pt x="349" y="83"/>
                      <a:pt x="449" y="48"/>
                      <a:pt x="449" y="10"/>
                    </a:cubicBezTo>
                    <a:lnTo>
                      <a:pt x="449" y="0"/>
                    </a:lnTo>
                    <a:close/>
                  </a:path>
                </a:pathLst>
              </a:custGeom>
              <a:solidFill>
                <a:srgbClr val="AAA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42" name="Freeform 150">
                <a:extLst>
                  <a:ext uri="{FF2B5EF4-FFF2-40B4-BE49-F238E27FC236}">
                    <a16:creationId xmlns:a16="http://schemas.microsoft.com/office/drawing/2014/main" id="{35DA02D2-DBE1-402D-B438-CF15CD0C820B}"/>
                  </a:ext>
                </a:extLst>
              </p:cNvPr>
              <p:cNvSpPr>
                <a:spLocks/>
              </p:cNvSpPr>
              <p:nvPr/>
            </p:nvSpPr>
            <p:spPr bwMode="auto">
              <a:xfrm>
                <a:off x="3168" y="1275"/>
                <a:ext cx="1521" cy="488"/>
              </a:xfrm>
              <a:custGeom>
                <a:avLst/>
                <a:gdLst>
                  <a:gd name="T0" fmla="*/ 0 w 449"/>
                  <a:gd name="T1" fmla="*/ 2928 h 135"/>
                  <a:gd name="T2" fmla="*/ 8709 w 449"/>
                  <a:gd name="T3" fmla="*/ 6377 h 135"/>
                  <a:gd name="T4" fmla="*/ 17453 w 449"/>
                  <a:gd name="T5" fmla="*/ 2928 h 135"/>
                  <a:gd name="T6" fmla="*/ 17453 w 449"/>
                  <a:gd name="T7" fmla="*/ 0 h 135"/>
                  <a:gd name="T8" fmla="*/ 8709 w 449"/>
                  <a:gd name="T9" fmla="*/ 3214 h 135"/>
                  <a:gd name="T10" fmla="*/ 0 w 449"/>
                  <a:gd name="T11" fmla="*/ 0 h 135"/>
                  <a:gd name="T12" fmla="*/ 0 w 449"/>
                  <a:gd name="T13" fmla="*/ 2928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135">
                    <a:moveTo>
                      <a:pt x="0" y="62"/>
                    </a:moveTo>
                    <a:cubicBezTo>
                      <a:pt x="0" y="100"/>
                      <a:pt x="100" y="135"/>
                      <a:pt x="224" y="135"/>
                    </a:cubicBezTo>
                    <a:cubicBezTo>
                      <a:pt x="349" y="135"/>
                      <a:pt x="449" y="100"/>
                      <a:pt x="449" y="62"/>
                    </a:cubicBezTo>
                    <a:cubicBezTo>
                      <a:pt x="449" y="0"/>
                      <a:pt x="449" y="0"/>
                      <a:pt x="449" y="0"/>
                    </a:cubicBezTo>
                    <a:cubicBezTo>
                      <a:pt x="449" y="38"/>
                      <a:pt x="349" y="68"/>
                      <a:pt x="224" y="68"/>
                    </a:cubicBezTo>
                    <a:cubicBezTo>
                      <a:pt x="100" y="68"/>
                      <a:pt x="0" y="38"/>
                      <a:pt x="0" y="0"/>
                    </a:cubicBezTo>
                    <a:lnTo>
                      <a:pt x="0" y="62"/>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grpSp>
        <p:pic>
          <p:nvPicPr>
            <p:cNvPr id="1206" name="Picture 828" descr="Image result for stool emoji&quot;">
              <a:extLst>
                <a:ext uri="{FF2B5EF4-FFF2-40B4-BE49-F238E27FC236}">
                  <a16:creationId xmlns:a16="http://schemas.microsoft.com/office/drawing/2014/main" id="{35491F87-2BAB-4AC2-B489-24D44146ED6D}"/>
                </a:ext>
              </a:extLst>
            </p:cNvPr>
            <p:cNvPicPr>
              <a:picLocks noChangeAspect="1" noChangeArrowheads="1"/>
            </p:cNvPicPr>
            <p:nvPr/>
          </p:nvPicPr>
          <p:blipFill>
            <a:blip r:embed="rId3" cstate="screen">
              <a:alphaModFix amt="85000"/>
              <a:extLst>
                <a:ext uri="{BEBA8EAE-BF5A-486C-A8C5-ECC9F3942E4B}">
                  <a14:imgProps xmlns:a14="http://schemas.microsoft.com/office/drawing/2010/main">
                    <a14:imgLayer r:embed="rId4">
                      <a14:imgEffect>
                        <a14:backgroundRemoval t="2841" b="89915" l="10000" r="94390">
                          <a14:foregroundMark x1="48049" y1="6392" x2="48049" y2="6392"/>
                          <a14:foregroundMark x1="49512" y1="5398" x2="48293" y2="14489"/>
                          <a14:foregroundMark x1="48293" y1="14489" x2="50854" y2="23722"/>
                          <a14:foregroundMark x1="50854" y1="23722" x2="64024" y2="33097"/>
                          <a14:foregroundMark x1="64024" y1="33097" x2="80732" y2="65767"/>
                          <a14:foregroundMark x1="80732" y1="65767" x2="79512" y2="77983"/>
                          <a14:foregroundMark x1="79512" y1="77983" x2="32317" y2="78267"/>
                          <a14:foregroundMark x1="32317" y1="78267" x2="22073" y2="55824"/>
                          <a14:foregroundMark x1="22073" y1="55824" x2="28902" y2="44744"/>
                          <a14:foregroundMark x1="28902" y1="44744" x2="30488" y2="36790"/>
                          <a14:foregroundMark x1="30488" y1="36790" x2="42561" y2="20455"/>
                          <a14:foregroundMark x1="42561" y1="20455" x2="45122" y2="12642"/>
                          <a14:foregroundMark x1="48659" y1="4830" x2="39146" y2="18040"/>
                          <a14:foregroundMark x1="32254" y1="31067" x2="31707" y2="32102"/>
                          <a14:foregroundMark x1="39146" y1="18040" x2="34900" y2="26067"/>
                          <a14:foregroundMark x1="31707" y1="32102" x2="24512" y2="33807"/>
                          <a14:foregroundMark x1="24512" y1="33807" x2="20000" y2="40057"/>
                          <a14:foregroundMark x1="20000" y1="40057" x2="18171" y2="51989"/>
                          <a14:foregroundMark x1="18171" y1="51989" x2="20610" y2="60511"/>
                          <a14:foregroundMark x1="20610" y1="60511" x2="13415" y2="59801"/>
                          <a14:foregroundMark x1="13415" y1="59801" x2="10610" y2="67756"/>
                          <a14:foregroundMark x1="10610" y1="67756" x2="10000" y2="77557"/>
                          <a14:foregroundMark x1="10000" y1="77557" x2="12927" y2="85511"/>
                          <a14:foregroundMark x1="12927" y1="85511" x2="19146" y2="90341"/>
                          <a14:foregroundMark x1="19146" y1="90341" x2="53293" y2="92330"/>
                          <a14:foregroundMark x1="53293" y1="92330" x2="85488" y2="85795"/>
                          <a14:foregroundMark x1="85488" y1="85795" x2="93659" y2="81250"/>
                          <a14:foregroundMark x1="93659" y1="81250" x2="95122" y2="73438"/>
                          <a14:foregroundMark x1="95122" y1="73438" x2="91610" y2="59120"/>
                          <a14:foregroundMark x1="83674" y1="51814" x2="82927" y2="51420"/>
                          <a14:foregroundMark x1="89746" y1="55019" x2="83850" y2="51907"/>
                          <a14:foregroundMark x1="80215" y1="47672" x2="73780" y2="38778"/>
                          <a14:foregroundMark x1="82927" y1="51420" x2="82074" y2="50241"/>
                          <a14:foregroundMark x1="73780" y1="38778" x2="71463" y2="30398"/>
                          <a14:foregroundMark x1="71463" y1="30398" x2="66341" y2="23295"/>
                          <a14:foregroundMark x1="66341" y1="23295" x2="57805" y2="18608"/>
                          <a14:foregroundMark x1="57805" y1="18608" x2="52805" y2="10938"/>
                          <a14:foregroundMark x1="52805" y1="10938" x2="50244" y2="2841"/>
                          <a14:foregroundMark x1="50244" y1="2841" x2="46585" y2="6392"/>
                          <a14:foregroundMark x1="92439" y1="64773" x2="94390" y2="72869"/>
                          <a14:foregroundMark x1="94390" y1="72869" x2="93171" y2="80682"/>
                          <a14:backgroundMark x1="90610" y1="56250" x2="91829" y2="55256"/>
                          <a14:backgroundMark x1="90854" y1="54403" x2="92683" y2="58523"/>
                          <a14:backgroundMark x1="92195" y1="57813" x2="90610" y2="52699"/>
                          <a14:backgroundMark x1="82927" y1="48864" x2="81829" y2="50000"/>
                          <a14:backgroundMark x1="32927" y1="28125" x2="34390" y2="29119"/>
                        </a14:backgroundRemoval>
                      </a14:imgEffect>
                    </a14:imgLayer>
                  </a14:imgProps>
                </a:ext>
                <a:ext uri="{28A0092B-C50C-407E-A947-70E740481C1C}">
                  <a14:useLocalDpi xmlns:a14="http://schemas.microsoft.com/office/drawing/2010/main"/>
                </a:ext>
              </a:extLst>
            </a:blip>
            <a:srcRect/>
            <a:stretch>
              <a:fillRect/>
            </a:stretch>
          </p:blipFill>
          <p:spPr bwMode="auto">
            <a:xfrm>
              <a:off x="621666" y="736349"/>
              <a:ext cx="222249" cy="219327"/>
            </a:xfrm>
            <a:prstGeom prst="rect">
              <a:avLst/>
            </a:prstGeom>
            <a:noFill/>
            <a:extLst>
              <a:ext uri="{909E8E84-426E-40DD-AFC4-6F175D3DCCD1}">
                <a14:hiddenFill xmlns:a14="http://schemas.microsoft.com/office/drawing/2010/main">
                  <a:solidFill>
                    <a:srgbClr val="FFFFFF"/>
                  </a:solidFill>
                </a14:hiddenFill>
              </a:ext>
            </a:extLst>
          </p:spPr>
        </p:pic>
      </p:grpSp>
      <p:sp>
        <p:nvSpPr>
          <p:cNvPr id="1343" name="TextBox 1342">
            <a:extLst>
              <a:ext uri="{FF2B5EF4-FFF2-40B4-BE49-F238E27FC236}">
                <a16:creationId xmlns:a16="http://schemas.microsoft.com/office/drawing/2014/main" id="{1BBA9862-8868-4CC2-995D-935F27810DBC}"/>
              </a:ext>
            </a:extLst>
          </p:cNvPr>
          <p:cNvSpPr txBox="1"/>
          <p:nvPr/>
        </p:nvSpPr>
        <p:spPr>
          <a:xfrm>
            <a:off x="973638" y="1112560"/>
            <a:ext cx="3353417" cy="379656"/>
          </a:xfrm>
          <a:prstGeom prst="rect">
            <a:avLst/>
          </a:prstGeom>
          <a:solidFill>
            <a:schemeClr val="bg1">
              <a:lumMod val="95000"/>
            </a:schemeClr>
          </a:solidFill>
          <a:ln w="9525">
            <a:solidFill>
              <a:schemeClr val="tx1"/>
            </a:solidFill>
          </a:ln>
        </p:spPr>
        <p:txBody>
          <a:bodyPr wrap="square" rtlCol="0">
            <a:spAutoFit/>
          </a:bodyPr>
          <a:lstStyle/>
          <a:p>
            <a:pPr algn="ctr"/>
            <a:r>
              <a:rPr lang="en-CA" sz="1867" dirty="0">
                <a:latin typeface="Helvetica Neue" panose="02000503000000020004" pitchFamily="2" charset="0"/>
                <a:ea typeface="Adobe Heiti Std R" panose="020B0400000000000000" pitchFamily="34" charset="-128"/>
              </a:rPr>
              <a:t>No treatment</a:t>
            </a:r>
          </a:p>
        </p:txBody>
      </p:sp>
      <p:sp>
        <p:nvSpPr>
          <p:cNvPr id="1344" name="TextBox 1343">
            <a:extLst>
              <a:ext uri="{FF2B5EF4-FFF2-40B4-BE49-F238E27FC236}">
                <a16:creationId xmlns:a16="http://schemas.microsoft.com/office/drawing/2014/main" id="{3607F9F0-DCA5-4EC6-9BBB-FA1C1D7B8150}"/>
              </a:ext>
            </a:extLst>
          </p:cNvPr>
          <p:cNvSpPr txBox="1"/>
          <p:nvPr/>
        </p:nvSpPr>
        <p:spPr>
          <a:xfrm>
            <a:off x="6804970" y="5887160"/>
            <a:ext cx="971889" cy="338554"/>
          </a:xfrm>
          <a:prstGeom prst="rect">
            <a:avLst/>
          </a:prstGeom>
          <a:noFill/>
        </p:spPr>
        <p:txBody>
          <a:bodyPr wrap="square" rtlCol="0">
            <a:spAutoFit/>
          </a:bodyPr>
          <a:lstStyle/>
          <a:p>
            <a:pPr algn="r"/>
            <a:r>
              <a:rPr lang="en-CA" sz="1600" dirty="0">
                <a:latin typeface="Helvetica Neue" panose="02000503000000020004" pitchFamily="2" charset="0"/>
              </a:rPr>
              <a:t>n=21</a:t>
            </a:r>
          </a:p>
        </p:txBody>
      </p:sp>
      <p:sp>
        <p:nvSpPr>
          <p:cNvPr id="1346" name="Rectangle 1345">
            <a:extLst>
              <a:ext uri="{FF2B5EF4-FFF2-40B4-BE49-F238E27FC236}">
                <a16:creationId xmlns:a16="http://schemas.microsoft.com/office/drawing/2014/main" id="{CED72B3E-C48A-429A-B503-94A679924287}"/>
              </a:ext>
            </a:extLst>
          </p:cNvPr>
          <p:cNvSpPr/>
          <p:nvPr/>
        </p:nvSpPr>
        <p:spPr>
          <a:xfrm>
            <a:off x="973638" y="1683377"/>
            <a:ext cx="3353417" cy="4584403"/>
          </a:xfrm>
          <a:prstGeom prst="rect">
            <a:avLst/>
          </a:prstGeom>
          <a:no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sz="1351" dirty="0">
              <a:latin typeface="Helvetica Neue" panose="02000503000000020004" pitchFamily="2" charset="0"/>
            </a:endParaRPr>
          </a:p>
        </p:txBody>
      </p:sp>
      <p:sp>
        <p:nvSpPr>
          <p:cNvPr id="1347" name="TextBox 1346">
            <a:extLst>
              <a:ext uri="{FF2B5EF4-FFF2-40B4-BE49-F238E27FC236}">
                <a16:creationId xmlns:a16="http://schemas.microsoft.com/office/drawing/2014/main" id="{E7071CA3-E666-478B-A2F3-820DBF85E829}"/>
              </a:ext>
            </a:extLst>
          </p:cNvPr>
          <p:cNvSpPr txBox="1"/>
          <p:nvPr/>
        </p:nvSpPr>
        <p:spPr>
          <a:xfrm>
            <a:off x="3310538" y="5887160"/>
            <a:ext cx="971889" cy="338554"/>
          </a:xfrm>
          <a:prstGeom prst="rect">
            <a:avLst/>
          </a:prstGeom>
          <a:noFill/>
        </p:spPr>
        <p:txBody>
          <a:bodyPr wrap="square" rtlCol="0">
            <a:spAutoFit/>
          </a:bodyPr>
          <a:lstStyle/>
          <a:p>
            <a:pPr algn="r"/>
            <a:r>
              <a:rPr lang="en-CA" sz="1600" dirty="0">
                <a:latin typeface="Helvetica Neue" panose="02000503000000020004" pitchFamily="2" charset="0"/>
              </a:rPr>
              <a:t>n=33</a:t>
            </a:r>
          </a:p>
        </p:txBody>
      </p:sp>
      <p:sp>
        <p:nvSpPr>
          <p:cNvPr id="1348" name="TextBox 1347">
            <a:extLst>
              <a:ext uri="{FF2B5EF4-FFF2-40B4-BE49-F238E27FC236}">
                <a16:creationId xmlns:a16="http://schemas.microsoft.com/office/drawing/2014/main" id="{813F7FB5-79F5-4AC8-95C4-497A9C514403}"/>
              </a:ext>
            </a:extLst>
          </p:cNvPr>
          <p:cNvSpPr txBox="1"/>
          <p:nvPr/>
        </p:nvSpPr>
        <p:spPr>
          <a:xfrm>
            <a:off x="10277562" y="5887160"/>
            <a:ext cx="971889" cy="338554"/>
          </a:xfrm>
          <a:prstGeom prst="rect">
            <a:avLst/>
          </a:prstGeom>
          <a:noFill/>
        </p:spPr>
        <p:txBody>
          <a:bodyPr wrap="square" rtlCol="0">
            <a:spAutoFit/>
          </a:bodyPr>
          <a:lstStyle/>
          <a:p>
            <a:pPr algn="r"/>
            <a:r>
              <a:rPr lang="en-CA" sz="1600" dirty="0">
                <a:latin typeface="Helvetica Neue" panose="02000503000000020004" pitchFamily="2" charset="0"/>
              </a:rPr>
              <a:t>n=14</a:t>
            </a:r>
          </a:p>
        </p:txBody>
      </p:sp>
      <p:grpSp>
        <p:nvGrpSpPr>
          <p:cNvPr id="1349" name="Group 1348">
            <a:extLst>
              <a:ext uri="{FF2B5EF4-FFF2-40B4-BE49-F238E27FC236}">
                <a16:creationId xmlns:a16="http://schemas.microsoft.com/office/drawing/2014/main" id="{2E224701-1E89-4252-AD89-6066194E655B}"/>
              </a:ext>
            </a:extLst>
          </p:cNvPr>
          <p:cNvGrpSpPr/>
          <p:nvPr/>
        </p:nvGrpSpPr>
        <p:grpSpPr>
          <a:xfrm>
            <a:off x="10687787" y="5253900"/>
            <a:ext cx="452463" cy="654448"/>
            <a:chOff x="594818" y="559923"/>
            <a:chExt cx="278809" cy="403274"/>
          </a:xfrm>
        </p:grpSpPr>
        <p:grpSp>
          <p:nvGrpSpPr>
            <p:cNvPr id="1350" name="Group 3">
              <a:extLst>
                <a:ext uri="{FF2B5EF4-FFF2-40B4-BE49-F238E27FC236}">
                  <a16:creationId xmlns:a16="http://schemas.microsoft.com/office/drawing/2014/main" id="{370A0DBE-A7AF-4CE6-AAF8-9E26F72ADC81}"/>
                </a:ext>
              </a:extLst>
            </p:cNvPr>
            <p:cNvGrpSpPr>
              <a:grpSpLocks/>
            </p:cNvGrpSpPr>
            <p:nvPr/>
          </p:nvGrpSpPr>
          <p:grpSpPr bwMode="auto">
            <a:xfrm>
              <a:off x="594818" y="559923"/>
              <a:ext cx="278809" cy="403274"/>
              <a:chOff x="3168" y="1008"/>
              <a:chExt cx="1521" cy="2200"/>
            </a:xfrm>
          </p:grpSpPr>
          <p:sp>
            <p:nvSpPr>
              <p:cNvPr id="1352" name="Freeform 4">
                <a:extLst>
                  <a:ext uri="{FF2B5EF4-FFF2-40B4-BE49-F238E27FC236}">
                    <a16:creationId xmlns:a16="http://schemas.microsoft.com/office/drawing/2014/main" id="{719B075E-88F3-46B2-B03A-4089B7715DA3}"/>
                  </a:ext>
                </a:extLst>
              </p:cNvPr>
              <p:cNvSpPr>
                <a:spLocks/>
              </p:cNvSpPr>
              <p:nvPr/>
            </p:nvSpPr>
            <p:spPr bwMode="auto">
              <a:xfrm>
                <a:off x="3202" y="1575"/>
                <a:ext cx="1453" cy="246"/>
              </a:xfrm>
              <a:custGeom>
                <a:avLst/>
                <a:gdLst>
                  <a:gd name="T0" fmla="*/ 8318 w 429"/>
                  <a:gd name="T1" fmla="*/ 2460 h 68"/>
                  <a:gd name="T2" fmla="*/ 0 w 429"/>
                  <a:gd name="T3" fmla="*/ 0 h 68"/>
                  <a:gd name="T4" fmla="*/ 81 w 429"/>
                  <a:gd name="T5" fmla="*/ 760 h 68"/>
                  <a:gd name="T6" fmla="*/ 8318 w 429"/>
                  <a:gd name="T7" fmla="*/ 3220 h 68"/>
                  <a:gd name="T8" fmla="*/ 16589 w 429"/>
                  <a:gd name="T9" fmla="*/ 760 h 68"/>
                  <a:gd name="T10" fmla="*/ 16667 w 429"/>
                  <a:gd name="T11" fmla="*/ 0 h 68"/>
                  <a:gd name="T12" fmla="*/ 8318 w 429"/>
                  <a:gd name="T13" fmla="*/ 2460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9" h="68">
                    <a:moveTo>
                      <a:pt x="214" y="52"/>
                    </a:moveTo>
                    <a:cubicBezTo>
                      <a:pt x="113" y="52"/>
                      <a:pt x="28" y="29"/>
                      <a:pt x="0" y="0"/>
                    </a:cubicBezTo>
                    <a:cubicBezTo>
                      <a:pt x="0" y="0"/>
                      <a:pt x="1" y="16"/>
                      <a:pt x="2" y="16"/>
                    </a:cubicBezTo>
                    <a:cubicBezTo>
                      <a:pt x="31" y="44"/>
                      <a:pt x="115" y="68"/>
                      <a:pt x="214" y="68"/>
                    </a:cubicBezTo>
                    <a:cubicBezTo>
                      <a:pt x="314" y="68"/>
                      <a:pt x="397" y="45"/>
                      <a:pt x="427" y="16"/>
                    </a:cubicBezTo>
                    <a:cubicBezTo>
                      <a:pt x="428" y="16"/>
                      <a:pt x="429" y="0"/>
                      <a:pt x="429" y="0"/>
                    </a:cubicBezTo>
                    <a:cubicBezTo>
                      <a:pt x="401" y="29"/>
                      <a:pt x="316" y="52"/>
                      <a:pt x="214" y="52"/>
                    </a:cubicBezTo>
                    <a:close/>
                  </a:path>
                </a:pathLst>
              </a:custGeom>
              <a:solidFill>
                <a:srgbClr val="DDEB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53" name="Freeform 5">
                <a:extLst>
                  <a:ext uri="{FF2B5EF4-FFF2-40B4-BE49-F238E27FC236}">
                    <a16:creationId xmlns:a16="http://schemas.microsoft.com/office/drawing/2014/main" id="{093E48B1-E586-4526-B435-A2A2D5EF3DCC}"/>
                  </a:ext>
                </a:extLst>
              </p:cNvPr>
              <p:cNvSpPr>
                <a:spLocks/>
              </p:cNvSpPr>
              <p:nvPr/>
            </p:nvSpPr>
            <p:spPr bwMode="auto">
              <a:xfrm>
                <a:off x="3256" y="1673"/>
                <a:ext cx="1341" cy="1535"/>
              </a:xfrm>
              <a:custGeom>
                <a:avLst/>
                <a:gdLst>
                  <a:gd name="T0" fmla="*/ 15377 w 396"/>
                  <a:gd name="T1" fmla="*/ 0 h 425"/>
                  <a:gd name="T2" fmla="*/ 7694 w 396"/>
                  <a:gd name="T3" fmla="*/ 1932 h 425"/>
                  <a:gd name="T4" fmla="*/ 0 w 396"/>
                  <a:gd name="T5" fmla="*/ 0 h 425"/>
                  <a:gd name="T6" fmla="*/ 1043 w 396"/>
                  <a:gd name="T7" fmla="*/ 16683 h 425"/>
                  <a:gd name="T8" fmla="*/ 1043 w 396"/>
                  <a:gd name="T9" fmla="*/ 16722 h 425"/>
                  <a:gd name="T10" fmla="*/ 7694 w 396"/>
                  <a:gd name="T11" fmla="*/ 20024 h 425"/>
                  <a:gd name="T12" fmla="*/ 14334 w 396"/>
                  <a:gd name="T13" fmla="*/ 16722 h 425"/>
                  <a:gd name="T14" fmla="*/ 14334 w 396"/>
                  <a:gd name="T15" fmla="*/ 16683 h 425"/>
                  <a:gd name="T16" fmla="*/ 15377 w 396"/>
                  <a:gd name="T17" fmla="*/ 0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6" h="425">
                    <a:moveTo>
                      <a:pt x="396" y="0"/>
                    </a:moveTo>
                    <a:cubicBezTo>
                      <a:pt x="359" y="23"/>
                      <a:pt x="285" y="41"/>
                      <a:pt x="198" y="41"/>
                    </a:cubicBezTo>
                    <a:cubicBezTo>
                      <a:pt x="112" y="41"/>
                      <a:pt x="38" y="23"/>
                      <a:pt x="0" y="0"/>
                    </a:cubicBezTo>
                    <a:cubicBezTo>
                      <a:pt x="27" y="354"/>
                      <a:pt x="27" y="354"/>
                      <a:pt x="27" y="354"/>
                    </a:cubicBezTo>
                    <a:cubicBezTo>
                      <a:pt x="27" y="355"/>
                      <a:pt x="27" y="355"/>
                      <a:pt x="27" y="355"/>
                    </a:cubicBezTo>
                    <a:cubicBezTo>
                      <a:pt x="27" y="394"/>
                      <a:pt x="103" y="425"/>
                      <a:pt x="198" y="425"/>
                    </a:cubicBezTo>
                    <a:cubicBezTo>
                      <a:pt x="293" y="425"/>
                      <a:pt x="369" y="394"/>
                      <a:pt x="369" y="355"/>
                    </a:cubicBezTo>
                    <a:cubicBezTo>
                      <a:pt x="369" y="354"/>
                      <a:pt x="369" y="354"/>
                      <a:pt x="369" y="354"/>
                    </a:cubicBezTo>
                    <a:lnTo>
                      <a:pt x="396" y="0"/>
                    </a:lnTo>
                    <a:close/>
                  </a:path>
                </a:pathLst>
              </a:custGeom>
              <a:solidFill>
                <a:srgbClr val="EAF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54" name="Freeform 6">
                <a:extLst>
                  <a:ext uri="{FF2B5EF4-FFF2-40B4-BE49-F238E27FC236}">
                    <a16:creationId xmlns:a16="http://schemas.microsoft.com/office/drawing/2014/main" id="{7F3A3A9E-D260-411A-9B75-05D4E7511A99}"/>
                  </a:ext>
                </a:extLst>
              </p:cNvPr>
              <p:cNvSpPr>
                <a:spLocks/>
              </p:cNvSpPr>
              <p:nvPr/>
            </p:nvSpPr>
            <p:spPr bwMode="auto">
              <a:xfrm>
                <a:off x="3283" y="1694"/>
                <a:ext cx="105" cy="120"/>
              </a:xfrm>
              <a:custGeom>
                <a:avLst/>
                <a:gdLst>
                  <a:gd name="T0" fmla="*/ 115 w 31"/>
                  <a:gd name="T1" fmla="*/ 1585 h 33"/>
                  <a:gd name="T2" fmla="*/ 1206 w 31"/>
                  <a:gd name="T3" fmla="*/ 582 h 33"/>
                  <a:gd name="T4" fmla="*/ 0 w 31"/>
                  <a:gd name="T5" fmla="*/ 0 h 33"/>
                  <a:gd name="T6" fmla="*/ 0 60000 65536"/>
                  <a:gd name="T7" fmla="*/ 0 60000 65536"/>
                  <a:gd name="T8" fmla="*/ 0 60000 65536"/>
                </a:gdLst>
                <a:ahLst/>
                <a:cxnLst>
                  <a:cxn ang="T6">
                    <a:pos x="T0" y="T1"/>
                  </a:cxn>
                  <a:cxn ang="T7">
                    <a:pos x="T2" y="T3"/>
                  </a:cxn>
                  <a:cxn ang="T8">
                    <a:pos x="T4" y="T5"/>
                  </a:cxn>
                </a:cxnLst>
                <a:rect l="0" t="0" r="r" b="b"/>
                <a:pathLst>
                  <a:path w="31" h="33">
                    <a:moveTo>
                      <a:pt x="3" y="33"/>
                    </a:moveTo>
                    <a:cubicBezTo>
                      <a:pt x="6" y="16"/>
                      <a:pt x="18" y="18"/>
                      <a:pt x="31" y="12"/>
                    </a:cubicBezTo>
                    <a:cubicBezTo>
                      <a:pt x="20" y="10"/>
                      <a:pt x="9" y="5"/>
                      <a:pt x="0" y="0"/>
                    </a:cubicBezTo>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55" name="Oval 7">
                <a:extLst>
                  <a:ext uri="{FF2B5EF4-FFF2-40B4-BE49-F238E27FC236}">
                    <a16:creationId xmlns:a16="http://schemas.microsoft.com/office/drawing/2014/main" id="{4280220B-9DE6-4274-9A87-668EDBD38944}"/>
                  </a:ext>
                </a:extLst>
              </p:cNvPr>
              <p:cNvSpPr>
                <a:spLocks noChangeArrowheads="1"/>
              </p:cNvSpPr>
              <p:nvPr/>
            </p:nvSpPr>
            <p:spPr bwMode="auto">
              <a:xfrm>
                <a:off x="3192" y="1008"/>
                <a:ext cx="1470" cy="452"/>
              </a:xfrm>
              <a:prstGeom prst="ellipse">
                <a:avLst/>
              </a:prstGeom>
              <a:solidFill>
                <a:srgbClr val="D4D1D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356" name="Freeform 10">
                <a:extLst>
                  <a:ext uri="{FF2B5EF4-FFF2-40B4-BE49-F238E27FC236}">
                    <a16:creationId xmlns:a16="http://schemas.microsoft.com/office/drawing/2014/main" id="{96AEDF68-3E8C-4529-A4AA-9F050C0F6AD0}"/>
                  </a:ext>
                </a:extLst>
              </p:cNvPr>
              <p:cNvSpPr>
                <a:spLocks/>
              </p:cNvSpPr>
              <p:nvPr/>
            </p:nvSpPr>
            <p:spPr bwMode="auto">
              <a:xfrm>
                <a:off x="3717" y="2854"/>
                <a:ext cx="423" cy="202"/>
              </a:xfrm>
              <a:custGeom>
                <a:avLst/>
                <a:gdLst>
                  <a:gd name="T0" fmla="*/ 2406 w 125"/>
                  <a:gd name="T1" fmla="*/ 2630 h 56"/>
                  <a:gd name="T2" fmla="*/ 0 w 125"/>
                  <a:gd name="T3" fmla="*/ 1313 h 56"/>
                  <a:gd name="T4" fmla="*/ 0 w 125"/>
                  <a:gd name="T5" fmla="*/ 1313 h 56"/>
                  <a:gd name="T6" fmla="*/ 2406 w 125"/>
                  <a:gd name="T7" fmla="*/ 0 h 56"/>
                  <a:gd name="T8" fmla="*/ 4843 w 125"/>
                  <a:gd name="T9" fmla="*/ 1313 h 56"/>
                  <a:gd name="T10" fmla="*/ 2406 w 125"/>
                  <a:gd name="T11" fmla="*/ 263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 h="56">
                    <a:moveTo>
                      <a:pt x="62" y="56"/>
                    </a:moveTo>
                    <a:cubicBezTo>
                      <a:pt x="27" y="56"/>
                      <a:pt x="0" y="44"/>
                      <a:pt x="0" y="28"/>
                    </a:cubicBezTo>
                    <a:cubicBezTo>
                      <a:pt x="0" y="28"/>
                      <a:pt x="0" y="28"/>
                      <a:pt x="0" y="28"/>
                    </a:cubicBezTo>
                    <a:cubicBezTo>
                      <a:pt x="0" y="13"/>
                      <a:pt x="27" y="0"/>
                      <a:pt x="62" y="0"/>
                    </a:cubicBezTo>
                    <a:cubicBezTo>
                      <a:pt x="97" y="0"/>
                      <a:pt x="125" y="13"/>
                      <a:pt x="125" y="28"/>
                    </a:cubicBezTo>
                    <a:cubicBezTo>
                      <a:pt x="125" y="44"/>
                      <a:pt x="97" y="56"/>
                      <a:pt x="62" y="56"/>
                    </a:cubicBezTo>
                    <a:close/>
                  </a:path>
                </a:pathLst>
              </a:custGeom>
              <a:solidFill>
                <a:srgbClr val="CEE3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57" name="Freeform 11">
                <a:extLst>
                  <a:ext uri="{FF2B5EF4-FFF2-40B4-BE49-F238E27FC236}">
                    <a16:creationId xmlns:a16="http://schemas.microsoft.com/office/drawing/2014/main" id="{387DD3A1-3BFC-4E5C-8B69-550165F20A7A}"/>
                  </a:ext>
                </a:extLst>
              </p:cNvPr>
              <p:cNvSpPr>
                <a:spLocks/>
              </p:cNvSpPr>
              <p:nvPr/>
            </p:nvSpPr>
            <p:spPr bwMode="auto">
              <a:xfrm>
                <a:off x="3717" y="2854"/>
                <a:ext cx="423" cy="108"/>
              </a:xfrm>
              <a:custGeom>
                <a:avLst/>
                <a:gdLst>
                  <a:gd name="T0" fmla="*/ 2406 w 125"/>
                  <a:gd name="T1" fmla="*/ 180 h 30"/>
                  <a:gd name="T2" fmla="*/ 4843 w 125"/>
                  <a:gd name="T3" fmla="*/ 1400 h 30"/>
                  <a:gd name="T4" fmla="*/ 4843 w 125"/>
                  <a:gd name="T5" fmla="*/ 1310 h 30"/>
                  <a:gd name="T6" fmla="*/ 2406 w 125"/>
                  <a:gd name="T7" fmla="*/ 0 h 30"/>
                  <a:gd name="T8" fmla="*/ 0 w 125"/>
                  <a:gd name="T9" fmla="*/ 1310 h 30"/>
                  <a:gd name="T10" fmla="*/ 0 w 125"/>
                  <a:gd name="T11" fmla="*/ 1400 h 30"/>
                  <a:gd name="T12" fmla="*/ 2406 w 125"/>
                  <a:gd name="T13" fmla="*/ 18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 h="30">
                    <a:moveTo>
                      <a:pt x="62" y="4"/>
                    </a:moveTo>
                    <a:cubicBezTo>
                      <a:pt x="96" y="4"/>
                      <a:pt x="123" y="16"/>
                      <a:pt x="125" y="30"/>
                    </a:cubicBezTo>
                    <a:cubicBezTo>
                      <a:pt x="125" y="30"/>
                      <a:pt x="125" y="29"/>
                      <a:pt x="125" y="28"/>
                    </a:cubicBezTo>
                    <a:cubicBezTo>
                      <a:pt x="125" y="13"/>
                      <a:pt x="97" y="0"/>
                      <a:pt x="62" y="0"/>
                    </a:cubicBezTo>
                    <a:cubicBezTo>
                      <a:pt x="27" y="0"/>
                      <a:pt x="0" y="13"/>
                      <a:pt x="0" y="28"/>
                    </a:cubicBezTo>
                    <a:cubicBezTo>
                      <a:pt x="0" y="29"/>
                      <a:pt x="0" y="30"/>
                      <a:pt x="0" y="30"/>
                    </a:cubicBezTo>
                    <a:cubicBezTo>
                      <a:pt x="2" y="16"/>
                      <a:pt x="29" y="4"/>
                      <a:pt x="62" y="4"/>
                    </a:cubicBezTo>
                    <a:close/>
                  </a:path>
                </a:pathLst>
              </a:custGeom>
              <a:solidFill>
                <a:srgbClr val="BBD9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58" name="Oval 12">
                <a:extLst>
                  <a:ext uri="{FF2B5EF4-FFF2-40B4-BE49-F238E27FC236}">
                    <a16:creationId xmlns:a16="http://schemas.microsoft.com/office/drawing/2014/main" id="{E88F99BA-32FD-42D4-B7E2-B28D24D5CB7E}"/>
                  </a:ext>
                </a:extLst>
              </p:cNvPr>
              <p:cNvSpPr>
                <a:spLocks noChangeArrowheads="1"/>
              </p:cNvSpPr>
              <p:nvPr/>
            </p:nvSpPr>
            <p:spPr bwMode="auto">
              <a:xfrm>
                <a:off x="3842" y="2912"/>
                <a:ext cx="173" cy="87"/>
              </a:xfrm>
              <a:prstGeom prst="ellipse">
                <a:avLst/>
              </a:prstGeom>
              <a:solidFill>
                <a:srgbClr val="B4D5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359" name="Freeform 13">
                <a:extLst>
                  <a:ext uri="{FF2B5EF4-FFF2-40B4-BE49-F238E27FC236}">
                    <a16:creationId xmlns:a16="http://schemas.microsoft.com/office/drawing/2014/main" id="{0B503245-2A6D-4918-824C-4A7051BCD28E}"/>
                  </a:ext>
                </a:extLst>
              </p:cNvPr>
              <p:cNvSpPr>
                <a:spLocks/>
              </p:cNvSpPr>
              <p:nvPr/>
            </p:nvSpPr>
            <p:spPr bwMode="auto">
              <a:xfrm>
                <a:off x="3842" y="2912"/>
                <a:ext cx="173" cy="54"/>
              </a:xfrm>
              <a:custGeom>
                <a:avLst/>
                <a:gdLst>
                  <a:gd name="T0" fmla="*/ 977 w 51"/>
                  <a:gd name="T1" fmla="*/ 234 h 15"/>
                  <a:gd name="T2" fmla="*/ 1957 w 51"/>
                  <a:gd name="T3" fmla="*/ 698 h 15"/>
                  <a:gd name="T4" fmla="*/ 1991 w 51"/>
                  <a:gd name="T5" fmla="*/ 558 h 15"/>
                  <a:gd name="T6" fmla="*/ 977 w 51"/>
                  <a:gd name="T7" fmla="*/ 0 h 15"/>
                  <a:gd name="T8" fmla="*/ 0 w 51"/>
                  <a:gd name="T9" fmla="*/ 558 h 15"/>
                  <a:gd name="T10" fmla="*/ 0 w 51"/>
                  <a:gd name="T11" fmla="*/ 698 h 15"/>
                  <a:gd name="T12" fmla="*/ 977 w 51"/>
                  <a:gd name="T13" fmla="*/ 23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15">
                    <a:moveTo>
                      <a:pt x="25" y="5"/>
                    </a:moveTo>
                    <a:cubicBezTo>
                      <a:pt x="38" y="5"/>
                      <a:pt x="48" y="9"/>
                      <a:pt x="50" y="15"/>
                    </a:cubicBezTo>
                    <a:cubicBezTo>
                      <a:pt x="51" y="14"/>
                      <a:pt x="51" y="13"/>
                      <a:pt x="51" y="12"/>
                    </a:cubicBezTo>
                    <a:cubicBezTo>
                      <a:pt x="51" y="6"/>
                      <a:pt x="39" y="0"/>
                      <a:pt x="25" y="0"/>
                    </a:cubicBezTo>
                    <a:cubicBezTo>
                      <a:pt x="11" y="0"/>
                      <a:pt x="0" y="6"/>
                      <a:pt x="0" y="12"/>
                    </a:cubicBezTo>
                    <a:cubicBezTo>
                      <a:pt x="0" y="13"/>
                      <a:pt x="0" y="14"/>
                      <a:pt x="0" y="15"/>
                    </a:cubicBezTo>
                    <a:cubicBezTo>
                      <a:pt x="3" y="9"/>
                      <a:pt x="13" y="5"/>
                      <a:pt x="25" y="5"/>
                    </a:cubicBezTo>
                    <a:close/>
                  </a:path>
                </a:pathLst>
              </a:custGeom>
              <a:solidFill>
                <a:srgbClr val="8EC1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60" name="Freeform 14">
                <a:extLst>
                  <a:ext uri="{FF2B5EF4-FFF2-40B4-BE49-F238E27FC236}">
                    <a16:creationId xmlns:a16="http://schemas.microsoft.com/office/drawing/2014/main" id="{09963F58-78A9-4F59-9823-08438649AA0C}"/>
                  </a:ext>
                </a:extLst>
              </p:cNvPr>
              <p:cNvSpPr>
                <a:spLocks/>
              </p:cNvSpPr>
              <p:nvPr/>
            </p:nvSpPr>
            <p:spPr bwMode="auto">
              <a:xfrm>
                <a:off x="3168" y="1275"/>
                <a:ext cx="1521" cy="488"/>
              </a:xfrm>
              <a:custGeom>
                <a:avLst/>
                <a:gdLst>
                  <a:gd name="T0" fmla="*/ 0 w 449"/>
                  <a:gd name="T1" fmla="*/ 2928 h 135"/>
                  <a:gd name="T2" fmla="*/ 8709 w 449"/>
                  <a:gd name="T3" fmla="*/ 6377 h 135"/>
                  <a:gd name="T4" fmla="*/ 17453 w 449"/>
                  <a:gd name="T5" fmla="*/ 2928 h 135"/>
                  <a:gd name="T6" fmla="*/ 17453 w 449"/>
                  <a:gd name="T7" fmla="*/ 0 h 135"/>
                  <a:gd name="T8" fmla="*/ 8709 w 449"/>
                  <a:gd name="T9" fmla="*/ 3214 h 135"/>
                  <a:gd name="T10" fmla="*/ 0 w 449"/>
                  <a:gd name="T11" fmla="*/ 0 h 135"/>
                  <a:gd name="T12" fmla="*/ 0 w 449"/>
                  <a:gd name="T13" fmla="*/ 2928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135">
                    <a:moveTo>
                      <a:pt x="0" y="62"/>
                    </a:moveTo>
                    <a:cubicBezTo>
                      <a:pt x="0" y="100"/>
                      <a:pt x="100" y="135"/>
                      <a:pt x="224" y="135"/>
                    </a:cubicBezTo>
                    <a:cubicBezTo>
                      <a:pt x="349" y="135"/>
                      <a:pt x="449" y="100"/>
                      <a:pt x="449" y="62"/>
                    </a:cubicBezTo>
                    <a:cubicBezTo>
                      <a:pt x="449" y="0"/>
                      <a:pt x="449" y="0"/>
                      <a:pt x="449" y="0"/>
                    </a:cubicBezTo>
                    <a:cubicBezTo>
                      <a:pt x="449" y="38"/>
                      <a:pt x="349" y="68"/>
                      <a:pt x="224" y="68"/>
                    </a:cubicBezTo>
                    <a:cubicBezTo>
                      <a:pt x="100" y="68"/>
                      <a:pt x="0" y="38"/>
                      <a:pt x="0" y="0"/>
                    </a:cubicBezTo>
                    <a:lnTo>
                      <a:pt x="0" y="62"/>
                    </a:lnTo>
                    <a:close/>
                  </a:path>
                </a:pathLst>
              </a:custGeom>
              <a:solidFill>
                <a:srgbClr val="B9B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61" name="Freeform 15">
                <a:extLst>
                  <a:ext uri="{FF2B5EF4-FFF2-40B4-BE49-F238E27FC236}">
                    <a16:creationId xmlns:a16="http://schemas.microsoft.com/office/drawing/2014/main" id="{0F6A3A54-9EBF-4E6E-9AB2-31ECF16A745A}"/>
                  </a:ext>
                </a:extLst>
              </p:cNvPr>
              <p:cNvSpPr>
                <a:spLocks/>
              </p:cNvSpPr>
              <p:nvPr/>
            </p:nvSpPr>
            <p:spPr bwMode="auto">
              <a:xfrm>
                <a:off x="3283" y="1705"/>
                <a:ext cx="88" cy="1243"/>
              </a:xfrm>
              <a:custGeom>
                <a:avLst/>
                <a:gdLst>
                  <a:gd name="T0" fmla="*/ 0 w 88"/>
                  <a:gd name="T1" fmla="*/ 0 h 1243"/>
                  <a:gd name="T2" fmla="*/ 88 w 88"/>
                  <a:gd name="T3" fmla="*/ 1243 h 1243"/>
                  <a:gd name="T4" fmla="*/ 0 w 88"/>
                  <a:gd name="T5" fmla="*/ 0 h 1243"/>
                  <a:gd name="T6" fmla="*/ 0 60000 65536"/>
                  <a:gd name="T7" fmla="*/ 0 60000 65536"/>
                  <a:gd name="T8" fmla="*/ 0 60000 65536"/>
                </a:gdLst>
                <a:ahLst/>
                <a:cxnLst>
                  <a:cxn ang="T6">
                    <a:pos x="T0" y="T1"/>
                  </a:cxn>
                  <a:cxn ang="T7">
                    <a:pos x="T2" y="T3"/>
                  </a:cxn>
                  <a:cxn ang="T8">
                    <a:pos x="T4" y="T5"/>
                  </a:cxn>
                </a:cxnLst>
                <a:rect l="0" t="0" r="r" b="b"/>
                <a:pathLst>
                  <a:path w="88" h="1243">
                    <a:moveTo>
                      <a:pt x="0" y="0"/>
                    </a:moveTo>
                    <a:lnTo>
                      <a:pt x="88" y="1243"/>
                    </a:lnTo>
                    <a:lnTo>
                      <a:pt x="0" y="0"/>
                    </a:lnTo>
                    <a:close/>
                  </a:path>
                </a:pathLst>
              </a:custGeom>
              <a:solidFill>
                <a:srgbClr val="EAF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62" name="Line 16">
                <a:extLst>
                  <a:ext uri="{FF2B5EF4-FFF2-40B4-BE49-F238E27FC236}">
                    <a16:creationId xmlns:a16="http://schemas.microsoft.com/office/drawing/2014/main" id="{E98CDBDE-3808-4B8F-947F-72747D0F83D0}"/>
                  </a:ext>
                </a:extLst>
              </p:cNvPr>
              <p:cNvSpPr>
                <a:spLocks noChangeShapeType="1"/>
              </p:cNvSpPr>
              <p:nvPr/>
            </p:nvSpPr>
            <p:spPr bwMode="auto">
              <a:xfrm>
                <a:off x="3283" y="1705"/>
                <a:ext cx="88" cy="124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63" name="Freeform 17">
                <a:extLst>
                  <a:ext uri="{FF2B5EF4-FFF2-40B4-BE49-F238E27FC236}">
                    <a16:creationId xmlns:a16="http://schemas.microsoft.com/office/drawing/2014/main" id="{AAE06072-C08A-4C9A-B98A-E6B38A4E2A5A}"/>
                  </a:ext>
                </a:extLst>
              </p:cNvPr>
              <p:cNvSpPr>
                <a:spLocks/>
              </p:cNvSpPr>
              <p:nvPr/>
            </p:nvSpPr>
            <p:spPr bwMode="auto">
              <a:xfrm>
                <a:off x="4482" y="1687"/>
                <a:ext cx="88" cy="1279"/>
              </a:xfrm>
              <a:custGeom>
                <a:avLst/>
                <a:gdLst>
                  <a:gd name="T0" fmla="*/ 88 w 88"/>
                  <a:gd name="T1" fmla="*/ 0 h 1279"/>
                  <a:gd name="T2" fmla="*/ 0 w 88"/>
                  <a:gd name="T3" fmla="*/ 1279 h 1279"/>
                  <a:gd name="T4" fmla="*/ 88 w 88"/>
                  <a:gd name="T5" fmla="*/ 0 h 1279"/>
                  <a:gd name="T6" fmla="*/ 0 60000 65536"/>
                  <a:gd name="T7" fmla="*/ 0 60000 65536"/>
                  <a:gd name="T8" fmla="*/ 0 60000 65536"/>
                </a:gdLst>
                <a:ahLst/>
                <a:cxnLst>
                  <a:cxn ang="T6">
                    <a:pos x="T0" y="T1"/>
                  </a:cxn>
                  <a:cxn ang="T7">
                    <a:pos x="T2" y="T3"/>
                  </a:cxn>
                  <a:cxn ang="T8">
                    <a:pos x="T4" y="T5"/>
                  </a:cxn>
                </a:cxnLst>
                <a:rect l="0" t="0" r="r" b="b"/>
                <a:pathLst>
                  <a:path w="88" h="1279">
                    <a:moveTo>
                      <a:pt x="88" y="0"/>
                    </a:moveTo>
                    <a:lnTo>
                      <a:pt x="0" y="1279"/>
                    </a:lnTo>
                    <a:lnTo>
                      <a:pt x="88" y="0"/>
                    </a:lnTo>
                    <a:close/>
                  </a:path>
                </a:pathLst>
              </a:custGeom>
              <a:solidFill>
                <a:srgbClr val="EAF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64" name="Line 18">
                <a:extLst>
                  <a:ext uri="{FF2B5EF4-FFF2-40B4-BE49-F238E27FC236}">
                    <a16:creationId xmlns:a16="http://schemas.microsoft.com/office/drawing/2014/main" id="{30862E82-BA8E-4A72-9905-BFF730209B6C}"/>
                  </a:ext>
                </a:extLst>
              </p:cNvPr>
              <p:cNvSpPr>
                <a:spLocks noChangeShapeType="1"/>
              </p:cNvSpPr>
              <p:nvPr/>
            </p:nvSpPr>
            <p:spPr bwMode="auto">
              <a:xfrm flipH="1">
                <a:off x="4482" y="1687"/>
                <a:ext cx="88" cy="127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65" name="Freeform 19">
                <a:extLst>
                  <a:ext uri="{FF2B5EF4-FFF2-40B4-BE49-F238E27FC236}">
                    <a16:creationId xmlns:a16="http://schemas.microsoft.com/office/drawing/2014/main" id="{887F1EDE-C225-4A04-8FD3-ED656B844967}"/>
                  </a:ext>
                </a:extLst>
              </p:cNvPr>
              <p:cNvSpPr>
                <a:spLocks/>
              </p:cNvSpPr>
              <p:nvPr/>
            </p:nvSpPr>
            <p:spPr bwMode="auto">
              <a:xfrm>
                <a:off x="3192" y="1232"/>
                <a:ext cx="1470" cy="253"/>
              </a:xfrm>
              <a:custGeom>
                <a:avLst/>
                <a:gdLst>
                  <a:gd name="T0" fmla="*/ 16864 w 434"/>
                  <a:gd name="T1" fmla="*/ 380 h 70"/>
                  <a:gd name="T2" fmla="*/ 8434 w 434"/>
                  <a:gd name="T3" fmla="*/ 3303 h 70"/>
                  <a:gd name="T4" fmla="*/ 0 w 434"/>
                  <a:gd name="T5" fmla="*/ 380 h 70"/>
                  <a:gd name="T6" fmla="*/ 0 w 434"/>
                  <a:gd name="T7" fmla="*/ 0 h 70"/>
                  <a:gd name="T8" fmla="*/ 8434 w 434"/>
                  <a:gd name="T9" fmla="*/ 2978 h 70"/>
                  <a:gd name="T10" fmla="*/ 16864 w 434"/>
                  <a:gd name="T11" fmla="*/ 0 h 70"/>
                  <a:gd name="T12" fmla="*/ 16864 w 434"/>
                  <a:gd name="T13" fmla="*/ 38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 h="70">
                    <a:moveTo>
                      <a:pt x="434" y="8"/>
                    </a:moveTo>
                    <a:cubicBezTo>
                      <a:pt x="434" y="42"/>
                      <a:pt x="338" y="70"/>
                      <a:pt x="217" y="70"/>
                    </a:cubicBezTo>
                    <a:cubicBezTo>
                      <a:pt x="97" y="70"/>
                      <a:pt x="0" y="42"/>
                      <a:pt x="0" y="8"/>
                    </a:cubicBezTo>
                    <a:cubicBezTo>
                      <a:pt x="0" y="0"/>
                      <a:pt x="0" y="0"/>
                      <a:pt x="0" y="0"/>
                    </a:cubicBezTo>
                    <a:cubicBezTo>
                      <a:pt x="0" y="35"/>
                      <a:pt x="97" y="63"/>
                      <a:pt x="217" y="63"/>
                    </a:cubicBezTo>
                    <a:cubicBezTo>
                      <a:pt x="338" y="63"/>
                      <a:pt x="434" y="35"/>
                      <a:pt x="434" y="0"/>
                    </a:cubicBezTo>
                    <a:lnTo>
                      <a:pt x="434" y="8"/>
                    </a:lnTo>
                    <a:close/>
                  </a:path>
                </a:pathLst>
              </a:custGeom>
              <a:solidFill>
                <a:srgbClr val="B9B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66" name="Freeform 20">
                <a:extLst>
                  <a:ext uri="{FF2B5EF4-FFF2-40B4-BE49-F238E27FC236}">
                    <a16:creationId xmlns:a16="http://schemas.microsoft.com/office/drawing/2014/main" id="{46F27CDA-C538-49A3-B7A0-6961440D8FF6}"/>
                  </a:ext>
                </a:extLst>
              </p:cNvPr>
              <p:cNvSpPr>
                <a:spLocks/>
              </p:cNvSpPr>
              <p:nvPr/>
            </p:nvSpPr>
            <p:spPr bwMode="auto">
              <a:xfrm>
                <a:off x="3168" y="1210"/>
                <a:ext cx="1521" cy="315"/>
              </a:xfrm>
              <a:custGeom>
                <a:avLst/>
                <a:gdLst>
                  <a:gd name="T0" fmla="*/ 17110 w 449"/>
                  <a:gd name="T1" fmla="*/ 0 h 87"/>
                  <a:gd name="T2" fmla="*/ 17144 w 449"/>
                  <a:gd name="T3" fmla="*/ 290 h 87"/>
                  <a:gd name="T4" fmla="*/ 17144 w 449"/>
                  <a:gd name="T5" fmla="*/ 670 h 87"/>
                  <a:gd name="T6" fmla="*/ 8709 w 449"/>
                  <a:gd name="T7" fmla="*/ 3606 h 87"/>
                  <a:gd name="T8" fmla="*/ 274 w 449"/>
                  <a:gd name="T9" fmla="*/ 670 h 87"/>
                  <a:gd name="T10" fmla="*/ 274 w 449"/>
                  <a:gd name="T11" fmla="*/ 290 h 87"/>
                  <a:gd name="T12" fmla="*/ 346 w 449"/>
                  <a:gd name="T13" fmla="*/ 0 h 87"/>
                  <a:gd name="T14" fmla="*/ 0 w 449"/>
                  <a:gd name="T15" fmla="*/ 905 h 87"/>
                  <a:gd name="T16" fmla="*/ 8709 w 449"/>
                  <a:gd name="T17" fmla="*/ 4131 h 87"/>
                  <a:gd name="T18" fmla="*/ 17453 w 449"/>
                  <a:gd name="T19" fmla="*/ 905 h 87"/>
                  <a:gd name="T20" fmla="*/ 17110 w 449"/>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9" h="87">
                    <a:moveTo>
                      <a:pt x="440" y="0"/>
                    </a:moveTo>
                    <a:cubicBezTo>
                      <a:pt x="441" y="2"/>
                      <a:pt x="441" y="4"/>
                      <a:pt x="441" y="6"/>
                    </a:cubicBezTo>
                    <a:cubicBezTo>
                      <a:pt x="441" y="14"/>
                      <a:pt x="441" y="14"/>
                      <a:pt x="441" y="14"/>
                    </a:cubicBezTo>
                    <a:cubicBezTo>
                      <a:pt x="441" y="48"/>
                      <a:pt x="345" y="76"/>
                      <a:pt x="224" y="76"/>
                    </a:cubicBezTo>
                    <a:cubicBezTo>
                      <a:pt x="104" y="76"/>
                      <a:pt x="7" y="48"/>
                      <a:pt x="7" y="14"/>
                    </a:cubicBezTo>
                    <a:cubicBezTo>
                      <a:pt x="7" y="6"/>
                      <a:pt x="7" y="6"/>
                      <a:pt x="7" y="6"/>
                    </a:cubicBezTo>
                    <a:cubicBezTo>
                      <a:pt x="7" y="4"/>
                      <a:pt x="8" y="2"/>
                      <a:pt x="9" y="0"/>
                    </a:cubicBezTo>
                    <a:cubicBezTo>
                      <a:pt x="3" y="6"/>
                      <a:pt x="0" y="12"/>
                      <a:pt x="0" y="19"/>
                    </a:cubicBezTo>
                    <a:cubicBezTo>
                      <a:pt x="0" y="57"/>
                      <a:pt x="100" y="87"/>
                      <a:pt x="224" y="87"/>
                    </a:cubicBezTo>
                    <a:cubicBezTo>
                      <a:pt x="349" y="87"/>
                      <a:pt x="449" y="57"/>
                      <a:pt x="449" y="19"/>
                    </a:cubicBezTo>
                    <a:cubicBezTo>
                      <a:pt x="449" y="12"/>
                      <a:pt x="446" y="6"/>
                      <a:pt x="440" y="0"/>
                    </a:cubicBezTo>
                    <a:close/>
                  </a:path>
                </a:pathLst>
              </a:custGeom>
              <a:solidFill>
                <a:srgbClr val="C8C6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67" name="Freeform 21">
                <a:extLst>
                  <a:ext uri="{FF2B5EF4-FFF2-40B4-BE49-F238E27FC236}">
                    <a16:creationId xmlns:a16="http://schemas.microsoft.com/office/drawing/2014/main" id="{BE9908E4-BE02-45EB-8ACD-48D707EA9D9F}"/>
                  </a:ext>
                </a:extLst>
              </p:cNvPr>
              <p:cNvSpPr>
                <a:spLocks/>
              </p:cNvSpPr>
              <p:nvPr/>
            </p:nvSpPr>
            <p:spPr bwMode="auto">
              <a:xfrm>
                <a:off x="3175" y="1261"/>
                <a:ext cx="1439" cy="253"/>
              </a:xfrm>
              <a:custGeom>
                <a:avLst/>
                <a:gdLst>
                  <a:gd name="T0" fmla="*/ 0 w 425"/>
                  <a:gd name="T1" fmla="*/ 0 h 70"/>
                  <a:gd name="T2" fmla="*/ 8620 w 425"/>
                  <a:gd name="T3" fmla="*/ 3303 h 70"/>
                  <a:gd name="T4" fmla="*/ 16496 w 425"/>
                  <a:gd name="T5" fmla="*/ 1279 h 70"/>
                  <a:gd name="T6" fmla="*/ 16496 w 425"/>
                  <a:gd name="T7" fmla="*/ 1279 h 70"/>
                  <a:gd name="T8" fmla="*/ 8620 w 425"/>
                  <a:gd name="T9" fmla="*/ 3123 h 70"/>
                  <a:gd name="T10" fmla="*/ 0 w 425"/>
                  <a:gd name="T11" fmla="*/ 0 h 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70">
                    <a:moveTo>
                      <a:pt x="0" y="0"/>
                    </a:moveTo>
                    <a:cubicBezTo>
                      <a:pt x="0" y="39"/>
                      <a:pt x="95" y="70"/>
                      <a:pt x="222" y="70"/>
                    </a:cubicBezTo>
                    <a:cubicBezTo>
                      <a:pt x="311" y="70"/>
                      <a:pt x="388" y="52"/>
                      <a:pt x="425" y="27"/>
                    </a:cubicBezTo>
                    <a:cubicBezTo>
                      <a:pt x="425" y="27"/>
                      <a:pt x="425" y="27"/>
                      <a:pt x="425" y="27"/>
                    </a:cubicBezTo>
                    <a:cubicBezTo>
                      <a:pt x="389" y="51"/>
                      <a:pt x="309" y="66"/>
                      <a:pt x="222" y="66"/>
                    </a:cubicBezTo>
                    <a:cubicBezTo>
                      <a:pt x="100" y="66"/>
                      <a:pt x="0" y="3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68" name="Freeform 23">
                <a:extLst>
                  <a:ext uri="{FF2B5EF4-FFF2-40B4-BE49-F238E27FC236}">
                    <a16:creationId xmlns:a16="http://schemas.microsoft.com/office/drawing/2014/main" id="{62647E68-CB79-4596-BF78-3BCBEF056137}"/>
                  </a:ext>
                </a:extLst>
              </p:cNvPr>
              <p:cNvSpPr>
                <a:spLocks/>
              </p:cNvSpPr>
              <p:nvPr/>
            </p:nvSpPr>
            <p:spPr bwMode="auto">
              <a:xfrm>
                <a:off x="3872" y="2829"/>
                <a:ext cx="610" cy="365"/>
              </a:xfrm>
              <a:custGeom>
                <a:avLst/>
                <a:gdLst>
                  <a:gd name="T0" fmla="*/ 5995 w 180"/>
                  <a:gd name="T1" fmla="*/ 0 h 101"/>
                  <a:gd name="T2" fmla="*/ 5216 w 180"/>
                  <a:gd name="T3" fmla="*/ 2259 h 101"/>
                  <a:gd name="T4" fmla="*/ 81 w 180"/>
                  <a:gd name="T5" fmla="*/ 4716 h 101"/>
                  <a:gd name="T6" fmla="*/ 0 w 180"/>
                  <a:gd name="T7" fmla="*/ 4716 h 101"/>
                  <a:gd name="T8" fmla="*/ 620 w 180"/>
                  <a:gd name="T9" fmla="*/ 4767 h 101"/>
                  <a:gd name="T10" fmla="*/ 7005 w 180"/>
                  <a:gd name="T11" fmla="*/ 1644 h 101"/>
                  <a:gd name="T12" fmla="*/ 5995 w 180"/>
                  <a:gd name="T13" fmla="*/ 0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101">
                    <a:moveTo>
                      <a:pt x="154" y="0"/>
                    </a:moveTo>
                    <a:cubicBezTo>
                      <a:pt x="152" y="19"/>
                      <a:pt x="146" y="35"/>
                      <a:pt x="134" y="48"/>
                    </a:cubicBezTo>
                    <a:cubicBezTo>
                      <a:pt x="104" y="80"/>
                      <a:pt x="36" y="99"/>
                      <a:pt x="2" y="100"/>
                    </a:cubicBezTo>
                    <a:cubicBezTo>
                      <a:pt x="1" y="100"/>
                      <a:pt x="0" y="100"/>
                      <a:pt x="0" y="100"/>
                    </a:cubicBezTo>
                    <a:cubicBezTo>
                      <a:pt x="5" y="100"/>
                      <a:pt x="11" y="101"/>
                      <a:pt x="16" y="101"/>
                    </a:cubicBezTo>
                    <a:cubicBezTo>
                      <a:pt x="107" y="101"/>
                      <a:pt x="180" y="72"/>
                      <a:pt x="180" y="35"/>
                    </a:cubicBezTo>
                    <a:cubicBezTo>
                      <a:pt x="180" y="22"/>
                      <a:pt x="171" y="10"/>
                      <a:pt x="154" y="0"/>
                    </a:cubicBezTo>
                    <a:close/>
                  </a:path>
                </a:pathLst>
              </a:custGeom>
              <a:solidFill>
                <a:srgbClr val="C1DC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69" name="Freeform 24">
                <a:extLst>
                  <a:ext uri="{FF2B5EF4-FFF2-40B4-BE49-F238E27FC236}">
                    <a16:creationId xmlns:a16="http://schemas.microsoft.com/office/drawing/2014/main" id="{C7517C95-4D01-45AE-9ABF-F70FFDE28C90}"/>
                  </a:ext>
                </a:extLst>
              </p:cNvPr>
              <p:cNvSpPr>
                <a:spLocks/>
              </p:cNvSpPr>
              <p:nvPr/>
            </p:nvSpPr>
            <p:spPr bwMode="auto">
              <a:xfrm>
                <a:off x="4225" y="2139"/>
                <a:ext cx="305" cy="1011"/>
              </a:xfrm>
              <a:custGeom>
                <a:avLst/>
                <a:gdLst>
                  <a:gd name="T0" fmla="*/ 3504 w 90"/>
                  <a:gd name="T1" fmla="*/ 0 h 280"/>
                  <a:gd name="T2" fmla="*/ 2962 w 90"/>
                  <a:gd name="T3" fmla="*/ 10262 h 280"/>
                  <a:gd name="T4" fmla="*/ 2413 w 90"/>
                  <a:gd name="T5" fmla="*/ 11811 h 280"/>
                  <a:gd name="T6" fmla="*/ 0 w 90"/>
                  <a:gd name="T7" fmla="*/ 13179 h 280"/>
                  <a:gd name="T8" fmla="*/ 2332 w 90"/>
                  <a:gd name="T9" fmla="*/ 10457 h 280"/>
                  <a:gd name="T10" fmla="*/ 3423 w 90"/>
                  <a:gd name="T11" fmla="*/ 184 h 2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280">
                    <a:moveTo>
                      <a:pt x="90" y="0"/>
                    </a:moveTo>
                    <a:cubicBezTo>
                      <a:pt x="76" y="218"/>
                      <a:pt x="76" y="218"/>
                      <a:pt x="76" y="218"/>
                    </a:cubicBezTo>
                    <a:cubicBezTo>
                      <a:pt x="76" y="218"/>
                      <a:pt x="79" y="238"/>
                      <a:pt x="62" y="251"/>
                    </a:cubicBezTo>
                    <a:cubicBezTo>
                      <a:pt x="44" y="264"/>
                      <a:pt x="8" y="280"/>
                      <a:pt x="0" y="280"/>
                    </a:cubicBezTo>
                    <a:cubicBezTo>
                      <a:pt x="26" y="264"/>
                      <a:pt x="50" y="251"/>
                      <a:pt x="60" y="222"/>
                    </a:cubicBezTo>
                    <a:cubicBezTo>
                      <a:pt x="71" y="192"/>
                      <a:pt x="88" y="4"/>
                      <a:pt x="88" y="4"/>
                    </a:cubicBezTo>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70" name="Freeform 25">
                <a:extLst>
                  <a:ext uri="{FF2B5EF4-FFF2-40B4-BE49-F238E27FC236}">
                    <a16:creationId xmlns:a16="http://schemas.microsoft.com/office/drawing/2014/main" id="{BB64883D-2864-4D55-9DD8-DEDFE6DAA728}"/>
                  </a:ext>
                </a:extLst>
              </p:cNvPr>
              <p:cNvSpPr>
                <a:spLocks/>
              </p:cNvSpPr>
              <p:nvPr/>
            </p:nvSpPr>
            <p:spPr bwMode="auto">
              <a:xfrm>
                <a:off x="4225" y="2868"/>
                <a:ext cx="257" cy="282"/>
              </a:xfrm>
              <a:custGeom>
                <a:avLst/>
                <a:gdLst>
                  <a:gd name="T0" fmla="*/ 2939 w 76"/>
                  <a:gd name="T1" fmla="*/ 1085 h 78"/>
                  <a:gd name="T2" fmla="*/ 2516 w 76"/>
                  <a:gd name="T3" fmla="*/ 0 h 78"/>
                  <a:gd name="T4" fmla="*/ 2320 w 76"/>
                  <a:gd name="T5" fmla="*/ 940 h 78"/>
                  <a:gd name="T6" fmla="*/ 0 w 76"/>
                  <a:gd name="T7" fmla="*/ 3688 h 78"/>
                  <a:gd name="T8" fmla="*/ 2401 w 76"/>
                  <a:gd name="T9" fmla="*/ 2314 h 78"/>
                  <a:gd name="T10" fmla="*/ 2939 w 76"/>
                  <a:gd name="T11" fmla="*/ 1085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 h="78">
                    <a:moveTo>
                      <a:pt x="76" y="23"/>
                    </a:moveTo>
                    <a:cubicBezTo>
                      <a:pt x="76" y="15"/>
                      <a:pt x="72" y="7"/>
                      <a:pt x="65" y="0"/>
                    </a:cubicBezTo>
                    <a:cubicBezTo>
                      <a:pt x="63" y="9"/>
                      <a:pt x="62" y="16"/>
                      <a:pt x="60" y="20"/>
                    </a:cubicBezTo>
                    <a:cubicBezTo>
                      <a:pt x="50" y="49"/>
                      <a:pt x="26" y="62"/>
                      <a:pt x="0" y="78"/>
                    </a:cubicBezTo>
                    <a:cubicBezTo>
                      <a:pt x="8" y="78"/>
                      <a:pt x="44" y="62"/>
                      <a:pt x="62" y="49"/>
                    </a:cubicBezTo>
                    <a:cubicBezTo>
                      <a:pt x="72" y="41"/>
                      <a:pt x="75" y="30"/>
                      <a:pt x="76" y="23"/>
                    </a:cubicBezTo>
                    <a:close/>
                  </a:path>
                </a:pathLst>
              </a:custGeom>
              <a:solidFill>
                <a:srgbClr val="91C2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71" name="Freeform 26">
                <a:extLst>
                  <a:ext uri="{FF2B5EF4-FFF2-40B4-BE49-F238E27FC236}">
                    <a16:creationId xmlns:a16="http://schemas.microsoft.com/office/drawing/2014/main" id="{5F810B41-C430-49AE-8915-CA208014D154}"/>
                  </a:ext>
                </a:extLst>
              </p:cNvPr>
              <p:cNvSpPr>
                <a:spLocks/>
              </p:cNvSpPr>
              <p:nvPr/>
            </p:nvSpPr>
            <p:spPr bwMode="auto">
              <a:xfrm>
                <a:off x="3893" y="1821"/>
                <a:ext cx="30" cy="36"/>
              </a:xfrm>
              <a:custGeom>
                <a:avLst/>
                <a:gdLst>
                  <a:gd name="T0" fmla="*/ 0 w 9"/>
                  <a:gd name="T1" fmla="*/ 0 h 10"/>
                  <a:gd name="T2" fmla="*/ 0 w 9"/>
                  <a:gd name="T3" fmla="*/ 468 h 10"/>
                  <a:gd name="T4" fmla="*/ 333 w 9"/>
                  <a:gd name="T5" fmla="*/ 468 h 10"/>
                  <a:gd name="T6" fmla="*/ 333 w 9"/>
                  <a:gd name="T7" fmla="*/ 0 h 10"/>
                  <a:gd name="T8" fmla="*/ 0 w 9"/>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0" y="0"/>
                    </a:moveTo>
                    <a:cubicBezTo>
                      <a:pt x="0" y="10"/>
                      <a:pt x="0" y="10"/>
                      <a:pt x="0" y="10"/>
                    </a:cubicBezTo>
                    <a:cubicBezTo>
                      <a:pt x="9" y="10"/>
                      <a:pt x="9" y="10"/>
                      <a:pt x="9" y="10"/>
                    </a:cubicBezTo>
                    <a:cubicBezTo>
                      <a:pt x="9" y="0"/>
                      <a:pt x="9" y="0"/>
                      <a:pt x="9" y="0"/>
                    </a:cubicBezTo>
                    <a:cubicBezTo>
                      <a:pt x="6" y="0"/>
                      <a:pt x="3" y="0"/>
                      <a:pt x="0" y="0"/>
                    </a:cubicBezTo>
                    <a:close/>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72" name="Freeform 27">
                <a:extLst>
                  <a:ext uri="{FF2B5EF4-FFF2-40B4-BE49-F238E27FC236}">
                    <a16:creationId xmlns:a16="http://schemas.microsoft.com/office/drawing/2014/main" id="{F464BD9F-BDC6-44BB-81CD-DC58E84CA7A6}"/>
                  </a:ext>
                </a:extLst>
              </p:cNvPr>
              <p:cNvSpPr>
                <a:spLocks/>
              </p:cNvSpPr>
              <p:nvPr/>
            </p:nvSpPr>
            <p:spPr bwMode="auto">
              <a:xfrm>
                <a:off x="3392" y="1738"/>
                <a:ext cx="27" cy="47"/>
              </a:xfrm>
              <a:custGeom>
                <a:avLst/>
                <a:gdLst>
                  <a:gd name="T0" fmla="*/ 307 w 8"/>
                  <a:gd name="T1" fmla="*/ 145 h 13"/>
                  <a:gd name="T2" fmla="*/ 0 w 8"/>
                  <a:gd name="T3" fmla="*/ 0 h 13"/>
                  <a:gd name="T4" fmla="*/ 0 w 8"/>
                  <a:gd name="T5" fmla="*/ 524 h 13"/>
                  <a:gd name="T6" fmla="*/ 307 w 8"/>
                  <a:gd name="T7" fmla="*/ 615 h 13"/>
                  <a:gd name="T8" fmla="*/ 307 w 8"/>
                  <a:gd name="T9" fmla="*/ 14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3">
                    <a:moveTo>
                      <a:pt x="8" y="3"/>
                    </a:moveTo>
                    <a:cubicBezTo>
                      <a:pt x="5" y="2"/>
                      <a:pt x="2" y="1"/>
                      <a:pt x="0" y="0"/>
                    </a:cubicBezTo>
                    <a:cubicBezTo>
                      <a:pt x="0" y="11"/>
                      <a:pt x="0" y="11"/>
                      <a:pt x="0" y="11"/>
                    </a:cubicBezTo>
                    <a:cubicBezTo>
                      <a:pt x="8" y="13"/>
                      <a:pt x="8" y="13"/>
                      <a:pt x="8" y="13"/>
                    </a:cubicBezTo>
                    <a:lnTo>
                      <a:pt x="8" y="3"/>
                    </a:lnTo>
                    <a:close/>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73" name="Freeform 28">
                <a:extLst>
                  <a:ext uri="{FF2B5EF4-FFF2-40B4-BE49-F238E27FC236}">
                    <a16:creationId xmlns:a16="http://schemas.microsoft.com/office/drawing/2014/main" id="{13D27B10-A465-47C6-96FD-709C0C479BF5}"/>
                  </a:ext>
                </a:extLst>
              </p:cNvPr>
              <p:cNvSpPr>
                <a:spLocks/>
              </p:cNvSpPr>
              <p:nvPr/>
            </p:nvSpPr>
            <p:spPr bwMode="auto">
              <a:xfrm>
                <a:off x="4482" y="1720"/>
                <a:ext cx="31" cy="47"/>
              </a:xfrm>
              <a:custGeom>
                <a:avLst/>
                <a:gdLst>
                  <a:gd name="T0" fmla="*/ 369 w 9"/>
                  <a:gd name="T1" fmla="*/ 0 h 13"/>
                  <a:gd name="T2" fmla="*/ 0 w 9"/>
                  <a:gd name="T3" fmla="*/ 145 h 13"/>
                  <a:gd name="T4" fmla="*/ 0 w 9"/>
                  <a:gd name="T5" fmla="*/ 615 h 13"/>
                  <a:gd name="T6" fmla="*/ 369 w 9"/>
                  <a:gd name="T7" fmla="*/ 470 h 13"/>
                  <a:gd name="T8" fmla="*/ 369 w 9"/>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3">
                    <a:moveTo>
                      <a:pt x="9" y="0"/>
                    </a:moveTo>
                    <a:cubicBezTo>
                      <a:pt x="6" y="1"/>
                      <a:pt x="3" y="2"/>
                      <a:pt x="0" y="3"/>
                    </a:cubicBezTo>
                    <a:cubicBezTo>
                      <a:pt x="0" y="13"/>
                      <a:pt x="0" y="13"/>
                      <a:pt x="0" y="13"/>
                    </a:cubicBezTo>
                    <a:cubicBezTo>
                      <a:pt x="9" y="10"/>
                      <a:pt x="9" y="10"/>
                      <a:pt x="9" y="10"/>
                    </a:cubicBezTo>
                    <a:lnTo>
                      <a:pt x="9" y="0"/>
                    </a:lnTo>
                    <a:close/>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74" name="Freeform 31">
                <a:extLst>
                  <a:ext uri="{FF2B5EF4-FFF2-40B4-BE49-F238E27FC236}">
                    <a16:creationId xmlns:a16="http://schemas.microsoft.com/office/drawing/2014/main" id="{7FBEC15C-78BA-4833-BEAC-C5D807C6F9CC}"/>
                  </a:ext>
                </a:extLst>
              </p:cNvPr>
              <p:cNvSpPr>
                <a:spLocks/>
              </p:cNvSpPr>
              <p:nvPr/>
            </p:nvSpPr>
            <p:spPr bwMode="auto">
              <a:xfrm>
                <a:off x="3717" y="2861"/>
                <a:ext cx="135" cy="177"/>
              </a:xfrm>
              <a:custGeom>
                <a:avLst/>
                <a:gdLst>
                  <a:gd name="T0" fmla="*/ 1036 w 40"/>
                  <a:gd name="T1" fmla="*/ 2308 h 49"/>
                  <a:gd name="T2" fmla="*/ 1539 w 40"/>
                  <a:gd name="T3" fmla="*/ 0 h 49"/>
                  <a:gd name="T4" fmla="*/ 0 w 40"/>
                  <a:gd name="T5" fmla="*/ 1228 h 49"/>
                  <a:gd name="T6" fmla="*/ 1036 w 40"/>
                  <a:gd name="T7" fmla="*/ 230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49">
                    <a:moveTo>
                      <a:pt x="27" y="49"/>
                    </a:moveTo>
                    <a:cubicBezTo>
                      <a:pt x="33" y="38"/>
                      <a:pt x="37" y="20"/>
                      <a:pt x="40" y="0"/>
                    </a:cubicBezTo>
                    <a:cubicBezTo>
                      <a:pt x="16" y="4"/>
                      <a:pt x="0" y="14"/>
                      <a:pt x="0" y="26"/>
                    </a:cubicBezTo>
                    <a:cubicBezTo>
                      <a:pt x="0" y="36"/>
                      <a:pt x="10" y="44"/>
                      <a:pt x="27" y="49"/>
                    </a:cubicBezTo>
                    <a:close/>
                  </a:path>
                </a:pathLst>
              </a:custGeom>
              <a:solidFill>
                <a:srgbClr val="E3EF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75" name="Freeform 34">
                <a:extLst>
                  <a:ext uri="{FF2B5EF4-FFF2-40B4-BE49-F238E27FC236}">
                    <a16:creationId xmlns:a16="http://schemas.microsoft.com/office/drawing/2014/main" id="{7A6C2B91-B334-4175-9C5B-C0A4D12344EF}"/>
                  </a:ext>
                </a:extLst>
              </p:cNvPr>
              <p:cNvSpPr>
                <a:spLocks noEditPoints="1"/>
              </p:cNvSpPr>
              <p:nvPr/>
            </p:nvSpPr>
            <p:spPr bwMode="auto">
              <a:xfrm>
                <a:off x="3974" y="1694"/>
                <a:ext cx="589" cy="380"/>
              </a:xfrm>
              <a:custGeom>
                <a:avLst/>
                <a:gdLst>
                  <a:gd name="T0" fmla="*/ 0 w 174"/>
                  <a:gd name="T1" fmla="*/ 1701 h 105"/>
                  <a:gd name="T2" fmla="*/ 196 w 174"/>
                  <a:gd name="T3" fmla="*/ 1755 h 105"/>
                  <a:gd name="T4" fmla="*/ 34 w 174"/>
                  <a:gd name="T5" fmla="*/ 1701 h 105"/>
                  <a:gd name="T6" fmla="*/ 0 w 174"/>
                  <a:gd name="T7" fmla="*/ 1701 h 105"/>
                  <a:gd name="T8" fmla="*/ 894 w 174"/>
                  <a:gd name="T9" fmla="*/ 1610 h 105"/>
                  <a:gd name="T10" fmla="*/ 196 w 174"/>
                  <a:gd name="T11" fmla="*/ 1755 h 105"/>
                  <a:gd name="T12" fmla="*/ 4573 w 174"/>
                  <a:gd name="T13" fmla="*/ 2045 h 105"/>
                  <a:gd name="T14" fmla="*/ 6438 w 174"/>
                  <a:gd name="T15" fmla="*/ 4976 h 105"/>
                  <a:gd name="T16" fmla="*/ 6750 w 174"/>
                  <a:gd name="T17" fmla="*/ 0 h 105"/>
                  <a:gd name="T18" fmla="*/ 894 w 174"/>
                  <a:gd name="T19" fmla="*/ 1610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4" h="105">
                    <a:moveTo>
                      <a:pt x="0" y="36"/>
                    </a:moveTo>
                    <a:cubicBezTo>
                      <a:pt x="1" y="37"/>
                      <a:pt x="3" y="37"/>
                      <a:pt x="5" y="37"/>
                    </a:cubicBezTo>
                    <a:cubicBezTo>
                      <a:pt x="2" y="36"/>
                      <a:pt x="1" y="36"/>
                      <a:pt x="1" y="36"/>
                    </a:cubicBezTo>
                    <a:lnTo>
                      <a:pt x="0" y="36"/>
                    </a:lnTo>
                    <a:close/>
                    <a:moveTo>
                      <a:pt x="23" y="34"/>
                    </a:moveTo>
                    <a:cubicBezTo>
                      <a:pt x="16" y="36"/>
                      <a:pt x="10" y="36"/>
                      <a:pt x="5" y="37"/>
                    </a:cubicBezTo>
                    <a:cubicBezTo>
                      <a:pt x="20" y="37"/>
                      <a:pt x="78" y="34"/>
                      <a:pt x="118" y="43"/>
                    </a:cubicBezTo>
                    <a:cubicBezTo>
                      <a:pt x="158" y="52"/>
                      <a:pt x="166" y="105"/>
                      <a:pt x="166" y="105"/>
                    </a:cubicBezTo>
                    <a:cubicBezTo>
                      <a:pt x="174" y="0"/>
                      <a:pt x="174" y="0"/>
                      <a:pt x="174" y="0"/>
                    </a:cubicBezTo>
                    <a:cubicBezTo>
                      <a:pt x="141" y="17"/>
                      <a:pt x="87" y="30"/>
                      <a:pt x="23" y="34"/>
                    </a:cubicBezTo>
                    <a:close/>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76" name="Freeform 35">
                <a:extLst>
                  <a:ext uri="{FF2B5EF4-FFF2-40B4-BE49-F238E27FC236}">
                    <a16:creationId xmlns:a16="http://schemas.microsoft.com/office/drawing/2014/main" id="{D48D2A9D-3060-42D4-A15F-F84B4185F332}"/>
                  </a:ext>
                </a:extLst>
              </p:cNvPr>
              <p:cNvSpPr>
                <a:spLocks/>
              </p:cNvSpPr>
              <p:nvPr/>
            </p:nvSpPr>
            <p:spPr bwMode="auto">
              <a:xfrm>
                <a:off x="4401" y="1694"/>
                <a:ext cx="156" cy="138"/>
              </a:xfrm>
              <a:custGeom>
                <a:avLst/>
                <a:gdLst>
                  <a:gd name="T0" fmla="*/ 0 w 46"/>
                  <a:gd name="T1" fmla="*/ 817 h 38"/>
                  <a:gd name="T2" fmla="*/ 1679 w 46"/>
                  <a:gd name="T3" fmla="*/ 1819 h 38"/>
                  <a:gd name="T4" fmla="*/ 1760 w 46"/>
                  <a:gd name="T5" fmla="*/ 0 h 38"/>
                  <a:gd name="T6" fmla="*/ 861 w 46"/>
                  <a:gd name="T7" fmla="*/ 476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0" y="17"/>
                    </a:moveTo>
                    <a:cubicBezTo>
                      <a:pt x="18" y="15"/>
                      <a:pt x="41" y="15"/>
                      <a:pt x="43" y="38"/>
                    </a:cubicBezTo>
                    <a:cubicBezTo>
                      <a:pt x="46" y="27"/>
                      <a:pt x="45" y="11"/>
                      <a:pt x="45" y="0"/>
                    </a:cubicBezTo>
                    <a:cubicBezTo>
                      <a:pt x="39" y="5"/>
                      <a:pt x="30" y="8"/>
                      <a:pt x="22" y="10"/>
                    </a:cubicBezTo>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77" name="Freeform 36">
                <a:extLst>
                  <a:ext uri="{FF2B5EF4-FFF2-40B4-BE49-F238E27FC236}">
                    <a16:creationId xmlns:a16="http://schemas.microsoft.com/office/drawing/2014/main" id="{C80418EF-99A0-4062-9401-F7419886E5FD}"/>
                  </a:ext>
                </a:extLst>
              </p:cNvPr>
              <p:cNvSpPr>
                <a:spLocks/>
              </p:cNvSpPr>
              <p:nvPr/>
            </p:nvSpPr>
            <p:spPr bwMode="auto">
              <a:xfrm>
                <a:off x="3605" y="1738"/>
                <a:ext cx="288" cy="83"/>
              </a:xfrm>
              <a:custGeom>
                <a:avLst/>
                <a:gdLst>
                  <a:gd name="T0" fmla="*/ 0 w 85"/>
                  <a:gd name="T1" fmla="*/ 754 h 23"/>
                  <a:gd name="T2" fmla="*/ 3307 w 85"/>
                  <a:gd name="T3" fmla="*/ 1083 h 23"/>
                  <a:gd name="T4" fmla="*/ 3307 w 85"/>
                  <a:gd name="T5" fmla="*/ 325 h 23"/>
                  <a:gd name="T6" fmla="*/ 0 w 85"/>
                  <a:gd name="T7" fmla="*/ 0 h 23"/>
                  <a:gd name="T8" fmla="*/ 0 w 85"/>
                  <a:gd name="T9" fmla="*/ 75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16"/>
                    </a:moveTo>
                    <a:cubicBezTo>
                      <a:pt x="26" y="20"/>
                      <a:pt x="55" y="23"/>
                      <a:pt x="85" y="23"/>
                    </a:cubicBezTo>
                    <a:cubicBezTo>
                      <a:pt x="85" y="7"/>
                      <a:pt x="85" y="7"/>
                      <a:pt x="85" y="7"/>
                    </a:cubicBezTo>
                    <a:cubicBezTo>
                      <a:pt x="55" y="6"/>
                      <a:pt x="26" y="4"/>
                      <a:pt x="0" y="0"/>
                    </a:cubicBezTo>
                    <a:lnTo>
                      <a:pt x="0" y="16"/>
                    </a:lnTo>
                    <a:close/>
                  </a:path>
                </a:pathLst>
              </a:custGeom>
              <a:solidFill>
                <a:srgbClr val="EF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78" name="Freeform 37">
                <a:extLst>
                  <a:ext uri="{FF2B5EF4-FFF2-40B4-BE49-F238E27FC236}">
                    <a16:creationId xmlns:a16="http://schemas.microsoft.com/office/drawing/2014/main" id="{B8EE8062-51E4-4491-8444-B7E039351492}"/>
                  </a:ext>
                </a:extLst>
              </p:cNvPr>
              <p:cNvSpPr>
                <a:spLocks/>
              </p:cNvSpPr>
              <p:nvPr/>
            </p:nvSpPr>
            <p:spPr bwMode="auto">
              <a:xfrm>
                <a:off x="3696" y="1749"/>
                <a:ext cx="88" cy="68"/>
              </a:xfrm>
              <a:custGeom>
                <a:avLst/>
                <a:gdLst>
                  <a:gd name="T0" fmla="*/ 0 w 26"/>
                  <a:gd name="T1" fmla="*/ 730 h 19"/>
                  <a:gd name="T2" fmla="*/ 975 w 26"/>
                  <a:gd name="T3" fmla="*/ 870 h 19"/>
                  <a:gd name="T4" fmla="*/ 975 w 26"/>
                  <a:gd name="T5" fmla="*/ 89 h 19"/>
                  <a:gd name="T6" fmla="*/ 0 w 26"/>
                  <a:gd name="T7" fmla="*/ 0 h 19"/>
                  <a:gd name="T8" fmla="*/ 0 w 26"/>
                  <a:gd name="T9" fmla="*/ 73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9">
                    <a:moveTo>
                      <a:pt x="0" y="16"/>
                    </a:moveTo>
                    <a:cubicBezTo>
                      <a:pt x="8" y="17"/>
                      <a:pt x="17" y="18"/>
                      <a:pt x="25" y="19"/>
                    </a:cubicBezTo>
                    <a:cubicBezTo>
                      <a:pt x="26" y="14"/>
                      <a:pt x="25" y="8"/>
                      <a:pt x="25" y="2"/>
                    </a:cubicBezTo>
                    <a:cubicBezTo>
                      <a:pt x="16" y="2"/>
                      <a:pt x="8" y="1"/>
                      <a:pt x="0" y="0"/>
                    </a:cubicBez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79" name="Freeform 38">
                <a:extLst>
                  <a:ext uri="{FF2B5EF4-FFF2-40B4-BE49-F238E27FC236}">
                    <a16:creationId xmlns:a16="http://schemas.microsoft.com/office/drawing/2014/main" id="{B282CE1F-0694-4E11-9D70-7D53C5AB9A68}"/>
                  </a:ext>
                </a:extLst>
              </p:cNvPr>
              <p:cNvSpPr>
                <a:spLocks/>
              </p:cNvSpPr>
              <p:nvPr/>
            </p:nvSpPr>
            <p:spPr bwMode="auto">
              <a:xfrm>
                <a:off x="3219" y="1590"/>
                <a:ext cx="139" cy="137"/>
              </a:xfrm>
              <a:custGeom>
                <a:avLst/>
                <a:gdLst>
                  <a:gd name="T0" fmla="*/ 1597 w 41"/>
                  <a:gd name="T1" fmla="*/ 1781 h 38"/>
                  <a:gd name="T2" fmla="*/ 1597 w 41"/>
                  <a:gd name="T3" fmla="*/ 1078 h 38"/>
                  <a:gd name="T4" fmla="*/ 0 w 41"/>
                  <a:gd name="T5" fmla="*/ 0 h 38"/>
                  <a:gd name="T6" fmla="*/ 0 w 41"/>
                  <a:gd name="T7" fmla="*/ 703 h 38"/>
                  <a:gd name="T8" fmla="*/ 1597 w 41"/>
                  <a:gd name="T9" fmla="*/ 1781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8">
                    <a:moveTo>
                      <a:pt x="41" y="38"/>
                    </a:moveTo>
                    <a:cubicBezTo>
                      <a:pt x="41" y="23"/>
                      <a:pt x="41" y="23"/>
                      <a:pt x="41" y="23"/>
                    </a:cubicBezTo>
                    <a:cubicBezTo>
                      <a:pt x="23" y="16"/>
                      <a:pt x="9" y="8"/>
                      <a:pt x="0" y="0"/>
                    </a:cubicBezTo>
                    <a:cubicBezTo>
                      <a:pt x="0" y="15"/>
                      <a:pt x="0" y="15"/>
                      <a:pt x="0" y="15"/>
                    </a:cubicBezTo>
                    <a:cubicBezTo>
                      <a:pt x="10" y="23"/>
                      <a:pt x="24" y="31"/>
                      <a:pt x="41" y="38"/>
                    </a:cubicBezTo>
                    <a:close/>
                  </a:path>
                </a:pathLst>
              </a:custGeom>
              <a:solidFill>
                <a:srgbClr val="BEDA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80" name="Freeform 39">
                <a:extLst>
                  <a:ext uri="{FF2B5EF4-FFF2-40B4-BE49-F238E27FC236}">
                    <a16:creationId xmlns:a16="http://schemas.microsoft.com/office/drawing/2014/main" id="{20833655-A62C-47E5-BA06-B2B06809FE0B}"/>
                  </a:ext>
                </a:extLst>
              </p:cNvPr>
              <p:cNvSpPr>
                <a:spLocks/>
              </p:cNvSpPr>
              <p:nvPr/>
            </p:nvSpPr>
            <p:spPr bwMode="auto">
              <a:xfrm>
                <a:off x="3215" y="1590"/>
                <a:ext cx="55" cy="90"/>
              </a:xfrm>
              <a:custGeom>
                <a:avLst/>
                <a:gdLst>
                  <a:gd name="T0" fmla="*/ 650 w 16"/>
                  <a:gd name="T1" fmla="*/ 1166 h 25"/>
                  <a:gd name="T2" fmla="*/ 533 w 16"/>
                  <a:gd name="T3" fmla="*/ 414 h 25"/>
                  <a:gd name="T4" fmla="*/ 0 w 16"/>
                  <a:gd name="T5" fmla="*/ 0 h 25"/>
                  <a:gd name="T6" fmla="*/ 83 w 16"/>
                  <a:gd name="T7" fmla="*/ 752 h 25"/>
                  <a:gd name="T8" fmla="*/ 650 w 16"/>
                  <a:gd name="T9" fmla="*/ 1166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5">
                    <a:moveTo>
                      <a:pt x="16" y="25"/>
                    </a:moveTo>
                    <a:cubicBezTo>
                      <a:pt x="16" y="25"/>
                      <a:pt x="14" y="10"/>
                      <a:pt x="13" y="9"/>
                    </a:cubicBezTo>
                    <a:cubicBezTo>
                      <a:pt x="8" y="6"/>
                      <a:pt x="4" y="3"/>
                      <a:pt x="0" y="0"/>
                    </a:cubicBezTo>
                    <a:cubicBezTo>
                      <a:pt x="2" y="16"/>
                      <a:pt x="2" y="16"/>
                      <a:pt x="2" y="16"/>
                    </a:cubicBezTo>
                    <a:cubicBezTo>
                      <a:pt x="6" y="19"/>
                      <a:pt x="11" y="22"/>
                      <a:pt x="16" y="25"/>
                    </a:cubicBezTo>
                    <a:close/>
                  </a:path>
                </a:pathLst>
              </a:custGeom>
              <a:solidFill>
                <a:srgbClr val="89BE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81" name="Freeform 40">
                <a:extLst>
                  <a:ext uri="{FF2B5EF4-FFF2-40B4-BE49-F238E27FC236}">
                    <a16:creationId xmlns:a16="http://schemas.microsoft.com/office/drawing/2014/main" id="{DAEBA0EF-22BA-46D5-9EE9-A59B4ADFD826}"/>
                  </a:ext>
                </a:extLst>
              </p:cNvPr>
              <p:cNvSpPr>
                <a:spLocks/>
              </p:cNvSpPr>
              <p:nvPr/>
            </p:nvSpPr>
            <p:spPr bwMode="auto">
              <a:xfrm>
                <a:off x="4326" y="1597"/>
                <a:ext cx="305" cy="181"/>
              </a:xfrm>
              <a:custGeom>
                <a:avLst/>
                <a:gdLst>
                  <a:gd name="T0" fmla="*/ 0 w 90"/>
                  <a:gd name="T1" fmla="*/ 2371 h 50"/>
                  <a:gd name="T2" fmla="*/ 3467 w 90"/>
                  <a:gd name="T3" fmla="*/ 760 h 50"/>
                  <a:gd name="T4" fmla="*/ 3504 w 90"/>
                  <a:gd name="T5" fmla="*/ 670 h 50"/>
                  <a:gd name="T6" fmla="*/ 3504 w 90"/>
                  <a:gd name="T7" fmla="*/ 0 h 50"/>
                  <a:gd name="T8" fmla="*/ 0 w 90"/>
                  <a:gd name="T9" fmla="*/ 1665 h 50"/>
                  <a:gd name="T10" fmla="*/ 0 w 90"/>
                  <a:gd name="T11" fmla="*/ 2371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50">
                    <a:moveTo>
                      <a:pt x="0" y="50"/>
                    </a:moveTo>
                    <a:cubicBezTo>
                      <a:pt x="39" y="42"/>
                      <a:pt x="70" y="29"/>
                      <a:pt x="89" y="16"/>
                    </a:cubicBezTo>
                    <a:cubicBezTo>
                      <a:pt x="89" y="15"/>
                      <a:pt x="90" y="15"/>
                      <a:pt x="90" y="14"/>
                    </a:cubicBezTo>
                    <a:cubicBezTo>
                      <a:pt x="90" y="0"/>
                      <a:pt x="90" y="0"/>
                      <a:pt x="90" y="0"/>
                    </a:cubicBezTo>
                    <a:cubicBezTo>
                      <a:pt x="72" y="14"/>
                      <a:pt x="41" y="26"/>
                      <a:pt x="0" y="35"/>
                    </a:cubicBezTo>
                    <a:lnTo>
                      <a:pt x="0" y="50"/>
                    </a:lnTo>
                    <a:close/>
                  </a:path>
                </a:pathLst>
              </a:custGeom>
              <a:solidFill>
                <a:srgbClr val="89BE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82" name="Line 41">
                <a:extLst>
                  <a:ext uri="{FF2B5EF4-FFF2-40B4-BE49-F238E27FC236}">
                    <a16:creationId xmlns:a16="http://schemas.microsoft.com/office/drawing/2014/main" id="{9B86480F-5163-46B1-9AF6-8CA3F43CB6CB}"/>
                  </a:ext>
                </a:extLst>
              </p:cNvPr>
              <p:cNvSpPr>
                <a:spLocks noChangeShapeType="1"/>
              </p:cNvSpPr>
              <p:nvPr/>
            </p:nvSpPr>
            <p:spPr bwMode="auto">
              <a:xfrm>
                <a:off x="4628" y="1651"/>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83" name="Line 42">
                <a:extLst>
                  <a:ext uri="{FF2B5EF4-FFF2-40B4-BE49-F238E27FC236}">
                    <a16:creationId xmlns:a16="http://schemas.microsoft.com/office/drawing/2014/main" id="{EF4EE651-ACAE-402B-81EA-EF6806C4037B}"/>
                  </a:ext>
                </a:extLst>
              </p:cNvPr>
              <p:cNvSpPr>
                <a:spLocks noChangeShapeType="1"/>
              </p:cNvSpPr>
              <p:nvPr/>
            </p:nvSpPr>
            <p:spPr bwMode="auto">
              <a:xfrm>
                <a:off x="4628" y="1651"/>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84" name="Freeform 43">
                <a:extLst>
                  <a:ext uri="{FF2B5EF4-FFF2-40B4-BE49-F238E27FC236}">
                    <a16:creationId xmlns:a16="http://schemas.microsoft.com/office/drawing/2014/main" id="{882A8BD6-02A4-44E3-8B0E-EC607DFD1C8E}"/>
                  </a:ext>
                </a:extLst>
              </p:cNvPr>
              <p:cNvSpPr>
                <a:spLocks/>
              </p:cNvSpPr>
              <p:nvPr/>
            </p:nvSpPr>
            <p:spPr bwMode="auto">
              <a:xfrm>
                <a:off x="4506" y="1629"/>
                <a:ext cx="78" cy="94"/>
              </a:xfrm>
              <a:custGeom>
                <a:avLst/>
                <a:gdLst>
                  <a:gd name="T0" fmla="*/ 0 w 23"/>
                  <a:gd name="T1" fmla="*/ 1229 h 26"/>
                  <a:gd name="T2" fmla="*/ 899 w 23"/>
                  <a:gd name="T3" fmla="*/ 705 h 26"/>
                  <a:gd name="T4" fmla="*/ 899 w 23"/>
                  <a:gd name="T5" fmla="*/ 0 h 26"/>
                  <a:gd name="T6" fmla="*/ 0 w 23"/>
                  <a:gd name="T7" fmla="*/ 524 h 26"/>
                  <a:gd name="T8" fmla="*/ 0 w 23"/>
                  <a:gd name="T9" fmla="*/ 1229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6">
                    <a:moveTo>
                      <a:pt x="0" y="26"/>
                    </a:moveTo>
                    <a:cubicBezTo>
                      <a:pt x="8" y="22"/>
                      <a:pt x="16" y="19"/>
                      <a:pt x="23" y="15"/>
                    </a:cubicBezTo>
                    <a:cubicBezTo>
                      <a:pt x="23" y="0"/>
                      <a:pt x="23" y="0"/>
                      <a:pt x="23" y="0"/>
                    </a:cubicBezTo>
                    <a:cubicBezTo>
                      <a:pt x="16" y="4"/>
                      <a:pt x="8" y="7"/>
                      <a:pt x="0" y="11"/>
                    </a:cubicBezTo>
                    <a:lnTo>
                      <a:pt x="0" y="26"/>
                    </a:lnTo>
                    <a:close/>
                  </a:path>
                </a:pathLst>
              </a:custGeom>
              <a:solidFill>
                <a:srgbClr val="55A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85" name="Freeform 44">
                <a:extLst>
                  <a:ext uri="{FF2B5EF4-FFF2-40B4-BE49-F238E27FC236}">
                    <a16:creationId xmlns:a16="http://schemas.microsoft.com/office/drawing/2014/main" id="{1BBF8C4F-9A35-461A-8943-A3107AED4FD7}"/>
                  </a:ext>
                </a:extLst>
              </p:cNvPr>
              <p:cNvSpPr>
                <a:spLocks/>
              </p:cNvSpPr>
              <p:nvPr/>
            </p:nvSpPr>
            <p:spPr bwMode="auto">
              <a:xfrm>
                <a:off x="3554" y="1727"/>
                <a:ext cx="58" cy="69"/>
              </a:xfrm>
              <a:custGeom>
                <a:avLst/>
                <a:gdLst>
                  <a:gd name="T0" fmla="*/ 0 w 17"/>
                  <a:gd name="T1" fmla="*/ 766 h 19"/>
                  <a:gd name="T2" fmla="*/ 676 w 17"/>
                  <a:gd name="T3" fmla="*/ 912 h 19"/>
                  <a:gd name="T4" fmla="*/ 676 w 17"/>
                  <a:gd name="T5" fmla="*/ 145 h 19"/>
                  <a:gd name="T6" fmla="*/ 0 w 17"/>
                  <a:gd name="T7" fmla="*/ 0 h 19"/>
                  <a:gd name="T8" fmla="*/ 0 w 17"/>
                  <a:gd name="T9" fmla="*/ 76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9">
                    <a:moveTo>
                      <a:pt x="0" y="16"/>
                    </a:moveTo>
                    <a:cubicBezTo>
                      <a:pt x="5" y="17"/>
                      <a:pt x="11" y="18"/>
                      <a:pt x="17" y="19"/>
                    </a:cubicBezTo>
                    <a:cubicBezTo>
                      <a:pt x="17" y="3"/>
                      <a:pt x="17" y="3"/>
                      <a:pt x="17" y="3"/>
                    </a:cubicBezTo>
                    <a:cubicBezTo>
                      <a:pt x="11" y="2"/>
                      <a:pt x="5" y="1"/>
                      <a:pt x="0" y="0"/>
                    </a:cubicBezTo>
                    <a:lnTo>
                      <a:pt x="0" y="16"/>
                    </a:lnTo>
                    <a:close/>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86" name="Freeform 45">
                <a:extLst>
                  <a:ext uri="{FF2B5EF4-FFF2-40B4-BE49-F238E27FC236}">
                    <a16:creationId xmlns:a16="http://schemas.microsoft.com/office/drawing/2014/main" id="{C70681B5-3E6D-4D38-90BB-C75E3133DFDC}"/>
                  </a:ext>
                </a:extLst>
              </p:cNvPr>
              <p:cNvSpPr>
                <a:spLocks/>
              </p:cNvSpPr>
              <p:nvPr/>
            </p:nvSpPr>
            <p:spPr bwMode="auto">
              <a:xfrm>
                <a:off x="3615" y="1077"/>
                <a:ext cx="1040" cy="375"/>
              </a:xfrm>
              <a:custGeom>
                <a:avLst/>
                <a:gdLst>
                  <a:gd name="T0" fmla="*/ 0 w 307"/>
                  <a:gd name="T1" fmla="*/ 4460 h 104"/>
                  <a:gd name="T2" fmla="*/ 4672 w 307"/>
                  <a:gd name="T3" fmla="*/ 4550 h 104"/>
                  <a:gd name="T4" fmla="*/ 8479 w 307"/>
                  <a:gd name="T5" fmla="*/ 3977 h 104"/>
                  <a:gd name="T6" fmla="*/ 11464 w 307"/>
                  <a:gd name="T7" fmla="*/ 2719 h 104"/>
                  <a:gd name="T8" fmla="*/ 11315 w 307"/>
                  <a:gd name="T9" fmla="*/ 1172 h 104"/>
                  <a:gd name="T10" fmla="*/ 8046 w 307"/>
                  <a:gd name="T11" fmla="*/ 0 h 104"/>
                  <a:gd name="T12" fmla="*/ 9214 w 307"/>
                  <a:gd name="T13" fmla="*/ 988 h 104"/>
                  <a:gd name="T14" fmla="*/ 7781 w 307"/>
                  <a:gd name="T15" fmla="*/ 2859 h 104"/>
                  <a:gd name="T16" fmla="*/ 81 w 307"/>
                  <a:gd name="T17" fmla="*/ 4406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104">
                    <a:moveTo>
                      <a:pt x="0" y="95"/>
                    </a:moveTo>
                    <a:cubicBezTo>
                      <a:pt x="40" y="104"/>
                      <a:pt x="83" y="98"/>
                      <a:pt x="120" y="97"/>
                    </a:cubicBezTo>
                    <a:cubicBezTo>
                      <a:pt x="153" y="97"/>
                      <a:pt x="186" y="90"/>
                      <a:pt x="218" y="85"/>
                    </a:cubicBezTo>
                    <a:cubicBezTo>
                      <a:pt x="239" y="82"/>
                      <a:pt x="278" y="71"/>
                      <a:pt x="295" y="58"/>
                    </a:cubicBezTo>
                    <a:cubicBezTo>
                      <a:pt x="307" y="48"/>
                      <a:pt x="306" y="34"/>
                      <a:pt x="291" y="25"/>
                    </a:cubicBezTo>
                    <a:cubicBezTo>
                      <a:pt x="265" y="9"/>
                      <a:pt x="235" y="4"/>
                      <a:pt x="207" y="0"/>
                    </a:cubicBezTo>
                    <a:cubicBezTo>
                      <a:pt x="218" y="5"/>
                      <a:pt x="233" y="10"/>
                      <a:pt x="237" y="21"/>
                    </a:cubicBezTo>
                    <a:cubicBezTo>
                      <a:pt x="246" y="45"/>
                      <a:pt x="218" y="55"/>
                      <a:pt x="200" y="61"/>
                    </a:cubicBezTo>
                    <a:cubicBezTo>
                      <a:pt x="149" y="75"/>
                      <a:pt x="69" y="97"/>
                      <a:pt x="2" y="94"/>
                    </a:cubicBezTo>
                  </a:path>
                </a:pathLst>
              </a:custGeom>
              <a:solidFill>
                <a:srgbClr val="E4E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87" name="Freeform 46">
                <a:extLst>
                  <a:ext uri="{FF2B5EF4-FFF2-40B4-BE49-F238E27FC236}">
                    <a16:creationId xmlns:a16="http://schemas.microsoft.com/office/drawing/2014/main" id="{95DB68C7-60BC-41D6-BDD0-A04E466E8E97}"/>
                  </a:ext>
                </a:extLst>
              </p:cNvPr>
              <p:cNvSpPr>
                <a:spLocks/>
              </p:cNvSpPr>
              <p:nvPr/>
            </p:nvSpPr>
            <p:spPr bwMode="auto">
              <a:xfrm>
                <a:off x="4011" y="1167"/>
                <a:ext cx="657" cy="264"/>
              </a:xfrm>
              <a:custGeom>
                <a:avLst/>
                <a:gdLst>
                  <a:gd name="T0" fmla="*/ 0 w 194"/>
                  <a:gd name="T1" fmla="*/ 3454 h 73"/>
                  <a:gd name="T2" fmla="*/ 3888 w 194"/>
                  <a:gd name="T3" fmla="*/ 2929 h 73"/>
                  <a:gd name="T4" fmla="*/ 6915 w 194"/>
                  <a:gd name="T5" fmla="*/ 1555 h 73"/>
                  <a:gd name="T6" fmla="*/ 6756 w 194"/>
                  <a:gd name="T7" fmla="*/ 0 h 73"/>
                  <a:gd name="T8" fmla="*/ 4589 w 194"/>
                  <a:gd name="T9" fmla="*/ 2315 h 73"/>
                  <a:gd name="T10" fmla="*/ 0 w 194"/>
                  <a:gd name="T11" fmla="*/ 3454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73">
                    <a:moveTo>
                      <a:pt x="0" y="73"/>
                    </a:moveTo>
                    <a:cubicBezTo>
                      <a:pt x="33" y="72"/>
                      <a:pt x="58" y="68"/>
                      <a:pt x="100" y="62"/>
                    </a:cubicBezTo>
                    <a:cubicBezTo>
                      <a:pt x="121" y="59"/>
                      <a:pt x="161" y="46"/>
                      <a:pt x="178" y="33"/>
                    </a:cubicBezTo>
                    <a:cubicBezTo>
                      <a:pt x="190" y="23"/>
                      <a:pt x="189" y="9"/>
                      <a:pt x="174" y="0"/>
                    </a:cubicBezTo>
                    <a:cubicBezTo>
                      <a:pt x="194" y="24"/>
                      <a:pt x="167" y="37"/>
                      <a:pt x="118" y="49"/>
                    </a:cubicBezTo>
                    <a:cubicBezTo>
                      <a:pt x="70" y="62"/>
                      <a:pt x="0" y="73"/>
                      <a:pt x="0" y="73"/>
                    </a:cubicBezTo>
                    <a:close/>
                  </a:path>
                </a:pathLst>
              </a:custGeom>
              <a:solidFill>
                <a:srgbClr val="F4F4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388" name="Oval 48">
                <a:extLst>
                  <a:ext uri="{FF2B5EF4-FFF2-40B4-BE49-F238E27FC236}">
                    <a16:creationId xmlns:a16="http://schemas.microsoft.com/office/drawing/2014/main" id="{11FE3B6E-5F19-44A2-A1A5-58556499EE55}"/>
                  </a:ext>
                </a:extLst>
              </p:cNvPr>
              <p:cNvSpPr>
                <a:spLocks noChangeArrowheads="1"/>
              </p:cNvSpPr>
              <p:nvPr/>
            </p:nvSpPr>
            <p:spPr bwMode="auto">
              <a:xfrm>
                <a:off x="3192" y="1008"/>
                <a:ext cx="1470" cy="452"/>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389" name="Freeform 49">
                <a:extLst>
                  <a:ext uri="{FF2B5EF4-FFF2-40B4-BE49-F238E27FC236}">
                    <a16:creationId xmlns:a16="http://schemas.microsoft.com/office/drawing/2014/main" id="{F60EA4B2-07D8-4628-AD9C-BEA5FD9AA455}"/>
                  </a:ext>
                </a:extLst>
              </p:cNvPr>
              <p:cNvSpPr>
                <a:spLocks/>
              </p:cNvSpPr>
              <p:nvPr/>
            </p:nvSpPr>
            <p:spPr bwMode="auto">
              <a:xfrm>
                <a:off x="4448" y="2843"/>
                <a:ext cx="58" cy="112"/>
              </a:xfrm>
              <a:custGeom>
                <a:avLst/>
                <a:gdLst>
                  <a:gd name="T0" fmla="*/ 0 w 17"/>
                  <a:gd name="T1" fmla="*/ 0 h 31"/>
                  <a:gd name="T2" fmla="*/ 676 w 17"/>
                  <a:gd name="T3" fmla="*/ 1463 h 31"/>
                  <a:gd name="T4" fmla="*/ 0 60000 65536"/>
                  <a:gd name="T5" fmla="*/ 0 60000 65536"/>
                </a:gdLst>
                <a:ahLst/>
                <a:cxnLst>
                  <a:cxn ang="T4">
                    <a:pos x="T0" y="T1"/>
                  </a:cxn>
                  <a:cxn ang="T5">
                    <a:pos x="T2" y="T3"/>
                  </a:cxn>
                </a:cxnLst>
                <a:rect l="0" t="0" r="r" b="b"/>
                <a:pathLst>
                  <a:path w="17" h="31">
                    <a:moveTo>
                      <a:pt x="0" y="0"/>
                    </a:moveTo>
                    <a:cubicBezTo>
                      <a:pt x="11" y="10"/>
                      <a:pt x="17" y="20"/>
                      <a:pt x="17" y="31"/>
                    </a:cubicBezTo>
                  </a:path>
                </a:pathLst>
              </a:custGeom>
              <a:noFill/>
              <a:ln w="11113" cap="rnd">
                <a:solidFill>
                  <a:srgbClr val="85858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390" name="Freeform 50">
                <a:extLst>
                  <a:ext uri="{FF2B5EF4-FFF2-40B4-BE49-F238E27FC236}">
                    <a16:creationId xmlns:a16="http://schemas.microsoft.com/office/drawing/2014/main" id="{62DD996D-3925-4C68-9D96-B866A3EEF067}"/>
                  </a:ext>
                </a:extLst>
              </p:cNvPr>
              <p:cNvSpPr>
                <a:spLocks/>
              </p:cNvSpPr>
              <p:nvPr/>
            </p:nvSpPr>
            <p:spPr bwMode="auto">
              <a:xfrm>
                <a:off x="4391" y="2803"/>
                <a:ext cx="57" cy="40"/>
              </a:xfrm>
              <a:custGeom>
                <a:avLst/>
                <a:gdLst>
                  <a:gd name="T0" fmla="*/ 0 w 17"/>
                  <a:gd name="T1" fmla="*/ 0 h 11"/>
                  <a:gd name="T2" fmla="*/ 640 w 17"/>
                  <a:gd name="T3" fmla="*/ 527 h 11"/>
                  <a:gd name="T4" fmla="*/ 0 60000 65536"/>
                  <a:gd name="T5" fmla="*/ 0 60000 65536"/>
                </a:gdLst>
                <a:ahLst/>
                <a:cxnLst>
                  <a:cxn ang="T4">
                    <a:pos x="T0" y="T1"/>
                  </a:cxn>
                  <a:cxn ang="T5">
                    <a:pos x="T2" y="T3"/>
                  </a:cxn>
                </a:cxnLst>
                <a:rect l="0" t="0" r="r" b="b"/>
                <a:pathLst>
                  <a:path w="17" h="11">
                    <a:moveTo>
                      <a:pt x="0" y="0"/>
                    </a:moveTo>
                    <a:cubicBezTo>
                      <a:pt x="6" y="4"/>
                      <a:pt x="12" y="7"/>
                      <a:pt x="17" y="11"/>
                    </a:cubicBezTo>
                  </a:path>
                </a:pathLst>
              </a:custGeom>
              <a:noFill/>
              <a:ln w="11113" cap="rnd">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391" name="Freeform 51">
                <a:extLst>
                  <a:ext uri="{FF2B5EF4-FFF2-40B4-BE49-F238E27FC236}">
                    <a16:creationId xmlns:a16="http://schemas.microsoft.com/office/drawing/2014/main" id="{A0F50137-5270-4E0E-823C-F1FAE17695D5}"/>
                  </a:ext>
                </a:extLst>
              </p:cNvPr>
              <p:cNvSpPr>
                <a:spLocks/>
              </p:cNvSpPr>
              <p:nvPr/>
            </p:nvSpPr>
            <p:spPr bwMode="auto">
              <a:xfrm>
                <a:off x="3856" y="2702"/>
                <a:ext cx="535" cy="101"/>
              </a:xfrm>
              <a:custGeom>
                <a:avLst/>
                <a:gdLst>
                  <a:gd name="T0" fmla="*/ 0 w 158"/>
                  <a:gd name="T1" fmla="*/ 51 h 28"/>
                  <a:gd name="T2" fmla="*/ 813 w 158"/>
                  <a:gd name="T3" fmla="*/ 0 h 28"/>
                  <a:gd name="T4" fmla="*/ 6136 w 158"/>
                  <a:gd name="T5" fmla="*/ 1313 h 28"/>
                  <a:gd name="T6" fmla="*/ 0 60000 65536"/>
                  <a:gd name="T7" fmla="*/ 0 60000 65536"/>
                  <a:gd name="T8" fmla="*/ 0 60000 65536"/>
                </a:gdLst>
                <a:ahLst/>
                <a:cxnLst>
                  <a:cxn ang="T6">
                    <a:pos x="T0" y="T1"/>
                  </a:cxn>
                  <a:cxn ang="T7">
                    <a:pos x="T2" y="T3"/>
                  </a:cxn>
                  <a:cxn ang="T8">
                    <a:pos x="T4" y="T5"/>
                  </a:cxn>
                </a:cxnLst>
                <a:rect l="0" t="0" r="r" b="b"/>
                <a:pathLst>
                  <a:path w="158" h="28">
                    <a:moveTo>
                      <a:pt x="0" y="1"/>
                    </a:moveTo>
                    <a:cubicBezTo>
                      <a:pt x="7" y="0"/>
                      <a:pt x="14" y="0"/>
                      <a:pt x="21" y="0"/>
                    </a:cubicBezTo>
                    <a:cubicBezTo>
                      <a:pt x="77" y="0"/>
                      <a:pt x="127" y="11"/>
                      <a:pt x="158" y="28"/>
                    </a:cubicBezTo>
                  </a:path>
                </a:pathLst>
              </a:custGeom>
              <a:noFill/>
              <a:ln w="11113" cap="rnd">
                <a:solidFill>
                  <a:srgbClr val="B2B2B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392" name="Freeform 52">
                <a:extLst>
                  <a:ext uri="{FF2B5EF4-FFF2-40B4-BE49-F238E27FC236}">
                    <a16:creationId xmlns:a16="http://schemas.microsoft.com/office/drawing/2014/main" id="{9146F3EB-87B3-4233-908B-15CE2FC19504}"/>
                  </a:ext>
                </a:extLst>
              </p:cNvPr>
              <p:cNvSpPr>
                <a:spLocks/>
              </p:cNvSpPr>
              <p:nvPr/>
            </p:nvSpPr>
            <p:spPr bwMode="auto">
              <a:xfrm>
                <a:off x="3422" y="2706"/>
                <a:ext cx="434" cy="126"/>
              </a:xfrm>
              <a:custGeom>
                <a:avLst/>
                <a:gdLst>
                  <a:gd name="T0" fmla="*/ 0 w 128"/>
                  <a:gd name="T1" fmla="*/ 1634 h 35"/>
                  <a:gd name="T2" fmla="*/ 4991 w 128"/>
                  <a:gd name="T3" fmla="*/ 0 h 35"/>
                  <a:gd name="T4" fmla="*/ 0 60000 65536"/>
                  <a:gd name="T5" fmla="*/ 0 60000 65536"/>
                </a:gdLst>
                <a:ahLst/>
                <a:cxnLst>
                  <a:cxn ang="T4">
                    <a:pos x="T0" y="T1"/>
                  </a:cxn>
                  <a:cxn ang="T5">
                    <a:pos x="T2" y="T3"/>
                  </a:cxn>
                </a:cxnLst>
                <a:rect l="0" t="0" r="r" b="b"/>
                <a:pathLst>
                  <a:path w="128" h="35">
                    <a:moveTo>
                      <a:pt x="0" y="35"/>
                    </a:moveTo>
                    <a:cubicBezTo>
                      <a:pt x="26" y="16"/>
                      <a:pt x="73" y="3"/>
                      <a:pt x="128" y="0"/>
                    </a:cubicBezTo>
                  </a:path>
                </a:pathLst>
              </a:custGeom>
              <a:noFill/>
              <a:ln w="11113"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393" name="Freeform 53">
                <a:extLst>
                  <a:ext uri="{FF2B5EF4-FFF2-40B4-BE49-F238E27FC236}">
                    <a16:creationId xmlns:a16="http://schemas.microsoft.com/office/drawing/2014/main" id="{9227D84E-13BD-44AF-AB37-8982262894E1}"/>
                  </a:ext>
                </a:extLst>
              </p:cNvPr>
              <p:cNvSpPr>
                <a:spLocks/>
              </p:cNvSpPr>
              <p:nvPr/>
            </p:nvSpPr>
            <p:spPr bwMode="auto">
              <a:xfrm>
                <a:off x="3347" y="2832"/>
                <a:ext cx="75" cy="123"/>
              </a:xfrm>
              <a:custGeom>
                <a:avLst/>
                <a:gdLst>
                  <a:gd name="T0" fmla="*/ 0 w 22"/>
                  <a:gd name="T1" fmla="*/ 1610 h 34"/>
                  <a:gd name="T2" fmla="*/ 873 w 22"/>
                  <a:gd name="T3" fmla="*/ 0 h 34"/>
                  <a:gd name="T4" fmla="*/ 0 60000 65536"/>
                  <a:gd name="T5" fmla="*/ 0 60000 65536"/>
                </a:gdLst>
                <a:ahLst/>
                <a:cxnLst>
                  <a:cxn ang="T4">
                    <a:pos x="T0" y="T1"/>
                  </a:cxn>
                  <a:cxn ang="T5">
                    <a:pos x="T2" y="T3"/>
                  </a:cxn>
                </a:cxnLst>
                <a:rect l="0" t="0" r="r" b="b"/>
                <a:pathLst>
                  <a:path w="22" h="34">
                    <a:moveTo>
                      <a:pt x="0" y="34"/>
                    </a:moveTo>
                    <a:cubicBezTo>
                      <a:pt x="0" y="22"/>
                      <a:pt x="8" y="10"/>
                      <a:pt x="22" y="0"/>
                    </a:cubicBezTo>
                  </a:path>
                </a:pathLst>
              </a:custGeom>
              <a:noFill/>
              <a:ln w="11113" cap="rnd">
                <a:solidFill>
                  <a:srgbClr val="B2B2B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394" name="Freeform 54">
                <a:extLst>
                  <a:ext uri="{FF2B5EF4-FFF2-40B4-BE49-F238E27FC236}">
                    <a16:creationId xmlns:a16="http://schemas.microsoft.com/office/drawing/2014/main" id="{3749FCAC-D576-453E-BFF7-3CEA6A5B631C}"/>
                  </a:ext>
                </a:extLst>
              </p:cNvPr>
              <p:cNvSpPr>
                <a:spLocks/>
              </p:cNvSpPr>
              <p:nvPr/>
            </p:nvSpPr>
            <p:spPr bwMode="auto">
              <a:xfrm>
                <a:off x="3347" y="2955"/>
                <a:ext cx="1159" cy="253"/>
              </a:xfrm>
              <a:custGeom>
                <a:avLst/>
                <a:gdLst>
                  <a:gd name="T0" fmla="*/ 13312 w 342"/>
                  <a:gd name="T1" fmla="*/ 0 h 70"/>
                  <a:gd name="T2" fmla="*/ 6663 w 342"/>
                  <a:gd name="T3" fmla="*/ 3303 h 70"/>
                  <a:gd name="T4" fmla="*/ 0 w 342"/>
                  <a:gd name="T5" fmla="*/ 0 h 70"/>
                  <a:gd name="T6" fmla="*/ 0 w 342"/>
                  <a:gd name="T7" fmla="*/ 0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2" h="70">
                    <a:moveTo>
                      <a:pt x="342" y="0"/>
                    </a:moveTo>
                    <a:cubicBezTo>
                      <a:pt x="342" y="39"/>
                      <a:pt x="266" y="70"/>
                      <a:pt x="171" y="70"/>
                    </a:cubicBezTo>
                    <a:cubicBezTo>
                      <a:pt x="76" y="70"/>
                      <a:pt x="0" y="39"/>
                      <a:pt x="0" y="0"/>
                    </a:cubicBezTo>
                    <a:cubicBezTo>
                      <a:pt x="0" y="0"/>
                      <a:pt x="0" y="0"/>
                      <a:pt x="0" y="0"/>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395" name="Freeform 55">
                <a:extLst>
                  <a:ext uri="{FF2B5EF4-FFF2-40B4-BE49-F238E27FC236}">
                    <a16:creationId xmlns:a16="http://schemas.microsoft.com/office/drawing/2014/main" id="{E8637CF3-066E-4830-9491-06B744E4CEC8}"/>
                  </a:ext>
                </a:extLst>
              </p:cNvPr>
              <p:cNvSpPr>
                <a:spLocks/>
              </p:cNvSpPr>
              <p:nvPr/>
            </p:nvSpPr>
            <p:spPr bwMode="auto">
              <a:xfrm>
                <a:off x="3371" y="2720"/>
                <a:ext cx="1016" cy="235"/>
              </a:xfrm>
              <a:custGeom>
                <a:avLst/>
                <a:gdLst>
                  <a:gd name="T0" fmla="*/ 0 w 300"/>
                  <a:gd name="T1" fmla="*/ 3073 h 65"/>
                  <a:gd name="T2" fmla="*/ 6367 w 300"/>
                  <a:gd name="T3" fmla="*/ 0 h 65"/>
                  <a:gd name="T4" fmla="*/ 11654 w 300"/>
                  <a:gd name="T5" fmla="*/ 1374 h 65"/>
                  <a:gd name="T6" fmla="*/ 0 60000 65536"/>
                  <a:gd name="T7" fmla="*/ 0 60000 65536"/>
                  <a:gd name="T8" fmla="*/ 0 60000 65536"/>
                </a:gdLst>
                <a:ahLst/>
                <a:cxnLst>
                  <a:cxn ang="T6">
                    <a:pos x="T0" y="T1"/>
                  </a:cxn>
                  <a:cxn ang="T7">
                    <a:pos x="T2" y="T3"/>
                  </a:cxn>
                  <a:cxn ang="T8">
                    <a:pos x="T4" y="T5"/>
                  </a:cxn>
                </a:cxnLst>
                <a:rect l="0" t="0" r="r" b="b"/>
                <a:pathLst>
                  <a:path w="300" h="65">
                    <a:moveTo>
                      <a:pt x="0" y="65"/>
                    </a:moveTo>
                    <a:cubicBezTo>
                      <a:pt x="0" y="29"/>
                      <a:pt x="73" y="0"/>
                      <a:pt x="164" y="0"/>
                    </a:cubicBezTo>
                    <a:cubicBezTo>
                      <a:pt x="221" y="0"/>
                      <a:pt x="271" y="11"/>
                      <a:pt x="300" y="29"/>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396" name="Freeform 57">
                <a:extLst>
                  <a:ext uri="{FF2B5EF4-FFF2-40B4-BE49-F238E27FC236}">
                    <a16:creationId xmlns:a16="http://schemas.microsoft.com/office/drawing/2014/main" id="{0FC75514-482F-4815-B364-104EDCE181B4}"/>
                  </a:ext>
                </a:extLst>
              </p:cNvPr>
              <p:cNvSpPr>
                <a:spLocks/>
              </p:cNvSpPr>
              <p:nvPr/>
            </p:nvSpPr>
            <p:spPr bwMode="auto">
              <a:xfrm>
                <a:off x="3717" y="2854"/>
                <a:ext cx="423" cy="202"/>
              </a:xfrm>
              <a:custGeom>
                <a:avLst/>
                <a:gdLst>
                  <a:gd name="T0" fmla="*/ 2406 w 125"/>
                  <a:gd name="T1" fmla="*/ 2630 h 56"/>
                  <a:gd name="T2" fmla="*/ 0 w 125"/>
                  <a:gd name="T3" fmla="*/ 1313 h 56"/>
                  <a:gd name="T4" fmla="*/ 0 w 125"/>
                  <a:gd name="T5" fmla="*/ 1313 h 56"/>
                  <a:gd name="T6" fmla="*/ 2406 w 125"/>
                  <a:gd name="T7" fmla="*/ 0 h 56"/>
                  <a:gd name="T8" fmla="*/ 4843 w 125"/>
                  <a:gd name="T9" fmla="*/ 1313 h 56"/>
                  <a:gd name="T10" fmla="*/ 2406 w 125"/>
                  <a:gd name="T11" fmla="*/ 263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 h="56">
                    <a:moveTo>
                      <a:pt x="62" y="56"/>
                    </a:moveTo>
                    <a:cubicBezTo>
                      <a:pt x="27" y="56"/>
                      <a:pt x="0" y="44"/>
                      <a:pt x="0" y="28"/>
                    </a:cubicBezTo>
                    <a:cubicBezTo>
                      <a:pt x="0" y="28"/>
                      <a:pt x="0" y="28"/>
                      <a:pt x="0" y="28"/>
                    </a:cubicBezTo>
                    <a:cubicBezTo>
                      <a:pt x="0" y="13"/>
                      <a:pt x="27" y="0"/>
                      <a:pt x="62" y="0"/>
                    </a:cubicBezTo>
                    <a:cubicBezTo>
                      <a:pt x="97" y="0"/>
                      <a:pt x="125" y="13"/>
                      <a:pt x="125" y="28"/>
                    </a:cubicBezTo>
                    <a:cubicBezTo>
                      <a:pt x="125" y="44"/>
                      <a:pt x="97" y="56"/>
                      <a:pt x="62" y="56"/>
                    </a:cubicBezTo>
                    <a:close/>
                  </a:path>
                </a:pathLst>
              </a:custGeom>
              <a:noFill/>
              <a:ln w="11113" cap="flat">
                <a:solidFill>
                  <a:srgbClr val="EAF3F8"/>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397" name="Oval 58">
                <a:extLst>
                  <a:ext uri="{FF2B5EF4-FFF2-40B4-BE49-F238E27FC236}">
                    <a16:creationId xmlns:a16="http://schemas.microsoft.com/office/drawing/2014/main" id="{E1D2F10B-95C2-4EFA-8F27-B84DA8B95A9B}"/>
                  </a:ext>
                </a:extLst>
              </p:cNvPr>
              <p:cNvSpPr>
                <a:spLocks noChangeArrowheads="1"/>
              </p:cNvSpPr>
              <p:nvPr/>
            </p:nvSpPr>
            <p:spPr bwMode="auto">
              <a:xfrm>
                <a:off x="3842" y="2912"/>
                <a:ext cx="173" cy="87"/>
              </a:xfrm>
              <a:prstGeom prst="ellipse">
                <a:avLst/>
              </a:prstGeom>
              <a:noFill/>
              <a:ln w="11113">
                <a:solidFill>
                  <a:srgbClr val="EAF3F8"/>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398" name="Freeform 59">
                <a:extLst>
                  <a:ext uri="{FF2B5EF4-FFF2-40B4-BE49-F238E27FC236}">
                    <a16:creationId xmlns:a16="http://schemas.microsoft.com/office/drawing/2014/main" id="{065254D4-E5B7-40B8-BE47-BD5DECB0BFCC}"/>
                  </a:ext>
                </a:extLst>
              </p:cNvPr>
              <p:cNvSpPr>
                <a:spLocks/>
              </p:cNvSpPr>
              <p:nvPr/>
            </p:nvSpPr>
            <p:spPr bwMode="auto">
              <a:xfrm>
                <a:off x="3202" y="1575"/>
                <a:ext cx="1453" cy="246"/>
              </a:xfrm>
              <a:custGeom>
                <a:avLst/>
                <a:gdLst>
                  <a:gd name="T0" fmla="*/ 8318 w 429"/>
                  <a:gd name="T1" fmla="*/ 2460 h 68"/>
                  <a:gd name="T2" fmla="*/ 0 w 429"/>
                  <a:gd name="T3" fmla="*/ 0 h 68"/>
                  <a:gd name="T4" fmla="*/ 81 w 429"/>
                  <a:gd name="T5" fmla="*/ 760 h 68"/>
                  <a:gd name="T6" fmla="*/ 8318 w 429"/>
                  <a:gd name="T7" fmla="*/ 3220 h 68"/>
                  <a:gd name="T8" fmla="*/ 16589 w 429"/>
                  <a:gd name="T9" fmla="*/ 760 h 68"/>
                  <a:gd name="T10" fmla="*/ 16667 w 429"/>
                  <a:gd name="T11" fmla="*/ 0 h 68"/>
                  <a:gd name="T12" fmla="*/ 8318 w 429"/>
                  <a:gd name="T13" fmla="*/ 2460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9" h="68">
                    <a:moveTo>
                      <a:pt x="214" y="52"/>
                    </a:moveTo>
                    <a:cubicBezTo>
                      <a:pt x="113" y="52"/>
                      <a:pt x="28" y="29"/>
                      <a:pt x="0" y="0"/>
                    </a:cubicBezTo>
                    <a:cubicBezTo>
                      <a:pt x="0" y="0"/>
                      <a:pt x="1" y="16"/>
                      <a:pt x="2" y="16"/>
                    </a:cubicBezTo>
                    <a:cubicBezTo>
                      <a:pt x="31" y="44"/>
                      <a:pt x="115" y="68"/>
                      <a:pt x="214" y="68"/>
                    </a:cubicBezTo>
                    <a:cubicBezTo>
                      <a:pt x="314" y="68"/>
                      <a:pt x="397" y="45"/>
                      <a:pt x="427" y="16"/>
                    </a:cubicBezTo>
                    <a:cubicBezTo>
                      <a:pt x="428" y="16"/>
                      <a:pt x="429" y="0"/>
                      <a:pt x="429" y="0"/>
                    </a:cubicBezTo>
                    <a:cubicBezTo>
                      <a:pt x="401" y="29"/>
                      <a:pt x="316" y="52"/>
                      <a:pt x="214" y="52"/>
                    </a:cubicBez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399" name="Freeform 60">
                <a:extLst>
                  <a:ext uri="{FF2B5EF4-FFF2-40B4-BE49-F238E27FC236}">
                    <a16:creationId xmlns:a16="http://schemas.microsoft.com/office/drawing/2014/main" id="{F9BE5D40-01BD-49C8-A39E-2D2CC16890B9}"/>
                  </a:ext>
                </a:extLst>
              </p:cNvPr>
              <p:cNvSpPr>
                <a:spLocks/>
              </p:cNvSpPr>
              <p:nvPr/>
            </p:nvSpPr>
            <p:spPr bwMode="auto">
              <a:xfrm>
                <a:off x="3256" y="1673"/>
                <a:ext cx="1341" cy="1535"/>
              </a:xfrm>
              <a:custGeom>
                <a:avLst/>
                <a:gdLst>
                  <a:gd name="T0" fmla="*/ 15377 w 396"/>
                  <a:gd name="T1" fmla="*/ 0 h 425"/>
                  <a:gd name="T2" fmla="*/ 7694 w 396"/>
                  <a:gd name="T3" fmla="*/ 1932 h 425"/>
                  <a:gd name="T4" fmla="*/ 0 w 396"/>
                  <a:gd name="T5" fmla="*/ 0 h 425"/>
                  <a:gd name="T6" fmla="*/ 1043 w 396"/>
                  <a:gd name="T7" fmla="*/ 16683 h 425"/>
                  <a:gd name="T8" fmla="*/ 1043 w 396"/>
                  <a:gd name="T9" fmla="*/ 16722 h 425"/>
                  <a:gd name="T10" fmla="*/ 7694 w 396"/>
                  <a:gd name="T11" fmla="*/ 20024 h 425"/>
                  <a:gd name="T12" fmla="*/ 14334 w 396"/>
                  <a:gd name="T13" fmla="*/ 16722 h 425"/>
                  <a:gd name="T14" fmla="*/ 14334 w 396"/>
                  <a:gd name="T15" fmla="*/ 16683 h 425"/>
                  <a:gd name="T16" fmla="*/ 15377 w 396"/>
                  <a:gd name="T17" fmla="*/ 0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6" h="425">
                    <a:moveTo>
                      <a:pt x="396" y="0"/>
                    </a:moveTo>
                    <a:cubicBezTo>
                      <a:pt x="359" y="23"/>
                      <a:pt x="285" y="41"/>
                      <a:pt x="198" y="41"/>
                    </a:cubicBezTo>
                    <a:cubicBezTo>
                      <a:pt x="112" y="41"/>
                      <a:pt x="38" y="23"/>
                      <a:pt x="0" y="0"/>
                    </a:cubicBezTo>
                    <a:cubicBezTo>
                      <a:pt x="27" y="354"/>
                      <a:pt x="27" y="354"/>
                      <a:pt x="27" y="354"/>
                    </a:cubicBezTo>
                    <a:cubicBezTo>
                      <a:pt x="27" y="355"/>
                      <a:pt x="27" y="355"/>
                      <a:pt x="27" y="355"/>
                    </a:cubicBezTo>
                    <a:cubicBezTo>
                      <a:pt x="27" y="394"/>
                      <a:pt x="103" y="425"/>
                      <a:pt x="198" y="425"/>
                    </a:cubicBezTo>
                    <a:cubicBezTo>
                      <a:pt x="293" y="425"/>
                      <a:pt x="369" y="394"/>
                      <a:pt x="369" y="355"/>
                    </a:cubicBezTo>
                    <a:cubicBezTo>
                      <a:pt x="369" y="354"/>
                      <a:pt x="369" y="354"/>
                      <a:pt x="369" y="354"/>
                    </a:cubicBezTo>
                    <a:lnTo>
                      <a:pt x="396"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400" name="Freeform 61">
                <a:extLst>
                  <a:ext uri="{FF2B5EF4-FFF2-40B4-BE49-F238E27FC236}">
                    <a16:creationId xmlns:a16="http://schemas.microsoft.com/office/drawing/2014/main" id="{4736DF07-B2CE-4A8B-AF8F-336FB2F4F18A}"/>
                  </a:ext>
                </a:extLst>
              </p:cNvPr>
              <p:cNvSpPr>
                <a:spLocks/>
              </p:cNvSpPr>
              <p:nvPr/>
            </p:nvSpPr>
            <p:spPr bwMode="auto">
              <a:xfrm>
                <a:off x="3202" y="1575"/>
                <a:ext cx="1453" cy="246"/>
              </a:xfrm>
              <a:custGeom>
                <a:avLst/>
                <a:gdLst>
                  <a:gd name="T0" fmla="*/ 8318 w 429"/>
                  <a:gd name="T1" fmla="*/ 2460 h 68"/>
                  <a:gd name="T2" fmla="*/ 0 w 429"/>
                  <a:gd name="T3" fmla="*/ 0 h 68"/>
                  <a:gd name="T4" fmla="*/ 81 w 429"/>
                  <a:gd name="T5" fmla="*/ 760 h 68"/>
                  <a:gd name="T6" fmla="*/ 8318 w 429"/>
                  <a:gd name="T7" fmla="*/ 3220 h 68"/>
                  <a:gd name="T8" fmla="*/ 16589 w 429"/>
                  <a:gd name="T9" fmla="*/ 760 h 68"/>
                  <a:gd name="T10" fmla="*/ 16667 w 429"/>
                  <a:gd name="T11" fmla="*/ 0 h 68"/>
                  <a:gd name="T12" fmla="*/ 8318 w 429"/>
                  <a:gd name="T13" fmla="*/ 2460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9" h="68">
                    <a:moveTo>
                      <a:pt x="214" y="52"/>
                    </a:moveTo>
                    <a:cubicBezTo>
                      <a:pt x="113" y="52"/>
                      <a:pt x="28" y="29"/>
                      <a:pt x="0" y="0"/>
                    </a:cubicBezTo>
                    <a:cubicBezTo>
                      <a:pt x="0" y="0"/>
                      <a:pt x="1" y="16"/>
                      <a:pt x="2" y="16"/>
                    </a:cubicBezTo>
                    <a:cubicBezTo>
                      <a:pt x="31" y="44"/>
                      <a:pt x="115" y="68"/>
                      <a:pt x="214" y="68"/>
                    </a:cubicBezTo>
                    <a:cubicBezTo>
                      <a:pt x="314" y="68"/>
                      <a:pt x="397" y="45"/>
                      <a:pt x="427" y="16"/>
                    </a:cubicBezTo>
                    <a:cubicBezTo>
                      <a:pt x="428" y="16"/>
                      <a:pt x="429" y="0"/>
                      <a:pt x="429" y="0"/>
                    </a:cubicBezTo>
                    <a:cubicBezTo>
                      <a:pt x="401" y="29"/>
                      <a:pt x="316" y="52"/>
                      <a:pt x="214" y="52"/>
                    </a:cubicBez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401" name="Freeform 62">
                <a:extLst>
                  <a:ext uri="{FF2B5EF4-FFF2-40B4-BE49-F238E27FC236}">
                    <a16:creationId xmlns:a16="http://schemas.microsoft.com/office/drawing/2014/main" id="{B87D7AF9-DA4A-41B1-810C-AE291841C346}"/>
                  </a:ext>
                </a:extLst>
              </p:cNvPr>
              <p:cNvSpPr>
                <a:spLocks/>
              </p:cNvSpPr>
              <p:nvPr/>
            </p:nvSpPr>
            <p:spPr bwMode="auto">
              <a:xfrm>
                <a:off x="3256" y="1673"/>
                <a:ext cx="1341" cy="1535"/>
              </a:xfrm>
              <a:custGeom>
                <a:avLst/>
                <a:gdLst>
                  <a:gd name="T0" fmla="*/ 15377 w 396"/>
                  <a:gd name="T1" fmla="*/ 0 h 425"/>
                  <a:gd name="T2" fmla="*/ 7694 w 396"/>
                  <a:gd name="T3" fmla="*/ 1932 h 425"/>
                  <a:gd name="T4" fmla="*/ 0 w 396"/>
                  <a:gd name="T5" fmla="*/ 0 h 425"/>
                  <a:gd name="T6" fmla="*/ 1043 w 396"/>
                  <a:gd name="T7" fmla="*/ 16683 h 425"/>
                  <a:gd name="T8" fmla="*/ 1043 w 396"/>
                  <a:gd name="T9" fmla="*/ 16722 h 425"/>
                  <a:gd name="T10" fmla="*/ 7694 w 396"/>
                  <a:gd name="T11" fmla="*/ 20024 h 425"/>
                  <a:gd name="T12" fmla="*/ 14334 w 396"/>
                  <a:gd name="T13" fmla="*/ 16722 h 425"/>
                  <a:gd name="T14" fmla="*/ 14334 w 396"/>
                  <a:gd name="T15" fmla="*/ 16683 h 425"/>
                  <a:gd name="T16" fmla="*/ 15377 w 396"/>
                  <a:gd name="T17" fmla="*/ 0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6" h="425">
                    <a:moveTo>
                      <a:pt x="396" y="0"/>
                    </a:moveTo>
                    <a:cubicBezTo>
                      <a:pt x="359" y="23"/>
                      <a:pt x="285" y="41"/>
                      <a:pt x="198" y="41"/>
                    </a:cubicBezTo>
                    <a:cubicBezTo>
                      <a:pt x="112" y="41"/>
                      <a:pt x="38" y="23"/>
                      <a:pt x="0" y="0"/>
                    </a:cubicBezTo>
                    <a:cubicBezTo>
                      <a:pt x="27" y="354"/>
                      <a:pt x="27" y="354"/>
                      <a:pt x="27" y="354"/>
                    </a:cubicBezTo>
                    <a:cubicBezTo>
                      <a:pt x="27" y="355"/>
                      <a:pt x="27" y="355"/>
                      <a:pt x="27" y="355"/>
                    </a:cubicBezTo>
                    <a:cubicBezTo>
                      <a:pt x="27" y="394"/>
                      <a:pt x="103" y="425"/>
                      <a:pt x="198" y="425"/>
                    </a:cubicBezTo>
                    <a:cubicBezTo>
                      <a:pt x="293" y="425"/>
                      <a:pt x="369" y="394"/>
                      <a:pt x="369" y="355"/>
                    </a:cubicBezTo>
                    <a:cubicBezTo>
                      <a:pt x="369" y="354"/>
                      <a:pt x="369" y="354"/>
                      <a:pt x="369" y="354"/>
                    </a:cubicBezTo>
                    <a:lnTo>
                      <a:pt x="396"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402" name="Freeform 65">
                <a:extLst>
                  <a:ext uri="{FF2B5EF4-FFF2-40B4-BE49-F238E27FC236}">
                    <a16:creationId xmlns:a16="http://schemas.microsoft.com/office/drawing/2014/main" id="{DB57CB31-6E33-4CBB-89EF-E10EB77C765F}"/>
                  </a:ext>
                </a:extLst>
              </p:cNvPr>
              <p:cNvSpPr>
                <a:spLocks/>
              </p:cNvSpPr>
              <p:nvPr/>
            </p:nvSpPr>
            <p:spPr bwMode="auto">
              <a:xfrm>
                <a:off x="3192" y="1232"/>
                <a:ext cx="1470" cy="253"/>
              </a:xfrm>
              <a:custGeom>
                <a:avLst/>
                <a:gdLst>
                  <a:gd name="T0" fmla="*/ 16864 w 434"/>
                  <a:gd name="T1" fmla="*/ 380 h 70"/>
                  <a:gd name="T2" fmla="*/ 8434 w 434"/>
                  <a:gd name="T3" fmla="*/ 3303 h 70"/>
                  <a:gd name="T4" fmla="*/ 0 w 434"/>
                  <a:gd name="T5" fmla="*/ 380 h 70"/>
                  <a:gd name="T6" fmla="*/ 0 w 434"/>
                  <a:gd name="T7" fmla="*/ 0 h 70"/>
                  <a:gd name="T8" fmla="*/ 8434 w 434"/>
                  <a:gd name="T9" fmla="*/ 2978 h 70"/>
                  <a:gd name="T10" fmla="*/ 16864 w 434"/>
                  <a:gd name="T11" fmla="*/ 0 h 70"/>
                  <a:gd name="T12" fmla="*/ 16864 w 434"/>
                  <a:gd name="T13" fmla="*/ 38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 h="70">
                    <a:moveTo>
                      <a:pt x="434" y="8"/>
                    </a:moveTo>
                    <a:cubicBezTo>
                      <a:pt x="434" y="42"/>
                      <a:pt x="338" y="70"/>
                      <a:pt x="217" y="70"/>
                    </a:cubicBezTo>
                    <a:cubicBezTo>
                      <a:pt x="97" y="70"/>
                      <a:pt x="0" y="42"/>
                      <a:pt x="0" y="8"/>
                    </a:cubicBezTo>
                    <a:cubicBezTo>
                      <a:pt x="0" y="0"/>
                      <a:pt x="0" y="0"/>
                      <a:pt x="0" y="0"/>
                    </a:cubicBezTo>
                    <a:cubicBezTo>
                      <a:pt x="0" y="35"/>
                      <a:pt x="97" y="63"/>
                      <a:pt x="217" y="63"/>
                    </a:cubicBezTo>
                    <a:cubicBezTo>
                      <a:pt x="338" y="63"/>
                      <a:pt x="434" y="35"/>
                      <a:pt x="434" y="0"/>
                    </a:cubicBezTo>
                    <a:lnTo>
                      <a:pt x="434" y="8"/>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403" name="Freeform 66">
                <a:extLst>
                  <a:ext uri="{FF2B5EF4-FFF2-40B4-BE49-F238E27FC236}">
                    <a16:creationId xmlns:a16="http://schemas.microsoft.com/office/drawing/2014/main" id="{708A90C9-597A-40F7-97DC-52B945ADB1F6}"/>
                  </a:ext>
                </a:extLst>
              </p:cNvPr>
              <p:cNvSpPr>
                <a:spLocks/>
              </p:cNvSpPr>
              <p:nvPr/>
            </p:nvSpPr>
            <p:spPr bwMode="auto">
              <a:xfrm>
                <a:off x="3168" y="1210"/>
                <a:ext cx="1521" cy="315"/>
              </a:xfrm>
              <a:custGeom>
                <a:avLst/>
                <a:gdLst>
                  <a:gd name="T0" fmla="*/ 17110 w 449"/>
                  <a:gd name="T1" fmla="*/ 0 h 87"/>
                  <a:gd name="T2" fmla="*/ 17144 w 449"/>
                  <a:gd name="T3" fmla="*/ 290 h 87"/>
                  <a:gd name="T4" fmla="*/ 17144 w 449"/>
                  <a:gd name="T5" fmla="*/ 670 h 87"/>
                  <a:gd name="T6" fmla="*/ 8709 w 449"/>
                  <a:gd name="T7" fmla="*/ 3606 h 87"/>
                  <a:gd name="T8" fmla="*/ 274 w 449"/>
                  <a:gd name="T9" fmla="*/ 670 h 87"/>
                  <a:gd name="T10" fmla="*/ 274 w 449"/>
                  <a:gd name="T11" fmla="*/ 290 h 87"/>
                  <a:gd name="T12" fmla="*/ 346 w 449"/>
                  <a:gd name="T13" fmla="*/ 0 h 87"/>
                  <a:gd name="T14" fmla="*/ 0 w 449"/>
                  <a:gd name="T15" fmla="*/ 905 h 87"/>
                  <a:gd name="T16" fmla="*/ 8709 w 449"/>
                  <a:gd name="T17" fmla="*/ 4131 h 87"/>
                  <a:gd name="T18" fmla="*/ 17453 w 449"/>
                  <a:gd name="T19" fmla="*/ 905 h 87"/>
                  <a:gd name="T20" fmla="*/ 17110 w 449"/>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9" h="87">
                    <a:moveTo>
                      <a:pt x="440" y="0"/>
                    </a:moveTo>
                    <a:cubicBezTo>
                      <a:pt x="441" y="2"/>
                      <a:pt x="441" y="4"/>
                      <a:pt x="441" y="6"/>
                    </a:cubicBezTo>
                    <a:cubicBezTo>
                      <a:pt x="441" y="14"/>
                      <a:pt x="441" y="14"/>
                      <a:pt x="441" y="14"/>
                    </a:cubicBezTo>
                    <a:cubicBezTo>
                      <a:pt x="441" y="48"/>
                      <a:pt x="345" y="76"/>
                      <a:pt x="224" y="76"/>
                    </a:cubicBezTo>
                    <a:cubicBezTo>
                      <a:pt x="104" y="76"/>
                      <a:pt x="7" y="48"/>
                      <a:pt x="7" y="14"/>
                    </a:cubicBezTo>
                    <a:cubicBezTo>
                      <a:pt x="7" y="6"/>
                      <a:pt x="7" y="6"/>
                      <a:pt x="7" y="6"/>
                    </a:cubicBezTo>
                    <a:cubicBezTo>
                      <a:pt x="7" y="4"/>
                      <a:pt x="8" y="2"/>
                      <a:pt x="9" y="0"/>
                    </a:cubicBezTo>
                    <a:cubicBezTo>
                      <a:pt x="3" y="6"/>
                      <a:pt x="0" y="12"/>
                      <a:pt x="0" y="19"/>
                    </a:cubicBezTo>
                    <a:cubicBezTo>
                      <a:pt x="0" y="57"/>
                      <a:pt x="100" y="87"/>
                      <a:pt x="224" y="87"/>
                    </a:cubicBezTo>
                    <a:cubicBezTo>
                      <a:pt x="349" y="87"/>
                      <a:pt x="449" y="57"/>
                      <a:pt x="449" y="19"/>
                    </a:cubicBezTo>
                    <a:cubicBezTo>
                      <a:pt x="449" y="12"/>
                      <a:pt x="446" y="6"/>
                      <a:pt x="440" y="0"/>
                    </a:cubicBez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404" name="Line 67">
                <a:extLst>
                  <a:ext uri="{FF2B5EF4-FFF2-40B4-BE49-F238E27FC236}">
                    <a16:creationId xmlns:a16="http://schemas.microsoft.com/office/drawing/2014/main" id="{8BCFBB56-A166-4E51-8876-EED5CEEEF3E5}"/>
                  </a:ext>
                </a:extLst>
              </p:cNvPr>
              <p:cNvSpPr>
                <a:spLocks noChangeShapeType="1"/>
              </p:cNvSpPr>
              <p:nvPr/>
            </p:nvSpPr>
            <p:spPr bwMode="auto">
              <a:xfrm>
                <a:off x="3314" y="1449"/>
                <a:ext cx="1" cy="180"/>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05" name="Line 68">
                <a:extLst>
                  <a:ext uri="{FF2B5EF4-FFF2-40B4-BE49-F238E27FC236}">
                    <a16:creationId xmlns:a16="http://schemas.microsoft.com/office/drawing/2014/main" id="{E5947C63-EB67-4F2C-8DC9-4947F16384DC}"/>
                  </a:ext>
                </a:extLst>
              </p:cNvPr>
              <p:cNvSpPr>
                <a:spLocks noChangeShapeType="1"/>
              </p:cNvSpPr>
              <p:nvPr/>
            </p:nvSpPr>
            <p:spPr bwMode="auto">
              <a:xfrm>
                <a:off x="3337" y="1449"/>
                <a:ext cx="1" cy="180"/>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06" name="Line 69">
                <a:extLst>
                  <a:ext uri="{FF2B5EF4-FFF2-40B4-BE49-F238E27FC236}">
                    <a16:creationId xmlns:a16="http://schemas.microsoft.com/office/drawing/2014/main" id="{9E5574FB-3FA8-46C8-A127-2212D4DCE486}"/>
                  </a:ext>
                </a:extLst>
              </p:cNvPr>
              <p:cNvSpPr>
                <a:spLocks noChangeShapeType="1"/>
              </p:cNvSpPr>
              <p:nvPr/>
            </p:nvSpPr>
            <p:spPr bwMode="auto">
              <a:xfrm>
                <a:off x="3324" y="1449"/>
                <a:ext cx="1" cy="180"/>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07" name="Line 70">
                <a:extLst>
                  <a:ext uri="{FF2B5EF4-FFF2-40B4-BE49-F238E27FC236}">
                    <a16:creationId xmlns:a16="http://schemas.microsoft.com/office/drawing/2014/main" id="{59D45FBD-D225-4DBA-896C-629B7A00C4E9}"/>
                  </a:ext>
                </a:extLst>
              </p:cNvPr>
              <p:cNvSpPr>
                <a:spLocks noChangeShapeType="1"/>
              </p:cNvSpPr>
              <p:nvPr/>
            </p:nvSpPr>
            <p:spPr bwMode="auto">
              <a:xfrm>
                <a:off x="3368" y="1471"/>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08" name="Line 71">
                <a:extLst>
                  <a:ext uri="{FF2B5EF4-FFF2-40B4-BE49-F238E27FC236}">
                    <a16:creationId xmlns:a16="http://schemas.microsoft.com/office/drawing/2014/main" id="{3768652A-A416-4BDA-8490-DDB496E1F9BB}"/>
                  </a:ext>
                </a:extLst>
              </p:cNvPr>
              <p:cNvSpPr>
                <a:spLocks noChangeShapeType="1"/>
              </p:cNvSpPr>
              <p:nvPr/>
            </p:nvSpPr>
            <p:spPr bwMode="auto">
              <a:xfrm>
                <a:off x="3392" y="1471"/>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09" name="Line 72">
                <a:extLst>
                  <a:ext uri="{FF2B5EF4-FFF2-40B4-BE49-F238E27FC236}">
                    <a16:creationId xmlns:a16="http://schemas.microsoft.com/office/drawing/2014/main" id="{829E396F-84E8-4992-8223-239E995BE4AE}"/>
                  </a:ext>
                </a:extLst>
              </p:cNvPr>
              <p:cNvSpPr>
                <a:spLocks noChangeShapeType="1"/>
              </p:cNvSpPr>
              <p:nvPr/>
            </p:nvSpPr>
            <p:spPr bwMode="auto">
              <a:xfrm>
                <a:off x="3378" y="1471"/>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10" name="Line 73">
                <a:extLst>
                  <a:ext uri="{FF2B5EF4-FFF2-40B4-BE49-F238E27FC236}">
                    <a16:creationId xmlns:a16="http://schemas.microsoft.com/office/drawing/2014/main" id="{EE233B1A-201A-408E-A034-94F7622B9A29}"/>
                  </a:ext>
                </a:extLst>
              </p:cNvPr>
              <p:cNvSpPr>
                <a:spLocks noChangeShapeType="1"/>
              </p:cNvSpPr>
              <p:nvPr/>
            </p:nvSpPr>
            <p:spPr bwMode="auto">
              <a:xfrm>
                <a:off x="3425" y="1492"/>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11" name="Line 74">
                <a:extLst>
                  <a:ext uri="{FF2B5EF4-FFF2-40B4-BE49-F238E27FC236}">
                    <a16:creationId xmlns:a16="http://schemas.microsoft.com/office/drawing/2014/main" id="{751C5E15-4404-4CB7-BDB4-688D133F634A}"/>
                  </a:ext>
                </a:extLst>
              </p:cNvPr>
              <p:cNvSpPr>
                <a:spLocks noChangeShapeType="1"/>
              </p:cNvSpPr>
              <p:nvPr/>
            </p:nvSpPr>
            <p:spPr bwMode="auto">
              <a:xfrm>
                <a:off x="3449" y="1492"/>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12" name="Line 75">
                <a:extLst>
                  <a:ext uri="{FF2B5EF4-FFF2-40B4-BE49-F238E27FC236}">
                    <a16:creationId xmlns:a16="http://schemas.microsoft.com/office/drawing/2014/main" id="{62206EB5-8174-4E9D-8C14-359E731F5EBF}"/>
                  </a:ext>
                </a:extLst>
              </p:cNvPr>
              <p:cNvSpPr>
                <a:spLocks noChangeShapeType="1"/>
              </p:cNvSpPr>
              <p:nvPr/>
            </p:nvSpPr>
            <p:spPr bwMode="auto">
              <a:xfrm>
                <a:off x="3436" y="1492"/>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13" name="Line 76">
                <a:extLst>
                  <a:ext uri="{FF2B5EF4-FFF2-40B4-BE49-F238E27FC236}">
                    <a16:creationId xmlns:a16="http://schemas.microsoft.com/office/drawing/2014/main" id="{632721F8-3E13-4B8C-AE50-17C497FCA5AF}"/>
                  </a:ext>
                </a:extLst>
              </p:cNvPr>
              <p:cNvSpPr>
                <a:spLocks noChangeShapeType="1"/>
              </p:cNvSpPr>
              <p:nvPr/>
            </p:nvSpPr>
            <p:spPr bwMode="auto">
              <a:xfrm>
                <a:off x="3175" y="1359"/>
                <a:ext cx="1" cy="155"/>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14" name="Line 77">
                <a:extLst>
                  <a:ext uri="{FF2B5EF4-FFF2-40B4-BE49-F238E27FC236}">
                    <a16:creationId xmlns:a16="http://schemas.microsoft.com/office/drawing/2014/main" id="{D13C3A46-44B9-4264-99EE-EAC677CDEB25}"/>
                  </a:ext>
                </a:extLst>
              </p:cNvPr>
              <p:cNvSpPr>
                <a:spLocks noChangeShapeType="1"/>
              </p:cNvSpPr>
              <p:nvPr/>
            </p:nvSpPr>
            <p:spPr bwMode="auto">
              <a:xfrm>
                <a:off x="3198" y="1369"/>
                <a:ext cx="1" cy="156"/>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15" name="Line 78">
                <a:extLst>
                  <a:ext uri="{FF2B5EF4-FFF2-40B4-BE49-F238E27FC236}">
                    <a16:creationId xmlns:a16="http://schemas.microsoft.com/office/drawing/2014/main" id="{D1503609-F80F-4792-B8B8-CBABC24F5091}"/>
                  </a:ext>
                </a:extLst>
              </p:cNvPr>
              <p:cNvSpPr>
                <a:spLocks noChangeShapeType="1"/>
              </p:cNvSpPr>
              <p:nvPr/>
            </p:nvSpPr>
            <p:spPr bwMode="auto">
              <a:xfrm>
                <a:off x="3185" y="1359"/>
                <a:ext cx="1" cy="166"/>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16" name="Line 79">
                <a:extLst>
                  <a:ext uri="{FF2B5EF4-FFF2-40B4-BE49-F238E27FC236}">
                    <a16:creationId xmlns:a16="http://schemas.microsoft.com/office/drawing/2014/main" id="{89537829-D418-4CCB-A18D-9AE3B0C34FBC}"/>
                  </a:ext>
                </a:extLst>
              </p:cNvPr>
              <p:cNvSpPr>
                <a:spLocks noChangeShapeType="1"/>
              </p:cNvSpPr>
              <p:nvPr/>
            </p:nvSpPr>
            <p:spPr bwMode="auto">
              <a:xfrm>
                <a:off x="3215" y="1391"/>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17" name="Line 80">
                <a:extLst>
                  <a:ext uri="{FF2B5EF4-FFF2-40B4-BE49-F238E27FC236}">
                    <a16:creationId xmlns:a16="http://schemas.microsoft.com/office/drawing/2014/main" id="{B95F9C21-C7FF-4F67-884E-C91F789386EE}"/>
                  </a:ext>
                </a:extLst>
              </p:cNvPr>
              <p:cNvSpPr>
                <a:spLocks noChangeShapeType="1"/>
              </p:cNvSpPr>
              <p:nvPr/>
            </p:nvSpPr>
            <p:spPr bwMode="auto">
              <a:xfrm>
                <a:off x="3236" y="1391"/>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18" name="Line 81">
                <a:extLst>
                  <a:ext uri="{FF2B5EF4-FFF2-40B4-BE49-F238E27FC236}">
                    <a16:creationId xmlns:a16="http://schemas.microsoft.com/office/drawing/2014/main" id="{52C9F09A-C218-4B8F-B2B4-494C0F348B10}"/>
                  </a:ext>
                </a:extLst>
              </p:cNvPr>
              <p:cNvSpPr>
                <a:spLocks noChangeShapeType="1"/>
              </p:cNvSpPr>
              <p:nvPr/>
            </p:nvSpPr>
            <p:spPr bwMode="auto">
              <a:xfrm>
                <a:off x="3226" y="1391"/>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19" name="Line 82">
                <a:extLst>
                  <a:ext uri="{FF2B5EF4-FFF2-40B4-BE49-F238E27FC236}">
                    <a16:creationId xmlns:a16="http://schemas.microsoft.com/office/drawing/2014/main" id="{FC16FF08-A728-47EC-BA7A-20849E192E7B}"/>
                  </a:ext>
                </a:extLst>
              </p:cNvPr>
              <p:cNvSpPr>
                <a:spLocks noChangeShapeType="1"/>
              </p:cNvSpPr>
              <p:nvPr/>
            </p:nvSpPr>
            <p:spPr bwMode="auto">
              <a:xfrm>
                <a:off x="3263" y="1427"/>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20" name="Line 83">
                <a:extLst>
                  <a:ext uri="{FF2B5EF4-FFF2-40B4-BE49-F238E27FC236}">
                    <a16:creationId xmlns:a16="http://schemas.microsoft.com/office/drawing/2014/main" id="{AEAAB567-6C5C-4F4F-A67C-3558DB3A03A1}"/>
                  </a:ext>
                </a:extLst>
              </p:cNvPr>
              <p:cNvSpPr>
                <a:spLocks noChangeShapeType="1"/>
              </p:cNvSpPr>
              <p:nvPr/>
            </p:nvSpPr>
            <p:spPr bwMode="auto">
              <a:xfrm>
                <a:off x="3287" y="1427"/>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21" name="Line 84">
                <a:extLst>
                  <a:ext uri="{FF2B5EF4-FFF2-40B4-BE49-F238E27FC236}">
                    <a16:creationId xmlns:a16="http://schemas.microsoft.com/office/drawing/2014/main" id="{407F64F5-417C-4B4D-9108-0FA3601A7DCA}"/>
                  </a:ext>
                </a:extLst>
              </p:cNvPr>
              <p:cNvSpPr>
                <a:spLocks noChangeShapeType="1"/>
              </p:cNvSpPr>
              <p:nvPr/>
            </p:nvSpPr>
            <p:spPr bwMode="auto">
              <a:xfrm>
                <a:off x="3273" y="1427"/>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22" name="Line 85">
                <a:extLst>
                  <a:ext uri="{FF2B5EF4-FFF2-40B4-BE49-F238E27FC236}">
                    <a16:creationId xmlns:a16="http://schemas.microsoft.com/office/drawing/2014/main" id="{CBBEB9B2-E651-4204-AD01-68DE7B8C8B0A}"/>
                  </a:ext>
                </a:extLst>
              </p:cNvPr>
              <p:cNvSpPr>
                <a:spLocks noChangeShapeType="1"/>
              </p:cNvSpPr>
              <p:nvPr/>
            </p:nvSpPr>
            <p:spPr bwMode="auto">
              <a:xfrm>
                <a:off x="3483" y="151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23" name="Line 86">
                <a:extLst>
                  <a:ext uri="{FF2B5EF4-FFF2-40B4-BE49-F238E27FC236}">
                    <a16:creationId xmlns:a16="http://schemas.microsoft.com/office/drawing/2014/main" id="{1E0DF176-4095-4B80-B279-24FB90F3B9FE}"/>
                  </a:ext>
                </a:extLst>
              </p:cNvPr>
              <p:cNvSpPr>
                <a:spLocks noChangeShapeType="1"/>
              </p:cNvSpPr>
              <p:nvPr/>
            </p:nvSpPr>
            <p:spPr bwMode="auto">
              <a:xfrm>
                <a:off x="3503" y="1510"/>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24" name="Line 87">
                <a:extLst>
                  <a:ext uri="{FF2B5EF4-FFF2-40B4-BE49-F238E27FC236}">
                    <a16:creationId xmlns:a16="http://schemas.microsoft.com/office/drawing/2014/main" id="{ECB26DAF-97E2-4407-B3A7-6E3B1297FB8B}"/>
                  </a:ext>
                </a:extLst>
              </p:cNvPr>
              <p:cNvSpPr>
                <a:spLocks noChangeShapeType="1"/>
              </p:cNvSpPr>
              <p:nvPr/>
            </p:nvSpPr>
            <p:spPr bwMode="auto">
              <a:xfrm>
                <a:off x="3493" y="151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25" name="Line 88">
                <a:extLst>
                  <a:ext uri="{FF2B5EF4-FFF2-40B4-BE49-F238E27FC236}">
                    <a16:creationId xmlns:a16="http://schemas.microsoft.com/office/drawing/2014/main" id="{51615F84-B2D9-4F1C-891E-0794FDE21C21}"/>
                  </a:ext>
                </a:extLst>
              </p:cNvPr>
              <p:cNvSpPr>
                <a:spLocks noChangeShapeType="1"/>
              </p:cNvSpPr>
              <p:nvPr/>
            </p:nvSpPr>
            <p:spPr bwMode="auto">
              <a:xfrm>
                <a:off x="3541" y="1517"/>
                <a:ext cx="1" cy="185"/>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26" name="Line 89">
                <a:extLst>
                  <a:ext uri="{FF2B5EF4-FFF2-40B4-BE49-F238E27FC236}">
                    <a16:creationId xmlns:a16="http://schemas.microsoft.com/office/drawing/2014/main" id="{D9927221-C326-4E97-9B19-708BB7265693}"/>
                  </a:ext>
                </a:extLst>
              </p:cNvPr>
              <p:cNvSpPr>
                <a:spLocks noChangeShapeType="1"/>
              </p:cNvSpPr>
              <p:nvPr/>
            </p:nvSpPr>
            <p:spPr bwMode="auto">
              <a:xfrm>
                <a:off x="3564" y="1517"/>
                <a:ext cx="1" cy="185"/>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27" name="Line 90">
                <a:extLst>
                  <a:ext uri="{FF2B5EF4-FFF2-40B4-BE49-F238E27FC236}">
                    <a16:creationId xmlns:a16="http://schemas.microsoft.com/office/drawing/2014/main" id="{3E8D845B-9FDA-4B94-835D-426D228A5462}"/>
                  </a:ext>
                </a:extLst>
              </p:cNvPr>
              <p:cNvSpPr>
                <a:spLocks noChangeShapeType="1"/>
              </p:cNvSpPr>
              <p:nvPr/>
            </p:nvSpPr>
            <p:spPr bwMode="auto">
              <a:xfrm>
                <a:off x="3551" y="1517"/>
                <a:ext cx="1" cy="185"/>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28" name="Line 91">
                <a:extLst>
                  <a:ext uri="{FF2B5EF4-FFF2-40B4-BE49-F238E27FC236}">
                    <a16:creationId xmlns:a16="http://schemas.microsoft.com/office/drawing/2014/main" id="{28B68AB7-B6FA-4C7C-A481-1379ED97CA80}"/>
                  </a:ext>
                </a:extLst>
              </p:cNvPr>
              <p:cNvSpPr>
                <a:spLocks noChangeShapeType="1"/>
              </p:cNvSpPr>
              <p:nvPr/>
            </p:nvSpPr>
            <p:spPr bwMode="auto">
              <a:xfrm>
                <a:off x="3602" y="1528"/>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29" name="Line 92">
                <a:extLst>
                  <a:ext uri="{FF2B5EF4-FFF2-40B4-BE49-F238E27FC236}">
                    <a16:creationId xmlns:a16="http://schemas.microsoft.com/office/drawing/2014/main" id="{59BE3012-5F83-4773-B29D-F652E9BB2A75}"/>
                  </a:ext>
                </a:extLst>
              </p:cNvPr>
              <p:cNvSpPr>
                <a:spLocks noChangeShapeType="1"/>
              </p:cNvSpPr>
              <p:nvPr/>
            </p:nvSpPr>
            <p:spPr bwMode="auto">
              <a:xfrm>
                <a:off x="3625" y="1528"/>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30" name="Line 93">
                <a:extLst>
                  <a:ext uri="{FF2B5EF4-FFF2-40B4-BE49-F238E27FC236}">
                    <a16:creationId xmlns:a16="http://schemas.microsoft.com/office/drawing/2014/main" id="{E7209E48-0F25-4A87-8BAC-629E43D0E093}"/>
                  </a:ext>
                </a:extLst>
              </p:cNvPr>
              <p:cNvSpPr>
                <a:spLocks noChangeShapeType="1"/>
              </p:cNvSpPr>
              <p:nvPr/>
            </p:nvSpPr>
            <p:spPr bwMode="auto">
              <a:xfrm>
                <a:off x="3612" y="1528"/>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31" name="Line 94">
                <a:extLst>
                  <a:ext uri="{FF2B5EF4-FFF2-40B4-BE49-F238E27FC236}">
                    <a16:creationId xmlns:a16="http://schemas.microsoft.com/office/drawing/2014/main" id="{45B8232D-D965-44AD-BCF6-A1BA7F3861D1}"/>
                  </a:ext>
                </a:extLst>
              </p:cNvPr>
              <p:cNvSpPr>
                <a:spLocks noChangeShapeType="1"/>
              </p:cNvSpPr>
              <p:nvPr/>
            </p:nvSpPr>
            <p:spPr bwMode="auto">
              <a:xfrm>
                <a:off x="3662" y="1543"/>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32" name="Line 95">
                <a:extLst>
                  <a:ext uri="{FF2B5EF4-FFF2-40B4-BE49-F238E27FC236}">
                    <a16:creationId xmlns:a16="http://schemas.microsoft.com/office/drawing/2014/main" id="{C8D5FA87-E193-4867-AFD2-9D8B384F330C}"/>
                  </a:ext>
                </a:extLst>
              </p:cNvPr>
              <p:cNvSpPr>
                <a:spLocks noChangeShapeType="1"/>
              </p:cNvSpPr>
              <p:nvPr/>
            </p:nvSpPr>
            <p:spPr bwMode="auto">
              <a:xfrm>
                <a:off x="3683" y="1543"/>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33" name="Line 96">
                <a:extLst>
                  <a:ext uri="{FF2B5EF4-FFF2-40B4-BE49-F238E27FC236}">
                    <a16:creationId xmlns:a16="http://schemas.microsoft.com/office/drawing/2014/main" id="{F6AE38A7-33CC-47A6-A7D5-1BE211EB2429}"/>
                  </a:ext>
                </a:extLst>
              </p:cNvPr>
              <p:cNvSpPr>
                <a:spLocks noChangeShapeType="1"/>
              </p:cNvSpPr>
              <p:nvPr/>
            </p:nvSpPr>
            <p:spPr bwMode="auto">
              <a:xfrm>
                <a:off x="3673" y="1543"/>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34" name="Line 97">
                <a:extLst>
                  <a:ext uri="{FF2B5EF4-FFF2-40B4-BE49-F238E27FC236}">
                    <a16:creationId xmlns:a16="http://schemas.microsoft.com/office/drawing/2014/main" id="{ECB69F9A-3C13-41C9-9CAD-EC29ED757915}"/>
                  </a:ext>
                </a:extLst>
              </p:cNvPr>
              <p:cNvSpPr>
                <a:spLocks noChangeShapeType="1"/>
              </p:cNvSpPr>
              <p:nvPr/>
            </p:nvSpPr>
            <p:spPr bwMode="auto">
              <a:xfrm>
                <a:off x="3723" y="155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35" name="Line 98">
                <a:extLst>
                  <a:ext uri="{FF2B5EF4-FFF2-40B4-BE49-F238E27FC236}">
                    <a16:creationId xmlns:a16="http://schemas.microsoft.com/office/drawing/2014/main" id="{BFD527DC-A52C-4DBA-A091-3065BE3957F1}"/>
                  </a:ext>
                </a:extLst>
              </p:cNvPr>
              <p:cNvSpPr>
                <a:spLocks noChangeShapeType="1"/>
              </p:cNvSpPr>
              <p:nvPr/>
            </p:nvSpPr>
            <p:spPr bwMode="auto">
              <a:xfrm>
                <a:off x="3744" y="1550"/>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36" name="Line 99">
                <a:extLst>
                  <a:ext uri="{FF2B5EF4-FFF2-40B4-BE49-F238E27FC236}">
                    <a16:creationId xmlns:a16="http://schemas.microsoft.com/office/drawing/2014/main" id="{782507F8-D992-48A0-A35A-14ECE4F05489}"/>
                  </a:ext>
                </a:extLst>
              </p:cNvPr>
              <p:cNvSpPr>
                <a:spLocks noChangeShapeType="1"/>
              </p:cNvSpPr>
              <p:nvPr/>
            </p:nvSpPr>
            <p:spPr bwMode="auto">
              <a:xfrm>
                <a:off x="3734" y="155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37" name="Line 100">
                <a:extLst>
                  <a:ext uri="{FF2B5EF4-FFF2-40B4-BE49-F238E27FC236}">
                    <a16:creationId xmlns:a16="http://schemas.microsoft.com/office/drawing/2014/main" id="{C6BA7B17-CC55-492D-B834-B67ED410B911}"/>
                  </a:ext>
                </a:extLst>
              </p:cNvPr>
              <p:cNvSpPr>
                <a:spLocks noChangeShapeType="1"/>
              </p:cNvSpPr>
              <p:nvPr/>
            </p:nvSpPr>
            <p:spPr bwMode="auto">
              <a:xfrm>
                <a:off x="3788" y="1554"/>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38" name="Line 101">
                <a:extLst>
                  <a:ext uri="{FF2B5EF4-FFF2-40B4-BE49-F238E27FC236}">
                    <a16:creationId xmlns:a16="http://schemas.microsoft.com/office/drawing/2014/main" id="{35A09AAE-62D3-47C5-9103-9EF935147E79}"/>
                  </a:ext>
                </a:extLst>
              </p:cNvPr>
              <p:cNvSpPr>
                <a:spLocks noChangeShapeType="1"/>
              </p:cNvSpPr>
              <p:nvPr/>
            </p:nvSpPr>
            <p:spPr bwMode="auto">
              <a:xfrm>
                <a:off x="3812" y="1554"/>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39" name="Line 102">
                <a:extLst>
                  <a:ext uri="{FF2B5EF4-FFF2-40B4-BE49-F238E27FC236}">
                    <a16:creationId xmlns:a16="http://schemas.microsoft.com/office/drawing/2014/main" id="{36C82161-14A5-4442-B883-B7E221EDA23D}"/>
                  </a:ext>
                </a:extLst>
              </p:cNvPr>
              <p:cNvSpPr>
                <a:spLocks noChangeShapeType="1"/>
              </p:cNvSpPr>
              <p:nvPr/>
            </p:nvSpPr>
            <p:spPr bwMode="auto">
              <a:xfrm>
                <a:off x="3801" y="1554"/>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40" name="Line 103">
                <a:extLst>
                  <a:ext uri="{FF2B5EF4-FFF2-40B4-BE49-F238E27FC236}">
                    <a16:creationId xmlns:a16="http://schemas.microsoft.com/office/drawing/2014/main" id="{A4BF94F6-123A-4730-B7B7-E17764481087}"/>
                  </a:ext>
                </a:extLst>
              </p:cNvPr>
              <p:cNvSpPr>
                <a:spLocks noChangeShapeType="1"/>
              </p:cNvSpPr>
              <p:nvPr/>
            </p:nvSpPr>
            <p:spPr bwMode="auto">
              <a:xfrm>
                <a:off x="3849" y="1554"/>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41" name="Line 104">
                <a:extLst>
                  <a:ext uri="{FF2B5EF4-FFF2-40B4-BE49-F238E27FC236}">
                    <a16:creationId xmlns:a16="http://schemas.microsoft.com/office/drawing/2014/main" id="{8DE58574-2934-4A2F-8571-925F9C10EA8C}"/>
                  </a:ext>
                </a:extLst>
              </p:cNvPr>
              <p:cNvSpPr>
                <a:spLocks noChangeShapeType="1"/>
              </p:cNvSpPr>
              <p:nvPr/>
            </p:nvSpPr>
            <p:spPr bwMode="auto">
              <a:xfrm>
                <a:off x="3872" y="1554"/>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42" name="Line 105">
                <a:extLst>
                  <a:ext uri="{FF2B5EF4-FFF2-40B4-BE49-F238E27FC236}">
                    <a16:creationId xmlns:a16="http://schemas.microsoft.com/office/drawing/2014/main" id="{80D7BEF2-BDB5-4060-875E-83510C0DC7D6}"/>
                  </a:ext>
                </a:extLst>
              </p:cNvPr>
              <p:cNvSpPr>
                <a:spLocks noChangeShapeType="1"/>
              </p:cNvSpPr>
              <p:nvPr/>
            </p:nvSpPr>
            <p:spPr bwMode="auto">
              <a:xfrm>
                <a:off x="3862" y="1554"/>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43" name="Line 106">
                <a:extLst>
                  <a:ext uri="{FF2B5EF4-FFF2-40B4-BE49-F238E27FC236}">
                    <a16:creationId xmlns:a16="http://schemas.microsoft.com/office/drawing/2014/main" id="{DA875027-504B-4E5D-8FED-9D7A64B17B5B}"/>
                  </a:ext>
                </a:extLst>
              </p:cNvPr>
              <p:cNvSpPr>
                <a:spLocks noChangeShapeType="1"/>
              </p:cNvSpPr>
              <p:nvPr/>
            </p:nvSpPr>
            <p:spPr bwMode="auto">
              <a:xfrm>
                <a:off x="3910" y="1557"/>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44" name="Line 107">
                <a:extLst>
                  <a:ext uri="{FF2B5EF4-FFF2-40B4-BE49-F238E27FC236}">
                    <a16:creationId xmlns:a16="http://schemas.microsoft.com/office/drawing/2014/main" id="{049912F2-189E-45F7-A4F5-A4FD10396EFC}"/>
                  </a:ext>
                </a:extLst>
              </p:cNvPr>
              <p:cNvSpPr>
                <a:spLocks noChangeShapeType="1"/>
              </p:cNvSpPr>
              <p:nvPr/>
            </p:nvSpPr>
            <p:spPr bwMode="auto">
              <a:xfrm>
                <a:off x="3933" y="1557"/>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45" name="Line 108">
                <a:extLst>
                  <a:ext uri="{FF2B5EF4-FFF2-40B4-BE49-F238E27FC236}">
                    <a16:creationId xmlns:a16="http://schemas.microsoft.com/office/drawing/2014/main" id="{1B88F1E3-9C84-40EA-99FC-307355C9084A}"/>
                  </a:ext>
                </a:extLst>
              </p:cNvPr>
              <p:cNvSpPr>
                <a:spLocks noChangeShapeType="1"/>
              </p:cNvSpPr>
              <p:nvPr/>
            </p:nvSpPr>
            <p:spPr bwMode="auto">
              <a:xfrm>
                <a:off x="3920" y="1557"/>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46" name="Line 109">
                <a:extLst>
                  <a:ext uri="{FF2B5EF4-FFF2-40B4-BE49-F238E27FC236}">
                    <a16:creationId xmlns:a16="http://schemas.microsoft.com/office/drawing/2014/main" id="{E0DFDFB3-6BC3-4C6B-9AF1-367DC164BF26}"/>
                  </a:ext>
                </a:extLst>
              </p:cNvPr>
              <p:cNvSpPr>
                <a:spLocks noChangeShapeType="1"/>
              </p:cNvSpPr>
              <p:nvPr/>
            </p:nvSpPr>
            <p:spPr bwMode="auto">
              <a:xfrm>
                <a:off x="3971" y="1554"/>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47" name="Line 110">
                <a:extLst>
                  <a:ext uri="{FF2B5EF4-FFF2-40B4-BE49-F238E27FC236}">
                    <a16:creationId xmlns:a16="http://schemas.microsoft.com/office/drawing/2014/main" id="{4934B629-8C9E-4375-8E18-7AB94AFDD9D3}"/>
                  </a:ext>
                </a:extLst>
              </p:cNvPr>
              <p:cNvSpPr>
                <a:spLocks noChangeShapeType="1"/>
              </p:cNvSpPr>
              <p:nvPr/>
            </p:nvSpPr>
            <p:spPr bwMode="auto">
              <a:xfrm>
                <a:off x="3994" y="1554"/>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48" name="Line 111">
                <a:extLst>
                  <a:ext uri="{FF2B5EF4-FFF2-40B4-BE49-F238E27FC236}">
                    <a16:creationId xmlns:a16="http://schemas.microsoft.com/office/drawing/2014/main" id="{4A1EF0C9-176F-4A32-8B9E-8082DE91E66C}"/>
                  </a:ext>
                </a:extLst>
              </p:cNvPr>
              <p:cNvSpPr>
                <a:spLocks noChangeShapeType="1"/>
              </p:cNvSpPr>
              <p:nvPr/>
            </p:nvSpPr>
            <p:spPr bwMode="auto">
              <a:xfrm>
                <a:off x="3981" y="1554"/>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49" name="Line 112">
                <a:extLst>
                  <a:ext uri="{FF2B5EF4-FFF2-40B4-BE49-F238E27FC236}">
                    <a16:creationId xmlns:a16="http://schemas.microsoft.com/office/drawing/2014/main" id="{8646F095-BBBF-4181-A6E7-AFCE15A2DA6B}"/>
                  </a:ext>
                </a:extLst>
              </p:cNvPr>
              <p:cNvSpPr>
                <a:spLocks noChangeShapeType="1"/>
              </p:cNvSpPr>
              <p:nvPr/>
            </p:nvSpPr>
            <p:spPr bwMode="auto">
              <a:xfrm>
                <a:off x="4025" y="155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50" name="Line 113">
                <a:extLst>
                  <a:ext uri="{FF2B5EF4-FFF2-40B4-BE49-F238E27FC236}">
                    <a16:creationId xmlns:a16="http://schemas.microsoft.com/office/drawing/2014/main" id="{3E911E0F-EB5E-4EB8-A7E2-E0ADD3003FD6}"/>
                  </a:ext>
                </a:extLst>
              </p:cNvPr>
              <p:cNvSpPr>
                <a:spLocks noChangeShapeType="1"/>
              </p:cNvSpPr>
              <p:nvPr/>
            </p:nvSpPr>
            <p:spPr bwMode="auto">
              <a:xfrm>
                <a:off x="4045" y="1550"/>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51" name="Line 114">
                <a:extLst>
                  <a:ext uri="{FF2B5EF4-FFF2-40B4-BE49-F238E27FC236}">
                    <a16:creationId xmlns:a16="http://schemas.microsoft.com/office/drawing/2014/main" id="{539DE7AF-0989-42B3-B460-9E5C484E4D03}"/>
                  </a:ext>
                </a:extLst>
              </p:cNvPr>
              <p:cNvSpPr>
                <a:spLocks noChangeShapeType="1"/>
              </p:cNvSpPr>
              <p:nvPr/>
            </p:nvSpPr>
            <p:spPr bwMode="auto">
              <a:xfrm>
                <a:off x="4035" y="155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52" name="Line 115">
                <a:extLst>
                  <a:ext uri="{FF2B5EF4-FFF2-40B4-BE49-F238E27FC236}">
                    <a16:creationId xmlns:a16="http://schemas.microsoft.com/office/drawing/2014/main" id="{568AA14E-7BD8-48CA-A557-F722B9538E62}"/>
                  </a:ext>
                </a:extLst>
              </p:cNvPr>
              <p:cNvSpPr>
                <a:spLocks noChangeShapeType="1"/>
              </p:cNvSpPr>
              <p:nvPr/>
            </p:nvSpPr>
            <p:spPr bwMode="auto">
              <a:xfrm>
                <a:off x="4086" y="1550"/>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53" name="Line 116">
                <a:extLst>
                  <a:ext uri="{FF2B5EF4-FFF2-40B4-BE49-F238E27FC236}">
                    <a16:creationId xmlns:a16="http://schemas.microsoft.com/office/drawing/2014/main" id="{54E80682-F547-4A0A-BFE4-7B53B214FF6D}"/>
                  </a:ext>
                </a:extLst>
              </p:cNvPr>
              <p:cNvSpPr>
                <a:spLocks noChangeShapeType="1"/>
              </p:cNvSpPr>
              <p:nvPr/>
            </p:nvSpPr>
            <p:spPr bwMode="auto">
              <a:xfrm>
                <a:off x="4106" y="1550"/>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54" name="Line 117">
                <a:extLst>
                  <a:ext uri="{FF2B5EF4-FFF2-40B4-BE49-F238E27FC236}">
                    <a16:creationId xmlns:a16="http://schemas.microsoft.com/office/drawing/2014/main" id="{60C9BEA8-5A90-4E5F-983D-8946202DA777}"/>
                  </a:ext>
                </a:extLst>
              </p:cNvPr>
              <p:cNvSpPr>
                <a:spLocks noChangeShapeType="1"/>
              </p:cNvSpPr>
              <p:nvPr/>
            </p:nvSpPr>
            <p:spPr bwMode="auto">
              <a:xfrm>
                <a:off x="4096" y="1550"/>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55" name="Line 118">
                <a:extLst>
                  <a:ext uri="{FF2B5EF4-FFF2-40B4-BE49-F238E27FC236}">
                    <a16:creationId xmlns:a16="http://schemas.microsoft.com/office/drawing/2014/main" id="{8026A9C3-DCFF-442D-8D24-D668923E3F3F}"/>
                  </a:ext>
                </a:extLst>
              </p:cNvPr>
              <p:cNvSpPr>
                <a:spLocks noChangeShapeType="1"/>
              </p:cNvSpPr>
              <p:nvPr/>
            </p:nvSpPr>
            <p:spPr bwMode="auto">
              <a:xfrm>
                <a:off x="4150" y="1543"/>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56" name="Line 119">
                <a:extLst>
                  <a:ext uri="{FF2B5EF4-FFF2-40B4-BE49-F238E27FC236}">
                    <a16:creationId xmlns:a16="http://schemas.microsoft.com/office/drawing/2014/main" id="{EACD9E44-166D-4F3B-A7DF-03C63E23D05A}"/>
                  </a:ext>
                </a:extLst>
              </p:cNvPr>
              <p:cNvSpPr>
                <a:spLocks noChangeShapeType="1"/>
              </p:cNvSpPr>
              <p:nvPr/>
            </p:nvSpPr>
            <p:spPr bwMode="auto">
              <a:xfrm>
                <a:off x="4174" y="1543"/>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57" name="Line 120">
                <a:extLst>
                  <a:ext uri="{FF2B5EF4-FFF2-40B4-BE49-F238E27FC236}">
                    <a16:creationId xmlns:a16="http://schemas.microsoft.com/office/drawing/2014/main" id="{3243BC1A-6FD8-43C8-AD71-3D86E1616340}"/>
                  </a:ext>
                </a:extLst>
              </p:cNvPr>
              <p:cNvSpPr>
                <a:spLocks noChangeShapeType="1"/>
              </p:cNvSpPr>
              <p:nvPr/>
            </p:nvSpPr>
            <p:spPr bwMode="auto">
              <a:xfrm>
                <a:off x="4164" y="1543"/>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58" name="Line 121">
                <a:extLst>
                  <a:ext uri="{FF2B5EF4-FFF2-40B4-BE49-F238E27FC236}">
                    <a16:creationId xmlns:a16="http://schemas.microsoft.com/office/drawing/2014/main" id="{DF23E268-9971-421B-B851-D5FF5DF79F24}"/>
                  </a:ext>
                </a:extLst>
              </p:cNvPr>
              <p:cNvSpPr>
                <a:spLocks noChangeShapeType="1"/>
              </p:cNvSpPr>
              <p:nvPr/>
            </p:nvSpPr>
            <p:spPr bwMode="auto">
              <a:xfrm>
                <a:off x="4211" y="1536"/>
                <a:ext cx="1" cy="180"/>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59" name="Line 122">
                <a:extLst>
                  <a:ext uri="{FF2B5EF4-FFF2-40B4-BE49-F238E27FC236}">
                    <a16:creationId xmlns:a16="http://schemas.microsoft.com/office/drawing/2014/main" id="{ABAE89BF-A2CD-4DF7-B9BF-0803BCB05E62}"/>
                  </a:ext>
                </a:extLst>
              </p:cNvPr>
              <p:cNvSpPr>
                <a:spLocks noChangeShapeType="1"/>
              </p:cNvSpPr>
              <p:nvPr/>
            </p:nvSpPr>
            <p:spPr bwMode="auto">
              <a:xfrm>
                <a:off x="4235" y="1536"/>
                <a:ext cx="1" cy="180"/>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60" name="Line 123">
                <a:extLst>
                  <a:ext uri="{FF2B5EF4-FFF2-40B4-BE49-F238E27FC236}">
                    <a16:creationId xmlns:a16="http://schemas.microsoft.com/office/drawing/2014/main" id="{BB6F3F32-44F4-4EEA-904E-CD2333DF3D9E}"/>
                  </a:ext>
                </a:extLst>
              </p:cNvPr>
              <p:cNvSpPr>
                <a:spLocks noChangeShapeType="1"/>
              </p:cNvSpPr>
              <p:nvPr/>
            </p:nvSpPr>
            <p:spPr bwMode="auto">
              <a:xfrm>
                <a:off x="4225" y="1536"/>
                <a:ext cx="1" cy="180"/>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61" name="Line 124">
                <a:extLst>
                  <a:ext uri="{FF2B5EF4-FFF2-40B4-BE49-F238E27FC236}">
                    <a16:creationId xmlns:a16="http://schemas.microsoft.com/office/drawing/2014/main" id="{C360EE39-408C-4371-80F5-F58EB0A892F1}"/>
                  </a:ext>
                </a:extLst>
              </p:cNvPr>
              <p:cNvSpPr>
                <a:spLocks noChangeShapeType="1"/>
              </p:cNvSpPr>
              <p:nvPr/>
            </p:nvSpPr>
            <p:spPr bwMode="auto">
              <a:xfrm>
                <a:off x="4272" y="1532"/>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62" name="Line 125">
                <a:extLst>
                  <a:ext uri="{FF2B5EF4-FFF2-40B4-BE49-F238E27FC236}">
                    <a16:creationId xmlns:a16="http://schemas.microsoft.com/office/drawing/2014/main" id="{8EE832A2-6838-4114-87E9-3E6F6530FFC6}"/>
                  </a:ext>
                </a:extLst>
              </p:cNvPr>
              <p:cNvSpPr>
                <a:spLocks noChangeShapeType="1"/>
              </p:cNvSpPr>
              <p:nvPr/>
            </p:nvSpPr>
            <p:spPr bwMode="auto">
              <a:xfrm>
                <a:off x="4296" y="1532"/>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63" name="Line 126">
                <a:extLst>
                  <a:ext uri="{FF2B5EF4-FFF2-40B4-BE49-F238E27FC236}">
                    <a16:creationId xmlns:a16="http://schemas.microsoft.com/office/drawing/2014/main" id="{7DD5E36F-2EE8-459A-B4C5-8F668117C92C}"/>
                  </a:ext>
                </a:extLst>
              </p:cNvPr>
              <p:cNvSpPr>
                <a:spLocks noChangeShapeType="1"/>
              </p:cNvSpPr>
              <p:nvPr/>
            </p:nvSpPr>
            <p:spPr bwMode="auto">
              <a:xfrm>
                <a:off x="4282" y="1532"/>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64" name="Line 127">
                <a:extLst>
                  <a:ext uri="{FF2B5EF4-FFF2-40B4-BE49-F238E27FC236}">
                    <a16:creationId xmlns:a16="http://schemas.microsoft.com/office/drawing/2014/main" id="{748E7B82-DBBF-4397-95BE-C578A563DF49}"/>
                  </a:ext>
                </a:extLst>
              </p:cNvPr>
              <p:cNvSpPr>
                <a:spLocks noChangeShapeType="1"/>
              </p:cNvSpPr>
              <p:nvPr/>
            </p:nvSpPr>
            <p:spPr bwMode="auto">
              <a:xfrm>
                <a:off x="4333" y="1517"/>
                <a:ext cx="1" cy="185"/>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65" name="Line 128">
                <a:extLst>
                  <a:ext uri="{FF2B5EF4-FFF2-40B4-BE49-F238E27FC236}">
                    <a16:creationId xmlns:a16="http://schemas.microsoft.com/office/drawing/2014/main" id="{4B5AC41F-D59C-4810-A447-20DCC442FCFE}"/>
                  </a:ext>
                </a:extLst>
              </p:cNvPr>
              <p:cNvSpPr>
                <a:spLocks noChangeShapeType="1"/>
              </p:cNvSpPr>
              <p:nvPr/>
            </p:nvSpPr>
            <p:spPr bwMode="auto">
              <a:xfrm>
                <a:off x="4357" y="1517"/>
                <a:ext cx="1" cy="185"/>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66" name="Line 129">
                <a:extLst>
                  <a:ext uri="{FF2B5EF4-FFF2-40B4-BE49-F238E27FC236}">
                    <a16:creationId xmlns:a16="http://schemas.microsoft.com/office/drawing/2014/main" id="{AC2DC4CF-CB1B-4F26-AE5C-00B8E70B4BB3}"/>
                  </a:ext>
                </a:extLst>
              </p:cNvPr>
              <p:cNvSpPr>
                <a:spLocks noChangeShapeType="1"/>
              </p:cNvSpPr>
              <p:nvPr/>
            </p:nvSpPr>
            <p:spPr bwMode="auto">
              <a:xfrm>
                <a:off x="4343" y="1517"/>
                <a:ext cx="1" cy="185"/>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67" name="Line 130">
                <a:extLst>
                  <a:ext uri="{FF2B5EF4-FFF2-40B4-BE49-F238E27FC236}">
                    <a16:creationId xmlns:a16="http://schemas.microsoft.com/office/drawing/2014/main" id="{F565FA51-6747-40F4-BB21-6B8083DC26D9}"/>
                  </a:ext>
                </a:extLst>
              </p:cNvPr>
              <p:cNvSpPr>
                <a:spLocks noChangeShapeType="1"/>
              </p:cNvSpPr>
              <p:nvPr/>
            </p:nvSpPr>
            <p:spPr bwMode="auto">
              <a:xfrm>
                <a:off x="4387" y="1503"/>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68" name="Line 131">
                <a:extLst>
                  <a:ext uri="{FF2B5EF4-FFF2-40B4-BE49-F238E27FC236}">
                    <a16:creationId xmlns:a16="http://schemas.microsoft.com/office/drawing/2014/main" id="{DB2D2858-D509-4F82-A8C3-E28158892EA4}"/>
                  </a:ext>
                </a:extLst>
              </p:cNvPr>
              <p:cNvSpPr>
                <a:spLocks noChangeShapeType="1"/>
              </p:cNvSpPr>
              <p:nvPr/>
            </p:nvSpPr>
            <p:spPr bwMode="auto">
              <a:xfrm>
                <a:off x="4411" y="1503"/>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69" name="Line 132">
                <a:extLst>
                  <a:ext uri="{FF2B5EF4-FFF2-40B4-BE49-F238E27FC236}">
                    <a16:creationId xmlns:a16="http://schemas.microsoft.com/office/drawing/2014/main" id="{FEEEF2F4-3C33-47DE-AE4A-F1193B640BF4}"/>
                  </a:ext>
                </a:extLst>
              </p:cNvPr>
              <p:cNvSpPr>
                <a:spLocks noChangeShapeType="1"/>
              </p:cNvSpPr>
              <p:nvPr/>
            </p:nvSpPr>
            <p:spPr bwMode="auto">
              <a:xfrm>
                <a:off x="4397" y="1503"/>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70" name="Line 133">
                <a:extLst>
                  <a:ext uri="{FF2B5EF4-FFF2-40B4-BE49-F238E27FC236}">
                    <a16:creationId xmlns:a16="http://schemas.microsoft.com/office/drawing/2014/main" id="{3913D337-CAAE-40E1-8D34-B70A1BD68C63}"/>
                  </a:ext>
                </a:extLst>
              </p:cNvPr>
              <p:cNvSpPr>
                <a:spLocks noChangeShapeType="1"/>
              </p:cNvSpPr>
              <p:nvPr/>
            </p:nvSpPr>
            <p:spPr bwMode="auto">
              <a:xfrm>
                <a:off x="4448" y="1481"/>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71" name="Line 134">
                <a:extLst>
                  <a:ext uri="{FF2B5EF4-FFF2-40B4-BE49-F238E27FC236}">
                    <a16:creationId xmlns:a16="http://schemas.microsoft.com/office/drawing/2014/main" id="{767488BB-9FF9-4D9C-B2A5-4526B235B908}"/>
                  </a:ext>
                </a:extLst>
              </p:cNvPr>
              <p:cNvSpPr>
                <a:spLocks noChangeShapeType="1"/>
              </p:cNvSpPr>
              <p:nvPr/>
            </p:nvSpPr>
            <p:spPr bwMode="auto">
              <a:xfrm>
                <a:off x="4472" y="1481"/>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72" name="Line 135">
                <a:extLst>
                  <a:ext uri="{FF2B5EF4-FFF2-40B4-BE49-F238E27FC236}">
                    <a16:creationId xmlns:a16="http://schemas.microsoft.com/office/drawing/2014/main" id="{D8FBA072-DC2D-4AC5-BE30-FA59D86C963F}"/>
                  </a:ext>
                </a:extLst>
              </p:cNvPr>
              <p:cNvSpPr>
                <a:spLocks noChangeShapeType="1"/>
              </p:cNvSpPr>
              <p:nvPr/>
            </p:nvSpPr>
            <p:spPr bwMode="auto">
              <a:xfrm>
                <a:off x="4458" y="1481"/>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73" name="Line 136">
                <a:extLst>
                  <a:ext uri="{FF2B5EF4-FFF2-40B4-BE49-F238E27FC236}">
                    <a16:creationId xmlns:a16="http://schemas.microsoft.com/office/drawing/2014/main" id="{56E136AD-D192-4B1B-A246-FD041E5EFC26}"/>
                  </a:ext>
                </a:extLst>
              </p:cNvPr>
              <p:cNvSpPr>
                <a:spLocks noChangeShapeType="1"/>
              </p:cNvSpPr>
              <p:nvPr/>
            </p:nvSpPr>
            <p:spPr bwMode="auto">
              <a:xfrm>
                <a:off x="4506" y="146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74" name="Line 137">
                <a:extLst>
                  <a:ext uri="{FF2B5EF4-FFF2-40B4-BE49-F238E27FC236}">
                    <a16:creationId xmlns:a16="http://schemas.microsoft.com/office/drawing/2014/main" id="{2DD37115-5457-4956-8ADB-2BD3C02B3843}"/>
                  </a:ext>
                </a:extLst>
              </p:cNvPr>
              <p:cNvSpPr>
                <a:spLocks noChangeShapeType="1"/>
              </p:cNvSpPr>
              <p:nvPr/>
            </p:nvSpPr>
            <p:spPr bwMode="auto">
              <a:xfrm>
                <a:off x="4530" y="1460"/>
                <a:ext cx="1" cy="166"/>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75" name="Line 138">
                <a:extLst>
                  <a:ext uri="{FF2B5EF4-FFF2-40B4-BE49-F238E27FC236}">
                    <a16:creationId xmlns:a16="http://schemas.microsoft.com/office/drawing/2014/main" id="{E72F268C-651E-4E7B-8347-005063169958}"/>
                  </a:ext>
                </a:extLst>
              </p:cNvPr>
              <p:cNvSpPr>
                <a:spLocks noChangeShapeType="1"/>
              </p:cNvSpPr>
              <p:nvPr/>
            </p:nvSpPr>
            <p:spPr bwMode="auto">
              <a:xfrm>
                <a:off x="4519" y="146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76" name="Line 139">
                <a:extLst>
                  <a:ext uri="{FF2B5EF4-FFF2-40B4-BE49-F238E27FC236}">
                    <a16:creationId xmlns:a16="http://schemas.microsoft.com/office/drawing/2014/main" id="{9698FDEF-ACF1-4C85-B8C7-C74084925913}"/>
                  </a:ext>
                </a:extLst>
              </p:cNvPr>
              <p:cNvSpPr>
                <a:spLocks noChangeShapeType="1"/>
              </p:cNvSpPr>
              <p:nvPr/>
            </p:nvSpPr>
            <p:spPr bwMode="auto">
              <a:xfrm>
                <a:off x="4567" y="1431"/>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77" name="Line 140">
                <a:extLst>
                  <a:ext uri="{FF2B5EF4-FFF2-40B4-BE49-F238E27FC236}">
                    <a16:creationId xmlns:a16="http://schemas.microsoft.com/office/drawing/2014/main" id="{6DB99AA6-A36B-49D1-8552-B229691C8FED}"/>
                  </a:ext>
                </a:extLst>
              </p:cNvPr>
              <p:cNvSpPr>
                <a:spLocks noChangeShapeType="1"/>
              </p:cNvSpPr>
              <p:nvPr/>
            </p:nvSpPr>
            <p:spPr bwMode="auto">
              <a:xfrm>
                <a:off x="4591" y="1431"/>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78" name="Line 141">
                <a:extLst>
                  <a:ext uri="{FF2B5EF4-FFF2-40B4-BE49-F238E27FC236}">
                    <a16:creationId xmlns:a16="http://schemas.microsoft.com/office/drawing/2014/main" id="{664651D9-755E-4BA2-BF58-0BEEDDBF7761}"/>
                  </a:ext>
                </a:extLst>
              </p:cNvPr>
              <p:cNvSpPr>
                <a:spLocks noChangeShapeType="1"/>
              </p:cNvSpPr>
              <p:nvPr/>
            </p:nvSpPr>
            <p:spPr bwMode="auto">
              <a:xfrm>
                <a:off x="4580" y="1431"/>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79" name="Line 142">
                <a:extLst>
                  <a:ext uri="{FF2B5EF4-FFF2-40B4-BE49-F238E27FC236}">
                    <a16:creationId xmlns:a16="http://schemas.microsoft.com/office/drawing/2014/main" id="{14C0AA71-5EAC-4365-8317-DC15AB48BA90}"/>
                  </a:ext>
                </a:extLst>
              </p:cNvPr>
              <p:cNvSpPr>
                <a:spLocks noChangeShapeType="1"/>
              </p:cNvSpPr>
              <p:nvPr/>
            </p:nvSpPr>
            <p:spPr bwMode="auto">
              <a:xfrm>
                <a:off x="4614" y="1395"/>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80" name="Line 143">
                <a:extLst>
                  <a:ext uri="{FF2B5EF4-FFF2-40B4-BE49-F238E27FC236}">
                    <a16:creationId xmlns:a16="http://schemas.microsoft.com/office/drawing/2014/main" id="{EDFC28F2-0865-4D09-A739-D5222C6ED5F1}"/>
                  </a:ext>
                </a:extLst>
              </p:cNvPr>
              <p:cNvSpPr>
                <a:spLocks noChangeShapeType="1"/>
              </p:cNvSpPr>
              <p:nvPr/>
            </p:nvSpPr>
            <p:spPr bwMode="auto">
              <a:xfrm>
                <a:off x="4638" y="1395"/>
                <a:ext cx="1" cy="169"/>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81" name="Line 144">
                <a:extLst>
                  <a:ext uri="{FF2B5EF4-FFF2-40B4-BE49-F238E27FC236}">
                    <a16:creationId xmlns:a16="http://schemas.microsoft.com/office/drawing/2014/main" id="{69125E74-28FC-4FEE-BCA7-0F46ACF4EDBE}"/>
                  </a:ext>
                </a:extLst>
              </p:cNvPr>
              <p:cNvSpPr>
                <a:spLocks noChangeShapeType="1"/>
              </p:cNvSpPr>
              <p:nvPr/>
            </p:nvSpPr>
            <p:spPr bwMode="auto">
              <a:xfrm>
                <a:off x="4624" y="1395"/>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82" name="Line 145">
                <a:extLst>
                  <a:ext uri="{FF2B5EF4-FFF2-40B4-BE49-F238E27FC236}">
                    <a16:creationId xmlns:a16="http://schemas.microsoft.com/office/drawing/2014/main" id="{9FF528C1-EDB4-4B8B-BC0E-A68A2CB5F843}"/>
                  </a:ext>
                </a:extLst>
              </p:cNvPr>
              <p:cNvSpPr>
                <a:spLocks noChangeShapeType="1"/>
              </p:cNvSpPr>
              <p:nvPr/>
            </p:nvSpPr>
            <p:spPr bwMode="auto">
              <a:xfrm>
                <a:off x="4658" y="1366"/>
                <a:ext cx="1" cy="170"/>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83" name="Line 146">
                <a:extLst>
                  <a:ext uri="{FF2B5EF4-FFF2-40B4-BE49-F238E27FC236}">
                    <a16:creationId xmlns:a16="http://schemas.microsoft.com/office/drawing/2014/main" id="{74EF1937-C8A9-4C2C-8ED7-C3D9B9B79F58}"/>
                  </a:ext>
                </a:extLst>
              </p:cNvPr>
              <p:cNvSpPr>
                <a:spLocks noChangeShapeType="1"/>
              </p:cNvSpPr>
              <p:nvPr/>
            </p:nvSpPr>
            <p:spPr bwMode="auto">
              <a:xfrm>
                <a:off x="4682" y="1366"/>
                <a:ext cx="1" cy="14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84" name="Line 147">
                <a:extLst>
                  <a:ext uri="{FF2B5EF4-FFF2-40B4-BE49-F238E27FC236}">
                    <a16:creationId xmlns:a16="http://schemas.microsoft.com/office/drawing/2014/main" id="{8AEE6C05-DB19-4FA8-8E6A-D940EA3761E5}"/>
                  </a:ext>
                </a:extLst>
              </p:cNvPr>
              <p:cNvSpPr>
                <a:spLocks noChangeShapeType="1"/>
              </p:cNvSpPr>
              <p:nvPr/>
            </p:nvSpPr>
            <p:spPr bwMode="auto">
              <a:xfrm>
                <a:off x="4668" y="1366"/>
                <a:ext cx="1" cy="170"/>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485" name="Freeform 148">
                <a:extLst>
                  <a:ext uri="{FF2B5EF4-FFF2-40B4-BE49-F238E27FC236}">
                    <a16:creationId xmlns:a16="http://schemas.microsoft.com/office/drawing/2014/main" id="{D7DEDDCD-B4E3-4884-9C63-A7944AEA11C3}"/>
                  </a:ext>
                </a:extLst>
              </p:cNvPr>
              <p:cNvSpPr>
                <a:spLocks/>
              </p:cNvSpPr>
              <p:nvPr/>
            </p:nvSpPr>
            <p:spPr bwMode="auto">
              <a:xfrm>
                <a:off x="3168" y="1275"/>
                <a:ext cx="1521" cy="289"/>
              </a:xfrm>
              <a:custGeom>
                <a:avLst/>
                <a:gdLst>
                  <a:gd name="T0" fmla="*/ 0 w 449"/>
                  <a:gd name="T1" fmla="*/ 560 h 80"/>
                  <a:gd name="T2" fmla="*/ 8709 w 449"/>
                  <a:gd name="T3" fmla="*/ 3771 h 80"/>
                  <a:gd name="T4" fmla="*/ 17453 w 449"/>
                  <a:gd name="T5" fmla="*/ 560 h 80"/>
                  <a:gd name="T6" fmla="*/ 17453 w 449"/>
                  <a:gd name="T7" fmla="*/ 0 h 80"/>
                  <a:gd name="T8" fmla="*/ 8709 w 449"/>
                  <a:gd name="T9" fmla="*/ 3212 h 80"/>
                  <a:gd name="T10" fmla="*/ 0 w 449"/>
                  <a:gd name="T11" fmla="*/ 0 h 80"/>
                  <a:gd name="T12" fmla="*/ 0 w 449"/>
                  <a:gd name="T13" fmla="*/ 56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80">
                    <a:moveTo>
                      <a:pt x="0" y="12"/>
                    </a:moveTo>
                    <a:cubicBezTo>
                      <a:pt x="0" y="50"/>
                      <a:pt x="100" y="80"/>
                      <a:pt x="224" y="80"/>
                    </a:cubicBezTo>
                    <a:cubicBezTo>
                      <a:pt x="349" y="80"/>
                      <a:pt x="449" y="50"/>
                      <a:pt x="449" y="12"/>
                    </a:cubicBezTo>
                    <a:cubicBezTo>
                      <a:pt x="449" y="0"/>
                      <a:pt x="449" y="0"/>
                      <a:pt x="449" y="0"/>
                    </a:cubicBezTo>
                    <a:cubicBezTo>
                      <a:pt x="449" y="38"/>
                      <a:pt x="349" y="68"/>
                      <a:pt x="224" y="68"/>
                    </a:cubicBezTo>
                    <a:cubicBezTo>
                      <a:pt x="100" y="68"/>
                      <a:pt x="0" y="38"/>
                      <a:pt x="0" y="0"/>
                    </a:cubicBezTo>
                    <a:lnTo>
                      <a:pt x="0" y="12"/>
                    </a:lnTo>
                    <a:close/>
                  </a:path>
                </a:pathLst>
              </a:custGeom>
              <a:solidFill>
                <a:srgbClr val="AAA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486" name="Freeform 149">
                <a:extLst>
                  <a:ext uri="{FF2B5EF4-FFF2-40B4-BE49-F238E27FC236}">
                    <a16:creationId xmlns:a16="http://schemas.microsoft.com/office/drawing/2014/main" id="{4F00B55C-367E-443E-8552-806EE2B14B6E}"/>
                  </a:ext>
                </a:extLst>
              </p:cNvPr>
              <p:cNvSpPr>
                <a:spLocks/>
              </p:cNvSpPr>
              <p:nvPr/>
            </p:nvSpPr>
            <p:spPr bwMode="auto">
              <a:xfrm>
                <a:off x="3168" y="1463"/>
                <a:ext cx="1521" cy="300"/>
              </a:xfrm>
              <a:custGeom>
                <a:avLst/>
                <a:gdLst>
                  <a:gd name="T0" fmla="*/ 17453 w 449"/>
                  <a:gd name="T1" fmla="*/ 0 h 83"/>
                  <a:gd name="T2" fmla="*/ 8709 w 449"/>
                  <a:gd name="T3" fmla="*/ 3448 h 83"/>
                  <a:gd name="T4" fmla="*/ 0 w 449"/>
                  <a:gd name="T5" fmla="*/ 0 h 83"/>
                  <a:gd name="T6" fmla="*/ 0 w 449"/>
                  <a:gd name="T7" fmla="*/ 470 h 83"/>
                  <a:gd name="T8" fmla="*/ 8709 w 449"/>
                  <a:gd name="T9" fmla="*/ 3918 h 83"/>
                  <a:gd name="T10" fmla="*/ 17453 w 449"/>
                  <a:gd name="T11" fmla="*/ 470 h 83"/>
                  <a:gd name="T12" fmla="*/ 17453 w 449"/>
                  <a:gd name="T13" fmla="*/ 0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83">
                    <a:moveTo>
                      <a:pt x="449" y="0"/>
                    </a:moveTo>
                    <a:cubicBezTo>
                      <a:pt x="449" y="38"/>
                      <a:pt x="349" y="73"/>
                      <a:pt x="224" y="73"/>
                    </a:cubicBezTo>
                    <a:cubicBezTo>
                      <a:pt x="100" y="73"/>
                      <a:pt x="0" y="38"/>
                      <a:pt x="0" y="0"/>
                    </a:cubicBezTo>
                    <a:cubicBezTo>
                      <a:pt x="0" y="10"/>
                      <a:pt x="0" y="10"/>
                      <a:pt x="0" y="10"/>
                    </a:cubicBezTo>
                    <a:cubicBezTo>
                      <a:pt x="0" y="48"/>
                      <a:pt x="100" y="83"/>
                      <a:pt x="224" y="83"/>
                    </a:cubicBezTo>
                    <a:cubicBezTo>
                      <a:pt x="349" y="83"/>
                      <a:pt x="449" y="48"/>
                      <a:pt x="449" y="10"/>
                    </a:cubicBezTo>
                    <a:lnTo>
                      <a:pt x="449" y="0"/>
                    </a:lnTo>
                    <a:close/>
                  </a:path>
                </a:pathLst>
              </a:custGeom>
              <a:solidFill>
                <a:srgbClr val="AAA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487" name="Freeform 150">
                <a:extLst>
                  <a:ext uri="{FF2B5EF4-FFF2-40B4-BE49-F238E27FC236}">
                    <a16:creationId xmlns:a16="http://schemas.microsoft.com/office/drawing/2014/main" id="{B2D66331-2BFF-4A9E-9E58-61B0265DB76B}"/>
                  </a:ext>
                </a:extLst>
              </p:cNvPr>
              <p:cNvSpPr>
                <a:spLocks/>
              </p:cNvSpPr>
              <p:nvPr/>
            </p:nvSpPr>
            <p:spPr bwMode="auto">
              <a:xfrm>
                <a:off x="3168" y="1275"/>
                <a:ext cx="1521" cy="488"/>
              </a:xfrm>
              <a:custGeom>
                <a:avLst/>
                <a:gdLst>
                  <a:gd name="T0" fmla="*/ 0 w 449"/>
                  <a:gd name="T1" fmla="*/ 2928 h 135"/>
                  <a:gd name="T2" fmla="*/ 8709 w 449"/>
                  <a:gd name="T3" fmla="*/ 6377 h 135"/>
                  <a:gd name="T4" fmla="*/ 17453 w 449"/>
                  <a:gd name="T5" fmla="*/ 2928 h 135"/>
                  <a:gd name="T6" fmla="*/ 17453 w 449"/>
                  <a:gd name="T7" fmla="*/ 0 h 135"/>
                  <a:gd name="T8" fmla="*/ 8709 w 449"/>
                  <a:gd name="T9" fmla="*/ 3214 h 135"/>
                  <a:gd name="T10" fmla="*/ 0 w 449"/>
                  <a:gd name="T11" fmla="*/ 0 h 135"/>
                  <a:gd name="T12" fmla="*/ 0 w 449"/>
                  <a:gd name="T13" fmla="*/ 2928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135">
                    <a:moveTo>
                      <a:pt x="0" y="62"/>
                    </a:moveTo>
                    <a:cubicBezTo>
                      <a:pt x="0" y="100"/>
                      <a:pt x="100" y="135"/>
                      <a:pt x="224" y="135"/>
                    </a:cubicBezTo>
                    <a:cubicBezTo>
                      <a:pt x="349" y="135"/>
                      <a:pt x="449" y="100"/>
                      <a:pt x="449" y="62"/>
                    </a:cubicBezTo>
                    <a:cubicBezTo>
                      <a:pt x="449" y="0"/>
                      <a:pt x="449" y="0"/>
                      <a:pt x="449" y="0"/>
                    </a:cubicBezTo>
                    <a:cubicBezTo>
                      <a:pt x="449" y="38"/>
                      <a:pt x="349" y="68"/>
                      <a:pt x="224" y="68"/>
                    </a:cubicBezTo>
                    <a:cubicBezTo>
                      <a:pt x="100" y="68"/>
                      <a:pt x="0" y="38"/>
                      <a:pt x="0" y="0"/>
                    </a:cubicBezTo>
                    <a:lnTo>
                      <a:pt x="0" y="62"/>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grpSp>
        <p:pic>
          <p:nvPicPr>
            <p:cNvPr id="1351" name="Picture 828" descr="Image result for stool emoji&quot;">
              <a:extLst>
                <a:ext uri="{FF2B5EF4-FFF2-40B4-BE49-F238E27FC236}">
                  <a16:creationId xmlns:a16="http://schemas.microsoft.com/office/drawing/2014/main" id="{C7012492-C6A9-4236-A1EF-C4D43EA3E9CA}"/>
                </a:ext>
              </a:extLst>
            </p:cNvPr>
            <p:cNvPicPr>
              <a:picLocks noChangeAspect="1" noChangeArrowheads="1"/>
            </p:cNvPicPr>
            <p:nvPr/>
          </p:nvPicPr>
          <p:blipFill>
            <a:blip r:embed="rId3" cstate="screen">
              <a:alphaModFix amt="85000"/>
              <a:extLst>
                <a:ext uri="{BEBA8EAE-BF5A-486C-A8C5-ECC9F3942E4B}">
                  <a14:imgProps xmlns:a14="http://schemas.microsoft.com/office/drawing/2010/main">
                    <a14:imgLayer r:embed="rId5">
                      <a14:imgEffect>
                        <a14:backgroundRemoval t="2841" b="89915" l="10000" r="94390">
                          <a14:foregroundMark x1="48049" y1="6392" x2="48049" y2="6392"/>
                          <a14:foregroundMark x1="49512" y1="5398" x2="48293" y2="14489"/>
                          <a14:foregroundMark x1="48293" y1="14489" x2="50854" y2="23722"/>
                          <a14:foregroundMark x1="50854" y1="23722" x2="64024" y2="33097"/>
                          <a14:foregroundMark x1="64024" y1="33097" x2="80732" y2="65767"/>
                          <a14:foregroundMark x1="80732" y1="65767" x2="79512" y2="77983"/>
                          <a14:foregroundMark x1="79512" y1="77983" x2="32317" y2="78267"/>
                          <a14:foregroundMark x1="32317" y1="78267" x2="22073" y2="55824"/>
                          <a14:foregroundMark x1="22073" y1="55824" x2="28902" y2="44744"/>
                          <a14:foregroundMark x1="28902" y1="44744" x2="30488" y2="36790"/>
                          <a14:foregroundMark x1="30488" y1="36790" x2="42561" y2="20455"/>
                          <a14:foregroundMark x1="42561" y1="20455" x2="45122" y2="12642"/>
                          <a14:foregroundMark x1="48659" y1="4830" x2="39146" y2="18040"/>
                          <a14:foregroundMark x1="32254" y1="31067" x2="31707" y2="32102"/>
                          <a14:foregroundMark x1="39146" y1="18040" x2="34900" y2="26067"/>
                          <a14:foregroundMark x1="31707" y1="32102" x2="24512" y2="33807"/>
                          <a14:foregroundMark x1="24512" y1="33807" x2="20000" y2="40057"/>
                          <a14:foregroundMark x1="20000" y1="40057" x2="18171" y2="51989"/>
                          <a14:foregroundMark x1="18171" y1="51989" x2="20610" y2="60511"/>
                          <a14:foregroundMark x1="20610" y1="60511" x2="13415" y2="59801"/>
                          <a14:foregroundMark x1="13415" y1="59801" x2="10610" y2="67756"/>
                          <a14:foregroundMark x1="10610" y1="67756" x2="10000" y2="77557"/>
                          <a14:foregroundMark x1="10000" y1="77557" x2="12927" y2="85511"/>
                          <a14:foregroundMark x1="12927" y1="85511" x2="19146" y2="90341"/>
                          <a14:foregroundMark x1="19146" y1="90341" x2="53293" y2="92330"/>
                          <a14:foregroundMark x1="53293" y1="92330" x2="85488" y2="85795"/>
                          <a14:foregroundMark x1="85488" y1="85795" x2="93659" y2="81250"/>
                          <a14:foregroundMark x1="93659" y1="81250" x2="95122" y2="73438"/>
                          <a14:foregroundMark x1="95122" y1="73438" x2="91610" y2="59120"/>
                          <a14:foregroundMark x1="83674" y1="51814" x2="82927" y2="51420"/>
                          <a14:foregroundMark x1="89746" y1="55019" x2="83850" y2="51907"/>
                          <a14:foregroundMark x1="80215" y1="47672" x2="73780" y2="38778"/>
                          <a14:foregroundMark x1="82927" y1="51420" x2="82074" y2="50241"/>
                          <a14:foregroundMark x1="73780" y1="38778" x2="71463" y2="30398"/>
                          <a14:foregroundMark x1="71463" y1="30398" x2="66341" y2="23295"/>
                          <a14:foregroundMark x1="66341" y1="23295" x2="57805" y2="18608"/>
                          <a14:foregroundMark x1="57805" y1="18608" x2="52805" y2="10938"/>
                          <a14:foregroundMark x1="52805" y1="10938" x2="50244" y2="2841"/>
                          <a14:foregroundMark x1="50244" y1="2841" x2="46585" y2="6392"/>
                          <a14:foregroundMark x1="92439" y1="64773" x2="94390" y2="72869"/>
                          <a14:foregroundMark x1="94390" y1="72869" x2="93171" y2="80682"/>
                          <a14:backgroundMark x1="90610" y1="56250" x2="91829" y2="55256"/>
                          <a14:backgroundMark x1="90854" y1="54403" x2="92683" y2="58523"/>
                          <a14:backgroundMark x1="92195" y1="57813" x2="90610" y2="52699"/>
                          <a14:backgroundMark x1="82927" y1="48864" x2="81829" y2="50000"/>
                          <a14:backgroundMark x1="32927" y1="28125" x2="34390" y2="29119"/>
                        </a14:backgroundRemoval>
                      </a14:imgEffect>
                    </a14:imgLayer>
                  </a14:imgProps>
                </a:ext>
                <a:ext uri="{28A0092B-C50C-407E-A947-70E740481C1C}">
                  <a14:useLocalDpi xmlns:a14="http://schemas.microsoft.com/office/drawing/2010/main"/>
                </a:ext>
              </a:extLst>
            </a:blip>
            <a:srcRect/>
            <a:stretch>
              <a:fillRect/>
            </a:stretch>
          </p:blipFill>
          <p:spPr bwMode="auto">
            <a:xfrm>
              <a:off x="621666" y="736349"/>
              <a:ext cx="222249" cy="2193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88" name="Group 1487">
            <a:extLst>
              <a:ext uri="{FF2B5EF4-FFF2-40B4-BE49-F238E27FC236}">
                <a16:creationId xmlns:a16="http://schemas.microsoft.com/office/drawing/2014/main" id="{1B9CF623-879D-400D-8C96-632B21B14E99}"/>
              </a:ext>
            </a:extLst>
          </p:cNvPr>
          <p:cNvGrpSpPr/>
          <p:nvPr/>
        </p:nvGrpSpPr>
        <p:grpSpPr>
          <a:xfrm>
            <a:off x="3720763" y="5253900"/>
            <a:ext cx="452463" cy="654448"/>
            <a:chOff x="594818" y="559923"/>
            <a:chExt cx="278809" cy="403274"/>
          </a:xfrm>
        </p:grpSpPr>
        <p:grpSp>
          <p:nvGrpSpPr>
            <p:cNvPr id="1489" name="Group 3">
              <a:extLst>
                <a:ext uri="{FF2B5EF4-FFF2-40B4-BE49-F238E27FC236}">
                  <a16:creationId xmlns:a16="http://schemas.microsoft.com/office/drawing/2014/main" id="{FDD8D51E-FA40-45D0-94D7-D02FF6AEE49E}"/>
                </a:ext>
              </a:extLst>
            </p:cNvPr>
            <p:cNvGrpSpPr>
              <a:grpSpLocks/>
            </p:cNvGrpSpPr>
            <p:nvPr/>
          </p:nvGrpSpPr>
          <p:grpSpPr bwMode="auto">
            <a:xfrm>
              <a:off x="594818" y="559923"/>
              <a:ext cx="278809" cy="403274"/>
              <a:chOff x="3168" y="1008"/>
              <a:chExt cx="1521" cy="2200"/>
            </a:xfrm>
          </p:grpSpPr>
          <p:sp>
            <p:nvSpPr>
              <p:cNvPr id="1491" name="Freeform 4">
                <a:extLst>
                  <a:ext uri="{FF2B5EF4-FFF2-40B4-BE49-F238E27FC236}">
                    <a16:creationId xmlns:a16="http://schemas.microsoft.com/office/drawing/2014/main" id="{870DCBA6-5E82-43BF-9A4B-E342F8C73DCB}"/>
                  </a:ext>
                </a:extLst>
              </p:cNvPr>
              <p:cNvSpPr>
                <a:spLocks/>
              </p:cNvSpPr>
              <p:nvPr/>
            </p:nvSpPr>
            <p:spPr bwMode="auto">
              <a:xfrm>
                <a:off x="3202" y="1575"/>
                <a:ext cx="1453" cy="246"/>
              </a:xfrm>
              <a:custGeom>
                <a:avLst/>
                <a:gdLst>
                  <a:gd name="T0" fmla="*/ 8318 w 429"/>
                  <a:gd name="T1" fmla="*/ 2460 h 68"/>
                  <a:gd name="T2" fmla="*/ 0 w 429"/>
                  <a:gd name="T3" fmla="*/ 0 h 68"/>
                  <a:gd name="T4" fmla="*/ 81 w 429"/>
                  <a:gd name="T5" fmla="*/ 760 h 68"/>
                  <a:gd name="T6" fmla="*/ 8318 w 429"/>
                  <a:gd name="T7" fmla="*/ 3220 h 68"/>
                  <a:gd name="T8" fmla="*/ 16589 w 429"/>
                  <a:gd name="T9" fmla="*/ 760 h 68"/>
                  <a:gd name="T10" fmla="*/ 16667 w 429"/>
                  <a:gd name="T11" fmla="*/ 0 h 68"/>
                  <a:gd name="T12" fmla="*/ 8318 w 429"/>
                  <a:gd name="T13" fmla="*/ 2460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9" h="68">
                    <a:moveTo>
                      <a:pt x="214" y="52"/>
                    </a:moveTo>
                    <a:cubicBezTo>
                      <a:pt x="113" y="52"/>
                      <a:pt x="28" y="29"/>
                      <a:pt x="0" y="0"/>
                    </a:cubicBezTo>
                    <a:cubicBezTo>
                      <a:pt x="0" y="0"/>
                      <a:pt x="1" y="16"/>
                      <a:pt x="2" y="16"/>
                    </a:cubicBezTo>
                    <a:cubicBezTo>
                      <a:pt x="31" y="44"/>
                      <a:pt x="115" y="68"/>
                      <a:pt x="214" y="68"/>
                    </a:cubicBezTo>
                    <a:cubicBezTo>
                      <a:pt x="314" y="68"/>
                      <a:pt x="397" y="45"/>
                      <a:pt x="427" y="16"/>
                    </a:cubicBezTo>
                    <a:cubicBezTo>
                      <a:pt x="428" y="16"/>
                      <a:pt x="429" y="0"/>
                      <a:pt x="429" y="0"/>
                    </a:cubicBezTo>
                    <a:cubicBezTo>
                      <a:pt x="401" y="29"/>
                      <a:pt x="316" y="52"/>
                      <a:pt x="214" y="52"/>
                    </a:cubicBezTo>
                    <a:close/>
                  </a:path>
                </a:pathLst>
              </a:custGeom>
              <a:solidFill>
                <a:srgbClr val="DDEB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492" name="Freeform 5">
                <a:extLst>
                  <a:ext uri="{FF2B5EF4-FFF2-40B4-BE49-F238E27FC236}">
                    <a16:creationId xmlns:a16="http://schemas.microsoft.com/office/drawing/2014/main" id="{76725843-2F58-442B-A3B8-5C4BCEDF7DD3}"/>
                  </a:ext>
                </a:extLst>
              </p:cNvPr>
              <p:cNvSpPr>
                <a:spLocks/>
              </p:cNvSpPr>
              <p:nvPr/>
            </p:nvSpPr>
            <p:spPr bwMode="auto">
              <a:xfrm>
                <a:off x="3256" y="1673"/>
                <a:ext cx="1341" cy="1535"/>
              </a:xfrm>
              <a:custGeom>
                <a:avLst/>
                <a:gdLst>
                  <a:gd name="T0" fmla="*/ 15377 w 396"/>
                  <a:gd name="T1" fmla="*/ 0 h 425"/>
                  <a:gd name="T2" fmla="*/ 7694 w 396"/>
                  <a:gd name="T3" fmla="*/ 1932 h 425"/>
                  <a:gd name="T4" fmla="*/ 0 w 396"/>
                  <a:gd name="T5" fmla="*/ 0 h 425"/>
                  <a:gd name="T6" fmla="*/ 1043 w 396"/>
                  <a:gd name="T7" fmla="*/ 16683 h 425"/>
                  <a:gd name="T8" fmla="*/ 1043 w 396"/>
                  <a:gd name="T9" fmla="*/ 16722 h 425"/>
                  <a:gd name="T10" fmla="*/ 7694 w 396"/>
                  <a:gd name="T11" fmla="*/ 20024 h 425"/>
                  <a:gd name="T12" fmla="*/ 14334 w 396"/>
                  <a:gd name="T13" fmla="*/ 16722 h 425"/>
                  <a:gd name="T14" fmla="*/ 14334 w 396"/>
                  <a:gd name="T15" fmla="*/ 16683 h 425"/>
                  <a:gd name="T16" fmla="*/ 15377 w 396"/>
                  <a:gd name="T17" fmla="*/ 0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6" h="425">
                    <a:moveTo>
                      <a:pt x="396" y="0"/>
                    </a:moveTo>
                    <a:cubicBezTo>
                      <a:pt x="359" y="23"/>
                      <a:pt x="285" y="41"/>
                      <a:pt x="198" y="41"/>
                    </a:cubicBezTo>
                    <a:cubicBezTo>
                      <a:pt x="112" y="41"/>
                      <a:pt x="38" y="23"/>
                      <a:pt x="0" y="0"/>
                    </a:cubicBezTo>
                    <a:cubicBezTo>
                      <a:pt x="27" y="354"/>
                      <a:pt x="27" y="354"/>
                      <a:pt x="27" y="354"/>
                    </a:cubicBezTo>
                    <a:cubicBezTo>
                      <a:pt x="27" y="355"/>
                      <a:pt x="27" y="355"/>
                      <a:pt x="27" y="355"/>
                    </a:cubicBezTo>
                    <a:cubicBezTo>
                      <a:pt x="27" y="394"/>
                      <a:pt x="103" y="425"/>
                      <a:pt x="198" y="425"/>
                    </a:cubicBezTo>
                    <a:cubicBezTo>
                      <a:pt x="293" y="425"/>
                      <a:pt x="369" y="394"/>
                      <a:pt x="369" y="355"/>
                    </a:cubicBezTo>
                    <a:cubicBezTo>
                      <a:pt x="369" y="354"/>
                      <a:pt x="369" y="354"/>
                      <a:pt x="369" y="354"/>
                    </a:cubicBezTo>
                    <a:lnTo>
                      <a:pt x="396" y="0"/>
                    </a:lnTo>
                    <a:close/>
                  </a:path>
                </a:pathLst>
              </a:custGeom>
              <a:solidFill>
                <a:srgbClr val="EAF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493" name="Freeform 6">
                <a:extLst>
                  <a:ext uri="{FF2B5EF4-FFF2-40B4-BE49-F238E27FC236}">
                    <a16:creationId xmlns:a16="http://schemas.microsoft.com/office/drawing/2014/main" id="{0F943AF8-7F2D-46C3-BFB7-8FF0EE256AA7}"/>
                  </a:ext>
                </a:extLst>
              </p:cNvPr>
              <p:cNvSpPr>
                <a:spLocks/>
              </p:cNvSpPr>
              <p:nvPr/>
            </p:nvSpPr>
            <p:spPr bwMode="auto">
              <a:xfrm>
                <a:off x="3283" y="1694"/>
                <a:ext cx="105" cy="120"/>
              </a:xfrm>
              <a:custGeom>
                <a:avLst/>
                <a:gdLst>
                  <a:gd name="T0" fmla="*/ 115 w 31"/>
                  <a:gd name="T1" fmla="*/ 1585 h 33"/>
                  <a:gd name="T2" fmla="*/ 1206 w 31"/>
                  <a:gd name="T3" fmla="*/ 582 h 33"/>
                  <a:gd name="T4" fmla="*/ 0 w 31"/>
                  <a:gd name="T5" fmla="*/ 0 h 33"/>
                  <a:gd name="T6" fmla="*/ 0 60000 65536"/>
                  <a:gd name="T7" fmla="*/ 0 60000 65536"/>
                  <a:gd name="T8" fmla="*/ 0 60000 65536"/>
                </a:gdLst>
                <a:ahLst/>
                <a:cxnLst>
                  <a:cxn ang="T6">
                    <a:pos x="T0" y="T1"/>
                  </a:cxn>
                  <a:cxn ang="T7">
                    <a:pos x="T2" y="T3"/>
                  </a:cxn>
                  <a:cxn ang="T8">
                    <a:pos x="T4" y="T5"/>
                  </a:cxn>
                </a:cxnLst>
                <a:rect l="0" t="0" r="r" b="b"/>
                <a:pathLst>
                  <a:path w="31" h="33">
                    <a:moveTo>
                      <a:pt x="3" y="33"/>
                    </a:moveTo>
                    <a:cubicBezTo>
                      <a:pt x="6" y="16"/>
                      <a:pt x="18" y="18"/>
                      <a:pt x="31" y="12"/>
                    </a:cubicBezTo>
                    <a:cubicBezTo>
                      <a:pt x="20" y="10"/>
                      <a:pt x="9" y="5"/>
                      <a:pt x="0" y="0"/>
                    </a:cubicBezTo>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494" name="Oval 7">
                <a:extLst>
                  <a:ext uri="{FF2B5EF4-FFF2-40B4-BE49-F238E27FC236}">
                    <a16:creationId xmlns:a16="http://schemas.microsoft.com/office/drawing/2014/main" id="{7E946E81-60A9-4E80-9653-4B8D27D05C57}"/>
                  </a:ext>
                </a:extLst>
              </p:cNvPr>
              <p:cNvSpPr>
                <a:spLocks noChangeArrowheads="1"/>
              </p:cNvSpPr>
              <p:nvPr/>
            </p:nvSpPr>
            <p:spPr bwMode="auto">
              <a:xfrm>
                <a:off x="3192" y="1008"/>
                <a:ext cx="1470" cy="452"/>
              </a:xfrm>
              <a:prstGeom prst="ellipse">
                <a:avLst/>
              </a:prstGeom>
              <a:solidFill>
                <a:srgbClr val="D4D1D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495" name="Freeform 10">
                <a:extLst>
                  <a:ext uri="{FF2B5EF4-FFF2-40B4-BE49-F238E27FC236}">
                    <a16:creationId xmlns:a16="http://schemas.microsoft.com/office/drawing/2014/main" id="{3ED569DD-EC68-4D44-A18C-F89AD9FA2C4E}"/>
                  </a:ext>
                </a:extLst>
              </p:cNvPr>
              <p:cNvSpPr>
                <a:spLocks/>
              </p:cNvSpPr>
              <p:nvPr/>
            </p:nvSpPr>
            <p:spPr bwMode="auto">
              <a:xfrm>
                <a:off x="3717" y="2854"/>
                <a:ext cx="423" cy="202"/>
              </a:xfrm>
              <a:custGeom>
                <a:avLst/>
                <a:gdLst>
                  <a:gd name="T0" fmla="*/ 2406 w 125"/>
                  <a:gd name="T1" fmla="*/ 2630 h 56"/>
                  <a:gd name="T2" fmla="*/ 0 w 125"/>
                  <a:gd name="T3" fmla="*/ 1313 h 56"/>
                  <a:gd name="T4" fmla="*/ 0 w 125"/>
                  <a:gd name="T5" fmla="*/ 1313 h 56"/>
                  <a:gd name="T6" fmla="*/ 2406 w 125"/>
                  <a:gd name="T7" fmla="*/ 0 h 56"/>
                  <a:gd name="T8" fmla="*/ 4843 w 125"/>
                  <a:gd name="T9" fmla="*/ 1313 h 56"/>
                  <a:gd name="T10" fmla="*/ 2406 w 125"/>
                  <a:gd name="T11" fmla="*/ 263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 h="56">
                    <a:moveTo>
                      <a:pt x="62" y="56"/>
                    </a:moveTo>
                    <a:cubicBezTo>
                      <a:pt x="27" y="56"/>
                      <a:pt x="0" y="44"/>
                      <a:pt x="0" y="28"/>
                    </a:cubicBezTo>
                    <a:cubicBezTo>
                      <a:pt x="0" y="28"/>
                      <a:pt x="0" y="28"/>
                      <a:pt x="0" y="28"/>
                    </a:cubicBezTo>
                    <a:cubicBezTo>
                      <a:pt x="0" y="13"/>
                      <a:pt x="27" y="0"/>
                      <a:pt x="62" y="0"/>
                    </a:cubicBezTo>
                    <a:cubicBezTo>
                      <a:pt x="97" y="0"/>
                      <a:pt x="125" y="13"/>
                      <a:pt x="125" y="28"/>
                    </a:cubicBezTo>
                    <a:cubicBezTo>
                      <a:pt x="125" y="44"/>
                      <a:pt x="97" y="56"/>
                      <a:pt x="62" y="56"/>
                    </a:cubicBezTo>
                    <a:close/>
                  </a:path>
                </a:pathLst>
              </a:custGeom>
              <a:solidFill>
                <a:srgbClr val="CEE3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496" name="Freeform 11">
                <a:extLst>
                  <a:ext uri="{FF2B5EF4-FFF2-40B4-BE49-F238E27FC236}">
                    <a16:creationId xmlns:a16="http://schemas.microsoft.com/office/drawing/2014/main" id="{93FCA92C-520D-42B6-817B-57212BB468D5}"/>
                  </a:ext>
                </a:extLst>
              </p:cNvPr>
              <p:cNvSpPr>
                <a:spLocks/>
              </p:cNvSpPr>
              <p:nvPr/>
            </p:nvSpPr>
            <p:spPr bwMode="auto">
              <a:xfrm>
                <a:off x="3717" y="2854"/>
                <a:ext cx="423" cy="108"/>
              </a:xfrm>
              <a:custGeom>
                <a:avLst/>
                <a:gdLst>
                  <a:gd name="T0" fmla="*/ 2406 w 125"/>
                  <a:gd name="T1" fmla="*/ 180 h 30"/>
                  <a:gd name="T2" fmla="*/ 4843 w 125"/>
                  <a:gd name="T3" fmla="*/ 1400 h 30"/>
                  <a:gd name="T4" fmla="*/ 4843 w 125"/>
                  <a:gd name="T5" fmla="*/ 1310 h 30"/>
                  <a:gd name="T6" fmla="*/ 2406 w 125"/>
                  <a:gd name="T7" fmla="*/ 0 h 30"/>
                  <a:gd name="T8" fmla="*/ 0 w 125"/>
                  <a:gd name="T9" fmla="*/ 1310 h 30"/>
                  <a:gd name="T10" fmla="*/ 0 w 125"/>
                  <a:gd name="T11" fmla="*/ 1400 h 30"/>
                  <a:gd name="T12" fmla="*/ 2406 w 125"/>
                  <a:gd name="T13" fmla="*/ 18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 h="30">
                    <a:moveTo>
                      <a:pt x="62" y="4"/>
                    </a:moveTo>
                    <a:cubicBezTo>
                      <a:pt x="96" y="4"/>
                      <a:pt x="123" y="16"/>
                      <a:pt x="125" y="30"/>
                    </a:cubicBezTo>
                    <a:cubicBezTo>
                      <a:pt x="125" y="30"/>
                      <a:pt x="125" y="29"/>
                      <a:pt x="125" y="28"/>
                    </a:cubicBezTo>
                    <a:cubicBezTo>
                      <a:pt x="125" y="13"/>
                      <a:pt x="97" y="0"/>
                      <a:pt x="62" y="0"/>
                    </a:cubicBezTo>
                    <a:cubicBezTo>
                      <a:pt x="27" y="0"/>
                      <a:pt x="0" y="13"/>
                      <a:pt x="0" y="28"/>
                    </a:cubicBezTo>
                    <a:cubicBezTo>
                      <a:pt x="0" y="29"/>
                      <a:pt x="0" y="30"/>
                      <a:pt x="0" y="30"/>
                    </a:cubicBezTo>
                    <a:cubicBezTo>
                      <a:pt x="2" y="16"/>
                      <a:pt x="29" y="4"/>
                      <a:pt x="62" y="4"/>
                    </a:cubicBezTo>
                    <a:close/>
                  </a:path>
                </a:pathLst>
              </a:custGeom>
              <a:solidFill>
                <a:srgbClr val="BBD9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497" name="Oval 12">
                <a:extLst>
                  <a:ext uri="{FF2B5EF4-FFF2-40B4-BE49-F238E27FC236}">
                    <a16:creationId xmlns:a16="http://schemas.microsoft.com/office/drawing/2014/main" id="{8F620665-9780-4724-9C04-3F00E3D6688E}"/>
                  </a:ext>
                </a:extLst>
              </p:cNvPr>
              <p:cNvSpPr>
                <a:spLocks noChangeArrowheads="1"/>
              </p:cNvSpPr>
              <p:nvPr/>
            </p:nvSpPr>
            <p:spPr bwMode="auto">
              <a:xfrm>
                <a:off x="3842" y="2912"/>
                <a:ext cx="173" cy="87"/>
              </a:xfrm>
              <a:prstGeom prst="ellipse">
                <a:avLst/>
              </a:prstGeom>
              <a:solidFill>
                <a:srgbClr val="B4D5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498" name="Freeform 13">
                <a:extLst>
                  <a:ext uri="{FF2B5EF4-FFF2-40B4-BE49-F238E27FC236}">
                    <a16:creationId xmlns:a16="http://schemas.microsoft.com/office/drawing/2014/main" id="{76BE09DD-5B25-4AA6-B66E-3C7A9E36D159}"/>
                  </a:ext>
                </a:extLst>
              </p:cNvPr>
              <p:cNvSpPr>
                <a:spLocks/>
              </p:cNvSpPr>
              <p:nvPr/>
            </p:nvSpPr>
            <p:spPr bwMode="auto">
              <a:xfrm>
                <a:off x="3842" y="2912"/>
                <a:ext cx="173" cy="54"/>
              </a:xfrm>
              <a:custGeom>
                <a:avLst/>
                <a:gdLst>
                  <a:gd name="T0" fmla="*/ 977 w 51"/>
                  <a:gd name="T1" fmla="*/ 234 h 15"/>
                  <a:gd name="T2" fmla="*/ 1957 w 51"/>
                  <a:gd name="T3" fmla="*/ 698 h 15"/>
                  <a:gd name="T4" fmla="*/ 1991 w 51"/>
                  <a:gd name="T5" fmla="*/ 558 h 15"/>
                  <a:gd name="T6" fmla="*/ 977 w 51"/>
                  <a:gd name="T7" fmla="*/ 0 h 15"/>
                  <a:gd name="T8" fmla="*/ 0 w 51"/>
                  <a:gd name="T9" fmla="*/ 558 h 15"/>
                  <a:gd name="T10" fmla="*/ 0 w 51"/>
                  <a:gd name="T11" fmla="*/ 698 h 15"/>
                  <a:gd name="T12" fmla="*/ 977 w 51"/>
                  <a:gd name="T13" fmla="*/ 23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15">
                    <a:moveTo>
                      <a:pt x="25" y="5"/>
                    </a:moveTo>
                    <a:cubicBezTo>
                      <a:pt x="38" y="5"/>
                      <a:pt x="48" y="9"/>
                      <a:pt x="50" y="15"/>
                    </a:cubicBezTo>
                    <a:cubicBezTo>
                      <a:pt x="51" y="14"/>
                      <a:pt x="51" y="13"/>
                      <a:pt x="51" y="12"/>
                    </a:cubicBezTo>
                    <a:cubicBezTo>
                      <a:pt x="51" y="6"/>
                      <a:pt x="39" y="0"/>
                      <a:pt x="25" y="0"/>
                    </a:cubicBezTo>
                    <a:cubicBezTo>
                      <a:pt x="11" y="0"/>
                      <a:pt x="0" y="6"/>
                      <a:pt x="0" y="12"/>
                    </a:cubicBezTo>
                    <a:cubicBezTo>
                      <a:pt x="0" y="13"/>
                      <a:pt x="0" y="14"/>
                      <a:pt x="0" y="15"/>
                    </a:cubicBezTo>
                    <a:cubicBezTo>
                      <a:pt x="3" y="9"/>
                      <a:pt x="13" y="5"/>
                      <a:pt x="25" y="5"/>
                    </a:cubicBezTo>
                    <a:close/>
                  </a:path>
                </a:pathLst>
              </a:custGeom>
              <a:solidFill>
                <a:srgbClr val="8EC1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499" name="Freeform 14">
                <a:extLst>
                  <a:ext uri="{FF2B5EF4-FFF2-40B4-BE49-F238E27FC236}">
                    <a16:creationId xmlns:a16="http://schemas.microsoft.com/office/drawing/2014/main" id="{33735A21-58BB-4A54-906F-C9652A517C1A}"/>
                  </a:ext>
                </a:extLst>
              </p:cNvPr>
              <p:cNvSpPr>
                <a:spLocks/>
              </p:cNvSpPr>
              <p:nvPr/>
            </p:nvSpPr>
            <p:spPr bwMode="auto">
              <a:xfrm>
                <a:off x="3168" y="1275"/>
                <a:ext cx="1521" cy="488"/>
              </a:xfrm>
              <a:custGeom>
                <a:avLst/>
                <a:gdLst>
                  <a:gd name="T0" fmla="*/ 0 w 449"/>
                  <a:gd name="T1" fmla="*/ 2928 h 135"/>
                  <a:gd name="T2" fmla="*/ 8709 w 449"/>
                  <a:gd name="T3" fmla="*/ 6377 h 135"/>
                  <a:gd name="T4" fmla="*/ 17453 w 449"/>
                  <a:gd name="T5" fmla="*/ 2928 h 135"/>
                  <a:gd name="T6" fmla="*/ 17453 w 449"/>
                  <a:gd name="T7" fmla="*/ 0 h 135"/>
                  <a:gd name="T8" fmla="*/ 8709 w 449"/>
                  <a:gd name="T9" fmla="*/ 3214 h 135"/>
                  <a:gd name="T10" fmla="*/ 0 w 449"/>
                  <a:gd name="T11" fmla="*/ 0 h 135"/>
                  <a:gd name="T12" fmla="*/ 0 w 449"/>
                  <a:gd name="T13" fmla="*/ 2928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135">
                    <a:moveTo>
                      <a:pt x="0" y="62"/>
                    </a:moveTo>
                    <a:cubicBezTo>
                      <a:pt x="0" y="100"/>
                      <a:pt x="100" y="135"/>
                      <a:pt x="224" y="135"/>
                    </a:cubicBezTo>
                    <a:cubicBezTo>
                      <a:pt x="349" y="135"/>
                      <a:pt x="449" y="100"/>
                      <a:pt x="449" y="62"/>
                    </a:cubicBezTo>
                    <a:cubicBezTo>
                      <a:pt x="449" y="0"/>
                      <a:pt x="449" y="0"/>
                      <a:pt x="449" y="0"/>
                    </a:cubicBezTo>
                    <a:cubicBezTo>
                      <a:pt x="449" y="38"/>
                      <a:pt x="349" y="68"/>
                      <a:pt x="224" y="68"/>
                    </a:cubicBezTo>
                    <a:cubicBezTo>
                      <a:pt x="100" y="68"/>
                      <a:pt x="0" y="38"/>
                      <a:pt x="0" y="0"/>
                    </a:cubicBezTo>
                    <a:lnTo>
                      <a:pt x="0" y="62"/>
                    </a:lnTo>
                    <a:close/>
                  </a:path>
                </a:pathLst>
              </a:custGeom>
              <a:solidFill>
                <a:srgbClr val="B9B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00" name="Freeform 15">
                <a:extLst>
                  <a:ext uri="{FF2B5EF4-FFF2-40B4-BE49-F238E27FC236}">
                    <a16:creationId xmlns:a16="http://schemas.microsoft.com/office/drawing/2014/main" id="{2ABEDF5E-72FF-48E7-B061-57A3804AF969}"/>
                  </a:ext>
                </a:extLst>
              </p:cNvPr>
              <p:cNvSpPr>
                <a:spLocks/>
              </p:cNvSpPr>
              <p:nvPr/>
            </p:nvSpPr>
            <p:spPr bwMode="auto">
              <a:xfrm>
                <a:off x="3283" y="1705"/>
                <a:ext cx="88" cy="1243"/>
              </a:xfrm>
              <a:custGeom>
                <a:avLst/>
                <a:gdLst>
                  <a:gd name="T0" fmla="*/ 0 w 88"/>
                  <a:gd name="T1" fmla="*/ 0 h 1243"/>
                  <a:gd name="T2" fmla="*/ 88 w 88"/>
                  <a:gd name="T3" fmla="*/ 1243 h 1243"/>
                  <a:gd name="T4" fmla="*/ 0 w 88"/>
                  <a:gd name="T5" fmla="*/ 0 h 1243"/>
                  <a:gd name="T6" fmla="*/ 0 60000 65536"/>
                  <a:gd name="T7" fmla="*/ 0 60000 65536"/>
                  <a:gd name="T8" fmla="*/ 0 60000 65536"/>
                </a:gdLst>
                <a:ahLst/>
                <a:cxnLst>
                  <a:cxn ang="T6">
                    <a:pos x="T0" y="T1"/>
                  </a:cxn>
                  <a:cxn ang="T7">
                    <a:pos x="T2" y="T3"/>
                  </a:cxn>
                  <a:cxn ang="T8">
                    <a:pos x="T4" y="T5"/>
                  </a:cxn>
                </a:cxnLst>
                <a:rect l="0" t="0" r="r" b="b"/>
                <a:pathLst>
                  <a:path w="88" h="1243">
                    <a:moveTo>
                      <a:pt x="0" y="0"/>
                    </a:moveTo>
                    <a:lnTo>
                      <a:pt x="88" y="1243"/>
                    </a:lnTo>
                    <a:lnTo>
                      <a:pt x="0" y="0"/>
                    </a:lnTo>
                    <a:close/>
                  </a:path>
                </a:pathLst>
              </a:custGeom>
              <a:solidFill>
                <a:srgbClr val="EAF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01" name="Line 16">
                <a:extLst>
                  <a:ext uri="{FF2B5EF4-FFF2-40B4-BE49-F238E27FC236}">
                    <a16:creationId xmlns:a16="http://schemas.microsoft.com/office/drawing/2014/main" id="{0074958F-88B5-4CA3-8994-374F75CD78A4}"/>
                  </a:ext>
                </a:extLst>
              </p:cNvPr>
              <p:cNvSpPr>
                <a:spLocks noChangeShapeType="1"/>
              </p:cNvSpPr>
              <p:nvPr/>
            </p:nvSpPr>
            <p:spPr bwMode="auto">
              <a:xfrm>
                <a:off x="3283" y="1705"/>
                <a:ext cx="88" cy="124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02" name="Freeform 17">
                <a:extLst>
                  <a:ext uri="{FF2B5EF4-FFF2-40B4-BE49-F238E27FC236}">
                    <a16:creationId xmlns:a16="http://schemas.microsoft.com/office/drawing/2014/main" id="{267AB4B8-91CA-44A2-9A53-C4864EA1D6BD}"/>
                  </a:ext>
                </a:extLst>
              </p:cNvPr>
              <p:cNvSpPr>
                <a:spLocks/>
              </p:cNvSpPr>
              <p:nvPr/>
            </p:nvSpPr>
            <p:spPr bwMode="auto">
              <a:xfrm>
                <a:off x="4482" y="1687"/>
                <a:ext cx="88" cy="1279"/>
              </a:xfrm>
              <a:custGeom>
                <a:avLst/>
                <a:gdLst>
                  <a:gd name="T0" fmla="*/ 88 w 88"/>
                  <a:gd name="T1" fmla="*/ 0 h 1279"/>
                  <a:gd name="T2" fmla="*/ 0 w 88"/>
                  <a:gd name="T3" fmla="*/ 1279 h 1279"/>
                  <a:gd name="T4" fmla="*/ 88 w 88"/>
                  <a:gd name="T5" fmla="*/ 0 h 1279"/>
                  <a:gd name="T6" fmla="*/ 0 60000 65536"/>
                  <a:gd name="T7" fmla="*/ 0 60000 65536"/>
                  <a:gd name="T8" fmla="*/ 0 60000 65536"/>
                </a:gdLst>
                <a:ahLst/>
                <a:cxnLst>
                  <a:cxn ang="T6">
                    <a:pos x="T0" y="T1"/>
                  </a:cxn>
                  <a:cxn ang="T7">
                    <a:pos x="T2" y="T3"/>
                  </a:cxn>
                  <a:cxn ang="T8">
                    <a:pos x="T4" y="T5"/>
                  </a:cxn>
                </a:cxnLst>
                <a:rect l="0" t="0" r="r" b="b"/>
                <a:pathLst>
                  <a:path w="88" h="1279">
                    <a:moveTo>
                      <a:pt x="88" y="0"/>
                    </a:moveTo>
                    <a:lnTo>
                      <a:pt x="0" y="1279"/>
                    </a:lnTo>
                    <a:lnTo>
                      <a:pt x="88" y="0"/>
                    </a:lnTo>
                    <a:close/>
                  </a:path>
                </a:pathLst>
              </a:custGeom>
              <a:solidFill>
                <a:srgbClr val="EAF3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03" name="Line 18">
                <a:extLst>
                  <a:ext uri="{FF2B5EF4-FFF2-40B4-BE49-F238E27FC236}">
                    <a16:creationId xmlns:a16="http://schemas.microsoft.com/office/drawing/2014/main" id="{5E34D0C3-BA8C-47F8-8762-66EF160C6569}"/>
                  </a:ext>
                </a:extLst>
              </p:cNvPr>
              <p:cNvSpPr>
                <a:spLocks noChangeShapeType="1"/>
              </p:cNvSpPr>
              <p:nvPr/>
            </p:nvSpPr>
            <p:spPr bwMode="auto">
              <a:xfrm flipH="1">
                <a:off x="4482" y="1687"/>
                <a:ext cx="88" cy="1279"/>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04" name="Freeform 19">
                <a:extLst>
                  <a:ext uri="{FF2B5EF4-FFF2-40B4-BE49-F238E27FC236}">
                    <a16:creationId xmlns:a16="http://schemas.microsoft.com/office/drawing/2014/main" id="{86D3B25C-E3AF-410A-88BB-ADB2B25C9C10}"/>
                  </a:ext>
                </a:extLst>
              </p:cNvPr>
              <p:cNvSpPr>
                <a:spLocks/>
              </p:cNvSpPr>
              <p:nvPr/>
            </p:nvSpPr>
            <p:spPr bwMode="auto">
              <a:xfrm>
                <a:off x="3192" y="1232"/>
                <a:ext cx="1470" cy="253"/>
              </a:xfrm>
              <a:custGeom>
                <a:avLst/>
                <a:gdLst>
                  <a:gd name="T0" fmla="*/ 16864 w 434"/>
                  <a:gd name="T1" fmla="*/ 380 h 70"/>
                  <a:gd name="T2" fmla="*/ 8434 w 434"/>
                  <a:gd name="T3" fmla="*/ 3303 h 70"/>
                  <a:gd name="T4" fmla="*/ 0 w 434"/>
                  <a:gd name="T5" fmla="*/ 380 h 70"/>
                  <a:gd name="T6" fmla="*/ 0 w 434"/>
                  <a:gd name="T7" fmla="*/ 0 h 70"/>
                  <a:gd name="T8" fmla="*/ 8434 w 434"/>
                  <a:gd name="T9" fmla="*/ 2978 h 70"/>
                  <a:gd name="T10" fmla="*/ 16864 w 434"/>
                  <a:gd name="T11" fmla="*/ 0 h 70"/>
                  <a:gd name="T12" fmla="*/ 16864 w 434"/>
                  <a:gd name="T13" fmla="*/ 38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 h="70">
                    <a:moveTo>
                      <a:pt x="434" y="8"/>
                    </a:moveTo>
                    <a:cubicBezTo>
                      <a:pt x="434" y="42"/>
                      <a:pt x="338" y="70"/>
                      <a:pt x="217" y="70"/>
                    </a:cubicBezTo>
                    <a:cubicBezTo>
                      <a:pt x="97" y="70"/>
                      <a:pt x="0" y="42"/>
                      <a:pt x="0" y="8"/>
                    </a:cubicBezTo>
                    <a:cubicBezTo>
                      <a:pt x="0" y="0"/>
                      <a:pt x="0" y="0"/>
                      <a:pt x="0" y="0"/>
                    </a:cubicBezTo>
                    <a:cubicBezTo>
                      <a:pt x="0" y="35"/>
                      <a:pt x="97" y="63"/>
                      <a:pt x="217" y="63"/>
                    </a:cubicBezTo>
                    <a:cubicBezTo>
                      <a:pt x="338" y="63"/>
                      <a:pt x="434" y="35"/>
                      <a:pt x="434" y="0"/>
                    </a:cubicBezTo>
                    <a:lnTo>
                      <a:pt x="434" y="8"/>
                    </a:lnTo>
                    <a:close/>
                  </a:path>
                </a:pathLst>
              </a:custGeom>
              <a:solidFill>
                <a:srgbClr val="B9B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05" name="Freeform 20">
                <a:extLst>
                  <a:ext uri="{FF2B5EF4-FFF2-40B4-BE49-F238E27FC236}">
                    <a16:creationId xmlns:a16="http://schemas.microsoft.com/office/drawing/2014/main" id="{6D66C437-3FAB-4F39-B969-8081DC7090EC}"/>
                  </a:ext>
                </a:extLst>
              </p:cNvPr>
              <p:cNvSpPr>
                <a:spLocks/>
              </p:cNvSpPr>
              <p:nvPr/>
            </p:nvSpPr>
            <p:spPr bwMode="auto">
              <a:xfrm>
                <a:off x="3168" y="1210"/>
                <a:ext cx="1521" cy="315"/>
              </a:xfrm>
              <a:custGeom>
                <a:avLst/>
                <a:gdLst>
                  <a:gd name="T0" fmla="*/ 17110 w 449"/>
                  <a:gd name="T1" fmla="*/ 0 h 87"/>
                  <a:gd name="T2" fmla="*/ 17144 w 449"/>
                  <a:gd name="T3" fmla="*/ 290 h 87"/>
                  <a:gd name="T4" fmla="*/ 17144 w 449"/>
                  <a:gd name="T5" fmla="*/ 670 h 87"/>
                  <a:gd name="T6" fmla="*/ 8709 w 449"/>
                  <a:gd name="T7" fmla="*/ 3606 h 87"/>
                  <a:gd name="T8" fmla="*/ 274 w 449"/>
                  <a:gd name="T9" fmla="*/ 670 h 87"/>
                  <a:gd name="T10" fmla="*/ 274 w 449"/>
                  <a:gd name="T11" fmla="*/ 290 h 87"/>
                  <a:gd name="T12" fmla="*/ 346 w 449"/>
                  <a:gd name="T13" fmla="*/ 0 h 87"/>
                  <a:gd name="T14" fmla="*/ 0 w 449"/>
                  <a:gd name="T15" fmla="*/ 905 h 87"/>
                  <a:gd name="T16" fmla="*/ 8709 w 449"/>
                  <a:gd name="T17" fmla="*/ 4131 h 87"/>
                  <a:gd name="T18" fmla="*/ 17453 w 449"/>
                  <a:gd name="T19" fmla="*/ 905 h 87"/>
                  <a:gd name="T20" fmla="*/ 17110 w 449"/>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9" h="87">
                    <a:moveTo>
                      <a:pt x="440" y="0"/>
                    </a:moveTo>
                    <a:cubicBezTo>
                      <a:pt x="441" y="2"/>
                      <a:pt x="441" y="4"/>
                      <a:pt x="441" y="6"/>
                    </a:cubicBezTo>
                    <a:cubicBezTo>
                      <a:pt x="441" y="14"/>
                      <a:pt x="441" y="14"/>
                      <a:pt x="441" y="14"/>
                    </a:cubicBezTo>
                    <a:cubicBezTo>
                      <a:pt x="441" y="48"/>
                      <a:pt x="345" y="76"/>
                      <a:pt x="224" y="76"/>
                    </a:cubicBezTo>
                    <a:cubicBezTo>
                      <a:pt x="104" y="76"/>
                      <a:pt x="7" y="48"/>
                      <a:pt x="7" y="14"/>
                    </a:cubicBezTo>
                    <a:cubicBezTo>
                      <a:pt x="7" y="6"/>
                      <a:pt x="7" y="6"/>
                      <a:pt x="7" y="6"/>
                    </a:cubicBezTo>
                    <a:cubicBezTo>
                      <a:pt x="7" y="4"/>
                      <a:pt x="8" y="2"/>
                      <a:pt x="9" y="0"/>
                    </a:cubicBezTo>
                    <a:cubicBezTo>
                      <a:pt x="3" y="6"/>
                      <a:pt x="0" y="12"/>
                      <a:pt x="0" y="19"/>
                    </a:cubicBezTo>
                    <a:cubicBezTo>
                      <a:pt x="0" y="57"/>
                      <a:pt x="100" y="87"/>
                      <a:pt x="224" y="87"/>
                    </a:cubicBezTo>
                    <a:cubicBezTo>
                      <a:pt x="349" y="87"/>
                      <a:pt x="449" y="57"/>
                      <a:pt x="449" y="19"/>
                    </a:cubicBezTo>
                    <a:cubicBezTo>
                      <a:pt x="449" y="12"/>
                      <a:pt x="446" y="6"/>
                      <a:pt x="440" y="0"/>
                    </a:cubicBezTo>
                    <a:close/>
                  </a:path>
                </a:pathLst>
              </a:custGeom>
              <a:solidFill>
                <a:srgbClr val="C8C6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06" name="Freeform 21">
                <a:extLst>
                  <a:ext uri="{FF2B5EF4-FFF2-40B4-BE49-F238E27FC236}">
                    <a16:creationId xmlns:a16="http://schemas.microsoft.com/office/drawing/2014/main" id="{EE27692B-F52E-4FA5-BFAD-612E1917F79F}"/>
                  </a:ext>
                </a:extLst>
              </p:cNvPr>
              <p:cNvSpPr>
                <a:spLocks/>
              </p:cNvSpPr>
              <p:nvPr/>
            </p:nvSpPr>
            <p:spPr bwMode="auto">
              <a:xfrm>
                <a:off x="3175" y="1261"/>
                <a:ext cx="1439" cy="253"/>
              </a:xfrm>
              <a:custGeom>
                <a:avLst/>
                <a:gdLst>
                  <a:gd name="T0" fmla="*/ 0 w 425"/>
                  <a:gd name="T1" fmla="*/ 0 h 70"/>
                  <a:gd name="T2" fmla="*/ 8620 w 425"/>
                  <a:gd name="T3" fmla="*/ 3303 h 70"/>
                  <a:gd name="T4" fmla="*/ 16496 w 425"/>
                  <a:gd name="T5" fmla="*/ 1279 h 70"/>
                  <a:gd name="T6" fmla="*/ 16496 w 425"/>
                  <a:gd name="T7" fmla="*/ 1279 h 70"/>
                  <a:gd name="T8" fmla="*/ 8620 w 425"/>
                  <a:gd name="T9" fmla="*/ 3123 h 70"/>
                  <a:gd name="T10" fmla="*/ 0 w 425"/>
                  <a:gd name="T11" fmla="*/ 0 h 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70">
                    <a:moveTo>
                      <a:pt x="0" y="0"/>
                    </a:moveTo>
                    <a:cubicBezTo>
                      <a:pt x="0" y="39"/>
                      <a:pt x="95" y="70"/>
                      <a:pt x="222" y="70"/>
                    </a:cubicBezTo>
                    <a:cubicBezTo>
                      <a:pt x="311" y="70"/>
                      <a:pt x="388" y="52"/>
                      <a:pt x="425" y="27"/>
                    </a:cubicBezTo>
                    <a:cubicBezTo>
                      <a:pt x="425" y="27"/>
                      <a:pt x="425" y="27"/>
                      <a:pt x="425" y="27"/>
                    </a:cubicBezTo>
                    <a:cubicBezTo>
                      <a:pt x="389" y="51"/>
                      <a:pt x="309" y="66"/>
                      <a:pt x="222" y="66"/>
                    </a:cubicBezTo>
                    <a:cubicBezTo>
                      <a:pt x="100" y="66"/>
                      <a:pt x="0" y="3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07" name="Freeform 23">
                <a:extLst>
                  <a:ext uri="{FF2B5EF4-FFF2-40B4-BE49-F238E27FC236}">
                    <a16:creationId xmlns:a16="http://schemas.microsoft.com/office/drawing/2014/main" id="{FE5246DD-B215-48E3-89C0-ACDC29EC7AA9}"/>
                  </a:ext>
                </a:extLst>
              </p:cNvPr>
              <p:cNvSpPr>
                <a:spLocks/>
              </p:cNvSpPr>
              <p:nvPr/>
            </p:nvSpPr>
            <p:spPr bwMode="auto">
              <a:xfrm>
                <a:off x="3872" y="2829"/>
                <a:ext cx="610" cy="365"/>
              </a:xfrm>
              <a:custGeom>
                <a:avLst/>
                <a:gdLst>
                  <a:gd name="T0" fmla="*/ 5995 w 180"/>
                  <a:gd name="T1" fmla="*/ 0 h 101"/>
                  <a:gd name="T2" fmla="*/ 5216 w 180"/>
                  <a:gd name="T3" fmla="*/ 2259 h 101"/>
                  <a:gd name="T4" fmla="*/ 81 w 180"/>
                  <a:gd name="T5" fmla="*/ 4716 h 101"/>
                  <a:gd name="T6" fmla="*/ 0 w 180"/>
                  <a:gd name="T7" fmla="*/ 4716 h 101"/>
                  <a:gd name="T8" fmla="*/ 620 w 180"/>
                  <a:gd name="T9" fmla="*/ 4767 h 101"/>
                  <a:gd name="T10" fmla="*/ 7005 w 180"/>
                  <a:gd name="T11" fmla="*/ 1644 h 101"/>
                  <a:gd name="T12" fmla="*/ 5995 w 180"/>
                  <a:gd name="T13" fmla="*/ 0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101">
                    <a:moveTo>
                      <a:pt x="154" y="0"/>
                    </a:moveTo>
                    <a:cubicBezTo>
                      <a:pt x="152" y="19"/>
                      <a:pt x="146" y="35"/>
                      <a:pt x="134" y="48"/>
                    </a:cubicBezTo>
                    <a:cubicBezTo>
                      <a:pt x="104" y="80"/>
                      <a:pt x="36" y="99"/>
                      <a:pt x="2" y="100"/>
                    </a:cubicBezTo>
                    <a:cubicBezTo>
                      <a:pt x="1" y="100"/>
                      <a:pt x="0" y="100"/>
                      <a:pt x="0" y="100"/>
                    </a:cubicBezTo>
                    <a:cubicBezTo>
                      <a:pt x="5" y="100"/>
                      <a:pt x="11" y="101"/>
                      <a:pt x="16" y="101"/>
                    </a:cubicBezTo>
                    <a:cubicBezTo>
                      <a:pt x="107" y="101"/>
                      <a:pt x="180" y="72"/>
                      <a:pt x="180" y="35"/>
                    </a:cubicBezTo>
                    <a:cubicBezTo>
                      <a:pt x="180" y="22"/>
                      <a:pt x="171" y="10"/>
                      <a:pt x="154" y="0"/>
                    </a:cubicBezTo>
                    <a:close/>
                  </a:path>
                </a:pathLst>
              </a:custGeom>
              <a:solidFill>
                <a:srgbClr val="C1DCE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08" name="Freeform 24">
                <a:extLst>
                  <a:ext uri="{FF2B5EF4-FFF2-40B4-BE49-F238E27FC236}">
                    <a16:creationId xmlns:a16="http://schemas.microsoft.com/office/drawing/2014/main" id="{F832908A-3E38-4524-A2D3-FB72898D55BB}"/>
                  </a:ext>
                </a:extLst>
              </p:cNvPr>
              <p:cNvSpPr>
                <a:spLocks/>
              </p:cNvSpPr>
              <p:nvPr/>
            </p:nvSpPr>
            <p:spPr bwMode="auto">
              <a:xfrm>
                <a:off x="4225" y="2139"/>
                <a:ext cx="305" cy="1011"/>
              </a:xfrm>
              <a:custGeom>
                <a:avLst/>
                <a:gdLst>
                  <a:gd name="T0" fmla="*/ 3504 w 90"/>
                  <a:gd name="T1" fmla="*/ 0 h 280"/>
                  <a:gd name="T2" fmla="*/ 2962 w 90"/>
                  <a:gd name="T3" fmla="*/ 10262 h 280"/>
                  <a:gd name="T4" fmla="*/ 2413 w 90"/>
                  <a:gd name="T5" fmla="*/ 11811 h 280"/>
                  <a:gd name="T6" fmla="*/ 0 w 90"/>
                  <a:gd name="T7" fmla="*/ 13179 h 280"/>
                  <a:gd name="T8" fmla="*/ 2332 w 90"/>
                  <a:gd name="T9" fmla="*/ 10457 h 280"/>
                  <a:gd name="T10" fmla="*/ 3423 w 90"/>
                  <a:gd name="T11" fmla="*/ 184 h 2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280">
                    <a:moveTo>
                      <a:pt x="90" y="0"/>
                    </a:moveTo>
                    <a:cubicBezTo>
                      <a:pt x="76" y="218"/>
                      <a:pt x="76" y="218"/>
                      <a:pt x="76" y="218"/>
                    </a:cubicBezTo>
                    <a:cubicBezTo>
                      <a:pt x="76" y="218"/>
                      <a:pt x="79" y="238"/>
                      <a:pt x="62" y="251"/>
                    </a:cubicBezTo>
                    <a:cubicBezTo>
                      <a:pt x="44" y="264"/>
                      <a:pt x="8" y="280"/>
                      <a:pt x="0" y="280"/>
                    </a:cubicBezTo>
                    <a:cubicBezTo>
                      <a:pt x="26" y="264"/>
                      <a:pt x="50" y="251"/>
                      <a:pt x="60" y="222"/>
                    </a:cubicBezTo>
                    <a:cubicBezTo>
                      <a:pt x="71" y="192"/>
                      <a:pt x="88" y="4"/>
                      <a:pt x="88" y="4"/>
                    </a:cubicBezTo>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09" name="Freeform 25">
                <a:extLst>
                  <a:ext uri="{FF2B5EF4-FFF2-40B4-BE49-F238E27FC236}">
                    <a16:creationId xmlns:a16="http://schemas.microsoft.com/office/drawing/2014/main" id="{1796463C-010B-467C-BB34-E613C6807F52}"/>
                  </a:ext>
                </a:extLst>
              </p:cNvPr>
              <p:cNvSpPr>
                <a:spLocks/>
              </p:cNvSpPr>
              <p:nvPr/>
            </p:nvSpPr>
            <p:spPr bwMode="auto">
              <a:xfrm>
                <a:off x="4225" y="2868"/>
                <a:ext cx="257" cy="282"/>
              </a:xfrm>
              <a:custGeom>
                <a:avLst/>
                <a:gdLst>
                  <a:gd name="T0" fmla="*/ 2939 w 76"/>
                  <a:gd name="T1" fmla="*/ 1085 h 78"/>
                  <a:gd name="T2" fmla="*/ 2516 w 76"/>
                  <a:gd name="T3" fmla="*/ 0 h 78"/>
                  <a:gd name="T4" fmla="*/ 2320 w 76"/>
                  <a:gd name="T5" fmla="*/ 940 h 78"/>
                  <a:gd name="T6" fmla="*/ 0 w 76"/>
                  <a:gd name="T7" fmla="*/ 3688 h 78"/>
                  <a:gd name="T8" fmla="*/ 2401 w 76"/>
                  <a:gd name="T9" fmla="*/ 2314 h 78"/>
                  <a:gd name="T10" fmla="*/ 2939 w 76"/>
                  <a:gd name="T11" fmla="*/ 1085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 h="78">
                    <a:moveTo>
                      <a:pt x="76" y="23"/>
                    </a:moveTo>
                    <a:cubicBezTo>
                      <a:pt x="76" y="15"/>
                      <a:pt x="72" y="7"/>
                      <a:pt x="65" y="0"/>
                    </a:cubicBezTo>
                    <a:cubicBezTo>
                      <a:pt x="63" y="9"/>
                      <a:pt x="62" y="16"/>
                      <a:pt x="60" y="20"/>
                    </a:cubicBezTo>
                    <a:cubicBezTo>
                      <a:pt x="50" y="49"/>
                      <a:pt x="26" y="62"/>
                      <a:pt x="0" y="78"/>
                    </a:cubicBezTo>
                    <a:cubicBezTo>
                      <a:pt x="8" y="78"/>
                      <a:pt x="44" y="62"/>
                      <a:pt x="62" y="49"/>
                    </a:cubicBezTo>
                    <a:cubicBezTo>
                      <a:pt x="72" y="41"/>
                      <a:pt x="75" y="30"/>
                      <a:pt x="76" y="23"/>
                    </a:cubicBezTo>
                    <a:close/>
                  </a:path>
                </a:pathLst>
              </a:custGeom>
              <a:solidFill>
                <a:srgbClr val="91C2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10" name="Freeform 26">
                <a:extLst>
                  <a:ext uri="{FF2B5EF4-FFF2-40B4-BE49-F238E27FC236}">
                    <a16:creationId xmlns:a16="http://schemas.microsoft.com/office/drawing/2014/main" id="{58340FD2-53DC-438D-AAE6-6B1C55D60E3C}"/>
                  </a:ext>
                </a:extLst>
              </p:cNvPr>
              <p:cNvSpPr>
                <a:spLocks/>
              </p:cNvSpPr>
              <p:nvPr/>
            </p:nvSpPr>
            <p:spPr bwMode="auto">
              <a:xfrm>
                <a:off x="3893" y="1821"/>
                <a:ext cx="30" cy="36"/>
              </a:xfrm>
              <a:custGeom>
                <a:avLst/>
                <a:gdLst>
                  <a:gd name="T0" fmla="*/ 0 w 9"/>
                  <a:gd name="T1" fmla="*/ 0 h 10"/>
                  <a:gd name="T2" fmla="*/ 0 w 9"/>
                  <a:gd name="T3" fmla="*/ 468 h 10"/>
                  <a:gd name="T4" fmla="*/ 333 w 9"/>
                  <a:gd name="T5" fmla="*/ 468 h 10"/>
                  <a:gd name="T6" fmla="*/ 333 w 9"/>
                  <a:gd name="T7" fmla="*/ 0 h 10"/>
                  <a:gd name="T8" fmla="*/ 0 w 9"/>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0" y="0"/>
                    </a:moveTo>
                    <a:cubicBezTo>
                      <a:pt x="0" y="10"/>
                      <a:pt x="0" y="10"/>
                      <a:pt x="0" y="10"/>
                    </a:cubicBezTo>
                    <a:cubicBezTo>
                      <a:pt x="9" y="10"/>
                      <a:pt x="9" y="10"/>
                      <a:pt x="9" y="10"/>
                    </a:cubicBezTo>
                    <a:cubicBezTo>
                      <a:pt x="9" y="0"/>
                      <a:pt x="9" y="0"/>
                      <a:pt x="9" y="0"/>
                    </a:cubicBezTo>
                    <a:cubicBezTo>
                      <a:pt x="6" y="0"/>
                      <a:pt x="3" y="0"/>
                      <a:pt x="0" y="0"/>
                    </a:cubicBezTo>
                    <a:close/>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11" name="Freeform 27">
                <a:extLst>
                  <a:ext uri="{FF2B5EF4-FFF2-40B4-BE49-F238E27FC236}">
                    <a16:creationId xmlns:a16="http://schemas.microsoft.com/office/drawing/2014/main" id="{A7A49D9E-D6D7-42F2-81BC-03672C8B583F}"/>
                  </a:ext>
                </a:extLst>
              </p:cNvPr>
              <p:cNvSpPr>
                <a:spLocks/>
              </p:cNvSpPr>
              <p:nvPr/>
            </p:nvSpPr>
            <p:spPr bwMode="auto">
              <a:xfrm>
                <a:off x="3392" y="1738"/>
                <a:ext cx="27" cy="47"/>
              </a:xfrm>
              <a:custGeom>
                <a:avLst/>
                <a:gdLst>
                  <a:gd name="T0" fmla="*/ 307 w 8"/>
                  <a:gd name="T1" fmla="*/ 145 h 13"/>
                  <a:gd name="T2" fmla="*/ 0 w 8"/>
                  <a:gd name="T3" fmla="*/ 0 h 13"/>
                  <a:gd name="T4" fmla="*/ 0 w 8"/>
                  <a:gd name="T5" fmla="*/ 524 h 13"/>
                  <a:gd name="T6" fmla="*/ 307 w 8"/>
                  <a:gd name="T7" fmla="*/ 615 h 13"/>
                  <a:gd name="T8" fmla="*/ 307 w 8"/>
                  <a:gd name="T9" fmla="*/ 145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3">
                    <a:moveTo>
                      <a:pt x="8" y="3"/>
                    </a:moveTo>
                    <a:cubicBezTo>
                      <a:pt x="5" y="2"/>
                      <a:pt x="2" y="1"/>
                      <a:pt x="0" y="0"/>
                    </a:cubicBezTo>
                    <a:cubicBezTo>
                      <a:pt x="0" y="11"/>
                      <a:pt x="0" y="11"/>
                      <a:pt x="0" y="11"/>
                    </a:cubicBezTo>
                    <a:cubicBezTo>
                      <a:pt x="8" y="13"/>
                      <a:pt x="8" y="13"/>
                      <a:pt x="8" y="13"/>
                    </a:cubicBezTo>
                    <a:lnTo>
                      <a:pt x="8" y="3"/>
                    </a:lnTo>
                    <a:close/>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12" name="Freeform 28">
                <a:extLst>
                  <a:ext uri="{FF2B5EF4-FFF2-40B4-BE49-F238E27FC236}">
                    <a16:creationId xmlns:a16="http://schemas.microsoft.com/office/drawing/2014/main" id="{DFF1E93E-750B-4F8C-B312-73A4A25C378E}"/>
                  </a:ext>
                </a:extLst>
              </p:cNvPr>
              <p:cNvSpPr>
                <a:spLocks/>
              </p:cNvSpPr>
              <p:nvPr/>
            </p:nvSpPr>
            <p:spPr bwMode="auto">
              <a:xfrm>
                <a:off x="4482" y="1720"/>
                <a:ext cx="31" cy="47"/>
              </a:xfrm>
              <a:custGeom>
                <a:avLst/>
                <a:gdLst>
                  <a:gd name="T0" fmla="*/ 369 w 9"/>
                  <a:gd name="T1" fmla="*/ 0 h 13"/>
                  <a:gd name="T2" fmla="*/ 0 w 9"/>
                  <a:gd name="T3" fmla="*/ 145 h 13"/>
                  <a:gd name="T4" fmla="*/ 0 w 9"/>
                  <a:gd name="T5" fmla="*/ 615 h 13"/>
                  <a:gd name="T6" fmla="*/ 369 w 9"/>
                  <a:gd name="T7" fmla="*/ 470 h 13"/>
                  <a:gd name="T8" fmla="*/ 369 w 9"/>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3">
                    <a:moveTo>
                      <a:pt x="9" y="0"/>
                    </a:moveTo>
                    <a:cubicBezTo>
                      <a:pt x="6" y="1"/>
                      <a:pt x="3" y="2"/>
                      <a:pt x="0" y="3"/>
                    </a:cubicBezTo>
                    <a:cubicBezTo>
                      <a:pt x="0" y="13"/>
                      <a:pt x="0" y="13"/>
                      <a:pt x="0" y="13"/>
                    </a:cubicBezTo>
                    <a:cubicBezTo>
                      <a:pt x="9" y="10"/>
                      <a:pt x="9" y="10"/>
                      <a:pt x="9" y="10"/>
                    </a:cubicBezTo>
                    <a:lnTo>
                      <a:pt x="9" y="0"/>
                    </a:lnTo>
                    <a:close/>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13" name="Freeform 31">
                <a:extLst>
                  <a:ext uri="{FF2B5EF4-FFF2-40B4-BE49-F238E27FC236}">
                    <a16:creationId xmlns:a16="http://schemas.microsoft.com/office/drawing/2014/main" id="{610561E1-FB72-4A02-B311-F4F31208A9B7}"/>
                  </a:ext>
                </a:extLst>
              </p:cNvPr>
              <p:cNvSpPr>
                <a:spLocks/>
              </p:cNvSpPr>
              <p:nvPr/>
            </p:nvSpPr>
            <p:spPr bwMode="auto">
              <a:xfrm>
                <a:off x="3717" y="2861"/>
                <a:ext cx="135" cy="177"/>
              </a:xfrm>
              <a:custGeom>
                <a:avLst/>
                <a:gdLst>
                  <a:gd name="T0" fmla="*/ 1036 w 40"/>
                  <a:gd name="T1" fmla="*/ 2308 h 49"/>
                  <a:gd name="T2" fmla="*/ 1539 w 40"/>
                  <a:gd name="T3" fmla="*/ 0 h 49"/>
                  <a:gd name="T4" fmla="*/ 0 w 40"/>
                  <a:gd name="T5" fmla="*/ 1228 h 49"/>
                  <a:gd name="T6" fmla="*/ 1036 w 40"/>
                  <a:gd name="T7" fmla="*/ 2308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49">
                    <a:moveTo>
                      <a:pt x="27" y="49"/>
                    </a:moveTo>
                    <a:cubicBezTo>
                      <a:pt x="33" y="38"/>
                      <a:pt x="37" y="20"/>
                      <a:pt x="40" y="0"/>
                    </a:cubicBezTo>
                    <a:cubicBezTo>
                      <a:pt x="16" y="4"/>
                      <a:pt x="0" y="14"/>
                      <a:pt x="0" y="26"/>
                    </a:cubicBezTo>
                    <a:cubicBezTo>
                      <a:pt x="0" y="36"/>
                      <a:pt x="10" y="44"/>
                      <a:pt x="27" y="49"/>
                    </a:cubicBezTo>
                    <a:close/>
                  </a:path>
                </a:pathLst>
              </a:custGeom>
              <a:solidFill>
                <a:srgbClr val="E3EF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14" name="Freeform 34">
                <a:extLst>
                  <a:ext uri="{FF2B5EF4-FFF2-40B4-BE49-F238E27FC236}">
                    <a16:creationId xmlns:a16="http://schemas.microsoft.com/office/drawing/2014/main" id="{55A125D2-37FA-4970-B56F-B67977BA8240}"/>
                  </a:ext>
                </a:extLst>
              </p:cNvPr>
              <p:cNvSpPr>
                <a:spLocks noEditPoints="1"/>
              </p:cNvSpPr>
              <p:nvPr/>
            </p:nvSpPr>
            <p:spPr bwMode="auto">
              <a:xfrm>
                <a:off x="3974" y="1694"/>
                <a:ext cx="589" cy="380"/>
              </a:xfrm>
              <a:custGeom>
                <a:avLst/>
                <a:gdLst>
                  <a:gd name="T0" fmla="*/ 0 w 174"/>
                  <a:gd name="T1" fmla="*/ 1701 h 105"/>
                  <a:gd name="T2" fmla="*/ 196 w 174"/>
                  <a:gd name="T3" fmla="*/ 1755 h 105"/>
                  <a:gd name="T4" fmla="*/ 34 w 174"/>
                  <a:gd name="T5" fmla="*/ 1701 h 105"/>
                  <a:gd name="T6" fmla="*/ 0 w 174"/>
                  <a:gd name="T7" fmla="*/ 1701 h 105"/>
                  <a:gd name="T8" fmla="*/ 894 w 174"/>
                  <a:gd name="T9" fmla="*/ 1610 h 105"/>
                  <a:gd name="T10" fmla="*/ 196 w 174"/>
                  <a:gd name="T11" fmla="*/ 1755 h 105"/>
                  <a:gd name="T12" fmla="*/ 4573 w 174"/>
                  <a:gd name="T13" fmla="*/ 2045 h 105"/>
                  <a:gd name="T14" fmla="*/ 6438 w 174"/>
                  <a:gd name="T15" fmla="*/ 4976 h 105"/>
                  <a:gd name="T16" fmla="*/ 6750 w 174"/>
                  <a:gd name="T17" fmla="*/ 0 h 105"/>
                  <a:gd name="T18" fmla="*/ 894 w 174"/>
                  <a:gd name="T19" fmla="*/ 1610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4" h="105">
                    <a:moveTo>
                      <a:pt x="0" y="36"/>
                    </a:moveTo>
                    <a:cubicBezTo>
                      <a:pt x="1" y="37"/>
                      <a:pt x="3" y="37"/>
                      <a:pt x="5" y="37"/>
                    </a:cubicBezTo>
                    <a:cubicBezTo>
                      <a:pt x="2" y="36"/>
                      <a:pt x="1" y="36"/>
                      <a:pt x="1" y="36"/>
                    </a:cubicBezTo>
                    <a:lnTo>
                      <a:pt x="0" y="36"/>
                    </a:lnTo>
                    <a:close/>
                    <a:moveTo>
                      <a:pt x="23" y="34"/>
                    </a:moveTo>
                    <a:cubicBezTo>
                      <a:pt x="16" y="36"/>
                      <a:pt x="10" y="36"/>
                      <a:pt x="5" y="37"/>
                    </a:cubicBezTo>
                    <a:cubicBezTo>
                      <a:pt x="20" y="37"/>
                      <a:pt x="78" y="34"/>
                      <a:pt x="118" y="43"/>
                    </a:cubicBezTo>
                    <a:cubicBezTo>
                      <a:pt x="158" y="52"/>
                      <a:pt x="166" y="105"/>
                      <a:pt x="166" y="105"/>
                    </a:cubicBezTo>
                    <a:cubicBezTo>
                      <a:pt x="174" y="0"/>
                      <a:pt x="174" y="0"/>
                      <a:pt x="174" y="0"/>
                    </a:cubicBezTo>
                    <a:cubicBezTo>
                      <a:pt x="141" y="17"/>
                      <a:pt x="87" y="30"/>
                      <a:pt x="23" y="34"/>
                    </a:cubicBezTo>
                    <a:close/>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15" name="Freeform 35">
                <a:extLst>
                  <a:ext uri="{FF2B5EF4-FFF2-40B4-BE49-F238E27FC236}">
                    <a16:creationId xmlns:a16="http://schemas.microsoft.com/office/drawing/2014/main" id="{D6CC03EE-AA63-4E4F-9CB6-5A03753E2E82}"/>
                  </a:ext>
                </a:extLst>
              </p:cNvPr>
              <p:cNvSpPr>
                <a:spLocks/>
              </p:cNvSpPr>
              <p:nvPr/>
            </p:nvSpPr>
            <p:spPr bwMode="auto">
              <a:xfrm>
                <a:off x="4401" y="1694"/>
                <a:ext cx="156" cy="138"/>
              </a:xfrm>
              <a:custGeom>
                <a:avLst/>
                <a:gdLst>
                  <a:gd name="T0" fmla="*/ 0 w 46"/>
                  <a:gd name="T1" fmla="*/ 817 h 38"/>
                  <a:gd name="T2" fmla="*/ 1679 w 46"/>
                  <a:gd name="T3" fmla="*/ 1819 h 38"/>
                  <a:gd name="T4" fmla="*/ 1760 w 46"/>
                  <a:gd name="T5" fmla="*/ 0 h 38"/>
                  <a:gd name="T6" fmla="*/ 861 w 46"/>
                  <a:gd name="T7" fmla="*/ 476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38">
                    <a:moveTo>
                      <a:pt x="0" y="17"/>
                    </a:moveTo>
                    <a:cubicBezTo>
                      <a:pt x="18" y="15"/>
                      <a:pt x="41" y="15"/>
                      <a:pt x="43" y="38"/>
                    </a:cubicBezTo>
                    <a:cubicBezTo>
                      <a:pt x="46" y="27"/>
                      <a:pt x="45" y="11"/>
                      <a:pt x="45" y="0"/>
                    </a:cubicBezTo>
                    <a:cubicBezTo>
                      <a:pt x="39" y="5"/>
                      <a:pt x="30" y="8"/>
                      <a:pt x="22" y="10"/>
                    </a:cubicBezTo>
                  </a:path>
                </a:pathLst>
              </a:custGeom>
              <a:solidFill>
                <a:srgbClr val="75B4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16" name="Freeform 36">
                <a:extLst>
                  <a:ext uri="{FF2B5EF4-FFF2-40B4-BE49-F238E27FC236}">
                    <a16:creationId xmlns:a16="http://schemas.microsoft.com/office/drawing/2014/main" id="{9F993232-E47E-4880-911C-9BB2025F2814}"/>
                  </a:ext>
                </a:extLst>
              </p:cNvPr>
              <p:cNvSpPr>
                <a:spLocks/>
              </p:cNvSpPr>
              <p:nvPr/>
            </p:nvSpPr>
            <p:spPr bwMode="auto">
              <a:xfrm>
                <a:off x="3605" y="1738"/>
                <a:ext cx="288" cy="83"/>
              </a:xfrm>
              <a:custGeom>
                <a:avLst/>
                <a:gdLst>
                  <a:gd name="T0" fmla="*/ 0 w 85"/>
                  <a:gd name="T1" fmla="*/ 754 h 23"/>
                  <a:gd name="T2" fmla="*/ 3307 w 85"/>
                  <a:gd name="T3" fmla="*/ 1083 h 23"/>
                  <a:gd name="T4" fmla="*/ 3307 w 85"/>
                  <a:gd name="T5" fmla="*/ 325 h 23"/>
                  <a:gd name="T6" fmla="*/ 0 w 85"/>
                  <a:gd name="T7" fmla="*/ 0 h 23"/>
                  <a:gd name="T8" fmla="*/ 0 w 85"/>
                  <a:gd name="T9" fmla="*/ 75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16"/>
                    </a:moveTo>
                    <a:cubicBezTo>
                      <a:pt x="26" y="20"/>
                      <a:pt x="55" y="23"/>
                      <a:pt x="85" y="23"/>
                    </a:cubicBezTo>
                    <a:cubicBezTo>
                      <a:pt x="85" y="7"/>
                      <a:pt x="85" y="7"/>
                      <a:pt x="85" y="7"/>
                    </a:cubicBezTo>
                    <a:cubicBezTo>
                      <a:pt x="55" y="6"/>
                      <a:pt x="26" y="4"/>
                      <a:pt x="0" y="0"/>
                    </a:cubicBezTo>
                    <a:lnTo>
                      <a:pt x="0" y="16"/>
                    </a:lnTo>
                    <a:close/>
                  </a:path>
                </a:pathLst>
              </a:custGeom>
              <a:solidFill>
                <a:srgbClr val="EFF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17" name="Freeform 37">
                <a:extLst>
                  <a:ext uri="{FF2B5EF4-FFF2-40B4-BE49-F238E27FC236}">
                    <a16:creationId xmlns:a16="http://schemas.microsoft.com/office/drawing/2014/main" id="{FA803C38-49C3-4170-B5C5-C89AC2B92193}"/>
                  </a:ext>
                </a:extLst>
              </p:cNvPr>
              <p:cNvSpPr>
                <a:spLocks/>
              </p:cNvSpPr>
              <p:nvPr/>
            </p:nvSpPr>
            <p:spPr bwMode="auto">
              <a:xfrm>
                <a:off x="3696" y="1749"/>
                <a:ext cx="88" cy="68"/>
              </a:xfrm>
              <a:custGeom>
                <a:avLst/>
                <a:gdLst>
                  <a:gd name="T0" fmla="*/ 0 w 26"/>
                  <a:gd name="T1" fmla="*/ 730 h 19"/>
                  <a:gd name="T2" fmla="*/ 975 w 26"/>
                  <a:gd name="T3" fmla="*/ 870 h 19"/>
                  <a:gd name="T4" fmla="*/ 975 w 26"/>
                  <a:gd name="T5" fmla="*/ 89 h 19"/>
                  <a:gd name="T6" fmla="*/ 0 w 26"/>
                  <a:gd name="T7" fmla="*/ 0 h 19"/>
                  <a:gd name="T8" fmla="*/ 0 w 26"/>
                  <a:gd name="T9" fmla="*/ 73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9">
                    <a:moveTo>
                      <a:pt x="0" y="16"/>
                    </a:moveTo>
                    <a:cubicBezTo>
                      <a:pt x="8" y="17"/>
                      <a:pt x="17" y="18"/>
                      <a:pt x="25" y="19"/>
                    </a:cubicBezTo>
                    <a:cubicBezTo>
                      <a:pt x="26" y="14"/>
                      <a:pt x="25" y="8"/>
                      <a:pt x="25" y="2"/>
                    </a:cubicBezTo>
                    <a:cubicBezTo>
                      <a:pt x="16" y="2"/>
                      <a:pt x="8" y="1"/>
                      <a:pt x="0" y="0"/>
                    </a:cubicBezTo>
                    <a:lnTo>
                      <a:pt x="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18" name="Freeform 38">
                <a:extLst>
                  <a:ext uri="{FF2B5EF4-FFF2-40B4-BE49-F238E27FC236}">
                    <a16:creationId xmlns:a16="http://schemas.microsoft.com/office/drawing/2014/main" id="{1B0C6EFB-4C54-4424-B2B7-D6A819BD7826}"/>
                  </a:ext>
                </a:extLst>
              </p:cNvPr>
              <p:cNvSpPr>
                <a:spLocks/>
              </p:cNvSpPr>
              <p:nvPr/>
            </p:nvSpPr>
            <p:spPr bwMode="auto">
              <a:xfrm>
                <a:off x="3219" y="1590"/>
                <a:ext cx="139" cy="137"/>
              </a:xfrm>
              <a:custGeom>
                <a:avLst/>
                <a:gdLst>
                  <a:gd name="T0" fmla="*/ 1597 w 41"/>
                  <a:gd name="T1" fmla="*/ 1781 h 38"/>
                  <a:gd name="T2" fmla="*/ 1597 w 41"/>
                  <a:gd name="T3" fmla="*/ 1078 h 38"/>
                  <a:gd name="T4" fmla="*/ 0 w 41"/>
                  <a:gd name="T5" fmla="*/ 0 h 38"/>
                  <a:gd name="T6" fmla="*/ 0 w 41"/>
                  <a:gd name="T7" fmla="*/ 703 h 38"/>
                  <a:gd name="T8" fmla="*/ 1597 w 41"/>
                  <a:gd name="T9" fmla="*/ 1781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38">
                    <a:moveTo>
                      <a:pt x="41" y="38"/>
                    </a:moveTo>
                    <a:cubicBezTo>
                      <a:pt x="41" y="23"/>
                      <a:pt x="41" y="23"/>
                      <a:pt x="41" y="23"/>
                    </a:cubicBezTo>
                    <a:cubicBezTo>
                      <a:pt x="23" y="16"/>
                      <a:pt x="9" y="8"/>
                      <a:pt x="0" y="0"/>
                    </a:cubicBezTo>
                    <a:cubicBezTo>
                      <a:pt x="0" y="15"/>
                      <a:pt x="0" y="15"/>
                      <a:pt x="0" y="15"/>
                    </a:cubicBezTo>
                    <a:cubicBezTo>
                      <a:pt x="10" y="23"/>
                      <a:pt x="24" y="31"/>
                      <a:pt x="41" y="38"/>
                    </a:cubicBezTo>
                    <a:close/>
                  </a:path>
                </a:pathLst>
              </a:custGeom>
              <a:solidFill>
                <a:srgbClr val="BEDA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19" name="Freeform 39">
                <a:extLst>
                  <a:ext uri="{FF2B5EF4-FFF2-40B4-BE49-F238E27FC236}">
                    <a16:creationId xmlns:a16="http://schemas.microsoft.com/office/drawing/2014/main" id="{ECC95489-6462-4047-9504-E9525B5766D3}"/>
                  </a:ext>
                </a:extLst>
              </p:cNvPr>
              <p:cNvSpPr>
                <a:spLocks/>
              </p:cNvSpPr>
              <p:nvPr/>
            </p:nvSpPr>
            <p:spPr bwMode="auto">
              <a:xfrm>
                <a:off x="3215" y="1590"/>
                <a:ext cx="55" cy="90"/>
              </a:xfrm>
              <a:custGeom>
                <a:avLst/>
                <a:gdLst>
                  <a:gd name="T0" fmla="*/ 650 w 16"/>
                  <a:gd name="T1" fmla="*/ 1166 h 25"/>
                  <a:gd name="T2" fmla="*/ 533 w 16"/>
                  <a:gd name="T3" fmla="*/ 414 h 25"/>
                  <a:gd name="T4" fmla="*/ 0 w 16"/>
                  <a:gd name="T5" fmla="*/ 0 h 25"/>
                  <a:gd name="T6" fmla="*/ 83 w 16"/>
                  <a:gd name="T7" fmla="*/ 752 h 25"/>
                  <a:gd name="T8" fmla="*/ 650 w 16"/>
                  <a:gd name="T9" fmla="*/ 1166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5">
                    <a:moveTo>
                      <a:pt x="16" y="25"/>
                    </a:moveTo>
                    <a:cubicBezTo>
                      <a:pt x="16" y="25"/>
                      <a:pt x="14" y="10"/>
                      <a:pt x="13" y="9"/>
                    </a:cubicBezTo>
                    <a:cubicBezTo>
                      <a:pt x="8" y="6"/>
                      <a:pt x="4" y="3"/>
                      <a:pt x="0" y="0"/>
                    </a:cubicBezTo>
                    <a:cubicBezTo>
                      <a:pt x="2" y="16"/>
                      <a:pt x="2" y="16"/>
                      <a:pt x="2" y="16"/>
                    </a:cubicBezTo>
                    <a:cubicBezTo>
                      <a:pt x="6" y="19"/>
                      <a:pt x="11" y="22"/>
                      <a:pt x="16" y="25"/>
                    </a:cubicBezTo>
                    <a:close/>
                  </a:path>
                </a:pathLst>
              </a:custGeom>
              <a:solidFill>
                <a:srgbClr val="89BE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20" name="Freeform 40">
                <a:extLst>
                  <a:ext uri="{FF2B5EF4-FFF2-40B4-BE49-F238E27FC236}">
                    <a16:creationId xmlns:a16="http://schemas.microsoft.com/office/drawing/2014/main" id="{0FC831EA-E482-4986-9276-440DA7608CE4}"/>
                  </a:ext>
                </a:extLst>
              </p:cNvPr>
              <p:cNvSpPr>
                <a:spLocks/>
              </p:cNvSpPr>
              <p:nvPr/>
            </p:nvSpPr>
            <p:spPr bwMode="auto">
              <a:xfrm>
                <a:off x="4326" y="1597"/>
                <a:ext cx="305" cy="181"/>
              </a:xfrm>
              <a:custGeom>
                <a:avLst/>
                <a:gdLst>
                  <a:gd name="T0" fmla="*/ 0 w 90"/>
                  <a:gd name="T1" fmla="*/ 2371 h 50"/>
                  <a:gd name="T2" fmla="*/ 3467 w 90"/>
                  <a:gd name="T3" fmla="*/ 760 h 50"/>
                  <a:gd name="T4" fmla="*/ 3504 w 90"/>
                  <a:gd name="T5" fmla="*/ 670 h 50"/>
                  <a:gd name="T6" fmla="*/ 3504 w 90"/>
                  <a:gd name="T7" fmla="*/ 0 h 50"/>
                  <a:gd name="T8" fmla="*/ 0 w 90"/>
                  <a:gd name="T9" fmla="*/ 1665 h 50"/>
                  <a:gd name="T10" fmla="*/ 0 w 90"/>
                  <a:gd name="T11" fmla="*/ 2371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50">
                    <a:moveTo>
                      <a:pt x="0" y="50"/>
                    </a:moveTo>
                    <a:cubicBezTo>
                      <a:pt x="39" y="42"/>
                      <a:pt x="70" y="29"/>
                      <a:pt x="89" y="16"/>
                    </a:cubicBezTo>
                    <a:cubicBezTo>
                      <a:pt x="89" y="15"/>
                      <a:pt x="90" y="15"/>
                      <a:pt x="90" y="14"/>
                    </a:cubicBezTo>
                    <a:cubicBezTo>
                      <a:pt x="90" y="0"/>
                      <a:pt x="90" y="0"/>
                      <a:pt x="90" y="0"/>
                    </a:cubicBezTo>
                    <a:cubicBezTo>
                      <a:pt x="72" y="14"/>
                      <a:pt x="41" y="26"/>
                      <a:pt x="0" y="35"/>
                    </a:cubicBezTo>
                    <a:lnTo>
                      <a:pt x="0" y="50"/>
                    </a:lnTo>
                    <a:close/>
                  </a:path>
                </a:pathLst>
              </a:custGeom>
              <a:solidFill>
                <a:srgbClr val="89BE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21" name="Line 41">
                <a:extLst>
                  <a:ext uri="{FF2B5EF4-FFF2-40B4-BE49-F238E27FC236}">
                    <a16:creationId xmlns:a16="http://schemas.microsoft.com/office/drawing/2014/main" id="{3068B11A-99FB-4250-B691-E42E0097EA33}"/>
                  </a:ext>
                </a:extLst>
              </p:cNvPr>
              <p:cNvSpPr>
                <a:spLocks noChangeShapeType="1"/>
              </p:cNvSpPr>
              <p:nvPr/>
            </p:nvSpPr>
            <p:spPr bwMode="auto">
              <a:xfrm>
                <a:off x="4628" y="1651"/>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22" name="Line 42">
                <a:extLst>
                  <a:ext uri="{FF2B5EF4-FFF2-40B4-BE49-F238E27FC236}">
                    <a16:creationId xmlns:a16="http://schemas.microsoft.com/office/drawing/2014/main" id="{760DC495-F048-4917-944C-AEFECD919906}"/>
                  </a:ext>
                </a:extLst>
              </p:cNvPr>
              <p:cNvSpPr>
                <a:spLocks noChangeShapeType="1"/>
              </p:cNvSpPr>
              <p:nvPr/>
            </p:nvSpPr>
            <p:spPr bwMode="auto">
              <a:xfrm>
                <a:off x="4628" y="1651"/>
                <a:ext cx="1"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23" name="Freeform 43">
                <a:extLst>
                  <a:ext uri="{FF2B5EF4-FFF2-40B4-BE49-F238E27FC236}">
                    <a16:creationId xmlns:a16="http://schemas.microsoft.com/office/drawing/2014/main" id="{F31A5163-F3DD-4757-887D-7661A149DDBC}"/>
                  </a:ext>
                </a:extLst>
              </p:cNvPr>
              <p:cNvSpPr>
                <a:spLocks/>
              </p:cNvSpPr>
              <p:nvPr/>
            </p:nvSpPr>
            <p:spPr bwMode="auto">
              <a:xfrm>
                <a:off x="4506" y="1629"/>
                <a:ext cx="78" cy="94"/>
              </a:xfrm>
              <a:custGeom>
                <a:avLst/>
                <a:gdLst>
                  <a:gd name="T0" fmla="*/ 0 w 23"/>
                  <a:gd name="T1" fmla="*/ 1229 h 26"/>
                  <a:gd name="T2" fmla="*/ 899 w 23"/>
                  <a:gd name="T3" fmla="*/ 705 h 26"/>
                  <a:gd name="T4" fmla="*/ 899 w 23"/>
                  <a:gd name="T5" fmla="*/ 0 h 26"/>
                  <a:gd name="T6" fmla="*/ 0 w 23"/>
                  <a:gd name="T7" fmla="*/ 524 h 26"/>
                  <a:gd name="T8" fmla="*/ 0 w 23"/>
                  <a:gd name="T9" fmla="*/ 1229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6">
                    <a:moveTo>
                      <a:pt x="0" y="26"/>
                    </a:moveTo>
                    <a:cubicBezTo>
                      <a:pt x="8" y="22"/>
                      <a:pt x="16" y="19"/>
                      <a:pt x="23" y="15"/>
                    </a:cubicBezTo>
                    <a:cubicBezTo>
                      <a:pt x="23" y="0"/>
                      <a:pt x="23" y="0"/>
                      <a:pt x="23" y="0"/>
                    </a:cubicBezTo>
                    <a:cubicBezTo>
                      <a:pt x="16" y="4"/>
                      <a:pt x="8" y="7"/>
                      <a:pt x="0" y="11"/>
                    </a:cubicBezTo>
                    <a:lnTo>
                      <a:pt x="0" y="26"/>
                    </a:lnTo>
                    <a:close/>
                  </a:path>
                </a:pathLst>
              </a:custGeom>
              <a:solidFill>
                <a:srgbClr val="55A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24" name="Freeform 44">
                <a:extLst>
                  <a:ext uri="{FF2B5EF4-FFF2-40B4-BE49-F238E27FC236}">
                    <a16:creationId xmlns:a16="http://schemas.microsoft.com/office/drawing/2014/main" id="{E721AF38-2D21-406B-A89E-08E6A15C4EFA}"/>
                  </a:ext>
                </a:extLst>
              </p:cNvPr>
              <p:cNvSpPr>
                <a:spLocks/>
              </p:cNvSpPr>
              <p:nvPr/>
            </p:nvSpPr>
            <p:spPr bwMode="auto">
              <a:xfrm>
                <a:off x="3554" y="1727"/>
                <a:ext cx="58" cy="69"/>
              </a:xfrm>
              <a:custGeom>
                <a:avLst/>
                <a:gdLst>
                  <a:gd name="T0" fmla="*/ 0 w 17"/>
                  <a:gd name="T1" fmla="*/ 766 h 19"/>
                  <a:gd name="T2" fmla="*/ 676 w 17"/>
                  <a:gd name="T3" fmla="*/ 912 h 19"/>
                  <a:gd name="T4" fmla="*/ 676 w 17"/>
                  <a:gd name="T5" fmla="*/ 145 h 19"/>
                  <a:gd name="T6" fmla="*/ 0 w 17"/>
                  <a:gd name="T7" fmla="*/ 0 h 19"/>
                  <a:gd name="T8" fmla="*/ 0 w 17"/>
                  <a:gd name="T9" fmla="*/ 76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9">
                    <a:moveTo>
                      <a:pt x="0" y="16"/>
                    </a:moveTo>
                    <a:cubicBezTo>
                      <a:pt x="5" y="17"/>
                      <a:pt x="11" y="18"/>
                      <a:pt x="17" y="19"/>
                    </a:cubicBezTo>
                    <a:cubicBezTo>
                      <a:pt x="17" y="3"/>
                      <a:pt x="17" y="3"/>
                      <a:pt x="17" y="3"/>
                    </a:cubicBezTo>
                    <a:cubicBezTo>
                      <a:pt x="11" y="2"/>
                      <a:pt x="5" y="1"/>
                      <a:pt x="0" y="0"/>
                    </a:cubicBezTo>
                    <a:lnTo>
                      <a:pt x="0" y="16"/>
                    </a:lnTo>
                    <a:close/>
                  </a:path>
                </a:pathLst>
              </a:custGeom>
              <a:solidFill>
                <a:srgbClr val="A3CB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25" name="Freeform 45">
                <a:extLst>
                  <a:ext uri="{FF2B5EF4-FFF2-40B4-BE49-F238E27FC236}">
                    <a16:creationId xmlns:a16="http://schemas.microsoft.com/office/drawing/2014/main" id="{B6431546-7B0D-4813-86A0-C6D29D3A6142}"/>
                  </a:ext>
                </a:extLst>
              </p:cNvPr>
              <p:cNvSpPr>
                <a:spLocks/>
              </p:cNvSpPr>
              <p:nvPr/>
            </p:nvSpPr>
            <p:spPr bwMode="auto">
              <a:xfrm>
                <a:off x="3615" y="1077"/>
                <a:ext cx="1040" cy="375"/>
              </a:xfrm>
              <a:custGeom>
                <a:avLst/>
                <a:gdLst>
                  <a:gd name="T0" fmla="*/ 0 w 307"/>
                  <a:gd name="T1" fmla="*/ 4460 h 104"/>
                  <a:gd name="T2" fmla="*/ 4672 w 307"/>
                  <a:gd name="T3" fmla="*/ 4550 h 104"/>
                  <a:gd name="T4" fmla="*/ 8479 w 307"/>
                  <a:gd name="T5" fmla="*/ 3977 h 104"/>
                  <a:gd name="T6" fmla="*/ 11464 w 307"/>
                  <a:gd name="T7" fmla="*/ 2719 h 104"/>
                  <a:gd name="T8" fmla="*/ 11315 w 307"/>
                  <a:gd name="T9" fmla="*/ 1172 h 104"/>
                  <a:gd name="T10" fmla="*/ 8046 w 307"/>
                  <a:gd name="T11" fmla="*/ 0 h 104"/>
                  <a:gd name="T12" fmla="*/ 9214 w 307"/>
                  <a:gd name="T13" fmla="*/ 988 h 104"/>
                  <a:gd name="T14" fmla="*/ 7781 w 307"/>
                  <a:gd name="T15" fmla="*/ 2859 h 104"/>
                  <a:gd name="T16" fmla="*/ 81 w 307"/>
                  <a:gd name="T17" fmla="*/ 4406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7" h="104">
                    <a:moveTo>
                      <a:pt x="0" y="95"/>
                    </a:moveTo>
                    <a:cubicBezTo>
                      <a:pt x="40" y="104"/>
                      <a:pt x="83" y="98"/>
                      <a:pt x="120" y="97"/>
                    </a:cubicBezTo>
                    <a:cubicBezTo>
                      <a:pt x="153" y="97"/>
                      <a:pt x="186" y="90"/>
                      <a:pt x="218" y="85"/>
                    </a:cubicBezTo>
                    <a:cubicBezTo>
                      <a:pt x="239" y="82"/>
                      <a:pt x="278" y="71"/>
                      <a:pt x="295" y="58"/>
                    </a:cubicBezTo>
                    <a:cubicBezTo>
                      <a:pt x="307" y="48"/>
                      <a:pt x="306" y="34"/>
                      <a:pt x="291" y="25"/>
                    </a:cubicBezTo>
                    <a:cubicBezTo>
                      <a:pt x="265" y="9"/>
                      <a:pt x="235" y="4"/>
                      <a:pt x="207" y="0"/>
                    </a:cubicBezTo>
                    <a:cubicBezTo>
                      <a:pt x="218" y="5"/>
                      <a:pt x="233" y="10"/>
                      <a:pt x="237" y="21"/>
                    </a:cubicBezTo>
                    <a:cubicBezTo>
                      <a:pt x="246" y="45"/>
                      <a:pt x="218" y="55"/>
                      <a:pt x="200" y="61"/>
                    </a:cubicBezTo>
                    <a:cubicBezTo>
                      <a:pt x="149" y="75"/>
                      <a:pt x="69" y="97"/>
                      <a:pt x="2" y="94"/>
                    </a:cubicBezTo>
                  </a:path>
                </a:pathLst>
              </a:custGeom>
              <a:solidFill>
                <a:srgbClr val="E4E2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26" name="Freeform 46">
                <a:extLst>
                  <a:ext uri="{FF2B5EF4-FFF2-40B4-BE49-F238E27FC236}">
                    <a16:creationId xmlns:a16="http://schemas.microsoft.com/office/drawing/2014/main" id="{FE4AC21F-D756-4F04-B63B-BE5ADDAA5AC5}"/>
                  </a:ext>
                </a:extLst>
              </p:cNvPr>
              <p:cNvSpPr>
                <a:spLocks/>
              </p:cNvSpPr>
              <p:nvPr/>
            </p:nvSpPr>
            <p:spPr bwMode="auto">
              <a:xfrm>
                <a:off x="4011" y="1167"/>
                <a:ext cx="657" cy="264"/>
              </a:xfrm>
              <a:custGeom>
                <a:avLst/>
                <a:gdLst>
                  <a:gd name="T0" fmla="*/ 0 w 194"/>
                  <a:gd name="T1" fmla="*/ 3454 h 73"/>
                  <a:gd name="T2" fmla="*/ 3888 w 194"/>
                  <a:gd name="T3" fmla="*/ 2929 h 73"/>
                  <a:gd name="T4" fmla="*/ 6915 w 194"/>
                  <a:gd name="T5" fmla="*/ 1555 h 73"/>
                  <a:gd name="T6" fmla="*/ 6756 w 194"/>
                  <a:gd name="T7" fmla="*/ 0 h 73"/>
                  <a:gd name="T8" fmla="*/ 4589 w 194"/>
                  <a:gd name="T9" fmla="*/ 2315 h 73"/>
                  <a:gd name="T10" fmla="*/ 0 w 194"/>
                  <a:gd name="T11" fmla="*/ 3454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4" h="73">
                    <a:moveTo>
                      <a:pt x="0" y="73"/>
                    </a:moveTo>
                    <a:cubicBezTo>
                      <a:pt x="33" y="72"/>
                      <a:pt x="58" y="68"/>
                      <a:pt x="100" y="62"/>
                    </a:cubicBezTo>
                    <a:cubicBezTo>
                      <a:pt x="121" y="59"/>
                      <a:pt x="161" y="46"/>
                      <a:pt x="178" y="33"/>
                    </a:cubicBezTo>
                    <a:cubicBezTo>
                      <a:pt x="190" y="23"/>
                      <a:pt x="189" y="9"/>
                      <a:pt x="174" y="0"/>
                    </a:cubicBezTo>
                    <a:cubicBezTo>
                      <a:pt x="194" y="24"/>
                      <a:pt x="167" y="37"/>
                      <a:pt x="118" y="49"/>
                    </a:cubicBezTo>
                    <a:cubicBezTo>
                      <a:pt x="70" y="62"/>
                      <a:pt x="0" y="73"/>
                      <a:pt x="0" y="73"/>
                    </a:cubicBezTo>
                    <a:close/>
                  </a:path>
                </a:pathLst>
              </a:custGeom>
              <a:solidFill>
                <a:srgbClr val="F4F4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527" name="Oval 48">
                <a:extLst>
                  <a:ext uri="{FF2B5EF4-FFF2-40B4-BE49-F238E27FC236}">
                    <a16:creationId xmlns:a16="http://schemas.microsoft.com/office/drawing/2014/main" id="{4513A7B2-8A19-4EA8-B2BE-135FAB91FC72}"/>
                  </a:ext>
                </a:extLst>
              </p:cNvPr>
              <p:cNvSpPr>
                <a:spLocks noChangeArrowheads="1"/>
              </p:cNvSpPr>
              <p:nvPr/>
            </p:nvSpPr>
            <p:spPr bwMode="auto">
              <a:xfrm>
                <a:off x="3192" y="1008"/>
                <a:ext cx="1470" cy="452"/>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528" name="Freeform 49">
                <a:extLst>
                  <a:ext uri="{FF2B5EF4-FFF2-40B4-BE49-F238E27FC236}">
                    <a16:creationId xmlns:a16="http://schemas.microsoft.com/office/drawing/2014/main" id="{870EC946-A03F-4067-AD23-021624B0E299}"/>
                  </a:ext>
                </a:extLst>
              </p:cNvPr>
              <p:cNvSpPr>
                <a:spLocks/>
              </p:cNvSpPr>
              <p:nvPr/>
            </p:nvSpPr>
            <p:spPr bwMode="auto">
              <a:xfrm>
                <a:off x="4448" y="2843"/>
                <a:ext cx="58" cy="112"/>
              </a:xfrm>
              <a:custGeom>
                <a:avLst/>
                <a:gdLst>
                  <a:gd name="T0" fmla="*/ 0 w 17"/>
                  <a:gd name="T1" fmla="*/ 0 h 31"/>
                  <a:gd name="T2" fmla="*/ 676 w 17"/>
                  <a:gd name="T3" fmla="*/ 1463 h 31"/>
                  <a:gd name="T4" fmla="*/ 0 60000 65536"/>
                  <a:gd name="T5" fmla="*/ 0 60000 65536"/>
                </a:gdLst>
                <a:ahLst/>
                <a:cxnLst>
                  <a:cxn ang="T4">
                    <a:pos x="T0" y="T1"/>
                  </a:cxn>
                  <a:cxn ang="T5">
                    <a:pos x="T2" y="T3"/>
                  </a:cxn>
                </a:cxnLst>
                <a:rect l="0" t="0" r="r" b="b"/>
                <a:pathLst>
                  <a:path w="17" h="31">
                    <a:moveTo>
                      <a:pt x="0" y="0"/>
                    </a:moveTo>
                    <a:cubicBezTo>
                      <a:pt x="11" y="10"/>
                      <a:pt x="17" y="20"/>
                      <a:pt x="17" y="31"/>
                    </a:cubicBezTo>
                  </a:path>
                </a:pathLst>
              </a:custGeom>
              <a:noFill/>
              <a:ln w="11113" cap="rnd">
                <a:solidFill>
                  <a:srgbClr val="85858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29" name="Freeform 50">
                <a:extLst>
                  <a:ext uri="{FF2B5EF4-FFF2-40B4-BE49-F238E27FC236}">
                    <a16:creationId xmlns:a16="http://schemas.microsoft.com/office/drawing/2014/main" id="{22A40A94-14F2-401D-BED1-6AA72B2A4735}"/>
                  </a:ext>
                </a:extLst>
              </p:cNvPr>
              <p:cNvSpPr>
                <a:spLocks/>
              </p:cNvSpPr>
              <p:nvPr/>
            </p:nvSpPr>
            <p:spPr bwMode="auto">
              <a:xfrm>
                <a:off x="4391" y="2803"/>
                <a:ext cx="57" cy="40"/>
              </a:xfrm>
              <a:custGeom>
                <a:avLst/>
                <a:gdLst>
                  <a:gd name="T0" fmla="*/ 0 w 17"/>
                  <a:gd name="T1" fmla="*/ 0 h 11"/>
                  <a:gd name="T2" fmla="*/ 640 w 17"/>
                  <a:gd name="T3" fmla="*/ 527 h 11"/>
                  <a:gd name="T4" fmla="*/ 0 60000 65536"/>
                  <a:gd name="T5" fmla="*/ 0 60000 65536"/>
                </a:gdLst>
                <a:ahLst/>
                <a:cxnLst>
                  <a:cxn ang="T4">
                    <a:pos x="T0" y="T1"/>
                  </a:cxn>
                  <a:cxn ang="T5">
                    <a:pos x="T2" y="T3"/>
                  </a:cxn>
                </a:cxnLst>
                <a:rect l="0" t="0" r="r" b="b"/>
                <a:pathLst>
                  <a:path w="17" h="11">
                    <a:moveTo>
                      <a:pt x="0" y="0"/>
                    </a:moveTo>
                    <a:cubicBezTo>
                      <a:pt x="6" y="4"/>
                      <a:pt x="12" y="7"/>
                      <a:pt x="17" y="11"/>
                    </a:cubicBezTo>
                  </a:path>
                </a:pathLst>
              </a:custGeom>
              <a:noFill/>
              <a:ln w="11113" cap="rnd">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30" name="Freeform 51">
                <a:extLst>
                  <a:ext uri="{FF2B5EF4-FFF2-40B4-BE49-F238E27FC236}">
                    <a16:creationId xmlns:a16="http://schemas.microsoft.com/office/drawing/2014/main" id="{701D333C-2952-41A6-90C9-49ADDC1FA298}"/>
                  </a:ext>
                </a:extLst>
              </p:cNvPr>
              <p:cNvSpPr>
                <a:spLocks/>
              </p:cNvSpPr>
              <p:nvPr/>
            </p:nvSpPr>
            <p:spPr bwMode="auto">
              <a:xfrm>
                <a:off x="3856" y="2702"/>
                <a:ext cx="535" cy="101"/>
              </a:xfrm>
              <a:custGeom>
                <a:avLst/>
                <a:gdLst>
                  <a:gd name="T0" fmla="*/ 0 w 158"/>
                  <a:gd name="T1" fmla="*/ 51 h 28"/>
                  <a:gd name="T2" fmla="*/ 813 w 158"/>
                  <a:gd name="T3" fmla="*/ 0 h 28"/>
                  <a:gd name="T4" fmla="*/ 6136 w 158"/>
                  <a:gd name="T5" fmla="*/ 1313 h 28"/>
                  <a:gd name="T6" fmla="*/ 0 60000 65536"/>
                  <a:gd name="T7" fmla="*/ 0 60000 65536"/>
                  <a:gd name="T8" fmla="*/ 0 60000 65536"/>
                </a:gdLst>
                <a:ahLst/>
                <a:cxnLst>
                  <a:cxn ang="T6">
                    <a:pos x="T0" y="T1"/>
                  </a:cxn>
                  <a:cxn ang="T7">
                    <a:pos x="T2" y="T3"/>
                  </a:cxn>
                  <a:cxn ang="T8">
                    <a:pos x="T4" y="T5"/>
                  </a:cxn>
                </a:cxnLst>
                <a:rect l="0" t="0" r="r" b="b"/>
                <a:pathLst>
                  <a:path w="158" h="28">
                    <a:moveTo>
                      <a:pt x="0" y="1"/>
                    </a:moveTo>
                    <a:cubicBezTo>
                      <a:pt x="7" y="0"/>
                      <a:pt x="14" y="0"/>
                      <a:pt x="21" y="0"/>
                    </a:cubicBezTo>
                    <a:cubicBezTo>
                      <a:pt x="77" y="0"/>
                      <a:pt x="127" y="11"/>
                      <a:pt x="158" y="28"/>
                    </a:cubicBezTo>
                  </a:path>
                </a:pathLst>
              </a:custGeom>
              <a:noFill/>
              <a:ln w="11113" cap="rnd">
                <a:solidFill>
                  <a:srgbClr val="B2B2B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31" name="Freeform 52">
                <a:extLst>
                  <a:ext uri="{FF2B5EF4-FFF2-40B4-BE49-F238E27FC236}">
                    <a16:creationId xmlns:a16="http://schemas.microsoft.com/office/drawing/2014/main" id="{B230A8A6-A1FD-48BB-AC54-8F8DDA07A493}"/>
                  </a:ext>
                </a:extLst>
              </p:cNvPr>
              <p:cNvSpPr>
                <a:spLocks/>
              </p:cNvSpPr>
              <p:nvPr/>
            </p:nvSpPr>
            <p:spPr bwMode="auto">
              <a:xfrm>
                <a:off x="3422" y="2706"/>
                <a:ext cx="434" cy="126"/>
              </a:xfrm>
              <a:custGeom>
                <a:avLst/>
                <a:gdLst>
                  <a:gd name="T0" fmla="*/ 0 w 128"/>
                  <a:gd name="T1" fmla="*/ 1634 h 35"/>
                  <a:gd name="T2" fmla="*/ 4991 w 128"/>
                  <a:gd name="T3" fmla="*/ 0 h 35"/>
                  <a:gd name="T4" fmla="*/ 0 60000 65536"/>
                  <a:gd name="T5" fmla="*/ 0 60000 65536"/>
                </a:gdLst>
                <a:ahLst/>
                <a:cxnLst>
                  <a:cxn ang="T4">
                    <a:pos x="T0" y="T1"/>
                  </a:cxn>
                  <a:cxn ang="T5">
                    <a:pos x="T2" y="T3"/>
                  </a:cxn>
                </a:cxnLst>
                <a:rect l="0" t="0" r="r" b="b"/>
                <a:pathLst>
                  <a:path w="128" h="35">
                    <a:moveTo>
                      <a:pt x="0" y="35"/>
                    </a:moveTo>
                    <a:cubicBezTo>
                      <a:pt x="26" y="16"/>
                      <a:pt x="73" y="3"/>
                      <a:pt x="128" y="0"/>
                    </a:cubicBezTo>
                  </a:path>
                </a:pathLst>
              </a:custGeom>
              <a:noFill/>
              <a:ln w="11113" cap="rnd">
                <a:solidFill>
                  <a:srgbClr val="F2F2F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32" name="Freeform 53">
                <a:extLst>
                  <a:ext uri="{FF2B5EF4-FFF2-40B4-BE49-F238E27FC236}">
                    <a16:creationId xmlns:a16="http://schemas.microsoft.com/office/drawing/2014/main" id="{FB0A04E1-888C-41CB-B32F-95F3E935646C}"/>
                  </a:ext>
                </a:extLst>
              </p:cNvPr>
              <p:cNvSpPr>
                <a:spLocks/>
              </p:cNvSpPr>
              <p:nvPr/>
            </p:nvSpPr>
            <p:spPr bwMode="auto">
              <a:xfrm>
                <a:off x="3347" y="2832"/>
                <a:ext cx="75" cy="123"/>
              </a:xfrm>
              <a:custGeom>
                <a:avLst/>
                <a:gdLst>
                  <a:gd name="T0" fmla="*/ 0 w 22"/>
                  <a:gd name="T1" fmla="*/ 1610 h 34"/>
                  <a:gd name="T2" fmla="*/ 873 w 22"/>
                  <a:gd name="T3" fmla="*/ 0 h 34"/>
                  <a:gd name="T4" fmla="*/ 0 60000 65536"/>
                  <a:gd name="T5" fmla="*/ 0 60000 65536"/>
                </a:gdLst>
                <a:ahLst/>
                <a:cxnLst>
                  <a:cxn ang="T4">
                    <a:pos x="T0" y="T1"/>
                  </a:cxn>
                  <a:cxn ang="T5">
                    <a:pos x="T2" y="T3"/>
                  </a:cxn>
                </a:cxnLst>
                <a:rect l="0" t="0" r="r" b="b"/>
                <a:pathLst>
                  <a:path w="22" h="34">
                    <a:moveTo>
                      <a:pt x="0" y="34"/>
                    </a:moveTo>
                    <a:cubicBezTo>
                      <a:pt x="0" y="22"/>
                      <a:pt x="8" y="10"/>
                      <a:pt x="22" y="0"/>
                    </a:cubicBezTo>
                  </a:path>
                </a:pathLst>
              </a:custGeom>
              <a:noFill/>
              <a:ln w="11113" cap="rnd">
                <a:solidFill>
                  <a:srgbClr val="B2B2B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33" name="Freeform 54">
                <a:extLst>
                  <a:ext uri="{FF2B5EF4-FFF2-40B4-BE49-F238E27FC236}">
                    <a16:creationId xmlns:a16="http://schemas.microsoft.com/office/drawing/2014/main" id="{1AD3B328-8D5F-4E02-8C72-639BECB220C3}"/>
                  </a:ext>
                </a:extLst>
              </p:cNvPr>
              <p:cNvSpPr>
                <a:spLocks/>
              </p:cNvSpPr>
              <p:nvPr/>
            </p:nvSpPr>
            <p:spPr bwMode="auto">
              <a:xfrm>
                <a:off x="3347" y="2955"/>
                <a:ext cx="1159" cy="253"/>
              </a:xfrm>
              <a:custGeom>
                <a:avLst/>
                <a:gdLst>
                  <a:gd name="T0" fmla="*/ 13312 w 342"/>
                  <a:gd name="T1" fmla="*/ 0 h 70"/>
                  <a:gd name="T2" fmla="*/ 6663 w 342"/>
                  <a:gd name="T3" fmla="*/ 3303 h 70"/>
                  <a:gd name="T4" fmla="*/ 0 w 342"/>
                  <a:gd name="T5" fmla="*/ 0 h 70"/>
                  <a:gd name="T6" fmla="*/ 0 w 342"/>
                  <a:gd name="T7" fmla="*/ 0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2" h="70">
                    <a:moveTo>
                      <a:pt x="342" y="0"/>
                    </a:moveTo>
                    <a:cubicBezTo>
                      <a:pt x="342" y="39"/>
                      <a:pt x="266" y="70"/>
                      <a:pt x="171" y="70"/>
                    </a:cubicBezTo>
                    <a:cubicBezTo>
                      <a:pt x="76" y="70"/>
                      <a:pt x="0" y="39"/>
                      <a:pt x="0" y="0"/>
                    </a:cubicBezTo>
                    <a:cubicBezTo>
                      <a:pt x="0" y="0"/>
                      <a:pt x="0" y="0"/>
                      <a:pt x="0" y="0"/>
                    </a:cubicBezTo>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34" name="Freeform 55">
                <a:extLst>
                  <a:ext uri="{FF2B5EF4-FFF2-40B4-BE49-F238E27FC236}">
                    <a16:creationId xmlns:a16="http://schemas.microsoft.com/office/drawing/2014/main" id="{CD03126A-AB0E-42B3-8650-65A6F4FC36A4}"/>
                  </a:ext>
                </a:extLst>
              </p:cNvPr>
              <p:cNvSpPr>
                <a:spLocks/>
              </p:cNvSpPr>
              <p:nvPr/>
            </p:nvSpPr>
            <p:spPr bwMode="auto">
              <a:xfrm>
                <a:off x="3371" y="2720"/>
                <a:ext cx="1016" cy="235"/>
              </a:xfrm>
              <a:custGeom>
                <a:avLst/>
                <a:gdLst>
                  <a:gd name="T0" fmla="*/ 0 w 300"/>
                  <a:gd name="T1" fmla="*/ 3073 h 65"/>
                  <a:gd name="T2" fmla="*/ 6367 w 300"/>
                  <a:gd name="T3" fmla="*/ 0 h 65"/>
                  <a:gd name="T4" fmla="*/ 11654 w 300"/>
                  <a:gd name="T5" fmla="*/ 1374 h 65"/>
                  <a:gd name="T6" fmla="*/ 0 60000 65536"/>
                  <a:gd name="T7" fmla="*/ 0 60000 65536"/>
                  <a:gd name="T8" fmla="*/ 0 60000 65536"/>
                </a:gdLst>
                <a:ahLst/>
                <a:cxnLst>
                  <a:cxn ang="T6">
                    <a:pos x="T0" y="T1"/>
                  </a:cxn>
                  <a:cxn ang="T7">
                    <a:pos x="T2" y="T3"/>
                  </a:cxn>
                  <a:cxn ang="T8">
                    <a:pos x="T4" y="T5"/>
                  </a:cxn>
                </a:cxnLst>
                <a:rect l="0" t="0" r="r" b="b"/>
                <a:pathLst>
                  <a:path w="300" h="65">
                    <a:moveTo>
                      <a:pt x="0" y="65"/>
                    </a:moveTo>
                    <a:cubicBezTo>
                      <a:pt x="0" y="29"/>
                      <a:pt x="73" y="0"/>
                      <a:pt x="164" y="0"/>
                    </a:cubicBezTo>
                    <a:cubicBezTo>
                      <a:pt x="221" y="0"/>
                      <a:pt x="271" y="11"/>
                      <a:pt x="300" y="29"/>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35" name="Freeform 57">
                <a:extLst>
                  <a:ext uri="{FF2B5EF4-FFF2-40B4-BE49-F238E27FC236}">
                    <a16:creationId xmlns:a16="http://schemas.microsoft.com/office/drawing/2014/main" id="{1B20A35C-7CFD-45C8-95C2-AB4D98F09783}"/>
                  </a:ext>
                </a:extLst>
              </p:cNvPr>
              <p:cNvSpPr>
                <a:spLocks/>
              </p:cNvSpPr>
              <p:nvPr/>
            </p:nvSpPr>
            <p:spPr bwMode="auto">
              <a:xfrm>
                <a:off x="3717" y="2854"/>
                <a:ext cx="423" cy="202"/>
              </a:xfrm>
              <a:custGeom>
                <a:avLst/>
                <a:gdLst>
                  <a:gd name="T0" fmla="*/ 2406 w 125"/>
                  <a:gd name="T1" fmla="*/ 2630 h 56"/>
                  <a:gd name="T2" fmla="*/ 0 w 125"/>
                  <a:gd name="T3" fmla="*/ 1313 h 56"/>
                  <a:gd name="T4" fmla="*/ 0 w 125"/>
                  <a:gd name="T5" fmla="*/ 1313 h 56"/>
                  <a:gd name="T6" fmla="*/ 2406 w 125"/>
                  <a:gd name="T7" fmla="*/ 0 h 56"/>
                  <a:gd name="T8" fmla="*/ 4843 w 125"/>
                  <a:gd name="T9" fmla="*/ 1313 h 56"/>
                  <a:gd name="T10" fmla="*/ 2406 w 125"/>
                  <a:gd name="T11" fmla="*/ 263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 h="56">
                    <a:moveTo>
                      <a:pt x="62" y="56"/>
                    </a:moveTo>
                    <a:cubicBezTo>
                      <a:pt x="27" y="56"/>
                      <a:pt x="0" y="44"/>
                      <a:pt x="0" y="28"/>
                    </a:cubicBezTo>
                    <a:cubicBezTo>
                      <a:pt x="0" y="28"/>
                      <a:pt x="0" y="28"/>
                      <a:pt x="0" y="28"/>
                    </a:cubicBezTo>
                    <a:cubicBezTo>
                      <a:pt x="0" y="13"/>
                      <a:pt x="27" y="0"/>
                      <a:pt x="62" y="0"/>
                    </a:cubicBezTo>
                    <a:cubicBezTo>
                      <a:pt x="97" y="0"/>
                      <a:pt x="125" y="13"/>
                      <a:pt x="125" y="28"/>
                    </a:cubicBezTo>
                    <a:cubicBezTo>
                      <a:pt x="125" y="44"/>
                      <a:pt x="97" y="56"/>
                      <a:pt x="62" y="56"/>
                    </a:cubicBezTo>
                    <a:close/>
                  </a:path>
                </a:pathLst>
              </a:custGeom>
              <a:noFill/>
              <a:ln w="11113" cap="flat">
                <a:solidFill>
                  <a:srgbClr val="EAF3F8"/>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36" name="Oval 58">
                <a:extLst>
                  <a:ext uri="{FF2B5EF4-FFF2-40B4-BE49-F238E27FC236}">
                    <a16:creationId xmlns:a16="http://schemas.microsoft.com/office/drawing/2014/main" id="{05830CE6-7958-424A-9FE5-7DA830C58630}"/>
                  </a:ext>
                </a:extLst>
              </p:cNvPr>
              <p:cNvSpPr>
                <a:spLocks noChangeArrowheads="1"/>
              </p:cNvSpPr>
              <p:nvPr/>
            </p:nvSpPr>
            <p:spPr bwMode="auto">
              <a:xfrm>
                <a:off x="3842" y="2912"/>
                <a:ext cx="173" cy="87"/>
              </a:xfrm>
              <a:prstGeom prst="ellipse">
                <a:avLst/>
              </a:prstGeom>
              <a:noFill/>
              <a:ln w="11113">
                <a:solidFill>
                  <a:srgbClr val="EAF3F8"/>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207" dirty="0">
                  <a:solidFill>
                    <a:srgbClr val="0070C0"/>
                  </a:solidFill>
                  <a:latin typeface="Helvetica Neue" panose="02000503000000020004" pitchFamily="2" charset="0"/>
                  <a:cs typeface="Helvetica Neue" panose="02000503000000020004" pitchFamily="2" charset="0"/>
                </a:endParaRPr>
              </a:p>
            </p:txBody>
          </p:sp>
          <p:sp>
            <p:nvSpPr>
              <p:cNvPr id="1537" name="Freeform 59">
                <a:extLst>
                  <a:ext uri="{FF2B5EF4-FFF2-40B4-BE49-F238E27FC236}">
                    <a16:creationId xmlns:a16="http://schemas.microsoft.com/office/drawing/2014/main" id="{F212415F-7430-406F-88BC-B1974938EB58}"/>
                  </a:ext>
                </a:extLst>
              </p:cNvPr>
              <p:cNvSpPr>
                <a:spLocks/>
              </p:cNvSpPr>
              <p:nvPr/>
            </p:nvSpPr>
            <p:spPr bwMode="auto">
              <a:xfrm>
                <a:off x="3202" y="1575"/>
                <a:ext cx="1453" cy="246"/>
              </a:xfrm>
              <a:custGeom>
                <a:avLst/>
                <a:gdLst>
                  <a:gd name="T0" fmla="*/ 8318 w 429"/>
                  <a:gd name="T1" fmla="*/ 2460 h 68"/>
                  <a:gd name="T2" fmla="*/ 0 w 429"/>
                  <a:gd name="T3" fmla="*/ 0 h 68"/>
                  <a:gd name="T4" fmla="*/ 81 w 429"/>
                  <a:gd name="T5" fmla="*/ 760 h 68"/>
                  <a:gd name="T6" fmla="*/ 8318 w 429"/>
                  <a:gd name="T7" fmla="*/ 3220 h 68"/>
                  <a:gd name="T8" fmla="*/ 16589 w 429"/>
                  <a:gd name="T9" fmla="*/ 760 h 68"/>
                  <a:gd name="T10" fmla="*/ 16667 w 429"/>
                  <a:gd name="T11" fmla="*/ 0 h 68"/>
                  <a:gd name="T12" fmla="*/ 8318 w 429"/>
                  <a:gd name="T13" fmla="*/ 2460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9" h="68">
                    <a:moveTo>
                      <a:pt x="214" y="52"/>
                    </a:moveTo>
                    <a:cubicBezTo>
                      <a:pt x="113" y="52"/>
                      <a:pt x="28" y="29"/>
                      <a:pt x="0" y="0"/>
                    </a:cubicBezTo>
                    <a:cubicBezTo>
                      <a:pt x="0" y="0"/>
                      <a:pt x="1" y="16"/>
                      <a:pt x="2" y="16"/>
                    </a:cubicBezTo>
                    <a:cubicBezTo>
                      <a:pt x="31" y="44"/>
                      <a:pt x="115" y="68"/>
                      <a:pt x="214" y="68"/>
                    </a:cubicBezTo>
                    <a:cubicBezTo>
                      <a:pt x="314" y="68"/>
                      <a:pt x="397" y="45"/>
                      <a:pt x="427" y="16"/>
                    </a:cubicBezTo>
                    <a:cubicBezTo>
                      <a:pt x="428" y="16"/>
                      <a:pt x="429" y="0"/>
                      <a:pt x="429" y="0"/>
                    </a:cubicBezTo>
                    <a:cubicBezTo>
                      <a:pt x="401" y="29"/>
                      <a:pt x="316" y="52"/>
                      <a:pt x="214" y="52"/>
                    </a:cubicBez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38" name="Freeform 60">
                <a:extLst>
                  <a:ext uri="{FF2B5EF4-FFF2-40B4-BE49-F238E27FC236}">
                    <a16:creationId xmlns:a16="http://schemas.microsoft.com/office/drawing/2014/main" id="{2132D580-A5BF-45E1-B325-08727A34E60D}"/>
                  </a:ext>
                </a:extLst>
              </p:cNvPr>
              <p:cNvSpPr>
                <a:spLocks/>
              </p:cNvSpPr>
              <p:nvPr/>
            </p:nvSpPr>
            <p:spPr bwMode="auto">
              <a:xfrm>
                <a:off x="3256" y="1673"/>
                <a:ext cx="1341" cy="1535"/>
              </a:xfrm>
              <a:custGeom>
                <a:avLst/>
                <a:gdLst>
                  <a:gd name="T0" fmla="*/ 15377 w 396"/>
                  <a:gd name="T1" fmla="*/ 0 h 425"/>
                  <a:gd name="T2" fmla="*/ 7694 w 396"/>
                  <a:gd name="T3" fmla="*/ 1932 h 425"/>
                  <a:gd name="T4" fmla="*/ 0 w 396"/>
                  <a:gd name="T5" fmla="*/ 0 h 425"/>
                  <a:gd name="T6" fmla="*/ 1043 w 396"/>
                  <a:gd name="T7" fmla="*/ 16683 h 425"/>
                  <a:gd name="T8" fmla="*/ 1043 w 396"/>
                  <a:gd name="T9" fmla="*/ 16722 h 425"/>
                  <a:gd name="T10" fmla="*/ 7694 w 396"/>
                  <a:gd name="T11" fmla="*/ 20024 h 425"/>
                  <a:gd name="T12" fmla="*/ 14334 w 396"/>
                  <a:gd name="T13" fmla="*/ 16722 h 425"/>
                  <a:gd name="T14" fmla="*/ 14334 w 396"/>
                  <a:gd name="T15" fmla="*/ 16683 h 425"/>
                  <a:gd name="T16" fmla="*/ 15377 w 396"/>
                  <a:gd name="T17" fmla="*/ 0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6" h="425">
                    <a:moveTo>
                      <a:pt x="396" y="0"/>
                    </a:moveTo>
                    <a:cubicBezTo>
                      <a:pt x="359" y="23"/>
                      <a:pt x="285" y="41"/>
                      <a:pt x="198" y="41"/>
                    </a:cubicBezTo>
                    <a:cubicBezTo>
                      <a:pt x="112" y="41"/>
                      <a:pt x="38" y="23"/>
                      <a:pt x="0" y="0"/>
                    </a:cubicBezTo>
                    <a:cubicBezTo>
                      <a:pt x="27" y="354"/>
                      <a:pt x="27" y="354"/>
                      <a:pt x="27" y="354"/>
                    </a:cubicBezTo>
                    <a:cubicBezTo>
                      <a:pt x="27" y="355"/>
                      <a:pt x="27" y="355"/>
                      <a:pt x="27" y="355"/>
                    </a:cubicBezTo>
                    <a:cubicBezTo>
                      <a:pt x="27" y="394"/>
                      <a:pt x="103" y="425"/>
                      <a:pt x="198" y="425"/>
                    </a:cubicBezTo>
                    <a:cubicBezTo>
                      <a:pt x="293" y="425"/>
                      <a:pt x="369" y="394"/>
                      <a:pt x="369" y="355"/>
                    </a:cubicBezTo>
                    <a:cubicBezTo>
                      <a:pt x="369" y="354"/>
                      <a:pt x="369" y="354"/>
                      <a:pt x="369" y="354"/>
                    </a:cubicBezTo>
                    <a:lnTo>
                      <a:pt x="396"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39" name="Freeform 61">
                <a:extLst>
                  <a:ext uri="{FF2B5EF4-FFF2-40B4-BE49-F238E27FC236}">
                    <a16:creationId xmlns:a16="http://schemas.microsoft.com/office/drawing/2014/main" id="{DD833E8F-146E-465A-9FC9-457B0579097E}"/>
                  </a:ext>
                </a:extLst>
              </p:cNvPr>
              <p:cNvSpPr>
                <a:spLocks/>
              </p:cNvSpPr>
              <p:nvPr/>
            </p:nvSpPr>
            <p:spPr bwMode="auto">
              <a:xfrm>
                <a:off x="3202" y="1575"/>
                <a:ext cx="1453" cy="246"/>
              </a:xfrm>
              <a:custGeom>
                <a:avLst/>
                <a:gdLst>
                  <a:gd name="T0" fmla="*/ 8318 w 429"/>
                  <a:gd name="T1" fmla="*/ 2460 h 68"/>
                  <a:gd name="T2" fmla="*/ 0 w 429"/>
                  <a:gd name="T3" fmla="*/ 0 h 68"/>
                  <a:gd name="T4" fmla="*/ 81 w 429"/>
                  <a:gd name="T5" fmla="*/ 760 h 68"/>
                  <a:gd name="T6" fmla="*/ 8318 w 429"/>
                  <a:gd name="T7" fmla="*/ 3220 h 68"/>
                  <a:gd name="T8" fmla="*/ 16589 w 429"/>
                  <a:gd name="T9" fmla="*/ 760 h 68"/>
                  <a:gd name="T10" fmla="*/ 16667 w 429"/>
                  <a:gd name="T11" fmla="*/ 0 h 68"/>
                  <a:gd name="T12" fmla="*/ 8318 w 429"/>
                  <a:gd name="T13" fmla="*/ 2460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9" h="68">
                    <a:moveTo>
                      <a:pt x="214" y="52"/>
                    </a:moveTo>
                    <a:cubicBezTo>
                      <a:pt x="113" y="52"/>
                      <a:pt x="28" y="29"/>
                      <a:pt x="0" y="0"/>
                    </a:cubicBezTo>
                    <a:cubicBezTo>
                      <a:pt x="0" y="0"/>
                      <a:pt x="1" y="16"/>
                      <a:pt x="2" y="16"/>
                    </a:cubicBezTo>
                    <a:cubicBezTo>
                      <a:pt x="31" y="44"/>
                      <a:pt x="115" y="68"/>
                      <a:pt x="214" y="68"/>
                    </a:cubicBezTo>
                    <a:cubicBezTo>
                      <a:pt x="314" y="68"/>
                      <a:pt x="397" y="45"/>
                      <a:pt x="427" y="16"/>
                    </a:cubicBezTo>
                    <a:cubicBezTo>
                      <a:pt x="428" y="16"/>
                      <a:pt x="429" y="0"/>
                      <a:pt x="429" y="0"/>
                    </a:cubicBezTo>
                    <a:cubicBezTo>
                      <a:pt x="401" y="29"/>
                      <a:pt x="316" y="52"/>
                      <a:pt x="214" y="52"/>
                    </a:cubicBez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40" name="Freeform 62">
                <a:extLst>
                  <a:ext uri="{FF2B5EF4-FFF2-40B4-BE49-F238E27FC236}">
                    <a16:creationId xmlns:a16="http://schemas.microsoft.com/office/drawing/2014/main" id="{706D2889-B385-4FFE-B919-084058616F8B}"/>
                  </a:ext>
                </a:extLst>
              </p:cNvPr>
              <p:cNvSpPr>
                <a:spLocks/>
              </p:cNvSpPr>
              <p:nvPr/>
            </p:nvSpPr>
            <p:spPr bwMode="auto">
              <a:xfrm>
                <a:off x="3256" y="1673"/>
                <a:ext cx="1341" cy="1535"/>
              </a:xfrm>
              <a:custGeom>
                <a:avLst/>
                <a:gdLst>
                  <a:gd name="T0" fmla="*/ 15377 w 396"/>
                  <a:gd name="T1" fmla="*/ 0 h 425"/>
                  <a:gd name="T2" fmla="*/ 7694 w 396"/>
                  <a:gd name="T3" fmla="*/ 1932 h 425"/>
                  <a:gd name="T4" fmla="*/ 0 w 396"/>
                  <a:gd name="T5" fmla="*/ 0 h 425"/>
                  <a:gd name="T6" fmla="*/ 1043 w 396"/>
                  <a:gd name="T7" fmla="*/ 16683 h 425"/>
                  <a:gd name="T8" fmla="*/ 1043 w 396"/>
                  <a:gd name="T9" fmla="*/ 16722 h 425"/>
                  <a:gd name="T10" fmla="*/ 7694 w 396"/>
                  <a:gd name="T11" fmla="*/ 20024 h 425"/>
                  <a:gd name="T12" fmla="*/ 14334 w 396"/>
                  <a:gd name="T13" fmla="*/ 16722 h 425"/>
                  <a:gd name="T14" fmla="*/ 14334 w 396"/>
                  <a:gd name="T15" fmla="*/ 16683 h 425"/>
                  <a:gd name="T16" fmla="*/ 15377 w 396"/>
                  <a:gd name="T17" fmla="*/ 0 h 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6" h="425">
                    <a:moveTo>
                      <a:pt x="396" y="0"/>
                    </a:moveTo>
                    <a:cubicBezTo>
                      <a:pt x="359" y="23"/>
                      <a:pt x="285" y="41"/>
                      <a:pt x="198" y="41"/>
                    </a:cubicBezTo>
                    <a:cubicBezTo>
                      <a:pt x="112" y="41"/>
                      <a:pt x="38" y="23"/>
                      <a:pt x="0" y="0"/>
                    </a:cubicBezTo>
                    <a:cubicBezTo>
                      <a:pt x="27" y="354"/>
                      <a:pt x="27" y="354"/>
                      <a:pt x="27" y="354"/>
                    </a:cubicBezTo>
                    <a:cubicBezTo>
                      <a:pt x="27" y="355"/>
                      <a:pt x="27" y="355"/>
                      <a:pt x="27" y="355"/>
                    </a:cubicBezTo>
                    <a:cubicBezTo>
                      <a:pt x="27" y="394"/>
                      <a:pt x="103" y="425"/>
                      <a:pt x="198" y="425"/>
                    </a:cubicBezTo>
                    <a:cubicBezTo>
                      <a:pt x="293" y="425"/>
                      <a:pt x="369" y="394"/>
                      <a:pt x="369" y="355"/>
                    </a:cubicBezTo>
                    <a:cubicBezTo>
                      <a:pt x="369" y="354"/>
                      <a:pt x="369" y="354"/>
                      <a:pt x="369" y="354"/>
                    </a:cubicBezTo>
                    <a:lnTo>
                      <a:pt x="396" y="0"/>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41" name="Freeform 65">
                <a:extLst>
                  <a:ext uri="{FF2B5EF4-FFF2-40B4-BE49-F238E27FC236}">
                    <a16:creationId xmlns:a16="http://schemas.microsoft.com/office/drawing/2014/main" id="{01F6AD68-CE77-4659-AF94-60E88D3A18F6}"/>
                  </a:ext>
                </a:extLst>
              </p:cNvPr>
              <p:cNvSpPr>
                <a:spLocks/>
              </p:cNvSpPr>
              <p:nvPr/>
            </p:nvSpPr>
            <p:spPr bwMode="auto">
              <a:xfrm>
                <a:off x="3192" y="1232"/>
                <a:ext cx="1470" cy="253"/>
              </a:xfrm>
              <a:custGeom>
                <a:avLst/>
                <a:gdLst>
                  <a:gd name="T0" fmla="*/ 16864 w 434"/>
                  <a:gd name="T1" fmla="*/ 380 h 70"/>
                  <a:gd name="T2" fmla="*/ 8434 w 434"/>
                  <a:gd name="T3" fmla="*/ 3303 h 70"/>
                  <a:gd name="T4" fmla="*/ 0 w 434"/>
                  <a:gd name="T5" fmla="*/ 380 h 70"/>
                  <a:gd name="T6" fmla="*/ 0 w 434"/>
                  <a:gd name="T7" fmla="*/ 0 h 70"/>
                  <a:gd name="T8" fmla="*/ 8434 w 434"/>
                  <a:gd name="T9" fmla="*/ 2978 h 70"/>
                  <a:gd name="T10" fmla="*/ 16864 w 434"/>
                  <a:gd name="T11" fmla="*/ 0 h 70"/>
                  <a:gd name="T12" fmla="*/ 16864 w 434"/>
                  <a:gd name="T13" fmla="*/ 380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4" h="70">
                    <a:moveTo>
                      <a:pt x="434" y="8"/>
                    </a:moveTo>
                    <a:cubicBezTo>
                      <a:pt x="434" y="42"/>
                      <a:pt x="338" y="70"/>
                      <a:pt x="217" y="70"/>
                    </a:cubicBezTo>
                    <a:cubicBezTo>
                      <a:pt x="97" y="70"/>
                      <a:pt x="0" y="42"/>
                      <a:pt x="0" y="8"/>
                    </a:cubicBezTo>
                    <a:cubicBezTo>
                      <a:pt x="0" y="0"/>
                      <a:pt x="0" y="0"/>
                      <a:pt x="0" y="0"/>
                    </a:cubicBezTo>
                    <a:cubicBezTo>
                      <a:pt x="0" y="35"/>
                      <a:pt x="97" y="63"/>
                      <a:pt x="217" y="63"/>
                    </a:cubicBezTo>
                    <a:cubicBezTo>
                      <a:pt x="338" y="63"/>
                      <a:pt x="434" y="35"/>
                      <a:pt x="434" y="0"/>
                    </a:cubicBezTo>
                    <a:lnTo>
                      <a:pt x="434" y="8"/>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42" name="Freeform 66">
                <a:extLst>
                  <a:ext uri="{FF2B5EF4-FFF2-40B4-BE49-F238E27FC236}">
                    <a16:creationId xmlns:a16="http://schemas.microsoft.com/office/drawing/2014/main" id="{B933B689-91E4-48F5-9C81-F607D1EDCBCB}"/>
                  </a:ext>
                </a:extLst>
              </p:cNvPr>
              <p:cNvSpPr>
                <a:spLocks/>
              </p:cNvSpPr>
              <p:nvPr/>
            </p:nvSpPr>
            <p:spPr bwMode="auto">
              <a:xfrm>
                <a:off x="3168" y="1210"/>
                <a:ext cx="1521" cy="315"/>
              </a:xfrm>
              <a:custGeom>
                <a:avLst/>
                <a:gdLst>
                  <a:gd name="T0" fmla="*/ 17110 w 449"/>
                  <a:gd name="T1" fmla="*/ 0 h 87"/>
                  <a:gd name="T2" fmla="*/ 17144 w 449"/>
                  <a:gd name="T3" fmla="*/ 290 h 87"/>
                  <a:gd name="T4" fmla="*/ 17144 w 449"/>
                  <a:gd name="T5" fmla="*/ 670 h 87"/>
                  <a:gd name="T6" fmla="*/ 8709 w 449"/>
                  <a:gd name="T7" fmla="*/ 3606 h 87"/>
                  <a:gd name="T8" fmla="*/ 274 w 449"/>
                  <a:gd name="T9" fmla="*/ 670 h 87"/>
                  <a:gd name="T10" fmla="*/ 274 w 449"/>
                  <a:gd name="T11" fmla="*/ 290 h 87"/>
                  <a:gd name="T12" fmla="*/ 346 w 449"/>
                  <a:gd name="T13" fmla="*/ 0 h 87"/>
                  <a:gd name="T14" fmla="*/ 0 w 449"/>
                  <a:gd name="T15" fmla="*/ 905 h 87"/>
                  <a:gd name="T16" fmla="*/ 8709 w 449"/>
                  <a:gd name="T17" fmla="*/ 4131 h 87"/>
                  <a:gd name="T18" fmla="*/ 17453 w 449"/>
                  <a:gd name="T19" fmla="*/ 905 h 87"/>
                  <a:gd name="T20" fmla="*/ 17110 w 449"/>
                  <a:gd name="T21" fmla="*/ 0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49" h="87">
                    <a:moveTo>
                      <a:pt x="440" y="0"/>
                    </a:moveTo>
                    <a:cubicBezTo>
                      <a:pt x="441" y="2"/>
                      <a:pt x="441" y="4"/>
                      <a:pt x="441" y="6"/>
                    </a:cubicBezTo>
                    <a:cubicBezTo>
                      <a:pt x="441" y="14"/>
                      <a:pt x="441" y="14"/>
                      <a:pt x="441" y="14"/>
                    </a:cubicBezTo>
                    <a:cubicBezTo>
                      <a:pt x="441" y="48"/>
                      <a:pt x="345" y="76"/>
                      <a:pt x="224" y="76"/>
                    </a:cubicBezTo>
                    <a:cubicBezTo>
                      <a:pt x="104" y="76"/>
                      <a:pt x="7" y="48"/>
                      <a:pt x="7" y="14"/>
                    </a:cubicBezTo>
                    <a:cubicBezTo>
                      <a:pt x="7" y="6"/>
                      <a:pt x="7" y="6"/>
                      <a:pt x="7" y="6"/>
                    </a:cubicBezTo>
                    <a:cubicBezTo>
                      <a:pt x="7" y="4"/>
                      <a:pt x="8" y="2"/>
                      <a:pt x="9" y="0"/>
                    </a:cubicBezTo>
                    <a:cubicBezTo>
                      <a:pt x="3" y="6"/>
                      <a:pt x="0" y="12"/>
                      <a:pt x="0" y="19"/>
                    </a:cubicBezTo>
                    <a:cubicBezTo>
                      <a:pt x="0" y="57"/>
                      <a:pt x="100" y="87"/>
                      <a:pt x="224" y="87"/>
                    </a:cubicBezTo>
                    <a:cubicBezTo>
                      <a:pt x="349" y="87"/>
                      <a:pt x="449" y="57"/>
                      <a:pt x="449" y="19"/>
                    </a:cubicBezTo>
                    <a:cubicBezTo>
                      <a:pt x="449" y="12"/>
                      <a:pt x="446" y="6"/>
                      <a:pt x="440" y="0"/>
                    </a:cubicBez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sp>
            <p:nvSpPr>
              <p:cNvPr id="1543" name="Line 67">
                <a:extLst>
                  <a:ext uri="{FF2B5EF4-FFF2-40B4-BE49-F238E27FC236}">
                    <a16:creationId xmlns:a16="http://schemas.microsoft.com/office/drawing/2014/main" id="{15452C9B-C1D9-4D8F-9594-EDAACE7B7CA8}"/>
                  </a:ext>
                </a:extLst>
              </p:cNvPr>
              <p:cNvSpPr>
                <a:spLocks noChangeShapeType="1"/>
              </p:cNvSpPr>
              <p:nvPr/>
            </p:nvSpPr>
            <p:spPr bwMode="auto">
              <a:xfrm>
                <a:off x="3314" y="1449"/>
                <a:ext cx="1" cy="180"/>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44" name="Line 68">
                <a:extLst>
                  <a:ext uri="{FF2B5EF4-FFF2-40B4-BE49-F238E27FC236}">
                    <a16:creationId xmlns:a16="http://schemas.microsoft.com/office/drawing/2014/main" id="{5D7124F7-D5AB-452C-8AC7-FBD01E0D84D0}"/>
                  </a:ext>
                </a:extLst>
              </p:cNvPr>
              <p:cNvSpPr>
                <a:spLocks noChangeShapeType="1"/>
              </p:cNvSpPr>
              <p:nvPr/>
            </p:nvSpPr>
            <p:spPr bwMode="auto">
              <a:xfrm>
                <a:off x="3337" y="1449"/>
                <a:ext cx="1" cy="180"/>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45" name="Line 69">
                <a:extLst>
                  <a:ext uri="{FF2B5EF4-FFF2-40B4-BE49-F238E27FC236}">
                    <a16:creationId xmlns:a16="http://schemas.microsoft.com/office/drawing/2014/main" id="{7AC4BA79-0EDD-4F04-9F26-357D4E8DF6BB}"/>
                  </a:ext>
                </a:extLst>
              </p:cNvPr>
              <p:cNvSpPr>
                <a:spLocks noChangeShapeType="1"/>
              </p:cNvSpPr>
              <p:nvPr/>
            </p:nvSpPr>
            <p:spPr bwMode="auto">
              <a:xfrm>
                <a:off x="3324" y="1449"/>
                <a:ext cx="1" cy="180"/>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46" name="Line 70">
                <a:extLst>
                  <a:ext uri="{FF2B5EF4-FFF2-40B4-BE49-F238E27FC236}">
                    <a16:creationId xmlns:a16="http://schemas.microsoft.com/office/drawing/2014/main" id="{1B5390D9-0AEA-41B2-8457-EBAE4F8B5033}"/>
                  </a:ext>
                </a:extLst>
              </p:cNvPr>
              <p:cNvSpPr>
                <a:spLocks noChangeShapeType="1"/>
              </p:cNvSpPr>
              <p:nvPr/>
            </p:nvSpPr>
            <p:spPr bwMode="auto">
              <a:xfrm>
                <a:off x="3368" y="1471"/>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47" name="Line 71">
                <a:extLst>
                  <a:ext uri="{FF2B5EF4-FFF2-40B4-BE49-F238E27FC236}">
                    <a16:creationId xmlns:a16="http://schemas.microsoft.com/office/drawing/2014/main" id="{F7274EB0-5673-4DA5-8489-9F85FAFE206B}"/>
                  </a:ext>
                </a:extLst>
              </p:cNvPr>
              <p:cNvSpPr>
                <a:spLocks noChangeShapeType="1"/>
              </p:cNvSpPr>
              <p:nvPr/>
            </p:nvSpPr>
            <p:spPr bwMode="auto">
              <a:xfrm>
                <a:off x="3392" y="1471"/>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48" name="Line 72">
                <a:extLst>
                  <a:ext uri="{FF2B5EF4-FFF2-40B4-BE49-F238E27FC236}">
                    <a16:creationId xmlns:a16="http://schemas.microsoft.com/office/drawing/2014/main" id="{10A190D5-14E0-4917-82DF-540DF1E5C7D5}"/>
                  </a:ext>
                </a:extLst>
              </p:cNvPr>
              <p:cNvSpPr>
                <a:spLocks noChangeShapeType="1"/>
              </p:cNvSpPr>
              <p:nvPr/>
            </p:nvSpPr>
            <p:spPr bwMode="auto">
              <a:xfrm>
                <a:off x="3378" y="1471"/>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49" name="Line 73">
                <a:extLst>
                  <a:ext uri="{FF2B5EF4-FFF2-40B4-BE49-F238E27FC236}">
                    <a16:creationId xmlns:a16="http://schemas.microsoft.com/office/drawing/2014/main" id="{5EDD6230-A3D9-4E69-B820-8F7C2333978C}"/>
                  </a:ext>
                </a:extLst>
              </p:cNvPr>
              <p:cNvSpPr>
                <a:spLocks noChangeShapeType="1"/>
              </p:cNvSpPr>
              <p:nvPr/>
            </p:nvSpPr>
            <p:spPr bwMode="auto">
              <a:xfrm>
                <a:off x="3425" y="1492"/>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50" name="Line 74">
                <a:extLst>
                  <a:ext uri="{FF2B5EF4-FFF2-40B4-BE49-F238E27FC236}">
                    <a16:creationId xmlns:a16="http://schemas.microsoft.com/office/drawing/2014/main" id="{E47ED3D8-F397-49CF-A67C-B6A3B57D550C}"/>
                  </a:ext>
                </a:extLst>
              </p:cNvPr>
              <p:cNvSpPr>
                <a:spLocks noChangeShapeType="1"/>
              </p:cNvSpPr>
              <p:nvPr/>
            </p:nvSpPr>
            <p:spPr bwMode="auto">
              <a:xfrm>
                <a:off x="3449" y="1492"/>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51" name="Line 75">
                <a:extLst>
                  <a:ext uri="{FF2B5EF4-FFF2-40B4-BE49-F238E27FC236}">
                    <a16:creationId xmlns:a16="http://schemas.microsoft.com/office/drawing/2014/main" id="{999DB32D-6B92-4AC6-A665-B535195E5600}"/>
                  </a:ext>
                </a:extLst>
              </p:cNvPr>
              <p:cNvSpPr>
                <a:spLocks noChangeShapeType="1"/>
              </p:cNvSpPr>
              <p:nvPr/>
            </p:nvSpPr>
            <p:spPr bwMode="auto">
              <a:xfrm>
                <a:off x="3436" y="1492"/>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52" name="Line 76">
                <a:extLst>
                  <a:ext uri="{FF2B5EF4-FFF2-40B4-BE49-F238E27FC236}">
                    <a16:creationId xmlns:a16="http://schemas.microsoft.com/office/drawing/2014/main" id="{C2C3A3D7-CAD7-44DB-A178-DF8D0597AC7C}"/>
                  </a:ext>
                </a:extLst>
              </p:cNvPr>
              <p:cNvSpPr>
                <a:spLocks noChangeShapeType="1"/>
              </p:cNvSpPr>
              <p:nvPr/>
            </p:nvSpPr>
            <p:spPr bwMode="auto">
              <a:xfrm>
                <a:off x="3175" y="1359"/>
                <a:ext cx="1" cy="155"/>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53" name="Line 77">
                <a:extLst>
                  <a:ext uri="{FF2B5EF4-FFF2-40B4-BE49-F238E27FC236}">
                    <a16:creationId xmlns:a16="http://schemas.microsoft.com/office/drawing/2014/main" id="{CB7A70D2-CB00-45DC-AB6B-41CD4146D5C2}"/>
                  </a:ext>
                </a:extLst>
              </p:cNvPr>
              <p:cNvSpPr>
                <a:spLocks noChangeShapeType="1"/>
              </p:cNvSpPr>
              <p:nvPr/>
            </p:nvSpPr>
            <p:spPr bwMode="auto">
              <a:xfrm>
                <a:off x="3198" y="1369"/>
                <a:ext cx="1" cy="156"/>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54" name="Line 78">
                <a:extLst>
                  <a:ext uri="{FF2B5EF4-FFF2-40B4-BE49-F238E27FC236}">
                    <a16:creationId xmlns:a16="http://schemas.microsoft.com/office/drawing/2014/main" id="{E8B809D8-FDAC-492B-8BF0-08CA2866C7C5}"/>
                  </a:ext>
                </a:extLst>
              </p:cNvPr>
              <p:cNvSpPr>
                <a:spLocks noChangeShapeType="1"/>
              </p:cNvSpPr>
              <p:nvPr/>
            </p:nvSpPr>
            <p:spPr bwMode="auto">
              <a:xfrm>
                <a:off x="3185" y="1359"/>
                <a:ext cx="1" cy="166"/>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55" name="Line 79">
                <a:extLst>
                  <a:ext uri="{FF2B5EF4-FFF2-40B4-BE49-F238E27FC236}">
                    <a16:creationId xmlns:a16="http://schemas.microsoft.com/office/drawing/2014/main" id="{6D45B1AB-D189-4068-A124-849FB2B5A9AC}"/>
                  </a:ext>
                </a:extLst>
              </p:cNvPr>
              <p:cNvSpPr>
                <a:spLocks noChangeShapeType="1"/>
              </p:cNvSpPr>
              <p:nvPr/>
            </p:nvSpPr>
            <p:spPr bwMode="auto">
              <a:xfrm>
                <a:off x="3215" y="1391"/>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56" name="Line 80">
                <a:extLst>
                  <a:ext uri="{FF2B5EF4-FFF2-40B4-BE49-F238E27FC236}">
                    <a16:creationId xmlns:a16="http://schemas.microsoft.com/office/drawing/2014/main" id="{D3E2C920-34CA-44F8-81FA-89820A10BE43}"/>
                  </a:ext>
                </a:extLst>
              </p:cNvPr>
              <p:cNvSpPr>
                <a:spLocks noChangeShapeType="1"/>
              </p:cNvSpPr>
              <p:nvPr/>
            </p:nvSpPr>
            <p:spPr bwMode="auto">
              <a:xfrm>
                <a:off x="3236" y="1391"/>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57" name="Line 81">
                <a:extLst>
                  <a:ext uri="{FF2B5EF4-FFF2-40B4-BE49-F238E27FC236}">
                    <a16:creationId xmlns:a16="http://schemas.microsoft.com/office/drawing/2014/main" id="{439A7EC1-B2DD-4E26-940E-03689B19A2E0}"/>
                  </a:ext>
                </a:extLst>
              </p:cNvPr>
              <p:cNvSpPr>
                <a:spLocks noChangeShapeType="1"/>
              </p:cNvSpPr>
              <p:nvPr/>
            </p:nvSpPr>
            <p:spPr bwMode="auto">
              <a:xfrm>
                <a:off x="3226" y="1391"/>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58" name="Line 82">
                <a:extLst>
                  <a:ext uri="{FF2B5EF4-FFF2-40B4-BE49-F238E27FC236}">
                    <a16:creationId xmlns:a16="http://schemas.microsoft.com/office/drawing/2014/main" id="{0A38CDCD-6CC7-49C2-BE2F-8CD18996404A}"/>
                  </a:ext>
                </a:extLst>
              </p:cNvPr>
              <p:cNvSpPr>
                <a:spLocks noChangeShapeType="1"/>
              </p:cNvSpPr>
              <p:nvPr/>
            </p:nvSpPr>
            <p:spPr bwMode="auto">
              <a:xfrm>
                <a:off x="3263" y="1427"/>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59" name="Line 83">
                <a:extLst>
                  <a:ext uri="{FF2B5EF4-FFF2-40B4-BE49-F238E27FC236}">
                    <a16:creationId xmlns:a16="http://schemas.microsoft.com/office/drawing/2014/main" id="{B03C4805-1CA6-420E-987E-A011F6D9812B}"/>
                  </a:ext>
                </a:extLst>
              </p:cNvPr>
              <p:cNvSpPr>
                <a:spLocks noChangeShapeType="1"/>
              </p:cNvSpPr>
              <p:nvPr/>
            </p:nvSpPr>
            <p:spPr bwMode="auto">
              <a:xfrm>
                <a:off x="3287" y="1427"/>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60" name="Line 84">
                <a:extLst>
                  <a:ext uri="{FF2B5EF4-FFF2-40B4-BE49-F238E27FC236}">
                    <a16:creationId xmlns:a16="http://schemas.microsoft.com/office/drawing/2014/main" id="{56BA306C-B839-496F-BE2F-ECD0F420E03F}"/>
                  </a:ext>
                </a:extLst>
              </p:cNvPr>
              <p:cNvSpPr>
                <a:spLocks noChangeShapeType="1"/>
              </p:cNvSpPr>
              <p:nvPr/>
            </p:nvSpPr>
            <p:spPr bwMode="auto">
              <a:xfrm>
                <a:off x="3273" y="1427"/>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61" name="Line 85">
                <a:extLst>
                  <a:ext uri="{FF2B5EF4-FFF2-40B4-BE49-F238E27FC236}">
                    <a16:creationId xmlns:a16="http://schemas.microsoft.com/office/drawing/2014/main" id="{2B68A5C8-BB25-4952-93A3-78FC426A0861}"/>
                  </a:ext>
                </a:extLst>
              </p:cNvPr>
              <p:cNvSpPr>
                <a:spLocks noChangeShapeType="1"/>
              </p:cNvSpPr>
              <p:nvPr/>
            </p:nvSpPr>
            <p:spPr bwMode="auto">
              <a:xfrm>
                <a:off x="3483" y="151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62" name="Line 86">
                <a:extLst>
                  <a:ext uri="{FF2B5EF4-FFF2-40B4-BE49-F238E27FC236}">
                    <a16:creationId xmlns:a16="http://schemas.microsoft.com/office/drawing/2014/main" id="{B7712F9A-1BAB-4D94-A371-5D097B0B222F}"/>
                  </a:ext>
                </a:extLst>
              </p:cNvPr>
              <p:cNvSpPr>
                <a:spLocks noChangeShapeType="1"/>
              </p:cNvSpPr>
              <p:nvPr/>
            </p:nvSpPr>
            <p:spPr bwMode="auto">
              <a:xfrm>
                <a:off x="3503" y="1510"/>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63" name="Line 87">
                <a:extLst>
                  <a:ext uri="{FF2B5EF4-FFF2-40B4-BE49-F238E27FC236}">
                    <a16:creationId xmlns:a16="http://schemas.microsoft.com/office/drawing/2014/main" id="{A590D455-91E4-4B05-A0F4-2314818AF861}"/>
                  </a:ext>
                </a:extLst>
              </p:cNvPr>
              <p:cNvSpPr>
                <a:spLocks noChangeShapeType="1"/>
              </p:cNvSpPr>
              <p:nvPr/>
            </p:nvSpPr>
            <p:spPr bwMode="auto">
              <a:xfrm>
                <a:off x="3493" y="151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64" name="Line 88">
                <a:extLst>
                  <a:ext uri="{FF2B5EF4-FFF2-40B4-BE49-F238E27FC236}">
                    <a16:creationId xmlns:a16="http://schemas.microsoft.com/office/drawing/2014/main" id="{3D098183-14AE-4D32-9F74-15916D4E832E}"/>
                  </a:ext>
                </a:extLst>
              </p:cNvPr>
              <p:cNvSpPr>
                <a:spLocks noChangeShapeType="1"/>
              </p:cNvSpPr>
              <p:nvPr/>
            </p:nvSpPr>
            <p:spPr bwMode="auto">
              <a:xfrm>
                <a:off x="3541" y="1517"/>
                <a:ext cx="1" cy="185"/>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65" name="Line 89">
                <a:extLst>
                  <a:ext uri="{FF2B5EF4-FFF2-40B4-BE49-F238E27FC236}">
                    <a16:creationId xmlns:a16="http://schemas.microsoft.com/office/drawing/2014/main" id="{177F87B5-5953-457D-B942-22BFE4FA9360}"/>
                  </a:ext>
                </a:extLst>
              </p:cNvPr>
              <p:cNvSpPr>
                <a:spLocks noChangeShapeType="1"/>
              </p:cNvSpPr>
              <p:nvPr/>
            </p:nvSpPr>
            <p:spPr bwMode="auto">
              <a:xfrm>
                <a:off x="3564" y="1517"/>
                <a:ext cx="1" cy="185"/>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66" name="Line 90">
                <a:extLst>
                  <a:ext uri="{FF2B5EF4-FFF2-40B4-BE49-F238E27FC236}">
                    <a16:creationId xmlns:a16="http://schemas.microsoft.com/office/drawing/2014/main" id="{82B64F4D-169B-4213-A7A4-3D1B394D43D3}"/>
                  </a:ext>
                </a:extLst>
              </p:cNvPr>
              <p:cNvSpPr>
                <a:spLocks noChangeShapeType="1"/>
              </p:cNvSpPr>
              <p:nvPr/>
            </p:nvSpPr>
            <p:spPr bwMode="auto">
              <a:xfrm>
                <a:off x="3551" y="1517"/>
                <a:ext cx="1" cy="185"/>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67" name="Line 91">
                <a:extLst>
                  <a:ext uri="{FF2B5EF4-FFF2-40B4-BE49-F238E27FC236}">
                    <a16:creationId xmlns:a16="http://schemas.microsoft.com/office/drawing/2014/main" id="{CED22F1B-5F65-495E-9DB5-F8F43A441542}"/>
                  </a:ext>
                </a:extLst>
              </p:cNvPr>
              <p:cNvSpPr>
                <a:spLocks noChangeShapeType="1"/>
              </p:cNvSpPr>
              <p:nvPr/>
            </p:nvSpPr>
            <p:spPr bwMode="auto">
              <a:xfrm>
                <a:off x="3602" y="1528"/>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68" name="Line 92">
                <a:extLst>
                  <a:ext uri="{FF2B5EF4-FFF2-40B4-BE49-F238E27FC236}">
                    <a16:creationId xmlns:a16="http://schemas.microsoft.com/office/drawing/2014/main" id="{1F191684-E6E6-4789-87A2-6D8A17782950}"/>
                  </a:ext>
                </a:extLst>
              </p:cNvPr>
              <p:cNvSpPr>
                <a:spLocks noChangeShapeType="1"/>
              </p:cNvSpPr>
              <p:nvPr/>
            </p:nvSpPr>
            <p:spPr bwMode="auto">
              <a:xfrm>
                <a:off x="3625" y="1528"/>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69" name="Line 93">
                <a:extLst>
                  <a:ext uri="{FF2B5EF4-FFF2-40B4-BE49-F238E27FC236}">
                    <a16:creationId xmlns:a16="http://schemas.microsoft.com/office/drawing/2014/main" id="{2961AC65-E08D-4A97-90D9-79ACD990B7BA}"/>
                  </a:ext>
                </a:extLst>
              </p:cNvPr>
              <p:cNvSpPr>
                <a:spLocks noChangeShapeType="1"/>
              </p:cNvSpPr>
              <p:nvPr/>
            </p:nvSpPr>
            <p:spPr bwMode="auto">
              <a:xfrm>
                <a:off x="3612" y="1528"/>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70" name="Line 94">
                <a:extLst>
                  <a:ext uri="{FF2B5EF4-FFF2-40B4-BE49-F238E27FC236}">
                    <a16:creationId xmlns:a16="http://schemas.microsoft.com/office/drawing/2014/main" id="{B81D6DC3-9D3B-4BAA-B3FF-F0623A5413C2}"/>
                  </a:ext>
                </a:extLst>
              </p:cNvPr>
              <p:cNvSpPr>
                <a:spLocks noChangeShapeType="1"/>
              </p:cNvSpPr>
              <p:nvPr/>
            </p:nvSpPr>
            <p:spPr bwMode="auto">
              <a:xfrm>
                <a:off x="3662" y="1543"/>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71" name="Line 95">
                <a:extLst>
                  <a:ext uri="{FF2B5EF4-FFF2-40B4-BE49-F238E27FC236}">
                    <a16:creationId xmlns:a16="http://schemas.microsoft.com/office/drawing/2014/main" id="{31378DD6-DA11-4D40-A34B-B16322827F73}"/>
                  </a:ext>
                </a:extLst>
              </p:cNvPr>
              <p:cNvSpPr>
                <a:spLocks noChangeShapeType="1"/>
              </p:cNvSpPr>
              <p:nvPr/>
            </p:nvSpPr>
            <p:spPr bwMode="auto">
              <a:xfrm>
                <a:off x="3683" y="1543"/>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72" name="Line 96">
                <a:extLst>
                  <a:ext uri="{FF2B5EF4-FFF2-40B4-BE49-F238E27FC236}">
                    <a16:creationId xmlns:a16="http://schemas.microsoft.com/office/drawing/2014/main" id="{5D6CCB2B-F797-4B8F-83B6-17414EA3E6EF}"/>
                  </a:ext>
                </a:extLst>
              </p:cNvPr>
              <p:cNvSpPr>
                <a:spLocks noChangeShapeType="1"/>
              </p:cNvSpPr>
              <p:nvPr/>
            </p:nvSpPr>
            <p:spPr bwMode="auto">
              <a:xfrm>
                <a:off x="3673" y="1543"/>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73" name="Line 97">
                <a:extLst>
                  <a:ext uri="{FF2B5EF4-FFF2-40B4-BE49-F238E27FC236}">
                    <a16:creationId xmlns:a16="http://schemas.microsoft.com/office/drawing/2014/main" id="{3A387EC2-8A99-4250-9FCA-F4B2293BCE78}"/>
                  </a:ext>
                </a:extLst>
              </p:cNvPr>
              <p:cNvSpPr>
                <a:spLocks noChangeShapeType="1"/>
              </p:cNvSpPr>
              <p:nvPr/>
            </p:nvSpPr>
            <p:spPr bwMode="auto">
              <a:xfrm>
                <a:off x="3723" y="155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74" name="Line 98">
                <a:extLst>
                  <a:ext uri="{FF2B5EF4-FFF2-40B4-BE49-F238E27FC236}">
                    <a16:creationId xmlns:a16="http://schemas.microsoft.com/office/drawing/2014/main" id="{FB3FC0A6-DC04-428D-A25E-17CC4C53F486}"/>
                  </a:ext>
                </a:extLst>
              </p:cNvPr>
              <p:cNvSpPr>
                <a:spLocks noChangeShapeType="1"/>
              </p:cNvSpPr>
              <p:nvPr/>
            </p:nvSpPr>
            <p:spPr bwMode="auto">
              <a:xfrm>
                <a:off x="3744" y="1550"/>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75" name="Line 99">
                <a:extLst>
                  <a:ext uri="{FF2B5EF4-FFF2-40B4-BE49-F238E27FC236}">
                    <a16:creationId xmlns:a16="http://schemas.microsoft.com/office/drawing/2014/main" id="{A53A0CF4-4D1B-4D2E-BA1A-665610D7339A}"/>
                  </a:ext>
                </a:extLst>
              </p:cNvPr>
              <p:cNvSpPr>
                <a:spLocks noChangeShapeType="1"/>
              </p:cNvSpPr>
              <p:nvPr/>
            </p:nvSpPr>
            <p:spPr bwMode="auto">
              <a:xfrm>
                <a:off x="3734" y="155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76" name="Line 100">
                <a:extLst>
                  <a:ext uri="{FF2B5EF4-FFF2-40B4-BE49-F238E27FC236}">
                    <a16:creationId xmlns:a16="http://schemas.microsoft.com/office/drawing/2014/main" id="{7AD072A0-BBCF-4DD1-8CB7-DA85A0C81B1D}"/>
                  </a:ext>
                </a:extLst>
              </p:cNvPr>
              <p:cNvSpPr>
                <a:spLocks noChangeShapeType="1"/>
              </p:cNvSpPr>
              <p:nvPr/>
            </p:nvSpPr>
            <p:spPr bwMode="auto">
              <a:xfrm>
                <a:off x="3788" y="1554"/>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77" name="Line 101">
                <a:extLst>
                  <a:ext uri="{FF2B5EF4-FFF2-40B4-BE49-F238E27FC236}">
                    <a16:creationId xmlns:a16="http://schemas.microsoft.com/office/drawing/2014/main" id="{DE4C29BC-9FD0-4435-B576-67D6B2277BD8}"/>
                  </a:ext>
                </a:extLst>
              </p:cNvPr>
              <p:cNvSpPr>
                <a:spLocks noChangeShapeType="1"/>
              </p:cNvSpPr>
              <p:nvPr/>
            </p:nvSpPr>
            <p:spPr bwMode="auto">
              <a:xfrm>
                <a:off x="3812" y="1554"/>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78" name="Line 102">
                <a:extLst>
                  <a:ext uri="{FF2B5EF4-FFF2-40B4-BE49-F238E27FC236}">
                    <a16:creationId xmlns:a16="http://schemas.microsoft.com/office/drawing/2014/main" id="{17B7C8D8-004B-4080-8CE2-5F511AD7A686}"/>
                  </a:ext>
                </a:extLst>
              </p:cNvPr>
              <p:cNvSpPr>
                <a:spLocks noChangeShapeType="1"/>
              </p:cNvSpPr>
              <p:nvPr/>
            </p:nvSpPr>
            <p:spPr bwMode="auto">
              <a:xfrm>
                <a:off x="3801" y="1554"/>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79" name="Line 103">
                <a:extLst>
                  <a:ext uri="{FF2B5EF4-FFF2-40B4-BE49-F238E27FC236}">
                    <a16:creationId xmlns:a16="http://schemas.microsoft.com/office/drawing/2014/main" id="{C87190F6-5B09-4C83-9E1C-C2E2B4908CE9}"/>
                  </a:ext>
                </a:extLst>
              </p:cNvPr>
              <p:cNvSpPr>
                <a:spLocks noChangeShapeType="1"/>
              </p:cNvSpPr>
              <p:nvPr/>
            </p:nvSpPr>
            <p:spPr bwMode="auto">
              <a:xfrm>
                <a:off x="3849" y="1554"/>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80" name="Line 104">
                <a:extLst>
                  <a:ext uri="{FF2B5EF4-FFF2-40B4-BE49-F238E27FC236}">
                    <a16:creationId xmlns:a16="http://schemas.microsoft.com/office/drawing/2014/main" id="{B557EF65-DD0C-4EAE-8168-8FA8C85470F9}"/>
                  </a:ext>
                </a:extLst>
              </p:cNvPr>
              <p:cNvSpPr>
                <a:spLocks noChangeShapeType="1"/>
              </p:cNvSpPr>
              <p:nvPr/>
            </p:nvSpPr>
            <p:spPr bwMode="auto">
              <a:xfrm>
                <a:off x="3872" y="1554"/>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81" name="Line 105">
                <a:extLst>
                  <a:ext uri="{FF2B5EF4-FFF2-40B4-BE49-F238E27FC236}">
                    <a16:creationId xmlns:a16="http://schemas.microsoft.com/office/drawing/2014/main" id="{85BDF927-6116-44C8-BEAF-D60819A1E437}"/>
                  </a:ext>
                </a:extLst>
              </p:cNvPr>
              <p:cNvSpPr>
                <a:spLocks noChangeShapeType="1"/>
              </p:cNvSpPr>
              <p:nvPr/>
            </p:nvSpPr>
            <p:spPr bwMode="auto">
              <a:xfrm>
                <a:off x="3862" y="1554"/>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82" name="Line 106">
                <a:extLst>
                  <a:ext uri="{FF2B5EF4-FFF2-40B4-BE49-F238E27FC236}">
                    <a16:creationId xmlns:a16="http://schemas.microsoft.com/office/drawing/2014/main" id="{7125F830-560C-4942-BC66-314580382784}"/>
                  </a:ext>
                </a:extLst>
              </p:cNvPr>
              <p:cNvSpPr>
                <a:spLocks noChangeShapeType="1"/>
              </p:cNvSpPr>
              <p:nvPr/>
            </p:nvSpPr>
            <p:spPr bwMode="auto">
              <a:xfrm>
                <a:off x="3910" y="1557"/>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83" name="Line 107">
                <a:extLst>
                  <a:ext uri="{FF2B5EF4-FFF2-40B4-BE49-F238E27FC236}">
                    <a16:creationId xmlns:a16="http://schemas.microsoft.com/office/drawing/2014/main" id="{B8059587-2BE4-430A-9DFF-797436DF42F8}"/>
                  </a:ext>
                </a:extLst>
              </p:cNvPr>
              <p:cNvSpPr>
                <a:spLocks noChangeShapeType="1"/>
              </p:cNvSpPr>
              <p:nvPr/>
            </p:nvSpPr>
            <p:spPr bwMode="auto">
              <a:xfrm>
                <a:off x="3933" y="1557"/>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84" name="Line 108">
                <a:extLst>
                  <a:ext uri="{FF2B5EF4-FFF2-40B4-BE49-F238E27FC236}">
                    <a16:creationId xmlns:a16="http://schemas.microsoft.com/office/drawing/2014/main" id="{4997193A-BA90-416C-ACD3-6182A845DBB0}"/>
                  </a:ext>
                </a:extLst>
              </p:cNvPr>
              <p:cNvSpPr>
                <a:spLocks noChangeShapeType="1"/>
              </p:cNvSpPr>
              <p:nvPr/>
            </p:nvSpPr>
            <p:spPr bwMode="auto">
              <a:xfrm>
                <a:off x="3920" y="1557"/>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85" name="Line 109">
                <a:extLst>
                  <a:ext uri="{FF2B5EF4-FFF2-40B4-BE49-F238E27FC236}">
                    <a16:creationId xmlns:a16="http://schemas.microsoft.com/office/drawing/2014/main" id="{57460C26-FD00-4CF8-BCDE-6ED43E702B32}"/>
                  </a:ext>
                </a:extLst>
              </p:cNvPr>
              <p:cNvSpPr>
                <a:spLocks noChangeShapeType="1"/>
              </p:cNvSpPr>
              <p:nvPr/>
            </p:nvSpPr>
            <p:spPr bwMode="auto">
              <a:xfrm>
                <a:off x="3971" y="1554"/>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86" name="Line 110">
                <a:extLst>
                  <a:ext uri="{FF2B5EF4-FFF2-40B4-BE49-F238E27FC236}">
                    <a16:creationId xmlns:a16="http://schemas.microsoft.com/office/drawing/2014/main" id="{504BB222-DEC0-4FCF-B198-2C20516C6B9F}"/>
                  </a:ext>
                </a:extLst>
              </p:cNvPr>
              <p:cNvSpPr>
                <a:spLocks noChangeShapeType="1"/>
              </p:cNvSpPr>
              <p:nvPr/>
            </p:nvSpPr>
            <p:spPr bwMode="auto">
              <a:xfrm>
                <a:off x="3994" y="1554"/>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87" name="Line 111">
                <a:extLst>
                  <a:ext uri="{FF2B5EF4-FFF2-40B4-BE49-F238E27FC236}">
                    <a16:creationId xmlns:a16="http://schemas.microsoft.com/office/drawing/2014/main" id="{C03A8D49-CFEB-4534-AA30-A50343FC8D90}"/>
                  </a:ext>
                </a:extLst>
              </p:cNvPr>
              <p:cNvSpPr>
                <a:spLocks noChangeShapeType="1"/>
              </p:cNvSpPr>
              <p:nvPr/>
            </p:nvSpPr>
            <p:spPr bwMode="auto">
              <a:xfrm>
                <a:off x="3981" y="1554"/>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88" name="Line 112">
                <a:extLst>
                  <a:ext uri="{FF2B5EF4-FFF2-40B4-BE49-F238E27FC236}">
                    <a16:creationId xmlns:a16="http://schemas.microsoft.com/office/drawing/2014/main" id="{42E8B304-FE75-4CBC-9995-3FB3A43F0420}"/>
                  </a:ext>
                </a:extLst>
              </p:cNvPr>
              <p:cNvSpPr>
                <a:spLocks noChangeShapeType="1"/>
              </p:cNvSpPr>
              <p:nvPr/>
            </p:nvSpPr>
            <p:spPr bwMode="auto">
              <a:xfrm>
                <a:off x="4025" y="155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89" name="Line 113">
                <a:extLst>
                  <a:ext uri="{FF2B5EF4-FFF2-40B4-BE49-F238E27FC236}">
                    <a16:creationId xmlns:a16="http://schemas.microsoft.com/office/drawing/2014/main" id="{922348E1-6C84-4EDA-9A4C-24AA3AEC618A}"/>
                  </a:ext>
                </a:extLst>
              </p:cNvPr>
              <p:cNvSpPr>
                <a:spLocks noChangeShapeType="1"/>
              </p:cNvSpPr>
              <p:nvPr/>
            </p:nvSpPr>
            <p:spPr bwMode="auto">
              <a:xfrm>
                <a:off x="4045" y="1550"/>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90" name="Line 114">
                <a:extLst>
                  <a:ext uri="{FF2B5EF4-FFF2-40B4-BE49-F238E27FC236}">
                    <a16:creationId xmlns:a16="http://schemas.microsoft.com/office/drawing/2014/main" id="{23D490DF-5B03-4387-A5B6-D5EA780747BB}"/>
                  </a:ext>
                </a:extLst>
              </p:cNvPr>
              <p:cNvSpPr>
                <a:spLocks noChangeShapeType="1"/>
              </p:cNvSpPr>
              <p:nvPr/>
            </p:nvSpPr>
            <p:spPr bwMode="auto">
              <a:xfrm>
                <a:off x="4035" y="155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91" name="Line 115">
                <a:extLst>
                  <a:ext uri="{FF2B5EF4-FFF2-40B4-BE49-F238E27FC236}">
                    <a16:creationId xmlns:a16="http://schemas.microsoft.com/office/drawing/2014/main" id="{5A807EBE-E8F2-40B3-ADA2-3F6677A67AFF}"/>
                  </a:ext>
                </a:extLst>
              </p:cNvPr>
              <p:cNvSpPr>
                <a:spLocks noChangeShapeType="1"/>
              </p:cNvSpPr>
              <p:nvPr/>
            </p:nvSpPr>
            <p:spPr bwMode="auto">
              <a:xfrm>
                <a:off x="4086" y="1550"/>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92" name="Line 116">
                <a:extLst>
                  <a:ext uri="{FF2B5EF4-FFF2-40B4-BE49-F238E27FC236}">
                    <a16:creationId xmlns:a16="http://schemas.microsoft.com/office/drawing/2014/main" id="{DE271B84-A747-4848-946B-1A147AAD1FA8}"/>
                  </a:ext>
                </a:extLst>
              </p:cNvPr>
              <p:cNvSpPr>
                <a:spLocks noChangeShapeType="1"/>
              </p:cNvSpPr>
              <p:nvPr/>
            </p:nvSpPr>
            <p:spPr bwMode="auto">
              <a:xfrm>
                <a:off x="4106" y="1550"/>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93" name="Line 117">
                <a:extLst>
                  <a:ext uri="{FF2B5EF4-FFF2-40B4-BE49-F238E27FC236}">
                    <a16:creationId xmlns:a16="http://schemas.microsoft.com/office/drawing/2014/main" id="{57D72C58-4F06-4A37-8EDE-F6C365D43761}"/>
                  </a:ext>
                </a:extLst>
              </p:cNvPr>
              <p:cNvSpPr>
                <a:spLocks noChangeShapeType="1"/>
              </p:cNvSpPr>
              <p:nvPr/>
            </p:nvSpPr>
            <p:spPr bwMode="auto">
              <a:xfrm>
                <a:off x="4096" y="1550"/>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94" name="Line 118">
                <a:extLst>
                  <a:ext uri="{FF2B5EF4-FFF2-40B4-BE49-F238E27FC236}">
                    <a16:creationId xmlns:a16="http://schemas.microsoft.com/office/drawing/2014/main" id="{10B89517-BE3E-49E3-A620-C26B5BC9C30C}"/>
                  </a:ext>
                </a:extLst>
              </p:cNvPr>
              <p:cNvSpPr>
                <a:spLocks noChangeShapeType="1"/>
              </p:cNvSpPr>
              <p:nvPr/>
            </p:nvSpPr>
            <p:spPr bwMode="auto">
              <a:xfrm>
                <a:off x="4150" y="1543"/>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95" name="Line 119">
                <a:extLst>
                  <a:ext uri="{FF2B5EF4-FFF2-40B4-BE49-F238E27FC236}">
                    <a16:creationId xmlns:a16="http://schemas.microsoft.com/office/drawing/2014/main" id="{BFC9DBFB-8AF5-4225-810B-B6B89CA50DD5}"/>
                  </a:ext>
                </a:extLst>
              </p:cNvPr>
              <p:cNvSpPr>
                <a:spLocks noChangeShapeType="1"/>
              </p:cNvSpPr>
              <p:nvPr/>
            </p:nvSpPr>
            <p:spPr bwMode="auto">
              <a:xfrm>
                <a:off x="4174" y="1543"/>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96" name="Line 120">
                <a:extLst>
                  <a:ext uri="{FF2B5EF4-FFF2-40B4-BE49-F238E27FC236}">
                    <a16:creationId xmlns:a16="http://schemas.microsoft.com/office/drawing/2014/main" id="{2653E7E8-E3E4-4AFC-9CFF-942B31EF0137}"/>
                  </a:ext>
                </a:extLst>
              </p:cNvPr>
              <p:cNvSpPr>
                <a:spLocks noChangeShapeType="1"/>
              </p:cNvSpPr>
              <p:nvPr/>
            </p:nvSpPr>
            <p:spPr bwMode="auto">
              <a:xfrm>
                <a:off x="4164" y="1543"/>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97" name="Line 121">
                <a:extLst>
                  <a:ext uri="{FF2B5EF4-FFF2-40B4-BE49-F238E27FC236}">
                    <a16:creationId xmlns:a16="http://schemas.microsoft.com/office/drawing/2014/main" id="{C7BF43D5-1236-40BE-8C92-6F8439CB63CE}"/>
                  </a:ext>
                </a:extLst>
              </p:cNvPr>
              <p:cNvSpPr>
                <a:spLocks noChangeShapeType="1"/>
              </p:cNvSpPr>
              <p:nvPr/>
            </p:nvSpPr>
            <p:spPr bwMode="auto">
              <a:xfrm>
                <a:off x="4211" y="1536"/>
                <a:ext cx="1" cy="180"/>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98" name="Line 122">
                <a:extLst>
                  <a:ext uri="{FF2B5EF4-FFF2-40B4-BE49-F238E27FC236}">
                    <a16:creationId xmlns:a16="http://schemas.microsoft.com/office/drawing/2014/main" id="{6C7E92E6-93BD-47F7-9182-FE28C3DB8D47}"/>
                  </a:ext>
                </a:extLst>
              </p:cNvPr>
              <p:cNvSpPr>
                <a:spLocks noChangeShapeType="1"/>
              </p:cNvSpPr>
              <p:nvPr/>
            </p:nvSpPr>
            <p:spPr bwMode="auto">
              <a:xfrm>
                <a:off x="4235" y="1536"/>
                <a:ext cx="1" cy="180"/>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599" name="Line 123">
                <a:extLst>
                  <a:ext uri="{FF2B5EF4-FFF2-40B4-BE49-F238E27FC236}">
                    <a16:creationId xmlns:a16="http://schemas.microsoft.com/office/drawing/2014/main" id="{6DC8543E-7C79-470C-B57E-421400301883}"/>
                  </a:ext>
                </a:extLst>
              </p:cNvPr>
              <p:cNvSpPr>
                <a:spLocks noChangeShapeType="1"/>
              </p:cNvSpPr>
              <p:nvPr/>
            </p:nvSpPr>
            <p:spPr bwMode="auto">
              <a:xfrm>
                <a:off x="4225" y="1536"/>
                <a:ext cx="1" cy="180"/>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00" name="Line 124">
                <a:extLst>
                  <a:ext uri="{FF2B5EF4-FFF2-40B4-BE49-F238E27FC236}">
                    <a16:creationId xmlns:a16="http://schemas.microsoft.com/office/drawing/2014/main" id="{275D949E-33FD-42C0-A790-3BB4D02C0296}"/>
                  </a:ext>
                </a:extLst>
              </p:cNvPr>
              <p:cNvSpPr>
                <a:spLocks noChangeShapeType="1"/>
              </p:cNvSpPr>
              <p:nvPr/>
            </p:nvSpPr>
            <p:spPr bwMode="auto">
              <a:xfrm>
                <a:off x="4272" y="1532"/>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01" name="Line 125">
                <a:extLst>
                  <a:ext uri="{FF2B5EF4-FFF2-40B4-BE49-F238E27FC236}">
                    <a16:creationId xmlns:a16="http://schemas.microsoft.com/office/drawing/2014/main" id="{003CA160-6453-4D29-A482-0FAA3734A36F}"/>
                  </a:ext>
                </a:extLst>
              </p:cNvPr>
              <p:cNvSpPr>
                <a:spLocks noChangeShapeType="1"/>
              </p:cNvSpPr>
              <p:nvPr/>
            </p:nvSpPr>
            <p:spPr bwMode="auto">
              <a:xfrm>
                <a:off x="4296" y="1532"/>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02" name="Line 126">
                <a:extLst>
                  <a:ext uri="{FF2B5EF4-FFF2-40B4-BE49-F238E27FC236}">
                    <a16:creationId xmlns:a16="http://schemas.microsoft.com/office/drawing/2014/main" id="{15853D8D-27FE-4127-9AD2-137C7A308410}"/>
                  </a:ext>
                </a:extLst>
              </p:cNvPr>
              <p:cNvSpPr>
                <a:spLocks noChangeShapeType="1"/>
              </p:cNvSpPr>
              <p:nvPr/>
            </p:nvSpPr>
            <p:spPr bwMode="auto">
              <a:xfrm>
                <a:off x="4282" y="1532"/>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03" name="Line 127">
                <a:extLst>
                  <a:ext uri="{FF2B5EF4-FFF2-40B4-BE49-F238E27FC236}">
                    <a16:creationId xmlns:a16="http://schemas.microsoft.com/office/drawing/2014/main" id="{E049B424-88DF-4BA2-916F-459A7E9B9BE6}"/>
                  </a:ext>
                </a:extLst>
              </p:cNvPr>
              <p:cNvSpPr>
                <a:spLocks noChangeShapeType="1"/>
              </p:cNvSpPr>
              <p:nvPr/>
            </p:nvSpPr>
            <p:spPr bwMode="auto">
              <a:xfrm>
                <a:off x="4333" y="1517"/>
                <a:ext cx="1" cy="185"/>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04" name="Line 128">
                <a:extLst>
                  <a:ext uri="{FF2B5EF4-FFF2-40B4-BE49-F238E27FC236}">
                    <a16:creationId xmlns:a16="http://schemas.microsoft.com/office/drawing/2014/main" id="{67E47B8A-EC83-44DC-9F62-E842099A704C}"/>
                  </a:ext>
                </a:extLst>
              </p:cNvPr>
              <p:cNvSpPr>
                <a:spLocks noChangeShapeType="1"/>
              </p:cNvSpPr>
              <p:nvPr/>
            </p:nvSpPr>
            <p:spPr bwMode="auto">
              <a:xfrm>
                <a:off x="4357" y="1517"/>
                <a:ext cx="1" cy="185"/>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05" name="Line 129">
                <a:extLst>
                  <a:ext uri="{FF2B5EF4-FFF2-40B4-BE49-F238E27FC236}">
                    <a16:creationId xmlns:a16="http://schemas.microsoft.com/office/drawing/2014/main" id="{D18E4555-2BB7-4EF0-92A8-890F85ED6093}"/>
                  </a:ext>
                </a:extLst>
              </p:cNvPr>
              <p:cNvSpPr>
                <a:spLocks noChangeShapeType="1"/>
              </p:cNvSpPr>
              <p:nvPr/>
            </p:nvSpPr>
            <p:spPr bwMode="auto">
              <a:xfrm>
                <a:off x="4343" y="1517"/>
                <a:ext cx="1" cy="185"/>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06" name="Line 130">
                <a:extLst>
                  <a:ext uri="{FF2B5EF4-FFF2-40B4-BE49-F238E27FC236}">
                    <a16:creationId xmlns:a16="http://schemas.microsoft.com/office/drawing/2014/main" id="{889EB346-9E4D-4F33-B605-2EB3BE4E2FA6}"/>
                  </a:ext>
                </a:extLst>
              </p:cNvPr>
              <p:cNvSpPr>
                <a:spLocks noChangeShapeType="1"/>
              </p:cNvSpPr>
              <p:nvPr/>
            </p:nvSpPr>
            <p:spPr bwMode="auto">
              <a:xfrm>
                <a:off x="4387" y="1503"/>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07" name="Line 131">
                <a:extLst>
                  <a:ext uri="{FF2B5EF4-FFF2-40B4-BE49-F238E27FC236}">
                    <a16:creationId xmlns:a16="http://schemas.microsoft.com/office/drawing/2014/main" id="{FC5F82A5-458A-46BB-9153-41BBB3136DD9}"/>
                  </a:ext>
                </a:extLst>
              </p:cNvPr>
              <p:cNvSpPr>
                <a:spLocks noChangeShapeType="1"/>
              </p:cNvSpPr>
              <p:nvPr/>
            </p:nvSpPr>
            <p:spPr bwMode="auto">
              <a:xfrm>
                <a:off x="4411" y="1503"/>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08" name="Line 132">
                <a:extLst>
                  <a:ext uri="{FF2B5EF4-FFF2-40B4-BE49-F238E27FC236}">
                    <a16:creationId xmlns:a16="http://schemas.microsoft.com/office/drawing/2014/main" id="{6DB17512-267A-4BCF-89CD-A2669D7772AD}"/>
                  </a:ext>
                </a:extLst>
              </p:cNvPr>
              <p:cNvSpPr>
                <a:spLocks noChangeShapeType="1"/>
              </p:cNvSpPr>
              <p:nvPr/>
            </p:nvSpPr>
            <p:spPr bwMode="auto">
              <a:xfrm>
                <a:off x="4397" y="1503"/>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09" name="Line 133">
                <a:extLst>
                  <a:ext uri="{FF2B5EF4-FFF2-40B4-BE49-F238E27FC236}">
                    <a16:creationId xmlns:a16="http://schemas.microsoft.com/office/drawing/2014/main" id="{7FF67009-5010-4F0E-A0A5-A06688F89190}"/>
                  </a:ext>
                </a:extLst>
              </p:cNvPr>
              <p:cNvSpPr>
                <a:spLocks noChangeShapeType="1"/>
              </p:cNvSpPr>
              <p:nvPr/>
            </p:nvSpPr>
            <p:spPr bwMode="auto">
              <a:xfrm>
                <a:off x="4448" y="1481"/>
                <a:ext cx="1" cy="181"/>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10" name="Line 134">
                <a:extLst>
                  <a:ext uri="{FF2B5EF4-FFF2-40B4-BE49-F238E27FC236}">
                    <a16:creationId xmlns:a16="http://schemas.microsoft.com/office/drawing/2014/main" id="{7B3B5863-C55D-4693-A40A-C5BB63BB8F58}"/>
                  </a:ext>
                </a:extLst>
              </p:cNvPr>
              <p:cNvSpPr>
                <a:spLocks noChangeShapeType="1"/>
              </p:cNvSpPr>
              <p:nvPr/>
            </p:nvSpPr>
            <p:spPr bwMode="auto">
              <a:xfrm>
                <a:off x="4472" y="1481"/>
                <a:ext cx="1" cy="181"/>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11" name="Line 135">
                <a:extLst>
                  <a:ext uri="{FF2B5EF4-FFF2-40B4-BE49-F238E27FC236}">
                    <a16:creationId xmlns:a16="http://schemas.microsoft.com/office/drawing/2014/main" id="{7362C6DB-39FF-4AD6-AC13-A3E8F56CF315}"/>
                  </a:ext>
                </a:extLst>
              </p:cNvPr>
              <p:cNvSpPr>
                <a:spLocks noChangeShapeType="1"/>
              </p:cNvSpPr>
              <p:nvPr/>
            </p:nvSpPr>
            <p:spPr bwMode="auto">
              <a:xfrm>
                <a:off x="4458" y="1481"/>
                <a:ext cx="1" cy="181"/>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12" name="Line 136">
                <a:extLst>
                  <a:ext uri="{FF2B5EF4-FFF2-40B4-BE49-F238E27FC236}">
                    <a16:creationId xmlns:a16="http://schemas.microsoft.com/office/drawing/2014/main" id="{6D58A7A8-8A62-4367-AEB9-86C7DD95579B}"/>
                  </a:ext>
                </a:extLst>
              </p:cNvPr>
              <p:cNvSpPr>
                <a:spLocks noChangeShapeType="1"/>
              </p:cNvSpPr>
              <p:nvPr/>
            </p:nvSpPr>
            <p:spPr bwMode="auto">
              <a:xfrm>
                <a:off x="4506" y="1460"/>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13" name="Line 137">
                <a:extLst>
                  <a:ext uri="{FF2B5EF4-FFF2-40B4-BE49-F238E27FC236}">
                    <a16:creationId xmlns:a16="http://schemas.microsoft.com/office/drawing/2014/main" id="{15CA149A-5B26-4B50-8F20-7CC026791E7E}"/>
                  </a:ext>
                </a:extLst>
              </p:cNvPr>
              <p:cNvSpPr>
                <a:spLocks noChangeShapeType="1"/>
              </p:cNvSpPr>
              <p:nvPr/>
            </p:nvSpPr>
            <p:spPr bwMode="auto">
              <a:xfrm>
                <a:off x="4530" y="1460"/>
                <a:ext cx="1" cy="166"/>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14" name="Line 138">
                <a:extLst>
                  <a:ext uri="{FF2B5EF4-FFF2-40B4-BE49-F238E27FC236}">
                    <a16:creationId xmlns:a16="http://schemas.microsoft.com/office/drawing/2014/main" id="{5F68FD97-B7CA-4FB0-B4E3-52041E419E0D}"/>
                  </a:ext>
                </a:extLst>
              </p:cNvPr>
              <p:cNvSpPr>
                <a:spLocks noChangeShapeType="1"/>
              </p:cNvSpPr>
              <p:nvPr/>
            </p:nvSpPr>
            <p:spPr bwMode="auto">
              <a:xfrm>
                <a:off x="4519" y="1460"/>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15" name="Line 139">
                <a:extLst>
                  <a:ext uri="{FF2B5EF4-FFF2-40B4-BE49-F238E27FC236}">
                    <a16:creationId xmlns:a16="http://schemas.microsoft.com/office/drawing/2014/main" id="{D1916F6E-4D25-4CC7-BE46-5B0735B67A92}"/>
                  </a:ext>
                </a:extLst>
              </p:cNvPr>
              <p:cNvSpPr>
                <a:spLocks noChangeShapeType="1"/>
              </p:cNvSpPr>
              <p:nvPr/>
            </p:nvSpPr>
            <p:spPr bwMode="auto">
              <a:xfrm>
                <a:off x="4567" y="1431"/>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16" name="Line 140">
                <a:extLst>
                  <a:ext uri="{FF2B5EF4-FFF2-40B4-BE49-F238E27FC236}">
                    <a16:creationId xmlns:a16="http://schemas.microsoft.com/office/drawing/2014/main" id="{E91A7270-0085-4672-BFD4-87F57B6674BE}"/>
                  </a:ext>
                </a:extLst>
              </p:cNvPr>
              <p:cNvSpPr>
                <a:spLocks noChangeShapeType="1"/>
              </p:cNvSpPr>
              <p:nvPr/>
            </p:nvSpPr>
            <p:spPr bwMode="auto">
              <a:xfrm>
                <a:off x="4591" y="1431"/>
                <a:ext cx="1" cy="18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17" name="Line 141">
                <a:extLst>
                  <a:ext uri="{FF2B5EF4-FFF2-40B4-BE49-F238E27FC236}">
                    <a16:creationId xmlns:a16="http://schemas.microsoft.com/office/drawing/2014/main" id="{84EF0A4C-C858-4AC5-A1B7-5283F9BA952B}"/>
                  </a:ext>
                </a:extLst>
              </p:cNvPr>
              <p:cNvSpPr>
                <a:spLocks noChangeShapeType="1"/>
              </p:cNvSpPr>
              <p:nvPr/>
            </p:nvSpPr>
            <p:spPr bwMode="auto">
              <a:xfrm>
                <a:off x="4580" y="1431"/>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18" name="Line 142">
                <a:extLst>
                  <a:ext uri="{FF2B5EF4-FFF2-40B4-BE49-F238E27FC236}">
                    <a16:creationId xmlns:a16="http://schemas.microsoft.com/office/drawing/2014/main" id="{A7F2D9B3-28AC-4BE9-908B-6306895E2754}"/>
                  </a:ext>
                </a:extLst>
              </p:cNvPr>
              <p:cNvSpPr>
                <a:spLocks noChangeShapeType="1"/>
              </p:cNvSpPr>
              <p:nvPr/>
            </p:nvSpPr>
            <p:spPr bwMode="auto">
              <a:xfrm>
                <a:off x="4614" y="1395"/>
                <a:ext cx="1" cy="184"/>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19" name="Line 143">
                <a:extLst>
                  <a:ext uri="{FF2B5EF4-FFF2-40B4-BE49-F238E27FC236}">
                    <a16:creationId xmlns:a16="http://schemas.microsoft.com/office/drawing/2014/main" id="{B112B8A7-F73A-4BAD-AE11-F50ACFBB486B}"/>
                  </a:ext>
                </a:extLst>
              </p:cNvPr>
              <p:cNvSpPr>
                <a:spLocks noChangeShapeType="1"/>
              </p:cNvSpPr>
              <p:nvPr/>
            </p:nvSpPr>
            <p:spPr bwMode="auto">
              <a:xfrm>
                <a:off x="4638" y="1395"/>
                <a:ext cx="1" cy="169"/>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20" name="Line 144">
                <a:extLst>
                  <a:ext uri="{FF2B5EF4-FFF2-40B4-BE49-F238E27FC236}">
                    <a16:creationId xmlns:a16="http://schemas.microsoft.com/office/drawing/2014/main" id="{C4E806A9-53B2-4D67-943C-A27397E7C0A1}"/>
                  </a:ext>
                </a:extLst>
              </p:cNvPr>
              <p:cNvSpPr>
                <a:spLocks noChangeShapeType="1"/>
              </p:cNvSpPr>
              <p:nvPr/>
            </p:nvSpPr>
            <p:spPr bwMode="auto">
              <a:xfrm>
                <a:off x="4624" y="1395"/>
                <a:ext cx="1" cy="184"/>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21" name="Line 145">
                <a:extLst>
                  <a:ext uri="{FF2B5EF4-FFF2-40B4-BE49-F238E27FC236}">
                    <a16:creationId xmlns:a16="http://schemas.microsoft.com/office/drawing/2014/main" id="{7535E1D2-3B45-444F-9216-66DDE0690029}"/>
                  </a:ext>
                </a:extLst>
              </p:cNvPr>
              <p:cNvSpPr>
                <a:spLocks noChangeShapeType="1"/>
              </p:cNvSpPr>
              <p:nvPr/>
            </p:nvSpPr>
            <p:spPr bwMode="auto">
              <a:xfrm>
                <a:off x="4658" y="1366"/>
                <a:ext cx="1" cy="170"/>
              </a:xfrm>
              <a:prstGeom prst="line">
                <a:avLst/>
              </a:prstGeom>
              <a:noFill/>
              <a:ln w="22225">
                <a:solidFill>
                  <a:srgbClr val="94909B"/>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22" name="Line 146">
                <a:extLst>
                  <a:ext uri="{FF2B5EF4-FFF2-40B4-BE49-F238E27FC236}">
                    <a16:creationId xmlns:a16="http://schemas.microsoft.com/office/drawing/2014/main" id="{FE0E9C2A-FD0D-47E3-9CFA-FD7680205DF7}"/>
                  </a:ext>
                </a:extLst>
              </p:cNvPr>
              <p:cNvSpPr>
                <a:spLocks noChangeShapeType="1"/>
              </p:cNvSpPr>
              <p:nvPr/>
            </p:nvSpPr>
            <p:spPr bwMode="auto">
              <a:xfrm>
                <a:off x="4682" y="1366"/>
                <a:ext cx="1" cy="144"/>
              </a:xfrm>
              <a:prstGeom prst="line">
                <a:avLst/>
              </a:prstGeom>
              <a:noFill/>
              <a:ln w="22225">
                <a:solidFill>
                  <a:srgbClr val="DEDCE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23" name="Line 147">
                <a:extLst>
                  <a:ext uri="{FF2B5EF4-FFF2-40B4-BE49-F238E27FC236}">
                    <a16:creationId xmlns:a16="http://schemas.microsoft.com/office/drawing/2014/main" id="{027D3B5A-656A-4370-A5E6-145349DF9768}"/>
                  </a:ext>
                </a:extLst>
              </p:cNvPr>
              <p:cNvSpPr>
                <a:spLocks noChangeShapeType="1"/>
              </p:cNvSpPr>
              <p:nvPr/>
            </p:nvSpPr>
            <p:spPr bwMode="auto">
              <a:xfrm>
                <a:off x="4668" y="1366"/>
                <a:ext cx="1" cy="170"/>
              </a:xfrm>
              <a:prstGeom prst="line">
                <a:avLst/>
              </a:prstGeom>
              <a:noFill/>
              <a:ln w="11113">
                <a:solidFill>
                  <a:srgbClr val="6A6471"/>
                </a:solidFill>
                <a:miter lim="800000"/>
                <a:headEnd/>
                <a:tailEnd/>
              </a:ln>
              <a:extLst>
                <a:ext uri="{909E8E84-426E-40DD-AFC4-6F175D3DCCD1}">
                  <a14:hiddenFill xmlns:a14="http://schemas.microsoft.com/office/drawing/2010/main">
                    <a:noFill/>
                  </a14:hiddenFill>
                </a:ext>
              </a:extLst>
            </p:spPr>
            <p:txBody>
              <a:bodyPr/>
              <a:lstStyle/>
              <a:p>
                <a:endParaRPr lang="en-CA" sz="2207" dirty="0">
                  <a:latin typeface="Helvetica Neue" panose="02000503000000020004" pitchFamily="2" charset="0"/>
                </a:endParaRPr>
              </a:p>
            </p:txBody>
          </p:sp>
          <p:sp>
            <p:nvSpPr>
              <p:cNvPr id="1624" name="Freeform 148">
                <a:extLst>
                  <a:ext uri="{FF2B5EF4-FFF2-40B4-BE49-F238E27FC236}">
                    <a16:creationId xmlns:a16="http://schemas.microsoft.com/office/drawing/2014/main" id="{AFB857EB-BF40-4A26-97B5-84E7CBC74BB6}"/>
                  </a:ext>
                </a:extLst>
              </p:cNvPr>
              <p:cNvSpPr>
                <a:spLocks/>
              </p:cNvSpPr>
              <p:nvPr/>
            </p:nvSpPr>
            <p:spPr bwMode="auto">
              <a:xfrm>
                <a:off x="3168" y="1275"/>
                <a:ext cx="1521" cy="289"/>
              </a:xfrm>
              <a:custGeom>
                <a:avLst/>
                <a:gdLst>
                  <a:gd name="T0" fmla="*/ 0 w 449"/>
                  <a:gd name="T1" fmla="*/ 560 h 80"/>
                  <a:gd name="T2" fmla="*/ 8709 w 449"/>
                  <a:gd name="T3" fmla="*/ 3771 h 80"/>
                  <a:gd name="T4" fmla="*/ 17453 w 449"/>
                  <a:gd name="T5" fmla="*/ 560 h 80"/>
                  <a:gd name="T6" fmla="*/ 17453 w 449"/>
                  <a:gd name="T7" fmla="*/ 0 h 80"/>
                  <a:gd name="T8" fmla="*/ 8709 w 449"/>
                  <a:gd name="T9" fmla="*/ 3212 h 80"/>
                  <a:gd name="T10" fmla="*/ 0 w 449"/>
                  <a:gd name="T11" fmla="*/ 0 h 80"/>
                  <a:gd name="T12" fmla="*/ 0 w 449"/>
                  <a:gd name="T13" fmla="*/ 56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80">
                    <a:moveTo>
                      <a:pt x="0" y="12"/>
                    </a:moveTo>
                    <a:cubicBezTo>
                      <a:pt x="0" y="50"/>
                      <a:pt x="100" y="80"/>
                      <a:pt x="224" y="80"/>
                    </a:cubicBezTo>
                    <a:cubicBezTo>
                      <a:pt x="349" y="80"/>
                      <a:pt x="449" y="50"/>
                      <a:pt x="449" y="12"/>
                    </a:cubicBezTo>
                    <a:cubicBezTo>
                      <a:pt x="449" y="0"/>
                      <a:pt x="449" y="0"/>
                      <a:pt x="449" y="0"/>
                    </a:cubicBezTo>
                    <a:cubicBezTo>
                      <a:pt x="449" y="38"/>
                      <a:pt x="349" y="68"/>
                      <a:pt x="224" y="68"/>
                    </a:cubicBezTo>
                    <a:cubicBezTo>
                      <a:pt x="100" y="68"/>
                      <a:pt x="0" y="38"/>
                      <a:pt x="0" y="0"/>
                    </a:cubicBezTo>
                    <a:lnTo>
                      <a:pt x="0" y="12"/>
                    </a:lnTo>
                    <a:close/>
                  </a:path>
                </a:pathLst>
              </a:custGeom>
              <a:solidFill>
                <a:srgbClr val="AAA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625" name="Freeform 149">
                <a:extLst>
                  <a:ext uri="{FF2B5EF4-FFF2-40B4-BE49-F238E27FC236}">
                    <a16:creationId xmlns:a16="http://schemas.microsoft.com/office/drawing/2014/main" id="{468E2FD7-E97D-4625-8EED-32A9D49D9191}"/>
                  </a:ext>
                </a:extLst>
              </p:cNvPr>
              <p:cNvSpPr>
                <a:spLocks/>
              </p:cNvSpPr>
              <p:nvPr/>
            </p:nvSpPr>
            <p:spPr bwMode="auto">
              <a:xfrm>
                <a:off x="3168" y="1463"/>
                <a:ext cx="1521" cy="300"/>
              </a:xfrm>
              <a:custGeom>
                <a:avLst/>
                <a:gdLst>
                  <a:gd name="T0" fmla="*/ 17453 w 449"/>
                  <a:gd name="T1" fmla="*/ 0 h 83"/>
                  <a:gd name="T2" fmla="*/ 8709 w 449"/>
                  <a:gd name="T3" fmla="*/ 3448 h 83"/>
                  <a:gd name="T4" fmla="*/ 0 w 449"/>
                  <a:gd name="T5" fmla="*/ 0 h 83"/>
                  <a:gd name="T6" fmla="*/ 0 w 449"/>
                  <a:gd name="T7" fmla="*/ 470 h 83"/>
                  <a:gd name="T8" fmla="*/ 8709 w 449"/>
                  <a:gd name="T9" fmla="*/ 3918 h 83"/>
                  <a:gd name="T10" fmla="*/ 17453 w 449"/>
                  <a:gd name="T11" fmla="*/ 470 h 83"/>
                  <a:gd name="T12" fmla="*/ 17453 w 449"/>
                  <a:gd name="T13" fmla="*/ 0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83">
                    <a:moveTo>
                      <a:pt x="449" y="0"/>
                    </a:moveTo>
                    <a:cubicBezTo>
                      <a:pt x="449" y="38"/>
                      <a:pt x="349" y="73"/>
                      <a:pt x="224" y="73"/>
                    </a:cubicBezTo>
                    <a:cubicBezTo>
                      <a:pt x="100" y="73"/>
                      <a:pt x="0" y="38"/>
                      <a:pt x="0" y="0"/>
                    </a:cubicBezTo>
                    <a:cubicBezTo>
                      <a:pt x="0" y="10"/>
                      <a:pt x="0" y="10"/>
                      <a:pt x="0" y="10"/>
                    </a:cubicBezTo>
                    <a:cubicBezTo>
                      <a:pt x="0" y="48"/>
                      <a:pt x="100" y="83"/>
                      <a:pt x="224" y="83"/>
                    </a:cubicBezTo>
                    <a:cubicBezTo>
                      <a:pt x="349" y="83"/>
                      <a:pt x="449" y="48"/>
                      <a:pt x="449" y="10"/>
                    </a:cubicBezTo>
                    <a:lnTo>
                      <a:pt x="449" y="0"/>
                    </a:lnTo>
                    <a:close/>
                  </a:path>
                </a:pathLst>
              </a:custGeom>
              <a:solidFill>
                <a:srgbClr val="AAA6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2207" dirty="0">
                  <a:latin typeface="Helvetica Neue" panose="02000503000000020004" pitchFamily="2" charset="0"/>
                </a:endParaRPr>
              </a:p>
            </p:txBody>
          </p:sp>
          <p:sp>
            <p:nvSpPr>
              <p:cNvPr id="1626" name="Freeform 150">
                <a:extLst>
                  <a:ext uri="{FF2B5EF4-FFF2-40B4-BE49-F238E27FC236}">
                    <a16:creationId xmlns:a16="http://schemas.microsoft.com/office/drawing/2014/main" id="{B7A348CF-6192-42BD-9750-E5B5A2690B38}"/>
                  </a:ext>
                </a:extLst>
              </p:cNvPr>
              <p:cNvSpPr>
                <a:spLocks/>
              </p:cNvSpPr>
              <p:nvPr/>
            </p:nvSpPr>
            <p:spPr bwMode="auto">
              <a:xfrm>
                <a:off x="3168" y="1275"/>
                <a:ext cx="1521" cy="488"/>
              </a:xfrm>
              <a:custGeom>
                <a:avLst/>
                <a:gdLst>
                  <a:gd name="T0" fmla="*/ 0 w 449"/>
                  <a:gd name="T1" fmla="*/ 2928 h 135"/>
                  <a:gd name="T2" fmla="*/ 8709 w 449"/>
                  <a:gd name="T3" fmla="*/ 6377 h 135"/>
                  <a:gd name="T4" fmla="*/ 17453 w 449"/>
                  <a:gd name="T5" fmla="*/ 2928 h 135"/>
                  <a:gd name="T6" fmla="*/ 17453 w 449"/>
                  <a:gd name="T7" fmla="*/ 0 h 135"/>
                  <a:gd name="T8" fmla="*/ 8709 w 449"/>
                  <a:gd name="T9" fmla="*/ 3214 h 135"/>
                  <a:gd name="T10" fmla="*/ 0 w 449"/>
                  <a:gd name="T11" fmla="*/ 0 h 135"/>
                  <a:gd name="T12" fmla="*/ 0 w 449"/>
                  <a:gd name="T13" fmla="*/ 2928 h 1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9" h="135">
                    <a:moveTo>
                      <a:pt x="0" y="62"/>
                    </a:moveTo>
                    <a:cubicBezTo>
                      <a:pt x="0" y="100"/>
                      <a:pt x="100" y="135"/>
                      <a:pt x="224" y="135"/>
                    </a:cubicBezTo>
                    <a:cubicBezTo>
                      <a:pt x="349" y="135"/>
                      <a:pt x="449" y="100"/>
                      <a:pt x="449" y="62"/>
                    </a:cubicBezTo>
                    <a:cubicBezTo>
                      <a:pt x="449" y="0"/>
                      <a:pt x="449" y="0"/>
                      <a:pt x="449" y="0"/>
                    </a:cubicBezTo>
                    <a:cubicBezTo>
                      <a:pt x="449" y="38"/>
                      <a:pt x="349" y="68"/>
                      <a:pt x="224" y="68"/>
                    </a:cubicBezTo>
                    <a:cubicBezTo>
                      <a:pt x="100" y="68"/>
                      <a:pt x="0" y="38"/>
                      <a:pt x="0" y="0"/>
                    </a:cubicBezTo>
                    <a:lnTo>
                      <a:pt x="0" y="62"/>
                    </a:lnTo>
                    <a:close/>
                  </a:path>
                </a:pathLst>
              </a:custGeom>
              <a:noFill/>
              <a:ln w="1111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CA" sz="2207" dirty="0">
                  <a:latin typeface="Helvetica Neue" panose="02000503000000020004" pitchFamily="2" charset="0"/>
                </a:endParaRPr>
              </a:p>
            </p:txBody>
          </p:sp>
        </p:grpSp>
        <p:pic>
          <p:nvPicPr>
            <p:cNvPr id="1490" name="Picture 828" descr="Image result for stool emoji&quot;">
              <a:extLst>
                <a:ext uri="{FF2B5EF4-FFF2-40B4-BE49-F238E27FC236}">
                  <a16:creationId xmlns:a16="http://schemas.microsoft.com/office/drawing/2014/main" id="{F90D1E41-9CC9-497A-9689-0683C7EE99AB}"/>
                </a:ext>
              </a:extLst>
            </p:cNvPr>
            <p:cNvPicPr>
              <a:picLocks noChangeAspect="1" noChangeArrowheads="1"/>
            </p:cNvPicPr>
            <p:nvPr/>
          </p:nvPicPr>
          <p:blipFill>
            <a:blip r:embed="rId3" cstate="screen">
              <a:alphaModFix amt="85000"/>
              <a:extLst>
                <a:ext uri="{BEBA8EAE-BF5A-486C-A8C5-ECC9F3942E4B}">
                  <a14:imgProps xmlns:a14="http://schemas.microsoft.com/office/drawing/2010/main">
                    <a14:imgLayer r:embed="rId6">
                      <a14:imgEffect>
                        <a14:backgroundRemoval t="2841" b="89915" l="10000" r="94390">
                          <a14:foregroundMark x1="48049" y1="6392" x2="48049" y2="6392"/>
                          <a14:foregroundMark x1="49512" y1="5398" x2="48293" y2="14489"/>
                          <a14:foregroundMark x1="48293" y1="14489" x2="50854" y2="23722"/>
                          <a14:foregroundMark x1="50854" y1="23722" x2="64024" y2="33097"/>
                          <a14:foregroundMark x1="64024" y1="33097" x2="80732" y2="65767"/>
                          <a14:foregroundMark x1="80732" y1="65767" x2="79512" y2="77983"/>
                          <a14:foregroundMark x1="79512" y1="77983" x2="32317" y2="78267"/>
                          <a14:foregroundMark x1="32317" y1="78267" x2="22073" y2="55824"/>
                          <a14:foregroundMark x1="22073" y1="55824" x2="28902" y2="44744"/>
                          <a14:foregroundMark x1="28902" y1="44744" x2="30488" y2="36790"/>
                          <a14:foregroundMark x1="30488" y1="36790" x2="42561" y2="20455"/>
                          <a14:foregroundMark x1="42561" y1="20455" x2="45122" y2="12642"/>
                          <a14:foregroundMark x1="48659" y1="4830" x2="39146" y2="18040"/>
                          <a14:foregroundMark x1="32254" y1="31067" x2="31707" y2="32102"/>
                          <a14:foregroundMark x1="39146" y1="18040" x2="34900" y2="26067"/>
                          <a14:foregroundMark x1="31707" y1="32102" x2="24512" y2="33807"/>
                          <a14:foregroundMark x1="24512" y1="33807" x2="20000" y2="40057"/>
                          <a14:foregroundMark x1="20000" y1="40057" x2="18171" y2="51989"/>
                          <a14:foregroundMark x1="18171" y1="51989" x2="20610" y2="60511"/>
                          <a14:foregroundMark x1="20610" y1="60511" x2="13415" y2="59801"/>
                          <a14:foregroundMark x1="13415" y1="59801" x2="10610" y2="67756"/>
                          <a14:foregroundMark x1="10610" y1="67756" x2="10000" y2="77557"/>
                          <a14:foregroundMark x1="10000" y1="77557" x2="12927" y2="85511"/>
                          <a14:foregroundMark x1="12927" y1="85511" x2="19146" y2="90341"/>
                          <a14:foregroundMark x1="19146" y1="90341" x2="53293" y2="92330"/>
                          <a14:foregroundMark x1="53293" y1="92330" x2="85488" y2="85795"/>
                          <a14:foregroundMark x1="85488" y1="85795" x2="93659" y2="81250"/>
                          <a14:foregroundMark x1="93659" y1="81250" x2="95122" y2="73438"/>
                          <a14:foregroundMark x1="95122" y1="73438" x2="91610" y2="59120"/>
                          <a14:foregroundMark x1="83674" y1="51814" x2="82927" y2="51420"/>
                          <a14:foregroundMark x1="89746" y1="55019" x2="83850" y2="51907"/>
                          <a14:foregroundMark x1="80215" y1="47672" x2="73780" y2="38778"/>
                          <a14:foregroundMark x1="82927" y1="51420" x2="82074" y2="50241"/>
                          <a14:foregroundMark x1="73780" y1="38778" x2="71463" y2="30398"/>
                          <a14:foregroundMark x1="71463" y1="30398" x2="66341" y2="23295"/>
                          <a14:foregroundMark x1="66341" y1="23295" x2="57805" y2="18608"/>
                          <a14:foregroundMark x1="57805" y1="18608" x2="52805" y2="10938"/>
                          <a14:foregroundMark x1="52805" y1="10938" x2="50244" y2="2841"/>
                          <a14:foregroundMark x1="50244" y1="2841" x2="46585" y2="6392"/>
                          <a14:foregroundMark x1="92439" y1="64773" x2="94390" y2="72869"/>
                          <a14:foregroundMark x1="94390" y1="72869" x2="93171" y2="80682"/>
                          <a14:backgroundMark x1="90610" y1="56250" x2="91829" y2="55256"/>
                          <a14:backgroundMark x1="90854" y1="54403" x2="92683" y2="58523"/>
                          <a14:backgroundMark x1="92195" y1="57813" x2="90610" y2="52699"/>
                          <a14:backgroundMark x1="82927" y1="48864" x2="81829" y2="50000"/>
                          <a14:backgroundMark x1="32927" y1="28125" x2="34390" y2="29119"/>
                        </a14:backgroundRemoval>
                      </a14:imgEffect>
                    </a14:imgLayer>
                  </a14:imgProps>
                </a:ext>
                <a:ext uri="{28A0092B-C50C-407E-A947-70E740481C1C}">
                  <a14:useLocalDpi xmlns:a14="http://schemas.microsoft.com/office/drawing/2010/main"/>
                </a:ext>
              </a:extLst>
            </a:blip>
            <a:srcRect/>
            <a:stretch>
              <a:fillRect/>
            </a:stretch>
          </p:blipFill>
          <p:spPr bwMode="auto">
            <a:xfrm>
              <a:off x="621666" y="736349"/>
              <a:ext cx="222249" cy="2193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0438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774431B-76CA-4C60-A183-67100E6094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53393" y="1869901"/>
            <a:ext cx="4058135" cy="282146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4EC86CAC-CD3C-494D-835E-934D3BEBFCA7}"/>
              </a:ext>
            </a:extLst>
          </p:cNvPr>
          <p:cNvSpPr/>
          <p:nvPr/>
        </p:nvSpPr>
        <p:spPr>
          <a:xfrm flipH="1">
            <a:off x="3003669" y="3616193"/>
            <a:ext cx="1295319" cy="129531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00" dirty="0">
              <a:latin typeface="Helvetica Neue" panose="02000503000000020004" pitchFamily="2" charset="0"/>
            </a:endParaRPr>
          </a:p>
        </p:txBody>
      </p:sp>
      <p:sp>
        <p:nvSpPr>
          <p:cNvPr id="6" name="Oval 5">
            <a:extLst>
              <a:ext uri="{FF2B5EF4-FFF2-40B4-BE49-F238E27FC236}">
                <a16:creationId xmlns:a16="http://schemas.microsoft.com/office/drawing/2014/main" id="{CC394992-5F59-4F03-ADAC-E24BD8C06CDB}"/>
              </a:ext>
            </a:extLst>
          </p:cNvPr>
          <p:cNvSpPr/>
          <p:nvPr/>
        </p:nvSpPr>
        <p:spPr>
          <a:xfrm>
            <a:off x="708613" y="1922661"/>
            <a:ext cx="280407" cy="2804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00" dirty="0">
              <a:latin typeface="Helvetica Neue" panose="02000503000000020004" pitchFamily="2" charset="0"/>
            </a:endParaRPr>
          </a:p>
        </p:txBody>
      </p:sp>
      <p:sp>
        <p:nvSpPr>
          <p:cNvPr id="7" name="TextBox 6">
            <a:extLst>
              <a:ext uri="{FF2B5EF4-FFF2-40B4-BE49-F238E27FC236}">
                <a16:creationId xmlns:a16="http://schemas.microsoft.com/office/drawing/2014/main" id="{DAB82900-D8F0-4145-9E52-79F5DA44BDCB}"/>
              </a:ext>
            </a:extLst>
          </p:cNvPr>
          <p:cNvSpPr txBox="1"/>
          <p:nvPr/>
        </p:nvSpPr>
        <p:spPr>
          <a:xfrm>
            <a:off x="637725" y="1833238"/>
            <a:ext cx="407484" cy="461665"/>
          </a:xfrm>
          <a:prstGeom prst="rect">
            <a:avLst/>
          </a:prstGeom>
          <a:noFill/>
        </p:spPr>
        <p:txBody>
          <a:bodyPr wrap="none" rtlCol="0">
            <a:spAutoFit/>
          </a:bodyPr>
          <a:lstStyle/>
          <a:p>
            <a:r>
              <a:rPr lang="en-CA" sz="2400" dirty="0">
                <a:latin typeface="Helvetica Neue" panose="02000503000000020004" pitchFamily="2" charset="0"/>
                <a:cs typeface="Helvetica Neue" panose="02000503000000020004" pitchFamily="2" charset="0"/>
              </a:rPr>
              <a:t>N</a:t>
            </a:r>
          </a:p>
        </p:txBody>
      </p:sp>
      <p:sp>
        <p:nvSpPr>
          <p:cNvPr id="10" name="TextBox 9">
            <a:extLst>
              <a:ext uri="{FF2B5EF4-FFF2-40B4-BE49-F238E27FC236}">
                <a16:creationId xmlns:a16="http://schemas.microsoft.com/office/drawing/2014/main" id="{A00172F2-8E9B-4733-BBFF-A7B0A41CD62F}"/>
              </a:ext>
            </a:extLst>
          </p:cNvPr>
          <p:cNvSpPr txBox="1"/>
          <p:nvPr/>
        </p:nvSpPr>
        <p:spPr>
          <a:xfrm>
            <a:off x="1675157" y="2519405"/>
            <a:ext cx="1290033" cy="461665"/>
          </a:xfrm>
          <a:prstGeom prst="rect">
            <a:avLst/>
          </a:prstGeom>
          <a:noFill/>
        </p:spPr>
        <p:txBody>
          <a:bodyPr wrap="none" rtlCol="0">
            <a:spAutoFit/>
          </a:bodyPr>
          <a:lstStyle/>
          <a:p>
            <a:r>
              <a:rPr lang="en-CA" sz="2400" dirty="0">
                <a:latin typeface="Helvetica Neue" panose="02000503000000020004" pitchFamily="2" charset="0"/>
              </a:rPr>
              <a:t>Prodrug</a:t>
            </a:r>
          </a:p>
        </p:txBody>
      </p:sp>
      <p:sp>
        <p:nvSpPr>
          <p:cNvPr id="11" name="Freeform 23">
            <a:extLst>
              <a:ext uri="{FF2B5EF4-FFF2-40B4-BE49-F238E27FC236}">
                <a16:creationId xmlns:a16="http://schemas.microsoft.com/office/drawing/2014/main" id="{11FB15CD-7B78-46A8-B30A-6B9EBE882B69}"/>
              </a:ext>
            </a:extLst>
          </p:cNvPr>
          <p:cNvSpPr>
            <a:spLocks/>
          </p:cNvSpPr>
          <p:nvPr/>
        </p:nvSpPr>
        <p:spPr bwMode="auto">
          <a:xfrm rot="20503241" flipH="1">
            <a:off x="2921916" y="1867699"/>
            <a:ext cx="2082745" cy="451999"/>
          </a:xfrm>
          <a:custGeom>
            <a:avLst/>
            <a:gdLst>
              <a:gd name="T0" fmla="*/ 2147483646 w 394"/>
              <a:gd name="T1" fmla="*/ 2147483646 h 74"/>
              <a:gd name="T2" fmla="*/ 2147483646 w 394"/>
              <a:gd name="T3" fmla="*/ 2147483646 h 74"/>
              <a:gd name="T4" fmla="*/ 2147483646 w 394"/>
              <a:gd name="T5" fmla="*/ 2147483646 h 74"/>
              <a:gd name="T6" fmla="*/ 0 w 394"/>
              <a:gd name="T7" fmla="*/ 2147483646 h 74"/>
              <a:gd name="T8" fmla="*/ 2147483646 w 394"/>
              <a:gd name="T9" fmla="*/ 2147483646 h 74"/>
              <a:gd name="T10" fmla="*/ 2147483646 w 394"/>
              <a:gd name="T11" fmla="*/ 2147483646 h 74"/>
              <a:gd name="T12" fmla="*/ 2147483646 w 394"/>
              <a:gd name="T13" fmla="*/ 2147483646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4" h="74">
                <a:moveTo>
                  <a:pt x="394" y="54"/>
                </a:moveTo>
                <a:cubicBezTo>
                  <a:pt x="278" y="2"/>
                  <a:pt x="153" y="0"/>
                  <a:pt x="50" y="31"/>
                </a:cubicBezTo>
                <a:cubicBezTo>
                  <a:pt x="44" y="13"/>
                  <a:pt x="44" y="13"/>
                  <a:pt x="44" y="13"/>
                </a:cubicBezTo>
                <a:cubicBezTo>
                  <a:pt x="0" y="63"/>
                  <a:pt x="0" y="63"/>
                  <a:pt x="0" y="63"/>
                </a:cubicBezTo>
                <a:cubicBezTo>
                  <a:pt x="65" y="74"/>
                  <a:pt x="65" y="74"/>
                  <a:pt x="65" y="74"/>
                </a:cubicBezTo>
                <a:cubicBezTo>
                  <a:pt x="59" y="57"/>
                  <a:pt x="59" y="57"/>
                  <a:pt x="59" y="57"/>
                </a:cubicBezTo>
                <a:cubicBezTo>
                  <a:pt x="156" y="26"/>
                  <a:pt x="274" y="18"/>
                  <a:pt x="394" y="54"/>
                </a:cubicBezTo>
                <a:close/>
              </a:path>
            </a:pathLst>
          </a:custGeom>
          <a:ln w="3175">
            <a:headEnd/>
            <a:tailEnd/>
          </a:ln>
        </p:spPr>
        <p:style>
          <a:lnRef idx="1">
            <a:schemeClr val="dk1"/>
          </a:lnRef>
          <a:fillRef idx="2">
            <a:schemeClr val="dk1"/>
          </a:fillRef>
          <a:effectRef idx="1">
            <a:schemeClr val="dk1"/>
          </a:effectRef>
          <a:fontRef idx="minor">
            <a:schemeClr val="dk1"/>
          </a:fontRef>
        </p:style>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4400" dirty="0">
              <a:latin typeface="Helvetica Neue" panose="02000503000000020004" pitchFamily="2" charset="0"/>
              <a:cs typeface="Helvetica Neue" panose="02000503000000020004" pitchFamily="2" charset="0"/>
            </a:endParaRPr>
          </a:p>
        </p:txBody>
      </p:sp>
      <p:sp>
        <p:nvSpPr>
          <p:cNvPr id="12" name="Freeform 23">
            <a:extLst>
              <a:ext uri="{FF2B5EF4-FFF2-40B4-BE49-F238E27FC236}">
                <a16:creationId xmlns:a16="http://schemas.microsoft.com/office/drawing/2014/main" id="{A7BFAD99-93DD-4C23-9CDB-221FA8439CB4}"/>
              </a:ext>
            </a:extLst>
          </p:cNvPr>
          <p:cNvSpPr>
            <a:spLocks/>
          </p:cNvSpPr>
          <p:nvPr/>
        </p:nvSpPr>
        <p:spPr bwMode="auto">
          <a:xfrm rot="11914189">
            <a:off x="4313632" y="4866028"/>
            <a:ext cx="1767305" cy="383541"/>
          </a:xfrm>
          <a:custGeom>
            <a:avLst/>
            <a:gdLst>
              <a:gd name="T0" fmla="*/ 2147483646 w 394"/>
              <a:gd name="T1" fmla="*/ 2147483646 h 74"/>
              <a:gd name="T2" fmla="*/ 2147483646 w 394"/>
              <a:gd name="T3" fmla="*/ 2147483646 h 74"/>
              <a:gd name="T4" fmla="*/ 2147483646 w 394"/>
              <a:gd name="T5" fmla="*/ 2147483646 h 74"/>
              <a:gd name="T6" fmla="*/ 0 w 394"/>
              <a:gd name="T7" fmla="*/ 2147483646 h 74"/>
              <a:gd name="T8" fmla="*/ 2147483646 w 394"/>
              <a:gd name="T9" fmla="*/ 2147483646 h 74"/>
              <a:gd name="T10" fmla="*/ 2147483646 w 394"/>
              <a:gd name="T11" fmla="*/ 2147483646 h 74"/>
              <a:gd name="T12" fmla="*/ 2147483646 w 394"/>
              <a:gd name="T13" fmla="*/ 2147483646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4" h="74">
                <a:moveTo>
                  <a:pt x="394" y="54"/>
                </a:moveTo>
                <a:cubicBezTo>
                  <a:pt x="278" y="2"/>
                  <a:pt x="153" y="0"/>
                  <a:pt x="50" y="31"/>
                </a:cubicBezTo>
                <a:cubicBezTo>
                  <a:pt x="44" y="13"/>
                  <a:pt x="44" y="13"/>
                  <a:pt x="44" y="13"/>
                </a:cubicBezTo>
                <a:cubicBezTo>
                  <a:pt x="0" y="63"/>
                  <a:pt x="0" y="63"/>
                  <a:pt x="0" y="63"/>
                </a:cubicBezTo>
                <a:cubicBezTo>
                  <a:pt x="65" y="74"/>
                  <a:pt x="65" y="74"/>
                  <a:pt x="65" y="74"/>
                </a:cubicBezTo>
                <a:cubicBezTo>
                  <a:pt x="59" y="57"/>
                  <a:pt x="59" y="57"/>
                  <a:pt x="59" y="57"/>
                </a:cubicBezTo>
                <a:cubicBezTo>
                  <a:pt x="156" y="26"/>
                  <a:pt x="274" y="18"/>
                  <a:pt x="394" y="54"/>
                </a:cubicBezTo>
                <a:close/>
              </a:path>
            </a:pathLst>
          </a:custGeom>
          <a:ln w="3175">
            <a:headEnd/>
            <a:tailEnd/>
          </a:ln>
        </p:spPr>
        <p:style>
          <a:lnRef idx="1">
            <a:schemeClr val="dk1"/>
          </a:lnRef>
          <a:fillRef idx="2">
            <a:schemeClr val="dk1"/>
          </a:fillRef>
          <a:effectRef idx="1">
            <a:schemeClr val="dk1"/>
          </a:effectRef>
          <a:fontRef idx="minor">
            <a:schemeClr val="dk1"/>
          </a:fontRef>
        </p:style>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en-CA" sz="4400" dirty="0">
              <a:latin typeface="Helvetica Neue" panose="02000503000000020004" pitchFamily="2" charset="0"/>
              <a:cs typeface="Helvetica Neue" panose="02000503000000020004" pitchFamily="2" charset="0"/>
            </a:endParaRPr>
          </a:p>
        </p:txBody>
      </p:sp>
      <p:grpSp>
        <p:nvGrpSpPr>
          <p:cNvPr id="13" name="Group 12">
            <a:extLst>
              <a:ext uri="{FF2B5EF4-FFF2-40B4-BE49-F238E27FC236}">
                <a16:creationId xmlns:a16="http://schemas.microsoft.com/office/drawing/2014/main" id="{C7D5E839-5309-4BEF-9E97-CECC13AD85AC}"/>
              </a:ext>
            </a:extLst>
          </p:cNvPr>
          <p:cNvGrpSpPr/>
          <p:nvPr/>
        </p:nvGrpSpPr>
        <p:grpSpPr>
          <a:xfrm>
            <a:off x="6778031" y="4370092"/>
            <a:ext cx="1246919" cy="1120123"/>
            <a:chOff x="4430978" y="5695350"/>
            <a:chExt cx="561924" cy="504784"/>
          </a:xfrm>
        </p:grpSpPr>
        <p:pic>
          <p:nvPicPr>
            <p:cNvPr id="14" name="Picture 2">
              <a:extLst>
                <a:ext uri="{FF2B5EF4-FFF2-40B4-BE49-F238E27FC236}">
                  <a16:creationId xmlns:a16="http://schemas.microsoft.com/office/drawing/2014/main" id="{5E4D8D9E-6696-41B3-B179-678802AE60C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4583430" y="5695350"/>
              <a:ext cx="409472" cy="4953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5F2E0C2-4D8C-4DAF-9F8B-DAB8CD27A211}"/>
                </a:ext>
              </a:extLst>
            </p:cNvPr>
            <p:cNvSpPr txBox="1"/>
            <p:nvPr/>
          </p:nvSpPr>
          <p:spPr>
            <a:xfrm>
              <a:off x="4430978" y="5992084"/>
              <a:ext cx="183633" cy="208050"/>
            </a:xfrm>
            <a:prstGeom prst="rect">
              <a:avLst/>
            </a:prstGeom>
            <a:noFill/>
          </p:spPr>
          <p:txBody>
            <a:bodyPr wrap="none" rtlCol="0">
              <a:spAutoFit/>
            </a:bodyPr>
            <a:lstStyle/>
            <a:p>
              <a:r>
                <a:rPr lang="en-CA" sz="2400" dirty="0">
                  <a:latin typeface="Helvetica Neue" panose="02000503000000020004" pitchFamily="2" charset="0"/>
                </a:rPr>
                <a:t>H</a:t>
              </a:r>
            </a:p>
          </p:txBody>
        </p:sp>
      </p:grpSp>
      <p:sp>
        <p:nvSpPr>
          <p:cNvPr id="16" name="TextBox 15">
            <a:extLst>
              <a:ext uri="{FF2B5EF4-FFF2-40B4-BE49-F238E27FC236}">
                <a16:creationId xmlns:a16="http://schemas.microsoft.com/office/drawing/2014/main" id="{1A25C441-E67A-4302-B4A5-B7DA390BA4DC}"/>
              </a:ext>
            </a:extLst>
          </p:cNvPr>
          <p:cNvSpPr txBox="1"/>
          <p:nvPr/>
        </p:nvSpPr>
        <p:spPr>
          <a:xfrm>
            <a:off x="6859863" y="5510771"/>
            <a:ext cx="1414170" cy="523220"/>
          </a:xfrm>
          <a:prstGeom prst="rect">
            <a:avLst/>
          </a:prstGeom>
          <a:noFill/>
        </p:spPr>
        <p:txBody>
          <a:bodyPr wrap="none" rtlCol="0">
            <a:spAutoFit/>
          </a:bodyPr>
          <a:lstStyle/>
          <a:p>
            <a:r>
              <a:rPr lang="en-CA" sz="2800" dirty="0">
                <a:latin typeface="Helvetica Neue" panose="02000503000000020004" pitchFamily="2" charset="0"/>
              </a:rPr>
              <a:t>Acetate</a:t>
            </a:r>
          </a:p>
        </p:txBody>
      </p:sp>
      <p:sp>
        <p:nvSpPr>
          <p:cNvPr id="17" name="TextBox 16">
            <a:extLst>
              <a:ext uri="{FF2B5EF4-FFF2-40B4-BE49-F238E27FC236}">
                <a16:creationId xmlns:a16="http://schemas.microsoft.com/office/drawing/2014/main" id="{0E80430C-4FDC-43D8-A7CE-05773F2C762C}"/>
              </a:ext>
            </a:extLst>
          </p:cNvPr>
          <p:cNvSpPr txBox="1"/>
          <p:nvPr/>
        </p:nvSpPr>
        <p:spPr>
          <a:xfrm>
            <a:off x="4111525" y="6166241"/>
            <a:ext cx="8080475" cy="584775"/>
          </a:xfrm>
          <a:prstGeom prst="rect">
            <a:avLst/>
          </a:prstGeom>
          <a:noFill/>
        </p:spPr>
        <p:txBody>
          <a:bodyPr wrap="square" rtlCol="0">
            <a:spAutoFit/>
          </a:bodyPr>
          <a:lstStyle/>
          <a:p>
            <a:pPr algn="ctr"/>
            <a:r>
              <a:rPr lang="en-CA" sz="3200" dirty="0">
                <a:solidFill>
                  <a:srgbClr val="00B050"/>
                </a:solidFill>
                <a:latin typeface="Helvetica Neue" panose="02000503000000020004" pitchFamily="2" charset="0"/>
              </a:rPr>
              <a:t>Inactive “fermentation” end product</a:t>
            </a:r>
          </a:p>
        </p:txBody>
      </p:sp>
      <p:sp>
        <p:nvSpPr>
          <p:cNvPr id="18" name="TextBox 17">
            <a:extLst>
              <a:ext uri="{FF2B5EF4-FFF2-40B4-BE49-F238E27FC236}">
                <a16:creationId xmlns:a16="http://schemas.microsoft.com/office/drawing/2014/main" id="{CA4BDCE5-DFFA-4BF8-8B32-422E7FF784A6}"/>
              </a:ext>
            </a:extLst>
          </p:cNvPr>
          <p:cNvSpPr txBox="1"/>
          <p:nvPr/>
        </p:nvSpPr>
        <p:spPr>
          <a:xfrm>
            <a:off x="1325371" y="5238504"/>
            <a:ext cx="3637664" cy="1569660"/>
          </a:xfrm>
          <a:prstGeom prst="rect">
            <a:avLst/>
          </a:prstGeom>
          <a:noFill/>
        </p:spPr>
        <p:txBody>
          <a:bodyPr wrap="square" rtlCol="0">
            <a:spAutoFit/>
          </a:bodyPr>
          <a:lstStyle/>
          <a:p>
            <a:pPr algn="ctr"/>
            <a:r>
              <a:rPr lang="en-CA" sz="2400" dirty="0">
                <a:latin typeface="Helvetica Neue" panose="02000503000000020004" pitchFamily="2" charset="0"/>
              </a:rPr>
              <a:t>&gt;55% of parent compound eliminated in feces</a:t>
            </a:r>
          </a:p>
          <a:p>
            <a:pPr algn="ctr"/>
            <a:endParaRPr lang="en-CA" sz="2400" dirty="0">
              <a:latin typeface="Helvetica Neue" panose="02000503000000020004" pitchFamily="2" charset="0"/>
            </a:endParaRPr>
          </a:p>
        </p:txBody>
      </p:sp>
      <p:grpSp>
        <p:nvGrpSpPr>
          <p:cNvPr id="29" name="Group 28">
            <a:extLst>
              <a:ext uri="{FF2B5EF4-FFF2-40B4-BE49-F238E27FC236}">
                <a16:creationId xmlns:a16="http://schemas.microsoft.com/office/drawing/2014/main" id="{2231E675-069D-4FFB-BD17-F1C20B709127}"/>
              </a:ext>
            </a:extLst>
          </p:cNvPr>
          <p:cNvGrpSpPr/>
          <p:nvPr/>
        </p:nvGrpSpPr>
        <p:grpSpPr>
          <a:xfrm>
            <a:off x="5151238" y="1102048"/>
            <a:ext cx="3336759" cy="2863323"/>
            <a:chOff x="6131292" y="1132913"/>
            <a:chExt cx="3336758" cy="2863323"/>
          </a:xfrm>
        </p:grpSpPr>
        <p:pic>
          <p:nvPicPr>
            <p:cNvPr id="23" name="Picture 2">
              <a:extLst>
                <a:ext uri="{FF2B5EF4-FFF2-40B4-BE49-F238E27FC236}">
                  <a16:creationId xmlns:a16="http://schemas.microsoft.com/office/drawing/2014/main" id="{295CE677-336D-4F02-8B7E-DB65262B06B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flipH="1">
              <a:off x="6131292" y="1193996"/>
              <a:ext cx="3336758" cy="280224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011BEFAE-1A06-4C9C-A042-D82313400E82}"/>
                </a:ext>
              </a:extLst>
            </p:cNvPr>
            <p:cNvSpPr/>
            <p:nvPr/>
          </p:nvSpPr>
          <p:spPr>
            <a:xfrm>
              <a:off x="6812280" y="1249680"/>
              <a:ext cx="187960" cy="243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latin typeface="Helvetica Neue" panose="02000503000000020004" pitchFamily="2" charset="0"/>
              </a:endParaRPr>
            </a:p>
          </p:txBody>
        </p:sp>
        <p:sp>
          <p:nvSpPr>
            <p:cNvPr id="22" name="TextBox 21">
              <a:extLst>
                <a:ext uri="{FF2B5EF4-FFF2-40B4-BE49-F238E27FC236}">
                  <a16:creationId xmlns:a16="http://schemas.microsoft.com/office/drawing/2014/main" id="{803CD86D-8CB5-4653-8C4B-A3DB76EE8696}"/>
                </a:ext>
              </a:extLst>
            </p:cNvPr>
            <p:cNvSpPr txBox="1"/>
            <p:nvPr/>
          </p:nvSpPr>
          <p:spPr>
            <a:xfrm>
              <a:off x="6722802" y="1132913"/>
              <a:ext cx="407484" cy="461665"/>
            </a:xfrm>
            <a:prstGeom prst="rect">
              <a:avLst/>
            </a:prstGeom>
            <a:noFill/>
          </p:spPr>
          <p:txBody>
            <a:bodyPr wrap="none" rtlCol="0">
              <a:spAutoFit/>
            </a:bodyPr>
            <a:lstStyle/>
            <a:p>
              <a:r>
                <a:rPr lang="en-CA" sz="2400" dirty="0">
                  <a:latin typeface="Helvetica Neue" panose="02000503000000020004" pitchFamily="2" charset="0"/>
                  <a:cs typeface="Helvetica Neue" panose="02000503000000020004" pitchFamily="2" charset="0"/>
                </a:rPr>
                <a:t>N</a:t>
              </a:r>
            </a:p>
          </p:txBody>
        </p:sp>
        <p:sp>
          <p:nvSpPr>
            <p:cNvPr id="25" name="TextBox 24">
              <a:extLst>
                <a:ext uri="{FF2B5EF4-FFF2-40B4-BE49-F238E27FC236}">
                  <a16:creationId xmlns:a16="http://schemas.microsoft.com/office/drawing/2014/main" id="{6374BC3D-6F89-458A-A743-9DA6E63088D6}"/>
                </a:ext>
              </a:extLst>
            </p:cNvPr>
            <p:cNvSpPr txBox="1"/>
            <p:nvPr/>
          </p:nvSpPr>
          <p:spPr>
            <a:xfrm>
              <a:off x="7443677" y="1548757"/>
              <a:ext cx="1774139" cy="461665"/>
            </a:xfrm>
            <a:prstGeom prst="rect">
              <a:avLst/>
            </a:prstGeom>
            <a:noFill/>
          </p:spPr>
          <p:txBody>
            <a:bodyPr wrap="none" rtlCol="0">
              <a:spAutoFit/>
            </a:bodyPr>
            <a:lstStyle/>
            <a:p>
              <a:r>
                <a:rPr lang="en-CA" sz="2400" dirty="0">
                  <a:latin typeface="Helvetica Neue" panose="02000503000000020004" pitchFamily="2" charset="0"/>
                </a:rPr>
                <a:t>Abiraterone</a:t>
              </a:r>
            </a:p>
          </p:txBody>
        </p:sp>
      </p:grpSp>
      <p:sp>
        <p:nvSpPr>
          <p:cNvPr id="26" name="TextBox 25">
            <a:extLst>
              <a:ext uri="{FF2B5EF4-FFF2-40B4-BE49-F238E27FC236}">
                <a16:creationId xmlns:a16="http://schemas.microsoft.com/office/drawing/2014/main" id="{A821D7A0-DDFD-4D5C-9F80-1BC15E610D5C}"/>
              </a:ext>
            </a:extLst>
          </p:cNvPr>
          <p:cNvSpPr txBox="1"/>
          <p:nvPr/>
        </p:nvSpPr>
        <p:spPr>
          <a:xfrm>
            <a:off x="8448525" y="2205833"/>
            <a:ext cx="3210075" cy="1569660"/>
          </a:xfrm>
          <a:prstGeom prst="rect">
            <a:avLst/>
          </a:prstGeom>
          <a:noFill/>
        </p:spPr>
        <p:txBody>
          <a:bodyPr wrap="square" rtlCol="0">
            <a:spAutoFit/>
          </a:bodyPr>
          <a:lstStyle/>
          <a:p>
            <a:pPr algn="ctr"/>
            <a:endParaRPr lang="en-CA" sz="2400" dirty="0">
              <a:solidFill>
                <a:srgbClr val="FF0000"/>
              </a:solidFill>
              <a:latin typeface="Helvetica Neue" panose="02000503000000020004" pitchFamily="2" charset="0"/>
            </a:endParaRPr>
          </a:p>
          <a:p>
            <a:pPr algn="ctr"/>
            <a:r>
              <a:rPr lang="en-CA" sz="2400" dirty="0">
                <a:solidFill>
                  <a:srgbClr val="FF0000"/>
                </a:solidFill>
                <a:latin typeface="Helvetica Neue" panose="02000503000000020004" pitchFamily="2" charset="0"/>
              </a:rPr>
              <a:t>Decreases androgen production via CYP17A inhibition </a:t>
            </a:r>
          </a:p>
        </p:txBody>
      </p:sp>
      <p:sp>
        <p:nvSpPr>
          <p:cNvPr id="28" name="Title 1">
            <a:extLst>
              <a:ext uri="{FF2B5EF4-FFF2-40B4-BE49-F238E27FC236}">
                <a16:creationId xmlns:a16="http://schemas.microsoft.com/office/drawing/2014/main" id="{1E2C24F5-5C81-4FAE-8982-94842E9D0036}"/>
              </a:ext>
            </a:extLst>
          </p:cNvPr>
          <p:cNvSpPr txBox="1">
            <a:spLocks/>
          </p:cNvSpPr>
          <p:nvPr/>
        </p:nvSpPr>
        <p:spPr>
          <a:xfrm>
            <a:off x="53393" y="103565"/>
            <a:ext cx="12138607" cy="121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Helvetica Neue" panose="02000503000000020004" pitchFamily="2" charset="0"/>
                <a:ea typeface="Helvetica Neue" panose="02000503000000020004" pitchFamily="2" charset="0"/>
              </a:rPr>
              <a:t>Abiraterone acetate– a poorly absorbed prostate cancer drug </a:t>
            </a:r>
            <a:endParaRPr lang="en-CA" sz="3200" b="1" dirty="0">
              <a:latin typeface="Helvetica Neue" panose="02000503000000020004" pitchFamily="2" charset="0"/>
              <a:ea typeface="Helvetica Neue" panose="02000503000000020004" pitchFamily="2" charset="0"/>
            </a:endParaRPr>
          </a:p>
        </p:txBody>
      </p:sp>
      <p:sp>
        <p:nvSpPr>
          <p:cNvPr id="2" name="Oval 1">
            <a:extLst>
              <a:ext uri="{FF2B5EF4-FFF2-40B4-BE49-F238E27FC236}">
                <a16:creationId xmlns:a16="http://schemas.microsoft.com/office/drawing/2014/main" id="{8A9086A0-6F83-E734-004A-5759FC311868}"/>
              </a:ext>
            </a:extLst>
          </p:cNvPr>
          <p:cNvSpPr/>
          <p:nvPr/>
        </p:nvSpPr>
        <p:spPr>
          <a:xfrm>
            <a:off x="6613483" y="4500968"/>
            <a:ext cx="1797437" cy="1709059"/>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dirty="0">
              <a:latin typeface="Helvetica Neue" panose="02000503000000020004" pitchFamily="2" charset="0"/>
            </a:endParaRPr>
          </a:p>
        </p:txBody>
      </p:sp>
      <p:sp>
        <p:nvSpPr>
          <p:cNvPr id="27" name="TextBox 26">
            <a:extLst>
              <a:ext uri="{FF2B5EF4-FFF2-40B4-BE49-F238E27FC236}">
                <a16:creationId xmlns:a16="http://schemas.microsoft.com/office/drawing/2014/main" id="{4CBAD69D-FDD1-61F2-7F64-07759C405947}"/>
              </a:ext>
            </a:extLst>
          </p:cNvPr>
          <p:cNvSpPr txBox="1"/>
          <p:nvPr/>
        </p:nvSpPr>
        <p:spPr>
          <a:xfrm>
            <a:off x="8363244" y="4739944"/>
            <a:ext cx="3657243" cy="1200329"/>
          </a:xfrm>
          <a:prstGeom prst="rect">
            <a:avLst/>
          </a:prstGeom>
          <a:noFill/>
        </p:spPr>
        <p:txBody>
          <a:bodyPr wrap="square" rtlCol="0">
            <a:spAutoFit/>
          </a:bodyPr>
          <a:lstStyle/>
          <a:p>
            <a:pPr algn="ctr"/>
            <a:r>
              <a:rPr lang="en-CA" sz="2400" dirty="0">
                <a:solidFill>
                  <a:srgbClr val="00B050"/>
                </a:solidFill>
                <a:latin typeface="Helvetica Neue" panose="02000503000000020004" pitchFamily="2" charset="0"/>
              </a:rPr>
              <a:t>Many bacterial types can utilise in colon, partially responsible for efficacy</a:t>
            </a:r>
          </a:p>
        </p:txBody>
      </p:sp>
    </p:spTree>
    <p:extLst>
      <p:ext uri="{BB962C8B-B14F-4D97-AF65-F5344CB8AC3E}">
        <p14:creationId xmlns:p14="http://schemas.microsoft.com/office/powerpoint/2010/main" val="38931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 presetClass="entr" presetSubtype="0" fill="hold" grpId="0" nodeType="withEffect">
                                  <p:stCondLst>
                                    <p:cond delay="100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500"/>
                            </p:stCondLst>
                            <p:childTnLst>
                              <p:par>
                                <p:cTn id="38" presetID="1" presetClass="entr" presetSubtype="0" fill="hold" grpId="1" nodeType="after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6" grpId="0"/>
      <p:bldP spid="17" grpId="0"/>
      <p:bldP spid="26" grpId="0"/>
      <p:bldP spid="2" grpId="0" animBg="1"/>
      <p:bldP spid="27" grpId="0"/>
      <p:bldP spid="2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Fig. 1">
            <a:extLst>
              <a:ext uri="{FF2B5EF4-FFF2-40B4-BE49-F238E27FC236}">
                <a16:creationId xmlns:a16="http://schemas.microsoft.com/office/drawing/2014/main" id="{3F0A872A-D0E4-4A50-ACE0-0948C0BC5B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307"/>
          <a:stretch/>
        </p:blipFill>
        <p:spPr bwMode="auto">
          <a:xfrm>
            <a:off x="14561233" y="-1264112"/>
            <a:ext cx="3337375" cy="287091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E359F0B-853B-40C8-BB49-9FFEA87F2814}"/>
              </a:ext>
            </a:extLst>
          </p:cNvPr>
          <p:cNvGrpSpPr/>
          <p:nvPr/>
        </p:nvGrpSpPr>
        <p:grpSpPr>
          <a:xfrm>
            <a:off x="8249038" y="609602"/>
            <a:ext cx="3337375" cy="3008697"/>
            <a:chOff x="7867912" y="1569720"/>
            <a:chExt cx="3337375" cy="3008697"/>
          </a:xfrm>
        </p:grpSpPr>
        <p:pic>
          <p:nvPicPr>
            <p:cNvPr id="4" name="Picture 8" descr="Fig. 1">
              <a:extLst>
                <a:ext uri="{FF2B5EF4-FFF2-40B4-BE49-F238E27FC236}">
                  <a16:creationId xmlns:a16="http://schemas.microsoft.com/office/drawing/2014/main" id="{03E7E703-196A-4296-8D04-6538433B694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307"/>
            <a:stretch/>
          </p:blipFill>
          <p:spPr bwMode="auto">
            <a:xfrm>
              <a:off x="7867912" y="1770339"/>
              <a:ext cx="3337375" cy="28080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B6040FD-B38C-4979-833C-EB529F3B6403}"/>
                </a:ext>
              </a:extLst>
            </p:cNvPr>
            <p:cNvSpPr/>
            <p:nvPr/>
          </p:nvSpPr>
          <p:spPr>
            <a:xfrm>
              <a:off x="7886700" y="1569720"/>
              <a:ext cx="281940" cy="47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dirty="0">
                <a:latin typeface="Helvetica Neue" panose="02000503000000020004" pitchFamily="2" charset="0"/>
              </a:endParaRPr>
            </a:p>
          </p:txBody>
        </p:sp>
      </p:grpSp>
      <p:grpSp>
        <p:nvGrpSpPr>
          <p:cNvPr id="10" name="Group 9">
            <a:extLst>
              <a:ext uri="{FF2B5EF4-FFF2-40B4-BE49-F238E27FC236}">
                <a16:creationId xmlns:a16="http://schemas.microsoft.com/office/drawing/2014/main" id="{098729C6-CA9F-4BAC-91B7-B675385D4FE5}"/>
              </a:ext>
            </a:extLst>
          </p:cNvPr>
          <p:cNvGrpSpPr/>
          <p:nvPr/>
        </p:nvGrpSpPr>
        <p:grpSpPr>
          <a:xfrm>
            <a:off x="456587" y="742929"/>
            <a:ext cx="7186863" cy="5728208"/>
            <a:chOff x="433138" y="478240"/>
            <a:chExt cx="7430703" cy="5922559"/>
          </a:xfrm>
        </p:grpSpPr>
        <p:pic>
          <p:nvPicPr>
            <p:cNvPr id="8" name="Picture 8" descr="Fig. 1">
              <a:extLst>
                <a:ext uri="{FF2B5EF4-FFF2-40B4-BE49-F238E27FC236}">
                  <a16:creationId xmlns:a16="http://schemas.microsoft.com/office/drawing/2014/main" id="{8A7721D6-2723-4F75-9920-DA5D70D4AC0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836"/>
            <a:stretch/>
          </p:blipFill>
          <p:spPr bwMode="auto">
            <a:xfrm>
              <a:off x="579121" y="581100"/>
              <a:ext cx="7284720" cy="58196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E00F6C-7ACB-4D89-840C-83F3B944449F}"/>
                </a:ext>
              </a:extLst>
            </p:cNvPr>
            <p:cNvSpPr/>
            <p:nvPr/>
          </p:nvSpPr>
          <p:spPr>
            <a:xfrm>
              <a:off x="433138" y="478240"/>
              <a:ext cx="417094" cy="339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dirty="0">
                <a:latin typeface="Helvetica Neue" panose="02000503000000020004" pitchFamily="2" charset="0"/>
              </a:endParaRPr>
            </a:p>
          </p:txBody>
        </p:sp>
      </p:grpSp>
      <p:sp>
        <p:nvSpPr>
          <p:cNvPr id="11" name="Title 1">
            <a:extLst>
              <a:ext uri="{FF2B5EF4-FFF2-40B4-BE49-F238E27FC236}">
                <a16:creationId xmlns:a16="http://schemas.microsoft.com/office/drawing/2014/main" id="{435A369D-E260-4E99-90DC-EE82057BAD77}"/>
              </a:ext>
            </a:extLst>
          </p:cNvPr>
          <p:cNvSpPr txBox="1">
            <a:spLocks/>
          </p:cNvSpPr>
          <p:nvPr/>
        </p:nvSpPr>
        <p:spPr>
          <a:xfrm>
            <a:off x="646322" y="-108807"/>
            <a:ext cx="11596612" cy="1219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Helvetica Neue" panose="02000503000000020004" pitchFamily="2" charset="0"/>
                <a:ea typeface="Helvetica Neue" panose="02000503000000020004" pitchFamily="2" charset="0"/>
              </a:rPr>
              <a:t>Abiraterone acetate enriches for an important commensal bacterium</a:t>
            </a:r>
            <a:endParaRPr lang="en-CA" sz="2400" dirty="0">
              <a:latin typeface="Helvetica Neue" panose="02000503000000020004" pitchFamily="2" charset="0"/>
              <a:ea typeface="Helvetica Neue" panose="02000503000000020004" pitchFamily="2" charset="0"/>
            </a:endParaRPr>
          </a:p>
        </p:txBody>
      </p:sp>
      <p:sp>
        <p:nvSpPr>
          <p:cNvPr id="12" name="TextBox 11">
            <a:extLst>
              <a:ext uri="{FF2B5EF4-FFF2-40B4-BE49-F238E27FC236}">
                <a16:creationId xmlns:a16="http://schemas.microsoft.com/office/drawing/2014/main" id="{FC438A14-74ED-43F5-9A99-3C76E5E7E018}"/>
              </a:ext>
            </a:extLst>
          </p:cNvPr>
          <p:cNvSpPr txBox="1"/>
          <p:nvPr/>
        </p:nvSpPr>
        <p:spPr>
          <a:xfrm>
            <a:off x="7643448" y="3564793"/>
            <a:ext cx="4548553" cy="1948931"/>
          </a:xfrm>
          <a:prstGeom prst="rect">
            <a:avLst/>
          </a:prstGeom>
          <a:noFill/>
        </p:spPr>
        <p:txBody>
          <a:bodyPr wrap="square" rtlCol="0">
            <a:spAutoFit/>
          </a:bodyPr>
          <a:lstStyle/>
          <a:p>
            <a:pPr marL="285737" indent="-285737">
              <a:buFont typeface="Arial" panose="020B0604020202020204" pitchFamily="34" charset="0"/>
              <a:buChar char="•"/>
            </a:pPr>
            <a:endParaRPr lang="en-US" sz="2133" dirty="0">
              <a:latin typeface="Helvetica Neue" panose="02000503000000020004" pitchFamily="2" charset="0"/>
              <a:cs typeface="Helvetica Neue" panose="02000503000000020004" pitchFamily="2" charset="0"/>
            </a:endParaRPr>
          </a:p>
          <a:p>
            <a:pPr marL="285737" indent="-285737">
              <a:buFont typeface="Arial" panose="020B0604020202020204" pitchFamily="34" charset="0"/>
              <a:buChar char="•"/>
            </a:pPr>
            <a:r>
              <a:rPr lang="en-US" sz="2133" dirty="0">
                <a:latin typeface="Helvetica Neue" panose="02000503000000020004" pitchFamily="2" charset="0"/>
                <a:cs typeface="Helvetica Neue" panose="02000503000000020004" pitchFamily="2" charset="0"/>
              </a:rPr>
              <a:t>~5X higher Akkermansia loads in patients receiving AA on average compared to the control group and ADT only group</a:t>
            </a:r>
          </a:p>
          <a:p>
            <a:pPr marL="285737" indent="-285737">
              <a:buFont typeface="Arial" panose="020B0604020202020204" pitchFamily="34" charset="0"/>
              <a:buChar char="•"/>
            </a:pPr>
            <a:endParaRPr lang="en-CA" sz="1400" dirty="0">
              <a:latin typeface="Helvetica Neue" panose="02000503000000020004" pitchFamily="2" charset="0"/>
              <a:cs typeface="Helvetica Neue" panose="02000503000000020004" pitchFamily="2" charset="0"/>
            </a:endParaRPr>
          </a:p>
        </p:txBody>
      </p:sp>
      <p:sp>
        <p:nvSpPr>
          <p:cNvPr id="13" name="TextBox 12">
            <a:extLst>
              <a:ext uri="{FF2B5EF4-FFF2-40B4-BE49-F238E27FC236}">
                <a16:creationId xmlns:a16="http://schemas.microsoft.com/office/drawing/2014/main" id="{8264D526-A50B-45D4-AE91-A29B1F5A3139}"/>
              </a:ext>
            </a:extLst>
          </p:cNvPr>
          <p:cNvSpPr txBox="1"/>
          <p:nvPr/>
        </p:nvSpPr>
        <p:spPr>
          <a:xfrm>
            <a:off x="2673696" y="6519448"/>
            <a:ext cx="3690434" cy="307777"/>
          </a:xfrm>
          <a:prstGeom prst="rect">
            <a:avLst/>
          </a:prstGeom>
          <a:noFill/>
        </p:spPr>
        <p:txBody>
          <a:bodyPr wrap="none" rtlCol="0">
            <a:spAutoFit/>
          </a:bodyPr>
          <a:lstStyle/>
          <a:p>
            <a:r>
              <a:rPr lang="en-US" sz="1400" dirty="0">
                <a:latin typeface="Helvetica Neue" panose="02000503000000020004" pitchFamily="2" charset="0"/>
              </a:rPr>
              <a:t>Daisley et al. 2020, Nature Communications</a:t>
            </a:r>
            <a:endParaRPr lang="en-CA" sz="1400" dirty="0">
              <a:latin typeface="Helvetica Neue" panose="02000503000000020004" pitchFamily="2" charset="0"/>
            </a:endParaRPr>
          </a:p>
        </p:txBody>
      </p:sp>
    </p:spTree>
    <p:extLst>
      <p:ext uri="{BB962C8B-B14F-4D97-AF65-F5344CB8AC3E}">
        <p14:creationId xmlns:p14="http://schemas.microsoft.com/office/powerpoint/2010/main" val="185705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D878A9B-5F75-CD46-86DC-74224383A600}"/>
              </a:ext>
            </a:extLst>
          </p:cNvPr>
          <p:cNvPicPr>
            <a:picLocks noChangeAspect="1"/>
          </p:cNvPicPr>
          <p:nvPr/>
        </p:nvPicPr>
        <p:blipFill>
          <a:blip r:embed="rId3"/>
          <a:stretch>
            <a:fillRect/>
          </a:stretch>
        </p:blipFill>
        <p:spPr>
          <a:xfrm>
            <a:off x="643467" y="2201291"/>
            <a:ext cx="5294716" cy="2455415"/>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descr="Graphical user interface, text, application&#10;&#10;Description automatically generated">
            <a:extLst>
              <a:ext uri="{FF2B5EF4-FFF2-40B4-BE49-F238E27FC236}">
                <a16:creationId xmlns:a16="http://schemas.microsoft.com/office/drawing/2014/main" id="{F2D7ACCE-9D95-B25D-22F1-E03DE02D6CBB}"/>
              </a:ext>
            </a:extLst>
          </p:cNvPr>
          <p:cNvPicPr>
            <a:picLocks noChangeAspect="1"/>
          </p:cNvPicPr>
          <p:nvPr/>
        </p:nvPicPr>
        <p:blipFill>
          <a:blip r:embed="rId4"/>
          <a:stretch>
            <a:fillRect/>
          </a:stretch>
        </p:blipFill>
        <p:spPr>
          <a:xfrm>
            <a:off x="6253818" y="3321591"/>
            <a:ext cx="5294715" cy="2554699"/>
          </a:xfrm>
          <a:prstGeom prst="rect">
            <a:avLst/>
          </a:prstGeom>
        </p:spPr>
      </p:pic>
      <p:sp>
        <p:nvSpPr>
          <p:cNvPr id="3" name="Slide Number Placeholder 2">
            <a:extLst>
              <a:ext uri="{FF2B5EF4-FFF2-40B4-BE49-F238E27FC236}">
                <a16:creationId xmlns:a16="http://schemas.microsoft.com/office/drawing/2014/main" id="{0B229356-2116-7941-88D9-BD9B054B00C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377" rtl="0" eaLnBrk="1" latinLnBrk="0" hangingPunct="1">
              <a:defRPr sz="1200" kern="1200">
                <a:solidFill>
                  <a:schemeClr val="tx1">
                    <a:tint val="75000"/>
                  </a:schemeClr>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914400">
              <a:spcAft>
                <a:spcPts val="800"/>
              </a:spcAft>
            </a:pPr>
            <a:fld id="{AA45078F-7C30-3B49-979F-6A45C021DE30}" type="slidenum">
              <a:rPr lang="en-US" smtClean="0"/>
              <a:pPr defTabSz="914400">
                <a:spcAft>
                  <a:spcPts val="800"/>
                </a:spcAft>
              </a:pPr>
              <a:t>35</a:t>
            </a:fld>
            <a:endParaRPr lang="en-US"/>
          </a:p>
        </p:txBody>
      </p:sp>
      <p:pic>
        <p:nvPicPr>
          <p:cNvPr id="5" name="Picture 4" descr="A picture containing text, bottle, indoor&#10;&#10;Description automatically generated">
            <a:extLst>
              <a:ext uri="{FF2B5EF4-FFF2-40B4-BE49-F238E27FC236}">
                <a16:creationId xmlns:a16="http://schemas.microsoft.com/office/drawing/2014/main" id="{AD2B4DE0-8B13-2A51-6E56-CEB8AF1625BF}"/>
              </a:ext>
            </a:extLst>
          </p:cNvPr>
          <p:cNvPicPr>
            <a:picLocks noChangeAspect="1"/>
          </p:cNvPicPr>
          <p:nvPr/>
        </p:nvPicPr>
        <p:blipFill>
          <a:blip r:embed="rId5"/>
          <a:stretch>
            <a:fillRect/>
          </a:stretch>
        </p:blipFill>
        <p:spPr>
          <a:xfrm>
            <a:off x="8241816" y="729964"/>
            <a:ext cx="1318718" cy="2341724"/>
          </a:xfrm>
          <a:prstGeom prst="rect">
            <a:avLst/>
          </a:prstGeom>
        </p:spPr>
      </p:pic>
    </p:spTree>
    <p:extLst>
      <p:ext uri="{BB962C8B-B14F-4D97-AF65-F5344CB8AC3E}">
        <p14:creationId xmlns:p14="http://schemas.microsoft.com/office/powerpoint/2010/main" val="2395152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6D072C-7527-4773-8292-B872C6C4B7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621" y="1173482"/>
            <a:ext cx="3806083" cy="5426249"/>
          </a:xfrm>
          <a:prstGeom prst="rect">
            <a:avLst/>
          </a:prstGeom>
        </p:spPr>
      </p:pic>
      <p:sp>
        <p:nvSpPr>
          <p:cNvPr id="5" name="Title 1">
            <a:extLst>
              <a:ext uri="{FF2B5EF4-FFF2-40B4-BE49-F238E27FC236}">
                <a16:creationId xmlns:a16="http://schemas.microsoft.com/office/drawing/2014/main" id="{21431822-42DD-43BF-9F35-8BA23AB3EFE5}"/>
              </a:ext>
            </a:extLst>
          </p:cNvPr>
          <p:cNvSpPr txBox="1">
            <a:spLocks/>
          </p:cNvSpPr>
          <p:nvPr/>
        </p:nvSpPr>
        <p:spPr>
          <a:xfrm>
            <a:off x="2265041" y="971538"/>
            <a:ext cx="11596612" cy="1219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Helvetica Neue" panose="02000503000000020004" pitchFamily="2" charset="0"/>
                <a:ea typeface="Helvetica Neue" panose="02000503000000020004" pitchFamily="2" charset="0"/>
              </a:rPr>
              <a:t>Increased vitamin K2 production</a:t>
            </a:r>
            <a:endParaRPr lang="en-CA" sz="3600" b="1" dirty="0">
              <a:latin typeface="Helvetica Neue" panose="02000503000000020004" pitchFamily="2" charset="0"/>
              <a:ea typeface="Helvetica Neue" panose="02000503000000020004" pitchFamily="2" charset="0"/>
            </a:endParaRPr>
          </a:p>
        </p:txBody>
      </p:sp>
      <p:sp>
        <p:nvSpPr>
          <p:cNvPr id="13" name="Arrow: Right 12">
            <a:extLst>
              <a:ext uri="{FF2B5EF4-FFF2-40B4-BE49-F238E27FC236}">
                <a16:creationId xmlns:a16="http://schemas.microsoft.com/office/drawing/2014/main" id="{6813200B-308E-4486-B5F2-E4ABFF7E1CE9}"/>
              </a:ext>
            </a:extLst>
          </p:cNvPr>
          <p:cNvSpPr/>
          <p:nvPr/>
        </p:nvSpPr>
        <p:spPr>
          <a:xfrm rot="10800000">
            <a:off x="3571855" y="2610297"/>
            <a:ext cx="252000" cy="252000"/>
          </a:xfrm>
          <a:prstGeom prst="rightArrow">
            <a:avLst>
              <a:gd name="adj1" fmla="val 2777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dirty="0">
              <a:latin typeface="Helvetica Neue" panose="02000503000000020004" pitchFamily="2" charset="0"/>
            </a:endParaRPr>
          </a:p>
        </p:txBody>
      </p:sp>
      <p:sp>
        <p:nvSpPr>
          <p:cNvPr id="14" name="Arrow: Right 13">
            <a:extLst>
              <a:ext uri="{FF2B5EF4-FFF2-40B4-BE49-F238E27FC236}">
                <a16:creationId xmlns:a16="http://schemas.microsoft.com/office/drawing/2014/main" id="{9BCD542E-4D77-4A00-8C32-CFE2D400C35E}"/>
              </a:ext>
            </a:extLst>
          </p:cNvPr>
          <p:cNvSpPr/>
          <p:nvPr/>
        </p:nvSpPr>
        <p:spPr>
          <a:xfrm rot="10800000">
            <a:off x="3571855" y="2493457"/>
            <a:ext cx="252000" cy="252000"/>
          </a:xfrm>
          <a:prstGeom prst="rightArrow">
            <a:avLst>
              <a:gd name="adj1" fmla="val 2777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dirty="0">
              <a:latin typeface="Helvetica Neue" panose="02000503000000020004" pitchFamily="2" charset="0"/>
            </a:endParaRPr>
          </a:p>
        </p:txBody>
      </p:sp>
      <p:sp>
        <p:nvSpPr>
          <p:cNvPr id="15" name="Arrow: Right 14">
            <a:extLst>
              <a:ext uri="{FF2B5EF4-FFF2-40B4-BE49-F238E27FC236}">
                <a16:creationId xmlns:a16="http://schemas.microsoft.com/office/drawing/2014/main" id="{BCA0ABC5-5FBC-457F-8C6E-D44E0379A3D0}"/>
              </a:ext>
            </a:extLst>
          </p:cNvPr>
          <p:cNvSpPr/>
          <p:nvPr/>
        </p:nvSpPr>
        <p:spPr>
          <a:xfrm rot="10800000">
            <a:off x="3571855" y="2381697"/>
            <a:ext cx="252000" cy="252000"/>
          </a:xfrm>
          <a:prstGeom prst="rightArrow">
            <a:avLst>
              <a:gd name="adj1" fmla="val 2777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dirty="0">
              <a:latin typeface="Helvetica Neue" panose="02000503000000020004" pitchFamily="2" charset="0"/>
            </a:endParaRPr>
          </a:p>
        </p:txBody>
      </p:sp>
      <p:sp>
        <p:nvSpPr>
          <p:cNvPr id="16" name="Arrow: Right 15">
            <a:extLst>
              <a:ext uri="{FF2B5EF4-FFF2-40B4-BE49-F238E27FC236}">
                <a16:creationId xmlns:a16="http://schemas.microsoft.com/office/drawing/2014/main" id="{DE8D1075-497A-4DE7-BB3C-FA96550EB593}"/>
              </a:ext>
            </a:extLst>
          </p:cNvPr>
          <p:cNvSpPr/>
          <p:nvPr/>
        </p:nvSpPr>
        <p:spPr>
          <a:xfrm rot="10800000">
            <a:off x="3571855" y="2153097"/>
            <a:ext cx="252000" cy="252000"/>
          </a:xfrm>
          <a:prstGeom prst="rightArrow">
            <a:avLst>
              <a:gd name="adj1" fmla="val 2777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dirty="0">
              <a:latin typeface="Helvetica Neue" panose="02000503000000020004" pitchFamily="2" charset="0"/>
            </a:endParaRPr>
          </a:p>
        </p:txBody>
      </p:sp>
      <p:sp>
        <p:nvSpPr>
          <p:cNvPr id="17" name="Arrow: Right 16">
            <a:extLst>
              <a:ext uri="{FF2B5EF4-FFF2-40B4-BE49-F238E27FC236}">
                <a16:creationId xmlns:a16="http://schemas.microsoft.com/office/drawing/2014/main" id="{31777240-C038-4BFF-93E2-699B69E7F6D7}"/>
              </a:ext>
            </a:extLst>
          </p:cNvPr>
          <p:cNvSpPr/>
          <p:nvPr/>
        </p:nvSpPr>
        <p:spPr>
          <a:xfrm rot="10800000">
            <a:off x="3571855" y="1589217"/>
            <a:ext cx="252000" cy="252000"/>
          </a:xfrm>
          <a:prstGeom prst="rightArrow">
            <a:avLst>
              <a:gd name="adj1" fmla="val 2777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dirty="0">
              <a:latin typeface="Helvetica Neue" panose="02000503000000020004" pitchFamily="2" charset="0"/>
            </a:endParaRPr>
          </a:p>
        </p:txBody>
      </p:sp>
      <p:grpSp>
        <p:nvGrpSpPr>
          <p:cNvPr id="22" name="Group 21">
            <a:extLst>
              <a:ext uri="{FF2B5EF4-FFF2-40B4-BE49-F238E27FC236}">
                <a16:creationId xmlns:a16="http://schemas.microsoft.com/office/drawing/2014/main" id="{03F789A7-196E-4D27-9AF6-C29BA9F991A5}"/>
              </a:ext>
            </a:extLst>
          </p:cNvPr>
          <p:cNvGrpSpPr/>
          <p:nvPr/>
        </p:nvGrpSpPr>
        <p:grpSpPr>
          <a:xfrm>
            <a:off x="3917624" y="1925832"/>
            <a:ext cx="5780558" cy="1259327"/>
            <a:chOff x="4942390" y="1666755"/>
            <a:chExt cx="3408845" cy="1259326"/>
          </a:xfrm>
        </p:grpSpPr>
        <p:sp>
          <p:nvSpPr>
            <p:cNvPr id="19" name="TextBox 18">
              <a:extLst>
                <a:ext uri="{FF2B5EF4-FFF2-40B4-BE49-F238E27FC236}">
                  <a16:creationId xmlns:a16="http://schemas.microsoft.com/office/drawing/2014/main" id="{3D7EFFA0-472A-4C3E-AB76-04FE11A520EC}"/>
                </a:ext>
              </a:extLst>
            </p:cNvPr>
            <p:cNvSpPr txBox="1"/>
            <p:nvPr/>
          </p:nvSpPr>
          <p:spPr>
            <a:xfrm>
              <a:off x="5013331" y="2020020"/>
              <a:ext cx="3337904" cy="584775"/>
            </a:xfrm>
            <a:prstGeom prst="rect">
              <a:avLst/>
            </a:prstGeom>
            <a:noFill/>
          </p:spPr>
          <p:txBody>
            <a:bodyPr wrap="square" rtlCol="0">
              <a:spAutoFit/>
            </a:bodyPr>
            <a:lstStyle/>
            <a:p>
              <a:pPr algn="ctr"/>
              <a:r>
                <a:rPr lang="en-US" sz="3200" dirty="0">
                  <a:solidFill>
                    <a:srgbClr val="FF0000"/>
                  </a:solidFill>
                  <a:latin typeface="Helvetica Neue" panose="02000503000000020004" pitchFamily="2" charset="0"/>
                </a:rPr>
                <a:t>Menaquinone = Vitamin K2</a:t>
              </a:r>
              <a:endParaRPr lang="en-CA" sz="3200" dirty="0">
                <a:solidFill>
                  <a:srgbClr val="FF0000"/>
                </a:solidFill>
                <a:latin typeface="Helvetica Neue" panose="02000503000000020004" pitchFamily="2" charset="0"/>
              </a:endParaRPr>
            </a:p>
          </p:txBody>
        </p:sp>
        <p:sp>
          <p:nvSpPr>
            <p:cNvPr id="20" name="Rectangle 19">
              <a:extLst>
                <a:ext uri="{FF2B5EF4-FFF2-40B4-BE49-F238E27FC236}">
                  <a16:creationId xmlns:a16="http://schemas.microsoft.com/office/drawing/2014/main" id="{95501648-3900-4547-9AD6-F932FB96C29E}"/>
                </a:ext>
              </a:extLst>
            </p:cNvPr>
            <p:cNvSpPr/>
            <p:nvPr/>
          </p:nvSpPr>
          <p:spPr>
            <a:xfrm>
              <a:off x="4942390" y="1666755"/>
              <a:ext cx="1608881" cy="1259326"/>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dirty="0">
                <a:latin typeface="Helvetica Neue" panose="02000503000000020004" pitchFamily="2" charset="0"/>
              </a:endParaRPr>
            </a:p>
          </p:txBody>
        </p:sp>
      </p:grpSp>
      <p:sp>
        <p:nvSpPr>
          <p:cNvPr id="21" name="Arrow: Right 20">
            <a:extLst>
              <a:ext uri="{FF2B5EF4-FFF2-40B4-BE49-F238E27FC236}">
                <a16:creationId xmlns:a16="http://schemas.microsoft.com/office/drawing/2014/main" id="{392C4AD7-4204-493D-8BF4-9CA8079D4470}"/>
              </a:ext>
            </a:extLst>
          </p:cNvPr>
          <p:cNvSpPr/>
          <p:nvPr/>
        </p:nvSpPr>
        <p:spPr>
          <a:xfrm rot="10800000">
            <a:off x="3571855" y="3536889"/>
            <a:ext cx="252000" cy="252000"/>
          </a:xfrm>
          <a:prstGeom prst="rightArrow">
            <a:avLst>
              <a:gd name="adj1" fmla="val 27778"/>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dirty="0">
              <a:latin typeface="Helvetica Neue" panose="02000503000000020004" pitchFamily="2" charset="0"/>
            </a:endParaRPr>
          </a:p>
        </p:txBody>
      </p:sp>
      <p:sp>
        <p:nvSpPr>
          <p:cNvPr id="27" name="TextBox 26">
            <a:extLst>
              <a:ext uri="{FF2B5EF4-FFF2-40B4-BE49-F238E27FC236}">
                <a16:creationId xmlns:a16="http://schemas.microsoft.com/office/drawing/2014/main" id="{353A46D8-25C7-48DA-BD6A-DCF5D6243B66}"/>
              </a:ext>
            </a:extLst>
          </p:cNvPr>
          <p:cNvSpPr txBox="1"/>
          <p:nvPr/>
        </p:nvSpPr>
        <p:spPr>
          <a:xfrm>
            <a:off x="4370433" y="2304882"/>
            <a:ext cx="7821567" cy="2308324"/>
          </a:xfrm>
          <a:prstGeom prst="rect">
            <a:avLst/>
          </a:prstGeom>
          <a:noFill/>
        </p:spPr>
        <p:txBody>
          <a:bodyPr wrap="square" rtlCol="0">
            <a:spAutoFit/>
          </a:bodyPr>
          <a:lstStyle/>
          <a:p>
            <a:pPr marL="457189" indent="-457189">
              <a:buFont typeface="Arial" panose="020B0604020202020204" pitchFamily="34" charset="0"/>
              <a:buChar char="•"/>
            </a:pPr>
            <a:r>
              <a:rPr lang="en-US" sz="2400" dirty="0">
                <a:latin typeface="Helvetica Neue" panose="02000503000000020004" pitchFamily="2" charset="0"/>
              </a:rPr>
              <a:t>Past studies show vitamin K2 to be a prospective anticancer agent</a:t>
            </a:r>
          </a:p>
          <a:p>
            <a:pPr marL="457189" indent="-457189">
              <a:buFont typeface="Arial" panose="020B0604020202020204" pitchFamily="34" charset="0"/>
              <a:buChar char="•"/>
            </a:pPr>
            <a:r>
              <a:rPr lang="en-US" sz="2400" dirty="0">
                <a:latin typeface="Helvetica Neue" panose="02000503000000020004" pitchFamily="2" charset="0"/>
              </a:rPr>
              <a:t>Stimulation of microbes such as </a:t>
            </a:r>
            <a:r>
              <a:rPr lang="en-US" sz="2400" i="1" dirty="0" err="1">
                <a:latin typeface="Helvetica Neue" panose="02000503000000020004" pitchFamily="2" charset="0"/>
              </a:rPr>
              <a:t>Akkermansia</a:t>
            </a:r>
            <a:r>
              <a:rPr lang="en-US" sz="2400" dirty="0">
                <a:latin typeface="Helvetica Neue" panose="02000503000000020004" pitchFamily="2" charset="0"/>
              </a:rPr>
              <a:t> associated with anti-cancer and anti-obesity responses</a:t>
            </a:r>
          </a:p>
          <a:p>
            <a:endParaRPr lang="en-US" sz="2400" dirty="0">
              <a:latin typeface="Helvetica Neue" panose="02000503000000020004" pitchFamily="2" charset="0"/>
            </a:endParaRPr>
          </a:p>
        </p:txBody>
      </p:sp>
      <p:sp>
        <p:nvSpPr>
          <p:cNvPr id="6" name="TextBox 5">
            <a:extLst>
              <a:ext uri="{FF2B5EF4-FFF2-40B4-BE49-F238E27FC236}">
                <a16:creationId xmlns:a16="http://schemas.microsoft.com/office/drawing/2014/main" id="{8137FAB4-8068-B246-C84D-384EDCB8618F}"/>
              </a:ext>
            </a:extLst>
          </p:cNvPr>
          <p:cNvSpPr txBox="1"/>
          <p:nvPr/>
        </p:nvSpPr>
        <p:spPr>
          <a:xfrm>
            <a:off x="8501566" y="6550223"/>
            <a:ext cx="3690434" cy="307777"/>
          </a:xfrm>
          <a:prstGeom prst="rect">
            <a:avLst/>
          </a:prstGeom>
          <a:noFill/>
        </p:spPr>
        <p:txBody>
          <a:bodyPr wrap="none" rtlCol="0">
            <a:spAutoFit/>
          </a:bodyPr>
          <a:lstStyle/>
          <a:p>
            <a:r>
              <a:rPr lang="en-US" sz="1400" dirty="0">
                <a:latin typeface="Helvetica Neue" panose="02000503000000020004" pitchFamily="2" charset="0"/>
              </a:rPr>
              <a:t>Daisley et al. 2020, Nature Communications</a:t>
            </a:r>
            <a:endParaRPr lang="en-CA" sz="1400" dirty="0">
              <a:latin typeface="Helvetica Neue" panose="02000503000000020004" pitchFamily="2" charset="0"/>
            </a:endParaRPr>
          </a:p>
        </p:txBody>
      </p:sp>
    </p:spTree>
    <p:extLst>
      <p:ext uri="{BB962C8B-B14F-4D97-AF65-F5344CB8AC3E}">
        <p14:creationId xmlns:p14="http://schemas.microsoft.com/office/powerpoint/2010/main" val="184512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animEffect transition="in" filter="fade">
                                      <p:cBhvr>
                                        <p:cTn id="27" dur="500"/>
                                        <p:tgtEl>
                                          <p:spTgt spid="27">
                                            <p:txEl>
                                              <p:pRg st="0" end="0"/>
                                            </p:txEl>
                                          </p:spTgt>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fade">
                                      <p:cBhvr>
                                        <p:cTn id="31"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ilhouette&#10;&#10;Description automatically generated">
            <a:extLst>
              <a:ext uri="{FF2B5EF4-FFF2-40B4-BE49-F238E27FC236}">
                <a16:creationId xmlns:a16="http://schemas.microsoft.com/office/drawing/2014/main" id="{C3AF18F8-E00B-401D-A642-B81FD1A86D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2266" y="829657"/>
            <a:ext cx="3166897" cy="6102083"/>
          </a:xfrm>
          <a:prstGeom prst="rect">
            <a:avLst/>
          </a:prstGeom>
        </p:spPr>
      </p:pic>
      <p:cxnSp>
        <p:nvCxnSpPr>
          <p:cNvPr id="3" name="Straight Arrow Connector 2">
            <a:extLst>
              <a:ext uri="{FF2B5EF4-FFF2-40B4-BE49-F238E27FC236}">
                <a16:creationId xmlns:a16="http://schemas.microsoft.com/office/drawing/2014/main" id="{1397CCA3-6ECD-4AC3-86AA-377AC2FCB7B5}"/>
              </a:ext>
            </a:extLst>
          </p:cNvPr>
          <p:cNvCxnSpPr>
            <a:cxnSpLocks/>
            <a:stCxn id="6" idx="1"/>
          </p:cNvCxnSpPr>
          <p:nvPr/>
        </p:nvCxnSpPr>
        <p:spPr>
          <a:xfrm flipH="1">
            <a:off x="2021843" y="1318197"/>
            <a:ext cx="2346453" cy="14522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C904CEBE-4F8E-407D-B65C-9646CFF68885}"/>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368296" y="1480104"/>
            <a:ext cx="3280531" cy="154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3B0C792-4034-4471-8179-4DCA848B6533}"/>
              </a:ext>
            </a:extLst>
          </p:cNvPr>
          <p:cNvSpPr/>
          <p:nvPr/>
        </p:nvSpPr>
        <p:spPr>
          <a:xfrm>
            <a:off x="4368296" y="1087364"/>
            <a:ext cx="5588505" cy="461665"/>
          </a:xfrm>
          <a:prstGeom prst="rect">
            <a:avLst/>
          </a:prstGeom>
        </p:spPr>
        <p:txBody>
          <a:bodyPr wrap="square">
            <a:spAutoFit/>
          </a:bodyPr>
          <a:lstStyle/>
          <a:p>
            <a:r>
              <a:rPr lang="en-CA" sz="2400" b="1" dirty="0">
                <a:latin typeface="Helvetica Neue" panose="02000503000000020004" pitchFamily="2" charset="0"/>
              </a:rPr>
              <a:t>Vitamin K1 (Phylloquinone)</a:t>
            </a:r>
          </a:p>
        </p:txBody>
      </p:sp>
      <p:cxnSp>
        <p:nvCxnSpPr>
          <p:cNvPr id="7" name="Straight Arrow Connector 6">
            <a:extLst>
              <a:ext uri="{FF2B5EF4-FFF2-40B4-BE49-F238E27FC236}">
                <a16:creationId xmlns:a16="http://schemas.microsoft.com/office/drawing/2014/main" id="{3FD34E19-BC64-4FBB-A205-9C0213DE280D}"/>
              </a:ext>
            </a:extLst>
          </p:cNvPr>
          <p:cNvCxnSpPr>
            <a:cxnSpLocks/>
            <a:stCxn id="9" idx="1"/>
          </p:cNvCxnSpPr>
          <p:nvPr/>
        </p:nvCxnSpPr>
        <p:spPr>
          <a:xfrm flipH="1" flipV="1">
            <a:off x="2324102" y="3474358"/>
            <a:ext cx="2044196" cy="4432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4">
            <a:extLst>
              <a:ext uri="{FF2B5EF4-FFF2-40B4-BE49-F238E27FC236}">
                <a16:creationId xmlns:a16="http://schemas.microsoft.com/office/drawing/2014/main" id="{BE5C038D-9D1E-4C84-A440-176E5BC68436}"/>
              </a:ext>
            </a:extLst>
          </p:cNvPr>
          <p:cNvPicPr>
            <a:picLocks noChangeAspect="1" noChangeArrowheads="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343959" y="4513044"/>
            <a:ext cx="3709384" cy="154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CA1846F-55AA-4591-9701-338F682E49C7}"/>
              </a:ext>
            </a:extLst>
          </p:cNvPr>
          <p:cNvSpPr/>
          <p:nvPr/>
        </p:nvSpPr>
        <p:spPr>
          <a:xfrm>
            <a:off x="4368298" y="3686749"/>
            <a:ext cx="7551437" cy="461665"/>
          </a:xfrm>
          <a:prstGeom prst="rect">
            <a:avLst/>
          </a:prstGeom>
        </p:spPr>
        <p:txBody>
          <a:bodyPr wrap="square">
            <a:spAutoFit/>
          </a:bodyPr>
          <a:lstStyle/>
          <a:p>
            <a:r>
              <a:rPr lang="en-CA" sz="2400" b="1" dirty="0">
                <a:latin typeface="Helvetica Neue" panose="02000503000000020004" pitchFamily="2" charset="0"/>
              </a:rPr>
              <a:t>Vitamin K2 (Menaquinone) MK-n</a:t>
            </a:r>
          </a:p>
        </p:txBody>
      </p:sp>
      <p:pic>
        <p:nvPicPr>
          <p:cNvPr id="12" name="Picture 2">
            <a:extLst>
              <a:ext uri="{FF2B5EF4-FFF2-40B4-BE49-F238E27FC236}">
                <a16:creationId xmlns:a16="http://schemas.microsoft.com/office/drawing/2014/main" id="{854D484E-5FC6-40D5-8F3F-0A8A216455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9144000" y="1669573"/>
            <a:ext cx="1512675" cy="18217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What is Natto: a Japanese Fermented Soybean Superfood">
            <a:extLst>
              <a:ext uri="{FF2B5EF4-FFF2-40B4-BE49-F238E27FC236}">
                <a16:creationId xmlns:a16="http://schemas.microsoft.com/office/drawing/2014/main" id="{8079CD65-B5B1-4FDA-AF22-9B97F97913B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01686" y="4399860"/>
            <a:ext cx="2985303" cy="1990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20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
                                        <p:tgtEl>
                                          <p:spTgt spid="6"/>
                                        </p:tgtEl>
                                      </p:cBhvr>
                                    </p:animEffect>
                                  </p:childTnLst>
                                </p:cTn>
                              </p:par>
                            </p:childTnLst>
                          </p:cTn>
                        </p:par>
                        <p:par>
                          <p:cTn id="16" fill="hold">
                            <p:stCondLst>
                              <p:cond delay="13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300"/>
                                        <p:tgtEl>
                                          <p:spTgt spid="5"/>
                                        </p:tgtEl>
                                      </p:cBhvr>
                                    </p:animEffect>
                                  </p:childTnLst>
                                </p:cTn>
                              </p:par>
                            </p:childTnLst>
                          </p:cTn>
                        </p:par>
                        <p:par>
                          <p:cTn id="20" fill="hold">
                            <p:stCondLst>
                              <p:cond delay="16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par>
                          <p:cTn id="24" fill="hold">
                            <p:stCondLst>
                              <p:cond delay="26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par>
                          <p:cTn id="28" fill="hold">
                            <p:stCondLst>
                              <p:cond delay="46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300"/>
                                        <p:tgtEl>
                                          <p:spTgt spid="9"/>
                                        </p:tgtEl>
                                      </p:cBhvr>
                                    </p:animEffect>
                                  </p:childTnLst>
                                </p:cTn>
                              </p:par>
                            </p:childTnLst>
                          </p:cTn>
                        </p:par>
                        <p:par>
                          <p:cTn id="32" fill="hold">
                            <p:stCondLst>
                              <p:cond delay="4900"/>
                            </p:stCondLst>
                            <p:childTnLst>
                              <p:par>
                                <p:cTn id="33" presetID="10"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300"/>
                                        <p:tgtEl>
                                          <p:spTgt spid="8"/>
                                        </p:tgtEl>
                                      </p:cBhvr>
                                    </p:animEffect>
                                  </p:childTnLst>
                                </p:cTn>
                              </p:par>
                            </p:childTnLst>
                          </p:cTn>
                        </p:par>
                        <p:par>
                          <p:cTn id="36" fill="hold">
                            <p:stCondLst>
                              <p:cond delay="52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CBC0CDEA-8941-3B9F-5FA0-C7BB9084F3BD}"/>
              </a:ext>
            </a:extLst>
          </p:cNvPr>
          <p:cNvPicPr>
            <a:picLocks noChangeAspect="1"/>
          </p:cNvPicPr>
          <p:nvPr/>
        </p:nvPicPr>
        <p:blipFill>
          <a:blip r:embed="rId2"/>
          <a:stretch>
            <a:fillRect/>
          </a:stretch>
        </p:blipFill>
        <p:spPr>
          <a:xfrm>
            <a:off x="279101" y="1562104"/>
            <a:ext cx="5708800" cy="1822712"/>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E1DFFF32-A62F-6045-2163-CA70CAEAFC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5563" y="3632444"/>
            <a:ext cx="5682339" cy="2588313"/>
          </a:xfrm>
          <a:prstGeom prst="rect">
            <a:avLst/>
          </a:prstGeom>
        </p:spPr>
      </p:pic>
      <p:pic>
        <p:nvPicPr>
          <p:cNvPr id="3" name="Picture 2" descr="A picture containing text, food, dish&#10;&#10;Description automatically generated">
            <a:extLst>
              <a:ext uri="{FF2B5EF4-FFF2-40B4-BE49-F238E27FC236}">
                <a16:creationId xmlns:a16="http://schemas.microsoft.com/office/drawing/2014/main" id="{2166EB07-91B9-BBF6-E14F-517B41C505A5}"/>
              </a:ext>
            </a:extLst>
          </p:cNvPr>
          <p:cNvPicPr>
            <a:picLocks noChangeAspect="1"/>
          </p:cNvPicPr>
          <p:nvPr/>
        </p:nvPicPr>
        <p:blipFill>
          <a:blip r:embed="rId4"/>
          <a:stretch>
            <a:fillRect/>
          </a:stretch>
        </p:blipFill>
        <p:spPr>
          <a:xfrm>
            <a:off x="6391000" y="1578612"/>
            <a:ext cx="5288485" cy="4997744"/>
          </a:xfrm>
          <a:prstGeom prst="rect">
            <a:avLst/>
          </a:prstGeom>
        </p:spPr>
      </p:pic>
      <p:sp>
        <p:nvSpPr>
          <p:cNvPr id="2" name="TextBox 1">
            <a:extLst>
              <a:ext uri="{FF2B5EF4-FFF2-40B4-BE49-F238E27FC236}">
                <a16:creationId xmlns:a16="http://schemas.microsoft.com/office/drawing/2014/main" id="{AAE05452-BCAB-91AB-DEAE-DA6293A00ACF}"/>
              </a:ext>
            </a:extLst>
          </p:cNvPr>
          <p:cNvSpPr txBox="1"/>
          <p:nvPr/>
        </p:nvSpPr>
        <p:spPr>
          <a:xfrm>
            <a:off x="1557297" y="298689"/>
            <a:ext cx="9230732" cy="677108"/>
          </a:xfrm>
          <a:prstGeom prst="rect">
            <a:avLst/>
          </a:prstGeom>
          <a:noFill/>
        </p:spPr>
        <p:txBody>
          <a:bodyPr wrap="none" lIns="121920" tIns="60960" rIns="121920" bIns="60960" rtlCol="0" anchor="t">
            <a:spAutoFit/>
          </a:bodyPr>
          <a:lstStyle/>
          <a:p>
            <a:r>
              <a:rPr lang="en-AU" sz="3600" b="1" dirty="0">
                <a:latin typeface="Helvetica Neue" panose="02000503000000020004" pitchFamily="2" charset="0"/>
                <a:ea typeface="Helvetica Neue" panose="02000503000000020004" pitchFamily="2" charset="0"/>
                <a:cs typeface="Helvetica Neue" panose="02000503000000020004" pitchFamily="2" charset="0"/>
              </a:rPr>
              <a:t>Is this how we look after our microbiota?</a:t>
            </a:r>
          </a:p>
        </p:txBody>
      </p:sp>
    </p:spTree>
    <p:extLst>
      <p:ext uri="{BB962C8B-B14F-4D97-AF65-F5344CB8AC3E}">
        <p14:creationId xmlns:p14="http://schemas.microsoft.com/office/powerpoint/2010/main" val="2691391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9CA1D05E-42A1-7068-C205-7059E32123B0}"/>
              </a:ext>
            </a:extLst>
          </p:cNvPr>
          <p:cNvSpPr>
            <a:spLocks noGrp="1"/>
          </p:cNvSpPr>
          <p:nvPr>
            <p:ph idx="1"/>
          </p:nvPr>
        </p:nvSpPr>
        <p:spPr>
          <a:xfrm>
            <a:off x="163755" y="1062182"/>
            <a:ext cx="4830618" cy="4994707"/>
          </a:xfrm>
        </p:spPr>
        <p:txBody>
          <a:bodyPr>
            <a:normAutofit/>
          </a:bodyPr>
          <a:lstStyle/>
          <a:p>
            <a:pPr marL="0" indent="0">
              <a:buNone/>
            </a:pPr>
            <a:endParaRPr lang="en-AU" sz="1700" dirty="0">
              <a:cs typeface="Helvetica Neue" panose="02000503000000020004" pitchFamily="2" charset="0"/>
            </a:endParaRPr>
          </a:p>
          <a:p>
            <a:r>
              <a:rPr lang="en-AU" sz="2400" dirty="0">
                <a:cs typeface="Helvetica Neue" panose="02000503000000020004" pitchFamily="2" charset="0"/>
              </a:rPr>
              <a:t>No Canadian FF intake guidelines</a:t>
            </a:r>
          </a:p>
          <a:p>
            <a:r>
              <a:rPr lang="en-AU" sz="2400" dirty="0">
                <a:cs typeface="Helvetica Neue" panose="02000503000000020004" pitchFamily="2" charset="0"/>
              </a:rPr>
              <a:t>St. Joseph’s has aged care, veteran and mental health facilities</a:t>
            </a:r>
          </a:p>
          <a:p>
            <a:r>
              <a:rPr lang="en-AU" sz="2400" dirty="0">
                <a:cs typeface="Helvetica Neue" panose="02000503000000020004" pitchFamily="2" charset="0"/>
              </a:rPr>
              <a:t>Planning with dieticians to study if adding a variety of fermented foods to patient’s diets broadly improves their QOL (</a:t>
            </a:r>
            <a:r>
              <a:rPr lang="en-AU" sz="2400" dirty="0" err="1">
                <a:cs typeface="Helvetica Neue" panose="02000503000000020004" pitchFamily="2" charset="0"/>
              </a:rPr>
              <a:t>eg.</a:t>
            </a:r>
            <a:r>
              <a:rPr lang="en-AU" sz="2400" dirty="0">
                <a:cs typeface="Helvetica Neue" panose="02000503000000020004" pitchFamily="2" charset="0"/>
              </a:rPr>
              <a:t> bowel and cognitive functions)</a:t>
            </a:r>
          </a:p>
          <a:p>
            <a:r>
              <a:rPr lang="en-AU" sz="2400" dirty="0">
                <a:cs typeface="Helvetica Neue" panose="02000503000000020004" pitchFamily="2" charset="0"/>
              </a:rPr>
              <a:t>Started growing our own produce. Next step: fermentation!</a:t>
            </a:r>
          </a:p>
          <a:p>
            <a:endParaRPr lang="en-AU" sz="1700" dirty="0"/>
          </a:p>
        </p:txBody>
      </p:sp>
      <p:pic>
        <p:nvPicPr>
          <p:cNvPr id="9" name="Picture 8" descr="A sign in front of a building&#10;&#10;Description automatically generated with medium confidence">
            <a:extLst>
              <a:ext uri="{FF2B5EF4-FFF2-40B4-BE49-F238E27FC236}">
                <a16:creationId xmlns:a16="http://schemas.microsoft.com/office/drawing/2014/main" id="{6F239B27-9898-5D9C-61BB-4305A2D15825}"/>
              </a:ext>
            </a:extLst>
          </p:cNvPr>
          <p:cNvPicPr>
            <a:picLocks noChangeAspect="1"/>
          </p:cNvPicPr>
          <p:nvPr/>
        </p:nvPicPr>
        <p:blipFill rotWithShape="1">
          <a:blip r:embed="rId2"/>
          <a:srcRect t="4939" r="-1" b="4938"/>
          <a:stretch>
            <a:fillRect/>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2" name="Picture 1">
            <a:extLst>
              <a:ext uri="{FF2B5EF4-FFF2-40B4-BE49-F238E27FC236}">
                <a16:creationId xmlns:a16="http://schemas.microsoft.com/office/drawing/2014/main" id="{F9B80974-DD8C-57A5-0BDD-1A0A7D7EB2ED}"/>
              </a:ext>
            </a:extLst>
          </p:cNvPr>
          <p:cNvPicPr>
            <a:picLocks noChangeAspect="1"/>
          </p:cNvPicPr>
          <p:nvPr/>
        </p:nvPicPr>
        <p:blipFill>
          <a:blip r:embed="rId3"/>
          <a:srcRect t="23997" b="14753"/>
          <a:stretch>
            <a:fill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10" name="Picture 9" descr="Logo, company name&#10;&#10;Description automatically generated">
            <a:extLst>
              <a:ext uri="{FF2B5EF4-FFF2-40B4-BE49-F238E27FC236}">
                <a16:creationId xmlns:a16="http://schemas.microsoft.com/office/drawing/2014/main" id="{B057DE23-E326-BE48-2AD8-A56DFF9B4D5C}"/>
              </a:ext>
            </a:extLst>
          </p:cNvPr>
          <p:cNvPicPr>
            <a:picLocks noChangeAspect="1"/>
          </p:cNvPicPr>
          <p:nvPr/>
        </p:nvPicPr>
        <p:blipFill>
          <a:blip r:embed="rId4"/>
          <a:stretch>
            <a:fillRect/>
          </a:stretch>
        </p:blipFill>
        <p:spPr>
          <a:xfrm>
            <a:off x="10422676" y="5793714"/>
            <a:ext cx="1605569" cy="882532"/>
          </a:xfrm>
          <a:prstGeom prst="rect">
            <a:avLst/>
          </a:prstGeom>
        </p:spPr>
      </p:pic>
    </p:spTree>
    <p:extLst>
      <p:ext uri="{BB962C8B-B14F-4D97-AF65-F5344CB8AC3E}">
        <p14:creationId xmlns:p14="http://schemas.microsoft.com/office/powerpoint/2010/main" val="11154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4017" y="2227490"/>
            <a:ext cx="5211748" cy="2403021"/>
          </a:xfrm>
          <a:prstGeom prst="rect">
            <a:avLst/>
          </a:prstGeom>
        </p:spPr>
      </p:pic>
      <p:sp>
        <p:nvSpPr>
          <p:cNvPr id="3" name="TextBox 2"/>
          <p:cNvSpPr txBox="1"/>
          <p:nvPr/>
        </p:nvSpPr>
        <p:spPr>
          <a:xfrm>
            <a:off x="3582626" y="6471496"/>
            <a:ext cx="1640193" cy="230832"/>
          </a:xfrm>
          <a:prstGeom prst="rect">
            <a:avLst/>
          </a:prstGeom>
          <a:noFill/>
        </p:spPr>
        <p:txBody>
          <a:bodyPr wrap="none" rtlCol="0">
            <a:spAutoFit/>
          </a:bodyPr>
          <a:lstStyle/>
          <a:p>
            <a:r>
              <a:rPr lang="en-US" sz="900" dirty="0">
                <a:latin typeface="Helvetica Neue" panose="02000503000000020004" pitchFamily="2" charset="0"/>
              </a:rPr>
              <a:t>Science 19th February 2016</a:t>
            </a:r>
          </a:p>
        </p:txBody>
      </p:sp>
      <p:pic>
        <p:nvPicPr>
          <p:cNvPr id="5" name="Picture 4" descr="A picture containing calendar&#10;&#10;Description automatically generated">
            <a:extLst>
              <a:ext uri="{FF2B5EF4-FFF2-40B4-BE49-F238E27FC236}">
                <a16:creationId xmlns:a16="http://schemas.microsoft.com/office/drawing/2014/main" id="{4BDF38B3-A3BF-4EF1-A32D-7A33420B972A}"/>
              </a:ext>
            </a:extLst>
          </p:cNvPr>
          <p:cNvPicPr>
            <a:picLocks noChangeAspect="1"/>
          </p:cNvPicPr>
          <p:nvPr/>
        </p:nvPicPr>
        <p:blipFill rotWithShape="1">
          <a:blip r:embed="rId4"/>
          <a:srcRect r="49531"/>
          <a:stretch/>
        </p:blipFill>
        <p:spPr>
          <a:xfrm>
            <a:off x="5894895" y="0"/>
            <a:ext cx="5294711" cy="6874813"/>
          </a:xfrm>
          <a:prstGeom prst="rect">
            <a:avLst/>
          </a:prstGeom>
        </p:spPr>
      </p:pic>
      <p:sp>
        <p:nvSpPr>
          <p:cNvPr id="2" name="Rectangle 1">
            <a:extLst>
              <a:ext uri="{FF2B5EF4-FFF2-40B4-BE49-F238E27FC236}">
                <a16:creationId xmlns:a16="http://schemas.microsoft.com/office/drawing/2014/main" id="{891F09DE-0340-B76E-B935-D28B977BD5A1}"/>
              </a:ext>
            </a:extLst>
          </p:cNvPr>
          <p:cNvSpPr/>
          <p:nvPr/>
        </p:nvSpPr>
        <p:spPr>
          <a:xfrm>
            <a:off x="5894895" y="0"/>
            <a:ext cx="2624072" cy="68748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Helvetica Neue" panose="02000503000000020004" pitchFamily="2" charset="0"/>
            </a:endParaRPr>
          </a:p>
        </p:txBody>
      </p:sp>
    </p:spTree>
    <p:extLst>
      <p:ext uri="{BB962C8B-B14F-4D97-AF65-F5344CB8AC3E}">
        <p14:creationId xmlns:p14="http://schemas.microsoft.com/office/powerpoint/2010/main" val="2835650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95EADFE-94EF-52AE-CA5D-0D1DDCCCC8A0}"/>
              </a:ext>
            </a:extLst>
          </p:cNvPr>
          <p:cNvSpPr>
            <a:spLocks noGrp="1"/>
          </p:cNvSpPr>
          <p:nvPr>
            <p:ph type="title"/>
          </p:nvPr>
        </p:nvSpPr>
        <p:spPr>
          <a:xfrm>
            <a:off x="841248" y="365760"/>
            <a:ext cx="10515600" cy="1325880"/>
          </a:xfrm>
        </p:spPr>
        <p:txBody>
          <a:bodyPr spcFirstLastPara="1" vert="horz" wrap="square" lIns="91440" tIns="45720" rIns="91440" bIns="45720" rtlCol="0" anchor="ctr" anchorCtr="0">
            <a:normAutofit/>
          </a:bodyPr>
          <a:lstStyle/>
          <a:p>
            <a:r>
              <a:rPr lang="en-US" sz="3600" b="1" dirty="0"/>
              <a:t>Not everyone likes fermented food</a:t>
            </a:r>
          </a:p>
        </p:txBody>
      </p:sp>
      <p:pic>
        <p:nvPicPr>
          <p:cNvPr id="3" name="Picture 2">
            <a:extLst>
              <a:ext uri="{FF2B5EF4-FFF2-40B4-BE49-F238E27FC236}">
                <a16:creationId xmlns:a16="http://schemas.microsoft.com/office/drawing/2014/main" id="{D5167AEF-1C9F-C617-476F-078DC3E547CB}"/>
              </a:ext>
            </a:extLst>
          </p:cNvPr>
          <p:cNvPicPr>
            <a:picLocks noChangeAspect="1"/>
          </p:cNvPicPr>
          <p:nvPr/>
        </p:nvPicPr>
        <p:blipFill>
          <a:blip r:embed="rId2"/>
          <a:stretch>
            <a:fillRect/>
          </a:stretch>
        </p:blipFill>
        <p:spPr>
          <a:xfrm>
            <a:off x="155911" y="2002111"/>
            <a:ext cx="5559199" cy="3845942"/>
          </a:xfrm>
          <a:prstGeom prst="rect">
            <a:avLst/>
          </a:prstGeom>
          <a:noFill/>
          <a:ln>
            <a:noFill/>
          </a:ln>
        </p:spPr>
      </p:pic>
      <p:sp>
        <p:nvSpPr>
          <p:cNvPr id="5" name="TextBox 4">
            <a:extLst>
              <a:ext uri="{FF2B5EF4-FFF2-40B4-BE49-F238E27FC236}">
                <a16:creationId xmlns:a16="http://schemas.microsoft.com/office/drawing/2014/main" id="{93146578-1694-2EC6-5F1D-8B8D6C942D2E}"/>
              </a:ext>
            </a:extLst>
          </p:cNvPr>
          <p:cNvSpPr txBox="1"/>
          <p:nvPr/>
        </p:nvSpPr>
        <p:spPr>
          <a:xfrm>
            <a:off x="5819269" y="2483737"/>
            <a:ext cx="6305757" cy="3719384"/>
          </a:xfrm>
          <a:prstGeom prst="rect">
            <a:avLst/>
          </a:prstGeom>
        </p:spPr>
        <p:txBody>
          <a:bodyPr vert="horz" lIns="91440" tIns="45720" rIns="91440" bIns="45720" rtlCol="0">
            <a:normAutofit/>
          </a:bodyPr>
          <a:lstStyle/>
          <a:p>
            <a:pPr marL="342900" indent="-342900">
              <a:lnSpc>
                <a:spcPct val="90000"/>
              </a:lnSpc>
              <a:spcAft>
                <a:spcPts val="600"/>
              </a:spcAft>
              <a:buFont typeface="Arial" panose="020B0604020202020204" pitchFamily="34" charset="0"/>
              <a:buChar char="•"/>
            </a:pPr>
            <a:r>
              <a:rPr lang="en-US" sz="2400" dirty="0">
                <a:latin typeface="Helvetica Neue" panose="02000503000000020004" pitchFamily="2" charset="0"/>
              </a:rPr>
              <a:t>Those who consume more fermented foods tend to be younger, have a partner, higher education, greater wealth, and children. The elderly eat less, especially women.</a:t>
            </a:r>
          </a:p>
          <a:p>
            <a:pPr marL="342900" indent="-342900">
              <a:lnSpc>
                <a:spcPct val="90000"/>
              </a:lnSpc>
              <a:spcAft>
                <a:spcPts val="600"/>
              </a:spcAft>
              <a:buFont typeface="Arial" panose="020B0604020202020204" pitchFamily="34" charset="0"/>
              <a:buChar char="•"/>
            </a:pPr>
            <a:r>
              <a:rPr lang="en-US" sz="2400" dirty="0">
                <a:latin typeface="Helvetica Neue" panose="02000503000000020004" pitchFamily="2" charset="0"/>
              </a:rPr>
              <a:t>Deliver fermented food in pill form?</a:t>
            </a:r>
          </a:p>
        </p:txBody>
      </p:sp>
      <p:pic>
        <p:nvPicPr>
          <p:cNvPr id="2" name="Picture 1" descr="A logo with colorful circles&#10;&#10;AI-generated content may be incorrect.">
            <a:extLst>
              <a:ext uri="{FF2B5EF4-FFF2-40B4-BE49-F238E27FC236}">
                <a16:creationId xmlns:a16="http://schemas.microsoft.com/office/drawing/2014/main" id="{B524F6D8-39D3-BEBD-2B07-ADA38D43D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900" y="5205026"/>
            <a:ext cx="1570494" cy="643027"/>
          </a:xfrm>
          <a:prstGeom prst="rect">
            <a:avLst/>
          </a:prstGeom>
        </p:spPr>
      </p:pic>
    </p:spTree>
    <p:extLst>
      <p:ext uri="{BB962C8B-B14F-4D97-AF65-F5344CB8AC3E}">
        <p14:creationId xmlns:p14="http://schemas.microsoft.com/office/powerpoint/2010/main" val="2958112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B6D4F29D-01AB-429D-53D3-F90F1083BBC0}"/>
              </a:ext>
            </a:extLst>
          </p:cNvPr>
          <p:cNvPicPr>
            <a:picLocks noChangeAspect="1"/>
          </p:cNvPicPr>
          <p:nvPr/>
        </p:nvPicPr>
        <p:blipFill>
          <a:blip r:embed="rId3"/>
          <a:stretch>
            <a:fillRect/>
          </a:stretch>
        </p:blipFill>
        <p:spPr>
          <a:xfrm>
            <a:off x="880985" y="794097"/>
            <a:ext cx="3045296"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graphicFrame>
        <p:nvGraphicFramePr>
          <p:cNvPr id="6" name="TextBox 2">
            <a:extLst>
              <a:ext uri="{FF2B5EF4-FFF2-40B4-BE49-F238E27FC236}">
                <a16:creationId xmlns:a16="http://schemas.microsoft.com/office/drawing/2014/main" id="{0BFBB88F-3457-4448-7DEC-453C59141F3B}"/>
              </a:ext>
            </a:extLst>
          </p:cNvPr>
          <p:cNvGraphicFramePr/>
          <p:nvPr>
            <p:extLst>
              <p:ext uri="{D42A27DB-BD31-4B8C-83A1-F6EECF244321}">
                <p14:modId xmlns:p14="http://schemas.microsoft.com/office/powerpoint/2010/main" val="4029664839"/>
              </p:ext>
            </p:extLst>
          </p:nvPr>
        </p:nvGraphicFramePr>
        <p:xfrm>
          <a:off x="4283243" y="942680"/>
          <a:ext cx="7238197" cy="5517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45595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5F1C-0E54-2146-3BE3-F100CA8DB8FB}"/>
              </a:ext>
            </a:extLst>
          </p:cNvPr>
          <p:cNvSpPr txBox="1">
            <a:spLocks/>
          </p:cNvSpPr>
          <p:nvPr/>
        </p:nvSpPr>
        <p:spPr>
          <a:xfrm>
            <a:off x="1335993" y="398274"/>
            <a:ext cx="7886700" cy="994172"/>
          </a:xfrm>
          <a:prstGeom prst="rect">
            <a:avLst/>
          </a:prstGeom>
        </p:spPr>
        <p:txBody>
          <a:bodyPr lIns="121920" tIns="60960" rIns="121920" bIns="60960" anchor="t"/>
          <a:lstStyle>
            <a:lvl1pPr algn="l" defTabSz="685800" rtl="0" eaLnBrk="1" latinLnBrk="0" hangingPunct="1">
              <a:lnSpc>
                <a:spcPct val="90000"/>
              </a:lnSpc>
              <a:spcBef>
                <a:spcPct val="0"/>
              </a:spcBef>
              <a:buNone/>
              <a:defRPr sz="3300" b="0" i="0" kern="1200">
                <a:solidFill>
                  <a:schemeClr val="tx1"/>
                </a:solidFill>
                <a:latin typeface="Calibri" panose="020F0502020204030204" pitchFamily="34" charset="0"/>
                <a:ea typeface="+mj-ea"/>
                <a:cs typeface="+mj-cs"/>
              </a:defRPr>
            </a:lvl1pPr>
          </a:lstStyle>
          <a:p>
            <a:r>
              <a:rPr lang="en-US" sz="3600" b="1" dirty="0">
                <a:latin typeface="Helvetica Neue" panose="02000503000000020004" pitchFamily="2" charset="0"/>
                <a:ea typeface="Helvetica Neue" panose="02000503000000020004" pitchFamily="2" charset="0"/>
                <a:cs typeface="Helvetica Neue" panose="02000503000000020004" pitchFamily="2" charset="0"/>
              </a:rPr>
              <a:t>Delayed-release ACV capsules</a:t>
            </a:r>
          </a:p>
        </p:txBody>
      </p:sp>
      <p:sp>
        <p:nvSpPr>
          <p:cNvPr id="3" name="Content Placeholder 2">
            <a:extLst>
              <a:ext uri="{FF2B5EF4-FFF2-40B4-BE49-F238E27FC236}">
                <a16:creationId xmlns:a16="http://schemas.microsoft.com/office/drawing/2014/main" id="{85D2B174-8AAD-A5CB-DAF1-8E5BBE36A7D9}"/>
              </a:ext>
            </a:extLst>
          </p:cNvPr>
          <p:cNvSpPr txBox="1">
            <a:spLocks/>
          </p:cNvSpPr>
          <p:nvPr/>
        </p:nvSpPr>
        <p:spPr>
          <a:xfrm>
            <a:off x="547812" y="1392446"/>
            <a:ext cx="8674881" cy="377428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latin typeface="Helvetica Neue" panose="02000503000000020004" pitchFamily="2" charset="0"/>
              </a:rPr>
              <a:t>Capsules are not typically enteric-coated to help with delivery to the colon</a:t>
            </a:r>
          </a:p>
          <a:p>
            <a:r>
              <a:rPr lang="en-CA" sz="2400" dirty="0">
                <a:latin typeface="Helvetica Neue" panose="02000503000000020004" pitchFamily="2" charset="0"/>
              </a:rPr>
              <a:t>Delayed-release (DR) capsules to encase the commercial ACV capsules</a:t>
            </a:r>
            <a:endParaRPr lang="en-US" sz="2400" dirty="0">
              <a:latin typeface="Helvetica Neue" panose="02000503000000020004" pitchFamily="2" charset="0"/>
            </a:endParaRPr>
          </a:p>
          <a:p>
            <a:endParaRPr lang="en-US" sz="3200" dirty="0">
              <a:latin typeface="Helvetica Neue" panose="02000503000000020004" pitchFamily="2" charset="0"/>
            </a:endParaRPr>
          </a:p>
        </p:txBody>
      </p:sp>
      <p:pic>
        <p:nvPicPr>
          <p:cNvPr id="5" name="Picture 4" descr="A picture containing indoor&#10;&#10;Description automatically generated">
            <a:extLst>
              <a:ext uri="{FF2B5EF4-FFF2-40B4-BE49-F238E27FC236}">
                <a16:creationId xmlns:a16="http://schemas.microsoft.com/office/drawing/2014/main" id="{EDEBEA5E-5BE3-EE5F-5B76-A240A6A358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6486"/>
          <a:stretch/>
        </p:blipFill>
        <p:spPr>
          <a:xfrm>
            <a:off x="547812" y="3279584"/>
            <a:ext cx="7311539" cy="2562733"/>
          </a:xfrm>
          <a:prstGeom prst="rect">
            <a:avLst/>
          </a:prstGeom>
        </p:spPr>
      </p:pic>
      <p:pic>
        <p:nvPicPr>
          <p:cNvPr id="4" name="Picture 3">
            <a:extLst>
              <a:ext uri="{FF2B5EF4-FFF2-40B4-BE49-F238E27FC236}">
                <a16:creationId xmlns:a16="http://schemas.microsoft.com/office/drawing/2014/main" id="{F65BC9F6-5F5E-38F7-A109-62A94FCE428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245" r="14937" b="53757"/>
          <a:stretch>
            <a:fillRect/>
          </a:stretch>
        </p:blipFill>
        <p:spPr>
          <a:xfrm>
            <a:off x="8368145" y="3188180"/>
            <a:ext cx="3276043" cy="2654137"/>
          </a:xfrm>
          <a:prstGeom prst="rect">
            <a:avLst/>
          </a:prstGeom>
          <a:noFill/>
          <a:ln>
            <a:noFill/>
          </a:ln>
        </p:spPr>
      </p:pic>
      <p:sp>
        <p:nvSpPr>
          <p:cNvPr id="8" name="TextBox 7">
            <a:extLst>
              <a:ext uri="{FF2B5EF4-FFF2-40B4-BE49-F238E27FC236}">
                <a16:creationId xmlns:a16="http://schemas.microsoft.com/office/drawing/2014/main" id="{06E6DDDB-D279-E2B1-D567-05E5FD7587FF}"/>
              </a:ext>
            </a:extLst>
          </p:cNvPr>
          <p:cNvSpPr txBox="1"/>
          <p:nvPr/>
        </p:nvSpPr>
        <p:spPr>
          <a:xfrm>
            <a:off x="8368145" y="6038718"/>
            <a:ext cx="3276044" cy="369332"/>
          </a:xfrm>
          <a:prstGeom prst="rect">
            <a:avLst/>
          </a:prstGeom>
          <a:noFill/>
        </p:spPr>
        <p:txBody>
          <a:bodyPr wrap="square">
            <a:spAutoFit/>
          </a:bodyPr>
          <a:lstStyle/>
          <a:p>
            <a:pPr algn="ctr">
              <a:spcAft>
                <a:spcPts val="800"/>
              </a:spcAft>
              <a:buClr>
                <a:schemeClr val="dk1"/>
              </a:buClr>
              <a:buSzPts val="1400"/>
            </a:pPr>
            <a:r>
              <a:rPr lang="en-US" sz="1800" dirty="0">
                <a:solidFill>
                  <a:schemeClr val="dk1"/>
                </a:solidFill>
                <a:latin typeface="Helvetica Neue" panose="02000503000000020004" pitchFamily="2" charset="0"/>
              </a:rPr>
              <a:t>6X ACV capsules daily</a:t>
            </a:r>
          </a:p>
        </p:txBody>
      </p:sp>
      <p:sp>
        <p:nvSpPr>
          <p:cNvPr id="9" name="Rectangle 8">
            <a:extLst>
              <a:ext uri="{FF2B5EF4-FFF2-40B4-BE49-F238E27FC236}">
                <a16:creationId xmlns:a16="http://schemas.microsoft.com/office/drawing/2014/main" id="{62C5D7EB-B102-9222-63F6-3B82D85CDAB7}"/>
              </a:ext>
            </a:extLst>
          </p:cNvPr>
          <p:cNvSpPr/>
          <p:nvPr/>
        </p:nvSpPr>
        <p:spPr>
          <a:xfrm>
            <a:off x="8192655" y="2854036"/>
            <a:ext cx="3749963" cy="3737586"/>
          </a:xfrm>
          <a:prstGeom prst="rect">
            <a:avLst/>
          </a:prstGeom>
          <a:solidFill>
            <a:schemeClr val="accent1">
              <a:alpha val="11155"/>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4087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house with a sign and a railing&#10;&#10;Description automatically generated">
            <a:extLst>
              <a:ext uri="{FF2B5EF4-FFF2-40B4-BE49-F238E27FC236}">
                <a16:creationId xmlns:a16="http://schemas.microsoft.com/office/drawing/2014/main" id="{1642AA63-9BA4-D1C5-0919-5518FF004BB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1877" b="-1"/>
          <a:stretch>
            <a:fillRect/>
          </a:stretch>
        </p:blipFill>
        <p:spPr>
          <a:xfrm>
            <a:off x="-9886" y="10"/>
            <a:ext cx="7572605" cy="6857990"/>
          </a:xfrm>
          <a:prstGeom prst="rect">
            <a:avLst/>
          </a:prstGeom>
        </p:spPr>
      </p:pic>
      <p:cxnSp>
        <p:nvCxnSpPr>
          <p:cNvPr id="12" name="Straight Connector 11">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14FBC6C-6CC0-8D65-02BC-EBA04AA9F88B}"/>
              </a:ext>
            </a:extLst>
          </p:cNvPr>
          <p:cNvSpPr txBox="1"/>
          <p:nvPr/>
        </p:nvSpPr>
        <p:spPr>
          <a:xfrm>
            <a:off x="7739406" y="1112365"/>
            <a:ext cx="4383464" cy="5505243"/>
          </a:xfrm>
          <a:prstGeom prst="rect">
            <a:avLst/>
          </a:prstGeom>
        </p:spPr>
        <p:txBody>
          <a:bodyPr vert="horz" lIns="91440" tIns="45720" rIns="91440" bIns="45720" rtlCol="0">
            <a:normAutofit/>
          </a:bodyPr>
          <a:lstStyle/>
          <a:p>
            <a:pPr marL="205735" indent="-228600">
              <a:spcBef>
                <a:spcPts val="9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A pilot study involving 16- to 35-year-olds using antidepressants and mood </a:t>
            </a:r>
            <a:r>
              <a:rPr lang="en-US" sz="2400" dirty="0" err="1">
                <a:latin typeface="Helvetica Neue" panose="02000503000000020004" pitchFamily="2" charset="0"/>
                <a:ea typeface="Helvetica Neue" panose="02000503000000020004" pitchFamily="2" charset="0"/>
                <a:cs typeface="Helvetica Neue" panose="02000503000000020004" pitchFamily="2" charset="0"/>
              </a:rPr>
              <a:t>stabilisers</a:t>
            </a:r>
            <a:r>
              <a:rPr lang="en-US" sz="2400" dirty="0">
                <a:latin typeface="Helvetica Neue" panose="02000503000000020004" pitchFamily="2" charset="0"/>
                <a:ea typeface="Helvetica Neue" panose="02000503000000020004" pitchFamily="2" charset="0"/>
                <a:cs typeface="Helvetica Neue" panose="02000503000000020004" pitchFamily="2" charset="0"/>
              </a:rPr>
              <a:t> examined whether modulating the microbiota can prevent weight gain, a common barrier to treatment compliance. </a:t>
            </a:r>
          </a:p>
          <a:p>
            <a:pPr marL="205735" indent="-228600">
              <a:spcBef>
                <a:spcPts val="900"/>
              </a:spcBef>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These individuals typically have a poor diet and do not consume fermented food products, so the study tests substituting delayed-release ACV for 3 months.</a:t>
            </a:r>
          </a:p>
          <a:p>
            <a:pPr indent="-228600">
              <a:lnSpc>
                <a:spcPct val="90000"/>
              </a:lnSpc>
              <a:buFont typeface="Arial" panose="020B0604020202020204" pitchFamily="34" charset="0"/>
              <a:buChar char="•"/>
            </a:pPr>
            <a:endParaRPr lang="en-US" sz="1400" dirty="0"/>
          </a:p>
        </p:txBody>
      </p:sp>
    </p:spTree>
    <p:extLst>
      <p:ext uri="{BB962C8B-B14F-4D97-AF65-F5344CB8AC3E}">
        <p14:creationId xmlns:p14="http://schemas.microsoft.com/office/powerpoint/2010/main" val="3988231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A8EFDB-F5EB-9503-1E44-5FCB31495663}"/>
              </a:ext>
            </a:extLst>
          </p:cNvPr>
          <p:cNvPicPr>
            <a:picLocks noChangeAspect="1"/>
          </p:cNvPicPr>
          <p:nvPr/>
        </p:nvPicPr>
        <p:blipFill>
          <a:blip r:embed="rId2"/>
          <a:stretch>
            <a:fillRect/>
          </a:stretch>
        </p:blipFill>
        <p:spPr>
          <a:xfrm>
            <a:off x="2399219" y="3792762"/>
            <a:ext cx="6259538" cy="3065238"/>
          </a:xfrm>
          <a:prstGeom prst="rect">
            <a:avLst/>
          </a:prstGeom>
        </p:spPr>
      </p:pic>
      <p:graphicFrame>
        <p:nvGraphicFramePr>
          <p:cNvPr id="2" name="Chart 1">
            <a:extLst>
              <a:ext uri="{FF2B5EF4-FFF2-40B4-BE49-F238E27FC236}">
                <a16:creationId xmlns:a16="http://schemas.microsoft.com/office/drawing/2014/main" id="{98A105F6-0D47-FA8B-A255-D090146DAF29}"/>
              </a:ext>
            </a:extLst>
          </p:cNvPr>
          <p:cNvGraphicFramePr>
            <a:graphicFrameLocks/>
          </p:cNvGraphicFramePr>
          <p:nvPr>
            <p:extLst>
              <p:ext uri="{D42A27DB-BD31-4B8C-83A1-F6EECF244321}">
                <p14:modId xmlns:p14="http://schemas.microsoft.com/office/powerpoint/2010/main" val="4006058581"/>
              </p:ext>
            </p:extLst>
          </p:nvPr>
        </p:nvGraphicFramePr>
        <p:xfrm>
          <a:off x="6641294" y="1298611"/>
          <a:ext cx="2068879" cy="23870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2679EB31-A0F1-99A5-A18E-8EACEC1146F9}"/>
              </a:ext>
            </a:extLst>
          </p:cNvPr>
          <p:cNvGraphicFramePr>
            <a:graphicFrameLocks/>
          </p:cNvGraphicFramePr>
          <p:nvPr>
            <p:extLst>
              <p:ext uri="{D42A27DB-BD31-4B8C-83A1-F6EECF244321}">
                <p14:modId xmlns:p14="http://schemas.microsoft.com/office/powerpoint/2010/main" val="3812197193"/>
              </p:ext>
            </p:extLst>
          </p:nvPr>
        </p:nvGraphicFramePr>
        <p:xfrm>
          <a:off x="4662117" y="1312972"/>
          <a:ext cx="2165562" cy="23583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6CD20034-606D-4E33-6375-745D60C90282}"/>
              </a:ext>
            </a:extLst>
          </p:cNvPr>
          <p:cNvGraphicFramePr>
            <a:graphicFrameLocks/>
          </p:cNvGraphicFramePr>
          <p:nvPr>
            <p:extLst>
              <p:ext uri="{D42A27DB-BD31-4B8C-83A1-F6EECF244321}">
                <p14:modId xmlns:p14="http://schemas.microsoft.com/office/powerpoint/2010/main" val="1083265363"/>
              </p:ext>
            </p:extLst>
          </p:nvPr>
        </p:nvGraphicFramePr>
        <p:xfrm>
          <a:off x="2809143" y="1298610"/>
          <a:ext cx="1996123" cy="2368687"/>
        </p:xfrm>
        <a:graphic>
          <a:graphicData uri="http://schemas.openxmlformats.org/drawingml/2006/chart">
            <c:chart xmlns:c="http://schemas.openxmlformats.org/drawingml/2006/chart" xmlns:r="http://schemas.openxmlformats.org/officeDocument/2006/relationships" r:id="rId5"/>
          </a:graphicData>
        </a:graphic>
      </p:graphicFrame>
      <p:sp>
        <p:nvSpPr>
          <p:cNvPr id="7" name="Title 1">
            <a:extLst>
              <a:ext uri="{FF2B5EF4-FFF2-40B4-BE49-F238E27FC236}">
                <a16:creationId xmlns:a16="http://schemas.microsoft.com/office/drawing/2014/main" id="{3B6BB608-901B-DA37-A199-338D0FCD250B}"/>
              </a:ext>
            </a:extLst>
          </p:cNvPr>
          <p:cNvSpPr txBox="1">
            <a:spLocks/>
          </p:cNvSpPr>
          <p:nvPr/>
        </p:nvSpPr>
        <p:spPr>
          <a:xfrm>
            <a:off x="1061743" y="457582"/>
            <a:ext cx="1195327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667" i="1" dirty="0"/>
              <a:t>Preliminary results only- see full results </a:t>
            </a:r>
            <a:r>
              <a:rPr lang="en-AU" sz="2667" b="1" i="1" dirty="0"/>
              <a:t>Translational Psychiatry </a:t>
            </a:r>
            <a:r>
              <a:rPr lang="en-AU" sz="2667" i="1" dirty="0"/>
              <a:t>(accepted)</a:t>
            </a:r>
          </a:p>
        </p:txBody>
      </p:sp>
      <p:sp>
        <p:nvSpPr>
          <p:cNvPr id="8" name="Rectangle 7">
            <a:extLst>
              <a:ext uri="{FF2B5EF4-FFF2-40B4-BE49-F238E27FC236}">
                <a16:creationId xmlns:a16="http://schemas.microsoft.com/office/drawing/2014/main" id="{FCF995F5-DCC9-7D55-38EE-12BE4C71C994}"/>
              </a:ext>
            </a:extLst>
          </p:cNvPr>
          <p:cNvSpPr/>
          <p:nvPr/>
        </p:nvSpPr>
        <p:spPr>
          <a:xfrm>
            <a:off x="2667925" y="1227460"/>
            <a:ext cx="1979177" cy="2458208"/>
          </a:xfrm>
          <a:prstGeom prst="rect">
            <a:avLst/>
          </a:prstGeom>
          <a:solidFill>
            <a:schemeClr val="accent1">
              <a:alpha val="15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C5DCBF72-26B7-C357-C407-FB690FBC56D1}"/>
              </a:ext>
            </a:extLst>
          </p:cNvPr>
          <p:cNvSpPr/>
          <p:nvPr/>
        </p:nvSpPr>
        <p:spPr>
          <a:xfrm>
            <a:off x="4673752" y="1227459"/>
            <a:ext cx="1979177" cy="2458208"/>
          </a:xfrm>
          <a:prstGeom prst="rect">
            <a:avLst/>
          </a:prstGeom>
          <a:solidFill>
            <a:schemeClr val="accent1">
              <a:alpha val="15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67564416-8C5D-C5D1-0AA1-2AE23C4CE23A}"/>
              </a:ext>
            </a:extLst>
          </p:cNvPr>
          <p:cNvSpPr/>
          <p:nvPr/>
        </p:nvSpPr>
        <p:spPr>
          <a:xfrm>
            <a:off x="6679580" y="1227459"/>
            <a:ext cx="1979177" cy="2458208"/>
          </a:xfrm>
          <a:prstGeom prst="rect">
            <a:avLst/>
          </a:prstGeom>
          <a:solidFill>
            <a:schemeClr val="accent1">
              <a:alpha val="15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268011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descr="A plate of food&#10;&#10;Description automatically generated with low confidence">
            <a:extLst>
              <a:ext uri="{FF2B5EF4-FFF2-40B4-BE49-F238E27FC236}">
                <a16:creationId xmlns:a16="http://schemas.microsoft.com/office/drawing/2014/main" id="{76798DE7-125E-DB41-FE4B-BC2D2F78B7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6425" r="-1" b="-1"/>
          <a:stretch>
            <a:fillRect/>
          </a:stretch>
        </p:blipFill>
        <p:spPr>
          <a:xfrm>
            <a:off x="5650992" y="10"/>
            <a:ext cx="6541008" cy="6857990"/>
          </a:xfrm>
          <a:prstGeom prst="rect">
            <a:avLst/>
          </a:prstGeom>
        </p:spPr>
      </p:pic>
      <p:graphicFrame>
        <p:nvGraphicFramePr>
          <p:cNvPr id="9" name="Content Placeholder 2">
            <a:extLst>
              <a:ext uri="{FF2B5EF4-FFF2-40B4-BE49-F238E27FC236}">
                <a16:creationId xmlns:a16="http://schemas.microsoft.com/office/drawing/2014/main" id="{30CE7F5E-0769-1E45-E65A-87E8AA093EA0}"/>
              </a:ext>
            </a:extLst>
          </p:cNvPr>
          <p:cNvGraphicFramePr/>
          <p:nvPr>
            <p:extLst>
              <p:ext uri="{D42A27DB-BD31-4B8C-83A1-F6EECF244321}">
                <p14:modId xmlns:p14="http://schemas.microsoft.com/office/powerpoint/2010/main" val="3339125869"/>
              </p:ext>
            </p:extLst>
          </p:nvPr>
        </p:nvGraphicFramePr>
        <p:xfrm>
          <a:off x="762000" y="2551176"/>
          <a:ext cx="4085665" cy="35912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4283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BEFC9-0ABF-EF30-7E5A-0798422F35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B027B5-0E29-02C9-AD61-A495C00B5E02}"/>
              </a:ext>
            </a:extLst>
          </p:cNvPr>
          <p:cNvSpPr>
            <a:spLocks noGrp="1"/>
          </p:cNvSpPr>
          <p:nvPr>
            <p:ph type="ctrTitle"/>
          </p:nvPr>
        </p:nvSpPr>
        <p:spPr>
          <a:xfrm>
            <a:off x="304800" y="-2896045"/>
            <a:ext cx="7909560" cy="4830729"/>
          </a:xfrm>
        </p:spPr>
        <p:txBody>
          <a:bodyPr anchor="b">
            <a:normAutofit/>
          </a:bodyPr>
          <a:lstStyle/>
          <a:p>
            <a:r>
              <a:rPr lang="en-US" dirty="0">
                <a:solidFill>
                  <a:schemeClr val="bg1"/>
                </a:solidFill>
              </a:rPr>
              <a:t>The Initiative</a:t>
            </a:r>
          </a:p>
        </p:txBody>
      </p:sp>
      <p:pic>
        <p:nvPicPr>
          <p:cNvPr id="24" name="Picture 23" descr="A group of people standing in front of a sign&#10;&#10;AI-generated content may be incorrect.">
            <a:extLst>
              <a:ext uri="{FF2B5EF4-FFF2-40B4-BE49-F238E27FC236}">
                <a16:creationId xmlns:a16="http://schemas.microsoft.com/office/drawing/2014/main" id="{DC5D2336-C770-3A48-D06E-032CA300CCC0}"/>
              </a:ext>
            </a:extLst>
          </p:cNvPr>
          <p:cNvPicPr>
            <a:picLocks noChangeAspect="1"/>
          </p:cNvPicPr>
          <p:nvPr/>
        </p:nvPicPr>
        <p:blipFill>
          <a:blip r:embed="rId3">
            <a:extLst>
              <a:ext uri="{28A0092B-C50C-407E-A947-70E740481C1C}">
                <a14:useLocalDpi xmlns:a14="http://schemas.microsoft.com/office/drawing/2010/main" val="0"/>
              </a:ext>
            </a:extLst>
          </a:blip>
          <a:srcRect l="13759" r="6113"/>
          <a:stretch>
            <a:fillRect/>
          </a:stretch>
        </p:blipFill>
        <p:spPr>
          <a:xfrm>
            <a:off x="583228" y="1361785"/>
            <a:ext cx="5887781" cy="4888639"/>
          </a:xfrm>
          <a:prstGeom prst="rect">
            <a:avLst/>
          </a:prstGeom>
        </p:spPr>
      </p:pic>
      <p:sp>
        <p:nvSpPr>
          <p:cNvPr id="5" name="Title 1">
            <a:extLst>
              <a:ext uri="{FF2B5EF4-FFF2-40B4-BE49-F238E27FC236}">
                <a16:creationId xmlns:a16="http://schemas.microsoft.com/office/drawing/2014/main" id="{451F17CC-5D4E-1E74-9291-58B92463D4C2}"/>
              </a:ext>
            </a:extLst>
          </p:cNvPr>
          <p:cNvSpPr txBox="1">
            <a:spLocks/>
          </p:cNvSpPr>
          <p:nvPr/>
        </p:nvSpPr>
        <p:spPr>
          <a:xfrm>
            <a:off x="2763665" y="472195"/>
            <a:ext cx="9158039" cy="9144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rgbClr val="A1B347"/>
                </a:solidFill>
                <a:latin typeface="Helvetica Neue" panose="02000503000000020004" pitchFamily="2" charset="0"/>
                <a:cs typeface="Helvetica Neue" panose="02000503000000020004" pitchFamily="2" charset="0"/>
              </a:rPr>
              <a:t>The Canadian Fermented Foods Initiative (CFFI)</a:t>
            </a:r>
          </a:p>
        </p:txBody>
      </p:sp>
      <p:grpSp>
        <p:nvGrpSpPr>
          <p:cNvPr id="6" name="Group 5">
            <a:extLst>
              <a:ext uri="{FF2B5EF4-FFF2-40B4-BE49-F238E27FC236}">
                <a16:creationId xmlns:a16="http://schemas.microsoft.com/office/drawing/2014/main" id="{4B44F77F-AA83-668F-BC1C-C6791CDB892D}"/>
              </a:ext>
            </a:extLst>
          </p:cNvPr>
          <p:cNvGrpSpPr/>
          <p:nvPr/>
        </p:nvGrpSpPr>
        <p:grpSpPr>
          <a:xfrm>
            <a:off x="6664596" y="1955739"/>
            <a:ext cx="5101939" cy="3700728"/>
            <a:chOff x="6096000" y="1524000"/>
            <a:chExt cx="3533737" cy="2534650"/>
          </a:xfrm>
        </p:grpSpPr>
        <p:pic>
          <p:nvPicPr>
            <p:cNvPr id="7" name="Google Shape;75;p15" title="Screenshot 2025-10-29 at 9.30.35 AM.png">
              <a:extLst>
                <a:ext uri="{FF2B5EF4-FFF2-40B4-BE49-F238E27FC236}">
                  <a16:creationId xmlns:a16="http://schemas.microsoft.com/office/drawing/2014/main" id="{5B55104A-4F40-91F8-CA40-1A961820416A}"/>
                </a:ext>
              </a:extLst>
            </p:cNvPr>
            <p:cNvPicPr preferRelativeResize="0"/>
            <p:nvPr/>
          </p:nvPicPr>
          <p:blipFill>
            <a:blip r:embed="rId4">
              <a:alphaModFix/>
            </a:blip>
            <a:stretch>
              <a:fillRect/>
            </a:stretch>
          </p:blipFill>
          <p:spPr>
            <a:xfrm>
              <a:off x="6096000" y="1524000"/>
              <a:ext cx="3275874" cy="2534650"/>
            </a:xfrm>
            <a:prstGeom prst="rect">
              <a:avLst/>
            </a:prstGeom>
            <a:noFill/>
            <a:ln>
              <a:noFill/>
            </a:ln>
          </p:spPr>
        </p:pic>
        <p:pic>
          <p:nvPicPr>
            <p:cNvPr id="9" name="Google Shape;80;p15">
              <a:extLst>
                <a:ext uri="{FF2B5EF4-FFF2-40B4-BE49-F238E27FC236}">
                  <a16:creationId xmlns:a16="http://schemas.microsoft.com/office/drawing/2014/main" id="{4C6D1E11-1C49-6953-7580-B5261A9E7AA0}"/>
                </a:ext>
              </a:extLst>
            </p:cNvPr>
            <p:cNvPicPr preferRelativeResize="0"/>
            <p:nvPr/>
          </p:nvPicPr>
          <p:blipFill rotWithShape="1">
            <a:blip r:embed="rId5">
              <a:alphaModFix/>
            </a:blip>
            <a:srcRect l="21240" t="18032" r="21583" b="17242"/>
            <a:stretch/>
          </p:blipFill>
          <p:spPr>
            <a:xfrm>
              <a:off x="8154762" y="2977983"/>
              <a:ext cx="513250" cy="581050"/>
            </a:xfrm>
            <a:prstGeom prst="rect">
              <a:avLst/>
            </a:prstGeom>
            <a:noFill/>
            <a:ln>
              <a:noFill/>
            </a:ln>
          </p:spPr>
        </p:pic>
        <p:pic>
          <p:nvPicPr>
            <p:cNvPr id="10" name="Google Shape;81;p15">
              <a:extLst>
                <a:ext uri="{FF2B5EF4-FFF2-40B4-BE49-F238E27FC236}">
                  <a16:creationId xmlns:a16="http://schemas.microsoft.com/office/drawing/2014/main" id="{EA28F60A-5650-6B11-E99C-9C59AB85CAAC}"/>
                </a:ext>
              </a:extLst>
            </p:cNvPr>
            <p:cNvPicPr preferRelativeResize="0"/>
            <p:nvPr/>
          </p:nvPicPr>
          <p:blipFill rotWithShape="1">
            <a:blip r:embed="rId6">
              <a:alphaModFix/>
            </a:blip>
            <a:srcRect l="12885" t="6463" r="12974" b="7589"/>
            <a:stretch/>
          </p:blipFill>
          <p:spPr>
            <a:xfrm>
              <a:off x="6549675" y="3477576"/>
              <a:ext cx="753215" cy="581050"/>
            </a:xfrm>
            <a:prstGeom prst="rect">
              <a:avLst/>
            </a:prstGeom>
            <a:noFill/>
            <a:ln>
              <a:noFill/>
            </a:ln>
          </p:spPr>
        </p:pic>
        <p:pic>
          <p:nvPicPr>
            <p:cNvPr id="11" name="Google Shape;82;p15">
              <a:extLst>
                <a:ext uri="{FF2B5EF4-FFF2-40B4-BE49-F238E27FC236}">
                  <a16:creationId xmlns:a16="http://schemas.microsoft.com/office/drawing/2014/main" id="{021A2302-2E3D-D0A4-3DAF-417C95668A51}"/>
                </a:ext>
              </a:extLst>
            </p:cNvPr>
            <p:cNvPicPr preferRelativeResize="0"/>
            <p:nvPr/>
          </p:nvPicPr>
          <p:blipFill rotWithShape="1">
            <a:blip r:embed="rId7">
              <a:alphaModFix/>
            </a:blip>
            <a:srcRect l="8437" t="26182" r="8678" b="28541"/>
            <a:stretch/>
          </p:blipFill>
          <p:spPr>
            <a:xfrm>
              <a:off x="6461475" y="2505724"/>
              <a:ext cx="1500150" cy="449177"/>
            </a:xfrm>
            <a:prstGeom prst="rect">
              <a:avLst/>
            </a:prstGeom>
            <a:noFill/>
            <a:ln>
              <a:noFill/>
            </a:ln>
          </p:spPr>
        </p:pic>
        <p:pic>
          <p:nvPicPr>
            <p:cNvPr id="12" name="Google Shape;83;p15">
              <a:extLst>
                <a:ext uri="{FF2B5EF4-FFF2-40B4-BE49-F238E27FC236}">
                  <a16:creationId xmlns:a16="http://schemas.microsoft.com/office/drawing/2014/main" id="{C9F9C36F-C167-5333-563B-81C953EE52ED}"/>
                </a:ext>
              </a:extLst>
            </p:cNvPr>
            <p:cNvPicPr preferRelativeResize="0"/>
            <p:nvPr/>
          </p:nvPicPr>
          <p:blipFill rotWithShape="1">
            <a:blip r:embed="rId8">
              <a:alphaModFix/>
            </a:blip>
            <a:srcRect l="4101" t="29445" r="4757" b="32943"/>
            <a:stretch/>
          </p:blipFill>
          <p:spPr>
            <a:xfrm>
              <a:off x="8279587" y="3640788"/>
              <a:ext cx="1350150" cy="417850"/>
            </a:xfrm>
            <a:prstGeom prst="rect">
              <a:avLst/>
            </a:prstGeom>
            <a:noFill/>
            <a:ln>
              <a:noFill/>
            </a:ln>
          </p:spPr>
        </p:pic>
      </p:grpSp>
      <p:pic>
        <p:nvPicPr>
          <p:cNvPr id="3" name="Picture 2" descr="A logo with colorful circles&#10;&#10;AI-generated content may be incorrect.">
            <a:extLst>
              <a:ext uri="{FF2B5EF4-FFF2-40B4-BE49-F238E27FC236}">
                <a16:creationId xmlns:a16="http://schemas.microsoft.com/office/drawing/2014/main" id="{BE3E6657-FC8C-BEDC-3119-FADA06D0F8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spTree>
    <p:extLst>
      <p:ext uri="{BB962C8B-B14F-4D97-AF65-F5344CB8AC3E}">
        <p14:creationId xmlns:p14="http://schemas.microsoft.com/office/powerpoint/2010/main" val="41472060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5" name="Google Shape;55;p13"/>
          <p:cNvPicPr preferRelativeResize="0"/>
          <p:nvPr/>
        </p:nvPicPr>
        <p:blipFill>
          <a:blip r:embed="rId3">
            <a:alphaModFix/>
          </a:blip>
          <a:stretch>
            <a:fillRect/>
          </a:stretch>
        </p:blipFill>
        <p:spPr>
          <a:xfrm>
            <a:off x="3069843" y="313555"/>
            <a:ext cx="7723409" cy="6048548"/>
          </a:xfrm>
          <a:prstGeom prst="rect">
            <a:avLst/>
          </a:prstGeom>
          <a:noFill/>
          <a:ln>
            <a:noFill/>
          </a:ln>
        </p:spPr>
      </p:pic>
      <p:pic>
        <p:nvPicPr>
          <p:cNvPr id="5" name="Google Shape;79;p15" title="Screenshot 2025-10-28 at 2.24.03 PM.png">
            <a:extLst>
              <a:ext uri="{FF2B5EF4-FFF2-40B4-BE49-F238E27FC236}">
                <a16:creationId xmlns:a16="http://schemas.microsoft.com/office/drawing/2014/main" id="{278226A8-8463-10BD-D4C8-6FDBEAE67C54}"/>
              </a:ext>
            </a:extLst>
          </p:cNvPr>
          <p:cNvPicPr preferRelativeResize="0"/>
          <p:nvPr/>
        </p:nvPicPr>
        <p:blipFill>
          <a:blip r:embed="rId4">
            <a:alphaModFix/>
          </a:blip>
          <a:stretch>
            <a:fillRect/>
          </a:stretch>
        </p:blipFill>
        <p:spPr>
          <a:xfrm>
            <a:off x="10009198" y="0"/>
            <a:ext cx="2218684" cy="1646036"/>
          </a:xfrm>
          <a:prstGeom prst="rect">
            <a:avLst/>
          </a:prstGeom>
          <a:noFill/>
          <a:ln>
            <a:noFill/>
          </a:ln>
        </p:spPr>
      </p:pic>
      <p:sp>
        <p:nvSpPr>
          <p:cNvPr id="10" name="TextBox 9">
            <a:extLst>
              <a:ext uri="{FF2B5EF4-FFF2-40B4-BE49-F238E27FC236}">
                <a16:creationId xmlns:a16="http://schemas.microsoft.com/office/drawing/2014/main" id="{FA881C81-463B-819E-53BD-C250E8D8C773}"/>
              </a:ext>
            </a:extLst>
          </p:cNvPr>
          <p:cNvSpPr txBox="1"/>
          <p:nvPr/>
        </p:nvSpPr>
        <p:spPr>
          <a:xfrm>
            <a:off x="8430124" y="172153"/>
            <a:ext cx="2234907" cy="461665"/>
          </a:xfrm>
          <a:prstGeom prst="rect">
            <a:avLst/>
          </a:prstGeom>
          <a:noFill/>
        </p:spPr>
        <p:txBody>
          <a:bodyPr wrap="none" rtlCol="0">
            <a:spAutoFit/>
          </a:bodyPr>
          <a:lstStyle/>
          <a:p>
            <a:r>
              <a:rPr lang="en-US" sz="2400" dirty="0">
                <a:latin typeface="Helvetica Neue" panose="02000503000000020004" pitchFamily="2" charset="0"/>
              </a:rPr>
              <a:t>Supported by: </a:t>
            </a:r>
          </a:p>
        </p:txBody>
      </p:sp>
      <p:sp>
        <p:nvSpPr>
          <p:cNvPr id="6" name="TextBox 5">
            <a:extLst>
              <a:ext uri="{FF2B5EF4-FFF2-40B4-BE49-F238E27FC236}">
                <a16:creationId xmlns:a16="http://schemas.microsoft.com/office/drawing/2014/main" id="{27052565-3AD5-91CE-2E03-AC5A70BB3E14}"/>
              </a:ext>
            </a:extLst>
          </p:cNvPr>
          <p:cNvSpPr txBox="1"/>
          <p:nvPr/>
        </p:nvSpPr>
        <p:spPr>
          <a:xfrm>
            <a:off x="109621" y="5596582"/>
            <a:ext cx="5257371" cy="1200329"/>
          </a:xfrm>
          <a:prstGeom prst="rect">
            <a:avLst/>
          </a:prstGeom>
          <a:noFill/>
          <a:ln>
            <a:solidFill>
              <a:srgbClr val="C18045"/>
            </a:solidFill>
          </a:ln>
        </p:spPr>
        <p:txBody>
          <a:bodyPr wrap="square">
            <a:spAutoFit/>
          </a:bodyPr>
          <a:lstStyle/>
          <a:p>
            <a:r>
              <a:rPr lang="en-CA" sz="2400" dirty="0">
                <a:solidFill>
                  <a:srgbClr val="C69043"/>
                </a:solidFill>
                <a:latin typeface="Helvetica Neue" panose="02000503000000020004" pitchFamily="2" charset="0"/>
              </a:rPr>
              <a:t>Vision: To establish Canada as a global leader in fermented food research, education and innovation. </a:t>
            </a:r>
            <a:r>
              <a:rPr lang="en-CA" dirty="0">
                <a:solidFill>
                  <a:srgbClr val="C69043"/>
                </a:solidFill>
                <a:latin typeface="Helvetica Neue" panose="02000503000000020004" pitchFamily="2" charset="0"/>
              </a:rPr>
              <a:t> </a:t>
            </a:r>
            <a:endParaRPr lang="en-US" dirty="0">
              <a:latin typeface="Helvetica Neue" panose="02000503000000020004" pitchFamily="2" charset="0"/>
            </a:endParaRPr>
          </a:p>
        </p:txBody>
      </p:sp>
      <p:sp>
        <p:nvSpPr>
          <p:cNvPr id="8" name="Title 1">
            <a:extLst>
              <a:ext uri="{FF2B5EF4-FFF2-40B4-BE49-F238E27FC236}">
                <a16:creationId xmlns:a16="http://schemas.microsoft.com/office/drawing/2014/main" id="{F29E2694-3D59-91F4-261A-11FCED9FCED0}"/>
              </a:ext>
            </a:extLst>
          </p:cNvPr>
          <p:cNvSpPr txBox="1">
            <a:spLocks/>
          </p:cNvSpPr>
          <p:nvPr/>
        </p:nvSpPr>
        <p:spPr>
          <a:xfrm>
            <a:off x="509931" y="313555"/>
            <a:ext cx="9158039" cy="9144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solidFill>
                  <a:srgbClr val="A1B347"/>
                </a:solidFill>
                <a:latin typeface="Helvetica Neue" panose="02000503000000020004" pitchFamily="2" charset="0"/>
                <a:cs typeface="Helvetica Neue" panose="02000503000000020004" pitchFamily="2" charset="0"/>
              </a:rPr>
              <a:t>The Initiative</a:t>
            </a:r>
          </a:p>
        </p:txBody>
      </p:sp>
      <p:sp>
        <p:nvSpPr>
          <p:cNvPr id="11" name="TextBox 10">
            <a:extLst>
              <a:ext uri="{FF2B5EF4-FFF2-40B4-BE49-F238E27FC236}">
                <a16:creationId xmlns:a16="http://schemas.microsoft.com/office/drawing/2014/main" id="{C314E051-AB15-A926-5184-578517FEC10C}"/>
              </a:ext>
            </a:extLst>
          </p:cNvPr>
          <p:cNvSpPr txBox="1"/>
          <p:nvPr/>
        </p:nvSpPr>
        <p:spPr>
          <a:xfrm>
            <a:off x="366372" y="901631"/>
            <a:ext cx="5299137" cy="1569660"/>
          </a:xfrm>
          <a:prstGeom prst="rect">
            <a:avLst/>
          </a:prstGeom>
          <a:noFill/>
        </p:spPr>
        <p:txBody>
          <a:bodyPr wrap="square">
            <a:spAutoFit/>
          </a:bodyPr>
          <a:lstStyle/>
          <a:p>
            <a:r>
              <a:rPr lang="en-CA" sz="2400" dirty="0">
                <a:latin typeface="Helvetica Neue" panose="02000503000000020004" pitchFamily="2" charset="0"/>
              </a:rPr>
              <a:t>A nationwide effort to unlock the potential of fermented foods for public health, scientific innovation, and sustainable food systems.</a:t>
            </a:r>
          </a:p>
        </p:txBody>
      </p:sp>
    </p:spTree>
    <p:extLst>
      <p:ext uri="{BB962C8B-B14F-4D97-AF65-F5344CB8AC3E}">
        <p14:creationId xmlns:p14="http://schemas.microsoft.com/office/powerpoint/2010/main" val="1978342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E61423-8624-6B0D-E20C-E297272F87D4}"/>
              </a:ext>
            </a:extLst>
          </p:cNvPr>
          <p:cNvGrpSpPr/>
          <p:nvPr/>
        </p:nvGrpSpPr>
        <p:grpSpPr>
          <a:xfrm>
            <a:off x="127089" y="1616992"/>
            <a:ext cx="12354001" cy="5216927"/>
            <a:chOff x="201887" y="1922402"/>
            <a:chExt cx="12022816" cy="4901652"/>
          </a:xfrm>
        </p:grpSpPr>
        <p:pic>
          <p:nvPicPr>
            <p:cNvPr id="9" name="Picture 8" descr="A close-up of a medical research&#10;&#10;AI-generated content may be incorrect.">
              <a:extLst>
                <a:ext uri="{FF2B5EF4-FFF2-40B4-BE49-F238E27FC236}">
                  <a16:creationId xmlns:a16="http://schemas.microsoft.com/office/drawing/2014/main" id="{4595BD0D-E83B-9DB5-992B-F76AE1E2D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87" y="1922402"/>
              <a:ext cx="5939121" cy="4780514"/>
            </a:xfrm>
            <a:prstGeom prst="rect">
              <a:avLst/>
            </a:prstGeom>
          </p:spPr>
        </p:pic>
        <p:pic>
          <p:nvPicPr>
            <p:cNvPr id="7" name="Picture 6" descr="A screenshot of a website&#10;&#10;AI-generated content may be incorrect.">
              <a:extLst>
                <a:ext uri="{FF2B5EF4-FFF2-40B4-BE49-F238E27FC236}">
                  <a16:creationId xmlns:a16="http://schemas.microsoft.com/office/drawing/2014/main" id="{C24C9744-806C-0A37-BC04-935DC0FF52D0}"/>
                </a:ext>
              </a:extLst>
            </p:cNvPr>
            <p:cNvPicPr>
              <a:picLocks noChangeAspect="1"/>
            </p:cNvPicPr>
            <p:nvPr/>
          </p:nvPicPr>
          <p:blipFill>
            <a:blip r:embed="rId3">
              <a:extLst>
                <a:ext uri="{28A0092B-C50C-407E-A947-70E740481C1C}">
                  <a14:useLocalDpi xmlns:a14="http://schemas.microsoft.com/office/drawing/2010/main" val="0"/>
                </a:ext>
              </a:extLst>
            </a:blip>
            <a:srcRect t="2137"/>
            <a:stretch>
              <a:fillRect/>
            </a:stretch>
          </p:blipFill>
          <p:spPr>
            <a:xfrm>
              <a:off x="5781150" y="2110154"/>
              <a:ext cx="6443553" cy="4713900"/>
            </a:xfrm>
            <a:prstGeom prst="rect">
              <a:avLst/>
            </a:prstGeom>
          </p:spPr>
        </p:pic>
        <p:pic>
          <p:nvPicPr>
            <p:cNvPr id="11" name="Picture 10" descr="A white background with black text&#10;&#10;AI-generated content may be incorrect.">
              <a:extLst>
                <a:ext uri="{FF2B5EF4-FFF2-40B4-BE49-F238E27FC236}">
                  <a16:creationId xmlns:a16="http://schemas.microsoft.com/office/drawing/2014/main" id="{335B9F4F-B41A-EEEC-B837-D7AB7705CC3A}"/>
                </a:ext>
              </a:extLst>
            </p:cNvPr>
            <p:cNvPicPr>
              <a:picLocks noChangeAspect="1"/>
            </p:cNvPicPr>
            <p:nvPr/>
          </p:nvPicPr>
          <p:blipFill>
            <a:blip r:embed="rId4"/>
            <a:stretch>
              <a:fillRect/>
            </a:stretch>
          </p:blipFill>
          <p:spPr>
            <a:xfrm>
              <a:off x="3117855" y="2459394"/>
              <a:ext cx="2966003" cy="1477905"/>
            </a:xfrm>
            <a:prstGeom prst="rect">
              <a:avLst/>
            </a:prstGeom>
          </p:spPr>
        </p:pic>
        <p:pic>
          <p:nvPicPr>
            <p:cNvPr id="13" name="Picture 12" descr="A white background with black text&#10;&#10;AI-generated content may be incorrect.">
              <a:extLst>
                <a:ext uri="{FF2B5EF4-FFF2-40B4-BE49-F238E27FC236}">
                  <a16:creationId xmlns:a16="http://schemas.microsoft.com/office/drawing/2014/main" id="{74A76FB7-20F5-A437-91BA-4F422C41C8C4}"/>
                </a:ext>
              </a:extLst>
            </p:cNvPr>
            <p:cNvPicPr>
              <a:picLocks noChangeAspect="1"/>
            </p:cNvPicPr>
            <p:nvPr/>
          </p:nvPicPr>
          <p:blipFill>
            <a:blip r:embed="rId5"/>
            <a:srcRect r="3906"/>
            <a:stretch>
              <a:fillRect/>
            </a:stretch>
          </p:blipFill>
          <p:spPr>
            <a:xfrm>
              <a:off x="515236" y="4924249"/>
              <a:ext cx="2614727" cy="1492169"/>
            </a:xfrm>
            <a:prstGeom prst="rect">
              <a:avLst/>
            </a:prstGeom>
          </p:spPr>
        </p:pic>
        <p:pic>
          <p:nvPicPr>
            <p:cNvPr id="15" name="Picture 14" descr="A white background with black text&#10;&#10;AI-generated content may be incorrect.">
              <a:extLst>
                <a:ext uri="{FF2B5EF4-FFF2-40B4-BE49-F238E27FC236}">
                  <a16:creationId xmlns:a16="http://schemas.microsoft.com/office/drawing/2014/main" id="{A3CEFEEA-566C-5CA3-F9B4-517BFC93ED69}"/>
                </a:ext>
              </a:extLst>
            </p:cNvPr>
            <p:cNvPicPr>
              <a:picLocks noChangeAspect="1"/>
            </p:cNvPicPr>
            <p:nvPr/>
          </p:nvPicPr>
          <p:blipFill>
            <a:blip r:embed="rId6"/>
            <a:stretch>
              <a:fillRect/>
            </a:stretch>
          </p:blipFill>
          <p:spPr>
            <a:xfrm>
              <a:off x="8948087" y="2539998"/>
              <a:ext cx="3066217" cy="1513417"/>
            </a:xfrm>
            <a:prstGeom prst="rect">
              <a:avLst/>
            </a:prstGeom>
          </p:spPr>
        </p:pic>
        <p:pic>
          <p:nvPicPr>
            <p:cNvPr id="17" name="Picture 16" descr="A white background with black text&#10;&#10;AI-generated content may be incorrect.">
              <a:extLst>
                <a:ext uri="{FF2B5EF4-FFF2-40B4-BE49-F238E27FC236}">
                  <a16:creationId xmlns:a16="http://schemas.microsoft.com/office/drawing/2014/main" id="{1570C175-D777-6B4D-DC77-DF0B57FBE61A}"/>
                </a:ext>
              </a:extLst>
            </p:cNvPr>
            <p:cNvPicPr>
              <a:picLocks noChangeAspect="1"/>
            </p:cNvPicPr>
            <p:nvPr/>
          </p:nvPicPr>
          <p:blipFill>
            <a:blip r:embed="rId7"/>
            <a:stretch>
              <a:fillRect/>
            </a:stretch>
          </p:blipFill>
          <p:spPr>
            <a:xfrm>
              <a:off x="6163194" y="4682026"/>
              <a:ext cx="2839936" cy="1513417"/>
            </a:xfrm>
            <a:prstGeom prst="rect">
              <a:avLst/>
            </a:prstGeom>
          </p:spPr>
        </p:pic>
      </p:grpSp>
      <p:sp>
        <p:nvSpPr>
          <p:cNvPr id="5" name="Slide Number Placeholder 4">
            <a:extLst>
              <a:ext uri="{FF2B5EF4-FFF2-40B4-BE49-F238E27FC236}">
                <a16:creationId xmlns:a16="http://schemas.microsoft.com/office/drawing/2014/main" id="{D274B131-4726-064E-0ACE-A9A6862E18D1}"/>
              </a:ext>
            </a:extLst>
          </p:cNvPr>
          <p:cNvSpPr>
            <a:spLocks noGrp="1"/>
          </p:cNvSpPr>
          <p:nvPr>
            <p:ph type="sldNum" sz="quarter" idx="12"/>
          </p:nvPr>
        </p:nvSpPr>
        <p:spPr/>
        <p:txBody>
          <a:bodyPr/>
          <a:lstStyle/>
          <a:p>
            <a:fld id="{AEAA3239-9EA4-4A65-A281-97F994456D9F}" type="slidenum">
              <a:rPr lang="en-US" smtClean="0">
                <a:solidFill>
                  <a:schemeClr val="bg1"/>
                </a:solidFill>
              </a:rPr>
              <a:t>48</a:t>
            </a:fld>
            <a:endParaRPr lang="en-US" dirty="0">
              <a:solidFill>
                <a:schemeClr val="bg1"/>
              </a:solidFill>
            </a:endParaRPr>
          </a:p>
        </p:txBody>
      </p:sp>
      <p:sp>
        <p:nvSpPr>
          <p:cNvPr id="24" name="TextBox 23">
            <a:extLst>
              <a:ext uri="{FF2B5EF4-FFF2-40B4-BE49-F238E27FC236}">
                <a16:creationId xmlns:a16="http://schemas.microsoft.com/office/drawing/2014/main" id="{8B655E8E-7F38-4E7A-3C7C-B7E385C38DDA}"/>
              </a:ext>
            </a:extLst>
          </p:cNvPr>
          <p:cNvSpPr txBox="1"/>
          <p:nvPr/>
        </p:nvSpPr>
        <p:spPr>
          <a:xfrm>
            <a:off x="468001" y="863632"/>
            <a:ext cx="10938433" cy="400110"/>
          </a:xfrm>
          <a:prstGeom prst="rect">
            <a:avLst/>
          </a:prstGeom>
          <a:noFill/>
        </p:spPr>
        <p:txBody>
          <a:bodyPr wrap="square">
            <a:spAutoFit/>
          </a:bodyPr>
          <a:lstStyle/>
          <a:p>
            <a:r>
              <a:rPr lang="en-CA" sz="2000" dirty="0">
                <a:ln w="3175">
                  <a:noFill/>
                </a:ln>
                <a:latin typeface="Helvetica Neue" panose="02000503000000020004" pitchFamily="2" charset="0"/>
                <a:cs typeface="Helvetica Neue" panose="02000503000000020004" pitchFamily="2" charset="0"/>
              </a:rPr>
              <a:t>To advance the role of fermented foods in health and food systems across Canada</a:t>
            </a:r>
            <a:endParaRPr lang="en-US" sz="2000" dirty="0">
              <a:ln w="3175">
                <a:noFill/>
              </a:ln>
              <a:latin typeface="Helvetica Neue" panose="02000503000000020004" pitchFamily="2" charset="0"/>
              <a:cs typeface="Helvetica Neue" panose="02000503000000020004" pitchFamily="2" charset="0"/>
            </a:endParaRPr>
          </a:p>
        </p:txBody>
      </p:sp>
      <p:sp>
        <p:nvSpPr>
          <p:cNvPr id="4" name="Title 1">
            <a:extLst>
              <a:ext uri="{FF2B5EF4-FFF2-40B4-BE49-F238E27FC236}">
                <a16:creationId xmlns:a16="http://schemas.microsoft.com/office/drawing/2014/main" id="{30EFC191-BA33-F44D-C3D3-1825FE11042D}"/>
              </a:ext>
            </a:extLst>
          </p:cNvPr>
          <p:cNvSpPr>
            <a:spLocks noGrp="1"/>
          </p:cNvSpPr>
          <p:nvPr>
            <p:ph type="title"/>
          </p:nvPr>
        </p:nvSpPr>
        <p:spPr>
          <a:xfrm>
            <a:off x="468001" y="223692"/>
            <a:ext cx="3598337" cy="914400"/>
          </a:xfrm>
        </p:spPr>
        <p:txBody>
          <a:bodyPr anchor="t">
            <a:normAutofit/>
          </a:bodyPr>
          <a:lstStyle/>
          <a:p>
            <a:r>
              <a:rPr lang="en-US" dirty="0">
                <a:solidFill>
                  <a:srgbClr val="A1B347"/>
                </a:solidFill>
                <a:cs typeface="Helvetica Neue" panose="02000503000000020004" pitchFamily="2" charset="0"/>
              </a:rPr>
              <a:t>Mission</a:t>
            </a:r>
          </a:p>
        </p:txBody>
      </p:sp>
      <p:pic>
        <p:nvPicPr>
          <p:cNvPr id="8" name="Picture 7" descr="A logo with colorful circles&#10;&#10;AI-generated content may be incorrect.">
            <a:extLst>
              <a:ext uri="{FF2B5EF4-FFF2-40B4-BE49-F238E27FC236}">
                <a16:creationId xmlns:a16="http://schemas.microsoft.com/office/drawing/2014/main" id="{1A38A504-2209-B257-0AD7-420AED66B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9555" y="130199"/>
            <a:ext cx="1232620" cy="504687"/>
          </a:xfrm>
          <a:prstGeom prst="rect">
            <a:avLst/>
          </a:prstGeom>
        </p:spPr>
      </p:pic>
      <p:sp>
        <p:nvSpPr>
          <p:cNvPr id="3" name="TextBox 2">
            <a:extLst>
              <a:ext uri="{FF2B5EF4-FFF2-40B4-BE49-F238E27FC236}">
                <a16:creationId xmlns:a16="http://schemas.microsoft.com/office/drawing/2014/main" id="{A1835044-C858-D189-30DB-D87B1C1150F1}"/>
              </a:ext>
            </a:extLst>
          </p:cNvPr>
          <p:cNvSpPr txBox="1"/>
          <p:nvPr/>
        </p:nvSpPr>
        <p:spPr>
          <a:xfrm>
            <a:off x="5629614" y="1742642"/>
            <a:ext cx="5406032" cy="369332"/>
          </a:xfrm>
          <a:prstGeom prst="rect">
            <a:avLst/>
          </a:prstGeom>
          <a:noFill/>
        </p:spPr>
        <p:txBody>
          <a:bodyPr wrap="none" rtlCol="0">
            <a:spAutoFit/>
          </a:bodyPr>
          <a:lstStyle/>
          <a:p>
            <a:r>
              <a:rPr lang="en-CA" b="1" dirty="0"/>
              <a:t>Chef, master fermenter and teacher, Connor Flynn</a:t>
            </a:r>
          </a:p>
        </p:txBody>
      </p:sp>
    </p:spTree>
    <p:extLst>
      <p:ext uri="{BB962C8B-B14F-4D97-AF65-F5344CB8AC3E}">
        <p14:creationId xmlns:p14="http://schemas.microsoft.com/office/powerpoint/2010/main" val="316947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grpSp>
        <p:nvGrpSpPr>
          <p:cNvPr id="64" name="Google Shape;64;p14"/>
          <p:cNvGrpSpPr/>
          <p:nvPr/>
        </p:nvGrpSpPr>
        <p:grpSpPr>
          <a:xfrm>
            <a:off x="7975076" y="1872444"/>
            <a:ext cx="3942280" cy="4644067"/>
            <a:chOff x="5981307" y="1189775"/>
            <a:chExt cx="2956710" cy="3483050"/>
          </a:xfrm>
        </p:grpSpPr>
        <p:sp>
          <p:nvSpPr>
            <p:cNvPr id="65" name="Google Shape;65;p14"/>
            <p:cNvSpPr/>
            <p:nvPr/>
          </p:nvSpPr>
          <p:spPr>
            <a:xfrm>
              <a:off x="5981307" y="1189775"/>
              <a:ext cx="2956710" cy="669000"/>
            </a:xfrm>
            <a:prstGeom prst="chevron">
              <a:avLst>
                <a:gd name="adj" fmla="val 50000"/>
              </a:avLst>
            </a:prstGeom>
            <a:solidFill>
              <a:srgbClr val="A1B346"/>
            </a:solidFill>
            <a:ln>
              <a:noFill/>
            </a:ln>
          </p:spPr>
          <p:txBody>
            <a:bodyPr spcFirstLastPara="1" wrap="square" lIns="121900" tIns="121900" rIns="121900" bIns="121900" anchor="ctr" anchorCtr="0">
              <a:noAutofit/>
            </a:bodyPr>
            <a:lstStyle/>
            <a:p>
              <a:pPr algn="ctr"/>
              <a:r>
                <a:rPr lang="es" sz="20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Roboto"/>
                </a:rPr>
                <a:t>Step 3</a:t>
              </a:r>
              <a:endParaRPr sz="20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Roboto"/>
              </a:endParaRPr>
            </a:p>
          </p:txBody>
        </p:sp>
        <p:sp>
          <p:nvSpPr>
            <p:cNvPr id="66" name="Google Shape;66;p14"/>
            <p:cNvSpPr txBox="1"/>
            <p:nvPr/>
          </p:nvSpPr>
          <p:spPr>
            <a:xfrm>
              <a:off x="6167063" y="2057125"/>
              <a:ext cx="2236200" cy="2615700"/>
            </a:xfrm>
            <a:prstGeom prst="rect">
              <a:avLst/>
            </a:prstGeom>
            <a:noFill/>
            <a:ln>
              <a:noFill/>
            </a:ln>
          </p:spPr>
          <p:txBody>
            <a:bodyPr spcFirstLastPara="1" wrap="square" lIns="121900" tIns="121900" rIns="121900" bIns="121900" anchor="t" anchorCtr="0">
              <a:noAutofit/>
            </a:bodyPr>
            <a:lstStyle/>
            <a:p>
              <a:pPr>
                <a:lnSpc>
                  <a:spcPct val="115000"/>
                </a:lnSpc>
              </a:pPr>
              <a:endParaRPr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p:txBody>
        </p:sp>
      </p:grpSp>
      <p:grpSp>
        <p:nvGrpSpPr>
          <p:cNvPr id="67" name="Google Shape;67;p14"/>
          <p:cNvGrpSpPr/>
          <p:nvPr/>
        </p:nvGrpSpPr>
        <p:grpSpPr>
          <a:xfrm>
            <a:off x="40664" y="1872728"/>
            <a:ext cx="4407600" cy="4643781"/>
            <a:chOff x="0" y="1189989"/>
            <a:chExt cx="3305700" cy="3482836"/>
          </a:xfrm>
        </p:grpSpPr>
        <p:sp>
          <p:nvSpPr>
            <p:cNvPr id="68" name="Google Shape;68;p14"/>
            <p:cNvSpPr/>
            <p:nvPr/>
          </p:nvSpPr>
          <p:spPr>
            <a:xfrm>
              <a:off x="0" y="1189989"/>
              <a:ext cx="3305700" cy="669000"/>
            </a:xfrm>
            <a:prstGeom prst="homePlate">
              <a:avLst>
                <a:gd name="adj" fmla="val 50000"/>
              </a:avLst>
            </a:prstGeom>
            <a:solidFill>
              <a:srgbClr val="A1B346">
                <a:alpha val="33333"/>
              </a:srgbClr>
            </a:solidFill>
            <a:ln>
              <a:noFill/>
            </a:ln>
          </p:spPr>
          <p:txBody>
            <a:bodyPr spcFirstLastPara="1" wrap="square" lIns="121900" tIns="121900" rIns="121900" bIns="121900" anchor="ctr" anchorCtr="0">
              <a:noAutofit/>
            </a:bodyPr>
            <a:lstStyle/>
            <a:p>
              <a:pPr algn="ct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Step 1</a:t>
              </a:r>
              <a:endParaRPr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p:txBody>
        </p:sp>
        <p:sp>
          <p:nvSpPr>
            <p:cNvPr id="69" name="Google Shape;69;p14"/>
            <p:cNvSpPr txBox="1"/>
            <p:nvPr/>
          </p:nvSpPr>
          <p:spPr>
            <a:xfrm>
              <a:off x="655361" y="2057125"/>
              <a:ext cx="2236200" cy="2615700"/>
            </a:xfrm>
            <a:prstGeom prst="rect">
              <a:avLst/>
            </a:prstGeom>
            <a:noFill/>
            <a:ln>
              <a:noFill/>
            </a:ln>
          </p:spPr>
          <p:txBody>
            <a:bodyPr spcFirstLastPara="1" wrap="square" lIns="121900" tIns="121900" rIns="121900" bIns="121900" anchor="t" anchorCtr="0">
              <a:noAutofit/>
            </a:bodyPr>
            <a:lstStyle/>
            <a:p>
              <a:pPr marL="228589" indent="-228589">
                <a:buFont typeface="Arial" panose="020B0604020202020204" pitchFamily="34" charset="0"/>
                <a:buChar char="•"/>
              </a:pP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Review the evidence</a:t>
              </a:r>
              <a:endParaRPr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a:p>
              <a:pPr marL="228589" indent="-228589">
                <a:buFont typeface="Arial" panose="020B0604020202020204" pitchFamily="34" charset="0"/>
                <a:buChar char="•"/>
              </a:pPr>
              <a:endParaRPr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a:p>
              <a:pPr marL="228589" indent="-228589">
                <a:buFont typeface="Arial" panose="020B0604020202020204" pitchFamily="34" charset="0"/>
                <a:buChar char="•"/>
              </a:pP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Population survey</a:t>
              </a:r>
              <a:endParaRPr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a:p>
              <a:pPr marL="228589" indent="-228589">
                <a:buFont typeface="Arial" panose="020B0604020202020204" pitchFamily="34" charset="0"/>
                <a:buChar char="•"/>
              </a:pPr>
              <a:endParaRPr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a:p>
              <a:pPr marL="228589" indent="-228589">
                <a:buFont typeface="Arial" panose="020B0604020202020204" pitchFamily="34" charset="0"/>
                <a:buChar char="•"/>
              </a:pP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Kombucha study</a:t>
              </a:r>
              <a:endParaRPr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a:p>
              <a:pPr marL="228589" indent="-228589">
                <a:buFont typeface="Arial" panose="020B0604020202020204" pitchFamily="34" charset="0"/>
                <a:buChar char="•"/>
              </a:pPr>
              <a:endParaRPr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a:p>
              <a:pPr marL="228589" indent="-228589">
                <a:buFont typeface="Arial" panose="020B0604020202020204" pitchFamily="34" charset="0"/>
                <a:buChar char="•"/>
              </a:pP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Canadian landscape (regulatory, education, industry…)</a:t>
              </a:r>
              <a:endParaRPr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p:txBody>
        </p:sp>
      </p:grpSp>
      <p:grpSp>
        <p:nvGrpSpPr>
          <p:cNvPr id="70" name="Google Shape;70;p14"/>
          <p:cNvGrpSpPr/>
          <p:nvPr/>
        </p:nvGrpSpPr>
        <p:grpSpPr>
          <a:xfrm>
            <a:off x="4107002" y="1872444"/>
            <a:ext cx="4266868" cy="4644067"/>
            <a:chOff x="3049753" y="1189775"/>
            <a:chExt cx="3200151" cy="3483050"/>
          </a:xfrm>
        </p:grpSpPr>
        <p:sp>
          <p:nvSpPr>
            <p:cNvPr id="71" name="Google Shape;71;p14"/>
            <p:cNvSpPr/>
            <p:nvPr/>
          </p:nvSpPr>
          <p:spPr>
            <a:xfrm>
              <a:off x="3049753" y="1189775"/>
              <a:ext cx="3200151" cy="669000"/>
            </a:xfrm>
            <a:prstGeom prst="chevron">
              <a:avLst>
                <a:gd name="adj" fmla="val 50000"/>
              </a:avLst>
            </a:prstGeom>
            <a:solidFill>
              <a:srgbClr val="A1B346">
                <a:alpha val="63922"/>
              </a:srgbClr>
            </a:solidFill>
            <a:ln>
              <a:noFill/>
            </a:ln>
          </p:spPr>
          <p:txBody>
            <a:bodyPr spcFirstLastPara="1" wrap="square" lIns="121900" tIns="121900" rIns="121900" bIns="121900" anchor="ctr" anchorCtr="0">
              <a:noAutofit/>
            </a:bodyPr>
            <a:lstStyle/>
            <a:p>
              <a:pPr algn="ct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Step 2</a:t>
              </a:r>
              <a:endParaRPr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p:txBody>
        </p:sp>
        <p:sp>
          <p:nvSpPr>
            <p:cNvPr id="72" name="Google Shape;72;p14"/>
            <p:cNvSpPr txBox="1"/>
            <p:nvPr/>
          </p:nvSpPr>
          <p:spPr>
            <a:xfrm>
              <a:off x="3182981" y="2057125"/>
              <a:ext cx="2236200" cy="2615700"/>
            </a:xfrm>
            <a:prstGeom prst="rect">
              <a:avLst/>
            </a:prstGeom>
            <a:noFill/>
            <a:ln>
              <a:noFill/>
            </a:ln>
          </p:spPr>
          <p:txBody>
            <a:bodyPr spcFirstLastPara="1" wrap="square" lIns="121900" tIns="121900" rIns="121900" bIns="121900" anchor="t" anchorCtr="0">
              <a:noAutofit/>
            </a:bodyPr>
            <a:lstStyle/>
            <a:p>
              <a:pPr marL="228589" indent="-228589">
                <a:buFont typeface="Arial" panose="020B0604020202020204" pitchFamily="34" charset="0"/>
                <a:buChar char="•"/>
              </a:pP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Website</a:t>
              </a:r>
            </a:p>
            <a:p>
              <a:pPr marL="228589" indent="-228589">
                <a:buFont typeface="Arial" panose="020B0604020202020204" pitchFamily="34" charset="0"/>
                <a:buChar char="•"/>
              </a:pPr>
              <a:endParaRPr lang="es"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a:p>
              <a:pPr marL="228589" indent="-228589">
                <a:buFont typeface="Arial" panose="020B0604020202020204" pitchFamily="34" charset="0"/>
                <a:buChar char="•"/>
              </a:pP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Workshop</a:t>
              </a:r>
            </a:p>
            <a:p>
              <a:pPr marL="228589" indent="-228589">
                <a:buFont typeface="Arial" panose="020B0604020202020204" pitchFamily="34" charset="0"/>
                <a:buChar char="•"/>
              </a:pPr>
              <a:endParaRPr lang="es"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a:p>
              <a:pPr marL="228589" indent="-228589">
                <a:buFont typeface="Arial" panose="020B0604020202020204" pitchFamily="34" charset="0"/>
                <a:buChar char="•"/>
              </a:pP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Collaboration</a:t>
              </a:r>
            </a:p>
            <a:p>
              <a:pPr marL="228589" indent="-228589">
                <a:buFont typeface="Arial" panose="020B0604020202020204" pitchFamily="34" charset="0"/>
                <a:buChar char="•"/>
              </a:pPr>
              <a:endParaRPr lang="es"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a:p>
              <a:pPr marL="228589" indent="-228589">
                <a:buFont typeface="Arial" panose="020B0604020202020204" pitchFamily="34" charset="0"/>
                <a:buChar char="•"/>
              </a:pP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Education &amp; Outreach</a:t>
              </a:r>
              <a:endParaRPr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p:txBody>
        </p:sp>
      </p:grpSp>
      <p:sp>
        <p:nvSpPr>
          <p:cNvPr id="4" name="Google Shape;72;p14">
            <a:extLst>
              <a:ext uri="{FF2B5EF4-FFF2-40B4-BE49-F238E27FC236}">
                <a16:creationId xmlns:a16="http://schemas.microsoft.com/office/drawing/2014/main" id="{00A4C0B9-76FC-9B41-1EA1-B1111ED9621E}"/>
              </a:ext>
            </a:extLst>
          </p:cNvPr>
          <p:cNvSpPr txBox="1"/>
          <p:nvPr/>
        </p:nvSpPr>
        <p:spPr>
          <a:xfrm>
            <a:off x="8222751" y="3028909"/>
            <a:ext cx="2981600" cy="3487600"/>
          </a:xfrm>
          <a:prstGeom prst="rect">
            <a:avLst/>
          </a:prstGeom>
          <a:noFill/>
          <a:ln>
            <a:noFill/>
          </a:ln>
        </p:spPr>
        <p:txBody>
          <a:bodyPr spcFirstLastPara="1" wrap="square" lIns="121900" tIns="121900" rIns="121900" bIns="121900" anchor="t" anchorCtr="0">
            <a:noAutofit/>
          </a:bodyPr>
          <a:lstStyle/>
          <a:p>
            <a:pPr marL="228589" indent="-228589">
              <a:buFont typeface="Arial" panose="020B0604020202020204" pitchFamily="34" charset="0"/>
              <a:buChar char="•"/>
            </a:pP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Advance Research</a:t>
            </a:r>
          </a:p>
          <a:p>
            <a:pPr marL="228589" indent="-228589">
              <a:buFont typeface="Arial" panose="020B0604020202020204" pitchFamily="34" charset="0"/>
              <a:buChar char="•"/>
            </a:pPr>
            <a:endParaRPr lang="es"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a:p>
            <a:pPr marL="228589" indent="-228589">
              <a:buFont typeface="Arial" panose="020B0604020202020204" pitchFamily="34" charset="0"/>
              <a:buChar char="•"/>
            </a:pP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Support Industry</a:t>
            </a:r>
          </a:p>
          <a:p>
            <a:pPr marL="228589" indent="-228589">
              <a:buFont typeface="Arial" panose="020B0604020202020204" pitchFamily="34" charset="0"/>
              <a:buChar char="•"/>
            </a:pPr>
            <a:endParaRPr lang="es" sz="2000" dirty="0">
              <a:latin typeface="Helvetica Neue" panose="02000503000000020004" pitchFamily="2" charset="0"/>
              <a:ea typeface="Helvetica Neue" panose="02000503000000020004" pitchFamily="2" charset="0"/>
              <a:cs typeface="Helvetica Neue" panose="02000503000000020004" pitchFamily="2" charset="0"/>
              <a:sym typeface="Roboto"/>
            </a:endParaRPr>
          </a:p>
          <a:p>
            <a:pPr marL="228589" indent="-228589">
              <a:buFont typeface="Arial" panose="020B0604020202020204" pitchFamily="34" charset="0"/>
              <a:buChar char="•"/>
            </a:pPr>
            <a:r>
              <a:rPr lang="es" sz="2000" dirty="0">
                <a:latin typeface="Helvetica Neue" panose="02000503000000020004" pitchFamily="2" charset="0"/>
                <a:ea typeface="Helvetica Neue" panose="02000503000000020004" pitchFamily="2" charset="0"/>
                <a:cs typeface="Helvetica Neue" panose="02000503000000020004" pitchFamily="2" charset="0"/>
                <a:sym typeface="Roboto"/>
              </a:rPr>
              <a:t>Change Policy </a:t>
            </a:r>
          </a:p>
        </p:txBody>
      </p:sp>
      <p:pic>
        <p:nvPicPr>
          <p:cNvPr id="3" name="Picture 2" descr="A logo with colorful circles&#10;&#10;AI-generated content may be incorrect.">
            <a:extLst>
              <a:ext uri="{FF2B5EF4-FFF2-40B4-BE49-F238E27FC236}">
                <a16:creationId xmlns:a16="http://schemas.microsoft.com/office/drawing/2014/main" id="{E2535B48-55F7-1424-BDCF-078A991FD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sp>
        <p:nvSpPr>
          <p:cNvPr id="5" name="Title 1">
            <a:extLst>
              <a:ext uri="{FF2B5EF4-FFF2-40B4-BE49-F238E27FC236}">
                <a16:creationId xmlns:a16="http://schemas.microsoft.com/office/drawing/2014/main" id="{223148D1-5BD6-8386-BA3E-287B86E8800B}"/>
              </a:ext>
            </a:extLst>
          </p:cNvPr>
          <p:cNvSpPr>
            <a:spLocks noGrp="1"/>
          </p:cNvSpPr>
          <p:nvPr>
            <p:ph type="title"/>
          </p:nvPr>
        </p:nvSpPr>
        <p:spPr>
          <a:xfrm>
            <a:off x="468001" y="795600"/>
            <a:ext cx="3598337" cy="914400"/>
          </a:xfrm>
        </p:spPr>
        <p:txBody>
          <a:bodyPr anchor="t">
            <a:normAutofit/>
          </a:bodyPr>
          <a:lstStyle/>
          <a:p>
            <a:r>
              <a:rPr lang="en-US" sz="2800" dirty="0">
                <a:solidFill>
                  <a:srgbClr val="A1B347"/>
                </a:solidFill>
                <a:cs typeface="Helvetica Neue" panose="02000503000000020004" pitchFamily="2" charset="0"/>
              </a:rPr>
              <a:t>Steps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FAECD3-33FC-FD49-BE45-F4CF663991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973" y="0"/>
            <a:ext cx="12050232" cy="6816277"/>
          </a:xfrm>
          <a:prstGeom prst="rect">
            <a:avLst/>
          </a:prstGeom>
        </p:spPr>
      </p:pic>
      <p:pic>
        <p:nvPicPr>
          <p:cNvPr id="6" name="Picture 5">
            <a:extLst>
              <a:ext uri="{FF2B5EF4-FFF2-40B4-BE49-F238E27FC236}">
                <a16:creationId xmlns:a16="http://schemas.microsoft.com/office/drawing/2014/main" id="{3C310FE5-72CD-3944-8EBA-58B27C4A7AAC}"/>
              </a:ext>
            </a:extLst>
          </p:cNvPr>
          <p:cNvPicPr>
            <a:picLocks noChangeAspect="1"/>
          </p:cNvPicPr>
          <p:nvPr/>
        </p:nvPicPr>
        <p:blipFill>
          <a:blip r:embed="rId3"/>
          <a:stretch>
            <a:fillRect/>
          </a:stretch>
        </p:blipFill>
        <p:spPr>
          <a:xfrm>
            <a:off x="9227148" y="164951"/>
            <a:ext cx="2877879" cy="1021768"/>
          </a:xfrm>
          <a:prstGeom prst="rect">
            <a:avLst/>
          </a:prstGeom>
          <a:solidFill>
            <a:schemeClr val="bg1"/>
          </a:solidFill>
          <a:ln w="38100">
            <a:solidFill>
              <a:schemeClr val="tx1"/>
            </a:solidFill>
          </a:ln>
        </p:spPr>
      </p:pic>
    </p:spTree>
    <p:extLst>
      <p:ext uri="{BB962C8B-B14F-4D97-AF65-F5344CB8AC3E}">
        <p14:creationId xmlns:p14="http://schemas.microsoft.com/office/powerpoint/2010/main" val="2850853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4E19B-99BB-8529-ACEF-6FF63B4FDA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463CE-86DE-D731-7E9A-CB9E473E8803}"/>
              </a:ext>
            </a:extLst>
          </p:cNvPr>
          <p:cNvSpPr>
            <a:spLocks noGrp="1"/>
          </p:cNvSpPr>
          <p:nvPr>
            <p:ph type="ctrTitle"/>
          </p:nvPr>
        </p:nvSpPr>
        <p:spPr>
          <a:xfrm>
            <a:off x="457200" y="-3459129"/>
            <a:ext cx="10591800" cy="4830729"/>
          </a:xfrm>
        </p:spPr>
        <p:txBody>
          <a:bodyPr/>
          <a:lstStyle/>
          <a:p>
            <a:r>
              <a:rPr lang="en-US" dirty="0">
                <a:solidFill>
                  <a:schemeClr val="bg1"/>
                </a:solidFill>
              </a:rPr>
              <a:t>Fermented Food Consumption Patterns</a:t>
            </a:r>
          </a:p>
        </p:txBody>
      </p:sp>
      <p:sp>
        <p:nvSpPr>
          <p:cNvPr id="11" name="TextBox 10">
            <a:extLst>
              <a:ext uri="{FF2B5EF4-FFF2-40B4-BE49-F238E27FC236}">
                <a16:creationId xmlns:a16="http://schemas.microsoft.com/office/drawing/2014/main" id="{758992E2-75B0-A773-41D8-015C98EA0D33}"/>
              </a:ext>
            </a:extLst>
          </p:cNvPr>
          <p:cNvSpPr txBox="1"/>
          <p:nvPr/>
        </p:nvSpPr>
        <p:spPr>
          <a:xfrm>
            <a:off x="457201" y="795600"/>
            <a:ext cx="4661555" cy="546175"/>
          </a:xfrm>
          <a:prstGeom prst="rect">
            <a:avLst/>
          </a:prstGeom>
          <a:noFill/>
        </p:spPr>
        <p:txBody>
          <a:bodyPr wrap="square">
            <a:spAutoFit/>
          </a:bodyPr>
          <a:lstStyle/>
          <a:p>
            <a:pPr>
              <a:lnSpc>
                <a:spcPts val="3940"/>
              </a:lnSpc>
            </a:pPr>
            <a:r>
              <a:rPr lang="en-CA" sz="2800" dirty="0">
                <a:solidFill>
                  <a:srgbClr val="A1B347"/>
                </a:solidFill>
                <a:latin typeface="Helvetica Neue" panose="02000503000000020004" pitchFamily="2" charset="0"/>
                <a:cs typeface="Helvetica Neue" panose="02000503000000020004" pitchFamily="2" charset="0"/>
              </a:rPr>
              <a:t>What do Canadians Say?</a:t>
            </a:r>
          </a:p>
        </p:txBody>
      </p:sp>
      <p:grpSp>
        <p:nvGrpSpPr>
          <p:cNvPr id="5" name="Group 4">
            <a:extLst>
              <a:ext uri="{FF2B5EF4-FFF2-40B4-BE49-F238E27FC236}">
                <a16:creationId xmlns:a16="http://schemas.microsoft.com/office/drawing/2014/main" id="{5103DF48-A8F8-D246-D633-E1ECFDDFC587}"/>
              </a:ext>
            </a:extLst>
          </p:cNvPr>
          <p:cNvGrpSpPr/>
          <p:nvPr/>
        </p:nvGrpSpPr>
        <p:grpSpPr>
          <a:xfrm>
            <a:off x="457200" y="2038788"/>
            <a:ext cx="4227101" cy="4294384"/>
            <a:chOff x="625065" y="1478146"/>
            <a:chExt cx="4227101" cy="4294385"/>
          </a:xfrm>
        </p:grpSpPr>
        <p:pic>
          <p:nvPicPr>
            <p:cNvPr id="4" name="Picture 3" descr="A map of canada with different shades of green&#10;&#10;AI-generated content may be incorrect.">
              <a:extLst>
                <a:ext uri="{FF2B5EF4-FFF2-40B4-BE49-F238E27FC236}">
                  <a16:creationId xmlns:a16="http://schemas.microsoft.com/office/drawing/2014/main" id="{4940BEEA-708F-B9DC-FEAC-958DB998B149}"/>
                </a:ext>
              </a:extLst>
            </p:cNvPr>
            <p:cNvPicPr>
              <a:picLocks noChangeAspect="1"/>
            </p:cNvPicPr>
            <p:nvPr/>
          </p:nvPicPr>
          <p:blipFill>
            <a:blip r:embed="rId3">
              <a:extLst>
                <a:ext uri="{28A0092B-C50C-407E-A947-70E740481C1C}">
                  <a14:useLocalDpi xmlns:a14="http://schemas.microsoft.com/office/drawing/2010/main" val="0"/>
                </a:ext>
              </a:extLst>
            </a:blip>
            <a:srcRect t="9422"/>
            <a:stretch>
              <a:fillRect/>
            </a:stretch>
          </p:blipFill>
          <p:spPr>
            <a:xfrm>
              <a:off x="819318" y="2411692"/>
              <a:ext cx="4032848" cy="2817719"/>
            </a:xfrm>
            <a:prstGeom prst="rect">
              <a:avLst/>
            </a:prstGeom>
          </p:spPr>
        </p:pic>
        <p:pic>
          <p:nvPicPr>
            <p:cNvPr id="6" name="Picture 5">
              <a:extLst>
                <a:ext uri="{FF2B5EF4-FFF2-40B4-BE49-F238E27FC236}">
                  <a16:creationId xmlns:a16="http://schemas.microsoft.com/office/drawing/2014/main" id="{9773CBFD-A34A-55CB-B235-115B98B3560A}"/>
                </a:ext>
              </a:extLst>
            </p:cNvPr>
            <p:cNvPicPr>
              <a:picLocks noChangeAspect="1"/>
            </p:cNvPicPr>
            <p:nvPr/>
          </p:nvPicPr>
          <p:blipFill>
            <a:blip r:embed="rId4">
              <a:extLst>
                <a:ext uri="{28A0092B-C50C-407E-A947-70E740481C1C}">
                  <a14:useLocalDpi xmlns:a14="http://schemas.microsoft.com/office/drawing/2010/main" val="0"/>
                </a:ext>
              </a:extLst>
            </a:blip>
            <a:srcRect r="18272"/>
            <a:stretch>
              <a:fillRect/>
            </a:stretch>
          </p:blipFill>
          <p:spPr>
            <a:xfrm>
              <a:off x="666098" y="1478146"/>
              <a:ext cx="1110615" cy="1454696"/>
            </a:xfrm>
            <a:prstGeom prst="rect">
              <a:avLst/>
            </a:prstGeom>
          </p:spPr>
        </p:pic>
        <p:sp>
          <p:nvSpPr>
            <p:cNvPr id="3" name="TextBox 2">
              <a:extLst>
                <a:ext uri="{FF2B5EF4-FFF2-40B4-BE49-F238E27FC236}">
                  <a16:creationId xmlns:a16="http://schemas.microsoft.com/office/drawing/2014/main" id="{A9E9BBAA-268F-3036-A7EF-FDC65B406EF7}"/>
                </a:ext>
              </a:extLst>
            </p:cNvPr>
            <p:cNvSpPr txBox="1"/>
            <p:nvPr/>
          </p:nvSpPr>
          <p:spPr>
            <a:xfrm>
              <a:off x="625065" y="5310866"/>
              <a:ext cx="3886000" cy="461665"/>
            </a:xfrm>
            <a:prstGeom prst="rect">
              <a:avLst/>
            </a:prstGeom>
            <a:noFill/>
          </p:spPr>
          <p:txBody>
            <a:bodyPr wrap="none" rtlCol="0">
              <a:spAutoFit/>
            </a:bodyPr>
            <a:lstStyle/>
            <a:p>
              <a:r>
                <a:rPr lang="en-US" sz="2400" dirty="0">
                  <a:latin typeface="Helvetica Neue" panose="02000503000000020004" pitchFamily="2" charset="0"/>
                  <a:cs typeface="Helvetica Neue" panose="02000503000000020004" pitchFamily="2" charset="0"/>
                </a:rPr>
                <a:t>4,045 Surveyed Canadians</a:t>
              </a:r>
            </a:p>
          </p:txBody>
        </p:sp>
      </p:grpSp>
      <p:pic>
        <p:nvPicPr>
          <p:cNvPr id="12" name="Picture 11" descr="A logo with colorful circles&#10;&#10;AI-generated content may be incorrect.">
            <a:extLst>
              <a:ext uri="{FF2B5EF4-FFF2-40B4-BE49-F238E27FC236}">
                <a16:creationId xmlns:a16="http://schemas.microsoft.com/office/drawing/2014/main" id="{8DE0F653-E29D-62AD-01C9-70C693DD2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pic>
        <p:nvPicPr>
          <p:cNvPr id="44" name="Picture 43">
            <a:extLst>
              <a:ext uri="{FF2B5EF4-FFF2-40B4-BE49-F238E27FC236}">
                <a16:creationId xmlns:a16="http://schemas.microsoft.com/office/drawing/2014/main" id="{BA9C6D5E-7E1D-434D-4E73-3B733F4677E0}"/>
              </a:ext>
            </a:extLst>
          </p:cNvPr>
          <p:cNvPicPr>
            <a:picLocks noChangeAspect="1"/>
          </p:cNvPicPr>
          <p:nvPr/>
        </p:nvPicPr>
        <p:blipFill>
          <a:blip r:embed="rId6"/>
          <a:stretch>
            <a:fillRect/>
          </a:stretch>
        </p:blipFill>
        <p:spPr>
          <a:xfrm>
            <a:off x="6585062" y="3493485"/>
            <a:ext cx="4572460" cy="3162095"/>
          </a:xfrm>
          <a:prstGeom prst="rect">
            <a:avLst/>
          </a:prstGeom>
        </p:spPr>
      </p:pic>
      <p:pic>
        <p:nvPicPr>
          <p:cNvPr id="45" name="Picture 44">
            <a:extLst>
              <a:ext uri="{FF2B5EF4-FFF2-40B4-BE49-F238E27FC236}">
                <a16:creationId xmlns:a16="http://schemas.microsoft.com/office/drawing/2014/main" id="{E7A662A8-4D49-32D8-C59F-3DC7398FB594}"/>
              </a:ext>
            </a:extLst>
          </p:cNvPr>
          <p:cNvPicPr>
            <a:picLocks noChangeAspect="1"/>
          </p:cNvPicPr>
          <p:nvPr/>
        </p:nvPicPr>
        <p:blipFill>
          <a:blip r:embed="rId7"/>
          <a:stretch>
            <a:fillRect/>
          </a:stretch>
        </p:blipFill>
        <p:spPr>
          <a:xfrm>
            <a:off x="6844206" y="457742"/>
            <a:ext cx="4054172" cy="3162095"/>
          </a:xfrm>
          <a:prstGeom prst="rect">
            <a:avLst/>
          </a:prstGeom>
        </p:spPr>
      </p:pic>
    </p:spTree>
    <p:extLst>
      <p:ext uri="{BB962C8B-B14F-4D97-AF65-F5344CB8AC3E}">
        <p14:creationId xmlns:p14="http://schemas.microsoft.com/office/powerpoint/2010/main" val="263192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F29FB-D8C8-F453-B5BC-53AD3963F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9D5630-7DE7-3B47-ACB0-7FEBF66EF42E}"/>
              </a:ext>
            </a:extLst>
          </p:cNvPr>
          <p:cNvSpPr>
            <a:spLocks noGrp="1"/>
          </p:cNvSpPr>
          <p:nvPr>
            <p:ph type="ctrTitle"/>
          </p:nvPr>
        </p:nvSpPr>
        <p:spPr>
          <a:xfrm>
            <a:off x="457200" y="-3459129"/>
            <a:ext cx="10591800" cy="4830729"/>
          </a:xfrm>
        </p:spPr>
        <p:txBody>
          <a:bodyPr/>
          <a:lstStyle/>
          <a:p>
            <a:r>
              <a:rPr lang="en-US" dirty="0">
                <a:solidFill>
                  <a:schemeClr val="bg1"/>
                </a:solidFill>
              </a:rPr>
              <a:t>Fermented Food Consumption Patterns</a:t>
            </a:r>
          </a:p>
        </p:txBody>
      </p:sp>
      <p:sp>
        <p:nvSpPr>
          <p:cNvPr id="11" name="TextBox 10">
            <a:extLst>
              <a:ext uri="{FF2B5EF4-FFF2-40B4-BE49-F238E27FC236}">
                <a16:creationId xmlns:a16="http://schemas.microsoft.com/office/drawing/2014/main" id="{11BDEF0B-FFFA-39E2-3E19-BEF65B510B17}"/>
              </a:ext>
            </a:extLst>
          </p:cNvPr>
          <p:cNvSpPr txBox="1"/>
          <p:nvPr/>
        </p:nvSpPr>
        <p:spPr>
          <a:xfrm>
            <a:off x="457201" y="795600"/>
            <a:ext cx="4661555" cy="546175"/>
          </a:xfrm>
          <a:prstGeom prst="rect">
            <a:avLst/>
          </a:prstGeom>
          <a:noFill/>
        </p:spPr>
        <p:txBody>
          <a:bodyPr wrap="square">
            <a:spAutoFit/>
          </a:bodyPr>
          <a:lstStyle/>
          <a:p>
            <a:pPr>
              <a:lnSpc>
                <a:spcPts val="3940"/>
              </a:lnSpc>
            </a:pPr>
            <a:r>
              <a:rPr lang="en-CA" sz="2800" dirty="0">
                <a:solidFill>
                  <a:srgbClr val="A1B347"/>
                </a:solidFill>
                <a:latin typeface="Helvetica Neue" panose="02000503000000020004" pitchFamily="2" charset="0"/>
                <a:cs typeface="Helvetica Neue" panose="02000503000000020004" pitchFamily="2" charset="0"/>
              </a:rPr>
              <a:t>What do Canadians Say?</a:t>
            </a:r>
          </a:p>
        </p:txBody>
      </p:sp>
      <p:grpSp>
        <p:nvGrpSpPr>
          <p:cNvPr id="5" name="Group 4">
            <a:extLst>
              <a:ext uri="{FF2B5EF4-FFF2-40B4-BE49-F238E27FC236}">
                <a16:creationId xmlns:a16="http://schemas.microsoft.com/office/drawing/2014/main" id="{CA13930F-850C-BF4F-B35F-3FBF0F79890F}"/>
              </a:ext>
            </a:extLst>
          </p:cNvPr>
          <p:cNvGrpSpPr/>
          <p:nvPr/>
        </p:nvGrpSpPr>
        <p:grpSpPr>
          <a:xfrm>
            <a:off x="457200" y="2038788"/>
            <a:ext cx="4227101" cy="4294384"/>
            <a:chOff x="625065" y="1478146"/>
            <a:chExt cx="4227101" cy="4294385"/>
          </a:xfrm>
        </p:grpSpPr>
        <p:pic>
          <p:nvPicPr>
            <p:cNvPr id="4" name="Picture 3" descr="A map of canada with different shades of green&#10;&#10;AI-generated content may be incorrect.">
              <a:extLst>
                <a:ext uri="{FF2B5EF4-FFF2-40B4-BE49-F238E27FC236}">
                  <a16:creationId xmlns:a16="http://schemas.microsoft.com/office/drawing/2014/main" id="{7F5040E3-D067-C972-4842-FC70485A9894}"/>
                </a:ext>
              </a:extLst>
            </p:cNvPr>
            <p:cNvPicPr>
              <a:picLocks noChangeAspect="1"/>
            </p:cNvPicPr>
            <p:nvPr/>
          </p:nvPicPr>
          <p:blipFill>
            <a:blip r:embed="rId3">
              <a:extLst>
                <a:ext uri="{28A0092B-C50C-407E-A947-70E740481C1C}">
                  <a14:useLocalDpi xmlns:a14="http://schemas.microsoft.com/office/drawing/2010/main" val="0"/>
                </a:ext>
              </a:extLst>
            </a:blip>
            <a:srcRect t="9422"/>
            <a:stretch>
              <a:fillRect/>
            </a:stretch>
          </p:blipFill>
          <p:spPr>
            <a:xfrm>
              <a:off x="819318" y="2411692"/>
              <a:ext cx="4032848" cy="2817719"/>
            </a:xfrm>
            <a:prstGeom prst="rect">
              <a:avLst/>
            </a:prstGeom>
          </p:spPr>
        </p:pic>
        <p:pic>
          <p:nvPicPr>
            <p:cNvPr id="6" name="Picture 5">
              <a:extLst>
                <a:ext uri="{FF2B5EF4-FFF2-40B4-BE49-F238E27FC236}">
                  <a16:creationId xmlns:a16="http://schemas.microsoft.com/office/drawing/2014/main" id="{E4781417-E6C8-F8BB-D520-666E5756DFA6}"/>
                </a:ext>
              </a:extLst>
            </p:cNvPr>
            <p:cNvPicPr>
              <a:picLocks noChangeAspect="1"/>
            </p:cNvPicPr>
            <p:nvPr/>
          </p:nvPicPr>
          <p:blipFill>
            <a:blip r:embed="rId4">
              <a:extLst>
                <a:ext uri="{28A0092B-C50C-407E-A947-70E740481C1C}">
                  <a14:useLocalDpi xmlns:a14="http://schemas.microsoft.com/office/drawing/2010/main" val="0"/>
                </a:ext>
              </a:extLst>
            </a:blip>
            <a:srcRect r="18272"/>
            <a:stretch>
              <a:fillRect/>
            </a:stretch>
          </p:blipFill>
          <p:spPr>
            <a:xfrm>
              <a:off x="666098" y="1478146"/>
              <a:ext cx="1110615" cy="1454696"/>
            </a:xfrm>
            <a:prstGeom prst="rect">
              <a:avLst/>
            </a:prstGeom>
          </p:spPr>
        </p:pic>
        <p:sp>
          <p:nvSpPr>
            <p:cNvPr id="3" name="TextBox 2">
              <a:extLst>
                <a:ext uri="{FF2B5EF4-FFF2-40B4-BE49-F238E27FC236}">
                  <a16:creationId xmlns:a16="http://schemas.microsoft.com/office/drawing/2014/main" id="{B0EAD06D-F650-B388-74CC-AF07CBD67723}"/>
                </a:ext>
              </a:extLst>
            </p:cNvPr>
            <p:cNvSpPr txBox="1"/>
            <p:nvPr/>
          </p:nvSpPr>
          <p:spPr>
            <a:xfrm>
              <a:off x="625065" y="5310866"/>
              <a:ext cx="3886000" cy="461665"/>
            </a:xfrm>
            <a:prstGeom prst="rect">
              <a:avLst/>
            </a:prstGeom>
            <a:noFill/>
          </p:spPr>
          <p:txBody>
            <a:bodyPr wrap="none" rtlCol="0">
              <a:spAutoFit/>
            </a:bodyPr>
            <a:lstStyle/>
            <a:p>
              <a:r>
                <a:rPr lang="en-US" sz="2400" dirty="0">
                  <a:latin typeface="Helvetica Neue" panose="02000503000000020004" pitchFamily="2" charset="0"/>
                  <a:cs typeface="Helvetica Neue" panose="02000503000000020004" pitchFamily="2" charset="0"/>
                </a:rPr>
                <a:t>4,045 Surveyed Canadians</a:t>
              </a:r>
            </a:p>
          </p:txBody>
        </p:sp>
      </p:grpSp>
      <p:graphicFrame>
        <p:nvGraphicFramePr>
          <p:cNvPr id="27" name="Chart 26">
            <a:extLst>
              <a:ext uri="{FF2B5EF4-FFF2-40B4-BE49-F238E27FC236}">
                <a16:creationId xmlns:a16="http://schemas.microsoft.com/office/drawing/2014/main" id="{843EF7CC-24A8-9B68-FA65-79C0AACD9DD3}"/>
              </a:ext>
            </a:extLst>
          </p:cNvPr>
          <p:cNvGraphicFramePr>
            <a:graphicFrameLocks/>
          </p:cNvGraphicFramePr>
          <p:nvPr/>
        </p:nvGraphicFramePr>
        <p:xfrm>
          <a:off x="5356505" y="1482538"/>
          <a:ext cx="6443812" cy="4691759"/>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a:extLst>
              <a:ext uri="{FF2B5EF4-FFF2-40B4-BE49-F238E27FC236}">
                <a16:creationId xmlns:a16="http://schemas.microsoft.com/office/drawing/2014/main" id="{DF951BA5-79CA-F6DA-B229-AD22104D7AC6}"/>
              </a:ext>
            </a:extLst>
          </p:cNvPr>
          <p:cNvSpPr txBox="1"/>
          <p:nvPr/>
        </p:nvSpPr>
        <p:spPr>
          <a:xfrm rot="16200000">
            <a:off x="4378327" y="2960927"/>
            <a:ext cx="1850186" cy="369332"/>
          </a:xfrm>
          <a:prstGeom prst="rect">
            <a:avLst/>
          </a:prstGeom>
          <a:noFill/>
        </p:spPr>
        <p:txBody>
          <a:bodyPr wrap="none" rtlCol="0">
            <a:spAutoFit/>
          </a:bodyPr>
          <a:lstStyle/>
          <a:p>
            <a:r>
              <a:rPr lang="en-US" dirty="0">
                <a:latin typeface="Helvetica Neue" panose="02000503000000020004" pitchFamily="2" charset="0"/>
              </a:rPr>
              <a:t>% Respondents</a:t>
            </a:r>
          </a:p>
        </p:txBody>
      </p:sp>
      <p:pic>
        <p:nvPicPr>
          <p:cNvPr id="12" name="Picture 11" descr="A logo with colorful circles&#10;&#10;AI-generated content may be incorrect.">
            <a:extLst>
              <a:ext uri="{FF2B5EF4-FFF2-40B4-BE49-F238E27FC236}">
                <a16:creationId xmlns:a16="http://schemas.microsoft.com/office/drawing/2014/main" id="{3B40CAC3-4608-104D-60D4-5AD297531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spTree>
    <p:extLst>
      <p:ext uri="{BB962C8B-B14F-4D97-AF65-F5344CB8AC3E}">
        <p14:creationId xmlns:p14="http://schemas.microsoft.com/office/powerpoint/2010/main" val="228599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9E0619-AD02-2E92-10C6-50BB614CEC14}"/>
              </a:ext>
            </a:extLst>
          </p:cNvPr>
          <p:cNvPicPr>
            <a:picLocks noChangeAspect="1"/>
          </p:cNvPicPr>
          <p:nvPr/>
        </p:nvPicPr>
        <p:blipFill>
          <a:blip r:embed="rId2"/>
          <a:srcRect l="56564" t="34297"/>
          <a:stretch>
            <a:fillRect/>
          </a:stretch>
        </p:blipFill>
        <p:spPr>
          <a:xfrm>
            <a:off x="6096000" y="272165"/>
            <a:ext cx="5805216" cy="6585835"/>
          </a:xfrm>
          <a:prstGeom prst="rect">
            <a:avLst/>
          </a:prstGeom>
        </p:spPr>
      </p:pic>
      <p:sp>
        <p:nvSpPr>
          <p:cNvPr id="7" name="TextBox 6">
            <a:extLst>
              <a:ext uri="{FF2B5EF4-FFF2-40B4-BE49-F238E27FC236}">
                <a16:creationId xmlns:a16="http://schemas.microsoft.com/office/drawing/2014/main" id="{E08CC991-62CB-2E97-50D6-96A4AB2A6760}"/>
              </a:ext>
            </a:extLst>
          </p:cNvPr>
          <p:cNvSpPr txBox="1"/>
          <p:nvPr/>
        </p:nvSpPr>
        <p:spPr>
          <a:xfrm>
            <a:off x="457201" y="795600"/>
            <a:ext cx="4661555" cy="546175"/>
          </a:xfrm>
          <a:prstGeom prst="rect">
            <a:avLst/>
          </a:prstGeom>
          <a:noFill/>
        </p:spPr>
        <p:txBody>
          <a:bodyPr wrap="square">
            <a:spAutoFit/>
          </a:bodyPr>
          <a:lstStyle/>
          <a:p>
            <a:pPr>
              <a:lnSpc>
                <a:spcPts val="3940"/>
              </a:lnSpc>
            </a:pPr>
            <a:r>
              <a:rPr lang="en-CA" sz="2800" dirty="0">
                <a:solidFill>
                  <a:srgbClr val="A1B347"/>
                </a:solidFill>
                <a:latin typeface="Helvetica Neue" panose="02000503000000020004" pitchFamily="2" charset="0"/>
                <a:cs typeface="Helvetica Neue" panose="02000503000000020004" pitchFamily="2" charset="0"/>
              </a:rPr>
              <a:t>What do Canadians Say?</a:t>
            </a:r>
          </a:p>
        </p:txBody>
      </p:sp>
      <p:pic>
        <p:nvPicPr>
          <p:cNvPr id="8" name="Picture 7" descr="A logo with colorful circles&#10;&#10;AI-generated content may be incorrect.">
            <a:extLst>
              <a:ext uri="{FF2B5EF4-FFF2-40B4-BE49-F238E27FC236}">
                <a16:creationId xmlns:a16="http://schemas.microsoft.com/office/drawing/2014/main" id="{3A54D532-437C-C0F8-D524-5C57CA544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sp>
        <p:nvSpPr>
          <p:cNvPr id="10" name="TextBox 9">
            <a:extLst>
              <a:ext uri="{FF2B5EF4-FFF2-40B4-BE49-F238E27FC236}">
                <a16:creationId xmlns:a16="http://schemas.microsoft.com/office/drawing/2014/main" id="{B75A2E94-29B1-43C3-179C-21BE74E3362C}"/>
              </a:ext>
            </a:extLst>
          </p:cNvPr>
          <p:cNvSpPr txBox="1"/>
          <p:nvPr/>
        </p:nvSpPr>
        <p:spPr>
          <a:xfrm>
            <a:off x="457202" y="2179403"/>
            <a:ext cx="5214551" cy="1477328"/>
          </a:xfrm>
          <a:prstGeom prst="rect">
            <a:avLst/>
          </a:prstGeom>
          <a:noFill/>
        </p:spPr>
        <p:txBody>
          <a:bodyPr wrap="square">
            <a:spAutoFit/>
          </a:bodyPr>
          <a:lstStyle/>
          <a:p>
            <a:r>
              <a:rPr lang="en-CA" dirty="0">
                <a:latin typeface="Helvetica Neue" panose="02000503000000020004" pitchFamily="2" charset="0"/>
                <a:cs typeface="Helvetica Neue" panose="02000503000000020004" pitchFamily="2" charset="0"/>
              </a:rPr>
              <a:t>Sociodemographic characteristics, prior exposure to fermented foods, openness to trying new foods, and health-related behaviors are positively associated with higher fermented food consumption.</a:t>
            </a:r>
            <a:endParaRPr lang="en-US" dirty="0">
              <a:latin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1F642812-05F3-AB5D-E0B8-782658D35695}"/>
              </a:ext>
            </a:extLst>
          </p:cNvPr>
          <p:cNvSpPr txBox="1"/>
          <p:nvPr/>
        </p:nvSpPr>
        <p:spPr>
          <a:xfrm>
            <a:off x="457201" y="4786355"/>
            <a:ext cx="5058697" cy="923330"/>
          </a:xfrm>
          <a:prstGeom prst="rect">
            <a:avLst/>
          </a:prstGeom>
          <a:noFill/>
          <a:ln>
            <a:solidFill>
              <a:schemeClr val="tx1"/>
            </a:solidFill>
          </a:ln>
        </p:spPr>
        <p:txBody>
          <a:bodyPr wrap="square">
            <a:spAutoFit/>
          </a:bodyPr>
          <a:lstStyle/>
          <a:p>
            <a:r>
              <a:rPr lang="en-CA" dirty="0">
                <a:latin typeface="Helvetica Neue" panose="02000503000000020004" pitchFamily="2" charset="0"/>
                <a:cs typeface="Helvetica Neue" panose="02000503000000020004" pitchFamily="2" charset="0"/>
              </a:rPr>
              <a:t>Higher education, higher income, and younger age are associated with higher fermented food consumption.</a:t>
            </a:r>
            <a:endParaRPr lang="en-US" dirty="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64443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78AE9-68FA-162E-6486-BAEECC85417E}"/>
            </a:ext>
          </a:extLst>
        </p:cNvPr>
        <p:cNvGrpSpPr/>
        <p:nvPr/>
      </p:nvGrpSpPr>
      <p:grpSpPr>
        <a:xfrm>
          <a:off x="0" y="0"/>
          <a:ext cx="0" cy="0"/>
          <a:chOff x="0" y="0"/>
          <a:chExt cx="0" cy="0"/>
        </a:xfrm>
      </p:grpSpPr>
      <p:grpSp>
        <p:nvGrpSpPr>
          <p:cNvPr id="43" name="Group 42">
            <a:extLst>
              <a:ext uri="{FF2B5EF4-FFF2-40B4-BE49-F238E27FC236}">
                <a16:creationId xmlns:a16="http://schemas.microsoft.com/office/drawing/2014/main" id="{B1E32728-978D-6912-1227-219DB4053C3C}"/>
              </a:ext>
            </a:extLst>
          </p:cNvPr>
          <p:cNvGrpSpPr/>
          <p:nvPr/>
        </p:nvGrpSpPr>
        <p:grpSpPr>
          <a:xfrm>
            <a:off x="5237039" y="179169"/>
            <a:ext cx="4837024" cy="6702582"/>
            <a:chOff x="6900628" y="155418"/>
            <a:chExt cx="4837024" cy="6702582"/>
          </a:xfrm>
        </p:grpSpPr>
        <p:pic>
          <p:nvPicPr>
            <p:cNvPr id="44" name="Picture 43" descr="A close-up of a graph&#10;&#10;AI-generated content may be incorrect.">
              <a:extLst>
                <a:ext uri="{FF2B5EF4-FFF2-40B4-BE49-F238E27FC236}">
                  <a16:creationId xmlns:a16="http://schemas.microsoft.com/office/drawing/2014/main" id="{0CA4BCC3-D0C0-AE6A-A2AE-440AB9F9153A}"/>
                </a:ext>
              </a:extLst>
            </p:cNvPr>
            <p:cNvPicPr>
              <a:picLocks noChangeAspect="1"/>
            </p:cNvPicPr>
            <p:nvPr/>
          </p:nvPicPr>
          <p:blipFill>
            <a:blip r:embed="rId3">
              <a:extLst>
                <a:ext uri="{28A0092B-C50C-407E-A947-70E740481C1C}">
                  <a14:useLocalDpi xmlns:a14="http://schemas.microsoft.com/office/drawing/2010/main" val="0"/>
                </a:ext>
              </a:extLst>
            </a:blip>
            <a:srcRect l="60800" t="7313"/>
            <a:stretch>
              <a:fillRect/>
            </a:stretch>
          </p:blipFill>
          <p:spPr>
            <a:xfrm>
              <a:off x="6900628" y="424729"/>
              <a:ext cx="4837024" cy="6433271"/>
            </a:xfrm>
            <a:prstGeom prst="rect">
              <a:avLst/>
            </a:prstGeom>
          </p:spPr>
        </p:pic>
        <p:sp>
          <p:nvSpPr>
            <p:cNvPr id="45" name="Rectangle 44">
              <a:extLst>
                <a:ext uri="{FF2B5EF4-FFF2-40B4-BE49-F238E27FC236}">
                  <a16:creationId xmlns:a16="http://schemas.microsoft.com/office/drawing/2014/main" id="{AAB8854C-25DB-6D68-E3EB-F58208386ECC}"/>
                </a:ext>
              </a:extLst>
            </p:cNvPr>
            <p:cNvSpPr/>
            <p:nvPr/>
          </p:nvSpPr>
          <p:spPr>
            <a:xfrm>
              <a:off x="7122160" y="155418"/>
              <a:ext cx="528320" cy="3149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grpSp>
      <p:grpSp>
        <p:nvGrpSpPr>
          <p:cNvPr id="30" name="Group 29">
            <a:extLst>
              <a:ext uri="{FF2B5EF4-FFF2-40B4-BE49-F238E27FC236}">
                <a16:creationId xmlns:a16="http://schemas.microsoft.com/office/drawing/2014/main" id="{1455E4F3-98C9-4CC3-A173-6B971532DE6D}"/>
              </a:ext>
            </a:extLst>
          </p:cNvPr>
          <p:cNvGrpSpPr/>
          <p:nvPr/>
        </p:nvGrpSpPr>
        <p:grpSpPr>
          <a:xfrm>
            <a:off x="9888680" y="2654695"/>
            <a:ext cx="6362700" cy="1677577"/>
            <a:chOff x="9807124" y="705051"/>
            <a:chExt cx="6362700" cy="1677577"/>
          </a:xfrm>
        </p:grpSpPr>
        <p:sp>
          <p:nvSpPr>
            <p:cNvPr id="40" name="TextBox 39">
              <a:extLst>
                <a:ext uri="{FF2B5EF4-FFF2-40B4-BE49-F238E27FC236}">
                  <a16:creationId xmlns:a16="http://schemas.microsoft.com/office/drawing/2014/main" id="{1DC8D251-7C42-F111-B5BE-3CC1213E24D1}"/>
                </a:ext>
              </a:extLst>
            </p:cNvPr>
            <p:cNvSpPr txBox="1"/>
            <p:nvPr/>
          </p:nvSpPr>
          <p:spPr>
            <a:xfrm>
              <a:off x="9807124" y="705051"/>
              <a:ext cx="6362700" cy="1015663"/>
            </a:xfrm>
            <a:prstGeom prst="rect">
              <a:avLst/>
            </a:prstGeom>
            <a:noFill/>
          </p:spPr>
          <p:txBody>
            <a:bodyPr wrap="square">
              <a:spAutoFit/>
            </a:bodyPr>
            <a:lstStyle/>
            <a:p>
              <a:br>
                <a:rPr lang="en-US" sz="2000" dirty="0">
                  <a:latin typeface="Helvetica Neue" panose="02000503000000020004" pitchFamily="2" charset="0"/>
                </a:rPr>
              </a:br>
              <a:r>
                <a:rPr lang="en-US" sz="2000" dirty="0">
                  <a:latin typeface="Helvetica Neue" panose="02000503000000020004" pitchFamily="2" charset="0"/>
                  <a:cs typeface="Helvetica Neue" panose="02000503000000020004" pitchFamily="2" charset="0"/>
                </a:rPr>
                <a:t>#1 Taste</a:t>
              </a:r>
            </a:p>
            <a:p>
              <a:endParaRPr lang="en-US" sz="2000" dirty="0">
                <a:latin typeface="Helvetica Neue" panose="02000503000000020004" pitchFamily="2" charset="0"/>
              </a:endParaRPr>
            </a:p>
          </p:txBody>
        </p:sp>
        <p:pic>
          <p:nvPicPr>
            <p:cNvPr id="26" name="Picture 25" descr="A bowl of yogurt&#10;&#10;AI-generated content may be incorrect.">
              <a:extLst>
                <a:ext uri="{FF2B5EF4-FFF2-40B4-BE49-F238E27FC236}">
                  <a16:creationId xmlns:a16="http://schemas.microsoft.com/office/drawing/2014/main" id="{3DD1A107-5FD1-7F8A-E83F-20A25F6FF089}"/>
                </a:ext>
              </a:extLst>
            </p:cNvPr>
            <p:cNvPicPr>
              <a:picLocks noChangeAspect="1"/>
            </p:cNvPicPr>
            <p:nvPr/>
          </p:nvPicPr>
          <p:blipFill>
            <a:blip r:embed="rId4"/>
            <a:stretch>
              <a:fillRect/>
            </a:stretch>
          </p:blipFill>
          <p:spPr>
            <a:xfrm>
              <a:off x="10006638" y="1472911"/>
              <a:ext cx="782037" cy="909717"/>
            </a:xfrm>
            <a:prstGeom prst="rect">
              <a:avLst/>
            </a:prstGeom>
          </p:spPr>
        </p:pic>
        <p:pic>
          <p:nvPicPr>
            <p:cNvPr id="28" name="Picture 27" descr="A slice of cheese with text&#10;&#10;AI-generated content may be incorrect.">
              <a:extLst>
                <a:ext uri="{FF2B5EF4-FFF2-40B4-BE49-F238E27FC236}">
                  <a16:creationId xmlns:a16="http://schemas.microsoft.com/office/drawing/2014/main" id="{89E82B31-FAF3-DC8F-B029-9D94CBB39DCE}"/>
                </a:ext>
              </a:extLst>
            </p:cNvPr>
            <p:cNvPicPr>
              <a:picLocks noChangeAspect="1"/>
            </p:cNvPicPr>
            <p:nvPr/>
          </p:nvPicPr>
          <p:blipFill>
            <a:blip r:embed="rId5"/>
            <a:srcRect l="8438"/>
            <a:stretch>
              <a:fillRect/>
            </a:stretch>
          </p:blipFill>
          <p:spPr>
            <a:xfrm>
              <a:off x="10853505" y="1460375"/>
              <a:ext cx="840261" cy="909717"/>
            </a:xfrm>
            <a:prstGeom prst="rect">
              <a:avLst/>
            </a:prstGeom>
          </p:spPr>
        </p:pic>
      </p:grpSp>
      <p:grpSp>
        <p:nvGrpSpPr>
          <p:cNvPr id="31" name="Group 30">
            <a:extLst>
              <a:ext uri="{FF2B5EF4-FFF2-40B4-BE49-F238E27FC236}">
                <a16:creationId xmlns:a16="http://schemas.microsoft.com/office/drawing/2014/main" id="{D010B582-F839-94E1-22D1-F5B270E77979}"/>
              </a:ext>
            </a:extLst>
          </p:cNvPr>
          <p:cNvGrpSpPr/>
          <p:nvPr/>
        </p:nvGrpSpPr>
        <p:grpSpPr>
          <a:xfrm>
            <a:off x="9902437" y="4473021"/>
            <a:ext cx="8084820" cy="1779445"/>
            <a:chOff x="9820881" y="2523377"/>
            <a:chExt cx="8084820" cy="1779445"/>
          </a:xfrm>
        </p:grpSpPr>
        <p:sp>
          <p:nvSpPr>
            <p:cNvPr id="42" name="TextBox 41">
              <a:extLst>
                <a:ext uri="{FF2B5EF4-FFF2-40B4-BE49-F238E27FC236}">
                  <a16:creationId xmlns:a16="http://schemas.microsoft.com/office/drawing/2014/main" id="{1631DCE3-9276-D9A7-6BAA-D401EDD072FE}"/>
                </a:ext>
              </a:extLst>
            </p:cNvPr>
            <p:cNvSpPr txBox="1"/>
            <p:nvPr/>
          </p:nvSpPr>
          <p:spPr>
            <a:xfrm>
              <a:off x="9820881" y="2523377"/>
              <a:ext cx="8084820" cy="400110"/>
            </a:xfrm>
            <a:prstGeom prst="rect">
              <a:avLst/>
            </a:prstGeom>
            <a:noFill/>
          </p:spPr>
          <p:txBody>
            <a:bodyPr wrap="square">
              <a:spAutoFit/>
            </a:bodyPr>
            <a:lstStyle/>
            <a:p>
              <a:r>
                <a:rPr lang="en-US" sz="2000" dirty="0">
                  <a:latin typeface="Helvetica Neue" panose="02000503000000020004" pitchFamily="2" charset="0"/>
                  <a:cs typeface="Helvetica Neue" panose="02000503000000020004" pitchFamily="2" charset="0"/>
                </a:rPr>
                <a:t>#2 Health</a:t>
              </a:r>
            </a:p>
          </p:txBody>
        </p:sp>
        <p:pic>
          <p:nvPicPr>
            <p:cNvPr id="27" name="Picture 26" descr="A glass of milk with text&#10;&#10;AI-generated content may be incorrect.">
              <a:extLst>
                <a:ext uri="{FF2B5EF4-FFF2-40B4-BE49-F238E27FC236}">
                  <a16:creationId xmlns:a16="http://schemas.microsoft.com/office/drawing/2014/main" id="{C4328099-2E11-147E-08EA-DCEA25745A73}"/>
                </a:ext>
              </a:extLst>
            </p:cNvPr>
            <p:cNvPicPr>
              <a:picLocks noChangeAspect="1"/>
            </p:cNvPicPr>
            <p:nvPr/>
          </p:nvPicPr>
          <p:blipFill>
            <a:blip r:embed="rId6"/>
            <a:srcRect l="10701" r="17487"/>
            <a:stretch>
              <a:fillRect/>
            </a:stretch>
          </p:blipFill>
          <p:spPr>
            <a:xfrm>
              <a:off x="10060982" y="3172755"/>
              <a:ext cx="757638" cy="1130067"/>
            </a:xfrm>
            <a:prstGeom prst="rect">
              <a:avLst/>
            </a:prstGeom>
          </p:spPr>
        </p:pic>
        <p:pic>
          <p:nvPicPr>
            <p:cNvPr id="29" name="Picture 28" descr="A jar of kombucha tea&#10;&#10;AI-generated content may be incorrect.">
              <a:extLst>
                <a:ext uri="{FF2B5EF4-FFF2-40B4-BE49-F238E27FC236}">
                  <a16:creationId xmlns:a16="http://schemas.microsoft.com/office/drawing/2014/main" id="{521C9E64-E9B7-0A0E-7E6D-8225A740CE10}"/>
                </a:ext>
              </a:extLst>
            </p:cNvPr>
            <p:cNvPicPr>
              <a:picLocks noChangeAspect="1"/>
            </p:cNvPicPr>
            <p:nvPr/>
          </p:nvPicPr>
          <p:blipFill>
            <a:blip r:embed="rId7"/>
            <a:srcRect r="6819"/>
            <a:stretch>
              <a:fillRect/>
            </a:stretch>
          </p:blipFill>
          <p:spPr>
            <a:xfrm>
              <a:off x="10857579" y="3172755"/>
              <a:ext cx="836188" cy="1103360"/>
            </a:xfrm>
            <a:prstGeom prst="rect">
              <a:avLst/>
            </a:prstGeom>
          </p:spPr>
        </p:pic>
      </p:grpSp>
      <p:pic>
        <p:nvPicPr>
          <p:cNvPr id="34" name="Picture 33" descr="A close-up of a graph&#10;&#10;AI-generated content may be incorrect.">
            <a:extLst>
              <a:ext uri="{FF2B5EF4-FFF2-40B4-BE49-F238E27FC236}">
                <a16:creationId xmlns:a16="http://schemas.microsoft.com/office/drawing/2014/main" id="{856B31BD-5692-153A-A750-26D8733D1314}"/>
              </a:ext>
            </a:extLst>
          </p:cNvPr>
          <p:cNvPicPr>
            <a:picLocks noChangeAspect="1"/>
          </p:cNvPicPr>
          <p:nvPr/>
        </p:nvPicPr>
        <p:blipFill>
          <a:blip r:embed="rId3">
            <a:extLst>
              <a:ext uri="{28A0092B-C50C-407E-A947-70E740481C1C}">
                <a14:useLocalDpi xmlns:a14="http://schemas.microsoft.com/office/drawing/2010/main" val="0"/>
              </a:ext>
            </a:extLst>
          </a:blip>
          <a:srcRect l="65642" t="42788" r="13496" b="48026"/>
          <a:stretch>
            <a:fillRect/>
          </a:stretch>
        </p:blipFill>
        <p:spPr>
          <a:xfrm>
            <a:off x="4835226" y="2714489"/>
            <a:ext cx="4837023" cy="1147055"/>
          </a:xfrm>
          <a:prstGeom prst="rect">
            <a:avLst/>
          </a:prstGeom>
          <a:ln w="57150">
            <a:solidFill>
              <a:schemeClr val="accent5"/>
            </a:solidFill>
          </a:ln>
        </p:spPr>
      </p:pic>
      <p:pic>
        <p:nvPicPr>
          <p:cNvPr id="35" name="Picture 34" descr="A close-up of a graph&#10;&#10;AI-generated content may be incorrect.">
            <a:extLst>
              <a:ext uri="{FF2B5EF4-FFF2-40B4-BE49-F238E27FC236}">
                <a16:creationId xmlns:a16="http://schemas.microsoft.com/office/drawing/2014/main" id="{88F2FF7F-EE24-D917-B64F-3CA9E197B87F}"/>
              </a:ext>
            </a:extLst>
          </p:cNvPr>
          <p:cNvPicPr>
            <a:picLocks noChangeAspect="1"/>
          </p:cNvPicPr>
          <p:nvPr/>
        </p:nvPicPr>
        <p:blipFill>
          <a:blip r:embed="rId3">
            <a:extLst>
              <a:ext uri="{28A0092B-C50C-407E-A947-70E740481C1C}">
                <a14:useLocalDpi xmlns:a14="http://schemas.microsoft.com/office/drawing/2010/main" val="0"/>
              </a:ext>
            </a:extLst>
          </a:blip>
          <a:srcRect l="66955" t="78631" r="7192"/>
          <a:stretch>
            <a:fillRect/>
          </a:stretch>
        </p:blipFill>
        <p:spPr>
          <a:xfrm>
            <a:off x="4900732" y="4377954"/>
            <a:ext cx="4771517" cy="2248903"/>
          </a:xfrm>
          <a:prstGeom prst="rect">
            <a:avLst/>
          </a:prstGeom>
          <a:ln w="57150">
            <a:solidFill>
              <a:schemeClr val="accent5"/>
            </a:solidFill>
          </a:ln>
        </p:spPr>
      </p:pic>
      <p:pic>
        <p:nvPicPr>
          <p:cNvPr id="14" name="Picture 13" descr="A close-up of a graph&#10;&#10;AI-generated content may be incorrect.">
            <a:extLst>
              <a:ext uri="{FF2B5EF4-FFF2-40B4-BE49-F238E27FC236}">
                <a16:creationId xmlns:a16="http://schemas.microsoft.com/office/drawing/2014/main" id="{86873FBE-F40C-6153-2462-1BA7048A935C}"/>
              </a:ext>
            </a:extLst>
          </p:cNvPr>
          <p:cNvPicPr>
            <a:picLocks noChangeAspect="1"/>
          </p:cNvPicPr>
          <p:nvPr/>
        </p:nvPicPr>
        <p:blipFill>
          <a:blip r:embed="rId3">
            <a:extLst>
              <a:ext uri="{28A0092B-C50C-407E-A947-70E740481C1C}">
                <a14:useLocalDpi xmlns:a14="http://schemas.microsoft.com/office/drawing/2010/main" val="0"/>
              </a:ext>
            </a:extLst>
          </a:blip>
          <a:srcRect l="74057" t="9098" r="3285" b="89132"/>
          <a:stretch>
            <a:fillRect/>
          </a:stretch>
        </p:blipFill>
        <p:spPr>
          <a:xfrm>
            <a:off x="5961178" y="448480"/>
            <a:ext cx="5995471" cy="263483"/>
          </a:xfrm>
          <a:prstGeom prst="rect">
            <a:avLst/>
          </a:prstGeom>
        </p:spPr>
      </p:pic>
      <p:pic>
        <p:nvPicPr>
          <p:cNvPr id="2" name="Picture 1" descr="A logo with colorful circles&#10;&#10;AI-generated content may be incorrect.">
            <a:extLst>
              <a:ext uri="{FF2B5EF4-FFF2-40B4-BE49-F238E27FC236}">
                <a16:creationId xmlns:a16="http://schemas.microsoft.com/office/drawing/2014/main" id="{55BF15BB-AAEE-79C0-FA70-7536FFF65A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sp>
        <p:nvSpPr>
          <p:cNvPr id="3" name="TextBox 2">
            <a:extLst>
              <a:ext uri="{FF2B5EF4-FFF2-40B4-BE49-F238E27FC236}">
                <a16:creationId xmlns:a16="http://schemas.microsoft.com/office/drawing/2014/main" id="{7D9D250B-BF29-F387-42C6-BC8EF97CDD4A}"/>
              </a:ext>
            </a:extLst>
          </p:cNvPr>
          <p:cNvSpPr txBox="1"/>
          <p:nvPr/>
        </p:nvSpPr>
        <p:spPr>
          <a:xfrm>
            <a:off x="457201" y="795600"/>
            <a:ext cx="4661555" cy="546175"/>
          </a:xfrm>
          <a:prstGeom prst="rect">
            <a:avLst/>
          </a:prstGeom>
          <a:noFill/>
        </p:spPr>
        <p:txBody>
          <a:bodyPr wrap="square">
            <a:spAutoFit/>
          </a:bodyPr>
          <a:lstStyle/>
          <a:p>
            <a:pPr>
              <a:lnSpc>
                <a:spcPts val="3940"/>
              </a:lnSpc>
            </a:pPr>
            <a:r>
              <a:rPr lang="en-CA" sz="2800" dirty="0">
                <a:solidFill>
                  <a:srgbClr val="A1B347"/>
                </a:solidFill>
                <a:latin typeface="Helvetica Neue" panose="02000503000000020004" pitchFamily="2" charset="0"/>
                <a:cs typeface="Helvetica Neue" panose="02000503000000020004" pitchFamily="2" charset="0"/>
              </a:rPr>
              <a:t>What do Canadians Say?</a:t>
            </a:r>
          </a:p>
        </p:txBody>
      </p:sp>
      <p:grpSp>
        <p:nvGrpSpPr>
          <p:cNvPr id="11" name="Group 10">
            <a:extLst>
              <a:ext uri="{FF2B5EF4-FFF2-40B4-BE49-F238E27FC236}">
                <a16:creationId xmlns:a16="http://schemas.microsoft.com/office/drawing/2014/main" id="{DE8600E9-5DED-A91A-5D97-6867A2371C6C}"/>
              </a:ext>
            </a:extLst>
          </p:cNvPr>
          <p:cNvGrpSpPr/>
          <p:nvPr/>
        </p:nvGrpSpPr>
        <p:grpSpPr>
          <a:xfrm>
            <a:off x="457200" y="2038788"/>
            <a:ext cx="4227101" cy="4294384"/>
            <a:chOff x="625065" y="1478146"/>
            <a:chExt cx="4227101" cy="4294385"/>
          </a:xfrm>
        </p:grpSpPr>
        <p:pic>
          <p:nvPicPr>
            <p:cNvPr id="12" name="Picture 11" descr="A map of canada with different shades of green&#10;&#10;AI-generated content may be incorrect.">
              <a:extLst>
                <a:ext uri="{FF2B5EF4-FFF2-40B4-BE49-F238E27FC236}">
                  <a16:creationId xmlns:a16="http://schemas.microsoft.com/office/drawing/2014/main" id="{8D626B68-A1EA-FD65-D535-BAC84FB4B3CC}"/>
                </a:ext>
              </a:extLst>
            </p:cNvPr>
            <p:cNvPicPr>
              <a:picLocks noChangeAspect="1"/>
            </p:cNvPicPr>
            <p:nvPr/>
          </p:nvPicPr>
          <p:blipFill>
            <a:blip r:embed="rId9">
              <a:extLst>
                <a:ext uri="{28A0092B-C50C-407E-A947-70E740481C1C}">
                  <a14:useLocalDpi xmlns:a14="http://schemas.microsoft.com/office/drawing/2010/main" val="0"/>
                </a:ext>
              </a:extLst>
            </a:blip>
            <a:srcRect t="9422"/>
            <a:stretch>
              <a:fillRect/>
            </a:stretch>
          </p:blipFill>
          <p:spPr>
            <a:xfrm>
              <a:off x="819318" y="2411692"/>
              <a:ext cx="4032848" cy="2817719"/>
            </a:xfrm>
            <a:prstGeom prst="rect">
              <a:avLst/>
            </a:prstGeom>
          </p:spPr>
        </p:pic>
        <p:pic>
          <p:nvPicPr>
            <p:cNvPr id="13" name="Picture 12">
              <a:extLst>
                <a:ext uri="{FF2B5EF4-FFF2-40B4-BE49-F238E27FC236}">
                  <a16:creationId xmlns:a16="http://schemas.microsoft.com/office/drawing/2014/main" id="{E94E1860-7FD7-92F9-8814-B1470BE384EF}"/>
                </a:ext>
              </a:extLst>
            </p:cNvPr>
            <p:cNvPicPr>
              <a:picLocks noChangeAspect="1"/>
            </p:cNvPicPr>
            <p:nvPr/>
          </p:nvPicPr>
          <p:blipFill>
            <a:blip r:embed="rId10">
              <a:extLst>
                <a:ext uri="{28A0092B-C50C-407E-A947-70E740481C1C}">
                  <a14:useLocalDpi xmlns:a14="http://schemas.microsoft.com/office/drawing/2010/main" val="0"/>
                </a:ext>
              </a:extLst>
            </a:blip>
            <a:srcRect r="18272"/>
            <a:stretch>
              <a:fillRect/>
            </a:stretch>
          </p:blipFill>
          <p:spPr>
            <a:xfrm>
              <a:off x="666098" y="1478146"/>
              <a:ext cx="1110615" cy="1454696"/>
            </a:xfrm>
            <a:prstGeom prst="rect">
              <a:avLst/>
            </a:prstGeom>
          </p:spPr>
        </p:pic>
        <p:sp>
          <p:nvSpPr>
            <p:cNvPr id="16" name="TextBox 15">
              <a:extLst>
                <a:ext uri="{FF2B5EF4-FFF2-40B4-BE49-F238E27FC236}">
                  <a16:creationId xmlns:a16="http://schemas.microsoft.com/office/drawing/2014/main" id="{3CF76767-A5F3-4AF6-6051-AC7F6015A787}"/>
                </a:ext>
              </a:extLst>
            </p:cNvPr>
            <p:cNvSpPr txBox="1"/>
            <p:nvPr/>
          </p:nvSpPr>
          <p:spPr>
            <a:xfrm>
              <a:off x="625065" y="5310866"/>
              <a:ext cx="3886000" cy="461665"/>
            </a:xfrm>
            <a:prstGeom prst="rect">
              <a:avLst/>
            </a:prstGeom>
            <a:noFill/>
          </p:spPr>
          <p:txBody>
            <a:bodyPr wrap="none" rtlCol="0">
              <a:spAutoFit/>
            </a:bodyPr>
            <a:lstStyle/>
            <a:p>
              <a:r>
                <a:rPr lang="en-US" sz="2400" dirty="0">
                  <a:latin typeface="Helvetica Neue" panose="02000503000000020004" pitchFamily="2" charset="0"/>
                  <a:cs typeface="Helvetica Neue" panose="02000503000000020004" pitchFamily="2" charset="0"/>
                </a:rPr>
                <a:t>4,045 Surveyed Canadians</a:t>
              </a:r>
            </a:p>
          </p:txBody>
        </p:sp>
      </p:grpSp>
      <p:sp>
        <p:nvSpPr>
          <p:cNvPr id="4" name="TextBox 3">
            <a:extLst>
              <a:ext uri="{FF2B5EF4-FFF2-40B4-BE49-F238E27FC236}">
                <a16:creationId xmlns:a16="http://schemas.microsoft.com/office/drawing/2014/main" id="{EEA155AF-60F3-1C84-7075-64DF7D4938E1}"/>
              </a:ext>
            </a:extLst>
          </p:cNvPr>
          <p:cNvSpPr txBox="1"/>
          <p:nvPr/>
        </p:nvSpPr>
        <p:spPr>
          <a:xfrm>
            <a:off x="9888680" y="1989928"/>
            <a:ext cx="2519751" cy="830997"/>
          </a:xfrm>
          <a:prstGeom prst="rect">
            <a:avLst/>
          </a:prstGeom>
          <a:noFill/>
        </p:spPr>
        <p:txBody>
          <a:bodyPr wrap="square" rtlCol="0">
            <a:spAutoFit/>
          </a:bodyPr>
          <a:lstStyle/>
          <a:p>
            <a:r>
              <a:rPr lang="en-CA" sz="2400" dirty="0">
                <a:latin typeface="Helvetica Neue" panose="02000503000000020004" pitchFamily="2" charset="0"/>
                <a:ea typeface="Helvetica Neue" panose="02000503000000020004" pitchFamily="2" charset="0"/>
                <a:cs typeface="Helvetica Neue" panose="02000503000000020004" pitchFamily="2" charset="0"/>
              </a:rPr>
              <a:t>Drivers of consumption</a:t>
            </a:r>
          </a:p>
        </p:txBody>
      </p:sp>
    </p:spTree>
    <p:extLst>
      <p:ext uri="{BB962C8B-B14F-4D97-AF65-F5344CB8AC3E}">
        <p14:creationId xmlns:p14="http://schemas.microsoft.com/office/powerpoint/2010/main" val="152754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9DAE7-C6D8-1F82-0961-0C8EA089EB9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786E67D-DF4A-29AB-02C2-C5C8CF12A7D9}"/>
              </a:ext>
            </a:extLst>
          </p:cNvPr>
          <p:cNvSpPr txBox="1"/>
          <p:nvPr/>
        </p:nvSpPr>
        <p:spPr>
          <a:xfrm>
            <a:off x="457201" y="795600"/>
            <a:ext cx="4661555" cy="546175"/>
          </a:xfrm>
          <a:prstGeom prst="rect">
            <a:avLst/>
          </a:prstGeom>
          <a:noFill/>
        </p:spPr>
        <p:txBody>
          <a:bodyPr wrap="square">
            <a:spAutoFit/>
          </a:bodyPr>
          <a:lstStyle/>
          <a:p>
            <a:pPr>
              <a:lnSpc>
                <a:spcPts val="3940"/>
              </a:lnSpc>
            </a:pPr>
            <a:r>
              <a:rPr lang="en-CA" sz="2800" dirty="0">
                <a:solidFill>
                  <a:srgbClr val="A1B347"/>
                </a:solidFill>
                <a:latin typeface="Helvetica Neue" panose="02000503000000020004" pitchFamily="2" charset="0"/>
                <a:cs typeface="Helvetica Neue" panose="02000503000000020004" pitchFamily="2" charset="0"/>
              </a:rPr>
              <a:t>What do Canadians Say?</a:t>
            </a:r>
          </a:p>
        </p:txBody>
      </p:sp>
      <p:pic>
        <p:nvPicPr>
          <p:cNvPr id="6" name="Picture 5" descr="A logo with colorful circles&#10;&#10;AI-generated content may be incorrect.">
            <a:extLst>
              <a:ext uri="{FF2B5EF4-FFF2-40B4-BE49-F238E27FC236}">
                <a16:creationId xmlns:a16="http://schemas.microsoft.com/office/drawing/2014/main" id="{19770268-5075-F923-1955-C43038424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pic>
        <p:nvPicPr>
          <p:cNvPr id="7" name="Picture 6" descr="A close-up of several graphs&#10;&#10;AI-generated content may be incorrect.">
            <a:extLst>
              <a:ext uri="{FF2B5EF4-FFF2-40B4-BE49-F238E27FC236}">
                <a16:creationId xmlns:a16="http://schemas.microsoft.com/office/drawing/2014/main" id="{4363483E-DEE6-AE41-94DF-09E695FB274D}"/>
              </a:ext>
            </a:extLst>
          </p:cNvPr>
          <p:cNvPicPr>
            <a:picLocks noChangeAspect="1"/>
          </p:cNvPicPr>
          <p:nvPr/>
        </p:nvPicPr>
        <p:blipFill>
          <a:blip r:embed="rId3"/>
          <a:srcRect t="1857" b="51010"/>
          <a:stretch>
            <a:fillRect/>
          </a:stretch>
        </p:blipFill>
        <p:spPr>
          <a:xfrm>
            <a:off x="2" y="2373497"/>
            <a:ext cx="12322631" cy="4356033"/>
          </a:xfrm>
          <a:prstGeom prst="rect">
            <a:avLst/>
          </a:prstGeom>
        </p:spPr>
      </p:pic>
      <p:sp>
        <p:nvSpPr>
          <p:cNvPr id="9" name="TextBox 8">
            <a:extLst>
              <a:ext uri="{FF2B5EF4-FFF2-40B4-BE49-F238E27FC236}">
                <a16:creationId xmlns:a16="http://schemas.microsoft.com/office/drawing/2014/main" id="{B4F47643-634A-F522-4C2B-682082A66B23}"/>
              </a:ext>
            </a:extLst>
          </p:cNvPr>
          <p:cNvSpPr txBox="1"/>
          <p:nvPr/>
        </p:nvSpPr>
        <p:spPr>
          <a:xfrm>
            <a:off x="5017012" y="633158"/>
            <a:ext cx="7049729" cy="923330"/>
          </a:xfrm>
          <a:prstGeom prst="rect">
            <a:avLst/>
          </a:prstGeom>
          <a:noFill/>
        </p:spPr>
        <p:txBody>
          <a:bodyPr wrap="square">
            <a:spAutoFit/>
          </a:bodyPr>
          <a:lstStyle/>
          <a:p>
            <a:r>
              <a:rPr lang="en-CA" dirty="0">
                <a:latin typeface="Helvetica Neue" panose="02000503000000020004" pitchFamily="2" charset="0"/>
                <a:cs typeface="Helvetica Neue" panose="02000503000000020004" pitchFamily="2" charset="0"/>
              </a:rPr>
              <a:t>Most perceive fermented foods as not readily available, while at-home fermentation is low (10%) and primarily focused on yogurt and fermented vegetables.</a:t>
            </a:r>
            <a:endParaRPr lang="en-US" dirty="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00335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39385-570D-9F69-5851-A0C3CFA41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C53C2-BC3C-E4B8-A14B-930F9192CB29}"/>
              </a:ext>
            </a:extLst>
          </p:cNvPr>
          <p:cNvSpPr>
            <a:spLocks noGrp="1"/>
          </p:cNvSpPr>
          <p:nvPr>
            <p:ph type="ctrTitle"/>
          </p:nvPr>
        </p:nvSpPr>
        <p:spPr>
          <a:xfrm>
            <a:off x="457200" y="-3459129"/>
            <a:ext cx="10591800" cy="4830729"/>
          </a:xfrm>
        </p:spPr>
        <p:txBody>
          <a:bodyPr/>
          <a:lstStyle/>
          <a:p>
            <a:r>
              <a:rPr lang="en-US" dirty="0">
                <a:solidFill>
                  <a:schemeClr val="bg1"/>
                </a:solidFill>
              </a:rPr>
              <a:t>Fermented Food Consumption Patterns</a:t>
            </a:r>
          </a:p>
        </p:txBody>
      </p:sp>
      <p:pic>
        <p:nvPicPr>
          <p:cNvPr id="19" name="Picture 18" descr="A diagram of food quality control&#10;&#10;AI-generated content may be incorrect.">
            <a:extLst>
              <a:ext uri="{FF2B5EF4-FFF2-40B4-BE49-F238E27FC236}">
                <a16:creationId xmlns:a16="http://schemas.microsoft.com/office/drawing/2014/main" id="{8405CEB1-5E55-E01E-6172-AB52CD4D1FF7}"/>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Lst>
          </a:blip>
          <a:srcRect l="8704" r="55356"/>
          <a:stretch>
            <a:fillRect/>
          </a:stretch>
        </p:blipFill>
        <p:spPr>
          <a:xfrm>
            <a:off x="5759307" y="511709"/>
            <a:ext cx="2676160" cy="5917835"/>
          </a:xfrm>
          <a:prstGeom prst="rect">
            <a:avLst/>
          </a:prstGeom>
        </p:spPr>
      </p:pic>
      <p:pic>
        <p:nvPicPr>
          <p:cNvPr id="22" name="Picture 21" descr="A diagram of food quality control&#10;&#10;AI-generated content may be incorrect.">
            <a:extLst>
              <a:ext uri="{FF2B5EF4-FFF2-40B4-BE49-F238E27FC236}">
                <a16:creationId xmlns:a16="http://schemas.microsoft.com/office/drawing/2014/main" id="{552CB3D1-A53F-86B7-3475-10AD3A208B3A}"/>
              </a:ext>
            </a:extLst>
          </p:cNvPr>
          <p:cNvPicPr>
            <a:picLocks noChangeAspect="1"/>
          </p:cNvPicPr>
          <p:nvPr/>
        </p:nvPicPr>
        <p:blipFill>
          <a:blip r:embed="rId5"/>
          <a:srcRect l="54395"/>
          <a:stretch>
            <a:fillRect/>
          </a:stretch>
        </p:blipFill>
        <p:spPr>
          <a:xfrm>
            <a:off x="8491338" y="511710"/>
            <a:ext cx="3395863" cy="5917833"/>
          </a:xfrm>
          <a:prstGeom prst="rect">
            <a:avLst/>
          </a:prstGeom>
        </p:spPr>
      </p:pic>
      <p:pic>
        <p:nvPicPr>
          <p:cNvPr id="3" name="Picture 2" descr="A logo with colorful circles&#10;&#10;AI-generated content may be incorrect.">
            <a:extLst>
              <a:ext uri="{FF2B5EF4-FFF2-40B4-BE49-F238E27FC236}">
                <a16:creationId xmlns:a16="http://schemas.microsoft.com/office/drawing/2014/main" id="{0DF02B7B-249B-3901-4DC0-3825A4CB69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sp>
        <p:nvSpPr>
          <p:cNvPr id="8" name="TextBox 7">
            <a:extLst>
              <a:ext uri="{FF2B5EF4-FFF2-40B4-BE49-F238E27FC236}">
                <a16:creationId xmlns:a16="http://schemas.microsoft.com/office/drawing/2014/main" id="{FE50E6B1-37AD-8804-64AE-1C91697E4874}"/>
              </a:ext>
            </a:extLst>
          </p:cNvPr>
          <p:cNvSpPr txBox="1"/>
          <p:nvPr/>
        </p:nvSpPr>
        <p:spPr>
          <a:xfrm>
            <a:off x="457201" y="795600"/>
            <a:ext cx="4661555" cy="546175"/>
          </a:xfrm>
          <a:prstGeom prst="rect">
            <a:avLst/>
          </a:prstGeom>
          <a:noFill/>
        </p:spPr>
        <p:txBody>
          <a:bodyPr wrap="square">
            <a:spAutoFit/>
          </a:bodyPr>
          <a:lstStyle/>
          <a:p>
            <a:pPr>
              <a:lnSpc>
                <a:spcPts val="3940"/>
              </a:lnSpc>
            </a:pPr>
            <a:r>
              <a:rPr lang="en-CA" sz="2800" dirty="0">
                <a:solidFill>
                  <a:srgbClr val="A1B347"/>
                </a:solidFill>
                <a:latin typeface="Helvetica Neue" panose="02000503000000020004" pitchFamily="2" charset="0"/>
                <a:cs typeface="Helvetica Neue" panose="02000503000000020004" pitchFamily="2" charset="0"/>
              </a:rPr>
              <a:t>What do Canadians Say?</a:t>
            </a:r>
          </a:p>
        </p:txBody>
      </p:sp>
      <p:pic>
        <p:nvPicPr>
          <p:cNvPr id="7" name="Picture 6" descr="A group of people with question marks&#10;&#10;AI-generated content may be incorrect.">
            <a:extLst>
              <a:ext uri="{FF2B5EF4-FFF2-40B4-BE49-F238E27FC236}">
                <a16:creationId xmlns:a16="http://schemas.microsoft.com/office/drawing/2014/main" id="{2037A5D6-AEF3-3DAF-D03B-35522A68C7D5}"/>
              </a:ext>
            </a:extLst>
          </p:cNvPr>
          <p:cNvPicPr>
            <a:picLocks noChangeAspect="1"/>
          </p:cNvPicPr>
          <p:nvPr/>
        </p:nvPicPr>
        <p:blipFill>
          <a:blip r:embed="rId7"/>
          <a:stretch>
            <a:fillRect/>
          </a:stretch>
        </p:blipFill>
        <p:spPr>
          <a:xfrm>
            <a:off x="1729870" y="4263513"/>
            <a:ext cx="2756767" cy="2166031"/>
          </a:xfrm>
          <a:prstGeom prst="rect">
            <a:avLst/>
          </a:prstGeom>
        </p:spPr>
      </p:pic>
      <p:sp>
        <p:nvSpPr>
          <p:cNvPr id="10" name="TextBox 9">
            <a:extLst>
              <a:ext uri="{FF2B5EF4-FFF2-40B4-BE49-F238E27FC236}">
                <a16:creationId xmlns:a16="http://schemas.microsoft.com/office/drawing/2014/main" id="{E36A017E-DCCC-84AE-DC26-8727BEAD8776}"/>
              </a:ext>
            </a:extLst>
          </p:cNvPr>
          <p:cNvSpPr txBox="1"/>
          <p:nvPr/>
        </p:nvSpPr>
        <p:spPr>
          <a:xfrm>
            <a:off x="455641" y="1905841"/>
            <a:ext cx="4661555" cy="1754326"/>
          </a:xfrm>
          <a:prstGeom prst="rect">
            <a:avLst/>
          </a:prstGeom>
          <a:noFill/>
        </p:spPr>
        <p:txBody>
          <a:bodyPr wrap="square">
            <a:spAutoFit/>
          </a:bodyPr>
          <a:lstStyle/>
          <a:p>
            <a:r>
              <a:rPr lang="en-CA" dirty="0">
                <a:latin typeface="Helvetica Neue" panose="02000503000000020004" pitchFamily="2" charset="0"/>
                <a:cs typeface="Helvetica Neue" panose="02000503000000020004" pitchFamily="2" charset="0"/>
              </a:rPr>
              <a:t>While many Canadians recognise that microorganisms are used to make fermented foods, there remains substantial uncertainty about their safety, health benefits, and how they differ from probiotics.</a:t>
            </a:r>
            <a:endParaRPr lang="en-US" dirty="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70778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several graphs&#10;&#10;AI-generated content may be incorrect.">
            <a:extLst>
              <a:ext uri="{FF2B5EF4-FFF2-40B4-BE49-F238E27FC236}">
                <a16:creationId xmlns:a16="http://schemas.microsoft.com/office/drawing/2014/main" id="{95BE8E5A-A8FA-0331-A920-2EF06AB17337}"/>
              </a:ext>
            </a:extLst>
          </p:cNvPr>
          <p:cNvPicPr>
            <a:picLocks noChangeAspect="1"/>
          </p:cNvPicPr>
          <p:nvPr/>
        </p:nvPicPr>
        <p:blipFill>
          <a:blip r:embed="rId2"/>
          <a:srcRect t="49224"/>
          <a:stretch>
            <a:fillRect/>
          </a:stretch>
        </p:blipFill>
        <p:spPr>
          <a:xfrm>
            <a:off x="335207" y="2273643"/>
            <a:ext cx="11700755" cy="4455887"/>
          </a:xfrm>
          <a:prstGeom prst="rect">
            <a:avLst/>
          </a:prstGeom>
        </p:spPr>
      </p:pic>
      <p:sp>
        <p:nvSpPr>
          <p:cNvPr id="5" name="TextBox 4">
            <a:extLst>
              <a:ext uri="{FF2B5EF4-FFF2-40B4-BE49-F238E27FC236}">
                <a16:creationId xmlns:a16="http://schemas.microsoft.com/office/drawing/2014/main" id="{75408640-AA8D-EC19-D54B-872223B9E6BA}"/>
              </a:ext>
            </a:extLst>
          </p:cNvPr>
          <p:cNvSpPr txBox="1"/>
          <p:nvPr/>
        </p:nvSpPr>
        <p:spPr>
          <a:xfrm>
            <a:off x="457201" y="795600"/>
            <a:ext cx="4661555" cy="546175"/>
          </a:xfrm>
          <a:prstGeom prst="rect">
            <a:avLst/>
          </a:prstGeom>
          <a:noFill/>
        </p:spPr>
        <p:txBody>
          <a:bodyPr wrap="square">
            <a:spAutoFit/>
          </a:bodyPr>
          <a:lstStyle/>
          <a:p>
            <a:pPr>
              <a:lnSpc>
                <a:spcPts val="3940"/>
              </a:lnSpc>
            </a:pPr>
            <a:r>
              <a:rPr lang="en-CA" sz="2800" dirty="0">
                <a:solidFill>
                  <a:srgbClr val="A1B347"/>
                </a:solidFill>
                <a:latin typeface="Helvetica Neue" panose="02000503000000020004" pitchFamily="2" charset="0"/>
                <a:cs typeface="Helvetica Neue" panose="02000503000000020004" pitchFamily="2" charset="0"/>
              </a:rPr>
              <a:t>What do Canadians Say?</a:t>
            </a:r>
          </a:p>
        </p:txBody>
      </p:sp>
      <p:pic>
        <p:nvPicPr>
          <p:cNvPr id="6" name="Picture 5" descr="A logo with colorful circles&#10;&#10;AI-generated content may be incorrect.">
            <a:extLst>
              <a:ext uri="{FF2B5EF4-FFF2-40B4-BE49-F238E27FC236}">
                <a16:creationId xmlns:a16="http://schemas.microsoft.com/office/drawing/2014/main" id="{CE96EC71-F1A1-511B-7B85-3DA75E53C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sp>
        <p:nvSpPr>
          <p:cNvPr id="9" name="TextBox 8">
            <a:extLst>
              <a:ext uri="{FF2B5EF4-FFF2-40B4-BE49-F238E27FC236}">
                <a16:creationId xmlns:a16="http://schemas.microsoft.com/office/drawing/2014/main" id="{9E99634B-71C4-F170-4BA8-B6615D94B665}"/>
              </a:ext>
            </a:extLst>
          </p:cNvPr>
          <p:cNvSpPr txBox="1"/>
          <p:nvPr/>
        </p:nvSpPr>
        <p:spPr>
          <a:xfrm>
            <a:off x="4774791" y="676017"/>
            <a:ext cx="7082003" cy="923330"/>
          </a:xfrm>
          <a:prstGeom prst="rect">
            <a:avLst/>
          </a:prstGeom>
          <a:noFill/>
        </p:spPr>
        <p:txBody>
          <a:bodyPr wrap="square">
            <a:spAutoFit/>
          </a:bodyPr>
          <a:lstStyle/>
          <a:p>
            <a:r>
              <a:rPr lang="en-CA" dirty="0">
                <a:latin typeface="Helvetica Neue" panose="02000503000000020004" pitchFamily="2" charset="0"/>
                <a:cs typeface="Helvetica Neue" panose="02000503000000020004" pitchFamily="2" charset="0"/>
              </a:rPr>
              <a:t>Many Canadians report they would make fermented foods at home if they knew how and would like to see more educational resources on fermented foods, including in Canada’s Food Guide.</a:t>
            </a:r>
            <a:endParaRPr lang="en-US" dirty="0">
              <a:latin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62318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63678356-A396-0A3A-F1B0-8C77457ACEE2}"/>
              </a:ext>
            </a:extLst>
          </p:cNvPr>
          <p:cNvSpPr txBox="1"/>
          <p:nvPr/>
        </p:nvSpPr>
        <p:spPr>
          <a:xfrm>
            <a:off x="363254" y="1318820"/>
            <a:ext cx="11159199" cy="1015663"/>
          </a:xfrm>
          <a:prstGeom prst="rect">
            <a:avLst/>
          </a:prstGeom>
          <a:noFill/>
          <a:ln>
            <a:solidFill>
              <a:schemeClr val="bg1"/>
            </a:solidFill>
          </a:ln>
        </p:spPr>
        <p:txBody>
          <a:bodyPr wrap="square">
            <a:spAutoFit/>
          </a:bodyPr>
          <a:lstStyle/>
          <a:p>
            <a:r>
              <a:rPr lang="en-CA" sz="2000" dirty="0">
                <a:latin typeface="Helvetica Neue" panose="02000503000000020004" pitchFamily="2" charset="0"/>
                <a:cs typeface="Helvetica Neue" panose="02000503000000020004" pitchFamily="2" charset="0"/>
              </a:rPr>
              <a:t>The same fermented food types can vary widely, so we cannot assume they all confer the same health benefits. Kombucha study coming. Do we need a quality standard? At present we will support the way directionally with science and information.</a:t>
            </a:r>
            <a:endParaRPr lang="en-US" sz="2000" dirty="0">
              <a:latin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55B6E945-059E-0CD9-2625-FC3C191DAC77}"/>
              </a:ext>
            </a:extLst>
          </p:cNvPr>
          <p:cNvSpPr txBox="1"/>
          <p:nvPr/>
        </p:nvSpPr>
        <p:spPr>
          <a:xfrm>
            <a:off x="363254" y="795600"/>
            <a:ext cx="2610010" cy="523220"/>
          </a:xfrm>
          <a:prstGeom prst="rect">
            <a:avLst/>
          </a:prstGeom>
          <a:noFill/>
        </p:spPr>
        <p:txBody>
          <a:bodyPr wrap="none" rtlCol="0">
            <a:spAutoFit/>
          </a:bodyPr>
          <a:lstStyle/>
          <a:p>
            <a:r>
              <a:rPr lang="en-US" sz="2800" dirty="0">
                <a:solidFill>
                  <a:srgbClr val="A1B347"/>
                </a:solidFill>
                <a:latin typeface="Helvetica Neue" panose="02000503000000020004" pitchFamily="2" charset="0"/>
                <a:cs typeface="Helvetica Neue" panose="02000503000000020004" pitchFamily="2" charset="0"/>
              </a:rPr>
              <a:t>Considerations</a:t>
            </a:r>
          </a:p>
        </p:txBody>
      </p:sp>
      <p:pic>
        <p:nvPicPr>
          <p:cNvPr id="20" name="Picture 19" descr="A close up of a drink&#10;&#10;AI-generated content may be incorrect.">
            <a:extLst>
              <a:ext uri="{FF2B5EF4-FFF2-40B4-BE49-F238E27FC236}">
                <a16:creationId xmlns:a16="http://schemas.microsoft.com/office/drawing/2014/main" id="{2E26DCF1-F343-39CD-19BE-2742F60A3E3F}"/>
              </a:ext>
            </a:extLst>
          </p:cNvPr>
          <p:cNvPicPr>
            <a:picLocks noChangeAspect="1"/>
          </p:cNvPicPr>
          <p:nvPr/>
        </p:nvPicPr>
        <p:blipFill>
          <a:blip r:embed="rId3"/>
          <a:stretch>
            <a:fillRect/>
          </a:stretch>
        </p:blipFill>
        <p:spPr>
          <a:xfrm>
            <a:off x="6382339" y="2603179"/>
            <a:ext cx="4969572" cy="3313048"/>
          </a:xfrm>
          <a:prstGeom prst="rect">
            <a:avLst/>
          </a:prstGeom>
        </p:spPr>
      </p:pic>
      <p:pic>
        <p:nvPicPr>
          <p:cNvPr id="26" name="Picture 25" descr="A collage of different types of kefir&#10;&#10;AI-generated content may be incorrect.">
            <a:extLst>
              <a:ext uri="{FF2B5EF4-FFF2-40B4-BE49-F238E27FC236}">
                <a16:creationId xmlns:a16="http://schemas.microsoft.com/office/drawing/2014/main" id="{C81DAA02-4565-A8DC-7383-D21B6E42FF9F}"/>
              </a:ext>
            </a:extLst>
          </p:cNvPr>
          <p:cNvPicPr>
            <a:picLocks noChangeAspect="1"/>
          </p:cNvPicPr>
          <p:nvPr/>
        </p:nvPicPr>
        <p:blipFill>
          <a:blip r:embed="rId4"/>
          <a:stretch>
            <a:fillRect/>
          </a:stretch>
        </p:blipFill>
        <p:spPr>
          <a:xfrm>
            <a:off x="516795" y="2603180"/>
            <a:ext cx="4969575" cy="3313049"/>
          </a:xfrm>
          <a:prstGeom prst="rect">
            <a:avLst/>
          </a:prstGeom>
        </p:spPr>
      </p:pic>
      <p:pic>
        <p:nvPicPr>
          <p:cNvPr id="2" name="Picture 1" descr="A logo with colorful circles&#10;&#10;AI-generated content may be incorrect.">
            <a:extLst>
              <a:ext uri="{FF2B5EF4-FFF2-40B4-BE49-F238E27FC236}">
                <a16:creationId xmlns:a16="http://schemas.microsoft.com/office/drawing/2014/main" id="{746B2C7C-A24F-97C3-C969-45F1417E87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spTree>
    <p:extLst>
      <p:ext uri="{BB962C8B-B14F-4D97-AF65-F5344CB8AC3E}">
        <p14:creationId xmlns:p14="http://schemas.microsoft.com/office/powerpoint/2010/main" val="243927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24238-6DD8-4BFB-792C-CA555B168988}"/>
            </a:ext>
          </a:extLst>
        </p:cNvPr>
        <p:cNvGrpSpPr/>
        <p:nvPr/>
      </p:nvGrpSpPr>
      <p:grpSpPr>
        <a:xfrm>
          <a:off x="0" y="0"/>
          <a:ext cx="0" cy="0"/>
          <a:chOff x="0" y="0"/>
          <a:chExt cx="0" cy="0"/>
        </a:xfrm>
      </p:grpSpPr>
      <p:pic>
        <p:nvPicPr>
          <p:cNvPr id="10" name="Picture 9" descr="A screenshot of a computer screen&#10;&#10;AI-generated content may be incorrect.">
            <a:extLst>
              <a:ext uri="{FF2B5EF4-FFF2-40B4-BE49-F238E27FC236}">
                <a16:creationId xmlns:a16="http://schemas.microsoft.com/office/drawing/2014/main" id="{C550D779-6C1B-4829-E3BE-0FBD3D160EDD}"/>
              </a:ext>
            </a:extLst>
          </p:cNvPr>
          <p:cNvPicPr>
            <a:picLocks noChangeAspect="1"/>
          </p:cNvPicPr>
          <p:nvPr/>
        </p:nvPicPr>
        <p:blipFill>
          <a:blip r:embed="rId3"/>
          <a:stretch>
            <a:fillRect/>
          </a:stretch>
        </p:blipFill>
        <p:spPr>
          <a:xfrm>
            <a:off x="304974" y="1189424"/>
            <a:ext cx="7099645" cy="5409253"/>
          </a:xfrm>
          <a:prstGeom prst="rect">
            <a:avLst/>
          </a:prstGeom>
        </p:spPr>
      </p:pic>
      <p:sp>
        <p:nvSpPr>
          <p:cNvPr id="5" name="Slide Number Placeholder 4">
            <a:extLst>
              <a:ext uri="{FF2B5EF4-FFF2-40B4-BE49-F238E27FC236}">
                <a16:creationId xmlns:a16="http://schemas.microsoft.com/office/drawing/2014/main" id="{6286ADF5-4B28-D7CC-11A9-5B0DD7F0A466}"/>
              </a:ext>
            </a:extLst>
          </p:cNvPr>
          <p:cNvSpPr>
            <a:spLocks noGrp="1"/>
          </p:cNvSpPr>
          <p:nvPr>
            <p:ph type="sldNum" sz="quarter" idx="12"/>
          </p:nvPr>
        </p:nvSpPr>
        <p:spPr/>
        <p:txBody>
          <a:bodyPr/>
          <a:lstStyle/>
          <a:p>
            <a:fld id="{AEAA3239-9EA4-4A65-A281-97F994456D9F}" type="slidenum">
              <a:rPr lang="en-US" smtClean="0">
                <a:solidFill>
                  <a:schemeClr val="bg1"/>
                </a:solidFill>
              </a:rPr>
              <a:pPr/>
              <a:t>58</a:t>
            </a:fld>
            <a:endParaRPr lang="en-US" dirty="0">
              <a:solidFill>
                <a:schemeClr val="bg1"/>
              </a:solidFill>
            </a:endParaRPr>
          </a:p>
        </p:txBody>
      </p:sp>
      <p:sp>
        <p:nvSpPr>
          <p:cNvPr id="6" name="Title 1">
            <a:extLst>
              <a:ext uri="{FF2B5EF4-FFF2-40B4-BE49-F238E27FC236}">
                <a16:creationId xmlns:a16="http://schemas.microsoft.com/office/drawing/2014/main" id="{8E4D0A42-046D-F494-6EBF-E1CE27E52AF3}"/>
              </a:ext>
            </a:extLst>
          </p:cNvPr>
          <p:cNvSpPr>
            <a:spLocks noGrp="1"/>
          </p:cNvSpPr>
          <p:nvPr>
            <p:ph type="ctrTitle"/>
          </p:nvPr>
        </p:nvSpPr>
        <p:spPr>
          <a:xfrm>
            <a:off x="457200" y="-3466465"/>
            <a:ext cx="10591800" cy="4830729"/>
          </a:xfrm>
        </p:spPr>
        <p:txBody>
          <a:bodyPr/>
          <a:lstStyle/>
          <a:p>
            <a:r>
              <a:rPr lang="en-US" dirty="0">
                <a:solidFill>
                  <a:schemeClr val="bg1"/>
                </a:solidFill>
              </a:rPr>
              <a:t>Benefits of Fermented Foods</a:t>
            </a:r>
          </a:p>
        </p:txBody>
      </p:sp>
      <p:sp>
        <p:nvSpPr>
          <p:cNvPr id="15" name="TextBox 14">
            <a:extLst>
              <a:ext uri="{FF2B5EF4-FFF2-40B4-BE49-F238E27FC236}">
                <a16:creationId xmlns:a16="http://schemas.microsoft.com/office/drawing/2014/main" id="{1EEDF98F-ED71-E593-5740-B7DAB3427D78}"/>
              </a:ext>
            </a:extLst>
          </p:cNvPr>
          <p:cNvSpPr txBox="1"/>
          <p:nvPr/>
        </p:nvSpPr>
        <p:spPr>
          <a:xfrm>
            <a:off x="363253" y="795600"/>
            <a:ext cx="10972800" cy="523220"/>
          </a:xfrm>
          <a:prstGeom prst="rect">
            <a:avLst/>
          </a:prstGeom>
          <a:noFill/>
        </p:spPr>
        <p:txBody>
          <a:bodyPr wrap="square">
            <a:spAutoFit/>
          </a:bodyPr>
          <a:lstStyle/>
          <a:p>
            <a:pPr eaLnBrk="0" fontAlgn="base" hangingPunct="0">
              <a:spcBef>
                <a:spcPct val="0"/>
              </a:spcBef>
              <a:spcAft>
                <a:spcPct val="0"/>
              </a:spcAft>
            </a:pPr>
            <a:r>
              <a:rPr lang="en-US" altLang="en-US" sz="2800" dirty="0">
                <a:solidFill>
                  <a:srgbClr val="A1B347"/>
                </a:solidFill>
                <a:latin typeface="Helvetica Neue" panose="02000503000000020004" pitchFamily="2" charset="0"/>
                <a:cs typeface="Helvetica Neue" panose="02000503000000020004" pitchFamily="2" charset="0"/>
              </a:rPr>
              <a:t>Multiple Potential Health Benefits</a:t>
            </a:r>
          </a:p>
        </p:txBody>
      </p:sp>
      <p:sp>
        <p:nvSpPr>
          <p:cNvPr id="11" name="TextBox 10">
            <a:extLst>
              <a:ext uri="{FF2B5EF4-FFF2-40B4-BE49-F238E27FC236}">
                <a16:creationId xmlns:a16="http://schemas.microsoft.com/office/drawing/2014/main" id="{A81CEC33-D9AD-7604-FEF1-BC53112BBB5D}"/>
              </a:ext>
            </a:extLst>
          </p:cNvPr>
          <p:cNvSpPr txBox="1"/>
          <p:nvPr/>
        </p:nvSpPr>
        <p:spPr>
          <a:xfrm>
            <a:off x="7478784" y="4026490"/>
            <a:ext cx="4653104" cy="1015663"/>
          </a:xfrm>
          <a:prstGeom prst="rect">
            <a:avLst/>
          </a:prstGeom>
          <a:solidFill>
            <a:srgbClr val="F9E177"/>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solidFill>
                  <a:schemeClr val="tx1"/>
                </a:solidFill>
                <a:latin typeface="Helvetica Neue" panose="02000503000000020004" pitchFamily="2" charset="0"/>
                <a:cs typeface="Helvetica Neue" panose="02000503000000020004" pitchFamily="2" charset="0"/>
              </a:rPr>
              <a:t>Fermented Foods might prevent or help manage chronic diseases, but more research is needed</a:t>
            </a:r>
          </a:p>
        </p:txBody>
      </p:sp>
      <p:pic>
        <p:nvPicPr>
          <p:cNvPr id="14" name="Picture 13" descr="A qr code with a black and white background&#10;&#10;AI-generated content may be incorrect.">
            <a:extLst>
              <a:ext uri="{FF2B5EF4-FFF2-40B4-BE49-F238E27FC236}">
                <a16:creationId xmlns:a16="http://schemas.microsoft.com/office/drawing/2014/main" id="{BD1B8B86-E3CB-741F-FF87-86B647252231}"/>
              </a:ext>
            </a:extLst>
          </p:cNvPr>
          <p:cNvPicPr>
            <a:picLocks noChangeAspect="1"/>
          </p:cNvPicPr>
          <p:nvPr/>
        </p:nvPicPr>
        <p:blipFill>
          <a:blip r:embed="rId4"/>
          <a:stretch>
            <a:fillRect/>
          </a:stretch>
        </p:blipFill>
        <p:spPr>
          <a:xfrm>
            <a:off x="10738823" y="5366113"/>
            <a:ext cx="1235556" cy="1187440"/>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B31E8C68-8086-640F-8F96-0FC631A0F5E5}"/>
              </a:ext>
            </a:extLst>
          </p:cNvPr>
          <p:cNvPicPr>
            <a:picLocks noChangeAspect="1"/>
          </p:cNvPicPr>
          <p:nvPr/>
        </p:nvPicPr>
        <p:blipFill>
          <a:blip r:embed="rId5"/>
          <a:srcRect t="36530" r="15679"/>
          <a:stretch>
            <a:fillRect/>
          </a:stretch>
        </p:blipFill>
        <p:spPr>
          <a:xfrm>
            <a:off x="7346338" y="531645"/>
            <a:ext cx="4785551" cy="1763915"/>
          </a:xfrm>
          <a:prstGeom prst="rect">
            <a:avLst/>
          </a:prstGeom>
          <a:ln>
            <a:solidFill>
              <a:schemeClr val="tx1"/>
            </a:solidFill>
          </a:ln>
        </p:spPr>
      </p:pic>
      <p:pic>
        <p:nvPicPr>
          <p:cNvPr id="2" name="Picture 1" descr="A logo with colorful circles&#10;&#10;AI-generated content may be incorrect.">
            <a:extLst>
              <a:ext uri="{FF2B5EF4-FFF2-40B4-BE49-F238E27FC236}">
                <a16:creationId xmlns:a16="http://schemas.microsoft.com/office/drawing/2014/main" id="{689F82B7-8BB7-6A37-F6C6-4246B9A72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sp>
        <p:nvSpPr>
          <p:cNvPr id="3" name="Oval 2">
            <a:extLst>
              <a:ext uri="{FF2B5EF4-FFF2-40B4-BE49-F238E27FC236}">
                <a16:creationId xmlns:a16="http://schemas.microsoft.com/office/drawing/2014/main" id="{FBF129EB-E730-50B0-2FC1-7DBEA79D3E2D}"/>
              </a:ext>
            </a:extLst>
          </p:cNvPr>
          <p:cNvSpPr/>
          <p:nvPr/>
        </p:nvSpPr>
        <p:spPr>
          <a:xfrm>
            <a:off x="5410987" y="1758089"/>
            <a:ext cx="1935351" cy="1826249"/>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pitchFamily="2" charset="0"/>
            </a:endParaRPr>
          </a:p>
        </p:txBody>
      </p:sp>
      <p:cxnSp>
        <p:nvCxnSpPr>
          <p:cNvPr id="8" name="Straight Arrow Connector 7">
            <a:extLst>
              <a:ext uri="{FF2B5EF4-FFF2-40B4-BE49-F238E27FC236}">
                <a16:creationId xmlns:a16="http://schemas.microsoft.com/office/drawing/2014/main" id="{1C4D7F29-27E8-D1FC-1A46-8DBE9315291A}"/>
              </a:ext>
            </a:extLst>
          </p:cNvPr>
          <p:cNvCxnSpPr>
            <a:cxnSpLocks/>
            <a:stCxn id="3" idx="6"/>
          </p:cNvCxnSpPr>
          <p:nvPr/>
        </p:nvCxnSpPr>
        <p:spPr>
          <a:xfrm>
            <a:off x="7346338" y="2671214"/>
            <a:ext cx="872989" cy="164455"/>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695C8A1C-01B8-7F3A-55D1-B15A2005BFF7}"/>
              </a:ext>
            </a:extLst>
          </p:cNvPr>
          <p:cNvSpPr txBox="1"/>
          <p:nvPr/>
        </p:nvSpPr>
        <p:spPr>
          <a:xfrm>
            <a:off x="8414537" y="2661009"/>
            <a:ext cx="3082247" cy="923330"/>
          </a:xfrm>
          <a:prstGeom prst="rect">
            <a:avLst/>
          </a:prstGeom>
          <a:noFill/>
        </p:spPr>
        <p:txBody>
          <a:bodyPr wrap="square" rtlCol="0">
            <a:spAutoFit/>
          </a:bodyPr>
          <a:lstStyle/>
          <a:p>
            <a:r>
              <a:rPr lang="en-US" dirty="0">
                <a:latin typeface="Helvetica Neue" panose="02000503000000020004" pitchFamily="2" charset="0"/>
                <a:cs typeface="Helvetica Neue" panose="02000503000000020004" pitchFamily="2" charset="0"/>
              </a:rPr>
              <a:t>Stronger evidence for dairy fermented foods and metabolic conditions</a:t>
            </a:r>
          </a:p>
        </p:txBody>
      </p:sp>
      <p:sp>
        <p:nvSpPr>
          <p:cNvPr id="17" name="TextBox 16">
            <a:extLst>
              <a:ext uri="{FF2B5EF4-FFF2-40B4-BE49-F238E27FC236}">
                <a16:creationId xmlns:a16="http://schemas.microsoft.com/office/drawing/2014/main" id="{C0DF413F-89FF-1E58-145E-C3E2A77CDCA1}"/>
              </a:ext>
            </a:extLst>
          </p:cNvPr>
          <p:cNvSpPr txBox="1"/>
          <p:nvPr/>
        </p:nvSpPr>
        <p:spPr>
          <a:xfrm>
            <a:off x="8197989" y="6293671"/>
            <a:ext cx="3082247" cy="369332"/>
          </a:xfrm>
          <a:prstGeom prst="rect">
            <a:avLst/>
          </a:prstGeom>
          <a:noFill/>
        </p:spPr>
        <p:txBody>
          <a:bodyPr wrap="square" rtlCol="0">
            <a:spAutoFit/>
          </a:bodyPr>
          <a:lstStyle/>
          <a:p>
            <a:r>
              <a:rPr lang="en-US" dirty="0">
                <a:latin typeface="Helvetica Neue" panose="02000503000000020004" pitchFamily="2" charset="0"/>
                <a:cs typeface="Helvetica Neue" panose="02000503000000020004" pitchFamily="2" charset="0"/>
              </a:rPr>
              <a:t>Scan for Manuscript</a:t>
            </a:r>
          </a:p>
        </p:txBody>
      </p:sp>
    </p:spTree>
    <p:extLst>
      <p:ext uri="{BB962C8B-B14F-4D97-AF65-F5344CB8AC3E}">
        <p14:creationId xmlns:p14="http://schemas.microsoft.com/office/powerpoint/2010/main" val="3356944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with colorful circles&#10;&#10;AI-generated content may be incorrect.">
            <a:extLst>
              <a:ext uri="{FF2B5EF4-FFF2-40B4-BE49-F238E27FC236}">
                <a16:creationId xmlns:a16="http://schemas.microsoft.com/office/drawing/2014/main" id="{D1D3AD15-F841-841D-517D-4437FAB6C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pic>
        <p:nvPicPr>
          <p:cNvPr id="4" name="Picture 3" descr="A stack of books with a white cheese and milk&#10;&#10;AI-generated content may be incorrect.">
            <a:extLst>
              <a:ext uri="{FF2B5EF4-FFF2-40B4-BE49-F238E27FC236}">
                <a16:creationId xmlns:a16="http://schemas.microsoft.com/office/drawing/2014/main" id="{819D54A3-EA5A-38E7-2F50-8AA16EE9E638}"/>
              </a:ext>
            </a:extLst>
          </p:cNvPr>
          <p:cNvPicPr>
            <a:picLocks noChangeAspect="1"/>
          </p:cNvPicPr>
          <p:nvPr/>
        </p:nvPicPr>
        <p:blipFill>
          <a:blip r:embed="rId3"/>
          <a:srcRect r="50446"/>
          <a:stretch>
            <a:fillRect/>
          </a:stretch>
        </p:blipFill>
        <p:spPr>
          <a:xfrm>
            <a:off x="649204" y="1631830"/>
            <a:ext cx="5077341" cy="4834900"/>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E229FB90-DC3E-136F-5F11-423C6584B755}"/>
              </a:ext>
            </a:extLst>
          </p:cNvPr>
          <p:cNvPicPr>
            <a:picLocks noChangeAspect="1"/>
          </p:cNvPicPr>
          <p:nvPr/>
        </p:nvPicPr>
        <p:blipFill>
          <a:blip r:embed="rId4"/>
          <a:srcRect t="6008"/>
          <a:stretch>
            <a:fillRect/>
          </a:stretch>
        </p:blipFill>
        <p:spPr>
          <a:xfrm>
            <a:off x="6096001" y="4252821"/>
            <a:ext cx="1966731" cy="1809579"/>
          </a:xfrm>
          <a:prstGeom prst="rect">
            <a:avLst/>
          </a:prstGeom>
        </p:spPr>
      </p:pic>
      <p:sp>
        <p:nvSpPr>
          <p:cNvPr id="7" name="TextBox 6">
            <a:extLst>
              <a:ext uri="{FF2B5EF4-FFF2-40B4-BE49-F238E27FC236}">
                <a16:creationId xmlns:a16="http://schemas.microsoft.com/office/drawing/2014/main" id="{A7147797-0226-5335-B224-1A2C8B4DD09A}"/>
              </a:ext>
            </a:extLst>
          </p:cNvPr>
          <p:cNvSpPr txBox="1"/>
          <p:nvPr/>
        </p:nvSpPr>
        <p:spPr>
          <a:xfrm>
            <a:off x="6160917" y="1854645"/>
            <a:ext cx="5289515" cy="1879874"/>
          </a:xfrm>
          <a:prstGeom prst="rect">
            <a:avLst/>
          </a:prstGeom>
          <a:noFill/>
        </p:spPr>
        <p:txBody>
          <a:bodyPr wrap="square" rtlCol="0">
            <a:spAutoFit/>
          </a:bodyPr>
          <a:lstStyle/>
          <a:p>
            <a:pPr>
              <a:lnSpc>
                <a:spcPct val="150000"/>
              </a:lnSpc>
            </a:pPr>
            <a:r>
              <a:rPr lang="en-US" sz="2000" dirty="0">
                <a:latin typeface="Helvetica Neue" panose="02000503000000020004" pitchFamily="2" charset="0"/>
                <a:cs typeface="Helvetica Neue" panose="02000503000000020004" pitchFamily="2" charset="0"/>
              </a:rPr>
              <a:t>Mapping the current landscape of fermented foods in Canada from consumer, research, education, policy and regulatory  and industry perspective</a:t>
            </a:r>
          </a:p>
        </p:txBody>
      </p:sp>
      <p:sp>
        <p:nvSpPr>
          <p:cNvPr id="8" name="TextBox 7">
            <a:extLst>
              <a:ext uri="{FF2B5EF4-FFF2-40B4-BE49-F238E27FC236}">
                <a16:creationId xmlns:a16="http://schemas.microsoft.com/office/drawing/2014/main" id="{C30CC87D-D4CF-4CF3-296A-29DC86BAE340}"/>
              </a:ext>
            </a:extLst>
          </p:cNvPr>
          <p:cNvSpPr txBox="1"/>
          <p:nvPr/>
        </p:nvSpPr>
        <p:spPr>
          <a:xfrm>
            <a:off x="457200" y="795600"/>
            <a:ext cx="9066944" cy="451662"/>
          </a:xfrm>
          <a:prstGeom prst="rect">
            <a:avLst/>
          </a:prstGeom>
          <a:noFill/>
        </p:spPr>
        <p:txBody>
          <a:bodyPr wrap="square">
            <a:spAutoFit/>
          </a:bodyPr>
          <a:lstStyle/>
          <a:p>
            <a:pPr>
              <a:lnSpc>
                <a:spcPts val="2813"/>
              </a:lnSpc>
            </a:pPr>
            <a:r>
              <a:rPr lang="en-CA" sz="3200" dirty="0">
                <a:solidFill>
                  <a:srgbClr val="A1B347"/>
                </a:solidFill>
                <a:latin typeface="Helvetica Neue" panose="02000503000000020004" pitchFamily="2" charset="0"/>
                <a:cs typeface="Helvetica Neue" panose="02000503000000020004" pitchFamily="2" charset="0"/>
              </a:rPr>
              <a:t>CFFI’s White Paper</a:t>
            </a:r>
          </a:p>
        </p:txBody>
      </p:sp>
      <p:sp>
        <p:nvSpPr>
          <p:cNvPr id="9" name="TextBox 8">
            <a:extLst>
              <a:ext uri="{FF2B5EF4-FFF2-40B4-BE49-F238E27FC236}">
                <a16:creationId xmlns:a16="http://schemas.microsoft.com/office/drawing/2014/main" id="{652D0A70-C314-FA76-E062-D2FD2024C3A2}"/>
              </a:ext>
            </a:extLst>
          </p:cNvPr>
          <p:cNvSpPr txBox="1"/>
          <p:nvPr/>
        </p:nvSpPr>
        <p:spPr>
          <a:xfrm>
            <a:off x="7736475" y="5452387"/>
            <a:ext cx="1802096" cy="369332"/>
          </a:xfrm>
          <a:prstGeom prst="rect">
            <a:avLst/>
          </a:prstGeom>
          <a:noFill/>
        </p:spPr>
        <p:txBody>
          <a:bodyPr wrap="none" rtlCol="0">
            <a:spAutoFit/>
          </a:bodyPr>
          <a:lstStyle/>
          <a:p>
            <a:r>
              <a:rPr lang="en-US" dirty="0">
                <a:latin typeface="Helvetica Neue" panose="02000503000000020004" pitchFamily="2" charset="0"/>
                <a:cs typeface="Helvetica Neue" panose="02000503000000020004" pitchFamily="2" charset="0"/>
              </a:rPr>
              <a:t>Request a copy</a:t>
            </a:r>
          </a:p>
        </p:txBody>
      </p:sp>
    </p:spTree>
    <p:extLst>
      <p:ext uri="{BB962C8B-B14F-4D97-AF65-F5344CB8AC3E}">
        <p14:creationId xmlns:p14="http://schemas.microsoft.com/office/powerpoint/2010/main" val="3224306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object 11"/>
          <p:cNvSpPr>
            <a:spLocks noChangeArrowheads="1"/>
          </p:cNvSpPr>
          <p:nvPr/>
        </p:nvSpPr>
        <p:spPr bwMode="auto">
          <a:xfrm>
            <a:off x="2284415" y="4587875"/>
            <a:ext cx="1671637" cy="1671639"/>
          </a:xfrm>
          <a:prstGeom prst="rect">
            <a:avLst/>
          </a:prstGeom>
          <a:blipFill dpi="0" rotWithShape="1">
            <a:blip r:embed="rId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26" name="object 12"/>
          <p:cNvSpPr>
            <a:spLocks noChangeArrowheads="1"/>
          </p:cNvSpPr>
          <p:nvPr/>
        </p:nvSpPr>
        <p:spPr bwMode="auto">
          <a:xfrm>
            <a:off x="2336800" y="4614864"/>
            <a:ext cx="1568451" cy="1570037"/>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27" name="object 13"/>
          <p:cNvSpPr>
            <a:spLocks/>
          </p:cNvSpPr>
          <p:nvPr/>
        </p:nvSpPr>
        <p:spPr bwMode="auto">
          <a:xfrm>
            <a:off x="2336800" y="4614864"/>
            <a:ext cx="1568451" cy="1570037"/>
          </a:xfrm>
          <a:custGeom>
            <a:avLst/>
            <a:gdLst>
              <a:gd name="T0" fmla="*/ 2591 w 1568835"/>
              <a:gd name="T1" fmla="*/ 723527 h 1569251"/>
              <a:gd name="T2" fmla="*/ 22743 w 1568835"/>
              <a:gd name="T3" fmla="*/ 598764 h 1569251"/>
              <a:gd name="T4" fmla="*/ 61508 w 1568835"/>
              <a:gd name="T5" fmla="*/ 481379 h 1569251"/>
              <a:gd name="T6" fmla="*/ 117262 w 1568835"/>
              <a:gd name="T7" fmla="*/ 372995 h 1569251"/>
              <a:gd name="T8" fmla="*/ 188409 w 1568835"/>
              <a:gd name="T9" fmla="*/ 275237 h 1569251"/>
              <a:gd name="T10" fmla="*/ 273324 w 1568835"/>
              <a:gd name="T11" fmla="*/ 189728 h 1569251"/>
              <a:gd name="T12" fmla="*/ 370400 w 1568835"/>
              <a:gd name="T13" fmla="*/ 118085 h 1569251"/>
              <a:gd name="T14" fmla="*/ 478030 w 1568835"/>
              <a:gd name="T15" fmla="*/ 61938 h 1569251"/>
              <a:gd name="T16" fmla="*/ 594599 w 1568835"/>
              <a:gd name="T17" fmla="*/ 22902 h 1569251"/>
              <a:gd name="T18" fmla="*/ 718494 w 1568835"/>
              <a:gd name="T19" fmla="*/ 2610 h 1569251"/>
              <a:gd name="T20" fmla="*/ 846880 w 1568835"/>
              <a:gd name="T21" fmla="*/ 2610 h 1569251"/>
              <a:gd name="T22" fmla="*/ 970775 w 1568835"/>
              <a:gd name="T23" fmla="*/ 22902 h 1569251"/>
              <a:gd name="T24" fmla="*/ 1087345 w 1568835"/>
              <a:gd name="T25" fmla="*/ 61938 h 1569251"/>
              <a:gd name="T26" fmla="*/ 1194972 w 1568835"/>
              <a:gd name="T27" fmla="*/ 118085 h 1569251"/>
              <a:gd name="T28" fmla="*/ 1292051 w 1568835"/>
              <a:gd name="T29" fmla="*/ 189728 h 1569251"/>
              <a:gd name="T30" fmla="*/ 1376968 w 1568835"/>
              <a:gd name="T31" fmla="*/ 275237 h 1569251"/>
              <a:gd name="T32" fmla="*/ 1448108 w 1568835"/>
              <a:gd name="T33" fmla="*/ 372995 h 1569251"/>
              <a:gd name="T34" fmla="*/ 1503866 w 1568835"/>
              <a:gd name="T35" fmla="*/ 481379 h 1569251"/>
              <a:gd name="T36" fmla="*/ 1542627 w 1568835"/>
              <a:gd name="T37" fmla="*/ 598764 h 1569251"/>
              <a:gd name="T38" fmla="*/ 1562779 w 1568835"/>
              <a:gd name="T39" fmla="*/ 723527 h 1569251"/>
              <a:gd name="T40" fmla="*/ 1562779 w 1568835"/>
              <a:gd name="T41" fmla="*/ 852812 h 1569251"/>
              <a:gd name="T42" fmla="*/ 1542627 w 1568835"/>
              <a:gd name="T43" fmla="*/ 977575 h 1569251"/>
              <a:gd name="T44" fmla="*/ 1503866 w 1568835"/>
              <a:gd name="T45" fmla="*/ 1094961 h 1569251"/>
              <a:gd name="T46" fmla="*/ 1448108 w 1568835"/>
              <a:gd name="T47" fmla="*/ 1203344 h 1569251"/>
              <a:gd name="T48" fmla="*/ 1376968 w 1568835"/>
              <a:gd name="T49" fmla="*/ 1301101 h 1569251"/>
              <a:gd name="T50" fmla="*/ 1292051 w 1568835"/>
              <a:gd name="T51" fmla="*/ 1386612 h 1569251"/>
              <a:gd name="T52" fmla="*/ 1194972 w 1568835"/>
              <a:gd name="T53" fmla="*/ 1458253 h 1569251"/>
              <a:gd name="T54" fmla="*/ 1087345 w 1568835"/>
              <a:gd name="T55" fmla="*/ 1514400 h 1569251"/>
              <a:gd name="T56" fmla="*/ 970775 w 1568835"/>
              <a:gd name="T57" fmla="*/ 1553434 h 1569251"/>
              <a:gd name="T58" fmla="*/ 846880 w 1568835"/>
              <a:gd name="T59" fmla="*/ 1573726 h 1569251"/>
              <a:gd name="T60" fmla="*/ 718494 w 1568835"/>
              <a:gd name="T61" fmla="*/ 1573726 h 1569251"/>
              <a:gd name="T62" fmla="*/ 594599 w 1568835"/>
              <a:gd name="T63" fmla="*/ 1553434 h 1569251"/>
              <a:gd name="T64" fmla="*/ 478030 w 1568835"/>
              <a:gd name="T65" fmla="*/ 1514400 h 1569251"/>
              <a:gd name="T66" fmla="*/ 370400 w 1568835"/>
              <a:gd name="T67" fmla="*/ 1458253 h 1569251"/>
              <a:gd name="T68" fmla="*/ 273324 w 1568835"/>
              <a:gd name="T69" fmla="*/ 1386612 h 1569251"/>
              <a:gd name="T70" fmla="*/ 188409 w 1568835"/>
              <a:gd name="T71" fmla="*/ 1301101 h 1569251"/>
              <a:gd name="T72" fmla="*/ 117262 w 1568835"/>
              <a:gd name="T73" fmla="*/ 1203344 h 1569251"/>
              <a:gd name="T74" fmla="*/ 61508 w 1568835"/>
              <a:gd name="T75" fmla="*/ 1094961 h 1569251"/>
              <a:gd name="T76" fmla="*/ 22743 w 1568835"/>
              <a:gd name="T77" fmla="*/ 977575 h 1569251"/>
              <a:gd name="T78" fmla="*/ 2591 w 1568835"/>
              <a:gd name="T79" fmla="*/ 852812 h 15692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68835" h="1569251">
                <a:moveTo>
                  <a:pt x="0" y="784625"/>
                </a:moveTo>
                <a:lnTo>
                  <a:pt x="2600" y="720274"/>
                </a:lnTo>
                <a:lnTo>
                  <a:pt x="10266" y="657355"/>
                </a:lnTo>
                <a:lnTo>
                  <a:pt x="22797" y="596071"/>
                </a:lnTo>
                <a:lnTo>
                  <a:pt x="39990" y="536623"/>
                </a:lnTo>
                <a:lnTo>
                  <a:pt x="61643" y="479214"/>
                </a:lnTo>
                <a:lnTo>
                  <a:pt x="87555" y="424045"/>
                </a:lnTo>
                <a:lnTo>
                  <a:pt x="117523" y="371318"/>
                </a:lnTo>
                <a:lnTo>
                  <a:pt x="151347" y="321236"/>
                </a:lnTo>
                <a:lnTo>
                  <a:pt x="188823" y="273999"/>
                </a:lnTo>
                <a:lnTo>
                  <a:pt x="229750" y="229811"/>
                </a:lnTo>
                <a:lnTo>
                  <a:pt x="273927" y="188873"/>
                </a:lnTo>
                <a:lnTo>
                  <a:pt x="321150" y="151387"/>
                </a:lnTo>
                <a:lnTo>
                  <a:pt x="371219" y="117554"/>
                </a:lnTo>
                <a:lnTo>
                  <a:pt x="423932" y="87578"/>
                </a:lnTo>
                <a:lnTo>
                  <a:pt x="479086" y="61659"/>
                </a:lnTo>
                <a:lnTo>
                  <a:pt x="536481" y="40000"/>
                </a:lnTo>
                <a:lnTo>
                  <a:pt x="595913" y="22803"/>
                </a:lnTo>
                <a:lnTo>
                  <a:pt x="657181" y="10269"/>
                </a:lnTo>
                <a:lnTo>
                  <a:pt x="720083" y="2601"/>
                </a:lnTo>
                <a:lnTo>
                  <a:pt x="784417" y="0"/>
                </a:lnTo>
                <a:lnTo>
                  <a:pt x="848752" y="2601"/>
                </a:lnTo>
                <a:lnTo>
                  <a:pt x="911654" y="10269"/>
                </a:lnTo>
                <a:lnTo>
                  <a:pt x="972922" y="22803"/>
                </a:lnTo>
                <a:lnTo>
                  <a:pt x="1032354" y="40000"/>
                </a:lnTo>
                <a:lnTo>
                  <a:pt x="1089748" y="61659"/>
                </a:lnTo>
                <a:lnTo>
                  <a:pt x="1144902" y="87578"/>
                </a:lnTo>
                <a:lnTo>
                  <a:pt x="1197615" y="117554"/>
                </a:lnTo>
                <a:lnTo>
                  <a:pt x="1247684" y="151387"/>
                </a:lnTo>
                <a:lnTo>
                  <a:pt x="1294908" y="188873"/>
                </a:lnTo>
                <a:lnTo>
                  <a:pt x="1339084" y="229811"/>
                </a:lnTo>
                <a:lnTo>
                  <a:pt x="1380012" y="273999"/>
                </a:lnTo>
                <a:lnTo>
                  <a:pt x="1417488" y="321236"/>
                </a:lnTo>
                <a:lnTo>
                  <a:pt x="1451311" y="371318"/>
                </a:lnTo>
                <a:lnTo>
                  <a:pt x="1481280" y="424045"/>
                </a:lnTo>
                <a:lnTo>
                  <a:pt x="1507192" y="479214"/>
                </a:lnTo>
                <a:lnTo>
                  <a:pt x="1528845" y="536623"/>
                </a:lnTo>
                <a:lnTo>
                  <a:pt x="1546038" y="596071"/>
                </a:lnTo>
                <a:lnTo>
                  <a:pt x="1558568" y="657355"/>
                </a:lnTo>
                <a:lnTo>
                  <a:pt x="1566235" y="720274"/>
                </a:lnTo>
                <a:lnTo>
                  <a:pt x="1568835" y="784625"/>
                </a:lnTo>
                <a:lnTo>
                  <a:pt x="1566235" y="848977"/>
                </a:lnTo>
                <a:lnTo>
                  <a:pt x="1558568" y="911896"/>
                </a:lnTo>
                <a:lnTo>
                  <a:pt x="1546038" y="973180"/>
                </a:lnTo>
                <a:lnTo>
                  <a:pt x="1528845" y="1032628"/>
                </a:lnTo>
                <a:lnTo>
                  <a:pt x="1507192" y="1090037"/>
                </a:lnTo>
                <a:lnTo>
                  <a:pt x="1481280" y="1145206"/>
                </a:lnTo>
                <a:lnTo>
                  <a:pt x="1451311" y="1197933"/>
                </a:lnTo>
                <a:lnTo>
                  <a:pt x="1417488" y="1248015"/>
                </a:lnTo>
                <a:lnTo>
                  <a:pt x="1380012" y="1295251"/>
                </a:lnTo>
                <a:lnTo>
                  <a:pt x="1339084" y="1339439"/>
                </a:lnTo>
                <a:lnTo>
                  <a:pt x="1294908" y="1380378"/>
                </a:lnTo>
                <a:lnTo>
                  <a:pt x="1247684" y="1417864"/>
                </a:lnTo>
                <a:lnTo>
                  <a:pt x="1197615" y="1451696"/>
                </a:lnTo>
                <a:lnTo>
                  <a:pt x="1144902" y="1481672"/>
                </a:lnTo>
                <a:lnTo>
                  <a:pt x="1089748" y="1507591"/>
                </a:lnTo>
                <a:lnTo>
                  <a:pt x="1032354" y="1529250"/>
                </a:lnTo>
                <a:lnTo>
                  <a:pt x="972922" y="1546448"/>
                </a:lnTo>
                <a:lnTo>
                  <a:pt x="911654" y="1558982"/>
                </a:lnTo>
                <a:lnTo>
                  <a:pt x="848752" y="1566650"/>
                </a:lnTo>
                <a:lnTo>
                  <a:pt x="784417" y="1569251"/>
                </a:lnTo>
                <a:lnTo>
                  <a:pt x="720083" y="1566650"/>
                </a:lnTo>
                <a:lnTo>
                  <a:pt x="657181" y="1558982"/>
                </a:lnTo>
                <a:lnTo>
                  <a:pt x="595913" y="1546448"/>
                </a:lnTo>
                <a:lnTo>
                  <a:pt x="536481" y="1529250"/>
                </a:lnTo>
                <a:lnTo>
                  <a:pt x="479086" y="1507591"/>
                </a:lnTo>
                <a:lnTo>
                  <a:pt x="423932" y="1481672"/>
                </a:lnTo>
                <a:lnTo>
                  <a:pt x="371219" y="1451696"/>
                </a:lnTo>
                <a:lnTo>
                  <a:pt x="321150" y="1417864"/>
                </a:lnTo>
                <a:lnTo>
                  <a:pt x="273927" y="1380378"/>
                </a:lnTo>
                <a:lnTo>
                  <a:pt x="229750" y="1339439"/>
                </a:lnTo>
                <a:lnTo>
                  <a:pt x="188823" y="1295251"/>
                </a:lnTo>
                <a:lnTo>
                  <a:pt x="151347" y="1248015"/>
                </a:lnTo>
                <a:lnTo>
                  <a:pt x="117523" y="1197933"/>
                </a:lnTo>
                <a:lnTo>
                  <a:pt x="87555" y="1145206"/>
                </a:lnTo>
                <a:lnTo>
                  <a:pt x="61643" y="1090037"/>
                </a:lnTo>
                <a:lnTo>
                  <a:pt x="39990" y="1032628"/>
                </a:lnTo>
                <a:lnTo>
                  <a:pt x="22797" y="973180"/>
                </a:lnTo>
                <a:lnTo>
                  <a:pt x="10266" y="911896"/>
                </a:lnTo>
                <a:lnTo>
                  <a:pt x="2600" y="848977"/>
                </a:lnTo>
                <a:lnTo>
                  <a:pt x="0" y="784625"/>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28" name="object 14"/>
          <p:cNvSpPr>
            <a:spLocks noChangeArrowheads="1"/>
          </p:cNvSpPr>
          <p:nvPr/>
        </p:nvSpPr>
        <p:spPr bwMode="auto">
          <a:xfrm>
            <a:off x="3286128" y="3433763"/>
            <a:ext cx="569913" cy="565151"/>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29" name="object 15"/>
          <p:cNvSpPr>
            <a:spLocks noChangeArrowheads="1"/>
          </p:cNvSpPr>
          <p:nvPr/>
        </p:nvSpPr>
        <p:spPr bwMode="auto">
          <a:xfrm>
            <a:off x="3338516" y="3459164"/>
            <a:ext cx="465137" cy="466725"/>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30" name="object 16"/>
          <p:cNvSpPr>
            <a:spLocks/>
          </p:cNvSpPr>
          <p:nvPr/>
        </p:nvSpPr>
        <p:spPr bwMode="auto">
          <a:xfrm>
            <a:off x="3338516" y="3459164"/>
            <a:ext cx="465137" cy="466725"/>
          </a:xfrm>
          <a:custGeom>
            <a:avLst/>
            <a:gdLst>
              <a:gd name="T0" fmla="*/ 763 w 465931"/>
              <a:gd name="T1" fmla="*/ 218117 h 465675"/>
              <a:gd name="T2" fmla="*/ 6669 w 465931"/>
              <a:gd name="T3" fmla="*/ 180506 h 465675"/>
              <a:gd name="T4" fmla="*/ 18028 w 465931"/>
              <a:gd name="T5" fmla="*/ 145118 h 465675"/>
              <a:gd name="T6" fmla="*/ 34372 w 465931"/>
              <a:gd name="T7" fmla="*/ 112444 h 465675"/>
              <a:gd name="T8" fmla="*/ 55225 w 465931"/>
              <a:gd name="T9" fmla="*/ 82974 h 465675"/>
              <a:gd name="T10" fmla="*/ 80115 w 465931"/>
              <a:gd name="T11" fmla="*/ 57196 h 465675"/>
              <a:gd name="T12" fmla="*/ 108569 w 465931"/>
              <a:gd name="T13" fmla="*/ 35599 h 465675"/>
              <a:gd name="T14" fmla="*/ 140118 w 465931"/>
              <a:gd name="T15" fmla="*/ 18672 h 465675"/>
              <a:gd name="T16" fmla="*/ 174283 w 465931"/>
              <a:gd name="T17" fmla="*/ 6902 h 465675"/>
              <a:gd name="T18" fmla="*/ 210601 w 465931"/>
              <a:gd name="T19" fmla="*/ 789 h 465675"/>
              <a:gd name="T20" fmla="*/ 248232 w 465931"/>
              <a:gd name="T21" fmla="*/ 789 h 465675"/>
              <a:gd name="T22" fmla="*/ 284548 w 465931"/>
              <a:gd name="T23" fmla="*/ 6902 h 465675"/>
              <a:gd name="T24" fmla="*/ 318714 w 465931"/>
              <a:gd name="T25" fmla="*/ 18672 h 465675"/>
              <a:gd name="T26" fmla="*/ 350264 w 465931"/>
              <a:gd name="T27" fmla="*/ 35599 h 465675"/>
              <a:gd name="T28" fmla="*/ 378719 w 465931"/>
              <a:gd name="T29" fmla="*/ 57196 h 465675"/>
              <a:gd name="T30" fmla="*/ 403609 w 465931"/>
              <a:gd name="T31" fmla="*/ 82974 h 465675"/>
              <a:gd name="T32" fmla="*/ 424461 w 465931"/>
              <a:gd name="T33" fmla="*/ 112444 h 465675"/>
              <a:gd name="T34" fmla="*/ 440805 w 465931"/>
              <a:gd name="T35" fmla="*/ 145118 h 465675"/>
              <a:gd name="T36" fmla="*/ 452168 w 465931"/>
              <a:gd name="T37" fmla="*/ 180506 h 465675"/>
              <a:gd name="T38" fmla="*/ 458073 w 465931"/>
              <a:gd name="T39" fmla="*/ 218117 h 465675"/>
              <a:gd name="T40" fmla="*/ 458073 w 465931"/>
              <a:gd name="T41" fmla="*/ 257092 h 465675"/>
              <a:gd name="T42" fmla="*/ 452168 w 465931"/>
              <a:gd name="T43" fmla="*/ 294706 h 465675"/>
              <a:gd name="T44" fmla="*/ 440805 w 465931"/>
              <a:gd name="T45" fmla="*/ 330092 h 465675"/>
              <a:gd name="T46" fmla="*/ 424461 w 465931"/>
              <a:gd name="T47" fmla="*/ 362766 h 465675"/>
              <a:gd name="T48" fmla="*/ 403609 w 465931"/>
              <a:gd name="T49" fmla="*/ 392237 h 465675"/>
              <a:gd name="T50" fmla="*/ 378719 w 465931"/>
              <a:gd name="T51" fmla="*/ 418015 h 465675"/>
              <a:gd name="T52" fmla="*/ 350264 w 465931"/>
              <a:gd name="T53" fmla="*/ 439613 h 465675"/>
              <a:gd name="T54" fmla="*/ 318714 w 465931"/>
              <a:gd name="T55" fmla="*/ 456539 h 465675"/>
              <a:gd name="T56" fmla="*/ 284548 w 465931"/>
              <a:gd name="T57" fmla="*/ 468305 h 465675"/>
              <a:gd name="T58" fmla="*/ 248232 w 465931"/>
              <a:gd name="T59" fmla="*/ 474423 h 465675"/>
              <a:gd name="T60" fmla="*/ 210601 w 465931"/>
              <a:gd name="T61" fmla="*/ 474423 h 465675"/>
              <a:gd name="T62" fmla="*/ 174283 w 465931"/>
              <a:gd name="T63" fmla="*/ 468305 h 465675"/>
              <a:gd name="T64" fmla="*/ 140118 w 465931"/>
              <a:gd name="T65" fmla="*/ 456539 h 465675"/>
              <a:gd name="T66" fmla="*/ 108569 w 465931"/>
              <a:gd name="T67" fmla="*/ 439613 h 465675"/>
              <a:gd name="T68" fmla="*/ 80115 w 465931"/>
              <a:gd name="T69" fmla="*/ 418015 h 465675"/>
              <a:gd name="T70" fmla="*/ 55225 w 465931"/>
              <a:gd name="T71" fmla="*/ 392237 h 465675"/>
              <a:gd name="T72" fmla="*/ 34372 w 465931"/>
              <a:gd name="T73" fmla="*/ 362766 h 465675"/>
              <a:gd name="T74" fmla="*/ 18028 w 465931"/>
              <a:gd name="T75" fmla="*/ 330092 h 465675"/>
              <a:gd name="T76" fmla="*/ 6669 w 465931"/>
              <a:gd name="T77" fmla="*/ 294706 h 465675"/>
              <a:gd name="T78" fmla="*/ 763 w 465931"/>
              <a:gd name="T79" fmla="*/ 257092 h 4656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65931" h="465675">
                <a:moveTo>
                  <a:pt x="0" y="232837"/>
                </a:moveTo>
                <a:lnTo>
                  <a:pt x="772" y="213741"/>
                </a:lnTo>
                <a:lnTo>
                  <a:pt x="3049" y="195070"/>
                </a:lnTo>
                <a:lnTo>
                  <a:pt x="6770" y="176884"/>
                </a:lnTo>
                <a:lnTo>
                  <a:pt x="11876" y="159243"/>
                </a:lnTo>
                <a:lnTo>
                  <a:pt x="18307" y="142206"/>
                </a:lnTo>
                <a:lnTo>
                  <a:pt x="26003" y="125835"/>
                </a:lnTo>
                <a:lnTo>
                  <a:pt x="34903" y="110188"/>
                </a:lnTo>
                <a:lnTo>
                  <a:pt x="44948" y="95326"/>
                </a:lnTo>
                <a:lnTo>
                  <a:pt x="56079" y="81309"/>
                </a:lnTo>
                <a:lnTo>
                  <a:pt x="68234" y="68196"/>
                </a:lnTo>
                <a:lnTo>
                  <a:pt x="81354" y="56048"/>
                </a:lnTo>
                <a:lnTo>
                  <a:pt x="95379" y="44924"/>
                </a:lnTo>
                <a:lnTo>
                  <a:pt x="110249" y="34884"/>
                </a:lnTo>
                <a:lnTo>
                  <a:pt x="125904" y="25988"/>
                </a:lnTo>
                <a:lnTo>
                  <a:pt x="142285" y="18297"/>
                </a:lnTo>
                <a:lnTo>
                  <a:pt x="159330" y="11870"/>
                </a:lnTo>
                <a:lnTo>
                  <a:pt x="176981" y="6766"/>
                </a:lnTo>
                <a:lnTo>
                  <a:pt x="195177" y="3047"/>
                </a:lnTo>
                <a:lnTo>
                  <a:pt x="213859" y="771"/>
                </a:lnTo>
                <a:lnTo>
                  <a:pt x="232966" y="0"/>
                </a:lnTo>
                <a:lnTo>
                  <a:pt x="252072" y="771"/>
                </a:lnTo>
                <a:lnTo>
                  <a:pt x="270754" y="3047"/>
                </a:lnTo>
                <a:lnTo>
                  <a:pt x="288950" y="6766"/>
                </a:lnTo>
                <a:lnTo>
                  <a:pt x="306601" y="11870"/>
                </a:lnTo>
                <a:lnTo>
                  <a:pt x="323646" y="18297"/>
                </a:lnTo>
                <a:lnTo>
                  <a:pt x="340027" y="25988"/>
                </a:lnTo>
                <a:lnTo>
                  <a:pt x="355682" y="34884"/>
                </a:lnTo>
                <a:lnTo>
                  <a:pt x="370552" y="44924"/>
                </a:lnTo>
                <a:lnTo>
                  <a:pt x="384577" y="56048"/>
                </a:lnTo>
                <a:lnTo>
                  <a:pt x="397697" y="68196"/>
                </a:lnTo>
                <a:lnTo>
                  <a:pt x="409852" y="81309"/>
                </a:lnTo>
                <a:lnTo>
                  <a:pt x="420982" y="95326"/>
                </a:lnTo>
                <a:lnTo>
                  <a:pt x="431028" y="110188"/>
                </a:lnTo>
                <a:lnTo>
                  <a:pt x="439928" y="125835"/>
                </a:lnTo>
                <a:lnTo>
                  <a:pt x="447624" y="142206"/>
                </a:lnTo>
                <a:lnTo>
                  <a:pt x="454055" y="159243"/>
                </a:lnTo>
                <a:lnTo>
                  <a:pt x="459161" y="176884"/>
                </a:lnTo>
                <a:lnTo>
                  <a:pt x="462882" y="195070"/>
                </a:lnTo>
                <a:lnTo>
                  <a:pt x="465159" y="213741"/>
                </a:lnTo>
                <a:lnTo>
                  <a:pt x="465931" y="232837"/>
                </a:lnTo>
                <a:lnTo>
                  <a:pt x="465159" y="251934"/>
                </a:lnTo>
                <a:lnTo>
                  <a:pt x="462882" y="270605"/>
                </a:lnTo>
                <a:lnTo>
                  <a:pt x="459161" y="288791"/>
                </a:lnTo>
                <a:lnTo>
                  <a:pt x="454055" y="306432"/>
                </a:lnTo>
                <a:lnTo>
                  <a:pt x="447624" y="323468"/>
                </a:lnTo>
                <a:lnTo>
                  <a:pt x="439928" y="339840"/>
                </a:lnTo>
                <a:lnTo>
                  <a:pt x="431028" y="355487"/>
                </a:lnTo>
                <a:lnTo>
                  <a:pt x="420982" y="370348"/>
                </a:lnTo>
                <a:lnTo>
                  <a:pt x="409852" y="384366"/>
                </a:lnTo>
                <a:lnTo>
                  <a:pt x="397697" y="397479"/>
                </a:lnTo>
                <a:lnTo>
                  <a:pt x="384577" y="409627"/>
                </a:lnTo>
                <a:lnTo>
                  <a:pt x="370552" y="420751"/>
                </a:lnTo>
                <a:lnTo>
                  <a:pt x="355682" y="430791"/>
                </a:lnTo>
                <a:lnTo>
                  <a:pt x="340027" y="439686"/>
                </a:lnTo>
                <a:lnTo>
                  <a:pt x="323646" y="447378"/>
                </a:lnTo>
                <a:lnTo>
                  <a:pt x="306601" y="453805"/>
                </a:lnTo>
                <a:lnTo>
                  <a:pt x="288950" y="458908"/>
                </a:lnTo>
                <a:lnTo>
                  <a:pt x="270754" y="462628"/>
                </a:lnTo>
                <a:lnTo>
                  <a:pt x="252072" y="464903"/>
                </a:lnTo>
                <a:lnTo>
                  <a:pt x="232966" y="465675"/>
                </a:lnTo>
                <a:lnTo>
                  <a:pt x="213859" y="464903"/>
                </a:lnTo>
                <a:lnTo>
                  <a:pt x="195177" y="462628"/>
                </a:lnTo>
                <a:lnTo>
                  <a:pt x="176981" y="458908"/>
                </a:lnTo>
                <a:lnTo>
                  <a:pt x="159330" y="453805"/>
                </a:lnTo>
                <a:lnTo>
                  <a:pt x="142285" y="447378"/>
                </a:lnTo>
                <a:lnTo>
                  <a:pt x="125904" y="439686"/>
                </a:lnTo>
                <a:lnTo>
                  <a:pt x="110249" y="430791"/>
                </a:lnTo>
                <a:lnTo>
                  <a:pt x="95379" y="420751"/>
                </a:lnTo>
                <a:lnTo>
                  <a:pt x="81354" y="409627"/>
                </a:lnTo>
                <a:lnTo>
                  <a:pt x="68234" y="397479"/>
                </a:lnTo>
                <a:lnTo>
                  <a:pt x="56079" y="384366"/>
                </a:lnTo>
                <a:lnTo>
                  <a:pt x="44948" y="370348"/>
                </a:lnTo>
                <a:lnTo>
                  <a:pt x="34903" y="355487"/>
                </a:lnTo>
                <a:lnTo>
                  <a:pt x="26003" y="339840"/>
                </a:lnTo>
                <a:lnTo>
                  <a:pt x="18307" y="323468"/>
                </a:lnTo>
                <a:lnTo>
                  <a:pt x="11876" y="306432"/>
                </a:lnTo>
                <a:lnTo>
                  <a:pt x="6770" y="288791"/>
                </a:lnTo>
                <a:lnTo>
                  <a:pt x="3049" y="270605"/>
                </a:lnTo>
                <a:lnTo>
                  <a:pt x="772" y="251934"/>
                </a:lnTo>
                <a:lnTo>
                  <a:pt x="0" y="232837"/>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31" name="object 17"/>
          <p:cNvSpPr>
            <a:spLocks/>
          </p:cNvSpPr>
          <p:nvPr/>
        </p:nvSpPr>
        <p:spPr bwMode="auto">
          <a:xfrm>
            <a:off x="3371852" y="3494089"/>
            <a:ext cx="396875" cy="396875"/>
          </a:xfrm>
          <a:custGeom>
            <a:avLst/>
            <a:gdLst>
              <a:gd name="T0" fmla="*/ 666 w 396453"/>
              <a:gd name="T1" fmla="*/ 217678 h 396195"/>
              <a:gd name="T2" fmla="*/ 5815 w 396453"/>
              <a:gd name="T3" fmla="*/ 249525 h 396195"/>
              <a:gd name="T4" fmla="*/ 15730 w 396453"/>
              <a:gd name="T5" fmla="*/ 279486 h 396195"/>
              <a:gd name="T6" fmla="*/ 29986 w 396453"/>
              <a:gd name="T7" fmla="*/ 307151 h 396195"/>
              <a:gd name="T8" fmla="*/ 48175 w 396453"/>
              <a:gd name="T9" fmla="*/ 332102 h 396195"/>
              <a:gd name="T10" fmla="*/ 69888 w 396453"/>
              <a:gd name="T11" fmla="*/ 353928 h 396195"/>
              <a:gd name="T12" fmla="*/ 94711 w 396453"/>
              <a:gd name="T13" fmla="*/ 372216 h 396195"/>
              <a:gd name="T14" fmla="*/ 122233 w 396453"/>
              <a:gd name="T15" fmla="*/ 386548 h 396195"/>
              <a:gd name="T16" fmla="*/ 152038 w 396453"/>
              <a:gd name="T17" fmla="*/ 396510 h 396195"/>
              <a:gd name="T18" fmla="*/ 183720 w 396453"/>
              <a:gd name="T19" fmla="*/ 401691 h 396195"/>
              <a:gd name="T20" fmla="*/ 216548 w 396453"/>
              <a:gd name="T21" fmla="*/ 401691 h 396195"/>
              <a:gd name="T22" fmla="*/ 248229 w 396453"/>
              <a:gd name="T23" fmla="*/ 396510 h 396195"/>
              <a:gd name="T24" fmla="*/ 278034 w 396453"/>
              <a:gd name="T25" fmla="*/ 386548 h 396195"/>
              <a:gd name="T26" fmla="*/ 305556 w 396453"/>
              <a:gd name="T27" fmla="*/ 372216 h 396195"/>
              <a:gd name="T28" fmla="*/ 330378 w 396453"/>
              <a:gd name="T29" fmla="*/ 353928 h 396195"/>
              <a:gd name="T30" fmla="*/ 352092 w 396453"/>
              <a:gd name="T31" fmla="*/ 332102 h 396195"/>
              <a:gd name="T32" fmla="*/ 370282 w 396453"/>
              <a:gd name="T33" fmla="*/ 307151 h 396195"/>
              <a:gd name="T34" fmla="*/ 384540 w 396453"/>
              <a:gd name="T35" fmla="*/ 279486 h 396195"/>
              <a:gd name="T36" fmla="*/ 394451 w 396453"/>
              <a:gd name="T37" fmla="*/ 249525 h 396195"/>
              <a:gd name="T38" fmla="*/ 399604 w 396453"/>
              <a:gd name="T39" fmla="*/ 217678 h 396195"/>
              <a:gd name="T40" fmla="*/ 399604 w 396453"/>
              <a:gd name="T41" fmla="*/ 184678 h 396195"/>
              <a:gd name="T42" fmla="*/ 394451 w 396453"/>
              <a:gd name="T43" fmla="*/ 152833 h 396195"/>
              <a:gd name="T44" fmla="*/ 384540 w 396453"/>
              <a:gd name="T45" fmla="*/ 122871 h 396195"/>
              <a:gd name="T46" fmla="*/ 370282 w 396453"/>
              <a:gd name="T47" fmla="*/ 95206 h 396195"/>
              <a:gd name="T48" fmla="*/ 352092 w 396453"/>
              <a:gd name="T49" fmla="*/ 70253 h 396195"/>
              <a:gd name="T50" fmla="*/ 330378 w 396453"/>
              <a:gd name="T51" fmla="*/ 48427 h 396195"/>
              <a:gd name="T52" fmla="*/ 305556 w 396453"/>
              <a:gd name="T53" fmla="*/ 30140 h 396195"/>
              <a:gd name="T54" fmla="*/ 278034 w 396453"/>
              <a:gd name="T55" fmla="*/ 15810 h 396195"/>
              <a:gd name="T56" fmla="*/ 248229 w 396453"/>
              <a:gd name="T57" fmla="*/ 5847 h 396195"/>
              <a:gd name="T58" fmla="*/ 216548 w 396453"/>
              <a:gd name="T59" fmla="*/ 665 h 396195"/>
              <a:gd name="T60" fmla="*/ 183720 w 396453"/>
              <a:gd name="T61" fmla="*/ 665 h 396195"/>
              <a:gd name="T62" fmla="*/ 152038 w 396453"/>
              <a:gd name="T63" fmla="*/ 5847 h 396195"/>
              <a:gd name="T64" fmla="*/ 122233 w 396453"/>
              <a:gd name="T65" fmla="*/ 15810 h 396195"/>
              <a:gd name="T66" fmla="*/ 94711 w 396453"/>
              <a:gd name="T67" fmla="*/ 30140 h 396195"/>
              <a:gd name="T68" fmla="*/ 69888 w 396453"/>
              <a:gd name="T69" fmla="*/ 48427 h 396195"/>
              <a:gd name="T70" fmla="*/ 48175 w 396453"/>
              <a:gd name="T71" fmla="*/ 70253 h 396195"/>
              <a:gd name="T72" fmla="*/ 29986 w 396453"/>
              <a:gd name="T73" fmla="*/ 95206 h 396195"/>
              <a:gd name="T74" fmla="*/ 15730 w 396453"/>
              <a:gd name="T75" fmla="*/ 122871 h 396195"/>
              <a:gd name="T76" fmla="*/ 5815 w 396453"/>
              <a:gd name="T77" fmla="*/ 152833 h 396195"/>
              <a:gd name="T78" fmla="*/ 666 w 396453"/>
              <a:gd name="T79" fmla="*/ 184678 h 3961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6453" h="396195">
                <a:moveTo>
                  <a:pt x="0" y="198097"/>
                </a:moveTo>
                <a:lnTo>
                  <a:pt x="657" y="214344"/>
                </a:lnTo>
                <a:lnTo>
                  <a:pt x="2594" y="230230"/>
                </a:lnTo>
                <a:lnTo>
                  <a:pt x="5761" y="245703"/>
                </a:lnTo>
                <a:lnTo>
                  <a:pt x="10105" y="260712"/>
                </a:lnTo>
                <a:lnTo>
                  <a:pt x="15577" y="275206"/>
                </a:lnTo>
                <a:lnTo>
                  <a:pt x="22125" y="289135"/>
                </a:lnTo>
                <a:lnTo>
                  <a:pt x="29698" y="302447"/>
                </a:lnTo>
                <a:lnTo>
                  <a:pt x="38246" y="315091"/>
                </a:lnTo>
                <a:lnTo>
                  <a:pt x="47716" y="327017"/>
                </a:lnTo>
                <a:lnTo>
                  <a:pt x="58059" y="338174"/>
                </a:lnTo>
                <a:lnTo>
                  <a:pt x="69222" y="348510"/>
                </a:lnTo>
                <a:lnTo>
                  <a:pt x="81156" y="357974"/>
                </a:lnTo>
                <a:lnTo>
                  <a:pt x="93809" y="366516"/>
                </a:lnTo>
                <a:lnTo>
                  <a:pt x="107130" y="374084"/>
                </a:lnTo>
                <a:lnTo>
                  <a:pt x="121068" y="380628"/>
                </a:lnTo>
                <a:lnTo>
                  <a:pt x="135571" y="386096"/>
                </a:lnTo>
                <a:lnTo>
                  <a:pt x="150590" y="390438"/>
                </a:lnTo>
                <a:lnTo>
                  <a:pt x="166073" y="393603"/>
                </a:lnTo>
                <a:lnTo>
                  <a:pt x="181969" y="395539"/>
                </a:lnTo>
                <a:lnTo>
                  <a:pt x="198227" y="396195"/>
                </a:lnTo>
                <a:lnTo>
                  <a:pt x="214484" y="395539"/>
                </a:lnTo>
                <a:lnTo>
                  <a:pt x="230380" y="393603"/>
                </a:lnTo>
                <a:lnTo>
                  <a:pt x="245863" y="390438"/>
                </a:lnTo>
                <a:lnTo>
                  <a:pt x="260882" y="386096"/>
                </a:lnTo>
                <a:lnTo>
                  <a:pt x="275385" y="380628"/>
                </a:lnTo>
                <a:lnTo>
                  <a:pt x="289323" y="374084"/>
                </a:lnTo>
                <a:lnTo>
                  <a:pt x="302644" y="366516"/>
                </a:lnTo>
                <a:lnTo>
                  <a:pt x="315297" y="357974"/>
                </a:lnTo>
                <a:lnTo>
                  <a:pt x="327230" y="348510"/>
                </a:lnTo>
                <a:lnTo>
                  <a:pt x="338394" y="338174"/>
                </a:lnTo>
                <a:lnTo>
                  <a:pt x="348737" y="327017"/>
                </a:lnTo>
                <a:lnTo>
                  <a:pt x="358207" y="315091"/>
                </a:lnTo>
                <a:lnTo>
                  <a:pt x="366754" y="302447"/>
                </a:lnTo>
                <a:lnTo>
                  <a:pt x="374328" y="289135"/>
                </a:lnTo>
                <a:lnTo>
                  <a:pt x="380876" y="275206"/>
                </a:lnTo>
                <a:lnTo>
                  <a:pt x="386348" y="260712"/>
                </a:lnTo>
                <a:lnTo>
                  <a:pt x="390692" y="245703"/>
                </a:lnTo>
                <a:lnTo>
                  <a:pt x="393859" y="230230"/>
                </a:lnTo>
                <a:lnTo>
                  <a:pt x="395796" y="214344"/>
                </a:lnTo>
                <a:lnTo>
                  <a:pt x="396453" y="198097"/>
                </a:lnTo>
                <a:lnTo>
                  <a:pt x="395796" y="181850"/>
                </a:lnTo>
                <a:lnTo>
                  <a:pt x="393859" y="165965"/>
                </a:lnTo>
                <a:lnTo>
                  <a:pt x="390692" y="150492"/>
                </a:lnTo>
                <a:lnTo>
                  <a:pt x="386348" y="135483"/>
                </a:lnTo>
                <a:lnTo>
                  <a:pt x="380876" y="120989"/>
                </a:lnTo>
                <a:lnTo>
                  <a:pt x="374328" y="107060"/>
                </a:lnTo>
                <a:lnTo>
                  <a:pt x="366754" y="93748"/>
                </a:lnTo>
                <a:lnTo>
                  <a:pt x="358207" y="81103"/>
                </a:lnTo>
                <a:lnTo>
                  <a:pt x="348737" y="69177"/>
                </a:lnTo>
                <a:lnTo>
                  <a:pt x="338394" y="58021"/>
                </a:lnTo>
                <a:lnTo>
                  <a:pt x="327230" y="47685"/>
                </a:lnTo>
                <a:lnTo>
                  <a:pt x="315297" y="38221"/>
                </a:lnTo>
                <a:lnTo>
                  <a:pt x="302644" y="29679"/>
                </a:lnTo>
                <a:lnTo>
                  <a:pt x="289323" y="22111"/>
                </a:lnTo>
                <a:lnTo>
                  <a:pt x="275385" y="15567"/>
                </a:lnTo>
                <a:lnTo>
                  <a:pt x="260882" y="10099"/>
                </a:lnTo>
                <a:lnTo>
                  <a:pt x="245863" y="5757"/>
                </a:lnTo>
                <a:lnTo>
                  <a:pt x="230380" y="2592"/>
                </a:lnTo>
                <a:lnTo>
                  <a:pt x="214484" y="656"/>
                </a:lnTo>
                <a:lnTo>
                  <a:pt x="198227" y="0"/>
                </a:lnTo>
                <a:lnTo>
                  <a:pt x="181969" y="656"/>
                </a:lnTo>
                <a:lnTo>
                  <a:pt x="166073" y="2592"/>
                </a:lnTo>
                <a:lnTo>
                  <a:pt x="150590" y="5757"/>
                </a:lnTo>
                <a:lnTo>
                  <a:pt x="135571" y="10099"/>
                </a:lnTo>
                <a:lnTo>
                  <a:pt x="121068" y="15567"/>
                </a:lnTo>
                <a:lnTo>
                  <a:pt x="107130" y="22111"/>
                </a:lnTo>
                <a:lnTo>
                  <a:pt x="93809" y="29679"/>
                </a:lnTo>
                <a:lnTo>
                  <a:pt x="81156" y="38221"/>
                </a:lnTo>
                <a:lnTo>
                  <a:pt x="69222" y="47685"/>
                </a:lnTo>
                <a:lnTo>
                  <a:pt x="58059" y="58021"/>
                </a:lnTo>
                <a:lnTo>
                  <a:pt x="47716" y="69177"/>
                </a:lnTo>
                <a:lnTo>
                  <a:pt x="38246" y="81103"/>
                </a:lnTo>
                <a:lnTo>
                  <a:pt x="29698" y="93748"/>
                </a:lnTo>
                <a:lnTo>
                  <a:pt x="22125" y="107060"/>
                </a:lnTo>
                <a:lnTo>
                  <a:pt x="15577" y="120989"/>
                </a:lnTo>
                <a:lnTo>
                  <a:pt x="10105" y="135483"/>
                </a:lnTo>
                <a:lnTo>
                  <a:pt x="5761" y="150492"/>
                </a:lnTo>
                <a:lnTo>
                  <a:pt x="2594" y="165965"/>
                </a:lnTo>
                <a:lnTo>
                  <a:pt x="657" y="181850"/>
                </a:lnTo>
                <a:lnTo>
                  <a:pt x="0" y="198097"/>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32" name="object 18"/>
          <p:cNvSpPr>
            <a:spLocks noChangeArrowheads="1"/>
          </p:cNvSpPr>
          <p:nvPr/>
        </p:nvSpPr>
        <p:spPr bwMode="auto">
          <a:xfrm>
            <a:off x="2351089" y="4651378"/>
            <a:ext cx="1541463" cy="1541463"/>
          </a:xfrm>
          <a:prstGeom prst="rect">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33" name="object 19"/>
          <p:cNvSpPr>
            <a:spLocks noChangeArrowheads="1"/>
          </p:cNvSpPr>
          <p:nvPr/>
        </p:nvSpPr>
        <p:spPr bwMode="auto">
          <a:xfrm>
            <a:off x="2397126" y="4675189"/>
            <a:ext cx="1449388" cy="1449387"/>
          </a:xfrm>
          <a:prstGeom prst="rect">
            <a:avLst/>
          </a:prstGeom>
          <a:blipFill dpi="0" rotWithShape="1">
            <a:blip r:embed="rId7"/>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34" name="object 20"/>
          <p:cNvSpPr>
            <a:spLocks noChangeArrowheads="1"/>
          </p:cNvSpPr>
          <p:nvPr/>
        </p:nvSpPr>
        <p:spPr bwMode="auto">
          <a:xfrm>
            <a:off x="3967164" y="4883152"/>
            <a:ext cx="923925" cy="923925"/>
          </a:xfrm>
          <a:prstGeom prst="rect">
            <a:avLst/>
          </a:prstGeom>
          <a:blipFill dpi="0" rotWithShape="1">
            <a:blip r:embed="rId8"/>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35" name="object 21"/>
          <p:cNvSpPr>
            <a:spLocks noChangeArrowheads="1"/>
          </p:cNvSpPr>
          <p:nvPr/>
        </p:nvSpPr>
        <p:spPr bwMode="auto">
          <a:xfrm>
            <a:off x="4019549" y="4911725"/>
            <a:ext cx="820739" cy="820739"/>
          </a:xfrm>
          <a:prstGeom prst="rect">
            <a:avLst/>
          </a:prstGeom>
          <a:blipFill dpi="0" rotWithShape="1">
            <a:blip r:embed="rId9"/>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36" name="object 22"/>
          <p:cNvSpPr>
            <a:spLocks/>
          </p:cNvSpPr>
          <p:nvPr/>
        </p:nvSpPr>
        <p:spPr bwMode="auto">
          <a:xfrm>
            <a:off x="4019549" y="4911725"/>
            <a:ext cx="820739" cy="820739"/>
          </a:xfrm>
          <a:custGeom>
            <a:avLst/>
            <a:gdLst>
              <a:gd name="T0" fmla="*/ 1351 w 821115"/>
              <a:gd name="T1" fmla="*/ 376785 h 820719"/>
              <a:gd name="T2" fmla="*/ 11886 w 821115"/>
              <a:gd name="T3" fmla="*/ 311808 h 820719"/>
              <a:gd name="T4" fmla="*/ 32128 w 821115"/>
              <a:gd name="T5" fmla="*/ 250683 h 820719"/>
              <a:gd name="T6" fmla="*/ 61258 w 821115"/>
              <a:gd name="T7" fmla="*/ 194235 h 820719"/>
              <a:gd name="T8" fmla="*/ 98423 w 821115"/>
              <a:gd name="T9" fmla="*/ 143329 h 820719"/>
              <a:gd name="T10" fmla="*/ 142777 w 821115"/>
              <a:gd name="T11" fmla="*/ 98798 h 820719"/>
              <a:gd name="T12" fmla="*/ 193492 w 821115"/>
              <a:gd name="T13" fmla="*/ 61490 h 820719"/>
              <a:gd name="T14" fmla="*/ 249715 w 821115"/>
              <a:gd name="T15" fmla="*/ 32257 h 820719"/>
              <a:gd name="T16" fmla="*/ 310608 w 821115"/>
              <a:gd name="T17" fmla="*/ 11926 h 820719"/>
              <a:gd name="T18" fmla="*/ 375330 w 821115"/>
              <a:gd name="T19" fmla="*/ 1360 h 820719"/>
              <a:gd name="T20" fmla="*/ 442397 w 821115"/>
              <a:gd name="T21" fmla="*/ 1360 h 820719"/>
              <a:gd name="T22" fmla="*/ 507119 w 821115"/>
              <a:gd name="T23" fmla="*/ 11926 h 820719"/>
              <a:gd name="T24" fmla="*/ 568012 w 821115"/>
              <a:gd name="T25" fmla="*/ 32257 h 820719"/>
              <a:gd name="T26" fmla="*/ 624236 w 821115"/>
              <a:gd name="T27" fmla="*/ 61490 h 820719"/>
              <a:gd name="T28" fmla="*/ 674949 w 821115"/>
              <a:gd name="T29" fmla="*/ 98798 h 820719"/>
              <a:gd name="T30" fmla="*/ 719308 w 821115"/>
              <a:gd name="T31" fmla="*/ 143329 h 820719"/>
              <a:gd name="T32" fmla="*/ 756471 w 821115"/>
              <a:gd name="T33" fmla="*/ 194235 h 820719"/>
              <a:gd name="T34" fmla="*/ 785598 w 821115"/>
              <a:gd name="T35" fmla="*/ 250683 h 820719"/>
              <a:gd name="T36" fmla="*/ 805846 w 821115"/>
              <a:gd name="T37" fmla="*/ 311808 h 820719"/>
              <a:gd name="T38" fmla="*/ 816373 w 821115"/>
              <a:gd name="T39" fmla="*/ 376785 h 820719"/>
              <a:gd name="T40" fmla="*/ 816373 w 821115"/>
              <a:gd name="T41" fmla="*/ 444105 h 820719"/>
              <a:gd name="T42" fmla="*/ 805846 w 821115"/>
              <a:gd name="T43" fmla="*/ 509082 h 820719"/>
              <a:gd name="T44" fmla="*/ 785598 w 821115"/>
              <a:gd name="T45" fmla="*/ 570207 h 820719"/>
              <a:gd name="T46" fmla="*/ 756471 w 821115"/>
              <a:gd name="T47" fmla="*/ 626654 h 820719"/>
              <a:gd name="T48" fmla="*/ 719308 w 821115"/>
              <a:gd name="T49" fmla="*/ 677561 h 820719"/>
              <a:gd name="T50" fmla="*/ 674949 w 821115"/>
              <a:gd name="T51" fmla="*/ 722091 h 820719"/>
              <a:gd name="T52" fmla="*/ 624236 w 821115"/>
              <a:gd name="T53" fmla="*/ 759400 h 820719"/>
              <a:gd name="T54" fmla="*/ 568012 w 821115"/>
              <a:gd name="T55" fmla="*/ 788633 h 820719"/>
              <a:gd name="T56" fmla="*/ 507119 w 821115"/>
              <a:gd name="T57" fmla="*/ 808964 h 820719"/>
              <a:gd name="T58" fmla="*/ 442397 w 821115"/>
              <a:gd name="T59" fmla="*/ 819530 h 820719"/>
              <a:gd name="T60" fmla="*/ 375330 w 821115"/>
              <a:gd name="T61" fmla="*/ 819530 h 820719"/>
              <a:gd name="T62" fmla="*/ 310608 w 821115"/>
              <a:gd name="T63" fmla="*/ 808964 h 820719"/>
              <a:gd name="T64" fmla="*/ 249715 w 821115"/>
              <a:gd name="T65" fmla="*/ 788633 h 820719"/>
              <a:gd name="T66" fmla="*/ 193492 w 821115"/>
              <a:gd name="T67" fmla="*/ 759400 h 820719"/>
              <a:gd name="T68" fmla="*/ 142777 w 821115"/>
              <a:gd name="T69" fmla="*/ 722091 h 820719"/>
              <a:gd name="T70" fmla="*/ 98423 w 821115"/>
              <a:gd name="T71" fmla="*/ 677561 h 820719"/>
              <a:gd name="T72" fmla="*/ 61258 w 821115"/>
              <a:gd name="T73" fmla="*/ 626654 h 820719"/>
              <a:gd name="T74" fmla="*/ 32128 w 821115"/>
              <a:gd name="T75" fmla="*/ 570207 h 820719"/>
              <a:gd name="T76" fmla="*/ 11886 w 821115"/>
              <a:gd name="T77" fmla="*/ 509082 h 820719"/>
              <a:gd name="T78" fmla="*/ 1351 w 821115"/>
              <a:gd name="T79" fmla="*/ 444105 h 82071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1115" h="820719">
                <a:moveTo>
                  <a:pt x="0" y="410359"/>
                </a:moveTo>
                <a:lnTo>
                  <a:pt x="1360" y="376704"/>
                </a:lnTo>
                <a:lnTo>
                  <a:pt x="5373" y="343797"/>
                </a:lnTo>
                <a:lnTo>
                  <a:pt x="11931" y="311745"/>
                </a:lnTo>
                <a:lnTo>
                  <a:pt x="20930" y="280654"/>
                </a:lnTo>
                <a:lnTo>
                  <a:pt x="32263" y="250629"/>
                </a:lnTo>
                <a:lnTo>
                  <a:pt x="45825" y="221775"/>
                </a:lnTo>
                <a:lnTo>
                  <a:pt x="61510" y="194199"/>
                </a:lnTo>
                <a:lnTo>
                  <a:pt x="79213" y="168006"/>
                </a:lnTo>
                <a:lnTo>
                  <a:pt x="98828" y="143302"/>
                </a:lnTo>
                <a:lnTo>
                  <a:pt x="120249" y="120191"/>
                </a:lnTo>
                <a:lnTo>
                  <a:pt x="143371" y="98780"/>
                </a:lnTo>
                <a:lnTo>
                  <a:pt x="168087" y="79175"/>
                </a:lnTo>
                <a:lnTo>
                  <a:pt x="194293" y="61481"/>
                </a:lnTo>
                <a:lnTo>
                  <a:pt x="221882" y="45803"/>
                </a:lnTo>
                <a:lnTo>
                  <a:pt x="250750" y="32248"/>
                </a:lnTo>
                <a:lnTo>
                  <a:pt x="280789" y="20920"/>
                </a:lnTo>
                <a:lnTo>
                  <a:pt x="311895" y="11926"/>
                </a:lnTo>
                <a:lnTo>
                  <a:pt x="343963" y="5370"/>
                </a:lnTo>
                <a:lnTo>
                  <a:pt x="376885" y="1360"/>
                </a:lnTo>
                <a:lnTo>
                  <a:pt x="410557" y="0"/>
                </a:lnTo>
                <a:lnTo>
                  <a:pt x="444229" y="1360"/>
                </a:lnTo>
                <a:lnTo>
                  <a:pt x="477152" y="5370"/>
                </a:lnTo>
                <a:lnTo>
                  <a:pt x="509219" y="11926"/>
                </a:lnTo>
                <a:lnTo>
                  <a:pt x="540325" y="20920"/>
                </a:lnTo>
                <a:lnTo>
                  <a:pt x="570365" y="32248"/>
                </a:lnTo>
                <a:lnTo>
                  <a:pt x="599232" y="45803"/>
                </a:lnTo>
                <a:lnTo>
                  <a:pt x="626822" y="61481"/>
                </a:lnTo>
                <a:lnTo>
                  <a:pt x="653028" y="79175"/>
                </a:lnTo>
                <a:lnTo>
                  <a:pt x="677744" y="98780"/>
                </a:lnTo>
                <a:lnTo>
                  <a:pt x="700866" y="120191"/>
                </a:lnTo>
                <a:lnTo>
                  <a:pt x="722287" y="143302"/>
                </a:lnTo>
                <a:lnTo>
                  <a:pt x="741901" y="168006"/>
                </a:lnTo>
                <a:lnTo>
                  <a:pt x="759604" y="194199"/>
                </a:lnTo>
                <a:lnTo>
                  <a:pt x="775289" y="221775"/>
                </a:lnTo>
                <a:lnTo>
                  <a:pt x="788852" y="250629"/>
                </a:lnTo>
                <a:lnTo>
                  <a:pt x="800185" y="280654"/>
                </a:lnTo>
                <a:lnTo>
                  <a:pt x="809183" y="311745"/>
                </a:lnTo>
                <a:lnTo>
                  <a:pt x="815742" y="343797"/>
                </a:lnTo>
                <a:lnTo>
                  <a:pt x="819754" y="376704"/>
                </a:lnTo>
                <a:lnTo>
                  <a:pt x="821115" y="410359"/>
                </a:lnTo>
                <a:lnTo>
                  <a:pt x="819754" y="444015"/>
                </a:lnTo>
                <a:lnTo>
                  <a:pt x="815742" y="476922"/>
                </a:lnTo>
                <a:lnTo>
                  <a:pt x="809183" y="508974"/>
                </a:lnTo>
                <a:lnTo>
                  <a:pt x="800185" y="540065"/>
                </a:lnTo>
                <a:lnTo>
                  <a:pt x="788852" y="570090"/>
                </a:lnTo>
                <a:lnTo>
                  <a:pt x="775289" y="598943"/>
                </a:lnTo>
                <a:lnTo>
                  <a:pt x="759604" y="626519"/>
                </a:lnTo>
                <a:lnTo>
                  <a:pt x="741901" y="652713"/>
                </a:lnTo>
                <a:lnTo>
                  <a:pt x="722287" y="677417"/>
                </a:lnTo>
                <a:lnTo>
                  <a:pt x="700866" y="700528"/>
                </a:lnTo>
                <a:lnTo>
                  <a:pt x="677744" y="721938"/>
                </a:lnTo>
                <a:lnTo>
                  <a:pt x="653028" y="741544"/>
                </a:lnTo>
                <a:lnTo>
                  <a:pt x="626822" y="759238"/>
                </a:lnTo>
                <a:lnTo>
                  <a:pt x="599232" y="774916"/>
                </a:lnTo>
                <a:lnTo>
                  <a:pt x="570365" y="788471"/>
                </a:lnTo>
                <a:lnTo>
                  <a:pt x="540325" y="799799"/>
                </a:lnTo>
                <a:lnTo>
                  <a:pt x="509219" y="808793"/>
                </a:lnTo>
                <a:lnTo>
                  <a:pt x="477152" y="815348"/>
                </a:lnTo>
                <a:lnTo>
                  <a:pt x="444229" y="819359"/>
                </a:lnTo>
                <a:lnTo>
                  <a:pt x="410557" y="820719"/>
                </a:lnTo>
                <a:lnTo>
                  <a:pt x="376885" y="819359"/>
                </a:lnTo>
                <a:lnTo>
                  <a:pt x="343963" y="815348"/>
                </a:lnTo>
                <a:lnTo>
                  <a:pt x="311895" y="808793"/>
                </a:lnTo>
                <a:lnTo>
                  <a:pt x="280789" y="799799"/>
                </a:lnTo>
                <a:lnTo>
                  <a:pt x="250750" y="788471"/>
                </a:lnTo>
                <a:lnTo>
                  <a:pt x="221882" y="774916"/>
                </a:lnTo>
                <a:lnTo>
                  <a:pt x="194293" y="759238"/>
                </a:lnTo>
                <a:lnTo>
                  <a:pt x="168087" y="741544"/>
                </a:lnTo>
                <a:lnTo>
                  <a:pt x="143371" y="721938"/>
                </a:lnTo>
                <a:lnTo>
                  <a:pt x="120249" y="700528"/>
                </a:lnTo>
                <a:lnTo>
                  <a:pt x="98828" y="677417"/>
                </a:lnTo>
                <a:lnTo>
                  <a:pt x="79213" y="652713"/>
                </a:lnTo>
                <a:lnTo>
                  <a:pt x="61510" y="626519"/>
                </a:lnTo>
                <a:lnTo>
                  <a:pt x="45825" y="598943"/>
                </a:lnTo>
                <a:lnTo>
                  <a:pt x="32263" y="570090"/>
                </a:lnTo>
                <a:lnTo>
                  <a:pt x="20930" y="540065"/>
                </a:lnTo>
                <a:lnTo>
                  <a:pt x="11931" y="508974"/>
                </a:lnTo>
                <a:lnTo>
                  <a:pt x="5373" y="476922"/>
                </a:lnTo>
                <a:lnTo>
                  <a:pt x="1360" y="444015"/>
                </a:lnTo>
                <a:lnTo>
                  <a:pt x="0" y="410359"/>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37" name="object 23"/>
          <p:cNvSpPr>
            <a:spLocks noChangeArrowheads="1"/>
          </p:cNvSpPr>
          <p:nvPr/>
        </p:nvSpPr>
        <p:spPr bwMode="auto">
          <a:xfrm>
            <a:off x="4022726" y="4937127"/>
            <a:ext cx="814388" cy="815975"/>
          </a:xfrm>
          <a:prstGeom prst="rect">
            <a:avLst/>
          </a:prstGeom>
          <a:blipFill dpi="0" rotWithShape="1">
            <a:blip r:embed="rId10"/>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38" name="object 24"/>
          <p:cNvSpPr>
            <a:spLocks noChangeArrowheads="1"/>
          </p:cNvSpPr>
          <p:nvPr/>
        </p:nvSpPr>
        <p:spPr bwMode="auto">
          <a:xfrm>
            <a:off x="4068763" y="4959351"/>
            <a:ext cx="723900" cy="725488"/>
          </a:xfrm>
          <a:prstGeom prst="rect">
            <a:avLst/>
          </a:prstGeom>
          <a:blipFill dpi="0" rotWithShape="1">
            <a:blip r:embed="rId11"/>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39" name="object 25"/>
          <p:cNvSpPr>
            <a:spLocks noChangeArrowheads="1"/>
          </p:cNvSpPr>
          <p:nvPr/>
        </p:nvSpPr>
        <p:spPr bwMode="auto">
          <a:xfrm>
            <a:off x="3648075" y="3724275"/>
            <a:ext cx="1155700" cy="1155700"/>
          </a:xfrm>
          <a:prstGeom prst="rect">
            <a:avLst/>
          </a:prstGeom>
          <a:blipFill dpi="0" rotWithShape="1">
            <a:blip r:embed="rId1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40" name="object 26"/>
          <p:cNvSpPr>
            <a:spLocks noChangeArrowheads="1"/>
          </p:cNvSpPr>
          <p:nvPr/>
        </p:nvSpPr>
        <p:spPr bwMode="auto">
          <a:xfrm>
            <a:off x="3698877" y="3752853"/>
            <a:ext cx="1052513" cy="1052513"/>
          </a:xfrm>
          <a:prstGeom prst="rect">
            <a:avLst/>
          </a:prstGeom>
          <a:blipFill dpi="0" rotWithShape="1">
            <a:blip r:embed="rId1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41" name="object 27"/>
          <p:cNvSpPr>
            <a:spLocks/>
          </p:cNvSpPr>
          <p:nvPr/>
        </p:nvSpPr>
        <p:spPr bwMode="auto">
          <a:xfrm>
            <a:off x="3698877" y="3752853"/>
            <a:ext cx="1052513" cy="1052513"/>
          </a:xfrm>
          <a:custGeom>
            <a:avLst/>
            <a:gdLst>
              <a:gd name="T0" fmla="*/ 1744 w 1052443"/>
              <a:gd name="T1" fmla="*/ 482871 h 1052575"/>
              <a:gd name="T2" fmla="*/ 15302 w 1052443"/>
              <a:gd name="T3" fmla="*/ 399598 h 1052575"/>
              <a:gd name="T4" fmla="*/ 41380 w 1052443"/>
              <a:gd name="T5" fmla="*/ 321261 h 1052575"/>
              <a:gd name="T6" fmla="*/ 78885 w 1052443"/>
              <a:gd name="T7" fmla="*/ 248926 h 1052575"/>
              <a:gd name="T8" fmla="*/ 126743 w 1052443"/>
              <a:gd name="T9" fmla="*/ 183686 h 1052575"/>
              <a:gd name="T10" fmla="*/ 183870 w 1052443"/>
              <a:gd name="T11" fmla="*/ 126623 h 1052575"/>
              <a:gd name="T12" fmla="*/ 249183 w 1052443"/>
              <a:gd name="T13" fmla="*/ 78804 h 1052575"/>
              <a:gd name="T14" fmla="*/ 321581 w 1052443"/>
              <a:gd name="T15" fmla="*/ 41340 h 1052575"/>
              <a:gd name="T16" fmla="*/ 400007 w 1052443"/>
              <a:gd name="T17" fmla="*/ 15286 h 1052575"/>
              <a:gd name="T18" fmla="*/ 483351 w 1052443"/>
              <a:gd name="T19" fmla="*/ 1744 h 1052575"/>
              <a:gd name="T20" fmla="*/ 569722 w 1052443"/>
              <a:gd name="T21" fmla="*/ 1744 h 1052575"/>
              <a:gd name="T22" fmla="*/ 653066 w 1052443"/>
              <a:gd name="T23" fmla="*/ 15286 h 1052575"/>
              <a:gd name="T24" fmla="*/ 731492 w 1052443"/>
              <a:gd name="T25" fmla="*/ 41340 h 1052575"/>
              <a:gd name="T26" fmla="*/ 803890 w 1052443"/>
              <a:gd name="T27" fmla="*/ 78804 h 1052575"/>
              <a:gd name="T28" fmla="*/ 869203 w 1052443"/>
              <a:gd name="T29" fmla="*/ 126623 h 1052575"/>
              <a:gd name="T30" fmla="*/ 926330 w 1052443"/>
              <a:gd name="T31" fmla="*/ 183686 h 1052575"/>
              <a:gd name="T32" fmla="*/ 974188 w 1052443"/>
              <a:gd name="T33" fmla="*/ 248926 h 1052575"/>
              <a:gd name="T34" fmla="*/ 1011693 w 1052443"/>
              <a:gd name="T35" fmla="*/ 321261 h 1052575"/>
              <a:gd name="T36" fmla="*/ 1037771 w 1052443"/>
              <a:gd name="T37" fmla="*/ 399598 h 1052575"/>
              <a:gd name="T38" fmla="*/ 1051329 w 1052443"/>
              <a:gd name="T39" fmla="*/ 482871 h 1052575"/>
              <a:gd name="T40" fmla="*/ 1051329 w 1052443"/>
              <a:gd name="T41" fmla="*/ 569145 h 1052575"/>
              <a:gd name="T42" fmla="*/ 1037771 w 1052443"/>
              <a:gd name="T43" fmla="*/ 652418 h 1052575"/>
              <a:gd name="T44" fmla="*/ 1011693 w 1052443"/>
              <a:gd name="T45" fmla="*/ 730755 h 1052575"/>
              <a:gd name="T46" fmla="*/ 974188 w 1052443"/>
              <a:gd name="T47" fmla="*/ 803090 h 1052575"/>
              <a:gd name="T48" fmla="*/ 926330 w 1052443"/>
              <a:gd name="T49" fmla="*/ 868331 h 1052575"/>
              <a:gd name="T50" fmla="*/ 869203 w 1052443"/>
              <a:gd name="T51" fmla="*/ 925393 h 1052575"/>
              <a:gd name="T52" fmla="*/ 803890 w 1052443"/>
              <a:gd name="T53" fmla="*/ 973212 h 1052575"/>
              <a:gd name="T54" fmla="*/ 731492 w 1052443"/>
              <a:gd name="T55" fmla="*/ 1010677 h 1052575"/>
              <a:gd name="T56" fmla="*/ 653066 w 1052443"/>
              <a:gd name="T57" fmla="*/ 1036731 h 1052575"/>
              <a:gd name="T58" fmla="*/ 569722 w 1052443"/>
              <a:gd name="T59" fmla="*/ 1050273 h 1052575"/>
              <a:gd name="T60" fmla="*/ 483351 w 1052443"/>
              <a:gd name="T61" fmla="*/ 1050273 h 1052575"/>
              <a:gd name="T62" fmla="*/ 400007 w 1052443"/>
              <a:gd name="T63" fmla="*/ 1036731 h 1052575"/>
              <a:gd name="T64" fmla="*/ 321581 w 1052443"/>
              <a:gd name="T65" fmla="*/ 1010677 h 1052575"/>
              <a:gd name="T66" fmla="*/ 249183 w 1052443"/>
              <a:gd name="T67" fmla="*/ 973212 h 1052575"/>
              <a:gd name="T68" fmla="*/ 183870 w 1052443"/>
              <a:gd name="T69" fmla="*/ 925393 h 1052575"/>
              <a:gd name="T70" fmla="*/ 126743 w 1052443"/>
              <a:gd name="T71" fmla="*/ 868331 h 1052575"/>
              <a:gd name="T72" fmla="*/ 78885 w 1052443"/>
              <a:gd name="T73" fmla="*/ 803090 h 1052575"/>
              <a:gd name="T74" fmla="*/ 41380 w 1052443"/>
              <a:gd name="T75" fmla="*/ 730755 h 1052575"/>
              <a:gd name="T76" fmla="*/ 15302 w 1052443"/>
              <a:gd name="T77" fmla="*/ 652418 h 1052575"/>
              <a:gd name="T78" fmla="*/ 1744 w 1052443"/>
              <a:gd name="T79" fmla="*/ 569145 h 10525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2443" h="1052575">
                <a:moveTo>
                  <a:pt x="0" y="526287"/>
                </a:moveTo>
                <a:lnTo>
                  <a:pt x="1744" y="483123"/>
                </a:lnTo>
                <a:lnTo>
                  <a:pt x="6887" y="440921"/>
                </a:lnTo>
                <a:lnTo>
                  <a:pt x="15293" y="399814"/>
                </a:lnTo>
                <a:lnTo>
                  <a:pt x="26827" y="359940"/>
                </a:lnTo>
                <a:lnTo>
                  <a:pt x="41353" y="321432"/>
                </a:lnTo>
                <a:lnTo>
                  <a:pt x="58735" y="284428"/>
                </a:lnTo>
                <a:lnTo>
                  <a:pt x="78840" y="249061"/>
                </a:lnTo>
                <a:lnTo>
                  <a:pt x="101530" y="215469"/>
                </a:lnTo>
                <a:lnTo>
                  <a:pt x="126671" y="183785"/>
                </a:lnTo>
                <a:lnTo>
                  <a:pt x="154126" y="154146"/>
                </a:lnTo>
                <a:lnTo>
                  <a:pt x="183762" y="126686"/>
                </a:lnTo>
                <a:lnTo>
                  <a:pt x="215442" y="101543"/>
                </a:lnTo>
                <a:lnTo>
                  <a:pt x="249030" y="78849"/>
                </a:lnTo>
                <a:lnTo>
                  <a:pt x="284392" y="58743"/>
                </a:lnTo>
                <a:lnTo>
                  <a:pt x="321392" y="41358"/>
                </a:lnTo>
                <a:lnTo>
                  <a:pt x="359895" y="26830"/>
                </a:lnTo>
                <a:lnTo>
                  <a:pt x="399764" y="15295"/>
                </a:lnTo>
                <a:lnTo>
                  <a:pt x="440865" y="6888"/>
                </a:lnTo>
                <a:lnTo>
                  <a:pt x="483063" y="1744"/>
                </a:lnTo>
                <a:lnTo>
                  <a:pt x="526221" y="0"/>
                </a:lnTo>
                <a:lnTo>
                  <a:pt x="569380" y="1744"/>
                </a:lnTo>
                <a:lnTo>
                  <a:pt x="611577" y="6888"/>
                </a:lnTo>
                <a:lnTo>
                  <a:pt x="652679" y="15295"/>
                </a:lnTo>
                <a:lnTo>
                  <a:pt x="692548" y="26830"/>
                </a:lnTo>
                <a:lnTo>
                  <a:pt x="731051" y="41358"/>
                </a:lnTo>
                <a:lnTo>
                  <a:pt x="768051" y="58743"/>
                </a:lnTo>
                <a:lnTo>
                  <a:pt x="803413" y="78849"/>
                </a:lnTo>
                <a:lnTo>
                  <a:pt x="837001" y="101543"/>
                </a:lnTo>
                <a:lnTo>
                  <a:pt x="868681" y="126686"/>
                </a:lnTo>
                <a:lnTo>
                  <a:pt x="898316" y="154146"/>
                </a:lnTo>
                <a:lnTo>
                  <a:pt x="925772" y="183785"/>
                </a:lnTo>
                <a:lnTo>
                  <a:pt x="950913" y="215469"/>
                </a:lnTo>
                <a:lnTo>
                  <a:pt x="973603" y="249061"/>
                </a:lnTo>
                <a:lnTo>
                  <a:pt x="993707" y="284428"/>
                </a:lnTo>
                <a:lnTo>
                  <a:pt x="1011090" y="321432"/>
                </a:lnTo>
                <a:lnTo>
                  <a:pt x="1025616" y="359940"/>
                </a:lnTo>
                <a:lnTo>
                  <a:pt x="1037150" y="399814"/>
                </a:lnTo>
                <a:lnTo>
                  <a:pt x="1045556" y="440921"/>
                </a:lnTo>
                <a:lnTo>
                  <a:pt x="1050699" y="483123"/>
                </a:lnTo>
                <a:lnTo>
                  <a:pt x="1052443" y="526287"/>
                </a:lnTo>
                <a:lnTo>
                  <a:pt x="1050699" y="569451"/>
                </a:lnTo>
                <a:lnTo>
                  <a:pt x="1045556" y="611654"/>
                </a:lnTo>
                <a:lnTo>
                  <a:pt x="1037150" y="652760"/>
                </a:lnTo>
                <a:lnTo>
                  <a:pt x="1025616" y="692635"/>
                </a:lnTo>
                <a:lnTo>
                  <a:pt x="1011090" y="731142"/>
                </a:lnTo>
                <a:lnTo>
                  <a:pt x="993707" y="768147"/>
                </a:lnTo>
                <a:lnTo>
                  <a:pt x="973603" y="803513"/>
                </a:lnTo>
                <a:lnTo>
                  <a:pt x="950913" y="837106"/>
                </a:lnTo>
                <a:lnTo>
                  <a:pt x="925772" y="868790"/>
                </a:lnTo>
                <a:lnTo>
                  <a:pt x="898316" y="898429"/>
                </a:lnTo>
                <a:lnTo>
                  <a:pt x="868681" y="925888"/>
                </a:lnTo>
                <a:lnTo>
                  <a:pt x="837001" y="951032"/>
                </a:lnTo>
                <a:lnTo>
                  <a:pt x="803413" y="973725"/>
                </a:lnTo>
                <a:lnTo>
                  <a:pt x="768051" y="993832"/>
                </a:lnTo>
                <a:lnTo>
                  <a:pt x="731051" y="1011217"/>
                </a:lnTo>
                <a:lnTo>
                  <a:pt x="692548" y="1025745"/>
                </a:lnTo>
                <a:lnTo>
                  <a:pt x="652679" y="1037280"/>
                </a:lnTo>
                <a:lnTo>
                  <a:pt x="611577" y="1045687"/>
                </a:lnTo>
                <a:lnTo>
                  <a:pt x="569380" y="1050831"/>
                </a:lnTo>
                <a:lnTo>
                  <a:pt x="526221" y="1052575"/>
                </a:lnTo>
                <a:lnTo>
                  <a:pt x="483063" y="1050831"/>
                </a:lnTo>
                <a:lnTo>
                  <a:pt x="440865" y="1045687"/>
                </a:lnTo>
                <a:lnTo>
                  <a:pt x="399764" y="1037280"/>
                </a:lnTo>
                <a:lnTo>
                  <a:pt x="359895" y="1025745"/>
                </a:lnTo>
                <a:lnTo>
                  <a:pt x="321392" y="1011217"/>
                </a:lnTo>
                <a:lnTo>
                  <a:pt x="284392" y="993832"/>
                </a:lnTo>
                <a:lnTo>
                  <a:pt x="249030" y="973725"/>
                </a:lnTo>
                <a:lnTo>
                  <a:pt x="215442" y="951032"/>
                </a:lnTo>
                <a:lnTo>
                  <a:pt x="183762" y="925888"/>
                </a:lnTo>
                <a:lnTo>
                  <a:pt x="154126" y="898429"/>
                </a:lnTo>
                <a:lnTo>
                  <a:pt x="126671" y="868790"/>
                </a:lnTo>
                <a:lnTo>
                  <a:pt x="101530" y="837106"/>
                </a:lnTo>
                <a:lnTo>
                  <a:pt x="78840" y="803513"/>
                </a:lnTo>
                <a:lnTo>
                  <a:pt x="58735" y="768147"/>
                </a:lnTo>
                <a:lnTo>
                  <a:pt x="41353" y="731142"/>
                </a:lnTo>
                <a:lnTo>
                  <a:pt x="26827" y="692635"/>
                </a:lnTo>
                <a:lnTo>
                  <a:pt x="15293" y="652760"/>
                </a:lnTo>
                <a:lnTo>
                  <a:pt x="6887" y="611654"/>
                </a:lnTo>
                <a:lnTo>
                  <a:pt x="1744" y="569451"/>
                </a:lnTo>
                <a:lnTo>
                  <a:pt x="0" y="526287"/>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42" name="object 28"/>
          <p:cNvSpPr>
            <a:spLocks noChangeArrowheads="1"/>
          </p:cNvSpPr>
          <p:nvPr/>
        </p:nvSpPr>
        <p:spPr bwMode="auto">
          <a:xfrm>
            <a:off x="4238626" y="2406651"/>
            <a:ext cx="444500" cy="444500"/>
          </a:xfrm>
          <a:prstGeom prst="rect">
            <a:avLst/>
          </a:prstGeom>
          <a:blipFill dpi="0" rotWithShape="1">
            <a:blip r:embed="rId1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43" name="object 29"/>
          <p:cNvSpPr>
            <a:spLocks noChangeArrowheads="1"/>
          </p:cNvSpPr>
          <p:nvPr/>
        </p:nvSpPr>
        <p:spPr bwMode="auto">
          <a:xfrm>
            <a:off x="4289425" y="2433641"/>
            <a:ext cx="344488" cy="344487"/>
          </a:xfrm>
          <a:prstGeom prst="rect">
            <a:avLst/>
          </a:prstGeom>
          <a:blipFill dpi="0" rotWithShape="1">
            <a:blip r:embed="rId1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44" name="object 30"/>
          <p:cNvSpPr>
            <a:spLocks/>
          </p:cNvSpPr>
          <p:nvPr/>
        </p:nvSpPr>
        <p:spPr bwMode="auto">
          <a:xfrm>
            <a:off x="4289425" y="2433641"/>
            <a:ext cx="344488" cy="344487"/>
          </a:xfrm>
          <a:custGeom>
            <a:avLst/>
            <a:gdLst>
              <a:gd name="T0" fmla="*/ 619 w 344697"/>
              <a:gd name="T1" fmla="*/ 156232 h 344844"/>
              <a:gd name="T2" fmla="*/ 5401 w 344697"/>
              <a:gd name="T3" fmla="*/ 128122 h 344844"/>
              <a:gd name="T4" fmla="*/ 14579 w 344697"/>
              <a:gd name="T5" fmla="*/ 101773 h 344844"/>
              <a:gd name="T6" fmla="*/ 27761 w 344697"/>
              <a:gd name="T7" fmla="*/ 77581 h 344844"/>
              <a:gd name="T8" fmla="*/ 44547 w 344697"/>
              <a:gd name="T9" fmla="*/ 55948 h 344844"/>
              <a:gd name="T10" fmla="*/ 64534 w 344697"/>
              <a:gd name="T11" fmla="*/ 37262 h 344844"/>
              <a:gd name="T12" fmla="*/ 87322 w 344697"/>
              <a:gd name="T13" fmla="*/ 21931 h 344844"/>
              <a:gd name="T14" fmla="*/ 112515 w 344697"/>
              <a:gd name="T15" fmla="*/ 10348 h 344844"/>
              <a:gd name="T16" fmla="*/ 139712 w 344697"/>
              <a:gd name="T17" fmla="*/ 2915 h 344844"/>
              <a:gd name="T18" fmla="*/ 168516 w 344697"/>
              <a:gd name="T19" fmla="*/ 24 h 344844"/>
              <a:gd name="T20" fmla="*/ 186052 w 344697"/>
              <a:gd name="T21" fmla="*/ 611 h 344844"/>
              <a:gd name="T22" fmla="*/ 214258 w 344697"/>
              <a:gd name="T23" fmla="*/ 5376 h 344844"/>
              <a:gd name="T24" fmla="*/ 240697 w 344697"/>
              <a:gd name="T25" fmla="*/ 14531 h 344844"/>
              <a:gd name="T26" fmla="*/ 264972 w 344697"/>
              <a:gd name="T27" fmla="*/ 27665 h 344844"/>
              <a:gd name="T28" fmla="*/ 286682 w 344697"/>
              <a:gd name="T29" fmla="*/ 44395 h 344844"/>
              <a:gd name="T30" fmla="*/ 305428 w 344697"/>
              <a:gd name="T31" fmla="*/ 64310 h 344844"/>
              <a:gd name="T32" fmla="*/ 320812 w 344697"/>
              <a:gd name="T33" fmla="*/ 87021 h 344844"/>
              <a:gd name="T34" fmla="*/ 332434 w 344697"/>
              <a:gd name="T35" fmla="*/ 112128 h 344844"/>
              <a:gd name="T36" fmla="*/ 339896 w 344697"/>
              <a:gd name="T37" fmla="*/ 139233 h 344844"/>
              <a:gd name="T38" fmla="*/ 342797 w 344697"/>
              <a:gd name="T39" fmla="*/ 167938 h 344844"/>
              <a:gd name="T40" fmla="*/ 342205 w 344697"/>
              <a:gd name="T41" fmla="*/ 185411 h 344844"/>
              <a:gd name="T42" fmla="*/ 337422 w 344697"/>
              <a:gd name="T43" fmla="*/ 213521 h 344844"/>
              <a:gd name="T44" fmla="*/ 328240 w 344697"/>
              <a:gd name="T45" fmla="*/ 239870 h 344844"/>
              <a:gd name="T46" fmla="*/ 315059 w 344697"/>
              <a:gd name="T47" fmla="*/ 264061 h 344844"/>
              <a:gd name="T48" fmla="*/ 298274 w 344697"/>
              <a:gd name="T49" fmla="*/ 285697 h 344844"/>
              <a:gd name="T50" fmla="*/ 278289 w 344697"/>
              <a:gd name="T51" fmla="*/ 304380 h 344844"/>
              <a:gd name="T52" fmla="*/ 255500 w 344697"/>
              <a:gd name="T53" fmla="*/ 319711 h 344844"/>
              <a:gd name="T54" fmla="*/ 230307 w 344697"/>
              <a:gd name="T55" fmla="*/ 331294 h 344844"/>
              <a:gd name="T56" fmla="*/ 203108 w 344697"/>
              <a:gd name="T57" fmla="*/ 338729 h 344844"/>
              <a:gd name="T58" fmla="*/ 174305 w 344697"/>
              <a:gd name="T59" fmla="*/ 341620 h 344844"/>
              <a:gd name="T60" fmla="*/ 156771 w 344697"/>
              <a:gd name="T61" fmla="*/ 341029 h 344844"/>
              <a:gd name="T62" fmla="*/ 128565 w 344697"/>
              <a:gd name="T63" fmla="*/ 336264 h 344844"/>
              <a:gd name="T64" fmla="*/ 102125 w 344697"/>
              <a:gd name="T65" fmla="*/ 327114 h 344844"/>
              <a:gd name="T66" fmla="*/ 77852 w 344697"/>
              <a:gd name="T67" fmla="*/ 313977 h 344844"/>
              <a:gd name="T68" fmla="*/ 56140 w 344697"/>
              <a:gd name="T69" fmla="*/ 297250 h 344844"/>
              <a:gd name="T70" fmla="*/ 37390 w 344697"/>
              <a:gd name="T71" fmla="*/ 277333 h 344844"/>
              <a:gd name="T72" fmla="*/ 22012 w 344697"/>
              <a:gd name="T73" fmla="*/ 254622 h 344844"/>
              <a:gd name="T74" fmla="*/ 10389 w 344697"/>
              <a:gd name="T75" fmla="*/ 229515 h 344844"/>
              <a:gd name="T76" fmla="*/ 2923 w 344697"/>
              <a:gd name="T77" fmla="*/ 202411 h 344844"/>
              <a:gd name="T78" fmla="*/ 24 w 344697"/>
              <a:gd name="T79" fmla="*/ 173707 h 3448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44697" h="344844">
                <a:moveTo>
                  <a:pt x="0" y="172421"/>
                </a:moveTo>
                <a:lnTo>
                  <a:pt x="619" y="157695"/>
                </a:lnTo>
                <a:lnTo>
                  <a:pt x="2445" y="143311"/>
                </a:lnTo>
                <a:lnTo>
                  <a:pt x="5428" y="129322"/>
                </a:lnTo>
                <a:lnTo>
                  <a:pt x="9516" y="115777"/>
                </a:lnTo>
                <a:lnTo>
                  <a:pt x="14660" y="102726"/>
                </a:lnTo>
                <a:lnTo>
                  <a:pt x="20809" y="90220"/>
                </a:lnTo>
                <a:lnTo>
                  <a:pt x="27914" y="78308"/>
                </a:lnTo>
                <a:lnTo>
                  <a:pt x="35924" y="67042"/>
                </a:lnTo>
                <a:lnTo>
                  <a:pt x="44790" y="56470"/>
                </a:lnTo>
                <a:lnTo>
                  <a:pt x="54460" y="46644"/>
                </a:lnTo>
                <a:lnTo>
                  <a:pt x="64885" y="37613"/>
                </a:lnTo>
                <a:lnTo>
                  <a:pt x="76015" y="29427"/>
                </a:lnTo>
                <a:lnTo>
                  <a:pt x="87799" y="22138"/>
                </a:lnTo>
                <a:lnTo>
                  <a:pt x="100187" y="15794"/>
                </a:lnTo>
                <a:lnTo>
                  <a:pt x="113130" y="10447"/>
                </a:lnTo>
                <a:lnTo>
                  <a:pt x="126576" y="6146"/>
                </a:lnTo>
                <a:lnTo>
                  <a:pt x="140477" y="2942"/>
                </a:lnTo>
                <a:lnTo>
                  <a:pt x="154780" y="884"/>
                </a:lnTo>
                <a:lnTo>
                  <a:pt x="169438" y="24"/>
                </a:lnTo>
                <a:lnTo>
                  <a:pt x="172348" y="0"/>
                </a:lnTo>
                <a:lnTo>
                  <a:pt x="187069" y="620"/>
                </a:lnTo>
                <a:lnTo>
                  <a:pt x="201446" y="2447"/>
                </a:lnTo>
                <a:lnTo>
                  <a:pt x="215430" y="5430"/>
                </a:lnTo>
                <a:lnTo>
                  <a:pt x="228969" y="9520"/>
                </a:lnTo>
                <a:lnTo>
                  <a:pt x="242014" y="14666"/>
                </a:lnTo>
                <a:lnTo>
                  <a:pt x="254515" y="20818"/>
                </a:lnTo>
                <a:lnTo>
                  <a:pt x="266422" y="27926"/>
                </a:lnTo>
                <a:lnTo>
                  <a:pt x="277684" y="35940"/>
                </a:lnTo>
                <a:lnTo>
                  <a:pt x="288251" y="44809"/>
                </a:lnTo>
                <a:lnTo>
                  <a:pt x="298073" y="54483"/>
                </a:lnTo>
                <a:lnTo>
                  <a:pt x="307100" y="64913"/>
                </a:lnTo>
                <a:lnTo>
                  <a:pt x="315282" y="76047"/>
                </a:lnTo>
                <a:lnTo>
                  <a:pt x="322568" y="87836"/>
                </a:lnTo>
                <a:lnTo>
                  <a:pt x="328909" y="100230"/>
                </a:lnTo>
                <a:lnTo>
                  <a:pt x="334254" y="113178"/>
                </a:lnTo>
                <a:lnTo>
                  <a:pt x="338553" y="126630"/>
                </a:lnTo>
                <a:lnTo>
                  <a:pt x="341756" y="140536"/>
                </a:lnTo>
                <a:lnTo>
                  <a:pt x="343813" y="154846"/>
                </a:lnTo>
                <a:lnTo>
                  <a:pt x="344673" y="169510"/>
                </a:lnTo>
                <a:lnTo>
                  <a:pt x="344697" y="172421"/>
                </a:lnTo>
                <a:lnTo>
                  <a:pt x="344078" y="187148"/>
                </a:lnTo>
                <a:lnTo>
                  <a:pt x="342251" y="201532"/>
                </a:lnTo>
                <a:lnTo>
                  <a:pt x="339269" y="215521"/>
                </a:lnTo>
                <a:lnTo>
                  <a:pt x="335181" y="229066"/>
                </a:lnTo>
                <a:lnTo>
                  <a:pt x="330037" y="242117"/>
                </a:lnTo>
                <a:lnTo>
                  <a:pt x="323888" y="254623"/>
                </a:lnTo>
                <a:lnTo>
                  <a:pt x="316783" y="266535"/>
                </a:lnTo>
                <a:lnTo>
                  <a:pt x="308772" y="277801"/>
                </a:lnTo>
                <a:lnTo>
                  <a:pt x="299907" y="288373"/>
                </a:lnTo>
                <a:lnTo>
                  <a:pt x="290237" y="298199"/>
                </a:lnTo>
                <a:lnTo>
                  <a:pt x="279812" y="307230"/>
                </a:lnTo>
                <a:lnTo>
                  <a:pt x="268682" y="315416"/>
                </a:lnTo>
                <a:lnTo>
                  <a:pt x="256898" y="322705"/>
                </a:lnTo>
                <a:lnTo>
                  <a:pt x="244510" y="329049"/>
                </a:lnTo>
                <a:lnTo>
                  <a:pt x="231567" y="334396"/>
                </a:lnTo>
                <a:lnTo>
                  <a:pt x="218121" y="338697"/>
                </a:lnTo>
                <a:lnTo>
                  <a:pt x="204220" y="341901"/>
                </a:lnTo>
                <a:lnTo>
                  <a:pt x="189917" y="343959"/>
                </a:lnTo>
                <a:lnTo>
                  <a:pt x="175259" y="344819"/>
                </a:lnTo>
                <a:lnTo>
                  <a:pt x="172348" y="344844"/>
                </a:lnTo>
                <a:lnTo>
                  <a:pt x="157628" y="344223"/>
                </a:lnTo>
                <a:lnTo>
                  <a:pt x="143251" y="342397"/>
                </a:lnTo>
                <a:lnTo>
                  <a:pt x="129267" y="339413"/>
                </a:lnTo>
                <a:lnTo>
                  <a:pt x="115728" y="335323"/>
                </a:lnTo>
                <a:lnTo>
                  <a:pt x="102683" y="330177"/>
                </a:lnTo>
                <a:lnTo>
                  <a:pt x="90182" y="324025"/>
                </a:lnTo>
                <a:lnTo>
                  <a:pt x="78275" y="316917"/>
                </a:lnTo>
                <a:lnTo>
                  <a:pt x="67013" y="308903"/>
                </a:lnTo>
                <a:lnTo>
                  <a:pt x="56446" y="300034"/>
                </a:lnTo>
                <a:lnTo>
                  <a:pt x="46624" y="290360"/>
                </a:lnTo>
                <a:lnTo>
                  <a:pt x="37597" y="279930"/>
                </a:lnTo>
                <a:lnTo>
                  <a:pt x="29415" y="268796"/>
                </a:lnTo>
                <a:lnTo>
                  <a:pt x="22129" y="257007"/>
                </a:lnTo>
                <a:lnTo>
                  <a:pt x="15788" y="244613"/>
                </a:lnTo>
                <a:lnTo>
                  <a:pt x="10443" y="231665"/>
                </a:lnTo>
                <a:lnTo>
                  <a:pt x="6144" y="218213"/>
                </a:lnTo>
                <a:lnTo>
                  <a:pt x="2941" y="204307"/>
                </a:lnTo>
                <a:lnTo>
                  <a:pt x="884" y="189997"/>
                </a:lnTo>
                <a:lnTo>
                  <a:pt x="24" y="175334"/>
                </a:lnTo>
                <a:lnTo>
                  <a:pt x="0" y="172421"/>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45" name="object 31"/>
          <p:cNvSpPr>
            <a:spLocks/>
          </p:cNvSpPr>
          <p:nvPr/>
        </p:nvSpPr>
        <p:spPr bwMode="auto">
          <a:xfrm>
            <a:off x="4314825" y="2459041"/>
            <a:ext cx="293688" cy="293687"/>
          </a:xfrm>
          <a:custGeom>
            <a:avLst/>
            <a:gdLst>
              <a:gd name="T0" fmla="*/ 735 w 293270"/>
              <a:gd name="T1" fmla="*/ 162767 h 293413"/>
              <a:gd name="T2" fmla="*/ 6414 w 293270"/>
              <a:gd name="T3" fmla="*/ 191088 h 293413"/>
              <a:gd name="T4" fmla="*/ 17231 w 293270"/>
              <a:gd name="T5" fmla="*/ 217178 h 293413"/>
              <a:gd name="T6" fmla="*/ 32630 w 293270"/>
              <a:gd name="T7" fmla="*/ 240480 h 293413"/>
              <a:gd name="T8" fmla="*/ 52048 w 293270"/>
              <a:gd name="T9" fmla="*/ 260431 h 293413"/>
              <a:gd name="T10" fmla="*/ 74919 w 293270"/>
              <a:gd name="T11" fmla="*/ 276472 h 293413"/>
              <a:gd name="T12" fmla="*/ 100686 w 293270"/>
              <a:gd name="T13" fmla="*/ 288046 h 293413"/>
              <a:gd name="T14" fmla="*/ 128785 w 293270"/>
              <a:gd name="T15" fmla="*/ 294594 h 293413"/>
              <a:gd name="T16" fmla="*/ 148526 w 293270"/>
              <a:gd name="T17" fmla="*/ 295889 h 293413"/>
              <a:gd name="T18" fmla="*/ 177868 w 293270"/>
              <a:gd name="T19" fmla="*/ 293002 h 293413"/>
              <a:gd name="T20" fmla="*/ 205252 w 293270"/>
              <a:gd name="T21" fmla="*/ 284716 h 293413"/>
              <a:gd name="T22" fmla="*/ 230116 w 293270"/>
              <a:gd name="T23" fmla="*/ 271587 h 293413"/>
              <a:gd name="T24" fmla="*/ 251894 w 293270"/>
              <a:gd name="T25" fmla="*/ 254179 h 293413"/>
              <a:gd name="T26" fmla="*/ 270034 w 293270"/>
              <a:gd name="T27" fmla="*/ 233048 h 293413"/>
              <a:gd name="T28" fmla="*/ 283966 w 293270"/>
              <a:gd name="T29" fmla="*/ 208755 h 293413"/>
              <a:gd name="T30" fmla="*/ 293132 w 293270"/>
              <a:gd name="T31" fmla="*/ 181858 h 293413"/>
              <a:gd name="T32" fmla="*/ 296970 w 293270"/>
              <a:gd name="T33" fmla="*/ 152917 h 293413"/>
              <a:gd name="T34" fmla="*/ 296318 w 293270"/>
              <a:gd name="T35" fmla="*/ 133122 h 293413"/>
              <a:gd name="T36" fmla="*/ 290638 w 293270"/>
              <a:gd name="T37" fmla="*/ 104800 h 293413"/>
              <a:gd name="T38" fmla="*/ 279819 w 293270"/>
              <a:gd name="T39" fmla="*/ 78708 h 293413"/>
              <a:gd name="T40" fmla="*/ 264421 w 293270"/>
              <a:gd name="T41" fmla="*/ 55409 h 293413"/>
              <a:gd name="T42" fmla="*/ 245005 w 293270"/>
              <a:gd name="T43" fmla="*/ 35458 h 293413"/>
              <a:gd name="T44" fmla="*/ 222133 w 293270"/>
              <a:gd name="T45" fmla="*/ 19415 h 293413"/>
              <a:gd name="T46" fmla="*/ 196366 w 293270"/>
              <a:gd name="T47" fmla="*/ 7839 h 293413"/>
              <a:gd name="T48" fmla="*/ 168266 w 293270"/>
              <a:gd name="T49" fmla="*/ 1293 h 293413"/>
              <a:gd name="T50" fmla="*/ 148526 w 293270"/>
              <a:gd name="T51" fmla="*/ 0 h 293413"/>
              <a:gd name="T52" fmla="*/ 119184 w 293270"/>
              <a:gd name="T53" fmla="*/ 2889 h 293413"/>
              <a:gd name="T54" fmla="*/ 91801 w 293270"/>
              <a:gd name="T55" fmla="*/ 11169 h 293413"/>
              <a:gd name="T56" fmla="*/ 66937 w 293270"/>
              <a:gd name="T57" fmla="*/ 24304 h 293413"/>
              <a:gd name="T58" fmla="*/ 45158 w 293270"/>
              <a:gd name="T59" fmla="*/ 41711 h 293413"/>
              <a:gd name="T60" fmla="*/ 27017 w 293270"/>
              <a:gd name="T61" fmla="*/ 62839 h 293413"/>
              <a:gd name="T62" fmla="*/ 13087 w 293270"/>
              <a:gd name="T63" fmla="*/ 87133 h 293413"/>
              <a:gd name="T64" fmla="*/ 3924 w 293270"/>
              <a:gd name="T65" fmla="*/ 114030 h 293413"/>
              <a:gd name="T66" fmla="*/ 81 w 293270"/>
              <a:gd name="T67" fmla="*/ 142972 h 2934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3270" h="293413">
                <a:moveTo>
                  <a:pt x="0" y="146706"/>
                </a:moveTo>
                <a:lnTo>
                  <a:pt x="726" y="161405"/>
                </a:lnTo>
                <a:lnTo>
                  <a:pt x="2860" y="175689"/>
                </a:lnTo>
                <a:lnTo>
                  <a:pt x="6333" y="189490"/>
                </a:lnTo>
                <a:lnTo>
                  <a:pt x="11074" y="202737"/>
                </a:lnTo>
                <a:lnTo>
                  <a:pt x="17014" y="215362"/>
                </a:lnTo>
                <a:lnTo>
                  <a:pt x="24085" y="227295"/>
                </a:lnTo>
                <a:lnTo>
                  <a:pt x="32216" y="238468"/>
                </a:lnTo>
                <a:lnTo>
                  <a:pt x="41339" y="248809"/>
                </a:lnTo>
                <a:lnTo>
                  <a:pt x="51385" y="258252"/>
                </a:lnTo>
                <a:lnTo>
                  <a:pt x="62283" y="266725"/>
                </a:lnTo>
                <a:lnTo>
                  <a:pt x="73965" y="274160"/>
                </a:lnTo>
                <a:lnTo>
                  <a:pt x="86362" y="280487"/>
                </a:lnTo>
                <a:lnTo>
                  <a:pt x="99404" y="285637"/>
                </a:lnTo>
                <a:lnTo>
                  <a:pt x="113021" y="289541"/>
                </a:lnTo>
                <a:lnTo>
                  <a:pt x="127145" y="292129"/>
                </a:lnTo>
                <a:lnTo>
                  <a:pt x="141706" y="293332"/>
                </a:lnTo>
                <a:lnTo>
                  <a:pt x="146635" y="293413"/>
                </a:lnTo>
                <a:lnTo>
                  <a:pt x="161326" y="292686"/>
                </a:lnTo>
                <a:lnTo>
                  <a:pt x="175603" y="290551"/>
                </a:lnTo>
                <a:lnTo>
                  <a:pt x="189397" y="287077"/>
                </a:lnTo>
                <a:lnTo>
                  <a:pt x="202638" y="282334"/>
                </a:lnTo>
                <a:lnTo>
                  <a:pt x="215256" y="276390"/>
                </a:lnTo>
                <a:lnTo>
                  <a:pt x="227184" y="269316"/>
                </a:lnTo>
                <a:lnTo>
                  <a:pt x="238351" y="261181"/>
                </a:lnTo>
                <a:lnTo>
                  <a:pt x="248687" y="252053"/>
                </a:lnTo>
                <a:lnTo>
                  <a:pt x="258125" y="242003"/>
                </a:lnTo>
                <a:lnTo>
                  <a:pt x="266594" y="231099"/>
                </a:lnTo>
                <a:lnTo>
                  <a:pt x="274025" y="219411"/>
                </a:lnTo>
                <a:lnTo>
                  <a:pt x="280349" y="207009"/>
                </a:lnTo>
                <a:lnTo>
                  <a:pt x="285497" y="193961"/>
                </a:lnTo>
                <a:lnTo>
                  <a:pt x="289399" y="180336"/>
                </a:lnTo>
                <a:lnTo>
                  <a:pt x="291986" y="166205"/>
                </a:lnTo>
                <a:lnTo>
                  <a:pt x="293188" y="151637"/>
                </a:lnTo>
                <a:lnTo>
                  <a:pt x="293270" y="146706"/>
                </a:lnTo>
                <a:lnTo>
                  <a:pt x="292543" y="132008"/>
                </a:lnTo>
                <a:lnTo>
                  <a:pt x="290409" y="117724"/>
                </a:lnTo>
                <a:lnTo>
                  <a:pt x="286936" y="103923"/>
                </a:lnTo>
                <a:lnTo>
                  <a:pt x="282195" y="90676"/>
                </a:lnTo>
                <a:lnTo>
                  <a:pt x="276255" y="78051"/>
                </a:lnTo>
                <a:lnTo>
                  <a:pt x="269184" y="66118"/>
                </a:lnTo>
                <a:lnTo>
                  <a:pt x="261053" y="54945"/>
                </a:lnTo>
                <a:lnTo>
                  <a:pt x="251930" y="44603"/>
                </a:lnTo>
                <a:lnTo>
                  <a:pt x="241884" y="35161"/>
                </a:lnTo>
                <a:lnTo>
                  <a:pt x="230986" y="26688"/>
                </a:lnTo>
                <a:lnTo>
                  <a:pt x="219304" y="19253"/>
                </a:lnTo>
                <a:lnTo>
                  <a:pt x="206907" y="12926"/>
                </a:lnTo>
                <a:lnTo>
                  <a:pt x="193865" y="7776"/>
                </a:lnTo>
                <a:lnTo>
                  <a:pt x="180248" y="3872"/>
                </a:lnTo>
                <a:lnTo>
                  <a:pt x="166124" y="1284"/>
                </a:lnTo>
                <a:lnTo>
                  <a:pt x="151563" y="81"/>
                </a:lnTo>
                <a:lnTo>
                  <a:pt x="146635" y="0"/>
                </a:lnTo>
                <a:lnTo>
                  <a:pt x="131943" y="727"/>
                </a:lnTo>
                <a:lnTo>
                  <a:pt x="117666" y="2862"/>
                </a:lnTo>
                <a:lnTo>
                  <a:pt x="103872" y="6336"/>
                </a:lnTo>
                <a:lnTo>
                  <a:pt x="90632" y="11079"/>
                </a:lnTo>
                <a:lnTo>
                  <a:pt x="78013" y="17022"/>
                </a:lnTo>
                <a:lnTo>
                  <a:pt x="66085" y="24097"/>
                </a:lnTo>
                <a:lnTo>
                  <a:pt x="54918" y="32232"/>
                </a:lnTo>
                <a:lnTo>
                  <a:pt x="44582" y="41360"/>
                </a:lnTo>
                <a:lnTo>
                  <a:pt x="35144" y="51410"/>
                </a:lnTo>
                <a:lnTo>
                  <a:pt x="26675" y="62314"/>
                </a:lnTo>
                <a:lnTo>
                  <a:pt x="19244" y="74002"/>
                </a:lnTo>
                <a:lnTo>
                  <a:pt x="12920" y="86404"/>
                </a:lnTo>
                <a:lnTo>
                  <a:pt x="7772" y="99452"/>
                </a:lnTo>
                <a:lnTo>
                  <a:pt x="3870" y="113076"/>
                </a:lnTo>
                <a:lnTo>
                  <a:pt x="1283" y="127207"/>
                </a:lnTo>
                <a:lnTo>
                  <a:pt x="81" y="141776"/>
                </a:lnTo>
                <a:lnTo>
                  <a:pt x="0" y="146706"/>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46" name="object 32"/>
          <p:cNvSpPr>
            <a:spLocks noChangeArrowheads="1"/>
          </p:cNvSpPr>
          <p:nvPr/>
        </p:nvSpPr>
        <p:spPr bwMode="auto">
          <a:xfrm>
            <a:off x="4670426" y="2232026"/>
            <a:ext cx="274639" cy="274639"/>
          </a:xfrm>
          <a:prstGeom prst="rect">
            <a:avLst/>
          </a:prstGeom>
          <a:blipFill dpi="0" rotWithShape="1">
            <a:blip r:embed="rId16"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47" name="object 33"/>
          <p:cNvSpPr>
            <a:spLocks noChangeArrowheads="1"/>
          </p:cNvSpPr>
          <p:nvPr/>
        </p:nvSpPr>
        <p:spPr bwMode="auto">
          <a:xfrm>
            <a:off x="4721225" y="2260601"/>
            <a:ext cx="171451" cy="173039"/>
          </a:xfrm>
          <a:prstGeom prst="rect">
            <a:avLst/>
          </a:prstGeom>
          <a:blipFill dpi="0" rotWithShape="1">
            <a:blip r:embed="rId17"/>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48" name="object 34"/>
          <p:cNvSpPr>
            <a:spLocks/>
          </p:cNvSpPr>
          <p:nvPr/>
        </p:nvSpPr>
        <p:spPr bwMode="auto">
          <a:xfrm>
            <a:off x="4721225" y="2260601"/>
            <a:ext cx="171451" cy="173039"/>
          </a:xfrm>
          <a:custGeom>
            <a:avLst/>
            <a:gdLst>
              <a:gd name="T0" fmla="*/ 0 w 172350"/>
              <a:gd name="T1" fmla="*/ 88219 h 172618"/>
              <a:gd name="T2" fmla="*/ 1167 w 172350"/>
              <a:gd name="T3" fmla="*/ 73332 h 172618"/>
              <a:gd name="T4" fmla="*/ 4533 w 172350"/>
              <a:gd name="T5" fmla="*/ 59250 h 172618"/>
              <a:gd name="T6" fmla="*/ 9915 w 172350"/>
              <a:gd name="T7" fmla="*/ 46181 h 172618"/>
              <a:gd name="T8" fmla="*/ 17117 w 172350"/>
              <a:gd name="T9" fmla="*/ 34327 h 172618"/>
              <a:gd name="T10" fmla="*/ 25949 w 172350"/>
              <a:gd name="T11" fmla="*/ 23892 h 172618"/>
              <a:gd name="T12" fmla="*/ 36222 w 172350"/>
              <a:gd name="T13" fmla="*/ 15083 h 172618"/>
              <a:gd name="T14" fmla="*/ 47739 w 172350"/>
              <a:gd name="T15" fmla="*/ 8104 h 172618"/>
              <a:gd name="T16" fmla="*/ 60316 w 172350"/>
              <a:gd name="T17" fmla="*/ 3166 h 172618"/>
              <a:gd name="T18" fmla="*/ 73758 w 172350"/>
              <a:gd name="T19" fmla="*/ 459 h 172618"/>
              <a:gd name="T20" fmla="*/ 82208 w 172350"/>
              <a:gd name="T21" fmla="*/ 0 h 172618"/>
              <a:gd name="T22" fmla="*/ 96080 w 172350"/>
              <a:gd name="T23" fmla="*/ 1250 h 172618"/>
              <a:gd name="T24" fmla="*/ 109202 w 172350"/>
              <a:gd name="T25" fmla="*/ 4868 h 172618"/>
              <a:gd name="T26" fmla="*/ 121380 w 172350"/>
              <a:gd name="T27" fmla="*/ 10640 h 172618"/>
              <a:gd name="T28" fmla="*/ 132428 w 172350"/>
              <a:gd name="T29" fmla="*/ 18368 h 172618"/>
              <a:gd name="T30" fmla="*/ 142152 w 172350"/>
              <a:gd name="T31" fmla="*/ 27846 h 172618"/>
              <a:gd name="T32" fmla="*/ 150361 w 172350"/>
              <a:gd name="T33" fmla="*/ 38868 h 172618"/>
              <a:gd name="T34" fmla="*/ 156864 w 172350"/>
              <a:gd name="T35" fmla="*/ 51229 h 172618"/>
              <a:gd name="T36" fmla="*/ 161468 w 172350"/>
              <a:gd name="T37" fmla="*/ 64724 h 172618"/>
              <a:gd name="T38" fmla="*/ 163988 w 172350"/>
              <a:gd name="T39" fmla="*/ 79148 h 172618"/>
              <a:gd name="T40" fmla="*/ 164417 w 172350"/>
              <a:gd name="T41" fmla="*/ 88219 h 172618"/>
              <a:gd name="T42" fmla="*/ 163251 w 172350"/>
              <a:gd name="T43" fmla="*/ 103102 h 172618"/>
              <a:gd name="T44" fmla="*/ 159882 w 172350"/>
              <a:gd name="T45" fmla="*/ 117183 h 172618"/>
              <a:gd name="T46" fmla="*/ 154501 w 172350"/>
              <a:gd name="T47" fmla="*/ 130253 h 172618"/>
              <a:gd name="T48" fmla="*/ 147300 w 172350"/>
              <a:gd name="T49" fmla="*/ 142107 h 172618"/>
              <a:gd name="T50" fmla="*/ 138467 w 172350"/>
              <a:gd name="T51" fmla="*/ 152542 h 172618"/>
              <a:gd name="T52" fmla="*/ 128196 w 172350"/>
              <a:gd name="T53" fmla="*/ 161352 h 172618"/>
              <a:gd name="T54" fmla="*/ 116677 w 172350"/>
              <a:gd name="T55" fmla="*/ 168333 h 172618"/>
              <a:gd name="T56" fmla="*/ 104101 w 172350"/>
              <a:gd name="T57" fmla="*/ 173271 h 172618"/>
              <a:gd name="T58" fmla="*/ 90659 w 172350"/>
              <a:gd name="T59" fmla="*/ 175974 h 172618"/>
              <a:gd name="T60" fmla="*/ 82208 w 172350"/>
              <a:gd name="T61" fmla="*/ 176434 h 172618"/>
              <a:gd name="T62" fmla="*/ 68337 w 172350"/>
              <a:gd name="T63" fmla="*/ 175183 h 172618"/>
              <a:gd name="T64" fmla="*/ 55215 w 172350"/>
              <a:gd name="T65" fmla="*/ 171565 h 172618"/>
              <a:gd name="T66" fmla="*/ 43036 w 172350"/>
              <a:gd name="T67" fmla="*/ 165796 h 172618"/>
              <a:gd name="T68" fmla="*/ 31989 w 172350"/>
              <a:gd name="T69" fmla="*/ 158066 h 172618"/>
              <a:gd name="T70" fmla="*/ 22265 w 172350"/>
              <a:gd name="T71" fmla="*/ 148588 h 172618"/>
              <a:gd name="T72" fmla="*/ 14055 w 172350"/>
              <a:gd name="T73" fmla="*/ 137565 h 172618"/>
              <a:gd name="T74" fmla="*/ 7553 w 172350"/>
              <a:gd name="T75" fmla="*/ 125204 h 172618"/>
              <a:gd name="T76" fmla="*/ 2946 w 172350"/>
              <a:gd name="T77" fmla="*/ 111710 h 172618"/>
              <a:gd name="T78" fmla="*/ 431 w 172350"/>
              <a:gd name="T79" fmla="*/ 97286 h 172618"/>
              <a:gd name="T80" fmla="*/ 0 w 172350"/>
              <a:gd name="T81" fmla="*/ 88219 h 1726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2350" h="172618">
                <a:moveTo>
                  <a:pt x="0" y="86309"/>
                </a:moveTo>
                <a:lnTo>
                  <a:pt x="1221" y="71745"/>
                </a:lnTo>
                <a:lnTo>
                  <a:pt x="4752" y="57969"/>
                </a:lnTo>
                <a:lnTo>
                  <a:pt x="10393" y="45182"/>
                </a:lnTo>
                <a:lnTo>
                  <a:pt x="17943" y="33584"/>
                </a:lnTo>
                <a:lnTo>
                  <a:pt x="27201" y="23375"/>
                </a:lnTo>
                <a:lnTo>
                  <a:pt x="37968" y="14757"/>
                </a:lnTo>
                <a:lnTo>
                  <a:pt x="50043" y="7929"/>
                </a:lnTo>
                <a:lnTo>
                  <a:pt x="63226" y="3094"/>
                </a:lnTo>
                <a:lnTo>
                  <a:pt x="77316" y="450"/>
                </a:lnTo>
                <a:lnTo>
                  <a:pt x="86175" y="0"/>
                </a:lnTo>
                <a:lnTo>
                  <a:pt x="100715" y="1223"/>
                </a:lnTo>
                <a:lnTo>
                  <a:pt x="114470" y="4760"/>
                </a:lnTo>
                <a:lnTo>
                  <a:pt x="127237" y="10409"/>
                </a:lnTo>
                <a:lnTo>
                  <a:pt x="138817" y="17971"/>
                </a:lnTo>
                <a:lnTo>
                  <a:pt x="149010" y="27244"/>
                </a:lnTo>
                <a:lnTo>
                  <a:pt x="157615" y="38027"/>
                </a:lnTo>
                <a:lnTo>
                  <a:pt x="164432" y="50121"/>
                </a:lnTo>
                <a:lnTo>
                  <a:pt x="169260" y="63324"/>
                </a:lnTo>
                <a:lnTo>
                  <a:pt x="171900" y="77436"/>
                </a:lnTo>
                <a:lnTo>
                  <a:pt x="172350" y="86309"/>
                </a:lnTo>
                <a:lnTo>
                  <a:pt x="171128" y="100872"/>
                </a:lnTo>
                <a:lnTo>
                  <a:pt x="167597" y="114648"/>
                </a:lnTo>
                <a:lnTo>
                  <a:pt x="161956" y="127435"/>
                </a:lnTo>
                <a:lnTo>
                  <a:pt x="154406" y="139033"/>
                </a:lnTo>
                <a:lnTo>
                  <a:pt x="145148" y="149242"/>
                </a:lnTo>
                <a:lnTo>
                  <a:pt x="134381" y="157860"/>
                </a:lnTo>
                <a:lnTo>
                  <a:pt x="122306" y="164688"/>
                </a:lnTo>
                <a:lnTo>
                  <a:pt x="109123" y="169523"/>
                </a:lnTo>
                <a:lnTo>
                  <a:pt x="95033" y="172167"/>
                </a:lnTo>
                <a:lnTo>
                  <a:pt x="86175" y="172618"/>
                </a:lnTo>
                <a:lnTo>
                  <a:pt x="71634" y="171394"/>
                </a:lnTo>
                <a:lnTo>
                  <a:pt x="57879" y="167857"/>
                </a:lnTo>
                <a:lnTo>
                  <a:pt x="45112" y="162208"/>
                </a:lnTo>
                <a:lnTo>
                  <a:pt x="33532" y="154646"/>
                </a:lnTo>
                <a:lnTo>
                  <a:pt x="23339" y="145373"/>
                </a:lnTo>
                <a:lnTo>
                  <a:pt x="14734" y="134590"/>
                </a:lnTo>
                <a:lnTo>
                  <a:pt x="7917" y="122496"/>
                </a:lnTo>
                <a:lnTo>
                  <a:pt x="3089" y="109293"/>
                </a:lnTo>
                <a:lnTo>
                  <a:pt x="449" y="95181"/>
                </a:lnTo>
                <a:lnTo>
                  <a:pt x="0" y="86309"/>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49" name="object 35"/>
          <p:cNvSpPr>
            <a:spLocks/>
          </p:cNvSpPr>
          <p:nvPr/>
        </p:nvSpPr>
        <p:spPr bwMode="auto">
          <a:xfrm>
            <a:off x="4733925" y="2273301"/>
            <a:ext cx="146051" cy="147639"/>
          </a:xfrm>
          <a:custGeom>
            <a:avLst/>
            <a:gdLst>
              <a:gd name="T0" fmla="*/ 0 w 146633"/>
              <a:gd name="T1" fmla="*/ 76834 h 146901"/>
              <a:gd name="T2" fmla="*/ 1375 w 146633"/>
              <a:gd name="T3" fmla="*/ 92003 h 146901"/>
              <a:gd name="T4" fmla="*/ 5334 w 146633"/>
              <a:gd name="T5" fmla="*/ 106161 h 146901"/>
              <a:gd name="T6" fmla="*/ 11603 w 146633"/>
              <a:gd name="T7" fmla="*/ 119016 h 146901"/>
              <a:gd name="T8" fmla="*/ 19917 w 146633"/>
              <a:gd name="T9" fmla="*/ 130280 h 146901"/>
              <a:gd name="T10" fmla="*/ 30008 w 146633"/>
              <a:gd name="T11" fmla="*/ 139664 h 146901"/>
              <a:gd name="T12" fmla="*/ 41612 w 146633"/>
              <a:gd name="T13" fmla="*/ 146876 h 146901"/>
              <a:gd name="T14" fmla="*/ 54458 w 146633"/>
              <a:gd name="T15" fmla="*/ 151625 h 146901"/>
              <a:gd name="T16" fmla="*/ 68281 w 146633"/>
              <a:gd name="T17" fmla="*/ 153623 h 146901"/>
              <a:gd name="T18" fmla="*/ 70735 w 146633"/>
              <a:gd name="T19" fmla="*/ 153668 h 146901"/>
              <a:gd name="T20" fmla="*/ 84699 w 146633"/>
              <a:gd name="T21" fmla="*/ 152172 h 146901"/>
              <a:gd name="T22" fmla="*/ 97733 w 146633"/>
              <a:gd name="T23" fmla="*/ 147873 h 146901"/>
              <a:gd name="T24" fmla="*/ 109568 w 146633"/>
              <a:gd name="T25" fmla="*/ 141065 h 146901"/>
              <a:gd name="T26" fmla="*/ 119938 w 146633"/>
              <a:gd name="T27" fmla="*/ 132034 h 146901"/>
              <a:gd name="T28" fmla="*/ 128576 w 146633"/>
              <a:gd name="T29" fmla="*/ 121071 h 146901"/>
              <a:gd name="T30" fmla="*/ 135215 w 146633"/>
              <a:gd name="T31" fmla="*/ 108468 h 146901"/>
              <a:gd name="T32" fmla="*/ 139588 w 146633"/>
              <a:gd name="T33" fmla="*/ 94514 h 146901"/>
              <a:gd name="T34" fmla="*/ 141426 w 146633"/>
              <a:gd name="T35" fmla="*/ 79498 h 146901"/>
              <a:gd name="T36" fmla="*/ 141468 w 146633"/>
              <a:gd name="T37" fmla="*/ 76834 h 146901"/>
              <a:gd name="T38" fmla="*/ 140092 w 146633"/>
              <a:gd name="T39" fmla="*/ 61665 h 146901"/>
              <a:gd name="T40" fmla="*/ 136133 w 146633"/>
              <a:gd name="T41" fmla="*/ 47507 h 146901"/>
              <a:gd name="T42" fmla="*/ 129865 w 146633"/>
              <a:gd name="T43" fmla="*/ 34651 h 146901"/>
              <a:gd name="T44" fmla="*/ 121552 w 146633"/>
              <a:gd name="T45" fmla="*/ 23387 h 146901"/>
              <a:gd name="T46" fmla="*/ 111460 w 146633"/>
              <a:gd name="T47" fmla="*/ 14006 h 146901"/>
              <a:gd name="T48" fmla="*/ 99857 w 146633"/>
              <a:gd name="T49" fmla="*/ 6794 h 146901"/>
              <a:gd name="T50" fmla="*/ 87010 w 146633"/>
              <a:gd name="T51" fmla="*/ 2043 h 146901"/>
              <a:gd name="T52" fmla="*/ 73187 w 146633"/>
              <a:gd name="T53" fmla="*/ 43 h 146901"/>
              <a:gd name="T54" fmla="*/ 70735 w 146633"/>
              <a:gd name="T55" fmla="*/ 0 h 146901"/>
              <a:gd name="T56" fmla="*/ 56770 w 146633"/>
              <a:gd name="T57" fmla="*/ 1494 h 146901"/>
              <a:gd name="T58" fmla="*/ 43735 w 146633"/>
              <a:gd name="T59" fmla="*/ 5795 h 146901"/>
              <a:gd name="T60" fmla="*/ 31902 w 146633"/>
              <a:gd name="T61" fmla="*/ 12604 h 146901"/>
              <a:gd name="T62" fmla="*/ 21531 w 146633"/>
              <a:gd name="T63" fmla="*/ 21634 h 146901"/>
              <a:gd name="T64" fmla="*/ 12893 w 146633"/>
              <a:gd name="T65" fmla="*/ 32595 h 146901"/>
              <a:gd name="T66" fmla="*/ 6254 w 146633"/>
              <a:gd name="T67" fmla="*/ 45200 h 146901"/>
              <a:gd name="T68" fmla="*/ 1879 w 146633"/>
              <a:gd name="T69" fmla="*/ 59154 h 146901"/>
              <a:gd name="T70" fmla="*/ 43 w 146633"/>
              <a:gd name="T71" fmla="*/ 74171 h 146901"/>
              <a:gd name="T72" fmla="*/ 0 w 146633"/>
              <a:gd name="T73" fmla="*/ 76834 h 1469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6633" h="146901">
                <a:moveTo>
                  <a:pt x="0" y="73450"/>
                </a:moveTo>
                <a:lnTo>
                  <a:pt x="1428" y="87952"/>
                </a:lnTo>
                <a:lnTo>
                  <a:pt x="5529" y="101486"/>
                </a:lnTo>
                <a:lnTo>
                  <a:pt x="12027" y="113775"/>
                </a:lnTo>
                <a:lnTo>
                  <a:pt x="20644" y="124543"/>
                </a:lnTo>
                <a:lnTo>
                  <a:pt x="31104" y="133513"/>
                </a:lnTo>
                <a:lnTo>
                  <a:pt x="43130" y="140407"/>
                </a:lnTo>
                <a:lnTo>
                  <a:pt x="56446" y="144947"/>
                </a:lnTo>
                <a:lnTo>
                  <a:pt x="70774" y="146858"/>
                </a:lnTo>
                <a:lnTo>
                  <a:pt x="73317" y="146901"/>
                </a:lnTo>
                <a:lnTo>
                  <a:pt x="87791" y="145470"/>
                </a:lnTo>
                <a:lnTo>
                  <a:pt x="101301" y="141361"/>
                </a:lnTo>
                <a:lnTo>
                  <a:pt x="113568" y="134852"/>
                </a:lnTo>
                <a:lnTo>
                  <a:pt x="124316" y="126219"/>
                </a:lnTo>
                <a:lnTo>
                  <a:pt x="133269" y="115740"/>
                </a:lnTo>
                <a:lnTo>
                  <a:pt x="140151" y="103692"/>
                </a:lnTo>
                <a:lnTo>
                  <a:pt x="144683" y="90352"/>
                </a:lnTo>
                <a:lnTo>
                  <a:pt x="146590" y="75997"/>
                </a:lnTo>
                <a:lnTo>
                  <a:pt x="146633" y="73450"/>
                </a:lnTo>
                <a:lnTo>
                  <a:pt x="145205" y="58949"/>
                </a:lnTo>
                <a:lnTo>
                  <a:pt x="141103" y="45415"/>
                </a:lnTo>
                <a:lnTo>
                  <a:pt x="134606" y="33125"/>
                </a:lnTo>
                <a:lnTo>
                  <a:pt x="125989" y="22357"/>
                </a:lnTo>
                <a:lnTo>
                  <a:pt x="115529" y="13388"/>
                </a:lnTo>
                <a:lnTo>
                  <a:pt x="103503" y="6494"/>
                </a:lnTo>
                <a:lnTo>
                  <a:pt x="90187" y="1953"/>
                </a:lnTo>
                <a:lnTo>
                  <a:pt x="75858" y="43"/>
                </a:lnTo>
                <a:lnTo>
                  <a:pt x="73317" y="0"/>
                </a:lnTo>
                <a:lnTo>
                  <a:pt x="58842" y="1431"/>
                </a:lnTo>
                <a:lnTo>
                  <a:pt x="45332" y="5540"/>
                </a:lnTo>
                <a:lnTo>
                  <a:pt x="33065" y="12049"/>
                </a:lnTo>
                <a:lnTo>
                  <a:pt x="22317" y="20682"/>
                </a:lnTo>
                <a:lnTo>
                  <a:pt x="13363" y="31160"/>
                </a:lnTo>
                <a:lnTo>
                  <a:pt x="6482" y="43209"/>
                </a:lnTo>
                <a:lnTo>
                  <a:pt x="1950" y="56549"/>
                </a:lnTo>
                <a:lnTo>
                  <a:pt x="43" y="70904"/>
                </a:lnTo>
                <a:lnTo>
                  <a:pt x="0" y="73450"/>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50" name="object 36"/>
          <p:cNvSpPr>
            <a:spLocks noChangeArrowheads="1"/>
          </p:cNvSpPr>
          <p:nvPr/>
        </p:nvSpPr>
        <p:spPr bwMode="auto">
          <a:xfrm>
            <a:off x="3709990" y="3786190"/>
            <a:ext cx="1030287" cy="1030287"/>
          </a:xfrm>
          <a:prstGeom prst="rect">
            <a:avLst/>
          </a:prstGeom>
          <a:blipFill dpi="0" rotWithShape="1">
            <a:blip r:embed="rId18"/>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51" name="object 37"/>
          <p:cNvSpPr>
            <a:spLocks noChangeArrowheads="1"/>
          </p:cNvSpPr>
          <p:nvPr/>
        </p:nvSpPr>
        <p:spPr bwMode="auto">
          <a:xfrm>
            <a:off x="3754440" y="3808415"/>
            <a:ext cx="941387" cy="941387"/>
          </a:xfrm>
          <a:prstGeom prst="rect">
            <a:avLst/>
          </a:prstGeom>
          <a:blipFill dpi="0" rotWithShape="1">
            <a:blip r:embed="rId19"/>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52" name="object 38"/>
          <p:cNvSpPr>
            <a:spLocks noChangeArrowheads="1"/>
          </p:cNvSpPr>
          <p:nvPr/>
        </p:nvSpPr>
        <p:spPr bwMode="auto">
          <a:xfrm>
            <a:off x="3763965" y="2789240"/>
            <a:ext cx="839787" cy="839787"/>
          </a:xfrm>
          <a:prstGeom prst="rect">
            <a:avLst/>
          </a:prstGeom>
          <a:blipFill dpi="0" rotWithShape="1">
            <a:blip r:embed="rId20"/>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53" name="object 39"/>
          <p:cNvSpPr>
            <a:spLocks noChangeArrowheads="1"/>
          </p:cNvSpPr>
          <p:nvPr/>
        </p:nvSpPr>
        <p:spPr bwMode="auto">
          <a:xfrm>
            <a:off x="3816351" y="2816226"/>
            <a:ext cx="738188" cy="738188"/>
          </a:xfrm>
          <a:prstGeom prst="rect">
            <a:avLst/>
          </a:prstGeom>
          <a:blipFill dpi="0" rotWithShape="1">
            <a:blip r:embed="rId21"/>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54" name="object 40"/>
          <p:cNvSpPr>
            <a:spLocks/>
          </p:cNvSpPr>
          <p:nvPr/>
        </p:nvSpPr>
        <p:spPr bwMode="auto">
          <a:xfrm>
            <a:off x="3816351" y="2816226"/>
            <a:ext cx="738188" cy="738188"/>
          </a:xfrm>
          <a:custGeom>
            <a:avLst/>
            <a:gdLst>
              <a:gd name="T0" fmla="*/ 1223 w 737889"/>
              <a:gd name="T1" fmla="*/ 339731 h 737941"/>
              <a:gd name="T2" fmla="*/ 10758 w 737889"/>
              <a:gd name="T3" fmla="*/ 281148 h 737941"/>
              <a:gd name="T4" fmla="*/ 29101 w 737889"/>
              <a:gd name="T5" fmla="*/ 226031 h 737941"/>
              <a:gd name="T6" fmla="*/ 55474 w 737889"/>
              <a:gd name="T7" fmla="*/ 175140 h 737941"/>
              <a:gd name="T8" fmla="*/ 89135 w 737889"/>
              <a:gd name="T9" fmla="*/ 129235 h 737941"/>
              <a:gd name="T10" fmla="*/ 129307 w 737889"/>
              <a:gd name="T11" fmla="*/ 89087 h 737941"/>
              <a:gd name="T12" fmla="*/ 175239 w 737889"/>
              <a:gd name="T13" fmla="*/ 55451 h 737941"/>
              <a:gd name="T14" fmla="*/ 226156 w 737889"/>
              <a:gd name="T15" fmla="*/ 29085 h 737941"/>
              <a:gd name="T16" fmla="*/ 281309 w 737889"/>
              <a:gd name="T17" fmla="*/ 10759 h 737941"/>
              <a:gd name="T18" fmla="*/ 339922 w 737889"/>
              <a:gd name="T19" fmla="*/ 1223 h 737941"/>
              <a:gd name="T20" fmla="*/ 400662 w 737889"/>
              <a:gd name="T21" fmla="*/ 1223 h 737941"/>
              <a:gd name="T22" fmla="*/ 459279 w 737889"/>
              <a:gd name="T23" fmla="*/ 10759 h 737941"/>
              <a:gd name="T24" fmla="*/ 514426 w 737889"/>
              <a:gd name="T25" fmla="*/ 29085 h 737941"/>
              <a:gd name="T26" fmla="*/ 565347 w 737889"/>
              <a:gd name="T27" fmla="*/ 55451 h 737941"/>
              <a:gd name="T28" fmla="*/ 611274 w 737889"/>
              <a:gd name="T29" fmla="*/ 89087 h 737941"/>
              <a:gd name="T30" fmla="*/ 651449 w 737889"/>
              <a:gd name="T31" fmla="*/ 129235 h 737941"/>
              <a:gd name="T32" fmla="*/ 685106 w 737889"/>
              <a:gd name="T33" fmla="*/ 175140 h 737941"/>
              <a:gd name="T34" fmla="*/ 711485 w 737889"/>
              <a:gd name="T35" fmla="*/ 226031 h 737941"/>
              <a:gd name="T36" fmla="*/ 729823 w 737889"/>
              <a:gd name="T37" fmla="*/ 281148 h 737941"/>
              <a:gd name="T38" fmla="*/ 739357 w 737889"/>
              <a:gd name="T39" fmla="*/ 339731 h 737941"/>
              <a:gd name="T40" fmla="*/ 739357 w 737889"/>
              <a:gd name="T41" fmla="*/ 400438 h 737941"/>
              <a:gd name="T42" fmla="*/ 729823 w 737889"/>
              <a:gd name="T43" fmla="*/ 459017 h 737941"/>
              <a:gd name="T44" fmla="*/ 711485 w 737889"/>
              <a:gd name="T45" fmla="*/ 514139 h 737941"/>
              <a:gd name="T46" fmla="*/ 685106 w 737889"/>
              <a:gd name="T47" fmla="*/ 565030 h 737941"/>
              <a:gd name="T48" fmla="*/ 651449 w 737889"/>
              <a:gd name="T49" fmla="*/ 610929 h 737941"/>
              <a:gd name="T50" fmla="*/ 611274 w 737889"/>
              <a:gd name="T51" fmla="*/ 651081 h 737941"/>
              <a:gd name="T52" fmla="*/ 565347 w 737889"/>
              <a:gd name="T53" fmla="*/ 684721 h 737941"/>
              <a:gd name="T54" fmla="*/ 514426 w 737889"/>
              <a:gd name="T55" fmla="*/ 711085 h 737941"/>
              <a:gd name="T56" fmla="*/ 459279 w 737889"/>
              <a:gd name="T57" fmla="*/ 729412 h 737941"/>
              <a:gd name="T58" fmla="*/ 400662 w 737889"/>
              <a:gd name="T59" fmla="*/ 738941 h 737941"/>
              <a:gd name="T60" fmla="*/ 339922 w 737889"/>
              <a:gd name="T61" fmla="*/ 738941 h 737941"/>
              <a:gd name="T62" fmla="*/ 281309 w 737889"/>
              <a:gd name="T63" fmla="*/ 729412 h 737941"/>
              <a:gd name="T64" fmla="*/ 226156 w 737889"/>
              <a:gd name="T65" fmla="*/ 711085 h 737941"/>
              <a:gd name="T66" fmla="*/ 175239 w 737889"/>
              <a:gd name="T67" fmla="*/ 684721 h 737941"/>
              <a:gd name="T68" fmla="*/ 129307 w 737889"/>
              <a:gd name="T69" fmla="*/ 651081 h 737941"/>
              <a:gd name="T70" fmla="*/ 89135 w 737889"/>
              <a:gd name="T71" fmla="*/ 610929 h 737941"/>
              <a:gd name="T72" fmla="*/ 55474 w 737889"/>
              <a:gd name="T73" fmla="*/ 565030 h 737941"/>
              <a:gd name="T74" fmla="*/ 29101 w 737889"/>
              <a:gd name="T75" fmla="*/ 514139 h 737941"/>
              <a:gd name="T76" fmla="*/ 10758 w 737889"/>
              <a:gd name="T77" fmla="*/ 459017 h 737941"/>
              <a:gd name="T78" fmla="*/ 1223 w 737889"/>
              <a:gd name="T79" fmla="*/ 400438 h 7379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37889" h="737941">
                <a:moveTo>
                  <a:pt x="0" y="368970"/>
                </a:moveTo>
                <a:lnTo>
                  <a:pt x="1223" y="338709"/>
                </a:lnTo>
                <a:lnTo>
                  <a:pt x="4828" y="309121"/>
                </a:lnTo>
                <a:lnTo>
                  <a:pt x="10722" y="280302"/>
                </a:lnTo>
                <a:lnTo>
                  <a:pt x="18809" y="252347"/>
                </a:lnTo>
                <a:lnTo>
                  <a:pt x="28993" y="225350"/>
                </a:lnTo>
                <a:lnTo>
                  <a:pt x="41180" y="199407"/>
                </a:lnTo>
                <a:lnTo>
                  <a:pt x="55276" y="174612"/>
                </a:lnTo>
                <a:lnTo>
                  <a:pt x="71184" y="151061"/>
                </a:lnTo>
                <a:lnTo>
                  <a:pt x="88811" y="128848"/>
                </a:lnTo>
                <a:lnTo>
                  <a:pt x="108061" y="108069"/>
                </a:lnTo>
                <a:lnTo>
                  <a:pt x="128839" y="88817"/>
                </a:lnTo>
                <a:lnTo>
                  <a:pt x="151050" y="71189"/>
                </a:lnTo>
                <a:lnTo>
                  <a:pt x="174600" y="55280"/>
                </a:lnTo>
                <a:lnTo>
                  <a:pt x="199393" y="41183"/>
                </a:lnTo>
                <a:lnTo>
                  <a:pt x="225334" y="28995"/>
                </a:lnTo>
                <a:lnTo>
                  <a:pt x="252329" y="18810"/>
                </a:lnTo>
                <a:lnTo>
                  <a:pt x="280283" y="10723"/>
                </a:lnTo>
                <a:lnTo>
                  <a:pt x="309100" y="4829"/>
                </a:lnTo>
                <a:lnTo>
                  <a:pt x="338685" y="1223"/>
                </a:lnTo>
                <a:lnTo>
                  <a:pt x="368944" y="0"/>
                </a:lnTo>
                <a:lnTo>
                  <a:pt x="399204" y="1223"/>
                </a:lnTo>
                <a:lnTo>
                  <a:pt x="428789" y="4829"/>
                </a:lnTo>
                <a:lnTo>
                  <a:pt x="457606" y="10723"/>
                </a:lnTo>
                <a:lnTo>
                  <a:pt x="485560" y="18810"/>
                </a:lnTo>
                <a:lnTo>
                  <a:pt x="512554" y="28995"/>
                </a:lnTo>
                <a:lnTo>
                  <a:pt x="538496" y="41183"/>
                </a:lnTo>
                <a:lnTo>
                  <a:pt x="563289" y="55280"/>
                </a:lnTo>
                <a:lnTo>
                  <a:pt x="586839" y="71189"/>
                </a:lnTo>
                <a:lnTo>
                  <a:pt x="609050" y="88817"/>
                </a:lnTo>
                <a:lnTo>
                  <a:pt x="629828" y="108069"/>
                </a:lnTo>
                <a:lnTo>
                  <a:pt x="649078" y="128848"/>
                </a:lnTo>
                <a:lnTo>
                  <a:pt x="666704" y="151061"/>
                </a:lnTo>
                <a:lnTo>
                  <a:pt x="682613" y="174612"/>
                </a:lnTo>
                <a:lnTo>
                  <a:pt x="696708" y="199407"/>
                </a:lnTo>
                <a:lnTo>
                  <a:pt x="708896" y="225350"/>
                </a:lnTo>
                <a:lnTo>
                  <a:pt x="719080" y="252347"/>
                </a:lnTo>
                <a:lnTo>
                  <a:pt x="727167" y="280302"/>
                </a:lnTo>
                <a:lnTo>
                  <a:pt x="733060" y="309121"/>
                </a:lnTo>
                <a:lnTo>
                  <a:pt x="736666" y="338709"/>
                </a:lnTo>
                <a:lnTo>
                  <a:pt x="737889" y="368970"/>
                </a:lnTo>
                <a:lnTo>
                  <a:pt x="736666" y="399232"/>
                </a:lnTo>
                <a:lnTo>
                  <a:pt x="733060" y="428819"/>
                </a:lnTo>
                <a:lnTo>
                  <a:pt x="727167" y="457638"/>
                </a:lnTo>
                <a:lnTo>
                  <a:pt x="719080" y="485594"/>
                </a:lnTo>
                <a:lnTo>
                  <a:pt x="708896" y="512591"/>
                </a:lnTo>
                <a:lnTo>
                  <a:pt x="696708" y="538534"/>
                </a:lnTo>
                <a:lnTo>
                  <a:pt x="682613" y="563329"/>
                </a:lnTo>
                <a:lnTo>
                  <a:pt x="666704" y="586880"/>
                </a:lnTo>
                <a:lnTo>
                  <a:pt x="649078" y="609093"/>
                </a:lnTo>
                <a:lnTo>
                  <a:pt x="629828" y="629872"/>
                </a:lnTo>
                <a:lnTo>
                  <a:pt x="609050" y="649123"/>
                </a:lnTo>
                <a:lnTo>
                  <a:pt x="586839" y="666751"/>
                </a:lnTo>
                <a:lnTo>
                  <a:pt x="563289" y="682661"/>
                </a:lnTo>
                <a:lnTo>
                  <a:pt x="538496" y="696757"/>
                </a:lnTo>
                <a:lnTo>
                  <a:pt x="512554" y="708946"/>
                </a:lnTo>
                <a:lnTo>
                  <a:pt x="485560" y="719131"/>
                </a:lnTo>
                <a:lnTo>
                  <a:pt x="457606" y="727218"/>
                </a:lnTo>
                <a:lnTo>
                  <a:pt x="428789" y="733112"/>
                </a:lnTo>
                <a:lnTo>
                  <a:pt x="399204" y="736718"/>
                </a:lnTo>
                <a:lnTo>
                  <a:pt x="368944" y="737941"/>
                </a:lnTo>
                <a:lnTo>
                  <a:pt x="338685" y="736718"/>
                </a:lnTo>
                <a:lnTo>
                  <a:pt x="309100" y="733112"/>
                </a:lnTo>
                <a:lnTo>
                  <a:pt x="280283" y="727218"/>
                </a:lnTo>
                <a:lnTo>
                  <a:pt x="252329" y="719131"/>
                </a:lnTo>
                <a:lnTo>
                  <a:pt x="225334" y="708946"/>
                </a:lnTo>
                <a:lnTo>
                  <a:pt x="199393" y="696757"/>
                </a:lnTo>
                <a:lnTo>
                  <a:pt x="174600" y="682661"/>
                </a:lnTo>
                <a:lnTo>
                  <a:pt x="151050" y="666751"/>
                </a:lnTo>
                <a:lnTo>
                  <a:pt x="128839" y="649123"/>
                </a:lnTo>
                <a:lnTo>
                  <a:pt x="108061" y="629872"/>
                </a:lnTo>
                <a:lnTo>
                  <a:pt x="88811" y="609093"/>
                </a:lnTo>
                <a:lnTo>
                  <a:pt x="71184" y="586880"/>
                </a:lnTo>
                <a:lnTo>
                  <a:pt x="55276" y="563329"/>
                </a:lnTo>
                <a:lnTo>
                  <a:pt x="41180" y="538534"/>
                </a:lnTo>
                <a:lnTo>
                  <a:pt x="28993" y="512591"/>
                </a:lnTo>
                <a:lnTo>
                  <a:pt x="18809" y="485594"/>
                </a:lnTo>
                <a:lnTo>
                  <a:pt x="10722" y="457638"/>
                </a:lnTo>
                <a:lnTo>
                  <a:pt x="4828" y="428819"/>
                </a:lnTo>
                <a:lnTo>
                  <a:pt x="1223" y="399232"/>
                </a:lnTo>
                <a:lnTo>
                  <a:pt x="0" y="368970"/>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55" name="object 41"/>
          <p:cNvSpPr>
            <a:spLocks noChangeArrowheads="1"/>
          </p:cNvSpPr>
          <p:nvPr/>
        </p:nvSpPr>
        <p:spPr bwMode="auto">
          <a:xfrm>
            <a:off x="4840289" y="5681663"/>
            <a:ext cx="361951" cy="361951"/>
          </a:xfrm>
          <a:prstGeom prst="rect">
            <a:avLst/>
          </a:prstGeom>
          <a:blipFill dpi="0" rotWithShape="1">
            <a:blip r:embed="rId2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56" name="object 42"/>
          <p:cNvSpPr>
            <a:spLocks noChangeArrowheads="1"/>
          </p:cNvSpPr>
          <p:nvPr/>
        </p:nvSpPr>
        <p:spPr bwMode="auto">
          <a:xfrm>
            <a:off x="4892677" y="5710237"/>
            <a:ext cx="258763" cy="258763"/>
          </a:xfrm>
          <a:prstGeom prst="rect">
            <a:avLst/>
          </a:prstGeom>
          <a:blipFill dpi="0" rotWithShape="1">
            <a:blip r:embed="rId2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57" name="object 43"/>
          <p:cNvSpPr>
            <a:spLocks/>
          </p:cNvSpPr>
          <p:nvPr/>
        </p:nvSpPr>
        <p:spPr bwMode="auto">
          <a:xfrm>
            <a:off x="4892677" y="5710237"/>
            <a:ext cx="258763" cy="258763"/>
          </a:xfrm>
          <a:custGeom>
            <a:avLst/>
            <a:gdLst>
              <a:gd name="T0" fmla="*/ 0 w 258852"/>
              <a:gd name="T1" fmla="*/ 130302 h 258533"/>
              <a:gd name="T2" fmla="*/ 823 w 258852"/>
              <a:gd name="T3" fmla="*/ 115525 h 258533"/>
              <a:gd name="T4" fmla="*/ 3223 w 258852"/>
              <a:gd name="T5" fmla="*/ 101230 h 258533"/>
              <a:gd name="T6" fmla="*/ 7122 w 258852"/>
              <a:gd name="T7" fmla="*/ 87510 h 258533"/>
              <a:gd name="T8" fmla="*/ 12419 w 258852"/>
              <a:gd name="T9" fmla="*/ 74457 h 258533"/>
              <a:gd name="T10" fmla="*/ 19027 w 258852"/>
              <a:gd name="T11" fmla="*/ 62155 h 258533"/>
              <a:gd name="T12" fmla="*/ 26874 w 258852"/>
              <a:gd name="T13" fmla="*/ 50696 h 258533"/>
              <a:gd name="T14" fmla="*/ 35853 w 258852"/>
              <a:gd name="T15" fmla="*/ 40164 h 258533"/>
              <a:gd name="T16" fmla="*/ 45874 w 258852"/>
              <a:gd name="T17" fmla="*/ 30661 h 258533"/>
              <a:gd name="T18" fmla="*/ 56858 w 258852"/>
              <a:gd name="T19" fmla="*/ 22273 h 258533"/>
              <a:gd name="T20" fmla="*/ 68715 w 258852"/>
              <a:gd name="T21" fmla="*/ 15077 h 258533"/>
              <a:gd name="T22" fmla="*/ 81356 w 258852"/>
              <a:gd name="T23" fmla="*/ 9180 h 258533"/>
              <a:gd name="T24" fmla="*/ 94683 w 258852"/>
              <a:gd name="T25" fmla="*/ 4664 h 258533"/>
              <a:gd name="T26" fmla="*/ 108625 w 258852"/>
              <a:gd name="T27" fmla="*/ 1616 h 258533"/>
              <a:gd name="T28" fmla="*/ 123074 w 258852"/>
              <a:gd name="T29" fmla="*/ 135 h 258533"/>
              <a:gd name="T30" fmla="*/ 129029 w 258852"/>
              <a:gd name="T31" fmla="*/ 0 h 258533"/>
              <a:gd name="T32" fmla="*/ 143659 w 258852"/>
              <a:gd name="T33" fmla="*/ 831 h 258533"/>
              <a:gd name="T34" fmla="*/ 157814 w 258852"/>
              <a:gd name="T35" fmla="*/ 3255 h 258533"/>
              <a:gd name="T36" fmla="*/ 171396 w 258852"/>
              <a:gd name="T37" fmla="*/ 7185 h 258533"/>
              <a:gd name="T38" fmla="*/ 184324 w 258852"/>
              <a:gd name="T39" fmla="*/ 12539 h 258533"/>
              <a:gd name="T40" fmla="*/ 196503 w 258852"/>
              <a:gd name="T41" fmla="*/ 19220 h 258533"/>
              <a:gd name="T42" fmla="*/ 207851 w 258852"/>
              <a:gd name="T43" fmla="*/ 27138 h 258533"/>
              <a:gd name="T44" fmla="*/ 218279 w 258852"/>
              <a:gd name="T45" fmla="*/ 36204 h 258533"/>
              <a:gd name="T46" fmla="*/ 227691 w 258852"/>
              <a:gd name="T47" fmla="*/ 46330 h 258533"/>
              <a:gd name="T48" fmla="*/ 236002 w 258852"/>
              <a:gd name="T49" fmla="*/ 57425 h 258533"/>
              <a:gd name="T50" fmla="*/ 243117 w 258852"/>
              <a:gd name="T51" fmla="*/ 69395 h 258533"/>
              <a:gd name="T52" fmla="*/ 248957 w 258852"/>
              <a:gd name="T53" fmla="*/ 82159 h 258533"/>
              <a:gd name="T54" fmla="*/ 253434 w 258852"/>
              <a:gd name="T55" fmla="*/ 95621 h 258533"/>
              <a:gd name="T56" fmla="*/ 256450 w 258852"/>
              <a:gd name="T57" fmla="*/ 109695 h 258533"/>
              <a:gd name="T58" fmla="*/ 257915 w 258852"/>
              <a:gd name="T59" fmla="*/ 124287 h 258533"/>
              <a:gd name="T60" fmla="*/ 258051 w 258852"/>
              <a:gd name="T61" fmla="*/ 130302 h 258533"/>
              <a:gd name="T62" fmla="*/ 257228 w 258852"/>
              <a:gd name="T63" fmla="*/ 145077 h 258533"/>
              <a:gd name="T64" fmla="*/ 254827 w 258852"/>
              <a:gd name="T65" fmla="*/ 159371 h 258533"/>
              <a:gd name="T66" fmla="*/ 250935 w 258852"/>
              <a:gd name="T67" fmla="*/ 173090 h 258533"/>
              <a:gd name="T68" fmla="*/ 245632 w 258852"/>
              <a:gd name="T69" fmla="*/ 186146 h 258533"/>
              <a:gd name="T70" fmla="*/ 239023 w 258852"/>
              <a:gd name="T71" fmla="*/ 198448 h 258533"/>
              <a:gd name="T72" fmla="*/ 231176 w 258852"/>
              <a:gd name="T73" fmla="*/ 209908 h 258533"/>
              <a:gd name="T74" fmla="*/ 222200 w 258852"/>
              <a:gd name="T75" fmla="*/ 220435 h 258533"/>
              <a:gd name="T76" fmla="*/ 212176 w 258852"/>
              <a:gd name="T77" fmla="*/ 229938 h 258533"/>
              <a:gd name="T78" fmla="*/ 201192 w 258852"/>
              <a:gd name="T79" fmla="*/ 238332 h 258533"/>
              <a:gd name="T80" fmla="*/ 189335 w 258852"/>
              <a:gd name="T81" fmla="*/ 245522 h 258533"/>
              <a:gd name="T82" fmla="*/ 176694 w 258852"/>
              <a:gd name="T83" fmla="*/ 251420 h 258533"/>
              <a:gd name="T84" fmla="*/ 163367 w 258852"/>
              <a:gd name="T85" fmla="*/ 255935 h 258533"/>
              <a:gd name="T86" fmla="*/ 149431 w 258852"/>
              <a:gd name="T87" fmla="*/ 258982 h 258533"/>
              <a:gd name="T88" fmla="*/ 134981 w 258852"/>
              <a:gd name="T89" fmla="*/ 260465 h 258533"/>
              <a:gd name="T90" fmla="*/ 129029 w 258852"/>
              <a:gd name="T91" fmla="*/ 260601 h 258533"/>
              <a:gd name="T92" fmla="*/ 114397 w 258852"/>
              <a:gd name="T93" fmla="*/ 259772 h 258533"/>
              <a:gd name="T94" fmla="*/ 100239 w 258852"/>
              <a:gd name="T95" fmla="*/ 257348 h 258533"/>
              <a:gd name="T96" fmla="*/ 86654 w 258852"/>
              <a:gd name="T97" fmla="*/ 253413 h 258533"/>
              <a:gd name="T98" fmla="*/ 73731 w 258852"/>
              <a:gd name="T99" fmla="*/ 248062 h 258533"/>
              <a:gd name="T100" fmla="*/ 61546 w 258852"/>
              <a:gd name="T101" fmla="*/ 241381 h 258533"/>
              <a:gd name="T102" fmla="*/ 50200 w 258852"/>
              <a:gd name="T103" fmla="*/ 233464 h 258533"/>
              <a:gd name="T104" fmla="*/ 39770 w 258852"/>
              <a:gd name="T105" fmla="*/ 224397 h 258533"/>
              <a:gd name="T106" fmla="*/ 30366 w 258852"/>
              <a:gd name="T107" fmla="*/ 214272 h 258533"/>
              <a:gd name="T108" fmla="*/ 22048 w 258852"/>
              <a:gd name="T109" fmla="*/ 203178 h 258533"/>
              <a:gd name="T110" fmla="*/ 14933 w 258852"/>
              <a:gd name="T111" fmla="*/ 191204 h 258533"/>
              <a:gd name="T112" fmla="*/ 9093 w 258852"/>
              <a:gd name="T113" fmla="*/ 178441 h 258533"/>
              <a:gd name="T114" fmla="*/ 4615 w 258852"/>
              <a:gd name="T115" fmla="*/ 164979 h 258533"/>
              <a:gd name="T116" fmla="*/ 1600 w 258852"/>
              <a:gd name="T117" fmla="*/ 150907 h 258533"/>
              <a:gd name="T118" fmla="*/ 135 w 258852"/>
              <a:gd name="T119" fmla="*/ 136315 h 258533"/>
              <a:gd name="T120" fmla="*/ 0 w 258852"/>
              <a:gd name="T121" fmla="*/ 130302 h 2585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8852" h="258533">
                <a:moveTo>
                  <a:pt x="0" y="129267"/>
                </a:moveTo>
                <a:lnTo>
                  <a:pt x="823" y="114607"/>
                </a:lnTo>
                <a:lnTo>
                  <a:pt x="3232" y="100427"/>
                </a:lnTo>
                <a:lnTo>
                  <a:pt x="7140" y="86817"/>
                </a:lnTo>
                <a:lnTo>
                  <a:pt x="12455" y="73865"/>
                </a:lnTo>
                <a:lnTo>
                  <a:pt x="19090" y="61660"/>
                </a:lnTo>
                <a:lnTo>
                  <a:pt x="26955" y="50291"/>
                </a:lnTo>
                <a:lnTo>
                  <a:pt x="35961" y="39847"/>
                </a:lnTo>
                <a:lnTo>
                  <a:pt x="46018" y="30418"/>
                </a:lnTo>
                <a:lnTo>
                  <a:pt x="57038" y="22093"/>
                </a:lnTo>
                <a:lnTo>
                  <a:pt x="68931" y="14960"/>
                </a:lnTo>
                <a:lnTo>
                  <a:pt x="81608" y="9108"/>
                </a:lnTo>
                <a:lnTo>
                  <a:pt x="94980" y="4628"/>
                </a:lnTo>
                <a:lnTo>
                  <a:pt x="108958" y="1607"/>
                </a:lnTo>
                <a:lnTo>
                  <a:pt x="123452" y="135"/>
                </a:lnTo>
                <a:lnTo>
                  <a:pt x="129425" y="0"/>
                </a:lnTo>
                <a:lnTo>
                  <a:pt x="144103" y="822"/>
                </a:lnTo>
                <a:lnTo>
                  <a:pt x="158300" y="3228"/>
                </a:lnTo>
                <a:lnTo>
                  <a:pt x="171927" y="7131"/>
                </a:lnTo>
                <a:lnTo>
                  <a:pt x="184895" y="12440"/>
                </a:lnTo>
                <a:lnTo>
                  <a:pt x="197115" y="19067"/>
                </a:lnTo>
                <a:lnTo>
                  <a:pt x="208498" y="26922"/>
                </a:lnTo>
                <a:lnTo>
                  <a:pt x="218954" y="35916"/>
                </a:lnTo>
                <a:lnTo>
                  <a:pt x="228395" y="45961"/>
                </a:lnTo>
                <a:lnTo>
                  <a:pt x="236731" y="56967"/>
                </a:lnTo>
                <a:lnTo>
                  <a:pt x="243873" y="68846"/>
                </a:lnTo>
                <a:lnTo>
                  <a:pt x="249731" y="81507"/>
                </a:lnTo>
                <a:lnTo>
                  <a:pt x="254217" y="94863"/>
                </a:lnTo>
                <a:lnTo>
                  <a:pt x="257242" y="108824"/>
                </a:lnTo>
                <a:lnTo>
                  <a:pt x="258716" y="123300"/>
                </a:lnTo>
                <a:lnTo>
                  <a:pt x="258852" y="129267"/>
                </a:lnTo>
                <a:lnTo>
                  <a:pt x="258028" y="143926"/>
                </a:lnTo>
                <a:lnTo>
                  <a:pt x="255619" y="158106"/>
                </a:lnTo>
                <a:lnTo>
                  <a:pt x="251711" y="171716"/>
                </a:lnTo>
                <a:lnTo>
                  <a:pt x="246396" y="184668"/>
                </a:lnTo>
                <a:lnTo>
                  <a:pt x="239761" y="196873"/>
                </a:lnTo>
                <a:lnTo>
                  <a:pt x="231896" y="208242"/>
                </a:lnTo>
                <a:lnTo>
                  <a:pt x="222890" y="218685"/>
                </a:lnTo>
                <a:lnTo>
                  <a:pt x="212833" y="228114"/>
                </a:lnTo>
                <a:lnTo>
                  <a:pt x="201813" y="236440"/>
                </a:lnTo>
                <a:lnTo>
                  <a:pt x="189920" y="243573"/>
                </a:lnTo>
                <a:lnTo>
                  <a:pt x="177243" y="249424"/>
                </a:lnTo>
                <a:lnTo>
                  <a:pt x="163871" y="253905"/>
                </a:lnTo>
                <a:lnTo>
                  <a:pt x="149893" y="256926"/>
                </a:lnTo>
                <a:lnTo>
                  <a:pt x="135399" y="258398"/>
                </a:lnTo>
                <a:lnTo>
                  <a:pt x="129425" y="258533"/>
                </a:lnTo>
                <a:lnTo>
                  <a:pt x="114748" y="257711"/>
                </a:lnTo>
                <a:lnTo>
                  <a:pt x="100551" y="255305"/>
                </a:lnTo>
                <a:lnTo>
                  <a:pt x="86924" y="251402"/>
                </a:lnTo>
                <a:lnTo>
                  <a:pt x="73956" y="246093"/>
                </a:lnTo>
                <a:lnTo>
                  <a:pt x="61735" y="239466"/>
                </a:lnTo>
                <a:lnTo>
                  <a:pt x="50353" y="231611"/>
                </a:lnTo>
                <a:lnTo>
                  <a:pt x="39896" y="222616"/>
                </a:lnTo>
                <a:lnTo>
                  <a:pt x="30456" y="212572"/>
                </a:lnTo>
                <a:lnTo>
                  <a:pt x="22120" y="201565"/>
                </a:lnTo>
                <a:lnTo>
                  <a:pt x="14978" y="189687"/>
                </a:lnTo>
                <a:lnTo>
                  <a:pt x="9120" y="177025"/>
                </a:lnTo>
                <a:lnTo>
                  <a:pt x="4633" y="163670"/>
                </a:lnTo>
                <a:lnTo>
                  <a:pt x="1609" y="149709"/>
                </a:lnTo>
                <a:lnTo>
                  <a:pt x="135" y="135233"/>
                </a:lnTo>
                <a:lnTo>
                  <a:pt x="0" y="129267"/>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58" name="object 44"/>
          <p:cNvSpPr>
            <a:spLocks/>
          </p:cNvSpPr>
          <p:nvPr/>
        </p:nvSpPr>
        <p:spPr bwMode="auto">
          <a:xfrm>
            <a:off x="4911727" y="5729289"/>
            <a:ext cx="220663" cy="220663"/>
          </a:xfrm>
          <a:custGeom>
            <a:avLst/>
            <a:gdLst>
              <a:gd name="T0" fmla="*/ 0 w 220278"/>
              <a:gd name="T1" fmla="*/ 113185 h 219959"/>
              <a:gd name="T2" fmla="*/ 982 w 220278"/>
              <a:gd name="T3" fmla="*/ 128228 h 219959"/>
              <a:gd name="T4" fmla="*/ 3838 w 220278"/>
              <a:gd name="T5" fmla="*/ 142672 h 219959"/>
              <a:gd name="T6" fmla="*/ 8444 w 220278"/>
              <a:gd name="T7" fmla="*/ 156390 h 219959"/>
              <a:gd name="T8" fmla="*/ 14672 w 220278"/>
              <a:gd name="T9" fmla="*/ 169257 h 219959"/>
              <a:gd name="T10" fmla="*/ 22406 w 220278"/>
              <a:gd name="T11" fmla="*/ 181143 h 219959"/>
              <a:gd name="T12" fmla="*/ 31513 w 220278"/>
              <a:gd name="T13" fmla="*/ 191926 h 219959"/>
              <a:gd name="T14" fmla="*/ 41870 w 220278"/>
              <a:gd name="T15" fmla="*/ 201476 h 219959"/>
              <a:gd name="T16" fmla="*/ 53353 w 220278"/>
              <a:gd name="T17" fmla="*/ 209663 h 219959"/>
              <a:gd name="T18" fmla="*/ 65835 w 220278"/>
              <a:gd name="T19" fmla="*/ 216367 h 219959"/>
              <a:gd name="T20" fmla="*/ 79192 w 220278"/>
              <a:gd name="T21" fmla="*/ 221461 h 219959"/>
              <a:gd name="T22" fmla="*/ 93301 w 220278"/>
              <a:gd name="T23" fmla="*/ 224813 h 219959"/>
              <a:gd name="T24" fmla="*/ 108031 w 220278"/>
              <a:gd name="T25" fmla="*/ 226302 h 219959"/>
              <a:gd name="T26" fmla="*/ 111885 w 220278"/>
              <a:gd name="T27" fmla="*/ 226368 h 219959"/>
              <a:gd name="T28" fmla="*/ 126754 w 220278"/>
              <a:gd name="T29" fmla="*/ 225376 h 219959"/>
              <a:gd name="T30" fmla="*/ 141034 w 220278"/>
              <a:gd name="T31" fmla="*/ 222489 h 219959"/>
              <a:gd name="T32" fmla="*/ 154593 w 220278"/>
              <a:gd name="T33" fmla="*/ 217829 h 219959"/>
              <a:gd name="T34" fmla="*/ 167311 w 220278"/>
              <a:gd name="T35" fmla="*/ 211524 h 219959"/>
              <a:gd name="T36" fmla="*/ 179062 w 220278"/>
              <a:gd name="T37" fmla="*/ 203704 h 219959"/>
              <a:gd name="T38" fmla="*/ 189719 w 220278"/>
              <a:gd name="T39" fmla="*/ 194491 h 219959"/>
              <a:gd name="T40" fmla="*/ 199158 w 220278"/>
              <a:gd name="T41" fmla="*/ 184010 h 219959"/>
              <a:gd name="T42" fmla="*/ 207255 w 220278"/>
              <a:gd name="T43" fmla="*/ 172394 h 219959"/>
              <a:gd name="T44" fmla="*/ 213883 w 220278"/>
              <a:gd name="T45" fmla="*/ 159767 h 219959"/>
              <a:gd name="T46" fmla="*/ 218916 w 220278"/>
              <a:gd name="T47" fmla="*/ 146255 h 219959"/>
              <a:gd name="T48" fmla="*/ 222230 w 220278"/>
              <a:gd name="T49" fmla="*/ 131983 h 219959"/>
              <a:gd name="T50" fmla="*/ 223702 w 220278"/>
              <a:gd name="T51" fmla="*/ 117081 h 219959"/>
              <a:gd name="T52" fmla="*/ 223767 w 220278"/>
              <a:gd name="T53" fmla="*/ 113185 h 219959"/>
              <a:gd name="T54" fmla="*/ 222787 w 220278"/>
              <a:gd name="T55" fmla="*/ 98143 h 219959"/>
              <a:gd name="T56" fmla="*/ 219931 w 220278"/>
              <a:gd name="T57" fmla="*/ 83696 h 219959"/>
              <a:gd name="T58" fmla="*/ 215325 w 220278"/>
              <a:gd name="T59" fmla="*/ 69977 h 219959"/>
              <a:gd name="T60" fmla="*/ 209094 w 220278"/>
              <a:gd name="T61" fmla="*/ 57110 h 219959"/>
              <a:gd name="T62" fmla="*/ 201361 w 220278"/>
              <a:gd name="T63" fmla="*/ 45224 h 219959"/>
              <a:gd name="T64" fmla="*/ 192254 w 220278"/>
              <a:gd name="T65" fmla="*/ 34443 h 219959"/>
              <a:gd name="T66" fmla="*/ 181897 w 220278"/>
              <a:gd name="T67" fmla="*/ 24894 h 219959"/>
              <a:gd name="T68" fmla="*/ 170413 w 220278"/>
              <a:gd name="T69" fmla="*/ 16704 h 219959"/>
              <a:gd name="T70" fmla="*/ 157933 w 220278"/>
              <a:gd name="T71" fmla="*/ 9999 h 219959"/>
              <a:gd name="T72" fmla="*/ 144573 w 220278"/>
              <a:gd name="T73" fmla="*/ 4906 h 219959"/>
              <a:gd name="T74" fmla="*/ 130467 w 220278"/>
              <a:gd name="T75" fmla="*/ 1555 h 219959"/>
              <a:gd name="T76" fmla="*/ 115736 w 220278"/>
              <a:gd name="T77" fmla="*/ 63 h 219959"/>
              <a:gd name="T78" fmla="*/ 111885 w 220278"/>
              <a:gd name="T79" fmla="*/ 0 h 219959"/>
              <a:gd name="T80" fmla="*/ 97011 w 220278"/>
              <a:gd name="T81" fmla="*/ 989 h 219959"/>
              <a:gd name="T82" fmla="*/ 82733 w 220278"/>
              <a:gd name="T83" fmla="*/ 3877 h 219959"/>
              <a:gd name="T84" fmla="*/ 69172 w 220278"/>
              <a:gd name="T85" fmla="*/ 8540 h 219959"/>
              <a:gd name="T86" fmla="*/ 56453 w 220278"/>
              <a:gd name="T87" fmla="*/ 14843 h 219959"/>
              <a:gd name="T88" fmla="*/ 44704 w 220278"/>
              <a:gd name="T89" fmla="*/ 22665 h 219959"/>
              <a:gd name="T90" fmla="*/ 34047 w 220278"/>
              <a:gd name="T91" fmla="*/ 31879 h 219959"/>
              <a:gd name="T92" fmla="*/ 24608 w 220278"/>
              <a:gd name="T93" fmla="*/ 42357 h 219959"/>
              <a:gd name="T94" fmla="*/ 16514 w 220278"/>
              <a:gd name="T95" fmla="*/ 53973 h 219959"/>
              <a:gd name="T96" fmla="*/ 9884 w 220278"/>
              <a:gd name="T97" fmla="*/ 66600 h 219959"/>
              <a:gd name="T98" fmla="*/ 4847 w 220278"/>
              <a:gd name="T99" fmla="*/ 80113 h 219959"/>
              <a:gd name="T100" fmla="*/ 1539 w 220278"/>
              <a:gd name="T101" fmla="*/ 94385 h 219959"/>
              <a:gd name="T102" fmla="*/ 64 w 220278"/>
              <a:gd name="T103" fmla="*/ 109287 h 219959"/>
              <a:gd name="T104" fmla="*/ 0 w 220278"/>
              <a:gd name="T105" fmla="*/ 113185 h 2199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20278" h="219959">
                <a:moveTo>
                  <a:pt x="0" y="109980"/>
                </a:moveTo>
                <a:lnTo>
                  <a:pt x="964" y="124598"/>
                </a:lnTo>
                <a:lnTo>
                  <a:pt x="3775" y="138633"/>
                </a:lnTo>
                <a:lnTo>
                  <a:pt x="8309" y="151963"/>
                </a:lnTo>
                <a:lnTo>
                  <a:pt x="14444" y="164465"/>
                </a:lnTo>
                <a:lnTo>
                  <a:pt x="22055" y="176015"/>
                </a:lnTo>
                <a:lnTo>
                  <a:pt x="31021" y="186491"/>
                </a:lnTo>
                <a:lnTo>
                  <a:pt x="41217" y="195770"/>
                </a:lnTo>
                <a:lnTo>
                  <a:pt x="52521" y="203728"/>
                </a:lnTo>
                <a:lnTo>
                  <a:pt x="64809" y="210242"/>
                </a:lnTo>
                <a:lnTo>
                  <a:pt x="77958" y="215191"/>
                </a:lnTo>
                <a:lnTo>
                  <a:pt x="91845" y="218449"/>
                </a:lnTo>
                <a:lnTo>
                  <a:pt x="106346" y="219895"/>
                </a:lnTo>
                <a:lnTo>
                  <a:pt x="110139" y="219959"/>
                </a:lnTo>
                <a:lnTo>
                  <a:pt x="124778" y="218996"/>
                </a:lnTo>
                <a:lnTo>
                  <a:pt x="138834" y="216190"/>
                </a:lnTo>
                <a:lnTo>
                  <a:pt x="152183" y="211662"/>
                </a:lnTo>
                <a:lnTo>
                  <a:pt x="164703" y="205536"/>
                </a:lnTo>
                <a:lnTo>
                  <a:pt x="176270" y="197935"/>
                </a:lnTo>
                <a:lnTo>
                  <a:pt x="186761" y="188983"/>
                </a:lnTo>
                <a:lnTo>
                  <a:pt x="196053" y="178801"/>
                </a:lnTo>
                <a:lnTo>
                  <a:pt x="204023" y="167514"/>
                </a:lnTo>
                <a:lnTo>
                  <a:pt x="210547" y="155244"/>
                </a:lnTo>
                <a:lnTo>
                  <a:pt x="215502" y="142114"/>
                </a:lnTo>
                <a:lnTo>
                  <a:pt x="218765" y="128247"/>
                </a:lnTo>
                <a:lnTo>
                  <a:pt x="220213" y="113766"/>
                </a:lnTo>
                <a:lnTo>
                  <a:pt x="220278" y="109980"/>
                </a:lnTo>
                <a:lnTo>
                  <a:pt x="219313" y="95362"/>
                </a:lnTo>
                <a:lnTo>
                  <a:pt x="216502" y="81326"/>
                </a:lnTo>
                <a:lnTo>
                  <a:pt x="211968" y="67996"/>
                </a:lnTo>
                <a:lnTo>
                  <a:pt x="205833" y="55494"/>
                </a:lnTo>
                <a:lnTo>
                  <a:pt x="198222" y="43944"/>
                </a:lnTo>
                <a:lnTo>
                  <a:pt x="189256" y="33468"/>
                </a:lnTo>
                <a:lnTo>
                  <a:pt x="179060" y="24189"/>
                </a:lnTo>
                <a:lnTo>
                  <a:pt x="167756" y="16231"/>
                </a:lnTo>
                <a:lnTo>
                  <a:pt x="155469" y="9716"/>
                </a:lnTo>
                <a:lnTo>
                  <a:pt x="142319" y="4768"/>
                </a:lnTo>
                <a:lnTo>
                  <a:pt x="128433" y="1510"/>
                </a:lnTo>
                <a:lnTo>
                  <a:pt x="113931" y="63"/>
                </a:lnTo>
                <a:lnTo>
                  <a:pt x="110139" y="0"/>
                </a:lnTo>
                <a:lnTo>
                  <a:pt x="95499" y="962"/>
                </a:lnTo>
                <a:lnTo>
                  <a:pt x="81443" y="3769"/>
                </a:lnTo>
                <a:lnTo>
                  <a:pt x="68094" y="8297"/>
                </a:lnTo>
                <a:lnTo>
                  <a:pt x="55574" y="14423"/>
                </a:lnTo>
                <a:lnTo>
                  <a:pt x="44007" y="22023"/>
                </a:lnTo>
                <a:lnTo>
                  <a:pt x="33516" y="30976"/>
                </a:lnTo>
                <a:lnTo>
                  <a:pt x="24224" y="41157"/>
                </a:lnTo>
                <a:lnTo>
                  <a:pt x="16255" y="52445"/>
                </a:lnTo>
                <a:lnTo>
                  <a:pt x="9731" y="64715"/>
                </a:lnTo>
                <a:lnTo>
                  <a:pt x="4775" y="77845"/>
                </a:lnTo>
                <a:lnTo>
                  <a:pt x="1512" y="91712"/>
                </a:lnTo>
                <a:lnTo>
                  <a:pt x="64" y="106193"/>
                </a:lnTo>
                <a:lnTo>
                  <a:pt x="0" y="109980"/>
                </a:lnTo>
                <a:close/>
              </a:path>
            </a:pathLst>
          </a:custGeom>
          <a:noFill/>
          <a:ln w="9524">
            <a:solidFill>
              <a:srgbClr val="38D5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59" name="object 45"/>
          <p:cNvSpPr>
            <a:spLocks noChangeArrowheads="1"/>
          </p:cNvSpPr>
          <p:nvPr/>
        </p:nvSpPr>
        <p:spPr bwMode="auto">
          <a:xfrm>
            <a:off x="3814763" y="2838453"/>
            <a:ext cx="742951" cy="739775"/>
          </a:xfrm>
          <a:prstGeom prst="rect">
            <a:avLst/>
          </a:prstGeom>
          <a:blipFill dpi="0" rotWithShape="1">
            <a:blip r:embed="rId24"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60" name="object 46"/>
          <p:cNvSpPr>
            <a:spLocks noChangeArrowheads="1"/>
          </p:cNvSpPr>
          <p:nvPr/>
        </p:nvSpPr>
        <p:spPr bwMode="auto">
          <a:xfrm>
            <a:off x="3860801" y="2859089"/>
            <a:ext cx="650875" cy="652463"/>
          </a:xfrm>
          <a:prstGeom prst="rect">
            <a:avLst/>
          </a:prstGeom>
          <a:blipFill dpi="0" rotWithShape="1">
            <a:blip r:embed="rId2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61" name="object 47"/>
          <p:cNvSpPr>
            <a:spLocks noChangeArrowheads="1"/>
          </p:cNvSpPr>
          <p:nvPr/>
        </p:nvSpPr>
        <p:spPr bwMode="auto">
          <a:xfrm>
            <a:off x="8199065" y="1860660"/>
            <a:ext cx="2759075" cy="1839912"/>
          </a:xfrm>
          <a:prstGeom prst="rect">
            <a:avLst/>
          </a:prstGeom>
          <a:blipFill dpi="0" rotWithShape="1">
            <a:blip r:embed="rId2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62" name="object 48"/>
          <p:cNvSpPr>
            <a:spLocks noChangeArrowheads="1"/>
          </p:cNvSpPr>
          <p:nvPr/>
        </p:nvSpPr>
        <p:spPr bwMode="auto">
          <a:xfrm>
            <a:off x="8208964" y="3813519"/>
            <a:ext cx="2713037" cy="1879600"/>
          </a:xfrm>
          <a:prstGeom prst="rect">
            <a:avLst/>
          </a:prstGeom>
          <a:blipFill dpi="0" rotWithShape="1">
            <a:blip r:embed="rId27"/>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35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63" name="object 9"/>
          <p:cNvSpPr txBox="1">
            <a:spLocks noChangeArrowheads="1"/>
          </p:cNvSpPr>
          <p:nvPr/>
        </p:nvSpPr>
        <p:spPr bwMode="auto">
          <a:xfrm>
            <a:off x="1109330" y="258763"/>
            <a:ext cx="88058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741363">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nSpc>
                <a:spcPts val="4188"/>
              </a:lnSpc>
              <a:spcBef>
                <a:spcPts val="213"/>
              </a:spcBef>
            </a:pPr>
            <a:endParaRPr lang="en-US" sz="3600" b="0"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64" name="object 6"/>
          <p:cNvSpPr txBox="1">
            <a:spLocks noChangeArrowheads="1"/>
          </p:cNvSpPr>
          <p:nvPr/>
        </p:nvSpPr>
        <p:spPr bwMode="auto">
          <a:xfrm>
            <a:off x="8143875" y="1546225"/>
            <a:ext cx="1709739"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12700">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nSpc>
                <a:spcPts val="4188"/>
              </a:lnSpc>
              <a:spcBef>
                <a:spcPts val="213"/>
              </a:spcBef>
            </a:pPr>
            <a:endParaRPr lang="en-US" sz="4000"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65" name="object 5"/>
          <p:cNvSpPr txBox="1">
            <a:spLocks noChangeArrowheads="1"/>
          </p:cNvSpPr>
          <p:nvPr/>
        </p:nvSpPr>
        <p:spPr bwMode="auto">
          <a:xfrm>
            <a:off x="216701" y="6417056"/>
            <a:ext cx="10406377" cy="896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12700">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nSpc>
                <a:spcPts val="1500"/>
              </a:lnSpc>
              <a:spcBef>
                <a:spcPts val="113"/>
              </a:spcBef>
            </a:pPr>
            <a:r>
              <a:rPr lang="en-US" sz="2400" b="0" dirty="0">
                <a:latin typeface="Helvetica Neue" panose="02000503000000020004" pitchFamily="2" charset="0"/>
                <a:ea typeface="Helvetica Neue" panose="02000503000000020004" pitchFamily="2" charset="0"/>
                <a:cs typeface="Helvetica Neue" panose="02000503000000020004" pitchFamily="2" charset="0"/>
              </a:rPr>
              <a:t>Epithelium and Immune development and modulation</a:t>
            </a:r>
          </a:p>
        </p:txBody>
      </p:sp>
      <p:sp>
        <p:nvSpPr>
          <p:cNvPr id="4" name="object 4"/>
          <p:cNvSpPr txBox="1"/>
          <p:nvPr/>
        </p:nvSpPr>
        <p:spPr>
          <a:xfrm>
            <a:off x="1417825" y="1955668"/>
            <a:ext cx="6432176" cy="720725"/>
          </a:xfrm>
          <a:prstGeom prst="rect">
            <a:avLst/>
          </a:prstGeom>
        </p:spPr>
        <p:txBody>
          <a:bodyPr lIns="0" tIns="0" rIns="0" bIns="0"/>
          <a:lstStyle/>
          <a:p>
            <a:pPr marL="12700">
              <a:lnSpc>
                <a:spcPts val="1531"/>
              </a:lnSpc>
              <a:spcBef>
                <a:spcPts val="76"/>
              </a:spcBef>
              <a:defRPr/>
            </a:pPr>
            <a:r>
              <a:rPr sz="2400" spc="-25" dirty="0">
                <a:latin typeface="Helvetica Neue" panose="02000503000000020004" pitchFamily="2" charset="0"/>
                <a:ea typeface="Helvetica Neue" panose="02000503000000020004" pitchFamily="2" charset="0"/>
                <a:cs typeface="Helvetica Neue" panose="02000503000000020004" pitchFamily="2" charset="0"/>
              </a:rPr>
              <a:t>V</a:t>
            </a:r>
            <a:r>
              <a:rPr sz="2400" dirty="0">
                <a:latin typeface="Helvetica Neue" panose="02000503000000020004" pitchFamily="2" charset="0"/>
                <a:ea typeface="Helvetica Neue" panose="02000503000000020004" pitchFamily="2" charset="0"/>
                <a:cs typeface="Helvetica Neue" panose="02000503000000020004" pitchFamily="2" charset="0"/>
              </a:rPr>
              <a:t>itamins, cofactors</a:t>
            </a:r>
            <a:r>
              <a:rPr lang="en-GB" sz="2400" dirty="0">
                <a:latin typeface="Helvetica Neue" panose="02000503000000020004" pitchFamily="2" charset="0"/>
                <a:ea typeface="Helvetica Neue" panose="02000503000000020004" pitchFamily="2" charset="0"/>
                <a:cs typeface="Helvetica Neue" panose="02000503000000020004" pitchFamily="2" charset="0"/>
              </a:rPr>
              <a:t>, bioenergetics</a:t>
            </a:r>
            <a:endParaRPr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67" name="object 3"/>
          <p:cNvSpPr txBox="1">
            <a:spLocks noChangeArrowheads="1"/>
          </p:cNvSpPr>
          <p:nvPr/>
        </p:nvSpPr>
        <p:spPr bwMode="auto">
          <a:xfrm>
            <a:off x="4554538" y="3468800"/>
            <a:ext cx="3970815" cy="59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12700">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nSpc>
                <a:spcPts val="1525"/>
              </a:lnSpc>
              <a:spcBef>
                <a:spcPts val="75"/>
              </a:spcBef>
            </a:pPr>
            <a:r>
              <a:rPr lang="en-US" sz="2400" b="0" dirty="0">
                <a:solidFill>
                  <a:srgbClr val="292934"/>
                </a:solidFill>
                <a:latin typeface="Helvetica Neue" panose="02000503000000020004" pitchFamily="2" charset="0"/>
                <a:ea typeface="Helvetica Neue" panose="02000503000000020004" pitchFamily="2" charset="0"/>
                <a:cs typeface="Helvetica Neue" panose="02000503000000020004" pitchFamily="2" charset="0"/>
              </a:rPr>
              <a:t>Signaling molecules</a:t>
            </a:r>
          </a:p>
        </p:txBody>
      </p:sp>
      <p:sp>
        <p:nvSpPr>
          <p:cNvPr id="26668" name="object 2"/>
          <p:cNvSpPr txBox="1">
            <a:spLocks noChangeArrowheads="1"/>
          </p:cNvSpPr>
          <p:nvPr/>
        </p:nvSpPr>
        <p:spPr bwMode="auto">
          <a:xfrm>
            <a:off x="8403771" y="1547092"/>
            <a:ext cx="2475486" cy="327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12700">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pPr>
              <a:lnSpc>
                <a:spcPts val="1525"/>
              </a:lnSpc>
              <a:spcBef>
                <a:spcPts val="75"/>
              </a:spcBef>
            </a:pPr>
            <a:r>
              <a:rPr lang="en-US" sz="2400" dirty="0">
                <a:solidFill>
                  <a:srgbClr val="292934"/>
                </a:solidFill>
                <a:latin typeface="Helvetica Neue" panose="02000503000000020004" pitchFamily="2" charset="0"/>
                <a:ea typeface="Helvetica Neue" panose="02000503000000020004" pitchFamily="2" charset="0"/>
                <a:cs typeface="Helvetica Neue" panose="02000503000000020004" pitchFamily="2" charset="0"/>
              </a:rPr>
              <a:t>Angiogenesis</a:t>
            </a:r>
          </a:p>
        </p:txBody>
      </p:sp>
      <p:sp>
        <p:nvSpPr>
          <p:cNvPr id="2" name="Title 1"/>
          <p:cNvSpPr>
            <a:spLocks noGrp="1"/>
          </p:cNvSpPr>
          <p:nvPr>
            <p:ph type="title"/>
          </p:nvPr>
        </p:nvSpPr>
        <p:spPr>
          <a:xfrm>
            <a:off x="2089123" y="525089"/>
            <a:ext cx="7329063" cy="851408"/>
          </a:xfrm>
        </p:spPr>
        <p:txBody>
          <a:bodyPr vert="horz" lIns="121920" tIns="60960" rIns="121920" bIns="60960" rtlCol="0" anchor="t">
            <a:normAutofit/>
          </a:bodyPr>
          <a:lstStyle/>
          <a:p>
            <a:pPr algn="ctr"/>
            <a:r>
              <a:rPr lang="en-AU" sz="2800" b="1" dirty="0">
                <a:latin typeface="Helvetica Neue" panose="02000503000000020004" pitchFamily="2" charset="0"/>
                <a:ea typeface="Helvetica Neue" panose="02000503000000020004" pitchFamily="2" charset="0"/>
                <a:cs typeface="Helvetica Neue" panose="02000503000000020004" pitchFamily="2" charset="0"/>
              </a:rPr>
              <a:t>An organ?</a:t>
            </a:r>
          </a:p>
        </p:txBody>
      </p:sp>
    </p:spTree>
    <p:extLst>
      <p:ext uri="{BB962C8B-B14F-4D97-AF65-F5344CB8AC3E}">
        <p14:creationId xmlns:p14="http://schemas.microsoft.com/office/powerpoint/2010/main" val="1901818285"/>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A5ED4-8981-0872-022B-5C7639C0B3D7}"/>
            </a:ext>
          </a:extLst>
        </p:cNvPr>
        <p:cNvGrpSpPr/>
        <p:nvPr/>
      </p:nvGrpSpPr>
      <p:grpSpPr>
        <a:xfrm>
          <a:off x="0" y="0"/>
          <a:ext cx="0" cy="0"/>
          <a:chOff x="0" y="0"/>
          <a:chExt cx="0" cy="0"/>
        </a:xfrm>
      </p:grpSpPr>
      <p:pic>
        <p:nvPicPr>
          <p:cNvPr id="12" name="Picture 11" descr="A cover of a book with jars of pickles and spices&#10;&#10;AI-generated content may be incorrect.">
            <a:extLst>
              <a:ext uri="{FF2B5EF4-FFF2-40B4-BE49-F238E27FC236}">
                <a16:creationId xmlns:a16="http://schemas.microsoft.com/office/drawing/2014/main" id="{72CCDDD0-62B6-00C3-73CA-12A102A9BEBF}"/>
              </a:ext>
            </a:extLst>
          </p:cNvPr>
          <p:cNvPicPr>
            <a:picLocks noChangeAspect="1"/>
          </p:cNvPicPr>
          <p:nvPr/>
        </p:nvPicPr>
        <p:blipFill>
          <a:blip r:embed="rId3"/>
          <a:srcRect l="1150" t="930" r="2322" b="1606"/>
          <a:stretch>
            <a:fillRect/>
          </a:stretch>
        </p:blipFill>
        <p:spPr>
          <a:xfrm>
            <a:off x="581824" y="1604698"/>
            <a:ext cx="3605049" cy="4645572"/>
          </a:xfrm>
          <a:prstGeom prst="rect">
            <a:avLst/>
          </a:prstGeom>
        </p:spPr>
      </p:pic>
      <p:pic>
        <p:nvPicPr>
          <p:cNvPr id="14" name="Picture 13" descr="A person in a kitchen with a recipe&#10;&#10;AI-generated content may be incorrect.">
            <a:extLst>
              <a:ext uri="{FF2B5EF4-FFF2-40B4-BE49-F238E27FC236}">
                <a16:creationId xmlns:a16="http://schemas.microsoft.com/office/drawing/2014/main" id="{7956C658-EA94-7C4B-0CB2-D73E0994EDCE}"/>
              </a:ext>
            </a:extLst>
          </p:cNvPr>
          <p:cNvPicPr>
            <a:picLocks noChangeAspect="1"/>
          </p:cNvPicPr>
          <p:nvPr/>
        </p:nvPicPr>
        <p:blipFill>
          <a:blip r:embed="rId4"/>
          <a:srcRect r="50659"/>
          <a:stretch>
            <a:fillRect/>
          </a:stretch>
        </p:blipFill>
        <p:spPr>
          <a:xfrm>
            <a:off x="4438683" y="1279107"/>
            <a:ext cx="3834460" cy="4971163"/>
          </a:xfrm>
          <a:prstGeom prst="rect">
            <a:avLst/>
          </a:prstGeom>
        </p:spPr>
      </p:pic>
      <p:pic>
        <p:nvPicPr>
          <p:cNvPr id="16" name="Picture 15" descr="A qr code on a white background&#10;&#10;AI-generated content may be incorrect.">
            <a:extLst>
              <a:ext uri="{FF2B5EF4-FFF2-40B4-BE49-F238E27FC236}">
                <a16:creationId xmlns:a16="http://schemas.microsoft.com/office/drawing/2014/main" id="{AB3E9F3B-D3B7-F126-18C7-8EF2DB7BEB9A}"/>
              </a:ext>
            </a:extLst>
          </p:cNvPr>
          <p:cNvPicPr>
            <a:picLocks noChangeAspect="1"/>
          </p:cNvPicPr>
          <p:nvPr/>
        </p:nvPicPr>
        <p:blipFill>
          <a:blip r:embed="rId5"/>
          <a:stretch>
            <a:fillRect/>
          </a:stretch>
        </p:blipFill>
        <p:spPr>
          <a:xfrm>
            <a:off x="9007509" y="2575544"/>
            <a:ext cx="2335713" cy="2148856"/>
          </a:xfrm>
          <a:prstGeom prst="rect">
            <a:avLst/>
          </a:prstGeom>
        </p:spPr>
      </p:pic>
      <p:sp>
        <p:nvSpPr>
          <p:cNvPr id="17" name="TextBox 16">
            <a:extLst>
              <a:ext uri="{FF2B5EF4-FFF2-40B4-BE49-F238E27FC236}">
                <a16:creationId xmlns:a16="http://schemas.microsoft.com/office/drawing/2014/main" id="{3A7FD7DB-E77A-DED6-866B-9A1D2EEA9A2A}"/>
              </a:ext>
            </a:extLst>
          </p:cNvPr>
          <p:cNvSpPr txBox="1"/>
          <p:nvPr/>
        </p:nvSpPr>
        <p:spPr>
          <a:xfrm>
            <a:off x="9094074" y="2206212"/>
            <a:ext cx="1796711" cy="400110"/>
          </a:xfrm>
          <a:prstGeom prst="rect">
            <a:avLst/>
          </a:prstGeom>
          <a:noFill/>
        </p:spPr>
        <p:txBody>
          <a:bodyPr wrap="square" rtlCol="0">
            <a:spAutoFit/>
          </a:bodyPr>
          <a:lstStyle/>
          <a:p>
            <a:r>
              <a:rPr lang="en-US" sz="2000" dirty="0">
                <a:latin typeface="Helvetica Neue" panose="02000503000000020004" pitchFamily="2" charset="0"/>
              </a:rPr>
              <a:t>Scan for pdf</a:t>
            </a:r>
          </a:p>
        </p:txBody>
      </p:sp>
      <p:sp>
        <p:nvSpPr>
          <p:cNvPr id="8" name="Title 1">
            <a:extLst>
              <a:ext uri="{FF2B5EF4-FFF2-40B4-BE49-F238E27FC236}">
                <a16:creationId xmlns:a16="http://schemas.microsoft.com/office/drawing/2014/main" id="{049E4C98-9E35-11BE-E44D-957A024F4574}"/>
              </a:ext>
            </a:extLst>
          </p:cNvPr>
          <p:cNvSpPr txBox="1">
            <a:spLocks/>
          </p:cNvSpPr>
          <p:nvPr/>
        </p:nvSpPr>
        <p:spPr>
          <a:xfrm>
            <a:off x="468000" y="1008001"/>
            <a:ext cx="5061019" cy="9144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3200" kern="1200" dirty="0">
                <a:solidFill>
                  <a:schemeClr val="tx1"/>
                </a:solidFill>
                <a:latin typeface="+mj-lt"/>
                <a:ea typeface="+mj-ea"/>
                <a:cs typeface="+mj-cs"/>
              </a:defRPr>
            </a:lvl1pPr>
          </a:lstStyle>
          <a:p>
            <a:r>
              <a:rPr lang="en-CA" b="1" dirty="0">
                <a:solidFill>
                  <a:srgbClr val="A1B347"/>
                </a:solidFill>
                <a:latin typeface="Helvetica" pitchFamily="2" charset="0"/>
              </a:rPr>
              <a:t>Digital Resources</a:t>
            </a:r>
          </a:p>
        </p:txBody>
      </p:sp>
      <p:pic>
        <p:nvPicPr>
          <p:cNvPr id="5" name="Picture 4" descr="A logo with colorful circles&#10;&#10;AI-generated content may be incorrect.">
            <a:extLst>
              <a:ext uri="{FF2B5EF4-FFF2-40B4-BE49-F238E27FC236}">
                <a16:creationId xmlns:a16="http://schemas.microsoft.com/office/drawing/2014/main" id="{CB5D18B9-3EFB-6E0B-28DC-3060859DA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spTree>
    <p:extLst>
      <p:ext uri="{BB962C8B-B14F-4D97-AF65-F5344CB8AC3E}">
        <p14:creationId xmlns:p14="http://schemas.microsoft.com/office/powerpoint/2010/main" val="4011623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qr code on a white background&#10;&#10;AI-generated content may be incorrect.">
            <a:extLst>
              <a:ext uri="{FF2B5EF4-FFF2-40B4-BE49-F238E27FC236}">
                <a16:creationId xmlns:a16="http://schemas.microsoft.com/office/drawing/2014/main" id="{927F45DD-189F-AFBC-069F-21784867290B}"/>
              </a:ext>
            </a:extLst>
          </p:cNvPr>
          <p:cNvPicPr>
            <a:picLocks noChangeAspect="1"/>
          </p:cNvPicPr>
          <p:nvPr/>
        </p:nvPicPr>
        <p:blipFill>
          <a:blip r:embed="rId3"/>
          <a:stretch>
            <a:fillRect/>
          </a:stretch>
        </p:blipFill>
        <p:spPr>
          <a:xfrm>
            <a:off x="881931" y="3342040"/>
            <a:ext cx="2526896" cy="2575491"/>
          </a:xfrm>
          <a:prstGeom prst="rect">
            <a:avLst/>
          </a:prstGeom>
        </p:spPr>
      </p:pic>
      <p:pic>
        <p:nvPicPr>
          <p:cNvPr id="8" name="Picture 7" descr="A black and white globe&#10;&#10;AI-generated content may be incorrect.">
            <a:extLst>
              <a:ext uri="{FF2B5EF4-FFF2-40B4-BE49-F238E27FC236}">
                <a16:creationId xmlns:a16="http://schemas.microsoft.com/office/drawing/2014/main" id="{6B64C114-85E9-61DA-D5EC-D96386828650}"/>
              </a:ext>
            </a:extLst>
          </p:cNvPr>
          <p:cNvPicPr>
            <a:picLocks noChangeAspect="1"/>
          </p:cNvPicPr>
          <p:nvPr/>
        </p:nvPicPr>
        <p:blipFill>
          <a:blip r:embed="rId4">
            <a:duotone>
              <a:schemeClr val="accent6">
                <a:shade val="45000"/>
                <a:satMod val="135000"/>
              </a:schemeClr>
              <a:prstClr val="white"/>
            </a:duotone>
          </a:blip>
          <a:stretch>
            <a:fillRect/>
          </a:stretch>
        </p:blipFill>
        <p:spPr>
          <a:xfrm>
            <a:off x="1273037" y="1111103"/>
            <a:ext cx="1751095" cy="1792623"/>
          </a:xfrm>
          <a:prstGeom prst="rect">
            <a:avLst/>
          </a:prstGeom>
        </p:spPr>
      </p:pic>
      <p:sp>
        <p:nvSpPr>
          <p:cNvPr id="9" name="TextBox 8">
            <a:extLst>
              <a:ext uri="{FF2B5EF4-FFF2-40B4-BE49-F238E27FC236}">
                <a16:creationId xmlns:a16="http://schemas.microsoft.com/office/drawing/2014/main" id="{3D8BBDB7-5D34-BAA1-AC37-9930EB1504D5}"/>
              </a:ext>
            </a:extLst>
          </p:cNvPr>
          <p:cNvSpPr txBox="1"/>
          <p:nvPr/>
        </p:nvSpPr>
        <p:spPr>
          <a:xfrm>
            <a:off x="1544847" y="799004"/>
            <a:ext cx="1061188" cy="369332"/>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rtlCol="0">
            <a:spAutoFit/>
          </a:bodyPr>
          <a:lstStyle/>
          <a:p>
            <a:r>
              <a:rPr lang="en-US" b="1" dirty="0">
                <a:latin typeface="Helvetica Neue" panose="02000503000000020004" pitchFamily="2" charset="0"/>
                <a:cs typeface="Helvetica Neue" panose="02000503000000020004" pitchFamily="2" charset="0"/>
              </a:rPr>
              <a:t>Website</a:t>
            </a:r>
          </a:p>
        </p:txBody>
      </p:sp>
      <p:sp>
        <p:nvSpPr>
          <p:cNvPr id="10" name="TextBox 9">
            <a:extLst>
              <a:ext uri="{FF2B5EF4-FFF2-40B4-BE49-F238E27FC236}">
                <a16:creationId xmlns:a16="http://schemas.microsoft.com/office/drawing/2014/main" id="{B94A7813-3CFC-22A2-443B-4BBD642DB318}"/>
              </a:ext>
            </a:extLst>
          </p:cNvPr>
          <p:cNvSpPr txBox="1"/>
          <p:nvPr/>
        </p:nvSpPr>
        <p:spPr>
          <a:xfrm>
            <a:off x="785070" y="3083517"/>
            <a:ext cx="2707921" cy="369332"/>
          </a:xfrm>
          <a:prstGeom prst="rect">
            <a:avLst/>
          </a:prstGeom>
          <a:noFill/>
        </p:spPr>
        <p:txBody>
          <a:bodyPr wrap="none" rtlCol="0">
            <a:spAutoFit/>
          </a:bodyPr>
          <a:lstStyle/>
          <a:p>
            <a:r>
              <a:rPr lang="en-US" dirty="0" err="1">
                <a:latin typeface="Helvetica Neue" panose="02000503000000020004" pitchFamily="2" charset="0"/>
                <a:cs typeface="Helvetica Neue" panose="02000503000000020004" pitchFamily="2" charset="0"/>
              </a:rPr>
              <a:t>www.fermentedfoods.ca</a:t>
            </a:r>
            <a:endParaRPr lang="en-US" dirty="0">
              <a:latin typeface="Helvetica Neue" panose="02000503000000020004" pitchFamily="2" charset="0"/>
              <a:cs typeface="Helvetica Neue" panose="02000503000000020004" pitchFamily="2" charset="0"/>
            </a:endParaRPr>
          </a:p>
        </p:txBody>
      </p:sp>
      <p:pic>
        <p:nvPicPr>
          <p:cNvPr id="11" name="Picture 10" descr="A logo with colorful circles&#10;&#10;AI-generated content may be incorrect.">
            <a:extLst>
              <a:ext uri="{FF2B5EF4-FFF2-40B4-BE49-F238E27FC236}">
                <a16:creationId xmlns:a16="http://schemas.microsoft.com/office/drawing/2014/main" id="{2BA20F4E-7FDC-763B-B0B0-42D0BB0795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59" y="128471"/>
            <a:ext cx="1232620" cy="504687"/>
          </a:xfrm>
          <a:prstGeom prst="rect">
            <a:avLst/>
          </a:prstGeom>
        </p:spPr>
      </p:pic>
      <p:pic>
        <p:nvPicPr>
          <p:cNvPr id="25" name="Picture 24" descr="A black and white logo&#10;&#10;AI-generated content may be incorrect.">
            <a:extLst>
              <a:ext uri="{FF2B5EF4-FFF2-40B4-BE49-F238E27FC236}">
                <a16:creationId xmlns:a16="http://schemas.microsoft.com/office/drawing/2014/main" id="{71FA3E00-E025-C071-BF17-4D826884CCBB}"/>
              </a:ext>
            </a:extLst>
          </p:cNvPr>
          <p:cNvPicPr>
            <a:picLocks noChangeAspect="1"/>
          </p:cNvPicPr>
          <p:nvPr/>
        </p:nvPicPr>
        <p:blipFill>
          <a:blip r:embed="rId6">
            <a:duotone>
              <a:schemeClr val="accent4">
                <a:shade val="45000"/>
                <a:satMod val="135000"/>
              </a:schemeClr>
              <a:prstClr val="white"/>
            </a:duotone>
          </a:blip>
          <a:srcRect t="17485" r="6769" b="6832"/>
          <a:stretch>
            <a:fillRect/>
          </a:stretch>
        </p:blipFill>
        <p:spPr>
          <a:xfrm>
            <a:off x="6922838" y="1103847"/>
            <a:ext cx="1663207" cy="1722344"/>
          </a:xfrm>
          <a:prstGeom prst="rect">
            <a:avLst/>
          </a:prstGeom>
        </p:spPr>
      </p:pic>
      <p:pic>
        <p:nvPicPr>
          <p:cNvPr id="27" name="Picture 26" descr="A black square with white letters in it&#10;&#10;AI-generated content may be incorrect.">
            <a:extLst>
              <a:ext uri="{FF2B5EF4-FFF2-40B4-BE49-F238E27FC236}">
                <a16:creationId xmlns:a16="http://schemas.microsoft.com/office/drawing/2014/main" id="{E1FCE3CD-DAD3-9706-0C28-0592267EBCE9}"/>
              </a:ext>
            </a:extLst>
          </p:cNvPr>
          <p:cNvPicPr>
            <a:picLocks noChangeAspect="1"/>
          </p:cNvPicPr>
          <p:nvPr/>
        </p:nvPicPr>
        <p:blipFill>
          <a:blip r:embed="rId7">
            <a:duotone>
              <a:schemeClr val="accent5">
                <a:shade val="45000"/>
                <a:satMod val="135000"/>
              </a:schemeClr>
              <a:prstClr val="white"/>
            </a:duotone>
          </a:blip>
          <a:stretch>
            <a:fillRect/>
          </a:stretch>
        </p:blipFill>
        <p:spPr>
          <a:xfrm>
            <a:off x="9579418" y="1173259"/>
            <a:ext cx="1904607" cy="1654507"/>
          </a:xfrm>
          <a:prstGeom prst="rect">
            <a:avLst/>
          </a:prstGeom>
        </p:spPr>
      </p:pic>
      <p:sp>
        <p:nvSpPr>
          <p:cNvPr id="12" name="TextBox 11">
            <a:extLst>
              <a:ext uri="{FF2B5EF4-FFF2-40B4-BE49-F238E27FC236}">
                <a16:creationId xmlns:a16="http://schemas.microsoft.com/office/drawing/2014/main" id="{84B81434-0874-97A2-CFFB-D9A11A8B8070}"/>
              </a:ext>
            </a:extLst>
          </p:cNvPr>
          <p:cNvSpPr txBox="1"/>
          <p:nvPr/>
        </p:nvSpPr>
        <p:spPr>
          <a:xfrm>
            <a:off x="4473130" y="786535"/>
            <a:ext cx="1298753"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b="1" dirty="0">
                <a:latin typeface="Helvetica Neue" panose="02000503000000020004" pitchFamily="2" charset="0"/>
                <a:cs typeface="Helvetica Neue" panose="02000503000000020004" pitchFamily="2" charset="0"/>
              </a:rPr>
              <a:t>Instagram</a:t>
            </a:r>
          </a:p>
        </p:txBody>
      </p:sp>
      <p:sp>
        <p:nvSpPr>
          <p:cNvPr id="13" name="TextBox 12">
            <a:extLst>
              <a:ext uri="{FF2B5EF4-FFF2-40B4-BE49-F238E27FC236}">
                <a16:creationId xmlns:a16="http://schemas.microsoft.com/office/drawing/2014/main" id="{70844A17-FCC0-7C29-3B47-33A8965DEA27}"/>
              </a:ext>
            </a:extLst>
          </p:cNvPr>
          <p:cNvSpPr txBox="1"/>
          <p:nvPr/>
        </p:nvSpPr>
        <p:spPr>
          <a:xfrm>
            <a:off x="7121251" y="786535"/>
            <a:ext cx="1276311" cy="369332"/>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rtlCol="0">
            <a:spAutoFit/>
          </a:bodyPr>
          <a:lstStyle/>
          <a:p>
            <a:r>
              <a:rPr lang="en-US" b="1" dirty="0">
                <a:latin typeface="Helvetica Neue" panose="02000503000000020004" pitchFamily="2" charset="0"/>
                <a:cs typeface="Helvetica Neue" panose="02000503000000020004" pitchFamily="2" charset="0"/>
              </a:rPr>
              <a:t>Facebook</a:t>
            </a:r>
          </a:p>
        </p:txBody>
      </p:sp>
      <p:sp>
        <p:nvSpPr>
          <p:cNvPr id="14" name="TextBox 13">
            <a:extLst>
              <a:ext uri="{FF2B5EF4-FFF2-40B4-BE49-F238E27FC236}">
                <a16:creationId xmlns:a16="http://schemas.microsoft.com/office/drawing/2014/main" id="{2955CECB-7DF4-07DF-D2B8-CA776F3264F7}"/>
              </a:ext>
            </a:extLst>
          </p:cNvPr>
          <p:cNvSpPr txBox="1"/>
          <p:nvPr/>
        </p:nvSpPr>
        <p:spPr>
          <a:xfrm>
            <a:off x="9792155" y="786535"/>
            <a:ext cx="1127232" cy="369332"/>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b="1" dirty="0">
                <a:latin typeface="Helvetica Neue" panose="02000503000000020004" pitchFamily="2" charset="0"/>
                <a:cs typeface="Helvetica Neue" panose="02000503000000020004" pitchFamily="2" charset="0"/>
              </a:rPr>
              <a:t>LinkedIn</a:t>
            </a:r>
          </a:p>
        </p:txBody>
      </p:sp>
      <p:sp>
        <p:nvSpPr>
          <p:cNvPr id="21" name="TextBox 20">
            <a:extLst>
              <a:ext uri="{FF2B5EF4-FFF2-40B4-BE49-F238E27FC236}">
                <a16:creationId xmlns:a16="http://schemas.microsoft.com/office/drawing/2014/main" id="{62966AA0-7C18-72D2-F7A8-718B67F546C7}"/>
              </a:ext>
            </a:extLst>
          </p:cNvPr>
          <p:cNvSpPr txBox="1"/>
          <p:nvPr/>
        </p:nvSpPr>
        <p:spPr>
          <a:xfrm>
            <a:off x="6718797" y="3117107"/>
            <a:ext cx="5264659" cy="381836"/>
          </a:xfrm>
          <a:prstGeom prst="rect">
            <a:avLst/>
          </a:prstGeom>
          <a:noFill/>
        </p:spPr>
        <p:txBody>
          <a:bodyPr wrap="square">
            <a:spAutoFit/>
          </a:bodyPr>
          <a:lstStyle/>
          <a:p>
            <a:pPr marL="609570">
              <a:lnSpc>
                <a:spcPct val="115000"/>
              </a:lnSpc>
              <a:spcBef>
                <a:spcPts val="1600"/>
              </a:spcBef>
              <a:spcAft>
                <a:spcPts val="1600"/>
              </a:spcAft>
            </a:pPr>
            <a:r>
              <a:rPr lang="en-CA" dirty="0">
                <a:solidFill>
                  <a:schemeClr val="dk1"/>
                </a:solidFill>
                <a:latin typeface="Helvetica Neue" panose="02000503000000020004" pitchFamily="2" charset="0"/>
                <a:cs typeface="Helvetica Neue" panose="02000503000000020004" pitchFamily="2" charset="0"/>
              </a:rPr>
              <a:t>@Canadian-Fermented-Foods-Initiative</a:t>
            </a:r>
            <a:endParaRPr lang="en-CA" dirty="0">
              <a:latin typeface="Helvetica Neue" panose="02000503000000020004" pitchFamily="2" charset="0"/>
              <a:cs typeface="Helvetica Neue" panose="02000503000000020004" pitchFamily="2" charset="0"/>
            </a:endParaRPr>
          </a:p>
        </p:txBody>
      </p:sp>
      <p:sp>
        <p:nvSpPr>
          <p:cNvPr id="28" name="TextBox 27">
            <a:extLst>
              <a:ext uri="{FF2B5EF4-FFF2-40B4-BE49-F238E27FC236}">
                <a16:creationId xmlns:a16="http://schemas.microsoft.com/office/drawing/2014/main" id="{11928EDC-4E27-C24D-4EDD-E8A295322FDE}"/>
              </a:ext>
            </a:extLst>
          </p:cNvPr>
          <p:cNvSpPr txBox="1"/>
          <p:nvPr/>
        </p:nvSpPr>
        <p:spPr>
          <a:xfrm>
            <a:off x="5189907" y="6228151"/>
            <a:ext cx="1369286" cy="369332"/>
          </a:xfrm>
          <a:prstGeom prst="rect">
            <a:avLst/>
          </a:prstGeom>
          <a:noFill/>
        </p:spPr>
        <p:txBody>
          <a:bodyPr wrap="none" rtlCol="0">
            <a:spAutoFit/>
          </a:bodyPr>
          <a:lstStyle/>
          <a:p>
            <a:r>
              <a:rPr lang="en-US" dirty="0">
                <a:latin typeface="Helvetica Neue" panose="02000503000000020004" pitchFamily="2" charset="0"/>
                <a:cs typeface="Helvetica Neue" panose="02000503000000020004" pitchFamily="2" charset="0"/>
              </a:rPr>
              <a:t>Consumers</a:t>
            </a:r>
          </a:p>
        </p:txBody>
      </p:sp>
      <p:sp>
        <p:nvSpPr>
          <p:cNvPr id="29" name="TextBox 28">
            <a:extLst>
              <a:ext uri="{FF2B5EF4-FFF2-40B4-BE49-F238E27FC236}">
                <a16:creationId xmlns:a16="http://schemas.microsoft.com/office/drawing/2014/main" id="{EE059E24-7572-BFA4-2FAC-CE0C3C6ED417}"/>
              </a:ext>
            </a:extLst>
          </p:cNvPr>
          <p:cNvSpPr txBox="1"/>
          <p:nvPr/>
        </p:nvSpPr>
        <p:spPr>
          <a:xfrm>
            <a:off x="10196945" y="6221533"/>
            <a:ext cx="1016625" cy="369332"/>
          </a:xfrm>
          <a:prstGeom prst="rect">
            <a:avLst/>
          </a:prstGeom>
          <a:noFill/>
        </p:spPr>
        <p:txBody>
          <a:bodyPr wrap="none" rtlCol="0">
            <a:spAutoFit/>
          </a:bodyPr>
          <a:lstStyle/>
          <a:p>
            <a:r>
              <a:rPr lang="en-US" dirty="0">
                <a:latin typeface="Helvetica Neue" panose="02000503000000020004" pitchFamily="2" charset="0"/>
                <a:cs typeface="Helvetica Neue" panose="02000503000000020004" pitchFamily="2" charset="0"/>
              </a:rPr>
              <a:t>Industry</a:t>
            </a:r>
          </a:p>
        </p:txBody>
      </p:sp>
      <p:sp>
        <p:nvSpPr>
          <p:cNvPr id="30" name="TextBox 29">
            <a:extLst>
              <a:ext uri="{FF2B5EF4-FFF2-40B4-BE49-F238E27FC236}">
                <a16:creationId xmlns:a16="http://schemas.microsoft.com/office/drawing/2014/main" id="{BD076958-68BA-9ACE-8ABC-F8767E8805D1}"/>
              </a:ext>
            </a:extLst>
          </p:cNvPr>
          <p:cNvSpPr txBox="1"/>
          <p:nvPr/>
        </p:nvSpPr>
        <p:spPr>
          <a:xfrm>
            <a:off x="2798215" y="6221533"/>
            <a:ext cx="1016625" cy="369332"/>
          </a:xfrm>
          <a:prstGeom prst="rect">
            <a:avLst/>
          </a:prstGeom>
          <a:noFill/>
        </p:spPr>
        <p:txBody>
          <a:bodyPr wrap="none" rtlCol="0">
            <a:spAutoFit/>
          </a:bodyPr>
          <a:lstStyle/>
          <a:p>
            <a:r>
              <a:rPr lang="en-US" dirty="0">
                <a:latin typeface="Helvetica Neue" panose="02000503000000020004" pitchFamily="2" charset="0"/>
                <a:cs typeface="Helvetica Neue" panose="02000503000000020004" pitchFamily="2" charset="0"/>
              </a:rPr>
              <a:t>Industry</a:t>
            </a:r>
          </a:p>
        </p:txBody>
      </p:sp>
      <p:sp>
        <p:nvSpPr>
          <p:cNvPr id="31" name="TextBox 30">
            <a:extLst>
              <a:ext uri="{FF2B5EF4-FFF2-40B4-BE49-F238E27FC236}">
                <a16:creationId xmlns:a16="http://schemas.microsoft.com/office/drawing/2014/main" id="{8C0605B0-357E-7B08-57D9-D05FFE0E9886}"/>
              </a:ext>
            </a:extLst>
          </p:cNvPr>
          <p:cNvSpPr txBox="1"/>
          <p:nvPr/>
        </p:nvSpPr>
        <p:spPr>
          <a:xfrm>
            <a:off x="1558711" y="6221533"/>
            <a:ext cx="1369286" cy="369332"/>
          </a:xfrm>
          <a:prstGeom prst="rect">
            <a:avLst/>
          </a:prstGeom>
          <a:noFill/>
        </p:spPr>
        <p:txBody>
          <a:bodyPr wrap="none" rtlCol="0">
            <a:spAutoFit/>
          </a:bodyPr>
          <a:lstStyle/>
          <a:p>
            <a:r>
              <a:rPr lang="en-US" dirty="0">
                <a:latin typeface="Helvetica Neue" panose="02000503000000020004" pitchFamily="2" charset="0"/>
                <a:cs typeface="Helvetica Neue" panose="02000503000000020004" pitchFamily="2" charset="0"/>
              </a:rPr>
              <a:t>Consumers</a:t>
            </a:r>
          </a:p>
        </p:txBody>
      </p:sp>
      <p:sp>
        <p:nvSpPr>
          <p:cNvPr id="32" name="TextBox 31">
            <a:extLst>
              <a:ext uri="{FF2B5EF4-FFF2-40B4-BE49-F238E27FC236}">
                <a16:creationId xmlns:a16="http://schemas.microsoft.com/office/drawing/2014/main" id="{B5FE884E-7779-0699-B7D0-A77817A02D68}"/>
              </a:ext>
            </a:extLst>
          </p:cNvPr>
          <p:cNvSpPr txBox="1"/>
          <p:nvPr/>
        </p:nvSpPr>
        <p:spPr>
          <a:xfrm>
            <a:off x="219534" y="6221533"/>
            <a:ext cx="1469313" cy="369332"/>
          </a:xfrm>
          <a:prstGeom prst="rect">
            <a:avLst/>
          </a:prstGeom>
          <a:noFill/>
        </p:spPr>
        <p:txBody>
          <a:bodyPr wrap="none" rtlCol="0">
            <a:spAutoFit/>
          </a:bodyPr>
          <a:lstStyle/>
          <a:p>
            <a:r>
              <a:rPr lang="en-US" dirty="0">
                <a:latin typeface="Helvetica Neue" panose="02000503000000020004" pitchFamily="2" charset="0"/>
                <a:cs typeface="Helvetica Neue" panose="02000503000000020004" pitchFamily="2" charset="0"/>
              </a:rPr>
              <a:t>Researchers</a:t>
            </a:r>
          </a:p>
        </p:txBody>
      </p:sp>
      <p:sp>
        <p:nvSpPr>
          <p:cNvPr id="33" name="TextBox 32">
            <a:extLst>
              <a:ext uri="{FF2B5EF4-FFF2-40B4-BE49-F238E27FC236}">
                <a16:creationId xmlns:a16="http://schemas.microsoft.com/office/drawing/2014/main" id="{CBFC5DE3-E6B5-738A-F830-8F252020A5FD}"/>
              </a:ext>
            </a:extLst>
          </p:cNvPr>
          <p:cNvSpPr txBox="1"/>
          <p:nvPr/>
        </p:nvSpPr>
        <p:spPr>
          <a:xfrm>
            <a:off x="3700565" y="6221533"/>
            <a:ext cx="782587" cy="369332"/>
          </a:xfrm>
          <a:prstGeom prst="rect">
            <a:avLst/>
          </a:prstGeom>
          <a:noFill/>
        </p:spPr>
        <p:txBody>
          <a:bodyPr wrap="none" rtlCol="0">
            <a:spAutoFit/>
          </a:bodyPr>
          <a:lstStyle/>
          <a:p>
            <a:r>
              <a:rPr lang="en-US" dirty="0">
                <a:latin typeface="Helvetica Neue" panose="02000503000000020004" pitchFamily="2" charset="0"/>
                <a:cs typeface="Helvetica Neue" panose="02000503000000020004" pitchFamily="2" charset="0"/>
              </a:rPr>
              <a:t>HCPs</a:t>
            </a:r>
          </a:p>
        </p:txBody>
      </p:sp>
      <p:sp>
        <p:nvSpPr>
          <p:cNvPr id="34" name="TextBox 33">
            <a:extLst>
              <a:ext uri="{FF2B5EF4-FFF2-40B4-BE49-F238E27FC236}">
                <a16:creationId xmlns:a16="http://schemas.microsoft.com/office/drawing/2014/main" id="{20E26463-02A2-54E9-0BC4-A43EC203C524}"/>
              </a:ext>
            </a:extLst>
          </p:cNvPr>
          <p:cNvSpPr txBox="1"/>
          <p:nvPr/>
        </p:nvSpPr>
        <p:spPr>
          <a:xfrm>
            <a:off x="6434110" y="6228151"/>
            <a:ext cx="1016625" cy="369332"/>
          </a:xfrm>
          <a:prstGeom prst="rect">
            <a:avLst/>
          </a:prstGeom>
          <a:noFill/>
        </p:spPr>
        <p:txBody>
          <a:bodyPr wrap="none" rtlCol="0">
            <a:spAutoFit/>
          </a:bodyPr>
          <a:lstStyle/>
          <a:p>
            <a:r>
              <a:rPr lang="en-US" dirty="0">
                <a:latin typeface="Helvetica Neue" panose="02000503000000020004" pitchFamily="2" charset="0"/>
                <a:cs typeface="Helvetica Neue" panose="02000503000000020004" pitchFamily="2" charset="0"/>
              </a:rPr>
              <a:t>Industry</a:t>
            </a:r>
          </a:p>
        </p:txBody>
      </p:sp>
      <p:sp>
        <p:nvSpPr>
          <p:cNvPr id="35" name="TextBox 34">
            <a:extLst>
              <a:ext uri="{FF2B5EF4-FFF2-40B4-BE49-F238E27FC236}">
                <a16:creationId xmlns:a16="http://schemas.microsoft.com/office/drawing/2014/main" id="{551AFA84-75F1-6325-D8A5-8E8A986EC263}"/>
              </a:ext>
            </a:extLst>
          </p:cNvPr>
          <p:cNvSpPr txBox="1"/>
          <p:nvPr/>
        </p:nvSpPr>
        <p:spPr>
          <a:xfrm>
            <a:off x="7336458" y="6228151"/>
            <a:ext cx="782587" cy="369332"/>
          </a:xfrm>
          <a:prstGeom prst="rect">
            <a:avLst/>
          </a:prstGeom>
          <a:noFill/>
        </p:spPr>
        <p:txBody>
          <a:bodyPr wrap="none" rtlCol="0">
            <a:spAutoFit/>
          </a:bodyPr>
          <a:lstStyle/>
          <a:p>
            <a:r>
              <a:rPr lang="en-US" dirty="0">
                <a:latin typeface="Helvetica Neue" panose="02000503000000020004" pitchFamily="2" charset="0"/>
                <a:cs typeface="Helvetica Neue" panose="02000503000000020004" pitchFamily="2" charset="0"/>
              </a:rPr>
              <a:t>HCPs</a:t>
            </a:r>
          </a:p>
        </p:txBody>
      </p:sp>
      <p:sp>
        <p:nvSpPr>
          <p:cNvPr id="37" name="TextBox 36">
            <a:extLst>
              <a:ext uri="{FF2B5EF4-FFF2-40B4-BE49-F238E27FC236}">
                <a16:creationId xmlns:a16="http://schemas.microsoft.com/office/drawing/2014/main" id="{F0C38109-76CB-81BA-3B03-C3CD5037E95A}"/>
              </a:ext>
            </a:extLst>
          </p:cNvPr>
          <p:cNvSpPr txBox="1"/>
          <p:nvPr/>
        </p:nvSpPr>
        <p:spPr>
          <a:xfrm>
            <a:off x="8862201" y="6221533"/>
            <a:ext cx="1469313" cy="369332"/>
          </a:xfrm>
          <a:prstGeom prst="rect">
            <a:avLst/>
          </a:prstGeom>
          <a:noFill/>
        </p:spPr>
        <p:txBody>
          <a:bodyPr wrap="none" rtlCol="0">
            <a:spAutoFit/>
          </a:bodyPr>
          <a:lstStyle/>
          <a:p>
            <a:r>
              <a:rPr lang="en-US" dirty="0">
                <a:latin typeface="Helvetica Neue" panose="02000503000000020004" pitchFamily="2" charset="0"/>
                <a:cs typeface="Helvetica Neue" panose="02000503000000020004" pitchFamily="2" charset="0"/>
              </a:rPr>
              <a:t>Researchers</a:t>
            </a:r>
          </a:p>
        </p:txBody>
      </p:sp>
      <p:sp>
        <p:nvSpPr>
          <p:cNvPr id="38" name="TextBox 37">
            <a:extLst>
              <a:ext uri="{FF2B5EF4-FFF2-40B4-BE49-F238E27FC236}">
                <a16:creationId xmlns:a16="http://schemas.microsoft.com/office/drawing/2014/main" id="{135A02B8-4BB0-7D5C-D186-7D3D6CA260FD}"/>
              </a:ext>
            </a:extLst>
          </p:cNvPr>
          <p:cNvSpPr txBox="1"/>
          <p:nvPr/>
        </p:nvSpPr>
        <p:spPr>
          <a:xfrm>
            <a:off x="11104861" y="6236361"/>
            <a:ext cx="782587" cy="369332"/>
          </a:xfrm>
          <a:prstGeom prst="rect">
            <a:avLst/>
          </a:prstGeom>
          <a:noFill/>
        </p:spPr>
        <p:txBody>
          <a:bodyPr wrap="none" rtlCol="0">
            <a:spAutoFit/>
          </a:bodyPr>
          <a:lstStyle/>
          <a:p>
            <a:r>
              <a:rPr lang="en-US" dirty="0">
                <a:latin typeface="Helvetica Neue" panose="02000503000000020004" pitchFamily="2" charset="0"/>
                <a:cs typeface="Helvetica Neue" panose="02000503000000020004" pitchFamily="2" charset="0"/>
              </a:rPr>
              <a:t>HCPs</a:t>
            </a:r>
          </a:p>
        </p:txBody>
      </p:sp>
      <p:pic>
        <p:nvPicPr>
          <p:cNvPr id="40" name="Picture 39" descr="A qr code on a white background&#10;&#10;AI-generated content may be incorrect.">
            <a:extLst>
              <a:ext uri="{FF2B5EF4-FFF2-40B4-BE49-F238E27FC236}">
                <a16:creationId xmlns:a16="http://schemas.microsoft.com/office/drawing/2014/main" id="{CFCCE007-1C88-3DB9-765B-E9D56D7F9F58}"/>
              </a:ext>
            </a:extLst>
          </p:cNvPr>
          <p:cNvPicPr>
            <a:picLocks noChangeAspect="1"/>
          </p:cNvPicPr>
          <p:nvPr/>
        </p:nvPicPr>
        <p:blipFill>
          <a:blip r:embed="rId8"/>
          <a:srcRect l="6970" t="7912" r="3893"/>
          <a:stretch>
            <a:fillRect/>
          </a:stretch>
        </p:blipFill>
        <p:spPr>
          <a:xfrm>
            <a:off x="6702676" y="3559939"/>
            <a:ext cx="2340456" cy="2225380"/>
          </a:xfrm>
          <a:prstGeom prst="rect">
            <a:avLst/>
          </a:prstGeom>
        </p:spPr>
      </p:pic>
      <p:sp>
        <p:nvSpPr>
          <p:cNvPr id="41" name="Left Brace 40">
            <a:extLst>
              <a:ext uri="{FF2B5EF4-FFF2-40B4-BE49-F238E27FC236}">
                <a16:creationId xmlns:a16="http://schemas.microsoft.com/office/drawing/2014/main" id="{7C864E7E-3E48-50B0-046B-DE9AA449E478}"/>
              </a:ext>
            </a:extLst>
          </p:cNvPr>
          <p:cNvSpPr/>
          <p:nvPr/>
        </p:nvSpPr>
        <p:spPr>
          <a:xfrm rot="5400000">
            <a:off x="1974972" y="3988149"/>
            <a:ext cx="717216" cy="4228096"/>
          </a:xfrm>
          <a:prstGeom prst="leftBrace">
            <a:avLst>
              <a:gd name="adj1" fmla="val 8333"/>
              <a:gd name="adj2" fmla="val 55351"/>
            </a:avLst>
          </a:prstGeom>
          <a:ln w="28575"/>
        </p:spPr>
        <p:style>
          <a:lnRef idx="2">
            <a:schemeClr val="dk1"/>
          </a:lnRef>
          <a:fillRef idx="0">
            <a:schemeClr val="dk1"/>
          </a:fillRef>
          <a:effectRef idx="1">
            <a:schemeClr val="dk1"/>
          </a:effectRef>
          <a:fontRef idx="minor">
            <a:schemeClr val="tx1"/>
          </a:fontRef>
        </p:style>
        <p:txBody>
          <a:bodyPr rtlCol="0" anchor="ctr"/>
          <a:lstStyle/>
          <a:p>
            <a:pPr algn="ctr"/>
            <a:endParaRPr lang="en-US" dirty="0">
              <a:latin typeface="Helvetica Neue" panose="02000503000000020004" pitchFamily="2" charset="0"/>
            </a:endParaRPr>
          </a:p>
        </p:txBody>
      </p:sp>
      <p:sp>
        <p:nvSpPr>
          <p:cNvPr id="42" name="Left Brace 41">
            <a:extLst>
              <a:ext uri="{FF2B5EF4-FFF2-40B4-BE49-F238E27FC236}">
                <a16:creationId xmlns:a16="http://schemas.microsoft.com/office/drawing/2014/main" id="{84B4FBB6-BDEC-D8AF-3878-7CFC0640E137}"/>
              </a:ext>
            </a:extLst>
          </p:cNvPr>
          <p:cNvSpPr/>
          <p:nvPr/>
        </p:nvSpPr>
        <p:spPr>
          <a:xfrm rot="5400000">
            <a:off x="6284431" y="3974423"/>
            <a:ext cx="717216" cy="4228096"/>
          </a:xfrm>
          <a:prstGeom prst="leftBrace">
            <a:avLst/>
          </a:prstGeom>
          <a:ln w="28575"/>
        </p:spPr>
        <p:style>
          <a:lnRef idx="2">
            <a:schemeClr val="dk1"/>
          </a:lnRef>
          <a:fillRef idx="0">
            <a:schemeClr val="dk1"/>
          </a:fillRef>
          <a:effectRef idx="1">
            <a:schemeClr val="dk1"/>
          </a:effectRef>
          <a:fontRef idx="minor">
            <a:schemeClr val="tx1"/>
          </a:fontRef>
        </p:style>
        <p:txBody>
          <a:bodyPr rtlCol="0" anchor="ctr"/>
          <a:lstStyle/>
          <a:p>
            <a:pPr algn="ctr"/>
            <a:endParaRPr lang="en-US" dirty="0">
              <a:latin typeface="Helvetica Neue" panose="02000503000000020004" pitchFamily="2" charset="0"/>
            </a:endParaRPr>
          </a:p>
        </p:txBody>
      </p:sp>
      <p:sp>
        <p:nvSpPr>
          <p:cNvPr id="43" name="Left Brace 42">
            <a:extLst>
              <a:ext uri="{FF2B5EF4-FFF2-40B4-BE49-F238E27FC236}">
                <a16:creationId xmlns:a16="http://schemas.microsoft.com/office/drawing/2014/main" id="{44D8C514-0C3E-044B-E79F-8AC600140564}"/>
              </a:ext>
            </a:extLst>
          </p:cNvPr>
          <p:cNvSpPr/>
          <p:nvPr/>
        </p:nvSpPr>
        <p:spPr>
          <a:xfrm rot="5400000">
            <a:off x="10005199" y="4563995"/>
            <a:ext cx="717216" cy="3027931"/>
          </a:xfrm>
          <a:prstGeom prst="leftBrace">
            <a:avLst/>
          </a:prstGeom>
          <a:ln w="28575"/>
        </p:spPr>
        <p:style>
          <a:lnRef idx="2">
            <a:schemeClr val="dk1"/>
          </a:lnRef>
          <a:fillRef idx="0">
            <a:schemeClr val="dk1"/>
          </a:fillRef>
          <a:effectRef idx="1">
            <a:schemeClr val="dk1"/>
          </a:effectRef>
          <a:fontRef idx="minor">
            <a:schemeClr val="tx1"/>
          </a:fontRef>
        </p:style>
        <p:txBody>
          <a:bodyPr rtlCol="0" anchor="ctr"/>
          <a:lstStyle/>
          <a:p>
            <a:pPr algn="ctr"/>
            <a:endParaRPr lang="en-US" dirty="0">
              <a:latin typeface="Helvetica Neue" panose="02000503000000020004" pitchFamily="2" charset="0"/>
            </a:endParaRPr>
          </a:p>
        </p:txBody>
      </p:sp>
      <p:pic>
        <p:nvPicPr>
          <p:cNvPr id="47" name="Picture 46" descr="A qr code on a white background&#10;&#10;AI-generated content may be incorrect.">
            <a:extLst>
              <a:ext uri="{FF2B5EF4-FFF2-40B4-BE49-F238E27FC236}">
                <a16:creationId xmlns:a16="http://schemas.microsoft.com/office/drawing/2014/main" id="{B5642A26-6D87-57D6-D823-F920FED6D1D8}"/>
              </a:ext>
            </a:extLst>
          </p:cNvPr>
          <p:cNvPicPr>
            <a:picLocks noChangeAspect="1"/>
          </p:cNvPicPr>
          <p:nvPr/>
        </p:nvPicPr>
        <p:blipFill>
          <a:blip r:embed="rId9"/>
          <a:stretch>
            <a:fillRect/>
          </a:stretch>
        </p:blipFill>
        <p:spPr>
          <a:xfrm>
            <a:off x="3901884" y="3507937"/>
            <a:ext cx="2692909" cy="2331523"/>
          </a:xfrm>
          <a:prstGeom prst="rect">
            <a:avLst/>
          </a:prstGeom>
        </p:spPr>
      </p:pic>
      <p:pic>
        <p:nvPicPr>
          <p:cNvPr id="45" name="Picture 44" descr="A qr code on a white background&#10;&#10;AI-generated content may be incorrect.">
            <a:extLst>
              <a:ext uri="{FF2B5EF4-FFF2-40B4-BE49-F238E27FC236}">
                <a16:creationId xmlns:a16="http://schemas.microsoft.com/office/drawing/2014/main" id="{E913C70F-6CFC-2C3C-ACD8-4E287F9B4569}"/>
              </a:ext>
            </a:extLst>
          </p:cNvPr>
          <p:cNvPicPr>
            <a:picLocks noChangeAspect="1"/>
          </p:cNvPicPr>
          <p:nvPr/>
        </p:nvPicPr>
        <p:blipFill>
          <a:blip r:embed="rId10"/>
          <a:stretch>
            <a:fillRect/>
          </a:stretch>
        </p:blipFill>
        <p:spPr>
          <a:xfrm>
            <a:off x="9350795" y="3483385"/>
            <a:ext cx="2319981" cy="2331523"/>
          </a:xfrm>
          <a:prstGeom prst="rect">
            <a:avLst/>
          </a:prstGeom>
        </p:spPr>
      </p:pic>
      <p:sp>
        <p:nvSpPr>
          <p:cNvPr id="48" name="TextBox 47">
            <a:extLst>
              <a:ext uri="{FF2B5EF4-FFF2-40B4-BE49-F238E27FC236}">
                <a16:creationId xmlns:a16="http://schemas.microsoft.com/office/drawing/2014/main" id="{3ED0C819-7DB5-5881-58C4-8C7CABB50BA8}"/>
              </a:ext>
            </a:extLst>
          </p:cNvPr>
          <p:cNvSpPr txBox="1"/>
          <p:nvPr/>
        </p:nvSpPr>
        <p:spPr>
          <a:xfrm>
            <a:off x="3086771" y="3076293"/>
            <a:ext cx="4480139" cy="381836"/>
          </a:xfrm>
          <a:prstGeom prst="rect">
            <a:avLst/>
          </a:prstGeom>
          <a:noFill/>
        </p:spPr>
        <p:txBody>
          <a:bodyPr wrap="square">
            <a:spAutoFit/>
          </a:bodyPr>
          <a:lstStyle/>
          <a:p>
            <a:pPr marL="609570">
              <a:lnSpc>
                <a:spcPct val="115000"/>
              </a:lnSpc>
              <a:spcBef>
                <a:spcPts val="1600"/>
              </a:spcBef>
              <a:spcAft>
                <a:spcPts val="1600"/>
              </a:spcAft>
            </a:pPr>
            <a:r>
              <a:rPr lang="en-CA" dirty="0">
                <a:solidFill>
                  <a:schemeClr val="dk1"/>
                </a:solidFill>
                <a:latin typeface="Helvetica Neue" panose="02000503000000020004" pitchFamily="2" charset="0"/>
                <a:cs typeface="Helvetica Neue" panose="02000503000000020004" pitchFamily="2" charset="0"/>
              </a:rPr>
              <a:t>@</a:t>
            </a:r>
            <a:r>
              <a:rPr lang="en-CA" dirty="0" err="1">
                <a:solidFill>
                  <a:schemeClr val="dk1"/>
                </a:solidFill>
                <a:latin typeface="Helvetica Neue" panose="02000503000000020004" pitchFamily="2" charset="0"/>
                <a:cs typeface="Helvetica Neue" panose="02000503000000020004" pitchFamily="2" charset="0"/>
              </a:rPr>
              <a:t>CanadianFermentedFoods</a:t>
            </a:r>
            <a:endParaRPr lang="en-CA" dirty="0">
              <a:latin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28F2BACC-412B-9AED-245B-F244E0EF5B15}"/>
              </a:ext>
            </a:extLst>
          </p:cNvPr>
          <p:cNvPicPr>
            <a:picLocks noChangeAspect="1"/>
          </p:cNvPicPr>
          <p:nvPr/>
        </p:nvPicPr>
        <p:blipFill>
          <a:blip r:embed="rId11"/>
          <a:stretch>
            <a:fillRect/>
          </a:stretch>
        </p:blipFill>
        <p:spPr>
          <a:xfrm>
            <a:off x="4415571" y="1228261"/>
            <a:ext cx="1548672" cy="1548672"/>
          </a:xfrm>
          <a:prstGeom prst="rect">
            <a:avLst/>
          </a:prstGeom>
        </p:spPr>
      </p:pic>
    </p:spTree>
    <p:extLst>
      <p:ext uri="{BB962C8B-B14F-4D97-AF65-F5344CB8AC3E}">
        <p14:creationId xmlns:p14="http://schemas.microsoft.com/office/powerpoint/2010/main" val="3365480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255182" y="274639"/>
            <a:ext cx="11738345" cy="1143000"/>
          </a:xfrm>
          <a:prstGeom prst="rect">
            <a:avLst/>
          </a:prstGeom>
          <a:noFill/>
          <a:ln>
            <a:noFill/>
          </a:ln>
        </p:spPr>
        <p:txBody>
          <a:bodyPr spcFirstLastPara="1" vert="horz" wrap="square" lIns="91425" tIns="45700" rIns="91425" bIns="45700" rtlCol="0" anchor="ctr" anchorCtr="0">
            <a:noAutofit/>
          </a:bodyPr>
          <a:lstStyle/>
          <a:p>
            <a:r>
              <a:rPr lang="en-AU" sz="3600" b="1" dirty="0"/>
              <a:t>“Dysbiosis”-We noticed that things changed</a:t>
            </a:r>
          </a:p>
        </p:txBody>
      </p:sp>
      <p:pic>
        <p:nvPicPr>
          <p:cNvPr id="187" name="Shape 18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932524" y="1610379"/>
            <a:ext cx="3653739" cy="4222831"/>
          </a:xfrm>
          <a:prstGeom prst="rect">
            <a:avLst/>
          </a:prstGeom>
          <a:noFill/>
          <a:ln>
            <a:noFill/>
          </a:ln>
        </p:spPr>
      </p:pic>
      <p:sp>
        <p:nvSpPr>
          <p:cNvPr id="188" name="Shape 188"/>
          <p:cNvSpPr/>
          <p:nvPr/>
        </p:nvSpPr>
        <p:spPr>
          <a:xfrm>
            <a:off x="7918252" y="6481497"/>
            <a:ext cx="3103076" cy="277705"/>
          </a:xfrm>
          <a:prstGeom prst="rect">
            <a:avLst/>
          </a:prstGeom>
          <a:noFill/>
          <a:ln>
            <a:noFill/>
          </a:ln>
        </p:spPr>
        <p:txBody>
          <a:bodyPr spcFirstLastPara="1" wrap="square" lIns="35700" tIns="35700" rIns="35700" bIns="35700" anchor="ctr" anchorCtr="0">
            <a:noAutofit/>
          </a:bodyPr>
          <a:lstStyle/>
          <a:p>
            <a:r>
              <a:rPr lang="en-AU" sz="1336"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Spor </a:t>
            </a:r>
            <a:r>
              <a:rPr lang="en-AU" sz="1336" b="1" dirty="0">
                <a:solidFill>
                  <a:schemeClr val="dk1"/>
                </a:solidFill>
                <a:latin typeface="Helvetica Neue" panose="02000503000000020004" pitchFamily="2" charset="0"/>
                <a:ea typeface="Helvetica Neue"/>
                <a:cs typeface="Helvetica Neue" panose="02000503000000020004" pitchFamily="2" charset="0"/>
                <a:sym typeface="Helvetica Neue"/>
              </a:rPr>
              <a:t>et al. </a:t>
            </a:r>
            <a:r>
              <a:rPr lang="en-AU" sz="1336"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Nat Rev </a:t>
            </a:r>
            <a:r>
              <a:rPr lang="en-AU" sz="1336"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Microbiol</a:t>
            </a:r>
            <a:r>
              <a:rPr lang="en-AU" sz="1336"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 2011</a:t>
            </a:r>
            <a:endParaRPr lang="en-AU" b="1" dirty="0">
              <a:latin typeface="Helvetica Neue" panose="02000503000000020004" pitchFamily="2" charset="0"/>
            </a:endParaRPr>
          </a:p>
        </p:txBody>
      </p:sp>
      <p:sp>
        <p:nvSpPr>
          <p:cNvPr id="189" name="Shape 189"/>
          <p:cNvSpPr/>
          <p:nvPr/>
        </p:nvSpPr>
        <p:spPr>
          <a:xfrm>
            <a:off x="1647863" y="6481497"/>
            <a:ext cx="3330537" cy="277705"/>
          </a:xfrm>
          <a:prstGeom prst="rect">
            <a:avLst/>
          </a:prstGeom>
          <a:noFill/>
          <a:ln>
            <a:noFill/>
          </a:ln>
        </p:spPr>
        <p:txBody>
          <a:bodyPr spcFirstLastPara="1" wrap="square" lIns="35700" tIns="35700" rIns="35700" bIns="35700" anchor="ctr" anchorCtr="0">
            <a:noAutofit/>
          </a:bodyPr>
          <a:lstStyle/>
          <a:p>
            <a:r>
              <a:rPr lang="en-AU" sz="1336"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Sommer </a:t>
            </a:r>
            <a:r>
              <a:rPr lang="en-AU" sz="1336" b="1" dirty="0">
                <a:solidFill>
                  <a:schemeClr val="dk1"/>
                </a:solidFill>
                <a:latin typeface="Helvetica Neue" panose="02000503000000020004" pitchFamily="2" charset="0"/>
                <a:ea typeface="Helvetica Neue"/>
                <a:cs typeface="Helvetica Neue" panose="02000503000000020004" pitchFamily="2" charset="0"/>
                <a:sym typeface="Helvetica Neue"/>
              </a:rPr>
              <a:t>et al. </a:t>
            </a:r>
            <a:r>
              <a:rPr lang="en-AU" sz="1336"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Nat Rev </a:t>
            </a:r>
            <a:r>
              <a:rPr lang="en-AU" sz="1336"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Microbiol</a:t>
            </a:r>
            <a:r>
              <a:rPr lang="en-AU" sz="1336"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 2013</a:t>
            </a:r>
            <a:endParaRPr lang="en-AU" b="1" dirty="0">
              <a:latin typeface="Helvetica Neue" panose="02000503000000020004" pitchFamily="2" charset="0"/>
            </a:endParaRPr>
          </a:p>
        </p:txBody>
      </p:sp>
      <p:pic>
        <p:nvPicPr>
          <p:cNvPr id="190" name="Shape 190"/>
          <p:cNvPicPr preferRelativeResize="0"/>
          <p:nvPr/>
        </p:nvPicPr>
        <p:blipFill rotWithShape="1">
          <a:blip r:embed="rId4" cstate="email">
            <a:alphaModFix/>
            <a:extLst>
              <a:ext uri="{28A0092B-C50C-407E-A947-70E740481C1C}">
                <a14:useLocalDpi xmlns:a14="http://schemas.microsoft.com/office/drawing/2010/main"/>
              </a:ext>
            </a:extLst>
          </a:blip>
          <a:srcRect b="5433"/>
          <a:stretch/>
        </p:blipFill>
        <p:spPr>
          <a:xfrm>
            <a:off x="1635224" y="2049721"/>
            <a:ext cx="5297301" cy="3976227"/>
          </a:xfrm>
          <a:prstGeom prst="rect">
            <a:avLst/>
          </a:prstGeom>
          <a:noFill/>
          <a:ln>
            <a:noFill/>
          </a:ln>
        </p:spPr>
      </p:pic>
    </p:spTree>
    <p:extLst>
      <p:ext uri="{BB962C8B-B14F-4D97-AF65-F5344CB8AC3E}">
        <p14:creationId xmlns:p14="http://schemas.microsoft.com/office/powerpoint/2010/main" val="3893876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C508B2-7201-9EDF-A568-574E9F034B32}"/>
              </a:ext>
            </a:extLst>
          </p:cNvPr>
          <p:cNvPicPr>
            <a:picLocks noChangeAspect="1"/>
          </p:cNvPicPr>
          <p:nvPr/>
        </p:nvPicPr>
        <p:blipFill>
          <a:blip r:embed="rId3"/>
          <a:stretch>
            <a:fillRect/>
          </a:stretch>
        </p:blipFill>
        <p:spPr>
          <a:xfrm>
            <a:off x="484633" y="1060109"/>
            <a:ext cx="6716272" cy="1554103"/>
          </a:xfrm>
          <a:prstGeom prst="rect">
            <a:avLst/>
          </a:prstGeom>
          <a:noFill/>
        </p:spPr>
      </p:pic>
      <p:pic>
        <p:nvPicPr>
          <p:cNvPr id="8" name="Picture 7" descr="A cake shaped like a frog&#10;&#10;Description automatically generated with low confidence">
            <a:extLst>
              <a:ext uri="{FF2B5EF4-FFF2-40B4-BE49-F238E27FC236}">
                <a16:creationId xmlns:a16="http://schemas.microsoft.com/office/drawing/2014/main" id="{EC9F3BF6-5E67-E54B-282F-D7F1134800A7}"/>
              </a:ext>
            </a:extLst>
          </p:cNvPr>
          <p:cNvPicPr>
            <a:picLocks noChangeAspect="1"/>
          </p:cNvPicPr>
          <p:nvPr/>
        </p:nvPicPr>
        <p:blipFill>
          <a:blip r:embed="rId4"/>
          <a:stretch>
            <a:fillRect/>
          </a:stretch>
        </p:blipFill>
        <p:spPr>
          <a:xfrm>
            <a:off x="7534655" y="674698"/>
            <a:ext cx="4172712" cy="2764420"/>
          </a:xfrm>
          <a:prstGeom prst="rect">
            <a:avLst/>
          </a:prstGeom>
        </p:spPr>
      </p:pic>
      <p:sp>
        <p:nvSpPr>
          <p:cNvPr id="3" name="Subtitle 2">
            <a:extLst>
              <a:ext uri="{FF2B5EF4-FFF2-40B4-BE49-F238E27FC236}">
                <a16:creationId xmlns:a16="http://schemas.microsoft.com/office/drawing/2014/main" id="{2EF73DFA-6D58-3E73-9E05-052D71315F2C}"/>
              </a:ext>
            </a:extLst>
          </p:cNvPr>
          <p:cNvSpPr>
            <a:spLocks noGrp="1"/>
          </p:cNvSpPr>
          <p:nvPr>
            <p:ph type="subTitle" idx="4294967295"/>
          </p:nvPr>
        </p:nvSpPr>
        <p:spPr>
          <a:xfrm>
            <a:off x="1365135" y="4243788"/>
            <a:ext cx="9117874" cy="516467"/>
          </a:xfrm>
          <a:prstGeom prst="rect">
            <a:avLst/>
          </a:prstGeom>
        </p:spPr>
        <p:txBody>
          <a:bodyPr>
            <a:noAutofit/>
          </a:bodyPr>
          <a:lstStyle/>
          <a:p>
            <a:pPr marL="0" indent="0" defTabSz="609570">
              <a:spcBef>
                <a:spcPts val="0"/>
              </a:spcBef>
              <a:spcAft>
                <a:spcPts val="1333"/>
              </a:spcAft>
              <a:buClr>
                <a:schemeClr val="tx1"/>
              </a:buClr>
              <a:buSzPct val="100000"/>
              <a:buNone/>
            </a:pPr>
            <a:r>
              <a:rPr lang="en-US" sz="2400" b="1" dirty="0">
                <a:latin typeface="Helvetica Neue" panose="02000503000000020004" pitchFamily="2" charset="0"/>
              </a:rPr>
              <a:t>Food </a:t>
            </a:r>
            <a:r>
              <a:rPr lang="en-US" sz="2400" b="1" dirty="0" err="1">
                <a:latin typeface="Helvetica Neue" panose="02000503000000020004" pitchFamily="2" charset="0"/>
              </a:rPr>
              <a:t>pasteurisation</a:t>
            </a:r>
            <a:r>
              <a:rPr lang="en-US" sz="2400" b="1" dirty="0">
                <a:latin typeface="Helvetica Neue" panose="02000503000000020004" pitchFamily="2" charset="0"/>
              </a:rPr>
              <a:t> and hygiene have reduced foodborne illness, but have we inadvertently lost something else?</a:t>
            </a:r>
          </a:p>
        </p:txBody>
      </p:sp>
      <p:sp>
        <p:nvSpPr>
          <p:cNvPr id="2" name="Text Placeholder 4">
            <a:extLst>
              <a:ext uri="{FF2B5EF4-FFF2-40B4-BE49-F238E27FC236}">
                <a16:creationId xmlns:a16="http://schemas.microsoft.com/office/drawing/2014/main" id="{9288D89F-01DC-5261-5F0C-CB4491AF918B}"/>
              </a:ext>
            </a:extLst>
          </p:cNvPr>
          <p:cNvSpPr txBox="1">
            <a:spLocks/>
          </p:cNvSpPr>
          <p:nvPr/>
        </p:nvSpPr>
        <p:spPr>
          <a:xfrm>
            <a:off x="687978" y="5171743"/>
            <a:ext cx="11164388" cy="40640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70">
              <a:spcBef>
                <a:spcPts val="0"/>
              </a:spcBef>
              <a:spcAft>
                <a:spcPts val="1333"/>
              </a:spcAft>
              <a:buClr>
                <a:schemeClr val="tx1"/>
              </a:buClr>
              <a:buSzPct val="100000"/>
              <a:buFont typeface="Arial"/>
              <a:buChar char="•"/>
            </a:pPr>
            <a:r>
              <a:rPr lang="en-US" sz="8000" dirty="0">
                <a:latin typeface="Helvetica Neue" panose="02000503000000020004" pitchFamily="2" charset="0"/>
              </a:rPr>
              <a:t>AMERICAN meal plan 1.4 × 10</a:t>
            </a:r>
            <a:r>
              <a:rPr lang="en-US" sz="8000" baseline="30000" dirty="0">
                <a:latin typeface="Helvetica Neue" panose="02000503000000020004" pitchFamily="2" charset="0"/>
              </a:rPr>
              <a:t>6</a:t>
            </a:r>
            <a:r>
              <a:rPr lang="en-US" sz="8000" dirty="0">
                <a:latin typeface="Helvetica Neue" panose="02000503000000020004" pitchFamily="2" charset="0"/>
              </a:rPr>
              <a:t> CFU/day (limited live microbes, dead and microbial products?)</a:t>
            </a:r>
          </a:p>
          <a:p>
            <a:pPr defTabSz="609570">
              <a:spcBef>
                <a:spcPts val="0"/>
              </a:spcBef>
              <a:spcAft>
                <a:spcPts val="1333"/>
              </a:spcAft>
              <a:buClr>
                <a:schemeClr val="tx1"/>
              </a:buClr>
              <a:buSzPct val="100000"/>
              <a:buFont typeface="Arial"/>
              <a:buChar char="•"/>
            </a:pPr>
            <a:r>
              <a:rPr lang="en-US" sz="8000" dirty="0">
                <a:latin typeface="Helvetica Neue" panose="02000503000000020004" pitchFamily="2" charset="0"/>
              </a:rPr>
              <a:t>Consumption of fermented food in North America is thought to be moderate</a:t>
            </a:r>
          </a:p>
          <a:p>
            <a:pPr defTabSz="609570">
              <a:spcBef>
                <a:spcPts val="0"/>
              </a:spcBef>
              <a:spcAft>
                <a:spcPts val="1333"/>
              </a:spcAft>
              <a:buClr>
                <a:schemeClr val="tx1"/>
              </a:buClr>
              <a:buSzPct val="100000"/>
              <a:buFont typeface="Arial"/>
              <a:buChar char="•"/>
            </a:pPr>
            <a:r>
              <a:rPr lang="en-US" sz="8000" dirty="0">
                <a:latin typeface="Helvetica Neue" panose="02000503000000020004" pitchFamily="2" charset="0"/>
              </a:rPr>
              <a:t>Limited bacterial ”food” substrates in diets (prebiotics) are found in fruit and vegetables</a:t>
            </a:r>
          </a:p>
          <a:p>
            <a:endParaRPr lang="en-AU" dirty="0">
              <a:latin typeface="Helvetica Neue" panose="02000503000000020004" pitchFamily="2" charset="0"/>
            </a:endParaRPr>
          </a:p>
        </p:txBody>
      </p:sp>
    </p:spTree>
    <p:extLst>
      <p:ext uri="{BB962C8B-B14F-4D97-AF65-F5344CB8AC3E}">
        <p14:creationId xmlns:p14="http://schemas.microsoft.com/office/powerpoint/2010/main" val="259454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1196AD-F7A4-34D9-36BB-816B6B8BE648}"/>
              </a:ext>
            </a:extLst>
          </p:cNvPr>
          <p:cNvSpPr txBox="1"/>
          <p:nvPr/>
        </p:nvSpPr>
        <p:spPr>
          <a:xfrm>
            <a:off x="163683" y="1967256"/>
            <a:ext cx="6583626" cy="4079188"/>
          </a:xfrm>
          <a:prstGeom prst="rect">
            <a:avLst/>
          </a:prstGeom>
          <a:noFill/>
          <a:ln>
            <a:noFill/>
          </a:ln>
        </p:spPr>
        <p:txBody>
          <a:bodyPr spcFirstLastPara="1" wrap="square" lIns="121900" tIns="121900" rIns="121900" bIns="121900" rtlCol="0" anchor="ctr" anchorCtr="0">
            <a:normAutofit/>
          </a:bodyPr>
          <a:lstStyle/>
          <a:p>
            <a:pPr marL="342900" indent="-342900">
              <a:lnSpc>
                <a:spcPct val="90000"/>
              </a:lnSpc>
              <a:spcAft>
                <a:spcPts val="800"/>
              </a:spcAft>
              <a:buClr>
                <a:schemeClr val="dk1"/>
              </a:buClr>
              <a:buSzPts val="1400"/>
              <a:buFont typeface="Arial" panose="020B0604020202020204" pitchFamily="34" charset="0"/>
              <a:buChar char="•"/>
            </a:pPr>
            <a:r>
              <a:rPr lang="en-US" sz="2400" dirty="0">
                <a:solidFill>
                  <a:schemeClr val="dk1"/>
                </a:solidFill>
                <a:latin typeface="Helvetica Neue" panose="02000503000000020004" pitchFamily="2" charset="0"/>
              </a:rPr>
              <a:t>Through </a:t>
            </a:r>
            <a:r>
              <a:rPr lang="en-US" sz="2400" dirty="0" err="1">
                <a:solidFill>
                  <a:schemeClr val="dk1"/>
                </a:solidFill>
                <a:latin typeface="Helvetica Neue" panose="02000503000000020004" pitchFamily="2" charset="0"/>
              </a:rPr>
              <a:t>faecal</a:t>
            </a:r>
            <a:r>
              <a:rPr lang="en-US" sz="2400" dirty="0">
                <a:solidFill>
                  <a:schemeClr val="dk1"/>
                </a:solidFill>
                <a:latin typeface="Helvetica Neue" panose="02000503000000020004" pitchFamily="2" charset="0"/>
              </a:rPr>
              <a:t> microbiota transplant (taking healthy stool and putting it into a diseased person), we have </a:t>
            </a:r>
            <a:r>
              <a:rPr lang="en-US" sz="2400" dirty="0" err="1">
                <a:solidFill>
                  <a:schemeClr val="dk1"/>
                </a:solidFill>
                <a:latin typeface="Helvetica Neue" panose="02000503000000020004" pitchFamily="2" charset="0"/>
              </a:rPr>
              <a:t>realised</a:t>
            </a:r>
            <a:r>
              <a:rPr lang="en-US" sz="2400" dirty="0">
                <a:solidFill>
                  <a:schemeClr val="dk1"/>
                </a:solidFill>
                <a:latin typeface="Helvetica Neue" panose="02000503000000020004" pitchFamily="2" charset="0"/>
              </a:rPr>
              <a:t> that microbes are powerful potentiators of health (e.g. </a:t>
            </a:r>
            <a:r>
              <a:rPr lang="en-US" sz="2400" dirty="0" err="1">
                <a:solidFill>
                  <a:schemeClr val="dk1"/>
                </a:solidFill>
                <a:latin typeface="Helvetica Neue" panose="02000503000000020004" pitchFamily="2" charset="0"/>
              </a:rPr>
              <a:t>immuno</a:t>
            </a:r>
            <a:r>
              <a:rPr lang="en-US" sz="2400" dirty="0">
                <a:solidFill>
                  <a:schemeClr val="dk1"/>
                </a:solidFill>
                <a:latin typeface="Helvetica Neue" panose="02000503000000020004" pitchFamily="2" charset="0"/>
              </a:rPr>
              <a:t> oncology, neurodegenerative potentials)</a:t>
            </a:r>
          </a:p>
          <a:p>
            <a:pPr marL="342900" indent="-342900">
              <a:lnSpc>
                <a:spcPct val="90000"/>
              </a:lnSpc>
              <a:spcAft>
                <a:spcPts val="800"/>
              </a:spcAft>
              <a:buClr>
                <a:schemeClr val="dk1"/>
              </a:buClr>
              <a:buSzPts val="1400"/>
              <a:buFont typeface="Arial" panose="020B0604020202020204" pitchFamily="34" charset="0"/>
              <a:buChar char="•"/>
            </a:pPr>
            <a:r>
              <a:rPr lang="en-US" sz="2400" dirty="0">
                <a:solidFill>
                  <a:schemeClr val="dk1"/>
                </a:solidFill>
                <a:latin typeface="Helvetica Neue" panose="02000503000000020004" pitchFamily="2" charset="0"/>
              </a:rPr>
              <a:t>Not very practical</a:t>
            </a:r>
          </a:p>
          <a:p>
            <a:pPr>
              <a:lnSpc>
                <a:spcPct val="90000"/>
              </a:lnSpc>
              <a:spcAft>
                <a:spcPts val="800"/>
              </a:spcAft>
              <a:buClr>
                <a:schemeClr val="dk1"/>
              </a:buClr>
              <a:buSzPts val="1400"/>
            </a:pPr>
            <a:endParaRPr lang="en-US" sz="2400" dirty="0">
              <a:solidFill>
                <a:schemeClr val="dk1"/>
              </a:solidFill>
              <a:latin typeface="Helvetica Neue" panose="02000503000000020004" pitchFamily="2" charset="0"/>
            </a:endParaRPr>
          </a:p>
          <a:p>
            <a:pPr>
              <a:lnSpc>
                <a:spcPct val="90000"/>
              </a:lnSpc>
              <a:spcAft>
                <a:spcPts val="800"/>
              </a:spcAft>
              <a:buClr>
                <a:schemeClr val="dk1"/>
              </a:buClr>
              <a:buSzPts val="1400"/>
            </a:pPr>
            <a:endParaRPr lang="en-US" sz="3467" dirty="0">
              <a:solidFill>
                <a:schemeClr val="dk1"/>
              </a:solidFill>
              <a:latin typeface="Helvetica Neue" panose="02000503000000020004" pitchFamily="2" charset="0"/>
            </a:endParaRPr>
          </a:p>
        </p:txBody>
      </p:sp>
      <p:pic>
        <p:nvPicPr>
          <p:cNvPr id="7" name="Picture 6">
            <a:extLst>
              <a:ext uri="{FF2B5EF4-FFF2-40B4-BE49-F238E27FC236}">
                <a16:creationId xmlns:a16="http://schemas.microsoft.com/office/drawing/2014/main" id="{4ABFA708-DB15-02A3-E5C0-31235A31B196}"/>
              </a:ext>
            </a:extLst>
          </p:cNvPr>
          <p:cNvPicPr>
            <a:picLocks noChangeAspect="1"/>
          </p:cNvPicPr>
          <p:nvPr/>
        </p:nvPicPr>
        <p:blipFill>
          <a:blip r:embed="rId2"/>
          <a:stretch>
            <a:fillRect/>
          </a:stretch>
        </p:blipFill>
        <p:spPr>
          <a:xfrm>
            <a:off x="3824711" y="4213761"/>
            <a:ext cx="2327564" cy="2327564"/>
          </a:xfrm>
          <a:prstGeom prst="rect">
            <a:avLst/>
          </a:prstGeom>
        </p:spPr>
      </p:pic>
      <p:pic>
        <p:nvPicPr>
          <p:cNvPr id="10" name="Picture 9">
            <a:extLst>
              <a:ext uri="{FF2B5EF4-FFF2-40B4-BE49-F238E27FC236}">
                <a16:creationId xmlns:a16="http://schemas.microsoft.com/office/drawing/2014/main" id="{5C46B5FA-ABD1-D25D-0458-62DE742B6223}"/>
              </a:ext>
            </a:extLst>
          </p:cNvPr>
          <p:cNvPicPr>
            <a:picLocks noChangeAspect="1"/>
          </p:cNvPicPr>
          <p:nvPr/>
        </p:nvPicPr>
        <p:blipFill>
          <a:blip r:embed="rId3"/>
          <a:stretch>
            <a:fillRect/>
          </a:stretch>
        </p:blipFill>
        <p:spPr>
          <a:xfrm>
            <a:off x="6565314" y="4213761"/>
            <a:ext cx="4808104" cy="2512622"/>
          </a:xfrm>
          <a:prstGeom prst="rect">
            <a:avLst/>
          </a:prstGeom>
        </p:spPr>
      </p:pic>
      <p:pic>
        <p:nvPicPr>
          <p:cNvPr id="11" name="Picture 2" descr="Lawson Research Institute (Lawson) at St. Joseph's Health Care London.">
            <a:extLst>
              <a:ext uri="{FF2B5EF4-FFF2-40B4-BE49-F238E27FC236}">
                <a16:creationId xmlns:a16="http://schemas.microsoft.com/office/drawing/2014/main" id="{CA2E67D2-D905-128F-BC9F-BBEF7B595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3360" y="5812131"/>
            <a:ext cx="2559135" cy="1045869"/>
          </a:xfrm>
          <a:prstGeom prst="rect">
            <a:avLst/>
          </a:prstGeom>
          <a:solidFill>
            <a:schemeClr val="bg1"/>
          </a:solidFill>
        </p:spPr>
      </p:pic>
      <p:pic>
        <p:nvPicPr>
          <p:cNvPr id="12" name="Picture 11" descr="Faecal transplants | The BMJ">
            <a:extLst>
              <a:ext uri="{FF2B5EF4-FFF2-40B4-BE49-F238E27FC236}">
                <a16:creationId xmlns:a16="http://schemas.microsoft.com/office/drawing/2014/main" id="{F1ED2906-A5C8-39EC-52CE-80E0EDD54968}"/>
              </a:ext>
            </a:extLst>
          </p:cNvPr>
          <p:cNvPicPr>
            <a:picLocks noChangeAspect="1" noChangeArrowheads="1"/>
          </p:cNvPicPr>
          <p:nvPr/>
        </p:nvPicPr>
        <p:blipFill rotWithShape="1">
          <a:blip r:embed="rId5">
            <a:alphaModFix amt="60000"/>
            <a:extLst>
              <a:ext uri="{28A0092B-C50C-407E-A947-70E740481C1C}">
                <a14:useLocalDpi xmlns:a14="http://schemas.microsoft.com/office/drawing/2010/main" val="0"/>
              </a:ext>
            </a:extLst>
          </a:blip>
          <a:srcRect t="15100"/>
          <a:stretch/>
        </p:blipFill>
        <p:spPr bwMode="auto">
          <a:xfrm>
            <a:off x="6475981" y="687633"/>
            <a:ext cx="4986769" cy="274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88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310</TotalTime>
  <Words>2940</Words>
  <Application>Microsoft Macintosh PowerPoint</Application>
  <PresentationFormat>Widescreen</PresentationFormat>
  <Paragraphs>310</Paragraphs>
  <Slides>61</Slides>
  <Notes>28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9" baseType="lpstr">
      <vt:lpstr>Aptos</vt:lpstr>
      <vt:lpstr>Aptos Display</vt:lpstr>
      <vt:lpstr>Arial</vt:lpstr>
      <vt:lpstr>Calibri</vt:lpstr>
      <vt:lpstr>Helvetica</vt:lpstr>
      <vt:lpstr>Helvetica Neue</vt:lpstr>
      <vt:lpstr>Office Theme</vt:lpstr>
      <vt:lpstr>Document</vt:lpstr>
      <vt:lpstr>Fermented Foods and the Microbiome: Building the Science and Market Through the Canadian Fermented Food Initiative</vt:lpstr>
      <vt:lpstr>PowerPoint Presentation</vt:lpstr>
      <vt:lpstr>PowerPoint Presentation</vt:lpstr>
      <vt:lpstr>PowerPoint Presentation</vt:lpstr>
      <vt:lpstr>PowerPoint Presentation</vt:lpstr>
      <vt:lpstr>An organ?</vt:lpstr>
      <vt:lpstr>“Dysbiosis”-We noticed that things changed</vt:lpstr>
      <vt:lpstr>PowerPoint Presentation</vt:lpstr>
      <vt:lpstr>PowerPoint Presentation</vt:lpstr>
      <vt:lpstr>PowerPoint Presentation</vt:lpstr>
      <vt:lpstr>PowerPoint Presentation</vt:lpstr>
      <vt:lpstr>PowerPoint Presentation</vt:lpstr>
      <vt:lpstr>Fermented food</vt:lpstr>
      <vt:lpstr>PowerPoint Presentation</vt:lpstr>
      <vt:lpstr>PowerPoint Presentation</vt:lpstr>
      <vt:lpstr>PowerPoint Presentation</vt:lpstr>
      <vt:lpstr>PowerPoint Presentation</vt:lpstr>
      <vt:lpstr>PowerPoint Presentation</vt:lpstr>
      <vt:lpstr>PowerPoint Presentation</vt:lpstr>
      <vt:lpstr>From known benefits to new frontiers in fermented foods</vt:lpstr>
      <vt:lpstr>Not new</vt:lpstr>
      <vt:lpstr>PowerPoint Presentation</vt:lpstr>
      <vt:lpstr>PowerPoint Presentation</vt:lpstr>
      <vt:lpstr>PowerPoint Presentation</vt:lpstr>
      <vt:lpstr>PowerPoint Presentation</vt:lpstr>
      <vt:lpstr>PowerPoint Presentation</vt:lpstr>
      <vt:lpstr>PowerPoint Presentation</vt:lpstr>
      <vt:lpstr>Fermented foods are shown to decrease chronic disease in population studies</vt:lpstr>
      <vt:lpstr>PowerPoint Presentation</vt:lpstr>
      <vt:lpstr>PowerPoint Presentation</vt:lpstr>
      <vt:lpstr>In reverse. Medicine to fermented food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everyone likes fermented food</vt:lpstr>
      <vt:lpstr>PowerPoint Presentation</vt:lpstr>
      <vt:lpstr>PowerPoint Presentation</vt:lpstr>
      <vt:lpstr>PowerPoint Presentation</vt:lpstr>
      <vt:lpstr>PowerPoint Presentation</vt:lpstr>
      <vt:lpstr>PowerPoint Presentation</vt:lpstr>
      <vt:lpstr>The Initiative</vt:lpstr>
      <vt:lpstr>PowerPoint Presentation</vt:lpstr>
      <vt:lpstr>Mission</vt:lpstr>
      <vt:lpstr>Steps</vt:lpstr>
      <vt:lpstr>Fermented Food Consumption Patterns</vt:lpstr>
      <vt:lpstr>Fermented Food Consumption Patterns</vt:lpstr>
      <vt:lpstr>PowerPoint Presentation</vt:lpstr>
      <vt:lpstr>PowerPoint Presentation</vt:lpstr>
      <vt:lpstr>PowerPoint Presentation</vt:lpstr>
      <vt:lpstr>Fermented Food Consumption Patterns</vt:lpstr>
      <vt:lpstr>PowerPoint Presentation</vt:lpstr>
      <vt:lpstr>PowerPoint Presentation</vt:lpstr>
      <vt:lpstr>Benefits of Fermented Foods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Jeremy Burton</dc:creator>
  <cp:lastModifiedBy>Jeremy Burton</cp:lastModifiedBy>
  <cp:revision>24</cp:revision>
  <dcterms:created xsi:type="dcterms:W3CDTF">2026-03-22T12:39:16Z</dcterms:created>
  <dcterms:modified xsi:type="dcterms:W3CDTF">2026-03-22T22:43:42Z</dcterms:modified>
</cp:coreProperties>
</file>