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951" r:id="rId3"/>
    <p:sldId id="952" r:id="rId4"/>
    <p:sldId id="766" r:id="rId5"/>
    <p:sldId id="767" r:id="rId6"/>
    <p:sldId id="769" r:id="rId7"/>
    <p:sldId id="770" r:id="rId8"/>
    <p:sldId id="811" r:id="rId9"/>
    <p:sldId id="812" r:id="rId10"/>
    <p:sldId id="813" r:id="rId11"/>
    <p:sldId id="954" r:id="rId12"/>
    <p:sldId id="956" r:id="rId13"/>
    <p:sldId id="957" r:id="rId14"/>
    <p:sldId id="2147474341" r:id="rId15"/>
    <p:sldId id="758" r:id="rId16"/>
    <p:sldId id="761" r:id="rId17"/>
    <p:sldId id="2147474309" r:id="rId18"/>
    <p:sldId id="946" r:id="rId19"/>
    <p:sldId id="2147474310" r:id="rId20"/>
    <p:sldId id="2147474335" r:id="rId21"/>
    <p:sldId id="2147474338" r:id="rId22"/>
    <p:sldId id="2147474312" r:id="rId23"/>
    <p:sldId id="2147474314" r:id="rId24"/>
    <p:sldId id="2147474342" r:id="rId25"/>
    <p:sldId id="953" r:id="rId26"/>
    <p:sldId id="2147474343" r:id="rId27"/>
    <p:sldId id="21474743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47"/>
    <a:srgbClr val="C0C0C0"/>
    <a:srgbClr val="808080"/>
    <a:srgbClr val="333333"/>
    <a:srgbClr val="99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65" d="100"/>
          <a:sy n="65" d="100"/>
        </p:scale>
        <p:origin x="132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\Shaohua_Wang\research%20results-wake\Ageing%20Project\Data%20Sheet%20Aging%20Study-seper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_Shaohua_Wang\research%20results-wake\Ageing_Project\FECAL%20MUCIN\fecal%20mucin%20determin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fysgolaber.sharepoint.com/sites/MarineTex/Shared%20Documents/General/BetterBrain/BBT1/EPrime/BBT1%20-%20Eprime%20experiments%20and%20data/All_data/Stroop_Analysis/Interaction_summary_data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_Shaohua_Wang\research%20results-wake\Ageing_Project\Data%20Sheet%20Aging%20Study-seperat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_Shaohua_Wang\research%20results-wake\Ageing_Project\Data%20Sheet%20Aging%20Study-seperat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_Shaohua_Wang\research%20results-wake\Ageing_Project\Data%20Sheet%20Aging%20Study-seperat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dctr.ad.wfubmc.edu\dfs\molemed3$\hylab_Shaohua_Wang\research%20results-wake\Ageing_Project\qRTPCR\qRTPCR-summary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dctr.ad.wfubmc.edu\dfs\molemed3$\hylab_Shaohua_Wang\research%20results-wake\Ageing_Project\qRTPCR\qRTPCR-summary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dctr.ad.wfubmc.edu\dfs\molemed3$\hylab_Shaohua_Wang\research%20results-wake\Ageing%20Project\Histology\ABPAS%20for%20goblet%20cells\numbers%20of%20goblet%20cell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dctr.ad.wfubmc.edu\dfs\molemed3$\hylab_Shaohua_Wang\research%20results-wake\Ageing%20Project\qRTPCR\qRTPCR-summar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6983293754947"/>
          <c:y val="0.12768157023415355"/>
          <c:w val="0.68619022622172232"/>
          <c:h val="0.71276571285353729"/>
        </c:manualLayout>
      </c:layout>
      <c:lineChart>
        <c:grouping val="standard"/>
        <c:varyColors val="0"/>
        <c:ser>
          <c:idx val="0"/>
          <c:order val="0"/>
          <c:tx>
            <c:strRef>
              <c:f>OGTT!$E$28</c:f>
              <c:strCache>
                <c:ptCount val="1"/>
                <c:pt idx="0">
                  <c:v>HFD:Control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OGTT!$O$27:$S$27</c:f>
              <c:numCache>
                <c:formatCode>General</c:formatCode>
                <c:ptCount val="5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</c:numCache>
            </c:numRef>
          </c:cat>
          <c:val>
            <c:numRef>
              <c:f>OGTT!$O$28:$S$28</c:f>
              <c:numCache>
                <c:formatCode>General</c:formatCode>
                <c:ptCount val="5"/>
                <c:pt idx="0">
                  <c:v>99.999999999999986</c:v>
                </c:pt>
                <c:pt idx="1">
                  <c:v>218.79619852164734</c:v>
                </c:pt>
                <c:pt idx="2">
                  <c:v>194.61457233368532</c:v>
                </c:pt>
                <c:pt idx="3">
                  <c:v>150.68637803590286</c:v>
                </c:pt>
                <c:pt idx="4">
                  <c:v>105.17423442449839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F6E-4EC6-92EC-6549DEC1DBDD}"/>
            </c:ext>
          </c:extLst>
        </c:ser>
        <c:ser>
          <c:idx val="1"/>
          <c:order val="1"/>
          <c:tx>
            <c:strRef>
              <c:f>OGTT!$E$29</c:f>
              <c:strCache>
                <c:ptCount val="1"/>
                <c:pt idx="0">
                  <c:v>HFD:Dead D3-5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8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OGTT!$O$27:$S$27</c:f>
              <c:numCache>
                <c:formatCode>General</c:formatCode>
                <c:ptCount val="5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</c:numCache>
            </c:numRef>
          </c:cat>
          <c:val>
            <c:numRef>
              <c:f>OGTT!$O$29:$S$29</c:f>
              <c:numCache>
                <c:formatCode>General</c:formatCode>
                <c:ptCount val="5"/>
                <c:pt idx="0">
                  <c:v>99.99831368779617</c:v>
                </c:pt>
                <c:pt idx="1">
                  <c:v>221.58142358476252</c:v>
                </c:pt>
                <c:pt idx="2">
                  <c:v>155.89956324513921</c:v>
                </c:pt>
                <c:pt idx="3">
                  <c:v>120.90858501542976</c:v>
                </c:pt>
                <c:pt idx="4">
                  <c:v>96.28842683934505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F6E-4EC6-92EC-6549DEC1D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259456"/>
        <c:axId val="30726240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OGTT!$E$30</c15:sqref>
                        </c15:formulaRef>
                      </c:ext>
                    </c:extLst>
                    <c:strCache>
                      <c:ptCount val="1"/>
                      <c:pt idx="0">
                        <c:v>HFD:Live 10 pro</c:v>
                      </c:pt>
                    </c:strCache>
                  </c:strRef>
                </c:tx>
                <c:spPr>
                  <a:ln w="28575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38100">
                      <a:solidFill>
                        <a:srgbClr val="00B0F0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OGTT!$O$42:$S$42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1.0142535744797128</c:v>
                        </c:pt>
                        <c:pt idx="1">
                          <c:v>4.912145664086343</c:v>
                        </c:pt>
                        <c:pt idx="2">
                          <c:v>4.0824230638659484</c:v>
                        </c:pt>
                        <c:pt idx="3">
                          <c:v>1.6052006504043634</c:v>
                        </c:pt>
                        <c:pt idx="4">
                          <c:v>1.2479487950524319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OGTT!$O$42:$S$42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1.0142535744797128</c:v>
                        </c:pt>
                        <c:pt idx="1">
                          <c:v>4.912145664086343</c:v>
                        </c:pt>
                        <c:pt idx="2">
                          <c:v>4.0824230638659484</c:v>
                        </c:pt>
                        <c:pt idx="3">
                          <c:v>1.6052006504043634</c:v>
                        </c:pt>
                        <c:pt idx="4">
                          <c:v>1.2479487950524319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numRef>
                    <c:extLst>
                      <c:ext uri="{02D57815-91ED-43cb-92C2-25804820EDAC}">
                        <c15:formulaRef>
                          <c15:sqref>OGTT!$O$27:$S$27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15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120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OGTT!$O$30:$S$30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99.99919936589778</c:v>
                      </c:pt>
                      <c:pt idx="1">
                        <c:v>203.52118878151492</c:v>
                      </c:pt>
                      <c:pt idx="2">
                        <c:v>131.30399276226771</c:v>
                      </c:pt>
                      <c:pt idx="3">
                        <c:v>130.50335866005875</c:v>
                      </c:pt>
                      <c:pt idx="4">
                        <c:v>110.72769633549773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9F6E-4EC6-92EC-6549DEC1DBDD}"/>
                  </c:ext>
                </c:extLst>
              </c15:ser>
            </c15:filteredLineSeries>
          </c:ext>
        </c:extLst>
      </c:lineChart>
      <c:catAx>
        <c:axId val="307259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 (min)</a:t>
                </a:r>
              </a:p>
            </c:rich>
          </c:tx>
          <c:layout>
            <c:manualLayout>
              <c:xMode val="edge"/>
              <c:yMode val="edge"/>
              <c:x val="0.43821548665678689"/>
              <c:y val="0.92058602079822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7262408"/>
        <c:crosses val="autoZero"/>
        <c:auto val="1"/>
        <c:lblAlgn val="ctr"/>
        <c:lblOffset val="100"/>
        <c:noMultiLvlLbl val="0"/>
      </c:catAx>
      <c:valAx>
        <c:axId val="307262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725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29-450C-8C36-7818AD79B4C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29-450C-8C36-7818AD79B4CD}"/>
              </c:ext>
            </c:extLst>
          </c:dPt>
          <c:errBars>
            <c:errBarType val="plus"/>
            <c:errValType val="cust"/>
            <c:noEndCap val="0"/>
            <c:plus>
              <c:numRef>
                <c:f>'Plate 1 - Sheet1'!$V$43:$V$44</c:f>
                <c:numCache>
                  <c:formatCode>General</c:formatCode>
                  <c:ptCount val="2"/>
                  <c:pt idx="0">
                    <c:v>2.546645072443348E-2</c:v>
                  </c:pt>
                  <c:pt idx="1">
                    <c:v>3.5304073817691399E-2</c:v>
                  </c:pt>
                </c:numCache>
              </c:numRef>
            </c:plus>
            <c:minus>
              <c:numRef>
                <c:f>'Plate 1 - Sheet1'!$V$43:$V$44</c:f>
                <c:numCache>
                  <c:formatCode>General</c:formatCode>
                  <c:ptCount val="2"/>
                  <c:pt idx="0">
                    <c:v>2.546645072443348E-2</c:v>
                  </c:pt>
                  <c:pt idx="1">
                    <c:v>3.5304073817691399E-2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'Plate 1 - Sheet1'!$P$43:$P$44</c:f>
              <c:strCache>
                <c:ptCount val="2"/>
                <c:pt idx="0">
                  <c:v>Old CTL</c:v>
                </c:pt>
                <c:pt idx="1">
                  <c:v>Old D3.5</c:v>
                </c:pt>
              </c:strCache>
            </c:strRef>
          </c:cat>
          <c:val>
            <c:numRef>
              <c:f>'Plate 1 - Sheet1'!$U$43:$U$44</c:f>
              <c:numCache>
                <c:formatCode>General</c:formatCode>
                <c:ptCount val="2"/>
                <c:pt idx="0">
                  <c:v>0.11538499999999999</c:v>
                </c:pt>
                <c:pt idx="1">
                  <c:v>0.17825374999999996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29-450C-8C36-7818AD79B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31080808"/>
        <c:axId val="731087696"/>
      </c:barChart>
      <c:catAx>
        <c:axId val="731080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87696"/>
        <c:crosses val="autoZero"/>
        <c:auto val="1"/>
        <c:lblAlgn val="ctr"/>
        <c:lblOffset val="100"/>
        <c:noMultiLvlLbl val="0"/>
      </c:catAx>
      <c:valAx>
        <c:axId val="73108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80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Mean RT difference incongurent &gt; congruent bewteen control and interevention and time points.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Sheet1!$B$14:$B$15</c:f>
              <c:numCache>
                <c:formatCode>General</c:formatCode>
                <c:ptCount val="2"/>
                <c:pt idx="0">
                  <c:v>0</c:v>
                </c:pt>
                <c:pt idx="1">
                  <c:v>60</c:v>
                </c:pt>
              </c:numCache>
            </c:numRef>
          </c:cat>
          <c:val>
            <c:numRef>
              <c:f>Sheet1!$C$14:$C$15</c:f>
              <c:numCache>
                <c:formatCode>General</c:formatCode>
                <c:ptCount val="2"/>
                <c:pt idx="0">
                  <c:v>29.882999999999999</c:v>
                </c:pt>
                <c:pt idx="1">
                  <c:v>55.085000000000001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374-4C4E-B2F4-8410476161CC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Intervention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Sheet1!$B$14:$B$15</c:f>
              <c:numCache>
                <c:formatCode>General</c:formatCode>
                <c:ptCount val="2"/>
                <c:pt idx="0">
                  <c:v>0</c:v>
                </c:pt>
                <c:pt idx="1">
                  <c:v>60</c:v>
                </c:pt>
              </c:numCache>
            </c:numRef>
          </c:cat>
          <c:val>
            <c:numRef>
              <c:f>Sheet1!$D$14:$D$15</c:f>
              <c:numCache>
                <c:formatCode>###0.000</c:formatCode>
                <c:ptCount val="2"/>
                <c:pt idx="0" formatCode="General">
                  <c:v>38.551000000000002</c:v>
                </c:pt>
                <c:pt idx="1">
                  <c:v>14.174636292147397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374-4C4E-B2F4-841047616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242800"/>
        <c:axId val="674241840"/>
      </c:barChart>
      <c:catAx>
        <c:axId val="67424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241840"/>
        <c:crosses val="autoZero"/>
        <c:auto val="1"/>
        <c:lblAlgn val="ctr"/>
        <c:lblOffset val="100"/>
        <c:noMultiLvlLbl val="0"/>
      </c:catAx>
      <c:valAx>
        <c:axId val="67424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70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Increased time to process incongruent vs congruent stimuli (RT)</a:t>
                </a:r>
              </a:p>
            </c:rich>
          </c:tx>
          <c:layout>
            <c:manualLayout>
              <c:xMode val="edge"/>
              <c:yMode val="edge"/>
              <c:x val="1.9942388654996677E-2"/>
              <c:y val="9.017824440628995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709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24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007099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Week 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Sheet2!$AI$8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99FF99"/>
            </a:solidFill>
            <a:ln>
              <a:noFill/>
            </a:ln>
            <a:effectLst/>
          </c:spPr>
          <c:invertIfNegative val="0"/>
          <c:cat>
            <c:strRef>
              <c:f>Sheet2!$AH$9:$AH$14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Sheet2!$AI$9:$AI$14</c:f>
              <c:numCache>
                <c:formatCode>0%</c:formatCode>
                <c:ptCount val="6"/>
                <c:pt idx="0">
                  <c:v>0.2567567567567568</c:v>
                </c:pt>
                <c:pt idx="1">
                  <c:v>0.31477516059957178</c:v>
                </c:pt>
                <c:pt idx="2">
                  <c:v>0.23357664233576639</c:v>
                </c:pt>
                <c:pt idx="3">
                  <c:v>-3.4077555816686353E-2</c:v>
                </c:pt>
                <c:pt idx="4">
                  <c:v>0.24380165289256203</c:v>
                </c:pt>
                <c:pt idx="5">
                  <c:v>0.2285464098073556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5-4AFB-9A1E-2E2FC0B6EF58}"/>
            </c:ext>
          </c:extLst>
        </c:ser>
        <c:ser>
          <c:idx val="1"/>
          <c:order val="1"/>
          <c:tx>
            <c:strRef>
              <c:f>Sheet2!$AJ$8</c:f>
              <c:strCache>
                <c:ptCount val="1"/>
                <c:pt idx="0">
                  <c:v>Nutrition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</c:spPr>
          <c:invertIfNegative val="0"/>
          <c:cat>
            <c:strRef>
              <c:f>Sheet2!$AH$9:$AH$14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Sheet2!$AJ$9:$AJ$14</c:f>
              <c:numCache>
                <c:formatCode>0%</c:formatCode>
                <c:ptCount val="6"/>
                <c:pt idx="0">
                  <c:v>0.18115942028985499</c:v>
                </c:pt>
                <c:pt idx="1">
                  <c:v>0.30516431924882659</c:v>
                </c:pt>
                <c:pt idx="2">
                  <c:v>0.32887700534759362</c:v>
                </c:pt>
                <c:pt idx="3">
                  <c:v>0.21505376344086033</c:v>
                </c:pt>
                <c:pt idx="4">
                  <c:v>0.24336283185840699</c:v>
                </c:pt>
                <c:pt idx="5">
                  <c:v>0.25509280217292912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25-4AFB-9A1E-2E2FC0B6EF58}"/>
            </c:ext>
          </c:extLst>
        </c:ser>
        <c:ser>
          <c:idx val="2"/>
          <c:order val="2"/>
          <c:tx>
            <c:strRef>
              <c:f>Sheet2!$AK$8</c:f>
              <c:strCache>
                <c:ptCount val="1"/>
                <c:pt idx="0">
                  <c:v>Medical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Sheet2!$AH$9:$AH$14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Sheet2!$AK$9:$AK$14</c:f>
              <c:numCache>
                <c:formatCode>0%</c:formatCode>
                <c:ptCount val="6"/>
                <c:pt idx="0">
                  <c:v>0.33333333333333331</c:v>
                </c:pt>
                <c:pt idx="1">
                  <c:v>0.3571428571428571</c:v>
                </c:pt>
                <c:pt idx="2">
                  <c:v>0.36569579288025883</c:v>
                </c:pt>
                <c:pt idx="3">
                  <c:v>0.23255813953488372</c:v>
                </c:pt>
                <c:pt idx="4">
                  <c:v>0.34269662921348298</c:v>
                </c:pt>
                <c:pt idx="5">
                  <c:v>0.35452322738386316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25-4AFB-9A1E-2E2FC0B6E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9865711"/>
        <c:axId val="769864751"/>
      </c:barChart>
      <c:catAx>
        <c:axId val="7698657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GI Symptoms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7099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864751"/>
        <c:crossesAt val="0"/>
        <c:auto val="1"/>
        <c:lblAlgn val="ctr"/>
        <c:lblOffset val="100"/>
        <c:noMultiLvlLbl val="0"/>
      </c:catAx>
      <c:valAx>
        <c:axId val="769864751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decrease in symptom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7099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865711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7099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Week 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Sheet2!$AC$8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99FF99"/>
            </a:solidFill>
            <a:ln>
              <a:noFill/>
            </a:ln>
            <a:effectLst/>
          </c:spPr>
          <c:invertIfNegative val="0"/>
          <c:cat>
            <c:strRef>
              <c:f>Sheet2!$AB$9:$AB$14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Sheet2!$AC$9:$AC$14</c:f>
              <c:numCache>
                <c:formatCode>0%</c:formatCode>
                <c:ptCount val="6"/>
                <c:pt idx="0">
                  <c:v>0.31746031746031744</c:v>
                </c:pt>
                <c:pt idx="1">
                  <c:v>0.44885011895321175</c:v>
                </c:pt>
                <c:pt idx="2">
                  <c:v>0.15226781857451391</c:v>
                </c:pt>
                <c:pt idx="3">
                  <c:v>0.22250316055625785</c:v>
                </c:pt>
                <c:pt idx="4">
                  <c:v>0.2685185185185186</c:v>
                </c:pt>
                <c:pt idx="5">
                  <c:v>0.29068716094032554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3A-44F3-90A1-5CC8570D83E9}"/>
            </c:ext>
          </c:extLst>
        </c:ser>
        <c:ser>
          <c:idx val="1"/>
          <c:order val="1"/>
          <c:tx>
            <c:strRef>
              <c:f>Sheet2!$AD$8</c:f>
              <c:strCache>
                <c:ptCount val="1"/>
                <c:pt idx="0">
                  <c:v>Nutrition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</c:spPr>
          <c:invertIfNegative val="0"/>
          <c:cat>
            <c:strRef>
              <c:f>Sheet2!$AB$9:$AB$14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Sheet2!$AD$9:$AD$14</c:f>
              <c:numCache>
                <c:formatCode>0%</c:formatCode>
                <c:ptCount val="6"/>
                <c:pt idx="0">
                  <c:v>0.36206896551724144</c:v>
                </c:pt>
                <c:pt idx="1">
                  <c:v>0.33714285714285736</c:v>
                </c:pt>
                <c:pt idx="2">
                  <c:v>0.41627358490566041</c:v>
                </c:pt>
                <c:pt idx="3">
                  <c:v>0.33460365853658552</c:v>
                </c:pt>
                <c:pt idx="4">
                  <c:v>0.30329949238578702</c:v>
                </c:pt>
                <c:pt idx="5">
                  <c:v>0.34778708133971309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3A-44F3-90A1-5CC8570D83E9}"/>
            </c:ext>
          </c:extLst>
        </c:ser>
        <c:ser>
          <c:idx val="2"/>
          <c:order val="2"/>
          <c:tx>
            <c:strRef>
              <c:f>Sheet2!$AE$8</c:f>
              <c:strCache>
                <c:ptCount val="1"/>
                <c:pt idx="0">
                  <c:v>Medical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Sheet2!$AB$9:$AB$14</c:f>
              <c:strCache>
                <c:ptCount val="6"/>
                <c:pt idx="0">
                  <c:v>Reflux Syndrome</c:v>
                </c:pt>
                <c:pt idx="1">
                  <c:v>Abdominal Pain Syndrome</c:v>
                </c:pt>
                <c:pt idx="2">
                  <c:v>Indigestion Syndrome</c:v>
                </c:pt>
                <c:pt idx="3">
                  <c:v>Diarrhoea Syndrome</c:v>
                </c:pt>
                <c:pt idx="4">
                  <c:v>Constipation Syndrome</c:v>
                </c:pt>
                <c:pt idx="5">
                  <c:v>GSRS Score (Average of 5 syndromes)</c:v>
                </c:pt>
              </c:strCache>
            </c:strRef>
          </c:cat>
          <c:val>
            <c:numRef>
              <c:f>Sheet2!$AE$9:$AE$14</c:f>
              <c:numCache>
                <c:formatCode>0%</c:formatCode>
                <c:ptCount val="6"/>
                <c:pt idx="0">
                  <c:v>0.34615384615384615</c:v>
                </c:pt>
                <c:pt idx="1">
                  <c:v>0.44838709677419347</c:v>
                </c:pt>
                <c:pt idx="2">
                  <c:v>0.44855967078189302</c:v>
                </c:pt>
                <c:pt idx="3">
                  <c:v>0.26666666666666661</c:v>
                </c:pt>
                <c:pt idx="4">
                  <c:v>0.42647058823529405</c:v>
                </c:pt>
                <c:pt idx="5">
                  <c:v>0.41300527240773288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3A-44F3-90A1-5CC8570D8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0108543"/>
        <c:axId val="330109503"/>
      </c:barChart>
      <c:catAx>
        <c:axId val="3301085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GI Symptoms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7099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109503"/>
        <c:crosses val="autoZero"/>
        <c:auto val="1"/>
        <c:lblAlgn val="ctr"/>
        <c:lblOffset val="100"/>
        <c:noMultiLvlLbl val="0"/>
      </c:catAx>
      <c:valAx>
        <c:axId val="330109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9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decrease in symptom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7099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10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70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7099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2-437D-9ECF-782AE563C8A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2-437D-9ECF-782AE563C8AF}"/>
              </c:ext>
            </c:extLst>
          </c:dPt>
          <c:errBars>
            <c:errBarType val="plus"/>
            <c:errValType val="percentage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OGTT!$E$28:$E$29</c:f>
              <c:strCache>
                <c:ptCount val="2"/>
                <c:pt idx="0">
                  <c:v>HFD:Control</c:v>
                </c:pt>
                <c:pt idx="1">
                  <c:v>HFD:Dead D3-5</c:v>
                </c:pt>
              </c:strCache>
            </c:strRef>
          </c:cat>
          <c:val>
            <c:numRef>
              <c:f>OGTT!$U$28:$U$29</c:f>
              <c:numCache>
                <c:formatCode>General</c:formatCode>
                <c:ptCount val="2"/>
                <c:pt idx="0">
                  <c:v>50758.5</c:v>
                </c:pt>
                <c:pt idx="1">
                  <c:v>46860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CDB2-437D-9ECF-782AE563C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627481304"/>
        <c:axId val="627481632"/>
        <c:extLst/>
      </c:barChart>
      <c:catAx>
        <c:axId val="627481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7481632"/>
        <c:crosses val="autoZero"/>
        <c:auto val="1"/>
        <c:lblAlgn val="ctr"/>
        <c:lblOffset val="100"/>
        <c:noMultiLvlLbl val="0"/>
      </c:catAx>
      <c:valAx>
        <c:axId val="627481632"/>
        <c:scaling>
          <c:orientation val="minMax"/>
          <c:min val="4000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81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8B-444D-868A-F0D3BEBA5596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8B-444D-868A-F0D3BEBA5596}"/>
              </c:ext>
            </c:extLst>
          </c:dPt>
          <c:errBars>
            <c:errBarType val="plus"/>
            <c:errValType val="percentage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OGTT!$E$28:$E$29</c:f>
              <c:strCache>
                <c:ptCount val="2"/>
                <c:pt idx="0">
                  <c:v>HFD:Control</c:v>
                </c:pt>
                <c:pt idx="1">
                  <c:v>HFD:Dead D3-5</c:v>
                </c:pt>
              </c:strCache>
            </c:strRef>
          </c:cat>
          <c:val>
            <c:numRef>
              <c:f>OGTT!$U$28:$U$29</c:f>
              <c:numCache>
                <c:formatCode>General</c:formatCode>
                <c:ptCount val="2"/>
                <c:pt idx="0">
                  <c:v>50758.5</c:v>
                </c:pt>
                <c:pt idx="1">
                  <c:v>46860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728B-444D-868A-F0D3BEBA5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627481304"/>
        <c:axId val="627481632"/>
        <c:extLst/>
      </c:barChart>
      <c:catAx>
        <c:axId val="627481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7481632"/>
        <c:crosses val="autoZero"/>
        <c:auto val="1"/>
        <c:lblAlgn val="ctr"/>
        <c:lblOffset val="100"/>
        <c:noMultiLvlLbl val="0"/>
      </c:catAx>
      <c:valAx>
        <c:axId val="627481632"/>
        <c:scaling>
          <c:orientation val="minMax"/>
          <c:min val="40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81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91473241152491"/>
          <c:y val="0.12198095443293089"/>
          <c:w val="0.6513433843260853"/>
          <c:h val="0.71276571285353729"/>
        </c:manualLayout>
      </c:layout>
      <c:lineChart>
        <c:grouping val="standard"/>
        <c:varyColors val="0"/>
        <c:ser>
          <c:idx val="0"/>
          <c:order val="0"/>
          <c:tx>
            <c:strRef>
              <c:f>ITT!$E$29</c:f>
              <c:strCache>
                <c:ptCount val="1"/>
                <c:pt idx="0">
                  <c:v>HFD:Control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8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ITT!$O$28:$S$28</c:f>
              <c:numCache>
                <c:formatCode>General</c:formatCode>
                <c:ptCount val="5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cat>
          <c:val>
            <c:numRef>
              <c:f>ITT!$O$29:$S$29</c:f>
              <c:numCache>
                <c:formatCode>General</c:formatCode>
                <c:ptCount val="5"/>
                <c:pt idx="0">
                  <c:v>100</c:v>
                </c:pt>
                <c:pt idx="1">
                  <c:v>83.011190233977629</c:v>
                </c:pt>
                <c:pt idx="2">
                  <c:v>60.325534079348941</c:v>
                </c:pt>
                <c:pt idx="3">
                  <c:v>58.290946083418113</c:v>
                </c:pt>
                <c:pt idx="4">
                  <c:v>65.412004069175993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437-4A3E-9A10-FA74642CBFE4}"/>
            </c:ext>
          </c:extLst>
        </c:ser>
        <c:ser>
          <c:idx val="1"/>
          <c:order val="1"/>
          <c:tx>
            <c:strRef>
              <c:f>ITT!$E$30</c:f>
              <c:strCache>
                <c:ptCount val="1"/>
                <c:pt idx="0">
                  <c:v>HFD:Dead D3-5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ITT!$O$28:$S$28</c:f>
              <c:numCache>
                <c:formatCode>General</c:formatCode>
                <c:ptCount val="5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cat>
          <c:val>
            <c:numRef>
              <c:f>ITT!$O$30:$S$30</c:f>
              <c:numCache>
                <c:formatCode>General</c:formatCode>
                <c:ptCount val="5"/>
                <c:pt idx="0">
                  <c:v>100.00188504967106</c:v>
                </c:pt>
                <c:pt idx="1">
                  <c:v>65.767284991568289</c:v>
                </c:pt>
                <c:pt idx="2">
                  <c:v>50.590219224283317</c:v>
                </c:pt>
                <c:pt idx="3">
                  <c:v>49.255199550309158</c:v>
                </c:pt>
                <c:pt idx="4">
                  <c:v>49.255199550309158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437-4A3E-9A10-FA74642CB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259456"/>
        <c:axId val="30726240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ITT!$E$31</c15:sqref>
                        </c15:formulaRef>
                      </c:ext>
                    </c:extLst>
                    <c:strCache>
                      <c:ptCount val="1"/>
                      <c:pt idx="0">
                        <c:v>HFD:Liver 10 pro</c:v>
                      </c:pt>
                    </c:strCache>
                  </c:strRef>
                </c:tx>
                <c:spPr>
                  <a:ln w="28575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38100">
                      <a:solidFill>
                        <a:srgbClr val="00B0F0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ITT!$O$43:$S$43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1.5302753575677477</c:v>
                        </c:pt>
                        <c:pt idx="1">
                          <c:v>3.1401350388433671</c:v>
                        </c:pt>
                        <c:pt idx="2">
                          <c:v>2.3695553707353163</c:v>
                        </c:pt>
                        <c:pt idx="3">
                          <c:v>1.4782167798756289</c:v>
                        </c:pt>
                        <c:pt idx="4">
                          <c:v>2.6787209859087167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ITT!$O$43:$S$43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1.5302753575677477</c:v>
                        </c:pt>
                        <c:pt idx="1">
                          <c:v>3.1401350388433671</c:v>
                        </c:pt>
                        <c:pt idx="2">
                          <c:v>2.3695553707353163</c:v>
                        </c:pt>
                        <c:pt idx="3">
                          <c:v>1.4782167798756289</c:v>
                        </c:pt>
                        <c:pt idx="4">
                          <c:v>2.6787209859087167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numRef>
                    <c:extLst>
                      <c:ext uri="{02D57815-91ED-43cb-92C2-25804820EDAC}">
                        <c15:formulaRef>
                          <c15:sqref>ITT!$O$28:$S$28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15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ITT!$O$31:$S$31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99.997661784993355</c:v>
                      </c:pt>
                      <c:pt idx="1">
                        <c:v>76.537571218132072</c:v>
                      </c:pt>
                      <c:pt idx="2">
                        <c:v>61.495054675260903</c:v>
                      </c:pt>
                      <c:pt idx="3">
                        <c:v>53.233361651715086</c:v>
                      </c:pt>
                      <c:pt idx="4">
                        <c:v>61.962697676593692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B437-4A3E-9A10-FA74642CBFE4}"/>
                  </c:ext>
                </c:extLst>
              </c15:ser>
            </c15:filteredLineSeries>
          </c:ext>
        </c:extLst>
      </c:lineChart>
      <c:catAx>
        <c:axId val="307259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 (min)</a:t>
                </a:r>
              </a:p>
            </c:rich>
          </c:tx>
          <c:layout>
            <c:manualLayout>
              <c:xMode val="edge"/>
              <c:yMode val="edge"/>
              <c:x val="0.43821548665678689"/>
              <c:y val="0.92058602079822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7262408"/>
        <c:crosses val="autoZero"/>
        <c:auto val="1"/>
        <c:lblAlgn val="ctr"/>
        <c:lblOffset val="100"/>
        <c:noMultiLvlLbl val="0"/>
      </c:catAx>
      <c:valAx>
        <c:axId val="307262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</a:t>
                </a:r>
                <a:r>
                  <a:rPr lang="en-US" altLang="zh-CN" sz="10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in blood glucose (%)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2270162197560179E-2"/>
              <c:y val="0.13257682548632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725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8C-4CE3-BF67-B27AA320CB1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8C-4CE3-BF67-B27AA320CB17}"/>
              </c:ext>
            </c:extLst>
          </c:dPt>
          <c:errBars>
            <c:errBarType val="plus"/>
            <c:errValType val="cust"/>
            <c:noEndCap val="0"/>
            <c:plus>
              <c:numRef>
                <c:f>'Gut permiability'!$H$3:$H$5</c:f>
                <c:numCache>
                  <c:formatCode>General</c:formatCode>
                  <c:ptCount val="3"/>
                  <c:pt idx="0">
                    <c:v>24.424835569407463</c:v>
                  </c:pt>
                  <c:pt idx="1">
                    <c:v>6.6492327599728354</c:v>
                  </c:pt>
                  <c:pt idx="2">
                    <c:v>16.987747218379312</c:v>
                  </c:pt>
                </c:numCache>
              </c:numRef>
            </c:plus>
            <c:minus>
              <c:numRef>
                <c:f>'Gut permiability'!$H$3:$H$5</c:f>
                <c:numCache>
                  <c:formatCode>General</c:formatCode>
                  <c:ptCount val="3"/>
                  <c:pt idx="0">
                    <c:v>24.424835569407463</c:v>
                  </c:pt>
                  <c:pt idx="1">
                    <c:v>6.6492327599728354</c:v>
                  </c:pt>
                  <c:pt idx="2">
                    <c:v>16.987747218379312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'Gut permiability'!$F$3:$F$4</c:f>
              <c:strCache>
                <c:ptCount val="2"/>
                <c:pt idx="0">
                  <c:v>HFD:Control</c:v>
                </c:pt>
                <c:pt idx="1">
                  <c:v>HFD:Dead D3-5</c:v>
                </c:pt>
              </c:strCache>
            </c:strRef>
          </c:cat>
          <c:val>
            <c:numRef>
              <c:f>'Gut permiability'!$G$3:$G$4</c:f>
              <c:numCache>
                <c:formatCode>General</c:formatCode>
                <c:ptCount val="2"/>
                <c:pt idx="0">
                  <c:v>81.899999999999991</c:v>
                </c:pt>
                <c:pt idx="1">
                  <c:v>40.75555555555556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8C-4CE3-BF67-B27AA320C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895572536"/>
        <c:axId val="895575488"/>
      </c:barChart>
      <c:catAx>
        <c:axId val="895572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5575488"/>
        <c:crosses val="autoZero"/>
        <c:auto val="1"/>
        <c:lblAlgn val="ctr"/>
        <c:lblOffset val="100"/>
        <c:noMultiLvlLbl val="0"/>
      </c:catAx>
      <c:valAx>
        <c:axId val="895575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557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8834-466C-AECA-6B785921546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8834-466C-AECA-6B785921546F}"/>
              </c:ext>
            </c:extLst>
          </c:dPt>
          <c:errBars>
            <c:errBarType val="plus"/>
            <c:errValType val="cust"/>
            <c:noEndCap val="0"/>
            <c:plus>
              <c:numRef>
                <c:f>'immune factors'!$X$24:$X$25</c:f>
                <c:numCache>
                  <c:formatCode>General</c:formatCode>
                  <c:ptCount val="2"/>
                  <c:pt idx="0">
                    <c:v>4.5289764994095254E-2</c:v>
                  </c:pt>
                  <c:pt idx="1">
                    <c:v>1.5478206140315311E-2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'immune factors'!$V$24:$V$25</c:f>
              <c:strCache>
                <c:ptCount val="2"/>
                <c:pt idx="0">
                  <c:v>CTL</c:v>
                </c:pt>
                <c:pt idx="1">
                  <c:v>D3.5</c:v>
                </c:pt>
              </c:strCache>
            </c:strRef>
          </c:cat>
          <c:val>
            <c:numRef>
              <c:f>'immune factors'!$W$24:$W$25</c:f>
              <c:numCache>
                <c:formatCode>General</c:formatCode>
                <c:ptCount val="2"/>
                <c:pt idx="0">
                  <c:v>1.0006832541015729</c:v>
                </c:pt>
                <c:pt idx="1">
                  <c:v>0.11391009156914268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34-466C-AECA-6B7859215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438940936"/>
        <c:axId val="1"/>
      </c:barChart>
      <c:catAx>
        <c:axId val="438940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noFill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8940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9570-460B-A494-8344BE83DCE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9570-460B-A494-8344BE83DCEF}"/>
              </c:ext>
            </c:extLst>
          </c:dPt>
          <c:errBars>
            <c:errBarType val="plus"/>
            <c:errValType val="cust"/>
            <c:noEndCap val="0"/>
            <c:plus>
              <c:numRef>
                <c:f>'immune factors'!$X$29:$X$30</c:f>
                <c:numCache>
                  <c:formatCode>General</c:formatCode>
                  <c:ptCount val="2"/>
                  <c:pt idx="0">
                    <c:v>6.4408109399029093E-2</c:v>
                  </c:pt>
                  <c:pt idx="1">
                    <c:v>3.6591145078993491E-3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'immune factors'!$V$29:$V$30</c:f>
              <c:strCache>
                <c:ptCount val="2"/>
                <c:pt idx="0">
                  <c:v>CTL</c:v>
                </c:pt>
                <c:pt idx="1">
                  <c:v>D3.5</c:v>
                </c:pt>
              </c:strCache>
            </c:strRef>
          </c:cat>
          <c:val>
            <c:numRef>
              <c:f>'immune factors'!$W$29:$W$30</c:f>
              <c:numCache>
                <c:formatCode>General</c:formatCode>
                <c:ptCount val="2"/>
                <c:pt idx="0">
                  <c:v>1.0013808946487548</c:v>
                </c:pt>
                <c:pt idx="1">
                  <c:v>0.22372854360718944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70-460B-A494-8344BE83D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438944216"/>
        <c:axId val="1"/>
      </c:barChart>
      <c:catAx>
        <c:axId val="438944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8944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F6-4041-866B-024712F6228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F6-4041-866B-024712F6228D}"/>
              </c:ext>
            </c:extLst>
          </c:dPt>
          <c:errBars>
            <c:errBarType val="plus"/>
            <c:errValType val="cust"/>
            <c:noEndCap val="0"/>
            <c:plus>
              <c:numRef>
                <c:f>'goblet cell numbers'!$I$31:$I$32</c:f>
                <c:numCache>
                  <c:formatCode>General</c:formatCode>
                  <c:ptCount val="2"/>
                  <c:pt idx="0">
                    <c:v>1.4775301089628583</c:v>
                  </c:pt>
                  <c:pt idx="1">
                    <c:v>0.4405516999726159</c:v>
                  </c:pt>
                </c:numCache>
              </c:numRef>
            </c:plus>
            <c:minus>
              <c:numRef>
                <c:f>'goblet cell numbers'!$I$31:$I$32</c:f>
                <c:numCache>
                  <c:formatCode>General</c:formatCode>
                  <c:ptCount val="2"/>
                  <c:pt idx="0">
                    <c:v>1.4775301089628583</c:v>
                  </c:pt>
                  <c:pt idx="1">
                    <c:v>0.4405516999726159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'goblet cell numbers'!$G$31:$G$32</c:f>
              <c:strCache>
                <c:ptCount val="2"/>
                <c:pt idx="0">
                  <c:v>HFD:Control</c:v>
                </c:pt>
                <c:pt idx="1">
                  <c:v>HFD:Dead D3-5</c:v>
                </c:pt>
              </c:strCache>
            </c:strRef>
          </c:cat>
          <c:val>
            <c:numRef>
              <c:f>'goblet cell numbers'!$H$31:$H$32</c:f>
              <c:numCache>
                <c:formatCode>General</c:formatCode>
                <c:ptCount val="2"/>
                <c:pt idx="0">
                  <c:v>9.1769580819638037</c:v>
                </c:pt>
                <c:pt idx="1">
                  <c:v>12.355933832104498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F6-4041-866B-024712F62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488298464"/>
        <c:axId val="488297808"/>
      </c:barChart>
      <c:catAx>
        <c:axId val="48829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8297808"/>
        <c:crosses val="autoZero"/>
        <c:auto val="1"/>
        <c:lblAlgn val="ctr"/>
        <c:lblOffset val="100"/>
        <c:noMultiLvlLbl val="0"/>
      </c:catAx>
      <c:valAx>
        <c:axId val="48829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829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88-4484-9581-73C30B7020D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88-4484-9581-73C30B7020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88-4484-9581-73C30B7020D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88-4484-9581-73C30B7020DF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788-4484-9581-73C30B7020DF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788-4484-9581-73C30B7020DF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788-4484-9581-73C30B7020DF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788-4484-9581-73C30B7020DF}"/>
              </c:ext>
            </c:extLst>
          </c:dPt>
          <c:errBars>
            <c:errBarType val="plus"/>
            <c:errValType val="cust"/>
            <c:noEndCap val="0"/>
            <c:plus>
              <c:numRef>
                <c:f>'Intestine 10232018'!$I$61:$I$71</c:f>
                <c:numCache>
                  <c:formatCode>General</c:formatCode>
                  <c:ptCount val="11"/>
                  <c:pt idx="0">
                    <c:v>3.1674333954188954E-3</c:v>
                  </c:pt>
                  <c:pt idx="1">
                    <c:v>0.15087527446372406</c:v>
                  </c:pt>
                  <c:pt idx="3">
                    <c:v>4.1055014835242112E-2</c:v>
                  </c:pt>
                  <c:pt idx="4">
                    <c:v>1.7578896569335273E-2</c:v>
                  </c:pt>
                  <c:pt idx="6">
                    <c:v>8.2178252414815731E-2</c:v>
                  </c:pt>
                  <c:pt idx="7">
                    <c:v>0.13525604052743997</c:v>
                  </c:pt>
                  <c:pt idx="9">
                    <c:v>7.6194524108060602E-2</c:v>
                  </c:pt>
                  <c:pt idx="10">
                    <c:v>2.4424818677413886E-2</c:v>
                  </c:pt>
                </c:numCache>
              </c:numRef>
            </c:plus>
            <c:minus>
              <c:numRef>
                <c:f>'Intestine 10232018'!$I$61:$I$71</c:f>
                <c:numCache>
                  <c:formatCode>General</c:formatCode>
                  <c:ptCount val="11"/>
                  <c:pt idx="0">
                    <c:v>3.1674333954188954E-3</c:v>
                  </c:pt>
                  <c:pt idx="1">
                    <c:v>0.15087527446372406</c:v>
                  </c:pt>
                  <c:pt idx="3">
                    <c:v>4.1055014835242112E-2</c:v>
                  </c:pt>
                  <c:pt idx="4">
                    <c:v>1.7578896569335273E-2</c:v>
                  </c:pt>
                  <c:pt idx="6">
                    <c:v>8.2178252414815731E-2</c:v>
                  </c:pt>
                  <c:pt idx="7">
                    <c:v>0.13525604052743997</c:v>
                  </c:pt>
                  <c:pt idx="9">
                    <c:v>7.6194524108060602E-2</c:v>
                  </c:pt>
                  <c:pt idx="10">
                    <c:v>2.4424818677413886E-2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'Intestine 10232018'!$G$61:$G$71</c:f>
              <c:strCache>
                <c:ptCount val="11"/>
                <c:pt idx="0">
                  <c:v>Duodenum CTL</c:v>
                </c:pt>
                <c:pt idx="1">
                  <c:v>Duodenum D3-5</c:v>
                </c:pt>
                <c:pt idx="3">
                  <c:v>Jejunum CTL</c:v>
                </c:pt>
                <c:pt idx="4">
                  <c:v>Jejunum D3-5</c:v>
                </c:pt>
                <c:pt idx="6">
                  <c:v>Ileum CTL</c:v>
                </c:pt>
                <c:pt idx="7">
                  <c:v>Ileum D3-5</c:v>
                </c:pt>
                <c:pt idx="9">
                  <c:v>Colon CTL</c:v>
                </c:pt>
                <c:pt idx="10">
                  <c:v>Colon D3-5</c:v>
                </c:pt>
              </c:strCache>
            </c:strRef>
          </c:cat>
          <c:val>
            <c:numRef>
              <c:f>'Intestine 10232018'!$H$61:$H$71</c:f>
              <c:numCache>
                <c:formatCode>General</c:formatCode>
                <c:ptCount val="11"/>
                <c:pt idx="0">
                  <c:v>1.0031657652507615</c:v>
                </c:pt>
                <c:pt idx="1">
                  <c:v>1.3210987942249068</c:v>
                </c:pt>
                <c:pt idx="3">
                  <c:v>1.0407824416027676</c:v>
                </c:pt>
                <c:pt idx="4">
                  <c:v>0.88429327397074931</c:v>
                </c:pt>
                <c:pt idx="6">
                  <c:v>0.91662134706333109</c:v>
                </c:pt>
                <c:pt idx="7">
                  <c:v>1.9454916026098339</c:v>
                </c:pt>
                <c:pt idx="9">
                  <c:v>1.0752787207878096</c:v>
                </c:pt>
                <c:pt idx="10">
                  <c:v>3.053935049516042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788-4484-9581-73C30B702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9"/>
        <c:axId val="487242912"/>
        <c:axId val="1"/>
      </c:barChart>
      <c:catAx>
        <c:axId val="48724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050"/>
            </a:pPr>
            <a:endParaRPr lang="en-US"/>
          </a:p>
        </c:txPr>
        <c:crossAx val="487242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B67D1-05FF-482A-838F-84BCDC9DB46B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DEEBF9-C515-4CAE-AD56-1000F0091525}">
      <dgm:prSet phldrT="[Text]" phldr="0"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</a:rPr>
            <a:t>Discovery</a:t>
          </a:r>
        </a:p>
      </dgm:t>
    </dgm:pt>
    <dgm:pt modelId="{A8AA3BB8-E65E-4678-980C-D7DC83C7FF7F}" type="parTrans" cxnId="{48BE2078-F878-411D-BC95-8190ACB0CACC}">
      <dgm:prSet/>
      <dgm:spPr/>
      <dgm:t>
        <a:bodyPr/>
        <a:lstStyle/>
        <a:p>
          <a:endParaRPr lang="en-US"/>
        </a:p>
      </dgm:t>
    </dgm:pt>
    <dgm:pt modelId="{5DE9ECF7-FE79-49BB-8033-20811B2246BC}" type="sibTrans" cxnId="{48BE2078-F878-411D-BC95-8190ACB0CACC}">
      <dgm:prSet/>
      <dgm:spPr/>
      <dgm:t>
        <a:bodyPr/>
        <a:lstStyle/>
        <a:p>
          <a:endParaRPr lang="en-US"/>
        </a:p>
      </dgm:t>
    </dgm:pt>
    <dgm:pt modelId="{E208FE1E-A258-4342-87C1-30267C2F1C78}">
      <dgm:prSet phldrT="[Text]" phldr="0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Clinical Substantiation</a:t>
          </a:r>
        </a:p>
      </dgm:t>
    </dgm:pt>
    <dgm:pt modelId="{988A9D1C-0E5F-4775-B788-189C482C64C8}" type="parTrans" cxnId="{FB4FF3C9-D71F-4939-9B69-3C6C81339408}">
      <dgm:prSet/>
      <dgm:spPr/>
      <dgm:t>
        <a:bodyPr/>
        <a:lstStyle/>
        <a:p>
          <a:endParaRPr lang="en-US"/>
        </a:p>
      </dgm:t>
    </dgm:pt>
    <dgm:pt modelId="{8F259589-D78F-4DA2-A8CD-45438C86F2E4}" type="sibTrans" cxnId="{FB4FF3C9-D71F-4939-9B69-3C6C81339408}">
      <dgm:prSet/>
      <dgm:spPr/>
      <dgm:t>
        <a:bodyPr/>
        <a:lstStyle/>
        <a:p>
          <a:endParaRPr lang="en-US"/>
        </a:p>
      </dgm:t>
    </dgm:pt>
    <dgm:pt modelId="{7EF09845-47ED-42F6-98F1-F44FCEF64B94}">
      <dgm:prSet phldrT="[Text]" phldr="0"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</a:rPr>
            <a:t>Market</a:t>
          </a:r>
        </a:p>
      </dgm:t>
    </dgm:pt>
    <dgm:pt modelId="{E81A62EF-02C3-48C1-B166-17DCF80FB9F6}" type="parTrans" cxnId="{0EAE2BE6-E6C1-41A1-84E9-DE29B9277409}">
      <dgm:prSet/>
      <dgm:spPr/>
      <dgm:t>
        <a:bodyPr/>
        <a:lstStyle/>
        <a:p>
          <a:endParaRPr lang="en-US"/>
        </a:p>
      </dgm:t>
    </dgm:pt>
    <dgm:pt modelId="{A5451ABF-8094-4880-AAAF-571EAA70DEED}" type="sibTrans" cxnId="{0EAE2BE6-E6C1-41A1-84E9-DE29B9277409}">
      <dgm:prSet/>
      <dgm:spPr/>
      <dgm:t>
        <a:bodyPr/>
        <a:lstStyle/>
        <a:p>
          <a:endParaRPr lang="en-US"/>
        </a:p>
      </dgm:t>
    </dgm:pt>
    <dgm:pt modelId="{B9C8D07A-7851-4171-95EF-86130A3B9995}">
      <dgm:prSet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</a:rPr>
            <a:t>Global CTs</a:t>
          </a:r>
        </a:p>
      </dgm:t>
    </dgm:pt>
    <dgm:pt modelId="{83765D32-046C-4E9F-B712-EEFEA6A00BFF}" type="parTrans" cxnId="{CABB7B98-33ED-4637-B0B5-6564A2B2AD5F}">
      <dgm:prSet/>
      <dgm:spPr/>
      <dgm:t>
        <a:bodyPr/>
        <a:lstStyle/>
        <a:p>
          <a:endParaRPr lang="en-US"/>
        </a:p>
      </dgm:t>
    </dgm:pt>
    <dgm:pt modelId="{1C3CB4C7-79A9-4FFB-855E-E4802B33BFF7}" type="sibTrans" cxnId="{CABB7B98-33ED-4637-B0B5-6564A2B2AD5F}">
      <dgm:prSet/>
      <dgm:spPr/>
      <dgm:t>
        <a:bodyPr/>
        <a:lstStyle/>
        <a:p>
          <a:endParaRPr lang="en-US"/>
        </a:p>
      </dgm:t>
    </dgm:pt>
    <dgm:pt modelId="{15AAE3D1-F511-4383-9BD9-ABAC75DED045}" type="pres">
      <dgm:prSet presAssocID="{FC9B67D1-05FF-482A-838F-84BCDC9DB46B}" presName="Name0" presStyleCnt="0">
        <dgm:presLayoutVars>
          <dgm:dir/>
          <dgm:resizeHandles val="exact"/>
        </dgm:presLayoutVars>
      </dgm:prSet>
      <dgm:spPr/>
    </dgm:pt>
    <dgm:pt modelId="{1C6DD308-AA6B-4B4D-B19F-9D38F27ECAAB}" type="pres">
      <dgm:prSet presAssocID="{DEDEEBF9-C515-4CAE-AD56-1000F0091525}" presName="composite" presStyleCnt="0"/>
      <dgm:spPr/>
    </dgm:pt>
    <dgm:pt modelId="{691C6A9B-EB68-4312-A0D4-41B0A0117F4D}" type="pres">
      <dgm:prSet presAssocID="{DEDEEBF9-C515-4CAE-AD56-1000F0091525}" presName="bgChev" presStyleLbl="node1" presStyleIdx="0" presStyleCnt="4"/>
      <dgm:spPr/>
    </dgm:pt>
    <dgm:pt modelId="{FB2B9F7C-0978-4F5F-B77F-D865F50306A6}" type="pres">
      <dgm:prSet presAssocID="{DEDEEBF9-C515-4CAE-AD56-1000F0091525}" presName="txNode" presStyleLbl="fgAcc1" presStyleIdx="0" presStyleCnt="4">
        <dgm:presLayoutVars>
          <dgm:bulletEnabled val="1"/>
        </dgm:presLayoutVars>
      </dgm:prSet>
      <dgm:spPr/>
    </dgm:pt>
    <dgm:pt modelId="{D51A8DB6-5362-44D6-80B4-8B68079FD5EF}" type="pres">
      <dgm:prSet presAssocID="{5DE9ECF7-FE79-49BB-8033-20811B2246BC}" presName="compositeSpace" presStyleCnt="0"/>
      <dgm:spPr/>
    </dgm:pt>
    <dgm:pt modelId="{85649F9E-A091-432B-A709-EDEB838AC309}" type="pres">
      <dgm:prSet presAssocID="{E208FE1E-A258-4342-87C1-30267C2F1C78}" presName="composite" presStyleCnt="0"/>
      <dgm:spPr/>
    </dgm:pt>
    <dgm:pt modelId="{B6C3979C-471F-4259-B2C3-D17BCAB15B48}" type="pres">
      <dgm:prSet presAssocID="{E208FE1E-A258-4342-87C1-30267C2F1C78}" presName="bgChev" presStyleLbl="node1" presStyleIdx="1" presStyleCnt="4"/>
      <dgm:spPr/>
    </dgm:pt>
    <dgm:pt modelId="{7B0836F9-B726-4B2A-A0AE-F9A3501F90A7}" type="pres">
      <dgm:prSet presAssocID="{E208FE1E-A258-4342-87C1-30267C2F1C78}" presName="txNode" presStyleLbl="fgAcc1" presStyleIdx="1" presStyleCnt="4">
        <dgm:presLayoutVars>
          <dgm:bulletEnabled val="1"/>
        </dgm:presLayoutVars>
      </dgm:prSet>
      <dgm:spPr/>
    </dgm:pt>
    <dgm:pt modelId="{C4960E6B-6D45-4A2B-B017-BCB0CC5640A6}" type="pres">
      <dgm:prSet presAssocID="{8F259589-D78F-4DA2-A8CD-45438C86F2E4}" presName="compositeSpace" presStyleCnt="0"/>
      <dgm:spPr/>
    </dgm:pt>
    <dgm:pt modelId="{9A4D63EC-3307-45A5-ACA7-27897E530E4A}" type="pres">
      <dgm:prSet presAssocID="{7EF09845-47ED-42F6-98F1-F44FCEF64B94}" presName="composite" presStyleCnt="0"/>
      <dgm:spPr/>
    </dgm:pt>
    <dgm:pt modelId="{E9A16689-36FC-4B66-9289-FB44586E6C85}" type="pres">
      <dgm:prSet presAssocID="{7EF09845-47ED-42F6-98F1-F44FCEF64B94}" presName="bgChev" presStyleLbl="node1" presStyleIdx="2" presStyleCnt="4"/>
      <dgm:spPr/>
    </dgm:pt>
    <dgm:pt modelId="{2F4CECE4-1BCE-44BE-AC30-2282ACE82062}" type="pres">
      <dgm:prSet presAssocID="{7EF09845-47ED-42F6-98F1-F44FCEF64B94}" presName="txNode" presStyleLbl="fgAcc1" presStyleIdx="2" presStyleCnt="4">
        <dgm:presLayoutVars>
          <dgm:bulletEnabled val="1"/>
        </dgm:presLayoutVars>
      </dgm:prSet>
      <dgm:spPr/>
    </dgm:pt>
    <dgm:pt modelId="{66D73DDB-7B40-40AA-9773-6B531E1186BC}" type="pres">
      <dgm:prSet presAssocID="{A5451ABF-8094-4880-AAAF-571EAA70DEED}" presName="compositeSpace" presStyleCnt="0"/>
      <dgm:spPr/>
    </dgm:pt>
    <dgm:pt modelId="{0FCF0C09-645E-436E-96D6-0AE6DCE132DD}" type="pres">
      <dgm:prSet presAssocID="{B9C8D07A-7851-4171-95EF-86130A3B9995}" presName="composite" presStyleCnt="0"/>
      <dgm:spPr/>
    </dgm:pt>
    <dgm:pt modelId="{C72984A6-291E-4685-BD8A-F218E99DD4E2}" type="pres">
      <dgm:prSet presAssocID="{B9C8D07A-7851-4171-95EF-86130A3B9995}" presName="bgChev" presStyleLbl="node1" presStyleIdx="3" presStyleCnt="4"/>
      <dgm:spPr/>
    </dgm:pt>
    <dgm:pt modelId="{554ECDC0-5C07-4DDC-9ED8-A7B60969482A}" type="pres">
      <dgm:prSet presAssocID="{B9C8D07A-7851-4171-95EF-86130A3B999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BD6FA24-DBBB-4DD2-8937-A18D0C7278C4}" type="presOf" srcId="{E208FE1E-A258-4342-87C1-30267C2F1C78}" destId="{7B0836F9-B726-4B2A-A0AE-F9A3501F90A7}" srcOrd="0" destOrd="0" presId="urn:microsoft.com/office/officeart/2005/8/layout/chevronAccent+Icon"/>
    <dgm:cxn modelId="{DCFCDB34-DB04-4698-A9F8-03F790B8A42C}" type="presOf" srcId="{DEDEEBF9-C515-4CAE-AD56-1000F0091525}" destId="{FB2B9F7C-0978-4F5F-B77F-D865F50306A6}" srcOrd="0" destOrd="0" presId="urn:microsoft.com/office/officeart/2005/8/layout/chevronAccent+Icon"/>
    <dgm:cxn modelId="{48BE2078-F878-411D-BC95-8190ACB0CACC}" srcId="{FC9B67D1-05FF-482A-838F-84BCDC9DB46B}" destId="{DEDEEBF9-C515-4CAE-AD56-1000F0091525}" srcOrd="0" destOrd="0" parTransId="{A8AA3BB8-E65E-4678-980C-D7DC83C7FF7F}" sibTransId="{5DE9ECF7-FE79-49BB-8033-20811B2246BC}"/>
    <dgm:cxn modelId="{CABB7B98-33ED-4637-B0B5-6564A2B2AD5F}" srcId="{FC9B67D1-05FF-482A-838F-84BCDC9DB46B}" destId="{B9C8D07A-7851-4171-95EF-86130A3B9995}" srcOrd="3" destOrd="0" parTransId="{83765D32-046C-4E9F-B712-EEFEA6A00BFF}" sibTransId="{1C3CB4C7-79A9-4FFB-855E-E4802B33BFF7}"/>
    <dgm:cxn modelId="{FB4FF3C9-D71F-4939-9B69-3C6C81339408}" srcId="{FC9B67D1-05FF-482A-838F-84BCDC9DB46B}" destId="{E208FE1E-A258-4342-87C1-30267C2F1C78}" srcOrd="1" destOrd="0" parTransId="{988A9D1C-0E5F-4775-B788-189C482C64C8}" sibTransId="{8F259589-D78F-4DA2-A8CD-45438C86F2E4}"/>
    <dgm:cxn modelId="{B16875D3-9E10-4EF8-93E6-2FD0BA6AAA89}" type="presOf" srcId="{FC9B67D1-05FF-482A-838F-84BCDC9DB46B}" destId="{15AAE3D1-F511-4383-9BD9-ABAC75DED045}" srcOrd="0" destOrd="0" presId="urn:microsoft.com/office/officeart/2005/8/layout/chevronAccent+Icon"/>
    <dgm:cxn modelId="{FA77ACDA-7334-4097-BF88-FC74071013DE}" type="presOf" srcId="{7EF09845-47ED-42F6-98F1-F44FCEF64B94}" destId="{2F4CECE4-1BCE-44BE-AC30-2282ACE82062}" srcOrd="0" destOrd="0" presId="urn:microsoft.com/office/officeart/2005/8/layout/chevronAccent+Icon"/>
    <dgm:cxn modelId="{0EAE2BE6-E6C1-41A1-84E9-DE29B9277409}" srcId="{FC9B67D1-05FF-482A-838F-84BCDC9DB46B}" destId="{7EF09845-47ED-42F6-98F1-F44FCEF64B94}" srcOrd="2" destOrd="0" parTransId="{E81A62EF-02C3-48C1-B166-17DCF80FB9F6}" sibTransId="{A5451ABF-8094-4880-AAAF-571EAA70DEED}"/>
    <dgm:cxn modelId="{DF46A7ED-F086-41A3-B56C-A428EB76D23E}" type="presOf" srcId="{B9C8D07A-7851-4171-95EF-86130A3B9995}" destId="{554ECDC0-5C07-4DDC-9ED8-A7B60969482A}" srcOrd="0" destOrd="0" presId="urn:microsoft.com/office/officeart/2005/8/layout/chevronAccent+Icon"/>
    <dgm:cxn modelId="{1AB0F094-A82A-413E-92D8-CDE69C3402A4}" type="presParOf" srcId="{15AAE3D1-F511-4383-9BD9-ABAC75DED045}" destId="{1C6DD308-AA6B-4B4D-B19F-9D38F27ECAAB}" srcOrd="0" destOrd="0" presId="urn:microsoft.com/office/officeart/2005/8/layout/chevronAccent+Icon"/>
    <dgm:cxn modelId="{558C982A-205E-4114-A97F-3919DC970D58}" type="presParOf" srcId="{1C6DD308-AA6B-4B4D-B19F-9D38F27ECAAB}" destId="{691C6A9B-EB68-4312-A0D4-41B0A0117F4D}" srcOrd="0" destOrd="0" presId="urn:microsoft.com/office/officeart/2005/8/layout/chevronAccent+Icon"/>
    <dgm:cxn modelId="{E63DDD3F-B4EE-498A-AEEB-4EE85FBD2A95}" type="presParOf" srcId="{1C6DD308-AA6B-4B4D-B19F-9D38F27ECAAB}" destId="{FB2B9F7C-0978-4F5F-B77F-D865F50306A6}" srcOrd="1" destOrd="0" presId="urn:microsoft.com/office/officeart/2005/8/layout/chevronAccent+Icon"/>
    <dgm:cxn modelId="{F271B388-2AEA-4AB9-B610-AD6F12BA182F}" type="presParOf" srcId="{15AAE3D1-F511-4383-9BD9-ABAC75DED045}" destId="{D51A8DB6-5362-44D6-80B4-8B68079FD5EF}" srcOrd="1" destOrd="0" presId="urn:microsoft.com/office/officeart/2005/8/layout/chevronAccent+Icon"/>
    <dgm:cxn modelId="{984487E7-0C65-47F9-8A35-28CCCE38DFFB}" type="presParOf" srcId="{15AAE3D1-F511-4383-9BD9-ABAC75DED045}" destId="{85649F9E-A091-432B-A709-EDEB838AC309}" srcOrd="2" destOrd="0" presId="urn:microsoft.com/office/officeart/2005/8/layout/chevronAccent+Icon"/>
    <dgm:cxn modelId="{6719A976-C5BC-44F4-9E9F-1BBF447CE999}" type="presParOf" srcId="{85649F9E-A091-432B-A709-EDEB838AC309}" destId="{B6C3979C-471F-4259-B2C3-D17BCAB15B48}" srcOrd="0" destOrd="0" presId="urn:microsoft.com/office/officeart/2005/8/layout/chevronAccent+Icon"/>
    <dgm:cxn modelId="{8CCEF603-3CCC-422F-A80C-8E7605E72583}" type="presParOf" srcId="{85649F9E-A091-432B-A709-EDEB838AC309}" destId="{7B0836F9-B726-4B2A-A0AE-F9A3501F90A7}" srcOrd="1" destOrd="0" presId="urn:microsoft.com/office/officeart/2005/8/layout/chevronAccent+Icon"/>
    <dgm:cxn modelId="{D85FB1DD-0365-4645-AF39-739C61EA8C20}" type="presParOf" srcId="{15AAE3D1-F511-4383-9BD9-ABAC75DED045}" destId="{C4960E6B-6D45-4A2B-B017-BCB0CC5640A6}" srcOrd="3" destOrd="0" presId="urn:microsoft.com/office/officeart/2005/8/layout/chevronAccent+Icon"/>
    <dgm:cxn modelId="{B10C7ACB-A8DD-4F80-A323-114D662BA22A}" type="presParOf" srcId="{15AAE3D1-F511-4383-9BD9-ABAC75DED045}" destId="{9A4D63EC-3307-45A5-ACA7-27897E530E4A}" srcOrd="4" destOrd="0" presId="urn:microsoft.com/office/officeart/2005/8/layout/chevronAccent+Icon"/>
    <dgm:cxn modelId="{8BE8018E-082B-435C-B8B6-343036D05CB7}" type="presParOf" srcId="{9A4D63EC-3307-45A5-ACA7-27897E530E4A}" destId="{E9A16689-36FC-4B66-9289-FB44586E6C85}" srcOrd="0" destOrd="0" presId="urn:microsoft.com/office/officeart/2005/8/layout/chevronAccent+Icon"/>
    <dgm:cxn modelId="{EC0B3907-849D-4FB6-AAE7-6A75C90963ED}" type="presParOf" srcId="{9A4D63EC-3307-45A5-ACA7-27897E530E4A}" destId="{2F4CECE4-1BCE-44BE-AC30-2282ACE82062}" srcOrd="1" destOrd="0" presId="urn:microsoft.com/office/officeart/2005/8/layout/chevronAccent+Icon"/>
    <dgm:cxn modelId="{1B9E6A59-B7AC-4844-9847-CAE127550098}" type="presParOf" srcId="{15AAE3D1-F511-4383-9BD9-ABAC75DED045}" destId="{66D73DDB-7B40-40AA-9773-6B531E1186BC}" srcOrd="5" destOrd="0" presId="urn:microsoft.com/office/officeart/2005/8/layout/chevronAccent+Icon"/>
    <dgm:cxn modelId="{18BBC5E8-7AF3-4E30-AA96-46062DE66CCA}" type="presParOf" srcId="{15AAE3D1-F511-4383-9BD9-ABAC75DED045}" destId="{0FCF0C09-645E-436E-96D6-0AE6DCE132DD}" srcOrd="6" destOrd="0" presId="urn:microsoft.com/office/officeart/2005/8/layout/chevronAccent+Icon"/>
    <dgm:cxn modelId="{FF8A7393-76A0-4F82-9CB3-0059D1244F65}" type="presParOf" srcId="{0FCF0C09-645E-436E-96D6-0AE6DCE132DD}" destId="{C72984A6-291E-4685-BD8A-F218E99DD4E2}" srcOrd="0" destOrd="0" presId="urn:microsoft.com/office/officeart/2005/8/layout/chevronAccent+Icon"/>
    <dgm:cxn modelId="{3E9D3060-63E9-4ED2-9DE1-94C726082190}" type="presParOf" srcId="{0FCF0C09-645E-436E-96D6-0AE6DCE132DD}" destId="{554ECDC0-5C07-4DDC-9ED8-A7B60969482A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C6A9B-EB68-4312-A0D4-41B0A0117F4D}">
      <dsp:nvSpPr>
        <dsp:cNvPr id="0" name=""/>
        <dsp:cNvSpPr/>
      </dsp:nvSpPr>
      <dsp:spPr>
        <a:xfrm>
          <a:off x="5440" y="2619577"/>
          <a:ext cx="2560609" cy="9883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B9F7C-0978-4F5F-B77F-D865F50306A6}">
      <dsp:nvSpPr>
        <dsp:cNvPr id="0" name=""/>
        <dsp:cNvSpPr/>
      </dsp:nvSpPr>
      <dsp:spPr>
        <a:xfrm>
          <a:off x="688269" y="2866676"/>
          <a:ext cx="2162292" cy="988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Discovery</a:t>
          </a:r>
        </a:p>
      </dsp:txBody>
      <dsp:txXfrm>
        <a:off x="717218" y="2895625"/>
        <a:ext cx="2104394" cy="930497"/>
      </dsp:txXfrm>
    </dsp:sp>
    <dsp:sp modelId="{B6C3979C-471F-4259-B2C3-D17BCAB15B48}">
      <dsp:nvSpPr>
        <dsp:cNvPr id="0" name=""/>
        <dsp:cNvSpPr/>
      </dsp:nvSpPr>
      <dsp:spPr>
        <a:xfrm>
          <a:off x="2930225" y="2619577"/>
          <a:ext cx="2560609" cy="9883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36F9-B726-4B2A-A0AE-F9A3501F90A7}">
      <dsp:nvSpPr>
        <dsp:cNvPr id="0" name=""/>
        <dsp:cNvSpPr/>
      </dsp:nvSpPr>
      <dsp:spPr>
        <a:xfrm>
          <a:off x="3613054" y="2866676"/>
          <a:ext cx="2162292" cy="988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2060"/>
              </a:solidFill>
            </a:rPr>
            <a:t>Clinical Substantiation</a:t>
          </a:r>
        </a:p>
      </dsp:txBody>
      <dsp:txXfrm>
        <a:off x="3642003" y="2895625"/>
        <a:ext cx="2104394" cy="930497"/>
      </dsp:txXfrm>
    </dsp:sp>
    <dsp:sp modelId="{E9A16689-36FC-4B66-9289-FB44586E6C85}">
      <dsp:nvSpPr>
        <dsp:cNvPr id="0" name=""/>
        <dsp:cNvSpPr/>
      </dsp:nvSpPr>
      <dsp:spPr>
        <a:xfrm>
          <a:off x="5855010" y="2619577"/>
          <a:ext cx="2560609" cy="9883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CECE4-1BCE-44BE-AC30-2282ACE82062}">
      <dsp:nvSpPr>
        <dsp:cNvPr id="0" name=""/>
        <dsp:cNvSpPr/>
      </dsp:nvSpPr>
      <dsp:spPr>
        <a:xfrm>
          <a:off x="6537839" y="2866676"/>
          <a:ext cx="2162292" cy="988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Market</a:t>
          </a:r>
        </a:p>
      </dsp:txBody>
      <dsp:txXfrm>
        <a:off x="6566788" y="2895625"/>
        <a:ext cx="2104394" cy="930497"/>
      </dsp:txXfrm>
    </dsp:sp>
    <dsp:sp modelId="{C72984A6-291E-4685-BD8A-F218E99DD4E2}">
      <dsp:nvSpPr>
        <dsp:cNvPr id="0" name=""/>
        <dsp:cNvSpPr/>
      </dsp:nvSpPr>
      <dsp:spPr>
        <a:xfrm>
          <a:off x="8779795" y="2619577"/>
          <a:ext cx="2560609" cy="9883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ECDC0-5C07-4DDC-9ED8-A7B60969482A}">
      <dsp:nvSpPr>
        <dsp:cNvPr id="0" name=""/>
        <dsp:cNvSpPr/>
      </dsp:nvSpPr>
      <dsp:spPr>
        <a:xfrm>
          <a:off x="9462624" y="2866676"/>
          <a:ext cx="2162292" cy="988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Global CTs</a:t>
          </a:r>
        </a:p>
      </dsp:txBody>
      <dsp:txXfrm>
        <a:off x="9491573" y="2895625"/>
        <a:ext cx="2104394" cy="930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0.81555</cdr:x>
      <cdr:y>0.57341</cdr:y>
    </cdr:from>
    <cdr:to>
      <cdr:x>0.8581</cdr:x>
      <cdr:y>0.64721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8C738DB-6B32-76D2-7310-6D8F28004E2A}"/>
            </a:ext>
          </a:extLst>
        </cdr:cNvPr>
        <cdr:cNvSpPr txBox="1"/>
      </cdr:nvSpPr>
      <cdr:spPr>
        <a:xfrm xmlns:a="http://schemas.openxmlformats.org/drawingml/2006/main">
          <a:off x="4441191" y="1994960"/>
          <a:ext cx="231713" cy="256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kern="1200" dirty="0"/>
            <a:t>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C6200-C1DB-4E82-88F9-ABFA607BA373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CA2EA-F868-4A1D-B0B9-F93E49921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8741-1DCF-232B-CF20-E57B444D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B901C-B873-9DD7-9B5D-41F023D81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B6FA2-EAD7-2892-C60D-816DC7772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C9E5-1480-47B1-3B85-2819EC25C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CA2EA-F868-4A1D-B0B9-F93E49921D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5735-D073-1704-FD90-E09B307BE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68E73-27B6-3CA9-CB57-6BCF093C0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9A74-F3E2-C250-EDB1-DCBC2864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4EA2-A88D-A999-C6A6-08A97B22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96231-55B0-724E-C41C-C312F289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D0B6-163C-DF37-5447-11E3AAEF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BAEE2-0BFE-7BF4-18DA-B4829A50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14592-6BE2-E8C2-A8C6-5CB9F026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1B575-40E9-9865-4966-DD9BDAB7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9ABB-2A37-42E2-3A59-775103F0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25FD9C-CF7A-00EF-392D-8A39ED109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0B2B5-DEEF-15A6-E110-7A13C8C04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ECDA-C1CB-7A61-18A6-39194B3D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72C9-2E76-0939-37B8-D14DD206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E871-F9B8-C65F-5CE1-23FE5D42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6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2770A5E-B80D-8023-5A6C-F4C01A7727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53528" y="1281777"/>
            <a:ext cx="4014216" cy="44609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4542184-7E24-353E-EA10-4E1B790E98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1281777"/>
            <a:ext cx="6595873" cy="4460917"/>
          </a:xfrm>
        </p:spPr>
        <p:txBody>
          <a:bodyPr/>
          <a:lstStyle>
            <a:lvl3pPr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877C5-4A4E-259E-52CE-8ECC039CA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451" y="238004"/>
            <a:ext cx="1450301" cy="9108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D007A6-2EAB-7BB4-62C5-64CCEDD2EC2B}"/>
              </a:ext>
            </a:extLst>
          </p:cNvPr>
          <p:cNvSpPr/>
          <p:nvPr userDrawn="1"/>
        </p:nvSpPr>
        <p:spPr>
          <a:xfrm>
            <a:off x="0" y="6101012"/>
            <a:ext cx="12192000" cy="778167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109D9D-CB88-CF8C-D8A7-DE10D554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765537" cy="910816"/>
          </a:xfrm>
        </p:spPr>
        <p:txBody>
          <a:bodyPr/>
          <a:lstStyle>
            <a:lvl1pPr>
              <a:defRPr b="0">
                <a:solidFill>
                  <a:srgbClr val="7030A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F1A39-2C55-FBF5-2E81-DA23E610F511}"/>
              </a:ext>
            </a:extLst>
          </p:cNvPr>
          <p:cNvSpPr txBox="1"/>
          <p:nvPr userDrawn="1"/>
        </p:nvSpPr>
        <p:spPr>
          <a:xfrm>
            <a:off x="11117580" y="6367581"/>
            <a:ext cx="1074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F10C4FC-6AD3-5934-5676-B949C0D98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6231959"/>
            <a:ext cx="7078980" cy="5328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6ED2-FA6F-1461-4DC9-BC722C25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86D1-4A07-1119-BAA3-153F16F6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F8C8-5FD3-189B-25D3-E02467F7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95635-131D-BD25-C793-B2BC24C6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1688F-8F85-8F25-0F1D-916096FF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9D47-F7F0-CCC9-FF85-F513B9DA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6BE49-B6A8-1B8A-AC7D-1365A6FB1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C9CDA-939C-B61C-224A-5940852A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48C5-EAF6-4D18-F1D0-64B15A58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4BE8-77E8-8E26-DA84-D020C59C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9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D33A-259F-531B-62E3-8A9741F3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07A64-C155-568E-34CB-430B742C5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8D804-EFE5-D7FA-D5BB-4C7B2D637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1C2BB-089F-1417-CA09-D202E62F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623B4-8DE3-5E0F-AF4A-43EFE2DA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0FE7C-BB4B-91A2-8593-6926AF9F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7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D340-38F6-6AAA-AD87-039E1109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2304D-70DA-EEBF-149D-ECCA9863F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08CB1-D1AA-F827-9F41-4266A78EC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F61CA-69AF-C0E3-8D64-3B1039A31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BD26B-0DDC-A395-44A0-66252B05C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BC50A-3456-0277-4B25-414624F3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ABC887-E71C-0089-71A6-CF094ADE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F0CF9-219A-F2C5-EA82-7D749A8A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20F8-12EE-D3F2-FFDF-9C57AB89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10563-1CC1-D6EA-35AE-5322DD06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4D4E4-21D4-EF8A-7A85-59926F6F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2C67B-77D9-C17A-A013-8530FF4D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2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1A7DE-37F3-76E7-C727-E8CDF6C9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57B82-1B93-0E14-FC4A-F45638E8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D8D17-833B-F1F8-3620-DA26E00D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3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9AC5-9EFF-BCD5-F738-11733F45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8BFE4-6FF5-E53B-9E20-D99B33400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4C1DA-CA53-5316-BD74-B4BF5940E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E32C-4DA7-1877-305A-9D335409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093E7-5353-BB82-EF83-6F9B5C5C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AA3B-704A-31B3-FAA1-67DE6DBF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6471-343F-2866-CCDE-947F8816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5E9B0-3312-BB2D-0A60-517C10D25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E7DF9-8889-66FB-1B71-9DE94665F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F3539-5F9C-F6DB-DAF7-A7F9692F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CAB66-1612-6199-EAED-D7407091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D99C4-B9D3-44F6-E81D-BECDBB7A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4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CBA51-7121-7DA8-BE64-B4DC50C4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876C4-2699-2418-1F72-3F3FD26FA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78F1-0ADE-7E90-7709-B16EC38BD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91FC0B-183E-4B2E-9245-7CD06F566F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05115-DD05-B5E8-D889-231A7EFF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DE041-95DB-0D70-7C4D-818DB9778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F759F4-9243-4A19-8BB9-520B9353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image" Target="../media/image41.emf"/><Relationship Id="rId18" Type="http://schemas.openxmlformats.org/officeDocument/2006/relationships/image" Target="../media/image46.png"/><Relationship Id="rId3" Type="http://schemas.openxmlformats.org/officeDocument/2006/relationships/image" Target="../media/image38.jpg"/><Relationship Id="rId7" Type="http://schemas.openxmlformats.org/officeDocument/2006/relationships/chart" Target="../charts/chart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jpe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chart" Target="../charts/chart1.xml"/><Relationship Id="rId15" Type="http://schemas.openxmlformats.org/officeDocument/2006/relationships/image" Target="../media/image43.png"/><Relationship Id="rId10" Type="http://schemas.openxmlformats.org/officeDocument/2006/relationships/chart" Target="../charts/chart6.xml"/><Relationship Id="rId19" Type="http://schemas.openxmlformats.org/officeDocument/2006/relationships/image" Target="../media/image47.jpeg"/><Relationship Id="rId4" Type="http://schemas.openxmlformats.org/officeDocument/2006/relationships/image" Target="../media/image39.jpg"/><Relationship Id="rId9" Type="http://schemas.openxmlformats.org/officeDocument/2006/relationships/chart" Target="../charts/chart5.xml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chart" Target="../charts/chart9.xml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11" Type="http://schemas.openxmlformats.org/officeDocument/2006/relationships/image" Target="../media/image52.png"/><Relationship Id="rId5" Type="http://schemas.microsoft.com/office/2007/relationships/hdphoto" Target="../media/hdphoto3.wdp"/><Relationship Id="rId15" Type="http://schemas.openxmlformats.org/officeDocument/2006/relationships/image" Target="../media/image4.jpeg"/><Relationship Id="rId10" Type="http://schemas.openxmlformats.org/officeDocument/2006/relationships/chart" Target="../charts/chart10.xml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63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hart" Target="../charts/chart1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.jpeg"/><Relationship Id="rId18" Type="http://schemas.openxmlformats.org/officeDocument/2006/relationships/image" Target="../media/image74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77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diagramData" Target="../diagrams/data1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4.jpeg"/><Relationship Id="rId10" Type="http://schemas.openxmlformats.org/officeDocument/2006/relationships/image" Target="../media/image68.jpeg"/><Relationship Id="rId19" Type="http://schemas.openxmlformats.org/officeDocument/2006/relationships/image" Target="../media/image7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image" Target="../media/image79.png"/><Relationship Id="rId7" Type="http://schemas.openxmlformats.org/officeDocument/2006/relationships/hyperlink" Target="mailto:yadavh@musbresearch.com" TargetMode="External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image" Target="../media/image78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yadav@usf.edu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81.png"/><Relationship Id="rId15" Type="http://schemas.openxmlformats.org/officeDocument/2006/relationships/image" Target="../media/image72.png"/><Relationship Id="rId10" Type="http://schemas.openxmlformats.org/officeDocument/2006/relationships/image" Target="../media/image68.jpeg"/><Relationship Id="rId19" Type="http://schemas.openxmlformats.org/officeDocument/2006/relationships/image" Target="../media/image4.jpeg"/><Relationship Id="rId4" Type="http://schemas.openxmlformats.org/officeDocument/2006/relationships/image" Target="../media/image80.jpeg"/><Relationship Id="rId9" Type="http://schemas.openxmlformats.org/officeDocument/2006/relationships/image" Target="../media/image67.png"/><Relationship Id="rId1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4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35.png"/><Relationship Id="rId5" Type="http://schemas.openxmlformats.org/officeDocument/2006/relationships/image" Target="../media/image28.jpeg"/><Relationship Id="rId15" Type="http://schemas.openxmlformats.org/officeDocument/2006/relationships/image" Target="../media/image4.jpeg"/><Relationship Id="rId10" Type="http://schemas.openxmlformats.org/officeDocument/2006/relationships/image" Target="../media/image34.emf"/><Relationship Id="rId4" Type="http://schemas.openxmlformats.org/officeDocument/2006/relationships/image" Target="../media/image27.jpeg"/><Relationship Id="rId9" Type="http://schemas.openxmlformats.org/officeDocument/2006/relationships/image" Target="../media/image33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98F10-FC5A-F72A-4683-D49D98B27393}"/>
              </a:ext>
            </a:extLst>
          </p:cNvPr>
          <p:cNvSpPr txBox="1"/>
          <p:nvPr/>
        </p:nvSpPr>
        <p:spPr>
          <a:xfrm>
            <a:off x="0" y="0"/>
            <a:ext cx="12192000" cy="1317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From Discovery To Evidence: Translating Postbiotics Into Clinically Proven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59941-2944-0B3D-E710-1757D115C971}"/>
              </a:ext>
            </a:extLst>
          </p:cNvPr>
          <p:cNvSpPr txBox="1"/>
          <p:nvPr/>
        </p:nvSpPr>
        <p:spPr>
          <a:xfrm>
            <a:off x="1977970" y="1493301"/>
            <a:ext cx="867256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Hariom Yadav, PhD</a:t>
            </a:r>
          </a:p>
          <a:p>
            <a:pPr algn="ctr"/>
            <a:r>
              <a:rPr lang="en-US" sz="20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Director, USF Center for Microbiome Research, Microbiomes Institute</a:t>
            </a:r>
          </a:p>
          <a:p>
            <a:pPr algn="ctr"/>
            <a:r>
              <a:rPr lang="en-US" sz="20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Professor, Department of Neurosurgery, Brain and Spine</a:t>
            </a:r>
          </a:p>
          <a:p>
            <a:pPr algn="ctr"/>
            <a:endParaRPr lang="en-US" sz="2000" dirty="0">
              <a:solidFill>
                <a:srgbClr val="006747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20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Vice-President, MusB Research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17D4FD0E-79B8-93F4-4CC8-460F60976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54744-DEA6-6BD8-9F54-577D268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73" r="17500"/>
          <a:stretch>
            <a:fillRect/>
          </a:stretch>
        </p:blipFill>
        <p:spPr>
          <a:xfrm>
            <a:off x="3389152" y="4415515"/>
            <a:ext cx="5911442" cy="2442485"/>
          </a:xfrm>
          <a:prstGeom prst="rect">
            <a:avLst/>
          </a:prstGeom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A625B527-4C22-6716-1896-EA30B180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9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24101-9E10-FB37-1721-6A482074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C853E-8217-D028-CDA7-3D12A7E9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2C0C-EFDF-4C4D-B465-D46592AED5A1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0ACAA-96B6-766F-C232-849138C00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" t="2942" r="4653" b="3607"/>
          <a:stretch/>
        </p:blipFill>
        <p:spPr>
          <a:xfrm>
            <a:off x="3810001" y="292578"/>
            <a:ext cx="3484188" cy="64643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43DDA7-8F04-3327-DF7C-4C97F8526122}"/>
              </a:ext>
            </a:extLst>
          </p:cNvPr>
          <p:cNvGrpSpPr/>
          <p:nvPr/>
        </p:nvGrpSpPr>
        <p:grpSpPr>
          <a:xfrm>
            <a:off x="7086600" y="382440"/>
            <a:ext cx="1925655" cy="6305366"/>
            <a:chOff x="5659812" y="416110"/>
            <a:chExt cx="1925655" cy="630536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410F13C-6689-323A-D9AC-C7D08ECE1016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00" y="854076"/>
              <a:ext cx="0" cy="5867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8B29E2-5444-51E8-B70D-B42A5C17604A}"/>
                </a:ext>
              </a:extLst>
            </p:cNvPr>
            <p:cNvSpPr txBox="1"/>
            <p:nvPr/>
          </p:nvSpPr>
          <p:spPr>
            <a:xfrm>
              <a:off x="6216502" y="3353860"/>
              <a:ext cx="136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Young FMT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Butyrate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E1DA26-D920-7B30-FA85-9E1541E8EB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7400" y="3681454"/>
              <a:ext cx="381000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3C9DBA-73D6-216E-39AC-71FABC5FA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591711">
              <a:off x="5659812" y="416110"/>
              <a:ext cx="415177" cy="43293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83E4750-86F7-681C-8D16-1E4340B15131}"/>
              </a:ext>
            </a:extLst>
          </p:cNvPr>
          <p:cNvSpPr txBox="1"/>
          <p:nvPr/>
        </p:nvSpPr>
        <p:spPr>
          <a:xfrm>
            <a:off x="76200" y="46210"/>
            <a:ext cx="256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Summary #1</a:t>
            </a:r>
          </a:p>
        </p:txBody>
      </p:sp>
      <p:pic>
        <p:nvPicPr>
          <p:cNvPr id="6" name="Picture 2" descr="Excellence Starts Here | University of South Florida">
            <a:extLst>
              <a:ext uri="{FF2B5EF4-FFF2-40B4-BE49-F238E27FC236}">
                <a16:creationId xmlns:a16="http://schemas.microsoft.com/office/drawing/2014/main" id="{5F77632C-3079-158F-AD87-368E8CDC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7770"/>
            <a:ext cx="990600" cy="2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2A253-A381-DAFE-A1A1-FD74BFD972CF}"/>
              </a:ext>
            </a:extLst>
          </p:cNvPr>
          <p:cNvSpPr txBox="1"/>
          <p:nvPr/>
        </p:nvSpPr>
        <p:spPr>
          <a:xfrm>
            <a:off x="7422963" y="6172200"/>
            <a:ext cx="458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rgbClr val="006747"/>
                </a:solidFill>
              </a:rPr>
              <a:t>Mishra et al by Yadav lab, JCI-Insight; 2024 (PMID: 38329121)</a:t>
            </a:r>
          </a:p>
        </p:txBody>
      </p:sp>
      <p:pic>
        <p:nvPicPr>
          <p:cNvPr id="13" name="Picture 2" descr="MiaGB Study | MiaGB Study">
            <a:extLst>
              <a:ext uri="{FF2B5EF4-FFF2-40B4-BE49-F238E27FC236}">
                <a16:creationId xmlns:a16="http://schemas.microsoft.com/office/drawing/2014/main" id="{945AB001-A09D-D997-E597-829A766F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usB™ Research">
            <a:extLst>
              <a:ext uri="{FF2B5EF4-FFF2-40B4-BE49-F238E27FC236}">
                <a16:creationId xmlns:a16="http://schemas.microsoft.com/office/drawing/2014/main" id="{7133F8AC-5155-CF95-C978-0A89E238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88E9C-C8CB-6996-D4F8-8EF019BCF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8D415A-8E18-6719-589D-D6F844084BFB}"/>
              </a:ext>
            </a:extLst>
          </p:cNvPr>
          <p:cNvSpPr txBox="1"/>
          <p:nvPr/>
        </p:nvSpPr>
        <p:spPr>
          <a:xfrm>
            <a:off x="0" y="0"/>
            <a:ext cx="12192000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Today’s talking points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016D2CF7-6E7D-868E-87FF-84DD2AC6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5F2F7BE0-A83D-8CE7-9A39-C813EAC9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C7CC1-59B9-5222-9414-06BA1712CA3E}"/>
              </a:ext>
            </a:extLst>
          </p:cNvPr>
          <p:cNvSpPr txBox="1"/>
          <p:nvPr/>
        </p:nvSpPr>
        <p:spPr>
          <a:xfrm>
            <a:off x="105715" y="1030949"/>
            <a:ext cx="10452485" cy="467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and how microbiome contributes in longevity?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manipulation of microbiome enhance longevity?</a:t>
            </a:r>
          </a:p>
          <a:p>
            <a:pPr lvl="1">
              <a:lnSpc>
                <a:spcPct val="115000"/>
              </a:lnSpc>
              <a:spcAft>
                <a:spcPts val="1800"/>
              </a:spcAft>
            </a:pPr>
            <a:r>
              <a:rPr lang="en-US" sz="24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Classical example: How we can improve brain and muscles through gut.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Discovery of Postbiotics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Moving from lab to market</a:t>
            </a:r>
            <a:r>
              <a:rPr lang="en-US" sz="36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 clinical substantiation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path forward: </a:t>
            </a:r>
            <a:r>
              <a:rPr lang="en-US" sz="20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platform for faster, inexpensive and global markets</a:t>
            </a:r>
            <a:endParaRPr lang="en-US" sz="2800" b="1" kern="100" dirty="0">
              <a:solidFill>
                <a:schemeClr val="bg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Microbiome PNG Transparent Images Free Download | Vector Files | Pngtree">
            <a:extLst>
              <a:ext uri="{FF2B5EF4-FFF2-40B4-BE49-F238E27FC236}">
                <a16:creationId xmlns:a16="http://schemas.microsoft.com/office/drawing/2014/main" id="{5BD698C9-9CB5-065E-E853-C9A2D8DC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8200" y="2204437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stines - Free medical icons">
            <a:extLst>
              <a:ext uri="{FF2B5EF4-FFF2-40B4-BE49-F238E27FC236}">
                <a16:creationId xmlns:a16="http://schemas.microsoft.com/office/drawing/2014/main" id="{19A6F1E1-68DF-AC04-49B9-43868E0B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7108" y="2413312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ging - Free people icons">
            <a:extLst>
              <a:ext uri="{FF2B5EF4-FFF2-40B4-BE49-F238E27FC236}">
                <a16:creationId xmlns:a16="http://schemas.microsoft.com/office/drawing/2014/main" id="{861FC0A9-31A7-8D02-0B26-3F951FD3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359" y="3774780"/>
            <a:ext cx="1791641" cy="1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05BF05E-51D7-2BE7-375B-88EEEC6E3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3945" r="17666" b="13761"/>
          <a:stretch>
            <a:fillRect/>
          </a:stretch>
        </p:blipFill>
        <p:spPr bwMode="auto">
          <a:xfrm>
            <a:off x="10545706" y="616342"/>
            <a:ext cx="1217940" cy="1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4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F3E66-2F72-A602-0CA0-B4ED0176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56A9EA50-4433-E923-65F0-2FB24180A49F}"/>
              </a:ext>
            </a:extLst>
          </p:cNvPr>
          <p:cNvGrpSpPr/>
          <p:nvPr/>
        </p:nvGrpSpPr>
        <p:grpSpPr>
          <a:xfrm>
            <a:off x="5936342" y="637761"/>
            <a:ext cx="6201287" cy="5505434"/>
            <a:chOff x="5936342" y="637761"/>
            <a:chExt cx="6201287" cy="55054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F1C814-6A72-4889-6FF0-3B52F02F7A4B}"/>
                </a:ext>
              </a:extLst>
            </p:cNvPr>
            <p:cNvGrpSpPr/>
            <p:nvPr/>
          </p:nvGrpSpPr>
          <p:grpSpPr>
            <a:xfrm>
              <a:off x="5936342" y="2912884"/>
              <a:ext cx="3414650" cy="3230311"/>
              <a:chOff x="2392435" y="3318435"/>
              <a:chExt cx="3414650" cy="323031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C10662-0074-8EEB-0FBE-56E981890317}"/>
                  </a:ext>
                </a:extLst>
              </p:cNvPr>
              <p:cNvSpPr/>
              <p:nvPr/>
            </p:nvSpPr>
            <p:spPr>
              <a:xfrm>
                <a:off x="3081357" y="3318435"/>
                <a:ext cx="64152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 sz="10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dirty="0"/>
                  <a:t>Control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2061DE8-F61C-3EF4-F3E4-F6F2DA13AC85}"/>
                  </a:ext>
                </a:extLst>
              </p:cNvPr>
              <p:cNvSpPr/>
              <p:nvPr/>
            </p:nvSpPr>
            <p:spPr>
              <a:xfrm>
                <a:off x="4721285" y="3321019"/>
                <a:ext cx="46198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 sz="10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dirty="0"/>
                  <a:t>D3-5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45BD1B-F79A-3BF8-7AA3-812933071B5C}"/>
                  </a:ext>
                </a:extLst>
              </p:cNvPr>
              <p:cNvSpPr txBox="1"/>
              <p:nvPr/>
            </p:nvSpPr>
            <p:spPr>
              <a:xfrm rot="16200000">
                <a:off x="1006287" y="4873447"/>
                <a:ext cx="303390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 White adipose tissue                            Liver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01D10C9-180D-329E-9B2D-0D411CB0EF2C}"/>
                  </a:ext>
                </a:extLst>
              </p:cNvPr>
              <p:cNvGrpSpPr/>
              <p:nvPr/>
            </p:nvGrpSpPr>
            <p:grpSpPr>
              <a:xfrm>
                <a:off x="2610182" y="3508942"/>
                <a:ext cx="3196903" cy="3039804"/>
                <a:chOff x="1238573" y="3451355"/>
                <a:chExt cx="3196903" cy="3039804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BAC1B577-5EAD-3DEE-A29E-1EE821897204}"/>
                    </a:ext>
                  </a:extLst>
                </p:cNvPr>
                <p:cNvGrpSpPr/>
                <p:nvPr/>
              </p:nvGrpSpPr>
              <p:grpSpPr>
                <a:xfrm>
                  <a:off x="1248098" y="4981472"/>
                  <a:ext cx="3187378" cy="1509687"/>
                  <a:chOff x="1238573" y="6705497"/>
                  <a:chExt cx="3187378" cy="1509687"/>
                </a:xfrm>
              </p:grpSpPr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DD06A301-2E56-734D-2962-4DEFA0EBC4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8573" y="6705497"/>
                    <a:ext cx="3084576" cy="1505712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699A2D2-B423-9315-ED2E-46FE7CC9B831}"/>
                      </a:ext>
                    </a:extLst>
                  </p:cNvPr>
                  <p:cNvSpPr txBox="1"/>
                  <p:nvPr/>
                </p:nvSpPr>
                <p:spPr>
                  <a:xfrm>
                    <a:off x="3952724" y="8045907"/>
                    <a:ext cx="473227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µ</a:t>
                    </a:r>
                    <a:r>
                      <a:rPr lang="en-US" altLang="zh-CN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en-US" sz="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2F7C922A-4AD8-816A-BFA1-21C110644C0B}"/>
                      </a:ext>
                    </a:extLst>
                  </p:cNvPr>
                  <p:cNvSpPr txBox="1"/>
                  <p:nvPr/>
                </p:nvSpPr>
                <p:spPr>
                  <a:xfrm>
                    <a:off x="2220647" y="8045907"/>
                    <a:ext cx="473227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µ</a:t>
                    </a:r>
                    <a:r>
                      <a:rPr lang="en-US" altLang="zh-CN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en-US" sz="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E679EC9-5324-B5AF-0C72-E84121BB351D}"/>
                    </a:ext>
                  </a:extLst>
                </p:cNvPr>
                <p:cNvGrpSpPr/>
                <p:nvPr/>
              </p:nvGrpSpPr>
              <p:grpSpPr>
                <a:xfrm>
                  <a:off x="1238573" y="3451355"/>
                  <a:ext cx="3162213" cy="1503832"/>
                  <a:chOff x="1295454" y="6567342"/>
                  <a:chExt cx="3162213" cy="1503832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6C106000-3E9D-4643-FC45-B59F9117D3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5454" y="6567342"/>
                    <a:ext cx="3079096" cy="149991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CA017A0-FC7E-9615-94E9-412508EDE2C9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449" y="7889115"/>
                    <a:ext cx="473227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µ</a:t>
                    </a:r>
                    <a:r>
                      <a:rPr lang="en-US" altLang="zh-CN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en-US" sz="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0CB7AD0-398C-0125-F57D-405CB3B137AB}"/>
                      </a:ext>
                    </a:extLst>
                  </p:cNvPr>
                  <p:cNvSpPr txBox="1"/>
                  <p:nvPr/>
                </p:nvSpPr>
                <p:spPr>
                  <a:xfrm>
                    <a:off x="3984440" y="7901897"/>
                    <a:ext cx="473227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µ</a:t>
                    </a:r>
                    <a:r>
                      <a:rPr lang="en-US" altLang="zh-CN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en-US" sz="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A7E9FB1-0477-3663-FDC4-81ECC46BAD9C}"/>
                </a:ext>
              </a:extLst>
            </p:cNvPr>
            <p:cNvGrpSpPr/>
            <p:nvPr/>
          </p:nvGrpSpPr>
          <p:grpSpPr>
            <a:xfrm>
              <a:off x="9651876" y="637761"/>
              <a:ext cx="2485753" cy="2367883"/>
              <a:chOff x="9316946" y="-511972"/>
              <a:chExt cx="2485753" cy="2367883"/>
            </a:xfrm>
          </p:grpSpPr>
          <p:graphicFrame>
            <p:nvGraphicFramePr>
              <p:cNvPr id="45" name="Chart 44">
                <a:extLst>
                  <a:ext uri="{FF2B5EF4-FFF2-40B4-BE49-F238E27FC236}">
                    <a16:creationId xmlns:a16="http://schemas.microsoft.com/office/drawing/2014/main" id="{9E75DF73-3EC7-4B68-60AF-7CA9687F1B6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544967" y="-501070"/>
              <a:ext cx="2257732" cy="23569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51C32C4-F3DF-F65B-435D-12F9E5C868C4}"/>
                  </a:ext>
                </a:extLst>
              </p:cNvPr>
              <p:cNvSpPr/>
              <p:nvPr/>
            </p:nvSpPr>
            <p:spPr>
              <a:xfrm>
                <a:off x="9755911" y="-511972"/>
                <a:ext cx="45236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 sz="1200" b="0" i="0" u="none" strike="noStrike" kern="1200" spc="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50" dirty="0"/>
                  <a:t>GTT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D87A418-BD3B-6EB5-3DCE-3A4A13DA0272}"/>
                  </a:ext>
                </a:extLst>
              </p:cNvPr>
              <p:cNvSpPr txBox="1"/>
              <p:nvPr/>
            </p:nvSpPr>
            <p:spPr>
              <a:xfrm>
                <a:off x="10535969" y="151136"/>
                <a:ext cx="2519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08F2D86-193D-FC24-611A-1BFD5FD5E513}"/>
                  </a:ext>
                </a:extLst>
              </p:cNvPr>
              <p:cNvSpPr txBox="1"/>
              <p:nvPr/>
            </p:nvSpPr>
            <p:spPr>
              <a:xfrm>
                <a:off x="10868950" y="412147"/>
                <a:ext cx="2519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199E2B6-D291-4E1D-451C-BBC7E8C37137}"/>
                  </a:ext>
                </a:extLst>
              </p:cNvPr>
              <p:cNvSpPr/>
              <p:nvPr/>
            </p:nvSpPr>
            <p:spPr>
              <a:xfrm rot="16200000">
                <a:off x="8529391" y="483343"/>
                <a:ext cx="182133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 sz="1000" b="0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 in blood glucose (%)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1" name="Chart 50">
                <a:extLst>
                  <a:ext uri="{FF2B5EF4-FFF2-40B4-BE49-F238E27FC236}">
                    <a16:creationId xmlns:a16="http://schemas.microsoft.com/office/drawing/2014/main" id="{94CBD018-3CF7-ABC9-FF70-2D11D27CA1B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191784" y="635027"/>
              <a:ext cx="924733" cy="9397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CA362C5-FD1F-7CE3-FB4C-15C749E14459}"/>
                  </a:ext>
                </a:extLst>
              </p:cNvPr>
              <p:cNvSpPr txBox="1"/>
              <p:nvPr/>
            </p:nvSpPr>
            <p:spPr>
              <a:xfrm>
                <a:off x="10753565" y="913954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*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BC8F7B-0F3F-E46C-65CA-87B281B43751}"/>
                  </a:ext>
                </a:extLst>
              </p:cNvPr>
              <p:cNvSpPr txBox="1"/>
              <p:nvPr/>
            </p:nvSpPr>
            <p:spPr>
              <a:xfrm rot="16200000">
                <a:off x="10425787" y="1121219"/>
                <a:ext cx="55656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6E9618-CE84-D623-66ED-A74CA330D972}"/>
                  </a:ext>
                </a:extLst>
              </p:cNvPr>
              <p:cNvSpPr txBox="1"/>
              <p:nvPr/>
            </p:nvSpPr>
            <p:spPr>
              <a:xfrm rot="16200000">
                <a:off x="10662249" y="1181019"/>
                <a:ext cx="4347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DFEA8A1-E1A3-32BC-7D62-77470700EE4C}"/>
                  </a:ext>
                </a:extLst>
              </p:cNvPr>
              <p:cNvSpPr txBox="1"/>
              <p:nvPr/>
            </p:nvSpPr>
            <p:spPr>
              <a:xfrm rot="16200000">
                <a:off x="9994531" y="984286"/>
                <a:ext cx="4122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AUC 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A4CE5B6-FB78-AFEA-B0F8-082F02A93A8B}"/>
                </a:ext>
              </a:extLst>
            </p:cNvPr>
            <p:cNvGrpSpPr/>
            <p:nvPr/>
          </p:nvGrpSpPr>
          <p:grpSpPr>
            <a:xfrm>
              <a:off x="9735503" y="3267645"/>
              <a:ext cx="2186716" cy="2409146"/>
              <a:chOff x="11431092" y="-550415"/>
              <a:chExt cx="2186716" cy="2409146"/>
            </a:xfrm>
          </p:grpSpPr>
          <p:graphicFrame>
            <p:nvGraphicFramePr>
              <p:cNvPr id="44" name="Chart 43">
                <a:extLst>
                  <a:ext uri="{FF2B5EF4-FFF2-40B4-BE49-F238E27FC236}">
                    <a16:creationId xmlns:a16="http://schemas.microsoft.com/office/drawing/2014/main" id="{9D58CE31-3EBF-4BCD-E30A-4E51AED814B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2117530" y="635027"/>
              <a:ext cx="909907" cy="9295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C42B80F-3BEB-5AB6-A42B-831C4A912FA8}"/>
                  </a:ext>
                </a:extLst>
              </p:cNvPr>
              <p:cNvGrpSpPr/>
              <p:nvPr/>
            </p:nvGrpSpPr>
            <p:grpSpPr>
              <a:xfrm>
                <a:off x="11431092" y="-550415"/>
                <a:ext cx="2186716" cy="2409146"/>
                <a:chOff x="-13394" y="2761495"/>
                <a:chExt cx="2186716" cy="2409146"/>
              </a:xfrm>
            </p:grpSpPr>
            <p:graphicFrame>
              <p:nvGraphicFramePr>
                <p:cNvPr id="59" name="Chart 58">
                  <a:extLst>
                    <a:ext uri="{FF2B5EF4-FFF2-40B4-BE49-F238E27FC236}">
                      <a16:creationId xmlns:a16="http://schemas.microsoft.com/office/drawing/2014/main" id="{648DF7FC-825E-8A64-F9B0-1B615DD08202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-13394" y="2772869"/>
                <a:ext cx="2186716" cy="239777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08C1659-7C8F-5A2F-3664-8F6BE29825B7}"/>
                    </a:ext>
                  </a:extLst>
                </p:cNvPr>
                <p:cNvSpPr txBox="1"/>
                <p:nvPr/>
              </p:nvSpPr>
              <p:spPr>
                <a:xfrm>
                  <a:off x="1700095" y="3545556"/>
                  <a:ext cx="2925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dirty="0"/>
                    <a:t>*</a:t>
                  </a:r>
                  <a:endParaRPr lang="en-US" sz="1200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ECB4D35D-BC84-D200-C856-687CD03F073F}"/>
                    </a:ext>
                  </a:extLst>
                </p:cNvPr>
                <p:cNvSpPr/>
                <p:nvPr/>
              </p:nvSpPr>
              <p:spPr>
                <a:xfrm>
                  <a:off x="410645" y="2761495"/>
                  <a:ext cx="385042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 sz="1200" b="0" i="0" u="none" strike="noStrike" kern="1200" spc="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n-US" sz="1050" dirty="0"/>
                    <a:t>ITT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5154304-81B5-2DC9-2FA8-69F085BBC5F3}"/>
                    </a:ext>
                  </a:extLst>
                </p:cNvPr>
                <p:cNvSpPr txBox="1"/>
                <p:nvPr/>
              </p:nvSpPr>
              <p:spPr>
                <a:xfrm>
                  <a:off x="853344" y="3296618"/>
                  <a:ext cx="2925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dirty="0"/>
                    <a:t>*</a:t>
                  </a:r>
                  <a:endParaRPr lang="en-US" sz="1200" dirty="0"/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A1FB9C0-4087-FF7C-C976-777F2080B3B8}"/>
                  </a:ext>
                </a:extLst>
              </p:cNvPr>
              <p:cNvSpPr txBox="1"/>
              <p:nvPr/>
            </p:nvSpPr>
            <p:spPr>
              <a:xfrm rot="16200000">
                <a:off x="11940730" y="1023414"/>
                <a:ext cx="4122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AUC 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46BEC2C-9434-0452-25B9-A437DF7F91D4}"/>
                  </a:ext>
                </a:extLst>
              </p:cNvPr>
              <p:cNvSpPr txBox="1"/>
              <p:nvPr/>
            </p:nvSpPr>
            <p:spPr>
              <a:xfrm rot="16200000">
                <a:off x="12595283" y="1182663"/>
                <a:ext cx="4226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B2471DC-018F-2F52-401D-D646A3EF6FEB}"/>
                  </a:ext>
                </a:extLst>
              </p:cNvPr>
              <p:cNvSpPr txBox="1"/>
              <p:nvPr/>
            </p:nvSpPr>
            <p:spPr>
              <a:xfrm rot="16200000">
                <a:off x="12351503" y="1126628"/>
                <a:ext cx="55199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B27A854-6D01-687C-F667-A057D2A43A58}"/>
              </a:ext>
            </a:extLst>
          </p:cNvPr>
          <p:cNvGrpSpPr/>
          <p:nvPr/>
        </p:nvGrpSpPr>
        <p:grpSpPr>
          <a:xfrm>
            <a:off x="5307782" y="637761"/>
            <a:ext cx="4090517" cy="2477080"/>
            <a:chOff x="5307782" y="637761"/>
            <a:chExt cx="4090517" cy="247708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633661-0A78-50A7-BE48-D8026C9160EA}"/>
                </a:ext>
              </a:extLst>
            </p:cNvPr>
            <p:cNvGrpSpPr/>
            <p:nvPr/>
          </p:nvGrpSpPr>
          <p:grpSpPr>
            <a:xfrm>
              <a:off x="5307782" y="800268"/>
              <a:ext cx="1593454" cy="2314573"/>
              <a:chOff x="301190" y="301059"/>
              <a:chExt cx="1618881" cy="2878908"/>
            </a:xfrm>
          </p:grpSpPr>
          <p:graphicFrame>
            <p:nvGraphicFramePr>
              <p:cNvPr id="79" name="Chart 78">
                <a:extLst>
                  <a:ext uri="{FF2B5EF4-FFF2-40B4-BE49-F238E27FC236}">
                    <a16:creationId xmlns:a16="http://schemas.microsoft.com/office/drawing/2014/main" id="{8C4EC8DC-6189-39A1-6DCD-D26463142CD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72708" y="436767"/>
              <a:ext cx="1247363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09A9802-8F2A-D38D-D178-AB76485F366F}"/>
                  </a:ext>
                </a:extLst>
              </p:cNvPr>
              <p:cNvSpPr/>
              <p:nvPr/>
            </p:nvSpPr>
            <p:spPr>
              <a:xfrm rot="16200000">
                <a:off x="-459863" y="1062112"/>
                <a:ext cx="1959869" cy="437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Gut permeability (µg of FITC per ml serum) 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7CC79F5-7031-E3F2-D58F-F92DC0C67721}"/>
                  </a:ext>
                </a:extLst>
              </p:cNvPr>
              <p:cNvSpPr txBox="1"/>
              <p:nvPr/>
            </p:nvSpPr>
            <p:spPr>
              <a:xfrm rot="16200000">
                <a:off x="950290" y="1876624"/>
                <a:ext cx="586624" cy="241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ED1DFCA-9337-FA21-144C-161301E4D491}"/>
                  </a:ext>
                </a:extLst>
              </p:cNvPr>
              <p:cNvSpPr txBox="1"/>
              <p:nvPr/>
            </p:nvSpPr>
            <p:spPr>
              <a:xfrm rot="16200000">
                <a:off x="1370245" y="1951179"/>
                <a:ext cx="451786" cy="241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5781261-6E22-1BEF-901A-95655A5C6DAF}"/>
                  </a:ext>
                </a:extLst>
              </p:cNvPr>
              <p:cNvSpPr txBox="1"/>
              <p:nvPr/>
            </p:nvSpPr>
            <p:spPr>
              <a:xfrm>
                <a:off x="1462770" y="1368572"/>
                <a:ext cx="287865" cy="261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**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F60FAF4-4685-0A54-631B-5F1B685FF50C}"/>
                </a:ext>
              </a:extLst>
            </p:cNvPr>
            <p:cNvGrpSpPr/>
            <p:nvPr/>
          </p:nvGrpSpPr>
          <p:grpSpPr>
            <a:xfrm>
              <a:off x="6688840" y="637761"/>
              <a:ext cx="1415721" cy="2183186"/>
              <a:chOff x="1862259" y="4619040"/>
              <a:chExt cx="1484700" cy="2980352"/>
            </a:xfrm>
          </p:grpSpPr>
          <p:graphicFrame>
            <p:nvGraphicFramePr>
              <p:cNvPr id="74" name="Chart 73">
                <a:extLst>
                  <a:ext uri="{FF2B5EF4-FFF2-40B4-BE49-F238E27FC236}">
                    <a16:creationId xmlns:a16="http://schemas.microsoft.com/office/drawing/2014/main" id="{F15F3C1B-C4B6-4909-6F7E-764F001C6A66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5455" y="4911747"/>
              <a:ext cx="1271504" cy="24703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03B69F2-30D7-AFF1-B186-DF50E51FB123}"/>
                  </a:ext>
                </a:extLst>
              </p:cNvPr>
              <p:cNvSpPr txBox="1"/>
              <p:nvPr/>
            </p:nvSpPr>
            <p:spPr>
              <a:xfrm>
                <a:off x="2847153" y="6606566"/>
                <a:ext cx="4729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zh-CN" altLang="en-US" sz="1200" dirty="0"/>
                  <a:t>**</a:t>
                </a:r>
                <a:endParaRPr lang="en-US" sz="120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D4BDC6B-7581-4BB0-19D4-68A6F12E4D45}"/>
                  </a:ext>
                </a:extLst>
              </p:cNvPr>
              <p:cNvSpPr/>
              <p:nvPr/>
            </p:nvSpPr>
            <p:spPr>
              <a:xfrm rot="16200000">
                <a:off x="509262" y="5972037"/>
                <a:ext cx="2980352" cy="274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IL-6 mRNA (fold change)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6196885-F768-74B0-B33E-0AC4CC6BF32F}"/>
                  </a:ext>
                </a:extLst>
              </p:cNvPr>
              <p:cNvSpPr txBox="1"/>
              <p:nvPr/>
            </p:nvSpPr>
            <p:spPr>
              <a:xfrm rot="16200000">
                <a:off x="2344809" y="6612827"/>
                <a:ext cx="62068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82FFC2D-36B5-8481-D678-C7CA39C097EA}"/>
                  </a:ext>
                </a:extLst>
              </p:cNvPr>
              <p:cNvSpPr txBox="1"/>
              <p:nvPr/>
            </p:nvSpPr>
            <p:spPr>
              <a:xfrm rot="16200000">
                <a:off x="2699894" y="6894685"/>
                <a:ext cx="652558" cy="266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D3-</a:t>
                </a:r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382E803-B003-8741-74EE-B231194281E0}"/>
                </a:ext>
              </a:extLst>
            </p:cNvPr>
            <p:cNvGrpSpPr/>
            <p:nvPr/>
          </p:nvGrpSpPr>
          <p:grpSpPr>
            <a:xfrm>
              <a:off x="7959850" y="637762"/>
              <a:ext cx="1438449" cy="2003508"/>
              <a:chOff x="3271087" y="4667891"/>
              <a:chExt cx="1508535" cy="2856041"/>
            </a:xfrm>
          </p:grpSpPr>
          <p:graphicFrame>
            <p:nvGraphicFramePr>
              <p:cNvPr id="69" name="Chart 68">
                <a:extLst>
                  <a:ext uri="{FF2B5EF4-FFF2-40B4-BE49-F238E27FC236}">
                    <a16:creationId xmlns:a16="http://schemas.microsoft.com/office/drawing/2014/main" id="{918F2890-1F5D-C4DF-07C9-1DE3D81F315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508101" y="4936252"/>
              <a:ext cx="1271521" cy="24703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0DBD84-719A-7581-4F3F-1953F792A40B}"/>
                  </a:ext>
                </a:extLst>
              </p:cNvPr>
              <p:cNvSpPr txBox="1"/>
              <p:nvPr/>
            </p:nvSpPr>
            <p:spPr>
              <a:xfrm>
                <a:off x="4281931" y="6541569"/>
                <a:ext cx="433234" cy="289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/>
                  <a:t>**</a:t>
                </a:r>
                <a:endParaRPr lang="en-US" sz="1200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0AD364E-F23B-B2F4-A4F7-DD4FD07CE903}"/>
                  </a:ext>
                </a:extLst>
              </p:cNvPr>
              <p:cNvSpPr/>
              <p:nvPr/>
            </p:nvSpPr>
            <p:spPr>
              <a:xfrm rot="16200000">
                <a:off x="1980245" y="5958733"/>
                <a:ext cx="2856041" cy="274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IL-1</a:t>
                </a:r>
                <a:r>
                  <a:rPr lang="en-US" sz="1100" dirty="0">
                    <a:latin typeface="Symbol" panose="05050102010706020507" pitchFamily="18" charset="2"/>
                    <a:cs typeface="Arial" panose="020B0604020202020204" pitchFamily="34" charset="0"/>
                  </a:rPr>
                  <a:t>b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mRNA (fold change)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8D901E8-4AE3-A3E3-9117-8635785EF41C}"/>
                  </a:ext>
                </a:extLst>
              </p:cNvPr>
              <p:cNvSpPr txBox="1"/>
              <p:nvPr/>
            </p:nvSpPr>
            <p:spPr>
              <a:xfrm rot="16200000">
                <a:off x="3759646" y="6894614"/>
                <a:ext cx="64813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45DDB1E-86FD-26CD-B0DC-BB5CFB841607}"/>
                  </a:ext>
                </a:extLst>
              </p:cNvPr>
              <p:cNvSpPr txBox="1"/>
              <p:nvPr/>
            </p:nvSpPr>
            <p:spPr>
              <a:xfrm rot="16200000">
                <a:off x="4214592" y="6967116"/>
                <a:ext cx="49915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24BD6D7-9F19-E44B-20D5-60AC38E58B41}"/>
              </a:ext>
            </a:extLst>
          </p:cNvPr>
          <p:cNvSpPr txBox="1"/>
          <p:nvPr/>
        </p:nvSpPr>
        <p:spPr>
          <a:xfrm>
            <a:off x="0" y="-702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70308D"/>
                </a:solidFill>
                <a:latin typeface="Arial"/>
                <a:cs typeface="Arial"/>
              </a:rPr>
              <a:t>Heat inactivated LpD3.5 protects metabolic dysfunction in older mice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56A84F-16B1-5749-4773-C89C39FA4F10}"/>
              </a:ext>
            </a:extLst>
          </p:cNvPr>
          <p:cNvGrpSpPr/>
          <p:nvPr/>
        </p:nvGrpSpPr>
        <p:grpSpPr>
          <a:xfrm>
            <a:off x="84667" y="674508"/>
            <a:ext cx="5614133" cy="6164116"/>
            <a:chOff x="84667" y="674508"/>
            <a:chExt cx="5614133" cy="6164116"/>
          </a:xfrm>
        </p:grpSpPr>
        <p:sp>
          <p:nvSpPr>
            <p:cNvPr id="87" name="Callout: Right Arrow 86">
              <a:extLst>
                <a:ext uri="{FF2B5EF4-FFF2-40B4-BE49-F238E27FC236}">
                  <a16:creationId xmlns:a16="http://schemas.microsoft.com/office/drawing/2014/main" id="{AB026894-0BFC-FE8C-3B53-9838A1E12EEE}"/>
                </a:ext>
              </a:extLst>
            </p:cNvPr>
            <p:cNvSpPr/>
            <p:nvPr/>
          </p:nvSpPr>
          <p:spPr>
            <a:xfrm>
              <a:off x="2475539" y="674508"/>
              <a:ext cx="3223261" cy="4463120"/>
            </a:xfrm>
            <a:prstGeom prst="rightArrowCallout">
              <a:avLst>
                <a:gd name="adj1" fmla="val 25000"/>
                <a:gd name="adj2" fmla="val 25000"/>
                <a:gd name="adj3" fmla="val 11026"/>
                <a:gd name="adj4" fmla="val 8897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llout: Right Arrow 84">
              <a:extLst>
                <a:ext uri="{FF2B5EF4-FFF2-40B4-BE49-F238E27FC236}">
                  <a16:creationId xmlns:a16="http://schemas.microsoft.com/office/drawing/2014/main" id="{9E70D0EE-1C13-6D8A-5E28-D47CAEBE32FE}"/>
                </a:ext>
              </a:extLst>
            </p:cNvPr>
            <p:cNvSpPr/>
            <p:nvPr/>
          </p:nvSpPr>
          <p:spPr>
            <a:xfrm>
              <a:off x="235265" y="674508"/>
              <a:ext cx="2281791" cy="4786492"/>
            </a:xfrm>
            <a:prstGeom prst="rightArrowCallout">
              <a:avLst>
                <a:gd name="adj1" fmla="val 25000"/>
                <a:gd name="adj2" fmla="val 25000"/>
                <a:gd name="adj3" fmla="val 11026"/>
                <a:gd name="adj4" fmla="val 8897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343701D-39CB-1472-B0B1-6B095092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499" y="714142"/>
              <a:ext cx="2025750" cy="44234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F1231A-E50A-A646-8672-E08110C36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67" y="5196895"/>
              <a:ext cx="3459770" cy="16417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00F70A-DE34-971A-2557-DAB5144D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1105" y="803628"/>
              <a:ext cx="3309017" cy="2283077"/>
            </a:xfrm>
            <a:prstGeom prst="rect">
              <a:avLst/>
            </a:prstGeom>
          </p:spPr>
        </p:pic>
        <p:pic>
          <p:nvPicPr>
            <p:cNvPr id="13316" name="Picture 4" descr="2024 Micro Sponsor - Postbiotics - Naturally Informed">
              <a:extLst>
                <a:ext uri="{FF2B5EF4-FFF2-40B4-BE49-F238E27FC236}">
                  <a16:creationId xmlns:a16="http://schemas.microsoft.com/office/drawing/2014/main" id="{0662E180-890D-BF0B-3E84-37CE17F60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002" y="3321302"/>
              <a:ext cx="881959" cy="53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Sabinsa Celebrates 35th Anniversary as It Enters Next Phase of Growth |  Happi">
              <a:extLst>
                <a:ext uri="{FF2B5EF4-FFF2-40B4-BE49-F238E27FC236}">
                  <a16:creationId xmlns:a16="http://schemas.microsoft.com/office/drawing/2014/main" id="{AB69FC9D-E959-DEA8-DE51-6714531BB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232" y="3850124"/>
              <a:ext cx="849678" cy="45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CSL USA – Cultures Supporting Life">
              <a:extLst>
                <a:ext uri="{FF2B5EF4-FFF2-40B4-BE49-F238E27FC236}">
                  <a16:creationId xmlns:a16="http://schemas.microsoft.com/office/drawing/2014/main" id="{3B207F75-B8D7-CF20-58F0-4752461CC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96" y="4309409"/>
              <a:ext cx="848852" cy="4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E8FC4E5-1685-5849-DADB-1F6CDA301AC8}"/>
                </a:ext>
              </a:extLst>
            </p:cNvPr>
            <p:cNvGrpSpPr/>
            <p:nvPr/>
          </p:nvGrpSpPr>
          <p:grpSpPr>
            <a:xfrm>
              <a:off x="2811100" y="3137140"/>
              <a:ext cx="1162748" cy="1934022"/>
              <a:chOff x="2528290" y="3061724"/>
              <a:chExt cx="1162748" cy="1934022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818036F9-9EFD-2614-7DCC-B4D78F093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28290" y="3061724"/>
                <a:ext cx="1159424" cy="1111240"/>
              </a:xfrm>
              <a:prstGeom prst="rect">
                <a:avLst/>
              </a:prstGeom>
            </p:spPr>
          </p:pic>
          <p:pic>
            <p:nvPicPr>
              <p:cNvPr id="13324" name="Picture 12" descr="PoZibio® postbiotic supplement for leaky gut">
                <a:extLst>
                  <a:ext uri="{FF2B5EF4-FFF2-40B4-BE49-F238E27FC236}">
                    <a16:creationId xmlns:a16="http://schemas.microsoft.com/office/drawing/2014/main" id="{B712C996-2CDE-A48D-201A-65CAE7B344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0687" y="4147983"/>
                <a:ext cx="1130351" cy="847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05BA2F9-74BC-C7D0-979D-D4784E5F6F8D}"/>
              </a:ext>
            </a:extLst>
          </p:cNvPr>
          <p:cNvSpPr txBox="1"/>
          <p:nvPr/>
        </p:nvSpPr>
        <p:spPr>
          <a:xfrm>
            <a:off x="3283847" y="5052410"/>
            <a:ext cx="235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Clinical Trials</a:t>
            </a:r>
          </a:p>
          <a:p>
            <a:r>
              <a:rPr lang="en-US" dirty="0"/>
              <a:t>Four more are coming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3DF2E53-EF3B-CF62-0D4C-61B3DC2F5337}"/>
              </a:ext>
            </a:extLst>
          </p:cNvPr>
          <p:cNvSpPr txBox="1"/>
          <p:nvPr/>
        </p:nvSpPr>
        <p:spPr>
          <a:xfrm>
            <a:off x="5758017" y="6386489"/>
            <a:ext cx="5157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Wang et al, 2019.</a:t>
            </a:r>
            <a:r>
              <a:rPr lang="en-US" sz="1400" b="1" dirty="0"/>
              <a:t> </a:t>
            </a:r>
            <a:r>
              <a:rPr lang="en-US" sz="1400" b="1" i="1" u="sng" dirty="0"/>
              <a:t>Geroscience</a:t>
            </a:r>
            <a:r>
              <a:rPr lang="en-US" sz="1400" dirty="0"/>
              <a:t>, doi:10.1007/s11357-019-00137-4 </a:t>
            </a:r>
          </a:p>
        </p:txBody>
      </p:sp>
      <p:pic>
        <p:nvPicPr>
          <p:cNvPr id="5" name="Picture 4" descr="MusB™ Research">
            <a:extLst>
              <a:ext uri="{FF2B5EF4-FFF2-40B4-BE49-F238E27FC236}">
                <a16:creationId xmlns:a16="http://schemas.microsoft.com/office/drawing/2014/main" id="{3B8505A2-3F5E-8F7C-0C7B-E65CED7C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83BB-2C44-7E64-E143-4197FA710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520B4-F5E2-4F79-5892-9ED65AA7C990}"/>
              </a:ext>
            </a:extLst>
          </p:cNvPr>
          <p:cNvGrpSpPr/>
          <p:nvPr/>
        </p:nvGrpSpPr>
        <p:grpSpPr>
          <a:xfrm>
            <a:off x="1060855" y="3584342"/>
            <a:ext cx="4535613" cy="2373782"/>
            <a:chOff x="1254229" y="3589401"/>
            <a:chExt cx="4535613" cy="23737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2A9640-BFE4-3366-3AAA-1D9A85F518DC}"/>
                </a:ext>
              </a:extLst>
            </p:cNvPr>
            <p:cNvGrpSpPr/>
            <p:nvPr/>
          </p:nvGrpSpPr>
          <p:grpSpPr>
            <a:xfrm>
              <a:off x="1254229" y="3638525"/>
              <a:ext cx="2771389" cy="2324658"/>
              <a:chOff x="3916490" y="2959232"/>
              <a:chExt cx="3293967" cy="273119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7DFB7B-D51C-D8C2-FB57-C2D17A24E6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74411" t="49047" r="19999" b="22581"/>
              <a:stretch/>
            </p:blipFill>
            <p:spPr>
              <a:xfrm>
                <a:off x="3916490" y="2959577"/>
                <a:ext cx="1620984" cy="242348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19793F-C2E4-8950-E562-D61975117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2449" t="47945" r="19722" b="22335"/>
              <a:stretch/>
            </p:blipFill>
            <p:spPr>
              <a:xfrm>
                <a:off x="5589242" y="2959232"/>
                <a:ext cx="1621215" cy="242383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416FA4-9DC1-7B7E-72EE-CEBA0C473405}"/>
                  </a:ext>
                </a:extLst>
              </p:cNvPr>
              <p:cNvSpPr txBox="1"/>
              <p:nvPr/>
            </p:nvSpPr>
            <p:spPr>
              <a:xfrm>
                <a:off x="4368410" y="5374553"/>
                <a:ext cx="999487" cy="30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E34841-9407-1965-4345-5549CABA1BBB}"/>
                  </a:ext>
                </a:extLst>
              </p:cNvPr>
              <p:cNvSpPr txBox="1"/>
              <p:nvPr/>
            </p:nvSpPr>
            <p:spPr>
              <a:xfrm>
                <a:off x="6025619" y="5383065"/>
                <a:ext cx="1053315" cy="30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2A8E39-E7F1-6EB5-0D52-1E8845455E51}"/>
                </a:ext>
              </a:extLst>
            </p:cNvPr>
            <p:cNvSpPr txBox="1"/>
            <p:nvPr/>
          </p:nvSpPr>
          <p:spPr>
            <a:xfrm rot="16200000">
              <a:off x="3531932" y="4607704"/>
              <a:ext cx="21836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Number of goblet cells per villus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E1756E-5B55-6CF1-EFF9-5F1FD5473C8F}"/>
                </a:ext>
              </a:extLst>
            </p:cNvPr>
            <p:cNvGrpSpPr/>
            <p:nvPr/>
          </p:nvGrpSpPr>
          <p:grpSpPr>
            <a:xfrm>
              <a:off x="4642000" y="3589401"/>
              <a:ext cx="1147842" cy="2298221"/>
              <a:chOff x="3703622" y="3120523"/>
              <a:chExt cx="1147842" cy="2298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B6750D2-BA2B-721E-B84F-A244CD98E558}"/>
                  </a:ext>
                </a:extLst>
              </p:cNvPr>
              <p:cNvGrpSpPr/>
              <p:nvPr/>
            </p:nvGrpSpPr>
            <p:grpSpPr>
              <a:xfrm>
                <a:off x="3703622" y="3120523"/>
                <a:ext cx="1147842" cy="2298221"/>
                <a:chOff x="3762375" y="6162418"/>
                <a:chExt cx="3095625" cy="2743200"/>
              </a:xfrm>
            </p:grpSpPr>
            <p:graphicFrame>
              <p:nvGraphicFramePr>
                <p:cNvPr id="9" name="Chart 8">
                  <a:extLst>
                    <a:ext uri="{FF2B5EF4-FFF2-40B4-BE49-F238E27FC236}">
                      <a16:creationId xmlns:a16="http://schemas.microsoft.com/office/drawing/2014/main" id="{D56346AE-F6A1-D230-286D-7CCCF56B404D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3762375" y="6162418"/>
                <a:ext cx="3095625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3F1463B-58E9-B9B6-CACB-74AB47EF55E2}"/>
                    </a:ext>
                  </a:extLst>
                </p:cNvPr>
                <p:cNvSpPr txBox="1"/>
                <p:nvPr/>
              </p:nvSpPr>
              <p:spPr>
                <a:xfrm>
                  <a:off x="5594072" y="6436475"/>
                  <a:ext cx="1178889" cy="238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50000"/>
                    </a:lnSpc>
                  </a:pP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**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7A1D87-5218-AF84-BE31-2B5C484AD579}"/>
                  </a:ext>
                </a:extLst>
              </p:cNvPr>
              <p:cNvSpPr txBox="1"/>
              <p:nvPr/>
            </p:nvSpPr>
            <p:spPr>
              <a:xfrm rot="16200000">
                <a:off x="3899639" y="4916896"/>
                <a:ext cx="62068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60AF24-FFF7-8486-3C7F-8D692AA2CE1B}"/>
                  </a:ext>
                </a:extLst>
              </p:cNvPr>
              <p:cNvSpPr txBox="1"/>
              <p:nvPr/>
            </p:nvSpPr>
            <p:spPr>
              <a:xfrm rot="16200000">
                <a:off x="4310383" y="4981221"/>
                <a:ext cx="4780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D3-5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A9575E-61C3-EFCC-AE9A-3914EE16D8A8}"/>
              </a:ext>
            </a:extLst>
          </p:cNvPr>
          <p:cNvGrpSpPr/>
          <p:nvPr/>
        </p:nvGrpSpPr>
        <p:grpSpPr>
          <a:xfrm>
            <a:off x="89272" y="1025777"/>
            <a:ext cx="6591276" cy="2359883"/>
            <a:chOff x="1013145" y="940631"/>
            <a:chExt cx="6591276" cy="23598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C4A827-2EE9-79CD-1366-531582322D21}"/>
                </a:ext>
              </a:extLst>
            </p:cNvPr>
            <p:cNvGrpSpPr/>
            <p:nvPr/>
          </p:nvGrpSpPr>
          <p:grpSpPr>
            <a:xfrm>
              <a:off x="1013145" y="940631"/>
              <a:ext cx="3025027" cy="2359883"/>
              <a:chOff x="1937695" y="418658"/>
              <a:chExt cx="3025027" cy="235988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3A1335C-81D0-0756-6A8F-6D4C082A4E41}"/>
                  </a:ext>
                </a:extLst>
              </p:cNvPr>
              <p:cNvGrpSpPr/>
              <p:nvPr/>
            </p:nvGrpSpPr>
            <p:grpSpPr>
              <a:xfrm>
                <a:off x="2166226" y="471416"/>
                <a:ext cx="2796496" cy="2307125"/>
                <a:chOff x="440339" y="676741"/>
                <a:chExt cx="2796496" cy="230712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0C9C01B9-134A-FADB-6C90-DD6BA8ED36A1}"/>
                    </a:ext>
                  </a:extLst>
                </p:cNvPr>
                <p:cNvGrpSpPr/>
                <p:nvPr/>
              </p:nvGrpSpPr>
              <p:grpSpPr>
                <a:xfrm>
                  <a:off x="440339" y="676741"/>
                  <a:ext cx="2796496" cy="1745559"/>
                  <a:chOff x="3106757" y="5625034"/>
                  <a:chExt cx="2405893" cy="2626334"/>
                </a:xfrm>
              </p:grpSpPr>
              <p:graphicFrame>
                <p:nvGraphicFramePr>
                  <p:cNvPr id="53" name="Chart 52">
                    <a:extLst>
                      <a:ext uri="{FF2B5EF4-FFF2-40B4-BE49-F238E27FC236}">
                        <a16:creationId xmlns:a16="http://schemas.microsoft.com/office/drawing/2014/main" id="{1CA9F0D0-5672-0C33-5418-50F6E7E4C886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106757" y="5625034"/>
                  <a:ext cx="2405893" cy="262633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072B1B5-C258-B761-D695-F99EA247B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601073" y="6830305"/>
                    <a:ext cx="227828" cy="5093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80C4B64C-F233-05E7-8B4E-AF33AAFD6C05}"/>
                      </a:ext>
                    </a:extLst>
                  </p:cNvPr>
                  <p:cNvSpPr txBox="1"/>
                  <p:nvPr/>
                </p:nvSpPr>
                <p:spPr>
                  <a:xfrm>
                    <a:off x="4659780" y="6427096"/>
                    <a:ext cx="227828" cy="5093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0643147-30E0-C698-4DF9-B97A85957232}"/>
                      </a:ext>
                    </a:extLst>
                  </p:cNvPr>
                  <p:cNvSpPr txBox="1"/>
                  <p:nvPr/>
                </p:nvSpPr>
                <p:spPr>
                  <a:xfrm>
                    <a:off x="5171686" y="5960864"/>
                    <a:ext cx="317480" cy="324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50000"/>
                      </a:lnSpc>
                    </a:pPr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  <a:r>
                      <a: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8CE852-9C43-BE85-D2F2-B83E7AD0F829}"/>
                    </a:ext>
                  </a:extLst>
                </p:cNvPr>
                <p:cNvSpPr txBox="1"/>
                <p:nvPr/>
              </p:nvSpPr>
              <p:spPr>
                <a:xfrm rot="16200000">
                  <a:off x="591538" y="2406289"/>
                  <a:ext cx="62068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93B0E23-AF6F-E3AA-9589-80304F053EB3}"/>
                    </a:ext>
                  </a:extLst>
                </p:cNvPr>
                <p:cNvSpPr txBox="1"/>
                <p:nvPr/>
              </p:nvSpPr>
              <p:spPr>
                <a:xfrm rot="16200000">
                  <a:off x="915808" y="2355346"/>
                  <a:ext cx="4780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D3-5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064259A-71F0-77AF-2977-5346D8251353}"/>
                    </a:ext>
                  </a:extLst>
                </p:cNvPr>
                <p:cNvSpPr txBox="1"/>
                <p:nvPr/>
              </p:nvSpPr>
              <p:spPr>
                <a:xfrm rot="16200000">
                  <a:off x="1227393" y="2397360"/>
                  <a:ext cx="62068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4EDA610-21A3-E9D8-0F83-C111DC2DD0D7}"/>
                    </a:ext>
                  </a:extLst>
                </p:cNvPr>
                <p:cNvSpPr txBox="1"/>
                <p:nvPr/>
              </p:nvSpPr>
              <p:spPr>
                <a:xfrm rot="16200000">
                  <a:off x="1538015" y="2373713"/>
                  <a:ext cx="4780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D3-5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CF55F45-1FE3-A5C7-203F-C6DC65C2FE77}"/>
                    </a:ext>
                  </a:extLst>
                </p:cNvPr>
                <p:cNvSpPr txBox="1"/>
                <p:nvPr/>
              </p:nvSpPr>
              <p:spPr>
                <a:xfrm rot="16200000">
                  <a:off x="1843952" y="2400333"/>
                  <a:ext cx="62068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F661878-2581-EB52-2A55-247F8CA578FE}"/>
                    </a:ext>
                  </a:extLst>
                </p:cNvPr>
                <p:cNvSpPr txBox="1"/>
                <p:nvPr/>
              </p:nvSpPr>
              <p:spPr>
                <a:xfrm rot="16200000">
                  <a:off x="2205893" y="2376686"/>
                  <a:ext cx="40267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D-5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E1F04FD-B46C-282F-EDA2-1CD6CAC1385F}"/>
                    </a:ext>
                  </a:extLst>
                </p:cNvPr>
                <p:cNvSpPr txBox="1"/>
                <p:nvPr/>
              </p:nvSpPr>
              <p:spPr>
                <a:xfrm rot="16200000">
                  <a:off x="2461099" y="2400333"/>
                  <a:ext cx="62068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284FC00-B333-3C33-FFE1-107A90EE1EE1}"/>
                    </a:ext>
                  </a:extLst>
                </p:cNvPr>
                <p:cNvSpPr txBox="1"/>
                <p:nvPr/>
              </p:nvSpPr>
              <p:spPr>
                <a:xfrm rot="16200000">
                  <a:off x="2785369" y="2376686"/>
                  <a:ext cx="4780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D3-5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3C7790E-E538-F33E-8930-F25B93E2C5BC}"/>
                    </a:ext>
                  </a:extLst>
                </p:cNvPr>
                <p:cNvSpPr txBox="1"/>
                <p:nvPr/>
              </p:nvSpPr>
              <p:spPr>
                <a:xfrm>
                  <a:off x="583297" y="2729950"/>
                  <a:ext cx="259558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Duodenum  Jejunum     Ileum        Colon</a:t>
                  </a: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D639D482-22ED-8751-B5A5-9A27F5C8770E}"/>
                    </a:ext>
                  </a:extLst>
                </p:cNvPr>
                <p:cNvCxnSpPr/>
                <p:nvPr/>
              </p:nvCxnSpPr>
              <p:spPr>
                <a:xfrm>
                  <a:off x="815865" y="2765940"/>
                  <a:ext cx="4075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FCC5D2C-595E-8A65-4E3D-4EA498D973C2}"/>
                    </a:ext>
                  </a:extLst>
                </p:cNvPr>
                <p:cNvCxnSpPr/>
                <p:nvPr/>
              </p:nvCxnSpPr>
              <p:spPr>
                <a:xfrm>
                  <a:off x="1473234" y="2768212"/>
                  <a:ext cx="4075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C66CA34-FBD3-4877-8126-364EEC630008}"/>
                    </a:ext>
                  </a:extLst>
                </p:cNvPr>
                <p:cNvCxnSpPr/>
                <p:nvPr/>
              </p:nvCxnSpPr>
              <p:spPr>
                <a:xfrm>
                  <a:off x="2048718" y="2756836"/>
                  <a:ext cx="4075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2432BD5-BB9E-E5BF-A072-5120D9948266}"/>
                    </a:ext>
                  </a:extLst>
                </p:cNvPr>
                <p:cNvCxnSpPr/>
                <p:nvPr/>
              </p:nvCxnSpPr>
              <p:spPr>
                <a:xfrm>
                  <a:off x="2678795" y="2759108"/>
                  <a:ext cx="4075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218C4F1-8FA5-0BFF-0ACA-4E882A38BA7B}"/>
                  </a:ext>
                </a:extLst>
              </p:cNvPr>
              <p:cNvSpPr txBox="1"/>
              <p:nvPr/>
            </p:nvSpPr>
            <p:spPr>
              <a:xfrm rot="16200000">
                <a:off x="1145811" y="1210542"/>
                <a:ext cx="18453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Muc2 mRNA (fold change)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FF17CF-EF50-0F06-C392-E2D9FCA39C20}"/>
                </a:ext>
              </a:extLst>
            </p:cNvPr>
            <p:cNvGrpSpPr/>
            <p:nvPr/>
          </p:nvGrpSpPr>
          <p:grpSpPr>
            <a:xfrm>
              <a:off x="4081086" y="1513232"/>
              <a:ext cx="2044869" cy="1390751"/>
              <a:chOff x="4689934" y="910622"/>
              <a:chExt cx="2044869" cy="139075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95ACDE-1645-B349-A6D5-F014B5DE9952}"/>
                  </a:ext>
                </a:extLst>
              </p:cNvPr>
              <p:cNvSpPr txBox="1"/>
              <p:nvPr/>
            </p:nvSpPr>
            <p:spPr>
              <a:xfrm>
                <a:off x="4689934" y="1725808"/>
                <a:ext cx="60956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250 </a:t>
                </a:r>
                <a:r>
                  <a:rPr lang="en-U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kDa</a:t>
                </a:r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0DBBD18-81C2-FAF0-30ED-3FFC4DBD5B92}"/>
                  </a:ext>
                </a:extLst>
              </p:cNvPr>
              <p:cNvGrpSpPr/>
              <p:nvPr/>
            </p:nvGrpSpPr>
            <p:grpSpPr>
              <a:xfrm>
                <a:off x="4753948" y="910622"/>
                <a:ext cx="1980855" cy="1390751"/>
                <a:chOff x="4753948" y="910622"/>
                <a:chExt cx="1980855" cy="139075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8BA8639-B14C-2882-DA72-89D7E3C4564B}"/>
                    </a:ext>
                  </a:extLst>
                </p:cNvPr>
                <p:cNvGrpSpPr/>
                <p:nvPr/>
              </p:nvGrpSpPr>
              <p:grpSpPr>
                <a:xfrm>
                  <a:off x="5243164" y="910622"/>
                  <a:ext cx="1491639" cy="1299904"/>
                  <a:chOff x="3435116" y="3190864"/>
                  <a:chExt cx="2645902" cy="1942095"/>
                </a:xfrm>
              </p:grpSpPr>
              <p:sp>
                <p:nvSpPr>
                  <p:cNvPr id="31" name="TextBox 25">
                    <a:extLst>
                      <a:ext uri="{FF2B5EF4-FFF2-40B4-BE49-F238E27FC236}">
                        <a16:creationId xmlns:a16="http://schemas.microsoft.com/office/drawing/2014/main" id="{49703247-67C0-1341-BD6A-1748B3FEC8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3456" y="4114592"/>
                    <a:ext cx="1217562" cy="3908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Mucin-2</a:t>
                    </a:r>
                  </a:p>
                </p:txBody>
              </p:sp>
              <p:sp>
                <p:nvSpPr>
                  <p:cNvPr id="32" name="TextBox 27">
                    <a:extLst>
                      <a:ext uri="{FF2B5EF4-FFF2-40B4-BE49-F238E27FC236}">
                        <a16:creationId xmlns:a16="http://schemas.microsoft.com/office/drawing/2014/main" id="{31EF86ED-B7B5-9130-E8C6-AE1474C1872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5684" y="4698857"/>
                    <a:ext cx="1152163" cy="3908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Tubulin</a:t>
                    </a:r>
                  </a:p>
                </p:txBody>
              </p:sp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7239B28E-0C25-E7D6-C29B-C2C27868CA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554" t="21684" r="47792" b="71144"/>
                  <a:stretch>
                    <a:fillRect/>
                  </a:stretch>
                </p:blipFill>
                <p:spPr bwMode="auto">
                  <a:xfrm>
                    <a:off x="3435116" y="4012003"/>
                    <a:ext cx="1547000" cy="6039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711E6BC0-C5D1-EBFB-33EB-FA9B909957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313" t="44051" r="42894" b="52515"/>
                  <a:stretch>
                    <a:fillRect/>
                  </a:stretch>
                </p:blipFill>
                <p:spPr bwMode="auto">
                  <a:xfrm>
                    <a:off x="3437995" y="4655607"/>
                    <a:ext cx="1563663" cy="477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" name="TextBox 8">
                    <a:extLst>
                      <a:ext uri="{FF2B5EF4-FFF2-40B4-BE49-F238E27FC236}">
                        <a16:creationId xmlns:a16="http://schemas.microsoft.com/office/drawing/2014/main" id="{7B79F832-65A6-4543-123B-DE07EE200D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152041" y="3506964"/>
                    <a:ext cx="690221" cy="436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dirty="0">
                        <a:cs typeface="Arial" panose="020B0604020202020204" pitchFamily="34" charset="0"/>
                      </a:rPr>
                      <a:t>D3-5</a:t>
                    </a:r>
                  </a:p>
                </p:txBody>
              </p:sp>
              <p:sp>
                <p:nvSpPr>
                  <p:cNvPr id="36" name="TextBox 7">
                    <a:extLst>
                      <a:ext uri="{FF2B5EF4-FFF2-40B4-BE49-F238E27FC236}">
                        <a16:creationId xmlns:a16="http://schemas.microsoft.com/office/drawing/2014/main" id="{5429E9F0-3A63-B80F-5B9B-65D685C4A3F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338398" y="3418186"/>
                    <a:ext cx="891395" cy="436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dirty="0">
                        <a:cs typeface="Arial" panose="020B0604020202020204" pitchFamily="34" charset="0"/>
                      </a:rPr>
                      <a:t>Control</a:t>
                    </a:r>
                  </a:p>
                </p:txBody>
              </p:sp>
            </p:grp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BCC94B7-E3B5-B59B-DDEE-0D44FC4698BD}"/>
                    </a:ext>
                  </a:extLst>
                </p:cNvPr>
                <p:cNvCxnSpPr/>
                <p:nvPr/>
              </p:nvCxnSpPr>
              <p:spPr>
                <a:xfrm flipV="1">
                  <a:off x="5168155" y="2181340"/>
                  <a:ext cx="64857" cy="23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88FA9D8-24BA-7C8F-E585-770E85616706}"/>
                    </a:ext>
                  </a:extLst>
                </p:cNvPr>
                <p:cNvCxnSpPr/>
                <p:nvPr/>
              </p:nvCxnSpPr>
              <p:spPr>
                <a:xfrm flipV="1">
                  <a:off x="5168534" y="1919166"/>
                  <a:ext cx="64857" cy="23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59E9447-8C16-5BD8-AD35-564D41174446}"/>
                    </a:ext>
                  </a:extLst>
                </p:cNvPr>
                <p:cNvCxnSpPr/>
                <p:nvPr/>
              </p:nvCxnSpPr>
              <p:spPr>
                <a:xfrm flipV="1">
                  <a:off x="5166696" y="1840209"/>
                  <a:ext cx="64857" cy="23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4178715-2FC3-4619-FFD6-34952498B0CC}"/>
                    </a:ext>
                  </a:extLst>
                </p:cNvPr>
                <p:cNvSpPr txBox="1"/>
                <p:nvPr/>
              </p:nvSpPr>
              <p:spPr>
                <a:xfrm>
                  <a:off x="4754486" y="1811070"/>
                  <a:ext cx="60956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 </a:t>
                  </a:r>
                  <a:r>
                    <a:rPr lang="en-US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kDa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78534EE-FAC4-890B-42ED-7D257BEC7F49}"/>
                    </a:ext>
                  </a:extLst>
                </p:cNvPr>
                <p:cNvSpPr txBox="1"/>
                <p:nvPr/>
              </p:nvSpPr>
              <p:spPr>
                <a:xfrm>
                  <a:off x="4753948" y="2085929"/>
                  <a:ext cx="60956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 </a:t>
                  </a:r>
                  <a:r>
                    <a:rPr lang="en-US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kDa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829A259D-5E88-1E4B-1F7F-4773F21E18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325934" y="1048003"/>
            <a:ext cx="1250409" cy="21145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83DAC8-5ECE-FBC4-8A8C-EBE9D918B78F}"/>
                </a:ext>
              </a:extLst>
            </p:cNvPr>
            <p:cNvSpPr txBox="1"/>
            <p:nvPr/>
          </p:nvSpPr>
          <p:spPr>
            <a:xfrm rot="16200000">
              <a:off x="6590567" y="2672486"/>
              <a:ext cx="62068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1B71DB-B69A-0B67-93C8-028C7C6A9570}"/>
                </a:ext>
              </a:extLst>
            </p:cNvPr>
            <p:cNvSpPr txBox="1"/>
            <p:nvPr/>
          </p:nvSpPr>
          <p:spPr>
            <a:xfrm rot="16200000">
              <a:off x="7018742" y="2748481"/>
              <a:ext cx="4780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D3-5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A9A141-09D1-26EF-5C03-8A17BF3AB936}"/>
                </a:ext>
              </a:extLst>
            </p:cNvPr>
            <p:cNvSpPr/>
            <p:nvPr/>
          </p:nvSpPr>
          <p:spPr>
            <a:xfrm rot="16200000">
              <a:off x="5428438" y="1899008"/>
              <a:ext cx="176522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Fecal mucin (mg/g feces)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D4C66D-2CC0-ABB2-818C-1FFD7A22D9D7}"/>
                </a:ext>
              </a:extLst>
            </p:cNvPr>
            <p:cNvSpPr txBox="1"/>
            <p:nvPr/>
          </p:nvSpPr>
          <p:spPr>
            <a:xfrm>
              <a:off x="7130146" y="1269436"/>
              <a:ext cx="4742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5D81E54-1762-CEB0-491A-1D7988A122AE}"/>
              </a:ext>
            </a:extLst>
          </p:cNvPr>
          <p:cNvSpPr txBox="1"/>
          <p:nvPr/>
        </p:nvSpPr>
        <p:spPr>
          <a:xfrm>
            <a:off x="971057" y="6101490"/>
            <a:ext cx="5157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Wang et al, 2019.</a:t>
            </a:r>
            <a:r>
              <a:rPr lang="en-US" sz="1400" b="1" dirty="0"/>
              <a:t> </a:t>
            </a:r>
            <a:r>
              <a:rPr lang="en-US" sz="1400" b="1" i="1" u="sng" dirty="0"/>
              <a:t>Geroscience</a:t>
            </a:r>
            <a:r>
              <a:rPr lang="en-US" sz="1400" dirty="0"/>
              <a:t>, doi:10.1007/s11357-019-00137-4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77BD78-EC4B-D0AC-DD0D-DE0FD05C018F}"/>
              </a:ext>
            </a:extLst>
          </p:cNvPr>
          <p:cNvSpPr txBox="1"/>
          <p:nvPr/>
        </p:nvSpPr>
        <p:spPr>
          <a:xfrm>
            <a:off x="0" y="-553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Dead LpD3.5/</a:t>
            </a:r>
            <a:r>
              <a:rPr lang="en-US" sz="2400" b="1" dirty="0" err="1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PoZibio</a:t>
            </a:r>
            <a:r>
              <a:rPr lang="en-US" sz="24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® strengthen mucus barriers to reduce leaky gut and protects from metabolic disorders</a:t>
            </a:r>
          </a:p>
        </p:txBody>
      </p:sp>
      <p:pic>
        <p:nvPicPr>
          <p:cNvPr id="3279" name="Picture 3278">
            <a:extLst>
              <a:ext uri="{FF2B5EF4-FFF2-40B4-BE49-F238E27FC236}">
                <a16:creationId xmlns:a16="http://schemas.microsoft.com/office/drawing/2014/main" id="{C1EB1C1A-B80A-35F7-C1F7-33D335E67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4230" y="868148"/>
            <a:ext cx="3679209" cy="554699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9408B72-A5E6-D1C6-BAF3-2C1B75AB3E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4904" y="4495089"/>
            <a:ext cx="1128939" cy="9562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2528D3-3576-312E-11EA-D3C84F36FD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4904" y="5438020"/>
            <a:ext cx="1128939" cy="1082023"/>
          </a:xfrm>
          <a:prstGeom prst="rect">
            <a:avLst/>
          </a:prstGeom>
        </p:spPr>
      </p:pic>
      <p:pic>
        <p:nvPicPr>
          <p:cNvPr id="62" name="Picture 2" descr="MiaGB Study | MiaGB Study">
            <a:extLst>
              <a:ext uri="{FF2B5EF4-FFF2-40B4-BE49-F238E27FC236}">
                <a16:creationId xmlns:a16="http://schemas.microsoft.com/office/drawing/2014/main" id="{083CED63-42D3-D7C6-B446-5D2FE5F1D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MusB™ Research">
            <a:extLst>
              <a:ext uri="{FF2B5EF4-FFF2-40B4-BE49-F238E27FC236}">
                <a16:creationId xmlns:a16="http://schemas.microsoft.com/office/drawing/2014/main" id="{5A804AC2-BF89-2E64-43F8-50105CEE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EF89-7115-0CF3-35E1-08ABF50EE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56B21E-09F5-386F-18B7-68E5A1D89C35}"/>
              </a:ext>
            </a:extLst>
          </p:cNvPr>
          <p:cNvSpPr txBox="1"/>
          <p:nvPr/>
        </p:nvSpPr>
        <p:spPr>
          <a:xfrm>
            <a:off x="0" y="0"/>
            <a:ext cx="12192000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Today’s talking points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5D988E76-14A7-4F2C-1573-2C3FA1DC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4F6988BE-377F-33F4-61CF-30699672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2B0213-7F08-86CC-D235-A2A55DD0FCD9}"/>
              </a:ext>
            </a:extLst>
          </p:cNvPr>
          <p:cNvSpPr txBox="1"/>
          <p:nvPr/>
        </p:nvSpPr>
        <p:spPr>
          <a:xfrm>
            <a:off x="105715" y="1030949"/>
            <a:ext cx="10452485" cy="467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and how microbiome contributes in longevity?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manipulation of microbiome enhance longevity?</a:t>
            </a:r>
          </a:p>
          <a:p>
            <a:pPr lvl="1">
              <a:lnSpc>
                <a:spcPct val="115000"/>
              </a:lnSpc>
              <a:spcAft>
                <a:spcPts val="1800"/>
              </a:spcAft>
            </a:pPr>
            <a:r>
              <a:rPr lang="en-US" sz="24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Classical example: How we can improve brain and muscles through gut.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Discovery of Postbiotics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Moving from lab to market</a:t>
            </a:r>
            <a:r>
              <a:rPr lang="en-US" sz="3600" b="1" kern="1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 clinical substantiation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path forward: </a:t>
            </a:r>
            <a:r>
              <a:rPr lang="en-US" sz="20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platform for faster, inexpensive and global markets</a:t>
            </a:r>
            <a:endParaRPr lang="en-US" sz="2800" b="1" kern="100" dirty="0">
              <a:solidFill>
                <a:schemeClr val="bg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Microbiome PNG Transparent Images Free Download | Vector Files | Pngtree">
            <a:extLst>
              <a:ext uri="{FF2B5EF4-FFF2-40B4-BE49-F238E27FC236}">
                <a16:creationId xmlns:a16="http://schemas.microsoft.com/office/drawing/2014/main" id="{59EBCC89-EE01-0703-8BA2-10C5C86A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8200" y="2204437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stines - Free medical icons">
            <a:extLst>
              <a:ext uri="{FF2B5EF4-FFF2-40B4-BE49-F238E27FC236}">
                <a16:creationId xmlns:a16="http://schemas.microsoft.com/office/drawing/2014/main" id="{2BA57DFF-765E-BE67-CD00-4CFBAF1A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7108" y="2413312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ging - Free people icons">
            <a:extLst>
              <a:ext uri="{FF2B5EF4-FFF2-40B4-BE49-F238E27FC236}">
                <a16:creationId xmlns:a16="http://schemas.microsoft.com/office/drawing/2014/main" id="{BABDF963-4EF3-1860-C0E0-5BC37F99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359" y="3774780"/>
            <a:ext cx="1791641" cy="1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6379997-5893-ADD2-5781-D374A0C1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3945" r="17666" b="13761"/>
          <a:stretch>
            <a:fillRect/>
          </a:stretch>
        </p:blipFill>
        <p:spPr bwMode="auto">
          <a:xfrm>
            <a:off x="10545706" y="616342"/>
            <a:ext cx="1217940" cy="1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63CC1F-879C-9C47-AA03-9AD1D338C9D0}"/>
              </a:ext>
            </a:extLst>
          </p:cNvPr>
          <p:cNvSpPr/>
          <p:nvPr/>
        </p:nvSpPr>
        <p:spPr>
          <a:xfrm>
            <a:off x="381965" y="335666"/>
            <a:ext cx="11366339" cy="6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31C49-8424-D044-A45D-DA6BE59C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E349A-530F-6E4D-8D8D-47DE3CB45819}"/>
              </a:ext>
            </a:extLst>
          </p:cNvPr>
          <p:cNvSpPr txBox="1"/>
          <p:nvPr/>
        </p:nvSpPr>
        <p:spPr>
          <a:xfrm>
            <a:off x="1639951" y="352476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8D"/>
                </a:solidFill>
                <a:latin typeface="Arial"/>
                <a:cs typeface="Arial"/>
              </a:rPr>
              <a:t>Safety clinical trial- improves quality of life in elderly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61E6B-9FB6-B043-AB6E-8D3C7C42B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BCA7CF-7D49-114D-8728-9AE239CA5B27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8CB35-73D5-3F4B-A8E4-8EDE61450A34}"/>
              </a:ext>
            </a:extLst>
          </p:cNvPr>
          <p:cNvSpPr txBox="1"/>
          <p:nvPr/>
        </p:nvSpPr>
        <p:spPr>
          <a:xfrm>
            <a:off x="2156598" y="5968862"/>
            <a:ext cx="1022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PoZibio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is safe, tolerant with no adverse effects, and improves Quality of Life in Older Adults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0A204-73C2-4828-92F8-9B44889A4C48}"/>
              </a:ext>
            </a:extLst>
          </p:cNvPr>
          <p:cNvSpPr txBox="1"/>
          <p:nvPr/>
        </p:nvSpPr>
        <p:spPr>
          <a:xfrm>
            <a:off x="50560" y="1095236"/>
            <a:ext cx="12231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                                           </a:t>
            </a:r>
            <a:r>
              <a:rPr lang="en-US" sz="1600" b="1" dirty="0"/>
              <a:t>4 x </a:t>
            </a:r>
            <a:r>
              <a:rPr lang="en-US" sz="1600" b="1" dirty="0" err="1"/>
              <a:t>PoZibio</a:t>
            </a:r>
            <a:r>
              <a:rPr lang="en-US" sz="1600" b="1" dirty="0"/>
              <a:t>® capsules daily (167 mg per capsule) for 30 days, two to be consumed in the morning </a:t>
            </a:r>
          </a:p>
          <a:p>
            <a:r>
              <a:rPr lang="en-US" sz="1600" b="1" dirty="0"/>
              <a:t>                                and two at night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                     </a:t>
            </a:r>
            <a:r>
              <a:rPr lang="en-US" sz="1600" b="1" dirty="0">
                <a:solidFill>
                  <a:srgbClr val="FF0000"/>
                </a:solidFill>
              </a:rPr>
              <a:t>Pre-Post- Open Label trial</a:t>
            </a:r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600" dirty="0"/>
              <a:t>		</a:t>
            </a:r>
            <a:r>
              <a:rPr lang="en-US" sz="2000" b="1" dirty="0"/>
              <a:t>Done in UK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65B51B-83FA-91F3-5F4E-4C92DC02386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-15632" y="2263259"/>
            <a:ext cx="6111632" cy="35866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6CDADD-7CE0-5C84-D5FA-38845681F0F0}"/>
              </a:ext>
            </a:extLst>
          </p:cNvPr>
          <p:cNvGrpSpPr/>
          <p:nvPr/>
        </p:nvGrpSpPr>
        <p:grpSpPr>
          <a:xfrm>
            <a:off x="6821213" y="1711079"/>
            <a:ext cx="5030321" cy="3395329"/>
            <a:chOff x="6420969" y="2130571"/>
            <a:chExt cx="5030321" cy="33953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D40AD5-C923-9280-2A00-A266D96F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0969" y="2990778"/>
              <a:ext cx="5030321" cy="25351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3D61D4-BDDD-5CAE-90B8-A3F6DE8F8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0969" y="2130571"/>
              <a:ext cx="4285955" cy="8561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9CA72C-5A8A-54AE-2EC8-D85B264931B2}"/>
              </a:ext>
            </a:extLst>
          </p:cNvPr>
          <p:cNvSpPr txBox="1"/>
          <p:nvPr/>
        </p:nvSpPr>
        <p:spPr>
          <a:xfrm>
            <a:off x="0" y="56735"/>
            <a:ext cx="92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Trial #1</a:t>
            </a:r>
          </a:p>
        </p:txBody>
      </p:sp>
    </p:spTree>
    <p:extLst>
      <p:ext uri="{BB962C8B-B14F-4D97-AF65-F5344CB8AC3E}">
        <p14:creationId xmlns:p14="http://schemas.microsoft.com/office/powerpoint/2010/main" val="22330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63CC1F-879C-9C47-AA03-9AD1D338C9D0}"/>
              </a:ext>
            </a:extLst>
          </p:cNvPr>
          <p:cNvSpPr/>
          <p:nvPr/>
        </p:nvSpPr>
        <p:spPr>
          <a:xfrm>
            <a:off x="533040" y="335666"/>
            <a:ext cx="11366339" cy="6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31C49-8424-D044-A45D-DA6BE59C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E349A-530F-6E4D-8D8D-47DE3CB45819}"/>
              </a:ext>
            </a:extLst>
          </p:cNvPr>
          <p:cNvSpPr txBox="1"/>
          <p:nvPr/>
        </p:nvSpPr>
        <p:spPr>
          <a:xfrm>
            <a:off x="1639951" y="352476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8D"/>
                </a:solidFill>
                <a:latin typeface="Arial"/>
                <a:cs typeface="Arial"/>
              </a:rPr>
              <a:t>UK Govt Funded Clinical Trial is ongoing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61E6B-9FB6-B043-AB6E-8D3C7C42B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BCA7CF-7D49-114D-8728-9AE239CA5B27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8CB35-73D5-3F4B-A8E4-8EDE61450A34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PoZibio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‘s impact on gut-brain axis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02B23758-C6DB-362A-D012-EEE150C0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E2F60-C1BF-4AAE-4888-02AC7EB64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09" y="1013724"/>
            <a:ext cx="3387191" cy="4755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7D4A0-ED86-1963-A55C-2DC63FF7FA18}"/>
              </a:ext>
            </a:extLst>
          </p:cNvPr>
          <p:cNvSpPr txBox="1"/>
          <p:nvPr/>
        </p:nvSpPr>
        <p:spPr>
          <a:xfrm>
            <a:off x="1545013" y="965090"/>
            <a:ext cx="621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PZAC Trial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B53C5-545C-FD54-1829-E45FCA978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00" y="1334422"/>
            <a:ext cx="4251739" cy="2602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FA67A1-AFBA-5C34-93D1-EF36DF826F64}"/>
              </a:ext>
            </a:extLst>
          </p:cNvPr>
          <p:cNvSpPr txBox="1"/>
          <p:nvPr/>
        </p:nvSpPr>
        <p:spPr>
          <a:xfrm>
            <a:off x="1732883" y="3960587"/>
            <a:ext cx="33871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Primary Outcome Measures </a:t>
            </a:r>
          </a:p>
          <a:p>
            <a:r>
              <a:rPr lang="en-US" sz="1200" dirty="0"/>
              <a:t>Cognitive Control (Selective attention, processing speed, mental flexibility)	</a:t>
            </a:r>
          </a:p>
          <a:p>
            <a:r>
              <a:rPr lang="en-US" sz="1200" dirty="0"/>
              <a:t>Response inhibition (core construct in cognitive control and self-regulation)	</a:t>
            </a:r>
          </a:p>
          <a:p>
            <a:r>
              <a:rPr lang="en-US" sz="1200" dirty="0"/>
              <a:t>Selective attention and response inhibition (core constructs in cognitive control and self-regulation)</a:t>
            </a:r>
          </a:p>
          <a:p>
            <a:r>
              <a:rPr lang="en-US" sz="1200" dirty="0"/>
              <a:t>Electroencephalogram (EEG) </a:t>
            </a:r>
          </a:p>
          <a:p>
            <a:r>
              <a:rPr lang="en-US" sz="1200" dirty="0" err="1"/>
              <a:t>EuroQol</a:t>
            </a:r>
            <a:r>
              <a:rPr lang="en-US" sz="1200" dirty="0"/>
              <a:t> 5 Dimension 5L (combined score)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EB791-44E0-6E3F-2325-AE9EE445A55F}"/>
              </a:ext>
            </a:extLst>
          </p:cNvPr>
          <p:cNvSpPr txBox="1"/>
          <p:nvPr/>
        </p:nvSpPr>
        <p:spPr>
          <a:xfrm>
            <a:off x="5412695" y="3906174"/>
            <a:ext cx="3917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Secondary Outcome Measures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Short chain fatty acids 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Microbiome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Leaky gut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Inflammation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5520B-22C3-8492-7D43-C4D3C52ADD5C}"/>
              </a:ext>
            </a:extLst>
          </p:cNvPr>
          <p:cNvSpPr txBox="1"/>
          <p:nvPr/>
        </p:nvSpPr>
        <p:spPr>
          <a:xfrm>
            <a:off x="5655345" y="960077"/>
            <a:ext cx="3173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Part of </a:t>
            </a:r>
            <a:r>
              <a:rPr lang="en-US" b="1" dirty="0">
                <a:solidFill>
                  <a:srgbClr val="7030A0"/>
                </a:solidFill>
              </a:rPr>
              <a:t>Better Brain Study in UK</a:t>
            </a:r>
          </a:p>
          <a:p>
            <a:r>
              <a:rPr lang="en-US" b="1" dirty="0">
                <a:solidFill>
                  <a:srgbClr val="7030A0"/>
                </a:solidFill>
              </a:rPr>
              <a:t>Funded by Innovate 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7D79D-5AF7-C8D4-CBC9-A95C418482A2}"/>
              </a:ext>
            </a:extLst>
          </p:cNvPr>
          <p:cNvSpPr txBox="1"/>
          <p:nvPr/>
        </p:nvSpPr>
        <p:spPr>
          <a:xfrm>
            <a:off x="0" y="56735"/>
            <a:ext cx="92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Trial #2</a:t>
            </a:r>
          </a:p>
        </p:txBody>
      </p:sp>
    </p:spTree>
    <p:extLst>
      <p:ext uri="{BB962C8B-B14F-4D97-AF65-F5344CB8AC3E}">
        <p14:creationId xmlns:p14="http://schemas.microsoft.com/office/powerpoint/2010/main" val="2720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0796B-ABC7-48D2-1AD7-129D234B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B5D7C3-7DC6-C208-115F-2B1E618A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2A12D4-8111-05CF-6CE1-C62EC437A3CB}"/>
              </a:ext>
            </a:extLst>
          </p:cNvPr>
          <p:cNvSpPr txBox="1"/>
          <p:nvPr/>
        </p:nvSpPr>
        <p:spPr>
          <a:xfrm>
            <a:off x="1639951" y="352476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8D"/>
                </a:solidFill>
                <a:latin typeface="Arial"/>
                <a:cs typeface="Arial"/>
              </a:rPr>
              <a:t>UK Govt Funded Clinical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7B90C-EECB-69BF-5FE9-F741FA4ABA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8A758A-9F53-23C8-3279-47F16DAA0DED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AA92B-E46D-ADCB-ABD3-D3D8667B311E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PoZibio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‘s impact on gut-brain axis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E957E353-FB6D-1F37-BAA5-E1F8F0F7E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FBD8E-B62A-FD5D-367F-51E6AF68237F}"/>
              </a:ext>
            </a:extLst>
          </p:cNvPr>
          <p:cNvSpPr txBox="1"/>
          <p:nvPr/>
        </p:nvSpPr>
        <p:spPr>
          <a:xfrm>
            <a:off x="1545013" y="965090"/>
            <a:ext cx="621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7099"/>
                </a:solidFill>
                <a:effectLst/>
                <a:latin typeface="Roboto" panose="02000000000000000000" pitchFamily="2" charset="0"/>
              </a:rPr>
              <a:t>PZAC Trial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AFE5E-7F3C-0704-80F5-EB2EBEC4DB37}"/>
              </a:ext>
            </a:extLst>
          </p:cNvPr>
          <p:cNvSpPr txBox="1"/>
          <p:nvPr/>
        </p:nvSpPr>
        <p:spPr>
          <a:xfrm>
            <a:off x="-28507" y="59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</a:rPr>
              <a:t>Clinical Trial 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E07DD-4D39-1E4C-740C-7D9EB31524E2}"/>
              </a:ext>
            </a:extLst>
          </p:cNvPr>
          <p:cNvSpPr txBox="1"/>
          <p:nvPr/>
        </p:nvSpPr>
        <p:spPr>
          <a:xfrm>
            <a:off x="1690794" y="1799975"/>
            <a:ext cx="68597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r>
              <a:rPr lang="en-GB" b="1" kern="100" dirty="0" err="1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PoZibio</a:t>
            </a:r>
            <a:r>
              <a:rPr lang="en-GB" b="1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versus Placebo</a:t>
            </a:r>
            <a:endParaRPr kumimoji="0" lang="en-GB" b="1" i="0" u="none" strike="noStrike" kern="100" cap="none" spc="0" normalizeH="0" baseline="0" noProof="0" dirty="0">
              <a:ln>
                <a:noFill/>
              </a:ln>
              <a:solidFill>
                <a:srgbClr val="007099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kumimoji="0" lang="en-GB" b="0" i="0" u="none" strike="noStrike" kern="100" cap="none" spc="0" normalizeH="0" baseline="0" noProof="0" dirty="0">
                <a:ln>
                  <a:noFill/>
                </a:ln>
                <a:solidFill>
                  <a:srgbClr val="007099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 conducted at </a:t>
            </a:r>
            <a:r>
              <a:rPr kumimoji="0" lang="en-GB" b="0" i="0" u="none" strike="noStrike" kern="100" cap="none" spc="0" normalizeH="0" baseline="0" noProof="0" dirty="0" err="1">
                <a:ln>
                  <a:noFill/>
                </a:ln>
                <a:solidFill>
                  <a:srgbClr val="007099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Abersystwyth</a:t>
            </a:r>
            <a:r>
              <a:rPr kumimoji="0" lang="en-GB" b="0" i="0" u="none" strike="noStrike" kern="100" cap="none" spc="0" normalizeH="0" baseline="0" noProof="0" dirty="0">
                <a:ln>
                  <a:noFill/>
                </a:ln>
                <a:solidFill>
                  <a:srgbClr val="007099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University, Wales</a:t>
            </a:r>
          </a:p>
          <a:p>
            <a:pPr marL="742950" marR="0" lvl="1" indent="-285750" algn="l" defTabSz="914400" rtl="0" eaLnBrk="1" fontAlgn="auto" latinLnBrk="0" hangingPunct="1"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GB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Dose at 170mg, once per day</a:t>
            </a:r>
          </a:p>
          <a:p>
            <a:pPr marL="742950" marR="0" lvl="1" indent="-285750" algn="l" defTabSz="914400" rtl="0" eaLnBrk="1" fontAlgn="auto" latinLnBrk="0" hangingPunct="1"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kumimoji="0" lang="en-GB" b="0" i="0" u="none" strike="noStrike" kern="100" cap="none" spc="0" normalizeH="0" baseline="0" noProof="0" dirty="0">
                <a:ln>
                  <a:noFill/>
                </a:ln>
                <a:solidFill>
                  <a:srgbClr val="007099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PoZibio® </a:t>
            </a:r>
            <a:r>
              <a:rPr lang="en-GB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stand-alone formula</a:t>
            </a:r>
          </a:p>
          <a:p>
            <a:pPr marL="742950" marR="0" lvl="1" indent="-285750" algn="l" defTabSz="914400" rtl="0" eaLnBrk="1" fontAlgn="auto" latinLnBrk="0" hangingPunct="1"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GB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Stoop Test for Cognitive Function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01846AE-2F28-7559-6CA3-F22701F3901B}"/>
              </a:ext>
            </a:extLst>
          </p:cNvPr>
          <p:cNvGraphicFramePr>
            <a:graphicFrameLocks noGrp="1"/>
          </p:cNvGraphicFramePr>
          <p:nvPr/>
        </p:nvGraphicFramePr>
        <p:xfrm>
          <a:off x="2199190" y="3725621"/>
          <a:ext cx="5481609" cy="165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227">
                  <a:extLst>
                    <a:ext uri="{9D8B030D-6E8A-4147-A177-3AD203B41FA5}">
                      <a16:colId xmlns:a16="http://schemas.microsoft.com/office/drawing/2014/main" val="523401945"/>
                    </a:ext>
                  </a:extLst>
                </a:gridCol>
                <a:gridCol w="3395382">
                  <a:extLst>
                    <a:ext uri="{9D8B030D-6E8A-4147-A177-3AD203B41FA5}">
                      <a16:colId xmlns:a16="http://schemas.microsoft.com/office/drawing/2014/main" val="920012351"/>
                    </a:ext>
                  </a:extLst>
                </a:gridCol>
              </a:tblGrid>
              <a:tr h="3203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 (Placebo)</a:t>
                      </a:r>
                    </a:p>
                  </a:txBody>
                  <a:tcPr marL="125389" marR="125389" marT="62695" marB="62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Z (Active)</a:t>
                      </a:r>
                    </a:p>
                  </a:txBody>
                  <a:tcPr marL="125389" marR="125389" marT="62695" marB="62695"/>
                </a:tc>
                <a:extLst>
                  <a:ext uri="{0D108BD9-81ED-4DB2-BD59-A6C34878D82A}">
                    <a16:rowId xmlns:a16="http://schemas.microsoft.com/office/drawing/2014/main" val="153254731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Females | Males</a:t>
                      </a:r>
                    </a:p>
                    <a:p>
                      <a:pPr algn="ctr"/>
                      <a:r>
                        <a:rPr lang="en-GB" sz="1600" dirty="0"/>
                        <a:t>24 | 5</a:t>
                      </a:r>
                    </a:p>
                  </a:txBody>
                  <a:tcPr marL="125389" marR="125389" marT="62695" marB="62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Females | Males</a:t>
                      </a:r>
                    </a:p>
                    <a:p>
                      <a:pPr algn="ctr"/>
                      <a:r>
                        <a:rPr lang="en-GB" sz="1600" dirty="0"/>
                        <a:t>22 | 6</a:t>
                      </a:r>
                    </a:p>
                  </a:txBody>
                  <a:tcPr marL="125389" marR="125389" marT="62695" marB="62695"/>
                </a:tc>
                <a:extLst>
                  <a:ext uri="{0D108BD9-81ED-4DB2-BD59-A6C34878D82A}">
                    <a16:rowId xmlns:a16="http://schemas.microsoft.com/office/drawing/2014/main" val="733109965"/>
                  </a:ext>
                </a:extLst>
              </a:tr>
              <a:tr h="60884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Age Range: 58-81</a:t>
                      </a:r>
                    </a:p>
                    <a:p>
                      <a:pPr algn="ctr"/>
                      <a:r>
                        <a:rPr lang="en-GB" sz="1600" dirty="0"/>
                        <a:t>Average Age: 68</a:t>
                      </a:r>
                    </a:p>
                  </a:txBody>
                  <a:tcPr marL="125389" marR="125389" marT="62695" marB="62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Age Range: 56-85</a:t>
                      </a:r>
                    </a:p>
                    <a:p>
                      <a:pPr algn="ctr"/>
                      <a:r>
                        <a:rPr lang="en-GB" sz="1600" dirty="0"/>
                        <a:t>Average Age: 66</a:t>
                      </a:r>
                    </a:p>
                  </a:txBody>
                  <a:tcPr marL="125389" marR="125389" marT="62695" marB="62695"/>
                </a:tc>
                <a:extLst>
                  <a:ext uri="{0D108BD9-81ED-4DB2-BD59-A6C34878D82A}">
                    <a16:rowId xmlns:a16="http://schemas.microsoft.com/office/drawing/2014/main" val="3094776882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F21776BF-BC70-07AE-91B7-C18958A9CE2A}"/>
              </a:ext>
            </a:extLst>
          </p:cNvPr>
          <p:cNvGrpSpPr/>
          <p:nvPr/>
        </p:nvGrpSpPr>
        <p:grpSpPr>
          <a:xfrm>
            <a:off x="8938108" y="1149756"/>
            <a:ext cx="2978139" cy="3979362"/>
            <a:chOff x="7504666" y="718547"/>
            <a:chExt cx="4051300" cy="467634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C8C16E-0474-605F-1AA6-696E433C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4666" y="718549"/>
              <a:ext cx="4051300" cy="46763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FBC4B8-26BB-E52B-9D06-F7FF5958D5C8}"/>
                </a:ext>
              </a:extLst>
            </p:cNvPr>
            <p:cNvSpPr txBox="1"/>
            <p:nvPr/>
          </p:nvSpPr>
          <p:spPr>
            <a:xfrm>
              <a:off x="10706986" y="718547"/>
              <a:ext cx="606056" cy="4340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rgbClr val="007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8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960EC-819B-5A09-04F8-AE387FFF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3A7FAC-F2F8-262B-DEB0-F36101358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44348F-D534-F922-8BB0-FFED14DBE7C0}"/>
              </a:ext>
            </a:extLst>
          </p:cNvPr>
          <p:cNvSpPr txBox="1"/>
          <p:nvPr/>
        </p:nvSpPr>
        <p:spPr>
          <a:xfrm>
            <a:off x="1639951" y="352476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8D"/>
                </a:solidFill>
                <a:latin typeface="Arial"/>
                <a:cs typeface="Arial"/>
              </a:rPr>
              <a:t>UK Govt Funded Clinical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CB183-02AA-11F1-CD88-929CB417C8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209E65-AD6A-20A1-3CEF-FC4CD2B7BA2E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C7D7B4-46D1-14DE-4614-6C9E7B1E1EFC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PoZibio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‘s impact on gut-brain axis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C17EAD0A-B8B2-291E-DD0E-1B5220E4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F636-37B0-7C08-20F1-C24CFAC313E4}"/>
              </a:ext>
            </a:extLst>
          </p:cNvPr>
          <p:cNvSpPr txBox="1"/>
          <p:nvPr/>
        </p:nvSpPr>
        <p:spPr>
          <a:xfrm>
            <a:off x="1545013" y="965090"/>
            <a:ext cx="621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7099"/>
                </a:solidFill>
                <a:effectLst/>
                <a:latin typeface="Roboto" panose="02000000000000000000" pitchFamily="2" charset="0"/>
              </a:rPr>
              <a:t>PZAC Trial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5C7FA-C651-FDBB-7965-DEB3C20F1A30}"/>
              </a:ext>
            </a:extLst>
          </p:cNvPr>
          <p:cNvSpPr txBox="1"/>
          <p:nvPr/>
        </p:nvSpPr>
        <p:spPr>
          <a:xfrm>
            <a:off x="-28507" y="59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</a:rPr>
              <a:t>Clinical Trial #2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780CD9-9EAB-D4CD-9E9A-E6C8FDDC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964" y="1289845"/>
            <a:ext cx="3062450" cy="29058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99"/>
                </a:solidFill>
              </a:rPr>
              <a:t>Stroop Test Results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60B229F-DD4C-7DF4-B7EE-09BEB0BCD587}"/>
              </a:ext>
            </a:extLst>
          </p:cNvPr>
          <p:cNvGraphicFramePr/>
          <p:nvPr/>
        </p:nvGraphicFramePr>
        <p:xfrm>
          <a:off x="1473200" y="1527058"/>
          <a:ext cx="5445670" cy="3479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3ECB29-81BE-4163-BAF8-3B8815361EB6}"/>
              </a:ext>
            </a:extLst>
          </p:cNvPr>
          <p:cNvSpPr txBox="1"/>
          <p:nvPr/>
        </p:nvSpPr>
        <p:spPr>
          <a:xfrm>
            <a:off x="1869571" y="4996327"/>
            <a:ext cx="5633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kern="100" dirty="0">
                <a:solidFill>
                  <a:srgbClr val="007099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600" b="1" i="1" kern="100" dirty="0">
                <a:solidFill>
                  <a:srgbClr val="007099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Stroop task</a:t>
            </a:r>
            <a:r>
              <a:rPr lang="en-GB" sz="1600" i="1" kern="100" dirty="0">
                <a:solidFill>
                  <a:srgbClr val="007099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revealed significant improvements in </a:t>
            </a:r>
            <a:r>
              <a:rPr lang="en-GB" sz="1600" b="1" i="1" kern="100" dirty="0">
                <a:solidFill>
                  <a:srgbClr val="007099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inhibitory control</a:t>
            </a:r>
            <a:r>
              <a:rPr lang="en-GB" sz="1600" i="1" kern="100" dirty="0">
                <a:solidFill>
                  <a:srgbClr val="007099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in the intervention group after 60 days, suggesting cognitive benefits of the intervention not observed in controls</a:t>
            </a:r>
            <a:endParaRPr lang="en-US" sz="1600" i="1" dirty="0">
              <a:solidFill>
                <a:srgbClr val="00709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6576EF-2176-4227-E90A-A46EED5DD452}"/>
              </a:ext>
            </a:extLst>
          </p:cNvPr>
          <p:cNvSpPr txBox="1"/>
          <p:nvPr/>
        </p:nvSpPr>
        <p:spPr>
          <a:xfrm>
            <a:off x="8272821" y="234396"/>
            <a:ext cx="4060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99"/>
                </a:solidFill>
              </a:rPr>
              <a:t>Under-investigation (upcoming)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99"/>
                </a:solidFill>
              </a:rPr>
              <a:t>Mucin barrier markers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99"/>
                </a:solidFill>
              </a:rPr>
              <a:t>Leaky gut markers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99"/>
                </a:solidFill>
              </a:rPr>
              <a:t>Inflammation markers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99"/>
                </a:solidFill>
              </a:rPr>
              <a:t>Microbiome analyses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99"/>
                </a:solidFill>
              </a:rPr>
              <a:t>Metabolites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7099"/>
              </a:solidFill>
            </a:endParaRPr>
          </a:p>
          <a:p>
            <a:r>
              <a:rPr lang="en-US" dirty="0">
                <a:solidFill>
                  <a:srgbClr val="007099"/>
                </a:solidFill>
              </a:rPr>
              <a:t>Samples are already collected and need to be analyzed!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F11136-3CE6-6BF1-42AB-7FEBE008E272}"/>
              </a:ext>
            </a:extLst>
          </p:cNvPr>
          <p:cNvGrpSpPr/>
          <p:nvPr/>
        </p:nvGrpSpPr>
        <p:grpSpPr>
          <a:xfrm>
            <a:off x="7564330" y="2895331"/>
            <a:ext cx="4637872" cy="2037277"/>
            <a:chOff x="7564330" y="2895331"/>
            <a:chExt cx="4637872" cy="2037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DC1EEF-2FAF-B3B4-BDC8-3EEFDC81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66520"/>
            <a:stretch>
              <a:fillRect/>
            </a:stretch>
          </p:blipFill>
          <p:spPr>
            <a:xfrm>
              <a:off x="7662930" y="3271347"/>
              <a:ext cx="4250025" cy="8855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954D64-4B00-3CAA-E9BF-84B15E60E557}"/>
                </a:ext>
              </a:extLst>
            </p:cNvPr>
            <p:cNvSpPr txBox="1"/>
            <p:nvPr/>
          </p:nvSpPr>
          <p:spPr>
            <a:xfrm>
              <a:off x="7662931" y="2895331"/>
              <a:ext cx="452907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i="1" dirty="0">
                  <a:solidFill>
                    <a:srgbClr val="002060"/>
                  </a:solidFill>
                </a:rPr>
                <a:t>TWO ABSTRACTS ACCEPTED IN NATIONAL CONFERENCE AND WILL BE PUBLISHED IN INTERNATIONAL JOURNAL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D9DE86-4BFA-DBD9-3F7C-846C49782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3861" y="4170929"/>
              <a:ext cx="2298341" cy="7616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16C833-49F0-DB43-CB0C-B826037D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9587"/>
            <a:stretch>
              <a:fillRect/>
            </a:stretch>
          </p:blipFill>
          <p:spPr>
            <a:xfrm>
              <a:off x="7564330" y="4180727"/>
              <a:ext cx="2396628" cy="7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3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0D25-EB24-5287-F859-26CF03BF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4AA1D7-4AC7-93EF-A71A-AD80A88D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0C0DCC-5CAE-28C0-F0EF-3D340766ED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7C0E0-88A5-126E-DF11-A3C8B99E22AA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4FE01-B4EA-5D42-6FB8-291561E404F6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Impact on Gut Health Wellness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8D852A6D-EA4C-9324-5931-BACD60C1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1B4AF2-A0B0-1439-F90C-94C4DE988871}"/>
              </a:ext>
            </a:extLst>
          </p:cNvPr>
          <p:cNvSpPr txBox="1"/>
          <p:nvPr/>
        </p:nvSpPr>
        <p:spPr>
          <a:xfrm>
            <a:off x="-28507" y="5951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</a:rPr>
              <a:t>Clinical Trial #3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6EC5A4E-DD87-0249-7FFF-C6D9BAB0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633" y="1401794"/>
            <a:ext cx="10515600" cy="4351338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Aim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: To evaluate the effectiveness of a novel nutritional supplement, PoZibio® in improving digestive wellness in adults with mild to moderate gastrointestinal discomfort.</a:t>
            </a:r>
            <a:endParaRPr lang="en-GB" sz="1800" b="1" dirty="0">
              <a:solidFill>
                <a:srgbClr val="006082"/>
              </a:solidFill>
              <a:latin typeface="Aptos" panose="020B0004020202020204" pitchFamily="34" charset="0"/>
            </a:endParaRPr>
          </a:p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Study Type: 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Randomized, single-blind, placebo-controlled trial (App-based)</a:t>
            </a:r>
          </a:p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Duration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: 8 weeks</a:t>
            </a:r>
          </a:p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Number of Participants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: 82 adults aged 18-65		</a:t>
            </a:r>
          </a:p>
          <a:p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 </a:t>
            </a:r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Study Arms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: Three-arm</a:t>
            </a:r>
          </a:p>
          <a:p>
            <a:pPr marL="1657350" lvl="3" indent="-285750"/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Placebo (0 mg PoZibio® ; 750 mg </a:t>
            </a:r>
            <a:r>
              <a:rPr lang="en-GB" sz="1200" dirty="0" err="1">
                <a:solidFill>
                  <a:srgbClr val="006082"/>
                </a:solidFill>
                <a:latin typeface="Aptos" panose="020B0004020202020204" pitchFamily="34" charset="0"/>
              </a:rPr>
              <a:t>Sunfiber</a:t>
            </a:r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)</a:t>
            </a:r>
          </a:p>
          <a:p>
            <a:pPr marL="1657350" lvl="3" indent="-285750"/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Lifestyle Nutrition (100 mg PoZibio®+750mg </a:t>
            </a:r>
            <a:r>
              <a:rPr lang="en-GB" sz="1200" dirty="0" err="1">
                <a:solidFill>
                  <a:srgbClr val="006082"/>
                </a:solidFill>
                <a:latin typeface="Aptos" panose="020B0004020202020204" pitchFamily="34" charset="0"/>
              </a:rPr>
              <a:t>Sunfiber</a:t>
            </a:r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)</a:t>
            </a:r>
          </a:p>
          <a:p>
            <a:pPr marL="1657350" lvl="3" indent="-285750"/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Medical Nutrition  (340 mg PoZibio® + 750 mg </a:t>
            </a:r>
            <a:r>
              <a:rPr lang="en-GB" sz="1200" dirty="0" err="1">
                <a:solidFill>
                  <a:srgbClr val="006082"/>
                </a:solidFill>
                <a:latin typeface="Aptos" panose="020B0004020202020204" pitchFamily="34" charset="0"/>
              </a:rPr>
              <a:t>Sunfiber</a:t>
            </a:r>
            <a:r>
              <a:rPr lang="en-GB" sz="1200" dirty="0">
                <a:solidFill>
                  <a:srgbClr val="006082"/>
                </a:solidFill>
                <a:latin typeface="Aptos" panose="020B0004020202020204" pitchFamily="34" charset="0"/>
              </a:rPr>
              <a:t> )</a:t>
            </a:r>
          </a:p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Supplementation: 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Participants take two capsules daily (before lunch and dinner)</a:t>
            </a:r>
          </a:p>
          <a:p>
            <a:r>
              <a:rPr lang="en-GB" sz="1800" b="1" dirty="0">
                <a:solidFill>
                  <a:srgbClr val="006082"/>
                </a:solidFill>
                <a:latin typeface="Aptos" panose="020B0004020202020204" pitchFamily="34" charset="0"/>
              </a:rPr>
              <a:t>Data collection: </a:t>
            </a:r>
            <a:r>
              <a:rPr lang="en-GB" sz="1800" dirty="0">
                <a:solidFill>
                  <a:srgbClr val="006082"/>
                </a:solidFill>
                <a:latin typeface="Aptos" panose="020B0004020202020204" pitchFamily="34" charset="0"/>
              </a:rPr>
              <a:t>Via Ingredients for Life™ (IFL) mobile app</a:t>
            </a:r>
          </a:p>
          <a:p>
            <a:endParaRPr lang="en-US" sz="1800" dirty="0">
              <a:solidFill>
                <a:srgbClr val="00608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733401-B69E-FFFE-BAF7-457C633ABF7F}"/>
              </a:ext>
            </a:extLst>
          </p:cNvPr>
          <p:cNvSpPr txBox="1"/>
          <p:nvPr/>
        </p:nvSpPr>
        <p:spPr>
          <a:xfrm>
            <a:off x="1999873" y="5951"/>
            <a:ext cx="1015567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082"/>
                </a:solidFill>
                <a:latin typeface="Aptos" panose="020B0004020202020204" pitchFamily="34" charset="0"/>
              </a:rPr>
              <a:t>Gut Wellness Study</a:t>
            </a:r>
            <a:r>
              <a:rPr lang="en-GB" sz="2800" dirty="0">
                <a:solidFill>
                  <a:srgbClr val="006082"/>
                </a:solidFill>
                <a:latin typeface="Aptos" panose="020B0004020202020204" pitchFamily="34" charset="0"/>
              </a:rPr>
              <a:t>: </a:t>
            </a:r>
            <a:r>
              <a:rPr lang="en-GB" sz="2400" dirty="0">
                <a:solidFill>
                  <a:srgbClr val="006082"/>
                </a:solidFill>
                <a:latin typeface="Aptos" panose="020B0004020202020204" pitchFamily="34" charset="0"/>
              </a:rPr>
              <a:t>Evaluating the Impact of </a:t>
            </a:r>
            <a:r>
              <a:rPr lang="en-GB" sz="2400" dirty="0" err="1">
                <a:solidFill>
                  <a:srgbClr val="006082"/>
                </a:solidFill>
                <a:latin typeface="Aptos" panose="020B0004020202020204" pitchFamily="34" charset="0"/>
              </a:rPr>
              <a:t>PoZibio</a:t>
            </a:r>
            <a:r>
              <a:rPr lang="en-GB" sz="2400" dirty="0">
                <a:solidFill>
                  <a:srgbClr val="006082"/>
                </a:solidFill>
                <a:latin typeface="Aptos" panose="020B0004020202020204" pitchFamily="34" charset="0"/>
              </a:rPr>
              <a:t>® Supplementation on Digestive Health </a:t>
            </a:r>
            <a:endParaRPr lang="en-US" sz="2400" dirty="0">
              <a:solidFill>
                <a:srgbClr val="00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1CDDA-9801-465B-5872-11D0AB0B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B63B50-CE5F-340A-D324-6BA40422971C}"/>
              </a:ext>
            </a:extLst>
          </p:cNvPr>
          <p:cNvSpPr txBox="1"/>
          <p:nvPr/>
        </p:nvSpPr>
        <p:spPr>
          <a:xfrm>
            <a:off x="0" y="0"/>
            <a:ext cx="12192000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Today’s talking points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30B98F4C-1483-BDB4-5DCD-6D9D8506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5C3D34DE-1DF9-92A5-1728-0DADABE4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9EE5F-7E24-C763-AD0B-F41F3E404DD0}"/>
              </a:ext>
            </a:extLst>
          </p:cNvPr>
          <p:cNvSpPr txBox="1"/>
          <p:nvPr/>
        </p:nvSpPr>
        <p:spPr>
          <a:xfrm>
            <a:off x="105715" y="1030949"/>
            <a:ext cx="10452485" cy="4900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and how microbiome contributes in longevity?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manipulation of microbiome enhance longevity?</a:t>
            </a:r>
          </a:p>
          <a:p>
            <a:pPr lvl="1">
              <a:lnSpc>
                <a:spcPct val="115000"/>
              </a:lnSpc>
              <a:spcAft>
                <a:spcPts val="1800"/>
              </a:spcAft>
            </a:pPr>
            <a:r>
              <a:rPr lang="en-US" sz="24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Classical example: How we can improve brain and muscles through gut.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Discovery of Postbiotics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Moving from lab to market with clinical substantiation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path forward: </a:t>
            </a:r>
            <a:r>
              <a:rPr lang="en-US" sz="2000" b="1" kern="1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platform for faster, inexpensive and robust clinical trials for addressing global markets</a:t>
            </a:r>
            <a:endParaRPr lang="en-US" sz="2800" b="1" kern="100" dirty="0">
              <a:solidFill>
                <a:srgbClr val="006747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Microbiome PNG Transparent Images Free Download | Vector Files | Pngtree">
            <a:extLst>
              <a:ext uri="{FF2B5EF4-FFF2-40B4-BE49-F238E27FC236}">
                <a16:creationId xmlns:a16="http://schemas.microsoft.com/office/drawing/2014/main" id="{1D81EB32-F9BF-4070-4D77-D69DDA2C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8200" y="2204437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stines - Free medical icons">
            <a:extLst>
              <a:ext uri="{FF2B5EF4-FFF2-40B4-BE49-F238E27FC236}">
                <a16:creationId xmlns:a16="http://schemas.microsoft.com/office/drawing/2014/main" id="{6A3D975A-4171-8DB9-3AA0-1299E252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7108" y="2413312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ging - Free people icons">
            <a:extLst>
              <a:ext uri="{FF2B5EF4-FFF2-40B4-BE49-F238E27FC236}">
                <a16:creationId xmlns:a16="http://schemas.microsoft.com/office/drawing/2014/main" id="{2C07605B-E562-32B4-94BB-9E871027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359" y="3774780"/>
            <a:ext cx="1791641" cy="1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760590E-37FE-6D6A-62BC-D439E783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3945" r="17666" b="13761"/>
          <a:stretch>
            <a:fillRect/>
          </a:stretch>
        </p:blipFill>
        <p:spPr bwMode="auto">
          <a:xfrm>
            <a:off x="10545706" y="616342"/>
            <a:ext cx="1217940" cy="1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3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673C0-517B-953F-7321-D118C8906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8D515-4406-999E-91E6-3822FA76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AFA72F-AC9A-BFFA-5475-5AE3B2D6B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2712FE-D537-DA41-86CE-45049E171622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D6A8021D-9DB2-B379-2666-9BCD20A3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0CD07A-F2B2-C19A-8184-BF8D238D9B87}"/>
              </a:ext>
            </a:extLst>
          </p:cNvPr>
          <p:cNvSpPr txBox="1"/>
          <p:nvPr/>
        </p:nvSpPr>
        <p:spPr>
          <a:xfrm>
            <a:off x="-28507" y="5951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</a:rPr>
              <a:t>Clinical Trial #3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8AA5D2-EDD5-EC95-8FA3-5E4661DC9060}"/>
              </a:ext>
            </a:extLst>
          </p:cNvPr>
          <p:cNvSpPr txBox="1"/>
          <p:nvPr/>
        </p:nvSpPr>
        <p:spPr>
          <a:xfrm>
            <a:off x="1999873" y="5951"/>
            <a:ext cx="1015567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99"/>
                </a:solidFill>
                <a:latin typeface="Aptos" panose="020B0004020202020204" pitchFamily="34" charset="0"/>
              </a:rPr>
              <a:t>Gut Wellness Study</a:t>
            </a:r>
            <a:r>
              <a:rPr lang="en-GB" sz="2800" dirty="0">
                <a:solidFill>
                  <a:srgbClr val="007099"/>
                </a:solidFill>
                <a:latin typeface="Aptos" panose="020B0004020202020204" pitchFamily="34" charset="0"/>
              </a:rPr>
              <a:t>: </a:t>
            </a:r>
            <a:r>
              <a:rPr lang="en-GB" sz="2400" dirty="0">
                <a:solidFill>
                  <a:srgbClr val="007099"/>
                </a:solidFill>
                <a:latin typeface="Aptos" panose="020B0004020202020204" pitchFamily="34" charset="0"/>
              </a:rPr>
              <a:t>Evaluating the Impact of </a:t>
            </a:r>
            <a:r>
              <a:rPr lang="en-GB" sz="2400" dirty="0" err="1">
                <a:solidFill>
                  <a:srgbClr val="007099"/>
                </a:solidFill>
                <a:latin typeface="Aptos" panose="020B0004020202020204" pitchFamily="34" charset="0"/>
              </a:rPr>
              <a:t>PoZibio</a:t>
            </a:r>
            <a:r>
              <a:rPr lang="en-GB" sz="2400" dirty="0">
                <a:solidFill>
                  <a:srgbClr val="007099"/>
                </a:solidFill>
                <a:latin typeface="Aptos" panose="020B0004020202020204" pitchFamily="34" charset="0"/>
              </a:rPr>
              <a:t>® Supplementation on Digestive Health </a:t>
            </a:r>
            <a:endParaRPr lang="en-US" sz="2400" dirty="0">
              <a:solidFill>
                <a:srgbClr val="007099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9BB4AFA-A89C-165A-4382-A7102410CB3A}"/>
              </a:ext>
            </a:extLst>
          </p:cNvPr>
          <p:cNvGraphicFramePr>
            <a:graphicFrameLocks/>
          </p:cNvGraphicFramePr>
          <p:nvPr/>
        </p:nvGraphicFramePr>
        <p:xfrm>
          <a:off x="1516793" y="1499177"/>
          <a:ext cx="5383900" cy="329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F65243-8363-D4A2-38F1-D3FB18725102}"/>
              </a:ext>
            </a:extLst>
          </p:cNvPr>
          <p:cNvGraphicFramePr>
            <a:graphicFrameLocks/>
          </p:cNvGraphicFramePr>
          <p:nvPr/>
        </p:nvGraphicFramePr>
        <p:xfrm>
          <a:off x="6711892" y="1453172"/>
          <a:ext cx="5313357" cy="337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6B1F55-DA5E-C58B-1958-A96B52C039D1}"/>
              </a:ext>
            </a:extLst>
          </p:cNvPr>
          <p:cNvSpPr txBox="1"/>
          <p:nvPr/>
        </p:nvSpPr>
        <p:spPr>
          <a:xfrm>
            <a:off x="1691202" y="1188838"/>
            <a:ext cx="1037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7099"/>
                </a:solidFill>
                <a:latin typeface="Abhaya Libre ExtraBold" panose="02000803000000000000" pitchFamily="2" charset="0"/>
                <a:ea typeface="+mj-ea"/>
                <a:cs typeface="Abhaya Libre ExtraBold" panose="02000803000000000000" pitchFamily="2" charset="0"/>
              </a:rPr>
              <a:t>% Reduction in symptom severity from baseline to weeks 4 &amp; 8 across study arms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99"/>
              </a:solidFill>
              <a:effectLst/>
              <a:uLnTx/>
              <a:uFillTx/>
              <a:latin typeface="Abhaya Libre ExtraBold" panose="02000803000000000000" pitchFamily="2" charset="0"/>
              <a:ea typeface="+mj-ea"/>
              <a:cs typeface="Abhaya Libre ExtraBold" panose="02000803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1ECA4-5D21-AAF1-6658-10DE7DA4B31D}"/>
              </a:ext>
            </a:extLst>
          </p:cNvPr>
          <p:cNvSpPr txBox="1"/>
          <p:nvPr/>
        </p:nvSpPr>
        <p:spPr>
          <a:xfrm>
            <a:off x="1764354" y="4812467"/>
            <a:ext cx="5313358" cy="57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400" i="1" kern="100" dirty="0">
                <a:solidFill>
                  <a:srgbClr val="0070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 1. Bar chart showing the % reduction in average </a:t>
            </a:r>
            <a:r>
              <a:rPr lang="en-GB" sz="1400" i="1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symptom</a:t>
            </a:r>
            <a:r>
              <a:rPr lang="en-GB" sz="1400" i="1" kern="100" dirty="0">
                <a:solidFill>
                  <a:srgbClr val="0070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scores among study arms at week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E3085-8046-EB9D-C39A-1C0B797AE947}"/>
              </a:ext>
            </a:extLst>
          </p:cNvPr>
          <p:cNvSpPr txBox="1"/>
          <p:nvPr/>
        </p:nvSpPr>
        <p:spPr>
          <a:xfrm>
            <a:off x="7055290" y="4775336"/>
            <a:ext cx="5313358" cy="57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400" i="1" kern="100" dirty="0">
                <a:solidFill>
                  <a:srgbClr val="0070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 2. Bar chart showing the % reduction in average </a:t>
            </a:r>
            <a:r>
              <a:rPr lang="en-GB" sz="1400" i="1" kern="100" dirty="0">
                <a:solidFill>
                  <a:srgbClr val="00709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symptom</a:t>
            </a:r>
            <a:r>
              <a:rPr lang="en-GB" sz="1400" i="1" kern="100" dirty="0">
                <a:solidFill>
                  <a:srgbClr val="0070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scores among study arms at week 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890748-332F-1739-7B45-F7DB8C27F7CC}"/>
              </a:ext>
            </a:extLst>
          </p:cNvPr>
          <p:cNvSpPr/>
          <p:nvPr/>
        </p:nvSpPr>
        <p:spPr>
          <a:xfrm>
            <a:off x="6040004" y="2257626"/>
            <a:ext cx="688259" cy="94389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83AAFB-F3ED-B34F-B224-84F7ECB62F09}"/>
              </a:ext>
            </a:extLst>
          </p:cNvPr>
          <p:cNvSpPr/>
          <p:nvPr/>
        </p:nvSpPr>
        <p:spPr>
          <a:xfrm>
            <a:off x="11191708" y="2082664"/>
            <a:ext cx="688259" cy="94389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27B657-B37D-8F9C-C782-06278E81D7A1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Impact on Gut Health Wellness</a:t>
            </a:r>
          </a:p>
        </p:txBody>
      </p:sp>
    </p:spTree>
    <p:extLst>
      <p:ext uri="{BB962C8B-B14F-4D97-AF65-F5344CB8AC3E}">
        <p14:creationId xmlns:p14="http://schemas.microsoft.com/office/powerpoint/2010/main" val="13208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90587-159D-675A-6A94-3CA91952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14B58-E32E-C694-E84D-9A81B6313B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1281777"/>
            <a:ext cx="11178655" cy="446091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Clinical Trials/ Studies</a:t>
            </a:r>
          </a:p>
          <a:p>
            <a:pPr lvl="1"/>
            <a:r>
              <a:rPr lang="en-US" sz="2800" b="1" dirty="0">
                <a:solidFill>
                  <a:schemeClr val="bg2"/>
                </a:solidFill>
              </a:rPr>
              <a:t>Completed</a:t>
            </a:r>
          </a:p>
          <a:p>
            <a:pPr lvl="1"/>
            <a:r>
              <a:rPr lang="en-US" sz="2800" b="1" dirty="0">
                <a:solidFill>
                  <a:srgbClr val="002060"/>
                </a:solidFill>
              </a:rPr>
              <a:t>Ongoing Trials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C0B2BB-B95C-0DBB-1619-865011CB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Ongoing/Upcoming Clinical Trial</a:t>
            </a:r>
          </a:p>
        </p:txBody>
      </p:sp>
      <p:pic>
        <p:nvPicPr>
          <p:cNvPr id="2" name="Picture 2" descr="MiaGB Study | MiaGB Study">
            <a:extLst>
              <a:ext uri="{FF2B5EF4-FFF2-40B4-BE49-F238E27FC236}">
                <a16:creationId xmlns:a16="http://schemas.microsoft.com/office/drawing/2014/main" id="{4C25F623-3059-4D19-97FC-B80D67C0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sB™ Research">
            <a:extLst>
              <a:ext uri="{FF2B5EF4-FFF2-40B4-BE49-F238E27FC236}">
                <a16:creationId xmlns:a16="http://schemas.microsoft.com/office/drawing/2014/main" id="{60A56408-1B7B-CD72-50A4-75EA5936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3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523CF-1304-DDEE-81D8-7CAA3F3C7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A3B281-438E-B800-1C6F-D06F3AE19FB9}"/>
              </a:ext>
            </a:extLst>
          </p:cNvPr>
          <p:cNvSpPr/>
          <p:nvPr/>
        </p:nvSpPr>
        <p:spPr>
          <a:xfrm>
            <a:off x="533040" y="335666"/>
            <a:ext cx="11366339" cy="6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28981-E61A-6E56-6FF3-E55D7A71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207C22-45ED-FF76-A5E6-220D3C960392}"/>
              </a:ext>
            </a:extLst>
          </p:cNvPr>
          <p:cNvSpPr txBox="1"/>
          <p:nvPr/>
        </p:nvSpPr>
        <p:spPr>
          <a:xfrm>
            <a:off x="1273541" y="-24944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/>
                <a:cs typeface="Arial"/>
              </a:rPr>
              <a:t>Two Pilot Clinical Trials are Funded by USF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0EAFE-E0CB-48A7-F161-C180BB6CCB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133FE2-4C0B-64F1-2A6C-E4E72BF6DB57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DFEFA-A9D5-5E3C-2C08-0B81F371A14C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Impact on IBD and Cognition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7E0C7673-88CC-7D67-E8A2-8B15682BA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5C66-DF83-CF6F-42C6-3C963EBD8C94}"/>
              </a:ext>
            </a:extLst>
          </p:cNvPr>
          <p:cNvSpPr txBox="1"/>
          <p:nvPr/>
        </p:nvSpPr>
        <p:spPr>
          <a:xfrm>
            <a:off x="1545012" y="965090"/>
            <a:ext cx="4031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LIBD (LpD3.5 in IBD) Trial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C1E33-21D6-0106-F6D2-A47012905AF0}"/>
              </a:ext>
            </a:extLst>
          </p:cNvPr>
          <p:cNvSpPr txBox="1"/>
          <p:nvPr/>
        </p:nvSpPr>
        <p:spPr>
          <a:xfrm>
            <a:off x="6971223" y="2360420"/>
            <a:ext cx="43985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Primary outcome: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Leaky gut markers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secondary outcomes: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Mucin levels in stools,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Markers of inflammation in the gut (calprotectin in stools) and circulation (CRP, IL-6, TNF-α, and IL-1β in plasma),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Cognitive function assessed using Clinical Dementia Rating- Sum of Boxes (CDR-SB), AD Assessment Scale, Cognitive Subscale 14 (ADAS-Cog14), and AD Cooperative Study- Instrumental Activities of Daily Living (ADCS-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iADL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scores. 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Exploratory outcomes: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Blood levels of pTau217.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7B289-952F-C6B1-808F-D3AE9586BDDC}"/>
              </a:ext>
            </a:extLst>
          </p:cNvPr>
          <p:cNvSpPr txBox="1"/>
          <p:nvPr/>
        </p:nvSpPr>
        <p:spPr>
          <a:xfrm>
            <a:off x="6915975" y="927216"/>
            <a:ext cx="5150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LISA (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pD3.5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ntervention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tudy in Older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dults</a:t>
            </a:r>
            <a: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) Trial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B2E50-C1D5-A77D-123D-676865C389FA}"/>
              </a:ext>
            </a:extLst>
          </p:cNvPr>
          <p:cNvSpPr txBox="1"/>
          <p:nvPr/>
        </p:nvSpPr>
        <p:spPr>
          <a:xfrm>
            <a:off x="1677909" y="2399772"/>
            <a:ext cx="45368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Primary outcome: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Fecal mucin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secondary outcomes: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Markers of leaky gut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Exploratory outcomes: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Frequency and dose of medications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Markers of inflammation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Quality of life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IBD clinical scores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79B62-0EA8-C4A5-6223-345369462B95}"/>
              </a:ext>
            </a:extLst>
          </p:cNvPr>
          <p:cNvSpPr txBox="1"/>
          <p:nvPr/>
        </p:nvSpPr>
        <p:spPr>
          <a:xfrm>
            <a:off x="1482655" y="1640680"/>
            <a:ext cx="414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Randomized Cross-over trial in 10 patients</a:t>
            </a:r>
          </a:p>
          <a:p>
            <a:r>
              <a:rPr lang="en-US" dirty="0"/>
              <a:t>60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FFD03-E01A-107B-5ABB-2BF0F48D5129}"/>
              </a:ext>
            </a:extLst>
          </p:cNvPr>
          <p:cNvSpPr txBox="1"/>
          <p:nvPr/>
        </p:nvSpPr>
        <p:spPr>
          <a:xfrm>
            <a:off x="6971223" y="1573547"/>
            <a:ext cx="414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Randomized Cross-over trial in 10 patients</a:t>
            </a:r>
          </a:p>
          <a:p>
            <a:r>
              <a:rPr lang="en-US" dirty="0"/>
              <a:t>60 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7A2BA-F3AD-4F0C-8C29-38A6F15BDA6F}"/>
              </a:ext>
            </a:extLst>
          </p:cNvPr>
          <p:cNvSpPr txBox="1"/>
          <p:nvPr/>
        </p:nvSpPr>
        <p:spPr>
          <a:xfrm>
            <a:off x="1809541" y="5330404"/>
            <a:ext cx="279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IRB Approved- Recruiting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4E721-F1F6-6735-87BE-D5817683A4A3}"/>
              </a:ext>
            </a:extLst>
          </p:cNvPr>
          <p:cNvSpPr txBox="1"/>
          <p:nvPr/>
        </p:nvSpPr>
        <p:spPr>
          <a:xfrm>
            <a:off x="7036611" y="5405817"/>
            <a:ext cx="279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IRB Approved- Recruiting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1020E8-D9BE-D1E5-D27B-8B02E5147325}"/>
              </a:ext>
            </a:extLst>
          </p:cNvPr>
          <p:cNvSpPr txBox="1"/>
          <p:nvPr/>
        </p:nvSpPr>
        <p:spPr>
          <a:xfrm>
            <a:off x="0" y="56735"/>
            <a:ext cx="133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Trail # 4 &amp; 5</a:t>
            </a:r>
          </a:p>
        </p:txBody>
      </p:sp>
    </p:spTree>
    <p:extLst>
      <p:ext uri="{BB962C8B-B14F-4D97-AF65-F5344CB8AC3E}">
        <p14:creationId xmlns:p14="http://schemas.microsoft.com/office/powerpoint/2010/main" val="11272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88081-8DE4-DB58-59C5-64EE629B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BE3F7-D61C-8C59-DF95-D943B2F75EC9}"/>
              </a:ext>
            </a:extLst>
          </p:cNvPr>
          <p:cNvSpPr/>
          <p:nvPr/>
        </p:nvSpPr>
        <p:spPr>
          <a:xfrm>
            <a:off x="533040" y="335666"/>
            <a:ext cx="11366339" cy="6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CD8F8-E718-0159-56F6-63DB2429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326"/>
            <a:ext cx="1473200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E7902-C822-8E75-ADB3-C8B1F23FF682}"/>
              </a:ext>
            </a:extLst>
          </p:cNvPr>
          <p:cNvSpPr txBox="1"/>
          <p:nvPr/>
        </p:nvSpPr>
        <p:spPr>
          <a:xfrm>
            <a:off x="1273541" y="-24944"/>
            <a:ext cx="105520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/>
                <a:cs typeface="Arial"/>
              </a:rPr>
              <a:t>Clinical Trial: Colon Cancer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7AC58-CE54-4757-D8E4-09B8AD3175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1" y="965090"/>
            <a:ext cx="1211511" cy="1211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ADC154-3A04-6322-5EA6-EFCDA939DE1C}"/>
              </a:ext>
            </a:extLst>
          </p:cNvPr>
          <p:cNvSpPr/>
          <p:nvPr/>
        </p:nvSpPr>
        <p:spPr>
          <a:xfrm>
            <a:off x="1881222" y="5889544"/>
            <a:ext cx="10310778" cy="989635"/>
          </a:xfrm>
          <a:prstGeom prst="rect">
            <a:avLst/>
          </a:prstGeom>
          <a:solidFill>
            <a:srgbClr val="70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88AD1-BDFE-FED3-5C5C-036328DF129E}"/>
              </a:ext>
            </a:extLst>
          </p:cNvPr>
          <p:cNvSpPr txBox="1"/>
          <p:nvPr/>
        </p:nvSpPr>
        <p:spPr>
          <a:xfrm>
            <a:off x="2199190" y="6030086"/>
            <a:ext cx="10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Outcomes: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Microbiome, Side Effects, Recovery, Resilience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66F62423-AF19-A872-7C16-78DE63E93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" y="5203874"/>
            <a:ext cx="1724073" cy="1652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66F00D-3360-15CE-35B3-6E8E6C59A63D}"/>
              </a:ext>
            </a:extLst>
          </p:cNvPr>
          <p:cNvSpPr txBox="1"/>
          <p:nvPr/>
        </p:nvSpPr>
        <p:spPr>
          <a:xfrm>
            <a:off x="0" y="56735"/>
            <a:ext cx="96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Trail # 6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1E7BD0-7094-8585-C960-93958A767F75}"/>
              </a:ext>
            </a:extLst>
          </p:cNvPr>
          <p:cNvGraphicFramePr>
            <a:graphicFrameLocks noGrp="1"/>
          </p:cNvGraphicFramePr>
          <p:nvPr/>
        </p:nvGraphicFramePr>
        <p:xfrm>
          <a:off x="1683754" y="808844"/>
          <a:ext cx="4655256" cy="4823886"/>
        </p:xfrm>
        <a:graphic>
          <a:graphicData uri="http://schemas.openxmlformats.org/drawingml/2006/table">
            <a:tbl>
              <a:tblPr bandRow="1"/>
              <a:tblGrid>
                <a:gridCol w="1793059">
                  <a:extLst>
                    <a:ext uri="{9D8B030D-6E8A-4147-A177-3AD203B41FA5}">
                      <a16:colId xmlns:a16="http://schemas.microsoft.com/office/drawing/2014/main" val="2835322457"/>
                    </a:ext>
                  </a:extLst>
                </a:gridCol>
                <a:gridCol w="2862197">
                  <a:extLst>
                    <a:ext uri="{9D8B030D-6E8A-4147-A177-3AD203B41FA5}">
                      <a16:colId xmlns:a16="http://schemas.microsoft.com/office/drawing/2014/main" val="3330966773"/>
                    </a:ext>
                  </a:extLst>
                </a:gridCol>
              </a:tblGrid>
              <a:tr h="32607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Study Title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Postbiotics for mitigation of postoperative dysbiosis in colon cancer resections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335588"/>
                  </a:ext>
                </a:extLst>
              </a:tr>
              <a:tr h="11420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Study Design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Pilot randomized control trial 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138501"/>
                  </a:ext>
                </a:extLst>
              </a:tr>
              <a:tr h="43476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 Objective/Purpose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 measure efficacy of postbiotic supplements in mitigating the gut dysbiosis induced in the perioperative period of colorectal cancer resections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811154"/>
                  </a:ext>
                </a:extLst>
              </a:tr>
              <a:tr h="32607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 Objective(s)/Purpose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 use collected data as pilot to design a microbiome-targeted intervention in future trials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612571"/>
                  </a:ext>
                </a:extLst>
              </a:tr>
              <a:tr h="543458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Research Intervention(s)/ Investigational Agent(s)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Administration of a nutraceutical supplement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PoZibio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 from Postbiotics Inc, Wiston-Salem, NC)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961661"/>
                  </a:ext>
                </a:extLst>
              </a:tr>
              <a:tr h="11420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IND/IDE #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37486"/>
                  </a:ext>
                </a:extLst>
              </a:tr>
              <a:tr h="21738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ClinicalTrials.gov NCT#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Pending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659945"/>
                  </a:ext>
                </a:extLst>
              </a:tr>
              <a:tr h="22840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Study Population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Patients 18 years and older undergoing colon cancer surgery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077137"/>
                  </a:ext>
                </a:extLst>
              </a:tr>
              <a:tr h="11420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Sample Size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223727"/>
                  </a:ext>
                </a:extLst>
              </a:tr>
              <a:tr h="43476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Study Duration for individual subjects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Multiple visits to coincide with standard of care clinical visits over a 1-year period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742378"/>
                  </a:ext>
                </a:extLst>
              </a:tr>
              <a:tr h="43476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Study Specific Abbreviations/ Definitions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Colorectal Cancer - CRC</a:t>
                      </a:r>
                    </a:p>
                    <a:p>
                      <a:pPr marL="0" marR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70216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E9FAEE7-35DB-6B26-C135-1F795D36B06A}"/>
              </a:ext>
            </a:extLst>
          </p:cNvPr>
          <p:cNvGraphicFramePr>
            <a:graphicFrameLocks noGrp="1"/>
          </p:cNvGraphicFramePr>
          <p:nvPr/>
        </p:nvGraphicFramePr>
        <p:xfrm>
          <a:off x="6433374" y="808844"/>
          <a:ext cx="5676558" cy="4823884"/>
        </p:xfrm>
        <a:graphic>
          <a:graphicData uri="http://schemas.openxmlformats.org/drawingml/2006/table">
            <a:tbl>
              <a:tblPr/>
              <a:tblGrid>
                <a:gridCol w="1420307">
                  <a:extLst>
                    <a:ext uri="{9D8B030D-6E8A-4147-A177-3AD203B41FA5}">
                      <a16:colId xmlns:a16="http://schemas.microsoft.com/office/drawing/2014/main" val="1309365233"/>
                    </a:ext>
                  </a:extLst>
                </a:gridCol>
                <a:gridCol w="717209">
                  <a:extLst>
                    <a:ext uri="{9D8B030D-6E8A-4147-A177-3AD203B41FA5}">
                      <a16:colId xmlns:a16="http://schemas.microsoft.com/office/drawing/2014/main" val="1840851159"/>
                    </a:ext>
                  </a:extLst>
                </a:gridCol>
                <a:gridCol w="772733">
                  <a:extLst>
                    <a:ext uri="{9D8B030D-6E8A-4147-A177-3AD203B41FA5}">
                      <a16:colId xmlns:a16="http://schemas.microsoft.com/office/drawing/2014/main" val="1666788023"/>
                    </a:ext>
                  </a:extLst>
                </a:gridCol>
                <a:gridCol w="669701">
                  <a:extLst>
                    <a:ext uri="{9D8B030D-6E8A-4147-A177-3AD203B41FA5}">
                      <a16:colId xmlns:a16="http://schemas.microsoft.com/office/drawing/2014/main" val="3230529586"/>
                    </a:ext>
                  </a:extLst>
                </a:gridCol>
                <a:gridCol w="708338">
                  <a:extLst>
                    <a:ext uri="{9D8B030D-6E8A-4147-A177-3AD203B41FA5}">
                      <a16:colId xmlns:a16="http://schemas.microsoft.com/office/drawing/2014/main" val="1161779293"/>
                    </a:ext>
                  </a:extLst>
                </a:gridCol>
                <a:gridCol w="637504">
                  <a:extLst>
                    <a:ext uri="{9D8B030D-6E8A-4147-A177-3AD203B41FA5}">
                      <a16:colId xmlns:a16="http://schemas.microsoft.com/office/drawing/2014/main" val="1404867676"/>
                    </a:ext>
                  </a:extLst>
                </a:gridCol>
                <a:gridCol w="750766">
                  <a:extLst>
                    <a:ext uri="{9D8B030D-6E8A-4147-A177-3AD203B41FA5}">
                      <a16:colId xmlns:a16="http://schemas.microsoft.com/office/drawing/2014/main" val="73934338"/>
                    </a:ext>
                  </a:extLst>
                </a:gridCol>
              </a:tblGrid>
              <a:tr h="7421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0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(Baseline +2 days)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10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days)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nl-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of Surgery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nl-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42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14 days)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nl-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120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nl-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(± 30)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nl-N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390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nl-N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(±30 days)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182782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Informed consent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047991"/>
                  </a:ext>
                </a:extLst>
              </a:tr>
              <a:tr h="371068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Inclusion/Exclusion criteria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28795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exam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432235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Vital signs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754412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Randomization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271121"/>
                  </a:ext>
                </a:extLst>
              </a:tr>
              <a:tr h="742136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 of intervention supplement vs placebo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480734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start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69729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end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17656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Review AEs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551178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Review adherence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711106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Stool sample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83837"/>
                  </a:ext>
                </a:extLst>
              </a:tr>
              <a:tr h="371068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 colon and tumor collection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520534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 visit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952314"/>
                  </a:ext>
                </a:extLst>
              </a:tr>
              <a:tr h="185534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 call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331780"/>
                  </a:ext>
                </a:extLst>
              </a:tr>
              <a:tr h="556602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data collection on disease status and course of care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NNFPLJ+TimesNew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91" marR="61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748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8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0E2C-9BF9-094D-F25C-76271782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0CE9FE-263F-39B9-10F1-7476CB39A1B4}"/>
              </a:ext>
            </a:extLst>
          </p:cNvPr>
          <p:cNvSpPr txBox="1"/>
          <p:nvPr/>
        </p:nvSpPr>
        <p:spPr>
          <a:xfrm>
            <a:off x="0" y="0"/>
            <a:ext cx="12192000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Today’s talking points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E2EA83C0-344B-CE62-A0DB-B694D551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1475EA99-D94C-7AC5-4526-E8D58F8F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716C6-2D00-D754-87B6-1174009F0CD0}"/>
              </a:ext>
            </a:extLst>
          </p:cNvPr>
          <p:cNvSpPr txBox="1"/>
          <p:nvPr/>
        </p:nvSpPr>
        <p:spPr>
          <a:xfrm>
            <a:off x="105715" y="1030949"/>
            <a:ext cx="10452485" cy="467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and how microbiome contributes in longevity?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manipulation of microbiome enhance longevity?</a:t>
            </a:r>
          </a:p>
          <a:p>
            <a:pPr lvl="1">
              <a:lnSpc>
                <a:spcPct val="115000"/>
              </a:lnSpc>
              <a:spcAft>
                <a:spcPts val="1800"/>
              </a:spcAft>
            </a:pPr>
            <a:r>
              <a:rPr lang="en-US" sz="24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Classical example: How we can improve brain and muscles through gut.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Discovery of Postbiotics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Moving from lab to market</a:t>
            </a:r>
            <a:r>
              <a:rPr lang="en-US" sz="36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 clinical substantiation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path forward: </a:t>
            </a:r>
            <a:r>
              <a:rPr lang="en-US" sz="2000" b="1" kern="1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platform for faster, inexpensive and global markets</a:t>
            </a:r>
            <a:endParaRPr lang="en-US" sz="2800" b="1" kern="100" dirty="0">
              <a:solidFill>
                <a:srgbClr val="006747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Microbiome PNG Transparent Images Free Download | Vector Files | Pngtree">
            <a:extLst>
              <a:ext uri="{FF2B5EF4-FFF2-40B4-BE49-F238E27FC236}">
                <a16:creationId xmlns:a16="http://schemas.microsoft.com/office/drawing/2014/main" id="{6C99FE63-0CF9-F57B-EE8C-6B6C3DC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8200" y="2204437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stines - Free medical icons">
            <a:extLst>
              <a:ext uri="{FF2B5EF4-FFF2-40B4-BE49-F238E27FC236}">
                <a16:creationId xmlns:a16="http://schemas.microsoft.com/office/drawing/2014/main" id="{3100D1EF-3706-9F16-163C-934119E2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7108" y="2413312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ging - Free people icons">
            <a:extLst>
              <a:ext uri="{FF2B5EF4-FFF2-40B4-BE49-F238E27FC236}">
                <a16:creationId xmlns:a16="http://schemas.microsoft.com/office/drawing/2014/main" id="{0F1D5957-A94D-6E7A-98DC-D30BC109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359" y="3774780"/>
            <a:ext cx="1791641" cy="1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F86FAB-7129-0B22-F0D9-5FB7846D0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3945" r="17666" b="13761"/>
          <a:stretch>
            <a:fillRect/>
          </a:stretch>
        </p:blipFill>
        <p:spPr bwMode="auto">
          <a:xfrm>
            <a:off x="10545706" y="616342"/>
            <a:ext cx="1217940" cy="1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6C2760-78D8-D3E1-0378-12B3B156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223" y="0"/>
            <a:ext cx="5342777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9D77067-ED6B-F09E-4168-09A8684CF1D5}"/>
              </a:ext>
            </a:extLst>
          </p:cNvPr>
          <p:cNvSpPr txBox="1"/>
          <p:nvPr/>
        </p:nvSpPr>
        <p:spPr>
          <a:xfrm>
            <a:off x="-123897" y="1824137"/>
            <a:ext cx="6473549" cy="502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426" lvl="1">
              <a:lnSpc>
                <a:spcPts val="4793"/>
              </a:lnSpc>
              <a:spcBef>
                <a:spcPts val="3000"/>
              </a:spcBef>
            </a:pPr>
            <a:r>
              <a:rPr lang="en-US" sz="1400" dirty="0">
                <a:solidFill>
                  <a:srgbClr val="00674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Multiple Geographies | New Scientific Evidence | New Market Opportunities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6D83DB6C-86E2-BE95-7487-7765B3FFA95C}"/>
              </a:ext>
            </a:extLst>
          </p:cNvPr>
          <p:cNvSpPr txBox="1"/>
          <p:nvPr/>
        </p:nvSpPr>
        <p:spPr>
          <a:xfrm>
            <a:off x="176728" y="87507"/>
            <a:ext cx="6336806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MELLOW Consortium</a:t>
            </a:r>
          </a:p>
          <a:p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M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ulti-continental </a:t>
            </a:r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E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vidence of </a:t>
            </a:r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L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ongevity &amp; </a:t>
            </a:r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L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ifestyle for</a:t>
            </a:r>
            <a:r>
              <a:rPr lang="en-US" sz="24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 </a:t>
            </a:r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O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ptimal</a:t>
            </a:r>
            <a:r>
              <a:rPr lang="en-US" sz="24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 </a:t>
            </a:r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W</a:t>
            </a:r>
            <a:r>
              <a:rPr lang="en-US" sz="24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Montserrat Classic Bold"/>
              </a:rPr>
              <a:t>ellness</a:t>
            </a:r>
            <a:endParaRPr lang="en-US" sz="3600" dirty="0">
              <a:solidFill>
                <a:srgbClr val="006747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Montserrat Classic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F6708-33BA-C5D8-AC3A-E58930BD2172}"/>
              </a:ext>
            </a:extLst>
          </p:cNvPr>
          <p:cNvSpPr txBox="1"/>
          <p:nvPr/>
        </p:nvSpPr>
        <p:spPr>
          <a:xfrm>
            <a:off x="88523" y="2575077"/>
            <a:ext cx="6760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747"/>
                </a:solidFill>
              </a:rPr>
              <a:t>A platform for conducting clinical trials with most validated, and comprehensive biomarkers for longevity, microbiome and wellness.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00674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747"/>
                </a:solidFill>
              </a:rPr>
              <a:t>Most inexpensive and comprehensive trial models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00674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747"/>
                </a:solidFill>
              </a:rPr>
              <a:t>Multi-geographies populations for global markets coverage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00674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747"/>
                </a:solidFill>
              </a:rPr>
              <a:t>Access to KOLs</a:t>
            </a:r>
          </a:p>
          <a:p>
            <a:r>
              <a:rPr lang="en-US" dirty="0">
                <a:solidFill>
                  <a:srgbClr val="006747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D8632-B368-9D40-435D-175B2FC02111}"/>
              </a:ext>
            </a:extLst>
          </p:cNvPr>
          <p:cNvSpPr txBox="1"/>
          <p:nvPr/>
        </p:nvSpPr>
        <p:spPr>
          <a:xfrm>
            <a:off x="88523" y="5962766"/>
            <a:ext cx="604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Please CONTACT US for more details and how to join!</a:t>
            </a:r>
          </a:p>
        </p:txBody>
      </p:sp>
      <p:pic>
        <p:nvPicPr>
          <p:cNvPr id="10" name="Picture 2" descr="MiaGB Study | MiaGB Study">
            <a:extLst>
              <a:ext uri="{FF2B5EF4-FFF2-40B4-BE49-F238E27FC236}">
                <a16:creationId xmlns:a16="http://schemas.microsoft.com/office/drawing/2014/main" id="{36A49B85-55EB-37B5-8695-F96464A6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usB™ Research">
            <a:extLst>
              <a:ext uri="{FF2B5EF4-FFF2-40B4-BE49-F238E27FC236}">
                <a16:creationId xmlns:a16="http://schemas.microsoft.com/office/drawing/2014/main" id="{A00817C0-B46E-CB0A-CBD3-AA6EECB3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611216D-A6A1-A50C-65FE-3481A5741D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725027"/>
              </p:ext>
            </p:extLst>
          </p:nvPr>
        </p:nvGraphicFramePr>
        <p:xfrm>
          <a:off x="199107" y="-1417080"/>
          <a:ext cx="11630357" cy="647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CF561E-2709-A0FF-0E7A-FAB2DBF56E86}"/>
              </a:ext>
            </a:extLst>
          </p:cNvPr>
          <p:cNvSpPr txBox="1"/>
          <p:nvPr/>
        </p:nvSpPr>
        <p:spPr>
          <a:xfrm>
            <a:off x="4097696" y="73335"/>
            <a:ext cx="3996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Overall Summary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294F28-9550-89AC-FE2D-9173DF4B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0" y="2635547"/>
            <a:ext cx="2194009" cy="3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Zibio® Postbiotic Supplement – Support Gut Health &amp; Relieve Leaky Gut  Symptoms">
            <a:extLst>
              <a:ext uri="{FF2B5EF4-FFF2-40B4-BE49-F238E27FC236}">
                <a16:creationId xmlns:a16="http://schemas.microsoft.com/office/drawing/2014/main" id="{A75C0334-80D0-0FF6-2507-CB03AA08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49" y="3499120"/>
            <a:ext cx="1175663" cy="5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Zibio(R) Named Finalist for 'Ingredient of the Year: Microbiome  Modulation' at NutraIngredients-USA Awards">
            <a:extLst>
              <a:ext uri="{FF2B5EF4-FFF2-40B4-BE49-F238E27FC236}">
                <a16:creationId xmlns:a16="http://schemas.microsoft.com/office/drawing/2014/main" id="{F1B2B31E-E74B-03CF-A028-81F3C56A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7" y="3275979"/>
            <a:ext cx="1247954" cy="7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SL - SACCO SYSTEM">
            <a:extLst>
              <a:ext uri="{FF2B5EF4-FFF2-40B4-BE49-F238E27FC236}">
                <a16:creationId xmlns:a16="http://schemas.microsoft.com/office/drawing/2014/main" id="{534A263B-B00C-F5F1-B164-149F4DBD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94" y="3779450"/>
            <a:ext cx="1628376" cy="7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berystwyth University Logo PNG (Transparent) SVG AI – Free Download">
            <a:extLst>
              <a:ext uri="{FF2B5EF4-FFF2-40B4-BE49-F238E27FC236}">
                <a16:creationId xmlns:a16="http://schemas.microsoft.com/office/drawing/2014/main" id="{77CE1A5D-B3EC-0BC7-0546-8216823B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83" y="2635547"/>
            <a:ext cx="1852340" cy="3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nnovate-UK-Logo-768×198 – Lincoln Centre for Autonomous Systems">
            <a:extLst>
              <a:ext uri="{FF2B5EF4-FFF2-40B4-BE49-F238E27FC236}">
                <a16:creationId xmlns:a16="http://schemas.microsoft.com/office/drawing/2014/main" id="{7C4707F3-B5EE-2A68-C7FD-374A0576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83" y="3179363"/>
            <a:ext cx="2171926" cy="5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usB™ Research">
            <a:extLst>
              <a:ext uri="{FF2B5EF4-FFF2-40B4-BE49-F238E27FC236}">
                <a16:creationId xmlns:a16="http://schemas.microsoft.com/office/drawing/2014/main" id="{57CDBF58-A5BC-5B22-865E-3AFEE663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30" y="5234735"/>
            <a:ext cx="1822862" cy="6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66AE8DDC-E572-633C-628B-F1A2CDAE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46" y="3832119"/>
            <a:ext cx="1631838" cy="55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abinsa Cosmetics, a division of Sabinsa Corporation | Happi">
            <a:extLst>
              <a:ext uri="{FF2B5EF4-FFF2-40B4-BE49-F238E27FC236}">
                <a16:creationId xmlns:a16="http://schemas.microsoft.com/office/drawing/2014/main" id="{06017DFD-53A4-BC54-4C26-90504361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94" y="2565598"/>
            <a:ext cx="2356710" cy="12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54CEE-51A8-2F58-1D5F-9984EF9468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72701" y="4685325"/>
            <a:ext cx="1619924" cy="615571"/>
          </a:xfrm>
          <a:prstGeom prst="rect">
            <a:avLst/>
          </a:prstGeom>
        </p:spPr>
      </p:pic>
      <p:pic>
        <p:nvPicPr>
          <p:cNvPr id="6" name="Picture 6" descr="ForeverHealth.com">
            <a:extLst>
              <a:ext uri="{FF2B5EF4-FFF2-40B4-BE49-F238E27FC236}">
                <a16:creationId xmlns:a16="http://schemas.microsoft.com/office/drawing/2014/main" id="{AD1D781C-80AA-052A-DFDE-DCA78E6E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28" y="4023454"/>
            <a:ext cx="1087675" cy="31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26D9A-9CD2-E895-C8AD-B04573752E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8328" y="4605810"/>
            <a:ext cx="1442745" cy="615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B64E59-2EC9-7231-7F48-73C52F9CA2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0989" y="2523300"/>
            <a:ext cx="1863960" cy="603885"/>
          </a:xfrm>
          <a:prstGeom prst="rect">
            <a:avLst/>
          </a:prstGeom>
        </p:spPr>
      </p:pic>
      <p:pic>
        <p:nvPicPr>
          <p:cNvPr id="17" name="Picture 4" descr="MusB™ Research">
            <a:extLst>
              <a:ext uri="{FF2B5EF4-FFF2-40B4-BE49-F238E27FC236}">
                <a16:creationId xmlns:a16="http://schemas.microsoft.com/office/drawing/2014/main" id="{4AE89DB0-B1B4-2402-77D4-497A2CC0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87" y="3275979"/>
            <a:ext cx="1822862" cy="6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lénzia Reviews | Read Customer Service Reviews of elenzia.com">
            <a:extLst>
              <a:ext uri="{FF2B5EF4-FFF2-40B4-BE49-F238E27FC236}">
                <a16:creationId xmlns:a16="http://schemas.microsoft.com/office/drawing/2014/main" id="{0D4819F6-6D40-B38D-1A41-3BD9F3FCD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6" b="31858"/>
          <a:stretch>
            <a:fillRect/>
          </a:stretch>
        </p:blipFill>
        <p:spPr bwMode="auto">
          <a:xfrm>
            <a:off x="3564030" y="4508404"/>
            <a:ext cx="2139109" cy="4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rketWell Nutrition - In The Buzz">
            <a:extLst>
              <a:ext uri="{FF2B5EF4-FFF2-40B4-BE49-F238E27FC236}">
                <a16:creationId xmlns:a16="http://schemas.microsoft.com/office/drawing/2014/main" id="{465C20C7-7431-2F5B-D605-9A14E721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01" y="5463382"/>
            <a:ext cx="1631838" cy="4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C1BD6A-9E54-EBF3-24BC-51F2B3FEC94D}"/>
              </a:ext>
            </a:extLst>
          </p:cNvPr>
          <p:cNvSpPr txBox="1"/>
          <p:nvPr/>
        </p:nvSpPr>
        <p:spPr>
          <a:xfrm>
            <a:off x="2057840" y="6114526"/>
            <a:ext cx="731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 truly takes a whole village to move these technologies forward.</a:t>
            </a:r>
          </a:p>
        </p:txBody>
      </p:sp>
      <p:pic>
        <p:nvPicPr>
          <p:cNvPr id="23" name="Picture 2" descr="MiaGB Study | MiaGB Study">
            <a:extLst>
              <a:ext uri="{FF2B5EF4-FFF2-40B4-BE49-F238E27FC236}">
                <a16:creationId xmlns:a16="http://schemas.microsoft.com/office/drawing/2014/main" id="{D8D2B790-70DC-AD26-4257-7EBEB2B5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MusB™ Research">
            <a:extLst>
              <a:ext uri="{FF2B5EF4-FFF2-40B4-BE49-F238E27FC236}">
                <a16:creationId xmlns:a16="http://schemas.microsoft.com/office/drawing/2014/main" id="{E5B844C8-AB6B-66B4-D4CA-7DAF5967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5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86805-32B6-EF70-2ED8-CD4CB38E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F8FE23-ED55-779D-1062-4F2B0AA42395}"/>
              </a:ext>
            </a:extLst>
          </p:cNvPr>
          <p:cNvSpPr txBox="1"/>
          <p:nvPr/>
        </p:nvSpPr>
        <p:spPr>
          <a:xfrm>
            <a:off x="660056" y="-16449"/>
            <a:ext cx="1101295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74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Acknowledgements, and Looking for Your Collaboration</a:t>
            </a:r>
          </a:p>
        </p:txBody>
      </p:sp>
      <p:pic>
        <p:nvPicPr>
          <p:cNvPr id="16386" name="Picture 2" descr="https://upload.wikimedia.org/wikipedia/commons/c/c8/NIH_Master_Logo_Vertical_2Color.png">
            <a:extLst>
              <a:ext uri="{FF2B5EF4-FFF2-40B4-BE49-F238E27FC236}">
                <a16:creationId xmlns:a16="http://schemas.microsoft.com/office/drawing/2014/main" id="{ED53BE61-AD04-A341-0F62-8F5FED06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7" y="5290064"/>
            <a:ext cx="853340" cy="7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AC14A-1C8A-9579-10BF-C4E2E75E4050}"/>
              </a:ext>
            </a:extLst>
          </p:cNvPr>
          <p:cNvSpPr txBox="1"/>
          <p:nvPr/>
        </p:nvSpPr>
        <p:spPr>
          <a:xfrm>
            <a:off x="271567" y="4758475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81F67"/>
                </a:solidFill>
                <a:latin typeface="+mj-lt"/>
              </a:rPr>
              <a:t>Funding Support</a:t>
            </a:r>
          </a:p>
        </p:txBody>
      </p:sp>
      <p:pic>
        <p:nvPicPr>
          <p:cNvPr id="14338" name="Picture 2" descr="Image result for DoD">
            <a:extLst>
              <a:ext uri="{FF2B5EF4-FFF2-40B4-BE49-F238E27FC236}">
                <a16:creationId xmlns:a16="http://schemas.microsoft.com/office/drawing/2014/main" id="{0787DAEE-0A48-5C05-9555-69E4FF56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59" y="5188099"/>
            <a:ext cx="853340" cy="8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orida Department of Health">
            <a:extLst>
              <a:ext uri="{FF2B5EF4-FFF2-40B4-BE49-F238E27FC236}">
                <a16:creationId xmlns:a16="http://schemas.microsoft.com/office/drawing/2014/main" id="{02896DAF-E91D-E8A7-532C-3F249ED8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12" y="5157854"/>
            <a:ext cx="977939" cy="9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th Florida Bulls - Wikipedia">
            <a:extLst>
              <a:ext uri="{FF2B5EF4-FFF2-40B4-BE49-F238E27FC236}">
                <a16:creationId xmlns:a16="http://schemas.microsoft.com/office/drawing/2014/main" id="{36C9033D-76C6-D159-5120-A4CFBAEF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39" y="5178340"/>
            <a:ext cx="1004375" cy="8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084D81-90E3-769E-1FA5-D78F73BC6024}"/>
              </a:ext>
            </a:extLst>
          </p:cNvPr>
          <p:cNvSpPr txBox="1"/>
          <p:nvPr/>
        </p:nvSpPr>
        <p:spPr>
          <a:xfrm>
            <a:off x="3723270" y="824786"/>
            <a:ext cx="37599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81F67"/>
                </a:solidFill>
                <a:latin typeface="+mj-lt"/>
              </a:rPr>
              <a:t>Our Team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Rohit Shukla, Postdoc Fellow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Vivek Kumar, Postdoc Fellow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Santosh Prajapati, Postdoc fellow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Sidharth Mishra, Postdoc fellow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Brandi Miller, PhD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Adewale James, PhD Students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Sherri Huang, MD, PhD, Physician Resident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Dayna Goltz, MD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Divyani Tangudu, Undergraduate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Julia Hoover, Undergraduate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Lauren </a:t>
            </a:r>
            <a:r>
              <a:rPr lang="en-US" sz="1600" dirty="0" err="1">
                <a:solidFill>
                  <a:srgbClr val="481F67"/>
                </a:solidFill>
                <a:latin typeface="+mj-lt"/>
              </a:rPr>
              <a:t>Buddendorff</a:t>
            </a:r>
            <a:r>
              <a:rPr lang="en-US" sz="1600" dirty="0">
                <a:solidFill>
                  <a:srgbClr val="481F67"/>
                </a:solidFill>
                <a:latin typeface="+mj-lt"/>
              </a:rPr>
              <a:t>, MD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Manan Mahani, BS/MD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Mihir Kulkarni, BS/MD student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Sima Malek, International fellow</a:t>
            </a:r>
          </a:p>
          <a:p>
            <a:r>
              <a:rPr lang="en-US" sz="1600" dirty="0">
                <a:solidFill>
                  <a:srgbClr val="481F67"/>
                </a:solidFill>
                <a:latin typeface="+mj-lt"/>
              </a:rPr>
              <a:t>Surabhi </a:t>
            </a:r>
            <a:r>
              <a:rPr lang="en-US" sz="1600" dirty="0" err="1">
                <a:solidFill>
                  <a:srgbClr val="481F67"/>
                </a:solidFill>
                <a:latin typeface="+mj-lt"/>
              </a:rPr>
              <a:t>Gangani</a:t>
            </a:r>
            <a:r>
              <a:rPr lang="en-US" sz="1600" dirty="0">
                <a:solidFill>
                  <a:srgbClr val="481F67"/>
                </a:solidFill>
                <a:latin typeface="+mj-lt"/>
              </a:rPr>
              <a:t>, MS Student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C42A9-C835-9B72-E84B-3F9EC5696703}"/>
              </a:ext>
            </a:extLst>
          </p:cNvPr>
          <p:cNvSpPr txBox="1"/>
          <p:nvPr/>
        </p:nvSpPr>
        <p:spPr>
          <a:xfrm>
            <a:off x="92859" y="1197738"/>
            <a:ext cx="3292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81F6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Big thanks for our participants and their family members!!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FD0F17-B0BE-CC81-E8BC-493F2D0580E5}"/>
              </a:ext>
            </a:extLst>
          </p:cNvPr>
          <p:cNvSpPr txBox="1"/>
          <p:nvPr/>
        </p:nvSpPr>
        <p:spPr>
          <a:xfrm>
            <a:off x="4678238" y="5226513"/>
            <a:ext cx="358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1F67"/>
                </a:solidFill>
                <a:latin typeface="+mj-lt"/>
              </a:rPr>
              <a:t>Contact us anytime:</a:t>
            </a:r>
          </a:p>
          <a:p>
            <a:r>
              <a:rPr lang="en-US" b="1" dirty="0">
                <a:solidFill>
                  <a:srgbClr val="481F67"/>
                </a:solidFill>
                <a:latin typeface="+mj-lt"/>
                <a:hlinkClick r:id="rId6"/>
              </a:rPr>
              <a:t>hyadav@usf.edu</a:t>
            </a:r>
            <a:r>
              <a:rPr lang="en-US" b="1" dirty="0">
                <a:solidFill>
                  <a:srgbClr val="481F67"/>
                </a:solidFill>
                <a:latin typeface="+mj-lt"/>
              </a:rPr>
              <a:t>  </a:t>
            </a:r>
          </a:p>
          <a:p>
            <a:r>
              <a:rPr lang="en-US" b="1" dirty="0">
                <a:solidFill>
                  <a:srgbClr val="481F67"/>
                </a:solidFill>
                <a:latin typeface="+mj-lt"/>
                <a:hlinkClick r:id="rId7"/>
              </a:rPr>
              <a:t>yadavh@musbresearch.com</a:t>
            </a:r>
            <a:r>
              <a:rPr lang="en-US" b="1" dirty="0">
                <a:solidFill>
                  <a:srgbClr val="481F67"/>
                </a:solidFill>
                <a:latin typeface="+mj-lt"/>
              </a:rPr>
              <a:t> </a:t>
            </a:r>
          </a:p>
          <a:p>
            <a:r>
              <a:rPr lang="en-US" b="1" dirty="0">
                <a:solidFill>
                  <a:srgbClr val="481F67"/>
                </a:solidFill>
                <a:latin typeface="+mj-lt"/>
              </a:rPr>
              <a:t>813-974-8222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0360CA-1F6D-FEFD-6C59-EC2B35428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72" y="938180"/>
            <a:ext cx="2194009" cy="3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Zibio(R) Named Finalist for 'Ingredient of the Year: Microbiome  Modulation' at NutraIngredients-USA Awards">
            <a:extLst>
              <a:ext uri="{FF2B5EF4-FFF2-40B4-BE49-F238E27FC236}">
                <a16:creationId xmlns:a16="http://schemas.microsoft.com/office/drawing/2014/main" id="{279F1F46-6D8C-3213-1B8C-F7328AB0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16" y="613351"/>
            <a:ext cx="1247954" cy="7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SL - SACCO SYSTEM">
            <a:extLst>
              <a:ext uri="{FF2B5EF4-FFF2-40B4-BE49-F238E27FC236}">
                <a16:creationId xmlns:a16="http://schemas.microsoft.com/office/drawing/2014/main" id="{824C9155-39F6-078C-95EC-ABF8ECD8F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61" y="3122196"/>
            <a:ext cx="1628376" cy="7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berystwyth University Logo PNG (Transparent) SVG AI – Free Download">
            <a:extLst>
              <a:ext uri="{FF2B5EF4-FFF2-40B4-BE49-F238E27FC236}">
                <a16:creationId xmlns:a16="http://schemas.microsoft.com/office/drawing/2014/main" id="{B18408C4-73A4-274E-DF4C-B163730A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0" y="1643924"/>
            <a:ext cx="1852340" cy="3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Innovate-UK-Logo-768×198 – Lincoln Centre for Autonomous Systems">
            <a:extLst>
              <a:ext uri="{FF2B5EF4-FFF2-40B4-BE49-F238E27FC236}">
                <a16:creationId xmlns:a16="http://schemas.microsoft.com/office/drawing/2014/main" id="{BF021B6B-1040-D22A-8DCA-7F1092EC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052" y="1506512"/>
            <a:ext cx="2171926" cy="5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4D1CAFEC-0A1A-C6EB-CD9B-FAB7FEA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11" y="2311958"/>
            <a:ext cx="1631838" cy="55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abinsa Cosmetics, a division of Sabinsa Corporation | Happi">
            <a:extLst>
              <a:ext uri="{FF2B5EF4-FFF2-40B4-BE49-F238E27FC236}">
                <a16:creationId xmlns:a16="http://schemas.microsoft.com/office/drawing/2014/main" id="{86CF43FE-0CA3-50C6-E452-AFDBA035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164" y="2023317"/>
            <a:ext cx="1774014" cy="9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2F8A1-EA83-47F1-6108-FBE3655B40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3946" y="3129855"/>
            <a:ext cx="1619924" cy="615571"/>
          </a:xfrm>
          <a:prstGeom prst="rect">
            <a:avLst/>
          </a:prstGeom>
        </p:spPr>
      </p:pic>
      <p:pic>
        <p:nvPicPr>
          <p:cNvPr id="19" name="Picture 6" descr="ForeverHealth.com">
            <a:extLst>
              <a:ext uri="{FF2B5EF4-FFF2-40B4-BE49-F238E27FC236}">
                <a16:creationId xmlns:a16="http://schemas.microsoft.com/office/drawing/2014/main" id="{4C0DC933-AE74-1B3B-1C79-2124F9E7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8" y="3987097"/>
            <a:ext cx="1640416" cy="4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7384A2-1D0B-FB03-2F2D-3539F776C9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23946" y="3865585"/>
            <a:ext cx="1442745" cy="615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6C033C-5152-CA05-7D65-CDC7F57C50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0257" y="5579011"/>
            <a:ext cx="1863960" cy="603885"/>
          </a:xfrm>
          <a:prstGeom prst="rect">
            <a:avLst/>
          </a:prstGeom>
        </p:spPr>
      </p:pic>
      <p:pic>
        <p:nvPicPr>
          <p:cNvPr id="22" name="Picture 4" descr="MusB™ Research">
            <a:extLst>
              <a:ext uri="{FF2B5EF4-FFF2-40B4-BE49-F238E27FC236}">
                <a16:creationId xmlns:a16="http://schemas.microsoft.com/office/drawing/2014/main" id="{FEB418AB-AD0A-EF2C-44FB-B242A1E2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078" y="5503844"/>
            <a:ext cx="1822862" cy="6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arketWell Nutrition - In The Buzz">
            <a:extLst>
              <a:ext uri="{FF2B5EF4-FFF2-40B4-BE49-F238E27FC236}">
                <a16:creationId xmlns:a16="http://schemas.microsoft.com/office/drawing/2014/main" id="{53F11A7F-F6BE-FD36-17BC-36FD7150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57" y="4683315"/>
            <a:ext cx="1631838" cy="5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EEB97-4C24-223C-8185-9A0CBFA9B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C9327D-4DC9-C92B-4E80-4550C4E2ACC9}"/>
              </a:ext>
            </a:extLst>
          </p:cNvPr>
          <p:cNvSpPr txBox="1"/>
          <p:nvPr/>
        </p:nvSpPr>
        <p:spPr>
          <a:xfrm>
            <a:off x="0" y="0"/>
            <a:ext cx="12192000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Today’s talking points</a:t>
            </a:r>
          </a:p>
        </p:txBody>
      </p:sp>
      <p:pic>
        <p:nvPicPr>
          <p:cNvPr id="7" name="Picture 2" descr="MiaGB Study | MiaGB Study">
            <a:extLst>
              <a:ext uri="{FF2B5EF4-FFF2-40B4-BE49-F238E27FC236}">
                <a16:creationId xmlns:a16="http://schemas.microsoft.com/office/drawing/2014/main" id="{B0E2F3BF-1A4E-CB5C-94D1-12D9E46E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B™ Research">
            <a:extLst>
              <a:ext uri="{FF2B5EF4-FFF2-40B4-BE49-F238E27FC236}">
                <a16:creationId xmlns:a16="http://schemas.microsoft.com/office/drawing/2014/main" id="{10B5CBD1-C8B6-6BD8-33B9-E6AB0DDA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E6A4C-92BF-B0B9-5A51-430B9455CF36}"/>
              </a:ext>
            </a:extLst>
          </p:cNvPr>
          <p:cNvSpPr txBox="1"/>
          <p:nvPr/>
        </p:nvSpPr>
        <p:spPr>
          <a:xfrm>
            <a:off x="105715" y="1030949"/>
            <a:ext cx="10452485" cy="467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rgbClr val="006747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and how microbiome contributes in longevity?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manipulation of microbiome enhance longevity?</a:t>
            </a:r>
          </a:p>
          <a:p>
            <a:pPr lvl="1">
              <a:lnSpc>
                <a:spcPct val="115000"/>
              </a:lnSpc>
              <a:spcAft>
                <a:spcPts val="1800"/>
              </a:spcAft>
            </a:pPr>
            <a:r>
              <a:rPr lang="en-US" sz="24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Classical example: How we can improve brain and muscles through gut.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Discovery of Postbiotics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Moving from lab to market</a:t>
            </a:r>
            <a:r>
              <a:rPr lang="en-US" sz="36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8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 clinical substantiation</a:t>
            </a:r>
          </a:p>
          <a:p>
            <a:pPr marL="514350" marR="0" indent="-514350">
              <a:lnSpc>
                <a:spcPct val="115000"/>
              </a:lnSpc>
              <a:spcAft>
                <a:spcPts val="1800"/>
              </a:spcAft>
              <a:buAutoNum type="arabicPeriod"/>
            </a:pPr>
            <a:r>
              <a:rPr lang="en-US" sz="28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path forward: </a:t>
            </a:r>
            <a:r>
              <a:rPr lang="en-US" sz="2000" b="1" kern="100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platform for faster, inexpensive and global markets</a:t>
            </a:r>
            <a:endParaRPr lang="en-US" sz="2800" b="1" kern="100" dirty="0">
              <a:solidFill>
                <a:schemeClr val="bg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Microbiome PNG Transparent Images Free Download | Vector Files | Pngtree">
            <a:extLst>
              <a:ext uri="{FF2B5EF4-FFF2-40B4-BE49-F238E27FC236}">
                <a16:creationId xmlns:a16="http://schemas.microsoft.com/office/drawing/2014/main" id="{B98298F2-017F-45F8-E295-04F27E8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8200" y="2204437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stines - Free medical icons">
            <a:extLst>
              <a:ext uri="{FF2B5EF4-FFF2-40B4-BE49-F238E27FC236}">
                <a16:creationId xmlns:a16="http://schemas.microsoft.com/office/drawing/2014/main" id="{B28EF920-DB95-8055-659A-F639462B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7108" y="2413312"/>
            <a:ext cx="1489166" cy="14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ging - Free people icons">
            <a:extLst>
              <a:ext uri="{FF2B5EF4-FFF2-40B4-BE49-F238E27FC236}">
                <a16:creationId xmlns:a16="http://schemas.microsoft.com/office/drawing/2014/main" id="{9C705DA7-5F27-7F76-B0B8-66E66742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359" y="3774780"/>
            <a:ext cx="1791641" cy="1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A557299-282C-2467-2733-1E4FD8871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3945" r="17666" b="13761"/>
          <a:stretch>
            <a:fillRect/>
          </a:stretch>
        </p:blipFill>
        <p:spPr bwMode="auto">
          <a:xfrm>
            <a:off x="10545706" y="616342"/>
            <a:ext cx="1217940" cy="1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5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The Graying of America: More Older Adults Than Kids by 2035">
            <a:extLst>
              <a:ext uri="{FF2B5EF4-FFF2-40B4-BE49-F238E27FC236}">
                <a16:creationId xmlns:a16="http://schemas.microsoft.com/office/drawing/2014/main" id="{C4784417-E515-79C6-5668-7197221D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" y="720196"/>
            <a:ext cx="4993725" cy="52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0232D-B716-ABB8-2F37-7CA08BC4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BA9C34FA-BA86-864C-92B7-D6DBE839C23A}" type="slidenum">
              <a:rPr lang="en-US" alt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14E01-1496-19A6-EBED-1D7BC8A843FE}"/>
              </a:ext>
            </a:extLst>
          </p:cNvPr>
          <p:cNvSpPr txBox="1"/>
          <p:nvPr/>
        </p:nvSpPr>
        <p:spPr>
          <a:xfrm>
            <a:off x="0" y="45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Aging: a Tsunami knocking our doors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AE51C-6012-C22A-3ABA-DAF707A8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76" y="720196"/>
            <a:ext cx="7122516" cy="372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2E007-F19C-A3C5-F620-7DAC0C953132}"/>
              </a:ext>
            </a:extLst>
          </p:cNvPr>
          <p:cNvSpPr txBox="1"/>
          <p:nvPr/>
        </p:nvSpPr>
        <p:spPr>
          <a:xfrm>
            <a:off x="5043576" y="4700467"/>
            <a:ext cx="71495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674C"/>
                </a:solidFill>
              </a:rPr>
              <a:t>Aging is not a disease, therefore no FDA approved anti-aging drugs are available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674C"/>
                </a:solidFill>
              </a:rPr>
              <a:t>However, aging is a key risk factor for several chronic diseases</a:t>
            </a:r>
          </a:p>
          <a:p>
            <a:pPr marL="574675" indent="-34766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674C"/>
                </a:solidFill>
              </a:rPr>
              <a:t>But how remains largely unknown</a:t>
            </a:r>
          </a:p>
          <a:p>
            <a:pPr marL="574675" indent="-34766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674C"/>
                </a:solidFill>
              </a:rPr>
              <a:t>Also, how we can prevent or treat aging-related conditions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2CA1AD-78F2-FA3F-9ABC-32782FBAD444}"/>
              </a:ext>
            </a:extLst>
          </p:cNvPr>
          <p:cNvSpPr/>
          <p:nvPr/>
        </p:nvSpPr>
        <p:spPr>
          <a:xfrm>
            <a:off x="9509760" y="3505200"/>
            <a:ext cx="1775460" cy="868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iaGB Study | MiaGB Study">
            <a:extLst>
              <a:ext uri="{FF2B5EF4-FFF2-40B4-BE49-F238E27FC236}">
                <a16:creationId xmlns:a16="http://schemas.microsoft.com/office/drawing/2014/main" id="{01C16545-7070-A5A0-0DCB-687D87C7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usB™ Research">
            <a:extLst>
              <a:ext uri="{FF2B5EF4-FFF2-40B4-BE49-F238E27FC236}">
                <a16:creationId xmlns:a16="http://schemas.microsoft.com/office/drawing/2014/main" id="{D5ACE115-D583-603F-9D48-B2568207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0232D-B716-ABB8-2F37-7CA08BC4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BA9C34FA-BA86-864C-92B7-D6DBE839C23A}" type="slidenum">
              <a:rPr lang="en-US" alt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 altLang="en-U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DEF65245-D500-6373-DBFC-19B47B61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Inflammation is a key risk factor for increasing risk of aging related conditions</a:t>
            </a:r>
          </a:p>
        </p:txBody>
      </p:sp>
      <p:pic>
        <p:nvPicPr>
          <p:cNvPr id="7" name="Picture 4" descr="Inflammaging: a new immune–metabolic viewpoint for age-related diseases |  Nature Reviews Endocrinology">
            <a:extLst>
              <a:ext uri="{FF2B5EF4-FFF2-40B4-BE49-F238E27FC236}">
                <a16:creationId xmlns:a16="http://schemas.microsoft.com/office/drawing/2014/main" id="{75988A8F-7F32-D999-D305-4B86B68F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3" y="843945"/>
            <a:ext cx="4679951" cy="46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6E1315-A548-A2C3-0ABF-14A5BE1A57EA}"/>
              </a:ext>
            </a:extLst>
          </p:cNvPr>
          <p:cNvSpPr txBox="1"/>
          <p:nvPr/>
        </p:nvSpPr>
        <p:spPr>
          <a:xfrm>
            <a:off x="1046948" y="519818"/>
            <a:ext cx="298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747"/>
                </a:solidFill>
              </a:rPr>
              <a:t>Hallmarks of aging biology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0CF47-4F86-DF51-DB44-455F65FFB75C}"/>
              </a:ext>
            </a:extLst>
          </p:cNvPr>
          <p:cNvSpPr txBox="1"/>
          <p:nvPr/>
        </p:nvSpPr>
        <p:spPr>
          <a:xfrm>
            <a:off x="1327744" y="5523896"/>
            <a:ext cx="32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it-IT" sz="1200" dirty="0"/>
              <a:t> Franceschi, et al (2018). </a:t>
            </a:r>
          </a:p>
          <a:p>
            <a:r>
              <a:rPr lang="it-IT" sz="1200" dirty="0"/>
              <a:t>Nature Reviews Endocrinology;  14: 576–590. 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A363E-4BD2-100E-4073-4E51DA5C0480}"/>
              </a:ext>
            </a:extLst>
          </p:cNvPr>
          <p:cNvSpPr txBox="1"/>
          <p:nvPr/>
        </p:nvSpPr>
        <p:spPr>
          <a:xfrm>
            <a:off x="29635" y="5922953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phenomenon called “Inflammaging”: </a:t>
            </a:r>
            <a:r>
              <a:rPr lang="en-US" altLang="en-US" sz="2000" b="1" dirty="0">
                <a:solidFill>
                  <a:srgbClr val="006747"/>
                </a:solidFill>
              </a:rPr>
              <a:t>Inflammation is a key pillar of aging biology to impact healthspan </a:t>
            </a:r>
            <a:endParaRPr lang="en-US" sz="2000" b="1" dirty="0">
              <a:solidFill>
                <a:srgbClr val="006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0ECD17-DAF2-D172-7B89-58299F88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875" y="1837160"/>
            <a:ext cx="3780125" cy="11725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E6C01A-A778-CD42-FE9F-56F719662495}"/>
              </a:ext>
            </a:extLst>
          </p:cNvPr>
          <p:cNvGrpSpPr/>
          <p:nvPr/>
        </p:nvGrpSpPr>
        <p:grpSpPr>
          <a:xfrm>
            <a:off x="4893413" y="704484"/>
            <a:ext cx="2929208" cy="2760565"/>
            <a:chOff x="7543800" y="304800"/>
            <a:chExt cx="3200400" cy="2910325"/>
          </a:xfrm>
        </p:grpSpPr>
        <p:pic>
          <p:nvPicPr>
            <p:cNvPr id="23" name="Picture 4" descr="Ageing gender-specific &quot;Biomarkers of Homeostasis&quot;, to protect ourselves  against the diseases of the old age | Immunity &amp; Ageing | Full Text">
              <a:extLst>
                <a:ext uri="{FF2B5EF4-FFF2-40B4-BE49-F238E27FC236}">
                  <a16:creationId xmlns:a16="http://schemas.microsoft.com/office/drawing/2014/main" id="{92EB2050-AF1F-8DF3-9AC8-3E52E930F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9" t="7027" r="19302" b="21998"/>
            <a:stretch/>
          </p:blipFill>
          <p:spPr bwMode="auto">
            <a:xfrm>
              <a:off x="7696200" y="471496"/>
              <a:ext cx="28956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096B52-5D34-B73D-926A-2DC716247B3D}"/>
                </a:ext>
              </a:extLst>
            </p:cNvPr>
            <p:cNvSpPr/>
            <p:nvPr/>
          </p:nvSpPr>
          <p:spPr>
            <a:xfrm>
              <a:off x="7543800" y="3048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0A5CB6-1D87-33D9-481A-B6C2AF13E825}"/>
                </a:ext>
              </a:extLst>
            </p:cNvPr>
            <p:cNvSpPr/>
            <p:nvPr/>
          </p:nvSpPr>
          <p:spPr>
            <a:xfrm>
              <a:off x="10439400" y="45545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9168DE-58C0-AD81-43A0-5858D9BBAE54}"/>
                </a:ext>
              </a:extLst>
            </p:cNvPr>
            <p:cNvSpPr/>
            <p:nvPr/>
          </p:nvSpPr>
          <p:spPr>
            <a:xfrm>
              <a:off x="8153400" y="2667000"/>
              <a:ext cx="2438400" cy="54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14495A-C976-F682-2F1D-D24B9EC82D23}"/>
                </a:ext>
              </a:extLst>
            </p:cNvPr>
            <p:cNvSpPr/>
            <p:nvPr/>
          </p:nvSpPr>
          <p:spPr>
            <a:xfrm>
              <a:off x="9144000" y="2281657"/>
              <a:ext cx="1447800" cy="54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62F847-88DD-8959-437F-BBD74FC66DB9}"/>
                </a:ext>
              </a:extLst>
            </p:cNvPr>
            <p:cNvSpPr/>
            <p:nvPr/>
          </p:nvSpPr>
          <p:spPr>
            <a:xfrm>
              <a:off x="9601200" y="2110854"/>
              <a:ext cx="990600" cy="54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" descr="Brain Tissue Inflammation Drives Alzheimer's Disease">
            <a:extLst>
              <a:ext uri="{FF2B5EF4-FFF2-40B4-BE49-F238E27FC236}">
                <a16:creationId xmlns:a16="http://schemas.microsoft.com/office/drawing/2014/main" id="{4934C3F3-9CF5-C41A-5175-6A6F167A2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/>
          <a:stretch/>
        </p:blipFill>
        <p:spPr bwMode="auto">
          <a:xfrm>
            <a:off x="5742830" y="3192428"/>
            <a:ext cx="6449170" cy="24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E904F7-8328-C4A5-16F0-2A2FBF8BC5CE}"/>
              </a:ext>
            </a:extLst>
          </p:cNvPr>
          <p:cNvSpPr txBox="1"/>
          <p:nvPr/>
        </p:nvSpPr>
        <p:spPr>
          <a:xfrm>
            <a:off x="1" y="2618519"/>
            <a:ext cx="121919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this inflammation comes from in aging?</a:t>
            </a:r>
          </a:p>
        </p:txBody>
      </p:sp>
      <p:pic>
        <p:nvPicPr>
          <p:cNvPr id="31" name="Picture 2" descr="MiaGB Study | MiaGB Study">
            <a:extLst>
              <a:ext uri="{FF2B5EF4-FFF2-40B4-BE49-F238E27FC236}">
                <a16:creationId xmlns:a16="http://schemas.microsoft.com/office/drawing/2014/main" id="{0EA3C1C7-5796-B20A-9BE7-D29BD670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usB™ Research">
            <a:extLst>
              <a:ext uri="{FF2B5EF4-FFF2-40B4-BE49-F238E27FC236}">
                <a16:creationId xmlns:a16="http://schemas.microsoft.com/office/drawing/2014/main" id="{0ED6B14D-40AE-EB81-6658-494E2251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9F1E705-2F0D-FDDF-3690-E7AE9D57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002C0C-EFDF-4C4D-B465-D46592AED5A1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9860A-3F87-7C4C-0AD1-2F0A2B3BCF9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Two major sources of inflammation in aging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D8BF8-5D55-AA4C-9C98-3FBADA1C4924}"/>
              </a:ext>
            </a:extLst>
          </p:cNvPr>
          <p:cNvGrpSpPr/>
          <p:nvPr/>
        </p:nvGrpSpPr>
        <p:grpSpPr>
          <a:xfrm>
            <a:off x="6324600" y="798396"/>
            <a:ext cx="5294716" cy="3263291"/>
            <a:chOff x="799569" y="1283791"/>
            <a:chExt cx="5294716" cy="32632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ACA069-BE79-E1B4-7717-CD99D2AF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569" y="1877033"/>
              <a:ext cx="5294716" cy="267004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3C49FD-B720-D9D3-72E8-8B860BD53537}"/>
                </a:ext>
              </a:extLst>
            </p:cNvPr>
            <p:cNvSpPr txBox="1"/>
            <p:nvPr/>
          </p:nvSpPr>
          <p:spPr>
            <a:xfrm>
              <a:off x="2018769" y="4093605"/>
              <a:ext cx="3122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747"/>
                  </a:solidFill>
                  <a:highlight>
                    <a:srgbClr val="FFFF00"/>
                  </a:highligh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We will focus on this today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2698F7-1EFA-4015-536D-C25DD0DD2C49}"/>
                </a:ext>
              </a:extLst>
            </p:cNvPr>
            <p:cNvSpPr txBox="1"/>
            <p:nvPr/>
          </p:nvSpPr>
          <p:spPr>
            <a:xfrm>
              <a:off x="2746902" y="1283791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747"/>
                  </a:solidFill>
                </a:rPr>
                <a:t>Leaky gut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ACBC84-8ED1-195C-DBBB-9F7A6170A197}"/>
              </a:ext>
            </a:extLst>
          </p:cNvPr>
          <p:cNvGrpSpPr/>
          <p:nvPr/>
        </p:nvGrpSpPr>
        <p:grpSpPr>
          <a:xfrm>
            <a:off x="152400" y="665145"/>
            <a:ext cx="5586904" cy="4892021"/>
            <a:chOff x="6094285" y="1341347"/>
            <a:chExt cx="5586904" cy="4892021"/>
          </a:xfrm>
        </p:grpSpPr>
        <p:pic>
          <p:nvPicPr>
            <p:cNvPr id="16" name="Picture 2" descr="The roles and mechanisms of senescence-associated secretory phenotype (SASP):  can it be controlled by senolysis? | Inflammation and Regeneration | Full  Text">
              <a:extLst>
                <a:ext uri="{FF2B5EF4-FFF2-40B4-BE49-F238E27FC236}">
                  <a16:creationId xmlns:a16="http://schemas.microsoft.com/office/drawing/2014/main" id="{832BC155-C98E-074B-D75C-F30C4AECF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3817" y="2094209"/>
              <a:ext cx="5294715" cy="316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B08B24-D152-6D8A-B25A-7D39A7259C14}"/>
                </a:ext>
              </a:extLst>
            </p:cNvPr>
            <p:cNvSpPr txBox="1"/>
            <p:nvPr/>
          </p:nvSpPr>
          <p:spPr>
            <a:xfrm>
              <a:off x="7923954" y="1341347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747"/>
                  </a:solidFill>
                </a:rPr>
                <a:t>Senescence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273B03-ECE3-C964-BC7D-F8C18B50E0BF}"/>
                </a:ext>
              </a:extLst>
            </p:cNvPr>
            <p:cNvSpPr txBox="1"/>
            <p:nvPr/>
          </p:nvSpPr>
          <p:spPr>
            <a:xfrm>
              <a:off x="6094285" y="5402371"/>
              <a:ext cx="5586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p16 --| CDK4 </a:t>
              </a:r>
              <a:r>
                <a:rPr lang="en-US" sz="1600" dirty="0">
                  <a:solidFill>
                    <a:srgbClr val="002060"/>
                  </a:solidFill>
                  <a:sym typeface="Wingdings" panose="05000000000000000000" pitchFamily="2" charset="2"/>
                </a:rPr>
                <a:t>E2F3  PGC-1a  Mitochondria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  <a:sym typeface="Wingdings" panose="05000000000000000000" pitchFamily="2" charset="2"/>
                </a:rPr>
                <a:t>Published in “</a:t>
              </a:r>
              <a:r>
                <a:rPr lang="en-US" sz="1600" i="1" dirty="0">
                  <a:solidFill>
                    <a:srgbClr val="002060"/>
                  </a:solidFill>
                  <a:sym typeface="Wingdings" panose="05000000000000000000" pitchFamily="2" charset="2"/>
                </a:rPr>
                <a:t>Journal of Clinical Investigation, 2023</a:t>
              </a:r>
              <a:r>
                <a:rPr lang="en-US" sz="1600" dirty="0">
                  <a:solidFill>
                    <a:srgbClr val="002060"/>
                  </a:solidFill>
                  <a:sym typeface="Wingdings" panose="05000000000000000000" pitchFamily="2" charset="2"/>
                </a:rPr>
                <a:t>”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  <a:sym typeface="Wingdings" panose="05000000000000000000" pitchFamily="2" charset="2"/>
                </a:rPr>
                <a:t>DOI: 10.1172/JCI162479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0D0237-2457-D522-B23A-2CF9E84937FC}"/>
              </a:ext>
            </a:extLst>
          </p:cNvPr>
          <p:cNvGrpSpPr/>
          <p:nvPr/>
        </p:nvGrpSpPr>
        <p:grpSpPr>
          <a:xfrm>
            <a:off x="5947015" y="4194517"/>
            <a:ext cx="6244985" cy="1526603"/>
            <a:chOff x="5947015" y="4194517"/>
            <a:chExt cx="6244985" cy="15266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C3D521-3E03-1A08-2219-FFED5302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377"/>
            <a:stretch/>
          </p:blipFill>
          <p:spPr>
            <a:xfrm>
              <a:off x="5947015" y="4194517"/>
              <a:ext cx="4267200" cy="1526603"/>
            </a:xfrm>
            <a:prstGeom prst="rect">
              <a:avLst/>
            </a:prstGeom>
          </p:spPr>
        </p:pic>
        <p:pic>
          <p:nvPicPr>
            <p:cNvPr id="1026" name="Picture 2" descr="Brain Fog: Solutions to Help You Improve Concentration | Bangkok  International Hospital">
              <a:extLst>
                <a:ext uri="{FF2B5EF4-FFF2-40B4-BE49-F238E27FC236}">
                  <a16:creationId xmlns:a16="http://schemas.microsoft.com/office/drawing/2014/main" id="{B98C9159-3D23-D7A6-2F72-B978740E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4215" y="4239467"/>
              <a:ext cx="1977785" cy="131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MiaGB Study | MiaGB Study">
            <a:extLst>
              <a:ext uri="{FF2B5EF4-FFF2-40B4-BE49-F238E27FC236}">
                <a16:creationId xmlns:a16="http://schemas.microsoft.com/office/drawing/2014/main" id="{5263247E-AC95-F740-669B-634AEF24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usB™ Research">
            <a:extLst>
              <a:ext uri="{FF2B5EF4-FFF2-40B4-BE49-F238E27FC236}">
                <a16:creationId xmlns:a16="http://schemas.microsoft.com/office/drawing/2014/main" id="{2831FF5D-4C90-1C8A-1A2D-EDF4048F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320B6-3E01-229A-D35B-036D1971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2C0C-EFDF-4C4D-B465-D46592AED5A1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F5932-CAE0-770A-A545-B82852018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1373" b="1394"/>
          <a:stretch/>
        </p:blipFill>
        <p:spPr bwMode="auto">
          <a:xfrm>
            <a:off x="336470" y="1141781"/>
            <a:ext cx="3275001" cy="228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20093-1E8D-64BB-C13D-E89CFB756CE0}"/>
              </a:ext>
            </a:extLst>
          </p:cNvPr>
          <p:cNvSpPr txBox="1"/>
          <p:nvPr/>
        </p:nvSpPr>
        <p:spPr>
          <a:xfrm>
            <a:off x="1260620" y="3482496"/>
            <a:ext cx="3972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solidFill>
                  <a:srgbClr val="006747"/>
                </a:solidFill>
              </a:rPr>
              <a:t>Chaudhari et al, Yadav lab (Geroscience, 2023: PMID: 37213047 )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2BC9A-F91F-A902-B710-EF1600B28056}"/>
              </a:ext>
            </a:extLst>
          </p:cNvPr>
          <p:cNvSpPr txBox="1"/>
          <p:nvPr/>
        </p:nvSpPr>
        <p:spPr>
          <a:xfrm>
            <a:off x="-1" y="10180"/>
            <a:ext cx="1219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Old gut harbors a dysbiotic microbiome, linked with increased systemic inflammation and leaky gut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1BAE1-638C-740B-AA08-5A69F8546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69" y="1092929"/>
            <a:ext cx="2350735" cy="2379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3CD56C-33C9-5A0D-AEF0-5CD8A551969B}"/>
              </a:ext>
            </a:extLst>
          </p:cNvPr>
          <p:cNvSpPr txBox="1"/>
          <p:nvPr/>
        </p:nvSpPr>
        <p:spPr>
          <a:xfrm>
            <a:off x="5065690" y="6266928"/>
            <a:ext cx="3274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6747"/>
                </a:solidFill>
              </a:rPr>
              <a:t>Similar observations in rodents-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BB2C40-9865-CD5D-4449-5BF80CBD7C10}"/>
              </a:ext>
            </a:extLst>
          </p:cNvPr>
          <p:cNvGrpSpPr/>
          <p:nvPr/>
        </p:nvGrpSpPr>
        <p:grpSpPr>
          <a:xfrm>
            <a:off x="213136" y="3762139"/>
            <a:ext cx="3521668" cy="2374927"/>
            <a:chOff x="7994324" y="790311"/>
            <a:chExt cx="3521668" cy="23749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6A92E4-8928-E960-C758-B59447C9C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121" b="6783"/>
            <a:stretch/>
          </p:blipFill>
          <p:spPr>
            <a:xfrm>
              <a:off x="7994324" y="790311"/>
              <a:ext cx="3521668" cy="209055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4790C8-9F4B-4DE6-01A0-B309E02A747B}"/>
                </a:ext>
              </a:extLst>
            </p:cNvPr>
            <p:cNvSpPr txBox="1"/>
            <p:nvPr/>
          </p:nvSpPr>
          <p:spPr>
            <a:xfrm>
              <a:off x="8606018" y="2902762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Young    Old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CD3069-2BC1-D5F3-A980-3C6B3909AB70}"/>
                </a:ext>
              </a:extLst>
            </p:cNvPr>
            <p:cNvSpPr txBox="1"/>
            <p:nvPr/>
          </p:nvSpPr>
          <p:spPr>
            <a:xfrm>
              <a:off x="10174262" y="2911322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Young    Old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5C4BA-EB6E-88BA-D610-D463E6C0A6D5}"/>
              </a:ext>
            </a:extLst>
          </p:cNvPr>
          <p:cNvGrpSpPr/>
          <p:nvPr/>
        </p:nvGrpSpPr>
        <p:grpSpPr>
          <a:xfrm>
            <a:off x="6858000" y="1450454"/>
            <a:ext cx="4957696" cy="4649588"/>
            <a:chOff x="6400800" y="1475064"/>
            <a:chExt cx="4957696" cy="46495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DAB172-FBAB-49C9-C94B-478F0E160C84}"/>
                </a:ext>
              </a:extLst>
            </p:cNvPr>
            <p:cNvCxnSpPr>
              <a:cxnSpLocks/>
            </p:cNvCxnSpPr>
            <p:nvPr/>
          </p:nvCxnSpPr>
          <p:spPr>
            <a:xfrm>
              <a:off x="9402366" y="2532342"/>
              <a:ext cx="0" cy="20359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7E88BB-2AFE-771E-A0E9-693BAD574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322" b="4937"/>
            <a:stretch/>
          </p:blipFill>
          <p:spPr>
            <a:xfrm>
              <a:off x="6400800" y="1475064"/>
              <a:ext cx="4957696" cy="464958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6BF35B-68E7-2F77-A233-5B8C1748A45F}"/>
                </a:ext>
              </a:extLst>
            </p:cNvPr>
            <p:cNvSpPr/>
            <p:nvPr/>
          </p:nvSpPr>
          <p:spPr>
            <a:xfrm>
              <a:off x="8797096" y="3733800"/>
              <a:ext cx="2075086" cy="213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6D464D-A7A1-9A72-6687-68D5C621118D}"/>
                </a:ext>
              </a:extLst>
            </p:cNvPr>
            <p:cNvGrpSpPr/>
            <p:nvPr/>
          </p:nvGrpSpPr>
          <p:grpSpPr>
            <a:xfrm>
              <a:off x="9290189" y="3709501"/>
              <a:ext cx="1638613" cy="2306521"/>
              <a:chOff x="4366672" y="3853049"/>
              <a:chExt cx="1638613" cy="23065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7EE0ED0-1CE0-929E-D54E-C334926CD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7951" b="6783"/>
              <a:stretch/>
            </p:blipFill>
            <p:spPr>
              <a:xfrm>
                <a:off x="4366672" y="3853049"/>
                <a:ext cx="1638613" cy="209055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AB57C2-E3E0-B6F9-0568-0C7C9A8F9DDA}"/>
                  </a:ext>
                </a:extLst>
              </p:cNvPr>
              <p:cNvSpPr txBox="1"/>
              <p:nvPr/>
            </p:nvSpPr>
            <p:spPr>
              <a:xfrm>
                <a:off x="4866605" y="5905654"/>
                <a:ext cx="97174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Young    Old</a:t>
                </a:r>
              </a:p>
            </p:txBody>
          </p:sp>
        </p:grpSp>
      </p:grpSp>
      <p:pic>
        <p:nvPicPr>
          <p:cNvPr id="8" name="Picture 2" descr="Excellence Starts Here | University of South Florida">
            <a:extLst>
              <a:ext uri="{FF2B5EF4-FFF2-40B4-BE49-F238E27FC236}">
                <a16:creationId xmlns:a16="http://schemas.microsoft.com/office/drawing/2014/main" id="{3A30377B-42B9-38B7-38FE-F70A564B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7770"/>
            <a:ext cx="990600" cy="2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D5C13A-6B76-E2EE-7173-8E243E819E9A}"/>
              </a:ext>
            </a:extLst>
          </p:cNvPr>
          <p:cNvSpPr txBox="1"/>
          <p:nvPr/>
        </p:nvSpPr>
        <p:spPr>
          <a:xfrm>
            <a:off x="1" y="2618519"/>
            <a:ext cx="121919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Whether aged microbiota causal for leaky gut?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CE65A2F-36C7-DEF4-CEBE-60F4E8ED2C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4804" y="3796610"/>
          <a:ext cx="2204120" cy="2400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7" imgW="2426955" imgH="2643891" progId="Prism10.Document">
                  <p:embed/>
                </p:oleObj>
              </mc:Choice>
              <mc:Fallback>
                <p:oleObj name="Prism 10" r:id="rId7" imgW="2426955" imgH="2643891" progId="Prism10.Document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CE65A2F-36C7-DEF4-CEBE-60F4E8ED2C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4804" y="3796610"/>
                        <a:ext cx="2204120" cy="2400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CC168DB-7678-11A4-1675-05C11A152844}"/>
              </a:ext>
            </a:extLst>
          </p:cNvPr>
          <p:cNvSpPr txBox="1"/>
          <p:nvPr/>
        </p:nvSpPr>
        <p:spPr>
          <a:xfrm>
            <a:off x="8488539" y="6338388"/>
            <a:ext cx="3517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rgbClr val="006747"/>
                </a:solidFill>
              </a:rPr>
              <a:t>Yadav lab, JCI-Insight; 2024 (PMID: 38329121)</a:t>
            </a:r>
          </a:p>
        </p:txBody>
      </p:sp>
    </p:spTree>
    <p:extLst>
      <p:ext uri="{BB962C8B-B14F-4D97-AF65-F5344CB8AC3E}">
        <p14:creationId xmlns:p14="http://schemas.microsoft.com/office/powerpoint/2010/main" val="34741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483EC-8374-8CF2-7EB2-641DEE4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2C0C-EFDF-4C4D-B465-D46592AED5A1}" type="slidenum">
              <a:rPr lang="en-US" smtClean="0"/>
              <a:t>8</a:t>
            </a:fld>
            <a:endParaRPr lang="en-US"/>
          </a:p>
        </p:txBody>
      </p:sp>
      <p:pic>
        <p:nvPicPr>
          <p:cNvPr id="81" name="Picture 2" descr="Statistical brain maps (axial surface projection) of the task minus... |  Download Scientific Diagram">
            <a:extLst>
              <a:ext uri="{FF2B5EF4-FFF2-40B4-BE49-F238E27FC236}">
                <a16:creationId xmlns:a16="http://schemas.microsoft.com/office/drawing/2014/main" id="{A3F1568B-C524-7312-96AD-98DC1E4B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20" y="551737"/>
            <a:ext cx="1039207" cy="7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Cognitive Impairment">
            <a:extLst>
              <a:ext uri="{FF2B5EF4-FFF2-40B4-BE49-F238E27FC236}">
                <a16:creationId xmlns:a16="http://schemas.microsoft.com/office/drawing/2014/main" id="{50CDB15B-EC46-50EE-81B4-9BEF5BC1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74" y="1436575"/>
            <a:ext cx="1070318" cy="8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Depression in the Elderly – Bridges to Recovery">
            <a:extLst>
              <a:ext uri="{FF2B5EF4-FFF2-40B4-BE49-F238E27FC236}">
                <a16:creationId xmlns:a16="http://schemas.microsoft.com/office/drawing/2014/main" id="{3C5134AD-6D53-071A-E332-65334D6A4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1"/>
          <a:stretch/>
        </p:blipFill>
        <p:spPr bwMode="auto">
          <a:xfrm>
            <a:off x="10744540" y="2417494"/>
            <a:ext cx="1097995" cy="7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Anxiety disorders | Office on Women's Health">
            <a:extLst>
              <a:ext uri="{FF2B5EF4-FFF2-40B4-BE49-F238E27FC236}">
                <a16:creationId xmlns:a16="http://schemas.microsoft.com/office/drawing/2014/main" id="{400BE51A-3D7D-D73F-64EE-2796B92F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718" y="3383280"/>
            <a:ext cx="10972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Callout: Right Arrow 85">
            <a:extLst>
              <a:ext uri="{FF2B5EF4-FFF2-40B4-BE49-F238E27FC236}">
                <a16:creationId xmlns:a16="http://schemas.microsoft.com/office/drawing/2014/main" id="{07122515-BFF4-8FDC-B198-5DBE68741435}"/>
              </a:ext>
            </a:extLst>
          </p:cNvPr>
          <p:cNvSpPr/>
          <p:nvPr/>
        </p:nvSpPr>
        <p:spPr>
          <a:xfrm>
            <a:off x="4724400" y="823534"/>
            <a:ext cx="5994934" cy="2502606"/>
          </a:xfrm>
          <a:prstGeom prst="rightArrowCallout">
            <a:avLst>
              <a:gd name="adj1" fmla="val 32635"/>
              <a:gd name="adj2" fmla="val 25000"/>
              <a:gd name="adj3" fmla="val 10875"/>
              <a:gd name="adj4" fmla="val 8993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5264157-38A5-AAB4-3A5D-DE1F84167228}"/>
              </a:ext>
            </a:extLst>
          </p:cNvPr>
          <p:cNvGrpSpPr/>
          <p:nvPr/>
        </p:nvGrpSpPr>
        <p:grpSpPr>
          <a:xfrm>
            <a:off x="4777740" y="571894"/>
            <a:ext cx="5272656" cy="2672953"/>
            <a:chOff x="-2232407" y="2358110"/>
            <a:chExt cx="5272656" cy="267295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0DF3712-28B0-D507-9AE6-BD2EB5447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294"/>
            <a:stretch/>
          </p:blipFill>
          <p:spPr>
            <a:xfrm>
              <a:off x="-2031069" y="2758546"/>
              <a:ext cx="788335" cy="153460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54DD16F-B24C-39A0-3271-D2B07C3A6253}"/>
                </a:ext>
              </a:extLst>
            </p:cNvPr>
            <p:cNvSpPr/>
            <p:nvPr/>
          </p:nvSpPr>
          <p:spPr>
            <a:xfrm rot="16200000">
              <a:off x="-2895088" y="3434173"/>
              <a:ext cx="15408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800" dirty="0"/>
                <a:t>Gut permeability FITC (µg/ml)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EE6CF5B-42BE-2AEA-1D49-636D13C69E90}"/>
                </a:ext>
              </a:extLst>
            </p:cNvPr>
            <p:cNvSpPr/>
            <p:nvPr/>
          </p:nvSpPr>
          <p:spPr>
            <a:xfrm>
              <a:off x="-1761086" y="2692848"/>
              <a:ext cx="372810" cy="478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276CE4D-9BFA-523C-7CBA-CC8613D4E9AD}"/>
                </a:ext>
              </a:extLst>
            </p:cNvPr>
            <p:cNvSpPr txBox="1"/>
            <p:nvPr/>
          </p:nvSpPr>
          <p:spPr>
            <a:xfrm>
              <a:off x="-1743381" y="3017414"/>
              <a:ext cx="386537" cy="24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Arial" pitchFamily="34" charset="0"/>
                  <a:cs typeface="Arial" pitchFamily="34" charset="0"/>
                </a:rPr>
                <a:t>***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A51A0A5-6960-7F47-8E73-66D9D5651E28}"/>
                </a:ext>
              </a:extLst>
            </p:cNvPr>
            <p:cNvCxnSpPr>
              <a:cxnSpLocks/>
            </p:cNvCxnSpPr>
            <p:nvPr/>
          </p:nvCxnSpPr>
          <p:spPr>
            <a:xfrm>
              <a:off x="-1698965" y="3156490"/>
              <a:ext cx="2383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9A2935F-086D-C9C0-10A5-E8413E2F6003}"/>
                </a:ext>
              </a:extLst>
            </p:cNvPr>
            <p:cNvSpPr txBox="1"/>
            <p:nvPr/>
          </p:nvSpPr>
          <p:spPr>
            <a:xfrm rot="18720000">
              <a:off x="-2251752" y="4405450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5924BC-F980-874C-375D-BBB9A919511F}"/>
                </a:ext>
              </a:extLst>
            </p:cNvPr>
            <p:cNvSpPr txBox="1"/>
            <p:nvPr/>
          </p:nvSpPr>
          <p:spPr>
            <a:xfrm rot="18720000">
              <a:off x="-2093168" y="4433939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07C60AB-7526-603F-B784-D2E3D04377B8}"/>
                </a:ext>
              </a:extLst>
            </p:cNvPr>
            <p:cNvSpPr/>
            <p:nvPr/>
          </p:nvSpPr>
          <p:spPr>
            <a:xfrm rot="16200000">
              <a:off x="-1604585" y="3381820"/>
              <a:ext cx="1512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800" dirty="0"/>
                <a:t>Gene expression (Fold change/18S)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6C1EC0F-0153-BDED-5F73-235B4B088B50}"/>
                </a:ext>
              </a:extLst>
            </p:cNvPr>
            <p:cNvGrpSpPr/>
            <p:nvPr/>
          </p:nvGrpSpPr>
          <p:grpSpPr>
            <a:xfrm>
              <a:off x="-818774" y="2753781"/>
              <a:ext cx="1720131" cy="1506599"/>
              <a:chOff x="394086" y="9020277"/>
              <a:chExt cx="1746915" cy="1427200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736E147-BEF3-4AEB-96E3-9E445860AFD3}"/>
                  </a:ext>
                </a:extLst>
              </p:cNvPr>
              <p:cNvSpPr txBox="1"/>
              <p:nvPr/>
            </p:nvSpPr>
            <p:spPr>
              <a:xfrm rot="16200000">
                <a:off x="645702" y="9362623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862B3B3-6350-9EC8-C172-9D61E3878EA5}"/>
                  </a:ext>
                </a:extLst>
              </p:cNvPr>
              <p:cNvSpPr txBox="1"/>
              <p:nvPr/>
            </p:nvSpPr>
            <p:spPr>
              <a:xfrm rot="16200000">
                <a:off x="1102436" y="9369489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39A002C-E1E8-212B-851D-DC4A52BDE9B7}"/>
                  </a:ext>
                </a:extLst>
              </p:cNvPr>
              <p:cNvSpPr txBox="1"/>
              <p:nvPr/>
            </p:nvSpPr>
            <p:spPr>
              <a:xfrm rot="16200000">
                <a:off x="1545559" y="9378190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9E9B2FED-39C2-85A6-B5CC-122975C77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4717" b="9438"/>
              <a:stretch/>
            </p:blipFill>
            <p:spPr>
              <a:xfrm>
                <a:off x="394086" y="9020277"/>
                <a:ext cx="1746915" cy="1427200"/>
              </a:xfrm>
              <a:prstGeom prst="rect">
                <a:avLst/>
              </a:prstGeom>
            </p:spPr>
          </p:pic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5D3991C-F448-E546-3020-11767B2338DC}"/>
                  </a:ext>
                </a:extLst>
              </p:cNvPr>
              <p:cNvSpPr txBox="1"/>
              <p:nvPr/>
            </p:nvSpPr>
            <p:spPr>
              <a:xfrm>
                <a:off x="708052" y="9363854"/>
                <a:ext cx="411218" cy="245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***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CCD398D-C5F1-C402-3602-69A34ECB2C44}"/>
                  </a:ext>
                </a:extLst>
              </p:cNvPr>
              <p:cNvSpPr txBox="1"/>
              <p:nvPr/>
            </p:nvSpPr>
            <p:spPr>
              <a:xfrm>
                <a:off x="1222284" y="9235221"/>
                <a:ext cx="380466" cy="245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***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464A853-F08C-BA4A-924F-09EB93438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523" y="9490252"/>
                <a:ext cx="2383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B7B821-32A0-BD4B-9EF6-F0B30F526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359" y="9363252"/>
                <a:ext cx="2383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4B9B741-E18D-70D0-E921-4828B685575F}"/>
                </a:ext>
              </a:extLst>
            </p:cNvPr>
            <p:cNvCxnSpPr>
              <a:cxnSpLocks/>
            </p:cNvCxnSpPr>
            <p:nvPr/>
          </p:nvCxnSpPr>
          <p:spPr>
            <a:xfrm>
              <a:off x="-529901" y="4812708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6331CB1-43CB-1637-B69C-2F8D5E3C8F74}"/>
                </a:ext>
              </a:extLst>
            </p:cNvPr>
            <p:cNvCxnSpPr>
              <a:cxnSpLocks/>
            </p:cNvCxnSpPr>
            <p:nvPr/>
          </p:nvCxnSpPr>
          <p:spPr>
            <a:xfrm>
              <a:off x="-46525" y="4814683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6B27648-3420-9722-6C50-5770F88F4A84}"/>
                </a:ext>
              </a:extLst>
            </p:cNvPr>
            <p:cNvCxnSpPr>
              <a:cxnSpLocks/>
            </p:cNvCxnSpPr>
            <p:nvPr/>
          </p:nvCxnSpPr>
          <p:spPr>
            <a:xfrm>
              <a:off x="451635" y="4810602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CDFCDAE-BE9B-44D1-70B1-34973239FDC0}"/>
                </a:ext>
              </a:extLst>
            </p:cNvPr>
            <p:cNvSpPr txBox="1"/>
            <p:nvPr/>
          </p:nvSpPr>
          <p:spPr>
            <a:xfrm>
              <a:off x="381066" y="4796724"/>
              <a:ext cx="482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i="1" dirty="0">
                  <a:latin typeface="Arial" pitchFamily="34" charset="0"/>
                  <a:cs typeface="Arial" pitchFamily="34" charset="0"/>
                </a:rPr>
                <a:t>Tnfa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6884114-37BE-9022-E197-070D1319CD30}"/>
                </a:ext>
              </a:extLst>
            </p:cNvPr>
            <p:cNvSpPr txBox="1"/>
            <p:nvPr/>
          </p:nvSpPr>
          <p:spPr>
            <a:xfrm>
              <a:off x="-137547" y="4804924"/>
              <a:ext cx="482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i="1" dirty="0">
                  <a:latin typeface="Arial" pitchFamily="34" charset="0"/>
                  <a:cs typeface="Arial" pitchFamily="34" charset="0"/>
                </a:rPr>
                <a:t>Il6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D96332C-2176-4E47-549F-33F7EF3265DB}"/>
                </a:ext>
              </a:extLst>
            </p:cNvPr>
            <p:cNvSpPr txBox="1"/>
            <p:nvPr/>
          </p:nvSpPr>
          <p:spPr>
            <a:xfrm>
              <a:off x="-641165" y="4815619"/>
              <a:ext cx="4872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Il1b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263854D-025D-0D9E-F59F-7E6300978FE4}"/>
                </a:ext>
              </a:extLst>
            </p:cNvPr>
            <p:cNvSpPr txBox="1"/>
            <p:nvPr/>
          </p:nvSpPr>
          <p:spPr>
            <a:xfrm>
              <a:off x="469651" y="2870263"/>
              <a:ext cx="374633" cy="25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B08D95-C489-95AE-8179-5D2767D9CBF7}"/>
                </a:ext>
              </a:extLst>
            </p:cNvPr>
            <p:cNvCxnSpPr>
              <a:cxnSpLocks/>
            </p:cNvCxnSpPr>
            <p:nvPr/>
          </p:nvCxnSpPr>
          <p:spPr>
            <a:xfrm>
              <a:off x="508127" y="3005417"/>
              <a:ext cx="234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25574F3-3E90-611F-26DC-D06EEB6BBA0B}"/>
                </a:ext>
              </a:extLst>
            </p:cNvPr>
            <p:cNvSpPr txBox="1"/>
            <p:nvPr/>
          </p:nvSpPr>
          <p:spPr>
            <a:xfrm rot="18720000">
              <a:off x="-1001295" y="4298650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306B022-D80A-C402-5615-BFD329435637}"/>
                </a:ext>
              </a:extLst>
            </p:cNvPr>
            <p:cNvSpPr txBox="1"/>
            <p:nvPr/>
          </p:nvSpPr>
          <p:spPr>
            <a:xfrm rot="18720000">
              <a:off x="-870313" y="4324886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C076D56-49F3-C393-9BB0-A0CF6E8F62A8}"/>
                </a:ext>
              </a:extLst>
            </p:cNvPr>
            <p:cNvSpPr txBox="1"/>
            <p:nvPr/>
          </p:nvSpPr>
          <p:spPr>
            <a:xfrm rot="18720000">
              <a:off x="-519131" y="4324887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76ECA7F-5DBE-25FA-CE37-E0099FD1DE34}"/>
                </a:ext>
              </a:extLst>
            </p:cNvPr>
            <p:cNvSpPr txBox="1"/>
            <p:nvPr/>
          </p:nvSpPr>
          <p:spPr>
            <a:xfrm rot="18720000">
              <a:off x="-387000" y="4329557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0484A1E-CC61-8E68-B1DD-8DED56A90498}"/>
                </a:ext>
              </a:extLst>
            </p:cNvPr>
            <p:cNvSpPr txBox="1"/>
            <p:nvPr/>
          </p:nvSpPr>
          <p:spPr>
            <a:xfrm rot="18720000">
              <a:off x="-23780" y="4312235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6D06050-C979-7826-6BA5-AD120DE16E9B}"/>
                </a:ext>
              </a:extLst>
            </p:cNvPr>
            <p:cNvSpPr txBox="1"/>
            <p:nvPr/>
          </p:nvSpPr>
          <p:spPr>
            <a:xfrm rot="18720000">
              <a:off x="95632" y="4326862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802267B-40CA-EE91-50A3-80883C8E1CC5}"/>
                </a:ext>
              </a:extLst>
            </p:cNvPr>
            <p:cNvCxnSpPr/>
            <p:nvPr/>
          </p:nvCxnSpPr>
          <p:spPr>
            <a:xfrm>
              <a:off x="-1102912" y="2393556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B65F54C-8ECB-3380-EFCC-E00EC0E1B880}"/>
                </a:ext>
              </a:extLst>
            </p:cNvPr>
            <p:cNvCxnSpPr/>
            <p:nvPr/>
          </p:nvCxnSpPr>
          <p:spPr>
            <a:xfrm>
              <a:off x="931457" y="2375833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BB2C5B4-198A-331A-1503-53326A17AB64}"/>
                </a:ext>
              </a:extLst>
            </p:cNvPr>
            <p:cNvCxnSpPr/>
            <p:nvPr/>
          </p:nvCxnSpPr>
          <p:spPr>
            <a:xfrm>
              <a:off x="3040249" y="2358110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 descr="A graph of black squares&#10;&#10;Description automatically generated">
              <a:extLst>
                <a:ext uri="{FF2B5EF4-FFF2-40B4-BE49-F238E27FC236}">
                  <a16:creationId xmlns:a16="http://schemas.microsoft.com/office/drawing/2014/main" id="{742A15AC-809C-627B-EC60-89702D35B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5401" b="637"/>
            <a:stretch/>
          </p:blipFill>
          <p:spPr>
            <a:xfrm>
              <a:off x="1283174" y="2701942"/>
              <a:ext cx="1727714" cy="1517490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A0F1662-97FD-59B9-D35E-EA4E4AC4D15B}"/>
                </a:ext>
              </a:extLst>
            </p:cNvPr>
            <p:cNvGrpSpPr/>
            <p:nvPr/>
          </p:nvGrpSpPr>
          <p:grpSpPr>
            <a:xfrm>
              <a:off x="1079291" y="2614310"/>
              <a:ext cx="1916396" cy="2369154"/>
              <a:chOff x="7754876" y="1730056"/>
              <a:chExt cx="1916396" cy="236915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B533232-AA83-6E22-C42E-E6E6E9E0702D}"/>
                  </a:ext>
                </a:extLst>
              </p:cNvPr>
              <p:cNvGrpSpPr/>
              <p:nvPr/>
            </p:nvGrpSpPr>
            <p:grpSpPr>
              <a:xfrm>
                <a:off x="7754876" y="1730056"/>
                <a:ext cx="1916396" cy="2369154"/>
                <a:chOff x="70177" y="5935447"/>
                <a:chExt cx="1916396" cy="2369154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F5909F5-784C-54E4-3A68-C4D2610012FB}"/>
                    </a:ext>
                  </a:extLst>
                </p:cNvPr>
                <p:cNvGrpSpPr/>
                <p:nvPr/>
              </p:nvGrpSpPr>
              <p:grpSpPr>
                <a:xfrm>
                  <a:off x="585604" y="6124782"/>
                  <a:ext cx="912639" cy="838292"/>
                  <a:chOff x="707041" y="9078683"/>
                  <a:chExt cx="926849" cy="794113"/>
                </a:xfrm>
              </p:grpSpPr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63D3A2F-C040-C5C5-C63D-BCC8978632A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5702" y="9362623"/>
                    <a:ext cx="794113" cy="2262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N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Old</a:t>
                    </a: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CAB7AFCA-9115-5AC9-4281-F602AA6410E6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41" y="9358523"/>
                    <a:ext cx="411218" cy="2450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***</a:t>
                    </a:r>
                  </a:p>
                </p:txBody>
              </p: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8F969FEE-40A6-057D-38EF-02858456D64F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24" y="9326212"/>
                    <a:ext cx="380466" cy="233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**</a:t>
                    </a:r>
                  </a:p>
                </p:txBody>
              </p: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69734708-CD5F-9595-159D-7A468B5D5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1523" y="9490252"/>
                    <a:ext cx="23837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C17886BA-437F-A91D-DF0B-5258A328A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3301" y="9453074"/>
                    <a:ext cx="23837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42F9FDFF-60CF-D349-56CE-88CBA54B803B}"/>
                    </a:ext>
                  </a:extLst>
                </p:cNvPr>
                <p:cNvCxnSpPr/>
                <p:nvPr/>
              </p:nvCxnSpPr>
              <p:spPr>
                <a:xfrm>
                  <a:off x="583091" y="8069016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1A84489-A633-48E1-6F21-99D0FB4E7503}"/>
                    </a:ext>
                  </a:extLst>
                </p:cNvPr>
                <p:cNvCxnSpPr/>
                <p:nvPr/>
              </p:nvCxnSpPr>
              <p:spPr>
                <a:xfrm>
                  <a:off x="1103040" y="8064145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81036B34-CD0A-04C4-F085-56052690D701}"/>
                    </a:ext>
                  </a:extLst>
                </p:cNvPr>
                <p:cNvCxnSpPr/>
                <p:nvPr/>
              </p:nvCxnSpPr>
              <p:spPr>
                <a:xfrm>
                  <a:off x="1559829" y="8068787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12F815B2-8E0E-8D2A-5B39-2962177A0932}"/>
                    </a:ext>
                  </a:extLst>
                </p:cNvPr>
                <p:cNvSpPr txBox="1"/>
                <p:nvPr/>
              </p:nvSpPr>
              <p:spPr>
                <a:xfrm>
                  <a:off x="526256" y="8089157"/>
                  <a:ext cx="4172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Il1b</a:t>
                  </a: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DB74BF5A-EDB1-C6D6-6A84-8480C7514E21}"/>
                    </a:ext>
                  </a:extLst>
                </p:cNvPr>
                <p:cNvSpPr txBox="1"/>
                <p:nvPr/>
              </p:nvSpPr>
              <p:spPr>
                <a:xfrm>
                  <a:off x="1088707" y="8087441"/>
                  <a:ext cx="3280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Il6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45DE025E-C5E9-84FE-6C72-378E8A5F28AA}"/>
                    </a:ext>
                  </a:extLst>
                </p:cNvPr>
                <p:cNvSpPr txBox="1"/>
                <p:nvPr/>
              </p:nvSpPr>
              <p:spPr>
                <a:xfrm>
                  <a:off x="1505307" y="8089157"/>
                  <a:ext cx="42981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Tnfa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5EB6E49-C07B-DC65-5825-0108981FBB9E}"/>
                    </a:ext>
                  </a:extLst>
                </p:cNvPr>
                <p:cNvSpPr txBox="1"/>
                <p:nvPr/>
              </p:nvSpPr>
              <p:spPr>
                <a:xfrm>
                  <a:off x="1611940" y="6346240"/>
                  <a:ext cx="374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B59C8EB0-2A72-A8BC-B210-91DE02E09CA4}"/>
                    </a:ext>
                  </a:extLst>
                </p:cNvPr>
                <p:cNvSpPr/>
                <p:nvPr/>
              </p:nvSpPr>
              <p:spPr>
                <a:xfrm rot="16200000">
                  <a:off x="-796215" y="6801839"/>
                  <a:ext cx="207133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Gene expression </a:t>
                  </a:r>
                </a:p>
                <a:p>
                  <a:pPr algn="ctr">
                    <a:defRPr sz="1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(Fold change /18S)</a:t>
                  </a: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87A66C7-BEA0-53B8-F5DC-5CBBEB3D96FF}"/>
                  </a:ext>
                </a:extLst>
              </p:cNvPr>
              <p:cNvSpPr txBox="1"/>
              <p:nvPr/>
            </p:nvSpPr>
            <p:spPr>
              <a:xfrm rot="18720000">
                <a:off x="7788119" y="3404327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B0F8588-6360-FF35-43F3-061B8287AECF}"/>
                  </a:ext>
                </a:extLst>
              </p:cNvPr>
              <p:cNvSpPr txBox="1"/>
              <p:nvPr/>
            </p:nvSpPr>
            <p:spPr>
              <a:xfrm rot="18720000">
                <a:off x="7894118" y="3432873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CE64812-DDC3-FC0D-F9EA-9DC317CD4E4A}"/>
                  </a:ext>
                </a:extLst>
              </p:cNvPr>
              <p:cNvSpPr txBox="1"/>
              <p:nvPr/>
            </p:nvSpPr>
            <p:spPr>
              <a:xfrm rot="18720000">
                <a:off x="8270918" y="3404326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B34ADF6-78C5-5E68-A890-A6523F25A9D4}"/>
                  </a:ext>
                </a:extLst>
              </p:cNvPr>
              <p:cNvSpPr txBox="1"/>
              <p:nvPr/>
            </p:nvSpPr>
            <p:spPr>
              <a:xfrm rot="18720000">
                <a:off x="8377197" y="3419956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5B71918-07B4-70EE-96E0-661EC3E5D9C3}"/>
                  </a:ext>
                </a:extLst>
              </p:cNvPr>
              <p:cNvSpPr txBox="1"/>
              <p:nvPr/>
            </p:nvSpPr>
            <p:spPr>
              <a:xfrm rot="18720000">
                <a:off x="8727757" y="3403944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051F782-B799-2AF9-42D2-269388ECC804}"/>
                  </a:ext>
                </a:extLst>
              </p:cNvPr>
              <p:cNvSpPr txBox="1"/>
              <p:nvPr/>
            </p:nvSpPr>
            <p:spPr>
              <a:xfrm rot="18720000">
                <a:off x="8872369" y="3406400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19F525B-F591-D315-B832-E910ECEC5D1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968" y="3171812"/>
              <a:ext cx="234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4A553E34-C5D3-BA21-D057-6649E4E0E6C8}"/>
              </a:ext>
            </a:extLst>
          </p:cNvPr>
          <p:cNvSpPr txBox="1"/>
          <p:nvPr/>
        </p:nvSpPr>
        <p:spPr>
          <a:xfrm>
            <a:off x="10593174" y="345085"/>
            <a:ext cx="1410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Neuroinflammation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5F69138-F286-8F71-6C0D-8C8863D1409F}"/>
              </a:ext>
            </a:extLst>
          </p:cNvPr>
          <p:cNvSpPr txBox="1"/>
          <p:nvPr/>
        </p:nvSpPr>
        <p:spPr>
          <a:xfrm>
            <a:off x="10940938" y="1231487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FCE219B-B3BE-A4E5-2EFB-DCF9AA6381C9}"/>
              </a:ext>
            </a:extLst>
          </p:cNvPr>
          <p:cNvSpPr txBox="1"/>
          <p:nvPr/>
        </p:nvSpPr>
        <p:spPr>
          <a:xfrm>
            <a:off x="10743826" y="2220917"/>
            <a:ext cx="1097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93F0669-457A-3E3F-1C74-428DB92BD7EC}"/>
              </a:ext>
            </a:extLst>
          </p:cNvPr>
          <p:cNvSpPr txBox="1"/>
          <p:nvPr/>
        </p:nvSpPr>
        <p:spPr>
          <a:xfrm>
            <a:off x="10754452" y="3180920"/>
            <a:ext cx="1097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CE124-F247-3A4C-82CE-768E0BA0BF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44" t="3333" r="18856" b="1991"/>
          <a:stretch/>
        </p:blipFill>
        <p:spPr>
          <a:xfrm>
            <a:off x="48792" y="1323719"/>
            <a:ext cx="4485811" cy="43912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904B04-0A32-2288-98B5-21648397F365}"/>
              </a:ext>
            </a:extLst>
          </p:cNvPr>
          <p:cNvSpPr/>
          <p:nvPr/>
        </p:nvSpPr>
        <p:spPr>
          <a:xfrm>
            <a:off x="29113" y="3506969"/>
            <a:ext cx="4446045" cy="257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3A37-2EF7-4823-65CA-279AF97A7761}"/>
              </a:ext>
            </a:extLst>
          </p:cNvPr>
          <p:cNvSpPr txBox="1"/>
          <p:nvPr/>
        </p:nvSpPr>
        <p:spPr>
          <a:xfrm>
            <a:off x="-1" y="10180"/>
            <a:ext cx="1074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Aged FMT promotes leaky gut, neuroinflammation and brain 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CF897-FBF7-1C98-FDF5-C7C49905C4A0}"/>
              </a:ext>
            </a:extLst>
          </p:cNvPr>
          <p:cNvSpPr txBox="1"/>
          <p:nvPr/>
        </p:nvSpPr>
        <p:spPr>
          <a:xfrm>
            <a:off x="4796453" y="548829"/>
            <a:ext cx="5128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Leaky gut                 Inflammation in gut                    Inflammation in brain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9DD2D1-D835-4936-E770-5DAB2DF03229}"/>
              </a:ext>
            </a:extLst>
          </p:cNvPr>
          <p:cNvSpPr txBox="1"/>
          <p:nvPr/>
        </p:nvSpPr>
        <p:spPr>
          <a:xfrm>
            <a:off x="3801547" y="6509333"/>
            <a:ext cx="458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rgbClr val="006747"/>
                </a:solidFill>
              </a:rPr>
              <a:t>Mishra et al by Yadav lab, JCI-Insight; 2024 (PMID: 38329121)</a:t>
            </a:r>
          </a:p>
        </p:txBody>
      </p:sp>
      <p:pic>
        <p:nvPicPr>
          <p:cNvPr id="12" name="Picture 2" descr="MiaGB Study | MiaGB Study">
            <a:extLst>
              <a:ext uri="{FF2B5EF4-FFF2-40B4-BE49-F238E27FC236}">
                <a16:creationId xmlns:a16="http://schemas.microsoft.com/office/drawing/2014/main" id="{6B43A4AD-9D63-ED57-6D1C-CFA8C595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usB™ Research">
            <a:extLst>
              <a:ext uri="{FF2B5EF4-FFF2-40B4-BE49-F238E27FC236}">
                <a16:creationId xmlns:a16="http://schemas.microsoft.com/office/drawing/2014/main" id="{028FD8F7-2C93-144A-78CF-EF7CEA61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3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483EC-8374-8CF2-7EB2-641DEE4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2C0C-EFDF-4C4D-B465-D46592AED5A1}" type="slidenum">
              <a:rPr lang="en-US" smtClean="0"/>
              <a:t>9</a:t>
            </a:fld>
            <a:endParaRPr lang="en-US"/>
          </a:p>
        </p:txBody>
      </p:sp>
      <p:pic>
        <p:nvPicPr>
          <p:cNvPr id="81" name="Picture 2" descr="Statistical brain maps (axial surface projection) of the task minus... |  Download Scientific Diagram">
            <a:extLst>
              <a:ext uri="{FF2B5EF4-FFF2-40B4-BE49-F238E27FC236}">
                <a16:creationId xmlns:a16="http://schemas.microsoft.com/office/drawing/2014/main" id="{A3F1568B-C524-7312-96AD-98DC1E4B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20" y="551737"/>
            <a:ext cx="1039207" cy="7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Cognitive Impairment">
            <a:extLst>
              <a:ext uri="{FF2B5EF4-FFF2-40B4-BE49-F238E27FC236}">
                <a16:creationId xmlns:a16="http://schemas.microsoft.com/office/drawing/2014/main" id="{50CDB15B-EC46-50EE-81B4-9BEF5BC1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74" y="1436575"/>
            <a:ext cx="1070318" cy="8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Depression in the Elderly – Bridges to Recovery">
            <a:extLst>
              <a:ext uri="{FF2B5EF4-FFF2-40B4-BE49-F238E27FC236}">
                <a16:creationId xmlns:a16="http://schemas.microsoft.com/office/drawing/2014/main" id="{3C5134AD-6D53-071A-E332-65334D6A4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1"/>
          <a:stretch/>
        </p:blipFill>
        <p:spPr bwMode="auto">
          <a:xfrm>
            <a:off x="10744540" y="2417494"/>
            <a:ext cx="1097995" cy="7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Anxiety disorders | Office on Women's Health">
            <a:extLst>
              <a:ext uri="{FF2B5EF4-FFF2-40B4-BE49-F238E27FC236}">
                <a16:creationId xmlns:a16="http://schemas.microsoft.com/office/drawing/2014/main" id="{400BE51A-3D7D-D73F-64EE-2796B92F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718" y="3383280"/>
            <a:ext cx="10972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Callout: Right Arrow 85">
            <a:extLst>
              <a:ext uri="{FF2B5EF4-FFF2-40B4-BE49-F238E27FC236}">
                <a16:creationId xmlns:a16="http://schemas.microsoft.com/office/drawing/2014/main" id="{07122515-BFF4-8FDC-B198-5DBE68741435}"/>
              </a:ext>
            </a:extLst>
          </p:cNvPr>
          <p:cNvSpPr/>
          <p:nvPr/>
        </p:nvSpPr>
        <p:spPr>
          <a:xfrm>
            <a:off x="4724400" y="823534"/>
            <a:ext cx="5994934" cy="2502606"/>
          </a:xfrm>
          <a:prstGeom prst="rightArrowCallout">
            <a:avLst>
              <a:gd name="adj1" fmla="val 32635"/>
              <a:gd name="adj2" fmla="val 25000"/>
              <a:gd name="adj3" fmla="val 10875"/>
              <a:gd name="adj4" fmla="val 8993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5264157-38A5-AAB4-3A5D-DE1F84167228}"/>
              </a:ext>
            </a:extLst>
          </p:cNvPr>
          <p:cNvGrpSpPr/>
          <p:nvPr/>
        </p:nvGrpSpPr>
        <p:grpSpPr>
          <a:xfrm>
            <a:off x="4777740" y="571894"/>
            <a:ext cx="5272656" cy="2672953"/>
            <a:chOff x="-2232407" y="2358110"/>
            <a:chExt cx="5272656" cy="267295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0DF3712-28B0-D507-9AE6-BD2EB5447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294"/>
            <a:stretch/>
          </p:blipFill>
          <p:spPr>
            <a:xfrm>
              <a:off x="-2031069" y="2758546"/>
              <a:ext cx="788335" cy="153460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54DD16F-B24C-39A0-3271-D2B07C3A6253}"/>
                </a:ext>
              </a:extLst>
            </p:cNvPr>
            <p:cNvSpPr/>
            <p:nvPr/>
          </p:nvSpPr>
          <p:spPr>
            <a:xfrm rot="16200000">
              <a:off x="-2895088" y="3434173"/>
              <a:ext cx="15408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800" dirty="0"/>
                <a:t>Gut permeability FITC (µg/ml)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EE6CF5B-42BE-2AEA-1D49-636D13C69E90}"/>
                </a:ext>
              </a:extLst>
            </p:cNvPr>
            <p:cNvSpPr/>
            <p:nvPr/>
          </p:nvSpPr>
          <p:spPr>
            <a:xfrm>
              <a:off x="-1761086" y="2692848"/>
              <a:ext cx="372810" cy="478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276CE4D-9BFA-523C-7CBA-CC8613D4E9AD}"/>
                </a:ext>
              </a:extLst>
            </p:cNvPr>
            <p:cNvSpPr txBox="1"/>
            <p:nvPr/>
          </p:nvSpPr>
          <p:spPr>
            <a:xfrm>
              <a:off x="-1743381" y="3017414"/>
              <a:ext cx="386537" cy="24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Arial" pitchFamily="34" charset="0"/>
                  <a:cs typeface="Arial" pitchFamily="34" charset="0"/>
                </a:rPr>
                <a:t>***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A51A0A5-6960-7F47-8E73-66D9D5651E28}"/>
                </a:ext>
              </a:extLst>
            </p:cNvPr>
            <p:cNvCxnSpPr>
              <a:cxnSpLocks/>
            </p:cNvCxnSpPr>
            <p:nvPr/>
          </p:nvCxnSpPr>
          <p:spPr>
            <a:xfrm>
              <a:off x="-1698965" y="3156490"/>
              <a:ext cx="2383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9A2935F-086D-C9C0-10A5-E8413E2F6003}"/>
                </a:ext>
              </a:extLst>
            </p:cNvPr>
            <p:cNvSpPr txBox="1"/>
            <p:nvPr/>
          </p:nvSpPr>
          <p:spPr>
            <a:xfrm rot="18720000">
              <a:off x="-2251752" y="4405450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5924BC-F980-874C-375D-BBB9A919511F}"/>
                </a:ext>
              </a:extLst>
            </p:cNvPr>
            <p:cNvSpPr txBox="1"/>
            <p:nvPr/>
          </p:nvSpPr>
          <p:spPr>
            <a:xfrm rot="18720000">
              <a:off x="-2093168" y="4433939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07C60AB-7526-603F-B784-D2E3D04377B8}"/>
                </a:ext>
              </a:extLst>
            </p:cNvPr>
            <p:cNvSpPr/>
            <p:nvPr/>
          </p:nvSpPr>
          <p:spPr>
            <a:xfrm rot="16200000">
              <a:off x="-1604585" y="3381820"/>
              <a:ext cx="1512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800" dirty="0"/>
                <a:t>Gene expression (Fold change/18S)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6C1EC0F-0153-BDED-5F73-235B4B088B50}"/>
                </a:ext>
              </a:extLst>
            </p:cNvPr>
            <p:cNvGrpSpPr/>
            <p:nvPr/>
          </p:nvGrpSpPr>
          <p:grpSpPr>
            <a:xfrm>
              <a:off x="-818774" y="2753781"/>
              <a:ext cx="1720131" cy="1506599"/>
              <a:chOff x="394086" y="9020277"/>
              <a:chExt cx="1746915" cy="1427200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736E147-BEF3-4AEB-96E3-9E445860AFD3}"/>
                  </a:ext>
                </a:extLst>
              </p:cNvPr>
              <p:cNvSpPr txBox="1"/>
              <p:nvPr/>
            </p:nvSpPr>
            <p:spPr>
              <a:xfrm rot="16200000">
                <a:off x="645702" y="9362623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862B3B3-6350-9EC8-C172-9D61E3878EA5}"/>
                  </a:ext>
                </a:extLst>
              </p:cNvPr>
              <p:cNvSpPr txBox="1"/>
              <p:nvPr/>
            </p:nvSpPr>
            <p:spPr>
              <a:xfrm rot="16200000">
                <a:off x="1102436" y="9369489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39A002C-E1E8-212B-851D-DC4A52BDE9B7}"/>
                  </a:ext>
                </a:extLst>
              </p:cNvPr>
              <p:cNvSpPr txBox="1"/>
              <p:nvPr/>
            </p:nvSpPr>
            <p:spPr>
              <a:xfrm rot="16200000">
                <a:off x="1545559" y="9378190"/>
                <a:ext cx="794113" cy="22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Old</a:t>
                </a:r>
              </a:p>
            </p:txBody>
          </p: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9E9B2FED-39C2-85A6-B5CC-122975C77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4717" b="9438"/>
              <a:stretch/>
            </p:blipFill>
            <p:spPr>
              <a:xfrm>
                <a:off x="394086" y="9020277"/>
                <a:ext cx="1746915" cy="1427200"/>
              </a:xfrm>
              <a:prstGeom prst="rect">
                <a:avLst/>
              </a:prstGeom>
            </p:spPr>
          </p:pic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5D3991C-F448-E546-3020-11767B2338DC}"/>
                  </a:ext>
                </a:extLst>
              </p:cNvPr>
              <p:cNvSpPr txBox="1"/>
              <p:nvPr/>
            </p:nvSpPr>
            <p:spPr>
              <a:xfrm>
                <a:off x="708052" y="9363854"/>
                <a:ext cx="411218" cy="245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***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CCD398D-C5F1-C402-3602-69A34ECB2C44}"/>
                  </a:ext>
                </a:extLst>
              </p:cNvPr>
              <p:cNvSpPr txBox="1"/>
              <p:nvPr/>
            </p:nvSpPr>
            <p:spPr>
              <a:xfrm>
                <a:off x="1222284" y="9235221"/>
                <a:ext cx="380466" cy="245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***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464A853-F08C-BA4A-924F-09EB93438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523" y="9490252"/>
                <a:ext cx="2383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B7B821-32A0-BD4B-9EF6-F0B30F526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359" y="9363252"/>
                <a:ext cx="2383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4B9B741-E18D-70D0-E921-4828B685575F}"/>
                </a:ext>
              </a:extLst>
            </p:cNvPr>
            <p:cNvCxnSpPr>
              <a:cxnSpLocks/>
            </p:cNvCxnSpPr>
            <p:nvPr/>
          </p:nvCxnSpPr>
          <p:spPr>
            <a:xfrm>
              <a:off x="-529901" y="4812708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6331CB1-43CB-1637-B69C-2F8D5E3C8F74}"/>
                </a:ext>
              </a:extLst>
            </p:cNvPr>
            <p:cNvCxnSpPr>
              <a:cxnSpLocks/>
            </p:cNvCxnSpPr>
            <p:nvPr/>
          </p:nvCxnSpPr>
          <p:spPr>
            <a:xfrm>
              <a:off x="-46525" y="4814683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6B27648-3420-9722-6C50-5770F88F4A84}"/>
                </a:ext>
              </a:extLst>
            </p:cNvPr>
            <p:cNvCxnSpPr>
              <a:cxnSpLocks/>
            </p:cNvCxnSpPr>
            <p:nvPr/>
          </p:nvCxnSpPr>
          <p:spPr>
            <a:xfrm>
              <a:off x="451635" y="4810602"/>
              <a:ext cx="365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CDFCDAE-BE9B-44D1-70B1-34973239FDC0}"/>
                </a:ext>
              </a:extLst>
            </p:cNvPr>
            <p:cNvSpPr txBox="1"/>
            <p:nvPr/>
          </p:nvSpPr>
          <p:spPr>
            <a:xfrm>
              <a:off x="381066" y="4796724"/>
              <a:ext cx="482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i="1" dirty="0">
                  <a:latin typeface="Arial" pitchFamily="34" charset="0"/>
                  <a:cs typeface="Arial" pitchFamily="34" charset="0"/>
                </a:rPr>
                <a:t>Tnfa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6884114-37BE-9022-E197-070D1319CD30}"/>
                </a:ext>
              </a:extLst>
            </p:cNvPr>
            <p:cNvSpPr txBox="1"/>
            <p:nvPr/>
          </p:nvSpPr>
          <p:spPr>
            <a:xfrm>
              <a:off x="-137547" y="4804924"/>
              <a:ext cx="482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i="1" dirty="0">
                  <a:latin typeface="Arial" pitchFamily="34" charset="0"/>
                  <a:cs typeface="Arial" pitchFamily="34" charset="0"/>
                </a:rPr>
                <a:t>Il6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D96332C-2176-4E47-549F-33F7EF3265DB}"/>
                </a:ext>
              </a:extLst>
            </p:cNvPr>
            <p:cNvSpPr txBox="1"/>
            <p:nvPr/>
          </p:nvSpPr>
          <p:spPr>
            <a:xfrm>
              <a:off x="-641165" y="4815619"/>
              <a:ext cx="4872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Il1b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263854D-025D-0D9E-F59F-7E6300978FE4}"/>
                </a:ext>
              </a:extLst>
            </p:cNvPr>
            <p:cNvSpPr txBox="1"/>
            <p:nvPr/>
          </p:nvSpPr>
          <p:spPr>
            <a:xfrm>
              <a:off x="469651" y="2870263"/>
              <a:ext cx="374633" cy="25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B08D95-C489-95AE-8179-5D2767D9CBF7}"/>
                </a:ext>
              </a:extLst>
            </p:cNvPr>
            <p:cNvCxnSpPr>
              <a:cxnSpLocks/>
            </p:cNvCxnSpPr>
            <p:nvPr/>
          </p:nvCxnSpPr>
          <p:spPr>
            <a:xfrm>
              <a:off x="508127" y="3005417"/>
              <a:ext cx="234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25574F3-3E90-611F-26DC-D06EEB6BBA0B}"/>
                </a:ext>
              </a:extLst>
            </p:cNvPr>
            <p:cNvSpPr txBox="1"/>
            <p:nvPr/>
          </p:nvSpPr>
          <p:spPr>
            <a:xfrm rot="18720000">
              <a:off x="-1001295" y="4298650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306B022-D80A-C402-5615-BFD329435637}"/>
                </a:ext>
              </a:extLst>
            </p:cNvPr>
            <p:cNvSpPr txBox="1"/>
            <p:nvPr/>
          </p:nvSpPr>
          <p:spPr>
            <a:xfrm rot="18720000">
              <a:off x="-870313" y="4324886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C076D56-49F3-C393-9BB0-A0CF6E8F62A8}"/>
                </a:ext>
              </a:extLst>
            </p:cNvPr>
            <p:cNvSpPr txBox="1"/>
            <p:nvPr/>
          </p:nvSpPr>
          <p:spPr>
            <a:xfrm rot="18720000">
              <a:off x="-519131" y="4324887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76ECA7F-5DBE-25FA-CE37-E0099FD1DE34}"/>
                </a:ext>
              </a:extLst>
            </p:cNvPr>
            <p:cNvSpPr txBox="1"/>
            <p:nvPr/>
          </p:nvSpPr>
          <p:spPr>
            <a:xfrm rot="18720000">
              <a:off x="-387000" y="4329557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0484A1E-CC61-8E68-B1DD-8DED56A90498}"/>
                </a:ext>
              </a:extLst>
            </p:cNvPr>
            <p:cNvSpPr txBox="1"/>
            <p:nvPr/>
          </p:nvSpPr>
          <p:spPr>
            <a:xfrm rot="18720000">
              <a:off x="-23780" y="4312235"/>
              <a:ext cx="80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6D06050-C979-7826-6BA5-AD120DE16E9B}"/>
                </a:ext>
              </a:extLst>
            </p:cNvPr>
            <p:cNvSpPr txBox="1"/>
            <p:nvPr/>
          </p:nvSpPr>
          <p:spPr>
            <a:xfrm rot="18720000">
              <a:off x="95632" y="4326862"/>
              <a:ext cx="951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IN" sz="800" dirty="0"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Y </a:t>
              </a:r>
              <a:r>
                <a:rPr lang="en-IN" sz="800" dirty="0">
                  <a:latin typeface="Arial" pitchFamily="34" charset="0"/>
                  <a:cs typeface="Arial" pitchFamily="34" charset="0"/>
                </a:rPr>
                <a:t> FMT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802267B-40CA-EE91-50A3-80883C8E1CC5}"/>
                </a:ext>
              </a:extLst>
            </p:cNvPr>
            <p:cNvCxnSpPr/>
            <p:nvPr/>
          </p:nvCxnSpPr>
          <p:spPr>
            <a:xfrm>
              <a:off x="-1102912" y="2393556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B65F54C-8ECB-3380-EFCC-E00EC0E1B880}"/>
                </a:ext>
              </a:extLst>
            </p:cNvPr>
            <p:cNvCxnSpPr/>
            <p:nvPr/>
          </p:nvCxnSpPr>
          <p:spPr>
            <a:xfrm>
              <a:off x="931457" y="2375833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BB2C5B4-198A-331A-1503-53326A17AB64}"/>
                </a:ext>
              </a:extLst>
            </p:cNvPr>
            <p:cNvCxnSpPr/>
            <p:nvPr/>
          </p:nvCxnSpPr>
          <p:spPr>
            <a:xfrm>
              <a:off x="3040249" y="2358110"/>
              <a:ext cx="0" cy="2339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 descr="A graph of black squares&#10;&#10;Description automatically generated">
              <a:extLst>
                <a:ext uri="{FF2B5EF4-FFF2-40B4-BE49-F238E27FC236}">
                  <a16:creationId xmlns:a16="http://schemas.microsoft.com/office/drawing/2014/main" id="{742A15AC-809C-627B-EC60-89702D35B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5401" b="637"/>
            <a:stretch/>
          </p:blipFill>
          <p:spPr>
            <a:xfrm>
              <a:off x="1283174" y="2701942"/>
              <a:ext cx="1727714" cy="1517490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A0F1662-97FD-59B9-D35E-EA4E4AC4D15B}"/>
                </a:ext>
              </a:extLst>
            </p:cNvPr>
            <p:cNvGrpSpPr/>
            <p:nvPr/>
          </p:nvGrpSpPr>
          <p:grpSpPr>
            <a:xfrm>
              <a:off x="1079291" y="2614310"/>
              <a:ext cx="1916396" cy="2369154"/>
              <a:chOff x="7754876" y="1730056"/>
              <a:chExt cx="1916396" cy="236915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B533232-AA83-6E22-C42E-E6E6E9E0702D}"/>
                  </a:ext>
                </a:extLst>
              </p:cNvPr>
              <p:cNvGrpSpPr/>
              <p:nvPr/>
            </p:nvGrpSpPr>
            <p:grpSpPr>
              <a:xfrm>
                <a:off x="7754876" y="1730056"/>
                <a:ext cx="1916396" cy="2369154"/>
                <a:chOff x="70177" y="5935447"/>
                <a:chExt cx="1916396" cy="2369154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F5909F5-784C-54E4-3A68-C4D2610012FB}"/>
                    </a:ext>
                  </a:extLst>
                </p:cNvPr>
                <p:cNvGrpSpPr/>
                <p:nvPr/>
              </p:nvGrpSpPr>
              <p:grpSpPr>
                <a:xfrm>
                  <a:off x="585604" y="6124782"/>
                  <a:ext cx="912639" cy="838292"/>
                  <a:chOff x="707041" y="9078683"/>
                  <a:chExt cx="926849" cy="794113"/>
                </a:xfrm>
              </p:grpSpPr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63D3A2F-C040-C5C5-C63D-BCC8978632A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5702" y="9362623"/>
                    <a:ext cx="794113" cy="2262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N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Old</a:t>
                    </a: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CAB7AFCA-9115-5AC9-4281-F602AA6410E6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41" y="9358523"/>
                    <a:ext cx="411218" cy="2450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***</a:t>
                    </a:r>
                  </a:p>
                </p:txBody>
              </p: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8F969FEE-40A6-057D-38EF-02858456D64F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24" y="9326212"/>
                    <a:ext cx="380466" cy="233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**</a:t>
                    </a:r>
                  </a:p>
                </p:txBody>
              </p: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69734708-CD5F-9595-159D-7A468B5D5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1523" y="9490252"/>
                    <a:ext cx="23837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C17886BA-437F-A91D-DF0B-5258A328A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3301" y="9453074"/>
                    <a:ext cx="23837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42F9FDFF-60CF-D349-56CE-88CBA54B803B}"/>
                    </a:ext>
                  </a:extLst>
                </p:cNvPr>
                <p:cNvCxnSpPr/>
                <p:nvPr/>
              </p:nvCxnSpPr>
              <p:spPr>
                <a:xfrm>
                  <a:off x="583091" y="8069016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1A84489-A633-48E1-6F21-99D0FB4E7503}"/>
                    </a:ext>
                  </a:extLst>
                </p:cNvPr>
                <p:cNvCxnSpPr/>
                <p:nvPr/>
              </p:nvCxnSpPr>
              <p:spPr>
                <a:xfrm>
                  <a:off x="1103040" y="8064145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81036B34-CD0A-04C4-F085-56052690D701}"/>
                    </a:ext>
                  </a:extLst>
                </p:cNvPr>
                <p:cNvCxnSpPr/>
                <p:nvPr/>
              </p:nvCxnSpPr>
              <p:spPr>
                <a:xfrm>
                  <a:off x="1559829" y="8068787"/>
                  <a:ext cx="29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12F815B2-8E0E-8D2A-5B39-2962177A0932}"/>
                    </a:ext>
                  </a:extLst>
                </p:cNvPr>
                <p:cNvSpPr txBox="1"/>
                <p:nvPr/>
              </p:nvSpPr>
              <p:spPr>
                <a:xfrm>
                  <a:off x="526256" y="8089157"/>
                  <a:ext cx="4172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Il1b</a:t>
                  </a: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DB74BF5A-EDB1-C6D6-6A84-8480C7514E21}"/>
                    </a:ext>
                  </a:extLst>
                </p:cNvPr>
                <p:cNvSpPr txBox="1"/>
                <p:nvPr/>
              </p:nvSpPr>
              <p:spPr>
                <a:xfrm>
                  <a:off x="1088707" y="8087441"/>
                  <a:ext cx="3280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Il6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45DE025E-C5E9-84FE-6C72-378E8A5F28AA}"/>
                    </a:ext>
                  </a:extLst>
                </p:cNvPr>
                <p:cNvSpPr txBox="1"/>
                <p:nvPr/>
              </p:nvSpPr>
              <p:spPr>
                <a:xfrm>
                  <a:off x="1505307" y="8089157"/>
                  <a:ext cx="42981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Tnfa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5EB6E49-C07B-DC65-5825-0108981FBB9E}"/>
                    </a:ext>
                  </a:extLst>
                </p:cNvPr>
                <p:cNvSpPr txBox="1"/>
                <p:nvPr/>
              </p:nvSpPr>
              <p:spPr>
                <a:xfrm>
                  <a:off x="1611940" y="6346240"/>
                  <a:ext cx="374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B59C8EB0-2A72-A8BC-B210-91DE02E09CA4}"/>
                    </a:ext>
                  </a:extLst>
                </p:cNvPr>
                <p:cNvSpPr/>
                <p:nvPr/>
              </p:nvSpPr>
              <p:spPr>
                <a:xfrm rot="16200000">
                  <a:off x="-796215" y="6801839"/>
                  <a:ext cx="207133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Gene expression </a:t>
                  </a:r>
                </a:p>
                <a:p>
                  <a:pPr algn="ctr">
                    <a:defRPr sz="10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(Fold change /18S)</a:t>
                  </a: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87A66C7-BEA0-53B8-F5DC-5CBBEB3D96FF}"/>
                  </a:ext>
                </a:extLst>
              </p:cNvPr>
              <p:cNvSpPr txBox="1"/>
              <p:nvPr/>
            </p:nvSpPr>
            <p:spPr>
              <a:xfrm rot="18720000">
                <a:off x="7788119" y="3404327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B0F8588-6360-FF35-43F3-061B8287AECF}"/>
                  </a:ext>
                </a:extLst>
              </p:cNvPr>
              <p:cNvSpPr txBox="1"/>
              <p:nvPr/>
            </p:nvSpPr>
            <p:spPr>
              <a:xfrm rot="18720000">
                <a:off x="7894118" y="3432873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CE64812-DDC3-FC0D-F9EA-9DC317CD4E4A}"/>
                  </a:ext>
                </a:extLst>
              </p:cNvPr>
              <p:cNvSpPr txBox="1"/>
              <p:nvPr/>
            </p:nvSpPr>
            <p:spPr>
              <a:xfrm rot="18720000">
                <a:off x="8270918" y="3404326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B34ADF6-78C5-5E68-A890-A6523F25A9D4}"/>
                  </a:ext>
                </a:extLst>
              </p:cNvPr>
              <p:cNvSpPr txBox="1"/>
              <p:nvPr/>
            </p:nvSpPr>
            <p:spPr>
              <a:xfrm rot="18720000">
                <a:off x="8377197" y="3419956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5B71918-07B4-70EE-96E0-661EC3E5D9C3}"/>
                  </a:ext>
                </a:extLst>
              </p:cNvPr>
              <p:cNvSpPr txBox="1"/>
              <p:nvPr/>
            </p:nvSpPr>
            <p:spPr>
              <a:xfrm rot="18720000">
                <a:off x="8727757" y="3403944"/>
                <a:ext cx="8010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051F782-B799-2AF9-42D2-269388ECC804}"/>
                  </a:ext>
                </a:extLst>
              </p:cNvPr>
              <p:cNvSpPr txBox="1"/>
              <p:nvPr/>
            </p:nvSpPr>
            <p:spPr>
              <a:xfrm rot="18720000">
                <a:off x="8872369" y="3406400"/>
                <a:ext cx="9510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O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  <a:sym typeface="Wingdings" panose="05000000000000000000" pitchFamily="2" charset="2"/>
                  </a:rPr>
                  <a:t>Y </a:t>
                </a:r>
                <a:r>
                  <a:rPr lang="en-IN" sz="800" dirty="0">
                    <a:latin typeface="Arial" pitchFamily="34" charset="0"/>
                    <a:cs typeface="Arial" pitchFamily="34" charset="0"/>
                  </a:rPr>
                  <a:t> FMT</a:t>
                </a:r>
              </a:p>
            </p:txBody>
          </p: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19F525B-F591-D315-B832-E910ECEC5D1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968" y="3171812"/>
              <a:ext cx="234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4A553E34-C5D3-BA21-D057-6649E4E0E6C8}"/>
              </a:ext>
            </a:extLst>
          </p:cNvPr>
          <p:cNvSpPr txBox="1"/>
          <p:nvPr/>
        </p:nvSpPr>
        <p:spPr>
          <a:xfrm>
            <a:off x="10593174" y="345085"/>
            <a:ext cx="1410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Neuroinflammation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5F69138-F286-8F71-6C0D-8C8863D1409F}"/>
              </a:ext>
            </a:extLst>
          </p:cNvPr>
          <p:cNvSpPr txBox="1"/>
          <p:nvPr/>
        </p:nvSpPr>
        <p:spPr>
          <a:xfrm>
            <a:off x="10940938" y="1231487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FCE219B-B3BE-A4E5-2EFB-DCF9AA6381C9}"/>
              </a:ext>
            </a:extLst>
          </p:cNvPr>
          <p:cNvSpPr txBox="1"/>
          <p:nvPr/>
        </p:nvSpPr>
        <p:spPr>
          <a:xfrm>
            <a:off x="10743826" y="2220917"/>
            <a:ext cx="1097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93F0669-457A-3E3F-1C74-428DB92BD7EC}"/>
              </a:ext>
            </a:extLst>
          </p:cNvPr>
          <p:cNvSpPr txBox="1"/>
          <p:nvPr/>
        </p:nvSpPr>
        <p:spPr>
          <a:xfrm>
            <a:off x="10754452" y="3180920"/>
            <a:ext cx="1097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B03153B-AFFF-3990-6665-167884CF91C0}"/>
              </a:ext>
            </a:extLst>
          </p:cNvPr>
          <p:cNvGrpSpPr/>
          <p:nvPr/>
        </p:nvGrpSpPr>
        <p:grpSpPr>
          <a:xfrm>
            <a:off x="4748892" y="3699370"/>
            <a:ext cx="6999452" cy="2512915"/>
            <a:chOff x="4748892" y="3699370"/>
            <a:chExt cx="6999452" cy="2512915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D4A9D7F-1249-C5F8-24A1-DA9EEAE2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591711">
              <a:off x="10798499" y="4469296"/>
              <a:ext cx="949845" cy="990469"/>
            </a:xfrm>
            <a:prstGeom prst="rect">
              <a:avLst/>
            </a:prstGeom>
          </p:spPr>
        </p:pic>
        <p:sp>
          <p:nvSpPr>
            <p:cNvPr id="151" name="Callout: Right Arrow 150">
              <a:extLst>
                <a:ext uri="{FF2B5EF4-FFF2-40B4-BE49-F238E27FC236}">
                  <a16:creationId xmlns:a16="http://schemas.microsoft.com/office/drawing/2014/main" id="{122CF529-55FC-569C-D412-39BF68895788}"/>
                </a:ext>
              </a:extLst>
            </p:cNvPr>
            <p:cNvSpPr/>
            <p:nvPr/>
          </p:nvSpPr>
          <p:spPr>
            <a:xfrm>
              <a:off x="4748892" y="3709679"/>
              <a:ext cx="5994934" cy="2502606"/>
            </a:xfrm>
            <a:prstGeom prst="rightArrowCallout">
              <a:avLst>
                <a:gd name="adj1" fmla="val 32635"/>
                <a:gd name="adj2" fmla="val 25000"/>
                <a:gd name="adj3" fmla="val 10875"/>
                <a:gd name="adj4" fmla="val 89936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4037AAF-0C98-3CF7-6C42-E53F68BF2511}"/>
                </a:ext>
              </a:extLst>
            </p:cNvPr>
            <p:cNvGrpSpPr/>
            <p:nvPr/>
          </p:nvGrpSpPr>
          <p:grpSpPr>
            <a:xfrm>
              <a:off x="4934063" y="3699370"/>
              <a:ext cx="5341429" cy="2351815"/>
              <a:chOff x="-2233561" y="7955673"/>
              <a:chExt cx="5341429" cy="2351815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D7B2153-4594-C461-AADF-E8091481BCA5}"/>
                  </a:ext>
                </a:extLst>
              </p:cNvPr>
              <p:cNvGrpSpPr/>
              <p:nvPr/>
            </p:nvGrpSpPr>
            <p:grpSpPr>
              <a:xfrm>
                <a:off x="-2233561" y="8231745"/>
                <a:ext cx="893356" cy="2052711"/>
                <a:chOff x="2915758" y="4336254"/>
                <a:chExt cx="893356" cy="2052711"/>
              </a:xfrm>
            </p:grpSpPr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ABF77889-456B-5FDB-0BF4-A2A0BA3A2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r="54742"/>
                <a:stretch/>
              </p:blipFill>
              <p:spPr>
                <a:xfrm>
                  <a:off x="3073400" y="4368800"/>
                  <a:ext cx="735714" cy="1320800"/>
                </a:xfrm>
                <a:prstGeom prst="rect">
                  <a:avLst/>
                </a:prstGeom>
              </p:spPr>
            </p:pic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BBB34DF0-9F40-ADF7-41D8-8201CAB6FD5E}"/>
                    </a:ext>
                  </a:extLst>
                </p:cNvPr>
                <p:cNvSpPr txBox="1"/>
                <p:nvPr/>
              </p:nvSpPr>
              <p:spPr>
                <a:xfrm rot="18720000">
                  <a:off x="2817361" y="5772943"/>
                  <a:ext cx="85287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800" dirty="0">
                      <a:latin typeface="Arial" pitchFamily="34" charset="0"/>
                      <a:cs typeface="Arial" pitchFamily="34" charset="0"/>
                      <a:sym typeface="Wingdings" panose="05000000000000000000" pitchFamily="2" charset="2"/>
                    </a:rPr>
                    <a:t>O O </a:t>
                  </a:r>
                  <a:r>
                    <a:rPr lang="en-IN" sz="800" dirty="0">
                      <a:latin typeface="Arial" pitchFamily="34" charset="0"/>
                      <a:cs typeface="Arial" pitchFamily="34" charset="0"/>
                    </a:rPr>
                    <a:t> FMT</a:t>
                  </a: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06B6E5D1-F3AA-32DD-E188-3D32AE8FB410}"/>
                    </a:ext>
                  </a:extLst>
                </p:cNvPr>
                <p:cNvSpPr txBox="1"/>
                <p:nvPr/>
              </p:nvSpPr>
              <p:spPr>
                <a:xfrm rot="18720000">
                  <a:off x="2929607" y="5805705"/>
                  <a:ext cx="95107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800" dirty="0">
                      <a:latin typeface="Arial" pitchFamily="34" charset="0"/>
                      <a:cs typeface="Arial" pitchFamily="34" charset="0"/>
                    </a:rPr>
                    <a:t>Y </a:t>
                  </a:r>
                  <a:r>
                    <a:rPr lang="en-IN" sz="800" dirty="0">
                      <a:latin typeface="Arial" pitchFamily="34" charset="0"/>
                      <a:cs typeface="Arial" pitchFamily="34" charset="0"/>
                      <a:sym typeface="Wingdings" panose="05000000000000000000" pitchFamily="2" charset="2"/>
                    </a:rPr>
                    <a:t> O </a:t>
                  </a:r>
                  <a:r>
                    <a:rPr lang="en-IN" sz="800" dirty="0">
                      <a:latin typeface="Arial" pitchFamily="34" charset="0"/>
                      <a:cs typeface="Arial" pitchFamily="34" charset="0"/>
                    </a:rPr>
                    <a:t> FMT</a:t>
                  </a:r>
                </a:p>
              </p:txBody>
            </p: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1FA91750-509B-B734-ACBD-35EE45B3DB87}"/>
                    </a:ext>
                  </a:extLst>
                </p:cNvPr>
                <p:cNvGrpSpPr/>
                <p:nvPr/>
              </p:nvGrpSpPr>
              <p:grpSpPr>
                <a:xfrm>
                  <a:off x="3344339" y="4528754"/>
                  <a:ext cx="386537" cy="246221"/>
                  <a:chOff x="4816735" y="1697436"/>
                  <a:chExt cx="386537" cy="246221"/>
                </a:xfrm>
              </p:grpSpPr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1692E1D9-FC71-5167-8D47-94A34EF480D4}"/>
                      </a:ext>
                    </a:extLst>
                  </p:cNvPr>
                  <p:cNvSpPr txBox="1"/>
                  <p:nvPr/>
                </p:nvSpPr>
                <p:spPr>
                  <a:xfrm>
                    <a:off x="4816735" y="1697436"/>
                    <a:ext cx="386537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N" sz="1000" dirty="0">
                        <a:latin typeface="Arial" pitchFamily="34" charset="0"/>
                        <a:cs typeface="Arial" pitchFamily="34" charset="0"/>
                      </a:rPr>
                      <a:t>*</a:t>
                    </a:r>
                  </a:p>
                </p:txBody>
              </p: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98EE4769-4F44-EBAD-567E-6F97D68A64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9119" y="1836512"/>
                    <a:ext cx="23837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81F26209-AB09-531F-964F-0E79E5275ACA}"/>
                    </a:ext>
                  </a:extLst>
                </p:cNvPr>
                <p:cNvSpPr/>
                <p:nvPr/>
              </p:nvSpPr>
              <p:spPr>
                <a:xfrm rot="16200000">
                  <a:off x="2253077" y="4998935"/>
                  <a:ext cx="1540806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 sz="1000" b="0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n-US" sz="800" dirty="0"/>
                    <a:t>Gut permeability FITC (µg/ml)</a:t>
                  </a:r>
                </a:p>
              </p:txBody>
            </p:sp>
          </p:grpSp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FC98290B-E02E-B8EF-577A-C51AF90D91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8127"/>
              <a:stretch/>
            </p:blipFill>
            <p:spPr>
              <a:xfrm>
                <a:off x="1047695" y="7955673"/>
                <a:ext cx="2060173" cy="2184751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BADC9F9E-89B9-DE58-B65F-F1A053687D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8613"/>
              <a:stretch/>
            </p:blipFill>
            <p:spPr>
              <a:xfrm>
                <a:off x="-1012045" y="8123598"/>
                <a:ext cx="1861441" cy="1944131"/>
              </a:xfrm>
              <a:prstGeom prst="rect">
                <a:avLst/>
              </a:prstGeom>
            </p:spPr>
          </p:pic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635E7F3-ED89-C9A7-CC3C-96ACD5472609}"/>
                  </a:ext>
                </a:extLst>
              </p:cNvPr>
              <p:cNvSpPr txBox="1"/>
              <p:nvPr/>
            </p:nvSpPr>
            <p:spPr>
              <a:xfrm>
                <a:off x="275284" y="10009297"/>
                <a:ext cx="4825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i="1" dirty="0">
                    <a:latin typeface="Arial" pitchFamily="34" charset="0"/>
                    <a:cs typeface="Arial" pitchFamily="34" charset="0"/>
                  </a:rPr>
                  <a:t>Tnfa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BA89CA5-1532-1122-F2AE-5EA566381EFB}"/>
                  </a:ext>
                </a:extLst>
              </p:cNvPr>
              <p:cNvSpPr txBox="1"/>
              <p:nvPr/>
            </p:nvSpPr>
            <p:spPr>
              <a:xfrm>
                <a:off x="-190164" y="10017497"/>
                <a:ext cx="4825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i="1" dirty="0">
                    <a:latin typeface="Arial" pitchFamily="34" charset="0"/>
                    <a:cs typeface="Arial" pitchFamily="34" charset="0"/>
                  </a:rPr>
                  <a:t>Il6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33243E2-1A4C-3A0C-5B83-6FB3A6A21F57}"/>
                  </a:ext>
                </a:extLst>
              </p:cNvPr>
              <p:cNvSpPr txBox="1"/>
              <p:nvPr/>
            </p:nvSpPr>
            <p:spPr>
              <a:xfrm>
                <a:off x="-651250" y="10028192"/>
                <a:ext cx="4872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Il1b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EC776D0-1805-36CE-27BF-20848D4D245B}"/>
                  </a:ext>
                </a:extLst>
              </p:cNvPr>
              <p:cNvSpPr txBox="1"/>
              <p:nvPr/>
            </p:nvSpPr>
            <p:spPr>
              <a:xfrm>
                <a:off x="2592624" y="10073149"/>
                <a:ext cx="4825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i="1" dirty="0">
                    <a:latin typeface="Arial" pitchFamily="34" charset="0"/>
                    <a:cs typeface="Arial" pitchFamily="34" charset="0"/>
                  </a:rPr>
                  <a:t>Tnfa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B53857D-C44E-6CB8-0500-51BD3DD59D57}"/>
                  </a:ext>
                </a:extLst>
              </p:cNvPr>
              <p:cNvSpPr txBox="1"/>
              <p:nvPr/>
            </p:nvSpPr>
            <p:spPr>
              <a:xfrm>
                <a:off x="2074011" y="10081349"/>
                <a:ext cx="4825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i="1" dirty="0">
                    <a:latin typeface="Arial" pitchFamily="34" charset="0"/>
                    <a:cs typeface="Arial" pitchFamily="34" charset="0"/>
                  </a:rPr>
                  <a:t>Il6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C06BCF9A-0983-328E-5CA2-8CFB70198F4E}"/>
                  </a:ext>
                </a:extLst>
              </p:cNvPr>
              <p:cNvSpPr txBox="1"/>
              <p:nvPr/>
            </p:nvSpPr>
            <p:spPr>
              <a:xfrm>
                <a:off x="1570393" y="10092044"/>
                <a:ext cx="4872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Il1b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36626C-9688-BA65-40F9-3C1F88C72DC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444" t="3333" r="18856" b="1991"/>
          <a:stretch/>
        </p:blipFill>
        <p:spPr>
          <a:xfrm>
            <a:off x="48792" y="1323719"/>
            <a:ext cx="4485811" cy="4391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ADAEA-87E3-8AC1-05DE-479C47E08095}"/>
              </a:ext>
            </a:extLst>
          </p:cNvPr>
          <p:cNvSpPr txBox="1"/>
          <p:nvPr/>
        </p:nvSpPr>
        <p:spPr>
          <a:xfrm>
            <a:off x="-1" y="10180"/>
            <a:ext cx="1077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74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Young FMT reverses leaky gut, neuroinflammation and brain aging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8F5E7-1480-8D6A-AA6F-094D1F46BA38}"/>
              </a:ext>
            </a:extLst>
          </p:cNvPr>
          <p:cNvSpPr txBox="1"/>
          <p:nvPr/>
        </p:nvSpPr>
        <p:spPr>
          <a:xfrm>
            <a:off x="4796453" y="548829"/>
            <a:ext cx="5128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Leaky gut                 Inflammation in gut                    Inflammation in brain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BE028-0CF0-31D2-2632-74267FF5CAD1}"/>
              </a:ext>
            </a:extLst>
          </p:cNvPr>
          <p:cNvSpPr txBox="1"/>
          <p:nvPr/>
        </p:nvSpPr>
        <p:spPr>
          <a:xfrm>
            <a:off x="3801547" y="6509333"/>
            <a:ext cx="458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rgbClr val="006747"/>
                </a:solidFill>
              </a:rPr>
              <a:t>Mishra et al by Yadav lab, JCI-Insight; 2024 (PMID: 38329121)</a:t>
            </a:r>
          </a:p>
        </p:txBody>
      </p:sp>
      <p:pic>
        <p:nvPicPr>
          <p:cNvPr id="3" name="Picture 2" descr="MiaGB Study | MiaGB Study">
            <a:extLst>
              <a:ext uri="{FF2B5EF4-FFF2-40B4-BE49-F238E27FC236}">
                <a16:creationId xmlns:a16="http://schemas.microsoft.com/office/drawing/2014/main" id="{9D57AB85-7669-1C80-E74B-ED0DF7A3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" y="6363621"/>
            <a:ext cx="981575" cy="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usB™ Research">
            <a:extLst>
              <a:ext uri="{FF2B5EF4-FFF2-40B4-BE49-F238E27FC236}">
                <a16:creationId xmlns:a16="http://schemas.microsoft.com/office/drawing/2014/main" id="{1088DB00-CFDB-7BC3-F192-9C328A23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0" y="6439206"/>
            <a:ext cx="1208015" cy="4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61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8339</TotalTime>
  <Words>2369</Words>
  <Application>Microsoft Office PowerPoint</Application>
  <PresentationFormat>Widescreen</PresentationFormat>
  <Paragraphs>551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Microsoft GothicNeo</vt:lpstr>
      <vt:lpstr>Abhaya Libre ExtraBold</vt:lpstr>
      <vt:lpstr>ADLaM Display</vt:lpstr>
      <vt:lpstr>Aptos</vt:lpstr>
      <vt:lpstr>Aptos Display</vt:lpstr>
      <vt:lpstr>Arial</vt:lpstr>
      <vt:lpstr>Calibri</vt:lpstr>
      <vt:lpstr>Courier New</vt:lpstr>
      <vt:lpstr>Montserrat Classic Bold</vt:lpstr>
      <vt:lpstr>NNFPLJ+TimesNewRoman</vt:lpstr>
      <vt:lpstr>Roboto</vt:lpstr>
      <vt:lpstr>Symbol</vt:lpstr>
      <vt:lpstr>Times New Roman</vt:lpstr>
      <vt:lpstr>Wingdings</vt:lpstr>
      <vt:lpstr>Office Theme</vt:lpstr>
      <vt:lpstr>Prism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Stroop Test Results</vt:lpstr>
      <vt:lpstr>PowerPoint Presentation</vt:lpstr>
      <vt:lpstr>PowerPoint Presentation</vt:lpstr>
      <vt:lpstr>Ongoing/Upcoming Clinical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Hariom Yadav</dc:creator>
  <cp:lastModifiedBy>Hariom Yadav</cp:lastModifiedBy>
  <cp:revision>81</cp:revision>
  <dcterms:created xsi:type="dcterms:W3CDTF">2025-06-02T03:24:11Z</dcterms:created>
  <dcterms:modified xsi:type="dcterms:W3CDTF">2026-03-25T02:44:26Z</dcterms:modified>
</cp:coreProperties>
</file>