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257" r:id="rId5"/>
    <p:sldId id="416" r:id="rId6"/>
    <p:sldId id="258" r:id="rId7"/>
    <p:sldId id="286" r:id="rId8"/>
    <p:sldId id="450" r:id="rId9"/>
    <p:sldId id="432" r:id="rId10"/>
    <p:sldId id="435" r:id="rId11"/>
    <p:sldId id="429" r:id="rId12"/>
    <p:sldId id="434" r:id="rId13"/>
    <p:sldId id="451" r:id="rId14"/>
    <p:sldId id="452" r:id="rId15"/>
    <p:sldId id="453" r:id="rId16"/>
    <p:sldId id="442" r:id="rId17"/>
    <p:sldId id="444" r:id="rId18"/>
    <p:sldId id="431" r:id="rId19"/>
    <p:sldId id="443" r:id="rId20"/>
    <p:sldId id="458" r:id="rId21"/>
    <p:sldId id="447" r:id="rId22"/>
    <p:sldId id="426" r:id="rId23"/>
    <p:sldId id="454" r:id="rId24"/>
    <p:sldId id="455" r:id="rId25"/>
    <p:sldId id="456" r:id="rId26"/>
    <p:sldId id="424" r:id="rId27"/>
    <p:sldId id="457" r:id="rId28"/>
    <p:sldId id="420" r:id="rId29"/>
    <p:sldId id="421" r:id="rId30"/>
    <p:sldId id="437" r:id="rId31"/>
    <p:sldId id="266" r:id="rId32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F6735A-D719-B3D3-EA4C-01CD2746F9CD}" name="Kelly Foley" initials="KF" userId="S::kfoley@nutrasource.ca::2c94914a-7c17-4b2c-84d1-db766e3aad5e" providerId="AD"/>
  <p188:author id="{A764B17B-1B49-3BED-C365-98A1E3B2D4DA}" name="Ruth Rodrigues" initials="RR" userId="S::rrodrigues@nutrasource.ca::45f3de7b-037f-4ae1-b7aa-df6db2bc607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BB4F"/>
    <a:srgbClr val="6637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208" autoAdjust="0"/>
  </p:normalViewPr>
  <p:slideViewPr>
    <p:cSldViewPr snapToGrid="0">
      <p:cViewPr varScale="1">
        <p:scale>
          <a:sx n="86" d="100"/>
          <a:sy n="86" d="100"/>
        </p:scale>
        <p:origin x="15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CA1421-C802-455C-9377-B00F368E20E4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CA"/>
        </a:p>
      </dgm:t>
    </dgm:pt>
    <dgm:pt modelId="{011F672F-6CBC-4904-8EE5-93183584727E}">
      <dgm:prSet phldrT="[Text]" phldr="0" custT="1"/>
      <dgm:spPr>
        <a:solidFill>
          <a:srgbClr val="663795"/>
        </a:solidFill>
      </dgm:spPr>
      <dgm:t>
        <a:bodyPr/>
        <a:lstStyle/>
        <a:p>
          <a:r>
            <a:rPr lang="en-CA" sz="1800" b="1" dirty="0"/>
            <a:t>Cognitive &amp; Neurological Health</a:t>
          </a:r>
        </a:p>
      </dgm:t>
    </dgm:pt>
    <dgm:pt modelId="{7367397C-47D1-4100-95D9-C696B118507B}" type="parTrans" cxnId="{B13CC0F4-9EA4-4778-9620-884C82794347}">
      <dgm:prSet/>
      <dgm:spPr/>
      <dgm:t>
        <a:bodyPr/>
        <a:lstStyle/>
        <a:p>
          <a:endParaRPr lang="en-CA"/>
        </a:p>
      </dgm:t>
    </dgm:pt>
    <dgm:pt modelId="{497647DB-2A58-4367-A1EE-238FBB4C0346}" type="sibTrans" cxnId="{B13CC0F4-9EA4-4778-9620-884C82794347}">
      <dgm:prSet/>
      <dgm:spPr/>
      <dgm:t>
        <a:bodyPr/>
        <a:lstStyle/>
        <a:p>
          <a:endParaRPr lang="en-CA"/>
        </a:p>
      </dgm:t>
    </dgm:pt>
    <dgm:pt modelId="{0222CA60-8ABB-474F-9651-C8E96BF771C4}">
      <dgm:prSet phldrT="[Text]" phldr="0"/>
      <dgm:spPr/>
      <dgm:t>
        <a:bodyPr/>
        <a:lstStyle/>
        <a:p>
          <a:r>
            <a:rPr lang="en-CA" dirty="0"/>
            <a:t>Alzheimer’s</a:t>
          </a:r>
        </a:p>
      </dgm:t>
    </dgm:pt>
    <dgm:pt modelId="{0A098FD2-9146-41E5-890C-6CC4C02725A3}" type="parTrans" cxnId="{6A4082B5-7227-42DD-82F3-E80AF4D6BCB9}">
      <dgm:prSet/>
      <dgm:spPr/>
      <dgm:t>
        <a:bodyPr/>
        <a:lstStyle/>
        <a:p>
          <a:endParaRPr lang="en-CA"/>
        </a:p>
      </dgm:t>
    </dgm:pt>
    <dgm:pt modelId="{51DECD50-3CB2-4E77-99F3-874E37095B0D}" type="sibTrans" cxnId="{6A4082B5-7227-42DD-82F3-E80AF4D6BCB9}">
      <dgm:prSet/>
      <dgm:spPr/>
      <dgm:t>
        <a:bodyPr/>
        <a:lstStyle/>
        <a:p>
          <a:endParaRPr lang="en-CA"/>
        </a:p>
      </dgm:t>
    </dgm:pt>
    <dgm:pt modelId="{5633F1E2-0B55-4BA2-A197-D89404E135E7}">
      <dgm:prSet phldrT="[Text]" phldr="0" custT="1"/>
      <dgm:spPr>
        <a:solidFill>
          <a:srgbClr val="48BB4F"/>
        </a:solidFill>
      </dgm:spPr>
      <dgm:t>
        <a:bodyPr/>
        <a:lstStyle/>
        <a:p>
          <a:r>
            <a:rPr lang="en-CA" sz="1800" b="1" dirty="0"/>
            <a:t>Musculoskeletal &amp; Physical Function</a:t>
          </a:r>
        </a:p>
      </dgm:t>
    </dgm:pt>
    <dgm:pt modelId="{F7F5EE01-3B5F-4C08-961C-06C17EDE8093}" type="parTrans" cxnId="{45C9B3F2-5884-48BF-9A25-D44DAADC95A8}">
      <dgm:prSet/>
      <dgm:spPr/>
      <dgm:t>
        <a:bodyPr/>
        <a:lstStyle/>
        <a:p>
          <a:endParaRPr lang="en-CA"/>
        </a:p>
      </dgm:t>
    </dgm:pt>
    <dgm:pt modelId="{90F5BFE4-432A-456B-9654-492927B74E3A}" type="sibTrans" cxnId="{45C9B3F2-5884-48BF-9A25-D44DAADC95A8}">
      <dgm:prSet/>
      <dgm:spPr/>
      <dgm:t>
        <a:bodyPr/>
        <a:lstStyle/>
        <a:p>
          <a:endParaRPr lang="en-CA"/>
        </a:p>
      </dgm:t>
    </dgm:pt>
    <dgm:pt modelId="{2A92C1CF-2294-4CC4-AF7A-B18DD70C961B}">
      <dgm:prSet phldrT="[Text]" phldr="0"/>
      <dgm:spPr/>
      <dgm:t>
        <a:bodyPr/>
        <a:lstStyle/>
        <a:p>
          <a:r>
            <a:rPr lang="en-CA" dirty="0"/>
            <a:t>Falls</a:t>
          </a:r>
        </a:p>
      </dgm:t>
    </dgm:pt>
    <dgm:pt modelId="{AAC36290-C5AC-40EE-BB58-FDB25341737E}" type="parTrans" cxnId="{A11BB482-BC0E-4201-8E12-6B4E313277D1}">
      <dgm:prSet/>
      <dgm:spPr/>
      <dgm:t>
        <a:bodyPr/>
        <a:lstStyle/>
        <a:p>
          <a:endParaRPr lang="en-CA"/>
        </a:p>
      </dgm:t>
    </dgm:pt>
    <dgm:pt modelId="{09F5E6A7-5B17-4FDF-8DBB-921E931C45B0}" type="sibTrans" cxnId="{A11BB482-BC0E-4201-8E12-6B4E313277D1}">
      <dgm:prSet/>
      <dgm:spPr/>
      <dgm:t>
        <a:bodyPr/>
        <a:lstStyle/>
        <a:p>
          <a:endParaRPr lang="en-CA"/>
        </a:p>
      </dgm:t>
    </dgm:pt>
    <dgm:pt modelId="{E418187C-F620-4667-915B-6A0333D1CF87}">
      <dgm:prSet phldrT="[Text]" phldr="0" custT="1"/>
      <dgm:spPr>
        <a:solidFill>
          <a:srgbClr val="663795"/>
        </a:solidFill>
      </dgm:spPr>
      <dgm:t>
        <a:bodyPr/>
        <a:lstStyle/>
        <a:p>
          <a:r>
            <a:rPr lang="en-CA" sz="1800" b="1" dirty="0"/>
            <a:t>Metabolic &amp; Cardiovascular Health</a:t>
          </a:r>
        </a:p>
      </dgm:t>
    </dgm:pt>
    <dgm:pt modelId="{8C74B61A-4D28-4EDE-8D19-D08BC0E3566E}" type="parTrans" cxnId="{CDB285B6-1DF5-4AC6-A110-6734953DF099}">
      <dgm:prSet/>
      <dgm:spPr/>
      <dgm:t>
        <a:bodyPr/>
        <a:lstStyle/>
        <a:p>
          <a:endParaRPr lang="en-CA"/>
        </a:p>
      </dgm:t>
    </dgm:pt>
    <dgm:pt modelId="{6511BA9D-FC06-4F7C-AF2F-D2D29AE963FA}" type="sibTrans" cxnId="{CDB285B6-1DF5-4AC6-A110-6734953DF099}">
      <dgm:prSet/>
      <dgm:spPr/>
      <dgm:t>
        <a:bodyPr/>
        <a:lstStyle/>
        <a:p>
          <a:endParaRPr lang="en-CA"/>
        </a:p>
      </dgm:t>
    </dgm:pt>
    <dgm:pt modelId="{6503B1C4-E178-4C59-948A-4B4CD2CE38FA}">
      <dgm:prSet phldrT="[Text]" phldr="0"/>
      <dgm:spPr/>
      <dgm:t>
        <a:bodyPr/>
        <a:lstStyle/>
        <a:p>
          <a:r>
            <a:rPr lang="en-CA" dirty="0"/>
            <a:t>Obesity</a:t>
          </a:r>
        </a:p>
      </dgm:t>
    </dgm:pt>
    <dgm:pt modelId="{81944699-7146-403D-AEFC-036BE2019B0A}" type="parTrans" cxnId="{D8EA8097-4577-40F3-9C75-EAECB884D985}">
      <dgm:prSet/>
      <dgm:spPr/>
      <dgm:t>
        <a:bodyPr/>
        <a:lstStyle/>
        <a:p>
          <a:endParaRPr lang="en-CA"/>
        </a:p>
      </dgm:t>
    </dgm:pt>
    <dgm:pt modelId="{4B62D0A5-41A7-4B49-AA1D-24532580FBC5}" type="sibTrans" cxnId="{D8EA8097-4577-40F3-9C75-EAECB884D985}">
      <dgm:prSet/>
      <dgm:spPr/>
      <dgm:t>
        <a:bodyPr/>
        <a:lstStyle/>
        <a:p>
          <a:endParaRPr lang="en-CA"/>
        </a:p>
      </dgm:t>
    </dgm:pt>
    <dgm:pt modelId="{A1A480FA-CED7-4BCF-A618-B847014F8C36}">
      <dgm:prSet phldrT="[Text]" phldr="0" custT="1"/>
      <dgm:spPr>
        <a:solidFill>
          <a:srgbClr val="663795"/>
        </a:solidFill>
      </dgm:spPr>
      <dgm:t>
        <a:bodyPr/>
        <a:lstStyle/>
        <a:p>
          <a:r>
            <a:rPr lang="en-CA" sz="1800" b="1" dirty="0"/>
            <a:t>Skin &amp; Healthy Aging</a:t>
          </a:r>
        </a:p>
      </dgm:t>
    </dgm:pt>
    <dgm:pt modelId="{494892B7-1797-48BD-A7E7-7E385C84F007}" type="parTrans" cxnId="{9CFBBE4D-CB6C-4EEF-A672-1DA51E547E76}">
      <dgm:prSet/>
      <dgm:spPr/>
      <dgm:t>
        <a:bodyPr/>
        <a:lstStyle/>
        <a:p>
          <a:endParaRPr lang="en-CA"/>
        </a:p>
      </dgm:t>
    </dgm:pt>
    <dgm:pt modelId="{F08BCA82-F956-45E0-9A60-D59BF9B8AD9D}" type="sibTrans" cxnId="{9CFBBE4D-CB6C-4EEF-A672-1DA51E547E76}">
      <dgm:prSet/>
      <dgm:spPr/>
      <dgm:t>
        <a:bodyPr/>
        <a:lstStyle/>
        <a:p>
          <a:endParaRPr lang="en-CA"/>
        </a:p>
      </dgm:t>
    </dgm:pt>
    <dgm:pt modelId="{2007CA9B-93AD-4BDA-A5E6-FA4215A7BDF1}">
      <dgm:prSet phldrT="[Text]" phldr="0"/>
      <dgm:spPr/>
      <dgm:t>
        <a:bodyPr/>
        <a:lstStyle/>
        <a:p>
          <a:r>
            <a:rPr lang="en-CA" dirty="0"/>
            <a:t>Wrinkles</a:t>
          </a:r>
        </a:p>
      </dgm:t>
    </dgm:pt>
    <dgm:pt modelId="{D8D34A78-AB7E-4348-A032-05ECE428C795}" type="parTrans" cxnId="{A9479390-B81A-4BE5-95DC-6E60E8FC2CEE}">
      <dgm:prSet/>
      <dgm:spPr/>
      <dgm:t>
        <a:bodyPr/>
        <a:lstStyle/>
        <a:p>
          <a:endParaRPr lang="en-CA"/>
        </a:p>
      </dgm:t>
    </dgm:pt>
    <dgm:pt modelId="{6325F387-18F6-4A8C-B6EB-BF71358A66F7}" type="sibTrans" cxnId="{A9479390-B81A-4BE5-95DC-6E60E8FC2CEE}">
      <dgm:prSet/>
      <dgm:spPr/>
      <dgm:t>
        <a:bodyPr/>
        <a:lstStyle/>
        <a:p>
          <a:endParaRPr lang="en-CA"/>
        </a:p>
      </dgm:t>
    </dgm:pt>
    <dgm:pt modelId="{24A8C539-9412-4867-A3FD-4A504B020554}">
      <dgm:prSet phldrT="[Text]" phldr="0"/>
      <dgm:spPr/>
      <dgm:t>
        <a:bodyPr/>
        <a:lstStyle/>
        <a:p>
          <a:r>
            <a:rPr lang="en-CA" dirty="0"/>
            <a:t>Osteoporosis</a:t>
          </a:r>
        </a:p>
      </dgm:t>
    </dgm:pt>
    <dgm:pt modelId="{A043FE4A-A037-47F4-854A-51F023EB8A44}" type="parTrans" cxnId="{623B92D1-1464-435E-9084-584D401DBB7C}">
      <dgm:prSet/>
      <dgm:spPr/>
      <dgm:t>
        <a:bodyPr/>
        <a:lstStyle/>
        <a:p>
          <a:endParaRPr lang="en-CA"/>
        </a:p>
      </dgm:t>
    </dgm:pt>
    <dgm:pt modelId="{907C1270-ED15-4736-B43D-E12FE0C4D2C6}" type="sibTrans" cxnId="{623B92D1-1464-435E-9084-584D401DBB7C}">
      <dgm:prSet/>
      <dgm:spPr/>
      <dgm:t>
        <a:bodyPr/>
        <a:lstStyle/>
        <a:p>
          <a:endParaRPr lang="en-CA"/>
        </a:p>
      </dgm:t>
    </dgm:pt>
    <dgm:pt modelId="{1ACDF41F-45D7-48AA-988A-85C0697AF7D0}">
      <dgm:prSet phldrT="[Text]" phldr="0"/>
      <dgm:spPr/>
      <dgm:t>
        <a:bodyPr/>
        <a:lstStyle/>
        <a:p>
          <a:r>
            <a:rPr lang="en-CA" dirty="0"/>
            <a:t>Physical activity</a:t>
          </a:r>
        </a:p>
      </dgm:t>
    </dgm:pt>
    <dgm:pt modelId="{A23D0483-5E70-4258-BB6D-2850041201BF}" type="parTrans" cxnId="{C5EB579A-CFEF-4F65-8F3E-EFB023FCC22A}">
      <dgm:prSet/>
      <dgm:spPr/>
      <dgm:t>
        <a:bodyPr/>
        <a:lstStyle/>
        <a:p>
          <a:endParaRPr lang="en-CA"/>
        </a:p>
      </dgm:t>
    </dgm:pt>
    <dgm:pt modelId="{A407CC90-E54C-40B0-9117-9428AE36D62B}" type="sibTrans" cxnId="{C5EB579A-CFEF-4F65-8F3E-EFB023FCC22A}">
      <dgm:prSet/>
      <dgm:spPr/>
      <dgm:t>
        <a:bodyPr/>
        <a:lstStyle/>
        <a:p>
          <a:endParaRPr lang="en-CA"/>
        </a:p>
      </dgm:t>
    </dgm:pt>
    <dgm:pt modelId="{48A3DA62-E599-4826-9D08-8B5FD8344E7B}">
      <dgm:prSet phldrT="[Text]" phldr="0"/>
      <dgm:spPr/>
      <dgm:t>
        <a:bodyPr/>
        <a:lstStyle/>
        <a:p>
          <a:r>
            <a:rPr lang="en-CA" dirty="0"/>
            <a:t>Cardiovascular Health</a:t>
          </a:r>
        </a:p>
      </dgm:t>
    </dgm:pt>
    <dgm:pt modelId="{1179287A-5C3D-4A16-BAA5-CCE777157B2A}" type="parTrans" cxnId="{520EE27A-72D2-498E-B840-8B7269F9576A}">
      <dgm:prSet/>
      <dgm:spPr/>
      <dgm:t>
        <a:bodyPr/>
        <a:lstStyle/>
        <a:p>
          <a:endParaRPr lang="en-CA"/>
        </a:p>
      </dgm:t>
    </dgm:pt>
    <dgm:pt modelId="{5766A5A2-34BA-4D2B-966C-C9FF590D7E96}" type="sibTrans" cxnId="{520EE27A-72D2-498E-B840-8B7269F9576A}">
      <dgm:prSet/>
      <dgm:spPr/>
      <dgm:t>
        <a:bodyPr/>
        <a:lstStyle/>
        <a:p>
          <a:endParaRPr lang="en-CA"/>
        </a:p>
      </dgm:t>
    </dgm:pt>
    <dgm:pt modelId="{8ACB6919-2B2E-485B-ACB1-DB11EC39D6AF}">
      <dgm:prSet phldrT="[Text]" phldr="0"/>
      <dgm:spPr/>
      <dgm:t>
        <a:bodyPr/>
        <a:lstStyle/>
        <a:p>
          <a:r>
            <a:rPr lang="en-CA" dirty="0"/>
            <a:t>Frailty</a:t>
          </a:r>
        </a:p>
      </dgm:t>
    </dgm:pt>
    <dgm:pt modelId="{0DCB24F5-3673-40BB-8D36-95ADF4C4CC06}" type="parTrans" cxnId="{F8E3FC2C-A610-4DE6-AD97-EABD28D59CBB}">
      <dgm:prSet/>
      <dgm:spPr/>
      <dgm:t>
        <a:bodyPr/>
        <a:lstStyle/>
        <a:p>
          <a:endParaRPr lang="en-CA"/>
        </a:p>
      </dgm:t>
    </dgm:pt>
    <dgm:pt modelId="{FF8D232E-F1F4-4A39-895F-A48F2A8604DF}" type="sibTrans" cxnId="{F8E3FC2C-A610-4DE6-AD97-EABD28D59CBB}">
      <dgm:prSet/>
      <dgm:spPr/>
      <dgm:t>
        <a:bodyPr/>
        <a:lstStyle/>
        <a:p>
          <a:endParaRPr lang="en-CA"/>
        </a:p>
      </dgm:t>
    </dgm:pt>
    <dgm:pt modelId="{F3BC3273-D8AF-4935-B968-B7745C2F4FEE}">
      <dgm:prSet phldrT="[Text]" phldr="0"/>
      <dgm:spPr>
        <a:solidFill>
          <a:srgbClr val="48BB4F"/>
        </a:solidFill>
      </dgm:spPr>
      <dgm:t>
        <a:bodyPr/>
        <a:lstStyle/>
        <a:p>
          <a:r>
            <a:rPr lang="en-CA" b="1" dirty="0"/>
            <a:t>Women’s Health</a:t>
          </a:r>
        </a:p>
      </dgm:t>
    </dgm:pt>
    <dgm:pt modelId="{D9E77FEB-3055-4D92-AE9E-A0FC4802AD2A}" type="parTrans" cxnId="{25267ED2-CB9E-4E7A-951C-E05F513DB6AF}">
      <dgm:prSet/>
      <dgm:spPr/>
      <dgm:t>
        <a:bodyPr/>
        <a:lstStyle/>
        <a:p>
          <a:endParaRPr lang="en-CA"/>
        </a:p>
      </dgm:t>
    </dgm:pt>
    <dgm:pt modelId="{F4BEE38D-EB58-4977-90A1-3076ADD62908}" type="sibTrans" cxnId="{25267ED2-CB9E-4E7A-951C-E05F513DB6AF}">
      <dgm:prSet/>
      <dgm:spPr/>
      <dgm:t>
        <a:bodyPr/>
        <a:lstStyle/>
        <a:p>
          <a:endParaRPr lang="en-CA"/>
        </a:p>
      </dgm:t>
    </dgm:pt>
    <dgm:pt modelId="{8E5A92F8-023A-4509-9292-86025E681337}">
      <dgm:prSet phldrT="[Text]" phldr="0"/>
      <dgm:spPr/>
      <dgm:t>
        <a:bodyPr/>
        <a:lstStyle/>
        <a:p>
          <a:r>
            <a:rPr lang="en-CA" dirty="0"/>
            <a:t>Appetite loss</a:t>
          </a:r>
        </a:p>
      </dgm:t>
    </dgm:pt>
    <dgm:pt modelId="{B0DFB09F-2536-4426-B43A-A360AD1A89B5}" type="parTrans" cxnId="{1A2A102E-6291-48AE-9BC1-04A987980355}">
      <dgm:prSet/>
      <dgm:spPr/>
      <dgm:t>
        <a:bodyPr/>
        <a:lstStyle/>
        <a:p>
          <a:endParaRPr lang="en-CA"/>
        </a:p>
      </dgm:t>
    </dgm:pt>
    <dgm:pt modelId="{4E6647E9-C2D5-4063-A8EB-3C26D1062DE2}" type="sibTrans" cxnId="{1A2A102E-6291-48AE-9BC1-04A987980355}">
      <dgm:prSet/>
      <dgm:spPr/>
      <dgm:t>
        <a:bodyPr/>
        <a:lstStyle/>
        <a:p>
          <a:endParaRPr lang="en-CA"/>
        </a:p>
      </dgm:t>
    </dgm:pt>
    <dgm:pt modelId="{44459DEF-9DE7-4A98-AAE9-18A1531AA2D9}">
      <dgm:prSet phldrT="[Text]" phldr="0"/>
      <dgm:spPr/>
      <dgm:t>
        <a:bodyPr/>
        <a:lstStyle/>
        <a:p>
          <a:r>
            <a:rPr lang="en-CA" dirty="0"/>
            <a:t>Dementia</a:t>
          </a:r>
        </a:p>
      </dgm:t>
    </dgm:pt>
    <dgm:pt modelId="{3A1EE890-5E0B-4D23-ADA6-16EE0B951025}" type="parTrans" cxnId="{AA2D1D16-B054-4248-B42C-8D2FBB75AEC5}">
      <dgm:prSet/>
      <dgm:spPr/>
      <dgm:t>
        <a:bodyPr/>
        <a:lstStyle/>
        <a:p>
          <a:endParaRPr lang="en-CA"/>
        </a:p>
      </dgm:t>
    </dgm:pt>
    <dgm:pt modelId="{75DE950A-BDD2-47C7-982C-030A87DEEEFA}" type="sibTrans" cxnId="{AA2D1D16-B054-4248-B42C-8D2FBB75AEC5}">
      <dgm:prSet/>
      <dgm:spPr/>
      <dgm:t>
        <a:bodyPr/>
        <a:lstStyle/>
        <a:p>
          <a:endParaRPr lang="en-CA"/>
        </a:p>
      </dgm:t>
    </dgm:pt>
    <dgm:pt modelId="{8945046F-77DE-407C-B82F-9E7C507BC91C}">
      <dgm:prSet phldrT="[Text]" phldr="0"/>
      <dgm:spPr/>
      <dgm:t>
        <a:bodyPr/>
        <a:lstStyle/>
        <a:p>
          <a:r>
            <a:rPr lang="en-CA" dirty="0"/>
            <a:t>Sarcopenia</a:t>
          </a:r>
        </a:p>
      </dgm:t>
    </dgm:pt>
    <dgm:pt modelId="{631EDD9C-C37E-4882-8BFD-2C37DD0C3CD4}" type="parTrans" cxnId="{1294A1F8-6CD4-4167-9252-C6FB241F0A98}">
      <dgm:prSet/>
      <dgm:spPr/>
      <dgm:t>
        <a:bodyPr/>
        <a:lstStyle/>
        <a:p>
          <a:endParaRPr lang="en-CA"/>
        </a:p>
      </dgm:t>
    </dgm:pt>
    <dgm:pt modelId="{0D901342-8397-4950-AEDF-E676C1004DA7}" type="sibTrans" cxnId="{1294A1F8-6CD4-4167-9252-C6FB241F0A98}">
      <dgm:prSet/>
      <dgm:spPr/>
      <dgm:t>
        <a:bodyPr/>
        <a:lstStyle/>
        <a:p>
          <a:endParaRPr lang="en-CA"/>
        </a:p>
      </dgm:t>
    </dgm:pt>
    <dgm:pt modelId="{07F02FB0-7E57-4919-8BE4-79958ED7EA32}">
      <dgm:prSet/>
      <dgm:spPr/>
      <dgm:t>
        <a:bodyPr/>
        <a:lstStyle/>
        <a:p>
          <a:r>
            <a:rPr lang="en-CA" dirty="0"/>
            <a:t>Hydration</a:t>
          </a:r>
        </a:p>
      </dgm:t>
    </dgm:pt>
    <dgm:pt modelId="{DD830F91-AE42-4C85-8BCB-19E2116E3772}" type="parTrans" cxnId="{F61F57D8-FC8D-4EF7-A6BD-9D39B2E9307C}">
      <dgm:prSet/>
      <dgm:spPr/>
      <dgm:t>
        <a:bodyPr/>
        <a:lstStyle/>
        <a:p>
          <a:endParaRPr lang="en-CA"/>
        </a:p>
      </dgm:t>
    </dgm:pt>
    <dgm:pt modelId="{293135C6-D817-4FC1-BFE9-B144EAC481B1}" type="sibTrans" cxnId="{F61F57D8-FC8D-4EF7-A6BD-9D39B2E9307C}">
      <dgm:prSet/>
      <dgm:spPr/>
      <dgm:t>
        <a:bodyPr/>
        <a:lstStyle/>
        <a:p>
          <a:endParaRPr lang="en-CA"/>
        </a:p>
      </dgm:t>
    </dgm:pt>
    <dgm:pt modelId="{51BEC713-B5A8-4460-A42C-9F8D1922C030}">
      <dgm:prSet/>
      <dgm:spPr/>
      <dgm:t>
        <a:bodyPr/>
        <a:lstStyle/>
        <a:p>
          <a:r>
            <a:rPr lang="en-CA" dirty="0"/>
            <a:t>Firmness</a:t>
          </a:r>
        </a:p>
      </dgm:t>
    </dgm:pt>
    <dgm:pt modelId="{09D31277-36E3-4C57-85AD-B776E54D78A8}" type="parTrans" cxnId="{7B57640D-9E49-41C0-B639-6FC2D68107E0}">
      <dgm:prSet/>
      <dgm:spPr/>
      <dgm:t>
        <a:bodyPr/>
        <a:lstStyle/>
        <a:p>
          <a:endParaRPr lang="en-CA"/>
        </a:p>
      </dgm:t>
    </dgm:pt>
    <dgm:pt modelId="{E93E9503-0A6C-40EB-84A5-91FD5C739534}" type="sibTrans" cxnId="{7B57640D-9E49-41C0-B639-6FC2D68107E0}">
      <dgm:prSet/>
      <dgm:spPr/>
      <dgm:t>
        <a:bodyPr/>
        <a:lstStyle/>
        <a:p>
          <a:endParaRPr lang="en-CA"/>
        </a:p>
      </dgm:t>
    </dgm:pt>
    <dgm:pt modelId="{63095913-1579-47E8-B064-11E0E2A7E01A}">
      <dgm:prSet phldrT="[Text]" phldr="0"/>
      <dgm:spPr/>
      <dgm:t>
        <a:bodyPr/>
        <a:lstStyle/>
        <a:p>
          <a:r>
            <a:rPr lang="en-CA" dirty="0"/>
            <a:t>Cognitive decline</a:t>
          </a:r>
        </a:p>
      </dgm:t>
    </dgm:pt>
    <dgm:pt modelId="{059E8F44-37DB-40E7-8B9E-6E84D970F45C}" type="parTrans" cxnId="{BA9FF646-16FF-441F-B81F-C91B5C29977E}">
      <dgm:prSet/>
      <dgm:spPr/>
      <dgm:t>
        <a:bodyPr/>
        <a:lstStyle/>
        <a:p>
          <a:endParaRPr lang="en-CA"/>
        </a:p>
      </dgm:t>
    </dgm:pt>
    <dgm:pt modelId="{B38DC08D-82F5-4B84-9214-EBB340929BC4}" type="sibTrans" cxnId="{BA9FF646-16FF-441F-B81F-C91B5C29977E}">
      <dgm:prSet/>
      <dgm:spPr/>
      <dgm:t>
        <a:bodyPr/>
        <a:lstStyle/>
        <a:p>
          <a:endParaRPr lang="en-CA"/>
        </a:p>
      </dgm:t>
    </dgm:pt>
    <dgm:pt modelId="{1BA1DE1A-6107-48C8-A4BA-AC4DFE8F5503}">
      <dgm:prSet phldrT="[Text]" phldr="0"/>
      <dgm:spPr/>
      <dgm:t>
        <a:bodyPr/>
        <a:lstStyle/>
        <a:p>
          <a:r>
            <a:rPr lang="en-CA" dirty="0"/>
            <a:t>Memory impairment</a:t>
          </a:r>
        </a:p>
      </dgm:t>
    </dgm:pt>
    <dgm:pt modelId="{12EEC699-4323-4F78-8D15-E968929177F3}" type="parTrans" cxnId="{1B7C9CE0-FA0E-4B6A-B75B-1F78FD1B6791}">
      <dgm:prSet/>
      <dgm:spPr/>
      <dgm:t>
        <a:bodyPr/>
        <a:lstStyle/>
        <a:p>
          <a:endParaRPr lang="en-CA"/>
        </a:p>
      </dgm:t>
    </dgm:pt>
    <dgm:pt modelId="{12685FEA-06E7-4095-B6A6-203608C5E7E1}" type="sibTrans" cxnId="{1B7C9CE0-FA0E-4B6A-B75B-1F78FD1B6791}">
      <dgm:prSet/>
      <dgm:spPr/>
      <dgm:t>
        <a:bodyPr/>
        <a:lstStyle/>
        <a:p>
          <a:endParaRPr lang="en-CA"/>
        </a:p>
      </dgm:t>
    </dgm:pt>
    <dgm:pt modelId="{1D8E8C3E-C96D-45C8-AC29-D2E6D6F4C003}">
      <dgm:prSet phldrT="[Text]" phldr="0"/>
      <dgm:spPr/>
      <dgm:t>
        <a:bodyPr/>
        <a:lstStyle/>
        <a:p>
          <a:r>
            <a:rPr lang="en-CA" dirty="0"/>
            <a:t>Anxiety</a:t>
          </a:r>
        </a:p>
      </dgm:t>
    </dgm:pt>
    <dgm:pt modelId="{50DC6709-1127-4426-88B6-CB91EFA3BB11}" type="parTrans" cxnId="{9A60E688-9FC7-4164-9303-E18570194FB2}">
      <dgm:prSet/>
      <dgm:spPr/>
      <dgm:t>
        <a:bodyPr/>
        <a:lstStyle/>
        <a:p>
          <a:endParaRPr lang="en-CA"/>
        </a:p>
      </dgm:t>
    </dgm:pt>
    <dgm:pt modelId="{748D1B25-B255-4C7B-9B30-CCB041771EC9}" type="sibTrans" cxnId="{9A60E688-9FC7-4164-9303-E18570194FB2}">
      <dgm:prSet/>
      <dgm:spPr/>
      <dgm:t>
        <a:bodyPr/>
        <a:lstStyle/>
        <a:p>
          <a:endParaRPr lang="en-CA"/>
        </a:p>
      </dgm:t>
    </dgm:pt>
    <dgm:pt modelId="{6EC627D5-2189-4360-893B-F473FAB93D8A}">
      <dgm:prSet phldrT="[Text]" phldr="0"/>
      <dgm:spPr/>
      <dgm:t>
        <a:bodyPr/>
        <a:lstStyle/>
        <a:p>
          <a:r>
            <a:rPr lang="en-CA" dirty="0"/>
            <a:t>Depression</a:t>
          </a:r>
        </a:p>
      </dgm:t>
    </dgm:pt>
    <dgm:pt modelId="{9AEE7A8A-A26A-4887-9C57-4A182373B494}" type="parTrans" cxnId="{8CB15BA2-AEDE-41E7-BBDD-47F345B3C91D}">
      <dgm:prSet/>
      <dgm:spPr/>
      <dgm:t>
        <a:bodyPr/>
        <a:lstStyle/>
        <a:p>
          <a:endParaRPr lang="en-CA"/>
        </a:p>
      </dgm:t>
    </dgm:pt>
    <dgm:pt modelId="{00F13873-8350-4E83-9182-7913E49E47E0}" type="sibTrans" cxnId="{8CB15BA2-AEDE-41E7-BBDD-47F345B3C91D}">
      <dgm:prSet/>
      <dgm:spPr/>
      <dgm:t>
        <a:bodyPr/>
        <a:lstStyle/>
        <a:p>
          <a:endParaRPr lang="en-CA"/>
        </a:p>
      </dgm:t>
    </dgm:pt>
    <dgm:pt modelId="{AAA86495-2794-4A58-949F-DFAB94EBE9E1}">
      <dgm:prSet phldrT="[Text]" phldr="0"/>
      <dgm:spPr/>
      <dgm:t>
        <a:bodyPr/>
        <a:lstStyle/>
        <a:p>
          <a:r>
            <a:rPr lang="en-CA" dirty="0"/>
            <a:t>Sleep</a:t>
          </a:r>
        </a:p>
      </dgm:t>
    </dgm:pt>
    <dgm:pt modelId="{AA0D7BBC-627B-4F6D-BB89-1062BBB708CF}" type="parTrans" cxnId="{94DAFA7A-A6C6-4DF7-9F10-68938B144EBB}">
      <dgm:prSet/>
      <dgm:spPr/>
      <dgm:t>
        <a:bodyPr/>
        <a:lstStyle/>
        <a:p>
          <a:endParaRPr lang="en-CA"/>
        </a:p>
      </dgm:t>
    </dgm:pt>
    <dgm:pt modelId="{2BB8EA18-20B6-4559-8FC0-22B919D66F8C}" type="sibTrans" cxnId="{94DAFA7A-A6C6-4DF7-9F10-68938B144EBB}">
      <dgm:prSet/>
      <dgm:spPr/>
      <dgm:t>
        <a:bodyPr/>
        <a:lstStyle/>
        <a:p>
          <a:endParaRPr lang="en-CA"/>
        </a:p>
      </dgm:t>
    </dgm:pt>
    <dgm:pt modelId="{387B6D47-EE6C-4C08-9346-243BEF6D6047}">
      <dgm:prSet phldrT="[Text]" phldr="0"/>
      <dgm:spPr/>
      <dgm:t>
        <a:bodyPr/>
        <a:lstStyle/>
        <a:p>
          <a:r>
            <a:rPr lang="en-CA" dirty="0"/>
            <a:t>Menopause</a:t>
          </a:r>
        </a:p>
      </dgm:t>
    </dgm:pt>
    <dgm:pt modelId="{13BDC9C9-97E2-4B93-9CED-1C4975D37F43}" type="parTrans" cxnId="{AFBE0CD8-45BD-4432-9836-A56F381ADBDA}">
      <dgm:prSet/>
      <dgm:spPr/>
      <dgm:t>
        <a:bodyPr/>
        <a:lstStyle/>
        <a:p>
          <a:endParaRPr lang="en-CA"/>
        </a:p>
      </dgm:t>
    </dgm:pt>
    <dgm:pt modelId="{546F9595-D280-4E50-939B-769203ECAFEB}" type="sibTrans" cxnId="{AFBE0CD8-45BD-4432-9836-A56F381ADBDA}">
      <dgm:prSet/>
      <dgm:spPr/>
      <dgm:t>
        <a:bodyPr/>
        <a:lstStyle/>
        <a:p>
          <a:endParaRPr lang="en-CA"/>
        </a:p>
      </dgm:t>
    </dgm:pt>
    <dgm:pt modelId="{55CB7813-A788-4255-9B64-9C3E43E0190C}">
      <dgm:prSet phldrT="[Text]" phldr="0"/>
      <dgm:spPr/>
      <dgm:t>
        <a:bodyPr/>
        <a:lstStyle/>
        <a:p>
          <a:r>
            <a:rPr lang="en-CA" dirty="0"/>
            <a:t>Osteoporosis</a:t>
          </a:r>
        </a:p>
      </dgm:t>
    </dgm:pt>
    <dgm:pt modelId="{4146B20D-1848-4184-A6BE-F8B76800D0D6}" type="parTrans" cxnId="{E4F0C9E1-5A7C-4C92-83A7-D9500F7ECC66}">
      <dgm:prSet/>
      <dgm:spPr/>
      <dgm:t>
        <a:bodyPr/>
        <a:lstStyle/>
        <a:p>
          <a:endParaRPr lang="en-CA"/>
        </a:p>
      </dgm:t>
    </dgm:pt>
    <dgm:pt modelId="{A646FCC4-D0B0-45E0-B452-CB62631BD75D}" type="sibTrans" cxnId="{E4F0C9E1-5A7C-4C92-83A7-D9500F7ECC66}">
      <dgm:prSet/>
      <dgm:spPr/>
      <dgm:t>
        <a:bodyPr/>
        <a:lstStyle/>
        <a:p>
          <a:endParaRPr lang="en-CA"/>
        </a:p>
      </dgm:t>
    </dgm:pt>
    <dgm:pt modelId="{9FC8F3B4-1719-4149-858E-B3F78929E356}" type="pres">
      <dgm:prSet presAssocID="{34CA1421-C802-455C-9377-B00F368E20E4}" presName="Name0" presStyleCnt="0">
        <dgm:presLayoutVars>
          <dgm:dir/>
          <dgm:animLvl val="lvl"/>
          <dgm:resizeHandles val="exact"/>
        </dgm:presLayoutVars>
      </dgm:prSet>
      <dgm:spPr/>
    </dgm:pt>
    <dgm:pt modelId="{BFDCB986-564E-4693-BA47-C2BCF84C0F0E}" type="pres">
      <dgm:prSet presAssocID="{011F672F-6CBC-4904-8EE5-93183584727E}" presName="composite" presStyleCnt="0"/>
      <dgm:spPr/>
    </dgm:pt>
    <dgm:pt modelId="{781E1981-8C10-4357-81DB-9A90E9084EC8}" type="pres">
      <dgm:prSet presAssocID="{011F672F-6CBC-4904-8EE5-93183584727E}" presName="parTx" presStyleLbl="alignNode1" presStyleIdx="0" presStyleCnt="5" custScaleX="132379" custLinFactNeighborY="0">
        <dgm:presLayoutVars>
          <dgm:chMax val="0"/>
          <dgm:chPref val="0"/>
          <dgm:bulletEnabled val="1"/>
        </dgm:presLayoutVars>
      </dgm:prSet>
      <dgm:spPr/>
    </dgm:pt>
    <dgm:pt modelId="{7B3CF684-0803-44FD-AADE-A227EA9BAB86}" type="pres">
      <dgm:prSet presAssocID="{011F672F-6CBC-4904-8EE5-93183584727E}" presName="desTx" presStyleLbl="alignAccFollowNode1" presStyleIdx="0" presStyleCnt="5" custScaleX="132379" custScaleY="100000">
        <dgm:presLayoutVars>
          <dgm:bulletEnabled val="1"/>
        </dgm:presLayoutVars>
      </dgm:prSet>
      <dgm:spPr/>
    </dgm:pt>
    <dgm:pt modelId="{5D89C73B-BEAF-4E26-8E89-EB036CE3D2AF}" type="pres">
      <dgm:prSet presAssocID="{497647DB-2A58-4367-A1EE-238FBB4C0346}" presName="space" presStyleCnt="0"/>
      <dgm:spPr/>
    </dgm:pt>
    <dgm:pt modelId="{7CA654B6-BF3C-4B44-B94B-FF67A01FE6C7}" type="pres">
      <dgm:prSet presAssocID="{5633F1E2-0B55-4BA2-A197-D89404E135E7}" presName="composite" presStyleCnt="0"/>
      <dgm:spPr/>
    </dgm:pt>
    <dgm:pt modelId="{CFC3AD21-6DDA-42CA-9CF3-4715CABB386D}" type="pres">
      <dgm:prSet presAssocID="{5633F1E2-0B55-4BA2-A197-D89404E135E7}" presName="parTx" presStyleLbl="alignNode1" presStyleIdx="1" presStyleCnt="5" custScaleX="121441">
        <dgm:presLayoutVars>
          <dgm:chMax val="0"/>
          <dgm:chPref val="0"/>
          <dgm:bulletEnabled val="1"/>
        </dgm:presLayoutVars>
      </dgm:prSet>
      <dgm:spPr/>
    </dgm:pt>
    <dgm:pt modelId="{0198CBFA-16AD-4009-BF8D-90C4A49BBAA0}" type="pres">
      <dgm:prSet presAssocID="{5633F1E2-0B55-4BA2-A197-D89404E135E7}" presName="desTx" presStyleLbl="alignAccFollowNode1" presStyleIdx="1" presStyleCnt="5" custScaleX="121441">
        <dgm:presLayoutVars>
          <dgm:bulletEnabled val="1"/>
        </dgm:presLayoutVars>
      </dgm:prSet>
      <dgm:spPr/>
    </dgm:pt>
    <dgm:pt modelId="{753AD2D8-77AD-44AD-A5B9-2E4BC414C0E0}" type="pres">
      <dgm:prSet presAssocID="{90F5BFE4-432A-456B-9654-492927B74E3A}" presName="space" presStyleCnt="0"/>
      <dgm:spPr/>
    </dgm:pt>
    <dgm:pt modelId="{F9FC9DBD-D939-46A5-A3D2-15F85A64F29A}" type="pres">
      <dgm:prSet presAssocID="{E418187C-F620-4667-915B-6A0333D1CF87}" presName="composite" presStyleCnt="0"/>
      <dgm:spPr/>
    </dgm:pt>
    <dgm:pt modelId="{6A60EC55-5602-44BE-9171-CF425F6BBCD9}" type="pres">
      <dgm:prSet presAssocID="{E418187C-F620-4667-915B-6A0333D1CF87}" presName="parTx" presStyleLbl="alignNode1" presStyleIdx="2" presStyleCnt="5" custScaleX="133938">
        <dgm:presLayoutVars>
          <dgm:chMax val="0"/>
          <dgm:chPref val="0"/>
          <dgm:bulletEnabled val="1"/>
        </dgm:presLayoutVars>
      </dgm:prSet>
      <dgm:spPr/>
    </dgm:pt>
    <dgm:pt modelId="{2455892A-3C95-4DFB-9CD3-DFCEA0D1456E}" type="pres">
      <dgm:prSet presAssocID="{E418187C-F620-4667-915B-6A0333D1CF87}" presName="desTx" presStyleLbl="alignAccFollowNode1" presStyleIdx="2" presStyleCnt="5" custScaleX="133938">
        <dgm:presLayoutVars>
          <dgm:bulletEnabled val="1"/>
        </dgm:presLayoutVars>
      </dgm:prSet>
      <dgm:spPr/>
    </dgm:pt>
    <dgm:pt modelId="{0DA54D1D-8831-4167-BE59-2D68EF3F646E}" type="pres">
      <dgm:prSet presAssocID="{6511BA9D-FC06-4F7C-AF2F-D2D29AE963FA}" presName="space" presStyleCnt="0"/>
      <dgm:spPr/>
    </dgm:pt>
    <dgm:pt modelId="{390D0C8A-C4A5-4D3E-B7CA-D11D4001F7F9}" type="pres">
      <dgm:prSet presAssocID="{F3BC3273-D8AF-4935-B968-B7745C2F4FEE}" presName="composite" presStyleCnt="0"/>
      <dgm:spPr/>
    </dgm:pt>
    <dgm:pt modelId="{C8CA9E75-4D6D-44D0-A8B2-9DA5D63153C2}" type="pres">
      <dgm:prSet presAssocID="{F3BC3273-D8AF-4935-B968-B7745C2F4FEE}" presName="parTx" presStyleLbl="alignNode1" presStyleIdx="3" presStyleCnt="5" custScaleX="113721">
        <dgm:presLayoutVars>
          <dgm:chMax val="0"/>
          <dgm:chPref val="0"/>
          <dgm:bulletEnabled val="1"/>
        </dgm:presLayoutVars>
      </dgm:prSet>
      <dgm:spPr/>
    </dgm:pt>
    <dgm:pt modelId="{08D33FC9-0304-4A5D-BEF8-4F6BF5E9C8B6}" type="pres">
      <dgm:prSet presAssocID="{F3BC3273-D8AF-4935-B968-B7745C2F4FEE}" presName="desTx" presStyleLbl="alignAccFollowNode1" presStyleIdx="3" presStyleCnt="5" custScaleX="113721">
        <dgm:presLayoutVars>
          <dgm:bulletEnabled val="1"/>
        </dgm:presLayoutVars>
      </dgm:prSet>
      <dgm:spPr/>
    </dgm:pt>
    <dgm:pt modelId="{D2B1F750-F67A-4FA1-AA6B-DD53C264A766}" type="pres">
      <dgm:prSet presAssocID="{F4BEE38D-EB58-4977-90A1-3076ADD62908}" presName="space" presStyleCnt="0"/>
      <dgm:spPr/>
    </dgm:pt>
    <dgm:pt modelId="{FF89CA6F-C8AC-461B-A6DE-64F132AF7E3A}" type="pres">
      <dgm:prSet presAssocID="{A1A480FA-CED7-4BCF-A618-B847014F8C36}" presName="composite" presStyleCnt="0"/>
      <dgm:spPr/>
    </dgm:pt>
    <dgm:pt modelId="{1F8CC2A7-BE24-449A-8C86-EF7FF087E8AF}" type="pres">
      <dgm:prSet presAssocID="{A1A480FA-CED7-4BCF-A618-B847014F8C36}" presName="parTx" presStyleLbl="alignNode1" presStyleIdx="4" presStyleCnt="5" custScaleX="121452">
        <dgm:presLayoutVars>
          <dgm:chMax val="0"/>
          <dgm:chPref val="0"/>
          <dgm:bulletEnabled val="1"/>
        </dgm:presLayoutVars>
      </dgm:prSet>
      <dgm:spPr/>
    </dgm:pt>
    <dgm:pt modelId="{FA7092E4-21F4-4709-9509-FE226ECF2B9F}" type="pres">
      <dgm:prSet presAssocID="{A1A480FA-CED7-4BCF-A618-B847014F8C36}" presName="desTx" presStyleLbl="alignAccFollowNode1" presStyleIdx="4" presStyleCnt="5" custScaleX="121452">
        <dgm:presLayoutVars>
          <dgm:bulletEnabled val="1"/>
        </dgm:presLayoutVars>
      </dgm:prSet>
      <dgm:spPr/>
    </dgm:pt>
  </dgm:ptLst>
  <dgm:cxnLst>
    <dgm:cxn modelId="{46024509-1892-4042-BE1A-4975A89CFD85}" type="presOf" srcId="{6503B1C4-E178-4C59-948A-4B4CD2CE38FA}" destId="{2455892A-3C95-4DFB-9CD3-DFCEA0D1456E}" srcOrd="0" destOrd="0" presId="urn:microsoft.com/office/officeart/2005/8/layout/hList1"/>
    <dgm:cxn modelId="{7B57640D-9E49-41C0-B639-6FC2D68107E0}" srcId="{A1A480FA-CED7-4BCF-A618-B847014F8C36}" destId="{51BEC713-B5A8-4460-A42C-9F8D1922C030}" srcOrd="2" destOrd="0" parTransId="{09D31277-36E3-4C57-85AD-B776E54D78A8}" sibTransId="{E93E9503-0A6C-40EB-84A5-91FD5C739534}"/>
    <dgm:cxn modelId="{A1599E10-D51D-41BD-8FCF-C933A10FDB5C}" type="presOf" srcId="{07F02FB0-7E57-4919-8BE4-79958ED7EA32}" destId="{FA7092E4-21F4-4709-9509-FE226ECF2B9F}" srcOrd="0" destOrd="1" presId="urn:microsoft.com/office/officeart/2005/8/layout/hList1"/>
    <dgm:cxn modelId="{33D55913-2DBF-4441-AD30-6E62A50336FC}" type="presOf" srcId="{A1A480FA-CED7-4BCF-A618-B847014F8C36}" destId="{1F8CC2A7-BE24-449A-8C86-EF7FF087E8AF}" srcOrd="0" destOrd="0" presId="urn:microsoft.com/office/officeart/2005/8/layout/hList1"/>
    <dgm:cxn modelId="{AA2D1D16-B054-4248-B42C-8D2FBB75AEC5}" srcId="{011F672F-6CBC-4904-8EE5-93183584727E}" destId="{44459DEF-9DE7-4A98-AAE9-18A1531AA2D9}" srcOrd="1" destOrd="0" parTransId="{3A1EE890-5E0B-4D23-ADA6-16EE0B951025}" sibTransId="{75DE950A-BDD2-47C7-982C-030A87DEEEFA}"/>
    <dgm:cxn modelId="{9D25E02A-C428-42A0-A121-EFD7DF379D96}" type="presOf" srcId="{387B6D47-EE6C-4C08-9346-243BEF6D6047}" destId="{08D33FC9-0304-4A5D-BEF8-4F6BF5E9C8B6}" srcOrd="0" destOrd="0" presId="urn:microsoft.com/office/officeart/2005/8/layout/hList1"/>
    <dgm:cxn modelId="{F8E3FC2C-A610-4DE6-AD97-EABD28D59CBB}" srcId="{5633F1E2-0B55-4BA2-A197-D89404E135E7}" destId="{8ACB6919-2B2E-485B-ACB1-DB11EC39D6AF}" srcOrd="1" destOrd="0" parTransId="{0DCB24F5-3673-40BB-8D36-95ADF4C4CC06}" sibTransId="{FF8D232E-F1F4-4A39-895F-A48F2A8604DF}"/>
    <dgm:cxn modelId="{856AD82D-D704-4A8F-9950-3BE4E8506B03}" type="presOf" srcId="{51BEC713-B5A8-4460-A42C-9F8D1922C030}" destId="{FA7092E4-21F4-4709-9509-FE226ECF2B9F}" srcOrd="0" destOrd="2" presId="urn:microsoft.com/office/officeart/2005/8/layout/hList1"/>
    <dgm:cxn modelId="{1A2A102E-6291-48AE-9BC1-04A987980355}" srcId="{E418187C-F620-4667-915B-6A0333D1CF87}" destId="{8E5A92F8-023A-4509-9292-86025E681337}" srcOrd="1" destOrd="0" parTransId="{B0DFB09F-2536-4426-B43A-A360AD1A89B5}" sibTransId="{4E6647E9-C2D5-4063-A8EB-3C26D1062DE2}"/>
    <dgm:cxn modelId="{7AA16B3F-8A11-43E4-AED7-A3348680A32B}" type="presOf" srcId="{2007CA9B-93AD-4BDA-A5E6-FA4215A7BDF1}" destId="{FA7092E4-21F4-4709-9509-FE226ECF2B9F}" srcOrd="0" destOrd="0" presId="urn:microsoft.com/office/officeart/2005/8/layout/hList1"/>
    <dgm:cxn modelId="{5ABE7B41-3D3A-4882-A940-0D4F9260D1CC}" type="presOf" srcId="{34CA1421-C802-455C-9377-B00F368E20E4}" destId="{9FC8F3B4-1719-4149-858E-B3F78929E356}" srcOrd="0" destOrd="0" presId="urn:microsoft.com/office/officeart/2005/8/layout/hList1"/>
    <dgm:cxn modelId="{BA9FF646-16FF-441F-B81F-C91B5C29977E}" srcId="{011F672F-6CBC-4904-8EE5-93183584727E}" destId="{63095913-1579-47E8-B064-11E0E2A7E01A}" srcOrd="2" destOrd="0" parTransId="{059E8F44-37DB-40E7-8B9E-6E84D970F45C}" sibTransId="{B38DC08D-82F5-4B84-9214-EBB340929BC4}"/>
    <dgm:cxn modelId="{9CFBBE4D-CB6C-4EEF-A672-1DA51E547E76}" srcId="{34CA1421-C802-455C-9377-B00F368E20E4}" destId="{A1A480FA-CED7-4BCF-A618-B847014F8C36}" srcOrd="4" destOrd="0" parTransId="{494892B7-1797-48BD-A7E7-7E385C84F007}" sibTransId="{F08BCA82-F956-45E0-9A60-D59BF9B8AD9D}"/>
    <dgm:cxn modelId="{E03F4C52-D0EF-4260-911A-FC1761114903}" type="presOf" srcId="{AAA86495-2794-4A58-949F-DFAB94EBE9E1}" destId="{7B3CF684-0803-44FD-AADE-A227EA9BAB86}" srcOrd="0" destOrd="6" presId="urn:microsoft.com/office/officeart/2005/8/layout/hList1"/>
    <dgm:cxn modelId="{41C6DB73-0AA0-46C1-A480-817EDE9A7AD6}" type="presOf" srcId="{8ACB6919-2B2E-485B-ACB1-DB11EC39D6AF}" destId="{0198CBFA-16AD-4009-BF8D-90C4A49BBAA0}" srcOrd="0" destOrd="1" presId="urn:microsoft.com/office/officeart/2005/8/layout/hList1"/>
    <dgm:cxn modelId="{3B444157-8CEC-4DA7-9016-6BE2A0E94F4E}" type="presOf" srcId="{1D8E8C3E-C96D-45C8-AC29-D2E6D6F4C003}" destId="{7B3CF684-0803-44FD-AADE-A227EA9BAB86}" srcOrd="0" destOrd="4" presId="urn:microsoft.com/office/officeart/2005/8/layout/hList1"/>
    <dgm:cxn modelId="{819D0478-E46F-4ED8-A226-FA802F4D1E0A}" type="presOf" srcId="{63095913-1579-47E8-B064-11E0E2A7E01A}" destId="{7B3CF684-0803-44FD-AADE-A227EA9BAB86}" srcOrd="0" destOrd="2" presId="urn:microsoft.com/office/officeart/2005/8/layout/hList1"/>
    <dgm:cxn modelId="{DA68C378-37DB-429E-90B3-BDAF06B5AC38}" type="presOf" srcId="{1ACDF41F-45D7-48AA-988A-85C0697AF7D0}" destId="{0198CBFA-16AD-4009-BF8D-90C4A49BBAA0}" srcOrd="0" destOrd="4" presId="urn:microsoft.com/office/officeart/2005/8/layout/hList1"/>
    <dgm:cxn modelId="{520EE27A-72D2-498E-B840-8B7269F9576A}" srcId="{E418187C-F620-4667-915B-6A0333D1CF87}" destId="{48A3DA62-E599-4826-9D08-8B5FD8344E7B}" srcOrd="2" destOrd="0" parTransId="{1179287A-5C3D-4A16-BAA5-CCE777157B2A}" sibTransId="{5766A5A2-34BA-4D2B-966C-C9FF590D7E96}"/>
    <dgm:cxn modelId="{94DAFA7A-A6C6-4DF7-9F10-68938B144EBB}" srcId="{011F672F-6CBC-4904-8EE5-93183584727E}" destId="{AAA86495-2794-4A58-949F-DFAB94EBE9E1}" srcOrd="6" destOrd="0" parTransId="{AA0D7BBC-627B-4F6D-BB89-1062BBB708CF}" sibTransId="{2BB8EA18-20B6-4559-8FC0-22B919D66F8C}"/>
    <dgm:cxn modelId="{A11BB482-BC0E-4201-8E12-6B4E313277D1}" srcId="{5633F1E2-0B55-4BA2-A197-D89404E135E7}" destId="{2A92C1CF-2294-4CC4-AF7A-B18DD70C961B}" srcOrd="0" destOrd="0" parTransId="{AAC36290-C5AC-40EE-BB58-FDB25341737E}" sibTransId="{09F5E6A7-5B17-4FDF-8DBB-921E931C45B0}"/>
    <dgm:cxn modelId="{C762E188-5A40-40A4-BC67-8B326DCA2ADD}" type="presOf" srcId="{F3BC3273-D8AF-4935-B968-B7745C2F4FEE}" destId="{C8CA9E75-4D6D-44D0-A8B2-9DA5D63153C2}" srcOrd="0" destOrd="0" presId="urn:microsoft.com/office/officeart/2005/8/layout/hList1"/>
    <dgm:cxn modelId="{9A60E688-9FC7-4164-9303-E18570194FB2}" srcId="{011F672F-6CBC-4904-8EE5-93183584727E}" destId="{1D8E8C3E-C96D-45C8-AC29-D2E6D6F4C003}" srcOrd="4" destOrd="0" parTransId="{50DC6709-1127-4426-88B6-CB91EFA3BB11}" sibTransId="{748D1B25-B255-4C7B-9B30-CCB041771EC9}"/>
    <dgm:cxn modelId="{A9479390-B81A-4BE5-95DC-6E60E8FC2CEE}" srcId="{A1A480FA-CED7-4BCF-A618-B847014F8C36}" destId="{2007CA9B-93AD-4BDA-A5E6-FA4215A7BDF1}" srcOrd="0" destOrd="0" parTransId="{D8D34A78-AB7E-4348-A032-05ECE428C795}" sibTransId="{6325F387-18F6-4A8C-B6EB-BF71358A66F7}"/>
    <dgm:cxn modelId="{D8EA8097-4577-40F3-9C75-EAECB884D985}" srcId="{E418187C-F620-4667-915B-6A0333D1CF87}" destId="{6503B1C4-E178-4C59-948A-4B4CD2CE38FA}" srcOrd="0" destOrd="0" parTransId="{81944699-7146-403D-AEFC-036BE2019B0A}" sibTransId="{4B62D0A5-41A7-4B49-AA1D-24532580FBC5}"/>
    <dgm:cxn modelId="{F090C397-5998-4F52-AB57-DAD785DDA571}" type="presOf" srcId="{48A3DA62-E599-4826-9D08-8B5FD8344E7B}" destId="{2455892A-3C95-4DFB-9CD3-DFCEA0D1456E}" srcOrd="0" destOrd="2" presId="urn:microsoft.com/office/officeart/2005/8/layout/hList1"/>
    <dgm:cxn modelId="{C5EB579A-CFEF-4F65-8F3E-EFB023FCC22A}" srcId="{5633F1E2-0B55-4BA2-A197-D89404E135E7}" destId="{1ACDF41F-45D7-48AA-988A-85C0697AF7D0}" srcOrd="4" destOrd="0" parTransId="{A23D0483-5E70-4258-BB6D-2850041201BF}" sibTransId="{A407CC90-E54C-40B0-9117-9428AE36D62B}"/>
    <dgm:cxn modelId="{8CB15BA2-AEDE-41E7-BBDD-47F345B3C91D}" srcId="{011F672F-6CBC-4904-8EE5-93183584727E}" destId="{6EC627D5-2189-4360-893B-F473FAB93D8A}" srcOrd="5" destOrd="0" parTransId="{9AEE7A8A-A26A-4887-9C57-4A182373B494}" sibTransId="{00F13873-8350-4E83-9182-7913E49E47E0}"/>
    <dgm:cxn modelId="{95CD6BA5-E188-44B3-B671-DABF46CEE5BB}" type="presOf" srcId="{44459DEF-9DE7-4A98-AAE9-18A1531AA2D9}" destId="{7B3CF684-0803-44FD-AADE-A227EA9BAB86}" srcOrd="0" destOrd="1" presId="urn:microsoft.com/office/officeart/2005/8/layout/hList1"/>
    <dgm:cxn modelId="{BA2B57AF-0FC3-4B82-B032-DC9E22124CEF}" type="presOf" srcId="{8945046F-77DE-407C-B82F-9E7C507BC91C}" destId="{0198CBFA-16AD-4009-BF8D-90C4A49BBAA0}" srcOrd="0" destOrd="2" presId="urn:microsoft.com/office/officeart/2005/8/layout/hList1"/>
    <dgm:cxn modelId="{6A4082B5-7227-42DD-82F3-E80AF4D6BCB9}" srcId="{011F672F-6CBC-4904-8EE5-93183584727E}" destId="{0222CA60-8ABB-474F-9651-C8E96BF771C4}" srcOrd="0" destOrd="0" parTransId="{0A098FD2-9146-41E5-890C-6CC4C02725A3}" sibTransId="{51DECD50-3CB2-4E77-99F3-874E37095B0D}"/>
    <dgm:cxn modelId="{CDB285B6-1DF5-4AC6-A110-6734953DF099}" srcId="{34CA1421-C802-455C-9377-B00F368E20E4}" destId="{E418187C-F620-4667-915B-6A0333D1CF87}" srcOrd="2" destOrd="0" parTransId="{8C74B61A-4D28-4EDE-8D19-D08BC0E3566E}" sibTransId="{6511BA9D-FC06-4F7C-AF2F-D2D29AE963FA}"/>
    <dgm:cxn modelId="{74B5A9C2-5BA3-4060-A278-DDD41619D9A4}" type="presOf" srcId="{0222CA60-8ABB-474F-9651-C8E96BF771C4}" destId="{7B3CF684-0803-44FD-AADE-A227EA9BAB86}" srcOrd="0" destOrd="0" presId="urn:microsoft.com/office/officeart/2005/8/layout/hList1"/>
    <dgm:cxn modelId="{4EC0CEC8-21E0-4AE3-AA26-4EF758572ABD}" type="presOf" srcId="{5633F1E2-0B55-4BA2-A197-D89404E135E7}" destId="{CFC3AD21-6DDA-42CA-9CF3-4715CABB386D}" srcOrd="0" destOrd="0" presId="urn:microsoft.com/office/officeart/2005/8/layout/hList1"/>
    <dgm:cxn modelId="{F9D49ACA-73CF-4DEE-B69F-3B57FF488F89}" type="presOf" srcId="{E418187C-F620-4667-915B-6A0333D1CF87}" destId="{6A60EC55-5602-44BE-9171-CF425F6BBCD9}" srcOrd="0" destOrd="0" presId="urn:microsoft.com/office/officeart/2005/8/layout/hList1"/>
    <dgm:cxn modelId="{623B92D1-1464-435E-9084-584D401DBB7C}" srcId="{5633F1E2-0B55-4BA2-A197-D89404E135E7}" destId="{24A8C539-9412-4867-A3FD-4A504B020554}" srcOrd="3" destOrd="0" parTransId="{A043FE4A-A037-47F4-854A-51F023EB8A44}" sibTransId="{907C1270-ED15-4736-B43D-E12FE0C4D2C6}"/>
    <dgm:cxn modelId="{25267ED2-CB9E-4E7A-951C-E05F513DB6AF}" srcId="{34CA1421-C802-455C-9377-B00F368E20E4}" destId="{F3BC3273-D8AF-4935-B968-B7745C2F4FEE}" srcOrd="3" destOrd="0" parTransId="{D9E77FEB-3055-4D92-AE9E-A0FC4802AD2A}" sibTransId="{F4BEE38D-EB58-4977-90A1-3076ADD62908}"/>
    <dgm:cxn modelId="{758EFBD2-BEB1-4965-A463-474C60D188E4}" type="presOf" srcId="{55CB7813-A788-4255-9B64-9C3E43E0190C}" destId="{08D33FC9-0304-4A5D-BEF8-4F6BF5E9C8B6}" srcOrd="0" destOrd="1" presId="urn:microsoft.com/office/officeart/2005/8/layout/hList1"/>
    <dgm:cxn modelId="{AFBE0CD8-45BD-4432-9836-A56F381ADBDA}" srcId="{F3BC3273-D8AF-4935-B968-B7745C2F4FEE}" destId="{387B6D47-EE6C-4C08-9346-243BEF6D6047}" srcOrd="0" destOrd="0" parTransId="{13BDC9C9-97E2-4B93-9CED-1C4975D37F43}" sibTransId="{546F9595-D280-4E50-939B-769203ECAFEB}"/>
    <dgm:cxn modelId="{F61F57D8-FC8D-4EF7-A6BD-9D39B2E9307C}" srcId="{A1A480FA-CED7-4BCF-A618-B847014F8C36}" destId="{07F02FB0-7E57-4919-8BE4-79958ED7EA32}" srcOrd="1" destOrd="0" parTransId="{DD830F91-AE42-4C85-8BCB-19E2116E3772}" sibTransId="{293135C6-D817-4FC1-BFE9-B144EAC481B1}"/>
    <dgm:cxn modelId="{1B7C9CE0-FA0E-4B6A-B75B-1F78FD1B6791}" srcId="{011F672F-6CBC-4904-8EE5-93183584727E}" destId="{1BA1DE1A-6107-48C8-A4BA-AC4DFE8F5503}" srcOrd="3" destOrd="0" parTransId="{12EEC699-4323-4F78-8D15-E968929177F3}" sibTransId="{12685FEA-06E7-4095-B6A6-203608C5E7E1}"/>
    <dgm:cxn modelId="{E4F0C9E1-5A7C-4C92-83A7-D9500F7ECC66}" srcId="{F3BC3273-D8AF-4935-B968-B7745C2F4FEE}" destId="{55CB7813-A788-4255-9B64-9C3E43E0190C}" srcOrd="1" destOrd="0" parTransId="{4146B20D-1848-4184-A6BE-F8B76800D0D6}" sibTransId="{A646FCC4-D0B0-45E0-B452-CB62631BD75D}"/>
    <dgm:cxn modelId="{F46487E8-4921-4132-8D09-C04A2D086087}" type="presOf" srcId="{011F672F-6CBC-4904-8EE5-93183584727E}" destId="{781E1981-8C10-4357-81DB-9A90E9084EC8}" srcOrd="0" destOrd="0" presId="urn:microsoft.com/office/officeart/2005/8/layout/hList1"/>
    <dgm:cxn modelId="{C35712EB-AF3A-49A1-987F-58CD2DF31346}" type="presOf" srcId="{2A92C1CF-2294-4CC4-AF7A-B18DD70C961B}" destId="{0198CBFA-16AD-4009-BF8D-90C4A49BBAA0}" srcOrd="0" destOrd="0" presId="urn:microsoft.com/office/officeart/2005/8/layout/hList1"/>
    <dgm:cxn modelId="{BE4808EF-8356-42A1-A51E-9734D21584B6}" type="presOf" srcId="{8E5A92F8-023A-4509-9292-86025E681337}" destId="{2455892A-3C95-4DFB-9CD3-DFCEA0D1456E}" srcOrd="0" destOrd="1" presId="urn:microsoft.com/office/officeart/2005/8/layout/hList1"/>
    <dgm:cxn modelId="{45C9B3F2-5884-48BF-9A25-D44DAADC95A8}" srcId="{34CA1421-C802-455C-9377-B00F368E20E4}" destId="{5633F1E2-0B55-4BA2-A197-D89404E135E7}" srcOrd="1" destOrd="0" parTransId="{F7F5EE01-3B5F-4C08-961C-06C17EDE8093}" sibTransId="{90F5BFE4-432A-456B-9654-492927B74E3A}"/>
    <dgm:cxn modelId="{19E1F9F2-990B-46E5-9C31-42C4533207B1}" type="presOf" srcId="{24A8C539-9412-4867-A3FD-4A504B020554}" destId="{0198CBFA-16AD-4009-BF8D-90C4A49BBAA0}" srcOrd="0" destOrd="3" presId="urn:microsoft.com/office/officeart/2005/8/layout/hList1"/>
    <dgm:cxn modelId="{B13CC0F4-9EA4-4778-9620-884C82794347}" srcId="{34CA1421-C802-455C-9377-B00F368E20E4}" destId="{011F672F-6CBC-4904-8EE5-93183584727E}" srcOrd="0" destOrd="0" parTransId="{7367397C-47D1-4100-95D9-C696B118507B}" sibTransId="{497647DB-2A58-4367-A1EE-238FBB4C0346}"/>
    <dgm:cxn modelId="{2507E8F5-9573-421B-89C6-08C21E258F0D}" type="presOf" srcId="{6EC627D5-2189-4360-893B-F473FAB93D8A}" destId="{7B3CF684-0803-44FD-AADE-A227EA9BAB86}" srcOrd="0" destOrd="5" presId="urn:microsoft.com/office/officeart/2005/8/layout/hList1"/>
    <dgm:cxn modelId="{A69898F8-27BD-4F6C-ADB6-5BC27A29DF7E}" type="presOf" srcId="{1BA1DE1A-6107-48C8-A4BA-AC4DFE8F5503}" destId="{7B3CF684-0803-44FD-AADE-A227EA9BAB86}" srcOrd="0" destOrd="3" presId="urn:microsoft.com/office/officeart/2005/8/layout/hList1"/>
    <dgm:cxn modelId="{1294A1F8-6CD4-4167-9252-C6FB241F0A98}" srcId="{5633F1E2-0B55-4BA2-A197-D89404E135E7}" destId="{8945046F-77DE-407C-B82F-9E7C507BC91C}" srcOrd="2" destOrd="0" parTransId="{631EDD9C-C37E-4882-8BFD-2C37DD0C3CD4}" sibTransId="{0D901342-8397-4950-AEDF-E676C1004DA7}"/>
    <dgm:cxn modelId="{2C7CC7EB-21E1-480A-B539-FF6C6FD3A90C}" type="presParOf" srcId="{9FC8F3B4-1719-4149-858E-B3F78929E356}" destId="{BFDCB986-564E-4693-BA47-C2BCF84C0F0E}" srcOrd="0" destOrd="0" presId="urn:microsoft.com/office/officeart/2005/8/layout/hList1"/>
    <dgm:cxn modelId="{4E82D09C-5FA4-46A3-8333-56BC23EE81B2}" type="presParOf" srcId="{BFDCB986-564E-4693-BA47-C2BCF84C0F0E}" destId="{781E1981-8C10-4357-81DB-9A90E9084EC8}" srcOrd="0" destOrd="0" presId="urn:microsoft.com/office/officeart/2005/8/layout/hList1"/>
    <dgm:cxn modelId="{8D7B5A00-F55E-49A2-B2D6-859088CA3D15}" type="presParOf" srcId="{BFDCB986-564E-4693-BA47-C2BCF84C0F0E}" destId="{7B3CF684-0803-44FD-AADE-A227EA9BAB86}" srcOrd="1" destOrd="0" presId="urn:microsoft.com/office/officeart/2005/8/layout/hList1"/>
    <dgm:cxn modelId="{4376C0FA-998A-4EEC-8201-01782F70091E}" type="presParOf" srcId="{9FC8F3B4-1719-4149-858E-B3F78929E356}" destId="{5D89C73B-BEAF-4E26-8E89-EB036CE3D2AF}" srcOrd="1" destOrd="0" presId="urn:microsoft.com/office/officeart/2005/8/layout/hList1"/>
    <dgm:cxn modelId="{43916ADC-BC5D-47E6-8C83-7CE40E49243F}" type="presParOf" srcId="{9FC8F3B4-1719-4149-858E-B3F78929E356}" destId="{7CA654B6-BF3C-4B44-B94B-FF67A01FE6C7}" srcOrd="2" destOrd="0" presId="urn:microsoft.com/office/officeart/2005/8/layout/hList1"/>
    <dgm:cxn modelId="{5D461235-3DCA-4355-8891-F5F4348A992D}" type="presParOf" srcId="{7CA654B6-BF3C-4B44-B94B-FF67A01FE6C7}" destId="{CFC3AD21-6DDA-42CA-9CF3-4715CABB386D}" srcOrd="0" destOrd="0" presId="urn:microsoft.com/office/officeart/2005/8/layout/hList1"/>
    <dgm:cxn modelId="{F20EE951-5795-43BC-9A88-B3CEC18A3C69}" type="presParOf" srcId="{7CA654B6-BF3C-4B44-B94B-FF67A01FE6C7}" destId="{0198CBFA-16AD-4009-BF8D-90C4A49BBAA0}" srcOrd="1" destOrd="0" presId="urn:microsoft.com/office/officeart/2005/8/layout/hList1"/>
    <dgm:cxn modelId="{CCF4D853-DE00-4F58-9387-2702A4149402}" type="presParOf" srcId="{9FC8F3B4-1719-4149-858E-B3F78929E356}" destId="{753AD2D8-77AD-44AD-A5B9-2E4BC414C0E0}" srcOrd="3" destOrd="0" presId="urn:microsoft.com/office/officeart/2005/8/layout/hList1"/>
    <dgm:cxn modelId="{F50C591E-635A-479F-BA7A-BFDB28FB6320}" type="presParOf" srcId="{9FC8F3B4-1719-4149-858E-B3F78929E356}" destId="{F9FC9DBD-D939-46A5-A3D2-15F85A64F29A}" srcOrd="4" destOrd="0" presId="urn:microsoft.com/office/officeart/2005/8/layout/hList1"/>
    <dgm:cxn modelId="{934AF5C6-603B-4DB2-A609-87F7543ADEA8}" type="presParOf" srcId="{F9FC9DBD-D939-46A5-A3D2-15F85A64F29A}" destId="{6A60EC55-5602-44BE-9171-CF425F6BBCD9}" srcOrd="0" destOrd="0" presId="urn:microsoft.com/office/officeart/2005/8/layout/hList1"/>
    <dgm:cxn modelId="{BF8E697D-DD63-4BBC-BDFF-63243FE3766E}" type="presParOf" srcId="{F9FC9DBD-D939-46A5-A3D2-15F85A64F29A}" destId="{2455892A-3C95-4DFB-9CD3-DFCEA0D1456E}" srcOrd="1" destOrd="0" presId="urn:microsoft.com/office/officeart/2005/8/layout/hList1"/>
    <dgm:cxn modelId="{66A71CD5-4FB3-46F6-8917-8A5725F74BF8}" type="presParOf" srcId="{9FC8F3B4-1719-4149-858E-B3F78929E356}" destId="{0DA54D1D-8831-4167-BE59-2D68EF3F646E}" srcOrd="5" destOrd="0" presId="urn:microsoft.com/office/officeart/2005/8/layout/hList1"/>
    <dgm:cxn modelId="{9B7E3807-34D8-418E-BEE6-E4129E34A147}" type="presParOf" srcId="{9FC8F3B4-1719-4149-858E-B3F78929E356}" destId="{390D0C8A-C4A5-4D3E-B7CA-D11D4001F7F9}" srcOrd="6" destOrd="0" presId="urn:microsoft.com/office/officeart/2005/8/layout/hList1"/>
    <dgm:cxn modelId="{B831AACD-FC2D-4019-A78A-EC409A5F745B}" type="presParOf" srcId="{390D0C8A-C4A5-4D3E-B7CA-D11D4001F7F9}" destId="{C8CA9E75-4D6D-44D0-A8B2-9DA5D63153C2}" srcOrd="0" destOrd="0" presId="urn:microsoft.com/office/officeart/2005/8/layout/hList1"/>
    <dgm:cxn modelId="{85283E81-9BD9-4A9F-9BC5-D0855A652551}" type="presParOf" srcId="{390D0C8A-C4A5-4D3E-B7CA-D11D4001F7F9}" destId="{08D33FC9-0304-4A5D-BEF8-4F6BF5E9C8B6}" srcOrd="1" destOrd="0" presId="urn:microsoft.com/office/officeart/2005/8/layout/hList1"/>
    <dgm:cxn modelId="{516FD579-DA03-4554-A030-8471ADD54B2B}" type="presParOf" srcId="{9FC8F3B4-1719-4149-858E-B3F78929E356}" destId="{D2B1F750-F67A-4FA1-AA6B-DD53C264A766}" srcOrd="7" destOrd="0" presId="urn:microsoft.com/office/officeart/2005/8/layout/hList1"/>
    <dgm:cxn modelId="{D6D62248-568A-4A2D-AEBB-990FEA21599F}" type="presParOf" srcId="{9FC8F3B4-1719-4149-858E-B3F78929E356}" destId="{FF89CA6F-C8AC-461B-A6DE-64F132AF7E3A}" srcOrd="8" destOrd="0" presId="urn:microsoft.com/office/officeart/2005/8/layout/hList1"/>
    <dgm:cxn modelId="{9299B12E-10B4-403D-9743-7BEA3EFE8CC7}" type="presParOf" srcId="{FF89CA6F-C8AC-461B-A6DE-64F132AF7E3A}" destId="{1F8CC2A7-BE24-449A-8C86-EF7FF087E8AF}" srcOrd="0" destOrd="0" presId="urn:microsoft.com/office/officeart/2005/8/layout/hList1"/>
    <dgm:cxn modelId="{D3B705EB-AA16-4E8A-AECC-FA0EB3DAA2C9}" type="presParOf" srcId="{FF89CA6F-C8AC-461B-A6DE-64F132AF7E3A}" destId="{FA7092E4-21F4-4709-9509-FE226ECF2B9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E1981-8C10-4357-81DB-9A90E9084EC8}">
      <dsp:nvSpPr>
        <dsp:cNvPr id="0" name=""/>
        <dsp:cNvSpPr/>
      </dsp:nvSpPr>
      <dsp:spPr>
        <a:xfrm>
          <a:off x="3004" y="1072775"/>
          <a:ext cx="2344153" cy="648967"/>
        </a:xfrm>
        <a:prstGeom prst="rect">
          <a:avLst/>
        </a:prstGeom>
        <a:solidFill>
          <a:srgbClr val="663795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/>
            <a:t>Cognitive &amp; Neurological Health</a:t>
          </a:r>
        </a:p>
      </dsp:txBody>
      <dsp:txXfrm>
        <a:off x="3004" y="1072775"/>
        <a:ext cx="2344153" cy="648967"/>
      </dsp:txXfrm>
    </dsp:sp>
    <dsp:sp modelId="{7B3CF684-0803-44FD-AADE-A227EA9BAB86}">
      <dsp:nvSpPr>
        <dsp:cNvPr id="0" name=""/>
        <dsp:cNvSpPr/>
      </dsp:nvSpPr>
      <dsp:spPr>
        <a:xfrm>
          <a:off x="3004" y="1721743"/>
          <a:ext cx="2344153" cy="342786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Alzheimer’s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Dementia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Cognitive decline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Memory impairment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Anxiety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Depression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Sleep</a:t>
          </a:r>
        </a:p>
      </dsp:txBody>
      <dsp:txXfrm>
        <a:off x="3004" y="1721743"/>
        <a:ext cx="2344153" cy="3427860"/>
      </dsp:txXfrm>
    </dsp:sp>
    <dsp:sp modelId="{CFC3AD21-6DDA-42CA-9CF3-4715CABB386D}">
      <dsp:nvSpPr>
        <dsp:cNvPr id="0" name=""/>
        <dsp:cNvSpPr/>
      </dsp:nvSpPr>
      <dsp:spPr>
        <a:xfrm>
          <a:off x="2595068" y="1072775"/>
          <a:ext cx="2150464" cy="648967"/>
        </a:xfrm>
        <a:prstGeom prst="rect">
          <a:avLst/>
        </a:prstGeom>
        <a:solidFill>
          <a:srgbClr val="48BB4F"/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/>
            <a:t>Musculoskeletal &amp; Physical Function</a:t>
          </a:r>
        </a:p>
      </dsp:txBody>
      <dsp:txXfrm>
        <a:off x="2595068" y="1072775"/>
        <a:ext cx="2150464" cy="648967"/>
      </dsp:txXfrm>
    </dsp:sp>
    <dsp:sp modelId="{0198CBFA-16AD-4009-BF8D-90C4A49BBAA0}">
      <dsp:nvSpPr>
        <dsp:cNvPr id="0" name=""/>
        <dsp:cNvSpPr/>
      </dsp:nvSpPr>
      <dsp:spPr>
        <a:xfrm>
          <a:off x="2595068" y="1721743"/>
          <a:ext cx="2150464" cy="3427860"/>
        </a:xfrm>
        <a:prstGeom prst="rect">
          <a:avLst/>
        </a:prstGeom>
        <a:solidFill>
          <a:schemeClr val="accent5">
            <a:tint val="40000"/>
            <a:alpha val="90000"/>
            <a:hueOff val="-1684941"/>
            <a:satOff val="-5708"/>
            <a:lumOff val="-73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684941"/>
              <a:satOff val="-5708"/>
              <a:lumOff val="-7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Falls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Frailty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Sarcopenia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Osteoporosis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Physical activity</a:t>
          </a:r>
        </a:p>
      </dsp:txBody>
      <dsp:txXfrm>
        <a:off x="2595068" y="1721743"/>
        <a:ext cx="2150464" cy="3427860"/>
      </dsp:txXfrm>
    </dsp:sp>
    <dsp:sp modelId="{6A60EC55-5602-44BE-9171-CF425F6BBCD9}">
      <dsp:nvSpPr>
        <dsp:cNvPr id="0" name=""/>
        <dsp:cNvSpPr/>
      </dsp:nvSpPr>
      <dsp:spPr>
        <a:xfrm>
          <a:off x="4993443" y="1072775"/>
          <a:ext cx="2371760" cy="648967"/>
        </a:xfrm>
        <a:prstGeom prst="rect">
          <a:avLst/>
        </a:prstGeom>
        <a:solidFill>
          <a:srgbClr val="663795"/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/>
            <a:t>Metabolic &amp; Cardiovascular Health</a:t>
          </a:r>
        </a:p>
      </dsp:txBody>
      <dsp:txXfrm>
        <a:off x="4993443" y="1072775"/>
        <a:ext cx="2371760" cy="648967"/>
      </dsp:txXfrm>
    </dsp:sp>
    <dsp:sp modelId="{2455892A-3C95-4DFB-9CD3-DFCEA0D1456E}">
      <dsp:nvSpPr>
        <dsp:cNvPr id="0" name=""/>
        <dsp:cNvSpPr/>
      </dsp:nvSpPr>
      <dsp:spPr>
        <a:xfrm>
          <a:off x="4993443" y="1721743"/>
          <a:ext cx="2371760" cy="3427860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Obesity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Appetite loss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Cardiovascular Health</a:t>
          </a:r>
        </a:p>
      </dsp:txBody>
      <dsp:txXfrm>
        <a:off x="4993443" y="1721743"/>
        <a:ext cx="2371760" cy="3427860"/>
      </dsp:txXfrm>
    </dsp:sp>
    <dsp:sp modelId="{C8CA9E75-4D6D-44D0-A8B2-9DA5D63153C2}">
      <dsp:nvSpPr>
        <dsp:cNvPr id="0" name=""/>
        <dsp:cNvSpPr/>
      </dsp:nvSpPr>
      <dsp:spPr>
        <a:xfrm>
          <a:off x="7613114" y="1072775"/>
          <a:ext cx="2013759" cy="648967"/>
        </a:xfrm>
        <a:prstGeom prst="rect">
          <a:avLst/>
        </a:prstGeom>
        <a:solidFill>
          <a:srgbClr val="48BB4F"/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/>
            <a:t>Women’s Health</a:t>
          </a:r>
        </a:p>
      </dsp:txBody>
      <dsp:txXfrm>
        <a:off x="7613114" y="1072775"/>
        <a:ext cx="2013759" cy="648967"/>
      </dsp:txXfrm>
    </dsp:sp>
    <dsp:sp modelId="{08D33FC9-0304-4A5D-BEF8-4F6BF5E9C8B6}">
      <dsp:nvSpPr>
        <dsp:cNvPr id="0" name=""/>
        <dsp:cNvSpPr/>
      </dsp:nvSpPr>
      <dsp:spPr>
        <a:xfrm>
          <a:off x="7613114" y="1721743"/>
          <a:ext cx="2013759" cy="3427860"/>
        </a:xfrm>
        <a:prstGeom prst="rect">
          <a:avLst/>
        </a:prstGeom>
        <a:solidFill>
          <a:schemeClr val="accent5">
            <a:tint val="40000"/>
            <a:alpha val="90000"/>
            <a:hueOff val="-5054821"/>
            <a:satOff val="-17124"/>
            <a:lumOff val="-219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054821"/>
              <a:satOff val="-17124"/>
              <a:lumOff val="-2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Menopause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Osteoporosis</a:t>
          </a:r>
        </a:p>
      </dsp:txBody>
      <dsp:txXfrm>
        <a:off x="7613114" y="1721743"/>
        <a:ext cx="2013759" cy="3427860"/>
      </dsp:txXfrm>
    </dsp:sp>
    <dsp:sp modelId="{1F8CC2A7-BE24-449A-8C86-EF7FF087E8AF}">
      <dsp:nvSpPr>
        <dsp:cNvPr id="0" name=""/>
        <dsp:cNvSpPr/>
      </dsp:nvSpPr>
      <dsp:spPr>
        <a:xfrm>
          <a:off x="9874785" y="1072775"/>
          <a:ext cx="2150659" cy="648967"/>
        </a:xfrm>
        <a:prstGeom prst="rect">
          <a:avLst/>
        </a:prstGeom>
        <a:solidFill>
          <a:srgbClr val="663795"/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/>
            <a:t>Skin &amp; Healthy Aging</a:t>
          </a:r>
        </a:p>
      </dsp:txBody>
      <dsp:txXfrm>
        <a:off x="9874785" y="1072775"/>
        <a:ext cx="2150659" cy="648967"/>
      </dsp:txXfrm>
    </dsp:sp>
    <dsp:sp modelId="{FA7092E4-21F4-4709-9509-FE226ECF2B9F}">
      <dsp:nvSpPr>
        <dsp:cNvPr id="0" name=""/>
        <dsp:cNvSpPr/>
      </dsp:nvSpPr>
      <dsp:spPr>
        <a:xfrm>
          <a:off x="9874785" y="1721743"/>
          <a:ext cx="2150659" cy="3427860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Wrinkles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Hydration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Firmness</a:t>
          </a:r>
        </a:p>
      </dsp:txBody>
      <dsp:txXfrm>
        <a:off x="9874785" y="1721743"/>
        <a:ext cx="2150659" cy="34278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A3346BA7-5CA7-4AB7-9170-DD7A4BBC8A70}" type="datetimeFigureOut">
              <a:rPr lang="en-CA" smtClean="0"/>
              <a:t>2025-12-04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562F025-382E-4821-9A18-207EC521ABE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11615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mc.ncbi.nlm.nih.gov/articles/PMC8559396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mc.ncbi.nlm.nih.gov/articles/PMC8559396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mc.ncbi.nlm.nih.gov/articles/PMC8559396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arr.2023.101934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arr.2023.101934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2938/bmfh.2020-026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55/2019/1354362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oi.org/10.2147/CIA.S194543" TargetMode="External"/><Relationship Id="rId4" Type="http://schemas.openxmlformats.org/officeDocument/2006/relationships/hyperlink" Target="https://doi.org/10.1136/bmjopen-2024-088950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F025-382E-4821-9A18-207EC521ABEC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03896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C7709-1DC9-FD6B-6B1C-2EE413C1A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7997B5-F197-E474-927C-5008902327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2736CC-01BA-355F-7A16-A5554859FC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https://link.springer.com/article/10.1186/s12877-024-05377-4</a:t>
            </a:r>
          </a:p>
          <a:p>
            <a:r>
              <a:rPr lang="en-CA" dirty="0"/>
              <a:t>https://link.springer.com/article/10.1186/1471-2318-8-24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D72DA-561B-8575-B6E5-AA7D57ADA9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F025-382E-4821-9A18-207EC521ABEC}" type="slidenum">
              <a:rPr lang="en-CA" smtClean="0"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33792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https://pmc.ncbi.nlm.nih.gov/articles/PMC12341812/</a:t>
            </a:r>
          </a:p>
          <a:p>
            <a:endParaRPr lang="en-CA" dirty="0"/>
          </a:p>
          <a:p>
            <a:r>
              <a:rPr lang="en-CA" dirty="0"/>
              <a:t>https://pmc.ncbi.nlm.nih.gov/articles/PMC12116569/ - looks like a review for background if you’re interested in scanning something for info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F025-382E-4821-9A18-207EC521ABEC}" type="slidenum">
              <a:rPr lang="en-CA" smtClean="0"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0376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https://pmc.ncbi.nlm.nih.gov/articles/PMC9483424/#cesec10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F025-382E-4821-9A18-207EC521ABEC}" type="slidenum">
              <a:rPr lang="en-CA" smtClean="0"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0357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https://pmc.ncbi.nlm.nih.gov/articles/PMC12116569/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https://pmc.ncbi.nlm.nih.gov/articles/PMC9483424/#cesec90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F025-382E-4821-9A18-207EC521ABEC}" type="slidenum">
              <a:rPr lang="en-CA" smtClean="0"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41707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https://pmc.ncbi.nlm.nih.gov/articles/PMC12341812/</a:t>
            </a:r>
            <a:br>
              <a:rPr lang="en-CA" dirty="0"/>
            </a:br>
            <a:r>
              <a:rPr lang="en-CA" dirty="0"/>
              <a:t>Examples of healthy aged adults and the microbiota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F025-382E-4821-9A18-207EC521ABEC}" type="slidenum">
              <a:rPr lang="en-CA" smtClean="0"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64482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E2C37-0521-5319-6BB7-2E68D55D5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711A16-AC2D-A254-C978-3A68122AE7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2BF187-7F6F-5CF0-B537-E2FAB1692F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https://pmc.ncbi.nlm.nih.gov/articles/PMC12341812/</a:t>
            </a:r>
            <a:br>
              <a:rPr lang="en-CA" dirty="0"/>
            </a:br>
            <a:r>
              <a:rPr lang="en-CA" dirty="0"/>
              <a:t>Examples of healthy aged adults and the microbiota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FC32F-4A61-645E-7228-94D3DC901F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F025-382E-4821-9A18-207EC521ABEC}" type="slidenum">
              <a:rPr lang="en-CA" smtClean="0"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43377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https://pmc.ncbi.nlm.nih.gov/articles/PMC7817508/#s5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The chart above is snippets from a larger figure summing probiotic strains reported to have beneficial health effects in preclinical studies using aging animal models and in clinical studies for seniors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F025-382E-4821-9A18-207EC521ABEC}" type="slidenum">
              <a:rPr lang="en-CA" smtClean="0"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72066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Unlike trials targeting a single disease endpoint, aging-related studies often assess physical, cognitive, metabolic and psychosocial domains, so interpretation requires a </a:t>
            </a:r>
            <a:r>
              <a:rPr lang="en-CA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multidimensional</a:t>
            </a:r>
            <a:r>
              <a:rPr lang="en-CA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cautious approach that must go beyond statistical significance to include clinical, functional and contextual relevance. 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dirty="0"/>
              <a:t>https://www.sciencedirect.com/science/article/pii/S0092867423008577</a:t>
            </a:r>
          </a:p>
          <a:p>
            <a:endParaRPr lang="en-CA" dirty="0"/>
          </a:p>
          <a:p>
            <a:r>
              <a:rPr lang="en-CA" dirty="0"/>
              <a:t>https://pmc.ncbi.nlm.nih.gov/articles/PMC6736231/</a:t>
            </a:r>
          </a:p>
          <a:p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https://www.sciencedirect.com/science/article/pii/S0092867423008577#sec5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F025-382E-4821-9A18-207EC521ABEC}" type="slidenum">
              <a:rPr lang="en-CA" smtClean="0"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8454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CB84C-6714-95EB-BB78-EAC098277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D42041-7939-902A-00EC-DA6CEB0A6E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42F4B3-BB19-B41B-A5B1-4469A3B1C0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Unlike trials targeting a single disease endpoint, aging-related studies often assess physical, cognitive, metabolic and psychosocial domains, so interpretation requires a </a:t>
            </a:r>
            <a:r>
              <a:rPr lang="en-CA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multidimensional</a:t>
            </a:r>
            <a:r>
              <a:rPr lang="en-CA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cautious approach that must go beyond statistical significance to include clinical, functional and contextual relevance. 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dirty="0"/>
              <a:t>https://www.sciencedirect.com/science/article/pii/S0092867423008577</a:t>
            </a:r>
          </a:p>
          <a:p>
            <a:endParaRPr lang="en-CA" dirty="0"/>
          </a:p>
          <a:p>
            <a:r>
              <a:rPr lang="en-CA" dirty="0"/>
              <a:t>https://pmc.ncbi.nlm.nih.gov/articles/PMC6736231/</a:t>
            </a:r>
          </a:p>
          <a:p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https://www.sciencedirect.com/science/article/pii/S0092867423008577#sec5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790E5-11D9-6BF8-FCE1-91C6EF6CC0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F025-382E-4821-9A18-207EC521ABEC}" type="slidenum">
              <a:rPr lang="en-CA" smtClean="0"/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780378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1CE1E-C0EF-3440-B0D7-AF07F2CBE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B1354F-DF2F-FAA9-C23B-10BEAB9B8F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3BF283-CC67-9533-8D06-DC2B82AEE7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Unlike trials targeting a single disease endpoint, aging-related studies often assess physical, cognitive, metabolic and psychosocial domains, so interpretation requires a </a:t>
            </a:r>
            <a:r>
              <a:rPr lang="en-CA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multidimensional</a:t>
            </a:r>
            <a:r>
              <a:rPr lang="en-CA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cautious approach that must go beyond statistical significance to include clinical, functional and contextual relevance. 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dirty="0"/>
              <a:t>https://www.sciencedirect.com/science/article/pii/S0092867423008577</a:t>
            </a:r>
          </a:p>
          <a:p>
            <a:endParaRPr lang="en-CA" dirty="0"/>
          </a:p>
          <a:p>
            <a:r>
              <a:rPr lang="en-CA" dirty="0"/>
              <a:t>https://pmc.ncbi.nlm.nih.gov/articles/PMC6736231/</a:t>
            </a:r>
          </a:p>
          <a:p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https://www.sciencedirect.com/science/article/pii/S0092867423008577#sec5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30BB7-390E-8E43-25C4-0BC91388AC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F025-382E-4821-9A18-207EC521ABEC}" type="slidenum">
              <a:rPr lang="en-CA" smtClean="0"/>
              <a:t>21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10024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Persistent link using digital object identifier"/>
              </a:rPr>
              <a:t>https://doi.org/10.1016/j.arr.2023.101934</a:t>
            </a:r>
            <a:b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dirty="0"/>
              <a:t>Emphasize that aging is inevitable, but the </a:t>
            </a:r>
            <a:r>
              <a:rPr lang="en-US" i="1" dirty="0"/>
              <a:t>speed and quality</a:t>
            </a:r>
            <a:r>
              <a:rPr lang="en-US" dirty="0"/>
              <a:t> of aging vary widely across individuals.</a:t>
            </a:r>
          </a:p>
          <a:p>
            <a:r>
              <a:rPr lang="en-US" dirty="0"/>
              <a:t>Damage accumulation occurs across multiple biological processes — not just “getting old.”</a:t>
            </a:r>
          </a:p>
          <a:p>
            <a:r>
              <a:rPr lang="en-US" dirty="0"/>
              <a:t>Healthy aging focuses not on extending life span at any cost, but on maximizing </a:t>
            </a:r>
            <a:r>
              <a:rPr lang="en-US" b="1" dirty="0"/>
              <a:t>health span</a:t>
            </a:r>
            <a:r>
              <a:rPr lang="en-US" dirty="0"/>
              <a:t> — the years lived with preserved functionality and independence.</a:t>
            </a:r>
          </a:p>
          <a:p>
            <a:r>
              <a:rPr lang="en-US" dirty="0"/>
              <a:t>This definition underpins why interventions (nutrition, lifestyle, supplements, clinical trials) aimed at healthy aging are relevant and scientifically justified.</a:t>
            </a:r>
          </a:p>
          <a:p>
            <a:r>
              <a:rPr lang="en-US" dirty="0"/>
              <a:t>Importantly, show that “aging” is not a monolith — there is inter-individual variability and room for intervention, which opens opportunity for clinical research and supplement development.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F025-382E-4821-9A18-207EC521ABEC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65156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C739D-E1DB-CCC2-2582-733955042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4F5126-7F76-33B7-777D-7FDFA1C7C2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19C769-9E60-E8C9-A2D4-5AA54AC046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Diagram: https://pmc.ncbi.nlm.nih.gov/articles/PMC8559396/</a:t>
            </a:r>
          </a:p>
          <a:p>
            <a:endParaRPr lang="en-CA" dirty="0"/>
          </a:p>
          <a:p>
            <a:r>
              <a:rPr lang="en-CA" dirty="0"/>
              <a:t>https://pure-oai.bham.ac.uk/ws/files/180568943/SyedM2022Optimising.pdf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15B139-28E3-7877-9629-A7979E2C25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F025-382E-4821-9A18-207EC521ABEC}" type="slidenum">
              <a:rPr lang="en-CA" smtClean="0"/>
              <a:t>22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212956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Diagram: https://pmc.ncbi.nlm.nih.gov/articles/PMC8559396/</a:t>
            </a:r>
          </a:p>
          <a:p>
            <a:endParaRPr lang="en-CA" dirty="0"/>
          </a:p>
          <a:p>
            <a:r>
              <a:rPr lang="en-CA" dirty="0"/>
              <a:t>https://pure-oai.bham.ac.uk/ws/files/180568943/SyedM2022Optimising.pdf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F025-382E-4821-9A18-207EC521ABEC}" type="slidenum">
              <a:rPr lang="en-CA" smtClean="0"/>
              <a:t>23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30866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31274-6BB5-9C1C-6996-F5E2F2177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2F3881-EBCA-378D-F702-A14A6A1D2B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8A999D-AD61-5BA5-206C-070E0A9BF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Diagram: https://pmc.ncbi.nlm.nih.gov/articles/PMC8559396/</a:t>
            </a:r>
          </a:p>
          <a:p>
            <a:endParaRPr lang="en-CA" dirty="0"/>
          </a:p>
          <a:p>
            <a:r>
              <a:rPr lang="en-CA" dirty="0"/>
              <a:t>https://pure-oai.bham.ac.uk/ws/files/180568943/SyedM2022Optimising.pdf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AADF7-DBFC-71CD-E301-AC288B8FB2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F025-382E-4821-9A18-207EC521ABEC}" type="slidenum">
              <a:rPr lang="en-CA" smtClean="0"/>
              <a:t>24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490993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6F374-5808-CA98-B6C3-54942FC1F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349F53-6B3D-946A-EEA8-FF57250AA5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BCBECD-2BC0-A3A6-BAF4-024C0F3FA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755D71-9184-BCD9-3D97-777C37E16A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F025-382E-4821-9A18-207EC521ABEC}" type="slidenum">
              <a:rPr lang="en-CA" smtClean="0"/>
              <a:t>25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04453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11A3F-D413-D90A-0397-CDC3DDAD9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98B2E8-ECA4-F1DA-DB40-4FF0883AA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4168A3-DC32-1609-F9C7-6136E66603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2A5DC-9BAE-F1E5-315A-F02D1EB61F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F025-382E-4821-9A18-207EC521ABEC}" type="slidenum">
              <a:rPr lang="en-CA" smtClean="0"/>
              <a:t>26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44254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C55B9-290B-536B-C0A0-3B07C7976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BBB1DF-91C0-2534-54F3-704961E234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B131AB-9723-6455-D31F-E586A9B3EE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Persistent link using digital object identifier"/>
              </a:rPr>
              <a:t>https://doi.org/10.1016/j.arr.2023.101934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D1F11-4970-ED84-000D-0E6C80125B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F025-382E-4821-9A18-207EC521ABEC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80492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doi: </a:t>
            </a:r>
            <a:r>
              <a:rPr lang="en-CA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10.12938/bmfh.2020-026</a:t>
            </a:r>
            <a:endParaRPr lang="en-CA" sz="1200" b="0" i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dirty="0"/>
              <a:t>https://pmc.ncbi.nlm.nih.gov/articles/PMC7576259/</a:t>
            </a:r>
          </a:p>
          <a:p>
            <a:r>
              <a:rPr lang="en-CA" dirty="0"/>
              <a:t>https://www.sciencedirect.com/science/article/pii/S2161831325001590?via%3Dihub</a:t>
            </a:r>
          </a:p>
          <a:p>
            <a:r>
              <a:rPr lang="en-CA" dirty="0"/>
              <a:t>https://www.nature.com/articles/s43856-025-01073-5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F025-382E-4821-9A18-207EC521ABEC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55185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https://pmc.ncbi.nlm.nih.gov/articles/PMC4572626/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F025-382E-4821-9A18-207EC521ABEC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09613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https://doi.org/10.1155/2019/1354362</a:t>
            </a:r>
            <a:endParaRPr lang="en-CA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https://doi.org/10.1136/bmjopen-2024-088950</a:t>
            </a:r>
            <a:endParaRPr lang="en-CA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CA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10.2147/CIA.S194543</a:t>
            </a:r>
            <a:endParaRPr lang="en-CA" sz="1200" b="0" i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F025-382E-4821-9A18-207EC521ABEC}" type="slidenum">
              <a:rPr lang="en-CA" smtClean="0"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36603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https://link.springer.com/article/10.1186/s12877-024-05377-4</a:t>
            </a:r>
          </a:p>
          <a:p>
            <a:r>
              <a:rPr lang="en-CA" dirty="0"/>
              <a:t>https://link.springer.com/article/10.1186/1471-2318-8-24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F025-382E-4821-9A18-207EC521ABEC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70628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5F7AB-1022-AC91-731F-C780277F9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25ADDE-370A-46A6-D65C-9AA7814A91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0A9316-09C2-DEC6-E845-D3D4CE70D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https://link.springer.com/article/10.1186/s12877-024-05377-4</a:t>
            </a:r>
          </a:p>
          <a:p>
            <a:r>
              <a:rPr lang="en-CA" dirty="0"/>
              <a:t>https://link.springer.com/article/10.1186/1471-2318-8-24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5AF66-DE29-8EA5-D41D-AB925F3261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F025-382E-4821-9A18-207EC521ABEC}" type="slidenum">
              <a:rPr lang="en-CA" smtClean="0"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33254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4889C-A8D8-0C3B-FDED-3FA3BFF28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FFE46C-B68B-0F16-541C-E07F4B10E2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87DE0F-F09A-04B7-BA6E-117814951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https://link.springer.com/article/10.1186/s12877-024-05377-4</a:t>
            </a:r>
          </a:p>
          <a:p>
            <a:r>
              <a:rPr lang="en-CA" dirty="0"/>
              <a:t>https://link.springer.com/article/10.1186/1471-2318-8-24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87E7B-B92E-F05D-7F39-CBD00B6B6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F025-382E-4821-9A18-207EC521ABEC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30833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nutrasource.ca/" TargetMode="External"/><Relationship Id="rId7" Type="http://schemas.openxmlformats.org/officeDocument/2006/relationships/hyperlink" Target="https://twitter.com/Nutrasource_NDI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s://www.linkedin.com/company/879193" TargetMode="Externa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nutrasource.ca/" TargetMode="External"/><Relationship Id="rId7" Type="http://schemas.openxmlformats.org/officeDocument/2006/relationships/hyperlink" Target="https://twitter.com/Nutrasource_NDI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s://www.linkedin.com/company/879193" TargetMode="Externa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87932-6336-D87A-BCC0-8993C65AF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918" y="1978956"/>
            <a:ext cx="6279931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C12555-779A-CB8C-85F1-3DA6988435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918" y="4532204"/>
            <a:ext cx="5707118" cy="11906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0CD091-6443-E173-5FDD-95E9200B47CD}"/>
              </a:ext>
            </a:extLst>
          </p:cNvPr>
          <p:cNvCxnSpPr/>
          <p:nvPr userDrawn="1"/>
        </p:nvCxnSpPr>
        <p:spPr>
          <a:xfrm>
            <a:off x="614855" y="719959"/>
            <a:ext cx="110621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FD0EF1E7-6333-2866-DC75-65B76A22FF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5" y="885608"/>
            <a:ext cx="3815255" cy="60114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42F833-5250-304E-3AA5-3F014E58EA42}"/>
              </a:ext>
            </a:extLst>
          </p:cNvPr>
          <p:cNvCxnSpPr>
            <a:cxnSpLocks/>
          </p:cNvCxnSpPr>
          <p:nvPr userDrawn="1"/>
        </p:nvCxnSpPr>
        <p:spPr>
          <a:xfrm>
            <a:off x="564931" y="6064469"/>
            <a:ext cx="510014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9D03865-B52F-1DBC-2A0F-1D278CE880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73925" y="1314450"/>
            <a:ext cx="2406650" cy="4749800"/>
          </a:xfrm>
          <a:prstGeom prst="round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BC498D9-98E1-0FDE-B56D-3DC10C16BA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74250" y="1314450"/>
            <a:ext cx="1981200" cy="2779713"/>
          </a:xfrm>
          <a:prstGeom prst="round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6B0DABD-030A-D768-7325-3C282E285A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874250" y="4267200"/>
            <a:ext cx="1981200" cy="1797050"/>
          </a:xfrm>
          <a:prstGeom prst="round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pic>
        <p:nvPicPr>
          <p:cNvPr id="4" name="Picture 3" descr="A white arrow in a purple circl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D9BE1515-0C81-2815-F772-5EF4E1FA8C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03" y="210927"/>
            <a:ext cx="518127" cy="500592"/>
          </a:xfrm>
          <a:prstGeom prst="rect">
            <a:avLst/>
          </a:prstGeom>
        </p:spPr>
      </p:pic>
      <p:pic>
        <p:nvPicPr>
          <p:cNvPr id="5" name="Picture 4" descr="A purple circle with white letters on it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CF762D64-8F94-29D8-F104-36886984CF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697" y="207681"/>
            <a:ext cx="518127" cy="500592"/>
          </a:xfrm>
          <a:prstGeom prst="rect">
            <a:avLst/>
          </a:prstGeom>
        </p:spPr>
      </p:pic>
      <p:pic>
        <p:nvPicPr>
          <p:cNvPr id="6" name="Picture 5" descr="A purple circle with white x in it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4644FCA4-E80E-FC5C-E6E8-A239775AB20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048" y="165641"/>
            <a:ext cx="500592" cy="50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21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87932-6336-D87A-BCC0-8993C65AF7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92522" y="2156294"/>
            <a:ext cx="6279931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Thank You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C12555-779A-CB8C-85F1-3DA6988435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92522" y="4709542"/>
            <a:ext cx="5707118" cy="122020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For more information please contact:</a:t>
            </a:r>
            <a:endParaRPr lang="en-C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0CD091-6443-E173-5FDD-95E9200B47CD}"/>
              </a:ext>
            </a:extLst>
          </p:cNvPr>
          <p:cNvCxnSpPr/>
          <p:nvPr userDrawn="1"/>
        </p:nvCxnSpPr>
        <p:spPr>
          <a:xfrm>
            <a:off x="614855" y="719959"/>
            <a:ext cx="110621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FD0EF1E7-6333-2866-DC75-65B76A22FF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522" y="2414179"/>
            <a:ext cx="3815255" cy="60114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42F833-5250-304E-3AA5-3F014E58EA42}"/>
              </a:ext>
            </a:extLst>
          </p:cNvPr>
          <p:cNvCxnSpPr>
            <a:cxnSpLocks/>
          </p:cNvCxnSpPr>
          <p:nvPr userDrawn="1"/>
        </p:nvCxnSpPr>
        <p:spPr>
          <a:xfrm>
            <a:off x="5992522" y="6203014"/>
            <a:ext cx="619947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9D03865-B52F-1DBC-2A0F-1D278CE880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2359" y="1222592"/>
            <a:ext cx="4949705" cy="4749800"/>
          </a:xfrm>
          <a:prstGeom prst="round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pic>
        <p:nvPicPr>
          <p:cNvPr id="6" name="Picture 5" descr="A white arrow in a purple circl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A7949103-5518-220B-A8B4-B2DD224031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03" y="210927"/>
            <a:ext cx="518127" cy="500592"/>
          </a:xfrm>
          <a:prstGeom prst="rect">
            <a:avLst/>
          </a:prstGeom>
        </p:spPr>
      </p:pic>
      <p:pic>
        <p:nvPicPr>
          <p:cNvPr id="9" name="Picture 8" descr="A purple circle with white letters on it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C3EF5E94-79D1-E607-3A43-78676E8726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697" y="207681"/>
            <a:ext cx="518127" cy="500592"/>
          </a:xfrm>
          <a:prstGeom prst="rect">
            <a:avLst/>
          </a:prstGeom>
        </p:spPr>
      </p:pic>
      <p:pic>
        <p:nvPicPr>
          <p:cNvPr id="15" name="Picture 14" descr="A purple circle with white x in it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D684C8DA-3419-FE93-806E-DBF7551EBB5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048" y="165641"/>
            <a:ext cx="500592" cy="50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88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72D4-89A7-7B71-1198-74C3B87D8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86" y="44941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D4E82-F4CF-4540-C465-49D2C195C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986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2E1D6A-5130-9D7F-EDB0-E46A5C00B2E2}"/>
              </a:ext>
            </a:extLst>
          </p:cNvPr>
          <p:cNvCxnSpPr/>
          <p:nvPr userDrawn="1"/>
        </p:nvCxnSpPr>
        <p:spPr>
          <a:xfrm>
            <a:off x="635876" y="1366345"/>
            <a:ext cx="110621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48353FF2-198B-DA60-C634-E8C41E3BEE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132" y="801622"/>
            <a:ext cx="2674882" cy="42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9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27433-BACF-80C8-615E-7DC90B4A9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B64CA-5480-CB0F-1E8E-72065DA7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7AD2C4-8EA9-CCB1-6766-201B12578B21}"/>
              </a:ext>
            </a:extLst>
          </p:cNvPr>
          <p:cNvCxnSpPr/>
          <p:nvPr userDrawn="1"/>
        </p:nvCxnSpPr>
        <p:spPr>
          <a:xfrm>
            <a:off x="614855" y="719959"/>
            <a:ext cx="110621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A32EA25B-A2B8-33D4-93F2-89089E21A9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5" y="885608"/>
            <a:ext cx="3815255" cy="601143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1D1968D-6D14-3D8A-FA9C-E139BCDFA7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97863" y="3021013"/>
            <a:ext cx="3236912" cy="3116262"/>
          </a:xfrm>
          <a:prstGeom prst="flowChartDelay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39901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267F7B-DE8E-37F1-CA30-6477E6BB53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37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09155D-36D4-F652-DDE2-01FB4EF241ED}"/>
              </a:ext>
            </a:extLst>
          </p:cNvPr>
          <p:cNvSpPr/>
          <p:nvPr userDrawn="1"/>
        </p:nvSpPr>
        <p:spPr>
          <a:xfrm>
            <a:off x="5707117" y="2312276"/>
            <a:ext cx="2827070" cy="38415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1D48FC1-E4EC-BF78-7FD0-9E058AE81D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918" y="807927"/>
            <a:ext cx="2673214" cy="4212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DD71CC1-8C97-6D38-4D9D-9D49D651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31" y="4753405"/>
            <a:ext cx="3972911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D573C1-395F-30AF-8EC3-8943C8D87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7803" y="5495098"/>
            <a:ext cx="2485697" cy="6994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28BE4A-3EBE-F1A3-4860-0701C5C3A02B}"/>
              </a:ext>
            </a:extLst>
          </p:cNvPr>
          <p:cNvSpPr/>
          <p:nvPr userDrawn="1"/>
        </p:nvSpPr>
        <p:spPr>
          <a:xfrm>
            <a:off x="8718331" y="2312277"/>
            <a:ext cx="2827070" cy="384153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AEDA80-5B7C-72B3-D4A8-FEA6DC6FD06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889017" y="5495098"/>
            <a:ext cx="2485697" cy="6994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E391797-A2C0-0AFF-2498-2BBFC68F6C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37976" y="2632075"/>
            <a:ext cx="2165350" cy="2312988"/>
          </a:xfrm>
          <a:prstGeom prst="round2Same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F92C0334-05E0-8D46-B191-8BC6EA0042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49190" y="2632075"/>
            <a:ext cx="2165350" cy="2312988"/>
          </a:xfrm>
          <a:prstGeom prst="round2Same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01597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rectangle with black background&#10;&#10;Description automatically generated">
            <a:extLst>
              <a:ext uri="{FF2B5EF4-FFF2-40B4-BE49-F238E27FC236}">
                <a16:creationId xmlns:a16="http://schemas.microsoft.com/office/drawing/2014/main" id="{4E2EB908-72AB-6218-D6DC-7B31A010A5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DD71CC1-8C97-6D38-4D9D-9D49D651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31" y="4753405"/>
            <a:ext cx="3972911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C31E45-2CC0-A7D6-9C21-1D6363A29620}"/>
              </a:ext>
            </a:extLst>
          </p:cNvPr>
          <p:cNvCxnSpPr>
            <a:cxnSpLocks/>
          </p:cNvCxnSpPr>
          <p:nvPr userDrawn="1"/>
        </p:nvCxnSpPr>
        <p:spPr>
          <a:xfrm>
            <a:off x="5223641" y="2343807"/>
            <a:ext cx="653743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E2A574EE-DBC8-8FE2-ED5C-04ECA37F59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132" y="801622"/>
            <a:ext cx="2674882" cy="42146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D573C1-395F-30AF-8EC3-8943C8D87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3640" y="1833507"/>
            <a:ext cx="6537433" cy="4235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F3BA23-2AF6-3509-A6A3-C06A57440C97}"/>
              </a:ext>
            </a:extLst>
          </p:cNvPr>
          <p:cNvCxnSpPr>
            <a:cxnSpLocks/>
          </p:cNvCxnSpPr>
          <p:nvPr userDrawn="1"/>
        </p:nvCxnSpPr>
        <p:spPr>
          <a:xfrm>
            <a:off x="5223638" y="3042744"/>
            <a:ext cx="653743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ABF6CC6-B5AA-2C74-C0E4-AFA1A65E040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223639" y="2518268"/>
            <a:ext cx="6537433" cy="4235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671ACE-CB65-FB07-879C-71BB266E7A8A}"/>
              </a:ext>
            </a:extLst>
          </p:cNvPr>
          <p:cNvCxnSpPr>
            <a:cxnSpLocks/>
          </p:cNvCxnSpPr>
          <p:nvPr userDrawn="1"/>
        </p:nvCxnSpPr>
        <p:spPr>
          <a:xfrm>
            <a:off x="5223640" y="3697259"/>
            <a:ext cx="653743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8C9B630-431B-5879-E4DE-E6C420FD0BF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23639" y="3186959"/>
            <a:ext cx="6537433" cy="4235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158962-57AD-B97F-5207-508EB5A6912B}"/>
              </a:ext>
            </a:extLst>
          </p:cNvPr>
          <p:cNvCxnSpPr>
            <a:cxnSpLocks/>
          </p:cNvCxnSpPr>
          <p:nvPr userDrawn="1"/>
        </p:nvCxnSpPr>
        <p:spPr>
          <a:xfrm>
            <a:off x="5223637" y="4396196"/>
            <a:ext cx="653743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ABFB86B-2C9E-A2EB-BCF5-910C5CF9342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223638" y="3871720"/>
            <a:ext cx="6537433" cy="4235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FCDF3D-DE63-2F15-25F4-031159F99F0E}"/>
              </a:ext>
            </a:extLst>
          </p:cNvPr>
          <p:cNvCxnSpPr>
            <a:cxnSpLocks/>
          </p:cNvCxnSpPr>
          <p:nvPr userDrawn="1"/>
        </p:nvCxnSpPr>
        <p:spPr>
          <a:xfrm>
            <a:off x="5223640" y="5073869"/>
            <a:ext cx="653743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C30A21F-5243-E802-5684-8D5A8B61124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23639" y="4563569"/>
            <a:ext cx="6537433" cy="4235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4A5CBA-95E4-52C9-AD9A-4F1BF156A385}"/>
              </a:ext>
            </a:extLst>
          </p:cNvPr>
          <p:cNvCxnSpPr>
            <a:cxnSpLocks/>
          </p:cNvCxnSpPr>
          <p:nvPr userDrawn="1"/>
        </p:nvCxnSpPr>
        <p:spPr>
          <a:xfrm>
            <a:off x="5223637" y="5772806"/>
            <a:ext cx="653743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AF50BC8-8108-3C5F-3114-243F9826954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23638" y="5248330"/>
            <a:ext cx="6537433" cy="4235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5D2C2B-2C22-B260-1984-44E96E175B50}"/>
              </a:ext>
            </a:extLst>
          </p:cNvPr>
          <p:cNvCxnSpPr>
            <a:cxnSpLocks/>
          </p:cNvCxnSpPr>
          <p:nvPr userDrawn="1"/>
        </p:nvCxnSpPr>
        <p:spPr>
          <a:xfrm>
            <a:off x="5223639" y="6427321"/>
            <a:ext cx="653743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767825B-F44C-232C-8DB3-1FEBAE65254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223638" y="5917021"/>
            <a:ext cx="6537433" cy="4235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9866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rectangle with black background&#10;&#10;Description automatically generated">
            <a:extLst>
              <a:ext uri="{FF2B5EF4-FFF2-40B4-BE49-F238E27FC236}">
                <a16:creationId xmlns:a16="http://schemas.microsoft.com/office/drawing/2014/main" id="{4E2EB908-72AB-6218-D6DC-7B31A010A5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DD71CC1-8C97-6D38-4D9D-9D49D651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31" y="4753405"/>
            <a:ext cx="3972911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pic>
        <p:nvPicPr>
          <p:cNvPr id="8" name="Picture 7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E2A574EE-DBC8-8FE2-ED5C-04ECA37F59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132" y="801622"/>
            <a:ext cx="2674882" cy="42146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D573C1-395F-30AF-8EC3-8943C8D87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3640" y="1833507"/>
            <a:ext cx="6537433" cy="43097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5D2C2B-2C22-B260-1984-44E96E175B50}"/>
              </a:ext>
            </a:extLst>
          </p:cNvPr>
          <p:cNvCxnSpPr>
            <a:cxnSpLocks/>
          </p:cNvCxnSpPr>
          <p:nvPr userDrawn="1"/>
        </p:nvCxnSpPr>
        <p:spPr>
          <a:xfrm>
            <a:off x="5223639" y="6427321"/>
            <a:ext cx="653743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52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rectangle with black background&#10;&#10;Description automatically generated">
            <a:extLst>
              <a:ext uri="{FF2B5EF4-FFF2-40B4-BE49-F238E27FC236}">
                <a16:creationId xmlns:a16="http://schemas.microsoft.com/office/drawing/2014/main" id="{4E2EB908-72AB-6218-D6DC-7B31A010A5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" y="-3071649"/>
            <a:ext cx="12192000" cy="121920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DD71CC1-8C97-6D38-4D9D-9D49D651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31" y="4753405"/>
            <a:ext cx="449317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D573C1-395F-30AF-8EC3-8943C8D87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3640" y="2201917"/>
            <a:ext cx="6537433" cy="394137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5D2C2B-2C22-B260-1984-44E96E175B50}"/>
              </a:ext>
            </a:extLst>
          </p:cNvPr>
          <p:cNvCxnSpPr>
            <a:cxnSpLocks/>
          </p:cNvCxnSpPr>
          <p:nvPr userDrawn="1"/>
        </p:nvCxnSpPr>
        <p:spPr>
          <a:xfrm>
            <a:off x="5223639" y="6427321"/>
            <a:ext cx="653743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9C5439F-8A77-4A53-2FB8-2D54D75C17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918" y="807927"/>
            <a:ext cx="2673214" cy="421200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2C2ED15-A323-86F6-AD93-0F884B5A79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550" y="2054225"/>
            <a:ext cx="4492625" cy="2349500"/>
          </a:xfrm>
          <a:prstGeom prst="round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48012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DD71CC1-8C97-6D38-4D9D-9D49D651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86" y="44941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C31E45-2CC0-A7D6-9C21-1D6363A29620}"/>
              </a:ext>
            </a:extLst>
          </p:cNvPr>
          <p:cNvCxnSpPr/>
          <p:nvPr userDrawn="1"/>
        </p:nvCxnSpPr>
        <p:spPr>
          <a:xfrm>
            <a:off x="635876" y="1366345"/>
            <a:ext cx="110621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E2A574EE-DBC8-8FE2-ED5C-04ECA37F59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132" y="801622"/>
            <a:ext cx="2674882" cy="42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90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B9003D68-7700-64A0-D3F6-1461469E7D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132" y="801622"/>
            <a:ext cx="2674882" cy="42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95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18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8" r:id="rId4"/>
    <p:sldLayoutId id="2147483656" r:id="rId5"/>
    <p:sldLayoutId id="2147483657" r:id="rId6"/>
    <p:sldLayoutId id="2147483659" r:id="rId7"/>
    <p:sldLayoutId id="2147483654" r:id="rId8"/>
    <p:sldLayoutId id="2147483655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hyperlink" Target="https://www.linkedin.com/company/879193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0.png"/><Relationship Id="rId5" Type="http://schemas.openxmlformats.org/officeDocument/2006/relationships/hyperlink" Target="https://www.nutrasource.ca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9.jpeg"/><Relationship Id="rId9" Type="http://schemas.openxmlformats.org/officeDocument/2006/relationships/hyperlink" Target="https://twitter.com/Nutrasource_NDI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mc.ncbi.nlm.nih.gov/articles/PMC12341812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mc.ncbi.nlm.nih.gov/articles/PMC9483424/#cesec1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mc.ncbi.nlm.nih.gov/articles/PMC12116569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mc.ncbi.nlm.nih.gov/articles/PMC6616150/#s2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mc.ncbi.nlm.nih.gov/articles/PMC2871786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nicaltrials.gov/study/NCT07060898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inicaltrials.gov/study/NCT07110896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hyperlink" Target="https://pmc.ncbi.nlm.nih.gov/articles/PMC7817508/#s5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nutrasource.ca/" TargetMode="External"/><Relationship Id="rId7" Type="http://schemas.openxmlformats.org/officeDocument/2006/relationships/hyperlink" Target="https://twitter.com/Nutrasource_NDI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hyperlink" Target="https://www.linkedin.com/company/879193" TargetMode="External"/><Relationship Id="rId4" Type="http://schemas.openxmlformats.org/officeDocument/2006/relationships/image" Target="../media/image2.png"/><Relationship Id="rId9" Type="http://schemas.openxmlformats.org/officeDocument/2006/relationships/hyperlink" Target="mailto:sgirard@nutrasource.ca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mc.ncbi.nlm.nih.gov/articles/PMC7817508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mc.ncbi.nlm.nih.gov/articles/PMC7817508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879DE-E133-7B67-F875-F2229D9D56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918" y="1978956"/>
            <a:ext cx="6402332" cy="2387600"/>
          </a:xfrm>
        </p:spPr>
        <p:txBody>
          <a:bodyPr/>
          <a:lstStyle/>
          <a:p>
            <a:r>
              <a:rPr lang="en-CA" sz="4000" dirty="0"/>
              <a:t>From Measurement to Meaning:</a:t>
            </a:r>
            <a:br>
              <a:rPr lang="en-CA" sz="4000" dirty="0"/>
            </a:br>
            <a:r>
              <a:rPr lang="en-CA" sz="2800" dirty="0"/>
              <a:t>Practical Approaches to Healthy Aging Outcomes in Clinical Trials</a:t>
            </a:r>
            <a:endParaRPr lang="en-CA" sz="400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59983F3-F2CA-C582-5C6E-720C6A7E02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2" t="-379" r="49386" b="379"/>
          <a:stretch/>
        </p:blipFill>
        <p:spPr>
          <a:xfrm>
            <a:off x="7273925" y="1314450"/>
            <a:ext cx="2406650" cy="4749800"/>
          </a:xfrm>
        </p:spPr>
      </p:pic>
      <p:pic>
        <p:nvPicPr>
          <p:cNvPr id="10" name="Picture Placeholder 9" descr="A person using a computer and a pen&#10;&#10;Description automatically generated">
            <a:extLst>
              <a:ext uri="{FF2B5EF4-FFF2-40B4-BE49-F238E27FC236}">
                <a16:creationId xmlns:a16="http://schemas.microsoft.com/office/drawing/2014/main" id="{1A245D14-4EFC-3C52-9AA0-E49681385D8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4" r="29954"/>
          <a:stretch>
            <a:fillRect/>
          </a:stretch>
        </p:blipFill>
        <p:spPr/>
      </p:pic>
      <p:pic>
        <p:nvPicPr>
          <p:cNvPr id="12" name="Picture Placeholder 11" descr="A group of glass jars with different types of pills&#10;&#10;Description automatically generated">
            <a:extLst>
              <a:ext uri="{FF2B5EF4-FFF2-40B4-BE49-F238E27FC236}">
                <a16:creationId xmlns:a16="http://schemas.microsoft.com/office/drawing/2014/main" id="{AAC5473B-2885-4A88-C55A-833F4FDB93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r="13251"/>
          <a:stretch>
            <a:fillRect/>
          </a:stretch>
        </p:blipFill>
        <p:spPr/>
      </p:pic>
      <p:pic>
        <p:nvPicPr>
          <p:cNvPr id="4" name="Picture 3" descr="A white arrow in a purple circle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9AB15AAF-0CB7-9D69-3472-6686D6516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03" y="210927"/>
            <a:ext cx="518127" cy="500592"/>
          </a:xfrm>
          <a:prstGeom prst="rect">
            <a:avLst/>
          </a:prstGeom>
        </p:spPr>
      </p:pic>
      <p:pic>
        <p:nvPicPr>
          <p:cNvPr id="5" name="Picture 4" descr="A purple circle with white letters on it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0CE4C351-7864-E532-134F-62F28FF1E6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697" y="207681"/>
            <a:ext cx="518127" cy="500592"/>
          </a:xfrm>
          <a:prstGeom prst="rect">
            <a:avLst/>
          </a:prstGeom>
        </p:spPr>
      </p:pic>
      <p:pic>
        <p:nvPicPr>
          <p:cNvPr id="6" name="Picture 5" descr="A purple circle with white x in it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848710ED-76D9-01C5-4303-B2E9DE318E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048" y="165641"/>
            <a:ext cx="500592" cy="5005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F105CE-01F9-C679-B1F6-9E8886DA829C}"/>
              </a:ext>
            </a:extLst>
          </p:cNvPr>
          <p:cNvSpPr txBox="1"/>
          <p:nvPr/>
        </p:nvSpPr>
        <p:spPr>
          <a:xfrm>
            <a:off x="1041915" y="5335794"/>
            <a:ext cx="44323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Stephanie-Anne Girard, PhD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Director, Scientific Affairs </a:t>
            </a:r>
            <a:endParaRPr lang="en-US" sz="1333" i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SGS Nutrasource</a:t>
            </a:r>
          </a:p>
        </p:txBody>
      </p:sp>
      <p:pic>
        <p:nvPicPr>
          <p:cNvPr id="13" name="Picture 1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8CF0ACD8-BD42-008C-CC2B-E44A977584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53" y="4987115"/>
            <a:ext cx="1774984" cy="8407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176EFF-A2DB-72FE-2F2C-1A3898C9C206}"/>
              </a:ext>
            </a:extLst>
          </p:cNvPr>
          <p:cNvSpPr txBox="1"/>
          <p:nvPr/>
        </p:nvSpPr>
        <p:spPr>
          <a:xfrm>
            <a:off x="4051353" y="5817771"/>
            <a:ext cx="177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PROUD MEMBER</a:t>
            </a:r>
            <a:endParaRPr kumimoji="0" lang="en-US" sz="1333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14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A64D6-75B9-0982-E5F1-FBB3F8BAC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5BA37-AC6D-EE2D-93A7-1C4F6F625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Derived from a public health framework</a:t>
            </a:r>
          </a:p>
          <a:p>
            <a:r>
              <a:rPr lang="en-US" dirty="0"/>
              <a:t>Prioritizes the person's capacities and reserves</a:t>
            </a:r>
          </a:p>
          <a:p>
            <a:r>
              <a:rPr lang="en-US" dirty="0"/>
              <a:t>Promotes a positive vision of aging</a:t>
            </a:r>
          </a:p>
          <a:p>
            <a:r>
              <a:rPr lang="en-US" dirty="0"/>
              <a:t>5 domains (Physical and Mental Capacities)</a:t>
            </a:r>
          </a:p>
          <a:p>
            <a:pPr lvl="1"/>
            <a:r>
              <a:rPr lang="en-US" dirty="0"/>
              <a:t>Locomotion</a:t>
            </a:r>
          </a:p>
          <a:p>
            <a:pPr lvl="1"/>
            <a:r>
              <a:rPr lang="en-US" dirty="0"/>
              <a:t>Cognition</a:t>
            </a:r>
          </a:p>
          <a:p>
            <a:pPr lvl="1"/>
            <a:r>
              <a:rPr lang="en-US" dirty="0"/>
              <a:t>Vitality</a:t>
            </a:r>
          </a:p>
          <a:p>
            <a:pPr lvl="1"/>
            <a:r>
              <a:rPr lang="en-US" dirty="0"/>
              <a:t>Sensory</a:t>
            </a:r>
          </a:p>
          <a:p>
            <a:pPr lvl="1"/>
            <a:r>
              <a:rPr lang="en-US" dirty="0"/>
              <a:t>Psychological</a:t>
            </a:r>
          </a:p>
          <a:p>
            <a:endParaRPr lang="en-C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B9C2BF0-642C-0903-5F56-286A76D9E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86" y="449419"/>
            <a:ext cx="10515600" cy="1325563"/>
          </a:xfrm>
        </p:spPr>
        <p:txBody>
          <a:bodyPr/>
          <a:lstStyle/>
          <a:p>
            <a:r>
              <a:rPr lang="en-CA" dirty="0"/>
              <a:t>Surrogates of Biological Aging</a:t>
            </a:r>
            <a:br>
              <a:rPr lang="en-CA" dirty="0"/>
            </a:br>
            <a:r>
              <a:rPr lang="en-CA" sz="2900" spc="-185" dirty="0">
                <a:solidFill>
                  <a:srgbClr val="663795"/>
                </a:solidFill>
                <a:latin typeface="Roboto"/>
                <a:ea typeface="Roboto"/>
                <a:cs typeface="Roboto"/>
              </a:rPr>
              <a:t>Intrinsic Capacity</a:t>
            </a:r>
          </a:p>
        </p:txBody>
      </p:sp>
    </p:spTree>
    <p:extLst>
      <p:ext uri="{BB962C8B-B14F-4D97-AF65-F5344CB8AC3E}">
        <p14:creationId xmlns:p14="http://schemas.microsoft.com/office/powerpoint/2010/main" val="1860270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26273-1FB3-8AD3-902A-A9599142E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174DB18-DB9E-07BB-8A19-EFF610F90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86" y="449419"/>
            <a:ext cx="10515600" cy="1325563"/>
          </a:xfrm>
        </p:spPr>
        <p:txBody>
          <a:bodyPr/>
          <a:lstStyle/>
          <a:p>
            <a:r>
              <a:rPr lang="en-CA" dirty="0"/>
              <a:t>Surrogate of Biological Aging</a:t>
            </a:r>
            <a:br>
              <a:rPr lang="en-CA" dirty="0"/>
            </a:br>
            <a:r>
              <a:rPr lang="en-CA" sz="2900" spc="-185" dirty="0">
                <a:solidFill>
                  <a:srgbClr val="663795"/>
                </a:solidFill>
                <a:latin typeface="Roboto"/>
                <a:ea typeface="Roboto"/>
                <a:cs typeface="Roboto"/>
              </a:rPr>
              <a:t>Strengths and Weaknesses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1E65B13-7D19-91CD-0961-084A1D2678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497016"/>
              </p:ext>
            </p:extLst>
          </p:nvPr>
        </p:nvGraphicFramePr>
        <p:xfrm>
          <a:off x="236193" y="1774982"/>
          <a:ext cx="11719613" cy="391960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10861">
                  <a:extLst>
                    <a:ext uri="{9D8B030D-6E8A-4147-A177-3AD203B41FA5}">
                      <a16:colId xmlns:a16="http://schemas.microsoft.com/office/drawing/2014/main" val="589626350"/>
                    </a:ext>
                  </a:extLst>
                </a:gridCol>
                <a:gridCol w="4730964">
                  <a:extLst>
                    <a:ext uri="{9D8B030D-6E8A-4147-A177-3AD203B41FA5}">
                      <a16:colId xmlns:a16="http://schemas.microsoft.com/office/drawing/2014/main" val="3869014048"/>
                    </a:ext>
                  </a:extLst>
                </a:gridCol>
                <a:gridCol w="5377788">
                  <a:extLst>
                    <a:ext uri="{9D8B030D-6E8A-4147-A177-3AD203B41FA5}">
                      <a16:colId xmlns:a16="http://schemas.microsoft.com/office/drawing/2014/main" val="63536476"/>
                    </a:ext>
                  </a:extLst>
                </a:gridCol>
              </a:tblGrid>
              <a:tr h="432774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CA" sz="1400" cap="none" spc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2080" marR="37200" marT="53681" marB="744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400" b="1" cap="none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Strengths</a:t>
                      </a:r>
                      <a:endParaRPr lang="en-CA" sz="1400" cap="none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2080" marR="37200" marT="53681" marB="744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37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400" b="1" cap="none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Weaknesses</a:t>
                      </a:r>
                      <a:endParaRPr lang="en-CA" sz="1400" cap="none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2080" marR="37200" marT="53681" marB="744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37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875469"/>
                  </a:ext>
                </a:extLst>
              </a:tr>
              <a:tr h="151402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400" b="1" cap="none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Frailty</a:t>
                      </a:r>
                      <a:endParaRPr lang="en-CA" sz="1400" cap="none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2080" marR="37200" marT="53681" marB="744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3795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Well-validated, with decades of evidence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Predicts mortality, hospitalization, disability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Strongly associated with biological aging pathways (inflammation, sarcopenia, mitochondrial dysfunction)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Highly responsive to stressors → useful in intervention trials</a:t>
                      </a:r>
                    </a:p>
                  </a:txBody>
                  <a:tcPr marL="52080" marR="37200" marT="53681" marB="744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Often reflects </a:t>
                      </a:r>
                      <a:r>
                        <a:rPr lang="en-US" sz="1400" i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late-stage decline</a:t>
                      </a: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→ may miss early aging changes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Many frailty tools exist → heterogeneity across studies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Some components are subjective (e.g., exhaustion)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Less sensitive in younger or healthier populations (e.g., healthy adult trials)</a:t>
                      </a:r>
                    </a:p>
                  </a:txBody>
                  <a:tcPr marL="52080" marR="37200" marT="53681" marB="744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3083060"/>
                  </a:ext>
                </a:extLst>
              </a:tr>
              <a:tr h="197280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400" b="1" cap="none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Intrinsic Capacity</a:t>
                      </a:r>
                      <a:endParaRPr lang="en-CA" sz="1400" cap="none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2080" marR="37200" marT="53681" marB="744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3795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Holistic and domain-based → captures early aging before clinical deficits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Can be used in younger old or healthy populations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Integrates physical, cognitive, and psychological functions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WHO-endorsed → harmonization across studies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Suitable for multidimensional interventions (nutrition, exercise, cognition)</a:t>
                      </a:r>
                    </a:p>
                  </a:txBody>
                  <a:tcPr marL="52080" marR="37200" marT="53681" marB="744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Newer → fewer validated cut-offs and normative values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Domain scoring and weighting still evolving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Requires more extensive assessments (cognitive tests, sensory tests, etc.)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Responsiveness to change is still being characterized</a:t>
                      </a:r>
                    </a:p>
                  </a:txBody>
                  <a:tcPr marL="52080" marR="37200" marT="53681" marB="744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5659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8607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B9798-A01E-69E5-7468-97A05AB6A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E93554-5D6D-673F-4BB6-19D0F5204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86" y="449419"/>
            <a:ext cx="10515600" cy="1325563"/>
          </a:xfrm>
        </p:spPr>
        <p:txBody>
          <a:bodyPr/>
          <a:lstStyle/>
          <a:p>
            <a:r>
              <a:rPr lang="en-CA" dirty="0"/>
              <a:t>Surrogate of Biological Aging</a:t>
            </a:r>
            <a:br>
              <a:rPr lang="en-CA" dirty="0"/>
            </a:br>
            <a:r>
              <a:rPr lang="en-CA" sz="2900" spc="-185" dirty="0">
                <a:solidFill>
                  <a:srgbClr val="663795"/>
                </a:solidFill>
                <a:latin typeface="Roboto"/>
                <a:ea typeface="Roboto"/>
                <a:cs typeface="Roboto"/>
              </a:rPr>
              <a:t>When to use?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B676F3-94DE-CAC8-0616-4AA56B7890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213319"/>
              </p:ext>
            </p:extLst>
          </p:nvPr>
        </p:nvGraphicFramePr>
        <p:xfrm>
          <a:off x="219467" y="1774982"/>
          <a:ext cx="11753065" cy="430243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15459">
                  <a:extLst>
                    <a:ext uri="{9D8B030D-6E8A-4147-A177-3AD203B41FA5}">
                      <a16:colId xmlns:a16="http://schemas.microsoft.com/office/drawing/2014/main" val="589626350"/>
                    </a:ext>
                  </a:extLst>
                </a:gridCol>
                <a:gridCol w="4822352">
                  <a:extLst>
                    <a:ext uri="{9D8B030D-6E8A-4147-A177-3AD203B41FA5}">
                      <a16:colId xmlns:a16="http://schemas.microsoft.com/office/drawing/2014/main" val="3869014048"/>
                    </a:ext>
                  </a:extLst>
                </a:gridCol>
                <a:gridCol w="5315254">
                  <a:extLst>
                    <a:ext uri="{9D8B030D-6E8A-4147-A177-3AD203B41FA5}">
                      <a16:colId xmlns:a16="http://schemas.microsoft.com/office/drawing/2014/main" val="63536476"/>
                    </a:ext>
                  </a:extLst>
                </a:gridCol>
              </a:tblGrid>
              <a:tr h="422924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CA" sz="1400" cap="none" spc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2080" marR="37200" marT="53681" marB="744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400" b="1" cap="none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Ideal for</a:t>
                      </a:r>
                    </a:p>
                  </a:txBody>
                  <a:tcPr marL="52080" marR="37200" marT="53681" marB="744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37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400" b="1" cap="none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Considerations</a:t>
                      </a:r>
                    </a:p>
                  </a:txBody>
                  <a:tcPr marL="52080" marR="37200" marT="53681" marB="744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37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875469"/>
                  </a:ext>
                </a:extLst>
              </a:tr>
              <a:tr h="18165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400" b="1" cap="none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Frailty</a:t>
                      </a:r>
                      <a:endParaRPr lang="en-CA" sz="1400" cap="none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2080" marR="37200" marT="53681" marB="744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379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Older adults (≥65)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Interventions targeting resilience, sarcopenia, inflammation, mitochondrial support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Trials with expected clinically meaningful changes within short timeframes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Pharmacological or high-impact nutritional interventions</a:t>
                      </a:r>
                    </a:p>
                  </a:txBody>
                  <a:tcPr marL="52080" marR="37200" marT="53681" marB="744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Need standardized definition and protocol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Baseline frailty status influences event rates → stratification may be needed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Ceiling effects in healthy participants</a:t>
                      </a:r>
                    </a:p>
                  </a:txBody>
                  <a:tcPr marL="52080" marR="37200" marT="53681" marB="744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3083060"/>
                  </a:ext>
                </a:extLst>
              </a:tr>
              <a:tr h="206297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400" b="1" cap="none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Intrinsic Capacity</a:t>
                      </a:r>
                      <a:endParaRPr lang="en-CA" sz="1400" cap="none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2080" marR="37200" marT="53681" marB="744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3795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Healthy mid-life or healthy older adult population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Trials focusing on healthy aging, prevention, lifestyle and nutrition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Multidomain intervention (cognition + mobility + vitality)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Early detection of aging trajectory shifts</a:t>
                      </a:r>
                    </a:p>
                  </a:txBody>
                  <a:tcPr marL="52080" marR="37200" marT="53681" marB="744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Complex assessment burden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Need clear scoring and domain weights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Possibly longer timelines to detect change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More sensitive to small improvements (e.g., gait variability, dexterity, psychological resilience)</a:t>
                      </a:r>
                    </a:p>
                  </a:txBody>
                  <a:tcPr marL="52080" marR="37200" marT="53681" marB="744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5659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8611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18EA4-F38D-9F0C-C061-B0DB2192B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Gut Microbiome &amp; Intrinsic Capacity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B129D-5187-2426-27DF-4E30164A4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742" y="1705122"/>
            <a:ext cx="6204992" cy="4351338"/>
          </a:xfrm>
        </p:spPr>
        <p:txBody>
          <a:bodyPr>
            <a:noAutofit/>
          </a:bodyPr>
          <a:lstStyle/>
          <a:p>
            <a:r>
              <a:rPr lang="en-CA" dirty="0">
                <a:cs typeface="Roboto" panose="02000000000000000000" pitchFamily="2" charset="0"/>
              </a:rPr>
              <a:t>Healthy Gut (</a:t>
            </a:r>
            <a:r>
              <a:rPr lang="en-CA" dirty="0">
                <a:solidFill>
                  <a:srgbClr val="00B050"/>
                </a:solidFill>
                <a:cs typeface="Roboto" panose="02000000000000000000" pitchFamily="2" charset="0"/>
              </a:rPr>
              <a:t>Eubiosis</a:t>
            </a:r>
            <a:r>
              <a:rPr lang="en-CA" dirty="0">
                <a:cs typeface="Roboto" panose="02000000000000000000" pitchFamily="2" charset="0"/>
              </a:rPr>
              <a:t>)</a:t>
            </a:r>
          </a:p>
          <a:p>
            <a:pPr lvl="1"/>
            <a:r>
              <a:rPr lang="en-CA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Supported by vaginal delivery, breastfeeding, immune stimulation, high physical activity</a:t>
            </a:r>
          </a:p>
          <a:p>
            <a:pPr lvl="1"/>
            <a:r>
              <a:rPr lang="en-CA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Promotes higher, healthier intrinsic capacity (trajectory) across life</a:t>
            </a:r>
          </a:p>
          <a:p>
            <a:r>
              <a:rPr lang="en-CA" dirty="0">
                <a:cs typeface="Roboto" panose="02000000000000000000" pitchFamily="2" charset="0"/>
              </a:rPr>
              <a:t>Unhealthy Gut (</a:t>
            </a:r>
            <a:r>
              <a:rPr lang="en-CA" dirty="0">
                <a:solidFill>
                  <a:srgbClr val="FF0000"/>
                </a:solidFill>
                <a:cs typeface="Roboto" panose="02000000000000000000" pitchFamily="2" charset="0"/>
              </a:rPr>
              <a:t>Dysbiosis</a:t>
            </a:r>
            <a:r>
              <a:rPr lang="en-CA" dirty="0">
                <a:cs typeface="Roboto" panose="02000000000000000000" pitchFamily="2" charset="0"/>
              </a:rPr>
              <a:t>)</a:t>
            </a:r>
          </a:p>
          <a:p>
            <a:pPr lvl="1"/>
            <a:r>
              <a:rPr lang="en-CA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Linked to C-section, formula feeding, poor lifestyle</a:t>
            </a:r>
          </a:p>
          <a:p>
            <a:pPr lvl="1"/>
            <a:r>
              <a:rPr lang="en-CA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Lowers SCFA production</a:t>
            </a:r>
          </a:p>
          <a:p>
            <a:pPr lvl="1"/>
            <a:r>
              <a:rPr lang="en-CA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Associated with poorer intrinsic capacity over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7942E-0111-E288-D76E-B6B89F775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43020"/>
            <a:ext cx="5602014" cy="49655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F3D090-D78E-C8C7-4997-195E2A6F5CDA}"/>
              </a:ext>
            </a:extLst>
          </p:cNvPr>
          <p:cNvSpPr txBox="1"/>
          <p:nvPr/>
        </p:nvSpPr>
        <p:spPr>
          <a:xfrm>
            <a:off x="9183329" y="6408581"/>
            <a:ext cx="3237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Benner et al 2025 Aging Cell</a:t>
            </a:r>
          </a:p>
          <a:p>
            <a:r>
              <a:rPr lang="en-CA" sz="1100" dirty="0">
                <a:hlinkClick r:id="rId4"/>
              </a:rPr>
              <a:t>doi: 10.1111/acel.70146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1056047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038532-97B6-CEF1-CD65-0A4EE556D9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25" r="3744"/>
          <a:stretch>
            <a:fillRect/>
          </a:stretch>
        </p:blipFill>
        <p:spPr>
          <a:xfrm>
            <a:off x="6467707" y="2009157"/>
            <a:ext cx="5624317" cy="3670261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0F43C5D-CF4B-9288-67F5-97E2BD9B4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45106"/>
            <a:ext cx="7181385" cy="5277702"/>
          </a:xfrm>
        </p:spPr>
        <p:txBody>
          <a:bodyPr>
            <a:noAutofit/>
          </a:bodyPr>
          <a:lstStyle/>
          <a:p>
            <a:r>
              <a:rPr lang="en-CA" sz="2000" dirty="0"/>
              <a:t>Inflammation</a:t>
            </a:r>
          </a:p>
          <a:p>
            <a:pPr marL="457200" lvl="1" indent="0">
              <a:buNone/>
            </a:pPr>
            <a:r>
              <a:rPr lang="en-CA" dirty="0"/>
              <a:t>Dysbiosis ↑ gut permeability and ↓ SCFAs, driving chronic systemic inflammation that accelerates frailty</a:t>
            </a:r>
          </a:p>
          <a:p>
            <a:r>
              <a:rPr lang="en-CA" sz="2000" dirty="0"/>
              <a:t>Cognition</a:t>
            </a:r>
          </a:p>
          <a:p>
            <a:pPr marL="457200" lvl="1" indent="0">
              <a:buNone/>
            </a:pPr>
            <a:r>
              <a:rPr lang="en-CA" dirty="0"/>
              <a:t>Dysbiosis disrupts Gut–brain axis, contributing to cognitive decline, mood changes, and ↓ neurological resilience</a:t>
            </a:r>
          </a:p>
          <a:p>
            <a:r>
              <a:rPr lang="en-CA" sz="2000" dirty="0"/>
              <a:t>Muscle</a:t>
            </a:r>
          </a:p>
          <a:p>
            <a:pPr marL="457200" lvl="1" indent="0">
              <a:buNone/>
            </a:pPr>
            <a:r>
              <a:rPr lang="en-CA" dirty="0"/>
              <a:t>Dysbiosis ↓ nutrient absorption and SCFA availability, worsening muscle strength, mass, and function</a:t>
            </a:r>
          </a:p>
          <a:p>
            <a:r>
              <a:rPr lang="en-CA" sz="2000" dirty="0"/>
              <a:t>Fat (Metabolic Health)</a:t>
            </a:r>
          </a:p>
          <a:p>
            <a:pPr marL="457200" lvl="1" indent="0">
              <a:buNone/>
            </a:pPr>
            <a:r>
              <a:rPr lang="en-CA" dirty="0"/>
              <a:t>Dysbiosis promotes visceral fat accumulation, insulin resistance, and metabolic inflammation that feed into frailty</a:t>
            </a:r>
          </a:p>
          <a:p>
            <a:r>
              <a:rPr lang="en-CA" sz="2000" dirty="0"/>
              <a:t>Bone</a:t>
            </a:r>
          </a:p>
          <a:p>
            <a:pPr marL="457200" lvl="1" indent="0">
              <a:buNone/>
            </a:pPr>
            <a:r>
              <a:rPr lang="en-CA" dirty="0"/>
              <a:t>Dysbiosis affects calcium absorption, immune signaling, and bone turnover, ↑ bone loss and fracture risk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CFE63D-CDAE-64F0-3CA6-408D4DA07B3B}"/>
              </a:ext>
            </a:extLst>
          </p:cNvPr>
          <p:cNvSpPr txBox="1"/>
          <p:nvPr/>
        </p:nvSpPr>
        <p:spPr>
          <a:xfrm>
            <a:off x="9183329" y="6408581"/>
            <a:ext cx="3237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Sánchez y Sánchez de la Barquera et al 2022 J Nutr Health Aging </a:t>
            </a:r>
            <a:r>
              <a:rPr lang="en-CA" sz="1100" dirty="0">
                <a:hlinkClick r:id="rId4"/>
              </a:rPr>
              <a:t>doi: 10.1007/s12603-022-1842-4</a:t>
            </a:r>
            <a:endParaRPr lang="en-CA" sz="11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81BCE3-6B47-302E-F7DA-578766512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86" y="449419"/>
            <a:ext cx="10515600" cy="1325563"/>
          </a:xfrm>
        </p:spPr>
        <p:txBody>
          <a:bodyPr/>
          <a:lstStyle/>
          <a:p>
            <a:r>
              <a:rPr lang="en-CA" dirty="0"/>
              <a:t>Gut Microbiome &amp; Frailty</a:t>
            </a:r>
            <a:br>
              <a:rPr lang="en-CA" dirty="0"/>
            </a:br>
            <a:r>
              <a:rPr lang="en-CA" sz="2900" spc="-185" dirty="0">
                <a:solidFill>
                  <a:srgbClr val="663795"/>
                </a:solidFill>
                <a:latin typeface="Roboto"/>
                <a:ea typeface="Roboto"/>
                <a:cs typeface="Roboto"/>
              </a:rPr>
              <a:t>Frailty Domains linked to Dysbiosis</a:t>
            </a:r>
          </a:p>
        </p:txBody>
      </p:sp>
    </p:spTree>
    <p:extLst>
      <p:ext uri="{BB962C8B-B14F-4D97-AF65-F5344CB8AC3E}">
        <p14:creationId xmlns:p14="http://schemas.microsoft.com/office/powerpoint/2010/main" val="2681279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BF29C-4707-A2A8-DCB0-051691BC0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Gut Microbiome &amp; Aging</a:t>
            </a:r>
          </a:p>
        </p:txBody>
      </p:sp>
      <p:pic>
        <p:nvPicPr>
          <p:cNvPr id="8" name="Picture 7" descr="A diagram of a child's health&#10;&#10;AI-generated content may be incorrect.">
            <a:extLst>
              <a:ext uri="{FF2B5EF4-FFF2-40B4-BE49-F238E27FC236}">
                <a16:creationId xmlns:a16="http://schemas.microsoft.com/office/drawing/2014/main" id="{01C3AA92-1A71-8B08-0D06-5AE6FF080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50" y="1413795"/>
            <a:ext cx="6602067" cy="50747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499B7F-44A3-E65C-3E2F-0EB57177577A}"/>
              </a:ext>
            </a:extLst>
          </p:cNvPr>
          <p:cNvSpPr txBox="1"/>
          <p:nvPr/>
        </p:nvSpPr>
        <p:spPr>
          <a:xfrm>
            <a:off x="9183329" y="6408581"/>
            <a:ext cx="3237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Gyriki et al 2025 Front Aging</a:t>
            </a:r>
          </a:p>
          <a:p>
            <a:r>
              <a:rPr lang="en-CA" sz="1100" dirty="0">
                <a:hlinkClick r:id="rId4"/>
              </a:rPr>
              <a:t>doi: 10.3389/fragi.2025.1452917</a:t>
            </a:r>
            <a:r>
              <a:rPr lang="en-CA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684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52752-1E40-C174-DDC0-AD42367B5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Gut Microbiome &amp; Aging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AE4BCD-FFB1-7F07-7A13-9EB930005A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749991"/>
              </p:ext>
            </p:extLst>
          </p:nvPr>
        </p:nvGraphicFramePr>
        <p:xfrm>
          <a:off x="468333" y="1594586"/>
          <a:ext cx="11255333" cy="3577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7259">
                  <a:extLst>
                    <a:ext uri="{9D8B030D-6E8A-4147-A177-3AD203B41FA5}">
                      <a16:colId xmlns:a16="http://schemas.microsoft.com/office/drawing/2014/main" val="2021103676"/>
                    </a:ext>
                  </a:extLst>
                </a:gridCol>
                <a:gridCol w="2154551">
                  <a:extLst>
                    <a:ext uri="{9D8B030D-6E8A-4147-A177-3AD203B41FA5}">
                      <a16:colId xmlns:a16="http://schemas.microsoft.com/office/drawing/2014/main" val="3377150152"/>
                    </a:ext>
                  </a:extLst>
                </a:gridCol>
                <a:gridCol w="4235116">
                  <a:extLst>
                    <a:ext uri="{9D8B030D-6E8A-4147-A177-3AD203B41FA5}">
                      <a16:colId xmlns:a16="http://schemas.microsoft.com/office/drawing/2014/main" val="2464633022"/>
                    </a:ext>
                  </a:extLst>
                </a:gridCol>
                <a:gridCol w="1758407">
                  <a:extLst>
                    <a:ext uri="{9D8B030D-6E8A-4147-A177-3AD203B41FA5}">
                      <a16:colId xmlns:a16="http://schemas.microsoft.com/office/drawing/2014/main" val="634590024"/>
                    </a:ext>
                  </a:extLst>
                </a:gridCol>
              </a:tblGrid>
              <a:tr h="377290">
                <a:tc>
                  <a:txBody>
                    <a:bodyPr/>
                    <a:lstStyle/>
                    <a:p>
                      <a:r>
                        <a:rPr lang="en-CA" dirty="0"/>
                        <a:t>Study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Study design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Results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Ref.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769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17 young subjects (21-33 y.o.), 23 elderly (68-88 y.o.)</a:t>
                      </a:r>
                    </a:p>
                    <a:p>
                      <a:r>
                        <a:rPr lang="en-CA" dirty="0"/>
                        <a:t>19 </a:t>
                      </a:r>
                      <a:r>
                        <a:rPr lang="en-CA" b="1" dirty="0"/>
                        <a:t>centenarians</a:t>
                      </a:r>
                      <a:r>
                        <a:rPr lang="en-CA" dirty="0"/>
                        <a:t> (99-107 y.o.), 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Cross-sectional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Centenarians more diverse core microbiota than the young and elderly:</a:t>
                      </a:r>
                    </a:p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Reduced levels of </a:t>
                      </a:r>
                      <a:r>
                        <a:rPr lang="en-US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F.prausnitzii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and </a:t>
                      </a:r>
                      <a:r>
                        <a:rPr lang="en-US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E.rectale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increased levels of </a:t>
                      </a:r>
                      <a:r>
                        <a:rPr lang="en-US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Methanobrevibacter smithii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and </a:t>
                      </a:r>
                      <a:r>
                        <a:rPr lang="en-US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Bifidobacterium adolescentis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>
                          <a:hlinkClick r:id="rId3"/>
                        </a:rPr>
                        <a:t>Wu et al 2019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736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 </a:t>
                      </a:r>
                      <a:r>
                        <a:rPr lang="es-ES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centenarians</a:t>
                      </a:r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(99-104 y.o.)</a:t>
                      </a:r>
                      <a:br>
                        <a:rPr lang="es-ES" dirty="0"/>
                      </a:br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 elderly (63-78 y.o.)</a:t>
                      </a:r>
                      <a:br>
                        <a:rPr lang="es-ES" dirty="0"/>
                      </a:br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young adults (25-40 y.o.), Italy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Cross-sectional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Similar microbiota between young adults and 70 y.o. Differences in centenarians: rearranged </a:t>
                      </a:r>
                      <a:r>
                        <a:rPr lang="en-CA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Firmicutes</a:t>
                      </a:r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increased facultative anaerobes like </a:t>
                      </a:r>
                      <a:r>
                        <a:rPr lang="en-CA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Proteobacteria</a:t>
                      </a:r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and </a:t>
                      </a:r>
                      <a:r>
                        <a:rPr lang="en-CA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Bacilli</a:t>
                      </a:r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increased </a:t>
                      </a:r>
                      <a:r>
                        <a:rPr lang="en-CA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E.limosum</a:t>
                      </a:r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and </a:t>
                      </a:r>
                      <a:r>
                        <a:rPr lang="en-CA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A.muciniphila.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>
                          <a:hlinkClick r:id="rId4"/>
                        </a:rPr>
                        <a:t>Biagi et al 2010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330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3720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96F30-1C5F-2244-5FAF-6091F66A8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33FC0-496D-928C-68D7-1393201E6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Gut Microbiome &amp; Aging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C64ED7D-D870-2E7A-3C30-D5FDA91B18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4075658"/>
              </p:ext>
            </p:extLst>
          </p:nvPr>
        </p:nvGraphicFramePr>
        <p:xfrm>
          <a:off x="529389" y="1530418"/>
          <a:ext cx="10998660" cy="2480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6527">
                  <a:extLst>
                    <a:ext uri="{9D8B030D-6E8A-4147-A177-3AD203B41FA5}">
                      <a16:colId xmlns:a16="http://schemas.microsoft.com/office/drawing/2014/main" val="2021103676"/>
                    </a:ext>
                  </a:extLst>
                </a:gridCol>
                <a:gridCol w="3080084">
                  <a:extLst>
                    <a:ext uri="{9D8B030D-6E8A-4147-A177-3AD203B41FA5}">
                      <a16:colId xmlns:a16="http://schemas.microsoft.com/office/drawing/2014/main" val="3377150152"/>
                    </a:ext>
                  </a:extLst>
                </a:gridCol>
                <a:gridCol w="3282634">
                  <a:extLst>
                    <a:ext uri="{9D8B030D-6E8A-4147-A177-3AD203B41FA5}">
                      <a16:colId xmlns:a16="http://schemas.microsoft.com/office/drawing/2014/main" val="2464633022"/>
                    </a:ext>
                  </a:extLst>
                </a:gridCol>
                <a:gridCol w="2149415">
                  <a:extLst>
                    <a:ext uri="{9D8B030D-6E8A-4147-A177-3AD203B41FA5}">
                      <a16:colId xmlns:a16="http://schemas.microsoft.com/office/drawing/2014/main" val="634590024"/>
                    </a:ext>
                  </a:extLst>
                </a:gridCol>
              </a:tblGrid>
              <a:tr h="377290">
                <a:tc>
                  <a:txBody>
                    <a:bodyPr/>
                    <a:lstStyle/>
                    <a:p>
                      <a:r>
                        <a:rPr lang="en-CA" dirty="0"/>
                        <a:t>Study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Study design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Results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Ref.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769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Adults (&gt; 40 y.o.)</a:t>
                      </a:r>
                    </a:p>
                    <a:p>
                      <a:r>
                        <a:rPr lang="en-CA" dirty="0"/>
                        <a:t>N=650, U.S.A.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Randomized, double-blind, placebo-controlled study with postbiotic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Measuring cognitive function, fatigue, sleep score at 8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>
                          <a:hlinkClick r:id="rId3"/>
                        </a:rPr>
                        <a:t>NCT07060898</a:t>
                      </a:r>
                      <a:endParaRPr lang="en-CA" dirty="0"/>
                    </a:p>
                    <a:p>
                      <a:r>
                        <a:rPr lang="en-CA" dirty="0"/>
                        <a:t>Active, not recruiting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425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Adults (50-75 y.o.)</a:t>
                      </a:r>
                    </a:p>
                    <a:p>
                      <a:r>
                        <a:rPr lang="en-CA" dirty="0"/>
                        <a:t>N=236, 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/>
                        <a:t>Randomized, double-blind, placebo-controlled study of postbiotic for 12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Measuring stress, anxiety, cognition/memory, grip strength, chronic inflammation at 12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>
                          <a:hlinkClick r:id="rId4"/>
                        </a:rPr>
                        <a:t>NCT07110896</a:t>
                      </a:r>
                      <a:endParaRPr lang="en-CA" dirty="0"/>
                    </a:p>
                    <a:p>
                      <a:r>
                        <a:rPr lang="en-CA" dirty="0"/>
                        <a:t>Not yet recruiting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206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0219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0794F-3C82-3432-F8C5-6C25503CC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Aging Animal Models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F1B947-FFBC-B338-BDCC-0095B5294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61332" y="1408986"/>
            <a:ext cx="8211696" cy="790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8443AD-A0AC-8C4D-119D-D095AE104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569" y="2178995"/>
            <a:ext cx="8221222" cy="11145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EB3E2B-0572-F4AF-62BE-B49B4680A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043" y="3337712"/>
            <a:ext cx="8240275" cy="1133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BE6307-A244-73AD-79AF-18D62922D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043" y="4482028"/>
            <a:ext cx="8240275" cy="20386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65CE4E-2437-958B-9DB7-EE5221EB4064}"/>
              </a:ext>
            </a:extLst>
          </p:cNvPr>
          <p:cNvSpPr txBox="1"/>
          <p:nvPr/>
        </p:nvSpPr>
        <p:spPr>
          <a:xfrm>
            <a:off x="9449643" y="6471717"/>
            <a:ext cx="28613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Tsai et al 2020 Biosci Microbiota Food Health</a:t>
            </a:r>
          </a:p>
          <a:p>
            <a:r>
              <a:rPr lang="en-CA" sz="1100" dirty="0">
                <a:hlinkClick r:id="rId7"/>
              </a:rPr>
              <a:t>doi: 10.12938/bmfh.2020-026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3137745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A935F-0E91-BD79-9BD5-37AF01A3E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Interpreting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4480D-42D4-B642-2ABA-0A43EBFAF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cs typeface="Roboto" panose="02000000000000000000" pitchFamily="2" charset="0"/>
              </a:rPr>
              <a:t>What is the nature of the outcome?</a:t>
            </a:r>
          </a:p>
          <a:p>
            <a:pPr lvl="1"/>
            <a:r>
              <a:rPr lang="en-CA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Biological vs functional aging</a:t>
            </a:r>
          </a:p>
          <a:p>
            <a:r>
              <a:rPr lang="en-CA" dirty="0">
                <a:cs typeface="Roboto" panose="02000000000000000000" pitchFamily="2" charset="0"/>
              </a:rPr>
              <a:t>Assessing clinical meaningfulness</a:t>
            </a:r>
          </a:p>
          <a:p>
            <a:pPr lvl="1"/>
            <a:r>
              <a:rPr lang="en-CA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Are there gains in health or quality of life?</a:t>
            </a:r>
          </a:p>
          <a:p>
            <a:pPr lvl="1"/>
            <a:r>
              <a:rPr lang="en-CA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Small gains may not translate to substantial functional improvement in older adults</a:t>
            </a:r>
          </a:p>
          <a:p>
            <a:r>
              <a:rPr lang="en-CA" dirty="0">
                <a:cs typeface="Roboto" panose="02000000000000000000" pitchFamily="2" charset="0"/>
              </a:rPr>
              <a:t>Lack of standardized definition and validated endpoints complicates cross-trial comparison</a:t>
            </a:r>
          </a:p>
          <a:p>
            <a:pPr lvl="1"/>
            <a:r>
              <a:rPr lang="en-CA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Causes vs Associations - Biological nature of aging still being elucidated </a:t>
            </a:r>
          </a:p>
          <a:p>
            <a:pPr lvl="1"/>
            <a:r>
              <a:rPr lang="en-CA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Cell-specific aging – biomarkers in blood may not reflect aging in organ systems</a:t>
            </a:r>
          </a:p>
          <a:p>
            <a:r>
              <a:rPr lang="en-CA" dirty="0">
                <a:cs typeface="Roboto" panose="02000000000000000000" pitchFamily="2" charset="0"/>
              </a:rPr>
              <a:t>Are outcomes validated and appropriate for older populations?</a:t>
            </a:r>
          </a:p>
        </p:txBody>
      </p:sp>
    </p:spTree>
    <p:extLst>
      <p:ext uri="{BB962C8B-B14F-4D97-AF65-F5344CB8AC3E}">
        <p14:creationId xmlns:p14="http://schemas.microsoft.com/office/powerpoint/2010/main" val="2944976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2D63B-104D-3793-C918-D30956A36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Speaker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1DFF9-389C-ADC2-7AB3-C25DC0300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5378" y="5429867"/>
            <a:ext cx="3772800" cy="738012"/>
          </a:xfrm>
        </p:spPr>
        <p:txBody>
          <a:bodyPr>
            <a:normAutofit lnSpcReduction="10000"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Stephanie-Anne Girard, PhD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Director, Scientific Affairs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SGS Nutrasource</a:t>
            </a:r>
          </a:p>
        </p:txBody>
      </p:sp>
      <p:pic>
        <p:nvPicPr>
          <p:cNvPr id="6" name="Picture 5" descr="A person with long brown hair smiling&#10;&#10;Description automatically generated">
            <a:extLst>
              <a:ext uri="{FF2B5EF4-FFF2-40B4-BE49-F238E27FC236}">
                <a16:creationId xmlns:a16="http://schemas.microsoft.com/office/drawing/2014/main" id="{E93BD879-BDD8-4984-C002-BB5AAD36B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378" y="1655749"/>
            <a:ext cx="2697356" cy="269735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86E5F4-9F9F-A547-3D7A-B4961008337D}"/>
              </a:ext>
            </a:extLst>
          </p:cNvPr>
          <p:cNvSpPr txBox="1">
            <a:spLocks/>
          </p:cNvSpPr>
          <p:nvPr/>
        </p:nvSpPr>
        <p:spPr>
          <a:xfrm>
            <a:off x="5334000" y="1655749"/>
            <a:ext cx="6858000" cy="51788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500" dirty="0">
                <a:solidFill>
                  <a:prstClr val="black"/>
                </a:solidFill>
                <a:cs typeface="Roboto" panose="02000000000000000000" pitchFamily="2" charset="0"/>
              </a:rPr>
              <a:t>15+ years of natural health product/dietary supplement and pharmaceutical clinical research experience</a:t>
            </a:r>
          </a:p>
          <a:p>
            <a:pPr defTabSz="609630">
              <a:lnSpc>
                <a:spcPct val="100000"/>
              </a:lnSpc>
              <a:spcBef>
                <a:spcPts val="0"/>
              </a:spcBef>
              <a:defRPr/>
            </a:pPr>
            <a:endParaRPr lang="en-US" sz="1500" dirty="0">
              <a:solidFill>
                <a:prstClr val="black"/>
              </a:solidFill>
              <a:cs typeface="Roboto" panose="02000000000000000000" pitchFamily="2" charset="0"/>
            </a:endParaRPr>
          </a:p>
          <a:p>
            <a:pPr defTabSz="60963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500" dirty="0">
                <a:solidFill>
                  <a:prstClr val="black"/>
                </a:solidFill>
                <a:cs typeface="Roboto" panose="02000000000000000000" pitchFamily="2" charset="0"/>
              </a:rPr>
              <a:t>Education</a:t>
            </a:r>
          </a:p>
          <a:p>
            <a:pPr lvl="1" defTabSz="60963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5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PhD in Nutritional Sciences from the University of Florida </a:t>
            </a:r>
          </a:p>
          <a:p>
            <a:pPr lvl="1" defTabSz="60963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5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Post–Doctoral degree through an Industrial R&amp;D Fellowship Program from the Natural Sciences and Engineering Research Council of Canada (NSERC) in collaboration with Lallemand Health Solutions.</a:t>
            </a:r>
          </a:p>
          <a:p>
            <a:pPr lvl="1" defTabSz="609630">
              <a:lnSpc>
                <a:spcPct val="100000"/>
              </a:lnSpc>
              <a:spcBef>
                <a:spcPts val="0"/>
              </a:spcBef>
              <a:defRPr/>
            </a:pPr>
            <a:endParaRPr lang="en-US" sz="15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60963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5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Director, Scientific Affairs at SGS Nutrasource</a:t>
            </a:r>
          </a:p>
          <a:p>
            <a:pPr lvl="1" defTabSz="60963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5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 the development of high-quality scientific documents, data interpretation, and clinical trial design, working closely with teams across biostatistics, medical writing, and regulatory affairs. </a:t>
            </a:r>
          </a:p>
          <a:p>
            <a:pPr lvl="2" defTabSz="609630">
              <a:lnSpc>
                <a:spcPct val="100000"/>
              </a:lnSpc>
              <a:spcBef>
                <a:spcPts val="0"/>
              </a:spcBef>
              <a:defRPr/>
            </a:pPr>
            <a:endParaRPr lang="en-US" sz="15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60963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500" dirty="0">
                <a:solidFill>
                  <a:prstClr val="black"/>
                </a:solidFill>
                <a:cs typeface="Roboto" panose="02000000000000000000" pitchFamily="2" charset="0"/>
              </a:rPr>
              <a:t>15+ published scientific articles in peer-reviewed journals</a:t>
            </a:r>
          </a:p>
          <a:p>
            <a:pPr marL="0" indent="0" defTabSz="60963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500" dirty="0">
              <a:solidFill>
                <a:prstClr val="black"/>
              </a:solidFill>
              <a:cs typeface="Roboto" panose="02000000000000000000" pitchFamily="2" charset="0"/>
            </a:endParaRPr>
          </a:p>
          <a:p>
            <a:r>
              <a:rPr lang="en-US" sz="1500" dirty="0">
                <a:effectLst/>
                <a:cs typeface="Roboto" panose="02000000000000000000" pitchFamily="2" charset="0"/>
              </a:rPr>
              <a:t>WIN </a:t>
            </a:r>
          </a:p>
          <a:p>
            <a:pPr lvl="1"/>
            <a:r>
              <a:rPr lang="en-US" sz="15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Scientific Committee </a:t>
            </a:r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Member </a:t>
            </a:r>
            <a:r>
              <a:rPr lang="en-US" sz="15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</a:p>
          <a:p>
            <a:pPr lvl="1"/>
            <a:r>
              <a:rPr lang="en-US" sz="15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Webinar Committee Co-Chair</a:t>
            </a:r>
          </a:p>
        </p:txBody>
      </p:sp>
    </p:spTree>
    <p:extLst>
      <p:ext uri="{BB962C8B-B14F-4D97-AF65-F5344CB8AC3E}">
        <p14:creationId xmlns:p14="http://schemas.microsoft.com/office/powerpoint/2010/main" val="674972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08008-2BD0-2B0F-BC81-9855B06EF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1E072AC-B668-357D-FD5D-6BD612F3B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86" y="449419"/>
            <a:ext cx="10515600" cy="1325563"/>
          </a:xfrm>
        </p:spPr>
        <p:txBody>
          <a:bodyPr/>
          <a:lstStyle/>
          <a:p>
            <a:r>
              <a:rPr lang="en-CA" dirty="0"/>
              <a:t>Interpreting Outcomes</a:t>
            </a:r>
            <a:br>
              <a:rPr lang="en-CA" dirty="0"/>
            </a:br>
            <a:r>
              <a:rPr lang="en-CA" sz="2900" spc="-185" dirty="0">
                <a:solidFill>
                  <a:srgbClr val="663795"/>
                </a:solidFill>
                <a:latin typeface="Roboto"/>
                <a:ea typeface="Roboto"/>
                <a:cs typeface="Roboto"/>
              </a:rPr>
              <a:t>Validated Questionnaires for older adults (≥60-65 y.o.)</a:t>
            </a: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B54866F7-5ECA-1269-081F-71F2DF539C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5469215"/>
              </p:ext>
            </p:extLst>
          </p:nvPr>
        </p:nvGraphicFramePr>
        <p:xfrm>
          <a:off x="200722" y="1874520"/>
          <a:ext cx="11653024" cy="26212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572322">
                  <a:extLst>
                    <a:ext uri="{9D8B030D-6E8A-4147-A177-3AD203B41FA5}">
                      <a16:colId xmlns:a16="http://schemas.microsoft.com/office/drawing/2014/main" val="1150567917"/>
                    </a:ext>
                  </a:extLst>
                </a:gridCol>
                <a:gridCol w="1831634">
                  <a:extLst>
                    <a:ext uri="{9D8B030D-6E8A-4147-A177-3AD203B41FA5}">
                      <a16:colId xmlns:a16="http://schemas.microsoft.com/office/drawing/2014/main" val="895894157"/>
                    </a:ext>
                  </a:extLst>
                </a:gridCol>
                <a:gridCol w="1668163">
                  <a:extLst>
                    <a:ext uri="{9D8B030D-6E8A-4147-A177-3AD203B41FA5}">
                      <a16:colId xmlns:a16="http://schemas.microsoft.com/office/drawing/2014/main" val="2957671040"/>
                    </a:ext>
                  </a:extLst>
                </a:gridCol>
                <a:gridCol w="1713250">
                  <a:extLst>
                    <a:ext uri="{9D8B030D-6E8A-4147-A177-3AD203B41FA5}">
                      <a16:colId xmlns:a16="http://schemas.microsoft.com/office/drawing/2014/main" val="1076871358"/>
                    </a:ext>
                  </a:extLst>
                </a:gridCol>
                <a:gridCol w="1867977">
                  <a:extLst>
                    <a:ext uri="{9D8B030D-6E8A-4147-A177-3AD203B41FA5}">
                      <a16:colId xmlns:a16="http://schemas.microsoft.com/office/drawing/2014/main" val="1651958343"/>
                    </a:ext>
                  </a:extLst>
                </a:gridCol>
                <a:gridCol w="1538869">
                  <a:extLst>
                    <a:ext uri="{9D8B030D-6E8A-4147-A177-3AD203B41FA5}">
                      <a16:colId xmlns:a16="http://schemas.microsoft.com/office/drawing/2014/main" val="1839056343"/>
                    </a:ext>
                  </a:extLst>
                </a:gridCol>
                <a:gridCol w="1460809">
                  <a:extLst>
                    <a:ext uri="{9D8B030D-6E8A-4147-A177-3AD203B41FA5}">
                      <a16:colId xmlns:a16="http://schemas.microsoft.com/office/drawing/2014/main" val="962814880"/>
                    </a:ext>
                  </a:extLst>
                </a:gridCol>
              </a:tblGrid>
              <a:tr h="491706">
                <a:tc>
                  <a:txBody>
                    <a:bodyPr/>
                    <a:lstStyle/>
                    <a:p>
                      <a:r>
                        <a:rPr lang="en-CA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Category</a:t>
                      </a:r>
                    </a:p>
                  </a:txBody>
                  <a:tcPr>
                    <a:solidFill>
                      <a:srgbClr val="66379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Frailty and Physical Function</a:t>
                      </a:r>
                    </a:p>
                  </a:txBody>
                  <a:tcPr>
                    <a:solidFill>
                      <a:srgbClr val="66379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Cognition</a:t>
                      </a:r>
                    </a:p>
                  </a:txBody>
                  <a:tcPr>
                    <a:solidFill>
                      <a:srgbClr val="66379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Mental Health</a:t>
                      </a:r>
                    </a:p>
                  </a:txBody>
                  <a:tcPr>
                    <a:solidFill>
                      <a:srgbClr val="66379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Nutrition</a:t>
                      </a:r>
                    </a:p>
                  </a:txBody>
                  <a:tcPr>
                    <a:solidFill>
                      <a:srgbClr val="66379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Quality of Life</a:t>
                      </a:r>
                    </a:p>
                  </a:txBody>
                  <a:tcPr>
                    <a:solidFill>
                      <a:srgbClr val="66379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Sleep</a:t>
                      </a:r>
                    </a:p>
                  </a:txBody>
                  <a:tcPr>
                    <a:solidFill>
                      <a:srgbClr val="6637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749033"/>
                  </a:ext>
                </a:extLst>
              </a:tr>
              <a:tr h="389455">
                <a:tc>
                  <a:txBody>
                    <a:bodyPr/>
                    <a:lstStyle/>
                    <a:p>
                      <a:r>
                        <a:rPr lang="en-CA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Questionnaires validated in older adults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FRAIL Scale,</a:t>
                      </a:r>
                    </a:p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Tilburg Frailty Indicator (TFI)</a:t>
                      </a:r>
                    </a:p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Clinical Frailty Scale</a:t>
                      </a:r>
                    </a:p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SARC-F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MoCA (Montreal Cognitive Assessment)</a:t>
                      </a:r>
                    </a:p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MMSE (Mini Mental State Examination)</a:t>
                      </a:r>
                    </a:p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ADAS-Cog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Geriatric Depression Scale (GDS-15/GDS-30)</a:t>
                      </a:r>
                    </a:p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Geriatric Anxiety Inventory (GAI)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Mini Nutritional Assessment (MNA)</a:t>
                      </a:r>
                    </a:p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Simplified Nutrition Appetite Questionnaire (SNAQ)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WHOQOL-OLD</a:t>
                      </a:r>
                    </a:p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OPQOL-35 / OPQOL-13</a:t>
                      </a:r>
                    </a:p>
                    <a:p>
                      <a:pPr marL="180000" indent="-144000"/>
                      <a:endParaRPr lang="en-CA" sz="1600" i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Pittsburgh Sleep Quality  Index (PSQI)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341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0905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4776C-2142-4E0A-C072-21E5269A2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2FC1181-F36B-2AB0-1FD2-AF4E85F0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86" y="449419"/>
            <a:ext cx="10515600" cy="1325563"/>
          </a:xfrm>
        </p:spPr>
        <p:txBody>
          <a:bodyPr/>
          <a:lstStyle/>
          <a:p>
            <a:r>
              <a:rPr lang="en-CA" dirty="0"/>
              <a:t>Interpreting Outcomes</a:t>
            </a:r>
            <a:br>
              <a:rPr lang="en-CA" dirty="0"/>
            </a:br>
            <a:r>
              <a:rPr lang="en-CA" sz="2900" spc="-185" dirty="0">
                <a:solidFill>
                  <a:srgbClr val="663795"/>
                </a:solidFill>
                <a:latin typeface="Roboto"/>
                <a:ea typeface="Roboto"/>
                <a:cs typeface="Roboto"/>
              </a:rPr>
              <a:t>Limited Validity for Aging Population</a:t>
            </a: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82418B56-19C2-78B7-E541-4F384179D1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2238608"/>
              </p:ext>
            </p:extLst>
          </p:nvPr>
        </p:nvGraphicFramePr>
        <p:xfrm>
          <a:off x="200722" y="1874520"/>
          <a:ext cx="11797990" cy="344424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572322">
                  <a:extLst>
                    <a:ext uri="{9D8B030D-6E8A-4147-A177-3AD203B41FA5}">
                      <a16:colId xmlns:a16="http://schemas.microsoft.com/office/drawing/2014/main" val="1150567917"/>
                    </a:ext>
                  </a:extLst>
                </a:gridCol>
                <a:gridCol w="1831634">
                  <a:extLst>
                    <a:ext uri="{9D8B030D-6E8A-4147-A177-3AD203B41FA5}">
                      <a16:colId xmlns:a16="http://schemas.microsoft.com/office/drawing/2014/main" val="895894157"/>
                    </a:ext>
                  </a:extLst>
                </a:gridCol>
                <a:gridCol w="1668163">
                  <a:extLst>
                    <a:ext uri="{9D8B030D-6E8A-4147-A177-3AD203B41FA5}">
                      <a16:colId xmlns:a16="http://schemas.microsoft.com/office/drawing/2014/main" val="2957671040"/>
                    </a:ext>
                  </a:extLst>
                </a:gridCol>
                <a:gridCol w="1713250">
                  <a:extLst>
                    <a:ext uri="{9D8B030D-6E8A-4147-A177-3AD203B41FA5}">
                      <a16:colId xmlns:a16="http://schemas.microsoft.com/office/drawing/2014/main" val="1076871358"/>
                    </a:ext>
                  </a:extLst>
                </a:gridCol>
                <a:gridCol w="1667255">
                  <a:extLst>
                    <a:ext uri="{9D8B030D-6E8A-4147-A177-3AD203B41FA5}">
                      <a16:colId xmlns:a16="http://schemas.microsoft.com/office/drawing/2014/main" val="1651958343"/>
                    </a:ext>
                  </a:extLst>
                </a:gridCol>
                <a:gridCol w="1739591">
                  <a:extLst>
                    <a:ext uri="{9D8B030D-6E8A-4147-A177-3AD203B41FA5}">
                      <a16:colId xmlns:a16="http://schemas.microsoft.com/office/drawing/2014/main" val="1839056343"/>
                    </a:ext>
                  </a:extLst>
                </a:gridCol>
                <a:gridCol w="1605775">
                  <a:extLst>
                    <a:ext uri="{9D8B030D-6E8A-4147-A177-3AD203B41FA5}">
                      <a16:colId xmlns:a16="http://schemas.microsoft.com/office/drawing/2014/main" val="962814880"/>
                    </a:ext>
                  </a:extLst>
                </a:gridCol>
              </a:tblGrid>
              <a:tr h="491706">
                <a:tc>
                  <a:txBody>
                    <a:bodyPr/>
                    <a:lstStyle/>
                    <a:p>
                      <a:r>
                        <a:rPr lang="en-CA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Category</a:t>
                      </a:r>
                    </a:p>
                  </a:txBody>
                  <a:tcPr>
                    <a:solidFill>
                      <a:srgbClr val="66379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Physical Activity</a:t>
                      </a:r>
                    </a:p>
                  </a:txBody>
                  <a:tcPr>
                    <a:solidFill>
                      <a:srgbClr val="66379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Cognition</a:t>
                      </a:r>
                    </a:p>
                  </a:txBody>
                  <a:tcPr>
                    <a:solidFill>
                      <a:srgbClr val="66379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Mental Health</a:t>
                      </a:r>
                    </a:p>
                  </a:txBody>
                  <a:tcPr>
                    <a:solidFill>
                      <a:srgbClr val="66379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Nutrition &amp; Appetite</a:t>
                      </a:r>
                    </a:p>
                  </a:txBody>
                  <a:tcPr>
                    <a:solidFill>
                      <a:srgbClr val="66379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Quality of Life</a:t>
                      </a:r>
                    </a:p>
                  </a:txBody>
                  <a:tcPr>
                    <a:solidFill>
                      <a:srgbClr val="66379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Sleep</a:t>
                      </a:r>
                    </a:p>
                  </a:txBody>
                  <a:tcPr>
                    <a:solidFill>
                      <a:srgbClr val="6637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749033"/>
                  </a:ext>
                </a:extLst>
              </a:tr>
              <a:tr h="389455">
                <a:tc>
                  <a:txBody>
                    <a:bodyPr/>
                    <a:lstStyle/>
                    <a:p>
                      <a:r>
                        <a:rPr lang="en-CA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High Cognitive Load or Poor Fit for 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IPAQ</a:t>
                      </a:r>
                    </a:p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GPAQ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STROOP Task</a:t>
                      </a:r>
                    </a:p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Digit Symbol Substitution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Beck Depression Inventory (BDI)</a:t>
                      </a:r>
                    </a:p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STAI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General Appetite VAS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Adult QoL tools without elderly validation (e.g. Nottingham Health Profile)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Smartphone/app-based sleep diaries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341747"/>
                  </a:ext>
                </a:extLst>
              </a:tr>
              <a:tr h="389455">
                <a:tc>
                  <a:txBody>
                    <a:bodyPr/>
                    <a:lstStyle/>
                    <a:p>
                      <a:r>
                        <a:rPr lang="en-CA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Main issue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Recall bias</a:t>
                      </a:r>
                    </a:p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Inaccurate intensity Estimation</a:t>
                      </a:r>
                    </a:p>
                    <a:p>
                      <a:pPr marL="180000" indent="-144000">
                        <a:buFont typeface="Arial" panose="020B0604020202020204" pitchFamily="34" charset="0"/>
                        <a:buNone/>
                      </a:pPr>
                      <a:endParaRPr lang="en-CA" sz="1600" i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Education and age bias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Somatic symptom overlap</a:t>
                      </a:r>
                    </a:p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Low specificity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Issues with vision, motor control and cognition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Misses aging-specific domains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44000">
                        <a:buFont typeface="Arial" panose="020B0604020202020204" pitchFamily="34" charset="0"/>
                        <a:buChar char="•"/>
                      </a:pPr>
                      <a:r>
                        <a:rPr lang="en-CA" sz="1600" i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Digital literacy barriers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282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1137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266A3-45D5-142D-6B3F-7AE0BC9B3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0BE3-02A4-41A0-F611-0BD18CB6C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Clinical Design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DF78A-1C86-83CB-1F5A-B66088CFE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>
                <a:cs typeface="Roboto" panose="02000000000000000000" pitchFamily="2" charset="0"/>
              </a:rPr>
              <a:t>Population considerations – Defining “Healthy”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More nuanced than defining health in young adults</a:t>
            </a:r>
            <a:endParaRPr lang="en-CA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“Healthy” may include managed chronic conditions (hypertension, mild dyslipidemia)</a:t>
            </a:r>
            <a:endParaRPr lang="en-CA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/>
            <a:r>
              <a:rPr lang="en-CA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Consideration of polypharmacy and drug–nutrient/supplement interactions</a:t>
            </a:r>
          </a:p>
          <a:p>
            <a:pPr lvl="1"/>
            <a:r>
              <a:rPr lang="en-CA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Implications e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ligibility criteria and achievable recruitment pools</a:t>
            </a:r>
            <a:endParaRPr lang="en-CA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CA" dirty="0">
                <a:cs typeface="Roboto" panose="02000000000000000000" pitchFamily="2" charset="0"/>
              </a:rPr>
              <a:t>Context: Consider the whole person</a:t>
            </a:r>
          </a:p>
          <a:p>
            <a:pPr lvl="1"/>
            <a:r>
              <a:rPr lang="en-CA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Sex, ethnicity, SES, environment, lifestyle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Exposure to lifelong factors (diet, physical activity, stress) creates variable baselines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High risk of underrepresenting subpopulations (e.g., oldest-old, rural, low SES)</a:t>
            </a:r>
            <a:endParaRPr lang="en-CA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43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C598C-10E7-0710-F33C-20101F75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Clinical Design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07E0D-386E-749B-C361-721C41B4E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986" y="1456657"/>
            <a:ext cx="11204028" cy="4351338"/>
          </a:xfrm>
        </p:spPr>
        <p:txBody>
          <a:bodyPr>
            <a:noAutofit/>
          </a:bodyPr>
          <a:lstStyle/>
          <a:p>
            <a:r>
              <a:rPr lang="en-CA" dirty="0">
                <a:cs typeface="Roboto" panose="02000000000000000000" pitchFamily="2" charset="0"/>
              </a:rPr>
              <a:t>Safety &amp; Tolerability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Safety thresholds must be age-adjusted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Events tolerable for 40–60 y.o. may be unacceptable for 65+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Increased sensitivity to GI effects, hemodynamic changes, sleep disruption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Monitor for interactions with existing medications and comorbidities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Design for early detection of minor safety signals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Outcome Selection &amp; Measurement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Choose outcomes that are meaningful to aging (mobility, cognition, vitality, fatigue, GI comfort)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Consider slower physiological changes (need for sensitive or composite endpoints)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Use validated tools for older adults (e.g., SPPB, gait speed, GSRS, PROMs for aging)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Risk of floor/ceiling effects if tools not validated in aging populations</a:t>
            </a:r>
          </a:p>
        </p:txBody>
      </p:sp>
    </p:spTree>
    <p:extLst>
      <p:ext uri="{BB962C8B-B14F-4D97-AF65-F5344CB8AC3E}">
        <p14:creationId xmlns:p14="http://schemas.microsoft.com/office/powerpoint/2010/main" val="1991803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9BA48-4D68-6FDA-ED25-F83A1CC20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D80A4-AE6D-EF10-CFAE-06700B53F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Clinical Design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B796E-6496-18D5-4542-14BDE083D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985" y="1456656"/>
            <a:ext cx="11292853" cy="5278681"/>
          </a:xfrm>
        </p:spPr>
        <p:txBody>
          <a:bodyPr>
            <a:noAutofit/>
          </a:bodyPr>
          <a:lstStyle/>
          <a:p>
            <a:r>
              <a:rPr lang="en-US" dirty="0">
                <a:cs typeface="Roboto" panose="02000000000000000000" pitchFamily="2" charset="0"/>
              </a:rPr>
              <a:t>Study Logistics &amp; Feasibility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Visit burden: reduce travel, include home-based or hybrid assessments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Ensure accessibility: transportation, mobility accommodations, larger font, hearing-friendly environment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Retention strategies must be adapted to older participants</a:t>
            </a:r>
          </a:p>
          <a:p>
            <a:r>
              <a:rPr lang="en-US" dirty="0">
                <a:cs typeface="Roboto" panose="02000000000000000000" pitchFamily="2" charset="0"/>
              </a:rPr>
              <a:t>Intervention Practicality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Ease of use: dosage form, swallowability, taste, packaging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Timing with meals and medications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Realistic adherence expectations in daily life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Consider cognitive load for instructions or complex regimens</a:t>
            </a:r>
          </a:p>
          <a:p>
            <a:r>
              <a:rPr lang="en-US" dirty="0">
                <a:cs typeface="Roboto" panose="02000000000000000000" pitchFamily="2" charset="0"/>
              </a:rPr>
              <a:t>Ethical and Equity Considerations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Avoid excluding older adults without strong justification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Ensure informed consent procedures consider sensory or cognitive limitations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Include diverse aging populations to enhance real-world relevance</a:t>
            </a:r>
          </a:p>
          <a:p>
            <a:endParaRPr lang="en-CA" sz="2000" dirty="0"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712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C7B4E-9891-0DC7-CFA9-49B53724C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F4C5E-C8CD-29E8-AB13-5263B0397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986" y="1563326"/>
            <a:ext cx="10515600" cy="4731621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clinicaltrials.gov</a:t>
            </a:r>
          </a:p>
          <a:p>
            <a:pPr marL="0" indent="0">
              <a:buNone/>
            </a:pPr>
            <a:r>
              <a:rPr lang="en-CA" dirty="0"/>
              <a:t>Search conducted on 03DEC2025</a:t>
            </a:r>
          </a:p>
          <a:p>
            <a:pPr marL="0" indent="0">
              <a:buNone/>
            </a:pPr>
            <a:r>
              <a:rPr lang="en-CA" sz="2000" dirty="0">
                <a:solidFill>
                  <a:srgbClr val="7030A0"/>
                </a:solidFill>
              </a:rPr>
              <a:t>Condition/disease: </a:t>
            </a:r>
            <a:r>
              <a:rPr lang="en-US" sz="2000" dirty="0"/>
              <a:t>aging OR aging well OR aging and geriatric health OR aging signs OR aging process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7030A0"/>
                </a:solidFill>
              </a:rPr>
              <a:t>Eligibility:</a:t>
            </a:r>
            <a:r>
              <a:rPr lang="en-US" sz="2000" dirty="0"/>
              <a:t> Older adult (65+), Accepts healthy volunteers</a:t>
            </a:r>
          </a:p>
          <a:p>
            <a:pPr marL="0" indent="0">
              <a:buNone/>
            </a:pPr>
            <a:r>
              <a:rPr lang="en-CA" sz="2000" dirty="0">
                <a:solidFill>
                  <a:srgbClr val="7030A0"/>
                </a:solidFill>
              </a:rPr>
              <a:t>Results:</a:t>
            </a:r>
            <a:r>
              <a:rPr lang="en-CA" sz="2000" dirty="0"/>
              <a:t> 539 Clinical Studies</a:t>
            </a:r>
          </a:p>
          <a:p>
            <a:pPr marL="0" indent="0">
              <a:buNone/>
            </a:pPr>
            <a:endParaRPr lang="en-CA" sz="2000" dirty="0"/>
          </a:p>
          <a:p>
            <a:pPr marL="0" indent="0">
              <a:buNone/>
            </a:pPr>
            <a:r>
              <a:rPr lang="en-CA" sz="2000" dirty="0"/>
              <a:t>393 interventional</a:t>
            </a:r>
          </a:p>
          <a:p>
            <a:pPr marL="0" indent="0">
              <a:buNone/>
            </a:pPr>
            <a:r>
              <a:rPr lang="en-CA" sz="2000" dirty="0"/>
              <a:t>146 observational</a:t>
            </a:r>
            <a:endParaRPr lang="en-C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0B89FF-C42A-E55E-7062-621D766FE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86" y="44941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CA" dirty="0"/>
              <a:t>Ongoing Clinical Trials</a:t>
            </a:r>
            <a:br>
              <a:rPr lang="en-CA" dirty="0"/>
            </a:br>
            <a:r>
              <a:rPr lang="en-CA" sz="3200" spc="-185" dirty="0">
                <a:solidFill>
                  <a:srgbClr val="663795"/>
                </a:solidFill>
                <a:latin typeface="Roboto"/>
                <a:ea typeface="Roboto"/>
                <a:cs typeface="Roboto"/>
              </a:rPr>
              <a:t>Active, not recruiting OR Recruiting OR Not yet recruiting</a:t>
            </a:r>
            <a:br>
              <a:rPr lang="en-US" b="1" spc="-185" dirty="0">
                <a:solidFill>
                  <a:srgbClr val="8EC640"/>
                </a:solidFill>
                <a:latin typeface="Roboto"/>
                <a:ea typeface="Roboto"/>
                <a:cs typeface="Roboto"/>
              </a:rPr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41724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F7592-CA62-C16E-C11B-AA58FC078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08DEB78-BEB3-01A6-5C52-A85B3771F7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0869866"/>
              </p:ext>
            </p:extLst>
          </p:nvPr>
        </p:nvGraphicFramePr>
        <p:xfrm>
          <a:off x="81775" y="735981"/>
          <a:ext cx="12028449" cy="6222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2DE1F36F-74BD-3BDF-0457-C88BF660F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86" y="44941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CA" dirty="0"/>
              <a:t>Ongoing Clinical Trials</a:t>
            </a:r>
            <a:br>
              <a:rPr lang="en-CA" dirty="0"/>
            </a:br>
            <a:r>
              <a:rPr lang="en-CA" sz="3200" spc="-185" dirty="0">
                <a:solidFill>
                  <a:srgbClr val="663795"/>
                </a:solidFill>
                <a:latin typeface="Roboto"/>
                <a:ea typeface="Roboto"/>
                <a:cs typeface="Roboto"/>
              </a:rPr>
              <a:t>Types of Interventions</a:t>
            </a:r>
            <a:br>
              <a:rPr lang="en-CA" sz="3200" spc="-185" dirty="0">
                <a:solidFill>
                  <a:srgbClr val="663795"/>
                </a:solidFill>
                <a:latin typeface="Roboto"/>
                <a:ea typeface="Roboto"/>
                <a:cs typeface="Roboto"/>
              </a:rPr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5223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050E4-9592-F9DD-41F7-73641457F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C22A8-F7B6-0BF7-768C-5BFB928BC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Aging is universal but the rate and quality of aging differ dramatically between individuals.</a:t>
            </a:r>
          </a:p>
          <a:p>
            <a:r>
              <a:rPr lang="en-US" dirty="0"/>
              <a:t>This variability creates a powerful opportunity for targeted interventions, including nutrition and dietary supplements.</a:t>
            </a:r>
          </a:p>
          <a:p>
            <a:r>
              <a:rPr lang="en-US" dirty="0"/>
              <a:t>Emerging biomarkers and functional constructs are advancing how we measure and understand healthy aging.</a:t>
            </a:r>
          </a:p>
          <a:p>
            <a:r>
              <a:rPr lang="en-US" dirty="0"/>
              <a:t>Because aging affects physical, cognitive, metabolic, and psychosocial domains, results must be interpreted through a multidimensional lens, prioritizing clinical and functional relevance and not just statistical significance.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74394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CDC29-18C5-4E5E-2AFD-B03967E678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2522" y="1753171"/>
            <a:ext cx="6279931" cy="2387600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6" name="Picture Placeholder 5" descr="A spoon with pills and a mortar&#10;&#10;Description automatically generated">
            <a:extLst>
              <a:ext uri="{FF2B5EF4-FFF2-40B4-BE49-F238E27FC236}">
                <a16:creationId xmlns:a16="http://schemas.microsoft.com/office/drawing/2014/main" id="{8FA3AF8C-71F8-2C90-938C-3E7D4870E4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r="15263"/>
          <a:stretch>
            <a:fillRect/>
          </a:stretch>
        </p:blipFill>
        <p:spPr/>
      </p:pic>
      <p:pic>
        <p:nvPicPr>
          <p:cNvPr id="4" name="Picture 3" descr="A white arrow in a purple circl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0097B49D-DE5A-938E-4923-A12BBE4BD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03" y="210927"/>
            <a:ext cx="518127" cy="500592"/>
          </a:xfrm>
          <a:prstGeom prst="rect">
            <a:avLst/>
          </a:prstGeom>
        </p:spPr>
      </p:pic>
      <p:pic>
        <p:nvPicPr>
          <p:cNvPr id="5" name="Picture 4" descr="A purple circle with white letters on it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2B17BA35-55B6-C5A8-779F-E6DCDA70EC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697" y="207681"/>
            <a:ext cx="518127" cy="500592"/>
          </a:xfrm>
          <a:prstGeom prst="rect">
            <a:avLst/>
          </a:prstGeom>
        </p:spPr>
      </p:pic>
      <p:pic>
        <p:nvPicPr>
          <p:cNvPr id="7" name="Picture 6" descr="A purple circle with white x in it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68B33D04-3AAD-C4C8-6F5D-7D3A9ECFBC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048" y="165641"/>
            <a:ext cx="500592" cy="50059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E8E4C73D-B2A8-EFAA-3987-08CDFD73E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2813" y="4493802"/>
            <a:ext cx="5707062" cy="1219200"/>
          </a:xfrm>
        </p:spPr>
        <p:txBody>
          <a:bodyPr>
            <a:noAutofit/>
          </a:bodyPr>
          <a:lstStyle/>
          <a:p>
            <a:r>
              <a:rPr lang="en-US" sz="2200" dirty="0"/>
              <a:t>For more information, please contact:</a:t>
            </a:r>
            <a:endParaRPr lang="en-US" sz="2200" b="1" dirty="0"/>
          </a:p>
          <a:p>
            <a:r>
              <a:rPr lang="en-US" sz="2200" b="1" dirty="0"/>
              <a:t>Stephanie-Anne Girard, PhD  </a:t>
            </a:r>
          </a:p>
          <a:p>
            <a:r>
              <a:rPr lang="en-US" sz="2200" dirty="0"/>
              <a:t>Director, Scientific Affairs</a:t>
            </a:r>
          </a:p>
          <a:p>
            <a:r>
              <a:rPr lang="en-US" sz="2200" dirty="0">
                <a:hlinkClick r:id="rId9"/>
              </a:rPr>
              <a:t>sgirard@nutrasource.ca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00981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18454-E5F8-9A62-1126-B85F0AC4E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48AC5-83EA-5652-A0E3-90E7DB4653BD}"/>
              </a:ext>
            </a:extLst>
          </p:cNvPr>
          <p:cNvSpPr txBox="1"/>
          <p:nvPr/>
        </p:nvSpPr>
        <p:spPr>
          <a:xfrm>
            <a:off x="493986" y="1460489"/>
            <a:ext cx="8617930" cy="365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spc="-185" dirty="0">
                <a:solidFill>
                  <a:srgbClr val="663795"/>
                </a:solidFill>
                <a:latin typeface="Roboto"/>
                <a:ea typeface="Roboto"/>
                <a:cs typeface="Roboto"/>
              </a:rPr>
              <a:t>What is Healthy Aging - </a:t>
            </a:r>
            <a:r>
              <a:rPr lang="en-US" sz="2200" spc="-185" dirty="0">
                <a:latin typeface="Roboto"/>
                <a:ea typeface="Roboto"/>
                <a:cs typeface="Roboto"/>
              </a:rPr>
              <a:t>Definition and Trends &amp; Opportunities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spc="-185" dirty="0">
                <a:solidFill>
                  <a:srgbClr val="663795"/>
                </a:solidFill>
                <a:latin typeface="Roboto"/>
                <a:ea typeface="Roboto"/>
                <a:cs typeface="Roboto"/>
              </a:rPr>
              <a:t>Hallmarks of Aging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CA" sz="2400" spc="-185" dirty="0">
                <a:solidFill>
                  <a:srgbClr val="663795"/>
                </a:solidFill>
                <a:latin typeface="Roboto"/>
                <a:ea typeface="Roboto"/>
                <a:cs typeface="Roboto"/>
              </a:rPr>
              <a:t>Biomarkers of Aging</a:t>
            </a:r>
          </a:p>
          <a:p>
            <a:pPr>
              <a:lnSpc>
                <a:spcPct val="110000"/>
              </a:lnSpc>
            </a:pPr>
            <a:r>
              <a:rPr lang="en-CA" sz="2400" spc="-185" dirty="0">
                <a:solidFill>
                  <a:srgbClr val="663795"/>
                </a:solidFill>
                <a:latin typeface="Roboto"/>
                <a:ea typeface="Roboto"/>
                <a:cs typeface="Roboto"/>
              </a:rPr>
              <a:t>Surrogates of Biological Aging </a:t>
            </a:r>
            <a:r>
              <a:rPr lang="en-CA" sz="2200" spc="-185" dirty="0">
                <a:latin typeface="Roboto"/>
                <a:ea typeface="Roboto"/>
                <a:cs typeface="Roboto"/>
              </a:rPr>
              <a:t>- Frailty &amp; Intrinsic Capacity</a:t>
            </a:r>
          </a:p>
          <a:p>
            <a:pPr>
              <a:lnSpc>
                <a:spcPct val="110000"/>
              </a:lnSpc>
            </a:pPr>
            <a:r>
              <a:rPr lang="en-CA" sz="2400" spc="-185" dirty="0">
                <a:solidFill>
                  <a:srgbClr val="663795"/>
                </a:solidFill>
                <a:latin typeface="Roboto"/>
                <a:ea typeface="Roboto"/>
                <a:cs typeface="Roboto"/>
              </a:rPr>
              <a:t>Gut Microbiome and Aging </a:t>
            </a:r>
          </a:p>
          <a:p>
            <a:pPr>
              <a:lnSpc>
                <a:spcPct val="110000"/>
              </a:lnSpc>
            </a:pPr>
            <a:r>
              <a:rPr lang="en-CA" sz="2400" spc="-185" dirty="0">
                <a:solidFill>
                  <a:srgbClr val="663795"/>
                </a:solidFill>
                <a:latin typeface="Roboto"/>
                <a:ea typeface="Roboto"/>
                <a:cs typeface="Roboto"/>
              </a:rPr>
              <a:t>Aging Animal Models</a:t>
            </a:r>
          </a:p>
          <a:p>
            <a:pPr>
              <a:lnSpc>
                <a:spcPct val="110000"/>
              </a:lnSpc>
            </a:pPr>
            <a:r>
              <a:rPr lang="en-CA" sz="2400" spc="-185" dirty="0">
                <a:solidFill>
                  <a:srgbClr val="663795"/>
                </a:solidFill>
                <a:latin typeface="Roboto"/>
                <a:ea typeface="Roboto"/>
                <a:cs typeface="Roboto"/>
              </a:rPr>
              <a:t>Interpreting Outcomes</a:t>
            </a:r>
          </a:p>
          <a:p>
            <a:pPr>
              <a:lnSpc>
                <a:spcPct val="110000"/>
              </a:lnSpc>
            </a:pPr>
            <a:r>
              <a:rPr lang="en-CA" sz="2400" spc="-185" dirty="0">
                <a:solidFill>
                  <a:srgbClr val="663795"/>
                </a:solidFill>
                <a:latin typeface="Roboto"/>
                <a:ea typeface="Roboto"/>
                <a:cs typeface="Roboto"/>
              </a:rPr>
              <a:t>Clinical Design Considerations</a:t>
            </a:r>
          </a:p>
          <a:p>
            <a:pPr>
              <a:lnSpc>
                <a:spcPct val="110000"/>
              </a:lnSpc>
            </a:pPr>
            <a:r>
              <a:rPr lang="en-CA" sz="2400" spc="-185" dirty="0">
                <a:solidFill>
                  <a:srgbClr val="663795"/>
                </a:solidFill>
                <a:latin typeface="Roboto"/>
                <a:ea typeface="Roboto"/>
                <a:cs typeface="Roboto"/>
              </a:rPr>
              <a:t>Ongoing Clinical Trials</a:t>
            </a:r>
          </a:p>
        </p:txBody>
      </p:sp>
    </p:spTree>
    <p:extLst>
      <p:ext uri="{BB962C8B-B14F-4D97-AF65-F5344CB8AC3E}">
        <p14:creationId xmlns:p14="http://schemas.microsoft.com/office/powerpoint/2010/main" val="193186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D3DA3-7283-385F-92FB-CD5DF9D85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985" y="1563329"/>
            <a:ext cx="11393215" cy="4729316"/>
          </a:xfrm>
        </p:spPr>
        <p:txBody>
          <a:bodyPr>
            <a:normAutofit/>
          </a:bodyPr>
          <a:lstStyle/>
          <a:p>
            <a:r>
              <a:rPr lang="en-US" dirty="0">
                <a:cs typeface="Roboto" panose="02000000000000000000" pitchFamily="2" charset="0"/>
              </a:rPr>
              <a:t>Aging = universal biological process; speed and quality varies between individuals</a:t>
            </a:r>
          </a:p>
          <a:p>
            <a:r>
              <a:rPr lang="en-US" dirty="0">
                <a:cs typeface="Roboto" panose="02000000000000000000" pitchFamily="2" charset="0"/>
              </a:rPr>
              <a:t>Biological aging involves accumulation of molecular &amp; cellular damage over time</a:t>
            </a:r>
          </a:p>
          <a:p>
            <a:r>
              <a:rPr lang="en-US" dirty="0">
                <a:cs typeface="Roboto" panose="02000000000000000000" pitchFamily="2" charset="0"/>
              </a:rPr>
              <a:t>Healthy aging = maintaining functional ability across domains: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Physical function &amp; mobility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Cognitive health &amp; mental function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Endocrine, metabolic &amp; immune resilience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Overall well-being and quality of life</a:t>
            </a:r>
          </a:p>
          <a:p>
            <a:r>
              <a:rPr lang="en-US" dirty="0">
                <a:cs typeface="Roboto" panose="02000000000000000000" pitchFamily="2" charset="0"/>
              </a:rPr>
              <a:t>World Health Organization (WHO) definition: “the process of developing and maintaining the functional abilities that enable well-being in older age”</a:t>
            </a:r>
          </a:p>
          <a:p>
            <a:r>
              <a:rPr lang="en-US" dirty="0">
                <a:cs typeface="Roboto" panose="02000000000000000000" pitchFamily="2" charset="0"/>
              </a:rPr>
              <a:t>Aging is heterogeneous &amp; modifiable; lifestyle, environment, nutrition, and interventions can influence trajectory</a:t>
            </a:r>
            <a:endParaRPr lang="en-CA" dirty="0">
              <a:cs typeface="Roboto" panose="02000000000000000000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043F72-06AA-02D7-AFDF-A8E11229C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86" y="449419"/>
            <a:ext cx="10515600" cy="1325563"/>
          </a:xfrm>
        </p:spPr>
        <p:txBody>
          <a:bodyPr/>
          <a:lstStyle/>
          <a:p>
            <a:r>
              <a:rPr lang="en-CA" dirty="0"/>
              <a:t>Healthy Aging</a:t>
            </a:r>
            <a:br>
              <a:rPr lang="en-CA" dirty="0"/>
            </a:br>
            <a:r>
              <a:rPr lang="en-CA" sz="2900" spc="-185" dirty="0">
                <a:solidFill>
                  <a:srgbClr val="663795"/>
                </a:solidFill>
                <a:latin typeface="Roboto"/>
                <a:ea typeface="Roboto"/>
                <a:cs typeface="Roboto"/>
              </a:rPr>
              <a:t>Definition</a:t>
            </a:r>
          </a:p>
        </p:txBody>
      </p:sp>
    </p:spTree>
    <p:extLst>
      <p:ext uri="{BB962C8B-B14F-4D97-AF65-F5344CB8AC3E}">
        <p14:creationId xmlns:p14="http://schemas.microsoft.com/office/powerpoint/2010/main" val="3643853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609F5-51D9-5CD1-678D-D267FFCA5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8D6DC4-CC85-A945-62E4-6E0BE8F61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86" y="449419"/>
            <a:ext cx="10515600" cy="1325563"/>
          </a:xfrm>
        </p:spPr>
        <p:txBody>
          <a:bodyPr/>
          <a:lstStyle/>
          <a:p>
            <a:r>
              <a:rPr lang="en-CA" dirty="0"/>
              <a:t>Healthy Aging</a:t>
            </a:r>
            <a:br>
              <a:rPr lang="en-CA" dirty="0"/>
            </a:br>
            <a:r>
              <a:rPr lang="en-CA" sz="2900" spc="-185" dirty="0">
                <a:solidFill>
                  <a:srgbClr val="663795"/>
                </a:solidFill>
                <a:latin typeface="Roboto"/>
                <a:ea typeface="Roboto"/>
                <a:cs typeface="Roboto"/>
              </a:rPr>
              <a:t>Why It Matters: Trends &amp; Opportunities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CF4E8575-44B6-03C1-A93E-2B2F403B9E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93986" y="1633586"/>
            <a:ext cx="11204028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Roboto" panose="02000000000000000000" pitchFamily="2" charset="0"/>
              </a:rPr>
              <a:t>Global Demographic </a:t>
            </a:r>
            <a:r>
              <a:rPr lang="en-US" altLang="en-US" sz="2000" dirty="0">
                <a:cs typeface="Roboto" panose="02000000000000000000" pitchFamily="2" charset="0"/>
              </a:rPr>
              <a:t>S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Roboto" panose="02000000000000000000" pitchFamily="2" charset="0"/>
              </a:rPr>
              <a:t>hift: increasing proportion of older adults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CA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By 2030, 1 in 6 people ≥ 60 years old (1</a:t>
            </a:r>
            <a:r>
              <a:rPr lang="en-CA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</a:t>
            </a:r>
            <a:r>
              <a:rPr lang="en-CA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B)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CA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Those ≥ 80 years old expected to triple between 2020-2050 (426 million)</a:t>
            </a: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Roboto" panose="02000000000000000000" pitchFamily="2" charset="0"/>
              </a:rPr>
              <a:t>Economic impact: cost to healthcare and long-term care if healthy aging not maintained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Roboto" panose="02000000000000000000" pitchFamily="2" charset="0"/>
              </a:rPr>
              <a:t>Opportunity window: aging is modifiable</a:t>
            </a:r>
            <a:r>
              <a:rPr lang="en-US" altLang="en-US" sz="2000" dirty="0">
                <a:cs typeface="Roboto" panose="02000000000000000000" pitchFamily="2" charset="0"/>
              </a:rPr>
              <a:t>. E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Roboto" panose="02000000000000000000" pitchFamily="2" charset="0"/>
              </a:rPr>
              <a:t>vidence supports influence via nutrition, lifestyle, supplementation, microbiome.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Roboto" panose="02000000000000000000" pitchFamily="2" charset="0"/>
              </a:rPr>
              <a:t>Research &amp; market growth: growing interest in clinical trials targeting healthy aging, functional outcomes, and validated biomarkers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Roboto" panose="02000000000000000000" pitchFamily="2" charset="0"/>
              </a:rPr>
              <a:t>Competitive advantage: clinical evidence supporting healthy aging claims (S/F or Health Claims) differentiates products and supports regulatory/commercial acceptance</a:t>
            </a:r>
          </a:p>
        </p:txBody>
      </p:sp>
    </p:spTree>
    <p:extLst>
      <p:ext uri="{BB962C8B-B14F-4D97-AF65-F5344CB8AC3E}">
        <p14:creationId xmlns:p14="http://schemas.microsoft.com/office/powerpoint/2010/main" val="242049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A1D00-56D9-2E3B-882D-3035A5E3E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80" y="1460812"/>
            <a:ext cx="5902020" cy="4903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cs typeface="Roboto" panose="02000000000000000000" pitchFamily="2" charset="0"/>
              </a:rPr>
              <a:t>Interconnected mechanisms</a:t>
            </a:r>
          </a:p>
          <a:p>
            <a:pPr marL="457200" lvl="1" indent="0"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Genomic instability, telomere attrition and mitochondrial dysfunction interact and amplify each other over time.</a:t>
            </a:r>
          </a:p>
          <a:p>
            <a:pPr marL="0" indent="0">
              <a:buNone/>
            </a:pPr>
            <a:r>
              <a:rPr lang="en-US" sz="2000" dirty="0">
                <a:cs typeface="Roboto" panose="02000000000000000000" pitchFamily="2" charset="0"/>
              </a:rPr>
              <a:t>Targets for intervention</a:t>
            </a:r>
          </a:p>
          <a:p>
            <a:pPr marL="457200" lvl="1" indent="0"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Each hallmark is a potential leverage point for nutrition, lifestyle, and therapeutic strategies aimed at maintaining/improving intrinsic capacity.</a:t>
            </a:r>
          </a:p>
          <a:p>
            <a:pPr marL="0" indent="0">
              <a:buNone/>
            </a:pPr>
            <a:r>
              <a:rPr lang="en-US" sz="2000" dirty="0">
                <a:cs typeface="Roboto" panose="02000000000000000000" pitchFamily="2" charset="0"/>
              </a:rPr>
              <a:t>Early changes precede symptoms</a:t>
            </a:r>
          </a:p>
          <a:p>
            <a:pPr marL="457200" lvl="1" indent="0"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Alterations often begin decades before clinical deficits appear, prevention and mid-life interventions important.</a:t>
            </a:r>
          </a:p>
          <a:p>
            <a:pPr marL="0" indent="0">
              <a:buNone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These hallmarks influence mobility, cognition, vitality, metabolic health, and resilience—key determinants of healthy aging trajectories.</a:t>
            </a:r>
            <a:endParaRPr lang="en-CA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Diagram of aging in different stages of aging&#10;&#10;AI-generated content may be incorrect.">
            <a:extLst>
              <a:ext uri="{FF2B5EF4-FFF2-40B4-BE49-F238E27FC236}">
                <a16:creationId xmlns:a16="http://schemas.microsoft.com/office/drawing/2014/main" id="{A63E1DB8-C4C6-FA81-C53D-25911916E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463" y="1505416"/>
            <a:ext cx="5913557" cy="46715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6D60F4-A469-A72F-33A2-4334B7EC13FD}"/>
              </a:ext>
            </a:extLst>
          </p:cNvPr>
          <p:cNvSpPr txBox="1"/>
          <p:nvPr/>
        </p:nvSpPr>
        <p:spPr>
          <a:xfrm>
            <a:off x="9183329" y="6408581"/>
            <a:ext cx="3237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Tsai et al 2020 Biosci Microbiota Food Health</a:t>
            </a:r>
          </a:p>
          <a:p>
            <a:r>
              <a:rPr lang="en-CA" sz="1100" dirty="0">
                <a:hlinkClick r:id="rId4"/>
              </a:rPr>
              <a:t>doi:10.12938/bmfh.2020-026</a:t>
            </a:r>
            <a:r>
              <a:rPr lang="en-CA" sz="1100" dirty="0"/>
              <a:t>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E1FD789-C5A9-FA45-4C6A-69CA9BBAA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86" y="449419"/>
            <a:ext cx="10515600" cy="1325563"/>
          </a:xfrm>
        </p:spPr>
        <p:txBody>
          <a:bodyPr/>
          <a:lstStyle/>
          <a:p>
            <a:r>
              <a:rPr lang="en-CA" dirty="0"/>
              <a:t>Hallmarks of Aging</a:t>
            </a:r>
            <a:br>
              <a:rPr lang="en-CA" dirty="0"/>
            </a:br>
            <a:r>
              <a:rPr lang="en-CA" sz="2900" spc="-185" dirty="0">
                <a:solidFill>
                  <a:srgbClr val="663795"/>
                </a:solidFill>
                <a:latin typeface="Roboto"/>
                <a:ea typeface="Roboto"/>
                <a:cs typeface="Roboto"/>
              </a:rPr>
              <a:t>Fundamental Cellular &amp; Molecular Processes</a:t>
            </a:r>
          </a:p>
        </p:txBody>
      </p:sp>
    </p:spTree>
    <p:extLst>
      <p:ext uri="{BB962C8B-B14F-4D97-AF65-F5344CB8AC3E}">
        <p14:creationId xmlns:p14="http://schemas.microsoft.com/office/powerpoint/2010/main" val="3769903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52C8A-AD08-9EFE-E570-E7C574847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98D6-09F7-D710-1D18-9B59DFD1B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Biomarkers of Aging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0F104D-39BD-362C-F6CB-D68351ED4E02}"/>
              </a:ext>
            </a:extLst>
          </p:cNvPr>
          <p:cNvSpPr txBox="1"/>
          <p:nvPr/>
        </p:nvSpPr>
        <p:spPr>
          <a:xfrm>
            <a:off x="9183329" y="6408581"/>
            <a:ext cx="3237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Tsai et al 2020 Biosci Microbiota Food Health</a:t>
            </a:r>
          </a:p>
          <a:p>
            <a:r>
              <a:rPr lang="en-CA" sz="1100" dirty="0">
                <a:hlinkClick r:id="rId3"/>
              </a:rPr>
              <a:t>doi:10.12938/bmfh.2020-026</a:t>
            </a:r>
            <a:r>
              <a:rPr lang="en-CA" sz="1100" dirty="0"/>
              <a:t> </a:t>
            </a:r>
          </a:p>
        </p:txBody>
      </p:sp>
      <p:pic>
        <p:nvPicPr>
          <p:cNvPr id="11" name="Picture 10" descr="A diagram of a health care system&#10;&#10;AI-generated content may be incorrect.">
            <a:extLst>
              <a:ext uri="{FF2B5EF4-FFF2-40B4-BE49-F238E27FC236}">
                <a16:creationId xmlns:a16="http://schemas.microsoft.com/office/drawing/2014/main" id="{A8F2DAF2-563F-9BC6-B339-54419D318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5159"/>
            <a:ext cx="12192000" cy="498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12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0DF9A-C98E-7982-CA25-D47FE995B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Performance/Mobility: Measure gait, balance, and transfer (30+ assessments available)</a:t>
            </a:r>
          </a:p>
          <a:p>
            <a:pPr lvl="1"/>
            <a:r>
              <a:rPr lang="en-CA" dirty="0"/>
              <a:t>Timed Up and Go (TUG) – assesses balance and walking ability, including the everyday tasks of standing, walking, and turning</a:t>
            </a:r>
          </a:p>
          <a:p>
            <a:pPr lvl="1"/>
            <a:r>
              <a:rPr lang="en-CA" dirty="0"/>
              <a:t>Short Physical Performance Battery (SPPB) – examines gait, balance, strength, and endurance</a:t>
            </a:r>
          </a:p>
          <a:p>
            <a:pPr lvl="1"/>
            <a:r>
              <a:rPr lang="en-CA" dirty="0"/>
              <a:t>Six-minute walk test – evaluate physical performance, endurance, and mobility</a:t>
            </a:r>
          </a:p>
          <a:p>
            <a:pPr lvl="1"/>
            <a:endParaRPr lang="en-CA" dirty="0"/>
          </a:p>
          <a:p>
            <a:r>
              <a:rPr lang="en-CA" dirty="0"/>
              <a:t>Grip strength: an indicator of overall strength and medical status</a:t>
            </a:r>
          </a:p>
          <a:p>
            <a:pPr lvl="1"/>
            <a:r>
              <a:rPr lang="en-CA" dirty="0"/>
              <a:t>Measured with a dynamometer</a:t>
            </a:r>
          </a:p>
          <a:p>
            <a:pPr lvl="1"/>
            <a:r>
              <a:rPr lang="en-CA" dirty="0"/>
              <a:t>Link between strength and upper limb function, BMD, fractures, heart health, cognition</a:t>
            </a:r>
          </a:p>
          <a:p>
            <a:endParaRPr lang="en-C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2CA11B-00F8-29FC-86DF-6DF0BCF47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86" y="449419"/>
            <a:ext cx="10515600" cy="1325563"/>
          </a:xfrm>
        </p:spPr>
        <p:txBody>
          <a:bodyPr/>
          <a:lstStyle/>
          <a:p>
            <a:r>
              <a:rPr lang="en-CA" dirty="0"/>
              <a:t>Physical Function Biomarkers</a:t>
            </a:r>
            <a:endParaRPr lang="en-CA" sz="2900" spc="-185" dirty="0">
              <a:solidFill>
                <a:srgbClr val="663795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067053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F8008-48A9-3FF1-EA4A-C9A410859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173AC-C915-A27B-1A53-A040E8C09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State of increased vulnerability</a:t>
            </a:r>
          </a:p>
          <a:p>
            <a:r>
              <a:rPr lang="en-CA" dirty="0"/>
              <a:t>Decline in function across multiple domains</a:t>
            </a:r>
          </a:p>
          <a:p>
            <a:r>
              <a:rPr lang="en-CA" dirty="0"/>
              <a:t>Associated with predicting mortality and adverse health outcomes.</a:t>
            </a:r>
          </a:p>
          <a:p>
            <a:r>
              <a:rPr lang="en-US" dirty="0"/>
              <a:t>Focuses on capturing the individual's health deficits using diverse operational instruments.</a:t>
            </a:r>
            <a:endParaRPr lang="en-CA" dirty="0"/>
          </a:p>
          <a:p>
            <a:r>
              <a:rPr lang="en-CA" dirty="0"/>
              <a:t>Frailty index:</a:t>
            </a:r>
          </a:p>
          <a:p>
            <a:pPr lvl="1"/>
            <a:r>
              <a:rPr lang="en-CA" dirty="0"/>
              <a:t>Symptoms (e.g., fatigue, poor sleep)</a:t>
            </a:r>
          </a:p>
          <a:p>
            <a:pPr lvl="1"/>
            <a:r>
              <a:rPr lang="en-CA" dirty="0"/>
              <a:t>Signs (e.g., grip strength)</a:t>
            </a:r>
          </a:p>
          <a:p>
            <a:pPr lvl="1"/>
            <a:r>
              <a:rPr lang="en-CA" dirty="0"/>
              <a:t>Chronic disease</a:t>
            </a:r>
          </a:p>
          <a:p>
            <a:pPr lvl="1"/>
            <a:r>
              <a:rPr lang="en-CA" dirty="0"/>
              <a:t>Functional impairment (e.g., difficulty walking, ADL limitations)</a:t>
            </a:r>
          </a:p>
          <a:p>
            <a:pPr lvl="1"/>
            <a:r>
              <a:rPr lang="en-CA" dirty="0"/>
              <a:t>Laboratory abnormalities (e.g., inflammation)</a:t>
            </a:r>
          </a:p>
          <a:p>
            <a:pPr lvl="1"/>
            <a:r>
              <a:rPr lang="en-CA" dirty="0"/>
              <a:t>Cognitive issues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9C09EA-8CE3-DC16-A8A6-405F120C5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86" y="449419"/>
            <a:ext cx="10515600" cy="1325563"/>
          </a:xfrm>
        </p:spPr>
        <p:txBody>
          <a:bodyPr/>
          <a:lstStyle/>
          <a:p>
            <a:r>
              <a:rPr lang="en-CA" dirty="0"/>
              <a:t>Surrogates of Biological Aging</a:t>
            </a:r>
            <a:br>
              <a:rPr lang="en-CA" dirty="0"/>
            </a:br>
            <a:r>
              <a:rPr lang="en-CA" sz="2900" spc="-185" dirty="0">
                <a:solidFill>
                  <a:srgbClr val="663795"/>
                </a:solidFill>
                <a:latin typeface="Roboto"/>
                <a:ea typeface="Roboto"/>
                <a:cs typeface="Roboto"/>
              </a:rPr>
              <a:t>Frailty</a:t>
            </a:r>
          </a:p>
        </p:txBody>
      </p:sp>
    </p:spTree>
    <p:extLst>
      <p:ext uri="{BB962C8B-B14F-4D97-AF65-F5344CB8AC3E}">
        <p14:creationId xmlns:p14="http://schemas.microsoft.com/office/powerpoint/2010/main" val="3448315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GS Nutrasource Template - 2023.pptx" id="{FD01A3B6-A315-4A23-8052-7DF53D74213C}" vid="{633BCF8B-ECBC-4B88-BA2C-09DDE4386B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371b1b8-c0d0-4ed0-9161-6b57b2092c72">
      <UserInfo>
        <DisplayName>Brad Wallace</DisplayName>
        <AccountId>25</AccountId>
        <AccountType/>
      </UserInfo>
      <UserInfo>
        <DisplayName>William J. Rowe</DisplayName>
        <AccountId>23</AccountId>
        <AccountType/>
      </UserInfo>
      <UserInfo>
        <DisplayName>Ruth Rodrigues</DisplayName>
        <AccountId>20</AccountId>
        <AccountType/>
      </UserInfo>
    </SharedWithUsers>
    <lcf76f155ced4ddcb4097134ff3c332f xmlns="4fb7a59e-b5ae-4930-9cf9-82dce16b6cc6">
      <Terms xmlns="http://schemas.microsoft.com/office/infopath/2007/PartnerControls"/>
    </lcf76f155ced4ddcb4097134ff3c332f>
    <TaxCatchAll xmlns="c371b1b8-c0d0-4ed0-9161-6b57b2092c72" xsi:nil="true"/>
    <HealthSegment xmlns="4fb7a59e-b5ae-4930-9cf9-82dce16b6cc6" xsi:nil="true"/>
    <Link xmlns="4fb7a59e-b5ae-4930-9cf9-82dce16b6cc6">
      <Url xsi:nil="true"/>
      <Description xsi:nil="true"/>
    </Link>
    <Sponsor xmlns="4fb7a59e-b5ae-4930-9cf9-82dce16b6cc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CA5A965B72294AA1C0381BD96970D9" ma:contentTypeVersion="21" ma:contentTypeDescription="Create a new document." ma:contentTypeScope="" ma:versionID="916962428ac5c4ad6168d97863412810">
  <xsd:schema xmlns:xsd="http://www.w3.org/2001/XMLSchema" xmlns:xs="http://www.w3.org/2001/XMLSchema" xmlns:p="http://schemas.microsoft.com/office/2006/metadata/properties" xmlns:ns2="4fb7a59e-b5ae-4930-9cf9-82dce16b6cc6" xmlns:ns3="c371b1b8-c0d0-4ed0-9161-6b57b2092c72" targetNamespace="http://schemas.microsoft.com/office/2006/metadata/properties" ma:root="true" ma:fieldsID="0fc8e9c01742476ed3b151e5425654f8" ns2:_="" ns3:_="">
    <xsd:import namespace="4fb7a59e-b5ae-4930-9cf9-82dce16b6cc6"/>
    <xsd:import namespace="c371b1b8-c0d0-4ed0-9161-6b57b2092c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Sponsor" minOccurs="0"/>
                <xsd:element ref="ns2:Link" minOccurs="0"/>
                <xsd:element ref="ns2:MediaServiceLocation" minOccurs="0"/>
                <xsd:element ref="ns2:HealthSeg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b7a59e-b5ae-4930-9cf9-82dce16b6c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56d6fdb-506c-4e91-bfb3-29d50ca8ad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Sponsor" ma:index="24" nillable="true" ma:displayName="Sponsor" ma:internalName="Sponsor">
      <xsd:simpleType>
        <xsd:restriction base="dms:Text">
          <xsd:maxLength value="255"/>
        </xsd:restriction>
      </xsd:simpleType>
    </xsd:element>
    <xsd:element name="Link" ma:index="25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Location" ma:index="26" nillable="true" ma:displayName="Location" ma:description="" ma:indexed="true" ma:internalName="MediaServiceLocation" ma:readOnly="true">
      <xsd:simpleType>
        <xsd:restriction base="dms:Text"/>
      </xsd:simpleType>
    </xsd:element>
    <xsd:element name="HealthSegment" ma:index="27" nillable="true" ma:displayName="Health Segment" ma:format="Dropdown" ma:internalName="HealthSegment">
      <xsd:simpleType>
        <xsd:restriction base="dms:Choice">
          <xsd:enumeration value="Aging"/>
          <xsd:enumeration value="Bone Health"/>
          <xsd:enumeration value="Cognition"/>
          <xsd:enumeration value="Digestive Health"/>
          <xsd:enumeration value="IBS"/>
          <xsd:enumeration value="Immunity"/>
          <xsd:enumeration value="Menopause"/>
          <xsd:enumeration value="Metabolic Health (Satiety, Weight Mgmt, GLP-1)"/>
          <xsd:enumeration value="Microbiota"/>
          <xsd:enumeration value="Nutrient Status"/>
          <xsd:enumeration value="Oral Health"/>
          <xsd:enumeration value="Pharmacokinetic"/>
          <xsd:enumeration value="Respiratory"/>
          <xsd:enumeration value="Sleep"/>
          <xsd:enumeration value="Skin"/>
          <xsd:enumeration value="Stress/Anxiety"/>
          <xsd:enumeration value="Sports &amp; Exercise"/>
          <xsd:enumeration value="Vulnerable pop (Under 18)"/>
          <xsd:enumeration value="Women's Health"/>
          <xsd:enumeration value="Urinary Function"/>
          <xsd:enumeration value="Choice 21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71b1b8-c0d0-4ed0-9161-6b57b2092c7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03007c0-f3b2-4fa5-9cc0-070eadbab008}" ma:internalName="TaxCatchAll" ma:showField="CatchAllData" ma:web="c371b1b8-c0d0-4ed0-9161-6b57b2092c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535E86-E53E-4CDC-A3C2-9FF73BC323CC}">
  <ds:schemaRefs>
    <ds:schemaRef ds:uri="http://schemas.microsoft.com/office/2006/documentManagement/types"/>
    <ds:schemaRef ds:uri="4fb7a59e-b5ae-4930-9cf9-82dce16b6cc6"/>
    <ds:schemaRef ds:uri="http://schemas.openxmlformats.org/package/2006/metadata/core-properties"/>
    <ds:schemaRef ds:uri="http://www.w3.org/XML/1998/namespace"/>
    <ds:schemaRef ds:uri="c371b1b8-c0d0-4ed0-9161-6b57b2092c72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FAE9783-5B10-480B-8CF0-D7E56A77AFD4}">
  <ds:schemaRefs>
    <ds:schemaRef ds:uri="4fb7a59e-b5ae-4930-9cf9-82dce16b6cc6"/>
    <ds:schemaRef ds:uri="c371b1b8-c0d0-4ed0-9161-6b57b2092c7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41C0FA8-0CA6-4288-8AC2-B029357E05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SGS Nutrasource Template - 2023</Template>
  <TotalTime>104</TotalTime>
  <Words>3278</Words>
  <Application>Microsoft Office PowerPoint</Application>
  <PresentationFormat>Widescreen</PresentationFormat>
  <Paragraphs>423</Paragraphs>
  <Slides>28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Aptos</vt:lpstr>
      <vt:lpstr>Arial</vt:lpstr>
      <vt:lpstr>Roboto</vt:lpstr>
      <vt:lpstr>Office Theme</vt:lpstr>
      <vt:lpstr>From Measurement to Meaning: Practical Approaches to Healthy Aging Outcomes in Clinical Trials</vt:lpstr>
      <vt:lpstr>Speaker</vt:lpstr>
      <vt:lpstr>Agenda</vt:lpstr>
      <vt:lpstr>Healthy Aging Definition</vt:lpstr>
      <vt:lpstr>Healthy Aging Why It Matters: Trends &amp; Opportunities</vt:lpstr>
      <vt:lpstr>Hallmarks of Aging Fundamental Cellular &amp; Molecular Processes</vt:lpstr>
      <vt:lpstr>Biomarkers of Aging</vt:lpstr>
      <vt:lpstr>Physical Function Biomarkers</vt:lpstr>
      <vt:lpstr>Surrogates of Biological Aging Frailty</vt:lpstr>
      <vt:lpstr>Surrogates of Biological Aging Intrinsic Capacity</vt:lpstr>
      <vt:lpstr>Surrogate of Biological Aging Strengths and Weaknesses</vt:lpstr>
      <vt:lpstr>Surrogate of Biological Aging When to use?</vt:lpstr>
      <vt:lpstr>Gut Microbiome &amp; Intrinsic Capacity</vt:lpstr>
      <vt:lpstr>Gut Microbiome &amp; Frailty Frailty Domains linked to Dysbiosis</vt:lpstr>
      <vt:lpstr>Gut Microbiome &amp; Aging</vt:lpstr>
      <vt:lpstr>Gut Microbiome &amp; Aging</vt:lpstr>
      <vt:lpstr>Gut Microbiome &amp; Aging</vt:lpstr>
      <vt:lpstr>Aging Animal Models</vt:lpstr>
      <vt:lpstr>Interpreting Outcomes</vt:lpstr>
      <vt:lpstr>Interpreting Outcomes Validated Questionnaires for older adults (≥60-65 y.o.)</vt:lpstr>
      <vt:lpstr>Interpreting Outcomes Limited Validity for Aging Population</vt:lpstr>
      <vt:lpstr>Clinical Design Considerations</vt:lpstr>
      <vt:lpstr>Clinical Design Considerations</vt:lpstr>
      <vt:lpstr>Clinical Design Considerations</vt:lpstr>
      <vt:lpstr>Ongoing Clinical Trials Active, not recruiting OR Recruiting OR Not yet recruiting </vt:lpstr>
      <vt:lpstr>Ongoing Clinical Trials Types of Interventions </vt:lpstr>
      <vt:lpstr>Takeaways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Kelly Foley</dc:creator>
  <cp:lastModifiedBy>Stephanie-Anne Girard</cp:lastModifiedBy>
  <cp:revision>6</cp:revision>
  <cp:lastPrinted>2025-11-12T14:49:38Z</cp:lastPrinted>
  <dcterms:created xsi:type="dcterms:W3CDTF">2025-10-27T18:51:52Z</dcterms:created>
  <dcterms:modified xsi:type="dcterms:W3CDTF">2025-12-04T13:52:19Z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0x0101003ECA5A965B72294AA1C0381BD96970D9</vt:lpwstr>
  </property>
  <property fmtid="{D5CDD505-2E9C-101B-9397-08002B2CF9AE}" pid="3" name="MediaServiceImageTags">
    <vt:lpwstr/>
  </property>
</Properties>
</file>