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Book Antiqua" panose="02040602050305030304" pitchFamily="18" charset="0"/>
      <p:regular r:id="rId26"/>
      <p:bold r:id="rId27"/>
      <p:italic r:id="rId28"/>
      <p:boldItalic r:id="rId29"/>
    </p:embeddedFont>
    <p:embeddedFont>
      <p:font typeface="Play" pitchFamily="2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Tl+52M08RyRTLtixZhG/vAApU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114" d="100"/>
          <a:sy n="114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29a36e04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3829a36e044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g3829a36e044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829a36e044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3829a36e044_0_2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3829a36e044_0_2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829a36e044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3829a36e044_0_3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3829a36e044_0_3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829a36e044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3829a36e044_0_3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3829a36e044_0_3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829a36e044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3829a36e044_0_3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3829a36e044_0_3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829a36e044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3829a36e044_0_3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3829a36e044_0_3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829a36e044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3829a36e044_0_4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g3829a36e044_0_4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829a36e044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3829a36e044_0_4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3829a36e044_0_4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829a36e044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3829a36e044_0_4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3829a36e044_0_4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829a36e044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3829a36e044_0_4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3829a36e044_0_4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829a36e044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3829a36e044_0_5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g3829a36e044_0_5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29a36e044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3829a36e044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g3829a36e044_0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829a36e044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g3829a36e044_0_5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3829a36e044_0_5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829a36e044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3829a36e044_0_5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g3829a36e044_0_5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829a36e044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g3829a36e044_0_5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g3829a36e044_0_5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829a36e044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3829a36e044_0_5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3829a36e044_0_5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29a36e04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829a36e044_0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3829a36e044_0_1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829a36e044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829a36e044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3829a36e044_0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29a36e044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829a36e044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3829a36e044_0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29a36e044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829a36e044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3829a36e044_0_2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829a36e044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3829a36e044_0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3829a36e044_0_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829a36e044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829a36e044_0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3829a36e044_0_2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829a36e044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3829a36e044_0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3829a36e044_0_2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829a36e044_0_1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829a36e044_0_11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g3829a36e044_0_1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829a36e044_0_117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3829a36e044_0_11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3829a36e044_0_1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829a36e044_0_123"/>
          <p:cNvSpPr/>
          <p:nvPr/>
        </p:nvSpPr>
        <p:spPr>
          <a:xfrm>
            <a:off x="0" y="3821561"/>
            <a:ext cx="12192000" cy="21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3829a36e044_0_123"/>
          <p:cNvSpPr txBox="1">
            <a:spLocks noGrp="1"/>
          </p:cNvSpPr>
          <p:nvPr>
            <p:ph type="ctrTitle"/>
          </p:nvPr>
        </p:nvSpPr>
        <p:spPr>
          <a:xfrm>
            <a:off x="132430" y="4147908"/>
            <a:ext cx="11925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681B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E5681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3829a36e044_0_123"/>
          <p:cNvSpPr txBox="1">
            <a:spLocks noGrp="1"/>
          </p:cNvSpPr>
          <p:nvPr>
            <p:ph type="subTitle" idx="1"/>
          </p:nvPr>
        </p:nvSpPr>
        <p:spPr>
          <a:xfrm>
            <a:off x="1810341" y="5134321"/>
            <a:ext cx="85713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8" name="Google Shape;58;g3829a36e044_0_123"/>
          <p:cNvCxnSpPr/>
          <p:nvPr/>
        </p:nvCxnSpPr>
        <p:spPr>
          <a:xfrm>
            <a:off x="0" y="3821561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FFCF3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59;g3829a36e044_0_123"/>
          <p:cNvCxnSpPr/>
          <p:nvPr/>
        </p:nvCxnSpPr>
        <p:spPr>
          <a:xfrm>
            <a:off x="0" y="5947802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FFCF3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829a36e044_0_8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7" name="Google Shape;17;g3829a36e044_0_8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8" name="Google Shape;18;g3829a36e044_0_8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829a36e044_0_8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g3829a36e044_0_8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3829a36e044_0_8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3829a36e044_0_8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g3829a36e044_0_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829a36e044_0_9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3829a36e044_0_9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g3829a36e044_0_9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g3829a36e044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829a36e044_0_9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3829a36e044_0_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829a36e044_0_10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g3829a36e044_0_10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g3829a36e044_0_10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829a36e044_0_10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0" name="Google Shape;40;g3829a36e044_0_10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829a36e044_0_10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3829a36e044_0_10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4" name="Google Shape;44;g3829a36e044_0_10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" name="Google Shape;45;g3829a36e044_0_108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g3829a36e044_0_10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829a36e044_0_7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3829a36e044_0_7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3829a36e044_0_7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c.gov/nhcs/data/hus/hus07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kyowa-usa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info@setriaglutathion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829a36e044_0_64"/>
          <p:cNvSpPr/>
          <p:nvPr/>
        </p:nvSpPr>
        <p:spPr>
          <a:xfrm>
            <a:off x="0" y="0"/>
            <a:ext cx="4392600" cy="68580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g3829a36e044_0_64" title="shutterstock_1916705195.jpg"/>
          <p:cNvPicPr preferRelativeResize="0"/>
          <p:nvPr/>
        </p:nvPicPr>
        <p:blipFill rotWithShape="1">
          <a:blip r:embed="rId3">
            <a:alphaModFix/>
          </a:blip>
          <a:srcRect l="8003" r="50029"/>
          <a:stretch/>
        </p:blipFill>
        <p:spPr>
          <a:xfrm>
            <a:off x="7873649" y="0"/>
            <a:ext cx="431835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3829a36e044_0_64"/>
          <p:cNvSpPr/>
          <p:nvPr/>
        </p:nvSpPr>
        <p:spPr>
          <a:xfrm>
            <a:off x="2562313" y="0"/>
            <a:ext cx="1747500" cy="6858000"/>
          </a:xfrm>
          <a:prstGeom prst="parallelogram">
            <a:avLst>
              <a:gd name="adj" fmla="val 98500"/>
            </a:avLst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1097275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7EB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68" name="Google Shape;68;g3829a36e044_0_64"/>
          <p:cNvSpPr/>
          <p:nvPr/>
        </p:nvSpPr>
        <p:spPr>
          <a:xfrm>
            <a:off x="2662468" y="0"/>
            <a:ext cx="6967200" cy="68580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097275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69" name="Google Shape;69;g3829a36e044_0_64"/>
          <p:cNvSpPr txBox="1"/>
          <p:nvPr/>
        </p:nvSpPr>
        <p:spPr>
          <a:xfrm>
            <a:off x="3766575" y="3124650"/>
            <a:ext cx="4263300" cy="3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681B"/>
              </a:buClr>
              <a:buSzPts val="1000"/>
              <a:buFont typeface="Calibri"/>
              <a:buNone/>
            </a:pPr>
            <a:r>
              <a:rPr lang="en-US" sz="45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The Effects of Free Radicals &amp; </a:t>
            </a:r>
            <a:endParaRPr sz="4500" b="1" i="0" u="none" strike="noStrike" cap="none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681B"/>
              </a:buClr>
              <a:buSzPts val="1000"/>
              <a:buFont typeface="Calibri"/>
              <a:buNone/>
            </a:pPr>
            <a:r>
              <a:rPr lang="en-US" sz="45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Oxidative Stress on Healthy Aging &amp; Immunity</a:t>
            </a:r>
            <a:endParaRPr sz="4500" b="1" i="0" u="none" strike="noStrike" cap="none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112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500" b="1" i="0" u="none" strike="noStrike" cap="none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g3829a36e044_0_64" title="Setria_Logo_White.png"/>
          <p:cNvPicPr preferRelativeResize="0"/>
          <p:nvPr/>
        </p:nvPicPr>
        <p:blipFill rotWithShape="1">
          <a:blip r:embed="rId4">
            <a:alphaModFix/>
          </a:blip>
          <a:srcRect l="4195" r="4194"/>
          <a:stretch/>
        </p:blipFill>
        <p:spPr>
          <a:xfrm>
            <a:off x="581175" y="468100"/>
            <a:ext cx="1323850" cy="5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29a36e044_0_268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829a36e044_0_268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Causes of Aging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829a36e044_0_268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18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g3829a36e044_0_268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829a36e044_0_268"/>
          <p:cNvSpPr txBox="1"/>
          <p:nvPr/>
        </p:nvSpPr>
        <p:spPr>
          <a:xfrm>
            <a:off x="423750" y="1793761"/>
            <a:ext cx="103434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Environmental Factors That Can Decrease Glutathione</a:t>
            </a:r>
            <a:endParaRPr sz="24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829a36e044_0_268"/>
          <p:cNvSpPr txBox="1"/>
          <p:nvPr/>
        </p:nvSpPr>
        <p:spPr>
          <a:xfrm>
            <a:off x="529475" y="4514813"/>
            <a:ext cx="2194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8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49.2M</a:t>
            </a:r>
            <a:br>
              <a:rPr lang="en-US" sz="60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Americans currently use some form </a:t>
            </a:r>
            <a:br>
              <a:rPr lang="en-US" sz="18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of tobacco</a:t>
            </a:r>
            <a:endParaRPr sz="2000" b="0" i="0" u="none" strike="noStrike" cap="none" baseline="3000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829a36e044_0_268"/>
          <p:cNvSpPr txBox="1"/>
          <p:nvPr/>
        </p:nvSpPr>
        <p:spPr>
          <a:xfrm>
            <a:off x="529475" y="3968900"/>
            <a:ext cx="2194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</a:rPr>
              <a:t>Tobacco Use</a:t>
            </a:r>
            <a:endParaRPr sz="1400" b="1" i="0" u="none" strike="noStrike" cap="none">
              <a:solidFill>
                <a:srgbClr val="5F92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829a36e044_0_268"/>
          <p:cNvSpPr txBox="1"/>
          <p:nvPr/>
        </p:nvSpPr>
        <p:spPr>
          <a:xfrm>
            <a:off x="3360413" y="4514823"/>
            <a:ext cx="2194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8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100M</a:t>
            </a:r>
            <a:br>
              <a:rPr lang="en-US" sz="60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American adults </a:t>
            </a:r>
            <a:br>
              <a:rPr lang="en-US" sz="18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over the age of 20 have obesity</a:t>
            </a:r>
            <a:endParaRPr sz="2000" b="1" i="0" u="none" strike="noStrike" cap="none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829a36e044_0_268"/>
          <p:cNvSpPr txBox="1"/>
          <p:nvPr/>
        </p:nvSpPr>
        <p:spPr>
          <a:xfrm>
            <a:off x="3360413" y="3968900"/>
            <a:ext cx="2194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</a:rPr>
              <a:t>Obesity</a:t>
            </a:r>
            <a:endParaRPr sz="1400" b="1" i="0" u="none" strike="noStrike" cap="none">
              <a:solidFill>
                <a:srgbClr val="5F92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3829a36e044_0_268"/>
          <p:cNvSpPr txBox="1"/>
          <p:nvPr/>
        </p:nvSpPr>
        <p:spPr>
          <a:xfrm>
            <a:off x="6191338" y="4514813"/>
            <a:ext cx="2194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8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27.1M</a:t>
            </a:r>
            <a:br>
              <a:rPr lang="en-US" sz="60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chronically consume excessive amounts</a:t>
            </a:r>
            <a:br>
              <a:rPr lang="en-US" sz="18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of alcohol</a:t>
            </a:r>
            <a:endParaRPr sz="18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1" i="0" u="none" strike="noStrike" cap="none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3829a36e044_0_268"/>
          <p:cNvSpPr txBox="1"/>
          <p:nvPr/>
        </p:nvSpPr>
        <p:spPr>
          <a:xfrm>
            <a:off x="5810992" y="3968913"/>
            <a:ext cx="2955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</a:rPr>
              <a:t>Alcohol Consumption</a:t>
            </a:r>
            <a:endParaRPr sz="1400" b="1" i="0" u="none" strike="noStrike" cap="none">
              <a:solidFill>
                <a:srgbClr val="5F92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829a36e044_0_268"/>
          <p:cNvSpPr txBox="1"/>
          <p:nvPr/>
        </p:nvSpPr>
        <p:spPr>
          <a:xfrm>
            <a:off x="9022275" y="4514813"/>
            <a:ext cx="2194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8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156.1M</a:t>
            </a:r>
            <a:r>
              <a:rPr lang="en-US" sz="18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are living in places that get failing grades for unhealthy levels of ozone or particle pollution</a:t>
            </a:r>
            <a:endParaRPr sz="2000" b="0" i="0" u="none" strike="noStrike" cap="none" baseline="3000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829a36e044_0_268"/>
          <p:cNvSpPr txBox="1"/>
          <p:nvPr/>
        </p:nvSpPr>
        <p:spPr>
          <a:xfrm>
            <a:off x="9022275" y="3968900"/>
            <a:ext cx="2194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</a:rPr>
              <a:t>Air Pollution</a:t>
            </a:r>
            <a:endParaRPr sz="1400" b="1" i="0" u="none" strike="noStrike" cap="none">
              <a:solidFill>
                <a:srgbClr val="5F92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g3829a36e044_0_268" title="le-tit-Xo1OlLe81t8-unsplash.jpg"/>
          <p:cNvPicPr preferRelativeResize="0"/>
          <p:nvPr/>
        </p:nvPicPr>
        <p:blipFill rotWithShape="1">
          <a:blip r:embed="rId4">
            <a:alphaModFix/>
          </a:blip>
          <a:srcRect l="16115" r="18102"/>
          <a:stretch/>
        </p:blipFill>
        <p:spPr>
          <a:xfrm>
            <a:off x="1156575" y="2923347"/>
            <a:ext cx="940200" cy="94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8" name="Google Shape;198;g3829a36e044_0_268" title="siora-photography-cixohzDpNIo-unsplash.jpg"/>
          <p:cNvPicPr preferRelativeResize="0"/>
          <p:nvPr/>
        </p:nvPicPr>
        <p:blipFill rotWithShape="1">
          <a:blip r:embed="rId5">
            <a:alphaModFix/>
          </a:blip>
          <a:srcRect l="28480" r="5498"/>
          <a:stretch/>
        </p:blipFill>
        <p:spPr>
          <a:xfrm>
            <a:off x="3987575" y="2923347"/>
            <a:ext cx="940200" cy="94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9" name="Google Shape;199;g3829a36e044_0_268" title="getty-images-4jO2_kunwJY-unsplash.jpg"/>
          <p:cNvPicPr preferRelativeResize="0"/>
          <p:nvPr/>
        </p:nvPicPr>
        <p:blipFill rotWithShape="1">
          <a:blip r:embed="rId6">
            <a:alphaModFix/>
          </a:blip>
          <a:srcRect l="16966" r="16965"/>
          <a:stretch/>
        </p:blipFill>
        <p:spPr>
          <a:xfrm>
            <a:off x="6818400" y="2923347"/>
            <a:ext cx="940200" cy="94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0" name="Google Shape;200;g3829a36e044_0_268" title="mike-marrah-8687b4ITjhA-unsplash.jpg"/>
          <p:cNvPicPr preferRelativeResize="0"/>
          <p:nvPr/>
        </p:nvPicPr>
        <p:blipFill rotWithShape="1">
          <a:blip r:embed="rId7">
            <a:alphaModFix/>
          </a:blip>
          <a:srcRect t="21607" b="21602"/>
          <a:stretch/>
        </p:blipFill>
        <p:spPr>
          <a:xfrm>
            <a:off x="9649225" y="2923347"/>
            <a:ext cx="940200" cy="94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1" name="Google Shape;201;g3829a36e044_0_268"/>
          <p:cNvSpPr txBox="1"/>
          <p:nvPr/>
        </p:nvSpPr>
        <p:spPr>
          <a:xfrm>
            <a:off x="455801" y="6195575"/>
            <a:ext cx="4896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Centers for Disease Control and Prevention. </a:t>
            </a:r>
            <a:r>
              <a:rPr lang="en-US" sz="800" b="0" i="0" u="sng" strike="noStrike" cap="none">
                <a:solidFill>
                  <a:srgbClr val="007EB0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http://www.cdc.gov/nhcs/data/hus/hus07.pdf</a:t>
            </a: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29a36e044_0_302"/>
          <p:cNvSpPr txBox="1"/>
          <p:nvPr/>
        </p:nvSpPr>
        <p:spPr>
          <a:xfrm>
            <a:off x="423750" y="1961029"/>
            <a:ext cx="56724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The Body’s Natural Defense</a:t>
            </a:r>
            <a:endParaRPr sz="3200" b="1" i="0" u="none" strike="noStrike" cap="none" dirty="0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The body fights free radicals and oxidative stress at the cellular level using an antioxidant called </a:t>
            </a:r>
            <a:r>
              <a:rPr lang="en-US" sz="2400" b="1" i="0" u="none" strike="noStrike" cap="none" dirty="0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</a:rPr>
              <a:t>glutathione</a:t>
            </a:r>
            <a:r>
              <a:rPr lang="en-US" sz="24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Glutathione is a vital, naturally occurring tripeptide that the body uses for:</a:t>
            </a:r>
            <a:endParaRPr sz="24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Maintaining structural integrity of cell walls 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Detoxification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Liver health 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Overall immune health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3829a36e044_0_302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3829a36e044_0_302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Glutathione Overview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3829a36e044_0_302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11" name="Google Shape;211;g3829a36e044_0_302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829a36e044_0_302" title="GlutathioneMolecule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3025" y="1818000"/>
            <a:ext cx="4776075" cy="477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3829a36e044_0_302"/>
          <p:cNvSpPr txBox="1"/>
          <p:nvPr/>
        </p:nvSpPr>
        <p:spPr>
          <a:xfrm>
            <a:off x="7205221" y="1971825"/>
            <a:ext cx="1857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Antioxidant</a:t>
            </a:r>
            <a:endParaRPr sz="1600" b="1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3829a36e044_0_302"/>
          <p:cNvSpPr txBox="1"/>
          <p:nvPr/>
        </p:nvSpPr>
        <p:spPr>
          <a:xfrm>
            <a:off x="8549691" y="2877225"/>
            <a:ext cx="211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Free Radical</a:t>
            </a:r>
            <a:br>
              <a:rPr lang="en-US" sz="16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(Unstable Molecule)</a:t>
            </a:r>
            <a:endParaRPr sz="12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3829a36e044_0_302"/>
          <p:cNvSpPr txBox="1"/>
          <p:nvPr/>
        </p:nvSpPr>
        <p:spPr>
          <a:xfrm>
            <a:off x="7617033" y="4048608"/>
            <a:ext cx="9402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Unpaired Electron</a:t>
            </a:r>
            <a:endParaRPr sz="1200" b="1" i="0" u="none" strike="noStrike" cap="none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3829a36e044_0_302"/>
          <p:cNvSpPr/>
          <p:nvPr/>
        </p:nvSpPr>
        <p:spPr>
          <a:xfrm flipH="1">
            <a:off x="8436006" y="4488825"/>
            <a:ext cx="541298" cy="200988"/>
          </a:xfrm>
          <a:custGeom>
            <a:avLst/>
            <a:gdLst/>
            <a:ahLst/>
            <a:cxnLst/>
            <a:rect l="l" t="t" r="r" b="b"/>
            <a:pathLst>
              <a:path w="23476" h="12075" extrusionOk="0">
                <a:moveTo>
                  <a:pt x="23476" y="0"/>
                </a:moveTo>
                <a:cubicBezTo>
                  <a:pt x="21937" y="1989"/>
                  <a:pt x="18152" y="11354"/>
                  <a:pt x="14239" y="11931"/>
                </a:cubicBezTo>
                <a:cubicBezTo>
                  <a:pt x="10326" y="12508"/>
                  <a:pt x="2373" y="4875"/>
                  <a:pt x="0" y="3464"/>
                </a:cubicBezTo>
              </a:path>
            </a:pathLst>
          </a:custGeom>
          <a:noFill/>
          <a:ln w="19050" cap="flat" cmpd="sng">
            <a:solidFill>
              <a:srgbClr val="E568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829a36e044_0_302"/>
          <p:cNvSpPr txBox="1"/>
          <p:nvPr/>
        </p:nvSpPr>
        <p:spPr>
          <a:xfrm>
            <a:off x="7213959" y="6006284"/>
            <a:ext cx="1857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Stable Molecule</a:t>
            </a:r>
            <a:endParaRPr sz="1600" b="1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" name="Google Shape;218;g3829a36e044_0_302"/>
          <p:cNvCxnSpPr/>
          <p:nvPr/>
        </p:nvCxnSpPr>
        <p:spPr>
          <a:xfrm>
            <a:off x="8250500" y="3758500"/>
            <a:ext cx="700200" cy="62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9" name="Google Shape;219;g3829a36e044_0_302"/>
          <p:cNvSpPr/>
          <p:nvPr/>
        </p:nvSpPr>
        <p:spPr>
          <a:xfrm rot="-1405873">
            <a:off x="8826029" y="5043421"/>
            <a:ext cx="854120" cy="279305"/>
          </a:xfrm>
          <a:custGeom>
            <a:avLst/>
            <a:gdLst/>
            <a:ahLst/>
            <a:cxnLst/>
            <a:rect l="l" t="t" r="r" b="b"/>
            <a:pathLst>
              <a:path w="23476" h="12075" extrusionOk="0">
                <a:moveTo>
                  <a:pt x="23476" y="0"/>
                </a:moveTo>
                <a:cubicBezTo>
                  <a:pt x="21937" y="1989"/>
                  <a:pt x="18152" y="11354"/>
                  <a:pt x="14239" y="11931"/>
                </a:cubicBezTo>
                <a:cubicBezTo>
                  <a:pt x="10326" y="12508"/>
                  <a:pt x="2373" y="4875"/>
                  <a:pt x="0" y="3464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829a36e044_0_321"/>
          <p:cNvSpPr txBox="1"/>
          <p:nvPr/>
        </p:nvSpPr>
        <p:spPr>
          <a:xfrm>
            <a:off x="423750" y="2161750"/>
            <a:ext cx="5397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How Glutathione Works</a:t>
            </a:r>
            <a:endParaRPr sz="3200" b="1" i="0" u="none" strike="noStrike" cap="none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29363B"/>
              </a:buClr>
              <a:buSzPts val="14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Binds to heavy metals and fat-soluble toxins</a:t>
            </a:r>
            <a:endParaRPr sz="20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14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Carries harmful compounds to the kidneys for safe excretion</a:t>
            </a:r>
            <a:endParaRPr sz="20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14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Boosts the effectiveness of other antioxidants, including vitamins C and E</a:t>
            </a:r>
            <a:endParaRPr sz="20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14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Helps protect cells and ensure they are functioning optimally</a:t>
            </a:r>
            <a:endParaRPr sz="20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3829a36e044_0_321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3829a36e044_0_321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Glutathione Overview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3829a36e044_0_321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29" name="Google Shape;229;g3829a36e044_0_321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3829a36e044_0_321" title="shutterstock_1027344082 [Converted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0450" y="2161750"/>
            <a:ext cx="4047925" cy="4047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g3829a36e044_0_321"/>
          <p:cNvCxnSpPr/>
          <p:nvPr/>
        </p:nvCxnSpPr>
        <p:spPr>
          <a:xfrm>
            <a:off x="7047800" y="4097525"/>
            <a:ext cx="3987600" cy="0"/>
          </a:xfrm>
          <a:prstGeom prst="straightConnector1">
            <a:avLst/>
          </a:prstGeom>
          <a:noFill/>
          <a:ln w="38100" cap="flat" cmpd="sng">
            <a:solidFill>
              <a:srgbClr val="E5681B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232" name="Google Shape;232;g3829a36e044_0_321"/>
          <p:cNvSpPr txBox="1"/>
          <p:nvPr/>
        </p:nvSpPr>
        <p:spPr>
          <a:xfrm>
            <a:off x="6058999" y="3085775"/>
            <a:ext cx="14730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Toxic substance enters body </a:t>
            </a:r>
            <a:endParaRPr sz="1600" b="1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3829a36e044_0_321"/>
          <p:cNvSpPr txBox="1"/>
          <p:nvPr/>
        </p:nvSpPr>
        <p:spPr>
          <a:xfrm>
            <a:off x="8748845" y="4921000"/>
            <a:ext cx="21252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Glutathione bonds to toxins and escorts them out of the body </a:t>
            </a:r>
            <a:endParaRPr sz="1600" b="1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829a36e044_0_321"/>
          <p:cNvSpPr/>
          <p:nvPr/>
        </p:nvSpPr>
        <p:spPr>
          <a:xfrm>
            <a:off x="6474700" y="4083863"/>
            <a:ext cx="203700" cy="203700"/>
          </a:xfrm>
          <a:prstGeom prst="plus">
            <a:avLst>
              <a:gd name="adj" fmla="val 363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829a36e044_0_321"/>
          <p:cNvSpPr/>
          <p:nvPr/>
        </p:nvSpPr>
        <p:spPr>
          <a:xfrm>
            <a:off x="6736513" y="4265613"/>
            <a:ext cx="203700" cy="203700"/>
          </a:xfrm>
          <a:prstGeom prst="plus">
            <a:avLst>
              <a:gd name="adj" fmla="val 363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3829a36e044_0_321"/>
          <p:cNvSpPr/>
          <p:nvPr/>
        </p:nvSpPr>
        <p:spPr>
          <a:xfrm>
            <a:off x="6369750" y="4400588"/>
            <a:ext cx="203700" cy="203700"/>
          </a:xfrm>
          <a:prstGeom prst="plus">
            <a:avLst>
              <a:gd name="adj" fmla="val 363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3829a36e044_0_321"/>
          <p:cNvSpPr/>
          <p:nvPr/>
        </p:nvSpPr>
        <p:spPr>
          <a:xfrm>
            <a:off x="6636125" y="4604288"/>
            <a:ext cx="203700" cy="203700"/>
          </a:xfrm>
          <a:prstGeom prst="plus">
            <a:avLst>
              <a:gd name="adj" fmla="val 363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3829a36e044_0_321"/>
          <p:cNvSpPr/>
          <p:nvPr/>
        </p:nvSpPr>
        <p:spPr>
          <a:xfrm>
            <a:off x="8202075" y="3527963"/>
            <a:ext cx="203700" cy="203700"/>
          </a:xfrm>
          <a:prstGeom prst="plus">
            <a:avLst>
              <a:gd name="adj" fmla="val 363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3829a36e044_0_321"/>
          <p:cNvSpPr/>
          <p:nvPr/>
        </p:nvSpPr>
        <p:spPr>
          <a:xfrm>
            <a:off x="8815575" y="3624813"/>
            <a:ext cx="203700" cy="203700"/>
          </a:xfrm>
          <a:prstGeom prst="plus">
            <a:avLst>
              <a:gd name="adj" fmla="val 363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829a36e044_0_321"/>
          <p:cNvSpPr/>
          <p:nvPr/>
        </p:nvSpPr>
        <p:spPr>
          <a:xfrm>
            <a:off x="8210150" y="4196888"/>
            <a:ext cx="203700" cy="203700"/>
          </a:xfrm>
          <a:prstGeom prst="plus">
            <a:avLst>
              <a:gd name="adj" fmla="val 363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829a36e044_0_321"/>
          <p:cNvSpPr/>
          <p:nvPr/>
        </p:nvSpPr>
        <p:spPr>
          <a:xfrm>
            <a:off x="8460400" y="3742825"/>
            <a:ext cx="203700" cy="203700"/>
          </a:xfrm>
          <a:prstGeom prst="plus">
            <a:avLst>
              <a:gd name="adj" fmla="val 363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3829a36e044_0_321"/>
          <p:cNvSpPr/>
          <p:nvPr/>
        </p:nvSpPr>
        <p:spPr>
          <a:xfrm>
            <a:off x="8748850" y="4230213"/>
            <a:ext cx="203700" cy="203700"/>
          </a:xfrm>
          <a:prstGeom prst="plus">
            <a:avLst>
              <a:gd name="adj" fmla="val 363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3829a36e044_0_321"/>
          <p:cNvSpPr/>
          <p:nvPr/>
        </p:nvSpPr>
        <p:spPr>
          <a:xfrm>
            <a:off x="8166675" y="3492575"/>
            <a:ext cx="274500" cy="2745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3829a36e044_0_321"/>
          <p:cNvSpPr/>
          <p:nvPr/>
        </p:nvSpPr>
        <p:spPr>
          <a:xfrm>
            <a:off x="8425000" y="3707438"/>
            <a:ext cx="274500" cy="2745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829a36e044_0_321"/>
          <p:cNvSpPr/>
          <p:nvPr/>
        </p:nvSpPr>
        <p:spPr>
          <a:xfrm>
            <a:off x="8780175" y="3589413"/>
            <a:ext cx="274500" cy="2745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3829a36e044_0_321"/>
          <p:cNvSpPr/>
          <p:nvPr/>
        </p:nvSpPr>
        <p:spPr>
          <a:xfrm>
            <a:off x="8174750" y="4161488"/>
            <a:ext cx="274500" cy="2745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829a36e044_0_321"/>
          <p:cNvSpPr/>
          <p:nvPr/>
        </p:nvSpPr>
        <p:spPr>
          <a:xfrm>
            <a:off x="8713450" y="4194813"/>
            <a:ext cx="274500" cy="2745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3829a36e044_0_321"/>
          <p:cNvSpPr/>
          <p:nvPr/>
        </p:nvSpPr>
        <p:spPr>
          <a:xfrm>
            <a:off x="11032750" y="3706838"/>
            <a:ext cx="203700" cy="203700"/>
          </a:xfrm>
          <a:prstGeom prst="plus">
            <a:avLst>
              <a:gd name="adj" fmla="val 363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829a36e044_0_321"/>
          <p:cNvSpPr/>
          <p:nvPr/>
        </p:nvSpPr>
        <p:spPr>
          <a:xfrm>
            <a:off x="11521325" y="4265613"/>
            <a:ext cx="203700" cy="203700"/>
          </a:xfrm>
          <a:prstGeom prst="plus">
            <a:avLst>
              <a:gd name="adj" fmla="val 363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829a36e044_0_321"/>
          <p:cNvSpPr/>
          <p:nvPr/>
        </p:nvSpPr>
        <p:spPr>
          <a:xfrm>
            <a:off x="11584800" y="3660213"/>
            <a:ext cx="203700" cy="203700"/>
          </a:xfrm>
          <a:prstGeom prst="plus">
            <a:avLst>
              <a:gd name="adj" fmla="val 363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3829a36e044_0_321"/>
          <p:cNvSpPr/>
          <p:nvPr/>
        </p:nvSpPr>
        <p:spPr>
          <a:xfrm>
            <a:off x="11291075" y="3921700"/>
            <a:ext cx="203700" cy="203700"/>
          </a:xfrm>
          <a:prstGeom prst="plus">
            <a:avLst>
              <a:gd name="adj" fmla="val 363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3829a36e044_0_321"/>
          <p:cNvSpPr/>
          <p:nvPr/>
        </p:nvSpPr>
        <p:spPr>
          <a:xfrm>
            <a:off x="11058400" y="4230213"/>
            <a:ext cx="203700" cy="203700"/>
          </a:xfrm>
          <a:prstGeom prst="plus">
            <a:avLst>
              <a:gd name="adj" fmla="val 363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829a36e044_0_321"/>
          <p:cNvSpPr/>
          <p:nvPr/>
        </p:nvSpPr>
        <p:spPr>
          <a:xfrm>
            <a:off x="10997350" y="3671450"/>
            <a:ext cx="274500" cy="274500"/>
          </a:xfrm>
          <a:prstGeom prst="ellipse">
            <a:avLst/>
          </a:prstGeom>
          <a:noFill/>
          <a:ln w="9525" cap="flat" cmpd="sng">
            <a:solidFill>
              <a:srgbClr val="E5681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829a36e044_0_321"/>
          <p:cNvSpPr/>
          <p:nvPr/>
        </p:nvSpPr>
        <p:spPr>
          <a:xfrm>
            <a:off x="11255675" y="3886313"/>
            <a:ext cx="274500" cy="274500"/>
          </a:xfrm>
          <a:prstGeom prst="ellipse">
            <a:avLst/>
          </a:prstGeom>
          <a:noFill/>
          <a:ln w="9525" cap="flat" cmpd="sng">
            <a:solidFill>
              <a:srgbClr val="E5681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3829a36e044_0_321"/>
          <p:cNvSpPr/>
          <p:nvPr/>
        </p:nvSpPr>
        <p:spPr>
          <a:xfrm>
            <a:off x="11485925" y="4230213"/>
            <a:ext cx="274500" cy="274500"/>
          </a:xfrm>
          <a:prstGeom prst="ellipse">
            <a:avLst/>
          </a:prstGeom>
          <a:noFill/>
          <a:ln w="9525" cap="flat" cmpd="sng">
            <a:solidFill>
              <a:srgbClr val="E5681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3829a36e044_0_321"/>
          <p:cNvSpPr/>
          <p:nvPr/>
        </p:nvSpPr>
        <p:spPr>
          <a:xfrm>
            <a:off x="11549400" y="3624813"/>
            <a:ext cx="274500" cy="274500"/>
          </a:xfrm>
          <a:prstGeom prst="ellipse">
            <a:avLst/>
          </a:prstGeom>
          <a:noFill/>
          <a:ln w="9525" cap="flat" cmpd="sng">
            <a:solidFill>
              <a:srgbClr val="E5681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3829a36e044_0_321"/>
          <p:cNvSpPr/>
          <p:nvPr/>
        </p:nvSpPr>
        <p:spPr>
          <a:xfrm>
            <a:off x="11023000" y="4194813"/>
            <a:ext cx="274500" cy="274500"/>
          </a:xfrm>
          <a:prstGeom prst="ellipse">
            <a:avLst/>
          </a:prstGeom>
          <a:noFill/>
          <a:ln w="9525" cap="flat" cmpd="sng">
            <a:solidFill>
              <a:srgbClr val="E5681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3829a36e044_0_321"/>
          <p:cNvSpPr/>
          <p:nvPr/>
        </p:nvSpPr>
        <p:spPr>
          <a:xfrm>
            <a:off x="6967025" y="4520963"/>
            <a:ext cx="203700" cy="203700"/>
          </a:xfrm>
          <a:prstGeom prst="plus">
            <a:avLst>
              <a:gd name="adj" fmla="val 363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29a36e044_0_374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3829a36e044_0_374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Glutathione Overview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3829a36e044_0_374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67" name="Google Shape;267;g3829a36e044_0_374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829a36e044_0_374"/>
          <p:cNvSpPr txBox="1"/>
          <p:nvPr/>
        </p:nvSpPr>
        <p:spPr>
          <a:xfrm>
            <a:off x="423750" y="1816069"/>
            <a:ext cx="48063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Aging &amp; Glutathione</a:t>
            </a:r>
            <a:endParaRPr sz="3200" b="1" i="0" u="none" strike="noStrike" cap="none" dirty="0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Glutathione levels decline naturally with age.</a:t>
            </a:r>
            <a:endParaRPr sz="24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Lower glutathione levels are associated with:</a:t>
            </a:r>
            <a:endParaRPr sz="24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Increased oxidative stress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Reduced detoxification capacity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Impairment of critical cellular functions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Enhanced susceptibility to oxidative- stress related disease and disorders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5E8A0-5A02-0555-DB6C-33E4F1FF5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007" y="2046426"/>
            <a:ext cx="4471089" cy="40144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3829a36e044_0_3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7519" y="3057482"/>
            <a:ext cx="1762850" cy="176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3829a36e044_0_3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1431" y="3174370"/>
            <a:ext cx="1264168" cy="158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3829a36e044_0_395"/>
          <p:cNvPicPr preferRelativeResize="0"/>
          <p:nvPr/>
        </p:nvPicPr>
        <p:blipFill rotWithShape="1">
          <a:blip r:embed="rId5">
            <a:alphaModFix/>
          </a:blip>
          <a:srcRect r="34027"/>
          <a:stretch/>
        </p:blipFill>
        <p:spPr>
          <a:xfrm>
            <a:off x="9078411" y="3006375"/>
            <a:ext cx="1264174" cy="191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3829a36e044_0_3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0521" y="3057482"/>
            <a:ext cx="1718237" cy="171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3829a36e044_0_395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829a36e044_0_395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Glutathione Overview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3829a36e044_0_395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81" name="Google Shape;281;g3829a36e044_0_395" title="Setria_Logo_Blu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3829a36e044_0_395"/>
          <p:cNvSpPr txBox="1"/>
          <p:nvPr/>
        </p:nvSpPr>
        <p:spPr>
          <a:xfrm>
            <a:off x="423750" y="2161750"/>
            <a:ext cx="5057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Glutathione Supplementation</a:t>
            </a:r>
            <a:endParaRPr sz="3200" b="1" i="0" u="none" strike="noStrike" cap="none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Many adults are turning to </a:t>
            </a:r>
            <a:b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glutathione supplements to: 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Restore and maintain healthy levels</a:t>
            </a:r>
            <a:endParaRPr sz="20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Help the body keep pace with </a:t>
            </a:r>
            <a:b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modern stressors</a:t>
            </a:r>
            <a:endParaRPr sz="20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Support cellular resilience and overall healthy aging</a:t>
            </a:r>
            <a:endParaRPr sz="20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3829a36e044_0_39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80850" y="3460915"/>
            <a:ext cx="980670" cy="1244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829a36e044_0_425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3829a36e044_0_425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Glutathione Benefits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3829a36e044_0_425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92" name="Google Shape;292;g3829a36e044_0_425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3829a36e044_0_425"/>
          <p:cNvSpPr txBox="1"/>
          <p:nvPr/>
        </p:nvSpPr>
        <p:spPr>
          <a:xfrm>
            <a:off x="423750" y="1961997"/>
            <a:ext cx="4128900" cy="103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Glutathione supplementation has been shown to raise glutathione levels in the body.</a:t>
            </a:r>
            <a:endParaRPr sz="2400" b="1" i="0" u="none" strike="noStrike" cap="none">
              <a:solidFill>
                <a:srgbClr val="5F92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Healthy adults taking daily oral doses of </a:t>
            </a: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250mg-1,000mg </a:t>
            </a: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saw significant increase of glutathione in whole blood, erythrocytes, and plasma after six months.</a:t>
            </a:r>
            <a:endParaRPr sz="20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4" name="Google Shape;294;g3829a36e044_0_425"/>
          <p:cNvGrpSpPr/>
          <p:nvPr/>
        </p:nvGrpSpPr>
        <p:grpSpPr>
          <a:xfrm>
            <a:off x="4831066" y="2425900"/>
            <a:ext cx="7100614" cy="3518273"/>
            <a:chOff x="5583825" y="2425900"/>
            <a:chExt cx="6195451" cy="3069775"/>
          </a:xfrm>
        </p:grpSpPr>
        <p:pic>
          <p:nvPicPr>
            <p:cNvPr id="295" name="Google Shape;295;g3829a36e044_0_425"/>
            <p:cNvPicPr preferRelativeResize="0"/>
            <p:nvPr/>
          </p:nvPicPr>
          <p:blipFill rotWithShape="1">
            <a:blip r:embed="rId4">
              <a:alphaModFix/>
            </a:blip>
            <a:srcRect t="36196" r="56979" b="4433"/>
            <a:stretch/>
          </p:blipFill>
          <p:spPr>
            <a:xfrm>
              <a:off x="5583825" y="2943875"/>
              <a:ext cx="3052201" cy="2342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g3829a36e044_0_425"/>
            <p:cNvPicPr preferRelativeResize="0"/>
            <p:nvPr/>
          </p:nvPicPr>
          <p:blipFill rotWithShape="1">
            <a:blip r:embed="rId4">
              <a:alphaModFix/>
            </a:blip>
            <a:srcRect l="55039" t="36197" r="1939" b="-2811"/>
            <a:stretch/>
          </p:blipFill>
          <p:spPr>
            <a:xfrm>
              <a:off x="8727075" y="2867675"/>
              <a:ext cx="3052201" cy="262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g3829a36e044_0_425"/>
            <p:cNvSpPr txBox="1"/>
            <p:nvPr/>
          </p:nvSpPr>
          <p:spPr>
            <a:xfrm>
              <a:off x="5968125" y="2425900"/>
              <a:ext cx="2283600" cy="40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 dirty="0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Whole Blood</a:t>
              </a:r>
              <a:endParaRPr sz="1600" b="1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g3829a36e044_0_425"/>
            <p:cNvSpPr txBox="1"/>
            <p:nvPr/>
          </p:nvSpPr>
          <p:spPr>
            <a:xfrm>
              <a:off x="9111375" y="2425900"/>
              <a:ext cx="2283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Erythrocytes </a:t>
              </a:r>
              <a:endParaRPr sz="16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(Red Blood Cells)</a:t>
              </a:r>
              <a:endParaRPr sz="12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g3829a36e044_0_425"/>
          <p:cNvSpPr txBox="1"/>
          <p:nvPr/>
        </p:nvSpPr>
        <p:spPr>
          <a:xfrm>
            <a:off x="455800" y="6195575"/>
            <a:ext cx="4128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Richie JP Jr. Nichenametla S. Neidig W. Calcagnotto A. Haley JS. Schell TD. Muscat JE.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829a36e044_0_445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3829a36e044_0_445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Glutathione Benefits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3829a36e044_0_445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08" name="Google Shape;308;g3829a36e044_0_445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3829a36e044_0_445" title="shutterstock_1901833915.jpg"/>
          <p:cNvPicPr preferRelativeResize="0"/>
          <p:nvPr/>
        </p:nvPicPr>
        <p:blipFill rotWithShape="1">
          <a:blip r:embed="rId4">
            <a:alphaModFix/>
          </a:blip>
          <a:srcRect l="27551" b="15610"/>
          <a:stretch/>
        </p:blipFill>
        <p:spPr>
          <a:xfrm>
            <a:off x="6096000" y="1513212"/>
            <a:ext cx="6096005" cy="472574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3829a36e044_0_445"/>
          <p:cNvSpPr txBox="1"/>
          <p:nvPr/>
        </p:nvSpPr>
        <p:spPr>
          <a:xfrm>
            <a:off x="423750" y="1882974"/>
            <a:ext cx="5113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Glutathione Supports Healthy Immunity</a:t>
            </a:r>
            <a:endParaRPr sz="3200" b="1" i="0" u="none" strike="noStrike" cap="none" dirty="0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Healthy levels of glutathione are also needed for the production and function of lymphocytes (white blood cells) and natural killer (NK) cells.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These cells are the first line of defense and are critical for the immune response: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Identify stressed or abnormal cells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Produce antibodies (B-cells)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Eliminate cells infected with viruses 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Eliminate tumorigenic cells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829a36e044_0_462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3829a36e044_0_462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Glutathione Benefits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3829a36e044_0_462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19" name="Google Shape;319;g3829a36e044_0_462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3829a36e044_0_462"/>
          <p:cNvSpPr txBox="1"/>
          <p:nvPr/>
        </p:nvSpPr>
        <p:spPr>
          <a:xfrm>
            <a:off x="423750" y="2161750"/>
            <a:ext cx="4686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</a:rPr>
              <a:t>Daily supplementation with Setria® Glutathione has been shown to increase the cytotoxicity of NK Cells </a:t>
            </a:r>
            <a:endParaRPr sz="2400" b="1" i="0" u="none" strike="noStrike" cap="none">
              <a:solidFill>
                <a:srgbClr val="5F92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Healthy adults taking oral doses of </a:t>
            </a:r>
            <a:b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1000mg saw 100% increase of NK cell cytotoxicity from baseline at 3 months, improving ability to eliminate abnormal </a:t>
            </a:r>
            <a:b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or infected cells. </a:t>
            </a:r>
            <a:endParaRPr sz="20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3829a36e044_0_462"/>
          <p:cNvSpPr txBox="1"/>
          <p:nvPr/>
        </p:nvSpPr>
        <p:spPr>
          <a:xfrm>
            <a:off x="6661175" y="2305250"/>
            <a:ext cx="40512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Natural Killer (NK) Cell Cytotoxicity Increased 2-fold from Baseline at 3 Months</a:t>
            </a:r>
            <a:endParaRPr sz="1600" b="1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3829a36e044_0_462"/>
          <p:cNvSpPr txBox="1"/>
          <p:nvPr/>
        </p:nvSpPr>
        <p:spPr>
          <a:xfrm>
            <a:off x="455800" y="6195575"/>
            <a:ext cx="4128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Richie JP Jr. Nichenametla S. Neidig W. Calcagnotto A. Haley JS. Schell TD. Muscat JE.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g3829a36e044_0_462"/>
          <p:cNvPicPr preferRelativeResize="0"/>
          <p:nvPr/>
        </p:nvPicPr>
        <p:blipFill rotWithShape="1">
          <a:blip r:embed="rId4">
            <a:alphaModFix/>
          </a:blip>
          <a:srcRect l="41205" t="45594" r="11572" b="1"/>
          <a:stretch/>
        </p:blipFill>
        <p:spPr>
          <a:xfrm>
            <a:off x="5674957" y="2933150"/>
            <a:ext cx="5563984" cy="3318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829a36e044_0_493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3829a36e044_0_493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Setria® Overview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3829a36e044_0_493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32" name="Google Shape;332;g3829a36e044_0_493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829a36e044_0_493"/>
          <p:cNvSpPr txBox="1"/>
          <p:nvPr/>
        </p:nvSpPr>
        <p:spPr>
          <a:xfrm>
            <a:off x="4346125" y="2161750"/>
            <a:ext cx="68949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63B"/>
              </a:buClr>
              <a:buSzPts val="14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The world’s most trusted form of glutathione.</a:t>
            </a:r>
            <a:endParaRPr sz="20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14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Supported by 65 years of clinical research and development.</a:t>
            </a:r>
            <a:endParaRPr sz="20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9363B"/>
              </a:buClr>
              <a:buSzPts val="14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Tested in 28 clinical trials since 1991. </a:t>
            </a:r>
            <a:endParaRPr sz="20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4" name="Google Shape;334;g3829a36e044_0_493"/>
          <p:cNvGrpSpPr/>
          <p:nvPr/>
        </p:nvGrpSpPr>
        <p:grpSpPr>
          <a:xfrm>
            <a:off x="2070338" y="3863588"/>
            <a:ext cx="8051324" cy="2250250"/>
            <a:chOff x="2070338" y="4240313"/>
            <a:chExt cx="8051324" cy="2250250"/>
          </a:xfrm>
        </p:grpSpPr>
        <p:cxnSp>
          <p:nvCxnSpPr>
            <p:cNvPr id="335" name="Google Shape;335;g3829a36e044_0_493"/>
            <p:cNvCxnSpPr/>
            <p:nvPr/>
          </p:nvCxnSpPr>
          <p:spPr>
            <a:xfrm>
              <a:off x="2070338" y="5288488"/>
              <a:ext cx="73548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triangle" w="med" len="med"/>
            </a:ln>
          </p:spPr>
        </p:cxnSp>
        <p:sp>
          <p:nvSpPr>
            <p:cNvPr id="336" name="Google Shape;336;g3829a36e044_0_493"/>
            <p:cNvSpPr/>
            <p:nvPr/>
          </p:nvSpPr>
          <p:spPr>
            <a:xfrm>
              <a:off x="2246338" y="5161438"/>
              <a:ext cx="254100" cy="25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E568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g3829a36e044_0_493"/>
            <p:cNvSpPr/>
            <p:nvPr/>
          </p:nvSpPr>
          <p:spPr>
            <a:xfrm>
              <a:off x="2310538" y="5225638"/>
              <a:ext cx="125700" cy="125700"/>
            </a:xfrm>
            <a:prstGeom prst="ellipse">
              <a:avLst/>
            </a:prstGeom>
            <a:solidFill>
              <a:srgbClr val="E56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g3829a36e044_0_493"/>
            <p:cNvSpPr txBox="1"/>
            <p:nvPr/>
          </p:nvSpPr>
          <p:spPr>
            <a:xfrm>
              <a:off x="2246338" y="4240313"/>
              <a:ext cx="16878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E5681B"/>
                  </a:solidFill>
                  <a:latin typeface="Calibri"/>
                  <a:ea typeface="Calibri"/>
                  <a:cs typeface="Calibri"/>
                  <a:sym typeface="Calibri"/>
                </a:rPr>
                <a:t>1956</a:t>
              </a:r>
              <a: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 — World’s first invention of the process of amino acid (L-Glutamic acid) production by fermentation.</a:t>
              </a:r>
              <a:endParaRPr sz="10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g3829a36e044_0_493"/>
            <p:cNvSpPr/>
            <p:nvPr/>
          </p:nvSpPr>
          <p:spPr>
            <a:xfrm>
              <a:off x="4056638" y="5161438"/>
              <a:ext cx="254100" cy="25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E568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g3829a36e044_0_493"/>
            <p:cNvSpPr/>
            <p:nvPr/>
          </p:nvSpPr>
          <p:spPr>
            <a:xfrm>
              <a:off x="4120838" y="5225638"/>
              <a:ext cx="125700" cy="125700"/>
            </a:xfrm>
            <a:prstGeom prst="ellipse">
              <a:avLst/>
            </a:prstGeom>
            <a:solidFill>
              <a:srgbClr val="E56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g3829a36e044_0_493"/>
            <p:cNvSpPr txBox="1"/>
            <p:nvPr/>
          </p:nvSpPr>
          <p:spPr>
            <a:xfrm>
              <a:off x="4056638" y="4240313"/>
              <a:ext cx="1687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E5681B"/>
                  </a:solidFill>
                  <a:latin typeface="Calibri"/>
                  <a:ea typeface="Calibri"/>
                  <a:cs typeface="Calibri"/>
                  <a:sym typeface="Calibri"/>
                </a:rPr>
                <a:t>1969</a:t>
              </a:r>
              <a: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 — Release of </a:t>
              </a:r>
              <a:b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“KYOWA L-Glutathione” </a:t>
              </a:r>
              <a:b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for medical use.</a:t>
              </a:r>
              <a:endParaRPr sz="10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g3829a36e044_0_493"/>
            <p:cNvSpPr/>
            <p:nvPr/>
          </p:nvSpPr>
          <p:spPr>
            <a:xfrm>
              <a:off x="5866938" y="5161438"/>
              <a:ext cx="254100" cy="25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E568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g3829a36e044_0_493"/>
            <p:cNvSpPr/>
            <p:nvPr/>
          </p:nvSpPr>
          <p:spPr>
            <a:xfrm>
              <a:off x="5931138" y="5225638"/>
              <a:ext cx="125700" cy="125700"/>
            </a:xfrm>
            <a:prstGeom prst="ellipse">
              <a:avLst/>
            </a:prstGeom>
            <a:solidFill>
              <a:srgbClr val="E56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3829a36e044_0_493"/>
            <p:cNvSpPr txBox="1"/>
            <p:nvPr/>
          </p:nvSpPr>
          <p:spPr>
            <a:xfrm>
              <a:off x="5866938" y="4240313"/>
              <a:ext cx="1687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E5681B"/>
                  </a:solidFill>
                  <a:latin typeface="Calibri"/>
                  <a:ea typeface="Calibri"/>
                  <a:cs typeface="Calibri"/>
                  <a:sym typeface="Calibri"/>
                </a:rPr>
                <a:t>2006</a:t>
              </a:r>
              <a: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 — Launch brand marketing of Setria® in USA.</a:t>
              </a:r>
              <a:endParaRPr sz="10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g3829a36e044_0_493"/>
            <p:cNvSpPr/>
            <p:nvPr/>
          </p:nvSpPr>
          <p:spPr>
            <a:xfrm>
              <a:off x="7677238" y="5161438"/>
              <a:ext cx="254100" cy="25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E568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g3829a36e044_0_493"/>
            <p:cNvSpPr/>
            <p:nvPr/>
          </p:nvSpPr>
          <p:spPr>
            <a:xfrm>
              <a:off x="7741438" y="5225638"/>
              <a:ext cx="125700" cy="125700"/>
            </a:xfrm>
            <a:prstGeom prst="ellipse">
              <a:avLst/>
            </a:prstGeom>
            <a:solidFill>
              <a:srgbClr val="E56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g3829a36e044_0_493"/>
            <p:cNvSpPr txBox="1"/>
            <p:nvPr/>
          </p:nvSpPr>
          <p:spPr>
            <a:xfrm>
              <a:off x="7677237" y="4240325"/>
              <a:ext cx="1970700" cy="8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E5681B"/>
                  </a:solidFill>
                  <a:latin typeface="Calibri"/>
                  <a:ea typeface="Calibri"/>
                  <a:cs typeface="Calibri"/>
                  <a:sym typeface="Calibri"/>
                </a:rPr>
                <a:t>Today</a:t>
              </a:r>
              <a: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 — Supplying L-Glutathione reduced globally.</a:t>
              </a:r>
              <a:endParaRPr sz="10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Setria® is the LARGEST </a:t>
              </a:r>
              <a:b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branded glutathione.</a:t>
              </a:r>
              <a:endParaRPr sz="10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g3829a36e044_0_493"/>
            <p:cNvSpPr/>
            <p:nvPr/>
          </p:nvSpPr>
          <p:spPr>
            <a:xfrm>
              <a:off x="3120861" y="5161438"/>
              <a:ext cx="254100" cy="25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E568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g3829a36e044_0_493"/>
            <p:cNvSpPr/>
            <p:nvPr/>
          </p:nvSpPr>
          <p:spPr>
            <a:xfrm>
              <a:off x="3185061" y="5225638"/>
              <a:ext cx="125700" cy="125700"/>
            </a:xfrm>
            <a:prstGeom prst="ellipse">
              <a:avLst/>
            </a:prstGeom>
            <a:solidFill>
              <a:srgbClr val="E56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3829a36e044_0_493"/>
            <p:cNvSpPr txBox="1"/>
            <p:nvPr/>
          </p:nvSpPr>
          <p:spPr>
            <a:xfrm>
              <a:off x="3120861" y="5536263"/>
              <a:ext cx="1687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E5681B"/>
                  </a:solidFill>
                  <a:latin typeface="Calibri"/>
                  <a:ea typeface="Calibri"/>
                  <a:cs typeface="Calibri"/>
                  <a:sym typeface="Calibri"/>
                </a:rPr>
                <a:t>1960s </a:t>
              </a:r>
              <a: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— Establishment </a:t>
              </a:r>
              <a:b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of technology for manufacturing glutathione.</a:t>
              </a:r>
              <a:endParaRPr sz="10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g3829a36e044_0_493"/>
            <p:cNvSpPr/>
            <p:nvPr/>
          </p:nvSpPr>
          <p:spPr>
            <a:xfrm>
              <a:off x="4931161" y="5161438"/>
              <a:ext cx="254100" cy="25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E568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3829a36e044_0_493"/>
            <p:cNvSpPr/>
            <p:nvPr/>
          </p:nvSpPr>
          <p:spPr>
            <a:xfrm>
              <a:off x="4995361" y="5225638"/>
              <a:ext cx="125700" cy="125700"/>
            </a:xfrm>
            <a:prstGeom prst="ellipse">
              <a:avLst/>
            </a:prstGeom>
            <a:solidFill>
              <a:srgbClr val="E56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3829a36e044_0_493"/>
            <p:cNvSpPr txBox="1"/>
            <p:nvPr/>
          </p:nvSpPr>
          <p:spPr>
            <a:xfrm>
              <a:off x="4931161" y="5536263"/>
              <a:ext cx="16878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E5681B"/>
                  </a:solidFill>
                  <a:latin typeface="Calibri"/>
                  <a:ea typeface="Calibri"/>
                  <a:cs typeface="Calibri"/>
                  <a:sym typeface="Calibri"/>
                </a:rPr>
                <a:t>2000s</a:t>
              </a:r>
              <a: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 — Establishment </a:t>
              </a:r>
              <a:b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of groundbreaking fermentation method for both reduced and oxidized glutathione production.</a:t>
              </a:r>
              <a:endParaRPr sz="10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g3829a36e044_0_493"/>
            <p:cNvSpPr/>
            <p:nvPr/>
          </p:nvSpPr>
          <p:spPr>
            <a:xfrm>
              <a:off x="6741461" y="5161438"/>
              <a:ext cx="254100" cy="25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E568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3829a36e044_0_493"/>
            <p:cNvSpPr/>
            <p:nvPr/>
          </p:nvSpPr>
          <p:spPr>
            <a:xfrm>
              <a:off x="6805661" y="5225638"/>
              <a:ext cx="125700" cy="125700"/>
            </a:xfrm>
            <a:prstGeom prst="ellipse">
              <a:avLst/>
            </a:prstGeom>
            <a:solidFill>
              <a:srgbClr val="E56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3829a36e044_0_493"/>
            <p:cNvSpPr txBox="1"/>
            <p:nvPr/>
          </p:nvSpPr>
          <p:spPr>
            <a:xfrm>
              <a:off x="6741461" y="5536263"/>
              <a:ext cx="1687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E5681B"/>
                  </a:solidFill>
                  <a:latin typeface="Calibri"/>
                  <a:ea typeface="Calibri"/>
                  <a:cs typeface="Calibri"/>
                  <a:sym typeface="Calibri"/>
                </a:rPr>
                <a:t>2023</a:t>
              </a:r>
              <a: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 — Setria® is approved in Brazil.</a:t>
              </a:r>
              <a:endParaRPr sz="10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g3829a36e044_0_493"/>
            <p:cNvSpPr/>
            <p:nvPr/>
          </p:nvSpPr>
          <p:spPr>
            <a:xfrm>
              <a:off x="8551761" y="5161438"/>
              <a:ext cx="254100" cy="25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E568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3829a36e044_0_493"/>
            <p:cNvSpPr/>
            <p:nvPr/>
          </p:nvSpPr>
          <p:spPr>
            <a:xfrm>
              <a:off x="8615961" y="5225638"/>
              <a:ext cx="125700" cy="125700"/>
            </a:xfrm>
            <a:prstGeom prst="ellipse">
              <a:avLst/>
            </a:prstGeom>
            <a:solidFill>
              <a:srgbClr val="E56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3829a36e044_0_493"/>
            <p:cNvSpPr txBox="1"/>
            <p:nvPr/>
          </p:nvSpPr>
          <p:spPr>
            <a:xfrm>
              <a:off x="8551762" y="5536275"/>
              <a:ext cx="15699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E5681B"/>
                  </a:solidFill>
                  <a:latin typeface="Calibri"/>
                  <a:ea typeface="Calibri"/>
                  <a:cs typeface="Calibri"/>
                  <a:sym typeface="Calibri"/>
                </a:rPr>
                <a:t>Future </a:t>
              </a:r>
              <a:r>
                <a:rPr lang="en-US" sz="1000" b="1" i="0" u="none" strike="noStrike" cap="none">
                  <a:solidFill>
                    <a:srgbClr val="29363B"/>
                  </a:solidFill>
                  <a:latin typeface="Calibri"/>
                  <a:ea typeface="Calibri"/>
                  <a:cs typeface="Calibri"/>
                  <a:sym typeface="Calibri"/>
                </a:rPr>
                <a:t>— Continue studying the science of glutathione with various academic organization.</a:t>
              </a:r>
              <a:endParaRPr sz="10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0" name="Google Shape;360;g3829a36e044_0_493" title="Setria_Orange_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975" y="2161398"/>
            <a:ext cx="2650050" cy="10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829a36e044_0_531"/>
          <p:cNvSpPr txBox="1"/>
          <p:nvPr/>
        </p:nvSpPr>
        <p:spPr>
          <a:xfrm>
            <a:off x="423750" y="1644297"/>
            <a:ext cx="5235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3200" b="1" i="0" u="none" strike="noStrike" cap="none" dirty="0" err="1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Setria</a:t>
            </a:r>
            <a:r>
              <a:rPr lang="en-US" sz="3200" b="1" i="0" u="none" strike="noStrike" cap="none" dirty="0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® Works</a:t>
            </a:r>
            <a:endParaRPr sz="3200" b="1" i="0" u="none" strike="noStrike" cap="none" dirty="0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State-of-the-art precision fermentation gives </a:t>
            </a:r>
            <a:r>
              <a:rPr lang="en-US" sz="2400" b="0" i="0" u="none" strike="noStrike" cap="none" dirty="0" err="1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Setria</a:t>
            </a:r>
            <a:r>
              <a:rPr lang="en-US" sz="24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® exceptional purity and efficacy and allows it to be delivered in a stable</a:t>
            </a:r>
            <a:r>
              <a:rPr lang="en-US" sz="2400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, high quality</a:t>
            </a:r>
            <a:r>
              <a:rPr lang="en-US" sz="24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 form.</a:t>
            </a:r>
            <a:endParaRPr sz="24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Bind to free radicals and stabilize them on the cellular level*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</a:ext>
              </a:extLst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Help eliminate toxins and ingested chemicals the body has already absorbed*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</a:ext>
              </a:extLst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363B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Intercept and neutralize toxins in the GI tract before they can be absorbed*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3829a36e044_0_531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3829a36e044_0_531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9" name="Google Shape;369;g3829a36e044_0_531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Setria® Overview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g3829a36e044_0_531" title="shutterstock_2240055389.jpg"/>
          <p:cNvPicPr preferRelativeResize="0"/>
          <p:nvPr/>
        </p:nvPicPr>
        <p:blipFill rotWithShape="1">
          <a:blip r:embed="rId3">
            <a:alphaModFix/>
          </a:blip>
          <a:srcRect l="6977" r="6985"/>
          <a:stretch/>
        </p:blipFill>
        <p:spPr>
          <a:xfrm>
            <a:off x="6096000" y="1513212"/>
            <a:ext cx="6096005" cy="472574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3829a36e044_0_531"/>
          <p:cNvSpPr txBox="1"/>
          <p:nvPr/>
        </p:nvSpPr>
        <p:spPr>
          <a:xfrm>
            <a:off x="455800" y="6308813"/>
            <a:ext cx="6974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*These statements have not been evaluated by the Food and Drug Administration. This product is not intended to diagnose, treat, cure, or prevent any disease.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g3829a36e044_0_531" title="Setria_Logo_Blu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29a36e044_0_129"/>
          <p:cNvSpPr/>
          <p:nvPr/>
        </p:nvSpPr>
        <p:spPr>
          <a:xfrm>
            <a:off x="6096025" y="1513075"/>
            <a:ext cx="6096000" cy="47256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3829a36e044_0_129"/>
          <p:cNvSpPr txBox="1"/>
          <p:nvPr/>
        </p:nvSpPr>
        <p:spPr>
          <a:xfrm>
            <a:off x="423750" y="2161750"/>
            <a:ext cx="49818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Dr. Danielle Citrolo, PharmD</a:t>
            </a:r>
            <a:endParaRPr sz="3200" b="1" i="0" u="none" strike="noStrike" cap="none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Vice President, </a:t>
            </a:r>
            <a:b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Scientific &amp; Regulatory Affairs 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Kyowa Hakko, USA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3829a36e044_0_129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3829a36e044_0_129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3829a36e044_0_129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81" name="Google Shape;81;g3829a36e044_0_129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3829a36e044_0_1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8125" y="1267187"/>
            <a:ext cx="4971762" cy="497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3829a36e044_0_1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697" y="4771022"/>
            <a:ext cx="1877120" cy="4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829a36e044_0_552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3829a36e044_0_552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80" name="Google Shape;380;g3829a36e044_0_552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Setria® Features &amp; Benefits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g3829a36e044_0_552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3829a36e044_0_5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2300" y="1735925"/>
            <a:ext cx="6144001" cy="45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829a36e044_0_564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3829a36e044_0_564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90" name="Google Shape;390;g3829a36e044_0_564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Setria® Structure-Function Claims for Active Aging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g3829a36e044_0_564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3829a36e044_0_564"/>
          <p:cNvSpPr txBox="1"/>
          <p:nvPr/>
        </p:nvSpPr>
        <p:spPr>
          <a:xfrm>
            <a:off x="423750" y="2161750"/>
            <a:ext cx="9803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Helps to reduce everyday toxins in the body*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Helps support respiratory health*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Daily consumption increases the body’s glutathione levels*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Helps your body fight oxidative stress* 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Supports immune health* 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Supports your body’s natural defense system* 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Supports healthy skin*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May help with skin brightening* 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Supports healthy aging and overall health* 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3829a36e044_0_564"/>
          <p:cNvSpPr txBox="1"/>
          <p:nvPr/>
        </p:nvSpPr>
        <p:spPr>
          <a:xfrm>
            <a:off x="455800" y="6308813"/>
            <a:ext cx="6974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*These statements have not been evaluated by the Food and Drug Administration. This product is not intended to diagnose, treat, cure, or prevent any disease.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829a36e044_0_575"/>
          <p:cNvSpPr txBox="1"/>
          <p:nvPr/>
        </p:nvSpPr>
        <p:spPr>
          <a:xfrm>
            <a:off x="423750" y="2161750"/>
            <a:ext cx="54639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</a:rPr>
              <a:t>What questions do </a:t>
            </a:r>
            <a:br>
              <a:rPr lang="en-US" sz="4000" b="1" i="0" u="none" strike="noStrike" cap="none" dirty="0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 dirty="0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</a:rPr>
              <a:t>you have about healthy aging, glutathione, </a:t>
            </a:r>
            <a:br>
              <a:rPr lang="en-US" sz="4000" b="1" i="0" u="none" strike="noStrike" cap="none" dirty="0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 dirty="0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4000" b="1" i="0" u="none" strike="noStrike" cap="none" dirty="0" err="1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</a:rPr>
              <a:t>Setria</a:t>
            </a:r>
            <a:r>
              <a:rPr lang="en-US" sz="4000" b="1" i="0" u="none" strike="noStrike" cap="none" dirty="0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</a:rPr>
              <a:t>®?</a:t>
            </a:r>
            <a:endParaRPr sz="2800" b="0" i="0" u="none" strike="noStrike" cap="none" dirty="0">
              <a:solidFill>
                <a:srgbClr val="5F92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3829a36e044_0_575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3829a36e044_0_575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02" name="Google Shape;402;g3829a36e044_0_575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g3829a36e044_0_575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3829a36e044_0_575" title="shutterstock_1929927884.jpg"/>
          <p:cNvPicPr preferRelativeResize="0"/>
          <p:nvPr/>
        </p:nvPicPr>
        <p:blipFill rotWithShape="1">
          <a:blip r:embed="rId4">
            <a:alphaModFix/>
          </a:blip>
          <a:srcRect l="7014" r="7007"/>
          <a:stretch/>
        </p:blipFill>
        <p:spPr>
          <a:xfrm>
            <a:off x="6096000" y="1513212"/>
            <a:ext cx="6096005" cy="472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829a36e044_0_58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3829a36e044_0_587"/>
          <p:cNvSpPr/>
          <p:nvPr/>
        </p:nvSpPr>
        <p:spPr>
          <a:xfrm>
            <a:off x="-11550" y="4325025"/>
            <a:ext cx="12224700" cy="216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3829a36e044_0_587"/>
          <p:cNvSpPr txBox="1"/>
          <p:nvPr/>
        </p:nvSpPr>
        <p:spPr>
          <a:xfrm>
            <a:off x="423750" y="4412125"/>
            <a:ext cx="11354100" cy="2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4000" b="1" i="0" u="none" strike="noStrike" cap="none">
                <a:solidFill>
                  <a:srgbClr val="3D393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000" b="1" i="0" u="none" strike="noStrike" cap="none">
              <a:solidFill>
                <a:srgbClr val="3D39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3000" b="1" i="0" u="none" strike="noStrike" cap="none">
                <a:solidFill>
                  <a:srgbClr val="3D3935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3000" b="1" i="0" u="none" strike="noStrike" cap="none">
              <a:solidFill>
                <a:srgbClr val="3D39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information please contact us at: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rgbClr val="5F92A9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info@kyowa-usa.com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000" b="1" i="0" u="none" strike="noStrike" cap="none">
                <a:solidFill>
                  <a:srgbClr val="5F92A9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info@setriaglutathione.com</a:t>
            </a:r>
            <a:endParaRPr sz="2000" b="1" i="0" u="none" strike="noStrike" cap="none">
              <a:solidFill>
                <a:srgbClr val="5F92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3829a36e044_0_587"/>
          <p:cNvSpPr/>
          <p:nvPr/>
        </p:nvSpPr>
        <p:spPr>
          <a:xfrm>
            <a:off x="0" y="6594075"/>
            <a:ext cx="121920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14" name="Google Shape;414;g3829a36e044_0_587"/>
          <p:cNvSpPr/>
          <p:nvPr/>
        </p:nvSpPr>
        <p:spPr>
          <a:xfrm>
            <a:off x="0" y="4173075"/>
            <a:ext cx="121920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415" name="Google Shape;415;g3829a36e044_0_587" title="Setria_Logo_Whit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4600" y="1377604"/>
            <a:ext cx="4992400" cy="19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29a36e044_0_151"/>
          <p:cNvSpPr txBox="1"/>
          <p:nvPr/>
        </p:nvSpPr>
        <p:spPr>
          <a:xfrm>
            <a:off x="423750" y="2161750"/>
            <a:ext cx="49818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What is “Healthy Aging”?</a:t>
            </a:r>
            <a:endParaRPr sz="3200" b="1" i="0" u="none" strike="noStrike" cap="none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Aging has become more about living better, not just living longer.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People want to stay active, independent, and confident as they grow older.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“Aging well” has become a health goal across generations.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3829a36e044_0_151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3829a36e044_0_151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Healthy Aging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3829a36e044_0_151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93" name="Google Shape;93;g3829a36e044_0_151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3829a36e044_0_151" title="shutterstock_2274438319.jpg"/>
          <p:cNvPicPr preferRelativeResize="0"/>
          <p:nvPr/>
        </p:nvPicPr>
        <p:blipFill rotWithShape="1">
          <a:blip r:embed="rId4">
            <a:alphaModFix/>
          </a:blip>
          <a:srcRect l="7014" r="7007"/>
          <a:stretch/>
        </p:blipFill>
        <p:spPr>
          <a:xfrm>
            <a:off x="6096000" y="1513212"/>
            <a:ext cx="6096005" cy="472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829a36e044_0_162"/>
          <p:cNvSpPr txBox="1"/>
          <p:nvPr/>
        </p:nvSpPr>
        <p:spPr>
          <a:xfrm>
            <a:off x="423750" y="2161750"/>
            <a:ext cx="49818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Consumer Insights</a:t>
            </a:r>
            <a:endParaRPr sz="3200" b="1" i="0" u="none" strike="noStrike" cap="none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In 2024,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770 U.S. supplement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consumers </a:t>
            </a: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were surveyed on </a:t>
            </a:r>
            <a:b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their interest and habits </a:t>
            </a:r>
            <a:b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around supplements. 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Interest in immunity and aging supplements spans across Millennials, Gen X, and Boomers.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3829a36e044_0_162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3829a36e044_0_162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Healthy Aging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3829a36e044_0_162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04" name="Google Shape;104;g3829a36e044_0_162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3829a36e044_0_162"/>
          <p:cNvSpPr txBox="1"/>
          <p:nvPr/>
        </p:nvSpPr>
        <p:spPr>
          <a:xfrm>
            <a:off x="6465775" y="2075175"/>
            <a:ext cx="2005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60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r>
              <a:rPr lang="en-US" sz="4800" b="1" i="0" u="none" strike="noStrike" cap="none" baseline="30000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4800" b="0" i="0" u="none" strike="noStrike" cap="none" baseline="3000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3829a36e044_0_162"/>
          <p:cNvSpPr txBox="1"/>
          <p:nvPr/>
        </p:nvSpPr>
        <p:spPr>
          <a:xfrm>
            <a:off x="6465850" y="2894450"/>
            <a:ext cx="200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“Healthy aging is important to me”</a:t>
            </a:r>
            <a:endParaRPr sz="18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829a36e044_0_162"/>
          <p:cNvSpPr txBox="1"/>
          <p:nvPr/>
        </p:nvSpPr>
        <p:spPr>
          <a:xfrm>
            <a:off x="8808825" y="2075175"/>
            <a:ext cx="2005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60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72</a:t>
            </a:r>
            <a:r>
              <a:rPr lang="en-US" sz="4800" b="1" i="0" u="none" strike="noStrike" cap="none" baseline="30000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4800" b="0" i="0" u="none" strike="noStrike" cap="none" baseline="3000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3829a36e044_0_162"/>
          <p:cNvSpPr txBox="1"/>
          <p:nvPr/>
        </p:nvSpPr>
        <p:spPr>
          <a:xfrm>
            <a:off x="8808900" y="2894450"/>
            <a:ext cx="2005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Concerned about how their skin looks and feels</a:t>
            </a:r>
            <a:endParaRPr sz="18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3829a36e044_0_162"/>
          <p:cNvSpPr txBox="1"/>
          <p:nvPr/>
        </p:nvSpPr>
        <p:spPr>
          <a:xfrm>
            <a:off x="6465813" y="4094125"/>
            <a:ext cx="2005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60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78</a:t>
            </a:r>
            <a:r>
              <a:rPr lang="en-US" sz="18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u="none" strike="noStrike" cap="none" baseline="30000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4800" b="0" i="0" u="none" strike="noStrike" cap="none" baseline="3000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3829a36e044_0_162"/>
          <p:cNvSpPr txBox="1"/>
          <p:nvPr/>
        </p:nvSpPr>
        <p:spPr>
          <a:xfrm>
            <a:off x="6465888" y="4913400"/>
            <a:ext cx="200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Concerned about immune health</a:t>
            </a:r>
            <a:endParaRPr sz="18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3829a36e044_0_162"/>
          <p:cNvSpPr txBox="1"/>
          <p:nvPr/>
        </p:nvSpPr>
        <p:spPr>
          <a:xfrm>
            <a:off x="8808775" y="4094125"/>
            <a:ext cx="2005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60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en-US" sz="18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u="none" strike="noStrike" cap="none" baseline="30000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4800" b="0" i="0" u="none" strike="noStrike" cap="none" baseline="3000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829a36e044_0_162"/>
          <p:cNvSpPr txBox="1"/>
          <p:nvPr/>
        </p:nvSpPr>
        <p:spPr>
          <a:xfrm>
            <a:off x="8808850" y="4913400"/>
            <a:ext cx="2005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Tried anti-aging supplements in the past 12 months</a:t>
            </a:r>
            <a:endParaRPr sz="18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3829a36e044_0_162"/>
          <p:cNvSpPr txBox="1"/>
          <p:nvPr/>
        </p:nvSpPr>
        <p:spPr>
          <a:xfrm>
            <a:off x="455795" y="6195564"/>
            <a:ext cx="380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 Nextin Research. 2024 Supplement Trends.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29a36e044_0_182"/>
          <p:cNvSpPr txBox="1"/>
          <p:nvPr/>
        </p:nvSpPr>
        <p:spPr>
          <a:xfrm>
            <a:off x="423750" y="2161750"/>
            <a:ext cx="49818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When Do People Start?</a:t>
            </a:r>
            <a:endParaRPr sz="3200" b="1" i="0" u="none" strike="noStrike" cap="none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Anti-aging habits begin surprisingly early — 20s &amp; 30s.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Younger consumers are motivated by prevention, not repair.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Social media and wellness culture amplify awareness of aging and ways to prevent it.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829a36e044_0_182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829a36e044_0_182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Healthy Aging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3829a36e044_0_182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23" name="Google Shape;123;g3829a36e044_0_182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829a36e044_0_182"/>
          <p:cNvSpPr txBox="1"/>
          <p:nvPr/>
        </p:nvSpPr>
        <p:spPr>
          <a:xfrm>
            <a:off x="455795" y="6195564"/>
            <a:ext cx="380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Nextin Research. 2024 Supplement Trends.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3829a36e044_0_182" title="Points scor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3500" y="2009019"/>
            <a:ext cx="4634325" cy="4401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29a36e044_0_201"/>
          <p:cNvSpPr txBox="1"/>
          <p:nvPr/>
        </p:nvSpPr>
        <p:spPr>
          <a:xfrm>
            <a:off x="423750" y="2161750"/>
            <a:ext cx="49818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What Causes Aging?</a:t>
            </a:r>
            <a:endParaRPr sz="3200" b="1" i="0" u="none" strike="noStrike" cap="none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1" i="0" u="none" strike="noStrike" cap="none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</a:rPr>
              <a:t>Free radicals </a:t>
            </a: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— unstable molecules that result from lifestyle stressors and have been linked to suboptimal health and aging.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1" i="0" u="none" strike="noStrike" cap="none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</a:rPr>
              <a:t>Oxidative stress</a:t>
            </a: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 — cumulative cell damage caused by free radicals that can harm DNA, proteins, and other vital molecules.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3829a36e044_0_201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3829a36e044_0_201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Causes of Aging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829a36e044_0_201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35" name="Google Shape;135;g3829a36e044_0_201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829a36e044_0_201" title="shutterstock_29257627.jpg"/>
          <p:cNvPicPr preferRelativeResize="0"/>
          <p:nvPr/>
        </p:nvPicPr>
        <p:blipFill rotWithShape="1">
          <a:blip r:embed="rId4">
            <a:alphaModFix/>
          </a:blip>
          <a:srcRect l="1625" r="1625"/>
          <a:stretch/>
        </p:blipFill>
        <p:spPr>
          <a:xfrm>
            <a:off x="6096000" y="1513212"/>
            <a:ext cx="6096005" cy="47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29a36e044_0_213"/>
          <p:cNvSpPr txBox="1"/>
          <p:nvPr/>
        </p:nvSpPr>
        <p:spPr>
          <a:xfrm>
            <a:off x="423750" y="2161750"/>
            <a:ext cx="56724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What Are Free Radicals?</a:t>
            </a:r>
            <a:endParaRPr sz="3200" b="1" i="0" u="none" strike="noStrike" cap="none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Free radicals are highly reactive and unstable atoms, ions, or molecules.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They form when a molecule loses or gains electrons. This lack of balance makes them unstable.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We all have free radicals roaming our bodies all the time, but if not controlled, they can disrupt normal cell function.</a:t>
            </a:r>
            <a:endParaRPr sz="2400" b="0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829a36e044_0_213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3829a36e044_0_213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Causes of Aging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829a36e044_0_213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46" name="Google Shape;146;g3829a36e044_0_213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829a36e044_0_213" title="FreeRadical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3025" y="1818000"/>
            <a:ext cx="4776075" cy="477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829a36e044_0_213"/>
          <p:cNvSpPr txBox="1"/>
          <p:nvPr/>
        </p:nvSpPr>
        <p:spPr>
          <a:xfrm>
            <a:off x="6948125" y="2723333"/>
            <a:ext cx="94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Healthy Stable Atom</a:t>
            </a:r>
            <a:endParaRPr sz="1600" b="1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3829a36e044_0_213"/>
          <p:cNvSpPr txBox="1"/>
          <p:nvPr/>
        </p:nvSpPr>
        <p:spPr>
          <a:xfrm>
            <a:off x="6948125" y="4856839"/>
            <a:ext cx="940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Free Radical</a:t>
            </a:r>
            <a:endParaRPr sz="1600" b="1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829a36e044_0_213"/>
          <p:cNvSpPr txBox="1"/>
          <p:nvPr/>
        </p:nvSpPr>
        <p:spPr>
          <a:xfrm>
            <a:off x="9854658" y="4386545"/>
            <a:ext cx="94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Unpaired Electron</a:t>
            </a:r>
            <a:endParaRPr sz="1400" b="1" i="0" u="none" strike="noStrike" cap="none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829a36e044_0_213"/>
          <p:cNvSpPr/>
          <p:nvPr/>
        </p:nvSpPr>
        <p:spPr>
          <a:xfrm>
            <a:off x="9712075" y="4954050"/>
            <a:ext cx="586900" cy="301875"/>
          </a:xfrm>
          <a:custGeom>
            <a:avLst/>
            <a:gdLst/>
            <a:ahLst/>
            <a:cxnLst/>
            <a:rect l="l" t="t" r="r" b="b"/>
            <a:pathLst>
              <a:path w="23476" h="12075" extrusionOk="0">
                <a:moveTo>
                  <a:pt x="23476" y="0"/>
                </a:moveTo>
                <a:cubicBezTo>
                  <a:pt x="21937" y="1989"/>
                  <a:pt x="18152" y="11354"/>
                  <a:pt x="14239" y="11931"/>
                </a:cubicBezTo>
                <a:cubicBezTo>
                  <a:pt x="10326" y="12508"/>
                  <a:pt x="2373" y="4875"/>
                  <a:pt x="0" y="3464"/>
                </a:cubicBezTo>
              </a:path>
            </a:pathLst>
          </a:custGeom>
          <a:noFill/>
          <a:ln w="19050" cap="flat" cmpd="sng">
            <a:solidFill>
              <a:srgbClr val="E568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829a36e044_0_228"/>
          <p:cNvSpPr txBox="1"/>
          <p:nvPr/>
        </p:nvSpPr>
        <p:spPr>
          <a:xfrm>
            <a:off x="423750" y="2161750"/>
            <a:ext cx="69024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What Is Oxidative Stress?</a:t>
            </a:r>
            <a:endParaRPr sz="3200" b="1" i="0" u="none" strike="noStrike" cap="none" dirty="0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If free radicals are left unchecked, they can cause cells to enter a state of oxidative stress. </a:t>
            </a:r>
            <a:endParaRPr sz="24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Oxidative stress is the state of imbalance between the production of free radicals and antioxidants. </a:t>
            </a:r>
            <a:endParaRPr sz="24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363B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In this state, free radicals can be allowed to damage critical cellular components like DNA, proteins, and lipids. This can lead to a variety of dysfunctions, mutations, and even cell death.</a:t>
            </a:r>
            <a:endParaRPr sz="2400" b="0" i="0" u="none" strike="noStrike" cap="none" dirty="0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3829a36e044_0_228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829a36e044_0_228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Causes of Aging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829a36e044_0_228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1" name="Google Shape;161;g3829a36e044_0_228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29a36e044_0_243"/>
          <p:cNvSpPr/>
          <p:nvPr/>
        </p:nvSpPr>
        <p:spPr>
          <a:xfrm>
            <a:off x="0" y="0"/>
            <a:ext cx="12192000" cy="1513200"/>
          </a:xfrm>
          <a:prstGeom prst="rect">
            <a:avLst/>
          </a:prstGeom>
          <a:gradFill>
            <a:gsLst>
              <a:gs pos="0">
                <a:srgbClr val="C55A11"/>
              </a:gs>
              <a:gs pos="25000">
                <a:srgbClr val="E5681B"/>
              </a:gs>
              <a:gs pos="96500">
                <a:srgbClr val="F4993E"/>
              </a:gs>
              <a:gs pos="100000">
                <a:srgbClr val="F4993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829a36e044_0_243"/>
          <p:cNvSpPr txBox="1"/>
          <p:nvPr/>
        </p:nvSpPr>
        <p:spPr>
          <a:xfrm>
            <a:off x="389496" y="448797"/>
            <a:ext cx="108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2" marR="0" lvl="0" indent="0" algn="l" rtl="0">
              <a:lnSpc>
                <a:spcPct val="1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Causes of Aging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829a36e044_0_243"/>
          <p:cNvSpPr/>
          <p:nvPr/>
        </p:nvSpPr>
        <p:spPr>
          <a:xfrm>
            <a:off x="0" y="6594075"/>
            <a:ext cx="10814100" cy="45600"/>
          </a:xfrm>
          <a:prstGeom prst="rect">
            <a:avLst/>
          </a:prstGeom>
          <a:solidFill>
            <a:srgbClr val="5F92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70" name="Google Shape;170;g3829a36e044_0_243" title="Setria_Logo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825" y="6362076"/>
            <a:ext cx="940300" cy="40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g3829a36e044_0_243"/>
          <p:cNvCxnSpPr/>
          <p:nvPr/>
        </p:nvCxnSpPr>
        <p:spPr>
          <a:xfrm>
            <a:off x="2765796" y="6085101"/>
            <a:ext cx="5753700" cy="0"/>
          </a:xfrm>
          <a:prstGeom prst="straightConnector1">
            <a:avLst/>
          </a:prstGeom>
          <a:noFill/>
          <a:ln w="246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2" name="Google Shape;172;g3829a36e044_0_243"/>
          <p:cNvCxnSpPr/>
          <p:nvPr/>
        </p:nvCxnSpPr>
        <p:spPr>
          <a:xfrm rot="10800000" flipH="1">
            <a:off x="2765796" y="2309637"/>
            <a:ext cx="5599200" cy="3544500"/>
          </a:xfrm>
          <a:prstGeom prst="straightConnector1">
            <a:avLst/>
          </a:prstGeom>
          <a:noFill/>
          <a:ln w="49250" cap="flat" cmpd="sng">
            <a:solidFill>
              <a:srgbClr val="E5681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" name="Google Shape;173;g3829a36e044_0_243"/>
          <p:cNvCxnSpPr/>
          <p:nvPr/>
        </p:nvCxnSpPr>
        <p:spPr>
          <a:xfrm>
            <a:off x="2765796" y="2309906"/>
            <a:ext cx="5599200" cy="3544500"/>
          </a:xfrm>
          <a:prstGeom prst="straightConnector1">
            <a:avLst/>
          </a:prstGeom>
          <a:noFill/>
          <a:ln w="49250" cap="flat" cmpd="sng">
            <a:solidFill>
              <a:srgbClr val="5F92A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4" name="Google Shape;174;g3829a36e044_0_243"/>
          <p:cNvCxnSpPr/>
          <p:nvPr/>
        </p:nvCxnSpPr>
        <p:spPr>
          <a:xfrm rot="10800000">
            <a:off x="8640251" y="2186160"/>
            <a:ext cx="0" cy="3717600"/>
          </a:xfrm>
          <a:prstGeom prst="straightConnector1">
            <a:avLst/>
          </a:prstGeom>
          <a:noFill/>
          <a:ln w="246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5" name="Google Shape;175;g3829a36e044_0_243"/>
          <p:cNvSpPr txBox="1"/>
          <p:nvPr/>
        </p:nvSpPr>
        <p:spPr>
          <a:xfrm>
            <a:off x="8716109" y="3671786"/>
            <a:ext cx="1370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175" tIns="118175" rIns="118175" bIns="1181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8"/>
              <a:buFont typeface="Arial"/>
              <a:buNone/>
            </a:pPr>
            <a:r>
              <a:rPr lang="en-US" sz="2068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Chronic Disease</a:t>
            </a:r>
            <a:endParaRPr sz="2068" b="1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829a36e044_0_243"/>
          <p:cNvSpPr txBox="1"/>
          <p:nvPr/>
        </p:nvSpPr>
        <p:spPr>
          <a:xfrm>
            <a:off x="3901257" y="6085101"/>
            <a:ext cx="33279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175" tIns="118175" rIns="118175" bIns="1181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8"/>
              <a:buFont typeface="Arial"/>
              <a:buNone/>
            </a:pPr>
            <a:r>
              <a:rPr lang="en-US" sz="2068" b="1" i="0" u="none" strike="noStrike" cap="none">
                <a:solidFill>
                  <a:srgbClr val="29363B"/>
                </a:solidFill>
                <a:latin typeface="Calibri"/>
                <a:ea typeface="Calibri"/>
                <a:cs typeface="Calibri"/>
                <a:sym typeface="Calibri"/>
              </a:rPr>
              <a:t>Aging &amp; Obesity</a:t>
            </a:r>
            <a:endParaRPr sz="2068" b="1" i="0" u="none" strike="noStrike" cap="none">
              <a:solidFill>
                <a:srgbClr val="2936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3829a36e044_0_243"/>
          <p:cNvSpPr txBox="1"/>
          <p:nvPr/>
        </p:nvSpPr>
        <p:spPr>
          <a:xfrm rot="-1938225">
            <a:off x="2807291" y="4733083"/>
            <a:ext cx="1551063" cy="52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175" tIns="118175" rIns="118175" bIns="1181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8"/>
              <a:buFont typeface="Arial"/>
              <a:buNone/>
            </a:pPr>
            <a:r>
              <a:rPr lang="en-US" sz="2068" b="1" i="0" u="none" strike="noStrike" cap="none">
                <a:solidFill>
                  <a:srgbClr val="E5681B"/>
                </a:solidFill>
                <a:latin typeface="Calibri"/>
                <a:ea typeface="Calibri"/>
                <a:cs typeface="Calibri"/>
                <a:sym typeface="Calibri"/>
              </a:rPr>
              <a:t>Oxidants</a:t>
            </a:r>
            <a:endParaRPr sz="2068" b="1" i="0" u="none" strike="noStrike" cap="none">
              <a:solidFill>
                <a:srgbClr val="E5681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829a36e044_0_243"/>
          <p:cNvSpPr txBox="1"/>
          <p:nvPr/>
        </p:nvSpPr>
        <p:spPr>
          <a:xfrm rot="1949829">
            <a:off x="2353502" y="2734970"/>
            <a:ext cx="3808787" cy="45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175" tIns="118175" rIns="118175" bIns="1181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1"/>
              <a:buFont typeface="Arial"/>
              <a:buNone/>
            </a:pPr>
            <a:r>
              <a:rPr lang="en-US" sz="1551" b="1" i="0" u="none" strike="noStrike" cap="none">
                <a:solidFill>
                  <a:srgbClr val="5F92A9"/>
                </a:solidFill>
                <a:latin typeface="Calibri"/>
                <a:ea typeface="Calibri"/>
                <a:cs typeface="Calibri"/>
                <a:sym typeface="Calibri"/>
              </a:rPr>
              <a:t>Glutathione/Antioxidants</a:t>
            </a:r>
            <a:endParaRPr sz="1551" b="1" i="0" u="none" strike="noStrike" cap="none">
              <a:solidFill>
                <a:srgbClr val="5F92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1343</Words>
  <Application>Microsoft Macintosh PowerPoint</Application>
  <PresentationFormat>Widescreen</PresentationFormat>
  <Paragraphs>177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Play</vt:lpstr>
      <vt:lpstr>Calibri</vt:lpstr>
      <vt:lpstr>Book Antiqua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 Nolte</dc:creator>
  <cp:lastModifiedBy>Shauna Craig</cp:lastModifiedBy>
  <cp:revision>2</cp:revision>
  <dcterms:created xsi:type="dcterms:W3CDTF">2016-09-27T12:43:22Z</dcterms:created>
  <dcterms:modified xsi:type="dcterms:W3CDTF">2025-10-15T19:05:34Z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0x0101007A96A530BFCD5249A2F04F50D42E6AE6</vt:lpwstr>
  </property>
  <property fmtid="{D5CDD505-2E9C-101B-9397-08002B2CF9AE}" pid="3" name="Order">
    <vt:r8>1500</vt:r8>
  </property>
  <property fmtid="{D5CDD505-2E9C-101B-9397-08002B2CF9AE}" pid="4" name="ComplianceAssetId">
    <vt:lpwstr/>
  </property>
  <property fmtid="{D5CDD505-2E9C-101B-9397-08002B2CF9AE}" pid="5" name="MSIP_Label_3b542775-1d55-4aec-9cb0-1a1e3ff8f22a_Enabled">
    <vt:lpwstr>true</vt:lpwstr>
  </property>
  <property fmtid="{D5CDD505-2E9C-101B-9397-08002B2CF9AE}" pid="6" name="MSIP_Label_3b542775-1d55-4aec-9cb0-1a1e3ff8f22a_SetDate">
    <vt:lpwstr>2022-03-29T10:24:42Z</vt:lpwstr>
  </property>
  <property fmtid="{D5CDD505-2E9C-101B-9397-08002B2CF9AE}" pid="7" name="MSIP_Label_3b542775-1d55-4aec-9cb0-1a1e3ff8f22a_Method">
    <vt:lpwstr>Standard</vt:lpwstr>
  </property>
  <property fmtid="{D5CDD505-2E9C-101B-9397-08002B2CF9AE}" pid="8" name="MSIP_Label_3b542775-1d55-4aec-9cb0-1a1e3ff8f22a_Name">
    <vt:lpwstr>All Employees</vt:lpwstr>
  </property>
  <property fmtid="{D5CDD505-2E9C-101B-9397-08002B2CF9AE}" pid="9" name="MSIP_Label_3b542775-1d55-4aec-9cb0-1a1e3ff8f22a_SiteId">
    <vt:lpwstr>c9304f43-65eb-4279-8239-7c47f455fde4</vt:lpwstr>
  </property>
  <property fmtid="{D5CDD505-2E9C-101B-9397-08002B2CF9AE}" pid="10" name="MSIP_Label_3b542775-1d55-4aec-9cb0-1a1e3ff8f22a_ActionId">
    <vt:lpwstr>d704ee13-97fb-4e60-a706-017c904a14d8</vt:lpwstr>
  </property>
  <property fmtid="{D5CDD505-2E9C-101B-9397-08002B2CF9AE}" pid="11" name="MSIP_Label_3b542775-1d55-4aec-9cb0-1a1e3ff8f22a_ContentBits">
    <vt:lpwstr>0</vt:lpwstr>
  </property>
  <property fmtid="{D5CDD505-2E9C-101B-9397-08002B2CF9AE}" pid="12" name="MediaServiceImageTags">
    <vt:lpwstr/>
  </property>
</Properties>
</file>