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Lst>
  <p:notesMasterIdLst>
    <p:notesMasterId r:id="rId32"/>
  </p:notesMasterIdLst>
  <p:sldIdLst>
    <p:sldId id="257" r:id="rId3"/>
    <p:sldId id="322" r:id="rId4"/>
    <p:sldId id="261" r:id="rId5"/>
    <p:sldId id="258" r:id="rId6"/>
    <p:sldId id="264" r:id="rId7"/>
    <p:sldId id="339" r:id="rId8"/>
    <p:sldId id="265" r:id="rId9"/>
    <p:sldId id="1874" r:id="rId10"/>
    <p:sldId id="267" r:id="rId11"/>
    <p:sldId id="1875" r:id="rId12"/>
    <p:sldId id="269" r:id="rId13"/>
    <p:sldId id="338" r:id="rId14"/>
    <p:sldId id="324" r:id="rId15"/>
    <p:sldId id="1881" r:id="rId16"/>
    <p:sldId id="330" r:id="rId17"/>
    <p:sldId id="314" r:id="rId18"/>
    <p:sldId id="328" r:id="rId19"/>
    <p:sldId id="1882" r:id="rId20"/>
    <p:sldId id="260" r:id="rId21"/>
    <p:sldId id="1877" r:id="rId22"/>
    <p:sldId id="1878" r:id="rId23"/>
    <p:sldId id="268" r:id="rId24"/>
    <p:sldId id="340" r:id="rId25"/>
    <p:sldId id="341" r:id="rId26"/>
    <p:sldId id="333" r:id="rId27"/>
    <p:sldId id="256" r:id="rId28"/>
    <p:sldId id="327" r:id="rId29"/>
    <p:sldId id="271" r:id="rId30"/>
    <p:sldId id="2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sa tap-root.biz" initials="rtr" lastIdx="4" clrIdx="0">
    <p:extLst>
      <p:ext uri="{19B8F6BF-5375-455C-9EA6-DF929625EA0E}">
        <p15:presenceInfo xmlns:p15="http://schemas.microsoft.com/office/powerpoint/2012/main" userId="S::risa@tap-root.biz::11811dcb-1a28-4f8b-bcd5-8de2d951054a" providerId="AD"/>
      </p:ext>
    </p:extLst>
  </p:cmAuthor>
  <p:cmAuthor id="2" name="Holly Bayne" initials="HB" lastIdx="2" clrIdx="1">
    <p:extLst>
      <p:ext uri="{19B8F6BF-5375-455C-9EA6-DF929625EA0E}">
        <p15:presenceInfo xmlns:p15="http://schemas.microsoft.com/office/powerpoint/2012/main" userId="S::holly@bayne-associates.com::cb90fcd9-3dd6-4592-847a-e00116140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8BF"/>
    <a:srgbClr val="16948A"/>
    <a:srgbClr val="568CCD"/>
    <a:srgbClr val="FFFFFF"/>
    <a:srgbClr val="33CCCC"/>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96405"/>
  </p:normalViewPr>
  <p:slideViewPr>
    <p:cSldViewPr snapToGrid="0">
      <p:cViewPr varScale="1">
        <p:scale>
          <a:sx n="107" d="100"/>
          <a:sy n="107" d="100"/>
        </p:scale>
        <p:origin x="804" y="10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3T21:23:37.443"/>
    </inkml:context>
    <inkml:brush xml:id="br0">
      <inkml:brushProperty name="width" value="0.035" units="cm"/>
      <inkml:brushProperty name="height" value="0.035" units="cm"/>
    </inkml:brush>
  </inkml:definitions>
  <inkml:trace contextRef="#ctx0" brushRef="#br0">1 4924 24447,'4303'-4924'0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3T21:23:42.336"/>
    </inkml:context>
    <inkml:brush xml:id="br0">
      <inkml:brushProperty name="width" value="0.035" units="cm"/>
      <inkml:brushProperty name="height" value="0.035" units="cm"/>
    </inkml:brush>
  </inkml:definitions>
  <inkml:trace contextRef="#ctx0" brushRef="#br0">0 3241 24367,'7103'-3240'0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133705-B58D-43F5-924F-404D56174F95}" type="datetimeFigureOut">
              <a:rPr lang="en-US" smtClean="0"/>
              <a:t>11/26/2025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8FCA1A-AC58-47EE-A97F-B83BA206D75B}" type="slidenum">
              <a:rPr lang="en-US" smtClean="0"/>
              <a:t>‹#›</a:t>
            </a:fld>
            <a:endParaRPr lang="en-US"/>
          </a:p>
        </p:txBody>
      </p:sp>
    </p:spTree>
    <p:extLst>
      <p:ext uri="{BB962C8B-B14F-4D97-AF65-F5344CB8AC3E}">
        <p14:creationId xmlns:p14="http://schemas.microsoft.com/office/powerpoint/2010/main" val="1042809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Beyond the production of cellular energy, mitochondria are now known to manage myriad processes critical for cellular homeostasis. Learn how these functions are associated with maintenance of wellness over the course of a woman’s life.</a:t>
            </a:r>
            <a:endParaRPr lang="en-US" dirty="0"/>
          </a:p>
        </p:txBody>
      </p:sp>
      <p:sp>
        <p:nvSpPr>
          <p:cNvPr id="4" name="Slide Number Placeholder 3"/>
          <p:cNvSpPr>
            <a:spLocks noGrp="1"/>
          </p:cNvSpPr>
          <p:nvPr>
            <p:ph type="sldNum" sz="quarter" idx="5"/>
          </p:nvPr>
        </p:nvSpPr>
        <p:spPr/>
        <p:txBody>
          <a:bodyPr/>
          <a:lstStyle/>
          <a:p>
            <a:fld id="{5A8FCA1A-AC58-47EE-A97F-B83BA206D75B}" type="slidenum">
              <a:rPr lang="en-US" smtClean="0"/>
              <a:t>1</a:t>
            </a:fld>
            <a:endParaRPr lang="en-US"/>
          </a:p>
        </p:txBody>
      </p:sp>
    </p:spTree>
    <p:extLst>
      <p:ext uri="{BB962C8B-B14F-4D97-AF65-F5344CB8AC3E}">
        <p14:creationId xmlns:p14="http://schemas.microsoft.com/office/powerpoint/2010/main" val="2526373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53E74-72FE-49DB-A5C5-EB65DEC9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D52BB9-47B7-4F6C-B07D-770D31CF87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E6FC9-2D05-48FB-A042-EE9A443B45A4}"/>
              </a:ext>
            </a:extLst>
          </p:cNvPr>
          <p:cNvSpPr>
            <a:spLocks noGrp="1"/>
          </p:cNvSpPr>
          <p:nvPr>
            <p:ph type="dt" sz="half" idx="10"/>
          </p:nvPr>
        </p:nvSpPr>
        <p:spPr/>
        <p:txBody>
          <a:bodyPr/>
          <a:lstStyle/>
          <a:p>
            <a:fld id="{CB778EA4-CD25-4D62-A27A-CFB7D046E7D7}" type="datetimeFigureOut">
              <a:rPr lang="en-US" smtClean="0"/>
              <a:t>11/26/2025</a:t>
            </a:fld>
            <a:endParaRPr lang="en-US"/>
          </a:p>
        </p:txBody>
      </p:sp>
      <p:sp>
        <p:nvSpPr>
          <p:cNvPr id="5" name="Footer Placeholder 4">
            <a:extLst>
              <a:ext uri="{FF2B5EF4-FFF2-40B4-BE49-F238E27FC236}">
                <a16:creationId xmlns:a16="http://schemas.microsoft.com/office/drawing/2014/main" id="{FBB4B7F1-FF9F-4D5A-AFF0-F8B34FE01E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0711E1-EEAB-40BD-9C5D-842CADB31B84}"/>
              </a:ext>
            </a:extLst>
          </p:cNvPr>
          <p:cNvSpPr>
            <a:spLocks noGrp="1"/>
          </p:cNvSpPr>
          <p:nvPr>
            <p:ph type="sldNum" sz="quarter" idx="12"/>
          </p:nvPr>
        </p:nvSpPr>
        <p:spPr/>
        <p:txBody>
          <a:bodyPr/>
          <a:lstStyle/>
          <a:p>
            <a:fld id="{EAD1A2C5-2D85-4C7C-8361-CCDF7519EE8C}" type="slidenum">
              <a:rPr lang="en-US" smtClean="0"/>
              <a:t>‹#›</a:t>
            </a:fld>
            <a:endParaRPr lang="en-US"/>
          </a:p>
        </p:txBody>
      </p:sp>
    </p:spTree>
    <p:extLst>
      <p:ext uri="{BB962C8B-B14F-4D97-AF65-F5344CB8AC3E}">
        <p14:creationId xmlns:p14="http://schemas.microsoft.com/office/powerpoint/2010/main" val="93473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6725D-C665-4DBC-BA82-364AA76B84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B6D089-5F7F-410B-85DA-E0A40A7284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80BB39-BC6D-4FCD-8FF5-25F07DF3B023}"/>
              </a:ext>
            </a:extLst>
          </p:cNvPr>
          <p:cNvSpPr>
            <a:spLocks noGrp="1"/>
          </p:cNvSpPr>
          <p:nvPr>
            <p:ph type="dt" sz="half" idx="10"/>
          </p:nvPr>
        </p:nvSpPr>
        <p:spPr/>
        <p:txBody>
          <a:bodyPr/>
          <a:lstStyle/>
          <a:p>
            <a:fld id="{AC472890-9E2B-400C-9A11-3442291CEA01}" type="datetimeFigureOut">
              <a:rPr lang="en-US" smtClean="0"/>
              <a:t>11/26/2025</a:t>
            </a:fld>
            <a:endParaRPr lang="en-US"/>
          </a:p>
        </p:txBody>
      </p:sp>
      <p:sp>
        <p:nvSpPr>
          <p:cNvPr id="5" name="Footer Placeholder 4">
            <a:extLst>
              <a:ext uri="{FF2B5EF4-FFF2-40B4-BE49-F238E27FC236}">
                <a16:creationId xmlns:a16="http://schemas.microsoft.com/office/drawing/2014/main" id="{611C27C3-9497-4D1E-828E-FCBF6100E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01E99-D67E-45EA-819D-4E8071E5D541}"/>
              </a:ext>
            </a:extLst>
          </p:cNvPr>
          <p:cNvSpPr>
            <a:spLocks noGrp="1"/>
          </p:cNvSpPr>
          <p:nvPr>
            <p:ph type="sldNum" sz="quarter" idx="12"/>
          </p:nvPr>
        </p:nvSpPr>
        <p:spPr/>
        <p:txBody>
          <a:bodyPr/>
          <a:lstStyle/>
          <a:p>
            <a:fld id="{52EFD27B-AFCE-408C-A080-8119EEF2A910}" type="slidenum">
              <a:rPr lang="en-US" smtClean="0"/>
              <a:t>‹#›</a:t>
            </a:fld>
            <a:endParaRPr lang="en-US"/>
          </a:p>
        </p:txBody>
      </p:sp>
    </p:spTree>
    <p:extLst>
      <p:ext uri="{BB962C8B-B14F-4D97-AF65-F5344CB8AC3E}">
        <p14:creationId xmlns:p14="http://schemas.microsoft.com/office/powerpoint/2010/main" val="690370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A341AB-B7FE-4D0A-9900-ADB606584E6C}"/>
              </a:ext>
            </a:extLst>
          </p:cNvPr>
          <p:cNvSpPr>
            <a:spLocks noGrp="1"/>
          </p:cNvSpPr>
          <p:nvPr>
            <p:ph type="dt" sz="half" idx="10"/>
          </p:nvPr>
        </p:nvSpPr>
        <p:spPr/>
        <p:txBody>
          <a:bodyPr/>
          <a:lstStyle/>
          <a:p>
            <a:fld id="{AC472890-9E2B-400C-9A11-3442291CEA01}" type="datetimeFigureOut">
              <a:rPr lang="en-US" smtClean="0"/>
              <a:t>11/26/2025</a:t>
            </a:fld>
            <a:endParaRPr lang="en-US"/>
          </a:p>
        </p:txBody>
      </p:sp>
      <p:sp>
        <p:nvSpPr>
          <p:cNvPr id="3" name="Footer Placeholder 2">
            <a:extLst>
              <a:ext uri="{FF2B5EF4-FFF2-40B4-BE49-F238E27FC236}">
                <a16:creationId xmlns:a16="http://schemas.microsoft.com/office/drawing/2014/main" id="{C353FD58-6E7E-4760-BA16-6A83346FE7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671C14-BB08-487A-8738-D49C74FF8E76}"/>
              </a:ext>
            </a:extLst>
          </p:cNvPr>
          <p:cNvSpPr>
            <a:spLocks noGrp="1"/>
          </p:cNvSpPr>
          <p:nvPr>
            <p:ph type="sldNum" sz="quarter" idx="12"/>
          </p:nvPr>
        </p:nvSpPr>
        <p:spPr/>
        <p:txBody>
          <a:bodyPr/>
          <a:lstStyle/>
          <a:p>
            <a:fld id="{52EFD27B-AFCE-408C-A080-8119EEF2A910}" type="slidenum">
              <a:rPr lang="en-US" smtClean="0"/>
              <a:t>‹#›</a:t>
            </a:fld>
            <a:endParaRPr lang="en-US"/>
          </a:p>
        </p:txBody>
      </p:sp>
    </p:spTree>
    <p:extLst>
      <p:ext uri="{BB962C8B-B14F-4D97-AF65-F5344CB8AC3E}">
        <p14:creationId xmlns:p14="http://schemas.microsoft.com/office/powerpoint/2010/main" val="589278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2D09-6C11-487E-89D8-C365DB7DE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9A465-C466-4651-BC8A-F513D52ED5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6ABBB-C704-430F-AB8E-0EA274AE4D62}"/>
              </a:ext>
            </a:extLst>
          </p:cNvPr>
          <p:cNvSpPr>
            <a:spLocks noGrp="1"/>
          </p:cNvSpPr>
          <p:nvPr>
            <p:ph type="dt" sz="half" idx="10"/>
          </p:nvPr>
        </p:nvSpPr>
        <p:spPr/>
        <p:txBody>
          <a:bodyPr/>
          <a:lstStyle/>
          <a:p>
            <a:fld id="{CB778EA4-CD25-4D62-A27A-CFB7D046E7D7}" type="datetimeFigureOut">
              <a:rPr lang="en-US" smtClean="0"/>
              <a:t>11/26/2025</a:t>
            </a:fld>
            <a:endParaRPr lang="en-US"/>
          </a:p>
        </p:txBody>
      </p:sp>
      <p:sp>
        <p:nvSpPr>
          <p:cNvPr id="5" name="Footer Placeholder 4">
            <a:extLst>
              <a:ext uri="{FF2B5EF4-FFF2-40B4-BE49-F238E27FC236}">
                <a16:creationId xmlns:a16="http://schemas.microsoft.com/office/drawing/2014/main" id="{756C116A-0857-4558-B869-C2A7A0D8E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AEF88-470D-487B-BB4A-0C92EE319121}"/>
              </a:ext>
            </a:extLst>
          </p:cNvPr>
          <p:cNvSpPr>
            <a:spLocks noGrp="1"/>
          </p:cNvSpPr>
          <p:nvPr>
            <p:ph type="sldNum" sz="quarter" idx="12"/>
          </p:nvPr>
        </p:nvSpPr>
        <p:spPr/>
        <p:txBody>
          <a:bodyPr/>
          <a:lstStyle/>
          <a:p>
            <a:fld id="{EAD1A2C5-2D85-4C7C-8361-CCDF7519EE8C}" type="slidenum">
              <a:rPr lang="en-US" smtClean="0"/>
              <a:t>‹#›</a:t>
            </a:fld>
            <a:endParaRPr lang="en-US"/>
          </a:p>
        </p:txBody>
      </p:sp>
    </p:spTree>
    <p:extLst>
      <p:ext uri="{BB962C8B-B14F-4D97-AF65-F5344CB8AC3E}">
        <p14:creationId xmlns:p14="http://schemas.microsoft.com/office/powerpoint/2010/main" val="304728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E7359-6187-41E3-B885-EA0C2F7821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EB031D-6D1D-4E6C-A69E-04413966C2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3C2FB7-F779-40F8-947B-DC2E4443C613}"/>
              </a:ext>
            </a:extLst>
          </p:cNvPr>
          <p:cNvSpPr>
            <a:spLocks noGrp="1"/>
          </p:cNvSpPr>
          <p:nvPr>
            <p:ph type="dt" sz="half" idx="10"/>
          </p:nvPr>
        </p:nvSpPr>
        <p:spPr/>
        <p:txBody>
          <a:bodyPr/>
          <a:lstStyle/>
          <a:p>
            <a:fld id="{CB778EA4-CD25-4D62-A27A-CFB7D046E7D7}" type="datetimeFigureOut">
              <a:rPr lang="en-US" smtClean="0"/>
              <a:t>11/26/2025</a:t>
            </a:fld>
            <a:endParaRPr lang="en-US"/>
          </a:p>
        </p:txBody>
      </p:sp>
      <p:sp>
        <p:nvSpPr>
          <p:cNvPr id="5" name="Footer Placeholder 4">
            <a:extLst>
              <a:ext uri="{FF2B5EF4-FFF2-40B4-BE49-F238E27FC236}">
                <a16:creationId xmlns:a16="http://schemas.microsoft.com/office/drawing/2014/main" id="{CC1C86D1-BC89-47C5-A853-A66DC1101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90911-06D0-44A1-B1D2-EE7116D07D41}"/>
              </a:ext>
            </a:extLst>
          </p:cNvPr>
          <p:cNvSpPr>
            <a:spLocks noGrp="1"/>
          </p:cNvSpPr>
          <p:nvPr>
            <p:ph type="sldNum" sz="quarter" idx="12"/>
          </p:nvPr>
        </p:nvSpPr>
        <p:spPr/>
        <p:txBody>
          <a:bodyPr/>
          <a:lstStyle/>
          <a:p>
            <a:fld id="{EAD1A2C5-2D85-4C7C-8361-CCDF7519EE8C}" type="slidenum">
              <a:rPr lang="en-US" smtClean="0"/>
              <a:t>‹#›</a:t>
            </a:fld>
            <a:endParaRPr lang="en-US"/>
          </a:p>
        </p:txBody>
      </p:sp>
    </p:spTree>
    <p:extLst>
      <p:ext uri="{BB962C8B-B14F-4D97-AF65-F5344CB8AC3E}">
        <p14:creationId xmlns:p14="http://schemas.microsoft.com/office/powerpoint/2010/main" val="3111570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DD14A-1ADC-48D4-935F-657D937310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E1401C-4123-4B92-926D-AFCFAEB051A5}"/>
              </a:ext>
            </a:extLst>
          </p:cNvPr>
          <p:cNvSpPr>
            <a:spLocks noGrp="1"/>
          </p:cNvSpPr>
          <p:nvPr>
            <p:ph sz="half" idx="1"/>
          </p:nvPr>
        </p:nvSpPr>
        <p:spPr>
          <a:xfrm>
            <a:off x="405937" y="1825625"/>
            <a:ext cx="548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3B58F8-B94F-4BCE-8B61-5C73C04181AA}"/>
              </a:ext>
            </a:extLst>
          </p:cNvPr>
          <p:cNvSpPr>
            <a:spLocks noGrp="1"/>
          </p:cNvSpPr>
          <p:nvPr>
            <p:ph sz="half" idx="2"/>
          </p:nvPr>
        </p:nvSpPr>
        <p:spPr>
          <a:xfrm>
            <a:off x="6458988" y="1825625"/>
            <a:ext cx="548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BFD6F6-B128-4511-963A-F730EE1355FF}"/>
              </a:ext>
            </a:extLst>
          </p:cNvPr>
          <p:cNvSpPr>
            <a:spLocks noGrp="1"/>
          </p:cNvSpPr>
          <p:nvPr>
            <p:ph type="dt" sz="half" idx="10"/>
          </p:nvPr>
        </p:nvSpPr>
        <p:spPr/>
        <p:txBody>
          <a:bodyPr/>
          <a:lstStyle/>
          <a:p>
            <a:fld id="{CB778EA4-CD25-4D62-A27A-CFB7D046E7D7}" type="datetimeFigureOut">
              <a:rPr lang="en-US" smtClean="0"/>
              <a:t>11/26/2025</a:t>
            </a:fld>
            <a:endParaRPr lang="en-US"/>
          </a:p>
        </p:txBody>
      </p:sp>
      <p:sp>
        <p:nvSpPr>
          <p:cNvPr id="6" name="Footer Placeholder 5">
            <a:extLst>
              <a:ext uri="{FF2B5EF4-FFF2-40B4-BE49-F238E27FC236}">
                <a16:creationId xmlns:a16="http://schemas.microsoft.com/office/drawing/2014/main" id="{7118C374-54E2-44BE-8376-1505186CE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885EBE-6B9D-443F-A33C-A923EB20FDD4}"/>
              </a:ext>
            </a:extLst>
          </p:cNvPr>
          <p:cNvSpPr>
            <a:spLocks noGrp="1"/>
          </p:cNvSpPr>
          <p:nvPr>
            <p:ph type="sldNum" sz="quarter" idx="12"/>
          </p:nvPr>
        </p:nvSpPr>
        <p:spPr/>
        <p:txBody>
          <a:bodyPr/>
          <a:lstStyle/>
          <a:p>
            <a:fld id="{EAD1A2C5-2D85-4C7C-8361-CCDF7519EE8C}" type="slidenum">
              <a:rPr lang="en-US" smtClean="0"/>
              <a:t>‹#›</a:t>
            </a:fld>
            <a:endParaRPr lang="en-US"/>
          </a:p>
        </p:txBody>
      </p:sp>
    </p:spTree>
    <p:extLst>
      <p:ext uri="{BB962C8B-B14F-4D97-AF65-F5344CB8AC3E}">
        <p14:creationId xmlns:p14="http://schemas.microsoft.com/office/powerpoint/2010/main" val="626140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A585F-B3DE-4EE1-9E13-25597322A087}"/>
              </a:ext>
            </a:extLst>
          </p:cNvPr>
          <p:cNvSpPr>
            <a:spLocks noGrp="1"/>
          </p:cNvSpPr>
          <p:nvPr>
            <p:ph type="title"/>
          </p:nvPr>
        </p:nvSpPr>
        <p:spPr>
          <a:xfrm>
            <a:off x="405937" y="0"/>
            <a:ext cx="10515600" cy="1180407"/>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49F05D-A163-45D8-84B2-829D506B5E78}"/>
              </a:ext>
            </a:extLst>
          </p:cNvPr>
          <p:cNvSpPr>
            <a:spLocks noGrp="1"/>
          </p:cNvSpPr>
          <p:nvPr>
            <p:ph type="body" idx="1"/>
          </p:nvPr>
        </p:nvSpPr>
        <p:spPr>
          <a:xfrm>
            <a:off x="405936" y="1681163"/>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AD389-EDC9-4DBD-81A4-CDE7058B6905}"/>
              </a:ext>
            </a:extLst>
          </p:cNvPr>
          <p:cNvSpPr>
            <a:spLocks noGrp="1"/>
          </p:cNvSpPr>
          <p:nvPr>
            <p:ph sz="half" idx="2"/>
          </p:nvPr>
        </p:nvSpPr>
        <p:spPr>
          <a:xfrm>
            <a:off x="409112" y="2503083"/>
            <a:ext cx="54864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82337C-56F7-48F8-9730-CCC420100CE9}"/>
              </a:ext>
            </a:extLst>
          </p:cNvPr>
          <p:cNvSpPr>
            <a:spLocks noGrp="1"/>
          </p:cNvSpPr>
          <p:nvPr>
            <p:ph type="body" sz="quarter" idx="3"/>
          </p:nvPr>
        </p:nvSpPr>
        <p:spPr>
          <a:xfrm>
            <a:off x="6458988" y="1691468"/>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CA170F-6114-4669-84D6-385460BC5FD2}"/>
              </a:ext>
            </a:extLst>
          </p:cNvPr>
          <p:cNvSpPr>
            <a:spLocks noGrp="1"/>
          </p:cNvSpPr>
          <p:nvPr>
            <p:ph sz="quarter" idx="4"/>
          </p:nvPr>
        </p:nvSpPr>
        <p:spPr>
          <a:xfrm>
            <a:off x="6458988" y="2515380"/>
            <a:ext cx="54864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1556E2-5662-41E7-8C5B-2760405DE546}"/>
              </a:ext>
            </a:extLst>
          </p:cNvPr>
          <p:cNvSpPr>
            <a:spLocks noGrp="1"/>
          </p:cNvSpPr>
          <p:nvPr>
            <p:ph type="dt" sz="half" idx="10"/>
          </p:nvPr>
        </p:nvSpPr>
        <p:spPr/>
        <p:txBody>
          <a:bodyPr/>
          <a:lstStyle/>
          <a:p>
            <a:fld id="{CB778EA4-CD25-4D62-A27A-CFB7D046E7D7}" type="datetimeFigureOut">
              <a:rPr lang="en-US" smtClean="0"/>
              <a:t>11/26/2025</a:t>
            </a:fld>
            <a:endParaRPr lang="en-US"/>
          </a:p>
        </p:txBody>
      </p:sp>
      <p:sp>
        <p:nvSpPr>
          <p:cNvPr id="8" name="Footer Placeholder 7">
            <a:extLst>
              <a:ext uri="{FF2B5EF4-FFF2-40B4-BE49-F238E27FC236}">
                <a16:creationId xmlns:a16="http://schemas.microsoft.com/office/drawing/2014/main" id="{B7A1DC2B-00E6-4F3C-AFFB-A465BA59EC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65672F-3258-4E53-B688-5DCA2AF6C060}"/>
              </a:ext>
            </a:extLst>
          </p:cNvPr>
          <p:cNvSpPr>
            <a:spLocks noGrp="1"/>
          </p:cNvSpPr>
          <p:nvPr>
            <p:ph type="sldNum" sz="quarter" idx="12"/>
          </p:nvPr>
        </p:nvSpPr>
        <p:spPr/>
        <p:txBody>
          <a:bodyPr/>
          <a:lstStyle/>
          <a:p>
            <a:fld id="{EAD1A2C5-2D85-4C7C-8361-CCDF7519EE8C}" type="slidenum">
              <a:rPr lang="en-US" smtClean="0"/>
              <a:t>‹#›</a:t>
            </a:fld>
            <a:endParaRPr lang="en-US"/>
          </a:p>
        </p:txBody>
      </p:sp>
    </p:spTree>
    <p:extLst>
      <p:ext uri="{BB962C8B-B14F-4D97-AF65-F5344CB8AC3E}">
        <p14:creationId xmlns:p14="http://schemas.microsoft.com/office/powerpoint/2010/main" val="1185156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D8F4-941B-4168-87FC-8F49A5FD99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AB4392-950D-4206-A11D-157BFE0CADF1}"/>
              </a:ext>
            </a:extLst>
          </p:cNvPr>
          <p:cNvSpPr>
            <a:spLocks noGrp="1"/>
          </p:cNvSpPr>
          <p:nvPr>
            <p:ph type="dt" sz="half" idx="10"/>
          </p:nvPr>
        </p:nvSpPr>
        <p:spPr/>
        <p:txBody>
          <a:bodyPr/>
          <a:lstStyle/>
          <a:p>
            <a:fld id="{CB778EA4-CD25-4D62-A27A-CFB7D046E7D7}" type="datetimeFigureOut">
              <a:rPr lang="en-US" smtClean="0"/>
              <a:t>11/26/2025</a:t>
            </a:fld>
            <a:endParaRPr lang="en-US"/>
          </a:p>
        </p:txBody>
      </p:sp>
      <p:sp>
        <p:nvSpPr>
          <p:cNvPr id="4" name="Footer Placeholder 3">
            <a:extLst>
              <a:ext uri="{FF2B5EF4-FFF2-40B4-BE49-F238E27FC236}">
                <a16:creationId xmlns:a16="http://schemas.microsoft.com/office/drawing/2014/main" id="{49D532A3-BD96-416E-A11D-4293CB849D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46958C-604E-4403-B862-ED25C6A893CB}"/>
              </a:ext>
            </a:extLst>
          </p:cNvPr>
          <p:cNvSpPr>
            <a:spLocks noGrp="1"/>
          </p:cNvSpPr>
          <p:nvPr>
            <p:ph type="sldNum" sz="quarter" idx="12"/>
          </p:nvPr>
        </p:nvSpPr>
        <p:spPr/>
        <p:txBody>
          <a:bodyPr/>
          <a:lstStyle/>
          <a:p>
            <a:fld id="{EAD1A2C5-2D85-4C7C-8361-CCDF7519EE8C}" type="slidenum">
              <a:rPr lang="en-US" smtClean="0"/>
              <a:t>‹#›</a:t>
            </a:fld>
            <a:endParaRPr lang="en-US"/>
          </a:p>
        </p:txBody>
      </p:sp>
    </p:spTree>
    <p:extLst>
      <p:ext uri="{BB962C8B-B14F-4D97-AF65-F5344CB8AC3E}">
        <p14:creationId xmlns:p14="http://schemas.microsoft.com/office/powerpoint/2010/main" val="4226378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48DA19-16DC-4C62-891D-6A224CB64E68}"/>
              </a:ext>
            </a:extLst>
          </p:cNvPr>
          <p:cNvSpPr>
            <a:spLocks noGrp="1"/>
          </p:cNvSpPr>
          <p:nvPr>
            <p:ph type="dt" sz="half" idx="10"/>
          </p:nvPr>
        </p:nvSpPr>
        <p:spPr/>
        <p:txBody>
          <a:bodyPr/>
          <a:lstStyle/>
          <a:p>
            <a:fld id="{CB778EA4-CD25-4D62-A27A-CFB7D046E7D7}" type="datetimeFigureOut">
              <a:rPr lang="en-US" smtClean="0"/>
              <a:t>11/26/2025</a:t>
            </a:fld>
            <a:endParaRPr lang="en-US"/>
          </a:p>
        </p:txBody>
      </p:sp>
      <p:sp>
        <p:nvSpPr>
          <p:cNvPr id="3" name="Footer Placeholder 2">
            <a:extLst>
              <a:ext uri="{FF2B5EF4-FFF2-40B4-BE49-F238E27FC236}">
                <a16:creationId xmlns:a16="http://schemas.microsoft.com/office/drawing/2014/main" id="{5BCCBC50-A276-4802-B256-974C6AC731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78C295-4CDA-4824-8BB3-56071CF26B1E}"/>
              </a:ext>
            </a:extLst>
          </p:cNvPr>
          <p:cNvSpPr>
            <a:spLocks noGrp="1"/>
          </p:cNvSpPr>
          <p:nvPr>
            <p:ph type="sldNum" sz="quarter" idx="12"/>
          </p:nvPr>
        </p:nvSpPr>
        <p:spPr/>
        <p:txBody>
          <a:bodyPr/>
          <a:lstStyle/>
          <a:p>
            <a:fld id="{EAD1A2C5-2D85-4C7C-8361-CCDF7519EE8C}" type="slidenum">
              <a:rPr lang="en-US" smtClean="0"/>
              <a:t>‹#›</a:t>
            </a:fld>
            <a:endParaRPr lang="en-US"/>
          </a:p>
        </p:txBody>
      </p:sp>
    </p:spTree>
    <p:extLst>
      <p:ext uri="{BB962C8B-B14F-4D97-AF65-F5344CB8AC3E}">
        <p14:creationId xmlns:p14="http://schemas.microsoft.com/office/powerpoint/2010/main" val="4129519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6965-694E-4859-9321-43C5F17ED5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DF0E48-BB1B-425D-B700-B64E58DF65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0286AC-FD43-4812-B2C3-0CE61B40D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741CA8-F1F3-46F5-8431-006F2268BD33}"/>
              </a:ext>
            </a:extLst>
          </p:cNvPr>
          <p:cNvSpPr>
            <a:spLocks noGrp="1"/>
          </p:cNvSpPr>
          <p:nvPr>
            <p:ph type="dt" sz="half" idx="10"/>
          </p:nvPr>
        </p:nvSpPr>
        <p:spPr/>
        <p:txBody>
          <a:bodyPr/>
          <a:lstStyle/>
          <a:p>
            <a:fld id="{CB778EA4-CD25-4D62-A27A-CFB7D046E7D7}" type="datetimeFigureOut">
              <a:rPr lang="en-US" smtClean="0"/>
              <a:t>11/26/2025</a:t>
            </a:fld>
            <a:endParaRPr lang="en-US"/>
          </a:p>
        </p:txBody>
      </p:sp>
      <p:sp>
        <p:nvSpPr>
          <p:cNvPr id="6" name="Footer Placeholder 5">
            <a:extLst>
              <a:ext uri="{FF2B5EF4-FFF2-40B4-BE49-F238E27FC236}">
                <a16:creationId xmlns:a16="http://schemas.microsoft.com/office/drawing/2014/main" id="{88885AD0-313E-4FEE-8E2E-A879B5A62B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E1484E-6521-4E35-AB6E-B8ED9CFAAD2C}"/>
              </a:ext>
            </a:extLst>
          </p:cNvPr>
          <p:cNvSpPr>
            <a:spLocks noGrp="1"/>
          </p:cNvSpPr>
          <p:nvPr>
            <p:ph type="sldNum" sz="quarter" idx="12"/>
          </p:nvPr>
        </p:nvSpPr>
        <p:spPr/>
        <p:txBody>
          <a:bodyPr/>
          <a:lstStyle/>
          <a:p>
            <a:fld id="{EAD1A2C5-2D85-4C7C-8361-CCDF7519EE8C}" type="slidenum">
              <a:rPr lang="en-US" smtClean="0"/>
              <a:t>‹#›</a:t>
            </a:fld>
            <a:endParaRPr lang="en-US"/>
          </a:p>
        </p:txBody>
      </p:sp>
    </p:spTree>
    <p:extLst>
      <p:ext uri="{BB962C8B-B14F-4D97-AF65-F5344CB8AC3E}">
        <p14:creationId xmlns:p14="http://schemas.microsoft.com/office/powerpoint/2010/main" val="302591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85616-4273-479C-8512-ED9399C6E53C}"/>
              </a:ext>
            </a:extLst>
          </p:cNvPr>
          <p:cNvSpPr>
            <a:spLocks noGrp="1"/>
          </p:cNvSpPr>
          <p:nvPr>
            <p:ph type="ctrTitle"/>
          </p:nvPr>
        </p:nvSpPr>
        <p:spPr>
          <a:xfrm>
            <a:off x="1524000" y="1122363"/>
            <a:ext cx="9144000" cy="2387600"/>
          </a:xfrm>
        </p:spPr>
        <p:txBody>
          <a:bodyPr anchor="b">
            <a:normAutofit/>
          </a:bodyPr>
          <a:lstStyle>
            <a:lvl1pPr algn="l">
              <a:defRPr sz="4400" b="1" baseline="0">
                <a:effectLst>
                  <a:outerShdw blurRad="38100" dist="38100" dir="2700000" algn="tl">
                    <a:srgbClr val="000000">
                      <a:alpha val="43137"/>
                    </a:srgbClr>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8CBFBCB0-FDFD-441F-B9D2-3C4847201A89}"/>
              </a:ext>
            </a:extLst>
          </p:cNvPr>
          <p:cNvSpPr>
            <a:spLocks noGrp="1"/>
          </p:cNvSpPr>
          <p:nvPr>
            <p:ph type="subTitle" idx="1"/>
          </p:nvPr>
        </p:nvSpPr>
        <p:spPr>
          <a:xfrm>
            <a:off x="1524000" y="3602038"/>
            <a:ext cx="9144000" cy="1655762"/>
          </a:xfrm>
        </p:spPr>
        <p:txBody>
          <a:bodyPr>
            <a:normAutofit/>
          </a:bodyPr>
          <a:lstStyle>
            <a:lvl1pPr marL="0" indent="0" algn="l">
              <a:buNone/>
              <a:defRPr sz="2000" b="1">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B61F1D-8BCD-4494-85E6-ADE629C6D9A5}"/>
              </a:ext>
            </a:extLst>
          </p:cNvPr>
          <p:cNvSpPr>
            <a:spLocks noGrp="1"/>
          </p:cNvSpPr>
          <p:nvPr>
            <p:ph type="dt" sz="half" idx="10"/>
          </p:nvPr>
        </p:nvSpPr>
        <p:spPr/>
        <p:txBody>
          <a:bodyPr/>
          <a:lstStyle/>
          <a:p>
            <a:fld id="{AC472890-9E2B-400C-9A11-3442291CEA01}" type="datetimeFigureOut">
              <a:rPr lang="en-US" smtClean="0"/>
              <a:t>11/26/2025</a:t>
            </a:fld>
            <a:endParaRPr lang="en-US"/>
          </a:p>
        </p:txBody>
      </p:sp>
      <p:sp>
        <p:nvSpPr>
          <p:cNvPr id="5" name="Footer Placeholder 4">
            <a:extLst>
              <a:ext uri="{FF2B5EF4-FFF2-40B4-BE49-F238E27FC236}">
                <a16:creationId xmlns:a16="http://schemas.microsoft.com/office/drawing/2014/main" id="{39DB341C-FAAF-4927-A802-DCDADFCFB2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9A8EF-4BB9-4209-A927-5D2C01350CE9}"/>
              </a:ext>
            </a:extLst>
          </p:cNvPr>
          <p:cNvSpPr>
            <a:spLocks noGrp="1"/>
          </p:cNvSpPr>
          <p:nvPr>
            <p:ph type="sldNum" sz="quarter" idx="12"/>
          </p:nvPr>
        </p:nvSpPr>
        <p:spPr/>
        <p:txBody>
          <a:bodyPr/>
          <a:lstStyle/>
          <a:p>
            <a:fld id="{52EFD27B-AFCE-408C-A080-8119EEF2A910}" type="slidenum">
              <a:rPr lang="en-US" smtClean="0"/>
              <a:t>‹#›</a:t>
            </a:fld>
            <a:endParaRPr lang="en-US"/>
          </a:p>
        </p:txBody>
      </p:sp>
    </p:spTree>
    <p:extLst>
      <p:ext uri="{BB962C8B-B14F-4D97-AF65-F5344CB8AC3E}">
        <p14:creationId xmlns:p14="http://schemas.microsoft.com/office/powerpoint/2010/main" val="4042461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pplication&#10;&#10;Description automatically generated with low confidence">
            <a:extLst>
              <a:ext uri="{FF2B5EF4-FFF2-40B4-BE49-F238E27FC236}">
                <a16:creationId xmlns:a16="http://schemas.microsoft.com/office/drawing/2014/main" id="{80E76975-F999-4EC8-A93D-203EB3856BBF}"/>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1156824-FFEA-42B6-BB34-C572E62DEE25}"/>
              </a:ext>
            </a:extLst>
          </p:cNvPr>
          <p:cNvSpPr>
            <a:spLocks noGrp="1"/>
          </p:cNvSpPr>
          <p:nvPr>
            <p:ph type="title"/>
          </p:nvPr>
        </p:nvSpPr>
        <p:spPr>
          <a:xfrm>
            <a:off x="405938" y="18256"/>
            <a:ext cx="10515600" cy="11870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B37FC5-5075-4C18-8CE0-8E985601B9DF}"/>
              </a:ext>
            </a:extLst>
          </p:cNvPr>
          <p:cNvSpPr>
            <a:spLocks noGrp="1"/>
          </p:cNvSpPr>
          <p:nvPr>
            <p:ph type="body" idx="1"/>
          </p:nvPr>
        </p:nvSpPr>
        <p:spPr>
          <a:xfrm>
            <a:off x="405937" y="1509741"/>
            <a:ext cx="11539451" cy="45419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8609654-8229-4D1B-BACC-C07DF4184B2B}"/>
              </a:ext>
            </a:extLst>
          </p:cNvPr>
          <p:cNvSpPr>
            <a:spLocks noGrp="1"/>
          </p:cNvSpPr>
          <p:nvPr>
            <p:ph type="dt" sz="half" idx="2"/>
          </p:nvPr>
        </p:nvSpPr>
        <p:spPr>
          <a:xfrm>
            <a:off x="40593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778EA4-CD25-4D62-A27A-CFB7D046E7D7}" type="datetimeFigureOut">
              <a:rPr lang="en-US" smtClean="0"/>
              <a:t>11/26/2025</a:t>
            </a:fld>
            <a:endParaRPr lang="en-US"/>
          </a:p>
        </p:txBody>
      </p:sp>
      <p:sp>
        <p:nvSpPr>
          <p:cNvPr id="5" name="Footer Placeholder 4">
            <a:extLst>
              <a:ext uri="{FF2B5EF4-FFF2-40B4-BE49-F238E27FC236}">
                <a16:creationId xmlns:a16="http://schemas.microsoft.com/office/drawing/2014/main" id="{8D27BD66-803D-4438-8219-BCAEE94FE7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87042FB-9B3A-40ED-8ED5-61EDFB5F6EDD}"/>
              </a:ext>
            </a:extLst>
          </p:cNvPr>
          <p:cNvSpPr>
            <a:spLocks noGrp="1"/>
          </p:cNvSpPr>
          <p:nvPr>
            <p:ph type="sldNum" sz="quarter" idx="4"/>
          </p:nvPr>
        </p:nvSpPr>
        <p:spPr>
          <a:xfrm>
            <a:off x="920218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1A2C5-2D85-4C7C-8361-CCDF7519EE8C}" type="slidenum">
              <a:rPr lang="en-US" smtClean="0"/>
              <a:t>‹#›</a:t>
            </a:fld>
            <a:endParaRPr lang="en-US"/>
          </a:p>
        </p:txBody>
      </p:sp>
      <p:sp>
        <p:nvSpPr>
          <p:cNvPr id="9" name="Rectangle 8">
            <a:extLst>
              <a:ext uri="{FF2B5EF4-FFF2-40B4-BE49-F238E27FC236}">
                <a16:creationId xmlns:a16="http://schemas.microsoft.com/office/drawing/2014/main" id="{542AE7E8-8641-C55D-34CC-F9FF276BAE30}"/>
              </a:ext>
            </a:extLst>
          </p:cNvPr>
          <p:cNvSpPr/>
          <p:nvPr userDrawn="1"/>
        </p:nvSpPr>
        <p:spPr>
          <a:xfrm>
            <a:off x="0" y="6633556"/>
            <a:ext cx="12192000" cy="2427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t>Confidential. Not for distribution.  © 2025 Kaneka Nutrients, a division of Kaneka North America, LLC. All rights reserved</a:t>
            </a:r>
          </a:p>
        </p:txBody>
      </p:sp>
    </p:spTree>
    <p:extLst>
      <p:ext uri="{BB962C8B-B14F-4D97-AF65-F5344CB8AC3E}">
        <p14:creationId xmlns:p14="http://schemas.microsoft.com/office/powerpoint/2010/main" val="2492545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3D7EE5BC-2950-402B-BB6F-7719FDAFE68A}"/>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C1B2404-A416-450F-8F83-AC6308D5AE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230FC3-2B17-4523-9D8F-CB7C66D440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0221D-B12C-45B3-9B09-9073CAA251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72890-9E2B-400C-9A11-3442291CEA01}" type="datetimeFigureOut">
              <a:rPr lang="en-US" smtClean="0"/>
              <a:t>11/26/2025</a:t>
            </a:fld>
            <a:endParaRPr lang="en-US"/>
          </a:p>
        </p:txBody>
      </p:sp>
      <p:sp>
        <p:nvSpPr>
          <p:cNvPr id="5" name="Footer Placeholder 4">
            <a:extLst>
              <a:ext uri="{FF2B5EF4-FFF2-40B4-BE49-F238E27FC236}">
                <a16:creationId xmlns:a16="http://schemas.microsoft.com/office/drawing/2014/main" id="{3CA9FE52-6349-43E2-B257-3C578114AD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8055B0-94FF-4612-94B5-1BFC25B388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EFD27B-AFCE-408C-A080-8119EEF2A910}" type="slidenum">
              <a:rPr lang="en-US" smtClean="0"/>
              <a:t>‹#›</a:t>
            </a:fld>
            <a:endParaRPr lang="en-US"/>
          </a:p>
        </p:txBody>
      </p:sp>
      <p:sp>
        <p:nvSpPr>
          <p:cNvPr id="8" name="Rectangle 7">
            <a:extLst>
              <a:ext uri="{FF2B5EF4-FFF2-40B4-BE49-F238E27FC236}">
                <a16:creationId xmlns:a16="http://schemas.microsoft.com/office/drawing/2014/main" id="{562EB88F-45C1-0A86-F1A2-51F968454E75}"/>
              </a:ext>
            </a:extLst>
          </p:cNvPr>
          <p:cNvSpPr/>
          <p:nvPr userDrawn="1"/>
        </p:nvSpPr>
        <p:spPr>
          <a:xfrm>
            <a:off x="0" y="6633556"/>
            <a:ext cx="12192000" cy="2427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t>Confidential. Not for distribution.  © 2025 Kaneka Nutrients, a division of Kaneka North America, LLC. All rights reserved</a:t>
            </a:r>
          </a:p>
        </p:txBody>
      </p:sp>
    </p:spTree>
    <p:extLst>
      <p:ext uri="{BB962C8B-B14F-4D97-AF65-F5344CB8AC3E}">
        <p14:creationId xmlns:p14="http://schemas.microsoft.com/office/powerpoint/2010/main" val="3941369869"/>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64" r:id="rId3"/>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image" Target="../media/image36.png"/><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6.png"/><Relationship Id="rId4" Type="http://schemas.openxmlformats.org/officeDocument/2006/relationships/customXml" Target="../ink/ink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emf"/><Relationship Id="rId7" Type="http://schemas.openxmlformats.org/officeDocument/2006/relationships/hyperlink" Target="https://creativecommons.org/licenses/by/3.0/us/"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cnx.org/contents/185cbf87-c72e-48f5-b51e-f14f21b5eabd@9.85:37/Oxidative-Phosphorylation" TargetMode="External"/><Relationship Id="rId5" Type="http://schemas.openxmlformats.org/officeDocument/2006/relationships/hyperlink" Target="about:blank" TargetMode="External"/><Relationship Id="rId4" Type="http://schemas.openxmlformats.org/officeDocument/2006/relationships/hyperlink" Target="http://www.ncbi.nlm.nih.gov/pubmed?term=%22Wada%20H%22%5BAuthor%5D" TargetMode="Externa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0685CB-09FD-4937-B630-35D4B002C1CF}"/>
              </a:ext>
            </a:extLst>
          </p:cNvPr>
          <p:cNvSpPr>
            <a:spLocks noGrp="1"/>
          </p:cNvSpPr>
          <p:nvPr>
            <p:ph type="ctrTitle"/>
          </p:nvPr>
        </p:nvSpPr>
        <p:spPr>
          <a:xfrm>
            <a:off x="708205" y="1885444"/>
            <a:ext cx="10775590" cy="1820708"/>
          </a:xfrm>
        </p:spPr>
        <p:txBody>
          <a:bodyPr>
            <a:normAutofit/>
          </a:bodyPr>
          <a:lstStyle/>
          <a:p>
            <a:pPr algn="ctr"/>
            <a:r>
              <a:rPr lang="en-US" dirty="0">
                <a:effectLst/>
              </a:rPr>
              <a:t>Good Things Come in Small Packages: </a:t>
            </a:r>
            <a:br>
              <a:rPr lang="en-US" dirty="0">
                <a:effectLst/>
              </a:rPr>
            </a:br>
            <a:r>
              <a:rPr lang="en-US" dirty="0">
                <a:effectLst/>
              </a:rPr>
              <a:t>The Role of Mitochondria in Women’s Health</a:t>
            </a:r>
            <a:endParaRPr lang="en-US" dirty="0"/>
          </a:p>
        </p:txBody>
      </p:sp>
      <p:sp>
        <p:nvSpPr>
          <p:cNvPr id="5" name="Subtitle 4">
            <a:extLst>
              <a:ext uri="{FF2B5EF4-FFF2-40B4-BE49-F238E27FC236}">
                <a16:creationId xmlns:a16="http://schemas.microsoft.com/office/drawing/2014/main" id="{4A8198F4-547A-454C-B037-39382DE0AD7A}"/>
              </a:ext>
            </a:extLst>
          </p:cNvPr>
          <p:cNvSpPr>
            <a:spLocks noGrp="1"/>
          </p:cNvSpPr>
          <p:nvPr>
            <p:ph type="subTitle" idx="1"/>
          </p:nvPr>
        </p:nvSpPr>
        <p:spPr>
          <a:xfrm>
            <a:off x="1524000" y="5231524"/>
            <a:ext cx="9144000" cy="918423"/>
          </a:xfrm>
        </p:spPr>
        <p:txBody>
          <a:bodyPr>
            <a:normAutofit/>
          </a:bodyPr>
          <a:lstStyle/>
          <a:p>
            <a:pPr algn="ctr"/>
            <a:r>
              <a:rPr lang="en-US" dirty="0"/>
              <a:t>Risa Schulman, PhD, </a:t>
            </a:r>
            <a:r>
              <a:rPr lang="en-US" dirty="0" err="1"/>
              <a:t>Tap~Root</a:t>
            </a:r>
            <a:r>
              <a:rPr lang="en-US" dirty="0"/>
              <a:t> </a:t>
            </a:r>
          </a:p>
          <a:p>
            <a:pPr algn="ctr"/>
            <a:r>
              <a:rPr lang="en-US" dirty="0"/>
              <a:t>December 2, 2025</a:t>
            </a:r>
          </a:p>
          <a:p>
            <a:endParaRPr lang="en-US" dirty="0"/>
          </a:p>
        </p:txBody>
      </p:sp>
      <p:pic>
        <p:nvPicPr>
          <p:cNvPr id="6" name="Picture 5">
            <a:extLst>
              <a:ext uri="{FF2B5EF4-FFF2-40B4-BE49-F238E27FC236}">
                <a16:creationId xmlns:a16="http://schemas.microsoft.com/office/drawing/2014/main" id="{0BAA1046-8482-4747-84C1-73D2A44EBC12}"/>
              </a:ext>
            </a:extLst>
          </p:cNvPr>
          <p:cNvPicPr>
            <a:picLocks noChangeAspect="1"/>
          </p:cNvPicPr>
          <p:nvPr/>
        </p:nvPicPr>
        <p:blipFill>
          <a:blip r:embed="rId3"/>
          <a:stretch>
            <a:fillRect/>
          </a:stretch>
        </p:blipFill>
        <p:spPr>
          <a:xfrm>
            <a:off x="9075174" y="5621997"/>
            <a:ext cx="2300749" cy="691200"/>
          </a:xfrm>
          <a:prstGeom prst="rect">
            <a:avLst/>
          </a:prstGeom>
        </p:spPr>
      </p:pic>
    </p:spTree>
    <p:extLst>
      <p:ext uri="{BB962C8B-B14F-4D97-AF65-F5344CB8AC3E}">
        <p14:creationId xmlns:p14="http://schemas.microsoft.com/office/powerpoint/2010/main" val="1431383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9A304-0320-E506-4F49-0D233BED22DA}"/>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C6DA7DCF-A674-621D-5A61-FAC9D5C88D7C}"/>
              </a:ext>
            </a:extLst>
          </p:cNvPr>
          <p:cNvSpPr/>
          <p:nvPr/>
        </p:nvSpPr>
        <p:spPr>
          <a:xfrm>
            <a:off x="6127676" y="5517644"/>
            <a:ext cx="4272995" cy="838768"/>
          </a:xfrm>
          <a:custGeom>
            <a:avLst/>
            <a:gdLst>
              <a:gd name="connsiteX0" fmla="*/ 0 w 4503815"/>
              <a:gd name="connsiteY0" fmla="*/ 0 h 776624"/>
              <a:gd name="connsiteX1" fmla="*/ 4503815 w 4503815"/>
              <a:gd name="connsiteY1" fmla="*/ 0 h 776624"/>
              <a:gd name="connsiteX2" fmla="*/ 4503815 w 4503815"/>
              <a:gd name="connsiteY2" fmla="*/ 776624 h 776624"/>
              <a:gd name="connsiteX3" fmla="*/ 0 w 4503815"/>
              <a:gd name="connsiteY3" fmla="*/ 776624 h 776624"/>
              <a:gd name="connsiteX4" fmla="*/ 0 w 4503815"/>
              <a:gd name="connsiteY4" fmla="*/ 0 h 776624"/>
              <a:gd name="connsiteX0" fmla="*/ 284085 w 4503815"/>
              <a:gd name="connsiteY0" fmla="*/ 0 h 776624"/>
              <a:gd name="connsiteX1" fmla="*/ 4503815 w 4503815"/>
              <a:gd name="connsiteY1" fmla="*/ 0 h 776624"/>
              <a:gd name="connsiteX2" fmla="*/ 4503815 w 4503815"/>
              <a:gd name="connsiteY2" fmla="*/ 776624 h 776624"/>
              <a:gd name="connsiteX3" fmla="*/ 0 w 4503815"/>
              <a:gd name="connsiteY3" fmla="*/ 776624 h 776624"/>
              <a:gd name="connsiteX4" fmla="*/ 284085 w 4503815"/>
              <a:gd name="connsiteY4" fmla="*/ 0 h 776624"/>
              <a:gd name="connsiteX0" fmla="*/ 44388 w 4264118"/>
              <a:gd name="connsiteY0" fmla="*/ 0 h 838768"/>
              <a:gd name="connsiteX1" fmla="*/ 4264118 w 4264118"/>
              <a:gd name="connsiteY1" fmla="*/ 0 h 838768"/>
              <a:gd name="connsiteX2" fmla="*/ 4264118 w 4264118"/>
              <a:gd name="connsiteY2" fmla="*/ 776624 h 838768"/>
              <a:gd name="connsiteX3" fmla="*/ 0 w 4264118"/>
              <a:gd name="connsiteY3" fmla="*/ 838768 h 838768"/>
              <a:gd name="connsiteX4" fmla="*/ 44388 w 4264118"/>
              <a:gd name="connsiteY4" fmla="*/ 0 h 838768"/>
              <a:gd name="connsiteX0" fmla="*/ 44388 w 4264118"/>
              <a:gd name="connsiteY0" fmla="*/ 0 h 838768"/>
              <a:gd name="connsiteX1" fmla="*/ 4264118 w 4264118"/>
              <a:gd name="connsiteY1" fmla="*/ 0 h 838768"/>
              <a:gd name="connsiteX2" fmla="*/ 4264118 w 4264118"/>
              <a:gd name="connsiteY2" fmla="*/ 776624 h 838768"/>
              <a:gd name="connsiteX3" fmla="*/ 0 w 4264118"/>
              <a:gd name="connsiteY3" fmla="*/ 838768 h 838768"/>
              <a:gd name="connsiteX4" fmla="*/ 44388 w 4264118"/>
              <a:gd name="connsiteY4" fmla="*/ 0 h 838768"/>
              <a:gd name="connsiteX0" fmla="*/ 44388 w 4272995"/>
              <a:gd name="connsiteY0" fmla="*/ 0 h 838768"/>
              <a:gd name="connsiteX1" fmla="*/ 4264118 w 4272995"/>
              <a:gd name="connsiteY1" fmla="*/ 0 h 838768"/>
              <a:gd name="connsiteX2" fmla="*/ 4272995 w 4272995"/>
              <a:gd name="connsiteY2" fmla="*/ 838768 h 838768"/>
              <a:gd name="connsiteX3" fmla="*/ 0 w 4272995"/>
              <a:gd name="connsiteY3" fmla="*/ 838768 h 838768"/>
              <a:gd name="connsiteX4" fmla="*/ 44388 w 4272995"/>
              <a:gd name="connsiteY4" fmla="*/ 0 h 83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2995" h="838768">
                <a:moveTo>
                  <a:pt x="44388" y="0"/>
                </a:moveTo>
                <a:lnTo>
                  <a:pt x="4264118" y="0"/>
                </a:lnTo>
                <a:lnTo>
                  <a:pt x="4272995" y="838768"/>
                </a:lnTo>
                <a:lnTo>
                  <a:pt x="0" y="838768"/>
                </a:lnTo>
                <a:cubicBezTo>
                  <a:pt x="263371" y="390503"/>
                  <a:pt x="29592" y="279589"/>
                  <a:pt x="44388" y="0"/>
                </a:cubicBezTo>
                <a:close/>
              </a:path>
            </a:pathLst>
          </a:cu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CEE5BE2-3F21-4CC5-F0F5-083D6D587EAE}"/>
              </a:ext>
            </a:extLst>
          </p:cNvPr>
          <p:cNvSpPr/>
          <p:nvPr/>
        </p:nvSpPr>
        <p:spPr>
          <a:xfrm>
            <a:off x="5515113" y="3411920"/>
            <a:ext cx="4859315" cy="1173613"/>
          </a:xfrm>
          <a:custGeom>
            <a:avLst/>
            <a:gdLst>
              <a:gd name="connsiteX0" fmla="*/ 0 w 4503815"/>
              <a:gd name="connsiteY0" fmla="*/ 0 h 1493208"/>
              <a:gd name="connsiteX1" fmla="*/ 4503815 w 4503815"/>
              <a:gd name="connsiteY1" fmla="*/ 0 h 1493208"/>
              <a:gd name="connsiteX2" fmla="*/ 4503815 w 4503815"/>
              <a:gd name="connsiteY2" fmla="*/ 1493208 h 1493208"/>
              <a:gd name="connsiteX3" fmla="*/ 0 w 4503815"/>
              <a:gd name="connsiteY3" fmla="*/ 1493208 h 1493208"/>
              <a:gd name="connsiteX4" fmla="*/ 0 w 4503815"/>
              <a:gd name="connsiteY4" fmla="*/ 0 h 1493208"/>
              <a:gd name="connsiteX0" fmla="*/ 292963 w 4503815"/>
              <a:gd name="connsiteY0" fmla="*/ 0 h 1510963"/>
              <a:gd name="connsiteX1" fmla="*/ 4503815 w 4503815"/>
              <a:gd name="connsiteY1" fmla="*/ 17755 h 1510963"/>
              <a:gd name="connsiteX2" fmla="*/ 4503815 w 4503815"/>
              <a:gd name="connsiteY2" fmla="*/ 1510963 h 1510963"/>
              <a:gd name="connsiteX3" fmla="*/ 0 w 4503815"/>
              <a:gd name="connsiteY3" fmla="*/ 1510963 h 1510963"/>
              <a:gd name="connsiteX4" fmla="*/ 292963 w 4503815"/>
              <a:gd name="connsiteY4" fmla="*/ 0 h 1510963"/>
              <a:gd name="connsiteX0" fmla="*/ 292963 w 4503815"/>
              <a:gd name="connsiteY0" fmla="*/ 0 h 1510963"/>
              <a:gd name="connsiteX1" fmla="*/ 4503815 w 4503815"/>
              <a:gd name="connsiteY1" fmla="*/ 17755 h 1510963"/>
              <a:gd name="connsiteX2" fmla="*/ 4503815 w 4503815"/>
              <a:gd name="connsiteY2" fmla="*/ 1510963 h 1510963"/>
              <a:gd name="connsiteX3" fmla="*/ 0 w 4503815"/>
              <a:gd name="connsiteY3" fmla="*/ 1510963 h 1510963"/>
              <a:gd name="connsiteX4" fmla="*/ 292963 w 4503815"/>
              <a:gd name="connsiteY4" fmla="*/ 0 h 1510963"/>
              <a:gd name="connsiteX0" fmla="*/ 461639 w 4672491"/>
              <a:gd name="connsiteY0" fmla="*/ 0 h 1510963"/>
              <a:gd name="connsiteX1" fmla="*/ 4672491 w 4672491"/>
              <a:gd name="connsiteY1" fmla="*/ 17755 h 1510963"/>
              <a:gd name="connsiteX2" fmla="*/ 4672491 w 4672491"/>
              <a:gd name="connsiteY2" fmla="*/ 1510963 h 1510963"/>
              <a:gd name="connsiteX3" fmla="*/ 0 w 4672491"/>
              <a:gd name="connsiteY3" fmla="*/ 1120346 h 1510963"/>
              <a:gd name="connsiteX4" fmla="*/ 461639 w 4672491"/>
              <a:gd name="connsiteY4" fmla="*/ 0 h 1510963"/>
              <a:gd name="connsiteX0" fmla="*/ 461639 w 4672491"/>
              <a:gd name="connsiteY0" fmla="*/ 0 h 1510963"/>
              <a:gd name="connsiteX1" fmla="*/ 4672491 w 4672491"/>
              <a:gd name="connsiteY1" fmla="*/ 17755 h 1510963"/>
              <a:gd name="connsiteX2" fmla="*/ 4672491 w 4672491"/>
              <a:gd name="connsiteY2" fmla="*/ 1510963 h 1510963"/>
              <a:gd name="connsiteX3" fmla="*/ 0 w 4672491"/>
              <a:gd name="connsiteY3" fmla="*/ 1120346 h 1510963"/>
              <a:gd name="connsiteX4" fmla="*/ 461639 w 4672491"/>
              <a:gd name="connsiteY4" fmla="*/ 0 h 1510963"/>
              <a:gd name="connsiteX0" fmla="*/ 754602 w 4965454"/>
              <a:gd name="connsiteY0" fmla="*/ 0 h 1510963"/>
              <a:gd name="connsiteX1" fmla="*/ 4965454 w 4965454"/>
              <a:gd name="connsiteY1" fmla="*/ 17755 h 1510963"/>
              <a:gd name="connsiteX2" fmla="*/ 4965454 w 4965454"/>
              <a:gd name="connsiteY2" fmla="*/ 1510963 h 1510963"/>
              <a:gd name="connsiteX3" fmla="*/ 0 w 4965454"/>
              <a:gd name="connsiteY3" fmla="*/ 1182489 h 1510963"/>
              <a:gd name="connsiteX4" fmla="*/ 754602 w 4965454"/>
              <a:gd name="connsiteY4" fmla="*/ 0 h 1510963"/>
              <a:gd name="connsiteX0" fmla="*/ 754602 w 4965454"/>
              <a:gd name="connsiteY0" fmla="*/ 0 h 1200245"/>
              <a:gd name="connsiteX1" fmla="*/ 4965454 w 4965454"/>
              <a:gd name="connsiteY1" fmla="*/ 17755 h 1200245"/>
              <a:gd name="connsiteX2" fmla="*/ 4956576 w 4965454"/>
              <a:gd name="connsiteY2" fmla="*/ 1200245 h 1200245"/>
              <a:gd name="connsiteX3" fmla="*/ 0 w 4965454"/>
              <a:gd name="connsiteY3" fmla="*/ 1182489 h 1200245"/>
              <a:gd name="connsiteX4" fmla="*/ 754602 w 4965454"/>
              <a:gd name="connsiteY4" fmla="*/ 0 h 1200245"/>
              <a:gd name="connsiteX0" fmla="*/ 683581 w 4965454"/>
              <a:gd name="connsiteY0" fmla="*/ 0 h 1226878"/>
              <a:gd name="connsiteX1" fmla="*/ 4965454 w 4965454"/>
              <a:gd name="connsiteY1" fmla="*/ 44388 h 1226878"/>
              <a:gd name="connsiteX2" fmla="*/ 4956576 w 4965454"/>
              <a:gd name="connsiteY2" fmla="*/ 1226878 h 1226878"/>
              <a:gd name="connsiteX3" fmla="*/ 0 w 4965454"/>
              <a:gd name="connsiteY3" fmla="*/ 1209122 h 1226878"/>
              <a:gd name="connsiteX4" fmla="*/ 683581 w 4965454"/>
              <a:gd name="connsiteY4" fmla="*/ 0 h 1226878"/>
              <a:gd name="connsiteX0" fmla="*/ 683581 w 4965454"/>
              <a:gd name="connsiteY0" fmla="*/ 0 h 1226878"/>
              <a:gd name="connsiteX1" fmla="*/ 4965454 w 4965454"/>
              <a:gd name="connsiteY1" fmla="*/ 44388 h 1226878"/>
              <a:gd name="connsiteX2" fmla="*/ 4956576 w 4965454"/>
              <a:gd name="connsiteY2" fmla="*/ 1226878 h 1226878"/>
              <a:gd name="connsiteX3" fmla="*/ 0 w 4965454"/>
              <a:gd name="connsiteY3" fmla="*/ 1209122 h 1226878"/>
              <a:gd name="connsiteX4" fmla="*/ 683581 w 4965454"/>
              <a:gd name="connsiteY4" fmla="*/ 0 h 1226878"/>
              <a:gd name="connsiteX0" fmla="*/ 683581 w 4956969"/>
              <a:gd name="connsiteY0" fmla="*/ 0 h 1226878"/>
              <a:gd name="connsiteX1" fmla="*/ 4947698 w 4956969"/>
              <a:gd name="connsiteY1" fmla="*/ 17755 h 1226878"/>
              <a:gd name="connsiteX2" fmla="*/ 4956576 w 4956969"/>
              <a:gd name="connsiteY2" fmla="*/ 1226878 h 1226878"/>
              <a:gd name="connsiteX3" fmla="*/ 0 w 4956969"/>
              <a:gd name="connsiteY3" fmla="*/ 1209122 h 1226878"/>
              <a:gd name="connsiteX4" fmla="*/ 683581 w 4956969"/>
              <a:gd name="connsiteY4" fmla="*/ 0 h 1226878"/>
              <a:gd name="connsiteX0" fmla="*/ 594805 w 4868193"/>
              <a:gd name="connsiteY0" fmla="*/ 0 h 1226878"/>
              <a:gd name="connsiteX1" fmla="*/ 4858922 w 4868193"/>
              <a:gd name="connsiteY1" fmla="*/ 17755 h 1226878"/>
              <a:gd name="connsiteX2" fmla="*/ 4867800 w 4868193"/>
              <a:gd name="connsiteY2" fmla="*/ 1226878 h 1226878"/>
              <a:gd name="connsiteX3" fmla="*/ 0 w 4868193"/>
              <a:gd name="connsiteY3" fmla="*/ 1155856 h 1226878"/>
              <a:gd name="connsiteX4" fmla="*/ 594805 w 4868193"/>
              <a:gd name="connsiteY4" fmla="*/ 0 h 1226878"/>
              <a:gd name="connsiteX0" fmla="*/ 594805 w 4868193"/>
              <a:gd name="connsiteY0" fmla="*/ 0 h 1155857"/>
              <a:gd name="connsiteX1" fmla="*/ 4858922 w 4868193"/>
              <a:gd name="connsiteY1" fmla="*/ 17755 h 1155857"/>
              <a:gd name="connsiteX2" fmla="*/ 4867800 w 4868193"/>
              <a:gd name="connsiteY2" fmla="*/ 1155857 h 1155857"/>
              <a:gd name="connsiteX3" fmla="*/ 0 w 4868193"/>
              <a:gd name="connsiteY3" fmla="*/ 1155856 h 1155857"/>
              <a:gd name="connsiteX4" fmla="*/ 594805 w 4868193"/>
              <a:gd name="connsiteY4" fmla="*/ 0 h 1155857"/>
              <a:gd name="connsiteX0" fmla="*/ 594805 w 4868056"/>
              <a:gd name="connsiteY0" fmla="*/ 17756 h 1173613"/>
              <a:gd name="connsiteX1" fmla="*/ 4850045 w 4868056"/>
              <a:gd name="connsiteY1" fmla="*/ 0 h 1173613"/>
              <a:gd name="connsiteX2" fmla="*/ 4867800 w 4868056"/>
              <a:gd name="connsiteY2" fmla="*/ 1173613 h 1173613"/>
              <a:gd name="connsiteX3" fmla="*/ 0 w 4868056"/>
              <a:gd name="connsiteY3" fmla="*/ 1173612 h 1173613"/>
              <a:gd name="connsiteX4" fmla="*/ 594805 w 4868056"/>
              <a:gd name="connsiteY4" fmla="*/ 17756 h 1173613"/>
              <a:gd name="connsiteX0" fmla="*/ 594805 w 4859315"/>
              <a:gd name="connsiteY0" fmla="*/ 17756 h 1173613"/>
              <a:gd name="connsiteX1" fmla="*/ 4850045 w 4859315"/>
              <a:gd name="connsiteY1" fmla="*/ 0 h 1173613"/>
              <a:gd name="connsiteX2" fmla="*/ 4858922 w 4859315"/>
              <a:gd name="connsiteY2" fmla="*/ 1173613 h 1173613"/>
              <a:gd name="connsiteX3" fmla="*/ 0 w 4859315"/>
              <a:gd name="connsiteY3" fmla="*/ 1173612 h 1173613"/>
              <a:gd name="connsiteX4" fmla="*/ 594805 w 4859315"/>
              <a:gd name="connsiteY4" fmla="*/ 17756 h 1173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9315" h="1173613">
                <a:moveTo>
                  <a:pt x="594805" y="17756"/>
                </a:moveTo>
                <a:lnTo>
                  <a:pt x="4850045" y="0"/>
                </a:lnTo>
                <a:cubicBezTo>
                  <a:pt x="4847086" y="394163"/>
                  <a:pt x="4861881" y="779450"/>
                  <a:pt x="4858922" y="1173613"/>
                </a:cubicBezTo>
                <a:lnTo>
                  <a:pt x="0" y="1173612"/>
                </a:lnTo>
                <a:cubicBezTo>
                  <a:pt x="399495" y="820879"/>
                  <a:pt x="798992" y="983049"/>
                  <a:pt x="594805" y="17756"/>
                </a:cubicBezTo>
                <a:close/>
              </a:path>
            </a:pathLst>
          </a:cu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EFBEF3-C1AE-AB2B-AA70-85F85830E53B}"/>
              </a:ext>
            </a:extLst>
          </p:cNvPr>
          <p:cNvSpPr/>
          <p:nvPr/>
        </p:nvSpPr>
        <p:spPr>
          <a:xfrm>
            <a:off x="5781447" y="1329344"/>
            <a:ext cx="4610346" cy="1262389"/>
          </a:xfrm>
          <a:custGeom>
            <a:avLst/>
            <a:gdLst>
              <a:gd name="connsiteX0" fmla="*/ 0 w 4503815"/>
              <a:gd name="connsiteY0" fmla="*/ 0 h 1493208"/>
              <a:gd name="connsiteX1" fmla="*/ 4503815 w 4503815"/>
              <a:gd name="connsiteY1" fmla="*/ 0 h 1493208"/>
              <a:gd name="connsiteX2" fmla="*/ 4503815 w 4503815"/>
              <a:gd name="connsiteY2" fmla="*/ 1493208 h 1493208"/>
              <a:gd name="connsiteX3" fmla="*/ 0 w 4503815"/>
              <a:gd name="connsiteY3" fmla="*/ 1493208 h 1493208"/>
              <a:gd name="connsiteX4" fmla="*/ 0 w 4503815"/>
              <a:gd name="connsiteY4" fmla="*/ 0 h 1493208"/>
              <a:gd name="connsiteX0" fmla="*/ 230819 w 4503815"/>
              <a:gd name="connsiteY0" fmla="*/ 0 h 1502086"/>
              <a:gd name="connsiteX1" fmla="*/ 4503815 w 4503815"/>
              <a:gd name="connsiteY1" fmla="*/ 8878 h 1502086"/>
              <a:gd name="connsiteX2" fmla="*/ 4503815 w 4503815"/>
              <a:gd name="connsiteY2" fmla="*/ 1502086 h 1502086"/>
              <a:gd name="connsiteX3" fmla="*/ 0 w 4503815"/>
              <a:gd name="connsiteY3" fmla="*/ 1502086 h 1502086"/>
              <a:gd name="connsiteX4" fmla="*/ 230819 w 4503815"/>
              <a:gd name="connsiteY4" fmla="*/ 0 h 1502086"/>
              <a:gd name="connsiteX0" fmla="*/ 328473 w 4601469"/>
              <a:gd name="connsiteY0" fmla="*/ 0 h 1502086"/>
              <a:gd name="connsiteX1" fmla="*/ 4601469 w 4601469"/>
              <a:gd name="connsiteY1" fmla="*/ 8878 h 1502086"/>
              <a:gd name="connsiteX2" fmla="*/ 4601469 w 4601469"/>
              <a:gd name="connsiteY2" fmla="*/ 1502086 h 1502086"/>
              <a:gd name="connsiteX3" fmla="*/ 0 w 4601469"/>
              <a:gd name="connsiteY3" fmla="*/ 1226878 h 1502086"/>
              <a:gd name="connsiteX4" fmla="*/ 328473 w 4601469"/>
              <a:gd name="connsiteY4" fmla="*/ 0 h 1502086"/>
              <a:gd name="connsiteX0" fmla="*/ 328473 w 4601469"/>
              <a:gd name="connsiteY0" fmla="*/ 0 h 1502086"/>
              <a:gd name="connsiteX1" fmla="*/ 4601469 w 4601469"/>
              <a:gd name="connsiteY1" fmla="*/ 8878 h 1502086"/>
              <a:gd name="connsiteX2" fmla="*/ 4601469 w 4601469"/>
              <a:gd name="connsiteY2" fmla="*/ 1502086 h 1502086"/>
              <a:gd name="connsiteX3" fmla="*/ 0 w 4601469"/>
              <a:gd name="connsiteY3" fmla="*/ 1226878 h 1502086"/>
              <a:gd name="connsiteX4" fmla="*/ 328473 w 4601469"/>
              <a:gd name="connsiteY4" fmla="*/ 0 h 1502086"/>
              <a:gd name="connsiteX0" fmla="*/ 381739 w 4601469"/>
              <a:gd name="connsiteY0" fmla="*/ 0 h 1502086"/>
              <a:gd name="connsiteX1" fmla="*/ 4601469 w 4601469"/>
              <a:gd name="connsiteY1" fmla="*/ 8878 h 1502086"/>
              <a:gd name="connsiteX2" fmla="*/ 4601469 w 4601469"/>
              <a:gd name="connsiteY2" fmla="*/ 1502086 h 1502086"/>
              <a:gd name="connsiteX3" fmla="*/ 0 w 4601469"/>
              <a:gd name="connsiteY3" fmla="*/ 1226878 h 1502086"/>
              <a:gd name="connsiteX4" fmla="*/ 381739 w 4601469"/>
              <a:gd name="connsiteY4" fmla="*/ 0 h 1502086"/>
              <a:gd name="connsiteX0" fmla="*/ 381739 w 4601469"/>
              <a:gd name="connsiteY0" fmla="*/ 0 h 1502086"/>
              <a:gd name="connsiteX1" fmla="*/ 4601469 w 4601469"/>
              <a:gd name="connsiteY1" fmla="*/ 8878 h 1502086"/>
              <a:gd name="connsiteX2" fmla="*/ 4601469 w 4601469"/>
              <a:gd name="connsiteY2" fmla="*/ 1502086 h 1502086"/>
              <a:gd name="connsiteX3" fmla="*/ 0 w 4601469"/>
              <a:gd name="connsiteY3" fmla="*/ 1226878 h 1502086"/>
              <a:gd name="connsiteX4" fmla="*/ 381739 w 4601469"/>
              <a:gd name="connsiteY4" fmla="*/ 0 h 1502086"/>
              <a:gd name="connsiteX0" fmla="*/ 381739 w 4610346"/>
              <a:gd name="connsiteY0" fmla="*/ 0 h 1262389"/>
              <a:gd name="connsiteX1" fmla="*/ 4601469 w 4610346"/>
              <a:gd name="connsiteY1" fmla="*/ 8878 h 1262389"/>
              <a:gd name="connsiteX2" fmla="*/ 4610346 w 4610346"/>
              <a:gd name="connsiteY2" fmla="*/ 1262389 h 1262389"/>
              <a:gd name="connsiteX3" fmla="*/ 0 w 4610346"/>
              <a:gd name="connsiteY3" fmla="*/ 1226878 h 1262389"/>
              <a:gd name="connsiteX4" fmla="*/ 381739 w 4610346"/>
              <a:gd name="connsiteY4" fmla="*/ 0 h 126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0346" h="1262389">
                <a:moveTo>
                  <a:pt x="381739" y="0"/>
                </a:moveTo>
                <a:lnTo>
                  <a:pt x="4601469" y="8878"/>
                </a:lnTo>
                <a:lnTo>
                  <a:pt x="4610346" y="1262389"/>
                </a:lnTo>
                <a:lnTo>
                  <a:pt x="0" y="1226878"/>
                </a:lnTo>
                <a:cubicBezTo>
                  <a:pt x="810827" y="587100"/>
                  <a:pt x="352147" y="426714"/>
                  <a:pt x="381739" y="0"/>
                </a:cubicBezTo>
                <a:close/>
              </a:path>
            </a:pathLst>
          </a:cu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a:extLst>
              <a:ext uri="{FF2B5EF4-FFF2-40B4-BE49-F238E27FC236}">
                <a16:creationId xmlns:a16="http://schemas.microsoft.com/office/drawing/2014/main" id="{5F679C46-8A25-1FE1-E727-A3FF7963E250}"/>
              </a:ext>
            </a:extLst>
          </p:cNvPr>
          <p:cNvGrpSpPr>
            <a:grpSpLocks noChangeAspect="1"/>
          </p:cNvGrpSpPr>
          <p:nvPr/>
        </p:nvGrpSpPr>
        <p:grpSpPr>
          <a:xfrm>
            <a:off x="4625448" y="966333"/>
            <a:ext cx="1663105" cy="1656610"/>
            <a:chOff x="0" y="0"/>
            <a:chExt cx="6502400" cy="6477000"/>
          </a:xfrm>
        </p:grpSpPr>
        <p:sp>
          <p:nvSpPr>
            <p:cNvPr id="6" name="Freeform 6">
              <a:extLst>
                <a:ext uri="{FF2B5EF4-FFF2-40B4-BE49-F238E27FC236}">
                  <a16:creationId xmlns:a16="http://schemas.microsoft.com/office/drawing/2014/main" id="{7E5CB8F1-8B14-67E3-B962-F6F4A239DA8A}"/>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cstate="print">
                <a:extLst>
                  <a:ext uri="{28A0092B-C50C-407E-A947-70E740481C1C}">
                    <a14:useLocalDpi xmlns:a14="http://schemas.microsoft.com/office/drawing/2010/main"/>
                  </a:ext>
                </a:extLst>
              </a:blip>
              <a:stretch>
                <a:fillRect l="223" r="223"/>
              </a:stretch>
            </a:blipFill>
          </p:spPr>
          <p:txBody>
            <a:bodyPr/>
            <a:lstStyle/>
            <a:p>
              <a:endParaRPr lang="en-US"/>
            </a:p>
          </p:txBody>
        </p:sp>
        <p:sp>
          <p:nvSpPr>
            <p:cNvPr id="7" name="Freeform 7">
              <a:extLst>
                <a:ext uri="{FF2B5EF4-FFF2-40B4-BE49-F238E27FC236}">
                  <a16:creationId xmlns:a16="http://schemas.microsoft.com/office/drawing/2014/main" id="{C5BBB946-F678-9606-8232-E37A63749704}"/>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6948A"/>
            </a:solidFill>
          </p:spPr>
          <p:txBody>
            <a:bodyPr/>
            <a:lstStyle/>
            <a:p>
              <a:endParaRPr lang="en-US"/>
            </a:p>
          </p:txBody>
        </p:sp>
      </p:grpSp>
      <p:grpSp>
        <p:nvGrpSpPr>
          <p:cNvPr id="11" name="Group 11">
            <a:extLst>
              <a:ext uri="{FF2B5EF4-FFF2-40B4-BE49-F238E27FC236}">
                <a16:creationId xmlns:a16="http://schemas.microsoft.com/office/drawing/2014/main" id="{5215B2D7-A51D-286F-ECF6-88B9C628BA23}"/>
              </a:ext>
            </a:extLst>
          </p:cNvPr>
          <p:cNvGrpSpPr>
            <a:grpSpLocks noChangeAspect="1"/>
          </p:cNvGrpSpPr>
          <p:nvPr/>
        </p:nvGrpSpPr>
        <p:grpSpPr>
          <a:xfrm>
            <a:off x="4551134" y="2941592"/>
            <a:ext cx="1663105" cy="1656610"/>
            <a:chOff x="0" y="0"/>
            <a:chExt cx="6502400" cy="6477000"/>
          </a:xfrm>
        </p:grpSpPr>
        <p:sp>
          <p:nvSpPr>
            <p:cNvPr id="12" name="Freeform 12">
              <a:extLst>
                <a:ext uri="{FF2B5EF4-FFF2-40B4-BE49-F238E27FC236}">
                  <a16:creationId xmlns:a16="http://schemas.microsoft.com/office/drawing/2014/main" id="{0AF73B7C-BFFF-C031-88E1-D63B738C609E}"/>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6B6A8EE9-0CD1-E7E5-DE32-ABD08A2E0C3C}"/>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6948A"/>
            </a:solidFill>
          </p:spPr>
          <p:txBody>
            <a:bodyPr/>
            <a:lstStyle/>
            <a:p>
              <a:endParaRPr lang="en-US"/>
            </a:p>
          </p:txBody>
        </p:sp>
      </p:grpSp>
      <p:grpSp>
        <p:nvGrpSpPr>
          <p:cNvPr id="17" name="Group 17">
            <a:extLst>
              <a:ext uri="{FF2B5EF4-FFF2-40B4-BE49-F238E27FC236}">
                <a16:creationId xmlns:a16="http://schemas.microsoft.com/office/drawing/2014/main" id="{333138DB-891D-643B-51E5-3E28BD2859AE}"/>
              </a:ext>
            </a:extLst>
          </p:cNvPr>
          <p:cNvGrpSpPr>
            <a:grpSpLocks noChangeAspect="1"/>
          </p:cNvGrpSpPr>
          <p:nvPr/>
        </p:nvGrpSpPr>
        <p:grpSpPr>
          <a:xfrm>
            <a:off x="4614220" y="5094285"/>
            <a:ext cx="1663105" cy="1656610"/>
            <a:chOff x="0" y="0"/>
            <a:chExt cx="6502400" cy="6477000"/>
          </a:xfrm>
        </p:grpSpPr>
        <p:sp>
          <p:nvSpPr>
            <p:cNvPr id="18" name="Freeform 18">
              <a:extLst>
                <a:ext uri="{FF2B5EF4-FFF2-40B4-BE49-F238E27FC236}">
                  <a16:creationId xmlns:a16="http://schemas.microsoft.com/office/drawing/2014/main" id="{29D28C03-7F07-6CAD-97F2-76C75B94E4CB}"/>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a:p>
          </p:txBody>
        </p:sp>
        <p:sp>
          <p:nvSpPr>
            <p:cNvPr id="19" name="Freeform 19">
              <a:extLst>
                <a:ext uri="{FF2B5EF4-FFF2-40B4-BE49-F238E27FC236}">
                  <a16:creationId xmlns:a16="http://schemas.microsoft.com/office/drawing/2014/main" id="{14A9CBD2-DA13-BA46-71A0-FACFE74AB732}"/>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6948A"/>
            </a:solidFill>
          </p:spPr>
          <p:txBody>
            <a:bodyPr/>
            <a:lstStyle/>
            <a:p>
              <a:endParaRPr lang="en-US"/>
            </a:p>
          </p:txBody>
        </p:sp>
      </p:grpSp>
      <p:sp>
        <p:nvSpPr>
          <p:cNvPr id="20" name="Freeform 20">
            <a:extLst>
              <a:ext uri="{FF2B5EF4-FFF2-40B4-BE49-F238E27FC236}">
                <a16:creationId xmlns:a16="http://schemas.microsoft.com/office/drawing/2014/main" id="{9BCD52A2-4070-75E2-873E-7341BB5FC8AD}"/>
              </a:ext>
            </a:extLst>
          </p:cNvPr>
          <p:cNvSpPr/>
          <p:nvPr/>
        </p:nvSpPr>
        <p:spPr>
          <a:xfrm>
            <a:off x="11111114" y="-521182"/>
            <a:ext cx="2668558" cy="2174875"/>
          </a:xfrm>
          <a:custGeom>
            <a:avLst/>
            <a:gdLst/>
            <a:ahLst/>
            <a:cxnLst/>
            <a:rect l="l" t="t" r="r" b="b"/>
            <a:pathLst>
              <a:path w="4002837" h="3262312">
                <a:moveTo>
                  <a:pt x="0" y="0"/>
                </a:moveTo>
                <a:lnTo>
                  <a:pt x="4002837" y="0"/>
                </a:lnTo>
                <a:lnTo>
                  <a:pt x="4002837" y="3262312"/>
                </a:lnTo>
                <a:lnTo>
                  <a:pt x="0" y="3262312"/>
                </a:lnTo>
                <a:lnTo>
                  <a:pt x="0" y="0"/>
                </a:lnTo>
                <a:close/>
              </a:path>
            </a:pathLst>
          </a:custGeom>
          <a:blipFill>
            <a:blip r:embed="rId5"/>
            <a:stretch>
              <a:fillRect/>
            </a:stretch>
          </a:blipFill>
        </p:spPr>
        <p:txBody>
          <a:bodyPr/>
          <a:lstStyle/>
          <a:p>
            <a:endParaRPr lang="en-US"/>
          </a:p>
        </p:txBody>
      </p:sp>
      <p:sp>
        <p:nvSpPr>
          <p:cNvPr id="21" name="Freeform 21">
            <a:extLst>
              <a:ext uri="{FF2B5EF4-FFF2-40B4-BE49-F238E27FC236}">
                <a16:creationId xmlns:a16="http://schemas.microsoft.com/office/drawing/2014/main" id="{DEBD857D-1C27-3267-320E-5D6295CA5E1E}"/>
              </a:ext>
            </a:extLst>
          </p:cNvPr>
          <p:cNvSpPr/>
          <p:nvPr/>
        </p:nvSpPr>
        <p:spPr>
          <a:xfrm>
            <a:off x="-1789962" y="3528715"/>
            <a:ext cx="5692740" cy="6017598"/>
          </a:xfrm>
          <a:custGeom>
            <a:avLst/>
            <a:gdLst/>
            <a:ahLst/>
            <a:cxnLst/>
            <a:rect l="l" t="t" r="r" b="b"/>
            <a:pathLst>
              <a:path w="8539110" h="9026397">
                <a:moveTo>
                  <a:pt x="0" y="0"/>
                </a:moveTo>
                <a:lnTo>
                  <a:pt x="8539110" y="0"/>
                </a:lnTo>
                <a:lnTo>
                  <a:pt x="8539110" y="9026397"/>
                </a:lnTo>
                <a:lnTo>
                  <a:pt x="0" y="9026397"/>
                </a:lnTo>
                <a:lnTo>
                  <a:pt x="0" y="0"/>
                </a:lnTo>
                <a:close/>
              </a:path>
            </a:pathLst>
          </a:custGeom>
          <a:blipFill>
            <a:blip r:embed="rId6"/>
            <a:stretch>
              <a:fillRect/>
            </a:stretch>
          </a:blipFill>
        </p:spPr>
        <p:txBody>
          <a:bodyPr/>
          <a:lstStyle/>
          <a:p>
            <a:endParaRPr lang="en-US"/>
          </a:p>
        </p:txBody>
      </p:sp>
      <p:sp>
        <p:nvSpPr>
          <p:cNvPr id="22" name="Freeform 22">
            <a:extLst>
              <a:ext uri="{FF2B5EF4-FFF2-40B4-BE49-F238E27FC236}">
                <a16:creationId xmlns:a16="http://schemas.microsoft.com/office/drawing/2014/main" id="{43B102E3-3576-E634-2AF9-1A29FE830047}"/>
              </a:ext>
            </a:extLst>
          </p:cNvPr>
          <p:cNvSpPr/>
          <p:nvPr/>
        </p:nvSpPr>
        <p:spPr>
          <a:xfrm>
            <a:off x="10762167" y="5432623"/>
            <a:ext cx="2859667" cy="2727408"/>
          </a:xfrm>
          <a:custGeom>
            <a:avLst/>
            <a:gdLst/>
            <a:ahLst/>
            <a:cxnLst/>
            <a:rect l="l" t="t" r="r" b="b"/>
            <a:pathLst>
              <a:path w="4289501" h="4091112">
                <a:moveTo>
                  <a:pt x="0" y="0"/>
                </a:moveTo>
                <a:lnTo>
                  <a:pt x="4289502" y="0"/>
                </a:lnTo>
                <a:lnTo>
                  <a:pt x="4289502" y="4091111"/>
                </a:lnTo>
                <a:lnTo>
                  <a:pt x="0" y="4091111"/>
                </a:lnTo>
                <a:lnTo>
                  <a:pt x="0" y="0"/>
                </a:lnTo>
                <a:close/>
              </a:path>
            </a:pathLst>
          </a:custGeom>
          <a:blipFill>
            <a:blip r:embed="rId7"/>
            <a:stretch>
              <a:fillRect/>
            </a:stretch>
          </a:blipFill>
        </p:spPr>
        <p:txBody>
          <a:bodyPr/>
          <a:lstStyle/>
          <a:p>
            <a:endParaRPr lang="en-US"/>
          </a:p>
        </p:txBody>
      </p:sp>
      <p:sp>
        <p:nvSpPr>
          <p:cNvPr id="23" name="TextBox 23">
            <a:extLst>
              <a:ext uri="{FF2B5EF4-FFF2-40B4-BE49-F238E27FC236}">
                <a16:creationId xmlns:a16="http://schemas.microsoft.com/office/drawing/2014/main" id="{E9E8A404-DA0E-8039-6BD1-10F5788AA4B8}"/>
              </a:ext>
            </a:extLst>
          </p:cNvPr>
          <p:cNvSpPr txBox="1"/>
          <p:nvPr/>
        </p:nvSpPr>
        <p:spPr>
          <a:xfrm>
            <a:off x="6445431" y="1524521"/>
            <a:ext cx="3383067" cy="872034"/>
          </a:xfrm>
          <a:prstGeom prst="rect">
            <a:avLst/>
          </a:prstGeom>
        </p:spPr>
        <p:txBody>
          <a:bodyPr wrap="square" lIns="0" tIns="0" rIns="0" bIns="0" rtlCol="0" anchor="t">
            <a:spAutoFit/>
          </a:bodyPr>
          <a:lstStyle>
            <a:defPPr>
              <a:defRPr lang="en-US"/>
            </a:defPPr>
            <a:lvl1pPr>
              <a:lnSpc>
                <a:spcPts val="2335"/>
              </a:lnSpc>
              <a:spcBef>
                <a:spcPct val="0"/>
              </a:spcBef>
              <a:defRPr b="1">
                <a:solidFill>
                  <a:srgbClr val="FFFFFF"/>
                </a:solidFill>
                <a:ea typeface="Open Sans Bold"/>
                <a:cs typeface="Open Sans Bold"/>
              </a:defRPr>
            </a:lvl1pPr>
          </a:lstStyle>
          <a:p>
            <a:r>
              <a:rPr lang="en-US" dirty="0">
                <a:sym typeface="Open Sans Bold"/>
              </a:rPr>
              <a:t>Damaged mitochondria can release ROS and trigger inflammation and must be cleared from the cell</a:t>
            </a:r>
          </a:p>
        </p:txBody>
      </p:sp>
      <p:sp>
        <p:nvSpPr>
          <p:cNvPr id="24" name="TextBox 24">
            <a:extLst>
              <a:ext uri="{FF2B5EF4-FFF2-40B4-BE49-F238E27FC236}">
                <a16:creationId xmlns:a16="http://schemas.microsoft.com/office/drawing/2014/main" id="{289682D5-F548-91E5-4464-07E534C85E07}"/>
              </a:ext>
            </a:extLst>
          </p:cNvPr>
          <p:cNvSpPr txBox="1"/>
          <p:nvPr/>
        </p:nvSpPr>
        <p:spPr>
          <a:xfrm>
            <a:off x="6445431" y="3562709"/>
            <a:ext cx="3689169" cy="872034"/>
          </a:xfrm>
          <a:prstGeom prst="rect">
            <a:avLst/>
          </a:prstGeom>
        </p:spPr>
        <p:txBody>
          <a:bodyPr wrap="square" lIns="0" tIns="0" rIns="0" bIns="0" rtlCol="0" anchor="t">
            <a:spAutoFit/>
          </a:bodyPr>
          <a:lstStyle/>
          <a:p>
            <a:pPr>
              <a:lnSpc>
                <a:spcPts val="2335"/>
              </a:lnSpc>
              <a:spcBef>
                <a:spcPct val="0"/>
              </a:spcBef>
            </a:pPr>
            <a:r>
              <a:rPr lang="en-US" b="1" dirty="0">
                <a:solidFill>
                  <a:srgbClr val="FFFFFF"/>
                </a:solidFill>
                <a:ea typeface="Open Sans Bold"/>
                <a:cs typeface="Open Sans Bold"/>
                <a:sym typeface="Open Sans Bold"/>
              </a:rPr>
              <a:t>Mitochondria can release a series of molecules that tag damaged ones for removal; this is called mitophagy</a:t>
            </a:r>
          </a:p>
        </p:txBody>
      </p:sp>
      <p:sp>
        <p:nvSpPr>
          <p:cNvPr id="25" name="TextBox 25">
            <a:extLst>
              <a:ext uri="{FF2B5EF4-FFF2-40B4-BE49-F238E27FC236}">
                <a16:creationId xmlns:a16="http://schemas.microsoft.com/office/drawing/2014/main" id="{789EC6C9-7D40-C60B-27F0-05FD6B257D01}"/>
              </a:ext>
            </a:extLst>
          </p:cNvPr>
          <p:cNvSpPr txBox="1"/>
          <p:nvPr/>
        </p:nvSpPr>
        <p:spPr>
          <a:xfrm>
            <a:off x="1056408" y="220236"/>
            <a:ext cx="10602192" cy="615553"/>
          </a:xfrm>
          <a:prstGeom prst="rect">
            <a:avLst/>
          </a:prstGeom>
        </p:spPr>
        <p:txBody>
          <a:bodyPr wrap="square" lIns="0" tIns="0" rIns="0" bIns="0" rtlCol="0" anchor="t">
            <a:spAutoFit/>
          </a:bodyPr>
          <a:lstStyle/>
          <a:p>
            <a:pPr>
              <a:lnSpc>
                <a:spcPts val="4770"/>
              </a:lnSpc>
            </a:pPr>
            <a:r>
              <a:rPr lang="en-US" sz="4000" b="1" spc="78" dirty="0">
                <a:solidFill>
                  <a:schemeClr val="bg1"/>
                </a:solidFill>
                <a:latin typeface="+mj-lt"/>
                <a:ea typeface="Poppins Ultra-Bold"/>
                <a:cs typeface="Poppins Ultra-Bold"/>
                <a:sym typeface="Poppins Ultra-Bold"/>
              </a:rPr>
              <a:t>Management of Mitophagy</a:t>
            </a:r>
          </a:p>
        </p:txBody>
      </p:sp>
      <p:sp>
        <p:nvSpPr>
          <p:cNvPr id="26" name="TextBox 26">
            <a:extLst>
              <a:ext uri="{FF2B5EF4-FFF2-40B4-BE49-F238E27FC236}">
                <a16:creationId xmlns:a16="http://schemas.microsoft.com/office/drawing/2014/main" id="{DBD4D88B-0D5C-D158-46F4-65A3DAEC5CC7}"/>
              </a:ext>
            </a:extLst>
          </p:cNvPr>
          <p:cNvSpPr txBox="1"/>
          <p:nvPr/>
        </p:nvSpPr>
        <p:spPr>
          <a:xfrm>
            <a:off x="6445431" y="5648487"/>
            <a:ext cx="3383067" cy="577081"/>
          </a:xfrm>
          <a:prstGeom prst="rect">
            <a:avLst/>
          </a:prstGeom>
        </p:spPr>
        <p:txBody>
          <a:bodyPr wrap="square" lIns="0" tIns="0" rIns="0" bIns="0" rtlCol="0" anchor="t">
            <a:spAutoFit/>
          </a:bodyPr>
          <a:lstStyle>
            <a:defPPr>
              <a:defRPr lang="en-US"/>
            </a:defPPr>
            <a:lvl1pPr>
              <a:lnSpc>
                <a:spcPts val="2335"/>
              </a:lnSpc>
              <a:spcBef>
                <a:spcPct val="0"/>
              </a:spcBef>
              <a:defRPr b="1">
                <a:solidFill>
                  <a:srgbClr val="FFFFFF"/>
                </a:solidFill>
                <a:ea typeface="Open Sans Bold"/>
                <a:cs typeface="Open Sans Bold"/>
              </a:defRPr>
            </a:lvl1pPr>
          </a:lstStyle>
          <a:p>
            <a:r>
              <a:rPr lang="en-US" dirty="0">
                <a:sym typeface="Open Sans Bold"/>
              </a:rPr>
              <a:t>Mitophagy can become defective and overactive</a:t>
            </a:r>
          </a:p>
        </p:txBody>
      </p:sp>
      <p:grpSp>
        <p:nvGrpSpPr>
          <p:cNvPr id="31" name="Group 30">
            <a:extLst>
              <a:ext uri="{FF2B5EF4-FFF2-40B4-BE49-F238E27FC236}">
                <a16:creationId xmlns:a16="http://schemas.microsoft.com/office/drawing/2014/main" id="{FBF25C71-1FC0-E4D0-C69B-6E058F554A87}"/>
              </a:ext>
            </a:extLst>
          </p:cNvPr>
          <p:cNvGrpSpPr/>
          <p:nvPr/>
        </p:nvGrpSpPr>
        <p:grpSpPr>
          <a:xfrm>
            <a:off x="160274" y="202610"/>
            <a:ext cx="777895" cy="727289"/>
            <a:chOff x="172261" y="-9611"/>
            <a:chExt cx="777895" cy="727289"/>
          </a:xfrm>
        </p:grpSpPr>
        <p:sp>
          <p:nvSpPr>
            <p:cNvPr id="28" name="Freeform 28">
              <a:extLst>
                <a:ext uri="{FF2B5EF4-FFF2-40B4-BE49-F238E27FC236}">
                  <a16:creationId xmlns:a16="http://schemas.microsoft.com/office/drawing/2014/main" id="{167ADCA6-DCAB-92BE-D788-47F376D24F38}"/>
                </a:ext>
              </a:extLst>
            </p:cNvPr>
            <p:cNvSpPr/>
            <p:nvPr/>
          </p:nvSpPr>
          <p:spPr>
            <a:xfrm>
              <a:off x="172261" y="49175"/>
              <a:ext cx="777895" cy="668503"/>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16948A"/>
            </a:solidFill>
            <a:ln>
              <a:solidFill>
                <a:schemeClr val="bg1"/>
              </a:solidFill>
            </a:ln>
          </p:spPr>
          <p:txBody>
            <a:bodyPr/>
            <a:lstStyle/>
            <a:p>
              <a:endParaRPr lang="en-US"/>
            </a:p>
          </p:txBody>
        </p:sp>
        <p:sp>
          <p:nvSpPr>
            <p:cNvPr id="29" name="TextBox 29">
              <a:extLst>
                <a:ext uri="{FF2B5EF4-FFF2-40B4-BE49-F238E27FC236}">
                  <a16:creationId xmlns:a16="http://schemas.microsoft.com/office/drawing/2014/main" id="{1E2A54DF-A2C2-322C-0542-0675DC8339F6}"/>
                </a:ext>
              </a:extLst>
            </p:cNvPr>
            <p:cNvSpPr txBox="1"/>
            <p:nvPr/>
          </p:nvSpPr>
          <p:spPr>
            <a:xfrm>
              <a:off x="281653" y="-9611"/>
              <a:ext cx="559112" cy="723199"/>
            </a:xfrm>
            <a:prstGeom prst="rect">
              <a:avLst/>
            </a:prstGeom>
          </p:spPr>
          <p:txBody>
            <a:bodyPr lIns="33867" tIns="33867" rIns="33867" bIns="33867" rtlCol="0" anchor="ctr"/>
            <a:lstStyle/>
            <a:p>
              <a:pPr algn="ctr">
                <a:lnSpc>
                  <a:spcPts val="2986"/>
                </a:lnSpc>
              </a:pPr>
              <a:r>
                <a:rPr lang="en-US" sz="2133" b="1" spc="109" dirty="0">
                  <a:solidFill>
                    <a:srgbClr val="FFFFFF"/>
                  </a:solidFill>
                  <a:latin typeface="Open Sans Bold"/>
                  <a:ea typeface="Open Sans Bold"/>
                  <a:cs typeface="Open Sans Bold"/>
                  <a:sym typeface="Open Sans Bold"/>
                </a:rPr>
                <a:t>2</a:t>
              </a:r>
            </a:p>
          </p:txBody>
        </p:sp>
      </p:grpSp>
      <p:sp>
        <p:nvSpPr>
          <p:cNvPr id="48" name="Freeform 11">
            <a:extLst>
              <a:ext uri="{FF2B5EF4-FFF2-40B4-BE49-F238E27FC236}">
                <a16:creationId xmlns:a16="http://schemas.microsoft.com/office/drawing/2014/main" id="{8F47E2FF-2963-D735-BEBE-5105E3A26F31}"/>
              </a:ext>
            </a:extLst>
          </p:cNvPr>
          <p:cNvSpPr/>
          <p:nvPr/>
        </p:nvSpPr>
        <p:spPr>
          <a:xfrm rot="9267724">
            <a:off x="11150091" y="5395336"/>
            <a:ext cx="816195" cy="365794"/>
          </a:xfrm>
          <a:custGeom>
            <a:avLst/>
            <a:gdLst/>
            <a:ahLst/>
            <a:cxnLst/>
            <a:rect l="l" t="t" r="r" b="b"/>
            <a:pathLst>
              <a:path w="1190483" h="672453">
                <a:moveTo>
                  <a:pt x="0" y="0"/>
                </a:moveTo>
                <a:lnTo>
                  <a:pt x="1190483" y="0"/>
                </a:lnTo>
                <a:lnTo>
                  <a:pt x="1190483" y="672454"/>
                </a:lnTo>
                <a:lnTo>
                  <a:pt x="0" y="672454"/>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EFEBE5BD-14BB-270C-E4A1-7CFA1E1502FE}"/>
              </a:ext>
            </a:extLst>
          </p:cNvPr>
          <p:cNvPicPr>
            <a:picLocks noChangeAspect="1"/>
          </p:cNvPicPr>
          <p:nvPr/>
        </p:nvPicPr>
        <p:blipFill>
          <a:blip r:embed="rId9"/>
          <a:stretch>
            <a:fillRect/>
          </a:stretch>
        </p:blipFill>
        <p:spPr>
          <a:xfrm>
            <a:off x="9873898" y="6625221"/>
            <a:ext cx="6889077" cy="323116"/>
          </a:xfrm>
          <a:prstGeom prst="rect">
            <a:avLst/>
          </a:prstGeom>
        </p:spPr>
      </p:pic>
      <p:sp>
        <p:nvSpPr>
          <p:cNvPr id="4" name="TextBox 3">
            <a:extLst>
              <a:ext uri="{FF2B5EF4-FFF2-40B4-BE49-F238E27FC236}">
                <a16:creationId xmlns:a16="http://schemas.microsoft.com/office/drawing/2014/main" id="{2C94DFA5-B8C8-523F-66D2-EFBED2D32E66}"/>
              </a:ext>
            </a:extLst>
          </p:cNvPr>
          <p:cNvSpPr txBox="1"/>
          <p:nvPr/>
        </p:nvSpPr>
        <p:spPr>
          <a:xfrm>
            <a:off x="713640" y="1926220"/>
            <a:ext cx="3262942" cy="1200329"/>
          </a:xfrm>
          <a:prstGeom prst="rect">
            <a:avLst/>
          </a:prstGeom>
          <a:solidFill>
            <a:srgbClr val="3C38BF"/>
          </a:solidFill>
        </p:spPr>
        <p:txBody>
          <a:bodyPr wrap="square" rtlCol="0">
            <a:spAutoFit/>
          </a:bodyPr>
          <a:lstStyle/>
          <a:p>
            <a:r>
              <a:rPr lang="en-US" dirty="0">
                <a:solidFill>
                  <a:schemeClr val="bg1"/>
                </a:solidFill>
              </a:rPr>
              <a:t>Ubiquinol and ubiquinone have been shown to positively modulate mitophagy to promote homeostasis.</a:t>
            </a:r>
          </a:p>
        </p:txBody>
      </p:sp>
    </p:spTree>
    <p:extLst>
      <p:ext uri="{BB962C8B-B14F-4D97-AF65-F5344CB8AC3E}">
        <p14:creationId xmlns:p14="http://schemas.microsoft.com/office/powerpoint/2010/main" val="174972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24081" y="-1025764"/>
            <a:ext cx="3665346" cy="2987257"/>
          </a:xfrm>
          <a:custGeom>
            <a:avLst/>
            <a:gdLst/>
            <a:ahLst/>
            <a:cxnLst/>
            <a:rect l="l" t="t" r="r" b="b"/>
            <a:pathLst>
              <a:path w="5498019" h="4480885">
                <a:moveTo>
                  <a:pt x="0" y="0"/>
                </a:moveTo>
                <a:lnTo>
                  <a:pt x="5498019" y="0"/>
                </a:lnTo>
                <a:lnTo>
                  <a:pt x="5498019" y="4480886"/>
                </a:lnTo>
                <a:lnTo>
                  <a:pt x="0" y="4480886"/>
                </a:lnTo>
                <a:lnTo>
                  <a:pt x="0" y="0"/>
                </a:lnTo>
                <a:close/>
              </a:path>
            </a:pathLst>
          </a:custGeom>
          <a:blipFill>
            <a:blip r:embed="rId2"/>
            <a:stretch>
              <a:fillRect/>
            </a:stretch>
          </a:blipFill>
        </p:spPr>
        <p:txBody>
          <a:bodyPr/>
          <a:lstStyle/>
          <a:p>
            <a:endParaRPr lang="en-US"/>
          </a:p>
        </p:txBody>
      </p:sp>
      <p:sp>
        <p:nvSpPr>
          <p:cNvPr id="16" name="Freeform 16"/>
          <p:cNvSpPr/>
          <p:nvPr/>
        </p:nvSpPr>
        <p:spPr>
          <a:xfrm>
            <a:off x="9564933" y="1860358"/>
            <a:ext cx="1004803" cy="1018812"/>
          </a:xfrm>
          <a:custGeom>
            <a:avLst/>
            <a:gdLst/>
            <a:ahLst/>
            <a:cxnLst/>
            <a:rect l="l" t="t" r="r" b="b"/>
            <a:pathLst>
              <a:path w="1507205" h="1528218">
                <a:moveTo>
                  <a:pt x="0" y="0"/>
                </a:moveTo>
                <a:lnTo>
                  <a:pt x="1507205" y="0"/>
                </a:lnTo>
                <a:lnTo>
                  <a:pt x="1507205" y="1528218"/>
                </a:lnTo>
                <a:lnTo>
                  <a:pt x="0" y="1528218"/>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a:p>
        </p:txBody>
      </p:sp>
      <p:sp>
        <p:nvSpPr>
          <p:cNvPr id="17" name="Freeform 17"/>
          <p:cNvSpPr/>
          <p:nvPr/>
        </p:nvSpPr>
        <p:spPr>
          <a:xfrm>
            <a:off x="4148643" y="1897807"/>
            <a:ext cx="873237" cy="963572"/>
          </a:xfrm>
          <a:custGeom>
            <a:avLst/>
            <a:gdLst/>
            <a:ahLst/>
            <a:cxnLst/>
            <a:rect l="l" t="t" r="r" b="b"/>
            <a:pathLst>
              <a:path w="1309856" h="1445358">
                <a:moveTo>
                  <a:pt x="0" y="0"/>
                </a:moveTo>
                <a:lnTo>
                  <a:pt x="1309856" y="0"/>
                </a:lnTo>
                <a:lnTo>
                  <a:pt x="1309856" y="1445358"/>
                </a:lnTo>
                <a:lnTo>
                  <a:pt x="0" y="1445358"/>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a:p>
        </p:txBody>
      </p:sp>
      <p:sp>
        <p:nvSpPr>
          <p:cNvPr id="18" name="Freeform 18"/>
          <p:cNvSpPr/>
          <p:nvPr/>
        </p:nvSpPr>
        <p:spPr>
          <a:xfrm>
            <a:off x="1438045" y="1856946"/>
            <a:ext cx="1006440" cy="997633"/>
          </a:xfrm>
          <a:custGeom>
            <a:avLst/>
            <a:gdLst/>
            <a:ahLst/>
            <a:cxnLst/>
            <a:rect l="l" t="t" r="r" b="b"/>
            <a:pathLst>
              <a:path w="1509660" h="1496450">
                <a:moveTo>
                  <a:pt x="0" y="0"/>
                </a:moveTo>
                <a:lnTo>
                  <a:pt x="1509660" y="0"/>
                </a:lnTo>
                <a:lnTo>
                  <a:pt x="1509660" y="1496450"/>
                </a:lnTo>
                <a:lnTo>
                  <a:pt x="0" y="1496450"/>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endParaRPr lang="en-US"/>
          </a:p>
        </p:txBody>
      </p:sp>
      <p:sp>
        <p:nvSpPr>
          <p:cNvPr id="19" name="Freeform 19"/>
          <p:cNvSpPr/>
          <p:nvPr/>
        </p:nvSpPr>
        <p:spPr>
          <a:xfrm>
            <a:off x="6713180" y="1726818"/>
            <a:ext cx="1101829" cy="1164705"/>
          </a:xfrm>
          <a:custGeom>
            <a:avLst/>
            <a:gdLst/>
            <a:ahLst/>
            <a:cxnLst/>
            <a:rect l="l" t="t" r="r" b="b"/>
            <a:pathLst>
              <a:path w="1652744" h="1747058">
                <a:moveTo>
                  <a:pt x="0" y="0"/>
                </a:moveTo>
                <a:lnTo>
                  <a:pt x="1652744" y="0"/>
                </a:lnTo>
                <a:lnTo>
                  <a:pt x="1652744" y="1747057"/>
                </a:lnTo>
                <a:lnTo>
                  <a:pt x="0" y="1747057"/>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txBody>
          <a:bodyPr/>
          <a:lstStyle/>
          <a:p>
            <a:endParaRPr lang="en-US"/>
          </a:p>
        </p:txBody>
      </p:sp>
      <p:sp>
        <p:nvSpPr>
          <p:cNvPr id="20" name="TextBox 20"/>
          <p:cNvSpPr txBox="1"/>
          <p:nvPr/>
        </p:nvSpPr>
        <p:spPr>
          <a:xfrm>
            <a:off x="1837430" y="214232"/>
            <a:ext cx="6484309" cy="658706"/>
          </a:xfrm>
          <a:prstGeom prst="rect">
            <a:avLst/>
          </a:prstGeom>
        </p:spPr>
        <p:txBody>
          <a:bodyPr lIns="0" tIns="0" rIns="0" bIns="0" rtlCol="0" anchor="t">
            <a:spAutoFit/>
          </a:bodyPr>
          <a:lstStyle/>
          <a:p>
            <a:pPr algn="ctr">
              <a:lnSpc>
                <a:spcPts val="5290"/>
              </a:lnSpc>
            </a:pPr>
            <a:r>
              <a:rPr lang="en-US" sz="4400" b="1" dirty="0">
                <a:solidFill>
                  <a:schemeClr val="bg1"/>
                </a:solidFill>
                <a:latin typeface="+mj-lt"/>
                <a:ea typeface="Poppins Ultra-Bold"/>
                <a:cs typeface="Poppins Ultra-Bold"/>
                <a:sym typeface="Poppins Ultra-Bold"/>
              </a:rPr>
              <a:t>Cell Senescence</a:t>
            </a:r>
          </a:p>
        </p:txBody>
      </p:sp>
      <p:grpSp>
        <p:nvGrpSpPr>
          <p:cNvPr id="34" name="Group 33">
            <a:extLst>
              <a:ext uri="{FF2B5EF4-FFF2-40B4-BE49-F238E27FC236}">
                <a16:creationId xmlns:a16="http://schemas.microsoft.com/office/drawing/2014/main" id="{512A9EA1-7A8C-D956-1E51-2B3441BF0FA7}"/>
              </a:ext>
            </a:extLst>
          </p:cNvPr>
          <p:cNvGrpSpPr/>
          <p:nvPr/>
        </p:nvGrpSpPr>
        <p:grpSpPr>
          <a:xfrm>
            <a:off x="680904" y="3106603"/>
            <a:ext cx="2462654" cy="3311030"/>
            <a:chOff x="680904" y="3106603"/>
            <a:chExt cx="2462654" cy="3311030"/>
          </a:xfrm>
        </p:grpSpPr>
        <p:sp>
          <p:nvSpPr>
            <p:cNvPr id="30" name="Rectangle: Rounded Corners 29">
              <a:extLst>
                <a:ext uri="{FF2B5EF4-FFF2-40B4-BE49-F238E27FC236}">
                  <a16:creationId xmlns:a16="http://schemas.microsoft.com/office/drawing/2014/main" id="{02A7BFD6-0B0D-5C86-2E09-5E629F1B33F5}"/>
                </a:ext>
              </a:extLst>
            </p:cNvPr>
            <p:cNvSpPr/>
            <p:nvPr/>
          </p:nvSpPr>
          <p:spPr>
            <a:xfrm>
              <a:off x="680904" y="3106603"/>
              <a:ext cx="2462654" cy="3300628"/>
            </a:xfrm>
            <a:prstGeom prst="roundRect">
              <a:avLst/>
            </a:pr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1"/>
            <p:cNvSpPr txBox="1"/>
            <p:nvPr/>
          </p:nvSpPr>
          <p:spPr>
            <a:xfrm>
              <a:off x="1097261" y="3360706"/>
              <a:ext cx="1629941" cy="3056927"/>
            </a:xfrm>
            <a:prstGeom prst="rect">
              <a:avLst/>
            </a:prstGeom>
          </p:spPr>
          <p:txBody>
            <a:bodyPr lIns="0" tIns="0" rIns="0" bIns="0" rtlCol="0" anchor="t">
              <a:spAutoFit/>
            </a:bodyPr>
            <a:lstStyle/>
            <a:p>
              <a:pPr algn="ctr">
                <a:lnSpc>
                  <a:spcPts val="2373"/>
                </a:lnSpc>
              </a:pPr>
              <a:r>
                <a:rPr lang="en-US" sz="1695" dirty="0">
                  <a:solidFill>
                    <a:srgbClr val="FFFFFF"/>
                  </a:solidFill>
                  <a:latin typeface="Open Sans"/>
                  <a:ea typeface="Open Sans"/>
                  <a:cs typeface="Open Sans"/>
                  <a:sym typeface="Open Sans"/>
                </a:rPr>
                <a:t>Senescence is a state of growth arrest that</a:t>
              </a:r>
            </a:p>
            <a:p>
              <a:pPr algn="ctr">
                <a:lnSpc>
                  <a:spcPts val="2373"/>
                </a:lnSpc>
              </a:pPr>
              <a:r>
                <a:rPr lang="en-US" sz="1695" b="1" dirty="0">
                  <a:solidFill>
                    <a:srgbClr val="FFFFFF"/>
                  </a:solidFill>
                  <a:latin typeface="Open Sans Bold"/>
                  <a:ea typeface="Open Sans Bold"/>
                  <a:cs typeface="Open Sans Bold"/>
                  <a:sym typeface="Open Sans Bold"/>
                </a:rPr>
                <a:t>can be normal</a:t>
              </a:r>
              <a:r>
                <a:rPr lang="en-US" sz="1695" dirty="0">
                  <a:solidFill>
                    <a:srgbClr val="FFFFFF"/>
                  </a:solidFill>
                  <a:latin typeface="Open Sans"/>
                  <a:ea typeface="Open Sans"/>
                  <a:cs typeface="Open Sans"/>
                  <a:sym typeface="Open Sans"/>
                </a:rPr>
                <a:t> but is also </a:t>
              </a:r>
              <a:r>
                <a:rPr lang="en-US" sz="1695" b="1" dirty="0">
                  <a:solidFill>
                    <a:srgbClr val="FFFFFF"/>
                  </a:solidFill>
                  <a:latin typeface="Open Sans Bold"/>
                  <a:ea typeface="Open Sans Bold"/>
                  <a:cs typeface="Open Sans Bold"/>
                  <a:sym typeface="Open Sans Bold"/>
                </a:rPr>
                <a:t>triggered by excessive stress and DNA damage</a:t>
              </a:r>
            </a:p>
            <a:p>
              <a:pPr algn="ctr">
                <a:lnSpc>
                  <a:spcPts val="2373"/>
                </a:lnSpc>
              </a:pPr>
              <a:endParaRPr lang="en-US" sz="1695" b="1" dirty="0">
                <a:solidFill>
                  <a:srgbClr val="FFFFFF"/>
                </a:solidFill>
                <a:latin typeface="Open Sans Bold"/>
                <a:ea typeface="Open Sans Bold"/>
                <a:cs typeface="Open Sans Bold"/>
                <a:sym typeface="Open Sans Bold"/>
              </a:endParaRPr>
            </a:p>
          </p:txBody>
        </p:sp>
      </p:grpSp>
      <p:grpSp>
        <p:nvGrpSpPr>
          <p:cNvPr id="35" name="Group 34">
            <a:extLst>
              <a:ext uri="{FF2B5EF4-FFF2-40B4-BE49-F238E27FC236}">
                <a16:creationId xmlns:a16="http://schemas.microsoft.com/office/drawing/2014/main" id="{E04175CA-E838-338C-421B-43803AFD67AA}"/>
              </a:ext>
            </a:extLst>
          </p:cNvPr>
          <p:cNvGrpSpPr/>
          <p:nvPr/>
        </p:nvGrpSpPr>
        <p:grpSpPr>
          <a:xfrm>
            <a:off x="3419845" y="3111804"/>
            <a:ext cx="2462654" cy="3300628"/>
            <a:chOff x="3444215" y="3111804"/>
            <a:chExt cx="2462654" cy="3300628"/>
          </a:xfrm>
        </p:grpSpPr>
        <p:sp>
          <p:nvSpPr>
            <p:cNvPr id="33" name="Rectangle: Rounded Corners 32">
              <a:extLst>
                <a:ext uri="{FF2B5EF4-FFF2-40B4-BE49-F238E27FC236}">
                  <a16:creationId xmlns:a16="http://schemas.microsoft.com/office/drawing/2014/main" id="{91593E57-4BDB-8599-D827-CD836A5E2279}"/>
                </a:ext>
              </a:extLst>
            </p:cNvPr>
            <p:cNvSpPr/>
            <p:nvPr/>
          </p:nvSpPr>
          <p:spPr>
            <a:xfrm>
              <a:off x="3444215" y="3111804"/>
              <a:ext cx="2462654" cy="3300628"/>
            </a:xfrm>
            <a:prstGeom prst="roundRect">
              <a:avLst/>
            </a:pr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2"/>
            <p:cNvSpPr txBox="1"/>
            <p:nvPr/>
          </p:nvSpPr>
          <p:spPr>
            <a:xfrm>
              <a:off x="3700395" y="3233655"/>
              <a:ext cx="1950295" cy="3056927"/>
            </a:xfrm>
            <a:prstGeom prst="rect">
              <a:avLst/>
            </a:prstGeom>
          </p:spPr>
          <p:txBody>
            <a:bodyPr lIns="0" tIns="0" rIns="0" bIns="0" rtlCol="0" anchor="t">
              <a:spAutoFit/>
            </a:bodyPr>
            <a:lstStyle/>
            <a:p>
              <a:pPr algn="ctr">
                <a:lnSpc>
                  <a:spcPts val="2373"/>
                </a:lnSpc>
              </a:pPr>
              <a:r>
                <a:rPr lang="en-US" sz="1695" dirty="0">
                  <a:solidFill>
                    <a:srgbClr val="FFFFFF"/>
                  </a:solidFill>
                  <a:latin typeface="Open Sans"/>
                  <a:ea typeface="Open Sans"/>
                  <a:cs typeface="Open Sans"/>
                  <a:sym typeface="Open Sans"/>
                </a:rPr>
                <a:t>It is </a:t>
              </a:r>
              <a:r>
                <a:rPr lang="en-US" sz="1695" b="1" dirty="0">
                  <a:solidFill>
                    <a:srgbClr val="FFFFFF"/>
                  </a:solidFill>
                  <a:latin typeface="Open Sans Bold"/>
                  <a:ea typeface="Open Sans Bold"/>
                  <a:cs typeface="Open Sans Bold"/>
                  <a:sym typeface="Open Sans Bold"/>
                </a:rPr>
                <a:t>meant to protect the cell </a:t>
              </a:r>
              <a:r>
                <a:rPr lang="en-US" sz="1695" dirty="0">
                  <a:solidFill>
                    <a:srgbClr val="FFFFFF"/>
                  </a:solidFill>
                  <a:latin typeface="Open Sans"/>
                  <a:ea typeface="Open Sans"/>
                  <a:cs typeface="Open Sans"/>
                  <a:sym typeface="Open Sans"/>
                </a:rPr>
                <a:t>and is accompanied by </a:t>
              </a:r>
              <a:r>
                <a:rPr lang="en-US" sz="1695" b="1" dirty="0">
                  <a:solidFill>
                    <a:srgbClr val="FFFFFF"/>
                  </a:solidFill>
                  <a:latin typeface="Open Sans Bold"/>
                  <a:ea typeface="Open Sans Bold"/>
                  <a:cs typeface="Open Sans Bold"/>
                  <a:sym typeface="Open Sans Bold"/>
                </a:rPr>
                <a:t>changes in secretory activity including increased pro-inflammatory molecules</a:t>
              </a:r>
            </a:p>
          </p:txBody>
        </p:sp>
      </p:grpSp>
      <p:grpSp>
        <p:nvGrpSpPr>
          <p:cNvPr id="36" name="Group 35">
            <a:extLst>
              <a:ext uri="{FF2B5EF4-FFF2-40B4-BE49-F238E27FC236}">
                <a16:creationId xmlns:a16="http://schemas.microsoft.com/office/drawing/2014/main" id="{755DF056-D28F-3FCD-33AB-5E589588F149}"/>
              </a:ext>
            </a:extLst>
          </p:cNvPr>
          <p:cNvGrpSpPr/>
          <p:nvPr/>
        </p:nvGrpSpPr>
        <p:grpSpPr>
          <a:xfrm>
            <a:off x="6158786" y="3106603"/>
            <a:ext cx="2462654" cy="3300628"/>
            <a:chOff x="6134845" y="3106603"/>
            <a:chExt cx="2462654" cy="3300628"/>
          </a:xfrm>
        </p:grpSpPr>
        <p:sp>
          <p:nvSpPr>
            <p:cNvPr id="32" name="Rectangle: Rounded Corners 31">
              <a:extLst>
                <a:ext uri="{FF2B5EF4-FFF2-40B4-BE49-F238E27FC236}">
                  <a16:creationId xmlns:a16="http://schemas.microsoft.com/office/drawing/2014/main" id="{2EBD7711-22A2-DC27-5582-62691FC6004E}"/>
                </a:ext>
              </a:extLst>
            </p:cNvPr>
            <p:cNvSpPr/>
            <p:nvPr/>
          </p:nvSpPr>
          <p:spPr>
            <a:xfrm>
              <a:off x="6134845" y="3106603"/>
              <a:ext cx="2462654" cy="3300628"/>
            </a:xfrm>
            <a:prstGeom prst="roundRect">
              <a:avLst/>
            </a:pr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3"/>
            <p:cNvSpPr txBox="1"/>
            <p:nvPr/>
          </p:nvSpPr>
          <p:spPr>
            <a:xfrm>
              <a:off x="6456406" y="3844007"/>
              <a:ext cx="1819532" cy="2133597"/>
            </a:xfrm>
            <a:prstGeom prst="rect">
              <a:avLst/>
            </a:prstGeom>
          </p:spPr>
          <p:txBody>
            <a:bodyPr lIns="0" tIns="0" rIns="0" bIns="0" rtlCol="0" anchor="t">
              <a:spAutoFit/>
            </a:bodyPr>
            <a:lstStyle/>
            <a:p>
              <a:pPr algn="ctr">
                <a:lnSpc>
                  <a:spcPts val="2373"/>
                </a:lnSpc>
              </a:pPr>
              <a:r>
                <a:rPr lang="en-US" sz="1695" dirty="0">
                  <a:solidFill>
                    <a:srgbClr val="FFFFFF"/>
                  </a:solidFill>
                  <a:latin typeface="Open Sans"/>
                  <a:ea typeface="Open Sans"/>
                  <a:cs typeface="Open Sans"/>
                  <a:sym typeface="Open Sans"/>
                </a:rPr>
                <a:t>These molecules can </a:t>
              </a:r>
              <a:r>
                <a:rPr lang="en-US" sz="1695" b="1" dirty="0">
                  <a:solidFill>
                    <a:srgbClr val="FFFFFF"/>
                  </a:solidFill>
                  <a:latin typeface="Open Sans Bold"/>
                  <a:ea typeface="Open Sans Bold"/>
                  <a:cs typeface="Open Sans Bold"/>
                  <a:sym typeface="Open Sans Bold"/>
                </a:rPr>
                <a:t>spread to both neighboring and far away cells </a:t>
              </a:r>
              <a:r>
                <a:rPr lang="en-US" sz="1695" dirty="0">
                  <a:solidFill>
                    <a:srgbClr val="FFFFFF"/>
                  </a:solidFill>
                  <a:latin typeface="Open Sans"/>
                  <a:ea typeface="Open Sans"/>
                  <a:cs typeface="Open Sans"/>
                  <a:sym typeface="Open Sans"/>
                </a:rPr>
                <a:t>and change their behavior</a:t>
              </a:r>
            </a:p>
          </p:txBody>
        </p:sp>
      </p:grpSp>
      <p:grpSp>
        <p:nvGrpSpPr>
          <p:cNvPr id="37" name="Group 36">
            <a:extLst>
              <a:ext uri="{FF2B5EF4-FFF2-40B4-BE49-F238E27FC236}">
                <a16:creationId xmlns:a16="http://schemas.microsoft.com/office/drawing/2014/main" id="{DD3F03F0-A155-D5E3-B73D-DA7F10F598B3}"/>
              </a:ext>
            </a:extLst>
          </p:cNvPr>
          <p:cNvGrpSpPr/>
          <p:nvPr/>
        </p:nvGrpSpPr>
        <p:grpSpPr>
          <a:xfrm>
            <a:off x="8897727" y="3117699"/>
            <a:ext cx="2462654" cy="3300628"/>
            <a:chOff x="8897727" y="3117699"/>
            <a:chExt cx="2462654" cy="3300628"/>
          </a:xfrm>
        </p:grpSpPr>
        <p:sp>
          <p:nvSpPr>
            <p:cNvPr id="31" name="Rectangle: Rounded Corners 30">
              <a:extLst>
                <a:ext uri="{FF2B5EF4-FFF2-40B4-BE49-F238E27FC236}">
                  <a16:creationId xmlns:a16="http://schemas.microsoft.com/office/drawing/2014/main" id="{B73574A8-0704-BBD7-426C-63F3F1CCA742}"/>
                </a:ext>
              </a:extLst>
            </p:cNvPr>
            <p:cNvSpPr/>
            <p:nvPr/>
          </p:nvSpPr>
          <p:spPr>
            <a:xfrm>
              <a:off x="8897727" y="3117699"/>
              <a:ext cx="2462654" cy="3300628"/>
            </a:xfrm>
            <a:prstGeom prst="roundRect">
              <a:avLst/>
            </a:pr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4"/>
            <p:cNvSpPr txBox="1"/>
            <p:nvPr/>
          </p:nvSpPr>
          <p:spPr>
            <a:xfrm>
              <a:off x="9314084" y="4061185"/>
              <a:ext cx="1629941" cy="1413657"/>
            </a:xfrm>
            <a:prstGeom prst="rect">
              <a:avLst/>
            </a:prstGeom>
          </p:spPr>
          <p:txBody>
            <a:bodyPr lIns="0" tIns="0" rIns="0" bIns="0" rtlCol="0" anchor="t">
              <a:spAutoFit/>
            </a:bodyPr>
            <a:lstStyle/>
            <a:p>
              <a:pPr algn="ctr">
                <a:lnSpc>
                  <a:spcPts val="2839"/>
                </a:lnSpc>
              </a:pPr>
              <a:r>
                <a:rPr lang="en-US" sz="2028" dirty="0">
                  <a:solidFill>
                    <a:srgbClr val="FFFFFF"/>
                  </a:solidFill>
                  <a:latin typeface="Open Sans"/>
                  <a:ea typeface="Open Sans"/>
                  <a:cs typeface="Open Sans"/>
                  <a:sym typeface="Open Sans"/>
                </a:rPr>
                <a:t>Senescence is a </a:t>
              </a:r>
              <a:r>
                <a:rPr lang="en-US" sz="2028" b="1" dirty="0">
                  <a:solidFill>
                    <a:srgbClr val="FFFFFF"/>
                  </a:solidFill>
                  <a:latin typeface="Open Sans Bold"/>
                  <a:ea typeface="Open Sans Bold"/>
                  <a:cs typeface="Open Sans Bold"/>
                  <a:sym typeface="Open Sans Bold"/>
                </a:rPr>
                <a:t>hallmark of aging</a:t>
              </a:r>
            </a:p>
          </p:txBody>
        </p:sp>
      </p:grpSp>
      <p:sp>
        <p:nvSpPr>
          <p:cNvPr id="25" name="TextBox 25"/>
          <p:cNvSpPr txBox="1"/>
          <p:nvPr/>
        </p:nvSpPr>
        <p:spPr>
          <a:xfrm>
            <a:off x="3603069" y="1350871"/>
            <a:ext cx="4985861" cy="300019"/>
          </a:xfrm>
          <a:prstGeom prst="rect">
            <a:avLst/>
          </a:prstGeom>
        </p:spPr>
        <p:txBody>
          <a:bodyPr lIns="0" tIns="0" rIns="0" bIns="0" rtlCol="0" anchor="t">
            <a:spAutoFit/>
          </a:bodyPr>
          <a:lstStyle/>
          <a:p>
            <a:pPr algn="ctr">
              <a:lnSpc>
                <a:spcPts val="2519"/>
              </a:lnSpc>
              <a:spcBef>
                <a:spcPct val="0"/>
              </a:spcBef>
            </a:pPr>
            <a:r>
              <a:rPr lang="en-US" sz="1799" b="1" dirty="0">
                <a:solidFill>
                  <a:srgbClr val="16948A"/>
                </a:solidFill>
                <a:latin typeface="Open Sans Bold"/>
                <a:ea typeface="Open Sans Bold"/>
                <a:cs typeface="Open Sans Bold"/>
                <a:sym typeface="Open Sans Bold"/>
              </a:rPr>
              <a:t>For every stressed cell there comes a time...</a:t>
            </a:r>
          </a:p>
        </p:txBody>
      </p:sp>
      <p:grpSp>
        <p:nvGrpSpPr>
          <p:cNvPr id="29" name="Group 28">
            <a:extLst>
              <a:ext uri="{FF2B5EF4-FFF2-40B4-BE49-F238E27FC236}">
                <a16:creationId xmlns:a16="http://schemas.microsoft.com/office/drawing/2014/main" id="{98DF225B-CCCE-7AA5-A5C5-FD5ED9303F62}"/>
              </a:ext>
            </a:extLst>
          </p:cNvPr>
          <p:cNvGrpSpPr/>
          <p:nvPr/>
        </p:nvGrpSpPr>
        <p:grpSpPr>
          <a:xfrm>
            <a:off x="2161209" y="158812"/>
            <a:ext cx="777895" cy="723200"/>
            <a:chOff x="2161209" y="158812"/>
            <a:chExt cx="777895" cy="723200"/>
          </a:xfrm>
        </p:grpSpPr>
        <p:sp>
          <p:nvSpPr>
            <p:cNvPr id="27" name="Freeform 27"/>
            <p:cNvSpPr/>
            <p:nvPr/>
          </p:nvSpPr>
          <p:spPr>
            <a:xfrm>
              <a:off x="2161209" y="186160"/>
              <a:ext cx="777895" cy="668504"/>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16948A"/>
            </a:solidFill>
            <a:ln>
              <a:solidFill>
                <a:schemeClr val="bg1"/>
              </a:solidFill>
            </a:ln>
          </p:spPr>
          <p:txBody>
            <a:bodyPr/>
            <a:lstStyle/>
            <a:p>
              <a:endParaRPr lang="en-US"/>
            </a:p>
          </p:txBody>
        </p:sp>
        <p:sp>
          <p:nvSpPr>
            <p:cNvPr id="28" name="TextBox 28"/>
            <p:cNvSpPr txBox="1"/>
            <p:nvPr/>
          </p:nvSpPr>
          <p:spPr>
            <a:xfrm>
              <a:off x="2270600" y="158812"/>
              <a:ext cx="559112" cy="723200"/>
            </a:xfrm>
            <a:prstGeom prst="rect">
              <a:avLst/>
            </a:prstGeom>
          </p:spPr>
          <p:txBody>
            <a:bodyPr lIns="33867" tIns="33867" rIns="33867" bIns="33867" rtlCol="0" anchor="ctr"/>
            <a:lstStyle/>
            <a:p>
              <a:pPr algn="ctr">
                <a:lnSpc>
                  <a:spcPts val="2986"/>
                </a:lnSpc>
              </a:pPr>
              <a:r>
                <a:rPr lang="en-US" sz="2133" b="1" spc="109" dirty="0">
                  <a:solidFill>
                    <a:srgbClr val="FFFFFF"/>
                  </a:solidFill>
                  <a:latin typeface="Open Sans Bold"/>
                  <a:ea typeface="Open Sans Bold"/>
                  <a:cs typeface="Open Sans Bold"/>
                  <a:sym typeface="Open Sans Bold"/>
                </a:rPr>
                <a:t>3</a:t>
              </a:r>
            </a:p>
          </p:txBody>
        </p:sp>
      </p:grpSp>
      <p:sp>
        <p:nvSpPr>
          <p:cNvPr id="3" name="Freeform 3"/>
          <p:cNvSpPr/>
          <p:nvPr/>
        </p:nvSpPr>
        <p:spPr>
          <a:xfrm>
            <a:off x="9944065" y="5396441"/>
            <a:ext cx="3665346" cy="2987257"/>
          </a:xfrm>
          <a:custGeom>
            <a:avLst/>
            <a:gdLst/>
            <a:ahLst/>
            <a:cxnLst/>
            <a:rect l="l" t="t" r="r" b="b"/>
            <a:pathLst>
              <a:path w="5498019" h="4480885">
                <a:moveTo>
                  <a:pt x="0" y="0"/>
                </a:moveTo>
                <a:lnTo>
                  <a:pt x="5498019" y="0"/>
                </a:lnTo>
                <a:lnTo>
                  <a:pt x="5498019" y="4480885"/>
                </a:lnTo>
                <a:lnTo>
                  <a:pt x="0" y="4480885"/>
                </a:lnTo>
                <a:lnTo>
                  <a:pt x="0"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id="{B48AEF31-8214-3788-F260-5A761254F1C9}"/>
              </a:ext>
            </a:extLst>
          </p:cNvPr>
          <p:cNvSpPr txBox="1"/>
          <p:nvPr/>
        </p:nvSpPr>
        <p:spPr>
          <a:xfrm>
            <a:off x="9877446" y="6625619"/>
            <a:ext cx="6887496" cy="276999"/>
          </a:xfrm>
          <a:prstGeom prst="rect">
            <a:avLst/>
          </a:prstGeom>
          <a:noFill/>
        </p:spPr>
        <p:txBody>
          <a:bodyPr wrap="square">
            <a:spAutoFit/>
          </a:bodyPr>
          <a:lstStyle/>
          <a:p>
            <a:r>
              <a:rPr lang="en-US" sz="1200" kern="100"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a:t>
            </a:r>
            <a:r>
              <a:rPr lang="en-US" sz="1200" dirty="0">
                <a:solidFill>
                  <a:schemeClr val="accent4">
                    <a:lumMod val="50000"/>
                  </a:schemeClr>
                </a:solidFill>
              </a:rPr>
              <a:t>Risa Schulman, PhD 2024</a:t>
            </a:r>
          </a:p>
        </p:txBody>
      </p:sp>
      <p:sp>
        <p:nvSpPr>
          <p:cNvPr id="6" name="TextBox 5">
            <a:extLst>
              <a:ext uri="{FF2B5EF4-FFF2-40B4-BE49-F238E27FC236}">
                <a16:creationId xmlns:a16="http://schemas.microsoft.com/office/drawing/2014/main" id="{D5F89BA2-ACF9-9640-2EF4-3646BE92694E}"/>
              </a:ext>
            </a:extLst>
          </p:cNvPr>
          <p:cNvSpPr txBox="1"/>
          <p:nvPr/>
        </p:nvSpPr>
        <p:spPr>
          <a:xfrm>
            <a:off x="8823777" y="158812"/>
            <a:ext cx="3294273" cy="923330"/>
          </a:xfrm>
          <a:prstGeom prst="rect">
            <a:avLst/>
          </a:prstGeom>
          <a:solidFill>
            <a:srgbClr val="3C38BF"/>
          </a:solidFill>
        </p:spPr>
        <p:txBody>
          <a:bodyPr wrap="square" rtlCol="0">
            <a:spAutoFit/>
          </a:bodyPr>
          <a:lstStyle/>
          <a:p>
            <a:r>
              <a:rPr lang="en-US" dirty="0">
                <a:solidFill>
                  <a:schemeClr val="bg1"/>
                </a:solidFill>
                <a:highlight>
                  <a:srgbClr val="3C38BF"/>
                </a:highlight>
              </a:rPr>
              <a:t>Ubiquinol and ubiquinone have been shown to positively modulate cell senescence.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24081" y="-1025764"/>
            <a:ext cx="3665346" cy="2987257"/>
          </a:xfrm>
          <a:custGeom>
            <a:avLst/>
            <a:gdLst/>
            <a:ahLst/>
            <a:cxnLst/>
            <a:rect l="l" t="t" r="r" b="b"/>
            <a:pathLst>
              <a:path w="5498019" h="4480885">
                <a:moveTo>
                  <a:pt x="0" y="0"/>
                </a:moveTo>
                <a:lnTo>
                  <a:pt x="5498019" y="0"/>
                </a:lnTo>
                <a:lnTo>
                  <a:pt x="5498019" y="4480886"/>
                </a:lnTo>
                <a:lnTo>
                  <a:pt x="0" y="4480886"/>
                </a:lnTo>
                <a:lnTo>
                  <a:pt x="0" y="0"/>
                </a:lnTo>
                <a:close/>
              </a:path>
            </a:pathLst>
          </a:custGeom>
          <a:blipFill>
            <a:blip r:embed="rId2"/>
            <a:stretch>
              <a:fillRect/>
            </a:stretch>
          </a:blipFill>
        </p:spPr>
        <p:txBody>
          <a:bodyPr/>
          <a:lstStyle/>
          <a:p>
            <a:endParaRPr lang="en-US"/>
          </a:p>
        </p:txBody>
      </p:sp>
      <p:sp>
        <p:nvSpPr>
          <p:cNvPr id="16" name="Freeform 16"/>
          <p:cNvSpPr/>
          <p:nvPr/>
        </p:nvSpPr>
        <p:spPr>
          <a:xfrm>
            <a:off x="6713180" y="1726818"/>
            <a:ext cx="1101829" cy="1164705"/>
          </a:xfrm>
          <a:custGeom>
            <a:avLst/>
            <a:gdLst/>
            <a:ahLst/>
            <a:cxnLst/>
            <a:rect l="l" t="t" r="r" b="b"/>
            <a:pathLst>
              <a:path w="1652744" h="1747058">
                <a:moveTo>
                  <a:pt x="0" y="0"/>
                </a:moveTo>
                <a:lnTo>
                  <a:pt x="1652744" y="0"/>
                </a:lnTo>
                <a:lnTo>
                  <a:pt x="1652744" y="1747057"/>
                </a:lnTo>
                <a:lnTo>
                  <a:pt x="0" y="1747057"/>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a:p>
        </p:txBody>
      </p:sp>
      <p:sp>
        <p:nvSpPr>
          <p:cNvPr id="17" name="Freeform 17"/>
          <p:cNvSpPr/>
          <p:nvPr/>
        </p:nvSpPr>
        <p:spPr>
          <a:xfrm rot="-737391">
            <a:off x="1297863" y="2086007"/>
            <a:ext cx="1238528" cy="637196"/>
          </a:xfrm>
          <a:custGeom>
            <a:avLst/>
            <a:gdLst/>
            <a:ahLst/>
            <a:cxnLst/>
            <a:rect l="l" t="t" r="r" b="b"/>
            <a:pathLst>
              <a:path w="1857792" h="955794">
                <a:moveTo>
                  <a:pt x="0" y="0"/>
                </a:moveTo>
                <a:lnTo>
                  <a:pt x="1857791" y="0"/>
                </a:lnTo>
                <a:lnTo>
                  <a:pt x="1857791" y="955795"/>
                </a:lnTo>
                <a:lnTo>
                  <a:pt x="0" y="955795"/>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a:p>
        </p:txBody>
      </p:sp>
      <p:grpSp>
        <p:nvGrpSpPr>
          <p:cNvPr id="18" name="Group 18"/>
          <p:cNvGrpSpPr/>
          <p:nvPr/>
        </p:nvGrpSpPr>
        <p:grpSpPr>
          <a:xfrm>
            <a:off x="4172877" y="1759044"/>
            <a:ext cx="838029" cy="1108429"/>
            <a:chOff x="0" y="-66675"/>
            <a:chExt cx="1676057" cy="2216859"/>
          </a:xfrm>
        </p:grpSpPr>
        <p:sp>
          <p:nvSpPr>
            <p:cNvPr id="19" name="Freeform 19"/>
            <p:cNvSpPr/>
            <p:nvPr/>
          </p:nvSpPr>
          <p:spPr>
            <a:xfrm>
              <a:off x="0" y="335555"/>
              <a:ext cx="1676057" cy="1814629"/>
            </a:xfrm>
            <a:custGeom>
              <a:avLst/>
              <a:gdLst/>
              <a:ahLst/>
              <a:cxnLst/>
              <a:rect l="l" t="t" r="r" b="b"/>
              <a:pathLst>
                <a:path w="1676057" h="1814629">
                  <a:moveTo>
                    <a:pt x="0" y="0"/>
                  </a:moveTo>
                  <a:lnTo>
                    <a:pt x="1676057" y="0"/>
                  </a:lnTo>
                  <a:lnTo>
                    <a:pt x="1676057" y="1814629"/>
                  </a:lnTo>
                  <a:lnTo>
                    <a:pt x="0" y="18146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0" name="Group 20"/>
            <p:cNvGrpSpPr/>
            <p:nvPr/>
          </p:nvGrpSpPr>
          <p:grpSpPr>
            <a:xfrm>
              <a:off x="553038" y="123780"/>
              <a:ext cx="583874" cy="583874"/>
              <a:chOff x="0" y="0"/>
              <a:chExt cx="882650" cy="882650"/>
            </a:xfrm>
          </p:grpSpPr>
          <p:sp>
            <p:nvSpPr>
              <p:cNvPr id="21" name="Freeform 21"/>
              <p:cNvSpPr/>
              <p:nvPr/>
            </p:nvSpPr>
            <p:spPr>
              <a:xfrm>
                <a:off x="46990" y="40640"/>
                <a:ext cx="773430" cy="795020"/>
              </a:xfrm>
              <a:custGeom>
                <a:avLst/>
                <a:gdLst/>
                <a:ahLst/>
                <a:cxnLst/>
                <a:rect l="l" t="t" r="r" b="b"/>
                <a:pathLst>
                  <a:path w="773430" h="795020">
                    <a:moveTo>
                      <a:pt x="773430" y="280670"/>
                    </a:moveTo>
                    <a:cubicBezTo>
                      <a:pt x="773430" y="528320"/>
                      <a:pt x="744220" y="593090"/>
                      <a:pt x="707390" y="641350"/>
                    </a:cubicBezTo>
                    <a:cubicBezTo>
                      <a:pt x="669290" y="688340"/>
                      <a:pt x="614680" y="731520"/>
                      <a:pt x="558800" y="756920"/>
                    </a:cubicBezTo>
                    <a:cubicBezTo>
                      <a:pt x="502920" y="782320"/>
                      <a:pt x="434340" y="795020"/>
                      <a:pt x="373380" y="791210"/>
                    </a:cubicBezTo>
                    <a:cubicBezTo>
                      <a:pt x="312420" y="787400"/>
                      <a:pt x="245110" y="765810"/>
                      <a:pt x="193040" y="735330"/>
                    </a:cubicBezTo>
                    <a:cubicBezTo>
                      <a:pt x="140970" y="703580"/>
                      <a:pt x="91440" y="654050"/>
                      <a:pt x="59690" y="601980"/>
                    </a:cubicBezTo>
                    <a:cubicBezTo>
                      <a:pt x="29210" y="549910"/>
                      <a:pt x="7620" y="482600"/>
                      <a:pt x="3810" y="421640"/>
                    </a:cubicBezTo>
                    <a:cubicBezTo>
                      <a:pt x="0" y="360680"/>
                      <a:pt x="12700" y="292100"/>
                      <a:pt x="38100" y="236220"/>
                    </a:cubicBezTo>
                    <a:cubicBezTo>
                      <a:pt x="63500" y="180340"/>
                      <a:pt x="106680" y="125730"/>
                      <a:pt x="154940" y="87630"/>
                    </a:cubicBezTo>
                    <a:cubicBezTo>
                      <a:pt x="201930" y="50800"/>
                      <a:pt x="266700" y="21590"/>
                      <a:pt x="326390" y="10160"/>
                    </a:cubicBezTo>
                    <a:cubicBezTo>
                      <a:pt x="386080" y="0"/>
                      <a:pt x="455930" y="3810"/>
                      <a:pt x="514350" y="21590"/>
                    </a:cubicBezTo>
                    <a:cubicBezTo>
                      <a:pt x="572770" y="40640"/>
                      <a:pt x="675640" y="119380"/>
                      <a:pt x="675640" y="119380"/>
                    </a:cubicBezTo>
                  </a:path>
                </a:pathLst>
              </a:custGeom>
              <a:solidFill>
                <a:srgbClr val="E7191F"/>
              </a:solidFill>
              <a:ln cap="sq">
                <a:noFill/>
                <a:prstDash val="solid"/>
                <a:miter/>
              </a:ln>
            </p:spPr>
            <p:txBody>
              <a:bodyPr/>
              <a:lstStyle/>
              <a:p>
                <a:endParaRPr lang="en-US"/>
              </a:p>
            </p:txBody>
          </p:sp>
        </p:grpSp>
        <p:sp>
          <p:nvSpPr>
            <p:cNvPr id="22" name="TextBox 22"/>
            <p:cNvSpPr txBox="1"/>
            <p:nvPr/>
          </p:nvSpPr>
          <p:spPr>
            <a:xfrm>
              <a:off x="571756" y="-66675"/>
              <a:ext cx="567806" cy="815994"/>
            </a:xfrm>
            <a:prstGeom prst="rect">
              <a:avLst/>
            </a:prstGeom>
          </p:spPr>
          <p:txBody>
            <a:bodyPr lIns="0" tIns="0" rIns="0" bIns="0" rtlCol="0" anchor="t">
              <a:spAutoFit/>
            </a:bodyPr>
            <a:lstStyle/>
            <a:p>
              <a:pPr algn="ctr">
                <a:lnSpc>
                  <a:spcPts val="3423"/>
                </a:lnSpc>
                <a:spcBef>
                  <a:spcPct val="0"/>
                </a:spcBef>
              </a:pPr>
              <a:r>
                <a:rPr lang="en-US" sz="2445" b="1">
                  <a:solidFill>
                    <a:srgbClr val="000000"/>
                  </a:solidFill>
                  <a:latin typeface="Open Sans Bold"/>
                  <a:ea typeface="Open Sans Bold"/>
                  <a:cs typeface="Open Sans Bold"/>
                  <a:sym typeface="Open Sans Bold"/>
                </a:rPr>
                <a:t>-</a:t>
              </a:r>
            </a:p>
          </p:txBody>
        </p:sp>
      </p:grpSp>
      <p:sp>
        <p:nvSpPr>
          <p:cNvPr id="23" name="Freeform 23"/>
          <p:cNvSpPr/>
          <p:nvPr/>
        </p:nvSpPr>
        <p:spPr>
          <a:xfrm>
            <a:off x="9516810" y="1872711"/>
            <a:ext cx="1004803" cy="1018812"/>
          </a:xfrm>
          <a:custGeom>
            <a:avLst/>
            <a:gdLst/>
            <a:ahLst/>
            <a:cxnLst/>
            <a:rect l="l" t="t" r="r" b="b"/>
            <a:pathLst>
              <a:path w="1507205" h="1528218">
                <a:moveTo>
                  <a:pt x="0" y="0"/>
                </a:moveTo>
                <a:lnTo>
                  <a:pt x="1507205" y="0"/>
                </a:lnTo>
                <a:lnTo>
                  <a:pt x="1507205" y="1528217"/>
                </a:lnTo>
                <a:lnTo>
                  <a:pt x="0" y="1528217"/>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txBody>
          <a:bodyPr/>
          <a:lstStyle/>
          <a:p>
            <a:endParaRPr lang="en-US"/>
          </a:p>
        </p:txBody>
      </p:sp>
      <p:sp>
        <p:nvSpPr>
          <p:cNvPr id="24" name="TextBox 24"/>
          <p:cNvSpPr txBox="1"/>
          <p:nvPr/>
        </p:nvSpPr>
        <p:spPr>
          <a:xfrm>
            <a:off x="2314378" y="233036"/>
            <a:ext cx="9545189" cy="645177"/>
          </a:xfrm>
          <a:prstGeom prst="rect">
            <a:avLst/>
          </a:prstGeom>
        </p:spPr>
        <p:txBody>
          <a:bodyPr wrap="square" lIns="0" tIns="0" rIns="0" bIns="0" rtlCol="0" anchor="t">
            <a:spAutoFit/>
          </a:bodyPr>
          <a:lstStyle/>
          <a:p>
            <a:pPr>
              <a:lnSpc>
                <a:spcPts val="5290"/>
              </a:lnSpc>
            </a:pPr>
            <a:r>
              <a:rPr lang="en-US" sz="4000" b="1" dirty="0">
                <a:solidFill>
                  <a:schemeClr val="bg1"/>
                </a:solidFill>
                <a:latin typeface="+mj-lt"/>
                <a:ea typeface="Poppins Ultra-Bold"/>
                <a:cs typeface="Poppins Ultra-Bold"/>
                <a:sym typeface="Poppins Ultra-Bold"/>
              </a:rPr>
              <a:t>Coordinating Signaling Pathways</a:t>
            </a:r>
          </a:p>
        </p:txBody>
      </p:sp>
      <p:grpSp>
        <p:nvGrpSpPr>
          <p:cNvPr id="41" name="Group 40">
            <a:extLst>
              <a:ext uri="{FF2B5EF4-FFF2-40B4-BE49-F238E27FC236}">
                <a16:creationId xmlns:a16="http://schemas.microsoft.com/office/drawing/2014/main" id="{D19B2CC5-38B6-CB4E-BF19-40F143474908}"/>
              </a:ext>
            </a:extLst>
          </p:cNvPr>
          <p:cNvGrpSpPr/>
          <p:nvPr/>
        </p:nvGrpSpPr>
        <p:grpSpPr>
          <a:xfrm>
            <a:off x="758259" y="3106603"/>
            <a:ext cx="2462654" cy="3300628"/>
            <a:chOff x="758259" y="3106603"/>
            <a:chExt cx="2462654" cy="3300628"/>
          </a:xfrm>
        </p:grpSpPr>
        <p:sp>
          <p:nvSpPr>
            <p:cNvPr id="39" name="Rectangle: Rounded Corners 38">
              <a:extLst>
                <a:ext uri="{FF2B5EF4-FFF2-40B4-BE49-F238E27FC236}">
                  <a16:creationId xmlns:a16="http://schemas.microsoft.com/office/drawing/2014/main" id="{A59EA560-8EC4-C6A6-EEA3-B8D5A05E4B26}"/>
                </a:ext>
              </a:extLst>
            </p:cNvPr>
            <p:cNvSpPr/>
            <p:nvPr/>
          </p:nvSpPr>
          <p:spPr>
            <a:xfrm>
              <a:off x="758259" y="3106603"/>
              <a:ext cx="2462654" cy="3300628"/>
            </a:xfrm>
            <a:prstGeom prst="roundRect">
              <a:avLst/>
            </a:pr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5"/>
            <p:cNvSpPr txBox="1"/>
            <p:nvPr/>
          </p:nvSpPr>
          <p:spPr>
            <a:xfrm>
              <a:off x="1159438" y="3354355"/>
              <a:ext cx="1660297" cy="2442143"/>
            </a:xfrm>
            <a:prstGeom prst="rect">
              <a:avLst/>
            </a:prstGeom>
          </p:spPr>
          <p:txBody>
            <a:bodyPr lIns="0" tIns="0" rIns="0" bIns="0" rtlCol="0" anchor="t">
              <a:spAutoFit/>
            </a:bodyPr>
            <a:lstStyle/>
            <a:p>
              <a:pPr algn="ctr">
                <a:lnSpc>
                  <a:spcPts val="2406"/>
                </a:lnSpc>
              </a:pPr>
              <a:r>
                <a:rPr lang="en-US" sz="1719" dirty="0">
                  <a:solidFill>
                    <a:srgbClr val="FFFFFF"/>
                  </a:solidFill>
                  <a:latin typeface="Open Sans"/>
                  <a:ea typeface="Open Sans"/>
                  <a:cs typeface="Open Sans"/>
                  <a:sym typeface="Open Sans"/>
                </a:rPr>
                <a:t>Mitochondria communicate the cell’s metabolic status via </a:t>
              </a:r>
              <a:r>
                <a:rPr lang="en-US" sz="1719" b="1" dirty="0">
                  <a:solidFill>
                    <a:srgbClr val="FFFFFF"/>
                  </a:solidFill>
                  <a:latin typeface="Open Sans Bold"/>
                  <a:ea typeface="Open Sans Bold"/>
                  <a:cs typeface="Open Sans Bold"/>
                  <a:sym typeface="Open Sans Bold"/>
                </a:rPr>
                <a:t>“cross-talk” with the nuclear genes</a:t>
              </a:r>
            </a:p>
          </p:txBody>
        </p:sp>
      </p:grpSp>
      <p:grpSp>
        <p:nvGrpSpPr>
          <p:cNvPr id="42" name="Group 41">
            <a:extLst>
              <a:ext uri="{FF2B5EF4-FFF2-40B4-BE49-F238E27FC236}">
                <a16:creationId xmlns:a16="http://schemas.microsoft.com/office/drawing/2014/main" id="{F50E7688-8EA2-2440-4B18-D631941C1F05}"/>
              </a:ext>
            </a:extLst>
          </p:cNvPr>
          <p:cNvGrpSpPr/>
          <p:nvPr/>
        </p:nvGrpSpPr>
        <p:grpSpPr>
          <a:xfrm>
            <a:off x="3417780" y="3106603"/>
            <a:ext cx="2462654" cy="3300628"/>
            <a:chOff x="3369379" y="3106603"/>
            <a:chExt cx="2462654" cy="3300628"/>
          </a:xfrm>
        </p:grpSpPr>
        <p:sp>
          <p:nvSpPr>
            <p:cNvPr id="38" name="Rectangle: Rounded Corners 37">
              <a:extLst>
                <a:ext uri="{FF2B5EF4-FFF2-40B4-BE49-F238E27FC236}">
                  <a16:creationId xmlns:a16="http://schemas.microsoft.com/office/drawing/2014/main" id="{FE898D16-4A94-DB78-46D0-BA73B1D2E3FA}"/>
                </a:ext>
              </a:extLst>
            </p:cNvPr>
            <p:cNvSpPr/>
            <p:nvPr/>
          </p:nvSpPr>
          <p:spPr>
            <a:xfrm>
              <a:off x="3369379" y="3106603"/>
              <a:ext cx="2462654" cy="3300628"/>
            </a:xfrm>
            <a:prstGeom prst="roundRect">
              <a:avLst/>
            </a:pr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6"/>
            <p:cNvSpPr txBox="1"/>
            <p:nvPr/>
          </p:nvSpPr>
          <p:spPr>
            <a:xfrm>
              <a:off x="3607397" y="3354355"/>
              <a:ext cx="1986618" cy="2749920"/>
            </a:xfrm>
            <a:prstGeom prst="rect">
              <a:avLst/>
            </a:prstGeom>
          </p:spPr>
          <p:txBody>
            <a:bodyPr lIns="0" tIns="0" rIns="0" bIns="0" rtlCol="0" anchor="t">
              <a:spAutoFit/>
            </a:bodyPr>
            <a:lstStyle/>
            <a:p>
              <a:pPr algn="ctr">
                <a:lnSpc>
                  <a:spcPts val="2406"/>
                </a:lnSpc>
              </a:pPr>
              <a:r>
                <a:rPr lang="en-US" sz="1719" dirty="0">
                  <a:solidFill>
                    <a:srgbClr val="FFFFFF"/>
                  </a:solidFill>
                  <a:latin typeface="Open Sans"/>
                  <a:ea typeface="Open Sans"/>
                  <a:cs typeface="Open Sans"/>
                  <a:sym typeface="Open Sans"/>
                </a:rPr>
                <a:t>In particular, mitochondria are the</a:t>
              </a:r>
              <a:r>
                <a:rPr lang="en-US" sz="1719" b="1" dirty="0">
                  <a:solidFill>
                    <a:srgbClr val="FFFFFF"/>
                  </a:solidFill>
                  <a:latin typeface="Open Sans Bold"/>
                  <a:ea typeface="Open Sans Bold"/>
                  <a:cs typeface="Open Sans Bold"/>
                  <a:sym typeface="Open Sans Bold"/>
                </a:rPr>
                <a:t> central hub for control of stress and immune pathways, </a:t>
              </a:r>
              <a:r>
                <a:rPr lang="en-US" sz="1719" dirty="0">
                  <a:solidFill>
                    <a:srgbClr val="FFFFFF"/>
                  </a:solidFill>
                  <a:latin typeface="Open Sans"/>
                  <a:ea typeface="Open Sans"/>
                  <a:cs typeface="Open Sans"/>
                  <a:sym typeface="Open Sans"/>
                </a:rPr>
                <a:t>which are </a:t>
              </a:r>
              <a:r>
                <a:rPr lang="en-US" sz="1719" b="1" dirty="0">
                  <a:solidFill>
                    <a:srgbClr val="FFFFFF"/>
                  </a:solidFill>
                  <a:latin typeface="Open Sans Bold"/>
                  <a:ea typeface="Open Sans Bold"/>
                  <a:cs typeface="Open Sans Bold"/>
                  <a:sym typeface="Open Sans Bold"/>
                </a:rPr>
                <a:t>triggered by ROS production</a:t>
              </a:r>
              <a:endParaRPr lang="en-US" sz="1719" dirty="0">
                <a:solidFill>
                  <a:srgbClr val="FFFFFF"/>
                </a:solidFill>
                <a:latin typeface="Open Sans"/>
                <a:ea typeface="Open Sans"/>
                <a:cs typeface="Open Sans"/>
                <a:sym typeface="Open Sans"/>
              </a:endParaRPr>
            </a:p>
          </p:txBody>
        </p:sp>
      </p:grpSp>
      <p:grpSp>
        <p:nvGrpSpPr>
          <p:cNvPr id="43" name="Group 42">
            <a:extLst>
              <a:ext uri="{FF2B5EF4-FFF2-40B4-BE49-F238E27FC236}">
                <a16:creationId xmlns:a16="http://schemas.microsoft.com/office/drawing/2014/main" id="{6458E4E7-F7B0-3FE3-1CFA-1B9C329C8B49}"/>
              </a:ext>
            </a:extLst>
          </p:cNvPr>
          <p:cNvGrpSpPr/>
          <p:nvPr/>
        </p:nvGrpSpPr>
        <p:grpSpPr>
          <a:xfrm>
            <a:off x="6077301" y="3079001"/>
            <a:ext cx="2462654" cy="3300628"/>
            <a:chOff x="6040453" y="3079001"/>
            <a:chExt cx="2462654" cy="3300628"/>
          </a:xfrm>
        </p:grpSpPr>
        <p:sp>
          <p:nvSpPr>
            <p:cNvPr id="37" name="Rectangle: Rounded Corners 36">
              <a:extLst>
                <a:ext uri="{FF2B5EF4-FFF2-40B4-BE49-F238E27FC236}">
                  <a16:creationId xmlns:a16="http://schemas.microsoft.com/office/drawing/2014/main" id="{9A7D871F-BCC2-9635-85C6-410D21FEE21F}"/>
                </a:ext>
              </a:extLst>
            </p:cNvPr>
            <p:cNvSpPr/>
            <p:nvPr/>
          </p:nvSpPr>
          <p:spPr>
            <a:xfrm>
              <a:off x="6040453" y="3079001"/>
              <a:ext cx="2462654" cy="3300628"/>
            </a:xfrm>
            <a:prstGeom prst="roundRect">
              <a:avLst/>
            </a:pr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7"/>
            <p:cNvSpPr txBox="1"/>
            <p:nvPr/>
          </p:nvSpPr>
          <p:spPr>
            <a:xfrm>
              <a:off x="6345070" y="3354355"/>
              <a:ext cx="1853420" cy="2134367"/>
            </a:xfrm>
            <a:prstGeom prst="rect">
              <a:avLst/>
            </a:prstGeom>
          </p:spPr>
          <p:txBody>
            <a:bodyPr lIns="0" tIns="0" rIns="0" bIns="0" rtlCol="0" anchor="t">
              <a:spAutoFit/>
            </a:bodyPr>
            <a:lstStyle/>
            <a:p>
              <a:pPr algn="ctr">
                <a:lnSpc>
                  <a:spcPts val="2406"/>
                </a:lnSpc>
              </a:pPr>
              <a:r>
                <a:rPr lang="en-US" sz="1719" dirty="0">
                  <a:solidFill>
                    <a:srgbClr val="FFFFFF"/>
                  </a:solidFill>
                  <a:latin typeface="Open Sans"/>
                  <a:ea typeface="Open Sans"/>
                  <a:cs typeface="Open Sans"/>
                  <a:sym typeface="Open Sans Bold"/>
                </a:rPr>
                <a:t>This enhances adaptation and </a:t>
              </a:r>
              <a:r>
                <a:rPr lang="en-US" sz="1719" b="1" dirty="0">
                  <a:solidFill>
                    <a:srgbClr val="FFFFFF"/>
                  </a:solidFill>
                  <a:latin typeface="Open Sans"/>
                  <a:ea typeface="Open Sans"/>
                  <a:cs typeface="Open Sans"/>
                  <a:sym typeface="Open Sans Bold"/>
                </a:rPr>
                <a:t>integrates appropriate response on a cell, tissue and organ level</a:t>
              </a:r>
            </a:p>
          </p:txBody>
        </p:sp>
      </p:grpSp>
      <p:grpSp>
        <p:nvGrpSpPr>
          <p:cNvPr id="44" name="Group 43">
            <a:extLst>
              <a:ext uri="{FF2B5EF4-FFF2-40B4-BE49-F238E27FC236}">
                <a16:creationId xmlns:a16="http://schemas.microsoft.com/office/drawing/2014/main" id="{557FDD6C-7311-4717-5F32-79DE6E147A54}"/>
              </a:ext>
            </a:extLst>
          </p:cNvPr>
          <p:cNvGrpSpPr/>
          <p:nvPr/>
        </p:nvGrpSpPr>
        <p:grpSpPr>
          <a:xfrm>
            <a:off x="8787884" y="3051368"/>
            <a:ext cx="2462654" cy="3300628"/>
            <a:chOff x="8787884" y="3051368"/>
            <a:chExt cx="2462654" cy="3300628"/>
          </a:xfrm>
        </p:grpSpPr>
        <p:sp>
          <p:nvSpPr>
            <p:cNvPr id="35" name="Rectangle: Rounded Corners 34">
              <a:extLst>
                <a:ext uri="{FF2B5EF4-FFF2-40B4-BE49-F238E27FC236}">
                  <a16:creationId xmlns:a16="http://schemas.microsoft.com/office/drawing/2014/main" id="{715945A4-7B4C-17CF-E253-DFEC0D73E283}"/>
                </a:ext>
              </a:extLst>
            </p:cNvPr>
            <p:cNvSpPr/>
            <p:nvPr/>
          </p:nvSpPr>
          <p:spPr>
            <a:xfrm>
              <a:off x="8787884" y="3051368"/>
              <a:ext cx="2462654" cy="3300628"/>
            </a:xfrm>
            <a:prstGeom prst="roundRect">
              <a:avLst/>
            </a:pr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19" dirty="0">
                <a:solidFill>
                  <a:srgbClr val="FFFFFF"/>
                </a:solidFill>
                <a:latin typeface="Open Sans"/>
                <a:ea typeface="Open Sans"/>
                <a:cs typeface="Open Sans"/>
              </a:endParaRPr>
            </a:p>
          </p:txBody>
        </p:sp>
        <p:sp>
          <p:nvSpPr>
            <p:cNvPr id="28" name="TextBox 28"/>
            <p:cNvSpPr txBox="1"/>
            <p:nvPr/>
          </p:nvSpPr>
          <p:spPr>
            <a:xfrm>
              <a:off x="8977019" y="3390901"/>
              <a:ext cx="1982261" cy="323230"/>
            </a:xfrm>
            <a:prstGeom prst="rect">
              <a:avLst/>
            </a:prstGeom>
          </p:spPr>
          <p:txBody>
            <a:bodyPr wrap="square" lIns="0" tIns="0" rIns="0" bIns="0" rtlCol="0" anchor="t">
              <a:spAutoFit/>
            </a:bodyPr>
            <a:lstStyle/>
            <a:p>
              <a:pPr algn="ctr">
                <a:lnSpc>
                  <a:spcPts val="2686"/>
                </a:lnSpc>
              </a:pPr>
              <a:endParaRPr lang="en-US" sz="1919" dirty="0">
                <a:solidFill>
                  <a:srgbClr val="FFFFFF"/>
                </a:solidFill>
                <a:latin typeface="Open Sans"/>
                <a:ea typeface="Open Sans"/>
                <a:cs typeface="Open Sans"/>
                <a:sym typeface="Open Sans"/>
              </a:endParaRPr>
            </a:p>
          </p:txBody>
        </p:sp>
      </p:grpSp>
      <p:grpSp>
        <p:nvGrpSpPr>
          <p:cNvPr id="40" name="Group 39">
            <a:extLst>
              <a:ext uri="{FF2B5EF4-FFF2-40B4-BE49-F238E27FC236}">
                <a16:creationId xmlns:a16="http://schemas.microsoft.com/office/drawing/2014/main" id="{86B6881C-A22C-3CD5-9AA6-37F2CFF22018}"/>
              </a:ext>
            </a:extLst>
          </p:cNvPr>
          <p:cNvGrpSpPr/>
          <p:nvPr/>
        </p:nvGrpSpPr>
        <p:grpSpPr>
          <a:xfrm>
            <a:off x="1487745" y="194024"/>
            <a:ext cx="777895" cy="723199"/>
            <a:chOff x="2033167" y="183871"/>
            <a:chExt cx="777895" cy="723199"/>
          </a:xfrm>
        </p:grpSpPr>
        <p:sp>
          <p:nvSpPr>
            <p:cNvPr id="30" name="Freeform 30"/>
            <p:cNvSpPr/>
            <p:nvPr/>
          </p:nvSpPr>
          <p:spPr>
            <a:xfrm>
              <a:off x="2033167" y="238567"/>
              <a:ext cx="777895" cy="668503"/>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16948A"/>
            </a:solidFill>
            <a:ln>
              <a:solidFill>
                <a:schemeClr val="bg1"/>
              </a:solidFill>
            </a:ln>
          </p:spPr>
          <p:txBody>
            <a:bodyPr/>
            <a:lstStyle/>
            <a:p>
              <a:endParaRPr lang="en-US"/>
            </a:p>
          </p:txBody>
        </p:sp>
        <p:sp>
          <p:nvSpPr>
            <p:cNvPr id="31" name="TextBox 31"/>
            <p:cNvSpPr txBox="1"/>
            <p:nvPr/>
          </p:nvSpPr>
          <p:spPr>
            <a:xfrm>
              <a:off x="2142558" y="183871"/>
              <a:ext cx="559112" cy="723199"/>
            </a:xfrm>
            <a:prstGeom prst="rect">
              <a:avLst/>
            </a:prstGeom>
          </p:spPr>
          <p:txBody>
            <a:bodyPr lIns="33867" tIns="33867" rIns="33867" bIns="33867" rtlCol="0" anchor="ctr"/>
            <a:lstStyle/>
            <a:p>
              <a:pPr algn="ctr">
                <a:lnSpc>
                  <a:spcPts val="2986"/>
                </a:lnSpc>
              </a:pPr>
              <a:r>
                <a:rPr lang="en-US" sz="2133" b="1" spc="109" dirty="0">
                  <a:solidFill>
                    <a:srgbClr val="FFFFFF"/>
                  </a:solidFill>
                  <a:latin typeface="Open Sans Bold"/>
                  <a:ea typeface="Open Sans Bold"/>
                  <a:cs typeface="Open Sans Bold"/>
                  <a:sym typeface="Open Sans Bold"/>
                </a:rPr>
                <a:t>4</a:t>
              </a:r>
            </a:p>
          </p:txBody>
        </p:sp>
      </p:grpSp>
      <p:sp>
        <p:nvSpPr>
          <p:cNvPr id="3" name="Freeform 3"/>
          <p:cNvSpPr/>
          <p:nvPr/>
        </p:nvSpPr>
        <p:spPr>
          <a:xfrm>
            <a:off x="10353617" y="5270489"/>
            <a:ext cx="3665346" cy="2987257"/>
          </a:xfrm>
          <a:custGeom>
            <a:avLst/>
            <a:gdLst/>
            <a:ahLst/>
            <a:cxnLst/>
            <a:rect l="l" t="t" r="r" b="b"/>
            <a:pathLst>
              <a:path w="5498019" h="4480885">
                <a:moveTo>
                  <a:pt x="0" y="0"/>
                </a:moveTo>
                <a:lnTo>
                  <a:pt x="5498019" y="0"/>
                </a:lnTo>
                <a:lnTo>
                  <a:pt x="5498019" y="4480885"/>
                </a:lnTo>
                <a:lnTo>
                  <a:pt x="0" y="4480885"/>
                </a:lnTo>
                <a:lnTo>
                  <a:pt x="0"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id="{F6B9C53F-070B-7660-AA63-C250DBF72C73}"/>
              </a:ext>
            </a:extLst>
          </p:cNvPr>
          <p:cNvSpPr txBox="1"/>
          <p:nvPr/>
        </p:nvSpPr>
        <p:spPr>
          <a:xfrm>
            <a:off x="9877446" y="6625619"/>
            <a:ext cx="6887496" cy="276999"/>
          </a:xfrm>
          <a:prstGeom prst="rect">
            <a:avLst/>
          </a:prstGeom>
          <a:noFill/>
        </p:spPr>
        <p:txBody>
          <a:bodyPr wrap="square">
            <a:spAutoFit/>
          </a:bodyPr>
          <a:lstStyle/>
          <a:p>
            <a:r>
              <a:rPr lang="en-US" sz="1200" kern="100"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a:t>
            </a:r>
            <a:r>
              <a:rPr lang="en-US" sz="1200" dirty="0">
                <a:solidFill>
                  <a:schemeClr val="accent4">
                    <a:lumMod val="50000"/>
                  </a:schemeClr>
                </a:solidFill>
              </a:rPr>
              <a:t>Risa Schulman, PhD 2024</a:t>
            </a:r>
          </a:p>
        </p:txBody>
      </p:sp>
      <p:sp>
        <p:nvSpPr>
          <p:cNvPr id="7" name="TextBox 6">
            <a:extLst>
              <a:ext uri="{FF2B5EF4-FFF2-40B4-BE49-F238E27FC236}">
                <a16:creationId xmlns:a16="http://schemas.microsoft.com/office/drawing/2014/main" id="{4E3AE7DA-7B94-BCEE-BB7F-2978C059E961}"/>
              </a:ext>
            </a:extLst>
          </p:cNvPr>
          <p:cNvSpPr txBox="1"/>
          <p:nvPr/>
        </p:nvSpPr>
        <p:spPr>
          <a:xfrm>
            <a:off x="8856936" y="-17194"/>
            <a:ext cx="3329354" cy="1200329"/>
          </a:xfrm>
          <a:prstGeom prst="rect">
            <a:avLst/>
          </a:prstGeom>
          <a:solidFill>
            <a:srgbClr val="3C38BF"/>
          </a:solidFill>
        </p:spPr>
        <p:txBody>
          <a:bodyPr wrap="square" rtlCol="0">
            <a:spAutoFit/>
          </a:bodyPr>
          <a:lstStyle/>
          <a:p>
            <a:r>
              <a:rPr lang="en-US" dirty="0">
                <a:solidFill>
                  <a:schemeClr val="bg1"/>
                </a:solidFill>
              </a:rPr>
              <a:t>Ubiquinol and ubiquinone have been shown to positively modulate nuclear genes to promote homeostasis.</a:t>
            </a:r>
          </a:p>
        </p:txBody>
      </p:sp>
      <p:sp>
        <p:nvSpPr>
          <p:cNvPr id="9" name="TextBox 8">
            <a:extLst>
              <a:ext uri="{FF2B5EF4-FFF2-40B4-BE49-F238E27FC236}">
                <a16:creationId xmlns:a16="http://schemas.microsoft.com/office/drawing/2014/main" id="{BFC77D66-EDA1-14A9-7770-92AFB90F343E}"/>
              </a:ext>
            </a:extLst>
          </p:cNvPr>
          <p:cNvSpPr txBox="1"/>
          <p:nvPr/>
        </p:nvSpPr>
        <p:spPr>
          <a:xfrm>
            <a:off x="9016126" y="3354355"/>
            <a:ext cx="1964058" cy="2209836"/>
          </a:xfrm>
          <a:prstGeom prst="rect">
            <a:avLst/>
          </a:prstGeom>
          <a:noFill/>
        </p:spPr>
        <p:txBody>
          <a:bodyPr wrap="square">
            <a:spAutoFit/>
          </a:bodyPr>
          <a:lstStyle/>
          <a:p>
            <a:pPr algn="ctr"/>
            <a:r>
              <a:rPr lang="en-US" sz="1720" b="1" dirty="0">
                <a:solidFill>
                  <a:schemeClr val="bg1"/>
                </a:solidFill>
                <a:latin typeface="Open Sans" panose="020B0606030504020204" pitchFamily="34" charset="0"/>
                <a:ea typeface="Open Sans" panose="020B0606030504020204" pitchFamily="34" charset="0"/>
                <a:cs typeface="Open Sans" panose="020B0606030504020204" pitchFamily="34" charset="0"/>
              </a:rPr>
              <a:t>Breakdowns in mitochondrial sensing and response coordination</a:t>
            </a:r>
            <a:r>
              <a:rPr lang="en-US" sz="1720" dirty="0">
                <a:solidFill>
                  <a:schemeClr val="bg1"/>
                </a:solidFill>
                <a:latin typeface="Open Sans" panose="020B0606030504020204" pitchFamily="34" charset="0"/>
                <a:ea typeface="Open Sans" panose="020B0606030504020204" pitchFamily="34" charset="0"/>
                <a:cs typeface="Open Sans" panose="020B0606030504020204" pitchFamily="34" charset="0"/>
              </a:rPr>
              <a:t> are associated with </a:t>
            </a:r>
            <a:r>
              <a:rPr lang="en-US" sz="172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conditions of aging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B91A71-F455-4014-9D19-D05B5950740E}"/>
              </a:ext>
            </a:extLst>
          </p:cNvPr>
          <p:cNvSpPr>
            <a:spLocks noGrp="1"/>
          </p:cNvSpPr>
          <p:nvPr>
            <p:ph type="body" idx="1"/>
          </p:nvPr>
        </p:nvSpPr>
        <p:spPr>
          <a:xfrm>
            <a:off x="739571" y="3356281"/>
            <a:ext cx="10515600" cy="1500187"/>
          </a:xfrm>
        </p:spPr>
        <p:txBody>
          <a:bodyPr vert="horz" lIns="91440" tIns="45720" rIns="91440" bIns="45720" rtlCol="0">
            <a:normAutofit fontScale="92500"/>
          </a:bodyPr>
          <a:lstStyle/>
          <a:p>
            <a:r>
              <a:rPr lang="en-US" sz="6000" b="1" dirty="0">
                <a:solidFill>
                  <a:schemeClr val="bg1"/>
                </a:solidFill>
                <a:effectLst>
                  <a:outerShdw blurRad="38100" dist="38100" dir="2700000" algn="tl">
                    <a:srgbClr val="000000">
                      <a:alpha val="43137"/>
                    </a:srgbClr>
                  </a:outerShdw>
                </a:effectLst>
              </a:rPr>
              <a:t>Part Three: Wellness Implications</a:t>
            </a:r>
          </a:p>
        </p:txBody>
      </p:sp>
    </p:spTree>
    <p:extLst>
      <p:ext uri="{BB962C8B-B14F-4D97-AF65-F5344CB8AC3E}">
        <p14:creationId xmlns:p14="http://schemas.microsoft.com/office/powerpoint/2010/main" val="3233704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8A42B-FA35-D75A-F8CB-DCAE0302D096}"/>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5B400BDB-1584-7ACE-6511-2B672EF7E0DB}"/>
              </a:ext>
            </a:extLst>
          </p:cNvPr>
          <p:cNvGrpSpPr/>
          <p:nvPr/>
        </p:nvGrpSpPr>
        <p:grpSpPr>
          <a:xfrm>
            <a:off x="-142281" y="4491082"/>
            <a:ext cx="12567673" cy="2366918"/>
            <a:chOff x="0" y="0"/>
            <a:chExt cx="4816621" cy="907133"/>
          </a:xfrm>
        </p:grpSpPr>
        <p:sp>
          <p:nvSpPr>
            <p:cNvPr id="6" name="Freeform 6">
              <a:extLst>
                <a:ext uri="{FF2B5EF4-FFF2-40B4-BE49-F238E27FC236}">
                  <a16:creationId xmlns:a16="http://schemas.microsoft.com/office/drawing/2014/main" id="{5091DB82-29BD-F027-DE4C-7E4A3A01E529}"/>
                </a:ext>
              </a:extLst>
            </p:cNvPr>
            <p:cNvSpPr/>
            <p:nvPr/>
          </p:nvSpPr>
          <p:spPr>
            <a:xfrm>
              <a:off x="0" y="0"/>
              <a:ext cx="4816621" cy="907133"/>
            </a:xfrm>
            <a:custGeom>
              <a:avLst/>
              <a:gdLst/>
              <a:ahLst/>
              <a:cxnLst/>
              <a:rect l="l" t="t" r="r" b="b"/>
              <a:pathLst>
                <a:path w="4816621" h="907133">
                  <a:moveTo>
                    <a:pt x="0" y="0"/>
                  </a:moveTo>
                  <a:lnTo>
                    <a:pt x="4816621" y="0"/>
                  </a:lnTo>
                  <a:lnTo>
                    <a:pt x="4816621" y="907133"/>
                  </a:lnTo>
                  <a:lnTo>
                    <a:pt x="0" y="907133"/>
                  </a:lnTo>
                  <a:close/>
                </a:path>
              </a:pathLst>
            </a:custGeom>
            <a:solidFill>
              <a:srgbClr val="16948A"/>
            </a:solidFill>
          </p:spPr>
          <p:txBody>
            <a:bodyPr/>
            <a:lstStyle/>
            <a:p>
              <a:endParaRPr lang="en-US"/>
            </a:p>
          </p:txBody>
        </p:sp>
        <p:sp>
          <p:nvSpPr>
            <p:cNvPr id="7" name="TextBox 7">
              <a:extLst>
                <a:ext uri="{FF2B5EF4-FFF2-40B4-BE49-F238E27FC236}">
                  <a16:creationId xmlns:a16="http://schemas.microsoft.com/office/drawing/2014/main" id="{8B077410-8080-646A-CB28-9C59493AE045}"/>
                </a:ext>
              </a:extLst>
            </p:cNvPr>
            <p:cNvSpPr txBox="1"/>
            <p:nvPr/>
          </p:nvSpPr>
          <p:spPr>
            <a:xfrm>
              <a:off x="0" y="-38100"/>
              <a:ext cx="4816621" cy="945233"/>
            </a:xfrm>
            <a:prstGeom prst="rect">
              <a:avLst/>
            </a:prstGeom>
          </p:spPr>
          <p:txBody>
            <a:bodyPr lIns="33867" tIns="33867" rIns="33867" bIns="33867" rtlCol="0" anchor="ctr"/>
            <a:lstStyle/>
            <a:p>
              <a:pPr algn="ctr">
                <a:lnSpc>
                  <a:spcPts val="1773"/>
                </a:lnSpc>
                <a:spcBef>
                  <a:spcPct val="0"/>
                </a:spcBef>
              </a:pPr>
              <a:endParaRPr sz="1200"/>
            </a:p>
          </p:txBody>
        </p:sp>
      </p:grpSp>
      <p:sp>
        <p:nvSpPr>
          <p:cNvPr id="8" name="Freeform 8">
            <a:extLst>
              <a:ext uri="{FF2B5EF4-FFF2-40B4-BE49-F238E27FC236}">
                <a16:creationId xmlns:a16="http://schemas.microsoft.com/office/drawing/2014/main" id="{101729A3-0407-0260-3DBB-84BE0F88B23C}"/>
              </a:ext>
            </a:extLst>
          </p:cNvPr>
          <p:cNvSpPr/>
          <p:nvPr/>
        </p:nvSpPr>
        <p:spPr>
          <a:xfrm>
            <a:off x="9819952" y="5052487"/>
            <a:ext cx="2608057" cy="2877855"/>
          </a:xfrm>
          <a:custGeom>
            <a:avLst/>
            <a:gdLst/>
            <a:ahLst/>
            <a:cxnLst/>
            <a:rect l="l" t="t" r="r" b="b"/>
            <a:pathLst>
              <a:path w="3912085" h="4316783">
                <a:moveTo>
                  <a:pt x="0" y="0"/>
                </a:moveTo>
                <a:lnTo>
                  <a:pt x="3912085" y="0"/>
                </a:lnTo>
                <a:lnTo>
                  <a:pt x="3912085" y="4316783"/>
                </a:lnTo>
                <a:lnTo>
                  <a:pt x="0" y="4316783"/>
                </a:lnTo>
                <a:lnTo>
                  <a:pt x="0" y="0"/>
                </a:lnTo>
                <a:close/>
              </a:path>
            </a:pathLst>
          </a:custGeom>
          <a:blipFill>
            <a:blip r:embed="rId2"/>
            <a:stretch>
              <a:fillRect/>
            </a:stretch>
          </a:blipFill>
        </p:spPr>
        <p:txBody>
          <a:bodyPr/>
          <a:lstStyle/>
          <a:p>
            <a:endParaRPr lang="en-US"/>
          </a:p>
        </p:txBody>
      </p:sp>
      <p:sp>
        <p:nvSpPr>
          <p:cNvPr id="9" name="Freeform 9">
            <a:extLst>
              <a:ext uri="{FF2B5EF4-FFF2-40B4-BE49-F238E27FC236}">
                <a16:creationId xmlns:a16="http://schemas.microsoft.com/office/drawing/2014/main" id="{B69D5FB6-7932-B80E-C6A4-4C155366C32C}"/>
              </a:ext>
            </a:extLst>
          </p:cNvPr>
          <p:cNvSpPr/>
          <p:nvPr/>
        </p:nvSpPr>
        <p:spPr>
          <a:xfrm>
            <a:off x="-1434429" y="4583573"/>
            <a:ext cx="2608057" cy="2877855"/>
          </a:xfrm>
          <a:custGeom>
            <a:avLst/>
            <a:gdLst/>
            <a:ahLst/>
            <a:cxnLst/>
            <a:rect l="l" t="t" r="r" b="b"/>
            <a:pathLst>
              <a:path w="3912085" h="4316783">
                <a:moveTo>
                  <a:pt x="0" y="0"/>
                </a:moveTo>
                <a:lnTo>
                  <a:pt x="3912085" y="0"/>
                </a:lnTo>
                <a:lnTo>
                  <a:pt x="3912085" y="4316783"/>
                </a:lnTo>
                <a:lnTo>
                  <a:pt x="0" y="4316783"/>
                </a:lnTo>
                <a:lnTo>
                  <a:pt x="0" y="0"/>
                </a:lnTo>
                <a:close/>
              </a:path>
            </a:pathLst>
          </a:custGeom>
          <a:blipFill>
            <a:blip r:embed="rId2"/>
            <a:stretch>
              <a:fillRect/>
            </a:stretch>
          </a:blipFill>
        </p:spPr>
        <p:txBody>
          <a:bodyPr/>
          <a:lstStyle/>
          <a:p>
            <a:endParaRPr lang="en-US"/>
          </a:p>
        </p:txBody>
      </p:sp>
      <p:sp>
        <p:nvSpPr>
          <p:cNvPr id="10" name="Freeform 10">
            <a:extLst>
              <a:ext uri="{FF2B5EF4-FFF2-40B4-BE49-F238E27FC236}">
                <a16:creationId xmlns:a16="http://schemas.microsoft.com/office/drawing/2014/main" id="{D290C934-C682-DC54-AC3F-9F212ECC90DA}"/>
              </a:ext>
            </a:extLst>
          </p:cNvPr>
          <p:cNvSpPr/>
          <p:nvPr/>
        </p:nvSpPr>
        <p:spPr>
          <a:xfrm>
            <a:off x="10243900" y="-379711"/>
            <a:ext cx="2961621" cy="3267995"/>
          </a:xfrm>
          <a:custGeom>
            <a:avLst/>
            <a:gdLst/>
            <a:ahLst/>
            <a:cxnLst/>
            <a:rect l="l" t="t" r="r" b="b"/>
            <a:pathLst>
              <a:path w="4442431" h="4901993">
                <a:moveTo>
                  <a:pt x="0" y="0"/>
                </a:moveTo>
                <a:lnTo>
                  <a:pt x="4442432" y="0"/>
                </a:lnTo>
                <a:lnTo>
                  <a:pt x="4442432" y="4901993"/>
                </a:lnTo>
                <a:lnTo>
                  <a:pt x="0" y="4901993"/>
                </a:lnTo>
                <a:lnTo>
                  <a:pt x="0" y="0"/>
                </a:lnTo>
                <a:close/>
              </a:path>
            </a:pathLst>
          </a:custGeom>
          <a:blipFill>
            <a:blip r:embed="rId2"/>
            <a:stretch>
              <a:fillRect/>
            </a:stretch>
          </a:blipFill>
        </p:spPr>
        <p:txBody>
          <a:bodyPr/>
          <a:lstStyle/>
          <a:p>
            <a:endParaRPr lang="en-US"/>
          </a:p>
        </p:txBody>
      </p:sp>
      <p:sp>
        <p:nvSpPr>
          <p:cNvPr id="11" name="Freeform 11">
            <a:extLst>
              <a:ext uri="{FF2B5EF4-FFF2-40B4-BE49-F238E27FC236}">
                <a16:creationId xmlns:a16="http://schemas.microsoft.com/office/drawing/2014/main" id="{EA99F389-D2D5-D532-4AC0-EB148446C969}"/>
              </a:ext>
            </a:extLst>
          </p:cNvPr>
          <p:cNvSpPr/>
          <p:nvPr/>
        </p:nvSpPr>
        <p:spPr>
          <a:xfrm rot="9267724">
            <a:off x="-1431420" y="1484723"/>
            <a:ext cx="793655" cy="448302"/>
          </a:xfrm>
          <a:custGeom>
            <a:avLst/>
            <a:gdLst/>
            <a:ahLst/>
            <a:cxnLst/>
            <a:rect l="l" t="t" r="r" b="b"/>
            <a:pathLst>
              <a:path w="1190483" h="672453">
                <a:moveTo>
                  <a:pt x="0" y="0"/>
                </a:moveTo>
                <a:lnTo>
                  <a:pt x="1190483" y="0"/>
                </a:lnTo>
                <a:lnTo>
                  <a:pt x="1190483" y="672454"/>
                </a:lnTo>
                <a:lnTo>
                  <a:pt x="0" y="672454"/>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81A441B5-7052-5261-0F12-30DECC021A62}"/>
              </a:ext>
            </a:extLst>
          </p:cNvPr>
          <p:cNvSpPr/>
          <p:nvPr/>
        </p:nvSpPr>
        <p:spPr>
          <a:xfrm>
            <a:off x="-1034592" y="-863878"/>
            <a:ext cx="2346095" cy="1912067"/>
          </a:xfrm>
          <a:custGeom>
            <a:avLst/>
            <a:gdLst/>
            <a:ahLst/>
            <a:cxnLst/>
            <a:rect l="l" t="t" r="r" b="b"/>
            <a:pathLst>
              <a:path w="3519143" h="2868101">
                <a:moveTo>
                  <a:pt x="0" y="0"/>
                </a:moveTo>
                <a:lnTo>
                  <a:pt x="3519143" y="0"/>
                </a:lnTo>
                <a:lnTo>
                  <a:pt x="3519143" y="2868101"/>
                </a:lnTo>
                <a:lnTo>
                  <a:pt x="0" y="2868101"/>
                </a:lnTo>
                <a:lnTo>
                  <a:pt x="0" y="0"/>
                </a:lnTo>
                <a:close/>
              </a:path>
            </a:pathLst>
          </a:custGeom>
          <a:blipFill>
            <a:blip r:embed="rId4"/>
            <a:stretch>
              <a:fillRect/>
            </a:stretch>
          </a:blipFill>
        </p:spPr>
        <p:txBody>
          <a:bodyPr/>
          <a:lstStyle/>
          <a:p>
            <a:endParaRPr lang="en-US"/>
          </a:p>
        </p:txBody>
      </p:sp>
      <p:sp>
        <p:nvSpPr>
          <p:cNvPr id="14" name="TextBox 14">
            <a:extLst>
              <a:ext uri="{FF2B5EF4-FFF2-40B4-BE49-F238E27FC236}">
                <a16:creationId xmlns:a16="http://schemas.microsoft.com/office/drawing/2014/main" id="{E80C884F-3053-0996-9352-D15B16A4E1E6}"/>
              </a:ext>
            </a:extLst>
          </p:cNvPr>
          <p:cNvSpPr txBox="1"/>
          <p:nvPr/>
        </p:nvSpPr>
        <p:spPr>
          <a:xfrm>
            <a:off x="1502640" y="217420"/>
            <a:ext cx="8741260" cy="1066126"/>
          </a:xfrm>
          <a:prstGeom prst="rect">
            <a:avLst/>
          </a:prstGeom>
        </p:spPr>
        <p:txBody>
          <a:bodyPr lIns="0" tIns="0" rIns="0" bIns="0" rtlCol="0" anchor="t">
            <a:spAutoFit/>
          </a:bodyPr>
          <a:lstStyle/>
          <a:p>
            <a:pPr algn="ctr">
              <a:lnSpc>
                <a:spcPts val="5564"/>
              </a:lnSpc>
            </a:pPr>
            <a:r>
              <a:rPr lang="en-US" sz="3974" b="1" spc="91" dirty="0">
                <a:solidFill>
                  <a:srgbClr val="F4F4F4"/>
                </a:solidFill>
                <a:latin typeface="Poppins Ultra-Bold"/>
                <a:ea typeface="Poppins Ultra-Bold"/>
                <a:cs typeface="Poppins Ultra-Bold"/>
                <a:sym typeface="Poppins Ultra-Bold"/>
              </a:rPr>
              <a:t>Cardiovascular Health in Women</a:t>
            </a:r>
            <a:endParaRPr lang="en-US" sz="2041" b="1" spc="47" dirty="0">
              <a:solidFill>
                <a:srgbClr val="F4F4F4"/>
              </a:solidFill>
              <a:latin typeface="Poppins Ultra-Bold"/>
              <a:ea typeface="Poppins Ultra-Bold"/>
              <a:cs typeface="Poppins Ultra-Bold"/>
              <a:sym typeface="Poppins Ultra-Bold"/>
            </a:endParaRPr>
          </a:p>
          <a:p>
            <a:pPr algn="ctr">
              <a:lnSpc>
                <a:spcPts val="2857"/>
              </a:lnSpc>
            </a:pPr>
            <a:endParaRPr lang="en-US" sz="2041" b="1" spc="47" dirty="0">
              <a:solidFill>
                <a:srgbClr val="F4F4F4"/>
              </a:solidFill>
              <a:latin typeface="Poppins Ultra-Bold"/>
              <a:ea typeface="Poppins Ultra-Bold"/>
              <a:cs typeface="Poppins Ultra-Bold"/>
              <a:sym typeface="Poppins Ultra-Bold"/>
            </a:endParaRPr>
          </a:p>
        </p:txBody>
      </p:sp>
      <p:sp>
        <p:nvSpPr>
          <p:cNvPr id="20" name="TextBox 19">
            <a:extLst>
              <a:ext uri="{FF2B5EF4-FFF2-40B4-BE49-F238E27FC236}">
                <a16:creationId xmlns:a16="http://schemas.microsoft.com/office/drawing/2014/main" id="{D804A698-7B99-AFCD-2932-7646A05B4E6C}"/>
              </a:ext>
            </a:extLst>
          </p:cNvPr>
          <p:cNvSpPr txBox="1"/>
          <p:nvPr/>
        </p:nvSpPr>
        <p:spPr>
          <a:xfrm>
            <a:off x="1295400" y="1254286"/>
            <a:ext cx="9601200" cy="2000548"/>
          </a:xfrm>
          <a:prstGeom prst="rect">
            <a:avLst/>
          </a:prstGeom>
          <a:noFill/>
        </p:spPr>
        <p:txBody>
          <a:bodyPr wrap="square">
            <a:spAutoFit/>
          </a:bodyPr>
          <a:lstStyle/>
          <a:p>
            <a:pPr marL="0" indent="0" algn="ctr">
              <a:buNone/>
            </a:pPr>
            <a:endParaRPr lang="en-US" sz="2400" b="1" dirty="0">
              <a:solidFill>
                <a:srgbClr val="3C38BF"/>
              </a:solidFill>
              <a:latin typeface="Open Sans Bold"/>
              <a:ea typeface="Open Sans Bold"/>
              <a:cs typeface="Open Sans Bold"/>
            </a:endParaRPr>
          </a:p>
          <a:p>
            <a:pPr algn="ctr"/>
            <a:r>
              <a:rPr lang="en-US" sz="2400" b="1" dirty="0">
                <a:solidFill>
                  <a:srgbClr val="3C38BF"/>
                </a:solidFill>
                <a:latin typeface="Open Sans Bold"/>
                <a:ea typeface="Open Sans Bold"/>
                <a:cs typeface="Open Sans Bold"/>
              </a:rPr>
              <a:t>CVD is #1 cause of death </a:t>
            </a:r>
            <a:r>
              <a:rPr lang="en-US" sz="2400" b="1" i="1" dirty="0">
                <a:solidFill>
                  <a:srgbClr val="3C38BF"/>
                </a:solidFill>
                <a:latin typeface="Open Sans Bold"/>
                <a:ea typeface="Open Sans Bold"/>
                <a:cs typeface="Open Sans Bold"/>
              </a:rPr>
              <a:t>in women</a:t>
            </a:r>
            <a:r>
              <a:rPr lang="en-US" sz="2400" b="1" dirty="0">
                <a:solidFill>
                  <a:srgbClr val="3C38BF"/>
                </a:solidFill>
                <a:latin typeface="Open Sans Bold"/>
                <a:ea typeface="Open Sans Bold"/>
                <a:cs typeface="Open Sans Bold"/>
              </a:rPr>
              <a:t>!</a:t>
            </a:r>
          </a:p>
          <a:p>
            <a:pPr marL="0" indent="0" algn="ctr">
              <a:buNone/>
            </a:pPr>
            <a:endParaRPr lang="en-US" sz="2400" b="1" dirty="0">
              <a:solidFill>
                <a:srgbClr val="3C38BF"/>
              </a:solidFill>
              <a:latin typeface="Open Sans Bold"/>
              <a:ea typeface="Open Sans Bold"/>
              <a:cs typeface="Open Sans Bold"/>
            </a:endParaRPr>
          </a:p>
          <a:p>
            <a:pPr algn="ctr"/>
            <a:endParaRPr lang="en-US" sz="2800" dirty="0"/>
          </a:p>
          <a:p>
            <a:pPr algn="ctr"/>
            <a:endParaRPr lang="en-US" sz="2400" b="1" dirty="0">
              <a:solidFill>
                <a:srgbClr val="16948A"/>
              </a:solidFill>
              <a:latin typeface="Open Sans Bold"/>
              <a:ea typeface="Open Sans Bold"/>
              <a:cs typeface="Open Sans Bold"/>
            </a:endParaRPr>
          </a:p>
        </p:txBody>
      </p:sp>
      <p:sp>
        <p:nvSpPr>
          <p:cNvPr id="21" name="TextBox 20">
            <a:extLst>
              <a:ext uri="{FF2B5EF4-FFF2-40B4-BE49-F238E27FC236}">
                <a16:creationId xmlns:a16="http://schemas.microsoft.com/office/drawing/2014/main" id="{D6511291-C221-43A6-33C2-4DC86CEECFB2}"/>
              </a:ext>
            </a:extLst>
          </p:cNvPr>
          <p:cNvSpPr txBox="1"/>
          <p:nvPr/>
        </p:nvSpPr>
        <p:spPr>
          <a:xfrm>
            <a:off x="2888376" y="6473279"/>
            <a:ext cx="8932397" cy="384721"/>
          </a:xfrm>
          <a:prstGeom prst="rect">
            <a:avLst/>
          </a:prstGeom>
          <a:noFill/>
        </p:spPr>
        <p:txBody>
          <a:bodyPr wrap="square" rtlCol="0">
            <a:spAutoFit/>
          </a:bodyPr>
          <a:lstStyle/>
          <a:p>
            <a:r>
              <a:rPr lang="en-US" sz="1000" dirty="0">
                <a:solidFill>
                  <a:schemeClr val="bg1"/>
                </a:solidFill>
                <a:latin typeface="Arial" panose="020B0604020202020204" pitchFamily="34" charset="0"/>
              </a:rPr>
              <a:t>Garcia M et al. Cardiovascular Disease in Women: Clinical Perspectives. Circ Res. 2016 Apr 15;118(8):1273-93.</a:t>
            </a:r>
          </a:p>
          <a:p>
            <a:endParaRPr lang="en-US" sz="900" dirty="0"/>
          </a:p>
        </p:txBody>
      </p:sp>
      <p:sp>
        <p:nvSpPr>
          <p:cNvPr id="3" name="TextBox 2">
            <a:extLst>
              <a:ext uri="{FF2B5EF4-FFF2-40B4-BE49-F238E27FC236}">
                <a16:creationId xmlns:a16="http://schemas.microsoft.com/office/drawing/2014/main" id="{FB64BEEB-51CF-F16C-8A17-A806BF656D03}"/>
              </a:ext>
            </a:extLst>
          </p:cNvPr>
          <p:cNvSpPr txBox="1"/>
          <p:nvPr/>
        </p:nvSpPr>
        <p:spPr>
          <a:xfrm>
            <a:off x="2472096" y="2271388"/>
            <a:ext cx="7347856" cy="1938992"/>
          </a:xfrm>
          <a:prstGeom prst="rect">
            <a:avLst/>
          </a:prstGeom>
          <a:noFill/>
        </p:spPr>
        <p:txBody>
          <a:bodyPr wrap="square">
            <a:spAutoFit/>
          </a:bodyPr>
          <a:lstStyle/>
          <a:p>
            <a:r>
              <a:rPr lang="en-US" sz="2400" b="1" dirty="0">
                <a:solidFill>
                  <a:srgbClr val="16948A"/>
                </a:solidFill>
                <a:latin typeface="Open Sans Bold"/>
                <a:ea typeface="Open Sans Bold"/>
                <a:cs typeface="Open Sans Bold"/>
              </a:rPr>
              <a:t>Typical risk factors pose a greater relative risk for women than men</a:t>
            </a:r>
          </a:p>
          <a:p>
            <a:endParaRPr lang="en-US" sz="2400" b="1" dirty="0">
              <a:solidFill>
                <a:srgbClr val="16948A"/>
              </a:solidFill>
              <a:latin typeface="Open Sans Bold"/>
              <a:ea typeface="Open Sans Bold"/>
              <a:cs typeface="Open Sans Bold"/>
            </a:endParaRPr>
          </a:p>
          <a:p>
            <a:r>
              <a:rPr lang="en-US" sz="2400" b="1" dirty="0">
                <a:solidFill>
                  <a:srgbClr val="16948A"/>
                </a:solidFill>
                <a:latin typeface="Open Sans Bold"/>
                <a:ea typeface="Open Sans Bold"/>
                <a:cs typeface="Open Sans Bold"/>
              </a:rPr>
              <a:t>Risk of CVD increases after menopause because of loss of protective effect of estrogen</a:t>
            </a:r>
          </a:p>
        </p:txBody>
      </p:sp>
    </p:spTree>
    <p:extLst>
      <p:ext uri="{BB962C8B-B14F-4D97-AF65-F5344CB8AC3E}">
        <p14:creationId xmlns:p14="http://schemas.microsoft.com/office/powerpoint/2010/main" val="1566002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701A72-297B-F390-53F7-FA566C77B57C}"/>
              </a:ext>
            </a:extLst>
          </p:cNvPr>
          <p:cNvSpPr/>
          <p:nvPr/>
        </p:nvSpPr>
        <p:spPr>
          <a:xfrm>
            <a:off x="6756393" y="1196015"/>
            <a:ext cx="5435608" cy="5440680"/>
          </a:xfrm>
          <a:prstGeom prst="rect">
            <a:avLst/>
          </a:pr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5E0CA3-408D-0DCA-921C-55276191C965}"/>
              </a:ext>
            </a:extLst>
          </p:cNvPr>
          <p:cNvSpPr>
            <a:spLocks noGrp="1"/>
          </p:cNvSpPr>
          <p:nvPr>
            <p:ph type="title"/>
          </p:nvPr>
        </p:nvSpPr>
        <p:spPr/>
        <p:txBody>
          <a:bodyPr/>
          <a:lstStyle/>
          <a:p>
            <a:r>
              <a:rPr lang="en-US" sz="4400" dirty="0"/>
              <a:t>Cardiovascular Health</a:t>
            </a:r>
            <a:endParaRPr lang="en-US" dirty="0"/>
          </a:p>
        </p:txBody>
      </p:sp>
      <p:sp>
        <p:nvSpPr>
          <p:cNvPr id="3" name="Content Placeholder 2">
            <a:extLst>
              <a:ext uri="{FF2B5EF4-FFF2-40B4-BE49-F238E27FC236}">
                <a16:creationId xmlns:a16="http://schemas.microsoft.com/office/drawing/2014/main" id="{DB559779-CB78-F589-873A-E145B0ACABEF}"/>
              </a:ext>
            </a:extLst>
          </p:cNvPr>
          <p:cNvSpPr>
            <a:spLocks noGrp="1"/>
          </p:cNvSpPr>
          <p:nvPr>
            <p:ph sz="half" idx="1"/>
          </p:nvPr>
        </p:nvSpPr>
        <p:spPr>
          <a:xfrm>
            <a:off x="361646" y="1758029"/>
            <a:ext cx="2250927" cy="4351338"/>
          </a:xfrm>
        </p:spPr>
        <p:txBody>
          <a:bodyPr>
            <a:normAutofit/>
          </a:bodyPr>
          <a:lstStyle/>
          <a:p>
            <a:pPr marL="0" indent="0">
              <a:buNone/>
            </a:pPr>
            <a:r>
              <a:rPr lang="en-US" sz="2000" b="1" dirty="0">
                <a:solidFill>
                  <a:srgbClr val="16948A"/>
                </a:solidFill>
                <a:latin typeface="Open Sans Bold"/>
                <a:ea typeface="Open Sans Bold"/>
                <a:cs typeface="Open Sans Bold"/>
              </a:rPr>
              <a:t>ROS (in blood and cells)</a:t>
            </a:r>
          </a:p>
          <a:p>
            <a:pPr marL="0" indent="0">
              <a:buNone/>
            </a:pPr>
            <a:r>
              <a:rPr lang="en-US" sz="2000" b="1" dirty="0">
                <a:solidFill>
                  <a:srgbClr val="16948A"/>
                </a:solidFill>
                <a:latin typeface="Open Sans Bold"/>
                <a:ea typeface="Open Sans Bold"/>
                <a:cs typeface="Open Sans Bold"/>
              </a:rPr>
              <a:t>+</a:t>
            </a:r>
          </a:p>
          <a:p>
            <a:pPr marL="0" indent="0">
              <a:buNone/>
            </a:pPr>
            <a:r>
              <a:rPr lang="en-US" sz="2000" b="1" dirty="0">
                <a:solidFill>
                  <a:srgbClr val="16948A"/>
                </a:solidFill>
                <a:latin typeface="Open Sans Bold"/>
                <a:ea typeface="Open Sans Bold"/>
                <a:cs typeface="Open Sans Bold"/>
              </a:rPr>
              <a:t>Mitochondrial dysfunction</a:t>
            </a:r>
          </a:p>
          <a:p>
            <a:pPr marL="0" indent="0">
              <a:buNone/>
            </a:pPr>
            <a:r>
              <a:rPr lang="en-US" sz="2000" b="1" dirty="0">
                <a:solidFill>
                  <a:srgbClr val="16948A"/>
                </a:solidFill>
                <a:latin typeface="Open Sans Bold"/>
                <a:ea typeface="Open Sans Bold"/>
                <a:cs typeface="Open Sans Bold"/>
              </a:rPr>
              <a:t>+</a:t>
            </a:r>
          </a:p>
          <a:p>
            <a:pPr marL="0" indent="0">
              <a:buNone/>
            </a:pPr>
            <a:r>
              <a:rPr lang="en-US" sz="2000" b="1" dirty="0">
                <a:solidFill>
                  <a:srgbClr val="16948A"/>
                </a:solidFill>
                <a:latin typeface="Open Sans Bold"/>
                <a:ea typeface="Open Sans Bold"/>
                <a:cs typeface="Open Sans Bold"/>
              </a:rPr>
              <a:t>Ubiquinol depletion</a:t>
            </a:r>
          </a:p>
        </p:txBody>
      </p:sp>
      <p:sp>
        <p:nvSpPr>
          <p:cNvPr id="5" name="TextBox 4">
            <a:extLst>
              <a:ext uri="{FF2B5EF4-FFF2-40B4-BE49-F238E27FC236}">
                <a16:creationId xmlns:a16="http://schemas.microsoft.com/office/drawing/2014/main" id="{C25B52B7-98D7-849B-A792-10950B54A30B}"/>
              </a:ext>
            </a:extLst>
          </p:cNvPr>
          <p:cNvSpPr txBox="1"/>
          <p:nvPr/>
        </p:nvSpPr>
        <p:spPr>
          <a:xfrm>
            <a:off x="0" y="5716056"/>
            <a:ext cx="6621557" cy="1477328"/>
          </a:xfrm>
          <a:prstGeom prst="rect">
            <a:avLst/>
          </a:prstGeom>
          <a:noFill/>
        </p:spPr>
        <p:txBody>
          <a:bodyPr wrap="square" rtlCol="0">
            <a:spAutoFit/>
          </a:bodyPr>
          <a:lstStyle/>
          <a:p>
            <a:r>
              <a:rPr lang="en-US" sz="900" dirty="0" err="1">
                <a:effectLst/>
                <a:latin typeface="Arial" panose="020B0604020202020204" pitchFamily="34" charset="0"/>
                <a:ea typeface="Calibri" panose="020F0502020204030204" pitchFamily="34" charset="0"/>
                <a:cs typeface="Times New Roman" panose="02020603050405020304" pitchFamily="18" charset="0"/>
              </a:rPr>
              <a:t>Chiong</a:t>
            </a:r>
            <a:r>
              <a:rPr lang="en-US" sz="900" dirty="0">
                <a:effectLst/>
                <a:latin typeface="Arial" panose="020B0604020202020204" pitchFamily="34" charset="0"/>
                <a:ea typeface="Calibri" panose="020F0502020204030204" pitchFamily="34" charset="0"/>
                <a:cs typeface="Times New Roman" panose="02020603050405020304" pitchFamily="18" charset="0"/>
              </a:rPr>
              <a:t> M et al. Mitochondrial metabolism and the control of vascular smooth muscle cell proliferation. Front Cell Dev Biol. 2014 Dec 15;2:72.</a:t>
            </a:r>
          </a:p>
          <a:p>
            <a:r>
              <a:rPr lang="en-US" sz="900" dirty="0">
                <a:effectLst/>
                <a:latin typeface="Arial" panose="020B0604020202020204" pitchFamily="34" charset="0"/>
                <a:ea typeface="Calibri" panose="020F0502020204030204" pitchFamily="34" charset="0"/>
              </a:rPr>
              <a:t>Zhu T et al. Mitochondrial dynamics in vascular remodeling and target-organ damage. Front Cardiovasc Med. 2023 Feb 13;10:1067732.</a:t>
            </a:r>
          </a:p>
          <a:p>
            <a:r>
              <a:rPr lang="en-US" sz="900" u="none" strike="noStrike" dirty="0">
                <a:effectLst/>
                <a:latin typeface="Arial" panose="020B0604020202020204" pitchFamily="34" charset="0"/>
                <a:ea typeface="Calibri" panose="020F0502020204030204" pitchFamily="34" charset="0"/>
                <a:cs typeface="Times New Roman" panose="02020603050405020304" pitchFamily="18" charset="0"/>
              </a:rPr>
              <a:t>Stocker R.</a:t>
            </a:r>
            <a:r>
              <a:rPr lang="en-US" sz="900" u="none" strike="noStrike" dirty="0">
                <a:latin typeface="Arial" panose="020B0604020202020204" pitchFamily="34" charset="0"/>
                <a:ea typeface="Calibri" panose="020F0502020204030204" pitchFamily="34" charset="0"/>
                <a:cs typeface="Times New Roman" panose="02020603050405020304" pitchFamily="18" charset="0"/>
              </a:rPr>
              <a:t> </a:t>
            </a:r>
            <a:r>
              <a:rPr lang="en-US" sz="900" dirty="0">
                <a:effectLst/>
                <a:latin typeface="Arial" panose="020B0604020202020204" pitchFamily="34" charset="0"/>
                <a:ea typeface="Calibri" panose="020F0502020204030204" pitchFamily="34" charset="0"/>
                <a:cs typeface="Times New Roman" panose="02020603050405020304" pitchFamily="18" charset="0"/>
              </a:rPr>
              <a:t>Ubiquinol-10 protects human low density lipoprotein more efficiently against lipid peroxidation than does alpha-tocopherol. </a:t>
            </a:r>
            <a:r>
              <a:rPr lang="en-US" sz="900" u="none" strike="noStrike" dirty="0">
                <a:effectLst/>
                <a:latin typeface="Arial" panose="020B0604020202020204" pitchFamily="34" charset="0"/>
                <a:ea typeface="Calibri" panose="020F0502020204030204" pitchFamily="34" charset="0"/>
                <a:cs typeface="Times New Roman" panose="02020603050405020304" pitchFamily="18" charset="0"/>
              </a:rPr>
              <a:t>Proc Natl </a:t>
            </a:r>
            <a:r>
              <a:rPr lang="en-US" sz="900" u="none" strike="noStrike" dirty="0" err="1">
                <a:effectLst/>
                <a:latin typeface="Arial" panose="020B0604020202020204" pitchFamily="34" charset="0"/>
                <a:ea typeface="Calibri" panose="020F0502020204030204" pitchFamily="34" charset="0"/>
                <a:cs typeface="Times New Roman" panose="02020603050405020304" pitchFamily="18" charset="0"/>
              </a:rPr>
              <a:t>Acad</a:t>
            </a:r>
            <a:r>
              <a:rPr lang="en-US" sz="900" u="none" strike="noStrike" dirty="0">
                <a:effectLst/>
                <a:latin typeface="Arial" panose="020B0604020202020204" pitchFamily="34" charset="0"/>
                <a:ea typeface="Calibri" panose="020F0502020204030204" pitchFamily="34" charset="0"/>
                <a:cs typeface="Times New Roman" panose="02020603050405020304" pitchFamily="18" charset="0"/>
              </a:rPr>
              <a:t> Sci USA.</a:t>
            </a:r>
            <a:r>
              <a:rPr lang="en-US" sz="900" dirty="0">
                <a:effectLst/>
                <a:latin typeface="Arial" panose="020B0604020202020204" pitchFamily="34" charset="0"/>
                <a:ea typeface="Calibri" panose="020F0502020204030204" pitchFamily="34" charset="0"/>
                <a:cs typeface="Times New Roman" panose="02020603050405020304" pitchFamily="18" charset="0"/>
              </a:rPr>
              <a:t>1991 Mar 1;88(5):1646-50.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900" dirty="0">
              <a:effectLst/>
              <a:latin typeface="Times New Roman" panose="02020603050405020304" pitchFamily="18" charset="0"/>
              <a:ea typeface="Times New Roman" panose="02020603050405020304" pitchFamily="18" charset="0"/>
            </a:endParaRPr>
          </a:p>
          <a:p>
            <a:r>
              <a:rPr lang="en-US" sz="900" dirty="0">
                <a:effectLst/>
                <a:latin typeface="Arial" panose="020B060402020202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0" name="TextBox 9">
            <a:extLst>
              <a:ext uri="{FF2B5EF4-FFF2-40B4-BE49-F238E27FC236}">
                <a16:creationId xmlns:a16="http://schemas.microsoft.com/office/drawing/2014/main" id="{208E31CC-EAEE-0754-BF0A-EED1388097C4}"/>
              </a:ext>
            </a:extLst>
          </p:cNvPr>
          <p:cNvSpPr txBox="1"/>
          <p:nvPr/>
        </p:nvSpPr>
        <p:spPr>
          <a:xfrm>
            <a:off x="6756392" y="1869681"/>
            <a:ext cx="822175" cy="649024"/>
          </a:xfrm>
          <a:prstGeom prst="rect">
            <a:avLst/>
          </a:prstGeom>
        </p:spPr>
        <p:txBody>
          <a:bodyPr lIns="0" tIns="0" rIns="0" bIns="0" rtlCol="0" anchor="t">
            <a:spAutoFit/>
          </a:bodyPr>
          <a:lstStyle/>
          <a:p>
            <a:pPr algn="ctr">
              <a:lnSpc>
                <a:spcPts val="5362"/>
              </a:lnSpc>
            </a:pPr>
            <a:r>
              <a:rPr lang="en-US" sz="3830" b="1" dirty="0">
                <a:solidFill>
                  <a:schemeClr val="bg1"/>
                </a:solidFill>
                <a:latin typeface="Poppins Ultra-Bold"/>
                <a:ea typeface="Poppins Ultra-Bold"/>
                <a:cs typeface="Poppins Ultra-Bold"/>
                <a:sym typeface="Poppins Ultra-Bold"/>
              </a:rPr>
              <a:t>1</a:t>
            </a:r>
          </a:p>
        </p:txBody>
      </p:sp>
      <p:sp>
        <p:nvSpPr>
          <p:cNvPr id="11" name="TextBox 11">
            <a:extLst>
              <a:ext uri="{FF2B5EF4-FFF2-40B4-BE49-F238E27FC236}">
                <a16:creationId xmlns:a16="http://schemas.microsoft.com/office/drawing/2014/main" id="{0945EB6E-76DB-0966-3F6B-227778130D6C}"/>
              </a:ext>
            </a:extLst>
          </p:cNvPr>
          <p:cNvSpPr txBox="1"/>
          <p:nvPr/>
        </p:nvSpPr>
        <p:spPr>
          <a:xfrm>
            <a:off x="6756392" y="3240274"/>
            <a:ext cx="822175" cy="649024"/>
          </a:xfrm>
          <a:prstGeom prst="rect">
            <a:avLst/>
          </a:prstGeom>
        </p:spPr>
        <p:txBody>
          <a:bodyPr lIns="0" tIns="0" rIns="0" bIns="0" rtlCol="0" anchor="t">
            <a:spAutoFit/>
          </a:bodyPr>
          <a:lstStyle/>
          <a:p>
            <a:pPr algn="ctr">
              <a:lnSpc>
                <a:spcPts val="5362"/>
              </a:lnSpc>
            </a:pPr>
            <a:r>
              <a:rPr lang="en-US" sz="3830" b="1" dirty="0">
                <a:solidFill>
                  <a:schemeClr val="bg1"/>
                </a:solidFill>
                <a:latin typeface="Poppins Ultra-Bold"/>
                <a:ea typeface="Poppins Ultra-Bold"/>
                <a:cs typeface="Poppins Ultra-Bold"/>
                <a:sym typeface="Poppins Ultra-Bold"/>
              </a:rPr>
              <a:t>2</a:t>
            </a:r>
          </a:p>
        </p:txBody>
      </p:sp>
      <p:sp>
        <p:nvSpPr>
          <p:cNvPr id="12" name="TextBox 12">
            <a:extLst>
              <a:ext uri="{FF2B5EF4-FFF2-40B4-BE49-F238E27FC236}">
                <a16:creationId xmlns:a16="http://schemas.microsoft.com/office/drawing/2014/main" id="{67F0C993-84CF-25F6-CB55-DC7B827D531C}"/>
              </a:ext>
            </a:extLst>
          </p:cNvPr>
          <p:cNvSpPr txBox="1"/>
          <p:nvPr/>
        </p:nvSpPr>
        <p:spPr>
          <a:xfrm>
            <a:off x="7552141" y="3340325"/>
            <a:ext cx="4580308" cy="1384353"/>
          </a:xfrm>
          <a:prstGeom prst="rect">
            <a:avLst/>
          </a:prstGeom>
        </p:spPr>
        <p:txBody>
          <a:bodyPr lIns="0" tIns="0" rIns="0" bIns="0" rtlCol="0" anchor="t">
            <a:spAutoFit/>
          </a:bodyPr>
          <a:lstStyle/>
          <a:p>
            <a:r>
              <a:rPr lang="en-US" sz="1799" b="1" dirty="0">
                <a:solidFill>
                  <a:schemeClr val="bg1"/>
                </a:solidFill>
                <a:latin typeface="Open Sans Bold"/>
                <a:ea typeface="Open Sans Bold"/>
                <a:cs typeface="Open Sans Bold"/>
              </a:rPr>
              <a:t>An imbalance of fission and fusion is thought to correlate with uncontrolled growth of blood vessel (endothelial) cells and accelerate vascular remodeling</a:t>
            </a:r>
          </a:p>
        </p:txBody>
      </p:sp>
      <p:sp>
        <p:nvSpPr>
          <p:cNvPr id="13" name="TextBox 13">
            <a:extLst>
              <a:ext uri="{FF2B5EF4-FFF2-40B4-BE49-F238E27FC236}">
                <a16:creationId xmlns:a16="http://schemas.microsoft.com/office/drawing/2014/main" id="{B2B7BCED-6278-9815-D3B2-C490D95BF070}"/>
              </a:ext>
            </a:extLst>
          </p:cNvPr>
          <p:cNvSpPr txBox="1"/>
          <p:nvPr/>
        </p:nvSpPr>
        <p:spPr>
          <a:xfrm>
            <a:off x="6743861" y="4911221"/>
            <a:ext cx="822175" cy="649024"/>
          </a:xfrm>
          <a:prstGeom prst="rect">
            <a:avLst/>
          </a:prstGeom>
        </p:spPr>
        <p:txBody>
          <a:bodyPr lIns="0" tIns="0" rIns="0" bIns="0" rtlCol="0" anchor="t">
            <a:spAutoFit/>
          </a:bodyPr>
          <a:lstStyle/>
          <a:p>
            <a:pPr algn="ctr">
              <a:lnSpc>
                <a:spcPts val="5362"/>
              </a:lnSpc>
            </a:pPr>
            <a:r>
              <a:rPr lang="en-US" sz="3830" b="1" dirty="0">
                <a:solidFill>
                  <a:schemeClr val="bg1"/>
                </a:solidFill>
                <a:latin typeface="Poppins Ultra-Bold"/>
                <a:ea typeface="Poppins Ultra-Bold"/>
                <a:cs typeface="Poppins Ultra-Bold"/>
                <a:sym typeface="Poppins Ultra-Bold"/>
              </a:rPr>
              <a:t>3</a:t>
            </a:r>
          </a:p>
        </p:txBody>
      </p:sp>
      <p:sp>
        <p:nvSpPr>
          <p:cNvPr id="14" name="TextBox 14">
            <a:extLst>
              <a:ext uri="{FF2B5EF4-FFF2-40B4-BE49-F238E27FC236}">
                <a16:creationId xmlns:a16="http://schemas.microsoft.com/office/drawing/2014/main" id="{E91B7012-CD09-3CA4-6093-FC9C900F99EA}"/>
              </a:ext>
            </a:extLst>
          </p:cNvPr>
          <p:cNvSpPr txBox="1"/>
          <p:nvPr/>
        </p:nvSpPr>
        <p:spPr>
          <a:xfrm>
            <a:off x="7578567" y="4996778"/>
            <a:ext cx="3992565" cy="553998"/>
          </a:xfrm>
          <a:prstGeom prst="rect">
            <a:avLst/>
          </a:prstGeom>
        </p:spPr>
        <p:txBody>
          <a:bodyPr lIns="0" tIns="0" rIns="0" bIns="0" rtlCol="0" anchor="t">
            <a:spAutoFit/>
          </a:bodyPr>
          <a:lstStyle/>
          <a:p>
            <a:r>
              <a:rPr lang="en-US" sz="1799" b="1" dirty="0">
                <a:solidFill>
                  <a:schemeClr val="bg1"/>
                </a:solidFill>
                <a:latin typeface="Open Sans Bold"/>
                <a:ea typeface="Open Sans Bold"/>
                <a:cs typeface="Open Sans Bold"/>
              </a:rPr>
              <a:t>Depleted Ubiquinol are correlated with decreased vascular function</a:t>
            </a:r>
          </a:p>
        </p:txBody>
      </p:sp>
      <p:sp>
        <p:nvSpPr>
          <p:cNvPr id="15" name="TextBox 12">
            <a:extLst>
              <a:ext uri="{FF2B5EF4-FFF2-40B4-BE49-F238E27FC236}">
                <a16:creationId xmlns:a16="http://schemas.microsoft.com/office/drawing/2014/main" id="{42125002-AB5B-977D-18AB-837C0FA09E6D}"/>
              </a:ext>
            </a:extLst>
          </p:cNvPr>
          <p:cNvSpPr txBox="1"/>
          <p:nvPr/>
        </p:nvSpPr>
        <p:spPr>
          <a:xfrm>
            <a:off x="7578567" y="1946725"/>
            <a:ext cx="4580308" cy="553741"/>
          </a:xfrm>
          <a:prstGeom prst="rect">
            <a:avLst/>
          </a:prstGeom>
        </p:spPr>
        <p:txBody>
          <a:bodyPr lIns="0" tIns="0" rIns="0" bIns="0" rtlCol="0" anchor="t">
            <a:spAutoFit/>
          </a:bodyPr>
          <a:lstStyle/>
          <a:p>
            <a:r>
              <a:rPr lang="en-US" sz="1799" b="1" dirty="0">
                <a:solidFill>
                  <a:schemeClr val="bg1"/>
                </a:solidFill>
                <a:latin typeface="Open Sans Bold"/>
                <a:ea typeface="Open Sans Bold"/>
                <a:cs typeface="Open Sans Bold"/>
              </a:rPr>
              <a:t>Oxidative conditions generate </a:t>
            </a:r>
            <a:r>
              <a:rPr lang="en-US" sz="1799" b="1" dirty="0" err="1">
                <a:solidFill>
                  <a:schemeClr val="bg1"/>
                </a:solidFill>
                <a:latin typeface="Open Sans Bold"/>
                <a:ea typeface="Open Sans Bold"/>
                <a:cs typeface="Open Sans Bold"/>
              </a:rPr>
              <a:t>oxLDL</a:t>
            </a:r>
            <a:r>
              <a:rPr lang="en-US" sz="1799" b="1" dirty="0">
                <a:solidFill>
                  <a:schemeClr val="bg1"/>
                </a:solidFill>
                <a:latin typeface="Open Sans Bold"/>
                <a:ea typeface="Open Sans Bold"/>
                <a:cs typeface="Open Sans Bold"/>
              </a:rPr>
              <a:t>, which negatively impacts vessel health</a:t>
            </a:r>
          </a:p>
        </p:txBody>
      </p:sp>
      <p:sp>
        <p:nvSpPr>
          <p:cNvPr id="16" name="Content Placeholder 2">
            <a:extLst>
              <a:ext uri="{FF2B5EF4-FFF2-40B4-BE49-F238E27FC236}">
                <a16:creationId xmlns:a16="http://schemas.microsoft.com/office/drawing/2014/main" id="{4B2257D3-5D62-8154-1C6D-9EE4B91CFB20}"/>
              </a:ext>
            </a:extLst>
          </p:cNvPr>
          <p:cNvSpPr txBox="1">
            <a:spLocks/>
          </p:cNvSpPr>
          <p:nvPr/>
        </p:nvSpPr>
        <p:spPr>
          <a:xfrm>
            <a:off x="2722629" y="2580021"/>
            <a:ext cx="2826094" cy="1187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16948A"/>
                </a:solidFill>
                <a:latin typeface="Open Sans Bold"/>
                <a:ea typeface="Open Sans Bold"/>
                <a:cs typeface="Open Sans Bold"/>
              </a:rPr>
              <a:t>=</a:t>
            </a:r>
          </a:p>
        </p:txBody>
      </p:sp>
      <p:sp>
        <p:nvSpPr>
          <p:cNvPr id="17" name="Content Placeholder 2">
            <a:extLst>
              <a:ext uri="{FF2B5EF4-FFF2-40B4-BE49-F238E27FC236}">
                <a16:creationId xmlns:a16="http://schemas.microsoft.com/office/drawing/2014/main" id="{8620650F-DB48-3C46-B1C5-EE9F60978FD7}"/>
              </a:ext>
            </a:extLst>
          </p:cNvPr>
          <p:cNvSpPr txBox="1">
            <a:spLocks/>
          </p:cNvSpPr>
          <p:nvPr/>
        </p:nvSpPr>
        <p:spPr>
          <a:xfrm>
            <a:off x="3383982" y="2342430"/>
            <a:ext cx="2826094" cy="1187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16948A"/>
                </a:solidFill>
                <a:latin typeface="Open Sans Bold"/>
                <a:ea typeface="Open Sans Bold"/>
                <a:cs typeface="Open Sans Bold"/>
              </a:rPr>
              <a:t>Major impact on cardiovascular health</a:t>
            </a:r>
          </a:p>
        </p:txBody>
      </p:sp>
      <p:sp>
        <p:nvSpPr>
          <p:cNvPr id="18" name="Freeform 2">
            <a:extLst>
              <a:ext uri="{FF2B5EF4-FFF2-40B4-BE49-F238E27FC236}">
                <a16:creationId xmlns:a16="http://schemas.microsoft.com/office/drawing/2014/main" id="{45A15355-A3BD-BF9C-FD41-6B7924D41C5D}"/>
              </a:ext>
            </a:extLst>
          </p:cNvPr>
          <p:cNvSpPr/>
          <p:nvPr/>
        </p:nvSpPr>
        <p:spPr>
          <a:xfrm>
            <a:off x="-1774270" y="4998759"/>
            <a:ext cx="3665346" cy="2987257"/>
          </a:xfrm>
          <a:custGeom>
            <a:avLst/>
            <a:gdLst/>
            <a:ahLst/>
            <a:cxnLst/>
            <a:rect l="l" t="t" r="r" b="b"/>
            <a:pathLst>
              <a:path w="5498019" h="4480885">
                <a:moveTo>
                  <a:pt x="0" y="0"/>
                </a:moveTo>
                <a:lnTo>
                  <a:pt x="5498019" y="0"/>
                </a:lnTo>
                <a:lnTo>
                  <a:pt x="5498019" y="4480886"/>
                </a:lnTo>
                <a:lnTo>
                  <a:pt x="0" y="4480886"/>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370160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9CE721-C859-BF94-DAA2-C8F9C72CAEC0}"/>
              </a:ext>
            </a:extLst>
          </p:cNvPr>
          <p:cNvSpPr/>
          <p:nvPr/>
        </p:nvSpPr>
        <p:spPr>
          <a:xfrm>
            <a:off x="7628709" y="1186490"/>
            <a:ext cx="4563291" cy="5440680"/>
          </a:xfrm>
          <a:prstGeom prst="rect">
            <a:avLst/>
          </a:pr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4B9B8-B922-C7B8-57AB-1B61ADB493C6}"/>
              </a:ext>
            </a:extLst>
          </p:cNvPr>
          <p:cNvSpPr>
            <a:spLocks noGrp="1"/>
          </p:cNvSpPr>
          <p:nvPr>
            <p:ph type="title"/>
          </p:nvPr>
        </p:nvSpPr>
        <p:spPr/>
        <p:txBody>
          <a:bodyPr>
            <a:normAutofit/>
          </a:bodyPr>
          <a:lstStyle/>
          <a:p>
            <a:r>
              <a:rPr lang="en-US" sz="4400" dirty="0"/>
              <a:t>Ubiquinol Lives Right Where it is Needed</a:t>
            </a:r>
            <a:endParaRPr lang="en-US" dirty="0"/>
          </a:p>
        </p:txBody>
      </p:sp>
      <p:pic>
        <p:nvPicPr>
          <p:cNvPr id="5" name="Content Placeholder 4">
            <a:extLst>
              <a:ext uri="{FF2B5EF4-FFF2-40B4-BE49-F238E27FC236}">
                <a16:creationId xmlns:a16="http://schemas.microsoft.com/office/drawing/2014/main" id="{322EA134-EED8-8977-AC48-48DEF61A45BF}"/>
              </a:ext>
            </a:extLst>
          </p:cNvPr>
          <p:cNvPicPr>
            <a:picLocks noGrp="1" noChangeAspect="1"/>
          </p:cNvPicPr>
          <p:nvPr>
            <p:ph sz="half" idx="2"/>
          </p:nvPr>
        </p:nvPicPr>
        <p:blipFill>
          <a:blip r:embed="rId2"/>
          <a:stretch>
            <a:fillRect/>
          </a:stretch>
        </p:blipFill>
        <p:spPr>
          <a:xfrm>
            <a:off x="313954" y="1816563"/>
            <a:ext cx="6777864" cy="3789679"/>
          </a:xfrm>
          <a:prstGeom prst="rect">
            <a:avLst/>
          </a:prstGeom>
        </p:spPr>
      </p:pic>
      <p:sp>
        <p:nvSpPr>
          <p:cNvPr id="6" name="TextBox 5">
            <a:extLst>
              <a:ext uri="{FF2B5EF4-FFF2-40B4-BE49-F238E27FC236}">
                <a16:creationId xmlns:a16="http://schemas.microsoft.com/office/drawing/2014/main" id="{86A006A8-F576-9625-5F62-19F7165EEF90}"/>
              </a:ext>
            </a:extLst>
          </p:cNvPr>
          <p:cNvSpPr txBox="1"/>
          <p:nvPr/>
        </p:nvSpPr>
        <p:spPr>
          <a:xfrm>
            <a:off x="443813" y="6347380"/>
            <a:ext cx="6167120" cy="276999"/>
          </a:xfrm>
          <a:prstGeom prst="rect">
            <a:avLst/>
          </a:prstGeom>
          <a:noFill/>
        </p:spPr>
        <p:txBody>
          <a:bodyPr wrap="square" rtlCol="0">
            <a:spAutoFit/>
          </a:bodyPr>
          <a:lstStyle/>
          <a:p>
            <a:r>
              <a:rPr lang="en-US" sz="1200" b="0" i="0" dirty="0">
                <a:solidFill>
                  <a:srgbClr val="212121"/>
                </a:solidFill>
                <a:effectLst/>
                <a:highlight>
                  <a:srgbClr val="FFFFFF"/>
                </a:highlight>
                <a:latin typeface="BlinkMacSystemFont"/>
              </a:rPr>
              <a:t>Source: </a:t>
            </a:r>
            <a:r>
              <a:rPr lang="en-US" sz="1200" b="0" i="0" dirty="0" err="1">
                <a:solidFill>
                  <a:srgbClr val="212121"/>
                </a:solidFill>
                <a:effectLst/>
                <a:highlight>
                  <a:srgbClr val="FFFFFF"/>
                </a:highlight>
                <a:latin typeface="BlinkMacSystemFont"/>
              </a:rPr>
              <a:t>Zmysłowski</a:t>
            </a:r>
            <a:r>
              <a:rPr lang="en-US" sz="1200" b="0" i="0" dirty="0">
                <a:solidFill>
                  <a:srgbClr val="212121"/>
                </a:solidFill>
                <a:effectLst/>
                <a:highlight>
                  <a:srgbClr val="FFFFFF"/>
                </a:highlight>
                <a:latin typeface="BlinkMacSystemFont"/>
              </a:rPr>
              <a:t> A, </a:t>
            </a:r>
            <a:r>
              <a:rPr lang="en-US" sz="1200" b="0" i="0" dirty="0" err="1">
                <a:solidFill>
                  <a:srgbClr val="212121"/>
                </a:solidFill>
                <a:effectLst/>
                <a:highlight>
                  <a:srgbClr val="FFFFFF"/>
                </a:highlight>
                <a:latin typeface="BlinkMacSystemFont"/>
              </a:rPr>
              <a:t>Szterk</a:t>
            </a:r>
            <a:r>
              <a:rPr lang="en-US" sz="1200" b="0" i="0" dirty="0">
                <a:solidFill>
                  <a:srgbClr val="212121"/>
                </a:solidFill>
                <a:effectLst/>
                <a:highlight>
                  <a:srgbClr val="FFFFFF"/>
                </a:highlight>
                <a:latin typeface="BlinkMacSystemFont"/>
              </a:rPr>
              <a:t> A. Lipids Health Dis. 2017 Oct 2;16(1):188. </a:t>
            </a:r>
            <a:endParaRPr lang="en-US" sz="1200" dirty="0"/>
          </a:p>
        </p:txBody>
      </p:sp>
      <p:sp>
        <p:nvSpPr>
          <p:cNvPr id="4" name="TextBox 3">
            <a:extLst>
              <a:ext uri="{FF2B5EF4-FFF2-40B4-BE49-F238E27FC236}">
                <a16:creationId xmlns:a16="http://schemas.microsoft.com/office/drawing/2014/main" id="{0D4D1FBB-7098-AF68-C45E-19490E8AD951}"/>
              </a:ext>
            </a:extLst>
          </p:cNvPr>
          <p:cNvSpPr txBox="1"/>
          <p:nvPr/>
        </p:nvSpPr>
        <p:spPr>
          <a:xfrm>
            <a:off x="7752700" y="5954966"/>
            <a:ext cx="4264987" cy="1061829"/>
          </a:xfrm>
          <a:prstGeom prst="rect">
            <a:avLst/>
          </a:prstGeom>
          <a:noFill/>
        </p:spPr>
        <p:txBody>
          <a:bodyPr wrap="square" rtlCol="0">
            <a:spAutoFit/>
          </a:bodyPr>
          <a:lstStyle/>
          <a:p>
            <a:r>
              <a:rPr lang="en-US" sz="900" u="none" strike="noStrike"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Stocker R</a:t>
            </a:r>
            <a:r>
              <a:rPr lang="en-US" sz="900" u="none" strike="noStrike"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9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Ubiquinol-10 protects human low density lipoprotein more efficiently against lipid peroxidation than does alpha-tocopherol. </a:t>
            </a:r>
            <a:r>
              <a:rPr lang="en-US" sz="900" u="none" strike="noStrike"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Proc Natl </a:t>
            </a:r>
            <a:r>
              <a:rPr lang="en-US" sz="900" u="none" strike="noStrike"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Acad</a:t>
            </a:r>
            <a:r>
              <a:rPr lang="en-US" sz="900" u="none" strike="noStrike"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Sci U S A.</a:t>
            </a:r>
            <a:r>
              <a:rPr lang="en-US" sz="9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1991 Mar 1;88(5):1646-50.</a:t>
            </a:r>
            <a:endParaRPr lang="en-US"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900" dirty="0">
              <a:solidFill>
                <a:schemeClr val="bg1"/>
              </a:solidFill>
              <a:effectLst/>
              <a:latin typeface="Times New Roman" panose="02020603050405020304" pitchFamily="18" charset="0"/>
              <a:ea typeface="Times New Roman" panose="02020603050405020304" pitchFamily="18" charset="0"/>
            </a:endParaRPr>
          </a:p>
          <a:p>
            <a:r>
              <a:rPr lang="en-US" sz="9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endParaRPr>
          </a:p>
        </p:txBody>
      </p:sp>
      <p:sp>
        <p:nvSpPr>
          <p:cNvPr id="10" name="TextBox 10">
            <a:extLst>
              <a:ext uri="{FF2B5EF4-FFF2-40B4-BE49-F238E27FC236}">
                <a16:creationId xmlns:a16="http://schemas.microsoft.com/office/drawing/2014/main" id="{CDE4ABFB-C3C7-9908-715F-2156CC3E17D2}"/>
              </a:ext>
            </a:extLst>
          </p:cNvPr>
          <p:cNvSpPr txBox="1"/>
          <p:nvPr/>
        </p:nvSpPr>
        <p:spPr>
          <a:xfrm>
            <a:off x="7856651" y="1776315"/>
            <a:ext cx="3274521" cy="3794372"/>
          </a:xfrm>
          <a:prstGeom prst="rect">
            <a:avLst/>
          </a:prstGeom>
        </p:spPr>
        <p:txBody>
          <a:bodyPr lIns="0" tIns="0" rIns="0" bIns="0" rtlCol="0" anchor="t">
            <a:spAutoFit/>
          </a:bodyPr>
          <a:lstStyle/>
          <a:p>
            <a:r>
              <a:rPr lang="en-US" sz="2800" dirty="0">
                <a:solidFill>
                  <a:schemeClr val="bg1"/>
                </a:solidFill>
                <a:ea typeface="Open Sans Light"/>
                <a:cs typeface="Open Sans Light"/>
              </a:rPr>
              <a:t>Found in the blood attached to LDL cholesterol (gives it a “tow” in the water-soluble blood)</a:t>
            </a:r>
          </a:p>
          <a:p>
            <a:pPr marL="0" indent="0">
              <a:buNone/>
            </a:pPr>
            <a:endParaRPr lang="en-US" sz="2800" dirty="0">
              <a:solidFill>
                <a:schemeClr val="bg1"/>
              </a:solidFill>
              <a:ea typeface="Open Sans Light"/>
              <a:cs typeface="Open Sans Light"/>
            </a:endParaRPr>
          </a:p>
          <a:p>
            <a:r>
              <a:rPr lang="en-US" sz="2800" dirty="0">
                <a:solidFill>
                  <a:schemeClr val="bg1"/>
                </a:solidFill>
                <a:ea typeface="Open Sans Light"/>
                <a:cs typeface="Open Sans Light"/>
              </a:rPr>
              <a:t>Prevents oxidation of LDL cholesterol</a:t>
            </a:r>
          </a:p>
          <a:p>
            <a:pPr marL="445666" lvl="1" indent="-222833">
              <a:lnSpc>
                <a:spcPts val="2889"/>
              </a:lnSpc>
              <a:buFont typeface="Arial"/>
              <a:buChar char="•"/>
            </a:pPr>
            <a:endParaRPr lang="en-US" sz="2064" b="1" dirty="0">
              <a:solidFill>
                <a:schemeClr val="bg1"/>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1967030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365DE-D29F-24CA-8632-931F95D6B286}"/>
              </a:ext>
            </a:extLst>
          </p:cNvPr>
          <p:cNvSpPr>
            <a:spLocks noGrp="1"/>
          </p:cNvSpPr>
          <p:nvPr>
            <p:ph type="title"/>
          </p:nvPr>
        </p:nvSpPr>
        <p:spPr/>
        <p:txBody>
          <a:bodyPr>
            <a:noAutofit/>
          </a:bodyPr>
          <a:lstStyle/>
          <a:p>
            <a:r>
              <a:rPr lang="en-US" sz="3800" dirty="0"/>
              <a:t>Ubiquinol Supplementation Improves Vascular Health in Healthy Older Adults</a:t>
            </a:r>
          </a:p>
        </p:txBody>
      </p:sp>
      <p:sp>
        <p:nvSpPr>
          <p:cNvPr id="3" name="Content Placeholder 2">
            <a:extLst>
              <a:ext uri="{FF2B5EF4-FFF2-40B4-BE49-F238E27FC236}">
                <a16:creationId xmlns:a16="http://schemas.microsoft.com/office/drawing/2014/main" id="{CC92C97C-9A74-B545-6B5C-389AF5927680}"/>
              </a:ext>
            </a:extLst>
          </p:cNvPr>
          <p:cNvSpPr>
            <a:spLocks noGrp="1"/>
          </p:cNvSpPr>
          <p:nvPr>
            <p:ph idx="1"/>
          </p:nvPr>
        </p:nvSpPr>
        <p:spPr/>
        <p:txBody>
          <a:bodyPr>
            <a:normAutofit/>
          </a:bodyPr>
          <a:lstStyle/>
          <a:p>
            <a:r>
              <a:rPr lang="en-US" sz="2600" dirty="0"/>
              <a:t>RDBPC, n=48, avg. age 59, healthy subjects (over half women) not taking any Rx, no sign of CVD but with compromised endothelial function</a:t>
            </a:r>
          </a:p>
          <a:p>
            <a:r>
              <a:rPr lang="en-US" sz="2600" dirty="0"/>
              <a:t>Ubiquinol 100 mg/d or 200 mg/d or placebo for 8 weeks</a:t>
            </a:r>
          </a:p>
          <a:p>
            <a:r>
              <a:rPr lang="en-US" sz="2600" dirty="0"/>
              <a:t>Primary outcome: effect on flow mediated dilation (measure of endothelial function)</a:t>
            </a:r>
          </a:p>
          <a:p>
            <a:r>
              <a:rPr lang="en-US" sz="2600" dirty="0"/>
              <a:t>Results</a:t>
            </a:r>
          </a:p>
          <a:p>
            <a:pPr lvl="1"/>
            <a:r>
              <a:rPr lang="en-US" sz="2200" dirty="0"/>
              <a:t>Significant and clinically meaningful* increase in FMD at both doses at 8 weeks (p&lt;0.001)</a:t>
            </a:r>
          </a:p>
          <a:p>
            <a:pPr lvl="1"/>
            <a:r>
              <a:rPr lang="en-US" sz="2200" dirty="0"/>
              <a:t>Dose-dependent increase in NO</a:t>
            </a:r>
            <a:r>
              <a:rPr lang="en-US" sz="2200" baseline="-25000" dirty="0"/>
              <a:t>x</a:t>
            </a:r>
            <a:r>
              <a:rPr lang="en-US" sz="2200" dirty="0"/>
              <a:t> (p=0.016)</a:t>
            </a:r>
          </a:p>
          <a:p>
            <a:pPr lvl="1"/>
            <a:r>
              <a:rPr lang="en-US" sz="2200" dirty="0"/>
              <a:t>Decreased LDL oxidation in higher dose (p=0.017)</a:t>
            </a:r>
          </a:p>
          <a:p>
            <a:pPr lvl="1"/>
            <a:r>
              <a:rPr lang="en-US" sz="2200" dirty="0"/>
              <a:t>Marked increase in plasma total CoQ10 and Ubiquinol levels (both p&lt;0.001) to healthy levels by 4 weeks</a:t>
            </a:r>
          </a:p>
          <a:p>
            <a:endParaRPr lang="en-US" dirty="0"/>
          </a:p>
          <a:p>
            <a:endParaRPr lang="en-US" dirty="0"/>
          </a:p>
        </p:txBody>
      </p:sp>
      <p:sp>
        <p:nvSpPr>
          <p:cNvPr id="5" name="TextBox 4">
            <a:extLst>
              <a:ext uri="{FF2B5EF4-FFF2-40B4-BE49-F238E27FC236}">
                <a16:creationId xmlns:a16="http://schemas.microsoft.com/office/drawing/2014/main" id="{60DD2E17-2210-78DE-264F-07EBC35ACF5A}"/>
              </a:ext>
            </a:extLst>
          </p:cNvPr>
          <p:cNvSpPr txBox="1"/>
          <p:nvPr/>
        </p:nvSpPr>
        <p:spPr>
          <a:xfrm>
            <a:off x="0" y="6240882"/>
            <a:ext cx="11068308"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*FMD increased 1.3% for both doses; Consensus is that each 1% increase in FMD involves a 8%–13% reduction in the risk of cardiovascular events.</a:t>
            </a:r>
          </a:p>
          <a:p>
            <a:r>
              <a:rPr lang="en-US" sz="1000" dirty="0" err="1">
                <a:latin typeface="Arial" panose="020B0604020202020204" pitchFamily="34" charset="0"/>
                <a:cs typeface="Arial" panose="020B0604020202020204" pitchFamily="34" charset="0"/>
              </a:rPr>
              <a:t>Sabbatinelli</a:t>
            </a:r>
            <a:r>
              <a:rPr lang="en-US" sz="1000" dirty="0">
                <a:latin typeface="Arial" panose="020B0604020202020204" pitchFamily="34" charset="0"/>
                <a:cs typeface="Arial" panose="020B0604020202020204" pitchFamily="34" charset="0"/>
              </a:rPr>
              <a:t> et al. </a:t>
            </a:r>
            <a:r>
              <a:rPr lang="en-US" sz="1000" b="0" i="0" dirty="0">
                <a:solidFill>
                  <a:srgbClr val="212121"/>
                </a:solidFill>
                <a:effectLst/>
                <a:latin typeface="Arial" panose="020B0604020202020204" pitchFamily="34" charset="0"/>
                <a:cs typeface="Arial" panose="020B0604020202020204" pitchFamily="34" charset="0"/>
              </a:rPr>
              <a:t>Ubiquinol ameliorates endothelial dysfunction in subjects with mild-to-moderate dyslipidemia: A randomized clinical trial. Nutrients. 2020 Apr 15;12(4):1098.</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841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48787-42BB-CDC4-1100-0D4F867F3C3A}"/>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CAE30075-7433-860F-9297-3D6CFC65FBB3}"/>
              </a:ext>
            </a:extLst>
          </p:cNvPr>
          <p:cNvGrpSpPr/>
          <p:nvPr/>
        </p:nvGrpSpPr>
        <p:grpSpPr>
          <a:xfrm>
            <a:off x="-142281" y="5463552"/>
            <a:ext cx="12567673" cy="1394447"/>
            <a:chOff x="0" y="0"/>
            <a:chExt cx="4816621" cy="907133"/>
          </a:xfrm>
        </p:grpSpPr>
        <p:sp>
          <p:nvSpPr>
            <p:cNvPr id="6" name="Freeform 6">
              <a:extLst>
                <a:ext uri="{FF2B5EF4-FFF2-40B4-BE49-F238E27FC236}">
                  <a16:creationId xmlns:a16="http://schemas.microsoft.com/office/drawing/2014/main" id="{6C9BE59A-BCCF-E4F8-FDC0-7890DC18DF79}"/>
                </a:ext>
              </a:extLst>
            </p:cNvPr>
            <p:cNvSpPr/>
            <p:nvPr/>
          </p:nvSpPr>
          <p:spPr>
            <a:xfrm>
              <a:off x="0" y="0"/>
              <a:ext cx="4816621" cy="907133"/>
            </a:xfrm>
            <a:custGeom>
              <a:avLst/>
              <a:gdLst/>
              <a:ahLst/>
              <a:cxnLst/>
              <a:rect l="l" t="t" r="r" b="b"/>
              <a:pathLst>
                <a:path w="4816621" h="907133">
                  <a:moveTo>
                    <a:pt x="0" y="0"/>
                  </a:moveTo>
                  <a:lnTo>
                    <a:pt x="4816621" y="0"/>
                  </a:lnTo>
                  <a:lnTo>
                    <a:pt x="4816621" y="907133"/>
                  </a:lnTo>
                  <a:lnTo>
                    <a:pt x="0" y="907133"/>
                  </a:lnTo>
                  <a:close/>
                </a:path>
              </a:pathLst>
            </a:custGeom>
            <a:solidFill>
              <a:srgbClr val="16948A"/>
            </a:solidFill>
          </p:spPr>
          <p:txBody>
            <a:bodyPr/>
            <a:lstStyle/>
            <a:p>
              <a:endParaRPr lang="en-US"/>
            </a:p>
          </p:txBody>
        </p:sp>
        <p:sp>
          <p:nvSpPr>
            <p:cNvPr id="7" name="TextBox 7">
              <a:extLst>
                <a:ext uri="{FF2B5EF4-FFF2-40B4-BE49-F238E27FC236}">
                  <a16:creationId xmlns:a16="http://schemas.microsoft.com/office/drawing/2014/main" id="{A93B36CD-88C0-A588-7CD5-E1616DDEE727}"/>
                </a:ext>
              </a:extLst>
            </p:cNvPr>
            <p:cNvSpPr txBox="1"/>
            <p:nvPr/>
          </p:nvSpPr>
          <p:spPr>
            <a:xfrm>
              <a:off x="0" y="-38100"/>
              <a:ext cx="4816621" cy="945233"/>
            </a:xfrm>
            <a:prstGeom prst="rect">
              <a:avLst/>
            </a:prstGeom>
          </p:spPr>
          <p:txBody>
            <a:bodyPr lIns="33867" tIns="33867" rIns="33867" bIns="33867" rtlCol="0" anchor="ctr"/>
            <a:lstStyle/>
            <a:p>
              <a:pPr algn="ctr">
                <a:lnSpc>
                  <a:spcPts val="1773"/>
                </a:lnSpc>
                <a:spcBef>
                  <a:spcPct val="0"/>
                </a:spcBef>
              </a:pPr>
              <a:endParaRPr sz="1200"/>
            </a:p>
          </p:txBody>
        </p:sp>
      </p:grpSp>
      <p:sp>
        <p:nvSpPr>
          <p:cNvPr id="8" name="Freeform 8">
            <a:extLst>
              <a:ext uri="{FF2B5EF4-FFF2-40B4-BE49-F238E27FC236}">
                <a16:creationId xmlns:a16="http://schemas.microsoft.com/office/drawing/2014/main" id="{8E903C80-8C84-C97A-9ACE-8D18FF80A250}"/>
              </a:ext>
            </a:extLst>
          </p:cNvPr>
          <p:cNvSpPr/>
          <p:nvPr/>
        </p:nvSpPr>
        <p:spPr>
          <a:xfrm>
            <a:off x="9848820" y="5452524"/>
            <a:ext cx="2608057" cy="2877855"/>
          </a:xfrm>
          <a:custGeom>
            <a:avLst/>
            <a:gdLst/>
            <a:ahLst/>
            <a:cxnLst/>
            <a:rect l="l" t="t" r="r" b="b"/>
            <a:pathLst>
              <a:path w="3912085" h="4316783">
                <a:moveTo>
                  <a:pt x="0" y="0"/>
                </a:moveTo>
                <a:lnTo>
                  <a:pt x="3912085" y="0"/>
                </a:lnTo>
                <a:lnTo>
                  <a:pt x="3912085" y="4316783"/>
                </a:lnTo>
                <a:lnTo>
                  <a:pt x="0" y="4316783"/>
                </a:lnTo>
                <a:lnTo>
                  <a:pt x="0" y="0"/>
                </a:lnTo>
                <a:close/>
              </a:path>
            </a:pathLst>
          </a:custGeom>
          <a:blipFill>
            <a:blip r:embed="rId2"/>
            <a:stretch>
              <a:fillRect/>
            </a:stretch>
          </a:blipFill>
        </p:spPr>
        <p:txBody>
          <a:bodyPr/>
          <a:lstStyle/>
          <a:p>
            <a:endParaRPr lang="en-US"/>
          </a:p>
        </p:txBody>
      </p:sp>
      <p:sp>
        <p:nvSpPr>
          <p:cNvPr id="9" name="Freeform 9">
            <a:extLst>
              <a:ext uri="{FF2B5EF4-FFF2-40B4-BE49-F238E27FC236}">
                <a16:creationId xmlns:a16="http://schemas.microsoft.com/office/drawing/2014/main" id="{9A1C5F44-5C74-2FA2-0D63-93D898891F29}"/>
              </a:ext>
            </a:extLst>
          </p:cNvPr>
          <p:cNvSpPr/>
          <p:nvPr/>
        </p:nvSpPr>
        <p:spPr>
          <a:xfrm>
            <a:off x="-1370715" y="4995036"/>
            <a:ext cx="2608057" cy="2877855"/>
          </a:xfrm>
          <a:custGeom>
            <a:avLst/>
            <a:gdLst/>
            <a:ahLst/>
            <a:cxnLst/>
            <a:rect l="l" t="t" r="r" b="b"/>
            <a:pathLst>
              <a:path w="3912085" h="4316783">
                <a:moveTo>
                  <a:pt x="0" y="0"/>
                </a:moveTo>
                <a:lnTo>
                  <a:pt x="3912085" y="0"/>
                </a:lnTo>
                <a:lnTo>
                  <a:pt x="3912085" y="4316783"/>
                </a:lnTo>
                <a:lnTo>
                  <a:pt x="0" y="4316783"/>
                </a:lnTo>
                <a:lnTo>
                  <a:pt x="0" y="0"/>
                </a:lnTo>
                <a:close/>
              </a:path>
            </a:pathLst>
          </a:custGeom>
          <a:blipFill>
            <a:blip r:embed="rId2"/>
            <a:stretch>
              <a:fillRect/>
            </a:stretch>
          </a:blipFill>
        </p:spPr>
        <p:txBody>
          <a:bodyPr/>
          <a:lstStyle/>
          <a:p>
            <a:endParaRPr lang="en-US"/>
          </a:p>
        </p:txBody>
      </p:sp>
      <p:sp>
        <p:nvSpPr>
          <p:cNvPr id="10" name="Freeform 10">
            <a:extLst>
              <a:ext uri="{FF2B5EF4-FFF2-40B4-BE49-F238E27FC236}">
                <a16:creationId xmlns:a16="http://schemas.microsoft.com/office/drawing/2014/main" id="{839CF92C-F341-BC1A-3D43-B10413EDC8B9}"/>
              </a:ext>
            </a:extLst>
          </p:cNvPr>
          <p:cNvSpPr/>
          <p:nvPr/>
        </p:nvSpPr>
        <p:spPr>
          <a:xfrm>
            <a:off x="10243900" y="-379711"/>
            <a:ext cx="2961621" cy="3267995"/>
          </a:xfrm>
          <a:custGeom>
            <a:avLst/>
            <a:gdLst/>
            <a:ahLst/>
            <a:cxnLst/>
            <a:rect l="l" t="t" r="r" b="b"/>
            <a:pathLst>
              <a:path w="4442431" h="4901993">
                <a:moveTo>
                  <a:pt x="0" y="0"/>
                </a:moveTo>
                <a:lnTo>
                  <a:pt x="4442432" y="0"/>
                </a:lnTo>
                <a:lnTo>
                  <a:pt x="4442432" y="4901993"/>
                </a:lnTo>
                <a:lnTo>
                  <a:pt x="0" y="4901993"/>
                </a:lnTo>
                <a:lnTo>
                  <a:pt x="0" y="0"/>
                </a:lnTo>
                <a:close/>
              </a:path>
            </a:pathLst>
          </a:custGeom>
          <a:blipFill>
            <a:blip r:embed="rId2"/>
            <a:stretch>
              <a:fillRect/>
            </a:stretch>
          </a:blipFill>
        </p:spPr>
        <p:txBody>
          <a:bodyPr/>
          <a:lstStyle/>
          <a:p>
            <a:endParaRPr lang="en-US"/>
          </a:p>
        </p:txBody>
      </p:sp>
      <p:sp>
        <p:nvSpPr>
          <p:cNvPr id="11" name="Freeform 11">
            <a:extLst>
              <a:ext uri="{FF2B5EF4-FFF2-40B4-BE49-F238E27FC236}">
                <a16:creationId xmlns:a16="http://schemas.microsoft.com/office/drawing/2014/main" id="{C56FBC22-D092-06A2-4E26-58268DDCEE99}"/>
              </a:ext>
            </a:extLst>
          </p:cNvPr>
          <p:cNvSpPr/>
          <p:nvPr/>
        </p:nvSpPr>
        <p:spPr>
          <a:xfrm rot="9267724">
            <a:off x="-1431420" y="1484723"/>
            <a:ext cx="793655" cy="448302"/>
          </a:xfrm>
          <a:custGeom>
            <a:avLst/>
            <a:gdLst/>
            <a:ahLst/>
            <a:cxnLst/>
            <a:rect l="l" t="t" r="r" b="b"/>
            <a:pathLst>
              <a:path w="1190483" h="672453">
                <a:moveTo>
                  <a:pt x="0" y="0"/>
                </a:moveTo>
                <a:lnTo>
                  <a:pt x="1190483" y="0"/>
                </a:lnTo>
                <a:lnTo>
                  <a:pt x="1190483" y="672454"/>
                </a:lnTo>
                <a:lnTo>
                  <a:pt x="0" y="672454"/>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51E75C3E-A4A8-990F-E9B7-DD89F80C6E13}"/>
              </a:ext>
            </a:extLst>
          </p:cNvPr>
          <p:cNvSpPr/>
          <p:nvPr/>
        </p:nvSpPr>
        <p:spPr>
          <a:xfrm>
            <a:off x="-1034592" y="-863878"/>
            <a:ext cx="2346095" cy="1912067"/>
          </a:xfrm>
          <a:custGeom>
            <a:avLst/>
            <a:gdLst/>
            <a:ahLst/>
            <a:cxnLst/>
            <a:rect l="l" t="t" r="r" b="b"/>
            <a:pathLst>
              <a:path w="3519143" h="2868101">
                <a:moveTo>
                  <a:pt x="0" y="0"/>
                </a:moveTo>
                <a:lnTo>
                  <a:pt x="3519143" y="0"/>
                </a:lnTo>
                <a:lnTo>
                  <a:pt x="3519143" y="2868101"/>
                </a:lnTo>
                <a:lnTo>
                  <a:pt x="0" y="2868101"/>
                </a:lnTo>
                <a:lnTo>
                  <a:pt x="0" y="0"/>
                </a:lnTo>
                <a:close/>
              </a:path>
            </a:pathLst>
          </a:custGeom>
          <a:blipFill>
            <a:blip r:embed="rId4"/>
            <a:stretch>
              <a:fillRect/>
            </a:stretch>
          </a:blipFill>
        </p:spPr>
        <p:txBody>
          <a:bodyPr/>
          <a:lstStyle/>
          <a:p>
            <a:endParaRPr lang="en-US"/>
          </a:p>
        </p:txBody>
      </p:sp>
      <p:sp>
        <p:nvSpPr>
          <p:cNvPr id="14" name="TextBox 14">
            <a:extLst>
              <a:ext uri="{FF2B5EF4-FFF2-40B4-BE49-F238E27FC236}">
                <a16:creationId xmlns:a16="http://schemas.microsoft.com/office/drawing/2014/main" id="{76467D6D-948B-97EC-5DDA-B087970C63B1}"/>
              </a:ext>
            </a:extLst>
          </p:cNvPr>
          <p:cNvSpPr txBox="1"/>
          <p:nvPr/>
        </p:nvSpPr>
        <p:spPr>
          <a:xfrm>
            <a:off x="1719020" y="229802"/>
            <a:ext cx="8741260" cy="1066126"/>
          </a:xfrm>
          <a:prstGeom prst="rect">
            <a:avLst/>
          </a:prstGeom>
        </p:spPr>
        <p:txBody>
          <a:bodyPr lIns="0" tIns="0" rIns="0" bIns="0" rtlCol="0" anchor="t">
            <a:spAutoFit/>
          </a:bodyPr>
          <a:lstStyle/>
          <a:p>
            <a:pPr algn="ctr">
              <a:lnSpc>
                <a:spcPts val="5564"/>
              </a:lnSpc>
            </a:pPr>
            <a:r>
              <a:rPr lang="en-US" sz="3974" b="1" spc="91" dirty="0">
                <a:solidFill>
                  <a:srgbClr val="F4F4F4"/>
                </a:solidFill>
                <a:latin typeface="Poppins Ultra-Bold"/>
                <a:ea typeface="Poppins Ultra-Bold"/>
                <a:cs typeface="Poppins Ultra-Bold"/>
                <a:sym typeface="Poppins Ultra-Bold"/>
              </a:rPr>
              <a:t>Reproductive Health in Women</a:t>
            </a:r>
            <a:endParaRPr lang="en-US" sz="2041" b="1" spc="47" dirty="0">
              <a:solidFill>
                <a:srgbClr val="F4F4F4"/>
              </a:solidFill>
              <a:latin typeface="Poppins Ultra-Bold"/>
              <a:ea typeface="Poppins Ultra-Bold"/>
              <a:cs typeface="Poppins Ultra-Bold"/>
              <a:sym typeface="Poppins Ultra-Bold"/>
            </a:endParaRPr>
          </a:p>
          <a:p>
            <a:pPr algn="ctr">
              <a:lnSpc>
                <a:spcPts val="2857"/>
              </a:lnSpc>
            </a:pPr>
            <a:endParaRPr lang="en-US" sz="2041" b="1" spc="47" dirty="0">
              <a:solidFill>
                <a:srgbClr val="F4F4F4"/>
              </a:solidFill>
              <a:latin typeface="Poppins Ultra-Bold"/>
              <a:ea typeface="Poppins Ultra-Bold"/>
              <a:cs typeface="Poppins Ultra-Bold"/>
              <a:sym typeface="Poppins Ultra-Bold"/>
            </a:endParaRPr>
          </a:p>
        </p:txBody>
      </p:sp>
      <p:sp>
        <p:nvSpPr>
          <p:cNvPr id="20" name="TextBox 19">
            <a:extLst>
              <a:ext uri="{FF2B5EF4-FFF2-40B4-BE49-F238E27FC236}">
                <a16:creationId xmlns:a16="http://schemas.microsoft.com/office/drawing/2014/main" id="{EC642B1A-5651-D8B3-8446-9CD66A0A9CE6}"/>
              </a:ext>
            </a:extLst>
          </p:cNvPr>
          <p:cNvSpPr txBox="1"/>
          <p:nvPr/>
        </p:nvSpPr>
        <p:spPr>
          <a:xfrm>
            <a:off x="1056250" y="1147601"/>
            <a:ext cx="9601200" cy="4216539"/>
          </a:xfrm>
          <a:prstGeom prst="rect">
            <a:avLst/>
          </a:prstGeom>
          <a:noFill/>
        </p:spPr>
        <p:txBody>
          <a:bodyPr wrap="square">
            <a:spAutoFit/>
          </a:bodyPr>
          <a:lstStyle/>
          <a:p>
            <a:pPr marL="0" indent="0" algn="ctr">
              <a:buNone/>
            </a:pPr>
            <a:endParaRPr lang="en-US" sz="2400" b="1" dirty="0">
              <a:solidFill>
                <a:srgbClr val="3C38BF"/>
              </a:solidFill>
              <a:latin typeface="Open Sans Bold"/>
              <a:ea typeface="Open Sans Bold"/>
              <a:cs typeface="Open Sans Bold"/>
            </a:endParaRPr>
          </a:p>
          <a:p>
            <a:pPr algn="ctr"/>
            <a:r>
              <a:rPr lang="en-US" sz="2400" b="1" dirty="0">
                <a:solidFill>
                  <a:srgbClr val="3C38BF"/>
                </a:solidFill>
                <a:latin typeface="Open Sans Bold"/>
                <a:ea typeface="Open Sans Bold"/>
                <a:cs typeface="Open Sans Bold"/>
              </a:rPr>
              <a:t>Unexplained inability to conceive is defined by the World Health Organization (WHO) as:</a:t>
            </a:r>
          </a:p>
          <a:p>
            <a:pPr algn="ctr"/>
            <a:endParaRPr lang="en-US" sz="2400" b="1" dirty="0">
              <a:solidFill>
                <a:srgbClr val="3C38BF"/>
              </a:solidFill>
              <a:latin typeface="Open Sans Bold"/>
              <a:ea typeface="Open Sans Bold"/>
              <a:cs typeface="Open Sans Bold"/>
            </a:endParaRPr>
          </a:p>
          <a:p>
            <a:pPr algn="ctr"/>
            <a:r>
              <a:rPr lang="en-US" sz="2400" b="1" dirty="0">
                <a:solidFill>
                  <a:srgbClr val="3C38BF"/>
                </a:solidFill>
                <a:latin typeface="Open Sans Bold"/>
                <a:ea typeface="Open Sans Bold"/>
                <a:cs typeface="Open Sans Bold"/>
              </a:rPr>
              <a:t> The failure to initiate a pregnancy after 12 months or more of regular unprotected sexual intercourse when other known causes have been ruled out </a:t>
            </a:r>
          </a:p>
          <a:p>
            <a:pPr algn="ctr"/>
            <a:endParaRPr lang="en-US" sz="2400" b="1" dirty="0">
              <a:solidFill>
                <a:srgbClr val="3C38BF"/>
              </a:solidFill>
              <a:latin typeface="Open Sans Bold"/>
              <a:ea typeface="Open Sans Bold"/>
              <a:cs typeface="Open Sans Bold"/>
            </a:endParaRPr>
          </a:p>
          <a:p>
            <a:pPr marL="0" indent="0" algn="ctr">
              <a:buNone/>
            </a:pPr>
            <a:endParaRPr lang="en-US" sz="2400" b="1" dirty="0">
              <a:solidFill>
                <a:srgbClr val="3C38BF"/>
              </a:solidFill>
              <a:latin typeface="Open Sans Bold"/>
              <a:ea typeface="Open Sans Bold"/>
              <a:cs typeface="Open Sans Bold"/>
            </a:endParaRPr>
          </a:p>
          <a:p>
            <a:pPr algn="ctr"/>
            <a:endParaRPr lang="en-US" sz="2800" dirty="0"/>
          </a:p>
          <a:p>
            <a:pPr algn="ctr"/>
            <a:endParaRPr lang="en-US" sz="2400" b="1" dirty="0">
              <a:solidFill>
                <a:srgbClr val="16948A"/>
              </a:solidFill>
              <a:latin typeface="Open Sans Bold"/>
              <a:ea typeface="Open Sans Bold"/>
              <a:cs typeface="Open Sans Bold"/>
            </a:endParaRPr>
          </a:p>
        </p:txBody>
      </p:sp>
      <p:sp>
        <p:nvSpPr>
          <p:cNvPr id="3" name="TextBox 2">
            <a:extLst>
              <a:ext uri="{FF2B5EF4-FFF2-40B4-BE49-F238E27FC236}">
                <a16:creationId xmlns:a16="http://schemas.microsoft.com/office/drawing/2014/main" id="{995B7D92-8FDC-A08B-C200-BF0D90CF7870}"/>
              </a:ext>
            </a:extLst>
          </p:cNvPr>
          <p:cNvSpPr txBox="1"/>
          <p:nvPr/>
        </p:nvSpPr>
        <p:spPr>
          <a:xfrm>
            <a:off x="2286803" y="4148265"/>
            <a:ext cx="7347856" cy="1200329"/>
          </a:xfrm>
          <a:prstGeom prst="rect">
            <a:avLst/>
          </a:prstGeom>
          <a:noFill/>
        </p:spPr>
        <p:txBody>
          <a:bodyPr wrap="square">
            <a:spAutoFit/>
          </a:bodyPr>
          <a:lstStyle/>
          <a:p>
            <a:pPr algn="ctr"/>
            <a:r>
              <a:rPr lang="en-US" sz="2400" b="1" dirty="0">
                <a:solidFill>
                  <a:srgbClr val="16948A"/>
                </a:solidFill>
                <a:latin typeface="Open Sans Bold"/>
                <a:ea typeface="Open Sans Bold"/>
                <a:cs typeface="Open Sans Bold"/>
              </a:rPr>
              <a:t>Inability to conceive affects 17.5% of couples worldwide (1 out of 6 people); 13% for unexplained reasons </a:t>
            </a:r>
          </a:p>
        </p:txBody>
      </p:sp>
      <p:sp>
        <p:nvSpPr>
          <p:cNvPr id="2" name="TextBox 1">
            <a:extLst>
              <a:ext uri="{FF2B5EF4-FFF2-40B4-BE49-F238E27FC236}">
                <a16:creationId xmlns:a16="http://schemas.microsoft.com/office/drawing/2014/main" id="{8DC120B7-3E92-C2FE-4DD1-4A8447F1E03A}"/>
              </a:ext>
            </a:extLst>
          </p:cNvPr>
          <p:cNvSpPr txBox="1"/>
          <p:nvPr/>
        </p:nvSpPr>
        <p:spPr>
          <a:xfrm>
            <a:off x="2648451" y="6433964"/>
            <a:ext cx="6986208" cy="246221"/>
          </a:xfrm>
          <a:prstGeom prst="rect">
            <a:avLst/>
          </a:prstGeom>
          <a:noFill/>
        </p:spPr>
        <p:txBody>
          <a:bodyPr wrap="none" rtlCol="0">
            <a:spAutoFit/>
          </a:bodyPr>
          <a:lstStyle/>
          <a:p>
            <a:r>
              <a:rPr lang="en-US" sz="1000" dirty="0">
                <a:solidFill>
                  <a:schemeClr val="bg1"/>
                </a:solidFill>
                <a:effectLst/>
                <a:latin typeface="Arial" panose="020B0604020202020204" pitchFamily="34" charset="0"/>
                <a:ea typeface="Arial" panose="020B0604020202020204" pitchFamily="34" charset="0"/>
              </a:rPr>
              <a:t>World Health Organization. Infertility prevalence estimates, 1990–2021. Geneva; 2023. Li</a:t>
            </a:r>
            <a:r>
              <a:rPr lang="en-US" sz="1000" dirty="0">
                <a:solidFill>
                  <a:schemeClr val="bg1"/>
                </a:solidFill>
                <a:latin typeface="Arial" panose="020B0604020202020204" pitchFamily="34" charset="0"/>
                <a:ea typeface="Arial" panose="020B0604020202020204" pitchFamily="34" charset="0"/>
              </a:rPr>
              <a:t>c</a:t>
            </a:r>
            <a:r>
              <a:rPr lang="en-US" sz="1000" dirty="0">
                <a:solidFill>
                  <a:schemeClr val="bg1"/>
                </a:solidFill>
                <a:effectLst/>
                <a:latin typeface="Arial" panose="020B0604020202020204" pitchFamily="34" charset="0"/>
                <a:ea typeface="Arial" panose="020B0604020202020204" pitchFamily="34" charset="0"/>
              </a:rPr>
              <a:t>ense: CC BY-NC-SA 3.0 IGO</a:t>
            </a:r>
          </a:p>
        </p:txBody>
      </p:sp>
    </p:spTree>
    <p:extLst>
      <p:ext uri="{BB962C8B-B14F-4D97-AF65-F5344CB8AC3E}">
        <p14:creationId xmlns:p14="http://schemas.microsoft.com/office/powerpoint/2010/main" val="1494425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F4D444-32A9-4F4C-CB85-3046D01F30DE}"/>
              </a:ext>
            </a:extLst>
          </p:cNvPr>
          <p:cNvSpPr/>
          <p:nvPr/>
        </p:nvSpPr>
        <p:spPr>
          <a:xfrm>
            <a:off x="7965672" y="2842647"/>
            <a:ext cx="2820946" cy="3194326"/>
          </a:xfrm>
          <a:prstGeom prst="roundRect">
            <a:avLst/>
          </a:pr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43C1146-9ACD-DFCF-EB8D-792AC1C4D448}"/>
              </a:ext>
            </a:extLst>
          </p:cNvPr>
          <p:cNvSpPr/>
          <p:nvPr/>
        </p:nvSpPr>
        <p:spPr>
          <a:xfrm>
            <a:off x="4825409" y="2842647"/>
            <a:ext cx="2820946" cy="3194326"/>
          </a:xfrm>
          <a:prstGeom prst="roundRect">
            <a:avLst/>
          </a:pr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BE3A833-40A8-028C-5E8B-19E5062072BB}"/>
              </a:ext>
            </a:extLst>
          </p:cNvPr>
          <p:cNvSpPr/>
          <p:nvPr/>
        </p:nvSpPr>
        <p:spPr>
          <a:xfrm>
            <a:off x="1716213" y="2842647"/>
            <a:ext cx="2820946" cy="3194326"/>
          </a:xfrm>
          <a:prstGeom prst="roundRect">
            <a:avLst/>
          </a:pr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1D7886-BA4D-1FA9-A52F-8553EA5A2C15}"/>
              </a:ext>
            </a:extLst>
          </p:cNvPr>
          <p:cNvSpPr>
            <a:spLocks noGrp="1"/>
          </p:cNvSpPr>
          <p:nvPr>
            <p:ph type="title"/>
          </p:nvPr>
        </p:nvSpPr>
        <p:spPr/>
        <p:txBody>
          <a:bodyPr>
            <a:normAutofit/>
          </a:bodyPr>
          <a:lstStyle/>
          <a:p>
            <a:r>
              <a:rPr lang="en-US" sz="3800" dirty="0"/>
              <a:t>Reproductive Health</a:t>
            </a:r>
          </a:p>
        </p:txBody>
      </p:sp>
      <p:sp>
        <p:nvSpPr>
          <p:cNvPr id="3" name="Content Placeholder 2">
            <a:extLst>
              <a:ext uri="{FF2B5EF4-FFF2-40B4-BE49-F238E27FC236}">
                <a16:creationId xmlns:a16="http://schemas.microsoft.com/office/drawing/2014/main" id="{3E623506-03DD-7F91-A45D-CC42EB6419FB}"/>
              </a:ext>
            </a:extLst>
          </p:cNvPr>
          <p:cNvSpPr>
            <a:spLocks noGrp="1"/>
          </p:cNvSpPr>
          <p:nvPr>
            <p:ph idx="1"/>
          </p:nvPr>
        </p:nvSpPr>
        <p:spPr>
          <a:xfrm>
            <a:off x="1115064" y="1429560"/>
            <a:ext cx="9255968" cy="1238195"/>
          </a:xfrm>
        </p:spPr>
        <p:txBody>
          <a:bodyPr>
            <a:normAutofit/>
          </a:bodyPr>
          <a:lstStyle/>
          <a:p>
            <a:pPr marL="0" indent="0">
              <a:buNone/>
            </a:pPr>
            <a:r>
              <a:rPr lang="en-US" sz="2600" b="1" dirty="0">
                <a:solidFill>
                  <a:srgbClr val="3C38BF"/>
                </a:solidFill>
                <a:latin typeface="Open Sans Bold"/>
                <a:ea typeface="Open Sans Bold"/>
                <a:cs typeface="Open Sans Bold"/>
              </a:rPr>
              <a:t>Chronically elevated ROS and corresponding mitochondrial function have a major impact on reproductive health in women</a:t>
            </a:r>
          </a:p>
          <a:p>
            <a:pPr marL="0" indent="0">
              <a:buNone/>
            </a:pPr>
            <a:endParaRPr lang="en-US" sz="2600" b="1" dirty="0">
              <a:solidFill>
                <a:schemeClr val="accent2">
                  <a:lumMod val="75000"/>
                </a:schemeClr>
              </a:solidFill>
            </a:endParaRPr>
          </a:p>
          <a:p>
            <a:endParaRPr lang="en-US" sz="2400" dirty="0"/>
          </a:p>
          <a:p>
            <a:endParaRPr lang="en-US" sz="2400" dirty="0"/>
          </a:p>
          <a:p>
            <a:endParaRPr lang="en-US" dirty="0"/>
          </a:p>
        </p:txBody>
      </p:sp>
      <p:sp>
        <p:nvSpPr>
          <p:cNvPr id="9" name="TextBox 10">
            <a:extLst>
              <a:ext uri="{FF2B5EF4-FFF2-40B4-BE49-F238E27FC236}">
                <a16:creationId xmlns:a16="http://schemas.microsoft.com/office/drawing/2014/main" id="{EF036229-0F37-D12E-E530-E1B88B90868C}"/>
              </a:ext>
            </a:extLst>
          </p:cNvPr>
          <p:cNvSpPr txBox="1"/>
          <p:nvPr/>
        </p:nvSpPr>
        <p:spPr>
          <a:xfrm>
            <a:off x="8220723" y="3175752"/>
            <a:ext cx="2334828" cy="2193293"/>
          </a:xfrm>
          <a:prstGeom prst="rect">
            <a:avLst/>
          </a:prstGeom>
        </p:spPr>
        <p:txBody>
          <a:bodyPr wrap="square" lIns="0" tIns="0" rIns="0" bIns="0" rtlCol="0" anchor="t">
            <a:spAutoFit/>
          </a:bodyPr>
          <a:lstStyle/>
          <a:p>
            <a:r>
              <a:rPr lang="en-US" sz="2000" dirty="0">
                <a:solidFill>
                  <a:srgbClr val="FFFFFF"/>
                </a:solidFill>
                <a:ea typeface="Open Sans Light"/>
                <a:cs typeface="Open Sans Light"/>
              </a:rPr>
              <a:t>Eggs are </a:t>
            </a:r>
            <a:r>
              <a:rPr lang="en-US" sz="2000" b="1" dirty="0">
                <a:solidFill>
                  <a:srgbClr val="FFFFFF"/>
                </a:solidFill>
                <a:ea typeface="Open Sans Light"/>
                <a:cs typeface="Open Sans Light"/>
              </a:rPr>
              <a:t>strong users of cellular energy </a:t>
            </a:r>
            <a:r>
              <a:rPr lang="en-US" sz="2000" dirty="0">
                <a:solidFill>
                  <a:srgbClr val="FFFFFF"/>
                </a:solidFill>
                <a:ea typeface="Open Sans Light"/>
                <a:cs typeface="Open Sans Light"/>
              </a:rPr>
              <a:t>and so </a:t>
            </a:r>
            <a:r>
              <a:rPr lang="en-US" sz="2000" b="1" dirty="0">
                <a:solidFill>
                  <a:srgbClr val="FFFFFF"/>
                </a:solidFill>
                <a:ea typeface="Open Sans Light"/>
                <a:cs typeface="Open Sans Light"/>
              </a:rPr>
              <a:t>need very large numbers of mitochondria</a:t>
            </a:r>
            <a:r>
              <a:rPr lang="en-US" sz="2000" dirty="0">
                <a:solidFill>
                  <a:srgbClr val="FFFFFF"/>
                </a:solidFill>
                <a:ea typeface="Open Sans Light"/>
                <a:cs typeface="Open Sans Light"/>
              </a:rPr>
              <a:t>… and produce </a:t>
            </a:r>
            <a:r>
              <a:rPr lang="en-US" sz="2000" b="1" dirty="0">
                <a:solidFill>
                  <a:srgbClr val="FFFFFF"/>
                </a:solidFill>
                <a:ea typeface="Open Sans Light"/>
                <a:cs typeface="Open Sans Light"/>
              </a:rPr>
              <a:t>lots of ROS</a:t>
            </a:r>
          </a:p>
          <a:p>
            <a:pPr marL="445666" lvl="1" indent="-222833">
              <a:lnSpc>
                <a:spcPts val="2889"/>
              </a:lnSpc>
              <a:buFont typeface="Arial"/>
              <a:buChar char="•"/>
            </a:pPr>
            <a:endParaRPr lang="en-US" sz="2000" dirty="0">
              <a:solidFill>
                <a:srgbClr val="FFFFFF"/>
              </a:solidFill>
              <a:ea typeface="Open Sans Light"/>
              <a:cs typeface="Open Sans Light"/>
              <a:sym typeface="Open Sans Light"/>
            </a:endParaRPr>
          </a:p>
        </p:txBody>
      </p:sp>
      <p:sp>
        <p:nvSpPr>
          <p:cNvPr id="13" name="TextBox 10">
            <a:extLst>
              <a:ext uri="{FF2B5EF4-FFF2-40B4-BE49-F238E27FC236}">
                <a16:creationId xmlns:a16="http://schemas.microsoft.com/office/drawing/2014/main" id="{4C438DD1-DDA7-512D-4F15-83B241E8C2A5}"/>
              </a:ext>
            </a:extLst>
          </p:cNvPr>
          <p:cNvSpPr txBox="1"/>
          <p:nvPr/>
        </p:nvSpPr>
        <p:spPr>
          <a:xfrm>
            <a:off x="1916102" y="3175752"/>
            <a:ext cx="2421168" cy="1824859"/>
          </a:xfrm>
          <a:prstGeom prst="rect">
            <a:avLst/>
          </a:prstGeom>
        </p:spPr>
        <p:txBody>
          <a:bodyPr wrap="square" lIns="0" tIns="0" rIns="0" bIns="0" rtlCol="0" anchor="t">
            <a:spAutoFit/>
          </a:bodyPr>
          <a:lstStyle/>
          <a:p>
            <a:r>
              <a:rPr lang="en-US" sz="2400" b="1" dirty="0">
                <a:solidFill>
                  <a:srgbClr val="FFFFFF"/>
                </a:solidFill>
                <a:ea typeface="Open Sans Light"/>
                <a:cs typeface="Open Sans Light"/>
              </a:rPr>
              <a:t>Effect on Oocyte</a:t>
            </a:r>
            <a:endParaRPr lang="en-US" sz="2000" dirty="0">
              <a:solidFill>
                <a:srgbClr val="FFFFFF"/>
              </a:solidFill>
              <a:ea typeface="Open Sans Light"/>
              <a:cs typeface="Open Sans Light"/>
            </a:endParaRPr>
          </a:p>
          <a:p>
            <a:pPr marL="0" lvl="1">
              <a:lnSpc>
                <a:spcPts val="2889"/>
              </a:lnSpc>
            </a:pPr>
            <a:endParaRPr lang="en-US" dirty="0">
              <a:solidFill>
                <a:srgbClr val="FFFFFF"/>
              </a:solidFill>
              <a:ea typeface="Open Sans Light"/>
              <a:cs typeface="Open Sans Light"/>
              <a:sym typeface="Open Sans Light"/>
            </a:endParaRPr>
          </a:p>
          <a:p>
            <a:pPr marL="0" lvl="1">
              <a:lnSpc>
                <a:spcPts val="2889"/>
              </a:lnSpc>
            </a:pPr>
            <a:r>
              <a:rPr lang="en-US" dirty="0">
                <a:solidFill>
                  <a:srgbClr val="FFFFFF"/>
                </a:solidFill>
                <a:ea typeface="Open Sans Light"/>
                <a:cs typeface="Open Sans Light"/>
                <a:sym typeface="Open Sans Light"/>
              </a:rPr>
              <a:t>Decline in quality and quantity (</a:t>
            </a:r>
            <a:r>
              <a:rPr lang="en-US" dirty="0">
                <a:solidFill>
                  <a:srgbClr val="FFFFFF"/>
                </a:solidFill>
                <a:ea typeface="Open Sans Light"/>
                <a:cs typeface="Open Sans Light"/>
              </a:rPr>
              <a:t>aneuploidy, autophagy)</a:t>
            </a:r>
          </a:p>
        </p:txBody>
      </p:sp>
      <p:sp>
        <p:nvSpPr>
          <p:cNvPr id="20" name="Freeform 2">
            <a:extLst>
              <a:ext uri="{FF2B5EF4-FFF2-40B4-BE49-F238E27FC236}">
                <a16:creationId xmlns:a16="http://schemas.microsoft.com/office/drawing/2014/main" id="{0C07584D-D297-3B25-A9BE-02E8B3F3EADE}"/>
              </a:ext>
            </a:extLst>
          </p:cNvPr>
          <p:cNvSpPr/>
          <p:nvPr/>
        </p:nvSpPr>
        <p:spPr>
          <a:xfrm>
            <a:off x="-1832673" y="4907330"/>
            <a:ext cx="3665346" cy="2987257"/>
          </a:xfrm>
          <a:custGeom>
            <a:avLst/>
            <a:gdLst/>
            <a:ahLst/>
            <a:cxnLst/>
            <a:rect l="l" t="t" r="r" b="b"/>
            <a:pathLst>
              <a:path w="5498019" h="4480885">
                <a:moveTo>
                  <a:pt x="0" y="0"/>
                </a:moveTo>
                <a:lnTo>
                  <a:pt x="5498019" y="0"/>
                </a:lnTo>
                <a:lnTo>
                  <a:pt x="5498019" y="4480886"/>
                </a:lnTo>
                <a:lnTo>
                  <a:pt x="0" y="4480886"/>
                </a:lnTo>
                <a:lnTo>
                  <a:pt x="0" y="0"/>
                </a:lnTo>
                <a:close/>
              </a:path>
            </a:pathLst>
          </a:custGeom>
          <a:blipFill>
            <a:blip r:embed="rId2"/>
            <a:stretch>
              <a:fillRect/>
            </a:stretch>
          </a:blipFill>
        </p:spPr>
        <p:txBody>
          <a:bodyPr/>
          <a:lstStyle/>
          <a:p>
            <a:endParaRPr lang="en-US"/>
          </a:p>
        </p:txBody>
      </p:sp>
      <p:sp>
        <p:nvSpPr>
          <p:cNvPr id="19" name="Freeform 22">
            <a:extLst>
              <a:ext uri="{FF2B5EF4-FFF2-40B4-BE49-F238E27FC236}">
                <a16:creationId xmlns:a16="http://schemas.microsoft.com/office/drawing/2014/main" id="{4534041D-53E0-ABCB-4A98-BDBE11A1B248}"/>
              </a:ext>
            </a:extLst>
          </p:cNvPr>
          <p:cNvSpPr/>
          <p:nvPr/>
        </p:nvSpPr>
        <p:spPr>
          <a:xfrm>
            <a:off x="9794209" y="732455"/>
            <a:ext cx="2859667" cy="2727408"/>
          </a:xfrm>
          <a:custGeom>
            <a:avLst/>
            <a:gdLst/>
            <a:ahLst/>
            <a:cxnLst/>
            <a:rect l="l" t="t" r="r" b="b"/>
            <a:pathLst>
              <a:path w="4289501" h="4091112">
                <a:moveTo>
                  <a:pt x="0" y="0"/>
                </a:moveTo>
                <a:lnTo>
                  <a:pt x="4289502" y="0"/>
                </a:lnTo>
                <a:lnTo>
                  <a:pt x="4289502" y="4091111"/>
                </a:lnTo>
                <a:lnTo>
                  <a:pt x="0" y="4091111"/>
                </a:lnTo>
                <a:lnTo>
                  <a:pt x="0" y="0"/>
                </a:lnTo>
                <a:close/>
              </a:path>
            </a:pathLst>
          </a:custGeom>
          <a:blipFill>
            <a:blip r:embed="rId3"/>
            <a:stretch>
              <a:fillRect/>
            </a:stretch>
          </a:blipFill>
        </p:spPr>
        <p:txBody>
          <a:bodyPr/>
          <a:lstStyle/>
          <a:p>
            <a:endParaRPr lang="en-US"/>
          </a:p>
        </p:txBody>
      </p:sp>
      <p:sp>
        <p:nvSpPr>
          <p:cNvPr id="6" name="TextBox 10">
            <a:extLst>
              <a:ext uri="{FF2B5EF4-FFF2-40B4-BE49-F238E27FC236}">
                <a16:creationId xmlns:a16="http://schemas.microsoft.com/office/drawing/2014/main" id="{FA64B020-A60F-EE1B-83EB-814D18257A76}"/>
              </a:ext>
            </a:extLst>
          </p:cNvPr>
          <p:cNvSpPr txBox="1"/>
          <p:nvPr/>
        </p:nvSpPr>
        <p:spPr>
          <a:xfrm>
            <a:off x="5155112" y="3175752"/>
            <a:ext cx="2421168" cy="1824859"/>
          </a:xfrm>
          <a:prstGeom prst="rect">
            <a:avLst/>
          </a:prstGeom>
        </p:spPr>
        <p:txBody>
          <a:bodyPr wrap="square" lIns="0" tIns="0" rIns="0" bIns="0" rtlCol="0" anchor="t">
            <a:spAutoFit/>
          </a:bodyPr>
          <a:lstStyle/>
          <a:p>
            <a:r>
              <a:rPr lang="en-US" sz="2400" b="1" dirty="0">
                <a:solidFill>
                  <a:srgbClr val="FFFFFF"/>
                </a:solidFill>
                <a:ea typeface="Open Sans Light"/>
                <a:cs typeface="Open Sans Light"/>
              </a:rPr>
              <a:t>Effect on Egg</a:t>
            </a:r>
            <a:endParaRPr lang="en-US" sz="2000" dirty="0">
              <a:solidFill>
                <a:srgbClr val="FFFFFF"/>
              </a:solidFill>
              <a:ea typeface="Open Sans Light"/>
              <a:cs typeface="Open Sans Light"/>
            </a:endParaRPr>
          </a:p>
          <a:p>
            <a:pPr marL="0" lvl="1">
              <a:lnSpc>
                <a:spcPts val="2889"/>
              </a:lnSpc>
            </a:pPr>
            <a:endParaRPr lang="en-US" dirty="0">
              <a:solidFill>
                <a:srgbClr val="FFFFFF"/>
              </a:solidFill>
              <a:ea typeface="Open Sans Light"/>
              <a:cs typeface="Open Sans Light"/>
              <a:sym typeface="Open Sans Light"/>
            </a:endParaRPr>
          </a:p>
          <a:p>
            <a:pPr marL="0" lvl="1">
              <a:lnSpc>
                <a:spcPts val="2889"/>
              </a:lnSpc>
            </a:pPr>
            <a:r>
              <a:rPr lang="en-US" dirty="0">
                <a:solidFill>
                  <a:srgbClr val="FFFFFF"/>
                </a:solidFill>
                <a:ea typeface="Open Sans Light"/>
                <a:cs typeface="Open Sans Light"/>
                <a:sym typeface="Open Sans Light"/>
              </a:rPr>
              <a:t>Faulty ovulation, fertilization, embryo development</a:t>
            </a:r>
            <a:endParaRPr lang="en-US" dirty="0">
              <a:solidFill>
                <a:srgbClr val="FFFFFF"/>
              </a:solidFill>
              <a:ea typeface="Open Sans Light"/>
              <a:cs typeface="Open Sans Light"/>
            </a:endParaRPr>
          </a:p>
        </p:txBody>
      </p:sp>
      <p:sp>
        <p:nvSpPr>
          <p:cNvPr id="7" name="TextBox 6">
            <a:extLst>
              <a:ext uri="{FF2B5EF4-FFF2-40B4-BE49-F238E27FC236}">
                <a16:creationId xmlns:a16="http://schemas.microsoft.com/office/drawing/2014/main" id="{9D612C45-CB49-70AD-854D-EDCA9E9BFB7D}"/>
              </a:ext>
            </a:extLst>
          </p:cNvPr>
          <p:cNvSpPr txBox="1"/>
          <p:nvPr/>
        </p:nvSpPr>
        <p:spPr>
          <a:xfrm>
            <a:off x="461876" y="6211865"/>
            <a:ext cx="12192000" cy="400110"/>
          </a:xfrm>
          <a:prstGeom prst="rect">
            <a:avLst/>
          </a:prstGeom>
          <a:noFill/>
        </p:spPr>
        <p:txBody>
          <a:bodyPr wrap="square" rtlCol="0">
            <a:spAutoFit/>
          </a:bodyPr>
          <a:lstStyle/>
          <a:p>
            <a:r>
              <a:rPr lang="en-US" sz="1000" b="0" i="0" dirty="0" err="1">
                <a:solidFill>
                  <a:srgbClr val="212121"/>
                </a:solidFill>
                <a:effectLst/>
                <a:latin typeface="Arial" panose="020B0604020202020204" pitchFamily="34" charset="0"/>
                <a:cs typeface="Arial" panose="020B0604020202020204" pitchFamily="34" charset="0"/>
              </a:rPr>
              <a:t>Mihalas</a:t>
            </a:r>
            <a:r>
              <a:rPr lang="en-US" sz="1000" b="0" i="0" dirty="0">
                <a:solidFill>
                  <a:srgbClr val="212121"/>
                </a:solidFill>
                <a:effectLst/>
                <a:latin typeface="Arial" panose="020B0604020202020204" pitchFamily="34" charset="0"/>
                <a:cs typeface="Arial" panose="020B0604020202020204" pitchFamily="34" charset="0"/>
              </a:rPr>
              <a:t> BP, </a:t>
            </a:r>
            <a:r>
              <a:rPr lang="en-US" sz="1000" b="0" i="0" dirty="0" err="1">
                <a:solidFill>
                  <a:srgbClr val="212121"/>
                </a:solidFill>
                <a:effectLst/>
                <a:latin typeface="Arial" panose="020B0604020202020204" pitchFamily="34" charset="0"/>
                <a:cs typeface="Arial" panose="020B0604020202020204" pitchFamily="34" charset="0"/>
              </a:rPr>
              <a:t>Redgrove</a:t>
            </a:r>
            <a:r>
              <a:rPr lang="en-US" sz="1000" b="0" i="0" dirty="0">
                <a:solidFill>
                  <a:srgbClr val="212121"/>
                </a:solidFill>
                <a:effectLst/>
                <a:latin typeface="Arial" panose="020B0604020202020204" pitchFamily="34" charset="0"/>
                <a:cs typeface="Arial" panose="020B0604020202020204" pitchFamily="34" charset="0"/>
              </a:rPr>
              <a:t> KA, McLaughlin EA, Nixon B. Molecular Mechanisms Responsible for Increased Vulnerability of the Ageing Oocyte to Oxidative Damage. Oxid Med Cell </a:t>
            </a:r>
            <a:r>
              <a:rPr lang="en-US" sz="1000" b="0" i="0" dirty="0" err="1">
                <a:solidFill>
                  <a:srgbClr val="212121"/>
                </a:solidFill>
                <a:effectLst/>
                <a:latin typeface="Arial" panose="020B0604020202020204" pitchFamily="34" charset="0"/>
                <a:cs typeface="Arial" panose="020B0604020202020204" pitchFamily="34" charset="0"/>
              </a:rPr>
              <a:t>Longev</a:t>
            </a:r>
            <a:r>
              <a:rPr lang="en-US" sz="1000" b="0" i="0" dirty="0">
                <a:solidFill>
                  <a:srgbClr val="212121"/>
                </a:solidFill>
                <a:effectLst/>
                <a:latin typeface="Arial" panose="020B0604020202020204" pitchFamily="34" charset="0"/>
                <a:cs typeface="Arial" panose="020B0604020202020204" pitchFamily="34" charset="0"/>
              </a:rPr>
              <a:t>. 2017;2017:4015874. </a:t>
            </a:r>
          </a:p>
          <a:p>
            <a:r>
              <a:rPr lang="en-US" sz="1000" b="0" i="0" dirty="0">
                <a:solidFill>
                  <a:srgbClr val="212121"/>
                </a:solidFill>
                <a:effectLst/>
                <a:latin typeface="Arial" panose="020B0604020202020204" pitchFamily="34" charset="0"/>
                <a:cs typeface="Arial" panose="020B0604020202020204" pitchFamily="34" charset="0"/>
              </a:rPr>
              <a:t>Peters AE, </a:t>
            </a:r>
            <a:r>
              <a:rPr lang="en-US" sz="1000" b="0" i="0" dirty="0" err="1">
                <a:solidFill>
                  <a:srgbClr val="212121"/>
                </a:solidFill>
                <a:effectLst/>
                <a:latin typeface="Arial" panose="020B0604020202020204" pitchFamily="34" charset="0"/>
                <a:cs typeface="Arial" panose="020B0604020202020204" pitchFamily="34" charset="0"/>
              </a:rPr>
              <a:t>Mihalas</a:t>
            </a:r>
            <a:r>
              <a:rPr lang="en-US" sz="1000" b="0" i="0" dirty="0">
                <a:solidFill>
                  <a:srgbClr val="212121"/>
                </a:solidFill>
                <a:effectLst/>
                <a:latin typeface="Arial" panose="020B0604020202020204" pitchFamily="34" charset="0"/>
                <a:cs typeface="Arial" panose="020B0604020202020204" pitchFamily="34" charset="0"/>
              </a:rPr>
              <a:t> BP, Bromfield EG, Roman SD, Nixon B, Sutherland JM. Autophagy in Female Fertility: A Role in Oxidative Stress and Aging. </a:t>
            </a:r>
            <a:r>
              <a:rPr lang="en-US" sz="1000" b="0" i="0" dirty="0" err="1">
                <a:solidFill>
                  <a:srgbClr val="212121"/>
                </a:solidFill>
                <a:effectLst/>
                <a:latin typeface="Arial" panose="020B0604020202020204" pitchFamily="34" charset="0"/>
                <a:cs typeface="Arial" panose="020B0604020202020204" pitchFamily="34" charset="0"/>
              </a:rPr>
              <a:t>Antioxid</a:t>
            </a:r>
            <a:r>
              <a:rPr lang="en-US" sz="1000" b="0" i="0" dirty="0">
                <a:solidFill>
                  <a:srgbClr val="212121"/>
                </a:solidFill>
                <a:effectLst/>
                <a:latin typeface="Arial" panose="020B0604020202020204" pitchFamily="34" charset="0"/>
                <a:cs typeface="Arial" panose="020B0604020202020204" pitchFamily="34" charset="0"/>
              </a:rPr>
              <a:t> Redox Signal. 2020 Mar 10;32(8):550-568.</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292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B91A71-F455-4014-9D19-D05B5950740E}"/>
              </a:ext>
            </a:extLst>
          </p:cNvPr>
          <p:cNvSpPr>
            <a:spLocks noGrp="1"/>
          </p:cNvSpPr>
          <p:nvPr>
            <p:ph type="body" idx="1"/>
          </p:nvPr>
        </p:nvSpPr>
        <p:spPr>
          <a:xfrm>
            <a:off x="739571" y="3356281"/>
            <a:ext cx="10515600" cy="1500187"/>
          </a:xfrm>
        </p:spPr>
        <p:txBody>
          <a:bodyPr vert="horz" lIns="91440" tIns="45720" rIns="91440" bIns="45720" rtlCol="0">
            <a:normAutofit/>
          </a:bodyPr>
          <a:lstStyle/>
          <a:p>
            <a:r>
              <a:rPr lang="en-US" sz="6000" b="1" dirty="0">
                <a:solidFill>
                  <a:schemeClr val="bg1"/>
                </a:solidFill>
                <a:effectLst>
                  <a:outerShdw blurRad="38100" dist="38100" dir="2700000" algn="tl">
                    <a:srgbClr val="000000">
                      <a:alpha val="43137"/>
                    </a:srgbClr>
                  </a:outerShdw>
                </a:effectLst>
              </a:rPr>
              <a:t>Part One: The Basics</a:t>
            </a:r>
          </a:p>
        </p:txBody>
      </p:sp>
    </p:spTree>
    <p:extLst>
      <p:ext uri="{BB962C8B-B14F-4D97-AF65-F5344CB8AC3E}">
        <p14:creationId xmlns:p14="http://schemas.microsoft.com/office/powerpoint/2010/main" val="3297137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0D81-D85B-4DA5-F53D-0A313162BF09}"/>
              </a:ext>
            </a:extLst>
          </p:cNvPr>
          <p:cNvSpPr>
            <a:spLocks noGrp="1"/>
          </p:cNvSpPr>
          <p:nvPr>
            <p:ph type="title"/>
          </p:nvPr>
        </p:nvSpPr>
        <p:spPr/>
        <p:txBody>
          <a:bodyPr>
            <a:normAutofit/>
          </a:bodyPr>
          <a:lstStyle/>
          <a:p>
            <a:r>
              <a:rPr lang="en-US" sz="3800" dirty="0"/>
              <a:t>Ubiquinol</a:t>
            </a:r>
            <a:r>
              <a:rPr lang="en-US" sz="3600" dirty="0"/>
              <a:t> </a:t>
            </a:r>
            <a:r>
              <a:rPr lang="en-US" sz="3800" dirty="0"/>
              <a:t>in Women’s Reproductive Health</a:t>
            </a:r>
          </a:p>
        </p:txBody>
      </p:sp>
      <p:sp>
        <p:nvSpPr>
          <p:cNvPr id="3" name="Content Placeholder 2">
            <a:extLst>
              <a:ext uri="{FF2B5EF4-FFF2-40B4-BE49-F238E27FC236}">
                <a16:creationId xmlns:a16="http://schemas.microsoft.com/office/drawing/2014/main" id="{69488A03-E45F-5EDF-DF95-BBDCA0E2D7B8}"/>
              </a:ext>
            </a:extLst>
          </p:cNvPr>
          <p:cNvSpPr>
            <a:spLocks noGrp="1"/>
          </p:cNvSpPr>
          <p:nvPr>
            <p:ph idx="1"/>
          </p:nvPr>
        </p:nvSpPr>
        <p:spPr>
          <a:xfrm>
            <a:off x="405938" y="1747175"/>
            <a:ext cx="11539451" cy="4541924"/>
          </a:xfrm>
        </p:spPr>
        <p:txBody>
          <a:bodyPr>
            <a:normAutofit/>
          </a:bodyPr>
          <a:lstStyle/>
          <a:p>
            <a:pPr marL="0" indent="0" algn="ctr">
              <a:buNone/>
            </a:pPr>
            <a:r>
              <a:rPr lang="en-US" sz="2400" b="1" dirty="0">
                <a:solidFill>
                  <a:srgbClr val="3C38BF"/>
                </a:solidFill>
                <a:latin typeface="Open Sans Bold"/>
                <a:ea typeface="Open Sans Bold"/>
                <a:cs typeface="Open Sans Bold"/>
              </a:rPr>
              <a:t>Ubiquinol’s antioxidant properties have been shown to benefit aged oocyte quality and quantity as well as enhance reproductive function</a:t>
            </a:r>
          </a:p>
          <a:p>
            <a:pPr marL="0" indent="0" algn="ctr">
              <a:buNone/>
            </a:pPr>
            <a:endParaRPr lang="en-US" sz="2400" b="1" dirty="0">
              <a:solidFill>
                <a:srgbClr val="16948A"/>
              </a:solidFill>
              <a:latin typeface="Open Sans Bold"/>
              <a:ea typeface="Open Sans Bold"/>
              <a:cs typeface="Open Sans Bold"/>
            </a:endParaRPr>
          </a:p>
          <a:p>
            <a:pPr marL="0" indent="0" algn="ctr">
              <a:buNone/>
            </a:pPr>
            <a:r>
              <a:rPr lang="en-US" sz="2400" b="1" dirty="0">
                <a:solidFill>
                  <a:srgbClr val="16948A"/>
                </a:solidFill>
                <a:latin typeface="Open Sans Bold"/>
                <a:ea typeface="Open Sans Bold"/>
                <a:cs typeface="Open Sans Bold"/>
              </a:rPr>
              <a:t>Most intervention trials have been performed in women undergoing assisted reproductive technology (ART) using CoQ10 as an adjunct</a:t>
            </a:r>
          </a:p>
          <a:p>
            <a:pPr marL="0" indent="0" algn="ctr">
              <a:buNone/>
            </a:pPr>
            <a:endParaRPr lang="en-US" sz="2400" b="1" dirty="0">
              <a:solidFill>
                <a:srgbClr val="16948A"/>
              </a:solidFill>
              <a:latin typeface="Open Sans Bold"/>
              <a:ea typeface="Open Sans Bold"/>
              <a:cs typeface="Open Sans Bold"/>
            </a:endParaRPr>
          </a:p>
          <a:p>
            <a:pPr marL="0" indent="0" algn="ctr">
              <a:buNone/>
            </a:pPr>
            <a:r>
              <a:rPr lang="en-US" sz="2400" b="1" dirty="0">
                <a:solidFill>
                  <a:srgbClr val="16948A"/>
                </a:solidFill>
                <a:latin typeface="Open Sans Bold"/>
                <a:ea typeface="Open Sans Bold"/>
                <a:cs typeface="Open Sans Bold"/>
              </a:rPr>
              <a:t>Study currently in process for Ubiquinol</a:t>
            </a:r>
            <a:endParaRPr lang="en-US" dirty="0">
              <a:latin typeface="STIXGeneral-Bold"/>
            </a:endParaRPr>
          </a:p>
          <a:p>
            <a:endParaRPr lang="en-US" dirty="0"/>
          </a:p>
        </p:txBody>
      </p:sp>
      <p:sp>
        <p:nvSpPr>
          <p:cNvPr id="4" name="TextBox 3">
            <a:extLst>
              <a:ext uri="{FF2B5EF4-FFF2-40B4-BE49-F238E27FC236}">
                <a16:creationId xmlns:a16="http://schemas.microsoft.com/office/drawing/2014/main" id="{4E4D1279-1F8D-0F61-0EBD-0F0E0C3C0B82}"/>
              </a:ext>
            </a:extLst>
          </p:cNvPr>
          <p:cNvSpPr txBox="1"/>
          <p:nvPr/>
        </p:nvSpPr>
        <p:spPr>
          <a:xfrm>
            <a:off x="205274" y="6211076"/>
            <a:ext cx="12192000" cy="400110"/>
          </a:xfrm>
          <a:prstGeom prst="rect">
            <a:avLst/>
          </a:prstGeom>
          <a:noFill/>
        </p:spPr>
        <p:txBody>
          <a:bodyPr wrap="square" rtlCol="0">
            <a:spAutoFit/>
          </a:bodyPr>
          <a:lstStyle/>
          <a:p>
            <a:r>
              <a:rPr lang="en-US" sz="1000" dirty="0">
                <a:solidFill>
                  <a:srgbClr val="212121"/>
                </a:solidFill>
                <a:latin typeface="Arial" panose="020B0604020202020204" pitchFamily="34" charset="0"/>
                <a:cs typeface="Arial" panose="020B0604020202020204" pitchFamily="34" charset="0"/>
              </a:rPr>
              <a:t>Ben-Meir A et al. Coenzyme Q10 restores oocyte mitochondrial function and fertility during reproductive aging. Aging Cell. 2015 Oct;14(5):887-95. </a:t>
            </a:r>
          </a:p>
          <a:p>
            <a:r>
              <a:rPr lang="en-US" sz="1000" dirty="0">
                <a:solidFill>
                  <a:srgbClr val="212121"/>
                </a:solidFill>
                <a:latin typeface="Arial" panose="020B0604020202020204" pitchFamily="34" charset="0"/>
                <a:cs typeface="Arial" panose="020B0604020202020204" pitchFamily="34" charset="0"/>
              </a:rPr>
              <a:t>Bentov Y et al. The use of mitochondrial nutrients to improve the outcome of infertility treatment in older patients. Fertil </a:t>
            </a:r>
            <a:r>
              <a:rPr lang="en-US" sz="1000" dirty="0" err="1">
                <a:solidFill>
                  <a:srgbClr val="212121"/>
                </a:solidFill>
                <a:latin typeface="Arial" panose="020B0604020202020204" pitchFamily="34" charset="0"/>
                <a:cs typeface="Arial" panose="020B0604020202020204" pitchFamily="34" charset="0"/>
              </a:rPr>
              <a:t>Steril</a:t>
            </a:r>
            <a:r>
              <a:rPr lang="en-US" sz="1000" dirty="0">
                <a:solidFill>
                  <a:srgbClr val="212121"/>
                </a:solidFill>
                <a:latin typeface="Arial" panose="020B0604020202020204" pitchFamily="34" charset="0"/>
                <a:cs typeface="Arial" panose="020B0604020202020204" pitchFamily="34" charset="0"/>
              </a:rPr>
              <a:t>. 2010 Jan;93(1):272-5.</a:t>
            </a:r>
          </a:p>
        </p:txBody>
      </p:sp>
      <p:sp>
        <p:nvSpPr>
          <p:cNvPr id="8" name="TextBox 7">
            <a:extLst>
              <a:ext uri="{FF2B5EF4-FFF2-40B4-BE49-F238E27FC236}">
                <a16:creationId xmlns:a16="http://schemas.microsoft.com/office/drawing/2014/main" id="{4FDD97F1-A8FE-3CEE-7FAC-16124B108A4B}"/>
              </a:ext>
            </a:extLst>
          </p:cNvPr>
          <p:cNvSpPr txBox="1"/>
          <p:nvPr/>
        </p:nvSpPr>
        <p:spPr>
          <a:xfrm>
            <a:off x="9409471" y="526222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45088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2CC6A-2679-C5A3-EC66-D973B2679903}"/>
              </a:ext>
            </a:extLst>
          </p:cNvPr>
          <p:cNvSpPr>
            <a:spLocks noGrp="1"/>
          </p:cNvSpPr>
          <p:nvPr>
            <p:ph type="title"/>
          </p:nvPr>
        </p:nvSpPr>
        <p:spPr/>
        <p:txBody>
          <a:bodyPr>
            <a:normAutofit/>
          </a:bodyPr>
          <a:lstStyle/>
          <a:p>
            <a:r>
              <a:rPr lang="en-US" sz="3600" dirty="0"/>
              <a:t>In Vitro Fertilization Process</a:t>
            </a:r>
          </a:p>
        </p:txBody>
      </p:sp>
      <p:pic>
        <p:nvPicPr>
          <p:cNvPr id="4" name="Picture 3">
            <a:extLst>
              <a:ext uri="{FF2B5EF4-FFF2-40B4-BE49-F238E27FC236}">
                <a16:creationId xmlns:a16="http://schemas.microsoft.com/office/drawing/2014/main" id="{3E1DB22E-4CDD-FCE6-FC55-A2810EED91CB}"/>
              </a:ext>
            </a:extLst>
          </p:cNvPr>
          <p:cNvPicPr>
            <a:picLocks noChangeAspect="1"/>
          </p:cNvPicPr>
          <p:nvPr/>
        </p:nvPicPr>
        <p:blipFill>
          <a:blip r:embed="rId2"/>
          <a:stretch>
            <a:fillRect/>
          </a:stretch>
        </p:blipFill>
        <p:spPr>
          <a:xfrm>
            <a:off x="1174032" y="2052904"/>
            <a:ext cx="9544050" cy="3390900"/>
          </a:xfrm>
          <a:prstGeom prst="rect">
            <a:avLst/>
          </a:prstGeom>
        </p:spPr>
      </p:pic>
      <p:sp>
        <p:nvSpPr>
          <p:cNvPr id="5" name="TextBox 4">
            <a:extLst>
              <a:ext uri="{FF2B5EF4-FFF2-40B4-BE49-F238E27FC236}">
                <a16:creationId xmlns:a16="http://schemas.microsoft.com/office/drawing/2014/main" id="{C52AD7FD-6255-972A-236B-305E996124FA}"/>
              </a:ext>
            </a:extLst>
          </p:cNvPr>
          <p:cNvSpPr txBox="1"/>
          <p:nvPr/>
        </p:nvSpPr>
        <p:spPr>
          <a:xfrm>
            <a:off x="0" y="6383641"/>
            <a:ext cx="4899098" cy="246221"/>
          </a:xfrm>
          <a:prstGeom prst="rect">
            <a:avLst/>
          </a:prstGeom>
          <a:noFill/>
        </p:spPr>
        <p:txBody>
          <a:bodyPr wrap="none" rtlCol="0">
            <a:spAutoFit/>
          </a:bodyPr>
          <a:lstStyle/>
          <a:p>
            <a:r>
              <a:rPr lang="en-US" sz="1000" dirty="0"/>
              <a:t>Source: Hong Kong Assisted Reproduction Centre, https://www.hkarc.com.hk/IVF_en.html</a:t>
            </a:r>
          </a:p>
        </p:txBody>
      </p:sp>
    </p:spTree>
    <p:extLst>
      <p:ext uri="{BB962C8B-B14F-4D97-AF65-F5344CB8AC3E}">
        <p14:creationId xmlns:p14="http://schemas.microsoft.com/office/powerpoint/2010/main" val="240862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65FB8-C9C2-7321-C426-56DDB7C944F1}"/>
              </a:ext>
            </a:extLst>
          </p:cNvPr>
          <p:cNvSpPr>
            <a:spLocks noGrp="1"/>
          </p:cNvSpPr>
          <p:nvPr>
            <p:ph type="title"/>
          </p:nvPr>
        </p:nvSpPr>
        <p:spPr/>
        <p:txBody>
          <a:bodyPr>
            <a:normAutofit/>
          </a:bodyPr>
          <a:lstStyle/>
          <a:p>
            <a:r>
              <a:rPr lang="en-US" sz="3800" dirty="0"/>
              <a:t>CoQ10 Clinical Study Shows Benefits for Women Undergoing IVF</a:t>
            </a:r>
          </a:p>
        </p:txBody>
      </p:sp>
      <p:sp>
        <p:nvSpPr>
          <p:cNvPr id="3" name="Content Placeholder 2">
            <a:extLst>
              <a:ext uri="{FF2B5EF4-FFF2-40B4-BE49-F238E27FC236}">
                <a16:creationId xmlns:a16="http://schemas.microsoft.com/office/drawing/2014/main" id="{334ADAD1-8104-4E6E-C222-6D289F2A8CD4}"/>
              </a:ext>
            </a:extLst>
          </p:cNvPr>
          <p:cNvSpPr>
            <a:spLocks noGrp="1"/>
          </p:cNvSpPr>
          <p:nvPr>
            <p:ph idx="1"/>
          </p:nvPr>
        </p:nvSpPr>
        <p:spPr/>
        <p:txBody>
          <a:bodyPr>
            <a:normAutofit/>
          </a:bodyPr>
          <a:lstStyle/>
          <a:p>
            <a:r>
              <a:rPr lang="en-US" dirty="0"/>
              <a:t>Prospective, randomized, open-label study, n=186, average age 32, women undergoing in vitro fertilization (IVF)</a:t>
            </a:r>
            <a:endParaRPr lang="en-US" baseline="30000" dirty="0"/>
          </a:p>
          <a:p>
            <a:r>
              <a:rPr lang="en-US" dirty="0"/>
              <a:t>600 mg/d CoQ10 starting 60 days preceding IVF and through treatment</a:t>
            </a:r>
          </a:p>
          <a:p>
            <a:r>
              <a:rPr lang="en-US" dirty="0"/>
              <a:t>Results</a:t>
            </a:r>
          </a:p>
          <a:p>
            <a:pPr lvl="1"/>
            <a:r>
              <a:rPr lang="en-US" sz="2000" dirty="0"/>
              <a:t>Higher number retrieved oocytes (median 4 vs 2; p&lt;0.002)</a:t>
            </a:r>
          </a:p>
          <a:p>
            <a:pPr lvl="1"/>
            <a:r>
              <a:rPr lang="en-US" sz="2000" dirty="0"/>
              <a:t>Lower number cancelled cycles due to no retrieved oocytes or no viable embryos </a:t>
            </a:r>
            <a:r>
              <a:rPr lang="en-US" sz="2000" dirty="0">
                <a:effectLst/>
                <a:ea typeface="Arial" panose="020B0604020202020204" pitchFamily="34" charset="0"/>
              </a:rPr>
              <a:t>(8.33% vs. 22.89%; p=0.04)</a:t>
            </a:r>
          </a:p>
          <a:p>
            <a:pPr lvl="1"/>
            <a:r>
              <a:rPr lang="en-US" sz="2000" dirty="0">
                <a:effectLst/>
                <a:ea typeface="Arial" panose="020B0604020202020204" pitchFamily="34" charset="0"/>
              </a:rPr>
              <a:t>Higher fertilization rate (67.49%; p&lt;0.05)</a:t>
            </a:r>
          </a:p>
          <a:p>
            <a:pPr lvl="1"/>
            <a:r>
              <a:rPr lang="en-US" sz="2000" dirty="0">
                <a:effectLst/>
                <a:ea typeface="Arial" panose="020B0604020202020204" pitchFamily="34" charset="0"/>
              </a:rPr>
              <a:t>More high-quality day-3 embryos (p=0.03)</a:t>
            </a:r>
          </a:p>
          <a:p>
            <a:pPr lvl="1"/>
            <a:r>
              <a:rPr lang="en-US" sz="2000" dirty="0"/>
              <a:t>Higher frequency of embryos to freeze </a:t>
            </a:r>
            <a:r>
              <a:rPr lang="en-US" sz="2000" dirty="0">
                <a:effectLst/>
                <a:ea typeface="Arial" panose="020B0604020202020204" pitchFamily="34" charset="0"/>
              </a:rPr>
              <a:t>(18.42% vs. 4.3%, p=0.012)</a:t>
            </a:r>
          </a:p>
          <a:p>
            <a:pPr lvl="1"/>
            <a:r>
              <a:rPr lang="en-US" sz="2000" dirty="0"/>
              <a:t>Higher number frozen embryo transfers (p=0.01)</a:t>
            </a:r>
          </a:p>
          <a:p>
            <a:pPr lvl="1"/>
            <a:r>
              <a:rPr lang="en-US" sz="2000" i="1" dirty="0"/>
              <a:t>Trend toward </a:t>
            </a:r>
            <a:r>
              <a:rPr lang="en-US" sz="2000" dirty="0"/>
              <a:t>higher rate of pregnancy and live birth rate</a:t>
            </a:r>
          </a:p>
          <a:p>
            <a:endParaRPr lang="en-US" dirty="0"/>
          </a:p>
        </p:txBody>
      </p:sp>
      <p:sp>
        <p:nvSpPr>
          <p:cNvPr id="4" name="TextBox 3">
            <a:extLst>
              <a:ext uri="{FF2B5EF4-FFF2-40B4-BE49-F238E27FC236}">
                <a16:creationId xmlns:a16="http://schemas.microsoft.com/office/drawing/2014/main" id="{4707CF08-129E-AC5A-D887-BA2918369819}"/>
              </a:ext>
            </a:extLst>
          </p:cNvPr>
          <p:cNvSpPr txBox="1"/>
          <p:nvPr/>
        </p:nvSpPr>
        <p:spPr>
          <a:xfrm>
            <a:off x="511628" y="6244276"/>
            <a:ext cx="8240485" cy="400110"/>
          </a:xfrm>
          <a:prstGeom prst="rect">
            <a:avLst/>
          </a:prstGeom>
          <a:noFill/>
        </p:spPr>
        <p:txBody>
          <a:bodyPr wrap="square" rtlCol="0">
            <a:spAutoFit/>
          </a:bodyPr>
          <a:lstStyle/>
          <a:p>
            <a:r>
              <a:rPr lang="en-US" sz="1000" dirty="0">
                <a:effectLst/>
                <a:latin typeface="Arial" panose="020B0604020202020204" pitchFamily="34" charset="0"/>
                <a:ea typeface="Arial" panose="020B0604020202020204" pitchFamily="34" charset="0"/>
                <a:cs typeface="Arial" panose="020B0604020202020204" pitchFamily="34" charset="0"/>
              </a:rPr>
              <a:t>Xu Y, </a:t>
            </a:r>
            <a:r>
              <a:rPr lang="en-US" sz="1000" dirty="0" err="1">
                <a:effectLst/>
                <a:latin typeface="Arial" panose="020B0604020202020204" pitchFamily="34" charset="0"/>
                <a:ea typeface="Arial" panose="020B0604020202020204" pitchFamily="34" charset="0"/>
                <a:cs typeface="Arial" panose="020B0604020202020204" pitchFamily="34" charset="0"/>
              </a:rPr>
              <a:t>Nisenblat</a:t>
            </a:r>
            <a:r>
              <a:rPr lang="en-US" sz="1000" dirty="0">
                <a:effectLst/>
                <a:latin typeface="Arial" panose="020B0604020202020204" pitchFamily="34" charset="0"/>
                <a:ea typeface="Arial" panose="020B0604020202020204" pitchFamily="34" charset="0"/>
                <a:cs typeface="Arial" panose="020B0604020202020204" pitchFamily="34" charset="0"/>
              </a:rPr>
              <a:t> V, Lu C, Li R, </a:t>
            </a:r>
            <a:r>
              <a:rPr lang="en-US" sz="1000" dirty="0" err="1">
                <a:effectLst/>
                <a:latin typeface="Arial" panose="020B0604020202020204" pitchFamily="34" charset="0"/>
                <a:ea typeface="Arial" panose="020B0604020202020204" pitchFamily="34" charset="0"/>
                <a:cs typeface="Arial" panose="020B0604020202020204" pitchFamily="34" charset="0"/>
              </a:rPr>
              <a:t>Qiao</a:t>
            </a:r>
            <a:r>
              <a:rPr lang="en-US" sz="1000" dirty="0">
                <a:effectLst/>
                <a:latin typeface="Arial" panose="020B0604020202020204" pitchFamily="34" charset="0"/>
                <a:ea typeface="Arial" panose="020B0604020202020204" pitchFamily="34" charset="0"/>
                <a:cs typeface="Arial" panose="020B0604020202020204" pitchFamily="34" charset="0"/>
              </a:rPr>
              <a:t> J, Zhen X, Wang S. Pretreatment with coenzyme Q10 improves ovarian response and embryo quality in low-prognosis young women with decreased ovarian reserve: a randomized controlled trial. </a:t>
            </a:r>
            <a:r>
              <a:rPr lang="en-US" sz="1000" dirty="0" err="1">
                <a:effectLst/>
                <a:latin typeface="Arial" panose="020B0604020202020204" pitchFamily="34" charset="0"/>
                <a:ea typeface="Arial" panose="020B0604020202020204" pitchFamily="34" charset="0"/>
                <a:cs typeface="Arial" panose="020B0604020202020204" pitchFamily="34" charset="0"/>
              </a:rPr>
              <a:t>Reprod</a:t>
            </a:r>
            <a:r>
              <a:rPr lang="en-US" sz="1000" dirty="0">
                <a:effectLst/>
                <a:latin typeface="Arial" panose="020B0604020202020204" pitchFamily="34" charset="0"/>
                <a:ea typeface="Arial" panose="020B0604020202020204" pitchFamily="34" charset="0"/>
                <a:cs typeface="Arial" panose="020B0604020202020204" pitchFamily="34" charset="0"/>
              </a:rPr>
              <a:t> Biol Endocrinol. 2018 Mar 27;16(1):29. </a:t>
            </a:r>
          </a:p>
        </p:txBody>
      </p:sp>
    </p:spTree>
    <p:extLst>
      <p:ext uri="{BB962C8B-B14F-4D97-AF65-F5344CB8AC3E}">
        <p14:creationId xmlns:p14="http://schemas.microsoft.com/office/powerpoint/2010/main" val="2859656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42281" y="4491082"/>
            <a:ext cx="12567673" cy="2366918"/>
            <a:chOff x="0" y="0"/>
            <a:chExt cx="4816621" cy="907133"/>
          </a:xfrm>
        </p:grpSpPr>
        <p:sp>
          <p:nvSpPr>
            <p:cNvPr id="6" name="Freeform 6"/>
            <p:cNvSpPr/>
            <p:nvPr/>
          </p:nvSpPr>
          <p:spPr>
            <a:xfrm>
              <a:off x="0" y="0"/>
              <a:ext cx="4816621" cy="907133"/>
            </a:xfrm>
            <a:custGeom>
              <a:avLst/>
              <a:gdLst/>
              <a:ahLst/>
              <a:cxnLst/>
              <a:rect l="l" t="t" r="r" b="b"/>
              <a:pathLst>
                <a:path w="4816621" h="907133">
                  <a:moveTo>
                    <a:pt x="0" y="0"/>
                  </a:moveTo>
                  <a:lnTo>
                    <a:pt x="4816621" y="0"/>
                  </a:lnTo>
                  <a:lnTo>
                    <a:pt x="4816621" y="907133"/>
                  </a:lnTo>
                  <a:lnTo>
                    <a:pt x="0" y="907133"/>
                  </a:lnTo>
                  <a:close/>
                </a:path>
              </a:pathLst>
            </a:custGeom>
            <a:solidFill>
              <a:srgbClr val="16948A"/>
            </a:solidFill>
          </p:spPr>
          <p:txBody>
            <a:bodyPr/>
            <a:lstStyle/>
            <a:p>
              <a:endParaRPr lang="en-US"/>
            </a:p>
          </p:txBody>
        </p:sp>
        <p:sp>
          <p:nvSpPr>
            <p:cNvPr id="7" name="TextBox 7"/>
            <p:cNvSpPr txBox="1"/>
            <p:nvPr/>
          </p:nvSpPr>
          <p:spPr>
            <a:xfrm>
              <a:off x="0" y="-38100"/>
              <a:ext cx="4816621" cy="945233"/>
            </a:xfrm>
            <a:prstGeom prst="rect">
              <a:avLst/>
            </a:prstGeom>
          </p:spPr>
          <p:txBody>
            <a:bodyPr lIns="33867" tIns="33867" rIns="33867" bIns="33867" rtlCol="0" anchor="ctr"/>
            <a:lstStyle/>
            <a:p>
              <a:pPr algn="ctr">
                <a:lnSpc>
                  <a:spcPts val="1773"/>
                </a:lnSpc>
                <a:spcBef>
                  <a:spcPct val="0"/>
                </a:spcBef>
              </a:pPr>
              <a:endParaRPr sz="1200"/>
            </a:p>
          </p:txBody>
        </p:sp>
      </p:grpSp>
      <p:sp>
        <p:nvSpPr>
          <p:cNvPr id="8" name="Freeform 8"/>
          <p:cNvSpPr/>
          <p:nvPr/>
        </p:nvSpPr>
        <p:spPr>
          <a:xfrm>
            <a:off x="9819952" y="5052487"/>
            <a:ext cx="2608057" cy="2877855"/>
          </a:xfrm>
          <a:custGeom>
            <a:avLst/>
            <a:gdLst/>
            <a:ahLst/>
            <a:cxnLst/>
            <a:rect l="l" t="t" r="r" b="b"/>
            <a:pathLst>
              <a:path w="3912085" h="4316783">
                <a:moveTo>
                  <a:pt x="0" y="0"/>
                </a:moveTo>
                <a:lnTo>
                  <a:pt x="3912085" y="0"/>
                </a:lnTo>
                <a:lnTo>
                  <a:pt x="3912085" y="4316783"/>
                </a:lnTo>
                <a:lnTo>
                  <a:pt x="0" y="4316783"/>
                </a:lnTo>
                <a:lnTo>
                  <a:pt x="0" y="0"/>
                </a:lnTo>
                <a:close/>
              </a:path>
            </a:pathLst>
          </a:custGeom>
          <a:blipFill>
            <a:blip r:embed="rId2"/>
            <a:stretch>
              <a:fillRect/>
            </a:stretch>
          </a:blipFill>
        </p:spPr>
        <p:txBody>
          <a:bodyPr/>
          <a:lstStyle/>
          <a:p>
            <a:endParaRPr lang="en-US"/>
          </a:p>
        </p:txBody>
      </p:sp>
      <p:sp>
        <p:nvSpPr>
          <p:cNvPr id="9" name="Freeform 9"/>
          <p:cNvSpPr/>
          <p:nvPr/>
        </p:nvSpPr>
        <p:spPr>
          <a:xfrm>
            <a:off x="-1434429" y="4583573"/>
            <a:ext cx="2608057" cy="2877855"/>
          </a:xfrm>
          <a:custGeom>
            <a:avLst/>
            <a:gdLst/>
            <a:ahLst/>
            <a:cxnLst/>
            <a:rect l="l" t="t" r="r" b="b"/>
            <a:pathLst>
              <a:path w="3912085" h="4316783">
                <a:moveTo>
                  <a:pt x="0" y="0"/>
                </a:moveTo>
                <a:lnTo>
                  <a:pt x="3912085" y="0"/>
                </a:lnTo>
                <a:lnTo>
                  <a:pt x="3912085" y="4316783"/>
                </a:lnTo>
                <a:lnTo>
                  <a:pt x="0" y="4316783"/>
                </a:lnTo>
                <a:lnTo>
                  <a:pt x="0" y="0"/>
                </a:lnTo>
                <a:close/>
              </a:path>
            </a:pathLst>
          </a:custGeom>
          <a:blipFill>
            <a:blip r:embed="rId2"/>
            <a:stretch>
              <a:fillRect/>
            </a:stretch>
          </a:blipFill>
        </p:spPr>
        <p:txBody>
          <a:bodyPr/>
          <a:lstStyle/>
          <a:p>
            <a:endParaRPr lang="en-US"/>
          </a:p>
        </p:txBody>
      </p:sp>
      <p:sp>
        <p:nvSpPr>
          <p:cNvPr id="10" name="Freeform 10"/>
          <p:cNvSpPr/>
          <p:nvPr/>
        </p:nvSpPr>
        <p:spPr>
          <a:xfrm>
            <a:off x="10243900" y="-379711"/>
            <a:ext cx="2961621" cy="3267995"/>
          </a:xfrm>
          <a:custGeom>
            <a:avLst/>
            <a:gdLst/>
            <a:ahLst/>
            <a:cxnLst/>
            <a:rect l="l" t="t" r="r" b="b"/>
            <a:pathLst>
              <a:path w="4442431" h="4901993">
                <a:moveTo>
                  <a:pt x="0" y="0"/>
                </a:moveTo>
                <a:lnTo>
                  <a:pt x="4442432" y="0"/>
                </a:lnTo>
                <a:lnTo>
                  <a:pt x="4442432" y="4901993"/>
                </a:lnTo>
                <a:lnTo>
                  <a:pt x="0" y="4901993"/>
                </a:lnTo>
                <a:lnTo>
                  <a:pt x="0" y="0"/>
                </a:lnTo>
                <a:close/>
              </a:path>
            </a:pathLst>
          </a:custGeom>
          <a:blipFill>
            <a:blip r:embed="rId2"/>
            <a:stretch>
              <a:fillRect/>
            </a:stretch>
          </a:blipFill>
        </p:spPr>
        <p:txBody>
          <a:bodyPr/>
          <a:lstStyle/>
          <a:p>
            <a:endParaRPr lang="en-US"/>
          </a:p>
        </p:txBody>
      </p:sp>
      <p:sp>
        <p:nvSpPr>
          <p:cNvPr id="11" name="Freeform 11"/>
          <p:cNvSpPr/>
          <p:nvPr/>
        </p:nvSpPr>
        <p:spPr>
          <a:xfrm rot="9267724">
            <a:off x="-1431420" y="1484723"/>
            <a:ext cx="793655" cy="448302"/>
          </a:xfrm>
          <a:custGeom>
            <a:avLst/>
            <a:gdLst/>
            <a:ahLst/>
            <a:cxnLst/>
            <a:rect l="l" t="t" r="r" b="b"/>
            <a:pathLst>
              <a:path w="1190483" h="672453">
                <a:moveTo>
                  <a:pt x="0" y="0"/>
                </a:moveTo>
                <a:lnTo>
                  <a:pt x="1190483" y="0"/>
                </a:lnTo>
                <a:lnTo>
                  <a:pt x="1190483" y="672454"/>
                </a:lnTo>
                <a:lnTo>
                  <a:pt x="0" y="672454"/>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a:p>
        </p:txBody>
      </p:sp>
      <p:sp>
        <p:nvSpPr>
          <p:cNvPr id="12" name="Freeform 12"/>
          <p:cNvSpPr/>
          <p:nvPr/>
        </p:nvSpPr>
        <p:spPr>
          <a:xfrm>
            <a:off x="-1034592" y="-863878"/>
            <a:ext cx="2346095" cy="1912067"/>
          </a:xfrm>
          <a:custGeom>
            <a:avLst/>
            <a:gdLst/>
            <a:ahLst/>
            <a:cxnLst/>
            <a:rect l="l" t="t" r="r" b="b"/>
            <a:pathLst>
              <a:path w="3519143" h="2868101">
                <a:moveTo>
                  <a:pt x="0" y="0"/>
                </a:moveTo>
                <a:lnTo>
                  <a:pt x="3519143" y="0"/>
                </a:lnTo>
                <a:lnTo>
                  <a:pt x="3519143" y="2868101"/>
                </a:lnTo>
                <a:lnTo>
                  <a:pt x="0" y="2868101"/>
                </a:lnTo>
                <a:lnTo>
                  <a:pt x="0" y="0"/>
                </a:lnTo>
                <a:close/>
              </a:path>
            </a:pathLst>
          </a:custGeom>
          <a:blipFill>
            <a:blip r:embed="rId4"/>
            <a:stretch>
              <a:fillRect/>
            </a:stretch>
          </a:blipFill>
        </p:spPr>
        <p:txBody>
          <a:bodyPr/>
          <a:lstStyle/>
          <a:p>
            <a:endParaRPr lang="en-US"/>
          </a:p>
        </p:txBody>
      </p:sp>
      <p:sp>
        <p:nvSpPr>
          <p:cNvPr id="14" name="TextBox 14"/>
          <p:cNvSpPr txBox="1"/>
          <p:nvPr/>
        </p:nvSpPr>
        <p:spPr>
          <a:xfrm>
            <a:off x="1719020" y="229802"/>
            <a:ext cx="8741260" cy="1066126"/>
          </a:xfrm>
          <a:prstGeom prst="rect">
            <a:avLst/>
          </a:prstGeom>
        </p:spPr>
        <p:txBody>
          <a:bodyPr lIns="0" tIns="0" rIns="0" bIns="0" rtlCol="0" anchor="t">
            <a:spAutoFit/>
          </a:bodyPr>
          <a:lstStyle/>
          <a:p>
            <a:pPr algn="ctr">
              <a:lnSpc>
                <a:spcPts val="5564"/>
              </a:lnSpc>
            </a:pPr>
            <a:r>
              <a:rPr lang="en-US" sz="3974" b="1" spc="91" dirty="0">
                <a:solidFill>
                  <a:srgbClr val="F4F4F4"/>
                </a:solidFill>
                <a:latin typeface="Poppins Ultra-Bold"/>
                <a:ea typeface="Poppins Ultra-Bold"/>
                <a:cs typeface="Poppins Ultra-Bold"/>
                <a:sym typeface="Poppins Ultra-Bold"/>
              </a:rPr>
              <a:t>Menopausal Health</a:t>
            </a:r>
            <a:endParaRPr lang="en-US" sz="2041" b="1" spc="47" dirty="0">
              <a:solidFill>
                <a:srgbClr val="F4F4F4"/>
              </a:solidFill>
              <a:latin typeface="Poppins Ultra-Bold"/>
              <a:ea typeface="Poppins Ultra-Bold"/>
              <a:cs typeface="Poppins Ultra-Bold"/>
              <a:sym typeface="Poppins Ultra-Bold"/>
            </a:endParaRPr>
          </a:p>
          <a:p>
            <a:pPr algn="ctr">
              <a:lnSpc>
                <a:spcPts val="2857"/>
              </a:lnSpc>
            </a:pPr>
            <a:endParaRPr lang="en-US" sz="2041" b="1" spc="47" dirty="0">
              <a:solidFill>
                <a:srgbClr val="F4F4F4"/>
              </a:solidFill>
              <a:latin typeface="Poppins Ultra-Bold"/>
              <a:ea typeface="Poppins Ultra-Bold"/>
              <a:cs typeface="Poppins Ultra-Bold"/>
              <a:sym typeface="Poppins Ultra-Bold"/>
            </a:endParaRPr>
          </a:p>
        </p:txBody>
      </p:sp>
      <p:sp>
        <p:nvSpPr>
          <p:cNvPr id="20" name="TextBox 19">
            <a:extLst>
              <a:ext uri="{FF2B5EF4-FFF2-40B4-BE49-F238E27FC236}">
                <a16:creationId xmlns:a16="http://schemas.microsoft.com/office/drawing/2014/main" id="{5FD5F44B-ECFB-4EB8-EC11-7329DD66DFD0}"/>
              </a:ext>
            </a:extLst>
          </p:cNvPr>
          <p:cNvSpPr txBox="1"/>
          <p:nvPr/>
        </p:nvSpPr>
        <p:spPr>
          <a:xfrm>
            <a:off x="1289050" y="1534989"/>
            <a:ext cx="9601200" cy="2369880"/>
          </a:xfrm>
          <a:prstGeom prst="rect">
            <a:avLst/>
          </a:prstGeom>
          <a:noFill/>
        </p:spPr>
        <p:txBody>
          <a:bodyPr wrap="square">
            <a:spAutoFit/>
          </a:bodyPr>
          <a:lstStyle/>
          <a:p>
            <a:pPr marL="0" indent="0" algn="ctr">
              <a:buNone/>
            </a:pPr>
            <a:r>
              <a:rPr lang="en-US" sz="2400" b="1" dirty="0">
                <a:solidFill>
                  <a:srgbClr val="3C38BF"/>
                </a:solidFill>
                <a:latin typeface="Open Sans Bold"/>
                <a:ea typeface="Open Sans Bold"/>
                <a:cs typeface="Open Sans Bold"/>
              </a:rPr>
              <a:t>Menopause has been associated with </a:t>
            </a:r>
          </a:p>
          <a:p>
            <a:pPr marL="0" indent="0" algn="ctr">
              <a:buNone/>
            </a:pPr>
            <a:r>
              <a:rPr lang="en-US" sz="2400" b="1" dirty="0">
                <a:solidFill>
                  <a:srgbClr val="3C38BF"/>
                </a:solidFill>
                <a:latin typeface="Open Sans Bold"/>
                <a:ea typeface="Open Sans Bold"/>
                <a:cs typeface="Open Sans Bold"/>
              </a:rPr>
              <a:t>increased levels of oxidative stress</a:t>
            </a:r>
          </a:p>
          <a:p>
            <a:pPr algn="ctr"/>
            <a:endParaRPr lang="en-US" sz="2800" dirty="0"/>
          </a:p>
          <a:p>
            <a:pPr algn="ctr"/>
            <a:r>
              <a:rPr lang="en-US" sz="2400" b="1" dirty="0">
                <a:solidFill>
                  <a:srgbClr val="16948A"/>
                </a:solidFill>
                <a:latin typeface="Open Sans Bold"/>
                <a:ea typeface="Open Sans Bold"/>
                <a:cs typeface="Open Sans Bold"/>
              </a:rPr>
              <a:t>Menopausal</a:t>
            </a:r>
            <a:r>
              <a:rPr lang="en-US" sz="2400" b="1" dirty="0">
                <a:solidFill>
                  <a:srgbClr val="3C38BF"/>
                </a:solidFill>
                <a:latin typeface="Open Sans Bold"/>
                <a:ea typeface="Open Sans Bold"/>
                <a:cs typeface="Open Sans Bold"/>
              </a:rPr>
              <a:t> </a:t>
            </a:r>
            <a:r>
              <a:rPr lang="en-US" sz="2400" b="1" dirty="0">
                <a:solidFill>
                  <a:srgbClr val="16948A"/>
                </a:solidFill>
                <a:latin typeface="Open Sans Bold"/>
                <a:ea typeface="Open Sans Bold"/>
                <a:cs typeface="Open Sans Bold"/>
              </a:rPr>
              <a:t>and post-menopausal women had increased </a:t>
            </a:r>
            <a:r>
              <a:rPr lang="en-US" sz="2400" b="1" dirty="0" err="1">
                <a:solidFill>
                  <a:srgbClr val="16948A"/>
                </a:solidFill>
                <a:latin typeface="Open Sans Bold"/>
                <a:ea typeface="Open Sans Bold"/>
                <a:cs typeface="Open Sans Bold"/>
              </a:rPr>
              <a:t>isoprostane</a:t>
            </a:r>
            <a:r>
              <a:rPr lang="en-US" sz="2400" b="1" dirty="0">
                <a:solidFill>
                  <a:srgbClr val="16948A"/>
                </a:solidFill>
                <a:latin typeface="Open Sans Bold"/>
                <a:ea typeface="Open Sans Bold"/>
                <a:cs typeface="Open Sans Bold"/>
              </a:rPr>
              <a:t>, MDA and </a:t>
            </a:r>
            <a:r>
              <a:rPr lang="en-US" sz="2400" b="1" dirty="0" err="1">
                <a:solidFill>
                  <a:srgbClr val="16948A"/>
                </a:solidFill>
                <a:latin typeface="Open Sans Bold"/>
                <a:ea typeface="Open Sans Bold"/>
                <a:cs typeface="Open Sans Bold"/>
              </a:rPr>
              <a:t>lipoperoxide</a:t>
            </a:r>
            <a:r>
              <a:rPr lang="en-US" sz="2400" b="1" dirty="0">
                <a:solidFill>
                  <a:srgbClr val="16948A"/>
                </a:solidFill>
                <a:latin typeface="Open Sans Bold"/>
                <a:ea typeface="Open Sans Bold"/>
                <a:cs typeface="Open Sans Bold"/>
              </a:rPr>
              <a:t> levels and decreased SOD </a:t>
            </a:r>
          </a:p>
          <a:p>
            <a:pPr algn="ctr"/>
            <a:r>
              <a:rPr lang="en-US" sz="2400" b="1" dirty="0">
                <a:solidFill>
                  <a:srgbClr val="16948A"/>
                </a:solidFill>
                <a:latin typeface="Open Sans Bold"/>
                <a:ea typeface="Open Sans Bold"/>
                <a:cs typeface="Open Sans Bold"/>
              </a:rPr>
              <a:t>compared to pre-menopausal women</a:t>
            </a:r>
          </a:p>
        </p:txBody>
      </p:sp>
      <p:sp>
        <p:nvSpPr>
          <p:cNvPr id="21" name="TextBox 20">
            <a:extLst>
              <a:ext uri="{FF2B5EF4-FFF2-40B4-BE49-F238E27FC236}">
                <a16:creationId xmlns:a16="http://schemas.microsoft.com/office/drawing/2014/main" id="{8E7D84DE-022D-454C-350D-54AF6F70AA3A}"/>
              </a:ext>
            </a:extLst>
          </p:cNvPr>
          <p:cNvSpPr txBox="1"/>
          <p:nvPr/>
        </p:nvSpPr>
        <p:spPr>
          <a:xfrm>
            <a:off x="1311503" y="5991277"/>
            <a:ext cx="8932397" cy="1000274"/>
          </a:xfrm>
          <a:prstGeom prst="rect">
            <a:avLst/>
          </a:prstGeom>
          <a:noFill/>
        </p:spPr>
        <p:txBody>
          <a:bodyPr wrap="square" rtlCol="0">
            <a:spAutoFit/>
          </a:bodyPr>
          <a:lstStyle/>
          <a:p>
            <a:r>
              <a:rPr lang="en-US" sz="1000" dirty="0" err="1">
                <a:solidFill>
                  <a:schemeClr val="bg1"/>
                </a:solidFill>
                <a:effectLst/>
                <a:latin typeface="Arial" panose="020B0604020202020204" pitchFamily="34" charset="0"/>
                <a:ea typeface="Arial" panose="020B0604020202020204" pitchFamily="34" charset="0"/>
              </a:rPr>
              <a:t>Heravi</a:t>
            </a:r>
            <a:r>
              <a:rPr lang="en-US" sz="1000" dirty="0">
                <a:solidFill>
                  <a:schemeClr val="bg1"/>
                </a:solidFill>
                <a:effectLst/>
                <a:latin typeface="Arial" panose="020B0604020202020204" pitchFamily="34" charset="0"/>
                <a:ea typeface="Arial" panose="020B0604020202020204" pitchFamily="34" charset="0"/>
              </a:rPr>
              <a:t> AS et al. Oxidative stress and menopausal status: The Coronary Artery Risk Development in Young Adults Cohort Study. J Women’s Health (</a:t>
            </a:r>
            <a:r>
              <a:rPr lang="en-US" sz="1000" dirty="0" err="1">
                <a:solidFill>
                  <a:schemeClr val="bg1"/>
                </a:solidFill>
                <a:effectLst/>
                <a:latin typeface="Arial" panose="020B0604020202020204" pitchFamily="34" charset="0"/>
                <a:ea typeface="Arial" panose="020B0604020202020204" pitchFamily="34" charset="0"/>
              </a:rPr>
              <a:t>Larchmt</a:t>
            </a:r>
            <a:r>
              <a:rPr lang="en-US" sz="1000" dirty="0">
                <a:solidFill>
                  <a:schemeClr val="bg1"/>
                </a:solidFill>
                <a:effectLst/>
                <a:latin typeface="Arial" panose="020B0604020202020204" pitchFamily="34" charset="0"/>
                <a:ea typeface="Arial" panose="020B0604020202020204" pitchFamily="34" charset="0"/>
              </a:rPr>
              <a:t>). 2022 Jul;31(7):1057-1065 .</a:t>
            </a:r>
            <a:endParaRPr lang="en-US" sz="1000" b="0" i="0" dirty="0">
              <a:solidFill>
                <a:schemeClr val="bg1"/>
              </a:solidFill>
              <a:effectLst/>
              <a:highlight>
                <a:srgbClr val="FFFFFF"/>
              </a:highlight>
              <a:latin typeface="Arial" panose="020B0604020202020204" pitchFamily="34" charset="0"/>
              <a:cs typeface="Arial" panose="020B0604020202020204" pitchFamily="34" charset="0"/>
            </a:endParaRPr>
          </a:p>
          <a:p>
            <a:r>
              <a:rPr lang="en-US" sz="1000" dirty="0">
                <a:solidFill>
                  <a:schemeClr val="bg1"/>
                </a:solidFill>
                <a:effectLst/>
                <a:latin typeface="Arial" panose="020B0604020202020204" pitchFamily="34" charset="0"/>
                <a:ea typeface="Arial" panose="020B0604020202020204" pitchFamily="34" charset="0"/>
              </a:rPr>
              <a:t>Sánchez-Rodríguez MA et al.. Menopause as risk factor for oxidative stress. Menopause. 2012 Mar;19(3):361-7. </a:t>
            </a:r>
          </a:p>
          <a:p>
            <a:r>
              <a:rPr lang="en-US" sz="1000" dirty="0">
                <a:solidFill>
                  <a:schemeClr val="bg1"/>
                </a:solidFill>
                <a:effectLst/>
                <a:latin typeface="Arial" panose="020B0604020202020204" pitchFamily="34" charset="0"/>
                <a:ea typeface="Arial" panose="020B0604020202020204" pitchFamily="34" charset="0"/>
              </a:rPr>
              <a:t>Vincent J and </a:t>
            </a:r>
            <a:r>
              <a:rPr lang="en-US" sz="1000" dirty="0" err="1">
                <a:solidFill>
                  <a:schemeClr val="bg1"/>
                </a:solidFill>
                <a:effectLst/>
                <a:latin typeface="Arial" panose="020B0604020202020204" pitchFamily="34" charset="0"/>
                <a:ea typeface="Arial" panose="020B0604020202020204" pitchFamily="34" charset="0"/>
              </a:rPr>
              <a:t>Inassi</a:t>
            </a:r>
            <a:r>
              <a:rPr lang="en-US" sz="1000" dirty="0">
                <a:solidFill>
                  <a:schemeClr val="bg1"/>
                </a:solidFill>
                <a:effectLst/>
                <a:latin typeface="Arial" panose="020B0604020202020204" pitchFamily="34" charset="0"/>
                <a:ea typeface="Arial" panose="020B0604020202020204" pitchFamily="34" charset="0"/>
              </a:rPr>
              <a:t> J.  Comparison of oxidative stress between premenopausal and postmenopausal women. Nat J </a:t>
            </a:r>
            <a:r>
              <a:rPr lang="en-US" sz="1000" dirty="0" err="1">
                <a:solidFill>
                  <a:schemeClr val="bg1"/>
                </a:solidFill>
                <a:effectLst/>
                <a:latin typeface="Arial" panose="020B0604020202020204" pitchFamily="34" charset="0"/>
                <a:ea typeface="Arial" panose="020B0604020202020204" pitchFamily="34" charset="0"/>
              </a:rPr>
              <a:t>Physiol</a:t>
            </a:r>
            <a:r>
              <a:rPr lang="en-US" sz="1000" dirty="0">
                <a:solidFill>
                  <a:schemeClr val="bg1"/>
                </a:solidFill>
                <a:effectLst/>
                <a:latin typeface="Arial" panose="020B0604020202020204" pitchFamily="34" charset="0"/>
                <a:ea typeface="Arial" panose="020B0604020202020204" pitchFamily="34" charset="0"/>
              </a:rPr>
              <a:t> Pharm </a:t>
            </a:r>
            <a:r>
              <a:rPr lang="en-US" sz="1000" dirty="0" err="1">
                <a:solidFill>
                  <a:schemeClr val="bg1"/>
                </a:solidFill>
                <a:effectLst/>
                <a:latin typeface="Arial" panose="020B0604020202020204" pitchFamily="34" charset="0"/>
                <a:ea typeface="Arial" panose="020B0604020202020204" pitchFamily="34" charset="0"/>
              </a:rPr>
              <a:t>Pharacol</a:t>
            </a:r>
            <a:r>
              <a:rPr lang="en-US" sz="1000" dirty="0">
                <a:solidFill>
                  <a:schemeClr val="bg1"/>
                </a:solidFill>
                <a:effectLst/>
                <a:latin typeface="Arial" panose="020B0604020202020204" pitchFamily="34" charset="0"/>
                <a:ea typeface="Arial" panose="020B0604020202020204" pitchFamily="34" charset="0"/>
              </a:rPr>
              <a:t>. 2020;10(5):359-362..</a:t>
            </a:r>
            <a:endParaRPr lang="en-US" sz="1000" b="0" i="0" dirty="0">
              <a:solidFill>
                <a:schemeClr val="bg1"/>
              </a:solidFill>
              <a:effectLst/>
              <a:latin typeface="Open Sans" panose="020B0606030504020204" pitchFamily="34" charset="0"/>
            </a:endParaRPr>
          </a:p>
          <a:p>
            <a:endParaRPr lang="en-US" sz="900" dirty="0"/>
          </a:p>
        </p:txBody>
      </p:sp>
    </p:spTree>
    <p:extLst>
      <p:ext uri="{BB962C8B-B14F-4D97-AF65-F5344CB8AC3E}">
        <p14:creationId xmlns:p14="http://schemas.microsoft.com/office/powerpoint/2010/main" val="2543224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F967B-F654-24C2-72DB-211B75760DFE}"/>
              </a:ext>
            </a:extLst>
          </p:cNvPr>
          <p:cNvSpPr>
            <a:spLocks noGrp="1"/>
          </p:cNvSpPr>
          <p:nvPr>
            <p:ph type="title"/>
          </p:nvPr>
        </p:nvSpPr>
        <p:spPr/>
        <p:txBody>
          <a:bodyPr>
            <a:normAutofit fontScale="90000"/>
          </a:bodyPr>
          <a:lstStyle/>
          <a:p>
            <a:r>
              <a:rPr lang="en-US" dirty="0"/>
              <a:t>Clinical Study Shows Ubiquinol Supports Health and Wellbeing for Post-Menopausal Women</a:t>
            </a:r>
          </a:p>
        </p:txBody>
      </p:sp>
      <p:sp>
        <p:nvSpPr>
          <p:cNvPr id="3" name="Content Placeholder 2">
            <a:extLst>
              <a:ext uri="{FF2B5EF4-FFF2-40B4-BE49-F238E27FC236}">
                <a16:creationId xmlns:a16="http://schemas.microsoft.com/office/drawing/2014/main" id="{6354DD6B-3FBB-7087-971C-B6EBF61D6751}"/>
              </a:ext>
            </a:extLst>
          </p:cNvPr>
          <p:cNvSpPr>
            <a:spLocks noGrp="1"/>
          </p:cNvSpPr>
          <p:nvPr>
            <p:ph idx="1"/>
          </p:nvPr>
        </p:nvSpPr>
        <p:spPr>
          <a:xfrm>
            <a:off x="405938" y="1452033"/>
            <a:ext cx="11190514" cy="4805737"/>
          </a:xfrm>
        </p:spPr>
        <p:txBody>
          <a:bodyPr>
            <a:normAutofit/>
          </a:bodyPr>
          <a:lstStyle/>
          <a:p>
            <a:r>
              <a:rPr lang="en-US" sz="2600" dirty="0">
                <a:ea typeface="Arial" panose="020B0604020202020204" pitchFamily="34" charset="0"/>
              </a:rPr>
              <a:t>P</a:t>
            </a:r>
            <a:r>
              <a:rPr lang="en-US" sz="2600" dirty="0">
                <a:effectLst/>
                <a:ea typeface="Arial" panose="020B0604020202020204" pitchFamily="34" charset="0"/>
              </a:rPr>
              <a:t>rospective, open label study in healthy, post-menopausal women (n=40; ages 45-65, average 58)</a:t>
            </a:r>
          </a:p>
          <a:p>
            <a:r>
              <a:rPr lang="en-US" sz="2600" dirty="0">
                <a:ea typeface="Arial" panose="020B0604020202020204" pitchFamily="34" charset="0"/>
              </a:rPr>
              <a:t>Received </a:t>
            </a:r>
            <a:r>
              <a:rPr lang="en-US" sz="2600" dirty="0">
                <a:effectLst/>
                <a:ea typeface="Arial" panose="020B0604020202020204" pitchFamily="34" charset="0"/>
              </a:rPr>
              <a:t>100 mg of Ubiquinol plus vitamin C (12 mg) and vitamin B1 (0.6 mg) daily or no treatment as control for 3 months </a:t>
            </a:r>
          </a:p>
          <a:p>
            <a:r>
              <a:rPr lang="en-US" sz="2600" dirty="0">
                <a:ea typeface="Arial" panose="020B0604020202020204" pitchFamily="34" charset="0"/>
              </a:rPr>
              <a:t>Primary outcome: EUROQOL questionnaire, Cervantes Scale, VAS for mood and skin</a:t>
            </a:r>
          </a:p>
          <a:p>
            <a:r>
              <a:rPr lang="en-US" sz="2600" dirty="0">
                <a:effectLst/>
                <a:ea typeface="Arial" panose="020B0604020202020204" pitchFamily="34" charset="0"/>
              </a:rPr>
              <a:t>Results</a:t>
            </a:r>
          </a:p>
          <a:p>
            <a:pPr lvl="1"/>
            <a:r>
              <a:rPr lang="en-US" sz="2200" dirty="0"/>
              <a:t>The EUROQOL survey showed a statistically significant improvement in general health and wellbeing compared to baseline (p&lt;0.001) and trended to significance compared to control (p=0.08).</a:t>
            </a:r>
          </a:p>
          <a:p>
            <a:pPr lvl="1"/>
            <a:r>
              <a:rPr lang="en-US" sz="2200" dirty="0"/>
              <a:t>In the Cervantes scale, </a:t>
            </a:r>
            <a:r>
              <a:rPr lang="en-US" sz="2200" dirty="0">
                <a:effectLst/>
                <a:ea typeface="Arial" panose="020B0604020202020204" pitchFamily="34" charset="0"/>
              </a:rPr>
              <a:t>significant improvement at the end of treatment (p=0.004 vs baseline and p=0.006 vs control) in a subdomain of menopause and overall health.</a:t>
            </a:r>
            <a:endParaRPr lang="en-US" sz="1900" dirty="0">
              <a:ea typeface="Arial" panose="020B0604020202020204" pitchFamily="34" charset="0"/>
            </a:endParaRPr>
          </a:p>
          <a:p>
            <a:pPr lvl="1"/>
            <a:endParaRPr lang="en-US" sz="1900" dirty="0">
              <a:effectLst/>
              <a:highlight>
                <a:srgbClr val="FFFF00"/>
              </a:highlight>
              <a:ea typeface="Arial" panose="020B0604020202020204" pitchFamily="34" charset="0"/>
            </a:endParaRPr>
          </a:p>
          <a:p>
            <a:endParaRPr lang="en-US" sz="1800" dirty="0">
              <a:effectLst/>
              <a:latin typeface="Arial" panose="020B0604020202020204" pitchFamily="34" charset="0"/>
              <a:ea typeface="Arial" panose="020B0604020202020204" pitchFamily="34" charset="0"/>
            </a:endParaRPr>
          </a:p>
          <a:p>
            <a:endParaRPr lang="en-US" sz="1800" dirty="0">
              <a:effectLst/>
              <a:latin typeface="Arial" panose="020B0604020202020204" pitchFamily="34" charset="0"/>
              <a:ea typeface="Arial" panose="020B0604020202020204" pitchFamily="34" charset="0"/>
            </a:endParaRPr>
          </a:p>
        </p:txBody>
      </p:sp>
      <p:sp>
        <p:nvSpPr>
          <p:cNvPr id="5" name="TextBox 4">
            <a:extLst>
              <a:ext uri="{FF2B5EF4-FFF2-40B4-BE49-F238E27FC236}">
                <a16:creationId xmlns:a16="http://schemas.microsoft.com/office/drawing/2014/main" id="{744877BF-F22A-3733-31D7-3684555F89B2}"/>
              </a:ext>
            </a:extLst>
          </p:cNvPr>
          <p:cNvSpPr txBox="1"/>
          <p:nvPr/>
        </p:nvSpPr>
        <p:spPr>
          <a:xfrm>
            <a:off x="0" y="6389041"/>
            <a:ext cx="8751114" cy="230832"/>
          </a:xfrm>
          <a:prstGeom prst="rect">
            <a:avLst/>
          </a:prstGeom>
          <a:noFill/>
        </p:spPr>
        <p:txBody>
          <a:bodyPr wrap="none" rtlCol="0">
            <a:spAutoFit/>
          </a:bodyPr>
          <a:lstStyle/>
          <a:p>
            <a:r>
              <a:rPr lang="en-US" sz="900" dirty="0">
                <a:effectLst/>
                <a:latin typeface="Arial" panose="020B0604020202020204" pitchFamily="34" charset="0"/>
                <a:ea typeface="Arial" panose="020B0604020202020204" pitchFamily="34" charset="0"/>
              </a:rPr>
              <a:t>Palacios S et al. </a:t>
            </a:r>
            <a:r>
              <a:rPr lang="en-US" sz="900" dirty="0" err="1">
                <a:effectLst/>
                <a:latin typeface="Arial" panose="020B0604020202020204" pitchFamily="34" charset="0"/>
                <a:ea typeface="Arial" panose="020B0604020202020204" pitchFamily="34" charset="0"/>
              </a:rPr>
              <a:t>Estudio</a:t>
            </a:r>
            <a:r>
              <a:rPr lang="en-US" sz="900" dirty="0">
                <a:effectLst/>
                <a:latin typeface="Arial" panose="020B0604020202020204" pitchFamily="34" charset="0"/>
                <a:ea typeface="Arial" panose="020B0604020202020204" pitchFamily="34" charset="0"/>
              </a:rPr>
              <a:t> </a:t>
            </a:r>
            <a:r>
              <a:rPr lang="en-US" sz="900" dirty="0" err="1">
                <a:effectLst/>
                <a:latin typeface="Arial" panose="020B0604020202020204" pitchFamily="34" charset="0"/>
                <a:ea typeface="Arial" panose="020B0604020202020204" pitchFamily="34" charset="0"/>
              </a:rPr>
              <a:t>clínico</a:t>
            </a:r>
            <a:r>
              <a:rPr lang="en-US" sz="900" dirty="0">
                <a:effectLst/>
                <a:latin typeface="Arial" panose="020B0604020202020204" pitchFamily="34" charset="0"/>
                <a:ea typeface="Arial" panose="020B0604020202020204" pitchFamily="34" charset="0"/>
              </a:rPr>
              <a:t> para </a:t>
            </a:r>
            <a:r>
              <a:rPr lang="en-US" sz="900" dirty="0" err="1">
                <a:effectLst/>
                <a:latin typeface="Arial" panose="020B0604020202020204" pitchFamily="34" charset="0"/>
                <a:ea typeface="Arial" panose="020B0604020202020204" pitchFamily="34" charset="0"/>
              </a:rPr>
              <a:t>conocer</a:t>
            </a:r>
            <a:r>
              <a:rPr lang="en-US" sz="900" dirty="0">
                <a:effectLst/>
                <a:latin typeface="Arial" panose="020B0604020202020204" pitchFamily="34" charset="0"/>
                <a:ea typeface="Arial" panose="020B0604020202020204" pitchFamily="34" charset="0"/>
              </a:rPr>
              <a:t> </a:t>
            </a:r>
            <a:r>
              <a:rPr lang="en-US" sz="900" dirty="0" err="1">
                <a:effectLst/>
                <a:latin typeface="Arial" panose="020B0604020202020204" pitchFamily="34" charset="0"/>
                <a:ea typeface="Arial" panose="020B0604020202020204" pitchFamily="34" charset="0"/>
              </a:rPr>
              <a:t>laeficacia</a:t>
            </a:r>
            <a:r>
              <a:rPr lang="en-US" sz="900" dirty="0">
                <a:effectLst/>
                <a:latin typeface="Arial" panose="020B0604020202020204" pitchFamily="34" charset="0"/>
                <a:ea typeface="Arial" panose="020B0604020202020204" pitchFamily="34" charset="0"/>
              </a:rPr>
              <a:t> de la </a:t>
            </a:r>
            <a:r>
              <a:rPr lang="en-US" sz="900" dirty="0" err="1">
                <a:effectLst/>
                <a:latin typeface="Arial" panose="020B0604020202020204" pitchFamily="34" charset="0"/>
                <a:ea typeface="Arial" panose="020B0604020202020204" pitchFamily="34" charset="0"/>
              </a:rPr>
              <a:t>Coenzima</a:t>
            </a:r>
            <a:r>
              <a:rPr lang="en-US" sz="900" dirty="0">
                <a:effectLst/>
                <a:latin typeface="Arial" panose="020B0604020202020204" pitchFamily="34" charset="0"/>
                <a:ea typeface="Arial" panose="020B0604020202020204" pitchFamily="34" charset="0"/>
              </a:rPr>
              <a:t> Q-1 O </a:t>
            </a:r>
            <a:r>
              <a:rPr lang="en-US" sz="900" dirty="0" err="1">
                <a:effectLst/>
                <a:latin typeface="Arial" panose="020B0604020202020204" pitchFamily="34" charset="0"/>
                <a:ea typeface="Arial" panose="020B0604020202020204" pitchFamily="34" charset="0"/>
              </a:rPr>
              <a:t>sobre</a:t>
            </a:r>
            <a:r>
              <a:rPr lang="en-US" sz="900" dirty="0">
                <a:effectLst/>
                <a:latin typeface="Arial" panose="020B0604020202020204" pitchFamily="34" charset="0"/>
                <a:ea typeface="Arial" panose="020B0604020202020204" pitchFamily="34" charset="0"/>
              </a:rPr>
              <a:t> la </a:t>
            </a:r>
            <a:r>
              <a:rPr lang="en-US" sz="900" dirty="0" err="1">
                <a:effectLst/>
                <a:latin typeface="Arial" panose="020B0604020202020204" pitchFamily="34" charset="0"/>
                <a:ea typeface="Arial" panose="020B0604020202020204" pitchFamily="34" charset="0"/>
              </a:rPr>
              <a:t>calidad</a:t>
            </a:r>
            <a:r>
              <a:rPr lang="en-US" sz="900" dirty="0">
                <a:effectLst/>
                <a:latin typeface="Arial" panose="020B0604020202020204" pitchFamily="34" charset="0"/>
                <a:ea typeface="Arial" panose="020B0604020202020204" pitchFamily="34" charset="0"/>
              </a:rPr>
              <a:t> de </a:t>
            </a:r>
            <a:r>
              <a:rPr lang="en-US" sz="900" dirty="0" err="1">
                <a:effectLst/>
                <a:latin typeface="Arial" panose="020B0604020202020204" pitchFamily="34" charset="0"/>
                <a:ea typeface="Arial" panose="020B0604020202020204" pitchFamily="34" charset="0"/>
              </a:rPr>
              <a:t>vida</a:t>
            </a:r>
            <a:r>
              <a:rPr lang="en-US" sz="900" dirty="0">
                <a:effectLst/>
                <a:latin typeface="Arial" panose="020B0604020202020204" pitchFamily="34" charset="0"/>
                <a:ea typeface="Arial" panose="020B0604020202020204" pitchFamily="34" charset="0"/>
              </a:rPr>
              <a:t> </a:t>
            </a:r>
            <a:r>
              <a:rPr lang="en-US" sz="900" dirty="0" err="1">
                <a:effectLst/>
                <a:latin typeface="Arial" panose="020B0604020202020204" pitchFamily="34" charset="0"/>
                <a:ea typeface="Arial" panose="020B0604020202020204" pitchFamily="34" charset="0"/>
              </a:rPr>
              <a:t>en</a:t>
            </a:r>
            <a:r>
              <a:rPr lang="en-US" sz="900" dirty="0">
                <a:effectLst/>
                <a:latin typeface="Arial" panose="020B0604020202020204" pitchFamily="34" charset="0"/>
                <a:ea typeface="Arial" panose="020B0604020202020204" pitchFamily="34" charset="0"/>
              </a:rPr>
              <a:t> </a:t>
            </a:r>
            <a:r>
              <a:rPr lang="en-US" sz="900" dirty="0" err="1">
                <a:effectLst/>
                <a:latin typeface="Arial" panose="020B0604020202020204" pitchFamily="34" charset="0"/>
                <a:ea typeface="Arial" panose="020B0604020202020204" pitchFamily="34" charset="0"/>
              </a:rPr>
              <a:t>mujeres</a:t>
            </a:r>
            <a:r>
              <a:rPr lang="en-US" sz="900" dirty="0">
                <a:effectLst/>
                <a:latin typeface="Arial" panose="020B0604020202020204" pitchFamily="34" charset="0"/>
                <a:ea typeface="Arial" panose="020B0604020202020204" pitchFamily="34" charset="0"/>
              </a:rPr>
              <a:t> </a:t>
            </a:r>
            <a:r>
              <a:rPr lang="en-US" sz="900" dirty="0" err="1">
                <a:effectLst/>
                <a:latin typeface="Arial" panose="020B0604020202020204" pitchFamily="34" charset="0"/>
                <a:ea typeface="Arial" panose="020B0604020202020204" pitchFamily="34" charset="0"/>
              </a:rPr>
              <a:t>postmenopáusicas</a:t>
            </a:r>
            <a:r>
              <a:rPr lang="en-US" sz="900" dirty="0">
                <a:effectLst/>
                <a:latin typeface="Arial" panose="020B0604020202020204" pitchFamily="34" charset="0"/>
                <a:ea typeface="Arial" panose="020B0604020202020204" pitchFamily="34" charset="0"/>
              </a:rPr>
              <a:t>. </a:t>
            </a:r>
            <a:r>
              <a:rPr lang="en-US" sz="900" dirty="0" err="1">
                <a:effectLst/>
                <a:latin typeface="Arial" panose="020B0604020202020204" pitchFamily="34" charset="0"/>
                <a:ea typeface="Arial" panose="020B0604020202020204" pitchFamily="34" charset="0"/>
              </a:rPr>
              <a:t>Toko</a:t>
            </a:r>
            <a:r>
              <a:rPr lang="en-US" sz="900" dirty="0">
                <a:effectLst/>
                <a:latin typeface="Arial" panose="020B0604020202020204" pitchFamily="34" charset="0"/>
                <a:ea typeface="Arial" panose="020B0604020202020204" pitchFamily="34" charset="0"/>
              </a:rPr>
              <a:t>-Gin </a:t>
            </a:r>
            <a:r>
              <a:rPr lang="en-US" sz="900" dirty="0" err="1">
                <a:effectLst/>
                <a:latin typeface="Arial" panose="020B0604020202020204" pitchFamily="34" charset="0"/>
                <a:ea typeface="Arial" panose="020B0604020202020204" pitchFamily="34" charset="0"/>
              </a:rPr>
              <a:t>Pract</a:t>
            </a:r>
            <a:r>
              <a:rPr lang="en-US" sz="900" dirty="0">
                <a:effectLst/>
                <a:latin typeface="Arial" panose="020B0604020202020204" pitchFamily="34" charset="0"/>
                <a:ea typeface="Arial" panose="020B0604020202020204" pitchFamily="34" charset="0"/>
              </a:rPr>
              <a:t>. 2019.78(1):3-7. </a:t>
            </a:r>
            <a:endParaRPr lang="en-US" sz="900" dirty="0"/>
          </a:p>
        </p:txBody>
      </p:sp>
    </p:spTree>
    <p:extLst>
      <p:ext uri="{BB962C8B-B14F-4D97-AF65-F5344CB8AC3E}">
        <p14:creationId xmlns:p14="http://schemas.microsoft.com/office/powerpoint/2010/main" val="3401520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F967B-F654-24C2-72DB-211B75760DFE}"/>
              </a:ext>
            </a:extLst>
          </p:cNvPr>
          <p:cNvSpPr>
            <a:spLocks noGrp="1"/>
          </p:cNvSpPr>
          <p:nvPr>
            <p:ph type="title"/>
          </p:nvPr>
        </p:nvSpPr>
        <p:spPr/>
        <p:txBody>
          <a:bodyPr>
            <a:normAutofit fontScale="90000"/>
          </a:bodyPr>
          <a:lstStyle/>
          <a:p>
            <a:r>
              <a:rPr lang="en-US" dirty="0"/>
              <a:t>Consumer Study Shows Ubiquinol Supports Health and Wellbeing for Post-Menopausal Women</a:t>
            </a:r>
          </a:p>
        </p:txBody>
      </p:sp>
      <p:sp>
        <p:nvSpPr>
          <p:cNvPr id="3" name="Content Placeholder 2">
            <a:extLst>
              <a:ext uri="{FF2B5EF4-FFF2-40B4-BE49-F238E27FC236}">
                <a16:creationId xmlns:a16="http://schemas.microsoft.com/office/drawing/2014/main" id="{6354DD6B-3FBB-7087-971C-B6EBF61D6751}"/>
              </a:ext>
            </a:extLst>
          </p:cNvPr>
          <p:cNvSpPr>
            <a:spLocks noGrp="1"/>
          </p:cNvSpPr>
          <p:nvPr>
            <p:ph idx="1"/>
          </p:nvPr>
        </p:nvSpPr>
        <p:spPr>
          <a:xfrm>
            <a:off x="797822" y="1582838"/>
            <a:ext cx="9939847" cy="4805737"/>
          </a:xfrm>
        </p:spPr>
        <p:txBody>
          <a:bodyPr>
            <a:normAutofit/>
          </a:bodyPr>
          <a:lstStyle/>
          <a:p>
            <a:r>
              <a:rPr lang="en-US" sz="2600" dirty="0"/>
              <a:t>Consumer use “real life” study by independent research institute Expansion </a:t>
            </a:r>
            <a:r>
              <a:rPr lang="en-US" sz="2600" dirty="0" err="1"/>
              <a:t>Consulteam</a:t>
            </a:r>
            <a:endParaRPr lang="en-US" sz="2600" dirty="0"/>
          </a:p>
          <a:p>
            <a:r>
              <a:rPr lang="en-US" sz="2600" dirty="0">
                <a:ea typeface="Arial" panose="020B0604020202020204" pitchFamily="34" charset="0"/>
              </a:rPr>
              <a:t>Post-menopausal, healthy French women </a:t>
            </a:r>
            <a:r>
              <a:rPr lang="en-US" sz="2600" dirty="0">
                <a:effectLst/>
                <a:ea typeface="Arial" panose="020B0604020202020204" pitchFamily="34" charset="0"/>
              </a:rPr>
              <a:t>(n=200; ages 45-55) r</a:t>
            </a:r>
            <a:r>
              <a:rPr lang="en-US" sz="2600" dirty="0">
                <a:ea typeface="Arial" panose="020B0604020202020204" pitchFamily="34" charset="0"/>
              </a:rPr>
              <a:t>eceived 2</a:t>
            </a:r>
            <a:r>
              <a:rPr lang="en-US" sz="2600" dirty="0">
                <a:effectLst/>
                <a:ea typeface="Arial" panose="020B0604020202020204" pitchFamily="34" charset="0"/>
              </a:rPr>
              <a:t>00 mg of Ubiquinol daily for 2 months </a:t>
            </a:r>
          </a:p>
          <a:p>
            <a:r>
              <a:rPr lang="en-US" sz="2600" dirty="0">
                <a:ea typeface="Arial" panose="020B0604020202020204" pitchFamily="34" charset="0"/>
              </a:rPr>
              <a:t>Questionnaire at 0, 1, 2 months</a:t>
            </a:r>
          </a:p>
          <a:p>
            <a:r>
              <a:rPr lang="en-US" sz="2600" dirty="0">
                <a:effectLst/>
                <a:ea typeface="Arial" panose="020B0604020202020204" pitchFamily="34" charset="0"/>
              </a:rPr>
              <a:t>Results</a:t>
            </a:r>
          </a:p>
          <a:p>
            <a:pPr lvl="1"/>
            <a:r>
              <a:rPr lang="en-US" sz="2000" dirty="0">
                <a:effectLst/>
                <a:latin typeface="Arial" panose="020B0604020202020204" pitchFamily="34" charset="0"/>
                <a:ea typeface="Arial" panose="020B0604020202020204" pitchFamily="34" charset="0"/>
              </a:rPr>
              <a:t>81% of the women felt less irritability and fewer mood swings</a:t>
            </a:r>
          </a:p>
          <a:p>
            <a:pPr lvl="1"/>
            <a:r>
              <a:rPr lang="en-US" sz="2000" dirty="0">
                <a:effectLst/>
                <a:latin typeface="Arial" panose="020B0604020202020204" pitchFamily="34" charset="0"/>
                <a:ea typeface="Arial" panose="020B0604020202020204" pitchFamily="34" charset="0"/>
              </a:rPr>
              <a:t>82% felt less stressed </a:t>
            </a:r>
          </a:p>
          <a:p>
            <a:pPr lvl="1"/>
            <a:r>
              <a:rPr lang="en-US" sz="2000" dirty="0">
                <a:effectLst/>
                <a:latin typeface="Arial" panose="020B0604020202020204" pitchFamily="34" charset="0"/>
                <a:ea typeface="Arial" panose="020B0604020202020204" pitchFamily="34" charset="0"/>
              </a:rPr>
              <a:t>81% felt less sensitive</a:t>
            </a:r>
          </a:p>
          <a:p>
            <a:pPr lvl="1"/>
            <a:endParaRPr lang="en-US" sz="1900" dirty="0">
              <a:ea typeface="Arial" panose="020B0604020202020204" pitchFamily="34" charset="0"/>
            </a:endParaRPr>
          </a:p>
          <a:p>
            <a:pPr lvl="1"/>
            <a:endParaRPr lang="en-US" sz="1900" dirty="0">
              <a:effectLst/>
              <a:highlight>
                <a:srgbClr val="FFFF00"/>
              </a:highlight>
              <a:ea typeface="Arial" panose="020B0604020202020204" pitchFamily="34" charset="0"/>
            </a:endParaRPr>
          </a:p>
          <a:p>
            <a:endParaRPr lang="en-US" sz="1800" dirty="0">
              <a:effectLst/>
              <a:latin typeface="Arial" panose="020B0604020202020204" pitchFamily="34" charset="0"/>
              <a:ea typeface="Arial" panose="020B0604020202020204" pitchFamily="34" charset="0"/>
            </a:endParaRPr>
          </a:p>
          <a:p>
            <a:endParaRPr lang="en-US" sz="1800" dirty="0">
              <a:effectLst/>
              <a:latin typeface="Arial" panose="020B0604020202020204" pitchFamily="34" charset="0"/>
              <a:ea typeface="Arial" panose="020B0604020202020204" pitchFamily="34" charset="0"/>
            </a:endParaRPr>
          </a:p>
        </p:txBody>
      </p:sp>
      <p:sp>
        <p:nvSpPr>
          <p:cNvPr id="5" name="TextBox 4">
            <a:extLst>
              <a:ext uri="{FF2B5EF4-FFF2-40B4-BE49-F238E27FC236}">
                <a16:creationId xmlns:a16="http://schemas.microsoft.com/office/drawing/2014/main" id="{744877BF-F22A-3733-31D7-3684555F89B2}"/>
              </a:ext>
            </a:extLst>
          </p:cNvPr>
          <p:cNvSpPr txBox="1"/>
          <p:nvPr/>
        </p:nvSpPr>
        <p:spPr>
          <a:xfrm>
            <a:off x="0" y="6388575"/>
            <a:ext cx="6333785" cy="230832"/>
          </a:xfrm>
          <a:prstGeom prst="rect">
            <a:avLst/>
          </a:prstGeom>
          <a:noFill/>
        </p:spPr>
        <p:txBody>
          <a:bodyPr wrap="none" rtlCol="0">
            <a:spAutoFit/>
          </a:bodyPr>
          <a:lstStyle/>
          <a:p>
            <a:pPr marL="228600" marR="0" indent="0">
              <a:spcBef>
                <a:spcPts val="0"/>
              </a:spcBef>
              <a:spcAft>
                <a:spcPts val="0"/>
              </a:spcAft>
            </a:pPr>
            <a:r>
              <a:rPr lang="en-US" sz="900" dirty="0">
                <a:effectLst/>
                <a:latin typeface="Arial" panose="020B0604020202020204" pitchFamily="34" charset="0"/>
                <a:ea typeface="Arial" panose="020B0604020202020204" pitchFamily="34" charset="0"/>
              </a:rPr>
              <a:t>Kaneka Internal Report. Real-life UBIQUINOL study on 200 postmenopausal women. Expansion </a:t>
            </a:r>
            <a:r>
              <a:rPr lang="en-US" sz="900" dirty="0" err="1">
                <a:effectLst/>
                <a:latin typeface="Arial" panose="020B0604020202020204" pitchFamily="34" charset="0"/>
                <a:ea typeface="Arial" panose="020B0604020202020204" pitchFamily="34" charset="0"/>
              </a:rPr>
              <a:t>Consulteam</a:t>
            </a:r>
            <a:r>
              <a:rPr lang="en-US" sz="900" dirty="0">
                <a:effectLst/>
                <a:latin typeface="Arial" panose="020B0604020202020204" pitchFamily="34" charset="0"/>
                <a:ea typeface="Arial" panose="020B0604020202020204" pitchFamily="34" charset="0"/>
              </a:rPr>
              <a:t>. 2024.</a:t>
            </a:r>
          </a:p>
        </p:txBody>
      </p:sp>
    </p:spTree>
    <p:extLst>
      <p:ext uri="{BB962C8B-B14F-4D97-AF65-F5344CB8AC3E}">
        <p14:creationId xmlns:p14="http://schemas.microsoft.com/office/powerpoint/2010/main" val="1865119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627208" y="2212761"/>
            <a:ext cx="1507363" cy="0"/>
          </a:xfrm>
          <a:prstGeom prst="line">
            <a:avLst/>
          </a:prstGeom>
          <a:ln w="104775" cap="rnd">
            <a:solidFill>
              <a:srgbClr val="FFFFFF"/>
            </a:solidFill>
            <a:prstDash val="solid"/>
            <a:headEnd type="none" w="sm" len="sm"/>
            <a:tailEnd type="none" w="sm" len="sm"/>
          </a:ln>
        </p:spPr>
        <p:txBody>
          <a:bodyPr/>
          <a:lstStyle/>
          <a:p>
            <a:endParaRPr lang="en-US"/>
          </a:p>
        </p:txBody>
      </p:sp>
      <p:sp>
        <p:nvSpPr>
          <p:cNvPr id="6" name="Freeform 6"/>
          <p:cNvSpPr/>
          <p:nvPr/>
        </p:nvSpPr>
        <p:spPr>
          <a:xfrm>
            <a:off x="498163" y="6025111"/>
            <a:ext cx="497266" cy="561937"/>
          </a:xfrm>
          <a:custGeom>
            <a:avLst/>
            <a:gdLst/>
            <a:ahLst/>
            <a:cxnLst/>
            <a:rect l="l" t="t" r="r" b="b"/>
            <a:pathLst>
              <a:path w="1152417" h="1152417">
                <a:moveTo>
                  <a:pt x="0" y="0"/>
                </a:moveTo>
                <a:lnTo>
                  <a:pt x="1152417" y="0"/>
                </a:lnTo>
                <a:lnTo>
                  <a:pt x="1152417" y="1152417"/>
                </a:lnTo>
                <a:lnTo>
                  <a:pt x="0" y="1152417"/>
                </a:lnTo>
                <a:lnTo>
                  <a:pt x="0" y="0"/>
                </a:lnTo>
                <a:close/>
              </a:path>
            </a:pathLst>
          </a:custGeo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473170" y="4555235"/>
            <a:ext cx="508185" cy="552100"/>
          </a:xfrm>
          <a:custGeom>
            <a:avLst/>
            <a:gdLst/>
            <a:ahLst/>
            <a:cxnLst/>
            <a:rect l="l" t="t" r="r" b="b"/>
            <a:pathLst>
              <a:path w="1124616" h="1109153">
                <a:moveTo>
                  <a:pt x="0" y="0"/>
                </a:moveTo>
                <a:lnTo>
                  <a:pt x="1124617" y="0"/>
                </a:lnTo>
                <a:lnTo>
                  <a:pt x="1124617" y="1109153"/>
                </a:lnTo>
                <a:lnTo>
                  <a:pt x="0" y="11091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445698" y="2082608"/>
            <a:ext cx="614066" cy="651951"/>
          </a:xfrm>
          <a:custGeom>
            <a:avLst/>
            <a:gdLst/>
            <a:ahLst/>
            <a:cxnLst/>
            <a:rect l="l" t="t" r="r" b="b"/>
            <a:pathLst>
              <a:path w="1250195" h="1250195">
                <a:moveTo>
                  <a:pt x="0" y="0"/>
                </a:moveTo>
                <a:lnTo>
                  <a:pt x="1250195" y="0"/>
                </a:lnTo>
                <a:lnTo>
                  <a:pt x="1250195" y="1250195"/>
                </a:lnTo>
                <a:lnTo>
                  <a:pt x="0" y="1250195"/>
                </a:lnTo>
                <a:lnTo>
                  <a:pt x="0" y="0"/>
                </a:lnTo>
                <a:close/>
              </a:path>
            </a:pathLst>
          </a:cu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673491" y="1899965"/>
            <a:ext cx="9678737" cy="48394"/>
          </a:xfrm>
          <a:custGeom>
            <a:avLst/>
            <a:gdLst/>
            <a:ahLst/>
            <a:cxnLst/>
            <a:rect l="l" t="t" r="r" b="b"/>
            <a:pathLst>
              <a:path w="14518105" h="72591">
                <a:moveTo>
                  <a:pt x="0" y="0"/>
                </a:moveTo>
                <a:lnTo>
                  <a:pt x="14518105" y="0"/>
                </a:lnTo>
                <a:lnTo>
                  <a:pt x="14518105" y="72591"/>
                </a:lnTo>
                <a:lnTo>
                  <a:pt x="0" y="72591"/>
                </a:lnTo>
                <a:lnTo>
                  <a:pt x="0" y="0"/>
                </a:lnTo>
                <a:close/>
              </a:path>
            </a:pathLst>
          </a:custGeom>
          <a:blipFill>
            <a:blip r:embed="rId8">
              <a:alphaModFix amt="20999"/>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691445" y="2757910"/>
            <a:ext cx="9678737" cy="48394"/>
          </a:xfrm>
          <a:custGeom>
            <a:avLst/>
            <a:gdLst/>
            <a:ahLst/>
            <a:cxnLst/>
            <a:rect l="l" t="t" r="r" b="b"/>
            <a:pathLst>
              <a:path w="14518105" h="72591">
                <a:moveTo>
                  <a:pt x="0" y="0"/>
                </a:moveTo>
                <a:lnTo>
                  <a:pt x="14518105" y="0"/>
                </a:lnTo>
                <a:lnTo>
                  <a:pt x="14518105" y="72591"/>
                </a:lnTo>
                <a:lnTo>
                  <a:pt x="0" y="72591"/>
                </a:lnTo>
                <a:lnTo>
                  <a:pt x="0" y="0"/>
                </a:lnTo>
                <a:close/>
              </a:path>
            </a:pathLst>
          </a:custGeom>
          <a:blipFill>
            <a:blip r:embed="rId8">
              <a:alphaModFix amt="20999"/>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a:off x="1656328" y="3616193"/>
            <a:ext cx="9678737" cy="48394"/>
          </a:xfrm>
          <a:custGeom>
            <a:avLst/>
            <a:gdLst/>
            <a:ahLst/>
            <a:cxnLst/>
            <a:rect l="l" t="t" r="r" b="b"/>
            <a:pathLst>
              <a:path w="14518105" h="72591">
                <a:moveTo>
                  <a:pt x="0" y="0"/>
                </a:moveTo>
                <a:lnTo>
                  <a:pt x="14518105" y="0"/>
                </a:lnTo>
                <a:lnTo>
                  <a:pt x="14518105" y="72591"/>
                </a:lnTo>
                <a:lnTo>
                  <a:pt x="0" y="72591"/>
                </a:lnTo>
                <a:lnTo>
                  <a:pt x="0" y="0"/>
                </a:lnTo>
                <a:close/>
              </a:path>
            </a:pathLst>
          </a:custGeom>
          <a:blipFill>
            <a:blip r:embed="rId8">
              <a:alphaModFix amt="20999"/>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1665659" y="4410107"/>
            <a:ext cx="9678737" cy="48394"/>
          </a:xfrm>
          <a:custGeom>
            <a:avLst/>
            <a:gdLst/>
            <a:ahLst/>
            <a:cxnLst/>
            <a:rect l="l" t="t" r="r" b="b"/>
            <a:pathLst>
              <a:path w="14518105" h="72591">
                <a:moveTo>
                  <a:pt x="0" y="0"/>
                </a:moveTo>
                <a:lnTo>
                  <a:pt x="14518105" y="0"/>
                </a:lnTo>
                <a:lnTo>
                  <a:pt x="14518105" y="72590"/>
                </a:lnTo>
                <a:lnTo>
                  <a:pt x="0" y="72590"/>
                </a:lnTo>
                <a:lnTo>
                  <a:pt x="0" y="0"/>
                </a:lnTo>
                <a:close/>
              </a:path>
            </a:pathLst>
          </a:custGeom>
          <a:blipFill>
            <a:blip r:embed="rId8">
              <a:alphaModFix amt="20999"/>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7" name="Freeform 17"/>
          <p:cNvSpPr/>
          <p:nvPr/>
        </p:nvSpPr>
        <p:spPr>
          <a:xfrm>
            <a:off x="520058" y="5352054"/>
            <a:ext cx="497266" cy="512961"/>
          </a:xfrm>
          <a:custGeom>
            <a:avLst/>
            <a:gdLst/>
            <a:ahLst/>
            <a:cxnLst/>
            <a:rect l="l" t="t" r="r" b="b"/>
            <a:pathLst>
              <a:path w="1044200" h="926490">
                <a:moveTo>
                  <a:pt x="0" y="0"/>
                </a:moveTo>
                <a:lnTo>
                  <a:pt x="1044200" y="0"/>
                </a:lnTo>
                <a:lnTo>
                  <a:pt x="1044200" y="926490"/>
                </a:lnTo>
                <a:lnTo>
                  <a:pt x="0" y="926490"/>
                </a:lnTo>
                <a:lnTo>
                  <a:pt x="0" y="0"/>
                </a:lnTo>
                <a:close/>
              </a:path>
            </a:pathLst>
          </a:custGeom>
          <a: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1665658" y="5197762"/>
            <a:ext cx="9678737" cy="48394"/>
          </a:xfrm>
          <a:custGeom>
            <a:avLst/>
            <a:gdLst/>
            <a:ahLst/>
            <a:cxnLst/>
            <a:rect l="l" t="t" r="r" b="b"/>
            <a:pathLst>
              <a:path w="14518105" h="72591">
                <a:moveTo>
                  <a:pt x="0" y="0"/>
                </a:moveTo>
                <a:lnTo>
                  <a:pt x="14518105" y="0"/>
                </a:lnTo>
                <a:lnTo>
                  <a:pt x="14518105" y="72590"/>
                </a:lnTo>
                <a:lnTo>
                  <a:pt x="0" y="72590"/>
                </a:lnTo>
                <a:lnTo>
                  <a:pt x="0" y="0"/>
                </a:lnTo>
                <a:close/>
              </a:path>
            </a:pathLst>
          </a:custGeom>
          <a:blipFill>
            <a:blip r:embed="rId8">
              <a:alphaModFix amt="20999"/>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480557" y="1279714"/>
            <a:ext cx="579208" cy="613546"/>
          </a:xfrm>
          <a:custGeom>
            <a:avLst/>
            <a:gdLst/>
            <a:ahLst/>
            <a:cxnLst/>
            <a:rect l="l" t="t" r="r" b="b"/>
            <a:pathLst>
              <a:path w="1122631" h="1076322">
                <a:moveTo>
                  <a:pt x="0" y="0"/>
                </a:moveTo>
                <a:lnTo>
                  <a:pt x="1122631" y="0"/>
                </a:lnTo>
                <a:lnTo>
                  <a:pt x="1122631" y="1076322"/>
                </a:lnTo>
                <a:lnTo>
                  <a:pt x="0" y="1076322"/>
                </a:lnTo>
                <a:lnTo>
                  <a:pt x="0" y="0"/>
                </a:lnTo>
                <a:close/>
              </a:path>
            </a:pathLst>
          </a:custGeom>
          <a: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a:ln>
            <a:solidFill>
              <a:schemeClr val="accent1">
                <a:lumMod val="50000"/>
              </a:schemeClr>
            </a:solidFill>
          </a:ln>
        </p:spPr>
        <p:txBody>
          <a:bodyPr/>
          <a:lstStyle/>
          <a:p>
            <a:endParaRPr lang="en-US" dirty="0"/>
          </a:p>
        </p:txBody>
      </p:sp>
      <p:sp>
        <p:nvSpPr>
          <p:cNvPr id="20" name="TextBox 20"/>
          <p:cNvSpPr txBox="1"/>
          <p:nvPr/>
        </p:nvSpPr>
        <p:spPr>
          <a:xfrm>
            <a:off x="685800" y="-7978"/>
            <a:ext cx="5409715" cy="1107996"/>
          </a:xfrm>
          <a:prstGeom prst="rect">
            <a:avLst/>
          </a:prstGeom>
        </p:spPr>
        <p:txBody>
          <a:bodyPr wrap="square" lIns="0" tIns="0" rIns="0" bIns="0" rtlCol="0" anchor="t">
            <a:spAutoFit/>
          </a:bodyPr>
          <a:lstStyle/>
          <a:p>
            <a:pPr algn="ctr">
              <a:spcBef>
                <a:spcPct val="0"/>
              </a:spcBef>
            </a:pPr>
            <a:r>
              <a:rPr lang="en-US" sz="3600" dirty="0">
                <a:solidFill>
                  <a:schemeClr val="bg1"/>
                </a:solidFill>
                <a:ea typeface="Montserrat Bold"/>
                <a:cs typeface="Montserrat Bold"/>
                <a:sym typeface="Montserrat Bold"/>
              </a:rPr>
              <a:t>Aging is </a:t>
            </a:r>
          </a:p>
          <a:p>
            <a:pPr algn="ctr">
              <a:spcBef>
                <a:spcPct val="0"/>
              </a:spcBef>
            </a:pPr>
            <a:r>
              <a:rPr lang="en-US" sz="3600" dirty="0">
                <a:solidFill>
                  <a:schemeClr val="bg1"/>
                </a:solidFill>
                <a:ea typeface="Montserrat Bold"/>
                <a:cs typeface="Montserrat Bold"/>
                <a:sym typeface="Montserrat Bold"/>
              </a:rPr>
              <a:t>Characterized by:</a:t>
            </a:r>
          </a:p>
        </p:txBody>
      </p:sp>
      <p:sp>
        <p:nvSpPr>
          <p:cNvPr id="21" name="TextBox 21"/>
          <p:cNvSpPr txBox="1"/>
          <p:nvPr/>
        </p:nvSpPr>
        <p:spPr>
          <a:xfrm>
            <a:off x="6869118" y="67716"/>
            <a:ext cx="5100494" cy="1107996"/>
          </a:xfrm>
          <a:prstGeom prst="rect">
            <a:avLst/>
          </a:prstGeom>
        </p:spPr>
        <p:txBody>
          <a:bodyPr wrap="square" lIns="0" tIns="0" rIns="0" bIns="0" rtlCol="0" anchor="t">
            <a:spAutoFit/>
          </a:bodyPr>
          <a:lstStyle/>
          <a:p>
            <a:pPr algn="ctr">
              <a:spcBef>
                <a:spcPct val="0"/>
              </a:spcBef>
            </a:pPr>
            <a:r>
              <a:rPr lang="en-US" sz="3600" dirty="0">
                <a:solidFill>
                  <a:schemeClr val="bg1"/>
                </a:solidFill>
                <a:ea typeface="Montserrat Bold"/>
                <a:cs typeface="Montserrat Bold"/>
                <a:sym typeface="Montserrat Bold"/>
              </a:rPr>
              <a:t>Increased Ubiquinol </a:t>
            </a:r>
          </a:p>
          <a:p>
            <a:pPr algn="ctr">
              <a:spcBef>
                <a:spcPct val="0"/>
              </a:spcBef>
            </a:pPr>
            <a:r>
              <a:rPr lang="en-US" sz="3600" dirty="0">
                <a:solidFill>
                  <a:schemeClr val="bg1"/>
                </a:solidFill>
                <a:ea typeface="Montserrat Bold"/>
                <a:cs typeface="Montserrat Bold"/>
                <a:sym typeface="Montserrat Bold"/>
              </a:rPr>
              <a:t>is Known to:</a:t>
            </a:r>
          </a:p>
        </p:txBody>
      </p:sp>
      <p:sp>
        <p:nvSpPr>
          <p:cNvPr id="23" name="TextBox 23"/>
          <p:cNvSpPr txBox="1"/>
          <p:nvPr/>
        </p:nvSpPr>
        <p:spPr>
          <a:xfrm>
            <a:off x="1691446" y="3081603"/>
            <a:ext cx="4839369" cy="260071"/>
          </a:xfrm>
          <a:prstGeom prst="rect">
            <a:avLst/>
          </a:prstGeom>
        </p:spPr>
        <p:txBody>
          <a:bodyPr wrap="square" lIns="0" tIns="0" rIns="0" bIns="0" rtlCol="0" anchor="t">
            <a:spAutoFit/>
          </a:bodyPr>
          <a:lstStyle/>
          <a:p>
            <a:pPr>
              <a:lnSpc>
                <a:spcPts val="2000"/>
              </a:lnSpc>
            </a:pPr>
            <a:r>
              <a:rPr lang="en-US" sz="2000" dirty="0">
                <a:solidFill>
                  <a:srgbClr val="000000"/>
                </a:solidFill>
                <a:latin typeface="Calibri (MS)"/>
                <a:ea typeface="Calibri (MS)"/>
                <a:cs typeface="Calibri (MS)"/>
                <a:sym typeface="Calibri (MS)"/>
              </a:rPr>
              <a:t>Oxidation of cell membranes, DNA, and lipids</a:t>
            </a:r>
          </a:p>
        </p:txBody>
      </p:sp>
      <p:sp>
        <p:nvSpPr>
          <p:cNvPr id="24" name="TextBox 24"/>
          <p:cNvSpPr txBox="1"/>
          <p:nvPr/>
        </p:nvSpPr>
        <p:spPr>
          <a:xfrm>
            <a:off x="1665658" y="6127457"/>
            <a:ext cx="4476886" cy="260071"/>
          </a:xfrm>
          <a:prstGeom prst="rect">
            <a:avLst/>
          </a:prstGeom>
        </p:spPr>
        <p:txBody>
          <a:bodyPr wrap="square" lIns="0" tIns="0" rIns="0" bIns="0" rtlCol="0" anchor="t">
            <a:spAutoFit/>
          </a:bodyPr>
          <a:lstStyle/>
          <a:p>
            <a:pPr>
              <a:lnSpc>
                <a:spcPts val="2000"/>
              </a:lnSpc>
              <a:spcBef>
                <a:spcPct val="0"/>
              </a:spcBef>
            </a:pPr>
            <a:r>
              <a:rPr lang="en-US" sz="2000" dirty="0">
                <a:solidFill>
                  <a:srgbClr val="000000"/>
                </a:solidFill>
                <a:latin typeface="Calibri (MS)"/>
                <a:ea typeface="Calibri (MS)"/>
                <a:cs typeface="Calibri (MS)"/>
                <a:sym typeface="Calibri (MS)"/>
              </a:rPr>
              <a:t>Upregulation of genes signal transduction</a:t>
            </a:r>
          </a:p>
        </p:txBody>
      </p:sp>
      <p:sp>
        <p:nvSpPr>
          <p:cNvPr id="25" name="TextBox 25"/>
          <p:cNvSpPr txBox="1"/>
          <p:nvPr/>
        </p:nvSpPr>
        <p:spPr>
          <a:xfrm>
            <a:off x="1656328" y="3920458"/>
            <a:ext cx="4602398" cy="260071"/>
          </a:xfrm>
          <a:prstGeom prst="rect">
            <a:avLst/>
          </a:prstGeom>
        </p:spPr>
        <p:txBody>
          <a:bodyPr wrap="square" lIns="0" tIns="0" rIns="0" bIns="0" rtlCol="0" anchor="t">
            <a:spAutoFit/>
          </a:bodyPr>
          <a:lstStyle/>
          <a:p>
            <a:pPr>
              <a:lnSpc>
                <a:spcPts val="2000"/>
              </a:lnSpc>
              <a:spcBef>
                <a:spcPct val="0"/>
              </a:spcBef>
            </a:pPr>
            <a:r>
              <a:rPr lang="en-US" sz="2000" dirty="0">
                <a:solidFill>
                  <a:srgbClr val="000000"/>
                </a:solidFill>
                <a:latin typeface="Calibri (MS)"/>
                <a:ea typeface="Calibri (MS)"/>
                <a:cs typeface="Calibri (MS)"/>
                <a:sym typeface="Calibri (MS)"/>
              </a:rPr>
              <a:t>Mitochondrial fission and fusion breakdown</a:t>
            </a:r>
          </a:p>
        </p:txBody>
      </p:sp>
      <p:sp>
        <p:nvSpPr>
          <p:cNvPr id="26" name="TextBox 26"/>
          <p:cNvSpPr txBox="1"/>
          <p:nvPr/>
        </p:nvSpPr>
        <p:spPr>
          <a:xfrm>
            <a:off x="1673491" y="4681820"/>
            <a:ext cx="4476886" cy="260071"/>
          </a:xfrm>
          <a:prstGeom prst="rect">
            <a:avLst/>
          </a:prstGeom>
        </p:spPr>
        <p:txBody>
          <a:bodyPr wrap="square" lIns="0" tIns="0" rIns="0" bIns="0" rtlCol="0" anchor="t">
            <a:spAutoFit/>
          </a:bodyPr>
          <a:lstStyle/>
          <a:p>
            <a:pPr>
              <a:lnSpc>
                <a:spcPts val="2000"/>
              </a:lnSpc>
              <a:spcBef>
                <a:spcPct val="0"/>
              </a:spcBef>
            </a:pPr>
            <a:r>
              <a:rPr lang="en-US" sz="2000" dirty="0">
                <a:solidFill>
                  <a:srgbClr val="000000"/>
                </a:solidFill>
                <a:latin typeface="Calibri (MS)"/>
                <a:ea typeface="Calibri (MS)"/>
                <a:cs typeface="Calibri (MS)"/>
                <a:sym typeface="Calibri (MS)"/>
              </a:rPr>
              <a:t>More damaged cells needing removal</a:t>
            </a:r>
          </a:p>
        </p:txBody>
      </p:sp>
      <p:sp>
        <p:nvSpPr>
          <p:cNvPr id="28" name="TextBox 28"/>
          <p:cNvSpPr txBox="1"/>
          <p:nvPr/>
        </p:nvSpPr>
        <p:spPr>
          <a:xfrm>
            <a:off x="7917570" y="2207873"/>
            <a:ext cx="3053446" cy="260071"/>
          </a:xfrm>
          <a:prstGeom prst="rect">
            <a:avLst/>
          </a:prstGeom>
        </p:spPr>
        <p:txBody>
          <a:bodyPr wrap="square" lIns="0" tIns="0" rIns="0" bIns="0" rtlCol="0" anchor="t">
            <a:spAutoFit/>
          </a:bodyPr>
          <a:lstStyle/>
          <a:p>
            <a:pPr>
              <a:lnSpc>
                <a:spcPts val="2000"/>
              </a:lnSpc>
              <a:spcBef>
                <a:spcPct val="0"/>
              </a:spcBef>
            </a:pPr>
            <a:r>
              <a:rPr lang="en-US" sz="2000" dirty="0">
                <a:solidFill>
                  <a:srgbClr val="000000"/>
                </a:solidFill>
                <a:ea typeface="Calibri (MS)"/>
                <a:cs typeface="Calibri (MS)"/>
                <a:sym typeface="Calibri (MS)"/>
              </a:rPr>
              <a:t>Improve energy production</a:t>
            </a:r>
          </a:p>
        </p:txBody>
      </p:sp>
      <p:sp>
        <p:nvSpPr>
          <p:cNvPr id="30" name="TextBox 30"/>
          <p:cNvSpPr txBox="1"/>
          <p:nvPr/>
        </p:nvSpPr>
        <p:spPr>
          <a:xfrm>
            <a:off x="7860433" y="5359306"/>
            <a:ext cx="4109179" cy="512961"/>
          </a:xfrm>
          <a:prstGeom prst="rect">
            <a:avLst/>
          </a:prstGeom>
        </p:spPr>
        <p:txBody>
          <a:bodyPr wrap="square" lIns="0" tIns="0" rIns="0" bIns="0" rtlCol="0" anchor="t">
            <a:spAutoFit/>
          </a:bodyPr>
          <a:lstStyle/>
          <a:p>
            <a:pPr>
              <a:lnSpc>
                <a:spcPts val="2000"/>
              </a:lnSpc>
              <a:spcBef>
                <a:spcPct val="0"/>
              </a:spcBef>
            </a:pPr>
            <a:r>
              <a:rPr lang="en-US" sz="2000" dirty="0">
                <a:solidFill>
                  <a:srgbClr val="000000"/>
                </a:solidFill>
                <a:ea typeface="Calibri (MS)"/>
                <a:cs typeface="Calibri (MS)"/>
                <a:sym typeface="Calibri (MS)"/>
              </a:rPr>
              <a:t>Regulate senescence to help clear cells/  prevent premature cell death</a:t>
            </a:r>
          </a:p>
        </p:txBody>
      </p:sp>
      <p:sp>
        <p:nvSpPr>
          <p:cNvPr id="31" name="TextBox 31"/>
          <p:cNvSpPr txBox="1"/>
          <p:nvPr/>
        </p:nvSpPr>
        <p:spPr>
          <a:xfrm>
            <a:off x="7862080" y="3909454"/>
            <a:ext cx="3775646" cy="260071"/>
          </a:xfrm>
          <a:prstGeom prst="rect">
            <a:avLst/>
          </a:prstGeom>
        </p:spPr>
        <p:txBody>
          <a:bodyPr wrap="square" lIns="0" tIns="0" rIns="0" bIns="0" rtlCol="0" anchor="t">
            <a:spAutoFit/>
          </a:bodyPr>
          <a:lstStyle/>
          <a:p>
            <a:pPr>
              <a:lnSpc>
                <a:spcPts val="2000"/>
              </a:lnSpc>
              <a:spcBef>
                <a:spcPct val="0"/>
              </a:spcBef>
            </a:pPr>
            <a:r>
              <a:rPr lang="en-US" sz="2000" dirty="0">
                <a:solidFill>
                  <a:srgbClr val="000000"/>
                </a:solidFill>
                <a:ea typeface="Calibri (MS)"/>
                <a:cs typeface="Calibri (MS)"/>
                <a:sym typeface="Calibri (MS)"/>
              </a:rPr>
              <a:t>Modulate fission and fusion (CoQ10)</a:t>
            </a:r>
          </a:p>
        </p:txBody>
      </p:sp>
      <p:sp>
        <p:nvSpPr>
          <p:cNvPr id="32" name="TextBox 32"/>
          <p:cNvSpPr txBox="1"/>
          <p:nvPr/>
        </p:nvSpPr>
        <p:spPr>
          <a:xfrm>
            <a:off x="1673491" y="2232759"/>
            <a:ext cx="4839369" cy="260071"/>
          </a:xfrm>
          <a:prstGeom prst="rect">
            <a:avLst/>
          </a:prstGeom>
        </p:spPr>
        <p:txBody>
          <a:bodyPr wrap="square" lIns="0" tIns="0" rIns="0" bIns="0" rtlCol="0" anchor="t">
            <a:spAutoFit/>
          </a:bodyPr>
          <a:lstStyle/>
          <a:p>
            <a:pPr>
              <a:lnSpc>
                <a:spcPts val="2000"/>
              </a:lnSpc>
            </a:pPr>
            <a:r>
              <a:rPr lang="en-US" sz="2000" dirty="0">
                <a:solidFill>
                  <a:srgbClr val="000000"/>
                </a:solidFill>
                <a:latin typeface="Calibri (MS)"/>
                <a:ea typeface="Calibri (MS)"/>
                <a:cs typeface="Calibri (MS)"/>
                <a:sym typeface="Calibri (MS)"/>
              </a:rPr>
              <a:t>Compromised energy production</a:t>
            </a:r>
          </a:p>
        </p:txBody>
      </p:sp>
      <p:sp>
        <p:nvSpPr>
          <p:cNvPr id="2" name="TextBox 28">
            <a:extLst>
              <a:ext uri="{FF2B5EF4-FFF2-40B4-BE49-F238E27FC236}">
                <a16:creationId xmlns:a16="http://schemas.microsoft.com/office/drawing/2014/main" id="{6FAB3453-8959-4F7D-C6D7-73D5FB13240D}"/>
              </a:ext>
            </a:extLst>
          </p:cNvPr>
          <p:cNvSpPr txBox="1"/>
          <p:nvPr/>
        </p:nvSpPr>
        <p:spPr>
          <a:xfrm>
            <a:off x="7917570" y="3098199"/>
            <a:ext cx="3053446" cy="260071"/>
          </a:xfrm>
          <a:prstGeom prst="rect">
            <a:avLst/>
          </a:prstGeom>
        </p:spPr>
        <p:txBody>
          <a:bodyPr wrap="square" lIns="0" tIns="0" rIns="0" bIns="0" rtlCol="0" anchor="t">
            <a:spAutoFit/>
          </a:bodyPr>
          <a:lstStyle/>
          <a:p>
            <a:pPr>
              <a:lnSpc>
                <a:spcPts val="2000"/>
              </a:lnSpc>
              <a:spcBef>
                <a:spcPct val="0"/>
              </a:spcBef>
            </a:pPr>
            <a:r>
              <a:rPr lang="en-US" sz="2000" dirty="0">
                <a:solidFill>
                  <a:srgbClr val="000000"/>
                </a:solidFill>
                <a:ea typeface="Calibri (MS)"/>
                <a:cs typeface="Calibri (MS)"/>
                <a:sym typeface="Calibri (MS)"/>
              </a:rPr>
              <a:t>Prevent oxidation</a:t>
            </a:r>
          </a:p>
        </p:txBody>
      </p:sp>
      <p:sp>
        <p:nvSpPr>
          <p:cNvPr id="3" name="TextBox 28">
            <a:extLst>
              <a:ext uri="{FF2B5EF4-FFF2-40B4-BE49-F238E27FC236}">
                <a16:creationId xmlns:a16="http://schemas.microsoft.com/office/drawing/2014/main" id="{361E1EFF-06D1-6116-DDD1-45662242AB2F}"/>
              </a:ext>
            </a:extLst>
          </p:cNvPr>
          <p:cNvSpPr txBox="1"/>
          <p:nvPr/>
        </p:nvSpPr>
        <p:spPr>
          <a:xfrm>
            <a:off x="7869763" y="6205015"/>
            <a:ext cx="3053446" cy="260071"/>
          </a:xfrm>
          <a:prstGeom prst="rect">
            <a:avLst/>
          </a:prstGeom>
        </p:spPr>
        <p:txBody>
          <a:bodyPr wrap="square" lIns="0" tIns="0" rIns="0" bIns="0" rtlCol="0" anchor="t">
            <a:spAutoFit/>
          </a:bodyPr>
          <a:lstStyle/>
          <a:p>
            <a:pPr>
              <a:lnSpc>
                <a:spcPts val="2000"/>
              </a:lnSpc>
              <a:spcBef>
                <a:spcPct val="0"/>
              </a:spcBef>
            </a:pPr>
            <a:r>
              <a:rPr lang="en-US" sz="2000" dirty="0">
                <a:solidFill>
                  <a:srgbClr val="000000"/>
                </a:solidFill>
                <a:ea typeface="Calibri (MS)"/>
                <a:cs typeface="Calibri (MS)"/>
                <a:sym typeface="Calibri (MS)"/>
              </a:rPr>
              <a:t>Modulate gene expression</a:t>
            </a:r>
          </a:p>
        </p:txBody>
      </p:sp>
      <p:sp>
        <p:nvSpPr>
          <p:cNvPr id="34" name="TextBox 28">
            <a:extLst>
              <a:ext uri="{FF2B5EF4-FFF2-40B4-BE49-F238E27FC236}">
                <a16:creationId xmlns:a16="http://schemas.microsoft.com/office/drawing/2014/main" id="{59B8919C-475D-6464-68B8-2707520845BE}"/>
              </a:ext>
            </a:extLst>
          </p:cNvPr>
          <p:cNvSpPr txBox="1"/>
          <p:nvPr/>
        </p:nvSpPr>
        <p:spPr>
          <a:xfrm>
            <a:off x="1495612" y="1369196"/>
            <a:ext cx="3053446" cy="260071"/>
          </a:xfrm>
          <a:prstGeom prst="rect">
            <a:avLst/>
          </a:prstGeom>
        </p:spPr>
        <p:txBody>
          <a:bodyPr wrap="square" lIns="0" tIns="0" rIns="0" bIns="0" rtlCol="0" anchor="t">
            <a:spAutoFit/>
          </a:bodyPr>
          <a:lstStyle/>
          <a:p>
            <a:pPr algn="ctr">
              <a:lnSpc>
                <a:spcPts val="2000"/>
              </a:lnSpc>
              <a:spcBef>
                <a:spcPct val="0"/>
              </a:spcBef>
            </a:pPr>
            <a:r>
              <a:rPr lang="en-US" sz="2000" dirty="0">
                <a:solidFill>
                  <a:srgbClr val="000000"/>
                </a:solidFill>
                <a:latin typeface="Calibri (MS)"/>
                <a:ea typeface="Calibri (MS)"/>
                <a:cs typeface="Calibri (MS)"/>
                <a:sym typeface="Calibri (MS)"/>
              </a:rPr>
              <a:t>Increased oxidative stress</a:t>
            </a:r>
          </a:p>
        </p:txBody>
      </p:sp>
      <p:sp>
        <p:nvSpPr>
          <p:cNvPr id="35" name="TextBox 28">
            <a:extLst>
              <a:ext uri="{FF2B5EF4-FFF2-40B4-BE49-F238E27FC236}">
                <a16:creationId xmlns:a16="http://schemas.microsoft.com/office/drawing/2014/main" id="{A25D63BE-41E2-1919-37F4-C2F8F4D1527D}"/>
              </a:ext>
            </a:extLst>
          </p:cNvPr>
          <p:cNvSpPr txBox="1"/>
          <p:nvPr/>
        </p:nvSpPr>
        <p:spPr>
          <a:xfrm>
            <a:off x="7917570" y="1352269"/>
            <a:ext cx="3053446" cy="260071"/>
          </a:xfrm>
          <a:prstGeom prst="rect">
            <a:avLst/>
          </a:prstGeom>
        </p:spPr>
        <p:txBody>
          <a:bodyPr wrap="square" lIns="0" tIns="0" rIns="0" bIns="0" rtlCol="0" anchor="t">
            <a:spAutoFit/>
          </a:bodyPr>
          <a:lstStyle/>
          <a:p>
            <a:pPr>
              <a:lnSpc>
                <a:spcPts val="2000"/>
              </a:lnSpc>
              <a:spcBef>
                <a:spcPct val="0"/>
              </a:spcBef>
            </a:pPr>
            <a:r>
              <a:rPr lang="en-US" sz="2000" dirty="0">
                <a:solidFill>
                  <a:srgbClr val="000000"/>
                </a:solidFill>
                <a:ea typeface="Calibri (MS)"/>
                <a:cs typeface="Calibri (MS)"/>
                <a:sym typeface="Calibri (MS)"/>
              </a:rPr>
              <a:t>Decrease oxidative stress</a:t>
            </a:r>
          </a:p>
        </p:txBody>
      </p:sp>
      <p:sp>
        <p:nvSpPr>
          <p:cNvPr id="27" name="Freeform 18">
            <a:extLst>
              <a:ext uri="{FF2B5EF4-FFF2-40B4-BE49-F238E27FC236}">
                <a16:creationId xmlns:a16="http://schemas.microsoft.com/office/drawing/2014/main" id="{36A4D7BB-7156-5B2E-E83C-2B595DF74B2A}"/>
              </a:ext>
            </a:extLst>
          </p:cNvPr>
          <p:cNvSpPr/>
          <p:nvPr/>
        </p:nvSpPr>
        <p:spPr>
          <a:xfrm>
            <a:off x="1656328" y="5985417"/>
            <a:ext cx="9678737" cy="48394"/>
          </a:xfrm>
          <a:custGeom>
            <a:avLst/>
            <a:gdLst/>
            <a:ahLst/>
            <a:cxnLst/>
            <a:rect l="l" t="t" r="r" b="b"/>
            <a:pathLst>
              <a:path w="14518105" h="72591">
                <a:moveTo>
                  <a:pt x="0" y="0"/>
                </a:moveTo>
                <a:lnTo>
                  <a:pt x="14518105" y="0"/>
                </a:lnTo>
                <a:lnTo>
                  <a:pt x="14518105" y="72590"/>
                </a:lnTo>
                <a:lnTo>
                  <a:pt x="0" y="72590"/>
                </a:lnTo>
                <a:lnTo>
                  <a:pt x="0" y="0"/>
                </a:lnTo>
                <a:close/>
              </a:path>
            </a:pathLst>
          </a:custGeom>
          <a:blipFill>
            <a:blip r:embed="rId8">
              <a:alphaModFix amt="20999"/>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9" name="TextBox 26">
            <a:extLst>
              <a:ext uri="{FF2B5EF4-FFF2-40B4-BE49-F238E27FC236}">
                <a16:creationId xmlns:a16="http://schemas.microsoft.com/office/drawing/2014/main" id="{1BC147E7-43B8-C84A-B9E3-DEA54F8C3796}"/>
              </a:ext>
            </a:extLst>
          </p:cNvPr>
          <p:cNvSpPr txBox="1"/>
          <p:nvPr/>
        </p:nvSpPr>
        <p:spPr>
          <a:xfrm>
            <a:off x="1656328" y="5444363"/>
            <a:ext cx="4476886" cy="260071"/>
          </a:xfrm>
          <a:prstGeom prst="rect">
            <a:avLst/>
          </a:prstGeom>
        </p:spPr>
        <p:txBody>
          <a:bodyPr wrap="square" lIns="0" tIns="0" rIns="0" bIns="0" rtlCol="0" anchor="t">
            <a:spAutoFit/>
          </a:bodyPr>
          <a:lstStyle/>
          <a:p>
            <a:pPr>
              <a:lnSpc>
                <a:spcPts val="2000"/>
              </a:lnSpc>
              <a:spcBef>
                <a:spcPct val="0"/>
              </a:spcBef>
            </a:pPr>
            <a:r>
              <a:rPr lang="en-US" sz="2000" dirty="0">
                <a:solidFill>
                  <a:srgbClr val="000000"/>
                </a:solidFill>
                <a:latin typeface="Calibri (MS)"/>
                <a:ea typeface="Calibri (MS)"/>
                <a:cs typeface="Calibri (MS)"/>
                <a:sym typeface="Calibri (MS)"/>
              </a:rPr>
              <a:t>More senescent cells</a:t>
            </a:r>
          </a:p>
        </p:txBody>
      </p:sp>
      <p:sp>
        <p:nvSpPr>
          <p:cNvPr id="36" name="TextBox 26">
            <a:extLst>
              <a:ext uri="{FF2B5EF4-FFF2-40B4-BE49-F238E27FC236}">
                <a16:creationId xmlns:a16="http://schemas.microsoft.com/office/drawing/2014/main" id="{40D52123-9B4B-4C62-F515-727D2F7FCF3C}"/>
              </a:ext>
            </a:extLst>
          </p:cNvPr>
          <p:cNvSpPr txBox="1"/>
          <p:nvPr/>
        </p:nvSpPr>
        <p:spPr>
          <a:xfrm>
            <a:off x="7860433" y="4698096"/>
            <a:ext cx="4476886" cy="260071"/>
          </a:xfrm>
          <a:prstGeom prst="rect">
            <a:avLst/>
          </a:prstGeom>
        </p:spPr>
        <p:txBody>
          <a:bodyPr wrap="square" lIns="0" tIns="0" rIns="0" bIns="0" rtlCol="0" anchor="t">
            <a:spAutoFit/>
          </a:bodyPr>
          <a:lstStyle/>
          <a:p>
            <a:pPr>
              <a:lnSpc>
                <a:spcPts val="2000"/>
              </a:lnSpc>
              <a:spcBef>
                <a:spcPct val="0"/>
              </a:spcBef>
            </a:pPr>
            <a:r>
              <a:rPr lang="en-US" sz="2000" dirty="0">
                <a:solidFill>
                  <a:srgbClr val="000000"/>
                </a:solidFill>
                <a:latin typeface="Calibri (MS)"/>
                <a:ea typeface="Calibri (MS)"/>
                <a:cs typeface="Calibri (MS)"/>
                <a:sym typeface="Calibri (MS)"/>
              </a:rPr>
              <a:t>Trigger apoptosis or other cell death</a:t>
            </a:r>
          </a:p>
        </p:txBody>
      </p:sp>
      <p:grpSp>
        <p:nvGrpSpPr>
          <p:cNvPr id="38" name="Group 37">
            <a:extLst>
              <a:ext uri="{FF2B5EF4-FFF2-40B4-BE49-F238E27FC236}">
                <a16:creationId xmlns:a16="http://schemas.microsoft.com/office/drawing/2014/main" id="{BDEB07A0-FB78-340D-2FB3-C2DA5CF899B7}"/>
              </a:ext>
            </a:extLst>
          </p:cNvPr>
          <p:cNvGrpSpPr/>
          <p:nvPr/>
        </p:nvGrpSpPr>
        <p:grpSpPr>
          <a:xfrm>
            <a:off x="445698" y="2998117"/>
            <a:ext cx="629530" cy="608351"/>
            <a:chOff x="428955" y="3333931"/>
            <a:chExt cx="792590" cy="717782"/>
          </a:xfrm>
        </p:grpSpPr>
        <p:sp>
          <p:nvSpPr>
            <p:cNvPr id="39" name="Freeform 5">
              <a:extLst>
                <a:ext uri="{FF2B5EF4-FFF2-40B4-BE49-F238E27FC236}">
                  <a16:creationId xmlns:a16="http://schemas.microsoft.com/office/drawing/2014/main" id="{2B087294-DD5B-0715-76BE-8DAA3A2C408D}"/>
                </a:ext>
              </a:extLst>
            </p:cNvPr>
            <p:cNvSpPr/>
            <p:nvPr/>
          </p:nvSpPr>
          <p:spPr>
            <a:xfrm>
              <a:off x="522576" y="3368353"/>
              <a:ext cx="639815" cy="651413"/>
            </a:xfrm>
            <a:custGeom>
              <a:avLst/>
              <a:gdLst/>
              <a:ahLst/>
              <a:cxnLst/>
              <a:rect l="l" t="t" r="r" b="b"/>
              <a:pathLst>
                <a:path w="1124616" h="1109153">
                  <a:moveTo>
                    <a:pt x="0" y="0"/>
                  </a:moveTo>
                  <a:lnTo>
                    <a:pt x="1124617" y="0"/>
                  </a:lnTo>
                  <a:lnTo>
                    <a:pt x="1124617" y="1109153"/>
                  </a:lnTo>
                  <a:lnTo>
                    <a:pt x="0" y="11091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Freeform 7">
              <a:extLst>
                <a:ext uri="{FF2B5EF4-FFF2-40B4-BE49-F238E27FC236}">
                  <a16:creationId xmlns:a16="http://schemas.microsoft.com/office/drawing/2014/main" id="{82FED9CE-88CB-E6AC-76E8-0B323615382A}"/>
                </a:ext>
              </a:extLst>
            </p:cNvPr>
            <p:cNvSpPr/>
            <p:nvPr/>
          </p:nvSpPr>
          <p:spPr>
            <a:xfrm>
              <a:off x="897449" y="3333931"/>
              <a:ext cx="162048" cy="167286"/>
            </a:xfrm>
            <a:custGeom>
              <a:avLst/>
              <a:gdLst/>
              <a:ahLst/>
              <a:cxnLst/>
              <a:rect l="l" t="t" r="r" b="b"/>
              <a:pathLst>
                <a:path w="284835" h="284835">
                  <a:moveTo>
                    <a:pt x="0" y="0"/>
                  </a:moveTo>
                  <a:lnTo>
                    <a:pt x="284835" y="0"/>
                  </a:lnTo>
                  <a:lnTo>
                    <a:pt x="284835" y="284834"/>
                  </a:lnTo>
                  <a:lnTo>
                    <a:pt x="0" y="284834"/>
                  </a:lnTo>
                  <a:lnTo>
                    <a:pt x="0" y="0"/>
                  </a:lnTo>
                  <a:close/>
                </a:path>
              </a:pathLst>
            </a:custGeom>
            <a: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lstStyle/>
            <a:p>
              <a:endParaRPr lang="en-US"/>
            </a:p>
          </p:txBody>
        </p:sp>
        <p:sp>
          <p:nvSpPr>
            <p:cNvPr id="41" name="Freeform 8">
              <a:extLst>
                <a:ext uri="{FF2B5EF4-FFF2-40B4-BE49-F238E27FC236}">
                  <a16:creationId xmlns:a16="http://schemas.microsoft.com/office/drawing/2014/main" id="{0B03E05F-8967-B97A-2F4B-7908D65C8F74}"/>
                </a:ext>
              </a:extLst>
            </p:cNvPr>
            <p:cNvSpPr/>
            <p:nvPr/>
          </p:nvSpPr>
          <p:spPr>
            <a:xfrm>
              <a:off x="428955" y="3482762"/>
              <a:ext cx="162048" cy="167286"/>
            </a:xfrm>
            <a:custGeom>
              <a:avLst/>
              <a:gdLst/>
              <a:ahLst/>
              <a:cxnLst/>
              <a:rect l="l" t="t" r="r" b="b"/>
              <a:pathLst>
                <a:path w="284835" h="284835">
                  <a:moveTo>
                    <a:pt x="0" y="0"/>
                  </a:moveTo>
                  <a:lnTo>
                    <a:pt x="284835" y="0"/>
                  </a:lnTo>
                  <a:lnTo>
                    <a:pt x="284835" y="284834"/>
                  </a:lnTo>
                  <a:lnTo>
                    <a:pt x="0" y="284834"/>
                  </a:lnTo>
                  <a:lnTo>
                    <a:pt x="0" y="0"/>
                  </a:lnTo>
                  <a:close/>
                </a:path>
              </a:pathLst>
            </a:custGeom>
            <a: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p>
              <a:endParaRPr lang="en-US"/>
            </a:p>
          </p:txBody>
        </p:sp>
        <p:sp>
          <p:nvSpPr>
            <p:cNvPr id="42" name="Freeform 9">
              <a:extLst>
                <a:ext uri="{FF2B5EF4-FFF2-40B4-BE49-F238E27FC236}">
                  <a16:creationId xmlns:a16="http://schemas.microsoft.com/office/drawing/2014/main" id="{C64FDF3D-C073-9325-C9E6-0BE22C9F9B68}"/>
                </a:ext>
              </a:extLst>
            </p:cNvPr>
            <p:cNvSpPr/>
            <p:nvPr/>
          </p:nvSpPr>
          <p:spPr>
            <a:xfrm>
              <a:off x="727019" y="3884427"/>
              <a:ext cx="162048" cy="167286"/>
            </a:xfrm>
            <a:custGeom>
              <a:avLst/>
              <a:gdLst/>
              <a:ahLst/>
              <a:cxnLst/>
              <a:rect l="l" t="t" r="r" b="b"/>
              <a:pathLst>
                <a:path w="284835" h="284835">
                  <a:moveTo>
                    <a:pt x="0" y="0"/>
                  </a:moveTo>
                  <a:lnTo>
                    <a:pt x="284835" y="0"/>
                  </a:lnTo>
                  <a:lnTo>
                    <a:pt x="284835" y="284835"/>
                  </a:lnTo>
                  <a:lnTo>
                    <a:pt x="0" y="284835"/>
                  </a:lnTo>
                  <a:lnTo>
                    <a:pt x="0" y="0"/>
                  </a:lnTo>
                  <a:close/>
                </a:path>
              </a:pathLst>
            </a:custGeom>
            <a: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p>
              <a:endParaRPr lang="en-US"/>
            </a:p>
          </p:txBody>
        </p:sp>
        <p:sp>
          <p:nvSpPr>
            <p:cNvPr id="43" name="Freeform 10">
              <a:extLst>
                <a:ext uri="{FF2B5EF4-FFF2-40B4-BE49-F238E27FC236}">
                  <a16:creationId xmlns:a16="http://schemas.microsoft.com/office/drawing/2014/main" id="{24749131-4595-50CE-F032-E472C64B5632}"/>
                </a:ext>
              </a:extLst>
            </p:cNvPr>
            <p:cNvSpPr/>
            <p:nvPr/>
          </p:nvSpPr>
          <p:spPr>
            <a:xfrm>
              <a:off x="1059497" y="3603239"/>
              <a:ext cx="162048" cy="167286"/>
            </a:xfrm>
            <a:custGeom>
              <a:avLst/>
              <a:gdLst/>
              <a:ahLst/>
              <a:cxnLst/>
              <a:rect l="l" t="t" r="r" b="b"/>
              <a:pathLst>
                <a:path w="284835" h="284835">
                  <a:moveTo>
                    <a:pt x="0" y="0"/>
                  </a:moveTo>
                  <a:lnTo>
                    <a:pt x="284835" y="0"/>
                  </a:lnTo>
                  <a:lnTo>
                    <a:pt x="284835" y="284835"/>
                  </a:lnTo>
                  <a:lnTo>
                    <a:pt x="0" y="284835"/>
                  </a:lnTo>
                  <a:lnTo>
                    <a:pt x="0" y="0"/>
                  </a:lnTo>
                  <a:close/>
                </a:path>
              </a:pathLst>
            </a:custGeom>
            <a: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p>
              <a:endParaRPr lang="en-US"/>
            </a:p>
          </p:txBody>
        </p:sp>
      </p:grpSp>
      <p:sp>
        <p:nvSpPr>
          <p:cNvPr id="44" name="Freeform 12">
            <a:extLst>
              <a:ext uri="{FF2B5EF4-FFF2-40B4-BE49-F238E27FC236}">
                <a16:creationId xmlns:a16="http://schemas.microsoft.com/office/drawing/2014/main" id="{221D98C5-BDA7-4DC0-BED3-7696357C5048}"/>
              </a:ext>
            </a:extLst>
          </p:cNvPr>
          <p:cNvSpPr/>
          <p:nvPr/>
        </p:nvSpPr>
        <p:spPr>
          <a:xfrm>
            <a:off x="333375" y="3877869"/>
            <a:ext cx="413421" cy="436955"/>
          </a:xfrm>
          <a:custGeom>
            <a:avLst/>
            <a:gdLst/>
            <a:ahLst/>
            <a:cxnLst/>
            <a:rect l="l" t="t" r="r" b="b"/>
            <a:pathLst>
              <a:path w="1287260" h="1024981">
                <a:moveTo>
                  <a:pt x="0" y="0"/>
                </a:moveTo>
                <a:lnTo>
                  <a:pt x="1287261" y="0"/>
                </a:lnTo>
                <a:lnTo>
                  <a:pt x="1287261" y="1024982"/>
                </a:lnTo>
                <a:lnTo>
                  <a:pt x="0" y="1024982"/>
                </a:lnTo>
                <a:lnTo>
                  <a:pt x="0" y="0"/>
                </a:lnTo>
                <a:close/>
              </a:path>
            </a:pathLst>
          </a:custGeom>
          <a: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a:blipFill>
        </p:spPr>
        <p:txBody>
          <a:bodyPr/>
          <a:lstStyle/>
          <a:p>
            <a:endParaRPr lang="en-US"/>
          </a:p>
        </p:txBody>
      </p:sp>
      <p:sp>
        <p:nvSpPr>
          <p:cNvPr id="45" name="Freeform 12">
            <a:extLst>
              <a:ext uri="{FF2B5EF4-FFF2-40B4-BE49-F238E27FC236}">
                <a16:creationId xmlns:a16="http://schemas.microsoft.com/office/drawing/2014/main" id="{C495CAAF-1B92-21E4-F456-37992DD8780C}"/>
              </a:ext>
            </a:extLst>
          </p:cNvPr>
          <p:cNvSpPr/>
          <p:nvPr/>
        </p:nvSpPr>
        <p:spPr>
          <a:xfrm>
            <a:off x="777091" y="3911056"/>
            <a:ext cx="413421" cy="436955"/>
          </a:xfrm>
          <a:custGeom>
            <a:avLst/>
            <a:gdLst/>
            <a:ahLst/>
            <a:cxnLst/>
            <a:rect l="l" t="t" r="r" b="b"/>
            <a:pathLst>
              <a:path w="1287260" h="1024981">
                <a:moveTo>
                  <a:pt x="0" y="0"/>
                </a:moveTo>
                <a:lnTo>
                  <a:pt x="1287261" y="0"/>
                </a:lnTo>
                <a:lnTo>
                  <a:pt x="1287261" y="1024982"/>
                </a:lnTo>
                <a:lnTo>
                  <a:pt x="0" y="1024982"/>
                </a:lnTo>
                <a:lnTo>
                  <a:pt x="0" y="0"/>
                </a:lnTo>
                <a:close/>
              </a:path>
            </a:pathLst>
          </a:custGeom>
          <a: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94C74-4603-0FD1-733D-742A96D47413}"/>
              </a:ext>
            </a:extLst>
          </p:cNvPr>
          <p:cNvSpPr>
            <a:spLocks noGrp="1"/>
          </p:cNvSpPr>
          <p:nvPr>
            <p:ph type="title"/>
          </p:nvPr>
        </p:nvSpPr>
        <p:spPr/>
        <p:txBody>
          <a:bodyPr>
            <a:noAutofit/>
          </a:bodyPr>
          <a:lstStyle/>
          <a:p>
            <a:r>
              <a:rPr lang="en-US" sz="3800" dirty="0"/>
              <a:t>CoQ10/Ubiquinol Ratio Correlates with Healthy Aging</a:t>
            </a:r>
          </a:p>
        </p:txBody>
      </p:sp>
      <p:sp>
        <p:nvSpPr>
          <p:cNvPr id="3" name="Content Placeholder 2">
            <a:extLst>
              <a:ext uri="{FF2B5EF4-FFF2-40B4-BE49-F238E27FC236}">
                <a16:creationId xmlns:a16="http://schemas.microsoft.com/office/drawing/2014/main" id="{1A874275-EE35-C274-0A6A-1E6840E49A12}"/>
              </a:ext>
            </a:extLst>
          </p:cNvPr>
          <p:cNvSpPr>
            <a:spLocks noGrp="1"/>
          </p:cNvSpPr>
          <p:nvPr>
            <p:ph idx="1"/>
          </p:nvPr>
        </p:nvSpPr>
        <p:spPr>
          <a:xfrm>
            <a:off x="405937" y="1374589"/>
            <a:ext cx="11357437" cy="4541924"/>
          </a:xfrm>
        </p:spPr>
        <p:txBody>
          <a:bodyPr>
            <a:normAutofit/>
          </a:bodyPr>
          <a:lstStyle/>
          <a:p>
            <a:pPr marL="0" indent="0">
              <a:lnSpc>
                <a:spcPts val="2519"/>
              </a:lnSpc>
              <a:spcBef>
                <a:spcPct val="0"/>
              </a:spcBef>
              <a:buNone/>
            </a:pPr>
            <a:r>
              <a:rPr lang="en-US" sz="2000" b="1" dirty="0">
                <a:solidFill>
                  <a:srgbClr val="16948A"/>
                </a:solidFill>
                <a:latin typeface="Open Sans Bold"/>
                <a:ea typeface="Open Sans Bold"/>
                <a:cs typeface="Open Sans Bold"/>
              </a:rPr>
              <a:t>Increased Ubiquinol correlates with increased muscle strength in middle aged adults</a:t>
            </a:r>
          </a:p>
          <a:p>
            <a:pPr marL="0" indent="0">
              <a:buNone/>
            </a:pPr>
            <a:endParaRPr lang="en-US" sz="1799" b="1" dirty="0">
              <a:solidFill>
                <a:srgbClr val="16948A"/>
              </a:solidFill>
              <a:latin typeface="Open Sans Bold"/>
              <a:ea typeface="Open Sans Bold"/>
              <a:cs typeface="Open Sans Bold"/>
            </a:endParaRPr>
          </a:p>
          <a:p>
            <a:r>
              <a:rPr lang="en-US" sz="2400" dirty="0">
                <a:ea typeface="Arial" panose="020B0604020202020204" pitchFamily="34" charset="0"/>
              </a:rPr>
              <a:t>Observational cohort study of 967 subjects, 52 years average age, testing body muscular strength in relation to CoQ10 levels</a:t>
            </a:r>
          </a:p>
          <a:p>
            <a:r>
              <a:rPr lang="en-US" sz="2400" dirty="0">
                <a:ea typeface="Arial" panose="020B0604020202020204" pitchFamily="34" charset="0"/>
              </a:rPr>
              <a:t>Measured hand grip as a simple and standard measure of muscle strength; also, lowered hand grip is correlated with all-cause cardiovascular mortality</a:t>
            </a:r>
          </a:p>
          <a:p>
            <a:r>
              <a:rPr lang="en-US" sz="2400" dirty="0">
                <a:effectLst/>
                <a:ea typeface="Arial" panose="020B0604020202020204" pitchFamily="34" charset="0"/>
              </a:rPr>
              <a:t>Results</a:t>
            </a:r>
          </a:p>
          <a:p>
            <a:pPr lvl="1"/>
            <a:r>
              <a:rPr lang="en-US" sz="1800" dirty="0">
                <a:effectLst/>
                <a:ea typeface="Arial" panose="020B0604020202020204" pitchFamily="34" charset="0"/>
              </a:rPr>
              <a:t>Weaker hand grip was correlated with increasing %</a:t>
            </a:r>
            <a:r>
              <a:rPr lang="en-US" sz="1800" dirty="0"/>
              <a:t>CoQ10 (redox state) and lower %Ubiquinol (p&lt;0.001)</a:t>
            </a:r>
          </a:p>
          <a:p>
            <a:pPr lvl="1"/>
            <a:r>
              <a:rPr lang="en-US" sz="1800" dirty="0"/>
              <a:t>Authors suggest that higher %CoQ10 and lower Ubiquinol content may be associated with increased risk of sarcopenia in older adults</a:t>
            </a:r>
          </a:p>
          <a:p>
            <a:endParaRPr lang="en-US" sz="1800" dirty="0">
              <a:effectLst/>
              <a:latin typeface="Arial" panose="020B0604020202020204" pitchFamily="34" charset="0"/>
              <a:ea typeface="Arial" panose="020B0604020202020204" pitchFamily="34" charset="0"/>
            </a:endParaRPr>
          </a:p>
        </p:txBody>
      </p:sp>
      <p:sp>
        <p:nvSpPr>
          <p:cNvPr id="4" name="TextBox 3">
            <a:extLst>
              <a:ext uri="{FF2B5EF4-FFF2-40B4-BE49-F238E27FC236}">
                <a16:creationId xmlns:a16="http://schemas.microsoft.com/office/drawing/2014/main" id="{6E42D7B4-A51D-0CD6-FFAE-3F540416CC9E}"/>
              </a:ext>
            </a:extLst>
          </p:cNvPr>
          <p:cNvSpPr txBox="1"/>
          <p:nvPr/>
        </p:nvSpPr>
        <p:spPr>
          <a:xfrm>
            <a:off x="0" y="6387320"/>
            <a:ext cx="1161055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Fischer A, Onur S,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mn-cs"/>
              </a:rPr>
              <a:t>Niklowitz</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 P, Menke T,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mn-cs"/>
              </a:rPr>
              <a:t>Laudes</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 M, et al.  Coenzyme Q10 status as a determinant of muscular strength in two independent cohorts. PLOS ONE. 2016;11(12): e0167124.</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5" name="Rectangle 1">
            <a:extLst>
              <a:ext uri="{FF2B5EF4-FFF2-40B4-BE49-F238E27FC236}">
                <a16:creationId xmlns:a16="http://schemas.microsoft.com/office/drawing/2014/main" id="{9D2C9478-FFE8-D5BE-82BC-EAF6231F4EE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81BF4BF5-87EE-724C-E405-8E8077E9E447}"/>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8C72F0D1-2339-E537-9712-D79B9EBFBBCF}"/>
              </a:ext>
            </a:extLst>
          </p:cNvPr>
          <p:cNvSpPr txBox="1"/>
          <p:nvPr/>
        </p:nvSpPr>
        <p:spPr>
          <a:xfrm>
            <a:off x="8396774" y="2703293"/>
            <a:ext cx="6097554" cy="369332"/>
          </a:xfrm>
          <a:prstGeom prst="rect">
            <a:avLst/>
          </a:prstGeom>
          <a:noFill/>
        </p:spPr>
        <p:txBody>
          <a:bodyPr wrap="square">
            <a:spAutoFit/>
          </a:bodyPr>
          <a:lstStyle/>
          <a:p>
            <a:r>
              <a:rPr lang="en-US" dirty="0"/>
              <a:t> 	</a:t>
            </a:r>
          </a:p>
        </p:txBody>
      </p:sp>
    </p:spTree>
    <p:extLst>
      <p:ext uri="{BB962C8B-B14F-4D97-AF65-F5344CB8AC3E}">
        <p14:creationId xmlns:p14="http://schemas.microsoft.com/office/powerpoint/2010/main" val="1041635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6265" y="245890"/>
            <a:ext cx="11203739" cy="637675"/>
          </a:xfrm>
          <a:prstGeom prst="rect">
            <a:avLst/>
          </a:prstGeom>
        </p:spPr>
        <p:txBody>
          <a:bodyPr lIns="0" tIns="0" rIns="0" bIns="0" rtlCol="0" anchor="t">
            <a:spAutoFit/>
          </a:bodyPr>
          <a:lstStyle/>
          <a:p>
            <a:pPr>
              <a:lnSpc>
                <a:spcPts val="5290"/>
              </a:lnSpc>
            </a:pPr>
            <a:r>
              <a:rPr lang="en-US" sz="3800" b="1" dirty="0">
                <a:solidFill>
                  <a:schemeClr val="bg1"/>
                </a:solidFill>
                <a:latin typeface="+mj-lt"/>
                <a:ea typeface="Poppins Ultra-Bold"/>
                <a:cs typeface="Poppins Ultra-Bold"/>
                <a:sym typeface="Poppins Ultra-Bold"/>
              </a:rPr>
              <a:t>Citations/Further reading on mitochondrial function</a:t>
            </a:r>
          </a:p>
        </p:txBody>
      </p:sp>
      <p:sp>
        <p:nvSpPr>
          <p:cNvPr id="3" name="TextBox 3"/>
          <p:cNvSpPr txBox="1"/>
          <p:nvPr/>
        </p:nvSpPr>
        <p:spPr>
          <a:xfrm>
            <a:off x="646265" y="1420575"/>
            <a:ext cx="11203739" cy="4906600"/>
          </a:xfrm>
          <a:prstGeom prst="rect">
            <a:avLst/>
          </a:prstGeom>
        </p:spPr>
        <p:txBody>
          <a:bodyPr wrap="square" lIns="0" tIns="0" rIns="0" bIns="0" rtlCol="0" anchor="t">
            <a:spAutoFit/>
          </a:bodyPr>
          <a:lstStyle/>
          <a:p>
            <a:pPr marL="366782" lvl="1" indent="-183391">
              <a:lnSpc>
                <a:spcPts val="2378"/>
              </a:lnSpc>
              <a:buFont typeface="Arial"/>
              <a:buChar char="•"/>
            </a:pPr>
            <a:r>
              <a:rPr lang="en-US" b="1" dirty="0">
                <a:ea typeface="Open Sans Extra Bold"/>
                <a:cs typeface="Open Sans Extra Bold"/>
                <a:sym typeface="Open Sans Extra Bold"/>
              </a:rPr>
              <a:t>Adebayo et al. Mitochondrial fusion and fission: The fine-tune balance for cellular homeostasis. FASEB J. 2021; 35:e21620.</a:t>
            </a:r>
          </a:p>
          <a:p>
            <a:pPr marL="366782" lvl="1" indent="-183391">
              <a:lnSpc>
                <a:spcPts val="2378"/>
              </a:lnSpc>
              <a:buFont typeface="Arial"/>
              <a:buChar char="•"/>
            </a:pPr>
            <a:r>
              <a:rPr lang="en-US" b="1" dirty="0" err="1">
                <a:ea typeface="Open Sans Extra Bold"/>
                <a:cs typeface="Open Sans Extra Bold"/>
                <a:sym typeface="Open Sans Extra Bold"/>
              </a:rPr>
              <a:t>Bratic</a:t>
            </a:r>
            <a:r>
              <a:rPr lang="en-US" b="1" dirty="0">
                <a:ea typeface="Open Sans Extra Bold"/>
                <a:cs typeface="Open Sans Extra Bold"/>
                <a:sym typeface="Open Sans Extra Bold"/>
              </a:rPr>
              <a:t> A, Larsson NG. The role of mitochondria in aging. J Clin Invest. 2013 Mar;123(3):951-7. </a:t>
            </a:r>
          </a:p>
          <a:p>
            <a:pPr marL="366782" lvl="1" indent="-183391">
              <a:lnSpc>
                <a:spcPts val="2378"/>
              </a:lnSpc>
              <a:buFont typeface="Arial"/>
              <a:buChar char="•"/>
            </a:pPr>
            <a:r>
              <a:rPr lang="en-US" b="1" dirty="0">
                <a:ea typeface="Open Sans Extra Bold"/>
                <a:cs typeface="Open Sans Extra Bold"/>
                <a:sym typeface="Open Sans Extra Bold"/>
              </a:rPr>
              <a:t>Beckman KB, Ames BN. The free radical theory of aging matures. </a:t>
            </a:r>
            <a:r>
              <a:rPr lang="en-US" b="1" dirty="0" err="1">
                <a:ea typeface="Open Sans Extra Bold"/>
                <a:cs typeface="Open Sans Extra Bold"/>
                <a:sym typeface="Open Sans Extra Bold"/>
              </a:rPr>
              <a:t>Physiol</a:t>
            </a:r>
            <a:r>
              <a:rPr lang="en-US" b="1" dirty="0">
                <a:ea typeface="Open Sans Extra Bold"/>
                <a:cs typeface="Open Sans Extra Bold"/>
                <a:sym typeface="Open Sans Extra Bold"/>
              </a:rPr>
              <a:t> Rev. 1998 Apr;78(2):547-81. </a:t>
            </a:r>
          </a:p>
          <a:p>
            <a:pPr marL="366782" lvl="1" indent="-183391">
              <a:lnSpc>
                <a:spcPts val="2378"/>
              </a:lnSpc>
              <a:buFont typeface="Arial"/>
              <a:buChar char="•"/>
            </a:pPr>
            <a:r>
              <a:rPr lang="en-US" b="1" dirty="0">
                <a:ea typeface="Open Sans Extra Bold"/>
                <a:cs typeface="Open Sans Extra Bold"/>
                <a:sym typeface="Open Sans Extra Bold"/>
              </a:rPr>
              <a:t>Kumari R, Jat P. Mechanisms of cellular senescence: Cell cycle arrest and senescence associated secretory phenotype. Front Cell Dev Biol. 2021 Mar 29;9:645593. </a:t>
            </a:r>
          </a:p>
          <a:p>
            <a:pPr marL="366782" lvl="1" indent="-183391">
              <a:lnSpc>
                <a:spcPts val="2378"/>
              </a:lnSpc>
              <a:buFont typeface="Arial"/>
              <a:buChar char="•"/>
            </a:pPr>
            <a:r>
              <a:rPr lang="en-US" b="1" dirty="0">
                <a:ea typeface="Open Sans Extra Bold"/>
                <a:cs typeface="Open Sans Extra Bold"/>
                <a:sym typeface="Open Sans Extra Bold"/>
              </a:rPr>
              <a:t>Lima T, Li TY, </a:t>
            </a:r>
            <a:r>
              <a:rPr lang="en-US" b="1" dirty="0" err="1">
                <a:ea typeface="Open Sans Extra Bold"/>
                <a:cs typeface="Open Sans Extra Bold"/>
                <a:sym typeface="Open Sans Extra Bold"/>
              </a:rPr>
              <a:t>Mottis</a:t>
            </a:r>
            <a:r>
              <a:rPr lang="en-US" b="1" dirty="0">
                <a:ea typeface="Open Sans Extra Bold"/>
                <a:cs typeface="Open Sans Extra Bold"/>
                <a:sym typeface="Open Sans Extra Bold"/>
              </a:rPr>
              <a:t> A et al. Pleiotropic effects of mitochondria in aging. Nat Aging 2022;2: 199–213</a:t>
            </a:r>
          </a:p>
          <a:p>
            <a:pPr marL="366782" lvl="1" indent="-183391">
              <a:lnSpc>
                <a:spcPts val="2378"/>
              </a:lnSpc>
              <a:buFont typeface="Arial"/>
              <a:buChar char="•"/>
            </a:pPr>
            <a:r>
              <a:rPr lang="en-US" b="1" dirty="0">
                <a:ea typeface="Open Sans Extra Bold"/>
                <a:cs typeface="Open Sans Extra Bold"/>
                <a:sym typeface="Open Sans Extra Bold"/>
              </a:rPr>
              <a:t>Liu YJ, McIntyre RL, Janssens GE, </a:t>
            </a:r>
            <a:r>
              <a:rPr lang="en-US" b="1" dirty="0" err="1">
                <a:ea typeface="Open Sans Extra Bold"/>
                <a:cs typeface="Open Sans Extra Bold"/>
                <a:sym typeface="Open Sans Extra Bold"/>
              </a:rPr>
              <a:t>Houtkooper</a:t>
            </a:r>
            <a:r>
              <a:rPr lang="en-US" b="1" dirty="0">
                <a:ea typeface="Open Sans Extra Bold"/>
                <a:cs typeface="Open Sans Extra Bold"/>
                <a:sym typeface="Open Sans Extra Bold"/>
              </a:rPr>
              <a:t> RH. Mitochondrial fission and fusion: A dynamic role in aging and potential target for age-related disease. Mech Ageing Dev. 2020 Mar;186:111212.</a:t>
            </a:r>
          </a:p>
          <a:p>
            <a:pPr marL="366782" lvl="1" indent="-183391">
              <a:lnSpc>
                <a:spcPts val="2378"/>
              </a:lnSpc>
              <a:buFont typeface="Arial"/>
              <a:buChar char="•"/>
            </a:pPr>
            <a:r>
              <a:rPr lang="en-US" b="1" dirty="0" err="1">
                <a:ea typeface="Open Sans Extra Bold"/>
                <a:cs typeface="Open Sans Extra Bold"/>
                <a:sym typeface="Open Sans Extra Bold"/>
              </a:rPr>
              <a:t>Marchi</a:t>
            </a:r>
            <a:r>
              <a:rPr lang="en-US" b="1" dirty="0">
                <a:ea typeface="Open Sans Extra Bold"/>
                <a:cs typeface="Open Sans Extra Bold"/>
                <a:sym typeface="Open Sans Extra Bold"/>
              </a:rPr>
              <a:t> S, </a:t>
            </a:r>
            <a:r>
              <a:rPr lang="en-US" b="1" dirty="0" err="1">
                <a:ea typeface="Open Sans Extra Bold"/>
                <a:cs typeface="Open Sans Extra Bold"/>
                <a:sym typeface="Open Sans Extra Bold"/>
              </a:rPr>
              <a:t>Guilbaud</a:t>
            </a:r>
            <a:r>
              <a:rPr lang="en-US" b="1" dirty="0">
                <a:ea typeface="Open Sans Extra Bold"/>
                <a:cs typeface="Open Sans Extra Bold"/>
                <a:sym typeface="Open Sans Extra Bold"/>
              </a:rPr>
              <a:t> E, Tait SWG, Yamazaki T, </a:t>
            </a:r>
            <a:r>
              <a:rPr lang="en-US" b="1" dirty="0" err="1">
                <a:ea typeface="Open Sans Extra Bold"/>
                <a:cs typeface="Open Sans Extra Bold"/>
                <a:sym typeface="Open Sans Extra Bold"/>
              </a:rPr>
              <a:t>Galluzzi</a:t>
            </a:r>
            <a:r>
              <a:rPr lang="en-US" b="1" dirty="0">
                <a:ea typeface="Open Sans Extra Bold"/>
                <a:cs typeface="Open Sans Extra Bold"/>
                <a:sym typeface="Open Sans Extra Bold"/>
              </a:rPr>
              <a:t> L. Mitochondrial control of inflammation. Nat Rev Immunol. 2023 Mar;23(3):159-173.</a:t>
            </a:r>
          </a:p>
          <a:p>
            <a:pPr marL="366782" lvl="1" indent="-183391">
              <a:lnSpc>
                <a:spcPts val="2378"/>
              </a:lnSpc>
              <a:buFont typeface="Arial"/>
              <a:buChar char="•"/>
            </a:pPr>
            <a:r>
              <a:rPr lang="en-US" b="1" dirty="0">
                <a:ea typeface="Open Sans Extra Bold"/>
                <a:cs typeface="Open Sans Extra Bold"/>
                <a:sym typeface="Open Sans Extra Bold"/>
              </a:rPr>
              <a:t>Tait SW, Green DR. Mitochondrial regulation of cell death. Cold Spring </a:t>
            </a:r>
            <a:r>
              <a:rPr lang="en-US" b="1" dirty="0" err="1">
                <a:ea typeface="Open Sans Extra Bold"/>
                <a:cs typeface="Open Sans Extra Bold"/>
                <a:sym typeface="Open Sans Extra Bold"/>
              </a:rPr>
              <a:t>Harb</a:t>
            </a:r>
            <a:r>
              <a:rPr lang="en-US" b="1" dirty="0">
                <a:ea typeface="Open Sans Extra Bold"/>
                <a:cs typeface="Open Sans Extra Bold"/>
                <a:sym typeface="Open Sans Extra Bold"/>
              </a:rPr>
              <a:t> </a:t>
            </a:r>
            <a:r>
              <a:rPr lang="en-US" b="1" dirty="0" err="1">
                <a:ea typeface="Open Sans Extra Bold"/>
                <a:cs typeface="Open Sans Extra Bold"/>
                <a:sym typeface="Open Sans Extra Bold"/>
              </a:rPr>
              <a:t>Perspect</a:t>
            </a:r>
            <a:r>
              <a:rPr lang="en-US" b="1" dirty="0">
                <a:ea typeface="Open Sans Extra Bold"/>
                <a:cs typeface="Open Sans Extra Bold"/>
                <a:sym typeface="Open Sans Extra Bold"/>
              </a:rPr>
              <a:t> Biol. 2013 Sep 1;5(9):a008706. </a:t>
            </a:r>
          </a:p>
          <a:p>
            <a:pPr marL="366782" lvl="1" indent="-183391">
              <a:lnSpc>
                <a:spcPts val="2378"/>
              </a:lnSpc>
              <a:buFont typeface="Arial"/>
              <a:buChar char="•"/>
            </a:pPr>
            <a:r>
              <a:rPr lang="en-US" b="1" dirty="0"/>
              <a:t>Schmelzer C, Kitano M, </a:t>
            </a:r>
            <a:r>
              <a:rPr lang="en-US" b="1" dirty="0" err="1"/>
              <a:t>Hosoe</a:t>
            </a:r>
            <a:r>
              <a:rPr lang="en-US" b="1" dirty="0"/>
              <a:t> K, Döring F. Ubiquinol affects the expression of genes involved in PPAR</a:t>
            </a:r>
            <a:r>
              <a:rPr lang="el-GR" b="1" dirty="0"/>
              <a:t>α </a:t>
            </a:r>
            <a:r>
              <a:rPr lang="en-US" b="1" dirty="0" err="1"/>
              <a:t>signalling</a:t>
            </a:r>
            <a:r>
              <a:rPr lang="en-US" b="1" dirty="0"/>
              <a:t> and lipid metabolism without changes in methylation of CpG promoter islands in the liver of mice. J Clin </a:t>
            </a:r>
            <a:r>
              <a:rPr lang="en-US" b="1" dirty="0" err="1"/>
              <a:t>Biochem</a:t>
            </a:r>
            <a:r>
              <a:rPr lang="en-US" b="1" dirty="0"/>
              <a:t> </a:t>
            </a:r>
            <a:r>
              <a:rPr lang="en-US" b="1" dirty="0" err="1"/>
              <a:t>Nutr</a:t>
            </a:r>
            <a:r>
              <a:rPr lang="en-US" b="1" dirty="0"/>
              <a:t>. 2012 Mar;50(2):119-26.</a:t>
            </a:r>
            <a:endParaRPr lang="en-US" b="1" dirty="0">
              <a:sym typeface="Open Sans Extra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1D37A-9388-D689-09EF-2CF06235CC6D}"/>
              </a:ext>
            </a:extLst>
          </p:cNvPr>
          <p:cNvSpPr>
            <a:spLocks noGrp="1"/>
          </p:cNvSpPr>
          <p:nvPr>
            <p:ph type="title"/>
          </p:nvPr>
        </p:nvSpPr>
        <p:spPr>
          <a:xfrm>
            <a:off x="831850" y="576263"/>
            <a:ext cx="10515600" cy="2852737"/>
          </a:xfrm>
        </p:spPr>
        <p:txBody>
          <a:bodyPr>
            <a:normAutofit/>
          </a:bodyPr>
          <a:lstStyle/>
          <a:p>
            <a:pPr algn="ctr"/>
            <a:r>
              <a:rPr lang="en-US" sz="5400" dirty="0"/>
              <a:t>Thank you for your attention!</a:t>
            </a:r>
            <a:br>
              <a:rPr lang="en-US" sz="5400" dirty="0"/>
            </a:br>
            <a:br>
              <a:rPr lang="en-US" sz="5400" dirty="0"/>
            </a:br>
            <a:r>
              <a:rPr lang="en-US" sz="5400" dirty="0">
                <a:solidFill>
                  <a:schemeClr val="accent4">
                    <a:lumMod val="60000"/>
                    <a:lumOff val="40000"/>
                  </a:schemeClr>
                </a:solidFill>
              </a:rPr>
              <a:t>Happy to take your questions!</a:t>
            </a:r>
          </a:p>
        </p:txBody>
      </p:sp>
    </p:spTree>
    <p:extLst>
      <p:ext uri="{BB962C8B-B14F-4D97-AF65-F5344CB8AC3E}">
        <p14:creationId xmlns:p14="http://schemas.microsoft.com/office/powerpoint/2010/main" val="782466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4A206A-5086-25B5-45A0-DE369AFC79E7}"/>
              </a:ext>
            </a:extLst>
          </p:cNvPr>
          <p:cNvSpPr/>
          <p:nvPr/>
        </p:nvSpPr>
        <p:spPr>
          <a:xfrm>
            <a:off x="0" y="1174842"/>
            <a:ext cx="4563291" cy="5458968"/>
          </a:xfrm>
          <a:prstGeom prst="rect">
            <a:avLst/>
          </a:pr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1"/>
          <p:cNvSpPr txBox="1"/>
          <p:nvPr/>
        </p:nvSpPr>
        <p:spPr>
          <a:xfrm>
            <a:off x="249828" y="1991552"/>
            <a:ext cx="3734257" cy="4168898"/>
          </a:xfrm>
          <a:prstGeom prst="rect">
            <a:avLst/>
          </a:prstGeom>
        </p:spPr>
        <p:txBody>
          <a:bodyPr lIns="0" tIns="0" rIns="0" bIns="0" rtlCol="0" anchor="t">
            <a:spAutoFit/>
          </a:bodyPr>
          <a:lstStyle/>
          <a:p>
            <a:pPr marL="466843" lvl="1" indent="-233422">
              <a:lnSpc>
                <a:spcPts val="3027"/>
              </a:lnSpc>
              <a:buFont typeface="Arial"/>
              <a:buChar char="•"/>
            </a:pPr>
            <a:r>
              <a:rPr lang="en-US" sz="2400" dirty="0">
                <a:solidFill>
                  <a:schemeClr val="bg1"/>
                </a:solidFill>
                <a:ea typeface="Open Sans Light"/>
                <a:cs typeface="Open Sans Light"/>
                <a:sym typeface="Open Sans Light"/>
              </a:rPr>
              <a:t>“Powerhouse of the Cell”</a:t>
            </a:r>
          </a:p>
          <a:p>
            <a:pPr marL="466843" lvl="1" indent="-233422">
              <a:lnSpc>
                <a:spcPts val="3027"/>
              </a:lnSpc>
              <a:buFont typeface="Arial"/>
              <a:buChar char="•"/>
            </a:pPr>
            <a:r>
              <a:rPr lang="en-US" sz="2400" dirty="0">
                <a:solidFill>
                  <a:schemeClr val="bg1"/>
                </a:solidFill>
                <a:ea typeface="Open Sans Light"/>
                <a:cs typeface="Open Sans Light"/>
                <a:sym typeface="Open Sans Light"/>
              </a:rPr>
              <a:t>Two membranes</a:t>
            </a:r>
          </a:p>
          <a:p>
            <a:pPr marL="466843" lvl="1" indent="-233422">
              <a:lnSpc>
                <a:spcPts val="3027"/>
              </a:lnSpc>
              <a:buFont typeface="Arial"/>
              <a:buChar char="•"/>
            </a:pPr>
            <a:r>
              <a:rPr lang="en-US" sz="2400" dirty="0">
                <a:solidFill>
                  <a:schemeClr val="bg1"/>
                </a:solidFill>
                <a:ea typeface="Open Sans Light"/>
                <a:cs typeface="Open Sans Light"/>
                <a:sym typeface="Open Sans Light"/>
              </a:rPr>
              <a:t>Inner membrane houses the electron transport chain that changes food molecules into usable energy called ATP</a:t>
            </a:r>
          </a:p>
          <a:p>
            <a:pPr marL="466843" lvl="1" indent="-233422">
              <a:lnSpc>
                <a:spcPts val="3027"/>
              </a:lnSpc>
              <a:buFont typeface="Arial"/>
              <a:buChar char="•"/>
            </a:pPr>
            <a:r>
              <a:rPr lang="en-US" sz="2400" dirty="0">
                <a:solidFill>
                  <a:schemeClr val="bg1"/>
                </a:solidFill>
                <a:ea typeface="Open Sans Light"/>
                <a:cs typeface="Open Sans Light"/>
                <a:sym typeface="Open Sans Light"/>
              </a:rPr>
              <a:t>Like all engines, there is “exhaust” in the form of free radicals</a:t>
            </a:r>
          </a:p>
          <a:p>
            <a:pPr>
              <a:lnSpc>
                <a:spcPts val="2467"/>
              </a:lnSpc>
            </a:pPr>
            <a:endParaRPr lang="en-US" sz="2400" dirty="0">
              <a:solidFill>
                <a:schemeClr val="bg1"/>
              </a:solidFill>
              <a:ea typeface="Open Sans Light"/>
              <a:cs typeface="Open Sans Light"/>
              <a:sym typeface="Open Sans Light"/>
            </a:endParaRPr>
          </a:p>
        </p:txBody>
      </p:sp>
      <p:sp>
        <p:nvSpPr>
          <p:cNvPr id="6" name="Title 5">
            <a:extLst>
              <a:ext uri="{FF2B5EF4-FFF2-40B4-BE49-F238E27FC236}">
                <a16:creationId xmlns:a16="http://schemas.microsoft.com/office/drawing/2014/main" id="{81B4117A-121A-94A5-816E-1B630B5391CB}"/>
              </a:ext>
            </a:extLst>
          </p:cNvPr>
          <p:cNvSpPr>
            <a:spLocks noGrp="1"/>
          </p:cNvSpPr>
          <p:nvPr>
            <p:ph type="title"/>
          </p:nvPr>
        </p:nvSpPr>
        <p:spPr>
          <a:xfrm>
            <a:off x="405937" y="45242"/>
            <a:ext cx="10515600" cy="1187090"/>
          </a:xfrm>
        </p:spPr>
        <p:txBody>
          <a:bodyPr/>
          <a:lstStyle/>
          <a:p>
            <a:r>
              <a:rPr lang="en-US" dirty="0"/>
              <a:t>Mitochondria</a:t>
            </a:r>
          </a:p>
        </p:txBody>
      </p:sp>
      <p:pic>
        <p:nvPicPr>
          <p:cNvPr id="4" name="Picture 3">
            <a:extLst>
              <a:ext uri="{FF2B5EF4-FFF2-40B4-BE49-F238E27FC236}">
                <a16:creationId xmlns:a16="http://schemas.microsoft.com/office/drawing/2014/main" id="{C69F18CF-85B9-4C1E-D151-3FBF12DD2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321" y="2269005"/>
            <a:ext cx="5809937" cy="4543753"/>
          </a:xfrm>
          <a:prstGeom prst="rect">
            <a:avLst/>
          </a:prstGeom>
        </p:spPr>
      </p:pic>
      <p:pic>
        <p:nvPicPr>
          <p:cNvPr id="12" name="Picture 11">
            <a:extLst>
              <a:ext uri="{FF2B5EF4-FFF2-40B4-BE49-F238E27FC236}">
                <a16:creationId xmlns:a16="http://schemas.microsoft.com/office/drawing/2014/main" id="{AC454C6F-F705-6E30-6673-844F411CE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503" y="1034882"/>
            <a:ext cx="3328218" cy="2710543"/>
          </a:xfrm>
          <a:prstGeom prst="rect">
            <a:avLst/>
          </a:prstGeom>
        </p:spPr>
      </p:pic>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BFDCF67B-789D-7EF3-D035-0C9395D07177}"/>
                  </a:ext>
                </a:extLst>
              </p14:cNvPr>
              <p14:cNvContentPartPr/>
              <p14:nvPr/>
            </p14:nvContentPartPr>
            <p14:xfrm>
              <a:off x="7864913" y="2518824"/>
              <a:ext cx="1549440" cy="1773000"/>
            </p14:xfrm>
          </p:contentPart>
        </mc:Choice>
        <mc:Fallback xmlns="">
          <p:pic>
            <p:nvPicPr>
              <p:cNvPr id="14" name="Ink 13">
                <a:extLst>
                  <a:ext uri="{FF2B5EF4-FFF2-40B4-BE49-F238E27FC236}">
                    <a16:creationId xmlns:a16="http://schemas.microsoft.com/office/drawing/2014/main" id="{BFDCF67B-789D-7EF3-D035-0C9395D07177}"/>
                  </a:ext>
                </a:extLst>
              </p:cNvPr>
              <p:cNvPicPr/>
              <p:nvPr/>
            </p:nvPicPr>
            <p:blipFill>
              <a:blip r:embed="rId5"/>
              <a:stretch>
                <a:fillRect/>
              </a:stretch>
            </p:blipFill>
            <p:spPr>
              <a:xfrm>
                <a:off x="7858793" y="2512704"/>
                <a:ext cx="1561680" cy="1785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D88234B6-5ABE-FF6D-18BD-131E5E3B5466}"/>
                  </a:ext>
                </a:extLst>
              </p14:cNvPr>
              <p14:cNvContentPartPr/>
              <p14:nvPr/>
            </p14:nvContentPartPr>
            <p14:xfrm>
              <a:off x="8033033" y="3367704"/>
              <a:ext cx="2557080" cy="1166760"/>
            </p14:xfrm>
          </p:contentPart>
        </mc:Choice>
        <mc:Fallback xmlns="">
          <p:pic>
            <p:nvPicPr>
              <p:cNvPr id="16" name="Ink 15">
                <a:extLst>
                  <a:ext uri="{FF2B5EF4-FFF2-40B4-BE49-F238E27FC236}">
                    <a16:creationId xmlns:a16="http://schemas.microsoft.com/office/drawing/2014/main" id="{D88234B6-5ABE-FF6D-18BD-131E5E3B5466}"/>
                  </a:ext>
                </a:extLst>
              </p:cNvPr>
              <p:cNvPicPr/>
              <p:nvPr/>
            </p:nvPicPr>
            <p:blipFill>
              <a:blip r:embed="rId7"/>
              <a:stretch>
                <a:fillRect/>
              </a:stretch>
            </p:blipFill>
            <p:spPr>
              <a:xfrm>
                <a:off x="8026913" y="3361584"/>
                <a:ext cx="2569320" cy="1179000"/>
              </a:xfrm>
              <a:prstGeom prst="rect">
                <a:avLst/>
              </a:prstGeom>
            </p:spPr>
          </p:pic>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0B749-9E8E-3835-2228-7402BF998E4D}"/>
              </a:ext>
            </a:extLst>
          </p:cNvPr>
          <p:cNvSpPr>
            <a:spLocks noGrp="1"/>
          </p:cNvSpPr>
          <p:nvPr>
            <p:ph type="title"/>
          </p:nvPr>
        </p:nvSpPr>
        <p:spPr/>
        <p:txBody>
          <a:bodyPr>
            <a:normAutofit/>
          </a:bodyPr>
          <a:lstStyle/>
          <a:p>
            <a:r>
              <a:rPr lang="en-US" sz="3600" dirty="0"/>
              <a:t>What is Ubiquinol?</a:t>
            </a:r>
          </a:p>
        </p:txBody>
      </p:sp>
      <p:sp>
        <p:nvSpPr>
          <p:cNvPr id="3" name="Content Placeholder 2">
            <a:extLst>
              <a:ext uri="{FF2B5EF4-FFF2-40B4-BE49-F238E27FC236}">
                <a16:creationId xmlns:a16="http://schemas.microsoft.com/office/drawing/2014/main" id="{EEDCE0B7-EF7F-B75D-3FB5-AE1B00868006}"/>
              </a:ext>
            </a:extLst>
          </p:cNvPr>
          <p:cNvSpPr>
            <a:spLocks noGrp="1"/>
          </p:cNvSpPr>
          <p:nvPr>
            <p:ph idx="1"/>
          </p:nvPr>
        </p:nvSpPr>
        <p:spPr>
          <a:xfrm>
            <a:off x="5930010" y="1491986"/>
            <a:ext cx="5806272" cy="4541924"/>
          </a:xfrm>
        </p:spPr>
        <p:txBody>
          <a:bodyPr/>
          <a:lstStyle/>
          <a:p>
            <a:r>
              <a:rPr lang="en-US" dirty="0"/>
              <a:t>Active, reduced form of CoQ10</a:t>
            </a:r>
          </a:p>
          <a:p>
            <a:r>
              <a:rPr lang="en-US" dirty="0"/>
              <a:t>Key role in producing cellular energy</a:t>
            </a:r>
          </a:p>
          <a:p>
            <a:r>
              <a:rPr lang="en-US" dirty="0"/>
              <a:t>Powerful and only lipid soluble antioxidant produced by the body</a:t>
            </a:r>
          </a:p>
          <a:p>
            <a:endParaRPr lang="en-US" dirty="0"/>
          </a:p>
        </p:txBody>
      </p:sp>
      <p:pic>
        <p:nvPicPr>
          <p:cNvPr id="4" name="Picture 3">
            <a:extLst>
              <a:ext uri="{FF2B5EF4-FFF2-40B4-BE49-F238E27FC236}">
                <a16:creationId xmlns:a16="http://schemas.microsoft.com/office/drawing/2014/main" id="{56A332A5-BBAA-7BEB-4E91-4419B32C4D56}"/>
              </a:ext>
            </a:extLst>
          </p:cNvPr>
          <p:cNvPicPr>
            <a:picLocks noChangeAspect="1"/>
          </p:cNvPicPr>
          <p:nvPr/>
        </p:nvPicPr>
        <p:blipFill>
          <a:blip r:embed="rId2"/>
          <a:stretch>
            <a:fillRect/>
          </a:stretch>
        </p:blipFill>
        <p:spPr>
          <a:xfrm>
            <a:off x="1836753" y="1342021"/>
            <a:ext cx="2143125" cy="2143125"/>
          </a:xfrm>
          <a:prstGeom prst="rect">
            <a:avLst/>
          </a:prstGeom>
        </p:spPr>
      </p:pic>
      <p:sp>
        <p:nvSpPr>
          <p:cNvPr id="5" name="TextBox 4">
            <a:extLst>
              <a:ext uri="{FF2B5EF4-FFF2-40B4-BE49-F238E27FC236}">
                <a16:creationId xmlns:a16="http://schemas.microsoft.com/office/drawing/2014/main" id="{B2A0B731-E825-74FC-B809-F6A89D2C95FC}"/>
              </a:ext>
            </a:extLst>
          </p:cNvPr>
          <p:cNvSpPr txBox="1"/>
          <p:nvPr/>
        </p:nvSpPr>
        <p:spPr>
          <a:xfrm>
            <a:off x="3727898" y="1348415"/>
            <a:ext cx="1460015" cy="369332"/>
          </a:xfrm>
          <a:prstGeom prst="rect">
            <a:avLst/>
          </a:prstGeom>
          <a:noFill/>
        </p:spPr>
        <p:txBody>
          <a:bodyPr wrap="none" rtlCol="0">
            <a:spAutoFit/>
          </a:bodyPr>
          <a:lstStyle/>
          <a:p>
            <a:r>
              <a:rPr lang="en-US" dirty="0"/>
              <a:t>Mitochondria</a:t>
            </a:r>
          </a:p>
        </p:txBody>
      </p:sp>
      <p:sp>
        <p:nvSpPr>
          <p:cNvPr id="6" name="Arrow: Right 5">
            <a:extLst>
              <a:ext uri="{FF2B5EF4-FFF2-40B4-BE49-F238E27FC236}">
                <a16:creationId xmlns:a16="http://schemas.microsoft.com/office/drawing/2014/main" id="{061A8270-0C9B-50F1-6775-AA4087084131}"/>
              </a:ext>
            </a:extLst>
          </p:cNvPr>
          <p:cNvSpPr/>
          <p:nvPr/>
        </p:nvSpPr>
        <p:spPr>
          <a:xfrm rot="9062447" flipV="1">
            <a:off x="3319112" y="1945083"/>
            <a:ext cx="1202693" cy="111751"/>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                                                      </a:t>
            </a:r>
          </a:p>
        </p:txBody>
      </p:sp>
      <p:sp>
        <p:nvSpPr>
          <p:cNvPr id="7" name="Arrow: Right 6">
            <a:extLst>
              <a:ext uri="{FF2B5EF4-FFF2-40B4-BE49-F238E27FC236}">
                <a16:creationId xmlns:a16="http://schemas.microsoft.com/office/drawing/2014/main" id="{B034F776-CFCC-1295-F608-E4C194BCDBB3}"/>
              </a:ext>
            </a:extLst>
          </p:cNvPr>
          <p:cNvSpPr/>
          <p:nvPr/>
        </p:nvSpPr>
        <p:spPr>
          <a:xfrm rot="9560577" flipV="1">
            <a:off x="3284532" y="1646523"/>
            <a:ext cx="499031" cy="93142"/>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                 </a:t>
            </a:r>
          </a:p>
        </p:txBody>
      </p:sp>
      <p:sp>
        <p:nvSpPr>
          <p:cNvPr id="9" name="Flowchart: Extract 8">
            <a:extLst>
              <a:ext uri="{FF2B5EF4-FFF2-40B4-BE49-F238E27FC236}">
                <a16:creationId xmlns:a16="http://schemas.microsoft.com/office/drawing/2014/main" id="{72EBF8B7-AAC9-94BF-9551-D6F75E100BD3}"/>
              </a:ext>
            </a:extLst>
          </p:cNvPr>
          <p:cNvSpPr/>
          <p:nvPr/>
        </p:nvSpPr>
        <p:spPr>
          <a:xfrm rot="21595879">
            <a:off x="1725393" y="3008652"/>
            <a:ext cx="2673625" cy="829373"/>
          </a:xfrm>
          <a:prstGeom prst="flowChartExtra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35A4C7-EAEA-0EFC-DFC0-15ADEB0B951C}"/>
              </a:ext>
            </a:extLst>
          </p:cNvPr>
          <p:cNvPicPr>
            <a:picLocks noChangeAspect="1"/>
          </p:cNvPicPr>
          <p:nvPr/>
        </p:nvPicPr>
        <p:blipFill>
          <a:blip r:embed="rId3"/>
          <a:stretch>
            <a:fillRect/>
          </a:stretch>
        </p:blipFill>
        <p:spPr>
          <a:xfrm>
            <a:off x="5925204" y="3654729"/>
            <a:ext cx="5555848" cy="1920240"/>
          </a:xfrm>
          <a:prstGeom prst="rect">
            <a:avLst/>
          </a:prstGeom>
        </p:spPr>
      </p:pic>
      <p:sp>
        <p:nvSpPr>
          <p:cNvPr id="15" name="TextBox 14">
            <a:extLst>
              <a:ext uri="{FF2B5EF4-FFF2-40B4-BE49-F238E27FC236}">
                <a16:creationId xmlns:a16="http://schemas.microsoft.com/office/drawing/2014/main" id="{59BA3FBD-B638-E495-1251-C8A10A0BA248}"/>
              </a:ext>
            </a:extLst>
          </p:cNvPr>
          <p:cNvSpPr txBox="1"/>
          <p:nvPr/>
        </p:nvSpPr>
        <p:spPr>
          <a:xfrm>
            <a:off x="5934816" y="5468499"/>
            <a:ext cx="4617277" cy="400110"/>
          </a:xfrm>
          <a:prstGeom prst="rect">
            <a:avLst/>
          </a:prstGeom>
          <a:noFill/>
        </p:spPr>
        <p:txBody>
          <a:bodyPr wrap="square" rtlCol="0">
            <a:spAutoFit/>
          </a:bodyPr>
          <a:lstStyle/>
          <a:p>
            <a:r>
              <a:rPr lang="en-US" sz="1000" u="none" strike="noStrike" dirty="0">
                <a:solidFill>
                  <a:srgbClr val="000000"/>
                </a:solidFill>
                <a:effectLst/>
                <a:latin typeface="Arial" panose="020B0604020202020204" pitchFamily="34" charset="0"/>
                <a:ea typeface="Arial" panose="020B0604020202020204" pitchFamily="34" charset="0"/>
                <a:hlinkClick r:id="rId4"/>
              </a:rPr>
              <a:t>Source: Wada H</a:t>
            </a:r>
            <a:r>
              <a:rPr lang="en-US" sz="1000" dirty="0">
                <a:solidFill>
                  <a:srgbClr val="000000"/>
                </a:solidFill>
                <a:effectLst/>
                <a:latin typeface="Arial" panose="020B0604020202020204" pitchFamily="34" charset="0"/>
                <a:ea typeface="Arial" panose="020B0604020202020204" pitchFamily="34" charset="0"/>
              </a:rPr>
              <a:t>. </a:t>
            </a:r>
            <a:r>
              <a:rPr lang="en-US" sz="1000" u="none" strike="noStrike" dirty="0">
                <a:solidFill>
                  <a:srgbClr val="000000"/>
                </a:solidFill>
                <a:effectLst/>
                <a:latin typeface="Arial" panose="020B0604020202020204" pitchFamily="34" charset="0"/>
                <a:ea typeface="Arial" panose="020B0604020202020204" pitchFamily="34" charset="0"/>
                <a:hlinkClick r:id="rId5"/>
              </a:rPr>
              <a:t>J Am </a:t>
            </a:r>
            <a:r>
              <a:rPr lang="en-US" sz="1000" u="none" strike="noStrike" dirty="0" err="1">
                <a:solidFill>
                  <a:srgbClr val="000000"/>
                </a:solidFill>
                <a:effectLst/>
                <a:latin typeface="Arial" panose="020B0604020202020204" pitchFamily="34" charset="0"/>
                <a:ea typeface="Arial" panose="020B0604020202020204" pitchFamily="34" charset="0"/>
                <a:hlinkClick r:id="rId5"/>
              </a:rPr>
              <a:t>Geriatr</a:t>
            </a:r>
            <a:r>
              <a:rPr lang="en-US" sz="1000" u="none" strike="noStrike" dirty="0">
                <a:solidFill>
                  <a:srgbClr val="000000"/>
                </a:solidFill>
                <a:effectLst/>
                <a:latin typeface="Arial" panose="020B0604020202020204" pitchFamily="34" charset="0"/>
                <a:ea typeface="Arial" panose="020B0604020202020204" pitchFamily="34" charset="0"/>
                <a:hlinkClick r:id="rId5"/>
              </a:rPr>
              <a:t> Soc.</a:t>
            </a:r>
            <a:r>
              <a:rPr lang="en-US" sz="1000" dirty="0">
                <a:solidFill>
                  <a:srgbClr val="000000"/>
                </a:solidFill>
                <a:effectLst/>
                <a:latin typeface="Arial" panose="020B0604020202020204" pitchFamily="34" charset="0"/>
                <a:ea typeface="Arial" panose="020B0604020202020204" pitchFamily="34" charset="0"/>
              </a:rPr>
              <a:t> 2007 Jul;55(7):1141-2.</a:t>
            </a:r>
            <a:endParaRPr lang="en-US" sz="1000" dirty="0">
              <a:effectLst/>
              <a:latin typeface="Arial" panose="020B0604020202020204" pitchFamily="34" charset="0"/>
              <a:ea typeface="Arial" panose="020B0604020202020204" pitchFamily="34" charset="0"/>
            </a:endParaRPr>
          </a:p>
          <a:p>
            <a:endParaRPr lang="en-US" sz="1000" dirty="0"/>
          </a:p>
        </p:txBody>
      </p:sp>
      <p:sp>
        <p:nvSpPr>
          <p:cNvPr id="12" name="TextBox 11">
            <a:extLst>
              <a:ext uri="{FF2B5EF4-FFF2-40B4-BE49-F238E27FC236}">
                <a16:creationId xmlns:a16="http://schemas.microsoft.com/office/drawing/2014/main" id="{E56DB074-C1C3-019F-8A06-7C1F9F4C770C}"/>
              </a:ext>
            </a:extLst>
          </p:cNvPr>
          <p:cNvSpPr txBox="1"/>
          <p:nvPr/>
        </p:nvSpPr>
        <p:spPr>
          <a:xfrm flipH="1">
            <a:off x="1019973" y="6182578"/>
            <a:ext cx="4748424" cy="400110"/>
          </a:xfrm>
          <a:prstGeom prst="rect">
            <a:avLst/>
          </a:prstGeom>
          <a:noFill/>
        </p:spPr>
        <p:txBody>
          <a:bodyPr wrap="square" rtlCol="0">
            <a:spAutoFit/>
          </a:bodyPr>
          <a:lstStyle/>
          <a:p>
            <a:r>
              <a:rPr lang="en-US" sz="1000" b="0" dirty="0">
                <a:effectLst/>
                <a:latin typeface="Arial" panose="020B0604020202020204" pitchFamily="34" charset="0"/>
                <a:cs typeface="Arial" panose="020B0604020202020204" pitchFamily="34" charset="0"/>
              </a:rPr>
              <a:t>Image modified from "</a:t>
            </a:r>
            <a:r>
              <a:rPr lang="en-US" sz="1000" b="0" dirty="0">
                <a:solidFill>
                  <a:srgbClr val="005987"/>
                </a:solidFill>
                <a:effectLst/>
                <a:latin typeface="Arial" panose="020B0604020202020204" pitchFamily="34" charset="0"/>
                <a:cs typeface="Arial" panose="020B0604020202020204" pitchFamily="34" charset="0"/>
                <a:hlinkClick r:id="rId6"/>
              </a:rPr>
              <a:t>Oxidative phosphorylation: Figure 1</a:t>
            </a:r>
            <a:r>
              <a:rPr lang="en-US" sz="1000" b="0" dirty="0">
                <a:effectLst/>
                <a:latin typeface="Arial" panose="020B0604020202020204" pitchFamily="34" charset="0"/>
                <a:cs typeface="Arial" panose="020B0604020202020204" pitchFamily="34" charset="0"/>
              </a:rPr>
              <a:t>", by OpenStax College, Biology (</a:t>
            </a:r>
            <a:r>
              <a:rPr lang="en-US" sz="1000" b="0" dirty="0">
                <a:solidFill>
                  <a:srgbClr val="005987"/>
                </a:solidFill>
                <a:effectLst/>
                <a:latin typeface="Arial" panose="020B0604020202020204" pitchFamily="34" charset="0"/>
                <a:cs typeface="Arial" panose="020B0604020202020204" pitchFamily="34" charset="0"/>
                <a:hlinkClick r:id="rId7"/>
              </a:rPr>
              <a:t>CC BY 3.0</a:t>
            </a:r>
            <a:r>
              <a:rPr lang="en-US" sz="1000" b="0" dirty="0">
                <a:effectLst/>
                <a:latin typeface="Arial" panose="020B0604020202020204" pitchFamily="34" charset="0"/>
                <a:cs typeface="Arial" panose="020B0604020202020204" pitchFamily="34" charset="0"/>
              </a:rPr>
              <a:t>).; https://tinyurl.com/yc4nhppa</a:t>
            </a:r>
            <a:endParaRPr lang="en-US" sz="10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42CFBE2-1A0D-0247-F802-DA29287E2870}"/>
              </a:ext>
            </a:extLst>
          </p:cNvPr>
          <p:cNvPicPr>
            <a:picLocks noChangeAspect="1"/>
          </p:cNvPicPr>
          <p:nvPr/>
        </p:nvPicPr>
        <p:blipFill>
          <a:blip r:embed="rId8"/>
          <a:stretch>
            <a:fillRect/>
          </a:stretch>
        </p:blipFill>
        <p:spPr>
          <a:xfrm>
            <a:off x="1708526" y="3838046"/>
            <a:ext cx="2707357" cy="2299263"/>
          </a:xfrm>
          <a:prstGeom prst="rect">
            <a:avLst/>
          </a:prstGeom>
        </p:spPr>
      </p:pic>
      <p:pic>
        <p:nvPicPr>
          <p:cNvPr id="8" name="Picture 7">
            <a:extLst>
              <a:ext uri="{FF2B5EF4-FFF2-40B4-BE49-F238E27FC236}">
                <a16:creationId xmlns:a16="http://schemas.microsoft.com/office/drawing/2014/main" id="{CD3D8D18-CD48-AE26-5703-9826EFB4475C}"/>
              </a:ext>
            </a:extLst>
          </p:cNvPr>
          <p:cNvPicPr>
            <a:picLocks noChangeAspect="1"/>
          </p:cNvPicPr>
          <p:nvPr/>
        </p:nvPicPr>
        <p:blipFill>
          <a:blip r:embed="rId9"/>
          <a:stretch>
            <a:fillRect/>
          </a:stretch>
        </p:blipFill>
        <p:spPr>
          <a:xfrm>
            <a:off x="10072529" y="6621778"/>
            <a:ext cx="6889077" cy="323116"/>
          </a:xfrm>
          <a:prstGeom prst="rect">
            <a:avLst/>
          </a:prstGeom>
        </p:spPr>
      </p:pic>
    </p:spTree>
    <p:extLst>
      <p:ext uri="{BB962C8B-B14F-4D97-AF65-F5344CB8AC3E}">
        <p14:creationId xmlns:p14="http://schemas.microsoft.com/office/powerpoint/2010/main" val="1072697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0AA931-BA4B-6E28-053D-E7EE4BE336B2}"/>
              </a:ext>
            </a:extLst>
          </p:cNvPr>
          <p:cNvSpPr/>
          <p:nvPr/>
        </p:nvSpPr>
        <p:spPr>
          <a:xfrm>
            <a:off x="7628707" y="1193354"/>
            <a:ext cx="4563291" cy="5440680"/>
          </a:xfrm>
          <a:prstGeom prst="rect">
            <a:avLst/>
          </a:pr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882521" y="5357729"/>
            <a:ext cx="2084832" cy="2203803"/>
          </a:xfrm>
          <a:custGeom>
            <a:avLst/>
            <a:gdLst/>
            <a:ahLst/>
            <a:cxnLst/>
            <a:rect l="l" t="t" r="r" b="b"/>
            <a:pathLst>
              <a:path w="3127248" h="3305705">
                <a:moveTo>
                  <a:pt x="0" y="0"/>
                </a:moveTo>
                <a:lnTo>
                  <a:pt x="3127248" y="0"/>
                </a:lnTo>
                <a:lnTo>
                  <a:pt x="3127248" y="3305706"/>
                </a:lnTo>
                <a:lnTo>
                  <a:pt x="0" y="3305706"/>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a:p>
        </p:txBody>
      </p:sp>
      <p:sp>
        <p:nvSpPr>
          <p:cNvPr id="6" name="TextBox 6"/>
          <p:cNvSpPr txBox="1"/>
          <p:nvPr/>
        </p:nvSpPr>
        <p:spPr>
          <a:xfrm>
            <a:off x="6758243" y="1114425"/>
            <a:ext cx="5570443" cy="5880473"/>
          </a:xfrm>
          <a:prstGeom prst="rect">
            <a:avLst/>
          </a:prstGeom>
        </p:spPr>
        <p:txBody>
          <a:bodyPr lIns="33867" tIns="33867" rIns="33867" bIns="33867" rtlCol="0" anchor="ctr"/>
          <a:lstStyle/>
          <a:p>
            <a:pPr algn="ctr">
              <a:lnSpc>
                <a:spcPts val="1773"/>
              </a:lnSpc>
              <a:spcBef>
                <a:spcPct val="0"/>
              </a:spcBef>
            </a:pPr>
            <a:endParaRPr sz="1200"/>
          </a:p>
        </p:txBody>
      </p:sp>
      <p:sp>
        <p:nvSpPr>
          <p:cNvPr id="7" name="Freeform 7"/>
          <p:cNvSpPr/>
          <p:nvPr/>
        </p:nvSpPr>
        <p:spPr>
          <a:xfrm>
            <a:off x="232861" y="1764824"/>
            <a:ext cx="5931465" cy="3618130"/>
          </a:xfrm>
          <a:custGeom>
            <a:avLst/>
            <a:gdLst/>
            <a:ahLst/>
            <a:cxnLst/>
            <a:rect l="l" t="t" r="r" b="b"/>
            <a:pathLst>
              <a:path w="8897197" h="5427195">
                <a:moveTo>
                  <a:pt x="0" y="0"/>
                </a:moveTo>
                <a:lnTo>
                  <a:pt x="8897196" y="0"/>
                </a:lnTo>
                <a:lnTo>
                  <a:pt x="8897196" y="5427195"/>
                </a:lnTo>
                <a:lnTo>
                  <a:pt x="0" y="5427195"/>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685799" y="215203"/>
            <a:ext cx="10467975" cy="658706"/>
          </a:xfrm>
          <a:prstGeom prst="rect">
            <a:avLst/>
          </a:prstGeom>
        </p:spPr>
        <p:txBody>
          <a:bodyPr wrap="square" lIns="0" tIns="0" rIns="0" bIns="0" rtlCol="0" anchor="t">
            <a:spAutoFit/>
          </a:bodyPr>
          <a:lstStyle/>
          <a:p>
            <a:pPr>
              <a:lnSpc>
                <a:spcPts val="5290"/>
              </a:lnSpc>
            </a:pPr>
            <a:r>
              <a:rPr lang="en-US" sz="4400" b="1" dirty="0">
                <a:solidFill>
                  <a:schemeClr val="bg1"/>
                </a:solidFill>
                <a:latin typeface="+mj-lt"/>
                <a:ea typeface="Poppins Ultra-Bold"/>
                <a:cs typeface="Poppins Ultra-Bold"/>
                <a:sym typeface="Poppins Ultra-Bold"/>
              </a:rPr>
              <a:t>How Oxidative Stress Messes Everything Up</a:t>
            </a:r>
          </a:p>
        </p:txBody>
      </p:sp>
      <p:sp>
        <p:nvSpPr>
          <p:cNvPr id="9" name="TextBox 9"/>
          <p:cNvSpPr txBox="1"/>
          <p:nvPr/>
        </p:nvSpPr>
        <p:spPr>
          <a:xfrm>
            <a:off x="7750124" y="1970457"/>
            <a:ext cx="822175" cy="614142"/>
          </a:xfrm>
          <a:prstGeom prst="rect">
            <a:avLst/>
          </a:prstGeom>
        </p:spPr>
        <p:txBody>
          <a:bodyPr lIns="0" tIns="0" rIns="0" bIns="0" rtlCol="0" anchor="t">
            <a:spAutoFit/>
          </a:bodyPr>
          <a:lstStyle/>
          <a:p>
            <a:pPr algn="ctr">
              <a:lnSpc>
                <a:spcPts val="5362"/>
              </a:lnSpc>
            </a:pPr>
            <a:r>
              <a:rPr lang="en-US" sz="2800" b="1" dirty="0">
                <a:solidFill>
                  <a:schemeClr val="bg1"/>
                </a:solidFill>
                <a:ea typeface="Poppins Ultra-Bold"/>
                <a:cs typeface="Poppins Ultra-Bold"/>
                <a:sym typeface="Poppins Ultra-Bold"/>
              </a:rPr>
              <a:t>1</a:t>
            </a:r>
          </a:p>
        </p:txBody>
      </p:sp>
      <p:sp>
        <p:nvSpPr>
          <p:cNvPr id="10" name="TextBox 10"/>
          <p:cNvSpPr txBox="1"/>
          <p:nvPr/>
        </p:nvSpPr>
        <p:spPr>
          <a:xfrm>
            <a:off x="8572298" y="2061828"/>
            <a:ext cx="3386841" cy="655821"/>
          </a:xfrm>
          <a:prstGeom prst="rect">
            <a:avLst/>
          </a:prstGeom>
        </p:spPr>
        <p:txBody>
          <a:bodyPr wrap="square" lIns="0" tIns="0" rIns="0" bIns="0" rtlCol="0" anchor="t">
            <a:spAutoFit/>
          </a:bodyPr>
          <a:lstStyle/>
          <a:p>
            <a:pPr>
              <a:lnSpc>
                <a:spcPts val="2519"/>
              </a:lnSpc>
            </a:pPr>
            <a:r>
              <a:rPr lang="en-US" sz="2800" b="1" dirty="0">
                <a:solidFill>
                  <a:schemeClr val="bg1"/>
                </a:solidFill>
                <a:ea typeface="Open Sans Bold"/>
                <a:cs typeface="Open Sans Bold"/>
                <a:sym typeface="Open Sans Bold"/>
              </a:rPr>
              <a:t>Compromises cellular energy production</a:t>
            </a:r>
          </a:p>
        </p:txBody>
      </p:sp>
      <p:sp>
        <p:nvSpPr>
          <p:cNvPr id="11" name="TextBox 11"/>
          <p:cNvSpPr txBox="1"/>
          <p:nvPr/>
        </p:nvSpPr>
        <p:spPr>
          <a:xfrm>
            <a:off x="7755188" y="3349913"/>
            <a:ext cx="822175" cy="614142"/>
          </a:xfrm>
          <a:prstGeom prst="rect">
            <a:avLst/>
          </a:prstGeom>
        </p:spPr>
        <p:txBody>
          <a:bodyPr lIns="0" tIns="0" rIns="0" bIns="0" rtlCol="0" anchor="t">
            <a:spAutoFit/>
          </a:bodyPr>
          <a:lstStyle/>
          <a:p>
            <a:pPr algn="ctr">
              <a:lnSpc>
                <a:spcPts val="5362"/>
              </a:lnSpc>
            </a:pPr>
            <a:r>
              <a:rPr lang="en-US" sz="2800" b="1" dirty="0">
                <a:solidFill>
                  <a:schemeClr val="bg1"/>
                </a:solidFill>
                <a:ea typeface="Poppins Ultra-Bold"/>
                <a:cs typeface="Poppins Ultra-Bold"/>
                <a:sym typeface="Poppins Ultra-Bold"/>
              </a:rPr>
              <a:t>2</a:t>
            </a:r>
          </a:p>
        </p:txBody>
      </p:sp>
      <p:sp>
        <p:nvSpPr>
          <p:cNvPr id="12" name="TextBox 12"/>
          <p:cNvSpPr txBox="1"/>
          <p:nvPr/>
        </p:nvSpPr>
        <p:spPr>
          <a:xfrm>
            <a:off x="8572298" y="3397993"/>
            <a:ext cx="3386841" cy="655821"/>
          </a:xfrm>
          <a:prstGeom prst="rect">
            <a:avLst/>
          </a:prstGeom>
        </p:spPr>
        <p:txBody>
          <a:bodyPr wrap="square" lIns="0" tIns="0" rIns="0" bIns="0" rtlCol="0" anchor="t">
            <a:spAutoFit/>
          </a:bodyPr>
          <a:lstStyle/>
          <a:p>
            <a:pPr>
              <a:lnSpc>
                <a:spcPts val="2519"/>
              </a:lnSpc>
            </a:pPr>
            <a:r>
              <a:rPr lang="en-US" sz="2800" b="1" dirty="0">
                <a:solidFill>
                  <a:schemeClr val="bg1"/>
                </a:solidFill>
                <a:ea typeface="Open Sans Bold"/>
                <a:cs typeface="Open Sans Bold"/>
                <a:sym typeface="Open Sans Bold"/>
              </a:rPr>
              <a:t>Cell and organelle membrane damage</a:t>
            </a:r>
          </a:p>
        </p:txBody>
      </p:sp>
      <p:sp>
        <p:nvSpPr>
          <p:cNvPr id="13" name="TextBox 13"/>
          <p:cNvSpPr txBox="1"/>
          <p:nvPr/>
        </p:nvSpPr>
        <p:spPr>
          <a:xfrm>
            <a:off x="7750124" y="4629664"/>
            <a:ext cx="822175" cy="614142"/>
          </a:xfrm>
          <a:prstGeom prst="rect">
            <a:avLst/>
          </a:prstGeom>
        </p:spPr>
        <p:txBody>
          <a:bodyPr lIns="0" tIns="0" rIns="0" bIns="0" rtlCol="0" anchor="ctr">
            <a:spAutoFit/>
          </a:bodyPr>
          <a:lstStyle/>
          <a:p>
            <a:pPr algn="ctr">
              <a:lnSpc>
                <a:spcPts val="5362"/>
              </a:lnSpc>
            </a:pPr>
            <a:r>
              <a:rPr lang="en-US" sz="2800" b="1" dirty="0">
                <a:solidFill>
                  <a:schemeClr val="bg1"/>
                </a:solidFill>
                <a:ea typeface="Poppins Ultra-Bold"/>
                <a:cs typeface="Poppins Ultra-Bold"/>
                <a:sym typeface="Poppins Ultra-Bold"/>
              </a:rPr>
              <a:t>3</a:t>
            </a:r>
          </a:p>
        </p:txBody>
      </p:sp>
      <p:sp>
        <p:nvSpPr>
          <p:cNvPr id="14" name="TextBox 14"/>
          <p:cNvSpPr txBox="1"/>
          <p:nvPr/>
        </p:nvSpPr>
        <p:spPr>
          <a:xfrm>
            <a:off x="8572297" y="4766763"/>
            <a:ext cx="3492454" cy="655821"/>
          </a:xfrm>
          <a:prstGeom prst="rect">
            <a:avLst/>
          </a:prstGeom>
        </p:spPr>
        <p:txBody>
          <a:bodyPr wrap="square" lIns="0" tIns="0" rIns="0" bIns="0" rtlCol="0" anchor="t">
            <a:spAutoFit/>
          </a:bodyPr>
          <a:lstStyle/>
          <a:p>
            <a:pPr>
              <a:lnSpc>
                <a:spcPts val="2519"/>
              </a:lnSpc>
            </a:pPr>
            <a:r>
              <a:rPr lang="en-US" sz="2800" b="1" dirty="0">
                <a:solidFill>
                  <a:schemeClr val="bg1"/>
                </a:solidFill>
                <a:ea typeface="Open Sans Bold"/>
                <a:cs typeface="Open Sans Bold"/>
                <a:sym typeface="Open Sans Bold"/>
              </a:rPr>
              <a:t>DNA, protein, enzyme damage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B91A71-F455-4014-9D19-D05B5950740E}"/>
              </a:ext>
            </a:extLst>
          </p:cNvPr>
          <p:cNvSpPr>
            <a:spLocks noGrp="1"/>
          </p:cNvSpPr>
          <p:nvPr>
            <p:ph type="body" idx="1"/>
          </p:nvPr>
        </p:nvSpPr>
        <p:spPr>
          <a:xfrm>
            <a:off x="739571" y="3356281"/>
            <a:ext cx="10515600" cy="1500187"/>
          </a:xfrm>
        </p:spPr>
        <p:txBody>
          <a:bodyPr vert="horz" lIns="91440" tIns="45720" rIns="91440" bIns="45720" rtlCol="0">
            <a:normAutofit/>
          </a:bodyPr>
          <a:lstStyle/>
          <a:p>
            <a:r>
              <a:rPr lang="en-US" sz="6000" b="1" dirty="0">
                <a:solidFill>
                  <a:schemeClr val="bg1"/>
                </a:solidFill>
                <a:effectLst>
                  <a:outerShdw blurRad="38100" dist="38100" dir="2700000" algn="tl">
                    <a:srgbClr val="000000">
                      <a:alpha val="43137"/>
                    </a:srgbClr>
                  </a:outerShdw>
                </a:effectLst>
              </a:rPr>
              <a:t>Part Two: The Nitty Gritty</a:t>
            </a:r>
          </a:p>
        </p:txBody>
      </p:sp>
    </p:spTree>
    <p:extLst>
      <p:ext uri="{BB962C8B-B14F-4D97-AF65-F5344CB8AC3E}">
        <p14:creationId xmlns:p14="http://schemas.microsoft.com/office/powerpoint/2010/main" val="3667748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17">
            <a:extLst>
              <a:ext uri="{FF2B5EF4-FFF2-40B4-BE49-F238E27FC236}">
                <a16:creationId xmlns:a16="http://schemas.microsoft.com/office/drawing/2014/main" id="{19F0BFBA-8AA2-B8A8-F156-89C1F896DA62}"/>
              </a:ext>
            </a:extLst>
          </p:cNvPr>
          <p:cNvSpPr/>
          <p:nvPr/>
        </p:nvSpPr>
        <p:spPr>
          <a:xfrm>
            <a:off x="10529531" y="4124874"/>
            <a:ext cx="1271556" cy="1099205"/>
          </a:xfrm>
          <a:custGeom>
            <a:avLst/>
            <a:gdLst/>
            <a:ahLst/>
            <a:cxnLst/>
            <a:rect l="l" t="t" r="r" b="b"/>
            <a:pathLst>
              <a:path w="2624455" h="2268728">
                <a:moveTo>
                  <a:pt x="1967738" y="0"/>
                </a:moveTo>
                <a:lnTo>
                  <a:pt x="656717" y="0"/>
                </a:lnTo>
                <a:lnTo>
                  <a:pt x="0" y="1134364"/>
                </a:lnTo>
                <a:lnTo>
                  <a:pt x="656717" y="2268728"/>
                </a:lnTo>
                <a:lnTo>
                  <a:pt x="1967738" y="2268728"/>
                </a:lnTo>
                <a:lnTo>
                  <a:pt x="2624455" y="1134364"/>
                </a:lnTo>
                <a:lnTo>
                  <a:pt x="1967738" y="0"/>
                </a:lnTo>
                <a:close/>
              </a:path>
            </a:pathLst>
          </a:custGeom>
          <a:solidFill>
            <a:srgbClr val="568CCD"/>
          </a:solidFill>
        </p:spPr>
        <p:txBody>
          <a:bodyPr/>
          <a:lstStyle/>
          <a:p>
            <a:endParaRPr lang="en-US"/>
          </a:p>
        </p:txBody>
      </p:sp>
      <p:sp>
        <p:nvSpPr>
          <p:cNvPr id="41" name="Freeform 13">
            <a:extLst>
              <a:ext uri="{FF2B5EF4-FFF2-40B4-BE49-F238E27FC236}">
                <a16:creationId xmlns:a16="http://schemas.microsoft.com/office/drawing/2014/main" id="{5ABA255D-FD0E-DB5A-A5D6-9227022AFB4B}"/>
              </a:ext>
            </a:extLst>
          </p:cNvPr>
          <p:cNvSpPr/>
          <p:nvPr/>
        </p:nvSpPr>
        <p:spPr>
          <a:xfrm>
            <a:off x="8193986" y="3374528"/>
            <a:ext cx="1269402" cy="1100251"/>
          </a:xfrm>
          <a:custGeom>
            <a:avLst/>
            <a:gdLst/>
            <a:ahLst/>
            <a:cxnLst/>
            <a:rect l="l" t="t" r="r" b="b"/>
            <a:pathLst>
              <a:path w="2620010" h="2270887">
                <a:moveTo>
                  <a:pt x="1966214" y="0"/>
                </a:moveTo>
                <a:lnTo>
                  <a:pt x="653796" y="0"/>
                </a:lnTo>
                <a:lnTo>
                  <a:pt x="0" y="1134237"/>
                </a:lnTo>
                <a:lnTo>
                  <a:pt x="653796" y="2270887"/>
                </a:lnTo>
                <a:lnTo>
                  <a:pt x="1966214" y="2270887"/>
                </a:lnTo>
                <a:lnTo>
                  <a:pt x="2620010" y="1134237"/>
                </a:lnTo>
                <a:lnTo>
                  <a:pt x="1966214" y="0"/>
                </a:lnTo>
                <a:close/>
              </a:path>
            </a:pathLst>
          </a:custGeom>
          <a:solidFill>
            <a:srgbClr val="16948A"/>
          </a:solidFill>
        </p:spPr>
        <p:txBody>
          <a:bodyPr/>
          <a:lstStyle/>
          <a:p>
            <a:endParaRPr lang="en-US" dirty="0"/>
          </a:p>
        </p:txBody>
      </p:sp>
      <p:grpSp>
        <p:nvGrpSpPr>
          <p:cNvPr id="2" name="Group 2"/>
          <p:cNvGrpSpPr/>
          <p:nvPr/>
        </p:nvGrpSpPr>
        <p:grpSpPr>
          <a:xfrm>
            <a:off x="706160" y="1706622"/>
            <a:ext cx="981375" cy="843369"/>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16948A"/>
            </a:solidFill>
          </p:spPr>
          <p:txBody>
            <a:bodyPr/>
            <a:lstStyle/>
            <a:p>
              <a:endParaRPr lang="en-US"/>
            </a:p>
          </p:txBody>
        </p:sp>
        <p:sp>
          <p:nvSpPr>
            <p:cNvPr id="4" name="TextBox 4"/>
            <p:cNvSpPr txBox="1"/>
            <p:nvPr/>
          </p:nvSpPr>
          <p:spPr>
            <a:xfrm>
              <a:off x="114300" y="-57150"/>
              <a:ext cx="584200" cy="755650"/>
            </a:xfrm>
            <a:prstGeom prst="rect">
              <a:avLst/>
            </a:prstGeom>
          </p:spPr>
          <p:txBody>
            <a:bodyPr lIns="33867" tIns="33867" rIns="33867" bIns="33867" rtlCol="0" anchor="ctr"/>
            <a:lstStyle/>
            <a:p>
              <a:pPr algn="ctr">
                <a:lnSpc>
                  <a:spcPts val="2986"/>
                </a:lnSpc>
              </a:pPr>
              <a:r>
                <a:rPr lang="en-US" sz="2133" b="1" spc="109" dirty="0">
                  <a:solidFill>
                    <a:srgbClr val="FFFFFF"/>
                  </a:solidFill>
                  <a:latin typeface="Open Sans Bold"/>
                  <a:ea typeface="Open Sans Bold"/>
                  <a:cs typeface="Open Sans Bold"/>
                  <a:sym typeface="Open Sans Bold"/>
                </a:rPr>
                <a:t>1</a:t>
              </a:r>
            </a:p>
          </p:txBody>
        </p:sp>
      </p:grpSp>
      <p:grpSp>
        <p:nvGrpSpPr>
          <p:cNvPr id="5" name="Group 5"/>
          <p:cNvGrpSpPr/>
          <p:nvPr/>
        </p:nvGrpSpPr>
        <p:grpSpPr>
          <a:xfrm>
            <a:off x="8199674" y="2148703"/>
            <a:ext cx="3574189" cy="2872445"/>
            <a:chOff x="0" y="341632"/>
            <a:chExt cx="7148377" cy="5744890"/>
          </a:xfrm>
        </p:grpSpPr>
        <p:grpSp>
          <p:nvGrpSpPr>
            <p:cNvPr id="10" name="Group 10"/>
            <p:cNvGrpSpPr/>
            <p:nvPr/>
          </p:nvGrpSpPr>
          <p:grpSpPr>
            <a:xfrm>
              <a:off x="2110493" y="1822815"/>
              <a:ext cx="1646592" cy="2272248"/>
              <a:chOff x="0" y="352563"/>
              <a:chExt cx="1699260" cy="2344929"/>
            </a:xfrm>
          </p:grpSpPr>
          <p:sp>
            <p:nvSpPr>
              <p:cNvPr id="11" name="Freeform 11"/>
              <p:cNvSpPr/>
              <p:nvPr/>
            </p:nvSpPr>
            <p:spPr>
              <a:xfrm>
                <a:off x="0" y="352563"/>
                <a:ext cx="1699260" cy="2344929"/>
              </a:xfrm>
              <a:custGeom>
                <a:avLst/>
                <a:gdLst/>
                <a:ahLst/>
                <a:cxnLst/>
                <a:rect l="l" t="t" r="r" b="b"/>
                <a:pathLst>
                  <a:path w="1699260" h="2344928">
                    <a:moveTo>
                      <a:pt x="1699260" y="1117219"/>
                    </a:moveTo>
                    <a:lnTo>
                      <a:pt x="1699260" y="2059051"/>
                    </a:lnTo>
                    <a:lnTo>
                      <a:pt x="1581531" y="2119122"/>
                    </a:lnTo>
                    <a:cubicBezTo>
                      <a:pt x="1490218" y="2167128"/>
                      <a:pt x="1410843" y="2248916"/>
                      <a:pt x="1353185" y="2344928"/>
                    </a:cubicBezTo>
                    <a:lnTo>
                      <a:pt x="1353185" y="1117219"/>
                    </a:lnTo>
                    <a:cubicBezTo>
                      <a:pt x="1353185" y="1064387"/>
                      <a:pt x="1307465" y="961009"/>
                      <a:pt x="1264285" y="934593"/>
                    </a:cubicBezTo>
                    <a:lnTo>
                      <a:pt x="0" y="290703"/>
                    </a:lnTo>
                    <a:cubicBezTo>
                      <a:pt x="86487" y="211455"/>
                      <a:pt x="151384" y="112903"/>
                      <a:pt x="189865" y="0"/>
                    </a:cubicBezTo>
                    <a:lnTo>
                      <a:pt x="1420368" y="629539"/>
                    </a:lnTo>
                    <a:cubicBezTo>
                      <a:pt x="1574165" y="703961"/>
                      <a:pt x="1699133" y="925068"/>
                      <a:pt x="1699133" y="1117346"/>
                    </a:cubicBezTo>
                    <a:close/>
                  </a:path>
                </a:pathLst>
              </a:custGeom>
              <a:solidFill>
                <a:srgbClr val="16948A"/>
              </a:solidFill>
            </p:spPr>
            <p:txBody>
              <a:bodyPr/>
              <a:lstStyle/>
              <a:p>
                <a:endParaRPr lang="en-US" dirty="0"/>
              </a:p>
            </p:txBody>
          </p:sp>
        </p:grpSp>
        <p:grpSp>
          <p:nvGrpSpPr>
            <p:cNvPr id="12" name="Group 12"/>
            <p:cNvGrpSpPr/>
            <p:nvPr/>
          </p:nvGrpSpPr>
          <p:grpSpPr>
            <a:xfrm>
              <a:off x="0" y="341632"/>
              <a:ext cx="2538803" cy="2200501"/>
              <a:chOff x="0" y="352563"/>
              <a:chExt cx="2620010" cy="2270886"/>
            </a:xfrm>
          </p:grpSpPr>
          <p:sp>
            <p:nvSpPr>
              <p:cNvPr id="13" name="Freeform 13"/>
              <p:cNvSpPr/>
              <p:nvPr/>
            </p:nvSpPr>
            <p:spPr>
              <a:xfrm>
                <a:off x="0" y="352563"/>
                <a:ext cx="2620010" cy="2270886"/>
              </a:xfrm>
              <a:custGeom>
                <a:avLst/>
                <a:gdLst/>
                <a:ahLst/>
                <a:cxnLst/>
                <a:rect l="l" t="t" r="r" b="b"/>
                <a:pathLst>
                  <a:path w="2620010" h="2270887">
                    <a:moveTo>
                      <a:pt x="1966214" y="0"/>
                    </a:moveTo>
                    <a:lnTo>
                      <a:pt x="653796" y="0"/>
                    </a:lnTo>
                    <a:lnTo>
                      <a:pt x="0" y="1134237"/>
                    </a:lnTo>
                    <a:lnTo>
                      <a:pt x="653796" y="2270887"/>
                    </a:lnTo>
                    <a:lnTo>
                      <a:pt x="1966214" y="2270887"/>
                    </a:lnTo>
                    <a:lnTo>
                      <a:pt x="2620010" y="1134237"/>
                    </a:lnTo>
                    <a:lnTo>
                      <a:pt x="1966214" y="0"/>
                    </a:lnTo>
                    <a:close/>
                  </a:path>
                </a:pathLst>
              </a:custGeom>
              <a:solidFill>
                <a:srgbClr val="16948A"/>
              </a:solidFill>
            </p:spPr>
            <p:txBody>
              <a:bodyPr/>
              <a:lstStyle/>
              <a:p>
                <a:endParaRPr lang="en-US" dirty="0"/>
              </a:p>
            </p:txBody>
          </p:sp>
        </p:grpSp>
        <p:grpSp>
          <p:nvGrpSpPr>
            <p:cNvPr id="14" name="Group 14"/>
            <p:cNvGrpSpPr/>
            <p:nvPr/>
          </p:nvGrpSpPr>
          <p:grpSpPr>
            <a:xfrm>
              <a:off x="3395704" y="3235096"/>
              <a:ext cx="1647945" cy="1998062"/>
              <a:chOff x="-23680" y="228174"/>
              <a:chExt cx="1700657" cy="2061973"/>
            </a:xfrm>
          </p:grpSpPr>
          <p:sp>
            <p:nvSpPr>
              <p:cNvPr id="15" name="Freeform 15"/>
              <p:cNvSpPr/>
              <p:nvPr/>
            </p:nvSpPr>
            <p:spPr>
              <a:xfrm>
                <a:off x="-23680" y="228174"/>
                <a:ext cx="1700657" cy="2061973"/>
              </a:xfrm>
              <a:custGeom>
                <a:avLst/>
                <a:gdLst/>
                <a:ahLst/>
                <a:cxnLst/>
                <a:rect l="l" t="t" r="r" b="b"/>
                <a:pathLst>
                  <a:path w="1700657" h="2061972">
                    <a:moveTo>
                      <a:pt x="1700657" y="293243"/>
                    </a:moveTo>
                    <a:lnTo>
                      <a:pt x="435356" y="937260"/>
                    </a:lnTo>
                    <a:cubicBezTo>
                      <a:pt x="392049" y="963676"/>
                      <a:pt x="346329" y="1067054"/>
                      <a:pt x="346329" y="1119886"/>
                    </a:cubicBezTo>
                    <a:lnTo>
                      <a:pt x="346329" y="2061972"/>
                    </a:lnTo>
                    <a:cubicBezTo>
                      <a:pt x="288544" y="1965833"/>
                      <a:pt x="209169" y="1881759"/>
                      <a:pt x="117856" y="1836039"/>
                    </a:cubicBezTo>
                    <a:lnTo>
                      <a:pt x="0" y="1776095"/>
                    </a:lnTo>
                    <a:lnTo>
                      <a:pt x="0" y="1120013"/>
                    </a:lnTo>
                    <a:cubicBezTo>
                      <a:pt x="0" y="927735"/>
                      <a:pt x="125095" y="706628"/>
                      <a:pt x="276606" y="629666"/>
                    </a:cubicBezTo>
                    <a:lnTo>
                      <a:pt x="1508252" y="0"/>
                    </a:lnTo>
                    <a:cubicBezTo>
                      <a:pt x="1549146" y="115316"/>
                      <a:pt x="1616456" y="213868"/>
                      <a:pt x="1700657" y="293243"/>
                    </a:cubicBezTo>
                    <a:close/>
                  </a:path>
                </a:pathLst>
              </a:custGeom>
              <a:solidFill>
                <a:srgbClr val="568CCD"/>
              </a:solidFill>
            </p:spPr>
            <p:txBody>
              <a:bodyPr/>
              <a:lstStyle/>
              <a:p>
                <a:endParaRPr lang="en-US"/>
              </a:p>
            </p:txBody>
          </p:sp>
        </p:grpSp>
        <p:grpSp>
          <p:nvGrpSpPr>
            <p:cNvPr id="16" name="Group 16"/>
            <p:cNvGrpSpPr/>
            <p:nvPr/>
          </p:nvGrpSpPr>
          <p:grpSpPr>
            <a:xfrm>
              <a:off x="4605266" y="1734829"/>
              <a:ext cx="2543111" cy="2198409"/>
              <a:chOff x="58171" y="167442"/>
              <a:chExt cx="2624456" cy="2268728"/>
            </a:xfrm>
          </p:grpSpPr>
          <p:sp>
            <p:nvSpPr>
              <p:cNvPr id="17" name="Freeform 17"/>
              <p:cNvSpPr/>
              <p:nvPr/>
            </p:nvSpPr>
            <p:spPr>
              <a:xfrm>
                <a:off x="58171" y="167442"/>
                <a:ext cx="2624456" cy="2268728"/>
              </a:xfrm>
              <a:custGeom>
                <a:avLst/>
                <a:gdLst/>
                <a:ahLst/>
                <a:cxnLst/>
                <a:rect l="l" t="t" r="r" b="b"/>
                <a:pathLst>
                  <a:path w="2624455" h="2268728">
                    <a:moveTo>
                      <a:pt x="1967738" y="0"/>
                    </a:moveTo>
                    <a:lnTo>
                      <a:pt x="656717" y="0"/>
                    </a:lnTo>
                    <a:lnTo>
                      <a:pt x="0" y="1134364"/>
                    </a:lnTo>
                    <a:lnTo>
                      <a:pt x="656717" y="2268728"/>
                    </a:lnTo>
                    <a:lnTo>
                      <a:pt x="1967738" y="2268728"/>
                    </a:lnTo>
                    <a:lnTo>
                      <a:pt x="2624455" y="1134364"/>
                    </a:lnTo>
                    <a:lnTo>
                      <a:pt x="1967738" y="0"/>
                    </a:lnTo>
                    <a:close/>
                  </a:path>
                </a:pathLst>
              </a:custGeom>
              <a:solidFill>
                <a:srgbClr val="568CCD"/>
              </a:solidFill>
            </p:spPr>
            <p:txBody>
              <a:bodyPr/>
              <a:lstStyle/>
              <a:p>
                <a:endParaRPr lang="en-US"/>
              </a:p>
            </p:txBody>
          </p:sp>
        </p:grpSp>
        <p:sp>
          <p:nvSpPr>
            <p:cNvPr id="22" name="TextBox 22"/>
            <p:cNvSpPr txBox="1"/>
            <p:nvPr/>
          </p:nvSpPr>
          <p:spPr>
            <a:xfrm>
              <a:off x="156202" y="640196"/>
              <a:ext cx="2168306" cy="1392176"/>
            </a:xfrm>
            <a:prstGeom prst="rect">
              <a:avLst/>
            </a:prstGeom>
          </p:spPr>
          <p:txBody>
            <a:bodyPr lIns="0" tIns="0" rIns="0" bIns="0" rtlCol="0" anchor="t">
              <a:spAutoFit/>
            </a:bodyPr>
            <a:lstStyle/>
            <a:p>
              <a:pPr algn="ctr">
                <a:lnSpc>
                  <a:spcPts val="5848"/>
                </a:lnSpc>
              </a:pPr>
              <a:r>
                <a:rPr lang="en-US" sz="4177" b="1" dirty="0">
                  <a:solidFill>
                    <a:srgbClr val="FFFFFF"/>
                  </a:solidFill>
                  <a:latin typeface="Open Sans Bold"/>
                  <a:ea typeface="Open Sans Bold"/>
                  <a:cs typeface="Open Sans Bold"/>
                  <a:sym typeface="Open Sans Bold"/>
                </a:rPr>
                <a:t>1</a:t>
              </a:r>
            </a:p>
          </p:txBody>
        </p:sp>
        <p:sp>
          <p:nvSpPr>
            <p:cNvPr id="23" name="TextBox 23"/>
            <p:cNvSpPr txBox="1"/>
            <p:nvPr/>
          </p:nvSpPr>
          <p:spPr>
            <a:xfrm>
              <a:off x="4736273" y="2093096"/>
              <a:ext cx="2168306" cy="1392176"/>
            </a:xfrm>
            <a:prstGeom prst="rect">
              <a:avLst/>
            </a:prstGeom>
          </p:spPr>
          <p:txBody>
            <a:bodyPr lIns="0" tIns="0" rIns="0" bIns="0" rtlCol="0" anchor="t">
              <a:spAutoFit/>
            </a:bodyPr>
            <a:lstStyle/>
            <a:p>
              <a:pPr algn="ctr">
                <a:lnSpc>
                  <a:spcPts val="5848"/>
                </a:lnSpc>
              </a:pPr>
              <a:r>
                <a:rPr lang="en-US" sz="4177" b="1" dirty="0">
                  <a:solidFill>
                    <a:srgbClr val="FFFFFF"/>
                  </a:solidFill>
                  <a:latin typeface="Open Sans Bold"/>
                  <a:ea typeface="Open Sans Bold"/>
                  <a:cs typeface="Open Sans Bold"/>
                  <a:sym typeface="Open Sans Bold"/>
                </a:rPr>
                <a:t>2</a:t>
              </a:r>
            </a:p>
          </p:txBody>
        </p:sp>
        <p:sp>
          <p:nvSpPr>
            <p:cNvPr id="24" name="TextBox 24"/>
            <p:cNvSpPr txBox="1"/>
            <p:nvPr/>
          </p:nvSpPr>
          <p:spPr>
            <a:xfrm>
              <a:off x="185284" y="3111550"/>
              <a:ext cx="2168306" cy="1392176"/>
            </a:xfrm>
            <a:prstGeom prst="rect">
              <a:avLst/>
            </a:prstGeom>
          </p:spPr>
          <p:txBody>
            <a:bodyPr lIns="0" tIns="0" rIns="0" bIns="0" rtlCol="0" anchor="t">
              <a:spAutoFit/>
            </a:bodyPr>
            <a:lstStyle/>
            <a:p>
              <a:pPr algn="ctr">
                <a:lnSpc>
                  <a:spcPts val="5848"/>
                </a:lnSpc>
              </a:pPr>
              <a:r>
                <a:rPr lang="en-US" sz="4177" b="1" dirty="0">
                  <a:solidFill>
                    <a:srgbClr val="FFFFFF"/>
                  </a:solidFill>
                  <a:latin typeface="Open Sans Bold"/>
                  <a:ea typeface="Open Sans Bold"/>
                  <a:cs typeface="Open Sans Bold"/>
                  <a:sym typeface="Open Sans Bold"/>
                </a:rPr>
                <a:t>3</a:t>
              </a:r>
            </a:p>
          </p:txBody>
        </p:sp>
        <p:sp>
          <p:nvSpPr>
            <p:cNvPr id="25" name="TextBox 25"/>
            <p:cNvSpPr txBox="1"/>
            <p:nvPr/>
          </p:nvSpPr>
          <p:spPr>
            <a:xfrm>
              <a:off x="4817033" y="4694346"/>
              <a:ext cx="2168306" cy="1392176"/>
            </a:xfrm>
            <a:prstGeom prst="rect">
              <a:avLst/>
            </a:prstGeom>
          </p:spPr>
          <p:txBody>
            <a:bodyPr lIns="0" tIns="0" rIns="0" bIns="0" rtlCol="0" anchor="t">
              <a:spAutoFit/>
            </a:bodyPr>
            <a:lstStyle/>
            <a:p>
              <a:pPr algn="ctr">
                <a:lnSpc>
                  <a:spcPts val="5848"/>
                </a:lnSpc>
              </a:pPr>
              <a:r>
                <a:rPr lang="en-US" sz="4177" b="1" dirty="0">
                  <a:solidFill>
                    <a:srgbClr val="FFFFFF"/>
                  </a:solidFill>
                  <a:latin typeface="Open Sans Bold"/>
                  <a:ea typeface="Open Sans Bold"/>
                  <a:cs typeface="Open Sans Bold"/>
                  <a:sym typeface="Open Sans Bold"/>
                </a:rPr>
                <a:t>4</a:t>
              </a:r>
            </a:p>
          </p:txBody>
        </p:sp>
      </p:grpSp>
      <p:grpSp>
        <p:nvGrpSpPr>
          <p:cNvPr id="26" name="Group 26"/>
          <p:cNvGrpSpPr/>
          <p:nvPr/>
        </p:nvGrpSpPr>
        <p:grpSpPr>
          <a:xfrm>
            <a:off x="706160" y="2735681"/>
            <a:ext cx="981375" cy="843369"/>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68CCD"/>
            </a:solidFill>
          </p:spPr>
          <p:txBody>
            <a:bodyPr/>
            <a:lstStyle/>
            <a:p>
              <a:endParaRPr lang="en-US"/>
            </a:p>
          </p:txBody>
        </p:sp>
        <p:sp>
          <p:nvSpPr>
            <p:cNvPr id="28" name="TextBox 28"/>
            <p:cNvSpPr txBox="1"/>
            <p:nvPr/>
          </p:nvSpPr>
          <p:spPr>
            <a:xfrm>
              <a:off x="114300" y="-57150"/>
              <a:ext cx="584200" cy="755650"/>
            </a:xfrm>
            <a:prstGeom prst="rect">
              <a:avLst/>
            </a:prstGeom>
          </p:spPr>
          <p:txBody>
            <a:bodyPr lIns="33867" tIns="33867" rIns="33867" bIns="33867" rtlCol="0" anchor="ctr"/>
            <a:lstStyle/>
            <a:p>
              <a:pPr algn="ctr">
                <a:lnSpc>
                  <a:spcPts val="2986"/>
                </a:lnSpc>
              </a:pPr>
              <a:r>
                <a:rPr lang="en-US" sz="2133" b="1" spc="109" dirty="0">
                  <a:solidFill>
                    <a:srgbClr val="FFFFFF"/>
                  </a:solidFill>
                  <a:latin typeface="Open Sans Bold"/>
                  <a:ea typeface="Open Sans Bold"/>
                  <a:cs typeface="Open Sans Bold"/>
                  <a:sym typeface="Open Sans Bold"/>
                </a:rPr>
                <a:t>2</a:t>
              </a:r>
            </a:p>
          </p:txBody>
        </p:sp>
      </p:grpSp>
      <p:grpSp>
        <p:nvGrpSpPr>
          <p:cNvPr id="29" name="Group 29"/>
          <p:cNvGrpSpPr/>
          <p:nvPr/>
        </p:nvGrpSpPr>
        <p:grpSpPr>
          <a:xfrm>
            <a:off x="724696" y="3776847"/>
            <a:ext cx="981375" cy="843369"/>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16948A"/>
            </a:solidFill>
          </p:spPr>
          <p:txBody>
            <a:bodyPr/>
            <a:lstStyle/>
            <a:p>
              <a:endParaRPr lang="en-US"/>
            </a:p>
          </p:txBody>
        </p:sp>
        <p:sp>
          <p:nvSpPr>
            <p:cNvPr id="31" name="TextBox 31"/>
            <p:cNvSpPr txBox="1"/>
            <p:nvPr/>
          </p:nvSpPr>
          <p:spPr>
            <a:xfrm>
              <a:off x="114300" y="-57150"/>
              <a:ext cx="584200" cy="755650"/>
            </a:xfrm>
            <a:prstGeom prst="rect">
              <a:avLst/>
            </a:prstGeom>
          </p:spPr>
          <p:txBody>
            <a:bodyPr lIns="33867" tIns="33867" rIns="33867" bIns="33867" rtlCol="0" anchor="ctr"/>
            <a:lstStyle/>
            <a:p>
              <a:pPr algn="ctr">
                <a:lnSpc>
                  <a:spcPts val="2986"/>
                </a:lnSpc>
              </a:pPr>
              <a:r>
                <a:rPr lang="en-US" sz="2133" b="1" spc="109" dirty="0">
                  <a:solidFill>
                    <a:srgbClr val="FFFFFF"/>
                  </a:solidFill>
                  <a:latin typeface="Open Sans Bold"/>
                  <a:ea typeface="Open Sans Bold"/>
                  <a:cs typeface="Open Sans Bold"/>
                  <a:sym typeface="Open Sans Bold"/>
                </a:rPr>
                <a:t>3</a:t>
              </a:r>
            </a:p>
          </p:txBody>
        </p:sp>
      </p:grpSp>
      <p:grpSp>
        <p:nvGrpSpPr>
          <p:cNvPr id="32" name="Group 32"/>
          <p:cNvGrpSpPr/>
          <p:nvPr/>
        </p:nvGrpSpPr>
        <p:grpSpPr>
          <a:xfrm>
            <a:off x="724696" y="4802395"/>
            <a:ext cx="981375" cy="843369"/>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68CCD"/>
            </a:solidFill>
          </p:spPr>
          <p:txBody>
            <a:bodyPr/>
            <a:lstStyle/>
            <a:p>
              <a:endParaRPr lang="en-US"/>
            </a:p>
          </p:txBody>
        </p:sp>
        <p:sp>
          <p:nvSpPr>
            <p:cNvPr id="34" name="TextBox 34"/>
            <p:cNvSpPr txBox="1"/>
            <p:nvPr/>
          </p:nvSpPr>
          <p:spPr>
            <a:xfrm>
              <a:off x="114300" y="-57150"/>
              <a:ext cx="584200" cy="755650"/>
            </a:xfrm>
            <a:prstGeom prst="rect">
              <a:avLst/>
            </a:prstGeom>
          </p:spPr>
          <p:txBody>
            <a:bodyPr lIns="33867" tIns="33867" rIns="33867" bIns="33867" rtlCol="0" anchor="ctr"/>
            <a:lstStyle/>
            <a:p>
              <a:pPr algn="ctr">
                <a:lnSpc>
                  <a:spcPts val="2986"/>
                </a:lnSpc>
              </a:pPr>
              <a:r>
                <a:rPr lang="en-US" sz="2133" b="1" spc="109" dirty="0">
                  <a:solidFill>
                    <a:srgbClr val="FFFFFF"/>
                  </a:solidFill>
                  <a:latin typeface="Open Sans Bold"/>
                  <a:ea typeface="Open Sans Bold"/>
                  <a:cs typeface="Open Sans Bold"/>
                  <a:sym typeface="Open Sans Bold"/>
                </a:rPr>
                <a:t>4</a:t>
              </a:r>
            </a:p>
          </p:txBody>
        </p:sp>
      </p:grpSp>
      <p:sp>
        <p:nvSpPr>
          <p:cNvPr id="35" name="TextBox 35"/>
          <p:cNvSpPr txBox="1"/>
          <p:nvPr/>
        </p:nvSpPr>
        <p:spPr>
          <a:xfrm>
            <a:off x="685800" y="3674"/>
            <a:ext cx="10697649" cy="1169551"/>
          </a:xfrm>
          <a:prstGeom prst="rect">
            <a:avLst/>
          </a:prstGeom>
        </p:spPr>
        <p:txBody>
          <a:bodyPr wrap="square" lIns="0" tIns="0" rIns="0" bIns="0" rtlCol="0" anchor="t">
            <a:spAutoFit/>
          </a:bodyPr>
          <a:lstStyle/>
          <a:p>
            <a:r>
              <a:rPr lang="en-US" sz="3800" b="1" dirty="0">
                <a:solidFill>
                  <a:schemeClr val="bg1"/>
                </a:solidFill>
                <a:latin typeface="+mj-lt"/>
                <a:ea typeface="Poppins Ultra-Bold"/>
                <a:cs typeface="Poppins Ultra-Bold"/>
                <a:sym typeface="Poppins Ultra-Bold"/>
              </a:rPr>
              <a:t>Mitochondria Play a Far More Complex Role in Cells Than Formerly Understood</a:t>
            </a:r>
            <a:endParaRPr lang="en-US" sz="3800" b="1" dirty="0">
              <a:solidFill>
                <a:srgbClr val="5062C6"/>
              </a:solidFill>
              <a:latin typeface="+mj-lt"/>
              <a:ea typeface="Poppins Ultra-Bold"/>
              <a:cs typeface="Poppins Ultra-Bold"/>
              <a:sym typeface="Poppins Ultra-Bold"/>
            </a:endParaRPr>
          </a:p>
        </p:txBody>
      </p:sp>
      <p:sp>
        <p:nvSpPr>
          <p:cNvPr id="36" name="TextBox 36"/>
          <p:cNvSpPr txBox="1"/>
          <p:nvPr/>
        </p:nvSpPr>
        <p:spPr>
          <a:xfrm>
            <a:off x="1749353" y="2887327"/>
            <a:ext cx="6096456" cy="1613519"/>
          </a:xfrm>
          <a:prstGeom prst="rect">
            <a:avLst/>
          </a:prstGeom>
        </p:spPr>
        <p:txBody>
          <a:bodyPr lIns="0" tIns="0" rIns="0" bIns="0" rtlCol="0" anchor="t">
            <a:spAutoFit/>
          </a:bodyPr>
          <a:lstStyle/>
          <a:p>
            <a:pPr>
              <a:lnSpc>
                <a:spcPts val="3157"/>
              </a:lnSpc>
            </a:pPr>
            <a:r>
              <a:rPr lang="en-US" sz="2255" b="1" dirty="0">
                <a:solidFill>
                  <a:srgbClr val="568CCD"/>
                </a:solidFill>
                <a:latin typeface="Open Sans Bold"/>
                <a:ea typeface="Open Sans Bold"/>
                <a:cs typeface="Open Sans Bold"/>
                <a:sym typeface="Open Sans Bold"/>
              </a:rPr>
              <a:t>Management of programmed cell death (apoptosis) and mitophagy</a:t>
            </a:r>
          </a:p>
          <a:p>
            <a:pPr>
              <a:lnSpc>
                <a:spcPts val="3157"/>
              </a:lnSpc>
            </a:pPr>
            <a:endParaRPr lang="en-US" sz="2255" b="1" dirty="0">
              <a:solidFill>
                <a:srgbClr val="568CCD"/>
              </a:solidFill>
              <a:latin typeface="Open Sans Bold"/>
              <a:ea typeface="Open Sans Bold"/>
              <a:cs typeface="Open Sans Bold"/>
              <a:sym typeface="Open Sans Bold"/>
            </a:endParaRPr>
          </a:p>
          <a:p>
            <a:pPr>
              <a:lnSpc>
                <a:spcPts val="3157"/>
              </a:lnSpc>
            </a:pPr>
            <a:endParaRPr lang="en-US" sz="2255" b="1" dirty="0">
              <a:solidFill>
                <a:srgbClr val="568CCD"/>
              </a:solidFill>
              <a:latin typeface="Open Sans Bold"/>
              <a:ea typeface="Open Sans Bold"/>
              <a:cs typeface="Open Sans Bold"/>
              <a:sym typeface="Open Sans Bold"/>
            </a:endParaRPr>
          </a:p>
        </p:txBody>
      </p:sp>
      <p:sp>
        <p:nvSpPr>
          <p:cNvPr id="37" name="TextBox 37"/>
          <p:cNvSpPr txBox="1"/>
          <p:nvPr/>
        </p:nvSpPr>
        <p:spPr>
          <a:xfrm>
            <a:off x="1749353" y="1874631"/>
            <a:ext cx="4974878" cy="792781"/>
          </a:xfrm>
          <a:prstGeom prst="rect">
            <a:avLst/>
          </a:prstGeom>
        </p:spPr>
        <p:txBody>
          <a:bodyPr lIns="0" tIns="0" rIns="0" bIns="0" rtlCol="0" anchor="t">
            <a:spAutoFit/>
          </a:bodyPr>
          <a:lstStyle/>
          <a:p>
            <a:pPr>
              <a:lnSpc>
                <a:spcPts val="3157"/>
              </a:lnSpc>
            </a:pPr>
            <a:r>
              <a:rPr lang="en-US" sz="2255" b="1">
                <a:solidFill>
                  <a:srgbClr val="16948A"/>
                </a:solidFill>
                <a:latin typeface="Open Sans Bold"/>
                <a:ea typeface="Open Sans Bold"/>
                <a:cs typeface="Open Sans Bold"/>
                <a:sym typeface="Open Sans Bold"/>
              </a:rPr>
              <a:t>Mitochondrial fission and fusion</a:t>
            </a:r>
          </a:p>
          <a:p>
            <a:pPr>
              <a:lnSpc>
                <a:spcPts val="3157"/>
              </a:lnSpc>
            </a:pPr>
            <a:endParaRPr lang="en-US" sz="2255" b="1">
              <a:solidFill>
                <a:srgbClr val="16948A"/>
              </a:solidFill>
              <a:latin typeface="Open Sans Bold"/>
              <a:ea typeface="Open Sans Bold"/>
              <a:cs typeface="Open Sans Bold"/>
              <a:sym typeface="Open Sans Bold"/>
            </a:endParaRPr>
          </a:p>
        </p:txBody>
      </p:sp>
      <p:sp>
        <p:nvSpPr>
          <p:cNvPr id="38" name="TextBox 38"/>
          <p:cNvSpPr txBox="1"/>
          <p:nvPr/>
        </p:nvSpPr>
        <p:spPr>
          <a:xfrm>
            <a:off x="1767889" y="4954042"/>
            <a:ext cx="5942297" cy="1203150"/>
          </a:xfrm>
          <a:prstGeom prst="rect">
            <a:avLst/>
          </a:prstGeom>
        </p:spPr>
        <p:txBody>
          <a:bodyPr lIns="0" tIns="0" rIns="0" bIns="0" rtlCol="0" anchor="t">
            <a:spAutoFit/>
          </a:bodyPr>
          <a:lstStyle/>
          <a:p>
            <a:pPr>
              <a:lnSpc>
                <a:spcPts val="3157"/>
              </a:lnSpc>
            </a:pPr>
            <a:r>
              <a:rPr lang="en-US" sz="2255" b="1" dirty="0">
                <a:solidFill>
                  <a:srgbClr val="568CCD"/>
                </a:solidFill>
                <a:latin typeface="Open Sans Bold"/>
                <a:ea typeface="Open Sans Bold"/>
                <a:cs typeface="Open Sans Bold"/>
                <a:sym typeface="Open Sans Bold"/>
              </a:rPr>
              <a:t>Regulating expression of certain nuclear genes (-or- Coordinating signaling pathways)</a:t>
            </a:r>
          </a:p>
        </p:txBody>
      </p:sp>
      <p:sp>
        <p:nvSpPr>
          <p:cNvPr id="39" name="TextBox 39"/>
          <p:cNvSpPr txBox="1"/>
          <p:nvPr/>
        </p:nvSpPr>
        <p:spPr>
          <a:xfrm>
            <a:off x="1767077" y="3935812"/>
            <a:ext cx="4956342" cy="382412"/>
          </a:xfrm>
          <a:prstGeom prst="rect">
            <a:avLst/>
          </a:prstGeom>
        </p:spPr>
        <p:txBody>
          <a:bodyPr lIns="0" tIns="0" rIns="0" bIns="0" rtlCol="0" anchor="t">
            <a:spAutoFit/>
          </a:bodyPr>
          <a:lstStyle/>
          <a:p>
            <a:pPr>
              <a:lnSpc>
                <a:spcPts val="3157"/>
              </a:lnSpc>
            </a:pPr>
            <a:r>
              <a:rPr lang="en-US" sz="2255" b="1" dirty="0">
                <a:solidFill>
                  <a:srgbClr val="16948A"/>
                </a:solidFill>
                <a:latin typeface="Open Sans Bold"/>
                <a:ea typeface="Open Sans Bold"/>
                <a:cs typeface="Open Sans Bold"/>
                <a:sym typeface="Open Sans Bold"/>
              </a:rPr>
              <a:t>Triggering of cell senescence</a:t>
            </a:r>
          </a:p>
        </p:txBody>
      </p:sp>
      <p:sp>
        <p:nvSpPr>
          <p:cNvPr id="40" name="TextBox 40"/>
          <p:cNvSpPr txBox="1"/>
          <p:nvPr/>
        </p:nvSpPr>
        <p:spPr>
          <a:xfrm>
            <a:off x="82903" y="6149123"/>
            <a:ext cx="7849830" cy="843116"/>
          </a:xfrm>
          <a:prstGeom prst="rect">
            <a:avLst/>
          </a:prstGeom>
        </p:spPr>
        <p:txBody>
          <a:bodyPr wrap="square" lIns="0" tIns="0" rIns="0" bIns="0" rtlCol="0" anchor="t">
            <a:spAutoFit/>
          </a:bodyPr>
          <a:lstStyle/>
          <a:p>
            <a:pPr>
              <a:lnSpc>
                <a:spcPts val="3386"/>
              </a:lnSpc>
            </a:pPr>
            <a:r>
              <a:rPr lang="en-US" sz="2418" b="1" dirty="0">
                <a:solidFill>
                  <a:srgbClr val="16948A"/>
                </a:solidFill>
                <a:latin typeface="Open Sans Bold"/>
                <a:ea typeface="Open Sans Bold"/>
                <a:cs typeface="Open Sans Bold"/>
                <a:sym typeface="Open Sans Bold"/>
              </a:rPr>
              <a:t>Currently a Hot and Emerging Area of Research</a:t>
            </a:r>
            <a:endParaRPr lang="en-US" sz="2418" dirty="0">
              <a:solidFill>
                <a:srgbClr val="16948A"/>
              </a:solidFill>
              <a:latin typeface="Open Sans Bold"/>
              <a:ea typeface="Open Sans Bold"/>
              <a:cs typeface="Open Sans Bold"/>
              <a:sym typeface="Open Sans Bold"/>
            </a:endParaRPr>
          </a:p>
          <a:p>
            <a:pPr>
              <a:lnSpc>
                <a:spcPts val="3386"/>
              </a:lnSpc>
            </a:pPr>
            <a:endParaRPr lang="en-US" sz="2418" b="1" dirty="0">
              <a:solidFill>
                <a:srgbClr val="16948A"/>
              </a:solidFill>
              <a:latin typeface="Open Sans Bold"/>
              <a:ea typeface="Open Sans Bold"/>
              <a:cs typeface="Open Sans Bold"/>
              <a:sym typeface="Open Sans Bold"/>
            </a:endParaRPr>
          </a:p>
        </p:txBody>
      </p:sp>
      <p:sp>
        <p:nvSpPr>
          <p:cNvPr id="42" name="Freeform 11">
            <a:extLst>
              <a:ext uri="{FF2B5EF4-FFF2-40B4-BE49-F238E27FC236}">
                <a16:creationId xmlns:a16="http://schemas.microsoft.com/office/drawing/2014/main" id="{04575842-2635-942D-F9F9-3AD8B88DB35D}"/>
              </a:ext>
            </a:extLst>
          </p:cNvPr>
          <p:cNvSpPr/>
          <p:nvPr/>
        </p:nvSpPr>
        <p:spPr>
          <a:xfrm>
            <a:off x="9249233" y="4144107"/>
            <a:ext cx="823296" cy="1136124"/>
          </a:xfrm>
          <a:custGeom>
            <a:avLst/>
            <a:gdLst/>
            <a:ahLst/>
            <a:cxnLst/>
            <a:rect l="l" t="t" r="r" b="b"/>
            <a:pathLst>
              <a:path w="1699260" h="2344928">
                <a:moveTo>
                  <a:pt x="1699260" y="1117219"/>
                </a:moveTo>
                <a:lnTo>
                  <a:pt x="1699260" y="2059051"/>
                </a:lnTo>
                <a:lnTo>
                  <a:pt x="1581531" y="2119122"/>
                </a:lnTo>
                <a:cubicBezTo>
                  <a:pt x="1490218" y="2167128"/>
                  <a:pt x="1410843" y="2248916"/>
                  <a:pt x="1353185" y="2344928"/>
                </a:cubicBezTo>
                <a:lnTo>
                  <a:pt x="1353185" y="1117219"/>
                </a:lnTo>
                <a:cubicBezTo>
                  <a:pt x="1353185" y="1064387"/>
                  <a:pt x="1307465" y="961009"/>
                  <a:pt x="1264285" y="934593"/>
                </a:cubicBezTo>
                <a:lnTo>
                  <a:pt x="0" y="290703"/>
                </a:lnTo>
                <a:cubicBezTo>
                  <a:pt x="86487" y="211455"/>
                  <a:pt x="151384" y="112903"/>
                  <a:pt x="189865" y="0"/>
                </a:cubicBezTo>
                <a:lnTo>
                  <a:pt x="1420368" y="629539"/>
                </a:lnTo>
                <a:cubicBezTo>
                  <a:pt x="1574165" y="703961"/>
                  <a:pt x="1699133" y="925068"/>
                  <a:pt x="1699133" y="1117346"/>
                </a:cubicBezTo>
                <a:close/>
              </a:path>
            </a:pathLst>
          </a:custGeom>
          <a:solidFill>
            <a:srgbClr val="16948A"/>
          </a:solidFill>
        </p:spPr>
        <p:txBody>
          <a:bodyPr/>
          <a:lstStyle/>
          <a:p>
            <a:endParaRPr lang="en-US" dirty="0"/>
          </a:p>
        </p:txBody>
      </p:sp>
      <p:sp>
        <p:nvSpPr>
          <p:cNvPr id="44" name="Freeform 15">
            <a:extLst>
              <a:ext uri="{FF2B5EF4-FFF2-40B4-BE49-F238E27FC236}">
                <a16:creationId xmlns:a16="http://schemas.microsoft.com/office/drawing/2014/main" id="{5BBCFCC8-EFD3-FCC2-B93D-DB6409BEB677}"/>
              </a:ext>
            </a:extLst>
          </p:cNvPr>
          <p:cNvSpPr/>
          <p:nvPr/>
        </p:nvSpPr>
        <p:spPr>
          <a:xfrm>
            <a:off x="9888902" y="4835115"/>
            <a:ext cx="823973" cy="999031"/>
          </a:xfrm>
          <a:custGeom>
            <a:avLst/>
            <a:gdLst/>
            <a:ahLst/>
            <a:cxnLst/>
            <a:rect l="l" t="t" r="r" b="b"/>
            <a:pathLst>
              <a:path w="1700657" h="2061972">
                <a:moveTo>
                  <a:pt x="1700657" y="293243"/>
                </a:moveTo>
                <a:lnTo>
                  <a:pt x="435356" y="937260"/>
                </a:lnTo>
                <a:cubicBezTo>
                  <a:pt x="392049" y="963676"/>
                  <a:pt x="346329" y="1067054"/>
                  <a:pt x="346329" y="1119886"/>
                </a:cubicBezTo>
                <a:lnTo>
                  <a:pt x="346329" y="2061972"/>
                </a:lnTo>
                <a:cubicBezTo>
                  <a:pt x="288544" y="1965833"/>
                  <a:pt x="209169" y="1881759"/>
                  <a:pt x="117856" y="1836039"/>
                </a:cubicBezTo>
                <a:lnTo>
                  <a:pt x="0" y="1776095"/>
                </a:lnTo>
                <a:lnTo>
                  <a:pt x="0" y="1120013"/>
                </a:lnTo>
                <a:cubicBezTo>
                  <a:pt x="0" y="927735"/>
                  <a:pt x="125095" y="706628"/>
                  <a:pt x="276606" y="629666"/>
                </a:cubicBezTo>
                <a:lnTo>
                  <a:pt x="1508252" y="0"/>
                </a:lnTo>
                <a:cubicBezTo>
                  <a:pt x="1549146" y="115316"/>
                  <a:pt x="1616456" y="213868"/>
                  <a:pt x="1700657" y="293243"/>
                </a:cubicBezTo>
                <a:close/>
              </a:path>
            </a:pathLst>
          </a:custGeom>
          <a:solidFill>
            <a:srgbClr val="568CCD"/>
          </a:solidFill>
        </p:spPr>
        <p:txBody>
          <a:bodyPr/>
          <a:lstStyle/>
          <a:p>
            <a:endParaRPr lang="en-US"/>
          </a:p>
        </p:txBody>
      </p:sp>
      <p:sp>
        <p:nvSpPr>
          <p:cNvPr id="7" name="Arrow: Right 6">
            <a:extLst>
              <a:ext uri="{FF2B5EF4-FFF2-40B4-BE49-F238E27FC236}">
                <a16:creationId xmlns:a16="http://schemas.microsoft.com/office/drawing/2014/main" id="{1861D32C-5E9B-0DBA-D7FA-4DE4BFD29727}"/>
              </a:ext>
            </a:extLst>
          </p:cNvPr>
          <p:cNvSpPr/>
          <p:nvPr/>
        </p:nvSpPr>
        <p:spPr>
          <a:xfrm>
            <a:off x="7355956" y="6224226"/>
            <a:ext cx="457200" cy="251727"/>
          </a:xfrm>
          <a:prstGeom prst="rightArrow">
            <a:avLst/>
          </a:prstGeom>
          <a:solidFill>
            <a:srgbClr val="16948A"/>
          </a:solidFill>
          <a:ln>
            <a:solidFill>
              <a:schemeClr val="accent1">
                <a:shade val="15000"/>
                <a:alpha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40">
            <a:extLst>
              <a:ext uri="{FF2B5EF4-FFF2-40B4-BE49-F238E27FC236}">
                <a16:creationId xmlns:a16="http://schemas.microsoft.com/office/drawing/2014/main" id="{5E72A7CF-F8F6-19EA-AC10-28F5BF596CB2}"/>
              </a:ext>
            </a:extLst>
          </p:cNvPr>
          <p:cNvSpPr txBox="1"/>
          <p:nvPr/>
        </p:nvSpPr>
        <p:spPr>
          <a:xfrm>
            <a:off x="7911763" y="6139444"/>
            <a:ext cx="4280237" cy="419730"/>
          </a:xfrm>
          <a:prstGeom prst="rect">
            <a:avLst/>
          </a:prstGeom>
        </p:spPr>
        <p:txBody>
          <a:bodyPr wrap="square" lIns="0" tIns="0" rIns="0" bIns="0" rtlCol="0" anchor="t">
            <a:spAutoFit/>
          </a:bodyPr>
          <a:lstStyle/>
          <a:p>
            <a:pPr>
              <a:lnSpc>
                <a:spcPts val="3386"/>
              </a:lnSpc>
            </a:pPr>
            <a:r>
              <a:rPr lang="en-US" sz="2418" b="1" dirty="0">
                <a:solidFill>
                  <a:srgbClr val="C00000"/>
                </a:solidFill>
                <a:latin typeface="Open Sans Bold"/>
                <a:ea typeface="Open Sans Bold"/>
                <a:cs typeface="Open Sans Bold"/>
                <a:sym typeface="Open Sans Bold"/>
              </a:rPr>
              <a:t>Key for Cell </a:t>
            </a:r>
            <a:r>
              <a:rPr lang="en-US" sz="2800" u="sng" dirty="0">
                <a:solidFill>
                  <a:srgbClr val="C00000"/>
                </a:solidFill>
                <a:latin typeface="Open Sans Bold"/>
                <a:ea typeface="Open Sans Bold"/>
                <a:cs typeface="Open Sans Bold"/>
                <a:sym typeface="Open Sans Bold"/>
              </a:rPr>
              <a:t>Homeostasis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9694A-6CF2-B9F3-D704-01AEBD9B6545}"/>
              </a:ext>
            </a:extLst>
          </p:cNvPr>
          <p:cNvSpPr>
            <a:spLocks noGrp="1"/>
          </p:cNvSpPr>
          <p:nvPr>
            <p:ph type="title"/>
          </p:nvPr>
        </p:nvSpPr>
        <p:spPr>
          <a:xfrm>
            <a:off x="1191601" y="-36342"/>
            <a:ext cx="10515600" cy="1325563"/>
          </a:xfrm>
        </p:spPr>
        <p:txBody>
          <a:bodyPr/>
          <a:lstStyle/>
          <a:p>
            <a:r>
              <a:rPr lang="en-US" dirty="0"/>
              <a:t>Mitochondrial Fission and Fusion</a:t>
            </a:r>
          </a:p>
        </p:txBody>
      </p:sp>
      <p:grpSp>
        <p:nvGrpSpPr>
          <p:cNvPr id="4" name="Group 3">
            <a:extLst>
              <a:ext uri="{FF2B5EF4-FFF2-40B4-BE49-F238E27FC236}">
                <a16:creationId xmlns:a16="http://schemas.microsoft.com/office/drawing/2014/main" id="{EDA0C27A-4461-0652-9370-CADBB1180A39}"/>
              </a:ext>
            </a:extLst>
          </p:cNvPr>
          <p:cNvGrpSpPr/>
          <p:nvPr/>
        </p:nvGrpSpPr>
        <p:grpSpPr>
          <a:xfrm>
            <a:off x="456197" y="1296229"/>
            <a:ext cx="6860278" cy="2005122"/>
            <a:chOff x="207139" y="1282856"/>
            <a:chExt cx="6860278" cy="2005122"/>
          </a:xfrm>
        </p:grpSpPr>
        <p:sp>
          <p:nvSpPr>
            <p:cNvPr id="5" name="Rectangle 4">
              <a:extLst>
                <a:ext uri="{FF2B5EF4-FFF2-40B4-BE49-F238E27FC236}">
                  <a16:creationId xmlns:a16="http://schemas.microsoft.com/office/drawing/2014/main" id="{B06D7F1C-9D5E-F97F-C29D-4D71BE6E67B5}"/>
                </a:ext>
              </a:extLst>
            </p:cNvPr>
            <p:cNvSpPr/>
            <p:nvPr/>
          </p:nvSpPr>
          <p:spPr>
            <a:xfrm>
              <a:off x="1215257" y="1610412"/>
              <a:ext cx="5852160" cy="1493208"/>
            </a:xfrm>
            <a:prstGeom prst="rect">
              <a:avLst/>
            </a:pr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6A25402E-044B-BA0E-371C-120333FDEAF1}"/>
                </a:ext>
              </a:extLst>
            </p:cNvPr>
            <p:cNvSpPr/>
            <p:nvPr/>
          </p:nvSpPr>
          <p:spPr>
            <a:xfrm>
              <a:off x="207139" y="1382444"/>
              <a:ext cx="852851" cy="455936"/>
            </a:xfrm>
            <a:custGeom>
              <a:avLst/>
              <a:gdLst/>
              <a:ahLst/>
              <a:cxnLst/>
              <a:rect l="l" t="t" r="r" b="b"/>
              <a:pathLst>
                <a:path w="1279276" h="683904">
                  <a:moveTo>
                    <a:pt x="0" y="0"/>
                  </a:moveTo>
                  <a:lnTo>
                    <a:pt x="1279276" y="0"/>
                  </a:lnTo>
                  <a:lnTo>
                    <a:pt x="1279276" y="683904"/>
                  </a:lnTo>
                  <a:lnTo>
                    <a:pt x="0" y="683904"/>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8E1AC420-6AC8-64A6-BE00-1981B8AC25F9}"/>
                </a:ext>
              </a:extLst>
            </p:cNvPr>
            <p:cNvSpPr txBox="1"/>
            <p:nvPr/>
          </p:nvSpPr>
          <p:spPr>
            <a:xfrm>
              <a:off x="1275103" y="1282856"/>
              <a:ext cx="5624671" cy="620619"/>
            </a:xfrm>
            <a:prstGeom prst="rect">
              <a:avLst/>
            </a:prstGeom>
          </p:spPr>
          <p:txBody>
            <a:bodyPr lIns="0" tIns="0" rIns="0" bIns="0" rtlCol="0" anchor="t">
              <a:spAutoFit/>
            </a:bodyPr>
            <a:lstStyle/>
            <a:p>
              <a:pPr>
                <a:lnSpc>
                  <a:spcPts val="2519"/>
                </a:lnSpc>
              </a:pPr>
              <a:r>
                <a:rPr lang="en-US" sz="1799" b="1" dirty="0">
                  <a:solidFill>
                    <a:srgbClr val="00878E"/>
                  </a:solidFill>
                  <a:latin typeface="Open Sans Bold"/>
                  <a:ea typeface="Open Sans Bold"/>
                  <a:cs typeface="Open Sans Bold"/>
                  <a:sym typeface="Open Sans Bold"/>
                </a:rPr>
                <a:t>Fission - intentional breakage of one into two </a:t>
              </a:r>
            </a:p>
            <a:p>
              <a:pPr>
                <a:lnSpc>
                  <a:spcPts val="2519"/>
                </a:lnSpc>
              </a:pPr>
              <a:endParaRPr lang="en-US" sz="1799" b="1" dirty="0">
                <a:solidFill>
                  <a:srgbClr val="00878E"/>
                </a:solidFill>
                <a:latin typeface="Open Sans Bold"/>
                <a:ea typeface="Open Sans Bold"/>
                <a:cs typeface="Open Sans Bold"/>
                <a:sym typeface="Open Sans Bold"/>
              </a:endParaRPr>
            </a:p>
          </p:txBody>
        </p:sp>
        <p:sp>
          <p:nvSpPr>
            <p:cNvPr id="8" name="TextBox 10">
              <a:extLst>
                <a:ext uri="{FF2B5EF4-FFF2-40B4-BE49-F238E27FC236}">
                  <a16:creationId xmlns:a16="http://schemas.microsoft.com/office/drawing/2014/main" id="{D70DCF5B-D681-FB16-423C-1F9AC0FEADC1}"/>
                </a:ext>
              </a:extLst>
            </p:cNvPr>
            <p:cNvSpPr txBox="1"/>
            <p:nvPr/>
          </p:nvSpPr>
          <p:spPr>
            <a:xfrm>
              <a:off x="1462435" y="1706840"/>
              <a:ext cx="5093114" cy="1581138"/>
            </a:xfrm>
            <a:prstGeom prst="rect">
              <a:avLst/>
            </a:prstGeom>
          </p:spPr>
          <p:txBody>
            <a:bodyPr wrap="square" lIns="0" tIns="0" rIns="0" bIns="0" rtlCol="0" anchor="t">
              <a:spAutoFit/>
            </a:bodyPr>
            <a:lstStyle/>
            <a:p>
              <a:pPr>
                <a:lnSpc>
                  <a:spcPts val="2466"/>
                </a:lnSpc>
              </a:pPr>
              <a:r>
                <a:rPr lang="en-US" sz="1761" b="1" dirty="0">
                  <a:solidFill>
                    <a:schemeClr val="bg1"/>
                  </a:solidFill>
                  <a:latin typeface="Open Sans Bold"/>
                  <a:ea typeface="Open Sans Bold"/>
                  <a:cs typeface="Open Sans Bold"/>
                  <a:sym typeface="Open Sans Bold"/>
                </a:rPr>
                <a:t>Used to sequester damaged parts or distribute mitochondria, </a:t>
              </a:r>
              <a:r>
                <a:rPr lang="en-US" sz="1761" b="1" dirty="0" err="1">
                  <a:solidFill>
                    <a:schemeClr val="bg1"/>
                  </a:solidFill>
                  <a:latin typeface="Open Sans Bold"/>
                  <a:ea typeface="Open Sans Bold"/>
                  <a:cs typeface="Open Sans Bold"/>
                  <a:sym typeface="Open Sans Bold"/>
                </a:rPr>
                <a:t>mtDNA</a:t>
              </a:r>
              <a:r>
                <a:rPr lang="en-US" sz="1761" b="1" dirty="0">
                  <a:solidFill>
                    <a:schemeClr val="bg1"/>
                  </a:solidFill>
                  <a:latin typeface="Open Sans Bold"/>
                  <a:ea typeface="Open Sans Bold"/>
                  <a:cs typeface="Open Sans Bold"/>
                  <a:sym typeface="Open Sans Bold"/>
                </a:rPr>
                <a:t> and mitochondrial proteins more equally around cell</a:t>
              </a:r>
            </a:p>
            <a:p>
              <a:pPr>
                <a:lnSpc>
                  <a:spcPts val="2466"/>
                </a:lnSpc>
                <a:spcBef>
                  <a:spcPct val="0"/>
                </a:spcBef>
              </a:pPr>
              <a:endParaRPr lang="en-US" sz="1761" b="1" dirty="0">
                <a:solidFill>
                  <a:srgbClr val="293237"/>
                </a:solidFill>
                <a:latin typeface="Open Sans Bold"/>
                <a:ea typeface="Open Sans Bold"/>
                <a:cs typeface="Open Sans Bold"/>
                <a:sym typeface="Open Sans Bold"/>
              </a:endParaRPr>
            </a:p>
          </p:txBody>
        </p:sp>
      </p:grpSp>
      <p:grpSp>
        <p:nvGrpSpPr>
          <p:cNvPr id="9" name="Group 8">
            <a:extLst>
              <a:ext uri="{FF2B5EF4-FFF2-40B4-BE49-F238E27FC236}">
                <a16:creationId xmlns:a16="http://schemas.microsoft.com/office/drawing/2014/main" id="{CCA55610-3B4E-6B1B-3B8F-AB974A69E0CA}"/>
              </a:ext>
            </a:extLst>
          </p:cNvPr>
          <p:cNvGrpSpPr/>
          <p:nvPr/>
        </p:nvGrpSpPr>
        <p:grpSpPr>
          <a:xfrm>
            <a:off x="405049" y="3213421"/>
            <a:ext cx="8123091" cy="2289516"/>
            <a:chOff x="204156" y="3284562"/>
            <a:chExt cx="8123091" cy="2289516"/>
          </a:xfrm>
        </p:grpSpPr>
        <p:grpSp>
          <p:nvGrpSpPr>
            <p:cNvPr id="10" name="Group 9">
              <a:extLst>
                <a:ext uri="{FF2B5EF4-FFF2-40B4-BE49-F238E27FC236}">
                  <a16:creationId xmlns:a16="http://schemas.microsoft.com/office/drawing/2014/main" id="{AF278228-C860-08A8-5209-9842D73E76E0}"/>
                </a:ext>
              </a:extLst>
            </p:cNvPr>
            <p:cNvGrpSpPr/>
            <p:nvPr/>
          </p:nvGrpSpPr>
          <p:grpSpPr>
            <a:xfrm>
              <a:off x="204156" y="3284562"/>
              <a:ext cx="8123091" cy="2033838"/>
              <a:chOff x="162292" y="3275461"/>
              <a:chExt cx="8123091" cy="2033838"/>
            </a:xfrm>
          </p:grpSpPr>
          <p:sp>
            <p:nvSpPr>
              <p:cNvPr id="12" name="Rectangle 11">
                <a:extLst>
                  <a:ext uri="{FF2B5EF4-FFF2-40B4-BE49-F238E27FC236}">
                    <a16:creationId xmlns:a16="http://schemas.microsoft.com/office/drawing/2014/main" id="{A3A843C3-24DB-018E-EF36-0FC0BCB4A5E6}"/>
                  </a:ext>
                </a:extLst>
              </p:cNvPr>
              <p:cNvSpPr/>
              <p:nvPr/>
            </p:nvSpPr>
            <p:spPr>
              <a:xfrm>
                <a:off x="1191282" y="3661544"/>
                <a:ext cx="5852160" cy="1647755"/>
              </a:xfrm>
              <a:prstGeom prst="rect">
                <a:avLst/>
              </a:pr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8">
                <a:extLst>
                  <a:ext uri="{FF2B5EF4-FFF2-40B4-BE49-F238E27FC236}">
                    <a16:creationId xmlns:a16="http://schemas.microsoft.com/office/drawing/2014/main" id="{96356100-4B11-0D02-3850-48F49CB55A42}"/>
                  </a:ext>
                </a:extLst>
              </p:cNvPr>
              <p:cNvSpPr/>
              <p:nvPr/>
            </p:nvSpPr>
            <p:spPr>
              <a:xfrm rot="5329362">
                <a:off x="524667" y="2987527"/>
                <a:ext cx="243197" cy="967948"/>
              </a:xfrm>
              <a:custGeom>
                <a:avLst/>
                <a:gdLst/>
                <a:ahLst/>
                <a:cxnLst/>
                <a:rect l="l" t="t" r="r" b="b"/>
                <a:pathLst>
                  <a:path w="364795" h="1451922">
                    <a:moveTo>
                      <a:pt x="0" y="0"/>
                    </a:moveTo>
                    <a:lnTo>
                      <a:pt x="364795" y="0"/>
                    </a:lnTo>
                    <a:lnTo>
                      <a:pt x="364795" y="1451922"/>
                    </a:lnTo>
                    <a:lnTo>
                      <a:pt x="0" y="145192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a:p>
            </p:txBody>
          </p:sp>
          <p:sp>
            <p:nvSpPr>
              <p:cNvPr id="14" name="TextBox 9">
                <a:extLst>
                  <a:ext uri="{FF2B5EF4-FFF2-40B4-BE49-F238E27FC236}">
                    <a16:creationId xmlns:a16="http://schemas.microsoft.com/office/drawing/2014/main" id="{68C6854D-7737-46CD-A687-E86139574C34}"/>
                  </a:ext>
                </a:extLst>
              </p:cNvPr>
              <p:cNvSpPr txBox="1"/>
              <p:nvPr/>
            </p:nvSpPr>
            <p:spPr>
              <a:xfrm>
                <a:off x="1275104" y="3275461"/>
                <a:ext cx="7010279" cy="300019"/>
              </a:xfrm>
              <a:prstGeom prst="rect">
                <a:avLst/>
              </a:prstGeom>
            </p:spPr>
            <p:txBody>
              <a:bodyPr lIns="0" tIns="0" rIns="0" bIns="0" rtlCol="0" anchor="t">
                <a:spAutoFit/>
              </a:bodyPr>
              <a:lstStyle/>
              <a:p>
                <a:pPr>
                  <a:lnSpc>
                    <a:spcPts val="2519"/>
                  </a:lnSpc>
                </a:pPr>
                <a:r>
                  <a:rPr lang="en-US" sz="1799" b="1" dirty="0">
                    <a:solidFill>
                      <a:srgbClr val="00878E"/>
                    </a:solidFill>
                    <a:latin typeface="Open Sans Bold"/>
                    <a:ea typeface="Open Sans Bold"/>
                    <a:cs typeface="Open Sans Bold"/>
                    <a:sym typeface="Open Sans Bold"/>
                  </a:rPr>
                  <a:t>Fusion- fusing of two mitochondria into one</a:t>
                </a:r>
              </a:p>
            </p:txBody>
          </p:sp>
        </p:grpSp>
        <p:sp>
          <p:nvSpPr>
            <p:cNvPr id="11" name="TextBox 7">
              <a:extLst>
                <a:ext uri="{FF2B5EF4-FFF2-40B4-BE49-F238E27FC236}">
                  <a16:creationId xmlns:a16="http://schemas.microsoft.com/office/drawing/2014/main" id="{D6C5A0AD-8C3F-EA7D-B753-239926E79083}"/>
                </a:ext>
              </a:extLst>
            </p:cNvPr>
            <p:cNvSpPr txBox="1"/>
            <p:nvPr/>
          </p:nvSpPr>
          <p:spPr>
            <a:xfrm>
              <a:off x="1409654" y="3672339"/>
              <a:ext cx="5490119" cy="1901739"/>
            </a:xfrm>
            <a:prstGeom prst="rect">
              <a:avLst/>
            </a:prstGeom>
          </p:spPr>
          <p:txBody>
            <a:bodyPr wrap="square" lIns="0" tIns="0" rIns="0" bIns="0" rtlCol="0" anchor="t">
              <a:spAutoFit/>
            </a:bodyPr>
            <a:lstStyle/>
            <a:p>
              <a:pPr>
                <a:lnSpc>
                  <a:spcPts val="2466"/>
                </a:lnSpc>
              </a:pPr>
              <a:r>
                <a:rPr lang="en-US" sz="1761" b="1" dirty="0">
                  <a:solidFill>
                    <a:schemeClr val="bg1"/>
                  </a:solidFill>
                  <a:latin typeface="Open Sans Bold"/>
                  <a:ea typeface="Open Sans Bold"/>
                  <a:cs typeface="Open Sans Bold"/>
                  <a:sym typeface="Open Sans Bold"/>
                </a:rPr>
                <a:t>Used to consolidate mitochondria, </a:t>
              </a:r>
              <a:r>
                <a:rPr lang="en-US" sz="1761" b="1" dirty="0" err="1">
                  <a:solidFill>
                    <a:schemeClr val="bg1"/>
                  </a:solidFill>
                  <a:latin typeface="Open Sans Bold"/>
                  <a:ea typeface="Open Sans Bold"/>
                  <a:cs typeface="Open Sans Bold"/>
                  <a:sym typeface="Open Sans Bold"/>
                </a:rPr>
                <a:t>mtDNA</a:t>
              </a:r>
              <a:r>
                <a:rPr lang="en-US" sz="1761" b="1" dirty="0">
                  <a:solidFill>
                    <a:schemeClr val="bg1"/>
                  </a:solidFill>
                  <a:latin typeface="Open Sans Bold"/>
                  <a:ea typeface="Open Sans Bold"/>
                  <a:cs typeface="Open Sans Bold"/>
                  <a:sym typeface="Open Sans Bold"/>
                </a:rPr>
                <a:t> and mitochondrial proteins or recycle them from other damaged mitochondria</a:t>
              </a:r>
            </a:p>
            <a:p>
              <a:pPr>
                <a:lnSpc>
                  <a:spcPts val="2466"/>
                </a:lnSpc>
              </a:pPr>
              <a:endParaRPr lang="en-US" sz="1761" b="1" dirty="0">
                <a:solidFill>
                  <a:schemeClr val="bg1"/>
                </a:solidFill>
                <a:latin typeface="Open Sans Bold"/>
                <a:ea typeface="Open Sans Bold"/>
                <a:cs typeface="Open Sans Bold"/>
                <a:sym typeface="Open Sans Bold"/>
              </a:endParaRPr>
            </a:p>
            <a:p>
              <a:pPr>
                <a:lnSpc>
                  <a:spcPts val="2466"/>
                </a:lnSpc>
              </a:pPr>
              <a:r>
                <a:rPr lang="en-US" sz="1761" b="1" dirty="0">
                  <a:solidFill>
                    <a:schemeClr val="bg1"/>
                  </a:solidFill>
                  <a:latin typeface="Open Sans Bold"/>
                  <a:ea typeface="Open Sans Bold"/>
                  <a:cs typeface="Open Sans Bold"/>
                  <a:sym typeface="Open Sans Bold"/>
                </a:rPr>
                <a:t>Thought to increase energy production efficiency</a:t>
              </a:r>
            </a:p>
            <a:p>
              <a:pPr>
                <a:lnSpc>
                  <a:spcPts val="2466"/>
                </a:lnSpc>
                <a:spcBef>
                  <a:spcPct val="0"/>
                </a:spcBef>
              </a:pPr>
              <a:endParaRPr lang="en-US" sz="1761" b="1" dirty="0">
                <a:solidFill>
                  <a:srgbClr val="293237"/>
                </a:solidFill>
                <a:latin typeface="Open Sans Bold"/>
                <a:ea typeface="Open Sans Bold"/>
                <a:cs typeface="Open Sans Bold"/>
                <a:sym typeface="Open Sans Bold"/>
              </a:endParaRPr>
            </a:p>
          </p:txBody>
        </p:sp>
      </p:grpSp>
      <p:sp>
        <p:nvSpPr>
          <p:cNvPr id="15" name="TextBox 11">
            <a:extLst>
              <a:ext uri="{FF2B5EF4-FFF2-40B4-BE49-F238E27FC236}">
                <a16:creationId xmlns:a16="http://schemas.microsoft.com/office/drawing/2014/main" id="{04CE6994-D8DD-8CD1-8586-E7A9463A710F}"/>
              </a:ext>
            </a:extLst>
          </p:cNvPr>
          <p:cNvSpPr txBox="1"/>
          <p:nvPr/>
        </p:nvSpPr>
        <p:spPr>
          <a:xfrm>
            <a:off x="2000276" y="5447758"/>
            <a:ext cx="7000050" cy="1075744"/>
          </a:xfrm>
          <a:prstGeom prst="rect">
            <a:avLst/>
          </a:prstGeom>
        </p:spPr>
        <p:txBody>
          <a:bodyPr wrap="square" lIns="0" tIns="0" rIns="0" bIns="0" rtlCol="0" anchor="t">
            <a:spAutoFit/>
          </a:bodyPr>
          <a:lstStyle/>
          <a:p>
            <a:pPr marL="304815" indent="-304815">
              <a:lnSpc>
                <a:spcPts val="2894"/>
              </a:lnSpc>
              <a:buFont typeface="Wingdings" panose="05000000000000000000" pitchFamily="2" charset="2"/>
              <a:buChar char="Ø"/>
            </a:pPr>
            <a:r>
              <a:rPr lang="en-US" sz="1600" b="1" dirty="0">
                <a:solidFill>
                  <a:srgbClr val="3C38BF"/>
                </a:solidFill>
                <a:latin typeface="Open Sans Bold"/>
                <a:ea typeface="Open Sans Bold"/>
                <a:cs typeface="Open Sans Bold"/>
                <a:sym typeface="Open Sans Bold"/>
              </a:rPr>
              <a:t>Regulated by circadian rhythms and exercise</a:t>
            </a:r>
          </a:p>
          <a:p>
            <a:pPr marL="304815" indent="-304815">
              <a:lnSpc>
                <a:spcPts val="2894"/>
              </a:lnSpc>
              <a:buFont typeface="Wingdings" panose="05000000000000000000" pitchFamily="2" charset="2"/>
              <a:buChar char="Ø"/>
            </a:pPr>
            <a:r>
              <a:rPr lang="en-US" sz="1600" b="1" dirty="0">
                <a:solidFill>
                  <a:srgbClr val="3C38BF"/>
                </a:solidFill>
                <a:latin typeface="Open Sans Bold"/>
                <a:ea typeface="Open Sans Bold"/>
                <a:cs typeface="Open Sans Bold"/>
                <a:sym typeface="Open Sans Bold"/>
              </a:rPr>
              <a:t>Related to starvation/overeating</a:t>
            </a:r>
          </a:p>
          <a:p>
            <a:pPr marL="304815" indent="-304815">
              <a:lnSpc>
                <a:spcPts val="2894"/>
              </a:lnSpc>
              <a:buFont typeface="Wingdings" panose="05000000000000000000" pitchFamily="2" charset="2"/>
              <a:buChar char="Ø"/>
            </a:pPr>
            <a:r>
              <a:rPr lang="en-US" sz="1600" b="1" dirty="0">
                <a:solidFill>
                  <a:srgbClr val="3C38BF"/>
                </a:solidFill>
                <a:latin typeface="Open Sans Bold"/>
                <a:ea typeface="Open Sans Bold"/>
                <a:cs typeface="Open Sans Bold"/>
                <a:sym typeface="Open Sans Bold"/>
              </a:rPr>
              <a:t>Reduction or excess is associated with many conditions of aging</a:t>
            </a:r>
            <a:endParaRPr lang="en-US" sz="2000" b="1" dirty="0">
              <a:solidFill>
                <a:srgbClr val="3C38BF"/>
              </a:solidFill>
              <a:latin typeface="Open Sans Bold"/>
              <a:ea typeface="Open Sans Bold"/>
              <a:cs typeface="Open Sans Bold"/>
              <a:sym typeface="Open Sans Bold"/>
            </a:endParaRPr>
          </a:p>
        </p:txBody>
      </p:sp>
      <p:sp>
        <p:nvSpPr>
          <p:cNvPr id="16" name="Freeform 3">
            <a:extLst>
              <a:ext uri="{FF2B5EF4-FFF2-40B4-BE49-F238E27FC236}">
                <a16:creationId xmlns:a16="http://schemas.microsoft.com/office/drawing/2014/main" id="{BB0C200D-1626-F626-6F19-2FAC7DE06ECE}"/>
              </a:ext>
            </a:extLst>
          </p:cNvPr>
          <p:cNvSpPr/>
          <p:nvPr/>
        </p:nvSpPr>
        <p:spPr>
          <a:xfrm>
            <a:off x="7468215" y="1693015"/>
            <a:ext cx="4594205" cy="4130621"/>
          </a:xfrm>
          <a:custGeom>
            <a:avLst/>
            <a:gdLst/>
            <a:ahLst/>
            <a:cxnLst/>
            <a:rect l="l" t="t" r="r" b="b"/>
            <a:pathLst>
              <a:path w="8202755" h="6195931">
                <a:moveTo>
                  <a:pt x="0" y="0"/>
                </a:moveTo>
                <a:lnTo>
                  <a:pt x="8202755" y="0"/>
                </a:lnTo>
                <a:lnTo>
                  <a:pt x="8202755" y="6195931"/>
                </a:lnTo>
                <a:lnTo>
                  <a:pt x="0" y="6195931"/>
                </a:lnTo>
                <a:lnTo>
                  <a:pt x="0" y="0"/>
                </a:lnTo>
                <a:close/>
              </a:path>
            </a:pathLst>
          </a:custGeom>
          <a:blipFill>
            <a:blip r:embed="rId4"/>
            <a:stretch>
              <a:fillRect r="-19030"/>
            </a:stretch>
          </a:blipFill>
        </p:spPr>
        <p:txBody>
          <a:bodyPr/>
          <a:lstStyle/>
          <a:p>
            <a:endParaRPr lang="en-US"/>
          </a:p>
        </p:txBody>
      </p:sp>
      <p:grpSp>
        <p:nvGrpSpPr>
          <p:cNvPr id="17" name="Group 16">
            <a:extLst>
              <a:ext uri="{FF2B5EF4-FFF2-40B4-BE49-F238E27FC236}">
                <a16:creationId xmlns:a16="http://schemas.microsoft.com/office/drawing/2014/main" id="{2D0A904F-CC77-ACEF-A66E-0F4677B4F955}"/>
              </a:ext>
            </a:extLst>
          </p:cNvPr>
          <p:cNvGrpSpPr/>
          <p:nvPr/>
        </p:nvGrpSpPr>
        <p:grpSpPr>
          <a:xfrm>
            <a:off x="304315" y="250200"/>
            <a:ext cx="777895" cy="723199"/>
            <a:chOff x="304315" y="250200"/>
            <a:chExt cx="777895" cy="723199"/>
          </a:xfrm>
        </p:grpSpPr>
        <p:sp>
          <p:nvSpPr>
            <p:cNvPr id="18" name="Freeform 14">
              <a:extLst>
                <a:ext uri="{FF2B5EF4-FFF2-40B4-BE49-F238E27FC236}">
                  <a16:creationId xmlns:a16="http://schemas.microsoft.com/office/drawing/2014/main" id="{8545E93A-823F-F674-7E8F-224591859CEB}"/>
                </a:ext>
              </a:extLst>
            </p:cNvPr>
            <p:cNvSpPr/>
            <p:nvPr/>
          </p:nvSpPr>
          <p:spPr>
            <a:xfrm>
              <a:off x="304315" y="277548"/>
              <a:ext cx="777895" cy="668503"/>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16948A"/>
            </a:solidFill>
            <a:ln>
              <a:solidFill>
                <a:schemeClr val="bg1"/>
              </a:solidFill>
            </a:ln>
          </p:spPr>
          <p:txBody>
            <a:bodyPr/>
            <a:lstStyle/>
            <a:p>
              <a:endParaRPr lang="en-US"/>
            </a:p>
          </p:txBody>
        </p:sp>
        <p:sp>
          <p:nvSpPr>
            <p:cNvPr id="19" name="TextBox 15">
              <a:extLst>
                <a:ext uri="{FF2B5EF4-FFF2-40B4-BE49-F238E27FC236}">
                  <a16:creationId xmlns:a16="http://schemas.microsoft.com/office/drawing/2014/main" id="{6F2ED33E-6A11-DDB5-1DD8-7A94DAB5B45C}"/>
                </a:ext>
              </a:extLst>
            </p:cNvPr>
            <p:cNvSpPr txBox="1"/>
            <p:nvPr/>
          </p:nvSpPr>
          <p:spPr>
            <a:xfrm>
              <a:off x="413706" y="250200"/>
              <a:ext cx="559112" cy="723199"/>
            </a:xfrm>
            <a:prstGeom prst="rect">
              <a:avLst/>
            </a:prstGeom>
          </p:spPr>
          <p:txBody>
            <a:bodyPr lIns="33867" tIns="33867" rIns="33867" bIns="33867" rtlCol="0" anchor="ctr"/>
            <a:lstStyle/>
            <a:p>
              <a:pPr algn="ctr">
                <a:lnSpc>
                  <a:spcPts val="2986"/>
                </a:lnSpc>
              </a:pPr>
              <a:r>
                <a:rPr lang="en-US" sz="2133" b="1" spc="109" dirty="0">
                  <a:solidFill>
                    <a:srgbClr val="FFFFFF"/>
                  </a:solidFill>
                  <a:latin typeface="Open Sans Bold"/>
                  <a:ea typeface="Open Sans Bold"/>
                  <a:cs typeface="Open Sans Bold"/>
                  <a:sym typeface="Open Sans Bold"/>
                </a:rPr>
                <a:t>1</a:t>
              </a:r>
            </a:p>
          </p:txBody>
        </p:sp>
      </p:grpSp>
      <p:sp>
        <p:nvSpPr>
          <p:cNvPr id="20" name="Freeform 2">
            <a:extLst>
              <a:ext uri="{FF2B5EF4-FFF2-40B4-BE49-F238E27FC236}">
                <a16:creationId xmlns:a16="http://schemas.microsoft.com/office/drawing/2014/main" id="{5861EA45-4540-3C5E-DF7C-B202D447F9CF}"/>
              </a:ext>
            </a:extLst>
          </p:cNvPr>
          <p:cNvSpPr/>
          <p:nvPr/>
        </p:nvSpPr>
        <p:spPr>
          <a:xfrm>
            <a:off x="-543467" y="5165224"/>
            <a:ext cx="2084832" cy="2203803"/>
          </a:xfrm>
          <a:custGeom>
            <a:avLst/>
            <a:gdLst/>
            <a:ahLst/>
            <a:cxnLst/>
            <a:rect l="l" t="t" r="r" b="b"/>
            <a:pathLst>
              <a:path w="3127248" h="3305705">
                <a:moveTo>
                  <a:pt x="0" y="0"/>
                </a:moveTo>
                <a:lnTo>
                  <a:pt x="3127248" y="0"/>
                </a:lnTo>
                <a:lnTo>
                  <a:pt x="3127248" y="3305706"/>
                </a:lnTo>
                <a:lnTo>
                  <a:pt x="0" y="3305706"/>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CB665933-DD41-3F10-B999-A3E557A63F82}"/>
              </a:ext>
            </a:extLst>
          </p:cNvPr>
          <p:cNvSpPr txBox="1"/>
          <p:nvPr/>
        </p:nvSpPr>
        <p:spPr>
          <a:xfrm>
            <a:off x="8976369" y="7494"/>
            <a:ext cx="3215631" cy="1477328"/>
          </a:xfrm>
          <a:prstGeom prst="rect">
            <a:avLst/>
          </a:prstGeom>
          <a:solidFill>
            <a:srgbClr val="3C38BF"/>
          </a:solidFill>
        </p:spPr>
        <p:txBody>
          <a:bodyPr wrap="square" rtlCol="0">
            <a:spAutoFit/>
          </a:bodyPr>
          <a:lstStyle/>
          <a:p>
            <a:r>
              <a:rPr lang="en-US" dirty="0">
                <a:solidFill>
                  <a:schemeClr val="bg1"/>
                </a:solidFill>
              </a:rPr>
              <a:t>Ubiquinone has been shown to upregulate Ubiquinol antioxidant activity and positively modulate fission and fusion to promote homeostasis.</a:t>
            </a:r>
          </a:p>
        </p:txBody>
      </p:sp>
    </p:spTree>
    <p:extLst>
      <p:ext uri="{BB962C8B-B14F-4D97-AF65-F5344CB8AC3E}">
        <p14:creationId xmlns:p14="http://schemas.microsoft.com/office/powerpoint/2010/main" val="74578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128A1FA-3BD3-D33D-19D1-C773ECE4B676}"/>
              </a:ext>
            </a:extLst>
          </p:cNvPr>
          <p:cNvSpPr/>
          <p:nvPr/>
        </p:nvSpPr>
        <p:spPr>
          <a:xfrm>
            <a:off x="6127676" y="5517644"/>
            <a:ext cx="4272995" cy="838768"/>
          </a:xfrm>
          <a:custGeom>
            <a:avLst/>
            <a:gdLst>
              <a:gd name="connsiteX0" fmla="*/ 0 w 4503815"/>
              <a:gd name="connsiteY0" fmla="*/ 0 h 776624"/>
              <a:gd name="connsiteX1" fmla="*/ 4503815 w 4503815"/>
              <a:gd name="connsiteY1" fmla="*/ 0 h 776624"/>
              <a:gd name="connsiteX2" fmla="*/ 4503815 w 4503815"/>
              <a:gd name="connsiteY2" fmla="*/ 776624 h 776624"/>
              <a:gd name="connsiteX3" fmla="*/ 0 w 4503815"/>
              <a:gd name="connsiteY3" fmla="*/ 776624 h 776624"/>
              <a:gd name="connsiteX4" fmla="*/ 0 w 4503815"/>
              <a:gd name="connsiteY4" fmla="*/ 0 h 776624"/>
              <a:gd name="connsiteX0" fmla="*/ 284085 w 4503815"/>
              <a:gd name="connsiteY0" fmla="*/ 0 h 776624"/>
              <a:gd name="connsiteX1" fmla="*/ 4503815 w 4503815"/>
              <a:gd name="connsiteY1" fmla="*/ 0 h 776624"/>
              <a:gd name="connsiteX2" fmla="*/ 4503815 w 4503815"/>
              <a:gd name="connsiteY2" fmla="*/ 776624 h 776624"/>
              <a:gd name="connsiteX3" fmla="*/ 0 w 4503815"/>
              <a:gd name="connsiteY3" fmla="*/ 776624 h 776624"/>
              <a:gd name="connsiteX4" fmla="*/ 284085 w 4503815"/>
              <a:gd name="connsiteY4" fmla="*/ 0 h 776624"/>
              <a:gd name="connsiteX0" fmla="*/ 44388 w 4264118"/>
              <a:gd name="connsiteY0" fmla="*/ 0 h 838768"/>
              <a:gd name="connsiteX1" fmla="*/ 4264118 w 4264118"/>
              <a:gd name="connsiteY1" fmla="*/ 0 h 838768"/>
              <a:gd name="connsiteX2" fmla="*/ 4264118 w 4264118"/>
              <a:gd name="connsiteY2" fmla="*/ 776624 h 838768"/>
              <a:gd name="connsiteX3" fmla="*/ 0 w 4264118"/>
              <a:gd name="connsiteY3" fmla="*/ 838768 h 838768"/>
              <a:gd name="connsiteX4" fmla="*/ 44388 w 4264118"/>
              <a:gd name="connsiteY4" fmla="*/ 0 h 838768"/>
              <a:gd name="connsiteX0" fmla="*/ 44388 w 4264118"/>
              <a:gd name="connsiteY0" fmla="*/ 0 h 838768"/>
              <a:gd name="connsiteX1" fmla="*/ 4264118 w 4264118"/>
              <a:gd name="connsiteY1" fmla="*/ 0 h 838768"/>
              <a:gd name="connsiteX2" fmla="*/ 4264118 w 4264118"/>
              <a:gd name="connsiteY2" fmla="*/ 776624 h 838768"/>
              <a:gd name="connsiteX3" fmla="*/ 0 w 4264118"/>
              <a:gd name="connsiteY3" fmla="*/ 838768 h 838768"/>
              <a:gd name="connsiteX4" fmla="*/ 44388 w 4264118"/>
              <a:gd name="connsiteY4" fmla="*/ 0 h 838768"/>
              <a:gd name="connsiteX0" fmla="*/ 44388 w 4272995"/>
              <a:gd name="connsiteY0" fmla="*/ 0 h 838768"/>
              <a:gd name="connsiteX1" fmla="*/ 4264118 w 4272995"/>
              <a:gd name="connsiteY1" fmla="*/ 0 h 838768"/>
              <a:gd name="connsiteX2" fmla="*/ 4272995 w 4272995"/>
              <a:gd name="connsiteY2" fmla="*/ 838768 h 838768"/>
              <a:gd name="connsiteX3" fmla="*/ 0 w 4272995"/>
              <a:gd name="connsiteY3" fmla="*/ 838768 h 838768"/>
              <a:gd name="connsiteX4" fmla="*/ 44388 w 4272995"/>
              <a:gd name="connsiteY4" fmla="*/ 0 h 83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2995" h="838768">
                <a:moveTo>
                  <a:pt x="44388" y="0"/>
                </a:moveTo>
                <a:lnTo>
                  <a:pt x="4264118" y="0"/>
                </a:lnTo>
                <a:lnTo>
                  <a:pt x="4272995" y="838768"/>
                </a:lnTo>
                <a:lnTo>
                  <a:pt x="0" y="838768"/>
                </a:lnTo>
                <a:cubicBezTo>
                  <a:pt x="263371" y="390503"/>
                  <a:pt x="29592" y="279589"/>
                  <a:pt x="44388" y="0"/>
                </a:cubicBezTo>
                <a:close/>
              </a:path>
            </a:pathLst>
          </a:cu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0682E55-A5D4-A51C-C916-B79409270F70}"/>
              </a:ext>
            </a:extLst>
          </p:cNvPr>
          <p:cNvSpPr/>
          <p:nvPr/>
        </p:nvSpPr>
        <p:spPr>
          <a:xfrm>
            <a:off x="5515113" y="3411920"/>
            <a:ext cx="4859315" cy="1173613"/>
          </a:xfrm>
          <a:custGeom>
            <a:avLst/>
            <a:gdLst>
              <a:gd name="connsiteX0" fmla="*/ 0 w 4503815"/>
              <a:gd name="connsiteY0" fmla="*/ 0 h 1493208"/>
              <a:gd name="connsiteX1" fmla="*/ 4503815 w 4503815"/>
              <a:gd name="connsiteY1" fmla="*/ 0 h 1493208"/>
              <a:gd name="connsiteX2" fmla="*/ 4503815 w 4503815"/>
              <a:gd name="connsiteY2" fmla="*/ 1493208 h 1493208"/>
              <a:gd name="connsiteX3" fmla="*/ 0 w 4503815"/>
              <a:gd name="connsiteY3" fmla="*/ 1493208 h 1493208"/>
              <a:gd name="connsiteX4" fmla="*/ 0 w 4503815"/>
              <a:gd name="connsiteY4" fmla="*/ 0 h 1493208"/>
              <a:gd name="connsiteX0" fmla="*/ 292963 w 4503815"/>
              <a:gd name="connsiteY0" fmla="*/ 0 h 1510963"/>
              <a:gd name="connsiteX1" fmla="*/ 4503815 w 4503815"/>
              <a:gd name="connsiteY1" fmla="*/ 17755 h 1510963"/>
              <a:gd name="connsiteX2" fmla="*/ 4503815 w 4503815"/>
              <a:gd name="connsiteY2" fmla="*/ 1510963 h 1510963"/>
              <a:gd name="connsiteX3" fmla="*/ 0 w 4503815"/>
              <a:gd name="connsiteY3" fmla="*/ 1510963 h 1510963"/>
              <a:gd name="connsiteX4" fmla="*/ 292963 w 4503815"/>
              <a:gd name="connsiteY4" fmla="*/ 0 h 1510963"/>
              <a:gd name="connsiteX0" fmla="*/ 292963 w 4503815"/>
              <a:gd name="connsiteY0" fmla="*/ 0 h 1510963"/>
              <a:gd name="connsiteX1" fmla="*/ 4503815 w 4503815"/>
              <a:gd name="connsiteY1" fmla="*/ 17755 h 1510963"/>
              <a:gd name="connsiteX2" fmla="*/ 4503815 w 4503815"/>
              <a:gd name="connsiteY2" fmla="*/ 1510963 h 1510963"/>
              <a:gd name="connsiteX3" fmla="*/ 0 w 4503815"/>
              <a:gd name="connsiteY3" fmla="*/ 1510963 h 1510963"/>
              <a:gd name="connsiteX4" fmla="*/ 292963 w 4503815"/>
              <a:gd name="connsiteY4" fmla="*/ 0 h 1510963"/>
              <a:gd name="connsiteX0" fmla="*/ 461639 w 4672491"/>
              <a:gd name="connsiteY0" fmla="*/ 0 h 1510963"/>
              <a:gd name="connsiteX1" fmla="*/ 4672491 w 4672491"/>
              <a:gd name="connsiteY1" fmla="*/ 17755 h 1510963"/>
              <a:gd name="connsiteX2" fmla="*/ 4672491 w 4672491"/>
              <a:gd name="connsiteY2" fmla="*/ 1510963 h 1510963"/>
              <a:gd name="connsiteX3" fmla="*/ 0 w 4672491"/>
              <a:gd name="connsiteY3" fmla="*/ 1120346 h 1510963"/>
              <a:gd name="connsiteX4" fmla="*/ 461639 w 4672491"/>
              <a:gd name="connsiteY4" fmla="*/ 0 h 1510963"/>
              <a:gd name="connsiteX0" fmla="*/ 461639 w 4672491"/>
              <a:gd name="connsiteY0" fmla="*/ 0 h 1510963"/>
              <a:gd name="connsiteX1" fmla="*/ 4672491 w 4672491"/>
              <a:gd name="connsiteY1" fmla="*/ 17755 h 1510963"/>
              <a:gd name="connsiteX2" fmla="*/ 4672491 w 4672491"/>
              <a:gd name="connsiteY2" fmla="*/ 1510963 h 1510963"/>
              <a:gd name="connsiteX3" fmla="*/ 0 w 4672491"/>
              <a:gd name="connsiteY3" fmla="*/ 1120346 h 1510963"/>
              <a:gd name="connsiteX4" fmla="*/ 461639 w 4672491"/>
              <a:gd name="connsiteY4" fmla="*/ 0 h 1510963"/>
              <a:gd name="connsiteX0" fmla="*/ 754602 w 4965454"/>
              <a:gd name="connsiteY0" fmla="*/ 0 h 1510963"/>
              <a:gd name="connsiteX1" fmla="*/ 4965454 w 4965454"/>
              <a:gd name="connsiteY1" fmla="*/ 17755 h 1510963"/>
              <a:gd name="connsiteX2" fmla="*/ 4965454 w 4965454"/>
              <a:gd name="connsiteY2" fmla="*/ 1510963 h 1510963"/>
              <a:gd name="connsiteX3" fmla="*/ 0 w 4965454"/>
              <a:gd name="connsiteY3" fmla="*/ 1182489 h 1510963"/>
              <a:gd name="connsiteX4" fmla="*/ 754602 w 4965454"/>
              <a:gd name="connsiteY4" fmla="*/ 0 h 1510963"/>
              <a:gd name="connsiteX0" fmla="*/ 754602 w 4965454"/>
              <a:gd name="connsiteY0" fmla="*/ 0 h 1200245"/>
              <a:gd name="connsiteX1" fmla="*/ 4965454 w 4965454"/>
              <a:gd name="connsiteY1" fmla="*/ 17755 h 1200245"/>
              <a:gd name="connsiteX2" fmla="*/ 4956576 w 4965454"/>
              <a:gd name="connsiteY2" fmla="*/ 1200245 h 1200245"/>
              <a:gd name="connsiteX3" fmla="*/ 0 w 4965454"/>
              <a:gd name="connsiteY3" fmla="*/ 1182489 h 1200245"/>
              <a:gd name="connsiteX4" fmla="*/ 754602 w 4965454"/>
              <a:gd name="connsiteY4" fmla="*/ 0 h 1200245"/>
              <a:gd name="connsiteX0" fmla="*/ 683581 w 4965454"/>
              <a:gd name="connsiteY0" fmla="*/ 0 h 1226878"/>
              <a:gd name="connsiteX1" fmla="*/ 4965454 w 4965454"/>
              <a:gd name="connsiteY1" fmla="*/ 44388 h 1226878"/>
              <a:gd name="connsiteX2" fmla="*/ 4956576 w 4965454"/>
              <a:gd name="connsiteY2" fmla="*/ 1226878 h 1226878"/>
              <a:gd name="connsiteX3" fmla="*/ 0 w 4965454"/>
              <a:gd name="connsiteY3" fmla="*/ 1209122 h 1226878"/>
              <a:gd name="connsiteX4" fmla="*/ 683581 w 4965454"/>
              <a:gd name="connsiteY4" fmla="*/ 0 h 1226878"/>
              <a:gd name="connsiteX0" fmla="*/ 683581 w 4965454"/>
              <a:gd name="connsiteY0" fmla="*/ 0 h 1226878"/>
              <a:gd name="connsiteX1" fmla="*/ 4965454 w 4965454"/>
              <a:gd name="connsiteY1" fmla="*/ 44388 h 1226878"/>
              <a:gd name="connsiteX2" fmla="*/ 4956576 w 4965454"/>
              <a:gd name="connsiteY2" fmla="*/ 1226878 h 1226878"/>
              <a:gd name="connsiteX3" fmla="*/ 0 w 4965454"/>
              <a:gd name="connsiteY3" fmla="*/ 1209122 h 1226878"/>
              <a:gd name="connsiteX4" fmla="*/ 683581 w 4965454"/>
              <a:gd name="connsiteY4" fmla="*/ 0 h 1226878"/>
              <a:gd name="connsiteX0" fmla="*/ 683581 w 4956969"/>
              <a:gd name="connsiteY0" fmla="*/ 0 h 1226878"/>
              <a:gd name="connsiteX1" fmla="*/ 4947698 w 4956969"/>
              <a:gd name="connsiteY1" fmla="*/ 17755 h 1226878"/>
              <a:gd name="connsiteX2" fmla="*/ 4956576 w 4956969"/>
              <a:gd name="connsiteY2" fmla="*/ 1226878 h 1226878"/>
              <a:gd name="connsiteX3" fmla="*/ 0 w 4956969"/>
              <a:gd name="connsiteY3" fmla="*/ 1209122 h 1226878"/>
              <a:gd name="connsiteX4" fmla="*/ 683581 w 4956969"/>
              <a:gd name="connsiteY4" fmla="*/ 0 h 1226878"/>
              <a:gd name="connsiteX0" fmla="*/ 594805 w 4868193"/>
              <a:gd name="connsiteY0" fmla="*/ 0 h 1226878"/>
              <a:gd name="connsiteX1" fmla="*/ 4858922 w 4868193"/>
              <a:gd name="connsiteY1" fmla="*/ 17755 h 1226878"/>
              <a:gd name="connsiteX2" fmla="*/ 4867800 w 4868193"/>
              <a:gd name="connsiteY2" fmla="*/ 1226878 h 1226878"/>
              <a:gd name="connsiteX3" fmla="*/ 0 w 4868193"/>
              <a:gd name="connsiteY3" fmla="*/ 1155856 h 1226878"/>
              <a:gd name="connsiteX4" fmla="*/ 594805 w 4868193"/>
              <a:gd name="connsiteY4" fmla="*/ 0 h 1226878"/>
              <a:gd name="connsiteX0" fmla="*/ 594805 w 4868193"/>
              <a:gd name="connsiteY0" fmla="*/ 0 h 1155857"/>
              <a:gd name="connsiteX1" fmla="*/ 4858922 w 4868193"/>
              <a:gd name="connsiteY1" fmla="*/ 17755 h 1155857"/>
              <a:gd name="connsiteX2" fmla="*/ 4867800 w 4868193"/>
              <a:gd name="connsiteY2" fmla="*/ 1155857 h 1155857"/>
              <a:gd name="connsiteX3" fmla="*/ 0 w 4868193"/>
              <a:gd name="connsiteY3" fmla="*/ 1155856 h 1155857"/>
              <a:gd name="connsiteX4" fmla="*/ 594805 w 4868193"/>
              <a:gd name="connsiteY4" fmla="*/ 0 h 1155857"/>
              <a:gd name="connsiteX0" fmla="*/ 594805 w 4868056"/>
              <a:gd name="connsiteY0" fmla="*/ 17756 h 1173613"/>
              <a:gd name="connsiteX1" fmla="*/ 4850045 w 4868056"/>
              <a:gd name="connsiteY1" fmla="*/ 0 h 1173613"/>
              <a:gd name="connsiteX2" fmla="*/ 4867800 w 4868056"/>
              <a:gd name="connsiteY2" fmla="*/ 1173613 h 1173613"/>
              <a:gd name="connsiteX3" fmla="*/ 0 w 4868056"/>
              <a:gd name="connsiteY3" fmla="*/ 1173612 h 1173613"/>
              <a:gd name="connsiteX4" fmla="*/ 594805 w 4868056"/>
              <a:gd name="connsiteY4" fmla="*/ 17756 h 1173613"/>
              <a:gd name="connsiteX0" fmla="*/ 594805 w 4859315"/>
              <a:gd name="connsiteY0" fmla="*/ 17756 h 1173613"/>
              <a:gd name="connsiteX1" fmla="*/ 4850045 w 4859315"/>
              <a:gd name="connsiteY1" fmla="*/ 0 h 1173613"/>
              <a:gd name="connsiteX2" fmla="*/ 4858922 w 4859315"/>
              <a:gd name="connsiteY2" fmla="*/ 1173613 h 1173613"/>
              <a:gd name="connsiteX3" fmla="*/ 0 w 4859315"/>
              <a:gd name="connsiteY3" fmla="*/ 1173612 h 1173613"/>
              <a:gd name="connsiteX4" fmla="*/ 594805 w 4859315"/>
              <a:gd name="connsiteY4" fmla="*/ 17756 h 1173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9315" h="1173613">
                <a:moveTo>
                  <a:pt x="594805" y="17756"/>
                </a:moveTo>
                <a:lnTo>
                  <a:pt x="4850045" y="0"/>
                </a:lnTo>
                <a:cubicBezTo>
                  <a:pt x="4847086" y="394163"/>
                  <a:pt x="4861881" y="779450"/>
                  <a:pt x="4858922" y="1173613"/>
                </a:cubicBezTo>
                <a:lnTo>
                  <a:pt x="0" y="1173612"/>
                </a:lnTo>
                <a:cubicBezTo>
                  <a:pt x="399495" y="820879"/>
                  <a:pt x="798992" y="983049"/>
                  <a:pt x="594805" y="17756"/>
                </a:cubicBezTo>
                <a:close/>
              </a:path>
            </a:pathLst>
          </a:cu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ABE298E-FCEF-4242-2438-0F0ACACEBA2F}"/>
              </a:ext>
            </a:extLst>
          </p:cNvPr>
          <p:cNvSpPr/>
          <p:nvPr/>
        </p:nvSpPr>
        <p:spPr>
          <a:xfrm>
            <a:off x="5781447" y="1329344"/>
            <a:ext cx="4610346" cy="1262389"/>
          </a:xfrm>
          <a:custGeom>
            <a:avLst/>
            <a:gdLst>
              <a:gd name="connsiteX0" fmla="*/ 0 w 4503815"/>
              <a:gd name="connsiteY0" fmla="*/ 0 h 1493208"/>
              <a:gd name="connsiteX1" fmla="*/ 4503815 w 4503815"/>
              <a:gd name="connsiteY1" fmla="*/ 0 h 1493208"/>
              <a:gd name="connsiteX2" fmla="*/ 4503815 w 4503815"/>
              <a:gd name="connsiteY2" fmla="*/ 1493208 h 1493208"/>
              <a:gd name="connsiteX3" fmla="*/ 0 w 4503815"/>
              <a:gd name="connsiteY3" fmla="*/ 1493208 h 1493208"/>
              <a:gd name="connsiteX4" fmla="*/ 0 w 4503815"/>
              <a:gd name="connsiteY4" fmla="*/ 0 h 1493208"/>
              <a:gd name="connsiteX0" fmla="*/ 230819 w 4503815"/>
              <a:gd name="connsiteY0" fmla="*/ 0 h 1502086"/>
              <a:gd name="connsiteX1" fmla="*/ 4503815 w 4503815"/>
              <a:gd name="connsiteY1" fmla="*/ 8878 h 1502086"/>
              <a:gd name="connsiteX2" fmla="*/ 4503815 w 4503815"/>
              <a:gd name="connsiteY2" fmla="*/ 1502086 h 1502086"/>
              <a:gd name="connsiteX3" fmla="*/ 0 w 4503815"/>
              <a:gd name="connsiteY3" fmla="*/ 1502086 h 1502086"/>
              <a:gd name="connsiteX4" fmla="*/ 230819 w 4503815"/>
              <a:gd name="connsiteY4" fmla="*/ 0 h 1502086"/>
              <a:gd name="connsiteX0" fmla="*/ 328473 w 4601469"/>
              <a:gd name="connsiteY0" fmla="*/ 0 h 1502086"/>
              <a:gd name="connsiteX1" fmla="*/ 4601469 w 4601469"/>
              <a:gd name="connsiteY1" fmla="*/ 8878 h 1502086"/>
              <a:gd name="connsiteX2" fmla="*/ 4601469 w 4601469"/>
              <a:gd name="connsiteY2" fmla="*/ 1502086 h 1502086"/>
              <a:gd name="connsiteX3" fmla="*/ 0 w 4601469"/>
              <a:gd name="connsiteY3" fmla="*/ 1226878 h 1502086"/>
              <a:gd name="connsiteX4" fmla="*/ 328473 w 4601469"/>
              <a:gd name="connsiteY4" fmla="*/ 0 h 1502086"/>
              <a:gd name="connsiteX0" fmla="*/ 328473 w 4601469"/>
              <a:gd name="connsiteY0" fmla="*/ 0 h 1502086"/>
              <a:gd name="connsiteX1" fmla="*/ 4601469 w 4601469"/>
              <a:gd name="connsiteY1" fmla="*/ 8878 h 1502086"/>
              <a:gd name="connsiteX2" fmla="*/ 4601469 w 4601469"/>
              <a:gd name="connsiteY2" fmla="*/ 1502086 h 1502086"/>
              <a:gd name="connsiteX3" fmla="*/ 0 w 4601469"/>
              <a:gd name="connsiteY3" fmla="*/ 1226878 h 1502086"/>
              <a:gd name="connsiteX4" fmla="*/ 328473 w 4601469"/>
              <a:gd name="connsiteY4" fmla="*/ 0 h 1502086"/>
              <a:gd name="connsiteX0" fmla="*/ 381739 w 4601469"/>
              <a:gd name="connsiteY0" fmla="*/ 0 h 1502086"/>
              <a:gd name="connsiteX1" fmla="*/ 4601469 w 4601469"/>
              <a:gd name="connsiteY1" fmla="*/ 8878 h 1502086"/>
              <a:gd name="connsiteX2" fmla="*/ 4601469 w 4601469"/>
              <a:gd name="connsiteY2" fmla="*/ 1502086 h 1502086"/>
              <a:gd name="connsiteX3" fmla="*/ 0 w 4601469"/>
              <a:gd name="connsiteY3" fmla="*/ 1226878 h 1502086"/>
              <a:gd name="connsiteX4" fmla="*/ 381739 w 4601469"/>
              <a:gd name="connsiteY4" fmla="*/ 0 h 1502086"/>
              <a:gd name="connsiteX0" fmla="*/ 381739 w 4601469"/>
              <a:gd name="connsiteY0" fmla="*/ 0 h 1502086"/>
              <a:gd name="connsiteX1" fmla="*/ 4601469 w 4601469"/>
              <a:gd name="connsiteY1" fmla="*/ 8878 h 1502086"/>
              <a:gd name="connsiteX2" fmla="*/ 4601469 w 4601469"/>
              <a:gd name="connsiteY2" fmla="*/ 1502086 h 1502086"/>
              <a:gd name="connsiteX3" fmla="*/ 0 w 4601469"/>
              <a:gd name="connsiteY3" fmla="*/ 1226878 h 1502086"/>
              <a:gd name="connsiteX4" fmla="*/ 381739 w 4601469"/>
              <a:gd name="connsiteY4" fmla="*/ 0 h 1502086"/>
              <a:gd name="connsiteX0" fmla="*/ 381739 w 4610346"/>
              <a:gd name="connsiteY0" fmla="*/ 0 h 1262389"/>
              <a:gd name="connsiteX1" fmla="*/ 4601469 w 4610346"/>
              <a:gd name="connsiteY1" fmla="*/ 8878 h 1262389"/>
              <a:gd name="connsiteX2" fmla="*/ 4610346 w 4610346"/>
              <a:gd name="connsiteY2" fmla="*/ 1262389 h 1262389"/>
              <a:gd name="connsiteX3" fmla="*/ 0 w 4610346"/>
              <a:gd name="connsiteY3" fmla="*/ 1226878 h 1262389"/>
              <a:gd name="connsiteX4" fmla="*/ 381739 w 4610346"/>
              <a:gd name="connsiteY4" fmla="*/ 0 h 126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0346" h="1262389">
                <a:moveTo>
                  <a:pt x="381739" y="0"/>
                </a:moveTo>
                <a:lnTo>
                  <a:pt x="4601469" y="8878"/>
                </a:lnTo>
                <a:lnTo>
                  <a:pt x="4610346" y="1262389"/>
                </a:lnTo>
                <a:lnTo>
                  <a:pt x="0" y="1226878"/>
                </a:lnTo>
                <a:cubicBezTo>
                  <a:pt x="810827" y="587100"/>
                  <a:pt x="352147" y="426714"/>
                  <a:pt x="381739" y="0"/>
                </a:cubicBezTo>
                <a:close/>
              </a:path>
            </a:pathLst>
          </a:custGeom>
          <a:gradFill flip="none" rotWithShape="1">
            <a:gsLst>
              <a:gs pos="0">
                <a:srgbClr val="006699">
                  <a:shade val="30000"/>
                  <a:satMod val="115000"/>
                </a:srgbClr>
              </a:gs>
              <a:gs pos="33000">
                <a:srgbClr val="006699">
                  <a:shade val="67500"/>
                  <a:satMod val="115000"/>
                </a:srgbClr>
              </a:gs>
              <a:gs pos="100000">
                <a:srgbClr val="33CCCC"/>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p:cNvGrpSpPr>
            <a:grpSpLocks noChangeAspect="1"/>
          </p:cNvGrpSpPr>
          <p:nvPr/>
        </p:nvGrpSpPr>
        <p:grpSpPr>
          <a:xfrm>
            <a:off x="4625448" y="966333"/>
            <a:ext cx="1663105" cy="1656610"/>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cstate="print">
                <a:extLst>
                  <a:ext uri="{28A0092B-C50C-407E-A947-70E740481C1C}">
                    <a14:useLocalDpi xmlns:a14="http://schemas.microsoft.com/office/drawing/2010/main"/>
                  </a:ext>
                </a:extLst>
              </a:blip>
              <a:stretch>
                <a:fillRect l="223" r="223"/>
              </a:stretch>
            </a:blipFill>
          </p:spPr>
          <p:txBody>
            <a:bodyPr/>
            <a:lstStyle/>
            <a:p>
              <a:endParaRPr lang="en-US"/>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6948A"/>
            </a:solidFill>
          </p:spPr>
          <p:txBody>
            <a:bodyPr/>
            <a:lstStyle/>
            <a:p>
              <a:endParaRPr lang="en-US"/>
            </a:p>
          </p:txBody>
        </p:sp>
      </p:grpSp>
      <p:grpSp>
        <p:nvGrpSpPr>
          <p:cNvPr id="11" name="Group 11"/>
          <p:cNvGrpSpPr>
            <a:grpSpLocks noChangeAspect="1"/>
          </p:cNvGrpSpPr>
          <p:nvPr/>
        </p:nvGrpSpPr>
        <p:grpSpPr>
          <a:xfrm>
            <a:off x="4551134" y="2941592"/>
            <a:ext cx="1663105" cy="1656610"/>
            <a:chOff x="0" y="0"/>
            <a:chExt cx="6502400" cy="6477000"/>
          </a:xfrm>
        </p:grpSpPr>
        <p:sp>
          <p:nvSpPr>
            <p:cNvPr id="12" name="Freeform 12"/>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a:p>
          </p:txBody>
        </p:sp>
        <p:sp>
          <p:nvSpPr>
            <p:cNvPr id="13" name="Freeform 1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6948A"/>
            </a:solidFill>
          </p:spPr>
          <p:txBody>
            <a:bodyPr/>
            <a:lstStyle/>
            <a:p>
              <a:endParaRPr lang="en-US"/>
            </a:p>
          </p:txBody>
        </p:sp>
      </p:grpSp>
      <p:grpSp>
        <p:nvGrpSpPr>
          <p:cNvPr id="17" name="Group 17"/>
          <p:cNvGrpSpPr>
            <a:grpSpLocks noChangeAspect="1"/>
          </p:cNvGrpSpPr>
          <p:nvPr/>
        </p:nvGrpSpPr>
        <p:grpSpPr>
          <a:xfrm>
            <a:off x="4614220" y="5094285"/>
            <a:ext cx="1663105" cy="1656610"/>
            <a:chOff x="0" y="0"/>
            <a:chExt cx="6502400" cy="6477000"/>
          </a:xfrm>
        </p:grpSpPr>
        <p:sp>
          <p:nvSpPr>
            <p:cNvPr id="18" name="Freeform 1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a:p>
          </p:txBody>
        </p:sp>
        <p:sp>
          <p:nvSpPr>
            <p:cNvPr id="19" name="Freeform 1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6948A"/>
            </a:solidFill>
          </p:spPr>
          <p:txBody>
            <a:bodyPr/>
            <a:lstStyle/>
            <a:p>
              <a:endParaRPr lang="en-US"/>
            </a:p>
          </p:txBody>
        </p:sp>
      </p:grpSp>
      <p:sp>
        <p:nvSpPr>
          <p:cNvPr id="20" name="Freeform 20"/>
          <p:cNvSpPr/>
          <p:nvPr/>
        </p:nvSpPr>
        <p:spPr>
          <a:xfrm>
            <a:off x="11111114" y="-521182"/>
            <a:ext cx="2668558" cy="2174875"/>
          </a:xfrm>
          <a:custGeom>
            <a:avLst/>
            <a:gdLst/>
            <a:ahLst/>
            <a:cxnLst/>
            <a:rect l="l" t="t" r="r" b="b"/>
            <a:pathLst>
              <a:path w="4002837" h="3262312">
                <a:moveTo>
                  <a:pt x="0" y="0"/>
                </a:moveTo>
                <a:lnTo>
                  <a:pt x="4002837" y="0"/>
                </a:lnTo>
                <a:lnTo>
                  <a:pt x="4002837" y="3262312"/>
                </a:lnTo>
                <a:lnTo>
                  <a:pt x="0" y="3262312"/>
                </a:lnTo>
                <a:lnTo>
                  <a:pt x="0" y="0"/>
                </a:lnTo>
                <a:close/>
              </a:path>
            </a:pathLst>
          </a:custGeom>
          <a:blipFill>
            <a:blip r:embed="rId5"/>
            <a:stretch>
              <a:fillRect/>
            </a:stretch>
          </a:blipFill>
        </p:spPr>
        <p:txBody>
          <a:bodyPr/>
          <a:lstStyle/>
          <a:p>
            <a:endParaRPr lang="en-US"/>
          </a:p>
        </p:txBody>
      </p:sp>
      <p:sp>
        <p:nvSpPr>
          <p:cNvPr id="21" name="Freeform 21"/>
          <p:cNvSpPr/>
          <p:nvPr/>
        </p:nvSpPr>
        <p:spPr>
          <a:xfrm>
            <a:off x="-1789962" y="3528715"/>
            <a:ext cx="5692740" cy="6017598"/>
          </a:xfrm>
          <a:custGeom>
            <a:avLst/>
            <a:gdLst/>
            <a:ahLst/>
            <a:cxnLst/>
            <a:rect l="l" t="t" r="r" b="b"/>
            <a:pathLst>
              <a:path w="8539110" h="9026397">
                <a:moveTo>
                  <a:pt x="0" y="0"/>
                </a:moveTo>
                <a:lnTo>
                  <a:pt x="8539110" y="0"/>
                </a:lnTo>
                <a:lnTo>
                  <a:pt x="8539110" y="9026397"/>
                </a:lnTo>
                <a:lnTo>
                  <a:pt x="0" y="9026397"/>
                </a:lnTo>
                <a:lnTo>
                  <a:pt x="0" y="0"/>
                </a:lnTo>
                <a:close/>
              </a:path>
            </a:pathLst>
          </a:custGeom>
          <a:blipFill>
            <a:blip r:embed="rId6"/>
            <a:stretch>
              <a:fillRect/>
            </a:stretch>
          </a:blipFill>
        </p:spPr>
        <p:txBody>
          <a:bodyPr/>
          <a:lstStyle/>
          <a:p>
            <a:endParaRPr lang="en-US"/>
          </a:p>
        </p:txBody>
      </p:sp>
      <p:sp>
        <p:nvSpPr>
          <p:cNvPr id="22" name="Freeform 22"/>
          <p:cNvSpPr/>
          <p:nvPr/>
        </p:nvSpPr>
        <p:spPr>
          <a:xfrm>
            <a:off x="10762167" y="5432623"/>
            <a:ext cx="2859667" cy="2727408"/>
          </a:xfrm>
          <a:custGeom>
            <a:avLst/>
            <a:gdLst/>
            <a:ahLst/>
            <a:cxnLst/>
            <a:rect l="l" t="t" r="r" b="b"/>
            <a:pathLst>
              <a:path w="4289501" h="4091112">
                <a:moveTo>
                  <a:pt x="0" y="0"/>
                </a:moveTo>
                <a:lnTo>
                  <a:pt x="4289502" y="0"/>
                </a:lnTo>
                <a:lnTo>
                  <a:pt x="4289502" y="4091111"/>
                </a:lnTo>
                <a:lnTo>
                  <a:pt x="0" y="4091111"/>
                </a:lnTo>
                <a:lnTo>
                  <a:pt x="0" y="0"/>
                </a:lnTo>
                <a:close/>
              </a:path>
            </a:pathLst>
          </a:custGeom>
          <a:blipFill>
            <a:blip r:embed="rId7"/>
            <a:stretch>
              <a:fillRect/>
            </a:stretch>
          </a:blipFill>
        </p:spPr>
        <p:txBody>
          <a:bodyPr/>
          <a:lstStyle/>
          <a:p>
            <a:endParaRPr lang="en-US"/>
          </a:p>
        </p:txBody>
      </p:sp>
      <p:sp>
        <p:nvSpPr>
          <p:cNvPr id="23" name="TextBox 23"/>
          <p:cNvSpPr txBox="1"/>
          <p:nvPr/>
        </p:nvSpPr>
        <p:spPr>
          <a:xfrm>
            <a:off x="6445431" y="1524521"/>
            <a:ext cx="3198411" cy="872034"/>
          </a:xfrm>
          <a:prstGeom prst="rect">
            <a:avLst/>
          </a:prstGeom>
        </p:spPr>
        <p:txBody>
          <a:bodyPr wrap="square" lIns="0" tIns="0" rIns="0" bIns="0" rtlCol="0" anchor="t">
            <a:spAutoFit/>
          </a:bodyPr>
          <a:lstStyle>
            <a:defPPr>
              <a:defRPr lang="en-US"/>
            </a:defPPr>
            <a:lvl1pPr>
              <a:lnSpc>
                <a:spcPts val="2335"/>
              </a:lnSpc>
              <a:spcBef>
                <a:spcPct val="0"/>
              </a:spcBef>
              <a:defRPr b="1">
                <a:solidFill>
                  <a:srgbClr val="FFFFFF"/>
                </a:solidFill>
                <a:ea typeface="Open Sans Bold"/>
                <a:cs typeface="Open Sans Bold"/>
              </a:defRPr>
            </a:lvl1pPr>
          </a:lstStyle>
          <a:p>
            <a:r>
              <a:rPr lang="en-US" dirty="0">
                <a:sym typeface="Open Sans Bold"/>
              </a:rPr>
              <a:t>Cells that are beyond repair or have outlived their usefulness must be cleared from the body</a:t>
            </a:r>
          </a:p>
        </p:txBody>
      </p:sp>
      <p:sp>
        <p:nvSpPr>
          <p:cNvPr id="24" name="TextBox 24"/>
          <p:cNvSpPr txBox="1"/>
          <p:nvPr/>
        </p:nvSpPr>
        <p:spPr>
          <a:xfrm>
            <a:off x="6445431" y="3562709"/>
            <a:ext cx="3854129" cy="872034"/>
          </a:xfrm>
          <a:prstGeom prst="rect">
            <a:avLst/>
          </a:prstGeom>
        </p:spPr>
        <p:txBody>
          <a:bodyPr wrap="square" lIns="0" tIns="0" rIns="0" bIns="0" rtlCol="0" anchor="t">
            <a:spAutoFit/>
          </a:bodyPr>
          <a:lstStyle/>
          <a:p>
            <a:pPr>
              <a:lnSpc>
                <a:spcPts val="2335"/>
              </a:lnSpc>
              <a:spcBef>
                <a:spcPct val="0"/>
              </a:spcBef>
            </a:pPr>
            <a:r>
              <a:rPr lang="en-US" b="1" dirty="0">
                <a:solidFill>
                  <a:srgbClr val="FFFFFF"/>
                </a:solidFill>
                <a:ea typeface="Open Sans Bold"/>
                <a:cs typeface="Open Sans Bold"/>
                <a:sym typeface="Open Sans Bold"/>
              </a:rPr>
              <a:t>Mitochondria can release a series of molecules that trigger the dismantling of a cell cleanly and efficiently</a:t>
            </a:r>
          </a:p>
        </p:txBody>
      </p:sp>
      <p:sp>
        <p:nvSpPr>
          <p:cNvPr id="25" name="TextBox 25"/>
          <p:cNvSpPr txBox="1"/>
          <p:nvPr/>
        </p:nvSpPr>
        <p:spPr>
          <a:xfrm>
            <a:off x="1056408" y="220236"/>
            <a:ext cx="10602192" cy="615553"/>
          </a:xfrm>
          <a:prstGeom prst="rect">
            <a:avLst/>
          </a:prstGeom>
        </p:spPr>
        <p:txBody>
          <a:bodyPr wrap="square" lIns="0" tIns="0" rIns="0" bIns="0" rtlCol="0" anchor="t">
            <a:spAutoFit/>
          </a:bodyPr>
          <a:lstStyle/>
          <a:p>
            <a:pPr>
              <a:lnSpc>
                <a:spcPts val="4770"/>
              </a:lnSpc>
            </a:pPr>
            <a:r>
              <a:rPr lang="en-US" sz="4000" b="1" spc="78" dirty="0">
                <a:solidFill>
                  <a:schemeClr val="bg1"/>
                </a:solidFill>
                <a:latin typeface="+mj-lt"/>
                <a:ea typeface="Poppins Ultra-Bold"/>
                <a:cs typeface="Poppins Ultra-Bold"/>
                <a:sym typeface="Poppins Ultra-Bold"/>
              </a:rPr>
              <a:t>Management of Programmed Cell Death</a:t>
            </a:r>
          </a:p>
        </p:txBody>
      </p:sp>
      <p:sp>
        <p:nvSpPr>
          <p:cNvPr id="26" name="TextBox 26"/>
          <p:cNvSpPr txBox="1"/>
          <p:nvPr/>
        </p:nvSpPr>
        <p:spPr>
          <a:xfrm>
            <a:off x="6445431" y="5648487"/>
            <a:ext cx="3383067" cy="577081"/>
          </a:xfrm>
          <a:prstGeom prst="rect">
            <a:avLst/>
          </a:prstGeom>
        </p:spPr>
        <p:txBody>
          <a:bodyPr wrap="square" lIns="0" tIns="0" rIns="0" bIns="0" rtlCol="0" anchor="t">
            <a:spAutoFit/>
          </a:bodyPr>
          <a:lstStyle>
            <a:defPPr>
              <a:defRPr lang="en-US"/>
            </a:defPPr>
            <a:lvl1pPr>
              <a:lnSpc>
                <a:spcPts val="2335"/>
              </a:lnSpc>
              <a:spcBef>
                <a:spcPct val="0"/>
              </a:spcBef>
              <a:defRPr b="1">
                <a:solidFill>
                  <a:srgbClr val="FFFFFF"/>
                </a:solidFill>
                <a:ea typeface="Open Sans Bold"/>
                <a:cs typeface="Open Sans Bold"/>
              </a:defRPr>
            </a:lvl1pPr>
          </a:lstStyle>
          <a:p>
            <a:r>
              <a:rPr lang="en-US" dirty="0">
                <a:sym typeface="Open Sans Bold"/>
              </a:rPr>
              <a:t>Apoptotic “flashes” can also be used to “reset” a cell’s metabolism</a:t>
            </a:r>
          </a:p>
        </p:txBody>
      </p:sp>
      <p:grpSp>
        <p:nvGrpSpPr>
          <p:cNvPr id="31" name="Group 30">
            <a:extLst>
              <a:ext uri="{FF2B5EF4-FFF2-40B4-BE49-F238E27FC236}">
                <a16:creationId xmlns:a16="http://schemas.microsoft.com/office/drawing/2014/main" id="{7979C1F4-7D94-6F45-B28E-1733B238A6C0}"/>
              </a:ext>
            </a:extLst>
          </p:cNvPr>
          <p:cNvGrpSpPr/>
          <p:nvPr/>
        </p:nvGrpSpPr>
        <p:grpSpPr>
          <a:xfrm>
            <a:off x="160274" y="202610"/>
            <a:ext cx="777895" cy="727289"/>
            <a:chOff x="172261" y="-9611"/>
            <a:chExt cx="777895" cy="727289"/>
          </a:xfrm>
        </p:grpSpPr>
        <p:sp>
          <p:nvSpPr>
            <p:cNvPr id="28" name="Freeform 28"/>
            <p:cNvSpPr/>
            <p:nvPr/>
          </p:nvSpPr>
          <p:spPr>
            <a:xfrm>
              <a:off x="172261" y="49175"/>
              <a:ext cx="777895" cy="668503"/>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16948A"/>
            </a:solidFill>
            <a:ln>
              <a:solidFill>
                <a:schemeClr val="bg1"/>
              </a:solidFill>
            </a:ln>
          </p:spPr>
          <p:txBody>
            <a:bodyPr/>
            <a:lstStyle/>
            <a:p>
              <a:endParaRPr lang="en-US"/>
            </a:p>
          </p:txBody>
        </p:sp>
        <p:sp>
          <p:nvSpPr>
            <p:cNvPr id="29" name="TextBox 29"/>
            <p:cNvSpPr txBox="1"/>
            <p:nvPr/>
          </p:nvSpPr>
          <p:spPr>
            <a:xfrm>
              <a:off x="281653" y="-9611"/>
              <a:ext cx="559112" cy="723199"/>
            </a:xfrm>
            <a:prstGeom prst="rect">
              <a:avLst/>
            </a:prstGeom>
          </p:spPr>
          <p:txBody>
            <a:bodyPr lIns="33867" tIns="33867" rIns="33867" bIns="33867" rtlCol="0" anchor="ctr"/>
            <a:lstStyle/>
            <a:p>
              <a:pPr algn="ctr">
                <a:lnSpc>
                  <a:spcPts val="2986"/>
                </a:lnSpc>
              </a:pPr>
              <a:r>
                <a:rPr lang="en-US" sz="2133" b="1" spc="109" dirty="0">
                  <a:solidFill>
                    <a:srgbClr val="FFFFFF"/>
                  </a:solidFill>
                  <a:latin typeface="Open Sans Bold"/>
                  <a:ea typeface="Open Sans Bold"/>
                  <a:cs typeface="Open Sans Bold"/>
                  <a:sym typeface="Open Sans Bold"/>
                </a:rPr>
                <a:t>2</a:t>
              </a:r>
            </a:p>
          </p:txBody>
        </p:sp>
      </p:grpSp>
      <p:sp>
        <p:nvSpPr>
          <p:cNvPr id="48" name="Freeform 11">
            <a:extLst>
              <a:ext uri="{FF2B5EF4-FFF2-40B4-BE49-F238E27FC236}">
                <a16:creationId xmlns:a16="http://schemas.microsoft.com/office/drawing/2014/main" id="{240FD93A-AD51-3B25-572B-0B92A6A135F7}"/>
              </a:ext>
            </a:extLst>
          </p:cNvPr>
          <p:cNvSpPr/>
          <p:nvPr/>
        </p:nvSpPr>
        <p:spPr>
          <a:xfrm rot="9267724">
            <a:off x="11150091" y="5395336"/>
            <a:ext cx="816195" cy="365794"/>
          </a:xfrm>
          <a:custGeom>
            <a:avLst/>
            <a:gdLst/>
            <a:ahLst/>
            <a:cxnLst/>
            <a:rect l="l" t="t" r="r" b="b"/>
            <a:pathLst>
              <a:path w="1190483" h="672453">
                <a:moveTo>
                  <a:pt x="0" y="0"/>
                </a:moveTo>
                <a:lnTo>
                  <a:pt x="1190483" y="0"/>
                </a:lnTo>
                <a:lnTo>
                  <a:pt x="1190483" y="672454"/>
                </a:lnTo>
                <a:lnTo>
                  <a:pt x="0" y="672454"/>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C27EB99A-EC32-0555-A3E9-A35502B11097}"/>
              </a:ext>
            </a:extLst>
          </p:cNvPr>
          <p:cNvPicPr>
            <a:picLocks noChangeAspect="1"/>
          </p:cNvPicPr>
          <p:nvPr/>
        </p:nvPicPr>
        <p:blipFill>
          <a:blip r:embed="rId9"/>
          <a:stretch>
            <a:fillRect/>
          </a:stretch>
        </p:blipFill>
        <p:spPr>
          <a:xfrm>
            <a:off x="9873898" y="6625221"/>
            <a:ext cx="6889077" cy="323116"/>
          </a:xfrm>
          <a:prstGeom prst="rect">
            <a:avLst/>
          </a:prstGeom>
        </p:spPr>
      </p:pic>
      <p:sp>
        <p:nvSpPr>
          <p:cNvPr id="9" name="TextBox 8">
            <a:extLst>
              <a:ext uri="{FF2B5EF4-FFF2-40B4-BE49-F238E27FC236}">
                <a16:creationId xmlns:a16="http://schemas.microsoft.com/office/drawing/2014/main" id="{BEEEA9DD-3188-3DE6-2979-FC59B97A6C72}"/>
              </a:ext>
            </a:extLst>
          </p:cNvPr>
          <p:cNvSpPr txBox="1"/>
          <p:nvPr/>
        </p:nvSpPr>
        <p:spPr>
          <a:xfrm>
            <a:off x="496017" y="1836200"/>
            <a:ext cx="3267739" cy="1200329"/>
          </a:xfrm>
          <a:prstGeom prst="rect">
            <a:avLst/>
          </a:prstGeom>
          <a:solidFill>
            <a:srgbClr val="3C38BF"/>
          </a:solidFill>
        </p:spPr>
        <p:txBody>
          <a:bodyPr wrap="square" rtlCol="0">
            <a:spAutoFit/>
          </a:bodyPr>
          <a:lstStyle/>
          <a:p>
            <a:r>
              <a:rPr lang="en-US" dirty="0">
                <a:solidFill>
                  <a:schemeClr val="bg1"/>
                </a:solidFill>
              </a:rPr>
              <a:t>Ubiquinol and ubiquinone have been shown to modulate apoptosis to promote homeostasis.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53729</TotalTime>
  <Words>2616</Words>
  <Application>Microsoft Office PowerPoint</Application>
  <PresentationFormat>Widescreen</PresentationFormat>
  <Paragraphs>245</Paragraphs>
  <Slides>29</Slides>
  <Notes>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29</vt:i4>
      </vt:variant>
    </vt:vector>
  </HeadingPairs>
  <TitlesOfParts>
    <vt:vector size="45" baseType="lpstr">
      <vt:lpstr>BlinkMacSystemFont</vt:lpstr>
      <vt:lpstr>Calibri (MS)</vt:lpstr>
      <vt:lpstr>Montserrat Bold</vt:lpstr>
      <vt:lpstr>Open Sans Extra Bold</vt:lpstr>
      <vt:lpstr>Poppins Ultra-Bold</vt:lpstr>
      <vt:lpstr>STIXGeneral-Bold</vt:lpstr>
      <vt:lpstr>Arial</vt:lpstr>
      <vt:lpstr>Calibri</vt:lpstr>
      <vt:lpstr>Calibri Light</vt:lpstr>
      <vt:lpstr>Open Sans</vt:lpstr>
      <vt:lpstr>Open Sans Bold</vt:lpstr>
      <vt:lpstr>Open Sans Light</vt:lpstr>
      <vt:lpstr>Times New Roman</vt:lpstr>
      <vt:lpstr>Wingdings</vt:lpstr>
      <vt:lpstr>Office Theme</vt:lpstr>
      <vt:lpstr>Custom Design</vt:lpstr>
      <vt:lpstr>Good Things Come in Small Packages:  The Role of Mitochondria in Women’s Health</vt:lpstr>
      <vt:lpstr>PowerPoint Presentation</vt:lpstr>
      <vt:lpstr>Mitochondria</vt:lpstr>
      <vt:lpstr>What is Ubiquinol?</vt:lpstr>
      <vt:lpstr>PowerPoint Presentation</vt:lpstr>
      <vt:lpstr>PowerPoint Presentation</vt:lpstr>
      <vt:lpstr>PowerPoint Presentation</vt:lpstr>
      <vt:lpstr>Mitochondrial Fission and Fusion</vt:lpstr>
      <vt:lpstr>PowerPoint Presentation</vt:lpstr>
      <vt:lpstr>PowerPoint Presentation</vt:lpstr>
      <vt:lpstr>PowerPoint Presentation</vt:lpstr>
      <vt:lpstr>PowerPoint Presentation</vt:lpstr>
      <vt:lpstr>PowerPoint Presentation</vt:lpstr>
      <vt:lpstr>PowerPoint Presentation</vt:lpstr>
      <vt:lpstr>Cardiovascular Health</vt:lpstr>
      <vt:lpstr>Ubiquinol Lives Right Where it is Needed</vt:lpstr>
      <vt:lpstr>Ubiquinol Supplementation Improves Vascular Health in Healthy Older Adults</vt:lpstr>
      <vt:lpstr>PowerPoint Presentation</vt:lpstr>
      <vt:lpstr>Reproductive Health</vt:lpstr>
      <vt:lpstr>Ubiquinol in Women’s Reproductive Health</vt:lpstr>
      <vt:lpstr>In Vitro Fertilization Process</vt:lpstr>
      <vt:lpstr>CoQ10 Clinical Study Shows Benefits for Women Undergoing IVF</vt:lpstr>
      <vt:lpstr>PowerPoint Presentation</vt:lpstr>
      <vt:lpstr>Clinical Study Shows Ubiquinol Supports Health and Wellbeing for Post-Menopausal Women</vt:lpstr>
      <vt:lpstr>Consumer Study Shows Ubiquinol Supports Health and Wellbeing for Post-Menopausal Women</vt:lpstr>
      <vt:lpstr>PowerPoint Presentation</vt:lpstr>
      <vt:lpstr>CoQ10/Ubiquinol Ratio Correlates with Healthy Aging</vt:lpstr>
      <vt:lpstr>PowerPoint Presentation</vt:lpstr>
      <vt:lpstr>Thank you for your attention!  Happy to take your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Fernandez, Jennifer</dc:creator>
  <cp:lastModifiedBy>Eberly, Heather</cp:lastModifiedBy>
  <cp:revision>206</cp:revision>
  <dcterms:created xsi:type="dcterms:W3CDTF">2022-03-31T15:20:22Z</dcterms:created>
  <dcterms:modified xsi:type="dcterms:W3CDTF">2025-11-26T16:53:05Z</dcterms:modified>
</cp:coreProperties>
</file>