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1" r:id="rId2"/>
    <p:sldId id="305" r:id="rId3"/>
    <p:sldId id="306" r:id="rId4"/>
    <p:sldId id="269" r:id="rId5"/>
    <p:sldId id="308" r:id="rId6"/>
    <p:sldId id="265" r:id="rId7"/>
    <p:sldId id="263" r:id="rId8"/>
    <p:sldId id="281" r:id="rId9"/>
    <p:sldId id="307" r:id="rId10"/>
    <p:sldId id="311" r:id="rId11"/>
    <p:sldId id="312" r:id="rId12"/>
    <p:sldId id="286" r:id="rId13"/>
    <p:sldId id="287" r:id="rId14"/>
    <p:sldId id="294" r:id="rId15"/>
    <p:sldId id="316" r:id="rId16"/>
    <p:sldId id="318"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2"/>
    <p:restoredTop sz="94643"/>
  </p:normalViewPr>
  <p:slideViewPr>
    <p:cSldViewPr snapToGrid="0">
      <p:cViewPr varScale="1">
        <p:scale>
          <a:sx n="105" d="100"/>
          <a:sy n="105"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37D94-03B4-46AA-9FA0-CEBA449249C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8907B1D-88F1-4F5C-A621-F9FBBB1B2E05}">
      <dgm:prSet/>
      <dgm:spPr/>
      <dgm:t>
        <a:bodyPr/>
        <a:lstStyle/>
        <a:p>
          <a:r>
            <a:rPr lang="en-US"/>
            <a:t>Creatine is a naturally occurring molecule in the human body.</a:t>
          </a:r>
        </a:p>
      </dgm:t>
    </dgm:pt>
    <dgm:pt modelId="{3C58A70E-8A54-4A0C-9C0B-90E9E4FC3D08}" type="parTrans" cxnId="{33A9C121-C7C5-4854-9008-D52DD7B92CCB}">
      <dgm:prSet/>
      <dgm:spPr/>
      <dgm:t>
        <a:bodyPr/>
        <a:lstStyle/>
        <a:p>
          <a:endParaRPr lang="en-US"/>
        </a:p>
      </dgm:t>
    </dgm:pt>
    <dgm:pt modelId="{42DC2BD1-0991-426B-9896-B2A8E1811DF1}" type="sibTrans" cxnId="{33A9C121-C7C5-4854-9008-D52DD7B92CCB}">
      <dgm:prSet/>
      <dgm:spPr/>
      <dgm:t>
        <a:bodyPr/>
        <a:lstStyle/>
        <a:p>
          <a:endParaRPr lang="en-US"/>
        </a:p>
      </dgm:t>
    </dgm:pt>
    <dgm:pt modelId="{058A5819-3B6B-4F33-AE7F-7C2FDCC6D741}">
      <dgm:prSet/>
      <dgm:spPr/>
      <dgm:t>
        <a:bodyPr/>
        <a:lstStyle/>
        <a:p>
          <a:r>
            <a:rPr lang="en-US"/>
            <a:t>It is endogenously produced by the combination of the amino acids methionine, glycine, and arginine.</a:t>
          </a:r>
        </a:p>
      </dgm:t>
    </dgm:pt>
    <dgm:pt modelId="{75AC065C-941B-4B96-9227-884E740390AE}" type="parTrans" cxnId="{1C1D7FE7-4E93-42E4-816B-E3EFB0696AB6}">
      <dgm:prSet/>
      <dgm:spPr/>
      <dgm:t>
        <a:bodyPr/>
        <a:lstStyle/>
        <a:p>
          <a:endParaRPr lang="en-US"/>
        </a:p>
      </dgm:t>
    </dgm:pt>
    <dgm:pt modelId="{B6319489-81BA-49F0-A2DD-9461E49370E8}" type="sibTrans" cxnId="{1C1D7FE7-4E93-42E4-816B-E3EFB0696AB6}">
      <dgm:prSet/>
      <dgm:spPr/>
      <dgm:t>
        <a:bodyPr/>
        <a:lstStyle/>
        <a:p>
          <a:endParaRPr lang="en-US"/>
        </a:p>
      </dgm:t>
    </dgm:pt>
    <dgm:pt modelId="{CDC2BF26-D404-4B7D-A2E9-6C78821AA306}">
      <dgm:prSet/>
      <dgm:spPr/>
      <dgm:t>
        <a:bodyPr/>
        <a:lstStyle/>
        <a:p>
          <a:r>
            <a:rPr lang="en-US"/>
            <a:t>Creatine is also found in the diet (i.e., red meat, fatty fish).</a:t>
          </a:r>
        </a:p>
      </dgm:t>
    </dgm:pt>
    <dgm:pt modelId="{EE30F7A9-4F4A-4323-8315-9A713BA249AC}" type="parTrans" cxnId="{316BC25A-DF8D-4187-BDC0-6BE7AB785BC5}">
      <dgm:prSet/>
      <dgm:spPr/>
      <dgm:t>
        <a:bodyPr/>
        <a:lstStyle/>
        <a:p>
          <a:endParaRPr lang="en-US"/>
        </a:p>
      </dgm:t>
    </dgm:pt>
    <dgm:pt modelId="{54892167-6AD7-4251-BE2B-243C53B73A49}" type="sibTrans" cxnId="{316BC25A-DF8D-4187-BDC0-6BE7AB785BC5}">
      <dgm:prSet/>
      <dgm:spPr/>
      <dgm:t>
        <a:bodyPr/>
        <a:lstStyle/>
        <a:p>
          <a:endParaRPr lang="en-US"/>
        </a:p>
      </dgm:t>
    </dgm:pt>
    <dgm:pt modelId="{A58DFE01-93D0-482B-9BF8-41188C558279}">
      <dgm:prSet/>
      <dgm:spPr/>
      <dgm:t>
        <a:bodyPr/>
        <a:lstStyle/>
        <a:p>
          <a:r>
            <a:rPr lang="en-US"/>
            <a:t>Vitamin B12 and folate are both catalysts in creatine formation.</a:t>
          </a:r>
        </a:p>
      </dgm:t>
    </dgm:pt>
    <dgm:pt modelId="{EBC99EFF-3B7B-47A7-932B-8CFED0A33A8D}" type="parTrans" cxnId="{C423443F-AA1E-4CD6-AE16-5B25B7430FBB}">
      <dgm:prSet/>
      <dgm:spPr/>
      <dgm:t>
        <a:bodyPr/>
        <a:lstStyle/>
        <a:p>
          <a:endParaRPr lang="en-US"/>
        </a:p>
      </dgm:t>
    </dgm:pt>
    <dgm:pt modelId="{DA985EEC-DEC8-45F2-BB72-02CC8E3D85F8}" type="sibTrans" cxnId="{C423443F-AA1E-4CD6-AE16-5B25B7430FBB}">
      <dgm:prSet/>
      <dgm:spPr/>
      <dgm:t>
        <a:bodyPr/>
        <a:lstStyle/>
        <a:p>
          <a:endParaRPr lang="en-US"/>
        </a:p>
      </dgm:t>
    </dgm:pt>
    <dgm:pt modelId="{72D6FE19-3899-4677-BD3A-D0E99BB4AA35}">
      <dgm:prSet/>
      <dgm:spPr/>
      <dgm:t>
        <a:bodyPr/>
        <a:lstStyle/>
        <a:p>
          <a:r>
            <a:rPr lang="en-US"/>
            <a:t>Creatine is chiefly found in skeletal muscle (as phosphocreatine-PCR &amp; creatine-Cr).</a:t>
          </a:r>
        </a:p>
      </dgm:t>
    </dgm:pt>
    <dgm:pt modelId="{53509350-A02D-40A4-9D78-FD5EE0F47B23}" type="parTrans" cxnId="{BFFA84FF-71CC-4B63-95BB-F083CAA78AE3}">
      <dgm:prSet/>
      <dgm:spPr/>
      <dgm:t>
        <a:bodyPr/>
        <a:lstStyle/>
        <a:p>
          <a:endParaRPr lang="en-US"/>
        </a:p>
      </dgm:t>
    </dgm:pt>
    <dgm:pt modelId="{9AF61AEE-8E46-4415-B832-DF03C3EE651A}" type="sibTrans" cxnId="{BFFA84FF-71CC-4B63-95BB-F083CAA78AE3}">
      <dgm:prSet/>
      <dgm:spPr/>
      <dgm:t>
        <a:bodyPr/>
        <a:lstStyle/>
        <a:p>
          <a:endParaRPr lang="en-US"/>
        </a:p>
      </dgm:t>
    </dgm:pt>
    <dgm:pt modelId="{891B3D1C-FAC6-4D07-9146-61515194F940}">
      <dgm:prSet/>
      <dgm:spPr/>
      <dgm:t>
        <a:bodyPr/>
        <a:lstStyle/>
        <a:p>
          <a:r>
            <a:rPr lang="en-US"/>
            <a:t>Creatine is also stored in the body the heart, brain, liver, kidneys, and testes.</a:t>
          </a:r>
        </a:p>
      </dgm:t>
    </dgm:pt>
    <dgm:pt modelId="{900786E1-9510-4078-AD94-939D1B050938}" type="parTrans" cxnId="{A7B45A4F-AD01-4EC5-939C-FF634109CD55}">
      <dgm:prSet/>
      <dgm:spPr/>
      <dgm:t>
        <a:bodyPr/>
        <a:lstStyle/>
        <a:p>
          <a:endParaRPr lang="en-US"/>
        </a:p>
      </dgm:t>
    </dgm:pt>
    <dgm:pt modelId="{0A758E6F-68F9-46D2-805F-57DE2A792493}" type="sibTrans" cxnId="{A7B45A4F-AD01-4EC5-939C-FF634109CD55}">
      <dgm:prSet/>
      <dgm:spPr/>
      <dgm:t>
        <a:bodyPr/>
        <a:lstStyle/>
        <a:p>
          <a:endParaRPr lang="en-US"/>
        </a:p>
      </dgm:t>
    </dgm:pt>
    <dgm:pt modelId="{1FC7113E-B2BF-4388-8EE3-2F25CD5CD398}">
      <dgm:prSet/>
      <dgm:spPr/>
      <dgm:t>
        <a:bodyPr/>
        <a:lstStyle/>
        <a:p>
          <a:r>
            <a:rPr lang="en-US"/>
            <a:t>Creatine is metabolized by a specific enzyme in the body.</a:t>
          </a:r>
        </a:p>
      </dgm:t>
    </dgm:pt>
    <dgm:pt modelId="{C6D3A92B-00DE-4695-9910-CC98F5D62362}" type="parTrans" cxnId="{6347350F-2233-4E21-8CEB-1EB83B26F994}">
      <dgm:prSet/>
      <dgm:spPr/>
      <dgm:t>
        <a:bodyPr/>
        <a:lstStyle/>
        <a:p>
          <a:endParaRPr lang="en-US"/>
        </a:p>
      </dgm:t>
    </dgm:pt>
    <dgm:pt modelId="{907C3E06-5717-401F-A5B3-640704D8FBB3}" type="sibTrans" cxnId="{6347350F-2233-4E21-8CEB-1EB83B26F994}">
      <dgm:prSet/>
      <dgm:spPr/>
      <dgm:t>
        <a:bodyPr/>
        <a:lstStyle/>
        <a:p>
          <a:endParaRPr lang="en-US"/>
        </a:p>
      </dgm:t>
    </dgm:pt>
    <dgm:pt modelId="{58C0B88C-65AD-4FC8-B072-5A1E5F432D71}">
      <dgm:prSet/>
      <dgm:spPr/>
      <dgm:t>
        <a:bodyPr/>
        <a:lstStyle/>
        <a:p>
          <a:r>
            <a:rPr lang="en-US"/>
            <a:t>Creatine metabolism in the muscle is via creatine kinase MM</a:t>
          </a:r>
        </a:p>
      </dgm:t>
    </dgm:pt>
    <dgm:pt modelId="{5C274457-51A1-4713-AB2E-C631A90B9374}" type="parTrans" cxnId="{C6880007-3E75-4E3A-9AE4-2DA708682337}">
      <dgm:prSet/>
      <dgm:spPr/>
      <dgm:t>
        <a:bodyPr/>
        <a:lstStyle/>
        <a:p>
          <a:endParaRPr lang="en-US"/>
        </a:p>
      </dgm:t>
    </dgm:pt>
    <dgm:pt modelId="{E8A80BD8-72DA-4C74-A875-91BEC98F7239}" type="sibTrans" cxnId="{C6880007-3E75-4E3A-9AE4-2DA708682337}">
      <dgm:prSet/>
      <dgm:spPr/>
      <dgm:t>
        <a:bodyPr/>
        <a:lstStyle/>
        <a:p>
          <a:endParaRPr lang="en-US"/>
        </a:p>
      </dgm:t>
    </dgm:pt>
    <dgm:pt modelId="{83BAD94E-CED7-4E8E-A862-BB6593A6DCF5}">
      <dgm:prSet/>
      <dgm:spPr/>
      <dgm:t>
        <a:bodyPr/>
        <a:lstStyle/>
        <a:p>
          <a:r>
            <a:rPr lang="en-US"/>
            <a:t>Creatine metabolism in the brain is via creatine kinase BB (known as BB-CK).</a:t>
          </a:r>
        </a:p>
      </dgm:t>
    </dgm:pt>
    <dgm:pt modelId="{22EC3E02-DEDF-4312-B5B7-B124BA3AC321}" type="parTrans" cxnId="{C096F660-D1B0-4D37-8242-CAFA14409C3A}">
      <dgm:prSet/>
      <dgm:spPr/>
      <dgm:t>
        <a:bodyPr/>
        <a:lstStyle/>
        <a:p>
          <a:endParaRPr lang="en-US"/>
        </a:p>
      </dgm:t>
    </dgm:pt>
    <dgm:pt modelId="{14F149C3-1AB1-42B1-B740-DC2A991BCA7D}" type="sibTrans" cxnId="{C096F660-D1B0-4D37-8242-CAFA14409C3A}">
      <dgm:prSet/>
      <dgm:spPr/>
      <dgm:t>
        <a:bodyPr/>
        <a:lstStyle/>
        <a:p>
          <a:endParaRPr lang="en-US"/>
        </a:p>
      </dgm:t>
    </dgm:pt>
    <dgm:pt modelId="{6AE69808-1A3D-47E0-9DBF-66F16024C6C8}">
      <dgm:prSet/>
      <dgm:spPr/>
      <dgm:t>
        <a:bodyPr/>
        <a:lstStyle/>
        <a:p>
          <a:r>
            <a:rPr lang="en-US"/>
            <a:t>This suggests creatine is important for and used in brain energy provision.</a:t>
          </a:r>
        </a:p>
      </dgm:t>
    </dgm:pt>
    <dgm:pt modelId="{D0E5C717-9BBA-454D-AF36-ACE0969FFC61}" type="parTrans" cxnId="{4A538929-A34D-43EB-9ADD-57295E3592AC}">
      <dgm:prSet/>
      <dgm:spPr/>
      <dgm:t>
        <a:bodyPr/>
        <a:lstStyle/>
        <a:p>
          <a:endParaRPr lang="en-US"/>
        </a:p>
      </dgm:t>
    </dgm:pt>
    <dgm:pt modelId="{89A1DCBC-D3AD-4912-8C5B-BEEB78251CB4}" type="sibTrans" cxnId="{4A538929-A34D-43EB-9ADD-57295E3592AC}">
      <dgm:prSet/>
      <dgm:spPr/>
      <dgm:t>
        <a:bodyPr/>
        <a:lstStyle/>
        <a:p>
          <a:endParaRPr lang="en-US"/>
        </a:p>
      </dgm:t>
    </dgm:pt>
    <dgm:pt modelId="{66C48F41-CD6E-4DE1-A706-40D25B05FBE7}">
      <dgm:prSet/>
      <dgm:spPr/>
      <dgm:t>
        <a:bodyPr/>
        <a:lstStyle/>
        <a:p>
          <a:r>
            <a:rPr lang="en-US"/>
            <a:t>Creatine-deficient syndromes that involve brain creatine are characterized by major mental and developmental disorders.</a:t>
          </a:r>
        </a:p>
      </dgm:t>
    </dgm:pt>
    <dgm:pt modelId="{B256D6F4-69CF-4C23-B956-ED26C6FE9BF4}" type="parTrans" cxnId="{FBA36DF4-E861-44B0-941E-83F9121EA560}">
      <dgm:prSet/>
      <dgm:spPr/>
      <dgm:t>
        <a:bodyPr/>
        <a:lstStyle/>
        <a:p>
          <a:endParaRPr lang="en-US"/>
        </a:p>
      </dgm:t>
    </dgm:pt>
    <dgm:pt modelId="{AD9D240D-DD71-48CD-95FB-8A4EFE754713}" type="sibTrans" cxnId="{FBA36DF4-E861-44B0-941E-83F9121EA560}">
      <dgm:prSet/>
      <dgm:spPr/>
      <dgm:t>
        <a:bodyPr/>
        <a:lstStyle/>
        <a:p>
          <a:endParaRPr lang="en-US"/>
        </a:p>
      </dgm:t>
    </dgm:pt>
    <dgm:pt modelId="{3241E1D4-6C03-42A2-9A34-D8F923EF39D7}">
      <dgm:prSet/>
      <dgm:spPr/>
      <dgm:t>
        <a:bodyPr/>
        <a:lstStyle/>
        <a:p>
          <a:r>
            <a:rPr lang="en-US"/>
            <a:t>Creatine deficient syndromes may be partially reversed with creatine supplementation.</a:t>
          </a:r>
        </a:p>
      </dgm:t>
    </dgm:pt>
    <dgm:pt modelId="{ECB675CC-B57C-4661-87D6-66264D7C0EEF}" type="parTrans" cxnId="{41C40BDE-9889-411D-A55C-538A0BB47805}">
      <dgm:prSet/>
      <dgm:spPr/>
      <dgm:t>
        <a:bodyPr/>
        <a:lstStyle/>
        <a:p>
          <a:endParaRPr lang="en-US"/>
        </a:p>
      </dgm:t>
    </dgm:pt>
    <dgm:pt modelId="{3AFB7EC8-AB3F-47F6-B3F2-9727BD09AB3C}" type="sibTrans" cxnId="{41C40BDE-9889-411D-A55C-538A0BB47805}">
      <dgm:prSet/>
      <dgm:spPr/>
      <dgm:t>
        <a:bodyPr/>
        <a:lstStyle/>
        <a:p>
          <a:endParaRPr lang="en-US"/>
        </a:p>
      </dgm:t>
    </dgm:pt>
    <dgm:pt modelId="{D4840C19-8FCD-4444-B348-A5088C6E0867}" type="pres">
      <dgm:prSet presAssocID="{C3937D94-03B4-46AA-9FA0-CEBA449249C4}" presName="diagram" presStyleCnt="0">
        <dgm:presLayoutVars>
          <dgm:dir/>
          <dgm:resizeHandles val="exact"/>
        </dgm:presLayoutVars>
      </dgm:prSet>
      <dgm:spPr/>
    </dgm:pt>
    <dgm:pt modelId="{755B72E0-8C47-BA4E-9D90-43A176DD556B}" type="pres">
      <dgm:prSet presAssocID="{38907B1D-88F1-4F5C-A621-F9FBBB1B2E05}" presName="node" presStyleLbl="node1" presStyleIdx="0" presStyleCnt="12">
        <dgm:presLayoutVars>
          <dgm:bulletEnabled val="1"/>
        </dgm:presLayoutVars>
      </dgm:prSet>
      <dgm:spPr/>
    </dgm:pt>
    <dgm:pt modelId="{2600A2A5-234D-B94E-8140-80FF6D466B63}" type="pres">
      <dgm:prSet presAssocID="{42DC2BD1-0991-426B-9896-B2A8E1811DF1}" presName="sibTrans" presStyleCnt="0"/>
      <dgm:spPr/>
    </dgm:pt>
    <dgm:pt modelId="{AA4C0D04-4F02-6E4F-8BE1-EFDF10B5D74A}" type="pres">
      <dgm:prSet presAssocID="{058A5819-3B6B-4F33-AE7F-7C2FDCC6D741}" presName="node" presStyleLbl="node1" presStyleIdx="1" presStyleCnt="12">
        <dgm:presLayoutVars>
          <dgm:bulletEnabled val="1"/>
        </dgm:presLayoutVars>
      </dgm:prSet>
      <dgm:spPr/>
    </dgm:pt>
    <dgm:pt modelId="{21F8761A-E800-E240-A1AE-6F4DE47C726E}" type="pres">
      <dgm:prSet presAssocID="{B6319489-81BA-49F0-A2DD-9461E49370E8}" presName="sibTrans" presStyleCnt="0"/>
      <dgm:spPr/>
    </dgm:pt>
    <dgm:pt modelId="{61F8498D-B406-F54A-AE02-065AC0B79790}" type="pres">
      <dgm:prSet presAssocID="{CDC2BF26-D404-4B7D-A2E9-6C78821AA306}" presName="node" presStyleLbl="node1" presStyleIdx="2" presStyleCnt="12">
        <dgm:presLayoutVars>
          <dgm:bulletEnabled val="1"/>
        </dgm:presLayoutVars>
      </dgm:prSet>
      <dgm:spPr/>
    </dgm:pt>
    <dgm:pt modelId="{EE0F3DE5-22B1-504B-A5C1-BBAB92F73694}" type="pres">
      <dgm:prSet presAssocID="{54892167-6AD7-4251-BE2B-243C53B73A49}" presName="sibTrans" presStyleCnt="0"/>
      <dgm:spPr/>
    </dgm:pt>
    <dgm:pt modelId="{11295408-1307-E249-B075-38157C86C9D9}" type="pres">
      <dgm:prSet presAssocID="{A58DFE01-93D0-482B-9BF8-41188C558279}" presName="node" presStyleLbl="node1" presStyleIdx="3" presStyleCnt="12">
        <dgm:presLayoutVars>
          <dgm:bulletEnabled val="1"/>
        </dgm:presLayoutVars>
      </dgm:prSet>
      <dgm:spPr/>
    </dgm:pt>
    <dgm:pt modelId="{255BF915-E5BF-ED42-943D-FCE05772F216}" type="pres">
      <dgm:prSet presAssocID="{DA985EEC-DEC8-45F2-BB72-02CC8E3D85F8}" presName="sibTrans" presStyleCnt="0"/>
      <dgm:spPr/>
    </dgm:pt>
    <dgm:pt modelId="{1D394D0A-03AA-8B46-BA2C-B165157B1618}" type="pres">
      <dgm:prSet presAssocID="{72D6FE19-3899-4677-BD3A-D0E99BB4AA35}" presName="node" presStyleLbl="node1" presStyleIdx="4" presStyleCnt="12">
        <dgm:presLayoutVars>
          <dgm:bulletEnabled val="1"/>
        </dgm:presLayoutVars>
      </dgm:prSet>
      <dgm:spPr/>
    </dgm:pt>
    <dgm:pt modelId="{2EF68B2A-94E8-3A4D-BE13-6D91E90575A9}" type="pres">
      <dgm:prSet presAssocID="{9AF61AEE-8E46-4415-B832-DF03C3EE651A}" presName="sibTrans" presStyleCnt="0"/>
      <dgm:spPr/>
    </dgm:pt>
    <dgm:pt modelId="{C0E9FF38-D4BD-F240-B73A-3CDC6622453C}" type="pres">
      <dgm:prSet presAssocID="{891B3D1C-FAC6-4D07-9146-61515194F940}" presName="node" presStyleLbl="node1" presStyleIdx="5" presStyleCnt="12">
        <dgm:presLayoutVars>
          <dgm:bulletEnabled val="1"/>
        </dgm:presLayoutVars>
      </dgm:prSet>
      <dgm:spPr/>
    </dgm:pt>
    <dgm:pt modelId="{13B78194-84AC-FE44-8F35-02356A6F3443}" type="pres">
      <dgm:prSet presAssocID="{0A758E6F-68F9-46D2-805F-57DE2A792493}" presName="sibTrans" presStyleCnt="0"/>
      <dgm:spPr/>
    </dgm:pt>
    <dgm:pt modelId="{D7F24CCE-A1FF-FB4F-BA48-89903588370E}" type="pres">
      <dgm:prSet presAssocID="{1FC7113E-B2BF-4388-8EE3-2F25CD5CD398}" presName="node" presStyleLbl="node1" presStyleIdx="6" presStyleCnt="12">
        <dgm:presLayoutVars>
          <dgm:bulletEnabled val="1"/>
        </dgm:presLayoutVars>
      </dgm:prSet>
      <dgm:spPr/>
    </dgm:pt>
    <dgm:pt modelId="{2BC098C7-3A08-B44B-8F99-87BC48880A1B}" type="pres">
      <dgm:prSet presAssocID="{907C3E06-5717-401F-A5B3-640704D8FBB3}" presName="sibTrans" presStyleCnt="0"/>
      <dgm:spPr/>
    </dgm:pt>
    <dgm:pt modelId="{DE47A5DC-3CC8-8446-9FEB-C1FE33F4C557}" type="pres">
      <dgm:prSet presAssocID="{58C0B88C-65AD-4FC8-B072-5A1E5F432D71}" presName="node" presStyleLbl="node1" presStyleIdx="7" presStyleCnt="12">
        <dgm:presLayoutVars>
          <dgm:bulletEnabled val="1"/>
        </dgm:presLayoutVars>
      </dgm:prSet>
      <dgm:spPr/>
    </dgm:pt>
    <dgm:pt modelId="{506F86A9-0390-204E-85C3-F01041A9EEEA}" type="pres">
      <dgm:prSet presAssocID="{E8A80BD8-72DA-4C74-A875-91BEC98F7239}" presName="sibTrans" presStyleCnt="0"/>
      <dgm:spPr/>
    </dgm:pt>
    <dgm:pt modelId="{CC2E47E3-BBDE-C848-B7FD-1A6A769954D3}" type="pres">
      <dgm:prSet presAssocID="{83BAD94E-CED7-4E8E-A862-BB6593A6DCF5}" presName="node" presStyleLbl="node1" presStyleIdx="8" presStyleCnt="12">
        <dgm:presLayoutVars>
          <dgm:bulletEnabled val="1"/>
        </dgm:presLayoutVars>
      </dgm:prSet>
      <dgm:spPr/>
    </dgm:pt>
    <dgm:pt modelId="{DD583CFF-281E-F741-B97C-EABDD8E72846}" type="pres">
      <dgm:prSet presAssocID="{14F149C3-1AB1-42B1-B740-DC2A991BCA7D}" presName="sibTrans" presStyleCnt="0"/>
      <dgm:spPr/>
    </dgm:pt>
    <dgm:pt modelId="{8EF36029-4BFB-2846-BEF6-836FAE106E08}" type="pres">
      <dgm:prSet presAssocID="{6AE69808-1A3D-47E0-9DBF-66F16024C6C8}" presName="node" presStyleLbl="node1" presStyleIdx="9" presStyleCnt="12">
        <dgm:presLayoutVars>
          <dgm:bulletEnabled val="1"/>
        </dgm:presLayoutVars>
      </dgm:prSet>
      <dgm:spPr/>
    </dgm:pt>
    <dgm:pt modelId="{CDE38C52-D7D9-C844-8329-6B90889DE1DF}" type="pres">
      <dgm:prSet presAssocID="{89A1DCBC-D3AD-4912-8C5B-BEEB78251CB4}" presName="sibTrans" presStyleCnt="0"/>
      <dgm:spPr/>
    </dgm:pt>
    <dgm:pt modelId="{6BFB951A-84EE-634E-8319-44C139A68E01}" type="pres">
      <dgm:prSet presAssocID="{66C48F41-CD6E-4DE1-A706-40D25B05FBE7}" presName="node" presStyleLbl="node1" presStyleIdx="10" presStyleCnt="12">
        <dgm:presLayoutVars>
          <dgm:bulletEnabled val="1"/>
        </dgm:presLayoutVars>
      </dgm:prSet>
      <dgm:spPr/>
    </dgm:pt>
    <dgm:pt modelId="{96122054-7EA5-3D46-95D6-42031C2189FF}" type="pres">
      <dgm:prSet presAssocID="{AD9D240D-DD71-48CD-95FB-8A4EFE754713}" presName="sibTrans" presStyleCnt="0"/>
      <dgm:spPr/>
    </dgm:pt>
    <dgm:pt modelId="{BC291407-385B-7643-AD13-C5CFFA0CAA7E}" type="pres">
      <dgm:prSet presAssocID="{3241E1D4-6C03-42A2-9A34-D8F923EF39D7}" presName="node" presStyleLbl="node1" presStyleIdx="11" presStyleCnt="12">
        <dgm:presLayoutVars>
          <dgm:bulletEnabled val="1"/>
        </dgm:presLayoutVars>
      </dgm:prSet>
      <dgm:spPr/>
    </dgm:pt>
  </dgm:ptLst>
  <dgm:cxnLst>
    <dgm:cxn modelId="{C6880007-3E75-4E3A-9AE4-2DA708682337}" srcId="{C3937D94-03B4-46AA-9FA0-CEBA449249C4}" destId="{58C0B88C-65AD-4FC8-B072-5A1E5F432D71}" srcOrd="7" destOrd="0" parTransId="{5C274457-51A1-4713-AB2E-C631A90B9374}" sibTransId="{E8A80BD8-72DA-4C74-A875-91BEC98F7239}"/>
    <dgm:cxn modelId="{6347350F-2233-4E21-8CEB-1EB83B26F994}" srcId="{C3937D94-03B4-46AA-9FA0-CEBA449249C4}" destId="{1FC7113E-B2BF-4388-8EE3-2F25CD5CD398}" srcOrd="6" destOrd="0" parTransId="{C6D3A92B-00DE-4695-9910-CC98F5D62362}" sibTransId="{907C3E06-5717-401F-A5B3-640704D8FBB3}"/>
    <dgm:cxn modelId="{DC910810-7CED-F94B-BAA6-4D5CB2D85697}" type="presOf" srcId="{C3937D94-03B4-46AA-9FA0-CEBA449249C4}" destId="{D4840C19-8FCD-4444-B348-A5088C6E0867}" srcOrd="0" destOrd="0" presId="urn:microsoft.com/office/officeart/2005/8/layout/default"/>
    <dgm:cxn modelId="{33A9C121-C7C5-4854-9008-D52DD7B92CCB}" srcId="{C3937D94-03B4-46AA-9FA0-CEBA449249C4}" destId="{38907B1D-88F1-4F5C-A621-F9FBBB1B2E05}" srcOrd="0" destOrd="0" parTransId="{3C58A70E-8A54-4A0C-9C0B-90E9E4FC3D08}" sibTransId="{42DC2BD1-0991-426B-9896-B2A8E1811DF1}"/>
    <dgm:cxn modelId="{04ED1A27-33D4-F44A-81DD-04F5819358A1}" type="presOf" srcId="{058A5819-3B6B-4F33-AE7F-7C2FDCC6D741}" destId="{AA4C0D04-4F02-6E4F-8BE1-EFDF10B5D74A}" srcOrd="0" destOrd="0" presId="urn:microsoft.com/office/officeart/2005/8/layout/default"/>
    <dgm:cxn modelId="{4A538929-A34D-43EB-9ADD-57295E3592AC}" srcId="{C3937D94-03B4-46AA-9FA0-CEBA449249C4}" destId="{6AE69808-1A3D-47E0-9DBF-66F16024C6C8}" srcOrd="9" destOrd="0" parTransId="{D0E5C717-9BBA-454D-AF36-ACE0969FFC61}" sibTransId="{89A1DCBC-D3AD-4912-8C5B-BEEB78251CB4}"/>
    <dgm:cxn modelId="{1E45B42A-EACA-3043-A027-5365F72B87C9}" type="presOf" srcId="{1FC7113E-B2BF-4388-8EE3-2F25CD5CD398}" destId="{D7F24CCE-A1FF-FB4F-BA48-89903588370E}" srcOrd="0" destOrd="0" presId="urn:microsoft.com/office/officeart/2005/8/layout/default"/>
    <dgm:cxn modelId="{0FB3DA37-631A-4E42-B2AC-E741DF59A848}" type="presOf" srcId="{38907B1D-88F1-4F5C-A621-F9FBBB1B2E05}" destId="{755B72E0-8C47-BA4E-9D90-43A176DD556B}" srcOrd="0" destOrd="0" presId="urn:microsoft.com/office/officeart/2005/8/layout/default"/>
    <dgm:cxn modelId="{C423443F-AA1E-4CD6-AE16-5B25B7430FBB}" srcId="{C3937D94-03B4-46AA-9FA0-CEBA449249C4}" destId="{A58DFE01-93D0-482B-9BF8-41188C558279}" srcOrd="3" destOrd="0" parTransId="{EBC99EFF-3B7B-47A7-932B-8CFED0A33A8D}" sibTransId="{DA985EEC-DEC8-45F2-BB72-02CC8E3D85F8}"/>
    <dgm:cxn modelId="{A7B45A4F-AD01-4EC5-939C-FF634109CD55}" srcId="{C3937D94-03B4-46AA-9FA0-CEBA449249C4}" destId="{891B3D1C-FAC6-4D07-9146-61515194F940}" srcOrd="5" destOrd="0" parTransId="{900786E1-9510-4078-AD94-939D1B050938}" sibTransId="{0A758E6F-68F9-46D2-805F-57DE2A792493}"/>
    <dgm:cxn modelId="{316BC25A-DF8D-4187-BDC0-6BE7AB785BC5}" srcId="{C3937D94-03B4-46AA-9FA0-CEBA449249C4}" destId="{CDC2BF26-D404-4B7D-A2E9-6C78821AA306}" srcOrd="2" destOrd="0" parTransId="{EE30F7A9-4F4A-4323-8315-9A713BA249AC}" sibTransId="{54892167-6AD7-4251-BE2B-243C53B73A49}"/>
    <dgm:cxn modelId="{E6F8385E-A8BF-E24E-9797-46E85060BB08}" type="presOf" srcId="{6AE69808-1A3D-47E0-9DBF-66F16024C6C8}" destId="{8EF36029-4BFB-2846-BEF6-836FAE106E08}" srcOrd="0" destOrd="0" presId="urn:microsoft.com/office/officeart/2005/8/layout/default"/>
    <dgm:cxn modelId="{C096F660-D1B0-4D37-8242-CAFA14409C3A}" srcId="{C3937D94-03B4-46AA-9FA0-CEBA449249C4}" destId="{83BAD94E-CED7-4E8E-A862-BB6593A6DCF5}" srcOrd="8" destOrd="0" parTransId="{22EC3E02-DEDF-4312-B5B7-B124BA3AC321}" sibTransId="{14F149C3-1AB1-42B1-B740-DC2A991BCA7D}"/>
    <dgm:cxn modelId="{1A244968-B1D8-4D4A-8A69-D8D393E95750}" type="presOf" srcId="{891B3D1C-FAC6-4D07-9146-61515194F940}" destId="{C0E9FF38-D4BD-F240-B73A-3CDC6622453C}" srcOrd="0" destOrd="0" presId="urn:microsoft.com/office/officeart/2005/8/layout/default"/>
    <dgm:cxn modelId="{1A438695-EF35-8E47-B77A-ADF36FE46970}" type="presOf" srcId="{A58DFE01-93D0-482B-9BF8-41188C558279}" destId="{11295408-1307-E249-B075-38157C86C9D9}" srcOrd="0" destOrd="0" presId="urn:microsoft.com/office/officeart/2005/8/layout/default"/>
    <dgm:cxn modelId="{8ED9F396-7325-894C-94E7-5109F6673A1E}" type="presOf" srcId="{CDC2BF26-D404-4B7D-A2E9-6C78821AA306}" destId="{61F8498D-B406-F54A-AE02-065AC0B79790}" srcOrd="0" destOrd="0" presId="urn:microsoft.com/office/officeart/2005/8/layout/default"/>
    <dgm:cxn modelId="{0FEAA29F-BF7E-8C4E-9814-3446D069AD24}" type="presOf" srcId="{66C48F41-CD6E-4DE1-A706-40D25B05FBE7}" destId="{6BFB951A-84EE-634E-8319-44C139A68E01}" srcOrd="0" destOrd="0" presId="urn:microsoft.com/office/officeart/2005/8/layout/default"/>
    <dgm:cxn modelId="{82EDAEBA-D0BC-C340-A456-CF79A4340125}" type="presOf" srcId="{58C0B88C-65AD-4FC8-B072-5A1E5F432D71}" destId="{DE47A5DC-3CC8-8446-9FEB-C1FE33F4C557}" srcOrd="0" destOrd="0" presId="urn:microsoft.com/office/officeart/2005/8/layout/default"/>
    <dgm:cxn modelId="{5D8B1AC4-5749-174A-8476-FC629524A35D}" type="presOf" srcId="{72D6FE19-3899-4677-BD3A-D0E99BB4AA35}" destId="{1D394D0A-03AA-8B46-BA2C-B165157B1618}" srcOrd="0" destOrd="0" presId="urn:microsoft.com/office/officeart/2005/8/layout/default"/>
    <dgm:cxn modelId="{AB2973C4-87BC-5F40-A4BB-58C1EE342531}" type="presOf" srcId="{3241E1D4-6C03-42A2-9A34-D8F923EF39D7}" destId="{BC291407-385B-7643-AD13-C5CFFA0CAA7E}" srcOrd="0" destOrd="0" presId="urn:microsoft.com/office/officeart/2005/8/layout/default"/>
    <dgm:cxn modelId="{41C40BDE-9889-411D-A55C-538A0BB47805}" srcId="{C3937D94-03B4-46AA-9FA0-CEBA449249C4}" destId="{3241E1D4-6C03-42A2-9A34-D8F923EF39D7}" srcOrd="11" destOrd="0" parTransId="{ECB675CC-B57C-4661-87D6-66264D7C0EEF}" sibTransId="{3AFB7EC8-AB3F-47F6-B3F2-9727BD09AB3C}"/>
    <dgm:cxn modelId="{4E36A0DE-98B1-D34E-AD99-ACB17021CCEE}" type="presOf" srcId="{83BAD94E-CED7-4E8E-A862-BB6593A6DCF5}" destId="{CC2E47E3-BBDE-C848-B7FD-1A6A769954D3}" srcOrd="0" destOrd="0" presId="urn:microsoft.com/office/officeart/2005/8/layout/default"/>
    <dgm:cxn modelId="{1C1D7FE7-4E93-42E4-816B-E3EFB0696AB6}" srcId="{C3937D94-03B4-46AA-9FA0-CEBA449249C4}" destId="{058A5819-3B6B-4F33-AE7F-7C2FDCC6D741}" srcOrd="1" destOrd="0" parTransId="{75AC065C-941B-4B96-9227-884E740390AE}" sibTransId="{B6319489-81BA-49F0-A2DD-9461E49370E8}"/>
    <dgm:cxn modelId="{FBA36DF4-E861-44B0-941E-83F9121EA560}" srcId="{C3937D94-03B4-46AA-9FA0-CEBA449249C4}" destId="{66C48F41-CD6E-4DE1-A706-40D25B05FBE7}" srcOrd="10" destOrd="0" parTransId="{B256D6F4-69CF-4C23-B956-ED26C6FE9BF4}" sibTransId="{AD9D240D-DD71-48CD-95FB-8A4EFE754713}"/>
    <dgm:cxn modelId="{BFFA84FF-71CC-4B63-95BB-F083CAA78AE3}" srcId="{C3937D94-03B4-46AA-9FA0-CEBA449249C4}" destId="{72D6FE19-3899-4677-BD3A-D0E99BB4AA35}" srcOrd="4" destOrd="0" parTransId="{53509350-A02D-40A4-9D78-FD5EE0F47B23}" sibTransId="{9AF61AEE-8E46-4415-B832-DF03C3EE651A}"/>
    <dgm:cxn modelId="{2C6D2B8D-932B-AB45-9692-B774021F6E78}" type="presParOf" srcId="{D4840C19-8FCD-4444-B348-A5088C6E0867}" destId="{755B72E0-8C47-BA4E-9D90-43A176DD556B}" srcOrd="0" destOrd="0" presId="urn:microsoft.com/office/officeart/2005/8/layout/default"/>
    <dgm:cxn modelId="{B3447CE8-2EE6-9345-9570-399093CE34F7}" type="presParOf" srcId="{D4840C19-8FCD-4444-B348-A5088C6E0867}" destId="{2600A2A5-234D-B94E-8140-80FF6D466B63}" srcOrd="1" destOrd="0" presId="urn:microsoft.com/office/officeart/2005/8/layout/default"/>
    <dgm:cxn modelId="{1C04123A-A43A-534F-95D9-36FEF2F190CB}" type="presParOf" srcId="{D4840C19-8FCD-4444-B348-A5088C6E0867}" destId="{AA4C0D04-4F02-6E4F-8BE1-EFDF10B5D74A}" srcOrd="2" destOrd="0" presId="urn:microsoft.com/office/officeart/2005/8/layout/default"/>
    <dgm:cxn modelId="{5FBACC76-985A-B14F-8616-5FE7CA1963E3}" type="presParOf" srcId="{D4840C19-8FCD-4444-B348-A5088C6E0867}" destId="{21F8761A-E800-E240-A1AE-6F4DE47C726E}" srcOrd="3" destOrd="0" presId="urn:microsoft.com/office/officeart/2005/8/layout/default"/>
    <dgm:cxn modelId="{8F864DBD-4742-4B4F-93CE-3DDB50908DA8}" type="presParOf" srcId="{D4840C19-8FCD-4444-B348-A5088C6E0867}" destId="{61F8498D-B406-F54A-AE02-065AC0B79790}" srcOrd="4" destOrd="0" presId="urn:microsoft.com/office/officeart/2005/8/layout/default"/>
    <dgm:cxn modelId="{2AC793A1-0458-914A-96D9-BAC8A240A575}" type="presParOf" srcId="{D4840C19-8FCD-4444-B348-A5088C6E0867}" destId="{EE0F3DE5-22B1-504B-A5C1-BBAB92F73694}" srcOrd="5" destOrd="0" presId="urn:microsoft.com/office/officeart/2005/8/layout/default"/>
    <dgm:cxn modelId="{700096A6-6BF8-0D49-927D-186F81DAEB0C}" type="presParOf" srcId="{D4840C19-8FCD-4444-B348-A5088C6E0867}" destId="{11295408-1307-E249-B075-38157C86C9D9}" srcOrd="6" destOrd="0" presId="urn:microsoft.com/office/officeart/2005/8/layout/default"/>
    <dgm:cxn modelId="{614DAF7F-06E0-0441-AB81-9E965D7E4CDE}" type="presParOf" srcId="{D4840C19-8FCD-4444-B348-A5088C6E0867}" destId="{255BF915-E5BF-ED42-943D-FCE05772F216}" srcOrd="7" destOrd="0" presId="urn:microsoft.com/office/officeart/2005/8/layout/default"/>
    <dgm:cxn modelId="{98EF620E-0F82-D149-93E5-91C3FE070B02}" type="presParOf" srcId="{D4840C19-8FCD-4444-B348-A5088C6E0867}" destId="{1D394D0A-03AA-8B46-BA2C-B165157B1618}" srcOrd="8" destOrd="0" presId="urn:microsoft.com/office/officeart/2005/8/layout/default"/>
    <dgm:cxn modelId="{C9EE88AF-7CCF-5B44-8D40-197BA04AD4E5}" type="presParOf" srcId="{D4840C19-8FCD-4444-B348-A5088C6E0867}" destId="{2EF68B2A-94E8-3A4D-BE13-6D91E90575A9}" srcOrd="9" destOrd="0" presId="urn:microsoft.com/office/officeart/2005/8/layout/default"/>
    <dgm:cxn modelId="{6B689B22-0CB0-6E4E-B106-6A8499A9E523}" type="presParOf" srcId="{D4840C19-8FCD-4444-B348-A5088C6E0867}" destId="{C0E9FF38-D4BD-F240-B73A-3CDC6622453C}" srcOrd="10" destOrd="0" presId="urn:microsoft.com/office/officeart/2005/8/layout/default"/>
    <dgm:cxn modelId="{2593A280-63FB-9044-95FA-A87D3E13D4FD}" type="presParOf" srcId="{D4840C19-8FCD-4444-B348-A5088C6E0867}" destId="{13B78194-84AC-FE44-8F35-02356A6F3443}" srcOrd="11" destOrd="0" presId="urn:microsoft.com/office/officeart/2005/8/layout/default"/>
    <dgm:cxn modelId="{2B53C249-980C-374F-AAF2-3B3D449BDB39}" type="presParOf" srcId="{D4840C19-8FCD-4444-B348-A5088C6E0867}" destId="{D7F24CCE-A1FF-FB4F-BA48-89903588370E}" srcOrd="12" destOrd="0" presId="urn:microsoft.com/office/officeart/2005/8/layout/default"/>
    <dgm:cxn modelId="{6A1004D0-F803-FD4A-96DE-49D5E8D8FDD0}" type="presParOf" srcId="{D4840C19-8FCD-4444-B348-A5088C6E0867}" destId="{2BC098C7-3A08-B44B-8F99-87BC48880A1B}" srcOrd="13" destOrd="0" presId="urn:microsoft.com/office/officeart/2005/8/layout/default"/>
    <dgm:cxn modelId="{520BC7C6-2604-EA4A-ABB9-7EE8316C372C}" type="presParOf" srcId="{D4840C19-8FCD-4444-B348-A5088C6E0867}" destId="{DE47A5DC-3CC8-8446-9FEB-C1FE33F4C557}" srcOrd="14" destOrd="0" presId="urn:microsoft.com/office/officeart/2005/8/layout/default"/>
    <dgm:cxn modelId="{46BEA34F-6F0A-8C49-877F-A239A5F9B215}" type="presParOf" srcId="{D4840C19-8FCD-4444-B348-A5088C6E0867}" destId="{506F86A9-0390-204E-85C3-F01041A9EEEA}" srcOrd="15" destOrd="0" presId="urn:microsoft.com/office/officeart/2005/8/layout/default"/>
    <dgm:cxn modelId="{43744625-3DFC-C942-9686-C81C7FCA1F96}" type="presParOf" srcId="{D4840C19-8FCD-4444-B348-A5088C6E0867}" destId="{CC2E47E3-BBDE-C848-B7FD-1A6A769954D3}" srcOrd="16" destOrd="0" presId="urn:microsoft.com/office/officeart/2005/8/layout/default"/>
    <dgm:cxn modelId="{E1AFE959-1A0B-F240-BA52-C382AE5466B5}" type="presParOf" srcId="{D4840C19-8FCD-4444-B348-A5088C6E0867}" destId="{DD583CFF-281E-F741-B97C-EABDD8E72846}" srcOrd="17" destOrd="0" presId="urn:microsoft.com/office/officeart/2005/8/layout/default"/>
    <dgm:cxn modelId="{F9F6B8A6-1DFF-394B-A0C0-7F3954D603F5}" type="presParOf" srcId="{D4840C19-8FCD-4444-B348-A5088C6E0867}" destId="{8EF36029-4BFB-2846-BEF6-836FAE106E08}" srcOrd="18" destOrd="0" presId="urn:microsoft.com/office/officeart/2005/8/layout/default"/>
    <dgm:cxn modelId="{CE1AE39C-77AC-2844-BB27-24E9E117C331}" type="presParOf" srcId="{D4840C19-8FCD-4444-B348-A5088C6E0867}" destId="{CDE38C52-D7D9-C844-8329-6B90889DE1DF}" srcOrd="19" destOrd="0" presId="urn:microsoft.com/office/officeart/2005/8/layout/default"/>
    <dgm:cxn modelId="{6CEAB90D-C20F-CC4D-B610-38EDECFB7649}" type="presParOf" srcId="{D4840C19-8FCD-4444-B348-A5088C6E0867}" destId="{6BFB951A-84EE-634E-8319-44C139A68E01}" srcOrd="20" destOrd="0" presId="urn:microsoft.com/office/officeart/2005/8/layout/default"/>
    <dgm:cxn modelId="{6A8F8DF9-5628-6A4A-A548-E340EC8DE02C}" type="presParOf" srcId="{D4840C19-8FCD-4444-B348-A5088C6E0867}" destId="{96122054-7EA5-3D46-95D6-42031C2189FF}" srcOrd="21" destOrd="0" presId="urn:microsoft.com/office/officeart/2005/8/layout/default"/>
    <dgm:cxn modelId="{BE8B69C5-8C55-4C44-BD70-E4E3229B0570}" type="presParOf" srcId="{D4840C19-8FCD-4444-B348-A5088C6E0867}" destId="{BC291407-385B-7643-AD13-C5CFFA0CAA7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55795-4F79-4037-861E-5100B56C26B6}"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2EE33632-AD49-4F71-96DE-4B8E5742C481}">
      <dgm:prSet/>
      <dgm:spPr/>
      <dgm:t>
        <a:bodyPr/>
        <a:lstStyle/>
        <a:p>
          <a:r>
            <a:rPr lang="en-US" b="1"/>
            <a:t>Rationale: </a:t>
          </a:r>
          <a:r>
            <a:rPr lang="en-US"/>
            <a:t>Sleep deprivation has a negative effect on cognitive and psychomotor performance and mood state, partially due to decreases in creatine levels in the brain. Therefore, creatine supplementation should lessen the negative effects of sleep deprivation.</a:t>
          </a:r>
        </a:p>
      </dgm:t>
    </dgm:pt>
    <dgm:pt modelId="{0FD42CCD-4ED1-4874-9E6F-110053525216}" type="parTrans" cxnId="{4CA931AD-E27B-4536-A2FC-1F3667EF1E6C}">
      <dgm:prSet/>
      <dgm:spPr/>
      <dgm:t>
        <a:bodyPr/>
        <a:lstStyle/>
        <a:p>
          <a:endParaRPr lang="en-US"/>
        </a:p>
      </dgm:t>
    </dgm:pt>
    <dgm:pt modelId="{6EC5662C-998A-4422-B1F6-962431DD9BA2}" type="sibTrans" cxnId="{4CA931AD-E27B-4536-A2FC-1F3667EF1E6C}">
      <dgm:prSet/>
      <dgm:spPr/>
      <dgm:t>
        <a:bodyPr/>
        <a:lstStyle/>
        <a:p>
          <a:endParaRPr lang="en-US"/>
        </a:p>
      </dgm:t>
    </dgm:pt>
    <dgm:pt modelId="{7956E7FF-7093-4AF2-B726-EE848FBF68C9}">
      <dgm:prSet/>
      <dgm:spPr/>
      <dgm:t>
        <a:bodyPr/>
        <a:lstStyle/>
        <a:p>
          <a:r>
            <a:rPr lang="en-US" b="1"/>
            <a:t>Objectives: </a:t>
          </a:r>
          <a:r>
            <a:rPr lang="en-US"/>
            <a:t>The objective of this study was to examine the effect of creatine supplementation and sleep deprivation, with mild exercise, on cognitive and psychomotor performance, mood state, and plasma concentrations of catecholamines and cortisol.</a:t>
          </a:r>
        </a:p>
      </dgm:t>
    </dgm:pt>
    <dgm:pt modelId="{3D3EB804-DA53-44F7-B92B-D3039A007F59}" type="parTrans" cxnId="{EFD43CC5-3F0E-4DF3-A69F-9434EFC4455B}">
      <dgm:prSet/>
      <dgm:spPr/>
      <dgm:t>
        <a:bodyPr/>
        <a:lstStyle/>
        <a:p>
          <a:endParaRPr lang="en-US"/>
        </a:p>
      </dgm:t>
    </dgm:pt>
    <dgm:pt modelId="{BA2BAEC2-9FE5-489D-A450-140A9533F5BE}" type="sibTrans" cxnId="{EFD43CC5-3F0E-4DF3-A69F-9434EFC4455B}">
      <dgm:prSet/>
      <dgm:spPr/>
      <dgm:t>
        <a:bodyPr/>
        <a:lstStyle/>
        <a:p>
          <a:endParaRPr lang="en-US"/>
        </a:p>
      </dgm:t>
    </dgm:pt>
    <dgm:pt modelId="{6DBC13B0-90DF-4395-A6B0-E9F4784FE326}">
      <dgm:prSet/>
      <dgm:spPr/>
      <dgm:t>
        <a:bodyPr/>
        <a:lstStyle/>
        <a:p>
          <a:r>
            <a:rPr lang="en-US" b="1"/>
            <a:t>Method: </a:t>
          </a:r>
          <a:r>
            <a:rPr lang="en-US"/>
            <a:t>Subjects were divided into a creatine group (n=10) and a placebo group (n=9). They took 5 g of creatine monohydrate or a placebo, dependent on their group, four times a time a day for 7 days, immediately prior to the experiment. The study was double blind. Subjects undertook tests of random movement generation (RMG), verbal and spatial recall, choice reaction time, static balance and mood state pre-test (0 h), after 6, 12 and 24 h of sleep deprivation, with intermittent exercise. They were tested for plasma concentrations of catecholamines and cortisol at 0 and 24 h.</a:t>
          </a:r>
        </a:p>
      </dgm:t>
    </dgm:pt>
    <dgm:pt modelId="{3C210148-7F4B-4856-8317-323AACF73789}" type="parTrans" cxnId="{B75C7B20-10A7-45F0-B45D-1C43091D1F74}">
      <dgm:prSet/>
      <dgm:spPr/>
      <dgm:t>
        <a:bodyPr/>
        <a:lstStyle/>
        <a:p>
          <a:endParaRPr lang="en-US"/>
        </a:p>
      </dgm:t>
    </dgm:pt>
    <dgm:pt modelId="{4A6763E9-951A-457B-A084-97509F8CCE46}" type="sibTrans" cxnId="{B75C7B20-10A7-45F0-B45D-1C43091D1F74}">
      <dgm:prSet/>
      <dgm:spPr/>
      <dgm:t>
        <a:bodyPr/>
        <a:lstStyle/>
        <a:p>
          <a:endParaRPr lang="en-US"/>
        </a:p>
      </dgm:t>
    </dgm:pt>
    <dgm:pt modelId="{6F74D935-6F65-47C6-910C-E9DDE29DA671}">
      <dgm:prSet/>
      <dgm:spPr/>
      <dgm:t>
        <a:bodyPr/>
        <a:lstStyle/>
        <a:p>
          <a:r>
            <a:rPr lang="en-US" b="1"/>
            <a:t>Results: </a:t>
          </a:r>
          <a:r>
            <a:rPr lang="en-US"/>
            <a:t>At 24 h, the creatine group demonstrated significantly less change in performance from 0 h (delta) in RMG, choice reaction time, balance and mood state. There were no significant differences between groups in plasma concentrations of catecholamines and cortisol. Norepinephrine and dopamine concentrations were significantly higher at 24 h than 0 h, but cortisol were lower.</a:t>
          </a:r>
        </a:p>
      </dgm:t>
    </dgm:pt>
    <dgm:pt modelId="{9A171481-7519-4330-AEA8-69C1FC054A87}" type="parTrans" cxnId="{CEF1CE75-15FE-472F-8B34-81D11DCF013C}">
      <dgm:prSet/>
      <dgm:spPr/>
      <dgm:t>
        <a:bodyPr/>
        <a:lstStyle/>
        <a:p>
          <a:endParaRPr lang="en-US"/>
        </a:p>
      </dgm:t>
    </dgm:pt>
    <dgm:pt modelId="{1E717FC4-C31D-4B44-B254-578BE613A760}" type="sibTrans" cxnId="{CEF1CE75-15FE-472F-8B34-81D11DCF013C}">
      <dgm:prSet/>
      <dgm:spPr/>
      <dgm:t>
        <a:bodyPr/>
        <a:lstStyle/>
        <a:p>
          <a:endParaRPr lang="en-US"/>
        </a:p>
      </dgm:t>
    </dgm:pt>
    <dgm:pt modelId="{2347AC67-FB75-447D-B54C-A09E009DCA5D}">
      <dgm:prSet/>
      <dgm:spPr/>
      <dgm:t>
        <a:bodyPr/>
        <a:lstStyle/>
        <a:p>
          <a:r>
            <a:rPr lang="en-US" b="1"/>
            <a:t>Conclusions: </a:t>
          </a:r>
          <a:r>
            <a:rPr lang="en-US"/>
            <a:t>Following 24-h sleep deprivation, creatine supplementation had a positive effect on mood state and tasks that place a heavy stress on the prefrontal cortex.</a:t>
          </a:r>
        </a:p>
      </dgm:t>
    </dgm:pt>
    <dgm:pt modelId="{F0F129CC-28F1-41D6-90DE-F90CD95A7B8C}" type="parTrans" cxnId="{9D4749EC-3D43-4E2F-8433-17EBB7732C0E}">
      <dgm:prSet/>
      <dgm:spPr/>
      <dgm:t>
        <a:bodyPr/>
        <a:lstStyle/>
        <a:p>
          <a:endParaRPr lang="en-US"/>
        </a:p>
      </dgm:t>
    </dgm:pt>
    <dgm:pt modelId="{AF331E43-ECB1-4351-912F-CA941EFF8063}" type="sibTrans" cxnId="{9D4749EC-3D43-4E2F-8433-17EBB7732C0E}">
      <dgm:prSet/>
      <dgm:spPr/>
      <dgm:t>
        <a:bodyPr/>
        <a:lstStyle/>
        <a:p>
          <a:endParaRPr lang="en-US"/>
        </a:p>
      </dgm:t>
    </dgm:pt>
    <dgm:pt modelId="{168E931B-E68B-6548-A458-75B358AE1A79}" type="pres">
      <dgm:prSet presAssocID="{D4455795-4F79-4037-861E-5100B56C26B6}" presName="Name0" presStyleCnt="0">
        <dgm:presLayoutVars>
          <dgm:dir/>
          <dgm:resizeHandles val="exact"/>
        </dgm:presLayoutVars>
      </dgm:prSet>
      <dgm:spPr/>
    </dgm:pt>
    <dgm:pt modelId="{0D76A483-552D-6E49-A431-6DAFB065EE9F}" type="pres">
      <dgm:prSet presAssocID="{2EE33632-AD49-4F71-96DE-4B8E5742C481}" presName="node" presStyleLbl="node1" presStyleIdx="0" presStyleCnt="9">
        <dgm:presLayoutVars>
          <dgm:bulletEnabled val="1"/>
        </dgm:presLayoutVars>
      </dgm:prSet>
      <dgm:spPr/>
    </dgm:pt>
    <dgm:pt modelId="{88B1227A-844F-D843-BD89-A089A6C8BAC6}" type="pres">
      <dgm:prSet presAssocID="{6EC5662C-998A-4422-B1F6-962431DD9BA2}" presName="sibTransSpacerBeforeConnector" presStyleCnt="0"/>
      <dgm:spPr/>
    </dgm:pt>
    <dgm:pt modelId="{155370BB-494B-414D-AF57-68B031E77F6E}" type="pres">
      <dgm:prSet presAssocID="{6EC5662C-998A-4422-B1F6-962431DD9BA2}" presName="sibTrans" presStyleLbl="node1" presStyleIdx="1" presStyleCnt="9"/>
      <dgm:spPr/>
    </dgm:pt>
    <dgm:pt modelId="{715C8DBE-EC1C-B142-8B70-558A91D222D3}" type="pres">
      <dgm:prSet presAssocID="{6EC5662C-998A-4422-B1F6-962431DD9BA2}" presName="sibTransSpacerAfterConnector" presStyleCnt="0"/>
      <dgm:spPr/>
    </dgm:pt>
    <dgm:pt modelId="{15A6BF19-499E-AD4B-B272-D82113261A0E}" type="pres">
      <dgm:prSet presAssocID="{7956E7FF-7093-4AF2-B726-EE848FBF68C9}" presName="node" presStyleLbl="node1" presStyleIdx="2" presStyleCnt="9">
        <dgm:presLayoutVars>
          <dgm:bulletEnabled val="1"/>
        </dgm:presLayoutVars>
      </dgm:prSet>
      <dgm:spPr/>
    </dgm:pt>
    <dgm:pt modelId="{F305F4DD-3181-534C-AB81-46060DF064BA}" type="pres">
      <dgm:prSet presAssocID="{BA2BAEC2-9FE5-489D-A450-140A9533F5BE}" presName="sibTransSpacerBeforeConnector" presStyleCnt="0"/>
      <dgm:spPr/>
    </dgm:pt>
    <dgm:pt modelId="{3CBF1A81-E946-CD4B-88EB-14898C696D2E}" type="pres">
      <dgm:prSet presAssocID="{BA2BAEC2-9FE5-489D-A450-140A9533F5BE}" presName="sibTrans" presStyleLbl="node1" presStyleIdx="3" presStyleCnt="9"/>
      <dgm:spPr/>
    </dgm:pt>
    <dgm:pt modelId="{B23B8C37-42C9-4446-BF46-B72BEA1C5626}" type="pres">
      <dgm:prSet presAssocID="{BA2BAEC2-9FE5-489D-A450-140A9533F5BE}" presName="sibTransSpacerAfterConnector" presStyleCnt="0"/>
      <dgm:spPr/>
    </dgm:pt>
    <dgm:pt modelId="{EAF33334-C9E4-A144-9704-7E087B653079}" type="pres">
      <dgm:prSet presAssocID="{6DBC13B0-90DF-4395-A6B0-E9F4784FE326}" presName="node" presStyleLbl="node1" presStyleIdx="4" presStyleCnt="9">
        <dgm:presLayoutVars>
          <dgm:bulletEnabled val="1"/>
        </dgm:presLayoutVars>
      </dgm:prSet>
      <dgm:spPr/>
    </dgm:pt>
    <dgm:pt modelId="{D40E4BC7-D00F-5440-99AB-EA97428BEF0F}" type="pres">
      <dgm:prSet presAssocID="{4A6763E9-951A-457B-A084-97509F8CCE46}" presName="sibTransSpacerBeforeConnector" presStyleCnt="0"/>
      <dgm:spPr/>
    </dgm:pt>
    <dgm:pt modelId="{2EE96C5F-599E-7C4C-8D93-160A4EC1E2F6}" type="pres">
      <dgm:prSet presAssocID="{4A6763E9-951A-457B-A084-97509F8CCE46}" presName="sibTrans" presStyleLbl="node1" presStyleIdx="5" presStyleCnt="9"/>
      <dgm:spPr/>
    </dgm:pt>
    <dgm:pt modelId="{357E1152-7C7E-A747-90EC-712FA28A6526}" type="pres">
      <dgm:prSet presAssocID="{4A6763E9-951A-457B-A084-97509F8CCE46}" presName="sibTransSpacerAfterConnector" presStyleCnt="0"/>
      <dgm:spPr/>
    </dgm:pt>
    <dgm:pt modelId="{E7A98556-0EA4-C446-9555-FEDA9BCBD950}" type="pres">
      <dgm:prSet presAssocID="{6F74D935-6F65-47C6-910C-E9DDE29DA671}" presName="node" presStyleLbl="node1" presStyleIdx="6" presStyleCnt="9">
        <dgm:presLayoutVars>
          <dgm:bulletEnabled val="1"/>
        </dgm:presLayoutVars>
      </dgm:prSet>
      <dgm:spPr/>
    </dgm:pt>
    <dgm:pt modelId="{BCF1F3A9-87F3-8F4E-AB7F-8A0B355B6E58}" type="pres">
      <dgm:prSet presAssocID="{1E717FC4-C31D-4B44-B254-578BE613A760}" presName="sibTransSpacerBeforeConnector" presStyleCnt="0"/>
      <dgm:spPr/>
    </dgm:pt>
    <dgm:pt modelId="{19020BA6-94D1-0F49-AAFB-500855D4628F}" type="pres">
      <dgm:prSet presAssocID="{1E717FC4-C31D-4B44-B254-578BE613A760}" presName="sibTrans" presStyleLbl="node1" presStyleIdx="7" presStyleCnt="9"/>
      <dgm:spPr/>
    </dgm:pt>
    <dgm:pt modelId="{12CD4D55-760B-3341-B892-D30E6C6C7346}" type="pres">
      <dgm:prSet presAssocID="{1E717FC4-C31D-4B44-B254-578BE613A760}" presName="sibTransSpacerAfterConnector" presStyleCnt="0"/>
      <dgm:spPr/>
    </dgm:pt>
    <dgm:pt modelId="{87F8E90E-6E25-184F-A836-59C9F25AA7E0}" type="pres">
      <dgm:prSet presAssocID="{2347AC67-FB75-447D-B54C-A09E009DCA5D}" presName="node" presStyleLbl="node1" presStyleIdx="8" presStyleCnt="9">
        <dgm:presLayoutVars>
          <dgm:bulletEnabled val="1"/>
        </dgm:presLayoutVars>
      </dgm:prSet>
      <dgm:spPr/>
    </dgm:pt>
  </dgm:ptLst>
  <dgm:cxnLst>
    <dgm:cxn modelId="{587BE600-99CA-3946-8CD2-CEE60C16C26F}" type="presOf" srcId="{7956E7FF-7093-4AF2-B726-EE848FBF68C9}" destId="{15A6BF19-499E-AD4B-B272-D82113261A0E}" srcOrd="0" destOrd="0" presId="urn:microsoft.com/office/officeart/2016/7/layout/BasicProcessNew"/>
    <dgm:cxn modelId="{0CC28F04-6973-D340-B6A2-13042C4C31CD}" type="presOf" srcId="{2347AC67-FB75-447D-B54C-A09E009DCA5D}" destId="{87F8E90E-6E25-184F-A836-59C9F25AA7E0}" srcOrd="0" destOrd="0" presId="urn:microsoft.com/office/officeart/2016/7/layout/BasicProcessNew"/>
    <dgm:cxn modelId="{F40FCF14-CF0D-4045-A0FA-942A36EAFC0F}" type="presOf" srcId="{BA2BAEC2-9FE5-489D-A450-140A9533F5BE}" destId="{3CBF1A81-E946-CD4B-88EB-14898C696D2E}" srcOrd="0" destOrd="0" presId="urn:microsoft.com/office/officeart/2016/7/layout/BasicProcessNew"/>
    <dgm:cxn modelId="{27BBE515-5517-D147-94BC-3121C74B7E9E}" type="presOf" srcId="{1E717FC4-C31D-4B44-B254-578BE613A760}" destId="{19020BA6-94D1-0F49-AAFB-500855D4628F}" srcOrd="0" destOrd="0" presId="urn:microsoft.com/office/officeart/2016/7/layout/BasicProcessNew"/>
    <dgm:cxn modelId="{B75C7B20-10A7-45F0-B45D-1C43091D1F74}" srcId="{D4455795-4F79-4037-861E-5100B56C26B6}" destId="{6DBC13B0-90DF-4395-A6B0-E9F4784FE326}" srcOrd="2" destOrd="0" parTransId="{3C210148-7F4B-4856-8317-323AACF73789}" sibTransId="{4A6763E9-951A-457B-A084-97509F8CCE46}"/>
    <dgm:cxn modelId="{BAD9F635-58BE-4C41-ACF8-675DD116245A}" type="presOf" srcId="{6EC5662C-998A-4422-B1F6-962431DD9BA2}" destId="{155370BB-494B-414D-AF57-68B031E77F6E}" srcOrd="0" destOrd="0" presId="urn:microsoft.com/office/officeart/2016/7/layout/BasicProcessNew"/>
    <dgm:cxn modelId="{28DBEE42-7207-B649-A214-05C9A48C9A5E}" type="presOf" srcId="{2EE33632-AD49-4F71-96DE-4B8E5742C481}" destId="{0D76A483-552D-6E49-A431-6DAFB065EE9F}" srcOrd="0" destOrd="0" presId="urn:microsoft.com/office/officeart/2016/7/layout/BasicProcessNew"/>
    <dgm:cxn modelId="{1C9D5849-7369-D948-A0AC-130363C9F961}" type="presOf" srcId="{D4455795-4F79-4037-861E-5100B56C26B6}" destId="{168E931B-E68B-6548-A458-75B358AE1A79}" srcOrd="0" destOrd="0" presId="urn:microsoft.com/office/officeart/2016/7/layout/BasicProcessNew"/>
    <dgm:cxn modelId="{CEF1CE75-15FE-472F-8B34-81D11DCF013C}" srcId="{D4455795-4F79-4037-861E-5100B56C26B6}" destId="{6F74D935-6F65-47C6-910C-E9DDE29DA671}" srcOrd="3" destOrd="0" parTransId="{9A171481-7519-4330-AEA8-69C1FC054A87}" sibTransId="{1E717FC4-C31D-4B44-B254-578BE613A760}"/>
    <dgm:cxn modelId="{03305E94-890D-004C-973C-E18DA45587A4}" type="presOf" srcId="{4A6763E9-951A-457B-A084-97509F8CCE46}" destId="{2EE96C5F-599E-7C4C-8D93-160A4EC1E2F6}" srcOrd="0" destOrd="0" presId="urn:microsoft.com/office/officeart/2016/7/layout/BasicProcessNew"/>
    <dgm:cxn modelId="{71B91097-17C3-F342-B350-504617621B0D}" type="presOf" srcId="{6DBC13B0-90DF-4395-A6B0-E9F4784FE326}" destId="{EAF33334-C9E4-A144-9704-7E087B653079}" srcOrd="0" destOrd="0" presId="urn:microsoft.com/office/officeart/2016/7/layout/BasicProcessNew"/>
    <dgm:cxn modelId="{4CA931AD-E27B-4536-A2FC-1F3667EF1E6C}" srcId="{D4455795-4F79-4037-861E-5100B56C26B6}" destId="{2EE33632-AD49-4F71-96DE-4B8E5742C481}" srcOrd="0" destOrd="0" parTransId="{0FD42CCD-4ED1-4874-9E6F-110053525216}" sibTransId="{6EC5662C-998A-4422-B1F6-962431DD9BA2}"/>
    <dgm:cxn modelId="{77B6D8B5-C05E-F64C-AD6B-BBEB7C530A41}" type="presOf" srcId="{6F74D935-6F65-47C6-910C-E9DDE29DA671}" destId="{E7A98556-0EA4-C446-9555-FEDA9BCBD950}" srcOrd="0" destOrd="0" presId="urn:microsoft.com/office/officeart/2016/7/layout/BasicProcessNew"/>
    <dgm:cxn modelId="{EFD43CC5-3F0E-4DF3-A69F-9434EFC4455B}" srcId="{D4455795-4F79-4037-861E-5100B56C26B6}" destId="{7956E7FF-7093-4AF2-B726-EE848FBF68C9}" srcOrd="1" destOrd="0" parTransId="{3D3EB804-DA53-44F7-B92B-D3039A007F59}" sibTransId="{BA2BAEC2-9FE5-489D-A450-140A9533F5BE}"/>
    <dgm:cxn modelId="{9D4749EC-3D43-4E2F-8433-17EBB7732C0E}" srcId="{D4455795-4F79-4037-861E-5100B56C26B6}" destId="{2347AC67-FB75-447D-B54C-A09E009DCA5D}" srcOrd="4" destOrd="0" parTransId="{F0F129CC-28F1-41D6-90DE-F90CD95A7B8C}" sibTransId="{AF331E43-ECB1-4351-912F-CA941EFF8063}"/>
    <dgm:cxn modelId="{1E0274FC-3569-4A41-B44A-46809063B460}" type="presParOf" srcId="{168E931B-E68B-6548-A458-75B358AE1A79}" destId="{0D76A483-552D-6E49-A431-6DAFB065EE9F}" srcOrd="0" destOrd="0" presId="urn:microsoft.com/office/officeart/2016/7/layout/BasicProcessNew"/>
    <dgm:cxn modelId="{A2F34BC2-D3EE-984E-A5D7-0A441CAF2FE6}" type="presParOf" srcId="{168E931B-E68B-6548-A458-75B358AE1A79}" destId="{88B1227A-844F-D843-BD89-A089A6C8BAC6}" srcOrd="1" destOrd="0" presId="urn:microsoft.com/office/officeart/2016/7/layout/BasicProcessNew"/>
    <dgm:cxn modelId="{9B8E722A-F4CC-194F-B9A0-9040A2953373}" type="presParOf" srcId="{168E931B-E68B-6548-A458-75B358AE1A79}" destId="{155370BB-494B-414D-AF57-68B031E77F6E}" srcOrd="2" destOrd="0" presId="urn:microsoft.com/office/officeart/2016/7/layout/BasicProcessNew"/>
    <dgm:cxn modelId="{DD58B1B2-F05C-054E-BCA8-8C7AFCCEF356}" type="presParOf" srcId="{168E931B-E68B-6548-A458-75B358AE1A79}" destId="{715C8DBE-EC1C-B142-8B70-558A91D222D3}" srcOrd="3" destOrd="0" presId="urn:microsoft.com/office/officeart/2016/7/layout/BasicProcessNew"/>
    <dgm:cxn modelId="{AAEE8657-9031-D641-B565-0FAE3FD62DEB}" type="presParOf" srcId="{168E931B-E68B-6548-A458-75B358AE1A79}" destId="{15A6BF19-499E-AD4B-B272-D82113261A0E}" srcOrd="4" destOrd="0" presId="urn:microsoft.com/office/officeart/2016/7/layout/BasicProcessNew"/>
    <dgm:cxn modelId="{DD0771E0-42B1-6243-B750-01A31AE03112}" type="presParOf" srcId="{168E931B-E68B-6548-A458-75B358AE1A79}" destId="{F305F4DD-3181-534C-AB81-46060DF064BA}" srcOrd="5" destOrd="0" presId="urn:microsoft.com/office/officeart/2016/7/layout/BasicProcessNew"/>
    <dgm:cxn modelId="{31D0C629-452B-2C4E-BAE4-B6BB009D67E3}" type="presParOf" srcId="{168E931B-E68B-6548-A458-75B358AE1A79}" destId="{3CBF1A81-E946-CD4B-88EB-14898C696D2E}" srcOrd="6" destOrd="0" presId="urn:microsoft.com/office/officeart/2016/7/layout/BasicProcessNew"/>
    <dgm:cxn modelId="{512E0502-9393-4243-8BD8-81B942715AF4}" type="presParOf" srcId="{168E931B-E68B-6548-A458-75B358AE1A79}" destId="{B23B8C37-42C9-4446-BF46-B72BEA1C5626}" srcOrd="7" destOrd="0" presId="urn:microsoft.com/office/officeart/2016/7/layout/BasicProcessNew"/>
    <dgm:cxn modelId="{2D394F4A-F7FA-2B4A-AB6D-149C3D0DBBA8}" type="presParOf" srcId="{168E931B-E68B-6548-A458-75B358AE1A79}" destId="{EAF33334-C9E4-A144-9704-7E087B653079}" srcOrd="8" destOrd="0" presId="urn:microsoft.com/office/officeart/2016/7/layout/BasicProcessNew"/>
    <dgm:cxn modelId="{A95AFD50-3C4D-1C4E-8A99-EC7E797906E6}" type="presParOf" srcId="{168E931B-E68B-6548-A458-75B358AE1A79}" destId="{D40E4BC7-D00F-5440-99AB-EA97428BEF0F}" srcOrd="9" destOrd="0" presId="urn:microsoft.com/office/officeart/2016/7/layout/BasicProcessNew"/>
    <dgm:cxn modelId="{192AE9FE-4E66-CC44-AC10-434BF7A2C081}" type="presParOf" srcId="{168E931B-E68B-6548-A458-75B358AE1A79}" destId="{2EE96C5F-599E-7C4C-8D93-160A4EC1E2F6}" srcOrd="10" destOrd="0" presId="urn:microsoft.com/office/officeart/2016/7/layout/BasicProcessNew"/>
    <dgm:cxn modelId="{9D93282E-2D49-4842-8337-2A8CDE4932B0}" type="presParOf" srcId="{168E931B-E68B-6548-A458-75B358AE1A79}" destId="{357E1152-7C7E-A747-90EC-712FA28A6526}" srcOrd="11" destOrd="0" presId="urn:microsoft.com/office/officeart/2016/7/layout/BasicProcessNew"/>
    <dgm:cxn modelId="{EFE011F6-065D-8F4E-B99B-C5EBBEE7B77F}" type="presParOf" srcId="{168E931B-E68B-6548-A458-75B358AE1A79}" destId="{E7A98556-0EA4-C446-9555-FEDA9BCBD950}" srcOrd="12" destOrd="0" presId="urn:microsoft.com/office/officeart/2016/7/layout/BasicProcessNew"/>
    <dgm:cxn modelId="{AB7F6ED5-CBC6-A24D-ABA8-2BB7280110F5}" type="presParOf" srcId="{168E931B-E68B-6548-A458-75B358AE1A79}" destId="{BCF1F3A9-87F3-8F4E-AB7F-8A0B355B6E58}" srcOrd="13" destOrd="0" presId="urn:microsoft.com/office/officeart/2016/7/layout/BasicProcessNew"/>
    <dgm:cxn modelId="{8F4EE7A2-CE97-E54A-9470-7A6D463F2E1F}" type="presParOf" srcId="{168E931B-E68B-6548-A458-75B358AE1A79}" destId="{19020BA6-94D1-0F49-AAFB-500855D4628F}" srcOrd="14" destOrd="0" presId="urn:microsoft.com/office/officeart/2016/7/layout/BasicProcessNew"/>
    <dgm:cxn modelId="{0C11319C-DEDC-8C48-9A95-923B4811C768}" type="presParOf" srcId="{168E931B-E68B-6548-A458-75B358AE1A79}" destId="{12CD4D55-760B-3341-B892-D30E6C6C7346}" srcOrd="15" destOrd="0" presId="urn:microsoft.com/office/officeart/2016/7/layout/BasicProcessNew"/>
    <dgm:cxn modelId="{4E079336-C24A-7D47-8D8A-9913C573AC68}" type="presParOf" srcId="{168E931B-E68B-6548-A458-75B358AE1A79}" destId="{87F8E90E-6E25-184F-A836-59C9F25AA7E0}"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3D046-33BF-424A-8822-58A680C84F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E9D58F-EE1E-47CE-841A-3181F0EAB0CE}">
      <dgm:prSet/>
      <dgm:spPr/>
      <dgm:t>
        <a:bodyPr/>
        <a:lstStyle/>
        <a:p>
          <a:r>
            <a:rPr lang="en-US"/>
            <a:t>Creatine is a nitrogenous amine that plays many roles in the body.</a:t>
          </a:r>
        </a:p>
      </dgm:t>
    </dgm:pt>
    <dgm:pt modelId="{1A43D9E3-346A-47E7-84B0-14FC2C098996}" type="parTrans" cxnId="{0C3CB961-A050-4EA6-91C8-08686AAFCDD2}">
      <dgm:prSet/>
      <dgm:spPr/>
      <dgm:t>
        <a:bodyPr/>
        <a:lstStyle/>
        <a:p>
          <a:endParaRPr lang="en-US"/>
        </a:p>
      </dgm:t>
    </dgm:pt>
    <dgm:pt modelId="{D73D9F17-33AE-449B-88A5-AE8D9279F92C}" type="sibTrans" cxnId="{0C3CB961-A050-4EA6-91C8-08686AAFCDD2}">
      <dgm:prSet/>
      <dgm:spPr/>
      <dgm:t>
        <a:bodyPr/>
        <a:lstStyle/>
        <a:p>
          <a:endParaRPr lang="en-US"/>
        </a:p>
      </dgm:t>
    </dgm:pt>
    <dgm:pt modelId="{01DCF158-29B1-4FB9-95C6-EF7178A7B028}">
      <dgm:prSet/>
      <dgm:spPr/>
      <dgm:t>
        <a:bodyPr/>
        <a:lstStyle/>
        <a:p>
          <a:r>
            <a:rPr lang="en-US"/>
            <a:t>Typically creatine is best known for supporting high-energy output.</a:t>
          </a:r>
        </a:p>
      </dgm:t>
    </dgm:pt>
    <dgm:pt modelId="{F9C3C993-DF2E-4795-9A32-9D6FFB9FA626}" type="parTrans" cxnId="{6BA9A574-D47C-486C-9F2D-34265ADA5E2D}">
      <dgm:prSet/>
      <dgm:spPr/>
      <dgm:t>
        <a:bodyPr/>
        <a:lstStyle/>
        <a:p>
          <a:endParaRPr lang="en-US"/>
        </a:p>
      </dgm:t>
    </dgm:pt>
    <dgm:pt modelId="{8045BCC0-31D3-4B97-BDDB-2B1F5AC1EB68}" type="sibTrans" cxnId="{6BA9A574-D47C-486C-9F2D-34265ADA5E2D}">
      <dgm:prSet/>
      <dgm:spPr/>
      <dgm:t>
        <a:bodyPr/>
        <a:lstStyle/>
        <a:p>
          <a:endParaRPr lang="en-US"/>
        </a:p>
      </dgm:t>
    </dgm:pt>
    <dgm:pt modelId="{1DE51C88-E2CC-4186-B1E7-EC1E61F1F2DB}">
      <dgm:prSet/>
      <dgm:spPr/>
      <dgm:t>
        <a:bodyPr/>
        <a:lstStyle/>
        <a:p>
          <a:r>
            <a:rPr lang="en-US"/>
            <a:t>Creatine helps with ATP regeneration.</a:t>
          </a:r>
        </a:p>
      </dgm:t>
    </dgm:pt>
    <dgm:pt modelId="{B8082D15-1626-481E-8427-0D10E83F8192}" type="parTrans" cxnId="{FF1AA932-F6F4-49FE-B79A-7E7CA57F5670}">
      <dgm:prSet/>
      <dgm:spPr/>
      <dgm:t>
        <a:bodyPr/>
        <a:lstStyle/>
        <a:p>
          <a:endParaRPr lang="en-US"/>
        </a:p>
      </dgm:t>
    </dgm:pt>
    <dgm:pt modelId="{A3DF9EA4-F3BE-4AC2-A249-CE59CF1CCB25}" type="sibTrans" cxnId="{FF1AA932-F6F4-49FE-B79A-7E7CA57F5670}">
      <dgm:prSet/>
      <dgm:spPr/>
      <dgm:t>
        <a:bodyPr/>
        <a:lstStyle/>
        <a:p>
          <a:endParaRPr lang="en-US"/>
        </a:p>
      </dgm:t>
    </dgm:pt>
    <dgm:pt modelId="{ED6FE9E4-2277-4C38-AD37-DFC11C521D40}">
      <dgm:prSet/>
      <dgm:spPr/>
      <dgm:t>
        <a:bodyPr/>
        <a:lstStyle/>
        <a:p>
          <a:r>
            <a:rPr lang="en-US"/>
            <a:t>Creatine is intimately involved in brain energetics.</a:t>
          </a:r>
        </a:p>
      </dgm:t>
    </dgm:pt>
    <dgm:pt modelId="{7094D227-C266-4FBA-84CB-44A955656FFE}" type="parTrans" cxnId="{4E79B581-BADB-4964-A481-5BA860E8D69B}">
      <dgm:prSet/>
      <dgm:spPr/>
      <dgm:t>
        <a:bodyPr/>
        <a:lstStyle/>
        <a:p>
          <a:endParaRPr lang="en-US"/>
        </a:p>
      </dgm:t>
    </dgm:pt>
    <dgm:pt modelId="{B82BA0A0-3BEF-4CAA-B842-3B5F912FE800}" type="sibTrans" cxnId="{4E79B581-BADB-4964-A481-5BA860E8D69B}">
      <dgm:prSet/>
      <dgm:spPr/>
      <dgm:t>
        <a:bodyPr/>
        <a:lstStyle/>
        <a:p>
          <a:endParaRPr lang="en-US"/>
        </a:p>
      </dgm:t>
    </dgm:pt>
    <dgm:pt modelId="{EF1042E4-2A9A-4C70-BDC6-F287D801A14B}">
      <dgm:prSet/>
      <dgm:spPr/>
      <dgm:t>
        <a:bodyPr/>
        <a:lstStyle/>
        <a:p>
          <a:r>
            <a:rPr lang="en-US"/>
            <a:t>Creatine shows cognitive support and beneficial impacts.</a:t>
          </a:r>
        </a:p>
      </dgm:t>
    </dgm:pt>
    <dgm:pt modelId="{089FC825-C501-47C8-8D57-988F23A08166}" type="parTrans" cxnId="{0542AF0C-8EBE-4252-B2A9-7AC5D98894CF}">
      <dgm:prSet/>
      <dgm:spPr/>
      <dgm:t>
        <a:bodyPr/>
        <a:lstStyle/>
        <a:p>
          <a:endParaRPr lang="en-US"/>
        </a:p>
      </dgm:t>
    </dgm:pt>
    <dgm:pt modelId="{08F5EC74-7065-4FDE-B981-1F7E2CD89417}" type="sibTrans" cxnId="{0542AF0C-8EBE-4252-B2A9-7AC5D98894CF}">
      <dgm:prSet/>
      <dgm:spPr/>
      <dgm:t>
        <a:bodyPr/>
        <a:lstStyle/>
        <a:p>
          <a:endParaRPr lang="en-US"/>
        </a:p>
      </dgm:t>
    </dgm:pt>
    <dgm:pt modelId="{6FD80212-7773-4C25-B3C6-4E5EA4B92586}">
      <dgm:prSet/>
      <dgm:spPr/>
      <dgm:t>
        <a:bodyPr/>
        <a:lstStyle/>
        <a:p>
          <a:r>
            <a:rPr lang="en-US"/>
            <a:t>Creatine supplementation during sleep deprivation may be recommended.</a:t>
          </a:r>
        </a:p>
      </dgm:t>
    </dgm:pt>
    <dgm:pt modelId="{B1346553-50C1-42C7-A553-7C53CB3ECEAF}" type="parTrans" cxnId="{91951C42-104C-4967-9889-FAE2F7E110A2}">
      <dgm:prSet/>
      <dgm:spPr/>
      <dgm:t>
        <a:bodyPr/>
        <a:lstStyle/>
        <a:p>
          <a:endParaRPr lang="en-US"/>
        </a:p>
      </dgm:t>
    </dgm:pt>
    <dgm:pt modelId="{A0DEA1F2-1FE2-409D-B9EF-C847B4BD9CE6}" type="sibTrans" cxnId="{91951C42-104C-4967-9889-FAE2F7E110A2}">
      <dgm:prSet/>
      <dgm:spPr/>
      <dgm:t>
        <a:bodyPr/>
        <a:lstStyle/>
        <a:p>
          <a:endParaRPr lang="en-US"/>
        </a:p>
      </dgm:t>
    </dgm:pt>
    <dgm:pt modelId="{7DD17577-7798-45AB-82C0-0B3A90D48B20}">
      <dgm:prSet/>
      <dgm:spPr/>
      <dgm:t>
        <a:bodyPr/>
        <a:lstStyle/>
        <a:p>
          <a:r>
            <a:rPr lang="en-US"/>
            <a:t>Creatine supplementation of vegans/vegetarians may be recommended.</a:t>
          </a:r>
        </a:p>
      </dgm:t>
    </dgm:pt>
    <dgm:pt modelId="{F9D7379F-606E-4DE2-B15B-BF0835586861}" type="parTrans" cxnId="{0623EABE-DDC4-44C2-B9D5-F239350117D3}">
      <dgm:prSet/>
      <dgm:spPr/>
      <dgm:t>
        <a:bodyPr/>
        <a:lstStyle/>
        <a:p>
          <a:endParaRPr lang="en-US"/>
        </a:p>
      </dgm:t>
    </dgm:pt>
    <dgm:pt modelId="{C31E4046-07E2-4729-972B-F4FF462A1F23}" type="sibTrans" cxnId="{0623EABE-DDC4-44C2-B9D5-F239350117D3}">
      <dgm:prSet/>
      <dgm:spPr/>
      <dgm:t>
        <a:bodyPr/>
        <a:lstStyle/>
        <a:p>
          <a:endParaRPr lang="en-US"/>
        </a:p>
      </dgm:t>
    </dgm:pt>
    <dgm:pt modelId="{496B5EE4-2FA7-42DA-8F94-441B365ADE97}">
      <dgm:prSet/>
      <dgm:spPr/>
      <dgm:t>
        <a:bodyPr/>
        <a:lstStyle/>
        <a:p>
          <a:r>
            <a:rPr lang="en-US"/>
            <a:t>Creatine’s role as a cognitive nutrient is exciting &amp; growing!</a:t>
          </a:r>
        </a:p>
      </dgm:t>
    </dgm:pt>
    <dgm:pt modelId="{8881A6C5-5C17-44A8-A791-999F6D1EBFC9}" type="parTrans" cxnId="{2D203F9D-A59A-4991-BDC4-63E480F25C1E}">
      <dgm:prSet/>
      <dgm:spPr/>
      <dgm:t>
        <a:bodyPr/>
        <a:lstStyle/>
        <a:p>
          <a:endParaRPr lang="en-US"/>
        </a:p>
      </dgm:t>
    </dgm:pt>
    <dgm:pt modelId="{64941D4A-0143-4D53-BAD9-0FBA326DD690}" type="sibTrans" cxnId="{2D203F9D-A59A-4991-BDC4-63E480F25C1E}">
      <dgm:prSet/>
      <dgm:spPr/>
      <dgm:t>
        <a:bodyPr/>
        <a:lstStyle/>
        <a:p>
          <a:endParaRPr lang="en-US"/>
        </a:p>
      </dgm:t>
    </dgm:pt>
    <dgm:pt modelId="{37FB50D1-8E72-C14E-8BF2-B293F7BFB629}" type="pres">
      <dgm:prSet presAssocID="{6243D046-33BF-424A-8822-58A680C84FDD}" presName="linear" presStyleCnt="0">
        <dgm:presLayoutVars>
          <dgm:animLvl val="lvl"/>
          <dgm:resizeHandles val="exact"/>
        </dgm:presLayoutVars>
      </dgm:prSet>
      <dgm:spPr/>
    </dgm:pt>
    <dgm:pt modelId="{D6090E87-DAE0-5C46-851B-EEC2D8D3D8A2}" type="pres">
      <dgm:prSet presAssocID="{1DE9D58F-EE1E-47CE-841A-3181F0EAB0CE}" presName="parentText" presStyleLbl="node1" presStyleIdx="0" presStyleCnt="8">
        <dgm:presLayoutVars>
          <dgm:chMax val="0"/>
          <dgm:bulletEnabled val="1"/>
        </dgm:presLayoutVars>
      </dgm:prSet>
      <dgm:spPr/>
    </dgm:pt>
    <dgm:pt modelId="{1FA5996E-AE3F-7849-AE46-A0EAAA3DF469}" type="pres">
      <dgm:prSet presAssocID="{D73D9F17-33AE-449B-88A5-AE8D9279F92C}" presName="spacer" presStyleCnt="0"/>
      <dgm:spPr/>
    </dgm:pt>
    <dgm:pt modelId="{4B30B805-7E95-2B40-91DB-E353E9F12067}" type="pres">
      <dgm:prSet presAssocID="{01DCF158-29B1-4FB9-95C6-EF7178A7B028}" presName="parentText" presStyleLbl="node1" presStyleIdx="1" presStyleCnt="8">
        <dgm:presLayoutVars>
          <dgm:chMax val="0"/>
          <dgm:bulletEnabled val="1"/>
        </dgm:presLayoutVars>
      </dgm:prSet>
      <dgm:spPr/>
    </dgm:pt>
    <dgm:pt modelId="{D33576FE-EBC5-2F4D-A5B1-B62D634AE791}" type="pres">
      <dgm:prSet presAssocID="{8045BCC0-31D3-4B97-BDDB-2B1F5AC1EB68}" presName="spacer" presStyleCnt="0"/>
      <dgm:spPr/>
    </dgm:pt>
    <dgm:pt modelId="{EE3662D1-5278-9C4F-B5C7-F00473DC1025}" type="pres">
      <dgm:prSet presAssocID="{1DE51C88-E2CC-4186-B1E7-EC1E61F1F2DB}" presName="parentText" presStyleLbl="node1" presStyleIdx="2" presStyleCnt="8">
        <dgm:presLayoutVars>
          <dgm:chMax val="0"/>
          <dgm:bulletEnabled val="1"/>
        </dgm:presLayoutVars>
      </dgm:prSet>
      <dgm:spPr/>
    </dgm:pt>
    <dgm:pt modelId="{467BDB40-2C91-EF42-8E05-2AD6B082B629}" type="pres">
      <dgm:prSet presAssocID="{A3DF9EA4-F3BE-4AC2-A249-CE59CF1CCB25}" presName="spacer" presStyleCnt="0"/>
      <dgm:spPr/>
    </dgm:pt>
    <dgm:pt modelId="{B673E1AD-AB68-404C-A433-DC6B658709B3}" type="pres">
      <dgm:prSet presAssocID="{ED6FE9E4-2277-4C38-AD37-DFC11C521D40}" presName="parentText" presStyleLbl="node1" presStyleIdx="3" presStyleCnt="8">
        <dgm:presLayoutVars>
          <dgm:chMax val="0"/>
          <dgm:bulletEnabled val="1"/>
        </dgm:presLayoutVars>
      </dgm:prSet>
      <dgm:spPr/>
    </dgm:pt>
    <dgm:pt modelId="{D244914F-D67F-BE41-8D47-342DE5181EEE}" type="pres">
      <dgm:prSet presAssocID="{B82BA0A0-3BEF-4CAA-B842-3B5F912FE800}" presName="spacer" presStyleCnt="0"/>
      <dgm:spPr/>
    </dgm:pt>
    <dgm:pt modelId="{8B33267A-E8EA-4F4F-99F8-28CD3C3F3B16}" type="pres">
      <dgm:prSet presAssocID="{EF1042E4-2A9A-4C70-BDC6-F287D801A14B}" presName="parentText" presStyleLbl="node1" presStyleIdx="4" presStyleCnt="8">
        <dgm:presLayoutVars>
          <dgm:chMax val="0"/>
          <dgm:bulletEnabled val="1"/>
        </dgm:presLayoutVars>
      </dgm:prSet>
      <dgm:spPr/>
    </dgm:pt>
    <dgm:pt modelId="{F1A1AC86-C2EE-CB42-89FC-8DCFDCF88BBE}" type="pres">
      <dgm:prSet presAssocID="{08F5EC74-7065-4FDE-B981-1F7E2CD89417}" presName="spacer" presStyleCnt="0"/>
      <dgm:spPr/>
    </dgm:pt>
    <dgm:pt modelId="{12D101B0-8EEC-9541-9B87-ECA78AFB9F19}" type="pres">
      <dgm:prSet presAssocID="{6FD80212-7773-4C25-B3C6-4E5EA4B92586}" presName="parentText" presStyleLbl="node1" presStyleIdx="5" presStyleCnt="8">
        <dgm:presLayoutVars>
          <dgm:chMax val="0"/>
          <dgm:bulletEnabled val="1"/>
        </dgm:presLayoutVars>
      </dgm:prSet>
      <dgm:spPr/>
    </dgm:pt>
    <dgm:pt modelId="{EC429056-3B3C-C44E-B471-FF0AFA16530A}" type="pres">
      <dgm:prSet presAssocID="{A0DEA1F2-1FE2-409D-B9EF-C847B4BD9CE6}" presName="spacer" presStyleCnt="0"/>
      <dgm:spPr/>
    </dgm:pt>
    <dgm:pt modelId="{C9C4F1E4-D98F-4F41-8EA3-3D235541BA2A}" type="pres">
      <dgm:prSet presAssocID="{7DD17577-7798-45AB-82C0-0B3A90D48B20}" presName="parentText" presStyleLbl="node1" presStyleIdx="6" presStyleCnt="8">
        <dgm:presLayoutVars>
          <dgm:chMax val="0"/>
          <dgm:bulletEnabled val="1"/>
        </dgm:presLayoutVars>
      </dgm:prSet>
      <dgm:spPr/>
    </dgm:pt>
    <dgm:pt modelId="{D69938AF-583B-7F46-A8C4-EC94E50EA48A}" type="pres">
      <dgm:prSet presAssocID="{C31E4046-07E2-4729-972B-F4FF462A1F23}" presName="spacer" presStyleCnt="0"/>
      <dgm:spPr/>
    </dgm:pt>
    <dgm:pt modelId="{4B0F190B-0DC9-754A-920F-F3FF4FFE3EF3}" type="pres">
      <dgm:prSet presAssocID="{496B5EE4-2FA7-42DA-8F94-441B365ADE97}" presName="parentText" presStyleLbl="node1" presStyleIdx="7" presStyleCnt="8">
        <dgm:presLayoutVars>
          <dgm:chMax val="0"/>
          <dgm:bulletEnabled val="1"/>
        </dgm:presLayoutVars>
      </dgm:prSet>
      <dgm:spPr/>
    </dgm:pt>
  </dgm:ptLst>
  <dgm:cxnLst>
    <dgm:cxn modelId="{0542AF0C-8EBE-4252-B2A9-7AC5D98894CF}" srcId="{6243D046-33BF-424A-8822-58A680C84FDD}" destId="{EF1042E4-2A9A-4C70-BDC6-F287D801A14B}" srcOrd="4" destOrd="0" parTransId="{089FC825-C501-47C8-8D57-988F23A08166}" sibTransId="{08F5EC74-7065-4FDE-B981-1F7E2CD89417}"/>
    <dgm:cxn modelId="{142D3524-9606-7B4F-8118-E98F5D27C194}" type="presOf" srcId="{1DE51C88-E2CC-4186-B1E7-EC1E61F1F2DB}" destId="{EE3662D1-5278-9C4F-B5C7-F00473DC1025}" srcOrd="0" destOrd="0" presId="urn:microsoft.com/office/officeart/2005/8/layout/vList2"/>
    <dgm:cxn modelId="{FD5CC029-F481-3E42-9BDE-12A2B368AA14}" type="presOf" srcId="{6FD80212-7773-4C25-B3C6-4E5EA4B92586}" destId="{12D101B0-8EEC-9541-9B87-ECA78AFB9F19}" srcOrd="0" destOrd="0" presId="urn:microsoft.com/office/officeart/2005/8/layout/vList2"/>
    <dgm:cxn modelId="{0DEFF231-DD55-1641-AC19-E8A02C6459F0}" type="presOf" srcId="{496B5EE4-2FA7-42DA-8F94-441B365ADE97}" destId="{4B0F190B-0DC9-754A-920F-F3FF4FFE3EF3}" srcOrd="0" destOrd="0" presId="urn:microsoft.com/office/officeart/2005/8/layout/vList2"/>
    <dgm:cxn modelId="{FF1AA932-F6F4-49FE-B79A-7E7CA57F5670}" srcId="{6243D046-33BF-424A-8822-58A680C84FDD}" destId="{1DE51C88-E2CC-4186-B1E7-EC1E61F1F2DB}" srcOrd="2" destOrd="0" parTransId="{B8082D15-1626-481E-8427-0D10E83F8192}" sibTransId="{A3DF9EA4-F3BE-4AC2-A249-CE59CF1CCB25}"/>
    <dgm:cxn modelId="{90F49E35-172F-114A-8DE5-175999423BEB}" type="presOf" srcId="{7DD17577-7798-45AB-82C0-0B3A90D48B20}" destId="{C9C4F1E4-D98F-4F41-8EA3-3D235541BA2A}" srcOrd="0" destOrd="0" presId="urn:microsoft.com/office/officeart/2005/8/layout/vList2"/>
    <dgm:cxn modelId="{91951C42-104C-4967-9889-FAE2F7E110A2}" srcId="{6243D046-33BF-424A-8822-58A680C84FDD}" destId="{6FD80212-7773-4C25-B3C6-4E5EA4B92586}" srcOrd="5" destOrd="0" parTransId="{B1346553-50C1-42C7-A553-7C53CB3ECEAF}" sibTransId="{A0DEA1F2-1FE2-409D-B9EF-C847B4BD9CE6}"/>
    <dgm:cxn modelId="{0C3CB961-A050-4EA6-91C8-08686AAFCDD2}" srcId="{6243D046-33BF-424A-8822-58A680C84FDD}" destId="{1DE9D58F-EE1E-47CE-841A-3181F0EAB0CE}" srcOrd="0" destOrd="0" parTransId="{1A43D9E3-346A-47E7-84B0-14FC2C098996}" sibTransId="{D73D9F17-33AE-449B-88A5-AE8D9279F92C}"/>
    <dgm:cxn modelId="{8FA37C68-716A-E143-9DC5-92C96C3F5C80}" type="presOf" srcId="{EF1042E4-2A9A-4C70-BDC6-F287D801A14B}" destId="{8B33267A-E8EA-4F4F-99F8-28CD3C3F3B16}" srcOrd="0" destOrd="0" presId="urn:microsoft.com/office/officeart/2005/8/layout/vList2"/>
    <dgm:cxn modelId="{1B77DF68-0B63-3C43-A801-366A3F155D65}" type="presOf" srcId="{1DE9D58F-EE1E-47CE-841A-3181F0EAB0CE}" destId="{D6090E87-DAE0-5C46-851B-EEC2D8D3D8A2}" srcOrd="0" destOrd="0" presId="urn:microsoft.com/office/officeart/2005/8/layout/vList2"/>
    <dgm:cxn modelId="{6BA9A574-D47C-486C-9F2D-34265ADA5E2D}" srcId="{6243D046-33BF-424A-8822-58A680C84FDD}" destId="{01DCF158-29B1-4FB9-95C6-EF7178A7B028}" srcOrd="1" destOrd="0" parTransId="{F9C3C993-DF2E-4795-9A32-9D6FFB9FA626}" sibTransId="{8045BCC0-31D3-4B97-BDDB-2B1F5AC1EB68}"/>
    <dgm:cxn modelId="{4E79B581-BADB-4964-A481-5BA860E8D69B}" srcId="{6243D046-33BF-424A-8822-58A680C84FDD}" destId="{ED6FE9E4-2277-4C38-AD37-DFC11C521D40}" srcOrd="3" destOrd="0" parTransId="{7094D227-C266-4FBA-84CB-44A955656FFE}" sibTransId="{B82BA0A0-3BEF-4CAA-B842-3B5F912FE800}"/>
    <dgm:cxn modelId="{2D203F9D-A59A-4991-BDC4-63E480F25C1E}" srcId="{6243D046-33BF-424A-8822-58A680C84FDD}" destId="{496B5EE4-2FA7-42DA-8F94-441B365ADE97}" srcOrd="7" destOrd="0" parTransId="{8881A6C5-5C17-44A8-A791-999F6D1EBFC9}" sibTransId="{64941D4A-0143-4D53-BAD9-0FBA326DD690}"/>
    <dgm:cxn modelId="{0623EABE-DDC4-44C2-B9D5-F239350117D3}" srcId="{6243D046-33BF-424A-8822-58A680C84FDD}" destId="{7DD17577-7798-45AB-82C0-0B3A90D48B20}" srcOrd="6" destOrd="0" parTransId="{F9D7379F-606E-4DE2-B15B-BF0835586861}" sibTransId="{C31E4046-07E2-4729-972B-F4FF462A1F23}"/>
    <dgm:cxn modelId="{B6D2C7CA-E367-0545-80B6-71F31247081D}" type="presOf" srcId="{ED6FE9E4-2277-4C38-AD37-DFC11C521D40}" destId="{B673E1AD-AB68-404C-A433-DC6B658709B3}" srcOrd="0" destOrd="0" presId="urn:microsoft.com/office/officeart/2005/8/layout/vList2"/>
    <dgm:cxn modelId="{F4B4F7D5-3A00-124A-B7AD-44DC9BDA64AF}" type="presOf" srcId="{01DCF158-29B1-4FB9-95C6-EF7178A7B028}" destId="{4B30B805-7E95-2B40-91DB-E353E9F12067}" srcOrd="0" destOrd="0" presId="urn:microsoft.com/office/officeart/2005/8/layout/vList2"/>
    <dgm:cxn modelId="{BC2D56FA-89A4-ED4B-98A4-EF23F2E75236}" type="presOf" srcId="{6243D046-33BF-424A-8822-58A680C84FDD}" destId="{37FB50D1-8E72-C14E-8BF2-B293F7BFB629}" srcOrd="0" destOrd="0" presId="urn:microsoft.com/office/officeart/2005/8/layout/vList2"/>
    <dgm:cxn modelId="{BCA1D0FD-E85E-5142-88B4-34C4B7722106}" type="presParOf" srcId="{37FB50D1-8E72-C14E-8BF2-B293F7BFB629}" destId="{D6090E87-DAE0-5C46-851B-EEC2D8D3D8A2}" srcOrd="0" destOrd="0" presId="urn:microsoft.com/office/officeart/2005/8/layout/vList2"/>
    <dgm:cxn modelId="{4DC5585A-E1A7-AA40-968B-1CA3C475F317}" type="presParOf" srcId="{37FB50D1-8E72-C14E-8BF2-B293F7BFB629}" destId="{1FA5996E-AE3F-7849-AE46-A0EAAA3DF469}" srcOrd="1" destOrd="0" presId="urn:microsoft.com/office/officeart/2005/8/layout/vList2"/>
    <dgm:cxn modelId="{1533EBE8-EFE3-BA41-8B5D-940F09C14AE8}" type="presParOf" srcId="{37FB50D1-8E72-C14E-8BF2-B293F7BFB629}" destId="{4B30B805-7E95-2B40-91DB-E353E9F12067}" srcOrd="2" destOrd="0" presId="urn:microsoft.com/office/officeart/2005/8/layout/vList2"/>
    <dgm:cxn modelId="{82DCE7E3-3BD6-F247-9E07-A184117DD449}" type="presParOf" srcId="{37FB50D1-8E72-C14E-8BF2-B293F7BFB629}" destId="{D33576FE-EBC5-2F4D-A5B1-B62D634AE791}" srcOrd="3" destOrd="0" presId="urn:microsoft.com/office/officeart/2005/8/layout/vList2"/>
    <dgm:cxn modelId="{6370E1FB-7339-664D-B6F0-594D1422CAEA}" type="presParOf" srcId="{37FB50D1-8E72-C14E-8BF2-B293F7BFB629}" destId="{EE3662D1-5278-9C4F-B5C7-F00473DC1025}" srcOrd="4" destOrd="0" presId="urn:microsoft.com/office/officeart/2005/8/layout/vList2"/>
    <dgm:cxn modelId="{09C53FE5-4C7F-8A42-BCC9-B1619D141CCB}" type="presParOf" srcId="{37FB50D1-8E72-C14E-8BF2-B293F7BFB629}" destId="{467BDB40-2C91-EF42-8E05-2AD6B082B629}" srcOrd="5" destOrd="0" presId="urn:microsoft.com/office/officeart/2005/8/layout/vList2"/>
    <dgm:cxn modelId="{0B7C78F2-60D2-134B-8B75-FA0B9BA72410}" type="presParOf" srcId="{37FB50D1-8E72-C14E-8BF2-B293F7BFB629}" destId="{B673E1AD-AB68-404C-A433-DC6B658709B3}" srcOrd="6" destOrd="0" presId="urn:microsoft.com/office/officeart/2005/8/layout/vList2"/>
    <dgm:cxn modelId="{F2142487-F57B-5444-BE13-5B67E9DC4394}" type="presParOf" srcId="{37FB50D1-8E72-C14E-8BF2-B293F7BFB629}" destId="{D244914F-D67F-BE41-8D47-342DE5181EEE}" srcOrd="7" destOrd="0" presId="urn:microsoft.com/office/officeart/2005/8/layout/vList2"/>
    <dgm:cxn modelId="{984B0767-9192-AA43-B41B-05BEE9819303}" type="presParOf" srcId="{37FB50D1-8E72-C14E-8BF2-B293F7BFB629}" destId="{8B33267A-E8EA-4F4F-99F8-28CD3C3F3B16}" srcOrd="8" destOrd="0" presId="urn:microsoft.com/office/officeart/2005/8/layout/vList2"/>
    <dgm:cxn modelId="{FC53A6F2-CA9E-EF4D-8D51-0E71888A86A3}" type="presParOf" srcId="{37FB50D1-8E72-C14E-8BF2-B293F7BFB629}" destId="{F1A1AC86-C2EE-CB42-89FC-8DCFDCF88BBE}" srcOrd="9" destOrd="0" presId="urn:microsoft.com/office/officeart/2005/8/layout/vList2"/>
    <dgm:cxn modelId="{429AA92F-1591-9943-9908-61F28B4EC395}" type="presParOf" srcId="{37FB50D1-8E72-C14E-8BF2-B293F7BFB629}" destId="{12D101B0-8EEC-9541-9B87-ECA78AFB9F19}" srcOrd="10" destOrd="0" presId="urn:microsoft.com/office/officeart/2005/8/layout/vList2"/>
    <dgm:cxn modelId="{920959E4-D516-B74D-BD67-BC32C3452AAA}" type="presParOf" srcId="{37FB50D1-8E72-C14E-8BF2-B293F7BFB629}" destId="{EC429056-3B3C-C44E-B471-FF0AFA16530A}" srcOrd="11" destOrd="0" presId="urn:microsoft.com/office/officeart/2005/8/layout/vList2"/>
    <dgm:cxn modelId="{015DE222-D903-CD45-8A09-79BE454A969E}" type="presParOf" srcId="{37FB50D1-8E72-C14E-8BF2-B293F7BFB629}" destId="{C9C4F1E4-D98F-4F41-8EA3-3D235541BA2A}" srcOrd="12" destOrd="0" presId="urn:microsoft.com/office/officeart/2005/8/layout/vList2"/>
    <dgm:cxn modelId="{27CF00A3-6F67-154A-8947-129D2D36FEF8}" type="presParOf" srcId="{37FB50D1-8E72-C14E-8BF2-B293F7BFB629}" destId="{D69938AF-583B-7F46-A8C4-EC94E50EA48A}" srcOrd="13" destOrd="0" presId="urn:microsoft.com/office/officeart/2005/8/layout/vList2"/>
    <dgm:cxn modelId="{91E5585C-68F6-B146-A54C-CF9D99F6A7AD}" type="presParOf" srcId="{37FB50D1-8E72-C14E-8BF2-B293F7BFB629}" destId="{4B0F190B-0DC9-754A-920F-F3FF4FFE3EF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72E0-8C47-BA4E-9D90-43A176DD556B}">
      <dsp:nvSpPr>
        <dsp:cNvPr id="0" name=""/>
        <dsp:cNvSpPr/>
      </dsp:nvSpPr>
      <dsp:spPr>
        <a:xfrm>
          <a:off x="582645"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is a naturally occurring molecule in the human body.</a:t>
          </a:r>
        </a:p>
      </dsp:txBody>
      <dsp:txXfrm>
        <a:off x="582645" y="1178"/>
        <a:ext cx="2174490" cy="1304694"/>
      </dsp:txXfrm>
    </dsp:sp>
    <dsp:sp modelId="{AA4C0D04-4F02-6E4F-8BE1-EFDF10B5D74A}">
      <dsp:nvSpPr>
        <dsp:cNvPr id="0" name=""/>
        <dsp:cNvSpPr/>
      </dsp:nvSpPr>
      <dsp:spPr>
        <a:xfrm>
          <a:off x="297458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It is endogenously produced by the combination of the amino acids methionine, glycine, and arginine.</a:t>
          </a:r>
        </a:p>
      </dsp:txBody>
      <dsp:txXfrm>
        <a:off x="2974584" y="1178"/>
        <a:ext cx="2174490" cy="1304694"/>
      </dsp:txXfrm>
    </dsp:sp>
    <dsp:sp modelId="{61F8498D-B406-F54A-AE02-065AC0B79790}">
      <dsp:nvSpPr>
        <dsp:cNvPr id="0" name=""/>
        <dsp:cNvSpPr/>
      </dsp:nvSpPr>
      <dsp:spPr>
        <a:xfrm>
          <a:off x="536652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is also found in the diet (i.e., red meat, fatty fish).</a:t>
          </a:r>
        </a:p>
      </dsp:txBody>
      <dsp:txXfrm>
        <a:off x="5366524" y="1178"/>
        <a:ext cx="2174490" cy="1304694"/>
      </dsp:txXfrm>
    </dsp:sp>
    <dsp:sp modelId="{11295408-1307-E249-B075-38157C86C9D9}">
      <dsp:nvSpPr>
        <dsp:cNvPr id="0" name=""/>
        <dsp:cNvSpPr/>
      </dsp:nvSpPr>
      <dsp:spPr>
        <a:xfrm>
          <a:off x="775846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Vitamin B12 and folate are both catalysts in creatine formation.</a:t>
          </a:r>
        </a:p>
      </dsp:txBody>
      <dsp:txXfrm>
        <a:off x="7758464" y="1178"/>
        <a:ext cx="2174490" cy="1304694"/>
      </dsp:txXfrm>
    </dsp:sp>
    <dsp:sp modelId="{1D394D0A-03AA-8B46-BA2C-B165157B1618}">
      <dsp:nvSpPr>
        <dsp:cNvPr id="0" name=""/>
        <dsp:cNvSpPr/>
      </dsp:nvSpPr>
      <dsp:spPr>
        <a:xfrm>
          <a:off x="582645"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is chiefly found in skeletal muscle (as phosphocreatine-PCR &amp; creatine-Cr).</a:t>
          </a:r>
        </a:p>
      </dsp:txBody>
      <dsp:txXfrm>
        <a:off x="582645" y="1523321"/>
        <a:ext cx="2174490" cy="1304694"/>
      </dsp:txXfrm>
    </dsp:sp>
    <dsp:sp modelId="{C0E9FF38-D4BD-F240-B73A-3CDC6622453C}">
      <dsp:nvSpPr>
        <dsp:cNvPr id="0" name=""/>
        <dsp:cNvSpPr/>
      </dsp:nvSpPr>
      <dsp:spPr>
        <a:xfrm>
          <a:off x="297458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is also stored in the body the heart, brain, liver, kidneys, and testes.</a:t>
          </a:r>
        </a:p>
      </dsp:txBody>
      <dsp:txXfrm>
        <a:off x="2974584" y="1523321"/>
        <a:ext cx="2174490" cy="1304694"/>
      </dsp:txXfrm>
    </dsp:sp>
    <dsp:sp modelId="{D7F24CCE-A1FF-FB4F-BA48-89903588370E}">
      <dsp:nvSpPr>
        <dsp:cNvPr id="0" name=""/>
        <dsp:cNvSpPr/>
      </dsp:nvSpPr>
      <dsp:spPr>
        <a:xfrm>
          <a:off x="536652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is metabolized by a specific enzyme in the body.</a:t>
          </a:r>
        </a:p>
      </dsp:txBody>
      <dsp:txXfrm>
        <a:off x="5366524" y="1523321"/>
        <a:ext cx="2174490" cy="1304694"/>
      </dsp:txXfrm>
    </dsp:sp>
    <dsp:sp modelId="{DE47A5DC-3CC8-8446-9FEB-C1FE33F4C557}">
      <dsp:nvSpPr>
        <dsp:cNvPr id="0" name=""/>
        <dsp:cNvSpPr/>
      </dsp:nvSpPr>
      <dsp:spPr>
        <a:xfrm>
          <a:off x="775846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metabolism in the muscle is via creatine kinase MM</a:t>
          </a:r>
        </a:p>
      </dsp:txBody>
      <dsp:txXfrm>
        <a:off x="7758464" y="1523321"/>
        <a:ext cx="2174490" cy="1304694"/>
      </dsp:txXfrm>
    </dsp:sp>
    <dsp:sp modelId="{CC2E47E3-BBDE-C848-B7FD-1A6A769954D3}">
      <dsp:nvSpPr>
        <dsp:cNvPr id="0" name=""/>
        <dsp:cNvSpPr/>
      </dsp:nvSpPr>
      <dsp:spPr>
        <a:xfrm>
          <a:off x="582645"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metabolism in the brain is via creatine kinase BB (known as BB-CK).</a:t>
          </a:r>
        </a:p>
      </dsp:txBody>
      <dsp:txXfrm>
        <a:off x="582645" y="3045465"/>
        <a:ext cx="2174490" cy="1304694"/>
      </dsp:txXfrm>
    </dsp:sp>
    <dsp:sp modelId="{8EF36029-4BFB-2846-BEF6-836FAE106E08}">
      <dsp:nvSpPr>
        <dsp:cNvPr id="0" name=""/>
        <dsp:cNvSpPr/>
      </dsp:nvSpPr>
      <dsp:spPr>
        <a:xfrm>
          <a:off x="297458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suggests creatine is important for and used in brain energy provision.</a:t>
          </a:r>
        </a:p>
      </dsp:txBody>
      <dsp:txXfrm>
        <a:off x="2974584" y="3045465"/>
        <a:ext cx="2174490" cy="1304694"/>
      </dsp:txXfrm>
    </dsp:sp>
    <dsp:sp modelId="{6BFB951A-84EE-634E-8319-44C139A68E01}">
      <dsp:nvSpPr>
        <dsp:cNvPr id="0" name=""/>
        <dsp:cNvSpPr/>
      </dsp:nvSpPr>
      <dsp:spPr>
        <a:xfrm>
          <a:off x="536652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Creatine-deficient syndromes that involve brain creatine are characterized by major mental and developmental disorders.</a:t>
          </a:r>
        </a:p>
      </dsp:txBody>
      <dsp:txXfrm>
        <a:off x="5366524" y="3045465"/>
        <a:ext cx="2174490" cy="1304694"/>
      </dsp:txXfrm>
    </dsp:sp>
    <dsp:sp modelId="{BC291407-385B-7643-AD13-C5CFFA0CAA7E}">
      <dsp:nvSpPr>
        <dsp:cNvPr id="0" name=""/>
        <dsp:cNvSpPr/>
      </dsp:nvSpPr>
      <dsp:spPr>
        <a:xfrm>
          <a:off x="775846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Creatine deficient syndromes may be partially reversed with creatine supplementation.</a:t>
          </a:r>
        </a:p>
      </dsp:txBody>
      <dsp:txXfrm>
        <a:off x="775846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6A483-552D-6E49-A431-6DAFB065EE9F}">
      <dsp:nvSpPr>
        <dsp:cNvPr id="0" name=""/>
        <dsp:cNvSpPr/>
      </dsp:nvSpPr>
      <dsp:spPr>
        <a:xfrm>
          <a:off x="4979" y="435335"/>
          <a:ext cx="1835608" cy="42045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a:t>Rationale: </a:t>
          </a:r>
          <a:r>
            <a:rPr lang="en-US" sz="1100" kern="1200"/>
            <a:t>Sleep deprivation has a negative effect on cognitive and psychomotor performance and mood state, partially due to decreases in creatine levels in the brain. Therefore, creatine supplementation should lessen the negative effects of sleep deprivation.</a:t>
          </a:r>
        </a:p>
      </dsp:txBody>
      <dsp:txXfrm>
        <a:off x="4979" y="435335"/>
        <a:ext cx="1835608" cy="4204529"/>
      </dsp:txXfrm>
    </dsp:sp>
    <dsp:sp modelId="{155370BB-494B-414D-AF57-68B031E77F6E}">
      <dsp:nvSpPr>
        <dsp:cNvPr id="0" name=""/>
        <dsp:cNvSpPr/>
      </dsp:nvSpPr>
      <dsp:spPr>
        <a:xfrm>
          <a:off x="1868867" y="2416100"/>
          <a:ext cx="275341"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6BF19-499E-AD4B-B272-D82113261A0E}">
      <dsp:nvSpPr>
        <dsp:cNvPr id="0" name=""/>
        <dsp:cNvSpPr/>
      </dsp:nvSpPr>
      <dsp:spPr>
        <a:xfrm>
          <a:off x="2172487" y="435335"/>
          <a:ext cx="1835608" cy="42045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a:t>Objectives: </a:t>
          </a:r>
          <a:r>
            <a:rPr lang="en-US" sz="1100" kern="1200"/>
            <a:t>The objective of this study was to examine the effect of creatine supplementation and sleep deprivation, with mild exercise, on cognitive and psychomotor performance, mood state, and plasma concentrations of catecholamines and cortisol.</a:t>
          </a:r>
        </a:p>
      </dsp:txBody>
      <dsp:txXfrm>
        <a:off x="2172487" y="435335"/>
        <a:ext cx="1835608" cy="4204529"/>
      </dsp:txXfrm>
    </dsp:sp>
    <dsp:sp modelId="{3CBF1A81-E946-CD4B-88EB-14898C696D2E}">
      <dsp:nvSpPr>
        <dsp:cNvPr id="0" name=""/>
        <dsp:cNvSpPr/>
      </dsp:nvSpPr>
      <dsp:spPr>
        <a:xfrm>
          <a:off x="4036375" y="2416100"/>
          <a:ext cx="275341"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33334-C9E4-A144-9704-7E087B653079}">
      <dsp:nvSpPr>
        <dsp:cNvPr id="0" name=""/>
        <dsp:cNvSpPr/>
      </dsp:nvSpPr>
      <dsp:spPr>
        <a:xfrm>
          <a:off x="4339995" y="435335"/>
          <a:ext cx="1835608" cy="42045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a:t>Method: </a:t>
          </a:r>
          <a:r>
            <a:rPr lang="en-US" sz="1100" kern="1200"/>
            <a:t>Subjects were divided into a creatine group (n=10) and a placebo group (n=9). They took 5 g of creatine monohydrate or a placebo, dependent on their group, four times a time a day for 7 days, immediately prior to the experiment. The study was double blind. Subjects undertook tests of random movement generation (RMG), verbal and spatial recall, choice reaction time, static balance and mood state pre-test (0 h), after 6, 12 and 24 h of sleep deprivation, with intermittent exercise. They were tested for plasma concentrations of catecholamines and cortisol at 0 and 24 h.</a:t>
          </a:r>
        </a:p>
      </dsp:txBody>
      <dsp:txXfrm>
        <a:off x="4339995" y="435335"/>
        <a:ext cx="1835608" cy="4204529"/>
      </dsp:txXfrm>
    </dsp:sp>
    <dsp:sp modelId="{2EE96C5F-599E-7C4C-8D93-160A4EC1E2F6}">
      <dsp:nvSpPr>
        <dsp:cNvPr id="0" name=""/>
        <dsp:cNvSpPr/>
      </dsp:nvSpPr>
      <dsp:spPr>
        <a:xfrm>
          <a:off x="6203883" y="2416100"/>
          <a:ext cx="275341"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98556-0EA4-C446-9555-FEDA9BCBD950}">
      <dsp:nvSpPr>
        <dsp:cNvPr id="0" name=""/>
        <dsp:cNvSpPr/>
      </dsp:nvSpPr>
      <dsp:spPr>
        <a:xfrm>
          <a:off x="6507503" y="435335"/>
          <a:ext cx="1835608" cy="42045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a:t>Results: </a:t>
          </a:r>
          <a:r>
            <a:rPr lang="en-US" sz="1100" kern="1200"/>
            <a:t>At 24 h, the creatine group demonstrated significantly less change in performance from 0 h (delta) in RMG, choice reaction time, balance and mood state. There were no significant differences between groups in plasma concentrations of catecholamines and cortisol. Norepinephrine and dopamine concentrations were significantly higher at 24 h than 0 h, but cortisol were lower.</a:t>
          </a:r>
        </a:p>
      </dsp:txBody>
      <dsp:txXfrm>
        <a:off x="6507503" y="435335"/>
        <a:ext cx="1835608" cy="4204529"/>
      </dsp:txXfrm>
    </dsp:sp>
    <dsp:sp modelId="{19020BA6-94D1-0F49-AAFB-500855D4628F}">
      <dsp:nvSpPr>
        <dsp:cNvPr id="0" name=""/>
        <dsp:cNvSpPr/>
      </dsp:nvSpPr>
      <dsp:spPr>
        <a:xfrm>
          <a:off x="8371391" y="2416100"/>
          <a:ext cx="275341"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8E90E-6E25-184F-A836-59C9F25AA7E0}">
      <dsp:nvSpPr>
        <dsp:cNvPr id="0" name=""/>
        <dsp:cNvSpPr/>
      </dsp:nvSpPr>
      <dsp:spPr>
        <a:xfrm>
          <a:off x="8675011" y="435335"/>
          <a:ext cx="1835608" cy="42045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a:t>Conclusions: </a:t>
          </a:r>
          <a:r>
            <a:rPr lang="en-US" sz="1100" kern="1200"/>
            <a:t>Following 24-h sleep deprivation, creatine supplementation had a positive effect on mood state and tasks that place a heavy stress on the prefrontal cortex.</a:t>
          </a:r>
        </a:p>
      </dsp:txBody>
      <dsp:txXfrm>
        <a:off x="8675011" y="435335"/>
        <a:ext cx="1835608" cy="4204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90E87-DAE0-5C46-851B-EEC2D8D3D8A2}">
      <dsp:nvSpPr>
        <dsp:cNvPr id="0" name=""/>
        <dsp:cNvSpPr/>
      </dsp:nvSpPr>
      <dsp:spPr>
        <a:xfrm>
          <a:off x="0" y="75057"/>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is a nitrogenous amine that plays many roles in the body.</a:t>
          </a:r>
        </a:p>
      </dsp:txBody>
      <dsp:txXfrm>
        <a:off x="26930" y="101987"/>
        <a:ext cx="10461740" cy="497795"/>
      </dsp:txXfrm>
    </dsp:sp>
    <dsp:sp modelId="{4B30B805-7E95-2B40-91DB-E353E9F12067}">
      <dsp:nvSpPr>
        <dsp:cNvPr id="0" name=""/>
        <dsp:cNvSpPr/>
      </dsp:nvSpPr>
      <dsp:spPr>
        <a:xfrm>
          <a:off x="0" y="692952"/>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Typically creatine is best known for supporting high-energy output.</a:t>
          </a:r>
        </a:p>
      </dsp:txBody>
      <dsp:txXfrm>
        <a:off x="26930" y="719882"/>
        <a:ext cx="10461740" cy="497795"/>
      </dsp:txXfrm>
    </dsp:sp>
    <dsp:sp modelId="{EE3662D1-5278-9C4F-B5C7-F00473DC1025}">
      <dsp:nvSpPr>
        <dsp:cNvPr id="0" name=""/>
        <dsp:cNvSpPr/>
      </dsp:nvSpPr>
      <dsp:spPr>
        <a:xfrm>
          <a:off x="0" y="1310847"/>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helps with ATP regeneration.</a:t>
          </a:r>
        </a:p>
      </dsp:txBody>
      <dsp:txXfrm>
        <a:off x="26930" y="1337777"/>
        <a:ext cx="10461740" cy="497795"/>
      </dsp:txXfrm>
    </dsp:sp>
    <dsp:sp modelId="{B673E1AD-AB68-404C-A433-DC6B658709B3}">
      <dsp:nvSpPr>
        <dsp:cNvPr id="0" name=""/>
        <dsp:cNvSpPr/>
      </dsp:nvSpPr>
      <dsp:spPr>
        <a:xfrm>
          <a:off x="0" y="1928743"/>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is intimately involved in brain energetics.</a:t>
          </a:r>
        </a:p>
      </dsp:txBody>
      <dsp:txXfrm>
        <a:off x="26930" y="1955673"/>
        <a:ext cx="10461740" cy="497795"/>
      </dsp:txXfrm>
    </dsp:sp>
    <dsp:sp modelId="{8B33267A-E8EA-4F4F-99F8-28CD3C3F3B16}">
      <dsp:nvSpPr>
        <dsp:cNvPr id="0" name=""/>
        <dsp:cNvSpPr/>
      </dsp:nvSpPr>
      <dsp:spPr>
        <a:xfrm>
          <a:off x="0" y="2546638"/>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shows cognitive support and beneficial impacts.</a:t>
          </a:r>
        </a:p>
      </dsp:txBody>
      <dsp:txXfrm>
        <a:off x="26930" y="2573568"/>
        <a:ext cx="10461740" cy="497795"/>
      </dsp:txXfrm>
    </dsp:sp>
    <dsp:sp modelId="{12D101B0-8EEC-9541-9B87-ECA78AFB9F19}">
      <dsp:nvSpPr>
        <dsp:cNvPr id="0" name=""/>
        <dsp:cNvSpPr/>
      </dsp:nvSpPr>
      <dsp:spPr>
        <a:xfrm>
          <a:off x="0" y="3164533"/>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supplementation during sleep deprivation may be recommended.</a:t>
          </a:r>
        </a:p>
      </dsp:txBody>
      <dsp:txXfrm>
        <a:off x="26930" y="3191463"/>
        <a:ext cx="10461740" cy="497795"/>
      </dsp:txXfrm>
    </dsp:sp>
    <dsp:sp modelId="{C9C4F1E4-D98F-4F41-8EA3-3D235541BA2A}">
      <dsp:nvSpPr>
        <dsp:cNvPr id="0" name=""/>
        <dsp:cNvSpPr/>
      </dsp:nvSpPr>
      <dsp:spPr>
        <a:xfrm>
          <a:off x="0" y="3782428"/>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 supplementation of vegans/vegetarians may be recommended.</a:t>
          </a:r>
        </a:p>
      </dsp:txBody>
      <dsp:txXfrm>
        <a:off x="26930" y="3809358"/>
        <a:ext cx="10461740" cy="497795"/>
      </dsp:txXfrm>
    </dsp:sp>
    <dsp:sp modelId="{4B0F190B-0DC9-754A-920F-F3FF4FFE3EF3}">
      <dsp:nvSpPr>
        <dsp:cNvPr id="0" name=""/>
        <dsp:cNvSpPr/>
      </dsp:nvSpPr>
      <dsp:spPr>
        <a:xfrm>
          <a:off x="0" y="4400323"/>
          <a:ext cx="105156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Creatine’s role as a cognitive nutrient is exciting &amp; growing!</a:t>
          </a:r>
        </a:p>
      </dsp:txBody>
      <dsp:txXfrm>
        <a:off x="26930" y="4427253"/>
        <a:ext cx="1046174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CDF9-0F30-97F9-12B1-698F94227D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4AD9A-8B6B-9747-1A8F-86BD013BF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F10036-B365-C946-3920-BA213D370B3E}"/>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9ED19DBF-B062-D3A4-C155-ED6429A6A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2EB76-58D1-C943-2BC3-7392E28E31F0}"/>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81678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D120-B97F-CDFC-E620-50F6F623A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88112F-A5E5-CD0D-256B-FA6EA5916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D6CE4-00CF-0B00-4A1D-590B33AF7FE1}"/>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FBC79D9D-E208-3E69-AE69-B103F0AD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D3A4F-5D4B-C9C5-E3D2-D374DF1B8C16}"/>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184643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C13C4-6EE2-1E57-C472-AAB73DA033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5ECC9-102D-87AC-0A78-DF62BB4D9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3DF-65D0-DAE0-B6DE-7C9087AD8C19}"/>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D8C322DD-11EE-0483-8F07-39680C8E5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6DB67-0367-77F7-19DB-D437D171FD09}"/>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393601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7366-B3D3-F764-81F2-EAB6E56AA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8CAF6-0422-73C2-2122-1DD2F2BDB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E629A-43EF-C1D5-6A3D-0C3EF31B9B66}"/>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F88FBC6B-6206-966F-3119-C951BFC11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82598-4065-4548-9A5A-AA9BBCF3C3C4}"/>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199561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9526-2BA1-4688-1B7C-DC7F5563C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B6EAD-A3B0-A074-C768-A30D4F0ABA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B3A19-89AD-2B40-9889-BB6EBEBC565E}"/>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4BDCE3EC-7B41-DA4A-4142-A20B390F4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7A6A7-580F-3314-38C6-F6C277427B38}"/>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211539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F49D-44DF-184C-DC31-AEBB1041F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7F12B-EF91-EB9C-B632-8214F8357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04288-A0DF-2BCF-4E59-8B431C8E8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D6C0EA-08EE-BC4A-967F-D44ED90E4988}"/>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6" name="Footer Placeholder 5">
            <a:extLst>
              <a:ext uri="{FF2B5EF4-FFF2-40B4-BE49-F238E27FC236}">
                <a16:creationId xmlns:a16="http://schemas.microsoft.com/office/drawing/2014/main" id="{17BCC98B-3412-AD44-6E0D-88B0BA051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F91B6-D155-7C23-FFA5-C24F6E0B4965}"/>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252656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0A2E-62BD-03EF-3124-1A2F4E444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B0759-4297-AC63-0575-99DC2DF1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F0F4D-AC32-C8EE-ED37-48E2C3B91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82BC8-E912-C35A-CD6E-9E9EF98C3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D625A-EFD3-FF75-FC58-E264AB66D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63008-33BF-AB8B-3CCC-C17416038065}"/>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8" name="Footer Placeholder 7">
            <a:extLst>
              <a:ext uri="{FF2B5EF4-FFF2-40B4-BE49-F238E27FC236}">
                <a16:creationId xmlns:a16="http://schemas.microsoft.com/office/drawing/2014/main" id="{9657400D-1C80-3A1A-BDEF-A32B8EB7F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E0170B-E0C1-23D9-8C19-63882D2E36A4}"/>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149486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7C1D-3CAB-CE63-E300-586C440E5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63864-8609-5BE1-AD07-88D293AA77B4}"/>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4" name="Footer Placeholder 3">
            <a:extLst>
              <a:ext uri="{FF2B5EF4-FFF2-40B4-BE49-F238E27FC236}">
                <a16:creationId xmlns:a16="http://schemas.microsoft.com/office/drawing/2014/main" id="{F346ED90-0CDC-BCEE-0812-09632747A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97447-6F4F-8A98-DC8A-E09D33EB48C1}"/>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56241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F69A1-4059-37A8-F291-7BC6D74695A2}"/>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3" name="Footer Placeholder 2">
            <a:extLst>
              <a:ext uri="{FF2B5EF4-FFF2-40B4-BE49-F238E27FC236}">
                <a16:creationId xmlns:a16="http://schemas.microsoft.com/office/drawing/2014/main" id="{803AAD0A-E06A-5AF2-7DF0-0123923CF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F65E8-956C-2A40-9458-251A3C64EEE3}"/>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65822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B318-A103-78E5-DDAD-DA437F072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EB210-657D-DE99-33CA-4322BE6FF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79900-11E0-91B8-A978-749C468BD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EE48A-7E4D-F59C-E893-65476D4B91A8}"/>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6" name="Footer Placeholder 5">
            <a:extLst>
              <a:ext uri="{FF2B5EF4-FFF2-40B4-BE49-F238E27FC236}">
                <a16:creationId xmlns:a16="http://schemas.microsoft.com/office/drawing/2014/main" id="{1A9DAEE3-5CE1-AF26-8D1C-6BD8866BA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3D02F-629E-3A6B-9872-F6FC3E424C09}"/>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6689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4D15-5F06-247A-8674-8AF85559A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3EC94-1F51-0B2D-8577-E77361848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02F8C9-DA15-DC4E-7579-00F162BCE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DF636-CB63-F05C-70DE-16A1C7F525C3}"/>
              </a:ext>
            </a:extLst>
          </p:cNvPr>
          <p:cNvSpPr>
            <a:spLocks noGrp="1"/>
          </p:cNvSpPr>
          <p:nvPr>
            <p:ph type="dt" sz="half" idx="10"/>
          </p:nvPr>
        </p:nvSpPr>
        <p:spPr/>
        <p:txBody>
          <a:bodyPr/>
          <a:lstStyle/>
          <a:p>
            <a:fld id="{955D4D61-B08A-6848-B91C-4E92E7EEA6B9}" type="datetimeFigureOut">
              <a:rPr lang="en-US" smtClean="0"/>
              <a:t>12/2/25</a:t>
            </a:fld>
            <a:endParaRPr lang="en-US"/>
          </a:p>
        </p:txBody>
      </p:sp>
      <p:sp>
        <p:nvSpPr>
          <p:cNvPr id="6" name="Footer Placeholder 5">
            <a:extLst>
              <a:ext uri="{FF2B5EF4-FFF2-40B4-BE49-F238E27FC236}">
                <a16:creationId xmlns:a16="http://schemas.microsoft.com/office/drawing/2014/main" id="{9BEFF0F2-BFBE-81C1-731A-0DDCCFD74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C438E-4EC5-1412-6BAE-4862F6F5CF95}"/>
              </a:ext>
            </a:extLst>
          </p:cNvPr>
          <p:cNvSpPr>
            <a:spLocks noGrp="1"/>
          </p:cNvSpPr>
          <p:nvPr>
            <p:ph type="sldNum" sz="quarter" idx="12"/>
          </p:nvPr>
        </p:nvSpPr>
        <p:spPr/>
        <p:txBody>
          <a:bodyPr/>
          <a:lstStyle/>
          <a:p>
            <a:fld id="{F3E357D1-3456-8341-8931-C53CC997908D}" type="slidenum">
              <a:rPr lang="en-US" smtClean="0"/>
              <a:t>‹#›</a:t>
            </a:fld>
            <a:endParaRPr lang="en-US"/>
          </a:p>
        </p:txBody>
      </p:sp>
    </p:spTree>
    <p:extLst>
      <p:ext uri="{BB962C8B-B14F-4D97-AF65-F5344CB8AC3E}">
        <p14:creationId xmlns:p14="http://schemas.microsoft.com/office/powerpoint/2010/main" val="38997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226A6-2B7A-3BAB-A204-64850CB5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886AD-DD67-2FB5-612F-C1AACE664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AB066-A011-0E1F-116A-7F750D6AD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5D4D61-B08A-6848-B91C-4E92E7EEA6B9}" type="datetimeFigureOut">
              <a:rPr lang="en-US" smtClean="0"/>
              <a:t>12/2/25</a:t>
            </a:fld>
            <a:endParaRPr lang="en-US"/>
          </a:p>
        </p:txBody>
      </p:sp>
      <p:sp>
        <p:nvSpPr>
          <p:cNvPr id="5" name="Footer Placeholder 4">
            <a:extLst>
              <a:ext uri="{FF2B5EF4-FFF2-40B4-BE49-F238E27FC236}">
                <a16:creationId xmlns:a16="http://schemas.microsoft.com/office/drawing/2014/main" id="{28CFA592-EE5D-2DBA-2CDD-35F264C8D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D58E0F9-42C2-1E6D-82C2-97499D863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E357D1-3456-8341-8931-C53CC997908D}" type="slidenum">
              <a:rPr lang="en-US" smtClean="0"/>
              <a:t>‹#›</a:t>
            </a:fld>
            <a:endParaRPr lang="en-US"/>
          </a:p>
        </p:txBody>
      </p:sp>
    </p:spTree>
    <p:extLst>
      <p:ext uri="{BB962C8B-B14F-4D97-AF65-F5344CB8AC3E}">
        <p14:creationId xmlns:p14="http://schemas.microsoft.com/office/powerpoint/2010/main" val="204634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turallyinformed.net/2025-active-aging/"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asep.org/asep/asep/JEPonlineAUGUST2020_Smolarek.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mbridge.org/core/journals/british-journal-of-nutrition/article/brain-creatine-depletion-in-vegetarians-a-crosssectional-1hmagnetic-resonance-spectroscopy-1hmrs-study/C01E9E1F222136316801626F6C352B8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6093191/pdf/nihms-983799.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ontiersin.org/journals/nutrition/articles/10.3389/fnut.2024.1424972/ful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kalman@substantiationsciences.com" TargetMode="External"/><Relationship Id="rId2" Type="http://schemas.openxmlformats.org/officeDocument/2006/relationships/hyperlink" Target="http://www.substantiationsciences.com/" TargetMode="External"/><Relationship Id="rId1" Type="http://schemas.openxmlformats.org/officeDocument/2006/relationships/slideLayout" Target="../slideLayouts/slideLayout2.xml"/><Relationship Id="rId4" Type="http://schemas.openxmlformats.org/officeDocument/2006/relationships/hyperlink" Target="https://naturallyinformed.net/2025-active-agin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mosaic.messiah.edu/hnes_ed/2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817D3-089A-AF40-8C7F-AE654CD8268C}"/>
              </a:ext>
            </a:extLst>
          </p:cNvPr>
          <p:cNvSpPr>
            <a:spLocks noGrp="1"/>
          </p:cNvSpPr>
          <p:nvPr>
            <p:ph type="title"/>
          </p:nvPr>
        </p:nvSpPr>
        <p:spPr>
          <a:xfrm>
            <a:off x="775470" y="3192454"/>
            <a:ext cx="10640754" cy="775845"/>
          </a:xfrm>
        </p:spPr>
        <p:txBody>
          <a:bodyPr vert="horz" lIns="91440" tIns="45720" rIns="91440" bIns="45720" rtlCol="0" anchor="b">
            <a:noAutofit/>
          </a:bodyPr>
          <a:lstStyle/>
          <a:p>
            <a:pPr algn="ctr"/>
            <a:r>
              <a:rPr lang="en-US" sz="5400" kern="1200" dirty="0">
                <a:solidFill>
                  <a:schemeClr val="tx2"/>
                </a:solidFill>
                <a:latin typeface="+mj-lt"/>
                <a:ea typeface="+mj-ea"/>
                <a:cs typeface="+mj-cs"/>
              </a:rPr>
              <a:t>Creatine and Cognition:</a:t>
            </a:r>
            <a:br>
              <a:rPr lang="en-US" sz="5400" kern="1200" dirty="0">
                <a:solidFill>
                  <a:schemeClr val="tx2"/>
                </a:solidFill>
                <a:latin typeface="+mj-lt"/>
                <a:ea typeface="+mj-ea"/>
                <a:cs typeface="+mj-cs"/>
              </a:rPr>
            </a:br>
            <a:r>
              <a:rPr lang="en-US" sz="5400" kern="1200" dirty="0">
                <a:solidFill>
                  <a:schemeClr val="tx2"/>
                </a:solidFill>
                <a:latin typeface="+mj-lt"/>
                <a:ea typeface="+mj-ea"/>
                <a:cs typeface="+mj-cs"/>
              </a:rPr>
              <a:t>Good for the Young and Old?</a:t>
            </a:r>
          </a:p>
        </p:txBody>
      </p:sp>
      <p:sp>
        <p:nvSpPr>
          <p:cNvPr id="3" name="Text Placeholder 2">
            <a:extLst>
              <a:ext uri="{FF2B5EF4-FFF2-40B4-BE49-F238E27FC236}">
                <a16:creationId xmlns:a16="http://schemas.microsoft.com/office/drawing/2014/main" id="{2037C5D0-6BCE-5749-856B-11B4231404FE}"/>
              </a:ext>
            </a:extLst>
          </p:cNvPr>
          <p:cNvSpPr>
            <a:spLocks noGrp="1"/>
          </p:cNvSpPr>
          <p:nvPr>
            <p:ph type="body" idx="1"/>
          </p:nvPr>
        </p:nvSpPr>
        <p:spPr>
          <a:xfrm>
            <a:off x="1483394" y="4740962"/>
            <a:ext cx="9163757" cy="1147773"/>
          </a:xfrm>
        </p:spPr>
        <p:txBody>
          <a:bodyPr vert="horz" lIns="91440" tIns="45720" rIns="91440" bIns="45720" rtlCol="0" anchor="ctr">
            <a:normAutofit fontScale="25000" lnSpcReduction="20000"/>
          </a:bodyPr>
          <a:lstStyle/>
          <a:p>
            <a:pPr algn="ctr"/>
            <a:r>
              <a:rPr lang="en-US" sz="11200" kern="1200" dirty="0">
                <a:solidFill>
                  <a:schemeClr val="tx2"/>
                </a:solidFill>
                <a:latin typeface="+mn-lt"/>
                <a:ea typeface="+mn-ea"/>
                <a:cs typeface="+mn-cs"/>
              </a:rPr>
              <a:t>Douglas Kalman PhD RD</a:t>
            </a:r>
          </a:p>
          <a:p>
            <a:pPr algn="ctr"/>
            <a:r>
              <a:rPr lang="en-US" sz="11200" kern="1200" dirty="0">
                <a:solidFill>
                  <a:schemeClr val="tx2"/>
                </a:solidFill>
                <a:latin typeface="+mn-lt"/>
                <a:ea typeface="+mn-ea"/>
                <a:cs typeface="+mn-cs"/>
              </a:rPr>
              <a:t>ACTIVE AGING: Mastering the Market</a:t>
            </a:r>
          </a:p>
          <a:p>
            <a:pPr algn="ctr"/>
            <a:r>
              <a:rPr lang="en-US" sz="11200" dirty="0">
                <a:solidFill>
                  <a:schemeClr val="tx2"/>
                </a:solidFill>
              </a:rPr>
              <a:t>December 3, 2025</a:t>
            </a:r>
            <a:endParaRPr lang="en-US" sz="11200" kern="1200" dirty="0">
              <a:solidFill>
                <a:schemeClr val="tx2"/>
              </a:solidFill>
              <a:latin typeface="+mn-lt"/>
              <a:ea typeface="+mn-ea"/>
              <a:cs typeface="+mn-cs"/>
            </a:endParaRPr>
          </a:p>
          <a:p>
            <a:pPr algn="ctr"/>
            <a:endParaRPr lang="en-US" sz="800" kern="1200" dirty="0">
              <a:solidFill>
                <a:schemeClr val="tx2"/>
              </a:solidFill>
              <a:latin typeface="+mn-lt"/>
              <a:ea typeface="+mn-ea"/>
              <a:cs typeface="+mn-cs"/>
            </a:endParaRPr>
          </a:p>
        </p:txBody>
      </p:sp>
      <p:grpSp>
        <p:nvGrpSpPr>
          <p:cNvPr id="15" name="Group 1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6" name="Freeform: Shape 1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black background with blue text&#10;&#10;AI-generated content may be incorrect.">
            <a:extLst>
              <a:ext uri="{FF2B5EF4-FFF2-40B4-BE49-F238E27FC236}">
                <a16:creationId xmlns:a16="http://schemas.microsoft.com/office/drawing/2014/main" id="{5B9F0B95-CA12-E1D2-0ED8-87DBA528FE13}"/>
              </a:ext>
            </a:extLst>
          </p:cNvPr>
          <p:cNvPicPr>
            <a:picLocks noChangeAspect="1"/>
          </p:cNvPicPr>
          <p:nvPr/>
        </p:nvPicPr>
        <p:blipFill>
          <a:blip r:embed="rId2"/>
          <a:stretch>
            <a:fillRect/>
          </a:stretch>
        </p:blipFill>
        <p:spPr>
          <a:xfrm>
            <a:off x="2591141" y="-12602"/>
            <a:ext cx="6948261" cy="1910772"/>
          </a:xfrm>
          <a:prstGeom prst="rect">
            <a:avLst/>
          </a:prstGeom>
        </p:spPr>
      </p:pic>
      <p:grpSp>
        <p:nvGrpSpPr>
          <p:cNvPr id="21" name="Group 2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2" name="Freeform: Shape 2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4CDABC0-D301-6049-92A8-F117A850A07C}"/>
              </a:ext>
            </a:extLst>
          </p:cNvPr>
          <p:cNvSpPr txBox="1"/>
          <p:nvPr/>
        </p:nvSpPr>
        <p:spPr>
          <a:xfrm>
            <a:off x="4414915" y="6522898"/>
            <a:ext cx="3300712" cy="276999"/>
          </a:xfrm>
          <a:prstGeom prst="rect">
            <a:avLst/>
          </a:prstGeom>
          <a:noFill/>
        </p:spPr>
        <p:txBody>
          <a:bodyPr wrap="none" rtlCol="0">
            <a:spAutoFit/>
          </a:bodyPr>
          <a:lstStyle/>
          <a:p>
            <a:r>
              <a:rPr lang="en-US" sz="1200" dirty="0">
                <a:hlinkClick r:id="rId3"/>
              </a:rPr>
              <a:t>https://naturallyinformed.net/2025-active-aging/</a:t>
            </a:r>
            <a:r>
              <a:rPr lang="en-US" sz="1200" dirty="0"/>
              <a:t> </a:t>
            </a:r>
          </a:p>
        </p:txBody>
      </p:sp>
    </p:spTree>
    <p:extLst>
      <p:ext uri="{BB962C8B-B14F-4D97-AF65-F5344CB8AC3E}">
        <p14:creationId xmlns:p14="http://schemas.microsoft.com/office/powerpoint/2010/main" val="244456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1761-E5DD-CDCF-6029-35D1EEED8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75D02-4CA5-ABCE-49BC-E1B324A001A3}"/>
              </a:ext>
            </a:extLst>
          </p:cNvPr>
          <p:cNvSpPr>
            <a:spLocks noGrp="1"/>
          </p:cNvSpPr>
          <p:nvPr>
            <p:ph type="title"/>
          </p:nvPr>
        </p:nvSpPr>
        <p:spPr/>
        <p:txBody>
          <a:bodyPr/>
          <a:lstStyle/>
          <a:p>
            <a:pPr algn="ctr"/>
            <a:r>
              <a:rPr lang="en-US"/>
              <a:t>Older Adults – Positive Impact of Creatine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46B8F92F-361F-C064-3CCE-26722C42E65D}"/>
              </a:ext>
            </a:extLst>
          </p:cNvPr>
          <p:cNvPicPr>
            <a:picLocks noChangeAspect="1"/>
          </p:cNvPicPr>
          <p:nvPr/>
        </p:nvPicPr>
        <p:blipFill>
          <a:blip r:embed="rId2"/>
          <a:stretch>
            <a:fillRect/>
          </a:stretch>
        </p:blipFill>
        <p:spPr>
          <a:xfrm>
            <a:off x="0" y="5649125"/>
            <a:ext cx="3998352" cy="1093299"/>
          </a:xfrm>
          <a:prstGeom prst="rect">
            <a:avLst/>
          </a:prstGeom>
        </p:spPr>
      </p:pic>
      <p:pic>
        <p:nvPicPr>
          <p:cNvPr id="5" name="Picture 4">
            <a:extLst>
              <a:ext uri="{FF2B5EF4-FFF2-40B4-BE49-F238E27FC236}">
                <a16:creationId xmlns:a16="http://schemas.microsoft.com/office/drawing/2014/main" id="{7387167A-FF0B-DED8-2EFB-E1E362EDD702}"/>
              </a:ext>
            </a:extLst>
          </p:cNvPr>
          <p:cNvPicPr>
            <a:picLocks noChangeAspect="1"/>
          </p:cNvPicPr>
          <p:nvPr/>
        </p:nvPicPr>
        <p:blipFill>
          <a:blip r:embed="rId3"/>
          <a:stretch>
            <a:fillRect/>
          </a:stretch>
        </p:blipFill>
        <p:spPr>
          <a:xfrm>
            <a:off x="2434688" y="1471509"/>
            <a:ext cx="7322624" cy="4177616"/>
          </a:xfrm>
          <a:prstGeom prst="rect">
            <a:avLst/>
          </a:prstGeom>
        </p:spPr>
      </p:pic>
      <p:sp>
        <p:nvSpPr>
          <p:cNvPr id="6" name="TextBox 5">
            <a:extLst>
              <a:ext uri="{FF2B5EF4-FFF2-40B4-BE49-F238E27FC236}">
                <a16:creationId xmlns:a16="http://schemas.microsoft.com/office/drawing/2014/main" id="{54905A8E-DD64-3B59-FFC0-603595D610E8}"/>
              </a:ext>
            </a:extLst>
          </p:cNvPr>
          <p:cNvSpPr txBox="1"/>
          <p:nvPr/>
        </p:nvSpPr>
        <p:spPr>
          <a:xfrm>
            <a:off x="5415909" y="6202471"/>
            <a:ext cx="6186181" cy="338554"/>
          </a:xfrm>
          <a:prstGeom prst="rect">
            <a:avLst/>
          </a:prstGeom>
          <a:noFill/>
        </p:spPr>
        <p:txBody>
          <a:bodyPr wrap="none" rtlCol="0">
            <a:spAutoFit/>
          </a:bodyPr>
          <a:lstStyle/>
          <a:p>
            <a:r>
              <a:rPr lang="en-US" sz="1600" dirty="0">
                <a:hlinkClick r:id="rId4"/>
              </a:rPr>
              <a:t>https://www.asep.org/asep/asep/JEPonlineAUGUST2020_Smolarek.pdf</a:t>
            </a:r>
            <a:r>
              <a:rPr lang="en-US" sz="1600" dirty="0"/>
              <a:t> </a:t>
            </a:r>
          </a:p>
        </p:txBody>
      </p:sp>
    </p:spTree>
    <p:extLst>
      <p:ext uri="{BB962C8B-B14F-4D97-AF65-F5344CB8AC3E}">
        <p14:creationId xmlns:p14="http://schemas.microsoft.com/office/powerpoint/2010/main" val="423788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7D31-4E46-7A69-0BD6-4F543A54C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ECB54-06BF-BFE2-C8BE-C2FF54331F10}"/>
              </a:ext>
            </a:extLst>
          </p:cNvPr>
          <p:cNvSpPr>
            <a:spLocks noGrp="1"/>
          </p:cNvSpPr>
          <p:nvPr>
            <p:ph type="title"/>
          </p:nvPr>
        </p:nvSpPr>
        <p:spPr/>
        <p:txBody>
          <a:bodyPr/>
          <a:lstStyle/>
          <a:p>
            <a:pPr algn="ctr"/>
            <a:r>
              <a:rPr lang="en-US" dirty="0"/>
              <a:t>Vegetarians, Vegans &amp; Brain Creatine</a:t>
            </a:r>
          </a:p>
        </p:txBody>
      </p:sp>
      <p:pic>
        <p:nvPicPr>
          <p:cNvPr id="4" name="Picture 3" descr="A black background with blue text&#10;&#10;AI-generated content may be incorrect.">
            <a:extLst>
              <a:ext uri="{FF2B5EF4-FFF2-40B4-BE49-F238E27FC236}">
                <a16:creationId xmlns:a16="http://schemas.microsoft.com/office/drawing/2014/main" id="{7420FD20-A15F-C2E6-A2D0-F5E33EDFA258}"/>
              </a:ext>
            </a:extLst>
          </p:cNvPr>
          <p:cNvPicPr>
            <a:picLocks noChangeAspect="1"/>
          </p:cNvPicPr>
          <p:nvPr/>
        </p:nvPicPr>
        <p:blipFill>
          <a:blip r:embed="rId2"/>
          <a:stretch>
            <a:fillRect/>
          </a:stretch>
        </p:blipFill>
        <p:spPr>
          <a:xfrm>
            <a:off x="0" y="5649125"/>
            <a:ext cx="3998352" cy="1093299"/>
          </a:xfrm>
          <a:prstGeom prst="rect">
            <a:avLst/>
          </a:prstGeom>
        </p:spPr>
      </p:pic>
      <p:sp>
        <p:nvSpPr>
          <p:cNvPr id="5" name="Content Placeholder 2">
            <a:extLst>
              <a:ext uri="{FF2B5EF4-FFF2-40B4-BE49-F238E27FC236}">
                <a16:creationId xmlns:a16="http://schemas.microsoft.com/office/drawing/2014/main" id="{1310F60F-859B-5E1D-C22D-B0983C6064C2}"/>
              </a:ext>
            </a:extLst>
          </p:cNvPr>
          <p:cNvSpPr>
            <a:spLocks noGrp="1"/>
          </p:cNvSpPr>
          <p:nvPr>
            <p:ph idx="1"/>
          </p:nvPr>
        </p:nvSpPr>
        <p:spPr>
          <a:xfrm>
            <a:off x="838200" y="1302327"/>
            <a:ext cx="10693400" cy="3879273"/>
          </a:xfrm>
        </p:spPr>
        <p:txBody>
          <a:bodyPr>
            <a:normAutofit/>
          </a:bodyPr>
          <a:lstStyle/>
          <a:p>
            <a:pPr marL="0" indent="0">
              <a:buNone/>
            </a:pPr>
            <a:r>
              <a:rPr lang="en-US" sz="2400" dirty="0"/>
              <a:t>Abstract </a:t>
            </a:r>
          </a:p>
          <a:p>
            <a:r>
              <a:rPr lang="en-US" sz="2400" dirty="0"/>
              <a:t>The present cross-sectional study aimed to examine the influence of diet on brain creatine (Cr) content by comparing vegetarians with omnivores. Brain Cr content in the posterior cingulate cortex was assessed by proton magnetic resonance spectroscopy (1H-MRS). Dietary Cr intake was assessed by 3d food recalls. Vegetarians had lower dietary Cr intake than omnivores (0·03 (SD 0·01) v. 1·34 (SD 0·62)g/d, respectively; P1⁄40·005). However, vegetarians and omnivores had comparable brain total Cr content (5·999 (SD 0·811) v. 5·917 (SD 0·665) IU, respectively; P1⁄40·77). In conclusion, dietary Cr did not influence brain Cr content in healthy individuals, suggesting that in normal conditions brain is dependent on its own Cr synthesis. </a:t>
            </a:r>
          </a:p>
        </p:txBody>
      </p:sp>
      <p:sp>
        <p:nvSpPr>
          <p:cNvPr id="6" name="TextBox 5">
            <a:extLst>
              <a:ext uri="{FF2B5EF4-FFF2-40B4-BE49-F238E27FC236}">
                <a16:creationId xmlns:a16="http://schemas.microsoft.com/office/drawing/2014/main" id="{A0FA12B4-E94A-E843-D779-008882AC3A16}"/>
              </a:ext>
            </a:extLst>
          </p:cNvPr>
          <p:cNvSpPr txBox="1"/>
          <p:nvPr/>
        </p:nvSpPr>
        <p:spPr>
          <a:xfrm>
            <a:off x="4896148" y="6323598"/>
            <a:ext cx="6992620" cy="338554"/>
          </a:xfrm>
          <a:prstGeom prst="rect">
            <a:avLst/>
          </a:prstGeom>
          <a:noFill/>
        </p:spPr>
        <p:txBody>
          <a:bodyPr wrap="none" rtlCol="0">
            <a:spAutoFit/>
          </a:bodyPr>
          <a:lstStyle/>
          <a:p>
            <a:r>
              <a:rPr lang="en-US" sz="1600" i="1" dirty="0"/>
              <a:t>British Journal of Nutrition,</a:t>
            </a:r>
            <a:r>
              <a:rPr lang="en-US" sz="1600" dirty="0"/>
              <a:t> </a:t>
            </a:r>
            <a:r>
              <a:rPr lang="en-US" sz="1600" i="1" dirty="0"/>
              <a:t>111</a:t>
            </a:r>
            <a:r>
              <a:rPr lang="en-US" sz="1600" dirty="0"/>
              <a:t>(7), 1272-1274. doi:10.1017/S0007114513003802 </a:t>
            </a:r>
          </a:p>
        </p:txBody>
      </p:sp>
    </p:spTree>
    <p:extLst>
      <p:ext uri="{BB962C8B-B14F-4D97-AF65-F5344CB8AC3E}">
        <p14:creationId xmlns:p14="http://schemas.microsoft.com/office/powerpoint/2010/main" val="329620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049B-C3FA-6247-B3CA-723088B50715}"/>
              </a:ext>
            </a:extLst>
          </p:cNvPr>
          <p:cNvSpPr>
            <a:spLocks noGrp="1"/>
          </p:cNvSpPr>
          <p:nvPr>
            <p:ph type="title"/>
          </p:nvPr>
        </p:nvSpPr>
        <p:spPr/>
        <p:txBody>
          <a:bodyPr/>
          <a:lstStyle/>
          <a:p>
            <a:pPr algn="ctr"/>
            <a:r>
              <a:rPr lang="en-US" dirty="0"/>
              <a:t>Dietary Creatine Intake Veg vs Non-Veg</a:t>
            </a:r>
          </a:p>
        </p:txBody>
      </p:sp>
      <p:pic>
        <p:nvPicPr>
          <p:cNvPr id="5" name="Content Placeholder 4">
            <a:extLst>
              <a:ext uri="{FF2B5EF4-FFF2-40B4-BE49-F238E27FC236}">
                <a16:creationId xmlns:a16="http://schemas.microsoft.com/office/drawing/2014/main" id="{D3EFBA7F-A2FA-644A-92B9-FFC785526CE1}"/>
              </a:ext>
            </a:extLst>
          </p:cNvPr>
          <p:cNvPicPr>
            <a:picLocks noGrp="1" noChangeAspect="1"/>
          </p:cNvPicPr>
          <p:nvPr>
            <p:ph idx="1"/>
          </p:nvPr>
        </p:nvPicPr>
        <p:blipFill>
          <a:blip r:embed="rId2"/>
          <a:stretch>
            <a:fillRect/>
          </a:stretch>
        </p:blipFill>
        <p:spPr>
          <a:xfrm>
            <a:off x="2479963" y="1505347"/>
            <a:ext cx="7148945" cy="4292997"/>
          </a:xfrm>
        </p:spPr>
      </p:pic>
      <p:pic>
        <p:nvPicPr>
          <p:cNvPr id="3" name="Picture 2" descr="A black background with blue text&#10;&#10;AI-generated content may be incorrect.">
            <a:extLst>
              <a:ext uri="{FF2B5EF4-FFF2-40B4-BE49-F238E27FC236}">
                <a16:creationId xmlns:a16="http://schemas.microsoft.com/office/drawing/2014/main" id="{302C9229-29EC-A3A4-026C-F74FAA71C6A5}"/>
              </a:ext>
            </a:extLst>
          </p:cNvPr>
          <p:cNvPicPr>
            <a:picLocks noChangeAspect="1"/>
          </p:cNvPicPr>
          <p:nvPr/>
        </p:nvPicPr>
        <p:blipFill>
          <a:blip r:embed="rId3"/>
          <a:stretch>
            <a:fillRect/>
          </a:stretch>
        </p:blipFill>
        <p:spPr>
          <a:xfrm>
            <a:off x="0" y="5649125"/>
            <a:ext cx="3998352" cy="1093299"/>
          </a:xfrm>
          <a:prstGeom prst="rect">
            <a:avLst/>
          </a:prstGeom>
        </p:spPr>
      </p:pic>
    </p:spTree>
    <p:extLst>
      <p:ext uri="{BB962C8B-B14F-4D97-AF65-F5344CB8AC3E}">
        <p14:creationId xmlns:p14="http://schemas.microsoft.com/office/powerpoint/2010/main" val="62769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96A-BB80-5942-A635-CB306F8AA1AA}"/>
              </a:ext>
            </a:extLst>
          </p:cNvPr>
          <p:cNvSpPr>
            <a:spLocks noGrp="1"/>
          </p:cNvSpPr>
          <p:nvPr>
            <p:ph type="title"/>
          </p:nvPr>
        </p:nvSpPr>
        <p:spPr>
          <a:xfrm>
            <a:off x="838200" y="365126"/>
            <a:ext cx="10515600" cy="881784"/>
          </a:xfrm>
        </p:spPr>
        <p:txBody>
          <a:bodyPr/>
          <a:lstStyle/>
          <a:p>
            <a:pPr algn="ctr"/>
            <a:r>
              <a:rPr lang="en-US" dirty="0"/>
              <a:t>Brain Creatine Levels Veg vs Non-Veg</a:t>
            </a:r>
          </a:p>
        </p:txBody>
      </p:sp>
      <p:pic>
        <p:nvPicPr>
          <p:cNvPr id="5" name="Content Placeholder 4">
            <a:extLst>
              <a:ext uri="{FF2B5EF4-FFF2-40B4-BE49-F238E27FC236}">
                <a16:creationId xmlns:a16="http://schemas.microsoft.com/office/drawing/2014/main" id="{33444CAE-D1E2-CD43-93E8-60C70C5F2417}"/>
              </a:ext>
            </a:extLst>
          </p:cNvPr>
          <p:cNvPicPr>
            <a:picLocks noGrp="1" noChangeAspect="1"/>
          </p:cNvPicPr>
          <p:nvPr>
            <p:ph idx="1"/>
          </p:nvPr>
        </p:nvPicPr>
        <p:blipFill>
          <a:blip r:embed="rId2"/>
          <a:stretch>
            <a:fillRect/>
          </a:stretch>
        </p:blipFill>
        <p:spPr>
          <a:xfrm>
            <a:off x="1662546" y="1562389"/>
            <a:ext cx="8589818" cy="4351338"/>
          </a:xfrm>
        </p:spPr>
      </p:pic>
      <p:sp>
        <p:nvSpPr>
          <p:cNvPr id="6" name="TextBox 5">
            <a:extLst>
              <a:ext uri="{FF2B5EF4-FFF2-40B4-BE49-F238E27FC236}">
                <a16:creationId xmlns:a16="http://schemas.microsoft.com/office/drawing/2014/main" id="{324AF494-A2CA-354B-AD72-E3240EAA4D62}"/>
              </a:ext>
            </a:extLst>
          </p:cNvPr>
          <p:cNvSpPr txBox="1"/>
          <p:nvPr/>
        </p:nvSpPr>
        <p:spPr>
          <a:xfrm>
            <a:off x="477981" y="6063384"/>
            <a:ext cx="11236037" cy="584775"/>
          </a:xfrm>
          <a:prstGeom prst="rect">
            <a:avLst/>
          </a:prstGeom>
          <a:noFill/>
        </p:spPr>
        <p:txBody>
          <a:bodyPr wrap="square" rtlCol="0">
            <a:spAutoFit/>
          </a:bodyPr>
          <a:lstStyle/>
          <a:p>
            <a:r>
              <a:rPr lang="en-US" sz="1600" dirty="0">
                <a:hlinkClick r:id="rId3"/>
              </a:rPr>
              <a:t>https://www.cambridge.org/core/journals/british-journal-of-nutrition/article/brain-creatine-depletion-in-vegetarians-a-crosssectional-1hmagnetic-resonance-spectroscopy-1hmrs-study/C01E9E1F222136316801626F6C352B8F</a:t>
            </a:r>
            <a:r>
              <a:rPr lang="en-US" sz="1600" dirty="0"/>
              <a:t> </a:t>
            </a:r>
          </a:p>
        </p:txBody>
      </p:sp>
    </p:spTree>
    <p:extLst>
      <p:ext uri="{BB962C8B-B14F-4D97-AF65-F5344CB8AC3E}">
        <p14:creationId xmlns:p14="http://schemas.microsoft.com/office/powerpoint/2010/main" val="205575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B01D-2ACC-BF4A-AB94-42D050C61681}"/>
              </a:ext>
            </a:extLst>
          </p:cNvPr>
          <p:cNvSpPr>
            <a:spLocks noGrp="1"/>
          </p:cNvSpPr>
          <p:nvPr>
            <p:ph type="title"/>
          </p:nvPr>
        </p:nvSpPr>
        <p:spPr>
          <a:xfrm>
            <a:off x="838200" y="365126"/>
            <a:ext cx="10515600" cy="715530"/>
          </a:xfrm>
        </p:spPr>
        <p:txBody>
          <a:bodyPr/>
          <a:lstStyle/>
          <a:p>
            <a:pPr algn="ctr"/>
            <a:r>
              <a:rPr lang="en-US" dirty="0"/>
              <a:t>Systematic Review: Creatine &amp; Cognition</a:t>
            </a:r>
          </a:p>
        </p:txBody>
      </p:sp>
      <p:pic>
        <p:nvPicPr>
          <p:cNvPr id="5" name="Content Placeholder 4">
            <a:extLst>
              <a:ext uri="{FF2B5EF4-FFF2-40B4-BE49-F238E27FC236}">
                <a16:creationId xmlns:a16="http://schemas.microsoft.com/office/drawing/2014/main" id="{1FD9D5CE-8682-9642-BFB0-D45B2291945D}"/>
              </a:ext>
            </a:extLst>
          </p:cNvPr>
          <p:cNvPicPr>
            <a:picLocks noGrp="1" noChangeAspect="1"/>
          </p:cNvPicPr>
          <p:nvPr>
            <p:ph idx="1"/>
          </p:nvPr>
        </p:nvPicPr>
        <p:blipFill>
          <a:blip r:embed="rId2"/>
          <a:stretch>
            <a:fillRect/>
          </a:stretch>
        </p:blipFill>
        <p:spPr>
          <a:xfrm>
            <a:off x="838200" y="1454727"/>
            <a:ext cx="10515600" cy="4514418"/>
          </a:xfrm>
        </p:spPr>
      </p:pic>
      <p:sp>
        <p:nvSpPr>
          <p:cNvPr id="6" name="TextBox 5">
            <a:extLst>
              <a:ext uri="{FF2B5EF4-FFF2-40B4-BE49-F238E27FC236}">
                <a16:creationId xmlns:a16="http://schemas.microsoft.com/office/drawing/2014/main" id="{BBA95883-EDF8-824F-B9B3-D1233B744A69}"/>
              </a:ext>
            </a:extLst>
          </p:cNvPr>
          <p:cNvSpPr txBox="1"/>
          <p:nvPr/>
        </p:nvSpPr>
        <p:spPr>
          <a:xfrm>
            <a:off x="2712754" y="6323597"/>
            <a:ext cx="6949018" cy="338554"/>
          </a:xfrm>
          <a:prstGeom prst="rect">
            <a:avLst/>
          </a:prstGeom>
          <a:noFill/>
        </p:spPr>
        <p:txBody>
          <a:bodyPr wrap="none" rtlCol="0">
            <a:spAutoFit/>
          </a:bodyPr>
          <a:lstStyle/>
          <a:p>
            <a:r>
              <a:rPr lang="en-US" sz="1600" dirty="0">
                <a:hlinkClick r:id="rId3"/>
              </a:rPr>
              <a:t>https://www.ncbi.nlm.nih.gov/pmc/articles/PMC6093191/pdf/nihms-983799.pdf</a:t>
            </a:r>
            <a:r>
              <a:rPr lang="en-US" sz="1600" dirty="0"/>
              <a:t> </a:t>
            </a:r>
          </a:p>
        </p:txBody>
      </p:sp>
    </p:spTree>
    <p:extLst>
      <p:ext uri="{BB962C8B-B14F-4D97-AF65-F5344CB8AC3E}">
        <p14:creationId xmlns:p14="http://schemas.microsoft.com/office/powerpoint/2010/main" val="327081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2130D-AFF5-510B-FE07-2EFC03E82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BDEE9-5796-CB42-659F-D4290C8B8D1A}"/>
              </a:ext>
            </a:extLst>
          </p:cNvPr>
          <p:cNvSpPr>
            <a:spLocks noGrp="1"/>
          </p:cNvSpPr>
          <p:nvPr>
            <p:ph type="title"/>
          </p:nvPr>
        </p:nvSpPr>
        <p:spPr/>
        <p:txBody>
          <a:bodyPr/>
          <a:lstStyle/>
          <a:p>
            <a:pPr algn="ctr"/>
            <a:r>
              <a:rPr lang="en-US" dirty="0"/>
              <a:t>Practical Takeaways</a:t>
            </a:r>
          </a:p>
        </p:txBody>
      </p:sp>
      <p:pic>
        <p:nvPicPr>
          <p:cNvPr id="4" name="Picture 3" descr="A black background with blue text&#10;&#10;AI-generated content may be incorrect.">
            <a:extLst>
              <a:ext uri="{FF2B5EF4-FFF2-40B4-BE49-F238E27FC236}">
                <a16:creationId xmlns:a16="http://schemas.microsoft.com/office/drawing/2014/main" id="{D4E69963-2C6A-8A67-65B8-AA037195D5CB}"/>
              </a:ext>
            </a:extLst>
          </p:cNvPr>
          <p:cNvPicPr>
            <a:picLocks noChangeAspect="1"/>
          </p:cNvPicPr>
          <p:nvPr/>
        </p:nvPicPr>
        <p:blipFill>
          <a:blip r:embed="rId2"/>
          <a:stretch>
            <a:fillRect/>
          </a:stretch>
        </p:blipFill>
        <p:spPr>
          <a:xfrm>
            <a:off x="0" y="6288484"/>
            <a:ext cx="2082800" cy="569516"/>
          </a:xfrm>
          <a:prstGeom prst="rect">
            <a:avLst/>
          </a:prstGeom>
        </p:spPr>
      </p:pic>
      <p:graphicFrame>
        <p:nvGraphicFramePr>
          <p:cNvPr id="7" name="Content Placeholder 2">
            <a:extLst>
              <a:ext uri="{FF2B5EF4-FFF2-40B4-BE49-F238E27FC236}">
                <a16:creationId xmlns:a16="http://schemas.microsoft.com/office/drawing/2014/main" id="{DAC73A09-F238-B14B-D1C9-16199D39B1AA}"/>
              </a:ext>
            </a:extLst>
          </p:cNvPr>
          <p:cNvGraphicFramePr>
            <a:graphicFrameLocks noGrp="1"/>
          </p:cNvGraphicFramePr>
          <p:nvPr>
            <p:ph idx="1"/>
          </p:nvPr>
        </p:nvGraphicFramePr>
        <p:xfrm>
          <a:off x="838200" y="1361471"/>
          <a:ext cx="10515600" cy="502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49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EF58-3660-D558-F94D-1191DBFDB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A2CD1-ADA6-123F-1A1C-DA70D4E6CB17}"/>
              </a:ext>
            </a:extLst>
          </p:cNvPr>
          <p:cNvSpPr>
            <a:spLocks noGrp="1"/>
          </p:cNvSpPr>
          <p:nvPr>
            <p:ph type="title"/>
          </p:nvPr>
        </p:nvSpPr>
        <p:spPr>
          <a:xfrm>
            <a:off x="838200" y="365125"/>
            <a:ext cx="10515600" cy="659003"/>
          </a:xfrm>
        </p:spPr>
        <p:txBody>
          <a:bodyPr>
            <a:normAutofit fontScale="90000"/>
          </a:bodyPr>
          <a:lstStyle/>
          <a:p>
            <a:pPr algn="ctr"/>
            <a:r>
              <a:rPr lang="en-US" dirty="0"/>
              <a:t>To Recap</a:t>
            </a:r>
          </a:p>
        </p:txBody>
      </p:sp>
      <p:sp>
        <p:nvSpPr>
          <p:cNvPr id="3" name="Content Placeholder 2">
            <a:extLst>
              <a:ext uri="{FF2B5EF4-FFF2-40B4-BE49-F238E27FC236}">
                <a16:creationId xmlns:a16="http://schemas.microsoft.com/office/drawing/2014/main" id="{78DF5FC3-F9FC-AEBD-F85E-68CAA92EABFA}"/>
              </a:ext>
            </a:extLst>
          </p:cNvPr>
          <p:cNvSpPr>
            <a:spLocks noGrp="1"/>
          </p:cNvSpPr>
          <p:nvPr>
            <p:ph idx="1"/>
          </p:nvPr>
        </p:nvSpPr>
        <p:spPr>
          <a:xfrm>
            <a:off x="740664" y="1253331"/>
            <a:ext cx="10515600" cy="4351338"/>
          </a:xfrm>
        </p:spPr>
        <p:txBody>
          <a:bodyPr>
            <a:normAutofit lnSpcReduction="10000"/>
          </a:bodyPr>
          <a:lstStyle/>
          <a:p>
            <a:r>
              <a:rPr lang="en-US" dirty="0"/>
              <a:t>Current evidence suggests that creatine monohydrate supplementation may confer beneficial effects on cognitive function in adults, particularly in the domains of memory, attention time, and information processing speed.</a:t>
            </a:r>
          </a:p>
          <a:p>
            <a:r>
              <a:rPr lang="en-US" dirty="0"/>
              <a:t>Creatine exerts a cognitive supportive benefit that is more pronounced when sleep deprived.</a:t>
            </a:r>
          </a:p>
          <a:p>
            <a:r>
              <a:rPr lang="en-US" dirty="0"/>
              <a:t>Creatine has direct and indirect antioxidant effects.</a:t>
            </a:r>
          </a:p>
          <a:p>
            <a:r>
              <a:rPr lang="en-US" dirty="0"/>
              <a:t>Creatine has anti-inflammatory impacts</a:t>
            </a:r>
          </a:p>
          <a:p>
            <a:r>
              <a:rPr lang="en-US" dirty="0"/>
              <a:t>Creatine overall is a great healthy lifecycle nutrient for brain and body health.</a:t>
            </a:r>
          </a:p>
          <a:p>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A954606B-B293-82D3-5FD8-21FF27971C5F}"/>
              </a:ext>
            </a:extLst>
          </p:cNvPr>
          <p:cNvPicPr>
            <a:picLocks noChangeAspect="1"/>
          </p:cNvPicPr>
          <p:nvPr/>
        </p:nvPicPr>
        <p:blipFill>
          <a:blip r:embed="rId2"/>
          <a:stretch>
            <a:fillRect/>
          </a:stretch>
        </p:blipFill>
        <p:spPr>
          <a:xfrm>
            <a:off x="0" y="5649125"/>
            <a:ext cx="3998352" cy="1093299"/>
          </a:xfrm>
          <a:prstGeom prst="rect">
            <a:avLst/>
          </a:prstGeom>
        </p:spPr>
      </p:pic>
      <p:sp>
        <p:nvSpPr>
          <p:cNvPr id="5" name="TextBox 4">
            <a:extLst>
              <a:ext uri="{FF2B5EF4-FFF2-40B4-BE49-F238E27FC236}">
                <a16:creationId xmlns:a16="http://schemas.microsoft.com/office/drawing/2014/main" id="{33676981-1B0A-7241-9973-C3427761012F}"/>
              </a:ext>
            </a:extLst>
          </p:cNvPr>
          <p:cNvSpPr txBox="1"/>
          <p:nvPr/>
        </p:nvSpPr>
        <p:spPr>
          <a:xfrm>
            <a:off x="4401312" y="6475222"/>
            <a:ext cx="5680209" cy="276999"/>
          </a:xfrm>
          <a:prstGeom prst="rect">
            <a:avLst/>
          </a:prstGeom>
          <a:noFill/>
        </p:spPr>
        <p:txBody>
          <a:bodyPr wrap="none" rtlCol="0">
            <a:spAutoFit/>
          </a:bodyPr>
          <a:lstStyle/>
          <a:p>
            <a:r>
              <a:rPr lang="en-US" sz="1200" dirty="0">
                <a:hlinkClick r:id="rId3"/>
              </a:rPr>
              <a:t>https://www.frontiersin.org/journals/nutrition/articles/10.3389/fnut.2024.1424972/full</a:t>
            </a:r>
            <a:r>
              <a:rPr lang="en-US" sz="1200" dirty="0"/>
              <a:t> </a:t>
            </a:r>
          </a:p>
        </p:txBody>
      </p:sp>
    </p:spTree>
    <p:extLst>
      <p:ext uri="{BB962C8B-B14F-4D97-AF65-F5344CB8AC3E}">
        <p14:creationId xmlns:p14="http://schemas.microsoft.com/office/powerpoint/2010/main" val="349387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C278-CE4C-A84E-9761-A107CDD8A8E8}"/>
              </a:ext>
            </a:extLst>
          </p:cNvPr>
          <p:cNvSpPr>
            <a:spLocks noGrp="1"/>
          </p:cNvSpPr>
          <p:nvPr>
            <p:ph type="title"/>
          </p:nvPr>
        </p:nvSpPr>
        <p:spPr>
          <a:xfrm>
            <a:off x="838200" y="365125"/>
            <a:ext cx="10515600" cy="1137857"/>
          </a:xfrm>
        </p:spPr>
        <p:txBody>
          <a:bodyPr/>
          <a:lstStyle/>
          <a:p>
            <a:pPr algn="ctr"/>
            <a:r>
              <a:rPr lang="en-US" dirty="0"/>
              <a:t>Thank you</a:t>
            </a:r>
          </a:p>
        </p:txBody>
      </p:sp>
      <p:sp>
        <p:nvSpPr>
          <p:cNvPr id="3" name="Content Placeholder 2">
            <a:extLst>
              <a:ext uri="{FF2B5EF4-FFF2-40B4-BE49-F238E27FC236}">
                <a16:creationId xmlns:a16="http://schemas.microsoft.com/office/drawing/2014/main" id="{B7E10098-40EF-CB4F-AE2E-A25FFDCFEEF3}"/>
              </a:ext>
            </a:extLst>
          </p:cNvPr>
          <p:cNvSpPr>
            <a:spLocks noGrp="1"/>
          </p:cNvSpPr>
          <p:nvPr>
            <p:ph idx="1"/>
          </p:nvPr>
        </p:nvSpPr>
        <p:spPr>
          <a:xfrm>
            <a:off x="838200" y="1654937"/>
            <a:ext cx="10515600" cy="4351338"/>
          </a:xfrm>
        </p:spPr>
        <p:txBody>
          <a:bodyPr/>
          <a:lstStyle/>
          <a:p>
            <a:r>
              <a:rPr lang="en-US" dirty="0"/>
              <a:t>Thank you to all of the attendees!</a:t>
            </a:r>
          </a:p>
          <a:p>
            <a:r>
              <a:rPr lang="en-US" dirty="0"/>
              <a:t>Thank you to the hosts and sponsors of this Naturally Informed Active Aging Conference.</a:t>
            </a:r>
          </a:p>
          <a:p>
            <a:r>
              <a:rPr lang="en-US" dirty="0"/>
              <a:t>Thank you to Professor Roger Harris….without Dr Harris and a horse, we may never have been so introduced to creatine!</a:t>
            </a:r>
          </a:p>
          <a:p>
            <a:r>
              <a:rPr lang="en-US" dirty="0"/>
              <a:t>Science or Regulatory questions? </a:t>
            </a:r>
          </a:p>
          <a:p>
            <a:pPr lvl="1"/>
            <a:r>
              <a:rPr lang="en-US" dirty="0"/>
              <a:t>Contact us at Substantiation Sciences (</a:t>
            </a:r>
            <a:r>
              <a:rPr lang="en-US" dirty="0">
                <a:hlinkClick r:id="rId2"/>
              </a:rPr>
              <a:t>www.substantiationsciences.com</a:t>
            </a:r>
            <a:r>
              <a:rPr lang="en-US" dirty="0"/>
              <a:t>) </a:t>
            </a:r>
          </a:p>
          <a:p>
            <a:r>
              <a:rPr lang="en-US" dirty="0"/>
              <a:t>E: </a:t>
            </a:r>
            <a:r>
              <a:rPr lang="en-US" dirty="0">
                <a:hlinkClick r:id="rId3"/>
              </a:rPr>
              <a:t>dkalman@substantiationsciences.com</a:t>
            </a:r>
            <a:r>
              <a:rPr lang="en-US" dirty="0"/>
              <a:t> </a:t>
            </a:r>
          </a:p>
        </p:txBody>
      </p:sp>
      <p:sp>
        <p:nvSpPr>
          <p:cNvPr id="4" name="TextBox 3">
            <a:extLst>
              <a:ext uri="{FF2B5EF4-FFF2-40B4-BE49-F238E27FC236}">
                <a16:creationId xmlns:a16="http://schemas.microsoft.com/office/drawing/2014/main" id="{ACCAE2EA-E338-774F-9BE7-52B865F1262A}"/>
              </a:ext>
            </a:extLst>
          </p:cNvPr>
          <p:cNvSpPr txBox="1"/>
          <p:nvPr/>
        </p:nvSpPr>
        <p:spPr>
          <a:xfrm>
            <a:off x="4463277" y="6499606"/>
            <a:ext cx="3300712" cy="276999"/>
          </a:xfrm>
          <a:prstGeom prst="rect">
            <a:avLst/>
          </a:prstGeom>
          <a:noFill/>
        </p:spPr>
        <p:txBody>
          <a:bodyPr wrap="none" rtlCol="0">
            <a:spAutoFit/>
          </a:bodyPr>
          <a:lstStyle/>
          <a:p>
            <a:r>
              <a:rPr lang="en-US" sz="1200" dirty="0">
                <a:hlinkClick r:id="rId4"/>
              </a:rPr>
              <a:t>https://naturallyinformed.net/2025-active-aging/</a:t>
            </a:r>
            <a:r>
              <a:rPr lang="en-US" sz="1200" dirty="0"/>
              <a:t> </a:t>
            </a:r>
          </a:p>
        </p:txBody>
      </p:sp>
    </p:spTree>
    <p:extLst>
      <p:ext uri="{BB962C8B-B14F-4D97-AF65-F5344CB8AC3E}">
        <p14:creationId xmlns:p14="http://schemas.microsoft.com/office/powerpoint/2010/main" val="96381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52D7-70E1-B14D-163A-E57693B53D51}"/>
              </a:ext>
            </a:extLst>
          </p:cNvPr>
          <p:cNvSpPr>
            <a:spLocks noGrp="1"/>
          </p:cNvSpPr>
          <p:nvPr>
            <p:ph type="title"/>
          </p:nvPr>
        </p:nvSpPr>
        <p:spPr/>
        <p:txBody>
          <a:bodyPr/>
          <a:lstStyle/>
          <a:p>
            <a:pPr algn="ctr"/>
            <a:r>
              <a:rPr lang="en-US" dirty="0"/>
              <a:t>Why talk about Creatine and the brain?</a:t>
            </a:r>
          </a:p>
        </p:txBody>
      </p:sp>
      <p:pic>
        <p:nvPicPr>
          <p:cNvPr id="4" name="Picture 3" descr="A black background with blue text&#10;&#10;AI-generated content may be incorrect.">
            <a:extLst>
              <a:ext uri="{FF2B5EF4-FFF2-40B4-BE49-F238E27FC236}">
                <a16:creationId xmlns:a16="http://schemas.microsoft.com/office/drawing/2014/main" id="{760B6DC8-D6D3-A0F5-0BE8-BF5858C7E6D6}"/>
              </a:ext>
            </a:extLst>
          </p:cNvPr>
          <p:cNvPicPr>
            <a:picLocks noChangeAspect="1"/>
          </p:cNvPicPr>
          <p:nvPr/>
        </p:nvPicPr>
        <p:blipFill>
          <a:blip r:embed="rId2"/>
          <a:stretch>
            <a:fillRect/>
          </a:stretch>
        </p:blipFill>
        <p:spPr>
          <a:xfrm>
            <a:off x="0" y="6234058"/>
            <a:ext cx="2281847" cy="623942"/>
          </a:xfrm>
          <a:prstGeom prst="rect">
            <a:avLst/>
          </a:prstGeom>
        </p:spPr>
      </p:pic>
      <p:graphicFrame>
        <p:nvGraphicFramePr>
          <p:cNvPr id="7" name="Content Placeholder 2">
            <a:extLst>
              <a:ext uri="{FF2B5EF4-FFF2-40B4-BE49-F238E27FC236}">
                <a16:creationId xmlns:a16="http://schemas.microsoft.com/office/drawing/2014/main" id="{49BE6DF1-27D1-0038-9762-471B1FAA6D5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59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7DBDF-4AA7-EA38-390F-12B8496A62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B93CA5B-95BD-1234-F32E-4064340691A9}"/>
              </a:ext>
            </a:extLst>
          </p:cNvPr>
          <p:cNvSpPr>
            <a:spLocks noGrp="1"/>
          </p:cNvSpPr>
          <p:nvPr>
            <p:ph type="title"/>
          </p:nvPr>
        </p:nvSpPr>
        <p:spPr>
          <a:xfrm>
            <a:off x="838200" y="365125"/>
            <a:ext cx="10515599" cy="1325563"/>
          </a:xfrm>
        </p:spPr>
        <p:txBody>
          <a:bodyPr>
            <a:normAutofit/>
          </a:bodyPr>
          <a:lstStyle/>
          <a:p>
            <a:r>
              <a:rPr lang="en-US" dirty="0"/>
              <a:t>Creatine 101 </a:t>
            </a:r>
            <a:endParaRPr lang="en-US"/>
          </a:p>
        </p:txBody>
      </p:sp>
      <p:sp>
        <p:nvSpPr>
          <p:cNvPr id="5" name="Content Placeholder 2">
            <a:extLst>
              <a:ext uri="{FF2B5EF4-FFF2-40B4-BE49-F238E27FC236}">
                <a16:creationId xmlns:a16="http://schemas.microsoft.com/office/drawing/2014/main" id="{DB845C31-63CB-717F-8C8C-739B6F08A631}"/>
              </a:ext>
            </a:extLst>
          </p:cNvPr>
          <p:cNvSpPr>
            <a:spLocks noGrp="1"/>
          </p:cNvSpPr>
          <p:nvPr>
            <p:ph idx="1"/>
          </p:nvPr>
        </p:nvSpPr>
        <p:spPr>
          <a:xfrm>
            <a:off x="838200" y="1445640"/>
            <a:ext cx="9096632" cy="4351338"/>
          </a:xfrm>
        </p:spPr>
        <p:txBody>
          <a:bodyPr>
            <a:normAutofit/>
          </a:bodyPr>
          <a:lstStyle/>
          <a:p>
            <a:r>
              <a:rPr lang="en-US" sz="1800" dirty="0"/>
              <a:t>Creatine is in the guanidine phosphagen family of compounds.</a:t>
            </a:r>
          </a:p>
          <a:p>
            <a:r>
              <a:rPr lang="en-US" sz="1800" dirty="0"/>
              <a:t>What other compounds can you name in this family?</a:t>
            </a:r>
          </a:p>
          <a:p>
            <a:r>
              <a:rPr lang="en-US" sz="1800" dirty="0"/>
              <a:t>Creatine is a nitrogenous amine (naturally occurring non-protein amino acid compound).</a:t>
            </a:r>
          </a:p>
          <a:p>
            <a:r>
              <a:rPr lang="en-US" sz="1800" dirty="0"/>
              <a:t>Ninety-five percent (95%) of creatine is found in skeletal muscle.</a:t>
            </a:r>
          </a:p>
          <a:p>
            <a:r>
              <a:rPr lang="en-US" sz="1800" dirty="0"/>
              <a:t>The brain and testes contains ~5% of creatine.</a:t>
            </a:r>
          </a:p>
          <a:p>
            <a:r>
              <a:rPr lang="en-US" sz="1800" dirty="0"/>
              <a:t>About 2/3rds of intramuscular creatine is Phosphocreatine (</a:t>
            </a:r>
            <a:r>
              <a:rPr lang="en-US" sz="1800" dirty="0" err="1"/>
              <a:t>PCr</a:t>
            </a:r>
            <a:r>
              <a:rPr lang="en-US" sz="1800" dirty="0"/>
              <a:t>).</a:t>
            </a:r>
          </a:p>
          <a:p>
            <a:r>
              <a:rPr lang="en-US" sz="1800" dirty="0"/>
              <a:t>The other 1/3</a:t>
            </a:r>
            <a:r>
              <a:rPr lang="en-US" sz="1800" baseline="30000" dirty="0"/>
              <a:t>rd</a:t>
            </a:r>
            <a:r>
              <a:rPr lang="en-US" sz="1800" dirty="0"/>
              <a:t> is free creatine</a:t>
            </a:r>
          </a:p>
          <a:p>
            <a:r>
              <a:rPr lang="en-US" sz="1800" dirty="0"/>
              <a:t>Some individuals experience inborn errors of creatine metabolism that effect ability to maintain normal muscle and brain levels of creatine.</a:t>
            </a:r>
          </a:p>
          <a:p>
            <a:r>
              <a:rPr lang="en-US" sz="1800" dirty="0"/>
              <a:t>Dietary supplementation of creatine is used as part of life-long treatment.</a:t>
            </a:r>
          </a:p>
          <a:p>
            <a:r>
              <a:rPr lang="en-US" sz="1800" dirty="0"/>
              <a:t>Vegans, vegetarians have lower Cr stores versus meat eaters.</a:t>
            </a:r>
          </a:p>
          <a:p>
            <a:r>
              <a:rPr lang="en-US" sz="1800" dirty="0"/>
              <a:t>Vegans have been found to have 90 – 110 mmol/kg Cr vs 120+ for meat eaters.</a:t>
            </a:r>
          </a:p>
          <a:p>
            <a:endParaRPr lang="en-US" sz="1800" dirty="0"/>
          </a:p>
          <a:p>
            <a:endParaRPr lang="en-US" sz="18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black background with blue text&#10;&#10;AI-generated content may be incorrect.">
            <a:extLst>
              <a:ext uri="{FF2B5EF4-FFF2-40B4-BE49-F238E27FC236}">
                <a16:creationId xmlns:a16="http://schemas.microsoft.com/office/drawing/2014/main" id="{7BE22981-2745-385F-7452-03E8F7A35717}"/>
              </a:ext>
            </a:extLst>
          </p:cNvPr>
          <p:cNvPicPr>
            <a:picLocks noChangeAspect="1"/>
          </p:cNvPicPr>
          <p:nvPr/>
        </p:nvPicPr>
        <p:blipFill>
          <a:blip r:embed="rId2"/>
          <a:stretch>
            <a:fillRect/>
          </a:stretch>
        </p:blipFill>
        <p:spPr>
          <a:xfrm>
            <a:off x="125177" y="5962244"/>
            <a:ext cx="2902228" cy="7981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48365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1A7DE8-065F-144E-BE75-B9F6702E9C9A}"/>
              </a:ext>
            </a:extLst>
          </p:cNvPr>
          <p:cNvSpPr>
            <a:spLocks noGrp="1"/>
          </p:cNvSpPr>
          <p:nvPr>
            <p:ph type="title"/>
          </p:nvPr>
        </p:nvSpPr>
        <p:spPr>
          <a:xfrm>
            <a:off x="838200" y="365126"/>
            <a:ext cx="10515600" cy="869156"/>
          </a:xfrm>
        </p:spPr>
        <p:txBody>
          <a:bodyPr>
            <a:normAutofit/>
          </a:bodyPr>
          <a:lstStyle/>
          <a:p>
            <a:r>
              <a:rPr lang="en-US" dirty="0"/>
              <a:t>Totally Creatine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AEDDC5-B429-BE40-BE07-85B5C97AA865}"/>
              </a:ext>
            </a:extLst>
          </p:cNvPr>
          <p:cNvSpPr>
            <a:spLocks noGrp="1"/>
          </p:cNvSpPr>
          <p:nvPr>
            <p:ph idx="1"/>
          </p:nvPr>
        </p:nvSpPr>
        <p:spPr>
          <a:xfrm>
            <a:off x="838200" y="1471414"/>
            <a:ext cx="10515600" cy="4588471"/>
          </a:xfrm>
        </p:spPr>
        <p:txBody>
          <a:bodyPr>
            <a:normAutofit fontScale="92500"/>
          </a:bodyPr>
          <a:lstStyle/>
          <a:p>
            <a:r>
              <a:rPr lang="en-US" dirty="0"/>
              <a:t>Creatine metabolism in the brain is via creatine kinase BB (known as BB-CK).</a:t>
            </a:r>
          </a:p>
          <a:p>
            <a:r>
              <a:rPr lang="en-US" dirty="0"/>
              <a:t>In human muscle, total Creatine pool averages 120 mmol/kg (70kg person).</a:t>
            </a:r>
          </a:p>
          <a:p>
            <a:r>
              <a:rPr lang="en-US" dirty="0"/>
              <a:t>Creatine supplementation can raise this storage to ~170 mmol/kg (70kg person).</a:t>
            </a:r>
          </a:p>
          <a:p>
            <a:r>
              <a:rPr lang="en-US" dirty="0"/>
              <a:t>One to two percent (1-2%) of intramuscular creatine is degraded into creatinine.</a:t>
            </a:r>
          </a:p>
          <a:p>
            <a:r>
              <a:rPr lang="en-US" dirty="0"/>
              <a:t>Creatinine is a normal metabolic byproduct excreted in the urine.</a:t>
            </a:r>
          </a:p>
          <a:p>
            <a:r>
              <a:rPr lang="en-US" dirty="0"/>
              <a:t>This means the body “needs” to replenish 1-3 gm Cr a day.</a:t>
            </a:r>
          </a:p>
          <a:p>
            <a:r>
              <a:rPr lang="en-US" dirty="0"/>
              <a:t>About half of Cr needs come from diet.</a:t>
            </a:r>
          </a:p>
          <a:p>
            <a:pPr marL="0" indent="0">
              <a:buNone/>
            </a:pP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ED6E2AC1-20B6-368E-C5D3-D53258A79097}"/>
              </a:ext>
            </a:extLst>
          </p:cNvPr>
          <p:cNvPicPr>
            <a:picLocks noChangeAspect="1"/>
          </p:cNvPicPr>
          <p:nvPr/>
        </p:nvPicPr>
        <p:blipFill>
          <a:blip r:embed="rId2"/>
          <a:stretch>
            <a:fillRect/>
          </a:stretch>
        </p:blipFill>
        <p:spPr>
          <a:xfrm>
            <a:off x="9325114" y="6059887"/>
            <a:ext cx="2902228" cy="7981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04809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CD13F5-79CF-C6FA-E298-5D420E258F2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48C7B-67F6-7F5C-BAD8-7DA4295F49B5}"/>
              </a:ext>
            </a:extLst>
          </p:cNvPr>
          <p:cNvSpPr>
            <a:spLocks noGrp="1"/>
          </p:cNvSpPr>
          <p:nvPr>
            <p:ph type="title"/>
          </p:nvPr>
        </p:nvSpPr>
        <p:spPr>
          <a:xfrm>
            <a:off x="793662" y="386930"/>
            <a:ext cx="10066122" cy="1298448"/>
          </a:xfrm>
        </p:spPr>
        <p:txBody>
          <a:bodyPr anchor="b">
            <a:normAutofit/>
          </a:bodyPr>
          <a:lstStyle/>
          <a:p>
            <a:r>
              <a:rPr lang="en-US" sz="4800" dirty="0"/>
              <a:t>Brain Energy Demands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1A7B3D0-C45A-607D-1D24-DD0BBF1F35A8}"/>
              </a:ext>
            </a:extLst>
          </p:cNvPr>
          <p:cNvSpPr>
            <a:spLocks noGrp="1"/>
          </p:cNvSpPr>
          <p:nvPr>
            <p:ph idx="1"/>
          </p:nvPr>
        </p:nvSpPr>
        <p:spPr>
          <a:xfrm>
            <a:off x="793662" y="2389218"/>
            <a:ext cx="7179264" cy="3639450"/>
          </a:xfrm>
        </p:spPr>
        <p:txBody>
          <a:bodyPr anchor="ctr">
            <a:normAutofit lnSpcReduction="10000"/>
          </a:bodyPr>
          <a:lstStyle/>
          <a:p>
            <a:r>
              <a:rPr lang="en-US" sz="2200" dirty="0"/>
              <a:t>Cognitive processing (your brain as a computer) may be impacted by creatine metabolism.</a:t>
            </a:r>
          </a:p>
          <a:p>
            <a:r>
              <a:rPr lang="en-US" sz="2200" dirty="0"/>
              <a:t>Dietary styles impact creatine stores.</a:t>
            </a:r>
          </a:p>
          <a:p>
            <a:r>
              <a:rPr lang="en-US" sz="2200" dirty="0"/>
              <a:t>Cognitive processing is directly used for tasks such as: ATP synthesis, re-synthesis and for turnover.</a:t>
            </a:r>
          </a:p>
          <a:p>
            <a:r>
              <a:rPr lang="en-US" sz="2200" dirty="0"/>
              <a:t>Creatine processes are also impacted by sleep deprivation, hypoxia and some neurological conditions.</a:t>
            </a:r>
          </a:p>
          <a:p>
            <a:r>
              <a:rPr lang="en-US" sz="2200" dirty="0"/>
              <a:t>Creatine is synthesized in neurons (i.e., glial and astrocytes)</a:t>
            </a:r>
          </a:p>
          <a:p>
            <a:r>
              <a:rPr lang="en-US" sz="2200" dirty="0"/>
              <a:t>Creatine is considered as potentially beneficial for those with a traumatic brain injury (TBI).</a:t>
            </a:r>
          </a:p>
          <a:p>
            <a:endParaRPr lang="en-US" sz="1700" dirty="0"/>
          </a:p>
        </p:txBody>
      </p:sp>
      <p:pic>
        <p:nvPicPr>
          <p:cNvPr id="4" name="Picture 3" descr="A black background with blue text&#10;&#10;AI-generated content may be incorrect.">
            <a:extLst>
              <a:ext uri="{FF2B5EF4-FFF2-40B4-BE49-F238E27FC236}">
                <a16:creationId xmlns:a16="http://schemas.microsoft.com/office/drawing/2014/main" id="{F0F2901C-404E-98EB-F245-AC8451791127}"/>
              </a:ext>
            </a:extLst>
          </p:cNvPr>
          <p:cNvPicPr>
            <a:picLocks noChangeAspect="1"/>
          </p:cNvPicPr>
          <p:nvPr/>
        </p:nvPicPr>
        <p:blipFill>
          <a:blip r:embed="rId2"/>
          <a:stretch>
            <a:fillRect/>
          </a:stretch>
        </p:blipFill>
        <p:spPr>
          <a:xfrm>
            <a:off x="9513273" y="6125469"/>
            <a:ext cx="2663750" cy="732531"/>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0" name="Group 307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081" name="Rectangle 308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ADC7E-4F16-8646-8433-0DAB1A7F8FE7}"/>
              </a:ext>
            </a:extLst>
          </p:cNvPr>
          <p:cNvSpPr>
            <a:spLocks noGrp="1"/>
          </p:cNvSpPr>
          <p:nvPr>
            <p:ph type="title"/>
          </p:nvPr>
        </p:nvSpPr>
        <p:spPr>
          <a:xfrm>
            <a:off x="980598" y="788608"/>
            <a:ext cx="5052369" cy="1035781"/>
          </a:xfrm>
        </p:spPr>
        <p:txBody>
          <a:bodyPr vert="horz" lIns="91440" tIns="45720" rIns="91440" bIns="45720" rtlCol="0" anchor="ctr">
            <a:normAutofit/>
          </a:bodyPr>
          <a:lstStyle/>
          <a:p>
            <a:r>
              <a:rPr lang="en-US" sz="3300" kern="1200" dirty="0">
                <a:solidFill>
                  <a:schemeClr val="tx1"/>
                </a:solidFill>
                <a:latin typeface="+mj-lt"/>
                <a:ea typeface="+mj-ea"/>
                <a:cs typeface="+mj-cs"/>
              </a:rPr>
              <a:t>Normal creatine metabolism</a:t>
            </a:r>
          </a:p>
        </p:txBody>
      </p:sp>
      <p:sp>
        <p:nvSpPr>
          <p:cNvPr id="4" name="TextBox 3">
            <a:extLst>
              <a:ext uri="{FF2B5EF4-FFF2-40B4-BE49-F238E27FC236}">
                <a16:creationId xmlns:a16="http://schemas.microsoft.com/office/drawing/2014/main" id="{DE6C9123-E09E-4C45-B9F6-68F1A6347C27}"/>
              </a:ext>
            </a:extLst>
          </p:cNvPr>
          <p:cNvSpPr txBox="1"/>
          <p:nvPr/>
        </p:nvSpPr>
        <p:spPr>
          <a:xfrm>
            <a:off x="980598" y="2306937"/>
            <a:ext cx="4991629" cy="400727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dirty="0"/>
              <a:t>Schematic representation of the reactions and enzymes involved in vertebrate creatine and creatinine metabolism. The respective enzymes are denoted by numbers: </a:t>
            </a:r>
            <a:r>
              <a:rPr lang="en-US" sz="2000" i="1" dirty="0"/>
              <a:t>1</a:t>
            </a:r>
            <a:r>
              <a:rPr lang="en-US" sz="2000" dirty="0"/>
              <a:t>) </a:t>
            </a:r>
            <a:r>
              <a:rPr lang="en-US" sz="2000" dirty="0" err="1"/>
              <a:t>L-arginine:glycine</a:t>
            </a:r>
            <a:r>
              <a:rPr lang="en-US" sz="2000" dirty="0"/>
              <a:t> </a:t>
            </a:r>
            <a:r>
              <a:rPr lang="en-US" sz="2000" dirty="0" err="1"/>
              <a:t>amidinotransferase</a:t>
            </a:r>
            <a:r>
              <a:rPr lang="en-US" sz="2000" dirty="0"/>
              <a:t> (AGAT; EC 2.1.4.1); </a:t>
            </a:r>
            <a:r>
              <a:rPr lang="en-US" sz="2000" i="1" dirty="0"/>
              <a:t>2</a:t>
            </a:r>
            <a:r>
              <a:rPr lang="en-US" sz="2000" dirty="0"/>
              <a:t>) </a:t>
            </a:r>
            <a:r>
              <a:rPr lang="en-US" sz="2000" i="1" dirty="0" err="1"/>
              <a:t>S</a:t>
            </a:r>
            <a:r>
              <a:rPr lang="en-US" sz="2000" dirty="0" err="1"/>
              <a:t>-adenosyl-L-methionine:</a:t>
            </a:r>
            <a:r>
              <a:rPr lang="en-US" sz="2000" i="1" dirty="0" err="1"/>
              <a:t>N</a:t>
            </a:r>
            <a:r>
              <a:rPr lang="en-US" sz="2000" dirty="0" err="1"/>
              <a:t>-guanidinoacetate</a:t>
            </a:r>
            <a:r>
              <a:rPr lang="en-US" sz="2000" dirty="0"/>
              <a:t> methyltransferase (GAMT; EC 2.1.1.2); </a:t>
            </a:r>
            <a:r>
              <a:rPr lang="en-US" sz="2000" i="1" dirty="0"/>
              <a:t>3</a:t>
            </a:r>
            <a:r>
              <a:rPr lang="en-US" sz="2000" dirty="0"/>
              <a:t>) creatine kinase (CK; EC 2.7.3.2); </a:t>
            </a:r>
            <a:r>
              <a:rPr lang="en-US" sz="2000" i="1" dirty="0"/>
              <a:t>4</a:t>
            </a:r>
            <a:r>
              <a:rPr lang="en-US" sz="2000" dirty="0"/>
              <a:t>) arginase (L-arginine </a:t>
            </a:r>
            <a:r>
              <a:rPr lang="en-US" sz="2000" dirty="0" err="1"/>
              <a:t>amidinohydro</a:t>
            </a:r>
            <a:r>
              <a:rPr lang="en-US" sz="2000" dirty="0"/>
              <a:t>- lase; EC 3.5.3.1); </a:t>
            </a:r>
            <a:r>
              <a:rPr lang="en-US" sz="2000" i="1" dirty="0"/>
              <a:t>5</a:t>
            </a:r>
            <a:r>
              <a:rPr lang="en-US" sz="2000" dirty="0"/>
              <a:t>) ornithine </a:t>
            </a:r>
            <a:r>
              <a:rPr lang="en-US" sz="2000" dirty="0" err="1"/>
              <a:t>carbamoyltransferase</a:t>
            </a:r>
            <a:r>
              <a:rPr lang="en-US" sz="2000" dirty="0"/>
              <a:t> (EC 2.1.3.3); </a:t>
            </a:r>
            <a:r>
              <a:rPr lang="en-US" sz="2000" i="1" dirty="0"/>
              <a:t>6</a:t>
            </a:r>
            <a:r>
              <a:rPr lang="en-US" sz="2000" dirty="0"/>
              <a:t>) </a:t>
            </a:r>
            <a:r>
              <a:rPr lang="en-US" sz="2000" dirty="0" err="1"/>
              <a:t>argininosuccinate</a:t>
            </a:r>
            <a:r>
              <a:rPr lang="en-US" sz="2000" dirty="0"/>
              <a:t> synthase (EC 6.3.4.5); </a:t>
            </a:r>
            <a:r>
              <a:rPr lang="en-US" sz="2000" i="1" dirty="0"/>
              <a:t>7</a:t>
            </a:r>
            <a:r>
              <a:rPr lang="en-US" sz="2000" dirty="0"/>
              <a:t>) </a:t>
            </a:r>
            <a:r>
              <a:rPr lang="en-US" sz="2000" dirty="0" err="1"/>
              <a:t>argininosuccinate</a:t>
            </a:r>
            <a:r>
              <a:rPr lang="en-US" sz="2000" dirty="0"/>
              <a:t> lyase (EC 4.3.2.1); </a:t>
            </a:r>
            <a:r>
              <a:rPr lang="en-US" sz="2000" i="1" dirty="0"/>
              <a:t>8</a:t>
            </a:r>
            <a:r>
              <a:rPr lang="en-US" sz="2000" dirty="0"/>
              <a:t>) L-ornithine:2-oxo-acid aminotransferase (OAT; EC 2.6.1.13); </a:t>
            </a:r>
            <a:r>
              <a:rPr lang="en-US" sz="2000" i="1" dirty="0"/>
              <a:t>N</a:t>
            </a:r>
            <a:r>
              <a:rPr lang="en-US" sz="2000" dirty="0"/>
              <a:t>) nonenzymatic reaction. </a:t>
            </a:r>
          </a:p>
        </p:txBody>
      </p:sp>
      <p:sp>
        <p:nvSpPr>
          <p:cNvPr id="3087" name="Rectangle 308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page4image40499216">
            <a:extLst>
              <a:ext uri="{FF2B5EF4-FFF2-40B4-BE49-F238E27FC236}">
                <a16:creationId xmlns:a16="http://schemas.microsoft.com/office/drawing/2014/main" id="{E29641D8-CBE3-734A-A5C1-FC48E2823D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68302" y="901032"/>
            <a:ext cx="3747633" cy="5116220"/>
          </a:xfrm>
          <a:prstGeom prst="rect">
            <a:avLst/>
          </a:prstGeom>
          <a:noFill/>
          <a:extLst>
            <a:ext uri="{909E8E84-426E-40DD-AFC4-6F175D3DCCD1}">
              <a14:hiddenFill xmlns:a14="http://schemas.microsoft.com/office/drawing/2010/main">
                <a:solidFill>
                  <a:srgbClr val="FFFFFF"/>
                </a:solidFill>
              </a14:hiddenFill>
            </a:ext>
          </a:extLst>
        </p:spPr>
      </p:pic>
      <p:cxnSp>
        <p:nvCxnSpPr>
          <p:cNvPr id="3089" name="Straight Connector 30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61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8530-390D-6D45-9944-D079CB735042}"/>
              </a:ext>
            </a:extLst>
          </p:cNvPr>
          <p:cNvSpPr>
            <a:spLocks noGrp="1"/>
          </p:cNvSpPr>
          <p:nvPr>
            <p:ph type="title"/>
          </p:nvPr>
        </p:nvSpPr>
        <p:spPr>
          <a:xfrm>
            <a:off x="838200" y="193965"/>
            <a:ext cx="10515600" cy="764092"/>
          </a:xfrm>
        </p:spPr>
        <p:txBody>
          <a:bodyPr>
            <a:normAutofit/>
          </a:bodyPr>
          <a:lstStyle/>
          <a:p>
            <a:pPr algn="ctr"/>
            <a:r>
              <a:rPr lang="en-US" dirty="0"/>
              <a:t>Dietary Creatine Transport - Brain</a:t>
            </a:r>
          </a:p>
        </p:txBody>
      </p:sp>
      <p:pic>
        <p:nvPicPr>
          <p:cNvPr id="1025" name="Picture 1" descr="page2image55417968">
            <a:extLst>
              <a:ext uri="{FF2B5EF4-FFF2-40B4-BE49-F238E27FC236}">
                <a16:creationId xmlns:a16="http://schemas.microsoft.com/office/drawing/2014/main" id="{70EE7696-D13A-5D46-B8E2-73E30FF759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455" y="1318078"/>
            <a:ext cx="8215745" cy="4581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C3C1BA-3BD1-784B-9B8E-D8D802BD1638}"/>
              </a:ext>
            </a:extLst>
          </p:cNvPr>
          <p:cNvSpPr txBox="1"/>
          <p:nvPr/>
        </p:nvSpPr>
        <p:spPr>
          <a:xfrm>
            <a:off x="211332" y="6031210"/>
            <a:ext cx="12087989" cy="923330"/>
          </a:xfrm>
          <a:prstGeom prst="rect">
            <a:avLst/>
          </a:prstGeom>
          <a:noFill/>
        </p:spPr>
        <p:txBody>
          <a:bodyPr wrap="none" rtlCol="0">
            <a:spAutoFit/>
          </a:bodyPr>
          <a:lstStyle/>
          <a:p>
            <a:r>
              <a:rPr lang="en-US" dirty="0"/>
              <a:t>Dietary creatine is transported through the blood–brain barrier via a creatine transporter. </a:t>
            </a:r>
          </a:p>
          <a:p>
            <a:r>
              <a:rPr lang="en-US" dirty="0"/>
              <a:t>Astrocytes cells can also endogenously produce creatine, which is taken up by the neurons expressing the creatine transporter. </a:t>
            </a:r>
          </a:p>
          <a:p>
            <a:endParaRPr lang="en-US" dirty="0"/>
          </a:p>
        </p:txBody>
      </p:sp>
    </p:spTree>
    <p:extLst>
      <p:ext uri="{BB962C8B-B14F-4D97-AF65-F5344CB8AC3E}">
        <p14:creationId xmlns:p14="http://schemas.microsoft.com/office/powerpoint/2010/main" val="217483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82B8-160B-BD4A-B594-F6D0E8A33E4C}"/>
              </a:ext>
            </a:extLst>
          </p:cNvPr>
          <p:cNvSpPr>
            <a:spLocks noGrp="1"/>
          </p:cNvSpPr>
          <p:nvPr>
            <p:ph type="title"/>
          </p:nvPr>
        </p:nvSpPr>
        <p:spPr>
          <a:xfrm>
            <a:off x="838200" y="214353"/>
            <a:ext cx="10515600" cy="646257"/>
          </a:xfrm>
        </p:spPr>
        <p:txBody>
          <a:bodyPr>
            <a:normAutofit fontScale="90000"/>
          </a:bodyPr>
          <a:lstStyle/>
          <a:p>
            <a:pPr algn="ctr"/>
            <a:r>
              <a:rPr lang="en-US" dirty="0"/>
              <a:t>Creatine – Sleep Deprivation</a:t>
            </a:r>
          </a:p>
        </p:txBody>
      </p:sp>
      <p:graphicFrame>
        <p:nvGraphicFramePr>
          <p:cNvPr id="6" name="Content Placeholder 2">
            <a:extLst>
              <a:ext uri="{FF2B5EF4-FFF2-40B4-BE49-F238E27FC236}">
                <a16:creationId xmlns:a16="http://schemas.microsoft.com/office/drawing/2014/main" id="{B5C97AE1-5199-4D3C-DCAA-6599C3A4DC97}"/>
              </a:ext>
            </a:extLst>
          </p:cNvPr>
          <p:cNvGraphicFramePr>
            <a:graphicFrameLocks noGrp="1"/>
          </p:cNvGraphicFramePr>
          <p:nvPr>
            <p:ph idx="1"/>
          </p:nvPr>
        </p:nvGraphicFramePr>
        <p:xfrm>
          <a:off x="838200" y="1094510"/>
          <a:ext cx="10515600" cy="50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74F8582-DCAB-1D4E-8E08-B508C2C6CF06}"/>
              </a:ext>
            </a:extLst>
          </p:cNvPr>
          <p:cNvSpPr txBox="1"/>
          <p:nvPr/>
        </p:nvSpPr>
        <p:spPr>
          <a:xfrm>
            <a:off x="2847109" y="6169709"/>
            <a:ext cx="6497782" cy="584775"/>
          </a:xfrm>
          <a:prstGeom prst="rect">
            <a:avLst/>
          </a:prstGeom>
          <a:noFill/>
        </p:spPr>
        <p:txBody>
          <a:bodyPr wrap="square" rtlCol="0">
            <a:spAutoFit/>
          </a:bodyPr>
          <a:lstStyle/>
          <a:p>
            <a:r>
              <a:rPr lang="en-US" sz="1600" dirty="0"/>
              <a:t>Psychopharmacology (</a:t>
            </a:r>
            <a:r>
              <a:rPr lang="en-US" sz="1600" dirty="0" err="1"/>
              <a:t>Berl</a:t>
            </a:r>
            <a:r>
              <a:rPr lang="en-US" sz="1600" dirty="0"/>
              <a:t>). 2006 Mar;185(1):93-103. </a:t>
            </a:r>
            <a:r>
              <a:rPr lang="en-US" sz="1600" dirty="0" err="1"/>
              <a:t>doi</a:t>
            </a:r>
            <a:r>
              <a:rPr lang="en-US" sz="1600" dirty="0"/>
              <a:t>: 10.1007/s00213-005-0269-z. </a:t>
            </a:r>
            <a:r>
              <a:rPr lang="en-US" sz="1600" dirty="0" err="1"/>
              <a:t>Epub</a:t>
            </a:r>
            <a:r>
              <a:rPr lang="en-US" sz="1600" dirty="0"/>
              <a:t> 2006 Jan 17. PMID: 16416332.</a:t>
            </a:r>
          </a:p>
        </p:txBody>
      </p:sp>
    </p:spTree>
    <p:extLst>
      <p:ext uri="{BB962C8B-B14F-4D97-AF65-F5344CB8AC3E}">
        <p14:creationId xmlns:p14="http://schemas.microsoft.com/office/powerpoint/2010/main" val="73113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21815-83DA-8D3E-6CAB-ED7937E2F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E6CC8-7203-9298-55C4-B272F1FBFD79}"/>
              </a:ext>
            </a:extLst>
          </p:cNvPr>
          <p:cNvSpPr>
            <a:spLocks noGrp="1"/>
          </p:cNvSpPr>
          <p:nvPr>
            <p:ph type="title"/>
          </p:nvPr>
        </p:nvSpPr>
        <p:spPr/>
        <p:txBody>
          <a:bodyPr/>
          <a:lstStyle/>
          <a:p>
            <a:pPr algn="ctr"/>
            <a:r>
              <a:rPr lang="en-US" dirty="0"/>
              <a:t>Creatine does not improve cognitive function in young adults with sleep</a:t>
            </a:r>
          </a:p>
        </p:txBody>
      </p:sp>
      <p:pic>
        <p:nvPicPr>
          <p:cNvPr id="4" name="Picture 3" descr="A black background with blue text&#10;&#10;AI-generated content may be incorrect.">
            <a:extLst>
              <a:ext uri="{FF2B5EF4-FFF2-40B4-BE49-F238E27FC236}">
                <a16:creationId xmlns:a16="http://schemas.microsoft.com/office/drawing/2014/main" id="{9E35A16F-51A9-70F5-21B2-45A2164B2571}"/>
              </a:ext>
            </a:extLst>
          </p:cNvPr>
          <p:cNvPicPr>
            <a:picLocks noChangeAspect="1"/>
          </p:cNvPicPr>
          <p:nvPr/>
        </p:nvPicPr>
        <p:blipFill>
          <a:blip r:embed="rId2"/>
          <a:stretch>
            <a:fillRect/>
          </a:stretch>
        </p:blipFill>
        <p:spPr>
          <a:xfrm>
            <a:off x="0" y="5649125"/>
            <a:ext cx="3998352" cy="1093299"/>
          </a:xfrm>
          <a:prstGeom prst="rect">
            <a:avLst/>
          </a:prstGeom>
        </p:spPr>
      </p:pic>
      <p:sp>
        <p:nvSpPr>
          <p:cNvPr id="5" name="Content Placeholder 2">
            <a:extLst>
              <a:ext uri="{FF2B5EF4-FFF2-40B4-BE49-F238E27FC236}">
                <a16:creationId xmlns:a16="http://schemas.microsoft.com/office/drawing/2014/main" id="{D4BACE47-827A-AE4D-7939-F767CFA87A2B}"/>
              </a:ext>
            </a:extLst>
          </p:cNvPr>
          <p:cNvSpPr>
            <a:spLocks noGrp="1"/>
          </p:cNvSpPr>
          <p:nvPr>
            <p:ph idx="1"/>
          </p:nvPr>
        </p:nvSpPr>
        <p:spPr>
          <a:xfrm>
            <a:off x="838200" y="1825625"/>
            <a:ext cx="10515600" cy="4351338"/>
          </a:xfrm>
        </p:spPr>
        <p:txBody>
          <a:bodyPr>
            <a:normAutofit fontScale="70000" lnSpcReduction="20000"/>
          </a:bodyPr>
          <a:lstStyle/>
          <a:p>
            <a:pPr marL="0" indent="0" fontAlgn="base">
              <a:buNone/>
            </a:pPr>
            <a:r>
              <a:rPr lang="en-US" b="1" dirty="0"/>
              <a:t>Abstract</a:t>
            </a:r>
          </a:p>
          <a:p>
            <a:pPr fontAlgn="base"/>
            <a:r>
              <a:rPr lang="en-US" dirty="0"/>
              <a:t>Creatine supplementation has been reported to improve certain aspects of cognitive and psychomotor function in older individuals and in young subjects following 24 and 36 h of sleep deprivation. However, the effects of creatine supplementation on cognitive processing and psychomotor performance in non-sleep deprived young adults have not been assessed with a comprehensive battery of neurocognitive tests. The primary objective of this study was to examine the effects of creatine supplementation on cognitive processing and psychomotor performance in young adults. Twenty-two subjects (21 ± 2 </a:t>
            </a:r>
            <a:r>
              <a:rPr lang="en-US" dirty="0" err="1"/>
              <a:t>yr</a:t>
            </a:r>
            <a:r>
              <a:rPr lang="en-US" dirty="0"/>
              <a:t>) ingested creatine (0.03 g/kg/day) or placebo for 6 weeks in a double-blind placebo-controlled fashion. Subjects completed a battery of neurocognitive tests pre- and post-supplementation, including: simple reaction time (RT), code substitution (CS), code substitution delayed (CSD), logical reasoning symbolic (LRS), mathematical processing (MP), running memory (RM), and Sternberg memory recall (MR). There were no significant effects of group, no significant effects of time, and no significant group by time interactions for RT, CS, CSD, LRS, MP, RM, and MR (all p &gt; 0.05), indicating that there were no differences between creatine and placebo supplemented groups at any time. These results suggest that six weeks of creatine supplementation (0.03/g/kg/day) does not improve cognitive processing in non-sleep deprived young adults. Potentially, creatine supplementation only improves cognitive processing and psychomotor performance in individuals who have impaired cognitive processing abilities. </a:t>
            </a:r>
          </a:p>
          <a:p>
            <a:endParaRPr lang="en-US" dirty="0"/>
          </a:p>
        </p:txBody>
      </p:sp>
      <p:sp>
        <p:nvSpPr>
          <p:cNvPr id="6" name="TextBox 5">
            <a:extLst>
              <a:ext uri="{FF2B5EF4-FFF2-40B4-BE49-F238E27FC236}">
                <a16:creationId xmlns:a16="http://schemas.microsoft.com/office/drawing/2014/main" id="{8691F39F-BE3D-B618-C918-D231AD853B14}"/>
              </a:ext>
            </a:extLst>
          </p:cNvPr>
          <p:cNvSpPr txBox="1"/>
          <p:nvPr/>
        </p:nvSpPr>
        <p:spPr>
          <a:xfrm>
            <a:off x="4031672" y="6458526"/>
            <a:ext cx="3705438" cy="338554"/>
          </a:xfrm>
          <a:prstGeom prst="rect">
            <a:avLst/>
          </a:prstGeom>
          <a:noFill/>
        </p:spPr>
        <p:txBody>
          <a:bodyPr wrap="none" rtlCol="0">
            <a:spAutoFit/>
          </a:bodyPr>
          <a:lstStyle/>
          <a:p>
            <a:r>
              <a:rPr lang="en-US" sz="1600" dirty="0">
                <a:hlinkClick r:id="rId3"/>
              </a:rPr>
              <a:t>https://mosaic.messiah.edu/hnes_ed/24/</a:t>
            </a:r>
            <a:r>
              <a:rPr lang="en-US" sz="1600" dirty="0"/>
              <a:t> </a:t>
            </a:r>
          </a:p>
        </p:txBody>
      </p:sp>
    </p:spTree>
    <p:extLst>
      <p:ext uri="{BB962C8B-B14F-4D97-AF65-F5344CB8AC3E}">
        <p14:creationId xmlns:p14="http://schemas.microsoft.com/office/powerpoint/2010/main" val="87408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4549</TotalTime>
  <Words>1813</Words>
  <Application>Microsoft Macintosh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Creatine and Cognition: Good for the Young and Old?</vt:lpstr>
      <vt:lpstr>Why talk about Creatine and the brain?</vt:lpstr>
      <vt:lpstr>Creatine 101 </vt:lpstr>
      <vt:lpstr>Totally Creatine</vt:lpstr>
      <vt:lpstr>Brain Energy Demands </vt:lpstr>
      <vt:lpstr>Normal creatine metabolism</vt:lpstr>
      <vt:lpstr>Dietary Creatine Transport - Brain</vt:lpstr>
      <vt:lpstr>Creatine – Sleep Deprivation</vt:lpstr>
      <vt:lpstr>Creatine does not improve cognitive function in young adults with sleep</vt:lpstr>
      <vt:lpstr>Older Adults – Positive Impact of Creatine</vt:lpstr>
      <vt:lpstr>Vegetarians, Vegans &amp; Brain Creatine</vt:lpstr>
      <vt:lpstr>Dietary Creatine Intake Veg vs Non-Veg</vt:lpstr>
      <vt:lpstr>Brain Creatine Levels Veg vs Non-Veg</vt:lpstr>
      <vt:lpstr>Systematic Review: Creatine &amp; Cognition</vt:lpstr>
      <vt:lpstr>Practical Takeaways</vt:lpstr>
      <vt:lpstr>To Recap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Creatine and Cognition: Good for the Young and Old?</dc:title>
  <dc:creator>Alexis Madelyn-Adjei</dc:creator>
  <cp:lastModifiedBy>Douglas Kalman</cp:lastModifiedBy>
  <cp:revision>8</cp:revision>
  <dcterms:created xsi:type="dcterms:W3CDTF">2025-11-26T11:03:49Z</dcterms:created>
  <dcterms:modified xsi:type="dcterms:W3CDTF">2025-12-02T13:40:04Z</dcterms:modified>
</cp:coreProperties>
</file>