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216" r:id="rId3"/>
    <p:sldId id="271" r:id="rId4"/>
    <p:sldId id="2213" r:id="rId5"/>
    <p:sldId id="2215" r:id="rId6"/>
    <p:sldId id="2218" r:id="rId7"/>
    <p:sldId id="2236" r:id="rId8"/>
    <p:sldId id="2221" r:id="rId9"/>
    <p:sldId id="2222" r:id="rId10"/>
    <p:sldId id="2223" r:id="rId11"/>
    <p:sldId id="2224" r:id="rId12"/>
    <p:sldId id="2225" r:id="rId13"/>
    <p:sldId id="2226" r:id="rId14"/>
    <p:sldId id="2229" r:id="rId15"/>
    <p:sldId id="2233" r:id="rId16"/>
    <p:sldId id="2231" r:id="rId17"/>
    <p:sldId id="2232" r:id="rId18"/>
    <p:sldId id="2230" r:id="rId19"/>
    <p:sldId id="2228" r:id="rId20"/>
    <p:sldId id="2237" r:id="rId21"/>
    <p:sldId id="2235" r:id="rId22"/>
    <p:sldId id="2211" r:id="rId23"/>
  </p:sldIdLst>
  <p:sldSz cx="18288000" cy="10287000"/>
  <p:notesSz cx="6858000" cy="9144000"/>
  <p:embeddedFontLst>
    <p:embeddedFont>
      <p:font typeface="Trebuchet MS" panose="020B060302020202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6E34BC6-01CF-0ABB-34FE-82037B2DADE6}" name="Susan Kleiner" initials="SK" userId="1e38e44749dd8676" providerId="Windows Live"/>
  <p188:author id="{835462F2-429B-E63F-62F1-1E1FFD5A74B8}" name="Greg Cumberford" initials="GC" userId="S::gcumberford@naturescrops.com::05e35f05-a81e-4c98-adfd-e52548e435e5" providerId="AD"/>
  <p188:author id="{E4C5BDF7-0106-5E50-F28B-EC714E330099}" name="Danielle Kleiner-Kanter" initials="DK" userId="S::dkleinerkanter@naturescrops.com::3d969d93-39df-46f6-9883-72625792c8d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BC9F"/>
    <a:srgbClr val="D3DBCB"/>
    <a:srgbClr val="677A56"/>
    <a:srgbClr val="F7EFE8"/>
    <a:srgbClr val="E7DAD0"/>
    <a:srgbClr val="E0E2E8"/>
    <a:srgbClr val="0D2039"/>
    <a:srgbClr val="A36E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D70F5D-89E9-4835-B32D-A5C4978E98A3}" v="3" dt="2025-11-21T23:38:52.9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26" autoAdjust="0"/>
    <p:restoredTop sz="94648" autoAdjust="0"/>
  </p:normalViewPr>
  <p:slideViewPr>
    <p:cSldViewPr>
      <p:cViewPr>
        <p:scale>
          <a:sx n="27" d="100"/>
          <a:sy n="27" d="100"/>
        </p:scale>
        <p:origin x="34" y="11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le Kleiner-Kanter" userId="3d969d93-39df-46f6-9883-72625792c8da" providerId="ADAL" clId="{52BD77FA-A8DC-4853-91FF-A1B2029658FF}"/>
    <pc:docChg chg="undo custSel modSld">
      <pc:chgData name="Danielle Kleiner-Kanter" userId="3d969d93-39df-46f6-9883-72625792c8da" providerId="ADAL" clId="{52BD77FA-A8DC-4853-91FF-A1B2029658FF}" dt="2025-11-21T23:43:45.967" v="94" actId="478"/>
      <pc:docMkLst>
        <pc:docMk/>
      </pc:docMkLst>
      <pc:sldChg chg="addSp modSp mod">
        <pc:chgData name="Danielle Kleiner-Kanter" userId="3d969d93-39df-46f6-9883-72625792c8da" providerId="ADAL" clId="{52BD77FA-A8DC-4853-91FF-A1B2029658FF}" dt="2025-11-21T23:41:02.764" v="59" actId="14100"/>
        <pc:sldMkLst>
          <pc:docMk/>
          <pc:sldMk cId="3634540136" sldId="2225"/>
        </pc:sldMkLst>
        <pc:spChg chg="mod ord">
          <ac:chgData name="Danielle Kleiner-Kanter" userId="3d969d93-39df-46f6-9883-72625792c8da" providerId="ADAL" clId="{52BD77FA-A8DC-4853-91FF-A1B2029658FF}" dt="2025-11-21T23:40:45.346" v="54" actId="14100"/>
          <ac:spMkLst>
            <pc:docMk/>
            <pc:sldMk cId="3634540136" sldId="2225"/>
            <ac:spMk id="2" creationId="{1B2307A3-EBE4-9B57-DB89-5D6213EBD3E5}"/>
          </ac:spMkLst>
        </pc:spChg>
        <pc:spChg chg="mod">
          <ac:chgData name="Danielle Kleiner-Kanter" userId="3d969d93-39df-46f6-9883-72625792c8da" providerId="ADAL" clId="{52BD77FA-A8DC-4853-91FF-A1B2029658FF}" dt="2025-11-21T23:40:42.002" v="53" actId="1076"/>
          <ac:spMkLst>
            <pc:docMk/>
            <pc:sldMk cId="3634540136" sldId="2225"/>
            <ac:spMk id="3" creationId="{9ADBDAF8-640A-1740-E82E-8BEF4E748514}"/>
          </ac:spMkLst>
        </pc:spChg>
        <pc:spChg chg="mod">
          <ac:chgData name="Danielle Kleiner-Kanter" userId="3d969d93-39df-46f6-9883-72625792c8da" providerId="ADAL" clId="{52BD77FA-A8DC-4853-91FF-A1B2029658FF}" dt="2025-11-21T23:40:46.970" v="55" actId="14100"/>
          <ac:spMkLst>
            <pc:docMk/>
            <pc:sldMk cId="3634540136" sldId="2225"/>
            <ac:spMk id="4" creationId="{AA9697A2-6EBB-5A1B-BC72-99AAFD8F0380}"/>
          </ac:spMkLst>
        </pc:spChg>
        <pc:spChg chg="mod ord">
          <ac:chgData name="Danielle Kleiner-Kanter" userId="3d969d93-39df-46f6-9883-72625792c8da" providerId="ADAL" clId="{52BD77FA-A8DC-4853-91FF-A1B2029658FF}" dt="2025-11-21T23:40:56.795" v="57" actId="14100"/>
          <ac:spMkLst>
            <pc:docMk/>
            <pc:sldMk cId="3634540136" sldId="2225"/>
            <ac:spMk id="7" creationId="{755D9174-916C-9A86-D2ED-861E2DE5A8F6}"/>
          </ac:spMkLst>
        </pc:spChg>
        <pc:spChg chg="add mod">
          <ac:chgData name="Danielle Kleiner-Kanter" userId="3d969d93-39df-46f6-9883-72625792c8da" providerId="ADAL" clId="{52BD77FA-A8DC-4853-91FF-A1B2029658FF}" dt="2025-11-21T23:41:02.764" v="59" actId="14100"/>
          <ac:spMkLst>
            <pc:docMk/>
            <pc:sldMk cId="3634540136" sldId="2225"/>
            <ac:spMk id="8" creationId="{A5D5EFC6-2C81-EBC7-D471-53CCEB491601}"/>
          </ac:spMkLst>
        </pc:spChg>
        <pc:spChg chg="add mod">
          <ac:chgData name="Danielle Kleiner-Kanter" userId="3d969d93-39df-46f6-9883-72625792c8da" providerId="ADAL" clId="{52BD77FA-A8DC-4853-91FF-A1B2029658FF}" dt="2025-11-21T23:40:59.044" v="58" actId="14100"/>
          <ac:spMkLst>
            <pc:docMk/>
            <pc:sldMk cId="3634540136" sldId="2225"/>
            <ac:spMk id="9" creationId="{C60D3A2F-E94E-E8D4-054A-F39AACC347FC}"/>
          </ac:spMkLst>
        </pc:spChg>
        <pc:picChg chg="add mod">
          <ac:chgData name="Danielle Kleiner-Kanter" userId="3d969d93-39df-46f6-9883-72625792c8da" providerId="ADAL" clId="{52BD77FA-A8DC-4853-91FF-A1B2029658FF}" dt="2025-11-21T23:38:52.906" v="34"/>
          <ac:picMkLst>
            <pc:docMk/>
            <pc:sldMk cId="3634540136" sldId="2225"/>
            <ac:picMk id="10" creationId="{F985A846-F8E2-42F5-4EE9-7C936177E86B}"/>
          </ac:picMkLst>
        </pc:picChg>
        <pc:picChg chg="add mod">
          <ac:chgData name="Danielle Kleiner-Kanter" userId="3d969d93-39df-46f6-9883-72625792c8da" providerId="ADAL" clId="{52BD77FA-A8DC-4853-91FF-A1B2029658FF}" dt="2025-11-21T23:38:52.906" v="34"/>
          <ac:picMkLst>
            <pc:docMk/>
            <pc:sldMk cId="3634540136" sldId="2225"/>
            <ac:picMk id="11" creationId="{E0914689-FCA5-5E05-8F14-394C24BD9213}"/>
          </ac:picMkLst>
        </pc:picChg>
      </pc:sldChg>
      <pc:sldChg chg="modSp mod">
        <pc:chgData name="Danielle Kleiner-Kanter" userId="3d969d93-39df-46f6-9883-72625792c8da" providerId="ADAL" clId="{52BD77FA-A8DC-4853-91FF-A1B2029658FF}" dt="2025-11-21T23:41:40.919" v="60" actId="33524"/>
        <pc:sldMkLst>
          <pc:docMk/>
          <pc:sldMk cId="2435805884" sldId="2226"/>
        </pc:sldMkLst>
        <pc:spChg chg="mod">
          <ac:chgData name="Danielle Kleiner-Kanter" userId="3d969d93-39df-46f6-9883-72625792c8da" providerId="ADAL" clId="{52BD77FA-A8DC-4853-91FF-A1B2029658FF}" dt="2025-11-21T23:41:40.919" v="60" actId="33524"/>
          <ac:spMkLst>
            <pc:docMk/>
            <pc:sldMk cId="2435805884" sldId="2226"/>
            <ac:spMk id="5" creationId="{8A375C9E-0F38-6E95-66F5-BB73E8915AD4}"/>
          </ac:spMkLst>
        </pc:spChg>
      </pc:sldChg>
      <pc:sldChg chg="addSp delSp modSp mod">
        <pc:chgData name="Danielle Kleiner-Kanter" userId="3d969d93-39df-46f6-9883-72625792c8da" providerId="ADAL" clId="{52BD77FA-A8DC-4853-91FF-A1B2029658FF}" dt="2025-11-21T23:43:45.967" v="94" actId="478"/>
        <pc:sldMkLst>
          <pc:docMk/>
          <pc:sldMk cId="1544735060" sldId="2230"/>
        </pc:sldMkLst>
        <pc:spChg chg="add del mod">
          <ac:chgData name="Danielle Kleiner-Kanter" userId="3d969d93-39df-46f6-9883-72625792c8da" providerId="ADAL" clId="{52BD77FA-A8DC-4853-91FF-A1B2029658FF}" dt="2025-11-21T23:43:45.967" v="94" actId="478"/>
          <ac:spMkLst>
            <pc:docMk/>
            <pc:sldMk cId="1544735060" sldId="2230"/>
            <ac:spMk id="17" creationId="{6AF837EE-759F-2616-9DF4-81FCF19A7409}"/>
          </ac:spMkLst>
        </pc:spChg>
      </pc:sldChg>
      <pc:sldChg chg="modSp mod">
        <pc:chgData name="Danielle Kleiner-Kanter" userId="3d969d93-39df-46f6-9883-72625792c8da" providerId="ADAL" clId="{52BD77FA-A8DC-4853-91FF-A1B2029658FF}" dt="2025-11-21T23:42:37.109" v="66" actId="113"/>
        <pc:sldMkLst>
          <pc:docMk/>
          <pc:sldMk cId="938910661" sldId="2231"/>
        </pc:sldMkLst>
        <pc:spChg chg="mod">
          <ac:chgData name="Danielle Kleiner-Kanter" userId="3d969d93-39df-46f6-9883-72625792c8da" providerId="ADAL" clId="{52BD77FA-A8DC-4853-91FF-A1B2029658FF}" dt="2025-11-21T23:42:37.109" v="66" actId="113"/>
          <ac:spMkLst>
            <pc:docMk/>
            <pc:sldMk cId="938910661" sldId="2231"/>
            <ac:spMk id="13" creationId="{910CEC67-97CF-F835-1A2E-07372FC3BE47}"/>
          </ac:spMkLst>
        </pc:spChg>
      </pc:sldChg>
      <pc:sldChg chg="addSp modSp mod">
        <pc:chgData name="Danielle Kleiner-Kanter" userId="3d969d93-39df-46f6-9883-72625792c8da" providerId="ADAL" clId="{52BD77FA-A8DC-4853-91FF-A1B2029658FF}" dt="2025-11-21T23:42:55.076" v="73" actId="14100"/>
        <pc:sldMkLst>
          <pc:docMk/>
          <pc:sldMk cId="1991986509" sldId="2233"/>
        </pc:sldMkLst>
        <pc:spChg chg="mod">
          <ac:chgData name="Danielle Kleiner-Kanter" userId="3d969d93-39df-46f6-9883-72625792c8da" providerId="ADAL" clId="{52BD77FA-A8DC-4853-91FF-A1B2029658FF}" dt="2025-11-21T23:42:55.076" v="73" actId="14100"/>
          <ac:spMkLst>
            <pc:docMk/>
            <pc:sldMk cId="1991986509" sldId="2233"/>
            <ac:spMk id="2" creationId="{BEFBFE8B-2426-CB8C-5717-445A991DE973}"/>
          </ac:spMkLst>
        </pc:spChg>
        <pc:spChg chg="add mod">
          <ac:chgData name="Danielle Kleiner-Kanter" userId="3d969d93-39df-46f6-9883-72625792c8da" providerId="ADAL" clId="{52BD77FA-A8DC-4853-91FF-A1B2029658FF}" dt="2025-11-21T23:42:46.971" v="71" actId="14100"/>
          <ac:spMkLst>
            <pc:docMk/>
            <pc:sldMk cId="1991986509" sldId="2233"/>
            <ac:spMk id="5" creationId="{016EB621-C11F-23F8-BCDC-3DCF60612ED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A62D42-CB5C-F547-A4FE-60B7936C60B4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3CAEC-D357-1244-AC8A-3B49AF28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83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drskleiner.com/" TargetMode="External"/><Relationship Id="rId9" Type="http://schemas.openxmlformats.org/officeDocument/2006/relationships/hyperlink" Target="mailto:gcumberford@naturescrops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7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3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 l="-68655" t="-90277" b="-9111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6A31C2-42DE-18D4-E3D5-FBC323232EEE}"/>
              </a:ext>
            </a:extLst>
          </p:cNvPr>
          <p:cNvSpPr/>
          <p:nvPr/>
        </p:nvSpPr>
        <p:spPr>
          <a:xfrm flipV="1">
            <a:off x="0" y="2626969"/>
            <a:ext cx="18288000" cy="5098465"/>
          </a:xfrm>
          <a:prstGeom prst="rect">
            <a:avLst/>
          </a:prstGeom>
          <a:solidFill>
            <a:srgbClr val="0D203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2919519"/>
            <a:ext cx="16230600" cy="4203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spc="192" dirty="0">
                <a:solidFill>
                  <a:srgbClr val="FFFFFF"/>
                </a:solidFill>
                <a:latin typeface="Trebuchet MS" panose="020B0603020202020204" pitchFamily="34" charset="0"/>
                <a:ea typeface="Trebuchet MS 1 Bold"/>
                <a:cs typeface="Arial" panose="020B0604020202020204" pitchFamily="34" charset="0"/>
                <a:sym typeface="Trebuchet MS 1 Bold"/>
              </a:rPr>
              <a:t>Effective Plant-based Omegas </a:t>
            </a:r>
            <a:br>
              <a:rPr lang="en-US" sz="6600" b="1" spc="192" dirty="0">
                <a:solidFill>
                  <a:srgbClr val="FFFFFF"/>
                </a:solidFill>
                <a:latin typeface="Trebuchet MS" panose="020B0603020202020204" pitchFamily="34" charset="0"/>
                <a:ea typeface="Trebuchet MS 1 Bold"/>
                <a:cs typeface="Arial" panose="020B0604020202020204" pitchFamily="34" charset="0"/>
                <a:sym typeface="Trebuchet MS 1 Bold"/>
              </a:rPr>
            </a:br>
            <a:r>
              <a:rPr lang="en-US" sz="6600" b="1" spc="192" dirty="0">
                <a:solidFill>
                  <a:srgbClr val="FFFFFF"/>
                </a:solidFill>
                <a:latin typeface="Trebuchet MS" panose="020B0603020202020204" pitchFamily="34" charset="0"/>
                <a:ea typeface="Trebuchet MS 1 Bold"/>
                <a:cs typeface="Arial" panose="020B0604020202020204" pitchFamily="34" charset="0"/>
                <a:sym typeface="Trebuchet MS 1 Bold"/>
              </a:rPr>
              <a:t>For A Vital </a:t>
            </a:r>
            <a:r>
              <a:rPr lang="en-US" sz="6600" b="1" spc="192" dirty="0" err="1">
                <a:solidFill>
                  <a:srgbClr val="FFFFFF"/>
                </a:solidFill>
                <a:latin typeface="Trebuchet MS" panose="020B0603020202020204" pitchFamily="34" charset="0"/>
                <a:ea typeface="Trebuchet MS 1 Bold"/>
                <a:cs typeface="Arial" panose="020B0604020202020204" pitchFamily="34" charset="0"/>
                <a:sym typeface="Trebuchet MS 1 Bold"/>
              </a:rPr>
              <a:t>Healthspan</a:t>
            </a:r>
            <a:endParaRPr lang="en-US" sz="6600" b="1" spc="192" dirty="0">
              <a:solidFill>
                <a:srgbClr val="FFFFFF"/>
              </a:solidFill>
              <a:latin typeface="Trebuchet MS" panose="020B0603020202020204" pitchFamily="34" charset="0"/>
              <a:ea typeface="Trebuchet MS 1 Bold"/>
              <a:cs typeface="Arial" panose="020B0604020202020204" pitchFamily="34" charset="0"/>
              <a:sym typeface="Trebuchet MS 1 Bold"/>
            </a:endParaRPr>
          </a:p>
          <a:p>
            <a:pPr algn="ctr">
              <a:lnSpc>
                <a:spcPct val="150000"/>
              </a:lnSpc>
            </a:pPr>
            <a:endParaRPr lang="en-US" sz="800" b="1" spc="192" dirty="0">
              <a:solidFill>
                <a:srgbClr val="FFFFFF"/>
              </a:solidFill>
              <a:latin typeface="Trebuchet MS" panose="020B0603020202020204" pitchFamily="34" charset="0"/>
              <a:ea typeface="Trebuchet MS 1 Bold"/>
              <a:cs typeface="Arial" panose="020B0604020202020204" pitchFamily="34" charset="0"/>
              <a:sym typeface="Trebuchet MS 1 Bold"/>
            </a:endParaRPr>
          </a:p>
          <a:p>
            <a:pPr algn="ctr">
              <a:lnSpc>
                <a:spcPct val="150000"/>
              </a:lnSpc>
            </a:pPr>
            <a:r>
              <a:rPr lang="en-US" sz="4800" b="1" spc="192" dirty="0">
                <a:solidFill>
                  <a:srgbClr val="FFFFFF"/>
                </a:solidFill>
                <a:latin typeface="Trebuchet MS"/>
                <a:ea typeface="Trebuchet MS 1 Bold"/>
                <a:cs typeface="Arial"/>
              </a:rPr>
              <a:t>Did someone say 'Pro-Aging'?</a:t>
            </a:r>
            <a:endParaRPr lang="en-US" sz="4800" b="1" spc="192" dirty="0">
              <a:solidFill>
                <a:srgbClr val="FFFFFF"/>
              </a:solidFill>
              <a:latin typeface="Trebuchet MS" panose="020B0603020202020204" pitchFamily="34" charset="0"/>
              <a:ea typeface="Trebuchet MS 1 Bold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19A1A4-019D-FFEA-7CC1-2051EFD985FD}"/>
              </a:ext>
            </a:extLst>
          </p:cNvPr>
          <p:cNvSpPr txBox="1"/>
          <p:nvPr/>
        </p:nvSpPr>
        <p:spPr>
          <a:xfrm>
            <a:off x="4567238" y="7931503"/>
            <a:ext cx="91535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Dr. Sue Kleiner,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 RD FACN CNS-E FISSN</a:t>
            </a: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FF7D67E7-DEB8-9967-E129-A61406EC91FB}"/>
              </a:ext>
            </a:extLst>
          </p:cNvPr>
          <p:cNvSpPr/>
          <p:nvPr/>
        </p:nvSpPr>
        <p:spPr>
          <a:xfrm>
            <a:off x="16350262" y="8952537"/>
            <a:ext cx="1635443" cy="1090295"/>
          </a:xfrm>
          <a:custGeom>
            <a:avLst/>
            <a:gdLst/>
            <a:ahLst/>
            <a:cxnLst/>
            <a:rect l="l" t="t" r="r" b="b"/>
            <a:pathLst>
              <a:path w="1635443" h="1090295">
                <a:moveTo>
                  <a:pt x="0" y="0"/>
                </a:moveTo>
                <a:lnTo>
                  <a:pt x="1635443" y="0"/>
                </a:lnTo>
                <a:lnTo>
                  <a:pt x="1635443" y="1090296"/>
                </a:lnTo>
                <a:lnTo>
                  <a:pt x="0" y="10902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5" name="Picture 24" descr="A logo with a flower&#10;&#10;AI-generated content may be incorrect.">
            <a:extLst>
              <a:ext uri="{FF2B5EF4-FFF2-40B4-BE49-F238E27FC236}">
                <a16:creationId xmlns:a16="http://schemas.microsoft.com/office/drawing/2014/main" id="{0AFB9D02-9FB1-89AE-5C8A-D1886008F4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673" y="8984664"/>
            <a:ext cx="1615827" cy="1077218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id="{F04F10EA-6903-5DF7-E9B2-2F1F269A9C7D}"/>
              </a:ext>
            </a:extLst>
          </p:cNvPr>
          <p:cNvSpPr/>
          <p:nvPr/>
        </p:nvSpPr>
        <p:spPr>
          <a:xfrm>
            <a:off x="2209800" y="6134100"/>
            <a:ext cx="14401800" cy="14287"/>
          </a:xfrm>
          <a:prstGeom prst="line">
            <a:avLst/>
          </a:prstGeom>
          <a:ln w="95250" cap="flat">
            <a:solidFill>
              <a:srgbClr val="ADBC9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7A5FE-D146-4588-2560-38C16FF9C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16426620-28A7-2E3B-805C-276F7E4B49A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id="{83A42872-D7CE-AB16-BA29-3B908869BEDF}"/>
              </a:ext>
            </a:extLst>
          </p:cNvPr>
          <p:cNvSpPr/>
          <p:nvPr/>
        </p:nvSpPr>
        <p:spPr>
          <a:xfrm rot="-10800000" flipV="1">
            <a:off x="-19050" y="-1905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135600" h="9067800">
                <a:moveTo>
                  <a:pt x="0" y="9067800"/>
                </a:moveTo>
                <a:lnTo>
                  <a:pt x="18135600" y="9067800"/>
                </a:lnTo>
                <a:lnTo>
                  <a:pt x="18135600" y="0"/>
                </a:lnTo>
                <a:lnTo>
                  <a:pt x="0" y="0"/>
                </a:lnTo>
                <a:lnTo>
                  <a:pt x="0" y="9067800"/>
                </a:lnTo>
                <a:close/>
              </a:path>
            </a:pathLst>
          </a:custGeom>
          <a:solidFill>
            <a:srgbClr val="0D2039">
              <a:alpha val="25000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7972A6-7347-3DD2-D784-DADB441EEA4A}"/>
              </a:ext>
            </a:extLst>
          </p:cNvPr>
          <p:cNvSpPr txBox="1"/>
          <p:nvPr/>
        </p:nvSpPr>
        <p:spPr>
          <a:xfrm>
            <a:off x="685800" y="1034683"/>
            <a:ext cx="86868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Ahiflower’s unique and balanced fatty acid profile sets it apart among plant-based omega-3 sources. </a:t>
            </a:r>
          </a:p>
          <a:p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dive a little deeper.</a:t>
            </a:r>
          </a:p>
          <a:p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Ahiflower’s latest evidence — factors to</a:t>
            </a:r>
            <a:r>
              <a:rPr lang="en-US" sz="4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healthy, active aging?</a:t>
            </a:r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11D7B614-3BD5-32A0-86EB-16607949A61E}"/>
              </a:ext>
            </a:extLst>
          </p:cNvPr>
          <p:cNvSpPr/>
          <p:nvPr/>
        </p:nvSpPr>
        <p:spPr>
          <a:xfrm>
            <a:off x="16350262" y="8952537"/>
            <a:ext cx="1635443" cy="1090295"/>
          </a:xfrm>
          <a:custGeom>
            <a:avLst/>
            <a:gdLst/>
            <a:ahLst/>
            <a:cxnLst/>
            <a:rect l="l" t="t" r="r" b="b"/>
            <a:pathLst>
              <a:path w="1635443" h="1090295">
                <a:moveTo>
                  <a:pt x="0" y="0"/>
                </a:moveTo>
                <a:lnTo>
                  <a:pt x="1635443" y="0"/>
                </a:lnTo>
                <a:lnTo>
                  <a:pt x="1635443" y="1090296"/>
                </a:lnTo>
                <a:lnTo>
                  <a:pt x="0" y="10902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 descr="A logo with a flower&#10;&#10;AI-generated content may be incorrect.">
            <a:extLst>
              <a:ext uri="{FF2B5EF4-FFF2-40B4-BE49-F238E27FC236}">
                <a16:creationId xmlns:a16="http://schemas.microsoft.com/office/drawing/2014/main" id="{0A5CA75A-3EE3-3B42-E6F0-01F1E39E6B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673" y="8984664"/>
            <a:ext cx="1615827" cy="10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61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BE12E-EBAD-21B0-2F28-BDBCA1EED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6EEAEB-5F5E-A6C6-278F-39988F5452DC}"/>
              </a:ext>
            </a:extLst>
          </p:cNvPr>
          <p:cNvSpPr/>
          <p:nvPr/>
        </p:nvSpPr>
        <p:spPr>
          <a:xfrm>
            <a:off x="8863002" y="1901274"/>
            <a:ext cx="8934395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High ALA and SDA sources </a:t>
            </a:r>
            <a:r>
              <a:rPr lang="en-US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brain DHA levels</a:t>
            </a:r>
            <a:r>
              <a:rPr lang="en-US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mice comparably to pure marine DHA at the same levels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isomolar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PUFA intakes).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Whole body ALA—&gt;DHA formation is up to </a:t>
            </a:r>
            <a:r>
              <a:rPr lang="en-US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48x higher in mammals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than from serum measures.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Only 0.2% in serum but 9.5% across whole body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F8EC72-7D11-2489-6854-4E25CE174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6560998"/>
            <a:ext cx="5183132" cy="4231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064A90-B305-3924-450E-4D8C01A02BE0}"/>
              </a:ext>
            </a:extLst>
          </p:cNvPr>
          <p:cNvSpPr txBox="1"/>
          <p:nvPr/>
        </p:nvSpPr>
        <p:spPr>
          <a:xfrm>
            <a:off x="7795268" y="9198739"/>
            <a:ext cx="6227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Metherel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AH (2024) BBA - Molecular and Cell Biology of Lipids 1869, 159422. DOI: 10.1016/j.bbalip.2023.159422 </a:t>
            </a:r>
          </a:p>
          <a:p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Metherel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et al (2024) J Lipid Res 65(6) 100548. DOI: 10.1016/j.jlr.2024.100548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B17FA-E445-1014-4F98-233E8042BA6E}"/>
              </a:ext>
            </a:extLst>
          </p:cNvPr>
          <p:cNvSpPr txBox="1"/>
          <p:nvPr/>
        </p:nvSpPr>
        <p:spPr>
          <a:xfrm>
            <a:off x="183020" y="9715500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Rotarescu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 (2024) J </a:t>
            </a: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Biochem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131:109689 DOI: 10.1016/j.jnutbio.2024.109689</a:t>
            </a:r>
          </a:p>
        </p:txBody>
      </p:sp>
      <p:pic>
        <p:nvPicPr>
          <p:cNvPr id="13" name="Picture 12" descr="A graph of a number of different colored bars&#10;&#10;AI-generated content may be incorrect.">
            <a:extLst>
              <a:ext uri="{FF2B5EF4-FFF2-40B4-BE49-F238E27FC236}">
                <a16:creationId xmlns:a16="http://schemas.microsoft.com/office/drawing/2014/main" id="{A37A43A8-3DDB-BCC6-99DF-5181D88D9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808" y="1707634"/>
            <a:ext cx="6375728" cy="4826248"/>
          </a:xfrm>
          <a:prstGeom prst="rect">
            <a:avLst/>
          </a:prstGeom>
        </p:spPr>
      </p:pic>
      <p:pic>
        <p:nvPicPr>
          <p:cNvPr id="15" name="Picture 14" descr="A pie chart with numbers and symbols&#10;&#10;AI-generated content may be incorrect.">
            <a:extLst>
              <a:ext uri="{FF2B5EF4-FFF2-40B4-BE49-F238E27FC236}">
                <a16:creationId xmlns:a16="http://schemas.microsoft.com/office/drawing/2014/main" id="{0200C0AA-143B-6179-0F72-4237E27D2F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34" y="6942823"/>
            <a:ext cx="5181866" cy="2495678"/>
          </a:xfrm>
          <a:prstGeom prst="rect">
            <a:avLst/>
          </a:prstGeom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F1783393-8D2B-C1F1-41A6-BC017B5B0083}"/>
              </a:ext>
            </a:extLst>
          </p:cNvPr>
          <p:cNvSpPr/>
          <p:nvPr/>
        </p:nvSpPr>
        <p:spPr>
          <a:xfrm>
            <a:off x="0" y="1447800"/>
            <a:ext cx="18288000" cy="0"/>
          </a:xfrm>
          <a:prstGeom prst="line">
            <a:avLst/>
          </a:prstGeom>
          <a:ln w="95250" cap="flat">
            <a:solidFill>
              <a:srgbClr val="ADBC9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A23D46C-33FB-C4F6-62FC-DF5BAF5B2057}"/>
              </a:ext>
            </a:extLst>
          </p:cNvPr>
          <p:cNvSpPr txBox="1">
            <a:spLocks/>
          </p:cNvSpPr>
          <p:nvPr/>
        </p:nvSpPr>
        <p:spPr>
          <a:xfrm>
            <a:off x="490603" y="185924"/>
            <a:ext cx="17306794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b="1" dirty="0" err="1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Ahiflower</a:t>
            </a:r>
            <a:r>
              <a:rPr lang="fr-FR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ALA &amp; SDA = </a:t>
            </a:r>
            <a:r>
              <a:rPr lang="fr-FR" b="1" dirty="0" err="1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Healthy</a:t>
            </a:r>
            <a:r>
              <a:rPr lang="fr-FR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whole</a:t>
            </a:r>
            <a:r>
              <a:rPr lang="fr-FR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body DHA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9EEFA-2FD8-16C5-8E0D-965045725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57213" y="8926830"/>
            <a:ext cx="1635443" cy="1090295"/>
          </a:xfrm>
          <a:prstGeom prst="rect">
            <a:avLst/>
          </a:prstGeom>
        </p:spPr>
      </p:pic>
      <p:pic>
        <p:nvPicPr>
          <p:cNvPr id="14" name="Picture 13" descr="A logo with a flower&#10;&#10;AI-generated content may be incorrect.">
            <a:extLst>
              <a:ext uri="{FF2B5EF4-FFF2-40B4-BE49-F238E27FC236}">
                <a16:creationId xmlns:a16="http://schemas.microsoft.com/office/drawing/2014/main" id="{4C1FC83C-F0DB-45F7-ED1D-4487132AE5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673" y="8984664"/>
            <a:ext cx="1615827" cy="10772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633AE4-B83F-BD53-E05F-B878DEE46159}"/>
              </a:ext>
            </a:extLst>
          </p:cNvPr>
          <p:cNvSpPr/>
          <p:nvPr/>
        </p:nvSpPr>
        <p:spPr>
          <a:xfrm>
            <a:off x="8863002" y="5034137"/>
            <a:ext cx="9424998" cy="2992336"/>
          </a:xfrm>
          <a:prstGeom prst="rect">
            <a:avLst/>
          </a:prstGeom>
          <a:solidFill>
            <a:srgbClr val="0D20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Shows efficient, self-regulating DHA production, using adipose and liver pools from ALA &amp; SDA to maintain brain and other key tissue DHA levels, not captured by the Omega-3 Index.</a:t>
            </a:r>
          </a:p>
        </p:txBody>
      </p:sp>
    </p:spTree>
    <p:extLst>
      <p:ext uri="{BB962C8B-B14F-4D97-AF65-F5344CB8AC3E}">
        <p14:creationId xmlns:p14="http://schemas.microsoft.com/office/powerpoint/2010/main" val="860671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Right 6">
            <a:extLst>
              <a:ext uri="{FF2B5EF4-FFF2-40B4-BE49-F238E27FC236}">
                <a16:creationId xmlns:a16="http://schemas.microsoft.com/office/drawing/2014/main" id="{755D9174-916C-9A86-D2ED-861E2DE5A8F6}"/>
              </a:ext>
            </a:extLst>
          </p:cNvPr>
          <p:cNvSpPr/>
          <p:nvPr/>
        </p:nvSpPr>
        <p:spPr>
          <a:xfrm>
            <a:off x="9601199" y="1620017"/>
            <a:ext cx="8196197" cy="2362193"/>
          </a:xfrm>
          <a:prstGeom prst="rightArrow">
            <a:avLst/>
          </a:prstGeom>
          <a:solidFill>
            <a:srgbClr val="677A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BDAF8-640A-1740-E82E-8BEF4E748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123" y="4200915"/>
            <a:ext cx="4095206" cy="215265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When we do not consume preformed DHA, Omega-3 Index levels may be low. 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63B15A7F-4A4F-4119-5480-98506ECB4CDC}"/>
              </a:ext>
            </a:extLst>
          </p:cNvPr>
          <p:cNvSpPr/>
          <p:nvPr/>
        </p:nvSpPr>
        <p:spPr>
          <a:xfrm>
            <a:off x="0" y="1447800"/>
            <a:ext cx="18288000" cy="0"/>
          </a:xfrm>
          <a:prstGeom prst="line">
            <a:avLst/>
          </a:prstGeom>
          <a:ln w="95250" cap="flat">
            <a:solidFill>
              <a:srgbClr val="ADBC9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47F392D-41C1-A9B7-73C9-7DA2DE6CDA23}"/>
              </a:ext>
            </a:extLst>
          </p:cNvPr>
          <p:cNvSpPr txBox="1">
            <a:spLocks/>
          </p:cNvSpPr>
          <p:nvPr/>
        </p:nvSpPr>
        <p:spPr>
          <a:xfrm>
            <a:off x="490603" y="185924"/>
            <a:ext cx="17306794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Important clinical implications to the Omega-3 Index 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A9697A2-6EBB-5A1B-BC72-99AAFD8F0380}"/>
              </a:ext>
            </a:extLst>
          </p:cNvPr>
          <p:cNvSpPr/>
          <p:nvPr/>
        </p:nvSpPr>
        <p:spPr>
          <a:xfrm>
            <a:off x="3886200" y="1620018"/>
            <a:ext cx="8458200" cy="2362193"/>
          </a:xfrm>
          <a:prstGeom prst="rightArrow">
            <a:avLst/>
          </a:prstGeom>
          <a:solidFill>
            <a:srgbClr val="ADBC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5D5EFC6-2C81-EBC7-D471-53CCEB491601}"/>
              </a:ext>
            </a:extLst>
          </p:cNvPr>
          <p:cNvSpPr txBox="1">
            <a:spLocks/>
          </p:cNvSpPr>
          <p:nvPr/>
        </p:nvSpPr>
        <p:spPr>
          <a:xfrm>
            <a:off x="4953000" y="4191769"/>
            <a:ext cx="5943600" cy="5467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When the body is using its own pathways from ALA and SDA to EPA and DHA, the relevant measures are in the body tissues and organs instead of the blood,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which we now believe is an overflow measure of DHA predominantly—not a meaningful functional measure of EPA and DHA.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60D3A2F-E94E-E8D4-054A-F39AACC347FC}"/>
              </a:ext>
            </a:extLst>
          </p:cNvPr>
          <p:cNvSpPr txBox="1">
            <a:spLocks/>
          </p:cNvSpPr>
          <p:nvPr/>
        </p:nvSpPr>
        <p:spPr>
          <a:xfrm>
            <a:off x="11579134" y="4191769"/>
            <a:ext cx="5184866" cy="5281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is important because the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Omega 3 Index—the medical and industry standard—measures red blood cell values, not key tissues and organs directly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Reminder: Whole body ALA—&gt;DHA formation is up to </a:t>
            </a:r>
            <a:r>
              <a:rPr lang="en-US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48x higher in mammals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than from serum measures.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1B2307A3-EBE4-9B57-DB89-5D6213EBD3E5}"/>
              </a:ext>
            </a:extLst>
          </p:cNvPr>
          <p:cNvSpPr/>
          <p:nvPr/>
        </p:nvSpPr>
        <p:spPr>
          <a:xfrm>
            <a:off x="0" y="1620017"/>
            <a:ext cx="5638800" cy="2362193"/>
          </a:xfrm>
          <a:prstGeom prst="rightArrow">
            <a:avLst/>
          </a:prstGeom>
          <a:solidFill>
            <a:srgbClr val="D3DB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85A846-F8E2-42F5-4EE9-7C936177E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7213" y="8926830"/>
            <a:ext cx="1635443" cy="1090295"/>
          </a:xfrm>
          <a:prstGeom prst="rect">
            <a:avLst/>
          </a:prstGeom>
        </p:spPr>
      </p:pic>
      <p:pic>
        <p:nvPicPr>
          <p:cNvPr id="11" name="Picture 10" descr="A logo with a flower&#10;&#10;AI-generated content may be incorrect.">
            <a:extLst>
              <a:ext uri="{FF2B5EF4-FFF2-40B4-BE49-F238E27FC236}">
                <a16:creationId xmlns:a16="http://schemas.microsoft.com/office/drawing/2014/main" id="{E0914689-FCA5-5E05-8F14-394C24BD92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673" y="8984664"/>
            <a:ext cx="1615827" cy="10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40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375C9E-0F38-6E95-66F5-BB73E8915AD4}"/>
              </a:ext>
            </a:extLst>
          </p:cNvPr>
          <p:cNvSpPr txBox="1"/>
          <p:nvPr/>
        </p:nvSpPr>
        <p:spPr>
          <a:xfrm>
            <a:off x="11734800" y="2047019"/>
            <a:ext cx="6098760" cy="634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Dietary preformed DHA inhibits or suppresses the body’s natural synthesis of DHA, effectively shutting down our natural ALA&gt;SDA&gt;EPA&gt;DHA pathway and reducing its natural anti-inflammatory capacity.</a:t>
            </a:r>
          </a:p>
          <a:p>
            <a:pPr>
              <a:spcAft>
                <a:spcPts val="1200"/>
              </a:spcAft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Plant-based omega-3 sources avoid this.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96D556-9452-A76C-6584-99D20581AB8B}"/>
              </a:ext>
            </a:extLst>
          </p:cNvPr>
          <p:cNvSpPr txBox="1"/>
          <p:nvPr/>
        </p:nvSpPr>
        <p:spPr>
          <a:xfrm>
            <a:off x="392742" y="9579236"/>
            <a:ext cx="174408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5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Image: Bodur M, Yilmaz B, </a:t>
            </a:r>
            <a:r>
              <a:rPr lang="en-US" dirty="0" err="1"/>
              <a:t>Ağagündüz</a:t>
            </a:r>
            <a:r>
              <a:rPr lang="en-US" dirty="0"/>
              <a:t> D, </a:t>
            </a:r>
            <a:r>
              <a:rPr lang="en-US" dirty="0" err="1"/>
              <a:t>Ozogul</a:t>
            </a:r>
            <a:r>
              <a:rPr lang="en-US" dirty="0"/>
              <a:t> Y. Mol </a:t>
            </a:r>
            <a:r>
              <a:rPr lang="en-US" dirty="0" err="1"/>
              <a:t>Nutr</a:t>
            </a:r>
            <a:r>
              <a:rPr lang="en-US" dirty="0"/>
              <a:t> Food Res. 2025 May;69(10):e202400752. </a:t>
            </a:r>
            <a:r>
              <a:rPr lang="en-US" dirty="0" err="1"/>
              <a:t>doi</a:t>
            </a:r>
            <a:r>
              <a:rPr lang="en-US" dirty="0"/>
              <a:t>: 10.1002/mnfr.202400752. </a:t>
            </a:r>
            <a:r>
              <a:rPr lang="en-US" dirty="0" err="1"/>
              <a:t>Epub</a:t>
            </a:r>
            <a:r>
              <a:rPr lang="en-US" dirty="0"/>
              <a:t> 2025 Mar 30. PMID: 40159804; PMCID: PMC12087734.</a:t>
            </a:r>
          </a:p>
          <a:p>
            <a:r>
              <a:rPr lang="en-US" dirty="0" err="1"/>
              <a:t>Metherel</a:t>
            </a:r>
            <a:r>
              <a:rPr lang="en-US" dirty="0"/>
              <a:t> et al (2024) J Lipid Res 65(6) 100548. DOI: 10.1016/j.jlr.2024.100548</a:t>
            </a:r>
          </a:p>
        </p:txBody>
      </p:sp>
      <p:pic>
        <p:nvPicPr>
          <p:cNvPr id="1028" name="Picture 4" descr="FIGURE 1">
            <a:extLst>
              <a:ext uri="{FF2B5EF4-FFF2-40B4-BE49-F238E27FC236}">
                <a16:creationId xmlns:a16="http://schemas.microsoft.com/office/drawing/2014/main" id="{06A4F4B7-A9DB-9695-3CDF-82493B9CB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08" y="1800470"/>
            <a:ext cx="4826000" cy="703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phic 17" descr="No sign with solid fill">
            <a:extLst>
              <a:ext uri="{FF2B5EF4-FFF2-40B4-BE49-F238E27FC236}">
                <a16:creationId xmlns:a16="http://schemas.microsoft.com/office/drawing/2014/main" id="{DA4E2AE3-AF59-353A-2231-5979C4EF0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7790" y="6241206"/>
            <a:ext cx="914400" cy="954107"/>
          </a:xfrm>
          <a:prstGeom prst="rect">
            <a:avLst/>
          </a:prstGeom>
        </p:spPr>
      </p:pic>
      <p:pic>
        <p:nvPicPr>
          <p:cNvPr id="20" name="Graphic 19" descr="No sign with solid fill">
            <a:extLst>
              <a:ext uri="{FF2B5EF4-FFF2-40B4-BE49-F238E27FC236}">
                <a16:creationId xmlns:a16="http://schemas.microsoft.com/office/drawing/2014/main" id="{96E4396C-7B13-FFFB-BD5B-C1A03B352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43466" y="4403970"/>
            <a:ext cx="914400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8D181B5-FE42-1E9B-675E-AE14E4C8C0C6}"/>
              </a:ext>
            </a:extLst>
          </p:cNvPr>
          <p:cNvSpPr txBox="1"/>
          <p:nvPr/>
        </p:nvSpPr>
        <p:spPr>
          <a:xfrm flipH="1">
            <a:off x="5070106" y="4530133"/>
            <a:ext cx="55538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Preformed DHA inhibits natural anti-inflammatory signaling pathways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49B8D9-8541-0637-33AD-064C919A7ACC}"/>
              </a:ext>
            </a:extLst>
          </p:cNvPr>
          <p:cNvSpPr txBox="1"/>
          <p:nvPr/>
        </p:nvSpPr>
        <p:spPr>
          <a:xfrm>
            <a:off x="5093052" y="6503423"/>
            <a:ext cx="51939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Preformed DHA inhibits EPA to DHA pathway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C29A7516-D22C-DF08-46D9-637889857297}"/>
              </a:ext>
            </a:extLst>
          </p:cNvPr>
          <p:cNvSpPr/>
          <p:nvPr/>
        </p:nvSpPr>
        <p:spPr>
          <a:xfrm>
            <a:off x="0" y="1447800"/>
            <a:ext cx="18288000" cy="0"/>
          </a:xfrm>
          <a:prstGeom prst="line">
            <a:avLst/>
          </a:prstGeom>
          <a:ln w="95250" cap="flat">
            <a:solidFill>
              <a:srgbClr val="ADBC9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B78062-D1D1-D615-7D63-E75356B6A2EE}"/>
              </a:ext>
            </a:extLst>
          </p:cNvPr>
          <p:cNvSpPr txBox="1">
            <a:spLocks/>
          </p:cNvSpPr>
          <p:nvPr/>
        </p:nvSpPr>
        <p:spPr>
          <a:xfrm>
            <a:off x="490603" y="185924"/>
            <a:ext cx="17306794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Dietary preformed DHA inhibits or suppresses the body’s natural synthesis of DHA</a:t>
            </a:r>
            <a:endParaRPr lang="fr-FR" b="1" dirty="0">
              <a:solidFill>
                <a:schemeClr val="accent3">
                  <a:lumMod val="50000"/>
                </a:scheme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236677-AC25-BFCF-1433-50E2740764AC}"/>
              </a:ext>
            </a:extLst>
          </p:cNvPr>
          <p:cNvSpPr/>
          <p:nvPr/>
        </p:nvSpPr>
        <p:spPr>
          <a:xfrm>
            <a:off x="3827242" y="1790700"/>
            <a:ext cx="1676400" cy="902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05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F6605-D4A2-B8D4-4D00-0D17CC465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D912DC-0565-A482-016F-B133B73B2A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034"/>
          <a:stretch>
            <a:fillRect/>
          </a:stretch>
        </p:blipFill>
        <p:spPr>
          <a:xfrm>
            <a:off x="-1" y="0"/>
            <a:ext cx="18288001" cy="10629900"/>
          </a:xfrm>
          <a:prstGeom prst="rect">
            <a:avLst/>
          </a:prstGeom>
        </p:spPr>
      </p:pic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3F6C60C4-2217-8F65-219A-0A8C8A38C79F}"/>
              </a:ext>
            </a:extLst>
          </p:cNvPr>
          <p:cNvSpPr/>
          <p:nvPr/>
        </p:nvSpPr>
        <p:spPr>
          <a:xfrm rot="5400000">
            <a:off x="6512812" y="-6022085"/>
            <a:ext cx="5186176" cy="17602200"/>
          </a:xfrm>
          <a:prstGeom prst="homePlate">
            <a:avLst>
              <a:gd name="adj" fmla="val 23292"/>
            </a:avLst>
          </a:prstGeom>
          <a:solidFill>
            <a:srgbClr val="0D2039"/>
          </a:solidFill>
          <a:ln>
            <a:solidFill>
              <a:srgbClr val="0D20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8DA357-DD68-9297-6A24-12CFA4FFDF8A}"/>
              </a:ext>
            </a:extLst>
          </p:cNvPr>
          <p:cNvSpPr txBox="1"/>
          <p:nvPr/>
        </p:nvSpPr>
        <p:spPr>
          <a:xfrm>
            <a:off x="2895600" y="5829300"/>
            <a:ext cx="12420600" cy="2025234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0D20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else can plant-based omega sources support Pro-Aging? 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0403E40-D792-D7FC-4C6A-BF1BC2F7106D}"/>
              </a:ext>
            </a:extLst>
          </p:cNvPr>
          <p:cNvSpPr txBox="1">
            <a:spLocks/>
          </p:cNvSpPr>
          <p:nvPr/>
        </p:nvSpPr>
        <p:spPr>
          <a:xfrm>
            <a:off x="490603" y="185924"/>
            <a:ext cx="17306794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err="1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Why</a:t>
            </a:r>
            <a:r>
              <a:rPr lang="fr-FR" b="1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does</a:t>
            </a:r>
            <a:r>
              <a:rPr lang="fr-FR" b="1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this</a:t>
            </a:r>
            <a:r>
              <a:rPr lang="fr-FR" b="1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matter</a:t>
            </a:r>
            <a:r>
              <a:rPr lang="fr-FR" b="1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for Pro-</a:t>
            </a:r>
            <a:r>
              <a:rPr lang="fr-FR" b="1" dirty="0" err="1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Aging</a:t>
            </a:r>
            <a:r>
              <a:rPr lang="fr-FR" b="1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Freeform 17">
            <a:extLst>
              <a:ext uri="{FF2B5EF4-FFF2-40B4-BE49-F238E27FC236}">
                <a16:creationId xmlns:a16="http://schemas.microsoft.com/office/drawing/2014/main" id="{9670F2DA-A09E-6515-4B0E-E14720D93D9D}"/>
              </a:ext>
            </a:extLst>
          </p:cNvPr>
          <p:cNvSpPr/>
          <p:nvPr/>
        </p:nvSpPr>
        <p:spPr>
          <a:xfrm>
            <a:off x="16350262" y="8952537"/>
            <a:ext cx="1635443" cy="1090295"/>
          </a:xfrm>
          <a:custGeom>
            <a:avLst/>
            <a:gdLst/>
            <a:ahLst/>
            <a:cxnLst/>
            <a:rect l="l" t="t" r="r" b="b"/>
            <a:pathLst>
              <a:path w="1635443" h="1090295">
                <a:moveTo>
                  <a:pt x="0" y="0"/>
                </a:moveTo>
                <a:lnTo>
                  <a:pt x="1635443" y="0"/>
                </a:lnTo>
                <a:lnTo>
                  <a:pt x="1635443" y="1090296"/>
                </a:lnTo>
                <a:lnTo>
                  <a:pt x="0" y="10902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9" name="Picture 28" descr="A logo with a flower&#10;&#10;AI-generated content may be incorrect.">
            <a:extLst>
              <a:ext uri="{FF2B5EF4-FFF2-40B4-BE49-F238E27FC236}">
                <a16:creationId xmlns:a16="http://schemas.microsoft.com/office/drawing/2014/main" id="{6B89A2C0-49B7-D659-0BAF-B8FC05E5EC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673" y="8984664"/>
            <a:ext cx="1615827" cy="10772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F11054-AD3B-88D8-A09E-70EE50E384CB}"/>
              </a:ext>
            </a:extLst>
          </p:cNvPr>
          <p:cNvSpPr txBox="1"/>
          <p:nvPr/>
        </p:nvSpPr>
        <p:spPr>
          <a:xfrm>
            <a:off x="1295400" y="2015286"/>
            <a:ext cx="150548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Chronic systemic inflammation is at the root of diseases that impair healthspan</a:t>
            </a:r>
          </a:p>
        </p:txBody>
      </p:sp>
    </p:spTree>
    <p:extLst>
      <p:ext uri="{BB962C8B-B14F-4D97-AF65-F5344CB8AC3E}">
        <p14:creationId xmlns:p14="http://schemas.microsoft.com/office/powerpoint/2010/main" val="3905763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6CDC4-CD40-4AA0-D9DC-5166819FC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AD63530-4554-4E5F-4BB7-7D61714C3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85" y="185924"/>
            <a:ext cx="12499608" cy="971844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D3FD4ED-F10D-876D-64ED-1A108371A0BD}"/>
              </a:ext>
            </a:extLst>
          </p:cNvPr>
          <p:cNvSpPr txBox="1">
            <a:spLocks/>
          </p:cNvSpPr>
          <p:nvPr/>
        </p:nvSpPr>
        <p:spPr>
          <a:xfrm>
            <a:off x="13182599" y="185924"/>
            <a:ext cx="4614797" cy="25953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Inflammaging: How do we see it?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66416D-59DD-9AC7-0B66-05B510B0C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7213" y="8926830"/>
            <a:ext cx="1635443" cy="1090295"/>
          </a:xfrm>
          <a:prstGeom prst="rect">
            <a:avLst/>
          </a:prstGeom>
        </p:spPr>
      </p:pic>
      <p:pic>
        <p:nvPicPr>
          <p:cNvPr id="10" name="Picture 9" descr="A logo with a flower&#10;&#10;AI-generated content may be incorrect.">
            <a:extLst>
              <a:ext uri="{FF2B5EF4-FFF2-40B4-BE49-F238E27FC236}">
                <a16:creationId xmlns:a16="http://schemas.microsoft.com/office/drawing/2014/main" id="{2E68004A-25BB-2656-F4AA-938A6C9203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673" y="8984664"/>
            <a:ext cx="1615827" cy="10772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FBFE8B-2426-CB8C-5717-445A991DE973}"/>
              </a:ext>
            </a:extLst>
          </p:cNvPr>
          <p:cNvSpPr txBox="1"/>
          <p:nvPr/>
        </p:nvSpPr>
        <p:spPr>
          <a:xfrm>
            <a:off x="13182598" y="3594355"/>
            <a:ext cx="46147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Inflammatory markers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Clinical outcomes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6EB621-C11F-23F8-BCDC-3DCF60612EDD}"/>
              </a:ext>
            </a:extLst>
          </p:cNvPr>
          <p:cNvSpPr txBox="1"/>
          <p:nvPr/>
        </p:nvSpPr>
        <p:spPr>
          <a:xfrm>
            <a:off x="13182599" y="8150066"/>
            <a:ext cx="481005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Pietrobon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JA (2020) Front. Immunol v11 doi.org/10.3389/fimmu.2020.579220Perlmutter D (2015) Brain Maker (Little, Brown &amp; Co), 1st ed. p. 47.3 / 1867%</a:t>
            </a:r>
          </a:p>
        </p:txBody>
      </p:sp>
    </p:spTree>
    <p:extLst>
      <p:ext uri="{BB962C8B-B14F-4D97-AF65-F5344CB8AC3E}">
        <p14:creationId xmlns:p14="http://schemas.microsoft.com/office/powerpoint/2010/main" val="1991986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2B184-19AC-AB35-DE82-EA83FB0A8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3">
            <a:extLst>
              <a:ext uri="{FF2B5EF4-FFF2-40B4-BE49-F238E27FC236}">
                <a16:creationId xmlns:a16="http://schemas.microsoft.com/office/drawing/2014/main" id="{4F3FDBD3-D081-372C-4088-29C1FC7A71E5}"/>
              </a:ext>
            </a:extLst>
          </p:cNvPr>
          <p:cNvSpPr/>
          <p:nvPr/>
        </p:nvSpPr>
        <p:spPr>
          <a:xfrm>
            <a:off x="244334" y="2767726"/>
            <a:ext cx="16519666" cy="2866477"/>
          </a:xfrm>
          <a:custGeom>
            <a:avLst/>
            <a:gdLst/>
            <a:ahLst/>
            <a:cxnLst/>
            <a:rect l="l" t="t" r="r" b="b"/>
            <a:pathLst>
              <a:path w="2302525" h="2709333">
                <a:moveTo>
                  <a:pt x="0" y="0"/>
                </a:moveTo>
                <a:lnTo>
                  <a:pt x="2302525" y="0"/>
                </a:lnTo>
                <a:lnTo>
                  <a:pt x="2302525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F7EFE8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73FA1D1F-276D-117B-0D61-60CE33060203}"/>
              </a:ext>
            </a:extLst>
          </p:cNvPr>
          <p:cNvSpPr/>
          <p:nvPr/>
        </p:nvSpPr>
        <p:spPr>
          <a:xfrm>
            <a:off x="229094" y="6152227"/>
            <a:ext cx="8757730" cy="2658801"/>
          </a:xfrm>
          <a:custGeom>
            <a:avLst/>
            <a:gdLst/>
            <a:ahLst/>
            <a:cxnLst/>
            <a:rect l="l" t="t" r="r" b="b"/>
            <a:pathLst>
              <a:path w="2302525" h="2709333">
                <a:moveTo>
                  <a:pt x="0" y="0"/>
                </a:moveTo>
                <a:lnTo>
                  <a:pt x="2302525" y="0"/>
                </a:lnTo>
                <a:lnTo>
                  <a:pt x="2302525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F7EFE8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4586A0FD-C629-B4A7-A588-94CF2D1E7068}"/>
              </a:ext>
            </a:extLst>
          </p:cNvPr>
          <p:cNvSpPr txBox="1"/>
          <p:nvPr/>
        </p:nvSpPr>
        <p:spPr>
          <a:xfrm>
            <a:off x="0" y="1675530"/>
            <a:ext cx="18288000" cy="795493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4BEE24F-2012-E202-8CC7-16098E09883F}"/>
              </a:ext>
            </a:extLst>
          </p:cNvPr>
          <p:cNvSpPr txBox="1"/>
          <p:nvPr/>
        </p:nvSpPr>
        <p:spPr>
          <a:xfrm>
            <a:off x="9301177" y="6272584"/>
            <a:ext cx="8224823" cy="1680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venir 1 Heavy"/>
                <a:cs typeface="Arial" panose="020B0604020202020204" pitchFamily="34" charset="0"/>
                <a:sym typeface="Avenir 1 Heavy"/>
              </a:rPr>
              <a:t>Ahiflower promotes less pancreatic and brain endotoxemia and a less inflammatory cytokine profile than SMOF.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66FF0F7-90EE-4C0D-366B-8EF784FE6253}"/>
              </a:ext>
            </a:extLst>
          </p:cNvPr>
          <p:cNvSpPr/>
          <p:nvPr/>
        </p:nvSpPr>
        <p:spPr>
          <a:xfrm>
            <a:off x="16115236" y="8965075"/>
            <a:ext cx="1635443" cy="1090295"/>
          </a:xfrm>
          <a:custGeom>
            <a:avLst/>
            <a:gdLst/>
            <a:ahLst/>
            <a:cxnLst/>
            <a:rect l="l" t="t" r="r" b="b"/>
            <a:pathLst>
              <a:path w="1635443" h="1090295">
                <a:moveTo>
                  <a:pt x="0" y="0"/>
                </a:moveTo>
                <a:lnTo>
                  <a:pt x="1635443" y="0"/>
                </a:lnTo>
                <a:lnTo>
                  <a:pt x="1635443" y="1090296"/>
                </a:lnTo>
                <a:lnTo>
                  <a:pt x="0" y="10902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AF53414-056F-3177-A29E-37DAD7BCEBE6}"/>
              </a:ext>
            </a:extLst>
          </p:cNvPr>
          <p:cNvSpPr/>
          <p:nvPr/>
        </p:nvSpPr>
        <p:spPr>
          <a:xfrm>
            <a:off x="575578" y="2924830"/>
            <a:ext cx="15593514" cy="2709373"/>
          </a:xfrm>
          <a:custGeom>
            <a:avLst/>
            <a:gdLst/>
            <a:ahLst/>
            <a:cxnLst/>
            <a:rect l="l" t="t" r="r" b="b"/>
            <a:pathLst>
              <a:path w="17857224" h="3102693">
                <a:moveTo>
                  <a:pt x="0" y="0"/>
                </a:moveTo>
                <a:lnTo>
                  <a:pt x="17857224" y="0"/>
                </a:lnTo>
                <a:lnTo>
                  <a:pt x="17857224" y="3102693"/>
                </a:lnTo>
                <a:lnTo>
                  <a:pt x="0" y="31026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9802D6B-6720-CBB2-AC8E-A13883C3D56A}"/>
              </a:ext>
            </a:extLst>
          </p:cNvPr>
          <p:cNvSpPr/>
          <p:nvPr/>
        </p:nvSpPr>
        <p:spPr>
          <a:xfrm>
            <a:off x="473165" y="6319340"/>
            <a:ext cx="8061467" cy="2509131"/>
          </a:xfrm>
          <a:custGeom>
            <a:avLst/>
            <a:gdLst/>
            <a:ahLst/>
            <a:cxnLst/>
            <a:rect l="l" t="t" r="r" b="b"/>
            <a:pathLst>
              <a:path w="9231750" h="2873382">
                <a:moveTo>
                  <a:pt x="0" y="0"/>
                </a:moveTo>
                <a:lnTo>
                  <a:pt x="9231750" y="0"/>
                </a:lnTo>
                <a:lnTo>
                  <a:pt x="9231750" y="2873382"/>
                </a:lnTo>
                <a:lnTo>
                  <a:pt x="0" y="2873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3236D676-07C8-1203-3D07-8C05BAA36CFB}"/>
              </a:ext>
            </a:extLst>
          </p:cNvPr>
          <p:cNvSpPr txBox="1"/>
          <p:nvPr/>
        </p:nvSpPr>
        <p:spPr>
          <a:xfrm>
            <a:off x="606058" y="2340660"/>
            <a:ext cx="17605742" cy="377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1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venir 1"/>
                <a:cs typeface="Arial" panose="020B0604020202020204" pitchFamily="34" charset="0"/>
                <a:sym typeface="Avenir 1"/>
              </a:rPr>
              <a:t>Lower endotoxin, IL-6, TNF𝛂, IL-1β, and higher IL-10 in key tissues vs fish/soya.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Avenir 1"/>
                <a:cs typeface="Arial" panose="020B0604020202020204" pitchFamily="34" charset="0"/>
                <a:sym typeface="Avenir 1"/>
              </a:rPr>
              <a:t>Ahiflower alone improved inflammatory markers. 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64D63089-AF51-DC60-360A-0468195F100B}"/>
              </a:ext>
            </a:extLst>
          </p:cNvPr>
          <p:cNvSpPr txBox="1"/>
          <p:nvPr/>
        </p:nvSpPr>
        <p:spPr>
          <a:xfrm>
            <a:off x="609600" y="5706534"/>
            <a:ext cx="17504089" cy="377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1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venir 1"/>
                <a:cs typeface="Arial" panose="020B0604020202020204" pitchFamily="34" charset="0"/>
                <a:sym typeface="Avenir 1"/>
              </a:rPr>
              <a:t>A-F. Pancreatic protection with significantly lower endotoxin and inflammatory markers. 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D784526-2B6D-C249-4908-4987D65D9178}"/>
              </a:ext>
            </a:extLst>
          </p:cNvPr>
          <p:cNvSpPr txBox="1"/>
          <p:nvPr/>
        </p:nvSpPr>
        <p:spPr>
          <a:xfrm>
            <a:off x="609600" y="8851136"/>
            <a:ext cx="16569443" cy="7881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1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venir 1"/>
                <a:cs typeface="Arial" panose="020B0604020202020204" pitchFamily="34" charset="0"/>
                <a:sym typeface="Avenir 1"/>
              </a:rPr>
              <a:t>A-C. Brain protection with significantly lower brain endotoxin and inflammatory markers. </a:t>
            </a:r>
          </a:p>
          <a:p>
            <a:pPr marL="0" marR="0" lvl="0" indent="0" algn="l" defTabSz="914400" rtl="0" eaLnBrk="1" fontAlgn="auto" latinLnBrk="0" hangingPunct="1">
              <a:lnSpc>
                <a:spcPts val="321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venir 1"/>
                <a:cs typeface="Arial" panose="020B0604020202020204" pitchFamily="34" charset="0"/>
                <a:sym typeface="Avenir 1"/>
              </a:rPr>
              <a:t>Ahiflower (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venir 1"/>
                <a:cs typeface="Arial" panose="020B0604020202020204" pitchFamily="34" charset="0"/>
                <a:sym typeface="Avenir 1"/>
              </a:rPr>
              <a:t>Vegaven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venir 1"/>
                <a:cs typeface="Arial" panose="020B0604020202020204" pitchFamily="34" charset="0"/>
                <a:sym typeface="Avenir 1"/>
              </a:rPr>
              <a:t>) vs fish based (SMOF) lipid emulsions in neonatal piglets (parenteral nutrition). 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910CEC67-97CF-F835-1A2E-07372FC3BE47}"/>
              </a:ext>
            </a:extLst>
          </p:cNvPr>
          <p:cNvSpPr txBox="1"/>
          <p:nvPr/>
        </p:nvSpPr>
        <p:spPr>
          <a:xfrm>
            <a:off x="152045" y="9826878"/>
            <a:ext cx="16205168" cy="26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venir 1 Heavy"/>
                <a:cs typeface="Arial" panose="020B0604020202020204" pitchFamily="34" charset="0"/>
                <a:sym typeface="Avenir 1 Heavy"/>
              </a:rPr>
              <a:t>Lucchinetti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venir 1 Heavy"/>
                <a:cs typeface="Arial" panose="020B0604020202020204" pitchFamily="34" charset="0"/>
                <a:sym typeface="Avenir 1 Heavy"/>
              </a:rPr>
              <a:t> et al (2024) J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venir 1 Heavy"/>
                <a:cs typeface="Arial" panose="020B0604020202020204" pitchFamily="34" charset="0"/>
                <a:sym typeface="Avenir 1 Heavy"/>
              </a:rPr>
              <a:t>Nutr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venir 1 Heavy"/>
                <a:cs typeface="Arial" panose="020B0604020202020204" pitchFamily="34" charset="0"/>
                <a:sym typeface="Avenir 1 Heavy"/>
              </a:rPr>
              <a:t> doi.org/10.1016/j.tjnut.2024.10.047</a:t>
            </a:r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32E8AB52-6DF3-CA31-9D1C-ED2353EBBBC9}"/>
              </a:ext>
            </a:extLst>
          </p:cNvPr>
          <p:cNvSpPr/>
          <p:nvPr/>
        </p:nvSpPr>
        <p:spPr>
          <a:xfrm>
            <a:off x="0" y="1447800"/>
            <a:ext cx="18288000" cy="0"/>
          </a:xfrm>
          <a:prstGeom prst="line">
            <a:avLst/>
          </a:prstGeom>
          <a:ln w="95250" cap="flat">
            <a:solidFill>
              <a:srgbClr val="ADBC9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1910FF9-30E5-79D7-343D-0308C40A043C}"/>
              </a:ext>
            </a:extLst>
          </p:cNvPr>
          <p:cNvSpPr txBox="1">
            <a:spLocks/>
          </p:cNvSpPr>
          <p:nvPr/>
        </p:nvSpPr>
        <p:spPr>
          <a:xfrm>
            <a:off x="490603" y="185924"/>
            <a:ext cx="17306794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Ahiflower alone improves all inflammatory markers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09C2352-688A-E501-1EA1-01B8591B60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57213" y="8926830"/>
            <a:ext cx="1635443" cy="1090295"/>
          </a:xfrm>
          <a:prstGeom prst="rect">
            <a:avLst/>
          </a:prstGeom>
        </p:spPr>
      </p:pic>
      <p:pic>
        <p:nvPicPr>
          <p:cNvPr id="17" name="Picture 16" descr="A logo with a flower&#10;&#10;AI-generated content may be incorrect.">
            <a:extLst>
              <a:ext uri="{FF2B5EF4-FFF2-40B4-BE49-F238E27FC236}">
                <a16:creationId xmlns:a16="http://schemas.microsoft.com/office/drawing/2014/main" id="{26128EE5-EE47-F279-1409-7AAAA45FE1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673" y="8984664"/>
            <a:ext cx="1615827" cy="10772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804888-539F-B470-D622-AEED43FC7FB7}"/>
              </a:ext>
            </a:extLst>
          </p:cNvPr>
          <p:cNvSpPr txBox="1"/>
          <p:nvPr/>
        </p:nvSpPr>
        <p:spPr>
          <a:xfrm>
            <a:off x="487191" y="1768215"/>
            <a:ext cx="91663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Parenteral nutrition emulsions: Ahiflower vs fish-based lipid emulsion (SMOF)</a:t>
            </a:r>
          </a:p>
        </p:txBody>
      </p:sp>
    </p:spTree>
    <p:extLst>
      <p:ext uri="{BB962C8B-B14F-4D97-AF65-F5344CB8AC3E}">
        <p14:creationId xmlns:p14="http://schemas.microsoft.com/office/powerpoint/2010/main" val="938910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00F27-77BB-06E6-79EB-0950D5202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712F772-30FF-BD13-D0C2-26498EED8538}"/>
              </a:ext>
            </a:extLst>
          </p:cNvPr>
          <p:cNvGrpSpPr/>
          <p:nvPr/>
        </p:nvGrpSpPr>
        <p:grpSpPr>
          <a:xfrm>
            <a:off x="0" y="-144661"/>
            <a:ext cx="8742400" cy="10431661"/>
            <a:chOff x="0" y="-38100"/>
            <a:chExt cx="2302525" cy="27474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E5C7A39-32C4-5E3B-A314-6658999B5436}"/>
                </a:ext>
              </a:extLst>
            </p:cNvPr>
            <p:cNvSpPr/>
            <p:nvPr/>
          </p:nvSpPr>
          <p:spPr>
            <a:xfrm>
              <a:off x="129212" y="580470"/>
              <a:ext cx="2058324" cy="1956648"/>
            </a:xfrm>
            <a:custGeom>
              <a:avLst/>
              <a:gdLst/>
              <a:ahLst/>
              <a:cxnLst/>
              <a:rect l="l" t="t" r="r" b="b"/>
              <a:pathLst>
                <a:path w="2302525" h="2709333">
                  <a:moveTo>
                    <a:pt x="0" y="0"/>
                  </a:moveTo>
                  <a:lnTo>
                    <a:pt x="2302525" y="0"/>
                  </a:lnTo>
                  <a:lnTo>
                    <a:pt x="230252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EFE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6AD5B0F-5B22-1B03-67F9-5B0D4F36711A}"/>
                </a:ext>
              </a:extLst>
            </p:cNvPr>
            <p:cNvSpPr txBox="1"/>
            <p:nvPr/>
          </p:nvSpPr>
          <p:spPr>
            <a:xfrm>
              <a:off x="0" y="-38100"/>
              <a:ext cx="230252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30578D37-2133-BB4F-E11C-8930D71446ED}"/>
              </a:ext>
            </a:extLst>
          </p:cNvPr>
          <p:cNvSpPr/>
          <p:nvPr/>
        </p:nvSpPr>
        <p:spPr>
          <a:xfrm>
            <a:off x="802538" y="2203973"/>
            <a:ext cx="6722904" cy="7268004"/>
          </a:xfrm>
          <a:custGeom>
            <a:avLst/>
            <a:gdLst/>
            <a:ahLst/>
            <a:cxnLst/>
            <a:rect l="l" t="t" r="r" b="b"/>
            <a:pathLst>
              <a:path w="8046425" h="8698838">
                <a:moveTo>
                  <a:pt x="0" y="0"/>
                </a:moveTo>
                <a:lnTo>
                  <a:pt x="8046425" y="0"/>
                </a:lnTo>
                <a:lnTo>
                  <a:pt x="8046425" y="8698838"/>
                </a:lnTo>
                <a:lnTo>
                  <a:pt x="0" y="86988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6707FF5-0F51-4D4B-16F0-958611B0916B}"/>
              </a:ext>
            </a:extLst>
          </p:cNvPr>
          <p:cNvSpPr txBox="1"/>
          <p:nvPr/>
        </p:nvSpPr>
        <p:spPr>
          <a:xfrm>
            <a:off x="388574" y="9731940"/>
            <a:ext cx="16544384" cy="231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1"/>
                <a:ea typeface="Avenir 1"/>
                <a:cs typeface="Avenir 1"/>
                <a:sym typeface="Avenir 1"/>
              </a:rPr>
              <a:t>Lucchinetti et al (2024) J Nutr doi.org/10.1016/j.tjnut.2024.10.047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7D5194A5-0F28-14D6-25A7-BA6EFFA0EF34}"/>
              </a:ext>
            </a:extLst>
          </p:cNvPr>
          <p:cNvSpPr txBox="1"/>
          <p:nvPr/>
        </p:nvSpPr>
        <p:spPr>
          <a:xfrm>
            <a:off x="8802292" y="2702474"/>
            <a:ext cx="8683170" cy="1600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venir 1"/>
                <a:cs typeface="Arial" panose="020B0604020202020204" pitchFamily="34" charset="0"/>
                <a:sym typeface="Avenir 1"/>
              </a:rPr>
              <a:t>Enhanced glucose metabolism (short and long-term)</a:t>
            </a:r>
          </a:p>
          <a:p>
            <a:pPr marL="342900" marR="0" lvl="0" indent="-342900" algn="l" defTabSz="914400" rtl="0" eaLnBrk="1" fontAlgn="auto" latinLnBrk="0" hangingPunct="1"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latin typeface="Arial" panose="020B0604020202020204" pitchFamily="34" charset="0"/>
                <a:ea typeface="Avenir 1"/>
                <a:cs typeface="Arial" panose="020B0604020202020204" pitchFamily="34" charset="0"/>
                <a:sym typeface="Avenir 1"/>
              </a:rPr>
              <a:t>G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venir 1"/>
                <a:cs typeface="Arial" panose="020B0604020202020204" pitchFamily="34" charset="0"/>
                <a:sym typeface="Avenir 1"/>
              </a:rPr>
              <a:t>lycogen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venir 1"/>
                <a:cs typeface="Arial" panose="020B0604020202020204" pitchFamily="34" charset="0"/>
                <a:sym typeface="Avenir 1"/>
              </a:rPr>
              <a:t> storage</a:t>
            </a:r>
          </a:p>
          <a:p>
            <a:pPr marL="342900" marR="0" lvl="0" indent="-342900" algn="l" defTabSz="914400" rtl="0" eaLnBrk="1" fontAlgn="auto" latinLnBrk="0" hangingPunct="1"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latin typeface="Arial" panose="020B0604020202020204" pitchFamily="34" charset="0"/>
                <a:ea typeface="Avenir 1"/>
                <a:cs typeface="Arial" panose="020B0604020202020204" pitchFamily="34" charset="0"/>
                <a:sym typeface="Avenir 1"/>
              </a:rPr>
              <a:t>I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venir 1"/>
                <a:cs typeface="Arial" panose="020B0604020202020204" pitchFamily="34" charset="0"/>
                <a:sym typeface="Avenir 1"/>
              </a:rPr>
              <a:t>mproved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venir 1"/>
                <a:cs typeface="Arial" panose="020B0604020202020204" pitchFamily="34" charset="0"/>
                <a:sym typeface="Avenir 1"/>
              </a:rPr>
              <a:t> insulin sensitivity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A0F1E8F8-F165-2746-83CF-1DBD60D1AED6}"/>
              </a:ext>
            </a:extLst>
          </p:cNvPr>
          <p:cNvSpPr txBox="1"/>
          <p:nvPr/>
        </p:nvSpPr>
        <p:spPr>
          <a:xfrm>
            <a:off x="8742400" y="5047937"/>
            <a:ext cx="8675736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venir 1 Heavy"/>
                <a:cs typeface="Arial" panose="020B0604020202020204" pitchFamily="34" charset="0"/>
                <a:sym typeface="Avenir 1 Heavy"/>
              </a:rPr>
              <a:t>“…the findings suggest anti-inflammatory, immune supporting, insulin sensitizing, and hepato-protective effects of the Ahiflower emulsion relative to the comparator(s). These effects are all clinically relevant.”</a:t>
            </a:r>
          </a:p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venir 1 Heavy"/>
              <a:cs typeface="Arial" panose="020B0604020202020204" pitchFamily="34" charset="0"/>
              <a:sym typeface="Avenir 1 Heavy"/>
            </a:endParaRPr>
          </a:p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venir 1 Heavy"/>
                <a:cs typeface="Arial" panose="020B0604020202020204" pitchFamily="34" charset="0"/>
                <a:sym typeface="Avenir 1 Heavy"/>
              </a:rPr>
              <a:t>— Calder PC 2024 J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venir 1 Heavy"/>
                <a:cs typeface="Arial" panose="020B0604020202020204" pitchFamily="34" charset="0"/>
                <a:sym typeface="Avenir 1 Heavy"/>
              </a:rPr>
              <a:t>Nutr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venir 1 Heavy"/>
                <a:cs typeface="Arial" panose="020B0604020202020204" pitchFamily="34" charset="0"/>
                <a:sym typeface="Avenir 1 Heavy"/>
              </a:rPr>
              <a:t> doi.org/10.1016/j.tjnut.2024.12.015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venir 1 Heavy"/>
              <a:cs typeface="Arial" panose="020B0604020202020204" pitchFamily="34" charset="0"/>
              <a:sym typeface="Avenir 1 Heavy"/>
            </a:endParaRP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F9F2A5E8-DF7C-1AB9-01D9-7AF6928E6386}"/>
              </a:ext>
            </a:extLst>
          </p:cNvPr>
          <p:cNvSpPr/>
          <p:nvPr/>
        </p:nvSpPr>
        <p:spPr>
          <a:xfrm>
            <a:off x="0" y="1447800"/>
            <a:ext cx="18288000" cy="0"/>
          </a:xfrm>
          <a:prstGeom prst="line">
            <a:avLst/>
          </a:prstGeom>
          <a:ln w="95250" cap="flat">
            <a:solidFill>
              <a:srgbClr val="ADBC9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386F7C1-FEA6-91D8-782A-0070A7817385}"/>
              </a:ext>
            </a:extLst>
          </p:cNvPr>
          <p:cNvSpPr txBox="1">
            <a:spLocks/>
          </p:cNvSpPr>
          <p:nvPr/>
        </p:nvSpPr>
        <p:spPr>
          <a:xfrm>
            <a:off x="490603" y="185924"/>
            <a:ext cx="17306794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Ahiflower improves clinical outcomes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17EC62-91DF-A20E-6B40-32F134A8C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7213" y="8926830"/>
            <a:ext cx="1635443" cy="1090295"/>
          </a:xfrm>
          <a:prstGeom prst="rect">
            <a:avLst/>
          </a:prstGeom>
        </p:spPr>
      </p:pic>
      <p:pic>
        <p:nvPicPr>
          <p:cNvPr id="14" name="Picture 13" descr="A logo with a flower&#10;&#10;AI-generated content may be incorrect.">
            <a:extLst>
              <a:ext uri="{FF2B5EF4-FFF2-40B4-BE49-F238E27FC236}">
                <a16:creationId xmlns:a16="http://schemas.microsoft.com/office/drawing/2014/main" id="{377F836B-A2B2-DC7A-4528-B7EDCC2419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673" y="8984664"/>
            <a:ext cx="1615827" cy="10772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1BF50E-0B72-E078-AF0C-A9C8FDFEF641}"/>
              </a:ext>
            </a:extLst>
          </p:cNvPr>
          <p:cNvSpPr txBox="1"/>
          <p:nvPr/>
        </p:nvSpPr>
        <p:spPr>
          <a:xfrm>
            <a:off x="490602" y="1773343"/>
            <a:ext cx="90642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Parenteral nutrition emulsions: Ahiflower vs fish-based lipid emulsion (SMOF)</a:t>
            </a:r>
          </a:p>
        </p:txBody>
      </p:sp>
    </p:spTree>
    <p:extLst>
      <p:ext uri="{BB962C8B-B14F-4D97-AF65-F5344CB8AC3E}">
        <p14:creationId xmlns:p14="http://schemas.microsoft.com/office/powerpoint/2010/main" val="2509420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9851C-8370-9AE1-DFC1-45FC56C1E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FB8784A8-0E72-893D-06D4-185FD0206B7B}"/>
              </a:ext>
            </a:extLst>
          </p:cNvPr>
          <p:cNvSpPr txBox="1"/>
          <p:nvPr/>
        </p:nvSpPr>
        <p:spPr>
          <a:xfrm>
            <a:off x="537321" y="2107768"/>
            <a:ext cx="17504089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1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venir 1"/>
                <a:cs typeface="Arial" panose="020B0604020202020204" pitchFamily="34" charset="0"/>
                <a:sym typeface="Avenir 1"/>
              </a:rPr>
              <a:t>Ahiflower raised ‘good’ HDL cholesterol and tripled plasma EPA.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E2E8BC5D-A676-76C2-D1F4-263624700FD8}"/>
              </a:ext>
            </a:extLst>
          </p:cNvPr>
          <p:cNvGrpSpPr/>
          <p:nvPr/>
        </p:nvGrpSpPr>
        <p:grpSpPr>
          <a:xfrm>
            <a:off x="0" y="4439028"/>
            <a:ext cx="18288000" cy="4217511"/>
            <a:chOff x="0" y="-38100"/>
            <a:chExt cx="4816593" cy="1693721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D27C010-6458-FE35-2DDB-379F819CBA08}"/>
                </a:ext>
              </a:extLst>
            </p:cNvPr>
            <p:cNvSpPr/>
            <p:nvPr/>
          </p:nvSpPr>
          <p:spPr>
            <a:xfrm>
              <a:off x="61214" y="0"/>
              <a:ext cx="4694165" cy="1655621"/>
            </a:xfrm>
            <a:custGeom>
              <a:avLst/>
              <a:gdLst/>
              <a:ahLst/>
              <a:cxnLst/>
              <a:rect l="l" t="t" r="r" b="b"/>
              <a:pathLst>
                <a:path w="4816592" h="1655621">
                  <a:moveTo>
                    <a:pt x="0" y="0"/>
                  </a:moveTo>
                  <a:lnTo>
                    <a:pt x="4816592" y="0"/>
                  </a:lnTo>
                  <a:lnTo>
                    <a:pt x="4816592" y="1655621"/>
                  </a:lnTo>
                  <a:lnTo>
                    <a:pt x="0" y="1655621"/>
                  </a:lnTo>
                  <a:close/>
                </a:path>
              </a:pathLst>
            </a:custGeom>
            <a:solidFill>
              <a:srgbClr val="F7EFE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4AD99A5-1205-1011-ABDE-ECE9679C9DDA}"/>
                </a:ext>
              </a:extLst>
            </p:cNvPr>
            <p:cNvSpPr txBox="1"/>
            <p:nvPr/>
          </p:nvSpPr>
          <p:spPr>
            <a:xfrm>
              <a:off x="0" y="-38100"/>
              <a:ext cx="4816593" cy="16937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2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FDE80FF1-FE0B-055F-6ED4-6857943173BB}"/>
              </a:ext>
            </a:extLst>
          </p:cNvPr>
          <p:cNvSpPr txBox="1"/>
          <p:nvPr/>
        </p:nvSpPr>
        <p:spPr>
          <a:xfrm>
            <a:off x="537320" y="2755751"/>
            <a:ext cx="17504089" cy="1218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1"/>
                <a:ea typeface="Avenir 1"/>
                <a:cs typeface="Avenir 1"/>
                <a:sym typeface="Avenir 1"/>
              </a:rPr>
              <a:t>“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venir 1"/>
                <a:cs typeface="Arial" panose="020B0604020202020204" pitchFamily="34" charset="0"/>
                <a:sym typeface="Avenir 1"/>
              </a:rPr>
              <a:t>Plant-derived Ahiflower  efficiently increases plasma EPA and corresponding eicosanoids and causes a distinct shift in the entire oxylipin pattern.”</a:t>
            </a:r>
          </a:p>
          <a:p>
            <a:pPr marL="0" marR="0" lvl="0" indent="0" algn="r" defTabSz="914400" rtl="0" eaLnBrk="1" fontAlgn="auto" latinLnBrk="0" hangingPunct="1">
              <a:lnSpc>
                <a:spcPts val="307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venir 1"/>
                <a:cs typeface="Arial" panose="020B0604020202020204" pitchFamily="34" charset="0"/>
                <a:sym typeface="Avenir 1"/>
              </a:rPr>
              <a:t> —Seidel et al (2024) Front. </a:t>
            </a:r>
            <a:r>
              <a:rPr kumimoji="0" lang="en-US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venir 1"/>
                <a:cs typeface="Arial" panose="020B0604020202020204" pitchFamily="34" charset="0"/>
                <a:sym typeface="Avenir 1"/>
              </a:rPr>
              <a:t>Nutr</a:t>
            </a:r>
            <a:r>
              <a:rPr kumimoji="0" lang="en-US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venir 1"/>
                <a:cs typeface="Arial" panose="020B0604020202020204" pitchFamily="34" charset="0"/>
                <a:sym typeface="Avenir 1"/>
              </a:rPr>
              <a:t>. 11:1359958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A430F19-E2E3-4C2E-55E4-FC4E0B868FC1}"/>
              </a:ext>
            </a:extLst>
          </p:cNvPr>
          <p:cNvSpPr/>
          <p:nvPr/>
        </p:nvSpPr>
        <p:spPr>
          <a:xfrm>
            <a:off x="16115236" y="8965075"/>
            <a:ext cx="1635443" cy="1090295"/>
          </a:xfrm>
          <a:custGeom>
            <a:avLst/>
            <a:gdLst/>
            <a:ahLst/>
            <a:cxnLst/>
            <a:rect l="l" t="t" r="r" b="b"/>
            <a:pathLst>
              <a:path w="1635443" h="1090295">
                <a:moveTo>
                  <a:pt x="0" y="0"/>
                </a:moveTo>
                <a:lnTo>
                  <a:pt x="1635443" y="0"/>
                </a:lnTo>
                <a:lnTo>
                  <a:pt x="1635443" y="1090296"/>
                </a:lnTo>
                <a:lnTo>
                  <a:pt x="0" y="10902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AC86B68-DE20-4634-D041-DF14D70B080A}"/>
              </a:ext>
            </a:extLst>
          </p:cNvPr>
          <p:cNvSpPr/>
          <p:nvPr/>
        </p:nvSpPr>
        <p:spPr>
          <a:xfrm>
            <a:off x="232423" y="5471584"/>
            <a:ext cx="17760234" cy="3145346"/>
          </a:xfrm>
          <a:custGeom>
            <a:avLst/>
            <a:gdLst/>
            <a:ahLst/>
            <a:cxnLst/>
            <a:rect l="l" t="t" r="r" b="b"/>
            <a:pathLst>
              <a:path w="17823159" h="3156490">
                <a:moveTo>
                  <a:pt x="0" y="0"/>
                </a:moveTo>
                <a:lnTo>
                  <a:pt x="17823160" y="0"/>
                </a:lnTo>
                <a:lnTo>
                  <a:pt x="17823160" y="3156490"/>
                </a:lnTo>
                <a:lnTo>
                  <a:pt x="0" y="31564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4398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AE792125-E8CA-9E1C-885B-F2054B2A9801}"/>
              </a:ext>
            </a:extLst>
          </p:cNvPr>
          <p:cNvSpPr txBox="1"/>
          <p:nvPr/>
        </p:nvSpPr>
        <p:spPr>
          <a:xfrm>
            <a:off x="2011876" y="4772712"/>
            <a:ext cx="3306874" cy="394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1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9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1 Heavy"/>
                <a:ea typeface="Avenir 1 Heavy"/>
                <a:cs typeface="Avenir 1 Heavy"/>
                <a:sym typeface="Avenir 1 Heavy"/>
              </a:rPr>
              <a:t>Omega-3 EPAoxl UP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3F7DB805-A89D-F349-2E62-5231709537CF}"/>
              </a:ext>
            </a:extLst>
          </p:cNvPr>
          <p:cNvSpPr txBox="1"/>
          <p:nvPr/>
        </p:nvSpPr>
        <p:spPr>
          <a:xfrm>
            <a:off x="8130236" y="4772712"/>
            <a:ext cx="3593373" cy="794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9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1 Heavy"/>
                <a:ea typeface="Avenir 1 Heavy"/>
                <a:cs typeface="Avenir 1 Heavy"/>
                <a:sym typeface="Avenir 1 Heavy"/>
              </a:rPr>
              <a:t>Omega-3 DHAoxl MAINT</a:t>
            </a:r>
          </a:p>
          <a:p>
            <a:pPr marL="0" marR="0" lvl="0" indent="0" algn="l" defTabSz="914400" rtl="0" eaLnBrk="1" fontAlgn="auto" latinLnBrk="0" hangingPunct="1">
              <a:lnSpc>
                <a:spcPts val="321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97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1 Heavy"/>
              <a:ea typeface="Avenir 1 Heavy"/>
              <a:cs typeface="Avenir 1 Heavy"/>
              <a:sym typeface="Avenir 1 Heavy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863CA47F-FFD6-3E56-EFEE-08DF1A86BFB8}"/>
              </a:ext>
            </a:extLst>
          </p:cNvPr>
          <p:cNvSpPr txBox="1"/>
          <p:nvPr/>
        </p:nvSpPr>
        <p:spPr>
          <a:xfrm>
            <a:off x="14088888" y="4772712"/>
            <a:ext cx="3483181" cy="794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9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1 Heavy"/>
                <a:ea typeface="Avenir 1 Heavy"/>
                <a:cs typeface="Avenir 1 Heavy"/>
                <a:sym typeface="Avenir 1 Heavy"/>
              </a:rPr>
              <a:t>Omega-6 ARAoxl DOWN</a:t>
            </a:r>
          </a:p>
          <a:p>
            <a:pPr marL="0" marR="0" lvl="0" indent="0" algn="l" defTabSz="914400" rtl="0" eaLnBrk="1" fontAlgn="auto" latinLnBrk="0" hangingPunct="1">
              <a:lnSpc>
                <a:spcPts val="321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97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1 Heavy"/>
              <a:ea typeface="Avenir 1 Heavy"/>
              <a:cs typeface="Avenir 1 Heavy"/>
              <a:sym typeface="Avenir 1 Heavy"/>
            </a:endParaRP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2F51E102-9A27-8DD8-C809-DD977A502309}"/>
              </a:ext>
            </a:extLst>
          </p:cNvPr>
          <p:cNvSpPr/>
          <p:nvPr/>
        </p:nvSpPr>
        <p:spPr>
          <a:xfrm>
            <a:off x="0" y="1447800"/>
            <a:ext cx="18288000" cy="0"/>
          </a:xfrm>
          <a:prstGeom prst="line">
            <a:avLst/>
          </a:prstGeom>
          <a:ln w="95250" cap="flat">
            <a:solidFill>
              <a:srgbClr val="ADBC9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41FC1E-A98D-4249-8BAA-B775DB950108}"/>
              </a:ext>
            </a:extLst>
          </p:cNvPr>
          <p:cNvSpPr txBox="1">
            <a:spLocks/>
          </p:cNvSpPr>
          <p:nvPr/>
        </p:nvSpPr>
        <p:spPr>
          <a:xfrm>
            <a:off x="490603" y="185924"/>
            <a:ext cx="17306794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Ahiflower shifted human inflammation status favorably in just 20 days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D69EDD-0932-7FD8-A841-037DBC8E1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7213" y="8926830"/>
            <a:ext cx="1635443" cy="1090295"/>
          </a:xfrm>
          <a:prstGeom prst="rect">
            <a:avLst/>
          </a:prstGeom>
        </p:spPr>
      </p:pic>
      <p:pic>
        <p:nvPicPr>
          <p:cNvPr id="12" name="Picture 11" descr="A logo with a flower&#10;&#10;AI-generated content may be incorrect.">
            <a:extLst>
              <a:ext uri="{FF2B5EF4-FFF2-40B4-BE49-F238E27FC236}">
                <a16:creationId xmlns:a16="http://schemas.microsoft.com/office/drawing/2014/main" id="{B29A8FEF-AA6E-9BDE-34C2-17B765A076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673" y="8984664"/>
            <a:ext cx="1615827" cy="10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35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38C16-1B4D-CB08-9E84-5B29CBCEE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0A4AFB6-6AFC-FC5D-3AD9-6D36B9A5E579}"/>
              </a:ext>
            </a:extLst>
          </p:cNvPr>
          <p:cNvSpPr txBox="1">
            <a:spLocks/>
          </p:cNvSpPr>
          <p:nvPr/>
        </p:nvSpPr>
        <p:spPr>
          <a:xfrm>
            <a:off x="490603" y="185923"/>
            <a:ext cx="10666038" cy="1757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Discovery: SDA-rich Ahiflower is a prebiotic!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4992812F-9757-4B51-5A8E-CF1CCF64F8CC}"/>
              </a:ext>
            </a:extLst>
          </p:cNvPr>
          <p:cNvSpPr/>
          <p:nvPr/>
        </p:nvSpPr>
        <p:spPr>
          <a:xfrm>
            <a:off x="609600" y="4076700"/>
            <a:ext cx="8229600" cy="4572000"/>
          </a:xfrm>
          <a:custGeom>
            <a:avLst/>
            <a:gdLst/>
            <a:ahLst/>
            <a:cxnLst/>
            <a:rect l="l" t="t" r="r" b="b"/>
            <a:pathLst>
              <a:path w="5311972" h="2674690">
                <a:moveTo>
                  <a:pt x="0" y="0"/>
                </a:moveTo>
                <a:lnTo>
                  <a:pt x="5311972" y="0"/>
                </a:lnTo>
                <a:lnTo>
                  <a:pt x="5311972" y="2674690"/>
                </a:lnTo>
                <a:lnTo>
                  <a:pt x="0" y="26746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C214E85A-7558-BC58-C8D1-58A73342B91B}"/>
              </a:ext>
            </a:extLst>
          </p:cNvPr>
          <p:cNvSpPr txBox="1"/>
          <p:nvPr/>
        </p:nvSpPr>
        <p:spPr>
          <a:xfrm>
            <a:off x="490603" y="2334067"/>
            <a:ext cx="9714899" cy="142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venir 1"/>
                <a:cs typeface="Arial" panose="020B0604020202020204" pitchFamily="34" charset="0"/>
                <a:sym typeface="Avenir 1"/>
              </a:rPr>
              <a:t>Ahiflower meets ‘prebiotic’ criteria</a:t>
            </a:r>
            <a:r>
              <a:rPr lang="en-US" sz="3200" dirty="0">
                <a:latin typeface="Arial" panose="020B0604020202020204" pitchFamily="34" charset="0"/>
                <a:ea typeface="Avenir 1"/>
                <a:cs typeface="Arial" panose="020B0604020202020204" pitchFamily="34" charset="0"/>
                <a:sym typeface="Avenir 1"/>
              </a:rPr>
              <a:t>: feeding healthy gut colonies to calm inflammation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venir 1"/>
                <a:cs typeface="Arial" panose="020B0604020202020204" pitchFamily="34" charset="0"/>
                <a:sym typeface="Avenir 1"/>
              </a:rPr>
              <a:t>. A first for plant-based omega-3 rich dietary oils.  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EBFFA808-3544-227D-A81B-A9BAF62FC30F}"/>
              </a:ext>
            </a:extLst>
          </p:cNvPr>
          <p:cNvSpPr txBox="1"/>
          <p:nvPr/>
        </p:nvSpPr>
        <p:spPr>
          <a:xfrm>
            <a:off x="5216176" y="4095750"/>
            <a:ext cx="4232626" cy="3320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venir 1 Heavy"/>
                <a:cs typeface="Arial" panose="020B0604020202020204" pitchFamily="34" charset="0"/>
                <a:sym typeface="Avenir 1 Heavy"/>
              </a:rPr>
              <a:t>Bacteroides-driven increase in SCFA propionate and maintenance of butyrate.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latin typeface="Arial" panose="020B0604020202020204" pitchFamily="34" charset="0"/>
              <a:ea typeface="Avenir 1 Heavy"/>
              <a:cs typeface="Arial" panose="020B0604020202020204" pitchFamily="34" charset="0"/>
              <a:sym typeface="Avenir 1 Heavy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venir 1 Heavy"/>
                <a:cs typeface="Arial" panose="020B0604020202020204" pitchFamily="34" charset="0"/>
                <a:sym typeface="Avenir 1 Heavy"/>
              </a:rPr>
              <a:t>Key to improving gut barrier integrity. </a:t>
            </a:r>
          </a:p>
          <a:p>
            <a:pPr marL="0" marR="0" lvl="0" indent="0" algn="l" defTabSz="914400" rtl="0" eaLnBrk="1" fontAlgn="auto" latinLnBrk="0" hangingPunct="1">
              <a:lnSpc>
                <a:spcPts val="259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9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1 Heavy"/>
              <a:ea typeface="Avenir 1 Heavy"/>
              <a:cs typeface="Avenir 1 Heavy"/>
              <a:sym typeface="Avenir 1 Heavy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7F9E07DE-8C57-54BC-E03B-4DB803977C9D}"/>
              </a:ext>
            </a:extLst>
          </p:cNvPr>
          <p:cNvSpPr txBox="1"/>
          <p:nvPr/>
        </p:nvSpPr>
        <p:spPr>
          <a:xfrm>
            <a:off x="490603" y="9718892"/>
            <a:ext cx="4674304" cy="26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1 Heavy"/>
                <a:ea typeface="Avenir 1 Heavy"/>
                <a:cs typeface="Avenir 1 Heavy"/>
                <a:sym typeface="Avenir 1 Heavy"/>
              </a:rPr>
              <a:t>Roussel et al (2024) Gut Microbes 16:1, 2335879.</a:t>
            </a: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0E200AC5-5917-A331-8AEA-B06EEFF617AF}"/>
              </a:ext>
            </a:extLst>
          </p:cNvPr>
          <p:cNvGrpSpPr/>
          <p:nvPr/>
        </p:nvGrpSpPr>
        <p:grpSpPr>
          <a:xfrm>
            <a:off x="11118819" y="0"/>
            <a:ext cx="7169181" cy="10287000"/>
            <a:chOff x="0" y="0"/>
            <a:chExt cx="1888179" cy="2709333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E8D74291-3073-5C34-C4B5-1241E76AB6F7}"/>
                </a:ext>
              </a:extLst>
            </p:cNvPr>
            <p:cNvSpPr/>
            <p:nvPr/>
          </p:nvSpPr>
          <p:spPr>
            <a:xfrm>
              <a:off x="0" y="0"/>
              <a:ext cx="1888180" cy="2709333"/>
            </a:xfrm>
            <a:custGeom>
              <a:avLst/>
              <a:gdLst/>
              <a:ahLst/>
              <a:cxnLst/>
              <a:rect l="l" t="t" r="r" b="b"/>
              <a:pathLst>
                <a:path w="1888180" h="2709333">
                  <a:moveTo>
                    <a:pt x="0" y="0"/>
                  </a:moveTo>
                  <a:lnTo>
                    <a:pt x="1888180" y="0"/>
                  </a:lnTo>
                  <a:lnTo>
                    <a:pt x="188818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EFE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ED333E17-21A0-1B64-3EA2-ACEABDBAF88F}"/>
                </a:ext>
              </a:extLst>
            </p:cNvPr>
            <p:cNvSpPr txBox="1"/>
            <p:nvPr/>
          </p:nvSpPr>
          <p:spPr>
            <a:xfrm>
              <a:off x="0" y="-38100"/>
              <a:ext cx="188817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5">
            <a:extLst>
              <a:ext uri="{FF2B5EF4-FFF2-40B4-BE49-F238E27FC236}">
                <a16:creationId xmlns:a16="http://schemas.microsoft.com/office/drawing/2014/main" id="{54583D46-03B8-6197-9630-4EF3C4FF6329}"/>
              </a:ext>
            </a:extLst>
          </p:cNvPr>
          <p:cNvSpPr/>
          <p:nvPr/>
        </p:nvSpPr>
        <p:spPr>
          <a:xfrm>
            <a:off x="16115236" y="8965075"/>
            <a:ext cx="1635443" cy="1090295"/>
          </a:xfrm>
          <a:custGeom>
            <a:avLst/>
            <a:gdLst/>
            <a:ahLst/>
            <a:cxnLst/>
            <a:rect l="l" t="t" r="r" b="b"/>
            <a:pathLst>
              <a:path w="1635443" h="1090295">
                <a:moveTo>
                  <a:pt x="0" y="0"/>
                </a:moveTo>
                <a:lnTo>
                  <a:pt x="1635443" y="0"/>
                </a:lnTo>
                <a:lnTo>
                  <a:pt x="1635443" y="1090296"/>
                </a:lnTo>
                <a:lnTo>
                  <a:pt x="0" y="10902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BBE44DB9-63CC-EF80-40FF-DFA967505225}"/>
              </a:ext>
            </a:extLst>
          </p:cNvPr>
          <p:cNvSpPr/>
          <p:nvPr/>
        </p:nvSpPr>
        <p:spPr>
          <a:xfrm>
            <a:off x="11374575" y="298735"/>
            <a:ext cx="6695491" cy="9756636"/>
          </a:xfrm>
          <a:custGeom>
            <a:avLst/>
            <a:gdLst/>
            <a:ahLst/>
            <a:cxnLst/>
            <a:rect l="l" t="t" r="r" b="b"/>
            <a:pathLst>
              <a:path w="6695491" h="9756636">
                <a:moveTo>
                  <a:pt x="0" y="0"/>
                </a:moveTo>
                <a:lnTo>
                  <a:pt x="6695492" y="0"/>
                </a:lnTo>
                <a:lnTo>
                  <a:pt x="6695492" y="9756636"/>
                </a:lnTo>
                <a:lnTo>
                  <a:pt x="0" y="9756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4635882E-F19C-A3C1-2B39-C18DA5849D90}"/>
              </a:ext>
            </a:extLst>
          </p:cNvPr>
          <p:cNvSpPr txBox="1"/>
          <p:nvPr/>
        </p:nvSpPr>
        <p:spPr>
          <a:xfrm>
            <a:off x="15068547" y="136321"/>
            <a:ext cx="3238503" cy="943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9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1 Heavy"/>
                <a:ea typeface="Avenir 1 Heavy"/>
                <a:cs typeface="Avenir 1 Heavy"/>
                <a:sym typeface="Avenir 1 Heavy"/>
              </a:rPr>
              <a:t>Bacteroides up, Clostridia down over time course (M-SHIME)</a:t>
            </a:r>
          </a:p>
          <a:p>
            <a:pPr marL="0" marR="0" lvl="0" indent="0" algn="l" defTabSz="914400" rtl="0" eaLnBrk="1" fontAlgn="auto" latinLnBrk="0" hangingPunct="1">
              <a:lnSpc>
                <a:spcPts val="259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9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1 Heavy"/>
              <a:ea typeface="Avenir 1 Heavy"/>
              <a:cs typeface="Avenir 1 Heavy"/>
              <a:sym typeface="Avenir 1 Heavy"/>
            </a:endParaRP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BDD5A0EA-A7E5-289D-03E4-2629B2C7509E}"/>
              </a:ext>
            </a:extLst>
          </p:cNvPr>
          <p:cNvSpPr/>
          <p:nvPr/>
        </p:nvSpPr>
        <p:spPr>
          <a:xfrm>
            <a:off x="11118819" y="0"/>
            <a:ext cx="0" cy="10287000"/>
          </a:xfrm>
          <a:prstGeom prst="line">
            <a:avLst/>
          </a:prstGeom>
          <a:ln w="95250" cap="flat">
            <a:solidFill>
              <a:srgbClr val="ADBC9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C80066-FFAD-0452-CE8C-D4838D584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57213" y="8926830"/>
            <a:ext cx="1635443" cy="1090295"/>
          </a:xfrm>
          <a:prstGeom prst="rect">
            <a:avLst/>
          </a:prstGeom>
        </p:spPr>
      </p:pic>
      <p:pic>
        <p:nvPicPr>
          <p:cNvPr id="16" name="Picture 15" descr="A logo with a flower&#10;&#10;AI-generated content may be incorrect.">
            <a:extLst>
              <a:ext uri="{FF2B5EF4-FFF2-40B4-BE49-F238E27FC236}">
                <a16:creationId xmlns:a16="http://schemas.microsoft.com/office/drawing/2014/main" id="{1075F8FD-FF45-F8EB-4E54-9E468E8874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341" y="7998069"/>
            <a:ext cx="1615827" cy="10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9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running in a park&#10;&#10;AI-generated content may be incorrect.">
            <a:extLst>
              <a:ext uri="{FF2B5EF4-FFF2-40B4-BE49-F238E27FC236}">
                <a16:creationId xmlns:a16="http://schemas.microsoft.com/office/drawing/2014/main" id="{D1A6120E-5364-1AD6-061F-B81ED7185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6" t="-30" r="32545" b="28"/>
          <a:stretch>
            <a:fillRect/>
          </a:stretch>
        </p:blipFill>
        <p:spPr>
          <a:xfrm>
            <a:off x="11168480" y="-2"/>
            <a:ext cx="7119520" cy="10287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7DD5354-B2C8-7C41-527E-383505048C99}"/>
              </a:ext>
            </a:extLst>
          </p:cNvPr>
          <p:cNvSpPr/>
          <p:nvPr/>
        </p:nvSpPr>
        <p:spPr>
          <a:xfrm flipV="1">
            <a:off x="0" y="-2"/>
            <a:ext cx="11118819" cy="10287002"/>
          </a:xfrm>
          <a:prstGeom prst="rect">
            <a:avLst/>
          </a:prstGeom>
          <a:solidFill>
            <a:srgbClr val="0D203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3B37E5-4DCD-97E4-CE81-D0E06697F0C4}"/>
              </a:ext>
            </a:extLst>
          </p:cNvPr>
          <p:cNvSpPr txBox="1"/>
          <p:nvPr/>
        </p:nvSpPr>
        <p:spPr>
          <a:xfrm>
            <a:off x="2442535" y="653017"/>
            <a:ext cx="5682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 has shifted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48C39C-8859-B14F-5C5E-7AB8C3B6E5B7}"/>
              </a:ext>
            </a:extLst>
          </p:cNvPr>
          <p:cNvSpPr txBox="1"/>
          <p:nvPr/>
        </p:nvSpPr>
        <p:spPr>
          <a:xfrm>
            <a:off x="633378" y="6435923"/>
            <a:ext cx="33197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Reactive 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Throwing in the kitchen sink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218AD3-2883-7877-54D7-00052E697079}"/>
              </a:ext>
            </a:extLst>
          </p:cNvPr>
          <p:cNvSpPr txBox="1"/>
          <p:nvPr/>
        </p:nvSpPr>
        <p:spPr>
          <a:xfrm>
            <a:off x="6507300" y="6340376"/>
            <a:ext cx="44001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Proactive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Foundationally supporting the body’s systems, naturally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DD360B21-FDC8-D6E8-CE76-B3AE9E9851FD}"/>
              </a:ext>
            </a:extLst>
          </p:cNvPr>
          <p:cNvSpPr/>
          <p:nvPr/>
        </p:nvSpPr>
        <p:spPr>
          <a:xfrm>
            <a:off x="4133971" y="2335618"/>
            <a:ext cx="2552457" cy="669588"/>
          </a:xfrm>
          <a:prstGeom prst="rightArrow">
            <a:avLst/>
          </a:prstGeom>
          <a:solidFill>
            <a:srgbClr val="677A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712D751C-CA2C-7101-11DD-80973EA09487}"/>
              </a:ext>
            </a:extLst>
          </p:cNvPr>
          <p:cNvSpPr/>
          <p:nvPr/>
        </p:nvSpPr>
        <p:spPr>
          <a:xfrm>
            <a:off x="4133971" y="6411792"/>
            <a:ext cx="2552457" cy="669588"/>
          </a:xfrm>
          <a:prstGeom prst="rightArrow">
            <a:avLst/>
          </a:prstGeom>
          <a:solidFill>
            <a:srgbClr val="677A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utoShape 4">
            <a:extLst>
              <a:ext uri="{FF2B5EF4-FFF2-40B4-BE49-F238E27FC236}">
                <a16:creationId xmlns:a16="http://schemas.microsoft.com/office/drawing/2014/main" id="{DF5B6EE6-17F4-E75C-2DF0-5707954425A9}"/>
              </a:ext>
            </a:extLst>
          </p:cNvPr>
          <p:cNvSpPr/>
          <p:nvPr/>
        </p:nvSpPr>
        <p:spPr>
          <a:xfrm>
            <a:off x="11118819" y="0"/>
            <a:ext cx="0" cy="10287000"/>
          </a:xfrm>
          <a:prstGeom prst="line">
            <a:avLst/>
          </a:prstGeom>
          <a:ln w="95250" cap="flat">
            <a:solidFill>
              <a:srgbClr val="ADBC9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E93E1FE4-DD03-4DA8-0F7E-6BF073162860}"/>
              </a:ext>
            </a:extLst>
          </p:cNvPr>
          <p:cNvSpPr/>
          <p:nvPr/>
        </p:nvSpPr>
        <p:spPr>
          <a:xfrm>
            <a:off x="16350262" y="8952537"/>
            <a:ext cx="1635443" cy="1090295"/>
          </a:xfrm>
          <a:custGeom>
            <a:avLst/>
            <a:gdLst/>
            <a:ahLst/>
            <a:cxnLst/>
            <a:rect l="l" t="t" r="r" b="b"/>
            <a:pathLst>
              <a:path w="1635443" h="1090295">
                <a:moveTo>
                  <a:pt x="0" y="0"/>
                </a:moveTo>
                <a:lnTo>
                  <a:pt x="1635443" y="0"/>
                </a:lnTo>
                <a:lnTo>
                  <a:pt x="1635443" y="1090296"/>
                </a:lnTo>
                <a:lnTo>
                  <a:pt x="0" y="10902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 descr="A logo with a flower&#10;&#10;AI-generated content may be incorrect.">
            <a:extLst>
              <a:ext uri="{FF2B5EF4-FFF2-40B4-BE49-F238E27FC236}">
                <a16:creationId xmlns:a16="http://schemas.microsoft.com/office/drawing/2014/main" id="{8CB2C039-398A-AD50-B119-ED12E9F065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673" y="8984664"/>
            <a:ext cx="1615827" cy="10772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8EDFC6-49F0-3610-E691-73206F4DF46B}"/>
              </a:ext>
            </a:extLst>
          </p:cNvPr>
          <p:cNvSpPr txBox="1"/>
          <p:nvPr/>
        </p:nvSpPr>
        <p:spPr>
          <a:xfrm>
            <a:off x="477347" y="2247901"/>
            <a:ext cx="363179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Anti-Aging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1D6736-1C05-1EEF-1DB5-6D19ABF63B39}"/>
              </a:ext>
            </a:extLst>
          </p:cNvPr>
          <p:cNvSpPr txBox="1"/>
          <p:nvPr/>
        </p:nvSpPr>
        <p:spPr>
          <a:xfrm>
            <a:off x="6172200" y="2247900"/>
            <a:ext cx="515558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Pro-Aging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37AE6F-0156-8D99-F800-E92EC19F4763}"/>
              </a:ext>
            </a:extLst>
          </p:cNvPr>
          <p:cNvSpPr txBox="1"/>
          <p:nvPr/>
        </p:nvSpPr>
        <p:spPr>
          <a:xfrm>
            <a:off x="1735233" y="4188024"/>
            <a:ext cx="70974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same time, how people take care of their bodies has shifted</a:t>
            </a:r>
          </a:p>
        </p:txBody>
      </p:sp>
    </p:spTree>
    <p:extLst>
      <p:ext uri="{BB962C8B-B14F-4D97-AF65-F5344CB8AC3E}">
        <p14:creationId xmlns:p14="http://schemas.microsoft.com/office/powerpoint/2010/main" val="265965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C3FF7-DD68-0525-F029-36F5011CB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9AC90D1C-C11E-2DCB-A833-8CA7D6FDB5C2}"/>
              </a:ext>
            </a:extLst>
          </p:cNvPr>
          <p:cNvSpPr txBox="1"/>
          <p:nvPr/>
        </p:nvSpPr>
        <p:spPr>
          <a:xfrm>
            <a:off x="1349715" y="2048910"/>
            <a:ext cx="15909585" cy="771957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499"/>
              </a:lnSpc>
            </a:pPr>
            <a:endParaRPr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D92178B3-EDFC-98D2-3E71-7FB1A065494B}"/>
              </a:ext>
            </a:extLst>
          </p:cNvPr>
          <p:cNvSpPr txBox="1"/>
          <p:nvPr/>
        </p:nvSpPr>
        <p:spPr>
          <a:xfrm>
            <a:off x="490602" y="1986140"/>
            <a:ext cx="6595998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49"/>
              </a:lnSpc>
            </a:pPr>
            <a:r>
              <a:rPr lang="en-US" sz="3600" b="1" spc="107" dirty="0">
                <a:solidFill>
                  <a:schemeClr val="accent2"/>
                </a:solidFill>
                <a:latin typeface="Arial" panose="020B0604020202020204" pitchFamily="34" charset="0"/>
                <a:ea typeface="Trebuchet MS 1"/>
                <a:cs typeface="Arial" panose="020B0604020202020204" pitchFamily="34" charset="0"/>
                <a:sym typeface="Trebuchet MS 1"/>
              </a:rPr>
              <a:t>Ahiflower has uniquely rich ALA + SDA + GLA levels: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9DCEF33C-0105-783C-4072-9CB02A426058}"/>
              </a:ext>
            </a:extLst>
          </p:cNvPr>
          <p:cNvSpPr txBox="1"/>
          <p:nvPr/>
        </p:nvSpPr>
        <p:spPr>
          <a:xfrm>
            <a:off x="4438380" y="3620791"/>
            <a:ext cx="4970913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benefits 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skin health 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cardiovascular support 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hormonal balance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nerve health</a:t>
            </a:r>
            <a:endParaRPr lang="en-US" sz="2800" spc="107" dirty="0">
              <a:latin typeface="Arial" panose="020B0604020202020204" pitchFamily="34" charset="0"/>
              <a:ea typeface="Trebuchet MS 1"/>
              <a:cs typeface="Arial" panose="020B0604020202020204" pitchFamily="34" charset="0"/>
              <a:sym typeface="Trebuchet MS 1"/>
            </a:endParaRP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59535CD5-9559-B837-4079-D6694DA7B9DF}"/>
              </a:ext>
            </a:extLst>
          </p:cNvPr>
          <p:cNvSpPr/>
          <p:nvPr/>
        </p:nvSpPr>
        <p:spPr>
          <a:xfrm>
            <a:off x="0" y="1447800"/>
            <a:ext cx="18288000" cy="0"/>
          </a:xfrm>
          <a:prstGeom prst="line">
            <a:avLst/>
          </a:prstGeom>
          <a:ln w="95250" cap="flat">
            <a:solidFill>
              <a:srgbClr val="ADBC9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FC924F5-4842-9BB4-1F4D-BD72BCCC1740}"/>
              </a:ext>
            </a:extLst>
          </p:cNvPr>
          <p:cNvSpPr txBox="1">
            <a:spLocks/>
          </p:cNvSpPr>
          <p:nvPr/>
        </p:nvSpPr>
        <p:spPr>
          <a:xfrm>
            <a:off x="490603" y="185924"/>
            <a:ext cx="17306794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Coming back to GLA…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3E4EEAE1-06AF-691E-1B3C-21D6D8BE1070}"/>
              </a:ext>
            </a:extLst>
          </p:cNvPr>
          <p:cNvGrpSpPr/>
          <p:nvPr/>
        </p:nvGrpSpPr>
        <p:grpSpPr>
          <a:xfrm>
            <a:off x="0" y="7410790"/>
            <a:ext cx="4629062" cy="2884156"/>
            <a:chOff x="0" y="0"/>
            <a:chExt cx="1810888" cy="112828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CF68043-B7A0-4379-7BA3-56A50E62C535}"/>
                </a:ext>
              </a:extLst>
            </p:cNvPr>
            <p:cNvSpPr/>
            <p:nvPr/>
          </p:nvSpPr>
          <p:spPr>
            <a:xfrm>
              <a:off x="0" y="0"/>
              <a:ext cx="1810888" cy="1128281"/>
            </a:xfrm>
            <a:custGeom>
              <a:avLst/>
              <a:gdLst/>
              <a:ahLst/>
              <a:cxnLst/>
              <a:rect l="l" t="t" r="r" b="b"/>
              <a:pathLst>
                <a:path w="1810888" h="1128281">
                  <a:moveTo>
                    <a:pt x="0" y="0"/>
                  </a:moveTo>
                  <a:lnTo>
                    <a:pt x="1810888" y="0"/>
                  </a:lnTo>
                  <a:lnTo>
                    <a:pt x="1810888" y="1128281"/>
                  </a:lnTo>
                  <a:lnTo>
                    <a:pt x="0" y="1128281"/>
                  </a:lnTo>
                  <a:close/>
                </a:path>
              </a:pathLst>
            </a:custGeom>
            <a:blipFill>
              <a:blip r:embed="rId2"/>
              <a:stretch>
                <a:fillRect b="-14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B5E7F87-DD18-69C0-E504-DF7D3B77C5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32" r="7933"/>
          <a:stretch>
            <a:fillRect/>
          </a:stretch>
        </p:blipFill>
        <p:spPr>
          <a:xfrm>
            <a:off x="9080475" y="7418735"/>
            <a:ext cx="4667221" cy="28682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381603B-ECB4-B3C0-7296-69EF329B866C}"/>
              </a:ext>
            </a:extLst>
          </p:cNvPr>
          <p:cNvSpPr txBox="1"/>
          <p:nvPr/>
        </p:nvSpPr>
        <p:spPr>
          <a:xfrm>
            <a:off x="555095" y="3620791"/>
            <a:ext cx="3319472" cy="2732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2800" b="1" dirty="0">
                <a:solidFill>
                  <a:schemeClr val="accent2"/>
                </a:solidFill>
                <a:latin typeface="Arial" panose="020B0604020202020204" pitchFamily="34" charset="0"/>
                <a:ea typeface="Trebuchet MS 1"/>
                <a:cs typeface="Arial" panose="020B0604020202020204" pitchFamily="34" charset="0"/>
                <a:sym typeface="Trebuchet MS 1"/>
              </a:rPr>
              <a:t>SDA</a:t>
            </a:r>
            <a:r>
              <a:rPr lang="en-US" sz="2800" dirty="0">
                <a:latin typeface="Arial" panose="020B0604020202020204" pitchFamily="34" charset="0"/>
                <a:ea typeface="Trebuchet MS 1"/>
                <a:cs typeface="Arial" panose="020B0604020202020204" pitchFamily="34" charset="0"/>
                <a:sym typeface="Trebuchet MS 1"/>
              </a:rPr>
              <a:t> is why Ahiflower raises EPA in humans up to </a:t>
            </a:r>
            <a:r>
              <a:rPr lang="en-US" sz="2800" b="1" dirty="0">
                <a:latin typeface="Arial" panose="020B0604020202020204" pitchFamily="34" charset="0"/>
                <a:ea typeface="Trebuchet MS 1"/>
                <a:cs typeface="Arial" panose="020B0604020202020204" pitchFamily="34" charset="0"/>
                <a:sym typeface="Trebuchet MS 1"/>
              </a:rPr>
              <a:t>4x better than flaxseed</a:t>
            </a:r>
            <a:r>
              <a:rPr lang="en-US" sz="2800" dirty="0">
                <a:latin typeface="Arial" panose="020B0604020202020204" pitchFamily="34" charset="0"/>
                <a:ea typeface="Trebuchet MS 1"/>
                <a:cs typeface="Arial" panose="020B0604020202020204" pitchFamily="34" charset="0"/>
                <a:sym typeface="Trebuchet MS 1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D00DE98-19A6-0A0C-F233-9B90E0816E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" r="-1152"/>
          <a:stretch>
            <a:fillRect/>
          </a:stretch>
        </p:blipFill>
        <p:spPr>
          <a:xfrm>
            <a:off x="4554087" y="7486375"/>
            <a:ext cx="4970913" cy="280062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10B8709-E572-973D-8F21-6424CF0B136C}"/>
              </a:ext>
            </a:extLst>
          </p:cNvPr>
          <p:cNvSpPr txBox="1"/>
          <p:nvPr/>
        </p:nvSpPr>
        <p:spPr>
          <a:xfrm>
            <a:off x="2743200" y="9626913"/>
            <a:ext cx="17971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i="0" u="none" strike="noStrike" kern="1200" cap="none" spc="119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rebuchet MS 1"/>
                <a:cs typeface="Arial" panose="020B0604020202020204" pitchFamily="34" charset="0"/>
                <a:sym typeface="Trebuchet MS 1"/>
              </a:rPr>
              <a:t>Ahiflower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407748-53B1-9083-2837-6836C10936A9}"/>
              </a:ext>
            </a:extLst>
          </p:cNvPr>
          <p:cNvSpPr txBox="1"/>
          <p:nvPr/>
        </p:nvSpPr>
        <p:spPr>
          <a:xfrm>
            <a:off x="8376395" y="9626913"/>
            <a:ext cx="17971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i="0" u="none" strike="noStrike" kern="1200" cap="none" spc="119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rebuchet MS 1"/>
                <a:cs typeface="Arial" panose="020B0604020202020204" pitchFamily="34" charset="0"/>
                <a:sym typeface="Trebuchet MS 1"/>
              </a:rPr>
              <a:t>Chia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856D00-2C4B-16F5-246E-1273CEF642A5}"/>
              </a:ext>
            </a:extLst>
          </p:cNvPr>
          <p:cNvSpPr txBox="1"/>
          <p:nvPr/>
        </p:nvSpPr>
        <p:spPr>
          <a:xfrm>
            <a:off x="12650221" y="9626913"/>
            <a:ext cx="17971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i="0" u="none" strike="noStrike" kern="1200" cap="none" spc="119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rebuchet MS 1"/>
                <a:cs typeface="Arial" panose="020B0604020202020204" pitchFamily="34" charset="0"/>
                <a:sym typeface="Trebuchet MS 1"/>
              </a:rPr>
              <a:t>Flax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C24B01A-1B70-A4A8-E4C1-3A75B7A35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53362" y="7486375"/>
            <a:ext cx="4634638" cy="280857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47BB97A-476B-D306-6FA2-96029CC1EA49}"/>
              </a:ext>
            </a:extLst>
          </p:cNvPr>
          <p:cNvSpPr txBox="1"/>
          <p:nvPr/>
        </p:nvSpPr>
        <p:spPr>
          <a:xfrm>
            <a:off x="15169280" y="9626913"/>
            <a:ext cx="2884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sz="2400" i="0" u="none" strike="noStrike" kern="1200" cap="none" spc="119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rebuchet MS 1"/>
                <a:cs typeface="Arial" panose="020B0604020202020204" pitchFamily="34" charset="0"/>
                <a:sym typeface="Trebuchet MS 1"/>
              </a:rPr>
              <a:t>Hemp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B4B2428-D1F0-75A8-3DF0-E6136F134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348080"/>
              </p:ext>
            </p:extLst>
          </p:nvPr>
        </p:nvGraphicFramePr>
        <p:xfrm>
          <a:off x="9811164" y="1790192"/>
          <a:ext cx="7738962" cy="52837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36666">
                  <a:extLst>
                    <a:ext uri="{9D8B030D-6E8A-4147-A177-3AD203B41FA5}">
                      <a16:colId xmlns:a16="http://schemas.microsoft.com/office/drawing/2014/main" val="1261953491"/>
                    </a:ext>
                  </a:extLst>
                </a:gridCol>
                <a:gridCol w="1350574">
                  <a:extLst>
                    <a:ext uri="{9D8B030D-6E8A-4147-A177-3AD203B41FA5}">
                      <a16:colId xmlns:a16="http://schemas.microsoft.com/office/drawing/2014/main" val="1277678778"/>
                    </a:ext>
                  </a:extLst>
                </a:gridCol>
                <a:gridCol w="1350574">
                  <a:extLst>
                    <a:ext uri="{9D8B030D-6E8A-4147-A177-3AD203B41FA5}">
                      <a16:colId xmlns:a16="http://schemas.microsoft.com/office/drawing/2014/main" val="2080898928"/>
                    </a:ext>
                  </a:extLst>
                </a:gridCol>
                <a:gridCol w="1350574">
                  <a:extLst>
                    <a:ext uri="{9D8B030D-6E8A-4147-A177-3AD203B41FA5}">
                      <a16:colId xmlns:a16="http://schemas.microsoft.com/office/drawing/2014/main" val="3138362520"/>
                    </a:ext>
                  </a:extLst>
                </a:gridCol>
                <a:gridCol w="1350574">
                  <a:extLst>
                    <a:ext uri="{9D8B030D-6E8A-4147-A177-3AD203B41FA5}">
                      <a16:colId xmlns:a16="http://schemas.microsoft.com/office/drawing/2014/main" val="1739309155"/>
                    </a:ext>
                  </a:extLst>
                </a:gridCol>
              </a:tblGrid>
              <a:tr h="754827">
                <a:tc gridSpan="5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 plant-based ALA/SDA/GLA sources: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4262571"/>
                  </a:ext>
                </a:extLst>
              </a:tr>
              <a:tr h="75482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Omega-3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620" marB="0" anchor="ctr"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Omega-6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620" marB="0" anchor="ctr"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0357101"/>
                  </a:ext>
                </a:extLst>
              </a:tr>
              <a:tr h="75482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ALA</a:t>
                      </a:r>
                    </a:p>
                  </a:txBody>
                  <a:tcPr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SDA</a:t>
                      </a:r>
                    </a:p>
                  </a:txBody>
                  <a:tcPr marT="7620" marB="0" anchor="ctr"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</a:t>
                      </a:r>
                    </a:p>
                  </a:txBody>
                  <a:tcPr marT="7620" marB="0" anchor="ctr"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</a:t>
                      </a:r>
                    </a:p>
                  </a:txBody>
                  <a:tcPr marT="7620" marB="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2053590"/>
                  </a:ext>
                </a:extLst>
              </a:tr>
              <a:tr h="75482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Ahiflower 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7EF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45%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620" marB="0" anchor="ctr">
                    <a:solidFill>
                      <a:srgbClr val="F7EF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620" marB="0" anchor="ctr"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solidFill>
                      <a:srgbClr val="F7EF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6%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620" marB="0" anchor="ctr"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solidFill>
                      <a:srgbClr val="F7EF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12%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620" marB="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E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0665"/>
                  </a:ext>
                </a:extLst>
              </a:tr>
              <a:tr h="75482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Chia Seed 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61%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620" marB="0" anchor="ctr"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620" marB="0" anchor="ctr"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620" marB="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9720192"/>
                  </a:ext>
                </a:extLst>
              </a:tr>
              <a:tr h="75482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Flax Seed 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57%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620" marB="0" anchor="ctr"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620" marB="0" anchor="ctr"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14%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620" marB="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5378009"/>
                  </a:ext>
                </a:extLst>
              </a:tr>
              <a:tr h="75482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Hemp Seed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620" marB="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620" marB="0" anchor="ctr"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620" marB="0" anchor="ctr"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620" marB="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320969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370664E9-706C-631A-A1E4-251DC11BE405}"/>
              </a:ext>
            </a:extLst>
          </p:cNvPr>
          <p:cNvSpPr/>
          <p:nvPr/>
        </p:nvSpPr>
        <p:spPr>
          <a:xfrm>
            <a:off x="0" y="7124701"/>
            <a:ext cx="18288000" cy="44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E752A2E-FE54-E710-C4E4-2330DE6E3532}"/>
              </a:ext>
            </a:extLst>
          </p:cNvPr>
          <p:cNvCxnSpPr/>
          <p:nvPr/>
        </p:nvCxnSpPr>
        <p:spPr>
          <a:xfrm flipH="1">
            <a:off x="1752600" y="3012062"/>
            <a:ext cx="685800" cy="60872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22CF563-C374-2AD6-08B3-C3D78AD50AB5}"/>
              </a:ext>
            </a:extLst>
          </p:cNvPr>
          <p:cNvCxnSpPr>
            <a:cxnSpLocks/>
          </p:cNvCxnSpPr>
          <p:nvPr/>
        </p:nvCxnSpPr>
        <p:spPr>
          <a:xfrm>
            <a:off x="4152900" y="3009797"/>
            <a:ext cx="647700" cy="60304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97CC5E63-8F7B-5A4B-F33F-37BD9CEA9799}"/>
              </a:ext>
            </a:extLst>
          </p:cNvPr>
          <p:cNvSpPr/>
          <p:nvPr/>
        </p:nvSpPr>
        <p:spPr>
          <a:xfrm>
            <a:off x="13595413" y="3294421"/>
            <a:ext cx="2438400" cy="367344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74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E49E7-2597-0FB3-B9B1-ADA13D569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221F3C6F-EF06-D9B5-EC02-96A26E2E8CA1}"/>
              </a:ext>
            </a:extLst>
          </p:cNvPr>
          <p:cNvSpPr txBox="1"/>
          <p:nvPr/>
        </p:nvSpPr>
        <p:spPr>
          <a:xfrm>
            <a:off x="542275" y="2095500"/>
            <a:ext cx="10311523" cy="5867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49"/>
              </a:lnSpc>
              <a:spcAft>
                <a:spcPts val="1200"/>
              </a:spcAft>
            </a:pPr>
            <a:r>
              <a:rPr lang="en-US" sz="3200" b="1" dirty="0">
                <a:latin typeface="Arial" panose="020B0604020202020204" pitchFamily="34" charset="0"/>
                <a:ea typeface="Trebuchet MS 1"/>
                <a:cs typeface="Arial" panose="020B0604020202020204" pitchFamily="34" charset="0"/>
                <a:sym typeface="Trebuchet MS 1"/>
              </a:rPr>
              <a:t>Ahiflower…</a:t>
            </a:r>
            <a:endParaRPr lang="en-US" sz="2800" b="1" dirty="0">
              <a:latin typeface="Arial" panose="020B0604020202020204" pitchFamily="34" charset="0"/>
              <a:ea typeface="Trebuchet MS 1"/>
              <a:cs typeface="Arial" panose="020B0604020202020204" pitchFamily="34" charset="0"/>
              <a:sym typeface="Trebuchet MS 1"/>
            </a:endParaRPr>
          </a:p>
          <a:p>
            <a:pPr marL="457200" indent="-457200" algn="l">
              <a:lnSpc>
                <a:spcPts val="4049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ea typeface="Trebuchet MS 1"/>
                <a:cs typeface="Arial" panose="020B0604020202020204" pitchFamily="34" charset="0"/>
                <a:sym typeface="Trebuchet MS 1"/>
              </a:rPr>
              <a:t>Supports whole-body anti-inflammatory status for </a:t>
            </a:r>
          </a:p>
          <a:p>
            <a:pPr>
              <a:lnSpc>
                <a:spcPts val="4049"/>
              </a:lnSpc>
              <a:spcAft>
                <a:spcPts val="1200"/>
              </a:spcAft>
              <a:tabLst>
                <a:tab pos="441325" algn="l"/>
              </a:tabLst>
            </a:pPr>
            <a:r>
              <a:rPr lang="en-US" sz="2800" dirty="0">
                <a:solidFill>
                  <a:schemeClr val="accent2"/>
                </a:solidFill>
                <a:latin typeface="Arial" panose="020B0604020202020204" pitchFamily="34" charset="0"/>
                <a:ea typeface="Trebuchet MS 1"/>
                <a:cs typeface="Arial" panose="020B0604020202020204" pitchFamily="34" charset="0"/>
                <a:sym typeface="Trebuchet MS 1"/>
              </a:rPr>
              <a:t>	✧ exercise recovery ✧ better mobility ✧ overall wellness</a:t>
            </a:r>
          </a:p>
          <a:p>
            <a:pPr marL="457200" indent="-457200" algn="l">
              <a:lnSpc>
                <a:spcPts val="4049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ea typeface="Trebuchet MS 1"/>
                <a:cs typeface="Arial" panose="020B0604020202020204" pitchFamily="34" charset="0"/>
                <a:sym typeface="Trebuchet MS 1"/>
              </a:rPr>
              <a:t>Provides prebiotic gut microbiome balancing and gut barrier protection benefits for </a:t>
            </a:r>
          </a:p>
          <a:p>
            <a:pPr>
              <a:lnSpc>
                <a:spcPts val="4049"/>
              </a:lnSpc>
              <a:spcAft>
                <a:spcPts val="1200"/>
              </a:spcAft>
              <a:tabLst>
                <a:tab pos="384175" algn="l"/>
              </a:tabLst>
            </a:pPr>
            <a:r>
              <a:rPr lang="en-US" sz="2800" dirty="0">
                <a:solidFill>
                  <a:schemeClr val="accent2"/>
                </a:solidFill>
                <a:latin typeface="Arial" panose="020B0604020202020204" pitchFamily="34" charset="0"/>
                <a:ea typeface="Trebuchet MS 1"/>
                <a:cs typeface="Arial" panose="020B0604020202020204" pitchFamily="34" charset="0"/>
                <a:sym typeface="Trebuchet MS 1"/>
              </a:rPr>
              <a:t>	✧ overall gut wellness ✧ digestive comfort</a:t>
            </a:r>
          </a:p>
          <a:p>
            <a:pPr marL="457200" indent="-457200" algn="l">
              <a:lnSpc>
                <a:spcPts val="4049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ea typeface="Trebuchet MS 1"/>
                <a:cs typeface="Arial" panose="020B0604020202020204" pitchFamily="34" charset="0"/>
                <a:sym typeface="Trebuchet MS 1"/>
              </a:rPr>
              <a:t>Demonstrate distinct gut-liver-brain axis protection, hormone balancing, and insulin sensitizing effects for </a:t>
            </a:r>
          </a:p>
          <a:p>
            <a:pPr>
              <a:lnSpc>
                <a:spcPts val="4049"/>
              </a:lnSpc>
              <a:spcAft>
                <a:spcPts val="1200"/>
              </a:spcAft>
              <a:tabLst>
                <a:tab pos="441325" algn="l"/>
              </a:tabLst>
            </a:pPr>
            <a:r>
              <a:rPr lang="en-US" sz="2800" dirty="0">
                <a:solidFill>
                  <a:schemeClr val="accent2"/>
                </a:solidFill>
                <a:latin typeface="Arial" panose="020B0604020202020204" pitchFamily="34" charset="0"/>
                <a:ea typeface="Trebuchet MS 1"/>
                <a:cs typeface="Arial" panose="020B0604020202020204" pitchFamily="34" charset="0"/>
                <a:sym typeface="Trebuchet MS 1"/>
              </a:rPr>
              <a:t>	✧ better mood ✧ focus ✧ glucose control </a:t>
            </a:r>
          </a:p>
          <a:p>
            <a:pPr algn="l">
              <a:lnSpc>
                <a:spcPts val="899"/>
              </a:lnSpc>
              <a:spcAft>
                <a:spcPts val="1200"/>
              </a:spcAft>
            </a:pPr>
            <a:endParaRPr lang="en-US" sz="3000" dirty="0">
              <a:latin typeface="Arial" panose="020B0604020202020204" pitchFamily="34" charset="0"/>
              <a:ea typeface="Trebuchet MS 1"/>
              <a:cs typeface="Arial" panose="020B0604020202020204" pitchFamily="34" charset="0"/>
              <a:sym typeface="Trebuchet MS 1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3CD6B33-BDC6-F00F-A7D8-3DA16D8B1FB0}"/>
              </a:ext>
            </a:extLst>
          </p:cNvPr>
          <p:cNvSpPr txBox="1">
            <a:spLocks/>
          </p:cNvSpPr>
          <p:nvPr/>
        </p:nvSpPr>
        <p:spPr>
          <a:xfrm>
            <a:off x="490603" y="185924"/>
            <a:ext cx="10311526" cy="14523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‘Pro-Agers’ get ‘look well, move well, feel well’ benefits with Ahiflower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2ECB2D-C1BD-F2F2-C96E-87C0E22E1168}"/>
              </a:ext>
            </a:extLst>
          </p:cNvPr>
          <p:cNvSpPr txBox="1"/>
          <p:nvPr/>
        </p:nvSpPr>
        <p:spPr>
          <a:xfrm>
            <a:off x="490603" y="8485939"/>
            <a:ext cx="10069241" cy="1071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4049"/>
              </a:lnSpc>
            </a:pPr>
            <a:r>
              <a:rPr lang="en-US" sz="2800" dirty="0">
                <a:latin typeface="Arial" panose="020B0604020202020204" pitchFamily="34" charset="0"/>
                <a:ea typeface="Trebuchet MS 1"/>
                <a:cs typeface="Arial" panose="020B0604020202020204" pitchFamily="34" charset="0"/>
                <a:sym typeface="Trebuchet MS 1"/>
              </a:rPr>
              <a:t>… all from a sustainable, traceable, and clean-tasting plant-based omega source you can trust.</a:t>
            </a:r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D8A05343-30CF-7121-B754-987A850A435B}"/>
              </a:ext>
            </a:extLst>
          </p:cNvPr>
          <p:cNvSpPr/>
          <p:nvPr/>
        </p:nvSpPr>
        <p:spPr>
          <a:xfrm>
            <a:off x="11118819" y="0"/>
            <a:ext cx="0" cy="10287000"/>
          </a:xfrm>
          <a:prstGeom prst="line">
            <a:avLst/>
          </a:prstGeom>
          <a:ln w="95250" cap="flat">
            <a:solidFill>
              <a:srgbClr val="ADBC9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6" name="Picture 15" descr="A person kissing a person&#10;&#10;AI-generated content may be incorrect.">
            <a:extLst>
              <a:ext uri="{FF2B5EF4-FFF2-40B4-BE49-F238E27FC236}">
                <a16:creationId xmlns:a16="http://schemas.microsoft.com/office/drawing/2014/main" id="{648250D7-FE80-E1B7-B30E-6EE48BD87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36182"/>
          <a:stretch>
            <a:fillRect/>
          </a:stretch>
        </p:blipFill>
        <p:spPr>
          <a:xfrm>
            <a:off x="11170488" y="0"/>
            <a:ext cx="7117512" cy="10287000"/>
          </a:xfrm>
          <a:prstGeom prst="rect">
            <a:avLst/>
          </a:prstGeom>
        </p:spPr>
      </p:pic>
      <p:sp>
        <p:nvSpPr>
          <p:cNvPr id="17" name="Freeform 17">
            <a:extLst>
              <a:ext uri="{FF2B5EF4-FFF2-40B4-BE49-F238E27FC236}">
                <a16:creationId xmlns:a16="http://schemas.microsoft.com/office/drawing/2014/main" id="{CFA7F3FB-4A58-E2D5-FDD0-58D5CBA52155}"/>
              </a:ext>
            </a:extLst>
          </p:cNvPr>
          <p:cNvSpPr/>
          <p:nvPr/>
        </p:nvSpPr>
        <p:spPr>
          <a:xfrm>
            <a:off x="16350262" y="8952537"/>
            <a:ext cx="1635443" cy="1090295"/>
          </a:xfrm>
          <a:custGeom>
            <a:avLst/>
            <a:gdLst/>
            <a:ahLst/>
            <a:cxnLst/>
            <a:rect l="l" t="t" r="r" b="b"/>
            <a:pathLst>
              <a:path w="1635443" h="1090295">
                <a:moveTo>
                  <a:pt x="0" y="0"/>
                </a:moveTo>
                <a:lnTo>
                  <a:pt x="1635443" y="0"/>
                </a:lnTo>
                <a:lnTo>
                  <a:pt x="1635443" y="1090296"/>
                </a:lnTo>
                <a:lnTo>
                  <a:pt x="0" y="10902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 descr="A logo with a flower&#10;&#10;AI-generated content may be incorrect.">
            <a:extLst>
              <a:ext uri="{FF2B5EF4-FFF2-40B4-BE49-F238E27FC236}">
                <a16:creationId xmlns:a16="http://schemas.microsoft.com/office/drawing/2014/main" id="{83FB21B3-4ED0-C2DB-C3AA-9AE37F1F83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673" y="8984664"/>
            <a:ext cx="1615827" cy="10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81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0989F-2BBD-D805-F4C0-AF0CDAB4B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0A192B-B291-F717-3ABE-CF16671758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934"/>
          <a:stretch>
            <a:fillRect/>
          </a:stretch>
        </p:blipFill>
        <p:spPr>
          <a:xfrm>
            <a:off x="19049" y="0"/>
            <a:ext cx="18268951" cy="10287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07ABF18D-EB39-DA41-3A2E-B7088C795F5C}"/>
              </a:ext>
            </a:extLst>
          </p:cNvPr>
          <p:cNvSpPr txBox="1"/>
          <p:nvPr/>
        </p:nvSpPr>
        <p:spPr>
          <a:xfrm>
            <a:off x="945451" y="973127"/>
            <a:ext cx="6110260" cy="8463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2400"/>
              </a:spcAft>
            </a:pPr>
            <a:r>
              <a:rPr lang="en-US" sz="4800" b="1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Ahiflower and other plant-based omega sources hold important nutritional keys to healthy, active aging</a:t>
            </a:r>
            <a:endParaRPr lang="en-US" sz="4800" b="1" spc="192" dirty="0">
              <a:solidFill>
                <a:schemeClr val="bg1"/>
              </a:solidFill>
              <a:latin typeface="Trebuchet MS" panose="020B0603020202020204" pitchFamily="34" charset="0"/>
              <a:cs typeface="Arial" panose="020B0604020202020204" pitchFamily="34" charset="0"/>
              <a:sym typeface="Trebuchet MS 1 Bold"/>
            </a:endParaRPr>
          </a:p>
          <a:p>
            <a:pPr>
              <a:spcAft>
                <a:spcPts val="2400"/>
              </a:spcAft>
            </a:pPr>
            <a:r>
              <a:rPr lang="en-US" sz="4000" b="1" spc="192" dirty="0">
                <a:solidFill>
                  <a:schemeClr val="bg1"/>
                </a:solidFill>
                <a:latin typeface="Trebuchet MS" panose="020B0603020202020204" pitchFamily="34" charset="0"/>
                <a:ea typeface="Trebuchet MS 1 Bold"/>
                <a:cs typeface="Trebuchet MS 1 Bold"/>
                <a:sym typeface="Trebuchet MS 1 Bold"/>
              </a:rPr>
              <a:t>Did someone say ‘pro-aging’? 😉</a:t>
            </a:r>
            <a:endParaRPr lang="en-US" sz="5400" b="1" spc="192" dirty="0">
              <a:solidFill>
                <a:schemeClr val="bg1"/>
              </a:solidFill>
              <a:latin typeface="Trebuchet MS" panose="020B0603020202020204" pitchFamily="34" charset="0"/>
              <a:ea typeface="Trebuchet MS 1 Bold"/>
              <a:cs typeface="Trebuchet MS 1 Bold"/>
              <a:sym typeface="Trebuchet MS 1 Bold"/>
            </a:endParaRPr>
          </a:p>
          <a:p>
            <a:pPr>
              <a:spcAft>
                <a:spcPts val="2400"/>
              </a:spcAft>
            </a:pPr>
            <a:endParaRPr lang="en-US" sz="5400" b="1" i="1" spc="192" dirty="0">
              <a:solidFill>
                <a:schemeClr val="bg1"/>
              </a:solidFill>
              <a:latin typeface="Trebuchet MS" panose="020B0603020202020204" pitchFamily="34" charset="0"/>
              <a:ea typeface="Trebuchet MS 1 Bold"/>
              <a:cs typeface="Trebuchet MS 1 Bold"/>
              <a:sym typeface="Trebuchet MS 1 Bold"/>
            </a:endParaRPr>
          </a:p>
          <a:p>
            <a:pPr>
              <a:spcAft>
                <a:spcPts val="2400"/>
              </a:spcAft>
            </a:pPr>
            <a:endParaRPr lang="en-US" sz="2400" b="1" spc="192" dirty="0">
              <a:solidFill>
                <a:srgbClr val="FFFFFF"/>
              </a:solidFill>
              <a:latin typeface="Trebuchet MS" panose="020B0603020202020204" pitchFamily="34" charset="0"/>
              <a:ea typeface="Trebuchet MS 1 Bold"/>
              <a:cs typeface="Trebuchet MS 1 Bold"/>
              <a:sym typeface="Trebuchet MS 1 Bold"/>
            </a:endParaRPr>
          </a:p>
          <a:p>
            <a:pPr marL="0" lvl="0" indent="0">
              <a:spcAft>
                <a:spcPts val="2400"/>
              </a:spcAft>
            </a:pPr>
            <a:endParaRPr lang="en-US" sz="2400" b="1" spc="192" dirty="0">
              <a:solidFill>
                <a:srgbClr val="FFFFFF"/>
              </a:solidFill>
              <a:latin typeface="Trebuchet MS" panose="020B0603020202020204" pitchFamily="34" charset="0"/>
              <a:ea typeface="Trebuchet MS 1 Bold"/>
              <a:cs typeface="Trebuchet MS 1 Bold"/>
              <a:sym typeface="Trebuchet MS 1 Bol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9176DD-936C-66ED-036D-EE3BF956D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7176" y="2260017"/>
            <a:ext cx="4016484" cy="26776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68108C-F6B8-806D-EF5E-7C6B383ABA30}"/>
              </a:ext>
            </a:extLst>
          </p:cNvPr>
          <p:cNvSpPr txBox="1"/>
          <p:nvPr/>
        </p:nvSpPr>
        <p:spPr>
          <a:xfrm>
            <a:off x="8649076" y="5143500"/>
            <a:ext cx="548176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Susan M. Kleiner, </a:t>
            </a: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 RD FACN CNS-E FISSN</a:t>
            </a: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Performance Nutrition</a:t>
            </a:r>
            <a:r>
              <a:rPr lang="en-US" altLang="en-US" sz="2000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alt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LLC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br>
              <a:rPr lang="en-US" altLang="en-US" sz="800" i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tooltip="http://www.drskleiner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www.drskleiner.com</a:t>
            </a: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17">
            <a:extLst>
              <a:ext uri="{FF2B5EF4-FFF2-40B4-BE49-F238E27FC236}">
                <a16:creationId xmlns:a16="http://schemas.microsoft.com/office/drawing/2014/main" id="{37823C28-6BEA-99EF-FD0C-6A82165E50CF}"/>
              </a:ext>
            </a:extLst>
          </p:cNvPr>
          <p:cNvSpPr/>
          <p:nvPr/>
        </p:nvSpPr>
        <p:spPr>
          <a:xfrm>
            <a:off x="16350262" y="8952537"/>
            <a:ext cx="1635443" cy="1090295"/>
          </a:xfrm>
          <a:custGeom>
            <a:avLst/>
            <a:gdLst/>
            <a:ahLst/>
            <a:cxnLst/>
            <a:rect l="l" t="t" r="r" b="b"/>
            <a:pathLst>
              <a:path w="1635443" h="1090295">
                <a:moveTo>
                  <a:pt x="0" y="0"/>
                </a:moveTo>
                <a:lnTo>
                  <a:pt x="1635443" y="0"/>
                </a:lnTo>
                <a:lnTo>
                  <a:pt x="1635443" y="1090296"/>
                </a:lnTo>
                <a:lnTo>
                  <a:pt x="0" y="10902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logo with a flower&#10;&#10;AI-generated content may be incorrect.">
            <a:extLst>
              <a:ext uri="{FF2B5EF4-FFF2-40B4-BE49-F238E27FC236}">
                <a16:creationId xmlns:a16="http://schemas.microsoft.com/office/drawing/2014/main" id="{E02F115F-183D-C8E3-0FB8-867FA37E84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673" y="8984664"/>
            <a:ext cx="1615827" cy="1077218"/>
          </a:xfrm>
          <a:prstGeom prst="rect">
            <a:avLst/>
          </a:prstGeom>
        </p:spPr>
      </p:pic>
      <p:sp>
        <p:nvSpPr>
          <p:cNvPr id="7" name="Freeform 10">
            <a:extLst>
              <a:ext uri="{FF2B5EF4-FFF2-40B4-BE49-F238E27FC236}">
                <a16:creationId xmlns:a16="http://schemas.microsoft.com/office/drawing/2014/main" id="{5C1E6644-D791-D05C-BF46-4E0F845B512C}"/>
              </a:ext>
            </a:extLst>
          </p:cNvPr>
          <p:cNvSpPr/>
          <p:nvPr/>
        </p:nvSpPr>
        <p:spPr>
          <a:xfrm>
            <a:off x="13803086" y="2292674"/>
            <a:ext cx="2853449" cy="2644999"/>
          </a:xfrm>
          <a:custGeom>
            <a:avLst/>
            <a:gdLst/>
            <a:ahLst/>
            <a:cxnLst/>
            <a:rect l="l" t="t" r="r" b="b"/>
            <a:pathLst>
              <a:path w="2853449" h="3770629">
                <a:moveTo>
                  <a:pt x="0" y="0"/>
                </a:moveTo>
                <a:lnTo>
                  <a:pt x="2853449" y="0"/>
                </a:lnTo>
                <a:lnTo>
                  <a:pt x="2853449" y="3770629"/>
                </a:lnTo>
                <a:lnTo>
                  <a:pt x="0" y="37706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642" b="-431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1DE5C782-4569-5BB4-DCB7-E52DEFEBA859}"/>
              </a:ext>
            </a:extLst>
          </p:cNvPr>
          <p:cNvSpPr txBox="1"/>
          <p:nvPr/>
        </p:nvSpPr>
        <p:spPr>
          <a:xfrm>
            <a:off x="13803086" y="5523777"/>
            <a:ext cx="43309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ym typeface="Avenir 1 Heavy"/>
              </a:rPr>
              <a:t>Greg </a:t>
            </a:r>
            <a:r>
              <a:rPr lang="en-US" dirty="0" err="1">
                <a:sym typeface="Avenir 1 Heavy"/>
              </a:rPr>
              <a:t>Cumberford</a:t>
            </a:r>
            <a:endParaRPr lang="en-US" dirty="0">
              <a:sym typeface="Avenir 1 Heavy"/>
            </a:endParaRPr>
          </a:p>
          <a:p>
            <a:r>
              <a:rPr lang="en-US" dirty="0">
                <a:sym typeface="Avenir 1 Heavy"/>
              </a:rPr>
              <a:t>Head of Science &amp; Regulatory at Natures Crops International</a:t>
            </a: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945F62CB-88B9-36C6-3FAD-A3045F5918DD}"/>
              </a:ext>
            </a:extLst>
          </p:cNvPr>
          <p:cNvSpPr txBox="1"/>
          <p:nvPr/>
        </p:nvSpPr>
        <p:spPr>
          <a:xfrm>
            <a:off x="13803086" y="6572190"/>
            <a:ext cx="4121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u="sng" dirty="0">
                <a:sym typeface="Avenir 1 Heavy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gcumberford@naturescrops.com</a:t>
            </a:r>
            <a:r>
              <a:rPr lang="en-US" u="sng" dirty="0">
                <a:sym typeface="Avenir 1 Heavy"/>
              </a:rPr>
              <a:t>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B55F13-E79B-0AA1-E9EE-B395A44E76B8}"/>
              </a:ext>
            </a:extLst>
          </p:cNvPr>
          <p:cNvSpPr txBox="1"/>
          <p:nvPr/>
        </p:nvSpPr>
        <p:spPr>
          <a:xfrm>
            <a:off x="9051816" y="973127"/>
            <a:ext cx="74924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4000" b="1" spc="192" dirty="0">
                <a:solidFill>
                  <a:schemeClr val="bg1"/>
                </a:solidFill>
                <a:latin typeface="Trebuchet MS" panose="020B0603020202020204" pitchFamily="34" charset="0"/>
                <a:ea typeface="Trebuchet MS 1 Bold"/>
                <a:cs typeface="Trebuchet MS 1 Bold"/>
                <a:sym typeface="Trebuchet MS 1 Bold"/>
              </a:rPr>
              <a:t>Thank you!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ABB9CB-B047-2E01-12DA-B3F2564E1247}"/>
              </a:ext>
            </a:extLst>
          </p:cNvPr>
          <p:cNvSpPr txBox="1"/>
          <p:nvPr/>
        </p:nvSpPr>
        <p:spPr>
          <a:xfrm>
            <a:off x="13803086" y="5137839"/>
            <a:ext cx="41217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venir 1 Heavy"/>
              </a:rPr>
              <a:t>For further discussion:</a:t>
            </a:r>
          </a:p>
        </p:txBody>
      </p:sp>
    </p:spTree>
    <p:extLst>
      <p:ext uri="{BB962C8B-B14F-4D97-AF65-F5344CB8AC3E}">
        <p14:creationId xmlns:p14="http://schemas.microsoft.com/office/powerpoint/2010/main" val="1843867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E834559-A41C-1816-D765-BD06CD16D172}"/>
              </a:ext>
            </a:extLst>
          </p:cNvPr>
          <p:cNvSpPr/>
          <p:nvPr/>
        </p:nvSpPr>
        <p:spPr>
          <a:xfrm>
            <a:off x="8898951" y="4692894"/>
            <a:ext cx="9402904" cy="2239781"/>
          </a:xfrm>
          <a:prstGeom prst="rect">
            <a:avLst/>
          </a:prstGeom>
          <a:solidFill>
            <a:srgbClr val="0D20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1B00A1-C76A-295E-3A99-7214FFDD0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406" y="2238223"/>
            <a:ext cx="15973294" cy="5320059"/>
          </a:xfrm>
        </p:spPr>
        <p:txBody>
          <a:bodyPr>
            <a:noAutofit/>
          </a:bodyPr>
          <a:lstStyle/>
          <a:p>
            <a:pPr marL="354808" indent="-338138" algn="l">
              <a:tabLst>
                <a:tab pos="671512" algn="l"/>
              </a:tabLst>
            </a:pPr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Chronic &amp; unchecked inflammation is a root of </a:t>
            </a:r>
            <a:r>
              <a:rPr 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healthspan</a:t>
            </a:r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-denying diseases:</a:t>
            </a:r>
          </a:p>
          <a:p>
            <a:pPr marL="1216820" lvl="1" indent="-514350" algn="l">
              <a:buFont typeface="Wingdings" pitchFamily="2" charset="2"/>
              <a:buChar char="ü"/>
              <a:tabLst>
                <a:tab pos="671512" algn="l"/>
              </a:tabLst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Obesity &amp; Diabetes</a:t>
            </a:r>
          </a:p>
          <a:p>
            <a:pPr marL="1216820" lvl="1" indent="-514350" algn="l">
              <a:buFont typeface="Wingdings" pitchFamily="2" charset="2"/>
              <a:buChar char="ü"/>
              <a:tabLst>
                <a:tab pos="671512" algn="l"/>
              </a:tabLst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Arthritis</a:t>
            </a:r>
          </a:p>
          <a:p>
            <a:pPr marL="1216820" lvl="1" indent="-514350" algn="l">
              <a:buFont typeface="Wingdings" pitchFamily="2" charset="2"/>
              <a:buChar char="ü"/>
              <a:tabLst>
                <a:tab pos="671512" algn="l"/>
              </a:tabLst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</a:p>
          <a:p>
            <a:pPr marL="1216820" lvl="1" indent="-514350" algn="l">
              <a:buFont typeface="Wingdings" pitchFamily="2" charset="2"/>
              <a:buChar char="ü"/>
              <a:tabLst>
                <a:tab pos="671512" algn="l"/>
              </a:tabLst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Depression/anxiety disorders</a:t>
            </a:r>
          </a:p>
          <a:p>
            <a:pPr marL="1216820" lvl="1" indent="-514350" algn="l">
              <a:buFont typeface="Wingdings" pitchFamily="2" charset="2"/>
              <a:buChar char="ü"/>
              <a:tabLst>
                <a:tab pos="671512" algn="l"/>
              </a:tabLst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Asthma</a:t>
            </a:r>
          </a:p>
          <a:p>
            <a:pPr marL="1216820" lvl="1" indent="-514350" algn="l">
              <a:buFont typeface="Wingdings" pitchFamily="2" charset="2"/>
              <a:buChar char="ü"/>
              <a:tabLst>
                <a:tab pos="671512" algn="l"/>
              </a:tabLst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Coronary diseases</a:t>
            </a:r>
          </a:p>
          <a:p>
            <a:pPr marL="1216820" lvl="1" indent="-514350" algn="l">
              <a:buFont typeface="Wingdings" pitchFamily="2" charset="2"/>
              <a:buChar char="ü"/>
              <a:tabLst>
                <a:tab pos="671512" algn="l"/>
              </a:tabLst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sclerosis</a:t>
            </a:r>
          </a:p>
          <a:p>
            <a:pPr marL="1216820" lvl="1" indent="-514350" algn="l">
              <a:buFont typeface="Wingdings" pitchFamily="2" charset="2"/>
              <a:buChar char="ü"/>
              <a:tabLst>
                <a:tab pos="671512" algn="l"/>
              </a:tabLst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Alzheimer’s &amp; Parkinson’s</a:t>
            </a:r>
          </a:p>
          <a:p>
            <a:pPr marL="245270" algn="l">
              <a:tabLst>
                <a:tab pos="671512" algn="l"/>
              </a:tabLst>
            </a:pP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26CCAE-57DA-61CF-5125-315D840523A4}"/>
              </a:ext>
            </a:extLst>
          </p:cNvPr>
          <p:cNvSpPr txBox="1"/>
          <p:nvPr/>
        </p:nvSpPr>
        <p:spPr>
          <a:xfrm>
            <a:off x="676406" y="9330912"/>
            <a:ext cx="5401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Pietrobon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JA (2020)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Front. Immunol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v11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doi.org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/10.3389/fimmu.2020.579220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A704F5-9ADE-D6D5-1D4F-8B8D847C4792}"/>
              </a:ext>
            </a:extLst>
          </p:cNvPr>
          <p:cNvSpPr txBox="1"/>
          <p:nvPr/>
        </p:nvSpPr>
        <p:spPr>
          <a:xfrm>
            <a:off x="676406" y="9607911"/>
            <a:ext cx="47147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Perlmutter D (2015)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Brain Maker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(Little, Brown &amp; Co), 1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ed. p. 47.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CB17EC-CF95-B6B1-5645-C20BFEB0164D}"/>
              </a:ext>
            </a:extLst>
          </p:cNvPr>
          <p:cNvSpPr txBox="1"/>
          <p:nvPr/>
        </p:nvSpPr>
        <p:spPr>
          <a:xfrm>
            <a:off x="9157854" y="4914900"/>
            <a:ext cx="86533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Anti-inflammatory ingredients: What role can 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plant-based omegas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in assuring a 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vital and active healthspan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1C35E812-06F7-8D98-D17B-BD792A368218}"/>
              </a:ext>
            </a:extLst>
          </p:cNvPr>
          <p:cNvSpPr/>
          <p:nvPr/>
        </p:nvSpPr>
        <p:spPr>
          <a:xfrm>
            <a:off x="0" y="1447800"/>
            <a:ext cx="18288000" cy="0"/>
          </a:xfrm>
          <a:prstGeom prst="line">
            <a:avLst/>
          </a:prstGeom>
          <a:ln w="95250" cap="flat">
            <a:solidFill>
              <a:srgbClr val="ADBC9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A4682FD-50CA-D6F3-99AF-0CCB4B6BEC6C}"/>
              </a:ext>
            </a:extLst>
          </p:cNvPr>
          <p:cNvSpPr txBox="1">
            <a:spLocks/>
          </p:cNvSpPr>
          <p:nvPr/>
        </p:nvSpPr>
        <p:spPr>
          <a:xfrm>
            <a:off x="490603" y="185924"/>
            <a:ext cx="17306794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Inflammaging: Opposite of a vital healthspan </a:t>
            </a:r>
            <a:endParaRPr lang="en-US" sz="4000" b="1" dirty="0">
              <a:solidFill>
                <a:schemeClr val="bg1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D3E7B17-4338-3009-50D5-2BBDD1909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7213" y="8926830"/>
            <a:ext cx="1635443" cy="1090295"/>
          </a:xfrm>
          <a:prstGeom prst="rect">
            <a:avLst/>
          </a:prstGeom>
        </p:spPr>
      </p:pic>
      <p:pic>
        <p:nvPicPr>
          <p:cNvPr id="17" name="Picture 16" descr="A logo with a flower&#10;&#10;AI-generated content may be incorrect.">
            <a:extLst>
              <a:ext uri="{FF2B5EF4-FFF2-40B4-BE49-F238E27FC236}">
                <a16:creationId xmlns:a16="http://schemas.microsoft.com/office/drawing/2014/main" id="{9DEA1596-E5F8-A92E-D25E-B0EC57D8A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673" y="8984664"/>
            <a:ext cx="1615827" cy="10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79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AA0D7-2889-6A05-2A08-8241DED8D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897A4-FC58-5BED-048A-0B040A8B6D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603" y="185924"/>
            <a:ext cx="17306794" cy="1066800"/>
          </a:xfrm>
        </p:spPr>
        <p:txBody>
          <a:bodyPr anchor="ctr">
            <a:noAutofit/>
          </a:bodyPr>
          <a:lstStyle/>
          <a:p>
            <a:pPr algn="l"/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Key omegas come from plants and fish/algae</a:t>
            </a:r>
            <a:endParaRPr lang="en-US" sz="4000" b="1" dirty="0">
              <a:solidFill>
                <a:schemeClr val="bg1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B5D9A3-5024-3B6F-20B5-EBDCC3BEE5CC}"/>
              </a:ext>
            </a:extLst>
          </p:cNvPr>
          <p:cNvSpPr txBox="1"/>
          <p:nvPr/>
        </p:nvSpPr>
        <p:spPr>
          <a:xfrm>
            <a:off x="4562474" y="9354231"/>
            <a:ext cx="9163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primarily plant-based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🐟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primarily marine/algal-based</a:t>
            </a:r>
            <a:endParaRPr lang="en-US" sz="2400" dirty="0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2CAAC329-F624-0D85-380E-8B32FFCF5DEC}"/>
              </a:ext>
            </a:extLst>
          </p:cNvPr>
          <p:cNvSpPr/>
          <p:nvPr/>
        </p:nvSpPr>
        <p:spPr>
          <a:xfrm>
            <a:off x="0" y="1447800"/>
            <a:ext cx="18288000" cy="0"/>
          </a:xfrm>
          <a:prstGeom prst="line">
            <a:avLst/>
          </a:prstGeom>
          <a:ln w="95250" cap="flat">
            <a:solidFill>
              <a:srgbClr val="ADBC9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FD31575-FFA0-10A6-50B4-A14C733456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268620"/>
              </p:ext>
            </p:extLst>
          </p:nvPr>
        </p:nvGraphicFramePr>
        <p:xfrm>
          <a:off x="490601" y="1973580"/>
          <a:ext cx="17306796" cy="697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6699">
                  <a:extLst>
                    <a:ext uri="{9D8B030D-6E8A-4147-A177-3AD203B41FA5}">
                      <a16:colId xmlns:a16="http://schemas.microsoft.com/office/drawing/2014/main" val="2768305173"/>
                    </a:ext>
                  </a:extLst>
                </a:gridCol>
                <a:gridCol w="4326699">
                  <a:extLst>
                    <a:ext uri="{9D8B030D-6E8A-4147-A177-3AD203B41FA5}">
                      <a16:colId xmlns:a16="http://schemas.microsoft.com/office/drawing/2014/main" val="923861"/>
                    </a:ext>
                  </a:extLst>
                </a:gridCol>
                <a:gridCol w="4326699">
                  <a:extLst>
                    <a:ext uri="{9D8B030D-6E8A-4147-A177-3AD203B41FA5}">
                      <a16:colId xmlns:a16="http://schemas.microsoft.com/office/drawing/2014/main" val="898544602"/>
                    </a:ext>
                  </a:extLst>
                </a:gridCol>
                <a:gridCol w="4326699">
                  <a:extLst>
                    <a:ext uri="{9D8B030D-6E8A-4147-A177-3AD203B41FA5}">
                      <a16:colId xmlns:a16="http://schemas.microsoft.com/office/drawing/2014/main" val="462734304"/>
                    </a:ext>
                  </a:extLst>
                </a:gridCol>
              </a:tblGrid>
              <a:tr h="609601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3200" b="1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ALA</a:t>
                      </a:r>
                      <a:r>
                        <a:rPr lang="en-US" sz="280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800" dirty="0">
                        <a:solidFill>
                          <a:srgbClr val="0D203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2000" b="0" dirty="0">
                          <a:solidFill>
                            <a:srgbClr val="0D203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(alpha-linolenic acid) </a:t>
                      </a:r>
                      <a:endParaRPr lang="en-US" sz="2000" b="0" dirty="0">
                        <a:solidFill>
                          <a:srgbClr val="0D2039"/>
                        </a:solidFill>
                      </a:endParaRPr>
                    </a:p>
                  </a:txBody>
                  <a:tcPr marL="182880" marR="18288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800" dirty="0">
                        <a:solidFill>
                          <a:srgbClr val="0D203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D203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000" b="0" dirty="0" err="1">
                          <a:solidFill>
                            <a:srgbClr val="0D203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stearidonic</a:t>
                      </a:r>
                      <a:r>
                        <a:rPr lang="en-US" sz="2000" b="0" dirty="0">
                          <a:solidFill>
                            <a:srgbClr val="0D203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acid)</a:t>
                      </a:r>
                    </a:p>
                  </a:txBody>
                  <a:tcPr marL="182880" marR="18288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EPA</a:t>
                      </a:r>
                      <a:r>
                        <a:rPr lang="en-US" sz="320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</a:t>
                      </a:r>
                      <a:r>
                        <a:rPr lang="en-US" sz="3200" b="1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DHA</a:t>
                      </a:r>
                      <a:r>
                        <a:rPr lang="en-US" sz="320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D203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000" b="0" dirty="0" err="1">
                          <a:solidFill>
                            <a:srgbClr val="0D203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eicosapentaenoic</a:t>
                      </a:r>
                      <a:r>
                        <a:rPr lang="en-US" sz="2000" b="0" dirty="0">
                          <a:solidFill>
                            <a:srgbClr val="0D203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docosahexaenoic acid) </a:t>
                      </a:r>
                    </a:p>
                  </a:txBody>
                  <a:tcPr marL="182880" marR="18288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800" dirty="0">
                        <a:solidFill>
                          <a:srgbClr val="0D203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D203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(gamma-linolenic acid)</a:t>
                      </a:r>
                    </a:p>
                  </a:txBody>
                  <a:tcPr marL="182880" marR="1828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4962602"/>
                  </a:ext>
                </a:extLst>
              </a:tr>
              <a:tr h="3409949">
                <a:tc>
                  <a:txBody>
                    <a:bodyPr/>
                    <a:lstStyle/>
                    <a:p>
                      <a:pPr marL="457200" indent="-4572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only </a:t>
                      </a:r>
                      <a:r>
                        <a:rPr lang="en-US" sz="2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biologically essential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omega-3</a:t>
                      </a:r>
                    </a:p>
                    <a:p>
                      <a:pPr marL="457200" indent="-4572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Every cell in our bodies requires ALA to function healthfully</a:t>
                      </a:r>
                    </a:p>
                    <a:p>
                      <a:pPr marL="457200" indent="-4572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 must get ALA from our diets 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nuts, seeds, leafy greens, etc.</a:t>
                      </a:r>
                    </a:p>
                  </a:txBody>
                  <a:tcPr marL="182880" marR="182880">
                    <a:noFill/>
                  </a:tcPr>
                </a:tc>
                <a:tc>
                  <a:txBody>
                    <a:bodyPr/>
                    <a:lstStyle/>
                    <a:p>
                      <a:pPr marL="571500" lvl="0" indent="-5715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humans make SDA from ALA as an intermediary step to making EPA and DHA </a:t>
                      </a:r>
                    </a:p>
                    <a:p>
                      <a:pPr marL="571500" lvl="0" indent="-5715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SDA has 8-10x better conversion efficiency to EPA than ALA</a:t>
                      </a:r>
                    </a:p>
                  </a:txBody>
                  <a:tcPr marL="182880" marR="182880">
                    <a:noFill/>
                  </a:tcPr>
                </a:tc>
                <a:tc>
                  <a:txBody>
                    <a:bodyPr/>
                    <a:lstStyle/>
                    <a:p>
                      <a:pPr marL="571500" lvl="0" indent="-5715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 chain omega-3 fatty acids derived from ALA &amp; SDA</a:t>
                      </a:r>
                    </a:p>
                    <a:p>
                      <a:pPr marL="571500" lvl="0" indent="-5715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Produce anti-inflammatory compounds that reduce chronic inflammation, support heart health, enhance brain, eye, nervous system structure, support mood and well-being</a:t>
                      </a:r>
                    </a:p>
                  </a:txBody>
                  <a:tcPr marL="182880" marR="182880">
                    <a:noFill/>
                  </a:tcPr>
                </a:tc>
                <a:tc>
                  <a:txBody>
                    <a:bodyPr/>
                    <a:lstStyle/>
                    <a:p>
                      <a:pPr marL="571500" lvl="0" indent="-5715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 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unusual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ANTI-inflammatory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omega-6 fatty acid with skin and hormonal balance activity.</a:t>
                      </a:r>
                      <a:endParaRPr lang="en-US" sz="2800" dirty="0"/>
                    </a:p>
                  </a:txBody>
                  <a:tcPr marL="182880" marR="1828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641312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85C0BD7-615E-6ABA-6D70-CBBCC420A99B}"/>
              </a:ext>
            </a:extLst>
          </p:cNvPr>
          <p:cNvSpPr txBox="1"/>
          <p:nvPr/>
        </p:nvSpPr>
        <p:spPr>
          <a:xfrm>
            <a:off x="1447800" y="1643468"/>
            <a:ext cx="914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🌿</a:t>
            </a:r>
            <a:endParaRPr lang="en-US" sz="5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41D4D3-26D9-EFA1-2045-C805EB16ACBC}"/>
              </a:ext>
            </a:extLst>
          </p:cNvPr>
          <p:cNvSpPr txBox="1"/>
          <p:nvPr/>
        </p:nvSpPr>
        <p:spPr>
          <a:xfrm>
            <a:off x="11430000" y="1668370"/>
            <a:ext cx="253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🐟</a:t>
            </a:r>
            <a:endParaRPr lang="en-US" sz="5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370F0F-2092-9865-D298-0E1DAA300263}"/>
              </a:ext>
            </a:extLst>
          </p:cNvPr>
          <p:cNvSpPr txBox="1"/>
          <p:nvPr/>
        </p:nvSpPr>
        <p:spPr>
          <a:xfrm>
            <a:off x="5791200" y="1668370"/>
            <a:ext cx="914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🌿</a:t>
            </a:r>
            <a:endParaRPr lang="en-US" sz="5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B47B0A-17D4-3001-9783-18B421D740D5}"/>
              </a:ext>
            </a:extLst>
          </p:cNvPr>
          <p:cNvSpPr txBox="1"/>
          <p:nvPr/>
        </p:nvSpPr>
        <p:spPr>
          <a:xfrm>
            <a:off x="14401800" y="1668370"/>
            <a:ext cx="914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🌿</a:t>
            </a:r>
            <a:endParaRPr lang="en-US" sz="54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D04A8D2-C8CF-5E8C-305D-7FE35ABEA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7213" y="8926830"/>
            <a:ext cx="1635443" cy="1090295"/>
          </a:xfrm>
          <a:prstGeom prst="rect">
            <a:avLst/>
          </a:prstGeom>
        </p:spPr>
      </p:pic>
      <p:pic>
        <p:nvPicPr>
          <p:cNvPr id="14" name="Picture 13" descr="A logo with a flower&#10;&#10;AI-generated content may be incorrect.">
            <a:extLst>
              <a:ext uri="{FF2B5EF4-FFF2-40B4-BE49-F238E27FC236}">
                <a16:creationId xmlns:a16="http://schemas.microsoft.com/office/drawing/2014/main" id="{5270E372-44CB-9F22-DCDB-3E8A4BA4A8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673" y="8984664"/>
            <a:ext cx="1615827" cy="10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86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lose-up of a white flower&#10;&#10;AI-generated content may be incorrect.">
            <a:extLst>
              <a:ext uri="{FF2B5EF4-FFF2-40B4-BE49-F238E27FC236}">
                <a16:creationId xmlns:a16="http://schemas.microsoft.com/office/drawing/2014/main" id="{793177B5-6712-F4E4-216E-B93F6A6C1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77" r="50819" b="26927"/>
          <a:stretch>
            <a:fillRect/>
          </a:stretch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53B97E6-BAFC-0CFF-1023-BF01684559E3}"/>
              </a:ext>
            </a:extLst>
          </p:cNvPr>
          <p:cNvSpPr txBox="1">
            <a:spLocks/>
          </p:cNvSpPr>
          <p:nvPr/>
        </p:nvSpPr>
        <p:spPr>
          <a:xfrm>
            <a:off x="490603" y="185924"/>
            <a:ext cx="17306794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b="1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Ahiflower: Nature’s </a:t>
            </a:r>
            <a:r>
              <a:rPr lang="fr-FR" b="1" dirty="0" err="1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richest</a:t>
            </a:r>
            <a:r>
              <a:rPr lang="fr-FR" b="1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source of omega-3, PLUS GLA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97DC3B95-60C6-CAEF-2829-A8E1F0DD2FB5}"/>
              </a:ext>
            </a:extLst>
          </p:cNvPr>
          <p:cNvSpPr txBox="1"/>
          <p:nvPr/>
        </p:nvSpPr>
        <p:spPr>
          <a:xfrm>
            <a:off x="1349715" y="2048910"/>
            <a:ext cx="15909585" cy="771957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499"/>
              </a:lnSpc>
            </a:pPr>
            <a:endParaRPr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7937AB77-879F-A8F7-DCBD-1ADDFB9AF86A}"/>
              </a:ext>
            </a:extLst>
          </p:cNvPr>
          <p:cNvSpPr/>
          <p:nvPr/>
        </p:nvSpPr>
        <p:spPr>
          <a:xfrm>
            <a:off x="16350262" y="8952537"/>
            <a:ext cx="1635443" cy="1090295"/>
          </a:xfrm>
          <a:custGeom>
            <a:avLst/>
            <a:gdLst/>
            <a:ahLst/>
            <a:cxnLst/>
            <a:rect l="l" t="t" r="r" b="b"/>
            <a:pathLst>
              <a:path w="1635443" h="1090295">
                <a:moveTo>
                  <a:pt x="0" y="0"/>
                </a:moveTo>
                <a:lnTo>
                  <a:pt x="1635443" y="0"/>
                </a:lnTo>
                <a:lnTo>
                  <a:pt x="1635443" y="1090296"/>
                </a:lnTo>
                <a:lnTo>
                  <a:pt x="0" y="10902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 descr="A logo with a flower&#10;&#10;AI-generated content may be incorrect.">
            <a:extLst>
              <a:ext uri="{FF2B5EF4-FFF2-40B4-BE49-F238E27FC236}">
                <a16:creationId xmlns:a16="http://schemas.microsoft.com/office/drawing/2014/main" id="{DDF57FB2-9D75-9A6B-4C86-5A228B3A19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673" y="8984664"/>
            <a:ext cx="1615827" cy="10772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8787725-7D4C-1087-EA2D-CA45C5DD7E11}"/>
              </a:ext>
            </a:extLst>
          </p:cNvPr>
          <p:cNvSpPr/>
          <p:nvPr/>
        </p:nvSpPr>
        <p:spPr>
          <a:xfrm>
            <a:off x="490603" y="2048910"/>
            <a:ext cx="9948191" cy="7361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E2FD855F-F8C1-4F00-8591-1F0465620BD1}"/>
              </a:ext>
            </a:extLst>
          </p:cNvPr>
          <p:cNvSpPr/>
          <p:nvPr/>
        </p:nvSpPr>
        <p:spPr>
          <a:xfrm>
            <a:off x="762000" y="8406151"/>
            <a:ext cx="1668667" cy="565417"/>
          </a:xfrm>
          <a:custGeom>
            <a:avLst/>
            <a:gdLst/>
            <a:ahLst/>
            <a:cxnLst/>
            <a:rect l="l" t="t" r="r" b="b"/>
            <a:pathLst>
              <a:path w="2951212" h="999998">
                <a:moveTo>
                  <a:pt x="0" y="0"/>
                </a:moveTo>
                <a:lnTo>
                  <a:pt x="2951212" y="0"/>
                </a:lnTo>
                <a:lnTo>
                  <a:pt x="2951212" y="999997"/>
                </a:lnTo>
                <a:lnTo>
                  <a:pt x="0" y="9999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ECC976A-DB63-CC61-3CAD-D7F72C2B7C57}"/>
              </a:ext>
            </a:extLst>
          </p:cNvPr>
          <p:cNvSpPr/>
          <p:nvPr/>
        </p:nvSpPr>
        <p:spPr>
          <a:xfrm>
            <a:off x="2531226" y="8467326"/>
            <a:ext cx="1934160" cy="516269"/>
          </a:xfrm>
          <a:custGeom>
            <a:avLst/>
            <a:gdLst/>
            <a:ahLst/>
            <a:cxnLst/>
            <a:rect l="l" t="t" r="r" b="b"/>
            <a:pathLst>
              <a:path w="2859357" h="763224">
                <a:moveTo>
                  <a:pt x="0" y="0"/>
                </a:moveTo>
                <a:lnTo>
                  <a:pt x="2859357" y="0"/>
                </a:lnTo>
                <a:lnTo>
                  <a:pt x="2859357" y="763224"/>
                </a:lnTo>
                <a:lnTo>
                  <a:pt x="0" y="7632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6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5485CA1-3A88-E3BA-ED50-DA16BA513C4A}"/>
              </a:ext>
            </a:extLst>
          </p:cNvPr>
          <p:cNvSpPr/>
          <p:nvPr/>
        </p:nvSpPr>
        <p:spPr>
          <a:xfrm>
            <a:off x="6775498" y="8444153"/>
            <a:ext cx="1716661" cy="595537"/>
          </a:xfrm>
          <a:custGeom>
            <a:avLst/>
            <a:gdLst/>
            <a:ahLst/>
            <a:cxnLst/>
            <a:rect l="l" t="t" r="r" b="b"/>
            <a:pathLst>
              <a:path w="2537818" h="880410">
                <a:moveTo>
                  <a:pt x="0" y="0"/>
                </a:moveTo>
                <a:lnTo>
                  <a:pt x="2537818" y="0"/>
                </a:lnTo>
                <a:lnTo>
                  <a:pt x="2537818" y="880409"/>
                </a:lnTo>
                <a:lnTo>
                  <a:pt x="0" y="8804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005" b="-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ADC7BF2-086A-1E86-D17F-91200F5F9AF2}"/>
              </a:ext>
            </a:extLst>
          </p:cNvPr>
          <p:cNvSpPr/>
          <p:nvPr/>
        </p:nvSpPr>
        <p:spPr>
          <a:xfrm>
            <a:off x="8543521" y="8495481"/>
            <a:ext cx="1531696" cy="438857"/>
          </a:xfrm>
          <a:custGeom>
            <a:avLst/>
            <a:gdLst/>
            <a:ahLst/>
            <a:cxnLst/>
            <a:rect l="l" t="t" r="r" b="b"/>
            <a:pathLst>
              <a:path w="2264376" h="648782">
                <a:moveTo>
                  <a:pt x="0" y="0"/>
                </a:moveTo>
                <a:lnTo>
                  <a:pt x="2264376" y="0"/>
                </a:lnTo>
                <a:lnTo>
                  <a:pt x="2264376" y="648782"/>
                </a:lnTo>
                <a:lnTo>
                  <a:pt x="0" y="6487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18666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0D2DF9-49BD-8F72-DF4F-6E0F17877FD6}"/>
              </a:ext>
            </a:extLst>
          </p:cNvPr>
          <p:cNvSpPr txBox="1"/>
          <p:nvPr/>
        </p:nvSpPr>
        <p:spPr>
          <a:xfrm>
            <a:off x="609600" y="2277060"/>
            <a:ext cx="9676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Over ten years of research and clinical trials (so far!)…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C665CA-2900-F977-D6A3-153F4FAA7BEA}"/>
              </a:ext>
            </a:extLst>
          </p:cNvPr>
          <p:cNvSpPr txBox="1"/>
          <p:nvPr/>
        </p:nvSpPr>
        <p:spPr>
          <a:xfrm>
            <a:off x="11297905" y="8103341"/>
            <a:ext cx="40713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Ahiflower</a:t>
            </a: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Buglossoides</a:t>
            </a: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arvensis)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A3CAAFC-F7C7-C64A-24EA-32CEAD0F080A}"/>
              </a:ext>
            </a:extLst>
          </p:cNvPr>
          <p:cNvSpPr/>
          <p:nvPr/>
        </p:nvSpPr>
        <p:spPr>
          <a:xfrm>
            <a:off x="490604" y="3093824"/>
            <a:ext cx="9948190" cy="1350643"/>
          </a:xfrm>
          <a:prstGeom prst="rect">
            <a:avLst/>
          </a:prstGeom>
          <a:solidFill>
            <a:srgbClr val="D3DB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FCB34F36-2AB8-90E8-812D-9B3C8D16FC32}"/>
              </a:ext>
            </a:extLst>
          </p:cNvPr>
          <p:cNvSpPr/>
          <p:nvPr/>
        </p:nvSpPr>
        <p:spPr>
          <a:xfrm>
            <a:off x="4440187" y="8425754"/>
            <a:ext cx="2217417" cy="557841"/>
          </a:xfrm>
          <a:custGeom>
            <a:avLst/>
            <a:gdLst/>
            <a:ahLst/>
            <a:cxnLst/>
            <a:rect l="l" t="t" r="r" b="b"/>
            <a:pathLst>
              <a:path w="3278108" h="824681">
                <a:moveTo>
                  <a:pt x="0" y="0"/>
                </a:moveTo>
                <a:lnTo>
                  <a:pt x="3278108" y="0"/>
                </a:lnTo>
                <a:lnTo>
                  <a:pt x="3278108" y="824681"/>
                </a:lnTo>
                <a:lnTo>
                  <a:pt x="0" y="82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0E2E4E-75DB-093D-6922-4ABD163C45E9}"/>
              </a:ext>
            </a:extLst>
          </p:cNvPr>
          <p:cNvSpPr txBox="1"/>
          <p:nvPr/>
        </p:nvSpPr>
        <p:spPr>
          <a:xfrm>
            <a:off x="4701600" y="3401601"/>
            <a:ext cx="25247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34E31A-9E9E-5920-296D-B8112682F0E8}"/>
              </a:ext>
            </a:extLst>
          </p:cNvPr>
          <p:cNvSpPr txBox="1"/>
          <p:nvPr/>
        </p:nvSpPr>
        <p:spPr>
          <a:xfrm>
            <a:off x="3456567" y="3093824"/>
            <a:ext cx="178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47FE5A-A4AE-3D77-E823-66702D39B805}"/>
              </a:ext>
            </a:extLst>
          </p:cNvPr>
          <p:cNvSpPr txBox="1"/>
          <p:nvPr/>
        </p:nvSpPr>
        <p:spPr>
          <a:xfrm>
            <a:off x="7961234" y="3419201"/>
            <a:ext cx="25247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animal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DE3639-1A47-D4CD-8A4F-3376FBC9EAF6}"/>
              </a:ext>
            </a:extLst>
          </p:cNvPr>
          <p:cNvSpPr txBox="1"/>
          <p:nvPr/>
        </p:nvSpPr>
        <p:spPr>
          <a:xfrm>
            <a:off x="5963983" y="3093824"/>
            <a:ext cx="2859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8D1E39-8344-E4E0-5B40-00E68BA7EBFC}"/>
              </a:ext>
            </a:extLst>
          </p:cNvPr>
          <p:cNvSpPr txBox="1"/>
          <p:nvPr/>
        </p:nvSpPr>
        <p:spPr>
          <a:xfrm>
            <a:off x="490602" y="3401601"/>
            <a:ext cx="29659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Clinical trials: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D211A7-C949-1CF2-1F66-CAE53A2532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133" y="4709757"/>
            <a:ext cx="4065442" cy="16056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867D23-E002-190C-E752-B2056F7648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08289" y="4680124"/>
            <a:ext cx="4035711" cy="17629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227DFFF-7159-5A3E-24E9-AB8045BAF2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50988" y="6774429"/>
            <a:ext cx="5024230" cy="10020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32D7CD-3B84-F679-2319-97AC12B0BF90}"/>
              </a:ext>
            </a:extLst>
          </p:cNvPr>
          <p:cNvSpPr/>
          <p:nvPr/>
        </p:nvSpPr>
        <p:spPr>
          <a:xfrm>
            <a:off x="762000" y="6443060"/>
            <a:ext cx="4065442" cy="17629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1FA5B5F-2939-2665-B07F-C0195D2B13C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6803" y="6434367"/>
            <a:ext cx="4029858" cy="3617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FB9EE8-DA5D-78DA-CCAB-290EE95EDD4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6365" y="6814179"/>
            <a:ext cx="3956823" cy="7893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44B9D0C-1609-E3FB-F988-304EAC01A977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b="34792"/>
          <a:stretch>
            <a:fillRect/>
          </a:stretch>
        </p:blipFill>
        <p:spPr>
          <a:xfrm>
            <a:off x="854115" y="7662953"/>
            <a:ext cx="2498686" cy="50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26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light bulb with a light bulb in the middle&#10;&#10;AI-generated content may be incorrect.">
            <a:extLst>
              <a:ext uri="{FF2B5EF4-FFF2-40B4-BE49-F238E27FC236}">
                <a16:creationId xmlns:a16="http://schemas.microsoft.com/office/drawing/2014/main" id="{F15CB7FE-98D8-F71B-B092-1B76DDDED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05"/>
          <a:stretch>
            <a:fillRect/>
          </a:stretch>
        </p:blipFill>
        <p:spPr>
          <a:xfrm>
            <a:off x="5300826" y="1447800"/>
            <a:ext cx="6960415" cy="8333147"/>
          </a:xfrm>
          <a:prstGeom prst="rect">
            <a:avLst/>
          </a:prstGeom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CD47933D-3B96-DCAD-318D-9F79941A9F98}"/>
              </a:ext>
            </a:extLst>
          </p:cNvPr>
          <p:cNvSpPr/>
          <p:nvPr/>
        </p:nvSpPr>
        <p:spPr>
          <a:xfrm>
            <a:off x="0" y="1447800"/>
            <a:ext cx="18288000" cy="0"/>
          </a:xfrm>
          <a:prstGeom prst="line">
            <a:avLst/>
          </a:prstGeom>
          <a:ln w="95250" cap="flat">
            <a:solidFill>
              <a:srgbClr val="ADBC9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819272D-898B-947B-BCC1-1FCCEC327912}"/>
              </a:ext>
            </a:extLst>
          </p:cNvPr>
          <p:cNvSpPr txBox="1">
            <a:spLocks/>
          </p:cNvSpPr>
          <p:nvPr/>
        </p:nvSpPr>
        <p:spPr>
          <a:xfrm>
            <a:off x="490603" y="185924"/>
            <a:ext cx="17306794" cy="10668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Breakthrough science on plant-based omegas has proven old thinking wrong</a:t>
            </a:r>
            <a:endParaRPr lang="en-US" sz="4000" b="1" dirty="0">
              <a:solidFill>
                <a:schemeClr val="bg1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B2131B-FC01-697E-2F35-88CC93F34EBB}"/>
              </a:ext>
            </a:extLst>
          </p:cNvPr>
          <p:cNvSpPr txBox="1"/>
          <p:nvPr/>
        </p:nvSpPr>
        <p:spPr>
          <a:xfrm>
            <a:off x="490603" y="2171700"/>
            <a:ext cx="690079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latin typeface="Arial"/>
                <a:cs typeface="Arial"/>
              </a:rPr>
              <a:t>What we thought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E7A29B-7DCE-4BD1-1EBC-7F3028626385}"/>
              </a:ext>
            </a:extLst>
          </p:cNvPr>
          <p:cNvSpPr txBox="1"/>
          <p:nvPr/>
        </p:nvSpPr>
        <p:spPr>
          <a:xfrm>
            <a:off x="10896602" y="2177350"/>
            <a:ext cx="613879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latin typeface="Arial"/>
                <a:cs typeface="Arial"/>
              </a:rPr>
              <a:t>What we have learned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4D6E25-EE6D-DB71-5D82-8D96B42E5C65}"/>
              </a:ext>
            </a:extLst>
          </p:cNvPr>
          <p:cNvSpPr txBox="1"/>
          <p:nvPr/>
        </p:nvSpPr>
        <p:spPr>
          <a:xfrm>
            <a:off x="490603" y="3435340"/>
            <a:ext cx="6291198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dirty="0"/>
              <a:t>We can’t make enough EPA and DHA in our bodies from ALA to meet the body’s needs to fight inflammaging, so </a:t>
            </a:r>
            <a:r>
              <a:rPr lang="en-US" sz="3600" b="1" dirty="0"/>
              <a:t>we need to supplement with pre-formed EPA &amp; DHA</a:t>
            </a:r>
            <a:r>
              <a:rPr lang="en-US" sz="3600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99F5FE-8D57-B894-740C-304A1BC59549}"/>
              </a:ext>
            </a:extLst>
          </p:cNvPr>
          <p:cNvSpPr txBox="1"/>
          <p:nvPr/>
        </p:nvSpPr>
        <p:spPr>
          <a:xfrm>
            <a:off x="10951978" y="3435340"/>
            <a:ext cx="6584908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dirty="0"/>
              <a:t>There is a step in-between: </a:t>
            </a:r>
            <a:r>
              <a:rPr lang="en-US" sz="3600" b="1" dirty="0"/>
              <a:t>when there is enough ALA+SDA available, our bodies make EPA &amp; DHA to meet its needs</a:t>
            </a:r>
            <a:r>
              <a:rPr lang="en-US" sz="3600" dirty="0"/>
              <a:t>, comparably to when we supplement with it.</a:t>
            </a:r>
            <a:endParaRPr lang="en-US" sz="36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1C79EB4-B4C0-817C-1F5B-3763FF82C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7213" y="8926830"/>
            <a:ext cx="1635443" cy="1090295"/>
          </a:xfrm>
          <a:prstGeom prst="rect">
            <a:avLst/>
          </a:prstGeom>
        </p:spPr>
      </p:pic>
      <p:pic>
        <p:nvPicPr>
          <p:cNvPr id="18" name="Picture 17" descr="A logo with a flower&#10;&#10;AI-generated content may be incorrect.">
            <a:extLst>
              <a:ext uri="{FF2B5EF4-FFF2-40B4-BE49-F238E27FC236}">
                <a16:creationId xmlns:a16="http://schemas.microsoft.com/office/drawing/2014/main" id="{D8AABEC8-0062-5B1F-1549-7FB868C212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673" y="8984664"/>
            <a:ext cx="1615827" cy="10772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E6C21D7-7FB2-7373-0ECB-331FD512F889}"/>
              </a:ext>
            </a:extLst>
          </p:cNvPr>
          <p:cNvSpPr txBox="1"/>
          <p:nvPr/>
        </p:nvSpPr>
        <p:spPr>
          <a:xfrm>
            <a:off x="280042" y="8953500"/>
            <a:ext cx="10768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Metherel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AH (2024) BBA - Molecular and Cell Biology of Lipids 1869, 159422. DOI: 10.1016/j.bbalip.2023.159422 </a:t>
            </a:r>
          </a:p>
          <a:p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Metherel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et al (2024) J Lipid Res 65(6) 100548. DOI: 10.1016/j.jlr.2024.100548</a:t>
            </a:r>
          </a:p>
          <a:p>
            <a:pPr>
              <a:defRPr/>
            </a:pP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Rotarescu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 (2024) J </a:t>
            </a: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Biochem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131:109689 DOI: 10.1016/j.jnutbio.2024.109689</a:t>
            </a:r>
          </a:p>
          <a:p>
            <a:pPr>
              <a:defRPr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Seidel et al (2024) Front </a:t>
            </a: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11:1359958. DOI: 10.3389/fnut.2024.1359958 </a:t>
            </a:r>
          </a:p>
        </p:txBody>
      </p:sp>
    </p:spTree>
    <p:extLst>
      <p:ext uri="{BB962C8B-B14F-4D97-AF65-F5344CB8AC3E}">
        <p14:creationId xmlns:p14="http://schemas.microsoft.com/office/powerpoint/2010/main" val="2815486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5ED24-762B-0DCC-0080-46DC305C2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0">
            <a:extLst>
              <a:ext uri="{FF2B5EF4-FFF2-40B4-BE49-F238E27FC236}">
                <a16:creationId xmlns:a16="http://schemas.microsoft.com/office/drawing/2014/main" id="{155026AE-0D71-1914-4616-738B3A825D72}"/>
              </a:ext>
            </a:extLst>
          </p:cNvPr>
          <p:cNvSpPr/>
          <p:nvPr/>
        </p:nvSpPr>
        <p:spPr>
          <a:xfrm>
            <a:off x="7467600" y="2247616"/>
            <a:ext cx="10558397" cy="6591579"/>
          </a:xfrm>
          <a:custGeom>
            <a:avLst/>
            <a:gdLst/>
            <a:ahLst/>
            <a:cxnLst/>
            <a:rect l="l" t="t" r="r" b="b"/>
            <a:pathLst>
              <a:path w="8161837" h="4591033">
                <a:moveTo>
                  <a:pt x="0" y="0"/>
                </a:moveTo>
                <a:lnTo>
                  <a:pt x="8161837" y="0"/>
                </a:lnTo>
                <a:lnTo>
                  <a:pt x="8161837" y="4591033"/>
                </a:lnTo>
                <a:lnTo>
                  <a:pt x="0" y="45910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0C6E2C-52BF-D295-5C18-5549202291DC}"/>
              </a:ext>
            </a:extLst>
          </p:cNvPr>
          <p:cNvSpPr txBox="1"/>
          <p:nvPr/>
        </p:nvSpPr>
        <p:spPr>
          <a:xfrm>
            <a:off x="490603" y="2323393"/>
            <a:ext cx="635545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fontAlgn="auto">
              <a:spcBef>
                <a:spcPct val="0"/>
              </a:spcBef>
              <a:spcAft>
                <a:spcPts val="1800"/>
              </a:spcAft>
              <a:buClrTx/>
              <a:buSzTx/>
              <a:tabLst/>
              <a:defRPr kumimoji="0" sz="36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200" dirty="0"/>
              <a:t>Sustainability factors of marine derived EPA and DHA have been a catalyst for researchers digging deeper into how plant-based omegas can impact inflammation, metabolic pathways and clinical outcomes.</a:t>
            </a: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F2C1899B-AA76-8282-28CC-7DC33B5FBBE4}"/>
              </a:ext>
            </a:extLst>
          </p:cNvPr>
          <p:cNvSpPr/>
          <p:nvPr/>
        </p:nvSpPr>
        <p:spPr>
          <a:xfrm>
            <a:off x="0" y="1447800"/>
            <a:ext cx="18288000" cy="0"/>
          </a:xfrm>
          <a:prstGeom prst="line">
            <a:avLst/>
          </a:prstGeom>
          <a:ln w="95250" cap="flat">
            <a:solidFill>
              <a:srgbClr val="ADBC9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3FBEA33-DE6D-9B0C-562F-58248D66EDDC}"/>
              </a:ext>
            </a:extLst>
          </p:cNvPr>
          <p:cNvSpPr txBox="1">
            <a:spLocks/>
          </p:cNvSpPr>
          <p:nvPr/>
        </p:nvSpPr>
        <p:spPr>
          <a:xfrm>
            <a:off x="490603" y="185924"/>
            <a:ext cx="17306794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In addition, marine omega-3 sources </a:t>
            </a:r>
            <a:r>
              <a:rPr lang="fr-FR" b="1" dirty="0" err="1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can’t</a:t>
            </a:r>
            <a:r>
              <a:rPr lang="fr-FR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meet</a:t>
            </a:r>
            <a:r>
              <a:rPr lang="fr-FR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global recommendations sustainably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F27F26-AF4E-2B39-2747-9A763ED67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7213" y="8926830"/>
            <a:ext cx="1635443" cy="1090295"/>
          </a:xfrm>
          <a:prstGeom prst="rect">
            <a:avLst/>
          </a:prstGeom>
        </p:spPr>
      </p:pic>
      <p:pic>
        <p:nvPicPr>
          <p:cNvPr id="10" name="Picture 9" descr="A logo with a flower&#10;&#10;AI-generated content may be incorrect.">
            <a:extLst>
              <a:ext uri="{FF2B5EF4-FFF2-40B4-BE49-F238E27FC236}">
                <a16:creationId xmlns:a16="http://schemas.microsoft.com/office/drawing/2014/main" id="{6E373B52-2D0C-D93C-1ED4-329F62CF3F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673" y="8984664"/>
            <a:ext cx="1615827" cy="10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93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540E6-1F77-9F6F-61F5-014E04429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09D9E9F-BE28-8E84-D214-A717E1BFB416}"/>
              </a:ext>
            </a:extLst>
          </p:cNvPr>
          <p:cNvSpPr/>
          <p:nvPr/>
        </p:nvSpPr>
        <p:spPr>
          <a:xfrm>
            <a:off x="0" y="1818338"/>
            <a:ext cx="6888400" cy="2258362"/>
          </a:xfrm>
          <a:prstGeom prst="rect">
            <a:avLst/>
          </a:prstGeom>
          <a:solidFill>
            <a:srgbClr val="0D20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AA008-B174-EB98-67C1-6C3270357DAF}"/>
              </a:ext>
            </a:extLst>
          </p:cNvPr>
          <p:cNvSpPr txBox="1">
            <a:spLocks/>
          </p:cNvSpPr>
          <p:nvPr/>
        </p:nvSpPr>
        <p:spPr>
          <a:xfrm>
            <a:off x="490603" y="1884450"/>
            <a:ext cx="5987280" cy="6322998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00000"/>
              </a:lnSpc>
              <a:spcAft>
                <a:spcPts val="900"/>
              </a:spcAft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Yu Gothic UI" panose="020B0500000000000000" pitchFamily="34" charset="-128"/>
                <a:cs typeface="Arial" panose="020B0604020202020204" pitchFamily="34" charset="0"/>
              </a:rPr>
              <a:t>Ahiflower consistently and effectively raises EPA in red blood cell and plasma EPA levels in humans</a:t>
            </a:r>
            <a:endParaRPr lang="en-US" b="1" strike="sngStrike" dirty="0">
              <a:solidFill>
                <a:schemeClr val="bg1"/>
              </a:solidFill>
              <a:latin typeface="Arial" panose="020B0604020202020204" pitchFamily="34" charset="0"/>
              <a:ea typeface="Yu Gothic UI" panose="020B0500000000000000" pitchFamily="34" charset="-128"/>
              <a:cs typeface="Arial" panose="020B0604020202020204" pitchFamily="34" charset="0"/>
            </a:endParaRPr>
          </a:p>
          <a:p>
            <a:pPr algn="l" fontAlgn="base">
              <a:spcAft>
                <a:spcPts val="900"/>
              </a:spcAft>
            </a:pPr>
            <a:endParaRPr lang="en-US" b="1" dirty="0">
              <a:latin typeface="Arial" panose="020B0604020202020204" pitchFamily="34" charset="0"/>
              <a:ea typeface="Yu Gothic UI" panose="020B0500000000000000" pitchFamily="34" charset="-128"/>
              <a:cs typeface="Arial" panose="020B0604020202020204" pitchFamily="34" charset="0"/>
            </a:endParaRPr>
          </a:p>
          <a:p>
            <a:pPr marL="285750" indent="-285750" algn="l" fontAlgn="base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ea typeface="Yu Gothic UI" panose="020B0500000000000000" pitchFamily="34" charset="-128"/>
                <a:cs typeface="Arial" panose="020B0604020202020204" pitchFamily="34" charset="0"/>
              </a:rPr>
              <a:t>+64% RBC EPA in only 28 days, raising omega-3 index</a:t>
            </a:r>
          </a:p>
          <a:p>
            <a:pPr marL="285750" indent="-285750" algn="l" fontAlgn="base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ea typeface="Yu Gothic UI" panose="020B0500000000000000" pitchFamily="34" charset="-128"/>
                <a:cs typeface="Arial" panose="020B0604020202020204" pitchFamily="34" charset="0"/>
              </a:rPr>
              <a:t>Tripled plasma EPA levels in 20 days despite high background LA in healthy young males (Seidel 2024).</a:t>
            </a:r>
          </a:p>
          <a:p>
            <a:pPr marL="285750" indent="-285750" algn="l" fontAlgn="base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ea typeface="Yu Gothic UI" panose="020B0500000000000000" pitchFamily="34" charset="-128"/>
                <a:cs typeface="Arial" panose="020B0604020202020204" pitchFamily="34" charset="0"/>
              </a:rPr>
              <a:t>EPA supports the reduction of androgens by modulating insulin sensitivity and luteinizing hormone (LH) — beneficial for PCOS support (Li 2020 &amp; Raja-Khan 2014)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F5E83D-3BFA-38DD-D81A-2E227E523A8B}"/>
              </a:ext>
            </a:extLst>
          </p:cNvPr>
          <p:cNvSpPr txBox="1"/>
          <p:nvPr/>
        </p:nvSpPr>
        <p:spPr>
          <a:xfrm>
            <a:off x="12276666" y="8536011"/>
            <a:ext cx="457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600" dirty="0">
                <a:latin typeface="Arial" panose="020B0604020202020204" pitchFamily="34" charset="0"/>
                <a:ea typeface="Yu Gothic UI" panose="020B0500000000000000" pitchFamily="34" charset="-128"/>
                <a:cs typeface="Arial" panose="020B0604020202020204" pitchFamily="34" charset="0"/>
              </a:rPr>
              <a:t>Lefort (2016) </a:t>
            </a:r>
            <a:r>
              <a:rPr lang="en-US" sz="1600" i="1" dirty="0">
                <a:latin typeface="Arial" panose="020B0604020202020204" pitchFamily="34" charset="0"/>
                <a:ea typeface="Yu Gothic UI" panose="020B0500000000000000" pitchFamily="34" charset="-128"/>
                <a:cs typeface="Arial" panose="020B0604020202020204" pitchFamily="34" charset="0"/>
              </a:rPr>
              <a:t>J </a:t>
            </a:r>
            <a:r>
              <a:rPr lang="en-US" sz="1600" i="1" dirty="0" err="1">
                <a:latin typeface="Arial" panose="020B0604020202020204" pitchFamily="34" charset="0"/>
                <a:ea typeface="Yu Gothic UI" panose="020B0500000000000000" pitchFamily="34" charset="-128"/>
                <a:cs typeface="Arial" panose="020B0604020202020204" pitchFamily="34" charset="0"/>
              </a:rPr>
              <a:t>Nutr</a:t>
            </a:r>
            <a:r>
              <a:rPr lang="en-US" sz="1600" i="1" dirty="0">
                <a:latin typeface="Arial" panose="020B0604020202020204" pitchFamily="34" charset="0"/>
                <a:ea typeface="Yu Gothic UI" panose="020B0500000000000000" pitchFamily="34" charset="-128"/>
                <a:cs typeface="Arial" panose="020B0604020202020204" pitchFamily="34" charset="0"/>
              </a:rPr>
              <a:t> Sci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5:e2;1-12</a:t>
            </a:r>
          </a:p>
          <a:p>
            <a:pPr fontAlgn="base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Lefort (2017)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Nutrients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9:261; 1-17</a:t>
            </a:r>
          </a:p>
          <a:p>
            <a:pPr fontAlgn="base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Seidel (2024) 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Front.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Nutr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11:1359958. </a:t>
            </a:r>
          </a:p>
          <a:p>
            <a:pPr fontAlgn="base">
              <a:spcAft>
                <a:spcPts val="900"/>
              </a:spcAft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72E7FC-CCF7-872F-B20F-50EBC4A1CEAB}"/>
              </a:ext>
            </a:extLst>
          </p:cNvPr>
          <p:cNvSpPr txBox="1"/>
          <p:nvPr/>
        </p:nvSpPr>
        <p:spPr>
          <a:xfrm>
            <a:off x="387236" y="8536678"/>
            <a:ext cx="119054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A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 S et al. The effect of marine-based n-3 PUFAs supplementation on metabolic and inflammatory markers in patients with polycystic ovary syndrome: a systematic review and meta-analysis of randomized controlled trials. </a:t>
            </a:r>
            <a:r>
              <a:rPr lang="en-AU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Nutr</a:t>
            </a:r>
            <a:r>
              <a:rPr lang="en-A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Metab</a:t>
            </a:r>
            <a:r>
              <a:rPr lang="en-A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Cardiovasc Dis. 2020;30(8):1313-1323</a:t>
            </a:r>
          </a:p>
          <a:p>
            <a:pPr fontAlgn="base"/>
            <a:endParaRPr lang="en-AU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Raja-Khan N et al. Pilot study of dietary omega-3 fatty acid supplementation in overweight and obese women with polycystic ovary syndrome.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Reprod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Biomed Online. 2014;28(5):684-690.</a:t>
            </a:r>
          </a:p>
        </p:txBody>
      </p:sp>
      <p:pic>
        <p:nvPicPr>
          <p:cNvPr id="10" name="Picture 9" descr="A graph of a bar graph&#10;&#10;AI-generated content may be incorrect.">
            <a:extLst>
              <a:ext uri="{FF2B5EF4-FFF2-40B4-BE49-F238E27FC236}">
                <a16:creationId xmlns:a16="http://schemas.microsoft.com/office/drawing/2014/main" id="{6D93C7D7-B615-EB86-C9B6-FD0EC201A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047" y="1884450"/>
            <a:ext cx="10495238" cy="6114286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id="{ADBC5B53-2476-1B02-0D48-45137F5B7233}"/>
              </a:ext>
            </a:extLst>
          </p:cNvPr>
          <p:cNvSpPr/>
          <p:nvPr/>
        </p:nvSpPr>
        <p:spPr>
          <a:xfrm>
            <a:off x="0" y="1447800"/>
            <a:ext cx="18288000" cy="0"/>
          </a:xfrm>
          <a:prstGeom prst="line">
            <a:avLst/>
          </a:prstGeom>
          <a:ln w="95250" cap="flat">
            <a:solidFill>
              <a:srgbClr val="ADBC9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A20F2F2-37D8-BFBB-A1A5-0EB4E37FF0E3}"/>
              </a:ext>
            </a:extLst>
          </p:cNvPr>
          <p:cNvSpPr txBox="1">
            <a:spLocks/>
          </p:cNvSpPr>
          <p:nvPr/>
        </p:nvSpPr>
        <p:spPr>
          <a:xfrm>
            <a:off x="490603" y="185924"/>
            <a:ext cx="17306794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EPA — Long-recognized anti-inflammatory omega-3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396A55-A3D1-ABFD-B844-EB35FB660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7213" y="8926830"/>
            <a:ext cx="1635443" cy="1090295"/>
          </a:xfrm>
          <a:prstGeom prst="rect">
            <a:avLst/>
          </a:prstGeom>
        </p:spPr>
      </p:pic>
      <p:pic>
        <p:nvPicPr>
          <p:cNvPr id="14" name="Picture 13" descr="A logo with a flower&#10;&#10;AI-generated content may be incorrect.">
            <a:extLst>
              <a:ext uri="{FF2B5EF4-FFF2-40B4-BE49-F238E27FC236}">
                <a16:creationId xmlns:a16="http://schemas.microsoft.com/office/drawing/2014/main" id="{615F1EBB-6247-9039-6DCC-9674A3FDED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341" y="7998069"/>
            <a:ext cx="1615827" cy="10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55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29F4E-6869-0987-6895-235F66EB0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F5FBAB-DE99-33D1-4A56-465AD17B98D8}"/>
              </a:ext>
            </a:extLst>
          </p:cNvPr>
          <p:cNvSpPr txBox="1"/>
          <p:nvPr/>
        </p:nvSpPr>
        <p:spPr>
          <a:xfrm>
            <a:off x="685801" y="9793299"/>
            <a:ext cx="7927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Metherel</a:t>
            </a:r>
            <a:r>
              <a:rPr lang="en-US" sz="1400" dirty="0"/>
              <a:t> A (2024) BBA – Mol Cell Bio Lipids 1869, 159422. https://</a:t>
            </a:r>
            <a:r>
              <a:rPr lang="en-US" sz="1400" dirty="0" err="1"/>
              <a:t>doi.org</a:t>
            </a:r>
            <a:r>
              <a:rPr lang="en-US" sz="1400" dirty="0"/>
              <a:t>/10.1016/j.bbalip.2023.159422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5CFDBF-7DFA-7C5D-9478-D914B01E0195}"/>
              </a:ext>
            </a:extLst>
          </p:cNvPr>
          <p:cNvSpPr txBox="1"/>
          <p:nvPr/>
        </p:nvSpPr>
        <p:spPr>
          <a:xfrm>
            <a:off x="685801" y="8253118"/>
            <a:ext cx="15316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DHA turnover in tissues reflects dynamic demand. SDA makes all the difference. </a:t>
            </a:r>
          </a:p>
          <a:p>
            <a:endParaRPr lang="en-CA" sz="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“The distinct Ahiflower  n-3 PUFA composition could </a:t>
            </a:r>
            <a:r>
              <a:rPr lang="en-CA" sz="2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support tissue DHA needs at a similar rate to dietary DHA</a:t>
            </a:r>
            <a:r>
              <a:rPr lang="en-CA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making it a unique plant-based dietary option for maintaining DHA turnover.”  </a:t>
            </a:r>
          </a:p>
          <a:p>
            <a:pPr algn="r"/>
            <a:r>
              <a:rPr lang="en-C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— Adam </a:t>
            </a:r>
            <a:r>
              <a:rPr lang="en-CA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Metherel</a:t>
            </a:r>
            <a:r>
              <a:rPr lang="en-C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Assistant Professor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634997-5B0C-A825-6662-5E27F1C9A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898" y="7676297"/>
            <a:ext cx="6059523" cy="494654"/>
          </a:xfrm>
          <a:prstGeom prst="rect">
            <a:avLst/>
          </a:prstGeom>
        </p:spPr>
      </p:pic>
      <p:sp>
        <p:nvSpPr>
          <p:cNvPr id="8" name="Freeform 8">
            <a:extLst>
              <a:ext uri="{FF2B5EF4-FFF2-40B4-BE49-F238E27FC236}">
                <a16:creationId xmlns:a16="http://schemas.microsoft.com/office/drawing/2014/main" id="{1F2E85EC-7701-C260-27AF-89AF56E45A2E}"/>
              </a:ext>
            </a:extLst>
          </p:cNvPr>
          <p:cNvSpPr/>
          <p:nvPr/>
        </p:nvSpPr>
        <p:spPr>
          <a:xfrm>
            <a:off x="9846592" y="2476500"/>
            <a:ext cx="7450808" cy="5177702"/>
          </a:xfrm>
          <a:custGeom>
            <a:avLst/>
            <a:gdLst/>
            <a:ahLst/>
            <a:cxnLst/>
            <a:rect l="l" t="t" r="r" b="b"/>
            <a:pathLst>
              <a:path w="9934410" h="6903602">
                <a:moveTo>
                  <a:pt x="0" y="0"/>
                </a:moveTo>
                <a:lnTo>
                  <a:pt x="9934410" y="0"/>
                </a:lnTo>
                <a:lnTo>
                  <a:pt x="9934410" y="6903602"/>
                </a:lnTo>
                <a:lnTo>
                  <a:pt x="0" y="69036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80" r="-2480" b="-1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57E0502-A1AB-0CB6-2B68-A3372AFC3F45}"/>
              </a:ext>
            </a:extLst>
          </p:cNvPr>
          <p:cNvSpPr/>
          <p:nvPr/>
        </p:nvSpPr>
        <p:spPr>
          <a:xfrm>
            <a:off x="1123266" y="2602086"/>
            <a:ext cx="7119910" cy="5052116"/>
          </a:xfrm>
          <a:custGeom>
            <a:avLst/>
            <a:gdLst/>
            <a:ahLst/>
            <a:cxnLst/>
            <a:rect l="l" t="t" r="r" b="b"/>
            <a:pathLst>
              <a:path w="9493213" h="6736154">
                <a:moveTo>
                  <a:pt x="0" y="0"/>
                </a:moveTo>
                <a:lnTo>
                  <a:pt x="9493214" y="0"/>
                </a:lnTo>
                <a:lnTo>
                  <a:pt x="9493214" y="6736153"/>
                </a:lnTo>
                <a:lnTo>
                  <a:pt x="0" y="673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27" r="-10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247C4D25-4B0C-06E4-01CC-709AAED9CBA9}"/>
              </a:ext>
            </a:extLst>
          </p:cNvPr>
          <p:cNvSpPr txBox="1"/>
          <p:nvPr/>
        </p:nvSpPr>
        <p:spPr>
          <a:xfrm>
            <a:off x="13051312" y="7618482"/>
            <a:ext cx="1587884" cy="377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6"/>
              </a:lnSpc>
              <a:spcBef>
                <a:spcPct val="0"/>
              </a:spcBef>
            </a:pPr>
            <a:r>
              <a:rPr lang="en-US" sz="2297">
                <a:solidFill>
                  <a:srgbClr val="000000"/>
                </a:solidFill>
                <a:latin typeface="Avenir 1"/>
                <a:ea typeface="Avenir 1"/>
                <a:cs typeface="Avenir 1"/>
                <a:sym typeface="Avenir 1"/>
              </a:rPr>
              <a:t>Brain (Mice)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E27CB022-99D3-E9C5-6D54-A5E00DC2AFEA}"/>
              </a:ext>
            </a:extLst>
          </p:cNvPr>
          <p:cNvSpPr txBox="1"/>
          <p:nvPr/>
        </p:nvSpPr>
        <p:spPr>
          <a:xfrm>
            <a:off x="4326457" y="7618482"/>
            <a:ext cx="1515207" cy="377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6"/>
              </a:lnSpc>
              <a:spcBef>
                <a:spcPct val="0"/>
              </a:spcBef>
            </a:pPr>
            <a:r>
              <a:rPr lang="en-US" sz="2297">
                <a:solidFill>
                  <a:srgbClr val="000000"/>
                </a:solidFill>
                <a:latin typeface="Avenir 1"/>
                <a:ea typeface="Avenir 1"/>
                <a:cs typeface="Avenir 1"/>
                <a:sym typeface="Avenir 1"/>
              </a:rPr>
              <a:t>Liver (Mice)</a:t>
            </a: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E74BB81E-1950-8CF8-01E9-B5DAF6020675}"/>
              </a:ext>
            </a:extLst>
          </p:cNvPr>
          <p:cNvSpPr/>
          <p:nvPr/>
        </p:nvSpPr>
        <p:spPr>
          <a:xfrm>
            <a:off x="0" y="1447800"/>
            <a:ext cx="18288000" cy="0"/>
          </a:xfrm>
          <a:prstGeom prst="line">
            <a:avLst/>
          </a:prstGeom>
          <a:ln w="95250" cap="flat">
            <a:solidFill>
              <a:srgbClr val="ADBC9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1CE435-DFAE-57DB-88CD-69BDA67CE620}"/>
              </a:ext>
            </a:extLst>
          </p:cNvPr>
          <p:cNvSpPr txBox="1">
            <a:spLocks/>
          </p:cNvSpPr>
          <p:nvPr/>
        </p:nvSpPr>
        <p:spPr>
          <a:xfrm>
            <a:off x="490603" y="185924"/>
            <a:ext cx="17306794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DHA — Ahiflower converts to new DHA in liver and brain comparably to fish-based DHA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85DA9D-3602-FFD5-0D28-B2E555A58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57213" y="8926830"/>
            <a:ext cx="1635443" cy="1090295"/>
          </a:xfrm>
          <a:prstGeom prst="rect">
            <a:avLst/>
          </a:prstGeom>
        </p:spPr>
      </p:pic>
      <p:pic>
        <p:nvPicPr>
          <p:cNvPr id="16" name="Picture 15" descr="A logo with a flower&#10;&#10;AI-generated content may be incorrect.">
            <a:extLst>
              <a:ext uri="{FF2B5EF4-FFF2-40B4-BE49-F238E27FC236}">
                <a16:creationId xmlns:a16="http://schemas.microsoft.com/office/drawing/2014/main" id="{43A3E184-08CC-4707-F0A3-AEAA88FD85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341" y="7998069"/>
            <a:ext cx="1615827" cy="10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08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14395</TotalTime>
  <Words>1981</Words>
  <Application>Microsoft Office PowerPoint</Application>
  <PresentationFormat>Custom</PresentationFormat>
  <Paragraphs>214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Aptos</vt:lpstr>
      <vt:lpstr>Trebuchet MS</vt:lpstr>
      <vt:lpstr>Avenir 1 Heavy</vt:lpstr>
      <vt:lpstr>Wingdings</vt:lpstr>
      <vt:lpstr>Calibri</vt:lpstr>
      <vt:lpstr>Avenir 1</vt:lpstr>
      <vt:lpstr>Office Theme</vt:lpstr>
      <vt:lpstr>PowerPoint Presentation</vt:lpstr>
      <vt:lpstr>PowerPoint Presentation</vt:lpstr>
      <vt:lpstr>PowerPoint Presentation</vt:lpstr>
      <vt:lpstr>Key omegas come from plants and fish/algae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Plant-Based Omegas For Women’s Health_Nestle v.001</dc:title>
  <dc:creator>Danielle Kleiner-Kanter</dc:creator>
  <cp:lastModifiedBy>Danielle Kleiner-Kanter</cp:lastModifiedBy>
  <cp:revision>103</cp:revision>
  <dcterms:created xsi:type="dcterms:W3CDTF">2006-08-16T00:00:00Z</dcterms:created>
  <dcterms:modified xsi:type="dcterms:W3CDTF">2025-11-24T19:42:55Z</dcterms:modified>
  <dc:identifier>DAGreHsVZ9s</dc:identifier>
</cp:coreProperties>
</file>